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331" r:id="rId2"/>
    <p:sldId id="333" r:id="rId3"/>
    <p:sldId id="322" r:id="rId4"/>
    <p:sldId id="323" r:id="rId5"/>
    <p:sldId id="332" r:id="rId6"/>
    <p:sldId id="325" r:id="rId7"/>
    <p:sldId id="395" r:id="rId8"/>
    <p:sldId id="399" r:id="rId9"/>
    <p:sldId id="398" r:id="rId10"/>
    <p:sldId id="397" r:id="rId11"/>
    <p:sldId id="334" r:id="rId12"/>
    <p:sldId id="335" r:id="rId13"/>
    <p:sldId id="336" r:id="rId14"/>
    <p:sldId id="328" r:id="rId15"/>
    <p:sldId id="365" r:id="rId16"/>
    <p:sldId id="380" r:id="rId17"/>
    <p:sldId id="381" r:id="rId18"/>
    <p:sldId id="453" r:id="rId19"/>
    <p:sldId id="382" r:id="rId20"/>
    <p:sldId id="383" r:id="rId21"/>
    <p:sldId id="384" r:id="rId22"/>
    <p:sldId id="385" r:id="rId23"/>
    <p:sldId id="320" r:id="rId24"/>
    <p:sldId id="321" r:id="rId25"/>
    <p:sldId id="308" r:id="rId26"/>
    <p:sldId id="388" r:id="rId27"/>
    <p:sldId id="306" r:id="rId28"/>
    <p:sldId id="260" r:id="rId29"/>
    <p:sldId id="393" r:id="rId30"/>
    <p:sldId id="309" r:id="rId31"/>
    <p:sldId id="318" r:id="rId32"/>
    <p:sldId id="319" r:id="rId33"/>
    <p:sldId id="389" r:id="rId34"/>
    <p:sldId id="268" r:id="rId35"/>
    <p:sldId id="390" r:id="rId36"/>
    <p:sldId id="402" r:id="rId37"/>
    <p:sldId id="403" r:id="rId38"/>
    <p:sldId id="454" r:id="rId39"/>
    <p:sldId id="455" r:id="rId40"/>
    <p:sldId id="271" r:id="rId41"/>
    <p:sldId id="272" r:id="rId42"/>
    <p:sldId id="406" r:id="rId43"/>
    <p:sldId id="407" r:id="rId44"/>
    <p:sldId id="405" r:id="rId45"/>
    <p:sldId id="410" r:id="rId46"/>
    <p:sldId id="392" r:id="rId47"/>
    <p:sldId id="411" r:id="rId48"/>
    <p:sldId id="412" r:id="rId49"/>
    <p:sldId id="414" r:id="rId50"/>
    <p:sldId id="413" r:id="rId51"/>
    <p:sldId id="313" r:id="rId52"/>
    <p:sldId id="415" r:id="rId53"/>
    <p:sldId id="421" r:id="rId54"/>
    <p:sldId id="423" r:id="rId55"/>
    <p:sldId id="422" r:id="rId56"/>
    <p:sldId id="424" r:id="rId57"/>
    <p:sldId id="416" r:id="rId58"/>
    <p:sldId id="417" r:id="rId59"/>
    <p:sldId id="418" r:id="rId60"/>
    <p:sldId id="419" r:id="rId61"/>
    <p:sldId id="420" r:id="rId62"/>
    <p:sldId id="425" r:id="rId63"/>
    <p:sldId id="426" r:id="rId64"/>
    <p:sldId id="428" r:id="rId65"/>
    <p:sldId id="427" r:id="rId66"/>
    <p:sldId id="429" r:id="rId67"/>
    <p:sldId id="430" r:id="rId68"/>
    <p:sldId id="431" r:id="rId69"/>
    <p:sldId id="432" r:id="rId70"/>
    <p:sldId id="433" r:id="rId71"/>
    <p:sldId id="434" r:id="rId72"/>
    <p:sldId id="435" r:id="rId73"/>
    <p:sldId id="436" r:id="rId74"/>
    <p:sldId id="437" r:id="rId75"/>
    <p:sldId id="438" r:id="rId76"/>
    <p:sldId id="439" r:id="rId77"/>
    <p:sldId id="440" r:id="rId78"/>
    <p:sldId id="441" r:id="rId79"/>
    <p:sldId id="442" r:id="rId80"/>
    <p:sldId id="443" r:id="rId81"/>
    <p:sldId id="444" r:id="rId82"/>
    <p:sldId id="445" r:id="rId83"/>
    <p:sldId id="446" r:id="rId84"/>
    <p:sldId id="447" r:id="rId85"/>
    <p:sldId id="448" r:id="rId86"/>
    <p:sldId id="449" r:id="rId87"/>
    <p:sldId id="450" r:id="rId88"/>
    <p:sldId id="451" r:id="rId89"/>
    <p:sldId id="452" r:id="rId9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66"/>
    <a:srgbClr val="66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5" autoAdjust="0"/>
  </p:normalViewPr>
  <p:slideViewPr>
    <p:cSldViewPr snapToGrid="0">
      <p:cViewPr varScale="1">
        <p:scale>
          <a:sx n="80" d="100"/>
          <a:sy n="80" d="100"/>
        </p:scale>
        <p:origin x="904" y="60"/>
      </p:cViewPr>
      <p:guideLst>
        <p:guide orient="horz" pos="2160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E479F-B0A6-4F3A-B4AE-1623CDBB99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FEC57D-1CED-4905-836D-32E1235CB2A2}" type="slidenum">
              <a:rPr lang="it-IT" altLang="it-IT" sz="1200" smtClean="0"/>
              <a:pPr/>
              <a:t>3</a:t>
            </a:fld>
            <a:endParaRPr lang="it-IT" altLang="it-IT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9613"/>
            <a:ext cx="4551363" cy="3413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29AC9F-F053-49B4-9DF2-DB4926ECC894}" type="slidenum">
              <a:rPr lang="it-IT" altLang="it-IT" sz="1200" smtClean="0"/>
              <a:pPr/>
              <a:t>89</a:t>
            </a:fld>
            <a:endParaRPr lang="it-IT" altLang="it-IT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7244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E479F-B0A6-4F3A-B4AE-1623CDBB996D}" type="slidenum">
              <a:rPr lang="it-IT" altLang="it-IT" smtClean="0"/>
              <a:pPr>
                <a:defRPr/>
              </a:pPr>
              <a:t>62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9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F68038-BC23-452D-9EDF-4DE9A554E046}" type="slidenum">
              <a:rPr lang="it-IT" altLang="it-IT" sz="1200" smtClean="0"/>
              <a:pPr/>
              <a:t>69</a:t>
            </a:fld>
            <a:endParaRPr lang="it-IT" altLang="it-IT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6781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137D40-CEFB-474A-BC72-6656E632400D}" type="slidenum">
              <a:rPr lang="it-IT" altLang="it-IT" sz="1200" smtClean="0"/>
              <a:pPr/>
              <a:t>70</a:t>
            </a:fld>
            <a:endParaRPr lang="it-IT" altLang="it-IT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7205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A09720-0A3E-4B01-9C06-A4A485E7565E}" type="slidenum">
              <a:rPr lang="it-IT" altLang="it-IT" sz="1200" smtClean="0"/>
              <a:pPr/>
              <a:t>73</a:t>
            </a:fld>
            <a:endParaRPr lang="it-IT" altLang="it-IT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9350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A57DCB-027D-42D1-BF35-D660397A5E01}" type="slidenum">
              <a:rPr lang="it-IT" altLang="it-IT" sz="1200" smtClean="0"/>
              <a:pPr/>
              <a:t>74</a:t>
            </a:fld>
            <a:endParaRPr lang="it-IT" altLang="it-IT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1703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8DFC0F-C0FB-4795-BF53-F83AA2F553E7}" type="slidenum">
              <a:rPr lang="it-IT" altLang="it-IT" sz="1200" smtClean="0"/>
              <a:pPr/>
              <a:t>75</a:t>
            </a:fld>
            <a:endParaRPr lang="it-IT" altLang="it-IT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5731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AA9EFC-BA5D-4D5F-9850-4015ABC17291}" type="slidenum">
              <a:rPr lang="it-IT" altLang="it-IT" sz="1200" smtClean="0"/>
              <a:pPr/>
              <a:t>76</a:t>
            </a:fld>
            <a:endParaRPr lang="it-IT" altLang="it-IT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4896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041500-2CE4-42FD-BA79-3B2C9CBA1C6B}" type="slidenum">
              <a:rPr lang="it-IT" altLang="it-IT" sz="1200" smtClean="0"/>
              <a:pPr/>
              <a:t>88</a:t>
            </a:fld>
            <a:endParaRPr lang="it-IT" altLang="it-IT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4229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82B7-B798-4D51-B077-3B483987B7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074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D983-0723-4327-BF5B-0286E97C4F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6DCE-6E02-4D51-B320-66E09F63F1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74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0ED6-199D-418A-A1CB-ED030F0AD7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116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1FB7-6033-418C-AE30-B66514D036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60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22FF-B45D-475B-925B-9915871C5C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62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08F2-FABA-4AB1-BDE0-745A91D3C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303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8CBD-39F5-4608-A313-C6C7DBCE49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291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9C09-711D-4DC0-A7CD-2AEC497ABA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001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EC08-51A2-4DE2-B820-F22149EF5B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3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D9FE-FF91-4EF6-8F9B-25823D9A68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617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8939-FC79-4C05-86F8-349B0212B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286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84BE-6E22-45A1-81A5-1A5A320D5D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6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58A1D5-8B88-4914-9366-4D4E6E3EBD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0.png"/><Relationship Id="rId4" Type="http://schemas.openxmlformats.org/officeDocument/2006/relationships/image" Target="../media/image79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9.png"/><Relationship Id="rId4" Type="http://schemas.openxmlformats.org/officeDocument/2006/relationships/oleObject" Target="../embeddings/oleObject10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2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it-IT" b="1">
                <a:latin typeface="Arial" panose="020B0604020202020204" pitchFamily="34" charset="0"/>
              </a:rPr>
              <a:t>Scattering della luce 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22098"/>
            <a:ext cx="41148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1167072"/>
            <a:ext cx="742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Le particelle cariche vengono accelerate dai campi elettrici.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743248"/>
            <a:ext cx="5984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Una particella carica </a:t>
            </a:r>
            <a:r>
              <a:rPr lang="it-IT" altLang="it-IT" sz="2400" dirty="0" smtClean="0"/>
              <a:t>genera un </a:t>
            </a:r>
            <a:r>
              <a:rPr lang="it-IT" altLang="it-IT" sz="2400" dirty="0"/>
              <a:t>campo elettrico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457200" y="1626734"/>
            <a:ext cx="833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L’accelerazione di una particella carica perturba il campo elettrico.</a:t>
            </a: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457200" y="2064447"/>
            <a:ext cx="576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L’accelerazione di elettroni genera dei fotoni!</a:t>
            </a: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407987" y="3391175"/>
            <a:ext cx="410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Processo chiamato ``</a:t>
            </a:r>
            <a:r>
              <a:rPr lang="it-IT" altLang="it-IT" sz="2400" dirty="0" err="1"/>
              <a:t>scattering</a:t>
            </a:r>
            <a:r>
              <a:rPr lang="it-IT" altLang="it-IT" sz="2400" dirty="0"/>
              <a:t>''.</a:t>
            </a: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407987" y="2531641"/>
            <a:ext cx="8840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Quando un elettrone interagisce con </a:t>
            </a:r>
            <a:r>
              <a:rPr lang="it-IT" altLang="it-IT" sz="2400" dirty="0" smtClean="0"/>
              <a:t>un onda </a:t>
            </a:r>
            <a:r>
              <a:rPr lang="it-IT" altLang="it-IT" sz="2400" dirty="0"/>
              <a:t>elettromagnetica </a:t>
            </a:r>
            <a:r>
              <a:rPr lang="it-IT" altLang="it-IT" sz="2400" dirty="0" smtClean="0"/>
              <a:t>può oscillare con la stessa </a:t>
            </a:r>
            <a:r>
              <a:rPr lang="it-IT" altLang="it-IT" sz="2400" dirty="0"/>
              <a:t>frequenza </a:t>
            </a:r>
            <a:r>
              <a:rPr lang="it-IT" altLang="it-IT" sz="2400" dirty="0" smtClean="0"/>
              <a:t>e diventare una sorgente di radiazione</a:t>
            </a:r>
            <a:endParaRPr lang="it-IT" altLang="it-IT" sz="2400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0509" y="4570539"/>
            <a:ext cx="40414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Dall’analisi dello </a:t>
            </a:r>
            <a:r>
              <a:rPr lang="it-IT" altLang="it-IT" sz="2400" dirty="0" err="1" smtClean="0"/>
              <a:t>scattering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può risalire alla posizione degli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scatteratori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879725"/>
            <a:ext cx="4314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4572000" y="1143000"/>
            <a:ext cx="4391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dirty="0"/>
              <a:t>Le facce dei cristalli sono parallele a piani reticolari con alta densità di nodi</a:t>
            </a:r>
          </a:p>
        </p:txBody>
      </p:sp>
      <p:sp>
        <p:nvSpPr>
          <p:cNvPr id="17412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 smtClean="0">
                <a:solidFill>
                  <a:schemeClr val="tx1"/>
                </a:solidFill>
              </a:rPr>
              <a:t>Morfologia dei cristalli e Legge di </a:t>
            </a:r>
            <a:r>
              <a:rPr lang="it-IT" altLang="it-IT" sz="3200" dirty="0" err="1" smtClean="0">
                <a:solidFill>
                  <a:schemeClr val="tx1"/>
                </a:solidFill>
              </a:rPr>
              <a:t>Bravais</a:t>
            </a:r>
            <a:endParaRPr lang="it-IT" altLang="it-IT" dirty="0" smtClean="0"/>
          </a:p>
        </p:txBody>
      </p:sp>
      <p:pic>
        <p:nvPicPr>
          <p:cNvPr id="6" name="Picture 8" descr="diffor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102257"/>
            <a:ext cx="1638300" cy="25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66776" y="1594104"/>
            <a:ext cx="2600326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dirty="0" smtClean="0"/>
              <a:t>Facce piane e</a:t>
            </a:r>
          </a:p>
          <a:p>
            <a:pPr eaLnBrk="1" hangingPunct="1">
              <a:buFontTx/>
              <a:buNone/>
            </a:pPr>
            <a:r>
              <a:rPr lang="it-IT" altLang="it-IT" dirty="0" smtClean="0"/>
              <a:t>Spigoli vivi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60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548" y="876997"/>
            <a:ext cx="7772400" cy="695325"/>
          </a:xfrm>
        </p:spPr>
        <p:txBody>
          <a:bodyPr/>
          <a:lstStyle/>
          <a:p>
            <a:pPr eaLnBrk="1" hangingPunct="1"/>
            <a:r>
              <a:rPr lang="it-IT" altLang="it-IT" sz="4000" dirty="0" smtClean="0"/>
              <a:t>Riflessione</a:t>
            </a:r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1571625" y="4505325"/>
            <a:ext cx="600075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 rot="2737214">
            <a:off x="1228726" y="2124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1" name="AutoShape 29"/>
          <p:cNvSpPr>
            <a:spLocks noChangeArrowheads="1"/>
          </p:cNvSpPr>
          <p:nvPr/>
        </p:nvSpPr>
        <p:spPr bwMode="auto">
          <a:xfrm rot="-8062786">
            <a:off x="1482726" y="23590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2" name="AutoShape 30"/>
          <p:cNvSpPr>
            <a:spLocks noChangeArrowheads="1"/>
          </p:cNvSpPr>
          <p:nvPr/>
        </p:nvSpPr>
        <p:spPr bwMode="auto">
          <a:xfrm rot="2737214">
            <a:off x="1730376" y="2606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3" name="AutoShape 31"/>
          <p:cNvSpPr>
            <a:spLocks noChangeArrowheads="1"/>
          </p:cNvSpPr>
          <p:nvPr/>
        </p:nvSpPr>
        <p:spPr bwMode="auto">
          <a:xfrm rot="-8062786">
            <a:off x="1984376" y="28416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4" name="AutoShape 32"/>
          <p:cNvSpPr>
            <a:spLocks noChangeArrowheads="1"/>
          </p:cNvSpPr>
          <p:nvPr/>
        </p:nvSpPr>
        <p:spPr bwMode="auto">
          <a:xfrm rot="2737214">
            <a:off x="2235201" y="3082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5" name="AutoShape 33"/>
          <p:cNvSpPr>
            <a:spLocks noChangeArrowheads="1"/>
          </p:cNvSpPr>
          <p:nvPr/>
        </p:nvSpPr>
        <p:spPr bwMode="auto">
          <a:xfrm rot="-8062786">
            <a:off x="2498726" y="33178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6" name="AutoShape 34"/>
          <p:cNvSpPr>
            <a:spLocks noChangeArrowheads="1"/>
          </p:cNvSpPr>
          <p:nvPr/>
        </p:nvSpPr>
        <p:spPr bwMode="auto">
          <a:xfrm rot="2737214">
            <a:off x="2746376" y="3556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7" name="AutoShape 35"/>
          <p:cNvSpPr>
            <a:spLocks noChangeArrowheads="1"/>
          </p:cNvSpPr>
          <p:nvPr/>
        </p:nvSpPr>
        <p:spPr bwMode="auto">
          <a:xfrm rot="-8062786">
            <a:off x="3000376" y="37909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8" name="AutoShape 36"/>
          <p:cNvSpPr>
            <a:spLocks noChangeArrowheads="1"/>
          </p:cNvSpPr>
          <p:nvPr/>
        </p:nvSpPr>
        <p:spPr bwMode="auto">
          <a:xfrm rot="8062786" flipH="1">
            <a:off x="3511551" y="4064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89" name="AutoShape 37"/>
          <p:cNvSpPr>
            <a:spLocks noChangeArrowheads="1"/>
          </p:cNvSpPr>
          <p:nvPr/>
        </p:nvSpPr>
        <p:spPr bwMode="auto">
          <a:xfrm rot="2737214">
            <a:off x="3228976" y="40481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0" name="AutoShape 38"/>
          <p:cNvSpPr>
            <a:spLocks noChangeArrowheads="1"/>
          </p:cNvSpPr>
          <p:nvPr/>
        </p:nvSpPr>
        <p:spPr bwMode="auto">
          <a:xfrm rot="18862786" flipH="1">
            <a:off x="3767138" y="38242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1" name="AutoShape 39"/>
          <p:cNvSpPr>
            <a:spLocks noChangeArrowheads="1"/>
          </p:cNvSpPr>
          <p:nvPr/>
        </p:nvSpPr>
        <p:spPr bwMode="auto">
          <a:xfrm rot="8062786" flipH="1">
            <a:off x="4021138" y="35782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2" name="AutoShape 40"/>
          <p:cNvSpPr>
            <a:spLocks noChangeArrowheads="1"/>
          </p:cNvSpPr>
          <p:nvPr/>
        </p:nvSpPr>
        <p:spPr bwMode="auto">
          <a:xfrm rot="18862786" flipH="1">
            <a:off x="4276726" y="33385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3" name="AutoShape 41"/>
          <p:cNvSpPr>
            <a:spLocks noChangeArrowheads="1"/>
          </p:cNvSpPr>
          <p:nvPr/>
        </p:nvSpPr>
        <p:spPr bwMode="auto">
          <a:xfrm rot="18862786" flipH="1">
            <a:off x="4767263" y="28305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4" name="AutoShape 42"/>
          <p:cNvSpPr>
            <a:spLocks noChangeArrowheads="1"/>
          </p:cNvSpPr>
          <p:nvPr/>
        </p:nvSpPr>
        <p:spPr bwMode="auto">
          <a:xfrm rot="18862786" flipH="1">
            <a:off x="5241926" y="23320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5" name="AutoShape 43"/>
          <p:cNvSpPr>
            <a:spLocks noChangeArrowheads="1"/>
          </p:cNvSpPr>
          <p:nvPr/>
        </p:nvSpPr>
        <p:spPr bwMode="auto">
          <a:xfrm rot="8062786" flipH="1">
            <a:off x="4999038" y="2574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6" name="AutoShape 44"/>
          <p:cNvSpPr>
            <a:spLocks noChangeArrowheads="1"/>
          </p:cNvSpPr>
          <p:nvPr/>
        </p:nvSpPr>
        <p:spPr bwMode="auto">
          <a:xfrm rot="8062786" flipH="1">
            <a:off x="4529138" y="3090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7" name="AutoShape 45"/>
          <p:cNvSpPr>
            <a:spLocks noChangeArrowheads="1"/>
          </p:cNvSpPr>
          <p:nvPr/>
        </p:nvSpPr>
        <p:spPr bwMode="auto">
          <a:xfrm rot="2737214">
            <a:off x="1682751" y="1644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8" name="AutoShape 46"/>
          <p:cNvSpPr>
            <a:spLocks noChangeArrowheads="1"/>
          </p:cNvSpPr>
          <p:nvPr/>
        </p:nvSpPr>
        <p:spPr bwMode="auto">
          <a:xfrm rot="-8062786">
            <a:off x="1936751" y="1879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5999" name="AutoShape 47"/>
          <p:cNvSpPr>
            <a:spLocks noChangeArrowheads="1"/>
          </p:cNvSpPr>
          <p:nvPr/>
        </p:nvSpPr>
        <p:spPr bwMode="auto">
          <a:xfrm rot="2737214">
            <a:off x="2184401" y="21272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0" name="AutoShape 48"/>
          <p:cNvSpPr>
            <a:spLocks noChangeArrowheads="1"/>
          </p:cNvSpPr>
          <p:nvPr/>
        </p:nvSpPr>
        <p:spPr bwMode="auto">
          <a:xfrm rot="-8062786">
            <a:off x="2438401" y="23622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1" name="AutoShape 49"/>
          <p:cNvSpPr>
            <a:spLocks noChangeArrowheads="1"/>
          </p:cNvSpPr>
          <p:nvPr/>
        </p:nvSpPr>
        <p:spPr bwMode="auto">
          <a:xfrm rot="2737214">
            <a:off x="2689226" y="26035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 rot="-8062786">
            <a:off x="2952751" y="28384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3" name="AutoShape 51"/>
          <p:cNvSpPr>
            <a:spLocks noChangeArrowheads="1"/>
          </p:cNvSpPr>
          <p:nvPr/>
        </p:nvSpPr>
        <p:spPr bwMode="auto">
          <a:xfrm rot="2737214">
            <a:off x="3200401" y="3076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4" name="AutoShape 52"/>
          <p:cNvSpPr>
            <a:spLocks noChangeArrowheads="1"/>
          </p:cNvSpPr>
          <p:nvPr/>
        </p:nvSpPr>
        <p:spPr bwMode="auto">
          <a:xfrm rot="-8062786">
            <a:off x="3454401" y="33115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5" name="AutoShape 53"/>
          <p:cNvSpPr>
            <a:spLocks noChangeArrowheads="1"/>
          </p:cNvSpPr>
          <p:nvPr/>
        </p:nvSpPr>
        <p:spPr bwMode="auto">
          <a:xfrm rot="2737214">
            <a:off x="3683001" y="35687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6" name="AutoShape 54"/>
          <p:cNvSpPr>
            <a:spLocks noChangeArrowheads="1"/>
          </p:cNvSpPr>
          <p:nvPr/>
        </p:nvSpPr>
        <p:spPr bwMode="auto">
          <a:xfrm rot="-8062786">
            <a:off x="3946526" y="3803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7" name="AutoShape 55"/>
          <p:cNvSpPr>
            <a:spLocks noChangeArrowheads="1"/>
          </p:cNvSpPr>
          <p:nvPr/>
        </p:nvSpPr>
        <p:spPr bwMode="auto">
          <a:xfrm rot="2737214">
            <a:off x="4175126" y="40608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8" name="AutoShape 56"/>
          <p:cNvSpPr>
            <a:spLocks noChangeArrowheads="1"/>
          </p:cNvSpPr>
          <p:nvPr/>
        </p:nvSpPr>
        <p:spPr bwMode="auto">
          <a:xfrm rot="8062786" flipH="1">
            <a:off x="4451351" y="4070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09" name="AutoShape 57"/>
          <p:cNvSpPr>
            <a:spLocks noChangeArrowheads="1"/>
          </p:cNvSpPr>
          <p:nvPr/>
        </p:nvSpPr>
        <p:spPr bwMode="auto">
          <a:xfrm rot="18862786" flipH="1">
            <a:off x="4706938" y="38306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0" name="AutoShape 58"/>
          <p:cNvSpPr>
            <a:spLocks noChangeArrowheads="1"/>
          </p:cNvSpPr>
          <p:nvPr/>
        </p:nvSpPr>
        <p:spPr bwMode="auto">
          <a:xfrm rot="8062786" flipH="1">
            <a:off x="4960938" y="3584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1" name="AutoShape 59"/>
          <p:cNvSpPr>
            <a:spLocks noChangeArrowheads="1"/>
          </p:cNvSpPr>
          <p:nvPr/>
        </p:nvSpPr>
        <p:spPr bwMode="auto">
          <a:xfrm rot="18862786" flipH="1">
            <a:off x="5216526" y="3344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2" name="AutoShape 60"/>
          <p:cNvSpPr>
            <a:spLocks noChangeArrowheads="1"/>
          </p:cNvSpPr>
          <p:nvPr/>
        </p:nvSpPr>
        <p:spPr bwMode="auto">
          <a:xfrm rot="18862786" flipH="1">
            <a:off x="5707063" y="2836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3" name="AutoShape 61"/>
          <p:cNvSpPr>
            <a:spLocks noChangeArrowheads="1"/>
          </p:cNvSpPr>
          <p:nvPr/>
        </p:nvSpPr>
        <p:spPr bwMode="auto">
          <a:xfrm rot="18862786" flipH="1">
            <a:off x="6181726" y="23383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4" name="AutoShape 62"/>
          <p:cNvSpPr>
            <a:spLocks noChangeArrowheads="1"/>
          </p:cNvSpPr>
          <p:nvPr/>
        </p:nvSpPr>
        <p:spPr bwMode="auto">
          <a:xfrm rot="8062786" flipH="1">
            <a:off x="5938838" y="2581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5" name="AutoShape 63"/>
          <p:cNvSpPr>
            <a:spLocks noChangeArrowheads="1"/>
          </p:cNvSpPr>
          <p:nvPr/>
        </p:nvSpPr>
        <p:spPr bwMode="auto">
          <a:xfrm rot="8062786" flipH="1">
            <a:off x="5468938" y="30972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6" name="AutoShape 64"/>
          <p:cNvSpPr>
            <a:spLocks noChangeArrowheads="1"/>
          </p:cNvSpPr>
          <p:nvPr/>
        </p:nvSpPr>
        <p:spPr bwMode="auto">
          <a:xfrm rot="18862786" flipH="1">
            <a:off x="5721351" y="18399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7" name="AutoShape 65"/>
          <p:cNvSpPr>
            <a:spLocks noChangeArrowheads="1"/>
          </p:cNvSpPr>
          <p:nvPr/>
        </p:nvSpPr>
        <p:spPr bwMode="auto">
          <a:xfrm rot="8062786" flipH="1">
            <a:off x="5478463" y="20828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18" name="Line 66"/>
          <p:cNvSpPr>
            <a:spLocks noChangeShapeType="1"/>
          </p:cNvSpPr>
          <p:nvPr/>
        </p:nvSpPr>
        <p:spPr bwMode="auto">
          <a:xfrm>
            <a:off x="1290638" y="2314575"/>
            <a:ext cx="2257425" cy="217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19" name="Line 67"/>
          <p:cNvSpPr>
            <a:spLocks noChangeShapeType="1"/>
          </p:cNvSpPr>
          <p:nvPr/>
        </p:nvSpPr>
        <p:spPr bwMode="auto">
          <a:xfrm>
            <a:off x="1739900" y="1835150"/>
            <a:ext cx="2743200" cy="266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20" name="Line 68"/>
          <p:cNvSpPr>
            <a:spLocks noChangeShapeType="1"/>
          </p:cNvSpPr>
          <p:nvPr/>
        </p:nvSpPr>
        <p:spPr bwMode="auto">
          <a:xfrm flipH="1">
            <a:off x="4487863" y="2520950"/>
            <a:ext cx="2009775" cy="199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21" name="Line 69"/>
          <p:cNvSpPr>
            <a:spLocks noChangeShapeType="1"/>
          </p:cNvSpPr>
          <p:nvPr/>
        </p:nvSpPr>
        <p:spPr bwMode="auto">
          <a:xfrm flipH="1">
            <a:off x="3560763" y="2051050"/>
            <a:ext cx="2471737" cy="246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22" name="Arc 70"/>
          <p:cNvSpPr>
            <a:spLocks/>
          </p:cNvSpPr>
          <p:nvPr/>
        </p:nvSpPr>
        <p:spPr bwMode="auto">
          <a:xfrm flipH="1">
            <a:off x="2676525" y="394176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23" name="Text Box 71"/>
          <p:cNvSpPr txBox="1">
            <a:spLocks noChangeArrowheads="1"/>
          </p:cNvSpPr>
          <p:nvPr/>
        </p:nvSpPr>
        <p:spPr bwMode="auto">
          <a:xfrm>
            <a:off x="2298700" y="3949700"/>
            <a:ext cx="62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1</a:t>
            </a:r>
            <a:r>
              <a:rPr lang="it-IT" altLang="it-IT" sz="2400">
                <a:latin typeface="Symbol" panose="05050102010706020507" pitchFamily="18" charset="2"/>
              </a:rPr>
              <a:t>’</a:t>
            </a:r>
          </a:p>
        </p:txBody>
      </p:sp>
      <p:sp>
        <p:nvSpPr>
          <p:cNvPr id="126024" name="Arc 72"/>
          <p:cNvSpPr>
            <a:spLocks/>
          </p:cNvSpPr>
          <p:nvPr/>
        </p:nvSpPr>
        <p:spPr bwMode="auto">
          <a:xfrm>
            <a:off x="4959350" y="394811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025" name="Text Box 73"/>
          <p:cNvSpPr txBox="1">
            <a:spLocks noChangeArrowheads="1"/>
          </p:cNvSpPr>
          <p:nvPr/>
        </p:nvSpPr>
        <p:spPr bwMode="auto">
          <a:xfrm flipH="1">
            <a:off x="5324475" y="3984625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0290" name="Text Box 74"/>
          <p:cNvSpPr txBox="1">
            <a:spLocks noChangeArrowheads="1"/>
          </p:cNvSpPr>
          <p:nvPr/>
        </p:nvSpPr>
        <p:spPr bwMode="auto">
          <a:xfrm>
            <a:off x="3403600" y="45180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O</a:t>
            </a:r>
          </a:p>
        </p:txBody>
      </p:sp>
      <p:sp>
        <p:nvSpPr>
          <p:cNvPr id="10291" name="Text Box 75"/>
          <p:cNvSpPr txBox="1">
            <a:spLocks noChangeArrowheads="1"/>
          </p:cNvSpPr>
          <p:nvPr/>
        </p:nvSpPr>
        <p:spPr bwMode="auto">
          <a:xfrm>
            <a:off x="4217988" y="44894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</a:t>
            </a:r>
          </a:p>
        </p:txBody>
      </p:sp>
      <p:sp>
        <p:nvSpPr>
          <p:cNvPr id="126028" name="Text Box 76"/>
          <p:cNvSpPr txBox="1">
            <a:spLocks noChangeArrowheads="1"/>
          </p:cNvSpPr>
          <p:nvPr/>
        </p:nvSpPr>
        <p:spPr bwMode="auto">
          <a:xfrm>
            <a:off x="2984500" y="5702300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1</a:t>
            </a:r>
            <a:r>
              <a:rPr lang="it-IT" altLang="it-IT" sz="2400"/>
              <a:t> =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</a:t>
            </a:r>
            <a:r>
              <a:rPr lang="it-IT" altLang="it-IT" sz="2400"/>
              <a:t>  riflessione</a:t>
            </a:r>
          </a:p>
        </p:txBody>
      </p:sp>
      <p:sp>
        <p:nvSpPr>
          <p:cNvPr id="126029" name="Line 77"/>
          <p:cNvSpPr>
            <a:spLocks noChangeShapeType="1"/>
          </p:cNvSpPr>
          <p:nvPr/>
        </p:nvSpPr>
        <p:spPr bwMode="auto">
          <a:xfrm flipV="1">
            <a:off x="3581400" y="4000500"/>
            <a:ext cx="495300" cy="495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30" name="Line 78"/>
          <p:cNvSpPr>
            <a:spLocks noChangeShapeType="1"/>
          </p:cNvSpPr>
          <p:nvPr/>
        </p:nvSpPr>
        <p:spPr bwMode="auto">
          <a:xfrm>
            <a:off x="3995738" y="4014788"/>
            <a:ext cx="485775" cy="48577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032" name="Text Box 80"/>
          <p:cNvSpPr txBox="1">
            <a:spLocks noChangeArrowheads="1"/>
          </p:cNvSpPr>
          <p:nvPr/>
        </p:nvSpPr>
        <p:spPr bwMode="auto">
          <a:xfrm>
            <a:off x="2230438" y="4886325"/>
            <a:ext cx="438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Interferenza costruttiva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cammino ottico</a:t>
            </a:r>
            <a:r>
              <a:rPr lang="it-IT" altLang="it-IT" sz="2400"/>
              <a:t> = </a:t>
            </a:r>
            <a:r>
              <a:rPr lang="it-IT" altLang="it-IT" sz="2400">
                <a:solidFill>
                  <a:srgbClr val="FF0066"/>
                </a:solidFill>
              </a:rPr>
              <a:t>cammino ottico</a:t>
            </a:r>
            <a:r>
              <a:rPr lang="it-IT" altLang="it-IT" sz="2400"/>
              <a:t> </a:t>
            </a: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469278" y="11112"/>
            <a:ext cx="7772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4000" dirty="0" smtClean="0"/>
              <a:t>Interferenza costruttiva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23" grpId="0"/>
      <p:bldP spid="126025" grpId="0"/>
      <p:bldP spid="126028" grpId="0"/>
      <p:bldP spid="126032" grpId="0"/>
      <p:bldP spid="1260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695325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Legge di Bragg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571625" y="4505325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 rot="2737214">
            <a:off x="1228726" y="2124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 rot="-8062786">
            <a:off x="1482726" y="23590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 rot="2737214">
            <a:off x="1730376" y="2606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 rot="-8062786">
            <a:off x="1984376" y="28416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 rot="2737214">
            <a:off x="2235201" y="3082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 rot="-8062786">
            <a:off x="2498726" y="33178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 rot="2737214">
            <a:off x="2746376" y="3556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 rot="-8062786">
            <a:off x="3000376" y="37909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8" name="AutoShape 12"/>
          <p:cNvSpPr>
            <a:spLocks noChangeArrowheads="1"/>
          </p:cNvSpPr>
          <p:nvPr/>
        </p:nvSpPr>
        <p:spPr bwMode="auto">
          <a:xfrm rot="8062786" flipH="1">
            <a:off x="4511676" y="5121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89" name="AutoShape 13"/>
          <p:cNvSpPr>
            <a:spLocks noChangeArrowheads="1"/>
          </p:cNvSpPr>
          <p:nvPr/>
        </p:nvSpPr>
        <p:spPr bwMode="auto">
          <a:xfrm rot="2737214">
            <a:off x="3228976" y="40481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0" name="AutoShape 14"/>
          <p:cNvSpPr>
            <a:spLocks noChangeArrowheads="1"/>
          </p:cNvSpPr>
          <p:nvPr/>
        </p:nvSpPr>
        <p:spPr bwMode="auto">
          <a:xfrm rot="18862786" flipH="1">
            <a:off x="4767263" y="48815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1" name="AutoShape 15"/>
          <p:cNvSpPr>
            <a:spLocks noChangeArrowheads="1"/>
          </p:cNvSpPr>
          <p:nvPr/>
        </p:nvSpPr>
        <p:spPr bwMode="auto">
          <a:xfrm rot="8062786" flipH="1">
            <a:off x="5021263" y="46355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2" name="AutoShape 16"/>
          <p:cNvSpPr>
            <a:spLocks noChangeArrowheads="1"/>
          </p:cNvSpPr>
          <p:nvPr/>
        </p:nvSpPr>
        <p:spPr bwMode="auto">
          <a:xfrm rot="18862786" flipH="1">
            <a:off x="5276851" y="43957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3" name="AutoShape 17"/>
          <p:cNvSpPr>
            <a:spLocks noChangeArrowheads="1"/>
          </p:cNvSpPr>
          <p:nvPr/>
        </p:nvSpPr>
        <p:spPr bwMode="auto">
          <a:xfrm rot="18862786" flipH="1">
            <a:off x="5748338" y="38687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4" name="AutoShape 18"/>
          <p:cNvSpPr>
            <a:spLocks noChangeArrowheads="1"/>
          </p:cNvSpPr>
          <p:nvPr/>
        </p:nvSpPr>
        <p:spPr bwMode="auto">
          <a:xfrm rot="18862786" flipH="1">
            <a:off x="6242051" y="33893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5" name="AutoShape 19"/>
          <p:cNvSpPr>
            <a:spLocks noChangeArrowheads="1"/>
          </p:cNvSpPr>
          <p:nvPr/>
        </p:nvSpPr>
        <p:spPr bwMode="auto">
          <a:xfrm rot="8062786" flipH="1">
            <a:off x="5999163" y="36322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6" name="AutoShape 20"/>
          <p:cNvSpPr>
            <a:spLocks noChangeArrowheads="1"/>
          </p:cNvSpPr>
          <p:nvPr/>
        </p:nvSpPr>
        <p:spPr bwMode="auto">
          <a:xfrm rot="8062786" flipH="1">
            <a:off x="5529263" y="41481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7" name="AutoShape 21"/>
          <p:cNvSpPr>
            <a:spLocks noChangeArrowheads="1"/>
          </p:cNvSpPr>
          <p:nvPr/>
        </p:nvSpPr>
        <p:spPr bwMode="auto">
          <a:xfrm rot="2737214">
            <a:off x="1682751" y="1644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8" name="AutoShape 22"/>
          <p:cNvSpPr>
            <a:spLocks noChangeArrowheads="1"/>
          </p:cNvSpPr>
          <p:nvPr/>
        </p:nvSpPr>
        <p:spPr bwMode="auto">
          <a:xfrm rot="-8062786">
            <a:off x="1936751" y="1879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6999" name="AutoShape 23"/>
          <p:cNvSpPr>
            <a:spLocks noChangeArrowheads="1"/>
          </p:cNvSpPr>
          <p:nvPr/>
        </p:nvSpPr>
        <p:spPr bwMode="auto">
          <a:xfrm rot="2737214">
            <a:off x="2184401" y="21272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 rot="-8062786">
            <a:off x="2438401" y="23622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1" name="AutoShape 25"/>
          <p:cNvSpPr>
            <a:spLocks noChangeArrowheads="1"/>
          </p:cNvSpPr>
          <p:nvPr/>
        </p:nvSpPr>
        <p:spPr bwMode="auto">
          <a:xfrm rot="2737214">
            <a:off x="2689226" y="26035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2" name="AutoShape 26"/>
          <p:cNvSpPr>
            <a:spLocks noChangeArrowheads="1"/>
          </p:cNvSpPr>
          <p:nvPr/>
        </p:nvSpPr>
        <p:spPr bwMode="auto">
          <a:xfrm rot="-8062786">
            <a:off x="2952751" y="28384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3" name="AutoShape 27"/>
          <p:cNvSpPr>
            <a:spLocks noChangeArrowheads="1"/>
          </p:cNvSpPr>
          <p:nvPr/>
        </p:nvSpPr>
        <p:spPr bwMode="auto">
          <a:xfrm rot="2737214">
            <a:off x="3200401" y="3076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4" name="AutoShape 28"/>
          <p:cNvSpPr>
            <a:spLocks noChangeArrowheads="1"/>
          </p:cNvSpPr>
          <p:nvPr/>
        </p:nvSpPr>
        <p:spPr bwMode="auto">
          <a:xfrm rot="-8062786">
            <a:off x="3454401" y="33115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5" name="AutoShape 29"/>
          <p:cNvSpPr>
            <a:spLocks noChangeArrowheads="1"/>
          </p:cNvSpPr>
          <p:nvPr/>
        </p:nvSpPr>
        <p:spPr bwMode="auto">
          <a:xfrm rot="2737214">
            <a:off x="3702051" y="35639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6" name="AutoShape 30"/>
          <p:cNvSpPr>
            <a:spLocks noChangeArrowheads="1"/>
          </p:cNvSpPr>
          <p:nvPr/>
        </p:nvSpPr>
        <p:spPr bwMode="auto">
          <a:xfrm rot="-8062786">
            <a:off x="3965576" y="3803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7" name="AutoShape 31"/>
          <p:cNvSpPr>
            <a:spLocks noChangeArrowheads="1"/>
          </p:cNvSpPr>
          <p:nvPr/>
        </p:nvSpPr>
        <p:spPr bwMode="auto">
          <a:xfrm rot="2737214">
            <a:off x="4198938" y="40608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8" name="AutoShape 32"/>
          <p:cNvSpPr>
            <a:spLocks noChangeArrowheads="1"/>
          </p:cNvSpPr>
          <p:nvPr/>
        </p:nvSpPr>
        <p:spPr bwMode="auto">
          <a:xfrm rot="8062786" flipH="1">
            <a:off x="4451351" y="4070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09" name="AutoShape 33"/>
          <p:cNvSpPr>
            <a:spLocks noChangeArrowheads="1"/>
          </p:cNvSpPr>
          <p:nvPr/>
        </p:nvSpPr>
        <p:spPr bwMode="auto">
          <a:xfrm rot="18862786" flipH="1">
            <a:off x="4706938" y="38306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0" name="AutoShape 34"/>
          <p:cNvSpPr>
            <a:spLocks noChangeArrowheads="1"/>
          </p:cNvSpPr>
          <p:nvPr/>
        </p:nvSpPr>
        <p:spPr bwMode="auto">
          <a:xfrm rot="8062786" flipH="1">
            <a:off x="4960938" y="35845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1" name="AutoShape 35"/>
          <p:cNvSpPr>
            <a:spLocks noChangeArrowheads="1"/>
          </p:cNvSpPr>
          <p:nvPr/>
        </p:nvSpPr>
        <p:spPr bwMode="auto">
          <a:xfrm rot="18862786" flipH="1">
            <a:off x="5216526" y="3344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2" name="AutoShape 36"/>
          <p:cNvSpPr>
            <a:spLocks noChangeArrowheads="1"/>
          </p:cNvSpPr>
          <p:nvPr/>
        </p:nvSpPr>
        <p:spPr bwMode="auto">
          <a:xfrm rot="18862786" flipH="1">
            <a:off x="5707063" y="28368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3" name="AutoShape 37"/>
          <p:cNvSpPr>
            <a:spLocks noChangeArrowheads="1"/>
          </p:cNvSpPr>
          <p:nvPr/>
        </p:nvSpPr>
        <p:spPr bwMode="auto">
          <a:xfrm rot="18862786" flipH="1">
            <a:off x="6181726" y="23383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4" name="AutoShape 38"/>
          <p:cNvSpPr>
            <a:spLocks noChangeArrowheads="1"/>
          </p:cNvSpPr>
          <p:nvPr/>
        </p:nvSpPr>
        <p:spPr bwMode="auto">
          <a:xfrm rot="8062786" flipH="1">
            <a:off x="5938838" y="2581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5" name="AutoShape 39"/>
          <p:cNvSpPr>
            <a:spLocks noChangeArrowheads="1"/>
          </p:cNvSpPr>
          <p:nvPr/>
        </p:nvSpPr>
        <p:spPr bwMode="auto">
          <a:xfrm rot="8062786" flipH="1">
            <a:off x="5468938" y="30972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6" name="AutoShape 40"/>
          <p:cNvSpPr>
            <a:spLocks noChangeArrowheads="1"/>
          </p:cNvSpPr>
          <p:nvPr/>
        </p:nvSpPr>
        <p:spPr bwMode="auto">
          <a:xfrm rot="18862786" flipH="1">
            <a:off x="6721476" y="28971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7" name="AutoShape 41"/>
          <p:cNvSpPr>
            <a:spLocks noChangeArrowheads="1"/>
          </p:cNvSpPr>
          <p:nvPr/>
        </p:nvSpPr>
        <p:spPr bwMode="auto">
          <a:xfrm rot="8062786" flipH="1">
            <a:off x="6478588" y="3140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18" name="Line 42"/>
          <p:cNvSpPr>
            <a:spLocks noChangeShapeType="1"/>
          </p:cNvSpPr>
          <p:nvPr/>
        </p:nvSpPr>
        <p:spPr bwMode="auto">
          <a:xfrm>
            <a:off x="1290638" y="2314575"/>
            <a:ext cx="3281362" cy="321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19" name="Line 43"/>
          <p:cNvSpPr>
            <a:spLocks noChangeShapeType="1"/>
          </p:cNvSpPr>
          <p:nvPr/>
        </p:nvSpPr>
        <p:spPr bwMode="auto">
          <a:xfrm>
            <a:off x="1739900" y="1835150"/>
            <a:ext cx="2767013" cy="269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0" name="Line 44"/>
          <p:cNvSpPr>
            <a:spLocks noChangeShapeType="1"/>
          </p:cNvSpPr>
          <p:nvPr/>
        </p:nvSpPr>
        <p:spPr bwMode="auto">
          <a:xfrm flipH="1">
            <a:off x="4572000" y="2430463"/>
            <a:ext cx="2009775" cy="207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1" name="Line 45"/>
          <p:cNvSpPr>
            <a:spLocks noChangeShapeType="1"/>
          </p:cNvSpPr>
          <p:nvPr/>
        </p:nvSpPr>
        <p:spPr bwMode="auto">
          <a:xfrm flipH="1">
            <a:off x="4560888" y="3108325"/>
            <a:ext cx="2471737" cy="246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2" name="Arc 46"/>
          <p:cNvSpPr>
            <a:spLocks/>
          </p:cNvSpPr>
          <p:nvPr/>
        </p:nvSpPr>
        <p:spPr bwMode="auto">
          <a:xfrm flipH="1">
            <a:off x="3800475" y="504666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23" name="Text Box 47"/>
          <p:cNvSpPr txBox="1">
            <a:spLocks noChangeArrowheads="1"/>
          </p:cNvSpPr>
          <p:nvPr/>
        </p:nvSpPr>
        <p:spPr bwMode="auto">
          <a:xfrm>
            <a:off x="3365500" y="508317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27024" name="Arc 48"/>
          <p:cNvSpPr>
            <a:spLocks/>
          </p:cNvSpPr>
          <p:nvPr/>
        </p:nvSpPr>
        <p:spPr bwMode="auto">
          <a:xfrm>
            <a:off x="5102225" y="4976813"/>
            <a:ext cx="390525" cy="487362"/>
          </a:xfrm>
          <a:custGeom>
            <a:avLst/>
            <a:gdLst>
              <a:gd name="T0" fmla="*/ 590565465 w 21600"/>
              <a:gd name="T1" fmla="*/ 0 h 20881"/>
              <a:gd name="T2" fmla="*/ 2147483646 w 21600"/>
              <a:gd name="T3" fmla="*/ 2147483646 h 20881"/>
              <a:gd name="T4" fmla="*/ 0 w 21600"/>
              <a:gd name="T5" fmla="*/ 2147483646 h 20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81" fill="none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</a:path>
              <a:path w="21600" h="20881" stroke="0" extrusionOk="0">
                <a:moveTo>
                  <a:pt x="5526" y="0"/>
                </a:moveTo>
                <a:cubicBezTo>
                  <a:pt x="15001" y="2507"/>
                  <a:pt x="21600" y="11080"/>
                  <a:pt x="21600" y="20881"/>
                </a:cubicBezTo>
                <a:lnTo>
                  <a:pt x="0" y="20881"/>
                </a:lnTo>
                <a:lnTo>
                  <a:pt x="55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25" name="Text Box 49"/>
          <p:cNvSpPr txBox="1">
            <a:spLocks noChangeArrowheads="1"/>
          </p:cNvSpPr>
          <p:nvPr/>
        </p:nvSpPr>
        <p:spPr bwMode="auto">
          <a:xfrm flipH="1">
            <a:off x="5429250" y="49847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4062413" y="44037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O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217988" y="5537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</a:t>
            </a: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1539875" y="5549900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29" name="AutoShape 53"/>
          <p:cNvSpPr>
            <a:spLocks noChangeArrowheads="1"/>
          </p:cNvSpPr>
          <p:nvPr/>
        </p:nvSpPr>
        <p:spPr bwMode="auto">
          <a:xfrm rot="-8062786">
            <a:off x="3467101" y="43053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0" name="AutoShape 54"/>
          <p:cNvSpPr>
            <a:spLocks noChangeArrowheads="1"/>
          </p:cNvSpPr>
          <p:nvPr/>
        </p:nvSpPr>
        <p:spPr bwMode="auto">
          <a:xfrm rot="2737214">
            <a:off x="3705226" y="4572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1" name="AutoShape 55"/>
          <p:cNvSpPr>
            <a:spLocks noChangeArrowheads="1"/>
          </p:cNvSpPr>
          <p:nvPr/>
        </p:nvSpPr>
        <p:spPr bwMode="auto">
          <a:xfrm rot="-8062786">
            <a:off x="3968751" y="48069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2" name="AutoShape 56"/>
          <p:cNvSpPr>
            <a:spLocks noChangeArrowheads="1"/>
          </p:cNvSpPr>
          <p:nvPr/>
        </p:nvSpPr>
        <p:spPr bwMode="auto">
          <a:xfrm rot="2737214">
            <a:off x="4178301" y="50784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33" name="Text Box 57"/>
          <p:cNvSpPr txBox="1">
            <a:spLocks noChangeArrowheads="1"/>
          </p:cNvSpPr>
          <p:nvPr/>
        </p:nvSpPr>
        <p:spPr bwMode="auto">
          <a:xfrm>
            <a:off x="1651000" y="6045200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Interferenza costruttiva  2dsen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/>
              <a:t> = n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  <a:endParaRPr lang="it-IT" altLang="it-IT" sz="2400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7439025" y="457200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7489825" y="4708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</a:t>
            </a:r>
          </a:p>
        </p:txBody>
      </p:sp>
      <p:sp>
        <p:nvSpPr>
          <p:cNvPr id="127036" name="Line 60"/>
          <p:cNvSpPr>
            <a:spLocks noChangeShapeType="1"/>
          </p:cNvSpPr>
          <p:nvPr/>
        </p:nvSpPr>
        <p:spPr bwMode="auto">
          <a:xfrm flipV="1">
            <a:off x="4572000" y="5057775"/>
            <a:ext cx="495300" cy="4905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37" name="Line 61"/>
          <p:cNvSpPr>
            <a:spLocks noChangeShapeType="1"/>
          </p:cNvSpPr>
          <p:nvPr/>
        </p:nvSpPr>
        <p:spPr bwMode="auto">
          <a:xfrm>
            <a:off x="4033838" y="5000625"/>
            <a:ext cx="519112" cy="533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40" name="Line 64"/>
          <p:cNvSpPr>
            <a:spLocks noChangeShapeType="1"/>
          </p:cNvSpPr>
          <p:nvPr/>
        </p:nvSpPr>
        <p:spPr bwMode="auto">
          <a:xfrm flipV="1">
            <a:off x="4048125" y="4514850"/>
            <a:ext cx="5238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41" name="Line 65"/>
          <p:cNvSpPr>
            <a:spLocks noChangeShapeType="1"/>
          </p:cNvSpPr>
          <p:nvPr/>
        </p:nvSpPr>
        <p:spPr bwMode="auto">
          <a:xfrm>
            <a:off x="4510088" y="4486275"/>
            <a:ext cx="5572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328" name="Line 67"/>
          <p:cNvSpPr>
            <a:spLocks noChangeShapeType="1"/>
          </p:cNvSpPr>
          <p:nvPr/>
        </p:nvSpPr>
        <p:spPr bwMode="auto">
          <a:xfrm>
            <a:off x="4557713" y="45577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7044" name="Arc 68"/>
          <p:cNvSpPr>
            <a:spLocks/>
          </p:cNvSpPr>
          <p:nvPr/>
        </p:nvSpPr>
        <p:spPr bwMode="auto">
          <a:xfrm rot="2261655" flipV="1">
            <a:off x="4316413" y="4751388"/>
            <a:ext cx="227012" cy="117475"/>
          </a:xfrm>
          <a:custGeom>
            <a:avLst/>
            <a:gdLst>
              <a:gd name="T0" fmla="*/ 0 w 41160"/>
              <a:gd name="T1" fmla="*/ 3394545 h 28902"/>
              <a:gd name="T2" fmla="*/ 36909245 w 41160"/>
              <a:gd name="T3" fmla="*/ 7888575 h 28902"/>
              <a:gd name="T4" fmla="*/ 18099265 w 41160"/>
              <a:gd name="T5" fmla="*/ 5895520 h 289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160" h="28902" fill="none" extrusionOk="0">
                <a:moveTo>
                  <a:pt x="-1" y="12436"/>
                </a:moveTo>
                <a:cubicBezTo>
                  <a:pt x="3555" y="4847"/>
                  <a:pt x="11179" y="0"/>
                  <a:pt x="19560" y="0"/>
                </a:cubicBezTo>
                <a:cubicBezTo>
                  <a:pt x="31489" y="0"/>
                  <a:pt x="41160" y="9670"/>
                  <a:pt x="41160" y="21600"/>
                </a:cubicBezTo>
                <a:cubicBezTo>
                  <a:pt x="41160" y="24089"/>
                  <a:pt x="40729" y="26559"/>
                  <a:pt x="39888" y="28902"/>
                </a:cubicBezTo>
              </a:path>
              <a:path w="41160" h="28902" stroke="0" extrusionOk="0">
                <a:moveTo>
                  <a:pt x="-1" y="12436"/>
                </a:moveTo>
                <a:cubicBezTo>
                  <a:pt x="3555" y="4847"/>
                  <a:pt x="11179" y="0"/>
                  <a:pt x="19560" y="0"/>
                </a:cubicBezTo>
                <a:cubicBezTo>
                  <a:pt x="31489" y="0"/>
                  <a:pt x="41160" y="9670"/>
                  <a:pt x="41160" y="21600"/>
                </a:cubicBezTo>
                <a:cubicBezTo>
                  <a:pt x="41160" y="24089"/>
                  <a:pt x="40729" y="26559"/>
                  <a:pt x="39888" y="28902"/>
                </a:cubicBezTo>
                <a:lnTo>
                  <a:pt x="19560" y="21600"/>
                </a:lnTo>
                <a:lnTo>
                  <a:pt x="-1" y="1243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7045" name="Text Box 69"/>
          <p:cNvSpPr txBox="1">
            <a:spLocks noChangeArrowheads="1"/>
          </p:cNvSpPr>
          <p:nvPr/>
        </p:nvSpPr>
        <p:spPr bwMode="auto">
          <a:xfrm>
            <a:off x="4229100" y="47561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2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23" grpId="0"/>
      <p:bldP spid="127025" grpId="0"/>
      <p:bldP spid="127033" grpId="0"/>
      <p:bldP spid="127045" grpId="0"/>
      <p:bldP spid="1270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1003300" y="3206750"/>
            <a:ext cx="2535238" cy="1276350"/>
            <a:chOff x="742" y="1528"/>
            <a:chExt cx="3800" cy="1600"/>
          </a:xfrm>
        </p:grpSpPr>
        <p:sp>
          <p:nvSpPr>
            <p:cNvPr id="12415" name="Line 5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6" name="Line 6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7" name="Line 7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8" name="Line 8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19" name="Line 9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0" name="Line 10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1" name="Line 11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22" name="Line 12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291" name="Group 28"/>
          <p:cNvGrpSpPr>
            <a:grpSpLocks/>
          </p:cNvGrpSpPr>
          <p:nvPr/>
        </p:nvGrpSpPr>
        <p:grpSpPr bwMode="auto">
          <a:xfrm>
            <a:off x="944563" y="3124200"/>
            <a:ext cx="2700337" cy="1422400"/>
            <a:chOff x="403" y="969"/>
            <a:chExt cx="1701" cy="896"/>
          </a:xfrm>
        </p:grpSpPr>
        <p:sp>
          <p:nvSpPr>
            <p:cNvPr id="12400" name="Oval 13"/>
            <p:cNvSpPr>
              <a:spLocks noChangeArrowheads="1"/>
            </p:cNvSpPr>
            <p:nvPr/>
          </p:nvSpPr>
          <p:spPr bwMode="auto">
            <a:xfrm>
              <a:off x="942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1" name="Oval 14"/>
            <p:cNvSpPr>
              <a:spLocks noChangeArrowheads="1"/>
            </p:cNvSpPr>
            <p:nvPr/>
          </p:nvSpPr>
          <p:spPr bwMode="auto">
            <a:xfrm>
              <a:off x="594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2" name="Oval 15"/>
            <p:cNvSpPr>
              <a:spLocks noChangeArrowheads="1"/>
            </p:cNvSpPr>
            <p:nvPr/>
          </p:nvSpPr>
          <p:spPr bwMode="auto">
            <a:xfrm>
              <a:off x="1647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3" name="Oval 16"/>
            <p:cNvSpPr>
              <a:spLocks noChangeArrowheads="1"/>
            </p:cNvSpPr>
            <p:nvPr/>
          </p:nvSpPr>
          <p:spPr bwMode="auto">
            <a:xfrm>
              <a:off x="1279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4" name="Oval 17"/>
            <p:cNvSpPr>
              <a:spLocks noChangeArrowheads="1"/>
            </p:cNvSpPr>
            <p:nvPr/>
          </p:nvSpPr>
          <p:spPr bwMode="auto">
            <a:xfrm>
              <a:off x="1985" y="969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5" name="Oval 18"/>
            <p:cNvSpPr>
              <a:spLocks noChangeArrowheads="1"/>
            </p:cNvSpPr>
            <p:nvPr/>
          </p:nvSpPr>
          <p:spPr bwMode="auto">
            <a:xfrm>
              <a:off x="495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6" name="Oval 19"/>
            <p:cNvSpPr>
              <a:spLocks noChangeArrowheads="1"/>
            </p:cNvSpPr>
            <p:nvPr/>
          </p:nvSpPr>
          <p:spPr bwMode="auto">
            <a:xfrm>
              <a:off x="841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7" name="Oval 20"/>
            <p:cNvSpPr>
              <a:spLocks noChangeArrowheads="1"/>
            </p:cNvSpPr>
            <p:nvPr/>
          </p:nvSpPr>
          <p:spPr bwMode="auto">
            <a:xfrm>
              <a:off x="1189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8" name="Oval 21"/>
            <p:cNvSpPr>
              <a:spLocks noChangeArrowheads="1"/>
            </p:cNvSpPr>
            <p:nvPr/>
          </p:nvSpPr>
          <p:spPr bwMode="auto">
            <a:xfrm>
              <a:off x="1536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09" name="Oval 22"/>
            <p:cNvSpPr>
              <a:spLocks noChangeArrowheads="1"/>
            </p:cNvSpPr>
            <p:nvPr/>
          </p:nvSpPr>
          <p:spPr bwMode="auto">
            <a:xfrm>
              <a:off x="1856" y="1348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0" name="Oval 23"/>
            <p:cNvSpPr>
              <a:spLocks noChangeArrowheads="1"/>
            </p:cNvSpPr>
            <p:nvPr/>
          </p:nvSpPr>
          <p:spPr bwMode="auto">
            <a:xfrm>
              <a:off x="403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1" name="Oval 24"/>
            <p:cNvSpPr>
              <a:spLocks noChangeArrowheads="1"/>
            </p:cNvSpPr>
            <p:nvPr/>
          </p:nvSpPr>
          <p:spPr bwMode="auto">
            <a:xfrm>
              <a:off x="732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2" name="Oval 25"/>
            <p:cNvSpPr>
              <a:spLocks noChangeArrowheads="1"/>
            </p:cNvSpPr>
            <p:nvPr/>
          </p:nvSpPr>
          <p:spPr bwMode="auto">
            <a:xfrm>
              <a:off x="1070" y="1745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3" name="Oval 26"/>
            <p:cNvSpPr>
              <a:spLocks noChangeArrowheads="1"/>
            </p:cNvSpPr>
            <p:nvPr/>
          </p:nvSpPr>
          <p:spPr bwMode="auto">
            <a:xfrm>
              <a:off x="1409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414" name="Oval 27"/>
            <p:cNvSpPr>
              <a:spLocks noChangeArrowheads="1"/>
            </p:cNvSpPr>
            <p:nvPr/>
          </p:nvSpPr>
          <p:spPr bwMode="auto">
            <a:xfrm>
              <a:off x="1775" y="1746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28034" name="Group 34"/>
          <p:cNvGrpSpPr>
            <a:grpSpLocks/>
          </p:cNvGrpSpPr>
          <p:nvPr/>
        </p:nvGrpSpPr>
        <p:grpSpPr bwMode="auto">
          <a:xfrm>
            <a:off x="915988" y="2890838"/>
            <a:ext cx="2697162" cy="1895475"/>
            <a:chOff x="394" y="812"/>
            <a:chExt cx="1699" cy="1194"/>
          </a:xfrm>
        </p:grpSpPr>
        <p:sp>
          <p:nvSpPr>
            <p:cNvPr id="12395" name="Line 29"/>
            <p:cNvSpPr>
              <a:spLocks noChangeShapeType="1"/>
            </p:cNvSpPr>
            <p:nvPr/>
          </p:nvSpPr>
          <p:spPr bwMode="auto">
            <a:xfrm flipH="1">
              <a:off x="394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Line 30"/>
            <p:cNvSpPr>
              <a:spLocks noChangeShapeType="1"/>
            </p:cNvSpPr>
            <p:nvPr/>
          </p:nvSpPr>
          <p:spPr bwMode="auto">
            <a:xfrm flipH="1">
              <a:off x="731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7" name="Line 31"/>
            <p:cNvSpPr>
              <a:spLocks noChangeShapeType="1"/>
            </p:cNvSpPr>
            <p:nvPr/>
          </p:nvSpPr>
          <p:spPr bwMode="auto">
            <a:xfrm flipH="1">
              <a:off x="1087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8" name="Line 32"/>
            <p:cNvSpPr>
              <a:spLocks noChangeShapeType="1"/>
            </p:cNvSpPr>
            <p:nvPr/>
          </p:nvSpPr>
          <p:spPr bwMode="auto">
            <a:xfrm flipH="1">
              <a:off x="1444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9" name="Line 33"/>
            <p:cNvSpPr>
              <a:spLocks noChangeShapeType="1"/>
            </p:cNvSpPr>
            <p:nvPr/>
          </p:nvSpPr>
          <p:spPr bwMode="auto">
            <a:xfrm flipH="1">
              <a:off x="1773" y="812"/>
              <a:ext cx="320" cy="119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036" name="Oval 36"/>
          <p:cNvSpPr>
            <a:spLocks noChangeArrowheads="1"/>
          </p:cNvSpPr>
          <p:nvPr/>
        </p:nvSpPr>
        <p:spPr bwMode="auto">
          <a:xfrm>
            <a:off x="6629400" y="38941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37" name="Oval 37"/>
          <p:cNvSpPr>
            <a:spLocks noChangeArrowheads="1"/>
          </p:cNvSpPr>
          <p:nvPr/>
        </p:nvSpPr>
        <p:spPr bwMode="auto">
          <a:xfrm>
            <a:off x="7134225" y="3992563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38" name="Oval 38"/>
          <p:cNvSpPr>
            <a:spLocks noChangeArrowheads="1"/>
          </p:cNvSpPr>
          <p:nvPr/>
        </p:nvSpPr>
        <p:spPr bwMode="auto">
          <a:xfrm>
            <a:off x="6629400" y="35258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28042" name="Group 42"/>
          <p:cNvGrpSpPr>
            <a:grpSpLocks/>
          </p:cNvGrpSpPr>
          <p:nvPr/>
        </p:nvGrpSpPr>
        <p:grpSpPr bwMode="auto">
          <a:xfrm>
            <a:off x="701675" y="3205163"/>
            <a:ext cx="3175000" cy="1252537"/>
            <a:chOff x="274" y="1021"/>
            <a:chExt cx="2000" cy="789"/>
          </a:xfrm>
        </p:grpSpPr>
        <p:sp>
          <p:nvSpPr>
            <p:cNvPr id="12392" name="Line 39"/>
            <p:cNvSpPr>
              <a:spLocks noChangeShapeType="1"/>
            </p:cNvSpPr>
            <p:nvPr/>
          </p:nvSpPr>
          <p:spPr bwMode="auto">
            <a:xfrm>
              <a:off x="274" y="1801"/>
              <a:ext cx="1801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3" name="Line 40"/>
            <p:cNvSpPr>
              <a:spLocks noChangeShapeType="1"/>
            </p:cNvSpPr>
            <p:nvPr/>
          </p:nvSpPr>
          <p:spPr bwMode="auto">
            <a:xfrm>
              <a:off x="355" y="1406"/>
              <a:ext cx="1801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4" name="Line 41"/>
            <p:cNvSpPr>
              <a:spLocks noChangeShapeType="1"/>
            </p:cNvSpPr>
            <p:nvPr/>
          </p:nvSpPr>
          <p:spPr bwMode="auto">
            <a:xfrm>
              <a:off x="473" y="1021"/>
              <a:ext cx="1801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8076" name="Group 76"/>
          <p:cNvGrpSpPr>
            <a:grpSpLocks/>
          </p:cNvGrpSpPr>
          <p:nvPr/>
        </p:nvGrpSpPr>
        <p:grpSpPr bwMode="auto">
          <a:xfrm>
            <a:off x="382588" y="2198688"/>
            <a:ext cx="3887787" cy="3354387"/>
            <a:chOff x="0" y="292"/>
            <a:chExt cx="2449" cy="2113"/>
          </a:xfrm>
        </p:grpSpPr>
        <p:sp>
          <p:nvSpPr>
            <p:cNvPr id="12385" name="Line 43"/>
            <p:cNvSpPr>
              <a:spLocks noChangeShapeType="1"/>
            </p:cNvSpPr>
            <p:nvPr/>
          </p:nvSpPr>
          <p:spPr bwMode="auto">
            <a:xfrm>
              <a:off x="503" y="796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6" name="Line 44"/>
            <p:cNvSpPr>
              <a:spLocks noChangeShapeType="1"/>
            </p:cNvSpPr>
            <p:nvPr/>
          </p:nvSpPr>
          <p:spPr bwMode="auto">
            <a:xfrm>
              <a:off x="777" y="685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7" name="Line 45"/>
            <p:cNvSpPr>
              <a:spLocks noChangeShapeType="1"/>
            </p:cNvSpPr>
            <p:nvPr/>
          </p:nvSpPr>
          <p:spPr bwMode="auto">
            <a:xfrm>
              <a:off x="1069" y="585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8" name="Line 46"/>
            <p:cNvSpPr>
              <a:spLocks noChangeShapeType="1"/>
            </p:cNvSpPr>
            <p:nvPr/>
          </p:nvSpPr>
          <p:spPr bwMode="auto">
            <a:xfrm>
              <a:off x="1389" y="520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9" name="Line 47"/>
            <p:cNvSpPr>
              <a:spLocks noChangeShapeType="1"/>
            </p:cNvSpPr>
            <p:nvPr/>
          </p:nvSpPr>
          <p:spPr bwMode="auto">
            <a:xfrm>
              <a:off x="1608" y="292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0" name="Line 48"/>
            <p:cNvSpPr>
              <a:spLocks noChangeShapeType="1"/>
            </p:cNvSpPr>
            <p:nvPr/>
          </p:nvSpPr>
          <p:spPr bwMode="auto">
            <a:xfrm>
              <a:off x="274" y="960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Line 49"/>
            <p:cNvSpPr>
              <a:spLocks noChangeShapeType="1"/>
            </p:cNvSpPr>
            <p:nvPr/>
          </p:nvSpPr>
          <p:spPr bwMode="auto">
            <a:xfrm>
              <a:off x="0" y="1050"/>
              <a:ext cx="841" cy="13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050" name="Oval 50"/>
          <p:cNvSpPr>
            <a:spLocks noChangeArrowheads="1"/>
          </p:cNvSpPr>
          <p:nvPr/>
        </p:nvSpPr>
        <p:spPr bwMode="auto">
          <a:xfrm>
            <a:off x="7148513" y="3613150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1" name="Oval 51"/>
          <p:cNvSpPr>
            <a:spLocks noChangeArrowheads="1"/>
          </p:cNvSpPr>
          <p:nvPr/>
        </p:nvSpPr>
        <p:spPr bwMode="auto">
          <a:xfrm>
            <a:off x="6629400" y="42497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2" name="Oval 52"/>
          <p:cNvSpPr>
            <a:spLocks noChangeArrowheads="1"/>
          </p:cNvSpPr>
          <p:nvPr/>
        </p:nvSpPr>
        <p:spPr bwMode="auto">
          <a:xfrm>
            <a:off x="6145213" y="3794125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3" name="Oval 53"/>
          <p:cNvSpPr>
            <a:spLocks noChangeArrowheads="1"/>
          </p:cNvSpPr>
          <p:nvPr/>
        </p:nvSpPr>
        <p:spPr bwMode="auto">
          <a:xfrm>
            <a:off x="6159500" y="415448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4" name="Oval 54"/>
          <p:cNvSpPr>
            <a:spLocks noChangeArrowheads="1"/>
          </p:cNvSpPr>
          <p:nvPr/>
        </p:nvSpPr>
        <p:spPr bwMode="auto">
          <a:xfrm>
            <a:off x="6629400" y="3146425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57" name="Oval 57"/>
          <p:cNvSpPr>
            <a:spLocks noChangeArrowheads="1"/>
          </p:cNvSpPr>
          <p:nvPr/>
        </p:nvSpPr>
        <p:spPr bwMode="auto">
          <a:xfrm>
            <a:off x="6637338" y="4641850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2" name="Oval 62"/>
          <p:cNvSpPr>
            <a:spLocks noChangeArrowheads="1"/>
          </p:cNvSpPr>
          <p:nvPr/>
        </p:nvSpPr>
        <p:spPr bwMode="auto">
          <a:xfrm>
            <a:off x="7654925" y="4100513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3" name="Oval 63"/>
          <p:cNvSpPr>
            <a:spLocks noChangeArrowheads="1"/>
          </p:cNvSpPr>
          <p:nvPr/>
        </p:nvSpPr>
        <p:spPr bwMode="auto">
          <a:xfrm>
            <a:off x="6146800" y="343058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4" name="Oval 64"/>
          <p:cNvSpPr>
            <a:spLocks noChangeArrowheads="1"/>
          </p:cNvSpPr>
          <p:nvPr/>
        </p:nvSpPr>
        <p:spPr bwMode="auto">
          <a:xfrm>
            <a:off x="7131050" y="4337050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8065" name="Oval 65"/>
          <p:cNvSpPr>
            <a:spLocks noChangeArrowheads="1"/>
          </p:cNvSpPr>
          <p:nvPr/>
        </p:nvSpPr>
        <p:spPr bwMode="auto">
          <a:xfrm>
            <a:off x="5662613" y="3703638"/>
            <a:ext cx="174625" cy="174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28084" name="Group 84"/>
          <p:cNvGrpSpPr>
            <a:grpSpLocks/>
          </p:cNvGrpSpPr>
          <p:nvPr/>
        </p:nvGrpSpPr>
        <p:grpSpPr bwMode="auto">
          <a:xfrm>
            <a:off x="236538" y="2300288"/>
            <a:ext cx="4083050" cy="2970212"/>
            <a:chOff x="0" y="420"/>
            <a:chExt cx="2572" cy="1871"/>
          </a:xfrm>
        </p:grpSpPr>
        <p:sp>
          <p:nvSpPr>
            <p:cNvPr id="12378" name="Line 77"/>
            <p:cNvSpPr>
              <a:spLocks noChangeShapeType="1"/>
            </p:cNvSpPr>
            <p:nvPr/>
          </p:nvSpPr>
          <p:spPr bwMode="auto">
            <a:xfrm flipV="1">
              <a:off x="274" y="805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79" name="Line 78"/>
            <p:cNvSpPr>
              <a:spLocks noChangeShapeType="1"/>
            </p:cNvSpPr>
            <p:nvPr/>
          </p:nvSpPr>
          <p:spPr bwMode="auto">
            <a:xfrm flipV="1">
              <a:off x="876" y="867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0" name="Line 79"/>
            <p:cNvSpPr>
              <a:spLocks noChangeShapeType="1"/>
            </p:cNvSpPr>
            <p:nvPr/>
          </p:nvSpPr>
          <p:spPr bwMode="auto">
            <a:xfrm flipV="1">
              <a:off x="501" y="894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1" name="Line 80"/>
            <p:cNvSpPr>
              <a:spLocks noChangeShapeType="1"/>
            </p:cNvSpPr>
            <p:nvPr/>
          </p:nvSpPr>
          <p:spPr bwMode="auto">
            <a:xfrm flipV="1">
              <a:off x="1112" y="950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2" name="Line 81"/>
            <p:cNvSpPr>
              <a:spLocks noChangeShapeType="1"/>
            </p:cNvSpPr>
            <p:nvPr/>
          </p:nvSpPr>
          <p:spPr bwMode="auto">
            <a:xfrm flipV="1">
              <a:off x="1265" y="1112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3" name="Line 82"/>
            <p:cNvSpPr>
              <a:spLocks noChangeShapeType="1"/>
            </p:cNvSpPr>
            <p:nvPr/>
          </p:nvSpPr>
          <p:spPr bwMode="auto">
            <a:xfrm flipV="1">
              <a:off x="68" y="671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84" name="Line 83"/>
            <p:cNvSpPr>
              <a:spLocks noChangeShapeType="1"/>
            </p:cNvSpPr>
            <p:nvPr/>
          </p:nvSpPr>
          <p:spPr bwMode="auto">
            <a:xfrm flipV="1">
              <a:off x="0" y="420"/>
              <a:ext cx="1307" cy="11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8112" name="Group 112"/>
          <p:cNvGrpSpPr>
            <a:grpSpLocks/>
          </p:cNvGrpSpPr>
          <p:nvPr/>
        </p:nvGrpSpPr>
        <p:grpSpPr bwMode="auto">
          <a:xfrm>
            <a:off x="927100" y="2852738"/>
            <a:ext cx="2697163" cy="1895475"/>
            <a:chOff x="1400" y="1736"/>
            <a:chExt cx="1699" cy="1194"/>
          </a:xfrm>
        </p:grpSpPr>
        <p:grpSp>
          <p:nvGrpSpPr>
            <p:cNvPr id="12367" name="Group 111"/>
            <p:cNvGrpSpPr>
              <a:grpSpLocks/>
            </p:cNvGrpSpPr>
            <p:nvPr/>
          </p:nvGrpSpPr>
          <p:grpSpPr bwMode="auto">
            <a:xfrm>
              <a:off x="1573" y="1736"/>
              <a:ext cx="1370" cy="1194"/>
              <a:chOff x="1573" y="1736"/>
              <a:chExt cx="1370" cy="1194"/>
            </a:xfrm>
          </p:grpSpPr>
          <p:sp>
            <p:nvSpPr>
              <p:cNvPr id="12374" name="Line 86"/>
              <p:cNvSpPr>
                <a:spLocks noChangeShapeType="1"/>
              </p:cNvSpPr>
              <p:nvPr/>
            </p:nvSpPr>
            <p:spPr bwMode="auto">
              <a:xfrm flipH="1">
                <a:off x="1573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5" name="Line 87"/>
              <p:cNvSpPr>
                <a:spLocks noChangeShapeType="1"/>
              </p:cNvSpPr>
              <p:nvPr/>
            </p:nvSpPr>
            <p:spPr bwMode="auto">
              <a:xfrm flipH="1">
                <a:off x="1910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6" name="Line 88"/>
              <p:cNvSpPr>
                <a:spLocks noChangeShapeType="1"/>
              </p:cNvSpPr>
              <p:nvPr/>
            </p:nvSpPr>
            <p:spPr bwMode="auto">
              <a:xfrm flipH="1">
                <a:off x="2266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7" name="Line 89"/>
              <p:cNvSpPr>
                <a:spLocks noChangeShapeType="1"/>
              </p:cNvSpPr>
              <p:nvPr/>
            </p:nvSpPr>
            <p:spPr bwMode="auto">
              <a:xfrm flipH="1">
                <a:off x="2623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368" name="Group 110"/>
            <p:cNvGrpSpPr>
              <a:grpSpLocks/>
            </p:cNvGrpSpPr>
            <p:nvPr/>
          </p:nvGrpSpPr>
          <p:grpSpPr bwMode="auto">
            <a:xfrm>
              <a:off x="1400" y="1736"/>
              <a:ext cx="1699" cy="1194"/>
              <a:chOff x="1400" y="1736"/>
              <a:chExt cx="1699" cy="1194"/>
            </a:xfrm>
          </p:grpSpPr>
          <p:sp>
            <p:nvSpPr>
              <p:cNvPr id="12369" name="Line 92"/>
              <p:cNvSpPr>
                <a:spLocks noChangeShapeType="1"/>
              </p:cNvSpPr>
              <p:nvPr/>
            </p:nvSpPr>
            <p:spPr bwMode="auto">
              <a:xfrm flipH="1">
                <a:off x="1400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0" name="Line 93"/>
              <p:cNvSpPr>
                <a:spLocks noChangeShapeType="1"/>
              </p:cNvSpPr>
              <p:nvPr/>
            </p:nvSpPr>
            <p:spPr bwMode="auto">
              <a:xfrm flipH="1">
                <a:off x="1737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1" name="Line 94"/>
              <p:cNvSpPr>
                <a:spLocks noChangeShapeType="1"/>
              </p:cNvSpPr>
              <p:nvPr/>
            </p:nvSpPr>
            <p:spPr bwMode="auto">
              <a:xfrm flipH="1">
                <a:off x="2093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2" name="Line 95"/>
              <p:cNvSpPr>
                <a:spLocks noChangeShapeType="1"/>
              </p:cNvSpPr>
              <p:nvPr/>
            </p:nvSpPr>
            <p:spPr bwMode="auto">
              <a:xfrm flipH="1">
                <a:off x="2450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73" name="Line 96"/>
              <p:cNvSpPr>
                <a:spLocks noChangeShapeType="1"/>
              </p:cNvSpPr>
              <p:nvPr/>
            </p:nvSpPr>
            <p:spPr bwMode="auto">
              <a:xfrm flipH="1">
                <a:off x="2779" y="1736"/>
                <a:ext cx="320" cy="119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28109" name="Group 109"/>
          <p:cNvGrpSpPr>
            <a:grpSpLocks/>
          </p:cNvGrpSpPr>
          <p:nvPr/>
        </p:nvGrpSpPr>
        <p:grpSpPr bwMode="auto">
          <a:xfrm>
            <a:off x="733425" y="3206750"/>
            <a:ext cx="3175000" cy="1252538"/>
            <a:chOff x="319" y="2037"/>
            <a:chExt cx="2000" cy="789"/>
          </a:xfrm>
        </p:grpSpPr>
        <p:grpSp>
          <p:nvGrpSpPr>
            <p:cNvPr id="12360" name="Group 108"/>
            <p:cNvGrpSpPr>
              <a:grpSpLocks/>
            </p:cNvGrpSpPr>
            <p:nvPr/>
          </p:nvGrpSpPr>
          <p:grpSpPr bwMode="auto">
            <a:xfrm>
              <a:off x="319" y="2037"/>
              <a:ext cx="2000" cy="789"/>
              <a:chOff x="319" y="2037"/>
              <a:chExt cx="2000" cy="789"/>
            </a:xfrm>
          </p:grpSpPr>
          <p:sp>
            <p:nvSpPr>
              <p:cNvPr id="12364" name="Line 99"/>
              <p:cNvSpPr>
                <a:spLocks noChangeShapeType="1"/>
              </p:cNvSpPr>
              <p:nvPr/>
            </p:nvSpPr>
            <p:spPr bwMode="auto">
              <a:xfrm>
                <a:off x="319" y="2817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65" name="Line 100"/>
              <p:cNvSpPr>
                <a:spLocks noChangeShapeType="1"/>
              </p:cNvSpPr>
              <p:nvPr/>
            </p:nvSpPr>
            <p:spPr bwMode="auto">
              <a:xfrm>
                <a:off x="400" y="2422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66" name="Line 101"/>
              <p:cNvSpPr>
                <a:spLocks noChangeShapeType="1"/>
              </p:cNvSpPr>
              <p:nvPr/>
            </p:nvSpPr>
            <p:spPr bwMode="auto">
              <a:xfrm>
                <a:off x="518" y="2037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361" name="Group 107"/>
            <p:cNvGrpSpPr>
              <a:grpSpLocks/>
            </p:cNvGrpSpPr>
            <p:nvPr/>
          </p:nvGrpSpPr>
          <p:grpSpPr bwMode="auto">
            <a:xfrm>
              <a:off x="326" y="2231"/>
              <a:ext cx="1919" cy="394"/>
              <a:chOff x="326" y="2231"/>
              <a:chExt cx="1919" cy="394"/>
            </a:xfrm>
          </p:grpSpPr>
          <p:sp>
            <p:nvSpPr>
              <p:cNvPr id="12362" name="Line 104"/>
              <p:cNvSpPr>
                <a:spLocks noChangeShapeType="1"/>
              </p:cNvSpPr>
              <p:nvPr/>
            </p:nvSpPr>
            <p:spPr bwMode="auto">
              <a:xfrm>
                <a:off x="326" y="2616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63" name="Line 105"/>
              <p:cNvSpPr>
                <a:spLocks noChangeShapeType="1"/>
              </p:cNvSpPr>
              <p:nvPr/>
            </p:nvSpPr>
            <p:spPr bwMode="auto">
              <a:xfrm>
                <a:off x="444" y="2231"/>
                <a:ext cx="1801" cy="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28113" name="Line 113"/>
          <p:cNvSpPr>
            <a:spLocks noChangeShapeType="1"/>
          </p:cNvSpPr>
          <p:nvPr/>
        </p:nvSpPr>
        <p:spPr bwMode="auto">
          <a:xfrm>
            <a:off x="3367088" y="3829050"/>
            <a:ext cx="5207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4" name="Line 114"/>
          <p:cNvSpPr>
            <a:spLocks noChangeShapeType="1"/>
          </p:cNvSpPr>
          <p:nvPr/>
        </p:nvSpPr>
        <p:spPr bwMode="auto">
          <a:xfrm>
            <a:off x="622300" y="3706813"/>
            <a:ext cx="55086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5" name="Line 115"/>
          <p:cNvSpPr>
            <a:spLocks noChangeAspect="1" noChangeShapeType="1"/>
          </p:cNvSpPr>
          <p:nvPr/>
        </p:nvSpPr>
        <p:spPr bwMode="auto">
          <a:xfrm>
            <a:off x="3363913" y="3825875"/>
            <a:ext cx="1039812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6" name="Line 116"/>
          <p:cNvSpPr>
            <a:spLocks noChangeShapeType="1"/>
          </p:cNvSpPr>
          <p:nvPr/>
        </p:nvSpPr>
        <p:spPr bwMode="auto">
          <a:xfrm>
            <a:off x="114300" y="3608388"/>
            <a:ext cx="1039813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7" name="Line 117"/>
          <p:cNvSpPr>
            <a:spLocks noChangeShapeType="1"/>
          </p:cNvSpPr>
          <p:nvPr/>
        </p:nvSpPr>
        <p:spPr bwMode="auto">
          <a:xfrm flipH="1">
            <a:off x="2079625" y="4473575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8" name="Line 118"/>
          <p:cNvSpPr>
            <a:spLocks noChangeShapeType="1"/>
          </p:cNvSpPr>
          <p:nvPr/>
        </p:nvSpPr>
        <p:spPr bwMode="auto">
          <a:xfrm flipH="1">
            <a:off x="2435225" y="2860675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19" name="Line 119"/>
          <p:cNvSpPr>
            <a:spLocks noChangeAspect="1" noChangeShapeType="1"/>
          </p:cNvSpPr>
          <p:nvPr/>
        </p:nvSpPr>
        <p:spPr bwMode="auto">
          <a:xfrm flipH="1">
            <a:off x="2066925" y="4486275"/>
            <a:ext cx="2857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0" name="Line 120"/>
          <p:cNvSpPr>
            <a:spLocks noChangeAspect="1" noChangeShapeType="1"/>
          </p:cNvSpPr>
          <p:nvPr/>
        </p:nvSpPr>
        <p:spPr bwMode="auto">
          <a:xfrm flipH="1">
            <a:off x="2422525" y="2479675"/>
            <a:ext cx="28575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1" name="Line 121"/>
          <p:cNvSpPr>
            <a:spLocks noChangeShapeType="1"/>
          </p:cNvSpPr>
          <p:nvPr/>
        </p:nvSpPr>
        <p:spPr bwMode="auto">
          <a:xfrm>
            <a:off x="3263900" y="4511675"/>
            <a:ext cx="468313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2" name="Line 122"/>
          <p:cNvSpPr>
            <a:spLocks noChangeShapeType="1"/>
          </p:cNvSpPr>
          <p:nvPr/>
        </p:nvSpPr>
        <p:spPr bwMode="auto">
          <a:xfrm>
            <a:off x="838200" y="2759075"/>
            <a:ext cx="468313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3" name="Line 123"/>
          <p:cNvSpPr>
            <a:spLocks noChangeShapeType="1"/>
          </p:cNvSpPr>
          <p:nvPr/>
        </p:nvSpPr>
        <p:spPr bwMode="auto">
          <a:xfrm flipV="1">
            <a:off x="3582988" y="2851150"/>
            <a:ext cx="544512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8124" name="Line 124"/>
          <p:cNvSpPr>
            <a:spLocks noChangeShapeType="1"/>
          </p:cNvSpPr>
          <p:nvPr/>
        </p:nvSpPr>
        <p:spPr bwMode="auto">
          <a:xfrm flipV="1">
            <a:off x="488950" y="4448175"/>
            <a:ext cx="544513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8128" name="Group 128"/>
          <p:cNvGrpSpPr>
            <a:grpSpLocks/>
          </p:cNvGrpSpPr>
          <p:nvPr/>
        </p:nvGrpSpPr>
        <p:grpSpPr bwMode="auto">
          <a:xfrm>
            <a:off x="5740400" y="3019425"/>
            <a:ext cx="2043113" cy="1916113"/>
            <a:chOff x="3616" y="1902"/>
            <a:chExt cx="1287" cy="1207"/>
          </a:xfrm>
        </p:grpSpPr>
        <p:sp>
          <p:nvSpPr>
            <p:cNvPr id="12350" name="Line 66"/>
            <p:cNvSpPr>
              <a:spLocks noChangeShapeType="1"/>
            </p:cNvSpPr>
            <p:nvPr/>
          </p:nvSpPr>
          <p:spPr bwMode="auto">
            <a:xfrm>
              <a:off x="4229" y="2041"/>
              <a:ext cx="6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1" name="Line 67"/>
            <p:cNvSpPr>
              <a:spLocks noChangeShapeType="1"/>
            </p:cNvSpPr>
            <p:nvPr/>
          </p:nvSpPr>
          <p:spPr bwMode="auto">
            <a:xfrm flipH="1">
              <a:off x="4532" y="2091"/>
              <a:ext cx="31" cy="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2" name="Line 69"/>
            <p:cNvSpPr>
              <a:spLocks noChangeShapeType="1"/>
            </p:cNvSpPr>
            <p:nvPr/>
          </p:nvSpPr>
          <p:spPr bwMode="auto">
            <a:xfrm>
              <a:off x="3621" y="1902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3" name="Line 70"/>
            <p:cNvSpPr>
              <a:spLocks noChangeShapeType="1"/>
            </p:cNvSpPr>
            <p:nvPr/>
          </p:nvSpPr>
          <p:spPr bwMode="auto">
            <a:xfrm>
              <a:off x="3919" y="1964"/>
              <a:ext cx="9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4" name="Line 72"/>
            <p:cNvSpPr>
              <a:spLocks noChangeShapeType="1"/>
            </p:cNvSpPr>
            <p:nvPr/>
          </p:nvSpPr>
          <p:spPr bwMode="auto">
            <a:xfrm flipH="1" flipV="1">
              <a:off x="3621" y="2160"/>
              <a:ext cx="1251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5" name="Line 73"/>
            <p:cNvSpPr>
              <a:spLocks noChangeShapeType="1"/>
            </p:cNvSpPr>
            <p:nvPr/>
          </p:nvSpPr>
          <p:spPr bwMode="auto">
            <a:xfrm flipH="1" flipV="1">
              <a:off x="3626" y="2383"/>
              <a:ext cx="124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6" name="Line 74"/>
            <p:cNvSpPr>
              <a:spLocks noChangeShapeType="1"/>
            </p:cNvSpPr>
            <p:nvPr/>
          </p:nvSpPr>
          <p:spPr bwMode="auto">
            <a:xfrm flipH="1" flipV="1">
              <a:off x="3616" y="2607"/>
              <a:ext cx="127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7" name="Line 125"/>
            <p:cNvSpPr>
              <a:spLocks noChangeShapeType="1"/>
            </p:cNvSpPr>
            <p:nvPr/>
          </p:nvSpPr>
          <p:spPr bwMode="auto">
            <a:xfrm flipH="1" flipV="1">
              <a:off x="3623" y="2857"/>
              <a:ext cx="127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8" name="Line 126"/>
            <p:cNvSpPr>
              <a:spLocks noChangeShapeType="1"/>
            </p:cNvSpPr>
            <p:nvPr/>
          </p:nvSpPr>
          <p:spPr bwMode="auto">
            <a:xfrm flipH="1" flipV="1">
              <a:off x="3633" y="1917"/>
              <a:ext cx="127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59" name="Line 127"/>
            <p:cNvSpPr>
              <a:spLocks noChangeShapeType="1"/>
            </p:cNvSpPr>
            <p:nvPr/>
          </p:nvSpPr>
          <p:spPr bwMode="auto">
            <a:xfrm flipH="1">
              <a:off x="4866" y="2160"/>
              <a:ext cx="31" cy="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129" name="Text Box 129"/>
          <p:cNvSpPr txBox="1">
            <a:spLocks noChangeArrowheads="1"/>
          </p:cNvSpPr>
          <p:nvPr/>
        </p:nvSpPr>
        <p:spPr bwMode="auto">
          <a:xfrm>
            <a:off x="933450" y="6000750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1 0</a:t>
            </a:r>
          </a:p>
        </p:txBody>
      </p:sp>
      <p:sp>
        <p:nvSpPr>
          <p:cNvPr id="128130" name="Text Box 130"/>
          <p:cNvSpPr txBox="1">
            <a:spLocks noChangeArrowheads="1"/>
          </p:cNvSpPr>
          <p:nvPr/>
        </p:nvSpPr>
        <p:spPr bwMode="auto">
          <a:xfrm>
            <a:off x="6086475" y="5976938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1 0</a:t>
            </a:r>
          </a:p>
        </p:txBody>
      </p:sp>
      <p:sp>
        <p:nvSpPr>
          <p:cNvPr id="128131" name="Text Box 131"/>
          <p:cNvSpPr txBox="1">
            <a:spLocks noChangeArrowheads="1"/>
          </p:cNvSpPr>
          <p:nvPr/>
        </p:nvSpPr>
        <p:spPr bwMode="auto">
          <a:xfrm>
            <a:off x="933450" y="6000750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2 0</a:t>
            </a:r>
          </a:p>
        </p:txBody>
      </p:sp>
      <p:sp>
        <p:nvSpPr>
          <p:cNvPr id="128132" name="Text Box 132"/>
          <p:cNvSpPr txBox="1">
            <a:spLocks noChangeArrowheads="1"/>
          </p:cNvSpPr>
          <p:nvPr/>
        </p:nvSpPr>
        <p:spPr bwMode="auto">
          <a:xfrm>
            <a:off x="933450" y="600075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-1 0</a:t>
            </a:r>
          </a:p>
        </p:txBody>
      </p:sp>
      <p:sp>
        <p:nvSpPr>
          <p:cNvPr id="128133" name="Text Box 133"/>
          <p:cNvSpPr txBox="1">
            <a:spLocks noChangeArrowheads="1"/>
          </p:cNvSpPr>
          <p:nvPr/>
        </p:nvSpPr>
        <p:spPr bwMode="auto">
          <a:xfrm>
            <a:off x="6086475" y="5976938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-1 0</a:t>
            </a:r>
          </a:p>
        </p:txBody>
      </p:sp>
      <p:sp>
        <p:nvSpPr>
          <p:cNvPr id="128134" name="Text Box 134"/>
          <p:cNvSpPr txBox="1">
            <a:spLocks noChangeArrowheads="1"/>
          </p:cNvSpPr>
          <p:nvPr/>
        </p:nvSpPr>
        <p:spPr bwMode="auto">
          <a:xfrm>
            <a:off x="6086475" y="5976938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2 0</a:t>
            </a:r>
          </a:p>
        </p:txBody>
      </p:sp>
      <p:sp>
        <p:nvSpPr>
          <p:cNvPr id="128135" name="Text Box 135"/>
          <p:cNvSpPr txBox="1">
            <a:spLocks noChangeArrowheads="1"/>
          </p:cNvSpPr>
          <p:nvPr/>
        </p:nvSpPr>
        <p:spPr bwMode="auto">
          <a:xfrm>
            <a:off x="933450" y="600075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-2 0</a:t>
            </a:r>
          </a:p>
        </p:txBody>
      </p:sp>
      <p:sp>
        <p:nvSpPr>
          <p:cNvPr id="128136" name="Text Box 136"/>
          <p:cNvSpPr txBox="1">
            <a:spLocks noChangeArrowheads="1"/>
          </p:cNvSpPr>
          <p:nvPr/>
        </p:nvSpPr>
        <p:spPr bwMode="auto">
          <a:xfrm>
            <a:off x="6086475" y="5976938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-2 0</a:t>
            </a:r>
          </a:p>
        </p:txBody>
      </p:sp>
      <p:sp>
        <p:nvSpPr>
          <p:cNvPr id="128137" name="Text Box 137"/>
          <p:cNvSpPr txBox="1">
            <a:spLocks noChangeArrowheads="1"/>
          </p:cNvSpPr>
          <p:nvPr/>
        </p:nvSpPr>
        <p:spPr bwMode="auto">
          <a:xfrm>
            <a:off x="933450" y="6000750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0 -1</a:t>
            </a:r>
          </a:p>
        </p:txBody>
      </p:sp>
      <p:sp>
        <p:nvSpPr>
          <p:cNvPr id="128138" name="Text Box 138"/>
          <p:cNvSpPr txBox="1">
            <a:spLocks noChangeArrowheads="1"/>
          </p:cNvSpPr>
          <p:nvPr/>
        </p:nvSpPr>
        <p:spPr bwMode="auto">
          <a:xfrm>
            <a:off x="6086475" y="5976938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0 -1</a:t>
            </a:r>
          </a:p>
        </p:txBody>
      </p:sp>
      <p:sp>
        <p:nvSpPr>
          <p:cNvPr id="128139" name="Text Box 139"/>
          <p:cNvSpPr txBox="1">
            <a:spLocks noChangeArrowheads="1"/>
          </p:cNvSpPr>
          <p:nvPr/>
        </p:nvSpPr>
        <p:spPr bwMode="auto">
          <a:xfrm>
            <a:off x="933450" y="6000750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0 1</a:t>
            </a:r>
          </a:p>
        </p:txBody>
      </p:sp>
      <p:sp>
        <p:nvSpPr>
          <p:cNvPr id="128140" name="Text Box 140"/>
          <p:cNvSpPr txBox="1">
            <a:spLocks noChangeArrowheads="1"/>
          </p:cNvSpPr>
          <p:nvPr/>
        </p:nvSpPr>
        <p:spPr bwMode="auto">
          <a:xfrm>
            <a:off x="6086475" y="5976938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0 1</a:t>
            </a:r>
          </a:p>
        </p:txBody>
      </p:sp>
      <p:sp>
        <p:nvSpPr>
          <p:cNvPr id="128141" name="Text Box 141"/>
          <p:cNvSpPr txBox="1">
            <a:spLocks noChangeArrowheads="1"/>
          </p:cNvSpPr>
          <p:nvPr/>
        </p:nvSpPr>
        <p:spPr bwMode="auto">
          <a:xfrm>
            <a:off x="933450" y="600075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0 -2</a:t>
            </a:r>
          </a:p>
        </p:txBody>
      </p:sp>
      <p:sp>
        <p:nvSpPr>
          <p:cNvPr id="128142" name="Text Box 142"/>
          <p:cNvSpPr txBox="1">
            <a:spLocks noChangeArrowheads="1"/>
          </p:cNvSpPr>
          <p:nvPr/>
        </p:nvSpPr>
        <p:spPr bwMode="auto">
          <a:xfrm>
            <a:off x="6086475" y="5976938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0 -2</a:t>
            </a:r>
          </a:p>
        </p:txBody>
      </p:sp>
      <p:sp>
        <p:nvSpPr>
          <p:cNvPr id="128143" name="Text Box 143"/>
          <p:cNvSpPr txBox="1">
            <a:spLocks noChangeArrowheads="1"/>
          </p:cNvSpPr>
          <p:nvPr/>
        </p:nvSpPr>
        <p:spPr bwMode="auto">
          <a:xfrm>
            <a:off x="933450" y="6000750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0 2</a:t>
            </a:r>
          </a:p>
        </p:txBody>
      </p:sp>
      <p:sp>
        <p:nvSpPr>
          <p:cNvPr id="128144" name="Text Box 144"/>
          <p:cNvSpPr txBox="1">
            <a:spLocks noChangeArrowheads="1"/>
          </p:cNvSpPr>
          <p:nvPr/>
        </p:nvSpPr>
        <p:spPr bwMode="auto">
          <a:xfrm>
            <a:off x="6086475" y="5976938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0 2</a:t>
            </a:r>
          </a:p>
        </p:txBody>
      </p:sp>
      <p:sp>
        <p:nvSpPr>
          <p:cNvPr id="128145" name="Text Box 145"/>
          <p:cNvSpPr txBox="1">
            <a:spLocks noChangeArrowheads="1"/>
          </p:cNvSpPr>
          <p:nvPr/>
        </p:nvSpPr>
        <p:spPr bwMode="auto">
          <a:xfrm>
            <a:off x="933450" y="600075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1 -1</a:t>
            </a:r>
          </a:p>
        </p:txBody>
      </p:sp>
      <p:sp>
        <p:nvSpPr>
          <p:cNvPr id="128147" name="Text Box 147"/>
          <p:cNvSpPr txBox="1">
            <a:spLocks noChangeArrowheads="1"/>
          </p:cNvSpPr>
          <p:nvPr/>
        </p:nvSpPr>
        <p:spPr bwMode="auto">
          <a:xfrm>
            <a:off x="6086475" y="5976938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1 -1</a:t>
            </a:r>
          </a:p>
        </p:txBody>
      </p:sp>
      <p:sp>
        <p:nvSpPr>
          <p:cNvPr id="128148" name="Text Box 148"/>
          <p:cNvSpPr txBox="1">
            <a:spLocks noChangeArrowheads="1"/>
          </p:cNvSpPr>
          <p:nvPr/>
        </p:nvSpPr>
        <p:spPr bwMode="auto">
          <a:xfrm>
            <a:off x="933450" y="600075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-1 1</a:t>
            </a:r>
          </a:p>
        </p:txBody>
      </p:sp>
      <p:sp>
        <p:nvSpPr>
          <p:cNvPr id="128149" name="Text Box 149"/>
          <p:cNvSpPr txBox="1">
            <a:spLocks noChangeArrowheads="1"/>
          </p:cNvSpPr>
          <p:nvPr/>
        </p:nvSpPr>
        <p:spPr bwMode="auto">
          <a:xfrm>
            <a:off x="6086475" y="5976938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-1 1</a:t>
            </a:r>
          </a:p>
        </p:txBody>
      </p:sp>
      <p:sp>
        <p:nvSpPr>
          <p:cNvPr id="128150" name="Text Box 150"/>
          <p:cNvSpPr txBox="1">
            <a:spLocks noChangeArrowheads="1"/>
          </p:cNvSpPr>
          <p:nvPr/>
        </p:nvSpPr>
        <p:spPr bwMode="auto">
          <a:xfrm>
            <a:off x="933450" y="6000750"/>
            <a:ext cx="271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1 1</a:t>
            </a:r>
          </a:p>
        </p:txBody>
      </p:sp>
      <p:sp>
        <p:nvSpPr>
          <p:cNvPr id="128151" name="Text Box 151"/>
          <p:cNvSpPr txBox="1">
            <a:spLocks noChangeArrowheads="1"/>
          </p:cNvSpPr>
          <p:nvPr/>
        </p:nvSpPr>
        <p:spPr bwMode="auto">
          <a:xfrm>
            <a:off x="6086475" y="5976938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1 1</a:t>
            </a:r>
          </a:p>
        </p:txBody>
      </p:sp>
      <p:sp>
        <p:nvSpPr>
          <p:cNvPr id="128152" name="Text Box 152"/>
          <p:cNvSpPr txBox="1">
            <a:spLocks noChangeArrowheads="1"/>
          </p:cNvSpPr>
          <p:nvPr/>
        </p:nvSpPr>
        <p:spPr bwMode="auto">
          <a:xfrm>
            <a:off x="933450" y="6000750"/>
            <a:ext cx="292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Famiglia di piani -1 -1</a:t>
            </a:r>
          </a:p>
        </p:txBody>
      </p:sp>
      <p:sp>
        <p:nvSpPr>
          <p:cNvPr id="128153" name="Text Box 153"/>
          <p:cNvSpPr txBox="1">
            <a:spLocks noChangeArrowheads="1"/>
          </p:cNvSpPr>
          <p:nvPr/>
        </p:nvSpPr>
        <p:spPr bwMode="auto">
          <a:xfrm>
            <a:off x="6086475" y="5976938"/>
            <a:ext cx="184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Riflesso -1 -1</a:t>
            </a:r>
          </a:p>
        </p:txBody>
      </p:sp>
      <p:sp>
        <p:nvSpPr>
          <p:cNvPr id="12348" name="Text Box 154"/>
          <p:cNvSpPr txBox="1">
            <a:spLocks noChangeArrowheads="1"/>
          </p:cNvSpPr>
          <p:nvPr/>
        </p:nvSpPr>
        <p:spPr bwMode="auto">
          <a:xfrm>
            <a:off x="1279525" y="866775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Reticolo Reale</a:t>
            </a:r>
          </a:p>
        </p:txBody>
      </p:sp>
      <p:sp>
        <p:nvSpPr>
          <p:cNvPr id="128155" name="Text Box 155"/>
          <p:cNvSpPr txBox="1">
            <a:spLocks noChangeArrowheads="1"/>
          </p:cNvSpPr>
          <p:nvPr/>
        </p:nvSpPr>
        <p:spPr bwMode="auto">
          <a:xfrm>
            <a:off x="5711825" y="854075"/>
            <a:ext cx="254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Reticolo Reciproco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948E-6 L 0.36597 0.019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8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8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8035E-7 L 0.61198 0.023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8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8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8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948E-6 L 0.36597 0.019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2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8035E-7 L 0.61198 0.0235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2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2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2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28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2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2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46737 0.1067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2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2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2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2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2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2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2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0764 -0.0673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2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2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12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12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2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2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2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46737 0.1067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2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12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12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12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2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12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0764 -0.06736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1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12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12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12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12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12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12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12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37847 -0.07107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28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12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2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000"/>
                                        <p:tgtEl>
                                          <p:spTgt spid="12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2000"/>
                                        <p:tgtEl>
                                          <p:spTgt spid="12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2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2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12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58958 0.11783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28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12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12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2000"/>
                                        <p:tgtEl>
                                          <p:spTgt spid="12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000"/>
                                        <p:tgtEl>
                                          <p:spTgt spid="12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2000"/>
                                        <p:tgtEl>
                                          <p:spTgt spid="12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20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1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2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000"/>
                                        <p:tgtEl>
                                          <p:spTgt spid="12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4375 0.1178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28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000"/>
                                        <p:tgtEl>
                                          <p:spTgt spid="12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12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2000"/>
                                        <p:tgtEl>
                                          <p:spTgt spid="128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000"/>
                                        <p:tgtEl>
                                          <p:spTgt spid="12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2000"/>
                                        <p:tgtEl>
                                          <p:spTgt spid="12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12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12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62604 -0.07245 " pathEditMode="relative" rAng="0" ptsTypes="AA">
                                      <p:cBhvr>
                                        <p:cTn id="422" dur="2000" fill="hold"/>
                                        <p:tgtEl>
                                          <p:spTgt spid="128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1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12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2000"/>
                                        <p:tgtEl>
                                          <p:spTgt spid="128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000"/>
                                        <p:tgtEl>
                                          <p:spTgt spid="128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2000"/>
                                        <p:tgtEl>
                                          <p:spTgt spid="12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2000"/>
                                        <p:tgtEl>
                                          <p:spTgt spid="12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2000"/>
                                        <p:tgtEl>
                                          <p:spTgt spid="12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29" grpId="0"/>
      <p:bldP spid="128129" grpId="1"/>
      <p:bldP spid="128130" grpId="0"/>
      <p:bldP spid="128130" grpId="1"/>
      <p:bldP spid="128131" grpId="0"/>
      <p:bldP spid="128131" grpId="1"/>
      <p:bldP spid="128132" grpId="0"/>
      <p:bldP spid="128132" grpId="1"/>
      <p:bldP spid="128133" grpId="0"/>
      <p:bldP spid="128133" grpId="1"/>
      <p:bldP spid="128134" grpId="0"/>
      <p:bldP spid="128134" grpId="1"/>
      <p:bldP spid="128135" grpId="0"/>
      <p:bldP spid="128135" grpId="1"/>
      <p:bldP spid="128136" grpId="0"/>
      <p:bldP spid="128136" grpId="1"/>
      <p:bldP spid="128137" grpId="0"/>
      <p:bldP spid="128137" grpId="1"/>
      <p:bldP spid="128138" grpId="0"/>
      <p:bldP spid="128138" grpId="1"/>
      <p:bldP spid="128139" grpId="0"/>
      <p:bldP spid="128139" grpId="1"/>
      <p:bldP spid="128140" grpId="0"/>
      <p:bldP spid="128140" grpId="1"/>
      <p:bldP spid="128141" grpId="0"/>
      <p:bldP spid="128141" grpId="1"/>
      <p:bldP spid="128142" grpId="0"/>
      <p:bldP spid="128142" grpId="1"/>
      <p:bldP spid="128143" grpId="0"/>
      <p:bldP spid="128143" grpId="1"/>
      <p:bldP spid="128144" grpId="0"/>
      <p:bldP spid="128144" grpId="1"/>
      <p:bldP spid="128145" grpId="0"/>
      <p:bldP spid="128145" grpId="1"/>
      <p:bldP spid="128147" grpId="0"/>
      <p:bldP spid="128147" grpId="1"/>
      <p:bldP spid="128148" grpId="0"/>
      <p:bldP spid="128148" grpId="1"/>
      <p:bldP spid="128149" grpId="0"/>
      <p:bldP spid="128149" grpId="1"/>
      <p:bldP spid="128150" grpId="0"/>
      <p:bldP spid="128150" grpId="1"/>
      <p:bldP spid="128151" grpId="0"/>
      <p:bldP spid="128151" grpId="1"/>
      <p:bldP spid="128152" grpId="0"/>
      <p:bldP spid="128152" grpId="1"/>
      <p:bldP spid="128153" grpId="0"/>
      <p:bldP spid="128153" grpId="1"/>
      <p:bldP spid="128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3" y="729153"/>
            <a:ext cx="87010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93663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Reticolo diretto e reciproco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232" y="5970456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26064" y="5970456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13363" y="5963038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b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13195" y="5963038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b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220907" y="5963038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120739" y="5963038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</a:t>
            </a:r>
            <a:r>
              <a:rPr lang="it-IT" altLang="it-IT" sz="2400" b="1" baseline="30000" dirty="0"/>
              <a:t>*</a:t>
            </a:r>
            <a:r>
              <a:rPr lang="it-IT" altLang="it-IT" sz="2400" b="1" baseline="-25000" dirty="0">
                <a:cs typeface="Times New Roman" panose="02020603050405020304" pitchFamily="18" charset="0"/>
              </a:rPr>
              <a:t>┴ </a:t>
            </a:r>
            <a:r>
              <a:rPr lang="it-IT" altLang="it-IT" sz="2400" b="1" dirty="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76051" y="4306326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a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·b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56255" y="4306326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a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c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39465" y="4306326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a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·a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1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576051" y="4760286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b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·b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1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856255" y="4760286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b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c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39465" y="4760286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b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76051" y="5214246"/>
            <a:ext cx="117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c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·b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56255" y="5214246"/>
            <a:ext cx="1143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c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</a:t>
            </a:r>
            <a:r>
              <a:rPr lang="it-IT" altLang="it-IT" sz="2400" b="1" dirty="0" smtClean="0">
                <a:cs typeface="Times New Roman" panose="02020603050405020304" pitchFamily="18" charset="0"/>
              </a:rPr>
              <a:t>c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1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9465" y="5214246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/>
              <a:t>c</a:t>
            </a:r>
            <a:r>
              <a:rPr lang="it-IT" altLang="it-IT" sz="2400" b="1" baseline="30000" dirty="0" smtClean="0"/>
              <a:t>*</a:t>
            </a:r>
            <a:r>
              <a:rPr lang="it-IT" altLang="it-IT" sz="2400" b="1" dirty="0">
                <a:cs typeface="Times New Roman" panose="02020603050405020304" pitchFamily="18" charset="0"/>
              </a:rPr>
              <a:t>·a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= 0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4738249" y="4026607"/>
            <a:ext cx="3189848" cy="677990"/>
            <a:chOff x="6595392" y="4758040"/>
            <a:chExt cx="3189848" cy="677990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95392" y="4974365"/>
              <a:ext cx="31898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a</a:t>
              </a:r>
              <a:r>
                <a:rPr lang="it-IT" altLang="it-IT" sz="2400" baseline="30000" dirty="0"/>
                <a:t>*</a:t>
              </a:r>
              <a:r>
                <a:rPr lang="it-IT" altLang="it-IT" sz="2400" b="1" dirty="0">
                  <a:cs typeface="Times New Roman" panose="02020603050405020304" pitchFamily="18" charset="0"/>
                </a:rPr>
                <a:t>=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1/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dirty="0" err="1">
                  <a:cs typeface="Times New Roman" panose="02020603050405020304" pitchFamily="18" charset="0"/>
                </a:rPr>
                <a:t>·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cos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(a</a:t>
              </a:r>
              <a:r>
                <a:rPr lang="it-IT" altLang="it-IT" sz="2400" baseline="30000" dirty="0" smtClean="0">
                  <a:cs typeface="Times New Roman" panose="02020603050405020304" pitchFamily="18" charset="0"/>
                </a:rPr>
                <a:t>*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a)=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bc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V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abc</a:t>
              </a:r>
              <a:endParaRPr lang="it-IT" altLang="it-IT" sz="2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8053416" y="4758040"/>
              <a:ext cx="4010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dirty="0">
                  <a:cs typeface="Times New Roman" panose="02020603050405020304" pitchFamily="18" charset="0"/>
                </a:rPr>
                <a:t>^</a:t>
              </a: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718036" y="4493118"/>
            <a:ext cx="3273204" cy="730802"/>
            <a:chOff x="7069935" y="5049528"/>
            <a:chExt cx="3273204" cy="702456"/>
          </a:xfrm>
        </p:grpSpPr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7069935" y="5308226"/>
              <a:ext cx="3273204" cy="44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it-IT" sz="2400" dirty="0"/>
                <a:t>b</a:t>
              </a:r>
              <a:r>
                <a:rPr lang="it-IT" altLang="it-IT" sz="2400" baseline="30000" dirty="0"/>
                <a:t>*</a:t>
              </a:r>
              <a:r>
                <a:rPr lang="it-IT" altLang="it-IT" sz="2400" dirty="0">
                  <a:cs typeface="Times New Roman" panose="02020603050405020304" pitchFamily="18" charset="0"/>
                </a:rPr>
                <a:t>=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1/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b</a:t>
              </a:r>
              <a:r>
                <a:rPr lang="it-IT" altLang="it-IT" sz="2400" dirty="0" err="1">
                  <a:cs typeface="Times New Roman" panose="02020603050405020304" pitchFamily="18" charset="0"/>
                </a:rPr>
                <a:t>·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cos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(b</a:t>
              </a:r>
              <a:r>
                <a:rPr lang="it-IT" altLang="it-IT" sz="2400" baseline="30000" dirty="0" smtClean="0">
                  <a:cs typeface="Times New Roman" panose="02020603050405020304" pitchFamily="18" charset="0"/>
                </a:rPr>
                <a:t>*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b)=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ac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V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abc</a:t>
              </a:r>
              <a:endParaRPr lang="it-IT" altLang="it-IT" sz="2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8564964" y="5049528"/>
              <a:ext cx="4010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dirty="0">
                  <a:cs typeface="Times New Roman" panose="02020603050405020304" pitchFamily="18" charset="0"/>
                </a:rPr>
                <a:t>^</a:t>
              </a: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4767218" y="5038593"/>
            <a:ext cx="3213893" cy="665891"/>
            <a:chOff x="6940922" y="5536449"/>
            <a:chExt cx="3213893" cy="665891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6940922" y="5740675"/>
              <a:ext cx="321389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it-IT" sz="2400" dirty="0"/>
                <a:t>c</a:t>
              </a:r>
              <a:r>
                <a:rPr lang="it-IT" altLang="it-IT" sz="2400" baseline="30000" dirty="0"/>
                <a:t>*</a:t>
              </a:r>
              <a:r>
                <a:rPr lang="it-IT" altLang="it-IT" sz="2400" dirty="0">
                  <a:cs typeface="Times New Roman" panose="02020603050405020304" pitchFamily="18" charset="0"/>
                </a:rPr>
                <a:t>=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1/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</a:t>
              </a:r>
              <a:r>
                <a:rPr lang="it-IT" altLang="it-IT" sz="2400" dirty="0" err="1">
                  <a:cs typeface="Times New Roman" panose="02020603050405020304" pitchFamily="18" charset="0"/>
                </a:rPr>
                <a:t>·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cos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(c</a:t>
              </a:r>
              <a:r>
                <a:rPr lang="it-IT" altLang="it-IT" sz="2400" baseline="30000" dirty="0" smtClean="0">
                  <a:cs typeface="Times New Roman" panose="02020603050405020304" pitchFamily="18" charset="0"/>
                </a:rPr>
                <a:t>*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c)=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A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</a:t>
              </a:r>
              <a:r>
                <a:rPr lang="it-IT" altLang="it-IT" sz="2400" dirty="0" smtClean="0">
                  <a:cs typeface="Times New Roman" panose="02020603050405020304" pitchFamily="18" charset="0"/>
                </a:rPr>
                <a:t>/</a:t>
              </a:r>
              <a:r>
                <a:rPr lang="it-IT" altLang="it-IT" sz="2400" dirty="0" err="1" smtClean="0">
                  <a:cs typeface="Times New Roman" panose="02020603050405020304" pitchFamily="18" charset="0"/>
                </a:rPr>
                <a:t>V</a:t>
              </a:r>
              <a:r>
                <a:rPr lang="it-IT" altLang="it-IT" sz="2400" baseline="-25000" dirty="0" err="1" smtClean="0">
                  <a:cs typeface="Times New Roman" panose="02020603050405020304" pitchFamily="18" charset="0"/>
                </a:rPr>
                <a:t>abc</a:t>
              </a:r>
              <a:endParaRPr lang="it-IT" altLang="it-IT" sz="24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8409324" y="5536449"/>
              <a:ext cx="4010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dirty="0">
                  <a:cs typeface="Times New Roman" panose="02020603050405020304" pitchFamily="18" charset="0"/>
                </a:rPr>
                <a:t>^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760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tx2"/>
                </a:solidFill>
                <a:latin typeface="Arial Unicode MS" pitchFamily="34" charset="-128"/>
              </a:rPr>
              <a:t>Il reticolo reciproco è un utile concetto perchè si può mostrare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tx2"/>
                </a:solidFill>
                <a:latin typeface="Arial Unicode MS" pitchFamily="34" charset="-128"/>
              </a:rPr>
              <a:t>che l’immagine di diffrazione è una proiezione bidimensionale 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tx2"/>
                </a:solidFill>
                <a:latin typeface="Arial Unicode MS" pitchFamily="34" charset="-128"/>
              </a:rPr>
              <a:t>reticolo reciproco tridimensionale</a:t>
            </a:r>
            <a:endParaRPr lang="it-IT" altLang="it-IT" sz="200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14339" name="Picture 3" descr="ewald_mike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9900"/>
            <a:ext cx="379412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87675" y="388938"/>
            <a:ext cx="3024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chemeClr val="tx2"/>
                </a:solidFill>
                <a:latin typeface="Arial Unicode MS" pitchFamily="34" charset="-128"/>
              </a:rPr>
              <a:t>La sfera di Ewald </a:t>
            </a:r>
            <a:endParaRPr lang="it-IT" altLang="it-IT" sz="28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495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Ogni volta che un punto hkl del reticolo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reciproco interseca la sfera di Ewald,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si origina un raggio diffratto hkl. </a:t>
            </a:r>
            <a:endParaRPr lang="it-IT" altLang="it-IT" sz="2000">
              <a:latin typeface="Arial Unicode MS" pitchFamily="34" charset="-128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533400" y="2286000"/>
            <a:ext cx="4122738" cy="3170238"/>
            <a:chOff x="336" y="1440"/>
            <a:chExt cx="2597" cy="1997"/>
          </a:xfrm>
        </p:grpSpPr>
        <p:pic>
          <p:nvPicPr>
            <p:cNvPr id="14344" name="Picture 7" descr="dauter_Page_02_Image_0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0"/>
              <a:ext cx="2597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8"/>
            <p:cNvSpPr>
              <a:spLocks noChangeArrowheads="1"/>
            </p:cNvSpPr>
            <p:nvPr/>
          </p:nvSpPr>
          <p:spPr bwMode="auto">
            <a:xfrm>
              <a:off x="414" y="3206"/>
              <a:ext cx="1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2 sen</a:t>
              </a:r>
              <a:r>
                <a:rPr lang="en-US" altLang="it-IT" sz="1800" b="1">
                  <a:solidFill>
                    <a:srgbClr val="FF0000"/>
                  </a:solidFill>
                  <a:latin typeface="Symbol" panose="05050102010706020507" pitchFamily="18" charset="2"/>
                </a:rPr>
                <a:t>q/l</a:t>
              </a:r>
              <a:r>
                <a:rPr lang="en-US" altLang="it-IT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= 1/d</a:t>
              </a:r>
              <a:r>
                <a:rPr lang="en-US" altLang="it-IT" sz="18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hkl</a:t>
              </a:r>
              <a:endParaRPr lang="it-IT" altLang="it-IT" sz="1800" b="1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6" name="AutoShape 9"/>
            <p:cNvSpPr>
              <a:spLocks noChangeAspect="1" noChangeArrowheads="1"/>
            </p:cNvSpPr>
            <p:nvPr/>
          </p:nvSpPr>
          <p:spPr bwMode="auto">
            <a:xfrm>
              <a:off x="1530" y="2289"/>
              <a:ext cx="147" cy="147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50195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 rot="120000" flipV="1">
              <a:off x="1248" y="2216"/>
              <a:ext cx="720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rot="120000" flipV="1">
              <a:off x="1266" y="2274"/>
              <a:ext cx="731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rot="120000" flipV="1">
              <a:off x="1277" y="2336"/>
              <a:ext cx="731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rot="120000" flipV="1">
              <a:off x="1285" y="2400"/>
              <a:ext cx="731" cy="2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1" name="AutoShape 14"/>
            <p:cNvSpPr>
              <a:spLocks/>
            </p:cNvSpPr>
            <p:nvPr/>
          </p:nvSpPr>
          <p:spPr bwMode="auto">
            <a:xfrm rot="-1020000">
              <a:off x="1220" y="2556"/>
              <a:ext cx="40" cy="58"/>
            </a:xfrm>
            <a:prstGeom prst="leftBrace">
              <a:avLst>
                <a:gd name="adj1" fmla="val 1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4352" name="Text Box 15"/>
            <p:cNvSpPr txBox="1">
              <a:spLocks noChangeArrowheads="1"/>
            </p:cNvSpPr>
            <p:nvPr/>
          </p:nvSpPr>
          <p:spPr bwMode="auto">
            <a:xfrm>
              <a:off x="1074" y="2515"/>
              <a:ext cx="1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latin typeface="Courier New" panose="02070309020205020404" pitchFamily="49" charset="0"/>
                </a:rPr>
                <a:t>d</a:t>
              </a:r>
              <a:endParaRPr lang="it-IT" altLang="it-IT" sz="1200" b="1">
                <a:latin typeface="Courier New" panose="02070309020205020404" pitchFamily="49" charset="0"/>
              </a:endParaRPr>
            </a:p>
          </p:txBody>
        </p:sp>
      </p:grpSp>
      <p:sp>
        <p:nvSpPr>
          <p:cNvPr id="14343" name="Line 16"/>
          <p:cNvSpPr>
            <a:spLocks noChangeShapeType="1"/>
          </p:cNvSpPr>
          <p:nvPr/>
        </p:nvSpPr>
        <p:spPr bwMode="auto">
          <a:xfrm rot="-60000" flipH="1" flipV="1">
            <a:off x="3546475" y="2860675"/>
            <a:ext cx="304800" cy="9048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561975" y="5419725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05" name="AutoShape 5"/>
          <p:cNvSpPr>
            <a:spLocks noChangeArrowheads="1"/>
          </p:cNvSpPr>
          <p:nvPr/>
        </p:nvSpPr>
        <p:spPr bwMode="auto">
          <a:xfrm rot="2737214">
            <a:off x="219076" y="30384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6" name="AutoShape 6"/>
          <p:cNvSpPr>
            <a:spLocks noChangeArrowheads="1"/>
          </p:cNvSpPr>
          <p:nvPr/>
        </p:nvSpPr>
        <p:spPr bwMode="auto">
          <a:xfrm rot="-8062786">
            <a:off x="473076" y="32734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7" name="AutoShape 7"/>
          <p:cNvSpPr>
            <a:spLocks noChangeArrowheads="1"/>
          </p:cNvSpPr>
          <p:nvPr/>
        </p:nvSpPr>
        <p:spPr bwMode="auto">
          <a:xfrm rot="2737214">
            <a:off x="720726" y="35210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8" name="AutoShape 8"/>
          <p:cNvSpPr>
            <a:spLocks noChangeArrowheads="1"/>
          </p:cNvSpPr>
          <p:nvPr/>
        </p:nvSpPr>
        <p:spPr bwMode="auto">
          <a:xfrm rot="-8062786">
            <a:off x="974726" y="37560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 rot="2737214">
            <a:off x="1225551" y="39973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 rot="-8062786">
            <a:off x="1489076" y="42322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 rot="2737214">
            <a:off x="1736726" y="44704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2" name="AutoShape 12"/>
          <p:cNvSpPr>
            <a:spLocks noChangeArrowheads="1"/>
          </p:cNvSpPr>
          <p:nvPr/>
        </p:nvSpPr>
        <p:spPr bwMode="auto">
          <a:xfrm rot="-8062786">
            <a:off x="1990726" y="4705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3" name="AutoShape 13"/>
          <p:cNvSpPr>
            <a:spLocks noChangeArrowheads="1"/>
          </p:cNvSpPr>
          <p:nvPr/>
        </p:nvSpPr>
        <p:spPr bwMode="auto">
          <a:xfrm rot="8062786" flipH="1">
            <a:off x="3502026" y="6035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4" name="AutoShape 14"/>
          <p:cNvSpPr>
            <a:spLocks noChangeArrowheads="1"/>
          </p:cNvSpPr>
          <p:nvPr/>
        </p:nvSpPr>
        <p:spPr bwMode="auto">
          <a:xfrm rot="2737214">
            <a:off x="2219326" y="49625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5" name="AutoShape 15"/>
          <p:cNvSpPr>
            <a:spLocks noChangeArrowheads="1"/>
          </p:cNvSpPr>
          <p:nvPr/>
        </p:nvSpPr>
        <p:spPr bwMode="auto">
          <a:xfrm rot="18862786" flipH="1">
            <a:off x="3757613" y="57959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6" name="AutoShape 16"/>
          <p:cNvSpPr>
            <a:spLocks noChangeArrowheads="1"/>
          </p:cNvSpPr>
          <p:nvPr/>
        </p:nvSpPr>
        <p:spPr bwMode="auto">
          <a:xfrm rot="8062786" flipH="1">
            <a:off x="4011613" y="55499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7" name="AutoShape 17"/>
          <p:cNvSpPr>
            <a:spLocks noChangeArrowheads="1"/>
          </p:cNvSpPr>
          <p:nvPr/>
        </p:nvSpPr>
        <p:spPr bwMode="auto">
          <a:xfrm rot="18862786" flipH="1">
            <a:off x="4267201" y="53101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 rot="18862786" flipH="1">
            <a:off x="4738688" y="47831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19" name="AutoShape 19"/>
          <p:cNvSpPr>
            <a:spLocks noChangeArrowheads="1"/>
          </p:cNvSpPr>
          <p:nvPr/>
        </p:nvSpPr>
        <p:spPr bwMode="auto">
          <a:xfrm rot="18862786" flipH="1">
            <a:off x="5232401" y="43037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0" name="AutoShape 20"/>
          <p:cNvSpPr>
            <a:spLocks noChangeArrowheads="1"/>
          </p:cNvSpPr>
          <p:nvPr/>
        </p:nvSpPr>
        <p:spPr bwMode="auto">
          <a:xfrm rot="8062786" flipH="1">
            <a:off x="4989513" y="4546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1" name="AutoShape 21"/>
          <p:cNvSpPr>
            <a:spLocks noChangeArrowheads="1"/>
          </p:cNvSpPr>
          <p:nvPr/>
        </p:nvSpPr>
        <p:spPr bwMode="auto">
          <a:xfrm rot="8062786" flipH="1">
            <a:off x="4519613" y="50625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2" name="AutoShape 22"/>
          <p:cNvSpPr>
            <a:spLocks noChangeArrowheads="1"/>
          </p:cNvSpPr>
          <p:nvPr/>
        </p:nvSpPr>
        <p:spPr bwMode="auto">
          <a:xfrm rot="2737214">
            <a:off x="673101" y="25590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3" name="AutoShape 23"/>
          <p:cNvSpPr>
            <a:spLocks noChangeArrowheads="1"/>
          </p:cNvSpPr>
          <p:nvPr/>
        </p:nvSpPr>
        <p:spPr bwMode="auto">
          <a:xfrm rot="-8062786">
            <a:off x="927101" y="27940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4" name="AutoShape 24"/>
          <p:cNvSpPr>
            <a:spLocks noChangeArrowheads="1"/>
          </p:cNvSpPr>
          <p:nvPr/>
        </p:nvSpPr>
        <p:spPr bwMode="auto">
          <a:xfrm rot="2737214">
            <a:off x="1174751" y="30416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5" name="AutoShape 25"/>
          <p:cNvSpPr>
            <a:spLocks noChangeArrowheads="1"/>
          </p:cNvSpPr>
          <p:nvPr/>
        </p:nvSpPr>
        <p:spPr bwMode="auto">
          <a:xfrm rot="-8062786">
            <a:off x="1428751" y="32766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6" name="AutoShape 26"/>
          <p:cNvSpPr>
            <a:spLocks noChangeArrowheads="1"/>
          </p:cNvSpPr>
          <p:nvPr/>
        </p:nvSpPr>
        <p:spPr bwMode="auto">
          <a:xfrm rot="2737214">
            <a:off x="1679576" y="35179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7" name="AutoShape 27"/>
          <p:cNvSpPr>
            <a:spLocks noChangeArrowheads="1"/>
          </p:cNvSpPr>
          <p:nvPr/>
        </p:nvSpPr>
        <p:spPr bwMode="auto">
          <a:xfrm rot="-8062786">
            <a:off x="1943101" y="37528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8" name="AutoShape 28"/>
          <p:cNvSpPr>
            <a:spLocks noChangeArrowheads="1"/>
          </p:cNvSpPr>
          <p:nvPr/>
        </p:nvSpPr>
        <p:spPr bwMode="auto">
          <a:xfrm rot="2737214">
            <a:off x="2190751" y="39909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29" name="AutoShape 29"/>
          <p:cNvSpPr>
            <a:spLocks noChangeArrowheads="1"/>
          </p:cNvSpPr>
          <p:nvPr/>
        </p:nvSpPr>
        <p:spPr bwMode="auto">
          <a:xfrm rot="-8062786">
            <a:off x="2444751" y="42259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0" name="AutoShape 30"/>
          <p:cNvSpPr>
            <a:spLocks noChangeArrowheads="1"/>
          </p:cNvSpPr>
          <p:nvPr/>
        </p:nvSpPr>
        <p:spPr bwMode="auto">
          <a:xfrm rot="2737214">
            <a:off x="2692401" y="44783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1" name="AutoShape 31"/>
          <p:cNvSpPr>
            <a:spLocks noChangeArrowheads="1"/>
          </p:cNvSpPr>
          <p:nvPr/>
        </p:nvSpPr>
        <p:spPr bwMode="auto">
          <a:xfrm rot="-8062786">
            <a:off x="2955926" y="47180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2" name="AutoShape 32"/>
          <p:cNvSpPr>
            <a:spLocks noChangeArrowheads="1"/>
          </p:cNvSpPr>
          <p:nvPr/>
        </p:nvSpPr>
        <p:spPr bwMode="auto">
          <a:xfrm rot="2737214">
            <a:off x="3189288" y="497522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3" name="AutoShape 33"/>
          <p:cNvSpPr>
            <a:spLocks noChangeArrowheads="1"/>
          </p:cNvSpPr>
          <p:nvPr/>
        </p:nvSpPr>
        <p:spPr bwMode="auto">
          <a:xfrm rot="8062786" flipH="1">
            <a:off x="3441701" y="49847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4" name="AutoShape 34"/>
          <p:cNvSpPr>
            <a:spLocks noChangeArrowheads="1"/>
          </p:cNvSpPr>
          <p:nvPr/>
        </p:nvSpPr>
        <p:spPr bwMode="auto">
          <a:xfrm rot="18862786" flipH="1">
            <a:off x="3697288" y="474503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5" name="AutoShape 35"/>
          <p:cNvSpPr>
            <a:spLocks noChangeArrowheads="1"/>
          </p:cNvSpPr>
          <p:nvPr/>
        </p:nvSpPr>
        <p:spPr bwMode="auto">
          <a:xfrm rot="8062786" flipH="1">
            <a:off x="3951288" y="44989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6" name="AutoShape 36"/>
          <p:cNvSpPr>
            <a:spLocks noChangeArrowheads="1"/>
          </p:cNvSpPr>
          <p:nvPr/>
        </p:nvSpPr>
        <p:spPr bwMode="auto">
          <a:xfrm rot="18862786" flipH="1">
            <a:off x="4206876" y="42592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7" name="AutoShape 37"/>
          <p:cNvSpPr>
            <a:spLocks noChangeArrowheads="1"/>
          </p:cNvSpPr>
          <p:nvPr/>
        </p:nvSpPr>
        <p:spPr bwMode="auto">
          <a:xfrm rot="18862786" flipH="1">
            <a:off x="4697413" y="375126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8" name="AutoShape 38"/>
          <p:cNvSpPr>
            <a:spLocks noChangeArrowheads="1"/>
          </p:cNvSpPr>
          <p:nvPr/>
        </p:nvSpPr>
        <p:spPr bwMode="auto">
          <a:xfrm rot="18862786" flipH="1">
            <a:off x="5172076" y="32527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9" name="AutoShape 39"/>
          <p:cNvSpPr>
            <a:spLocks noChangeArrowheads="1"/>
          </p:cNvSpPr>
          <p:nvPr/>
        </p:nvSpPr>
        <p:spPr bwMode="auto">
          <a:xfrm rot="8062786" flipH="1">
            <a:off x="4929188" y="34956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0" name="AutoShape 40"/>
          <p:cNvSpPr>
            <a:spLocks noChangeArrowheads="1"/>
          </p:cNvSpPr>
          <p:nvPr/>
        </p:nvSpPr>
        <p:spPr bwMode="auto">
          <a:xfrm rot="8062786" flipH="1">
            <a:off x="4459288" y="40116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1" name="AutoShape 41"/>
          <p:cNvSpPr>
            <a:spLocks noChangeArrowheads="1"/>
          </p:cNvSpPr>
          <p:nvPr/>
        </p:nvSpPr>
        <p:spPr bwMode="auto">
          <a:xfrm rot="18862786" flipH="1">
            <a:off x="5711826" y="3811587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2" name="AutoShape 42"/>
          <p:cNvSpPr>
            <a:spLocks noChangeArrowheads="1"/>
          </p:cNvSpPr>
          <p:nvPr/>
        </p:nvSpPr>
        <p:spPr bwMode="auto">
          <a:xfrm rot="8062786" flipH="1">
            <a:off x="5468938" y="4054475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3" name="Line 43"/>
          <p:cNvSpPr>
            <a:spLocks noChangeShapeType="1"/>
          </p:cNvSpPr>
          <p:nvPr/>
        </p:nvSpPr>
        <p:spPr bwMode="auto">
          <a:xfrm>
            <a:off x="280988" y="3228975"/>
            <a:ext cx="3281362" cy="321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730250" y="2749550"/>
            <a:ext cx="2767013" cy="269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5" name="Line 45"/>
          <p:cNvSpPr>
            <a:spLocks noChangeShapeType="1"/>
          </p:cNvSpPr>
          <p:nvPr/>
        </p:nvSpPr>
        <p:spPr bwMode="auto">
          <a:xfrm flipH="1">
            <a:off x="3562350" y="3344863"/>
            <a:ext cx="2009775" cy="207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6" name="Line 46"/>
          <p:cNvSpPr>
            <a:spLocks noChangeShapeType="1"/>
          </p:cNvSpPr>
          <p:nvPr/>
        </p:nvSpPr>
        <p:spPr bwMode="auto">
          <a:xfrm flipH="1">
            <a:off x="3551238" y="4022725"/>
            <a:ext cx="2471737" cy="2462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53" name="Line 53"/>
          <p:cNvSpPr>
            <a:spLocks noChangeShapeType="1"/>
          </p:cNvSpPr>
          <p:nvPr/>
        </p:nvSpPr>
        <p:spPr bwMode="auto">
          <a:xfrm>
            <a:off x="415925" y="6464300"/>
            <a:ext cx="6000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54" name="AutoShape 54"/>
          <p:cNvSpPr>
            <a:spLocks noChangeArrowheads="1"/>
          </p:cNvSpPr>
          <p:nvPr/>
        </p:nvSpPr>
        <p:spPr bwMode="auto">
          <a:xfrm rot="-8062786">
            <a:off x="2457451" y="52197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5" name="AutoShape 55"/>
          <p:cNvSpPr>
            <a:spLocks noChangeArrowheads="1"/>
          </p:cNvSpPr>
          <p:nvPr/>
        </p:nvSpPr>
        <p:spPr bwMode="auto">
          <a:xfrm rot="2737214">
            <a:off x="2695576" y="548640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6" name="AutoShape 56"/>
          <p:cNvSpPr>
            <a:spLocks noChangeArrowheads="1"/>
          </p:cNvSpPr>
          <p:nvPr/>
        </p:nvSpPr>
        <p:spPr bwMode="auto">
          <a:xfrm rot="-8062786">
            <a:off x="2959101" y="5721350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7" name="AutoShape 57"/>
          <p:cNvSpPr>
            <a:spLocks noChangeArrowheads="1"/>
          </p:cNvSpPr>
          <p:nvPr/>
        </p:nvSpPr>
        <p:spPr bwMode="auto">
          <a:xfrm rot="2737214">
            <a:off x="3168651" y="5992812"/>
            <a:ext cx="361950" cy="638175"/>
          </a:xfrm>
          <a:custGeom>
            <a:avLst/>
            <a:gdLst>
              <a:gd name="T0" fmla="*/ 851536121 w 21600"/>
              <a:gd name="T1" fmla="*/ 0 h 21600"/>
              <a:gd name="T2" fmla="*/ 33586195 w 21600"/>
              <a:gd name="T3" fmla="*/ 2147483646 h 21600"/>
              <a:gd name="T4" fmla="*/ 851536121 w 21600"/>
              <a:gd name="T5" fmla="*/ 649970069 h 21600"/>
              <a:gd name="T6" fmla="*/ 166948603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3" y="10800"/>
                </a:moveTo>
                <a:cubicBezTo>
                  <a:pt x="853" y="5306"/>
                  <a:pt x="5306" y="853"/>
                  <a:pt x="10800" y="853"/>
                </a:cubicBezTo>
                <a:cubicBezTo>
                  <a:pt x="16293" y="853"/>
                  <a:pt x="20746" y="5306"/>
                  <a:pt x="2074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853" y="108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8" name="Text Box 58"/>
          <p:cNvSpPr txBox="1">
            <a:spLocks noChangeArrowheads="1"/>
          </p:cNvSpPr>
          <p:nvPr/>
        </p:nvSpPr>
        <p:spPr bwMode="auto">
          <a:xfrm>
            <a:off x="552450" y="958850"/>
            <a:ext cx="34163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Interferenza costruttiva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 </a:t>
            </a:r>
            <a:r>
              <a:rPr lang="it-IT" altLang="it-IT"/>
              <a:t>2d</a:t>
            </a:r>
            <a:r>
              <a:rPr lang="it-IT" altLang="it-IT" baseline="-25000"/>
              <a:t>hkl</a:t>
            </a:r>
            <a:r>
              <a:rPr lang="it-IT" altLang="it-IT"/>
              <a:t>sen</a:t>
            </a:r>
            <a:r>
              <a:rPr lang="it-IT" altLang="it-IT">
                <a:latin typeface="Symbol" panose="05050102010706020507" pitchFamily="18" charset="2"/>
              </a:rPr>
              <a:t>q</a:t>
            </a:r>
            <a:r>
              <a:rPr lang="it-IT" altLang="it-IT" baseline="-25000"/>
              <a:t>n(hkl)</a:t>
            </a:r>
            <a:r>
              <a:rPr lang="it-IT" altLang="it-IT"/>
              <a:t> = n</a:t>
            </a:r>
            <a:r>
              <a:rPr lang="it-IT" altLang="it-IT">
                <a:latin typeface="Symbol" panose="05050102010706020507" pitchFamily="18" charset="2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Piani reticolari in senso stretto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n=ordine del riflesso</a:t>
            </a:r>
          </a:p>
        </p:txBody>
      </p:sp>
      <p:sp>
        <p:nvSpPr>
          <p:cNvPr id="204859" name="Line 59"/>
          <p:cNvSpPr>
            <a:spLocks noChangeShapeType="1"/>
          </p:cNvSpPr>
          <p:nvPr/>
        </p:nvSpPr>
        <p:spPr bwMode="auto">
          <a:xfrm>
            <a:off x="390525" y="550545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0" name="Text Box 60"/>
          <p:cNvSpPr txBox="1">
            <a:spLocks noChangeArrowheads="1"/>
          </p:cNvSpPr>
          <p:nvPr/>
        </p:nvSpPr>
        <p:spPr bwMode="auto">
          <a:xfrm>
            <a:off x="517525" y="56229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</a:t>
            </a:r>
            <a:r>
              <a:rPr lang="it-IT" altLang="it-IT" sz="2400" baseline="-25000"/>
              <a:t>102</a:t>
            </a:r>
          </a:p>
        </p:txBody>
      </p:sp>
      <p:sp>
        <p:nvSpPr>
          <p:cNvPr id="204863" name="Line 63"/>
          <p:cNvSpPr>
            <a:spLocks noChangeShapeType="1"/>
          </p:cNvSpPr>
          <p:nvPr/>
        </p:nvSpPr>
        <p:spPr bwMode="auto">
          <a:xfrm flipV="1">
            <a:off x="3038475" y="5429250"/>
            <a:ext cx="5238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4" name="Line 64"/>
          <p:cNvSpPr>
            <a:spLocks noChangeShapeType="1"/>
          </p:cNvSpPr>
          <p:nvPr/>
        </p:nvSpPr>
        <p:spPr bwMode="auto">
          <a:xfrm>
            <a:off x="3500438" y="5400675"/>
            <a:ext cx="5572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15" name="Text Box 71"/>
          <p:cNvSpPr txBox="1">
            <a:spLocks noChangeArrowheads="1"/>
          </p:cNvSpPr>
          <p:nvPr/>
        </p:nvSpPr>
        <p:spPr bwMode="auto">
          <a:xfrm>
            <a:off x="1660525" y="292100"/>
            <a:ext cx="645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/>
              <a:t>Legge di Bragg ed indici di Miller</a:t>
            </a:r>
          </a:p>
        </p:txBody>
      </p:sp>
      <p:sp>
        <p:nvSpPr>
          <p:cNvPr id="204872" name="Text Box 72"/>
          <p:cNvSpPr txBox="1">
            <a:spLocks noChangeArrowheads="1"/>
          </p:cNvSpPr>
          <p:nvPr/>
        </p:nvSpPr>
        <p:spPr bwMode="auto">
          <a:xfrm>
            <a:off x="4171950" y="1060450"/>
            <a:ext cx="354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2d</a:t>
            </a:r>
            <a:r>
              <a:rPr lang="it-IT" altLang="it-IT" baseline="-25000"/>
              <a:t>n(hkl)</a:t>
            </a:r>
            <a:r>
              <a:rPr lang="it-IT" altLang="it-IT"/>
              <a:t>sen</a:t>
            </a:r>
            <a:r>
              <a:rPr lang="it-IT" altLang="it-IT">
                <a:latin typeface="Symbol" panose="05050102010706020507" pitchFamily="18" charset="2"/>
              </a:rPr>
              <a:t>q</a:t>
            </a:r>
            <a:r>
              <a:rPr lang="it-IT" altLang="it-IT" baseline="-25000"/>
              <a:t>n(hkl)</a:t>
            </a:r>
            <a:r>
              <a:rPr lang="it-IT" altLang="it-IT"/>
              <a:t> = </a:t>
            </a:r>
            <a:r>
              <a:rPr lang="it-IT" altLang="it-IT">
                <a:latin typeface="Symbol" panose="05050102010706020507" pitchFamily="18" charset="2"/>
              </a:rPr>
              <a:t>l</a:t>
            </a:r>
            <a:endParaRPr lang="it-IT" altLang="it-IT"/>
          </a:p>
        </p:txBody>
      </p:sp>
      <p:sp>
        <p:nvSpPr>
          <p:cNvPr id="204875" name="Text Box 75"/>
          <p:cNvSpPr txBox="1">
            <a:spLocks noChangeArrowheads="1"/>
          </p:cNvSpPr>
          <p:nvPr/>
        </p:nvSpPr>
        <p:spPr bwMode="auto">
          <a:xfrm>
            <a:off x="4324350" y="1866900"/>
            <a:ext cx="3092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2d</a:t>
            </a:r>
            <a:r>
              <a:rPr lang="it-IT" altLang="it-IT" baseline="-25000"/>
              <a:t>hkl</a:t>
            </a:r>
            <a:r>
              <a:rPr lang="it-IT" altLang="it-IT"/>
              <a:t>sen</a:t>
            </a:r>
            <a:r>
              <a:rPr lang="it-IT" altLang="it-IT">
                <a:latin typeface="Symbol" panose="05050102010706020507" pitchFamily="18" charset="2"/>
              </a:rPr>
              <a:t>q</a:t>
            </a:r>
            <a:r>
              <a:rPr lang="it-IT" altLang="it-IT" baseline="-25000"/>
              <a:t>hkl</a:t>
            </a:r>
            <a:r>
              <a:rPr lang="it-IT" altLang="it-IT"/>
              <a:t> = </a:t>
            </a:r>
            <a:r>
              <a:rPr lang="it-IT" altLang="it-IT">
                <a:latin typeface="Symbol" panose="05050102010706020507" pitchFamily="18" charset="2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Indici di Miller qualsiasi intero</a:t>
            </a:r>
          </a:p>
        </p:txBody>
      </p:sp>
      <p:grpSp>
        <p:nvGrpSpPr>
          <p:cNvPr id="204879" name="Group 79"/>
          <p:cNvGrpSpPr>
            <a:grpSpLocks/>
          </p:cNvGrpSpPr>
          <p:nvPr/>
        </p:nvGrpSpPr>
        <p:grpSpPr bwMode="auto">
          <a:xfrm>
            <a:off x="5918200" y="5397500"/>
            <a:ext cx="676275" cy="1060450"/>
            <a:chOff x="4904" y="3208"/>
            <a:chExt cx="426" cy="884"/>
          </a:xfrm>
        </p:grpSpPr>
        <p:grpSp>
          <p:nvGrpSpPr>
            <p:cNvPr id="15428" name="Group 70"/>
            <p:cNvGrpSpPr>
              <a:grpSpLocks/>
            </p:cNvGrpSpPr>
            <p:nvPr/>
          </p:nvGrpSpPr>
          <p:grpSpPr bwMode="auto">
            <a:xfrm>
              <a:off x="4924" y="3208"/>
              <a:ext cx="406" cy="448"/>
              <a:chOff x="4480" y="2848"/>
              <a:chExt cx="406" cy="448"/>
            </a:xfrm>
          </p:grpSpPr>
          <p:sp>
            <p:nvSpPr>
              <p:cNvPr id="15432" name="AutoShape 68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433" name="AutoShape 69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429" name="Group 76"/>
            <p:cNvGrpSpPr>
              <a:grpSpLocks/>
            </p:cNvGrpSpPr>
            <p:nvPr/>
          </p:nvGrpSpPr>
          <p:grpSpPr bwMode="auto">
            <a:xfrm>
              <a:off x="4904" y="3644"/>
              <a:ext cx="406" cy="448"/>
              <a:chOff x="4480" y="2848"/>
              <a:chExt cx="406" cy="448"/>
            </a:xfrm>
          </p:grpSpPr>
          <p:sp>
            <p:nvSpPr>
              <p:cNvPr id="15430" name="AutoShape 77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431" name="AutoShape 78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04880" name="Rectangle 80"/>
          <p:cNvSpPr>
            <a:spLocks noChangeArrowheads="1"/>
          </p:cNvSpPr>
          <p:nvPr/>
        </p:nvSpPr>
        <p:spPr bwMode="auto">
          <a:xfrm>
            <a:off x="6218238" y="3822700"/>
            <a:ext cx="292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2d</a:t>
            </a:r>
            <a:r>
              <a:rPr lang="it-IT" altLang="it-IT" sz="2400" baseline="-25000"/>
              <a:t>102</a:t>
            </a:r>
            <a:r>
              <a:rPr lang="it-IT" altLang="it-IT" sz="2400"/>
              <a:t>sen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2°(102)</a:t>
            </a:r>
            <a:r>
              <a:rPr lang="it-IT" altLang="it-IT" sz="2400"/>
              <a:t> = 2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04881" name="Rectangle 81"/>
          <p:cNvSpPr>
            <a:spLocks noChangeArrowheads="1"/>
          </p:cNvSpPr>
          <p:nvPr/>
        </p:nvSpPr>
        <p:spPr bwMode="auto">
          <a:xfrm>
            <a:off x="6605588" y="4362450"/>
            <a:ext cx="230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2d</a:t>
            </a:r>
            <a:r>
              <a:rPr lang="it-IT" altLang="it-IT" sz="2400" baseline="-25000"/>
              <a:t>204</a:t>
            </a:r>
            <a:r>
              <a:rPr lang="it-IT" altLang="it-IT" sz="2400"/>
              <a:t>sen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204</a:t>
            </a:r>
            <a:r>
              <a:rPr lang="it-IT" altLang="it-IT" sz="2400"/>
              <a:t> = </a:t>
            </a:r>
            <a:r>
              <a:rPr lang="it-IT" altLang="it-IT" sz="240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04882" name="Line 82"/>
          <p:cNvSpPr>
            <a:spLocks noChangeShapeType="1"/>
          </p:cNvSpPr>
          <p:nvPr/>
        </p:nvSpPr>
        <p:spPr bwMode="auto">
          <a:xfrm>
            <a:off x="1235075" y="5940425"/>
            <a:ext cx="5257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3" name="Line 83"/>
          <p:cNvSpPr>
            <a:spLocks noChangeShapeType="1"/>
          </p:cNvSpPr>
          <p:nvPr/>
        </p:nvSpPr>
        <p:spPr bwMode="auto">
          <a:xfrm>
            <a:off x="6969125" y="5340350"/>
            <a:ext cx="1905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4" name="Text Box 84"/>
          <p:cNvSpPr txBox="1">
            <a:spLocks noChangeArrowheads="1"/>
          </p:cNvSpPr>
          <p:nvPr/>
        </p:nvSpPr>
        <p:spPr bwMode="auto">
          <a:xfrm>
            <a:off x="7096125" y="54578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</a:t>
            </a:r>
            <a:r>
              <a:rPr lang="it-IT" altLang="it-IT" sz="2400" baseline="-25000"/>
              <a:t>204</a:t>
            </a:r>
          </a:p>
        </p:txBody>
      </p:sp>
      <p:sp>
        <p:nvSpPr>
          <p:cNvPr id="204885" name="Arc 85"/>
          <p:cNvSpPr>
            <a:spLocks/>
          </p:cNvSpPr>
          <p:nvPr/>
        </p:nvSpPr>
        <p:spPr bwMode="auto">
          <a:xfrm flipH="1">
            <a:off x="1524000" y="4830763"/>
            <a:ext cx="400050" cy="503237"/>
          </a:xfrm>
          <a:custGeom>
            <a:avLst/>
            <a:gdLst>
              <a:gd name="T0" fmla="*/ 1284412957 w 21600"/>
              <a:gd name="T1" fmla="*/ 0 h 18639"/>
              <a:gd name="T2" fmla="*/ 2147483646 w 21600"/>
              <a:gd name="T3" fmla="*/ 2147483646 h 18639"/>
              <a:gd name="T4" fmla="*/ 0 w 21600"/>
              <a:gd name="T5" fmla="*/ 2147483646 h 186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639" fill="none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</a:path>
              <a:path w="21600" h="18639" stroke="0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  <a:lnTo>
                  <a:pt x="0" y="18639"/>
                </a:lnTo>
                <a:lnTo>
                  <a:pt x="1091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87" name="Rectangle 87"/>
          <p:cNvSpPr>
            <a:spLocks noChangeArrowheads="1"/>
          </p:cNvSpPr>
          <p:nvPr/>
        </p:nvSpPr>
        <p:spPr bwMode="auto">
          <a:xfrm>
            <a:off x="898525" y="47561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204</a:t>
            </a:r>
          </a:p>
        </p:txBody>
      </p:sp>
      <p:sp>
        <p:nvSpPr>
          <p:cNvPr id="204888" name="Arc 88"/>
          <p:cNvSpPr>
            <a:spLocks/>
          </p:cNvSpPr>
          <p:nvPr/>
        </p:nvSpPr>
        <p:spPr bwMode="auto">
          <a:xfrm>
            <a:off x="5359400" y="4818063"/>
            <a:ext cx="400050" cy="503237"/>
          </a:xfrm>
          <a:custGeom>
            <a:avLst/>
            <a:gdLst>
              <a:gd name="T0" fmla="*/ 1284412957 w 21600"/>
              <a:gd name="T1" fmla="*/ 0 h 18639"/>
              <a:gd name="T2" fmla="*/ 2147483646 w 21600"/>
              <a:gd name="T3" fmla="*/ 2147483646 h 18639"/>
              <a:gd name="T4" fmla="*/ 0 w 21600"/>
              <a:gd name="T5" fmla="*/ 2147483646 h 186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639" fill="none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</a:path>
              <a:path w="21600" h="18639" stroke="0" extrusionOk="0">
                <a:moveTo>
                  <a:pt x="10915" y="0"/>
                </a:moveTo>
                <a:cubicBezTo>
                  <a:pt x="17533" y="3875"/>
                  <a:pt x="21600" y="10969"/>
                  <a:pt x="21600" y="18639"/>
                </a:cubicBezTo>
                <a:lnTo>
                  <a:pt x="0" y="18639"/>
                </a:lnTo>
                <a:lnTo>
                  <a:pt x="1091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89" name="Rectangle 89"/>
          <p:cNvSpPr>
            <a:spLocks noChangeArrowheads="1"/>
          </p:cNvSpPr>
          <p:nvPr/>
        </p:nvSpPr>
        <p:spPr bwMode="auto">
          <a:xfrm>
            <a:off x="5781675" y="48196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0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0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0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0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20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0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0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0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0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20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20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20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20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8" grpId="0"/>
      <p:bldP spid="204860" grpId="0"/>
      <p:bldP spid="204872" grpId="0"/>
      <p:bldP spid="204875" grpId="0"/>
      <p:bldP spid="204880" grpId="0"/>
      <p:bldP spid="204881" grpId="0"/>
      <p:bldP spid="204884" grpId="0"/>
      <p:bldP spid="204887" grpId="0"/>
      <p:bldP spid="2048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48" name="Group 24"/>
          <p:cNvGrpSpPr>
            <a:grpSpLocks/>
          </p:cNvGrpSpPr>
          <p:nvPr/>
        </p:nvGrpSpPr>
        <p:grpSpPr bwMode="auto">
          <a:xfrm>
            <a:off x="777875" y="3324225"/>
            <a:ext cx="3282950" cy="1685925"/>
            <a:chOff x="490" y="1458"/>
            <a:chExt cx="2068" cy="690"/>
          </a:xfrm>
        </p:grpSpPr>
        <p:sp>
          <p:nvSpPr>
            <p:cNvPr id="16393" name="Line 4"/>
            <p:cNvSpPr>
              <a:spLocks noChangeShapeType="1"/>
            </p:cNvSpPr>
            <p:nvPr/>
          </p:nvSpPr>
          <p:spPr bwMode="auto">
            <a:xfrm flipV="1">
              <a:off x="534" y="1458"/>
              <a:ext cx="1980" cy="12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490" y="2128"/>
              <a:ext cx="201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6395" name="Group 13"/>
            <p:cNvGrpSpPr>
              <a:grpSpLocks/>
            </p:cNvGrpSpPr>
            <p:nvPr/>
          </p:nvGrpSpPr>
          <p:grpSpPr bwMode="auto">
            <a:xfrm>
              <a:off x="2152" y="1461"/>
              <a:ext cx="406" cy="687"/>
              <a:chOff x="4480" y="2848"/>
              <a:chExt cx="406" cy="448"/>
            </a:xfrm>
          </p:grpSpPr>
          <p:sp>
            <p:nvSpPr>
              <p:cNvPr id="16396" name="AutoShape 14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397" name="AutoShape 15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838200"/>
          </a:xfrm>
        </p:spPr>
        <p:txBody>
          <a:bodyPr/>
          <a:lstStyle/>
          <a:p>
            <a:pPr eaLnBrk="1" hangingPunct="1"/>
            <a:r>
              <a:rPr lang="it-IT" altLang="it-IT" sz="4000" dirty="0"/>
              <a:t>O</a:t>
            </a:r>
            <a:r>
              <a:rPr lang="it-IT" altLang="it-IT" sz="4000" dirty="0" smtClean="0"/>
              <a:t>rigine e fase nel diagramma di Argan</a:t>
            </a:r>
          </a:p>
        </p:txBody>
      </p: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1885950" y="3257550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7067550" y="203835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>
            <a:off x="5067300" y="3962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47" name="Oval 23"/>
          <p:cNvSpPr>
            <a:spLocks noChangeArrowheads="1"/>
          </p:cNvSpPr>
          <p:nvPr/>
        </p:nvSpPr>
        <p:spPr bwMode="auto">
          <a:xfrm>
            <a:off x="8140700" y="3905250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6392" name="Text Box 25"/>
          <p:cNvSpPr txBox="1">
            <a:spLocks noChangeArrowheads="1"/>
          </p:cNvSpPr>
          <p:nvPr/>
        </p:nvSpPr>
        <p:spPr bwMode="auto">
          <a:xfrm>
            <a:off x="574675" y="5802095"/>
            <a:ext cx="828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L’origine viene scelta per convezione su un elemento di simmetria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-2.77778E-6 -0.0919 -0.05503 -0.16667 -0.12396 -0.16644 C -0.19218 -0.16667 -0.24809 -0.0919 -0.24809 2.22222E-6 C -0.24896 0.0919 -0.19271 0.1662 -0.12396 0.16597 C -0.05503 0.1662 -2.77778E-6 0.0919 -2.77778E-6 2.22222E-6 Z " pathEditMode="relative" rAng="16200000" ptsTypes="fffff">
                                      <p:cBhvr>
                                        <p:cTn id="6" dur="5000" fill="hold"/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00625 0.240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1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33333E-6 -1.11111E-6 L -3.33333E-6 -0.244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952" y="82952"/>
            <a:ext cx="7772400" cy="1143000"/>
          </a:xfrm>
        </p:spPr>
        <p:txBody>
          <a:bodyPr/>
          <a:lstStyle/>
          <a:p>
            <a:r>
              <a:rPr lang="it-IT" dirty="0" smtClean="0"/>
              <a:t>Fattore di struttura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4189" y="1116946"/>
            <a:ext cx="807766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L’onda risultante dallo diffrazione di una famiglia di piani </a:t>
            </a:r>
            <a:r>
              <a:rPr lang="it-IT" dirty="0" err="1" smtClean="0"/>
              <a:t>hkl</a:t>
            </a:r>
            <a:r>
              <a:rPr lang="it-IT" dirty="0" smtClean="0"/>
              <a:t> è </a:t>
            </a:r>
          </a:p>
          <a:p>
            <a:r>
              <a:rPr lang="it-IT" dirty="0"/>
              <a:t>r</a:t>
            </a:r>
            <a:r>
              <a:rPr lang="it-IT" dirty="0" smtClean="0"/>
              <a:t>appresentata dal fattore di struttura </a:t>
            </a:r>
            <a:r>
              <a:rPr lang="it-IT" b="1" dirty="0" err="1" smtClean="0"/>
              <a:t>F</a:t>
            </a:r>
            <a:r>
              <a:rPr lang="it-IT" b="1" baseline="-25000" dirty="0" err="1" smtClean="0"/>
              <a:t>hkl</a:t>
            </a:r>
            <a:r>
              <a:rPr lang="it-IT" baseline="-25000" dirty="0" smtClean="0"/>
              <a:t> </a:t>
            </a:r>
          </a:p>
          <a:p>
            <a:endParaRPr lang="it-IT" baseline="-25000" dirty="0"/>
          </a:p>
          <a:p>
            <a:r>
              <a:rPr lang="it-IT" dirty="0" smtClean="0"/>
              <a:t>Il fattore di struttura è un numero complesso </a:t>
            </a:r>
          </a:p>
          <a:p>
            <a:r>
              <a:rPr lang="it-IT" dirty="0"/>
              <a:t>l</a:t>
            </a:r>
            <a:r>
              <a:rPr lang="it-IT" dirty="0" smtClean="0"/>
              <a:t>a cui fase dipende dalla scelta dell’origine</a:t>
            </a:r>
          </a:p>
          <a:p>
            <a:endParaRPr lang="it-IT" dirty="0"/>
          </a:p>
          <a:p>
            <a:r>
              <a:rPr lang="it-IT" dirty="0" smtClean="0"/>
              <a:t>L’intensità di diffrazione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I</a:t>
            </a:r>
            <a:r>
              <a:rPr lang="it-IT" baseline="-25000" dirty="0" err="1" smtClean="0">
                <a:solidFill>
                  <a:srgbClr val="FF0000"/>
                </a:solidFill>
              </a:rPr>
              <a:t>hkl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= </a:t>
            </a:r>
            <a:r>
              <a:rPr lang="it-IT" b="1" dirty="0" err="1" smtClean="0">
                <a:solidFill>
                  <a:srgbClr val="00CC66"/>
                </a:solidFill>
              </a:rPr>
              <a:t>F</a:t>
            </a:r>
            <a:r>
              <a:rPr lang="it-IT" b="1" baseline="-25000" dirty="0" err="1" smtClean="0">
                <a:solidFill>
                  <a:srgbClr val="00CC66"/>
                </a:solidFill>
              </a:rPr>
              <a:t>hkl</a:t>
            </a:r>
            <a:r>
              <a:rPr lang="it-IT" dirty="0" err="1" smtClean="0"/>
              <a:t>·</a:t>
            </a:r>
            <a:r>
              <a:rPr lang="it-IT" b="1" dirty="0" err="1" smtClean="0">
                <a:solidFill>
                  <a:schemeClr val="accent2"/>
                </a:solidFill>
              </a:rPr>
              <a:t>F</a:t>
            </a:r>
            <a:r>
              <a:rPr lang="it-IT" b="1" baseline="30000" dirty="0" smtClean="0">
                <a:solidFill>
                  <a:schemeClr val="accent2"/>
                </a:solidFill>
              </a:rPr>
              <a:t>*</a:t>
            </a:r>
            <a:r>
              <a:rPr lang="it-IT" b="1" baseline="-25000" dirty="0" err="1" smtClean="0">
                <a:solidFill>
                  <a:schemeClr val="accent2"/>
                </a:solidFill>
              </a:rPr>
              <a:t>hkl</a:t>
            </a:r>
            <a:r>
              <a:rPr lang="it-IT" b="1" baseline="-25000" dirty="0" smtClean="0"/>
              <a:t> </a:t>
            </a:r>
            <a:r>
              <a:rPr lang="it-IT" dirty="0" smtClean="0"/>
              <a:t>= |F</a:t>
            </a:r>
            <a:r>
              <a:rPr lang="it-IT" baseline="-25000" dirty="0" smtClean="0"/>
              <a:t>hkl</a:t>
            </a:r>
            <a:r>
              <a:rPr lang="it-IT" dirty="0" smtClean="0"/>
              <a:t>|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50" y="3066969"/>
            <a:ext cx="2694666" cy="206672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464" y="5211097"/>
            <a:ext cx="8140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F</a:t>
            </a:r>
            <a:r>
              <a:rPr lang="it-IT" b="1" baseline="30000" dirty="0" smtClean="0">
                <a:solidFill>
                  <a:schemeClr val="accent2"/>
                </a:solidFill>
              </a:rPr>
              <a:t>*</a:t>
            </a:r>
            <a:r>
              <a:rPr lang="it-IT" b="1" baseline="-25000" dirty="0" err="1" smtClean="0">
                <a:solidFill>
                  <a:schemeClr val="accent2"/>
                </a:solidFill>
              </a:rPr>
              <a:t>hkl</a:t>
            </a:r>
            <a:r>
              <a:rPr lang="it-IT" dirty="0"/>
              <a:t> </a:t>
            </a:r>
            <a:r>
              <a:rPr lang="it-IT" dirty="0" smtClean="0"/>
              <a:t>è il complesso coniugato di </a:t>
            </a:r>
            <a:r>
              <a:rPr lang="it-IT" b="1" dirty="0" err="1" smtClean="0">
                <a:solidFill>
                  <a:srgbClr val="00CC66"/>
                </a:solidFill>
              </a:rPr>
              <a:t>F</a:t>
            </a:r>
            <a:r>
              <a:rPr lang="it-IT" b="1" baseline="-25000" dirty="0" err="1" smtClean="0">
                <a:solidFill>
                  <a:srgbClr val="00CC66"/>
                </a:solidFill>
              </a:rPr>
              <a:t>hkl</a:t>
            </a:r>
            <a:r>
              <a:rPr lang="it-IT" b="1" baseline="-25000" dirty="0" smtClean="0">
                <a:solidFill>
                  <a:srgbClr val="00CC66"/>
                </a:solidFill>
              </a:rPr>
              <a:t>  </a:t>
            </a:r>
            <a:r>
              <a:rPr lang="it-IT" dirty="0" smtClean="0"/>
              <a:t>: </a:t>
            </a:r>
            <a:r>
              <a:rPr lang="it-IT" dirty="0"/>
              <a:t>|F</a:t>
            </a:r>
            <a:r>
              <a:rPr lang="it-IT" baseline="30000" dirty="0"/>
              <a:t>*</a:t>
            </a:r>
            <a:r>
              <a:rPr lang="it-IT" baseline="-25000" dirty="0" err="1"/>
              <a:t>hkl</a:t>
            </a:r>
            <a:r>
              <a:rPr lang="it-IT" dirty="0" smtClean="0"/>
              <a:t>| = |</a:t>
            </a:r>
            <a:r>
              <a:rPr lang="it-IT" dirty="0" err="1"/>
              <a:t>F</a:t>
            </a:r>
            <a:r>
              <a:rPr lang="it-IT" baseline="-25000" dirty="0" err="1"/>
              <a:t>hkl</a:t>
            </a:r>
            <a:r>
              <a:rPr lang="it-IT" dirty="0" smtClean="0"/>
              <a:t>|  </a:t>
            </a:r>
            <a:r>
              <a:rPr lang="en-US" altLang="it-IT" dirty="0" smtClean="0">
                <a:latin typeface="Symbol" panose="05050102010706020507" pitchFamily="18" charset="2"/>
              </a:rPr>
              <a:t>f</a:t>
            </a:r>
            <a:r>
              <a:rPr lang="it-IT" baseline="30000" dirty="0" smtClean="0"/>
              <a:t>*</a:t>
            </a:r>
            <a:r>
              <a:rPr lang="it-IT" baseline="-25000" dirty="0" err="1" smtClean="0"/>
              <a:t>hkl</a:t>
            </a:r>
            <a:r>
              <a:rPr lang="it-IT" baseline="-25000" dirty="0" smtClean="0"/>
              <a:t> </a:t>
            </a:r>
            <a:r>
              <a:rPr lang="it-IT" dirty="0" smtClean="0"/>
              <a:t>= -</a:t>
            </a:r>
            <a:r>
              <a:rPr lang="en-US" altLang="it-IT" dirty="0" smtClean="0">
                <a:latin typeface="Symbol" panose="05050102010706020507" pitchFamily="18" charset="2"/>
              </a:rPr>
              <a:t> f</a:t>
            </a:r>
            <a:r>
              <a:rPr lang="it-IT" baseline="-25000" dirty="0" err="1" smtClean="0"/>
              <a:t>hkl</a:t>
            </a:r>
            <a:endParaRPr lang="it-IT" baseline="-25000" dirty="0" smtClean="0"/>
          </a:p>
          <a:p>
            <a:endParaRPr lang="it-IT" b="1" baseline="-25000" dirty="0" smtClean="0">
              <a:solidFill>
                <a:srgbClr val="00CC66"/>
              </a:solidFill>
            </a:endParaRPr>
          </a:p>
          <a:p>
            <a:r>
              <a:rPr lang="it-IT" dirty="0" smtClean="0"/>
              <a:t>Il prodotto di due numeri complessi ha come modulo il prodotto</a:t>
            </a:r>
          </a:p>
          <a:p>
            <a:r>
              <a:rPr lang="it-IT" dirty="0"/>
              <a:t>d</a:t>
            </a:r>
            <a:r>
              <a:rPr lang="it-IT" dirty="0" smtClean="0"/>
              <a:t>ei moduli e come fase la somma delle fasi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163404" y="3306323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CC66"/>
                </a:solidFill>
              </a:rPr>
              <a:t>F</a:t>
            </a:r>
            <a:r>
              <a:rPr lang="it-IT" b="1" baseline="-25000" dirty="0" err="1">
                <a:solidFill>
                  <a:srgbClr val="00CC66"/>
                </a:solidFill>
              </a:rPr>
              <a:t>hkl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060812" y="441867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F</a:t>
            </a:r>
            <a:r>
              <a:rPr lang="it-IT" b="1" baseline="30000" dirty="0">
                <a:solidFill>
                  <a:schemeClr val="accent2"/>
                </a:solidFill>
              </a:rPr>
              <a:t>*</a:t>
            </a:r>
            <a:r>
              <a:rPr lang="it-IT" b="1" baseline="-25000" dirty="0" err="1">
                <a:solidFill>
                  <a:schemeClr val="accent2"/>
                </a:solidFill>
              </a:rPr>
              <a:t>hkl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6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92075"/>
            <a:ext cx="7772400" cy="41910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Riflessi con fase ristretta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1824038" y="14668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7067550" y="952500"/>
            <a:ext cx="19050" cy="247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5619750" y="215265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7414" name="Group 14"/>
          <p:cNvGrpSpPr>
            <a:grpSpLocks/>
          </p:cNvGrpSpPr>
          <p:nvPr/>
        </p:nvGrpSpPr>
        <p:grpSpPr bwMode="auto">
          <a:xfrm>
            <a:off x="777875" y="1176338"/>
            <a:ext cx="3282950" cy="1685925"/>
            <a:chOff x="490" y="1758"/>
            <a:chExt cx="2068" cy="1062"/>
          </a:xfrm>
        </p:grpSpPr>
        <p:sp>
          <p:nvSpPr>
            <p:cNvPr id="17439" name="Line 8"/>
            <p:cNvSpPr>
              <a:spLocks noChangeShapeType="1"/>
            </p:cNvSpPr>
            <p:nvPr/>
          </p:nvSpPr>
          <p:spPr bwMode="auto">
            <a:xfrm flipV="1">
              <a:off x="534" y="1758"/>
              <a:ext cx="1980" cy="18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40" name="Line 9"/>
            <p:cNvSpPr>
              <a:spLocks noChangeShapeType="1"/>
            </p:cNvSpPr>
            <p:nvPr/>
          </p:nvSpPr>
          <p:spPr bwMode="auto">
            <a:xfrm>
              <a:off x="490" y="2789"/>
              <a:ext cx="201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7441" name="Group 10"/>
            <p:cNvGrpSpPr>
              <a:grpSpLocks/>
            </p:cNvGrpSpPr>
            <p:nvPr/>
          </p:nvGrpSpPr>
          <p:grpSpPr bwMode="auto">
            <a:xfrm>
              <a:off x="2152" y="1763"/>
              <a:ext cx="406" cy="1057"/>
              <a:chOff x="4480" y="2848"/>
              <a:chExt cx="406" cy="448"/>
            </a:xfrm>
          </p:grpSpPr>
          <p:sp>
            <p:nvSpPr>
              <p:cNvPr id="17442" name="AutoShape 11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3" name="AutoShape 12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06864" name="Oval 16"/>
          <p:cNvSpPr>
            <a:spLocks noChangeArrowheads="1"/>
          </p:cNvSpPr>
          <p:nvPr/>
        </p:nvSpPr>
        <p:spPr bwMode="auto">
          <a:xfrm>
            <a:off x="2438400" y="796925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7416" name="Oval 18"/>
          <p:cNvSpPr>
            <a:spLocks noChangeArrowheads="1"/>
          </p:cNvSpPr>
          <p:nvPr/>
        </p:nvSpPr>
        <p:spPr bwMode="auto">
          <a:xfrm>
            <a:off x="2108200" y="11557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868" name="Line 20"/>
          <p:cNvSpPr>
            <a:spLocks noChangeShapeType="1"/>
          </p:cNvSpPr>
          <p:nvPr/>
        </p:nvSpPr>
        <p:spPr bwMode="auto">
          <a:xfrm flipV="1">
            <a:off x="7070725" y="1882775"/>
            <a:ext cx="795338" cy="2667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69" name="Line 21"/>
          <p:cNvSpPr>
            <a:spLocks noChangeShapeType="1"/>
          </p:cNvSpPr>
          <p:nvPr/>
        </p:nvSpPr>
        <p:spPr bwMode="auto">
          <a:xfrm>
            <a:off x="7073900" y="2162175"/>
            <a:ext cx="769938" cy="279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0" y="2971800"/>
            <a:ext cx="362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strutture centrosimmetriche:</a:t>
            </a:r>
          </a:p>
        </p:txBody>
      </p:sp>
      <p:sp>
        <p:nvSpPr>
          <p:cNvPr id="206870" name="Line 22"/>
          <p:cNvSpPr>
            <a:spLocks noChangeShapeType="1"/>
          </p:cNvSpPr>
          <p:nvPr/>
        </p:nvSpPr>
        <p:spPr bwMode="auto">
          <a:xfrm flipV="1">
            <a:off x="7077075" y="2143125"/>
            <a:ext cx="1541463" cy="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72" name="Oval 24"/>
          <p:cNvSpPr>
            <a:spLocks noChangeArrowheads="1"/>
          </p:cNvSpPr>
          <p:nvPr/>
        </p:nvSpPr>
        <p:spPr bwMode="auto">
          <a:xfrm>
            <a:off x="1916113" y="4264025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7422" name="Line 25"/>
          <p:cNvSpPr>
            <a:spLocks noChangeShapeType="1"/>
          </p:cNvSpPr>
          <p:nvPr/>
        </p:nvSpPr>
        <p:spPr bwMode="auto">
          <a:xfrm>
            <a:off x="7092950" y="3683000"/>
            <a:ext cx="19050" cy="247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3" name="Line 26"/>
          <p:cNvSpPr>
            <a:spLocks noChangeShapeType="1"/>
          </p:cNvSpPr>
          <p:nvPr/>
        </p:nvSpPr>
        <p:spPr bwMode="auto">
          <a:xfrm>
            <a:off x="5645150" y="488315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06875" name="Group 27"/>
          <p:cNvGrpSpPr>
            <a:grpSpLocks/>
          </p:cNvGrpSpPr>
          <p:nvPr/>
        </p:nvGrpSpPr>
        <p:grpSpPr bwMode="auto">
          <a:xfrm>
            <a:off x="708025" y="4002088"/>
            <a:ext cx="3282950" cy="1685925"/>
            <a:chOff x="490" y="1758"/>
            <a:chExt cx="2068" cy="1062"/>
          </a:xfrm>
        </p:grpSpPr>
        <p:sp>
          <p:nvSpPr>
            <p:cNvPr id="17434" name="Line 28"/>
            <p:cNvSpPr>
              <a:spLocks noChangeShapeType="1"/>
            </p:cNvSpPr>
            <p:nvPr/>
          </p:nvSpPr>
          <p:spPr bwMode="auto">
            <a:xfrm flipV="1">
              <a:off x="534" y="1758"/>
              <a:ext cx="1980" cy="18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35" name="Line 29"/>
            <p:cNvSpPr>
              <a:spLocks noChangeShapeType="1"/>
            </p:cNvSpPr>
            <p:nvPr/>
          </p:nvSpPr>
          <p:spPr bwMode="auto">
            <a:xfrm>
              <a:off x="490" y="2789"/>
              <a:ext cx="201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7436" name="Group 30"/>
            <p:cNvGrpSpPr>
              <a:grpSpLocks/>
            </p:cNvGrpSpPr>
            <p:nvPr/>
          </p:nvGrpSpPr>
          <p:grpSpPr bwMode="auto">
            <a:xfrm>
              <a:off x="2152" y="1763"/>
              <a:ext cx="406" cy="1057"/>
              <a:chOff x="4480" y="2848"/>
              <a:chExt cx="406" cy="448"/>
            </a:xfrm>
          </p:grpSpPr>
          <p:sp>
            <p:nvSpPr>
              <p:cNvPr id="17437" name="AutoShape 31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8" name="AutoShape 32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06882" name="Oval 34"/>
          <p:cNvSpPr>
            <a:spLocks noChangeArrowheads="1"/>
          </p:cNvSpPr>
          <p:nvPr/>
        </p:nvSpPr>
        <p:spPr bwMode="auto">
          <a:xfrm>
            <a:off x="1916113" y="3592513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885" name="Line 37"/>
          <p:cNvSpPr>
            <a:spLocks noChangeShapeType="1"/>
          </p:cNvSpPr>
          <p:nvPr/>
        </p:nvSpPr>
        <p:spPr bwMode="auto">
          <a:xfrm flipV="1">
            <a:off x="7104063" y="4586288"/>
            <a:ext cx="771525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86" name="Line 38"/>
          <p:cNvSpPr>
            <a:spLocks noChangeShapeType="1"/>
          </p:cNvSpPr>
          <p:nvPr/>
        </p:nvSpPr>
        <p:spPr bwMode="auto">
          <a:xfrm>
            <a:off x="7102475" y="4878388"/>
            <a:ext cx="757238" cy="24288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87" name="Line 39"/>
          <p:cNvSpPr>
            <a:spLocks noChangeShapeType="1"/>
          </p:cNvSpPr>
          <p:nvPr/>
        </p:nvSpPr>
        <p:spPr bwMode="auto">
          <a:xfrm>
            <a:off x="7092950" y="4878388"/>
            <a:ext cx="1477963" cy="79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888" name="Line 40"/>
          <p:cNvSpPr>
            <a:spLocks noChangeShapeType="1"/>
          </p:cNvSpPr>
          <p:nvPr/>
        </p:nvSpPr>
        <p:spPr bwMode="auto">
          <a:xfrm>
            <a:off x="1771650" y="4019550"/>
            <a:ext cx="666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0" name="Text Box 43"/>
          <p:cNvSpPr txBox="1">
            <a:spLocks noChangeArrowheads="1"/>
          </p:cNvSpPr>
          <p:nvPr/>
        </p:nvSpPr>
        <p:spPr bwMode="auto">
          <a:xfrm>
            <a:off x="266700" y="58705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892" name="Text Box 44"/>
          <p:cNvSpPr txBox="1">
            <a:spLocks noChangeArrowheads="1"/>
          </p:cNvSpPr>
          <p:nvPr/>
        </p:nvSpPr>
        <p:spPr bwMode="auto">
          <a:xfrm>
            <a:off x="0" y="6400800"/>
            <a:ext cx="896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hanno fasi ristrette: ad esempio i riflessi h0l del sistema monoclino</a:t>
            </a:r>
          </a:p>
        </p:txBody>
      </p:sp>
      <p:sp>
        <p:nvSpPr>
          <p:cNvPr id="206893" name="Rectangle 45"/>
          <p:cNvSpPr>
            <a:spLocks noChangeArrowheads="1"/>
          </p:cNvSpPr>
          <p:nvPr/>
        </p:nvSpPr>
        <p:spPr bwMode="auto">
          <a:xfrm>
            <a:off x="3770313" y="2971800"/>
            <a:ext cx="198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fasi = 0 o 180°</a:t>
            </a:r>
          </a:p>
        </p:txBody>
      </p:sp>
      <p:sp>
        <p:nvSpPr>
          <p:cNvPr id="206894" name="Rectangle 46"/>
          <p:cNvSpPr>
            <a:spLocks noChangeArrowheads="1"/>
          </p:cNvSpPr>
          <p:nvPr/>
        </p:nvSpPr>
        <p:spPr bwMode="auto">
          <a:xfrm>
            <a:off x="0" y="5962650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riflessi di famiglie di piani paralleli ad assi di simmetria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92" grpId="0"/>
      <p:bldP spid="206893" grpId="0"/>
      <p:bldP spid="2068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2000250" y="1136650"/>
            <a:ext cx="5143500" cy="4973638"/>
            <a:chOff x="1626" y="1299"/>
            <a:chExt cx="2267" cy="2267"/>
          </a:xfrm>
        </p:grpSpPr>
        <p:sp>
          <p:nvSpPr>
            <p:cNvPr id="8239" name="Oval 5"/>
            <p:cNvSpPr>
              <a:spLocks noChangeArrowheads="1"/>
            </p:cNvSpPr>
            <p:nvPr/>
          </p:nvSpPr>
          <p:spPr bwMode="auto">
            <a:xfrm>
              <a:off x="2703" y="2376"/>
              <a:ext cx="113" cy="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0" name="Oval 6"/>
            <p:cNvSpPr>
              <a:spLocks noChangeAspect="1" noChangeArrowheads="1"/>
            </p:cNvSpPr>
            <p:nvPr/>
          </p:nvSpPr>
          <p:spPr bwMode="auto">
            <a:xfrm>
              <a:off x="2646" y="2319"/>
              <a:ext cx="227" cy="2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1" name="Oval 7"/>
            <p:cNvSpPr>
              <a:spLocks noChangeAspect="1" noChangeArrowheads="1"/>
            </p:cNvSpPr>
            <p:nvPr/>
          </p:nvSpPr>
          <p:spPr bwMode="auto">
            <a:xfrm>
              <a:off x="2589" y="2262"/>
              <a:ext cx="340" cy="3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2" name="Oval 8"/>
            <p:cNvSpPr>
              <a:spLocks noChangeAspect="1" noChangeArrowheads="1"/>
            </p:cNvSpPr>
            <p:nvPr/>
          </p:nvSpPr>
          <p:spPr bwMode="auto">
            <a:xfrm>
              <a:off x="2533" y="2206"/>
              <a:ext cx="453" cy="4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3" name="Oval 9"/>
            <p:cNvSpPr>
              <a:spLocks noChangeAspect="1" noChangeArrowheads="1"/>
            </p:cNvSpPr>
            <p:nvPr/>
          </p:nvSpPr>
          <p:spPr bwMode="auto">
            <a:xfrm>
              <a:off x="2476" y="2149"/>
              <a:ext cx="567" cy="5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4" name="Oval 10"/>
            <p:cNvSpPr>
              <a:spLocks noChangeAspect="1" noChangeArrowheads="1"/>
            </p:cNvSpPr>
            <p:nvPr/>
          </p:nvSpPr>
          <p:spPr bwMode="auto">
            <a:xfrm>
              <a:off x="2419" y="2092"/>
              <a:ext cx="680" cy="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5" name="Oval 11"/>
            <p:cNvSpPr>
              <a:spLocks noChangeAspect="1" noChangeArrowheads="1"/>
            </p:cNvSpPr>
            <p:nvPr/>
          </p:nvSpPr>
          <p:spPr bwMode="auto">
            <a:xfrm>
              <a:off x="2363" y="2036"/>
              <a:ext cx="793" cy="7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6" name="Oval 12"/>
            <p:cNvSpPr>
              <a:spLocks noChangeAspect="1" noChangeArrowheads="1"/>
            </p:cNvSpPr>
            <p:nvPr/>
          </p:nvSpPr>
          <p:spPr bwMode="auto">
            <a:xfrm>
              <a:off x="2306" y="1979"/>
              <a:ext cx="907" cy="9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7" name="Oval 13"/>
            <p:cNvSpPr>
              <a:spLocks noChangeAspect="1" noChangeArrowheads="1"/>
            </p:cNvSpPr>
            <p:nvPr/>
          </p:nvSpPr>
          <p:spPr bwMode="auto">
            <a:xfrm>
              <a:off x="2249" y="1922"/>
              <a:ext cx="1020" cy="1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8" name="Oval 14"/>
            <p:cNvSpPr>
              <a:spLocks noChangeAspect="1" noChangeArrowheads="1"/>
            </p:cNvSpPr>
            <p:nvPr/>
          </p:nvSpPr>
          <p:spPr bwMode="auto">
            <a:xfrm>
              <a:off x="2136" y="1809"/>
              <a:ext cx="1247" cy="12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49" name="Oval 15"/>
            <p:cNvSpPr>
              <a:spLocks noChangeAspect="1" noChangeArrowheads="1"/>
            </p:cNvSpPr>
            <p:nvPr/>
          </p:nvSpPr>
          <p:spPr bwMode="auto">
            <a:xfrm>
              <a:off x="2079" y="1752"/>
              <a:ext cx="1360" cy="1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0" name="Oval 16"/>
            <p:cNvSpPr>
              <a:spLocks noChangeAspect="1" noChangeArrowheads="1"/>
            </p:cNvSpPr>
            <p:nvPr/>
          </p:nvSpPr>
          <p:spPr bwMode="auto">
            <a:xfrm>
              <a:off x="2022" y="1695"/>
              <a:ext cx="1474" cy="14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1" name="Oval 17"/>
            <p:cNvSpPr>
              <a:spLocks noChangeAspect="1" noChangeArrowheads="1"/>
            </p:cNvSpPr>
            <p:nvPr/>
          </p:nvSpPr>
          <p:spPr bwMode="auto">
            <a:xfrm>
              <a:off x="1966" y="1639"/>
              <a:ext cx="1587" cy="15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2" name="Oval 18"/>
            <p:cNvSpPr>
              <a:spLocks noChangeAspect="1" noChangeArrowheads="1"/>
            </p:cNvSpPr>
            <p:nvPr/>
          </p:nvSpPr>
          <p:spPr bwMode="auto">
            <a:xfrm>
              <a:off x="2192" y="1865"/>
              <a:ext cx="1134" cy="11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3" name="Oval 19"/>
            <p:cNvSpPr>
              <a:spLocks noChangeAspect="1" noChangeArrowheads="1"/>
            </p:cNvSpPr>
            <p:nvPr/>
          </p:nvSpPr>
          <p:spPr bwMode="auto">
            <a:xfrm>
              <a:off x="1909" y="1582"/>
              <a:ext cx="1700" cy="1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4" name="Oval 20"/>
            <p:cNvSpPr>
              <a:spLocks noChangeAspect="1" noChangeArrowheads="1"/>
            </p:cNvSpPr>
            <p:nvPr/>
          </p:nvSpPr>
          <p:spPr bwMode="auto">
            <a:xfrm>
              <a:off x="1852" y="1525"/>
              <a:ext cx="1814" cy="18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5" name="Oval 21"/>
            <p:cNvSpPr>
              <a:spLocks noChangeAspect="1" noChangeArrowheads="1"/>
            </p:cNvSpPr>
            <p:nvPr/>
          </p:nvSpPr>
          <p:spPr bwMode="auto">
            <a:xfrm>
              <a:off x="1796" y="1469"/>
              <a:ext cx="1927" cy="19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6" name="Oval 22"/>
            <p:cNvSpPr>
              <a:spLocks noChangeAspect="1" noChangeArrowheads="1"/>
            </p:cNvSpPr>
            <p:nvPr/>
          </p:nvSpPr>
          <p:spPr bwMode="auto">
            <a:xfrm>
              <a:off x="1740" y="1413"/>
              <a:ext cx="2040" cy="20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7" name="Oval 23"/>
            <p:cNvSpPr>
              <a:spLocks noChangeAspect="1" noChangeArrowheads="1"/>
            </p:cNvSpPr>
            <p:nvPr/>
          </p:nvSpPr>
          <p:spPr bwMode="auto">
            <a:xfrm>
              <a:off x="1683" y="1356"/>
              <a:ext cx="2154" cy="21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58" name="Oval 24"/>
            <p:cNvSpPr>
              <a:spLocks noChangeAspect="1" noChangeArrowheads="1"/>
            </p:cNvSpPr>
            <p:nvPr/>
          </p:nvSpPr>
          <p:spPr bwMode="auto">
            <a:xfrm>
              <a:off x="1626" y="1299"/>
              <a:ext cx="2267" cy="22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24953" name="Group 25"/>
          <p:cNvGrpSpPr>
            <a:grpSpLocks/>
          </p:cNvGrpSpPr>
          <p:nvPr/>
        </p:nvGrpSpPr>
        <p:grpSpPr bwMode="auto">
          <a:xfrm>
            <a:off x="2000250" y="1133475"/>
            <a:ext cx="5143500" cy="4973638"/>
            <a:chOff x="56" y="1360"/>
            <a:chExt cx="2267" cy="2267"/>
          </a:xfrm>
        </p:grpSpPr>
        <p:sp>
          <p:nvSpPr>
            <p:cNvPr id="8219" name="Oval 26"/>
            <p:cNvSpPr>
              <a:spLocks noChangeArrowheads="1"/>
            </p:cNvSpPr>
            <p:nvPr/>
          </p:nvSpPr>
          <p:spPr bwMode="auto">
            <a:xfrm>
              <a:off x="1133" y="2437"/>
              <a:ext cx="113" cy="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0" name="Oval 27"/>
            <p:cNvSpPr>
              <a:spLocks noChangeAspect="1" noChangeArrowheads="1"/>
            </p:cNvSpPr>
            <p:nvPr/>
          </p:nvSpPr>
          <p:spPr bwMode="auto">
            <a:xfrm>
              <a:off x="1076" y="2380"/>
              <a:ext cx="227" cy="2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1" name="Oval 28"/>
            <p:cNvSpPr>
              <a:spLocks noChangeAspect="1" noChangeArrowheads="1"/>
            </p:cNvSpPr>
            <p:nvPr/>
          </p:nvSpPr>
          <p:spPr bwMode="auto">
            <a:xfrm>
              <a:off x="1019" y="2323"/>
              <a:ext cx="340" cy="3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2" name="Oval 29"/>
            <p:cNvSpPr>
              <a:spLocks noChangeAspect="1" noChangeArrowheads="1"/>
            </p:cNvSpPr>
            <p:nvPr/>
          </p:nvSpPr>
          <p:spPr bwMode="auto">
            <a:xfrm>
              <a:off x="963" y="2267"/>
              <a:ext cx="453" cy="4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3" name="Oval 30"/>
            <p:cNvSpPr>
              <a:spLocks noChangeAspect="1" noChangeArrowheads="1"/>
            </p:cNvSpPr>
            <p:nvPr/>
          </p:nvSpPr>
          <p:spPr bwMode="auto">
            <a:xfrm>
              <a:off x="906" y="2210"/>
              <a:ext cx="567" cy="5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4" name="Oval 31"/>
            <p:cNvSpPr>
              <a:spLocks noChangeAspect="1" noChangeArrowheads="1"/>
            </p:cNvSpPr>
            <p:nvPr/>
          </p:nvSpPr>
          <p:spPr bwMode="auto">
            <a:xfrm>
              <a:off x="849" y="2153"/>
              <a:ext cx="680" cy="6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5" name="Oval 32"/>
            <p:cNvSpPr>
              <a:spLocks noChangeAspect="1" noChangeArrowheads="1"/>
            </p:cNvSpPr>
            <p:nvPr/>
          </p:nvSpPr>
          <p:spPr bwMode="auto">
            <a:xfrm>
              <a:off x="793" y="2097"/>
              <a:ext cx="793" cy="7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6" name="Oval 33"/>
            <p:cNvSpPr>
              <a:spLocks noChangeAspect="1" noChangeArrowheads="1"/>
            </p:cNvSpPr>
            <p:nvPr/>
          </p:nvSpPr>
          <p:spPr bwMode="auto">
            <a:xfrm>
              <a:off x="736" y="2040"/>
              <a:ext cx="907" cy="9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7" name="Oval 34"/>
            <p:cNvSpPr>
              <a:spLocks noChangeAspect="1" noChangeArrowheads="1"/>
            </p:cNvSpPr>
            <p:nvPr/>
          </p:nvSpPr>
          <p:spPr bwMode="auto">
            <a:xfrm>
              <a:off x="679" y="1983"/>
              <a:ext cx="1020" cy="1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8" name="Oval 35"/>
            <p:cNvSpPr>
              <a:spLocks noChangeAspect="1" noChangeArrowheads="1"/>
            </p:cNvSpPr>
            <p:nvPr/>
          </p:nvSpPr>
          <p:spPr bwMode="auto">
            <a:xfrm>
              <a:off x="566" y="1870"/>
              <a:ext cx="1247" cy="12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29" name="Oval 36"/>
            <p:cNvSpPr>
              <a:spLocks noChangeAspect="1" noChangeArrowheads="1"/>
            </p:cNvSpPr>
            <p:nvPr/>
          </p:nvSpPr>
          <p:spPr bwMode="auto">
            <a:xfrm>
              <a:off x="509" y="1813"/>
              <a:ext cx="1360" cy="1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0" name="Oval 37"/>
            <p:cNvSpPr>
              <a:spLocks noChangeAspect="1" noChangeArrowheads="1"/>
            </p:cNvSpPr>
            <p:nvPr/>
          </p:nvSpPr>
          <p:spPr bwMode="auto">
            <a:xfrm>
              <a:off x="452" y="1756"/>
              <a:ext cx="1474" cy="14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1" name="Oval 38"/>
            <p:cNvSpPr>
              <a:spLocks noChangeAspect="1" noChangeArrowheads="1"/>
            </p:cNvSpPr>
            <p:nvPr/>
          </p:nvSpPr>
          <p:spPr bwMode="auto">
            <a:xfrm>
              <a:off x="396" y="1700"/>
              <a:ext cx="1587" cy="15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2" name="Oval 39"/>
            <p:cNvSpPr>
              <a:spLocks noChangeAspect="1" noChangeArrowheads="1"/>
            </p:cNvSpPr>
            <p:nvPr/>
          </p:nvSpPr>
          <p:spPr bwMode="auto">
            <a:xfrm>
              <a:off x="622" y="1926"/>
              <a:ext cx="1134" cy="11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3" name="Oval 40"/>
            <p:cNvSpPr>
              <a:spLocks noChangeAspect="1" noChangeArrowheads="1"/>
            </p:cNvSpPr>
            <p:nvPr/>
          </p:nvSpPr>
          <p:spPr bwMode="auto">
            <a:xfrm>
              <a:off x="339" y="1643"/>
              <a:ext cx="1700" cy="1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4" name="Oval 41"/>
            <p:cNvSpPr>
              <a:spLocks noChangeAspect="1" noChangeArrowheads="1"/>
            </p:cNvSpPr>
            <p:nvPr/>
          </p:nvSpPr>
          <p:spPr bwMode="auto">
            <a:xfrm>
              <a:off x="282" y="1586"/>
              <a:ext cx="1814" cy="18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5" name="Oval 42"/>
            <p:cNvSpPr>
              <a:spLocks noChangeAspect="1" noChangeArrowheads="1"/>
            </p:cNvSpPr>
            <p:nvPr/>
          </p:nvSpPr>
          <p:spPr bwMode="auto">
            <a:xfrm>
              <a:off x="226" y="1530"/>
              <a:ext cx="1927" cy="19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6" name="Oval 43"/>
            <p:cNvSpPr>
              <a:spLocks noChangeAspect="1" noChangeArrowheads="1"/>
            </p:cNvSpPr>
            <p:nvPr/>
          </p:nvSpPr>
          <p:spPr bwMode="auto">
            <a:xfrm>
              <a:off x="170" y="1474"/>
              <a:ext cx="2040" cy="20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7" name="Oval 44"/>
            <p:cNvSpPr>
              <a:spLocks noChangeAspect="1" noChangeArrowheads="1"/>
            </p:cNvSpPr>
            <p:nvPr/>
          </p:nvSpPr>
          <p:spPr bwMode="auto">
            <a:xfrm>
              <a:off x="113" y="1417"/>
              <a:ext cx="2154" cy="21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38" name="Oval 45"/>
            <p:cNvSpPr>
              <a:spLocks noChangeAspect="1" noChangeArrowheads="1"/>
            </p:cNvSpPr>
            <p:nvPr/>
          </p:nvSpPr>
          <p:spPr bwMode="auto">
            <a:xfrm>
              <a:off x="56" y="1360"/>
              <a:ext cx="2267" cy="22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24974" name="Group 46"/>
          <p:cNvGrpSpPr>
            <a:grpSpLocks/>
          </p:cNvGrpSpPr>
          <p:nvPr/>
        </p:nvGrpSpPr>
        <p:grpSpPr bwMode="auto">
          <a:xfrm>
            <a:off x="4692650" y="549275"/>
            <a:ext cx="2984500" cy="2432050"/>
            <a:chOff x="2956" y="346"/>
            <a:chExt cx="1880" cy="1532"/>
          </a:xfrm>
        </p:grpSpPr>
        <p:sp>
          <p:nvSpPr>
            <p:cNvPr id="8216" name="Line 47"/>
            <p:cNvSpPr>
              <a:spLocks noChangeShapeType="1"/>
            </p:cNvSpPr>
            <p:nvPr/>
          </p:nvSpPr>
          <p:spPr bwMode="auto">
            <a:xfrm flipV="1">
              <a:off x="4488" y="1734"/>
              <a:ext cx="34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48"/>
            <p:cNvSpPr>
              <a:spLocks noChangeShapeType="1"/>
            </p:cNvSpPr>
            <p:nvPr/>
          </p:nvSpPr>
          <p:spPr bwMode="auto">
            <a:xfrm flipV="1">
              <a:off x="4204" y="1102"/>
              <a:ext cx="264" cy="2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49"/>
            <p:cNvSpPr>
              <a:spLocks noChangeShapeType="1"/>
            </p:cNvSpPr>
            <p:nvPr/>
          </p:nvSpPr>
          <p:spPr bwMode="auto">
            <a:xfrm flipV="1">
              <a:off x="2956" y="346"/>
              <a:ext cx="1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4999" name="Group 71"/>
          <p:cNvGrpSpPr>
            <a:grpSpLocks/>
          </p:cNvGrpSpPr>
          <p:nvPr/>
        </p:nvGrpSpPr>
        <p:grpSpPr bwMode="auto">
          <a:xfrm>
            <a:off x="4699000" y="546100"/>
            <a:ext cx="3121025" cy="2882900"/>
            <a:chOff x="2960" y="344"/>
            <a:chExt cx="1966" cy="1816"/>
          </a:xfrm>
        </p:grpSpPr>
        <p:sp>
          <p:nvSpPr>
            <p:cNvPr id="8211" name="Line 72"/>
            <p:cNvSpPr>
              <a:spLocks noChangeShapeType="1"/>
            </p:cNvSpPr>
            <p:nvPr/>
          </p:nvSpPr>
          <p:spPr bwMode="auto">
            <a:xfrm flipV="1">
              <a:off x="4318" y="1282"/>
              <a:ext cx="336" cy="2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Line 73"/>
            <p:cNvSpPr>
              <a:spLocks noChangeShapeType="1"/>
            </p:cNvSpPr>
            <p:nvPr/>
          </p:nvSpPr>
          <p:spPr bwMode="auto">
            <a:xfrm flipV="1">
              <a:off x="3968" y="800"/>
              <a:ext cx="234" cy="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74"/>
            <p:cNvSpPr>
              <a:spLocks noChangeShapeType="1"/>
            </p:cNvSpPr>
            <p:nvPr/>
          </p:nvSpPr>
          <p:spPr bwMode="auto">
            <a:xfrm flipV="1">
              <a:off x="2960" y="344"/>
              <a:ext cx="1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75"/>
            <p:cNvSpPr>
              <a:spLocks noChangeShapeType="1"/>
            </p:cNvSpPr>
            <p:nvPr/>
          </p:nvSpPr>
          <p:spPr bwMode="auto">
            <a:xfrm flipV="1">
              <a:off x="4442" y="1610"/>
              <a:ext cx="354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Line 76"/>
            <p:cNvSpPr>
              <a:spLocks noChangeShapeType="1"/>
            </p:cNvSpPr>
            <p:nvPr/>
          </p:nvSpPr>
          <p:spPr bwMode="auto">
            <a:xfrm flipV="1">
              <a:off x="4536" y="2088"/>
              <a:ext cx="39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98" name="Text Box 77"/>
          <p:cNvSpPr txBox="1">
            <a:spLocks noChangeArrowheads="1"/>
          </p:cNvSpPr>
          <p:nvPr/>
        </p:nvSpPr>
        <p:spPr bwMode="auto">
          <a:xfrm>
            <a:off x="269875" y="365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5006" name="Text Box 78"/>
          <p:cNvSpPr txBox="1">
            <a:spLocks noChangeArrowheads="1"/>
          </p:cNvSpPr>
          <p:nvPr/>
        </p:nvSpPr>
        <p:spPr bwMode="auto">
          <a:xfrm>
            <a:off x="374650" y="374650"/>
            <a:ext cx="2973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Distanza delle sorgenti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3 lunghezze d’onda</a:t>
            </a:r>
          </a:p>
        </p:txBody>
      </p:sp>
      <p:grpSp>
        <p:nvGrpSpPr>
          <p:cNvPr id="125011" name="Group 83"/>
          <p:cNvGrpSpPr>
            <a:grpSpLocks/>
          </p:cNvGrpSpPr>
          <p:nvPr/>
        </p:nvGrpSpPr>
        <p:grpSpPr bwMode="auto">
          <a:xfrm>
            <a:off x="4572000" y="0"/>
            <a:ext cx="3614738" cy="2946400"/>
            <a:chOff x="2880" y="0"/>
            <a:chExt cx="2277" cy="1856"/>
          </a:xfrm>
        </p:grpSpPr>
        <p:sp>
          <p:nvSpPr>
            <p:cNvPr id="8208" name="Text Box 79"/>
            <p:cNvSpPr txBox="1">
              <a:spLocks noChangeArrowheads="1"/>
            </p:cNvSpPr>
            <p:nvPr/>
          </p:nvSpPr>
          <p:spPr bwMode="auto">
            <a:xfrm>
              <a:off x="4868" y="1568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1°</a:t>
              </a:r>
            </a:p>
          </p:txBody>
        </p:sp>
        <p:sp>
          <p:nvSpPr>
            <p:cNvPr id="8209" name="Text Box 80"/>
            <p:cNvSpPr txBox="1">
              <a:spLocks noChangeArrowheads="1"/>
            </p:cNvSpPr>
            <p:nvPr/>
          </p:nvSpPr>
          <p:spPr bwMode="auto">
            <a:xfrm>
              <a:off x="4532" y="872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2°</a:t>
              </a:r>
            </a:p>
          </p:txBody>
        </p:sp>
        <p:sp>
          <p:nvSpPr>
            <p:cNvPr id="8210" name="Text Box 81"/>
            <p:cNvSpPr txBox="1">
              <a:spLocks noChangeArrowheads="1"/>
            </p:cNvSpPr>
            <p:nvPr/>
          </p:nvSpPr>
          <p:spPr bwMode="auto">
            <a:xfrm>
              <a:off x="2880" y="0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3°</a:t>
              </a:r>
            </a:p>
          </p:txBody>
        </p:sp>
      </p:grpSp>
      <p:sp>
        <p:nvSpPr>
          <p:cNvPr id="125010" name="Text Box 82"/>
          <p:cNvSpPr txBox="1">
            <a:spLocks noChangeArrowheads="1"/>
          </p:cNvSpPr>
          <p:nvPr/>
        </p:nvSpPr>
        <p:spPr bwMode="auto">
          <a:xfrm>
            <a:off x="390525" y="371475"/>
            <a:ext cx="2973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Distanza delle sorgenti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5 lunghezze d’onda</a:t>
            </a:r>
          </a:p>
        </p:txBody>
      </p:sp>
      <p:grpSp>
        <p:nvGrpSpPr>
          <p:cNvPr id="125018" name="Group 90"/>
          <p:cNvGrpSpPr>
            <a:grpSpLocks/>
          </p:cNvGrpSpPr>
          <p:nvPr/>
        </p:nvGrpSpPr>
        <p:grpSpPr bwMode="auto">
          <a:xfrm>
            <a:off x="4572000" y="0"/>
            <a:ext cx="3763963" cy="3429000"/>
            <a:chOff x="2880" y="0"/>
            <a:chExt cx="2371" cy="2160"/>
          </a:xfrm>
        </p:grpSpPr>
        <p:sp>
          <p:nvSpPr>
            <p:cNvPr id="8203" name="Text Box 85"/>
            <p:cNvSpPr txBox="1">
              <a:spLocks noChangeArrowheads="1"/>
            </p:cNvSpPr>
            <p:nvPr/>
          </p:nvSpPr>
          <p:spPr bwMode="auto">
            <a:xfrm>
              <a:off x="4962" y="1872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1°</a:t>
              </a:r>
            </a:p>
          </p:txBody>
        </p:sp>
        <p:sp>
          <p:nvSpPr>
            <p:cNvPr id="8204" name="Text Box 86"/>
            <p:cNvSpPr txBox="1">
              <a:spLocks noChangeArrowheads="1"/>
            </p:cNvSpPr>
            <p:nvPr/>
          </p:nvSpPr>
          <p:spPr bwMode="auto">
            <a:xfrm>
              <a:off x="4824" y="1428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2°</a:t>
              </a:r>
            </a:p>
          </p:txBody>
        </p:sp>
        <p:sp>
          <p:nvSpPr>
            <p:cNvPr id="8205" name="Text Box 87"/>
            <p:cNvSpPr txBox="1">
              <a:spLocks noChangeArrowheads="1"/>
            </p:cNvSpPr>
            <p:nvPr/>
          </p:nvSpPr>
          <p:spPr bwMode="auto">
            <a:xfrm>
              <a:off x="4660" y="1102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3°</a:t>
              </a:r>
            </a:p>
          </p:txBody>
        </p:sp>
        <p:sp>
          <p:nvSpPr>
            <p:cNvPr id="8206" name="Text Box 88"/>
            <p:cNvSpPr txBox="1">
              <a:spLocks noChangeArrowheads="1"/>
            </p:cNvSpPr>
            <p:nvPr/>
          </p:nvSpPr>
          <p:spPr bwMode="auto">
            <a:xfrm>
              <a:off x="4220" y="560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4°</a:t>
              </a:r>
            </a:p>
          </p:txBody>
        </p:sp>
        <p:sp>
          <p:nvSpPr>
            <p:cNvPr id="8207" name="Text Box 89"/>
            <p:cNvSpPr txBox="1">
              <a:spLocks noChangeArrowheads="1"/>
            </p:cNvSpPr>
            <p:nvPr/>
          </p:nvSpPr>
          <p:spPr bwMode="auto">
            <a:xfrm>
              <a:off x="2880" y="0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5°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0 0.05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5 L 0.00104 0.093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06" grpId="0"/>
      <p:bldP spid="125006" grpId="1"/>
      <p:bldP spid="1250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42900"/>
            <a:ext cx="7772400" cy="41910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Assenze sistematiche</a:t>
            </a:r>
          </a:p>
        </p:txBody>
      </p:sp>
      <p:sp>
        <p:nvSpPr>
          <p:cNvPr id="207876" name="Oval 4"/>
          <p:cNvSpPr>
            <a:spLocks noChangeArrowheads="1"/>
          </p:cNvSpPr>
          <p:nvPr/>
        </p:nvSpPr>
        <p:spPr bwMode="auto">
          <a:xfrm>
            <a:off x="2482850" y="13779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7207250" y="844550"/>
            <a:ext cx="1905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5759450" y="204470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892175" y="1163638"/>
            <a:ext cx="3143250" cy="285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822325" y="2800350"/>
            <a:ext cx="3200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3460750" y="1171575"/>
            <a:ext cx="644525" cy="1677988"/>
            <a:chOff x="4480" y="2848"/>
            <a:chExt cx="406" cy="448"/>
          </a:xfrm>
        </p:grpSpPr>
        <p:sp>
          <p:nvSpPr>
            <p:cNvPr id="18468" name="AutoShape 11"/>
            <p:cNvSpPr>
              <a:spLocks noChangeArrowheads="1"/>
            </p:cNvSpPr>
            <p:nvPr/>
          </p:nvSpPr>
          <p:spPr bwMode="auto">
            <a:xfrm rot="5189458" flipH="1">
              <a:off x="4567" y="2761"/>
              <a:ext cx="228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9" name="AutoShape 12"/>
            <p:cNvSpPr>
              <a:spLocks noChangeArrowheads="1"/>
            </p:cNvSpPr>
            <p:nvPr/>
          </p:nvSpPr>
          <p:spPr bwMode="auto">
            <a:xfrm rot="-5189458">
              <a:off x="4571" y="2981"/>
              <a:ext cx="228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7885" name="Oval 13"/>
          <p:cNvSpPr>
            <a:spLocks noChangeArrowheads="1"/>
          </p:cNvSpPr>
          <p:nvPr/>
        </p:nvSpPr>
        <p:spPr bwMode="auto">
          <a:xfrm>
            <a:off x="2032000" y="20891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7226300" y="1758950"/>
            <a:ext cx="571500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H="1">
            <a:off x="6661150" y="2032000"/>
            <a:ext cx="571500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8"/>
          <p:cNvSpPr>
            <a:spLocks noChangeShapeType="1"/>
          </p:cNvSpPr>
          <p:nvPr/>
        </p:nvSpPr>
        <p:spPr bwMode="auto">
          <a:xfrm rot="-5400000">
            <a:off x="2000250" y="1987550"/>
            <a:ext cx="666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21"/>
          <p:cNvSpPr>
            <a:spLocks noChangeShapeType="1"/>
          </p:cNvSpPr>
          <p:nvPr/>
        </p:nvSpPr>
        <p:spPr bwMode="auto">
          <a:xfrm flipV="1">
            <a:off x="2266950" y="1676400"/>
            <a:ext cx="762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0" y="3017838"/>
            <a:ext cx="870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Riflessi di piani posti ortogonalmente rispetto ad una traslazione di ½ di ordine dispari</a:t>
            </a:r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2508250" y="435610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8448" name="Line 24"/>
          <p:cNvSpPr>
            <a:spLocks noChangeShapeType="1"/>
          </p:cNvSpPr>
          <p:nvPr/>
        </p:nvSpPr>
        <p:spPr bwMode="auto">
          <a:xfrm>
            <a:off x="7232650" y="3860800"/>
            <a:ext cx="1905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25"/>
          <p:cNvSpPr>
            <a:spLocks noChangeShapeType="1"/>
          </p:cNvSpPr>
          <p:nvPr/>
        </p:nvSpPr>
        <p:spPr bwMode="auto">
          <a:xfrm>
            <a:off x="5784850" y="506095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 flipV="1">
            <a:off x="917575" y="4179888"/>
            <a:ext cx="3143250" cy="285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847725" y="5816600"/>
            <a:ext cx="3200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904" name="Oval 32"/>
          <p:cNvSpPr>
            <a:spLocks noChangeArrowheads="1"/>
          </p:cNvSpPr>
          <p:nvPr/>
        </p:nvSpPr>
        <p:spPr bwMode="auto">
          <a:xfrm>
            <a:off x="2057400" y="51244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905" name="Line 33"/>
          <p:cNvSpPr>
            <a:spLocks noChangeShapeType="1"/>
          </p:cNvSpPr>
          <p:nvPr/>
        </p:nvSpPr>
        <p:spPr bwMode="auto">
          <a:xfrm rot="16995850" flipV="1">
            <a:off x="6851650" y="4584700"/>
            <a:ext cx="571500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907" name="Line 35"/>
          <p:cNvSpPr>
            <a:spLocks noChangeShapeType="1"/>
          </p:cNvSpPr>
          <p:nvPr/>
        </p:nvSpPr>
        <p:spPr bwMode="auto">
          <a:xfrm rot="-5400000">
            <a:off x="2025650" y="5003800"/>
            <a:ext cx="666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908" name="Line 36"/>
          <p:cNvSpPr>
            <a:spLocks noChangeShapeType="1"/>
          </p:cNvSpPr>
          <p:nvPr/>
        </p:nvSpPr>
        <p:spPr bwMode="auto">
          <a:xfrm flipV="1">
            <a:off x="2292350" y="4692650"/>
            <a:ext cx="76200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07909" name="Group 37"/>
          <p:cNvGrpSpPr>
            <a:grpSpLocks/>
          </p:cNvGrpSpPr>
          <p:nvPr/>
        </p:nvGrpSpPr>
        <p:grpSpPr bwMode="auto">
          <a:xfrm>
            <a:off x="3327400" y="4216400"/>
            <a:ext cx="676275" cy="1593850"/>
            <a:chOff x="4904" y="3208"/>
            <a:chExt cx="426" cy="884"/>
          </a:xfrm>
        </p:grpSpPr>
        <p:grpSp>
          <p:nvGrpSpPr>
            <p:cNvPr id="18462" name="Group 38"/>
            <p:cNvGrpSpPr>
              <a:grpSpLocks/>
            </p:cNvGrpSpPr>
            <p:nvPr/>
          </p:nvGrpSpPr>
          <p:grpSpPr bwMode="auto">
            <a:xfrm>
              <a:off x="4924" y="3208"/>
              <a:ext cx="406" cy="448"/>
              <a:chOff x="4480" y="2848"/>
              <a:chExt cx="406" cy="448"/>
            </a:xfrm>
          </p:grpSpPr>
          <p:sp>
            <p:nvSpPr>
              <p:cNvPr id="18466" name="AutoShape 39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67" name="AutoShape 40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463" name="Group 41"/>
            <p:cNvGrpSpPr>
              <a:grpSpLocks/>
            </p:cNvGrpSpPr>
            <p:nvPr/>
          </p:nvGrpSpPr>
          <p:grpSpPr bwMode="auto">
            <a:xfrm>
              <a:off x="4904" y="3644"/>
              <a:ext cx="406" cy="448"/>
              <a:chOff x="4480" y="2848"/>
              <a:chExt cx="406" cy="448"/>
            </a:xfrm>
          </p:grpSpPr>
          <p:sp>
            <p:nvSpPr>
              <p:cNvPr id="18464" name="AutoShape 42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65" name="AutoShape 43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07916" name="Line 44"/>
          <p:cNvSpPr>
            <a:spLocks noChangeShapeType="1"/>
          </p:cNvSpPr>
          <p:nvPr/>
        </p:nvSpPr>
        <p:spPr bwMode="auto">
          <a:xfrm>
            <a:off x="892175" y="4984750"/>
            <a:ext cx="3200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917" name="Line 45"/>
          <p:cNvSpPr>
            <a:spLocks noChangeShapeType="1"/>
          </p:cNvSpPr>
          <p:nvPr/>
        </p:nvSpPr>
        <p:spPr bwMode="auto">
          <a:xfrm rot="16861665" flipV="1">
            <a:off x="6686550" y="3981450"/>
            <a:ext cx="571500" cy="2857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918" name="Text Box 46"/>
          <p:cNvSpPr txBox="1">
            <a:spLocks noChangeArrowheads="1"/>
          </p:cNvSpPr>
          <p:nvPr/>
        </p:nvSpPr>
        <p:spPr bwMode="auto">
          <a:xfrm>
            <a:off x="0" y="5900738"/>
            <a:ext cx="870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Riflessi di piani posti ortogonalmente rispetto ad una traslazione di ½ di ordine pari</a:t>
            </a:r>
          </a:p>
        </p:txBody>
      </p:sp>
      <p:sp>
        <p:nvSpPr>
          <p:cNvPr id="207919" name="Rectangle 47"/>
          <p:cNvSpPr>
            <a:spLocks noChangeArrowheads="1"/>
          </p:cNvSpPr>
          <p:nvPr/>
        </p:nvSpPr>
        <p:spPr bwMode="auto">
          <a:xfrm>
            <a:off x="2125663" y="3371850"/>
            <a:ext cx="610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hanno intensità nulla: es. 0k0 con k=2n+1 in P2</a:t>
            </a:r>
            <a:r>
              <a:rPr lang="it-IT" altLang="it-IT" sz="2400" baseline="-25000"/>
              <a:t>1</a:t>
            </a:r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1787525" y="6267450"/>
            <a:ext cx="689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hanno intensità molto elevata: es. 0k0 con k=2n in P2</a:t>
            </a:r>
            <a:r>
              <a:rPr lang="it-IT" altLang="it-IT" sz="2400" baseline="-25000"/>
              <a:t>1</a:t>
            </a:r>
            <a:r>
              <a:rPr lang="it-IT" altLang="it-IT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8" grpId="0"/>
      <p:bldP spid="207919" grpId="0"/>
      <p:bldP spid="2079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42900"/>
            <a:ext cx="7772400" cy="41910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Simmetria nella diffrazione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7226300" y="1371600"/>
            <a:ext cx="1905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5778500" y="257175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1" name="Line 14"/>
          <p:cNvSpPr>
            <a:spLocks noChangeShapeType="1"/>
          </p:cNvSpPr>
          <p:nvPr/>
        </p:nvSpPr>
        <p:spPr bwMode="auto">
          <a:xfrm flipV="1">
            <a:off x="7232650" y="1962150"/>
            <a:ext cx="52705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2" name="Line 15"/>
          <p:cNvSpPr>
            <a:spLocks noChangeShapeType="1"/>
          </p:cNvSpPr>
          <p:nvPr/>
        </p:nvSpPr>
        <p:spPr bwMode="auto">
          <a:xfrm flipH="1" flipV="1">
            <a:off x="7429500" y="1335088"/>
            <a:ext cx="323850" cy="628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3" name="Oval 4"/>
          <p:cNvSpPr>
            <a:spLocks noChangeArrowheads="1"/>
          </p:cNvSpPr>
          <p:nvPr/>
        </p:nvSpPr>
        <p:spPr bwMode="auto">
          <a:xfrm>
            <a:off x="1568450" y="2000250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208903" name="Group 7"/>
          <p:cNvGrpSpPr>
            <a:grpSpLocks/>
          </p:cNvGrpSpPr>
          <p:nvPr/>
        </p:nvGrpSpPr>
        <p:grpSpPr bwMode="auto">
          <a:xfrm>
            <a:off x="841375" y="1743075"/>
            <a:ext cx="3282950" cy="1685925"/>
            <a:chOff x="490" y="1758"/>
            <a:chExt cx="2068" cy="1062"/>
          </a:xfrm>
        </p:grpSpPr>
        <p:sp>
          <p:nvSpPr>
            <p:cNvPr id="19482" name="Line 8"/>
            <p:cNvSpPr>
              <a:spLocks noChangeShapeType="1"/>
            </p:cNvSpPr>
            <p:nvPr/>
          </p:nvSpPr>
          <p:spPr bwMode="auto">
            <a:xfrm flipV="1">
              <a:off x="534" y="1758"/>
              <a:ext cx="1980" cy="18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3" name="Line 9"/>
            <p:cNvSpPr>
              <a:spLocks noChangeShapeType="1"/>
            </p:cNvSpPr>
            <p:nvPr/>
          </p:nvSpPr>
          <p:spPr bwMode="auto">
            <a:xfrm>
              <a:off x="490" y="2789"/>
              <a:ext cx="201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9484" name="Group 10"/>
            <p:cNvGrpSpPr>
              <a:grpSpLocks/>
            </p:cNvGrpSpPr>
            <p:nvPr/>
          </p:nvGrpSpPr>
          <p:grpSpPr bwMode="auto">
            <a:xfrm>
              <a:off x="2152" y="1763"/>
              <a:ext cx="406" cy="1057"/>
              <a:chOff x="4480" y="2848"/>
              <a:chExt cx="406" cy="448"/>
            </a:xfrm>
          </p:grpSpPr>
          <p:sp>
            <p:nvSpPr>
              <p:cNvPr id="19485" name="AutoShape 11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86" name="AutoShape 12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465" name="Oval 13"/>
          <p:cNvSpPr>
            <a:spLocks noChangeArrowheads="1"/>
          </p:cNvSpPr>
          <p:nvPr/>
        </p:nvSpPr>
        <p:spPr bwMode="auto">
          <a:xfrm>
            <a:off x="2108200" y="2254250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" name="Line 19"/>
          <p:cNvSpPr>
            <a:spLocks noChangeShapeType="1"/>
          </p:cNvSpPr>
          <p:nvPr/>
        </p:nvSpPr>
        <p:spPr bwMode="auto">
          <a:xfrm flipV="1">
            <a:off x="7232650" y="1352550"/>
            <a:ext cx="196850" cy="1219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08919" name="Group 23"/>
          <p:cNvGrpSpPr>
            <a:grpSpLocks/>
          </p:cNvGrpSpPr>
          <p:nvPr/>
        </p:nvGrpSpPr>
        <p:grpSpPr bwMode="auto">
          <a:xfrm rot="3620706">
            <a:off x="165101" y="1952625"/>
            <a:ext cx="3282950" cy="1685925"/>
            <a:chOff x="490" y="1758"/>
            <a:chExt cx="2068" cy="1062"/>
          </a:xfrm>
        </p:grpSpPr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 flipV="1">
              <a:off x="534" y="1758"/>
              <a:ext cx="1980" cy="18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8" name="Line 25"/>
            <p:cNvSpPr>
              <a:spLocks noChangeShapeType="1"/>
            </p:cNvSpPr>
            <p:nvPr/>
          </p:nvSpPr>
          <p:spPr bwMode="auto">
            <a:xfrm>
              <a:off x="490" y="2789"/>
              <a:ext cx="201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9479" name="Group 26"/>
            <p:cNvGrpSpPr>
              <a:grpSpLocks/>
            </p:cNvGrpSpPr>
            <p:nvPr/>
          </p:nvGrpSpPr>
          <p:grpSpPr bwMode="auto">
            <a:xfrm>
              <a:off x="2152" y="1763"/>
              <a:ext cx="406" cy="1057"/>
              <a:chOff x="4480" y="2848"/>
              <a:chExt cx="406" cy="448"/>
            </a:xfrm>
          </p:grpSpPr>
          <p:sp>
            <p:nvSpPr>
              <p:cNvPr id="19480" name="AutoShape 27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81" name="AutoShape 28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468" name="Line 30"/>
          <p:cNvSpPr>
            <a:spLocks noChangeShapeType="1"/>
          </p:cNvSpPr>
          <p:nvPr/>
        </p:nvSpPr>
        <p:spPr bwMode="auto">
          <a:xfrm rot="3620706" flipH="1" flipV="1">
            <a:off x="1468438" y="2025650"/>
            <a:ext cx="552450" cy="933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563563" y="4460875"/>
            <a:ext cx="858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nel sistema monoclino i riflessi hkl hanno lo stesso fattore di struttura dei riflessi –hk-l</a:t>
            </a:r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2555875" y="110807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hkl</a:t>
            </a: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942975" y="847725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-hk-l</a:t>
            </a:r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563563" y="5210175"/>
            <a:ext cx="584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nel sistema ortorombico F</a:t>
            </a:r>
            <a:r>
              <a:rPr lang="it-IT" altLang="it-IT" sz="2400" baseline="-25000"/>
              <a:t>hkl</a:t>
            </a:r>
            <a:r>
              <a:rPr lang="it-IT" altLang="it-IT" sz="2400"/>
              <a:t>=F</a:t>
            </a:r>
            <a:r>
              <a:rPr lang="it-IT" altLang="it-IT" sz="2400" baseline="-25000"/>
              <a:t>h-k-l</a:t>
            </a:r>
            <a:r>
              <a:rPr lang="it-IT" altLang="it-IT" sz="2400"/>
              <a:t>=F</a:t>
            </a:r>
            <a:r>
              <a:rPr lang="it-IT" altLang="it-IT" sz="2400" baseline="-25000"/>
              <a:t>-hk-l</a:t>
            </a:r>
            <a:r>
              <a:rPr lang="it-IT" altLang="it-IT" sz="2400"/>
              <a:t>=F</a:t>
            </a:r>
            <a:r>
              <a:rPr lang="it-IT" altLang="it-IT" sz="2400" baseline="-25000"/>
              <a:t>-h-kl</a:t>
            </a:r>
          </a:p>
        </p:txBody>
      </p:sp>
      <p:sp>
        <p:nvSpPr>
          <p:cNvPr id="208933" name="Text Box 37"/>
          <p:cNvSpPr txBox="1">
            <a:spLocks noChangeArrowheads="1"/>
          </p:cNvSpPr>
          <p:nvPr/>
        </p:nvSpPr>
        <p:spPr bwMode="auto">
          <a:xfrm>
            <a:off x="555625" y="5622925"/>
            <a:ext cx="840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nel sistema tetragonale si aggiunge lo scambio degli indici F</a:t>
            </a:r>
            <a:r>
              <a:rPr lang="it-IT" altLang="it-IT" sz="2400" baseline="-25000"/>
              <a:t>hkl</a:t>
            </a:r>
            <a:r>
              <a:rPr lang="it-IT" altLang="it-IT" sz="2400"/>
              <a:t>=F</a:t>
            </a:r>
            <a:r>
              <a:rPr lang="it-IT" altLang="it-IT" sz="2400" baseline="-25000"/>
              <a:t>khl</a:t>
            </a:r>
          </a:p>
        </p:txBody>
      </p:sp>
      <p:sp>
        <p:nvSpPr>
          <p:cNvPr id="208934" name="Text Box 38"/>
          <p:cNvSpPr txBox="1">
            <a:spLocks noChangeArrowheads="1"/>
          </p:cNvSpPr>
          <p:nvPr/>
        </p:nvSpPr>
        <p:spPr bwMode="auto">
          <a:xfrm>
            <a:off x="574675" y="6118225"/>
            <a:ext cx="743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Simmetria delle diffrazione in una delle 32 classi cristalline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7237413" y="1962150"/>
            <a:ext cx="527050" cy="6096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7429500" y="1333500"/>
            <a:ext cx="323850" cy="6286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9" grpId="0"/>
      <p:bldP spid="208930" grpId="0"/>
      <p:bldP spid="208931" grpId="0"/>
      <p:bldP spid="208932" grpId="0"/>
      <p:bldP spid="208933" grpId="0"/>
      <p:bldP spid="2089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Legge di Friedel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838200"/>
            <a:ext cx="8229600" cy="933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smtClean="0"/>
              <a:t>Se le specie atomiche di cui è formato il cristallo non introducono  una variazione di fase relativa dovuta allo scattering  (fattore di scattering senza componente immaginaria o cristalli formati da una sola specie chimica)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501900" y="2414588"/>
            <a:ext cx="114300" cy="1143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778500" y="3005138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841375" y="2124075"/>
            <a:ext cx="3282950" cy="1685925"/>
            <a:chOff x="490" y="1758"/>
            <a:chExt cx="2068" cy="1062"/>
          </a:xfrm>
        </p:grpSpPr>
        <p:sp>
          <p:nvSpPr>
            <p:cNvPr id="20495" name="Line 7"/>
            <p:cNvSpPr>
              <a:spLocks noChangeShapeType="1"/>
            </p:cNvSpPr>
            <p:nvPr/>
          </p:nvSpPr>
          <p:spPr bwMode="auto">
            <a:xfrm flipV="1">
              <a:off x="534" y="1758"/>
              <a:ext cx="1980" cy="18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6" name="Line 8"/>
            <p:cNvSpPr>
              <a:spLocks noChangeShapeType="1"/>
            </p:cNvSpPr>
            <p:nvPr/>
          </p:nvSpPr>
          <p:spPr bwMode="auto">
            <a:xfrm>
              <a:off x="490" y="2789"/>
              <a:ext cx="201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497" name="Group 9"/>
            <p:cNvGrpSpPr>
              <a:grpSpLocks/>
            </p:cNvGrpSpPr>
            <p:nvPr/>
          </p:nvGrpSpPr>
          <p:grpSpPr bwMode="auto">
            <a:xfrm>
              <a:off x="2152" y="1763"/>
              <a:ext cx="406" cy="1057"/>
              <a:chOff x="4480" y="2848"/>
              <a:chExt cx="406" cy="448"/>
            </a:xfrm>
          </p:grpSpPr>
          <p:sp>
            <p:nvSpPr>
              <p:cNvPr id="20498" name="AutoShape 10"/>
              <p:cNvSpPr>
                <a:spLocks noChangeArrowheads="1"/>
              </p:cNvSpPr>
              <p:nvPr/>
            </p:nvSpPr>
            <p:spPr bwMode="auto">
              <a:xfrm rot="5189458" flipH="1">
                <a:off x="4567" y="276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499" name="AutoShape 11"/>
              <p:cNvSpPr>
                <a:spLocks noChangeArrowheads="1"/>
              </p:cNvSpPr>
              <p:nvPr/>
            </p:nvSpPr>
            <p:spPr bwMode="auto">
              <a:xfrm rot="-5189458">
                <a:off x="4571" y="2981"/>
                <a:ext cx="228" cy="4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53" y="10800"/>
                    </a:moveTo>
                    <a:cubicBezTo>
                      <a:pt x="853" y="5306"/>
                      <a:pt x="5306" y="853"/>
                      <a:pt x="10800" y="853"/>
                    </a:cubicBezTo>
                    <a:cubicBezTo>
                      <a:pt x="16293" y="853"/>
                      <a:pt x="20746" y="5306"/>
                      <a:pt x="2074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853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0487" name="Line 13"/>
          <p:cNvSpPr>
            <a:spLocks noChangeShapeType="1"/>
          </p:cNvSpPr>
          <p:nvPr/>
        </p:nvSpPr>
        <p:spPr bwMode="auto">
          <a:xfrm flipV="1">
            <a:off x="7226300" y="2700338"/>
            <a:ext cx="571500" cy="285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" name="Line 18"/>
          <p:cNvSpPr>
            <a:spLocks noChangeShapeType="1"/>
          </p:cNvSpPr>
          <p:nvPr/>
        </p:nvSpPr>
        <p:spPr bwMode="auto">
          <a:xfrm>
            <a:off x="7207250" y="1949450"/>
            <a:ext cx="1905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323850" y="183197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CC66"/>
                </a:solidFill>
              </a:rPr>
              <a:t>hkl</a:t>
            </a:r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0" y="34290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-h-k-l</a:t>
            </a:r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>
            <a:off x="7213600" y="3011488"/>
            <a:ext cx="571500" cy="2857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727075" y="4137026"/>
            <a:ext cx="50930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|</a:t>
            </a:r>
            <a:r>
              <a:rPr lang="it-IT" altLang="it-IT" sz="2400" dirty="0" err="1"/>
              <a:t>F</a:t>
            </a:r>
            <a:r>
              <a:rPr lang="it-IT" altLang="it-IT" sz="2400" baseline="-25000" dirty="0" err="1"/>
              <a:t>hkl</a:t>
            </a:r>
            <a:r>
              <a:rPr lang="it-IT" altLang="it-IT" sz="2400" dirty="0"/>
              <a:t>|=|F</a:t>
            </a:r>
            <a:r>
              <a:rPr lang="it-IT" altLang="it-IT" sz="2400" baseline="-25000" dirty="0"/>
              <a:t>-h-k-l</a:t>
            </a:r>
            <a:r>
              <a:rPr lang="it-IT" altLang="it-IT" sz="2400" dirty="0"/>
              <a:t>|   </a:t>
            </a:r>
            <a:r>
              <a:rPr lang="it-IT" altLang="it-IT" sz="2400" dirty="0" err="1">
                <a:latin typeface="Symbol" panose="05050102010706020507" pitchFamily="18" charset="2"/>
              </a:rPr>
              <a:t>f</a:t>
            </a:r>
            <a:r>
              <a:rPr lang="it-IT" altLang="it-IT" sz="2400" baseline="-25000" dirty="0" err="1"/>
              <a:t>hkl</a:t>
            </a:r>
            <a:r>
              <a:rPr lang="it-IT" altLang="it-IT" sz="2400" dirty="0"/>
              <a:t>=-</a:t>
            </a:r>
            <a:r>
              <a:rPr lang="it-IT" altLang="it-IT" sz="2400" dirty="0">
                <a:latin typeface="Symbol" panose="05050102010706020507" pitchFamily="18" charset="2"/>
              </a:rPr>
              <a:t>f</a:t>
            </a:r>
            <a:r>
              <a:rPr lang="it-IT" altLang="it-IT" sz="2400" baseline="-25000" dirty="0">
                <a:latin typeface="Symbol" panose="05050102010706020507" pitchFamily="18" charset="2"/>
              </a:rPr>
              <a:t>-</a:t>
            </a:r>
            <a:r>
              <a:rPr lang="it-IT" altLang="it-IT" sz="2400" baseline="-25000" dirty="0"/>
              <a:t>h-k-l</a:t>
            </a:r>
            <a:r>
              <a:rPr lang="it-IT" altLang="it-IT" sz="2400" dirty="0"/>
              <a:t>      </a:t>
            </a:r>
            <a:r>
              <a:rPr lang="it-IT" altLang="it-IT" sz="2400" dirty="0" smtClean="0"/>
              <a:t>F</a:t>
            </a:r>
            <a:r>
              <a:rPr lang="it-IT" altLang="it-IT" sz="2400" baseline="-25000" dirty="0" smtClean="0"/>
              <a:t>-h-k-l</a:t>
            </a:r>
            <a:r>
              <a:rPr lang="it-IT" altLang="it-IT" sz="2400" dirty="0" smtClean="0"/>
              <a:t>=F</a:t>
            </a:r>
            <a:r>
              <a:rPr lang="it-IT" altLang="it-IT" sz="2400" baseline="30000" dirty="0" smtClean="0"/>
              <a:t>*</a:t>
            </a:r>
            <a:r>
              <a:rPr lang="it-IT" altLang="it-IT" sz="2400" baseline="-25000" dirty="0" err="1" smtClean="0"/>
              <a:t>hkl</a:t>
            </a:r>
            <a:endParaRPr lang="it-IT" altLang="it-IT" sz="2400" baseline="-25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/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400" dirty="0" smtClean="0"/>
              <a:t>F</a:t>
            </a:r>
            <a:r>
              <a:rPr lang="it-IT" altLang="it-IT" sz="2400" baseline="-25000" dirty="0" smtClean="0"/>
              <a:t>hkl</a:t>
            </a:r>
            <a:r>
              <a:rPr lang="it-IT" altLang="it-IT" sz="2400" baseline="30000" dirty="0" smtClean="0"/>
              <a:t>2</a:t>
            </a:r>
            <a:r>
              <a:rPr lang="it-IT" altLang="it-IT" sz="2400" dirty="0" smtClean="0"/>
              <a:t>=</a:t>
            </a:r>
            <a:r>
              <a:rPr lang="it-IT" altLang="it-IT" sz="2400" dirty="0" err="1" smtClean="0"/>
              <a:t>F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dirty="0" smtClean="0"/>
              <a:t>*F</a:t>
            </a:r>
            <a:r>
              <a:rPr lang="it-IT" altLang="it-IT" sz="2400" baseline="30000" dirty="0" smtClean="0"/>
              <a:t>*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baseline="-25000" dirty="0" smtClean="0"/>
              <a:t> </a:t>
            </a:r>
            <a:r>
              <a:rPr lang="it-IT" altLang="it-IT" sz="2400" dirty="0" smtClean="0"/>
              <a:t>= </a:t>
            </a:r>
            <a:r>
              <a:rPr lang="it-IT" altLang="it-IT" sz="2400" dirty="0" err="1" smtClean="0"/>
              <a:t>I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baseline="-25000" dirty="0" smtClean="0"/>
              <a:t>            </a:t>
            </a:r>
            <a:r>
              <a:rPr lang="it-IT" altLang="it-IT" sz="2400" b="1" dirty="0" err="1" smtClean="0">
                <a:solidFill>
                  <a:srgbClr val="FF0000"/>
                </a:solidFill>
              </a:rPr>
              <a:t>I</a:t>
            </a:r>
            <a:r>
              <a:rPr lang="it-IT" altLang="it-IT" sz="2400" b="1" baseline="-25000" dirty="0" err="1" smtClean="0">
                <a:solidFill>
                  <a:srgbClr val="FF0000"/>
                </a:solidFill>
              </a:rPr>
              <a:t>hkl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=I</a:t>
            </a:r>
            <a:r>
              <a:rPr lang="it-IT" altLang="it-IT" sz="2400" b="1" baseline="-25000" dirty="0" smtClean="0">
                <a:solidFill>
                  <a:srgbClr val="FF0000"/>
                </a:solidFill>
              </a:rPr>
              <a:t>-h-k-l</a:t>
            </a:r>
            <a:endParaRPr lang="it-IT" altLang="it-IT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141288" y="5428763"/>
            <a:ext cx="9002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Trascurando le piccole differenze di fase dovute allo </a:t>
            </a:r>
            <a:r>
              <a:rPr lang="it-IT" altLang="it-IT" sz="2400" dirty="0" err="1"/>
              <a:t>scattering</a:t>
            </a:r>
            <a:r>
              <a:rPr lang="it-IT" altLang="it-IT" sz="2400" dirty="0"/>
              <a:t> anomalo nelle intensità di  diffrazione è sempre presente il centro di simmetria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1320142" y="6251088"/>
            <a:ext cx="565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Simmetria di diffrazione nelle 11 classi </a:t>
            </a:r>
            <a:r>
              <a:rPr lang="it-IT" altLang="it-IT" sz="2400" dirty="0" err="1"/>
              <a:t>Laue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0" grpId="0"/>
      <p:bldP spid="209943" grpId="0"/>
      <p:bldP spid="209944" grpId="0"/>
      <p:bldP spid="2099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-54849"/>
            <a:ext cx="7772400" cy="528638"/>
          </a:xfrm>
        </p:spPr>
        <p:txBody>
          <a:bodyPr/>
          <a:lstStyle/>
          <a:p>
            <a:pPr eaLnBrk="1" hangingPunct="1"/>
            <a:r>
              <a:rPr lang="en-US" altLang="it-IT" sz="2800" b="1" dirty="0" smtClean="0">
                <a:solidFill>
                  <a:schemeClr val="accent2"/>
                </a:solidFill>
                <a:latin typeface="Times" panose="02020603050405020304" pitchFamily="18" charset="0"/>
              </a:rPr>
              <a:t>Lo Scattering di un </a:t>
            </a:r>
            <a:r>
              <a:rPr lang="en-US" altLang="it-IT" sz="2800" b="1" dirty="0" err="1" smtClean="0">
                <a:solidFill>
                  <a:schemeClr val="accent2"/>
                </a:solidFill>
                <a:latin typeface="Times" panose="02020603050405020304" pitchFamily="18" charset="0"/>
              </a:rPr>
              <a:t>atomo</a:t>
            </a:r>
            <a:endParaRPr lang="it-IT" altLang="it-IT" sz="2800" b="1" dirty="0" smtClean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447796" y="714372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914396" y="1400172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3124196" y="155257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2590796" y="2238372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 flipH="1">
            <a:off x="2590796" y="1552572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flipH="1">
            <a:off x="2590796" y="1457322"/>
            <a:ext cx="347663" cy="7810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3124196" y="155257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3079746" y="14522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 dirty="0">
                <a:latin typeface="Times" panose="02020603050405020304" pitchFamily="18" charset="0"/>
              </a:rPr>
              <a:t>p</a:t>
            </a:r>
            <a:endParaRPr lang="en-US" altLang="it-IT" sz="2400" dirty="0">
              <a:latin typeface="Times" panose="02020603050405020304" pitchFamily="18" charset="0"/>
            </a:endParaRP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2732084" y="2146297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CC66"/>
                </a:solidFill>
                <a:latin typeface="Times" panose="02020603050405020304" pitchFamily="18" charset="0"/>
              </a:rPr>
              <a:t>q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2065334" y="1060447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latin typeface="Times" panose="02020603050405020304" pitchFamily="18" charset="0"/>
              </a:rPr>
              <a:t>s</a:t>
            </a:r>
            <a:r>
              <a:rPr lang="en-US" altLang="it-IT" sz="2400" b="1" baseline="-25000" dirty="0" smtClean="0">
                <a:latin typeface="Times" panose="02020603050405020304" pitchFamily="18" charset="0"/>
              </a:rPr>
              <a:t>o</a:t>
            </a:r>
            <a:endParaRPr lang="en-US" altLang="it-IT" sz="2400" dirty="0">
              <a:latin typeface="Times" panose="02020603050405020304" pitchFamily="18" charset="0"/>
            </a:endParaRP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3752846" y="149066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Times" panose="02020603050405020304" pitchFamily="18" charset="0"/>
              </a:rPr>
              <a:t>s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2817809" y="169862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r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4632321" y="132238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4708521" y="208438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103368" y="2589985"/>
            <a:ext cx="884863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1800" dirty="0" smtClean="0">
                <a:latin typeface="Times" panose="02020603050405020304" pitchFamily="18" charset="0"/>
              </a:rPr>
              <a:t>L’onda </a:t>
            </a:r>
            <a:r>
              <a:rPr lang="it-IT" altLang="it-IT" sz="1800" dirty="0" err="1" smtClean="0">
                <a:latin typeface="Times" panose="02020603050405020304" pitchFamily="18" charset="0"/>
              </a:rPr>
              <a:t>scatterata</a:t>
            </a:r>
            <a:r>
              <a:rPr lang="it-IT" altLang="it-IT" sz="1800" dirty="0" smtClean="0">
                <a:latin typeface="Times" panose="02020603050405020304" pitchFamily="18" charset="0"/>
              </a:rPr>
              <a:t> nel </a:t>
            </a:r>
            <a:r>
              <a:rPr lang="it-IT" altLang="it-IT" sz="1800" dirty="0">
                <a:latin typeface="Times" panose="02020603050405020304" pitchFamily="18" charset="0"/>
              </a:rPr>
              <a:t>punto </a:t>
            </a:r>
            <a:r>
              <a:rPr lang="it-IT" altLang="it-IT" sz="1800" dirty="0" smtClean="0">
                <a:latin typeface="Times" panose="02020603050405020304" pitchFamily="18" charset="0"/>
              </a:rPr>
              <a:t>p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smtClean="0">
                <a:latin typeface="Times" panose="02020603050405020304" pitchFamily="18" charset="0"/>
              </a:rPr>
              <a:t>(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individuato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dal </a:t>
            </a:r>
            <a:r>
              <a:rPr lang="en-US" altLang="it-IT" sz="1800" dirty="0" err="1">
                <a:latin typeface="Times" panose="02020603050405020304" pitchFamily="18" charset="0"/>
              </a:rPr>
              <a:t>vettore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dirty="0" smtClean="0">
                <a:latin typeface="Times" panose="02020603050405020304" pitchFamily="18" charset="0"/>
              </a:rPr>
              <a:t>)</a:t>
            </a:r>
            <a:r>
              <a:rPr lang="it-IT" altLang="it-IT" sz="1800" dirty="0" smtClean="0">
                <a:latin typeface="Times" panose="02020603050405020304" pitchFamily="18" charset="0"/>
              </a:rPr>
              <a:t> da un volume infinitesimo dv </a:t>
            </a:r>
            <a:r>
              <a:rPr lang="it-IT" altLang="it-IT" sz="1800" dirty="0">
                <a:latin typeface="Times" panose="02020603050405020304" pitchFamily="18" charset="0"/>
              </a:rPr>
              <a:t>con densità elettronica </a:t>
            </a:r>
            <a:r>
              <a:rPr lang="it-IT" altLang="it-IT" sz="1800" dirty="0">
                <a:latin typeface="Symbol" panose="05050102010706020507" pitchFamily="18" charset="2"/>
              </a:rPr>
              <a:t>r(</a:t>
            </a:r>
            <a:r>
              <a:rPr lang="it-IT" altLang="it-IT" sz="1800" b="1" dirty="0">
                <a:latin typeface="Times" panose="02020603050405020304" pitchFamily="18" charset="0"/>
              </a:rPr>
              <a:t>r</a:t>
            </a:r>
            <a:r>
              <a:rPr lang="it-IT" altLang="it-IT" sz="1800" dirty="0" smtClean="0">
                <a:latin typeface="Times" panose="02020603050405020304" pitchFamily="18" charset="0"/>
              </a:rPr>
              <a:t>) avrà </a:t>
            </a:r>
            <a:r>
              <a:rPr lang="it-IT" altLang="it-IT" sz="1800" dirty="0">
                <a:latin typeface="Times" panose="02020603050405020304" pitchFamily="18" charset="0"/>
              </a:rPr>
              <a:t>ampiezza </a:t>
            </a:r>
            <a:r>
              <a:rPr lang="it-IT" altLang="it-IT" sz="1800" dirty="0">
                <a:latin typeface="Symbol" panose="05050102010706020507" pitchFamily="18" charset="2"/>
              </a:rPr>
              <a:t>r(</a:t>
            </a:r>
            <a:r>
              <a:rPr lang="it-IT" altLang="it-IT" sz="1800" b="1" dirty="0"/>
              <a:t>r</a:t>
            </a:r>
            <a:r>
              <a:rPr lang="it-IT" altLang="it-IT" sz="1800" dirty="0"/>
              <a:t>)</a:t>
            </a:r>
            <a:r>
              <a:rPr lang="it-IT" altLang="it-IT" sz="1800" dirty="0">
                <a:latin typeface="Times" panose="02020603050405020304" pitchFamily="18" charset="0"/>
              </a:rPr>
              <a:t>dv </a:t>
            </a:r>
            <a:r>
              <a:rPr lang="it-IT" altLang="it-IT" sz="1800" dirty="0" smtClean="0">
                <a:latin typeface="Times" panose="02020603050405020304" pitchFamily="18" charset="0"/>
              </a:rPr>
              <a:t>(elettroni </a:t>
            </a:r>
            <a:r>
              <a:rPr lang="it-IT" altLang="it-IT" sz="1800" dirty="0">
                <a:latin typeface="Times" panose="02020603050405020304" pitchFamily="18" charset="0"/>
              </a:rPr>
              <a:t>presenti nel volume infinitesimo dv) e </a:t>
            </a:r>
            <a:r>
              <a:rPr lang="it-IT" altLang="it-IT" sz="1800" dirty="0" smtClean="0">
                <a:latin typeface="Times" panose="02020603050405020304" pitchFamily="18" charset="0"/>
              </a:rPr>
              <a:t>fase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smtClean="0">
                <a:latin typeface="Symbol" panose="05050102010706020507" pitchFamily="18" charset="2"/>
              </a:rPr>
              <a:t>f </a:t>
            </a:r>
            <a:r>
              <a:rPr lang="it-IT" altLang="it-IT" sz="1800" dirty="0" smtClean="0">
                <a:latin typeface="Times" panose="02020603050405020304" pitchFamily="18" charset="0"/>
              </a:rPr>
              <a:t>relativa </a:t>
            </a:r>
            <a:r>
              <a:rPr lang="it-IT" altLang="it-IT" sz="1800" dirty="0">
                <a:latin typeface="Times" panose="02020603050405020304" pitchFamily="18" charset="0"/>
              </a:rPr>
              <a:t>all’origine </a:t>
            </a:r>
            <a:r>
              <a:rPr lang="it-IT" altLang="it-IT" sz="1800" dirty="0" smtClean="0">
                <a:latin typeface="Times" panose="02020603050405020304" pitchFamily="18" charset="0"/>
              </a:rPr>
              <a:t>O, </a:t>
            </a:r>
            <a:r>
              <a:rPr lang="it-IT" altLang="it-IT" sz="1800" dirty="0">
                <a:latin typeface="Times" panose="02020603050405020304" pitchFamily="18" charset="0"/>
              </a:rPr>
              <a:t>che dipenderà dalla differenza di cammino ottico </a:t>
            </a:r>
            <a:r>
              <a:rPr lang="it-IT" altLang="it-IT" sz="1800" dirty="0">
                <a:solidFill>
                  <a:srgbClr val="FF0066"/>
                </a:solidFill>
                <a:latin typeface="Times" panose="02020603050405020304" pitchFamily="18" charset="0"/>
              </a:rPr>
              <a:t>t</a:t>
            </a:r>
            <a:r>
              <a:rPr lang="it-IT" altLang="it-IT" sz="1800" dirty="0">
                <a:latin typeface="Times" panose="02020603050405020304" pitchFamily="18" charset="0"/>
              </a:rPr>
              <a:t>-</a:t>
            </a:r>
            <a:r>
              <a:rPr lang="it-IT" altLang="it-IT" sz="1800" dirty="0">
                <a:solidFill>
                  <a:schemeClr val="accent1"/>
                </a:solidFill>
                <a:latin typeface="Times" panose="02020603050405020304" pitchFamily="18" charset="0"/>
              </a:rPr>
              <a:t>q </a:t>
            </a:r>
            <a:r>
              <a:rPr lang="en-US" altLang="it-IT" sz="1800" dirty="0" smtClean="0">
                <a:latin typeface="Times" panose="02020603050405020304" pitchFamily="18" charset="0"/>
              </a:rPr>
              <a:t>= 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·</a:t>
            </a:r>
            <a:r>
              <a:rPr lang="en-US" altLang="it-IT" sz="1800" b="1" dirty="0" smtClean="0">
                <a:latin typeface="Times" panose="02020603050405020304" pitchFamily="18" charset="0"/>
              </a:rPr>
              <a:t>s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sz="1800" b="1" dirty="0" smtClean="0">
                <a:latin typeface="Times" panose="02020603050405020304" pitchFamily="18" charset="0"/>
              </a:rPr>
              <a:t>-r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·</a:t>
            </a:r>
            <a:r>
              <a:rPr lang="en-US" altLang="it-IT" sz="1800" b="1" dirty="0" smtClean="0">
                <a:latin typeface="Times" panose="02020603050405020304" pitchFamily="18" charset="0"/>
              </a:rPr>
              <a:t>s </a:t>
            </a:r>
            <a:r>
              <a:rPr lang="en-US" altLang="it-IT" sz="1800" dirty="0" smtClean="0">
                <a:latin typeface="Times" panose="02020603050405020304" pitchFamily="18" charset="0"/>
              </a:rPr>
              <a:t>(</a:t>
            </a:r>
            <a:r>
              <a:rPr lang="en-US" altLang="it-IT" sz="1800" b="1" dirty="0" smtClean="0">
                <a:latin typeface="Times" panose="02020603050405020304" pitchFamily="18" charset="0"/>
              </a:rPr>
              <a:t>s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sz="1800" b="1" dirty="0">
                <a:latin typeface="Times" panose="02020603050405020304" pitchFamily="18" charset="0"/>
              </a:rPr>
              <a:t> </a:t>
            </a:r>
            <a:r>
              <a:rPr lang="en-US" altLang="it-IT" sz="1800" dirty="0" smtClean="0">
                <a:latin typeface="Times" panose="02020603050405020304" pitchFamily="18" charset="0"/>
              </a:rPr>
              <a:t>e</a:t>
            </a:r>
            <a:r>
              <a:rPr lang="en-US" altLang="it-IT" sz="1800" b="1" dirty="0" smtClean="0">
                <a:latin typeface="Times" panose="02020603050405020304" pitchFamily="18" charset="0"/>
              </a:rPr>
              <a:t> s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versori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delle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direzioni</a:t>
            </a:r>
            <a:r>
              <a:rPr lang="en-US" altLang="it-IT" sz="1800" dirty="0" smtClean="0">
                <a:latin typeface="Times" panose="02020603050405020304" pitchFamily="18" charset="0"/>
              </a:rPr>
              <a:t> del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fascio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incidente</a:t>
            </a:r>
            <a:r>
              <a:rPr lang="en-US" altLang="it-IT" sz="1800" dirty="0" smtClean="0">
                <a:latin typeface="Times" panose="02020603050405020304" pitchFamily="18" charset="0"/>
              </a:rPr>
              <a:t> e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scatterato</a:t>
            </a:r>
            <a:r>
              <a:rPr lang="en-US" altLang="it-IT" sz="1800" dirty="0" smtClean="0">
                <a:latin typeface="Times" panose="02020603050405020304" pitchFamily="18" charset="0"/>
              </a:rPr>
              <a:t>),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uguale</a:t>
            </a:r>
            <a:r>
              <a:rPr lang="en-US" altLang="it-IT" sz="1800" dirty="0" smtClean="0">
                <a:latin typeface="Times" panose="02020603050405020304" pitchFamily="18" charset="0"/>
              </a:rPr>
              <a:t> a 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·</a:t>
            </a:r>
            <a:r>
              <a:rPr lang="it-IT" altLang="it-IT" sz="1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it-IT" sz="1800" b="1" dirty="0" smtClean="0">
                <a:latin typeface="Times" panose="02020603050405020304" pitchFamily="18" charset="0"/>
              </a:rPr>
              <a:t>s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sz="1800" b="1" dirty="0" smtClean="0">
                <a:latin typeface="Times" panose="02020603050405020304" pitchFamily="18" charset="0"/>
              </a:rPr>
              <a:t>-s)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·</a:t>
            </a:r>
            <a:r>
              <a:rPr lang="en-US" altLang="it-IT" sz="1800" dirty="0" smtClean="0">
                <a:latin typeface="Times" panose="02020603050405020304" pitchFamily="18" charset="0"/>
              </a:rPr>
              <a:t>2</a:t>
            </a:r>
            <a:r>
              <a:rPr lang="en-US" altLang="it-IT" sz="1800" dirty="0" smtClean="0">
                <a:latin typeface="Symbol" panose="05050102010706020507" pitchFamily="18" charset="2"/>
              </a:rPr>
              <a:t>p/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λ</a:t>
            </a:r>
            <a:r>
              <a:rPr lang="en-US" altLang="it-IT" sz="1800" dirty="0" smtClean="0">
                <a:latin typeface="Times" panose="02020603050405020304" pitchFamily="18" charset="0"/>
              </a:rPr>
              <a:t>.</a:t>
            </a:r>
            <a:r>
              <a:rPr lang="en-US" altLang="it-IT" sz="1800" b="1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Ponendo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b="1" dirty="0" smtClean="0">
                <a:latin typeface="Times" panose="02020603050405020304" pitchFamily="18" charset="0"/>
              </a:rPr>
              <a:t>=(s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sz="1800" b="1" dirty="0" smtClean="0">
                <a:latin typeface="Times" panose="02020603050405020304" pitchFamily="18" charset="0"/>
              </a:rPr>
              <a:t>-s)/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λ</a:t>
            </a:r>
            <a:r>
              <a:rPr lang="it-IT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l’onda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scatterata</a:t>
            </a:r>
            <a:r>
              <a:rPr lang="en-US" altLang="it-IT" sz="1800" dirty="0">
                <a:latin typeface="Times" panose="02020603050405020304" pitchFamily="18" charset="0"/>
              </a:rPr>
              <a:t> dal </a:t>
            </a:r>
            <a:r>
              <a:rPr lang="en-US" altLang="it-IT" sz="1800" dirty="0" err="1">
                <a:latin typeface="Times" panose="02020603050405020304" pitchFamily="18" charset="0"/>
              </a:rPr>
              <a:t>punto</a:t>
            </a:r>
            <a:r>
              <a:rPr lang="en-US" altLang="it-IT" sz="1800" dirty="0">
                <a:latin typeface="Times" panose="02020603050405020304" pitchFamily="18" charset="0"/>
              </a:rPr>
              <a:t> p </a:t>
            </a:r>
            <a:r>
              <a:rPr lang="en-US" altLang="it-IT" sz="1800" dirty="0" err="1">
                <a:latin typeface="Times" panose="02020603050405020304" pitchFamily="18" charset="0"/>
              </a:rPr>
              <a:t>all’angolo</a:t>
            </a:r>
            <a:r>
              <a:rPr lang="en-US" altLang="it-IT" sz="1800" dirty="0">
                <a:latin typeface="Times" panose="02020603050405020304" pitchFamily="18" charset="0"/>
              </a:rPr>
              <a:t> 2</a:t>
            </a:r>
            <a:r>
              <a:rPr lang="en-US" altLang="it-IT" sz="1800" dirty="0">
                <a:latin typeface="Symbol" panose="05050102010706020507" pitchFamily="18" charset="2"/>
              </a:rPr>
              <a:t>q</a:t>
            </a:r>
            <a:r>
              <a:rPr lang="en-US" altLang="it-IT" sz="1800" b="1" dirty="0">
                <a:latin typeface="Symbol" panose="05050102010706020507" pitchFamily="18" charset="2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sarà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quindi</a:t>
            </a:r>
            <a:r>
              <a:rPr lang="en-US" altLang="it-IT" sz="1800" dirty="0" smtClean="0">
                <a:latin typeface="Times" panose="02020603050405020304" pitchFamily="18" charset="0"/>
              </a:rPr>
              <a:t>: </a:t>
            </a:r>
            <a:r>
              <a:rPr lang="en-US" altLang="it-IT" sz="1800" dirty="0" smtClean="0">
                <a:latin typeface="Symbol" panose="05050102010706020507" pitchFamily="18" charset="2"/>
              </a:rPr>
              <a:t>r</a:t>
            </a:r>
            <a:r>
              <a:rPr lang="en-US" altLang="it-IT" sz="1800" dirty="0" smtClean="0">
                <a:latin typeface="Times" panose="02020603050405020304" pitchFamily="18" charset="0"/>
              </a:rPr>
              <a:t>(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dirty="0" smtClean="0">
                <a:latin typeface="Times" panose="02020603050405020304" pitchFamily="18" charset="0"/>
              </a:rPr>
              <a:t>)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1800" smtClean="0">
                <a:latin typeface="Times" panose="02020603050405020304" pitchFamily="18" charset="0"/>
              </a:rPr>
              <a:t>(2</a:t>
            </a:r>
            <a:r>
              <a:rPr lang="en-US" altLang="it-IT" sz="1800" smtClean="0">
                <a:latin typeface="Symbol" panose="05050102010706020507" pitchFamily="18" charset="2"/>
              </a:rPr>
              <a:t>p</a:t>
            </a:r>
            <a:r>
              <a:rPr lang="en-US" altLang="it-IT" sz="1800" smtClean="0">
                <a:latin typeface="Times" panose="02020603050405020304" pitchFamily="18" charset="0"/>
              </a:rPr>
              <a:t>i</a:t>
            </a:r>
            <a:r>
              <a:rPr lang="en-US" altLang="it-IT" sz="1800" b="1" smtClean="0">
                <a:latin typeface="Times" panose="02020603050405020304" pitchFamily="18" charset="0"/>
              </a:rPr>
              <a:t>r</a:t>
            </a:r>
            <a:r>
              <a:rPr lang="el-GR" altLang="it-IT" sz="1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·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b="1" dirty="0" smtClean="0">
                <a:latin typeface="Times" panose="02020603050405020304" pitchFamily="18" charset="0"/>
              </a:rPr>
              <a:t>)</a:t>
            </a:r>
            <a:r>
              <a:rPr lang="en-US" altLang="it-IT" sz="1800" dirty="0" smtClean="0">
                <a:latin typeface="Times" panose="02020603050405020304" pitchFamily="18" charset="0"/>
              </a:rPr>
              <a:t>dv.</a:t>
            </a:r>
            <a:endParaRPr lang="en-US" altLang="it-IT" sz="18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" panose="02020603050405020304" pitchFamily="18" charset="0"/>
              </a:rPr>
              <a:t>Il </a:t>
            </a:r>
            <a:r>
              <a:rPr lang="en-US" altLang="it-IT" sz="1800" dirty="0" err="1">
                <a:latin typeface="Times" panose="02020603050405020304" pitchFamily="18" charset="0"/>
              </a:rPr>
              <a:t>totale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dell’onda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scatterata</a:t>
            </a:r>
            <a:r>
              <a:rPr lang="en-US" altLang="it-IT" sz="1800" dirty="0" smtClean="0">
                <a:latin typeface="Times" panose="02020603050405020304" pitchFamily="18" charset="0"/>
              </a:rPr>
              <a:t> da </a:t>
            </a:r>
            <a:r>
              <a:rPr lang="en-US" altLang="it-IT" sz="1800" dirty="0">
                <a:latin typeface="Times" panose="02020603050405020304" pitchFamily="18" charset="0"/>
              </a:rPr>
              <a:t>un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atomo</a:t>
            </a:r>
            <a:r>
              <a:rPr lang="en-US" altLang="it-IT" sz="1800" dirty="0" smtClean="0">
                <a:latin typeface="Times" panose="02020603050405020304" pitchFamily="18" charset="0"/>
              </a:rPr>
              <a:t> è </a:t>
            </a:r>
            <a:r>
              <a:rPr lang="en-US" altLang="it-IT" sz="1800" dirty="0" err="1">
                <a:latin typeface="Times" panose="02020603050405020304" pitchFamily="18" charset="0"/>
              </a:rPr>
              <a:t>dato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dall’integrale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dello</a:t>
            </a:r>
            <a:r>
              <a:rPr lang="en-US" altLang="it-IT" sz="1800" dirty="0" smtClean="0">
                <a:latin typeface="Times" panose="02020603050405020304" pitchFamily="18" charset="0"/>
              </a:rPr>
              <a:t> scattering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dei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punti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individuati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dal </a:t>
            </a:r>
            <a:r>
              <a:rPr lang="en-US" altLang="it-IT" sz="1800" dirty="0" err="1">
                <a:latin typeface="Times" panose="02020603050405020304" pitchFamily="18" charset="0"/>
              </a:rPr>
              <a:t>vettore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b="1" dirty="0">
                <a:latin typeface="Times" panose="02020603050405020304" pitchFamily="18" charset="0"/>
              </a:rPr>
              <a:t>r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su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tutto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il</a:t>
            </a:r>
            <a:r>
              <a:rPr lang="en-US" altLang="it-IT" sz="1800" dirty="0">
                <a:latin typeface="Times" panose="02020603050405020304" pitchFamily="18" charset="0"/>
              </a:rPr>
              <a:t> volume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dell’atomo</a:t>
            </a:r>
            <a:r>
              <a:rPr lang="en-US" altLang="it-IT" sz="1800" dirty="0" smtClean="0">
                <a:latin typeface="Times" panose="02020603050405020304" pitchFamily="18" charset="0"/>
              </a:rPr>
              <a:t> :</a:t>
            </a:r>
            <a:endParaRPr lang="en-US" altLang="it-IT" sz="18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 smtClean="0">
                <a:latin typeface="Times" panose="02020603050405020304" pitchFamily="18" charset="0"/>
              </a:rPr>
              <a:t>f(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)</a:t>
            </a:r>
            <a:r>
              <a:rPr lang="en-US" altLang="it-IT" sz="1800" b="1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=  </a:t>
            </a:r>
            <a:r>
              <a:rPr lang="en-US" altLang="it-IT" sz="2800" dirty="0">
                <a:latin typeface="Times" panose="02020603050405020304" pitchFamily="18" charset="0"/>
              </a:rPr>
              <a:t>∫</a:t>
            </a:r>
            <a:r>
              <a:rPr lang="en-US" altLang="it-IT" sz="1800" baseline="-25000" dirty="0" err="1">
                <a:latin typeface="Times" panose="02020603050405020304" pitchFamily="18" charset="0"/>
              </a:rPr>
              <a:t>vol.atomo</a:t>
            </a:r>
            <a:r>
              <a:rPr lang="en-US" altLang="it-IT" sz="1800" baseline="-25000" dirty="0">
                <a:latin typeface="Times" panose="02020603050405020304" pitchFamily="18" charset="0"/>
              </a:rPr>
              <a:t> </a:t>
            </a:r>
            <a:r>
              <a:rPr lang="en-US" altLang="it-IT" sz="1800" dirty="0" smtClean="0">
                <a:latin typeface="Symbol" panose="05050102010706020507" pitchFamily="18" charset="2"/>
              </a:rPr>
              <a:t>r</a:t>
            </a:r>
            <a:r>
              <a:rPr lang="en-US" altLang="it-IT" sz="1800" dirty="0" smtClean="0">
                <a:latin typeface="Times" panose="02020603050405020304" pitchFamily="18" charset="0"/>
              </a:rPr>
              <a:t>(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dirty="0" smtClean="0">
                <a:latin typeface="Times" panose="02020603050405020304" pitchFamily="18" charset="0"/>
              </a:rPr>
              <a:t>)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1800" dirty="0" smtClean="0">
                <a:latin typeface="Times" panose="02020603050405020304" pitchFamily="18" charset="0"/>
              </a:rPr>
              <a:t>(2</a:t>
            </a:r>
            <a:r>
              <a:rPr lang="en-US" altLang="it-IT" sz="1800" dirty="0" smtClean="0">
                <a:latin typeface="Symbol" panose="05050102010706020507" pitchFamily="18" charset="2"/>
              </a:rPr>
              <a:t>p</a:t>
            </a:r>
            <a:r>
              <a:rPr lang="en-US" altLang="it-IT" sz="1800" dirty="0" smtClean="0">
                <a:latin typeface="Times" panose="02020603050405020304" pitchFamily="18" charset="0"/>
              </a:rPr>
              <a:t>i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l-GR" altLang="it-IT" sz="1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·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b="1" dirty="0" smtClean="0">
                <a:latin typeface="Times" panose="02020603050405020304" pitchFamily="18" charset="0"/>
              </a:rPr>
              <a:t>)</a:t>
            </a:r>
            <a:r>
              <a:rPr lang="en-US" altLang="it-IT" sz="1800" dirty="0" smtClean="0">
                <a:latin typeface="Times" panose="02020603050405020304" pitchFamily="18" charset="0"/>
              </a:rPr>
              <a:t>dv</a:t>
            </a:r>
            <a:endParaRPr lang="en-US" altLang="it-IT" sz="18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8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 smtClean="0">
                <a:latin typeface="Times" panose="02020603050405020304" pitchFamily="18" charset="0"/>
              </a:rPr>
              <a:t>Per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simmetria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sferica</a:t>
            </a:r>
            <a:r>
              <a:rPr lang="en-US" altLang="it-IT" sz="1800" dirty="0">
                <a:latin typeface="Times" panose="02020603050405020304" pitchFamily="18" charset="0"/>
              </a:rPr>
              <a:t> f(</a:t>
            </a:r>
            <a:r>
              <a:rPr lang="en-US" altLang="it-IT" sz="1800" b="1" dirty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)=f(|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|)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ed</a:t>
            </a:r>
            <a:r>
              <a:rPr lang="en-US" altLang="it-IT" sz="1800" dirty="0">
                <a:latin typeface="Times" panose="02020603050405020304" pitchFamily="18" charset="0"/>
              </a:rPr>
              <a:t> |</a:t>
            </a:r>
            <a:r>
              <a:rPr lang="en-US" altLang="it-IT" sz="1800" b="1" dirty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|=|</a:t>
            </a:r>
            <a:r>
              <a:rPr lang="en-US" altLang="it-IT" sz="1800" b="1" dirty="0" smtClean="0">
                <a:latin typeface="Times" panose="02020603050405020304" pitchFamily="18" charset="0"/>
              </a:rPr>
              <a:t>s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sz="1800" b="1" dirty="0" smtClean="0">
                <a:latin typeface="Times" panose="02020603050405020304" pitchFamily="18" charset="0"/>
              </a:rPr>
              <a:t>-s</a:t>
            </a:r>
            <a:r>
              <a:rPr lang="en-US" altLang="it-IT" sz="1800" dirty="0" smtClean="0">
                <a:latin typeface="Times" panose="02020603050405020304" pitchFamily="18" charset="0"/>
              </a:rPr>
              <a:t>|</a:t>
            </a:r>
            <a:r>
              <a:rPr lang="en-US" altLang="it-IT" sz="1800" b="1" dirty="0" smtClean="0">
                <a:latin typeface="Times" panose="02020603050405020304" pitchFamily="18" charset="0"/>
              </a:rPr>
              <a:t>/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λ</a:t>
            </a:r>
            <a:r>
              <a:rPr lang="it-IT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=2sen</a:t>
            </a:r>
            <a:r>
              <a:rPr lang="en-US" altLang="it-IT" sz="1800" dirty="0" smtClean="0">
                <a:latin typeface="Times" panose="02020603050405020304" pitchFamily="18" charset="0"/>
                <a:sym typeface="Symbol" panose="05050102010706020507" pitchFamily="18" charset="2"/>
              </a:rPr>
              <a:t>/</a:t>
            </a:r>
            <a:r>
              <a:rPr lang="el-GR" altLang="it-IT" sz="1800" dirty="0" smtClean="0">
                <a:latin typeface="Times" panose="02020603050405020304" pitchFamily="18" charset="0"/>
                <a:cs typeface="Times" panose="02020603050405020304" pitchFamily="18" charset="0"/>
              </a:rPr>
              <a:t>λ</a:t>
            </a:r>
            <a:endParaRPr lang="en-US" altLang="it-IT" sz="1800" dirty="0" smtClean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 smtClean="0">
                <a:latin typeface="Times" panose="02020603050405020304" pitchFamily="18" charset="0"/>
              </a:rPr>
              <a:t>Per 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= 0, f(0) = Z </a:t>
            </a:r>
            <a:r>
              <a:rPr lang="en-US" altLang="it-IT" sz="1800" dirty="0" err="1">
                <a:latin typeface="Times" panose="02020603050405020304" pitchFamily="18" charset="0"/>
              </a:rPr>
              <a:t>il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numero</a:t>
            </a:r>
            <a:r>
              <a:rPr lang="en-US" altLang="it-IT" sz="1800" dirty="0">
                <a:latin typeface="Times" panose="02020603050405020304" pitchFamily="18" charset="0"/>
              </a:rPr>
              <a:t> di </a:t>
            </a:r>
            <a:r>
              <a:rPr lang="en-US" altLang="it-IT" sz="1800" dirty="0" err="1">
                <a:latin typeface="Times" panose="02020603050405020304" pitchFamily="18" charset="0"/>
              </a:rPr>
              <a:t>elettroni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dell’atomo</a:t>
            </a:r>
            <a:r>
              <a:rPr lang="en-US" altLang="it-IT" sz="1800" dirty="0" smtClean="0">
                <a:latin typeface="Times" panose="02020603050405020304" pitchFamily="18" charset="0"/>
              </a:rPr>
              <a:t>.</a:t>
            </a:r>
            <a:endParaRPr lang="en-US" altLang="it-IT" sz="1800" dirty="0">
              <a:latin typeface="Times" panose="02020603050405020304" pitchFamily="18" charset="0"/>
            </a:endParaRP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2422521" y="20700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o</a:t>
            </a:r>
          </a:p>
        </p:txBody>
      </p:sp>
      <p:sp>
        <p:nvSpPr>
          <p:cNvPr id="54298" name="Line 29"/>
          <p:cNvSpPr>
            <a:spLocks noChangeShapeType="1"/>
          </p:cNvSpPr>
          <p:nvPr/>
        </p:nvSpPr>
        <p:spPr bwMode="auto">
          <a:xfrm>
            <a:off x="2924171" y="1466847"/>
            <a:ext cx="180975" cy="952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99" name="Line 30"/>
          <p:cNvSpPr>
            <a:spLocks noChangeShapeType="1"/>
          </p:cNvSpPr>
          <p:nvPr/>
        </p:nvSpPr>
        <p:spPr bwMode="auto">
          <a:xfrm>
            <a:off x="2619371" y="2219322"/>
            <a:ext cx="495300" cy="0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300" name="Line 31"/>
          <p:cNvSpPr>
            <a:spLocks noChangeShapeType="1"/>
          </p:cNvSpPr>
          <p:nvPr/>
        </p:nvSpPr>
        <p:spPr bwMode="auto">
          <a:xfrm>
            <a:off x="2162171" y="1223960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301" name="Line 32"/>
          <p:cNvSpPr>
            <a:spLocks noChangeShapeType="1"/>
          </p:cNvSpPr>
          <p:nvPr/>
        </p:nvSpPr>
        <p:spPr bwMode="auto">
          <a:xfrm>
            <a:off x="3844921" y="1639885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302" name="Line 33"/>
          <p:cNvSpPr>
            <a:spLocks noChangeShapeType="1"/>
          </p:cNvSpPr>
          <p:nvPr/>
        </p:nvSpPr>
        <p:spPr bwMode="auto">
          <a:xfrm>
            <a:off x="2908296" y="1855785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303" name="Text Box 34"/>
          <p:cNvSpPr txBox="1">
            <a:spLocks noChangeArrowheads="1"/>
          </p:cNvSpPr>
          <p:nvPr/>
        </p:nvSpPr>
        <p:spPr bwMode="auto">
          <a:xfrm>
            <a:off x="2905121" y="1223960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FF0066"/>
                </a:solidFill>
                <a:latin typeface="Times" panose="02020603050405020304" pitchFamily="18" charset="0"/>
              </a:rPr>
              <a:t>t</a:t>
            </a:r>
          </a:p>
        </p:txBody>
      </p:sp>
      <p:sp>
        <p:nvSpPr>
          <p:cNvPr id="54304" name="Line 35"/>
          <p:cNvSpPr>
            <a:spLocks noChangeShapeType="1"/>
          </p:cNvSpPr>
          <p:nvPr/>
        </p:nvSpPr>
        <p:spPr bwMode="auto">
          <a:xfrm>
            <a:off x="1028696" y="2238372"/>
            <a:ext cx="151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305" name="Text Box 36"/>
          <p:cNvSpPr txBox="1">
            <a:spLocks noChangeArrowheads="1"/>
          </p:cNvSpPr>
          <p:nvPr/>
        </p:nvSpPr>
        <p:spPr bwMode="auto">
          <a:xfrm>
            <a:off x="1441446" y="1797047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Symbol" panose="05050102010706020507" pitchFamily="18" charset="2"/>
              </a:rPr>
              <a:t>2q</a:t>
            </a:r>
          </a:p>
        </p:txBody>
      </p:sp>
      <p:sp>
        <p:nvSpPr>
          <p:cNvPr id="54306" name="Arc 37"/>
          <p:cNvSpPr>
            <a:spLocks/>
          </p:cNvSpPr>
          <p:nvPr/>
        </p:nvSpPr>
        <p:spPr bwMode="auto">
          <a:xfrm flipH="1">
            <a:off x="1863721" y="2000247"/>
            <a:ext cx="155575" cy="209550"/>
          </a:xfrm>
          <a:custGeom>
            <a:avLst/>
            <a:gdLst>
              <a:gd name="T0" fmla="*/ 0 w 21600"/>
              <a:gd name="T1" fmla="*/ 0 h 21600"/>
              <a:gd name="T2" fmla="*/ 58129677 w 21600"/>
              <a:gd name="T3" fmla="*/ 191332790 h 21600"/>
              <a:gd name="T4" fmla="*/ 0 w 21600"/>
              <a:gd name="T5" fmla="*/ 19133279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5646782" y="4612839"/>
            <a:ext cx="3384733" cy="2215741"/>
            <a:chOff x="5440180" y="568521"/>
            <a:chExt cx="3384733" cy="221574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8874" y="597445"/>
              <a:ext cx="3366039" cy="2174444"/>
            </a:xfrm>
            <a:prstGeom prst="rect">
              <a:avLst/>
            </a:prstGeom>
          </p:spPr>
        </p:pic>
        <p:sp>
          <p:nvSpPr>
            <p:cNvPr id="47" name="CasellaDiTesto 46"/>
            <p:cNvSpPr txBox="1"/>
            <p:nvPr/>
          </p:nvSpPr>
          <p:spPr>
            <a:xfrm>
              <a:off x="5440180" y="568521"/>
              <a:ext cx="481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f</a:t>
              </a:r>
              <a:r>
                <a:rPr lang="it-IT" sz="1400" dirty="0" smtClean="0"/>
                <a:t>(r</a:t>
              </a:r>
              <a:r>
                <a:rPr lang="it-IT" sz="1400" baseline="30000" dirty="0" smtClean="0"/>
                <a:t>*</a:t>
              </a:r>
              <a:r>
                <a:rPr lang="it-IT" sz="1400" dirty="0" smtClean="0"/>
                <a:t>)</a:t>
              </a:r>
              <a:endParaRPr lang="it-IT" sz="1400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7028565" y="2507263"/>
              <a:ext cx="1345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r</a:t>
              </a:r>
              <a:r>
                <a:rPr lang="it-IT" sz="1200" dirty="0" smtClean="0"/>
                <a:t>* = 2sen</a:t>
              </a:r>
              <a:r>
                <a:rPr lang="it-IT" sz="1200" dirty="0" smtClean="0">
                  <a:sym typeface="Symbol" panose="05050102010706020507" pitchFamily="18" charset="2"/>
                </a:rPr>
                <a:t>/</a:t>
              </a:r>
              <a:r>
                <a:rPr lang="el-GR" sz="12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λ</a:t>
              </a:r>
              <a:r>
                <a:rPr lang="it-IT" sz="12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 [Å</a:t>
              </a:r>
              <a:r>
                <a:rPr lang="it-IT" sz="1200" baseline="300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-1</a:t>
              </a:r>
              <a:r>
                <a:rPr lang="it-IT" sz="12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]</a:t>
              </a:r>
              <a:endParaRPr lang="it-IT" sz="1200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5822946" y="201448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H</a:t>
              </a:r>
              <a:endParaRPr lang="it-IT" sz="1400" dirty="0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5822946" y="176749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C</a:t>
              </a:r>
              <a:endParaRPr lang="it-IT" sz="1400" dirty="0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5822946" y="15832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O</a:t>
              </a:r>
              <a:endParaRPr lang="it-IT" sz="1400" dirty="0"/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5806809" y="578939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Fe</a:t>
              </a:r>
              <a:endParaRPr lang="it-IT" sz="14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693731" y="4641696"/>
            <a:ext cx="3337784" cy="2169885"/>
            <a:chOff x="5667689" y="4807254"/>
            <a:chExt cx="2996504" cy="194845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244" y="4823454"/>
              <a:ext cx="2988949" cy="1915399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6037384" y="4893850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Be</a:t>
              </a:r>
              <a:endParaRPr lang="it-IT" sz="1400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037384" y="544759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Be</a:t>
              </a:r>
              <a:r>
                <a:rPr lang="it-IT" sz="1400" baseline="30000" dirty="0" smtClean="0"/>
                <a:t>2+</a:t>
              </a:r>
              <a:endParaRPr lang="it-IT" sz="1400" baseline="30000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5667689" y="4807254"/>
              <a:ext cx="481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f</a:t>
              </a:r>
              <a:r>
                <a:rPr lang="it-IT" sz="1400" dirty="0" smtClean="0"/>
                <a:t>(r</a:t>
              </a:r>
              <a:r>
                <a:rPr lang="it-IT" sz="1400" baseline="30000" dirty="0" smtClean="0"/>
                <a:t>*</a:t>
              </a:r>
              <a:r>
                <a:rPr lang="it-IT" sz="1400" dirty="0" smtClean="0"/>
                <a:t>)</a:t>
              </a:r>
              <a:endParaRPr lang="it-IT" sz="14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7035929" y="6506978"/>
              <a:ext cx="1177472" cy="24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/>
                <a:t>r</a:t>
              </a:r>
              <a:r>
                <a:rPr lang="it-IT" sz="1200" b="1" dirty="0" smtClean="0"/>
                <a:t>* </a:t>
              </a:r>
              <a:r>
                <a:rPr lang="it-IT" sz="1200" dirty="0" smtClean="0"/>
                <a:t>= 2sen</a:t>
              </a:r>
              <a:r>
                <a:rPr lang="it-IT" sz="1200" dirty="0" smtClean="0">
                  <a:sym typeface="Symbol" panose="05050102010706020507" pitchFamily="18" charset="2"/>
                </a:rPr>
                <a:t>/</a:t>
              </a:r>
              <a:r>
                <a:rPr lang="el-GR" sz="12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λ</a:t>
              </a:r>
              <a:r>
                <a:rPr lang="it-IT" sz="12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 [Å</a:t>
              </a:r>
              <a:r>
                <a:rPr lang="it-IT" sz="1200" baseline="300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-1</a:t>
              </a:r>
              <a:r>
                <a:rPr lang="it-IT" sz="1200" dirty="0" smtClean="0">
                  <a:latin typeface="Times" panose="02020603050405020304" pitchFamily="18" charset="0"/>
                  <a:cs typeface="Times" panose="02020603050405020304" pitchFamily="18" charset="0"/>
                  <a:sym typeface="Symbol" panose="05050102010706020507" pitchFamily="18" charset="2"/>
                </a:rPr>
                <a:t>]</a:t>
              </a:r>
              <a:endParaRPr lang="it-IT" sz="1200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 flipH="1">
            <a:off x="199567" y="5759898"/>
            <a:ext cx="542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fattore atomico di </a:t>
            </a:r>
            <a:r>
              <a:rPr lang="it-IT" sz="1600" dirty="0" err="1" smtClean="0"/>
              <a:t>scattering</a:t>
            </a:r>
            <a:r>
              <a:rPr lang="it-IT" sz="1600" dirty="0" smtClean="0"/>
              <a:t> (fattore di forma), f(</a:t>
            </a:r>
            <a:r>
              <a:rPr lang="it-IT" sz="1600" b="1" dirty="0" smtClean="0"/>
              <a:t>r</a:t>
            </a:r>
            <a:r>
              <a:rPr lang="it-IT" sz="1600" b="1" baseline="30000" dirty="0" smtClean="0"/>
              <a:t>*</a:t>
            </a:r>
            <a:r>
              <a:rPr lang="it-IT" sz="1600" dirty="0" smtClean="0"/>
              <a:t>) è la trasformata di Fourier della densità elettronica dell’atomo, </a:t>
            </a:r>
            <a:r>
              <a:rPr lang="en-US" altLang="it-IT" sz="1600" dirty="0">
                <a:latin typeface="Symbol" panose="05050102010706020507" pitchFamily="18" charset="2"/>
              </a:rPr>
              <a:t>r</a:t>
            </a:r>
            <a:r>
              <a:rPr lang="en-US" altLang="it-IT" sz="1600" dirty="0">
                <a:latin typeface="Times" panose="02020603050405020304" pitchFamily="18" charset="0"/>
              </a:rPr>
              <a:t>(</a:t>
            </a:r>
            <a:r>
              <a:rPr lang="en-US" altLang="it-IT" sz="1600" b="1" dirty="0">
                <a:latin typeface="Times" panose="02020603050405020304" pitchFamily="18" charset="0"/>
              </a:rPr>
              <a:t>r</a:t>
            </a:r>
            <a:r>
              <a:rPr lang="en-US" altLang="it-IT" sz="1600" dirty="0">
                <a:latin typeface="Times" panose="02020603050405020304" pitchFamily="18" charset="0"/>
              </a:rPr>
              <a:t>)</a:t>
            </a:r>
            <a:endParaRPr lang="it-IT" sz="1600" dirty="0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6531424" y="2025196"/>
            <a:ext cx="527050" cy="221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V="1">
            <a:off x="7075486" y="1970883"/>
            <a:ext cx="495663" cy="26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6134720" y="1631167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latin typeface="Times" panose="02020603050405020304" pitchFamily="18" charset="0"/>
              </a:rPr>
              <a:t>s</a:t>
            </a:r>
            <a:r>
              <a:rPr lang="en-US" altLang="it-IT" sz="2400" b="1" baseline="-25000" dirty="0" smtClean="0">
                <a:latin typeface="Times" panose="02020603050405020304" pitchFamily="18" charset="0"/>
              </a:rPr>
              <a:t>o</a:t>
            </a:r>
            <a:endParaRPr lang="en-US" altLang="it-IT" sz="2400" dirty="0">
              <a:latin typeface="Times" panose="02020603050405020304" pitchFamily="18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7604574" y="1769977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Times" panose="02020603050405020304" pitchFamily="18" charset="0"/>
              </a:rPr>
              <a:t>s</a:t>
            </a: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7699372" y="1891583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Line 32"/>
          <p:cNvSpPr>
            <a:spLocks noChangeShapeType="1"/>
          </p:cNvSpPr>
          <p:nvPr/>
        </p:nvSpPr>
        <p:spPr bwMode="auto">
          <a:xfrm>
            <a:off x="6218917" y="1768212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3" name="Connettore diritto 2"/>
          <p:cNvCxnSpPr/>
          <p:nvPr/>
        </p:nvCxnSpPr>
        <p:spPr>
          <a:xfrm flipV="1">
            <a:off x="6184127" y="2218126"/>
            <a:ext cx="1872797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6"/>
          <p:cNvSpPr>
            <a:spLocks noChangeShapeType="1"/>
          </p:cNvSpPr>
          <p:nvPr/>
        </p:nvSpPr>
        <p:spPr bwMode="auto">
          <a:xfrm flipH="1" flipV="1">
            <a:off x="6530403" y="2031509"/>
            <a:ext cx="1021" cy="486638"/>
          </a:xfrm>
          <a:prstGeom prst="line">
            <a:avLst/>
          </a:prstGeom>
          <a:ln>
            <a:headEnd type="triangle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6716679" y="1348450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Times" panose="02020603050405020304" pitchFamily="18" charset="0"/>
              </a:rPr>
              <a:t>s</a:t>
            </a:r>
            <a:r>
              <a:rPr lang="en-US" altLang="it-IT" sz="2400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sz="2400" b="1" dirty="0" smtClean="0">
                <a:latin typeface="Times" panose="02020603050405020304" pitchFamily="18" charset="0"/>
              </a:rPr>
              <a:t>-s</a:t>
            </a:r>
            <a:endParaRPr lang="en-US" altLang="it-IT" sz="2400" dirty="0">
              <a:latin typeface="Times" panose="02020603050405020304" pitchFamily="18" charset="0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6457106" y="1985959"/>
            <a:ext cx="304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Symbol" panose="05050102010706020507" pitchFamily="18" charset="2"/>
              </a:rPr>
              <a:t>q</a:t>
            </a:r>
            <a:endParaRPr lang="it-IT" altLang="it-IT" sz="1800" dirty="0">
              <a:latin typeface="Symbol" panose="05050102010706020507" pitchFamily="18" charset="2"/>
            </a:endParaRP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7316068" y="1947860"/>
            <a:ext cx="34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Symbol" panose="05050102010706020507" pitchFamily="18" charset="2"/>
              </a:rPr>
              <a:t>q</a:t>
            </a:r>
            <a:endParaRPr lang="it-IT" altLang="it-IT" sz="1800" dirty="0">
              <a:latin typeface="Symbol" panose="05050102010706020507" pitchFamily="18" charset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8864" y="687600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 smtClean="0">
                <a:latin typeface="Times" panose="02020603050405020304" pitchFamily="18" charset="0"/>
              </a:rPr>
              <a:t>|</a:t>
            </a:r>
            <a:r>
              <a:rPr lang="en-US" altLang="it-IT" b="1" dirty="0" smtClean="0">
                <a:latin typeface="Times" panose="02020603050405020304" pitchFamily="18" charset="0"/>
              </a:rPr>
              <a:t>s</a:t>
            </a:r>
            <a:r>
              <a:rPr lang="en-US" altLang="it-IT" b="1" baseline="-25000" dirty="0" smtClean="0">
                <a:latin typeface="Times" panose="02020603050405020304" pitchFamily="18" charset="0"/>
              </a:rPr>
              <a:t>o</a:t>
            </a:r>
            <a:r>
              <a:rPr lang="en-US" altLang="it-IT" b="1" dirty="0" smtClean="0">
                <a:latin typeface="Times" panose="02020603050405020304" pitchFamily="18" charset="0"/>
              </a:rPr>
              <a:t>-s</a:t>
            </a:r>
            <a:r>
              <a:rPr lang="en-US" altLang="it-IT" dirty="0" smtClean="0">
                <a:latin typeface="Times" panose="02020603050405020304" pitchFamily="18" charset="0"/>
              </a:rPr>
              <a:t>|</a:t>
            </a:r>
            <a:r>
              <a:rPr lang="en-US" altLang="it-IT" b="1" dirty="0" smtClean="0">
                <a:latin typeface="Times" panose="02020603050405020304" pitchFamily="18" charset="0"/>
              </a:rPr>
              <a:t> = </a:t>
            </a:r>
            <a:r>
              <a:rPr lang="en-US" altLang="it-IT" dirty="0" smtClean="0">
                <a:latin typeface="Times" panose="02020603050405020304" pitchFamily="18" charset="0"/>
              </a:rPr>
              <a:t>2sen</a:t>
            </a:r>
            <a:r>
              <a:rPr lang="en-US" altLang="it-IT" dirty="0" smtClean="0">
                <a:latin typeface="Times" panose="02020603050405020304" pitchFamily="18" charset="0"/>
                <a:sym typeface="Symbol" panose="05050102010706020507" pitchFamily="18" charset="2"/>
              </a:rPr>
              <a:t></a:t>
            </a:r>
            <a:endParaRPr lang="it-IT" dirty="0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V="1">
            <a:off x="6534427" y="2269797"/>
            <a:ext cx="499466" cy="25106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5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sz="2400" b="1" smtClean="0">
                <a:solidFill>
                  <a:schemeClr val="accent2"/>
                </a:solidFill>
                <a:latin typeface="Times" panose="02020603050405020304" pitchFamily="18" charset="0"/>
              </a:rPr>
              <a:t>Lo Scattering dell’unità cristallograficamente indipendente </a:t>
            </a:r>
            <a:br>
              <a:rPr lang="en-US" altLang="it-IT" sz="2400" b="1" smtClean="0">
                <a:solidFill>
                  <a:schemeClr val="accent2"/>
                </a:solidFill>
                <a:latin typeface="Times" panose="02020603050405020304" pitchFamily="18" charset="0"/>
              </a:rPr>
            </a:br>
            <a:r>
              <a:rPr lang="it-IT" altLang="it-IT" sz="1600" smtClean="0">
                <a:solidFill>
                  <a:schemeClr val="accent2"/>
                </a:solidFill>
                <a:latin typeface="Times" panose="02020603050405020304" pitchFamily="18" charset="0"/>
              </a:rPr>
              <a:t>(risultato dell’interferenza dei N reticoli compenetrati definiti da N atomi non relazionati da simmetria)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3493943" y="1522876"/>
            <a:ext cx="52990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" panose="02020603050405020304" pitchFamily="18" charset="0"/>
              </a:rPr>
              <a:t>Lo Scattering </a:t>
            </a:r>
            <a:r>
              <a:rPr lang="en-US" altLang="it-IT" sz="1800" dirty="0" err="1">
                <a:latin typeface="Times" panose="02020603050405020304" pitchFamily="18" charset="0"/>
              </a:rPr>
              <a:t>dell’atomo</a:t>
            </a:r>
            <a:r>
              <a:rPr lang="en-US" altLang="it-IT" sz="1800" dirty="0">
                <a:latin typeface="Times" panose="02020603050405020304" pitchFamily="18" charset="0"/>
              </a:rPr>
              <a:t> 1 è </a:t>
            </a:r>
            <a:r>
              <a:rPr lang="en-US" altLang="it-IT" sz="1800" b="1" dirty="0">
                <a:latin typeface="Times" panose="02020603050405020304" pitchFamily="18" charset="0"/>
              </a:rPr>
              <a:t>f</a:t>
            </a:r>
            <a:r>
              <a:rPr lang="en-US" altLang="it-IT" sz="1800" b="1" baseline="-25000" dirty="0">
                <a:latin typeface="Times" panose="02020603050405020304" pitchFamily="18" charset="0"/>
              </a:rPr>
              <a:t>1</a:t>
            </a:r>
            <a:r>
              <a:rPr lang="en-US" altLang="it-IT" sz="1800" dirty="0">
                <a:latin typeface="Times" panose="02020603050405020304" pitchFamily="18" charset="0"/>
              </a:rPr>
              <a:t> = </a:t>
            </a:r>
            <a:r>
              <a:rPr lang="en-US" altLang="it-IT" sz="1800" dirty="0" smtClean="0">
                <a:latin typeface="Times" panose="02020603050405020304" pitchFamily="18" charset="0"/>
              </a:rPr>
              <a:t>f</a:t>
            </a:r>
            <a:r>
              <a:rPr lang="en-US" altLang="it-IT" sz="1800" baseline="-25000" dirty="0" smtClean="0">
                <a:latin typeface="Times" panose="02020603050405020304" pitchFamily="18" charset="0"/>
              </a:rPr>
              <a:t>1</a:t>
            </a:r>
            <a:r>
              <a:rPr lang="en-US" altLang="it-IT" sz="1800" dirty="0" smtClean="0">
                <a:latin typeface="Times" panose="02020603050405020304" pitchFamily="18" charset="0"/>
              </a:rPr>
              <a:t>exp(2</a:t>
            </a:r>
            <a:r>
              <a:rPr lang="en-US" altLang="it-IT" sz="1800" dirty="0" smtClean="0">
                <a:latin typeface="Symbol" panose="05050102010706020507" pitchFamily="18" charset="2"/>
              </a:rPr>
              <a:t>p</a:t>
            </a:r>
            <a:r>
              <a:rPr lang="en-US" altLang="it-IT" sz="1800" dirty="0" smtClean="0">
                <a:latin typeface="Times" panose="02020603050405020304" pitchFamily="18" charset="0"/>
              </a:rPr>
              <a:t>i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1</a:t>
            </a:r>
            <a:r>
              <a:rPr lang="en-US" altLang="it-IT" sz="1800" b="1" dirty="0" smtClean="0">
                <a:latin typeface="Times" panose="02020603050405020304" pitchFamily="18" charset="0"/>
              </a:rPr>
              <a:t>.</a:t>
            </a:r>
            <a:r>
              <a:rPr lang="en-US" altLang="it-IT" sz="18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solidFill>
                  <a:srgbClr val="FF0000"/>
                </a:solidFill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) </a:t>
            </a:r>
            <a:r>
              <a:rPr lang="en-US" altLang="it-IT" sz="1800" dirty="0">
                <a:latin typeface="Times" panose="02020603050405020304" pitchFamily="18" charset="0"/>
              </a:rPr>
              <a:t>dove f</a:t>
            </a:r>
            <a:r>
              <a:rPr lang="en-US" altLang="it-IT" sz="1800" baseline="-25000" dirty="0">
                <a:latin typeface="Times" panose="02020603050405020304" pitchFamily="18" charset="0"/>
              </a:rPr>
              <a:t>1</a:t>
            </a:r>
            <a:r>
              <a:rPr lang="en-US" altLang="it-IT" sz="1800" dirty="0">
                <a:latin typeface="Times" panose="02020603050405020304" pitchFamily="18" charset="0"/>
              </a:rPr>
              <a:t> è </a:t>
            </a:r>
            <a:r>
              <a:rPr lang="en-US" altLang="it-IT" sz="1800" dirty="0" err="1">
                <a:latin typeface="Times" panose="02020603050405020304" pitchFamily="18" charset="0"/>
              </a:rPr>
              <a:t>fattore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atomico</a:t>
            </a:r>
            <a:r>
              <a:rPr lang="en-US" altLang="it-IT" sz="1800" dirty="0">
                <a:latin typeface="Times" panose="02020603050405020304" pitchFamily="18" charset="0"/>
              </a:rPr>
              <a:t> di scattering per </a:t>
            </a:r>
            <a:r>
              <a:rPr lang="en-US" altLang="it-IT" sz="1800" dirty="0" err="1">
                <a:latin typeface="Times" panose="02020603050405020304" pitchFamily="18" charset="0"/>
              </a:rPr>
              <a:t>l’atomo</a:t>
            </a:r>
            <a:r>
              <a:rPr lang="en-US" altLang="it-IT" sz="1800" dirty="0">
                <a:latin typeface="Times" panose="02020603050405020304" pitchFamily="18" charset="0"/>
              </a:rPr>
              <a:t>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" panose="02020603050405020304" pitchFamily="18" charset="0"/>
              </a:rPr>
              <a:t>T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otale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dell’onda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>
                <a:latin typeface="Times" panose="02020603050405020304" pitchFamily="18" charset="0"/>
              </a:rPr>
              <a:t>scatterata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b="1" dirty="0" smtClean="0">
                <a:latin typeface="Times" panose="02020603050405020304" pitchFamily="18" charset="0"/>
              </a:rPr>
              <a:t>F(</a:t>
            </a:r>
            <a:r>
              <a:rPr lang="en-US" altLang="it-IT" sz="18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solidFill>
                  <a:srgbClr val="FF0000"/>
                </a:solidFill>
                <a:latin typeface="Times" panose="02020603050405020304" pitchFamily="18" charset="0"/>
              </a:rPr>
              <a:t>*</a:t>
            </a:r>
            <a:r>
              <a:rPr lang="en-US" altLang="it-IT" sz="1800" b="1" dirty="0" smtClean="0">
                <a:latin typeface="Times" panose="02020603050405020304" pitchFamily="18" charset="0"/>
              </a:rPr>
              <a:t>)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= </a:t>
            </a:r>
            <a:r>
              <a:rPr lang="en-US" altLang="it-IT" sz="1800" b="1" dirty="0">
                <a:latin typeface="Times" panose="02020603050405020304" pitchFamily="18" charset="0"/>
              </a:rPr>
              <a:t>f</a:t>
            </a:r>
            <a:r>
              <a:rPr lang="en-US" altLang="it-IT" sz="1800" b="1" baseline="-25000" dirty="0">
                <a:latin typeface="Times" panose="02020603050405020304" pitchFamily="18" charset="0"/>
              </a:rPr>
              <a:t>1</a:t>
            </a:r>
            <a:r>
              <a:rPr lang="en-US" altLang="it-IT" sz="1800" dirty="0">
                <a:latin typeface="Times" panose="02020603050405020304" pitchFamily="18" charset="0"/>
              </a:rPr>
              <a:t> + </a:t>
            </a:r>
            <a:r>
              <a:rPr lang="en-US" altLang="it-IT" sz="1800" b="1" dirty="0">
                <a:latin typeface="Times" panose="02020603050405020304" pitchFamily="18" charset="0"/>
              </a:rPr>
              <a:t>f</a:t>
            </a:r>
            <a:r>
              <a:rPr lang="en-US" altLang="it-IT" sz="1800" b="1" baseline="-25000" dirty="0">
                <a:latin typeface="Times" panose="02020603050405020304" pitchFamily="18" charset="0"/>
              </a:rPr>
              <a:t>2</a:t>
            </a:r>
            <a:r>
              <a:rPr lang="en-US" altLang="it-IT" sz="1800" dirty="0">
                <a:latin typeface="Times" panose="02020603050405020304" pitchFamily="18" charset="0"/>
              </a:rPr>
              <a:t> +</a:t>
            </a:r>
            <a:r>
              <a:rPr lang="en-US" altLang="it-IT" sz="1800" b="1" dirty="0">
                <a:latin typeface="Times" panose="02020603050405020304" pitchFamily="18" charset="0"/>
              </a:rPr>
              <a:t> f</a:t>
            </a:r>
            <a:r>
              <a:rPr lang="en-US" altLang="it-IT" sz="1800" b="1" baseline="-25000" dirty="0">
                <a:latin typeface="Times" panose="02020603050405020304" pitchFamily="18" charset="0"/>
              </a:rPr>
              <a:t>3</a:t>
            </a:r>
            <a:r>
              <a:rPr lang="en-US" altLang="it-IT" sz="1800" dirty="0">
                <a:latin typeface="Times" panose="02020603050405020304" pitchFamily="18" charset="0"/>
              </a:rPr>
              <a:t> + … </a:t>
            </a:r>
            <a:r>
              <a:rPr lang="en-US" altLang="it-IT" sz="1800" b="1" dirty="0" err="1">
                <a:latin typeface="Times" panose="02020603050405020304" pitchFamily="18" charset="0"/>
              </a:rPr>
              <a:t>f</a:t>
            </a:r>
            <a:r>
              <a:rPr lang="en-US" altLang="it-IT" sz="1800" b="1" baseline="-25000" dirty="0" err="1">
                <a:latin typeface="Times" panose="02020603050405020304" pitchFamily="18" charset="0"/>
              </a:rPr>
              <a:t>N</a:t>
            </a:r>
            <a:endParaRPr lang="en-US" altLang="it-IT" sz="1800" baseline="-250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baseline="-250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 smtClean="0">
                <a:latin typeface="Times" panose="02020603050405020304" pitchFamily="18" charset="0"/>
              </a:rPr>
              <a:t>F(</a:t>
            </a:r>
            <a:r>
              <a:rPr lang="en-US" altLang="it-IT" sz="18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solidFill>
                  <a:srgbClr val="FF0000"/>
                </a:solidFill>
                <a:latin typeface="Times" panose="02020603050405020304" pitchFamily="18" charset="0"/>
              </a:rPr>
              <a:t>*</a:t>
            </a:r>
            <a:r>
              <a:rPr lang="en-US" altLang="it-IT" sz="1800" b="1" dirty="0" smtClean="0">
                <a:latin typeface="Times" panose="02020603050405020304" pitchFamily="18" charset="0"/>
              </a:rPr>
              <a:t>)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= </a:t>
            </a:r>
            <a:r>
              <a:rPr lang="en-US" altLang="it-IT" sz="2400" dirty="0">
                <a:latin typeface="Times" panose="02020603050405020304" pitchFamily="18" charset="0"/>
              </a:rPr>
              <a:t>∑ </a:t>
            </a:r>
            <a:r>
              <a:rPr lang="en-US" altLang="it-IT" sz="1800" dirty="0">
                <a:latin typeface="Times" panose="02020603050405020304" pitchFamily="18" charset="0"/>
              </a:rPr>
              <a:t>f</a:t>
            </a:r>
            <a:r>
              <a:rPr lang="en-US" altLang="it-IT" sz="1800" baseline="-25000" dirty="0">
                <a:latin typeface="Times" panose="02020603050405020304" pitchFamily="18" charset="0"/>
              </a:rPr>
              <a:t>j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1800" dirty="0" smtClean="0">
                <a:latin typeface="Times" panose="02020603050405020304" pitchFamily="18" charset="0"/>
              </a:rPr>
              <a:t>(2</a:t>
            </a:r>
            <a:r>
              <a:rPr lang="en-US" altLang="it-IT" sz="1800" dirty="0" smtClean="0">
                <a:latin typeface="Symbol" panose="05050102010706020507" pitchFamily="18" charset="2"/>
              </a:rPr>
              <a:t>p</a:t>
            </a:r>
            <a:r>
              <a:rPr lang="en-US" altLang="it-IT" sz="1800" dirty="0" smtClean="0">
                <a:latin typeface="Times" panose="02020603050405020304" pitchFamily="18" charset="0"/>
              </a:rPr>
              <a:t>i</a:t>
            </a:r>
            <a:r>
              <a:rPr lang="en-US" altLang="it-IT" sz="1800" b="1" dirty="0" smtClean="0">
                <a:latin typeface="Times" panose="02020603050405020304" pitchFamily="18" charset="0"/>
              </a:rPr>
              <a:t>r</a:t>
            </a:r>
            <a:r>
              <a:rPr lang="en-US" altLang="it-IT" sz="1800" b="1" baseline="-25000" dirty="0" smtClean="0">
                <a:latin typeface="Times" panose="02020603050405020304" pitchFamily="18" charset="0"/>
              </a:rPr>
              <a:t>j</a:t>
            </a:r>
            <a:r>
              <a:rPr lang="en-US" altLang="it-IT" sz="1800" b="1" dirty="0" smtClean="0">
                <a:latin typeface="Times" panose="02020603050405020304" pitchFamily="18" charset="0"/>
              </a:rPr>
              <a:t>.</a:t>
            </a:r>
            <a:r>
              <a:rPr lang="en-US" altLang="it-IT" sz="18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r</a:t>
            </a:r>
            <a:r>
              <a:rPr lang="en-US" altLang="it-IT" sz="1800" b="1" baseline="30000" dirty="0" smtClean="0">
                <a:solidFill>
                  <a:srgbClr val="FF0000"/>
                </a:solidFill>
                <a:latin typeface="Times" panose="02020603050405020304" pitchFamily="18" charset="0"/>
              </a:rPr>
              <a:t>*</a:t>
            </a:r>
            <a:r>
              <a:rPr lang="en-US" altLang="it-IT" sz="1800" dirty="0" smtClean="0">
                <a:latin typeface="Times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 err="1" smtClean="0">
                <a:latin typeface="Times" panose="02020603050405020304" pitchFamily="18" charset="0"/>
              </a:rPr>
              <a:t>sommatoria</a:t>
            </a:r>
            <a:r>
              <a:rPr lang="en-US" altLang="it-IT" sz="1800" dirty="0" smtClean="0">
                <a:latin typeface="Times" panose="02020603050405020304" pitchFamily="18" charset="0"/>
              </a:rPr>
              <a:t> </a:t>
            </a:r>
            <a:r>
              <a:rPr lang="en-US" altLang="it-IT" sz="1800" dirty="0">
                <a:latin typeface="Times" panose="02020603050405020304" pitchFamily="18" charset="0"/>
              </a:rPr>
              <a:t>j </a:t>
            </a:r>
            <a:r>
              <a:rPr lang="en-US" altLang="it-IT" sz="1800" dirty="0" smtClean="0">
                <a:latin typeface="Times" panose="02020603050405020304" pitchFamily="18" charset="0"/>
              </a:rPr>
              <a:t>da 1 a </a:t>
            </a:r>
            <a:r>
              <a:rPr lang="en-US" altLang="it-IT" sz="1800" dirty="0">
                <a:latin typeface="Times" panose="02020603050405020304" pitchFamily="18" charset="0"/>
              </a:rPr>
              <a:t>N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66543" y="1235075"/>
            <a:ext cx="3140075" cy="2301875"/>
            <a:chOff x="2346325" y="1431925"/>
            <a:chExt cx="3140075" cy="2301875"/>
          </a:xfrm>
        </p:grpSpPr>
        <p:sp>
          <p:nvSpPr>
            <p:cNvPr id="55299" name="Rectangle 4"/>
            <p:cNvSpPr>
              <a:spLocks noChangeArrowheads="1"/>
            </p:cNvSpPr>
            <p:nvPr/>
          </p:nvSpPr>
          <p:spPr bwMode="auto">
            <a:xfrm>
              <a:off x="2590800" y="1752600"/>
              <a:ext cx="2895600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300" name="Line 5"/>
            <p:cNvSpPr>
              <a:spLocks noChangeShapeType="1"/>
            </p:cNvSpPr>
            <p:nvPr/>
          </p:nvSpPr>
          <p:spPr bwMode="auto">
            <a:xfrm>
              <a:off x="2590800" y="1752600"/>
              <a:ext cx="228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01" name="Line 6"/>
            <p:cNvSpPr>
              <a:spLocks noChangeShapeType="1"/>
            </p:cNvSpPr>
            <p:nvPr/>
          </p:nvSpPr>
          <p:spPr bwMode="auto">
            <a:xfrm>
              <a:off x="2590800" y="1752600"/>
              <a:ext cx="1066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02" name="Line 7"/>
            <p:cNvSpPr>
              <a:spLocks noChangeShapeType="1"/>
            </p:cNvSpPr>
            <p:nvPr/>
          </p:nvSpPr>
          <p:spPr bwMode="auto">
            <a:xfrm>
              <a:off x="2590800" y="1752600"/>
              <a:ext cx="1676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303" name="Oval 8"/>
            <p:cNvSpPr>
              <a:spLocks noChangeArrowheads="1"/>
            </p:cNvSpPr>
            <p:nvPr/>
          </p:nvSpPr>
          <p:spPr bwMode="auto">
            <a:xfrm>
              <a:off x="281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304" name="Oval 9"/>
            <p:cNvSpPr>
              <a:spLocks noChangeArrowheads="1"/>
            </p:cNvSpPr>
            <p:nvPr/>
          </p:nvSpPr>
          <p:spPr bwMode="auto">
            <a:xfrm>
              <a:off x="3657600" y="2514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305" name="Oval 10"/>
            <p:cNvSpPr>
              <a:spLocks noChangeArrowheads="1"/>
            </p:cNvSpPr>
            <p:nvPr/>
          </p:nvSpPr>
          <p:spPr bwMode="auto">
            <a:xfrm>
              <a:off x="4267200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306" name="Text Box 11"/>
            <p:cNvSpPr txBox="1">
              <a:spLocks noChangeArrowheads="1"/>
            </p:cNvSpPr>
            <p:nvPr/>
          </p:nvSpPr>
          <p:spPr bwMode="auto">
            <a:xfrm>
              <a:off x="2667000" y="2033588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Times" panose="02020603050405020304" pitchFamily="18" charset="0"/>
                </a:rPr>
                <a:t>r</a:t>
              </a:r>
              <a:r>
                <a:rPr lang="en-US" altLang="it-IT" sz="1800" baseline="-25000">
                  <a:latin typeface="Times" panose="02020603050405020304" pitchFamily="18" charset="0"/>
                </a:rPr>
                <a:t>1</a:t>
              </a:r>
              <a:endParaRPr lang="en-US" altLang="it-IT" sz="2400">
                <a:latin typeface="Times" panose="02020603050405020304" pitchFamily="18" charset="0"/>
              </a:endParaRPr>
            </a:p>
          </p:txBody>
        </p:sp>
        <p:sp>
          <p:nvSpPr>
            <p:cNvPr id="55307" name="Text Box 12"/>
            <p:cNvSpPr txBox="1">
              <a:spLocks noChangeArrowheads="1"/>
            </p:cNvSpPr>
            <p:nvPr/>
          </p:nvSpPr>
          <p:spPr bwMode="auto">
            <a:xfrm>
              <a:off x="3200400" y="1981200"/>
              <a:ext cx="6635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t-IT" sz="1800">
                  <a:latin typeface="Times" panose="02020603050405020304" pitchFamily="18" charset="0"/>
                </a:rPr>
                <a:t>r</a:t>
              </a:r>
              <a:r>
                <a:rPr lang="en-US" altLang="it-IT" sz="1800" baseline="-25000">
                  <a:latin typeface="Times" panose="02020603050405020304" pitchFamily="18" charset="0"/>
                </a:rPr>
                <a:t>2</a:t>
              </a:r>
              <a:endParaRPr lang="en-US" altLang="it-IT" sz="2400">
                <a:latin typeface="Times" panose="02020603050405020304" pitchFamily="18" charset="0"/>
              </a:endParaRPr>
            </a:p>
          </p:txBody>
        </p:sp>
        <p:sp>
          <p:nvSpPr>
            <p:cNvPr id="55308" name="Text Box 13"/>
            <p:cNvSpPr txBox="1">
              <a:spLocks noChangeArrowheads="1"/>
            </p:cNvSpPr>
            <p:nvPr/>
          </p:nvSpPr>
          <p:spPr bwMode="auto">
            <a:xfrm>
              <a:off x="3565525" y="1728788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Times" panose="02020603050405020304" pitchFamily="18" charset="0"/>
                </a:rPr>
                <a:t>r</a:t>
              </a:r>
              <a:r>
                <a:rPr lang="en-US" altLang="it-IT" sz="1800" baseline="-25000">
                  <a:latin typeface="Times" panose="02020603050405020304" pitchFamily="18" charset="0"/>
                </a:rPr>
                <a:t>3</a:t>
              </a:r>
              <a:endParaRPr lang="en-US" altLang="it-IT" sz="2400">
                <a:latin typeface="Times" panose="02020603050405020304" pitchFamily="18" charset="0"/>
              </a:endParaRPr>
            </a:p>
          </p:txBody>
        </p:sp>
        <p:sp>
          <p:nvSpPr>
            <p:cNvPr id="55309" name="Text Box 14"/>
            <p:cNvSpPr txBox="1">
              <a:spLocks noChangeArrowheads="1"/>
            </p:cNvSpPr>
            <p:nvPr/>
          </p:nvSpPr>
          <p:spPr bwMode="auto">
            <a:xfrm>
              <a:off x="2346325" y="1431925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latin typeface="Times" panose="02020603050405020304" pitchFamily="18" charset="0"/>
                </a:rPr>
                <a:t>O</a:t>
              </a:r>
            </a:p>
          </p:txBody>
        </p:sp>
        <p:sp>
          <p:nvSpPr>
            <p:cNvPr id="55311" name="Text Box 16"/>
            <p:cNvSpPr txBox="1">
              <a:spLocks noChangeArrowheads="1"/>
            </p:cNvSpPr>
            <p:nvPr/>
          </p:nvSpPr>
          <p:spPr bwMode="auto">
            <a:xfrm>
              <a:off x="2727325" y="2589213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" panose="02020603050405020304" pitchFamily="18" charset="0"/>
                </a:rPr>
                <a:t>1</a:t>
              </a:r>
            </a:p>
          </p:txBody>
        </p:sp>
        <p:sp>
          <p:nvSpPr>
            <p:cNvPr id="55312" name="Text Box 17"/>
            <p:cNvSpPr txBox="1">
              <a:spLocks noChangeArrowheads="1"/>
            </p:cNvSpPr>
            <p:nvPr/>
          </p:nvSpPr>
          <p:spPr bwMode="auto">
            <a:xfrm>
              <a:off x="3657600" y="2438400"/>
              <a:ext cx="40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t-IT" sz="1600">
                  <a:latin typeface="Times" panose="02020603050405020304" pitchFamily="18" charset="0"/>
                </a:rPr>
                <a:t>2</a:t>
              </a:r>
            </a:p>
          </p:txBody>
        </p:sp>
        <p:sp>
          <p:nvSpPr>
            <p:cNvPr id="55313" name="Text Box 18"/>
            <p:cNvSpPr txBox="1">
              <a:spLocks noChangeArrowheads="1"/>
            </p:cNvSpPr>
            <p:nvPr/>
          </p:nvSpPr>
          <p:spPr bwMode="auto">
            <a:xfrm>
              <a:off x="4251325" y="2132013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" panose="02020603050405020304" pitchFamily="18" charset="0"/>
                </a:rPr>
                <a:t>3</a:t>
              </a:r>
            </a:p>
          </p:txBody>
        </p:sp>
      </p:grpSp>
      <p:sp>
        <p:nvSpPr>
          <p:cNvPr id="55314" name="Text Box 19"/>
          <p:cNvSpPr txBox="1">
            <a:spLocks noChangeArrowheads="1"/>
          </p:cNvSpPr>
          <p:nvPr/>
        </p:nvSpPr>
        <p:spPr bwMode="auto">
          <a:xfrm>
            <a:off x="7223125" y="638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Times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34125" y="2895600"/>
            <a:ext cx="1778000" cy="1282700"/>
            <a:chOff x="6426200" y="4967615"/>
            <a:chExt cx="1778000" cy="1282700"/>
          </a:xfrm>
        </p:grpSpPr>
        <p:grpSp>
          <p:nvGrpSpPr>
            <p:cNvPr id="55315" name="Group 20"/>
            <p:cNvGrpSpPr>
              <a:grpSpLocks/>
            </p:cNvGrpSpPr>
            <p:nvPr/>
          </p:nvGrpSpPr>
          <p:grpSpPr bwMode="auto">
            <a:xfrm>
              <a:off x="6426200" y="4967615"/>
              <a:ext cx="1778000" cy="1282700"/>
              <a:chOff x="4296" y="3296"/>
              <a:chExt cx="1120" cy="808"/>
            </a:xfrm>
          </p:grpSpPr>
          <p:sp>
            <p:nvSpPr>
              <p:cNvPr id="55316" name="Line 21"/>
              <p:cNvSpPr>
                <a:spLocks noChangeShapeType="1"/>
              </p:cNvSpPr>
              <p:nvPr/>
            </p:nvSpPr>
            <p:spPr bwMode="auto">
              <a:xfrm>
                <a:off x="4610" y="3296"/>
                <a:ext cx="0" cy="8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317" name="Line 22"/>
              <p:cNvSpPr>
                <a:spLocks noChangeShapeType="1"/>
              </p:cNvSpPr>
              <p:nvPr/>
            </p:nvSpPr>
            <p:spPr bwMode="auto">
              <a:xfrm>
                <a:off x="4296" y="3852"/>
                <a:ext cx="1120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55318" name="Line 23"/>
              <p:cNvSpPr>
                <a:spLocks noChangeShapeType="1"/>
              </p:cNvSpPr>
              <p:nvPr/>
            </p:nvSpPr>
            <p:spPr bwMode="auto">
              <a:xfrm flipV="1">
                <a:off x="4610" y="3708"/>
                <a:ext cx="22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319" name="Line 24"/>
              <p:cNvSpPr>
                <a:spLocks noChangeShapeType="1"/>
              </p:cNvSpPr>
              <p:nvPr/>
            </p:nvSpPr>
            <p:spPr bwMode="auto">
              <a:xfrm flipH="1" flipV="1">
                <a:off x="4776" y="360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320" name="Line 25"/>
              <p:cNvSpPr>
                <a:spLocks noChangeShapeType="1"/>
              </p:cNvSpPr>
              <p:nvPr/>
            </p:nvSpPr>
            <p:spPr bwMode="auto">
              <a:xfrm>
                <a:off x="4976" y="3440"/>
                <a:ext cx="16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321" name="Line 26"/>
              <p:cNvSpPr>
                <a:spLocks noChangeShapeType="1"/>
              </p:cNvSpPr>
              <p:nvPr/>
            </p:nvSpPr>
            <p:spPr bwMode="auto">
              <a:xfrm flipV="1">
                <a:off x="4784" y="3408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322" name="Line 27"/>
              <p:cNvSpPr>
                <a:spLocks noChangeShapeType="1"/>
              </p:cNvSpPr>
              <p:nvPr/>
            </p:nvSpPr>
            <p:spPr bwMode="auto">
              <a:xfrm flipV="1">
                <a:off x="4608" y="3704"/>
                <a:ext cx="520" cy="1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" name="CasellaDiTesto 1"/>
            <p:cNvSpPr txBox="1"/>
            <p:nvPr/>
          </p:nvSpPr>
          <p:spPr>
            <a:xfrm>
              <a:off x="7138306" y="570484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862818" y="5461426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</a:t>
              </a:r>
              <a:r>
                <a:rPr lang="it-IT" sz="1400" baseline="-25000" dirty="0" smtClean="0"/>
                <a:t>1</a:t>
              </a:r>
              <a:endParaRPr lang="it-IT" sz="1400" baseline="-250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7176807" y="5352445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</a:t>
              </a:r>
              <a:r>
                <a:rPr lang="it-IT" sz="1400" baseline="-25000" dirty="0"/>
                <a:t>2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109495" y="5041493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</a:t>
              </a:r>
              <a:r>
                <a:rPr lang="it-IT" sz="1400" baseline="-25000" dirty="0" smtClean="0"/>
                <a:t>3</a:t>
              </a:r>
              <a:endParaRPr lang="it-IT" sz="1400" baseline="-250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579433" y="5118625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</a:t>
              </a:r>
              <a:r>
                <a:rPr lang="it-IT" sz="1400" baseline="-25000" dirty="0" smtClean="0"/>
                <a:t>4</a:t>
              </a:r>
              <a:endParaRPr lang="it-IT" sz="1400" baseline="-25000" dirty="0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525318" y="4178300"/>
            <a:ext cx="593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/>
              <a:t>r</a:t>
            </a:r>
            <a:r>
              <a:rPr lang="it-IT" sz="1800" dirty="0" smtClean="0"/>
              <a:t> nello spazio reale della cella con coordinate frazionarie </a:t>
            </a:r>
            <a:r>
              <a:rPr lang="it-IT" sz="1800" dirty="0" err="1" smtClean="0"/>
              <a:t>x,y,z</a:t>
            </a:r>
            <a:r>
              <a:rPr lang="it-IT" sz="1800" dirty="0" smtClean="0"/>
              <a:t> </a:t>
            </a:r>
            <a:endParaRPr lang="it-IT" sz="18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25318" y="456565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r</a:t>
            </a:r>
            <a:r>
              <a:rPr lang="it-IT" sz="1800" b="1" baseline="30000" dirty="0" smtClean="0">
                <a:solidFill>
                  <a:srgbClr val="FF0000"/>
                </a:solidFill>
              </a:rPr>
              <a:t>*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nello spazio reciproco con coordinate </a:t>
            </a:r>
            <a:r>
              <a:rPr lang="it-IT" sz="1800" dirty="0" err="1" smtClean="0"/>
              <a:t>h,k,l</a:t>
            </a:r>
            <a:endParaRPr lang="it-IT" sz="1800" dirty="0"/>
          </a:p>
        </p:txBody>
      </p:sp>
      <p:cxnSp>
        <p:nvCxnSpPr>
          <p:cNvPr id="7" name="Connettore diritto 6"/>
          <p:cNvCxnSpPr/>
          <p:nvPr/>
        </p:nvCxnSpPr>
        <p:spPr>
          <a:xfrm flipV="1">
            <a:off x="5874325" y="5144655"/>
            <a:ext cx="2063461" cy="9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 flipV="1">
            <a:off x="5878628" y="6050214"/>
            <a:ext cx="2063461" cy="9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6459378" y="4565650"/>
            <a:ext cx="0" cy="5882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064871" y="458604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66"/>
                </a:solidFill>
              </a:rPr>
              <a:t>r</a:t>
            </a:r>
            <a:r>
              <a:rPr lang="it-IT" b="1" baseline="30000" dirty="0" smtClean="0">
                <a:solidFill>
                  <a:srgbClr val="FF0066"/>
                </a:solidFill>
              </a:rPr>
              <a:t>*</a:t>
            </a:r>
            <a:endParaRPr lang="it-IT" b="1" baseline="30000" dirty="0">
              <a:solidFill>
                <a:srgbClr val="FF0066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6459378" y="5153891"/>
            <a:ext cx="463009" cy="4433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6365265" y="523251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</a:t>
            </a:r>
            <a:endParaRPr lang="it-IT" b="1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884519" y="487812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CC66"/>
                </a:solidFill>
              </a:rPr>
              <a:t>hkl</a:t>
            </a:r>
            <a:endParaRPr lang="it-IT" dirty="0">
              <a:solidFill>
                <a:srgbClr val="00CC66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 flipH="1">
            <a:off x="6681567" y="5493906"/>
            <a:ext cx="7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xyx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7848343" y="5124894"/>
            <a:ext cx="18473" cy="89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7839830" y="5458128"/>
            <a:ext cx="71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CC66"/>
                </a:solidFill>
              </a:rPr>
              <a:t>d</a:t>
            </a:r>
            <a:r>
              <a:rPr lang="it-IT" baseline="-25000" dirty="0" err="1" smtClean="0">
                <a:solidFill>
                  <a:srgbClr val="00CC66"/>
                </a:solidFill>
              </a:rPr>
              <a:t>hkl</a:t>
            </a:r>
            <a:endParaRPr lang="it-IT" baseline="-25000" dirty="0">
              <a:solidFill>
                <a:srgbClr val="00CC66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400800" y="462701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66"/>
                </a:solidFill>
              </a:rPr>
              <a:t>1/</a:t>
            </a:r>
            <a:r>
              <a:rPr lang="it-IT" dirty="0" err="1" smtClean="0">
                <a:solidFill>
                  <a:srgbClr val="FF0066"/>
                </a:solidFill>
              </a:rPr>
              <a:t>d</a:t>
            </a:r>
            <a:r>
              <a:rPr lang="it-IT" baseline="-25000" dirty="0" err="1" smtClean="0">
                <a:solidFill>
                  <a:srgbClr val="FF0066"/>
                </a:solidFill>
              </a:rPr>
              <a:t>hkl</a:t>
            </a:r>
            <a:endParaRPr lang="it-IT" baseline="-25000" dirty="0">
              <a:solidFill>
                <a:srgbClr val="FF0066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6896819" y="5160996"/>
            <a:ext cx="0" cy="404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13237" y="5146853"/>
            <a:ext cx="501932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r</a:t>
            </a:r>
            <a:r>
              <a:rPr lang="it-IT" b="1" dirty="0" err="1"/>
              <a:t>·</a:t>
            </a:r>
            <a:r>
              <a:rPr lang="it-IT" b="1" dirty="0" err="1" smtClean="0">
                <a:solidFill>
                  <a:srgbClr val="FF0066"/>
                </a:solidFill>
              </a:rPr>
              <a:t>r</a:t>
            </a:r>
            <a:r>
              <a:rPr lang="it-IT" b="1" baseline="30000" dirty="0" smtClean="0">
                <a:solidFill>
                  <a:srgbClr val="FF0066"/>
                </a:solidFill>
              </a:rPr>
              <a:t>*</a:t>
            </a:r>
            <a:r>
              <a:rPr lang="it-IT" b="1" dirty="0" smtClean="0"/>
              <a:t>= </a:t>
            </a:r>
            <a:r>
              <a:rPr lang="it-IT" sz="1800" dirty="0" smtClean="0"/>
              <a:t>distanza del punto </a:t>
            </a:r>
            <a:r>
              <a:rPr lang="it-IT" sz="1800" dirty="0" err="1" smtClean="0"/>
              <a:t>xyz</a:t>
            </a:r>
            <a:r>
              <a:rPr lang="it-IT" sz="1800" dirty="0" smtClean="0"/>
              <a:t> dal piano </a:t>
            </a:r>
            <a:r>
              <a:rPr lang="it-IT" sz="1800" dirty="0" err="1" smtClean="0"/>
              <a:t>hkl</a:t>
            </a:r>
            <a:r>
              <a:rPr lang="it-IT" dirty="0" smtClean="0"/>
              <a:t>/</a:t>
            </a:r>
            <a:r>
              <a:rPr lang="it-IT" dirty="0" err="1" smtClean="0">
                <a:solidFill>
                  <a:srgbClr val="FF0066"/>
                </a:solidFill>
              </a:rPr>
              <a:t>d</a:t>
            </a:r>
            <a:r>
              <a:rPr lang="it-IT" baseline="-25000" dirty="0" err="1" smtClean="0">
                <a:solidFill>
                  <a:srgbClr val="FF0066"/>
                </a:solidFill>
              </a:rPr>
              <a:t>hkl</a:t>
            </a:r>
            <a:endParaRPr lang="it-IT" baseline="-25000" dirty="0" smtClean="0">
              <a:solidFill>
                <a:srgbClr val="FF0066"/>
              </a:solidFill>
            </a:endParaRPr>
          </a:p>
          <a:p>
            <a:endParaRPr lang="it-IT" baseline="-25000" dirty="0"/>
          </a:p>
          <a:p>
            <a:r>
              <a:rPr lang="it-IT" dirty="0" smtClean="0"/>
              <a:t>2</a:t>
            </a:r>
            <a:r>
              <a:rPr lang="en-US" altLang="it-IT" dirty="0" smtClean="0">
                <a:latin typeface="Symbol" panose="05050102010706020507" pitchFamily="18" charset="2"/>
              </a:rPr>
              <a:t>p</a:t>
            </a:r>
            <a:r>
              <a:rPr lang="it-IT" b="1" dirty="0" err="1" smtClean="0"/>
              <a:t>r·</a:t>
            </a:r>
            <a:r>
              <a:rPr lang="it-IT" b="1" dirty="0" err="1" smtClean="0">
                <a:solidFill>
                  <a:srgbClr val="FF0066"/>
                </a:solidFill>
              </a:rPr>
              <a:t>r</a:t>
            </a:r>
            <a:r>
              <a:rPr lang="it-IT" b="1" baseline="30000" dirty="0">
                <a:solidFill>
                  <a:srgbClr val="FF0066"/>
                </a:solidFill>
              </a:rPr>
              <a:t>*</a:t>
            </a:r>
            <a:r>
              <a:rPr lang="it-IT" b="1" dirty="0"/>
              <a:t>= </a:t>
            </a:r>
            <a:r>
              <a:rPr lang="it-IT" b="1" dirty="0" smtClean="0">
                <a:sym typeface="Symbol" panose="05050102010706020507" pitchFamily="18" charset="2"/>
              </a:rPr>
              <a:t> </a:t>
            </a:r>
            <a:r>
              <a:rPr lang="it-IT" sz="1800" dirty="0" smtClean="0">
                <a:sym typeface="Symbol" panose="05050102010706020507" pitchFamily="18" charset="2"/>
              </a:rPr>
              <a:t>fase dell’onda </a:t>
            </a:r>
            <a:r>
              <a:rPr lang="it-IT" sz="1800" dirty="0" err="1" smtClean="0">
                <a:sym typeface="Symbol" panose="05050102010706020507" pitchFamily="18" charset="2"/>
              </a:rPr>
              <a:t>scatterata</a:t>
            </a:r>
            <a:r>
              <a:rPr lang="it-IT" sz="1800" dirty="0" smtClean="0">
                <a:sym typeface="Symbol" panose="05050102010706020507" pitchFamily="18" charset="2"/>
              </a:rPr>
              <a:t> dal punto </a:t>
            </a:r>
            <a:r>
              <a:rPr lang="it-IT" sz="1800" dirty="0" err="1" smtClean="0">
                <a:sym typeface="Symbol" panose="05050102010706020507" pitchFamily="18" charset="2"/>
              </a:rPr>
              <a:t>xyz</a:t>
            </a:r>
            <a:endParaRPr lang="it-IT" sz="1800" dirty="0" smtClean="0">
              <a:sym typeface="Symbol" panose="05050102010706020507" pitchFamily="18" charset="2"/>
            </a:endParaRPr>
          </a:p>
          <a:p>
            <a:r>
              <a:rPr lang="it-IT" sz="1800" dirty="0">
                <a:sym typeface="Symbol" panose="05050102010706020507" pitchFamily="18" charset="2"/>
              </a:rPr>
              <a:t> </a:t>
            </a:r>
            <a:r>
              <a:rPr lang="it-IT" sz="1800" dirty="0" smtClean="0">
                <a:sym typeface="Symbol" panose="05050102010706020507" pitchFamily="18" charset="2"/>
              </a:rPr>
              <a:t>                      rispetto al piano </a:t>
            </a:r>
            <a:r>
              <a:rPr lang="it-IT" sz="1800" dirty="0" err="1" smtClean="0">
                <a:sym typeface="Symbol" panose="05050102010706020507" pitchFamily="18" charset="2"/>
              </a:rPr>
              <a:t>hkl</a:t>
            </a:r>
            <a:endParaRPr lang="it-IT" sz="18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788025" y="6265117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r·</a:t>
            </a:r>
            <a:r>
              <a:rPr lang="it-IT" b="1" dirty="0" err="1">
                <a:solidFill>
                  <a:srgbClr val="FF0066"/>
                </a:solidFill>
              </a:rPr>
              <a:t>r</a:t>
            </a:r>
            <a:r>
              <a:rPr lang="it-IT" b="1" baseline="30000" dirty="0">
                <a:solidFill>
                  <a:srgbClr val="FF0066"/>
                </a:solidFill>
              </a:rPr>
              <a:t>*</a:t>
            </a:r>
            <a:r>
              <a:rPr lang="it-IT" b="1" dirty="0"/>
              <a:t>= </a:t>
            </a:r>
            <a:r>
              <a:rPr lang="it-IT" dirty="0" err="1" smtClean="0">
                <a:solidFill>
                  <a:srgbClr val="FF0066"/>
                </a:solidFill>
              </a:rPr>
              <a:t>h</a:t>
            </a:r>
            <a:r>
              <a:rPr lang="it-IT" dirty="0" err="1" smtClean="0"/>
              <a:t>x+</a:t>
            </a:r>
            <a:r>
              <a:rPr lang="it-IT" dirty="0" err="1" smtClean="0">
                <a:solidFill>
                  <a:srgbClr val="FF0066"/>
                </a:solidFill>
              </a:rPr>
              <a:t>k</a:t>
            </a:r>
            <a:r>
              <a:rPr lang="it-IT" dirty="0" err="1" smtClean="0"/>
              <a:t>y+</a:t>
            </a:r>
            <a:r>
              <a:rPr lang="it-IT" dirty="0" err="1" smtClean="0">
                <a:solidFill>
                  <a:srgbClr val="FF0066"/>
                </a:solidFill>
              </a:rPr>
              <a:t>l</a:t>
            </a:r>
            <a:r>
              <a:rPr lang="it-IT" dirty="0" err="1" smtClean="0"/>
              <a:t>z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09538"/>
            <a:ext cx="8207375" cy="808038"/>
          </a:xfrm>
        </p:spPr>
        <p:txBody>
          <a:bodyPr/>
          <a:lstStyle/>
          <a:p>
            <a:pPr eaLnBrk="1" hangingPunct="1"/>
            <a:r>
              <a:rPr lang="en-GB" altLang="it-IT" sz="3200" b="1" smtClean="0">
                <a:solidFill>
                  <a:schemeClr val="accent2"/>
                </a:solidFill>
              </a:rPr>
              <a:t>Rappresentazione del Fattore di struttura</a:t>
            </a:r>
            <a:endParaRPr lang="en-GB" altLang="it-IT" sz="24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73088" y="2674938"/>
            <a:ext cx="4633000" cy="131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it-IT" sz="1800" i="1" dirty="0">
                <a:latin typeface="Times" panose="02020603050405020304" pitchFamily="18" charset="0"/>
              </a:rPr>
              <a:t>F(</a:t>
            </a:r>
            <a:r>
              <a:rPr lang="en-US" altLang="it-IT" sz="1800" i="1" dirty="0" err="1">
                <a:latin typeface="Times" panose="02020603050405020304" pitchFamily="18" charset="0"/>
              </a:rPr>
              <a:t>h,k,l</a:t>
            </a:r>
            <a:r>
              <a:rPr lang="en-US" altLang="it-IT" sz="1800" i="1" dirty="0">
                <a:latin typeface="Times" panose="02020603050405020304" pitchFamily="18" charset="0"/>
              </a:rPr>
              <a:t>)</a:t>
            </a:r>
            <a:r>
              <a:rPr lang="en-US" altLang="it-IT" sz="1800" dirty="0">
                <a:latin typeface="Times" panose="02020603050405020304" pitchFamily="18" charset="0"/>
              </a:rPr>
              <a:t> = ∑</a:t>
            </a:r>
            <a:r>
              <a:rPr lang="en-US" altLang="it-IT" sz="1800" baseline="-25000" dirty="0">
                <a:latin typeface="Times" panose="02020603050405020304" pitchFamily="18" charset="0"/>
              </a:rPr>
              <a:t>j</a:t>
            </a:r>
            <a:r>
              <a:rPr lang="en-US" altLang="it-IT" sz="1800" dirty="0">
                <a:latin typeface="Times" panose="02020603050405020304" pitchFamily="18" charset="0"/>
              </a:rPr>
              <a:t> f</a:t>
            </a:r>
            <a:r>
              <a:rPr lang="en-US" altLang="it-IT" sz="1800" baseline="-25000" dirty="0">
                <a:latin typeface="Times" panose="02020603050405020304" pitchFamily="18" charset="0"/>
              </a:rPr>
              <a:t>j</a:t>
            </a:r>
            <a:r>
              <a:rPr lang="en-US" altLang="it-IT" sz="1800" dirty="0">
                <a:latin typeface="Times" panose="02020603050405020304" pitchFamily="18" charset="0"/>
              </a:rPr>
              <a:t> 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1800" dirty="0" smtClean="0">
                <a:latin typeface="Times" panose="02020603050405020304" pitchFamily="18" charset="0"/>
              </a:rPr>
              <a:t>[2</a:t>
            </a:r>
            <a:r>
              <a:rPr lang="en-US" altLang="it-IT" sz="1800" dirty="0" smtClean="0">
                <a:latin typeface="Symbol" panose="05050102010706020507" pitchFamily="18" charset="2"/>
              </a:rPr>
              <a:t>p</a:t>
            </a:r>
            <a:r>
              <a:rPr lang="en-US" altLang="it-IT" sz="1800" dirty="0" smtClean="0">
                <a:latin typeface="Times" panose="02020603050405020304" pitchFamily="18" charset="0"/>
              </a:rPr>
              <a:t>i </a:t>
            </a:r>
            <a:r>
              <a:rPr lang="en-US" altLang="it-IT" sz="1800" dirty="0">
                <a:latin typeface="Times" panose="02020603050405020304" pitchFamily="18" charset="0"/>
              </a:rPr>
              <a:t>(</a:t>
            </a:r>
            <a:r>
              <a:rPr lang="en-US" altLang="it-IT" sz="1800" dirty="0" err="1">
                <a:latin typeface="Times" panose="02020603050405020304" pitchFamily="18" charset="0"/>
              </a:rPr>
              <a:t>hx</a:t>
            </a:r>
            <a:r>
              <a:rPr lang="en-US" altLang="it-IT" sz="1800" baseline="-25000" dirty="0" err="1">
                <a:latin typeface="Times" panose="02020603050405020304" pitchFamily="18" charset="0"/>
              </a:rPr>
              <a:t>j</a:t>
            </a:r>
            <a:r>
              <a:rPr lang="en-US" altLang="it-IT" sz="1800" dirty="0">
                <a:latin typeface="Times" panose="02020603050405020304" pitchFamily="18" charset="0"/>
              </a:rPr>
              <a:t> + </a:t>
            </a:r>
            <a:r>
              <a:rPr lang="en-US" altLang="it-IT" sz="1800" dirty="0" err="1">
                <a:latin typeface="Times" panose="02020603050405020304" pitchFamily="18" charset="0"/>
              </a:rPr>
              <a:t>ky</a:t>
            </a:r>
            <a:r>
              <a:rPr lang="en-US" altLang="it-IT" sz="1800" baseline="-25000" dirty="0" err="1">
                <a:latin typeface="Times" panose="02020603050405020304" pitchFamily="18" charset="0"/>
              </a:rPr>
              <a:t>j</a:t>
            </a:r>
            <a:r>
              <a:rPr lang="en-US" altLang="it-IT" sz="1800" dirty="0">
                <a:latin typeface="Times" panose="02020603050405020304" pitchFamily="18" charset="0"/>
              </a:rPr>
              <a:t> + </a:t>
            </a:r>
            <a:r>
              <a:rPr lang="en-US" altLang="it-IT" sz="1800" dirty="0" err="1">
                <a:latin typeface="Times" panose="02020603050405020304" pitchFamily="18" charset="0"/>
              </a:rPr>
              <a:t>lz</a:t>
            </a:r>
            <a:r>
              <a:rPr lang="en-US" altLang="it-IT" sz="1800" baseline="-25000" dirty="0" err="1">
                <a:latin typeface="Times" panose="02020603050405020304" pitchFamily="18" charset="0"/>
              </a:rPr>
              <a:t>j</a:t>
            </a:r>
            <a:r>
              <a:rPr lang="en-US" altLang="it-IT" sz="1800" dirty="0" smtClean="0">
                <a:latin typeface="Times" panose="02020603050405020304" pitchFamily="18" charset="0"/>
              </a:rPr>
              <a:t>)]</a:t>
            </a:r>
            <a:endParaRPr lang="en-US" altLang="it-IT" sz="1800" dirty="0">
              <a:latin typeface="Times" panose="02020603050405020304" pitchFamily="18" charset="0"/>
            </a:endParaRPr>
          </a:p>
          <a:p>
            <a:pPr>
              <a:spcBef>
                <a:spcPct val="40000"/>
              </a:spcBef>
              <a:buFontTx/>
              <a:buNone/>
            </a:pPr>
            <a:endParaRPr lang="en-US" altLang="it-IT" sz="800" dirty="0">
              <a:latin typeface="Times" panose="02020603050405020304" pitchFamily="18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it-IT" sz="1800" dirty="0">
                <a:latin typeface="Times" panose="02020603050405020304" pitchFamily="18" charset="0"/>
              </a:rPr>
              <a:t>           = |F(</a:t>
            </a:r>
            <a:r>
              <a:rPr lang="en-US" altLang="it-IT" sz="1800" dirty="0" err="1">
                <a:latin typeface="Times" panose="02020603050405020304" pitchFamily="18" charset="0"/>
              </a:rPr>
              <a:t>hkl</a:t>
            </a:r>
            <a:r>
              <a:rPr lang="en-US" altLang="it-IT" sz="1800" dirty="0">
                <a:latin typeface="Times" panose="02020603050405020304" pitchFamily="18" charset="0"/>
              </a:rPr>
              <a:t>)|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1800" dirty="0" smtClean="0">
                <a:latin typeface="Times" panose="02020603050405020304" pitchFamily="18" charset="0"/>
              </a:rPr>
              <a:t>[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i</a:t>
            </a:r>
            <a:r>
              <a:rPr lang="en-US" altLang="it-IT" sz="1800" dirty="0" smtClean="0"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it-IT" sz="1800" dirty="0" smtClean="0">
                <a:latin typeface="Times" panose="02020603050405020304" pitchFamily="18" charset="0"/>
              </a:rPr>
              <a:t>(</a:t>
            </a:r>
            <a:r>
              <a:rPr lang="en-US" altLang="it-IT" sz="1800" dirty="0" err="1" smtClean="0">
                <a:latin typeface="Times" panose="02020603050405020304" pitchFamily="18" charset="0"/>
              </a:rPr>
              <a:t>hkl</a:t>
            </a:r>
            <a:r>
              <a:rPr lang="en-US" altLang="it-IT" sz="1800" dirty="0" smtClean="0">
                <a:latin typeface="Times" panose="02020603050405020304" pitchFamily="18" charset="0"/>
              </a:rPr>
              <a:t>)] </a:t>
            </a:r>
            <a:r>
              <a:rPr lang="en-US" altLang="it-IT" sz="1800" dirty="0">
                <a:latin typeface="Times" panose="02020603050405020304" pitchFamily="18" charset="0"/>
              </a:rPr>
              <a:t>= A(</a:t>
            </a:r>
            <a:r>
              <a:rPr lang="en-US" altLang="it-IT" sz="1800" dirty="0" err="1">
                <a:latin typeface="Times" panose="02020603050405020304" pitchFamily="18" charset="0"/>
              </a:rPr>
              <a:t>hkl</a:t>
            </a:r>
            <a:r>
              <a:rPr lang="en-US" altLang="it-IT" sz="1800" dirty="0">
                <a:latin typeface="Times" panose="02020603050405020304" pitchFamily="18" charset="0"/>
              </a:rPr>
              <a:t>) +</a:t>
            </a:r>
            <a:r>
              <a:rPr lang="en-US" altLang="it-IT" sz="1800" dirty="0" err="1">
                <a:latin typeface="Times" panose="02020603050405020304" pitchFamily="18" charset="0"/>
              </a:rPr>
              <a:t>iB</a:t>
            </a:r>
            <a:r>
              <a:rPr lang="en-US" altLang="it-IT" sz="1800" dirty="0">
                <a:latin typeface="Times" panose="02020603050405020304" pitchFamily="18" charset="0"/>
              </a:rPr>
              <a:t>(</a:t>
            </a:r>
            <a:r>
              <a:rPr lang="en-US" altLang="it-IT" sz="1800" dirty="0" err="1">
                <a:latin typeface="Times" panose="02020603050405020304" pitchFamily="18" charset="0"/>
              </a:rPr>
              <a:t>hkl</a:t>
            </a:r>
            <a:r>
              <a:rPr lang="en-US" altLang="it-IT" sz="1800" dirty="0">
                <a:latin typeface="Times" panose="02020603050405020304" pitchFamily="18" charset="0"/>
              </a:rPr>
              <a:t>)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it-IT" sz="1800" dirty="0">
                <a:latin typeface="Times" panose="02020603050405020304" pitchFamily="18" charset="0"/>
              </a:rPr>
              <a:t>|F(</a:t>
            </a:r>
            <a:r>
              <a:rPr lang="en-US" altLang="it-IT" sz="1800" dirty="0" err="1">
                <a:latin typeface="Times" panose="02020603050405020304" pitchFamily="18" charset="0"/>
              </a:rPr>
              <a:t>hkl</a:t>
            </a:r>
            <a:r>
              <a:rPr lang="en-US" altLang="it-IT" sz="1800" dirty="0">
                <a:latin typeface="Times" panose="02020603050405020304" pitchFamily="18" charset="0"/>
              </a:rPr>
              <a:t>)| è </a:t>
            </a:r>
            <a:r>
              <a:rPr lang="en-US" altLang="it-IT" sz="1800" dirty="0" err="1">
                <a:latin typeface="Times" panose="02020603050405020304" pitchFamily="18" charset="0"/>
              </a:rPr>
              <a:t>l’ampiezza</a:t>
            </a:r>
            <a:r>
              <a:rPr lang="en-US" altLang="it-IT" sz="1800" dirty="0">
                <a:latin typeface="Times" panose="02020603050405020304" pitchFamily="18" charset="0"/>
              </a:rPr>
              <a:t> e </a:t>
            </a:r>
            <a:r>
              <a:rPr lang="en-US" altLang="it-IT" sz="1800" dirty="0" smtClean="0"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it-IT" sz="1800" dirty="0" smtClean="0">
                <a:latin typeface="Times" panose="02020603050405020304" pitchFamily="18" charset="0"/>
              </a:rPr>
              <a:t>(</a:t>
            </a:r>
            <a:r>
              <a:rPr lang="en-US" altLang="it-IT" sz="1800" dirty="0" err="1">
                <a:latin typeface="Times" panose="02020603050405020304" pitchFamily="18" charset="0"/>
              </a:rPr>
              <a:t>hkl</a:t>
            </a:r>
            <a:r>
              <a:rPr lang="en-US" altLang="it-IT" sz="1800" dirty="0">
                <a:latin typeface="Times" panose="02020603050405020304" pitchFamily="18" charset="0"/>
              </a:rPr>
              <a:t>) è la </a:t>
            </a:r>
            <a:r>
              <a:rPr lang="en-US" altLang="it-IT" sz="1800" dirty="0" err="1">
                <a:latin typeface="Times" panose="02020603050405020304" pitchFamily="18" charset="0"/>
              </a:rPr>
              <a:t>fase</a:t>
            </a:r>
            <a:endParaRPr lang="en-US" altLang="it-IT" sz="1800" dirty="0">
              <a:latin typeface="Times" panose="02020603050405020304" pitchFamily="18" charset="0"/>
            </a:endParaRPr>
          </a:p>
        </p:txBody>
      </p:sp>
      <p:grpSp>
        <p:nvGrpSpPr>
          <p:cNvPr id="56324" name="Group 97"/>
          <p:cNvGrpSpPr>
            <a:grpSpLocks/>
          </p:cNvGrpSpPr>
          <p:nvPr/>
        </p:nvGrpSpPr>
        <p:grpSpPr bwMode="auto">
          <a:xfrm>
            <a:off x="336550" y="688975"/>
            <a:ext cx="5348288" cy="1685925"/>
            <a:chOff x="212" y="542"/>
            <a:chExt cx="3369" cy="1062"/>
          </a:xfrm>
        </p:grpSpPr>
        <p:sp>
          <p:nvSpPr>
            <p:cNvPr id="56349" name="Text Box 7"/>
            <p:cNvSpPr txBox="1">
              <a:spLocks noChangeArrowheads="1"/>
            </p:cNvSpPr>
            <p:nvPr/>
          </p:nvSpPr>
          <p:spPr bwMode="auto">
            <a:xfrm>
              <a:off x="866" y="542"/>
              <a:ext cx="8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800">
                  <a:latin typeface="Times" panose="02020603050405020304" pitchFamily="18" charset="0"/>
                </a:rPr>
                <a:t>Cella unitaria</a:t>
              </a:r>
            </a:p>
          </p:txBody>
        </p:sp>
        <p:sp>
          <p:nvSpPr>
            <p:cNvPr id="56350" name="Text Box 8"/>
            <p:cNvSpPr txBox="1">
              <a:spLocks noChangeArrowheads="1"/>
            </p:cNvSpPr>
            <p:nvPr/>
          </p:nvSpPr>
          <p:spPr bwMode="auto">
            <a:xfrm>
              <a:off x="1133" y="1373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800">
                  <a:latin typeface="Times" panose="02020603050405020304" pitchFamily="18" charset="0"/>
                </a:rPr>
                <a:t>Densità elettronica</a:t>
              </a:r>
            </a:p>
          </p:txBody>
        </p:sp>
        <p:grpSp>
          <p:nvGrpSpPr>
            <p:cNvPr id="56351" name="Group 96"/>
            <p:cNvGrpSpPr>
              <a:grpSpLocks/>
            </p:cNvGrpSpPr>
            <p:nvPr/>
          </p:nvGrpSpPr>
          <p:grpSpPr bwMode="auto">
            <a:xfrm>
              <a:off x="212" y="1217"/>
              <a:ext cx="752" cy="378"/>
              <a:chOff x="212" y="1217"/>
              <a:chExt cx="752" cy="378"/>
            </a:xfrm>
          </p:grpSpPr>
          <p:sp>
            <p:nvSpPr>
              <p:cNvPr id="56400" name="Text Box 10"/>
              <p:cNvSpPr txBox="1">
                <a:spLocks noChangeArrowheads="1"/>
              </p:cNvSpPr>
              <p:nvPr/>
            </p:nvSpPr>
            <p:spPr bwMode="auto">
              <a:xfrm>
                <a:off x="212" y="1364"/>
                <a:ext cx="7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1800">
                    <a:latin typeface="Times" panose="02020603050405020304" pitchFamily="18" charset="0"/>
                  </a:rPr>
                  <a:t>Un riflesso</a:t>
                </a:r>
              </a:p>
            </p:txBody>
          </p:sp>
          <p:sp>
            <p:nvSpPr>
              <p:cNvPr id="56401" name="AutoShape 11"/>
              <p:cNvSpPr>
                <a:spLocks noChangeArrowheads="1"/>
              </p:cNvSpPr>
              <p:nvPr/>
            </p:nvSpPr>
            <p:spPr bwMode="auto">
              <a:xfrm>
                <a:off x="510" y="1217"/>
                <a:ext cx="96" cy="174"/>
              </a:xfrm>
              <a:prstGeom prst="upArrow">
                <a:avLst>
                  <a:gd name="adj1" fmla="val 50000"/>
                  <a:gd name="adj2" fmla="val 4531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56352" name="AutoShape 12"/>
            <p:cNvSpPr>
              <a:spLocks noChangeArrowheads="1"/>
            </p:cNvSpPr>
            <p:nvPr/>
          </p:nvSpPr>
          <p:spPr bwMode="auto">
            <a:xfrm>
              <a:off x="1230" y="765"/>
              <a:ext cx="84" cy="150"/>
            </a:xfrm>
            <a:prstGeom prst="downArrow">
              <a:avLst>
                <a:gd name="adj1" fmla="val 50000"/>
                <a:gd name="adj2" fmla="val 446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6353" name="AutoShape 13"/>
            <p:cNvSpPr>
              <a:spLocks noChangeArrowheads="1"/>
            </p:cNvSpPr>
            <p:nvPr/>
          </p:nvSpPr>
          <p:spPr bwMode="auto">
            <a:xfrm>
              <a:off x="1619" y="1214"/>
              <a:ext cx="96" cy="174"/>
            </a:xfrm>
            <a:prstGeom prst="upArrow">
              <a:avLst>
                <a:gd name="adj1" fmla="val 50000"/>
                <a:gd name="adj2" fmla="val 453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6354" name="Rectangle 21"/>
            <p:cNvSpPr>
              <a:spLocks noChangeArrowheads="1"/>
            </p:cNvSpPr>
            <p:nvPr/>
          </p:nvSpPr>
          <p:spPr bwMode="auto">
            <a:xfrm>
              <a:off x="342" y="1021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F</a:t>
              </a:r>
              <a:endParaRPr lang="it-IT" altLang="it-IT" sz="2400"/>
            </a:p>
          </p:txBody>
        </p:sp>
        <p:sp>
          <p:nvSpPr>
            <p:cNvPr id="56355" name="Rectangle 22"/>
            <p:cNvSpPr>
              <a:spLocks noChangeArrowheads="1"/>
            </p:cNvSpPr>
            <p:nvPr/>
          </p:nvSpPr>
          <p:spPr bwMode="auto">
            <a:xfrm>
              <a:off x="422" y="1021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(</a:t>
              </a:r>
              <a:endParaRPr lang="it-IT" altLang="it-IT" sz="2400"/>
            </a:p>
          </p:txBody>
        </p:sp>
        <p:sp>
          <p:nvSpPr>
            <p:cNvPr id="56356" name="Rectangle 23"/>
            <p:cNvSpPr>
              <a:spLocks noChangeArrowheads="1"/>
            </p:cNvSpPr>
            <p:nvPr/>
          </p:nvSpPr>
          <p:spPr bwMode="auto">
            <a:xfrm>
              <a:off x="479" y="102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h</a:t>
              </a:r>
              <a:endParaRPr lang="it-IT" altLang="it-IT" sz="2400"/>
            </a:p>
          </p:txBody>
        </p:sp>
        <p:sp>
          <p:nvSpPr>
            <p:cNvPr id="56357" name="Rectangle 24"/>
            <p:cNvSpPr>
              <a:spLocks noChangeArrowheads="1"/>
            </p:cNvSpPr>
            <p:nvPr/>
          </p:nvSpPr>
          <p:spPr bwMode="auto">
            <a:xfrm>
              <a:off x="548" y="1021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,</a:t>
              </a:r>
              <a:endParaRPr lang="it-IT" altLang="it-IT" sz="2400"/>
            </a:p>
          </p:txBody>
        </p:sp>
        <p:sp>
          <p:nvSpPr>
            <p:cNvPr id="56358" name="Rectangle 25"/>
            <p:cNvSpPr>
              <a:spLocks noChangeArrowheads="1"/>
            </p:cNvSpPr>
            <p:nvPr/>
          </p:nvSpPr>
          <p:spPr bwMode="auto">
            <a:xfrm>
              <a:off x="594" y="1021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k</a:t>
              </a:r>
              <a:endParaRPr lang="it-IT" altLang="it-IT" sz="2400"/>
            </a:p>
          </p:txBody>
        </p:sp>
        <p:sp>
          <p:nvSpPr>
            <p:cNvPr id="56359" name="Rectangle 26"/>
            <p:cNvSpPr>
              <a:spLocks noChangeArrowheads="1"/>
            </p:cNvSpPr>
            <p:nvPr/>
          </p:nvSpPr>
          <p:spPr bwMode="auto">
            <a:xfrm>
              <a:off x="651" y="1021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,</a:t>
              </a:r>
              <a:endParaRPr lang="it-IT" altLang="it-IT" sz="2400"/>
            </a:p>
          </p:txBody>
        </p:sp>
        <p:sp>
          <p:nvSpPr>
            <p:cNvPr id="56360" name="Rectangle 27"/>
            <p:cNvSpPr>
              <a:spLocks noChangeArrowheads="1"/>
            </p:cNvSpPr>
            <p:nvPr/>
          </p:nvSpPr>
          <p:spPr bwMode="auto">
            <a:xfrm>
              <a:off x="697" y="1021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l</a:t>
              </a:r>
              <a:endParaRPr lang="it-IT" altLang="it-IT" sz="2400"/>
            </a:p>
          </p:txBody>
        </p:sp>
        <p:sp>
          <p:nvSpPr>
            <p:cNvPr id="56361" name="Rectangle 28"/>
            <p:cNvSpPr>
              <a:spLocks noChangeArrowheads="1"/>
            </p:cNvSpPr>
            <p:nvPr/>
          </p:nvSpPr>
          <p:spPr bwMode="auto">
            <a:xfrm>
              <a:off x="743" y="1021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)</a:t>
              </a:r>
              <a:endParaRPr lang="it-IT" altLang="it-IT" sz="2400"/>
            </a:p>
          </p:txBody>
        </p:sp>
        <p:sp>
          <p:nvSpPr>
            <p:cNvPr id="56362" name="Rectangle 29"/>
            <p:cNvSpPr>
              <a:spLocks noChangeArrowheads="1"/>
            </p:cNvSpPr>
            <p:nvPr/>
          </p:nvSpPr>
          <p:spPr bwMode="auto">
            <a:xfrm>
              <a:off x="823" y="102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  <p:sp>
          <p:nvSpPr>
            <p:cNvPr id="56363" name="Rectangle 30"/>
            <p:cNvSpPr>
              <a:spLocks noChangeArrowheads="1"/>
            </p:cNvSpPr>
            <p:nvPr/>
          </p:nvSpPr>
          <p:spPr bwMode="auto">
            <a:xfrm>
              <a:off x="926" y="1021"/>
              <a:ext cx="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V</a:t>
              </a:r>
              <a:endParaRPr lang="it-IT" altLang="it-IT" sz="2400"/>
            </a:p>
          </p:txBody>
        </p:sp>
        <p:sp>
          <p:nvSpPr>
            <p:cNvPr id="56364" name="Rectangle 31"/>
            <p:cNvSpPr>
              <a:spLocks noChangeArrowheads="1"/>
            </p:cNvSpPr>
            <p:nvPr/>
          </p:nvSpPr>
          <p:spPr bwMode="auto">
            <a:xfrm>
              <a:off x="1475" y="102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it-IT" altLang="it-IT" sz="2400"/>
            </a:p>
          </p:txBody>
        </p:sp>
        <p:sp>
          <p:nvSpPr>
            <p:cNvPr id="56365" name="Rectangle 32"/>
            <p:cNvSpPr>
              <a:spLocks noChangeArrowheads="1"/>
            </p:cNvSpPr>
            <p:nvPr/>
          </p:nvSpPr>
          <p:spPr bwMode="auto">
            <a:xfrm>
              <a:off x="1556" y="1021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(</a:t>
              </a:r>
              <a:endParaRPr lang="it-IT" altLang="it-IT" sz="2400"/>
            </a:p>
          </p:txBody>
        </p:sp>
        <p:sp>
          <p:nvSpPr>
            <p:cNvPr id="56366" name="Rectangle 33"/>
            <p:cNvSpPr>
              <a:spLocks noChangeArrowheads="1"/>
            </p:cNvSpPr>
            <p:nvPr/>
          </p:nvSpPr>
          <p:spPr bwMode="auto">
            <a:xfrm>
              <a:off x="1613" y="1021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x</a:t>
              </a:r>
              <a:endParaRPr lang="it-IT" altLang="it-IT" sz="2400"/>
            </a:p>
          </p:txBody>
        </p:sp>
        <p:sp>
          <p:nvSpPr>
            <p:cNvPr id="56367" name="Rectangle 34"/>
            <p:cNvSpPr>
              <a:spLocks noChangeArrowheads="1"/>
            </p:cNvSpPr>
            <p:nvPr/>
          </p:nvSpPr>
          <p:spPr bwMode="auto">
            <a:xfrm>
              <a:off x="1670" y="1021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,</a:t>
              </a:r>
              <a:endParaRPr lang="it-IT" altLang="it-IT" sz="2400"/>
            </a:p>
          </p:txBody>
        </p:sp>
        <p:sp>
          <p:nvSpPr>
            <p:cNvPr id="56368" name="Rectangle 35"/>
            <p:cNvSpPr>
              <a:spLocks noChangeArrowheads="1"/>
            </p:cNvSpPr>
            <p:nvPr/>
          </p:nvSpPr>
          <p:spPr bwMode="auto">
            <a:xfrm>
              <a:off x="1727" y="1021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y</a:t>
              </a:r>
              <a:endParaRPr lang="it-IT" altLang="it-IT" sz="2400"/>
            </a:p>
          </p:txBody>
        </p:sp>
        <p:sp>
          <p:nvSpPr>
            <p:cNvPr id="56369" name="Rectangle 36"/>
            <p:cNvSpPr>
              <a:spLocks noChangeArrowheads="1"/>
            </p:cNvSpPr>
            <p:nvPr/>
          </p:nvSpPr>
          <p:spPr bwMode="auto">
            <a:xfrm>
              <a:off x="1785" y="1021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,</a:t>
              </a:r>
              <a:endParaRPr lang="it-IT" altLang="it-IT" sz="2400"/>
            </a:p>
          </p:txBody>
        </p:sp>
        <p:sp>
          <p:nvSpPr>
            <p:cNvPr id="56370" name="Rectangle 37"/>
            <p:cNvSpPr>
              <a:spLocks noChangeArrowheads="1"/>
            </p:cNvSpPr>
            <p:nvPr/>
          </p:nvSpPr>
          <p:spPr bwMode="auto">
            <a:xfrm>
              <a:off x="1842" y="1021"/>
              <a:ext cx="5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z</a:t>
              </a:r>
              <a:endParaRPr lang="it-IT" altLang="it-IT" sz="2400"/>
            </a:p>
          </p:txBody>
        </p:sp>
        <p:sp>
          <p:nvSpPr>
            <p:cNvPr id="56371" name="Rectangle 38"/>
            <p:cNvSpPr>
              <a:spLocks noChangeArrowheads="1"/>
            </p:cNvSpPr>
            <p:nvPr/>
          </p:nvSpPr>
          <p:spPr bwMode="auto">
            <a:xfrm>
              <a:off x="1899" y="1021"/>
              <a:ext cx="7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).</a:t>
              </a:r>
              <a:endParaRPr lang="it-IT" altLang="it-IT" sz="2400"/>
            </a:p>
          </p:txBody>
        </p:sp>
        <p:sp>
          <p:nvSpPr>
            <p:cNvPr id="56372" name="Rectangle 39"/>
            <p:cNvSpPr>
              <a:spLocks noChangeArrowheads="1"/>
            </p:cNvSpPr>
            <p:nvPr/>
          </p:nvSpPr>
          <p:spPr bwMode="auto">
            <a:xfrm>
              <a:off x="1991" y="1021"/>
              <a:ext cx="2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exp[</a:t>
              </a:r>
              <a:endParaRPr lang="it-IT" altLang="it-IT" sz="2400"/>
            </a:p>
          </p:txBody>
        </p:sp>
        <p:sp>
          <p:nvSpPr>
            <p:cNvPr id="56373" name="Rectangle 40"/>
            <p:cNvSpPr>
              <a:spLocks noChangeArrowheads="1"/>
            </p:cNvSpPr>
            <p:nvPr/>
          </p:nvSpPr>
          <p:spPr bwMode="auto">
            <a:xfrm>
              <a:off x="2231" y="102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2</a:t>
              </a:r>
              <a:endParaRPr lang="it-IT" altLang="it-IT" sz="2400"/>
            </a:p>
          </p:txBody>
        </p:sp>
        <p:sp>
          <p:nvSpPr>
            <p:cNvPr id="56374" name="Rectangle 41"/>
            <p:cNvSpPr>
              <a:spLocks noChangeArrowheads="1"/>
            </p:cNvSpPr>
            <p:nvPr/>
          </p:nvSpPr>
          <p:spPr bwMode="auto">
            <a:xfrm>
              <a:off x="2300" y="102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it-IT" altLang="it-IT" sz="2400"/>
            </a:p>
          </p:txBody>
        </p:sp>
        <p:sp>
          <p:nvSpPr>
            <p:cNvPr id="56375" name="Rectangle 42"/>
            <p:cNvSpPr>
              <a:spLocks noChangeArrowheads="1"/>
            </p:cNvSpPr>
            <p:nvPr/>
          </p:nvSpPr>
          <p:spPr bwMode="auto">
            <a:xfrm>
              <a:off x="2380" y="1021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i</a:t>
              </a:r>
              <a:endParaRPr lang="it-IT" altLang="it-IT" sz="2400"/>
            </a:p>
          </p:txBody>
        </p:sp>
        <p:sp>
          <p:nvSpPr>
            <p:cNvPr id="56376" name="Rectangle 43"/>
            <p:cNvSpPr>
              <a:spLocks noChangeArrowheads="1"/>
            </p:cNvSpPr>
            <p:nvPr/>
          </p:nvSpPr>
          <p:spPr bwMode="auto">
            <a:xfrm>
              <a:off x="2414" y="1021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(</a:t>
              </a:r>
              <a:endParaRPr lang="it-IT" altLang="it-IT" sz="2400"/>
            </a:p>
          </p:txBody>
        </p:sp>
        <p:sp>
          <p:nvSpPr>
            <p:cNvPr id="56377" name="Rectangle 44"/>
            <p:cNvSpPr>
              <a:spLocks noChangeArrowheads="1"/>
            </p:cNvSpPr>
            <p:nvPr/>
          </p:nvSpPr>
          <p:spPr bwMode="auto">
            <a:xfrm>
              <a:off x="2460" y="1021"/>
              <a:ext cx="1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hx</a:t>
              </a:r>
              <a:endParaRPr lang="it-IT" altLang="it-IT" sz="2400"/>
            </a:p>
          </p:txBody>
        </p:sp>
        <p:sp>
          <p:nvSpPr>
            <p:cNvPr id="56378" name="Rectangle 45"/>
            <p:cNvSpPr>
              <a:spLocks noChangeArrowheads="1"/>
            </p:cNvSpPr>
            <p:nvPr/>
          </p:nvSpPr>
          <p:spPr bwMode="auto">
            <a:xfrm>
              <a:off x="2632" y="102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it-IT" altLang="it-IT" sz="2400"/>
            </a:p>
          </p:txBody>
        </p:sp>
        <p:sp>
          <p:nvSpPr>
            <p:cNvPr id="56379" name="Rectangle 46"/>
            <p:cNvSpPr>
              <a:spLocks noChangeArrowheads="1"/>
            </p:cNvSpPr>
            <p:nvPr/>
          </p:nvSpPr>
          <p:spPr bwMode="auto">
            <a:xfrm>
              <a:off x="2735" y="1021"/>
              <a:ext cx="12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ky</a:t>
              </a:r>
              <a:endParaRPr lang="it-IT" altLang="it-IT" sz="2400"/>
            </a:p>
          </p:txBody>
        </p:sp>
        <p:sp>
          <p:nvSpPr>
            <p:cNvPr id="56380" name="Rectangle 47"/>
            <p:cNvSpPr>
              <a:spLocks noChangeArrowheads="1"/>
            </p:cNvSpPr>
            <p:nvPr/>
          </p:nvSpPr>
          <p:spPr bwMode="auto">
            <a:xfrm>
              <a:off x="2884" y="102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it-IT" altLang="it-IT" sz="2400"/>
            </a:p>
          </p:txBody>
        </p:sp>
        <p:sp>
          <p:nvSpPr>
            <p:cNvPr id="56381" name="Rectangle 48"/>
            <p:cNvSpPr>
              <a:spLocks noChangeArrowheads="1"/>
            </p:cNvSpPr>
            <p:nvPr/>
          </p:nvSpPr>
          <p:spPr bwMode="auto">
            <a:xfrm>
              <a:off x="2987" y="1021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lz</a:t>
              </a:r>
              <a:endParaRPr lang="it-IT" altLang="it-IT" sz="2400"/>
            </a:p>
          </p:txBody>
        </p:sp>
        <p:sp>
          <p:nvSpPr>
            <p:cNvPr id="56382" name="Rectangle 49"/>
            <p:cNvSpPr>
              <a:spLocks noChangeArrowheads="1"/>
            </p:cNvSpPr>
            <p:nvPr/>
          </p:nvSpPr>
          <p:spPr bwMode="auto">
            <a:xfrm>
              <a:off x="3090" y="1021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)]</a:t>
              </a:r>
              <a:endParaRPr lang="it-IT" altLang="it-IT" sz="2400"/>
            </a:p>
          </p:txBody>
        </p:sp>
        <p:sp>
          <p:nvSpPr>
            <p:cNvPr id="56383" name="Rectangle 50"/>
            <p:cNvSpPr>
              <a:spLocks noChangeArrowheads="1"/>
            </p:cNvSpPr>
            <p:nvPr/>
          </p:nvSpPr>
          <p:spPr bwMode="auto">
            <a:xfrm>
              <a:off x="1349" y="1238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i="1">
                  <a:solidFill>
                    <a:srgbClr val="000000"/>
                  </a:solidFill>
                  <a:latin typeface="Times" panose="02020603050405020304" pitchFamily="18" charset="0"/>
                </a:rPr>
                <a:t>z</a:t>
              </a:r>
              <a:endParaRPr lang="it-IT" altLang="it-IT" sz="2400"/>
            </a:p>
          </p:txBody>
        </p:sp>
        <p:sp>
          <p:nvSpPr>
            <p:cNvPr id="56384" name="Rectangle 51"/>
            <p:cNvSpPr>
              <a:spLocks noChangeArrowheads="1"/>
            </p:cNvSpPr>
            <p:nvPr/>
          </p:nvSpPr>
          <p:spPr bwMode="auto">
            <a:xfrm>
              <a:off x="1395" y="122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  <p:sp>
          <p:nvSpPr>
            <p:cNvPr id="56385" name="Rectangle 52"/>
            <p:cNvSpPr>
              <a:spLocks noChangeArrowheads="1"/>
            </p:cNvSpPr>
            <p:nvPr/>
          </p:nvSpPr>
          <p:spPr bwMode="auto">
            <a:xfrm>
              <a:off x="1452" y="1238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endParaRPr lang="it-IT" altLang="it-IT" sz="2400"/>
            </a:p>
          </p:txBody>
        </p:sp>
        <p:sp>
          <p:nvSpPr>
            <p:cNvPr id="56386" name="Rectangle 53"/>
            <p:cNvSpPr>
              <a:spLocks noChangeArrowheads="1"/>
            </p:cNvSpPr>
            <p:nvPr/>
          </p:nvSpPr>
          <p:spPr bwMode="auto">
            <a:xfrm>
              <a:off x="1395" y="917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it-IT" altLang="it-IT" sz="2400"/>
            </a:p>
          </p:txBody>
        </p:sp>
        <p:sp>
          <p:nvSpPr>
            <p:cNvPr id="56387" name="Rectangle 54"/>
            <p:cNvSpPr>
              <a:spLocks noChangeArrowheads="1"/>
            </p:cNvSpPr>
            <p:nvPr/>
          </p:nvSpPr>
          <p:spPr bwMode="auto">
            <a:xfrm>
              <a:off x="1395" y="998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it-IT" altLang="it-IT" sz="2400"/>
            </a:p>
          </p:txBody>
        </p:sp>
        <p:sp>
          <p:nvSpPr>
            <p:cNvPr id="56388" name="Rectangle 55"/>
            <p:cNvSpPr>
              <a:spLocks noChangeArrowheads="1"/>
            </p:cNvSpPr>
            <p:nvPr/>
          </p:nvSpPr>
          <p:spPr bwMode="auto">
            <a:xfrm>
              <a:off x="1201" y="1238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i="1">
                  <a:solidFill>
                    <a:srgbClr val="000000"/>
                  </a:solidFill>
                  <a:latin typeface="Times" panose="02020603050405020304" pitchFamily="18" charset="0"/>
                </a:rPr>
                <a:t>y</a:t>
              </a:r>
              <a:endParaRPr lang="it-IT" altLang="it-IT" sz="2400"/>
            </a:p>
          </p:txBody>
        </p:sp>
        <p:sp>
          <p:nvSpPr>
            <p:cNvPr id="56389" name="Rectangle 56"/>
            <p:cNvSpPr>
              <a:spLocks noChangeArrowheads="1"/>
            </p:cNvSpPr>
            <p:nvPr/>
          </p:nvSpPr>
          <p:spPr bwMode="auto">
            <a:xfrm>
              <a:off x="1246" y="122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  <p:sp>
          <p:nvSpPr>
            <p:cNvPr id="56390" name="Rectangle 57"/>
            <p:cNvSpPr>
              <a:spLocks noChangeArrowheads="1"/>
            </p:cNvSpPr>
            <p:nvPr/>
          </p:nvSpPr>
          <p:spPr bwMode="auto">
            <a:xfrm>
              <a:off x="1292" y="1238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endParaRPr lang="it-IT" altLang="it-IT" sz="2400"/>
            </a:p>
          </p:txBody>
        </p:sp>
        <p:sp>
          <p:nvSpPr>
            <p:cNvPr id="56391" name="Rectangle 58"/>
            <p:cNvSpPr>
              <a:spLocks noChangeArrowheads="1"/>
            </p:cNvSpPr>
            <p:nvPr/>
          </p:nvSpPr>
          <p:spPr bwMode="auto">
            <a:xfrm>
              <a:off x="1246" y="917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it-IT" altLang="it-IT" sz="2400"/>
            </a:p>
          </p:txBody>
        </p:sp>
        <p:sp>
          <p:nvSpPr>
            <p:cNvPr id="56392" name="Rectangle 59"/>
            <p:cNvSpPr>
              <a:spLocks noChangeArrowheads="1"/>
            </p:cNvSpPr>
            <p:nvPr/>
          </p:nvSpPr>
          <p:spPr bwMode="auto">
            <a:xfrm>
              <a:off x="1235" y="998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it-IT" altLang="it-IT" sz="2400"/>
            </a:p>
          </p:txBody>
        </p:sp>
        <p:sp>
          <p:nvSpPr>
            <p:cNvPr id="56393" name="Rectangle 60"/>
            <p:cNvSpPr>
              <a:spLocks noChangeArrowheads="1"/>
            </p:cNvSpPr>
            <p:nvPr/>
          </p:nvSpPr>
          <p:spPr bwMode="auto">
            <a:xfrm>
              <a:off x="1029" y="1238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 i="1">
                  <a:solidFill>
                    <a:srgbClr val="000000"/>
                  </a:solidFill>
                  <a:latin typeface="Times" panose="02020603050405020304" pitchFamily="18" charset="0"/>
                </a:rPr>
                <a:t>x</a:t>
              </a:r>
              <a:endParaRPr lang="it-IT" altLang="it-IT" sz="2400"/>
            </a:p>
          </p:txBody>
        </p:sp>
        <p:sp>
          <p:nvSpPr>
            <p:cNvPr id="56394" name="Rectangle 61"/>
            <p:cNvSpPr>
              <a:spLocks noChangeArrowheads="1"/>
            </p:cNvSpPr>
            <p:nvPr/>
          </p:nvSpPr>
          <p:spPr bwMode="auto">
            <a:xfrm>
              <a:off x="1086" y="122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  <p:sp>
          <p:nvSpPr>
            <p:cNvPr id="56395" name="Rectangle 62"/>
            <p:cNvSpPr>
              <a:spLocks noChangeArrowheads="1"/>
            </p:cNvSpPr>
            <p:nvPr/>
          </p:nvSpPr>
          <p:spPr bwMode="auto">
            <a:xfrm>
              <a:off x="1132" y="1238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Times" panose="02020603050405020304" pitchFamily="18" charset="0"/>
                </a:rPr>
                <a:t>0</a:t>
              </a:r>
              <a:endParaRPr lang="it-IT" altLang="it-IT" sz="2400"/>
            </a:p>
          </p:txBody>
        </p:sp>
        <p:sp>
          <p:nvSpPr>
            <p:cNvPr id="56396" name="Rectangle 63"/>
            <p:cNvSpPr>
              <a:spLocks noChangeArrowheads="1"/>
            </p:cNvSpPr>
            <p:nvPr/>
          </p:nvSpPr>
          <p:spPr bwMode="auto">
            <a:xfrm>
              <a:off x="1086" y="917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>
                  <a:solidFill>
                    <a:srgbClr val="000000"/>
                  </a:solidFill>
                  <a:latin typeface="Times" panose="02020603050405020304" pitchFamily="18" charset="0"/>
                </a:rPr>
                <a:t>1</a:t>
              </a:r>
              <a:endParaRPr lang="it-IT" altLang="it-IT" sz="2400"/>
            </a:p>
          </p:txBody>
        </p:sp>
        <p:sp>
          <p:nvSpPr>
            <p:cNvPr id="56397" name="Rectangle 64"/>
            <p:cNvSpPr>
              <a:spLocks noChangeArrowheads="1"/>
            </p:cNvSpPr>
            <p:nvPr/>
          </p:nvSpPr>
          <p:spPr bwMode="auto">
            <a:xfrm>
              <a:off x="1075" y="998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it-IT" altLang="it-IT" sz="2400"/>
            </a:p>
          </p:txBody>
        </p:sp>
        <p:sp>
          <p:nvSpPr>
            <p:cNvPr id="56398" name="Rectangle 65"/>
            <p:cNvSpPr>
              <a:spLocks noChangeArrowheads="1"/>
            </p:cNvSpPr>
            <p:nvPr/>
          </p:nvSpPr>
          <p:spPr bwMode="auto">
            <a:xfrm>
              <a:off x="3170" y="1021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>
                  <a:solidFill>
                    <a:srgbClr val="000000"/>
                  </a:solidFill>
                  <a:latin typeface="Times" panose="02020603050405020304" pitchFamily="18" charset="0"/>
                </a:rPr>
                <a:t>.</a:t>
              </a:r>
              <a:endParaRPr lang="it-IT" altLang="it-IT" sz="2400"/>
            </a:p>
          </p:txBody>
        </p:sp>
        <p:sp>
          <p:nvSpPr>
            <p:cNvPr id="56399" name="Rectangle 66"/>
            <p:cNvSpPr>
              <a:spLocks noChangeArrowheads="1"/>
            </p:cNvSpPr>
            <p:nvPr/>
          </p:nvSpPr>
          <p:spPr bwMode="auto">
            <a:xfrm>
              <a:off x="3204" y="1021"/>
              <a:ext cx="3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00" i="1">
                  <a:solidFill>
                    <a:srgbClr val="000000"/>
                  </a:solidFill>
                  <a:latin typeface="Times" panose="02020603050405020304" pitchFamily="18" charset="0"/>
                </a:rPr>
                <a:t>dxdydz</a:t>
              </a:r>
              <a:endParaRPr lang="it-IT" altLang="it-IT" sz="2400"/>
            </a:p>
          </p:txBody>
        </p:sp>
      </p:grpSp>
      <p:grpSp>
        <p:nvGrpSpPr>
          <p:cNvPr id="92260" name="Group 100"/>
          <p:cNvGrpSpPr>
            <a:grpSpLocks/>
          </p:cNvGrpSpPr>
          <p:nvPr/>
        </p:nvGrpSpPr>
        <p:grpSpPr bwMode="auto">
          <a:xfrm>
            <a:off x="5086350" y="3321050"/>
            <a:ext cx="4029075" cy="3308350"/>
            <a:chOff x="3042" y="1822"/>
            <a:chExt cx="2538" cy="2337"/>
          </a:xfrm>
        </p:grpSpPr>
        <p:sp>
          <p:nvSpPr>
            <p:cNvPr id="56347" name="Rectangle 78"/>
            <p:cNvSpPr>
              <a:spLocks noChangeArrowheads="1"/>
            </p:cNvSpPr>
            <p:nvPr/>
          </p:nvSpPr>
          <p:spPr bwMode="auto">
            <a:xfrm>
              <a:off x="3269" y="1822"/>
              <a:ext cx="21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2400" b="1">
                  <a:solidFill>
                    <a:schemeClr val="accent2"/>
                  </a:solidFill>
                  <a:latin typeface="Times" panose="02020603050405020304" pitchFamily="18" charset="0"/>
                </a:rPr>
                <a:t>Diagramma di Argand</a:t>
              </a:r>
              <a:endParaRPr lang="it-IT" altLang="it-IT" sz="2400" b="1">
                <a:solidFill>
                  <a:schemeClr val="accent2"/>
                </a:solidFill>
                <a:latin typeface="Times" panose="02020603050405020304" pitchFamily="18" charset="0"/>
              </a:endParaRPr>
            </a:p>
          </p:txBody>
        </p:sp>
        <p:graphicFrame>
          <p:nvGraphicFramePr>
            <p:cNvPr id="56348" name="Object 79"/>
            <p:cNvGraphicFramePr>
              <a:graphicFrameLocks noChangeAspect="1"/>
            </p:cNvGraphicFramePr>
            <p:nvPr/>
          </p:nvGraphicFramePr>
          <p:xfrm>
            <a:off x="3042" y="2209"/>
            <a:ext cx="2538" cy="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7" name="Immagine bitmap" r:id="rId3" imgW="4029637" imgH="3095238" progId="Paint.Picture">
                    <p:embed/>
                  </p:oleObj>
                </mc:Choice>
                <mc:Fallback>
                  <p:oleObj name="Immagine bitmap" r:id="rId3" imgW="4029637" imgH="3095238" progId="Paint.Picture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2209"/>
                          <a:ext cx="2538" cy="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63" name="Group 103"/>
          <p:cNvGrpSpPr>
            <a:grpSpLocks/>
          </p:cNvGrpSpPr>
          <p:nvPr/>
        </p:nvGrpSpPr>
        <p:grpSpPr bwMode="auto">
          <a:xfrm>
            <a:off x="608013" y="4252913"/>
            <a:ext cx="4133849" cy="2605087"/>
            <a:chOff x="291" y="2593"/>
            <a:chExt cx="2604" cy="1641"/>
          </a:xfrm>
        </p:grpSpPr>
        <p:grpSp>
          <p:nvGrpSpPr>
            <p:cNvPr id="56332" name="Group 102"/>
            <p:cNvGrpSpPr>
              <a:grpSpLocks/>
            </p:cNvGrpSpPr>
            <p:nvPr/>
          </p:nvGrpSpPr>
          <p:grpSpPr bwMode="auto">
            <a:xfrm>
              <a:off x="291" y="2593"/>
              <a:ext cx="2604" cy="1641"/>
              <a:chOff x="291" y="2593"/>
              <a:chExt cx="2604" cy="1641"/>
            </a:xfrm>
          </p:grpSpPr>
          <p:grpSp>
            <p:nvGrpSpPr>
              <p:cNvPr id="56336" name="Group 99"/>
              <p:cNvGrpSpPr>
                <a:grpSpLocks/>
              </p:cNvGrpSpPr>
              <p:nvPr/>
            </p:nvGrpSpPr>
            <p:grpSpPr bwMode="auto">
              <a:xfrm>
                <a:off x="291" y="2593"/>
                <a:ext cx="2604" cy="1641"/>
                <a:chOff x="291" y="2593"/>
                <a:chExt cx="2604" cy="1641"/>
              </a:xfrm>
            </p:grpSpPr>
            <p:grpSp>
              <p:nvGrpSpPr>
                <p:cNvPr id="56338" name="Group 95"/>
                <p:cNvGrpSpPr>
                  <a:grpSpLocks/>
                </p:cNvGrpSpPr>
                <p:nvPr/>
              </p:nvGrpSpPr>
              <p:grpSpPr bwMode="auto">
                <a:xfrm>
                  <a:off x="361" y="3138"/>
                  <a:ext cx="1983" cy="1096"/>
                  <a:chOff x="361" y="3138"/>
                  <a:chExt cx="1983" cy="1096"/>
                </a:xfrm>
              </p:grpSpPr>
              <p:sp>
                <p:nvSpPr>
                  <p:cNvPr id="5634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3138"/>
                    <a:ext cx="0" cy="1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6341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" y="3918"/>
                    <a:ext cx="1983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6342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8" y="3691"/>
                    <a:ext cx="369" cy="2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6343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96" y="3550"/>
                    <a:ext cx="83" cy="1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634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539" y="3333"/>
                    <a:ext cx="275" cy="3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6345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10" y="3290"/>
                    <a:ext cx="329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6346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8" y="3691"/>
                    <a:ext cx="892" cy="2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56339" name="Rectangle 88"/>
                <p:cNvSpPr>
                  <a:spLocks noChangeArrowheads="1"/>
                </p:cNvSpPr>
                <p:nvPr/>
              </p:nvSpPr>
              <p:spPr bwMode="auto">
                <a:xfrm>
                  <a:off x="291" y="2593"/>
                  <a:ext cx="2604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800" dirty="0" err="1" smtClean="0">
                      <a:latin typeface="Times" panose="02020603050405020304" pitchFamily="18" charset="0"/>
                    </a:rPr>
                    <a:t>Ciascun</a:t>
                  </a: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 </a:t>
                  </a:r>
                  <a:r>
                    <a:rPr lang="en-GB" altLang="it-IT" sz="1800" dirty="0" err="1">
                      <a:latin typeface="Times" panose="02020603050405020304" pitchFamily="18" charset="0"/>
                    </a:rPr>
                    <a:t>fattore</a:t>
                  </a:r>
                  <a:r>
                    <a:rPr lang="en-GB" altLang="it-IT" sz="1800" dirty="0">
                      <a:latin typeface="Times" panose="02020603050405020304" pitchFamily="18" charset="0"/>
                    </a:rPr>
                    <a:t> di </a:t>
                  </a:r>
                  <a:r>
                    <a:rPr lang="en-GB" altLang="it-IT" sz="1800" dirty="0" err="1">
                      <a:latin typeface="Times" panose="02020603050405020304" pitchFamily="18" charset="0"/>
                    </a:rPr>
                    <a:t>struttura</a:t>
                  </a:r>
                  <a:r>
                    <a:rPr lang="en-GB" altLang="it-IT" sz="1800" dirty="0">
                      <a:latin typeface="Times" panose="02020603050405020304" pitchFamily="18" charset="0"/>
                    </a:rPr>
                    <a:t> è la </a:t>
                  </a:r>
                  <a:r>
                    <a:rPr lang="en-GB" altLang="it-IT" sz="1800" dirty="0" err="1">
                      <a:latin typeface="Times" panose="02020603050405020304" pitchFamily="18" charset="0"/>
                    </a:rPr>
                    <a:t>somma</a:t>
                  </a:r>
                  <a:r>
                    <a:rPr lang="en-GB" altLang="it-IT" sz="1800" dirty="0">
                      <a:latin typeface="Times" panose="02020603050405020304" pitchFamily="18" charset="0"/>
                    </a:rPr>
                    <a:t> </a:t>
                  </a:r>
                  <a:r>
                    <a:rPr lang="en-GB" altLang="it-IT" sz="1800" dirty="0" err="1">
                      <a:latin typeface="Times" panose="02020603050405020304" pitchFamily="18" charset="0"/>
                    </a:rPr>
                    <a:t>vettoriale</a:t>
                  </a:r>
                  <a:r>
                    <a:rPr lang="en-GB" altLang="it-IT" sz="1800" dirty="0">
                      <a:latin typeface="Times" panose="02020603050405020304" pitchFamily="18" charset="0"/>
                    </a:rPr>
                    <a:t> </a:t>
                  </a:r>
                  <a:r>
                    <a:rPr lang="en-GB" altLang="it-IT" sz="1800" dirty="0" err="1" smtClean="0">
                      <a:latin typeface="Times" panose="02020603050405020304" pitchFamily="18" charset="0"/>
                    </a:rPr>
                    <a:t>dello</a:t>
                  </a: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 scattering </a:t>
                  </a:r>
                  <a:r>
                    <a:rPr lang="en-GB" altLang="it-IT" sz="1800" dirty="0" err="1" smtClean="0">
                      <a:latin typeface="Times" panose="02020603050405020304" pitchFamily="18" charset="0"/>
                    </a:rPr>
                    <a:t>dei</a:t>
                  </a: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 </a:t>
                  </a:r>
                  <a:r>
                    <a:rPr lang="en-GB" altLang="it-IT" sz="1800" dirty="0" err="1" smtClean="0">
                      <a:latin typeface="Times" panose="02020603050405020304" pitchFamily="18" charset="0"/>
                    </a:rPr>
                    <a:t>singoli</a:t>
                  </a: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 </a:t>
                  </a:r>
                  <a:r>
                    <a:rPr lang="en-GB" altLang="it-IT" sz="1800" dirty="0" err="1" smtClean="0">
                      <a:latin typeface="Times" panose="02020603050405020304" pitchFamily="18" charset="0"/>
                    </a:rPr>
                    <a:t>atomi</a:t>
                  </a:r>
                  <a:endParaRPr lang="en-GB" altLang="it-IT" sz="1800" dirty="0"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56337" name="Text Box 89"/>
              <p:cNvSpPr txBox="1">
                <a:spLocks noChangeArrowheads="1"/>
              </p:cNvSpPr>
              <p:nvPr/>
            </p:nvSpPr>
            <p:spPr bwMode="auto">
              <a:xfrm>
                <a:off x="1489" y="3702"/>
                <a:ext cx="7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F(hkl)</a:t>
                </a:r>
              </a:p>
            </p:txBody>
          </p:sp>
        </p:grpSp>
        <p:grpSp>
          <p:nvGrpSpPr>
            <p:cNvPr id="56333" name="Group 92"/>
            <p:cNvGrpSpPr>
              <a:grpSpLocks/>
            </p:cNvGrpSpPr>
            <p:nvPr/>
          </p:nvGrpSpPr>
          <p:grpSpPr bwMode="auto">
            <a:xfrm>
              <a:off x="1623" y="3284"/>
              <a:ext cx="665" cy="215"/>
              <a:chOff x="921" y="3102"/>
              <a:chExt cx="665" cy="215"/>
            </a:xfrm>
          </p:grpSpPr>
          <p:sp>
            <p:nvSpPr>
              <p:cNvPr id="56334" name="Text Box 90"/>
              <p:cNvSpPr txBox="1">
                <a:spLocks noChangeArrowheads="1"/>
              </p:cNvSpPr>
              <p:nvPr/>
            </p:nvSpPr>
            <p:spPr bwMode="auto">
              <a:xfrm>
                <a:off x="1009" y="3102"/>
                <a:ext cx="57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40000"/>
                  </a:spcBef>
                  <a:buFontTx/>
                  <a:buNone/>
                </a:pPr>
                <a:r>
                  <a:rPr lang="en-US" altLang="it-IT" sz="800">
                    <a:latin typeface="Times" panose="02020603050405020304" pitchFamily="18" charset="0"/>
                  </a:rPr>
                  <a:t>2</a:t>
                </a:r>
                <a:r>
                  <a:rPr lang="en-US" altLang="it-IT" sz="800">
                    <a:latin typeface="Symbol" panose="05050102010706020507" pitchFamily="18" charset="2"/>
                  </a:rPr>
                  <a:t>p</a:t>
                </a:r>
                <a:r>
                  <a:rPr lang="en-US" altLang="it-IT" sz="800">
                    <a:latin typeface="Times" panose="02020603050405020304" pitchFamily="18" charset="0"/>
                  </a:rPr>
                  <a:t>i(hx</a:t>
                </a:r>
                <a:r>
                  <a:rPr lang="en-US" altLang="it-IT" sz="800" baseline="-25000">
                    <a:latin typeface="Times" panose="02020603050405020304" pitchFamily="18" charset="0"/>
                  </a:rPr>
                  <a:t>j</a:t>
                </a:r>
                <a:r>
                  <a:rPr lang="en-US" altLang="it-IT" sz="800">
                    <a:latin typeface="Times" panose="02020603050405020304" pitchFamily="18" charset="0"/>
                  </a:rPr>
                  <a:t>+ky</a:t>
                </a:r>
                <a:r>
                  <a:rPr lang="en-US" altLang="it-IT" sz="800" baseline="-25000">
                    <a:latin typeface="Times" panose="02020603050405020304" pitchFamily="18" charset="0"/>
                  </a:rPr>
                  <a:t>j</a:t>
                </a:r>
                <a:r>
                  <a:rPr lang="en-US" altLang="it-IT" sz="800">
                    <a:latin typeface="Times" panose="02020603050405020304" pitchFamily="18" charset="0"/>
                  </a:rPr>
                  <a:t>+lz</a:t>
                </a:r>
                <a:r>
                  <a:rPr lang="en-US" altLang="it-IT" sz="800" baseline="-25000">
                    <a:latin typeface="Times" panose="02020603050405020304" pitchFamily="18" charset="0"/>
                  </a:rPr>
                  <a:t>j</a:t>
                </a:r>
                <a:r>
                  <a:rPr lang="en-US" altLang="it-IT" sz="800">
                    <a:latin typeface="Times" panose="02020603050405020304" pitchFamily="18" charset="0"/>
                  </a:rPr>
                  <a:t>)</a:t>
                </a:r>
              </a:p>
            </p:txBody>
          </p:sp>
          <p:sp>
            <p:nvSpPr>
              <p:cNvPr id="56335" name="Rectangle 91"/>
              <p:cNvSpPr>
                <a:spLocks noChangeArrowheads="1"/>
              </p:cNvSpPr>
              <p:nvPr/>
            </p:nvSpPr>
            <p:spPr bwMode="auto">
              <a:xfrm>
                <a:off x="921" y="3125"/>
                <a:ext cx="2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400">
                    <a:latin typeface="Times" panose="02020603050405020304" pitchFamily="18" charset="0"/>
                  </a:rPr>
                  <a:t>f</a:t>
                </a:r>
                <a:r>
                  <a:rPr lang="en-US" altLang="it-IT" sz="1400" baseline="-25000">
                    <a:latin typeface="Times" panose="02020603050405020304" pitchFamily="18" charset="0"/>
                  </a:rPr>
                  <a:t>j</a:t>
                </a:r>
                <a:r>
                  <a:rPr lang="en-US" altLang="it-IT" sz="1400">
                    <a:latin typeface="Times" panose="02020603050405020304" pitchFamily="18" charset="0"/>
                  </a:rPr>
                  <a:t>e</a:t>
                </a:r>
                <a:endParaRPr lang="it-IT" altLang="it-IT" sz="1400">
                  <a:latin typeface="Times" panose="02020603050405020304" pitchFamily="18" charset="0"/>
                </a:endParaRPr>
              </a:p>
            </p:txBody>
          </p:sp>
        </p:grpSp>
      </p:grpSp>
      <p:pic>
        <p:nvPicPr>
          <p:cNvPr id="56329" name="Picture 73" descr="key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1564048"/>
            <a:ext cx="1331595" cy="13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74"/>
          <p:cNvSpPr>
            <a:spLocks noChangeArrowheads="1"/>
          </p:cNvSpPr>
          <p:nvPr/>
        </p:nvSpPr>
        <p:spPr bwMode="auto">
          <a:xfrm>
            <a:off x="6759575" y="815116"/>
            <a:ext cx="1693862" cy="7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 dirty="0">
                <a:latin typeface="Times" panose="02020603050405020304" pitchFamily="18" charset="0"/>
              </a:rPr>
              <a:t>|F| </a:t>
            </a:r>
            <a:r>
              <a:rPr lang="en-GB" altLang="it-IT" sz="2400" b="1" dirty="0" err="1">
                <a:latin typeface="Times" panose="02020603050405020304" pitchFamily="18" charset="0"/>
              </a:rPr>
              <a:t>intensità</a:t>
            </a:r>
            <a:endParaRPr lang="en-GB" altLang="it-IT" sz="2400" b="1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>
                <a:solidFill>
                  <a:srgbClr val="FF0066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dirty="0">
                <a:solidFill>
                  <a:srgbClr val="FF0066"/>
                </a:solidFill>
                <a:latin typeface="Times" panose="02020603050405020304" pitchFamily="18" charset="0"/>
              </a:rPr>
              <a:t> </a:t>
            </a:r>
            <a:r>
              <a:rPr lang="en-GB" altLang="it-IT" sz="2400" dirty="0" err="1">
                <a:solidFill>
                  <a:srgbClr val="FF0066"/>
                </a:solidFill>
                <a:latin typeface="Times" panose="02020603050405020304" pitchFamily="18" charset="0"/>
              </a:rPr>
              <a:t>colore</a:t>
            </a:r>
            <a:endParaRPr lang="it-IT" altLang="it-IT" sz="2400" dirty="0">
              <a:solidFill>
                <a:srgbClr val="FF0066"/>
              </a:solidFill>
              <a:latin typeface="Times" panose="02020603050405020304" pitchFamily="18" charset="0"/>
            </a:endParaRPr>
          </a:p>
        </p:txBody>
      </p:sp>
      <p:sp>
        <p:nvSpPr>
          <p:cNvPr id="56331" name="Rectangle 98"/>
          <p:cNvSpPr>
            <a:spLocks noChangeArrowheads="1"/>
          </p:cNvSpPr>
          <p:nvPr/>
        </p:nvSpPr>
        <p:spPr bwMode="auto">
          <a:xfrm>
            <a:off x="6069013" y="2853145"/>
            <a:ext cx="3074987" cy="2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/>
              <a:t>http://www.ysbl.york.ac.uk/~cowtan/fourier/fourier.html</a:t>
            </a:r>
          </a:p>
        </p:txBody>
      </p:sp>
      <p:sp>
        <p:nvSpPr>
          <p:cNvPr id="56328" name="Text Box 104"/>
          <p:cNvSpPr txBox="1">
            <a:spLocks noChangeArrowheads="1"/>
          </p:cNvSpPr>
          <p:nvPr/>
        </p:nvSpPr>
        <p:spPr bwMode="auto">
          <a:xfrm>
            <a:off x="625475" y="2300288"/>
            <a:ext cx="376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TRASFORMATA DI FOURIER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85750"/>
            <a:ext cx="7772400" cy="70485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Densità elettronica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968375" y="1911350"/>
            <a:ext cx="75580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SINTESI DI FOURIER :         F  </a:t>
            </a:r>
            <a:r>
              <a:rPr lang="it-IT" altLang="it-IT" sz="2400" b="1" dirty="0">
                <a:sym typeface="Symbol" panose="05050102010706020507" pitchFamily="18" charset="2"/>
              </a:rPr>
              <a:t></a:t>
            </a:r>
            <a:r>
              <a:rPr lang="it-IT" altLang="it-IT" sz="2400" b="1" dirty="0"/>
              <a:t>  </a:t>
            </a:r>
            <a:r>
              <a:rPr lang="it-IT" altLang="it-IT" sz="2400" b="1" dirty="0">
                <a:sym typeface="Symbol" panose="05050102010706020507" pitchFamily="18" charset="2"/>
              </a:rPr>
              <a:t></a:t>
            </a:r>
            <a:r>
              <a:rPr lang="it-IT" altLang="it-IT" sz="24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ym typeface="Symbol" panose="05050102010706020507" pitchFamily="18" charset="2"/>
              </a:rPr>
              <a:t></a:t>
            </a:r>
            <a:r>
              <a:rPr lang="it-IT" altLang="it-IT" sz="2400" dirty="0">
                <a:sym typeface="Symbol" panose="05050102010706020507" pitchFamily="18" charset="2"/>
              </a:rPr>
              <a:t>(</a:t>
            </a:r>
            <a:r>
              <a:rPr lang="it-IT" altLang="it-IT" sz="2400" dirty="0" err="1">
                <a:sym typeface="Symbol" panose="05050102010706020507" pitchFamily="18" charset="2"/>
              </a:rPr>
              <a:t>xyz</a:t>
            </a:r>
            <a:r>
              <a:rPr lang="it-IT" altLang="it-IT" sz="2400" dirty="0">
                <a:sym typeface="Symbol" panose="05050102010706020507" pitchFamily="18" charset="2"/>
              </a:rPr>
              <a:t>)</a:t>
            </a:r>
            <a:r>
              <a:rPr lang="it-IT" altLang="it-IT" sz="2400" b="1" dirty="0">
                <a:sym typeface="Symbol" panose="05050102010706020507" pitchFamily="18" charset="2"/>
              </a:rPr>
              <a:t> = </a:t>
            </a:r>
            <a:r>
              <a:rPr lang="it-IT" altLang="it-IT" sz="2400" dirty="0">
                <a:sym typeface="Symbol" panose="05050102010706020507" pitchFamily="18" charset="2"/>
              </a:rPr>
              <a:t>(1/V</a:t>
            </a:r>
            <a:r>
              <a:rPr lang="it-IT" altLang="it-IT" sz="2400" b="1" dirty="0">
                <a:sym typeface="Symbol" panose="05050102010706020507" pitchFamily="18" charset="2"/>
              </a:rPr>
              <a:t>)</a:t>
            </a:r>
            <a:r>
              <a:rPr lang="it-IT" altLang="it-IT" sz="2400" b="1" i="1" dirty="0">
                <a:sym typeface="Symbol" panose="05050102010706020507" pitchFamily="18" charset="2"/>
              </a:rPr>
              <a:t>∑</a:t>
            </a:r>
            <a:r>
              <a:rPr lang="it-IT" altLang="it-IT" sz="2400" b="1" i="1" baseline="-25000" dirty="0">
                <a:sym typeface="Symbol" panose="05050102010706020507" pitchFamily="18" charset="2"/>
              </a:rPr>
              <a:t>h</a:t>
            </a:r>
            <a:r>
              <a:rPr lang="it-IT" altLang="it-IT" sz="2400" b="1" i="1" dirty="0">
                <a:sym typeface="Symbol" panose="05050102010706020507" pitchFamily="18" charset="2"/>
              </a:rPr>
              <a:t> ∑</a:t>
            </a:r>
            <a:r>
              <a:rPr lang="it-IT" altLang="it-IT" sz="2400" b="1" i="1" baseline="-25000" dirty="0">
                <a:sym typeface="Symbol" panose="05050102010706020507" pitchFamily="18" charset="2"/>
              </a:rPr>
              <a:t>k</a:t>
            </a:r>
            <a:r>
              <a:rPr lang="it-IT" altLang="it-IT" sz="2400" b="1" i="1" dirty="0">
                <a:sym typeface="Symbol" panose="05050102010706020507" pitchFamily="18" charset="2"/>
              </a:rPr>
              <a:t> ∑</a:t>
            </a:r>
            <a:r>
              <a:rPr lang="it-IT" altLang="it-IT" sz="2400" b="1" i="1" baseline="-25000" dirty="0">
                <a:sym typeface="Symbol" panose="05050102010706020507" pitchFamily="18" charset="2"/>
              </a:rPr>
              <a:t>l </a:t>
            </a:r>
            <a:r>
              <a:rPr lang="it-IT" altLang="it-IT" sz="2400" b="1" dirty="0">
                <a:sym typeface="Symbol" panose="05050102010706020507" pitchFamily="18" charset="2"/>
              </a:rPr>
              <a:t>|</a:t>
            </a:r>
            <a:r>
              <a:rPr lang="it-IT" altLang="it-IT" sz="2400" dirty="0">
                <a:sym typeface="Symbol" panose="05050102010706020507" pitchFamily="18" charset="2"/>
              </a:rPr>
              <a:t>F(</a:t>
            </a:r>
            <a:r>
              <a:rPr lang="it-IT" altLang="it-IT" sz="2400" u="sng" dirty="0" err="1">
                <a:sym typeface="Symbol" panose="05050102010706020507" pitchFamily="18" charset="2"/>
              </a:rPr>
              <a:t>hkl</a:t>
            </a:r>
            <a:r>
              <a:rPr lang="it-IT" altLang="it-IT" sz="2400" dirty="0">
                <a:sym typeface="Symbol" panose="05050102010706020507" pitchFamily="18" charset="2"/>
              </a:rPr>
              <a:t>)</a:t>
            </a:r>
            <a:r>
              <a:rPr lang="it-IT" altLang="it-IT" sz="2400" b="1" dirty="0">
                <a:sym typeface="Symbol" panose="05050102010706020507" pitchFamily="18" charset="2"/>
              </a:rPr>
              <a:t>|</a:t>
            </a:r>
            <a:r>
              <a:rPr lang="it-IT" altLang="it-IT" sz="2400" dirty="0" err="1">
                <a:sym typeface="Symbol" panose="05050102010706020507" pitchFamily="18" charset="2"/>
              </a:rPr>
              <a:t>exp</a:t>
            </a:r>
            <a:r>
              <a:rPr lang="it-IT" altLang="it-IT" sz="2400" dirty="0">
                <a:sym typeface="Symbol" panose="05050102010706020507" pitchFamily="18" charset="2"/>
              </a:rPr>
              <a:t>[-2</a:t>
            </a:r>
            <a:r>
              <a:rPr lang="it-IT" altLang="it-IT" sz="2400" dirty="0">
                <a:latin typeface="Symbol" panose="05050102010706020507" pitchFamily="18" charset="2"/>
                <a:sym typeface="Symbol" panose="05050102010706020507" pitchFamily="18" charset="2"/>
              </a:rPr>
              <a:t>p</a:t>
            </a:r>
            <a:r>
              <a:rPr lang="it-IT" altLang="it-IT" sz="2400" dirty="0">
                <a:sym typeface="Symbol" panose="05050102010706020507" pitchFamily="18" charset="2"/>
              </a:rPr>
              <a:t>i(</a:t>
            </a:r>
            <a:r>
              <a:rPr lang="it-IT" altLang="it-IT" sz="2400" dirty="0" err="1">
                <a:sym typeface="Symbol" panose="05050102010706020507" pitchFamily="18" charset="2"/>
              </a:rPr>
              <a:t>hx+ky+lz</a:t>
            </a:r>
            <a:r>
              <a:rPr lang="it-IT" altLang="it-IT" sz="2400" dirty="0" smtClean="0">
                <a:sym typeface="Symbol" panose="05050102010706020507" pitchFamily="18" charset="2"/>
              </a:rPr>
              <a:t>)-</a:t>
            </a:r>
            <a:r>
              <a:rPr lang="it-IT" altLang="it-IT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(</a:t>
            </a:r>
            <a:r>
              <a:rPr lang="it-IT" altLang="it-IT" sz="2400" dirty="0" err="1">
                <a:sym typeface="Symbol" panose="05050102010706020507" pitchFamily="18" charset="2"/>
              </a:rPr>
              <a:t>hkl</a:t>
            </a:r>
            <a:r>
              <a:rPr lang="it-IT" altLang="it-IT" sz="2400" dirty="0">
                <a:sym typeface="Symbol" panose="05050102010706020507" pitchFamily="18" charset="2"/>
              </a:rPr>
              <a:t>)]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884238" y="1252538"/>
            <a:ext cx="775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ANTITRASFORMATA DI FOURIER DEI FATTORI DI STRUTTURA </a:t>
            </a:r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983038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983038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AutoShape 10"/>
          <p:cNvSpPr>
            <a:spLocks noChangeArrowheads="1"/>
          </p:cNvSpPr>
          <p:nvPr/>
        </p:nvSpPr>
        <p:spPr bwMode="auto">
          <a:xfrm rot="5400000">
            <a:off x="4064000" y="3657600"/>
            <a:ext cx="457200" cy="2381250"/>
          </a:xfrm>
          <a:prstGeom prst="upDownArrow">
            <a:avLst>
              <a:gd name="adj1" fmla="val 50000"/>
              <a:gd name="adj2" fmla="val 10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3638550" y="5156200"/>
            <a:ext cx="1670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>
                <a:latin typeface="Times" panose="02020603050405020304" pitchFamily="18" charset="0"/>
              </a:rPr>
              <a:t>Trasformata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>
                <a:latin typeface="Times" panose="02020603050405020304" pitchFamily="18" charset="0"/>
              </a:rPr>
              <a:t>di Fourier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it-IT" sz="2400">
              <a:latin typeface="Times" panose="02020603050405020304" pitchFamily="18" charset="0"/>
            </a:endParaRP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441325" y="3375025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SPAZIO DIRETTO</a:t>
            </a:r>
          </a:p>
        </p:txBody>
      </p:sp>
      <p:sp>
        <p:nvSpPr>
          <p:cNvPr id="57354" name="Text Box 14"/>
          <p:cNvSpPr txBox="1">
            <a:spLocks noChangeArrowheads="1"/>
          </p:cNvSpPr>
          <p:nvPr/>
        </p:nvSpPr>
        <p:spPr bwMode="auto">
          <a:xfrm>
            <a:off x="5908675" y="3394075"/>
            <a:ext cx="304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SPAZIO RECIPROCO</a:t>
            </a:r>
          </a:p>
        </p:txBody>
      </p:sp>
      <p:sp>
        <p:nvSpPr>
          <p:cNvPr id="57355" name="Text Box 15"/>
          <p:cNvSpPr txBox="1">
            <a:spLocks noChangeArrowheads="1"/>
          </p:cNvSpPr>
          <p:nvPr/>
        </p:nvSpPr>
        <p:spPr bwMode="auto">
          <a:xfrm>
            <a:off x="365125" y="6129338"/>
            <a:ext cx="334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DENSITA’ ELETTRONICA</a:t>
            </a:r>
          </a:p>
        </p:txBody>
      </p:sp>
      <p:sp>
        <p:nvSpPr>
          <p:cNvPr id="57356" name="Text Box 16"/>
          <p:cNvSpPr txBox="1">
            <a:spLocks noChangeArrowheads="1"/>
          </p:cNvSpPr>
          <p:nvPr/>
        </p:nvSpPr>
        <p:spPr bwMode="auto">
          <a:xfrm>
            <a:off x="5819775" y="6110288"/>
            <a:ext cx="332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FATTORI DI STRUTTURA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-201613"/>
            <a:ext cx="7772400" cy="1143001"/>
          </a:xfrm>
        </p:spPr>
        <p:txBody>
          <a:bodyPr/>
          <a:lstStyle/>
          <a:p>
            <a:pPr eaLnBrk="1" hangingPunct="1"/>
            <a:r>
              <a:rPr lang="it-IT" altLang="it-IT" sz="3200" smtClean="0"/>
              <a:t>Problema della fase</a:t>
            </a:r>
          </a:p>
        </p:txBody>
      </p:sp>
      <p:pic>
        <p:nvPicPr>
          <p:cNvPr id="58371" name="Picture 1032" descr="piccatff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952500"/>
            <a:ext cx="197643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117975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1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069975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AutoShape 1038"/>
          <p:cNvSpPr>
            <a:spLocks noChangeArrowheads="1"/>
          </p:cNvSpPr>
          <p:nvPr/>
        </p:nvSpPr>
        <p:spPr bwMode="auto">
          <a:xfrm>
            <a:off x="1223963" y="3219450"/>
            <a:ext cx="457200" cy="762000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8375" name="Text Box 1039"/>
          <p:cNvSpPr txBox="1">
            <a:spLocks noChangeArrowheads="1"/>
          </p:cNvSpPr>
          <p:nvPr/>
        </p:nvSpPr>
        <p:spPr bwMode="auto">
          <a:xfrm>
            <a:off x="1741488" y="3279775"/>
            <a:ext cx="1670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 err="1">
                <a:latin typeface="Times" panose="02020603050405020304" pitchFamily="18" charset="0"/>
              </a:rPr>
              <a:t>Trasformata</a:t>
            </a:r>
            <a:endParaRPr lang="en-GB" altLang="it-IT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>
                <a:latin typeface="Times" panose="02020603050405020304" pitchFamily="18" charset="0"/>
              </a:rPr>
              <a:t>di Fourier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it-IT" sz="2400" dirty="0">
              <a:latin typeface="Times" panose="02020603050405020304" pitchFamily="18" charset="0"/>
            </a:endParaRPr>
          </a:p>
        </p:txBody>
      </p:sp>
      <p:sp>
        <p:nvSpPr>
          <p:cNvPr id="58376" name="AutoShape 1040"/>
          <p:cNvSpPr>
            <a:spLocks noChangeArrowheads="1"/>
          </p:cNvSpPr>
          <p:nvPr/>
        </p:nvSpPr>
        <p:spPr bwMode="auto">
          <a:xfrm rot="-5400000">
            <a:off x="3895725" y="974725"/>
            <a:ext cx="457200" cy="762000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8377" name="Text Box 1041"/>
          <p:cNvSpPr txBox="1">
            <a:spLocks noChangeArrowheads="1"/>
          </p:cNvSpPr>
          <p:nvPr/>
        </p:nvSpPr>
        <p:spPr bwMode="auto">
          <a:xfrm>
            <a:off x="3467100" y="1771650"/>
            <a:ext cx="1831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>
                <a:latin typeface="Times" panose="02020603050405020304" pitchFamily="18" charset="0"/>
              </a:rPr>
              <a:t>Immagine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>
                <a:latin typeface="Times" panose="02020603050405020304" pitchFamily="18" charset="0"/>
              </a:rPr>
              <a:t>di diffrazione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it-IT" sz="2400">
              <a:latin typeface="Times" panose="02020603050405020304" pitchFamily="18" charset="0"/>
            </a:endParaRPr>
          </a:p>
        </p:txBody>
      </p:sp>
      <p:sp>
        <p:nvSpPr>
          <p:cNvPr id="58378" name="Rectangle 1042"/>
          <p:cNvSpPr>
            <a:spLocks noChangeArrowheads="1"/>
          </p:cNvSpPr>
          <p:nvPr/>
        </p:nvSpPr>
        <p:spPr bwMode="auto">
          <a:xfrm>
            <a:off x="1085850" y="6165850"/>
            <a:ext cx="233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>
                <a:latin typeface="Times" panose="02020603050405020304" pitchFamily="18" charset="0"/>
              </a:rPr>
              <a:t>|F|(gatto),</a:t>
            </a:r>
            <a:r>
              <a:rPr lang="en-GB" altLang="it-IT" sz="2400">
                <a:latin typeface="Symbol" panose="05050102010706020507" pitchFamily="18" charset="2"/>
              </a:rPr>
              <a:t>f</a:t>
            </a:r>
            <a:r>
              <a:rPr lang="en-GB" altLang="it-IT" sz="2400">
                <a:latin typeface="Times" panose="02020603050405020304" pitchFamily="18" charset="0"/>
              </a:rPr>
              <a:t>(gatto)</a:t>
            </a:r>
            <a:endParaRPr lang="it-IT" altLang="it-IT" sz="2400">
              <a:latin typeface="Times" panose="02020603050405020304" pitchFamily="18" charset="0"/>
            </a:endParaRPr>
          </a:p>
        </p:txBody>
      </p:sp>
      <p:sp>
        <p:nvSpPr>
          <p:cNvPr id="58379" name="Rectangle 1043"/>
          <p:cNvSpPr>
            <a:spLocks noChangeArrowheads="1"/>
          </p:cNvSpPr>
          <p:nvPr/>
        </p:nvSpPr>
        <p:spPr bwMode="auto">
          <a:xfrm>
            <a:off x="7481888" y="1566863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/>
              <a:t>|F|</a:t>
            </a:r>
            <a:r>
              <a:rPr lang="en-GB" altLang="it-IT" sz="2400">
                <a:latin typeface="Times" panose="02020603050405020304" pitchFamily="18" charset="0"/>
              </a:rPr>
              <a:t>(gatto)</a:t>
            </a:r>
            <a:endParaRPr lang="it-IT" altLang="it-IT" sz="2400">
              <a:latin typeface="Times" panose="02020603050405020304" pitchFamily="18" charset="0"/>
            </a:endParaRPr>
          </a:p>
        </p:txBody>
      </p:sp>
      <p:sp>
        <p:nvSpPr>
          <p:cNvPr id="58380" name="Rectangle 1044"/>
          <p:cNvSpPr>
            <a:spLocks noChangeArrowheads="1"/>
          </p:cNvSpPr>
          <p:nvPr/>
        </p:nvSpPr>
        <p:spPr bwMode="auto">
          <a:xfrm>
            <a:off x="5478463" y="4025900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>
                <a:latin typeface="Symbol" panose="05050102010706020507" pitchFamily="18" charset="2"/>
              </a:rPr>
              <a:t>f</a:t>
            </a:r>
            <a:r>
              <a:rPr lang="en-GB" altLang="it-IT" sz="2400">
                <a:latin typeface="Times" panose="02020603050405020304" pitchFamily="18" charset="0"/>
              </a:rPr>
              <a:t>(gatto) </a:t>
            </a:r>
            <a:r>
              <a:rPr lang="en-GB" altLang="it-IT" sz="2400" b="1">
                <a:latin typeface="Symbol" panose="05050102010706020507" pitchFamily="18" charset="2"/>
              </a:rPr>
              <a:t>?</a:t>
            </a:r>
            <a:r>
              <a:rPr lang="en-GB" altLang="it-IT" sz="2400">
                <a:latin typeface="Symbol" panose="05050102010706020507" pitchFamily="18" charset="2"/>
              </a:rPr>
              <a:t> </a:t>
            </a:r>
            <a:endParaRPr lang="it-IT" altLang="it-IT" sz="2400">
              <a:latin typeface="Symbol" panose="05050102010706020507" pitchFamily="18" charset="2"/>
            </a:endParaRPr>
          </a:p>
        </p:txBody>
      </p:sp>
      <p:sp>
        <p:nvSpPr>
          <p:cNvPr id="58381" name="AutoShape 1046"/>
          <p:cNvSpPr>
            <a:spLocks noChangeArrowheads="1"/>
          </p:cNvSpPr>
          <p:nvPr/>
        </p:nvSpPr>
        <p:spPr bwMode="auto">
          <a:xfrm rot="-5400000" flipH="1" flipV="1">
            <a:off x="2833688" y="1593850"/>
            <a:ext cx="2408237" cy="3370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24" y="10898"/>
                </a:moveTo>
                <a:cubicBezTo>
                  <a:pt x="19524" y="10865"/>
                  <a:pt x="19525" y="10832"/>
                  <a:pt x="19525" y="10800"/>
                </a:cubicBezTo>
                <a:cubicBezTo>
                  <a:pt x="19525" y="6028"/>
                  <a:pt x="15692" y="2142"/>
                  <a:pt x="10921" y="2075"/>
                </a:cubicBezTo>
                <a:lnTo>
                  <a:pt x="10950" y="1"/>
                </a:lnTo>
                <a:cubicBezTo>
                  <a:pt x="16856" y="83"/>
                  <a:pt x="21600" y="4894"/>
                  <a:pt x="21600" y="10800"/>
                </a:cubicBezTo>
                <a:cubicBezTo>
                  <a:pt x="21600" y="10840"/>
                  <a:pt x="21599" y="10881"/>
                  <a:pt x="21599" y="10922"/>
                </a:cubicBezTo>
                <a:lnTo>
                  <a:pt x="24299" y="10953"/>
                </a:lnTo>
                <a:lnTo>
                  <a:pt x="20520" y="14648"/>
                </a:lnTo>
                <a:lnTo>
                  <a:pt x="16824" y="10868"/>
                </a:lnTo>
                <a:lnTo>
                  <a:pt x="19524" y="1089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36"/>
          <p:cNvGrpSpPr>
            <a:grpSpLocks/>
          </p:cNvGrpSpPr>
          <p:nvPr/>
        </p:nvGrpSpPr>
        <p:grpSpPr bwMode="auto">
          <a:xfrm>
            <a:off x="2495550" y="915988"/>
            <a:ext cx="2187575" cy="5013325"/>
            <a:chOff x="192" y="624"/>
            <a:chExt cx="1378" cy="3158"/>
          </a:xfrm>
        </p:grpSpPr>
        <p:pic>
          <p:nvPicPr>
            <p:cNvPr id="594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1238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9418" name="Group 33"/>
            <p:cNvGrpSpPr>
              <a:grpSpLocks/>
            </p:cNvGrpSpPr>
            <p:nvPr/>
          </p:nvGrpSpPr>
          <p:grpSpPr bwMode="auto">
            <a:xfrm>
              <a:off x="192" y="1925"/>
              <a:ext cx="1378" cy="786"/>
              <a:chOff x="192" y="1968"/>
              <a:chExt cx="1378" cy="786"/>
            </a:xfrm>
          </p:grpSpPr>
          <p:sp>
            <p:nvSpPr>
              <p:cNvPr id="59420" name="AutoShape 3"/>
              <p:cNvSpPr>
                <a:spLocks noChangeArrowheads="1"/>
              </p:cNvSpPr>
              <p:nvPr/>
            </p:nvSpPr>
            <p:spPr bwMode="auto">
              <a:xfrm>
                <a:off x="192" y="1968"/>
                <a:ext cx="288" cy="48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9421" name="Text Box 6"/>
              <p:cNvSpPr txBox="1">
                <a:spLocks noChangeArrowheads="1"/>
              </p:cNvSpPr>
              <p:nvPr/>
            </p:nvSpPr>
            <p:spPr bwMode="auto">
              <a:xfrm>
                <a:off x="518" y="2006"/>
                <a:ext cx="105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Trasformata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di Fourier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it-IT" sz="2400">
                  <a:latin typeface="Times" panose="02020603050405020304" pitchFamily="18" charset="0"/>
                </a:endParaRPr>
              </a:p>
            </p:txBody>
          </p:sp>
        </p:grpSp>
        <p:pic>
          <p:nvPicPr>
            <p:cNvPr id="594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1238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39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963988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915988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397" name="Group 34"/>
          <p:cNvGrpSpPr>
            <a:grpSpLocks/>
          </p:cNvGrpSpPr>
          <p:nvPr/>
        </p:nvGrpSpPr>
        <p:grpSpPr bwMode="auto">
          <a:xfrm>
            <a:off x="282575" y="2981325"/>
            <a:ext cx="2187575" cy="1247775"/>
            <a:chOff x="1677" y="1978"/>
            <a:chExt cx="1378" cy="786"/>
          </a:xfrm>
        </p:grpSpPr>
        <p:sp>
          <p:nvSpPr>
            <p:cNvPr id="59415" name="AutoShape 11"/>
            <p:cNvSpPr>
              <a:spLocks noChangeArrowheads="1"/>
            </p:cNvSpPr>
            <p:nvPr/>
          </p:nvSpPr>
          <p:spPr bwMode="auto">
            <a:xfrm>
              <a:off x="1677" y="1978"/>
              <a:ext cx="288" cy="48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9416" name="Text Box 12"/>
            <p:cNvSpPr txBox="1">
              <a:spLocks noChangeArrowheads="1"/>
            </p:cNvSpPr>
            <p:nvPr/>
          </p:nvSpPr>
          <p:spPr bwMode="auto">
            <a:xfrm>
              <a:off x="2003" y="2016"/>
              <a:ext cx="105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Trasformata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di Fourier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2400">
                <a:latin typeface="Times" panose="02020603050405020304" pitchFamily="18" charset="0"/>
              </a:endParaRPr>
            </a:p>
          </p:txBody>
        </p:sp>
      </p:grpSp>
      <p:sp>
        <p:nvSpPr>
          <p:cNvPr id="59398" name="Text Box 19"/>
          <p:cNvSpPr txBox="1">
            <a:spLocks noChangeArrowheads="1"/>
          </p:cNvSpPr>
          <p:nvPr/>
        </p:nvSpPr>
        <p:spPr bwMode="auto">
          <a:xfrm>
            <a:off x="2335213" y="6027738"/>
            <a:ext cx="226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>
                <a:latin typeface="Times" panose="02020603050405020304" pitchFamily="18" charset="0"/>
              </a:rPr>
              <a:t> |</a:t>
            </a:r>
            <a:r>
              <a:rPr lang="en-GB" altLang="it-IT" sz="1800" dirty="0">
                <a:latin typeface="Times" panose="02020603050405020304" pitchFamily="18" charset="0"/>
              </a:rPr>
              <a:t>F|(</a:t>
            </a:r>
            <a:r>
              <a:rPr lang="en-GB" altLang="it-IT" sz="1800" dirty="0" err="1">
                <a:latin typeface="Times" panose="02020603050405020304" pitchFamily="18" charset="0"/>
              </a:rPr>
              <a:t>papera</a:t>
            </a:r>
            <a:r>
              <a:rPr lang="en-GB" altLang="it-IT" sz="1800" dirty="0">
                <a:latin typeface="Times" panose="02020603050405020304" pitchFamily="18" charset="0"/>
              </a:rPr>
              <a:t>),</a:t>
            </a:r>
            <a:r>
              <a:rPr lang="en-GB" altLang="it-IT" sz="1800" dirty="0">
                <a:latin typeface="Symbol" panose="05050102010706020507" pitchFamily="18" charset="2"/>
              </a:rPr>
              <a:t>f</a:t>
            </a:r>
            <a:r>
              <a:rPr lang="en-GB" altLang="it-IT" sz="1800" dirty="0">
                <a:latin typeface="Times" panose="02020603050405020304" pitchFamily="18" charset="0"/>
              </a:rPr>
              <a:t>(</a:t>
            </a:r>
            <a:r>
              <a:rPr lang="en-GB" altLang="it-IT" sz="1800" dirty="0" err="1">
                <a:latin typeface="Times" panose="02020603050405020304" pitchFamily="18" charset="0"/>
              </a:rPr>
              <a:t>papera</a:t>
            </a:r>
            <a:r>
              <a:rPr lang="en-GB" altLang="it-IT" sz="1800" dirty="0">
                <a:latin typeface="Times" panose="02020603050405020304" pitchFamily="18" charset="0"/>
              </a:rPr>
              <a:t>) </a:t>
            </a:r>
          </a:p>
        </p:txBody>
      </p:sp>
      <p:sp>
        <p:nvSpPr>
          <p:cNvPr id="59399" name="Text Box 20"/>
          <p:cNvSpPr txBox="1">
            <a:spLocks noChangeArrowheads="1"/>
          </p:cNvSpPr>
          <p:nvPr/>
        </p:nvSpPr>
        <p:spPr bwMode="auto">
          <a:xfrm>
            <a:off x="282575" y="6072188"/>
            <a:ext cx="1916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>
                <a:latin typeface="Times" panose="02020603050405020304" pitchFamily="18" charset="0"/>
              </a:rPr>
              <a:t>|F|(gatto),</a:t>
            </a:r>
            <a:r>
              <a:rPr lang="en-GB" altLang="it-IT" sz="1800">
                <a:latin typeface="Symbol" panose="05050102010706020507" pitchFamily="18" charset="2"/>
              </a:rPr>
              <a:t>f</a:t>
            </a:r>
            <a:r>
              <a:rPr lang="en-GB" altLang="it-IT" sz="1800">
                <a:latin typeface="Times" panose="02020603050405020304" pitchFamily="18" charset="0"/>
              </a:rPr>
              <a:t>(gatto)</a:t>
            </a:r>
          </a:p>
        </p:txBody>
      </p:sp>
      <p:grpSp>
        <p:nvGrpSpPr>
          <p:cNvPr id="59400" name="Group 38"/>
          <p:cNvGrpSpPr>
            <a:grpSpLocks/>
          </p:cNvGrpSpPr>
          <p:nvPr/>
        </p:nvGrpSpPr>
        <p:grpSpPr bwMode="auto">
          <a:xfrm>
            <a:off x="6940550" y="915988"/>
            <a:ext cx="2203450" cy="5057775"/>
            <a:chOff x="3017" y="625"/>
            <a:chExt cx="1388" cy="3186"/>
          </a:xfrm>
        </p:grpSpPr>
        <p:pic>
          <p:nvPicPr>
            <p:cNvPr id="59410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625"/>
              <a:ext cx="1238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9411" name="Group 15"/>
            <p:cNvGrpSpPr>
              <a:grpSpLocks/>
            </p:cNvGrpSpPr>
            <p:nvPr/>
          </p:nvGrpSpPr>
          <p:grpSpPr bwMode="auto">
            <a:xfrm>
              <a:off x="3017" y="1935"/>
              <a:ext cx="1388" cy="566"/>
              <a:chOff x="3840" y="1968"/>
              <a:chExt cx="1388" cy="566"/>
            </a:xfrm>
          </p:grpSpPr>
          <p:sp>
            <p:nvSpPr>
              <p:cNvPr id="59413" name="AutoShape 16"/>
              <p:cNvSpPr>
                <a:spLocks noChangeArrowheads="1"/>
              </p:cNvSpPr>
              <p:nvPr/>
            </p:nvSpPr>
            <p:spPr bwMode="auto">
              <a:xfrm>
                <a:off x="3840" y="1968"/>
                <a:ext cx="288" cy="48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9414" name="Text Box 17"/>
              <p:cNvSpPr txBox="1">
                <a:spLocks noChangeArrowheads="1"/>
              </p:cNvSpPr>
              <p:nvPr/>
            </p:nvSpPr>
            <p:spPr bwMode="auto">
              <a:xfrm>
                <a:off x="4176" y="2016"/>
                <a:ext cx="105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Trasformata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di Fourier </a:t>
                </a:r>
              </a:p>
            </p:txBody>
          </p:sp>
        </p:grpSp>
        <p:pic>
          <p:nvPicPr>
            <p:cNvPr id="59412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2573"/>
              <a:ext cx="1238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401" name="Text Box 23"/>
          <p:cNvSpPr txBox="1">
            <a:spLocks noChangeArrowheads="1"/>
          </p:cNvSpPr>
          <p:nvPr/>
        </p:nvSpPr>
        <p:spPr bwMode="auto">
          <a:xfrm>
            <a:off x="6940550" y="6072188"/>
            <a:ext cx="210579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dirty="0">
                <a:latin typeface="Times" panose="02020603050405020304" pitchFamily="18" charset="0"/>
              </a:rPr>
              <a:t>|F|(</a:t>
            </a:r>
            <a:r>
              <a:rPr lang="en-GB" altLang="it-IT" sz="1800" dirty="0" err="1">
                <a:latin typeface="Times" panose="02020603050405020304" pitchFamily="18" charset="0"/>
              </a:rPr>
              <a:t>papera</a:t>
            </a:r>
            <a:r>
              <a:rPr lang="en-GB" altLang="it-IT" sz="1800" dirty="0">
                <a:latin typeface="Times" panose="02020603050405020304" pitchFamily="18" charset="0"/>
              </a:rPr>
              <a:t>),</a:t>
            </a:r>
            <a:r>
              <a:rPr lang="en-GB" altLang="it-IT" sz="1800" dirty="0">
                <a:latin typeface="Symbol" panose="05050102010706020507" pitchFamily="18" charset="2"/>
              </a:rPr>
              <a:t>f</a:t>
            </a:r>
            <a:r>
              <a:rPr lang="en-GB" altLang="it-IT" sz="1800" dirty="0">
                <a:latin typeface="Times" panose="02020603050405020304" pitchFamily="18" charset="0"/>
              </a:rPr>
              <a:t>(</a:t>
            </a:r>
            <a:r>
              <a:rPr lang="en-GB" altLang="it-IT" sz="1800" dirty="0" err="1">
                <a:latin typeface="Times" panose="02020603050405020304" pitchFamily="18" charset="0"/>
              </a:rPr>
              <a:t>gatto</a:t>
            </a:r>
            <a:r>
              <a:rPr lang="en-GB" altLang="it-IT" sz="1800" dirty="0"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59402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52475"/>
          </a:xfrm>
        </p:spPr>
        <p:txBody>
          <a:bodyPr/>
          <a:lstStyle/>
          <a:p>
            <a:pPr eaLnBrk="1" hangingPunct="1"/>
            <a:r>
              <a:rPr lang="en-US" altLang="it-IT" sz="3200" b="1" smtClean="0">
                <a:solidFill>
                  <a:schemeClr val="accent2"/>
                </a:solidFill>
                <a:latin typeface="Times" panose="02020603050405020304" pitchFamily="18" charset="0"/>
              </a:rPr>
              <a:t>Importanza relativa della fase ed ampiezza</a:t>
            </a:r>
            <a:endParaRPr lang="it-IT" altLang="it-IT" smtClean="0"/>
          </a:p>
        </p:txBody>
      </p:sp>
      <p:grpSp>
        <p:nvGrpSpPr>
          <p:cNvPr id="59403" name="Group 41"/>
          <p:cNvGrpSpPr>
            <a:grpSpLocks/>
          </p:cNvGrpSpPr>
          <p:nvPr/>
        </p:nvGrpSpPr>
        <p:grpSpPr bwMode="auto">
          <a:xfrm>
            <a:off x="4710113" y="915988"/>
            <a:ext cx="2203450" cy="5110162"/>
            <a:chOff x="4430" y="612"/>
            <a:chExt cx="1388" cy="3219"/>
          </a:xfrm>
        </p:grpSpPr>
        <p:pic>
          <p:nvPicPr>
            <p:cNvPr id="59405" name="Picture 27" descr="picduckca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612"/>
              <a:ext cx="1245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6" name="Picture 29" descr="picduckcatff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586"/>
              <a:ext cx="1245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07" name="Group 35"/>
            <p:cNvGrpSpPr>
              <a:grpSpLocks/>
            </p:cNvGrpSpPr>
            <p:nvPr/>
          </p:nvGrpSpPr>
          <p:grpSpPr bwMode="auto">
            <a:xfrm>
              <a:off x="4430" y="1938"/>
              <a:ext cx="1388" cy="566"/>
              <a:chOff x="4449" y="1986"/>
              <a:chExt cx="1388" cy="566"/>
            </a:xfrm>
          </p:grpSpPr>
          <p:sp>
            <p:nvSpPr>
              <p:cNvPr id="59408" name="AutoShape 31"/>
              <p:cNvSpPr>
                <a:spLocks noChangeArrowheads="1"/>
              </p:cNvSpPr>
              <p:nvPr/>
            </p:nvSpPr>
            <p:spPr bwMode="auto">
              <a:xfrm>
                <a:off x="4449" y="1986"/>
                <a:ext cx="288" cy="480"/>
              </a:xfrm>
              <a:prstGeom prst="upDownArrow">
                <a:avLst>
                  <a:gd name="adj1" fmla="val 50000"/>
                  <a:gd name="adj2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9409" name="Text Box 32"/>
              <p:cNvSpPr txBox="1">
                <a:spLocks noChangeArrowheads="1"/>
              </p:cNvSpPr>
              <p:nvPr/>
            </p:nvSpPr>
            <p:spPr bwMode="auto">
              <a:xfrm>
                <a:off x="4785" y="2034"/>
                <a:ext cx="105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Trasformata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di Fourier </a:t>
                </a:r>
              </a:p>
            </p:txBody>
          </p:sp>
        </p:grpSp>
      </p:grpSp>
      <p:sp>
        <p:nvSpPr>
          <p:cNvPr id="59404" name="Text Box 40"/>
          <p:cNvSpPr txBox="1">
            <a:spLocks noChangeArrowheads="1"/>
          </p:cNvSpPr>
          <p:nvPr/>
        </p:nvSpPr>
        <p:spPr bwMode="auto">
          <a:xfrm>
            <a:off x="4733925" y="6072188"/>
            <a:ext cx="19953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dirty="0">
                <a:latin typeface="Times" panose="02020603050405020304" pitchFamily="18" charset="0"/>
              </a:rPr>
              <a:t>|F|(</a:t>
            </a:r>
            <a:r>
              <a:rPr lang="en-GB" altLang="it-IT" sz="1800" dirty="0" err="1">
                <a:latin typeface="Times" panose="02020603050405020304" pitchFamily="18" charset="0"/>
              </a:rPr>
              <a:t>gatto</a:t>
            </a:r>
            <a:r>
              <a:rPr lang="en-GB" altLang="it-IT" sz="1800" dirty="0">
                <a:latin typeface="Times" panose="02020603050405020304" pitchFamily="18" charset="0"/>
              </a:rPr>
              <a:t>),</a:t>
            </a:r>
            <a:r>
              <a:rPr lang="en-GB" altLang="it-IT" sz="1800" dirty="0">
                <a:latin typeface="Symbol" panose="05050102010706020507" pitchFamily="18" charset="2"/>
              </a:rPr>
              <a:t>f</a:t>
            </a:r>
            <a:r>
              <a:rPr lang="en-GB" altLang="it-IT" sz="1800" dirty="0">
                <a:latin typeface="Times" panose="02020603050405020304" pitchFamily="18" charset="0"/>
              </a:rPr>
              <a:t>(</a:t>
            </a:r>
            <a:r>
              <a:rPr lang="en-GB" altLang="it-IT" sz="1800" dirty="0" err="1">
                <a:latin typeface="Times" panose="02020603050405020304" pitchFamily="18" charset="0"/>
              </a:rPr>
              <a:t>papera</a:t>
            </a:r>
            <a:r>
              <a:rPr lang="en-GB" altLang="it-IT" sz="1800" dirty="0">
                <a:latin typeface="Times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0" y="1814382"/>
            <a:ext cx="2457450" cy="24574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28" y="1814382"/>
            <a:ext cx="2457450" cy="24574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0" y="1814382"/>
            <a:ext cx="2457450" cy="24574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28" y="1814382"/>
            <a:ext cx="2457450" cy="24574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0" y="1814382"/>
            <a:ext cx="2457450" cy="24574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28" y="1814382"/>
            <a:ext cx="2457450" cy="24574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0" y="1814382"/>
            <a:ext cx="2457450" cy="24574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28" y="1814382"/>
            <a:ext cx="2457450" cy="2457450"/>
          </a:xfrm>
          <a:prstGeom prst="rect">
            <a:avLst/>
          </a:prstGeom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4375795" y="1410788"/>
            <a:ext cx="457200" cy="2381250"/>
          </a:xfrm>
          <a:prstGeom prst="upDownArrow">
            <a:avLst>
              <a:gd name="adj1" fmla="val 50000"/>
              <a:gd name="adj2" fmla="val 10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77954" y="2970349"/>
            <a:ext cx="1670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 err="1">
                <a:latin typeface="Times" panose="02020603050405020304" pitchFamily="18" charset="0"/>
              </a:rPr>
              <a:t>Trasformata</a:t>
            </a:r>
            <a:endParaRPr lang="en-GB" altLang="it-IT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>
                <a:latin typeface="Times" panose="02020603050405020304" pitchFamily="18" charset="0"/>
              </a:rPr>
              <a:t>di Fourier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it-IT" sz="2400" dirty="0">
              <a:latin typeface="Times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9182" y="1128498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SPAZIO DIRETTO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795020" y="1136469"/>
            <a:ext cx="304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SPAZIO RECIPROCO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2787" y="4598720"/>
            <a:ext cx="334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DENSITA’ ELETTRONICA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52938" y="4500176"/>
            <a:ext cx="332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FATTORI DI STRUTTURA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738" y="1814382"/>
            <a:ext cx="2457450" cy="24574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4128" y="1814382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600" smtClean="0"/>
              <a:t>Onde nel diagramma di Argand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8038" y="1144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89400" y="1412875"/>
            <a:ext cx="4889500" cy="733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it-IT" sz="2400" dirty="0" smtClean="0"/>
              <a:t>Le </a:t>
            </a:r>
            <a:r>
              <a:rPr lang="en-GB" altLang="it-IT" sz="2400" dirty="0" err="1" smtClean="0"/>
              <a:t>onde</a:t>
            </a:r>
            <a:r>
              <a:rPr lang="en-GB" altLang="it-IT" sz="2400" dirty="0" smtClean="0"/>
              <a:t> </a:t>
            </a:r>
            <a:r>
              <a:rPr lang="en-GB" altLang="it-IT" sz="2400" b="1" dirty="0" smtClean="0"/>
              <a:t>F</a:t>
            </a:r>
            <a:r>
              <a:rPr lang="en-GB" altLang="it-IT" sz="1600" dirty="0" smtClean="0"/>
              <a:t> </a:t>
            </a:r>
            <a:r>
              <a:rPr lang="en-GB" altLang="it-IT" sz="2400" dirty="0" err="1" smtClean="0"/>
              <a:t>sono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caratterizzate</a:t>
            </a:r>
            <a:r>
              <a:rPr lang="en-GB" altLang="it-IT" sz="2400" dirty="0" smtClean="0"/>
              <a:t> da </a:t>
            </a:r>
            <a:r>
              <a:rPr lang="en-GB" altLang="it-IT" sz="2400" dirty="0" err="1" smtClean="0"/>
              <a:t>una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ampiezza</a:t>
            </a:r>
            <a:r>
              <a:rPr lang="en-GB" altLang="it-IT" sz="2400" dirty="0" smtClean="0"/>
              <a:t> |F| e da </a:t>
            </a:r>
            <a:r>
              <a:rPr lang="en-GB" altLang="it-IT" sz="2400" dirty="0" err="1" smtClean="0"/>
              <a:t>una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fase</a:t>
            </a:r>
            <a:r>
              <a:rPr lang="en-GB" altLang="it-IT" sz="2400" dirty="0" smtClean="0"/>
              <a:t> </a:t>
            </a:r>
            <a:r>
              <a:rPr lang="en-GB" altLang="it-IT" sz="2400" dirty="0" smtClean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572000" y="2212975"/>
            <a:ext cx="42611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Times" panose="02020603050405020304" pitchFamily="18" charset="0"/>
              </a:rPr>
              <a:t>F</a:t>
            </a:r>
            <a:r>
              <a:rPr lang="en-US" altLang="it-IT" sz="2400" dirty="0">
                <a:latin typeface="Times" panose="02020603050405020304" pitchFamily="18" charset="0"/>
              </a:rPr>
              <a:t> = |F| </a:t>
            </a:r>
            <a:r>
              <a:rPr lang="en-US" altLang="it-IT" sz="24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2400" dirty="0" smtClean="0">
                <a:latin typeface="Times" panose="02020603050405020304" pitchFamily="18" charset="0"/>
              </a:rPr>
              <a:t>(i</a:t>
            </a:r>
            <a:r>
              <a:rPr lang="en-US" altLang="it-IT" sz="2400" dirty="0" smtClean="0">
                <a:latin typeface="Symbol" panose="05050102010706020507" pitchFamily="18" charset="2"/>
              </a:rPr>
              <a:t>f) </a:t>
            </a:r>
            <a:r>
              <a:rPr lang="en-US" altLang="it-IT" sz="2400" dirty="0">
                <a:latin typeface="Symbol" panose="05050102010706020507" pitchFamily="18" charset="2"/>
              </a:rPr>
              <a:t>= </a:t>
            </a:r>
            <a:r>
              <a:rPr lang="en-US" altLang="it-IT" sz="2400" dirty="0"/>
              <a:t>|F| (</a:t>
            </a:r>
            <a:r>
              <a:rPr lang="en-US" altLang="it-IT" sz="2400" dirty="0" err="1"/>
              <a:t>cos</a:t>
            </a:r>
            <a:r>
              <a:rPr lang="en-US" altLang="it-IT" sz="2400" dirty="0" err="1">
                <a:latin typeface="Symbol" panose="05050102010706020507" pitchFamily="18" charset="2"/>
              </a:rPr>
              <a:t>f</a:t>
            </a:r>
            <a:r>
              <a:rPr lang="en-US" altLang="it-IT" sz="2400" dirty="0" err="1"/>
              <a:t>+isen</a:t>
            </a:r>
            <a:r>
              <a:rPr lang="en-US" altLang="it-IT" sz="2400" dirty="0" err="1">
                <a:latin typeface="Symbol" panose="05050102010706020507" pitchFamily="18" charset="2"/>
              </a:rPr>
              <a:t>f</a:t>
            </a:r>
            <a:r>
              <a:rPr lang="en-US" altLang="it-IT" sz="2400" dirty="0"/>
              <a:t>)</a:t>
            </a:r>
          </a:p>
        </p:txBody>
      </p:sp>
      <p:pic>
        <p:nvPicPr>
          <p:cNvPr id="307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2013"/>
            <a:ext cx="3905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05113"/>
            <a:ext cx="4953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it-IT" sz="2800" b="1" smtClean="0">
                <a:solidFill>
                  <a:schemeClr val="accent2"/>
                </a:solidFill>
              </a:rPr>
              <a:t>La funzione Patterson</a:t>
            </a:r>
            <a:endParaRPr lang="en-GB" altLang="it-IT" sz="2800" smtClean="0"/>
          </a:p>
        </p:txBody>
      </p:sp>
      <p:grpSp>
        <p:nvGrpSpPr>
          <p:cNvPr id="60419" name="Group 1027"/>
          <p:cNvGrpSpPr>
            <a:grpSpLocks/>
          </p:cNvGrpSpPr>
          <p:nvPr/>
        </p:nvGrpSpPr>
        <p:grpSpPr bwMode="auto">
          <a:xfrm>
            <a:off x="420688" y="1143000"/>
            <a:ext cx="1752600" cy="2514600"/>
            <a:chOff x="528" y="2544"/>
            <a:chExt cx="1104" cy="1584"/>
          </a:xfrm>
        </p:grpSpPr>
        <p:sp>
          <p:nvSpPr>
            <p:cNvPr id="60448" name="Line 1028"/>
            <p:cNvSpPr>
              <a:spLocks noChangeShapeType="1"/>
            </p:cNvSpPr>
            <p:nvPr/>
          </p:nvSpPr>
          <p:spPr bwMode="auto">
            <a:xfrm>
              <a:off x="528" y="307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49" name="Line 1029"/>
            <p:cNvSpPr>
              <a:spLocks noChangeShapeType="1"/>
            </p:cNvSpPr>
            <p:nvPr/>
          </p:nvSpPr>
          <p:spPr bwMode="auto">
            <a:xfrm>
              <a:off x="528" y="412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50" name="Oval 1030"/>
            <p:cNvSpPr>
              <a:spLocks noChangeArrowheads="1"/>
            </p:cNvSpPr>
            <p:nvPr/>
          </p:nvSpPr>
          <p:spPr bwMode="auto">
            <a:xfrm>
              <a:off x="81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51" name="Oval 1031"/>
            <p:cNvSpPr>
              <a:spLocks noChangeArrowheads="1"/>
            </p:cNvSpPr>
            <p:nvPr/>
          </p:nvSpPr>
          <p:spPr bwMode="auto">
            <a:xfrm>
              <a:off x="1200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52" name="Oval 1032"/>
            <p:cNvSpPr>
              <a:spLocks noChangeArrowheads="1"/>
            </p:cNvSpPr>
            <p:nvPr/>
          </p:nvSpPr>
          <p:spPr bwMode="auto">
            <a:xfrm>
              <a:off x="1152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53" name="Text Box 1033"/>
            <p:cNvSpPr txBox="1">
              <a:spLocks noChangeArrowheads="1"/>
            </p:cNvSpPr>
            <p:nvPr/>
          </p:nvSpPr>
          <p:spPr bwMode="auto">
            <a:xfrm>
              <a:off x="710" y="3302"/>
              <a:ext cx="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A</a:t>
              </a:r>
            </a:p>
          </p:txBody>
        </p:sp>
        <p:sp>
          <p:nvSpPr>
            <p:cNvPr id="60454" name="Text Box 1034"/>
            <p:cNvSpPr txBox="1">
              <a:spLocks noChangeArrowheads="1"/>
            </p:cNvSpPr>
            <p:nvPr/>
          </p:nvSpPr>
          <p:spPr bwMode="auto">
            <a:xfrm>
              <a:off x="1190" y="2966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B</a:t>
              </a:r>
            </a:p>
          </p:txBody>
        </p:sp>
        <p:sp>
          <p:nvSpPr>
            <p:cNvPr id="60455" name="Text Box 1035"/>
            <p:cNvSpPr txBox="1">
              <a:spLocks noChangeArrowheads="1"/>
            </p:cNvSpPr>
            <p:nvPr/>
          </p:nvSpPr>
          <p:spPr bwMode="auto">
            <a:xfrm>
              <a:off x="1286" y="349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C</a:t>
              </a:r>
            </a:p>
          </p:txBody>
        </p:sp>
        <p:sp>
          <p:nvSpPr>
            <p:cNvPr id="60456" name="Text Box 1036"/>
            <p:cNvSpPr txBox="1">
              <a:spLocks noChangeArrowheads="1"/>
            </p:cNvSpPr>
            <p:nvPr/>
          </p:nvSpPr>
          <p:spPr bwMode="auto">
            <a:xfrm>
              <a:off x="528" y="2544"/>
              <a:ext cx="9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>
                  <a:latin typeface="Times" panose="02020603050405020304" pitchFamily="18" charset="0"/>
                </a:rPr>
                <a:t>“Struttura”</a:t>
              </a:r>
            </a:p>
          </p:txBody>
        </p:sp>
        <p:sp>
          <p:nvSpPr>
            <p:cNvPr id="60457" name="Line 1037"/>
            <p:cNvSpPr>
              <a:spLocks noChangeShapeType="1"/>
            </p:cNvSpPr>
            <p:nvPr/>
          </p:nvSpPr>
          <p:spPr bwMode="auto">
            <a:xfrm flipV="1">
              <a:off x="832" y="3200"/>
              <a:ext cx="344" cy="3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58" name="Line 1038"/>
            <p:cNvSpPr>
              <a:spLocks noChangeShapeType="1"/>
            </p:cNvSpPr>
            <p:nvPr/>
          </p:nvSpPr>
          <p:spPr bwMode="auto">
            <a:xfrm flipH="1" flipV="1">
              <a:off x="1176" y="3184"/>
              <a:ext cx="48" cy="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59" name="Line 1039"/>
            <p:cNvSpPr>
              <a:spLocks noChangeShapeType="1"/>
            </p:cNvSpPr>
            <p:nvPr/>
          </p:nvSpPr>
          <p:spPr bwMode="auto">
            <a:xfrm flipH="1" flipV="1">
              <a:off x="832" y="3592"/>
              <a:ext cx="392" cy="1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0420" name="Group 1040"/>
          <p:cNvGrpSpPr>
            <a:grpSpLocks/>
          </p:cNvGrpSpPr>
          <p:nvPr/>
        </p:nvGrpSpPr>
        <p:grpSpPr bwMode="auto">
          <a:xfrm>
            <a:off x="69850" y="3962400"/>
            <a:ext cx="2667000" cy="2759075"/>
            <a:chOff x="2976" y="2582"/>
            <a:chExt cx="1680" cy="1738"/>
          </a:xfrm>
        </p:grpSpPr>
        <p:sp>
          <p:nvSpPr>
            <p:cNvPr id="60432" name="Line 1041"/>
            <p:cNvSpPr>
              <a:spLocks noChangeShapeType="1"/>
            </p:cNvSpPr>
            <p:nvPr/>
          </p:nvSpPr>
          <p:spPr bwMode="auto">
            <a:xfrm>
              <a:off x="3840" y="288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3" name="Line 1042"/>
            <p:cNvSpPr>
              <a:spLocks noChangeShapeType="1"/>
            </p:cNvSpPr>
            <p:nvPr/>
          </p:nvSpPr>
          <p:spPr bwMode="auto">
            <a:xfrm>
              <a:off x="2976" y="3600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4" name="Line 1043"/>
            <p:cNvSpPr>
              <a:spLocks noChangeShapeType="1"/>
            </p:cNvSpPr>
            <p:nvPr/>
          </p:nvSpPr>
          <p:spPr bwMode="auto">
            <a:xfrm flipH="1" flipV="1">
              <a:off x="3784" y="3048"/>
              <a:ext cx="48" cy="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5" name="Line 1044"/>
            <p:cNvSpPr>
              <a:spLocks noChangeShapeType="1"/>
            </p:cNvSpPr>
            <p:nvPr/>
          </p:nvSpPr>
          <p:spPr bwMode="auto">
            <a:xfrm flipH="1" flipV="1">
              <a:off x="3840" y="3600"/>
              <a:ext cx="48" cy="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6" name="Line 1045"/>
            <p:cNvSpPr>
              <a:spLocks noChangeShapeType="1"/>
            </p:cNvSpPr>
            <p:nvPr/>
          </p:nvSpPr>
          <p:spPr bwMode="auto">
            <a:xfrm flipV="1">
              <a:off x="3856" y="3216"/>
              <a:ext cx="344" cy="3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7" name="Line 1046"/>
            <p:cNvSpPr>
              <a:spLocks noChangeShapeType="1"/>
            </p:cNvSpPr>
            <p:nvPr/>
          </p:nvSpPr>
          <p:spPr bwMode="auto">
            <a:xfrm flipV="1">
              <a:off x="3488" y="3600"/>
              <a:ext cx="344" cy="3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8" name="Line 1047"/>
            <p:cNvSpPr>
              <a:spLocks noChangeShapeType="1"/>
            </p:cNvSpPr>
            <p:nvPr/>
          </p:nvSpPr>
          <p:spPr bwMode="auto">
            <a:xfrm flipH="1" flipV="1">
              <a:off x="3840" y="3608"/>
              <a:ext cx="392" cy="1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39" name="Line 1048"/>
            <p:cNvSpPr>
              <a:spLocks noChangeShapeType="1"/>
            </p:cNvSpPr>
            <p:nvPr/>
          </p:nvSpPr>
          <p:spPr bwMode="auto">
            <a:xfrm flipH="1" flipV="1">
              <a:off x="3440" y="3472"/>
              <a:ext cx="392" cy="1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40" name="Oval 1049"/>
            <p:cNvSpPr>
              <a:spLocks noChangeArrowheads="1"/>
            </p:cNvSpPr>
            <p:nvPr/>
          </p:nvSpPr>
          <p:spPr bwMode="auto">
            <a:xfrm>
              <a:off x="3408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1" name="Oval 1050"/>
            <p:cNvSpPr>
              <a:spLocks noChangeArrowheads="1"/>
            </p:cNvSpPr>
            <p:nvPr/>
          </p:nvSpPr>
          <p:spPr bwMode="auto">
            <a:xfrm>
              <a:off x="4136" y="31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2" name="Oval 1051"/>
            <p:cNvSpPr>
              <a:spLocks noChangeArrowheads="1"/>
            </p:cNvSpPr>
            <p:nvPr/>
          </p:nvSpPr>
          <p:spPr bwMode="auto">
            <a:xfrm>
              <a:off x="4200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3" name="Oval 1052"/>
            <p:cNvSpPr>
              <a:spLocks noChangeArrowheads="1"/>
            </p:cNvSpPr>
            <p:nvPr/>
          </p:nvSpPr>
          <p:spPr bwMode="auto">
            <a:xfrm>
              <a:off x="3720" y="30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4" name="Oval 1053"/>
            <p:cNvSpPr>
              <a:spLocks noChangeArrowheads="1"/>
            </p:cNvSpPr>
            <p:nvPr/>
          </p:nvSpPr>
          <p:spPr bwMode="auto">
            <a:xfrm>
              <a:off x="3848" y="40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5" name="Oval 1054"/>
            <p:cNvSpPr>
              <a:spLocks noChangeArrowheads="1"/>
            </p:cNvSpPr>
            <p:nvPr/>
          </p:nvSpPr>
          <p:spPr bwMode="auto">
            <a:xfrm>
              <a:off x="3424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6" name="Oval 1055"/>
            <p:cNvSpPr>
              <a:spLocks noChangeArrowheads="1"/>
            </p:cNvSpPr>
            <p:nvPr/>
          </p:nvSpPr>
          <p:spPr bwMode="auto">
            <a:xfrm>
              <a:off x="3744" y="350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0447" name="Text Box 1056"/>
            <p:cNvSpPr txBox="1">
              <a:spLocks noChangeArrowheads="1"/>
            </p:cNvSpPr>
            <p:nvPr/>
          </p:nvSpPr>
          <p:spPr bwMode="auto">
            <a:xfrm>
              <a:off x="3254" y="2582"/>
              <a:ext cx="9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 dirty="0">
                  <a:latin typeface="Times" panose="02020603050405020304" pitchFamily="18" charset="0"/>
                </a:rPr>
                <a:t>“Patterson”</a:t>
              </a:r>
            </a:p>
          </p:txBody>
        </p:sp>
      </p:grpSp>
      <p:sp>
        <p:nvSpPr>
          <p:cNvPr id="60421" name="Text Box 1057"/>
          <p:cNvSpPr txBox="1">
            <a:spLocks noChangeArrowheads="1"/>
          </p:cNvSpPr>
          <p:nvPr/>
        </p:nvSpPr>
        <p:spPr bwMode="auto">
          <a:xfrm>
            <a:off x="2292350" y="29083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>
                <a:solidFill>
                  <a:schemeClr val="accent1"/>
                </a:solidFill>
                <a:latin typeface="Times" panose="02020603050405020304" pitchFamily="18" charset="0"/>
              </a:rPr>
              <a:t>N atomi</a:t>
            </a:r>
          </a:p>
        </p:txBody>
      </p:sp>
      <p:sp>
        <p:nvSpPr>
          <p:cNvPr id="60422" name="Text Box 1058"/>
          <p:cNvSpPr txBox="1">
            <a:spLocks noChangeArrowheads="1"/>
          </p:cNvSpPr>
          <p:nvPr/>
        </p:nvSpPr>
        <p:spPr bwMode="auto">
          <a:xfrm>
            <a:off x="2395538" y="6183313"/>
            <a:ext cx="349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>
                <a:solidFill>
                  <a:schemeClr val="accent1"/>
                </a:solidFill>
                <a:latin typeface="Times" panose="02020603050405020304" pitchFamily="18" charset="0"/>
              </a:rPr>
              <a:t>N(N-1) vettori interatomici</a:t>
            </a:r>
          </a:p>
        </p:txBody>
      </p:sp>
      <p:sp>
        <p:nvSpPr>
          <p:cNvPr id="60423" name="Text Box 1060"/>
          <p:cNvSpPr txBox="1">
            <a:spLocks noChangeArrowheads="1"/>
          </p:cNvSpPr>
          <p:nvPr/>
        </p:nvSpPr>
        <p:spPr bwMode="auto">
          <a:xfrm>
            <a:off x="2165350" y="352742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X</a:t>
            </a:r>
          </a:p>
        </p:txBody>
      </p:sp>
      <p:sp>
        <p:nvSpPr>
          <p:cNvPr id="60424" name="Text Box 1061"/>
          <p:cNvSpPr txBox="1">
            <a:spLocks noChangeArrowheads="1"/>
          </p:cNvSpPr>
          <p:nvPr/>
        </p:nvSpPr>
        <p:spPr bwMode="auto">
          <a:xfrm>
            <a:off x="266700" y="169862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Y</a:t>
            </a:r>
          </a:p>
        </p:txBody>
      </p:sp>
      <p:sp>
        <p:nvSpPr>
          <p:cNvPr id="60425" name="Text Box 1062"/>
          <p:cNvSpPr txBox="1">
            <a:spLocks noChangeArrowheads="1"/>
          </p:cNvSpPr>
          <p:nvPr/>
        </p:nvSpPr>
        <p:spPr bwMode="auto">
          <a:xfrm>
            <a:off x="2728913" y="535622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U</a:t>
            </a:r>
          </a:p>
        </p:txBody>
      </p:sp>
      <p:sp>
        <p:nvSpPr>
          <p:cNvPr id="60426" name="Text Box 1063"/>
          <p:cNvSpPr txBox="1">
            <a:spLocks noChangeArrowheads="1"/>
          </p:cNvSpPr>
          <p:nvPr/>
        </p:nvSpPr>
        <p:spPr bwMode="auto">
          <a:xfrm>
            <a:off x="1320800" y="4289425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>
                <a:latin typeface="Times" panose="02020603050405020304" pitchFamily="18" charset="0"/>
              </a:rPr>
              <a:t>V</a:t>
            </a:r>
          </a:p>
        </p:txBody>
      </p:sp>
      <p:sp>
        <p:nvSpPr>
          <p:cNvPr id="60427" name="Text Box 1064"/>
          <p:cNvSpPr txBox="1">
            <a:spLocks noChangeArrowheads="1"/>
          </p:cNvSpPr>
          <p:nvPr/>
        </p:nvSpPr>
        <p:spPr bwMode="auto">
          <a:xfrm>
            <a:off x="2041525" y="4632325"/>
            <a:ext cx="56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AB</a:t>
            </a:r>
          </a:p>
        </p:txBody>
      </p:sp>
      <p:sp>
        <p:nvSpPr>
          <p:cNvPr id="60428" name="Text Box 1065"/>
          <p:cNvSpPr txBox="1">
            <a:spLocks noChangeArrowheads="1"/>
          </p:cNvSpPr>
          <p:nvPr/>
        </p:nvSpPr>
        <p:spPr bwMode="auto">
          <a:xfrm>
            <a:off x="2193925" y="5699125"/>
            <a:ext cx="56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AC</a:t>
            </a:r>
          </a:p>
        </p:txBody>
      </p:sp>
      <p:sp>
        <p:nvSpPr>
          <p:cNvPr id="60429" name="Text Box 1066"/>
          <p:cNvSpPr txBox="1">
            <a:spLocks noChangeArrowheads="1"/>
          </p:cNvSpPr>
          <p:nvPr/>
        </p:nvSpPr>
        <p:spPr bwMode="auto">
          <a:xfrm>
            <a:off x="1584325" y="6308725"/>
            <a:ext cx="54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BC</a:t>
            </a:r>
          </a:p>
        </p:txBody>
      </p:sp>
      <p:sp>
        <p:nvSpPr>
          <p:cNvPr id="60430" name="Text Box 1067"/>
          <p:cNvSpPr txBox="1">
            <a:spLocks noChangeArrowheads="1"/>
          </p:cNvSpPr>
          <p:nvPr/>
        </p:nvSpPr>
        <p:spPr bwMode="auto">
          <a:xfrm>
            <a:off x="1885950" y="642938"/>
            <a:ext cx="6357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Times" panose="02020603050405020304" pitchFamily="18" charset="0"/>
              </a:rPr>
              <a:t>P(xyz) = 1/V </a:t>
            </a:r>
            <a:r>
              <a:rPr lang="en-US" altLang="it-IT" dirty="0">
                <a:latin typeface="Times" panose="02020603050405020304" pitchFamily="18" charset="0"/>
              </a:rPr>
              <a:t>∑</a:t>
            </a:r>
            <a:r>
              <a:rPr lang="en-US" altLang="it-IT" sz="2400" baseline="-25000" dirty="0" err="1">
                <a:latin typeface="Times" panose="02020603050405020304" pitchFamily="18" charset="0"/>
              </a:rPr>
              <a:t>h</a:t>
            </a:r>
            <a:r>
              <a:rPr lang="en-US" altLang="it-IT" dirty="0" err="1">
                <a:latin typeface="Times" panose="02020603050405020304" pitchFamily="18" charset="0"/>
              </a:rPr>
              <a:t>∑</a:t>
            </a:r>
            <a:r>
              <a:rPr lang="en-US" altLang="it-IT" sz="2400" baseline="-25000" dirty="0" err="1">
                <a:latin typeface="Times" panose="02020603050405020304" pitchFamily="18" charset="0"/>
              </a:rPr>
              <a:t>k</a:t>
            </a:r>
            <a:r>
              <a:rPr lang="en-US" altLang="it-IT" dirty="0" err="1">
                <a:latin typeface="Times" panose="02020603050405020304" pitchFamily="18" charset="0"/>
              </a:rPr>
              <a:t>∑</a:t>
            </a:r>
            <a:r>
              <a:rPr lang="en-US" altLang="it-IT" sz="2400" baseline="-25000" dirty="0" err="1">
                <a:latin typeface="Times" panose="02020603050405020304" pitchFamily="18" charset="0"/>
              </a:rPr>
              <a:t>l</a:t>
            </a:r>
            <a:r>
              <a:rPr lang="en-US" altLang="it-IT" sz="2400" baseline="-25000" dirty="0">
                <a:latin typeface="Times" panose="02020603050405020304" pitchFamily="18" charset="0"/>
              </a:rPr>
              <a:t> </a:t>
            </a:r>
            <a:r>
              <a:rPr lang="en-US" altLang="it-IT" sz="2400" dirty="0">
                <a:latin typeface="Times" panose="02020603050405020304" pitchFamily="18" charset="0"/>
              </a:rPr>
              <a:t>I(</a:t>
            </a:r>
            <a:r>
              <a:rPr lang="en-US" altLang="it-IT" sz="2400" dirty="0" err="1">
                <a:latin typeface="Times" panose="02020603050405020304" pitchFamily="18" charset="0"/>
              </a:rPr>
              <a:t>hkl</a:t>
            </a:r>
            <a:r>
              <a:rPr lang="en-US" altLang="it-IT" sz="2400" dirty="0">
                <a:latin typeface="Times" panose="02020603050405020304" pitchFamily="18" charset="0"/>
              </a:rPr>
              <a:t>) </a:t>
            </a:r>
            <a:r>
              <a:rPr lang="en-US" altLang="it-IT" sz="2400" dirty="0" err="1" smtClean="0">
                <a:latin typeface="Times" panose="02020603050405020304" pitchFamily="18" charset="0"/>
              </a:rPr>
              <a:t>exp</a:t>
            </a:r>
            <a:r>
              <a:rPr lang="en-US" altLang="it-IT" sz="2400" dirty="0">
                <a:latin typeface="Times" panose="02020603050405020304" pitchFamily="18" charset="0"/>
              </a:rPr>
              <a:t>[</a:t>
            </a:r>
            <a:r>
              <a:rPr lang="en-US" altLang="it-IT" sz="2400" dirty="0" smtClean="0">
                <a:latin typeface="Times" panose="02020603050405020304" pitchFamily="18" charset="0"/>
              </a:rPr>
              <a:t>-2</a:t>
            </a:r>
            <a:r>
              <a:rPr lang="en-US" altLang="it-IT" sz="2400" dirty="0" smtClean="0">
                <a:latin typeface="Symbol" panose="05050102010706020507" pitchFamily="18" charset="2"/>
              </a:rPr>
              <a:t>p</a:t>
            </a:r>
            <a:r>
              <a:rPr lang="en-US" altLang="it-IT" sz="2400" dirty="0" smtClean="0">
                <a:latin typeface="Times" panose="02020603050405020304" pitchFamily="18" charset="0"/>
              </a:rPr>
              <a:t>i(</a:t>
            </a:r>
            <a:r>
              <a:rPr lang="en-US" altLang="it-IT" sz="2400" dirty="0" err="1" smtClean="0">
                <a:latin typeface="Times" panose="02020603050405020304" pitchFamily="18" charset="0"/>
              </a:rPr>
              <a:t>hx+ky+lz</a:t>
            </a:r>
            <a:r>
              <a:rPr lang="en-US" altLang="it-IT" sz="2400" dirty="0" smtClean="0">
                <a:latin typeface="Times" panose="02020603050405020304" pitchFamily="18" charset="0"/>
              </a:rPr>
              <a:t>)]</a:t>
            </a:r>
            <a:endParaRPr lang="en-US" altLang="it-IT" sz="2400" dirty="0">
              <a:latin typeface="Times" panose="02020603050405020304" pitchFamily="18" charset="0"/>
            </a:endParaRPr>
          </a:p>
        </p:txBody>
      </p:sp>
      <p:sp>
        <p:nvSpPr>
          <p:cNvPr id="60431" name="Rectangle 1068"/>
          <p:cNvSpPr>
            <a:spLocks noChangeArrowheads="1"/>
          </p:cNvSpPr>
          <p:nvPr/>
        </p:nvSpPr>
        <p:spPr bwMode="auto">
          <a:xfrm>
            <a:off x="4062413" y="2047875"/>
            <a:ext cx="4772025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800"/>
              <a:t>La funzione Patterson è la trasformata di Fourier dell’intensità di diffrazione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it-IT" altLang="it-IT" sz="18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800"/>
              <a:t>La Patterson può essere calcolata direttamente dalle intensità misurate senza conoscere la fase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it-IT" altLang="it-IT" sz="18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800"/>
              <a:t>I massimi della funzione Patterson rappresentano la mappa dei </a:t>
            </a:r>
            <a:r>
              <a:rPr lang="it-IT" altLang="it-IT" sz="1800" b="1"/>
              <a:t>vettori</a:t>
            </a:r>
            <a:r>
              <a:rPr lang="it-IT" altLang="it-IT" sz="1800"/>
              <a:t> </a:t>
            </a:r>
            <a:r>
              <a:rPr lang="it-IT" altLang="it-IT" sz="1800" b="1"/>
              <a:t>interatomici </a:t>
            </a:r>
            <a:r>
              <a:rPr lang="it-IT" altLang="it-IT" sz="1800"/>
              <a:t>della struttura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461906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Interpretazione della </a:t>
            </a:r>
            <a:r>
              <a:rPr lang="it-IT" altLang="it-IT" sz="2800" dirty="0" err="1" smtClean="0"/>
              <a:t>Patterson</a:t>
            </a:r>
            <a:endParaRPr lang="it-IT" altLang="it-IT" sz="2800" dirty="0" smtClean="0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69950" y="4787469"/>
            <a:ext cx="317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Gruppo spaziale P2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2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2</a:t>
            </a:r>
            <a:r>
              <a:rPr lang="it-IT" altLang="it-IT" sz="2400" baseline="-25000" dirty="0"/>
              <a:t>1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722813" y="4687456"/>
            <a:ext cx="3981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Posizioni Equivalenti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x,y,z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-x+1/2,-y,z+1/2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-x,y+1/2,-z+1/2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x+1/2,-y+1/2,-z</a:t>
            </a:r>
          </a:p>
          <a:p>
            <a:pPr eaLnBrk="1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</a:pPr>
            <a:endParaRPr lang="it-IT" altLang="it-IT" sz="2400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42975" y="5509781"/>
            <a:ext cx="2820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1 atomo indipendente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4 atomi in cella</a:t>
            </a:r>
          </a:p>
        </p:txBody>
      </p:sp>
      <p:sp>
        <p:nvSpPr>
          <p:cNvPr id="61446" name="CasellaDiTesto 1"/>
          <p:cNvSpPr txBox="1">
            <a:spLocks noChangeArrowheads="1"/>
          </p:cNvSpPr>
          <p:nvPr/>
        </p:nvSpPr>
        <p:spPr bwMode="auto">
          <a:xfrm>
            <a:off x="603250" y="1387044"/>
            <a:ext cx="79994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Nel caso di complessi metallici e più in generale di cristalli con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atomi con molti elettroni di core si può risolvere il problema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della fase mediante il metodo dell’atomo pesante interpretando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la funzione Patterson i cui massimi sono dominati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dai vettori interatomici atomo pesante – atomo pesante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23106" y="321713"/>
            <a:ext cx="77597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/>
              <a:t>Risoluzione del problema della fase mediante </a:t>
            </a:r>
            <a:r>
              <a:rPr lang="it-IT" altLang="it-IT" sz="2800" b="1" dirty="0" smtClean="0"/>
              <a:t>metodo dell’atomo pesante</a:t>
            </a:r>
            <a:endParaRPr lang="it-IT" altLang="it-IT" sz="2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765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Patterson Teorica</a:t>
            </a:r>
          </a:p>
        </p:txBody>
      </p:sp>
      <p:graphicFrame>
        <p:nvGraphicFramePr>
          <p:cNvPr id="108617" name="Group 73"/>
          <p:cNvGraphicFramePr>
            <a:graphicFrameLocks noGrp="1"/>
          </p:cNvGraphicFramePr>
          <p:nvPr>
            <p:ph idx="1"/>
          </p:nvPr>
        </p:nvGraphicFramePr>
        <p:xfrm>
          <a:off x="685800" y="690563"/>
          <a:ext cx="7772400" cy="4408487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48240359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184866733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1142532790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153075874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58470625"/>
                    </a:ext>
                  </a:extLst>
                </a:gridCol>
              </a:tblGrid>
              <a:tr h="822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x,y,z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-x+1/2,-y,z+1/2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-x,y+1/2,-z+1/2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x+1/2,-y+1/2,-z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624539"/>
                  </a:ext>
                </a:extLst>
              </a:tr>
              <a:tr h="824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x,y,z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-2x+1/2,-2y,1/2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-2x,1/2,-2z+1/2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1/2,-2y+1/2,-2z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05260"/>
                  </a:ext>
                </a:extLst>
              </a:tr>
              <a:tr h="920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-x+1/2,-y,z+1/2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2x-1/2,2y,-1/2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-1/2,2y+1/2,-2z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2x,1/2,-2z-1/2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278045"/>
                  </a:ext>
                </a:extLst>
              </a:tr>
              <a:tr h="920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-x,y+1/2,-z+1/2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2x,-1/2,2z-1/2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1/2,-2y-1/2,2z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2x+1/2,-2y,-1/2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01727"/>
                  </a:ext>
                </a:extLst>
              </a:tr>
              <a:tr h="920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x+1/2,-y+1/2,-z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-1/2,2y-1/2,2z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-2x,-1/2,2z+1/2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-2x-1/2,2y,1/2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357224"/>
                  </a:ext>
                </a:extLst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6263" y="5418138"/>
            <a:ext cx="8053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Interpretazione dalle Mappe Pattersons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Se il numero di atomi pesanti da localizzare è piccolo, i siti possono essere trovati direttamente usando l’arcana magia delle sezioni di Harker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asellaDiTesto 3"/>
          <p:cNvSpPr txBox="1">
            <a:spLocks noChangeArrowheads="1"/>
          </p:cNvSpPr>
          <p:nvPr/>
        </p:nvSpPr>
        <p:spPr bwMode="auto">
          <a:xfrm>
            <a:off x="384175" y="350838"/>
            <a:ext cx="860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Dalla posizione dell’atomo pesante si può calcolare il suo contributo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al fattore di struttura (modulo e fase)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520950" y="1568450"/>
            <a:ext cx="114300" cy="1143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7215188" y="1096963"/>
            <a:ext cx="1905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5767388" y="2297113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4" name="Line 8"/>
          <p:cNvSpPr>
            <a:spLocks noChangeShapeType="1"/>
          </p:cNvSpPr>
          <p:nvPr/>
        </p:nvSpPr>
        <p:spPr bwMode="auto">
          <a:xfrm flipV="1">
            <a:off x="930275" y="1354138"/>
            <a:ext cx="3143250" cy="285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860425" y="2990850"/>
            <a:ext cx="3200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3496" name="Group 10"/>
          <p:cNvGrpSpPr>
            <a:grpSpLocks/>
          </p:cNvGrpSpPr>
          <p:nvPr/>
        </p:nvGrpSpPr>
        <p:grpSpPr bwMode="auto">
          <a:xfrm>
            <a:off x="3498850" y="1362075"/>
            <a:ext cx="644525" cy="1677988"/>
            <a:chOff x="4480" y="2848"/>
            <a:chExt cx="406" cy="448"/>
          </a:xfrm>
        </p:grpSpPr>
        <p:sp>
          <p:nvSpPr>
            <p:cNvPr id="63516" name="AutoShape 11"/>
            <p:cNvSpPr>
              <a:spLocks noChangeArrowheads="1"/>
            </p:cNvSpPr>
            <p:nvPr/>
          </p:nvSpPr>
          <p:spPr bwMode="auto">
            <a:xfrm rot="5189458" flipH="1">
              <a:off x="4567" y="2761"/>
              <a:ext cx="228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17" name="AutoShape 12"/>
            <p:cNvSpPr>
              <a:spLocks noChangeArrowheads="1"/>
            </p:cNvSpPr>
            <p:nvPr/>
          </p:nvSpPr>
          <p:spPr bwMode="auto">
            <a:xfrm rot="-5189458">
              <a:off x="4571" y="2981"/>
              <a:ext cx="228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7234238" y="2011363"/>
            <a:ext cx="571500" cy="2857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523875" y="3205163"/>
            <a:ext cx="7977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Con le fasi si possono calcolare le mappe di densità elettronica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Dalle quali si possono localizzare gli altri atomi della struttura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225925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673350" y="1720850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2722563" y="1506538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306638" y="1741488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2354263" y="1492250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551113" y="1843088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2603500" y="1422400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2835275" y="1906588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7780338" y="1858963"/>
            <a:ext cx="98425" cy="1524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7878763" y="1795463"/>
            <a:ext cx="171450" cy="825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8040688" y="1631950"/>
            <a:ext cx="19050" cy="1714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8059738" y="1566863"/>
            <a:ext cx="171450" cy="825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8215313" y="1554163"/>
            <a:ext cx="161925" cy="1111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8377238" y="1400175"/>
            <a:ext cx="49212" cy="163513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8429625" y="1273175"/>
            <a:ext cx="92075" cy="1270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7215188" y="1273175"/>
            <a:ext cx="1306512" cy="1023938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3363913" y="4216400"/>
            <a:ext cx="5553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Le nuove fasi saranno migliori delle precedenti e la nuova mappa sarà più pulita.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Si potranno localizzare nuovi atomi.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Cicli interattivi fino al completamento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della struttura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55650" y="307976"/>
            <a:ext cx="7759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/>
              <a:t>Risoluzione del problema della fase mediante metodi </a:t>
            </a:r>
            <a:r>
              <a:rPr lang="it-IT" altLang="it-IT" sz="2800" b="1" dirty="0" smtClean="0"/>
              <a:t>diretti </a:t>
            </a:r>
            <a:endParaRPr lang="it-IT" altLang="it-IT" sz="2800" b="1" dirty="0"/>
          </a:p>
        </p:txBody>
      </p:sp>
      <p:sp>
        <p:nvSpPr>
          <p:cNvPr id="64515" name="Rettangolo 1"/>
          <p:cNvSpPr>
            <a:spLocks noChangeArrowheads="1"/>
          </p:cNvSpPr>
          <p:nvPr/>
        </p:nvSpPr>
        <p:spPr bwMode="auto">
          <a:xfrm>
            <a:off x="450850" y="1522413"/>
            <a:ext cx="85661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Metodi che derivano le fasi direttamente dalle intensità di diffrazione per mezzo di relazioni probabilistiche.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Le fasi sono derivate dall’ ampiezza dei fattori di struttura normalizzati (E</a:t>
            </a:r>
            <a:r>
              <a:rPr lang="it-IT" altLang="it-IT" sz="2400" baseline="-25000"/>
              <a:t>hkl</a:t>
            </a:r>
            <a:r>
              <a:rPr lang="it-IT" altLang="it-IT" sz="2400"/>
              <a:t>) rispetto ad una distribuzione casuale di atomi nella cella unitaria.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La densità elettronica </a:t>
            </a:r>
            <a:r>
              <a:rPr lang="it-IT" altLang="it-IT" sz="2400">
                <a:latin typeface="Symbol" panose="05050102010706020507" pitchFamily="18" charset="2"/>
              </a:rPr>
              <a:t></a:t>
            </a:r>
            <a:r>
              <a:rPr lang="it-IT" altLang="it-IT" sz="2400"/>
              <a:t>(x,y,z) ha la proprietà di essere positiva e concentrata in prossimità dei nuclei con valori quasi zero altrove.</a:t>
            </a:r>
          </a:p>
        </p:txBody>
      </p:sp>
      <p:sp>
        <p:nvSpPr>
          <p:cNvPr id="64516" name="Rettangolo 8"/>
          <p:cNvSpPr>
            <a:spLocks noChangeArrowheads="1"/>
          </p:cNvSpPr>
          <p:nvPr/>
        </p:nvSpPr>
        <p:spPr bwMode="auto">
          <a:xfrm>
            <a:off x="2646363" y="5203825"/>
            <a:ext cx="309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IDFont+F8"/>
              </a:rPr>
              <a:t>E</a:t>
            </a:r>
            <a:r>
              <a:rPr lang="it-IT" altLang="it-IT" sz="2400" baseline="-25000">
                <a:solidFill>
                  <a:srgbClr val="000000"/>
                </a:solidFill>
                <a:latin typeface="CIDFont+F7"/>
              </a:rPr>
              <a:t>hkl</a:t>
            </a:r>
            <a:r>
              <a:rPr lang="it-IT" altLang="it-IT" sz="2400">
                <a:solidFill>
                  <a:srgbClr val="000000"/>
                </a:solidFill>
                <a:latin typeface="CIDFont+F7"/>
              </a:rPr>
              <a:t> = </a:t>
            </a:r>
            <a:r>
              <a:rPr lang="it-IT" altLang="it-IT" sz="2400">
                <a:latin typeface="CIDFont+F7"/>
              </a:rPr>
              <a:t>k</a:t>
            </a:r>
            <a:r>
              <a:rPr lang="it-IT" altLang="it-IT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it-IT" altLang="it-IT" sz="2400">
                <a:solidFill>
                  <a:srgbClr val="000000"/>
                </a:solidFill>
                <a:latin typeface="CIDFont+F8"/>
              </a:rPr>
              <a:t>E</a:t>
            </a:r>
            <a:r>
              <a:rPr lang="it-IT" altLang="it-IT" sz="2400" baseline="-25000">
                <a:solidFill>
                  <a:srgbClr val="000000"/>
                </a:solidFill>
                <a:latin typeface="CIDFont+F7"/>
              </a:rPr>
              <a:t>h’k’l’</a:t>
            </a:r>
            <a:r>
              <a:rPr lang="it-IT" altLang="it-IT" sz="2400">
                <a:solidFill>
                  <a:srgbClr val="000000"/>
                </a:solidFill>
                <a:latin typeface="CIDFont+F8"/>
              </a:rPr>
              <a:t>E</a:t>
            </a:r>
            <a:r>
              <a:rPr lang="it-IT" altLang="it-IT" sz="2400" baseline="-25000">
                <a:solidFill>
                  <a:srgbClr val="000000"/>
                </a:solidFill>
                <a:latin typeface="CIDFont+F7"/>
              </a:rPr>
              <a:t>h-h’k-k’l-l’</a:t>
            </a:r>
          </a:p>
        </p:txBody>
      </p:sp>
      <p:sp>
        <p:nvSpPr>
          <p:cNvPr id="64517" name="CasellaDiTesto 9"/>
          <p:cNvSpPr txBox="1">
            <a:spLocks noChangeArrowheads="1"/>
          </p:cNvSpPr>
          <p:nvPr/>
        </p:nvSpPr>
        <p:spPr bwMode="auto">
          <a:xfrm>
            <a:off x="2813050" y="4613275"/>
            <a:ext cx="257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Equazione di </a:t>
            </a:r>
            <a:r>
              <a:rPr lang="it-IT" altLang="it-IT" sz="2400" dirty="0" err="1"/>
              <a:t>Sayre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ttangolo 1"/>
          <p:cNvSpPr>
            <a:spLocks noChangeArrowheads="1"/>
          </p:cNvSpPr>
          <p:nvPr/>
        </p:nvSpPr>
        <p:spPr bwMode="auto">
          <a:xfrm>
            <a:off x="733425" y="3038475"/>
            <a:ext cx="82851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Considerando un piccolo insieme di riflessioni al quale viene assegnato un set di fasi casuali, le fasi vengono estese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a tutte le riflessioni in modo consistente con le relazioni delle triplette.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Utilizzando delle figure di merito si seleziona la soluzione che porta a rispettare le proprietà della densità elettronica.</a:t>
            </a:r>
          </a:p>
        </p:txBody>
      </p:sp>
      <p:sp>
        <p:nvSpPr>
          <p:cNvPr id="65539" name="Rettangolo 2"/>
          <p:cNvSpPr>
            <a:spLocks noChangeArrowheads="1"/>
          </p:cNvSpPr>
          <p:nvPr/>
        </p:nvSpPr>
        <p:spPr bwMode="auto">
          <a:xfrm>
            <a:off x="2784475" y="1855788"/>
            <a:ext cx="3024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it-IT" sz="2400" dirty="0"/>
              <a:t>φ</a:t>
            </a:r>
            <a:r>
              <a:rPr lang="it-IT" altLang="it-IT" sz="2400" baseline="-25000" dirty="0" err="1"/>
              <a:t>hkl</a:t>
            </a:r>
            <a:r>
              <a:rPr lang="it-IT" altLang="it-IT" sz="2400" dirty="0"/>
              <a:t> ≈ </a:t>
            </a:r>
            <a:r>
              <a:rPr lang="el-GR" altLang="it-IT" sz="2400" dirty="0"/>
              <a:t>φ</a:t>
            </a:r>
            <a:r>
              <a:rPr lang="it-IT" altLang="it-IT" sz="2400" baseline="-25000" dirty="0" err="1"/>
              <a:t>h’k’l</a:t>
            </a:r>
            <a:r>
              <a:rPr lang="it-IT" altLang="it-IT" sz="2400" baseline="-25000" dirty="0"/>
              <a:t>’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+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/>
              <a:t>h-</a:t>
            </a:r>
            <a:r>
              <a:rPr lang="it-IT" altLang="it-IT" sz="2400" baseline="-25000" dirty="0" err="1"/>
              <a:t>h’k</a:t>
            </a:r>
            <a:r>
              <a:rPr lang="it-IT" altLang="it-IT" sz="2400" baseline="-25000" dirty="0"/>
              <a:t>-</a:t>
            </a:r>
            <a:r>
              <a:rPr lang="it-IT" altLang="it-IT" sz="2400" baseline="-25000" dirty="0" err="1"/>
              <a:t>k’l</a:t>
            </a:r>
            <a:r>
              <a:rPr lang="it-IT" altLang="it-IT" sz="2400" baseline="-25000" dirty="0"/>
              <a:t>-l’</a:t>
            </a:r>
          </a:p>
        </p:txBody>
      </p:sp>
      <p:sp>
        <p:nvSpPr>
          <p:cNvPr id="65540" name="Rettangolo 3"/>
          <p:cNvSpPr>
            <a:spLocks noChangeArrowheads="1"/>
          </p:cNvSpPr>
          <p:nvPr/>
        </p:nvSpPr>
        <p:spPr bwMode="auto">
          <a:xfrm>
            <a:off x="417513" y="398463"/>
            <a:ext cx="812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Dall’equazione di Sayre considerando delle triplette di riflessi forti che dominano la sommatoria si ottiene delle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relazioni tra le fasi dei riflessi: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uppo 173"/>
          <p:cNvGrpSpPr/>
          <p:nvPr/>
        </p:nvGrpSpPr>
        <p:grpSpPr>
          <a:xfrm>
            <a:off x="1411147" y="1451157"/>
            <a:ext cx="4709871" cy="5359264"/>
            <a:chOff x="1411147" y="1451157"/>
            <a:chExt cx="4709871" cy="5359264"/>
          </a:xfrm>
        </p:grpSpPr>
        <p:sp>
          <p:nvSpPr>
            <p:cNvPr id="150" name="Line 8"/>
            <p:cNvSpPr>
              <a:spLocks noChangeShapeType="1"/>
            </p:cNvSpPr>
            <p:nvPr/>
          </p:nvSpPr>
          <p:spPr bwMode="auto">
            <a:xfrm rot="7200000" flipV="1">
              <a:off x="3254391" y="412650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1" name="Line 8"/>
            <p:cNvSpPr>
              <a:spLocks noChangeShapeType="1"/>
            </p:cNvSpPr>
            <p:nvPr/>
          </p:nvSpPr>
          <p:spPr bwMode="auto">
            <a:xfrm rot="7200000" flipV="1">
              <a:off x="1665882" y="412650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2" name="Line 8"/>
            <p:cNvSpPr>
              <a:spLocks noChangeShapeType="1"/>
            </p:cNvSpPr>
            <p:nvPr/>
          </p:nvSpPr>
          <p:spPr bwMode="auto">
            <a:xfrm rot="7200000" flipV="1">
              <a:off x="77372" y="412650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" name="AutoShape 11"/>
            <p:cNvSpPr>
              <a:spLocks noChangeArrowheads="1"/>
            </p:cNvSpPr>
            <p:nvPr/>
          </p:nvSpPr>
          <p:spPr bwMode="auto">
            <a:xfrm rot="12600000" flipH="1">
              <a:off x="3943998" y="5911862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" name="AutoShape 11"/>
            <p:cNvSpPr>
              <a:spLocks noChangeArrowheads="1"/>
            </p:cNvSpPr>
            <p:nvPr/>
          </p:nvSpPr>
          <p:spPr bwMode="auto">
            <a:xfrm rot="1800000" flipH="1">
              <a:off x="3345628" y="5557250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5" name="AutoShape 11"/>
            <p:cNvSpPr>
              <a:spLocks noChangeArrowheads="1"/>
            </p:cNvSpPr>
            <p:nvPr/>
          </p:nvSpPr>
          <p:spPr bwMode="auto">
            <a:xfrm rot="12600000" flipH="1">
              <a:off x="2739537" y="5216466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6" name="AutoShape 11"/>
            <p:cNvSpPr>
              <a:spLocks noChangeArrowheads="1"/>
            </p:cNvSpPr>
            <p:nvPr/>
          </p:nvSpPr>
          <p:spPr bwMode="auto">
            <a:xfrm rot="1800000" flipH="1">
              <a:off x="2141167" y="4870997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7" name="Rettangolo 156"/>
            <p:cNvSpPr/>
            <p:nvPr/>
          </p:nvSpPr>
          <p:spPr>
            <a:xfrm rot="7200000">
              <a:off x="3260081" y="3949485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Text Box 34"/>
            <p:cNvSpPr txBox="1">
              <a:spLocks noChangeArrowheads="1"/>
            </p:cNvSpPr>
            <p:nvPr/>
          </p:nvSpPr>
          <p:spPr bwMode="auto">
            <a:xfrm rot="18250663">
              <a:off x="849135" y="4891045"/>
              <a:ext cx="15856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/>
                <a:t>h-</a:t>
              </a:r>
              <a:r>
                <a:rPr lang="it-IT" altLang="it-IT" sz="2400" dirty="0" err="1" smtClean="0"/>
                <a:t>h’k</a:t>
              </a:r>
              <a:r>
                <a:rPr lang="it-IT" altLang="it-IT" sz="2400" dirty="0" smtClean="0"/>
                <a:t>-</a:t>
              </a:r>
              <a:r>
                <a:rPr lang="it-IT" altLang="it-IT" sz="2400" dirty="0" err="1" smtClean="0"/>
                <a:t>k’l</a:t>
              </a:r>
              <a:r>
                <a:rPr lang="it-IT" altLang="it-IT" sz="2400" dirty="0" smtClean="0"/>
                <a:t>-l’</a:t>
              </a:r>
              <a:endParaRPr lang="it-IT" altLang="it-IT" sz="2400" dirty="0"/>
            </a:p>
          </p:txBody>
        </p:sp>
        <p:sp>
          <p:nvSpPr>
            <p:cNvPr id="159" name="Rettangolo 158"/>
            <p:cNvSpPr/>
            <p:nvPr/>
          </p:nvSpPr>
          <p:spPr>
            <a:xfrm rot="7200000">
              <a:off x="1655011" y="3949485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Rettangolo 159"/>
            <p:cNvSpPr/>
            <p:nvPr/>
          </p:nvSpPr>
          <p:spPr>
            <a:xfrm rot="7200000">
              <a:off x="77373" y="3949485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5701" y="-41778"/>
            <a:ext cx="7772400" cy="1143000"/>
          </a:xfrm>
        </p:spPr>
        <p:txBody>
          <a:bodyPr/>
          <a:lstStyle/>
          <a:p>
            <a:r>
              <a:rPr lang="it-IT" altLang="it-IT" dirty="0"/>
              <a:t>Relazione di </a:t>
            </a:r>
            <a:r>
              <a:rPr lang="it-IT" altLang="it-IT" dirty="0" err="1"/>
              <a:t>tripletto</a:t>
            </a:r>
            <a:endParaRPr lang="it-IT" dirty="0"/>
          </a:p>
        </p:txBody>
      </p:sp>
      <p:grpSp>
        <p:nvGrpSpPr>
          <p:cNvPr id="147" name="Gruppo 146"/>
          <p:cNvGrpSpPr/>
          <p:nvPr/>
        </p:nvGrpSpPr>
        <p:grpSpPr>
          <a:xfrm>
            <a:off x="2064223" y="1916040"/>
            <a:ext cx="5719250" cy="3650620"/>
            <a:chOff x="1941758" y="1437936"/>
            <a:chExt cx="5719250" cy="3650620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 flipV="1">
              <a:off x="1941759" y="2121383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1941759" y="351217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1941759" y="4902968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6941008" y="2105617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16200000" flipH="1">
              <a:off x="6941008" y="2796555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5400000" flipH="1">
              <a:off x="6941008" y="3496409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16200000" flipH="1">
              <a:off x="6941008" y="4187347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941759" y="1933604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6197048" y="1437936"/>
              <a:ext cx="573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/>
                <a:t>hkl</a:t>
              </a:r>
              <a:endParaRPr lang="it-IT" altLang="it-IT" sz="2400" dirty="0"/>
            </a:p>
          </p:txBody>
        </p:sp>
        <p:sp>
          <p:nvSpPr>
            <p:cNvPr id="132" name="Rettangolo 131"/>
            <p:cNvSpPr/>
            <p:nvPr/>
          </p:nvSpPr>
          <p:spPr>
            <a:xfrm>
              <a:off x="1941758" y="3328776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Rettangolo 132"/>
            <p:cNvSpPr/>
            <p:nvPr/>
          </p:nvSpPr>
          <p:spPr>
            <a:xfrm>
              <a:off x="1941758" y="4721758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8" name="Gruppo 147"/>
          <p:cNvGrpSpPr/>
          <p:nvPr/>
        </p:nvGrpSpPr>
        <p:grpSpPr>
          <a:xfrm>
            <a:off x="2666472" y="1311165"/>
            <a:ext cx="3980622" cy="5358227"/>
            <a:chOff x="2976301" y="909566"/>
            <a:chExt cx="3980622" cy="5358227"/>
          </a:xfrm>
        </p:grpSpPr>
        <p:sp>
          <p:nvSpPr>
            <p:cNvPr id="136" name="Line 8"/>
            <p:cNvSpPr>
              <a:spLocks noChangeShapeType="1"/>
            </p:cNvSpPr>
            <p:nvPr/>
          </p:nvSpPr>
          <p:spPr bwMode="auto">
            <a:xfrm rot="3600000" flipV="1">
              <a:off x="3674858" y="3588066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8"/>
            <p:cNvSpPr>
              <a:spLocks noChangeShapeType="1"/>
            </p:cNvSpPr>
            <p:nvPr/>
          </p:nvSpPr>
          <p:spPr bwMode="auto">
            <a:xfrm rot="3600000" flipV="1">
              <a:off x="2086673" y="3588066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Line 8"/>
            <p:cNvSpPr>
              <a:spLocks noChangeShapeType="1"/>
            </p:cNvSpPr>
            <p:nvPr/>
          </p:nvSpPr>
          <p:spPr bwMode="auto">
            <a:xfrm rot="3600000" flipV="1">
              <a:off x="490329" y="3588066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AutoShape 11"/>
            <p:cNvSpPr>
              <a:spLocks noChangeArrowheads="1"/>
            </p:cNvSpPr>
            <p:nvPr/>
          </p:nvSpPr>
          <p:spPr bwMode="auto">
            <a:xfrm rot="9000000" flipH="1">
              <a:off x="6236923" y="4319591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" name="AutoShape 11"/>
            <p:cNvSpPr>
              <a:spLocks noChangeArrowheads="1"/>
            </p:cNvSpPr>
            <p:nvPr/>
          </p:nvSpPr>
          <p:spPr bwMode="auto">
            <a:xfrm rot="19800000" flipH="1">
              <a:off x="5638553" y="4665060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1" name="AutoShape 11"/>
            <p:cNvSpPr>
              <a:spLocks noChangeArrowheads="1"/>
            </p:cNvSpPr>
            <p:nvPr/>
          </p:nvSpPr>
          <p:spPr bwMode="auto">
            <a:xfrm rot="9000000" flipH="1">
              <a:off x="5032462" y="5014987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" name="AutoShape 11"/>
            <p:cNvSpPr>
              <a:spLocks noChangeArrowheads="1"/>
            </p:cNvSpPr>
            <p:nvPr/>
          </p:nvSpPr>
          <p:spPr bwMode="auto">
            <a:xfrm rot="19800000" flipH="1">
              <a:off x="4434092" y="5360456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" name="Rettangolo 142"/>
            <p:cNvSpPr/>
            <p:nvPr/>
          </p:nvSpPr>
          <p:spPr>
            <a:xfrm rot="3600000">
              <a:off x="3656049" y="3403705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Text Box 34"/>
            <p:cNvSpPr txBox="1">
              <a:spLocks noChangeArrowheads="1"/>
            </p:cNvSpPr>
            <p:nvPr/>
          </p:nvSpPr>
          <p:spPr bwMode="auto">
            <a:xfrm rot="3600000">
              <a:off x="5130261" y="1127303"/>
              <a:ext cx="885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 smtClean="0"/>
                <a:t>h’k’l</a:t>
              </a:r>
              <a:r>
                <a:rPr lang="it-IT" altLang="it-IT" sz="2400" dirty="0" smtClean="0"/>
                <a:t>’</a:t>
              </a:r>
              <a:endParaRPr lang="it-IT" altLang="it-IT" sz="2400" dirty="0"/>
            </a:p>
          </p:txBody>
        </p:sp>
        <p:sp>
          <p:nvSpPr>
            <p:cNvPr id="145" name="Rettangolo 144"/>
            <p:cNvSpPr/>
            <p:nvPr/>
          </p:nvSpPr>
          <p:spPr>
            <a:xfrm rot="3600000">
              <a:off x="2081352" y="3403705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Rettangolo 145"/>
            <p:cNvSpPr/>
            <p:nvPr/>
          </p:nvSpPr>
          <p:spPr>
            <a:xfrm rot="3600000">
              <a:off x="482162" y="3403705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3" name="Gruppo 172"/>
          <p:cNvGrpSpPr/>
          <p:nvPr/>
        </p:nvGrpSpPr>
        <p:grpSpPr>
          <a:xfrm>
            <a:off x="1746192" y="2339539"/>
            <a:ext cx="5362951" cy="3300292"/>
            <a:chOff x="1746192" y="2339539"/>
            <a:chExt cx="5362951" cy="3300292"/>
          </a:xfrm>
        </p:grpSpPr>
        <p:sp>
          <p:nvSpPr>
            <p:cNvPr id="162" name="Ovale 161"/>
            <p:cNvSpPr/>
            <p:nvPr/>
          </p:nvSpPr>
          <p:spPr>
            <a:xfrm>
              <a:off x="3373795" y="2352078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e 162"/>
            <p:cNvSpPr/>
            <p:nvPr/>
          </p:nvSpPr>
          <p:spPr>
            <a:xfrm>
              <a:off x="4968203" y="2340482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4" name="Ovale 163"/>
            <p:cNvSpPr/>
            <p:nvPr/>
          </p:nvSpPr>
          <p:spPr>
            <a:xfrm>
              <a:off x="6555343" y="2339539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Ovale 164"/>
            <p:cNvSpPr/>
            <p:nvPr/>
          </p:nvSpPr>
          <p:spPr>
            <a:xfrm>
              <a:off x="5752905" y="3721384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Ovale 165"/>
            <p:cNvSpPr/>
            <p:nvPr/>
          </p:nvSpPr>
          <p:spPr>
            <a:xfrm>
              <a:off x="4175267" y="3739105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Ovale 166"/>
            <p:cNvSpPr/>
            <p:nvPr/>
          </p:nvSpPr>
          <p:spPr>
            <a:xfrm>
              <a:off x="2575616" y="3741828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Ovale 167"/>
            <p:cNvSpPr/>
            <p:nvPr/>
          </p:nvSpPr>
          <p:spPr>
            <a:xfrm>
              <a:off x="4952944" y="5140635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Ovale 168"/>
            <p:cNvSpPr/>
            <p:nvPr/>
          </p:nvSpPr>
          <p:spPr>
            <a:xfrm>
              <a:off x="3361568" y="5140635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Ovale 169"/>
            <p:cNvSpPr/>
            <p:nvPr/>
          </p:nvSpPr>
          <p:spPr>
            <a:xfrm>
              <a:off x="1807927" y="5100568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Ovale 170"/>
            <p:cNvSpPr/>
            <p:nvPr/>
          </p:nvSpPr>
          <p:spPr>
            <a:xfrm>
              <a:off x="1746192" y="2393241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Ovale 171"/>
            <p:cNvSpPr/>
            <p:nvPr/>
          </p:nvSpPr>
          <p:spPr>
            <a:xfrm>
              <a:off x="6578791" y="5129284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5" name="Rettangolo 2"/>
          <p:cNvSpPr>
            <a:spLocks noChangeArrowheads="1"/>
          </p:cNvSpPr>
          <p:nvPr/>
        </p:nvSpPr>
        <p:spPr bwMode="auto">
          <a:xfrm>
            <a:off x="39603" y="860500"/>
            <a:ext cx="2148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E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dirty="0"/>
              <a:t> = </a:t>
            </a:r>
            <a:r>
              <a:rPr lang="it-IT" altLang="it-IT" sz="2400" dirty="0" smtClean="0"/>
              <a:t>f;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dirty="0" smtClean="0"/>
              <a:t> = 0</a:t>
            </a:r>
          </a:p>
        </p:txBody>
      </p:sp>
      <p:sp>
        <p:nvSpPr>
          <p:cNvPr id="179" name="Rettangolo 2"/>
          <p:cNvSpPr>
            <a:spLocks noChangeArrowheads="1"/>
          </p:cNvSpPr>
          <p:nvPr/>
        </p:nvSpPr>
        <p:spPr bwMode="auto">
          <a:xfrm>
            <a:off x="2286832" y="860500"/>
            <a:ext cx="284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E</a:t>
            </a:r>
            <a:r>
              <a:rPr lang="it-IT" altLang="it-IT" sz="2400" baseline="-25000" dirty="0" err="1" smtClean="0"/>
              <a:t>h’k’l</a:t>
            </a:r>
            <a:r>
              <a:rPr lang="it-IT" altLang="it-IT" sz="2400" baseline="-25000" dirty="0" smtClean="0"/>
              <a:t>’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= </a:t>
            </a:r>
            <a:r>
              <a:rPr lang="it-IT" altLang="it-IT" sz="2400" dirty="0" smtClean="0"/>
              <a:t>f;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 err="1" smtClean="0"/>
              <a:t>h’k’l</a:t>
            </a:r>
            <a:r>
              <a:rPr lang="it-IT" altLang="it-IT" sz="2400" baseline="-25000" dirty="0" smtClean="0"/>
              <a:t>’</a:t>
            </a:r>
            <a:r>
              <a:rPr lang="it-IT" altLang="it-IT" sz="2400" dirty="0" smtClean="0"/>
              <a:t>=0  </a:t>
            </a:r>
            <a:r>
              <a:rPr lang="it-IT" altLang="it-IT" sz="2400" dirty="0" smtClean="0">
                <a:sym typeface="Symbol" panose="05050102010706020507" pitchFamily="18" charset="2"/>
              </a:rPr>
              <a:t></a:t>
            </a:r>
            <a:endParaRPr lang="it-IT" altLang="it-IT" sz="2400" dirty="0" smtClean="0"/>
          </a:p>
        </p:txBody>
      </p:sp>
      <p:sp>
        <p:nvSpPr>
          <p:cNvPr id="180" name="Rettangolo 2"/>
          <p:cNvSpPr>
            <a:spLocks noChangeArrowheads="1"/>
          </p:cNvSpPr>
          <p:nvPr/>
        </p:nvSpPr>
        <p:spPr bwMode="auto">
          <a:xfrm>
            <a:off x="5246579" y="860500"/>
            <a:ext cx="4273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 smtClean="0"/>
              <a:t>E</a:t>
            </a:r>
            <a:r>
              <a:rPr lang="it-IT" altLang="it-IT" sz="2400" baseline="-25000" dirty="0" smtClean="0"/>
              <a:t>h-</a:t>
            </a:r>
            <a:r>
              <a:rPr lang="it-IT" altLang="it-IT" sz="2400" baseline="-25000" dirty="0" err="1" smtClean="0"/>
              <a:t>h’k</a:t>
            </a:r>
            <a:r>
              <a:rPr lang="it-IT" altLang="it-IT" sz="2400" baseline="-25000" dirty="0" smtClean="0"/>
              <a:t>-</a:t>
            </a:r>
            <a:r>
              <a:rPr lang="it-IT" altLang="it-IT" sz="2400" baseline="-25000" dirty="0" err="1" smtClean="0"/>
              <a:t>k’l</a:t>
            </a:r>
            <a:r>
              <a:rPr lang="it-IT" altLang="it-IT" sz="2400" baseline="-25000" dirty="0" smtClean="0"/>
              <a:t>-l’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= </a:t>
            </a:r>
            <a:r>
              <a:rPr lang="it-IT" altLang="it-IT" sz="2400" dirty="0" smtClean="0"/>
              <a:t>f;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 smtClean="0"/>
              <a:t>h-</a:t>
            </a:r>
            <a:r>
              <a:rPr lang="it-IT" altLang="it-IT" sz="2400" baseline="-25000" dirty="0" err="1" smtClean="0"/>
              <a:t>h’k</a:t>
            </a:r>
            <a:r>
              <a:rPr lang="it-IT" altLang="it-IT" sz="2400" baseline="-25000" dirty="0" smtClean="0"/>
              <a:t>-</a:t>
            </a:r>
            <a:r>
              <a:rPr lang="it-IT" altLang="it-IT" sz="2400" baseline="-25000" dirty="0" err="1" smtClean="0"/>
              <a:t>k’l</a:t>
            </a:r>
            <a:r>
              <a:rPr lang="it-IT" altLang="it-IT" sz="2400" baseline="-25000" dirty="0" smtClean="0"/>
              <a:t>-l’</a:t>
            </a:r>
            <a:r>
              <a:rPr lang="it-IT" altLang="it-IT" sz="2400" dirty="0" smtClean="0"/>
              <a:t> =0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2671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9" grpId="0"/>
      <p:bldP spid="1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491727" y="1378005"/>
            <a:ext cx="5492298" cy="5359264"/>
            <a:chOff x="1491727" y="1378005"/>
            <a:chExt cx="5492298" cy="5359264"/>
          </a:xfrm>
        </p:grpSpPr>
        <p:sp>
          <p:nvSpPr>
            <p:cNvPr id="150" name="Line 8"/>
            <p:cNvSpPr>
              <a:spLocks noChangeShapeType="1"/>
            </p:cNvSpPr>
            <p:nvPr/>
          </p:nvSpPr>
          <p:spPr bwMode="auto">
            <a:xfrm rot="7200000" flipV="1">
              <a:off x="3334971" y="4053353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1" name="Line 8"/>
            <p:cNvSpPr>
              <a:spLocks noChangeShapeType="1"/>
            </p:cNvSpPr>
            <p:nvPr/>
          </p:nvSpPr>
          <p:spPr bwMode="auto">
            <a:xfrm rot="7200000" flipV="1">
              <a:off x="1746462" y="4053353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2" name="Line 8"/>
            <p:cNvSpPr>
              <a:spLocks noChangeShapeType="1"/>
            </p:cNvSpPr>
            <p:nvPr/>
          </p:nvSpPr>
          <p:spPr bwMode="auto">
            <a:xfrm rot="7200000" flipV="1">
              <a:off x="157952" y="4053353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" name="AutoShape 11"/>
            <p:cNvSpPr>
              <a:spLocks noChangeArrowheads="1"/>
            </p:cNvSpPr>
            <p:nvPr/>
          </p:nvSpPr>
          <p:spPr bwMode="auto">
            <a:xfrm rot="12600000" flipH="1">
              <a:off x="4024578" y="5838710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" name="AutoShape 11"/>
            <p:cNvSpPr>
              <a:spLocks noChangeArrowheads="1"/>
            </p:cNvSpPr>
            <p:nvPr/>
          </p:nvSpPr>
          <p:spPr bwMode="auto">
            <a:xfrm rot="1800000" flipH="1">
              <a:off x="3426208" y="5484098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5" name="AutoShape 11"/>
            <p:cNvSpPr>
              <a:spLocks noChangeArrowheads="1"/>
            </p:cNvSpPr>
            <p:nvPr/>
          </p:nvSpPr>
          <p:spPr bwMode="auto">
            <a:xfrm rot="12600000" flipH="1">
              <a:off x="2820117" y="5143314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6" name="AutoShape 11"/>
            <p:cNvSpPr>
              <a:spLocks noChangeArrowheads="1"/>
            </p:cNvSpPr>
            <p:nvPr/>
          </p:nvSpPr>
          <p:spPr bwMode="auto">
            <a:xfrm rot="1800000" flipH="1">
              <a:off x="2221747" y="4797845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7" name="Rettangolo 156"/>
            <p:cNvSpPr/>
            <p:nvPr/>
          </p:nvSpPr>
          <p:spPr>
            <a:xfrm rot="7200000">
              <a:off x="4123088" y="3876333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Text Box 34"/>
            <p:cNvSpPr txBox="1">
              <a:spLocks noChangeArrowheads="1"/>
            </p:cNvSpPr>
            <p:nvPr/>
          </p:nvSpPr>
          <p:spPr bwMode="auto">
            <a:xfrm rot="18250663">
              <a:off x="929715" y="4817893"/>
              <a:ext cx="15856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smtClean="0"/>
                <a:t>h-</a:t>
              </a:r>
              <a:r>
                <a:rPr lang="it-IT" altLang="it-IT" sz="2400" dirty="0" err="1" smtClean="0"/>
                <a:t>h’k</a:t>
              </a:r>
              <a:r>
                <a:rPr lang="it-IT" altLang="it-IT" sz="2400" dirty="0" smtClean="0"/>
                <a:t>-</a:t>
              </a:r>
              <a:r>
                <a:rPr lang="it-IT" altLang="it-IT" sz="2400" dirty="0" err="1" smtClean="0"/>
                <a:t>k’l</a:t>
              </a:r>
              <a:r>
                <a:rPr lang="it-IT" altLang="it-IT" sz="2400" dirty="0" smtClean="0"/>
                <a:t>-l’</a:t>
              </a:r>
              <a:endParaRPr lang="it-IT" altLang="it-IT" sz="2400" dirty="0"/>
            </a:p>
          </p:txBody>
        </p:sp>
        <p:sp>
          <p:nvSpPr>
            <p:cNvPr id="159" name="Rettangolo 158"/>
            <p:cNvSpPr/>
            <p:nvPr/>
          </p:nvSpPr>
          <p:spPr>
            <a:xfrm rot="7200000">
              <a:off x="2518018" y="3876333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Rettangolo 159"/>
            <p:cNvSpPr/>
            <p:nvPr/>
          </p:nvSpPr>
          <p:spPr>
            <a:xfrm rot="7200000">
              <a:off x="940380" y="3876333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5701" y="-41778"/>
            <a:ext cx="7772400" cy="1143000"/>
          </a:xfrm>
        </p:spPr>
        <p:txBody>
          <a:bodyPr/>
          <a:lstStyle/>
          <a:p>
            <a:r>
              <a:rPr lang="it-IT" altLang="it-IT" dirty="0"/>
              <a:t>Relazione di </a:t>
            </a:r>
            <a:r>
              <a:rPr lang="it-IT" altLang="it-IT" dirty="0" err="1"/>
              <a:t>tripletto</a:t>
            </a:r>
            <a:endParaRPr lang="it-IT" dirty="0"/>
          </a:p>
        </p:txBody>
      </p:sp>
      <p:grpSp>
        <p:nvGrpSpPr>
          <p:cNvPr id="147" name="Gruppo 146"/>
          <p:cNvGrpSpPr/>
          <p:nvPr/>
        </p:nvGrpSpPr>
        <p:grpSpPr>
          <a:xfrm>
            <a:off x="2064223" y="1916040"/>
            <a:ext cx="5719250" cy="3650620"/>
            <a:chOff x="1941758" y="1437936"/>
            <a:chExt cx="5719250" cy="3650620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 flipV="1">
              <a:off x="1941759" y="2121383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1941759" y="351217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1941759" y="4902968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6941008" y="2105617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16200000" flipH="1">
              <a:off x="6941008" y="2796555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5400000" flipH="1">
              <a:off x="6941008" y="3496409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16200000" flipH="1">
              <a:off x="6941008" y="4187347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941759" y="1933604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6197048" y="1437936"/>
              <a:ext cx="573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/>
                <a:t>hkl</a:t>
              </a:r>
              <a:endParaRPr lang="it-IT" altLang="it-IT" sz="2400" dirty="0"/>
            </a:p>
          </p:txBody>
        </p:sp>
        <p:sp>
          <p:nvSpPr>
            <p:cNvPr id="132" name="Rettangolo 131"/>
            <p:cNvSpPr/>
            <p:nvPr/>
          </p:nvSpPr>
          <p:spPr>
            <a:xfrm>
              <a:off x="1941758" y="3328776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Rettangolo 132"/>
            <p:cNvSpPr/>
            <p:nvPr/>
          </p:nvSpPr>
          <p:spPr>
            <a:xfrm>
              <a:off x="1941758" y="4721758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2855848" y="1311165"/>
            <a:ext cx="4155981" cy="5358227"/>
            <a:chOff x="2855848" y="1311165"/>
            <a:chExt cx="4155981" cy="5358227"/>
          </a:xfrm>
        </p:grpSpPr>
        <p:sp>
          <p:nvSpPr>
            <p:cNvPr id="136" name="Line 8"/>
            <p:cNvSpPr>
              <a:spLocks noChangeShapeType="1"/>
            </p:cNvSpPr>
            <p:nvPr/>
          </p:nvSpPr>
          <p:spPr bwMode="auto">
            <a:xfrm rot="3600000" flipV="1">
              <a:off x="3365029" y="398966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8"/>
            <p:cNvSpPr>
              <a:spLocks noChangeShapeType="1"/>
            </p:cNvSpPr>
            <p:nvPr/>
          </p:nvSpPr>
          <p:spPr bwMode="auto">
            <a:xfrm rot="3600000" flipV="1">
              <a:off x="1776844" y="398966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Line 8"/>
            <p:cNvSpPr>
              <a:spLocks noChangeShapeType="1"/>
            </p:cNvSpPr>
            <p:nvPr/>
          </p:nvSpPr>
          <p:spPr bwMode="auto">
            <a:xfrm rot="3600000" flipV="1">
              <a:off x="180500" y="3989665"/>
              <a:ext cx="5355075" cy="4379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AutoShape 11"/>
            <p:cNvSpPr>
              <a:spLocks noChangeArrowheads="1"/>
            </p:cNvSpPr>
            <p:nvPr/>
          </p:nvSpPr>
          <p:spPr bwMode="auto">
            <a:xfrm rot="9000000" flipH="1">
              <a:off x="5927094" y="4721190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" name="AutoShape 11"/>
            <p:cNvSpPr>
              <a:spLocks noChangeArrowheads="1"/>
            </p:cNvSpPr>
            <p:nvPr/>
          </p:nvSpPr>
          <p:spPr bwMode="auto">
            <a:xfrm rot="19800000" flipH="1">
              <a:off x="5328724" y="5066659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1" name="AutoShape 11"/>
            <p:cNvSpPr>
              <a:spLocks noChangeArrowheads="1"/>
            </p:cNvSpPr>
            <p:nvPr/>
          </p:nvSpPr>
          <p:spPr bwMode="auto">
            <a:xfrm rot="9000000" flipH="1">
              <a:off x="4722633" y="5416586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" name="AutoShape 11"/>
            <p:cNvSpPr>
              <a:spLocks noChangeArrowheads="1"/>
            </p:cNvSpPr>
            <p:nvPr/>
          </p:nvSpPr>
          <p:spPr bwMode="auto">
            <a:xfrm rot="19800000" flipH="1">
              <a:off x="4124263" y="5762055"/>
              <a:ext cx="720000" cy="7200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3" y="10800"/>
                  </a:moveTo>
                  <a:cubicBezTo>
                    <a:pt x="853" y="5306"/>
                    <a:pt x="5306" y="853"/>
                    <a:pt x="10800" y="853"/>
                  </a:cubicBezTo>
                  <a:cubicBezTo>
                    <a:pt x="16293" y="853"/>
                    <a:pt x="20746" y="5306"/>
                    <a:pt x="2074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853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" name="Rettangolo 142"/>
            <p:cNvSpPr/>
            <p:nvPr/>
          </p:nvSpPr>
          <p:spPr>
            <a:xfrm rot="3600000">
              <a:off x="4150892" y="3805304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Text Box 34"/>
            <p:cNvSpPr txBox="1">
              <a:spLocks noChangeArrowheads="1"/>
            </p:cNvSpPr>
            <p:nvPr/>
          </p:nvSpPr>
          <p:spPr bwMode="auto">
            <a:xfrm rot="3600000">
              <a:off x="4820432" y="1528902"/>
              <a:ext cx="885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 smtClean="0"/>
                <a:t>h’k’l</a:t>
              </a:r>
              <a:r>
                <a:rPr lang="it-IT" altLang="it-IT" sz="2400" dirty="0" smtClean="0"/>
                <a:t>’</a:t>
              </a:r>
              <a:endParaRPr lang="it-IT" altLang="it-IT" sz="2400" dirty="0"/>
            </a:p>
          </p:txBody>
        </p:sp>
        <p:sp>
          <p:nvSpPr>
            <p:cNvPr id="145" name="Rettangolo 144"/>
            <p:cNvSpPr/>
            <p:nvPr/>
          </p:nvSpPr>
          <p:spPr>
            <a:xfrm rot="3600000">
              <a:off x="2576195" y="3805304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Rettangolo 145"/>
            <p:cNvSpPr/>
            <p:nvPr/>
          </p:nvSpPr>
          <p:spPr>
            <a:xfrm rot="3600000">
              <a:off x="977005" y="3805304"/>
              <a:ext cx="5355075" cy="366798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568126" y="2305565"/>
            <a:ext cx="5362951" cy="3299349"/>
            <a:chOff x="2568126" y="2305565"/>
            <a:chExt cx="5362951" cy="3299349"/>
          </a:xfrm>
        </p:grpSpPr>
        <p:sp>
          <p:nvSpPr>
            <p:cNvPr id="162" name="Ovale 161"/>
            <p:cNvSpPr/>
            <p:nvPr/>
          </p:nvSpPr>
          <p:spPr>
            <a:xfrm>
              <a:off x="4195729" y="2317161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e 162"/>
            <p:cNvSpPr/>
            <p:nvPr/>
          </p:nvSpPr>
          <p:spPr>
            <a:xfrm>
              <a:off x="5790137" y="2305565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Ovale 164"/>
            <p:cNvSpPr/>
            <p:nvPr/>
          </p:nvSpPr>
          <p:spPr>
            <a:xfrm>
              <a:off x="6574839" y="3686467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Ovale 165"/>
            <p:cNvSpPr/>
            <p:nvPr/>
          </p:nvSpPr>
          <p:spPr>
            <a:xfrm>
              <a:off x="4997201" y="3704188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Ovale 166"/>
            <p:cNvSpPr/>
            <p:nvPr/>
          </p:nvSpPr>
          <p:spPr>
            <a:xfrm>
              <a:off x="3397550" y="3706911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Ovale 167"/>
            <p:cNvSpPr/>
            <p:nvPr/>
          </p:nvSpPr>
          <p:spPr>
            <a:xfrm>
              <a:off x="5774878" y="5105718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Ovale 168"/>
            <p:cNvSpPr/>
            <p:nvPr/>
          </p:nvSpPr>
          <p:spPr>
            <a:xfrm>
              <a:off x="4183502" y="5105718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Ovale 169"/>
            <p:cNvSpPr/>
            <p:nvPr/>
          </p:nvSpPr>
          <p:spPr>
            <a:xfrm>
              <a:off x="2629861" y="5065651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Ovale 170"/>
            <p:cNvSpPr/>
            <p:nvPr/>
          </p:nvSpPr>
          <p:spPr>
            <a:xfrm>
              <a:off x="2568126" y="2358324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Ovale 171"/>
            <p:cNvSpPr/>
            <p:nvPr/>
          </p:nvSpPr>
          <p:spPr>
            <a:xfrm>
              <a:off x="7400725" y="5094367"/>
              <a:ext cx="530352" cy="499196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" name="Connettore diritto 5"/>
          <p:cNvCxnSpPr/>
          <p:nvPr/>
        </p:nvCxnSpPr>
        <p:spPr>
          <a:xfrm>
            <a:off x="8842248" y="436473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2"/>
          <p:cNvSpPr>
            <a:spLocks noChangeArrowheads="1"/>
          </p:cNvSpPr>
          <p:nvPr/>
        </p:nvSpPr>
        <p:spPr bwMode="auto">
          <a:xfrm>
            <a:off x="39603" y="860500"/>
            <a:ext cx="2148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E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dirty="0"/>
              <a:t> = </a:t>
            </a:r>
            <a:r>
              <a:rPr lang="it-IT" altLang="it-IT" sz="2400" dirty="0" smtClean="0"/>
              <a:t>f;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 err="1" smtClean="0"/>
              <a:t>hkl</a:t>
            </a:r>
            <a:r>
              <a:rPr lang="it-IT" altLang="it-IT" sz="2400" dirty="0" smtClean="0"/>
              <a:t> = 0</a:t>
            </a:r>
          </a:p>
        </p:txBody>
      </p:sp>
      <p:sp>
        <p:nvSpPr>
          <p:cNvPr id="57" name="Rettangolo 2"/>
          <p:cNvSpPr>
            <a:spLocks noChangeArrowheads="1"/>
          </p:cNvSpPr>
          <p:nvPr/>
        </p:nvSpPr>
        <p:spPr bwMode="auto">
          <a:xfrm>
            <a:off x="2230774" y="860499"/>
            <a:ext cx="2774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 smtClean="0"/>
              <a:t>E</a:t>
            </a:r>
            <a:r>
              <a:rPr lang="it-IT" altLang="it-IT" sz="2400" baseline="-25000" dirty="0" err="1" smtClean="0"/>
              <a:t>h’k’l</a:t>
            </a:r>
            <a:r>
              <a:rPr lang="it-IT" altLang="it-IT" sz="2400" baseline="-25000" dirty="0" smtClean="0"/>
              <a:t>’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= </a:t>
            </a:r>
            <a:r>
              <a:rPr lang="it-IT" altLang="it-IT" sz="2400" dirty="0" smtClean="0"/>
              <a:t>f;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 err="1" smtClean="0"/>
              <a:t>h’k’l</a:t>
            </a:r>
            <a:r>
              <a:rPr lang="it-IT" altLang="it-IT" sz="2400" baseline="-25000" dirty="0" smtClean="0"/>
              <a:t>’</a:t>
            </a:r>
            <a:r>
              <a:rPr lang="it-IT" altLang="it-IT" sz="2400" dirty="0" smtClean="0"/>
              <a:t>=</a:t>
            </a:r>
            <a:r>
              <a:rPr lang="el-GR" altLang="it-IT" sz="2400" dirty="0" smtClean="0"/>
              <a:t>π</a:t>
            </a:r>
            <a:r>
              <a:rPr lang="it-IT" altLang="it-IT" sz="2400" dirty="0" smtClean="0"/>
              <a:t> </a:t>
            </a:r>
            <a:r>
              <a:rPr lang="it-IT" altLang="it-IT" sz="2400" dirty="0" smtClean="0">
                <a:sym typeface="Symbol" panose="05050102010706020507" pitchFamily="18" charset="2"/>
              </a:rPr>
              <a:t></a:t>
            </a:r>
            <a:endParaRPr lang="it-IT" altLang="it-IT" sz="2400" dirty="0" smtClean="0"/>
          </a:p>
        </p:txBody>
      </p:sp>
      <p:sp>
        <p:nvSpPr>
          <p:cNvPr id="58" name="Rettangolo 2"/>
          <p:cNvSpPr>
            <a:spLocks noChangeArrowheads="1"/>
          </p:cNvSpPr>
          <p:nvPr/>
        </p:nvSpPr>
        <p:spPr bwMode="auto">
          <a:xfrm>
            <a:off x="4957912" y="860500"/>
            <a:ext cx="4273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 smtClean="0"/>
              <a:t>E</a:t>
            </a:r>
            <a:r>
              <a:rPr lang="it-IT" altLang="it-IT" sz="2400" baseline="-25000" dirty="0" smtClean="0"/>
              <a:t>h-</a:t>
            </a:r>
            <a:r>
              <a:rPr lang="it-IT" altLang="it-IT" sz="2400" baseline="-25000" dirty="0" err="1" smtClean="0"/>
              <a:t>h’k</a:t>
            </a:r>
            <a:r>
              <a:rPr lang="it-IT" altLang="it-IT" sz="2400" baseline="-25000" dirty="0" smtClean="0"/>
              <a:t>-</a:t>
            </a:r>
            <a:r>
              <a:rPr lang="it-IT" altLang="it-IT" sz="2400" baseline="-25000" dirty="0" err="1" smtClean="0"/>
              <a:t>k’l</a:t>
            </a:r>
            <a:r>
              <a:rPr lang="it-IT" altLang="it-IT" sz="2400" baseline="-25000" dirty="0" smtClean="0"/>
              <a:t>-l’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= </a:t>
            </a:r>
            <a:r>
              <a:rPr lang="it-IT" altLang="it-IT" sz="2400" dirty="0" smtClean="0"/>
              <a:t>f; </a:t>
            </a:r>
            <a:r>
              <a:rPr lang="el-GR" altLang="it-IT" sz="2400" dirty="0" smtClean="0"/>
              <a:t>φ</a:t>
            </a:r>
            <a:r>
              <a:rPr lang="it-IT" altLang="it-IT" sz="2400" baseline="-25000" dirty="0" smtClean="0"/>
              <a:t>h-</a:t>
            </a:r>
            <a:r>
              <a:rPr lang="it-IT" altLang="it-IT" sz="2400" baseline="-25000" dirty="0" err="1" smtClean="0"/>
              <a:t>h’k</a:t>
            </a:r>
            <a:r>
              <a:rPr lang="it-IT" altLang="it-IT" sz="2400" baseline="-25000" dirty="0" smtClean="0"/>
              <a:t>-</a:t>
            </a:r>
            <a:r>
              <a:rPr lang="it-IT" altLang="it-IT" sz="2400" baseline="-25000" dirty="0" err="1" smtClean="0"/>
              <a:t>k’l</a:t>
            </a:r>
            <a:r>
              <a:rPr lang="it-IT" altLang="it-IT" sz="2400" baseline="-25000" dirty="0" smtClean="0"/>
              <a:t>-l’</a:t>
            </a:r>
            <a:r>
              <a:rPr lang="it-IT" altLang="it-IT" sz="2400" dirty="0" smtClean="0"/>
              <a:t> =</a:t>
            </a:r>
            <a:r>
              <a:rPr lang="el-GR" altLang="it-IT" sz="2400" dirty="0"/>
              <a:t> π</a:t>
            </a:r>
            <a:endParaRPr lang="it-IT" altLang="it-IT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9737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3359" y="207385"/>
            <a:ext cx="7759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/>
              <a:t>Risoluzione del problema della fase mediante </a:t>
            </a:r>
            <a:r>
              <a:rPr lang="it-IT" altLang="it-IT" sz="2800" b="1" dirty="0" smtClean="0"/>
              <a:t>sovrapposizione della funzione </a:t>
            </a:r>
            <a:r>
              <a:rPr lang="it-IT" altLang="it-IT" sz="2800" b="1" dirty="0" err="1" smtClean="0"/>
              <a:t>Patterson</a:t>
            </a:r>
            <a:endParaRPr lang="it-IT" altLang="it-IT" sz="2800" b="1" dirty="0"/>
          </a:p>
        </p:txBody>
      </p:sp>
      <p:sp>
        <p:nvSpPr>
          <p:cNvPr id="186" name="Text Box 1036"/>
          <p:cNvSpPr txBox="1">
            <a:spLocks noChangeArrowheads="1"/>
          </p:cNvSpPr>
          <p:nvPr/>
        </p:nvSpPr>
        <p:spPr bwMode="auto">
          <a:xfrm>
            <a:off x="4225044" y="1272170"/>
            <a:ext cx="3728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400" dirty="0" smtClean="0">
                <a:latin typeface="Times" panose="02020603050405020304" pitchFamily="18" charset="0"/>
              </a:rPr>
              <a:t>“</a:t>
            </a:r>
            <a:r>
              <a:rPr lang="en-GB" altLang="it-IT" sz="2400" dirty="0" err="1" smtClean="0">
                <a:latin typeface="Times" panose="02020603050405020304" pitchFamily="18" charset="0"/>
              </a:rPr>
              <a:t>Sovrapposizione</a:t>
            </a:r>
            <a:r>
              <a:rPr lang="en-GB" altLang="it-IT" sz="2400" dirty="0" smtClean="0">
                <a:latin typeface="Times" panose="02020603050405020304" pitchFamily="18" charset="0"/>
              </a:rPr>
              <a:t> Patterson”</a:t>
            </a:r>
            <a:endParaRPr lang="en-GB" altLang="it-IT" sz="2400" dirty="0">
              <a:latin typeface="Times" panose="02020603050405020304" pitchFamily="18" charset="0"/>
            </a:endParaRPr>
          </a:p>
        </p:txBody>
      </p:sp>
      <p:grpSp>
        <p:nvGrpSpPr>
          <p:cNvPr id="309" name="Gruppo 308"/>
          <p:cNvGrpSpPr/>
          <p:nvPr/>
        </p:nvGrpSpPr>
        <p:grpSpPr>
          <a:xfrm>
            <a:off x="4848770" y="2444632"/>
            <a:ext cx="2220796" cy="2554860"/>
            <a:chOff x="4848770" y="2444632"/>
            <a:chExt cx="2220796" cy="2554860"/>
          </a:xfrm>
        </p:grpSpPr>
        <p:grpSp>
          <p:nvGrpSpPr>
            <p:cNvPr id="248" name="Gruppo 247"/>
            <p:cNvGrpSpPr/>
            <p:nvPr/>
          </p:nvGrpSpPr>
          <p:grpSpPr>
            <a:xfrm>
              <a:off x="4848770" y="2668091"/>
              <a:ext cx="2220796" cy="2331401"/>
              <a:chOff x="498116" y="4381287"/>
              <a:chExt cx="2220796" cy="2331401"/>
            </a:xfrm>
          </p:grpSpPr>
          <p:sp>
            <p:nvSpPr>
              <p:cNvPr id="249" name="Line 1029"/>
              <p:cNvSpPr>
                <a:spLocks noChangeShapeType="1"/>
              </p:cNvSpPr>
              <p:nvPr/>
            </p:nvSpPr>
            <p:spPr bwMode="auto">
              <a:xfrm>
                <a:off x="498116" y="5595659"/>
                <a:ext cx="2181869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0" name="Oval 1030"/>
              <p:cNvSpPr>
                <a:spLocks noChangeArrowheads="1"/>
              </p:cNvSpPr>
              <p:nvPr/>
            </p:nvSpPr>
            <p:spPr bwMode="auto">
              <a:xfrm>
                <a:off x="955317" y="5319209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51" name="Oval 1031"/>
              <p:cNvSpPr>
                <a:spLocks noChangeArrowheads="1"/>
              </p:cNvSpPr>
              <p:nvPr/>
            </p:nvSpPr>
            <p:spPr bwMode="auto">
              <a:xfrm>
                <a:off x="1564917" y="5547809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52" name="Oval 1032"/>
              <p:cNvSpPr>
                <a:spLocks noChangeArrowheads="1"/>
              </p:cNvSpPr>
              <p:nvPr/>
            </p:nvSpPr>
            <p:spPr bwMode="auto">
              <a:xfrm>
                <a:off x="1488717" y="4709609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58" name="CasellaDiTesto 257"/>
              <p:cNvSpPr txBox="1"/>
              <p:nvPr/>
            </p:nvSpPr>
            <p:spPr>
              <a:xfrm>
                <a:off x="2380358" y="521557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x</a:t>
                </a:r>
                <a:endParaRPr lang="it-IT" dirty="0"/>
              </a:p>
            </p:txBody>
          </p:sp>
          <p:grpSp>
            <p:nvGrpSpPr>
              <p:cNvPr id="259" name="Gruppo 258"/>
              <p:cNvGrpSpPr/>
              <p:nvPr/>
            </p:nvGrpSpPr>
            <p:grpSpPr>
              <a:xfrm>
                <a:off x="1408398" y="4381287"/>
                <a:ext cx="854075" cy="2331401"/>
                <a:chOff x="751484" y="1526886"/>
                <a:chExt cx="854075" cy="2331401"/>
              </a:xfrm>
            </p:grpSpPr>
            <p:sp>
              <p:nvSpPr>
                <p:cNvPr id="269" name="Line 1028"/>
                <p:cNvSpPr>
                  <a:spLocks noChangeShapeType="1"/>
                </p:cNvSpPr>
                <p:nvPr/>
              </p:nvSpPr>
              <p:spPr bwMode="auto">
                <a:xfrm flipH="1">
                  <a:off x="912702" y="1526886"/>
                  <a:ext cx="42275" cy="23314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70" name="Oval 1030"/>
                <p:cNvSpPr>
                  <a:spLocks noChangeArrowheads="1"/>
                </p:cNvSpPr>
                <p:nvPr/>
              </p:nvSpPr>
              <p:spPr bwMode="auto">
                <a:xfrm>
                  <a:off x="919759" y="26863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71" name="Oval 1031"/>
                <p:cNvSpPr>
                  <a:spLocks noChangeArrowheads="1"/>
                </p:cNvSpPr>
                <p:nvPr/>
              </p:nvSpPr>
              <p:spPr bwMode="auto">
                <a:xfrm>
                  <a:off x="1529359" y="29149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72" name="Oval 1032"/>
                <p:cNvSpPr>
                  <a:spLocks noChangeArrowheads="1"/>
                </p:cNvSpPr>
                <p:nvPr/>
              </p:nvSpPr>
              <p:spPr bwMode="auto">
                <a:xfrm>
                  <a:off x="1453159" y="20767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73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751484" y="2289436"/>
                  <a:ext cx="40748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2400" dirty="0" smtClean="0">
                      <a:latin typeface="Times" panose="02020603050405020304" pitchFamily="18" charset="0"/>
                    </a:rPr>
                    <a:t>O</a:t>
                  </a:r>
                  <a:endParaRPr lang="en-GB" altLang="it-IT" sz="2400" dirty="0"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260" name="Oval 1030"/>
              <p:cNvSpPr>
                <a:spLocks noChangeArrowheads="1"/>
              </p:cNvSpPr>
              <p:nvPr/>
            </p:nvSpPr>
            <p:spPr bwMode="auto">
              <a:xfrm>
                <a:off x="1032344" y="615599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61" name="Oval 1031"/>
              <p:cNvSpPr>
                <a:spLocks noChangeArrowheads="1"/>
              </p:cNvSpPr>
              <p:nvPr/>
            </p:nvSpPr>
            <p:spPr bwMode="auto">
              <a:xfrm>
                <a:off x="1641944" y="638459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262" name="Oval 1032"/>
              <p:cNvSpPr>
                <a:spLocks noChangeArrowheads="1"/>
              </p:cNvSpPr>
              <p:nvPr/>
            </p:nvSpPr>
            <p:spPr bwMode="auto">
              <a:xfrm>
                <a:off x="1565744" y="554639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308" name="CasellaDiTesto 307"/>
            <p:cNvSpPr txBox="1"/>
            <p:nvPr/>
          </p:nvSpPr>
          <p:spPr>
            <a:xfrm>
              <a:off x="5677548" y="24446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y</a:t>
              </a:r>
              <a:endParaRPr lang="it-IT" dirty="0"/>
            </a:p>
          </p:txBody>
        </p:sp>
      </p:grpSp>
      <p:grpSp>
        <p:nvGrpSpPr>
          <p:cNvPr id="336" name="Gruppo 335"/>
          <p:cNvGrpSpPr/>
          <p:nvPr/>
        </p:nvGrpSpPr>
        <p:grpSpPr>
          <a:xfrm>
            <a:off x="4843273" y="2441270"/>
            <a:ext cx="2220796" cy="2554860"/>
            <a:chOff x="4848770" y="2444632"/>
            <a:chExt cx="2220796" cy="2554860"/>
          </a:xfrm>
        </p:grpSpPr>
        <p:grpSp>
          <p:nvGrpSpPr>
            <p:cNvPr id="337" name="Gruppo 336"/>
            <p:cNvGrpSpPr/>
            <p:nvPr/>
          </p:nvGrpSpPr>
          <p:grpSpPr>
            <a:xfrm>
              <a:off x="4848770" y="2668091"/>
              <a:ext cx="2220796" cy="2331401"/>
              <a:chOff x="498116" y="4381287"/>
              <a:chExt cx="2220796" cy="2331401"/>
            </a:xfrm>
          </p:grpSpPr>
          <p:sp>
            <p:nvSpPr>
              <p:cNvPr id="339" name="Line 1029"/>
              <p:cNvSpPr>
                <a:spLocks noChangeShapeType="1"/>
              </p:cNvSpPr>
              <p:nvPr/>
            </p:nvSpPr>
            <p:spPr bwMode="auto">
              <a:xfrm>
                <a:off x="498116" y="5595659"/>
                <a:ext cx="2181869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0" name="Oval 1030"/>
              <p:cNvSpPr>
                <a:spLocks noChangeArrowheads="1"/>
              </p:cNvSpPr>
              <p:nvPr/>
            </p:nvSpPr>
            <p:spPr bwMode="auto">
              <a:xfrm>
                <a:off x="955317" y="5319209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41" name="Oval 1031"/>
              <p:cNvSpPr>
                <a:spLocks noChangeArrowheads="1"/>
              </p:cNvSpPr>
              <p:nvPr/>
            </p:nvSpPr>
            <p:spPr bwMode="auto">
              <a:xfrm>
                <a:off x="1564917" y="5547809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42" name="Oval 1032"/>
              <p:cNvSpPr>
                <a:spLocks noChangeArrowheads="1"/>
              </p:cNvSpPr>
              <p:nvPr/>
            </p:nvSpPr>
            <p:spPr bwMode="auto">
              <a:xfrm>
                <a:off x="1488717" y="4709609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43" name="CasellaDiTesto 342"/>
              <p:cNvSpPr txBox="1"/>
              <p:nvPr/>
            </p:nvSpPr>
            <p:spPr>
              <a:xfrm>
                <a:off x="2380358" y="521557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x</a:t>
                </a:r>
                <a:endParaRPr lang="it-IT" dirty="0"/>
              </a:p>
            </p:txBody>
          </p:sp>
          <p:grpSp>
            <p:nvGrpSpPr>
              <p:cNvPr id="344" name="Gruppo 343"/>
              <p:cNvGrpSpPr/>
              <p:nvPr/>
            </p:nvGrpSpPr>
            <p:grpSpPr>
              <a:xfrm>
                <a:off x="1408398" y="4381287"/>
                <a:ext cx="854075" cy="2331401"/>
                <a:chOff x="751484" y="1526886"/>
                <a:chExt cx="854075" cy="2331401"/>
              </a:xfrm>
            </p:grpSpPr>
            <p:sp>
              <p:nvSpPr>
                <p:cNvPr id="348" name="Line 1028"/>
                <p:cNvSpPr>
                  <a:spLocks noChangeShapeType="1"/>
                </p:cNvSpPr>
                <p:nvPr/>
              </p:nvSpPr>
              <p:spPr bwMode="auto">
                <a:xfrm flipH="1">
                  <a:off x="912702" y="1526886"/>
                  <a:ext cx="42275" cy="23314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49" name="Oval 1030"/>
                <p:cNvSpPr>
                  <a:spLocks noChangeArrowheads="1"/>
                </p:cNvSpPr>
                <p:nvPr/>
              </p:nvSpPr>
              <p:spPr bwMode="auto">
                <a:xfrm>
                  <a:off x="919759" y="26863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350" name="Oval 1031"/>
                <p:cNvSpPr>
                  <a:spLocks noChangeArrowheads="1"/>
                </p:cNvSpPr>
                <p:nvPr/>
              </p:nvSpPr>
              <p:spPr bwMode="auto">
                <a:xfrm>
                  <a:off x="1529359" y="29149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351" name="Oval 1032"/>
                <p:cNvSpPr>
                  <a:spLocks noChangeArrowheads="1"/>
                </p:cNvSpPr>
                <p:nvPr/>
              </p:nvSpPr>
              <p:spPr bwMode="auto">
                <a:xfrm>
                  <a:off x="1453159" y="20767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352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751484" y="2289436"/>
                  <a:ext cx="40748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2400" dirty="0" smtClean="0">
                      <a:latin typeface="Times" panose="02020603050405020304" pitchFamily="18" charset="0"/>
                    </a:rPr>
                    <a:t>O</a:t>
                  </a:r>
                  <a:endParaRPr lang="en-GB" altLang="it-IT" sz="2400" dirty="0"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345" name="Oval 1030"/>
              <p:cNvSpPr>
                <a:spLocks noChangeArrowheads="1"/>
              </p:cNvSpPr>
              <p:nvPr/>
            </p:nvSpPr>
            <p:spPr bwMode="auto">
              <a:xfrm>
                <a:off x="1032344" y="615599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46" name="Oval 1031"/>
              <p:cNvSpPr>
                <a:spLocks noChangeArrowheads="1"/>
              </p:cNvSpPr>
              <p:nvPr/>
            </p:nvSpPr>
            <p:spPr bwMode="auto">
              <a:xfrm>
                <a:off x="1641944" y="638459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47" name="Oval 1032"/>
              <p:cNvSpPr>
                <a:spLocks noChangeArrowheads="1"/>
              </p:cNvSpPr>
              <p:nvPr/>
            </p:nvSpPr>
            <p:spPr bwMode="auto">
              <a:xfrm>
                <a:off x="1565744" y="554639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338" name="CasellaDiTesto 337"/>
            <p:cNvSpPr txBox="1"/>
            <p:nvPr/>
          </p:nvSpPr>
          <p:spPr>
            <a:xfrm>
              <a:off x="5677548" y="24446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y</a:t>
              </a:r>
              <a:endParaRPr lang="it-IT" dirty="0"/>
            </a:p>
          </p:txBody>
        </p:sp>
      </p:grpSp>
      <p:grpSp>
        <p:nvGrpSpPr>
          <p:cNvPr id="376" name="Gruppo 375"/>
          <p:cNvGrpSpPr/>
          <p:nvPr/>
        </p:nvGrpSpPr>
        <p:grpSpPr>
          <a:xfrm>
            <a:off x="5211631" y="2306841"/>
            <a:ext cx="2039332" cy="2515117"/>
            <a:chOff x="5211631" y="2306841"/>
            <a:chExt cx="2039332" cy="2515117"/>
          </a:xfrm>
        </p:grpSpPr>
        <p:sp>
          <p:nvSpPr>
            <p:cNvPr id="353" name="Rettangolo 352"/>
            <p:cNvSpPr/>
            <p:nvPr/>
          </p:nvSpPr>
          <p:spPr>
            <a:xfrm>
              <a:off x="6971805" y="2503722"/>
              <a:ext cx="270285" cy="24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1" name="Rettangolo 370"/>
            <p:cNvSpPr/>
            <p:nvPr/>
          </p:nvSpPr>
          <p:spPr>
            <a:xfrm>
              <a:off x="6217262" y="2306841"/>
              <a:ext cx="270285" cy="24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2" name="Rettangolo 371"/>
            <p:cNvSpPr/>
            <p:nvPr/>
          </p:nvSpPr>
          <p:spPr>
            <a:xfrm>
              <a:off x="6980678" y="3344969"/>
              <a:ext cx="270285" cy="24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3" name="Rettangolo 372"/>
            <p:cNvSpPr/>
            <p:nvPr/>
          </p:nvSpPr>
          <p:spPr>
            <a:xfrm>
              <a:off x="5954355" y="4577483"/>
              <a:ext cx="270285" cy="24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4" name="Rettangolo 373"/>
            <p:cNvSpPr/>
            <p:nvPr/>
          </p:nvSpPr>
          <p:spPr>
            <a:xfrm>
              <a:off x="5293570" y="4357295"/>
              <a:ext cx="270285" cy="24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5" name="Rettangolo 374"/>
            <p:cNvSpPr/>
            <p:nvPr/>
          </p:nvSpPr>
          <p:spPr>
            <a:xfrm>
              <a:off x="5211631" y="3514111"/>
              <a:ext cx="270285" cy="24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3" name="Gruppo 382"/>
          <p:cNvGrpSpPr/>
          <p:nvPr/>
        </p:nvGrpSpPr>
        <p:grpSpPr>
          <a:xfrm>
            <a:off x="152664" y="1356460"/>
            <a:ext cx="3411031" cy="2274070"/>
            <a:chOff x="152664" y="1356460"/>
            <a:chExt cx="3411031" cy="2274070"/>
          </a:xfrm>
        </p:grpSpPr>
        <p:sp>
          <p:nvSpPr>
            <p:cNvPr id="198" name="Text Box 1034"/>
            <p:cNvSpPr txBox="1">
              <a:spLocks noChangeArrowheads="1"/>
            </p:cNvSpPr>
            <p:nvPr/>
          </p:nvSpPr>
          <p:spPr bwMode="auto">
            <a:xfrm>
              <a:off x="1513484" y="1756036"/>
              <a:ext cx="3571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 dirty="0">
                  <a:latin typeface="Times" panose="02020603050405020304" pitchFamily="18" charset="0"/>
                </a:rPr>
                <a:t>B</a:t>
              </a:r>
            </a:p>
          </p:txBody>
        </p:sp>
        <p:grpSp>
          <p:nvGrpSpPr>
            <p:cNvPr id="381" name="Gruppo 380"/>
            <p:cNvGrpSpPr/>
            <p:nvPr/>
          </p:nvGrpSpPr>
          <p:grpSpPr>
            <a:xfrm>
              <a:off x="152664" y="1356460"/>
              <a:ext cx="3411031" cy="2274070"/>
              <a:chOff x="152664" y="1356460"/>
              <a:chExt cx="3411031" cy="2274070"/>
            </a:xfrm>
          </p:grpSpPr>
          <p:sp>
            <p:nvSpPr>
              <p:cNvPr id="200" name="Text Box 1036"/>
              <p:cNvSpPr txBox="1">
                <a:spLocks noChangeArrowheads="1"/>
              </p:cNvSpPr>
              <p:nvPr/>
            </p:nvSpPr>
            <p:spPr bwMode="auto">
              <a:xfrm>
                <a:off x="420687" y="1356460"/>
                <a:ext cx="15208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 dirty="0">
                    <a:latin typeface="Times" panose="02020603050405020304" pitchFamily="18" charset="0"/>
                  </a:rPr>
                  <a:t>“</a:t>
                </a:r>
                <a:r>
                  <a:rPr lang="en-GB" altLang="it-IT" sz="2400" dirty="0" err="1">
                    <a:latin typeface="Times" panose="02020603050405020304" pitchFamily="18" charset="0"/>
                  </a:rPr>
                  <a:t>Struttura</a:t>
                </a:r>
                <a:r>
                  <a:rPr lang="en-GB" altLang="it-IT" sz="2400" dirty="0">
                    <a:latin typeface="Times" panose="02020603050405020304" pitchFamily="18" charset="0"/>
                  </a:rPr>
                  <a:t>”</a:t>
                </a:r>
              </a:p>
            </p:txBody>
          </p:sp>
          <p:grpSp>
            <p:nvGrpSpPr>
              <p:cNvPr id="206" name="Gruppo 205"/>
              <p:cNvGrpSpPr/>
              <p:nvPr/>
            </p:nvGrpSpPr>
            <p:grpSpPr>
              <a:xfrm>
                <a:off x="152664" y="1757718"/>
                <a:ext cx="2118867" cy="1872812"/>
                <a:chOff x="152664" y="1757718"/>
                <a:chExt cx="2118867" cy="1872812"/>
              </a:xfrm>
            </p:grpSpPr>
            <p:sp>
              <p:nvSpPr>
                <p:cNvPr id="192" name="Line 1028"/>
                <p:cNvSpPr>
                  <a:spLocks noChangeShapeType="1"/>
                </p:cNvSpPr>
                <p:nvPr/>
              </p:nvSpPr>
              <p:spPr bwMode="auto">
                <a:xfrm>
                  <a:off x="462559" y="1924311"/>
                  <a:ext cx="0" cy="1676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3" name="Line 1029"/>
                <p:cNvSpPr>
                  <a:spLocks noChangeShapeType="1"/>
                </p:cNvSpPr>
                <p:nvPr/>
              </p:nvSpPr>
              <p:spPr bwMode="auto">
                <a:xfrm>
                  <a:off x="462559" y="3600711"/>
                  <a:ext cx="1752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4" name="Oval 1030"/>
                <p:cNvSpPr>
                  <a:spLocks noChangeArrowheads="1"/>
                </p:cNvSpPr>
                <p:nvPr/>
              </p:nvSpPr>
              <p:spPr bwMode="auto">
                <a:xfrm>
                  <a:off x="919759" y="26863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95" name="Oval 1031"/>
                <p:cNvSpPr>
                  <a:spLocks noChangeArrowheads="1"/>
                </p:cNvSpPr>
                <p:nvPr/>
              </p:nvSpPr>
              <p:spPr bwMode="auto">
                <a:xfrm>
                  <a:off x="1529359" y="29149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96" name="Oval 1032"/>
                <p:cNvSpPr>
                  <a:spLocks noChangeArrowheads="1"/>
                </p:cNvSpPr>
                <p:nvPr/>
              </p:nvSpPr>
              <p:spPr bwMode="auto">
                <a:xfrm>
                  <a:off x="1453159" y="2076711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97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751484" y="2289436"/>
                  <a:ext cx="37306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2400">
                      <a:latin typeface="Times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99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665884" y="2594236"/>
                  <a:ext cx="3571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2400">
                      <a:latin typeface="Times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01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945159" y="2127511"/>
                  <a:ext cx="546100" cy="59690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2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491259" y="2102111"/>
                  <a:ext cx="76200" cy="8509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3" name="Line 1039"/>
                <p:cNvSpPr>
                  <a:spLocks noChangeShapeType="1"/>
                </p:cNvSpPr>
                <p:nvPr/>
              </p:nvSpPr>
              <p:spPr bwMode="auto">
                <a:xfrm flipH="1" flipV="1">
                  <a:off x="945159" y="2749811"/>
                  <a:ext cx="622300" cy="2032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4" name="CasellaDiTesto 203"/>
                <p:cNvSpPr txBox="1"/>
                <p:nvPr/>
              </p:nvSpPr>
              <p:spPr>
                <a:xfrm>
                  <a:off x="152664" y="1757718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y</a:t>
                  </a:r>
                  <a:endParaRPr lang="it-IT" dirty="0"/>
                </a:p>
              </p:txBody>
            </p:sp>
            <p:sp>
              <p:nvSpPr>
                <p:cNvPr id="205" name="CasellaDiTesto 204"/>
                <p:cNvSpPr txBox="1"/>
                <p:nvPr/>
              </p:nvSpPr>
              <p:spPr>
                <a:xfrm>
                  <a:off x="1932977" y="3168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x</a:t>
                  </a:r>
                  <a:endParaRPr lang="it-IT" dirty="0"/>
                </a:p>
              </p:txBody>
            </p:sp>
          </p:grpSp>
          <p:sp>
            <p:nvSpPr>
              <p:cNvPr id="377" name="CasellaDiTesto 376"/>
              <p:cNvSpPr txBox="1"/>
              <p:nvPr/>
            </p:nvSpPr>
            <p:spPr>
              <a:xfrm>
                <a:off x="2380358" y="2454408"/>
                <a:ext cx="1183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N atomi</a:t>
                </a:r>
                <a:endParaRPr lang="it-IT" dirty="0"/>
              </a:p>
            </p:txBody>
          </p:sp>
        </p:grpSp>
      </p:grpSp>
      <p:grpSp>
        <p:nvGrpSpPr>
          <p:cNvPr id="384" name="Gruppo 383"/>
          <p:cNvGrpSpPr/>
          <p:nvPr/>
        </p:nvGrpSpPr>
        <p:grpSpPr>
          <a:xfrm>
            <a:off x="324406" y="3729027"/>
            <a:ext cx="3718587" cy="2983661"/>
            <a:chOff x="324406" y="3729027"/>
            <a:chExt cx="3718587" cy="2983661"/>
          </a:xfrm>
        </p:grpSpPr>
        <p:sp>
          <p:nvSpPr>
            <p:cNvPr id="218" name="CasellaDiTesto 217"/>
            <p:cNvSpPr txBox="1"/>
            <p:nvPr/>
          </p:nvSpPr>
          <p:spPr>
            <a:xfrm>
              <a:off x="1300222" y="417930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y</a:t>
              </a:r>
              <a:endParaRPr lang="it-IT" dirty="0"/>
            </a:p>
          </p:txBody>
        </p:sp>
        <p:grpSp>
          <p:nvGrpSpPr>
            <p:cNvPr id="382" name="Gruppo 381"/>
            <p:cNvGrpSpPr/>
            <p:nvPr/>
          </p:nvGrpSpPr>
          <p:grpSpPr>
            <a:xfrm>
              <a:off x="324406" y="3729027"/>
              <a:ext cx="3718587" cy="2983661"/>
              <a:chOff x="324406" y="3729027"/>
              <a:chExt cx="3718587" cy="2983661"/>
            </a:xfrm>
          </p:grpSpPr>
          <p:sp>
            <p:nvSpPr>
              <p:cNvPr id="98" name="Text Box 1036"/>
              <p:cNvSpPr txBox="1">
                <a:spLocks noChangeArrowheads="1"/>
              </p:cNvSpPr>
              <p:nvPr/>
            </p:nvSpPr>
            <p:spPr bwMode="auto">
              <a:xfrm>
                <a:off x="324406" y="3729027"/>
                <a:ext cx="16017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 dirty="0" smtClean="0">
                    <a:latin typeface="Times" panose="02020603050405020304" pitchFamily="18" charset="0"/>
                  </a:rPr>
                  <a:t>“Patterson”</a:t>
                </a:r>
                <a:endParaRPr lang="en-GB" altLang="it-IT" sz="2400" dirty="0">
                  <a:latin typeface="Times" panose="02020603050405020304" pitchFamily="18" charset="0"/>
                </a:endParaRPr>
              </a:p>
            </p:txBody>
          </p:sp>
          <p:grpSp>
            <p:nvGrpSpPr>
              <p:cNvPr id="247" name="Gruppo 246"/>
              <p:cNvGrpSpPr/>
              <p:nvPr/>
            </p:nvGrpSpPr>
            <p:grpSpPr>
              <a:xfrm>
                <a:off x="493699" y="4381287"/>
                <a:ext cx="2225213" cy="2331401"/>
                <a:chOff x="493699" y="4381287"/>
                <a:chExt cx="2225213" cy="2331401"/>
              </a:xfrm>
            </p:grpSpPr>
            <p:sp>
              <p:nvSpPr>
                <p:cNvPr id="209" name="Line 1029"/>
                <p:cNvSpPr>
                  <a:spLocks noChangeShapeType="1"/>
                </p:cNvSpPr>
                <p:nvPr/>
              </p:nvSpPr>
              <p:spPr bwMode="auto">
                <a:xfrm>
                  <a:off x="498116" y="5595659"/>
                  <a:ext cx="2181869" cy="1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10" name="Oval 1030"/>
                <p:cNvSpPr>
                  <a:spLocks noChangeArrowheads="1"/>
                </p:cNvSpPr>
                <p:nvPr/>
              </p:nvSpPr>
              <p:spPr bwMode="auto">
                <a:xfrm>
                  <a:off x="955317" y="5319209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11" name="Oval 1031"/>
                <p:cNvSpPr>
                  <a:spLocks noChangeArrowheads="1"/>
                </p:cNvSpPr>
                <p:nvPr/>
              </p:nvSpPr>
              <p:spPr bwMode="auto">
                <a:xfrm>
                  <a:off x="1564917" y="5547809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12" name="Oval 1032"/>
                <p:cNvSpPr>
                  <a:spLocks noChangeArrowheads="1"/>
                </p:cNvSpPr>
                <p:nvPr/>
              </p:nvSpPr>
              <p:spPr bwMode="auto">
                <a:xfrm>
                  <a:off x="1488717" y="4709609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13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493699" y="5030295"/>
                  <a:ext cx="50526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CA</a:t>
                  </a:r>
                  <a:endParaRPr lang="en-GB" altLang="it-IT" sz="1800" dirty="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14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2043217" y="4576567"/>
                  <a:ext cx="50526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AB</a:t>
                  </a:r>
                  <a:endParaRPr lang="en-GB" altLang="it-IT" sz="1800" dirty="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15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980717" y="4760409"/>
                  <a:ext cx="546100" cy="59690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16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526817" y="4735009"/>
                  <a:ext cx="76200" cy="8509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17" name="Line 1039"/>
                <p:cNvSpPr>
                  <a:spLocks noChangeShapeType="1"/>
                </p:cNvSpPr>
                <p:nvPr/>
              </p:nvSpPr>
              <p:spPr bwMode="auto">
                <a:xfrm flipH="1" flipV="1">
                  <a:off x="980717" y="5382709"/>
                  <a:ext cx="622300" cy="2032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19" name="CasellaDiTesto 218"/>
                <p:cNvSpPr txBox="1"/>
                <p:nvPr/>
              </p:nvSpPr>
              <p:spPr>
                <a:xfrm>
                  <a:off x="2380358" y="5215572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x</a:t>
                  </a:r>
                  <a:endParaRPr lang="it-IT" dirty="0"/>
                </a:p>
              </p:txBody>
            </p:sp>
            <p:grpSp>
              <p:nvGrpSpPr>
                <p:cNvPr id="220" name="Gruppo 219"/>
                <p:cNvGrpSpPr/>
                <p:nvPr/>
              </p:nvGrpSpPr>
              <p:grpSpPr>
                <a:xfrm>
                  <a:off x="1408398" y="4381287"/>
                  <a:ext cx="1298633" cy="2331401"/>
                  <a:chOff x="751484" y="1526886"/>
                  <a:chExt cx="1298633" cy="2331401"/>
                </a:xfrm>
              </p:grpSpPr>
              <p:sp>
                <p:nvSpPr>
                  <p:cNvPr id="221" name="Line 10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2702" y="1526886"/>
                    <a:ext cx="42275" cy="233140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3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919759" y="2686311"/>
                    <a:ext cx="76200" cy="76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224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1529359" y="2914911"/>
                    <a:ext cx="76200" cy="76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225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1453159" y="2076711"/>
                    <a:ext cx="76200" cy="76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226" name="Text Box 10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1484" y="2289436"/>
                    <a:ext cx="40748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2400" dirty="0" smtClean="0">
                        <a:latin typeface="Times" panose="02020603050405020304" pitchFamily="18" charset="0"/>
                      </a:rPr>
                      <a:t>O</a:t>
                    </a:r>
                    <a:endParaRPr lang="en-GB" altLang="it-IT" sz="2400" dirty="0">
                      <a:latin typeface="Times" panose="02020603050405020304" pitchFamily="18" charset="0"/>
                    </a:endParaRPr>
                  </a:p>
                </p:txBody>
              </p:sp>
              <p:sp>
                <p:nvSpPr>
                  <p:cNvPr id="227" name="Text Box 10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4850" y="2810361"/>
                    <a:ext cx="50526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it-IT" sz="1800" dirty="0" smtClean="0">
                        <a:latin typeface="Times" panose="02020603050405020304" pitchFamily="18" charset="0"/>
                      </a:rPr>
                      <a:t>AC</a:t>
                    </a:r>
                    <a:endParaRPr lang="en-GB" altLang="it-IT" sz="1800" dirty="0">
                      <a:latin typeface="Times" panose="02020603050405020304" pitchFamily="18" charset="0"/>
                    </a:endParaRPr>
                  </a:p>
                </p:txBody>
              </p:sp>
              <p:sp>
                <p:nvSpPr>
                  <p:cNvPr id="228" name="Line 1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5159" y="2127511"/>
                    <a:ext cx="546100" cy="59690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9" name="Line 10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91259" y="2102111"/>
                    <a:ext cx="76200" cy="85090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30" name="Line 10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45159" y="2749811"/>
                    <a:ext cx="622300" cy="20320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36" name="Oval 1030"/>
                <p:cNvSpPr>
                  <a:spLocks noChangeArrowheads="1"/>
                </p:cNvSpPr>
                <p:nvPr/>
              </p:nvSpPr>
              <p:spPr bwMode="auto">
                <a:xfrm>
                  <a:off x="1032344" y="6155993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37" name="Oval 1031"/>
                <p:cNvSpPr>
                  <a:spLocks noChangeArrowheads="1"/>
                </p:cNvSpPr>
                <p:nvPr/>
              </p:nvSpPr>
              <p:spPr bwMode="auto">
                <a:xfrm>
                  <a:off x="1641944" y="6384593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38" name="Oval 1032"/>
                <p:cNvSpPr>
                  <a:spLocks noChangeArrowheads="1"/>
                </p:cNvSpPr>
                <p:nvPr/>
              </p:nvSpPr>
              <p:spPr bwMode="auto">
                <a:xfrm>
                  <a:off x="1565744" y="5546393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239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576857" y="5869898"/>
                  <a:ext cx="50526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BA</a:t>
                  </a:r>
                  <a:endParaRPr lang="en-GB" altLang="it-IT" sz="1800" dirty="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40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707868" y="6201561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BC</a:t>
                  </a:r>
                  <a:endParaRPr lang="en-GB" altLang="it-IT" sz="1800" dirty="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41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1057744" y="5597193"/>
                  <a:ext cx="546100" cy="59690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2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603844" y="5571793"/>
                  <a:ext cx="76200" cy="8509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3" name="Line 10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57744" y="6219493"/>
                  <a:ext cx="622300" cy="2032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6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518364" y="4418564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800" dirty="0" smtClean="0">
                      <a:latin typeface="Times" panose="02020603050405020304" pitchFamily="18" charset="0"/>
                    </a:rPr>
                    <a:t>CB</a:t>
                  </a:r>
                  <a:endParaRPr lang="en-GB" altLang="it-IT" sz="1800" dirty="0"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378" name="CasellaDiTesto 377"/>
              <p:cNvSpPr txBox="1"/>
              <p:nvPr/>
            </p:nvSpPr>
            <p:spPr>
              <a:xfrm>
                <a:off x="2380358" y="6185955"/>
                <a:ext cx="1662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N</a:t>
                </a:r>
                <a:r>
                  <a:rPr lang="it-IT" baseline="30000" dirty="0" smtClean="0"/>
                  <a:t>2</a:t>
                </a:r>
                <a:r>
                  <a:rPr lang="it-IT" dirty="0" smtClean="0"/>
                  <a:t> massimi</a:t>
                </a:r>
                <a:endParaRPr lang="it-IT" dirty="0"/>
              </a:p>
            </p:txBody>
          </p:sp>
        </p:grpSp>
      </p:grpSp>
      <p:sp>
        <p:nvSpPr>
          <p:cNvPr id="379" name="CasellaDiTesto 378"/>
          <p:cNvSpPr txBox="1"/>
          <p:nvPr/>
        </p:nvSpPr>
        <p:spPr>
          <a:xfrm>
            <a:off x="5582954" y="5328658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2N massimi</a:t>
            </a:r>
            <a:endParaRPr lang="it-IT" dirty="0"/>
          </a:p>
        </p:txBody>
      </p:sp>
      <p:sp>
        <p:nvSpPr>
          <p:cNvPr id="380" name="Rettangolo 379"/>
          <p:cNvSpPr/>
          <p:nvPr/>
        </p:nvSpPr>
        <p:spPr>
          <a:xfrm>
            <a:off x="4042993" y="1756036"/>
            <a:ext cx="4724490" cy="4013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599 -0.08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3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64341" y="141207"/>
            <a:ext cx="628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Programma SHELXT schema della procedura</a:t>
            </a:r>
            <a:endParaRPr lang="it-IT" b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251128" y="602872"/>
            <a:ext cx="8913017" cy="7478970"/>
            <a:chOff x="251128" y="602872"/>
            <a:chExt cx="8913017" cy="7478970"/>
          </a:xfrm>
        </p:grpSpPr>
        <p:sp>
          <p:nvSpPr>
            <p:cNvPr id="5" name="CasellaDiTesto 4"/>
            <p:cNvSpPr txBox="1"/>
            <p:nvPr/>
          </p:nvSpPr>
          <p:spPr>
            <a:xfrm>
              <a:off x="251128" y="602872"/>
              <a:ext cx="8913017" cy="747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it-IT" dirty="0" smtClean="0"/>
                <a:t>Sovrapposizione </a:t>
              </a:r>
              <a:r>
                <a:rPr lang="it-IT" dirty="0" err="1" smtClean="0"/>
                <a:t>Patterson</a:t>
              </a:r>
              <a:r>
                <a:rPr lang="it-IT" dirty="0" smtClean="0"/>
                <a:t> e ottenimento di un modello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 smtClean="0"/>
                <a:t>Cicli iterativi nello spazio duale usando il gruppo spaziale P1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  (trasformata ed </a:t>
              </a:r>
              <a:r>
                <a:rPr lang="it-IT" dirty="0" err="1" smtClean="0"/>
                <a:t>antitrasformata</a:t>
              </a:r>
              <a:r>
                <a:rPr lang="it-IT" dirty="0" smtClean="0"/>
                <a:t> di Fourier)</a:t>
              </a:r>
            </a:p>
            <a:p>
              <a:endParaRPr lang="it-IT" dirty="0"/>
            </a:p>
            <a:p>
              <a:endParaRPr lang="it-IT" dirty="0" smtClean="0"/>
            </a:p>
            <a:p>
              <a:r>
                <a:rPr lang="it-IT" dirty="0"/>
                <a:t> </a:t>
              </a:r>
              <a:r>
                <a:rPr lang="it-IT" dirty="0" smtClean="0"/>
                <a:t>    </a:t>
              </a:r>
              <a:r>
                <a:rPr lang="it-IT" dirty="0"/>
                <a:t>m</a:t>
              </a:r>
              <a:r>
                <a:rPr lang="it-IT" dirty="0" smtClean="0"/>
                <a:t>odificando la densità elettronica (maschere per definire gli atomi, 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togliendo in modo casuale alcuni massimi di densità elettronica)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 smtClean="0"/>
                <a:t>Selezione della soluzione usando delle figure di merito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 smtClean="0"/>
                <a:t>Determinazione dello posizione dell’origine utilizzando le fasi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 smtClean="0"/>
                <a:t>Determinazione del gruppo spaziale testando le possibili soluzioni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 smtClean="0"/>
                <a:t>Assegnazione degli elementi chimici alle densità elettroniche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 smtClean="0"/>
                <a:t>Affinamento isotropico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it-IT" dirty="0" smtClean="0"/>
            </a:p>
            <a:p>
              <a:pPr marL="342900"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it-IT" dirty="0" smtClean="0"/>
            </a:p>
            <a:p>
              <a:endParaRPr lang="it-IT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680882" y="2178417"/>
              <a:ext cx="1770530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Spazio reale</a:t>
              </a:r>
              <a:endParaRPr lang="it-IT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4787153" y="2160488"/>
              <a:ext cx="2366682" cy="54684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Spazio Reciproco</a:t>
              </a:r>
              <a:endParaRPr lang="it-IT" dirty="0"/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3693459" y="2465287"/>
              <a:ext cx="1021976" cy="2241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a destra 8"/>
            <p:cNvSpPr/>
            <p:nvPr/>
          </p:nvSpPr>
          <p:spPr>
            <a:xfrm rot="10800000">
              <a:off x="3617259" y="2182900"/>
              <a:ext cx="1021976" cy="224117"/>
            </a:xfrm>
            <a:prstGeom prst="rightArrow">
              <a:avLst>
                <a:gd name="adj1" fmla="val 50000"/>
                <a:gd name="adj2" fmla="val 106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66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42913"/>
          </a:xfrm>
        </p:spPr>
        <p:txBody>
          <a:bodyPr/>
          <a:lstStyle/>
          <a:p>
            <a:pPr eaLnBrk="1" hangingPunct="1"/>
            <a:r>
              <a:rPr lang="it-IT" altLang="it-IT" sz="3600" smtClean="0"/>
              <a:t>Interferenza di onde elettromagnetiche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8"/>
          <a:stretch>
            <a:fillRect/>
          </a:stretch>
        </p:blipFill>
        <p:spPr bwMode="auto">
          <a:xfrm>
            <a:off x="468313" y="1916113"/>
            <a:ext cx="4356100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981075"/>
            <a:ext cx="817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Il risultato della somma di due onde coerenti (stessa frequenza) dipende dalla differenza di fase (</a:t>
            </a:r>
            <a:r>
              <a:rPr lang="it-IT" altLang="it-IT" sz="2400" u="sng"/>
              <a:t>Interferenza</a:t>
            </a:r>
            <a:r>
              <a:rPr lang="en-US" altLang="it-IT" sz="2400"/>
              <a:t>).</a:t>
            </a:r>
            <a:endParaRPr lang="it-IT" altLang="it-IT" sz="24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76825" y="2205038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 fase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(interferenza costruttiva)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48263" y="3716338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 opposizione di fase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(interferenza distruttiva)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37163" y="5708650"/>
            <a:ext cx="300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Parzialmente fuori fase</a:t>
            </a:r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7578725" y="2962275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rot="-5400000">
            <a:off x="7594601" y="2997200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 flipV="1">
            <a:off x="7597775" y="3248025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rot="10800000" flipV="1">
            <a:off x="7575550" y="3276600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7426325" y="4826000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 rot="-5400000">
            <a:off x="7442201" y="4860925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V="1">
            <a:off x="7445375" y="5111750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rot="16229315" flipV="1">
            <a:off x="7423151" y="4946650"/>
            <a:ext cx="15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33425"/>
          </a:xfrm>
        </p:spPr>
        <p:txBody>
          <a:bodyPr/>
          <a:lstStyle/>
          <a:p>
            <a:pPr eaLnBrk="1" hangingPunct="1"/>
            <a:r>
              <a:rPr lang="en-GB" altLang="it-IT" sz="4000" b="1" smtClean="0">
                <a:solidFill>
                  <a:schemeClr val="accent2"/>
                </a:solidFill>
              </a:rPr>
              <a:t>Diffusione Anomala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33400" y="50292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1400"/>
              <a:t>Se f</a:t>
            </a:r>
            <a:r>
              <a:rPr lang="en-GB" altLang="it-IT" sz="1400" baseline="-25000"/>
              <a:t>j</a:t>
            </a:r>
            <a:r>
              <a:rPr lang="en-GB" altLang="it-IT" sz="1400"/>
              <a:t> è reale, vale sempre legge di Friedel |F(hkl)| = |F(-h-k-l)|        |F(hkl)|</a:t>
            </a:r>
            <a:r>
              <a:rPr lang="en-GB" altLang="it-IT" sz="1400" baseline="30000"/>
              <a:t>2</a:t>
            </a:r>
            <a:r>
              <a:rPr lang="en-GB" altLang="it-IT" sz="1400"/>
              <a:t> = I(hkl) = I(-h-k-l)</a:t>
            </a:r>
          </a:p>
          <a:p>
            <a:pPr eaLnBrk="1" hangingPunct="1"/>
            <a:r>
              <a:rPr lang="en-GB" altLang="it-IT" sz="1400"/>
              <a:t>Se f</a:t>
            </a:r>
            <a:r>
              <a:rPr lang="en-GB" altLang="it-IT" sz="1400" baseline="-25000"/>
              <a:t>j</a:t>
            </a:r>
            <a:r>
              <a:rPr lang="en-GB" altLang="it-IT" sz="1400"/>
              <a:t> ha una componente immaginaria, allora in generale |F(hkl)| ≠ |F(-h-k-l)|</a:t>
            </a:r>
          </a:p>
        </p:txBody>
      </p:sp>
      <p:grpSp>
        <p:nvGrpSpPr>
          <p:cNvPr id="66564" name="Group 35"/>
          <p:cNvGrpSpPr>
            <a:grpSpLocks/>
          </p:cNvGrpSpPr>
          <p:nvPr/>
        </p:nvGrpSpPr>
        <p:grpSpPr bwMode="auto">
          <a:xfrm>
            <a:off x="6248400" y="914400"/>
            <a:ext cx="2155825" cy="1754188"/>
            <a:chOff x="3936" y="576"/>
            <a:chExt cx="1358" cy="1105"/>
          </a:xfrm>
        </p:grpSpPr>
        <p:grpSp>
          <p:nvGrpSpPr>
            <p:cNvPr id="66579" name="Group 30"/>
            <p:cNvGrpSpPr>
              <a:grpSpLocks/>
            </p:cNvGrpSpPr>
            <p:nvPr/>
          </p:nvGrpSpPr>
          <p:grpSpPr bwMode="auto">
            <a:xfrm>
              <a:off x="3936" y="576"/>
              <a:ext cx="1358" cy="1105"/>
              <a:chOff x="3936" y="576"/>
              <a:chExt cx="1358" cy="1105"/>
            </a:xfrm>
          </p:grpSpPr>
          <p:sp>
            <p:nvSpPr>
              <p:cNvPr id="66581" name="Line 8"/>
              <p:cNvSpPr>
                <a:spLocks noChangeShapeType="1"/>
              </p:cNvSpPr>
              <p:nvPr/>
            </p:nvSpPr>
            <p:spPr bwMode="auto">
              <a:xfrm>
                <a:off x="4416" y="817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82" name="Line 9"/>
              <p:cNvSpPr>
                <a:spLocks noChangeShapeType="1"/>
              </p:cNvSpPr>
              <p:nvPr/>
            </p:nvSpPr>
            <p:spPr bwMode="auto">
              <a:xfrm>
                <a:off x="3936" y="1201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83" name="Line 10"/>
              <p:cNvSpPr>
                <a:spLocks noChangeShapeType="1"/>
              </p:cNvSpPr>
              <p:nvPr/>
            </p:nvSpPr>
            <p:spPr bwMode="auto">
              <a:xfrm>
                <a:off x="4416" y="120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84" name="Text Box 11"/>
              <p:cNvSpPr txBox="1">
                <a:spLocks noChangeArrowheads="1"/>
              </p:cNvSpPr>
              <p:nvPr/>
            </p:nvSpPr>
            <p:spPr bwMode="auto">
              <a:xfrm>
                <a:off x="4886" y="1056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1600">
                    <a:latin typeface="Times" panose="02020603050405020304" pitchFamily="18" charset="0"/>
                  </a:rPr>
                  <a:t>Reale</a:t>
                </a:r>
              </a:p>
            </p:txBody>
          </p:sp>
          <p:sp>
            <p:nvSpPr>
              <p:cNvPr id="66585" name="Text Box 12"/>
              <p:cNvSpPr txBox="1">
                <a:spLocks noChangeArrowheads="1"/>
              </p:cNvSpPr>
              <p:nvPr/>
            </p:nvSpPr>
            <p:spPr bwMode="auto">
              <a:xfrm>
                <a:off x="4214" y="576"/>
                <a:ext cx="6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1600">
                    <a:latin typeface="Times" panose="02020603050405020304" pitchFamily="18" charset="0"/>
                  </a:rPr>
                  <a:t>Imaginaria</a:t>
                </a:r>
              </a:p>
            </p:txBody>
          </p:sp>
        </p:grpSp>
        <p:sp>
          <p:nvSpPr>
            <p:cNvPr id="66580" name="Text Box 13"/>
            <p:cNvSpPr txBox="1">
              <a:spLocks noChangeArrowheads="1"/>
            </p:cNvSpPr>
            <p:nvPr/>
          </p:nvSpPr>
          <p:spPr bwMode="auto">
            <a:xfrm>
              <a:off x="4464" y="1008"/>
              <a:ext cx="1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>
                  <a:latin typeface="Times" panose="02020603050405020304" pitchFamily="18" charset="0"/>
                </a:rPr>
                <a:t>f</a:t>
              </a:r>
              <a:r>
                <a:rPr lang="en-GB" altLang="it-IT" sz="1400" baseline="-25000">
                  <a:latin typeface="Times" panose="02020603050405020304" pitchFamily="18" charset="0"/>
                </a:rPr>
                <a:t>0</a:t>
              </a:r>
              <a:endParaRPr lang="en-GB" altLang="it-IT" sz="1400">
                <a:latin typeface="Times" panose="02020603050405020304" pitchFamily="18" charset="0"/>
              </a:endParaRPr>
            </a:p>
          </p:txBody>
        </p:sp>
      </p:grpSp>
      <p:grpSp>
        <p:nvGrpSpPr>
          <p:cNvPr id="53282" name="Group 34"/>
          <p:cNvGrpSpPr>
            <a:grpSpLocks/>
          </p:cNvGrpSpPr>
          <p:nvPr/>
        </p:nvGrpSpPr>
        <p:grpSpPr bwMode="auto">
          <a:xfrm>
            <a:off x="6257925" y="2667000"/>
            <a:ext cx="2155825" cy="1677988"/>
            <a:chOff x="3942" y="1680"/>
            <a:chExt cx="1358" cy="1057"/>
          </a:xfrm>
        </p:grpSpPr>
        <p:sp>
          <p:nvSpPr>
            <p:cNvPr id="66569" name="Line 16"/>
            <p:cNvSpPr>
              <a:spLocks noChangeShapeType="1"/>
            </p:cNvSpPr>
            <p:nvPr/>
          </p:nvSpPr>
          <p:spPr bwMode="auto">
            <a:xfrm>
              <a:off x="4422" y="1873"/>
              <a:ext cx="0" cy="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0" name="Line 17"/>
            <p:cNvSpPr>
              <a:spLocks noChangeShapeType="1"/>
            </p:cNvSpPr>
            <p:nvPr/>
          </p:nvSpPr>
          <p:spPr bwMode="auto">
            <a:xfrm>
              <a:off x="3942" y="2257"/>
              <a:ext cx="96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1" name="Line 18"/>
            <p:cNvSpPr>
              <a:spLocks noChangeShapeType="1"/>
            </p:cNvSpPr>
            <p:nvPr/>
          </p:nvSpPr>
          <p:spPr bwMode="auto">
            <a:xfrm>
              <a:off x="4410" y="2257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2" name="Text Box 19"/>
            <p:cNvSpPr txBox="1">
              <a:spLocks noChangeArrowheads="1"/>
            </p:cNvSpPr>
            <p:nvPr/>
          </p:nvSpPr>
          <p:spPr bwMode="auto">
            <a:xfrm>
              <a:off x="4892" y="2112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600">
                  <a:latin typeface="Times" panose="02020603050405020304" pitchFamily="18" charset="0"/>
                </a:rPr>
                <a:t>Reale</a:t>
              </a:r>
            </a:p>
          </p:txBody>
        </p:sp>
        <p:sp>
          <p:nvSpPr>
            <p:cNvPr id="66573" name="Text Box 20"/>
            <p:cNvSpPr txBox="1">
              <a:spLocks noChangeArrowheads="1"/>
            </p:cNvSpPr>
            <p:nvPr/>
          </p:nvSpPr>
          <p:spPr bwMode="auto">
            <a:xfrm>
              <a:off x="4226" y="1680"/>
              <a:ext cx="6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600">
                  <a:latin typeface="Times" panose="02020603050405020304" pitchFamily="18" charset="0"/>
                </a:rPr>
                <a:t>Imaginaria</a:t>
              </a:r>
            </a:p>
          </p:txBody>
        </p:sp>
        <p:sp>
          <p:nvSpPr>
            <p:cNvPr id="66574" name="Text Box 21"/>
            <p:cNvSpPr txBox="1">
              <a:spLocks noChangeArrowheads="1"/>
            </p:cNvSpPr>
            <p:nvPr/>
          </p:nvSpPr>
          <p:spPr bwMode="auto">
            <a:xfrm>
              <a:off x="4512" y="2244"/>
              <a:ext cx="1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>
                  <a:latin typeface="Times" panose="02020603050405020304" pitchFamily="18" charset="0"/>
                </a:rPr>
                <a:t>f</a:t>
              </a:r>
              <a:r>
                <a:rPr lang="en-GB" altLang="it-IT" sz="1400" baseline="-25000">
                  <a:latin typeface="Times" panose="02020603050405020304" pitchFamily="18" charset="0"/>
                </a:rPr>
                <a:t>0</a:t>
              </a:r>
              <a:endParaRPr lang="en-GB" altLang="it-IT" sz="1400">
                <a:latin typeface="Times" panose="02020603050405020304" pitchFamily="18" charset="0"/>
              </a:endParaRPr>
            </a:p>
          </p:txBody>
        </p:sp>
        <p:sp>
          <p:nvSpPr>
            <p:cNvPr id="66575" name="Line 22"/>
            <p:cNvSpPr>
              <a:spLocks noChangeShapeType="1"/>
            </p:cNvSpPr>
            <p:nvPr/>
          </p:nvSpPr>
          <p:spPr bwMode="auto">
            <a:xfrm flipH="1">
              <a:off x="4620" y="2256"/>
              <a:ext cx="192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6" name="Line 23"/>
            <p:cNvSpPr>
              <a:spLocks noChangeShapeType="1"/>
            </p:cNvSpPr>
            <p:nvPr/>
          </p:nvSpPr>
          <p:spPr bwMode="auto">
            <a:xfrm flipV="1">
              <a:off x="4626" y="2106"/>
              <a:ext cx="0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7" name="Text Box 24"/>
            <p:cNvSpPr txBox="1">
              <a:spLocks noChangeArrowheads="1"/>
            </p:cNvSpPr>
            <p:nvPr/>
          </p:nvSpPr>
          <p:spPr bwMode="auto">
            <a:xfrm>
              <a:off x="4658" y="208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200">
                  <a:latin typeface="Arial" panose="020B0604020202020204" pitchFamily="34" charset="0"/>
                </a:rPr>
                <a:t>f</a:t>
              </a:r>
              <a:r>
                <a:rPr lang="en-GB" altLang="it-IT" sz="1200">
                  <a:latin typeface="Verdana" panose="020B0604030504040204" pitchFamily="34" charset="0"/>
                </a:rPr>
                <a:t>’</a:t>
              </a:r>
            </a:p>
          </p:txBody>
        </p:sp>
        <p:sp>
          <p:nvSpPr>
            <p:cNvPr id="66578" name="Text Box 25"/>
            <p:cNvSpPr txBox="1">
              <a:spLocks noChangeArrowheads="1"/>
            </p:cNvSpPr>
            <p:nvPr/>
          </p:nvSpPr>
          <p:spPr bwMode="auto">
            <a:xfrm>
              <a:off x="4454" y="2083"/>
              <a:ext cx="1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200">
                  <a:latin typeface="Arial" panose="020B0604020202020204" pitchFamily="34" charset="0"/>
                </a:rPr>
                <a:t>f</a:t>
              </a:r>
              <a:r>
                <a:rPr lang="en-GB" altLang="it-IT" sz="1200">
                  <a:latin typeface="Verdana" panose="020B0604030504040204" pitchFamily="34" charset="0"/>
                </a:rPr>
                <a:t>”</a:t>
              </a:r>
            </a:p>
          </p:txBody>
        </p:sp>
      </p:grpSp>
      <p:graphicFrame>
        <p:nvGraphicFramePr>
          <p:cNvPr id="53275" name="Object 27"/>
          <p:cNvGraphicFramePr>
            <a:graphicFrameLocks noChangeAspect="1"/>
          </p:cNvGraphicFramePr>
          <p:nvPr/>
        </p:nvGraphicFramePr>
        <p:xfrm>
          <a:off x="1316038" y="4219575"/>
          <a:ext cx="3829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" name="Equazione" r:id="rId3" imgW="2578100" imgH="279400" progId="Equation.3">
                  <p:embed/>
                </p:oleObj>
              </mc:Choice>
              <mc:Fallback>
                <p:oleObj name="Equazione" r:id="rId3" imgW="2578100" imgH="279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4219575"/>
                        <a:ext cx="38290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28"/>
          <p:cNvSpPr>
            <a:spLocks noChangeArrowheads="1"/>
          </p:cNvSpPr>
          <p:nvPr/>
        </p:nvSpPr>
        <p:spPr bwMode="auto">
          <a:xfrm>
            <a:off x="1060450" y="1482725"/>
            <a:ext cx="4137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it-IT" sz="1400" b="1"/>
              <a:t>Per la dispersione distante dallo spigolo di assorbimento, il fattore atomico di scattering può essere rappresentato come un numero reale: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1063625" y="2809875"/>
            <a:ext cx="40830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it-IT" sz="1400" b="1"/>
              <a:t>Se i raggi X hanno un'energia che è vicino ad una transizione elettronica dell’atomo, la parte reale della dispersione si modifica con  </a:t>
            </a:r>
            <a:r>
              <a:rPr lang="en-GB" altLang="it-IT" sz="1400" b="1">
                <a:latin typeface="Arial" panose="020B0604020202020204" pitchFamily="34" charset="0"/>
              </a:rPr>
              <a:t>f</a:t>
            </a:r>
            <a:r>
              <a:rPr lang="en-GB" altLang="it-IT" sz="1400" b="1">
                <a:latin typeface="Verdana" panose="020B0604030504040204" pitchFamily="34" charset="0"/>
              </a:rPr>
              <a:t>’ </a:t>
            </a:r>
            <a:r>
              <a:rPr lang="en-GB" altLang="it-IT" sz="1400" b="1"/>
              <a:t>e la fase con </a:t>
            </a:r>
            <a:r>
              <a:rPr lang="en-GB" altLang="it-IT" sz="1400" b="1">
                <a:latin typeface="Arial" panose="020B0604020202020204" pitchFamily="34" charset="0"/>
              </a:rPr>
              <a:t>f</a:t>
            </a:r>
            <a:r>
              <a:rPr lang="en-GB" altLang="it-IT" sz="1400" b="1">
                <a:latin typeface="Verdana" panose="020B0604030504040204" pitchFamily="34" charset="0"/>
              </a:rPr>
              <a:t>”  </a:t>
            </a:r>
            <a:r>
              <a:rPr lang="en-GB" altLang="it-IT" sz="1400" b="1"/>
              <a:t>f</a:t>
            </a:r>
            <a:r>
              <a:rPr lang="en-GB" altLang="it-IT" sz="1400" b="1" baseline="-25000"/>
              <a:t>j</a:t>
            </a:r>
            <a:r>
              <a:rPr lang="en-GB" altLang="it-IT" sz="1400" b="1"/>
              <a:t> = f</a:t>
            </a:r>
            <a:r>
              <a:rPr lang="en-GB" altLang="it-IT" sz="1400" b="1" baseline="-25000"/>
              <a:t>0</a:t>
            </a:r>
            <a:r>
              <a:rPr lang="en-GB" altLang="it-IT" sz="1400" b="1"/>
              <a:t> + f’ + if”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8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2819400" y="1752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447800" y="3352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2819400" y="2514600"/>
            <a:ext cx="1676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4495800" y="1905000"/>
            <a:ext cx="304800" cy="60960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4714875" y="1924050"/>
            <a:ext cx="76200" cy="152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 flipV="1">
            <a:off x="4491038" y="1957388"/>
            <a:ext cx="219075" cy="109537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2819400" y="1966913"/>
            <a:ext cx="1676400" cy="13858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593" name="Text Box 17"/>
          <p:cNvSpPr txBox="1">
            <a:spLocks noChangeArrowheads="1"/>
          </p:cNvSpPr>
          <p:nvPr/>
        </p:nvSpPr>
        <p:spPr bwMode="auto">
          <a:xfrm>
            <a:off x="5546725" y="31845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67594" name="Text Box 18"/>
          <p:cNvSpPr txBox="1">
            <a:spLocks noChangeArrowheads="1"/>
          </p:cNvSpPr>
          <p:nvPr/>
        </p:nvSpPr>
        <p:spPr bwMode="auto">
          <a:xfrm>
            <a:off x="2438400" y="158432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" panose="02020603050405020304" pitchFamily="18" charset="0"/>
              </a:rPr>
              <a:t>iB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 rot="-1644130">
            <a:off x="3736975" y="2682875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F</a:t>
            </a:r>
            <a:r>
              <a:rPr lang="en-US" altLang="it-IT" sz="1800" baseline="-25000">
                <a:latin typeface="Times" panose="02020603050405020304" pitchFamily="18" charset="0"/>
              </a:rPr>
              <a:t>P</a:t>
            </a:r>
            <a:r>
              <a:rPr lang="en-US" altLang="it-IT" sz="1800">
                <a:latin typeface="Times" panose="02020603050405020304" pitchFamily="18" charset="0"/>
              </a:rPr>
              <a:t>(hkl)</a:t>
            </a:r>
            <a:endParaRPr lang="en-US" altLang="it-IT" sz="2400">
              <a:latin typeface="Times" panose="02020603050405020304" pitchFamily="18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 rot="1765382">
            <a:off x="3509963" y="3517900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" panose="02020603050405020304" pitchFamily="18" charset="0"/>
              </a:rPr>
              <a:t>F</a:t>
            </a:r>
            <a:r>
              <a:rPr lang="en-US" altLang="it-IT" sz="2000" baseline="-25000">
                <a:latin typeface="Times" panose="02020603050405020304" pitchFamily="18" charset="0"/>
              </a:rPr>
              <a:t>P</a:t>
            </a:r>
            <a:r>
              <a:rPr lang="en-US" altLang="it-IT" sz="2000">
                <a:latin typeface="Times" panose="02020603050405020304" pitchFamily="18" charset="0"/>
              </a:rPr>
              <a:t>(-h-k-l)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4632325" y="2087563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" panose="02020603050405020304" pitchFamily="18" charset="0"/>
              </a:rPr>
              <a:t>F</a:t>
            </a:r>
            <a:r>
              <a:rPr lang="en-US" altLang="it-IT" sz="2000" baseline="-25000">
                <a:latin typeface="Times" panose="02020603050405020304" pitchFamily="18" charset="0"/>
              </a:rPr>
              <a:t>H</a:t>
            </a:r>
            <a:endParaRPr lang="en-US" altLang="it-IT" sz="2400">
              <a:latin typeface="Times" panose="02020603050405020304" pitchFamily="18" charset="0"/>
            </a:endParaRP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175125" y="4297363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" panose="02020603050405020304" pitchFamily="18" charset="0"/>
              </a:rPr>
              <a:t>F</a:t>
            </a:r>
            <a:r>
              <a:rPr lang="en-US" altLang="it-IT" sz="2000" baseline="-25000">
                <a:latin typeface="Times" panose="02020603050405020304" pitchFamily="18" charset="0"/>
              </a:rPr>
              <a:t>H</a:t>
            </a:r>
            <a:endParaRPr lang="en-US" altLang="it-IT" sz="2400">
              <a:latin typeface="Times" panose="02020603050405020304" pitchFamily="18" charset="0"/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 rot="-2185870">
            <a:off x="3208338" y="2159000"/>
            <a:ext cx="94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" panose="02020603050405020304" pitchFamily="18" charset="0"/>
              </a:rPr>
              <a:t>F</a:t>
            </a:r>
            <a:r>
              <a:rPr lang="en-US" altLang="it-IT" sz="2000" baseline="-25000">
                <a:latin typeface="Times" panose="02020603050405020304" pitchFamily="18" charset="0"/>
              </a:rPr>
              <a:t>PH</a:t>
            </a:r>
            <a:r>
              <a:rPr lang="en-US" altLang="it-IT" sz="2000">
                <a:latin typeface="Times" panose="02020603050405020304" pitchFamily="18" charset="0"/>
              </a:rPr>
              <a:t>(hkl)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489450" y="1739900"/>
            <a:ext cx="307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Verdana" panose="020B0604030504040204" pitchFamily="34" charset="0"/>
              </a:rPr>
              <a:t>f”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743450" y="18573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200">
                <a:latin typeface="Verdana" panose="020B0604030504040204" pitchFamily="34" charset="0"/>
              </a:rPr>
              <a:t>f’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 rot="1234962">
            <a:off x="3006725" y="3906838"/>
            <a:ext cx="1281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" panose="02020603050405020304" pitchFamily="18" charset="0"/>
              </a:rPr>
              <a:t>F</a:t>
            </a:r>
            <a:r>
              <a:rPr lang="en-US" altLang="it-IT" sz="2000" baseline="-25000">
                <a:latin typeface="Times" panose="02020603050405020304" pitchFamily="18" charset="0"/>
              </a:rPr>
              <a:t>PH</a:t>
            </a:r>
            <a:r>
              <a:rPr lang="en-US" altLang="it-IT" sz="2000">
                <a:latin typeface="Times" panose="02020603050405020304" pitchFamily="18" charset="0"/>
              </a:rPr>
              <a:t>(-h-k-l)</a:t>
            </a: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2824163" y="3357563"/>
            <a:ext cx="1676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4500563" y="4205288"/>
            <a:ext cx="304800" cy="60960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H="1" flipV="1">
            <a:off x="4719638" y="4643438"/>
            <a:ext cx="76200" cy="152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 rot="10800000" flipH="1">
            <a:off x="4724400" y="4538663"/>
            <a:ext cx="219075" cy="109537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2828925" y="3352800"/>
            <a:ext cx="2124075" cy="11858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608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666750" y="2190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smtClean="0"/>
              <a:t>Dalle coppie di Friedel alle coppie di Bijvoet</a:t>
            </a:r>
          </a:p>
        </p:txBody>
      </p:sp>
      <p:sp>
        <p:nvSpPr>
          <p:cNvPr id="67609" name="CasellaDiTesto 1"/>
          <p:cNvSpPr txBox="1">
            <a:spLocks noChangeArrowheads="1"/>
          </p:cNvSpPr>
          <p:nvPr/>
        </p:nvSpPr>
        <p:spPr bwMode="auto">
          <a:xfrm>
            <a:off x="582613" y="5287963"/>
            <a:ext cx="8099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/>
              <a:t>Il presenza di diffusione anomala il modello con coordinate xyz </a:t>
            </a:r>
          </a:p>
          <a:p>
            <a:r>
              <a:rPr lang="it-IT" altLang="it-IT"/>
              <a:t>si distingue dal modello –x-y-x.</a:t>
            </a:r>
          </a:p>
          <a:p>
            <a:r>
              <a:rPr lang="it-IT" altLang="it-IT"/>
              <a:t>Si riesce a determinare la configurazione assoluta delle molecole</a:t>
            </a:r>
          </a:p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1" grpId="0" autoUpdateAnimBg="0"/>
      <p:bldP spid="54292" grpId="0" autoUpdateAnimBg="0"/>
      <p:bldP spid="54293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30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-201613"/>
            <a:ext cx="7772400" cy="1143001"/>
          </a:xfrm>
        </p:spPr>
        <p:txBody>
          <a:bodyPr/>
          <a:lstStyle/>
          <a:p>
            <a:pPr eaLnBrk="1" hangingPunct="1"/>
            <a:r>
              <a:rPr lang="it-IT" altLang="it-IT" sz="3200" dirty="0" smtClean="0"/>
              <a:t>Mappe di densità elettronica  |F</a:t>
            </a:r>
            <a:r>
              <a:rPr lang="it-IT" altLang="it-IT" sz="3200" baseline="-25000" dirty="0" smtClean="0"/>
              <a:t>o</a:t>
            </a:r>
            <a:r>
              <a:rPr lang="it-IT" altLang="it-IT" sz="3200" dirty="0" smtClean="0"/>
              <a:t>|</a:t>
            </a:r>
          </a:p>
        </p:txBody>
      </p:sp>
      <p:pic>
        <p:nvPicPr>
          <p:cNvPr id="58373" name="Pictur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5" y="699813"/>
            <a:ext cx="2360613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8" name="Rectangle 1042"/>
          <p:cNvSpPr>
            <a:spLocks noChangeArrowheads="1"/>
          </p:cNvSpPr>
          <p:nvPr/>
        </p:nvSpPr>
        <p:spPr bwMode="auto">
          <a:xfrm>
            <a:off x="495620" y="6169527"/>
            <a:ext cx="2020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|F|(</a:t>
            </a:r>
            <a:r>
              <a:rPr kumimoji="0" lang="en-GB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gatto</a:t>
            </a:r>
            <a:r>
              <a:rPr kumimoji="0" lang="en-GB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)</a:t>
            </a:r>
            <a:r>
              <a:rPr kumimoji="0" lang="en-GB" alt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 = </a:t>
            </a:r>
            <a:r>
              <a:rPr lang="en-GB" altLang="it-IT" sz="2400" dirty="0" smtClean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>
                <a:solidFill>
                  <a:srgbClr val="000000"/>
                </a:solidFill>
                <a:latin typeface="Times" panose="02020603050405020304" pitchFamily="18" charset="0"/>
              </a:rPr>
              <a:t>o</a:t>
            </a:r>
            <a:r>
              <a:rPr lang="en-GB" altLang="it-IT" sz="2400" dirty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Picture 4" descr="picma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84" y="699813"/>
            <a:ext cx="236061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icmanxf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2" y="3743878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iccatmanx2f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04" y="3743878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piccatmanx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03" y="699813"/>
            <a:ext cx="23606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3624071" y="3052903"/>
            <a:ext cx="1814513" cy="701675"/>
            <a:chOff x="262" y="2074"/>
            <a:chExt cx="1143" cy="442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262" y="2112"/>
              <a:ext cx="288" cy="364"/>
            </a:xfrm>
            <a:prstGeom prst="upDownArrow">
              <a:avLst>
                <a:gd name="adj1" fmla="val 50000"/>
                <a:gd name="adj2" fmla="val 252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10" y="2074"/>
              <a:ext cx="8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err="1">
                  <a:latin typeface="Times" panose="02020603050405020304" pitchFamily="18" charset="0"/>
                </a:rPr>
                <a:t>Trasformata</a:t>
              </a:r>
              <a:endParaRPr lang="en-GB" altLang="it-IT" sz="2000" dirty="0">
                <a:latin typeface="Times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>
                  <a:latin typeface="Times" panose="02020603050405020304" pitchFamily="18" charset="0"/>
                </a:rPr>
                <a:t>di Fourier </a:t>
              </a:r>
            </a:p>
          </p:txBody>
        </p:sp>
      </p:grp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7242340" y="6110857"/>
            <a:ext cx="986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 smtClean="0">
                <a:latin typeface="Times" panose="02020603050405020304" pitchFamily="18" charset="0"/>
              </a:rPr>
              <a:t>o</a:t>
            </a:r>
            <a:r>
              <a:rPr lang="en-GB" altLang="it-IT" sz="2400" dirty="0" smtClean="0">
                <a:latin typeface="Times" panose="02020603050405020304" pitchFamily="18" charset="0"/>
              </a:rPr>
              <a:t>|  </a:t>
            </a:r>
            <a:r>
              <a:rPr lang="en-GB" altLang="it-IT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 smtClean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endParaRPr lang="it-IT" altLang="it-IT" sz="2400" baseline="-250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Times" panose="02020603050405020304" pitchFamily="18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249254" y="6157290"/>
            <a:ext cx="26677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GB" altLang="it-IT" sz="2400" dirty="0" smtClean="0">
                <a:latin typeface="Times" panose="02020603050405020304" pitchFamily="18" charset="0"/>
              </a:rPr>
              <a:t>F(</a:t>
            </a:r>
            <a:r>
              <a:rPr lang="en-GB" altLang="it-IT" sz="2400" dirty="0" err="1" smtClean="0">
                <a:latin typeface="Times" panose="02020603050405020304" pitchFamily="18" charset="0"/>
              </a:rPr>
              <a:t>gatto</a:t>
            </a:r>
            <a:r>
              <a:rPr lang="en-GB" altLang="it-IT" sz="2400" dirty="0" smtClean="0">
                <a:latin typeface="Times" panose="02020603050405020304" pitchFamily="18" charset="0"/>
              </a:rPr>
              <a:t>-coda)=</a:t>
            </a:r>
            <a:r>
              <a:rPr lang="en-GB" altLang="it-IT" sz="2400" dirty="0" smtClean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r>
              <a:rPr lang="en-GB" altLang="it-IT" sz="24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endParaRPr lang="it-IT" altLang="it-IT" sz="2400" baseline="-250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Times" panose="02020603050405020304" pitchFamily="18" charset="0"/>
            </a:endParaRPr>
          </a:p>
        </p:txBody>
      </p:sp>
      <p:pic>
        <p:nvPicPr>
          <p:cNvPr id="26" name="Picture 1032" descr="piccatff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" y="3754578"/>
            <a:ext cx="2356279" cy="23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64543" y="1217674"/>
            <a:ext cx="763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?</a:t>
            </a:r>
            <a:endParaRPr lang="it-IT" sz="8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861391" y="3152655"/>
            <a:ext cx="1819261" cy="809197"/>
            <a:chOff x="861391" y="3152655"/>
            <a:chExt cx="1819261" cy="809197"/>
          </a:xfrm>
        </p:grpSpPr>
        <p:sp>
          <p:nvSpPr>
            <p:cNvPr id="58375" name="Text Box 1039"/>
            <p:cNvSpPr txBox="1">
              <a:spLocks noChangeArrowheads="1"/>
            </p:cNvSpPr>
            <p:nvPr/>
          </p:nvSpPr>
          <p:spPr bwMode="auto">
            <a:xfrm>
              <a:off x="1320793" y="3192411"/>
              <a:ext cx="135985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Diffrazione</a:t>
              </a:r>
              <a:endParaRPr kumimoji="0" lang="en-GB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" name="Freccia in giù 3"/>
            <p:cNvSpPr/>
            <p:nvPr/>
          </p:nvSpPr>
          <p:spPr>
            <a:xfrm>
              <a:off x="861391" y="3152655"/>
              <a:ext cx="403152" cy="4986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6680453" y="3052903"/>
            <a:ext cx="1601640" cy="707886"/>
            <a:chOff x="6680453" y="3052903"/>
            <a:chExt cx="1601640" cy="707886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017003" y="3052903"/>
              <a:ext cx="126509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err="1" smtClean="0">
                  <a:latin typeface="Times" panose="02020603050405020304" pitchFamily="18" charset="0"/>
                </a:rPr>
                <a:t>Sintesi</a:t>
              </a:r>
              <a:endParaRPr lang="en-GB" altLang="it-IT" sz="2000" dirty="0">
                <a:latin typeface="Times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>
                  <a:latin typeface="Times" panose="02020603050405020304" pitchFamily="18" charset="0"/>
                </a:rPr>
                <a:t>di Fourier </a:t>
              </a:r>
            </a:p>
          </p:txBody>
        </p:sp>
        <p:sp>
          <p:nvSpPr>
            <p:cNvPr id="6" name="Freccia in su 5"/>
            <p:cNvSpPr/>
            <p:nvPr/>
          </p:nvSpPr>
          <p:spPr>
            <a:xfrm>
              <a:off x="6680453" y="3152655"/>
              <a:ext cx="379412" cy="45828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615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21" grpId="0" autoUpdateAnimBg="0"/>
      <p:bldP spid="22" grpId="0" autoUpdateAnimBg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-201613"/>
            <a:ext cx="7772400" cy="1143001"/>
          </a:xfrm>
        </p:spPr>
        <p:txBody>
          <a:bodyPr/>
          <a:lstStyle/>
          <a:p>
            <a:pPr eaLnBrk="1" hangingPunct="1"/>
            <a:r>
              <a:rPr lang="it-IT" altLang="it-IT" sz="3200" dirty="0" smtClean="0"/>
              <a:t>Fourier Differenza |F</a:t>
            </a:r>
            <a:r>
              <a:rPr lang="it-IT" altLang="it-IT" sz="3200" baseline="-25000" dirty="0" smtClean="0"/>
              <a:t>o</a:t>
            </a:r>
            <a:r>
              <a:rPr lang="it-IT" altLang="it-IT" sz="3200" dirty="0" smtClean="0"/>
              <a:t>|-|</a:t>
            </a:r>
            <a:r>
              <a:rPr lang="it-IT" altLang="it-IT" sz="3200" dirty="0" err="1" smtClean="0"/>
              <a:t>F</a:t>
            </a:r>
            <a:r>
              <a:rPr lang="it-IT" altLang="it-IT" sz="3200" baseline="-25000" dirty="0" err="1" smtClean="0"/>
              <a:t>c</a:t>
            </a:r>
            <a:r>
              <a:rPr lang="it-IT" altLang="it-IT" sz="3200" dirty="0" smtClean="0"/>
              <a:t>|</a:t>
            </a:r>
          </a:p>
        </p:txBody>
      </p:sp>
      <p:pic>
        <p:nvPicPr>
          <p:cNvPr id="58373" name="Pictur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" y="858837"/>
            <a:ext cx="2360613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8" name="Rectangle 1042"/>
          <p:cNvSpPr>
            <a:spLocks noChangeArrowheads="1"/>
          </p:cNvSpPr>
          <p:nvPr/>
        </p:nvSpPr>
        <p:spPr bwMode="auto">
          <a:xfrm>
            <a:off x="598552" y="6263517"/>
            <a:ext cx="2020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|F|(</a:t>
            </a:r>
            <a:r>
              <a:rPr kumimoji="0" lang="en-GB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gatto</a:t>
            </a:r>
            <a:r>
              <a:rPr kumimoji="0" lang="en-GB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)</a:t>
            </a:r>
            <a:r>
              <a:rPr kumimoji="0" lang="en-GB" alt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 =</a:t>
            </a:r>
            <a:r>
              <a:rPr kumimoji="0" lang="en-GB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GB" alt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|</a:t>
            </a:r>
            <a:r>
              <a:rPr kumimoji="0" lang="en-GB" alt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</a:t>
            </a:r>
            <a:r>
              <a:rPr kumimoji="0" lang="en-GB" altLang="it-IT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</a:t>
            </a:r>
            <a:r>
              <a:rPr kumimoji="0" lang="en-GB" alt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|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" name="Picture 6" descr="picmanxf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2" y="3902905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iccatmanx2ff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22000" intensity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04" y="3902905"/>
            <a:ext cx="2360612" cy="23606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3624071" y="3198675"/>
            <a:ext cx="1814513" cy="701675"/>
            <a:chOff x="262" y="2074"/>
            <a:chExt cx="1143" cy="442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262" y="2112"/>
              <a:ext cx="288" cy="364"/>
            </a:xfrm>
            <a:prstGeom prst="upDownArrow">
              <a:avLst>
                <a:gd name="adj1" fmla="val 50000"/>
                <a:gd name="adj2" fmla="val 252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10" y="2074"/>
              <a:ext cx="8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err="1">
                  <a:latin typeface="Times" panose="02020603050405020304" pitchFamily="18" charset="0"/>
                </a:rPr>
                <a:t>Trasformata</a:t>
              </a:r>
              <a:endParaRPr lang="en-GB" altLang="it-IT" sz="2000" dirty="0">
                <a:latin typeface="Times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>
                  <a:latin typeface="Times" panose="02020603050405020304" pitchFamily="18" charset="0"/>
                </a:rPr>
                <a:t>di Fourier </a:t>
              </a:r>
            </a:p>
          </p:txBody>
        </p:sp>
      </p:grp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851903" y="6263517"/>
            <a:ext cx="1550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 smtClean="0">
                <a:latin typeface="Times" panose="02020603050405020304" pitchFamily="18" charset="0"/>
              </a:rPr>
              <a:t>o</a:t>
            </a:r>
            <a:r>
              <a:rPr lang="en-GB" altLang="it-IT" sz="2400" dirty="0" smtClean="0">
                <a:latin typeface="Times" panose="02020603050405020304" pitchFamily="18" charset="0"/>
              </a:rPr>
              <a:t>|-|F</a:t>
            </a:r>
            <a:r>
              <a:rPr lang="en-GB" altLang="it-IT" sz="2400" baseline="-25000" dirty="0" smtClean="0">
                <a:latin typeface="Times" panose="02020603050405020304" pitchFamily="18" charset="0"/>
              </a:rPr>
              <a:t>c</a:t>
            </a:r>
            <a:r>
              <a:rPr lang="en-GB" altLang="it-IT" sz="2400" dirty="0" smtClean="0">
                <a:latin typeface="Times" panose="02020603050405020304" pitchFamily="18" charset="0"/>
              </a:rPr>
              <a:t>|   </a:t>
            </a:r>
            <a:r>
              <a:rPr lang="en-GB" altLang="it-IT" sz="2400" dirty="0" smtClean="0"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>
                <a:latin typeface="Times" panose="02020603050405020304" pitchFamily="18" charset="0"/>
              </a:rPr>
              <a:t>c</a:t>
            </a:r>
            <a:endParaRPr lang="it-IT" altLang="it-IT" sz="2400" baseline="-25000" dirty="0">
              <a:latin typeface="Times" panose="02020603050405020304" pitchFamily="18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128227" y="6263517"/>
            <a:ext cx="29097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GB" altLang="it-IT" sz="2400" dirty="0" smtClean="0">
                <a:latin typeface="Times" panose="02020603050405020304" pitchFamily="18" charset="0"/>
              </a:rPr>
              <a:t>F(-</a:t>
            </a:r>
            <a:r>
              <a:rPr lang="en-GB" altLang="it-IT" sz="2400" dirty="0" err="1" smtClean="0">
                <a:latin typeface="Times" panose="02020603050405020304" pitchFamily="18" charset="0"/>
              </a:rPr>
              <a:t>coda+corna</a:t>
            </a:r>
            <a:r>
              <a:rPr lang="en-GB" altLang="it-IT" sz="2400" dirty="0" smtClean="0">
                <a:latin typeface="Times" panose="02020603050405020304" pitchFamily="18" charset="0"/>
              </a:rPr>
              <a:t>)=</a:t>
            </a:r>
            <a:r>
              <a:rPr lang="en-GB" altLang="it-IT" sz="2400" dirty="0" smtClean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r>
              <a:rPr lang="en-GB" altLang="it-IT" sz="2400" dirty="0" err="1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 err="1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endParaRPr lang="it-IT" altLang="it-IT" sz="2400" baseline="-250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Times" panose="02020603050405020304" pitchFamily="18" charset="0"/>
            </a:endParaRPr>
          </a:p>
        </p:txBody>
      </p:sp>
      <p:pic>
        <p:nvPicPr>
          <p:cNvPr id="26" name="Picture 1032" descr="piccatfft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" y="3896056"/>
            <a:ext cx="2356279" cy="23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785899" y="3271424"/>
            <a:ext cx="1819261" cy="809197"/>
            <a:chOff x="785899" y="3271424"/>
            <a:chExt cx="1819261" cy="809197"/>
          </a:xfrm>
        </p:grpSpPr>
        <p:sp>
          <p:nvSpPr>
            <p:cNvPr id="27" name="Text Box 1039"/>
            <p:cNvSpPr txBox="1">
              <a:spLocks noChangeArrowheads="1"/>
            </p:cNvSpPr>
            <p:nvPr/>
          </p:nvSpPr>
          <p:spPr bwMode="auto">
            <a:xfrm>
              <a:off x="1245301" y="3311180"/>
              <a:ext cx="135985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Diffrazione</a:t>
              </a:r>
              <a:endParaRPr kumimoji="0" lang="en-GB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8" name="Freccia in giù 27"/>
            <p:cNvSpPr/>
            <p:nvPr/>
          </p:nvSpPr>
          <p:spPr>
            <a:xfrm>
              <a:off x="785899" y="3271424"/>
              <a:ext cx="403152" cy="4986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590" y="894245"/>
            <a:ext cx="2362200" cy="23622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7101087" y="3198675"/>
            <a:ext cx="1711242" cy="708025"/>
            <a:chOff x="6570999" y="3198675"/>
            <a:chExt cx="1711242" cy="708025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017003" y="3198675"/>
              <a:ext cx="126523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err="1" smtClean="0">
                  <a:latin typeface="Times" panose="02020603050405020304" pitchFamily="18" charset="0"/>
                </a:rPr>
                <a:t>Sintesi</a:t>
              </a:r>
              <a:endParaRPr lang="en-GB" altLang="it-IT" sz="2000" dirty="0">
                <a:latin typeface="Times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>
                  <a:latin typeface="Times" panose="02020603050405020304" pitchFamily="18" charset="0"/>
                </a:rPr>
                <a:t>di Fourier </a:t>
              </a:r>
            </a:p>
          </p:txBody>
        </p:sp>
        <p:sp>
          <p:nvSpPr>
            <p:cNvPr id="7" name="Freccia in su 6"/>
            <p:cNvSpPr/>
            <p:nvPr/>
          </p:nvSpPr>
          <p:spPr>
            <a:xfrm>
              <a:off x="6570999" y="3280887"/>
              <a:ext cx="446004" cy="489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004" y="85725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21" grpId="0" autoUpdateAnimBg="0"/>
      <p:bldP spid="2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5325" y="0"/>
            <a:ext cx="7772400" cy="647700"/>
          </a:xfrm>
        </p:spPr>
        <p:txBody>
          <a:bodyPr/>
          <a:lstStyle/>
          <a:p>
            <a:pPr eaLnBrk="1" hangingPunct="1"/>
            <a:r>
              <a:rPr lang="it-IT" altLang="it-IT" sz="3200" smtClean="0"/>
              <a:t>Mappe 2Fo-Fc</a:t>
            </a:r>
          </a:p>
        </p:txBody>
      </p:sp>
      <p:pic>
        <p:nvPicPr>
          <p:cNvPr id="106500" name="Picture 4" descr="picma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825500"/>
            <a:ext cx="236061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6" descr="picmanxf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877090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8" descr="piccatmanx2f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877090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0" descr="piccatman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825500"/>
            <a:ext cx="23606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522" name="Group 26"/>
          <p:cNvGrpSpPr>
            <a:grpSpLocks/>
          </p:cNvGrpSpPr>
          <p:nvPr/>
        </p:nvGrpSpPr>
        <p:grpSpPr bwMode="auto">
          <a:xfrm>
            <a:off x="368300" y="3165338"/>
            <a:ext cx="1814513" cy="701675"/>
            <a:chOff x="262" y="2074"/>
            <a:chExt cx="1143" cy="442"/>
          </a:xfrm>
        </p:grpSpPr>
        <p:sp>
          <p:nvSpPr>
            <p:cNvPr id="68627" name="AutoShape 12"/>
            <p:cNvSpPr>
              <a:spLocks noChangeArrowheads="1"/>
            </p:cNvSpPr>
            <p:nvPr/>
          </p:nvSpPr>
          <p:spPr bwMode="auto">
            <a:xfrm>
              <a:off x="262" y="2112"/>
              <a:ext cx="288" cy="364"/>
            </a:xfrm>
            <a:prstGeom prst="upDownArrow">
              <a:avLst>
                <a:gd name="adj1" fmla="val 50000"/>
                <a:gd name="adj2" fmla="val 252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8628" name="Text Box 13"/>
            <p:cNvSpPr txBox="1">
              <a:spLocks noChangeArrowheads="1"/>
            </p:cNvSpPr>
            <p:nvPr/>
          </p:nvSpPr>
          <p:spPr bwMode="auto">
            <a:xfrm>
              <a:off x="510" y="2074"/>
              <a:ext cx="8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>
                  <a:latin typeface="Times" panose="02020603050405020304" pitchFamily="18" charset="0"/>
                </a:rPr>
                <a:t>Trasformata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>
                  <a:latin typeface="Times" panose="02020603050405020304" pitchFamily="18" charset="0"/>
                </a:rPr>
                <a:t>di Fourier </a:t>
              </a:r>
            </a:p>
          </p:txBody>
        </p:sp>
      </p:grp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42450" y="6311279"/>
            <a:ext cx="2678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GB" altLang="it-IT" sz="2400" dirty="0">
                <a:latin typeface="Times" panose="02020603050405020304" pitchFamily="18" charset="0"/>
              </a:rPr>
              <a:t>F(</a:t>
            </a:r>
            <a:r>
              <a:rPr lang="en-GB" altLang="it-IT" sz="2400" dirty="0" err="1">
                <a:latin typeface="Times" panose="02020603050405020304" pitchFamily="18" charset="0"/>
              </a:rPr>
              <a:t>gatto</a:t>
            </a:r>
            <a:r>
              <a:rPr lang="en-GB" altLang="it-IT" sz="2400" dirty="0">
                <a:latin typeface="Times" panose="02020603050405020304" pitchFamily="18" charset="0"/>
              </a:rPr>
              <a:t>-coda</a:t>
            </a:r>
            <a:r>
              <a:rPr lang="en-GB" altLang="it-IT" sz="2400" dirty="0" smtClean="0">
                <a:latin typeface="Times" panose="02020603050405020304" pitchFamily="18" charset="0"/>
              </a:rPr>
              <a:t>)=</a:t>
            </a:r>
            <a:r>
              <a:rPr lang="en-GB" altLang="it-IT" sz="2400" dirty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r>
              <a:rPr lang="en-GB" altLang="it-IT" sz="24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endParaRPr lang="it-IT" altLang="it-IT" sz="2400" baseline="-25000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06517" name="Picture 21" descr="piccatmanx3f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877090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6530047" y="6294861"/>
            <a:ext cx="1704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>
                <a:latin typeface="Times" panose="02020603050405020304" pitchFamily="18" charset="0"/>
              </a:rPr>
              <a:t>2|F</a:t>
            </a:r>
            <a:r>
              <a:rPr lang="en-GB" altLang="it-IT" sz="2400" baseline="-25000" dirty="0" smtClean="0">
                <a:latin typeface="Times" panose="02020603050405020304" pitchFamily="18" charset="0"/>
              </a:rPr>
              <a:t>o</a:t>
            </a:r>
            <a:r>
              <a:rPr lang="en-GB" altLang="it-IT" sz="2400" dirty="0" smtClean="0">
                <a:latin typeface="Times" panose="02020603050405020304" pitchFamily="18" charset="0"/>
              </a:rPr>
              <a:t>|-|F</a:t>
            </a:r>
            <a:r>
              <a:rPr lang="en-GB" altLang="it-IT" sz="2400" baseline="-25000" dirty="0" smtClean="0">
                <a:latin typeface="Times" panose="02020603050405020304" pitchFamily="18" charset="0"/>
              </a:rPr>
              <a:t>c</a:t>
            </a:r>
            <a:r>
              <a:rPr lang="en-GB" altLang="it-IT" sz="2400" dirty="0" smtClean="0">
                <a:latin typeface="Times" panose="02020603050405020304" pitchFamily="18" charset="0"/>
              </a:rPr>
              <a:t>|   </a:t>
            </a:r>
            <a:r>
              <a:rPr lang="en-GB" altLang="it-IT" sz="24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endParaRPr lang="it-IT" altLang="it-IT" sz="2400" dirty="0">
              <a:latin typeface="Times" panose="02020603050405020304" pitchFamily="18" charset="0"/>
            </a:endParaRPr>
          </a:p>
        </p:txBody>
      </p:sp>
      <p:pic>
        <p:nvPicPr>
          <p:cNvPr id="106531" name="Picture 35" descr="piccatmanx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825500"/>
            <a:ext cx="236061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70706" y="6341028"/>
            <a:ext cx="1708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GB" altLang="it-IT" sz="2400" dirty="0" smtClean="0">
                <a:solidFill>
                  <a:srgbClr val="000000"/>
                </a:solidFill>
                <a:latin typeface="Times" panose="02020603050405020304" pitchFamily="18" charset="0"/>
              </a:rPr>
              <a:t>|</a:t>
            </a:r>
            <a:r>
              <a:rPr lang="en-GB" altLang="it-IT" sz="24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altLang="it-IT" sz="2400" baseline="-25000" dirty="0" err="1" smtClean="0">
                <a:solidFill>
                  <a:srgbClr val="000000"/>
                </a:solidFill>
                <a:latin typeface="Times" panose="02020603050405020304" pitchFamily="18" charset="0"/>
              </a:rPr>
              <a:t>o</a:t>
            </a:r>
            <a:r>
              <a:rPr lang="en-GB" altLang="it-IT" sz="2400" dirty="0" smtClean="0">
                <a:solidFill>
                  <a:srgbClr val="000000"/>
                </a:solidFill>
                <a:latin typeface="Times" panose="02020603050405020304" pitchFamily="18" charset="0"/>
              </a:rPr>
              <a:t>|  </a:t>
            </a:r>
            <a:r>
              <a:rPr lang="en-GB" altLang="it-IT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GB" altLang="it-IT" sz="2400" baseline="-25000" dirty="0" smtClean="0">
                <a:solidFill>
                  <a:srgbClr val="000000"/>
                </a:solidFill>
                <a:latin typeface="Times" panose="02020603050405020304" pitchFamily="18" charset="0"/>
              </a:rPr>
              <a:t>c</a:t>
            </a:r>
            <a:endParaRPr lang="it-IT" altLang="it-IT" sz="2400" baseline="-250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Times" panose="02020603050405020304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344794" y="3165338"/>
            <a:ext cx="1597095" cy="708025"/>
            <a:chOff x="3344794" y="3165338"/>
            <a:chExt cx="1597095" cy="708025"/>
          </a:xfrm>
        </p:grpSpPr>
        <p:sp>
          <p:nvSpPr>
            <p:cNvPr id="68624" name="Text Box 32"/>
            <p:cNvSpPr txBox="1">
              <a:spLocks noChangeArrowheads="1"/>
            </p:cNvSpPr>
            <p:nvPr/>
          </p:nvSpPr>
          <p:spPr bwMode="auto">
            <a:xfrm>
              <a:off x="3733800" y="3165338"/>
              <a:ext cx="1208089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err="1" smtClean="0">
                  <a:latin typeface="Times" panose="02020603050405020304" pitchFamily="18" charset="0"/>
                </a:rPr>
                <a:t>Sintesi</a:t>
              </a:r>
              <a:r>
                <a:rPr lang="en-GB" altLang="it-IT" sz="2000" dirty="0" smtClean="0">
                  <a:latin typeface="Times" panose="02020603050405020304" pitchFamily="18" charset="0"/>
                </a:rPr>
                <a:t> di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smtClean="0">
                  <a:latin typeface="Times" panose="02020603050405020304" pitchFamily="18" charset="0"/>
                </a:rPr>
                <a:t>Fourier </a:t>
              </a:r>
              <a:endParaRPr lang="en-GB" altLang="it-IT" sz="2000" dirty="0">
                <a:latin typeface="Times" panose="02020603050405020304" pitchFamily="18" charset="0"/>
              </a:endParaRPr>
            </a:p>
          </p:txBody>
        </p:sp>
        <p:sp>
          <p:nvSpPr>
            <p:cNvPr id="2" name="Freccia in su 1"/>
            <p:cNvSpPr/>
            <p:nvPr/>
          </p:nvSpPr>
          <p:spPr>
            <a:xfrm>
              <a:off x="3344794" y="3272115"/>
              <a:ext cx="384313" cy="48494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630989" y="3165338"/>
            <a:ext cx="1699551" cy="708025"/>
            <a:chOff x="6630989" y="3165338"/>
            <a:chExt cx="1699551" cy="708025"/>
          </a:xfrm>
        </p:grpSpPr>
        <p:sp>
          <p:nvSpPr>
            <p:cNvPr id="68626" name="Text Box 29"/>
            <p:cNvSpPr txBox="1">
              <a:spLocks noChangeArrowheads="1"/>
            </p:cNvSpPr>
            <p:nvPr/>
          </p:nvSpPr>
          <p:spPr bwMode="auto">
            <a:xfrm>
              <a:off x="7028028" y="3165338"/>
              <a:ext cx="1302512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err="1" smtClean="0">
                  <a:latin typeface="Times" panose="02020603050405020304" pitchFamily="18" charset="0"/>
                </a:rPr>
                <a:t>Sintesi</a:t>
              </a:r>
              <a:r>
                <a:rPr lang="en-GB" altLang="it-IT" sz="2000" dirty="0" smtClean="0">
                  <a:latin typeface="Times" panose="02020603050405020304" pitchFamily="18" charset="0"/>
                </a:rPr>
                <a:t> di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000" dirty="0" smtClean="0">
                  <a:latin typeface="Times" panose="02020603050405020304" pitchFamily="18" charset="0"/>
                </a:rPr>
                <a:t>Fourier </a:t>
              </a:r>
              <a:endParaRPr lang="en-GB" altLang="it-IT" sz="2000" dirty="0">
                <a:latin typeface="Times" panose="02020603050405020304" pitchFamily="18" charset="0"/>
              </a:endParaRPr>
            </a:p>
          </p:txBody>
        </p:sp>
        <p:sp>
          <p:nvSpPr>
            <p:cNvPr id="4" name="Freccia in su 3"/>
            <p:cNvSpPr/>
            <p:nvPr/>
          </p:nvSpPr>
          <p:spPr>
            <a:xfrm>
              <a:off x="6630989" y="3272115"/>
              <a:ext cx="397565" cy="48494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631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 autoUpdateAnimBg="0"/>
      <p:bldP spid="106529" grpId="0" autoUpdateAnimBg="0"/>
      <p:bldP spid="2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pic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1175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419100"/>
          </a:xfrm>
        </p:spPr>
        <p:txBody>
          <a:bodyPr/>
          <a:lstStyle/>
          <a:p>
            <a:r>
              <a:rPr lang="it-IT" altLang="it-IT" sz="2800" smtClean="0"/>
              <a:t>Limite di risoluzione</a:t>
            </a:r>
          </a:p>
        </p:txBody>
      </p:sp>
      <p:pic>
        <p:nvPicPr>
          <p:cNvPr id="90116" name="Picture 4" descr="picfft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1175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picd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11175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picfftfft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11175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33800" y="2114550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>
                <a:latin typeface="Times" panose="02020603050405020304" pitchFamily="18" charset="0"/>
              </a:rPr>
              <a:t>Trasformata</a:t>
            </a:r>
          </a:p>
          <a:p>
            <a:r>
              <a:rPr lang="en-GB" altLang="it-IT">
                <a:latin typeface="Times" panose="02020603050405020304" pitchFamily="18" charset="0"/>
              </a:rPr>
              <a:t>di Fourier 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022725" y="1457325"/>
            <a:ext cx="1014413" cy="492125"/>
          </a:xfrm>
          <a:prstGeom prst="rightArrow">
            <a:avLst>
              <a:gd name="adj1" fmla="val 50000"/>
              <a:gd name="adj2" fmla="val 5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flipH="1">
            <a:off x="3716338" y="1457325"/>
            <a:ext cx="1060450" cy="492125"/>
          </a:xfrm>
          <a:prstGeom prst="rightArrow">
            <a:avLst>
              <a:gd name="adj1" fmla="val 50000"/>
              <a:gd name="adj2" fmla="val 53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52400" y="3614738"/>
            <a:ext cx="8772525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RISOLUZIONE = </a:t>
            </a:r>
            <a:r>
              <a:rPr lang="it-IT" alt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mim</a:t>
            </a: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= </a:t>
            </a: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/2sen</a:t>
            </a: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it-IT" altLang="it-IT" sz="2000" baseline="-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max</a:t>
            </a:r>
            <a:endParaRPr lang="en-GB" altLang="it-IT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20000"/>
              </a:spcBef>
              <a:defRPr/>
            </a:pPr>
            <a:endParaRPr lang="it-IT" altLang="it-IT" sz="1800" b="1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40000"/>
              </a:spcBef>
              <a:defRPr/>
            </a:pPr>
            <a:r>
              <a:rPr lang="it-IT" altLang="it-IT" sz="1800" dirty="0">
                <a:solidFill>
                  <a:srgbClr val="FF00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2.0-3.0 Å </a:t>
            </a:r>
            <a:r>
              <a:rPr lang="it-IT" altLang="it-IT" sz="1800" dirty="0">
                <a:cs typeface="Times New Roman" panose="02020603050405020304" pitchFamily="18" charset="0"/>
                <a:sym typeface="Symbol" panose="05050102010706020507" pitchFamily="18" charset="2"/>
              </a:rPr>
              <a:t>Tipica risoluzione delle strutture di proteine con densità elettronica convoluta. </a:t>
            </a:r>
            <a:r>
              <a:rPr lang="it-IT" altLang="it-IT" sz="1800" dirty="0">
                <a:cs typeface="Times New Roman" panose="02020603050405020304" pitchFamily="18" charset="0"/>
              </a:rPr>
              <a:t>Le catene laterali degli </a:t>
            </a:r>
            <a:r>
              <a:rPr lang="it-IT" altLang="it-IT" sz="1800" dirty="0" err="1">
                <a:cs typeface="Times New Roman" panose="02020603050405020304" pitchFamily="18" charset="0"/>
              </a:rPr>
              <a:t>a.a</a:t>
            </a:r>
            <a:r>
              <a:rPr lang="it-IT" altLang="it-IT" sz="1800" dirty="0">
                <a:cs typeface="Times New Roman" panose="02020603050405020304" pitchFamily="18" charset="0"/>
              </a:rPr>
              <a:t>. possono essere identificate con il 50% di probabilità senza altre informazioni. Le acque più fortemente legate alla proteina possono essere localizzate e la struttura è affinata con moti termici isotropici utilizzando vincoli geometrici per gli atomi.</a:t>
            </a:r>
            <a:endParaRPr lang="en-GB" altLang="it-IT" sz="1800" dirty="0">
              <a:cs typeface="Times New Roman" panose="02020603050405020304" pitchFamily="18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it-IT" altLang="it-IT" sz="1800" dirty="0">
                <a:solidFill>
                  <a:srgbClr val="FF0066"/>
                </a:solidFill>
                <a:cs typeface="Times New Roman" panose="02020603050405020304" pitchFamily="18" charset="0"/>
              </a:rPr>
              <a:t>1.2-0.7Å</a:t>
            </a:r>
            <a:r>
              <a:rPr lang="it-IT" altLang="it-IT" sz="1800" dirty="0">
                <a:cs typeface="Times New Roman" panose="02020603050405020304" pitchFamily="18" charset="0"/>
              </a:rPr>
              <a:t> Mappe di densità con atomi risolti, risoluzione a livello atomico. Possibilità di intravedere e localizzare anche gli idrogeni. Affinamento degli atomi in modo indipendente con moto termico B di tipo anisotropo.</a:t>
            </a:r>
            <a:endParaRPr lang="en-GB" altLang="it-IT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  <p:bldP spid="9013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pic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6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419100"/>
          </a:xfrm>
        </p:spPr>
        <p:txBody>
          <a:bodyPr/>
          <a:lstStyle/>
          <a:p>
            <a:r>
              <a:rPr lang="it-IT" altLang="it-IT" sz="2800" dirty="0" smtClean="0"/>
              <a:t>Effetti sulle mappe di dati incompleti</a:t>
            </a:r>
          </a:p>
        </p:txBody>
      </p:sp>
      <p:pic>
        <p:nvPicPr>
          <p:cNvPr id="90120" name="Picture 8" descr="pic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1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73556" y="2777159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>
                <a:latin typeface="Times" panose="02020603050405020304" pitchFamily="18" charset="0"/>
              </a:rPr>
              <a:t>Trasformata</a:t>
            </a:r>
          </a:p>
          <a:p>
            <a:r>
              <a:rPr lang="en-GB" altLang="it-IT">
                <a:latin typeface="Times" panose="02020603050405020304" pitchFamily="18" charset="0"/>
              </a:rPr>
              <a:t>di Fourier 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062481" y="2119934"/>
            <a:ext cx="1014413" cy="492125"/>
          </a:xfrm>
          <a:prstGeom prst="rightArrow">
            <a:avLst>
              <a:gd name="adj1" fmla="val 50000"/>
              <a:gd name="adj2" fmla="val 5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flipH="1">
            <a:off x="3756094" y="2119934"/>
            <a:ext cx="1060450" cy="492125"/>
          </a:xfrm>
          <a:prstGeom prst="rightArrow">
            <a:avLst>
              <a:gd name="adj1" fmla="val 50000"/>
              <a:gd name="adj2" fmla="val 53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85880" y="4783990"/>
            <a:ext cx="7696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Mancanza di dati a bassa risoluzione (ad esempio a causa del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beamstopper</a:t>
            </a:r>
            <a:r>
              <a:rPr lang="it-IT" dirty="0" smtClean="0"/>
              <a:t> o di saturazione del detector)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17851" y="5771415"/>
            <a:ext cx="758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mappa è disturbata e può essere difficile localizzare la parte più mobile della struttura/solvente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3" y="1173783"/>
            <a:ext cx="2962828" cy="29628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42" y="1173782"/>
            <a:ext cx="2970213" cy="297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pic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6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419100"/>
          </a:xfrm>
        </p:spPr>
        <p:txBody>
          <a:bodyPr/>
          <a:lstStyle/>
          <a:p>
            <a:r>
              <a:rPr lang="it-IT" altLang="it-IT" sz="2800" dirty="0" smtClean="0"/>
              <a:t>Effetti sulle mappe di dati incompleti</a:t>
            </a:r>
          </a:p>
        </p:txBody>
      </p:sp>
      <p:pic>
        <p:nvPicPr>
          <p:cNvPr id="90120" name="Picture 8" descr="pic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1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73556" y="2777159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>
                <a:latin typeface="Times" panose="02020603050405020304" pitchFamily="18" charset="0"/>
              </a:rPr>
              <a:t>Trasformata</a:t>
            </a:r>
          </a:p>
          <a:p>
            <a:r>
              <a:rPr lang="en-GB" altLang="it-IT">
                <a:latin typeface="Times" panose="02020603050405020304" pitchFamily="18" charset="0"/>
              </a:rPr>
              <a:t>di Fourier 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062481" y="2119934"/>
            <a:ext cx="1014413" cy="492125"/>
          </a:xfrm>
          <a:prstGeom prst="rightArrow">
            <a:avLst>
              <a:gd name="adj1" fmla="val 50000"/>
              <a:gd name="adj2" fmla="val 5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flipH="1">
            <a:off x="3756094" y="2119934"/>
            <a:ext cx="1060450" cy="492125"/>
          </a:xfrm>
          <a:prstGeom prst="rightArrow">
            <a:avLst>
              <a:gd name="adj1" fmla="val 50000"/>
              <a:gd name="adj2" fmla="val 53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69" y="1173784"/>
            <a:ext cx="2989262" cy="29892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80" y="1173783"/>
            <a:ext cx="2949575" cy="29495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880" y="4783990"/>
            <a:ext cx="7465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Mancanza di uno </a:t>
            </a:r>
            <a:r>
              <a:rPr lang="it-IT" dirty="0" err="1" smtClean="0"/>
              <a:t>shell</a:t>
            </a:r>
            <a:r>
              <a:rPr lang="it-IT" dirty="0" smtClean="0"/>
              <a:t> intero di dati (ad esempio a causa di</a:t>
            </a:r>
          </a:p>
          <a:p>
            <a:r>
              <a:rPr lang="it-IT" dirty="0"/>
              <a:t>a</a:t>
            </a:r>
            <a:r>
              <a:rPr lang="it-IT" dirty="0" smtClean="0"/>
              <a:t>nelli di diffrazione di ghiaccio)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17851" y="5771415"/>
            <a:ext cx="758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 bordi sono </a:t>
            </a:r>
            <a:r>
              <a:rPr lang="it-IT" dirty="0" smtClean="0"/>
              <a:t>abbastanza nitidi (buona risoluzione), </a:t>
            </a:r>
            <a:r>
              <a:rPr lang="it-IT" dirty="0"/>
              <a:t>ma </a:t>
            </a:r>
            <a:r>
              <a:rPr lang="it-IT" dirty="0" smtClean="0"/>
              <a:t>sono sporcati dalla mancanza dei dati a </a:t>
            </a:r>
            <a:r>
              <a:rPr lang="it-IT" dirty="0"/>
              <a:t>risoluzione </a:t>
            </a:r>
            <a:r>
              <a:rPr lang="it-IT" dirty="0" smtClean="0"/>
              <a:t>intermedia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39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pic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6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419100"/>
          </a:xfrm>
        </p:spPr>
        <p:txBody>
          <a:bodyPr/>
          <a:lstStyle/>
          <a:p>
            <a:r>
              <a:rPr lang="it-IT" altLang="it-IT" sz="2800" dirty="0" smtClean="0"/>
              <a:t>Effetti sulle mappe di dati incompleti</a:t>
            </a:r>
          </a:p>
        </p:txBody>
      </p:sp>
      <p:pic>
        <p:nvPicPr>
          <p:cNvPr id="90120" name="Picture 8" descr="pic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1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73556" y="2777159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>
                <a:latin typeface="Times" panose="02020603050405020304" pitchFamily="18" charset="0"/>
              </a:rPr>
              <a:t>Trasformata</a:t>
            </a:r>
          </a:p>
          <a:p>
            <a:r>
              <a:rPr lang="en-GB" altLang="it-IT">
                <a:latin typeface="Times" panose="02020603050405020304" pitchFamily="18" charset="0"/>
              </a:rPr>
              <a:t>di Fourier 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062481" y="2119934"/>
            <a:ext cx="1014413" cy="492125"/>
          </a:xfrm>
          <a:prstGeom prst="rightArrow">
            <a:avLst>
              <a:gd name="adj1" fmla="val 50000"/>
              <a:gd name="adj2" fmla="val 5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flipH="1">
            <a:off x="3756094" y="2119934"/>
            <a:ext cx="1060450" cy="492125"/>
          </a:xfrm>
          <a:prstGeom prst="rightArrow">
            <a:avLst>
              <a:gd name="adj1" fmla="val 50000"/>
              <a:gd name="adj2" fmla="val 53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31687" y="4462543"/>
            <a:ext cx="6909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Mancanza di zone intere di dati (ad esempio a causa di</a:t>
            </a:r>
          </a:p>
          <a:p>
            <a:r>
              <a:rPr lang="it-IT" dirty="0" smtClean="0"/>
              <a:t>una bassa simmetria e di perdita dei riflessi azimutali)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85880" y="5468975"/>
            <a:ext cx="7581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densità elettronica perpendicolare ai dati mancanti è più debole e ci possono essere dei problemi con l’affinamento </a:t>
            </a:r>
            <a:r>
              <a:rPr lang="it-IT" dirty="0" err="1" smtClean="0"/>
              <a:t>anisotropico</a:t>
            </a:r>
            <a:r>
              <a:rPr lang="it-IT" dirty="0" smtClean="0"/>
              <a:t> degli atomi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55" y="1173783"/>
            <a:ext cx="2949576" cy="29495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" y="1173783"/>
            <a:ext cx="2949576" cy="2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pic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6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419100"/>
          </a:xfrm>
        </p:spPr>
        <p:txBody>
          <a:bodyPr/>
          <a:lstStyle/>
          <a:p>
            <a:r>
              <a:rPr lang="it-IT" altLang="it-IT" sz="2800" dirty="0" smtClean="0"/>
              <a:t>Effetti sulle mappe di dati incompleti</a:t>
            </a:r>
          </a:p>
        </p:txBody>
      </p:sp>
      <p:pic>
        <p:nvPicPr>
          <p:cNvPr id="90120" name="Picture 8" descr="pic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1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73556" y="2777159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>
                <a:latin typeface="Times" panose="02020603050405020304" pitchFamily="18" charset="0"/>
              </a:rPr>
              <a:t>Trasformata</a:t>
            </a:r>
          </a:p>
          <a:p>
            <a:r>
              <a:rPr lang="en-GB" altLang="it-IT">
                <a:latin typeface="Times" panose="02020603050405020304" pitchFamily="18" charset="0"/>
              </a:rPr>
              <a:t>di Fourier 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062481" y="2119934"/>
            <a:ext cx="1014413" cy="492125"/>
          </a:xfrm>
          <a:prstGeom prst="rightArrow">
            <a:avLst>
              <a:gd name="adj1" fmla="val 50000"/>
              <a:gd name="adj2" fmla="val 5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flipH="1">
            <a:off x="3756094" y="2119934"/>
            <a:ext cx="1060450" cy="492125"/>
          </a:xfrm>
          <a:prstGeom prst="rightArrow">
            <a:avLst>
              <a:gd name="adj1" fmla="val 50000"/>
              <a:gd name="adj2" fmla="val 53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31687" y="4462543"/>
            <a:ext cx="7976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Mancanza del 10% di dati in </a:t>
            </a:r>
            <a:r>
              <a:rPr lang="it-IT" dirty="0" err="1" smtClean="0"/>
              <a:t>shell</a:t>
            </a:r>
            <a:r>
              <a:rPr lang="it-IT" dirty="0" smtClean="0"/>
              <a:t> strette (ad esempio a causa di</a:t>
            </a:r>
          </a:p>
          <a:p>
            <a:r>
              <a:rPr lang="it-IT" dirty="0"/>
              <a:t>u</a:t>
            </a:r>
            <a:r>
              <a:rPr lang="it-IT" dirty="0" smtClean="0"/>
              <a:t>na sovrapposizione con uno spettro di polvere)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85880" y="5468975"/>
            <a:ext cx="7581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Presenza nella densità elettronica di disturbi importanti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12" y="1173783"/>
            <a:ext cx="2949576" cy="29495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3" y="1173783"/>
            <a:ext cx="2989194" cy="2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590550"/>
          </a:xfrm>
        </p:spPr>
        <p:txBody>
          <a:bodyPr/>
          <a:lstStyle/>
          <a:p>
            <a:pPr eaLnBrk="1" hangingPunct="1"/>
            <a:r>
              <a:rPr lang="it-IT" altLang="it-IT" sz="3200" smtClean="0"/>
              <a:t>Somma di onde nel diagramma di Argand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 flipH="1">
            <a:off x="1800225" y="1685925"/>
            <a:ext cx="28575" cy="348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rot="-5400000">
            <a:off x="1928813" y="1511300"/>
            <a:ext cx="0" cy="385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1835150" y="2954338"/>
            <a:ext cx="400050" cy="47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V="1">
            <a:off x="2232025" y="2474913"/>
            <a:ext cx="400050" cy="4746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V="1">
            <a:off x="1838325" y="2476500"/>
            <a:ext cx="800100" cy="952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 flipH="1" flipV="1">
            <a:off x="1628775" y="2781300"/>
            <a:ext cx="190500" cy="6477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V="1">
            <a:off x="1409700" y="3438525"/>
            <a:ext cx="400050" cy="474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384675" y="1203325"/>
            <a:ext cx="3490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Somma di due onde in fase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Interferenza costruttiva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Ampiezza totale |F|</a:t>
            </a:r>
            <a:r>
              <a:rPr lang="it-IT" altLang="it-IT" sz="2400" baseline="-25000"/>
              <a:t>t</a:t>
            </a:r>
            <a:r>
              <a:rPr lang="it-IT" altLang="it-IT" sz="2400"/>
              <a:t> = 2|F|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4257675" y="2549525"/>
            <a:ext cx="4886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Somma di due onde non in fase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Interferenza parzialmente distruttiva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Ampiezza totale |F|</a:t>
            </a:r>
            <a:r>
              <a:rPr lang="it-IT" altLang="it-IT" sz="2400" baseline="-25000"/>
              <a:t>t</a:t>
            </a:r>
            <a:r>
              <a:rPr lang="it-IT" altLang="it-IT" sz="2400"/>
              <a:t> &lt; 2|F|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3495675" y="4032250"/>
            <a:ext cx="5648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Somma di due onde in opposizione di fase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Interferenza distruttiva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Ampiezza totale |F|</a:t>
            </a:r>
            <a:r>
              <a:rPr lang="it-IT" altLang="it-IT" sz="2400" baseline="-25000"/>
              <a:t>t</a:t>
            </a:r>
            <a:r>
              <a:rPr lang="it-IT" altLang="it-IT" sz="2400"/>
              <a:t> = 0</a:t>
            </a:r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rot="3948406" flipV="1">
            <a:off x="1310482" y="3105943"/>
            <a:ext cx="400050" cy="474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4167 -0.0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0" grpId="0"/>
      <p:bldP spid="123920" grpId="1"/>
      <p:bldP spid="123921" grpId="0"/>
      <p:bldP spid="123921" grpId="1"/>
      <p:bldP spid="1239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pic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6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419100"/>
          </a:xfrm>
        </p:spPr>
        <p:txBody>
          <a:bodyPr/>
          <a:lstStyle/>
          <a:p>
            <a:r>
              <a:rPr lang="it-IT" altLang="it-IT" sz="2800" dirty="0" smtClean="0"/>
              <a:t>Effetti sulle mappe di dati incompleti</a:t>
            </a:r>
          </a:p>
        </p:txBody>
      </p:sp>
      <p:pic>
        <p:nvPicPr>
          <p:cNvPr id="90120" name="Picture 8" descr="pic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1" y="1173784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773556" y="2777159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>
                <a:latin typeface="Times" panose="02020603050405020304" pitchFamily="18" charset="0"/>
              </a:rPr>
              <a:t>Trasformata</a:t>
            </a:r>
          </a:p>
          <a:p>
            <a:r>
              <a:rPr lang="en-GB" altLang="it-IT">
                <a:latin typeface="Times" panose="02020603050405020304" pitchFamily="18" charset="0"/>
              </a:rPr>
              <a:t>di Fourier 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062481" y="2119934"/>
            <a:ext cx="1014413" cy="492125"/>
          </a:xfrm>
          <a:prstGeom prst="rightArrow">
            <a:avLst>
              <a:gd name="adj1" fmla="val 50000"/>
              <a:gd name="adj2" fmla="val 51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flipH="1">
            <a:off x="3756094" y="2119934"/>
            <a:ext cx="1060450" cy="492125"/>
          </a:xfrm>
          <a:prstGeom prst="rightArrow">
            <a:avLst>
              <a:gd name="adj1" fmla="val 50000"/>
              <a:gd name="adj2" fmla="val 538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31687" y="4462543"/>
            <a:ext cx="546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Mancanza del 10% di dati in modo casuale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85880" y="5468975"/>
            <a:ext cx="7581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Piccoli disturbi nella densità elettronica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55" y="1173782"/>
            <a:ext cx="2949575" cy="2949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2" y="1173781"/>
            <a:ext cx="2970213" cy="29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4" name="Text Box 1050"/>
          <p:cNvSpPr txBox="1">
            <a:spLocks noChangeArrowheads="1"/>
          </p:cNvSpPr>
          <p:nvPr/>
        </p:nvSpPr>
        <p:spPr bwMode="auto">
          <a:xfrm>
            <a:off x="2352675" y="584200"/>
            <a:ext cx="3157538" cy="615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 </a:t>
            </a:r>
            <a:endParaRPr lang="en-GB" altLang="it-IT" sz="100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cs typeface="Times New Roman" panose="02020603050405020304" pitchFamily="18" charset="0"/>
              </a:rPr>
              <a:t>MODELLO DI PARTENZA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it-IT" altLang="it-IT" sz="14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99377" name="Group 1073"/>
          <p:cNvGrpSpPr>
            <a:grpSpLocks/>
          </p:cNvGrpSpPr>
          <p:nvPr/>
        </p:nvGrpSpPr>
        <p:grpSpPr bwMode="auto">
          <a:xfrm>
            <a:off x="1458913" y="2324100"/>
            <a:ext cx="4995862" cy="784225"/>
            <a:chOff x="919" y="1464"/>
            <a:chExt cx="3147" cy="494"/>
          </a:xfrm>
        </p:grpSpPr>
        <p:sp>
          <p:nvSpPr>
            <p:cNvPr id="70683" name="Text Box 1049"/>
            <p:cNvSpPr txBox="1">
              <a:spLocks noChangeArrowheads="1"/>
            </p:cNvSpPr>
            <p:nvPr/>
          </p:nvSpPr>
          <p:spPr bwMode="auto">
            <a:xfrm>
              <a:off x="919" y="1613"/>
              <a:ext cx="3147" cy="34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CALCOLO DEI FATTORI DI STRUTTURA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(Fasi)</a:t>
              </a:r>
              <a:endParaRPr lang="en-GB" altLang="it-IT" sz="2400" dirty="0"/>
            </a:p>
          </p:txBody>
        </p:sp>
        <p:sp>
          <p:nvSpPr>
            <p:cNvPr id="70684" name="Line 1061"/>
            <p:cNvSpPr>
              <a:spLocks noChangeShapeType="1"/>
            </p:cNvSpPr>
            <p:nvPr/>
          </p:nvSpPr>
          <p:spPr bwMode="auto">
            <a:xfrm>
              <a:off x="2478" y="1464"/>
              <a:ext cx="0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9378" name="Group 1074"/>
          <p:cNvGrpSpPr>
            <a:grpSpLocks/>
          </p:cNvGrpSpPr>
          <p:nvPr/>
        </p:nvGrpSpPr>
        <p:grpSpPr bwMode="auto">
          <a:xfrm>
            <a:off x="1789113" y="3109913"/>
            <a:ext cx="4445000" cy="1069975"/>
            <a:chOff x="1127" y="1959"/>
            <a:chExt cx="2800" cy="674"/>
          </a:xfrm>
        </p:grpSpPr>
        <p:sp>
          <p:nvSpPr>
            <p:cNvPr id="70681" name="Text Box 1047"/>
            <p:cNvSpPr txBox="1">
              <a:spLocks noChangeArrowheads="1"/>
            </p:cNvSpPr>
            <p:nvPr/>
          </p:nvSpPr>
          <p:spPr bwMode="auto">
            <a:xfrm>
              <a:off x="1127" y="2157"/>
              <a:ext cx="2800" cy="4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Calcolo delle mappe di densità elettronica </a:t>
              </a:r>
              <a:endParaRPr lang="en-GB" altLang="it-IT" sz="1000"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|</a:t>
              </a:r>
              <a:r>
                <a:rPr lang="it-IT" altLang="it-IT" sz="1600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; 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2|F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|-|F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 </a:t>
              </a:r>
              <a:r>
                <a:rPr lang="it-IT" altLang="it-IT" sz="1600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; </a:t>
              </a:r>
              <a:r>
                <a:rPr lang="it-IT" altLang="it-IT" sz="1600" b="1">
                  <a:solidFill>
                    <a:srgbClr val="FF00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|-|F</a:t>
              </a:r>
              <a:r>
                <a:rPr lang="it-IT" altLang="it-IT" sz="1600" b="1" baseline="-3000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it-IT" altLang="it-IT" sz="1600" b="1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| </a:t>
              </a:r>
              <a:endParaRPr lang="en-GB" altLang="it-IT" sz="100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1600" b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70682" name="Line 1053"/>
            <p:cNvSpPr>
              <a:spLocks noChangeShapeType="1"/>
            </p:cNvSpPr>
            <p:nvPr/>
          </p:nvSpPr>
          <p:spPr bwMode="auto">
            <a:xfrm>
              <a:off x="2492" y="1959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9379" name="Group 1075"/>
          <p:cNvGrpSpPr>
            <a:grpSpLocks/>
          </p:cNvGrpSpPr>
          <p:nvPr/>
        </p:nvGrpSpPr>
        <p:grpSpPr bwMode="auto">
          <a:xfrm>
            <a:off x="2408238" y="4194175"/>
            <a:ext cx="2901950" cy="1008063"/>
            <a:chOff x="1517" y="2642"/>
            <a:chExt cx="1828" cy="635"/>
          </a:xfrm>
        </p:grpSpPr>
        <p:sp>
          <p:nvSpPr>
            <p:cNvPr id="70679" name="Text Box 1051"/>
            <p:cNvSpPr txBox="1">
              <a:spLocks noChangeArrowheads="1"/>
            </p:cNvSpPr>
            <p:nvPr/>
          </p:nvSpPr>
          <p:spPr bwMode="auto">
            <a:xfrm>
              <a:off x="1517" y="2882"/>
              <a:ext cx="1828" cy="3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cs typeface="Times New Roman" panose="02020603050405020304" pitchFamily="18" charset="0"/>
                </a:rPr>
                <a:t>Localizzazione degli atomi nelle mappe </a:t>
              </a:r>
              <a:endParaRPr lang="en-GB" altLang="it-IT" sz="16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2400" dirty="0"/>
            </a:p>
          </p:txBody>
        </p:sp>
        <p:sp>
          <p:nvSpPr>
            <p:cNvPr id="70680" name="Line 1060"/>
            <p:cNvSpPr>
              <a:spLocks noChangeShapeType="1"/>
            </p:cNvSpPr>
            <p:nvPr/>
          </p:nvSpPr>
          <p:spPr bwMode="auto">
            <a:xfrm>
              <a:off x="2519" y="2642"/>
              <a:ext cx="0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9375" name="Group 1071"/>
          <p:cNvGrpSpPr>
            <a:grpSpLocks/>
          </p:cNvGrpSpPr>
          <p:nvPr/>
        </p:nvGrpSpPr>
        <p:grpSpPr bwMode="auto">
          <a:xfrm>
            <a:off x="5370513" y="1824038"/>
            <a:ext cx="1700212" cy="3082925"/>
            <a:chOff x="3383" y="1149"/>
            <a:chExt cx="1071" cy="1942"/>
          </a:xfrm>
        </p:grpSpPr>
        <p:sp>
          <p:nvSpPr>
            <p:cNvPr id="70676" name="Line 1059"/>
            <p:cNvSpPr>
              <a:spLocks noChangeShapeType="1"/>
            </p:cNvSpPr>
            <p:nvPr/>
          </p:nvSpPr>
          <p:spPr bwMode="auto">
            <a:xfrm>
              <a:off x="3383" y="3078"/>
              <a:ext cx="10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77" name="Line 1058"/>
            <p:cNvSpPr>
              <a:spLocks noChangeShapeType="1"/>
            </p:cNvSpPr>
            <p:nvPr/>
          </p:nvSpPr>
          <p:spPr bwMode="auto">
            <a:xfrm flipH="1" flipV="1">
              <a:off x="4454" y="1149"/>
              <a:ext cx="0" cy="1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78" name="Line 1057"/>
            <p:cNvSpPr>
              <a:spLocks noChangeShapeType="1"/>
            </p:cNvSpPr>
            <p:nvPr/>
          </p:nvSpPr>
          <p:spPr bwMode="auto">
            <a:xfrm flipH="1">
              <a:off x="3443" y="1149"/>
              <a:ext cx="10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9370" name="Rectangle 106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5619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AFFINAMENTO</a:t>
            </a:r>
            <a:endParaRPr lang="it-IT" altLang="it-IT" smtClean="0"/>
          </a:p>
        </p:txBody>
      </p:sp>
      <p:grpSp>
        <p:nvGrpSpPr>
          <p:cNvPr id="99376" name="Group 1072"/>
          <p:cNvGrpSpPr>
            <a:grpSpLocks/>
          </p:cNvGrpSpPr>
          <p:nvPr/>
        </p:nvGrpSpPr>
        <p:grpSpPr bwMode="auto">
          <a:xfrm>
            <a:off x="990600" y="1196975"/>
            <a:ext cx="4441825" cy="1106488"/>
            <a:chOff x="624" y="754"/>
            <a:chExt cx="2798" cy="697"/>
          </a:xfrm>
        </p:grpSpPr>
        <p:sp>
          <p:nvSpPr>
            <p:cNvPr id="70673" name="Text Box 1046"/>
            <p:cNvSpPr txBox="1">
              <a:spLocks noChangeArrowheads="1"/>
            </p:cNvSpPr>
            <p:nvPr/>
          </p:nvSpPr>
          <p:spPr bwMode="auto">
            <a:xfrm>
              <a:off x="1517" y="927"/>
              <a:ext cx="1905" cy="52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ALCUNI CICLI DI AFFINAMENTO PER RENDERE MINIMI GLI SCARTI 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TRA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|</a:t>
              </a:r>
              <a:r>
                <a:rPr lang="it-IT" altLang="it-IT" sz="12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F</a:t>
              </a:r>
              <a:r>
                <a:rPr lang="it-IT" altLang="it-IT" sz="1200" b="1" baseline="-30000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|</a:t>
              </a:r>
              <a:r>
                <a:rPr lang="it-IT" altLang="it-IT" sz="1200" b="1" baseline="30000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2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 E |</a:t>
              </a:r>
              <a:r>
                <a:rPr lang="it-IT" altLang="it-IT" sz="12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F</a:t>
              </a:r>
              <a:r>
                <a:rPr lang="it-IT" altLang="it-IT" sz="1200" b="1" baseline="-30000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C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|</a:t>
              </a:r>
              <a:r>
                <a:rPr lang="it-IT" altLang="it-IT" sz="1200" b="1" baseline="30000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2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</a:rPr>
                <a:t> O </a:t>
              </a: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TRA 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 dirty="0" smtClean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it-IT" altLang="it-IT" sz="1200" b="1" baseline="-30000" dirty="0" smtClean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 E </a:t>
              </a:r>
              <a:r>
                <a:rPr lang="it-IT" altLang="it-IT" sz="1200" b="1" dirty="0" smtClean="0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 dirty="0" smtClean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it-IT" altLang="it-IT" sz="1200" b="1" baseline="-30000" dirty="0" smtClean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</a:t>
              </a: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Modificando </a:t>
              </a:r>
              <a:r>
                <a:rPr lang="it-IT" altLang="it-IT" sz="1200" b="1" dirty="0" err="1">
                  <a:solidFill>
                    <a:srgbClr val="800000"/>
                  </a:solidFill>
                  <a:cs typeface="Times New Roman" panose="02020603050405020304" pitchFamily="18" charset="0"/>
                </a:rPr>
                <a:t>xyz</a:t>
              </a:r>
              <a:r>
                <a:rPr lang="it-IT" altLang="it-IT" sz="1200" b="1" dirty="0">
                  <a:solidFill>
                    <a:srgbClr val="800000"/>
                  </a:solidFill>
                  <a:cs typeface="Times New Roman" panose="02020603050405020304" pitchFamily="18" charset="0"/>
                </a:rPr>
                <a:t> e B degli atomi</a:t>
              </a:r>
              <a:endParaRPr lang="en-GB" altLang="it-IT" sz="10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1200" b="1" dirty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70674" name="Line 1052"/>
            <p:cNvSpPr>
              <a:spLocks noChangeShapeType="1"/>
            </p:cNvSpPr>
            <p:nvPr/>
          </p:nvSpPr>
          <p:spPr bwMode="auto">
            <a:xfrm>
              <a:off x="2458" y="754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75" name="Text Box 1067"/>
            <p:cNvSpPr txBox="1">
              <a:spLocks noChangeArrowheads="1"/>
            </p:cNvSpPr>
            <p:nvPr/>
          </p:nvSpPr>
          <p:spPr bwMode="auto">
            <a:xfrm>
              <a:off x="624" y="1026"/>
              <a:ext cx="7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it-IT" altLang="it-IT" sz="1600"/>
            </a:p>
          </p:txBody>
        </p:sp>
      </p:grpSp>
      <p:grpSp>
        <p:nvGrpSpPr>
          <p:cNvPr id="99380" name="Group 1076"/>
          <p:cNvGrpSpPr>
            <a:grpSpLocks/>
          </p:cNvGrpSpPr>
          <p:nvPr/>
        </p:nvGrpSpPr>
        <p:grpSpPr bwMode="auto">
          <a:xfrm>
            <a:off x="546100" y="3856038"/>
            <a:ext cx="7797800" cy="2676525"/>
            <a:chOff x="344" y="2429"/>
            <a:chExt cx="4912" cy="1686"/>
          </a:xfrm>
        </p:grpSpPr>
        <p:sp>
          <p:nvSpPr>
            <p:cNvPr id="70666" name="Text Box 1062"/>
            <p:cNvSpPr txBox="1">
              <a:spLocks noChangeArrowheads="1"/>
            </p:cNvSpPr>
            <p:nvPr/>
          </p:nvSpPr>
          <p:spPr bwMode="auto">
            <a:xfrm>
              <a:off x="1782" y="3639"/>
              <a:ext cx="1320" cy="4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cs typeface="Times New Roman" panose="02020603050405020304" pitchFamily="18" charset="0"/>
                </a:rPr>
                <a:t>FINE AFFINAMENTO</a:t>
              </a:r>
              <a:endParaRPr lang="en-GB" altLang="it-IT" sz="10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it-IT" sz="2400"/>
            </a:p>
          </p:txBody>
        </p:sp>
        <p:grpSp>
          <p:nvGrpSpPr>
            <p:cNvPr id="70667" name="Group 1070"/>
            <p:cNvGrpSpPr>
              <a:grpSpLocks/>
            </p:cNvGrpSpPr>
            <p:nvPr/>
          </p:nvGrpSpPr>
          <p:grpSpPr bwMode="auto">
            <a:xfrm>
              <a:off x="344" y="2429"/>
              <a:ext cx="1391" cy="1419"/>
              <a:chOff x="344" y="2429"/>
              <a:chExt cx="1391" cy="1419"/>
            </a:xfrm>
          </p:grpSpPr>
          <p:sp>
            <p:nvSpPr>
              <p:cNvPr id="70670" name="Line 1056"/>
              <p:cNvSpPr>
                <a:spLocks noChangeShapeType="1"/>
              </p:cNvSpPr>
              <p:nvPr/>
            </p:nvSpPr>
            <p:spPr bwMode="auto">
              <a:xfrm flipH="1">
                <a:off x="344" y="2429"/>
                <a:ext cx="7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0671" name="Line 1055"/>
              <p:cNvSpPr>
                <a:spLocks noChangeShapeType="1"/>
              </p:cNvSpPr>
              <p:nvPr/>
            </p:nvSpPr>
            <p:spPr bwMode="auto">
              <a:xfrm>
                <a:off x="349" y="2430"/>
                <a:ext cx="1" cy="14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0672" name="Line 1054"/>
              <p:cNvSpPr>
                <a:spLocks noChangeShapeType="1"/>
              </p:cNvSpPr>
              <p:nvPr/>
            </p:nvSpPr>
            <p:spPr bwMode="auto">
              <a:xfrm>
                <a:off x="356" y="3848"/>
                <a:ext cx="13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aphicFrame>
          <p:nvGraphicFramePr>
            <p:cNvPr id="70668" name="Object 10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9596571"/>
                </p:ext>
              </p:extLst>
            </p:nvPr>
          </p:nvGraphicFramePr>
          <p:xfrm>
            <a:off x="3343" y="3621"/>
            <a:ext cx="881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1" name="Equazione" r:id="rId3" imgW="1231560" imgH="596880" progId="Equation.3">
                    <p:embed/>
                  </p:oleObj>
                </mc:Choice>
                <mc:Fallback>
                  <p:oleObj name="Equazione" r:id="rId3" imgW="1231560" imgH="596880" progId="Equation.3">
                    <p:embed/>
                    <p:pic>
                      <p:nvPicPr>
                        <p:cNvPr id="0" name="Object 10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" y="3621"/>
                          <a:ext cx="881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9" name="Text Box 1069"/>
            <p:cNvSpPr txBox="1">
              <a:spLocks noChangeArrowheads="1"/>
            </p:cNvSpPr>
            <p:nvPr/>
          </p:nvSpPr>
          <p:spPr bwMode="auto">
            <a:xfrm>
              <a:off x="4566" y="3714"/>
              <a:ext cx="6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4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7160" y="0"/>
            <a:ext cx="9006840" cy="6810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Dall’intensità ai moduli dei fattori di struttura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it-IT" sz="800" b="1" dirty="0" smtClean="0">
              <a:solidFill>
                <a:srgbClr val="000000"/>
              </a:solidFill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it-IT" sz="3200" dirty="0" err="1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3200" baseline="-25000" dirty="0" err="1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= k |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3200" baseline="-250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it-IT" sz="3200" baseline="300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L(</a:t>
            </a:r>
            <a:r>
              <a:rPr lang="it-IT" sz="3200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q) 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32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200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</a:t>
            </a:r>
            <a:r>
              <a:rPr lang="it-IT" sz="3200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it-IT" sz="32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2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q) </a:t>
            </a:r>
            <a:r>
              <a:rPr lang="it-IT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it-IT" sz="3200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200" dirty="0" smtClean="0"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t</a:t>
            </a:r>
            <a:r>
              <a:rPr lang="it-IT" sz="3200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)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it-IT" sz="800" dirty="0"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L(</a:t>
            </a: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)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è il fattore di </a:t>
            </a: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Lorentz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tiene conto della velocità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angolare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scansione </a:t>
            </a:r>
            <a:r>
              <a:rPr lang="it-IT" dirty="0" smtClean="0"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con la quale il punto del reticolo reciproco passa attraverso la sfera di </a:t>
            </a:r>
            <a:r>
              <a:rPr lang="it-IT" dirty="0" err="1" smtClean="0"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Ewald</a:t>
            </a:r>
            <a:r>
              <a:rPr lang="it-IT" dirty="0" smtClean="0"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 (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dipende dalla geometria di diffrazione)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p(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q)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è il fattore di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polarizzazione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della radiazione dovuta alla diffrazione del cristallo ed eventualmente dalla sorgente (Sincrotrone) e/o dal cristallo monocromatore.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A(</a:t>
            </a:r>
            <a:r>
              <a:rPr lang="it-IT" dirty="0" smtClean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</a:t>
            </a:r>
            <a:r>
              <a:rPr lang="it-IT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fattore di attenuazione dei raggi primario e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diffratto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dovuto all’assorbimento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(tipo Lambert-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Beer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I = I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it-IT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baseline="30000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m</a:t>
            </a:r>
            <a:r>
              <a:rPr lang="it-IT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integrato su tutto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volume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del cristallo per tutti i differenti cammini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ottici. Dipende dalla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forma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 dalle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dimensioni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del cristallo 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dalla sua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composizione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chimica. P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cristalli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sferici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correzione dipende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solo da </a:t>
            </a: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000000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it-IT" dirty="0" smtClean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smtClean="0"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t</a:t>
            </a: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) </a:t>
            </a:r>
            <a:r>
              <a:rPr lang="it-IT" dirty="0" smtClean="0">
                <a:latin typeface="+mj-lt"/>
                <a:ea typeface="Calibri" panose="020F0502020204030204" pitchFamily="34" charset="0"/>
                <a:cs typeface="Symbol" panose="05050102010706020507" pitchFamily="18" charset="2"/>
              </a:rPr>
              <a:t>decadimento della intensità di diffrazione nel tempo (danno da raggi-X o non costanza della dose di raggi-X sul cristallo)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3684" y="155646"/>
            <a:ext cx="8790316" cy="647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Trattamento del moto </a:t>
            </a:r>
            <a:r>
              <a:rPr lang="it-IT" b="1" dirty="0" smtClean="0"/>
              <a:t>termico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dirty="0"/>
              <a:t>Fino ad ora abbiamo considerato gli atomi come centri diffusori "statici" ossia fissi in alcune posizioni nella cella unitaria. 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realtà, essi sono soggetti a oscillazioni attorno alle posizioni </a:t>
            </a:r>
            <a:r>
              <a:rPr lang="it-IT" dirty="0" smtClean="0"/>
              <a:t>di equilibrio</a:t>
            </a:r>
            <a:r>
              <a:rPr lang="it-IT" dirty="0"/>
              <a:t>.  Tali  oscillazioni  sono  funzione  della  temperatura  </a:t>
            </a:r>
            <a:r>
              <a:rPr lang="it-IT" dirty="0" smtClean="0"/>
              <a:t>e  </a:t>
            </a:r>
            <a:r>
              <a:rPr lang="it-IT" dirty="0"/>
              <a:t>avvengono anche a T = 0 K.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 </a:t>
            </a:r>
            <a:r>
              <a:rPr lang="it-IT" dirty="0"/>
              <a:t>parametro  che  descrive  l’oscillazione  di  un  dato  atomo  </a:t>
            </a:r>
            <a:r>
              <a:rPr lang="it-IT" dirty="0" smtClean="0"/>
              <a:t>in </a:t>
            </a:r>
            <a:r>
              <a:rPr lang="it-IT" dirty="0"/>
              <a:t>funzione  dello  spostamento quadratico medio dalla posizione di </a:t>
            </a:r>
            <a:r>
              <a:rPr lang="it-IT" dirty="0" smtClean="0"/>
              <a:t>equilibrio</a:t>
            </a:r>
            <a:endParaRPr lang="it-IT" dirty="0"/>
          </a:p>
          <a:p>
            <a:endParaRPr lang="it-IT" dirty="0" smtClean="0"/>
          </a:p>
          <a:p>
            <a:r>
              <a:rPr lang="it-IT" dirty="0"/>
              <a:t>B = 8</a:t>
            </a:r>
            <a:r>
              <a:rPr lang="el-GR" dirty="0"/>
              <a:t>π</a:t>
            </a:r>
            <a:r>
              <a:rPr lang="el-GR" baseline="30000" dirty="0"/>
              <a:t>2</a:t>
            </a:r>
            <a:r>
              <a:rPr lang="el-GR" dirty="0"/>
              <a:t>&lt;</a:t>
            </a:r>
            <a:r>
              <a:rPr lang="it-IT" i="1" dirty="0"/>
              <a:t>u</a:t>
            </a:r>
            <a:r>
              <a:rPr lang="it-IT" baseline="30000" dirty="0"/>
              <a:t>2</a:t>
            </a:r>
            <a:r>
              <a:rPr lang="it-IT" dirty="0"/>
              <a:t>&gt; = 8</a:t>
            </a:r>
            <a:r>
              <a:rPr lang="el-GR" dirty="0"/>
              <a:t>π</a:t>
            </a:r>
            <a:r>
              <a:rPr lang="el-GR" baseline="30000" dirty="0"/>
              <a:t>2</a:t>
            </a:r>
            <a:r>
              <a:rPr lang="it-IT" dirty="0" smtClean="0"/>
              <a:t>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&lt;u</a:t>
            </a:r>
            <a:r>
              <a:rPr lang="it-IT" i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spostamento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quadratico medio </a:t>
            </a: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un moto armonico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isotropo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intorno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alla posizione di equilibrio (in Å</a:t>
            </a:r>
            <a:r>
              <a:rPr lang="it-IT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48094" r="64538" b="3329"/>
          <a:stretch/>
        </p:blipFill>
        <p:spPr>
          <a:xfrm>
            <a:off x="5831456" y="4362996"/>
            <a:ext cx="2570671" cy="21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96" y="2553419"/>
            <a:ext cx="5359090" cy="364897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81820" y="259768"/>
            <a:ext cx="7358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moto termico, distribuendo la densità elettronica attenua la diffusione da parte di un atomo in funzione dell’angolo di </a:t>
            </a:r>
            <a:r>
              <a:rPr lang="it-IT" dirty="0" smtClean="0"/>
              <a:t>diffrazione secondo il </a:t>
            </a:r>
            <a:r>
              <a:rPr lang="it-IT" dirty="0"/>
              <a:t>fattore </a:t>
            </a:r>
            <a:r>
              <a:rPr lang="it-IT" dirty="0" smtClean="0"/>
              <a:t>di  </a:t>
            </a:r>
            <a:r>
              <a:rPr lang="it-IT" dirty="0" err="1"/>
              <a:t>Debye</a:t>
            </a:r>
            <a:r>
              <a:rPr lang="it-IT" dirty="0"/>
              <a:t>-Waller </a:t>
            </a:r>
            <a:r>
              <a:rPr lang="it-IT" dirty="0" smtClean="0"/>
              <a:t>. </a:t>
            </a:r>
          </a:p>
          <a:p>
            <a:endParaRPr lang="it-IT" dirty="0"/>
          </a:p>
          <a:p>
            <a:r>
              <a:rPr lang="it-IT" dirty="0" err="1"/>
              <a:t>f</a:t>
            </a:r>
            <a:r>
              <a:rPr lang="it-IT" baseline="-25000" dirty="0" err="1"/>
              <a:t>j</a:t>
            </a:r>
            <a:r>
              <a:rPr lang="it-IT" dirty="0"/>
              <a:t> = </a:t>
            </a:r>
            <a:r>
              <a:rPr lang="it-IT" dirty="0" err="1"/>
              <a:t>f</a:t>
            </a:r>
            <a:r>
              <a:rPr lang="it-IT" baseline="-25000" dirty="0" err="1"/>
              <a:t>j</a:t>
            </a:r>
            <a:r>
              <a:rPr lang="it-IT" baseline="30000" dirty="0" err="1"/>
              <a:t>o</a:t>
            </a:r>
            <a:r>
              <a:rPr lang="it-IT" dirty="0" err="1"/>
              <a:t>exp</a:t>
            </a:r>
            <a:r>
              <a:rPr lang="it-IT" dirty="0"/>
              <a:t> −B(sin</a:t>
            </a:r>
            <a:r>
              <a:rPr lang="it-IT" baseline="30000" dirty="0"/>
              <a:t>2</a:t>
            </a:r>
            <a:r>
              <a:rPr lang="el-GR" dirty="0"/>
              <a:t>θ/λ</a:t>
            </a:r>
            <a:r>
              <a:rPr lang="el-GR" baseline="30000" dirty="0"/>
              <a:t>2</a:t>
            </a:r>
            <a:r>
              <a:rPr lang="el-GR" dirty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01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890" y="445326"/>
            <a:ext cx="8988723" cy="562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A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Temperatura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ambiente tipicamente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cristalli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ionici hanno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0.5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&lt; B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iso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2.0</a:t>
            </a: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cristalli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molecolari hanno 3.0 &lt; B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iso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100 K i valori di B si abbassano più della metà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significa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√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&lt;u</a:t>
            </a:r>
            <a:r>
              <a:rPr lang="it-IT" i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0.22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(15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% 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(C-C)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=1.5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significa √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&lt;u</a:t>
            </a:r>
            <a:r>
              <a:rPr lang="it-IT" i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0.14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d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(C-C)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1.5 Å)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alto 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q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(&gt;30°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con tipica radiazione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-K</a:t>
            </a:r>
            <a:r>
              <a:rPr lang="it-IT" sz="1400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a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), cristalli ionici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mostrano intensità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diffratta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e cristalli molecolari no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L’abbassamento della temperatura aumenta l’angolo massimo di diffrazione (migliore risoluzione)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 l’accuratezza della posizione degli atomi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771" y="428179"/>
            <a:ext cx="90232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Lo spostamento quadratico medio può essere di tipo isotropo </a:t>
            </a:r>
            <a:r>
              <a:rPr lang="it-IT" dirty="0" smtClean="0"/>
              <a:t>oppure </a:t>
            </a:r>
            <a:r>
              <a:rPr lang="it-IT" dirty="0"/>
              <a:t>anisotropo (ossia differente a seconda delle direzioni, e quindi la regione di spazio sarà un ellissoide descritto da 6 parametri U11, U22, U33, U12, U13, U23). </a:t>
            </a:r>
            <a:endParaRPr lang="it-IT" dirty="0" smtClean="0"/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Fattore </a:t>
            </a:r>
            <a:r>
              <a:rPr lang="it-IT" dirty="0"/>
              <a:t>termico </a:t>
            </a:r>
            <a:r>
              <a:rPr lang="it-IT" dirty="0" smtClean="0"/>
              <a:t>anisotropo</a:t>
            </a:r>
          </a:p>
          <a:p>
            <a:endParaRPr lang="it-IT" dirty="0" smtClean="0"/>
          </a:p>
          <a:p>
            <a:r>
              <a:rPr lang="it-IT" sz="2000" b="1" dirty="0" smtClean="0"/>
              <a:t>exp−2</a:t>
            </a:r>
            <a:r>
              <a:rPr lang="el-GR" sz="2000" b="1" dirty="0" smtClean="0"/>
              <a:t>π</a:t>
            </a:r>
            <a:r>
              <a:rPr lang="el-GR" sz="2000" b="1" baseline="30000" dirty="0" smtClean="0"/>
              <a:t>2</a:t>
            </a:r>
            <a:r>
              <a:rPr lang="el-GR" sz="2000" b="1" dirty="0" smtClean="0"/>
              <a:t>(</a:t>
            </a:r>
            <a:r>
              <a:rPr lang="it-IT" sz="2000" b="1" dirty="0" smtClean="0"/>
              <a:t>h</a:t>
            </a:r>
            <a:r>
              <a:rPr lang="it-IT" sz="2000" b="1" baseline="30000" dirty="0" smtClean="0"/>
              <a:t>2</a:t>
            </a:r>
            <a:r>
              <a:rPr lang="it-IT" sz="2000" b="1" dirty="0" smtClean="0"/>
              <a:t>a*</a:t>
            </a:r>
            <a:r>
              <a:rPr lang="it-IT" sz="2000" b="1" baseline="30000" dirty="0" smtClean="0"/>
              <a:t>2</a:t>
            </a:r>
            <a:r>
              <a:rPr lang="it-IT" sz="2000" b="1" dirty="0" smtClean="0"/>
              <a:t>U</a:t>
            </a:r>
            <a:r>
              <a:rPr lang="it-IT" sz="2000" b="1" baseline="-25000" dirty="0" smtClean="0"/>
              <a:t>11</a:t>
            </a:r>
            <a:r>
              <a:rPr lang="it-IT" sz="2000" b="1" dirty="0" smtClean="0"/>
              <a:t>+k</a:t>
            </a:r>
            <a:r>
              <a:rPr lang="it-IT" sz="2000" b="1" baseline="30000" dirty="0" smtClean="0"/>
              <a:t>2</a:t>
            </a:r>
            <a:r>
              <a:rPr lang="it-IT" sz="2000" b="1" dirty="0" smtClean="0"/>
              <a:t>b*</a:t>
            </a:r>
            <a:r>
              <a:rPr lang="it-IT" sz="2000" b="1" baseline="30000" dirty="0" smtClean="0"/>
              <a:t>2</a:t>
            </a:r>
            <a:r>
              <a:rPr lang="it-IT" sz="2000" b="1" dirty="0" smtClean="0"/>
              <a:t>U</a:t>
            </a:r>
            <a:r>
              <a:rPr lang="it-IT" sz="2000" b="1" baseline="-25000" dirty="0" smtClean="0"/>
              <a:t>22</a:t>
            </a:r>
            <a:r>
              <a:rPr lang="it-IT" sz="2000" b="1" dirty="0" smtClean="0"/>
              <a:t>+l</a:t>
            </a:r>
            <a:r>
              <a:rPr lang="it-IT" sz="2000" b="1" baseline="30000" dirty="0" smtClean="0"/>
              <a:t>2</a:t>
            </a:r>
            <a:r>
              <a:rPr lang="it-IT" sz="2000" b="1" dirty="0" smtClean="0"/>
              <a:t>c*</a:t>
            </a:r>
            <a:r>
              <a:rPr lang="it-IT" sz="2000" b="1" baseline="30000" dirty="0" smtClean="0"/>
              <a:t>2</a:t>
            </a:r>
            <a:r>
              <a:rPr lang="it-IT" sz="2000" b="1" dirty="0" smtClean="0"/>
              <a:t>U</a:t>
            </a:r>
            <a:r>
              <a:rPr lang="it-IT" sz="2000" b="1" baseline="-25000" dirty="0" smtClean="0"/>
              <a:t>33</a:t>
            </a:r>
            <a:r>
              <a:rPr lang="it-IT" sz="2000" b="1" dirty="0" smtClean="0"/>
              <a:t>+hka*b*U</a:t>
            </a:r>
            <a:r>
              <a:rPr lang="it-IT" sz="2000" b="1" baseline="-25000" dirty="0" smtClean="0"/>
              <a:t>12</a:t>
            </a:r>
            <a:r>
              <a:rPr lang="it-IT" sz="2000" b="1" dirty="0" smtClean="0"/>
              <a:t>+hla*c*U1</a:t>
            </a:r>
            <a:r>
              <a:rPr lang="it-IT" sz="2000" b="1" baseline="-25000" dirty="0" smtClean="0"/>
              <a:t>3</a:t>
            </a:r>
            <a:r>
              <a:rPr lang="it-IT" sz="2000" b="1" dirty="0" smtClean="0"/>
              <a:t>+klb*c*U</a:t>
            </a:r>
            <a:r>
              <a:rPr lang="it-IT" sz="2000" b="1" baseline="-25000" dirty="0" smtClean="0"/>
              <a:t>23</a:t>
            </a:r>
            <a:r>
              <a:rPr lang="it-IT" sz="2000" b="1" dirty="0"/>
              <a:t>) </a:t>
            </a:r>
            <a:endParaRPr lang="it-IT" sz="2000" b="1" dirty="0" smtClean="0"/>
          </a:p>
          <a:p>
            <a:endParaRPr lang="it-IT" sz="2000" b="1" dirty="0"/>
          </a:p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1" y="4109175"/>
            <a:ext cx="3333031" cy="22099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418765" y="4485736"/>
            <a:ext cx="4281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Rappresentazione con</a:t>
            </a:r>
          </a:p>
          <a:p>
            <a:r>
              <a:rPr lang="it-IT" dirty="0" smtClean="0"/>
              <a:t>ellissoidi che racchiudono il 50%</a:t>
            </a:r>
          </a:p>
          <a:p>
            <a:r>
              <a:rPr lang="it-IT" dirty="0" smtClean="0"/>
              <a:t>di probabilità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26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035" y="119210"/>
            <a:ext cx="8936965" cy="66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Metodo dei Minimi Quadrati 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Legendre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, 1806)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Tecnica numerica per trovare il miglior accordo tra un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particolare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modello sperimentale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 un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set di dati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sperimentali.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assume che i parametri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migliori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che descrivono il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modello sono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quelli che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minimizzano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somma dei quadrati degli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scarti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quantità osservate e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calcolate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(minimizza R).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minimi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quadrati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pesati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associano ad ogni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osservabile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un peso statistico (tipicamente inversamente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proporzionale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alla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sua precisione).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un gruppo di parametri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= {p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..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}, i valori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)|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vengono confrontati con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|F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| e minimizzata,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al variare di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la quantità: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Q = </a:t>
            </a:r>
            <a:r>
              <a:rPr lang="it-IT" b="1" dirty="0" err="1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)[|F</a:t>
            </a:r>
            <a:r>
              <a:rPr lang="it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)|-|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)|]</a:t>
            </a:r>
            <a:r>
              <a:rPr lang="it-IT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8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dove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 = 1/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(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)|)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affinamento sugli F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oppure: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it-IT" b="1" dirty="0" err="1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)[|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)|-|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)|]</a:t>
            </a:r>
            <a:r>
              <a:rPr lang="it-IT" b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affinamento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sugli F</a:t>
            </a:r>
            <a:r>
              <a:rPr lang="it-IT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057736" cy="694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pratica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include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per ogni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atomo non-H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x, y, z, B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(modello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isotropo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4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parametri) o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x, y, z, b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, b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, b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, b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, b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, b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anisotropo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9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parametri) ed eventualmente un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parametro 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occupazione (caso di disordine).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Inoltre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c’è sempre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fattore 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scala più l’eventuale correzione per l’estinzione secondaria (importante per i riflessi intensi a basso angolo).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generale,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i parametri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 affinare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 N atomi non-H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sono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(9N+1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 esempio per una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struttura semplice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come il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saccarosio (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it-IT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baseline="-25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atomi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non-H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numero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parametri è 23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x 9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1 =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una sufficiente accuratezza senza problemi di sovra-affinamento,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servono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dai 7 ai 12 dati sperimentali per parametro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uindi attorno ai 2000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riflessi osservati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indipendenti per un affinamento di un modello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anisotropico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del saccarosio.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si raccolgono circa 1000 riflessi l’affinamento può essere fatto modellando il moto termico degli atomi solo in modo isotropico.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167" y="0"/>
            <a:ext cx="8712678" cy="694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Dal punto di vista matematico: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bisogna trovare il minimo assoluto di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una funzione Q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non lineare di 208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variabili reali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mettendo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a zero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derivata di Q per ogni parametro </a:t>
            </a: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it-IT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Naturalmente questo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processo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può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essere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risolto analiticamente senza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un modello di partenza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E’ comunque possibile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affrontarlo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se sono noti i valori approssimati 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calcolando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valori delle derivate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dall’espansione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Taylor al prim’ordine. </a:t>
            </a: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questo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caso la soluzione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sarà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ottenibile attraverso diversi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cicli di minimi quadrati, fino a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convergenza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8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cs typeface="Times New Roman" panose="02020603050405020304" pitchFamily="18" charset="0"/>
              </a:rPr>
              <a:t>Si possono incontrare delle problematiche di convergenza a causa della correlazione tra i parametri da affinare (ad esempio moto termico e parametro di occupazione e/o densità elettroniche sovrapposte nel caso di disordine strutturale)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43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7772400" cy="838200"/>
          </a:xfrm>
        </p:spPr>
        <p:txBody>
          <a:bodyPr/>
          <a:lstStyle/>
          <a:p>
            <a:pPr eaLnBrk="1" hangingPunct="1"/>
            <a:r>
              <a:rPr lang="it-IT" altLang="it-IT" smtClean="0"/>
              <a:t>Il reticolo cristallino</a:t>
            </a: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1447800" y="1104900"/>
            <a:ext cx="1727200" cy="1257300"/>
            <a:chOff x="488" y="1368"/>
            <a:chExt cx="1088" cy="792"/>
          </a:xfrm>
        </p:grpSpPr>
        <p:grpSp>
          <p:nvGrpSpPr>
            <p:cNvPr id="9357" name="Group 4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59" name="AutoShape 5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60" name="Oval 6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61" name="Oval 7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62" name="Oval 8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58" name="AutoShape 9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46" name="Group 10"/>
          <p:cNvGrpSpPr>
            <a:grpSpLocks/>
          </p:cNvGrpSpPr>
          <p:nvPr/>
        </p:nvGrpSpPr>
        <p:grpSpPr bwMode="auto">
          <a:xfrm>
            <a:off x="2743200" y="1104900"/>
            <a:ext cx="1727200" cy="1257300"/>
            <a:chOff x="488" y="1368"/>
            <a:chExt cx="1088" cy="792"/>
          </a:xfrm>
        </p:grpSpPr>
        <p:grpSp>
          <p:nvGrpSpPr>
            <p:cNvPr id="9351" name="Group 11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53" name="AutoShape 12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4" name="Oval 13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5" name="Oval 14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6" name="Oval 15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52" name="AutoShape 16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4038600" y="1104900"/>
            <a:ext cx="1727200" cy="1257300"/>
            <a:chOff x="488" y="1368"/>
            <a:chExt cx="1088" cy="792"/>
          </a:xfrm>
        </p:grpSpPr>
        <p:grpSp>
          <p:nvGrpSpPr>
            <p:cNvPr id="9345" name="Group 18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47" name="AutoShape 19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8" name="Oval 20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9" name="Oval 21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50" name="Oval 22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46" name="AutoShape 23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5334000" y="1104900"/>
            <a:ext cx="1727200" cy="1257300"/>
            <a:chOff x="488" y="1368"/>
            <a:chExt cx="1088" cy="792"/>
          </a:xfrm>
        </p:grpSpPr>
        <p:grpSp>
          <p:nvGrpSpPr>
            <p:cNvPr id="9339" name="Group 25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41" name="AutoShape 26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2" name="Oval 27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3" name="Oval 28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44" name="Oval 29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40" name="AutoShape 30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67" name="Group 31"/>
          <p:cNvGrpSpPr>
            <a:grpSpLocks/>
          </p:cNvGrpSpPr>
          <p:nvPr/>
        </p:nvGrpSpPr>
        <p:grpSpPr bwMode="auto">
          <a:xfrm>
            <a:off x="6629400" y="1104900"/>
            <a:ext cx="1727200" cy="1257300"/>
            <a:chOff x="488" y="1368"/>
            <a:chExt cx="1088" cy="792"/>
          </a:xfrm>
        </p:grpSpPr>
        <p:grpSp>
          <p:nvGrpSpPr>
            <p:cNvPr id="9333" name="Group 32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35" name="AutoShape 33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6" name="Oval 34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7" name="Oval 35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8" name="Oval 36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34" name="AutoShape 37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74" name="Group 38"/>
          <p:cNvGrpSpPr>
            <a:grpSpLocks/>
          </p:cNvGrpSpPr>
          <p:nvPr/>
        </p:nvGrpSpPr>
        <p:grpSpPr bwMode="auto">
          <a:xfrm>
            <a:off x="1003300" y="2362200"/>
            <a:ext cx="1727200" cy="1257300"/>
            <a:chOff x="488" y="1368"/>
            <a:chExt cx="1088" cy="792"/>
          </a:xfrm>
        </p:grpSpPr>
        <p:grpSp>
          <p:nvGrpSpPr>
            <p:cNvPr id="9327" name="Group 39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29" name="AutoShape 40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0" name="Oval 41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1" name="Oval 42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32" name="Oval 43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28" name="AutoShape 44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2298700" y="2362200"/>
            <a:ext cx="1727200" cy="1257300"/>
            <a:chOff x="488" y="1368"/>
            <a:chExt cx="1088" cy="792"/>
          </a:xfrm>
        </p:grpSpPr>
        <p:grpSp>
          <p:nvGrpSpPr>
            <p:cNvPr id="9321" name="Group 46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23" name="AutoShape 47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4" name="Oval 48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5" name="Oval 49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6" name="Oval 50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22" name="AutoShape 51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88" name="Group 52"/>
          <p:cNvGrpSpPr>
            <a:grpSpLocks/>
          </p:cNvGrpSpPr>
          <p:nvPr/>
        </p:nvGrpSpPr>
        <p:grpSpPr bwMode="auto">
          <a:xfrm>
            <a:off x="3594100" y="2362200"/>
            <a:ext cx="1727200" cy="1257300"/>
            <a:chOff x="488" y="1368"/>
            <a:chExt cx="1088" cy="792"/>
          </a:xfrm>
        </p:grpSpPr>
        <p:grpSp>
          <p:nvGrpSpPr>
            <p:cNvPr id="9315" name="Group 53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17" name="AutoShape 54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8" name="Oval 55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9" name="Oval 56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20" name="Oval 57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16" name="AutoShape 58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795" name="Group 59"/>
          <p:cNvGrpSpPr>
            <a:grpSpLocks/>
          </p:cNvGrpSpPr>
          <p:nvPr/>
        </p:nvGrpSpPr>
        <p:grpSpPr bwMode="auto">
          <a:xfrm>
            <a:off x="4889500" y="2362200"/>
            <a:ext cx="1727200" cy="1257300"/>
            <a:chOff x="488" y="1368"/>
            <a:chExt cx="1088" cy="792"/>
          </a:xfrm>
        </p:grpSpPr>
        <p:grpSp>
          <p:nvGrpSpPr>
            <p:cNvPr id="9309" name="Group 60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11" name="AutoShape 61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2" name="Oval 62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3" name="Oval 63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14" name="Oval 64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10" name="AutoShape 65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02" name="Group 66"/>
          <p:cNvGrpSpPr>
            <a:grpSpLocks/>
          </p:cNvGrpSpPr>
          <p:nvPr/>
        </p:nvGrpSpPr>
        <p:grpSpPr bwMode="auto">
          <a:xfrm>
            <a:off x="6184900" y="2362200"/>
            <a:ext cx="1727200" cy="1257300"/>
            <a:chOff x="488" y="1368"/>
            <a:chExt cx="1088" cy="792"/>
          </a:xfrm>
        </p:grpSpPr>
        <p:grpSp>
          <p:nvGrpSpPr>
            <p:cNvPr id="9303" name="Group 67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305" name="AutoShape 68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6" name="Oval 69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7" name="Oval 70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8" name="Oval 71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04" name="AutoShape 72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09" name="Group 73"/>
          <p:cNvGrpSpPr>
            <a:grpSpLocks/>
          </p:cNvGrpSpPr>
          <p:nvPr/>
        </p:nvGrpSpPr>
        <p:grpSpPr bwMode="auto">
          <a:xfrm>
            <a:off x="571500" y="3619500"/>
            <a:ext cx="1727200" cy="1257300"/>
            <a:chOff x="488" y="1368"/>
            <a:chExt cx="1088" cy="792"/>
          </a:xfrm>
        </p:grpSpPr>
        <p:grpSp>
          <p:nvGrpSpPr>
            <p:cNvPr id="9297" name="Group 74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99" name="AutoShape 75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0" name="Oval 76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1" name="Oval 77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02" name="Oval 78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98" name="AutoShape 79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16" name="Group 80"/>
          <p:cNvGrpSpPr>
            <a:grpSpLocks/>
          </p:cNvGrpSpPr>
          <p:nvPr/>
        </p:nvGrpSpPr>
        <p:grpSpPr bwMode="auto">
          <a:xfrm>
            <a:off x="1866900" y="3619500"/>
            <a:ext cx="1727200" cy="1257300"/>
            <a:chOff x="488" y="1368"/>
            <a:chExt cx="1088" cy="792"/>
          </a:xfrm>
        </p:grpSpPr>
        <p:grpSp>
          <p:nvGrpSpPr>
            <p:cNvPr id="9291" name="Group 81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93" name="AutoShape 82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4" name="Oval 83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5" name="Oval 84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6" name="Oval 85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92" name="AutoShape 86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23" name="Group 87"/>
          <p:cNvGrpSpPr>
            <a:grpSpLocks/>
          </p:cNvGrpSpPr>
          <p:nvPr/>
        </p:nvGrpSpPr>
        <p:grpSpPr bwMode="auto">
          <a:xfrm>
            <a:off x="3162300" y="3619500"/>
            <a:ext cx="1727200" cy="1257300"/>
            <a:chOff x="488" y="1368"/>
            <a:chExt cx="1088" cy="792"/>
          </a:xfrm>
        </p:grpSpPr>
        <p:grpSp>
          <p:nvGrpSpPr>
            <p:cNvPr id="9285" name="Group 88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87" name="AutoShape 89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8" name="Oval 90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9" name="Oval 91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90" name="Oval 92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86" name="AutoShape 93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30" name="Group 94"/>
          <p:cNvGrpSpPr>
            <a:grpSpLocks/>
          </p:cNvGrpSpPr>
          <p:nvPr/>
        </p:nvGrpSpPr>
        <p:grpSpPr bwMode="auto">
          <a:xfrm>
            <a:off x="4457700" y="3619500"/>
            <a:ext cx="1727200" cy="1257300"/>
            <a:chOff x="488" y="1368"/>
            <a:chExt cx="1088" cy="792"/>
          </a:xfrm>
        </p:grpSpPr>
        <p:grpSp>
          <p:nvGrpSpPr>
            <p:cNvPr id="9279" name="Group 95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81" name="AutoShape 96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2" name="Oval 97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3" name="Oval 98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84" name="Oval 99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80" name="AutoShape 100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37" name="Group 101"/>
          <p:cNvGrpSpPr>
            <a:grpSpLocks/>
          </p:cNvGrpSpPr>
          <p:nvPr/>
        </p:nvGrpSpPr>
        <p:grpSpPr bwMode="auto">
          <a:xfrm>
            <a:off x="5753100" y="3619500"/>
            <a:ext cx="1727200" cy="1257300"/>
            <a:chOff x="488" y="1368"/>
            <a:chExt cx="1088" cy="792"/>
          </a:xfrm>
        </p:grpSpPr>
        <p:grpSp>
          <p:nvGrpSpPr>
            <p:cNvPr id="9273" name="Group 102"/>
            <p:cNvGrpSpPr>
              <a:grpSpLocks/>
            </p:cNvGrpSpPr>
            <p:nvPr/>
          </p:nvGrpSpPr>
          <p:grpSpPr bwMode="auto">
            <a:xfrm>
              <a:off x="673" y="1474"/>
              <a:ext cx="681" cy="590"/>
              <a:chOff x="748" y="2069"/>
              <a:chExt cx="681" cy="590"/>
            </a:xfrm>
          </p:grpSpPr>
          <p:sp>
            <p:nvSpPr>
              <p:cNvPr id="9275" name="AutoShape 103"/>
              <p:cNvSpPr>
                <a:spLocks noChangeArrowheads="1"/>
              </p:cNvSpPr>
              <p:nvPr/>
            </p:nvSpPr>
            <p:spPr bwMode="auto">
              <a:xfrm rot="-1458273">
                <a:off x="748" y="2115"/>
                <a:ext cx="544" cy="40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76" name="Oval 104"/>
              <p:cNvSpPr>
                <a:spLocks noChangeArrowheads="1"/>
              </p:cNvSpPr>
              <p:nvPr/>
            </p:nvSpPr>
            <p:spPr bwMode="auto">
              <a:xfrm>
                <a:off x="1293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77" name="Oval 105"/>
              <p:cNvSpPr>
                <a:spLocks noChangeArrowheads="1"/>
              </p:cNvSpPr>
              <p:nvPr/>
            </p:nvSpPr>
            <p:spPr bwMode="auto">
              <a:xfrm>
                <a:off x="884" y="2069"/>
                <a:ext cx="136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78" name="Oval 106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274" name="AutoShape 107"/>
            <p:cNvSpPr>
              <a:spLocks noChangeArrowheads="1"/>
            </p:cNvSpPr>
            <p:nvPr/>
          </p:nvSpPr>
          <p:spPr bwMode="auto">
            <a:xfrm>
              <a:off x="488" y="1368"/>
              <a:ext cx="1088" cy="792"/>
            </a:xfrm>
            <a:prstGeom prst="parallelogram">
              <a:avLst>
                <a:gd name="adj" fmla="val 34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16844" name="Group 108"/>
          <p:cNvGrpSpPr>
            <a:grpSpLocks/>
          </p:cNvGrpSpPr>
          <p:nvPr/>
        </p:nvGrpSpPr>
        <p:grpSpPr bwMode="auto">
          <a:xfrm>
            <a:off x="571500" y="1092200"/>
            <a:ext cx="7781925" cy="3810000"/>
            <a:chOff x="360" y="1360"/>
            <a:chExt cx="4902" cy="2400"/>
          </a:xfrm>
        </p:grpSpPr>
        <p:sp>
          <p:nvSpPr>
            <p:cNvPr id="9263" name="Line 109"/>
            <p:cNvSpPr>
              <a:spLocks noChangeShapeType="1"/>
            </p:cNvSpPr>
            <p:nvPr/>
          </p:nvSpPr>
          <p:spPr bwMode="auto">
            <a:xfrm>
              <a:off x="912" y="2160"/>
              <a:ext cx="407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4" name="Line 110"/>
            <p:cNvSpPr>
              <a:spLocks noChangeShapeType="1"/>
            </p:cNvSpPr>
            <p:nvPr/>
          </p:nvSpPr>
          <p:spPr bwMode="auto">
            <a:xfrm>
              <a:off x="632" y="2952"/>
              <a:ext cx="408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5" name="Line 111"/>
            <p:cNvSpPr>
              <a:spLocks noChangeShapeType="1"/>
            </p:cNvSpPr>
            <p:nvPr/>
          </p:nvSpPr>
          <p:spPr bwMode="auto">
            <a:xfrm>
              <a:off x="360" y="3744"/>
              <a:ext cx="4086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6" name="Line 112"/>
            <p:cNvSpPr>
              <a:spLocks noChangeShapeType="1"/>
            </p:cNvSpPr>
            <p:nvPr/>
          </p:nvSpPr>
          <p:spPr bwMode="auto">
            <a:xfrm flipV="1">
              <a:off x="1182" y="1360"/>
              <a:ext cx="816" cy="2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7" name="Line 113"/>
            <p:cNvSpPr>
              <a:spLocks noChangeShapeType="1"/>
            </p:cNvSpPr>
            <p:nvPr/>
          </p:nvSpPr>
          <p:spPr bwMode="auto">
            <a:xfrm flipV="1">
              <a:off x="1998" y="1360"/>
              <a:ext cx="818" cy="239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8" name="Line 114"/>
            <p:cNvSpPr>
              <a:spLocks noChangeShapeType="1"/>
            </p:cNvSpPr>
            <p:nvPr/>
          </p:nvSpPr>
          <p:spPr bwMode="auto">
            <a:xfrm flipV="1">
              <a:off x="2806" y="1360"/>
              <a:ext cx="826" cy="24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9" name="Line 115"/>
            <p:cNvSpPr>
              <a:spLocks noChangeShapeType="1"/>
            </p:cNvSpPr>
            <p:nvPr/>
          </p:nvSpPr>
          <p:spPr bwMode="auto">
            <a:xfrm flipV="1">
              <a:off x="3624" y="1360"/>
              <a:ext cx="822" cy="239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70" name="Line 116"/>
            <p:cNvSpPr>
              <a:spLocks noChangeShapeType="1"/>
            </p:cNvSpPr>
            <p:nvPr/>
          </p:nvSpPr>
          <p:spPr bwMode="auto">
            <a:xfrm flipV="1">
              <a:off x="4446" y="1360"/>
              <a:ext cx="816" cy="2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71" name="Line 117"/>
            <p:cNvSpPr>
              <a:spLocks noChangeShapeType="1"/>
            </p:cNvSpPr>
            <p:nvPr/>
          </p:nvSpPr>
          <p:spPr bwMode="auto">
            <a:xfrm flipV="1">
              <a:off x="360" y="1360"/>
              <a:ext cx="816" cy="2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72" name="Line 118"/>
            <p:cNvSpPr>
              <a:spLocks noChangeShapeType="1"/>
            </p:cNvSpPr>
            <p:nvPr/>
          </p:nvSpPr>
          <p:spPr bwMode="auto">
            <a:xfrm>
              <a:off x="1176" y="1360"/>
              <a:ext cx="4086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855" name="Group 119"/>
          <p:cNvGrpSpPr>
            <a:grpSpLocks/>
          </p:cNvGrpSpPr>
          <p:nvPr/>
        </p:nvGrpSpPr>
        <p:grpSpPr bwMode="auto">
          <a:xfrm>
            <a:off x="1177925" y="1358900"/>
            <a:ext cx="6032500" cy="2540000"/>
            <a:chOff x="742" y="1528"/>
            <a:chExt cx="3800" cy="1600"/>
          </a:xfrm>
        </p:grpSpPr>
        <p:sp>
          <p:nvSpPr>
            <p:cNvPr id="9255" name="Line 120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6" name="Line 121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7" name="Line 122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8" name="Line 123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9" name="Line 124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0" name="Line 125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1" name="Line 126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62" name="Line 127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864" name="Group 128"/>
          <p:cNvGrpSpPr>
            <a:grpSpLocks/>
          </p:cNvGrpSpPr>
          <p:nvPr/>
        </p:nvGrpSpPr>
        <p:grpSpPr bwMode="auto">
          <a:xfrm>
            <a:off x="1851025" y="1790700"/>
            <a:ext cx="6032500" cy="2540000"/>
            <a:chOff x="742" y="1528"/>
            <a:chExt cx="3800" cy="1600"/>
          </a:xfrm>
        </p:grpSpPr>
        <p:sp>
          <p:nvSpPr>
            <p:cNvPr id="9247" name="Line 129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8" name="Line 130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9" name="Line 131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0" name="Line 132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1" name="Line 133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2" name="Line 134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3" name="Line 135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54" name="Line 136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873" name="Group 137"/>
          <p:cNvGrpSpPr>
            <a:grpSpLocks/>
          </p:cNvGrpSpPr>
          <p:nvPr/>
        </p:nvGrpSpPr>
        <p:grpSpPr bwMode="auto">
          <a:xfrm>
            <a:off x="1050925" y="2082800"/>
            <a:ext cx="6032500" cy="2540000"/>
            <a:chOff x="742" y="1528"/>
            <a:chExt cx="3800" cy="1600"/>
          </a:xfrm>
        </p:grpSpPr>
        <p:sp>
          <p:nvSpPr>
            <p:cNvPr id="9239" name="Line 138"/>
            <p:cNvSpPr>
              <a:spLocks noChangeShapeType="1"/>
            </p:cNvSpPr>
            <p:nvPr/>
          </p:nvSpPr>
          <p:spPr bwMode="auto">
            <a:xfrm>
              <a:off x="1278" y="1536"/>
              <a:ext cx="32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0" name="Line 139"/>
            <p:cNvSpPr>
              <a:spLocks noChangeShapeType="1"/>
            </p:cNvSpPr>
            <p:nvPr/>
          </p:nvSpPr>
          <p:spPr bwMode="auto">
            <a:xfrm>
              <a:off x="1014" y="2320"/>
              <a:ext cx="32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1" name="Line 140"/>
            <p:cNvSpPr>
              <a:spLocks noChangeShapeType="1"/>
            </p:cNvSpPr>
            <p:nvPr/>
          </p:nvSpPr>
          <p:spPr bwMode="auto">
            <a:xfrm>
              <a:off x="742" y="3120"/>
              <a:ext cx="32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2" name="Line 141"/>
            <p:cNvSpPr>
              <a:spLocks noChangeShapeType="1"/>
            </p:cNvSpPr>
            <p:nvPr/>
          </p:nvSpPr>
          <p:spPr bwMode="auto">
            <a:xfrm flipV="1">
              <a:off x="750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3" name="Line 142"/>
            <p:cNvSpPr>
              <a:spLocks noChangeShapeType="1"/>
            </p:cNvSpPr>
            <p:nvPr/>
          </p:nvSpPr>
          <p:spPr bwMode="auto">
            <a:xfrm flipV="1">
              <a:off x="1566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4" name="Line 143"/>
            <p:cNvSpPr>
              <a:spLocks noChangeShapeType="1"/>
            </p:cNvSpPr>
            <p:nvPr/>
          </p:nvSpPr>
          <p:spPr bwMode="auto">
            <a:xfrm flipV="1">
              <a:off x="2374" y="1544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5" name="Line 144"/>
            <p:cNvSpPr>
              <a:spLocks noChangeShapeType="1"/>
            </p:cNvSpPr>
            <p:nvPr/>
          </p:nvSpPr>
          <p:spPr bwMode="auto">
            <a:xfrm flipV="1">
              <a:off x="3198" y="1536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46" name="Line 145"/>
            <p:cNvSpPr>
              <a:spLocks noChangeShapeType="1"/>
            </p:cNvSpPr>
            <p:nvPr/>
          </p:nvSpPr>
          <p:spPr bwMode="auto">
            <a:xfrm flipV="1">
              <a:off x="4006" y="1528"/>
              <a:ext cx="53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6882" name="Text Box 146"/>
          <p:cNvSpPr txBox="1">
            <a:spLocks noChangeArrowheads="1"/>
          </p:cNvSpPr>
          <p:nvPr/>
        </p:nvSpPr>
        <p:spPr bwMode="auto">
          <a:xfrm>
            <a:off x="76200" y="5108575"/>
            <a:ext cx="9196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 atomi in cella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 reticoli compenetrati con ai vertici gli atomi equivalenti per traslazione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1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Constraints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Restraints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Per favorire il processo di convergenza dei minimi quadrati o per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imporre particolari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condizioni geometriche, è possibile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condizionare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il processo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affinamento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limitando il numero o il campo di variabilità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alcuni parametri.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Constraint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relazione matematica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esatta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che fissa un parametro o mette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relazione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parametri diversi. Esempi: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Atomi posti su elementi di simmetria cristallografica:  ad esempio su un asse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binario lungo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l’asse b si fissa la coordinata y = 0;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un atomo su un piano diagonale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xxz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x 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 vengono posti uguali. Anche i moti termici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anisotropici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assumono 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constraint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della simmetria cristallina.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 un fenile, ad esempio si può imporre che la simmetria sia esattamente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6h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dei 6x3(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)=18 parametri, solo 7 rimangono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indipendenti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Rx,Ry,Rz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oppure utilizzando modelli a corpo rigido affinando solo posizione del centro di massa e relativa rotazione.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 atomi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vicarianti,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 esempio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it-IT" baseline="30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it-IT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it-IT" baseline="30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posti sullo stesso sito si possono vincolare i parametri di occupazione </a:t>
            </a:r>
            <a:r>
              <a:rPr lang="it-IT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occ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(Fe) = [1.0 - </a:t>
            </a:r>
            <a:r>
              <a:rPr lang="it-IT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occ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(Mg)]</a:t>
            </a: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1154" y="548025"/>
            <a:ext cx="8850701" cy="612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Restraint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Osservazione sperimentale aggiuntiva che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può derivare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dall’analisi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banche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dati, modelli esterni, spettroscopia (NOE,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I.r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.) che limita il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campo di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esistenza per alcuni parametri 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Symbol,Bold"/>
                <a:ea typeface="Calibri" panose="020F0502020204030204" pitchFamily="34" charset="0"/>
                <a:cs typeface="Symbol,Bold"/>
              </a:rPr>
              <a:t>± D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 o di una loro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funzione d(</a:t>
            </a: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i,n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b="1" dirty="0">
                <a:latin typeface="Symbol,Bold"/>
                <a:ea typeface="Calibri" panose="020F0502020204030204" pitchFamily="34" charset="0"/>
                <a:cs typeface="Symbol,Bold"/>
              </a:rPr>
              <a:t>±</a:t>
            </a:r>
            <a:r>
              <a:rPr lang="it-IT" dirty="0" err="1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i,n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Matematicamente fa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aumenta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il numero delle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equazioni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(una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per ogni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osservazione) e queste osservazioni necessitano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essere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pesate’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TOT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it-IT" dirty="0" err="1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)[|F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)|-|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)|]</a:t>
            </a:r>
            <a:r>
              <a:rPr lang="it-IT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dirty="0" err="1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1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[d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-d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it-IT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TOT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funzione costo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complessiva da minimizzare 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può contenere termini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geometrici, energetici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spettroscopici, etc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Esempi: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Distanze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tra atomi; angoli 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legame.</a:t>
            </a: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Parametri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termici isotropi (variazione all’interno di una certa 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Parametri termici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anisotropici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(restringendo l’anisotropia)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781" y="590015"/>
            <a:ext cx="9057736" cy="588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Procedura di affinamento e Valutazione del modello strutturale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Durante il processo di costruzione del modello e di affinamento: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fattore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disaccordo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deve scendere (minimizzazione di Q).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Gli atomi devono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rimanere in prossimità del punto di partenza.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fattori B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devono essere omogenei e consistenti con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connettività.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 fattori </a:t>
            </a:r>
            <a:r>
              <a:rPr lang="it-I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it-IT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non devono essere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esageratamente anisotropi 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dare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ellissoidi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negativi.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mappa di Fourier Differenza deve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appiattirsi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(interpretazione dei massimi e dei minimi).</a:t>
            </a: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Si verifica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 si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aggiorna lo schema di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pesaggio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 deve far convergere l’affinamento rimuovendo eventuali problemi di correlazione tra i parametri.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 controllano le riflessioni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outlier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(|F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)|-</a:t>
            </a:r>
            <a:r>
              <a:rPr lang="it-I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|F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)|/</a:t>
            </a:r>
            <a:r>
              <a:rPr lang="it-IT" dirty="0" err="1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|F</a:t>
            </a:r>
            <a:r>
              <a:rPr lang="it-IT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hkl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maggiore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ad esempio) ed eventualmente si omettono</a:t>
            </a:r>
          </a:p>
        </p:txBody>
      </p:sp>
    </p:spTree>
    <p:extLst>
      <p:ext uri="{BB962C8B-B14F-4D97-AF65-F5344CB8AC3E}">
        <p14:creationId xmlns:p14="http://schemas.microsoft.com/office/powerpoint/2010/main" val="21734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1708" y="866188"/>
            <a:ext cx="8100202" cy="536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Alla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fine del processo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affinamento: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Il fattore R deve essere accettabile (dipende dalla complessità della struttura e dal disordine presente) e il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gof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prossimo ad 1.000.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La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mappa di Fourier Differenza Finale deve mostrare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massimi e minimi </a:t>
            </a:r>
            <a:r>
              <a:rPr lang="it-IT" dirty="0" smtClean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Dr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inferiori a 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s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Dr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Qualsiasi anomalia geometrica nella molecola o nelle interazioni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impaccamento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deve essere valutata, commentata e giustificata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Il programma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checkcif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controlla in modo sistematico le anomalie presenti nell’affinamento del modello mostrando degli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Allerts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ordinati secondo il grado di importanza.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8024" y="250210"/>
            <a:ext cx="8798942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esd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ogni parametro che si ottiene dalla procedura di affinamento hanno senso statistico solo per errori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casuali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si presume quindi l’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assenza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errori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sistematici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(molto comuni). 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Spesso rappresentano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solamente la precisione, non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l’accuratezza.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Se la distribuzione degli errori casuali è normale, allora la teoria dei minimi quadrati stima che: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valori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che differiscono per meno di 2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esd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sono uguali al 95% di probabilità;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valori che differiscono per meno di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2.7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esd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sono uguali al 99% di probabilità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Comunemente, si confrontano 2 valori con la regola: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Se differiscono di meno di 3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esd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non sono statisticamente differenti.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 esempio 1.560(7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) non è significativamente diverso da 1.542(3)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Mentre 1.560(3) è significativamente diverso da 1.542(2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5659" y="1295907"/>
            <a:ext cx="885070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Errori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sistematici comuni: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Le curve dei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fattori di </a:t>
            </a:r>
            <a:r>
              <a:rPr lang="it-I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scattering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si assumono generalmente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sferiche. Gli atomi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legati </a:t>
            </a:r>
            <a:r>
              <a:rPr lang="it-IT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covalentemente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sferici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loro deformazione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densità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elettronica verso i legami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sempre è trascurabile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· 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Il moto degli atomi in un cristallo può essere correlato (p.es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vibrazioni collettive di reticolo) o anarmonico (non bastano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gli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elissoidi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4181475" y="2657475"/>
            <a:ext cx="590550" cy="5143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695325" y="2524125"/>
            <a:ext cx="533400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42925" y="3209925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sorgente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di raggi X</a:t>
            </a:r>
            <a:endParaRPr lang="it-IT" altLang="it-IT" sz="240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609725" y="2447925"/>
            <a:ext cx="167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fascio raggi X</a:t>
            </a:r>
            <a:endParaRPr lang="it-IT" altLang="it-IT" sz="2400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048125" y="2066925"/>
            <a:ext cx="99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cristallo</a:t>
            </a:r>
            <a:endParaRPr lang="it-IT" altLang="it-IT" sz="2400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829300" y="4133850"/>
            <a:ext cx="1154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rivelatore</a:t>
            </a:r>
            <a:endParaRPr lang="it-IT" altLang="it-IT" sz="2400"/>
          </a:p>
        </p:txBody>
      </p:sp>
      <p:pic>
        <p:nvPicPr>
          <p:cNvPr id="130056" name="Picture 8" descr="spo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6858000" y="14478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spettro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diffrazione</a:t>
            </a:r>
            <a:endParaRPr lang="it-IT" altLang="it-IT" sz="2400"/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923925" y="29051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59" name="Freeform 11"/>
          <p:cNvSpPr>
            <a:spLocks/>
          </p:cNvSpPr>
          <p:nvPr/>
        </p:nvSpPr>
        <p:spPr bwMode="auto">
          <a:xfrm>
            <a:off x="1000125" y="2905125"/>
            <a:ext cx="3181350" cy="152400"/>
          </a:xfrm>
          <a:custGeom>
            <a:avLst/>
            <a:gdLst>
              <a:gd name="T0" fmla="*/ 0 w 5680"/>
              <a:gd name="T1" fmla="*/ 2147483646 h 899"/>
              <a:gd name="T2" fmla="*/ 2147483646 w 5680"/>
              <a:gd name="T3" fmla="*/ 2147483646 h 899"/>
              <a:gd name="T4" fmla="*/ 2147483646 w 5680"/>
              <a:gd name="T5" fmla="*/ 2147483646 h 899"/>
              <a:gd name="T6" fmla="*/ 2147483646 w 5680"/>
              <a:gd name="T7" fmla="*/ 2147483646 h 899"/>
              <a:gd name="T8" fmla="*/ 2147483646 w 5680"/>
              <a:gd name="T9" fmla="*/ 2147483646 h 899"/>
              <a:gd name="T10" fmla="*/ 2147483646 w 5680"/>
              <a:gd name="T11" fmla="*/ 2147483646 h 899"/>
              <a:gd name="T12" fmla="*/ 2147483646 w 5680"/>
              <a:gd name="T13" fmla="*/ 2147483646 h 899"/>
              <a:gd name="T14" fmla="*/ 2147483646 w 5680"/>
              <a:gd name="T15" fmla="*/ 2147483646 h 899"/>
              <a:gd name="T16" fmla="*/ 2147483646 w 5680"/>
              <a:gd name="T17" fmla="*/ 2147483646 h 899"/>
              <a:gd name="T18" fmla="*/ 2147483646 w 5680"/>
              <a:gd name="T19" fmla="*/ 2147483646 h 899"/>
              <a:gd name="T20" fmla="*/ 2147483646 w 5680"/>
              <a:gd name="T21" fmla="*/ 2147483646 h 899"/>
              <a:gd name="T22" fmla="*/ 2147483646 w 5680"/>
              <a:gd name="T23" fmla="*/ 2147483646 h 899"/>
              <a:gd name="T24" fmla="*/ 2147483646 w 5680"/>
              <a:gd name="T25" fmla="*/ 2147483646 h 899"/>
              <a:gd name="T26" fmla="*/ 2147483646 w 5680"/>
              <a:gd name="T27" fmla="*/ 2147483646 h 899"/>
              <a:gd name="T28" fmla="*/ 2147483646 w 5680"/>
              <a:gd name="T29" fmla="*/ 2147483646 h 899"/>
              <a:gd name="T30" fmla="*/ 2147483646 w 5680"/>
              <a:gd name="T31" fmla="*/ 2147483646 h 899"/>
              <a:gd name="T32" fmla="*/ 2147483646 w 5680"/>
              <a:gd name="T33" fmla="*/ 2147483646 h 899"/>
              <a:gd name="T34" fmla="*/ 2147483646 w 5680"/>
              <a:gd name="T35" fmla="*/ 2147483646 h 899"/>
              <a:gd name="T36" fmla="*/ 2147483646 w 5680"/>
              <a:gd name="T37" fmla="*/ 2147483646 h 899"/>
              <a:gd name="T38" fmla="*/ 2147483646 w 5680"/>
              <a:gd name="T39" fmla="*/ 2147483646 h 899"/>
              <a:gd name="T40" fmla="*/ 2147483646 w 5680"/>
              <a:gd name="T41" fmla="*/ 2147483646 h 8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680" h="899">
                <a:moveTo>
                  <a:pt x="0" y="615"/>
                </a:moveTo>
                <a:cubicBezTo>
                  <a:pt x="94" y="307"/>
                  <a:pt x="189" y="0"/>
                  <a:pt x="284" y="47"/>
                </a:cubicBezTo>
                <a:cubicBezTo>
                  <a:pt x="379" y="94"/>
                  <a:pt x="473" y="899"/>
                  <a:pt x="568" y="899"/>
                </a:cubicBezTo>
                <a:cubicBezTo>
                  <a:pt x="663" y="899"/>
                  <a:pt x="757" y="47"/>
                  <a:pt x="852" y="47"/>
                </a:cubicBezTo>
                <a:cubicBezTo>
                  <a:pt x="947" y="47"/>
                  <a:pt x="1041" y="899"/>
                  <a:pt x="1136" y="899"/>
                </a:cubicBezTo>
                <a:cubicBezTo>
                  <a:pt x="1231" y="899"/>
                  <a:pt x="1325" y="47"/>
                  <a:pt x="1420" y="47"/>
                </a:cubicBezTo>
                <a:cubicBezTo>
                  <a:pt x="1515" y="47"/>
                  <a:pt x="1609" y="899"/>
                  <a:pt x="1704" y="899"/>
                </a:cubicBezTo>
                <a:cubicBezTo>
                  <a:pt x="1799" y="899"/>
                  <a:pt x="1893" y="47"/>
                  <a:pt x="1988" y="47"/>
                </a:cubicBezTo>
                <a:cubicBezTo>
                  <a:pt x="2083" y="47"/>
                  <a:pt x="2177" y="899"/>
                  <a:pt x="2272" y="899"/>
                </a:cubicBezTo>
                <a:cubicBezTo>
                  <a:pt x="2367" y="899"/>
                  <a:pt x="2461" y="47"/>
                  <a:pt x="2556" y="47"/>
                </a:cubicBezTo>
                <a:cubicBezTo>
                  <a:pt x="2651" y="47"/>
                  <a:pt x="2745" y="899"/>
                  <a:pt x="2840" y="899"/>
                </a:cubicBezTo>
                <a:cubicBezTo>
                  <a:pt x="2935" y="899"/>
                  <a:pt x="3029" y="47"/>
                  <a:pt x="3124" y="47"/>
                </a:cubicBezTo>
                <a:cubicBezTo>
                  <a:pt x="3219" y="47"/>
                  <a:pt x="3313" y="899"/>
                  <a:pt x="3408" y="899"/>
                </a:cubicBezTo>
                <a:cubicBezTo>
                  <a:pt x="3503" y="899"/>
                  <a:pt x="3597" y="47"/>
                  <a:pt x="3692" y="47"/>
                </a:cubicBezTo>
                <a:cubicBezTo>
                  <a:pt x="3787" y="47"/>
                  <a:pt x="3881" y="899"/>
                  <a:pt x="3976" y="899"/>
                </a:cubicBezTo>
                <a:cubicBezTo>
                  <a:pt x="4071" y="899"/>
                  <a:pt x="4165" y="47"/>
                  <a:pt x="4260" y="47"/>
                </a:cubicBezTo>
                <a:cubicBezTo>
                  <a:pt x="4355" y="47"/>
                  <a:pt x="4449" y="899"/>
                  <a:pt x="4544" y="899"/>
                </a:cubicBezTo>
                <a:cubicBezTo>
                  <a:pt x="4639" y="899"/>
                  <a:pt x="4733" y="47"/>
                  <a:pt x="4828" y="47"/>
                </a:cubicBezTo>
                <a:cubicBezTo>
                  <a:pt x="4923" y="47"/>
                  <a:pt x="5017" y="899"/>
                  <a:pt x="5112" y="899"/>
                </a:cubicBezTo>
                <a:cubicBezTo>
                  <a:pt x="5207" y="899"/>
                  <a:pt x="5301" y="94"/>
                  <a:pt x="5396" y="47"/>
                </a:cubicBezTo>
                <a:cubicBezTo>
                  <a:pt x="5491" y="0"/>
                  <a:pt x="5585" y="307"/>
                  <a:pt x="5680" y="615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0060" name="Group 12"/>
          <p:cNvGrpSpPr>
            <a:grpSpLocks/>
          </p:cNvGrpSpPr>
          <p:nvPr/>
        </p:nvGrpSpPr>
        <p:grpSpPr bwMode="auto">
          <a:xfrm>
            <a:off x="4572000" y="2473325"/>
            <a:ext cx="1720850" cy="1000125"/>
            <a:chOff x="3022" y="2464"/>
            <a:chExt cx="984" cy="630"/>
          </a:xfrm>
        </p:grpSpPr>
        <p:sp>
          <p:nvSpPr>
            <p:cNvPr id="21526" name="Freeform 13"/>
            <p:cNvSpPr>
              <a:spLocks/>
            </p:cNvSpPr>
            <p:nvPr/>
          </p:nvSpPr>
          <p:spPr bwMode="auto">
            <a:xfrm>
              <a:off x="3074" y="2758"/>
              <a:ext cx="911" cy="48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0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1 w 5680"/>
                <a:gd name="T15" fmla="*/ 0 h 899"/>
                <a:gd name="T16" fmla="*/ 1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2 w 5680"/>
                <a:gd name="T23" fmla="*/ 0 h 899"/>
                <a:gd name="T24" fmla="*/ 2 w 5680"/>
                <a:gd name="T25" fmla="*/ 0 h 899"/>
                <a:gd name="T26" fmla="*/ 2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3 w 5680"/>
                <a:gd name="T33" fmla="*/ 0 h 899"/>
                <a:gd name="T34" fmla="*/ 3 w 5680"/>
                <a:gd name="T35" fmla="*/ 0 h 899"/>
                <a:gd name="T36" fmla="*/ 3 w 5680"/>
                <a:gd name="T37" fmla="*/ 0 h 899"/>
                <a:gd name="T38" fmla="*/ 4 w 5680"/>
                <a:gd name="T39" fmla="*/ 0 h 899"/>
                <a:gd name="T40" fmla="*/ 4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7" name="Freeform 14"/>
            <p:cNvSpPr>
              <a:spLocks/>
            </p:cNvSpPr>
            <p:nvPr/>
          </p:nvSpPr>
          <p:spPr bwMode="auto">
            <a:xfrm rot="-452081">
              <a:off x="3074" y="2614"/>
              <a:ext cx="911" cy="48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0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1 w 5680"/>
                <a:gd name="T15" fmla="*/ 0 h 899"/>
                <a:gd name="T16" fmla="*/ 1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2 w 5680"/>
                <a:gd name="T23" fmla="*/ 0 h 899"/>
                <a:gd name="T24" fmla="*/ 2 w 5680"/>
                <a:gd name="T25" fmla="*/ 0 h 899"/>
                <a:gd name="T26" fmla="*/ 2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3 w 5680"/>
                <a:gd name="T33" fmla="*/ 0 h 899"/>
                <a:gd name="T34" fmla="*/ 3 w 5680"/>
                <a:gd name="T35" fmla="*/ 0 h 899"/>
                <a:gd name="T36" fmla="*/ 3 w 5680"/>
                <a:gd name="T37" fmla="*/ 0 h 899"/>
                <a:gd name="T38" fmla="*/ 4 w 5680"/>
                <a:gd name="T39" fmla="*/ 0 h 899"/>
                <a:gd name="T40" fmla="*/ 4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8" name="Freeform 15"/>
            <p:cNvSpPr>
              <a:spLocks/>
            </p:cNvSpPr>
            <p:nvPr/>
          </p:nvSpPr>
          <p:spPr bwMode="auto">
            <a:xfrm rot="452081" flipV="1">
              <a:off x="3074" y="2891"/>
              <a:ext cx="911" cy="48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0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1 w 5680"/>
                <a:gd name="T15" fmla="*/ 0 h 899"/>
                <a:gd name="T16" fmla="*/ 1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2 w 5680"/>
                <a:gd name="T23" fmla="*/ 0 h 899"/>
                <a:gd name="T24" fmla="*/ 2 w 5680"/>
                <a:gd name="T25" fmla="*/ 0 h 899"/>
                <a:gd name="T26" fmla="*/ 2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3 w 5680"/>
                <a:gd name="T33" fmla="*/ 0 h 899"/>
                <a:gd name="T34" fmla="*/ 3 w 5680"/>
                <a:gd name="T35" fmla="*/ 0 h 899"/>
                <a:gd name="T36" fmla="*/ 3 w 5680"/>
                <a:gd name="T37" fmla="*/ 0 h 899"/>
                <a:gd name="T38" fmla="*/ 4 w 5680"/>
                <a:gd name="T39" fmla="*/ 0 h 899"/>
                <a:gd name="T40" fmla="*/ 4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9" name="Freeform 16"/>
            <p:cNvSpPr>
              <a:spLocks/>
            </p:cNvSpPr>
            <p:nvPr/>
          </p:nvSpPr>
          <p:spPr bwMode="auto">
            <a:xfrm rot="1142954" flipV="1">
              <a:off x="3022" y="3039"/>
              <a:ext cx="980" cy="55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1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2 w 5680"/>
                <a:gd name="T13" fmla="*/ 0 h 899"/>
                <a:gd name="T14" fmla="*/ 2 w 5680"/>
                <a:gd name="T15" fmla="*/ 0 h 899"/>
                <a:gd name="T16" fmla="*/ 2 w 5680"/>
                <a:gd name="T17" fmla="*/ 0 h 899"/>
                <a:gd name="T18" fmla="*/ 2 w 5680"/>
                <a:gd name="T19" fmla="*/ 0 h 899"/>
                <a:gd name="T20" fmla="*/ 3 w 5680"/>
                <a:gd name="T21" fmla="*/ 0 h 899"/>
                <a:gd name="T22" fmla="*/ 3 w 5680"/>
                <a:gd name="T23" fmla="*/ 0 h 899"/>
                <a:gd name="T24" fmla="*/ 3 w 5680"/>
                <a:gd name="T25" fmla="*/ 0 h 899"/>
                <a:gd name="T26" fmla="*/ 3 w 5680"/>
                <a:gd name="T27" fmla="*/ 0 h 899"/>
                <a:gd name="T28" fmla="*/ 3 w 5680"/>
                <a:gd name="T29" fmla="*/ 0 h 899"/>
                <a:gd name="T30" fmla="*/ 4 w 5680"/>
                <a:gd name="T31" fmla="*/ 0 h 899"/>
                <a:gd name="T32" fmla="*/ 4 w 5680"/>
                <a:gd name="T33" fmla="*/ 0 h 899"/>
                <a:gd name="T34" fmla="*/ 4 w 5680"/>
                <a:gd name="T35" fmla="*/ 0 h 899"/>
                <a:gd name="T36" fmla="*/ 4 w 5680"/>
                <a:gd name="T37" fmla="*/ 0 h 899"/>
                <a:gd name="T38" fmla="*/ 5 w 5680"/>
                <a:gd name="T39" fmla="*/ 0 h 899"/>
                <a:gd name="T40" fmla="*/ 5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0" name="Freeform 17"/>
            <p:cNvSpPr>
              <a:spLocks/>
            </p:cNvSpPr>
            <p:nvPr/>
          </p:nvSpPr>
          <p:spPr bwMode="auto">
            <a:xfrm rot="-1142954">
              <a:off x="3050" y="2464"/>
              <a:ext cx="956" cy="52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1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2 w 5680"/>
                <a:gd name="T15" fmla="*/ 0 h 899"/>
                <a:gd name="T16" fmla="*/ 2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3 w 5680"/>
                <a:gd name="T23" fmla="*/ 0 h 899"/>
                <a:gd name="T24" fmla="*/ 3 w 5680"/>
                <a:gd name="T25" fmla="*/ 0 h 899"/>
                <a:gd name="T26" fmla="*/ 3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4 w 5680"/>
                <a:gd name="T33" fmla="*/ 0 h 899"/>
                <a:gd name="T34" fmla="*/ 4 w 5680"/>
                <a:gd name="T35" fmla="*/ 0 h 899"/>
                <a:gd name="T36" fmla="*/ 4 w 5680"/>
                <a:gd name="T37" fmla="*/ 0 h 899"/>
                <a:gd name="T38" fmla="*/ 4 w 5680"/>
                <a:gd name="T39" fmla="*/ 0 h 899"/>
                <a:gd name="T40" fmla="*/ 5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6267450" y="1847850"/>
            <a:ext cx="74613" cy="21812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67" name="Rectangle 19" descr="Granito"/>
          <p:cNvSpPr>
            <a:spLocks noChangeArrowheads="1"/>
          </p:cNvSpPr>
          <p:nvPr/>
        </p:nvSpPr>
        <p:spPr bwMode="auto">
          <a:xfrm>
            <a:off x="6267450" y="1828800"/>
            <a:ext cx="74613" cy="22002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724400" y="3505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/>
              <a:t>diffrazione</a:t>
            </a:r>
            <a:endParaRPr lang="it-IT" altLang="it-IT" sz="2400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1066800" y="381000"/>
            <a:ext cx="6781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/>
              <a:t>Registrazione dello spettro di diffrazione</a:t>
            </a:r>
            <a:endParaRPr lang="it-IT" altLang="it-IT"/>
          </a:p>
        </p:txBody>
      </p:sp>
      <p:sp>
        <p:nvSpPr>
          <p:cNvPr id="130070" name="AutoShape 22"/>
          <p:cNvSpPr>
            <a:spLocks noChangeArrowheads="1"/>
          </p:cNvSpPr>
          <p:nvPr/>
        </p:nvSpPr>
        <p:spPr bwMode="auto">
          <a:xfrm>
            <a:off x="4114800" y="3419475"/>
            <a:ext cx="609600" cy="3048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3733800" y="45720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/>
              <a:t>goniometro</a:t>
            </a:r>
            <a:endParaRPr lang="it-IT" altLang="it-IT" sz="2400">
              <a:latin typeface="Symbol" panose="05050102010706020507" pitchFamily="18" charset="2"/>
            </a:endParaRPr>
          </a:p>
        </p:txBody>
      </p:sp>
      <p:sp>
        <p:nvSpPr>
          <p:cNvPr id="130072" name="AutoShape 24" descr="Velina blu"/>
          <p:cNvSpPr>
            <a:spLocks noChangeArrowheads="1"/>
          </p:cNvSpPr>
          <p:nvPr/>
        </p:nvSpPr>
        <p:spPr bwMode="auto">
          <a:xfrm>
            <a:off x="4229100" y="3867150"/>
            <a:ext cx="381000" cy="609600"/>
          </a:xfrm>
          <a:prstGeom prst="can">
            <a:avLst>
              <a:gd name="adj" fmla="val 4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V="1">
            <a:off x="4419600" y="3124200"/>
            <a:ext cx="9525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609600" y="5181600"/>
            <a:ext cx="8237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La direzione dei raggi-X diffratti è relazionata attraverso la legge di Bragg ai parametri della cella elementare del cristallo le intensità sono caratteristiche del tipo di atomi e della posizione relativa di essi nella cella elementare.</a:t>
            </a:r>
          </a:p>
        </p:txBody>
      </p:sp>
    </p:spTree>
    <p:extLst>
      <p:ext uri="{BB962C8B-B14F-4D97-AF65-F5344CB8AC3E}">
        <p14:creationId xmlns:p14="http://schemas.microsoft.com/office/powerpoint/2010/main" val="84973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utoUpdateAnimBg="0"/>
      <p:bldP spid="130053" grpId="0" autoUpdateAnimBg="0"/>
      <p:bldP spid="130054" grpId="0" autoUpdateAnimBg="0"/>
      <p:bldP spid="130055" grpId="0" autoUpdateAnimBg="0"/>
      <p:bldP spid="130057" grpId="0" autoUpdateAnimBg="0"/>
      <p:bldP spid="130068" grpId="0" autoUpdateAnimBg="0"/>
      <p:bldP spid="130069" grpId="0" animBg="1" autoUpdateAnimBg="0"/>
      <p:bldP spid="130071" grpId="0" autoUpdateAnimBg="0"/>
      <p:bldP spid="13007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3728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it-IT" sz="3200" b="1" smtClean="0">
                <a:solidFill>
                  <a:schemeClr val="accent2"/>
                </a:solidFill>
              </a:rPr>
              <a:t>Raccolta Dati</a:t>
            </a:r>
            <a:endParaRPr lang="en-GB" altLang="it-IT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55626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830888" y="3214688"/>
            <a:ext cx="41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2</a:t>
            </a:r>
            <a:r>
              <a:rPr lang="en-US" altLang="it-IT" sz="1800">
                <a:latin typeface="Symbol" panose="05050102010706020507" pitchFamily="18" charset="2"/>
              </a:rPr>
              <a:t>q</a:t>
            </a:r>
            <a:endParaRPr lang="en-US" altLang="it-IT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ull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213" y="-1866900"/>
            <a:ext cx="11733213" cy="12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400800" y="4800600"/>
            <a:ext cx="53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" panose="02020603050405020304" pitchFamily="18" charset="0"/>
              </a:rPr>
              <a:t>1.13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229600" y="45720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0.95</a:t>
            </a:r>
            <a:endParaRPr lang="en-US" altLang="it-IT" sz="2400">
              <a:latin typeface="Times" panose="02020603050405020304" pitchFamily="18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0" y="1146175"/>
            <a:ext cx="9144000" cy="13731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Indicizzazione</a:t>
            </a:r>
            <a:r>
              <a:rPr lang="it-IT" altLang="it-IT" sz="2800"/>
              <a:t> = assegnare l’indice HKL a tutte le riflessioni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= determinare il reticolo reale (cella elementare) mediante il reticolo reciproco</a:t>
            </a:r>
            <a:r>
              <a:rPr lang="it-IT" altLang="it-IT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82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it-IT" sz="3600" smtClean="0"/>
              <a:t>Mosaicità</a:t>
            </a:r>
            <a:endParaRPr lang="it-IT" altLang="it-IT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66950" y="4876800"/>
            <a:ext cx="6877050" cy="2114550"/>
          </a:xfrm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</a:pPr>
            <a:endParaRPr lang="it-IT" altLang="it-IT" sz="2400" smtClean="0"/>
          </a:p>
          <a:p>
            <a:pPr marL="171450" indent="-171450" eaLnBrk="1" hangingPunct="1">
              <a:lnSpc>
                <a:spcPct val="80000"/>
              </a:lnSpc>
            </a:pPr>
            <a:r>
              <a:rPr lang="it-IT" altLang="it-IT" sz="2400" smtClean="0"/>
              <a:t>I vari domini (che diffrangono per gli stessi angoli di  Bragg) vengono messi in diffrazione in tempi ed angoli di rotazione del cristallo diversi. </a:t>
            </a:r>
          </a:p>
          <a:p>
            <a:pPr marL="171450" indent="-171450" eaLnBrk="1" hangingPunct="1">
              <a:lnSpc>
                <a:spcPct val="80000"/>
              </a:lnSpc>
            </a:pPr>
            <a:r>
              <a:rPr lang="it-IT" altLang="it-IT" sz="2400" smtClean="0"/>
              <a:t>L’intensità del singolo riflesso è  generalmente distribuita secondo una gaussiana. </a:t>
            </a:r>
          </a:p>
        </p:txBody>
      </p:sp>
      <p:pic>
        <p:nvPicPr>
          <p:cNvPr id="24580" name="Picture 4" descr="mosaic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10100"/>
            <a:ext cx="2262188" cy="224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mosaic2"/>
          <p:cNvPicPr>
            <a:picLocks noChangeAspect="1" noChangeArrowheads="1"/>
          </p:cNvPicPr>
          <p:nvPr/>
        </p:nvPicPr>
        <p:blipFill>
          <a:blip r:embed="rId4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9913"/>
            <a:ext cx="70104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 linea di principio i punti di un reticolo reciproco ottenuti da un cristallo di dimensioni infinite sono dei punti matematici, in pratica questo non è vero sia perché il cristallo è finito sia perché 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60613" y="4475163"/>
            <a:ext cx="65547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it-IT" altLang="it-IT" sz="2400"/>
              <a:t>Il monocristallo può essere visto come composto di molti domini  parzialmente disalineati.</a:t>
            </a:r>
          </a:p>
        </p:txBody>
      </p:sp>
    </p:spTree>
    <p:extLst>
      <p:ext uri="{BB962C8B-B14F-4D97-AF65-F5344CB8AC3E}">
        <p14:creationId xmlns:p14="http://schemas.microsoft.com/office/powerpoint/2010/main" val="32323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-6962" y="695325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 smtClean="0">
                <a:cs typeface="Times New Roman" panose="02020603050405020304" pitchFamily="18" charset="0"/>
              </a:rPr>
              <a:t>Tre </a:t>
            </a:r>
            <a:r>
              <a:rPr lang="it-IT" altLang="it-IT" sz="2000" dirty="0">
                <a:cs typeface="Times New Roman" panose="02020603050405020304" pitchFamily="18" charset="0"/>
              </a:rPr>
              <a:t>nodi reticolari 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non collineari definiscono un </a:t>
            </a:r>
            <a:r>
              <a:rPr lang="it-IT" altLang="it-IT" sz="2000" dirty="0">
                <a:cs typeface="Times New Roman" panose="02020603050405020304" pitchFamily="18" charset="0"/>
              </a:rPr>
              <a:t>piano 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cristallografico.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>
                <a:cs typeface="Times New Roman" panose="02020603050405020304" pitchFamily="18" charset="0"/>
              </a:rPr>
              <a:t>La proprietà del reticolo 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implica che per </a:t>
            </a:r>
            <a:r>
              <a:rPr lang="it-IT" altLang="it-IT" sz="2000" dirty="0">
                <a:cs typeface="Times New Roman" panose="02020603050405020304" pitchFamily="18" charset="0"/>
              </a:rPr>
              <a:t>ogni nodo passa un piano 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equivalente. L’insieme di questi </a:t>
            </a:r>
            <a:r>
              <a:rPr lang="it-IT" altLang="it-IT" sz="2000" dirty="0">
                <a:cs typeface="Times New Roman" panose="02020603050405020304" pitchFamily="18" charset="0"/>
              </a:rPr>
              <a:t>piani costituisce una famiglia di piani 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cristallografici.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dirty="0" smtClean="0">
                <a:cs typeface="Times New Roman" panose="02020603050405020304" pitchFamily="18" charset="0"/>
              </a:rPr>
              <a:t>Sono paralleli ed equi </a:t>
            </a:r>
            <a:r>
              <a:rPr lang="it-IT" altLang="it-IT" sz="2000" dirty="0">
                <a:cs typeface="Times New Roman" panose="02020603050405020304" pitchFamily="18" charset="0"/>
              </a:rPr>
              <a:t>spaziati da una grandezza costante </a:t>
            </a:r>
            <a:r>
              <a:rPr lang="it-IT" altLang="it-IT" sz="2000" i="1" dirty="0" smtClean="0">
                <a:cs typeface="Times New Roman" panose="02020603050405020304" pitchFamily="18" charset="0"/>
              </a:rPr>
              <a:t>d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 (</a:t>
            </a:r>
            <a:r>
              <a:rPr lang="it-IT" altLang="it-IT" sz="2000" dirty="0" err="1" smtClean="0">
                <a:cs typeface="Times New Roman" panose="02020603050405020304" pitchFamily="18" charset="0"/>
              </a:rPr>
              <a:t>spacing</a:t>
            </a:r>
            <a:r>
              <a:rPr lang="it-IT" altLang="it-IT" sz="2000" dirty="0" smtClean="0">
                <a:cs typeface="Times New Roman" panose="02020603050405020304" pitchFamily="18" charset="0"/>
              </a:rPr>
              <a:t>)</a:t>
            </a:r>
            <a:endParaRPr lang="it-IT" altLang="it-IT" sz="2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000" dirty="0"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it-IT" altLang="it-IT" sz="2400" dirty="0" smtClean="0">
                <a:solidFill>
                  <a:srgbClr val="FF3300"/>
                </a:solidFill>
              </a:rPr>
              <a:t>Famiglie di piani reticolari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85800" y="5766296"/>
            <a:ext cx="83457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cs typeface="Times New Roman" panose="02020603050405020304" pitchFamily="18" charset="0"/>
              </a:rPr>
              <a:t>Fissata una certa origine esisterà un piano della famiglia di piani con indici di Miller (</a:t>
            </a:r>
            <a:r>
              <a:rPr lang="it-IT" altLang="it-IT" sz="2000" dirty="0" err="1">
                <a:cs typeface="Times New Roman" panose="02020603050405020304" pitchFamily="18" charset="0"/>
              </a:rPr>
              <a:t>hkl</a:t>
            </a:r>
            <a:r>
              <a:rPr lang="it-IT" altLang="it-IT" sz="2000" dirty="0">
                <a:cs typeface="Times New Roman" panose="02020603050405020304" pitchFamily="18" charset="0"/>
              </a:rPr>
              <a:t>) a una distanza </a:t>
            </a:r>
            <a:r>
              <a:rPr lang="it-IT" altLang="it-IT" sz="2000" i="1" dirty="0" err="1"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 err="1">
                <a:cs typeface="Times New Roman" panose="02020603050405020304" pitchFamily="18" charset="0"/>
              </a:rPr>
              <a:t>hkl</a:t>
            </a:r>
            <a:r>
              <a:rPr lang="it-IT" altLang="it-IT" sz="2000" baseline="-30000" dirty="0"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cs typeface="Times New Roman" panose="02020603050405020304" pitchFamily="18" charset="0"/>
              </a:rPr>
              <a:t>dall'origine che intersecherà gli assi della cella cristallografica nelle coordinate </a:t>
            </a:r>
            <a:r>
              <a:rPr lang="it-IT" altLang="it-IT" sz="2000" i="1" dirty="0"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cs typeface="Times New Roman" panose="02020603050405020304" pitchFamily="18" charset="0"/>
              </a:rPr>
              <a:t>/h, </a:t>
            </a:r>
            <a:r>
              <a:rPr lang="it-IT" altLang="it-IT" sz="2000" i="1" dirty="0">
                <a:cs typeface="Times New Roman" panose="02020603050405020304" pitchFamily="18" charset="0"/>
              </a:rPr>
              <a:t>b</a:t>
            </a:r>
            <a:r>
              <a:rPr lang="it-IT" altLang="it-IT" sz="2000" dirty="0">
                <a:cs typeface="Times New Roman" panose="02020603050405020304" pitchFamily="18" charset="0"/>
              </a:rPr>
              <a:t>/k e </a:t>
            </a:r>
            <a:r>
              <a:rPr lang="it-IT" altLang="it-IT" sz="2000" i="1" dirty="0">
                <a:cs typeface="Times New Roman" panose="02020603050405020304" pitchFamily="18" charset="0"/>
              </a:rPr>
              <a:t>c</a:t>
            </a:r>
            <a:r>
              <a:rPr lang="it-IT" altLang="it-IT" sz="2000" dirty="0">
                <a:cs typeface="Times New Roman" panose="02020603050405020304" pitchFamily="18" charset="0"/>
              </a:rPr>
              <a:t>/l.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5849" y="1957278"/>
            <a:ext cx="83583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 piani reticolari vengono individuati da una terna di numeri </a:t>
            </a:r>
            <a:r>
              <a:rPr lang="it-IT" altLang="it-IT" sz="2400" dirty="0" smtClean="0"/>
              <a:t>interi: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FF0000"/>
                </a:solidFill>
              </a:rPr>
              <a:t>Indici di Miller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460505" y="2645619"/>
            <a:ext cx="2518951" cy="2889126"/>
            <a:chOff x="5153017" y="760633"/>
            <a:chExt cx="2518951" cy="2889126"/>
          </a:xfrm>
        </p:grpSpPr>
        <p:sp>
          <p:nvSpPr>
            <p:cNvPr id="11" name="Triangolo isoscele 10"/>
            <p:cNvSpPr/>
            <p:nvPr/>
          </p:nvSpPr>
          <p:spPr>
            <a:xfrm rot="20477982">
              <a:off x="5603831" y="1787504"/>
              <a:ext cx="916597" cy="877437"/>
            </a:xfrm>
            <a:prstGeom prst="triangle">
              <a:avLst>
                <a:gd name="adj" fmla="val 73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7042083" y="2588080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6079533" y="16907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5727477" y="274931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6004860" y="10709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5300748" y="3188094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/>
            <p:nvPr/>
          </p:nvCxnSpPr>
          <p:spPr>
            <a:xfrm flipH="1" flipV="1">
              <a:off x="6004860" y="760633"/>
              <a:ext cx="191459" cy="159387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6196319" y="2350791"/>
              <a:ext cx="1475649" cy="4629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V="1">
              <a:off x="5153017" y="2345040"/>
              <a:ext cx="1043302" cy="109048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H="1" flipV="1">
              <a:off x="6238433" y="2362682"/>
              <a:ext cx="808687" cy="254303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>
              <a:off x="6128330" y="1767331"/>
              <a:ext cx="59362" cy="56662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5791131" y="2353285"/>
              <a:ext cx="389536" cy="40749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6889696" y="2142277"/>
              <a:ext cx="274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65173" y="1593913"/>
              <a:ext cx="32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484718" y="2396867"/>
              <a:ext cx="56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cxnSp>
          <p:nvCxnSpPr>
            <p:cNvPr id="26" name="Connettore 2 25"/>
            <p:cNvCxnSpPr>
              <a:stCxn id="28" idx="0"/>
              <a:endCxn id="11" idx="1"/>
            </p:cNvCxnSpPr>
            <p:nvPr/>
          </p:nvCxnSpPr>
          <p:spPr>
            <a:xfrm flipH="1" flipV="1">
              <a:off x="5946827" y="2265252"/>
              <a:ext cx="249492" cy="45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endCxn id="28" idx="3"/>
            </p:cNvCxnSpPr>
            <p:nvPr/>
          </p:nvCxnSpPr>
          <p:spPr>
            <a:xfrm flipH="1">
              <a:off x="6166540" y="2221178"/>
              <a:ext cx="144622" cy="16125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e 27"/>
            <p:cNvSpPr/>
            <p:nvPr/>
          </p:nvSpPr>
          <p:spPr>
            <a:xfrm>
              <a:off x="6154205" y="231053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362179" y="1872241"/>
              <a:ext cx="37358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</a:t>
              </a:r>
              <a:r>
                <a:rPr lang="it-IT" baseline="-25000" dirty="0" smtClean="0"/>
                <a:t>211</a:t>
              </a:r>
              <a:endParaRPr lang="it-IT" baseline="-250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175397" y="154367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384977" y="3188094"/>
              <a:ext cx="220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04825" y="2755526"/>
              <a:ext cx="37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971242" y="2673329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089088" y="93584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319647" y="2443513"/>
              <a:ext cx="534710" cy="66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smtClean="0"/>
                <a:t>1/2</a:t>
              </a:r>
            </a:p>
            <a:p>
              <a:endParaRPr lang="it-IT" sz="1800" dirty="0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344571" y="2831405"/>
            <a:ext cx="2663144" cy="2717858"/>
            <a:chOff x="1693363" y="760633"/>
            <a:chExt cx="2663144" cy="2717858"/>
          </a:xfrm>
        </p:grpSpPr>
        <p:sp>
          <p:nvSpPr>
            <p:cNvPr id="37" name="Triangolo isoscele 36"/>
            <p:cNvSpPr/>
            <p:nvPr/>
          </p:nvSpPr>
          <p:spPr>
            <a:xfrm rot="20477982">
              <a:off x="1693363" y="1197939"/>
              <a:ext cx="1839309" cy="1786239"/>
            </a:xfrm>
            <a:prstGeom prst="triangle">
              <a:avLst>
                <a:gd name="adj" fmla="val 73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3726622" y="2588080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2764072" y="16907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2412016" y="274931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2689399" y="1070936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1985287" y="3188094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3" name="Connettore 2 42"/>
            <p:cNvCxnSpPr/>
            <p:nvPr/>
          </p:nvCxnSpPr>
          <p:spPr>
            <a:xfrm flipH="1" flipV="1">
              <a:off x="2689399" y="760633"/>
              <a:ext cx="191459" cy="159387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>
              <a:off x="2880858" y="2350791"/>
              <a:ext cx="1475649" cy="46295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>
            <a:xfrm flipV="1">
              <a:off x="1837556" y="2345040"/>
              <a:ext cx="1043302" cy="109048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flipH="1" flipV="1">
              <a:off x="2922972" y="2362682"/>
              <a:ext cx="808687" cy="254303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>
              <a:off x="2812869" y="1767331"/>
              <a:ext cx="59362" cy="56662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2475670" y="2353285"/>
              <a:ext cx="389536" cy="40749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48"/>
            <p:cNvSpPr txBox="1"/>
            <p:nvPr/>
          </p:nvSpPr>
          <p:spPr>
            <a:xfrm>
              <a:off x="3668741" y="2173478"/>
              <a:ext cx="187712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412016" y="1507613"/>
              <a:ext cx="364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2143292" y="2396867"/>
              <a:ext cx="549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cxnSp>
          <p:nvCxnSpPr>
            <p:cNvPr id="52" name="Connettore 2 51"/>
            <p:cNvCxnSpPr>
              <a:stCxn id="53" idx="0"/>
              <a:endCxn id="37" idx="1"/>
            </p:cNvCxnSpPr>
            <p:nvPr/>
          </p:nvCxnSpPr>
          <p:spPr>
            <a:xfrm flipH="1" flipV="1">
              <a:off x="2381645" y="2169375"/>
              <a:ext cx="499213" cy="14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e 52"/>
            <p:cNvSpPr/>
            <p:nvPr/>
          </p:nvSpPr>
          <p:spPr>
            <a:xfrm>
              <a:off x="2838744" y="2310535"/>
              <a:ext cx="84228" cy="842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2859936" y="154367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2091778" y="3208456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2441106" y="2726074"/>
              <a:ext cx="520877" cy="475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576295" y="2673330"/>
              <a:ext cx="277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</a:t>
              </a:r>
              <a:endParaRPr lang="it-IT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773627" y="935841"/>
              <a:ext cx="198025" cy="27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2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5357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smtClean="0"/>
              <a:t>Danno da Radiazione</a:t>
            </a:r>
            <a:endParaRPr lang="it-IT" altLang="it-IT" sz="3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I cristallo della proteina vengono danneggiati dall'esposizione al fascio di raggi X.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 I danni da radiazione causano una riduzione della vita dei cristalli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Si osserva questo  sia come riduzione dell’angolo massimo di diffrazione sia dal pegioramento del profilo dei singoli riflessi.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Si possono rompere i ponti disolfuro e si possono perdere  i gruppi carbossilici di acido aspartico o glutammico esposti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I danni dipendono dalla dose dei raggi X assorbita e dall'energia dei fotoni ricevuti.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I raggi X promuovono la radiolisi delle molecole di acqua che può portare a danni nella proteina chimicamente generati dai radicali.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Lo sviluppo dei radicali può essere ridotto congelando i cristalli della proteina a bassa temperatura (100 K)</a:t>
            </a:r>
          </a:p>
        </p:txBody>
      </p:sp>
    </p:spTree>
    <p:extLst>
      <p:ext uri="{BB962C8B-B14F-4D97-AF65-F5344CB8AC3E}">
        <p14:creationId xmlns:p14="http://schemas.microsoft.com/office/powerpoint/2010/main" val="22762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71800" y="331788"/>
            <a:ext cx="3078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0000FF"/>
                </a:solidFill>
                <a:latin typeface="Arial Unicode MS" pitchFamily="34" charset="-128"/>
              </a:rPr>
              <a:t>Criocongelamento</a:t>
            </a:r>
            <a:endParaRPr lang="it-IT" altLang="it-IT" sz="2800" b="1">
              <a:solidFill>
                <a:srgbClr val="0000FF"/>
              </a:solidFill>
              <a:latin typeface="Arial Unicode MS" pitchFamily="34" charset="-128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210050" y="3582988"/>
          <a:ext cx="455295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Fotografia Photo Editor" r:id="rId3" imgW="4323810" imgH="2857899" progId="MSPhotoEd.3">
                  <p:embed/>
                </p:oleObj>
              </mc:Choice>
              <mc:Fallback>
                <p:oleObj name="Fotografia Photo Editor" r:id="rId3" imgW="4323810" imgH="2857899" progId="MSPhotoEd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582988"/>
                        <a:ext cx="4552950" cy="30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 Unicode MS" pitchFamily="34" charset="-128"/>
              </a:rPr>
              <a:t>Il cristallo viene “pescato” in un loop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 Unicode MS" pitchFamily="34" charset="-128"/>
              </a:rPr>
              <a:t>di nylon di dimensione opportuna 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 Unicode MS" pitchFamily="34" charset="-128"/>
              </a:rPr>
              <a:t>velocemente immerso nel criostream</a:t>
            </a:r>
            <a:r>
              <a:rPr lang="en-US" altLang="it-IT" sz="2400">
                <a:solidFill>
                  <a:srgbClr val="5F5F5F"/>
                </a:solidFill>
                <a:latin typeface="Arial Unicode MS" pitchFamily="34" charset="-128"/>
              </a:rPr>
              <a:t>  </a:t>
            </a:r>
            <a:endParaRPr lang="it-IT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6863" y="974725"/>
            <a:ext cx="8566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2000">
                <a:latin typeface="Arial Unicode MS" pitchFamily="34" charset="-128"/>
              </a:rPr>
              <a:t> Per evitare il decadimento si sottopone il cristallo a temperature molto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basse per esempio usando un flusso di N</a:t>
            </a:r>
            <a:r>
              <a:rPr lang="en-US" altLang="it-IT" sz="2000" baseline="-25000">
                <a:latin typeface="Arial Unicode MS" pitchFamily="34" charset="-128"/>
              </a:rPr>
              <a:t>2</a:t>
            </a:r>
            <a:r>
              <a:rPr lang="en-US" altLang="it-IT" sz="2000">
                <a:latin typeface="Arial Unicode MS" pitchFamily="34" charset="-128"/>
              </a:rPr>
              <a:t> liquido (tipicamente a 100K).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- Prima del congelamento è necessario aggiungere al liquido madre un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crioprotettore ossia una sostanza che alle basse temperature forma un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vetro amorfo, impedendo la formazione di cristalli di ghiaccio che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danneggerebbero il cristallo. Uno screening è effettuato utilizzando diversi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 Unicode MS" pitchFamily="34" charset="-128"/>
              </a:rPr>
              <a:t>crioprotettori a diverse concentrazioni per trovare le migliori condizioni.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rot="20893347" flipV="1">
            <a:off x="3802063" y="4959350"/>
            <a:ext cx="2219325" cy="1050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8679" name="Picture 7" descr="loop_d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121126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loop_c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159226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3400" y="3657600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Arial Unicode MS" pitchFamily="34" charset="-128"/>
              </a:rPr>
              <a:t>goccia</a:t>
            </a:r>
            <a:endParaRPr lang="it-IT" altLang="it-IT" sz="14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7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339725" y="1089025"/>
            <a:ext cx="8480425" cy="5584825"/>
            <a:chOff x="214" y="686"/>
            <a:chExt cx="5342" cy="3518"/>
          </a:xfrm>
        </p:grpSpPr>
        <p:sp>
          <p:nvSpPr>
            <p:cNvPr id="29710" name="Text Box 3"/>
            <p:cNvSpPr txBox="1">
              <a:spLocks noChangeArrowheads="1"/>
            </p:cNvSpPr>
            <p:nvPr/>
          </p:nvSpPr>
          <p:spPr bwMode="auto">
            <a:xfrm>
              <a:off x="214" y="686"/>
              <a:ext cx="5342" cy="351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29711" name="Rectangle 4"/>
            <p:cNvSpPr>
              <a:spLocks noChangeArrowheads="1"/>
            </p:cNvSpPr>
            <p:nvPr/>
          </p:nvSpPr>
          <p:spPr bwMode="auto">
            <a:xfrm>
              <a:off x="2399" y="1081"/>
              <a:ext cx="2592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buSzPct val="85000"/>
              </a:pPr>
              <a:r>
                <a:rPr lang="it-IT" altLang="it-IT" sz="1600">
                  <a:latin typeface="Century Gothic" pitchFamily="34" charset="0"/>
                </a:rPr>
                <a:t>Raccolta dei dati di diffrazione a bassa temperatura grazie all’utilizzo di un </a:t>
              </a:r>
              <a:r>
                <a:rPr lang="it-IT" altLang="it-IT" sz="1600" u="sng">
                  <a:latin typeface="Century Gothic" pitchFamily="34" charset="0"/>
                </a:rPr>
                <a:t>sistema criogenico</a:t>
              </a:r>
              <a:r>
                <a:rPr lang="it-IT" altLang="it-IT" sz="1600">
                  <a:latin typeface="Century Gothic" pitchFamily="34" charset="0"/>
                </a:rPr>
                <a:t> (flusso continuo di azoto a 100-150K)</a:t>
              </a:r>
            </a:p>
          </p:txBody>
        </p:sp>
      </p:grp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0338" y="115888"/>
            <a:ext cx="8821737" cy="8286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 i="1">
                <a:solidFill>
                  <a:schemeClr val="tx2"/>
                </a:solidFill>
              </a:rPr>
              <a:t>RACCOLTA DEI DATI DI DIFFRAZIONE: </a:t>
            </a:r>
            <a:br>
              <a:rPr lang="it-IT" altLang="it-IT" sz="2600" b="1" i="1">
                <a:solidFill>
                  <a:schemeClr val="tx2"/>
                </a:solidFill>
              </a:rPr>
            </a:br>
            <a:r>
              <a:rPr lang="it-IT" altLang="it-IT" sz="2600" b="1" i="1">
                <a:solidFill>
                  <a:schemeClr val="tx2"/>
                </a:solidFill>
              </a:rPr>
              <a:t>SISTEMA CRIOGENICO</a:t>
            </a:r>
          </a:p>
        </p:txBody>
      </p:sp>
      <p:grpSp>
        <p:nvGrpSpPr>
          <p:cNvPr id="180230" name="Group 6"/>
          <p:cNvGrpSpPr>
            <a:grpSpLocks/>
          </p:cNvGrpSpPr>
          <p:nvPr/>
        </p:nvGrpSpPr>
        <p:grpSpPr bwMode="auto">
          <a:xfrm>
            <a:off x="684213" y="1906588"/>
            <a:ext cx="3482975" cy="2247900"/>
            <a:chOff x="96" y="1201"/>
            <a:chExt cx="2194" cy="1416"/>
          </a:xfrm>
        </p:grpSpPr>
        <p:graphicFrame>
          <p:nvGraphicFramePr>
            <p:cNvPr id="29708" name="Object 7"/>
            <p:cNvGraphicFramePr>
              <a:graphicFrameLocks noChangeAspect="1"/>
            </p:cNvGraphicFramePr>
            <p:nvPr/>
          </p:nvGraphicFramePr>
          <p:xfrm>
            <a:off x="96" y="1201"/>
            <a:ext cx="1890" cy="1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6" r:id="rId3" imgW="2999740" imgH="2247900" progId="Word.Picture.8">
                    <p:embed/>
                  </p:oleObj>
                </mc:Choice>
                <mc:Fallback>
                  <p:oleObj r:id="rId3" imgW="2999740" imgH="2247900" progId="Word.Picture.8">
                    <p:embed/>
                    <p:pic>
                      <p:nvPicPr>
                        <p:cNvPr id="2970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201"/>
                          <a:ext cx="1890" cy="1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9" name="Line 8"/>
            <p:cNvSpPr>
              <a:spLocks noChangeShapeType="1"/>
            </p:cNvSpPr>
            <p:nvPr/>
          </p:nvSpPr>
          <p:spPr bwMode="auto">
            <a:xfrm flipH="1">
              <a:off x="1152" y="1434"/>
              <a:ext cx="1138" cy="3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29701" name="Group 16"/>
          <p:cNvGrpSpPr>
            <a:grpSpLocks/>
          </p:cNvGrpSpPr>
          <p:nvPr/>
        </p:nvGrpSpPr>
        <p:grpSpPr bwMode="auto">
          <a:xfrm>
            <a:off x="685800" y="2820988"/>
            <a:ext cx="7832725" cy="2841625"/>
            <a:chOff x="432" y="1777"/>
            <a:chExt cx="4934" cy="1790"/>
          </a:xfrm>
        </p:grpSpPr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432" y="2739"/>
              <a:ext cx="489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it-IT" altLang="it-IT" sz="1600">
                  <a:latin typeface="Century Gothic" pitchFamily="34" charset="0"/>
                </a:rPr>
                <a:t>Questo metodo permette di: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it-IT" altLang="it-IT" sz="1600">
                  <a:latin typeface="Century Gothic" pitchFamily="34" charset="0"/>
                </a:rPr>
                <a:t>prevenire  il deterioramento del cristallo dovuto alla radiazione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it-IT" altLang="it-IT" sz="1600">
                  <a:latin typeface="Century Gothic" pitchFamily="34" charset="0"/>
                </a:rPr>
                <a:t>evitare la perdita di solvente dal cristallo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it-IT" altLang="it-IT" sz="1600">
                  <a:latin typeface="Century Gothic" pitchFamily="34" charset="0"/>
                </a:rPr>
                <a:t>ridurre i moti termici degli atomi </a:t>
              </a:r>
            </a:p>
            <a:p>
              <a:pPr lvl="1" eaLnBrk="1" hangingPunct="1">
                <a:lnSpc>
                  <a:spcPct val="90000"/>
                </a:lnSpc>
                <a:buFontTx/>
                <a:buNone/>
              </a:pPr>
              <a:endParaRPr lang="it-IT" altLang="it-IT" sz="1600">
                <a:latin typeface="Century Gothic" pitchFamily="34" charset="0"/>
              </a:endParaRPr>
            </a:p>
          </p:txBody>
        </p:sp>
        <p:sp>
          <p:nvSpPr>
            <p:cNvPr id="29704" name="Rectangle 11"/>
            <p:cNvSpPr>
              <a:spLocks noChangeArrowheads="1"/>
            </p:cNvSpPr>
            <p:nvPr/>
          </p:nvSpPr>
          <p:spPr bwMode="auto">
            <a:xfrm>
              <a:off x="2376" y="1777"/>
              <a:ext cx="2592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buSzPct val="85000"/>
              </a:pPr>
              <a:r>
                <a:rPr lang="it-IT" altLang="it-IT" sz="1600">
                  <a:latin typeface="Century Gothic" pitchFamily="34" charset="0"/>
                </a:rPr>
                <a:t>Prelievo dei cristalli dalle soluzioni di cristallizzazione per mezzo di </a:t>
              </a:r>
              <a:r>
                <a:rPr lang="it-IT" altLang="it-IT" sz="1600" u="sng">
                  <a:latin typeface="Century Gothic" pitchFamily="34" charset="0"/>
                </a:rPr>
                <a:t>anelli (</a:t>
              </a:r>
              <a:r>
                <a:rPr lang="it-IT" altLang="it-IT" sz="1600" i="1" u="sng">
                  <a:latin typeface="Century Gothic" pitchFamily="34" charset="0"/>
                </a:rPr>
                <a:t>loop</a:t>
              </a:r>
              <a:r>
                <a:rPr lang="it-IT" altLang="it-IT" sz="1600" u="sng">
                  <a:latin typeface="Century Gothic" pitchFamily="34" charset="0"/>
                </a:rPr>
                <a:t>) di nylon</a:t>
              </a:r>
              <a:endParaRPr lang="it-IT" altLang="it-IT" sz="1600">
                <a:latin typeface="Century Gothic" pitchFamily="34" charset="0"/>
              </a:endParaRPr>
            </a:p>
          </p:txBody>
        </p:sp>
        <p:grpSp>
          <p:nvGrpSpPr>
            <p:cNvPr id="29705" name="Group 12"/>
            <p:cNvGrpSpPr>
              <a:grpSpLocks/>
            </p:cNvGrpSpPr>
            <p:nvPr/>
          </p:nvGrpSpPr>
          <p:grpSpPr bwMode="auto">
            <a:xfrm>
              <a:off x="4233" y="2239"/>
              <a:ext cx="1133" cy="1032"/>
              <a:chOff x="4272" y="2455"/>
              <a:chExt cx="1133" cy="1032"/>
            </a:xfrm>
          </p:grpSpPr>
          <p:pic>
            <p:nvPicPr>
              <p:cNvPr id="29706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" y="2455"/>
                <a:ext cx="960" cy="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7" name="Line 14"/>
              <p:cNvSpPr>
                <a:spLocks noChangeShapeType="1"/>
              </p:cNvSpPr>
              <p:nvPr/>
            </p:nvSpPr>
            <p:spPr bwMode="auto">
              <a:xfrm>
                <a:off x="4272" y="2473"/>
                <a:ext cx="377" cy="43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</p:grp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460375" y="5699125"/>
            <a:ext cx="8683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Estremamente importante la scelta del crioprotettore per evitare la formazione di ghiaccio</a:t>
            </a:r>
          </a:p>
        </p:txBody>
      </p:sp>
    </p:spTree>
    <p:extLst>
      <p:ext uri="{BB962C8B-B14F-4D97-AF65-F5344CB8AC3E}">
        <p14:creationId xmlns:p14="http://schemas.microsoft.com/office/powerpoint/2010/main" val="42145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smtClean="0"/>
              <a:t>Montaggio dei cristalli</a:t>
            </a:r>
            <a:endParaRPr lang="it-IT" altLang="it-IT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81300" y="1752600"/>
            <a:ext cx="3581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smtClean="0"/>
              <a:t>Montaggio in capillare di vetro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smtClean="0"/>
              <a:t>Montaggio mediante loop</a:t>
            </a:r>
          </a:p>
        </p:txBody>
      </p:sp>
      <p:pic>
        <p:nvPicPr>
          <p:cNvPr id="30724" name="Picture 4" descr="ks0174fig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2990850"/>
            <a:ext cx="2133600" cy="149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4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895850"/>
            <a:ext cx="1431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168900"/>
            <a:ext cx="2667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 descr="capill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6049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51575" y="5508625"/>
            <a:ext cx="276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Testina goniometrica</a:t>
            </a:r>
          </a:p>
        </p:txBody>
      </p:sp>
    </p:spTree>
    <p:extLst>
      <p:ext uri="{BB962C8B-B14F-4D97-AF65-F5344CB8AC3E}">
        <p14:creationId xmlns:p14="http://schemas.microsoft.com/office/powerpoint/2010/main" val="2734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smtClean="0"/>
              <a:t>Metodi di Raccolta Dati</a:t>
            </a:r>
            <a:endParaRPr lang="it-IT" altLang="it-IT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it-IT" sz="2800" smtClean="0"/>
              <a:t>I diversi metodi dipendono da</a:t>
            </a:r>
          </a:p>
          <a:p>
            <a:pPr lvl="1" eaLnBrk="1" hangingPunct="1"/>
            <a:r>
              <a:rPr lang="en-US" altLang="it-IT" sz="2400" smtClean="0"/>
              <a:t>Monocromaticità o no della luce</a:t>
            </a:r>
          </a:p>
          <a:p>
            <a:pPr lvl="1" eaLnBrk="1" hangingPunct="1"/>
            <a:r>
              <a:rPr lang="en-US" altLang="it-IT" sz="2400" smtClean="0"/>
              <a:t>La geometria di raccolta dati</a:t>
            </a:r>
          </a:p>
          <a:p>
            <a:pPr lvl="1" eaLnBrk="1" hangingPunct="1"/>
            <a:r>
              <a:rPr lang="en-US" altLang="it-IT" sz="2400" smtClean="0"/>
              <a:t>Il tipo di detector, mono o bidimensionale</a:t>
            </a:r>
            <a:endParaRPr lang="it-IT" altLang="it-IT" sz="240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it-IT" sz="2800" smtClean="0"/>
              <a:t>Policromatica </a:t>
            </a:r>
          </a:p>
          <a:p>
            <a:pPr lvl="1" eaLnBrk="1" hangingPunct="1"/>
            <a:r>
              <a:rPr lang="en-US" altLang="it-IT" sz="2400" smtClean="0"/>
              <a:t>Metodo Laue</a:t>
            </a:r>
            <a:endParaRPr lang="it-IT" altLang="it-IT" sz="2400" smtClean="0"/>
          </a:p>
          <a:p>
            <a:pPr eaLnBrk="1" hangingPunct="1"/>
            <a:r>
              <a:rPr lang="en-US" altLang="it-IT" sz="2800" smtClean="0"/>
              <a:t>Monocromatica </a:t>
            </a:r>
          </a:p>
          <a:p>
            <a:pPr lvl="1" eaLnBrk="1" hangingPunct="1"/>
            <a:r>
              <a:rPr lang="en-US" altLang="it-IT" sz="2400" smtClean="0"/>
              <a:t>Metodo del Cristallo Rotante</a:t>
            </a:r>
          </a:p>
          <a:p>
            <a:pPr eaLnBrk="1" hangingPunct="1"/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326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smtClean="0"/>
              <a:t>Metodo del Cristallo Rotante</a:t>
            </a:r>
            <a:endParaRPr lang="it-IT" altLang="it-IT" sz="36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76400"/>
            <a:ext cx="8153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smtClean="0"/>
              <a:t>Il cristallo viene ruotato intorno ad un asse generico in modo da portare in diffrazione un certo numero di riflessi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/>
              <a:t>E’ il metodo standard della raccolta di dati per le macromolecole </a:t>
            </a:r>
          </a:p>
        </p:txBody>
      </p:sp>
      <p:pic>
        <p:nvPicPr>
          <p:cNvPr id="34820" name="Picture 5" descr="rota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279900"/>
            <a:ext cx="2819400" cy="203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117725" y="3752850"/>
            <a:ext cx="7026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 eaLnBrk="1" hangingPunct="1">
              <a:buFontTx/>
              <a:buChar char="•"/>
            </a:pPr>
            <a:r>
              <a:rPr lang="it-IT" altLang="it-IT" sz="2400"/>
              <a:t>Il setup più semplice consiste in un fascio di raggi X monocromatico un goniometro con un singolo asse di rotazione ortogonale al fascio incidente e un rivelatore piano bidimensionale. Il rivelatore è normalmente posto in modo parallelo all'asse di rotazione e ortogonale al fascio incidente.</a:t>
            </a:r>
          </a:p>
        </p:txBody>
      </p:sp>
    </p:spTree>
    <p:extLst>
      <p:ext uri="{BB962C8B-B14F-4D97-AF65-F5344CB8AC3E}">
        <p14:creationId xmlns:p14="http://schemas.microsoft.com/office/powerpoint/2010/main" val="2514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it-IT" sz="3600" smtClean="0"/>
              <a:t>Geometria</a:t>
            </a:r>
            <a:endParaRPr lang="it-IT" altLang="it-IT" sz="36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Il  cristallo viene ruotato intorno all'asse del goniometro di determinato angolo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. I raggi X diffratti sono raccolti dal rivelatore dietro il cristallo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La rotazione è ripetuta per intervalli di angoli contigui fino che tutto la parte indipendente del reticolo reciproco viene esplorata</a:t>
            </a:r>
          </a:p>
        </p:txBody>
      </p:sp>
      <p:pic>
        <p:nvPicPr>
          <p:cNvPr id="36868" name="Picture 4" descr="ewald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81263"/>
            <a:ext cx="4267200" cy="311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 rot="10800000">
            <a:off x="3967163" y="2409825"/>
            <a:ext cx="2422525" cy="2436813"/>
            <a:chOff x="3818" y="1594"/>
            <a:chExt cx="1526" cy="1535"/>
          </a:xfrm>
        </p:grpSpPr>
        <p:sp>
          <p:nvSpPr>
            <p:cNvPr id="38941" name="Rectangle 3"/>
            <p:cNvSpPr>
              <a:spLocks noChangeArrowheads="1"/>
            </p:cNvSpPr>
            <p:nvPr/>
          </p:nvSpPr>
          <p:spPr bwMode="auto">
            <a:xfrm rot="-5400000">
              <a:off x="4090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2" name="Rectangle 4"/>
            <p:cNvSpPr>
              <a:spLocks noChangeArrowheads="1"/>
            </p:cNvSpPr>
            <p:nvPr/>
          </p:nvSpPr>
          <p:spPr bwMode="auto">
            <a:xfrm rot="-5400000">
              <a:off x="433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3" name="Rectangle 5"/>
            <p:cNvSpPr>
              <a:spLocks noChangeArrowheads="1"/>
            </p:cNvSpPr>
            <p:nvPr/>
          </p:nvSpPr>
          <p:spPr bwMode="auto">
            <a:xfrm rot="-5400000">
              <a:off x="4580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4" name="Rectangle 6"/>
            <p:cNvSpPr>
              <a:spLocks noChangeArrowheads="1"/>
            </p:cNvSpPr>
            <p:nvPr/>
          </p:nvSpPr>
          <p:spPr bwMode="auto">
            <a:xfrm rot="-5400000">
              <a:off x="482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5" name="Rectangle 7"/>
            <p:cNvSpPr>
              <a:spLocks noChangeArrowheads="1"/>
            </p:cNvSpPr>
            <p:nvPr/>
          </p:nvSpPr>
          <p:spPr bwMode="auto">
            <a:xfrm rot="-5400000">
              <a:off x="5070" y="1623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6" name="Rectangle 8"/>
            <p:cNvSpPr>
              <a:spLocks noChangeArrowheads="1"/>
            </p:cNvSpPr>
            <p:nvPr/>
          </p:nvSpPr>
          <p:spPr bwMode="auto">
            <a:xfrm rot="-5400000">
              <a:off x="384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7" name="Rectangle 9"/>
            <p:cNvSpPr>
              <a:spLocks noChangeArrowheads="1"/>
            </p:cNvSpPr>
            <p:nvPr/>
          </p:nvSpPr>
          <p:spPr bwMode="auto">
            <a:xfrm rot="-5400000">
              <a:off x="4090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8" name="Rectangle 10"/>
            <p:cNvSpPr>
              <a:spLocks noChangeArrowheads="1"/>
            </p:cNvSpPr>
            <p:nvPr/>
          </p:nvSpPr>
          <p:spPr bwMode="auto">
            <a:xfrm rot="-5400000">
              <a:off x="433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9" name="Rectangle 11"/>
            <p:cNvSpPr>
              <a:spLocks noChangeArrowheads="1"/>
            </p:cNvSpPr>
            <p:nvPr/>
          </p:nvSpPr>
          <p:spPr bwMode="auto">
            <a:xfrm rot="-5400000">
              <a:off x="4580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0" name="Rectangle 12"/>
            <p:cNvSpPr>
              <a:spLocks noChangeArrowheads="1"/>
            </p:cNvSpPr>
            <p:nvPr/>
          </p:nvSpPr>
          <p:spPr bwMode="auto">
            <a:xfrm rot="-5400000">
              <a:off x="482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1" name="Rectangle 13"/>
            <p:cNvSpPr>
              <a:spLocks noChangeArrowheads="1"/>
            </p:cNvSpPr>
            <p:nvPr/>
          </p:nvSpPr>
          <p:spPr bwMode="auto">
            <a:xfrm rot="-5400000">
              <a:off x="5070" y="1869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2" name="Rectangle 14"/>
            <p:cNvSpPr>
              <a:spLocks noChangeArrowheads="1"/>
            </p:cNvSpPr>
            <p:nvPr/>
          </p:nvSpPr>
          <p:spPr bwMode="auto">
            <a:xfrm rot="-5400000">
              <a:off x="384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3" name="Rectangle 15"/>
            <p:cNvSpPr>
              <a:spLocks noChangeArrowheads="1"/>
            </p:cNvSpPr>
            <p:nvPr/>
          </p:nvSpPr>
          <p:spPr bwMode="auto">
            <a:xfrm rot="-5400000">
              <a:off x="4090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4" name="Rectangle 16"/>
            <p:cNvSpPr>
              <a:spLocks noChangeArrowheads="1"/>
            </p:cNvSpPr>
            <p:nvPr/>
          </p:nvSpPr>
          <p:spPr bwMode="auto">
            <a:xfrm rot="-5400000">
              <a:off x="433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5" name="Rectangle 17"/>
            <p:cNvSpPr>
              <a:spLocks noChangeArrowheads="1"/>
            </p:cNvSpPr>
            <p:nvPr/>
          </p:nvSpPr>
          <p:spPr bwMode="auto">
            <a:xfrm rot="-5400000">
              <a:off x="4580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6" name="Rectangle 18"/>
            <p:cNvSpPr>
              <a:spLocks noChangeArrowheads="1"/>
            </p:cNvSpPr>
            <p:nvPr/>
          </p:nvSpPr>
          <p:spPr bwMode="auto">
            <a:xfrm rot="-5400000">
              <a:off x="482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7" name="Rectangle 19"/>
            <p:cNvSpPr>
              <a:spLocks noChangeArrowheads="1"/>
            </p:cNvSpPr>
            <p:nvPr/>
          </p:nvSpPr>
          <p:spPr bwMode="auto">
            <a:xfrm rot="-5400000">
              <a:off x="5070" y="2115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8" name="Rectangle 20"/>
            <p:cNvSpPr>
              <a:spLocks noChangeArrowheads="1"/>
            </p:cNvSpPr>
            <p:nvPr/>
          </p:nvSpPr>
          <p:spPr bwMode="auto">
            <a:xfrm rot="-5400000">
              <a:off x="384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9" name="Rectangle 21"/>
            <p:cNvSpPr>
              <a:spLocks noChangeArrowheads="1"/>
            </p:cNvSpPr>
            <p:nvPr/>
          </p:nvSpPr>
          <p:spPr bwMode="auto">
            <a:xfrm rot="-5400000">
              <a:off x="4090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0" name="Rectangle 22"/>
            <p:cNvSpPr>
              <a:spLocks noChangeArrowheads="1"/>
            </p:cNvSpPr>
            <p:nvPr/>
          </p:nvSpPr>
          <p:spPr bwMode="auto">
            <a:xfrm rot="-5400000">
              <a:off x="433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1" name="Rectangle 23"/>
            <p:cNvSpPr>
              <a:spLocks noChangeArrowheads="1"/>
            </p:cNvSpPr>
            <p:nvPr/>
          </p:nvSpPr>
          <p:spPr bwMode="auto">
            <a:xfrm rot="-5400000">
              <a:off x="4580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2" name="Rectangle 24"/>
            <p:cNvSpPr>
              <a:spLocks noChangeArrowheads="1"/>
            </p:cNvSpPr>
            <p:nvPr/>
          </p:nvSpPr>
          <p:spPr bwMode="auto">
            <a:xfrm rot="-5400000">
              <a:off x="482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3" name="Rectangle 25"/>
            <p:cNvSpPr>
              <a:spLocks noChangeArrowheads="1"/>
            </p:cNvSpPr>
            <p:nvPr/>
          </p:nvSpPr>
          <p:spPr bwMode="auto">
            <a:xfrm rot="-5400000">
              <a:off x="5070" y="2363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4" name="Rectangle 26"/>
            <p:cNvSpPr>
              <a:spLocks noChangeArrowheads="1"/>
            </p:cNvSpPr>
            <p:nvPr/>
          </p:nvSpPr>
          <p:spPr bwMode="auto">
            <a:xfrm rot="-5400000">
              <a:off x="384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5" name="Rectangle 27"/>
            <p:cNvSpPr>
              <a:spLocks noChangeArrowheads="1"/>
            </p:cNvSpPr>
            <p:nvPr/>
          </p:nvSpPr>
          <p:spPr bwMode="auto">
            <a:xfrm rot="-5400000">
              <a:off x="4090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6" name="Rectangle 28"/>
            <p:cNvSpPr>
              <a:spLocks noChangeArrowheads="1"/>
            </p:cNvSpPr>
            <p:nvPr/>
          </p:nvSpPr>
          <p:spPr bwMode="auto">
            <a:xfrm rot="-5400000">
              <a:off x="433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7" name="Rectangle 29"/>
            <p:cNvSpPr>
              <a:spLocks noChangeArrowheads="1"/>
            </p:cNvSpPr>
            <p:nvPr/>
          </p:nvSpPr>
          <p:spPr bwMode="auto">
            <a:xfrm rot="-5400000">
              <a:off x="4580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8" name="Rectangle 30"/>
            <p:cNvSpPr>
              <a:spLocks noChangeArrowheads="1"/>
            </p:cNvSpPr>
            <p:nvPr/>
          </p:nvSpPr>
          <p:spPr bwMode="auto">
            <a:xfrm rot="-5400000">
              <a:off x="482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9" name="Rectangle 31"/>
            <p:cNvSpPr>
              <a:spLocks noChangeArrowheads="1"/>
            </p:cNvSpPr>
            <p:nvPr/>
          </p:nvSpPr>
          <p:spPr bwMode="auto">
            <a:xfrm rot="-5400000">
              <a:off x="5070" y="2609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0" name="Rectangle 32"/>
            <p:cNvSpPr>
              <a:spLocks noChangeArrowheads="1"/>
            </p:cNvSpPr>
            <p:nvPr/>
          </p:nvSpPr>
          <p:spPr bwMode="auto">
            <a:xfrm rot="-5400000">
              <a:off x="384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1" name="Rectangle 33"/>
            <p:cNvSpPr>
              <a:spLocks noChangeArrowheads="1"/>
            </p:cNvSpPr>
            <p:nvPr/>
          </p:nvSpPr>
          <p:spPr bwMode="auto">
            <a:xfrm rot="-5400000">
              <a:off x="4090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2" name="Rectangle 34"/>
            <p:cNvSpPr>
              <a:spLocks noChangeArrowheads="1"/>
            </p:cNvSpPr>
            <p:nvPr/>
          </p:nvSpPr>
          <p:spPr bwMode="auto">
            <a:xfrm rot="-5400000">
              <a:off x="433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3" name="Rectangle 35"/>
            <p:cNvSpPr>
              <a:spLocks noChangeArrowheads="1"/>
            </p:cNvSpPr>
            <p:nvPr/>
          </p:nvSpPr>
          <p:spPr bwMode="auto">
            <a:xfrm rot="-5400000">
              <a:off x="4580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4" name="Rectangle 36"/>
            <p:cNvSpPr>
              <a:spLocks noChangeArrowheads="1"/>
            </p:cNvSpPr>
            <p:nvPr/>
          </p:nvSpPr>
          <p:spPr bwMode="auto">
            <a:xfrm rot="-5400000">
              <a:off x="482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5" name="Rectangle 37"/>
            <p:cNvSpPr>
              <a:spLocks noChangeArrowheads="1"/>
            </p:cNvSpPr>
            <p:nvPr/>
          </p:nvSpPr>
          <p:spPr bwMode="auto">
            <a:xfrm rot="-5400000">
              <a:off x="5070" y="2855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6" name="Rectangle 38"/>
            <p:cNvSpPr>
              <a:spLocks noChangeArrowheads="1"/>
            </p:cNvSpPr>
            <p:nvPr/>
          </p:nvSpPr>
          <p:spPr bwMode="auto">
            <a:xfrm rot="-5400000">
              <a:off x="384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7" name="Oval 39"/>
            <p:cNvSpPr>
              <a:spLocks noChangeArrowheads="1"/>
            </p:cNvSpPr>
            <p:nvPr/>
          </p:nvSpPr>
          <p:spPr bwMode="auto">
            <a:xfrm>
              <a:off x="4063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8" name="Oval 40"/>
            <p:cNvSpPr>
              <a:spLocks noChangeArrowheads="1"/>
            </p:cNvSpPr>
            <p:nvPr/>
          </p:nvSpPr>
          <p:spPr bwMode="auto">
            <a:xfrm>
              <a:off x="4308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9" name="Oval 41"/>
            <p:cNvSpPr>
              <a:spLocks noChangeArrowheads="1"/>
            </p:cNvSpPr>
            <p:nvPr/>
          </p:nvSpPr>
          <p:spPr bwMode="auto">
            <a:xfrm>
              <a:off x="4553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0" name="Oval 42"/>
            <p:cNvSpPr>
              <a:spLocks noChangeArrowheads="1"/>
            </p:cNvSpPr>
            <p:nvPr/>
          </p:nvSpPr>
          <p:spPr bwMode="auto">
            <a:xfrm>
              <a:off x="4798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1" name="Oval 43"/>
            <p:cNvSpPr>
              <a:spLocks noChangeArrowheads="1"/>
            </p:cNvSpPr>
            <p:nvPr/>
          </p:nvSpPr>
          <p:spPr bwMode="auto">
            <a:xfrm>
              <a:off x="5043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2" name="Oval 44"/>
            <p:cNvSpPr>
              <a:spLocks noChangeArrowheads="1"/>
            </p:cNvSpPr>
            <p:nvPr/>
          </p:nvSpPr>
          <p:spPr bwMode="auto">
            <a:xfrm>
              <a:off x="5288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3" name="Oval 45"/>
            <p:cNvSpPr>
              <a:spLocks noChangeArrowheads="1"/>
            </p:cNvSpPr>
            <p:nvPr/>
          </p:nvSpPr>
          <p:spPr bwMode="auto">
            <a:xfrm>
              <a:off x="3818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4" name="Oval 46"/>
            <p:cNvSpPr>
              <a:spLocks noChangeArrowheads="1"/>
            </p:cNvSpPr>
            <p:nvPr/>
          </p:nvSpPr>
          <p:spPr bwMode="auto">
            <a:xfrm>
              <a:off x="4063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5" name="Oval 47"/>
            <p:cNvSpPr>
              <a:spLocks noChangeArrowheads="1"/>
            </p:cNvSpPr>
            <p:nvPr/>
          </p:nvSpPr>
          <p:spPr bwMode="auto">
            <a:xfrm>
              <a:off x="4308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6" name="Oval 48"/>
            <p:cNvSpPr>
              <a:spLocks noChangeArrowheads="1"/>
            </p:cNvSpPr>
            <p:nvPr/>
          </p:nvSpPr>
          <p:spPr bwMode="auto">
            <a:xfrm>
              <a:off x="4553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7" name="Oval 49"/>
            <p:cNvSpPr>
              <a:spLocks noChangeArrowheads="1"/>
            </p:cNvSpPr>
            <p:nvPr/>
          </p:nvSpPr>
          <p:spPr bwMode="auto">
            <a:xfrm>
              <a:off x="4798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8" name="Oval 50"/>
            <p:cNvSpPr>
              <a:spLocks noChangeArrowheads="1"/>
            </p:cNvSpPr>
            <p:nvPr/>
          </p:nvSpPr>
          <p:spPr bwMode="auto">
            <a:xfrm>
              <a:off x="5043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9" name="Oval 51"/>
            <p:cNvSpPr>
              <a:spLocks noChangeArrowheads="1"/>
            </p:cNvSpPr>
            <p:nvPr/>
          </p:nvSpPr>
          <p:spPr bwMode="auto">
            <a:xfrm>
              <a:off x="5288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0" name="Oval 52"/>
            <p:cNvSpPr>
              <a:spLocks noChangeArrowheads="1"/>
            </p:cNvSpPr>
            <p:nvPr/>
          </p:nvSpPr>
          <p:spPr bwMode="auto">
            <a:xfrm>
              <a:off x="3818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1" name="Oval 53"/>
            <p:cNvSpPr>
              <a:spLocks noChangeArrowheads="1"/>
            </p:cNvSpPr>
            <p:nvPr/>
          </p:nvSpPr>
          <p:spPr bwMode="auto">
            <a:xfrm>
              <a:off x="4063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2" name="Oval 54"/>
            <p:cNvSpPr>
              <a:spLocks noChangeArrowheads="1"/>
            </p:cNvSpPr>
            <p:nvPr/>
          </p:nvSpPr>
          <p:spPr bwMode="auto">
            <a:xfrm>
              <a:off x="4308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3" name="Oval 55"/>
            <p:cNvSpPr>
              <a:spLocks noChangeArrowheads="1"/>
            </p:cNvSpPr>
            <p:nvPr/>
          </p:nvSpPr>
          <p:spPr bwMode="auto">
            <a:xfrm>
              <a:off x="4553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4" name="Oval 56"/>
            <p:cNvSpPr>
              <a:spLocks noChangeArrowheads="1"/>
            </p:cNvSpPr>
            <p:nvPr/>
          </p:nvSpPr>
          <p:spPr bwMode="auto">
            <a:xfrm>
              <a:off x="4798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5" name="Oval 57"/>
            <p:cNvSpPr>
              <a:spLocks noChangeArrowheads="1"/>
            </p:cNvSpPr>
            <p:nvPr/>
          </p:nvSpPr>
          <p:spPr bwMode="auto">
            <a:xfrm>
              <a:off x="5043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6" name="Oval 58"/>
            <p:cNvSpPr>
              <a:spLocks noChangeArrowheads="1"/>
            </p:cNvSpPr>
            <p:nvPr/>
          </p:nvSpPr>
          <p:spPr bwMode="auto">
            <a:xfrm>
              <a:off x="5288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7" name="Oval 59"/>
            <p:cNvSpPr>
              <a:spLocks noChangeArrowheads="1"/>
            </p:cNvSpPr>
            <p:nvPr/>
          </p:nvSpPr>
          <p:spPr bwMode="auto">
            <a:xfrm>
              <a:off x="3818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8" name="Oval 60"/>
            <p:cNvSpPr>
              <a:spLocks noChangeArrowheads="1"/>
            </p:cNvSpPr>
            <p:nvPr/>
          </p:nvSpPr>
          <p:spPr bwMode="auto">
            <a:xfrm>
              <a:off x="4063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9" name="Oval 61"/>
            <p:cNvSpPr>
              <a:spLocks noChangeArrowheads="1"/>
            </p:cNvSpPr>
            <p:nvPr/>
          </p:nvSpPr>
          <p:spPr bwMode="auto">
            <a:xfrm>
              <a:off x="4308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0" name="Oval 62"/>
            <p:cNvSpPr>
              <a:spLocks noChangeArrowheads="1"/>
            </p:cNvSpPr>
            <p:nvPr/>
          </p:nvSpPr>
          <p:spPr bwMode="auto">
            <a:xfrm>
              <a:off x="4553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1" name="Oval 63"/>
            <p:cNvSpPr>
              <a:spLocks noChangeArrowheads="1"/>
            </p:cNvSpPr>
            <p:nvPr/>
          </p:nvSpPr>
          <p:spPr bwMode="auto">
            <a:xfrm>
              <a:off x="4798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2" name="Oval 64"/>
            <p:cNvSpPr>
              <a:spLocks noChangeArrowheads="1"/>
            </p:cNvSpPr>
            <p:nvPr/>
          </p:nvSpPr>
          <p:spPr bwMode="auto">
            <a:xfrm>
              <a:off x="5043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3" name="Oval 65"/>
            <p:cNvSpPr>
              <a:spLocks noChangeArrowheads="1"/>
            </p:cNvSpPr>
            <p:nvPr/>
          </p:nvSpPr>
          <p:spPr bwMode="auto">
            <a:xfrm>
              <a:off x="5288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4" name="Oval 66"/>
            <p:cNvSpPr>
              <a:spLocks noChangeArrowheads="1"/>
            </p:cNvSpPr>
            <p:nvPr/>
          </p:nvSpPr>
          <p:spPr bwMode="auto">
            <a:xfrm>
              <a:off x="3818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5" name="Oval 67"/>
            <p:cNvSpPr>
              <a:spLocks noChangeArrowheads="1"/>
            </p:cNvSpPr>
            <p:nvPr/>
          </p:nvSpPr>
          <p:spPr bwMode="auto">
            <a:xfrm>
              <a:off x="4063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6" name="Oval 68"/>
            <p:cNvSpPr>
              <a:spLocks noChangeArrowheads="1"/>
            </p:cNvSpPr>
            <p:nvPr/>
          </p:nvSpPr>
          <p:spPr bwMode="auto">
            <a:xfrm>
              <a:off x="4308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7" name="Oval 69"/>
            <p:cNvSpPr>
              <a:spLocks noChangeArrowheads="1"/>
            </p:cNvSpPr>
            <p:nvPr/>
          </p:nvSpPr>
          <p:spPr bwMode="auto">
            <a:xfrm>
              <a:off x="4553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8" name="Oval 70"/>
            <p:cNvSpPr>
              <a:spLocks noChangeArrowheads="1"/>
            </p:cNvSpPr>
            <p:nvPr/>
          </p:nvSpPr>
          <p:spPr bwMode="auto">
            <a:xfrm>
              <a:off x="4798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9" name="Oval 71"/>
            <p:cNvSpPr>
              <a:spLocks noChangeArrowheads="1"/>
            </p:cNvSpPr>
            <p:nvPr/>
          </p:nvSpPr>
          <p:spPr bwMode="auto">
            <a:xfrm>
              <a:off x="5043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0" name="Oval 72"/>
            <p:cNvSpPr>
              <a:spLocks noChangeArrowheads="1"/>
            </p:cNvSpPr>
            <p:nvPr/>
          </p:nvSpPr>
          <p:spPr bwMode="auto">
            <a:xfrm>
              <a:off x="5288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1" name="Oval 73"/>
            <p:cNvSpPr>
              <a:spLocks noChangeArrowheads="1"/>
            </p:cNvSpPr>
            <p:nvPr/>
          </p:nvSpPr>
          <p:spPr bwMode="auto">
            <a:xfrm>
              <a:off x="381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2" name="Oval 74"/>
            <p:cNvSpPr>
              <a:spLocks noChangeArrowheads="1"/>
            </p:cNvSpPr>
            <p:nvPr/>
          </p:nvSpPr>
          <p:spPr bwMode="auto">
            <a:xfrm>
              <a:off x="4063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3" name="Oval 75"/>
            <p:cNvSpPr>
              <a:spLocks noChangeArrowheads="1"/>
            </p:cNvSpPr>
            <p:nvPr/>
          </p:nvSpPr>
          <p:spPr bwMode="auto">
            <a:xfrm>
              <a:off x="4308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4" name="Oval 76"/>
            <p:cNvSpPr>
              <a:spLocks noChangeArrowheads="1"/>
            </p:cNvSpPr>
            <p:nvPr/>
          </p:nvSpPr>
          <p:spPr bwMode="auto">
            <a:xfrm>
              <a:off x="4553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5" name="Oval 77"/>
            <p:cNvSpPr>
              <a:spLocks noChangeArrowheads="1"/>
            </p:cNvSpPr>
            <p:nvPr/>
          </p:nvSpPr>
          <p:spPr bwMode="auto">
            <a:xfrm>
              <a:off x="4798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6" name="Oval 78"/>
            <p:cNvSpPr>
              <a:spLocks noChangeArrowheads="1"/>
            </p:cNvSpPr>
            <p:nvPr/>
          </p:nvSpPr>
          <p:spPr bwMode="auto">
            <a:xfrm>
              <a:off x="5043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7" name="Oval 79"/>
            <p:cNvSpPr>
              <a:spLocks noChangeArrowheads="1"/>
            </p:cNvSpPr>
            <p:nvPr/>
          </p:nvSpPr>
          <p:spPr bwMode="auto">
            <a:xfrm>
              <a:off x="528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8" name="Oval 80"/>
            <p:cNvSpPr>
              <a:spLocks noChangeArrowheads="1"/>
            </p:cNvSpPr>
            <p:nvPr/>
          </p:nvSpPr>
          <p:spPr bwMode="auto">
            <a:xfrm>
              <a:off x="3818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9" name="Oval 81"/>
            <p:cNvSpPr>
              <a:spLocks noChangeArrowheads="1"/>
            </p:cNvSpPr>
            <p:nvPr/>
          </p:nvSpPr>
          <p:spPr bwMode="auto">
            <a:xfrm>
              <a:off x="4063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0" name="Oval 82"/>
            <p:cNvSpPr>
              <a:spLocks noChangeArrowheads="1"/>
            </p:cNvSpPr>
            <p:nvPr/>
          </p:nvSpPr>
          <p:spPr bwMode="auto">
            <a:xfrm>
              <a:off x="4308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1" name="Oval 83"/>
            <p:cNvSpPr>
              <a:spLocks noChangeArrowheads="1"/>
            </p:cNvSpPr>
            <p:nvPr/>
          </p:nvSpPr>
          <p:spPr bwMode="auto">
            <a:xfrm>
              <a:off x="4553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2" name="Oval 84"/>
            <p:cNvSpPr>
              <a:spLocks noChangeArrowheads="1"/>
            </p:cNvSpPr>
            <p:nvPr/>
          </p:nvSpPr>
          <p:spPr bwMode="auto">
            <a:xfrm>
              <a:off x="4798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3" name="Oval 85"/>
            <p:cNvSpPr>
              <a:spLocks noChangeArrowheads="1"/>
            </p:cNvSpPr>
            <p:nvPr/>
          </p:nvSpPr>
          <p:spPr bwMode="auto">
            <a:xfrm>
              <a:off x="5043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4" name="Oval 86"/>
            <p:cNvSpPr>
              <a:spLocks noChangeArrowheads="1"/>
            </p:cNvSpPr>
            <p:nvPr/>
          </p:nvSpPr>
          <p:spPr bwMode="auto">
            <a:xfrm>
              <a:off x="5288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5" name="Oval 87"/>
            <p:cNvSpPr>
              <a:spLocks noChangeArrowheads="1"/>
            </p:cNvSpPr>
            <p:nvPr/>
          </p:nvSpPr>
          <p:spPr bwMode="auto">
            <a:xfrm>
              <a:off x="3818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38915" name="Oval 88"/>
          <p:cNvSpPr>
            <a:spLocks noChangeArrowheads="1"/>
          </p:cNvSpPr>
          <p:nvPr/>
        </p:nvSpPr>
        <p:spPr bwMode="auto">
          <a:xfrm rot="-5400000">
            <a:off x="2801143" y="2453482"/>
            <a:ext cx="2417763" cy="233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49" name="AutoShape 89"/>
          <p:cNvSpPr>
            <a:spLocks noChangeArrowheads="1"/>
          </p:cNvSpPr>
          <p:nvPr/>
        </p:nvSpPr>
        <p:spPr bwMode="auto">
          <a:xfrm>
            <a:off x="3930650" y="3540125"/>
            <a:ext cx="171450" cy="17145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7" name="Line 90"/>
          <p:cNvSpPr>
            <a:spLocks noChangeShapeType="1"/>
          </p:cNvSpPr>
          <p:nvPr/>
        </p:nvSpPr>
        <p:spPr bwMode="auto">
          <a:xfrm flipV="1">
            <a:off x="4011613" y="3627438"/>
            <a:ext cx="3927475" cy="31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1" name="Line 91"/>
          <p:cNvSpPr>
            <a:spLocks noChangeShapeType="1"/>
          </p:cNvSpPr>
          <p:nvPr/>
        </p:nvSpPr>
        <p:spPr bwMode="auto">
          <a:xfrm flipV="1">
            <a:off x="4021138" y="774700"/>
            <a:ext cx="3484562" cy="2857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2" name="Line 92"/>
          <p:cNvSpPr>
            <a:spLocks noChangeShapeType="1"/>
          </p:cNvSpPr>
          <p:nvPr/>
        </p:nvSpPr>
        <p:spPr bwMode="auto">
          <a:xfrm>
            <a:off x="4017963" y="3629025"/>
            <a:ext cx="3917950" cy="19700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3" name="Line 93"/>
          <p:cNvSpPr>
            <a:spLocks noChangeShapeType="1"/>
          </p:cNvSpPr>
          <p:nvPr/>
        </p:nvSpPr>
        <p:spPr bwMode="auto">
          <a:xfrm>
            <a:off x="4019550" y="3632200"/>
            <a:ext cx="3278188" cy="307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4" name="Line 94"/>
          <p:cNvSpPr>
            <a:spLocks noChangeShapeType="1"/>
          </p:cNvSpPr>
          <p:nvPr/>
        </p:nvSpPr>
        <p:spPr bwMode="auto">
          <a:xfrm>
            <a:off x="4017963" y="3633788"/>
            <a:ext cx="3925887" cy="1362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5" name="Line 95"/>
          <p:cNvSpPr>
            <a:spLocks noChangeShapeType="1"/>
          </p:cNvSpPr>
          <p:nvPr/>
        </p:nvSpPr>
        <p:spPr bwMode="auto">
          <a:xfrm flipV="1">
            <a:off x="4019550" y="1565275"/>
            <a:ext cx="3906838" cy="2063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6" name="Line 96"/>
          <p:cNvSpPr>
            <a:spLocks noChangeShapeType="1"/>
          </p:cNvSpPr>
          <p:nvPr/>
        </p:nvSpPr>
        <p:spPr bwMode="auto">
          <a:xfrm flipV="1">
            <a:off x="4022725" y="439738"/>
            <a:ext cx="3363913" cy="31892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7" name="Line 97"/>
          <p:cNvSpPr>
            <a:spLocks noChangeShapeType="1"/>
          </p:cNvSpPr>
          <p:nvPr/>
        </p:nvSpPr>
        <p:spPr bwMode="auto">
          <a:xfrm flipV="1">
            <a:off x="4022725" y="2249488"/>
            <a:ext cx="3908425" cy="13795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8" name="Line 98"/>
          <p:cNvSpPr>
            <a:spLocks noChangeShapeType="1"/>
          </p:cNvSpPr>
          <p:nvPr/>
        </p:nvSpPr>
        <p:spPr bwMode="auto">
          <a:xfrm>
            <a:off x="4022725" y="3630613"/>
            <a:ext cx="3890963" cy="30749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6" name="Line 99"/>
          <p:cNvSpPr>
            <a:spLocks noChangeShapeType="1"/>
          </p:cNvSpPr>
          <p:nvPr/>
        </p:nvSpPr>
        <p:spPr bwMode="auto">
          <a:xfrm flipV="1">
            <a:off x="2127250" y="3630613"/>
            <a:ext cx="18764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7" name="Rectangle 100"/>
          <p:cNvSpPr>
            <a:spLocks noChangeArrowheads="1"/>
          </p:cNvSpPr>
          <p:nvPr/>
        </p:nvSpPr>
        <p:spPr bwMode="auto">
          <a:xfrm>
            <a:off x="6981825" y="123825"/>
            <a:ext cx="142875" cy="6581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28" name="Rectangle 101"/>
          <p:cNvSpPr>
            <a:spLocks noChangeArrowheads="1"/>
          </p:cNvSpPr>
          <p:nvPr/>
        </p:nvSpPr>
        <p:spPr bwMode="auto">
          <a:xfrm>
            <a:off x="7140575" y="139700"/>
            <a:ext cx="1117600" cy="660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2" name="Rectangle 102"/>
          <p:cNvSpPr>
            <a:spLocks noChangeArrowheads="1"/>
          </p:cNvSpPr>
          <p:nvPr/>
        </p:nvSpPr>
        <p:spPr bwMode="auto">
          <a:xfrm>
            <a:off x="6978650" y="781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3" name="Rectangle 103"/>
          <p:cNvSpPr>
            <a:spLocks noChangeArrowheads="1"/>
          </p:cNvSpPr>
          <p:nvPr/>
        </p:nvSpPr>
        <p:spPr bwMode="auto">
          <a:xfrm>
            <a:off x="6978650" y="1162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4" name="Rectangle 104"/>
          <p:cNvSpPr>
            <a:spLocks noChangeArrowheads="1"/>
          </p:cNvSpPr>
          <p:nvPr/>
        </p:nvSpPr>
        <p:spPr bwMode="auto">
          <a:xfrm>
            <a:off x="6985000" y="20129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5" name="Rectangle 105"/>
          <p:cNvSpPr>
            <a:spLocks noChangeArrowheads="1"/>
          </p:cNvSpPr>
          <p:nvPr/>
        </p:nvSpPr>
        <p:spPr bwMode="auto">
          <a:xfrm>
            <a:off x="6985000" y="25400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3" name="Rectangle 106"/>
          <p:cNvSpPr>
            <a:spLocks noChangeArrowheads="1"/>
          </p:cNvSpPr>
          <p:nvPr/>
        </p:nvSpPr>
        <p:spPr bwMode="auto">
          <a:xfrm>
            <a:off x="6985000" y="3575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7" name="Rectangle 107"/>
          <p:cNvSpPr>
            <a:spLocks noChangeArrowheads="1"/>
          </p:cNvSpPr>
          <p:nvPr/>
        </p:nvSpPr>
        <p:spPr bwMode="auto">
          <a:xfrm>
            <a:off x="6985000" y="46164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8" name="Rectangle 108"/>
          <p:cNvSpPr>
            <a:spLocks noChangeArrowheads="1"/>
          </p:cNvSpPr>
          <p:nvPr/>
        </p:nvSpPr>
        <p:spPr bwMode="auto">
          <a:xfrm>
            <a:off x="6985000" y="50673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9" name="Rectangle 109"/>
          <p:cNvSpPr>
            <a:spLocks noChangeArrowheads="1"/>
          </p:cNvSpPr>
          <p:nvPr/>
        </p:nvSpPr>
        <p:spPr bwMode="auto">
          <a:xfrm>
            <a:off x="6985000" y="59245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70" name="Rectangle 110"/>
          <p:cNvSpPr>
            <a:spLocks noChangeArrowheads="1"/>
          </p:cNvSpPr>
          <p:nvPr/>
        </p:nvSpPr>
        <p:spPr bwMode="auto">
          <a:xfrm>
            <a:off x="6985000" y="63627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8" name="Text Box 111"/>
          <p:cNvSpPr txBox="1">
            <a:spLocks noChangeArrowheads="1"/>
          </p:cNvSpPr>
          <p:nvPr/>
        </p:nvSpPr>
        <p:spPr bwMode="auto">
          <a:xfrm>
            <a:off x="468313" y="3357563"/>
            <a:ext cx="166687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Sorgente dei raggi X</a:t>
            </a:r>
          </a:p>
        </p:txBody>
      </p:sp>
      <p:sp>
        <p:nvSpPr>
          <p:cNvPr id="38939" name="Text Box 112"/>
          <p:cNvSpPr txBox="1">
            <a:spLocks noChangeArrowheads="1"/>
          </p:cNvSpPr>
          <p:nvPr/>
        </p:nvSpPr>
        <p:spPr bwMode="auto">
          <a:xfrm rot="5400000">
            <a:off x="6742907" y="3372643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Rivelatore</a:t>
            </a:r>
          </a:p>
        </p:txBody>
      </p:sp>
      <p:sp>
        <p:nvSpPr>
          <p:cNvPr id="38940" name="Text Box 113"/>
          <p:cNvSpPr txBox="1">
            <a:spLocks noChangeArrowheads="1"/>
          </p:cNvSpPr>
          <p:nvPr/>
        </p:nvSpPr>
        <p:spPr bwMode="auto">
          <a:xfrm>
            <a:off x="323850" y="260350"/>
            <a:ext cx="7056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 Unicode MS" pitchFamily="34" charset="-128"/>
              </a:rPr>
              <a:t>Simulazione dell’esperimento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 Unicode MS" pitchFamily="34" charset="-128"/>
              </a:rPr>
              <a:t>diffrazione</a:t>
            </a:r>
          </a:p>
        </p:txBody>
      </p:sp>
    </p:spTree>
    <p:extLst>
      <p:ext uri="{BB962C8B-B14F-4D97-AF65-F5344CB8AC3E}">
        <p14:creationId xmlns:p14="http://schemas.microsoft.com/office/powerpoint/2010/main" val="38707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94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3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8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5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44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8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47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42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44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57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59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359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49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50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1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4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6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57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30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31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45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46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36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518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08125" y="577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19400" y="255588"/>
            <a:ext cx="331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00CC99"/>
                </a:solidFill>
                <a:latin typeface="Arial Unicode MS" pitchFamily="34" charset="-128"/>
              </a:rPr>
              <a:t>Metodo di rotazione</a:t>
            </a:r>
            <a:endParaRPr lang="it-IT" altLang="it-IT" sz="2800" b="1">
              <a:solidFill>
                <a:srgbClr val="00CC99"/>
              </a:solidFill>
              <a:latin typeface="Arial Unicode MS" pitchFamily="34" charset="-128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0163" y="1219200"/>
          <a:ext cx="317023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Fotografia Photo Editor" r:id="rId3" imgW="7819048" imgH="12028571" progId="MSPhotoEd.3">
                  <p:embed/>
                </p:oleObj>
              </mc:Choice>
              <mc:Fallback>
                <p:oleObj name="Fotografia Photo Editor" r:id="rId3" imgW="7819048" imgH="12028571" progId="MSPhotoEd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219200"/>
                        <a:ext cx="317023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038600" y="3463925"/>
          <a:ext cx="414020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3" name="Fotografia Photo Editor" r:id="rId5" imgW="8276190" imgH="6477904" progId="MSPhotoEd.3">
                  <p:embed/>
                </p:oleObj>
              </mc:Choice>
              <mc:Fallback>
                <p:oleObj name="Fotografia Photo Editor" r:id="rId5" imgW="8276190" imgH="6477904" progId="MSPhotoEd.3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3925"/>
                        <a:ext cx="4140200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Line 6"/>
          <p:cNvSpPr>
            <a:spLocks noChangeShapeType="1"/>
          </p:cNvSpPr>
          <p:nvPr/>
        </p:nvSpPr>
        <p:spPr bwMode="auto">
          <a:xfrm rot="1358470" flipH="1">
            <a:off x="2667000" y="914400"/>
            <a:ext cx="457200" cy="304800"/>
          </a:xfrm>
          <a:prstGeom prst="line">
            <a:avLst/>
          </a:prstGeom>
          <a:noFill/>
          <a:ln w="158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rot="20804948" flipH="1">
            <a:off x="2514600" y="2286000"/>
            <a:ext cx="914400" cy="1676400"/>
          </a:xfrm>
          <a:prstGeom prst="line">
            <a:avLst/>
          </a:prstGeom>
          <a:noFill/>
          <a:ln w="158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200400" y="838200"/>
            <a:ext cx="6019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 Unicode MS" pitchFamily="34" charset="-128"/>
              </a:rPr>
              <a:t>Per una particolare orientazione del cristallo solo alcuni riflessi saranno in posizione di diffrazione.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 Unicode MS" pitchFamily="34" charset="-128"/>
              </a:rPr>
              <a:t>Per misurare più riflessi il cristallo è ruotato (e con esso il suo reticolo reciproco) intorno ad un singolo asse per un angolo di oscillazione </a:t>
            </a:r>
            <a:r>
              <a:rPr lang="it-IT" altLang="it-IT" sz="1600">
                <a:latin typeface="Symbol" panose="05050102010706020507" pitchFamily="18" charset="2"/>
              </a:rPr>
              <a:t>D</a:t>
            </a:r>
            <a:r>
              <a:rPr lang="it-IT" altLang="it-IT" sz="1600">
                <a:latin typeface="Symbol" panose="05050102010706020507" pitchFamily="18" charset="2"/>
                <a:sym typeface="Symbol" panose="05050102010706020507" pitchFamily="18" charset="2"/>
              </a:rPr>
              <a:t></a:t>
            </a:r>
            <a:r>
              <a:rPr lang="it-IT" altLang="it-IT" sz="1600">
                <a:latin typeface="Arial Unicode MS" pitchFamily="34" charset="-128"/>
              </a:rPr>
              <a:t> durante il quale si registra l’immagine di diffrazione sul rivelatore. La rotazione è ripetuta per </a:t>
            </a:r>
            <a:r>
              <a:rPr lang="it-IT" altLang="it-IT" sz="1600">
                <a:latin typeface="Symbol" panose="05050102010706020507" pitchFamily="18" charset="2"/>
              </a:rPr>
              <a:t>D</a:t>
            </a:r>
            <a:r>
              <a:rPr lang="it-IT" altLang="it-IT" sz="1600">
                <a:latin typeface="Symbol" panose="05050102010706020507" pitchFamily="18" charset="2"/>
                <a:sym typeface="Symbol" panose="05050102010706020507" pitchFamily="18" charset="2"/>
              </a:rPr>
              <a:t></a:t>
            </a:r>
            <a:r>
              <a:rPr lang="it-IT" altLang="it-IT" sz="1600">
                <a:latin typeface="Arial Unicode MS" pitchFamily="34" charset="-128"/>
              </a:rPr>
              <a:t> contigui finche’, data l’orientazione del cristallo, almeno l’unità asimmetrica del reticolo reciproco è completamente raccolta</a:t>
            </a:r>
            <a:r>
              <a:rPr lang="en-US" altLang="it-IT" sz="1600">
                <a:latin typeface="Arial Unicode MS" pitchFamily="34" charset="-128"/>
              </a:rPr>
              <a:t>.</a:t>
            </a:r>
            <a:endParaRPr lang="it-IT" altLang="it-IT" sz="1600">
              <a:latin typeface="Arial Unicode MS" pitchFamily="34" charset="-128"/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rot="17652317" flipH="1">
            <a:off x="5029200" y="3352800"/>
            <a:ext cx="571500" cy="266700"/>
          </a:xfrm>
          <a:prstGeom prst="line">
            <a:avLst/>
          </a:prstGeom>
          <a:noFill/>
          <a:ln w="158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477000" y="3733800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“lune”</a:t>
            </a:r>
            <a:endParaRPr lang="it-IT" altLang="it-IT" sz="1600">
              <a:latin typeface="Arial Unicode MS" pitchFamily="34" charset="-128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733800" y="6124575"/>
            <a:ext cx="3511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Riflessi dallo stesso piano 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reticolo reciproco formano una “luna”</a:t>
            </a:r>
            <a:endParaRPr lang="it-IT" altLang="it-IT" sz="16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362200" y="407988"/>
            <a:ext cx="4559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 Unicode MS" pitchFamily="34" charset="-128"/>
              </a:rPr>
              <a:t>Obiettivi di una raccolta dati</a:t>
            </a:r>
            <a:endParaRPr lang="it-IT" altLang="it-IT" sz="2800" b="1">
              <a:latin typeface="Arial Unicode MS" pitchFamily="34" charset="-128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7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Massimizzare il numero di riflessi ad alto angolo (</a:t>
            </a:r>
            <a:r>
              <a:rPr lang="it-IT" altLang="it-IT" sz="2000">
                <a:solidFill>
                  <a:srgbClr val="FF0066"/>
                </a:solidFill>
                <a:latin typeface="Arial" panose="020B0604020202020204" pitchFamily="34" charset="0"/>
              </a:rPr>
              <a:t>massima </a:t>
            </a:r>
            <a:r>
              <a:rPr lang="it-IT" altLang="it-IT" sz="2000" b="1">
                <a:solidFill>
                  <a:srgbClr val="FF0066"/>
                </a:solidFill>
                <a:latin typeface="Arial" panose="020B0604020202020204" pitchFamily="34" charset="0"/>
              </a:rPr>
              <a:t>risoluzione</a:t>
            </a:r>
            <a:r>
              <a:rPr lang="it-IT" altLang="it-IT" sz="20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66"/>
                </a:solidFill>
                <a:latin typeface="Arial" panose="020B0604020202020204" pitchFamily="34" charset="0"/>
              </a:rPr>
              <a:t>Alta </a:t>
            </a:r>
            <a:r>
              <a:rPr lang="it-IT" altLang="it-IT" sz="2000" b="1">
                <a:solidFill>
                  <a:srgbClr val="FF0000"/>
                </a:solidFill>
                <a:latin typeface="Arial" panose="020B0604020202020204" pitchFamily="34" charset="0"/>
              </a:rPr>
              <a:t>completezza</a:t>
            </a:r>
            <a:r>
              <a:rPr lang="it-IT" altLang="it-IT" sz="2000">
                <a:latin typeface="Arial" panose="020B0604020202020204" pitchFamily="34" charset="0"/>
              </a:rPr>
              <a:t> dei dati </a:t>
            </a:r>
            <a:r>
              <a:rPr lang="it-IT" altLang="it-IT" sz="200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altLang="it-IT" sz="2000">
                <a:latin typeface="Arial" panose="020B0604020202020204" pitchFamily="34" charset="0"/>
              </a:rPr>
              <a:t> % dei riflessi misurati rispetto a quelli teorici contenuti nell’unità asimmetrica del reticolo reciproco.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Tale unità asimmetrica è definita dalla simmetria del gruppo spaziale del cristallo + centro di inversione (legge di Friedel) – riflessi unici.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Il numero di riflessi dipenderà anche dalla risoluzione effettiva (d) cui diffrange il cristallo (N</a:t>
            </a:r>
            <a:r>
              <a:rPr lang="it-IT" altLang="it-IT" sz="1400">
                <a:latin typeface="Arial" panose="020B0604020202020204" pitchFamily="34" charset="0"/>
                <a:sym typeface="Symbol" panose="05050102010706020507" pitchFamily="18" charset="2"/>
              </a:rPr>
              <a:t>1/d</a:t>
            </a:r>
            <a:r>
              <a:rPr lang="it-IT" altLang="it-IT" sz="1400" baseline="30000"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it-IT" altLang="it-IT" sz="1400"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  <a:r>
              <a:rPr lang="it-IT" altLang="it-IT" sz="16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66"/>
                </a:solidFill>
                <a:latin typeface="Arial" panose="020B0604020202020204" pitchFamily="34" charset="0"/>
              </a:rPr>
              <a:t>Alta </a:t>
            </a:r>
            <a:r>
              <a:rPr lang="it-IT" altLang="it-IT" sz="2000" b="1">
                <a:solidFill>
                  <a:srgbClr val="FF0066"/>
                </a:solidFill>
                <a:latin typeface="Arial" panose="020B0604020202020204" pitchFamily="34" charset="0"/>
              </a:rPr>
              <a:t>ridondanza</a:t>
            </a:r>
            <a:r>
              <a:rPr lang="it-IT" altLang="it-IT" sz="2000">
                <a:latin typeface="Arial" panose="020B0604020202020204" pitchFamily="34" charset="0"/>
              </a:rPr>
              <a:t>  </a:t>
            </a:r>
            <a:r>
              <a:rPr lang="it-IT" altLang="it-IT" sz="200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altLang="it-IT" sz="2000">
                <a:latin typeface="Arial" panose="020B0604020202020204" pitchFamily="34" charset="0"/>
              </a:rPr>
              <a:t> Il riflesso hkl o i riflessi ad esso relazionati per simmetria (stessa intensità) sono misurati misurati più volte per migliorare l’accuratezza della misura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66"/>
                </a:solidFill>
                <a:latin typeface="Arial" panose="020B0604020202020204" pitchFamily="34" charset="0"/>
              </a:rPr>
              <a:t>Alto </a:t>
            </a:r>
            <a:r>
              <a:rPr lang="it-IT" altLang="it-IT" sz="2000" b="1">
                <a:solidFill>
                  <a:srgbClr val="FF0066"/>
                </a:solidFill>
                <a:latin typeface="Arial" panose="020B0604020202020204" pitchFamily="34" charset="0"/>
              </a:rPr>
              <a:t>rapporto segnale/fondo</a:t>
            </a:r>
            <a:r>
              <a:rPr lang="it-IT" altLang="it-IT" sz="2000">
                <a:latin typeface="Arial" panose="020B0604020202020204" pitchFamily="34" charset="0"/>
              </a:rPr>
              <a:t> : I</a:t>
            </a:r>
            <a:r>
              <a:rPr lang="it-IT" altLang="it-IT" sz="2000" baseline="-25000">
                <a:latin typeface="Arial" panose="020B0604020202020204" pitchFamily="34" charset="0"/>
              </a:rPr>
              <a:t>hkl</a:t>
            </a:r>
            <a:r>
              <a:rPr lang="it-IT" altLang="it-IT" sz="2000">
                <a:latin typeface="Arial" panose="020B0604020202020204" pitchFamily="34" charset="0"/>
              </a:rPr>
              <a:t>/</a:t>
            </a:r>
            <a:r>
              <a:rPr lang="it-IT" altLang="it-IT" sz="2000">
                <a:latin typeface="Symbol" panose="05050102010706020507" pitchFamily="18" charset="2"/>
              </a:rPr>
              <a:t>s</a:t>
            </a:r>
            <a:r>
              <a:rPr lang="it-IT" altLang="it-IT" sz="2000">
                <a:latin typeface="Arial" panose="020B0604020202020204" pitchFamily="34" charset="0"/>
              </a:rPr>
              <a:t>(I</a:t>
            </a:r>
            <a:r>
              <a:rPr lang="it-IT" altLang="it-IT" sz="2000" baseline="-25000">
                <a:latin typeface="Arial" panose="020B0604020202020204" pitchFamily="34" charset="0"/>
              </a:rPr>
              <a:t>hkl</a:t>
            </a:r>
            <a:r>
              <a:rPr lang="it-IT" altLang="it-IT" sz="2000">
                <a:latin typeface="Arial" panose="020B0604020202020204" pitchFamily="34" charset="0"/>
              </a:rPr>
              <a:t>)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8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Famiglie di piani e indici di Miller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526681"/>
              </p:ext>
            </p:extLst>
          </p:nvPr>
        </p:nvGraphicFramePr>
        <p:xfrm>
          <a:off x="2358231" y="1454151"/>
          <a:ext cx="4427537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0" name="Immagine bitmap" r:id="rId3" imgW="4427604" imgH="1966130" progId="Paint.Picture">
                  <p:embed/>
                </p:oleObj>
              </mc:Choice>
              <mc:Fallback>
                <p:oleObj name="Immagine bitmap" r:id="rId3" imgW="4427604" imgH="1966130" progId="Paint.Picture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231" y="1454151"/>
                        <a:ext cx="4427537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7700" y="427038"/>
            <a:ext cx="800099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cs typeface="Times New Roman" panose="02020603050405020304" pitchFamily="18" charset="0"/>
              </a:rPr>
              <a:t>Nel caso particolare di una famiglia di piani parallela ad un asse, questo piano cristallografico avrà 0 come indice di Miller in quanto l'intercetta rispetto a questo asse è </a:t>
            </a:r>
            <a:r>
              <a:rPr lang="it-IT" altLang="it-IT" sz="2000" dirty="0"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it-IT" altLang="it-IT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52400" y="346075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 piani relazionati alle facce di un cristallo sono piani reticolari in senso stretto (cioè i piani che passano per i nodi reticolari) ed hanno come indici di Miller dei numeri interi </a:t>
            </a:r>
            <a:r>
              <a:rPr lang="it-IT" altLang="it-IT" sz="2400" dirty="0" smtClean="0"/>
              <a:t>primi tra </a:t>
            </a:r>
            <a:r>
              <a:rPr lang="it-IT" altLang="it-IT" sz="2400" dirty="0"/>
              <a:t>loro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52400" y="4572000"/>
            <a:ext cx="883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E’ tuttavia comodo estendere gli indici di Miller a tutte le terne di numeri interi positivi e negativi (indicati con una barra).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In questo modo si comprendono anche le famiglie di piani che non sono piani reticolari in senso stretto ma sono piani paralleli a piani reticolari con spaziature che sono sottomultipli interi di piani reticolari veri e propri.</a:t>
            </a:r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74393"/>
              </p:ext>
            </p:extLst>
          </p:nvPr>
        </p:nvGraphicFramePr>
        <p:xfrm>
          <a:off x="6785768" y="2247723"/>
          <a:ext cx="12795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1" name="Immagine bitmap" r:id="rId5" imgW="1280271" imgH="1165961" progId="Paint.Picture">
                  <p:embed/>
                </p:oleObj>
              </mc:Choice>
              <mc:Fallback>
                <p:oleObj name="Immagine bitmap" r:id="rId5" imgW="1280271" imgH="1165961" progId="Paint.Picture">
                  <p:embed/>
                  <p:pic>
                    <p:nvPicPr>
                      <p:cNvPr id="420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5768" y="2247723"/>
                        <a:ext cx="1279525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52400" y="61722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NB due famiglie di piani con indici di Miller che differiscono solo dal segno sono la stessa famiglia di piani con la stessa spaziatura vista </a:t>
            </a:r>
            <a:r>
              <a:rPr lang="it-IT" altLang="it-IT" sz="2000" dirty="0" smtClean="0"/>
              <a:t>con </a:t>
            </a:r>
            <a:r>
              <a:rPr lang="it-IT" altLang="it-IT" sz="2000" dirty="0"/>
              <a:t>direzione opposta</a:t>
            </a:r>
          </a:p>
        </p:txBody>
      </p:sp>
    </p:spTree>
    <p:extLst>
      <p:ext uri="{BB962C8B-B14F-4D97-AF65-F5344CB8AC3E}">
        <p14:creationId xmlns:p14="http://schemas.microsoft.com/office/powerpoint/2010/main" val="39570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6" grpId="0"/>
      <p:bldP spid="41998" grpId="0"/>
      <p:bldP spid="4200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301875" y="908050"/>
            <a:ext cx="400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CC00"/>
                </a:solidFill>
                <a:latin typeface="Arial" panose="020B0604020202020204" pitchFamily="34" charset="0"/>
              </a:rPr>
              <a:t>Fasi della raccolta dati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74231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>
                <a:latin typeface="Arial" panose="020B0604020202020204" pitchFamily="34" charset="0"/>
              </a:rPr>
              <a:t>Messa a punto dei parametri della raccolta dati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>
                <a:latin typeface="Arial" panose="020B0604020202020204" pitchFamily="34" charset="0"/>
              </a:rPr>
              <a:t>Indicizzazione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>
                <a:latin typeface="Arial" panose="020B0604020202020204" pitchFamily="34" charset="0"/>
              </a:rPr>
              <a:t>Integrazione dei riflessi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>
                <a:latin typeface="Arial" panose="020B0604020202020204" pitchFamily="34" charset="0"/>
              </a:rPr>
              <a:t>Scalaggio e analisi della qualità dei dati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endParaRPr lang="it-IT" altLang="it-IT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362200" y="636588"/>
            <a:ext cx="4611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 Unicode MS" pitchFamily="34" charset="-128"/>
              </a:rPr>
              <a:t>Parametri della raccolta dati</a:t>
            </a:r>
            <a:endParaRPr lang="it-IT" altLang="it-IT" sz="2800" b="1">
              <a:latin typeface="Arial Unicode MS" pitchFamily="34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93725" y="1111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6934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>
                <a:latin typeface="Arial Unicode MS" pitchFamily="34" charset="-128"/>
              </a:rPr>
              <a:t> Lunghezza d’onda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>
                <a:latin typeface="Arial Unicode MS" pitchFamily="34" charset="-128"/>
              </a:rPr>
              <a:t> Distanza cristallo-detector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>
                <a:latin typeface="Arial Unicode MS" pitchFamily="34" charset="-128"/>
              </a:rPr>
              <a:t> Angolo di oscillazione </a:t>
            </a:r>
            <a:r>
              <a:rPr lang="en-US" altLang="it-IT">
                <a:latin typeface="Symbol" panose="05050102010706020507" pitchFamily="18" charset="2"/>
              </a:rPr>
              <a:t>D</a:t>
            </a:r>
            <a:r>
              <a:rPr lang="en-US" altLang="it-IT">
                <a:latin typeface="Symbol" panose="05050102010706020507" pitchFamily="18" charset="2"/>
                <a:sym typeface="Symbol" panose="05050102010706020507" pitchFamily="18" charset="2"/>
              </a:rPr>
              <a:t></a:t>
            </a:r>
            <a:r>
              <a:rPr lang="en-US" altLang="it-IT">
                <a:latin typeface="Arial Unicode MS" pitchFamily="34" charset="-128"/>
              </a:rPr>
              <a:t> 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>
                <a:latin typeface="Arial Unicode MS" pitchFamily="34" charset="-128"/>
              </a:rPr>
              <a:t> Tempo di esposizione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>
                <a:latin typeface="Arial Unicode MS" pitchFamily="34" charset="-128"/>
              </a:rPr>
              <a:t> Intervallo di rotazione totale</a:t>
            </a:r>
            <a:endParaRPr lang="it-IT" altLang="it-IT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3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istance_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72598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257800" y="1143000"/>
            <a:ext cx="3341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Quanto più vicino è il detector,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tanto maggiore è l’angolo di Bragg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intercettato dal detector stesso</a:t>
            </a:r>
            <a:endParaRPr lang="it-IT" altLang="it-IT" sz="1600">
              <a:latin typeface="Arial Unicode MS" pitchFamily="34" charset="-128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rot="5400000">
            <a:off x="6573838" y="2324100"/>
            <a:ext cx="627062" cy="2111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98599403 h 21600"/>
              <a:gd name="T4" fmla="*/ 2147483646 w 21600"/>
              <a:gd name="T5" fmla="*/ 197198806 h 21600"/>
              <a:gd name="T6" fmla="*/ 2147483646 w 21600"/>
              <a:gd name="T7" fmla="*/ 985994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AEAEA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129213" y="2819400"/>
            <a:ext cx="3873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Bisogna valutare la massima </a:t>
            </a:r>
            <a:r>
              <a:rPr lang="en-US" altLang="it-IT" sz="1600" i="1">
                <a:latin typeface="Arial Unicode MS" pitchFamily="34" charset="-128"/>
              </a:rPr>
              <a:t>risoluzione</a:t>
            </a:r>
            <a:r>
              <a:rPr lang="en-US" altLang="it-IT" sz="1600">
                <a:latin typeface="Arial Unicode MS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effettiva cui diffrange il cristallo</a:t>
            </a:r>
            <a:endParaRPr lang="it-IT" altLang="it-IT" sz="1600">
              <a:latin typeface="Arial Unicode MS" pitchFamily="34" charset="-128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7313" y="4244975"/>
            <a:ext cx="91328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>
                <a:latin typeface="Arial Unicode MS" pitchFamily="34" charset="-128"/>
              </a:rPr>
              <a:t>Possibile sovrapposizione degli spot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    Aumentando D, aumenta la distanza tra gli spot (importante per celle elementari con assi lunghi) </a:t>
            </a:r>
            <a:endParaRPr lang="it-IT" altLang="it-IT" sz="1600" i="1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 i="1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>
                <a:latin typeface="Arial Unicode MS" pitchFamily="34" charset="-128"/>
              </a:rPr>
              <a:t>Assorbimento</a:t>
            </a:r>
            <a:r>
              <a:rPr lang="en-US" altLang="it-IT" sz="1600">
                <a:latin typeface="Arial Unicode MS" pitchFamily="34" charset="-128"/>
              </a:rPr>
              <a:t> dei raggi X da parte dell’aria (sopratutto nel caso di raccolte “in-house”)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    Aumentando D, aumenta l’assorbimento e dunque diminuisce l’intensità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>
                <a:latin typeface="Arial Unicode MS" pitchFamily="34" charset="-128"/>
              </a:rPr>
              <a:t>Rapporto segnale/fondo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    Aumentando D, aumenta rapporto segnale/fondo perchè diminuisce lo scattering 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    background misurato (scattering r</a:t>
            </a:r>
            <a:r>
              <a:rPr lang="it-IT" altLang="it-IT" sz="1600">
                <a:latin typeface="Arial Unicode MS" pitchFamily="34" charset="-128"/>
              </a:rPr>
              <a:t>andom </a:t>
            </a:r>
            <a:r>
              <a:rPr lang="en-US" altLang="it-IT" sz="1600">
                <a:latin typeface="Arial Unicode MS" pitchFamily="34" charset="-128"/>
              </a:rPr>
              <a:t>da parte dell’aria, del materiale che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    costituisce il “montaggio”, scattering ane</a:t>
            </a:r>
            <a:r>
              <a:rPr lang="it-IT" altLang="it-IT" sz="1600">
                <a:latin typeface="Arial Unicode MS" pitchFamily="34" charset="-128"/>
              </a:rPr>
              <a:t>lastic</a:t>
            </a:r>
            <a:r>
              <a:rPr lang="en-US" altLang="it-IT" sz="1600">
                <a:latin typeface="Arial Unicode MS" pitchFamily="34" charset="-128"/>
              </a:rPr>
              <a:t>o</a:t>
            </a:r>
            <a:r>
              <a:rPr lang="it-IT" altLang="it-IT" sz="1600">
                <a:latin typeface="Arial Unicode MS" pitchFamily="34" charset="-128"/>
              </a:rPr>
              <a:t> </a:t>
            </a:r>
            <a:r>
              <a:rPr lang="en-US" altLang="it-IT" sz="1600">
                <a:latin typeface="Arial Unicode MS" pitchFamily="34" charset="-128"/>
              </a:rPr>
              <a:t>del cristallo) </a:t>
            </a:r>
            <a:r>
              <a:rPr lang="it-IT" altLang="it-IT" sz="1600">
                <a:latin typeface="Arial Unicode MS" pitchFamily="34" charset="-128"/>
              </a:rPr>
              <a:t> </a:t>
            </a:r>
            <a:endParaRPr lang="en-US" altLang="it-IT" sz="1600">
              <a:latin typeface="Arial Unicode MS" pitchFamily="34" charset="-128"/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4087813" y="782638"/>
          <a:ext cx="48418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6" name="Fotografia Photo Editor" r:id="rId4" imgW="2438095" imgH="2580952" progId="MSPhotoEd.3">
                  <p:embed/>
                </p:oleObj>
              </mc:Choice>
              <mc:Fallback>
                <p:oleObj name="Fotografia Photo Editor" r:id="rId4" imgW="2438095" imgH="2580952" progId="MSPhotoEd.3">
                  <p:embed/>
                  <p:pic>
                    <p:nvPicPr>
                      <p:cNvPr id="44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782638"/>
                        <a:ext cx="48418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2554288" y="773113"/>
          <a:ext cx="4937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7" name="Fotografia Photo Editor" r:id="rId6" imgW="2438095" imgH="2580952" progId="MSPhotoEd.3">
                  <p:embed/>
                </p:oleObj>
              </mc:Choice>
              <mc:Fallback>
                <p:oleObj name="Fotografia Photo Editor" r:id="rId6" imgW="2438095" imgH="2580952" progId="MSPhotoEd.3">
                  <p:embed/>
                  <p:pic>
                    <p:nvPicPr>
                      <p:cNvPr id="44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773113"/>
                        <a:ext cx="49371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335213" y="179388"/>
            <a:ext cx="5073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5F5F5F"/>
                </a:solidFill>
                <a:latin typeface="Arial Unicode MS" pitchFamily="34" charset="-128"/>
              </a:rPr>
              <a:t>Distanza cristallo-detector ( D )</a:t>
            </a:r>
            <a:endParaRPr lang="it-IT" altLang="it-IT" sz="2800" b="1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rot="20106916" flipV="1">
            <a:off x="3657600" y="10668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rot="20106916" flipV="1">
            <a:off x="2133600" y="10668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048000" y="3930650"/>
            <a:ext cx="2557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Altri fattori da considerare:</a:t>
            </a:r>
            <a:endParaRPr lang="it-IT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1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743200" y="179388"/>
            <a:ext cx="365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5F5F5F"/>
                </a:solidFill>
                <a:latin typeface="Arial Unicode MS" pitchFamily="34" charset="-128"/>
              </a:rPr>
              <a:t>Tempo di esposizione</a:t>
            </a:r>
            <a:endParaRPr lang="it-IT" altLang="it-IT" sz="2800" b="1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0500" y="762000"/>
            <a:ext cx="8753475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 Unicode MS" pitchFamily="34" charset="-128"/>
              </a:rPr>
              <a:t>In teoria</a:t>
            </a:r>
            <a:r>
              <a:rPr lang="it-IT" altLang="it-IT" sz="1800">
                <a:latin typeface="Arial Unicode MS" pitchFamily="34" charset="-128"/>
              </a:rPr>
              <a:t>, quanto maggiore è il tempo di esposizione tanto maggiore è l’intensità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diffratta e maggiore è il rapporto </a:t>
            </a:r>
            <a:r>
              <a:rPr lang="it-IT" altLang="it-IT" sz="1800">
                <a:latin typeface="Arial" panose="020B0604020202020204" pitchFamily="34" charset="0"/>
              </a:rPr>
              <a:t>I</a:t>
            </a:r>
            <a:r>
              <a:rPr lang="it-IT" altLang="it-IT" sz="1800" baseline="-25000">
                <a:latin typeface="Arial" panose="020B0604020202020204" pitchFamily="34" charset="0"/>
              </a:rPr>
              <a:t>hkl</a:t>
            </a:r>
            <a:r>
              <a:rPr lang="it-IT" altLang="it-IT" sz="1800">
                <a:latin typeface="Arial" panose="020B0604020202020204" pitchFamily="34" charset="0"/>
              </a:rPr>
              <a:t>/</a:t>
            </a:r>
            <a:r>
              <a:rPr lang="it-IT" altLang="it-IT" sz="1800">
                <a:latin typeface="Symbol" panose="05050102010706020507" pitchFamily="18" charset="2"/>
              </a:rPr>
              <a:t>s</a:t>
            </a:r>
            <a:r>
              <a:rPr lang="it-IT" altLang="it-IT" sz="1800">
                <a:latin typeface="Arial" panose="020B0604020202020204" pitchFamily="34" charset="0"/>
              </a:rPr>
              <a:t>(I</a:t>
            </a:r>
            <a:r>
              <a:rPr lang="it-IT" altLang="it-IT" sz="1800" baseline="-25000">
                <a:latin typeface="Arial" panose="020B0604020202020204" pitchFamily="34" charset="0"/>
              </a:rPr>
              <a:t>hkl</a:t>
            </a:r>
            <a:r>
              <a:rPr lang="it-IT" altLang="it-IT" sz="1800">
                <a:latin typeface="Arial" panose="020B0604020202020204" pitchFamily="34" charset="0"/>
              </a:rPr>
              <a:t>) </a:t>
            </a:r>
            <a:r>
              <a:rPr lang="it-IT" altLang="it-IT" sz="180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it-IT" altLang="it-IT" sz="1800">
                <a:latin typeface="Arial Unicode MS" pitchFamily="34" charset="-128"/>
                <a:sym typeface="Symbol" panose="05050102010706020507" pitchFamily="18" charset="2"/>
              </a:rPr>
              <a:t>misura più accurata</a:t>
            </a:r>
            <a:endParaRPr lang="it-IT" altLang="it-IT" sz="18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 Unicode MS" pitchFamily="34" charset="-128"/>
              </a:rPr>
              <a:t>[ In un esperimento di diffrazione si “conta” il numero dei fotoni che incidono sui pixel del rivelatore in un dato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 Unicode MS" pitchFamily="34" charset="-128"/>
              </a:rPr>
              <a:t>ammontare di tempo. Questo è un processo regolato da leggi probabilistiche: distribuzione di Poisson, detta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 Unicode MS" pitchFamily="34" charset="-128"/>
              </a:rPr>
              <a:t>anche “statistica dei conteggi”. La deviazione standard di una variabile che presenta una distribuzione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 Unicode MS" pitchFamily="34" charset="-128"/>
              </a:rPr>
              <a:t>Poisson è data dalla radice quadrata del numero di conteggi misurato. Dunque se l’intensità raddoppia (2I</a:t>
            </a:r>
            <a:r>
              <a:rPr lang="it-IT" altLang="it-IT" sz="1400" baseline="-25000">
                <a:latin typeface="Arial Unicode MS" pitchFamily="34" charset="-128"/>
              </a:rPr>
              <a:t>hkl</a:t>
            </a:r>
            <a:r>
              <a:rPr lang="it-IT" altLang="it-IT" sz="1400">
                <a:latin typeface="Arial Unicode MS" pitchFamily="34" charset="-128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 Unicode MS" pitchFamily="34" charset="-128"/>
              </a:rPr>
              <a:t>per effetto del più lungo tempo di esposizione, la sua deviazione standard </a:t>
            </a:r>
            <a:r>
              <a:rPr lang="it-IT" altLang="it-IT" sz="1400">
                <a:latin typeface="Symbol" panose="05050102010706020507" pitchFamily="18" charset="2"/>
              </a:rPr>
              <a:t>s</a:t>
            </a:r>
            <a:r>
              <a:rPr lang="it-IT" altLang="it-IT" sz="1400">
                <a:latin typeface="Arial Unicode MS" pitchFamily="34" charset="-128"/>
              </a:rPr>
              <a:t>(I</a:t>
            </a:r>
            <a:r>
              <a:rPr lang="it-IT" altLang="it-IT" sz="1400" baseline="-25000">
                <a:latin typeface="Arial Unicode MS" pitchFamily="34" charset="-128"/>
              </a:rPr>
              <a:t>hkl</a:t>
            </a:r>
            <a:r>
              <a:rPr lang="it-IT" altLang="it-IT" sz="1400">
                <a:latin typeface="Arial Unicode MS" pitchFamily="34" charset="-128"/>
              </a:rPr>
              <a:t>) diventerà </a:t>
            </a:r>
            <a:r>
              <a:rPr lang="it-IT" altLang="it-IT" sz="1400">
                <a:latin typeface="Arial Unicode MS" pitchFamily="34" charset="-128"/>
                <a:ea typeface="Arial Unicode MS" pitchFamily="34" charset="-128"/>
              </a:rPr>
              <a:t>√2I</a:t>
            </a:r>
            <a:r>
              <a:rPr lang="it-IT" altLang="it-IT" sz="1400" baseline="-25000">
                <a:latin typeface="Arial Unicode MS" pitchFamily="34" charset="-128"/>
                <a:ea typeface="Arial Unicode MS" pitchFamily="34" charset="-128"/>
              </a:rPr>
              <a:t>hkl</a:t>
            </a:r>
            <a:r>
              <a:rPr lang="it-IT" altLang="it-IT" sz="1400">
                <a:latin typeface="Arial Unicode MS" pitchFamily="34" charset="-128"/>
              </a:rPr>
              <a:t> e il rapporto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 Unicode MS" pitchFamily="34" charset="-128"/>
              </a:rPr>
              <a:t>I/</a:t>
            </a:r>
            <a:r>
              <a:rPr lang="it-IT" altLang="it-IT" sz="1400">
                <a:latin typeface="Symbol" panose="05050102010706020507" pitchFamily="18" charset="2"/>
              </a:rPr>
              <a:t>s</a:t>
            </a:r>
            <a:r>
              <a:rPr lang="it-IT" altLang="it-IT" sz="1400">
                <a:latin typeface="Arial Unicode MS" pitchFamily="34" charset="-128"/>
              </a:rPr>
              <a:t> aumenterà di </a:t>
            </a:r>
            <a:r>
              <a:rPr lang="it-IT" altLang="it-IT" sz="1400">
                <a:latin typeface="Arial Unicode MS" pitchFamily="34" charset="-128"/>
                <a:ea typeface="Arial Unicode MS" pitchFamily="34" charset="-128"/>
              </a:rPr>
              <a:t>√2. ]</a:t>
            </a:r>
            <a:r>
              <a:rPr lang="it-IT" altLang="it-IT" sz="1400">
                <a:latin typeface="Arial Unicode MS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 Unicode MS" pitchFamily="34" charset="-128"/>
              </a:rPr>
              <a:t>In pratica</a:t>
            </a:r>
            <a:r>
              <a:rPr lang="it-IT" altLang="it-IT" sz="1800">
                <a:latin typeface="Arial Unicode MS" pitchFamily="34" charset="-128"/>
              </a:rPr>
              <a:t> ci sono altri fattori da considerare nella scelta del tempo di esposizione: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1. danneggiamento da radiazione, nel caso di raccolte dati a temperatura ambiente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o anche nel caso di basse temperature ma usando linee di sincrotrone molto intense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2. “overloads”, ossia riflessi che vanno in saturazione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(i rivelatori hanno un range dinamico, ossia esiste un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numero di conteggi (fotoni) che satura i pixel del detector)  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3. limitazioni di tempo a disposizione per la raccolta dati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Tipici tempi di esposizione per immagine (con </a:t>
            </a:r>
            <a:r>
              <a:rPr lang="it-IT" altLang="it-IT" sz="1800">
                <a:latin typeface="Symbol" panose="05050102010706020507" pitchFamily="18" charset="2"/>
              </a:rPr>
              <a:t>Dj</a:t>
            </a:r>
            <a:r>
              <a:rPr lang="it-IT" altLang="it-IT" sz="1800">
                <a:latin typeface="Arial Unicode MS" pitchFamily="34" charset="-128"/>
              </a:rPr>
              <a:t>=1</a:t>
            </a:r>
            <a:r>
              <a:rPr lang="it-IT" altLang="it-IT" sz="1800">
                <a:latin typeface="Arial Unicode MS" pitchFamily="34" charset="-128"/>
                <a:ea typeface="Arial Unicode MS" pitchFamily="34" charset="-128"/>
              </a:rPr>
              <a:t>⁰</a:t>
            </a:r>
            <a:r>
              <a:rPr lang="it-IT" altLang="it-IT" sz="1800">
                <a:latin typeface="Arial Unicode MS" pitchFamily="34" charset="-128"/>
              </a:rPr>
              <a:t>) variano da 15-30 min con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un detector “image plate” su sorgenti convenzionali, a pochi secondi con 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Unicode MS" pitchFamily="34" charset="-128"/>
              </a:rPr>
              <a:t>detector CCD su sorgenti di sincrotrone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pic>
        <p:nvPicPr>
          <p:cNvPr id="45060" name="Picture 4" descr="ov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78288"/>
            <a:ext cx="2057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rot="522796">
            <a:off x="5638800" y="4578350"/>
            <a:ext cx="1530350" cy="2984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8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28800" y="246063"/>
            <a:ext cx="6043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 Unicode MS" pitchFamily="34" charset="-128"/>
              </a:rPr>
              <a:t>Intervallo angolare di rotazione totale</a:t>
            </a:r>
            <a:endParaRPr lang="it-IT" altLang="it-IT" sz="2800" b="1">
              <a:latin typeface="Arial Unicode MS" pitchFamily="34" charset="-128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69925" y="1339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53340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197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Il minimo intervallo di gradi di rotazione da ricoprire è dettato dalla simmetria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del gruppo spaziale del cristallo e dall’orientazione del cristallo rispetto al fascio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dei raggi X.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5F5F5F"/>
              </a:solidFill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Nel caso in cui non si misura segnale anomalo (la legge di Friedel e’ valida),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il minimo intervallo necessario non può essere maggiore di 180</a:t>
            </a: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</a:rPr>
              <a:t>⁰.</a:t>
            </a:r>
            <a:endParaRPr lang="it-IT" altLang="it-IT" sz="180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581650" y="3352800"/>
            <a:ext cx="3562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Se il cristallo non presenta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un sensibile decadimento per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esposizione ai raggi X, 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acquisizione di misure ridondanti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F5F5F"/>
                </a:solidFill>
                <a:latin typeface="Arial Unicode MS" pitchFamily="34" charset="-128"/>
              </a:rPr>
              <a:t>migliora la qualità del set di dati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5F5F5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1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124200" y="179388"/>
            <a:ext cx="2443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5F5F5F"/>
                </a:solidFill>
                <a:latin typeface="Arial Unicode MS" pitchFamily="34" charset="-128"/>
              </a:rPr>
              <a:t>Riduzione dati</a:t>
            </a:r>
            <a:endParaRPr lang="it-IT" altLang="it-IT" sz="2800" b="1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23850" y="2117725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5F5F5F"/>
                </a:solidFill>
                <a:latin typeface="Arial Unicode MS" pitchFamily="34" charset="-128"/>
              </a:rPr>
              <a:t>Indicizzazione dei riflessi: ogni spot è associato ad un punto del reticolo reciproco hkl. Si determina così l’orientazione del cristallo rispetto ad una terna di assi di riferimento e le dimensioni della cella elementare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708275" y="1006475"/>
            <a:ext cx="328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/>
              <a:t>Indicizzazione</a:t>
            </a:r>
          </a:p>
        </p:txBody>
      </p:sp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9243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57646" r="55293" b="24706"/>
          <a:stretch>
            <a:fillRect/>
          </a:stretch>
        </p:blipFill>
        <p:spPr bwMode="auto">
          <a:xfrm>
            <a:off x="4224338" y="3714750"/>
            <a:ext cx="35814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14"/>
          <p:cNvSpPr>
            <a:spLocks noChangeShapeType="1"/>
          </p:cNvSpPr>
          <p:nvPr/>
        </p:nvSpPr>
        <p:spPr bwMode="auto">
          <a:xfrm flipV="1">
            <a:off x="2171700" y="3692525"/>
            <a:ext cx="5629275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2" name="Line 15"/>
          <p:cNvSpPr>
            <a:spLocks noChangeShapeType="1"/>
          </p:cNvSpPr>
          <p:nvPr/>
        </p:nvSpPr>
        <p:spPr bwMode="auto">
          <a:xfrm>
            <a:off x="2182813" y="5603875"/>
            <a:ext cx="5630862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3" name="Rectangle 16"/>
          <p:cNvSpPr>
            <a:spLocks noChangeArrowheads="1"/>
          </p:cNvSpPr>
          <p:nvPr/>
        </p:nvSpPr>
        <p:spPr bwMode="auto">
          <a:xfrm>
            <a:off x="1709738" y="52959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4" name="Line 17"/>
          <p:cNvSpPr>
            <a:spLocks noChangeShapeType="1"/>
          </p:cNvSpPr>
          <p:nvPr/>
        </p:nvSpPr>
        <p:spPr bwMode="auto">
          <a:xfrm>
            <a:off x="1709738" y="5600700"/>
            <a:ext cx="2517775" cy="91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5" name="Line 18"/>
          <p:cNvSpPr>
            <a:spLocks noChangeShapeType="1"/>
          </p:cNvSpPr>
          <p:nvPr/>
        </p:nvSpPr>
        <p:spPr bwMode="auto">
          <a:xfrm flipV="1">
            <a:off x="1709738" y="3692525"/>
            <a:ext cx="2517775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6" name="Rectangle 19"/>
          <p:cNvSpPr>
            <a:spLocks noChangeArrowheads="1"/>
          </p:cNvSpPr>
          <p:nvPr/>
        </p:nvSpPr>
        <p:spPr bwMode="auto">
          <a:xfrm>
            <a:off x="4227513" y="3703638"/>
            <a:ext cx="3573462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7" name="Text Box 21"/>
          <p:cNvSpPr txBox="1">
            <a:spLocks noChangeArrowheads="1"/>
          </p:cNvSpPr>
          <p:nvPr/>
        </p:nvSpPr>
        <p:spPr bwMode="auto">
          <a:xfrm>
            <a:off x="5927725" y="43608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309</a:t>
            </a:r>
          </a:p>
        </p:txBody>
      </p:sp>
      <p:sp>
        <p:nvSpPr>
          <p:cNvPr id="47118" name="Text Box 22"/>
          <p:cNvSpPr txBox="1">
            <a:spLocks noChangeArrowheads="1"/>
          </p:cNvSpPr>
          <p:nvPr/>
        </p:nvSpPr>
        <p:spPr bwMode="auto">
          <a:xfrm>
            <a:off x="5553075" y="43100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308</a:t>
            </a:r>
          </a:p>
        </p:txBody>
      </p:sp>
      <p:sp>
        <p:nvSpPr>
          <p:cNvPr id="47119" name="Text Box 23"/>
          <p:cNvSpPr txBox="1">
            <a:spLocks noChangeArrowheads="1"/>
          </p:cNvSpPr>
          <p:nvPr/>
        </p:nvSpPr>
        <p:spPr bwMode="auto">
          <a:xfrm>
            <a:off x="5191125" y="43100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307</a:t>
            </a:r>
          </a:p>
        </p:txBody>
      </p:sp>
      <p:sp>
        <p:nvSpPr>
          <p:cNvPr id="47120" name="Text Box 24"/>
          <p:cNvSpPr txBox="1">
            <a:spLocks noChangeArrowheads="1"/>
          </p:cNvSpPr>
          <p:nvPr/>
        </p:nvSpPr>
        <p:spPr bwMode="auto">
          <a:xfrm>
            <a:off x="5591175" y="40433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208</a:t>
            </a:r>
          </a:p>
        </p:txBody>
      </p:sp>
      <p:sp>
        <p:nvSpPr>
          <p:cNvPr id="47121" name="Text Box 25"/>
          <p:cNvSpPr txBox="1">
            <a:spLocks noChangeArrowheads="1"/>
          </p:cNvSpPr>
          <p:nvPr/>
        </p:nvSpPr>
        <p:spPr bwMode="auto">
          <a:xfrm>
            <a:off x="5210175" y="402431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207</a:t>
            </a:r>
          </a:p>
        </p:txBody>
      </p:sp>
      <p:sp>
        <p:nvSpPr>
          <p:cNvPr id="47122" name="Text Box 26"/>
          <p:cNvSpPr txBox="1">
            <a:spLocks noChangeArrowheads="1"/>
          </p:cNvSpPr>
          <p:nvPr/>
        </p:nvSpPr>
        <p:spPr bwMode="auto">
          <a:xfrm>
            <a:off x="4762500" y="394811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206</a:t>
            </a:r>
          </a:p>
        </p:txBody>
      </p:sp>
      <p:sp>
        <p:nvSpPr>
          <p:cNvPr id="47123" name="Text Box 27"/>
          <p:cNvSpPr txBox="1">
            <a:spLocks noChangeArrowheads="1"/>
          </p:cNvSpPr>
          <p:nvPr/>
        </p:nvSpPr>
        <p:spPr bwMode="auto">
          <a:xfrm>
            <a:off x="4349750" y="38909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205</a:t>
            </a:r>
          </a:p>
        </p:txBody>
      </p:sp>
      <p:sp>
        <p:nvSpPr>
          <p:cNvPr id="47124" name="Text Box 28"/>
          <p:cNvSpPr txBox="1">
            <a:spLocks noChangeArrowheads="1"/>
          </p:cNvSpPr>
          <p:nvPr/>
        </p:nvSpPr>
        <p:spPr bwMode="auto">
          <a:xfrm>
            <a:off x="4762500" y="371951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105</a:t>
            </a:r>
          </a:p>
        </p:txBody>
      </p:sp>
      <p:sp>
        <p:nvSpPr>
          <p:cNvPr id="47125" name="Text Box 29"/>
          <p:cNvSpPr txBox="1">
            <a:spLocks noChangeArrowheads="1"/>
          </p:cNvSpPr>
          <p:nvPr/>
        </p:nvSpPr>
        <p:spPr bwMode="auto">
          <a:xfrm>
            <a:off x="6467475" y="47291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316</a:t>
            </a:r>
          </a:p>
        </p:txBody>
      </p:sp>
      <p:sp>
        <p:nvSpPr>
          <p:cNvPr id="47126" name="Text Box 30"/>
          <p:cNvSpPr txBox="1">
            <a:spLocks noChangeArrowheads="1"/>
          </p:cNvSpPr>
          <p:nvPr/>
        </p:nvSpPr>
        <p:spPr bwMode="auto">
          <a:xfrm>
            <a:off x="6054725" y="49831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415</a:t>
            </a:r>
          </a:p>
        </p:txBody>
      </p:sp>
      <p:sp>
        <p:nvSpPr>
          <p:cNvPr id="47127" name="Text Box 31"/>
          <p:cNvSpPr txBox="1">
            <a:spLocks noChangeArrowheads="1"/>
          </p:cNvSpPr>
          <p:nvPr/>
        </p:nvSpPr>
        <p:spPr bwMode="auto">
          <a:xfrm>
            <a:off x="7102475" y="49450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425</a:t>
            </a:r>
          </a:p>
        </p:txBody>
      </p:sp>
      <p:sp>
        <p:nvSpPr>
          <p:cNvPr id="47128" name="Text Box 32"/>
          <p:cNvSpPr txBox="1">
            <a:spLocks noChangeArrowheads="1"/>
          </p:cNvSpPr>
          <p:nvPr/>
        </p:nvSpPr>
        <p:spPr bwMode="auto">
          <a:xfrm>
            <a:off x="6727825" y="51609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524</a:t>
            </a:r>
          </a:p>
        </p:txBody>
      </p:sp>
      <p:sp>
        <p:nvSpPr>
          <p:cNvPr id="47129" name="Text Box 33"/>
          <p:cNvSpPr txBox="1">
            <a:spLocks noChangeArrowheads="1"/>
          </p:cNvSpPr>
          <p:nvPr/>
        </p:nvSpPr>
        <p:spPr bwMode="auto">
          <a:xfrm>
            <a:off x="7210425" y="53387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525</a:t>
            </a:r>
          </a:p>
        </p:txBody>
      </p:sp>
      <p:sp>
        <p:nvSpPr>
          <p:cNvPr id="47130" name="Text Box 34"/>
          <p:cNvSpPr txBox="1">
            <a:spLocks noChangeArrowheads="1"/>
          </p:cNvSpPr>
          <p:nvPr/>
        </p:nvSpPr>
        <p:spPr bwMode="auto">
          <a:xfrm>
            <a:off x="6149975" y="572611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-213</a:t>
            </a:r>
          </a:p>
        </p:txBody>
      </p: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6689725" y="559911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-214</a:t>
            </a:r>
          </a:p>
        </p:txBody>
      </p:sp>
      <p:sp>
        <p:nvSpPr>
          <p:cNvPr id="47132" name="Text Box 36"/>
          <p:cNvSpPr txBox="1">
            <a:spLocks noChangeArrowheads="1"/>
          </p:cNvSpPr>
          <p:nvPr/>
        </p:nvSpPr>
        <p:spPr bwMode="auto">
          <a:xfrm>
            <a:off x="6975475" y="578961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-224</a:t>
            </a:r>
          </a:p>
        </p:txBody>
      </p:sp>
      <p:sp>
        <p:nvSpPr>
          <p:cNvPr id="47133" name="Text Box 37"/>
          <p:cNvSpPr txBox="1">
            <a:spLocks noChangeArrowheads="1"/>
          </p:cNvSpPr>
          <p:nvPr/>
        </p:nvSpPr>
        <p:spPr bwMode="auto">
          <a:xfrm>
            <a:off x="6003925" y="38274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118</a:t>
            </a:r>
          </a:p>
        </p:txBody>
      </p:sp>
      <p:sp>
        <p:nvSpPr>
          <p:cNvPr id="47134" name="Text Box 38"/>
          <p:cNvSpPr txBox="1">
            <a:spLocks noChangeArrowheads="1"/>
          </p:cNvSpPr>
          <p:nvPr/>
        </p:nvSpPr>
        <p:spPr bwMode="auto">
          <a:xfrm>
            <a:off x="6880225" y="40941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5738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Integrazione</a:t>
            </a:r>
          </a:p>
        </p:txBody>
      </p:sp>
      <p:pic>
        <p:nvPicPr>
          <p:cNvPr id="48131" name="Picture 4" descr="rif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317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integ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2895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371600" y="2924175"/>
            <a:ext cx="221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CC00"/>
                </a:solidFill>
                <a:latin typeface="Arial Unicode MS" pitchFamily="34" charset="-128"/>
              </a:rPr>
              <a:t>Intensità dei pixel che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CC00"/>
                </a:solidFill>
                <a:latin typeface="Arial Unicode MS" pitchFamily="34" charset="-128"/>
              </a:rPr>
              <a:t>costituiscono il riflesso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316038" y="1390650"/>
            <a:ext cx="441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5F5F5F"/>
                </a:solidFill>
              </a:rPr>
              <a:t>Si integrano le intensità dei riflessi</a:t>
            </a:r>
          </a:p>
        </p:txBody>
      </p:sp>
    </p:spTree>
    <p:extLst>
      <p:ext uri="{BB962C8B-B14F-4D97-AF65-F5344CB8AC3E}">
        <p14:creationId xmlns:p14="http://schemas.microsoft.com/office/powerpoint/2010/main" val="15076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reeform 3"/>
          <p:cNvSpPr>
            <a:spLocks/>
          </p:cNvSpPr>
          <p:nvPr/>
        </p:nvSpPr>
        <p:spPr bwMode="auto">
          <a:xfrm>
            <a:off x="835025" y="5087938"/>
            <a:ext cx="1820863" cy="1314450"/>
          </a:xfrm>
          <a:custGeom>
            <a:avLst/>
            <a:gdLst>
              <a:gd name="T0" fmla="*/ 0 w 1147"/>
              <a:gd name="T1" fmla="*/ 2147483646 h 828"/>
              <a:gd name="T2" fmla="*/ 2147483646 w 1147"/>
              <a:gd name="T3" fmla="*/ 2147483646 h 828"/>
              <a:gd name="T4" fmla="*/ 2147483646 w 1147"/>
              <a:gd name="T5" fmla="*/ 2147483646 h 828"/>
              <a:gd name="T6" fmla="*/ 2147483646 w 1147"/>
              <a:gd name="T7" fmla="*/ 2147483646 h 828"/>
              <a:gd name="T8" fmla="*/ 2147483646 w 1147"/>
              <a:gd name="T9" fmla="*/ 2147483646 h 828"/>
              <a:gd name="T10" fmla="*/ 2147483646 w 1147"/>
              <a:gd name="T11" fmla="*/ 2147483646 h 828"/>
              <a:gd name="T12" fmla="*/ 2147483646 w 1147"/>
              <a:gd name="T13" fmla="*/ 2147483646 h 828"/>
              <a:gd name="T14" fmla="*/ 2147483646 w 1147"/>
              <a:gd name="T15" fmla="*/ 0 h 828"/>
              <a:gd name="T16" fmla="*/ 2147483646 w 1147"/>
              <a:gd name="T17" fmla="*/ 2147483646 h 828"/>
              <a:gd name="T18" fmla="*/ 2147483646 w 1147"/>
              <a:gd name="T19" fmla="*/ 2147483646 h 828"/>
              <a:gd name="T20" fmla="*/ 2147483646 w 1147"/>
              <a:gd name="T21" fmla="*/ 2147483646 h 828"/>
              <a:gd name="T22" fmla="*/ 2147483646 w 1147"/>
              <a:gd name="T23" fmla="*/ 2147483646 h 828"/>
              <a:gd name="T24" fmla="*/ 2147483646 w 1147"/>
              <a:gd name="T25" fmla="*/ 2147483646 h 828"/>
              <a:gd name="T26" fmla="*/ 2147483646 w 1147"/>
              <a:gd name="T27" fmla="*/ 2147483646 h 828"/>
              <a:gd name="T28" fmla="*/ 2147483646 w 1147"/>
              <a:gd name="T29" fmla="*/ 2147483646 h 828"/>
              <a:gd name="T30" fmla="*/ 2147483646 w 1147"/>
              <a:gd name="T31" fmla="*/ 2147483646 h 828"/>
              <a:gd name="T32" fmla="*/ 2147483646 w 1147"/>
              <a:gd name="T33" fmla="*/ 2147483646 h 8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7" h="828">
                <a:moveTo>
                  <a:pt x="0" y="502"/>
                </a:moveTo>
                <a:cubicBezTo>
                  <a:pt x="21" y="504"/>
                  <a:pt x="42" y="509"/>
                  <a:pt x="64" y="509"/>
                </a:cubicBezTo>
                <a:cubicBezTo>
                  <a:pt x="94" y="509"/>
                  <a:pt x="125" y="505"/>
                  <a:pt x="156" y="502"/>
                </a:cubicBezTo>
                <a:cubicBezTo>
                  <a:pt x="214" y="494"/>
                  <a:pt x="269" y="483"/>
                  <a:pt x="305" y="431"/>
                </a:cubicBezTo>
                <a:cubicBezTo>
                  <a:pt x="319" y="409"/>
                  <a:pt x="325" y="389"/>
                  <a:pt x="340" y="368"/>
                </a:cubicBezTo>
                <a:cubicBezTo>
                  <a:pt x="354" y="324"/>
                  <a:pt x="364" y="284"/>
                  <a:pt x="375" y="240"/>
                </a:cubicBezTo>
                <a:cubicBezTo>
                  <a:pt x="380" y="172"/>
                  <a:pt x="383" y="131"/>
                  <a:pt x="404" y="70"/>
                </a:cubicBezTo>
                <a:cubicBezTo>
                  <a:pt x="414" y="37"/>
                  <a:pt x="412" y="11"/>
                  <a:pt x="446" y="0"/>
                </a:cubicBezTo>
                <a:cubicBezTo>
                  <a:pt x="474" y="4"/>
                  <a:pt x="490" y="1"/>
                  <a:pt x="510" y="21"/>
                </a:cubicBezTo>
                <a:cubicBezTo>
                  <a:pt x="527" y="38"/>
                  <a:pt x="530" y="63"/>
                  <a:pt x="538" y="85"/>
                </a:cubicBezTo>
                <a:cubicBezTo>
                  <a:pt x="565" y="168"/>
                  <a:pt x="560" y="255"/>
                  <a:pt x="588" y="339"/>
                </a:cubicBezTo>
                <a:cubicBezTo>
                  <a:pt x="588" y="339"/>
                  <a:pt x="601" y="380"/>
                  <a:pt x="602" y="382"/>
                </a:cubicBezTo>
                <a:cubicBezTo>
                  <a:pt x="633" y="429"/>
                  <a:pt x="685" y="447"/>
                  <a:pt x="736" y="467"/>
                </a:cubicBezTo>
                <a:cubicBezTo>
                  <a:pt x="748" y="471"/>
                  <a:pt x="759" y="476"/>
                  <a:pt x="772" y="481"/>
                </a:cubicBezTo>
                <a:cubicBezTo>
                  <a:pt x="785" y="485"/>
                  <a:pt x="814" y="495"/>
                  <a:pt x="814" y="495"/>
                </a:cubicBezTo>
                <a:cubicBezTo>
                  <a:pt x="938" y="490"/>
                  <a:pt x="1028" y="495"/>
                  <a:pt x="1147" y="495"/>
                </a:cubicBezTo>
                <a:lnTo>
                  <a:pt x="1147" y="828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362200" y="61913"/>
            <a:ext cx="424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b="1">
                <a:solidFill>
                  <a:schemeClr val="accent2"/>
                </a:solidFill>
                <a:latin typeface="Times" panose="02020603050405020304" pitchFamily="18" charset="0"/>
              </a:rPr>
              <a:t>Intensità di diffrazione</a:t>
            </a:r>
            <a:r>
              <a:rPr lang="en-GB" altLang="it-IT" sz="2400">
                <a:latin typeface="Times" panose="02020603050405020304" pitchFamily="18" charset="0"/>
              </a:rPr>
              <a:t>: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752600" y="606425"/>
            <a:ext cx="6103938" cy="2830513"/>
            <a:chOff x="1104" y="382"/>
            <a:chExt cx="3845" cy="1783"/>
          </a:xfrm>
        </p:grpSpPr>
        <p:pic>
          <p:nvPicPr>
            <p:cNvPr id="4917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t="57646" r="55293" b="24706"/>
            <a:stretch>
              <a:fillRect/>
            </a:stretch>
          </p:blipFill>
          <p:spPr bwMode="auto">
            <a:xfrm>
              <a:off x="2688" y="384"/>
              <a:ext cx="2256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79" name="Group 7"/>
            <p:cNvGrpSpPr>
              <a:grpSpLocks/>
            </p:cNvGrpSpPr>
            <p:nvPr/>
          </p:nvGrpSpPr>
          <p:grpSpPr bwMode="auto">
            <a:xfrm>
              <a:off x="1104" y="382"/>
              <a:ext cx="3845" cy="1777"/>
              <a:chOff x="1104" y="382"/>
              <a:chExt cx="3845" cy="1777"/>
            </a:xfrm>
          </p:grpSpPr>
          <p:sp>
            <p:nvSpPr>
              <p:cNvPr id="49180" name="Line 8"/>
              <p:cNvSpPr>
                <a:spLocks noChangeShapeType="1"/>
              </p:cNvSpPr>
              <p:nvPr/>
            </p:nvSpPr>
            <p:spPr bwMode="auto">
              <a:xfrm flipV="1">
                <a:off x="1395" y="382"/>
                <a:ext cx="3546" cy="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1" name="Line 9"/>
              <p:cNvSpPr>
                <a:spLocks noChangeShapeType="1"/>
              </p:cNvSpPr>
              <p:nvPr/>
            </p:nvSpPr>
            <p:spPr bwMode="auto">
              <a:xfrm>
                <a:off x="1402" y="1586"/>
                <a:ext cx="3547" cy="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2" name="Rectangle 10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83" name="Line 11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1586" cy="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4" name="Line 12"/>
              <p:cNvSpPr>
                <a:spLocks noChangeShapeType="1"/>
              </p:cNvSpPr>
              <p:nvPr/>
            </p:nvSpPr>
            <p:spPr bwMode="auto">
              <a:xfrm flipV="1">
                <a:off x="1104" y="382"/>
                <a:ext cx="1586" cy="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5" name="Rectangle 13"/>
              <p:cNvSpPr>
                <a:spLocks noChangeArrowheads="1"/>
              </p:cNvSpPr>
              <p:nvPr/>
            </p:nvSpPr>
            <p:spPr bwMode="auto">
              <a:xfrm>
                <a:off x="2690" y="389"/>
                <a:ext cx="2251" cy="17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86" name="Line 14"/>
              <p:cNvSpPr>
                <a:spLocks noChangeShapeType="1"/>
              </p:cNvSpPr>
              <p:nvPr/>
            </p:nvSpPr>
            <p:spPr bwMode="auto">
              <a:xfrm>
                <a:off x="3792" y="86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9158" name="Group 15"/>
          <p:cNvGrpSpPr>
            <a:grpSpLocks/>
          </p:cNvGrpSpPr>
          <p:nvPr/>
        </p:nvGrpSpPr>
        <p:grpSpPr bwMode="auto">
          <a:xfrm>
            <a:off x="212725" y="3946525"/>
            <a:ext cx="2987675" cy="2454275"/>
            <a:chOff x="134" y="2486"/>
            <a:chExt cx="1882" cy="1546"/>
          </a:xfrm>
        </p:grpSpPr>
        <p:sp>
          <p:nvSpPr>
            <p:cNvPr id="49165" name="Line 16"/>
            <p:cNvSpPr>
              <a:spLocks noChangeShapeType="1"/>
            </p:cNvSpPr>
            <p:nvPr/>
          </p:nvSpPr>
          <p:spPr bwMode="auto">
            <a:xfrm>
              <a:off x="528" y="403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9166" name="Group 17"/>
            <p:cNvGrpSpPr>
              <a:grpSpLocks/>
            </p:cNvGrpSpPr>
            <p:nvPr/>
          </p:nvGrpSpPr>
          <p:grpSpPr bwMode="auto">
            <a:xfrm>
              <a:off x="134" y="2486"/>
              <a:ext cx="1546" cy="1546"/>
              <a:chOff x="134" y="2486"/>
              <a:chExt cx="1546" cy="1546"/>
            </a:xfrm>
          </p:grpSpPr>
          <p:sp>
            <p:nvSpPr>
              <p:cNvPr id="49167" name="Line 18"/>
              <p:cNvSpPr>
                <a:spLocks noChangeShapeType="1"/>
              </p:cNvSpPr>
              <p:nvPr/>
            </p:nvSpPr>
            <p:spPr bwMode="auto">
              <a:xfrm>
                <a:off x="528" y="29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68" name="Rectangle 19"/>
              <p:cNvSpPr>
                <a:spLocks noChangeArrowheads="1"/>
              </p:cNvSpPr>
              <p:nvPr/>
            </p:nvSpPr>
            <p:spPr bwMode="auto">
              <a:xfrm>
                <a:off x="528" y="3696"/>
                <a:ext cx="1152" cy="33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it-IT" sz="1400">
                  <a:latin typeface="Courier" pitchFamily="49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it-IT" sz="1400">
                    <a:latin typeface="Courier" pitchFamily="49" charset="0"/>
                  </a:rPr>
                  <a:t>   </a:t>
                </a:r>
                <a:endParaRPr lang="en-GB" altLang="it-IT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49169" name="Rectangle 20"/>
              <p:cNvSpPr>
                <a:spLocks noChangeArrowheads="1"/>
              </p:cNvSpPr>
              <p:nvPr/>
            </p:nvSpPr>
            <p:spPr bwMode="auto">
              <a:xfrm>
                <a:off x="816" y="3600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0" name="Rectangle 21"/>
              <p:cNvSpPr>
                <a:spLocks noChangeArrowheads="1"/>
              </p:cNvSpPr>
              <p:nvPr/>
            </p:nvSpPr>
            <p:spPr bwMode="auto">
              <a:xfrm>
                <a:off x="864" y="3552"/>
                <a:ext cx="48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1" name="Rectangle 22"/>
              <p:cNvSpPr>
                <a:spLocks noChangeArrowheads="1"/>
              </p:cNvSpPr>
              <p:nvPr/>
            </p:nvSpPr>
            <p:spPr bwMode="auto">
              <a:xfrm>
                <a:off x="912" y="3266"/>
                <a:ext cx="48" cy="43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2" name="Rectangle 23"/>
              <p:cNvSpPr>
                <a:spLocks noChangeArrowheads="1"/>
              </p:cNvSpPr>
              <p:nvPr/>
            </p:nvSpPr>
            <p:spPr bwMode="auto">
              <a:xfrm>
                <a:off x="960" y="3202"/>
                <a:ext cx="48" cy="4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3" name="Rectangle 24"/>
              <p:cNvSpPr>
                <a:spLocks noChangeArrowheads="1"/>
              </p:cNvSpPr>
              <p:nvPr/>
            </p:nvSpPr>
            <p:spPr bwMode="auto">
              <a:xfrm>
                <a:off x="1008" y="3222"/>
                <a:ext cx="48" cy="47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4" name="Rectangle 25"/>
              <p:cNvSpPr>
                <a:spLocks noChangeArrowheads="1"/>
              </p:cNvSpPr>
              <p:nvPr/>
            </p:nvSpPr>
            <p:spPr bwMode="auto">
              <a:xfrm>
                <a:off x="1056" y="3316"/>
                <a:ext cx="48" cy="3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5" name="Rectangle 26"/>
              <p:cNvSpPr>
                <a:spLocks noChangeArrowheads="1"/>
              </p:cNvSpPr>
              <p:nvPr/>
            </p:nvSpPr>
            <p:spPr bwMode="auto">
              <a:xfrm>
                <a:off x="1104" y="3562"/>
                <a:ext cx="48" cy="13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6" name="Rectangle 27"/>
              <p:cNvSpPr>
                <a:spLocks noChangeArrowheads="1"/>
              </p:cNvSpPr>
              <p:nvPr/>
            </p:nvSpPr>
            <p:spPr bwMode="auto">
              <a:xfrm>
                <a:off x="1152" y="3600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7" name="Text Box 28"/>
              <p:cNvSpPr txBox="1">
                <a:spLocks noChangeArrowheads="1"/>
              </p:cNvSpPr>
              <p:nvPr/>
            </p:nvSpPr>
            <p:spPr bwMode="auto">
              <a:xfrm>
                <a:off x="134" y="2486"/>
                <a:ext cx="10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Integrazione</a:t>
                </a:r>
              </a:p>
            </p:txBody>
          </p:sp>
        </p:grpSp>
      </p:grpSp>
      <p:grpSp>
        <p:nvGrpSpPr>
          <p:cNvPr id="49159" name="Group 29"/>
          <p:cNvGrpSpPr>
            <a:grpSpLocks/>
          </p:cNvGrpSpPr>
          <p:nvPr/>
        </p:nvGrpSpPr>
        <p:grpSpPr bwMode="auto">
          <a:xfrm>
            <a:off x="3124200" y="3565525"/>
            <a:ext cx="4503738" cy="2892425"/>
            <a:chOff x="1968" y="2246"/>
            <a:chExt cx="2837" cy="1822"/>
          </a:xfrm>
        </p:grpSpPr>
        <p:grpSp>
          <p:nvGrpSpPr>
            <p:cNvPr id="49161" name="Group 30"/>
            <p:cNvGrpSpPr>
              <a:grpSpLocks/>
            </p:cNvGrpSpPr>
            <p:nvPr/>
          </p:nvGrpSpPr>
          <p:grpSpPr bwMode="auto">
            <a:xfrm>
              <a:off x="2784" y="2246"/>
              <a:ext cx="2021" cy="1822"/>
              <a:chOff x="2784" y="2246"/>
              <a:chExt cx="2021" cy="1822"/>
            </a:xfrm>
          </p:grpSpPr>
          <p:graphicFrame>
            <p:nvGraphicFramePr>
              <p:cNvPr id="49163" name="Object 31"/>
              <p:cNvGraphicFramePr>
                <a:graphicFrameLocks noChangeAspect="1"/>
              </p:cNvGraphicFramePr>
              <p:nvPr/>
            </p:nvGraphicFramePr>
            <p:xfrm>
              <a:off x="2784" y="2544"/>
              <a:ext cx="1969" cy="1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910" name="Document" r:id="rId4" imgW="5486400" imgH="2552700" progId="Word.Document.8">
                      <p:embed/>
                    </p:oleObj>
                  </mc:Choice>
                  <mc:Fallback>
                    <p:oleObj name="Document" r:id="rId4" imgW="5486400" imgH="2552700" progId="Word.Document.8">
                      <p:embed/>
                      <p:pic>
                        <p:nvPicPr>
                          <p:cNvPr id="49163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43040" b="522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2544"/>
                            <a:ext cx="1969" cy="1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4" name="Text Box 32"/>
              <p:cNvSpPr txBox="1">
                <a:spLocks noChangeArrowheads="1"/>
              </p:cNvSpPr>
              <p:nvPr/>
            </p:nvSpPr>
            <p:spPr bwMode="auto">
              <a:xfrm>
                <a:off x="2870" y="2246"/>
                <a:ext cx="19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H  K  L           I    Sig(I)</a:t>
                </a:r>
              </a:p>
            </p:txBody>
          </p:sp>
        </p:grpSp>
        <p:sp>
          <p:nvSpPr>
            <p:cNvPr id="49162" name="AutoShape 33"/>
            <p:cNvSpPr>
              <a:spLocks noChangeArrowheads="1"/>
            </p:cNvSpPr>
            <p:nvPr/>
          </p:nvSpPr>
          <p:spPr bwMode="auto">
            <a:xfrm>
              <a:off x="1968" y="336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aphicFrame>
        <p:nvGraphicFramePr>
          <p:cNvPr id="49160" name="Object 34"/>
          <p:cNvGraphicFramePr>
            <a:graphicFrameLocks noChangeAspect="1"/>
          </p:cNvGraphicFramePr>
          <p:nvPr/>
        </p:nvGraphicFramePr>
        <p:xfrm>
          <a:off x="5257800" y="5943600"/>
          <a:ext cx="3048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1" name="Equation" r:id="rId6" imgW="1295400" imgH="203200" progId="Equation.3">
                  <p:embed/>
                </p:oleObj>
              </mc:Choice>
              <mc:Fallback>
                <p:oleObj name="Equation" r:id="rId6" imgW="1295400" imgH="203200" progId="Equation.3">
                  <p:embed/>
                  <p:pic>
                    <p:nvPicPr>
                      <p:cNvPr id="4916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943600"/>
                        <a:ext cx="3048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4000" smtClean="0"/>
              <a:t>Scalatura e Merging</a:t>
            </a:r>
            <a:endParaRPr lang="it-IT" altLang="it-IT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66900"/>
            <a:ext cx="7772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mtClean="0"/>
              <a:t>Tutti i punti integrati dalle differenti immagini sono messi su una scala comune.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mtClean="0"/>
              <a:t>Le riflessioni parziali (la cui intensità viene raccolta in più immagini) sono sommate insieme.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mtClean="0"/>
              <a:t>Le riflessione riferite per simmetria vengono mediate</a:t>
            </a:r>
          </a:p>
          <a:p>
            <a:pPr eaLnBrk="1" hangingPunct="1">
              <a:lnSpc>
                <a:spcPct val="80000"/>
              </a:lnSpc>
            </a:pPr>
            <a:endParaRPr lang="it-IT" altLang="it-IT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90500" y="5060950"/>
            <a:ext cx="8953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Si ottiene un dataset finale che sarà utilizzato per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/>
              <a:t>successivi step della determinazione della struttura tridimensionale della macromolecola.</a:t>
            </a:r>
          </a:p>
          <a:p>
            <a:pPr>
              <a:spcBef>
                <a:spcPct val="50000"/>
              </a:spcBef>
              <a:buFontTx/>
              <a:buNone/>
            </a:pPr>
            <a:endParaRPr lang="it-IT" altLang="it-IT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8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096963" y="381000"/>
            <a:ext cx="7331075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QUALITA’ DEI DATI</a:t>
            </a:r>
          </a:p>
          <a:p>
            <a:pPr eaLnBrk="1" hangingPunct="1">
              <a:defRPr/>
            </a:pPr>
            <a:endParaRPr lang="it-IT" altLang="it-IT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it-IT" altLang="it-IT" b="1" smtClean="0"/>
          </a:p>
          <a:p>
            <a:pPr eaLnBrk="1" hangingPunct="1">
              <a:defRPr/>
            </a:pPr>
            <a:r>
              <a:rPr lang="it-IT" altLang="it-IT" smtClean="0"/>
              <a:t>Numero dei riflessi unici (riflessi indipendenti)</a:t>
            </a:r>
          </a:p>
          <a:p>
            <a:pPr eaLnBrk="1" hangingPunct="1">
              <a:defRPr/>
            </a:pPr>
            <a:r>
              <a:rPr lang="it-IT" altLang="it-IT" smtClean="0"/>
              <a:t>Numero totali dei dati raccolti</a:t>
            </a:r>
          </a:p>
          <a:p>
            <a:pPr eaLnBrk="1" hangingPunct="1">
              <a:defRPr/>
            </a:pPr>
            <a:r>
              <a:rPr lang="it-IT" altLang="it-IT" smtClean="0"/>
              <a:t>La consistenza interna (R_merge)</a:t>
            </a:r>
          </a:p>
          <a:p>
            <a:pPr eaLnBrk="1" hangingPunct="1">
              <a:defRPr/>
            </a:pPr>
            <a:r>
              <a:rPr lang="it-IT" altLang="it-IT" smtClean="0"/>
              <a:t>La completezza (funzione dei dati teorici)</a:t>
            </a:r>
          </a:p>
          <a:p>
            <a:pPr eaLnBrk="1" hangingPunct="1">
              <a:defRPr/>
            </a:pPr>
            <a:r>
              <a:rPr lang="it-IT" altLang="it-IT" smtClean="0"/>
              <a:t>Il numero (o frazione) delle misure rigettate dalla statistica</a:t>
            </a:r>
          </a:p>
          <a:p>
            <a:pPr eaLnBrk="1" hangingPunct="1">
              <a:defRPr/>
            </a:pPr>
            <a:r>
              <a:rPr lang="it-IT" altLang="it-IT" smtClean="0"/>
              <a:t>L’Intensità media / deviazioni standard</a:t>
            </a:r>
          </a:p>
          <a:p>
            <a:pPr eaLnBrk="1" hangingPunct="1">
              <a:defRPr/>
            </a:pPr>
            <a:r>
              <a:rPr lang="it-IT" altLang="it-IT" smtClean="0"/>
              <a:t>RISOLUZIONE dmim = </a:t>
            </a:r>
            <a:r>
              <a:rPr lang="it-IT" altLang="it-IT" smtClean="0">
                <a:sym typeface="Symbol" panose="05050102010706020507" pitchFamily="18" charset="2"/>
              </a:rPr>
              <a:t></a:t>
            </a:r>
            <a:r>
              <a:rPr lang="it-IT" altLang="it-IT" smtClean="0"/>
              <a:t>/2sen</a:t>
            </a:r>
            <a:r>
              <a:rPr lang="it-IT" altLang="it-IT" smtClean="0">
                <a:sym typeface="Symbol" panose="05050102010706020507" pitchFamily="18" charset="2"/>
              </a:rPr>
              <a:t></a:t>
            </a:r>
            <a:r>
              <a:rPr lang="it-IT" altLang="it-IT" smtClean="0"/>
              <a:t>max</a:t>
            </a:r>
          </a:p>
        </p:txBody>
      </p: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0" y="4117975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i="1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5F5F5F"/>
                </a:solidFill>
              </a:rPr>
              <a:t> Rmerge =  </a:t>
            </a:r>
            <a:r>
              <a:rPr lang="en-US" altLang="it-IT" sz="2400">
                <a:solidFill>
                  <a:srgbClr val="5F5F5F"/>
                </a:solidFill>
                <a:sym typeface="Symbol" panose="05050102010706020507" pitchFamily="18" charset="2"/>
              </a:rPr>
              <a:t>∑hkl ∑i | Ii(hkl) - &lt;I(hkl)&gt;| / ∑hkl | &lt;I(hkl)&gt;|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5F5F5F"/>
                </a:solidFill>
                <a:sym typeface="Symbol" panose="05050102010706020507" pitchFamily="18" charset="2"/>
              </a:rPr>
              <a:t>In generale, quanto minore è l’Rmerge tanto migliore è il set di dati, 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5F5F5F"/>
                </a:solidFill>
                <a:sym typeface="Symbol" panose="05050102010706020507" pitchFamily="18" charset="2"/>
              </a:rPr>
              <a:t>bisogna ricordare che questo indice è influenzato dalla ridondanza dei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5F5F5F"/>
                </a:solidFill>
                <a:sym typeface="Symbol" panose="05050102010706020507" pitchFamily="18" charset="2"/>
              </a:rPr>
              <a:t>dati (aumenta all’aumentare della ridondanza).</a:t>
            </a:r>
            <a:endParaRPr lang="it-IT" altLang="it-IT" sz="2400">
              <a:solidFill>
                <a:srgbClr val="5F5F5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22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462088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Times New Roman" panose="02020603050405020304" pitchFamily="18" charset="0"/>
              </a:rPr>
              <a:t>Dal punto di vista formale una famiglia di piani viene solitamente indicata con gli indici hkl senza nessuna parentesi, mentre per indicare una faccia cristallina o la direzione in un cristallo, i tre indici hkl sono chiusi rispettivamente in parentesi tonde (hkl) e in parentesi quadre [hkl].</a:t>
            </a:r>
            <a:r>
              <a:rPr lang="it-IT" altLang="it-IT" sz="2000"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3122613" y="3810000"/>
            <a:ext cx="2898775" cy="2301875"/>
            <a:chOff x="3552" y="960"/>
            <a:chExt cx="1826" cy="1450"/>
          </a:xfrm>
        </p:grpSpPr>
        <p:pic>
          <p:nvPicPr>
            <p:cNvPr id="21515" name="Picture 3" descr="hkl{100}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56"/>
              <a:ext cx="1392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 Box 4"/>
            <p:cNvSpPr txBox="1">
              <a:spLocks noChangeArrowheads="1"/>
            </p:cNvSpPr>
            <p:nvPr/>
          </p:nvSpPr>
          <p:spPr bwMode="auto">
            <a:xfrm>
              <a:off x="5088" y="1872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/>
                <a:t>[010]</a:t>
              </a:r>
            </a:p>
          </p:txBody>
        </p:sp>
        <p:sp>
          <p:nvSpPr>
            <p:cNvPr id="21517" name="Text Box 5"/>
            <p:cNvSpPr txBox="1">
              <a:spLocks noChangeArrowheads="1"/>
            </p:cNvSpPr>
            <p:nvPr/>
          </p:nvSpPr>
          <p:spPr bwMode="auto">
            <a:xfrm>
              <a:off x="4080" y="960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/>
                <a:t>[001]</a:t>
              </a:r>
            </a:p>
          </p:txBody>
        </p:sp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3552" y="2256"/>
              <a:ext cx="2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000"/>
                <a:t>[100]</a:t>
              </a:r>
            </a:p>
          </p:txBody>
        </p:sp>
      </p:grpSp>
      <p:sp>
        <p:nvSpPr>
          <p:cNvPr id="2150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400" smtClean="0"/>
              <a:t>Facce e direzioni nei cristalli</a:t>
            </a:r>
          </a:p>
        </p:txBody>
      </p: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4168775" y="5638800"/>
            <a:ext cx="403225" cy="214313"/>
            <a:chOff x="2592" y="3561"/>
            <a:chExt cx="254" cy="135"/>
          </a:xfrm>
        </p:grpSpPr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592" y="3561"/>
              <a:ext cx="2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800"/>
                <a:t>(001)</a:t>
              </a: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auto">
            <a:xfrm>
              <a:off x="2736" y="360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7 w 1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7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grpSp>
        <p:nvGrpSpPr>
          <p:cNvPr id="21510" name="Group 17"/>
          <p:cNvGrpSpPr>
            <a:grpSpLocks/>
          </p:cNvGrpSpPr>
          <p:nvPr/>
        </p:nvGrpSpPr>
        <p:grpSpPr bwMode="auto">
          <a:xfrm>
            <a:off x="3582988" y="4997450"/>
            <a:ext cx="403225" cy="214313"/>
            <a:chOff x="1570" y="3177"/>
            <a:chExt cx="254" cy="135"/>
          </a:xfrm>
        </p:grpSpPr>
        <p:sp>
          <p:nvSpPr>
            <p:cNvPr id="21511" name="Text Box 15"/>
            <p:cNvSpPr txBox="1">
              <a:spLocks noChangeArrowheads="1"/>
            </p:cNvSpPr>
            <p:nvPr/>
          </p:nvSpPr>
          <p:spPr bwMode="auto">
            <a:xfrm>
              <a:off x="1570" y="3177"/>
              <a:ext cx="2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800"/>
                <a:t>(010)</a:t>
              </a:r>
            </a:p>
          </p:txBody>
        </p:sp>
        <p:sp>
          <p:nvSpPr>
            <p:cNvPr id="21512" name="Freeform 16"/>
            <p:cNvSpPr>
              <a:spLocks/>
            </p:cNvSpPr>
            <p:nvPr/>
          </p:nvSpPr>
          <p:spPr bwMode="auto">
            <a:xfrm>
              <a:off x="1680" y="321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7 w 1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7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4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20089</TotalTime>
  <Words>6644</Words>
  <Application>Microsoft Office PowerPoint</Application>
  <PresentationFormat>Presentazione su schermo (4:3)</PresentationFormat>
  <Paragraphs>1011</Paragraphs>
  <Slides>89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6</vt:i4>
      </vt:variant>
      <vt:variant>
        <vt:lpstr>Titoli diapositive</vt:lpstr>
      </vt:variant>
      <vt:variant>
        <vt:i4>89</vt:i4>
      </vt:variant>
    </vt:vector>
  </HeadingPairs>
  <TitlesOfParts>
    <vt:vector size="110" baseType="lpstr">
      <vt:lpstr>Arial</vt:lpstr>
      <vt:lpstr>Arial Unicode MS</vt:lpstr>
      <vt:lpstr>Calibri</vt:lpstr>
      <vt:lpstr>Century Gothic</vt:lpstr>
      <vt:lpstr>CIDFont+F7</vt:lpstr>
      <vt:lpstr>CIDFont+F8</vt:lpstr>
      <vt:lpstr>Courier</vt:lpstr>
      <vt:lpstr>Courier New</vt:lpstr>
      <vt:lpstr>Symbol</vt:lpstr>
      <vt:lpstr>Symbol,Bold</vt:lpstr>
      <vt:lpstr>Times</vt:lpstr>
      <vt:lpstr>Times New Roman</vt:lpstr>
      <vt:lpstr>Verdana</vt:lpstr>
      <vt:lpstr>Wingdings</vt:lpstr>
      <vt:lpstr>Struttura predefinita</vt:lpstr>
      <vt:lpstr>Immagine bitmap</vt:lpstr>
      <vt:lpstr>Equazione</vt:lpstr>
      <vt:lpstr>Fotografia Photo Editor</vt:lpstr>
      <vt:lpstr>Microsoft Word Picture</vt:lpstr>
      <vt:lpstr>Document</vt:lpstr>
      <vt:lpstr>Equation</vt:lpstr>
      <vt:lpstr>Presentazione standard di PowerPoint</vt:lpstr>
      <vt:lpstr>Presentazione standard di PowerPoint</vt:lpstr>
      <vt:lpstr>Onde nel diagramma di Argand</vt:lpstr>
      <vt:lpstr>Interferenza di onde elettromagnetiche</vt:lpstr>
      <vt:lpstr>Somma di onde nel diagramma di Argand</vt:lpstr>
      <vt:lpstr>Il reticolo cristallino</vt:lpstr>
      <vt:lpstr>Famiglie di piani reticolari</vt:lpstr>
      <vt:lpstr>Famiglie di piani e indici di Miller</vt:lpstr>
      <vt:lpstr>Facce e direzioni nei cristalli</vt:lpstr>
      <vt:lpstr>Morfologia dei cristalli e Legge di Bravais</vt:lpstr>
      <vt:lpstr>Riflessione</vt:lpstr>
      <vt:lpstr>Legge di Bragg</vt:lpstr>
      <vt:lpstr>Presentazione standard di PowerPoint</vt:lpstr>
      <vt:lpstr>Reticolo diretto e reciproco</vt:lpstr>
      <vt:lpstr>Presentazione standard di PowerPoint</vt:lpstr>
      <vt:lpstr>Presentazione standard di PowerPoint</vt:lpstr>
      <vt:lpstr>Origine e fase nel diagramma di Argan</vt:lpstr>
      <vt:lpstr>Fattore di struttura</vt:lpstr>
      <vt:lpstr>Riflessi con fase ristretta</vt:lpstr>
      <vt:lpstr>Assenze sistematiche</vt:lpstr>
      <vt:lpstr>Simmetria nella diffrazione</vt:lpstr>
      <vt:lpstr>Legge di Friedel</vt:lpstr>
      <vt:lpstr>Lo Scattering di un atomo</vt:lpstr>
      <vt:lpstr>Lo Scattering dell’unità cristallograficamente indipendente  (risultato dell’interferenza dei N reticoli compenetrati definiti da N atomi non relazionati da simmetria)</vt:lpstr>
      <vt:lpstr>Rappresentazione del Fattore di struttura</vt:lpstr>
      <vt:lpstr>Densità elettronica</vt:lpstr>
      <vt:lpstr>Problema della fase</vt:lpstr>
      <vt:lpstr>Importanza relativa della fase ed ampiezza</vt:lpstr>
      <vt:lpstr>Presentazione standard di PowerPoint</vt:lpstr>
      <vt:lpstr>La funzione Patterson</vt:lpstr>
      <vt:lpstr>Interpretazione della Patterson</vt:lpstr>
      <vt:lpstr>Patterson Teorica</vt:lpstr>
      <vt:lpstr>Presentazione standard di PowerPoint</vt:lpstr>
      <vt:lpstr>Presentazione standard di PowerPoint</vt:lpstr>
      <vt:lpstr>Presentazione standard di PowerPoint</vt:lpstr>
      <vt:lpstr>Relazione di tripletto</vt:lpstr>
      <vt:lpstr>Relazione di tripletto</vt:lpstr>
      <vt:lpstr>Presentazione standard di PowerPoint</vt:lpstr>
      <vt:lpstr>Presentazione standard di PowerPoint</vt:lpstr>
      <vt:lpstr>Diffusione Anomala</vt:lpstr>
      <vt:lpstr>Dalle coppie di Friedel alle coppie di Bijvoet</vt:lpstr>
      <vt:lpstr>Mappe di densità elettronica  |Fo|</vt:lpstr>
      <vt:lpstr>Fourier Differenza |Fo|-|Fc|</vt:lpstr>
      <vt:lpstr>Mappe 2Fo-Fc</vt:lpstr>
      <vt:lpstr>Limite di risoluzione</vt:lpstr>
      <vt:lpstr>Effetti sulle mappe di dati incompleti</vt:lpstr>
      <vt:lpstr>Effetti sulle mappe di dati incompleti</vt:lpstr>
      <vt:lpstr>Effetti sulle mappe di dati incompleti</vt:lpstr>
      <vt:lpstr>Effetti sulle mappe di dati incompleti</vt:lpstr>
      <vt:lpstr>Effetti sulle mappe di dati incompleti</vt:lpstr>
      <vt:lpstr>AFFINAMENTO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Raccolta Dati</vt:lpstr>
      <vt:lpstr>Presentazione standard di PowerPoint</vt:lpstr>
      <vt:lpstr>Mosaicità</vt:lpstr>
      <vt:lpstr>Danno da Radiazione</vt:lpstr>
      <vt:lpstr>Presentazione standard di PowerPoint</vt:lpstr>
      <vt:lpstr>Presentazione standard di PowerPoint</vt:lpstr>
      <vt:lpstr>Montaggio dei cristalli</vt:lpstr>
      <vt:lpstr>Metodi di Raccolta Dati</vt:lpstr>
      <vt:lpstr>Metodo del Cristallo Rotante</vt:lpstr>
      <vt:lpstr>Geometria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Integrazione</vt:lpstr>
      <vt:lpstr>Presentazione standard di PowerPoint</vt:lpstr>
      <vt:lpstr>Scalatura e Merging</vt:lpstr>
      <vt:lpstr>Presentazione standard di PowerPoint</vt:lpstr>
    </vt:vector>
  </TitlesOfParts>
  <Company>Università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factor equation</dc:title>
  <dc:creator>geremia</dc:creator>
  <cp:lastModifiedBy>GEREMIA SILVANO</cp:lastModifiedBy>
  <cp:revision>288</cp:revision>
  <dcterms:created xsi:type="dcterms:W3CDTF">2004-08-23T09:38:51Z</dcterms:created>
  <dcterms:modified xsi:type="dcterms:W3CDTF">2025-05-20T07:56:41Z</dcterms:modified>
</cp:coreProperties>
</file>