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7" r:id="rId59"/>
    <p:sldId id="313" r:id="rId60"/>
    <p:sldId id="316" r:id="rId61"/>
    <p:sldId id="318" r:id="rId62"/>
    <p:sldId id="319" r:id="rId63"/>
    <p:sldId id="320" r:id="rId64"/>
    <p:sldId id="321" r:id="rId65"/>
    <p:sldId id="322" r:id="rId66"/>
    <p:sldId id="389"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8" r:id="rId96"/>
    <p:sldId id="351" r:id="rId97"/>
    <p:sldId id="352" r:id="rId98"/>
    <p:sldId id="353" r:id="rId99"/>
    <p:sldId id="354" r:id="rId100"/>
    <p:sldId id="355" r:id="rId101"/>
    <p:sldId id="356" r:id="rId102"/>
    <p:sldId id="357"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436" r:id="rId125"/>
    <p:sldId id="380" r:id="rId126"/>
    <p:sldId id="381" r:id="rId127"/>
    <p:sldId id="382" r:id="rId128"/>
    <p:sldId id="383" r:id="rId129"/>
    <p:sldId id="384" r:id="rId130"/>
    <p:sldId id="385" r:id="rId131"/>
    <p:sldId id="386" r:id="rId132"/>
    <p:sldId id="387" r:id="rId133"/>
    <p:sldId id="388"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7" d="100"/>
          <a:sy n="197" d="100"/>
        </p:scale>
        <p:origin x="-18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printerSettings" Target="printerSettings/printerSettings1.bin"/><Relationship Id="rId182"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viewProps" Target="viewProps.xml"/><Relationship Id="rId184" Type="http://schemas.openxmlformats.org/officeDocument/2006/relationships/theme" Target="theme/theme1.xml"/><Relationship Id="rId185"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28/03/23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28/03/23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28/03/23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28/03/23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28/03/23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28/03/23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A781D33-9C15-A04B-8FF0-B61DC43EC9BA}" type="datetimeFigureOut">
              <a:rPr lang="it-IT" smtClean="0"/>
              <a:pPr/>
              <a:t>28/03/23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7A781D33-9C15-A04B-8FF0-B61DC43EC9BA}" type="datetimeFigureOut">
              <a:rPr lang="it-IT" smtClean="0"/>
              <a:pPr/>
              <a:t>28/03/23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7A781D33-9C15-A04B-8FF0-B61DC43EC9BA}" type="datetimeFigureOut">
              <a:rPr lang="it-IT" smtClean="0"/>
              <a:pPr/>
              <a:t>28/03/23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7A781D33-9C15-A04B-8FF0-B61DC43EC9BA}" type="datetimeFigureOut">
              <a:rPr lang="it-IT" smtClean="0"/>
              <a:pPr/>
              <a:t>28/03/23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81D33-9C15-A04B-8FF0-B61DC43EC9BA}" type="datetimeFigureOut">
              <a:rPr lang="it-IT" smtClean="0"/>
              <a:pPr/>
              <a:t>28/03/23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28/03/23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A781D33-9C15-A04B-8FF0-B61DC43EC9BA}" type="datetimeFigureOut">
              <a:rPr lang="it-IT" smtClean="0"/>
              <a:pPr/>
              <a:t>28/03/23</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1E19DE5-3256-8643-A92E-D6936CFD61D2}"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 Id="rId3" Type="http://schemas.openxmlformats.org/officeDocument/2006/relationships/image" Target="../media/image6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 Id="rId3" Type="http://schemas.openxmlformats.org/officeDocument/2006/relationships/image" Target="../media/image6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s>
</file>

<file path=ppt/slides/_rels/slide12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1.xml"/><Relationship Id="rId2" Type="http://schemas.openxmlformats.org/officeDocument/2006/relationships/image" Target="../media/image74.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 Id="rId3" Type="http://schemas.openxmlformats.org/officeDocument/2006/relationships/image" Target="../media/image8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2.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3.png"/><Relationship Id="rId3" Type="http://schemas.openxmlformats.org/officeDocument/2006/relationships/image" Target="../media/image94.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5.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6.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7.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9.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0.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4.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6.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7.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8.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oleObject" Target="Macintosh%20HD:Users:giampiero:Desktop:strategie.doc!OLE_LINK6" TargetMode="External"/><Relationship Id="rId4"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4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 Id="rId3" Type="http://schemas.openxmlformats.org/officeDocument/2006/relationships/image" Target="../media/image5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29831" y="2419500"/>
            <a:ext cx="7258417" cy="1200329"/>
          </a:xfrm>
          <a:prstGeom prst="rect">
            <a:avLst/>
          </a:prstGeom>
          <a:noFill/>
        </p:spPr>
        <p:txBody>
          <a:bodyPr wrap="none" rtlCol="0">
            <a:spAutoFit/>
          </a:bodyPr>
          <a:lstStyle/>
          <a:p>
            <a:pPr algn="ctr"/>
            <a:r>
              <a:rPr lang="it-IT" sz="3600" b="1" dirty="0" smtClean="0">
                <a:solidFill>
                  <a:schemeClr val="bg2">
                    <a:lumMod val="25000"/>
                  </a:schemeClr>
                </a:solidFill>
              </a:rPr>
              <a:t>STRATEGIE PER LA </a:t>
            </a:r>
          </a:p>
          <a:p>
            <a:pPr algn="ctr"/>
            <a:r>
              <a:rPr lang="it-IT" sz="3600" b="1" dirty="0" smtClean="0">
                <a:solidFill>
                  <a:schemeClr val="bg2">
                    <a:lumMod val="25000"/>
                  </a:schemeClr>
                </a:solidFill>
              </a:rPr>
              <a:t>MODIFICAZIONE MOLECOLARE</a:t>
            </a:r>
            <a:endParaRPr lang="it-IT" sz="3600" b="1"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4" name="CasellaDiTesto 3"/>
          <p:cNvSpPr txBox="1"/>
          <p:nvPr/>
        </p:nvSpPr>
        <p:spPr>
          <a:xfrm>
            <a:off x="51665" y="854000"/>
            <a:ext cx="9092335" cy="1200329"/>
          </a:xfrm>
          <a:prstGeom prst="rect">
            <a:avLst/>
          </a:prstGeom>
          <a:noFill/>
        </p:spPr>
        <p:txBody>
          <a:bodyPr wrap="square" rtlCol="0">
            <a:spAutoFit/>
          </a:bodyPr>
          <a:lstStyle/>
          <a:p>
            <a:pPr algn="just"/>
            <a:r>
              <a:rPr lang="it-IT" b="1" dirty="0"/>
              <a:t>Queste relazioni consentono però di valutare in modo approssimativo le affinità relative di composti strutturalmente correlati. In generale </a:t>
            </a:r>
            <a:r>
              <a:rPr lang="it-IT" b="1" dirty="0" err="1"/>
              <a:t>ligandi</a:t>
            </a:r>
            <a:r>
              <a:rPr lang="it-IT" b="1" dirty="0"/>
              <a:t> con elevata affinità hanno energie conformazionali basse e ad elevate  energie conformazionali corrispondono </a:t>
            </a:r>
            <a:r>
              <a:rPr lang="it-IT" b="1" dirty="0" err="1"/>
              <a:t>ligandi</a:t>
            </a:r>
            <a:r>
              <a:rPr lang="it-IT" b="1" dirty="0"/>
              <a:t> con bassa affinità. </a:t>
            </a:r>
          </a:p>
        </p:txBody>
      </p:sp>
      <p:pic>
        <p:nvPicPr>
          <p:cNvPr id="5" name="Immagine 4"/>
          <p:cNvPicPr>
            <a:picLocks noChangeAspect="1"/>
          </p:cNvPicPr>
          <p:nvPr/>
        </p:nvPicPr>
        <p:blipFill>
          <a:blip r:embed="rId2"/>
          <a:stretch>
            <a:fillRect/>
          </a:stretch>
        </p:blipFill>
        <p:spPr>
          <a:xfrm>
            <a:off x="519896" y="2054330"/>
            <a:ext cx="8050436" cy="2248046"/>
          </a:xfrm>
          <a:prstGeom prst="rect">
            <a:avLst/>
          </a:prstGeom>
        </p:spPr>
      </p:pic>
      <p:sp>
        <p:nvSpPr>
          <p:cNvPr id="6" name="CasellaDiTesto 5"/>
          <p:cNvSpPr txBox="1"/>
          <p:nvPr/>
        </p:nvSpPr>
        <p:spPr>
          <a:xfrm>
            <a:off x="576336" y="4834350"/>
            <a:ext cx="7993996" cy="1477328"/>
          </a:xfrm>
          <a:prstGeom prst="rect">
            <a:avLst/>
          </a:prstGeom>
          <a:noFill/>
        </p:spPr>
        <p:txBody>
          <a:bodyPr wrap="square" rtlCol="0">
            <a:spAutoFit/>
          </a:bodyPr>
          <a:lstStyle/>
          <a:p>
            <a:pPr algn="just"/>
            <a:r>
              <a:rPr lang="it-IT" b="1" dirty="0">
                <a:solidFill>
                  <a:schemeClr val="accent3">
                    <a:lumMod val="75000"/>
                  </a:schemeClr>
                </a:solidFill>
              </a:rPr>
              <a:t>Il composto a è un potente agonista ai recettori D</a:t>
            </a:r>
            <a:r>
              <a:rPr lang="it-IT" b="1" baseline="-25000" dirty="0">
                <a:solidFill>
                  <a:schemeClr val="accent3">
                    <a:lumMod val="75000"/>
                  </a:schemeClr>
                </a:solidFill>
              </a:rPr>
              <a:t>2</a:t>
            </a:r>
            <a:r>
              <a:rPr lang="it-IT" b="1" dirty="0">
                <a:solidFill>
                  <a:schemeClr val="accent3">
                    <a:lumMod val="75000"/>
                  </a:schemeClr>
                </a:solidFill>
              </a:rPr>
              <a:t> </a:t>
            </a:r>
            <a:r>
              <a:rPr lang="it-IT" b="1" dirty="0" err="1">
                <a:solidFill>
                  <a:schemeClr val="accent3">
                    <a:lumMod val="75000"/>
                  </a:schemeClr>
                </a:solidFill>
              </a:rPr>
              <a:t>dopaminergici</a:t>
            </a:r>
            <a:r>
              <a:rPr lang="it-IT" b="1" dirty="0">
                <a:solidFill>
                  <a:schemeClr val="accent3">
                    <a:lumMod val="75000"/>
                  </a:schemeClr>
                </a:solidFill>
              </a:rPr>
              <a:t>. Le conformazioni che si legano al recettore dei composti </a:t>
            </a:r>
            <a:r>
              <a:rPr lang="it-IT" b="1" i="1" dirty="0">
                <a:solidFill>
                  <a:schemeClr val="accent3">
                    <a:lumMod val="75000"/>
                  </a:schemeClr>
                </a:solidFill>
              </a:rPr>
              <a:t>b-d</a:t>
            </a:r>
            <a:r>
              <a:rPr lang="it-IT" b="1" dirty="0">
                <a:solidFill>
                  <a:schemeClr val="accent3">
                    <a:lumMod val="75000"/>
                  </a:schemeClr>
                </a:solidFill>
              </a:rPr>
              <a:t> sono state dedotte utilizzando </a:t>
            </a:r>
            <a:r>
              <a:rPr lang="it-IT" b="1" i="1" dirty="0">
                <a:solidFill>
                  <a:schemeClr val="accent3">
                    <a:lumMod val="75000"/>
                  </a:schemeClr>
                </a:solidFill>
              </a:rPr>
              <a:t>a</a:t>
            </a:r>
            <a:r>
              <a:rPr lang="it-IT" b="1" dirty="0">
                <a:solidFill>
                  <a:schemeClr val="accent3">
                    <a:lumMod val="75000"/>
                  </a:schemeClr>
                </a:solidFill>
              </a:rPr>
              <a:t> come modello e le energie conformazionali delle conformazioni bioattive (nel vuoto) sono state calcolate con approcci di meccanica </a:t>
            </a:r>
            <a:r>
              <a:rPr lang="it-IT" b="1" dirty="0" smtClean="0">
                <a:solidFill>
                  <a:schemeClr val="accent3">
                    <a:lumMod val="75000"/>
                  </a:schemeClr>
                </a:solidFill>
              </a:rPr>
              <a:t>molecolare (asterisco nel grafico). </a:t>
            </a:r>
            <a:endParaRPr lang="it-IT" b="1" dirty="0">
              <a:solidFill>
                <a:schemeClr val="accent3">
                  <a:lumMod val="75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775532" y="979195"/>
            <a:ext cx="7348159" cy="5539978"/>
          </a:xfrm>
          <a:prstGeom prst="rect">
            <a:avLst/>
          </a:prstGeom>
          <a:noFill/>
        </p:spPr>
        <p:txBody>
          <a:bodyPr wrap="square" rtlCol="0">
            <a:spAutoFit/>
          </a:bodyPr>
          <a:lstStyle/>
          <a:p>
            <a:pPr algn="just"/>
            <a:r>
              <a:rPr lang="it-IT" sz="2400" b="1" dirty="0"/>
              <a:t>E' ormai dimostrato che diversi peptidi con struttura secondaria e terziaria ben definite mantengono una considerevole flessibilità dinamica. </a:t>
            </a:r>
          </a:p>
          <a:p>
            <a:pPr algn="just"/>
            <a:r>
              <a:rPr lang="it-IT" sz="2400" b="1" dirty="0"/>
              <a:t>Dall'applicazione dell'approccio razionale si ottengono due grosse categorie di </a:t>
            </a:r>
            <a:r>
              <a:rPr lang="it-IT" sz="2400" b="1" dirty="0" err="1"/>
              <a:t>peptidomimetici</a:t>
            </a:r>
            <a:r>
              <a:rPr lang="it-IT" sz="2400" b="1" dirty="0"/>
              <a:t>: </a:t>
            </a:r>
            <a:r>
              <a:rPr lang="it-IT" sz="2400" b="1" dirty="0" smtClean="0"/>
              <a:t>gli </a:t>
            </a:r>
            <a:r>
              <a:rPr lang="it-IT" sz="2400" b="1" dirty="0" err="1">
                <a:solidFill>
                  <a:srgbClr val="008000"/>
                </a:solidFill>
              </a:rPr>
              <a:t>Pseudopeptidi</a:t>
            </a:r>
            <a:r>
              <a:rPr lang="it-IT" sz="2400" b="1" dirty="0"/>
              <a:t> ed i </a:t>
            </a:r>
            <a:r>
              <a:rPr lang="it-IT" sz="2400" b="1" dirty="0" err="1">
                <a:solidFill>
                  <a:srgbClr val="3366FF"/>
                </a:solidFill>
              </a:rPr>
              <a:t>Peptoidi</a:t>
            </a:r>
            <a:r>
              <a:rPr lang="it-IT" sz="2400" b="1" dirty="0"/>
              <a:t>. La differenza principale tra questi tipi di </a:t>
            </a:r>
            <a:r>
              <a:rPr lang="it-IT" sz="2400" b="1" dirty="0" err="1"/>
              <a:t>peptidomimetici</a:t>
            </a:r>
            <a:r>
              <a:rPr lang="it-IT" sz="2400" b="1" dirty="0"/>
              <a:t>, secondo </a:t>
            </a:r>
            <a:r>
              <a:rPr lang="it-IT" sz="2400" b="1" dirty="0" err="1"/>
              <a:t>Ariens</a:t>
            </a:r>
            <a:r>
              <a:rPr lang="it-IT" sz="2400" b="1" dirty="0"/>
              <a:t> e </a:t>
            </a:r>
            <a:r>
              <a:rPr lang="it-IT" sz="2400" b="1" dirty="0" err="1"/>
              <a:t>Farmer</a:t>
            </a:r>
            <a:r>
              <a:rPr lang="it-IT" sz="2400" b="1" dirty="0"/>
              <a:t>, consiste nel fatto che i primi vengono considerati analoghi topologici di peptidi aventi un'organizzazione di tipo </a:t>
            </a:r>
            <a:r>
              <a:rPr lang="it-IT" sz="2400" b="1" dirty="0" err="1">
                <a:solidFill>
                  <a:srgbClr val="FF0000"/>
                </a:solidFill>
              </a:rPr>
              <a:t>sicnologico</a:t>
            </a:r>
            <a:r>
              <a:rPr lang="it-IT" sz="2400" b="1" dirty="0"/>
              <a:t> mentre i secondi sono analoghi topografici di peptidi organizzati in maniera </a:t>
            </a:r>
            <a:r>
              <a:rPr lang="it-IT" sz="2400" b="1" dirty="0" err="1">
                <a:solidFill>
                  <a:schemeClr val="accent4">
                    <a:lumMod val="75000"/>
                  </a:schemeClr>
                </a:solidFill>
              </a:rPr>
              <a:t>regnilogica</a:t>
            </a:r>
            <a:r>
              <a:rPr lang="it-IT" sz="2400" b="1" dirty="0"/>
              <a:t>.</a:t>
            </a:r>
          </a:p>
          <a:p>
            <a:endParaRPr lang="en-US" dirty="0"/>
          </a:p>
        </p:txBody>
      </p:sp>
    </p:spTree>
    <p:extLst>
      <p:ext uri="{BB962C8B-B14F-4D97-AF65-F5344CB8AC3E}">
        <p14:creationId xmlns:p14="http://schemas.microsoft.com/office/powerpoint/2010/main" val="336689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18" y="681308"/>
            <a:ext cx="8687770" cy="2308324"/>
          </a:xfrm>
          <a:prstGeom prst="rect">
            <a:avLst/>
          </a:prstGeom>
        </p:spPr>
        <p:txBody>
          <a:bodyPr wrap="square">
            <a:spAutoFit/>
          </a:bodyPr>
          <a:lstStyle/>
          <a:p>
            <a:pPr algn="just"/>
            <a:r>
              <a:rPr lang="it-IT" b="1" dirty="0"/>
              <a:t>I termini "</a:t>
            </a:r>
            <a:r>
              <a:rPr lang="it-IT" b="1" dirty="0" err="1">
                <a:solidFill>
                  <a:schemeClr val="accent3"/>
                </a:solidFill>
              </a:rPr>
              <a:t>sicnologico</a:t>
            </a:r>
            <a:r>
              <a:rPr lang="it-IT" b="1" dirty="0"/>
              <a:t>" e "</a:t>
            </a:r>
            <a:r>
              <a:rPr lang="it-IT" b="1" dirty="0" err="1">
                <a:solidFill>
                  <a:schemeClr val="accent5">
                    <a:lumMod val="75000"/>
                  </a:schemeClr>
                </a:solidFill>
              </a:rPr>
              <a:t>regnilogico</a:t>
            </a:r>
            <a:r>
              <a:rPr lang="it-IT" b="1" dirty="0"/>
              <a:t>" sono stati utilizzati per la prima volta da </a:t>
            </a:r>
            <a:r>
              <a:rPr lang="it-IT" b="1" dirty="0" err="1"/>
              <a:t>Schwyzer</a:t>
            </a:r>
            <a:r>
              <a:rPr lang="it-IT" b="1" dirty="0"/>
              <a:t> per classificare i peptidi in base all'organizzazione degli elementi (aminoacidi) responsabili del riconoscimento tra peptide e recettore. Infatti, secondo </a:t>
            </a:r>
            <a:r>
              <a:rPr lang="it-IT" b="1" dirty="0" err="1"/>
              <a:t>Schwyzer</a:t>
            </a:r>
            <a:r>
              <a:rPr lang="it-IT" b="1" dirty="0"/>
              <a:t>, peptidi e proteine costituiti dai venti aminoacidi naturali possono essere paragonati ad una frase scritta del linguaggio umano formata da venti o più lettere diverse. L'arrangiamento delle lettere o degli aminoacidi può essere o in forma di testo chiaro oppure in codice segreto. </a:t>
            </a:r>
            <a:endParaRPr lang="en-US" b="1" dirty="0"/>
          </a:p>
        </p:txBody>
      </p:sp>
      <p:pic>
        <p:nvPicPr>
          <p:cNvPr id="3" name="Picture 2"/>
          <p:cNvPicPr>
            <a:picLocks noChangeAspect="1"/>
          </p:cNvPicPr>
          <p:nvPr/>
        </p:nvPicPr>
        <p:blipFill>
          <a:blip r:embed="rId2"/>
          <a:stretch>
            <a:fillRect/>
          </a:stretch>
        </p:blipFill>
        <p:spPr>
          <a:xfrm>
            <a:off x="2351452" y="2989632"/>
            <a:ext cx="4424019" cy="3805668"/>
          </a:xfrm>
          <a:prstGeom prst="rect">
            <a:avLst/>
          </a:prstGeom>
        </p:spPr>
      </p:pic>
      <p:sp>
        <p:nvSpPr>
          <p:cNvPr id="5"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Tree>
    <p:extLst>
      <p:ext uri="{BB962C8B-B14F-4D97-AF65-F5344CB8AC3E}">
        <p14:creationId xmlns:p14="http://schemas.microsoft.com/office/powerpoint/2010/main" val="6482018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416850" y="930720"/>
            <a:ext cx="8462985" cy="5078314"/>
          </a:xfrm>
          <a:prstGeom prst="rect">
            <a:avLst/>
          </a:prstGeom>
          <a:noFill/>
        </p:spPr>
        <p:txBody>
          <a:bodyPr wrap="square" rtlCol="0">
            <a:spAutoFit/>
          </a:bodyPr>
          <a:lstStyle/>
          <a:p>
            <a:pPr algn="just"/>
            <a:r>
              <a:rPr lang="it-IT" b="1" dirty="0"/>
              <a:t>La maggior parte dei polipeptidi sono caratterizzati dal primo tipo di </a:t>
            </a:r>
            <a:r>
              <a:rPr lang="it-IT" b="1" dirty="0" smtClean="0"/>
              <a:t>arrangiamento </a:t>
            </a:r>
            <a:r>
              <a:rPr lang="it-IT" b="1" dirty="0" smtClean="0">
                <a:solidFill>
                  <a:schemeClr val="accent4">
                    <a:lumMod val="75000"/>
                  </a:schemeClr>
                </a:solidFill>
              </a:rPr>
              <a:t>(</a:t>
            </a:r>
            <a:r>
              <a:rPr lang="it-IT" b="1" dirty="0" err="1" smtClean="0">
                <a:solidFill>
                  <a:schemeClr val="accent3"/>
                </a:solidFill>
              </a:rPr>
              <a:t>sicnologico</a:t>
            </a:r>
            <a:r>
              <a:rPr lang="it-IT" b="1" dirty="0" smtClean="0">
                <a:solidFill>
                  <a:schemeClr val="accent3"/>
                </a:solidFill>
              </a:rPr>
              <a:t>)</a:t>
            </a:r>
            <a:r>
              <a:rPr lang="it-IT" b="1" dirty="0" smtClean="0"/>
              <a:t> </a:t>
            </a:r>
            <a:r>
              <a:rPr lang="it-IT" b="1" dirty="0"/>
              <a:t>mentre proteine ed enzimi dal </a:t>
            </a:r>
            <a:r>
              <a:rPr lang="it-IT" b="1" dirty="0" smtClean="0"/>
              <a:t>secondo </a:t>
            </a:r>
            <a:r>
              <a:rPr lang="it-IT" b="1" dirty="0" smtClean="0">
                <a:solidFill>
                  <a:srgbClr val="5F8804"/>
                </a:solidFill>
              </a:rPr>
              <a:t>(</a:t>
            </a:r>
            <a:r>
              <a:rPr lang="it-IT" b="1" dirty="0" err="1" smtClean="0">
                <a:solidFill>
                  <a:schemeClr val="accent5">
                    <a:lumMod val="75000"/>
                  </a:schemeClr>
                </a:solidFill>
              </a:rPr>
              <a:t>regnilogico</a:t>
            </a:r>
            <a:r>
              <a:rPr lang="it-IT" b="1" dirty="0" smtClean="0">
                <a:solidFill>
                  <a:schemeClr val="accent5">
                    <a:lumMod val="75000"/>
                  </a:schemeClr>
                </a:solidFill>
              </a:rPr>
              <a:t>)</a:t>
            </a:r>
            <a:r>
              <a:rPr lang="it-IT" b="1" dirty="0" smtClean="0"/>
              <a:t>. </a:t>
            </a:r>
            <a:r>
              <a:rPr lang="it-IT" b="1" dirty="0"/>
              <a:t>Dal punto di vista funzionale questi peptidi contengono una sequenza di aminoacidi capace di attivare il </a:t>
            </a:r>
            <a:r>
              <a:rPr lang="it-IT" b="1" dirty="0" smtClean="0"/>
              <a:t>recettore (</a:t>
            </a:r>
            <a:r>
              <a:rPr lang="it-IT" b="1" dirty="0"/>
              <a:t>sito attivo del peptide) mentre il resto (sito ausiliario) non è in grado di attivare il recettore ma esplica diverse funzioni importanti che riguardano il trasporto, il corretto indirizzo verso la cellula bersaglio, la modificazione dell'attività ecc..</a:t>
            </a:r>
          </a:p>
          <a:p>
            <a:pPr algn="just"/>
            <a:r>
              <a:rPr lang="it-IT" b="1" dirty="0"/>
              <a:t>Nel caso in cui gli elementi (aminoacidi) di un peptide responsabili di una certa funzione sono adiacenti, questo tipo di organizzazione dell'informazione viene chiamata </a:t>
            </a:r>
            <a:r>
              <a:rPr lang="it-IT" b="1" dirty="0" err="1"/>
              <a:t>sicnologica</a:t>
            </a:r>
            <a:r>
              <a:rPr lang="it-IT" b="1" dirty="0"/>
              <a:t>. A certe parole consecutive è stato dato il nome di "</a:t>
            </a:r>
            <a:r>
              <a:rPr lang="it-IT" b="1" dirty="0" err="1"/>
              <a:t>address</a:t>
            </a:r>
            <a:r>
              <a:rPr lang="it-IT" b="1" dirty="0"/>
              <a:t>", "</a:t>
            </a:r>
            <a:r>
              <a:rPr lang="it-IT" b="1" dirty="0" err="1"/>
              <a:t>message</a:t>
            </a:r>
            <a:r>
              <a:rPr lang="it-IT" b="1" dirty="0"/>
              <a:t>” e "</a:t>
            </a:r>
            <a:r>
              <a:rPr lang="it-IT" b="1" dirty="0" err="1"/>
              <a:t>potentiator</a:t>
            </a:r>
            <a:r>
              <a:rPr lang="it-IT" b="1" dirty="0"/>
              <a:t>" per descrivere la natura della loro funzione all'interno di un peptide e nei confronti di un tipo di recettore. I diversi tipi di recettore possono riconoscere porzioni diverse dello stesso peptide come proprio </a:t>
            </a:r>
            <a:r>
              <a:rPr lang="it-IT" b="1" dirty="0" err="1"/>
              <a:t>message</a:t>
            </a:r>
            <a:r>
              <a:rPr lang="it-IT" b="1" dirty="0"/>
              <a:t>, </a:t>
            </a:r>
            <a:r>
              <a:rPr lang="it-IT" b="1" dirty="0" err="1"/>
              <a:t>address</a:t>
            </a:r>
            <a:r>
              <a:rPr lang="it-IT" b="1" dirty="0"/>
              <a:t> o </a:t>
            </a:r>
            <a:r>
              <a:rPr lang="it-IT" b="1" dirty="0" err="1"/>
              <a:t>potentiator</a:t>
            </a:r>
            <a:r>
              <a:rPr lang="it-IT" b="1" dirty="0"/>
              <a:t>. Spesso, per i peptidi capaci di interagire con diversi tipi di recettore una certa sequenza di aminoacidi che fungono da </a:t>
            </a:r>
            <a:r>
              <a:rPr lang="it-IT" b="1" dirty="0" err="1"/>
              <a:t>message</a:t>
            </a:r>
            <a:r>
              <a:rPr lang="it-IT" b="1" dirty="0"/>
              <a:t> per un tipo di recettore possono fungere da </a:t>
            </a:r>
            <a:r>
              <a:rPr lang="it-IT" b="1" dirty="0" err="1"/>
              <a:t>address</a:t>
            </a:r>
            <a:r>
              <a:rPr lang="it-IT" b="1" dirty="0"/>
              <a:t> o da </a:t>
            </a:r>
            <a:r>
              <a:rPr lang="it-IT" b="1" dirty="0" err="1"/>
              <a:t>potentiator</a:t>
            </a:r>
            <a:r>
              <a:rPr lang="it-IT" b="1" dirty="0"/>
              <a:t> per un altro </a:t>
            </a:r>
            <a:endParaRPr lang="en-US" b="1" dirty="0"/>
          </a:p>
        </p:txBody>
      </p:sp>
    </p:spTree>
    <p:extLst>
      <p:ext uri="{BB962C8B-B14F-4D97-AF65-F5344CB8AC3E}">
        <p14:creationId xmlns:p14="http://schemas.microsoft.com/office/powerpoint/2010/main" val="15767152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824004" y="1551200"/>
            <a:ext cx="7706842" cy="3785652"/>
          </a:xfrm>
          <a:prstGeom prst="rect">
            <a:avLst/>
          </a:prstGeom>
          <a:noFill/>
        </p:spPr>
        <p:txBody>
          <a:bodyPr wrap="square" rtlCol="0">
            <a:spAutoFit/>
          </a:bodyPr>
          <a:lstStyle/>
          <a:p>
            <a:pPr algn="just"/>
            <a:r>
              <a:rPr lang="it-IT" sz="2000" b="1" dirty="0"/>
              <a:t>Il secondo tipo di arrangiamento degli elementi di riconoscimento (arrangiamento in codice segreto) è stato osservato negli enzimi e nelle molecole proteiche (insulina ecc.). In questo caso gli elementi significativi del sito attivo del peptide sono dispersi lungo la sequenza primaria della molecola e mescolati con gli aminoacidi appartenenti alla porzione ausiliaria. Questo tipo di organizzazione </a:t>
            </a:r>
            <a:r>
              <a:rPr lang="it-IT" sz="2000" b="1" dirty="0" smtClean="0"/>
              <a:t>è stato </a:t>
            </a:r>
            <a:r>
              <a:rPr lang="it-IT" sz="2000" b="1" dirty="0"/>
              <a:t>chiamato </a:t>
            </a:r>
            <a:r>
              <a:rPr lang="it-IT" sz="2000" b="1" dirty="0" err="1">
                <a:solidFill>
                  <a:schemeClr val="tx2">
                    <a:lumMod val="75000"/>
                    <a:lumOff val="25000"/>
                  </a:schemeClr>
                </a:solidFill>
              </a:rPr>
              <a:t>regnilogico</a:t>
            </a:r>
            <a:r>
              <a:rPr lang="it-IT" sz="2000" b="1" dirty="0"/>
              <a:t>. In questo caso gli elementi ausiliari vengono impegnati nel formare la struttura terziaria stabile grazie alla quale gli elementi </a:t>
            </a:r>
            <a:r>
              <a:rPr lang="it-IT" sz="2000" b="1" dirty="0" err="1"/>
              <a:t>message</a:t>
            </a:r>
            <a:r>
              <a:rPr lang="it-IT" sz="2000" b="1" dirty="0"/>
              <a:t> vengono a trovarsi vicini in una regione ben definita della superficie molecolare che rappresenta il sito attivo. </a:t>
            </a:r>
            <a:endParaRPr lang="en-US" sz="2000" b="1" dirty="0"/>
          </a:p>
        </p:txBody>
      </p:sp>
    </p:spTree>
    <p:extLst>
      <p:ext uri="{BB962C8B-B14F-4D97-AF65-F5344CB8AC3E}">
        <p14:creationId xmlns:p14="http://schemas.microsoft.com/office/powerpoint/2010/main" val="238556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87248" y="688345"/>
            <a:ext cx="8899222" cy="2308324"/>
          </a:xfrm>
          <a:prstGeom prst="rect">
            <a:avLst/>
          </a:prstGeom>
          <a:noFill/>
        </p:spPr>
        <p:txBody>
          <a:bodyPr wrap="square" rtlCol="0">
            <a:spAutoFit/>
          </a:bodyPr>
          <a:lstStyle/>
          <a:p>
            <a:pPr algn="just"/>
            <a:r>
              <a:rPr lang="it-IT" sz="1600" b="1" dirty="0">
                <a:solidFill>
                  <a:schemeClr val="tx2">
                    <a:lumMod val="75000"/>
                    <a:lumOff val="25000"/>
                  </a:schemeClr>
                </a:solidFill>
              </a:rPr>
              <a:t>La differenza fondamentale tra questi due tipi d'organizzazione viene attribuita alla flessibilità del peptide. I peptidi organizzati in maniera </a:t>
            </a:r>
            <a:r>
              <a:rPr lang="it-IT" sz="1600" b="1" dirty="0" err="1">
                <a:solidFill>
                  <a:schemeClr val="tx2">
                    <a:lumMod val="75000"/>
                    <a:lumOff val="25000"/>
                  </a:schemeClr>
                </a:solidFill>
              </a:rPr>
              <a:t>sicnologica</a:t>
            </a:r>
            <a:r>
              <a:rPr lang="it-IT" sz="1600" b="1" dirty="0">
                <a:solidFill>
                  <a:schemeClr val="tx2">
                    <a:lumMod val="75000"/>
                    <a:lumOff val="25000"/>
                  </a:schemeClr>
                </a:solidFill>
              </a:rPr>
              <a:t> sono di solito di piccole dimensioni, estremamente flessibili ed assumono diverse conformazioni energicamente possibili quando si trovano in soluzione. Grazie alla loro flessibilità durante </a:t>
            </a:r>
            <a:r>
              <a:rPr lang="it-IT" sz="1600" b="1" dirty="0" err="1">
                <a:solidFill>
                  <a:schemeClr val="tx2">
                    <a:lumMod val="75000"/>
                    <a:lumOff val="25000"/>
                  </a:schemeClr>
                </a:solidFill>
              </a:rPr>
              <a:t>I'interazione</a:t>
            </a:r>
            <a:r>
              <a:rPr lang="it-IT" sz="1600" b="1" dirty="0">
                <a:solidFill>
                  <a:schemeClr val="tx2">
                    <a:lumMod val="75000"/>
                    <a:lumOff val="25000"/>
                  </a:schemeClr>
                </a:solidFill>
              </a:rPr>
              <a:t> con il recettore questi peptidi possono assumere conformazioni perfettamente complementari al sito recettoriale utilizzando probabilmente un meccanismo simile a quello della chiusura lampo. I peptidi organizzati in maniera </a:t>
            </a:r>
            <a:r>
              <a:rPr lang="it-IT" sz="1600" b="1" dirty="0" err="1">
                <a:solidFill>
                  <a:schemeClr val="tx2">
                    <a:lumMod val="75000"/>
                    <a:lumOff val="25000"/>
                  </a:schemeClr>
                </a:solidFill>
              </a:rPr>
              <a:t>regnilogica</a:t>
            </a:r>
            <a:r>
              <a:rPr lang="it-IT" sz="1600" b="1" dirty="0">
                <a:solidFill>
                  <a:schemeClr val="tx2">
                    <a:lumMod val="75000"/>
                    <a:lumOff val="25000"/>
                  </a:schemeClr>
                </a:solidFill>
              </a:rPr>
              <a:t> interagiscono con i recettori avendo una conformazione fissa. I peptidi </a:t>
            </a:r>
            <a:r>
              <a:rPr lang="it-IT" sz="1600" b="1" dirty="0" err="1">
                <a:solidFill>
                  <a:schemeClr val="tx2">
                    <a:lumMod val="75000"/>
                    <a:lumOff val="25000"/>
                  </a:schemeClr>
                </a:solidFill>
              </a:rPr>
              <a:t>regnilogici</a:t>
            </a:r>
            <a:r>
              <a:rPr lang="it-IT" sz="1600" b="1" dirty="0">
                <a:solidFill>
                  <a:schemeClr val="tx2">
                    <a:lumMod val="75000"/>
                    <a:lumOff val="25000"/>
                  </a:schemeClr>
                </a:solidFill>
              </a:rPr>
              <a:t> nei confronti dei recettori sono “</a:t>
            </a:r>
            <a:r>
              <a:rPr lang="it-IT" sz="1600" b="1" dirty="0" err="1">
                <a:solidFill>
                  <a:schemeClr val="tx2">
                    <a:lumMod val="75000"/>
                    <a:lumOff val="25000"/>
                  </a:schemeClr>
                </a:solidFill>
              </a:rPr>
              <a:t>monotropici</a:t>
            </a:r>
            <a:r>
              <a:rPr lang="it-IT" sz="1600" b="1" dirty="0">
                <a:solidFill>
                  <a:schemeClr val="tx2">
                    <a:lumMod val="75000"/>
                    <a:lumOff val="25000"/>
                  </a:schemeClr>
                </a:solidFill>
              </a:rPr>
              <a:t>” (modalità unica). </a:t>
            </a:r>
            <a:endParaRPr lang="en-US" sz="1600" b="1" dirty="0">
              <a:solidFill>
                <a:schemeClr val="tx2">
                  <a:lumMod val="75000"/>
                  <a:lumOff val="25000"/>
                </a:schemeClr>
              </a:solidFill>
            </a:endParaRPr>
          </a:p>
        </p:txBody>
      </p:sp>
      <p:pic>
        <p:nvPicPr>
          <p:cNvPr id="4" name="Picture 3"/>
          <p:cNvPicPr>
            <a:picLocks noChangeAspect="1"/>
          </p:cNvPicPr>
          <p:nvPr/>
        </p:nvPicPr>
        <p:blipFill>
          <a:blip r:embed="rId2"/>
          <a:stretch>
            <a:fillRect/>
          </a:stretch>
        </p:blipFill>
        <p:spPr>
          <a:xfrm>
            <a:off x="2241898" y="2989632"/>
            <a:ext cx="4408283" cy="3792132"/>
          </a:xfrm>
          <a:prstGeom prst="rect">
            <a:avLst/>
          </a:prstGeom>
        </p:spPr>
      </p:pic>
    </p:spTree>
    <p:extLst>
      <p:ext uri="{BB962C8B-B14F-4D97-AF65-F5344CB8AC3E}">
        <p14:creationId xmlns:p14="http://schemas.microsoft.com/office/powerpoint/2010/main" val="1427275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630119" y="1216525"/>
            <a:ext cx="7620474" cy="5531194"/>
          </a:xfrm>
          <a:prstGeom prst="rect">
            <a:avLst/>
          </a:prstGeom>
        </p:spPr>
      </p:pic>
      <p:sp>
        <p:nvSpPr>
          <p:cNvPr id="5" name="TextBox 4"/>
          <p:cNvSpPr txBox="1"/>
          <p:nvPr/>
        </p:nvSpPr>
        <p:spPr>
          <a:xfrm>
            <a:off x="659202" y="756210"/>
            <a:ext cx="6010367" cy="369332"/>
          </a:xfrm>
          <a:prstGeom prst="rect">
            <a:avLst/>
          </a:prstGeom>
          <a:noFill/>
        </p:spPr>
        <p:txBody>
          <a:bodyPr wrap="none" rtlCol="0">
            <a:spAutoFit/>
          </a:bodyPr>
          <a:lstStyle/>
          <a:p>
            <a:r>
              <a:rPr lang="en-US" dirty="0" smtClean="0">
                <a:solidFill>
                  <a:srgbClr val="FF0000"/>
                </a:solidFill>
                <a:latin typeface="Arial Black"/>
                <a:cs typeface="Arial Black"/>
              </a:rPr>
              <a:t>SCHEMATIZZAZIONE IPOTESI DI SCHWYTZER</a:t>
            </a:r>
            <a:endParaRPr lang="en-US" dirty="0">
              <a:solidFill>
                <a:srgbClr val="FF0000"/>
              </a:solidFill>
              <a:latin typeface="Arial Black"/>
              <a:cs typeface="Arial Black"/>
            </a:endParaRPr>
          </a:p>
        </p:txBody>
      </p:sp>
    </p:spTree>
    <p:extLst>
      <p:ext uri="{BB962C8B-B14F-4D97-AF65-F5344CB8AC3E}">
        <p14:creationId xmlns:p14="http://schemas.microsoft.com/office/powerpoint/2010/main" val="308382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7" name="TextBox 6"/>
          <p:cNvSpPr txBox="1"/>
          <p:nvPr/>
        </p:nvSpPr>
        <p:spPr>
          <a:xfrm>
            <a:off x="571955" y="1502725"/>
            <a:ext cx="8084914" cy="3816429"/>
          </a:xfrm>
          <a:prstGeom prst="rect">
            <a:avLst/>
          </a:prstGeom>
          <a:noFill/>
        </p:spPr>
        <p:txBody>
          <a:bodyPr wrap="square" rtlCol="0">
            <a:spAutoFit/>
          </a:bodyPr>
          <a:lstStyle/>
          <a:p>
            <a:pPr algn="just"/>
            <a:r>
              <a:rPr lang="it-IT" sz="3200" b="1" dirty="0">
                <a:solidFill>
                  <a:schemeClr val="tx1">
                    <a:lumMod val="65000"/>
                    <a:lumOff val="35000"/>
                  </a:schemeClr>
                </a:solidFill>
              </a:rPr>
              <a:t>Il concetto di indirizzo-messaggio è stato esteso a </a:t>
            </a:r>
            <a:r>
              <a:rPr lang="it-IT" sz="3200" b="1" dirty="0" err="1">
                <a:solidFill>
                  <a:schemeClr val="tx1">
                    <a:lumMod val="65000"/>
                    <a:lumOff val="35000"/>
                  </a:schemeClr>
                </a:solidFill>
              </a:rPr>
              <a:t>ligandi</a:t>
            </a:r>
            <a:r>
              <a:rPr lang="it-IT" sz="3200" b="1" dirty="0">
                <a:solidFill>
                  <a:schemeClr val="tx1">
                    <a:lumMod val="65000"/>
                    <a:lumOff val="35000"/>
                  </a:schemeClr>
                </a:solidFill>
              </a:rPr>
              <a:t> non peptidici da  Portoghese che con le sue applicazioni è riuscito ad ottenere una serie di prodotti dotati di notevole selettività verso i diversi sottogruppi dei recettori degli oppioidi.</a:t>
            </a:r>
          </a:p>
          <a:p>
            <a:endParaRPr lang="en-US" dirty="0"/>
          </a:p>
        </p:txBody>
      </p:sp>
    </p:spTree>
    <p:extLst>
      <p:ext uri="{BB962C8B-B14F-4D97-AF65-F5344CB8AC3E}">
        <p14:creationId xmlns:p14="http://schemas.microsoft.com/office/powerpoint/2010/main" val="5671514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523486" y="950110"/>
            <a:ext cx="8259408" cy="1754327"/>
          </a:xfrm>
          <a:prstGeom prst="rect">
            <a:avLst/>
          </a:prstGeom>
          <a:noFill/>
        </p:spPr>
        <p:txBody>
          <a:bodyPr wrap="square" rtlCol="0">
            <a:spAutoFit/>
          </a:bodyPr>
          <a:lstStyle/>
          <a:p>
            <a:pPr algn="just"/>
            <a:r>
              <a:rPr lang="it-IT" b="1" dirty="0">
                <a:solidFill>
                  <a:schemeClr val="tx2">
                    <a:lumMod val="75000"/>
                    <a:lumOff val="25000"/>
                  </a:schemeClr>
                </a:solidFill>
              </a:rPr>
              <a:t>Lo studio ha preso il via dalla progettazione e sintesi di un </a:t>
            </a:r>
            <a:r>
              <a:rPr lang="it-IT" b="1" dirty="0" err="1">
                <a:solidFill>
                  <a:schemeClr val="tx2">
                    <a:lumMod val="75000"/>
                    <a:lumOff val="25000"/>
                  </a:schemeClr>
                </a:solidFill>
              </a:rPr>
              <a:t>ligando</a:t>
            </a:r>
            <a:r>
              <a:rPr lang="it-IT" b="1" dirty="0">
                <a:solidFill>
                  <a:schemeClr val="tx2">
                    <a:lumMod val="75000"/>
                    <a:lumOff val="25000"/>
                  </a:schemeClr>
                </a:solidFill>
              </a:rPr>
              <a:t> bivalente molto rigido, la </a:t>
            </a:r>
            <a:r>
              <a:rPr lang="it-IT" b="1" dirty="0" err="1">
                <a:solidFill>
                  <a:schemeClr val="tx2">
                    <a:lumMod val="75000"/>
                    <a:lumOff val="25000"/>
                  </a:schemeClr>
                </a:solidFill>
              </a:rPr>
              <a:t>norbinaltorfimina</a:t>
            </a:r>
            <a:r>
              <a:rPr lang="it-IT" b="1" dirty="0">
                <a:solidFill>
                  <a:schemeClr val="tx2">
                    <a:lumMod val="75000"/>
                    <a:lumOff val="25000"/>
                  </a:schemeClr>
                </a:solidFill>
              </a:rPr>
              <a:t>, che contiene due gruppi </a:t>
            </a:r>
            <a:r>
              <a:rPr lang="it-IT" b="1" dirty="0" err="1">
                <a:solidFill>
                  <a:schemeClr val="tx2">
                    <a:lumMod val="75000"/>
                    <a:lumOff val="25000"/>
                  </a:schemeClr>
                </a:solidFill>
              </a:rPr>
              <a:t>farmacoforici</a:t>
            </a:r>
            <a:r>
              <a:rPr lang="it-IT" b="1" dirty="0">
                <a:solidFill>
                  <a:schemeClr val="tx2">
                    <a:lumMod val="75000"/>
                    <a:lumOff val="25000"/>
                  </a:schemeClr>
                </a:solidFill>
              </a:rPr>
              <a:t> identici anche nella configurazione assoluta (-,-) corrispondenti al </a:t>
            </a:r>
            <a:r>
              <a:rPr lang="it-IT" b="1" dirty="0" err="1">
                <a:solidFill>
                  <a:schemeClr val="tx2">
                    <a:lumMod val="75000"/>
                    <a:lumOff val="25000"/>
                  </a:schemeClr>
                </a:solidFill>
              </a:rPr>
              <a:t>naltressone</a:t>
            </a:r>
            <a:r>
              <a:rPr lang="it-IT" b="1" dirty="0">
                <a:solidFill>
                  <a:schemeClr val="tx2">
                    <a:lumMod val="75000"/>
                    <a:lumOff val="25000"/>
                  </a:schemeClr>
                </a:solidFill>
              </a:rPr>
              <a:t>, antagonista potente e non selettivo dei recettori oppioidi. </a:t>
            </a:r>
          </a:p>
          <a:p>
            <a:endParaRPr lang="en-US" dirty="0"/>
          </a:p>
        </p:txBody>
      </p:sp>
      <p:pic>
        <p:nvPicPr>
          <p:cNvPr id="4" name="Picture 3"/>
          <p:cNvPicPr>
            <a:picLocks noChangeAspect="1"/>
          </p:cNvPicPr>
          <p:nvPr/>
        </p:nvPicPr>
        <p:blipFill>
          <a:blip r:embed="rId2"/>
          <a:stretch>
            <a:fillRect/>
          </a:stretch>
        </p:blipFill>
        <p:spPr>
          <a:xfrm>
            <a:off x="872473" y="2562155"/>
            <a:ext cx="7367548" cy="3708216"/>
          </a:xfrm>
          <a:prstGeom prst="rect">
            <a:avLst/>
          </a:prstGeom>
        </p:spPr>
      </p:pic>
    </p:spTree>
    <p:extLst>
      <p:ext uri="{BB962C8B-B14F-4D97-AF65-F5344CB8AC3E}">
        <p14:creationId xmlns:p14="http://schemas.microsoft.com/office/powerpoint/2010/main" val="2020343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193884" y="604462"/>
            <a:ext cx="8559927" cy="1754327"/>
          </a:xfrm>
          <a:prstGeom prst="rect">
            <a:avLst/>
          </a:prstGeom>
          <a:noFill/>
        </p:spPr>
        <p:txBody>
          <a:bodyPr wrap="square" rtlCol="0">
            <a:spAutoFit/>
          </a:bodyPr>
          <a:lstStyle/>
          <a:p>
            <a:pPr algn="just"/>
            <a:r>
              <a:rPr lang="it-IT" b="1" dirty="0" smtClean="0">
                <a:solidFill>
                  <a:srgbClr val="0000FF"/>
                </a:solidFill>
              </a:rPr>
              <a:t>La </a:t>
            </a:r>
            <a:r>
              <a:rPr lang="it-IT" b="1" dirty="0" err="1" smtClean="0">
                <a:solidFill>
                  <a:srgbClr val="0000FF"/>
                </a:solidFill>
              </a:rPr>
              <a:t>Norbinaltorfimina</a:t>
            </a:r>
            <a:r>
              <a:rPr lang="it-IT" b="1" dirty="0" smtClean="0">
                <a:solidFill>
                  <a:srgbClr val="0000FF"/>
                </a:solidFill>
              </a:rPr>
              <a:t> (-,-) è </a:t>
            </a:r>
            <a:r>
              <a:rPr lang="it-IT" b="1" dirty="0">
                <a:solidFill>
                  <a:srgbClr val="0000FF"/>
                </a:solidFill>
              </a:rPr>
              <a:t>un antagonista potente e selettivo verso i recettori </a:t>
            </a:r>
            <a:r>
              <a:rPr lang="it-IT" b="1" dirty="0" err="1">
                <a:solidFill>
                  <a:srgbClr val="0000FF"/>
                </a:solidFill>
              </a:rPr>
              <a:t>κ</a:t>
            </a:r>
            <a:r>
              <a:rPr lang="it-IT" b="1" dirty="0">
                <a:solidFill>
                  <a:srgbClr val="0000FF"/>
                </a:solidFill>
              </a:rPr>
              <a:t>. Per verificare se la sostanza si comportava come un </a:t>
            </a:r>
            <a:r>
              <a:rPr lang="it-IT" b="1" dirty="0" err="1">
                <a:solidFill>
                  <a:srgbClr val="0000FF"/>
                </a:solidFill>
              </a:rPr>
              <a:t>ligando</a:t>
            </a:r>
            <a:r>
              <a:rPr lang="it-IT" b="1" dirty="0">
                <a:solidFill>
                  <a:srgbClr val="0000FF"/>
                </a:solidFill>
              </a:rPr>
              <a:t> bivalente, fu sintetizzato e studiato anche il suo isomero </a:t>
            </a:r>
            <a:r>
              <a:rPr lang="it-IT" b="1" i="1" dirty="0" err="1">
                <a:solidFill>
                  <a:srgbClr val="0000FF"/>
                </a:solidFill>
              </a:rPr>
              <a:t>meso</a:t>
            </a:r>
            <a:r>
              <a:rPr lang="it-IT" b="1" dirty="0">
                <a:solidFill>
                  <a:srgbClr val="0000FF"/>
                </a:solidFill>
              </a:rPr>
              <a:t>, contenente nella sua struttura sia l’</a:t>
            </a:r>
            <a:r>
              <a:rPr lang="it-IT" b="1" dirty="0" err="1">
                <a:solidFill>
                  <a:srgbClr val="0000FF"/>
                </a:solidFill>
              </a:rPr>
              <a:t>enantiomero</a:t>
            </a:r>
            <a:r>
              <a:rPr lang="it-IT" b="1" dirty="0">
                <a:solidFill>
                  <a:srgbClr val="0000FF"/>
                </a:solidFill>
              </a:rPr>
              <a:t> attivo (-) che quello inattivo (+) del </a:t>
            </a:r>
            <a:r>
              <a:rPr lang="it-IT" b="1" dirty="0" err="1">
                <a:solidFill>
                  <a:srgbClr val="0000FF"/>
                </a:solidFill>
              </a:rPr>
              <a:t>farmacoforo</a:t>
            </a:r>
            <a:r>
              <a:rPr lang="it-IT" b="1" dirty="0">
                <a:solidFill>
                  <a:srgbClr val="0000FF"/>
                </a:solidFill>
              </a:rPr>
              <a:t>.</a:t>
            </a:r>
          </a:p>
          <a:p>
            <a:endParaRPr lang="en-US" dirty="0"/>
          </a:p>
        </p:txBody>
      </p:sp>
      <p:pic>
        <p:nvPicPr>
          <p:cNvPr id="4" name="Picture 3"/>
          <p:cNvPicPr>
            <a:picLocks noChangeAspect="1"/>
          </p:cNvPicPr>
          <p:nvPr/>
        </p:nvPicPr>
        <p:blipFill>
          <a:blip r:embed="rId2"/>
          <a:stretch>
            <a:fillRect/>
          </a:stretch>
        </p:blipFill>
        <p:spPr>
          <a:xfrm>
            <a:off x="1744945" y="1823691"/>
            <a:ext cx="5564438" cy="2916896"/>
          </a:xfrm>
          <a:prstGeom prst="rect">
            <a:avLst/>
          </a:prstGeom>
        </p:spPr>
      </p:pic>
      <p:sp>
        <p:nvSpPr>
          <p:cNvPr id="5" name="TextBox 4"/>
          <p:cNvSpPr txBox="1"/>
          <p:nvPr/>
        </p:nvSpPr>
        <p:spPr>
          <a:xfrm>
            <a:off x="300521" y="4740587"/>
            <a:ext cx="8666562" cy="2308324"/>
          </a:xfrm>
          <a:prstGeom prst="rect">
            <a:avLst/>
          </a:prstGeom>
          <a:noFill/>
        </p:spPr>
        <p:txBody>
          <a:bodyPr wrap="square" rtlCol="0">
            <a:spAutoFit/>
          </a:bodyPr>
          <a:lstStyle/>
          <a:p>
            <a:pPr algn="just"/>
            <a:r>
              <a:rPr lang="it-IT" b="1" dirty="0">
                <a:solidFill>
                  <a:schemeClr val="accent5">
                    <a:lumMod val="50000"/>
                  </a:schemeClr>
                </a:solidFill>
              </a:rPr>
              <a:t>L’isomero </a:t>
            </a:r>
            <a:r>
              <a:rPr lang="it-IT" b="1" i="1" dirty="0" err="1">
                <a:solidFill>
                  <a:schemeClr val="accent5">
                    <a:lumMod val="50000"/>
                  </a:schemeClr>
                </a:solidFill>
              </a:rPr>
              <a:t>meso</a:t>
            </a:r>
            <a:r>
              <a:rPr lang="it-IT" b="1" dirty="0">
                <a:solidFill>
                  <a:schemeClr val="accent5">
                    <a:lumMod val="50000"/>
                  </a:schemeClr>
                </a:solidFill>
              </a:rPr>
              <a:t> (-,+) è più attivo, anche se meno  selettivo, della </a:t>
            </a:r>
            <a:r>
              <a:rPr lang="it-IT" b="1" dirty="0" err="1">
                <a:solidFill>
                  <a:schemeClr val="accent5">
                    <a:lumMod val="50000"/>
                  </a:schemeClr>
                </a:solidFill>
              </a:rPr>
              <a:t>norbinaltorfimina</a:t>
            </a:r>
            <a:r>
              <a:rPr lang="it-IT" b="1" dirty="0">
                <a:solidFill>
                  <a:schemeClr val="accent5">
                    <a:lumMod val="50000"/>
                  </a:schemeClr>
                </a:solidFill>
              </a:rPr>
              <a:t> a livello dei recettori </a:t>
            </a:r>
            <a:r>
              <a:rPr lang="it-IT" b="1" dirty="0" err="1">
                <a:solidFill>
                  <a:schemeClr val="accent5">
                    <a:lumMod val="50000"/>
                  </a:schemeClr>
                </a:solidFill>
              </a:rPr>
              <a:t>κ</a:t>
            </a:r>
            <a:r>
              <a:rPr lang="it-IT" b="1" dirty="0">
                <a:solidFill>
                  <a:schemeClr val="accent5">
                    <a:lumMod val="50000"/>
                  </a:schemeClr>
                </a:solidFill>
              </a:rPr>
              <a:t>, malgrado la presenza nella sua struttura dell’</a:t>
            </a:r>
            <a:r>
              <a:rPr lang="it-IT" b="1" dirty="0" err="1">
                <a:solidFill>
                  <a:schemeClr val="accent5">
                    <a:lumMod val="50000"/>
                  </a:schemeClr>
                </a:solidFill>
              </a:rPr>
              <a:t>enantiomero</a:t>
            </a:r>
            <a:r>
              <a:rPr lang="it-IT" b="1" dirty="0">
                <a:solidFill>
                  <a:schemeClr val="accent5">
                    <a:lumMod val="50000"/>
                  </a:schemeClr>
                </a:solidFill>
              </a:rPr>
              <a:t> inattivo del </a:t>
            </a:r>
            <a:r>
              <a:rPr lang="it-IT" b="1" dirty="0" err="1">
                <a:solidFill>
                  <a:schemeClr val="accent5">
                    <a:lumMod val="50000"/>
                  </a:schemeClr>
                </a:solidFill>
              </a:rPr>
              <a:t>naltressone</a:t>
            </a:r>
            <a:r>
              <a:rPr lang="it-IT" b="1" dirty="0">
                <a:solidFill>
                  <a:schemeClr val="accent5">
                    <a:lumMod val="50000"/>
                  </a:schemeClr>
                </a:solidFill>
              </a:rPr>
              <a:t>. Questo risultato fu interpretato nel senso che il prodotto interagisce solo con uno dei due gruppi </a:t>
            </a:r>
            <a:r>
              <a:rPr lang="it-IT" b="1" dirty="0" err="1">
                <a:solidFill>
                  <a:schemeClr val="accent5">
                    <a:lumMod val="50000"/>
                  </a:schemeClr>
                </a:solidFill>
              </a:rPr>
              <a:t>farmacoforici</a:t>
            </a:r>
            <a:r>
              <a:rPr lang="it-IT" b="1" dirty="0">
                <a:solidFill>
                  <a:schemeClr val="accent5">
                    <a:lumMod val="50000"/>
                  </a:schemeClr>
                </a:solidFill>
              </a:rPr>
              <a:t>, mentre il secondo si lega ad un sito accessorio, unico per i recettori di tipo </a:t>
            </a:r>
            <a:r>
              <a:rPr lang="it-IT" b="1" dirty="0" err="1">
                <a:solidFill>
                  <a:schemeClr val="accent5">
                    <a:lumMod val="50000"/>
                  </a:schemeClr>
                </a:solidFill>
              </a:rPr>
              <a:t>κ</a:t>
            </a:r>
            <a:r>
              <a:rPr lang="it-IT" b="1" dirty="0">
                <a:solidFill>
                  <a:schemeClr val="accent5">
                    <a:lumMod val="50000"/>
                  </a:schemeClr>
                </a:solidFill>
              </a:rPr>
              <a:t>  e funziona quindi come una caratteristica strutturale che indirizza il prodotto su quel recettore.</a:t>
            </a:r>
          </a:p>
          <a:p>
            <a:endParaRPr lang="en-US" dirty="0"/>
          </a:p>
        </p:txBody>
      </p:sp>
    </p:spTree>
    <p:extLst>
      <p:ext uri="{BB962C8B-B14F-4D97-AF65-F5344CB8AC3E}">
        <p14:creationId xmlns:p14="http://schemas.microsoft.com/office/powerpoint/2010/main" val="12489615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193883" y="843465"/>
            <a:ext cx="8579315" cy="1477328"/>
          </a:xfrm>
          <a:prstGeom prst="rect">
            <a:avLst/>
          </a:prstGeom>
          <a:noFill/>
        </p:spPr>
        <p:txBody>
          <a:bodyPr wrap="square" rtlCol="0">
            <a:spAutoFit/>
          </a:bodyPr>
          <a:lstStyle/>
          <a:p>
            <a:pPr algn="just"/>
            <a:r>
              <a:rPr lang="it-IT" b="1" dirty="0">
                <a:solidFill>
                  <a:schemeClr val="tx1">
                    <a:lumMod val="65000"/>
                    <a:lumOff val="35000"/>
                  </a:schemeClr>
                </a:solidFill>
              </a:rPr>
              <a:t>Per verificare questa ipotesi, fu disegnata e sintetizzata la seguente coppia di sostanze, e si verificò che in effetti a seconda del peptide (indirizzo) inserito sul </a:t>
            </a:r>
            <a:r>
              <a:rPr lang="it-IT" b="1" dirty="0" err="1" smtClean="0">
                <a:solidFill>
                  <a:schemeClr val="tx1">
                    <a:lumMod val="65000"/>
                    <a:lumOff val="35000"/>
                  </a:schemeClr>
                </a:solidFill>
              </a:rPr>
              <a:t>naltressone</a:t>
            </a:r>
            <a:r>
              <a:rPr lang="it-IT" b="1" dirty="0" smtClean="0">
                <a:solidFill>
                  <a:schemeClr val="tx1">
                    <a:lumMod val="65000"/>
                    <a:lumOff val="35000"/>
                  </a:schemeClr>
                </a:solidFill>
              </a:rPr>
              <a:t> </a:t>
            </a:r>
            <a:r>
              <a:rPr lang="it-IT" b="1" dirty="0">
                <a:solidFill>
                  <a:schemeClr val="tx1">
                    <a:lumMod val="65000"/>
                    <a:lumOff val="35000"/>
                  </a:schemeClr>
                </a:solidFill>
              </a:rPr>
              <a:t>(messaggio) si aveva una molecola con diversa selettività nei confronti dei recettori </a:t>
            </a:r>
            <a:r>
              <a:rPr lang="it-IT" b="1" dirty="0" err="1">
                <a:solidFill>
                  <a:schemeClr val="tx1">
                    <a:lumMod val="65000"/>
                    <a:lumOff val="35000"/>
                  </a:schemeClr>
                </a:solidFill>
              </a:rPr>
              <a:t>κ</a:t>
            </a:r>
            <a:r>
              <a:rPr lang="it-IT" b="1" dirty="0">
                <a:solidFill>
                  <a:schemeClr val="tx1">
                    <a:lumMod val="65000"/>
                    <a:lumOff val="35000"/>
                  </a:schemeClr>
                </a:solidFill>
              </a:rPr>
              <a:t> e </a:t>
            </a:r>
            <a:r>
              <a:rPr lang="it-IT" b="1" dirty="0" err="1">
                <a:solidFill>
                  <a:schemeClr val="tx1">
                    <a:lumMod val="65000"/>
                    <a:lumOff val="35000"/>
                  </a:schemeClr>
                </a:solidFill>
              </a:rPr>
              <a:t>δ</a:t>
            </a:r>
            <a:r>
              <a:rPr lang="it-IT" b="1" dirty="0">
                <a:solidFill>
                  <a:schemeClr val="tx1">
                    <a:lumMod val="65000"/>
                    <a:lumOff val="35000"/>
                  </a:schemeClr>
                </a:solidFill>
              </a:rPr>
              <a:t>.</a:t>
            </a:r>
          </a:p>
          <a:p>
            <a:endParaRPr lang="en-US" dirty="0"/>
          </a:p>
        </p:txBody>
      </p:sp>
      <p:pic>
        <p:nvPicPr>
          <p:cNvPr id="4" name="Picture 3"/>
          <p:cNvPicPr>
            <a:picLocks noChangeAspect="1"/>
          </p:cNvPicPr>
          <p:nvPr/>
        </p:nvPicPr>
        <p:blipFill>
          <a:blip r:embed="rId2"/>
          <a:stretch>
            <a:fillRect/>
          </a:stretch>
        </p:blipFill>
        <p:spPr>
          <a:xfrm>
            <a:off x="1787792" y="2229850"/>
            <a:ext cx="5227006" cy="4498479"/>
          </a:xfrm>
          <a:prstGeom prst="rect">
            <a:avLst/>
          </a:prstGeom>
        </p:spPr>
      </p:pic>
    </p:spTree>
    <p:extLst>
      <p:ext uri="{BB962C8B-B14F-4D97-AF65-F5344CB8AC3E}">
        <p14:creationId xmlns:p14="http://schemas.microsoft.com/office/powerpoint/2010/main" val="201511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1941844" y="830638"/>
            <a:ext cx="5359574" cy="3929554"/>
          </a:xfrm>
          <a:prstGeom prst="rect">
            <a:avLst/>
          </a:prstGeom>
        </p:spPr>
      </p:pic>
      <p:sp>
        <p:nvSpPr>
          <p:cNvPr id="4" name="CasellaDiTesto 3"/>
          <p:cNvSpPr txBox="1"/>
          <p:nvPr/>
        </p:nvSpPr>
        <p:spPr>
          <a:xfrm>
            <a:off x="597683" y="4760192"/>
            <a:ext cx="8291786" cy="2585323"/>
          </a:xfrm>
          <a:prstGeom prst="rect">
            <a:avLst/>
          </a:prstGeom>
          <a:noFill/>
        </p:spPr>
        <p:txBody>
          <a:bodyPr wrap="square" rtlCol="0">
            <a:spAutoFit/>
          </a:bodyPr>
          <a:lstStyle/>
          <a:p>
            <a:pPr algn="just"/>
            <a:r>
              <a:rPr lang="it-IT" b="1" dirty="0">
                <a:solidFill>
                  <a:srgbClr val="AA5816"/>
                </a:solidFill>
              </a:rPr>
              <a:t>L’affinità come pure la potenza (l’attività) agonista dei composti b</a:t>
            </a:r>
            <a:r>
              <a:rPr lang="it-IT" b="1" dirty="0" smtClean="0">
                <a:solidFill>
                  <a:srgbClr val="AA5816"/>
                </a:solidFill>
              </a:rPr>
              <a:t>-d </a:t>
            </a:r>
            <a:r>
              <a:rPr lang="it-IT" b="1" dirty="0">
                <a:solidFill>
                  <a:srgbClr val="AA5816"/>
                </a:solidFill>
              </a:rPr>
              <a:t>sono significativamente minori di quelle del composto a. Inoltre, sia l’affinità che la potenza (l’attività) agonista decrescono nell’ordine </a:t>
            </a:r>
            <a:r>
              <a:rPr lang="it-IT" b="1" dirty="0" err="1">
                <a:solidFill>
                  <a:srgbClr val="AA5816"/>
                </a:solidFill>
              </a:rPr>
              <a:t>b</a:t>
            </a:r>
            <a:r>
              <a:rPr lang="it-IT" b="1" dirty="0">
                <a:solidFill>
                  <a:srgbClr val="AA5816"/>
                </a:solidFill>
              </a:rPr>
              <a:t>&gt;</a:t>
            </a:r>
            <a:r>
              <a:rPr lang="it-IT" b="1" dirty="0" err="1">
                <a:solidFill>
                  <a:srgbClr val="AA5816"/>
                </a:solidFill>
              </a:rPr>
              <a:t>c</a:t>
            </a:r>
            <a:r>
              <a:rPr lang="it-IT" b="1" dirty="0">
                <a:solidFill>
                  <a:srgbClr val="AA5816"/>
                </a:solidFill>
              </a:rPr>
              <a:t>&gt;</a:t>
            </a:r>
            <a:r>
              <a:rPr lang="it-IT" b="1" dirty="0" err="1">
                <a:solidFill>
                  <a:srgbClr val="AA5816"/>
                </a:solidFill>
              </a:rPr>
              <a:t>d</a:t>
            </a:r>
            <a:r>
              <a:rPr lang="it-IT" b="1" dirty="0" smtClean="0">
                <a:solidFill>
                  <a:srgbClr val="AA5816"/>
                </a:solidFill>
              </a:rPr>
              <a:t>.</a:t>
            </a:r>
            <a:r>
              <a:rPr lang="it-IT" dirty="0"/>
              <a:t> </a:t>
            </a:r>
            <a:r>
              <a:rPr lang="it-IT" b="1" dirty="0">
                <a:solidFill>
                  <a:srgbClr val="AA5816"/>
                </a:solidFill>
              </a:rPr>
              <a:t>Questi dati concordano con le energie conformazionali calcolate delle conformazioni bioattive. Le conformazioni bioattive dedotte usando come modello il composto </a:t>
            </a:r>
            <a:r>
              <a:rPr lang="it-IT" b="1" i="1" dirty="0">
                <a:solidFill>
                  <a:srgbClr val="AA5816"/>
                </a:solidFill>
              </a:rPr>
              <a:t>a</a:t>
            </a:r>
            <a:r>
              <a:rPr lang="it-IT" b="1" dirty="0">
                <a:solidFill>
                  <a:srgbClr val="AA5816"/>
                </a:solidFill>
              </a:rPr>
              <a:t> non sono  conformazioni di minima energia, cioè non corrispondono a conformazioni stabili nel vuoto.</a:t>
            </a:r>
          </a:p>
          <a:p>
            <a:pPr algn="just"/>
            <a:endParaRPr lang="it-IT" b="1" dirty="0" smtClean="0">
              <a:solidFill>
                <a:srgbClr val="AA5816"/>
              </a:solidFill>
            </a:endParaRPr>
          </a:p>
          <a:p>
            <a:endParaRPr lang="it-IT"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252048" y="678650"/>
            <a:ext cx="8530845" cy="1477328"/>
          </a:xfrm>
          <a:prstGeom prst="rect">
            <a:avLst/>
          </a:prstGeom>
          <a:noFill/>
        </p:spPr>
        <p:txBody>
          <a:bodyPr wrap="square" rtlCol="0">
            <a:spAutoFit/>
          </a:bodyPr>
          <a:lstStyle/>
          <a:p>
            <a:pPr algn="just"/>
            <a:r>
              <a:rPr lang="it-IT" b="1" dirty="0">
                <a:solidFill>
                  <a:schemeClr val="accent3">
                    <a:lumMod val="75000"/>
                  </a:schemeClr>
                </a:solidFill>
              </a:rPr>
              <a:t>La successiva evoluzione del concetto è stata quella di considerare nella struttura delle encefaline i gruppi aromatici di fenilalanina e tirosina rispettivamente come indirizzo e messaggio.</a:t>
            </a:r>
          </a:p>
          <a:p>
            <a:r>
              <a:rPr lang="it-IT" dirty="0"/>
              <a:t> </a:t>
            </a:r>
          </a:p>
          <a:p>
            <a:endParaRPr lang="en-US" dirty="0"/>
          </a:p>
        </p:txBody>
      </p:sp>
      <p:pic>
        <p:nvPicPr>
          <p:cNvPr id="4" name="Picture 3"/>
          <p:cNvPicPr>
            <a:picLocks noChangeAspect="1"/>
          </p:cNvPicPr>
          <p:nvPr/>
        </p:nvPicPr>
        <p:blipFill>
          <a:blip r:embed="rId2"/>
          <a:stretch>
            <a:fillRect/>
          </a:stretch>
        </p:blipFill>
        <p:spPr>
          <a:xfrm>
            <a:off x="348989" y="2341101"/>
            <a:ext cx="7997668" cy="3594342"/>
          </a:xfrm>
          <a:prstGeom prst="rect">
            <a:avLst/>
          </a:prstGeom>
        </p:spPr>
      </p:pic>
    </p:spTree>
    <p:extLst>
      <p:ext uri="{BB962C8B-B14F-4D97-AF65-F5344CB8AC3E}">
        <p14:creationId xmlns:p14="http://schemas.microsoft.com/office/powerpoint/2010/main" val="6805165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501783" y="698040"/>
            <a:ext cx="7883649" cy="2031325"/>
          </a:xfrm>
          <a:prstGeom prst="rect">
            <a:avLst/>
          </a:prstGeom>
          <a:noFill/>
        </p:spPr>
        <p:txBody>
          <a:bodyPr wrap="square" rtlCol="0">
            <a:spAutoFit/>
          </a:bodyPr>
          <a:lstStyle/>
          <a:p>
            <a:pPr algn="just"/>
            <a:r>
              <a:rPr lang="it-IT" b="1" dirty="0">
                <a:solidFill>
                  <a:schemeClr val="tx2">
                    <a:lumMod val="75000"/>
                    <a:lumOff val="25000"/>
                  </a:schemeClr>
                </a:solidFill>
              </a:rPr>
              <a:t>Di conseguenza si è ipotizzato che molecole nelle quali un gruppo fenilico viene posizionato opportunamente attraverso uno spaziatore più o meno flessibile, potessero mostrare selettività verso sottogruppi dei recettori oppioidi. </a:t>
            </a:r>
          </a:p>
          <a:p>
            <a:pPr algn="just"/>
            <a:r>
              <a:rPr lang="en-US" b="1" dirty="0" err="1" smtClean="0">
                <a:solidFill>
                  <a:srgbClr val="FF0000"/>
                </a:solidFill>
              </a:rPr>
              <a:t>Va</a:t>
            </a:r>
            <a:r>
              <a:rPr lang="en-US" b="1" dirty="0" smtClean="0">
                <a:solidFill>
                  <a:srgbClr val="FF0000"/>
                </a:solidFill>
              </a:rPr>
              <a:t> </a:t>
            </a:r>
            <a:r>
              <a:rPr lang="en-US" b="1" dirty="0" err="1" smtClean="0">
                <a:solidFill>
                  <a:srgbClr val="FF0000"/>
                </a:solidFill>
              </a:rPr>
              <a:t>inoltre</a:t>
            </a:r>
            <a:r>
              <a:rPr lang="en-US" b="1" dirty="0" smtClean="0">
                <a:solidFill>
                  <a:srgbClr val="FF0000"/>
                </a:solidFill>
              </a:rPr>
              <a:t> </a:t>
            </a:r>
            <a:r>
              <a:rPr lang="en-US" b="1" dirty="0" err="1" smtClean="0">
                <a:solidFill>
                  <a:srgbClr val="FF0000"/>
                </a:solidFill>
              </a:rPr>
              <a:t>ricordato</a:t>
            </a:r>
            <a:r>
              <a:rPr lang="en-US" b="1" dirty="0" smtClean="0">
                <a:solidFill>
                  <a:srgbClr val="FF0000"/>
                </a:solidFill>
              </a:rPr>
              <a:t> </a:t>
            </a:r>
            <a:r>
              <a:rPr lang="en-US" b="1" dirty="0" err="1" smtClean="0">
                <a:solidFill>
                  <a:srgbClr val="FF0000"/>
                </a:solidFill>
              </a:rPr>
              <a:t>che</a:t>
            </a:r>
            <a:r>
              <a:rPr lang="en-US" b="1" dirty="0" smtClean="0">
                <a:solidFill>
                  <a:srgbClr val="FF0000"/>
                </a:solidFill>
              </a:rPr>
              <a:t> </a:t>
            </a:r>
            <a:r>
              <a:rPr lang="en-US" b="1" dirty="0" err="1" smtClean="0">
                <a:solidFill>
                  <a:srgbClr val="FF0000"/>
                </a:solidFill>
              </a:rPr>
              <a:t>nella</a:t>
            </a:r>
            <a:r>
              <a:rPr lang="en-US" b="1" dirty="0" smtClean="0">
                <a:solidFill>
                  <a:srgbClr val="FF0000"/>
                </a:solidFill>
              </a:rPr>
              <a:t> </a:t>
            </a:r>
            <a:r>
              <a:rPr lang="en-US" b="1" dirty="0" err="1" smtClean="0">
                <a:solidFill>
                  <a:srgbClr val="FF0000"/>
                </a:solidFill>
              </a:rPr>
              <a:t>classe</a:t>
            </a:r>
            <a:r>
              <a:rPr lang="en-US" b="1" dirty="0" smtClean="0">
                <a:solidFill>
                  <a:srgbClr val="FF0000"/>
                </a:solidFill>
              </a:rPr>
              <a:t> </a:t>
            </a:r>
            <a:r>
              <a:rPr lang="en-US" b="1" dirty="0" err="1" smtClean="0">
                <a:solidFill>
                  <a:srgbClr val="FF0000"/>
                </a:solidFill>
              </a:rPr>
              <a:t>degli</a:t>
            </a:r>
            <a:r>
              <a:rPr lang="en-US" b="1" dirty="0" smtClean="0">
                <a:solidFill>
                  <a:srgbClr val="FF0000"/>
                </a:solidFill>
              </a:rPr>
              <a:t> </a:t>
            </a:r>
            <a:r>
              <a:rPr lang="en-US" b="1" dirty="0" err="1" smtClean="0">
                <a:solidFill>
                  <a:srgbClr val="FF0000"/>
                </a:solidFill>
              </a:rPr>
              <a:t>oppioidi</a:t>
            </a:r>
            <a:r>
              <a:rPr lang="en-US" b="1" dirty="0" smtClean="0">
                <a:solidFill>
                  <a:srgbClr val="FF0000"/>
                </a:solidFill>
              </a:rPr>
              <a:t> la </a:t>
            </a:r>
            <a:r>
              <a:rPr lang="en-US" b="1" dirty="0" err="1" smtClean="0">
                <a:solidFill>
                  <a:srgbClr val="FF0000"/>
                </a:solidFill>
              </a:rPr>
              <a:t>sostituzione</a:t>
            </a:r>
            <a:r>
              <a:rPr lang="en-US" b="1" dirty="0" smtClean="0">
                <a:solidFill>
                  <a:srgbClr val="FF0000"/>
                </a:solidFill>
              </a:rPr>
              <a:t> </a:t>
            </a:r>
            <a:r>
              <a:rPr lang="en-US" b="1" dirty="0" err="1" smtClean="0">
                <a:solidFill>
                  <a:srgbClr val="FF0000"/>
                </a:solidFill>
              </a:rPr>
              <a:t>sul</a:t>
            </a:r>
            <a:r>
              <a:rPr lang="en-US" b="1" dirty="0" smtClean="0">
                <a:solidFill>
                  <a:srgbClr val="FF0000"/>
                </a:solidFill>
              </a:rPr>
              <a:t> </a:t>
            </a:r>
            <a:r>
              <a:rPr lang="en-US" b="1" dirty="0" err="1" smtClean="0">
                <a:solidFill>
                  <a:srgbClr val="FF0000"/>
                </a:solidFill>
              </a:rPr>
              <a:t>azoto</a:t>
            </a:r>
            <a:r>
              <a:rPr lang="en-US" b="1" dirty="0" smtClean="0">
                <a:solidFill>
                  <a:srgbClr val="FF0000"/>
                </a:solidFill>
              </a:rPr>
              <a:t> </a:t>
            </a:r>
            <a:r>
              <a:rPr lang="en-US" b="1" dirty="0" err="1" smtClean="0">
                <a:solidFill>
                  <a:srgbClr val="FF0000"/>
                </a:solidFill>
              </a:rPr>
              <a:t>determina</a:t>
            </a:r>
            <a:r>
              <a:rPr lang="en-US" b="1" dirty="0" smtClean="0">
                <a:solidFill>
                  <a:srgbClr val="FF0000"/>
                </a:solidFill>
              </a:rPr>
              <a:t> </a:t>
            </a:r>
            <a:r>
              <a:rPr lang="en-US" b="1" dirty="0" err="1" smtClean="0">
                <a:solidFill>
                  <a:srgbClr val="FF0000"/>
                </a:solidFill>
              </a:rPr>
              <a:t>una</a:t>
            </a:r>
            <a:r>
              <a:rPr lang="en-US" b="1" dirty="0" smtClean="0">
                <a:solidFill>
                  <a:srgbClr val="FF0000"/>
                </a:solidFill>
              </a:rPr>
              <a:t> </a:t>
            </a:r>
            <a:r>
              <a:rPr lang="en-US" b="1" dirty="0" err="1" smtClean="0">
                <a:solidFill>
                  <a:srgbClr val="FF0000"/>
                </a:solidFill>
              </a:rPr>
              <a:t>diversa</a:t>
            </a:r>
            <a:r>
              <a:rPr lang="en-US" b="1" dirty="0" smtClean="0">
                <a:solidFill>
                  <a:srgbClr val="FF0000"/>
                </a:solidFill>
              </a:rPr>
              <a:t> </a:t>
            </a:r>
            <a:r>
              <a:rPr lang="en-US" b="1" dirty="0" err="1" smtClean="0">
                <a:solidFill>
                  <a:srgbClr val="FF0000"/>
                </a:solidFill>
              </a:rPr>
              <a:t>proprietà</a:t>
            </a:r>
            <a:r>
              <a:rPr lang="en-US" b="1" dirty="0" smtClean="0">
                <a:solidFill>
                  <a:srgbClr val="FF0000"/>
                </a:solidFill>
              </a:rPr>
              <a:t> (</a:t>
            </a:r>
            <a:r>
              <a:rPr lang="en-US" b="1" dirty="0" err="1" smtClean="0">
                <a:solidFill>
                  <a:srgbClr val="FF0000"/>
                </a:solidFill>
              </a:rPr>
              <a:t>es</a:t>
            </a:r>
            <a:r>
              <a:rPr lang="en-US" b="1" dirty="0" smtClean="0">
                <a:solidFill>
                  <a:srgbClr val="FF0000"/>
                </a:solidFill>
              </a:rPr>
              <a:t>: </a:t>
            </a:r>
            <a:r>
              <a:rPr lang="en-US" b="1" dirty="0" err="1" smtClean="0">
                <a:solidFill>
                  <a:srgbClr val="FF0000"/>
                </a:solidFill>
              </a:rPr>
              <a:t>Metile</a:t>
            </a:r>
            <a:r>
              <a:rPr lang="en-US" b="1" dirty="0" smtClean="0">
                <a:solidFill>
                  <a:srgbClr val="FF0000"/>
                </a:solidFill>
              </a:rPr>
              <a:t> = </a:t>
            </a:r>
            <a:r>
              <a:rPr lang="en-US" b="1" dirty="0" err="1" smtClean="0">
                <a:solidFill>
                  <a:srgbClr val="FF0000"/>
                </a:solidFill>
              </a:rPr>
              <a:t>agonista</a:t>
            </a:r>
            <a:r>
              <a:rPr lang="en-US" b="1" dirty="0" smtClean="0">
                <a:solidFill>
                  <a:srgbClr val="FF0000"/>
                </a:solidFill>
              </a:rPr>
              <a:t>; </a:t>
            </a:r>
            <a:r>
              <a:rPr lang="en-US" b="1" dirty="0" err="1" smtClean="0">
                <a:solidFill>
                  <a:srgbClr val="FF0000"/>
                </a:solidFill>
              </a:rPr>
              <a:t>ciclopropilmetile</a:t>
            </a:r>
            <a:r>
              <a:rPr lang="en-US" b="1" dirty="0" smtClean="0">
                <a:solidFill>
                  <a:srgbClr val="FF0000"/>
                </a:solidFill>
              </a:rPr>
              <a:t> = </a:t>
            </a:r>
            <a:r>
              <a:rPr lang="en-US" b="1" dirty="0" err="1" smtClean="0">
                <a:solidFill>
                  <a:srgbClr val="FF0000"/>
                </a:solidFill>
              </a:rPr>
              <a:t>antagonista</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245131" y="2802600"/>
            <a:ext cx="6335689" cy="3805190"/>
          </a:xfrm>
          <a:prstGeom prst="rect">
            <a:avLst/>
          </a:prstGeom>
        </p:spPr>
      </p:pic>
    </p:spTree>
    <p:extLst>
      <p:ext uri="{BB962C8B-B14F-4D97-AF65-F5344CB8AC3E}">
        <p14:creationId xmlns:p14="http://schemas.microsoft.com/office/powerpoint/2010/main" val="24496451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688284" y="1202180"/>
            <a:ext cx="184666"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232660" y="604462"/>
            <a:ext cx="8550234" cy="1477328"/>
          </a:xfrm>
          <a:prstGeom prst="rect">
            <a:avLst/>
          </a:prstGeom>
          <a:noFill/>
        </p:spPr>
        <p:txBody>
          <a:bodyPr wrap="square" rtlCol="0">
            <a:spAutoFit/>
          </a:bodyPr>
          <a:lstStyle/>
          <a:p>
            <a:pPr algn="just"/>
            <a:r>
              <a:rPr lang="it-IT" b="1" dirty="0">
                <a:solidFill>
                  <a:schemeClr val="accent5">
                    <a:lumMod val="75000"/>
                  </a:schemeClr>
                </a:solidFill>
              </a:rPr>
              <a:t>Sono stati sintetizzati molti prodotti di questo tipo che si sono rivelati di grande importanza nella caratterizzazione dei diversi sottotipi di recettori oppioidi. Le due coppie qui sotto mostrate hanno dato le informazioni più rilevanti. </a:t>
            </a:r>
          </a:p>
          <a:p>
            <a:endParaRPr lang="en-US" dirty="0"/>
          </a:p>
        </p:txBody>
      </p:sp>
      <p:pic>
        <p:nvPicPr>
          <p:cNvPr id="5" name="Picture 4"/>
          <p:cNvPicPr>
            <a:picLocks noChangeAspect="1"/>
          </p:cNvPicPr>
          <p:nvPr/>
        </p:nvPicPr>
        <p:blipFill>
          <a:blip r:embed="rId2"/>
          <a:stretch>
            <a:fillRect/>
          </a:stretch>
        </p:blipFill>
        <p:spPr>
          <a:xfrm>
            <a:off x="1477579" y="1571512"/>
            <a:ext cx="5864956" cy="2627261"/>
          </a:xfrm>
          <a:prstGeom prst="rect">
            <a:avLst/>
          </a:prstGeom>
        </p:spPr>
      </p:pic>
      <p:pic>
        <p:nvPicPr>
          <p:cNvPr id="6" name="Picture 5"/>
          <p:cNvPicPr>
            <a:picLocks noChangeAspect="1"/>
          </p:cNvPicPr>
          <p:nvPr/>
        </p:nvPicPr>
        <p:blipFill>
          <a:blip r:embed="rId3"/>
          <a:stretch>
            <a:fillRect/>
          </a:stretch>
        </p:blipFill>
        <p:spPr>
          <a:xfrm>
            <a:off x="1628615" y="4198773"/>
            <a:ext cx="5351167" cy="2504324"/>
          </a:xfrm>
          <a:prstGeom prst="rect">
            <a:avLst/>
          </a:prstGeom>
        </p:spPr>
      </p:pic>
    </p:spTree>
    <p:extLst>
      <p:ext uri="{BB962C8B-B14F-4D97-AF65-F5344CB8AC3E}">
        <p14:creationId xmlns:p14="http://schemas.microsoft.com/office/powerpoint/2010/main" val="15564327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1051036" y="701412"/>
            <a:ext cx="6853175" cy="3069943"/>
          </a:xfrm>
          <a:prstGeom prst="rect">
            <a:avLst/>
          </a:prstGeom>
        </p:spPr>
      </p:pic>
      <p:sp>
        <p:nvSpPr>
          <p:cNvPr id="2" name="TextBox 1"/>
          <p:cNvSpPr txBox="1"/>
          <p:nvPr/>
        </p:nvSpPr>
        <p:spPr>
          <a:xfrm>
            <a:off x="252049" y="4052510"/>
            <a:ext cx="8695645" cy="2215991"/>
          </a:xfrm>
          <a:prstGeom prst="rect">
            <a:avLst/>
          </a:prstGeom>
          <a:noFill/>
        </p:spPr>
        <p:txBody>
          <a:bodyPr wrap="square" rtlCol="0">
            <a:spAutoFit/>
          </a:bodyPr>
          <a:lstStyle/>
          <a:p>
            <a:pPr algn="just"/>
            <a:r>
              <a:rPr lang="it-IT" sz="2000" b="1" dirty="0">
                <a:solidFill>
                  <a:schemeClr val="tx2">
                    <a:lumMod val="75000"/>
                    <a:lumOff val="25000"/>
                  </a:schemeClr>
                </a:solidFill>
              </a:rPr>
              <a:t>La coppia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(NTI)/OMI è costituita da due prodotti entrambi con azione antagonista sui recettori </a:t>
            </a:r>
            <a:r>
              <a:rPr lang="it-IT" sz="2000" b="1" dirty="0" err="1">
                <a:solidFill>
                  <a:schemeClr val="tx2">
                    <a:lumMod val="75000"/>
                    <a:lumOff val="25000"/>
                  </a:schemeClr>
                </a:solidFill>
              </a:rPr>
              <a:t>δ</a:t>
            </a:r>
            <a:r>
              <a:rPr lang="it-IT" sz="2000" b="1" dirty="0">
                <a:solidFill>
                  <a:schemeClr val="tx2">
                    <a:lumMod val="75000"/>
                    <a:lumOff val="25000"/>
                  </a:schemeClr>
                </a:solidFill>
              </a:rPr>
              <a:t>. Ciò risulta essere inaspettato per OMI che ha sull’azoto un gruppo metilico e si dovrebbe comportare come 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se effettivamente il gruppo fenilico rappresenta l’indirizzo per questi recettori, come suggerito dal fatto che il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è un antagonista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fortemente selettivo.</a:t>
            </a:r>
          </a:p>
          <a:p>
            <a:endParaRPr lang="en-US" dirty="0"/>
          </a:p>
        </p:txBody>
      </p:sp>
    </p:spTree>
    <p:extLst>
      <p:ext uri="{BB962C8B-B14F-4D97-AF65-F5344CB8AC3E}">
        <p14:creationId xmlns:p14="http://schemas.microsoft.com/office/powerpoint/2010/main" val="24480405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397460" y="1153705"/>
            <a:ext cx="8511457" cy="4247317"/>
          </a:xfrm>
          <a:prstGeom prst="rect">
            <a:avLst/>
          </a:prstGeom>
          <a:noFill/>
        </p:spPr>
        <p:txBody>
          <a:bodyPr wrap="square" rtlCol="0">
            <a:spAutoFit/>
          </a:bodyPr>
          <a:lstStyle/>
          <a:p>
            <a:pPr algn="just"/>
            <a:r>
              <a:rPr lang="it-IT" b="1" dirty="0"/>
              <a:t>Il SINTX, nel quale il gruppo fenilico è bloccato in una posizione diversa da quella in cui si trova nel </a:t>
            </a:r>
            <a:r>
              <a:rPr lang="it-IT" b="1" dirty="0" err="1"/>
              <a:t>naltrindolo</a:t>
            </a:r>
            <a:r>
              <a:rPr lang="it-IT" b="1" dirty="0"/>
              <a:t>, è anch’esso un potente antagonista dei recettori </a:t>
            </a:r>
            <a:r>
              <a:rPr lang="it-IT" b="1" dirty="0" err="1"/>
              <a:t>δ</a:t>
            </a:r>
            <a:r>
              <a:rPr lang="it-IT" b="1" dirty="0"/>
              <a:t>, anche se meno selettivo. Ciò che più interessa, tuttavia, è che a differenza di OMI l’analogo metilato SIOM è un potente agonista </a:t>
            </a:r>
            <a:r>
              <a:rPr lang="it-IT" b="1" dirty="0" err="1"/>
              <a:t>δ</a:t>
            </a:r>
            <a:r>
              <a:rPr lang="it-IT" b="1" dirty="0"/>
              <a:t>.</a:t>
            </a:r>
          </a:p>
          <a:p>
            <a:pPr algn="just"/>
            <a:endParaRPr lang="it-IT" b="1" dirty="0" smtClean="0"/>
          </a:p>
          <a:p>
            <a:pPr algn="just"/>
            <a:r>
              <a:rPr lang="it-IT" b="1" dirty="0" smtClean="0"/>
              <a:t>Questi </a:t>
            </a:r>
            <a:r>
              <a:rPr lang="it-IT" b="1" dirty="0"/>
              <a:t>risultati sono stati interpretati nel senso che:</a:t>
            </a:r>
          </a:p>
          <a:p>
            <a:pPr lvl="0" algn="just"/>
            <a:endParaRPr lang="it-IT" b="1" dirty="0" smtClean="0"/>
          </a:p>
          <a:p>
            <a:pPr lvl="0" algn="just"/>
            <a:endParaRPr lang="it-IT" b="1" dirty="0"/>
          </a:p>
          <a:p>
            <a:pPr lvl="0" algn="just"/>
            <a:r>
              <a:rPr lang="it-IT" b="1" dirty="0" smtClean="0">
                <a:solidFill>
                  <a:srgbClr val="18579B"/>
                </a:solidFill>
              </a:rPr>
              <a:t>Agonisti </a:t>
            </a:r>
            <a:r>
              <a:rPr lang="it-IT" b="1" dirty="0">
                <a:solidFill>
                  <a:srgbClr val="18579B"/>
                </a:solidFill>
              </a:rPr>
              <a:t>ed antagonisti interagiscono con il recettore oppioide </a:t>
            </a:r>
            <a:r>
              <a:rPr lang="it-IT" b="1" dirty="0" err="1">
                <a:solidFill>
                  <a:srgbClr val="18579B"/>
                </a:solidFill>
              </a:rPr>
              <a:t>δ</a:t>
            </a:r>
            <a:r>
              <a:rPr lang="it-IT" b="1" dirty="0">
                <a:solidFill>
                  <a:srgbClr val="18579B"/>
                </a:solidFill>
              </a:rPr>
              <a:t> su siti diversi, o solo parzialmente sovrapposti.</a:t>
            </a:r>
          </a:p>
          <a:p>
            <a:pPr lvl="0" algn="just"/>
            <a:endParaRPr lang="it-IT" b="1" dirty="0" smtClean="0"/>
          </a:p>
          <a:p>
            <a:pPr lvl="0" algn="just"/>
            <a:endParaRPr lang="it-IT" b="1" dirty="0"/>
          </a:p>
          <a:p>
            <a:pPr lvl="0" algn="just"/>
            <a:r>
              <a:rPr lang="it-IT" b="1" dirty="0" smtClean="0">
                <a:solidFill>
                  <a:srgbClr val="FF0000"/>
                </a:solidFill>
              </a:rPr>
              <a:t>Questi </a:t>
            </a:r>
            <a:r>
              <a:rPr lang="it-IT" b="1" dirty="0">
                <a:solidFill>
                  <a:srgbClr val="FF0000"/>
                </a:solidFill>
              </a:rPr>
              <a:t>siti esibiscono caratteristiche conformazionali differenti per la funzione indirizzo.</a:t>
            </a:r>
          </a:p>
          <a:p>
            <a:pPr algn="just"/>
            <a:endParaRPr lang="en-US" b="1" dirty="0"/>
          </a:p>
        </p:txBody>
      </p:sp>
    </p:spTree>
    <p:extLst>
      <p:ext uri="{BB962C8B-B14F-4D97-AF65-F5344CB8AC3E}">
        <p14:creationId xmlns:p14="http://schemas.microsoft.com/office/powerpoint/2010/main" val="23532250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4" name="Rectangle 3"/>
          <p:cNvSpPr/>
          <p:nvPr/>
        </p:nvSpPr>
        <p:spPr>
          <a:xfrm>
            <a:off x="155106" y="720872"/>
            <a:ext cx="8201245" cy="2585323"/>
          </a:xfrm>
          <a:prstGeom prst="rect">
            <a:avLst/>
          </a:prstGeom>
        </p:spPr>
        <p:txBody>
          <a:bodyPr wrap="square">
            <a:spAutoFit/>
          </a:bodyPr>
          <a:lstStyle/>
          <a:p>
            <a:pPr algn="just"/>
            <a:r>
              <a:rPr lang="it-IT" b="1" dirty="0">
                <a:solidFill>
                  <a:schemeClr val="accent3">
                    <a:lumMod val="75000"/>
                  </a:schemeClr>
                </a:solidFill>
              </a:rPr>
              <a:t>In particolare, come si deduce all’attività di SIOM e OMI, l’azione agonista dipende da un’orientazione dell’anello fenilico approssimativamente ortogonale all’anello C del frammento oppioide. Invece non sembrano esserci particolari richieste steriche per gli antagonisti, poiché sia NTI, in cui l’anello è </a:t>
            </a:r>
            <a:r>
              <a:rPr lang="it-IT" b="1" dirty="0" err="1">
                <a:solidFill>
                  <a:schemeClr val="accent3">
                    <a:lumMod val="75000"/>
                  </a:schemeClr>
                </a:solidFill>
              </a:rPr>
              <a:t>coplanare</a:t>
            </a:r>
            <a:r>
              <a:rPr lang="it-IT" b="1" dirty="0">
                <a:solidFill>
                  <a:schemeClr val="accent3">
                    <a:lumMod val="75000"/>
                  </a:schemeClr>
                </a:solidFill>
              </a:rPr>
              <a:t>, che SINTX, in cui l’anello è ortogonale all’anello C, sono attivi, anche se  la </a:t>
            </a:r>
            <a:r>
              <a:rPr lang="it-IT" b="1" dirty="0" err="1">
                <a:solidFill>
                  <a:schemeClr val="accent3">
                    <a:lumMod val="75000"/>
                  </a:schemeClr>
                </a:solidFill>
              </a:rPr>
              <a:t>coplanarità</a:t>
            </a:r>
            <a:r>
              <a:rPr lang="it-IT" b="1" dirty="0">
                <a:solidFill>
                  <a:schemeClr val="accent3">
                    <a:lumMod val="75000"/>
                  </a:schemeClr>
                </a:solidFill>
              </a:rPr>
              <a:t> è legata ai prodotti più potenti e selettivi. Conseguentemente, la funzione di indirizzo dell’anello della fenilalanina nelle encefaline può non essere così lineare </a:t>
            </a:r>
            <a:r>
              <a:rPr lang="it-IT" b="1" dirty="0" smtClean="0">
                <a:solidFill>
                  <a:schemeClr val="accent3">
                    <a:lumMod val="75000"/>
                  </a:schemeClr>
                </a:solidFill>
              </a:rPr>
              <a:t>come ipotizzato</a:t>
            </a:r>
            <a:r>
              <a:rPr lang="it-IT" b="1" dirty="0">
                <a:solidFill>
                  <a:schemeClr val="accent3">
                    <a:lumMod val="75000"/>
                  </a:schemeClr>
                </a:solidFill>
              </a:rPr>
              <a:t>.</a:t>
            </a:r>
          </a:p>
        </p:txBody>
      </p:sp>
      <p:pic>
        <p:nvPicPr>
          <p:cNvPr id="5" name="Picture 4"/>
          <p:cNvPicPr>
            <a:picLocks noChangeAspect="1"/>
          </p:cNvPicPr>
          <p:nvPr/>
        </p:nvPicPr>
        <p:blipFill>
          <a:blip r:embed="rId2"/>
          <a:stretch>
            <a:fillRect/>
          </a:stretch>
        </p:blipFill>
        <p:spPr>
          <a:xfrm>
            <a:off x="319904" y="4001026"/>
            <a:ext cx="4486733" cy="2009873"/>
          </a:xfrm>
          <a:prstGeom prst="rect">
            <a:avLst/>
          </a:prstGeom>
        </p:spPr>
      </p:pic>
      <p:pic>
        <p:nvPicPr>
          <p:cNvPr id="6" name="Picture 5"/>
          <p:cNvPicPr>
            <a:picLocks noChangeAspect="1"/>
          </p:cNvPicPr>
          <p:nvPr/>
        </p:nvPicPr>
        <p:blipFill>
          <a:blip r:embed="rId3"/>
          <a:stretch>
            <a:fillRect/>
          </a:stretch>
        </p:blipFill>
        <p:spPr>
          <a:xfrm>
            <a:off x="4292498" y="4001026"/>
            <a:ext cx="4294638" cy="2009873"/>
          </a:xfrm>
          <a:prstGeom prst="rect">
            <a:avLst/>
          </a:prstGeom>
        </p:spPr>
      </p:pic>
    </p:spTree>
    <p:extLst>
      <p:ext uri="{BB962C8B-B14F-4D97-AF65-F5344CB8AC3E}">
        <p14:creationId xmlns:p14="http://schemas.microsoft.com/office/powerpoint/2010/main" val="12842803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865345" y="23974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16330" y="921025"/>
            <a:ext cx="8853175" cy="3139321"/>
          </a:xfrm>
          <a:prstGeom prst="rect">
            <a:avLst/>
          </a:prstGeom>
          <a:noFill/>
        </p:spPr>
        <p:txBody>
          <a:bodyPr wrap="square" rtlCol="0">
            <a:spAutoFit/>
          </a:bodyPr>
          <a:lstStyle/>
          <a:p>
            <a:pPr algn="just"/>
            <a:r>
              <a:rPr lang="it-IT" sz="2000" b="1" dirty="0">
                <a:solidFill>
                  <a:srgbClr val="AA5816"/>
                </a:solidFill>
              </a:rPr>
              <a:t>Questa </a:t>
            </a:r>
            <a:r>
              <a:rPr lang="it-IT" sz="2000" b="1" dirty="0" err="1">
                <a:solidFill>
                  <a:srgbClr val="AA5816"/>
                </a:solidFill>
              </a:rPr>
              <a:t>metologia</a:t>
            </a:r>
            <a:r>
              <a:rPr lang="it-IT" sz="2000" b="1" dirty="0">
                <a:solidFill>
                  <a:srgbClr val="AA5816"/>
                </a:solidFill>
              </a:rPr>
              <a:t> è stata proposta da C. Melchiorre come metodo del </a:t>
            </a:r>
            <a:r>
              <a:rPr lang="it-IT" sz="2000" b="1" i="1" dirty="0">
                <a:solidFill>
                  <a:srgbClr val="AA5816"/>
                </a:solidFill>
              </a:rPr>
              <a:t>passe-partout</a:t>
            </a:r>
            <a:r>
              <a:rPr lang="it-IT" sz="2000" b="1" dirty="0">
                <a:solidFill>
                  <a:srgbClr val="AA5816"/>
                </a:solidFill>
              </a:rPr>
              <a:t> o </a:t>
            </a:r>
            <a:r>
              <a:rPr lang="it-IT" sz="2000" b="1" i="1" dirty="0" err="1">
                <a:solidFill>
                  <a:srgbClr val="AA5816"/>
                </a:solidFill>
              </a:rPr>
              <a:t>universal</a:t>
            </a:r>
            <a:r>
              <a:rPr lang="it-IT" sz="2000" b="1" i="1" dirty="0">
                <a:solidFill>
                  <a:srgbClr val="AA5816"/>
                </a:solidFill>
              </a:rPr>
              <a:t> </a:t>
            </a:r>
            <a:r>
              <a:rPr lang="it-IT" sz="2000" b="1" i="1" dirty="0" err="1">
                <a:solidFill>
                  <a:srgbClr val="AA5816"/>
                </a:solidFill>
              </a:rPr>
              <a:t>template</a:t>
            </a:r>
            <a:r>
              <a:rPr lang="it-IT" sz="2000" b="1" dirty="0">
                <a:solidFill>
                  <a:srgbClr val="AA5816"/>
                </a:solidFill>
              </a:rPr>
              <a:t> a seguito di una ampia serie di ricerche di derivati a struttura </a:t>
            </a:r>
            <a:r>
              <a:rPr lang="it-IT" sz="2000" b="1" dirty="0" err="1" smtClean="0">
                <a:solidFill>
                  <a:srgbClr val="AA5816"/>
                </a:solidFill>
              </a:rPr>
              <a:t>tetramminica</a:t>
            </a:r>
            <a:r>
              <a:rPr lang="it-IT" sz="2000" b="1" dirty="0">
                <a:solidFill>
                  <a:srgbClr val="AA5816"/>
                </a:solidFill>
              </a:rPr>
              <a:t>. Come nel caso dell'approccio indirizzo-messaggio, lo sviluppo di questo metodo ha preso il via da una ricerca che utilizzava </a:t>
            </a:r>
            <a:r>
              <a:rPr lang="it-IT" sz="2000" b="1" dirty="0" err="1" smtClean="0">
                <a:solidFill>
                  <a:srgbClr val="AA5816"/>
                </a:solidFill>
              </a:rPr>
              <a:t>ligandi</a:t>
            </a:r>
            <a:r>
              <a:rPr lang="it-IT" sz="2000" b="1" dirty="0" smtClean="0">
                <a:solidFill>
                  <a:srgbClr val="AA5816"/>
                </a:solidFill>
              </a:rPr>
              <a:t> bivalenti legati mediante poliammine. Questa </a:t>
            </a:r>
            <a:r>
              <a:rPr lang="it-IT" sz="2000" b="1" dirty="0">
                <a:solidFill>
                  <a:srgbClr val="AA5816"/>
                </a:solidFill>
              </a:rPr>
              <a:t>ricerca aveva condotto alla sintesi di un antagonista adrenergico (</a:t>
            </a:r>
            <a:r>
              <a:rPr lang="it-IT" sz="2000" b="1" dirty="0" err="1">
                <a:solidFill>
                  <a:srgbClr val="AA5816"/>
                </a:solidFill>
              </a:rPr>
              <a:t>benextramina</a:t>
            </a:r>
            <a:r>
              <a:rPr lang="it-IT" sz="2000" b="1" dirty="0">
                <a:solidFill>
                  <a:srgbClr val="AA5816"/>
                </a:solidFill>
              </a:rPr>
              <a:t>) che si comporta come antagonista irreversibile sui recettori α</a:t>
            </a:r>
            <a:r>
              <a:rPr lang="it-IT" sz="2000" b="1" baseline="-25000" dirty="0">
                <a:solidFill>
                  <a:srgbClr val="AA5816"/>
                </a:solidFill>
              </a:rPr>
              <a:t>1</a:t>
            </a:r>
            <a:r>
              <a:rPr lang="it-IT" sz="2000" b="1" dirty="0">
                <a:solidFill>
                  <a:srgbClr val="AA5816"/>
                </a:solidFill>
              </a:rPr>
              <a:t> e come antagonista reversibile sul sottotipo α</a:t>
            </a:r>
            <a:r>
              <a:rPr lang="it-IT" sz="2000" b="1" baseline="-25000" dirty="0">
                <a:solidFill>
                  <a:srgbClr val="AA5816"/>
                </a:solidFill>
              </a:rPr>
              <a:t>2</a:t>
            </a:r>
            <a:r>
              <a:rPr lang="it-IT" sz="2000" b="1" dirty="0">
                <a:solidFill>
                  <a:srgbClr val="AA5816"/>
                </a:solidFill>
              </a:rPr>
              <a:t>.</a:t>
            </a:r>
          </a:p>
          <a:p>
            <a:endParaRPr lang="en-US" dirty="0"/>
          </a:p>
        </p:txBody>
      </p:sp>
      <p:pic>
        <p:nvPicPr>
          <p:cNvPr id="8" name="Picture 7"/>
          <p:cNvPicPr>
            <a:picLocks noChangeAspect="1"/>
          </p:cNvPicPr>
          <p:nvPr/>
        </p:nvPicPr>
        <p:blipFill>
          <a:blip r:embed="rId2"/>
          <a:stretch>
            <a:fillRect/>
          </a:stretch>
        </p:blipFill>
        <p:spPr>
          <a:xfrm>
            <a:off x="533178" y="3807436"/>
            <a:ext cx="7813479" cy="1879298"/>
          </a:xfrm>
          <a:prstGeom prst="rect">
            <a:avLst/>
          </a:prstGeom>
        </p:spPr>
      </p:pic>
    </p:spTree>
    <p:extLst>
      <p:ext uri="{BB962C8B-B14F-4D97-AF65-F5344CB8AC3E}">
        <p14:creationId xmlns:p14="http://schemas.microsoft.com/office/powerpoint/2010/main" val="31987729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4" name="TextBox 3"/>
          <p:cNvSpPr txBox="1"/>
          <p:nvPr/>
        </p:nvSpPr>
        <p:spPr>
          <a:xfrm>
            <a:off x="155108" y="862855"/>
            <a:ext cx="8773197" cy="2585323"/>
          </a:xfrm>
          <a:prstGeom prst="rect">
            <a:avLst/>
          </a:prstGeom>
          <a:noFill/>
        </p:spPr>
        <p:txBody>
          <a:bodyPr wrap="square" rtlCol="0">
            <a:spAutoFit/>
          </a:bodyPr>
          <a:lstStyle/>
          <a:p>
            <a:pPr algn="just"/>
            <a:r>
              <a:rPr lang="it-IT" b="1" dirty="0">
                <a:solidFill>
                  <a:schemeClr val="tx2">
                    <a:lumMod val="75000"/>
                    <a:lumOff val="25000"/>
                  </a:schemeClr>
                </a:solidFill>
              </a:rPr>
              <a:t>Oltre alle sue proprietà adrenolitiche, che ne hanno fatto un prodotto di grande importanza nella caratterizzazione dei recettori adrenergici, la </a:t>
            </a:r>
            <a:r>
              <a:rPr lang="it-IT" b="1" dirty="0" err="1">
                <a:solidFill>
                  <a:schemeClr val="tx2">
                    <a:lumMod val="75000"/>
                    <a:lumOff val="25000"/>
                  </a:schemeClr>
                </a:solidFill>
              </a:rPr>
              <a:t>benextramina</a:t>
            </a:r>
            <a:r>
              <a:rPr lang="it-IT" b="1" dirty="0">
                <a:solidFill>
                  <a:schemeClr val="tx2">
                    <a:lumMod val="75000"/>
                    <a:lumOff val="25000"/>
                  </a:schemeClr>
                </a:solidFill>
              </a:rPr>
              <a:t> mostra una debole azione </a:t>
            </a:r>
            <a:r>
              <a:rPr lang="it-IT" b="1" dirty="0" err="1">
                <a:solidFill>
                  <a:schemeClr val="tx2">
                    <a:lumMod val="75000"/>
                    <a:lumOff val="25000"/>
                  </a:schemeClr>
                </a:solidFill>
              </a:rPr>
              <a:t>antimuscarinica</a:t>
            </a:r>
            <a:r>
              <a:rPr lang="it-IT" b="1" dirty="0">
                <a:solidFill>
                  <a:schemeClr val="tx2">
                    <a:lumMod val="75000"/>
                    <a:lumOff val="25000"/>
                  </a:schemeClr>
                </a:solidFill>
              </a:rPr>
              <a:t> di tipo competitivo. Partendo da questa constatazione Melchiorre e collaboratori, modificando progressivamente la molecola </a:t>
            </a:r>
            <a:r>
              <a:rPr lang="it-IT" b="1" dirty="0" smtClean="0">
                <a:solidFill>
                  <a:schemeClr val="tx2">
                    <a:lumMod val="75000"/>
                    <a:lumOff val="25000"/>
                  </a:schemeClr>
                </a:solidFill>
              </a:rPr>
              <a:t>base, </a:t>
            </a:r>
            <a:r>
              <a:rPr lang="it-IT" b="1" dirty="0">
                <a:solidFill>
                  <a:schemeClr val="tx2">
                    <a:lumMod val="75000"/>
                    <a:lumOff val="25000"/>
                  </a:schemeClr>
                </a:solidFill>
              </a:rPr>
              <a:t>hanno sintetizzato una sostanza, la </a:t>
            </a:r>
            <a:r>
              <a:rPr lang="it-IT" b="1" dirty="0" err="1">
                <a:solidFill>
                  <a:schemeClr val="tx2">
                    <a:lumMod val="75000"/>
                    <a:lumOff val="25000"/>
                  </a:schemeClr>
                </a:solidFill>
              </a:rPr>
              <a:t>metoctramina</a:t>
            </a:r>
            <a:r>
              <a:rPr lang="it-IT" b="1" dirty="0">
                <a:solidFill>
                  <a:schemeClr val="tx2">
                    <a:lumMod val="75000"/>
                    <a:lumOff val="25000"/>
                  </a:schemeClr>
                </a:solidFill>
              </a:rPr>
              <a:t>, che possiede una elevata affinità per i recettori muscarinici, in particolare quelli del sottotipo M</a:t>
            </a:r>
            <a:r>
              <a:rPr lang="it-IT" b="1" baseline="-25000" dirty="0">
                <a:solidFill>
                  <a:schemeClr val="tx2">
                    <a:lumMod val="75000"/>
                    <a:lumOff val="25000"/>
                  </a:schemeClr>
                </a:solidFill>
              </a:rPr>
              <a:t>2</a:t>
            </a:r>
            <a:r>
              <a:rPr lang="it-IT" b="1" dirty="0">
                <a:solidFill>
                  <a:schemeClr val="tx2">
                    <a:lumMod val="75000"/>
                    <a:lumOff val="25000"/>
                  </a:schemeClr>
                </a:solidFill>
              </a:rPr>
              <a:t> e che è </a:t>
            </a:r>
            <a:r>
              <a:rPr lang="it-IT" b="1" dirty="0" smtClean="0">
                <a:solidFill>
                  <a:schemeClr val="tx2">
                    <a:lumMod val="75000"/>
                    <a:lumOff val="25000"/>
                  </a:schemeClr>
                </a:solidFill>
              </a:rPr>
              <a:t>diventata uno </a:t>
            </a:r>
            <a:r>
              <a:rPr lang="it-IT" b="1" dirty="0">
                <a:solidFill>
                  <a:schemeClr val="tx2">
                    <a:lumMod val="75000"/>
                    <a:lumOff val="25000"/>
                  </a:schemeClr>
                </a:solidFill>
              </a:rPr>
              <a:t>dei mezzi farmacologici più utilizzati per la caratterizzazione di questi recettori.</a:t>
            </a:r>
          </a:p>
          <a:p>
            <a:endParaRPr lang="en-US" dirty="0"/>
          </a:p>
        </p:txBody>
      </p:sp>
      <p:pic>
        <p:nvPicPr>
          <p:cNvPr id="5" name="Picture 4"/>
          <p:cNvPicPr>
            <a:picLocks noChangeAspect="1"/>
          </p:cNvPicPr>
          <p:nvPr/>
        </p:nvPicPr>
        <p:blipFill>
          <a:blip r:embed="rId2"/>
          <a:stretch>
            <a:fillRect/>
          </a:stretch>
        </p:blipFill>
        <p:spPr>
          <a:xfrm>
            <a:off x="358683" y="3668020"/>
            <a:ext cx="8404822" cy="1981790"/>
          </a:xfrm>
          <a:prstGeom prst="rect">
            <a:avLst/>
          </a:prstGeom>
        </p:spPr>
      </p:pic>
    </p:spTree>
    <p:extLst>
      <p:ext uri="{BB962C8B-B14F-4D97-AF65-F5344CB8AC3E}">
        <p14:creationId xmlns:p14="http://schemas.microsoft.com/office/powerpoint/2010/main" val="40675436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445931" y="1124620"/>
            <a:ext cx="8550233" cy="4801315"/>
          </a:xfrm>
          <a:prstGeom prst="rect">
            <a:avLst/>
          </a:prstGeom>
          <a:noFill/>
        </p:spPr>
        <p:txBody>
          <a:bodyPr wrap="square" rtlCol="0">
            <a:spAutoFit/>
          </a:bodyPr>
          <a:lstStyle/>
          <a:p>
            <a:pPr algn="just"/>
            <a:r>
              <a:rPr lang="it-IT" sz="2400" dirty="0">
                <a:solidFill>
                  <a:srgbClr val="18579B"/>
                </a:solidFill>
                <a:latin typeface="Arial Black"/>
                <a:cs typeface="Arial Black"/>
              </a:rPr>
              <a:t>Il complesso delle relazioni struttura attività accumulato in anni di ricerca ha condotto a concludere che:</a:t>
            </a:r>
          </a:p>
          <a:p>
            <a:pPr lvl="0" algn="just"/>
            <a:endParaRPr lang="it-IT" dirty="0" smtClean="0"/>
          </a:p>
          <a:p>
            <a:pPr lvl="0" algn="just"/>
            <a:r>
              <a:rPr lang="it-IT" dirty="0" smtClean="0">
                <a:solidFill>
                  <a:srgbClr val="FF0000"/>
                </a:solidFill>
                <a:latin typeface="Arial Black"/>
                <a:cs typeface="Arial Black"/>
              </a:rPr>
              <a:t>La </a:t>
            </a:r>
            <a:r>
              <a:rPr lang="it-IT" dirty="0">
                <a:solidFill>
                  <a:srgbClr val="FF0000"/>
                </a:solidFill>
                <a:latin typeface="Arial Black"/>
                <a:cs typeface="Arial Black"/>
              </a:rPr>
              <a:t>distanza tra gli atomi di azoto ha un ruolo essenziale nel determinare il tipo ed il livello di azione farmacologica.</a:t>
            </a:r>
          </a:p>
          <a:p>
            <a:pPr lvl="0" algn="just"/>
            <a:endParaRPr lang="it-IT" dirty="0" smtClean="0">
              <a:latin typeface="Arial Black"/>
              <a:cs typeface="Arial Black"/>
            </a:endParaRPr>
          </a:p>
          <a:p>
            <a:pPr lvl="0" algn="just"/>
            <a:r>
              <a:rPr lang="it-IT" dirty="0" smtClean="0">
                <a:solidFill>
                  <a:schemeClr val="bg1">
                    <a:lumMod val="50000"/>
                  </a:schemeClr>
                </a:solidFill>
                <a:latin typeface="Arial Black"/>
                <a:cs typeface="Arial Black"/>
              </a:rPr>
              <a:t>I </a:t>
            </a:r>
            <a:r>
              <a:rPr lang="it-IT" dirty="0">
                <a:solidFill>
                  <a:schemeClr val="bg1">
                    <a:lumMod val="50000"/>
                  </a:schemeClr>
                </a:solidFill>
                <a:latin typeface="Arial Black"/>
                <a:cs typeface="Arial Black"/>
              </a:rPr>
              <a:t>gruppi sostituenti agli azoti terminali sono essenziali nel determinare la classe ed il tipo di recettori coinvolti nel legame.</a:t>
            </a:r>
          </a:p>
          <a:p>
            <a:pPr lvl="0" algn="just"/>
            <a:endParaRPr lang="it-IT" dirty="0" smtClean="0">
              <a:latin typeface="Arial Black"/>
              <a:cs typeface="Arial Black"/>
            </a:endParaRPr>
          </a:p>
          <a:p>
            <a:pPr lvl="0" algn="just"/>
            <a:r>
              <a:rPr lang="it-IT" dirty="0" smtClean="0">
                <a:solidFill>
                  <a:schemeClr val="accent5">
                    <a:lumMod val="75000"/>
                  </a:schemeClr>
                </a:solidFill>
                <a:latin typeface="Arial Black"/>
                <a:cs typeface="Arial Black"/>
              </a:rPr>
              <a:t>Gli </a:t>
            </a:r>
            <a:r>
              <a:rPr lang="it-IT" dirty="0">
                <a:solidFill>
                  <a:schemeClr val="accent5">
                    <a:lumMod val="75000"/>
                  </a:schemeClr>
                </a:solidFill>
                <a:latin typeface="Arial Black"/>
                <a:cs typeface="Arial Black"/>
              </a:rPr>
              <a:t>atomi di azoto, in particolare quelli interni, possono essere alchilati senza perdita di attività.</a:t>
            </a:r>
          </a:p>
          <a:p>
            <a:pPr lvl="0" algn="just"/>
            <a:endParaRPr lang="it-IT" dirty="0" smtClean="0">
              <a:solidFill>
                <a:schemeClr val="accent6">
                  <a:lumMod val="60000"/>
                  <a:lumOff val="40000"/>
                </a:schemeClr>
              </a:solidFill>
              <a:latin typeface="Arial Black"/>
              <a:cs typeface="Arial Black"/>
            </a:endParaRPr>
          </a:p>
          <a:p>
            <a:pPr lvl="0" algn="just"/>
            <a:r>
              <a:rPr lang="it-IT" dirty="0" smtClean="0">
                <a:solidFill>
                  <a:schemeClr val="accent6">
                    <a:lumMod val="60000"/>
                    <a:lumOff val="40000"/>
                  </a:schemeClr>
                </a:solidFill>
                <a:latin typeface="Arial Black"/>
                <a:cs typeface="Arial Black"/>
              </a:rPr>
              <a:t>Tutti </a:t>
            </a:r>
            <a:r>
              <a:rPr lang="it-IT" dirty="0">
                <a:solidFill>
                  <a:schemeClr val="accent6">
                    <a:lumMod val="60000"/>
                    <a:lumOff val="40000"/>
                  </a:schemeClr>
                </a:solidFill>
                <a:latin typeface="Arial Black"/>
                <a:cs typeface="Arial Black"/>
              </a:rPr>
              <a:t>gli atomi di azoto, quando siano separati da più di due metileni, sono ionizzati a </a:t>
            </a:r>
            <a:r>
              <a:rPr lang="it-IT" dirty="0" err="1" smtClean="0">
                <a:solidFill>
                  <a:schemeClr val="accent6">
                    <a:lumMod val="60000"/>
                    <a:lumOff val="40000"/>
                  </a:schemeClr>
                </a:solidFill>
                <a:latin typeface="Arial Black"/>
                <a:cs typeface="Arial Black"/>
              </a:rPr>
              <a:t>pH</a:t>
            </a:r>
            <a:r>
              <a:rPr lang="it-IT" dirty="0" smtClean="0">
                <a:solidFill>
                  <a:schemeClr val="accent6">
                    <a:lumMod val="60000"/>
                    <a:lumOff val="40000"/>
                  </a:schemeClr>
                </a:solidFill>
                <a:latin typeface="Arial Black"/>
                <a:cs typeface="Arial Black"/>
              </a:rPr>
              <a:t> </a:t>
            </a:r>
            <a:r>
              <a:rPr lang="it-IT" dirty="0">
                <a:solidFill>
                  <a:schemeClr val="accent6">
                    <a:lumMod val="60000"/>
                    <a:lumOff val="40000"/>
                  </a:schemeClr>
                </a:solidFill>
                <a:latin typeface="Arial Black"/>
                <a:cs typeface="Arial Black"/>
              </a:rPr>
              <a:t>fisiologico.</a:t>
            </a:r>
          </a:p>
          <a:p>
            <a:endParaRPr lang="en-US" dirty="0"/>
          </a:p>
        </p:txBody>
      </p:sp>
    </p:spTree>
    <p:extLst>
      <p:ext uri="{BB962C8B-B14F-4D97-AF65-F5344CB8AC3E}">
        <p14:creationId xmlns:p14="http://schemas.microsoft.com/office/powerpoint/2010/main" val="25377954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307308" y="1202736"/>
            <a:ext cx="8349562" cy="5016758"/>
          </a:xfrm>
          <a:prstGeom prst="rect">
            <a:avLst/>
          </a:prstGeom>
          <a:noFill/>
        </p:spPr>
        <p:txBody>
          <a:bodyPr wrap="square" rtlCol="0">
            <a:spAutoFit/>
          </a:bodyPr>
          <a:lstStyle/>
          <a:p>
            <a:pPr algn="just"/>
            <a:r>
              <a:rPr lang="it-IT" sz="2000" b="1" dirty="0">
                <a:solidFill>
                  <a:srgbClr val="0000FF"/>
                </a:solidFill>
                <a:latin typeface="Arial Black"/>
                <a:cs typeface="Arial Black"/>
              </a:rPr>
              <a:t>Queste osservazioni, unite alle conoscenze che nel frattempo si erano acquisite sulla struttura e </a:t>
            </a:r>
            <a:r>
              <a:rPr lang="it-IT" sz="2000" b="1" dirty="0" smtClean="0">
                <a:solidFill>
                  <a:srgbClr val="0000FF"/>
                </a:solidFill>
                <a:latin typeface="Arial Black"/>
                <a:cs typeface="Arial Black"/>
              </a:rPr>
              <a:t>sulla organizzazione </a:t>
            </a:r>
            <a:r>
              <a:rPr lang="it-IT" sz="2000" b="1" dirty="0">
                <a:solidFill>
                  <a:srgbClr val="0000FF"/>
                </a:solidFill>
                <a:latin typeface="Arial Black"/>
                <a:cs typeface="Arial Black"/>
              </a:rPr>
              <a:t>molecolare dei recettori, hanno condotto Melchiorre a proporre un comune meccanismo di azione delle </a:t>
            </a:r>
            <a:r>
              <a:rPr lang="it-IT" sz="2000" b="1" dirty="0" err="1">
                <a:solidFill>
                  <a:srgbClr val="0000FF"/>
                </a:solidFill>
                <a:latin typeface="Arial Black"/>
                <a:cs typeface="Arial Black"/>
              </a:rPr>
              <a:t>tetrammine</a:t>
            </a:r>
            <a:r>
              <a:rPr lang="it-IT" sz="2000" b="1" dirty="0">
                <a:solidFill>
                  <a:srgbClr val="0000FF"/>
                </a:solidFill>
                <a:latin typeface="Arial Black"/>
                <a:cs typeface="Arial Black"/>
              </a:rPr>
              <a:t> e delle poliammine in generale.</a:t>
            </a:r>
          </a:p>
          <a:p>
            <a:pPr algn="just"/>
            <a:r>
              <a:rPr lang="it-IT" sz="2000" b="1" dirty="0">
                <a:solidFill>
                  <a:srgbClr val="0000FF"/>
                </a:solidFill>
                <a:latin typeface="Arial Black"/>
                <a:cs typeface="Arial Black"/>
              </a:rPr>
              <a:t>È noto che i recettori accoppiati alle proteine G, caratterizzati dalla presenza di sette domini </a:t>
            </a:r>
            <a:r>
              <a:rPr lang="it-IT" sz="2000" b="1" dirty="0" err="1">
                <a:solidFill>
                  <a:srgbClr val="0000FF"/>
                </a:solidFill>
                <a:latin typeface="Arial Black"/>
                <a:cs typeface="Arial Black"/>
              </a:rPr>
              <a:t>transmembranali</a:t>
            </a:r>
            <a:r>
              <a:rPr lang="it-IT" sz="2000" b="1" dirty="0">
                <a:solidFill>
                  <a:srgbClr val="0000FF"/>
                </a:solidFill>
                <a:latin typeface="Arial Black"/>
                <a:cs typeface="Arial Black"/>
              </a:rPr>
              <a:t>, hanno una elevata omologia tra di loro che ovviamente rende molto complessa la ricerca di selettività. Questa omologia naturalmente aumenta ancora quando si </a:t>
            </a:r>
            <a:r>
              <a:rPr lang="it-IT" sz="2000" b="1" dirty="0" smtClean="0">
                <a:solidFill>
                  <a:srgbClr val="0000FF"/>
                </a:solidFill>
                <a:latin typeface="Arial Black"/>
                <a:cs typeface="Arial Black"/>
              </a:rPr>
              <a:t>prendono </a:t>
            </a:r>
            <a:r>
              <a:rPr lang="it-IT" sz="2000" b="1" dirty="0">
                <a:solidFill>
                  <a:srgbClr val="0000FF"/>
                </a:solidFill>
                <a:latin typeface="Arial Black"/>
                <a:cs typeface="Arial Black"/>
              </a:rPr>
              <a:t>in considerazione i sottogruppi recettoriali. D’altra parte l’esistenza di </a:t>
            </a:r>
            <a:r>
              <a:rPr lang="it-IT" sz="2000" b="1" dirty="0" err="1">
                <a:solidFill>
                  <a:srgbClr val="0000FF"/>
                </a:solidFill>
                <a:latin typeface="Arial Black"/>
                <a:cs typeface="Arial Black"/>
              </a:rPr>
              <a:t>ligandi</a:t>
            </a:r>
            <a:r>
              <a:rPr lang="it-IT" sz="2000" b="1" dirty="0">
                <a:solidFill>
                  <a:srgbClr val="0000FF"/>
                </a:solidFill>
                <a:latin typeface="Arial Black"/>
                <a:cs typeface="Arial Black"/>
              </a:rPr>
              <a:t> in grado di discriminare tra sottotipi recettoriali rende evidente che anche piccole differenze </a:t>
            </a:r>
            <a:r>
              <a:rPr lang="it-IT" sz="2000" b="1" dirty="0" smtClean="0">
                <a:solidFill>
                  <a:srgbClr val="0000FF"/>
                </a:solidFill>
                <a:latin typeface="Arial Black"/>
                <a:cs typeface="Arial Black"/>
              </a:rPr>
              <a:t>strutturali </a:t>
            </a:r>
            <a:r>
              <a:rPr lang="it-IT" sz="2000" b="1" dirty="0">
                <a:solidFill>
                  <a:srgbClr val="0000FF"/>
                </a:solidFill>
                <a:latin typeface="Arial Black"/>
                <a:cs typeface="Arial Black"/>
              </a:rPr>
              <a:t>dei siti attivi possono determinare differenze rilevanti nella affinità di un </a:t>
            </a:r>
            <a:r>
              <a:rPr lang="it-IT" sz="2000" b="1" dirty="0" err="1">
                <a:solidFill>
                  <a:srgbClr val="0000FF"/>
                </a:solidFill>
                <a:latin typeface="Arial Black"/>
                <a:cs typeface="Arial Black"/>
              </a:rPr>
              <a:t>ligando</a:t>
            </a:r>
            <a:r>
              <a:rPr lang="it-IT" sz="2000" b="1" dirty="0">
                <a:solidFill>
                  <a:srgbClr val="0000FF"/>
                </a:solidFill>
                <a:latin typeface="Arial Black"/>
                <a:cs typeface="Arial Black"/>
              </a:rPr>
              <a:t>. </a:t>
            </a:r>
            <a:endParaRPr lang="en-US" sz="2000" b="1" dirty="0">
              <a:solidFill>
                <a:srgbClr val="0000FF"/>
              </a:solidFill>
              <a:latin typeface="Arial Black"/>
              <a:cs typeface="Arial Black"/>
            </a:endParaRPr>
          </a:p>
        </p:txBody>
      </p:sp>
    </p:spTree>
    <p:extLst>
      <p:ext uri="{BB962C8B-B14F-4D97-AF65-F5344CB8AC3E}">
        <p14:creationId xmlns:p14="http://schemas.microsoft.com/office/powerpoint/2010/main" val="30451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33645" y="843051"/>
            <a:ext cx="8410561" cy="2308324"/>
          </a:xfrm>
          <a:prstGeom prst="rect">
            <a:avLst/>
          </a:prstGeom>
          <a:noFill/>
        </p:spPr>
        <p:txBody>
          <a:bodyPr wrap="square" rtlCol="0">
            <a:spAutoFit/>
          </a:bodyPr>
          <a:lstStyle/>
          <a:p>
            <a:pPr algn="just"/>
            <a:r>
              <a:rPr lang="it-IT" b="1" dirty="0">
                <a:solidFill>
                  <a:srgbClr val="008000"/>
                </a:solidFill>
              </a:rPr>
              <a:t>L’energia libera del complesso </a:t>
            </a:r>
            <a:r>
              <a:rPr lang="it-IT" b="1" dirty="0" err="1">
                <a:solidFill>
                  <a:srgbClr val="008000"/>
                </a:solidFill>
              </a:rPr>
              <a:t>ligando-recettore</a:t>
            </a:r>
            <a:r>
              <a:rPr lang="it-IT" b="1" dirty="0">
                <a:solidFill>
                  <a:srgbClr val="008000"/>
                </a:solidFill>
              </a:rPr>
              <a:t> non dipende solo dalle interazioni intermolecolari fra il </a:t>
            </a:r>
            <a:r>
              <a:rPr lang="it-IT" b="1" dirty="0" err="1">
                <a:solidFill>
                  <a:srgbClr val="008000"/>
                </a:solidFill>
              </a:rPr>
              <a:t>ligando</a:t>
            </a:r>
            <a:r>
              <a:rPr lang="it-IT" b="1" dirty="0">
                <a:solidFill>
                  <a:srgbClr val="008000"/>
                </a:solidFill>
              </a:rPr>
              <a:t> e il recettore ed i possibili effetti conformazionali discussi in precedenza. Si deve infatti prendere in considerazione la solvatazione delle specie molecolari coinvolte in soluzione acquosa. Prima di entrare nella cavità di legame del recettore, il </a:t>
            </a:r>
            <a:r>
              <a:rPr lang="it-IT" b="1" dirty="0" err="1">
                <a:solidFill>
                  <a:srgbClr val="008000"/>
                </a:solidFill>
              </a:rPr>
              <a:t>ligando</a:t>
            </a:r>
            <a:r>
              <a:rPr lang="it-IT" b="1" dirty="0">
                <a:solidFill>
                  <a:srgbClr val="008000"/>
                </a:solidFill>
              </a:rPr>
              <a:t> deve </a:t>
            </a:r>
            <a:r>
              <a:rPr lang="it-IT" b="1" dirty="0" err="1">
                <a:solidFill>
                  <a:srgbClr val="008000"/>
                </a:solidFill>
              </a:rPr>
              <a:t>desolvatarsi</a:t>
            </a:r>
            <a:r>
              <a:rPr lang="it-IT" b="1" dirty="0">
                <a:solidFill>
                  <a:srgbClr val="008000"/>
                </a:solidFill>
              </a:rPr>
              <a:t> e meglio  solvatato è un </a:t>
            </a:r>
            <a:r>
              <a:rPr lang="it-IT" b="1" dirty="0" err="1">
                <a:solidFill>
                  <a:srgbClr val="008000"/>
                </a:solidFill>
              </a:rPr>
              <a:t>ligando</a:t>
            </a:r>
            <a:r>
              <a:rPr lang="it-IT" b="1" dirty="0">
                <a:solidFill>
                  <a:srgbClr val="008000"/>
                </a:solidFill>
              </a:rPr>
              <a:t>, maggiore è l’energia libera  richiesta nel processo di </a:t>
            </a:r>
            <a:r>
              <a:rPr lang="it-IT" b="1" dirty="0" err="1">
                <a:solidFill>
                  <a:srgbClr val="008000"/>
                </a:solidFill>
              </a:rPr>
              <a:t>desolvatazione</a:t>
            </a:r>
            <a:r>
              <a:rPr lang="it-IT" b="1" dirty="0">
                <a:solidFill>
                  <a:srgbClr val="008000"/>
                </a:solidFill>
              </a:rPr>
              <a:t>. </a:t>
            </a:r>
          </a:p>
          <a:p>
            <a:endParaRPr lang="it-IT" dirty="0"/>
          </a:p>
        </p:txBody>
      </p:sp>
      <p:pic>
        <p:nvPicPr>
          <p:cNvPr id="4" name="Immagine 3"/>
          <p:cNvPicPr>
            <a:picLocks noChangeAspect="1"/>
          </p:cNvPicPr>
          <p:nvPr/>
        </p:nvPicPr>
        <p:blipFill>
          <a:blip r:embed="rId2"/>
          <a:stretch>
            <a:fillRect/>
          </a:stretch>
        </p:blipFill>
        <p:spPr>
          <a:xfrm>
            <a:off x="862110" y="2938148"/>
            <a:ext cx="7600401" cy="2523797"/>
          </a:xfrm>
          <a:prstGeom prst="rect">
            <a:avLst/>
          </a:prstGeom>
        </p:spPr>
      </p:pic>
      <p:sp>
        <p:nvSpPr>
          <p:cNvPr id="5" name="CasellaDiTesto 4"/>
          <p:cNvSpPr txBox="1"/>
          <p:nvPr/>
        </p:nvSpPr>
        <p:spPr>
          <a:xfrm>
            <a:off x="569276" y="5791869"/>
            <a:ext cx="8123135" cy="1200329"/>
          </a:xfrm>
          <a:prstGeom prst="rect">
            <a:avLst/>
          </a:prstGeom>
          <a:noFill/>
        </p:spPr>
        <p:txBody>
          <a:bodyPr wrap="square" rtlCol="0">
            <a:spAutoFit/>
          </a:bodyPr>
          <a:lstStyle/>
          <a:p>
            <a:pPr algn="just"/>
            <a:r>
              <a:rPr lang="it-IT" b="1" dirty="0">
                <a:solidFill>
                  <a:schemeClr val="bg2">
                    <a:lumMod val="25000"/>
                  </a:schemeClr>
                </a:solidFill>
              </a:rPr>
              <a:t>Per un </a:t>
            </a:r>
            <a:r>
              <a:rPr lang="it-IT" b="1" dirty="0" err="1">
                <a:solidFill>
                  <a:schemeClr val="bg2">
                    <a:lumMod val="25000"/>
                  </a:schemeClr>
                </a:solidFill>
              </a:rPr>
              <a:t>ligando</a:t>
            </a:r>
            <a:r>
              <a:rPr lang="it-IT" b="1" dirty="0">
                <a:solidFill>
                  <a:schemeClr val="bg2">
                    <a:lumMod val="25000"/>
                  </a:schemeClr>
                </a:solidFill>
              </a:rPr>
              <a:t> più idrosolubile, l’equilibrio descritto in figura è spostato a sinistra, la costante di equilibrio </a:t>
            </a:r>
            <a:r>
              <a:rPr lang="it-IT" b="1" dirty="0" err="1">
                <a:solidFill>
                  <a:schemeClr val="bg2">
                    <a:lumMod val="25000"/>
                  </a:schemeClr>
                </a:solidFill>
              </a:rPr>
              <a:t>K</a:t>
            </a:r>
            <a:r>
              <a:rPr lang="it-IT" b="1" dirty="0">
                <a:solidFill>
                  <a:schemeClr val="bg2">
                    <a:lumMod val="25000"/>
                  </a:schemeClr>
                </a:solidFill>
              </a:rPr>
              <a:t> è più piccola e l’energia libera di </a:t>
            </a:r>
            <a:r>
              <a:rPr lang="it-IT" b="1" dirty="0" err="1">
                <a:solidFill>
                  <a:schemeClr val="bg2">
                    <a:lumMod val="25000"/>
                  </a:schemeClr>
                </a:solidFill>
              </a:rPr>
              <a:t>binding</a:t>
            </a:r>
            <a:r>
              <a:rPr lang="it-IT" b="1" dirty="0">
                <a:solidFill>
                  <a:schemeClr val="bg2">
                    <a:lumMod val="25000"/>
                  </a:schemeClr>
                </a:solidFill>
              </a:rPr>
              <a:t> (l’affinità) è minore.</a:t>
            </a:r>
          </a:p>
          <a:p>
            <a:endParaRPr lang="it-IT"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317509" y="1184735"/>
            <a:ext cx="8533243" cy="4678204"/>
          </a:xfrm>
          <a:prstGeom prst="rect">
            <a:avLst/>
          </a:prstGeom>
          <a:noFill/>
        </p:spPr>
        <p:txBody>
          <a:bodyPr wrap="square" rtlCol="0">
            <a:spAutoFit/>
          </a:bodyPr>
          <a:lstStyle/>
          <a:p>
            <a:pPr algn="just"/>
            <a:r>
              <a:rPr lang="it-IT" sz="2000" b="1" dirty="0">
                <a:solidFill>
                  <a:srgbClr val="0000FF"/>
                </a:solidFill>
              </a:rPr>
              <a:t>Le molecole recettoriali hanno un comune scheletro, costituito dai legami peptidici, circondato da sostituenti rappresentati dalle </a:t>
            </a:r>
            <a:r>
              <a:rPr lang="it-IT" sz="2000" b="1" dirty="0" smtClean="0">
                <a:solidFill>
                  <a:srgbClr val="0000FF"/>
                </a:solidFill>
              </a:rPr>
              <a:t>catene degli </a:t>
            </a:r>
            <a:r>
              <a:rPr lang="it-IT" sz="2000" b="1" dirty="0">
                <a:solidFill>
                  <a:srgbClr val="0000FF"/>
                </a:solidFill>
              </a:rPr>
              <a:t>amminoacidi naturali; è chiaro che la selettività di un </a:t>
            </a:r>
            <a:r>
              <a:rPr lang="it-IT" sz="2000" b="1" dirty="0" err="1">
                <a:solidFill>
                  <a:srgbClr val="0000FF"/>
                </a:solidFill>
              </a:rPr>
              <a:t>ligando</a:t>
            </a:r>
            <a:r>
              <a:rPr lang="it-IT" sz="2000" b="1" dirty="0">
                <a:solidFill>
                  <a:srgbClr val="0000FF"/>
                </a:solidFill>
              </a:rPr>
              <a:t> è dovuta alla natura ed alla disposizione spaziale di questi gruppi sostituenti. </a:t>
            </a:r>
            <a:r>
              <a:rPr lang="it-IT" sz="2000" b="1" dirty="0">
                <a:solidFill>
                  <a:srgbClr val="FF0000"/>
                </a:solidFill>
                <a:latin typeface="Arial Black"/>
                <a:cs typeface="Arial Black"/>
              </a:rPr>
              <a:t>Tra questi i gruppi carbossilici di amminoacidi quali l’aspartico o il glutammico rappresentano un eccellente sito di ancoraggio di un </a:t>
            </a:r>
            <a:r>
              <a:rPr lang="it-IT" sz="2000" b="1" dirty="0" err="1">
                <a:solidFill>
                  <a:srgbClr val="FF0000"/>
                </a:solidFill>
                <a:latin typeface="Arial Black"/>
                <a:cs typeface="Arial Black"/>
              </a:rPr>
              <a:t>ligando</a:t>
            </a:r>
            <a:r>
              <a:rPr lang="it-IT" sz="2000" b="1" dirty="0">
                <a:solidFill>
                  <a:srgbClr val="FF0000"/>
                </a:solidFill>
                <a:latin typeface="Arial Black"/>
                <a:cs typeface="Arial Black"/>
              </a:rPr>
              <a:t> a carattere basico</a:t>
            </a:r>
            <a:r>
              <a:rPr lang="it-IT" sz="2000" b="1" dirty="0">
                <a:solidFill>
                  <a:srgbClr val="0000FF"/>
                </a:solidFill>
              </a:rPr>
              <a:t>. È ragionevole pensare che la distribuzione degli ioni carbossilato nei vari tipi e sottotipi </a:t>
            </a:r>
            <a:r>
              <a:rPr lang="it-IT" sz="2000" b="1" dirty="0" smtClean="0">
                <a:solidFill>
                  <a:srgbClr val="0000FF"/>
                </a:solidFill>
              </a:rPr>
              <a:t>recettoriali possa </a:t>
            </a:r>
            <a:r>
              <a:rPr lang="it-IT" sz="2000" b="1" dirty="0">
                <a:solidFill>
                  <a:srgbClr val="0000FF"/>
                </a:solidFill>
              </a:rPr>
              <a:t>differire, anche se di poco. Un </a:t>
            </a:r>
            <a:r>
              <a:rPr lang="it-IT" sz="2000" b="1" dirty="0" err="1">
                <a:solidFill>
                  <a:srgbClr val="0000FF"/>
                </a:solidFill>
              </a:rPr>
              <a:t>ligando</a:t>
            </a:r>
            <a:r>
              <a:rPr lang="it-IT" sz="2000" b="1" dirty="0">
                <a:solidFill>
                  <a:srgbClr val="0000FF"/>
                </a:solidFill>
              </a:rPr>
              <a:t> che contenga una sequenza di cariche positive come una poliammina può quindi mettere in evidenza differenze anche minime di localizzazione di cariche negative, legandosi preferenzialmente ad un recettore più che ad un altro.</a:t>
            </a:r>
          </a:p>
          <a:p>
            <a:endParaRPr lang="en-US" dirty="0"/>
          </a:p>
        </p:txBody>
      </p:sp>
    </p:spTree>
    <p:extLst>
      <p:ext uri="{BB962C8B-B14F-4D97-AF65-F5344CB8AC3E}">
        <p14:creationId xmlns:p14="http://schemas.microsoft.com/office/powerpoint/2010/main" val="1145741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421893" y="1181152"/>
            <a:ext cx="8322223" cy="4678204"/>
          </a:xfrm>
          <a:prstGeom prst="rect">
            <a:avLst/>
          </a:prstGeom>
          <a:noFill/>
        </p:spPr>
        <p:txBody>
          <a:bodyPr wrap="square" rtlCol="0">
            <a:spAutoFit/>
          </a:bodyPr>
          <a:lstStyle/>
          <a:p>
            <a:pPr algn="just"/>
            <a:r>
              <a:rPr lang="it-IT" sz="2000" b="1" dirty="0">
                <a:solidFill>
                  <a:srgbClr val="0000FF"/>
                </a:solidFill>
              </a:rPr>
              <a:t>È inoltre ragionevole pensare che una opportuna modulazione della distanza tra gli atomi di azoto di una poliammina che contenga alla sua estremità gruppi già di per </a:t>
            </a:r>
            <a:r>
              <a:rPr lang="it-IT" sz="2000" b="1" dirty="0" err="1">
                <a:solidFill>
                  <a:srgbClr val="0000FF"/>
                </a:solidFill>
              </a:rPr>
              <a:t>sè</a:t>
            </a:r>
            <a:r>
              <a:rPr lang="it-IT" sz="2000" b="1" dirty="0">
                <a:solidFill>
                  <a:srgbClr val="0000FF"/>
                </a:solidFill>
              </a:rPr>
              <a:t> in grado di interagire con il </a:t>
            </a:r>
            <a:r>
              <a:rPr lang="it-IT" sz="2000" b="1" dirty="0" smtClean="0">
                <a:solidFill>
                  <a:srgbClr val="0000FF"/>
                </a:solidFill>
              </a:rPr>
              <a:t>sito attivo </a:t>
            </a:r>
            <a:r>
              <a:rPr lang="it-IT" sz="2000" b="1" dirty="0">
                <a:solidFill>
                  <a:srgbClr val="0000FF"/>
                </a:solidFill>
              </a:rPr>
              <a:t>di un dato recettore, possa evidenziare le sottili differenze che esistono tra i sottogruppi recettoriali. </a:t>
            </a:r>
            <a:r>
              <a:rPr lang="it-IT" sz="2000" b="1" dirty="0">
                <a:solidFill>
                  <a:srgbClr val="FF0000"/>
                </a:solidFill>
              </a:rPr>
              <a:t>Le poliammine possono rappresentare quindi un supporto di tipo universale in grado di legarsi ad una struttura proteica quale quella dei recettori, mentre la modulazione del numero delle cariche positive (atomi di azoto ionizzati), la loro distanza, </a:t>
            </a:r>
            <a:r>
              <a:rPr lang="it-IT" sz="2000" b="1" dirty="0" err="1">
                <a:solidFill>
                  <a:srgbClr val="FF0000"/>
                </a:solidFill>
              </a:rPr>
              <a:t>nonchè</a:t>
            </a:r>
            <a:r>
              <a:rPr lang="it-IT" sz="2000" b="1" dirty="0">
                <a:solidFill>
                  <a:srgbClr val="FF0000"/>
                </a:solidFill>
              </a:rPr>
              <a:t> il tipo di </a:t>
            </a:r>
            <a:r>
              <a:rPr lang="it-IT" sz="2000" b="1" dirty="0" err="1">
                <a:solidFill>
                  <a:srgbClr val="FF0000"/>
                </a:solidFill>
              </a:rPr>
              <a:t>farmacoforo</a:t>
            </a:r>
            <a:r>
              <a:rPr lang="it-IT" sz="2000" b="1" dirty="0">
                <a:solidFill>
                  <a:srgbClr val="FF0000"/>
                </a:solidFill>
              </a:rPr>
              <a:t> inserito ai due estremi della catena, determinano la classe ed il sottotipo di recettori coinvolti.</a:t>
            </a:r>
          </a:p>
          <a:p>
            <a:pPr algn="just"/>
            <a:r>
              <a:rPr lang="it-IT" sz="2000" b="1" dirty="0">
                <a:solidFill>
                  <a:srgbClr val="0000FF"/>
                </a:solidFill>
              </a:rPr>
              <a:t>La scelta delle </a:t>
            </a:r>
            <a:r>
              <a:rPr lang="it-IT" sz="2000" b="1" dirty="0" err="1">
                <a:solidFill>
                  <a:srgbClr val="0000FF"/>
                </a:solidFill>
              </a:rPr>
              <a:t>tetrammine</a:t>
            </a:r>
            <a:r>
              <a:rPr lang="it-IT" sz="2000" b="1" dirty="0">
                <a:solidFill>
                  <a:srgbClr val="0000FF"/>
                </a:solidFill>
              </a:rPr>
              <a:t>, in gran parte dovuta al caso, si è rivelata molto proficua, ma è ovvio che sono possibili anche soluzioni con un numero diverso di cariche.</a:t>
            </a:r>
          </a:p>
          <a:p>
            <a:endParaRPr lang="en-US" dirty="0"/>
          </a:p>
        </p:txBody>
      </p:sp>
    </p:spTree>
    <p:extLst>
      <p:ext uri="{BB962C8B-B14F-4D97-AF65-F5344CB8AC3E}">
        <p14:creationId xmlns:p14="http://schemas.microsoft.com/office/powerpoint/2010/main" val="1355012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32957" y="705980"/>
            <a:ext cx="8427770" cy="2862323"/>
          </a:xfrm>
          <a:prstGeom prst="rect">
            <a:avLst/>
          </a:prstGeom>
          <a:noFill/>
        </p:spPr>
        <p:txBody>
          <a:bodyPr wrap="square" rtlCol="0">
            <a:spAutoFit/>
          </a:bodyPr>
          <a:lstStyle/>
          <a:p>
            <a:pPr algn="just"/>
            <a:r>
              <a:rPr lang="it-IT" b="1" dirty="0"/>
              <a:t>Sulla base del modello di interazione appena descritto il lavoro sulle </a:t>
            </a:r>
            <a:r>
              <a:rPr lang="it-IT" b="1" dirty="0" err="1"/>
              <a:t>tetrammine</a:t>
            </a:r>
            <a:r>
              <a:rPr lang="it-IT" b="1" dirty="0"/>
              <a:t> è proseguito </a:t>
            </a:r>
            <a:r>
              <a:rPr lang="it-IT" b="1" dirty="0" smtClean="0"/>
              <a:t>e quelli </a:t>
            </a:r>
            <a:r>
              <a:rPr lang="it-IT" b="1" dirty="0"/>
              <a:t>che seguono sono alcuni dei principali risultati ottenuti dallo stesso gruppo di ricerca, anche se il metodo è stato applicato anche da altri gruppi.</a:t>
            </a:r>
          </a:p>
          <a:p>
            <a:pPr algn="just"/>
            <a:r>
              <a:rPr lang="it-IT" b="1" dirty="0"/>
              <a:t>Nel campo dei recettori α adrenergici lo scheletro </a:t>
            </a:r>
            <a:r>
              <a:rPr lang="it-IT" b="1" dirty="0" err="1"/>
              <a:t>tetramminico</a:t>
            </a:r>
            <a:r>
              <a:rPr lang="it-IT" b="1" dirty="0"/>
              <a:t> della </a:t>
            </a:r>
            <a:r>
              <a:rPr lang="it-IT" b="1" dirty="0" err="1"/>
              <a:t>benextramina</a:t>
            </a:r>
            <a:r>
              <a:rPr lang="it-IT" b="1" dirty="0"/>
              <a:t> è stato utilizzato come supporto per l'introduzione sugli azoti terminali di una porzione di un antagonista selettivo per i recettori α</a:t>
            </a:r>
            <a:r>
              <a:rPr lang="it-IT" b="1" baseline="-25000" dirty="0"/>
              <a:t>1</a:t>
            </a:r>
            <a:r>
              <a:rPr lang="it-IT" b="1" dirty="0"/>
              <a:t>, la </a:t>
            </a:r>
            <a:r>
              <a:rPr lang="it-IT" b="1" dirty="0" err="1"/>
              <a:t>prazosina</a:t>
            </a:r>
            <a:r>
              <a:rPr lang="it-IT" b="1" dirty="0"/>
              <a:t>, allo scopo di introdurre nella molecola </a:t>
            </a:r>
            <a:r>
              <a:rPr lang="it-IT" b="1" dirty="0" err="1"/>
              <a:t>tetramminica</a:t>
            </a:r>
            <a:r>
              <a:rPr lang="it-IT" b="1" dirty="0"/>
              <a:t> una selettività α</a:t>
            </a:r>
            <a:r>
              <a:rPr lang="it-IT" b="1" baseline="-25000" dirty="0"/>
              <a:t>1</a:t>
            </a:r>
            <a:r>
              <a:rPr lang="it-IT" b="1" dirty="0"/>
              <a:t> (la </a:t>
            </a:r>
            <a:r>
              <a:rPr lang="it-IT" b="1" dirty="0" err="1"/>
              <a:t>benextramina</a:t>
            </a:r>
            <a:r>
              <a:rPr lang="it-IT" b="1" dirty="0"/>
              <a:t> ha una leggera selettività </a:t>
            </a:r>
            <a:r>
              <a:rPr lang="it-IT" b="1" dirty="0" smtClean="0"/>
              <a:t>α</a:t>
            </a:r>
            <a:r>
              <a:rPr lang="it-IT" b="1" baseline="-25000" dirty="0" smtClean="0"/>
              <a:t>2</a:t>
            </a:r>
            <a:r>
              <a:rPr lang="it-IT" b="1" dirty="0"/>
              <a:t>).</a:t>
            </a:r>
          </a:p>
          <a:p>
            <a:endParaRPr lang="en-US" dirty="0"/>
          </a:p>
        </p:txBody>
      </p:sp>
      <p:pic>
        <p:nvPicPr>
          <p:cNvPr id="4" name="Picture 3"/>
          <p:cNvPicPr>
            <a:picLocks noChangeAspect="1"/>
          </p:cNvPicPr>
          <p:nvPr/>
        </p:nvPicPr>
        <p:blipFill>
          <a:blip r:embed="rId2"/>
          <a:stretch>
            <a:fillRect/>
          </a:stretch>
        </p:blipFill>
        <p:spPr>
          <a:xfrm>
            <a:off x="1690850" y="3489016"/>
            <a:ext cx="5230767" cy="3212228"/>
          </a:xfrm>
          <a:prstGeom prst="rect">
            <a:avLst/>
          </a:prstGeom>
        </p:spPr>
      </p:pic>
    </p:spTree>
    <p:extLst>
      <p:ext uri="{BB962C8B-B14F-4D97-AF65-F5344CB8AC3E}">
        <p14:creationId xmlns:p14="http://schemas.microsoft.com/office/powerpoint/2010/main" val="12312910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281131" y="882245"/>
            <a:ext cx="8414515" cy="1477328"/>
          </a:xfrm>
          <a:prstGeom prst="rect">
            <a:avLst/>
          </a:prstGeom>
          <a:noFill/>
        </p:spPr>
        <p:txBody>
          <a:bodyPr wrap="square" rtlCol="0">
            <a:spAutoFit/>
          </a:bodyPr>
          <a:lstStyle/>
          <a:p>
            <a:pPr algn="just"/>
            <a:r>
              <a:rPr lang="it-IT" b="1" dirty="0">
                <a:solidFill>
                  <a:srgbClr val="FF0000"/>
                </a:solidFill>
              </a:rPr>
              <a:t>È stata quindi sintetizzata una serie di prodotti che, </a:t>
            </a:r>
            <a:r>
              <a:rPr lang="it-IT" b="1" dirty="0" smtClean="0">
                <a:solidFill>
                  <a:srgbClr val="FF0000"/>
                </a:solidFill>
              </a:rPr>
              <a:t>possiedono </a:t>
            </a:r>
            <a:r>
              <a:rPr lang="it-IT" b="1" dirty="0">
                <a:solidFill>
                  <a:srgbClr val="FF0000"/>
                </a:solidFill>
              </a:rPr>
              <a:t>una netta selettività α</a:t>
            </a:r>
            <a:r>
              <a:rPr lang="it-IT" b="1" baseline="-25000" dirty="0">
                <a:solidFill>
                  <a:srgbClr val="FF0000"/>
                </a:solidFill>
              </a:rPr>
              <a:t>1</a:t>
            </a:r>
            <a:r>
              <a:rPr lang="it-IT" b="1" dirty="0">
                <a:solidFill>
                  <a:srgbClr val="FF0000"/>
                </a:solidFill>
              </a:rPr>
              <a:t> (in un caso migliore di quella della </a:t>
            </a:r>
            <a:r>
              <a:rPr lang="it-IT" b="1" dirty="0" err="1">
                <a:solidFill>
                  <a:srgbClr val="FF0000"/>
                </a:solidFill>
              </a:rPr>
              <a:t>prazosina</a:t>
            </a:r>
            <a:r>
              <a:rPr lang="it-IT" b="1" dirty="0">
                <a:solidFill>
                  <a:srgbClr val="FF0000"/>
                </a:solidFill>
              </a:rPr>
              <a:t>) ed inoltre, al contrario della </a:t>
            </a:r>
            <a:r>
              <a:rPr lang="it-IT" b="1" dirty="0" err="1">
                <a:solidFill>
                  <a:srgbClr val="FF0000"/>
                </a:solidFill>
              </a:rPr>
              <a:t>benextramina</a:t>
            </a:r>
            <a:r>
              <a:rPr lang="it-IT" b="1" dirty="0">
                <a:solidFill>
                  <a:srgbClr val="FF0000"/>
                </a:solidFill>
              </a:rPr>
              <a:t>, si comportano da antagonisti competitivi su questo sottogruppo recettoriale.</a:t>
            </a:r>
          </a:p>
          <a:p>
            <a:endParaRPr lang="en-US" dirty="0"/>
          </a:p>
        </p:txBody>
      </p:sp>
      <p:pic>
        <p:nvPicPr>
          <p:cNvPr id="4" name="Picture 3"/>
          <p:cNvPicPr>
            <a:picLocks noChangeAspect="1"/>
          </p:cNvPicPr>
          <p:nvPr/>
        </p:nvPicPr>
        <p:blipFill>
          <a:blip r:embed="rId2"/>
          <a:stretch>
            <a:fillRect/>
          </a:stretch>
        </p:blipFill>
        <p:spPr>
          <a:xfrm>
            <a:off x="1411380" y="2126893"/>
            <a:ext cx="5694427" cy="4654040"/>
          </a:xfrm>
          <a:prstGeom prst="rect">
            <a:avLst/>
          </a:prstGeom>
        </p:spPr>
      </p:pic>
      <p:sp>
        <p:nvSpPr>
          <p:cNvPr id="5" name="Rectangle 4"/>
          <p:cNvSpPr/>
          <p:nvPr/>
        </p:nvSpPr>
        <p:spPr>
          <a:xfrm>
            <a:off x="5051272" y="48590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10659" y="5128466"/>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10659" y="539787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05851" y="5667290"/>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97480" y="6138764"/>
            <a:ext cx="4397009" cy="279035"/>
          </a:xfrm>
          <a:prstGeom prst="rect">
            <a:avLst/>
          </a:prstGeom>
          <a:noFill/>
          <a:ln w="38100" cmpd="sng">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187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67023" y="226467"/>
            <a:ext cx="1755499" cy="784438"/>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996560" y="261480"/>
            <a:ext cx="880035" cy="584776"/>
          </a:xfrm>
          <a:prstGeom prst="rect">
            <a:avLst/>
          </a:prstGeom>
          <a:noFill/>
        </p:spPr>
        <p:txBody>
          <a:bodyPr wrap="none" rtlCol="0">
            <a:spAutoFit/>
          </a:bodyPr>
          <a:lstStyle/>
          <a:p>
            <a:r>
              <a:rPr lang="en-US" sz="3200" b="1" dirty="0" smtClean="0"/>
              <a:t>PA</a:t>
            </a:r>
            <a:r>
              <a:rPr lang="en-US" sz="3200" b="1" baseline="-25000" dirty="0" smtClean="0"/>
              <a:t>2</a:t>
            </a:r>
            <a:endParaRPr lang="en-US" sz="3200" b="1" baseline="-25000" dirty="0"/>
          </a:p>
        </p:txBody>
      </p:sp>
      <p:sp>
        <p:nvSpPr>
          <p:cNvPr id="6" name="TextBox 5"/>
          <p:cNvSpPr txBox="1"/>
          <p:nvPr/>
        </p:nvSpPr>
        <p:spPr>
          <a:xfrm>
            <a:off x="1173490" y="1010905"/>
            <a:ext cx="6800302" cy="5170646"/>
          </a:xfrm>
          <a:prstGeom prst="rect">
            <a:avLst/>
          </a:prstGeom>
          <a:noFill/>
        </p:spPr>
        <p:txBody>
          <a:bodyPr wrap="square" rtlCol="0">
            <a:spAutoFit/>
          </a:bodyPr>
          <a:lstStyle/>
          <a:p>
            <a:pPr algn="just"/>
            <a:r>
              <a:rPr lang="it-IT" sz="2400" b="1" dirty="0" smtClean="0"/>
              <a:t>L’attività </a:t>
            </a:r>
            <a:r>
              <a:rPr lang="it-IT" sz="2400" b="1" dirty="0"/>
              <a:t>dell’antagonista è espressa dallo spostamento della [A50] dell’agonista (</a:t>
            </a:r>
            <a:r>
              <a:rPr lang="it-IT" sz="2400" b="1" dirty="0" smtClean="0"/>
              <a:t>cioè </a:t>
            </a:r>
            <a:r>
              <a:rPr lang="it-IT" sz="2400" b="1" dirty="0"/>
              <a:t>della concentrazione dell’agonista che evoca il 50% della risposta) in presenza di una concentrazione di antagonista (indicato come B). In letteratura viene riportato il pA</a:t>
            </a:r>
            <a:r>
              <a:rPr lang="it-IT" sz="2400" b="1" baseline="-25000" dirty="0"/>
              <a:t>2</a:t>
            </a:r>
            <a:r>
              <a:rPr lang="it-IT" sz="2400" b="1" dirty="0"/>
              <a:t> come misura di </a:t>
            </a:r>
            <a:r>
              <a:rPr lang="it-IT" sz="2400" b="1" dirty="0" smtClean="0"/>
              <a:t>attivit</a:t>
            </a:r>
            <a:r>
              <a:rPr lang="it-IT" sz="2400" b="1" dirty="0"/>
              <a:t>à</a:t>
            </a:r>
            <a:r>
              <a:rPr lang="it-IT" sz="2400" b="1" dirty="0" smtClean="0"/>
              <a:t> </a:t>
            </a:r>
            <a:r>
              <a:rPr lang="it-IT" sz="2400" b="1" dirty="0"/>
              <a:t>dell’antagonista: </a:t>
            </a:r>
            <a:endParaRPr lang="it-IT" sz="2400" dirty="0"/>
          </a:p>
          <a:p>
            <a:pPr algn="just"/>
            <a:endParaRPr lang="it-IT" sz="2400" b="1" dirty="0" smtClean="0"/>
          </a:p>
          <a:p>
            <a:pPr algn="just"/>
            <a:r>
              <a:rPr lang="it-IT" sz="2400" b="1" dirty="0" smtClean="0"/>
              <a:t>pA</a:t>
            </a:r>
            <a:r>
              <a:rPr lang="it-IT" sz="2400" b="1" baseline="-25000" dirty="0" smtClean="0"/>
              <a:t>2</a:t>
            </a:r>
            <a:r>
              <a:rPr lang="it-IT" sz="2400" b="1" dirty="0" smtClean="0"/>
              <a:t> </a:t>
            </a:r>
            <a:r>
              <a:rPr lang="it-IT" sz="2400" b="1" dirty="0"/>
              <a:t>= -log[B]+ log ([A50B] - 1) [A 50] </a:t>
            </a:r>
            <a:endParaRPr lang="it-IT" sz="2400" dirty="0"/>
          </a:p>
          <a:p>
            <a:pPr algn="just"/>
            <a:endParaRPr lang="it-IT" sz="2400" b="1" dirty="0" smtClean="0"/>
          </a:p>
          <a:p>
            <a:pPr algn="just"/>
            <a:r>
              <a:rPr lang="it-IT" sz="2400" b="1" dirty="0" smtClean="0"/>
              <a:t>Il pA</a:t>
            </a:r>
            <a:r>
              <a:rPr lang="it-IT" sz="2400" b="1" baseline="-25000" dirty="0" smtClean="0"/>
              <a:t>2</a:t>
            </a:r>
            <a:r>
              <a:rPr lang="it-IT" sz="2400" b="1" dirty="0" smtClean="0"/>
              <a:t> </a:t>
            </a:r>
            <a:r>
              <a:rPr lang="it-IT" sz="2400" b="1" dirty="0"/>
              <a:t>viene espresso come la concentrazione di B che fa raddoppiare la A50B</a:t>
            </a:r>
            <a:r>
              <a:rPr lang="it-IT" sz="2400" dirty="0"/>
              <a:t> </a:t>
            </a:r>
            <a:r>
              <a:rPr lang="it-IT" sz="2400" b="1" dirty="0"/>
              <a:t>rispetto ad A50</a:t>
            </a:r>
            <a:r>
              <a:rPr lang="it-IT" sz="2400" dirty="0"/>
              <a:t> </a:t>
            </a:r>
            <a:r>
              <a:rPr lang="it-IT" sz="2400" b="1" dirty="0"/>
              <a:t>senza B. </a:t>
            </a:r>
            <a:endParaRPr lang="it-IT" sz="2400" dirty="0"/>
          </a:p>
          <a:p>
            <a:endParaRPr lang="en-US" dirty="0"/>
          </a:p>
        </p:txBody>
      </p:sp>
    </p:spTree>
    <p:extLst>
      <p:ext uri="{BB962C8B-B14F-4D97-AF65-F5344CB8AC3E}">
        <p14:creationId xmlns:p14="http://schemas.microsoft.com/office/powerpoint/2010/main" val="2529608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201325" y="645772"/>
            <a:ext cx="8620345" cy="2585323"/>
          </a:xfrm>
          <a:prstGeom prst="rect">
            <a:avLst/>
          </a:prstGeom>
          <a:noFill/>
        </p:spPr>
        <p:txBody>
          <a:bodyPr wrap="square" rtlCol="0">
            <a:spAutoFit/>
          </a:bodyPr>
          <a:lstStyle/>
          <a:p>
            <a:pPr algn="just"/>
            <a:r>
              <a:rPr lang="it-IT" sz="1600" b="1" dirty="0">
                <a:solidFill>
                  <a:schemeClr val="accent3">
                    <a:lumMod val="75000"/>
                  </a:schemeClr>
                </a:solidFill>
              </a:rPr>
              <a:t>Nel campo dei recettori muscarinici il metodo è stato applicato per cercare di modulare la selettività della </a:t>
            </a:r>
            <a:r>
              <a:rPr lang="it-IT" sz="1600" b="1" dirty="0" err="1">
                <a:solidFill>
                  <a:schemeClr val="accent3">
                    <a:lumMod val="75000"/>
                  </a:schemeClr>
                </a:solidFill>
              </a:rPr>
              <a:t>metoctramina</a:t>
            </a:r>
            <a:r>
              <a:rPr lang="it-IT" sz="1600" b="1" dirty="0">
                <a:solidFill>
                  <a:schemeClr val="accent3">
                    <a:lumMod val="75000"/>
                  </a:schemeClr>
                </a:solidFill>
              </a:rPr>
              <a:t> con la sostituzione sugli azoti terminali di </a:t>
            </a:r>
            <a:r>
              <a:rPr lang="it-IT" sz="1600" b="1" dirty="0" err="1">
                <a:solidFill>
                  <a:schemeClr val="accent3">
                    <a:lumMod val="75000"/>
                  </a:schemeClr>
                </a:solidFill>
              </a:rPr>
              <a:t>farmacofori</a:t>
            </a:r>
            <a:r>
              <a:rPr lang="it-IT" sz="1600" b="1" dirty="0">
                <a:solidFill>
                  <a:schemeClr val="accent3">
                    <a:lumMod val="75000"/>
                  </a:schemeClr>
                </a:solidFill>
              </a:rPr>
              <a:t> noti per indurre selettività a livello di recettori muscarinici. Così si è introdotto il gruppo triciclico presente in un antagonista muscarinico selettivo per il recettore M</a:t>
            </a:r>
            <a:r>
              <a:rPr lang="it-IT" sz="1600" b="1" baseline="-25000" dirty="0">
                <a:solidFill>
                  <a:schemeClr val="accent3">
                    <a:lumMod val="75000"/>
                  </a:schemeClr>
                </a:solidFill>
              </a:rPr>
              <a:t>2</a:t>
            </a:r>
            <a:r>
              <a:rPr lang="it-IT" sz="1600" b="1" dirty="0">
                <a:solidFill>
                  <a:schemeClr val="accent3">
                    <a:lumMod val="75000"/>
                  </a:schemeClr>
                </a:solidFill>
              </a:rPr>
              <a:t> come l'AQ-RA 741 nel quale la distanza tra anello triciclico e azoto più basico corrisponde a quella di una porzione di </a:t>
            </a:r>
            <a:r>
              <a:rPr lang="it-IT" sz="1600" b="1" dirty="0" err="1">
                <a:solidFill>
                  <a:schemeClr val="accent3">
                    <a:lumMod val="75000"/>
                  </a:schemeClr>
                </a:solidFill>
              </a:rPr>
              <a:t>tetrammina</a:t>
            </a:r>
            <a:r>
              <a:rPr lang="it-IT" sz="1600" b="1" dirty="0">
                <a:solidFill>
                  <a:schemeClr val="accent3">
                    <a:lumMod val="75000"/>
                  </a:schemeClr>
                </a:solidFill>
              </a:rPr>
              <a:t>. Analogamente è stato introdotto, sotto forma di derivato ciclizzato, un gruppo </a:t>
            </a:r>
            <a:r>
              <a:rPr lang="it-IT" sz="1600" b="1" dirty="0" err="1">
                <a:solidFill>
                  <a:schemeClr val="accent3">
                    <a:lumMod val="75000"/>
                  </a:schemeClr>
                </a:solidFill>
              </a:rPr>
              <a:t>farmacoforo</a:t>
            </a:r>
            <a:r>
              <a:rPr lang="it-IT" sz="1600" b="1" dirty="0">
                <a:solidFill>
                  <a:schemeClr val="accent3">
                    <a:lumMod val="75000"/>
                  </a:schemeClr>
                </a:solidFill>
              </a:rPr>
              <a:t> come quello presente nel 4-DAMPche invece è in grado di portare una seppure modesta selettività M</a:t>
            </a:r>
            <a:r>
              <a:rPr lang="it-IT" sz="1600" b="1" baseline="-25000" dirty="0">
                <a:solidFill>
                  <a:schemeClr val="accent3">
                    <a:lumMod val="75000"/>
                  </a:schemeClr>
                </a:solidFill>
              </a:rPr>
              <a:t>3</a:t>
            </a:r>
            <a:r>
              <a:rPr lang="it-IT" sz="1600" b="1" dirty="0">
                <a:solidFill>
                  <a:schemeClr val="accent3">
                    <a:lumMod val="75000"/>
                  </a:schemeClr>
                </a:solidFill>
              </a:rPr>
              <a:t>.</a:t>
            </a:r>
          </a:p>
          <a:p>
            <a:endParaRPr lang="en-US" dirty="0"/>
          </a:p>
        </p:txBody>
      </p:sp>
      <p:pic>
        <p:nvPicPr>
          <p:cNvPr id="4" name="Picture 3"/>
          <p:cNvPicPr>
            <a:picLocks noChangeAspect="1"/>
          </p:cNvPicPr>
          <p:nvPr/>
        </p:nvPicPr>
        <p:blipFill>
          <a:blip r:embed="rId2"/>
          <a:stretch>
            <a:fillRect/>
          </a:stretch>
        </p:blipFill>
        <p:spPr>
          <a:xfrm>
            <a:off x="2321269" y="2811550"/>
            <a:ext cx="3862536" cy="3858610"/>
          </a:xfrm>
          <a:prstGeom prst="rect">
            <a:avLst/>
          </a:prstGeom>
        </p:spPr>
      </p:pic>
    </p:spTree>
    <p:extLst>
      <p:ext uri="{BB962C8B-B14F-4D97-AF65-F5344CB8AC3E}">
        <p14:creationId xmlns:p14="http://schemas.microsoft.com/office/powerpoint/2010/main" val="17819882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14004" y="737815"/>
            <a:ext cx="8697971" cy="1477328"/>
          </a:xfrm>
          <a:prstGeom prst="rect">
            <a:avLst/>
          </a:prstGeom>
          <a:noFill/>
        </p:spPr>
        <p:txBody>
          <a:bodyPr wrap="square" rtlCol="0">
            <a:spAutoFit/>
          </a:bodyPr>
          <a:lstStyle/>
          <a:p>
            <a:pPr algn="just"/>
            <a:r>
              <a:rPr lang="it-IT" b="1" dirty="0">
                <a:solidFill>
                  <a:srgbClr val="0000FF"/>
                </a:solidFill>
              </a:rPr>
              <a:t>Tra i molti isomeri e prodotti ottenuti sono emersi la </a:t>
            </a:r>
            <a:r>
              <a:rPr lang="it-IT" b="1" dirty="0" err="1">
                <a:solidFill>
                  <a:srgbClr val="0000FF"/>
                </a:solidFill>
              </a:rPr>
              <a:t>tripitramina</a:t>
            </a:r>
            <a:r>
              <a:rPr lang="it-IT" b="1" dirty="0">
                <a:solidFill>
                  <a:srgbClr val="0000FF"/>
                </a:solidFill>
              </a:rPr>
              <a:t> e la </a:t>
            </a:r>
            <a:r>
              <a:rPr lang="it-IT" b="1" dirty="0" err="1">
                <a:solidFill>
                  <a:srgbClr val="0000FF"/>
                </a:solidFill>
              </a:rPr>
              <a:t>spirotramina</a:t>
            </a:r>
            <a:r>
              <a:rPr lang="it-IT" b="1" dirty="0">
                <a:solidFill>
                  <a:srgbClr val="0000FF"/>
                </a:solidFill>
              </a:rPr>
              <a:t> che mostrano, come ci si poteva aspettare, una selettività M</a:t>
            </a:r>
            <a:r>
              <a:rPr lang="it-IT" b="1" baseline="-25000" dirty="0">
                <a:solidFill>
                  <a:srgbClr val="0000FF"/>
                </a:solidFill>
              </a:rPr>
              <a:t>2</a:t>
            </a:r>
            <a:r>
              <a:rPr lang="it-IT" b="1" dirty="0">
                <a:solidFill>
                  <a:srgbClr val="0000FF"/>
                </a:solidFill>
              </a:rPr>
              <a:t> anche migliore di quella della </a:t>
            </a:r>
            <a:r>
              <a:rPr lang="it-IT" b="1" dirty="0" err="1">
                <a:solidFill>
                  <a:srgbClr val="0000FF"/>
                </a:solidFill>
              </a:rPr>
              <a:t>metoctramina</a:t>
            </a:r>
            <a:r>
              <a:rPr lang="it-IT" b="1" dirty="0">
                <a:solidFill>
                  <a:srgbClr val="0000FF"/>
                </a:solidFill>
              </a:rPr>
              <a:t> (</a:t>
            </a:r>
            <a:r>
              <a:rPr lang="it-IT" b="1" dirty="0" err="1">
                <a:solidFill>
                  <a:srgbClr val="0000FF"/>
                </a:solidFill>
              </a:rPr>
              <a:t>tripitramina</a:t>
            </a:r>
            <a:r>
              <a:rPr lang="it-IT" b="1" dirty="0">
                <a:solidFill>
                  <a:srgbClr val="0000FF"/>
                </a:solidFill>
              </a:rPr>
              <a:t>) e una moderata selettività M</a:t>
            </a:r>
            <a:r>
              <a:rPr lang="it-IT" b="1" baseline="-25000" dirty="0">
                <a:solidFill>
                  <a:srgbClr val="0000FF"/>
                </a:solidFill>
              </a:rPr>
              <a:t>1 </a:t>
            </a:r>
            <a:r>
              <a:rPr lang="it-IT" b="1" dirty="0">
                <a:solidFill>
                  <a:srgbClr val="0000FF"/>
                </a:solidFill>
              </a:rPr>
              <a:t>(</a:t>
            </a:r>
            <a:r>
              <a:rPr lang="it-IT" b="1" dirty="0" err="1">
                <a:solidFill>
                  <a:srgbClr val="0000FF"/>
                </a:solidFill>
              </a:rPr>
              <a:t>spirotramina</a:t>
            </a:r>
            <a:r>
              <a:rPr lang="it-IT" b="1" dirty="0">
                <a:solidFill>
                  <a:srgbClr val="0000FF"/>
                </a:solidFill>
              </a:rPr>
              <a:t>). </a:t>
            </a:r>
          </a:p>
          <a:p>
            <a:endParaRPr lang="en-US" dirty="0"/>
          </a:p>
        </p:txBody>
      </p:sp>
      <p:pic>
        <p:nvPicPr>
          <p:cNvPr id="4" name="Picture 3"/>
          <p:cNvPicPr>
            <a:picLocks noChangeAspect="1"/>
          </p:cNvPicPr>
          <p:nvPr/>
        </p:nvPicPr>
        <p:blipFill>
          <a:blip r:embed="rId2"/>
          <a:stretch>
            <a:fillRect/>
          </a:stretch>
        </p:blipFill>
        <p:spPr>
          <a:xfrm>
            <a:off x="1202073" y="2147278"/>
            <a:ext cx="6572629" cy="4377016"/>
          </a:xfrm>
          <a:prstGeom prst="rect">
            <a:avLst/>
          </a:prstGeom>
        </p:spPr>
      </p:pic>
    </p:spTree>
    <p:extLst>
      <p:ext uri="{BB962C8B-B14F-4D97-AF65-F5344CB8AC3E}">
        <p14:creationId xmlns:p14="http://schemas.microsoft.com/office/powerpoint/2010/main" val="4678529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322277" y="2149361"/>
            <a:ext cx="8443023" cy="2896632"/>
          </a:xfrm>
          <a:prstGeom prst="rect">
            <a:avLst/>
          </a:prstGeom>
        </p:spPr>
      </p:pic>
      <p:pic>
        <p:nvPicPr>
          <p:cNvPr id="5" name="Picture 4"/>
          <p:cNvPicPr>
            <a:picLocks noChangeAspect="1"/>
          </p:cNvPicPr>
          <p:nvPr/>
        </p:nvPicPr>
        <p:blipFill>
          <a:blip r:embed="rId3"/>
          <a:stretch>
            <a:fillRect/>
          </a:stretch>
        </p:blipFill>
        <p:spPr>
          <a:xfrm>
            <a:off x="751286" y="5228699"/>
            <a:ext cx="3479170" cy="1351906"/>
          </a:xfrm>
          <a:prstGeom prst="rect">
            <a:avLst/>
          </a:prstGeom>
        </p:spPr>
      </p:pic>
      <p:pic>
        <p:nvPicPr>
          <p:cNvPr id="6" name="Picture 5"/>
          <p:cNvPicPr>
            <a:picLocks noChangeAspect="1"/>
          </p:cNvPicPr>
          <p:nvPr/>
        </p:nvPicPr>
        <p:blipFill>
          <a:blip r:embed="rId4"/>
          <a:stretch>
            <a:fillRect/>
          </a:stretch>
        </p:blipFill>
        <p:spPr>
          <a:xfrm>
            <a:off x="4414382" y="5228699"/>
            <a:ext cx="4471690" cy="1351906"/>
          </a:xfrm>
          <a:prstGeom prst="rect">
            <a:avLst/>
          </a:prstGeom>
        </p:spPr>
      </p:pic>
      <p:sp>
        <p:nvSpPr>
          <p:cNvPr id="7" name="Rectangle 6"/>
          <p:cNvSpPr/>
          <p:nvPr/>
        </p:nvSpPr>
        <p:spPr>
          <a:xfrm>
            <a:off x="3447000"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47000" y="4136739"/>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38056"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25974" y="3787914"/>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17030"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17030"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008691"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08691"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999747"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92869"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292869"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292869"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78645" y="3407757"/>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972839" y="3757153"/>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84885" y="824334"/>
            <a:ext cx="8299624" cy="1754327"/>
          </a:xfrm>
          <a:prstGeom prst="rect">
            <a:avLst/>
          </a:prstGeom>
          <a:noFill/>
        </p:spPr>
        <p:txBody>
          <a:bodyPr wrap="square" rtlCol="0">
            <a:spAutoFit/>
          </a:bodyPr>
          <a:lstStyle/>
          <a:p>
            <a:pPr algn="just"/>
            <a:r>
              <a:rPr lang="it-IT" b="1" dirty="0">
                <a:solidFill>
                  <a:schemeClr val="tx1">
                    <a:lumMod val="65000"/>
                    <a:lumOff val="35000"/>
                  </a:schemeClr>
                </a:solidFill>
              </a:rPr>
              <a:t>I risultati riportati in tabella </a:t>
            </a:r>
            <a:r>
              <a:rPr lang="it-IT" b="1" dirty="0" smtClean="0">
                <a:solidFill>
                  <a:schemeClr val="tx1">
                    <a:lumMod val="65000"/>
                    <a:lumOff val="35000"/>
                  </a:schemeClr>
                </a:solidFill>
              </a:rPr>
              <a:t>confermano </a:t>
            </a:r>
            <a:r>
              <a:rPr lang="it-IT" b="1" dirty="0">
                <a:solidFill>
                  <a:schemeClr val="tx1">
                    <a:lumMod val="65000"/>
                    <a:lumOff val="35000"/>
                  </a:schemeClr>
                </a:solidFill>
              </a:rPr>
              <a:t>che una opportuna scelta dei gruppi sostituenti agli azoti terminali e una attenta modulazione della distanza tra i gruppi amminici di una poliammina sono in grado di condurre alla identificazione selettiva di sottotipi recettoriali.</a:t>
            </a:r>
          </a:p>
          <a:p>
            <a:r>
              <a:rPr lang="it-IT" dirty="0"/>
              <a:t> </a:t>
            </a:r>
          </a:p>
          <a:p>
            <a:endParaRPr lang="en-US" dirty="0"/>
          </a:p>
        </p:txBody>
      </p:sp>
    </p:spTree>
    <p:extLst>
      <p:ext uri="{BB962C8B-B14F-4D97-AF65-F5344CB8AC3E}">
        <p14:creationId xmlns:p14="http://schemas.microsoft.com/office/powerpoint/2010/main" val="3879266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4" name="TextBox 3"/>
          <p:cNvSpPr txBox="1"/>
          <p:nvPr/>
        </p:nvSpPr>
        <p:spPr>
          <a:xfrm>
            <a:off x="71551" y="885480"/>
            <a:ext cx="8997544" cy="1754327"/>
          </a:xfrm>
          <a:prstGeom prst="rect">
            <a:avLst/>
          </a:prstGeom>
          <a:noFill/>
        </p:spPr>
        <p:txBody>
          <a:bodyPr wrap="square" rtlCol="0">
            <a:spAutoFit/>
          </a:bodyPr>
          <a:lstStyle/>
          <a:p>
            <a:pPr algn="just"/>
            <a:r>
              <a:rPr lang="it-IT" b="1" dirty="0">
                <a:solidFill>
                  <a:schemeClr val="tx2">
                    <a:lumMod val="75000"/>
                    <a:lumOff val="25000"/>
                  </a:schemeClr>
                </a:solidFill>
              </a:rPr>
              <a:t>In questo approccio la molecola viene modificata con la introduzione di catene funzionalizzate in grado di interagire favorevolmente con siti accessori al sito di legame utilizzato dalla molecola originale. Le catene introdotte possono essere modulate attraverso variazioni progressive </a:t>
            </a:r>
            <a:r>
              <a:rPr lang="it-IT" b="1" dirty="0" smtClean="0">
                <a:solidFill>
                  <a:schemeClr val="tx2">
                    <a:lumMod val="75000"/>
                    <a:lumOff val="25000"/>
                  </a:schemeClr>
                </a:solidFill>
              </a:rPr>
              <a:t>fino </a:t>
            </a:r>
            <a:r>
              <a:rPr lang="it-IT" b="1" dirty="0">
                <a:solidFill>
                  <a:schemeClr val="tx2">
                    <a:lumMod val="75000"/>
                    <a:lumOff val="25000"/>
                  </a:schemeClr>
                </a:solidFill>
              </a:rPr>
              <a:t>ad ottimizzare la interazione del nuovo </a:t>
            </a:r>
            <a:r>
              <a:rPr lang="it-IT" b="1" dirty="0" err="1">
                <a:solidFill>
                  <a:schemeClr val="tx2">
                    <a:lumMod val="75000"/>
                    <a:lumOff val="25000"/>
                  </a:schemeClr>
                </a:solidFill>
              </a:rPr>
              <a:t>ligando</a:t>
            </a:r>
            <a:r>
              <a:rPr lang="it-IT" b="1" dirty="0">
                <a:solidFill>
                  <a:schemeClr val="tx2">
                    <a:lumMod val="75000"/>
                    <a:lumOff val="25000"/>
                  </a:schemeClr>
                </a:solidFill>
              </a:rPr>
              <a:t>.</a:t>
            </a:r>
          </a:p>
          <a:p>
            <a:endParaRPr lang="en-US" dirty="0"/>
          </a:p>
        </p:txBody>
      </p:sp>
      <p:pic>
        <p:nvPicPr>
          <p:cNvPr id="5" name="Picture 4"/>
          <p:cNvPicPr>
            <a:picLocks noChangeAspect="1"/>
          </p:cNvPicPr>
          <p:nvPr/>
        </p:nvPicPr>
        <p:blipFill>
          <a:blip r:embed="rId2"/>
          <a:stretch>
            <a:fillRect/>
          </a:stretch>
        </p:blipFill>
        <p:spPr>
          <a:xfrm>
            <a:off x="992770" y="2471240"/>
            <a:ext cx="7360814" cy="4172053"/>
          </a:xfrm>
          <a:prstGeom prst="rect">
            <a:avLst/>
          </a:prstGeom>
        </p:spPr>
      </p:pic>
    </p:spTree>
    <p:extLst>
      <p:ext uri="{BB962C8B-B14F-4D97-AF65-F5344CB8AC3E}">
        <p14:creationId xmlns:p14="http://schemas.microsoft.com/office/powerpoint/2010/main" val="36007392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374" y="1198529"/>
            <a:ext cx="8514573" cy="4370427"/>
          </a:xfrm>
          <a:prstGeom prst="rect">
            <a:avLst/>
          </a:prstGeom>
          <a:noFill/>
        </p:spPr>
        <p:txBody>
          <a:bodyPr wrap="square" rtlCol="0">
            <a:spAutoFit/>
          </a:bodyPr>
          <a:lstStyle/>
          <a:p>
            <a:pPr algn="just"/>
            <a:r>
              <a:rPr lang="it-IT" sz="2000" b="1" dirty="0"/>
              <a:t>Naturalmente, per avere un risultato positivo, le catene debbono essere introdotte in posizioni in cui non ci sia impedimento </a:t>
            </a:r>
            <a:r>
              <a:rPr lang="it-IT" sz="2000" b="1" dirty="0" smtClean="0"/>
              <a:t>sterico, </a:t>
            </a:r>
            <a:r>
              <a:rPr lang="it-IT" sz="2000" b="1" dirty="0"/>
              <a:t>in modo che il legame con il recettore non sia sensibilmente </a:t>
            </a:r>
            <a:r>
              <a:rPr lang="it-IT" sz="2000" b="1" dirty="0" smtClean="0"/>
              <a:t>alterato ma </a:t>
            </a:r>
            <a:r>
              <a:rPr lang="it-IT" sz="2000" b="1" dirty="0"/>
              <a:t>anzi incrementato dalla nuova </a:t>
            </a:r>
            <a:r>
              <a:rPr lang="it-IT" sz="2000" b="1" dirty="0" smtClean="0"/>
              <a:t>interazione. </a:t>
            </a:r>
            <a:r>
              <a:rPr lang="it-IT" sz="2000" b="1" dirty="0"/>
              <a:t>Lo scopo si può raggiungere in modo empirico per tentativi successivi, o utilizzando, ove siano disponibili, modelli del sito attivo.</a:t>
            </a:r>
          </a:p>
          <a:p>
            <a:pPr algn="just"/>
            <a:endParaRPr lang="it-IT" sz="2000" b="1" dirty="0" smtClean="0"/>
          </a:p>
          <a:p>
            <a:pPr algn="just"/>
            <a:endParaRPr lang="it-IT" sz="2000" b="1" dirty="0"/>
          </a:p>
          <a:p>
            <a:pPr algn="just"/>
            <a:r>
              <a:rPr lang="it-IT" sz="2000" b="1" dirty="0" smtClean="0"/>
              <a:t>Anche </a:t>
            </a:r>
            <a:r>
              <a:rPr lang="it-IT" sz="2000" b="1" dirty="0"/>
              <a:t>qui va ricordato che l'introduzione di queste nuove caratteristiche strutturali può determinare selettività nell'ambito di sottogruppi recettoriali, se la lunghezza della catena e la funzione introdotta rendono la molecola in grado di interagire solamente con uno dei sottotipi.</a:t>
            </a:r>
          </a:p>
          <a:p>
            <a:endParaRPr lang="en-US" dirty="0"/>
          </a:p>
        </p:txBody>
      </p:sp>
    </p:spTree>
    <p:extLst>
      <p:ext uri="{BB962C8B-B14F-4D97-AF65-F5344CB8AC3E}">
        <p14:creationId xmlns:p14="http://schemas.microsoft.com/office/powerpoint/2010/main" val="397819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48263" y="996333"/>
            <a:ext cx="8441205" cy="5447646"/>
          </a:xfrm>
          <a:prstGeom prst="rect">
            <a:avLst/>
          </a:prstGeom>
          <a:noFill/>
        </p:spPr>
        <p:txBody>
          <a:bodyPr wrap="square" rtlCol="0">
            <a:spAutoFit/>
          </a:bodyPr>
          <a:lstStyle/>
          <a:p>
            <a:pPr algn="just"/>
            <a:r>
              <a:rPr lang="it-IT" b="1" dirty="0">
                <a:solidFill>
                  <a:schemeClr val="tx2">
                    <a:lumMod val="50000"/>
                    <a:lumOff val="50000"/>
                  </a:schemeClr>
                </a:solidFill>
              </a:rPr>
              <a:t>Se assumiamo ragionevolmente che i complessi </a:t>
            </a:r>
            <a:r>
              <a:rPr lang="it-IT" b="1" dirty="0" err="1">
                <a:solidFill>
                  <a:schemeClr val="tx2">
                    <a:lumMod val="50000"/>
                    <a:lumOff val="50000"/>
                  </a:schemeClr>
                </a:solidFill>
              </a:rPr>
              <a:t>ligando</a:t>
            </a:r>
            <a:r>
              <a:rPr lang="it-IT" b="1" dirty="0">
                <a:solidFill>
                  <a:schemeClr val="tx2">
                    <a:lumMod val="50000"/>
                    <a:lumOff val="50000"/>
                  </a:schemeClr>
                </a:solidFill>
              </a:rPr>
              <a:t> recettore per due </a:t>
            </a:r>
            <a:r>
              <a:rPr lang="it-IT" b="1" dirty="0" err="1">
                <a:solidFill>
                  <a:schemeClr val="tx2">
                    <a:lumMod val="50000"/>
                    <a:lumOff val="50000"/>
                  </a:schemeClr>
                </a:solidFill>
              </a:rPr>
              <a:t>ligandi</a:t>
            </a:r>
            <a:r>
              <a:rPr lang="it-IT" b="1" dirty="0">
                <a:solidFill>
                  <a:schemeClr val="tx2">
                    <a:lumMod val="50000"/>
                    <a:lumOff val="50000"/>
                  </a:schemeClr>
                </a:solidFill>
              </a:rPr>
              <a:t> siano ugualmente ben solvatati, otteniamo una valutazione approssimata della differenza di energia libera legame in acqua dall’equazione:</a:t>
            </a:r>
          </a:p>
          <a:p>
            <a:pPr algn="just"/>
            <a:r>
              <a:rPr lang="it-IT" b="1" dirty="0" err="1"/>
              <a:t> </a:t>
            </a:r>
            <a:endParaRPr lang="it-IT" b="1" dirty="0"/>
          </a:p>
          <a:p>
            <a:pPr algn="ct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(acq</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(vuoto</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solv</a:t>
            </a:r>
            <a:endParaRPr lang="it-IT" sz="2400" b="1" dirty="0">
              <a:solidFill>
                <a:srgbClr val="FF0000"/>
              </a:solidFill>
            </a:endParaRPr>
          </a:p>
          <a:p>
            <a:pPr algn="just"/>
            <a:r>
              <a:rPr lang="de-DE" b="1" dirty="0"/>
              <a:t> </a:t>
            </a:r>
            <a:endParaRPr lang="it-IT" b="1" dirty="0"/>
          </a:p>
          <a:p>
            <a:pPr algn="just"/>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rappresenta le differenze nelle interazioni intermolecolari con il recettore come le possibili differenze fra le energie conformazionali delle conformazioni bioattive dei due ligandi.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è la differenza delle energie libere di </a:t>
            </a:r>
            <a:r>
              <a:rPr lang="it-IT" b="1" dirty="0" smtClean="0">
                <a:solidFill>
                  <a:srgbClr val="3F8DE2"/>
                </a:solidFill>
              </a:rPr>
              <a:t>solvatazione </a:t>
            </a:r>
            <a:r>
              <a:rPr lang="it-IT" b="1" dirty="0">
                <a:solidFill>
                  <a:srgbClr val="3F8DE2"/>
                </a:solidFill>
              </a:rPr>
              <a:t>in acqua (un ligando meglio solvatato avrà una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più negativa). Così, anche se due ligandi interagiscono ugualmente bene con il recettore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 0), le affinità per il recettore, misurate dal valore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(acq), possono essere significativamente differenti, a causa delle differenze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Analogamente, se un  </a:t>
            </a:r>
            <a:r>
              <a:rPr lang="it-IT" b="1" dirty="0" err="1">
                <a:solidFill>
                  <a:srgbClr val="3F8DE2"/>
                </a:solidFill>
              </a:rPr>
              <a:t>ligando</a:t>
            </a:r>
            <a:r>
              <a:rPr lang="it-IT" b="1" dirty="0">
                <a:solidFill>
                  <a:srgbClr val="3F8DE2"/>
                </a:solidFill>
              </a:rPr>
              <a:t> interagisce meno bene con il recettore, questo può essere compensato da una minore energia di </a:t>
            </a:r>
            <a:r>
              <a:rPr lang="it-IT" b="1" dirty="0" err="1">
                <a:solidFill>
                  <a:srgbClr val="3F8DE2"/>
                </a:solidFill>
              </a:rPr>
              <a:t>desolvatazione</a:t>
            </a:r>
            <a:r>
              <a:rPr lang="it-IT" b="1" dirty="0">
                <a:solidFill>
                  <a:srgbClr val="3F8DE2"/>
                </a:solidFill>
              </a:rPr>
              <a:t>, cioè da una energia libera di </a:t>
            </a:r>
            <a:r>
              <a:rPr lang="it-IT" b="1" dirty="0" err="1">
                <a:solidFill>
                  <a:srgbClr val="3F8DE2"/>
                </a:solidFill>
              </a:rPr>
              <a:t>desolvatazione</a:t>
            </a:r>
            <a:r>
              <a:rPr lang="it-IT" b="1" dirty="0">
                <a:solidFill>
                  <a:srgbClr val="3F8DE2"/>
                </a:solidFill>
              </a:rPr>
              <a:t> in acqua più positiva.</a:t>
            </a:r>
          </a:p>
          <a:p>
            <a:pPr algn="just"/>
            <a:endParaRPr lang="it-IT"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4579" y="816384"/>
            <a:ext cx="8779360" cy="2585323"/>
          </a:xfrm>
          <a:prstGeom prst="rect">
            <a:avLst/>
          </a:prstGeom>
          <a:noFill/>
        </p:spPr>
        <p:txBody>
          <a:bodyPr wrap="square" rtlCol="0">
            <a:spAutoFit/>
          </a:bodyPr>
          <a:lstStyle/>
          <a:p>
            <a:pPr algn="just"/>
            <a:r>
              <a:rPr lang="it-IT" b="1" dirty="0"/>
              <a:t>La sistematica esplorazione dello spazio intorno ad un antagonista del recettore muscarinico M</a:t>
            </a:r>
            <a:r>
              <a:rPr lang="it-IT" b="1" baseline="-25000" dirty="0"/>
              <a:t>1</a:t>
            </a:r>
            <a:r>
              <a:rPr lang="it-IT" b="1" dirty="0"/>
              <a:t> come la </a:t>
            </a:r>
            <a:r>
              <a:rPr lang="it-IT" b="1" dirty="0" err="1"/>
              <a:t>pirenzepina</a:t>
            </a:r>
            <a:r>
              <a:rPr lang="it-IT" b="1" dirty="0"/>
              <a:t> ha mostrato che la introduzione di catene nelle posizioni 5, 8 e 9 porta ad una netta diminuzione della affinità. Al contrario, la introduzione di analoghe catene </a:t>
            </a:r>
            <a:r>
              <a:rPr lang="it-IT" b="1" dirty="0" err="1"/>
              <a:t>polimetilenamminiche</a:t>
            </a:r>
            <a:r>
              <a:rPr lang="it-IT" b="1" dirty="0"/>
              <a:t> sull'azoto distale dell’anello </a:t>
            </a:r>
            <a:r>
              <a:rPr lang="it-IT" b="1" dirty="0" err="1"/>
              <a:t>piperazinico</a:t>
            </a:r>
            <a:r>
              <a:rPr lang="it-IT" b="1" dirty="0"/>
              <a:t>, dapprima riduce l’affinità (</a:t>
            </a:r>
            <a:r>
              <a:rPr lang="it-IT" b="1" dirty="0" err="1"/>
              <a:t>n</a:t>
            </a:r>
            <a:r>
              <a:rPr lang="it-IT" b="1" dirty="0"/>
              <a:t> = 2-6) ma, per catene più lunghe (</a:t>
            </a:r>
            <a:r>
              <a:rPr lang="it-IT" b="1" dirty="0" err="1"/>
              <a:t>n</a:t>
            </a:r>
            <a:r>
              <a:rPr lang="it-IT" b="1" dirty="0"/>
              <a:t>&gt;6) conduce a prodotti che hanno una affinità comparabile con quella del prodotto originale, anche se la capacità di discriminare i recettori M</a:t>
            </a:r>
            <a:r>
              <a:rPr lang="it-IT" b="1" baseline="-25000" dirty="0"/>
              <a:t>1</a:t>
            </a:r>
            <a:r>
              <a:rPr lang="it-IT" b="1" dirty="0"/>
              <a:t> si perde completamente. </a:t>
            </a:r>
          </a:p>
          <a:p>
            <a:endParaRPr lang="en-US" dirty="0"/>
          </a:p>
        </p:txBody>
      </p:sp>
      <p:pic>
        <p:nvPicPr>
          <p:cNvPr id="5" name="Picture 4"/>
          <p:cNvPicPr>
            <a:picLocks noChangeAspect="1"/>
          </p:cNvPicPr>
          <p:nvPr/>
        </p:nvPicPr>
        <p:blipFill>
          <a:blip r:embed="rId2"/>
          <a:stretch>
            <a:fillRect/>
          </a:stretch>
        </p:blipFill>
        <p:spPr>
          <a:xfrm>
            <a:off x="1483204" y="3284345"/>
            <a:ext cx="5918241" cy="3324999"/>
          </a:xfrm>
          <a:prstGeom prst="rect">
            <a:avLst/>
          </a:prstGeom>
        </p:spPr>
      </p:pic>
    </p:spTree>
    <p:extLst>
      <p:ext uri="{BB962C8B-B14F-4D97-AF65-F5344CB8AC3E}">
        <p14:creationId xmlns:p14="http://schemas.microsoft.com/office/powerpoint/2010/main" val="5997005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0827" y="643242"/>
            <a:ext cx="8521150" cy="2831544"/>
          </a:xfrm>
          <a:prstGeom prst="rect">
            <a:avLst/>
          </a:prstGeom>
          <a:noFill/>
        </p:spPr>
        <p:txBody>
          <a:bodyPr wrap="square" rtlCol="0">
            <a:spAutoFit/>
          </a:bodyPr>
          <a:lstStyle/>
          <a:p>
            <a:pPr algn="just"/>
            <a:r>
              <a:rPr lang="it-IT" sz="1600" b="1" dirty="0">
                <a:solidFill>
                  <a:schemeClr val="tx2">
                    <a:lumMod val="75000"/>
                    <a:lumOff val="25000"/>
                  </a:schemeClr>
                </a:solidFill>
              </a:rPr>
              <a:t>L’applicazione di questo risultato ad un analogo della </a:t>
            </a:r>
            <a:r>
              <a:rPr lang="it-IT" sz="1600" b="1" dirty="0" err="1">
                <a:solidFill>
                  <a:schemeClr val="tx2">
                    <a:lumMod val="75000"/>
                    <a:lumOff val="25000"/>
                  </a:schemeClr>
                </a:solidFill>
              </a:rPr>
              <a:t>pirenzepina</a:t>
            </a:r>
            <a:r>
              <a:rPr lang="it-IT" sz="1600" b="1" dirty="0">
                <a:solidFill>
                  <a:schemeClr val="tx2">
                    <a:lumMod val="75000"/>
                    <a:lumOff val="25000"/>
                  </a:schemeClr>
                </a:solidFill>
              </a:rPr>
              <a:t>, la </a:t>
            </a:r>
            <a:r>
              <a:rPr lang="it-IT" sz="1600" b="1" dirty="0" err="1">
                <a:solidFill>
                  <a:schemeClr val="tx2">
                    <a:lumMod val="75000"/>
                    <a:lumOff val="25000"/>
                  </a:schemeClr>
                </a:solidFill>
              </a:rPr>
              <a:t>telenzepina</a:t>
            </a:r>
            <a:r>
              <a:rPr lang="it-IT" sz="1600" b="1" dirty="0">
                <a:solidFill>
                  <a:schemeClr val="tx2">
                    <a:lumMod val="75000"/>
                    <a:lumOff val="25000"/>
                  </a:schemeClr>
                </a:solidFill>
              </a:rPr>
              <a:t>, ha condotto alla sintesi del prodotto denominato TAC (</a:t>
            </a:r>
            <a:r>
              <a:rPr lang="it-IT" sz="1600" b="1" dirty="0" err="1">
                <a:solidFill>
                  <a:schemeClr val="tx2">
                    <a:lumMod val="75000"/>
                    <a:lumOff val="25000"/>
                  </a:schemeClr>
                </a:solidFill>
              </a:rPr>
              <a:t>Telenzepine</a:t>
            </a:r>
            <a:r>
              <a:rPr lang="it-IT" sz="1600" b="1" dirty="0">
                <a:solidFill>
                  <a:schemeClr val="tx2">
                    <a:lumMod val="75000"/>
                    <a:lumOff val="25000"/>
                  </a:schemeClr>
                </a:solidFill>
              </a:rPr>
              <a:t> Amine </a:t>
            </a:r>
            <a:r>
              <a:rPr lang="it-IT" sz="1600" b="1" dirty="0" err="1">
                <a:solidFill>
                  <a:schemeClr val="tx2">
                    <a:lumMod val="75000"/>
                    <a:lumOff val="25000"/>
                  </a:schemeClr>
                </a:solidFill>
              </a:rPr>
              <a:t>Congener</a:t>
            </a:r>
            <a:r>
              <a:rPr lang="it-IT" sz="1600" b="1" dirty="0">
                <a:solidFill>
                  <a:schemeClr val="tx2">
                    <a:lumMod val="75000"/>
                    <a:lumOff val="25000"/>
                  </a:schemeClr>
                </a:solidFill>
              </a:rPr>
              <a:t>) che ha una affinità nel </a:t>
            </a:r>
            <a:r>
              <a:rPr lang="it-IT" sz="1600" b="1" dirty="0" err="1">
                <a:solidFill>
                  <a:schemeClr val="tx2">
                    <a:lumMod val="75000"/>
                    <a:lumOff val="25000"/>
                  </a:schemeClr>
                </a:solidFill>
              </a:rPr>
              <a:t>range</a:t>
            </a:r>
            <a:r>
              <a:rPr lang="it-IT" sz="1600" b="1" dirty="0">
                <a:solidFill>
                  <a:schemeClr val="tx2">
                    <a:lumMod val="75000"/>
                    <a:lumOff val="25000"/>
                  </a:schemeClr>
                </a:solidFill>
              </a:rPr>
              <a:t>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a:t>
            </a:r>
            <a:r>
              <a:rPr lang="it-IT" sz="1600" b="1" baseline="-25000" dirty="0">
                <a:solidFill>
                  <a:schemeClr val="tx2">
                    <a:lumMod val="75000"/>
                    <a:lumOff val="25000"/>
                  </a:schemeClr>
                </a:solidFill>
              </a:rPr>
              <a:t>1 </a:t>
            </a:r>
            <a:r>
              <a:rPr lang="it-IT" sz="1600" b="1" dirty="0">
                <a:solidFill>
                  <a:schemeClr val="tx2">
                    <a:lumMod val="75000"/>
                    <a:lumOff val="25000"/>
                  </a:schemeClr>
                </a:solidFill>
              </a:rPr>
              <a:t>e che si è rivelato adatto ad introdurre gruppi in grado di impartire proprietà molto utili dal punto di vista della ricerca sui recettori, quali la fluorescenza (</a:t>
            </a:r>
            <a:r>
              <a:rPr lang="it-IT" sz="1600" b="1" dirty="0" err="1">
                <a:solidFill>
                  <a:schemeClr val="tx2">
                    <a:lumMod val="75000"/>
                    <a:lumOff val="25000"/>
                  </a:schemeClr>
                </a:solidFill>
              </a:rPr>
              <a:t>Cascade</a:t>
            </a:r>
            <a:r>
              <a:rPr lang="it-IT" sz="1600" b="1" dirty="0">
                <a:solidFill>
                  <a:schemeClr val="tx2">
                    <a:lumMod val="75000"/>
                    <a:lumOff val="25000"/>
                  </a:schemeClr>
                </a:solidFill>
              </a:rPr>
              <a:t> blue), la capacità di legare l'</a:t>
            </a:r>
            <a:r>
              <a:rPr lang="it-IT" sz="1600" b="1" dirty="0" err="1">
                <a:solidFill>
                  <a:schemeClr val="tx2">
                    <a:lumMod val="75000"/>
                    <a:lumOff val="25000"/>
                  </a:schemeClr>
                </a:solidFill>
              </a:rPr>
              <a:t>avidina</a:t>
            </a:r>
            <a:r>
              <a:rPr lang="it-IT" sz="1600" b="1" dirty="0">
                <a:solidFill>
                  <a:schemeClr val="tx2">
                    <a:lumMod val="75000"/>
                    <a:lumOff val="25000"/>
                  </a:schemeClr>
                </a:solidFill>
              </a:rPr>
              <a:t>, la capacità di dare legami covalenti dopo attivazione per irradiazione (</a:t>
            </a:r>
            <a:r>
              <a:rPr lang="it-IT" sz="1600" b="1" dirty="0" err="1">
                <a:solidFill>
                  <a:schemeClr val="tx2">
                    <a:lumMod val="75000"/>
                    <a:lumOff val="25000"/>
                  </a:schemeClr>
                </a:solidFill>
              </a:rPr>
              <a:t>photoaffinity</a:t>
            </a:r>
            <a:r>
              <a:rPr lang="it-IT" sz="1600" b="1" dirty="0">
                <a:solidFill>
                  <a:schemeClr val="tx2">
                    <a:lumMod val="75000"/>
                    <a:lumOff val="25000"/>
                  </a:schemeClr>
                </a:solidFill>
              </a:rPr>
              <a:t> </a:t>
            </a:r>
            <a:r>
              <a:rPr lang="it-IT" sz="1600" b="1" dirty="0" err="1">
                <a:solidFill>
                  <a:schemeClr val="tx2">
                    <a:lumMod val="75000"/>
                    <a:lumOff val="25000"/>
                  </a:schemeClr>
                </a:solidFill>
              </a:rPr>
              <a:t>labeling</a:t>
            </a:r>
            <a:r>
              <a:rPr lang="it-IT" sz="1600" b="1" dirty="0">
                <a:solidFill>
                  <a:schemeClr val="tx2">
                    <a:lumMod val="75000"/>
                    <a:lumOff val="25000"/>
                  </a:schemeClr>
                </a:solidFill>
              </a:rPr>
              <a:t>) (SBED). Tutti questi prodotti, ed altri analoghi che non sono riportati, hanno una affinità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mostrando che le catene introdotte nel </a:t>
            </a:r>
            <a:r>
              <a:rPr lang="it-IT" sz="1600" b="1" dirty="0" err="1">
                <a:solidFill>
                  <a:schemeClr val="tx2">
                    <a:lumMod val="75000"/>
                    <a:lumOff val="25000"/>
                  </a:schemeClr>
                </a:solidFill>
              </a:rPr>
              <a:t>farmacoforo</a:t>
            </a:r>
            <a:r>
              <a:rPr lang="it-IT" sz="1600" b="1" dirty="0">
                <a:solidFill>
                  <a:schemeClr val="tx2">
                    <a:lumMod val="75000"/>
                    <a:lumOff val="25000"/>
                  </a:schemeClr>
                </a:solidFill>
              </a:rPr>
              <a:t> originale interagiscono con una zona del recettore che non disturba il legame ma anzi lo rafforza.</a:t>
            </a:r>
          </a:p>
          <a:p>
            <a:endParaRPr lang="en-US" dirty="0"/>
          </a:p>
        </p:txBody>
      </p:sp>
      <p:pic>
        <p:nvPicPr>
          <p:cNvPr id="5" name="Picture 4"/>
          <p:cNvPicPr>
            <a:picLocks noChangeAspect="1"/>
          </p:cNvPicPr>
          <p:nvPr/>
        </p:nvPicPr>
        <p:blipFill>
          <a:blip r:embed="rId2"/>
          <a:stretch>
            <a:fillRect/>
          </a:stretch>
        </p:blipFill>
        <p:spPr>
          <a:xfrm>
            <a:off x="0" y="3474787"/>
            <a:ext cx="4671402" cy="2585786"/>
          </a:xfrm>
          <a:prstGeom prst="rect">
            <a:avLst/>
          </a:prstGeom>
        </p:spPr>
      </p:pic>
      <p:pic>
        <p:nvPicPr>
          <p:cNvPr id="6" name="Picture 5"/>
          <p:cNvPicPr>
            <a:picLocks noChangeAspect="1"/>
          </p:cNvPicPr>
          <p:nvPr/>
        </p:nvPicPr>
        <p:blipFill>
          <a:blip r:embed="rId3"/>
          <a:stretch>
            <a:fillRect/>
          </a:stretch>
        </p:blipFill>
        <p:spPr>
          <a:xfrm>
            <a:off x="4768343" y="3131485"/>
            <a:ext cx="4245136" cy="3574324"/>
          </a:xfrm>
          <a:prstGeom prst="rect">
            <a:avLst/>
          </a:prstGeom>
        </p:spPr>
      </p:pic>
    </p:spTree>
    <p:extLst>
      <p:ext uri="{BB962C8B-B14F-4D97-AF65-F5344CB8AC3E}">
        <p14:creationId xmlns:p14="http://schemas.microsoft.com/office/powerpoint/2010/main" val="33014744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77555" y="662632"/>
            <a:ext cx="8627786" cy="3077765"/>
          </a:xfrm>
          <a:prstGeom prst="rect">
            <a:avLst/>
          </a:prstGeom>
          <a:noFill/>
        </p:spPr>
        <p:txBody>
          <a:bodyPr wrap="square" rtlCol="0">
            <a:spAutoFit/>
          </a:bodyPr>
          <a:lstStyle/>
          <a:p>
            <a:pPr algn="just"/>
            <a:r>
              <a:rPr lang="it-IT" sz="1600" b="1" dirty="0">
                <a:solidFill>
                  <a:srgbClr val="18579B"/>
                </a:solidFill>
              </a:rPr>
              <a:t>Un elegante esempio di applicazione di questo metodo ai fini di raccogliere informazioni sui meccanismi di azione dei farmaci, viene da </a:t>
            </a:r>
            <a:r>
              <a:rPr lang="it-IT" sz="1600" b="1" dirty="0" err="1">
                <a:solidFill>
                  <a:srgbClr val="18579B"/>
                </a:solidFill>
              </a:rPr>
              <a:t>Triggle</a:t>
            </a:r>
            <a:r>
              <a:rPr lang="it-IT" sz="1600" b="1" dirty="0">
                <a:solidFill>
                  <a:srgbClr val="18579B"/>
                </a:solidFill>
              </a:rPr>
              <a:t> che ha studiato derivati </a:t>
            </a:r>
            <a:r>
              <a:rPr lang="it-IT" sz="1600" b="1" dirty="0" err="1">
                <a:solidFill>
                  <a:srgbClr val="18579B"/>
                </a:solidFill>
              </a:rPr>
              <a:t>diidropiridinici</a:t>
            </a:r>
            <a:r>
              <a:rPr lang="it-IT" sz="1600" b="1" dirty="0">
                <a:solidFill>
                  <a:srgbClr val="18579B"/>
                </a:solidFill>
              </a:rPr>
              <a:t> ad azione calcio antagonista contenenti, in una delle due funzioni esteree, una catena polimetilenica di lunghezza variabile e con in fondo un gruppo ammonico </a:t>
            </a:r>
            <a:r>
              <a:rPr lang="it-IT" sz="1600" b="1" dirty="0" smtClean="0">
                <a:solidFill>
                  <a:srgbClr val="18579B"/>
                </a:solidFill>
              </a:rPr>
              <a:t>quaternario</a:t>
            </a:r>
            <a:r>
              <a:rPr lang="it-IT" sz="1600" b="1" dirty="0">
                <a:solidFill>
                  <a:srgbClr val="18579B"/>
                </a:solidFill>
              </a:rPr>
              <a:t>. Questo gruppo ancora la molecola all'esterno della membrana per cui, dalla correlazione tra attività e lunghezza della catena, è possibile dedurre la localizzazione del sito di interazione di questa classe di sostanze con il canale del calcio. Il prodotto più attivo è risultato quello con dieci gruppi metilenici nella catena, il che fa supporre che il sito di interazione delle </a:t>
            </a:r>
            <a:r>
              <a:rPr lang="it-IT" sz="1600" b="1" dirty="0" err="1">
                <a:solidFill>
                  <a:srgbClr val="18579B"/>
                </a:solidFill>
              </a:rPr>
              <a:t>diidropiridine</a:t>
            </a:r>
            <a:r>
              <a:rPr lang="it-IT" sz="1600" b="1" dirty="0">
                <a:solidFill>
                  <a:srgbClr val="18579B"/>
                </a:solidFill>
              </a:rPr>
              <a:t> sia localizzato nella zona del canale situata nella parte esterna della membrana, circa 11 </a:t>
            </a:r>
            <a:r>
              <a:rPr lang="it-IT" sz="1600" b="1" dirty="0" err="1">
                <a:solidFill>
                  <a:srgbClr val="18579B"/>
                </a:solidFill>
              </a:rPr>
              <a:t>Å</a:t>
            </a:r>
            <a:r>
              <a:rPr lang="it-IT" sz="1600" b="1" dirty="0">
                <a:solidFill>
                  <a:srgbClr val="18579B"/>
                </a:solidFill>
              </a:rPr>
              <a:t> sotto la sua superficie.</a:t>
            </a:r>
          </a:p>
          <a:p>
            <a:endParaRPr lang="en-US" dirty="0"/>
          </a:p>
        </p:txBody>
      </p:sp>
      <p:pic>
        <p:nvPicPr>
          <p:cNvPr id="5" name="Picture 4"/>
          <p:cNvPicPr>
            <a:picLocks noChangeAspect="1"/>
          </p:cNvPicPr>
          <p:nvPr/>
        </p:nvPicPr>
        <p:blipFill>
          <a:blip r:embed="rId2"/>
          <a:stretch>
            <a:fillRect/>
          </a:stretch>
        </p:blipFill>
        <p:spPr>
          <a:xfrm>
            <a:off x="2038621" y="3439860"/>
            <a:ext cx="4506444" cy="3278775"/>
          </a:xfrm>
          <a:prstGeom prst="rect">
            <a:avLst/>
          </a:prstGeom>
        </p:spPr>
      </p:pic>
    </p:spTree>
    <p:extLst>
      <p:ext uri="{BB962C8B-B14F-4D97-AF65-F5344CB8AC3E}">
        <p14:creationId xmlns:p14="http://schemas.microsoft.com/office/powerpoint/2010/main" val="591595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6567" y="826093"/>
            <a:ext cx="8499361" cy="5647699"/>
          </a:xfrm>
          <a:prstGeom prst="rect">
            <a:avLst/>
          </a:prstGeom>
          <a:noFill/>
        </p:spPr>
        <p:txBody>
          <a:bodyPr wrap="square" rtlCol="0">
            <a:spAutoFit/>
          </a:bodyPr>
          <a:lstStyle/>
          <a:p>
            <a:pPr algn="just"/>
            <a:r>
              <a:rPr lang="it-IT" sz="1900" b="1" dirty="0">
                <a:solidFill>
                  <a:srgbClr val="0000FF"/>
                </a:solidFill>
              </a:rPr>
              <a:t>L’introduzione nella molecola del </a:t>
            </a:r>
            <a:r>
              <a:rPr lang="it-IT" sz="1900" b="1" dirty="0" err="1">
                <a:solidFill>
                  <a:srgbClr val="0000FF"/>
                </a:solidFill>
              </a:rPr>
              <a:t>lead</a:t>
            </a:r>
            <a:r>
              <a:rPr lang="it-IT" sz="1900" b="1" dirty="0">
                <a:solidFill>
                  <a:srgbClr val="0000FF"/>
                </a:solidFill>
              </a:rPr>
              <a:t>  di funzioni che siano in grado di determinare un qualche tipo di stereoisomeria o la modifica della sua stereochimica sono due tra le operazioni più frequenti nella modulazione molecolare dei farmaci. Tali operazioni hanno la loro base concettuale nel fatto che l’interazione del </a:t>
            </a:r>
            <a:r>
              <a:rPr lang="it-IT" sz="1900" b="1" dirty="0" err="1">
                <a:solidFill>
                  <a:srgbClr val="0000FF"/>
                </a:solidFill>
              </a:rPr>
              <a:t>ligando</a:t>
            </a:r>
            <a:r>
              <a:rPr lang="it-IT" sz="1900" b="1" dirty="0">
                <a:solidFill>
                  <a:srgbClr val="0000FF"/>
                </a:solidFill>
              </a:rPr>
              <a:t> con il proprio bersagli biologico è estremamente specifica ed è la conseguenza che i gruppi che determinano tale interazione assumano una data disposizione spaziale. In particolare, vista la natura asimmetrica dei più comuni bersagli biologici, la </a:t>
            </a:r>
            <a:r>
              <a:rPr lang="it-IT" sz="1900" b="1" dirty="0" err="1">
                <a:solidFill>
                  <a:srgbClr val="0000FF"/>
                </a:solidFill>
              </a:rPr>
              <a:t>chiralità</a:t>
            </a:r>
            <a:r>
              <a:rPr lang="it-IT" sz="1900" b="1" dirty="0">
                <a:solidFill>
                  <a:srgbClr val="0000FF"/>
                </a:solidFill>
              </a:rPr>
              <a:t> ha un ruolo di straordinaria </a:t>
            </a:r>
            <a:r>
              <a:rPr lang="it-IT" sz="1900" b="1" dirty="0" smtClean="0">
                <a:solidFill>
                  <a:srgbClr val="0000FF"/>
                </a:solidFill>
              </a:rPr>
              <a:t>importanza. La </a:t>
            </a:r>
            <a:r>
              <a:rPr lang="it-IT" sz="1900" b="1" dirty="0" err="1">
                <a:solidFill>
                  <a:srgbClr val="0000FF"/>
                </a:solidFill>
              </a:rPr>
              <a:t>chiralità</a:t>
            </a:r>
            <a:r>
              <a:rPr lang="it-IT" sz="1900" b="1" dirty="0">
                <a:solidFill>
                  <a:srgbClr val="0000FF"/>
                </a:solidFill>
              </a:rPr>
              <a:t> può essere un problema per lo sviluppo di un farmaco, poiché rende necessarie  delle </a:t>
            </a:r>
            <a:r>
              <a:rPr lang="it-IT" sz="1900" b="1" dirty="0" smtClean="0">
                <a:solidFill>
                  <a:srgbClr val="0000FF"/>
                </a:solidFill>
              </a:rPr>
              <a:t>operazioni </a:t>
            </a:r>
            <a:r>
              <a:rPr lang="it-IT" sz="1900" b="1" dirty="0">
                <a:solidFill>
                  <a:srgbClr val="0000FF"/>
                </a:solidFill>
              </a:rPr>
              <a:t>aggiuntive e costose (separazione e analisi di </a:t>
            </a:r>
            <a:r>
              <a:rPr lang="it-IT" sz="1900" b="1" dirty="0" err="1">
                <a:solidFill>
                  <a:srgbClr val="0000FF"/>
                </a:solidFill>
              </a:rPr>
              <a:t>enantiomeri</a:t>
            </a:r>
            <a:r>
              <a:rPr lang="it-IT" sz="1900" b="1" dirty="0">
                <a:solidFill>
                  <a:srgbClr val="0000FF"/>
                </a:solidFill>
              </a:rPr>
              <a:t>, sintesi asimmetrica), ma i vantaggi in termini di specificità d’azione e sicurezza d’impiego di prodotti </a:t>
            </a:r>
            <a:r>
              <a:rPr lang="it-IT" sz="1900" b="1" dirty="0" err="1">
                <a:solidFill>
                  <a:srgbClr val="0000FF"/>
                </a:solidFill>
              </a:rPr>
              <a:t>omochirali</a:t>
            </a:r>
            <a:r>
              <a:rPr lang="it-IT" sz="1900" b="1" dirty="0">
                <a:solidFill>
                  <a:srgbClr val="0000FF"/>
                </a:solidFill>
              </a:rPr>
              <a:t> sono tali che è ormai quasi impossibile a livello dello sviluppo di un farmaco ignorarne l’esistenza.</a:t>
            </a:r>
          </a:p>
          <a:p>
            <a:pPr algn="just"/>
            <a:r>
              <a:rPr lang="it-IT" sz="1900" b="1" dirty="0">
                <a:solidFill>
                  <a:srgbClr val="0000FF"/>
                </a:solidFill>
              </a:rPr>
              <a:t>Dal punto di vista della ricerca di base la </a:t>
            </a:r>
            <a:r>
              <a:rPr lang="it-IT" sz="1900" b="1" dirty="0" err="1">
                <a:solidFill>
                  <a:srgbClr val="0000FF"/>
                </a:solidFill>
              </a:rPr>
              <a:t>chiralità</a:t>
            </a:r>
            <a:r>
              <a:rPr lang="it-IT" sz="1900" b="1" dirty="0">
                <a:solidFill>
                  <a:srgbClr val="0000FF"/>
                </a:solidFill>
              </a:rPr>
              <a:t> è sicuramente una delle fonti più preziose di informazione per studiare il funzionamento dei sistemi biologici ed il meccanismo d’azione dei farmaci.</a:t>
            </a:r>
          </a:p>
          <a:p>
            <a:endParaRPr lang="en-US" sz="1900" dirty="0">
              <a:solidFill>
                <a:schemeClr val="tx2">
                  <a:lumMod val="50000"/>
                  <a:lumOff val="50000"/>
                </a:schemeClr>
              </a:solidFill>
            </a:endParaRPr>
          </a:p>
        </p:txBody>
      </p:sp>
    </p:spTree>
    <p:extLst>
      <p:ext uri="{BB962C8B-B14F-4D97-AF65-F5344CB8AC3E}">
        <p14:creationId xmlns:p14="http://schemas.microsoft.com/office/powerpoint/2010/main" val="1934678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99156" y="1383006"/>
            <a:ext cx="8177102" cy="4062651"/>
          </a:xfrm>
          <a:prstGeom prst="rect">
            <a:avLst/>
          </a:prstGeom>
          <a:noFill/>
        </p:spPr>
        <p:txBody>
          <a:bodyPr wrap="square" rtlCol="0">
            <a:spAutoFit/>
          </a:bodyPr>
          <a:lstStyle/>
          <a:p>
            <a:pPr algn="just"/>
            <a:r>
              <a:rPr lang="it-IT" sz="2400" dirty="0">
                <a:solidFill>
                  <a:schemeClr val="accent3">
                    <a:lumMod val="75000"/>
                  </a:schemeClr>
                </a:solidFill>
                <a:latin typeface="Arial Black"/>
                <a:cs typeface="Arial Black"/>
              </a:rPr>
              <a:t>L’influenza della </a:t>
            </a:r>
            <a:r>
              <a:rPr lang="it-IT" sz="2400" dirty="0" err="1">
                <a:solidFill>
                  <a:schemeClr val="accent3">
                    <a:lumMod val="75000"/>
                  </a:schemeClr>
                </a:solidFill>
                <a:latin typeface="Arial Black"/>
                <a:cs typeface="Arial Black"/>
              </a:rPr>
              <a:t>chiralità</a:t>
            </a:r>
            <a:r>
              <a:rPr lang="it-IT" sz="2400" dirty="0">
                <a:solidFill>
                  <a:schemeClr val="accent3">
                    <a:lumMod val="75000"/>
                  </a:schemeClr>
                </a:solidFill>
                <a:latin typeface="Arial Black"/>
                <a:cs typeface="Arial Black"/>
              </a:rPr>
              <a:t> sull’azione dei farmaci è dimostrata da numerosi esempi in cui gli </a:t>
            </a:r>
            <a:r>
              <a:rPr lang="it-IT" sz="2400" dirty="0" err="1">
                <a:solidFill>
                  <a:schemeClr val="accent3">
                    <a:lumMod val="75000"/>
                  </a:schemeClr>
                </a:solidFill>
                <a:latin typeface="Arial Black"/>
                <a:cs typeface="Arial Black"/>
              </a:rPr>
              <a:t>enantiomeri</a:t>
            </a:r>
            <a:r>
              <a:rPr lang="it-IT" sz="2400" dirty="0">
                <a:solidFill>
                  <a:schemeClr val="accent3">
                    <a:lumMod val="75000"/>
                  </a:schemeClr>
                </a:solidFill>
                <a:latin typeface="Arial Black"/>
                <a:cs typeface="Arial Black"/>
              </a:rPr>
              <a:t> di un composto contenente uno o più centri </a:t>
            </a:r>
            <a:r>
              <a:rPr lang="it-IT" sz="2400" dirty="0" err="1">
                <a:solidFill>
                  <a:schemeClr val="accent3">
                    <a:lumMod val="75000"/>
                  </a:schemeClr>
                </a:solidFill>
                <a:latin typeface="Arial Black"/>
                <a:cs typeface="Arial Black"/>
              </a:rPr>
              <a:t>stereogenici</a:t>
            </a:r>
            <a:r>
              <a:rPr lang="it-IT" sz="2400" dirty="0">
                <a:solidFill>
                  <a:schemeClr val="accent3">
                    <a:lumMod val="75000"/>
                  </a:schemeClr>
                </a:solidFill>
                <a:latin typeface="Arial Black"/>
                <a:cs typeface="Arial Black"/>
              </a:rPr>
              <a:t> mostrano differenze nel loro effetto biologico. Molecole </a:t>
            </a:r>
            <a:r>
              <a:rPr lang="it-IT" sz="2400" dirty="0" err="1">
                <a:solidFill>
                  <a:schemeClr val="accent3">
                    <a:lumMod val="75000"/>
                  </a:schemeClr>
                </a:solidFill>
                <a:latin typeface="Arial Black"/>
                <a:cs typeface="Arial Black"/>
              </a:rPr>
              <a:t>enantiomeriche</a:t>
            </a:r>
            <a:r>
              <a:rPr lang="it-IT" sz="2400" dirty="0">
                <a:solidFill>
                  <a:schemeClr val="accent3">
                    <a:lumMod val="75000"/>
                  </a:schemeClr>
                </a:solidFill>
                <a:latin typeface="Arial Black"/>
                <a:cs typeface="Arial Black"/>
              </a:rPr>
              <a:t>, con le stesse caratteristiche chimico-fisiche, che differiscono solo per la disposizione spaziale tridimensionale di atomi o gruppi di atomi possono infatti interagire in modo differente con la molecola target.</a:t>
            </a:r>
          </a:p>
          <a:p>
            <a:endParaRPr lang="en-US" dirty="0"/>
          </a:p>
        </p:txBody>
      </p:sp>
    </p:spTree>
    <p:extLst>
      <p:ext uri="{BB962C8B-B14F-4D97-AF65-F5344CB8AC3E}">
        <p14:creationId xmlns:p14="http://schemas.microsoft.com/office/powerpoint/2010/main" val="39193862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9158" y="974923"/>
            <a:ext cx="8504960" cy="5355313"/>
          </a:xfrm>
          <a:prstGeom prst="rect">
            <a:avLst/>
          </a:prstGeom>
          <a:noFill/>
        </p:spPr>
        <p:txBody>
          <a:bodyPr wrap="square" rtlCol="0">
            <a:spAutoFit/>
          </a:bodyPr>
          <a:lstStyle/>
          <a:p>
            <a:pPr algn="just"/>
            <a:r>
              <a:rPr lang="it-IT" b="1" dirty="0">
                <a:solidFill>
                  <a:schemeClr val="tx2">
                    <a:lumMod val="75000"/>
                    <a:lumOff val="25000"/>
                  </a:schemeClr>
                </a:solidFill>
              </a:rPr>
              <a:t>In generale, molti dei processi alla base dell’attività dei farmaci, quali l’inibizione di enzimi, il trasporto attivo attraverso membrane, il legame con i sistemi recettoriali, l’interazione con gli acidi nucleici mostrano una forte dipendenza dalla stereochimica. L’entità dell’attività biologica, la tossicità, la distribuzione nei tessuti ed il metabolismo di un farmaco chirale possono essere pertanto notevolmente diversi per i due </a:t>
            </a:r>
            <a:r>
              <a:rPr lang="it-IT" b="1" dirty="0" err="1" smtClean="0">
                <a:solidFill>
                  <a:schemeClr val="tx2">
                    <a:lumMod val="75000"/>
                    <a:lumOff val="25000"/>
                  </a:schemeClr>
                </a:solidFill>
              </a:rPr>
              <a:t>enantiomeri</a:t>
            </a:r>
            <a:r>
              <a:rPr lang="it-IT" b="1" dirty="0" smtClean="0">
                <a:solidFill>
                  <a:schemeClr val="tx2">
                    <a:lumMod val="75000"/>
                    <a:lumOff val="25000"/>
                  </a:schemeClr>
                </a:solidFill>
              </a:rPr>
              <a:t>.</a:t>
            </a:r>
            <a:endParaRPr lang="it-IT" b="1" dirty="0">
              <a:solidFill>
                <a:schemeClr val="tx2">
                  <a:lumMod val="75000"/>
                  <a:lumOff val="25000"/>
                </a:schemeClr>
              </a:solidFill>
            </a:endParaRPr>
          </a:p>
          <a:p>
            <a:pPr algn="just"/>
            <a:r>
              <a:rPr lang="it-IT" b="1" dirty="0">
                <a:solidFill>
                  <a:schemeClr val="tx2">
                    <a:lumMod val="75000"/>
                    <a:lumOff val="25000"/>
                  </a:schemeClr>
                </a:solidFill>
              </a:rPr>
              <a:t>In base a queste considerazioni è chiaro che il racemato di un farmaco chirale non può essere semplicemente considerato come la miscela </a:t>
            </a:r>
            <a:r>
              <a:rPr lang="it-IT" b="1" dirty="0" err="1">
                <a:solidFill>
                  <a:schemeClr val="tx2">
                    <a:lumMod val="75000"/>
                    <a:lumOff val="25000"/>
                  </a:schemeClr>
                </a:solidFill>
              </a:rPr>
              <a:t>equimolare</a:t>
            </a:r>
            <a:r>
              <a:rPr lang="it-IT" b="1" dirty="0">
                <a:solidFill>
                  <a:schemeClr val="tx2">
                    <a:lumMod val="75000"/>
                    <a:lumOff val="25000"/>
                  </a:schemeClr>
                </a:solidFill>
              </a:rPr>
              <a:t> di due </a:t>
            </a:r>
            <a:r>
              <a:rPr lang="it-IT" b="1" dirty="0" err="1">
                <a:solidFill>
                  <a:schemeClr val="tx2">
                    <a:lumMod val="75000"/>
                    <a:lumOff val="25000"/>
                  </a:schemeClr>
                </a:solidFill>
              </a:rPr>
              <a:t>enantiomeri</a:t>
            </a:r>
            <a:r>
              <a:rPr lang="it-IT" b="1" dirty="0">
                <a:solidFill>
                  <a:schemeClr val="tx2">
                    <a:lumMod val="75000"/>
                    <a:lumOff val="25000"/>
                  </a:schemeClr>
                </a:solidFill>
              </a:rPr>
              <a:t>, ma di due potenziali farmaci. È importante quindi studiare da un punto di vista clinico le proprietà dei singoli </a:t>
            </a:r>
            <a:r>
              <a:rPr lang="it-IT" b="1" dirty="0" err="1">
                <a:solidFill>
                  <a:schemeClr val="tx2">
                    <a:lumMod val="75000"/>
                    <a:lumOff val="25000"/>
                  </a:schemeClr>
                </a:solidFill>
              </a:rPr>
              <a:t>enantiomeri</a:t>
            </a:r>
            <a:r>
              <a:rPr lang="it-IT" b="1" dirty="0">
                <a:solidFill>
                  <a:schemeClr val="tx2">
                    <a:lumMod val="75000"/>
                    <a:lumOff val="25000"/>
                  </a:schemeClr>
                </a:solidFill>
              </a:rPr>
              <a:t> di un farmaco somministrato come racemato. Se l'azione terapeutica dei due stereoisomeri differisce significativamente si pone il problema della scelta della somministrazione dell'</a:t>
            </a:r>
            <a:r>
              <a:rPr lang="it-IT" b="1" dirty="0" err="1">
                <a:solidFill>
                  <a:schemeClr val="tx2">
                    <a:lumMod val="75000"/>
                    <a:lumOff val="25000"/>
                  </a:schemeClr>
                </a:solidFill>
              </a:rPr>
              <a:t>enantiomero</a:t>
            </a:r>
            <a:r>
              <a:rPr lang="it-IT" b="1" dirty="0">
                <a:solidFill>
                  <a:schemeClr val="tx2">
                    <a:lumMod val="75000"/>
                    <a:lumOff val="25000"/>
                  </a:schemeClr>
                </a:solidFill>
              </a:rPr>
              <a:t> più attivo o del racemato. La comprensione dei processi coinvolti nell'azione di un farmaco chirale può essere molto utile nello sviluppo di farmaci più attivi e selettivi e in generale può consentire di migliorare le conoscenze sui meccanismi di azione dei farmaci.</a:t>
            </a:r>
          </a:p>
          <a:p>
            <a:endParaRPr lang="en-US" dirty="0"/>
          </a:p>
        </p:txBody>
      </p:sp>
    </p:spTree>
    <p:extLst>
      <p:ext uri="{BB962C8B-B14F-4D97-AF65-F5344CB8AC3E}">
        <p14:creationId xmlns:p14="http://schemas.microsoft.com/office/powerpoint/2010/main" val="2561360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782" y="740300"/>
            <a:ext cx="8484335" cy="2246769"/>
          </a:xfrm>
          <a:prstGeom prst="rect">
            <a:avLst/>
          </a:prstGeom>
          <a:noFill/>
        </p:spPr>
        <p:txBody>
          <a:bodyPr wrap="square" rtlCol="0">
            <a:spAutoFit/>
          </a:bodyPr>
          <a:lstStyle/>
          <a:p>
            <a:pPr algn="just"/>
            <a:r>
              <a:rPr lang="it-IT" sz="2000" b="1" dirty="0">
                <a:solidFill>
                  <a:schemeClr val="accent3">
                    <a:lumMod val="75000"/>
                  </a:schemeClr>
                </a:solidFill>
              </a:rPr>
              <a:t>Attualmente un discreto numero di farmaci chirali è reperibile in commercio unicamente come racemato senza che si disponga delle informazioni adeguate sulle proprietà dei singoli </a:t>
            </a:r>
            <a:r>
              <a:rPr lang="it-IT" sz="2000" b="1" dirty="0" err="1">
                <a:solidFill>
                  <a:schemeClr val="accent3">
                    <a:lumMod val="75000"/>
                  </a:schemeClr>
                </a:solidFill>
              </a:rPr>
              <a:t>enantiomeri</a:t>
            </a:r>
            <a:r>
              <a:rPr lang="it-IT" sz="2000" b="1" dirty="0">
                <a:solidFill>
                  <a:schemeClr val="accent3">
                    <a:lumMod val="75000"/>
                  </a:schemeClr>
                </a:solidFill>
              </a:rPr>
              <a:t> che lo compongono. La situazione è però in rapida evoluzione, basti pensare che attualmente il 75% dei nuovi farmaci chirali ottenuti per sintesi viene commercializzato come singolo </a:t>
            </a:r>
            <a:r>
              <a:rPr lang="it-IT" sz="2000" b="1" dirty="0" err="1">
                <a:solidFill>
                  <a:schemeClr val="accent3">
                    <a:lumMod val="75000"/>
                  </a:schemeClr>
                </a:solidFill>
              </a:rPr>
              <a:t>enantiomero</a:t>
            </a:r>
            <a:r>
              <a:rPr lang="it-IT" sz="2000" b="1" dirty="0">
                <a:solidFill>
                  <a:schemeClr val="accent3">
                    <a:lumMod val="75000"/>
                  </a:schemeClr>
                </a:solidFill>
              </a:rPr>
              <a:t>, rispetto al 20% di dieci anni fa. </a:t>
            </a:r>
            <a:endParaRPr lang="en-US" sz="2000" b="1" dirty="0">
              <a:solidFill>
                <a:schemeClr val="accent3">
                  <a:lumMod val="75000"/>
                </a:schemeClr>
              </a:solidFill>
            </a:endParaRPr>
          </a:p>
        </p:txBody>
      </p:sp>
      <p:pic>
        <p:nvPicPr>
          <p:cNvPr id="5" name="Picture 4"/>
          <p:cNvPicPr>
            <a:picLocks noChangeAspect="1"/>
          </p:cNvPicPr>
          <p:nvPr/>
        </p:nvPicPr>
        <p:blipFill>
          <a:blip r:embed="rId2"/>
          <a:stretch>
            <a:fillRect/>
          </a:stretch>
        </p:blipFill>
        <p:spPr>
          <a:xfrm>
            <a:off x="920943" y="3055942"/>
            <a:ext cx="6916251" cy="3556046"/>
          </a:xfrm>
          <a:prstGeom prst="rect">
            <a:avLst/>
          </a:prstGeom>
        </p:spPr>
      </p:pic>
    </p:spTree>
    <p:extLst>
      <p:ext uri="{BB962C8B-B14F-4D97-AF65-F5344CB8AC3E}">
        <p14:creationId xmlns:p14="http://schemas.microsoft.com/office/powerpoint/2010/main" val="7751291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00071"/>
            <a:ext cx="7936564" cy="5632312"/>
          </a:xfrm>
          <a:prstGeom prst="rect">
            <a:avLst/>
          </a:prstGeom>
          <a:noFill/>
        </p:spPr>
        <p:txBody>
          <a:bodyPr wrap="square" rtlCol="0">
            <a:spAutoFit/>
          </a:bodyPr>
          <a:lstStyle/>
          <a:p>
            <a:r>
              <a:rPr lang="it-IT" sz="2000" b="1" i="1" dirty="0">
                <a:solidFill>
                  <a:srgbClr val="FF0000"/>
                </a:solidFill>
                <a:latin typeface="Arial Black"/>
                <a:cs typeface="Arial Black"/>
              </a:rPr>
              <a:t>Distinzione chirale</a:t>
            </a:r>
          </a:p>
          <a:p>
            <a:pPr algn="just"/>
            <a:r>
              <a:rPr lang="it-IT" b="1" dirty="0"/>
              <a:t>La ricognizione molecolare si basa sulla complementarietà tra la molecola ed il suo bersaglio </a:t>
            </a:r>
            <a:r>
              <a:rPr lang="it-IT" b="1" dirty="0" smtClean="0"/>
              <a:t>biologico</a:t>
            </a:r>
            <a:r>
              <a:rPr lang="it-IT" b="1" dirty="0"/>
              <a:t>. Un caso particolare di ricognizione molecolare è quella in cui due antipodi ottici interagiscono con un target chirale. In questo caso, oltre alle caratteristiche chimico-fisiche dei gruppi coinvolti nella interazione, è importante anche la loro disposizione spaziale (configurazione sterica). Una delle principali caratteristiche delle biomolecole è la </a:t>
            </a:r>
            <a:r>
              <a:rPr lang="it-IT" b="1" dirty="0" err="1"/>
              <a:t>chiralità</a:t>
            </a:r>
            <a:r>
              <a:rPr lang="it-IT" b="1" dirty="0"/>
              <a:t>, basti pensare che aminoacidi e carboidrati, i “building </a:t>
            </a:r>
            <a:r>
              <a:rPr lang="it-IT" b="1" dirty="0" err="1"/>
              <a:t>blocks</a:t>
            </a:r>
            <a:r>
              <a:rPr lang="it-IT" b="1" dirty="0"/>
              <a:t>” di proteine, polisaccaridi e acidi nucleici contengono nella loro struttura centri chirali. Queste biomolecole sono costituite da unità che hanno la stessa </a:t>
            </a:r>
            <a:r>
              <a:rPr lang="it-IT" b="1" dirty="0" err="1"/>
              <a:t>chiralità</a:t>
            </a:r>
            <a:r>
              <a:rPr lang="it-IT" b="1" dirty="0"/>
              <a:t> (i 21 aminoacidi naturali sono tutti L-</a:t>
            </a:r>
            <a:r>
              <a:rPr lang="it-IT" b="1" dirty="0" err="1"/>
              <a:t>enantiomeri</a:t>
            </a:r>
            <a:r>
              <a:rPr lang="it-IT" b="1" dirty="0"/>
              <a:t>, la maggior parte dei carboidrati ha configurazione D). Quando dei  composti esogeni sono introdotti nell’organismo, i processi fisiologici mostrano un elevato grado di distinzione chirale (termine che viene preferito a discriminazione chirale), con la conseguenza che frequentemente vi sono marcate differenze nell’attività degli stereoisomeri dovute alle interazioni </a:t>
            </a:r>
            <a:r>
              <a:rPr lang="it-IT" b="1" dirty="0" smtClean="0"/>
              <a:t>selettive con </a:t>
            </a:r>
            <a:r>
              <a:rPr lang="it-IT" b="1" dirty="0"/>
              <a:t>i </a:t>
            </a:r>
            <a:r>
              <a:rPr lang="it-IT" b="1" dirty="0" err="1"/>
              <a:t>taget</a:t>
            </a:r>
            <a:r>
              <a:rPr lang="it-IT" b="1" dirty="0"/>
              <a:t> chirali, quali recettori, enzimi e canali ionici.</a:t>
            </a:r>
          </a:p>
          <a:p>
            <a:endParaRPr lang="en-US" dirty="0"/>
          </a:p>
        </p:txBody>
      </p:sp>
    </p:spTree>
    <p:extLst>
      <p:ext uri="{BB962C8B-B14F-4D97-AF65-F5344CB8AC3E}">
        <p14:creationId xmlns:p14="http://schemas.microsoft.com/office/powerpoint/2010/main" val="10246264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44255"/>
            <a:ext cx="8195838" cy="4801315"/>
          </a:xfrm>
          <a:prstGeom prst="rect">
            <a:avLst/>
          </a:prstGeom>
          <a:noFill/>
        </p:spPr>
        <p:txBody>
          <a:bodyPr wrap="square" rtlCol="0">
            <a:spAutoFit/>
          </a:bodyPr>
          <a:lstStyle/>
          <a:p>
            <a:pPr algn="just"/>
            <a:r>
              <a:rPr lang="it-IT" b="1" dirty="0"/>
              <a:t>Quando un racemato (±)A reagisce con una molecola chirale (-)B si ha l’equilibrio:</a:t>
            </a:r>
          </a:p>
          <a:p>
            <a:pPr algn="just"/>
            <a:r>
              <a:rPr lang="it-IT" b="1" dirty="0"/>
              <a:t> </a:t>
            </a:r>
          </a:p>
          <a:p>
            <a:pPr algn="just"/>
            <a:r>
              <a:rPr lang="it-IT" b="1" dirty="0" smtClean="0"/>
              <a:t>                             </a:t>
            </a:r>
            <a:endParaRPr lang="it-IT" b="1" dirty="0"/>
          </a:p>
          <a:p>
            <a:pPr algn="just"/>
            <a:endParaRPr lang="it-IT" b="1" dirty="0" smtClean="0"/>
          </a:p>
          <a:p>
            <a:pPr algn="just"/>
            <a:endParaRPr lang="it-IT" b="1" dirty="0"/>
          </a:p>
          <a:p>
            <a:pPr algn="just"/>
            <a:endParaRPr lang="it-IT" b="1" dirty="0" smtClean="0"/>
          </a:p>
          <a:p>
            <a:pPr algn="just"/>
            <a:r>
              <a:rPr lang="it-IT" b="1" dirty="0" smtClean="0"/>
              <a:t>si </a:t>
            </a:r>
            <a:r>
              <a:rPr lang="it-IT" b="1" dirty="0"/>
              <a:t>ottengono quindi due </a:t>
            </a:r>
            <a:r>
              <a:rPr lang="it-IT" b="1" dirty="0" err="1"/>
              <a:t>diastereoisomeri</a:t>
            </a:r>
            <a:r>
              <a:rPr lang="it-IT" dirty="0"/>
              <a:t> </a:t>
            </a:r>
            <a:r>
              <a:rPr lang="it-IT" b="1" dirty="0" smtClean="0"/>
              <a:t>(</a:t>
            </a:r>
            <a:r>
              <a:rPr lang="it-IT" b="1" dirty="0"/>
              <a:t>+)</a:t>
            </a:r>
            <a:r>
              <a:rPr lang="it-IT" b="1" dirty="0" smtClean="0"/>
              <a:t>A/(</a:t>
            </a:r>
            <a:r>
              <a:rPr lang="it-IT" b="1" dirty="0"/>
              <a:t>-)B e (-)</a:t>
            </a:r>
            <a:r>
              <a:rPr lang="it-IT" b="1" dirty="0" smtClean="0"/>
              <a:t>A/(</a:t>
            </a:r>
            <a:r>
              <a:rPr lang="it-IT" b="1" dirty="0"/>
              <a:t>-)B che differiscono come abbiamo visto per le loro proprietà chimico-fisiche. Di conseguenza i loro processi di formazione possono mostrare differenze nella velocità di reazione e nella resa dei prodotti, dovute sia ad un controllo cinetico (stabilità della strutture di transizione </a:t>
            </a:r>
            <a:r>
              <a:rPr lang="it-IT" b="1" dirty="0" err="1"/>
              <a:t>diastereoisomerica</a:t>
            </a:r>
            <a:r>
              <a:rPr lang="it-IT" b="1" dirty="0"/>
              <a:t>) che ad un controllo termodinamico (stabilità relativa dei due </a:t>
            </a:r>
            <a:r>
              <a:rPr lang="it-IT" b="1" dirty="0" err="1"/>
              <a:t>diastereoisomeri</a:t>
            </a:r>
            <a:r>
              <a:rPr lang="it-IT" b="1" dirty="0"/>
              <a:t>).</a:t>
            </a:r>
          </a:p>
          <a:p>
            <a:pPr algn="just"/>
            <a:r>
              <a:rPr lang="it-IT" b="1" dirty="0"/>
              <a:t>Questi concetti possono essere applicati anche ai processi biologici per spiegare ad esempio la capacità degli enzimi di discriminare gli </a:t>
            </a:r>
            <a:r>
              <a:rPr lang="it-IT" b="1" dirty="0" err="1"/>
              <a:t>enantiomeri</a:t>
            </a:r>
            <a:r>
              <a:rPr lang="it-IT" b="1" dirty="0"/>
              <a:t> di un composto che si </a:t>
            </a:r>
            <a:r>
              <a:rPr lang="it-IT" b="1" dirty="0" smtClean="0"/>
              <a:t>comporti </a:t>
            </a:r>
            <a:r>
              <a:rPr lang="it-IT" b="1" dirty="0"/>
              <a:t>come substrato. </a:t>
            </a:r>
            <a:endParaRPr lang="en-US" b="1" dirty="0"/>
          </a:p>
        </p:txBody>
      </p:sp>
      <p:pic>
        <p:nvPicPr>
          <p:cNvPr id="6" name="Picture 5"/>
          <p:cNvPicPr>
            <a:picLocks noChangeAspect="1"/>
          </p:cNvPicPr>
          <p:nvPr/>
        </p:nvPicPr>
        <p:blipFill>
          <a:blip r:embed="rId2"/>
          <a:stretch>
            <a:fillRect/>
          </a:stretch>
        </p:blipFill>
        <p:spPr>
          <a:xfrm>
            <a:off x="1468559" y="2184860"/>
            <a:ext cx="6374004" cy="898630"/>
          </a:xfrm>
          <a:prstGeom prst="rect">
            <a:avLst/>
          </a:prstGeom>
        </p:spPr>
      </p:pic>
    </p:spTree>
    <p:extLst>
      <p:ext uri="{BB962C8B-B14F-4D97-AF65-F5344CB8AC3E}">
        <p14:creationId xmlns:p14="http://schemas.microsoft.com/office/powerpoint/2010/main" val="10171123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0060" y="990482"/>
            <a:ext cx="8524058" cy="923330"/>
          </a:xfrm>
          <a:prstGeom prst="rect">
            <a:avLst/>
          </a:prstGeom>
          <a:noFill/>
        </p:spPr>
        <p:txBody>
          <a:bodyPr wrap="square" rtlCol="0">
            <a:spAutoFit/>
          </a:bodyPr>
          <a:lstStyle/>
          <a:p>
            <a:pPr algn="just"/>
            <a:r>
              <a:rPr lang="it-IT" b="1" dirty="0">
                <a:solidFill>
                  <a:schemeClr val="bg2">
                    <a:lumMod val="50000"/>
                  </a:schemeClr>
                </a:solidFill>
              </a:rPr>
              <a:t>Questi concetti possono essere applicati anche ai processi biologici per spiegare ad esempio la capacità degli </a:t>
            </a:r>
            <a:r>
              <a:rPr lang="it-IT" b="1" dirty="0" smtClean="0">
                <a:solidFill>
                  <a:schemeClr val="bg2">
                    <a:lumMod val="50000"/>
                  </a:schemeClr>
                </a:solidFill>
              </a:rPr>
              <a:t>enzimi o di recettori </a:t>
            </a:r>
            <a:r>
              <a:rPr lang="it-IT" b="1" dirty="0">
                <a:solidFill>
                  <a:schemeClr val="bg2">
                    <a:lumMod val="50000"/>
                  </a:schemeClr>
                </a:solidFill>
              </a:rPr>
              <a:t>di discriminare gli </a:t>
            </a:r>
            <a:r>
              <a:rPr lang="it-IT" b="1" dirty="0" err="1">
                <a:solidFill>
                  <a:schemeClr val="bg2">
                    <a:lumMod val="50000"/>
                  </a:schemeClr>
                </a:solidFill>
              </a:rPr>
              <a:t>enantiomeri</a:t>
            </a:r>
            <a:r>
              <a:rPr lang="it-IT" b="1" dirty="0">
                <a:solidFill>
                  <a:schemeClr val="bg2">
                    <a:lumMod val="50000"/>
                  </a:schemeClr>
                </a:solidFill>
              </a:rPr>
              <a:t> di un composto che si </a:t>
            </a:r>
            <a:r>
              <a:rPr lang="it-IT" b="1" dirty="0" smtClean="0">
                <a:solidFill>
                  <a:schemeClr val="bg2">
                    <a:lumMod val="50000"/>
                  </a:schemeClr>
                </a:solidFill>
              </a:rPr>
              <a:t>comporti </a:t>
            </a:r>
            <a:r>
              <a:rPr lang="it-IT" b="1" dirty="0">
                <a:solidFill>
                  <a:schemeClr val="bg2">
                    <a:lumMod val="50000"/>
                  </a:schemeClr>
                </a:solidFill>
              </a:rPr>
              <a:t>come </a:t>
            </a:r>
            <a:r>
              <a:rPr lang="it-IT" b="1" dirty="0" smtClean="0">
                <a:solidFill>
                  <a:schemeClr val="bg2">
                    <a:lumMod val="50000"/>
                  </a:schemeClr>
                </a:solidFill>
              </a:rPr>
              <a:t>substrato o </a:t>
            </a:r>
            <a:r>
              <a:rPr lang="it-IT" b="1" dirty="0" err="1" smtClean="0">
                <a:solidFill>
                  <a:schemeClr val="bg2">
                    <a:lumMod val="50000"/>
                  </a:schemeClr>
                </a:solidFill>
              </a:rPr>
              <a:t>ligando</a:t>
            </a:r>
            <a:r>
              <a:rPr lang="it-IT" b="1" dirty="0" smtClean="0">
                <a:solidFill>
                  <a:schemeClr val="bg2">
                    <a:lumMod val="50000"/>
                  </a:schemeClr>
                </a:solidFill>
              </a:rPr>
              <a:t>. </a:t>
            </a:r>
            <a:endParaRPr lang="en-US" b="1" dirty="0">
              <a:solidFill>
                <a:schemeClr val="bg2">
                  <a:lumMod val="50000"/>
                </a:schemeClr>
              </a:solidFill>
            </a:endParaRPr>
          </a:p>
        </p:txBody>
      </p:sp>
      <p:sp>
        <p:nvSpPr>
          <p:cNvPr id="5" name="TextBox 4"/>
          <p:cNvSpPr txBox="1"/>
          <p:nvPr/>
        </p:nvSpPr>
        <p:spPr>
          <a:xfrm>
            <a:off x="220059" y="5080180"/>
            <a:ext cx="8553139" cy="1477328"/>
          </a:xfrm>
          <a:prstGeom prst="rect">
            <a:avLst/>
          </a:prstGeom>
          <a:noFill/>
        </p:spPr>
        <p:txBody>
          <a:bodyPr wrap="square" rtlCol="0">
            <a:spAutoFit/>
          </a:bodyPr>
          <a:lstStyle/>
          <a:p>
            <a:pPr algn="just"/>
            <a:r>
              <a:rPr lang="it-IT" b="1" dirty="0" smtClean="0">
                <a:solidFill>
                  <a:srgbClr val="FF0000"/>
                </a:solidFill>
              </a:rPr>
              <a:t>L’affinità </a:t>
            </a:r>
            <a:r>
              <a:rPr lang="it-IT" b="1" dirty="0">
                <a:solidFill>
                  <a:srgbClr val="FF0000"/>
                </a:solidFill>
              </a:rPr>
              <a:t>dei due farmaci </a:t>
            </a:r>
            <a:r>
              <a:rPr lang="it-IT" b="1" dirty="0" smtClean="0">
                <a:solidFill>
                  <a:srgbClr val="FF0000"/>
                </a:solidFill>
              </a:rPr>
              <a:t>potrebbe essere </a:t>
            </a:r>
            <a:r>
              <a:rPr lang="it-IT" b="1" dirty="0">
                <a:solidFill>
                  <a:srgbClr val="FF0000"/>
                </a:solidFill>
              </a:rPr>
              <a:t>differente solo se B è </a:t>
            </a:r>
            <a:r>
              <a:rPr lang="it-IT" b="1" dirty="0" smtClean="0">
                <a:solidFill>
                  <a:srgbClr val="FF0000"/>
                </a:solidFill>
              </a:rPr>
              <a:t>chirale.</a:t>
            </a:r>
            <a:endParaRPr lang="it-IT" b="1" dirty="0">
              <a:solidFill>
                <a:srgbClr val="FF0000"/>
              </a:solidFill>
            </a:endParaRPr>
          </a:p>
          <a:p>
            <a:pPr algn="just"/>
            <a:r>
              <a:rPr lang="it-IT" b="1" dirty="0" smtClean="0">
                <a:solidFill>
                  <a:srgbClr val="FF0000"/>
                </a:solidFill>
              </a:rPr>
              <a:t>Da </a:t>
            </a:r>
            <a:r>
              <a:rPr lang="it-IT" b="1" dirty="0">
                <a:solidFill>
                  <a:srgbClr val="FF0000"/>
                </a:solidFill>
              </a:rPr>
              <a:t>quest’equazione si può vedere che i due complessi RB e SB sono </a:t>
            </a:r>
            <a:r>
              <a:rPr lang="it-IT" b="1" dirty="0" err="1">
                <a:solidFill>
                  <a:srgbClr val="FF0000"/>
                </a:solidFill>
              </a:rPr>
              <a:t>diastereoisomerici</a:t>
            </a:r>
            <a:r>
              <a:rPr lang="it-IT" b="1" dirty="0">
                <a:solidFill>
                  <a:srgbClr val="FF0000"/>
                </a:solidFill>
              </a:rPr>
              <a:t>: le loro costanti di affinità sono differenti (</a:t>
            </a:r>
            <a:r>
              <a:rPr lang="it-IT" b="1" dirty="0" smtClean="0">
                <a:solidFill>
                  <a:srgbClr val="FF0000"/>
                </a:solidFill>
              </a:rPr>
              <a:t>K</a:t>
            </a:r>
            <a:r>
              <a:rPr lang="it-IT" b="1" baseline="-25000" dirty="0" smtClean="0">
                <a:solidFill>
                  <a:srgbClr val="FF0000"/>
                </a:solidFill>
              </a:rPr>
              <a:t>A</a:t>
            </a:r>
            <a:r>
              <a:rPr lang="it-IT" b="1" baseline="30000" dirty="0" smtClean="0">
                <a:solidFill>
                  <a:srgbClr val="FF0000"/>
                </a:solidFill>
              </a:rPr>
              <a:t>RB</a:t>
            </a:r>
            <a:r>
              <a:rPr lang="it-IT" b="1" dirty="0" smtClean="0">
                <a:solidFill>
                  <a:srgbClr val="FF0000"/>
                </a:solidFill>
              </a:rPr>
              <a:t> </a:t>
            </a:r>
            <a:r>
              <a:rPr lang="it-IT" b="1" dirty="0">
                <a:solidFill>
                  <a:srgbClr val="FF0000"/>
                </a:solidFill>
              </a:rPr>
              <a:t>≠ </a:t>
            </a:r>
            <a:r>
              <a:rPr lang="it-IT" b="1" dirty="0" smtClean="0">
                <a:solidFill>
                  <a:srgbClr val="FF0000"/>
                </a:solidFill>
              </a:rPr>
              <a:t>K</a:t>
            </a:r>
            <a:r>
              <a:rPr lang="it-IT" b="1" baseline="-25000" dirty="0" smtClean="0">
                <a:solidFill>
                  <a:srgbClr val="FF0000"/>
                </a:solidFill>
              </a:rPr>
              <a:t>A</a:t>
            </a:r>
            <a:r>
              <a:rPr lang="it-IT" b="1" baseline="30000" dirty="0" smtClean="0">
                <a:solidFill>
                  <a:srgbClr val="FF0000"/>
                </a:solidFill>
              </a:rPr>
              <a:t>SB</a:t>
            </a:r>
            <a:r>
              <a:rPr lang="it-IT" b="1" dirty="0">
                <a:solidFill>
                  <a:srgbClr val="FF0000"/>
                </a:solidFill>
              </a:rPr>
              <a:t>) e ci si può quindi aspettare che gli effetti biologici E</a:t>
            </a:r>
            <a:r>
              <a:rPr lang="it-IT" b="1" baseline="-25000" dirty="0">
                <a:solidFill>
                  <a:srgbClr val="FF0000"/>
                </a:solidFill>
              </a:rPr>
              <a:t>1 </a:t>
            </a:r>
            <a:r>
              <a:rPr lang="it-IT" b="1" dirty="0">
                <a:solidFill>
                  <a:srgbClr val="FF0000"/>
                </a:solidFill>
              </a:rPr>
              <a:t>e E</a:t>
            </a:r>
            <a:r>
              <a:rPr lang="it-IT" b="1" baseline="-25000" dirty="0">
                <a:solidFill>
                  <a:srgbClr val="FF0000"/>
                </a:solidFill>
              </a:rPr>
              <a:t>2 </a:t>
            </a:r>
            <a:r>
              <a:rPr lang="it-IT" b="1" dirty="0">
                <a:solidFill>
                  <a:srgbClr val="FF0000"/>
                </a:solidFill>
              </a:rPr>
              <a:t>siano differenti.</a:t>
            </a:r>
          </a:p>
          <a:p>
            <a:endParaRPr lang="en-US" dirty="0"/>
          </a:p>
        </p:txBody>
      </p:sp>
      <p:sp>
        <p:nvSpPr>
          <p:cNvPr id="7" name="TextBox 6"/>
          <p:cNvSpPr txBox="1"/>
          <p:nvPr/>
        </p:nvSpPr>
        <p:spPr>
          <a:xfrm>
            <a:off x="271436" y="1913812"/>
            <a:ext cx="8501763" cy="1200329"/>
          </a:xfrm>
          <a:prstGeom prst="rect">
            <a:avLst/>
          </a:prstGeom>
          <a:noFill/>
        </p:spPr>
        <p:txBody>
          <a:bodyPr wrap="square" rtlCol="0">
            <a:spAutoFit/>
          </a:bodyPr>
          <a:lstStyle/>
          <a:p>
            <a:pPr algn="just"/>
            <a:r>
              <a:rPr lang="it-IT" b="1" dirty="0"/>
              <a:t>Se due farmaci A e A’ </a:t>
            </a:r>
            <a:r>
              <a:rPr lang="it-IT" b="1" dirty="0" err="1"/>
              <a:t>enantiomeri</a:t>
            </a:r>
            <a:r>
              <a:rPr lang="it-IT" b="1" dirty="0"/>
              <a:t> (</a:t>
            </a:r>
            <a:r>
              <a:rPr lang="it-IT" b="1" dirty="0" err="1"/>
              <a:t>R</a:t>
            </a:r>
            <a:r>
              <a:rPr lang="it-IT" b="1" dirty="0"/>
              <a:t> ed </a:t>
            </a:r>
            <a:r>
              <a:rPr lang="it-IT" b="1" dirty="0" err="1"/>
              <a:t>S</a:t>
            </a:r>
            <a:r>
              <a:rPr lang="it-IT" b="1" dirty="0"/>
              <a:t>) agiscono su un target biologico B l’effetto ottenuto in seguito alla loro interazione E</a:t>
            </a:r>
            <a:r>
              <a:rPr lang="it-IT" b="1" baseline="-25000" dirty="0"/>
              <a:t>1 </a:t>
            </a:r>
            <a:r>
              <a:rPr lang="it-IT" b="1" dirty="0"/>
              <a:t>e E</a:t>
            </a:r>
            <a:r>
              <a:rPr lang="it-IT" b="1" baseline="-25000" dirty="0"/>
              <a:t>2</a:t>
            </a:r>
            <a:r>
              <a:rPr lang="it-IT" b="1" dirty="0"/>
              <a:t> può essere descritto dalle equazioni:</a:t>
            </a:r>
          </a:p>
          <a:p>
            <a:endParaRPr lang="en-US" dirty="0"/>
          </a:p>
        </p:txBody>
      </p:sp>
      <p:pic>
        <p:nvPicPr>
          <p:cNvPr id="8" name="Picture 7"/>
          <p:cNvPicPr>
            <a:picLocks noChangeAspect="1"/>
          </p:cNvPicPr>
          <p:nvPr/>
        </p:nvPicPr>
        <p:blipFill>
          <a:blip r:embed="rId2"/>
          <a:stretch>
            <a:fillRect/>
          </a:stretch>
        </p:blipFill>
        <p:spPr>
          <a:xfrm>
            <a:off x="1765300" y="2862150"/>
            <a:ext cx="5613400" cy="2057400"/>
          </a:xfrm>
          <a:prstGeom prst="rect">
            <a:avLst/>
          </a:prstGeom>
        </p:spPr>
      </p:pic>
    </p:spTree>
    <p:extLst>
      <p:ext uri="{BB962C8B-B14F-4D97-AF65-F5344CB8AC3E}">
        <p14:creationId xmlns:p14="http://schemas.microsoft.com/office/powerpoint/2010/main" val="219065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684581" y="672327"/>
            <a:ext cx="7714985" cy="2272519"/>
          </a:xfrm>
          <a:prstGeom prst="rect">
            <a:avLst/>
          </a:prstGeom>
        </p:spPr>
      </p:pic>
      <p:sp>
        <p:nvSpPr>
          <p:cNvPr id="4" name="CasellaDiTesto 3"/>
          <p:cNvSpPr txBox="1"/>
          <p:nvPr/>
        </p:nvSpPr>
        <p:spPr>
          <a:xfrm>
            <a:off x="466307" y="2944846"/>
            <a:ext cx="8335576" cy="3693319"/>
          </a:xfrm>
          <a:prstGeom prst="rect">
            <a:avLst/>
          </a:prstGeom>
          <a:noFill/>
        </p:spPr>
        <p:txBody>
          <a:bodyPr wrap="square" rtlCol="0">
            <a:spAutoFit/>
          </a:bodyPr>
          <a:lstStyle/>
          <a:p>
            <a:pPr algn="just"/>
            <a:r>
              <a:rPr lang="it-IT" b="1" dirty="0">
                <a:solidFill>
                  <a:schemeClr val="accent5">
                    <a:lumMod val="50000"/>
                  </a:schemeClr>
                </a:solidFill>
              </a:rPr>
              <a:t>Come esempio, si può riportare il caso del composto e che si lega alla </a:t>
            </a:r>
            <a:r>
              <a:rPr lang="it-IT" b="1" dirty="0" err="1">
                <a:solidFill>
                  <a:schemeClr val="accent5">
                    <a:lumMod val="50000"/>
                  </a:schemeClr>
                </a:solidFill>
              </a:rPr>
              <a:t>termolisina</a:t>
            </a:r>
            <a:r>
              <a:rPr lang="it-IT" b="1" dirty="0">
                <a:solidFill>
                  <a:schemeClr val="accent5">
                    <a:lumMod val="50000"/>
                  </a:schemeClr>
                </a:solidFill>
              </a:rPr>
              <a:t>, un enzima zinco dipendente, contenente zinco, zinco-enzima. I dati cristallografici relativi al complesso </a:t>
            </a:r>
            <a:r>
              <a:rPr lang="it-IT" b="1" dirty="0" err="1">
                <a:solidFill>
                  <a:schemeClr val="accent5">
                    <a:lumMod val="50000"/>
                  </a:schemeClr>
                </a:solidFill>
              </a:rPr>
              <a:t>ligando-enzima</a:t>
            </a:r>
            <a:r>
              <a:rPr lang="it-IT" b="1" dirty="0">
                <a:solidFill>
                  <a:schemeClr val="accent5">
                    <a:lumMod val="50000"/>
                  </a:schemeClr>
                </a:solidFill>
              </a:rPr>
              <a:t> indicano che il gruppo NH (indicato dalla freccia) forma un legame a idrogeno con un ossigeno di un gruppo carbonilico presente nel sito di legame dell’enzima. Il composto </a:t>
            </a:r>
            <a:r>
              <a:rPr lang="it-IT" b="1" dirty="0" err="1">
                <a:solidFill>
                  <a:schemeClr val="accent5">
                    <a:lumMod val="50000"/>
                  </a:schemeClr>
                </a:solidFill>
              </a:rPr>
              <a:t>B</a:t>
            </a:r>
            <a:r>
              <a:rPr lang="it-IT" b="1" dirty="0">
                <a:solidFill>
                  <a:schemeClr val="accent5">
                    <a:lumMod val="50000"/>
                  </a:schemeClr>
                </a:solidFill>
              </a:rPr>
              <a:t> si lega però ugualmente bene all’enzima, anche se il gruppo NH  è stato rimpiazzato dal CH</a:t>
            </a:r>
            <a:r>
              <a:rPr lang="it-IT" b="1" baseline="-25000" dirty="0">
                <a:solidFill>
                  <a:schemeClr val="accent5">
                    <a:lumMod val="50000"/>
                  </a:schemeClr>
                </a:solidFill>
              </a:rPr>
              <a:t>2</a:t>
            </a:r>
            <a:r>
              <a:rPr lang="it-IT" b="1" dirty="0">
                <a:solidFill>
                  <a:schemeClr val="accent5">
                    <a:lumMod val="50000"/>
                  </a:schemeClr>
                </a:solidFill>
              </a:rPr>
              <a:t> il quale non è in grado di formare il legame a idrogeno. Simulazioni al computer dell’equilibrio </a:t>
            </a:r>
            <a:r>
              <a:rPr lang="it-IT" b="1" dirty="0" err="1">
                <a:solidFill>
                  <a:schemeClr val="accent5">
                    <a:lumMod val="50000"/>
                  </a:schemeClr>
                </a:solidFill>
              </a:rPr>
              <a:t>ligando-enzima</a:t>
            </a:r>
            <a:r>
              <a:rPr lang="it-IT" b="1" dirty="0">
                <a:solidFill>
                  <a:schemeClr val="accent5">
                    <a:lumMod val="50000"/>
                  </a:schemeClr>
                </a:solidFill>
              </a:rPr>
              <a:t> dimostrano che </a:t>
            </a:r>
            <a:r>
              <a:rPr lang="it-IT" b="1" dirty="0" err="1">
                <a:solidFill>
                  <a:schemeClr val="accent5">
                    <a:lumMod val="50000"/>
                  </a:schemeClr>
                </a:solidFill>
              </a:rPr>
              <a:t>B</a:t>
            </a:r>
            <a:r>
              <a:rPr lang="it-IT" b="1" dirty="0">
                <a:solidFill>
                  <a:schemeClr val="accent5">
                    <a:lumMod val="50000"/>
                  </a:schemeClr>
                </a:solidFill>
              </a:rPr>
              <a:t> interagisce meno bene con l’enzima di A per 10 kJmol</a:t>
            </a:r>
            <a:r>
              <a:rPr lang="it-IT" b="1" baseline="30000" dirty="0">
                <a:solidFill>
                  <a:schemeClr val="accent5">
                    <a:lumMod val="50000"/>
                  </a:schemeClr>
                </a:solidFill>
              </a:rPr>
              <a:t>-1</a:t>
            </a:r>
            <a:r>
              <a:rPr lang="it-IT" b="1" dirty="0">
                <a:solidFill>
                  <a:schemeClr val="accent5">
                    <a:lumMod val="50000"/>
                  </a:schemeClr>
                </a:solidFill>
              </a:rPr>
              <a:t>, ma ha una energia di solvatazione in acqua più positiva di 11 kJmol</a:t>
            </a:r>
            <a:r>
              <a:rPr lang="it-IT" b="1" baseline="30000" dirty="0">
                <a:solidFill>
                  <a:schemeClr val="accent5">
                    <a:lumMod val="50000"/>
                  </a:schemeClr>
                </a:solidFill>
              </a:rPr>
              <a:t>-1</a:t>
            </a:r>
            <a:r>
              <a:rPr lang="it-IT" b="1" dirty="0">
                <a:solidFill>
                  <a:schemeClr val="accent5">
                    <a:lumMod val="50000"/>
                  </a:schemeClr>
                </a:solidFill>
              </a:rPr>
              <a:t>. L’effetto netto è che A e </a:t>
            </a:r>
            <a:r>
              <a:rPr lang="it-IT" b="1" dirty="0" err="1">
                <a:solidFill>
                  <a:schemeClr val="accent5">
                    <a:lumMod val="50000"/>
                  </a:schemeClr>
                </a:solidFill>
              </a:rPr>
              <a:t>B</a:t>
            </a:r>
            <a:r>
              <a:rPr lang="it-IT" b="1" dirty="0">
                <a:solidFill>
                  <a:schemeClr val="accent5">
                    <a:lumMod val="50000"/>
                  </a:schemeClr>
                </a:solidFill>
              </a:rPr>
              <a:t> hanno praticamente la stessa affinità per l’enzima.</a:t>
            </a:r>
          </a:p>
          <a:p>
            <a:endParaRPr lang="it-IT"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9918" y="642342"/>
            <a:ext cx="8524200" cy="3693319"/>
          </a:xfrm>
          <a:prstGeom prst="rect">
            <a:avLst/>
          </a:prstGeom>
          <a:noFill/>
        </p:spPr>
        <p:txBody>
          <a:bodyPr wrap="square" rtlCol="0">
            <a:spAutoFit/>
          </a:bodyPr>
          <a:lstStyle/>
          <a:p>
            <a:pPr algn="just"/>
            <a:r>
              <a:rPr lang="it-IT" b="1" dirty="0">
                <a:solidFill>
                  <a:schemeClr val="tx1">
                    <a:lumMod val="65000"/>
                    <a:lumOff val="35000"/>
                  </a:schemeClr>
                </a:solidFill>
              </a:rPr>
              <a:t>Poiché B è un enzima, un recettore o un’altra molecola di interesse biologico, la </a:t>
            </a:r>
            <a:r>
              <a:rPr lang="it-IT" b="1" dirty="0" err="1">
                <a:solidFill>
                  <a:schemeClr val="tx1">
                    <a:lumMod val="65000"/>
                    <a:lumOff val="35000"/>
                  </a:schemeClr>
                </a:solidFill>
              </a:rPr>
              <a:t>chiralità</a:t>
            </a:r>
            <a:r>
              <a:rPr lang="it-IT" b="1" dirty="0">
                <a:solidFill>
                  <a:schemeClr val="tx1">
                    <a:lumMod val="65000"/>
                    <a:lumOff val="35000"/>
                  </a:schemeClr>
                </a:solidFill>
              </a:rPr>
              <a:t> può avere conseguenze su molti stadi attraverso i quali il </a:t>
            </a:r>
            <a:r>
              <a:rPr lang="it-IT" b="1" dirty="0" smtClean="0">
                <a:solidFill>
                  <a:schemeClr val="tx1">
                    <a:lumMod val="65000"/>
                    <a:lumOff val="35000"/>
                  </a:schemeClr>
                </a:solidFill>
              </a:rPr>
              <a:t>farmaco </a:t>
            </a:r>
            <a:r>
              <a:rPr lang="it-IT" b="1" dirty="0">
                <a:solidFill>
                  <a:schemeClr val="tx1">
                    <a:lumMod val="65000"/>
                    <a:lumOff val="35000"/>
                  </a:schemeClr>
                </a:solidFill>
              </a:rPr>
              <a:t>interagisce con l’organismo: </a:t>
            </a:r>
            <a:r>
              <a:rPr lang="it-IT" b="1" dirty="0" smtClean="0">
                <a:solidFill>
                  <a:schemeClr val="tx1">
                    <a:lumMod val="65000"/>
                    <a:lumOff val="35000"/>
                  </a:schemeClr>
                </a:solidFill>
              </a:rPr>
              <a:t>assorbimento</a:t>
            </a:r>
            <a:r>
              <a:rPr lang="it-IT" b="1" dirty="0">
                <a:solidFill>
                  <a:schemeClr val="tx1">
                    <a:lumMod val="65000"/>
                    <a:lumOff val="35000"/>
                  </a:schemeClr>
                </a:solidFill>
              </a:rPr>
              <a:t>, distribuzione, trasporto, metabolismo e interazione con il recettore. Nel 1933 </a:t>
            </a:r>
            <a:r>
              <a:rPr lang="it-IT" b="1" dirty="0" err="1">
                <a:solidFill>
                  <a:schemeClr val="tx1">
                    <a:lumMod val="65000"/>
                    <a:lumOff val="35000"/>
                  </a:schemeClr>
                </a:solidFill>
              </a:rPr>
              <a:t>Easson</a:t>
            </a:r>
            <a:r>
              <a:rPr lang="it-IT" b="1" dirty="0">
                <a:solidFill>
                  <a:schemeClr val="tx1">
                    <a:lumMod val="65000"/>
                    <a:lumOff val="35000"/>
                  </a:schemeClr>
                </a:solidFill>
              </a:rPr>
              <a:t> e </a:t>
            </a:r>
            <a:r>
              <a:rPr lang="it-IT" b="1" dirty="0" err="1">
                <a:solidFill>
                  <a:schemeClr val="tx1">
                    <a:lumMod val="65000"/>
                    <a:lumOff val="35000"/>
                  </a:schemeClr>
                </a:solidFill>
              </a:rPr>
              <a:t>Stedman</a:t>
            </a:r>
            <a:r>
              <a:rPr lang="it-IT" b="1" dirty="0">
                <a:solidFill>
                  <a:schemeClr val="tx1">
                    <a:lumMod val="65000"/>
                    <a:lumOff val="35000"/>
                  </a:schemeClr>
                </a:solidFill>
              </a:rPr>
              <a:t> proposero un modello tridimensionale con il quale veniva spiegata l’interazione </a:t>
            </a:r>
            <a:r>
              <a:rPr lang="it-IT" b="1" dirty="0" err="1">
                <a:solidFill>
                  <a:schemeClr val="tx1">
                    <a:lumMod val="65000"/>
                    <a:lumOff val="35000"/>
                  </a:schemeClr>
                </a:solidFill>
              </a:rPr>
              <a:t>stereoselettiva</a:t>
            </a:r>
            <a:r>
              <a:rPr lang="it-IT" b="1" dirty="0">
                <a:solidFill>
                  <a:schemeClr val="tx1">
                    <a:lumMod val="65000"/>
                    <a:lumOff val="35000"/>
                  </a:schemeClr>
                </a:solidFill>
              </a:rPr>
              <a:t> dei farmaci chirali. Tale modello prevede un attacco a tre punti tra il recettore ed il farmaco chirale che giustifica la differenza di attività tra i due </a:t>
            </a:r>
            <a:r>
              <a:rPr lang="it-IT" b="1" dirty="0" err="1" smtClean="0">
                <a:solidFill>
                  <a:schemeClr val="tx1">
                    <a:lumMod val="65000"/>
                    <a:lumOff val="35000"/>
                  </a:schemeClr>
                </a:solidFill>
              </a:rPr>
              <a:t>enantiomeri</a:t>
            </a:r>
            <a:r>
              <a:rPr lang="it-IT" b="1" dirty="0" smtClean="0">
                <a:solidFill>
                  <a:schemeClr val="tx1">
                    <a:lumMod val="65000"/>
                    <a:lumOff val="35000"/>
                  </a:schemeClr>
                </a:solidFill>
              </a:rPr>
              <a:t> </a:t>
            </a:r>
            <a:r>
              <a:rPr lang="it-IT" b="1" dirty="0">
                <a:solidFill>
                  <a:schemeClr val="tx1">
                    <a:lumMod val="65000"/>
                    <a:lumOff val="35000"/>
                  </a:schemeClr>
                </a:solidFill>
              </a:rPr>
              <a:t>sulla base della loro diversa affinità. Secondo tale teoria, se un recettore contiene i siti di legame A, B, C per i gruppi a, b, c di una molecola che possiede quattro gruppi diversi (a, b, c, d) legati allo stesso atomo di carbonio, solo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può legarsi a tutti e tre i siti del recettore.</a:t>
            </a:r>
          </a:p>
          <a:p>
            <a:endParaRPr lang="en-US" dirty="0"/>
          </a:p>
        </p:txBody>
      </p:sp>
      <p:pic>
        <p:nvPicPr>
          <p:cNvPr id="5" name="Picture 4"/>
          <p:cNvPicPr>
            <a:picLocks noChangeAspect="1"/>
          </p:cNvPicPr>
          <p:nvPr/>
        </p:nvPicPr>
        <p:blipFill>
          <a:blip r:embed="rId2"/>
          <a:stretch>
            <a:fillRect/>
          </a:stretch>
        </p:blipFill>
        <p:spPr>
          <a:xfrm>
            <a:off x="1192379" y="4164973"/>
            <a:ext cx="6562935" cy="2450472"/>
          </a:xfrm>
          <a:prstGeom prst="rect">
            <a:avLst/>
          </a:prstGeom>
        </p:spPr>
      </p:pic>
    </p:spTree>
    <p:extLst>
      <p:ext uri="{BB962C8B-B14F-4D97-AF65-F5344CB8AC3E}">
        <p14:creationId xmlns:p14="http://schemas.microsoft.com/office/powerpoint/2010/main" val="5354032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07088" y="871278"/>
            <a:ext cx="8524275" cy="1477328"/>
          </a:xfrm>
          <a:prstGeom prst="rect">
            <a:avLst/>
          </a:prstGeom>
          <a:noFill/>
        </p:spPr>
        <p:txBody>
          <a:bodyPr wrap="square" rtlCol="0">
            <a:spAutoFit/>
          </a:bodyPr>
          <a:lstStyle/>
          <a:p>
            <a:pPr algn="just"/>
            <a:r>
              <a:rPr lang="it-IT" b="1" dirty="0">
                <a:solidFill>
                  <a:schemeClr val="tx2">
                    <a:lumMod val="75000"/>
                    <a:lumOff val="25000"/>
                  </a:schemeClr>
                </a:solidFill>
              </a:rPr>
              <a:t>Questo modello fu proposto in particolare per spiegare la diversa attività dell’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ed </a:t>
            </a:r>
            <a:r>
              <a:rPr lang="it-IT" b="1" dirty="0" err="1">
                <a:solidFill>
                  <a:schemeClr val="tx2">
                    <a:lumMod val="75000"/>
                    <a:lumOff val="25000"/>
                  </a:schemeClr>
                </a:solidFill>
              </a:rPr>
              <a:t>S</a:t>
            </a:r>
            <a:r>
              <a:rPr lang="it-IT" b="1" dirty="0">
                <a:solidFill>
                  <a:schemeClr val="tx2">
                    <a:lumMod val="75000"/>
                    <a:lumOff val="25000"/>
                  </a:schemeClr>
                </a:solidFill>
              </a:rPr>
              <a:t>-(+) di </a:t>
            </a:r>
            <a:r>
              <a:rPr lang="it-IT" b="1" dirty="0" err="1">
                <a:solidFill>
                  <a:schemeClr val="tx2">
                    <a:lumMod val="75000"/>
                    <a:lumOff val="25000"/>
                  </a:schemeClr>
                </a:solidFill>
              </a:rPr>
              <a:t>adrenalina,noradrenalina</a:t>
            </a:r>
            <a:r>
              <a:rPr lang="it-IT" b="1" dirty="0">
                <a:solidFill>
                  <a:schemeClr val="tx2">
                    <a:lumMod val="75000"/>
                    <a:lumOff val="25000"/>
                  </a:schemeClr>
                </a:solidFill>
              </a:rPr>
              <a:t> e composti ad esse strutturalmente correlati. In particolare, 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in alcuni tessuti risulta essere circa 400 volte più attivo dell’</a:t>
            </a:r>
            <a:r>
              <a:rPr lang="it-IT" b="1" dirty="0" err="1">
                <a:solidFill>
                  <a:schemeClr val="tx2">
                    <a:lumMod val="75000"/>
                    <a:lumOff val="25000"/>
                  </a:schemeClr>
                </a:solidFill>
              </a:rPr>
              <a:t>S</a:t>
            </a:r>
            <a:r>
              <a:rPr lang="it-IT" b="1" dirty="0">
                <a:solidFill>
                  <a:schemeClr val="tx2">
                    <a:lumMod val="75000"/>
                    <a:lumOff val="25000"/>
                  </a:schemeClr>
                </a:solidFill>
              </a:rPr>
              <a:t>-(+).  </a:t>
            </a:r>
          </a:p>
          <a:p>
            <a:endParaRPr lang="en-US" dirty="0"/>
          </a:p>
        </p:txBody>
      </p:sp>
      <p:pic>
        <p:nvPicPr>
          <p:cNvPr id="5" name="Picture 4"/>
          <p:cNvPicPr>
            <a:picLocks noChangeAspect="1"/>
          </p:cNvPicPr>
          <p:nvPr/>
        </p:nvPicPr>
        <p:blipFill>
          <a:blip r:embed="rId2"/>
          <a:stretch>
            <a:fillRect/>
          </a:stretch>
        </p:blipFill>
        <p:spPr>
          <a:xfrm>
            <a:off x="1231155" y="2145011"/>
            <a:ext cx="6485381" cy="4512505"/>
          </a:xfrm>
          <a:prstGeom prst="rect">
            <a:avLst/>
          </a:prstGeom>
        </p:spPr>
      </p:pic>
    </p:spTree>
    <p:extLst>
      <p:ext uri="{BB962C8B-B14F-4D97-AF65-F5344CB8AC3E}">
        <p14:creationId xmlns:p14="http://schemas.microsoft.com/office/powerpoint/2010/main" val="12106625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002" y="1266799"/>
            <a:ext cx="8456561" cy="4616649"/>
          </a:xfrm>
          <a:prstGeom prst="rect">
            <a:avLst/>
          </a:prstGeom>
          <a:noFill/>
        </p:spPr>
        <p:txBody>
          <a:bodyPr wrap="square" rtlCol="0">
            <a:spAutoFit/>
          </a:bodyPr>
          <a:lstStyle/>
          <a:p>
            <a:r>
              <a:rPr lang="it-IT" sz="2400" i="1" dirty="0" err="1">
                <a:solidFill>
                  <a:srgbClr val="FF0000"/>
                </a:solidFill>
                <a:latin typeface="Arial Black"/>
                <a:cs typeface="Arial Black"/>
              </a:rPr>
              <a:t>Stereoselettività</a:t>
            </a:r>
            <a:endParaRPr lang="it-IT" sz="2400" dirty="0">
              <a:solidFill>
                <a:srgbClr val="FF0000"/>
              </a:solidFill>
              <a:latin typeface="Arial Black"/>
              <a:cs typeface="Arial Black"/>
            </a:endParaRPr>
          </a:p>
          <a:p>
            <a:endParaRPr lang="it-IT" dirty="0" smtClean="0"/>
          </a:p>
          <a:p>
            <a:pPr algn="just"/>
            <a:r>
              <a:rPr lang="it-IT" b="1" dirty="0" smtClean="0">
                <a:solidFill>
                  <a:schemeClr val="accent1">
                    <a:lumMod val="75000"/>
                  </a:schemeClr>
                </a:solidFill>
              </a:rPr>
              <a:t>È </a:t>
            </a:r>
            <a:r>
              <a:rPr lang="it-IT" b="1" dirty="0">
                <a:solidFill>
                  <a:schemeClr val="accent1">
                    <a:lumMod val="75000"/>
                  </a:schemeClr>
                </a:solidFill>
              </a:rPr>
              <a:t>frequente il caso che i singoli </a:t>
            </a:r>
            <a:r>
              <a:rPr lang="it-IT" b="1" dirty="0" err="1">
                <a:solidFill>
                  <a:schemeClr val="accent1">
                    <a:lumMod val="75000"/>
                  </a:schemeClr>
                </a:solidFill>
              </a:rPr>
              <a:t>enantiomeri</a:t>
            </a:r>
            <a:r>
              <a:rPr lang="it-IT" b="1" dirty="0">
                <a:solidFill>
                  <a:schemeClr val="accent1">
                    <a:lumMod val="75000"/>
                  </a:schemeClr>
                </a:solidFill>
              </a:rPr>
              <a:t> mostrino attività nettamente differenti sia in termini quantitativi che qualitativi.</a:t>
            </a:r>
          </a:p>
          <a:p>
            <a:pPr algn="just"/>
            <a:r>
              <a:rPr lang="it-IT" b="1" dirty="0">
                <a:solidFill>
                  <a:schemeClr val="accent1">
                    <a:lumMod val="75000"/>
                  </a:schemeClr>
                </a:solidFill>
              </a:rPr>
              <a:t>Per definire quale dei due </a:t>
            </a:r>
            <a:r>
              <a:rPr lang="it-IT" b="1" dirty="0" err="1">
                <a:solidFill>
                  <a:schemeClr val="accent1">
                    <a:lumMod val="75000"/>
                  </a:schemeClr>
                </a:solidFill>
              </a:rPr>
              <a:t>enantiomeri</a:t>
            </a:r>
            <a:r>
              <a:rPr lang="it-IT" b="1" dirty="0">
                <a:solidFill>
                  <a:schemeClr val="accent1">
                    <a:lumMod val="75000"/>
                  </a:schemeClr>
                </a:solidFill>
              </a:rPr>
              <a:t> interagisce in maniera più efficace con il bersaglio biologico si utilizza spesso la terminologia introdotta da </a:t>
            </a:r>
            <a:r>
              <a:rPr lang="it-IT" b="1" dirty="0" err="1">
                <a:solidFill>
                  <a:schemeClr val="accent1">
                    <a:lumMod val="75000"/>
                  </a:schemeClr>
                </a:solidFill>
              </a:rPr>
              <a:t>Ariëns</a:t>
            </a:r>
            <a:r>
              <a:rPr lang="it-IT" b="1" dirty="0">
                <a:solidFill>
                  <a:schemeClr val="accent1">
                    <a:lumMod val="75000"/>
                  </a:schemeClr>
                </a:solidFill>
              </a:rPr>
              <a:t> con la quale si indica con il termine di </a:t>
            </a:r>
            <a:r>
              <a:rPr lang="it-IT" b="1" dirty="0" err="1">
                <a:solidFill>
                  <a:srgbClr val="FF0000"/>
                </a:solidFill>
                <a:latin typeface="Arial Black"/>
                <a:cs typeface="Arial Black"/>
              </a:rPr>
              <a:t>eutomero</a:t>
            </a:r>
            <a:r>
              <a:rPr lang="it-IT" b="1" dirty="0">
                <a:solidFill>
                  <a:srgbClr val="FF0000"/>
                </a:solidFill>
                <a:latin typeface="Arial Black"/>
                <a:cs typeface="Arial Black"/>
              </a:rPr>
              <a:t> (Eu) </a:t>
            </a:r>
            <a:r>
              <a:rPr lang="it-IT" b="1" dirty="0">
                <a:solidFill>
                  <a:schemeClr val="accent1">
                    <a:lumMod val="75000"/>
                  </a:schemeClr>
                </a:solidFill>
              </a:rPr>
              <a:t>l’</a:t>
            </a:r>
            <a:r>
              <a:rPr lang="it-IT" b="1" dirty="0" err="1">
                <a:solidFill>
                  <a:schemeClr val="accent1">
                    <a:lumMod val="75000"/>
                  </a:schemeClr>
                </a:solidFill>
              </a:rPr>
              <a:t>enantiomero</a:t>
            </a:r>
            <a:r>
              <a:rPr lang="it-IT" b="1" dirty="0">
                <a:solidFill>
                  <a:schemeClr val="accent1">
                    <a:lumMod val="75000"/>
                  </a:schemeClr>
                </a:solidFill>
              </a:rPr>
              <a:t> a maggiore attività e con il termine di </a:t>
            </a:r>
            <a:r>
              <a:rPr lang="it-IT" b="1" dirty="0" err="1">
                <a:solidFill>
                  <a:srgbClr val="FF0000"/>
                </a:solidFill>
                <a:latin typeface="Arial Black"/>
                <a:cs typeface="Arial Black"/>
              </a:rPr>
              <a:t>distomero</a:t>
            </a:r>
            <a:r>
              <a:rPr lang="it-IT" b="1" dirty="0">
                <a:solidFill>
                  <a:srgbClr val="FF0000"/>
                </a:solidFill>
                <a:latin typeface="Arial Black"/>
                <a:cs typeface="Arial Black"/>
              </a:rPr>
              <a:t> (</a:t>
            </a:r>
            <a:r>
              <a:rPr lang="it-IT" b="1" dirty="0" err="1">
                <a:solidFill>
                  <a:srgbClr val="FF0000"/>
                </a:solidFill>
                <a:latin typeface="Arial Black"/>
                <a:cs typeface="Arial Black"/>
              </a:rPr>
              <a:t>Dis</a:t>
            </a:r>
            <a:r>
              <a:rPr lang="it-IT" b="1" dirty="0">
                <a:solidFill>
                  <a:srgbClr val="FF0000"/>
                </a:solidFill>
                <a:latin typeface="Arial Black"/>
                <a:cs typeface="Arial Black"/>
              </a:rPr>
              <a:t>) </a:t>
            </a:r>
            <a:r>
              <a:rPr lang="it-IT" b="1" dirty="0">
                <a:solidFill>
                  <a:schemeClr val="accent1">
                    <a:lumMod val="75000"/>
                  </a:schemeClr>
                </a:solidFill>
              </a:rPr>
              <a:t>quello a minore attività. </a:t>
            </a:r>
            <a:r>
              <a:rPr lang="it-IT" b="1" dirty="0">
                <a:solidFill>
                  <a:srgbClr val="008000"/>
                </a:solidFill>
                <a:latin typeface="Arial Black"/>
                <a:cs typeface="Arial Black"/>
              </a:rPr>
              <a:t>Si definisce inoltre rapporto </a:t>
            </a:r>
            <a:r>
              <a:rPr lang="it-IT" b="1" dirty="0" err="1">
                <a:solidFill>
                  <a:srgbClr val="008000"/>
                </a:solidFill>
                <a:latin typeface="Arial Black"/>
                <a:cs typeface="Arial Black"/>
              </a:rPr>
              <a:t>eudismico</a:t>
            </a:r>
            <a:r>
              <a:rPr lang="it-IT" b="1" dirty="0">
                <a:solidFill>
                  <a:srgbClr val="008000"/>
                </a:solidFill>
                <a:latin typeface="Arial Black"/>
                <a:cs typeface="Arial Black"/>
              </a:rPr>
              <a:t> (ER) il rapporto di potenza tra </a:t>
            </a:r>
            <a:r>
              <a:rPr lang="it-IT" b="1" dirty="0" err="1">
                <a:solidFill>
                  <a:srgbClr val="008000"/>
                </a:solidFill>
                <a:latin typeface="Arial Black"/>
                <a:cs typeface="Arial Black"/>
              </a:rPr>
              <a:t>eutomero</a:t>
            </a:r>
            <a:r>
              <a:rPr lang="it-IT" b="1" dirty="0">
                <a:solidFill>
                  <a:srgbClr val="008000"/>
                </a:solidFill>
                <a:latin typeface="Arial Black"/>
                <a:cs typeface="Arial Black"/>
              </a:rPr>
              <a:t> e </a:t>
            </a:r>
            <a:r>
              <a:rPr lang="it-IT" b="1" dirty="0" err="1">
                <a:solidFill>
                  <a:srgbClr val="008000"/>
                </a:solidFill>
                <a:latin typeface="Arial Black"/>
                <a:cs typeface="Arial Black"/>
              </a:rPr>
              <a:t>distomero</a:t>
            </a:r>
            <a:r>
              <a:rPr lang="it-IT" b="1" dirty="0">
                <a:solidFill>
                  <a:srgbClr val="008000"/>
                </a:solidFill>
                <a:latin typeface="Arial Black"/>
                <a:cs typeface="Arial Black"/>
              </a:rPr>
              <a:t>: un valore elevato di ER è indice di una interazione altamente specifica e costituisce un utile strumento nell’ambito degli studi delle relazioni struttura-attività. </a:t>
            </a:r>
            <a:r>
              <a:rPr lang="it-IT" b="1" dirty="0">
                <a:solidFill>
                  <a:schemeClr val="accent1">
                    <a:lumMod val="75000"/>
                  </a:schemeClr>
                </a:solidFill>
              </a:rPr>
              <a:t>La definizione si applica solo nell’ambito di un preciso effetto biologico e non è infrequente che, cambiando il tipo di saggio, l’</a:t>
            </a:r>
            <a:r>
              <a:rPr lang="it-IT" b="1" dirty="0" err="1">
                <a:solidFill>
                  <a:schemeClr val="accent1">
                    <a:lumMod val="75000"/>
                  </a:schemeClr>
                </a:solidFill>
              </a:rPr>
              <a:t>eutomero</a:t>
            </a:r>
            <a:r>
              <a:rPr lang="it-IT" b="1" dirty="0">
                <a:solidFill>
                  <a:schemeClr val="accent1">
                    <a:lumMod val="75000"/>
                  </a:schemeClr>
                </a:solidFill>
              </a:rPr>
              <a:t> diventi </a:t>
            </a:r>
            <a:r>
              <a:rPr lang="it-IT" b="1" dirty="0" err="1">
                <a:solidFill>
                  <a:schemeClr val="accent1">
                    <a:lumMod val="75000"/>
                  </a:schemeClr>
                </a:solidFill>
              </a:rPr>
              <a:t>distomero</a:t>
            </a:r>
            <a:r>
              <a:rPr lang="it-IT" b="1" dirty="0">
                <a:solidFill>
                  <a:schemeClr val="accent1">
                    <a:lumMod val="75000"/>
                  </a:schemeClr>
                </a:solidFill>
              </a:rPr>
              <a:t> e viceversa.</a:t>
            </a:r>
          </a:p>
          <a:p>
            <a:endParaRPr lang="en-US" dirty="0"/>
          </a:p>
        </p:txBody>
      </p:sp>
    </p:spTree>
    <p:extLst>
      <p:ext uri="{BB962C8B-B14F-4D97-AF65-F5344CB8AC3E}">
        <p14:creationId xmlns:p14="http://schemas.microsoft.com/office/powerpoint/2010/main" val="29576221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195553" y="974923"/>
            <a:ext cx="8578518" cy="3433826"/>
          </a:xfrm>
          <a:prstGeom prst="rect">
            <a:avLst/>
          </a:prstGeom>
        </p:spPr>
      </p:pic>
      <p:sp>
        <p:nvSpPr>
          <p:cNvPr id="5" name="TextBox 4"/>
          <p:cNvSpPr txBox="1"/>
          <p:nvPr/>
        </p:nvSpPr>
        <p:spPr>
          <a:xfrm>
            <a:off x="346663" y="5031516"/>
            <a:ext cx="8427408" cy="1200329"/>
          </a:xfrm>
          <a:prstGeom prst="rect">
            <a:avLst/>
          </a:prstGeom>
          <a:noFill/>
        </p:spPr>
        <p:txBody>
          <a:bodyPr wrap="square" rtlCol="0">
            <a:spAutoFit/>
          </a:bodyPr>
          <a:lstStyle/>
          <a:p>
            <a:pPr algn="just"/>
            <a:r>
              <a:rPr lang="it-IT" b="1" dirty="0"/>
              <a:t>La </a:t>
            </a:r>
            <a:r>
              <a:rPr lang="it-IT" b="1" dirty="0" err="1"/>
              <a:t>stereoselettività</a:t>
            </a:r>
            <a:r>
              <a:rPr lang="it-IT" b="1" dirty="0"/>
              <a:t> dei farmaci può derivare da diversi fattori, tanto di natura farmacodinamica che </a:t>
            </a:r>
            <a:r>
              <a:rPr lang="it-IT" b="1" dirty="0" smtClean="0"/>
              <a:t>farmacocinetica</a:t>
            </a:r>
            <a:r>
              <a:rPr lang="it-IT" b="1" dirty="0"/>
              <a:t>, che contribuiscono alle differenze qualitative e quantitative.</a:t>
            </a:r>
          </a:p>
          <a:p>
            <a:endParaRPr lang="en-US" dirty="0"/>
          </a:p>
        </p:txBody>
      </p:sp>
    </p:spTree>
    <p:extLst>
      <p:ext uri="{BB962C8B-B14F-4D97-AF65-F5344CB8AC3E}">
        <p14:creationId xmlns:p14="http://schemas.microsoft.com/office/powerpoint/2010/main" val="1741188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7842" y="1167318"/>
            <a:ext cx="8312749" cy="4247317"/>
          </a:xfrm>
          <a:prstGeom prst="rect">
            <a:avLst/>
          </a:prstGeom>
          <a:noFill/>
        </p:spPr>
        <p:txBody>
          <a:bodyPr wrap="square" rtlCol="0">
            <a:spAutoFit/>
          </a:bodyPr>
          <a:lstStyle/>
          <a:p>
            <a:pPr algn="just"/>
            <a:r>
              <a:rPr lang="it-IT" b="1" dirty="0">
                <a:solidFill>
                  <a:srgbClr val="215D77"/>
                </a:solidFill>
                <a:latin typeface="Arial Black"/>
                <a:cs typeface="Arial Black"/>
              </a:rPr>
              <a:t>La farmacodinamica riguarda le </a:t>
            </a:r>
            <a:r>
              <a:rPr lang="it-IT" b="1" dirty="0" smtClean="0">
                <a:solidFill>
                  <a:srgbClr val="215D77"/>
                </a:solidFill>
                <a:latin typeface="Arial Black"/>
                <a:cs typeface="Arial Black"/>
              </a:rPr>
              <a:t>differenze </a:t>
            </a:r>
            <a:r>
              <a:rPr lang="it-IT" b="1" dirty="0">
                <a:solidFill>
                  <a:srgbClr val="215D77"/>
                </a:solidFill>
                <a:latin typeface="Arial Black"/>
                <a:cs typeface="Arial Black"/>
              </a:rPr>
              <a:t>in attività derivanti dall’interazione con il target biologico, ad esempio, nel modo in cui i due </a:t>
            </a:r>
            <a:r>
              <a:rPr lang="it-IT" b="1" dirty="0" err="1">
                <a:solidFill>
                  <a:srgbClr val="215D77"/>
                </a:solidFill>
                <a:latin typeface="Arial Black"/>
                <a:cs typeface="Arial Black"/>
              </a:rPr>
              <a:t>enantiomeri</a:t>
            </a:r>
            <a:r>
              <a:rPr lang="it-IT" b="1" dirty="0">
                <a:solidFill>
                  <a:srgbClr val="215D77"/>
                </a:solidFill>
                <a:latin typeface="Arial Black"/>
                <a:cs typeface="Arial Black"/>
              </a:rPr>
              <a:t> di legano al sito recettoriale o quale tipo di effetto producono in seguito a tale legame. </a:t>
            </a:r>
          </a:p>
          <a:p>
            <a:pPr algn="just"/>
            <a:endParaRPr lang="it-IT" b="1" dirty="0" smtClean="0">
              <a:solidFill>
                <a:schemeClr val="accent3">
                  <a:lumMod val="75000"/>
                </a:schemeClr>
              </a:solidFill>
              <a:latin typeface="Arial Black"/>
              <a:cs typeface="Arial Black"/>
            </a:endParaRPr>
          </a:p>
          <a:p>
            <a:pPr algn="just"/>
            <a:r>
              <a:rPr lang="it-IT" b="1" dirty="0" smtClean="0">
                <a:solidFill>
                  <a:schemeClr val="accent3">
                    <a:lumMod val="75000"/>
                  </a:schemeClr>
                </a:solidFill>
                <a:latin typeface="Arial Black"/>
                <a:cs typeface="Arial Black"/>
              </a:rPr>
              <a:t>La </a:t>
            </a:r>
            <a:r>
              <a:rPr lang="it-IT" b="1" dirty="0">
                <a:solidFill>
                  <a:schemeClr val="accent3">
                    <a:lumMod val="75000"/>
                  </a:schemeClr>
                </a:solidFill>
                <a:latin typeface="Arial Black"/>
                <a:cs typeface="Arial Black"/>
              </a:rPr>
              <a:t>farmacocinetica invece riguarda le differenze che possono verificarsi nella velocità con la quale i due </a:t>
            </a:r>
            <a:r>
              <a:rPr lang="it-IT" b="1" dirty="0" err="1">
                <a:solidFill>
                  <a:schemeClr val="accent3">
                    <a:lumMod val="75000"/>
                  </a:schemeClr>
                </a:solidFill>
                <a:latin typeface="Arial Black"/>
                <a:cs typeface="Arial Black"/>
              </a:rPr>
              <a:t>enantiomeri</a:t>
            </a:r>
            <a:r>
              <a:rPr lang="it-IT" b="1" dirty="0">
                <a:solidFill>
                  <a:schemeClr val="accent3">
                    <a:lumMod val="75000"/>
                  </a:schemeClr>
                </a:solidFill>
                <a:latin typeface="Arial Black"/>
                <a:cs typeface="Arial Black"/>
              </a:rPr>
              <a:t> vengono trasportati e </a:t>
            </a:r>
            <a:r>
              <a:rPr lang="it-IT" b="1" dirty="0" smtClean="0">
                <a:solidFill>
                  <a:schemeClr val="accent3">
                    <a:lumMod val="75000"/>
                  </a:schemeClr>
                </a:solidFill>
                <a:latin typeface="Arial Black"/>
                <a:cs typeface="Arial Black"/>
              </a:rPr>
              <a:t>poi </a:t>
            </a:r>
            <a:r>
              <a:rPr lang="it-IT" b="1" dirty="0">
                <a:solidFill>
                  <a:schemeClr val="accent3">
                    <a:lumMod val="75000"/>
                  </a:schemeClr>
                </a:solidFill>
                <a:latin typeface="Arial Black"/>
                <a:cs typeface="Arial Black"/>
              </a:rPr>
              <a:t>rimossi dal sito recettoriale ed anche nella velocità di trasformazione metabolica in altri prodotti.</a:t>
            </a:r>
          </a:p>
          <a:p>
            <a:pPr algn="just"/>
            <a:endParaRPr lang="it-IT" b="1" dirty="0" smtClean="0">
              <a:solidFill>
                <a:srgbClr val="008000"/>
              </a:solidFill>
              <a:latin typeface="Arial Black"/>
              <a:cs typeface="Arial Black"/>
            </a:endParaRPr>
          </a:p>
          <a:p>
            <a:pPr algn="just"/>
            <a:r>
              <a:rPr lang="it-IT" b="1" dirty="0" smtClean="0">
                <a:solidFill>
                  <a:srgbClr val="008000"/>
                </a:solidFill>
                <a:latin typeface="Arial Black"/>
                <a:cs typeface="Arial Black"/>
              </a:rPr>
              <a:t>È </a:t>
            </a:r>
            <a:r>
              <a:rPr lang="it-IT" b="1" dirty="0">
                <a:solidFill>
                  <a:srgbClr val="008000"/>
                </a:solidFill>
                <a:latin typeface="Arial Black"/>
                <a:cs typeface="Arial Black"/>
              </a:rPr>
              <a:t>quindi fondamentale determinare con accuratezza l’incidenza dei due tipi di fenomeni nel determinare la </a:t>
            </a:r>
            <a:r>
              <a:rPr lang="it-IT" b="1" dirty="0" err="1">
                <a:solidFill>
                  <a:srgbClr val="008000"/>
                </a:solidFill>
                <a:latin typeface="Arial Black"/>
                <a:cs typeface="Arial Black"/>
              </a:rPr>
              <a:t>enantioselettività</a:t>
            </a:r>
            <a:r>
              <a:rPr lang="it-IT" b="1" dirty="0">
                <a:solidFill>
                  <a:srgbClr val="008000"/>
                </a:solidFill>
                <a:latin typeface="Arial Black"/>
                <a:cs typeface="Arial Black"/>
              </a:rPr>
              <a:t> d’azione, soprattutto se si vogliono studiare le relazioni tra stereochimica e interazione recettoriale. </a:t>
            </a:r>
            <a:endParaRPr lang="it-IT" b="1" dirty="0" smtClean="0">
              <a:solidFill>
                <a:srgbClr val="008000"/>
              </a:solidFill>
              <a:latin typeface="Arial Black"/>
              <a:cs typeface="Arial Black"/>
            </a:endParaRPr>
          </a:p>
          <a:p>
            <a:pPr algn="just"/>
            <a:endParaRPr lang="it-IT" b="1" dirty="0">
              <a:solidFill>
                <a:schemeClr val="tx1">
                  <a:lumMod val="65000"/>
                  <a:lumOff val="35000"/>
                </a:schemeClr>
              </a:solidFill>
            </a:endParaRPr>
          </a:p>
        </p:txBody>
      </p:sp>
    </p:spTree>
    <p:extLst>
      <p:ext uri="{BB962C8B-B14F-4D97-AF65-F5344CB8AC3E}">
        <p14:creationId xmlns:p14="http://schemas.microsoft.com/office/powerpoint/2010/main" val="41631905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24172" y="1798421"/>
            <a:ext cx="8360129" cy="3108544"/>
          </a:xfrm>
          <a:prstGeom prst="rect">
            <a:avLst/>
          </a:prstGeom>
          <a:noFill/>
        </p:spPr>
        <p:txBody>
          <a:bodyPr wrap="square" rtlCol="0">
            <a:spAutoFit/>
          </a:bodyPr>
          <a:lstStyle/>
          <a:p>
            <a:pPr algn="just"/>
            <a:r>
              <a:rPr lang="it-IT" sz="2800" b="1" dirty="0" smtClean="0">
                <a:solidFill>
                  <a:srgbClr val="FF6600"/>
                </a:solidFill>
              </a:rPr>
              <a:t>È </a:t>
            </a:r>
            <a:r>
              <a:rPr lang="it-IT" sz="2800" b="1" dirty="0">
                <a:solidFill>
                  <a:srgbClr val="FF6600"/>
                </a:solidFill>
              </a:rPr>
              <a:t>chiaro che i saggi in vitro o le misure di </a:t>
            </a:r>
            <a:r>
              <a:rPr lang="it-IT" sz="2800" b="1" dirty="0" err="1">
                <a:solidFill>
                  <a:srgbClr val="FF6600"/>
                </a:solidFill>
              </a:rPr>
              <a:t>binding</a:t>
            </a:r>
            <a:r>
              <a:rPr lang="it-IT" sz="2800" b="1" dirty="0">
                <a:solidFill>
                  <a:srgbClr val="FF6600"/>
                </a:solidFill>
              </a:rPr>
              <a:t> sono generalmente indipendenti dalla farmacocinetica, mentre i saggi in vivo risentono fortemente di tutta una serie di </a:t>
            </a:r>
            <a:r>
              <a:rPr lang="it-IT" sz="2800" b="1" dirty="0" smtClean="0">
                <a:solidFill>
                  <a:srgbClr val="FF6600"/>
                </a:solidFill>
              </a:rPr>
              <a:t>fenomeni </a:t>
            </a:r>
            <a:r>
              <a:rPr lang="it-IT" sz="2800" b="1" dirty="0">
                <a:solidFill>
                  <a:srgbClr val="FF6600"/>
                </a:solidFill>
              </a:rPr>
              <a:t>ad essa collegati, come </a:t>
            </a:r>
            <a:r>
              <a:rPr lang="it-IT" sz="2800" b="1" dirty="0" smtClean="0">
                <a:solidFill>
                  <a:srgbClr val="FF6600"/>
                </a:solidFill>
              </a:rPr>
              <a:t>trasporto</a:t>
            </a:r>
            <a:r>
              <a:rPr lang="it-IT" sz="2800" b="1" dirty="0">
                <a:solidFill>
                  <a:srgbClr val="FF6600"/>
                </a:solidFill>
              </a:rPr>
              <a:t>, metabolismo, eliminazione e quindi possono dare risultati differenti dai saggi in vitro. </a:t>
            </a:r>
            <a:endParaRPr lang="en-US" sz="2800" b="1" dirty="0">
              <a:solidFill>
                <a:srgbClr val="FF6600"/>
              </a:solidFill>
            </a:endParaRPr>
          </a:p>
        </p:txBody>
      </p:sp>
    </p:spTree>
    <p:extLst>
      <p:ext uri="{BB962C8B-B14F-4D97-AF65-F5344CB8AC3E}">
        <p14:creationId xmlns:p14="http://schemas.microsoft.com/office/powerpoint/2010/main" val="23286060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46373" y="1193114"/>
            <a:ext cx="8465603" cy="5078314"/>
          </a:xfrm>
          <a:prstGeom prst="rect">
            <a:avLst/>
          </a:prstGeom>
          <a:noFill/>
        </p:spPr>
        <p:txBody>
          <a:bodyPr wrap="square" rtlCol="0">
            <a:spAutoFit/>
          </a:bodyPr>
          <a:lstStyle/>
          <a:p>
            <a:pPr algn="just"/>
            <a:r>
              <a:rPr lang="it-IT" sz="2400" dirty="0">
                <a:latin typeface="Arial Black"/>
                <a:cs typeface="Arial Black"/>
              </a:rPr>
              <a:t>Per quanto concerne le proprietà farmacologiche, nel caso di due </a:t>
            </a:r>
            <a:r>
              <a:rPr lang="it-IT" sz="2400" dirty="0" err="1">
                <a:latin typeface="Arial Black"/>
                <a:cs typeface="Arial Black"/>
              </a:rPr>
              <a:t>enantiomeri</a:t>
            </a:r>
            <a:r>
              <a:rPr lang="it-IT" sz="2400" dirty="0">
                <a:latin typeface="Arial Black"/>
                <a:cs typeface="Arial Black"/>
              </a:rPr>
              <a:t> ci si può trovare in tre casi:</a:t>
            </a:r>
          </a:p>
          <a:p>
            <a:pPr lvl="0" algn="just"/>
            <a:endParaRPr lang="it-IT" dirty="0" smtClean="0">
              <a:solidFill>
                <a:srgbClr val="FF6600"/>
              </a:solidFill>
              <a:latin typeface="Arial Black"/>
              <a:cs typeface="Arial Black"/>
            </a:endParaRPr>
          </a:p>
          <a:p>
            <a:pPr lvl="0" algn="just"/>
            <a:r>
              <a:rPr lang="it-IT" dirty="0" smtClean="0">
                <a:solidFill>
                  <a:srgbClr val="FF6600"/>
                </a:solidFill>
                <a:latin typeface="Arial Black"/>
                <a:cs typeface="Arial Black"/>
              </a:rPr>
              <a:t>gli </a:t>
            </a:r>
            <a:r>
              <a:rPr lang="it-IT" dirty="0" err="1">
                <a:solidFill>
                  <a:srgbClr val="FF6600"/>
                </a:solidFill>
                <a:latin typeface="Arial Black"/>
                <a:cs typeface="Arial Black"/>
              </a:rPr>
              <a:t>enantiomeri</a:t>
            </a:r>
            <a:r>
              <a:rPr lang="it-IT" dirty="0">
                <a:solidFill>
                  <a:srgbClr val="FF6600"/>
                </a:solidFill>
                <a:latin typeface="Arial Black"/>
                <a:cs typeface="Arial Black"/>
              </a:rPr>
              <a:t> hanno attività farmacologiche uguali con potenza uguale o differente</a:t>
            </a:r>
          </a:p>
          <a:p>
            <a:pPr lvl="0" algn="just"/>
            <a:endParaRPr lang="it-IT" dirty="0" smtClean="0">
              <a:solidFill>
                <a:schemeClr val="tx2">
                  <a:lumMod val="75000"/>
                  <a:lumOff val="25000"/>
                </a:schemeClr>
              </a:solidFill>
              <a:latin typeface="Arial Black"/>
              <a:cs typeface="Arial Black"/>
            </a:endParaRPr>
          </a:p>
          <a:p>
            <a:pPr lvl="0" algn="just"/>
            <a:r>
              <a:rPr lang="it-IT" dirty="0" smtClean="0">
                <a:solidFill>
                  <a:schemeClr val="tx2">
                    <a:lumMod val="75000"/>
                    <a:lumOff val="25000"/>
                  </a:schemeClr>
                </a:solidFill>
                <a:latin typeface="Arial Black"/>
                <a:cs typeface="Arial Black"/>
              </a:rPr>
              <a:t>un </a:t>
            </a:r>
            <a:r>
              <a:rPr lang="it-IT" dirty="0" err="1">
                <a:solidFill>
                  <a:schemeClr val="tx2">
                    <a:lumMod val="75000"/>
                    <a:lumOff val="25000"/>
                  </a:schemeClr>
                </a:solidFill>
                <a:latin typeface="Arial Black"/>
                <a:cs typeface="Arial Black"/>
              </a:rPr>
              <a:t>enantiomero</a:t>
            </a:r>
            <a:r>
              <a:rPr lang="it-IT" dirty="0">
                <a:solidFill>
                  <a:schemeClr val="tx2">
                    <a:lumMod val="75000"/>
                    <a:lumOff val="25000"/>
                  </a:schemeClr>
                </a:solidFill>
                <a:latin typeface="Arial Black"/>
                <a:cs typeface="Arial Black"/>
              </a:rPr>
              <a:t> è farmacologicamente attivo e l’altro è inattivo (</a:t>
            </a:r>
            <a:r>
              <a:rPr lang="it-IT" dirty="0" err="1">
                <a:solidFill>
                  <a:schemeClr val="tx2">
                    <a:lumMod val="75000"/>
                    <a:lumOff val="25000"/>
                  </a:schemeClr>
                </a:solidFill>
                <a:latin typeface="Arial Black"/>
                <a:cs typeface="Arial Black"/>
              </a:rPr>
              <a:t>enantioselettività</a:t>
            </a:r>
            <a:r>
              <a:rPr lang="it-IT" dirty="0">
                <a:solidFill>
                  <a:schemeClr val="tx2">
                    <a:lumMod val="75000"/>
                    <a:lumOff val="25000"/>
                  </a:schemeClr>
                </a:solidFill>
                <a:latin typeface="Arial Black"/>
                <a:cs typeface="Arial Black"/>
              </a:rPr>
              <a:t> d’azione)</a:t>
            </a:r>
          </a:p>
          <a:p>
            <a:pPr lvl="0" algn="just"/>
            <a:endParaRPr lang="it-IT" dirty="0" smtClean="0"/>
          </a:p>
          <a:p>
            <a:pPr lvl="0" algn="just"/>
            <a:r>
              <a:rPr lang="it-IT" dirty="0" smtClean="0">
                <a:solidFill>
                  <a:schemeClr val="accent4">
                    <a:lumMod val="50000"/>
                  </a:schemeClr>
                </a:solidFill>
                <a:latin typeface="Arial Black"/>
                <a:cs typeface="Arial Black"/>
              </a:rPr>
              <a:t>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hanno azioni farmacologiche qualitativamente </a:t>
            </a:r>
            <a:r>
              <a:rPr lang="it-IT" dirty="0" smtClean="0">
                <a:solidFill>
                  <a:schemeClr val="accent4">
                    <a:lumMod val="50000"/>
                  </a:schemeClr>
                </a:solidFill>
                <a:latin typeface="Arial Black"/>
                <a:cs typeface="Arial Black"/>
              </a:rPr>
              <a:t>differenti. </a:t>
            </a:r>
            <a:r>
              <a:rPr lang="it-IT" dirty="0">
                <a:solidFill>
                  <a:schemeClr val="accent4">
                    <a:lumMod val="50000"/>
                  </a:schemeClr>
                </a:solidFill>
                <a:latin typeface="Arial Black"/>
                <a:cs typeface="Arial Black"/>
              </a:rPr>
              <a:t>In questo caso uno degli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può avere un’attività antagonista rispetto all’altro, o avere un’attività totalmente differente dal suo </a:t>
            </a:r>
            <a:r>
              <a:rPr lang="it-IT" dirty="0" err="1">
                <a:solidFill>
                  <a:schemeClr val="accent4">
                    <a:lumMod val="50000"/>
                  </a:schemeClr>
                </a:solidFill>
                <a:latin typeface="Arial Black"/>
                <a:cs typeface="Arial Black"/>
              </a:rPr>
              <a:t>enantiomero</a:t>
            </a:r>
            <a:r>
              <a:rPr lang="it-IT" dirty="0">
                <a:solidFill>
                  <a:schemeClr val="accent4">
                    <a:lumMod val="50000"/>
                  </a:schemeClr>
                </a:solidFill>
                <a:latin typeface="Arial Black"/>
                <a:cs typeface="Arial Black"/>
              </a:rPr>
              <a:t>, desiderabile o indesiderabile dal punto di vista farmacologico.</a:t>
            </a:r>
          </a:p>
          <a:p>
            <a:r>
              <a:rPr lang="it-IT" dirty="0"/>
              <a:t> </a:t>
            </a:r>
          </a:p>
          <a:p>
            <a:endParaRPr lang="en-US" dirty="0"/>
          </a:p>
        </p:txBody>
      </p:sp>
    </p:spTree>
    <p:extLst>
      <p:ext uri="{BB962C8B-B14F-4D97-AF65-F5344CB8AC3E}">
        <p14:creationId xmlns:p14="http://schemas.microsoft.com/office/powerpoint/2010/main" val="34264698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8" y="1173252"/>
            <a:ext cx="8323003" cy="1107996"/>
          </a:xfrm>
          <a:prstGeom prst="rect">
            <a:avLst/>
          </a:prstGeom>
          <a:noFill/>
        </p:spPr>
        <p:txBody>
          <a:bodyPr wrap="square" rtlCol="0">
            <a:spAutoFit/>
          </a:bodyPr>
          <a:lstStyle/>
          <a:p>
            <a:pPr algn="just"/>
            <a:r>
              <a:rPr lang="it-IT" sz="2400" b="1" dirty="0"/>
              <a:t>Nel primo caso, gli </a:t>
            </a:r>
            <a:r>
              <a:rPr lang="it-IT" sz="2400" b="1" dirty="0" err="1"/>
              <a:t>enantiomeri</a:t>
            </a:r>
            <a:r>
              <a:rPr lang="it-IT" sz="2400" b="1" dirty="0"/>
              <a:t> della </a:t>
            </a:r>
            <a:r>
              <a:rPr lang="it-IT" sz="2400" b="1" dirty="0" err="1"/>
              <a:t>prometazina</a:t>
            </a:r>
            <a:r>
              <a:rPr lang="it-IT" sz="2400" b="1" dirty="0"/>
              <a:t>, hanno la stessa attività antistaminica e tossicità.</a:t>
            </a:r>
          </a:p>
          <a:p>
            <a:pPr algn="just"/>
            <a:endParaRPr lang="en-US" dirty="0"/>
          </a:p>
        </p:txBody>
      </p:sp>
      <p:pic>
        <p:nvPicPr>
          <p:cNvPr id="5" name="Picture 4"/>
          <p:cNvPicPr>
            <a:picLocks noChangeAspect="1"/>
          </p:cNvPicPr>
          <p:nvPr/>
        </p:nvPicPr>
        <p:blipFill>
          <a:blip r:embed="rId2"/>
          <a:stretch>
            <a:fillRect/>
          </a:stretch>
        </p:blipFill>
        <p:spPr>
          <a:xfrm>
            <a:off x="2277137" y="2281248"/>
            <a:ext cx="4356568" cy="4247880"/>
          </a:xfrm>
          <a:prstGeom prst="rect">
            <a:avLst/>
          </a:prstGeom>
        </p:spPr>
      </p:pic>
    </p:spTree>
    <p:extLst>
      <p:ext uri="{BB962C8B-B14F-4D97-AF65-F5344CB8AC3E}">
        <p14:creationId xmlns:p14="http://schemas.microsoft.com/office/powerpoint/2010/main" val="12662376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511" y="821487"/>
            <a:ext cx="8591772" cy="2031325"/>
          </a:xfrm>
          <a:prstGeom prst="rect">
            <a:avLst/>
          </a:prstGeom>
          <a:noFill/>
        </p:spPr>
        <p:txBody>
          <a:bodyPr wrap="square" rtlCol="0">
            <a:spAutoFit/>
          </a:bodyPr>
          <a:lstStyle/>
          <a:p>
            <a:pPr algn="just"/>
            <a:r>
              <a:rPr lang="it-IT" b="1" dirty="0">
                <a:solidFill>
                  <a:schemeClr val="tx2">
                    <a:lumMod val="75000"/>
                    <a:lumOff val="25000"/>
                  </a:schemeClr>
                </a:solidFill>
                <a:latin typeface="Arial Black"/>
                <a:cs typeface="Arial Black"/>
              </a:rPr>
              <a:t>Nel caso del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ad esempio, gli </a:t>
            </a:r>
            <a:r>
              <a:rPr lang="it-IT" b="1" dirty="0" err="1">
                <a:solidFill>
                  <a:schemeClr val="tx2">
                    <a:lumMod val="75000"/>
                    <a:lumOff val="25000"/>
                  </a:schemeClr>
                </a:solidFill>
                <a:latin typeface="Arial Black"/>
                <a:cs typeface="Arial Black"/>
              </a:rPr>
              <a:t>enantiomeri</a:t>
            </a:r>
            <a:r>
              <a:rPr lang="it-IT" b="1" dirty="0">
                <a:solidFill>
                  <a:schemeClr val="tx2">
                    <a:lumMod val="75000"/>
                    <a:lumOff val="25000"/>
                  </a:schemeClr>
                </a:solidFill>
                <a:latin typeface="Arial Black"/>
                <a:cs typeface="Arial Black"/>
              </a:rPr>
              <a:t> sono equipotenti per quanto riguarda l’azione anticoagulante nell’uomo, ma il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è usato anche come ratticida e in questo caso l’isomero </a:t>
            </a:r>
            <a:r>
              <a:rPr lang="it-IT" b="1" dirty="0" err="1">
                <a:solidFill>
                  <a:schemeClr val="tx2">
                    <a:lumMod val="75000"/>
                    <a:lumOff val="25000"/>
                  </a:schemeClr>
                </a:solidFill>
                <a:latin typeface="Arial Black"/>
                <a:cs typeface="Arial Black"/>
              </a:rPr>
              <a:t>S</a:t>
            </a:r>
            <a:r>
              <a:rPr lang="it-IT" b="1" dirty="0">
                <a:solidFill>
                  <a:schemeClr val="tx2">
                    <a:lumMod val="75000"/>
                    <a:lumOff val="25000"/>
                  </a:schemeClr>
                </a:solidFill>
                <a:latin typeface="Arial Black"/>
                <a:cs typeface="Arial Black"/>
              </a:rPr>
              <a:t>-(-) possiede un’attività che è 6-7 volte superiore rispetto all’</a:t>
            </a:r>
            <a:r>
              <a:rPr lang="it-IT" b="1" dirty="0" err="1">
                <a:solidFill>
                  <a:schemeClr val="tx2">
                    <a:lumMod val="75000"/>
                    <a:lumOff val="25000"/>
                  </a:schemeClr>
                </a:solidFill>
                <a:latin typeface="Arial Black"/>
                <a:cs typeface="Arial Black"/>
              </a:rPr>
              <a:t>enantiomero</a:t>
            </a:r>
            <a:r>
              <a:rPr lang="it-IT" b="1" dirty="0">
                <a:solidFill>
                  <a:schemeClr val="tx2">
                    <a:lumMod val="75000"/>
                    <a:lumOff val="25000"/>
                  </a:schemeClr>
                </a:solidFill>
                <a:latin typeface="Arial Black"/>
                <a:cs typeface="Arial Black"/>
              </a:rPr>
              <a:t> </a:t>
            </a:r>
            <a:r>
              <a:rPr lang="it-IT" b="1" dirty="0" err="1">
                <a:solidFill>
                  <a:schemeClr val="tx2">
                    <a:lumMod val="75000"/>
                    <a:lumOff val="25000"/>
                  </a:schemeClr>
                </a:solidFill>
                <a:latin typeface="Arial Black"/>
                <a:cs typeface="Arial Black"/>
              </a:rPr>
              <a:t>R</a:t>
            </a:r>
            <a:r>
              <a:rPr lang="it-IT" b="1" dirty="0">
                <a:solidFill>
                  <a:schemeClr val="tx2">
                    <a:lumMod val="75000"/>
                    <a:lumOff val="25000"/>
                  </a:schemeClr>
                </a:solidFill>
                <a:latin typeface="Arial Black"/>
                <a:cs typeface="Arial Black"/>
              </a:rPr>
              <a:t>-(+) e ciò è dovuto proprio a differenze nella fase farmacocinetica nel ratto.</a:t>
            </a:r>
          </a:p>
          <a:p>
            <a:endParaRPr lang="en-US" dirty="0"/>
          </a:p>
        </p:txBody>
      </p:sp>
      <p:pic>
        <p:nvPicPr>
          <p:cNvPr id="5" name="Picture 4"/>
          <p:cNvPicPr>
            <a:picLocks noChangeAspect="1"/>
          </p:cNvPicPr>
          <p:nvPr/>
        </p:nvPicPr>
        <p:blipFill>
          <a:blip r:embed="rId2"/>
          <a:stretch>
            <a:fillRect/>
          </a:stretch>
        </p:blipFill>
        <p:spPr>
          <a:xfrm>
            <a:off x="1960970" y="2671135"/>
            <a:ext cx="4840803" cy="3982825"/>
          </a:xfrm>
          <a:prstGeom prst="rect">
            <a:avLst/>
          </a:prstGeom>
        </p:spPr>
      </p:pic>
    </p:spTree>
    <p:extLst>
      <p:ext uri="{BB962C8B-B14F-4D97-AF65-F5344CB8AC3E}">
        <p14:creationId xmlns:p14="http://schemas.microsoft.com/office/powerpoint/2010/main" val="20061256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9363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2598" y="799173"/>
            <a:ext cx="8874790" cy="2031325"/>
          </a:xfrm>
          <a:prstGeom prst="rect">
            <a:avLst/>
          </a:prstGeom>
          <a:noFill/>
        </p:spPr>
        <p:txBody>
          <a:bodyPr wrap="square" rtlCol="0">
            <a:spAutoFit/>
          </a:bodyPr>
          <a:lstStyle/>
          <a:p>
            <a:pPr algn="just"/>
            <a:r>
              <a:rPr lang="it-IT" b="1" dirty="0" smtClean="0">
                <a:solidFill>
                  <a:schemeClr val="tx1">
                    <a:lumMod val="65000"/>
                    <a:lumOff val="35000"/>
                  </a:schemeClr>
                </a:solidFill>
              </a:rPr>
              <a:t>Nel caso dell’α</a:t>
            </a:r>
            <a:r>
              <a:rPr lang="it-IT" b="1" dirty="0">
                <a:solidFill>
                  <a:schemeClr val="tx1">
                    <a:lumMod val="65000"/>
                    <a:lumOff val="35000"/>
                  </a:schemeClr>
                </a:solidFill>
              </a:rPr>
              <a:t>-</a:t>
            </a:r>
            <a:r>
              <a:rPr lang="it-IT" b="1" dirty="0" err="1">
                <a:solidFill>
                  <a:schemeClr val="tx1">
                    <a:lumMod val="65000"/>
                    <a:lumOff val="35000"/>
                  </a:schemeClr>
                </a:solidFill>
              </a:rPr>
              <a:t>metildopa</a:t>
            </a:r>
            <a:r>
              <a:rPr lang="it-IT" b="1" dirty="0">
                <a:solidFill>
                  <a:schemeClr val="tx1">
                    <a:lumMod val="65000"/>
                    <a:lumOff val="35000"/>
                  </a:schemeClr>
                </a:solidFill>
              </a:rPr>
              <a:t> in cui l’attività antipertensiva è posseduta solo dall’</a:t>
            </a:r>
            <a:r>
              <a:rPr lang="it-IT" b="1" dirty="0" err="1">
                <a:solidFill>
                  <a:schemeClr val="tx1">
                    <a:lumMod val="65000"/>
                    <a:lumOff val="35000"/>
                  </a:schemeClr>
                </a:solidFill>
              </a:rPr>
              <a:t>enantiomero</a:t>
            </a:r>
            <a:r>
              <a:rPr lang="it-IT" b="1" dirty="0">
                <a:solidFill>
                  <a:schemeClr val="tx1">
                    <a:lumMod val="65000"/>
                    <a:lumOff val="35000"/>
                  </a:schemeClr>
                </a:solidFill>
              </a:rPr>
              <a:t> S. </a:t>
            </a:r>
            <a:r>
              <a:rPr lang="it-IT" b="1" dirty="0" smtClean="0">
                <a:solidFill>
                  <a:schemeClr val="tx1">
                    <a:lumMod val="65000"/>
                    <a:lumOff val="35000"/>
                  </a:schemeClr>
                </a:solidFill>
              </a:rPr>
              <a:t>Anche </a:t>
            </a:r>
            <a:r>
              <a:rPr lang="it-IT" b="1" dirty="0">
                <a:solidFill>
                  <a:schemeClr val="tx1">
                    <a:lumMod val="65000"/>
                    <a:lumOff val="35000"/>
                  </a:schemeClr>
                </a:solidFill>
              </a:rPr>
              <a:t>nel cloramfenicolo l’attività antibiotica è posseduta solo da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della miscela </a:t>
            </a:r>
            <a:r>
              <a:rPr lang="it-IT" b="1" dirty="0" err="1">
                <a:solidFill>
                  <a:schemeClr val="tx1">
                    <a:lumMod val="65000"/>
                    <a:lumOff val="35000"/>
                  </a:schemeClr>
                </a:solidFill>
              </a:rPr>
              <a:t>treo</a:t>
            </a:r>
            <a:r>
              <a:rPr lang="it-IT" b="1" dirty="0">
                <a:solidFill>
                  <a:schemeClr val="tx1">
                    <a:lumMod val="65000"/>
                    <a:lumOff val="35000"/>
                  </a:schemeClr>
                </a:solidFill>
              </a:rPr>
              <a:t>. Come si vede, in questa molecola sono presenti per cui due centri </a:t>
            </a:r>
            <a:r>
              <a:rPr lang="it-IT" b="1" dirty="0" err="1">
                <a:solidFill>
                  <a:schemeClr val="tx1">
                    <a:lumMod val="65000"/>
                    <a:lumOff val="35000"/>
                  </a:schemeClr>
                </a:solidFill>
              </a:rPr>
              <a:t>stereogenici</a:t>
            </a:r>
            <a:r>
              <a:rPr lang="it-IT" b="1" dirty="0">
                <a:solidFill>
                  <a:schemeClr val="tx1">
                    <a:lumMod val="65000"/>
                    <a:lumOff val="35000"/>
                  </a:schemeClr>
                </a:solidFill>
              </a:rPr>
              <a:t> esistono quattro (2</a:t>
            </a:r>
            <a:r>
              <a:rPr lang="it-IT" b="1" baseline="30000" dirty="0">
                <a:solidFill>
                  <a:schemeClr val="tx1">
                    <a:lumMod val="65000"/>
                    <a:lumOff val="35000"/>
                  </a:schemeClr>
                </a:solidFill>
              </a:rPr>
              <a:t>2</a:t>
            </a:r>
            <a:r>
              <a:rPr lang="it-IT" b="1" dirty="0">
                <a:solidFill>
                  <a:schemeClr val="tx1">
                    <a:lumMod val="65000"/>
                    <a:lumOff val="35000"/>
                  </a:schemeClr>
                </a:solidFill>
              </a:rPr>
              <a:t>) stereoisomeri: due </a:t>
            </a:r>
            <a:r>
              <a:rPr lang="it-IT" b="1" dirty="0" err="1">
                <a:solidFill>
                  <a:schemeClr val="tx1">
                    <a:lumMod val="65000"/>
                    <a:lumOff val="35000"/>
                  </a:schemeClr>
                </a:solidFill>
              </a:rPr>
              <a:t>treo</a:t>
            </a:r>
            <a:r>
              <a:rPr lang="it-IT" b="1" dirty="0">
                <a:solidFill>
                  <a:schemeClr val="tx1">
                    <a:lumMod val="65000"/>
                    <a:lumOff val="35000"/>
                  </a:schemeClr>
                </a:solidFill>
              </a:rPr>
              <a:t> e due </a:t>
            </a:r>
            <a:r>
              <a:rPr lang="it-IT" b="1" dirty="0" err="1">
                <a:solidFill>
                  <a:schemeClr val="tx1">
                    <a:lumMod val="65000"/>
                    <a:lumOff val="35000"/>
                  </a:schemeClr>
                </a:solidFill>
              </a:rPr>
              <a:t>eritro</a:t>
            </a:r>
            <a:r>
              <a:rPr lang="it-IT" b="1" dirty="0">
                <a:solidFill>
                  <a:schemeClr val="tx1">
                    <a:lumMod val="65000"/>
                    <a:lumOff val="35000"/>
                  </a:schemeClr>
                </a:solidFill>
              </a:rPr>
              <a:t>. L’attività antibiotica risiede nell’</a:t>
            </a:r>
            <a:r>
              <a:rPr lang="it-IT" b="1" dirty="0" err="1">
                <a:solidFill>
                  <a:schemeClr val="tx1">
                    <a:lumMod val="65000"/>
                    <a:lumOff val="35000"/>
                  </a:schemeClr>
                </a:solidFill>
              </a:rPr>
              <a:t>enantiomero</a:t>
            </a:r>
            <a:r>
              <a:rPr lang="it-IT" b="1" dirty="0">
                <a:solidFill>
                  <a:schemeClr val="tx1">
                    <a:lumMod val="65000"/>
                    <a:lumOff val="35000"/>
                  </a:schemeClr>
                </a:solidFill>
              </a:rPr>
              <a:t> 1R,2R, mentre gli altri stereoisomeri sono del tutto inattivi.</a:t>
            </a:r>
          </a:p>
          <a:p>
            <a:endParaRPr lang="en-US" dirty="0"/>
          </a:p>
        </p:txBody>
      </p:sp>
      <p:pic>
        <p:nvPicPr>
          <p:cNvPr id="5" name="Picture 4"/>
          <p:cNvPicPr>
            <a:picLocks noChangeAspect="1"/>
          </p:cNvPicPr>
          <p:nvPr/>
        </p:nvPicPr>
        <p:blipFill>
          <a:blip r:embed="rId2"/>
          <a:stretch>
            <a:fillRect/>
          </a:stretch>
        </p:blipFill>
        <p:spPr>
          <a:xfrm>
            <a:off x="596085" y="3235541"/>
            <a:ext cx="7891032" cy="2521394"/>
          </a:xfrm>
          <a:prstGeom prst="rect">
            <a:avLst/>
          </a:prstGeom>
        </p:spPr>
      </p:pic>
    </p:spTree>
    <p:extLst>
      <p:ext uri="{BB962C8B-B14F-4D97-AF65-F5344CB8AC3E}">
        <p14:creationId xmlns:p14="http://schemas.microsoft.com/office/powerpoint/2010/main" val="253753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65663" y="1227263"/>
            <a:ext cx="8126748" cy="3323987"/>
          </a:xfrm>
          <a:prstGeom prst="rect">
            <a:avLst/>
          </a:prstGeom>
          <a:noFill/>
        </p:spPr>
        <p:txBody>
          <a:bodyPr wrap="square" rtlCol="0">
            <a:spAutoFit/>
          </a:bodyPr>
          <a:lstStyle/>
          <a:p>
            <a:pPr algn="just"/>
            <a:r>
              <a:rPr lang="it-IT" sz="2400" b="1" dirty="0">
                <a:solidFill>
                  <a:srgbClr val="3F5B03"/>
                </a:solidFill>
              </a:rPr>
              <a:t>Isomeri conformazionali o </a:t>
            </a:r>
            <a:r>
              <a:rPr lang="it-IT" sz="2400" b="1" dirty="0" err="1">
                <a:solidFill>
                  <a:srgbClr val="3F5B03"/>
                </a:solidFill>
              </a:rPr>
              <a:t>conformeri</a:t>
            </a:r>
            <a:r>
              <a:rPr lang="it-IT" sz="2400" b="1" dirty="0">
                <a:solidFill>
                  <a:srgbClr val="3F5B03"/>
                </a:solidFill>
              </a:rPr>
              <a:t>: derivano da orientazioni non sovrapponibili di una molecola che prendono origine dalla presenza di uno o più singoli legami non inclusi in cicli attorno ai quali la molecola può ruotare più o</a:t>
            </a:r>
            <a:r>
              <a:rPr lang="it-IT" sz="2400" b="1" dirty="0" smtClean="0">
                <a:solidFill>
                  <a:srgbClr val="3F5B03"/>
                </a:solidFill>
              </a:rPr>
              <a:t> meno </a:t>
            </a:r>
            <a:r>
              <a:rPr lang="it-IT" sz="2400" b="1" dirty="0">
                <a:solidFill>
                  <a:srgbClr val="3F5B03"/>
                </a:solidFill>
              </a:rPr>
              <a:t>liberamente. Tanto più numerosi sono questi legami, tanto più flessibile risulterà la molecola e tanto più elevato sarà il numero delle conformazioni. </a:t>
            </a:r>
          </a:p>
          <a:p>
            <a:endParaRPr lang="it-IT"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06382"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9609" y="764414"/>
            <a:ext cx="8533896" cy="1754327"/>
          </a:xfrm>
          <a:prstGeom prst="rect">
            <a:avLst/>
          </a:prstGeom>
          <a:noFill/>
        </p:spPr>
        <p:txBody>
          <a:bodyPr wrap="square" rtlCol="0">
            <a:spAutoFit/>
          </a:bodyPr>
          <a:lstStyle/>
          <a:p>
            <a:pPr algn="just"/>
            <a:r>
              <a:rPr lang="it-IT" b="1" dirty="0">
                <a:solidFill>
                  <a:schemeClr val="tx2">
                    <a:lumMod val="75000"/>
                    <a:lumOff val="25000"/>
                  </a:schemeClr>
                </a:solidFill>
              </a:rPr>
              <a:t>Non è infrequente che una sostanza presenti più  di una azione farmacologica. La situazione può dunque essere differente a seconda del tipo di attività presa in esame. Nel </a:t>
            </a:r>
            <a:r>
              <a:rPr lang="it-IT" b="1" dirty="0" err="1">
                <a:solidFill>
                  <a:schemeClr val="tx2">
                    <a:lumMod val="75000"/>
                    <a:lumOff val="25000"/>
                  </a:schemeClr>
                </a:solidFill>
              </a:rPr>
              <a:t>propranololo</a:t>
            </a:r>
            <a:r>
              <a:rPr lang="it-IT" b="1" dirty="0">
                <a:solidFill>
                  <a:schemeClr val="tx2">
                    <a:lumMod val="75000"/>
                    <a:lumOff val="25000"/>
                  </a:schemeClr>
                </a:solidFill>
              </a:rPr>
              <a:t> solo l’isomero </a:t>
            </a:r>
            <a:r>
              <a:rPr lang="it-IT" b="1" dirty="0" err="1">
                <a:solidFill>
                  <a:schemeClr val="tx2">
                    <a:lumMod val="75000"/>
                    <a:lumOff val="25000"/>
                  </a:schemeClr>
                </a:solidFill>
              </a:rPr>
              <a:t>S</a:t>
            </a:r>
            <a:r>
              <a:rPr lang="it-IT" b="1" dirty="0">
                <a:solidFill>
                  <a:schemeClr val="tx2">
                    <a:lumMod val="75000"/>
                    <a:lumOff val="25000"/>
                  </a:schemeClr>
                </a:solidFill>
              </a:rPr>
              <a:t>-(-) possiede di fatto attività β-bloccante: il rapporto di attività tra </a:t>
            </a:r>
            <a:r>
              <a:rPr lang="it-IT" b="1" dirty="0" err="1">
                <a:solidFill>
                  <a:schemeClr val="tx2">
                    <a:lumMod val="75000"/>
                    <a:lumOff val="25000"/>
                  </a:schemeClr>
                </a:solidFill>
              </a:rPr>
              <a:t>S</a:t>
            </a:r>
            <a:r>
              <a:rPr lang="it-IT" b="1" dirty="0">
                <a:solidFill>
                  <a:schemeClr val="tx2">
                    <a:lumMod val="75000"/>
                    <a:lumOff val="25000"/>
                  </a:schemeClr>
                </a:solidFill>
              </a:rPr>
              <a:t> ed </a:t>
            </a:r>
            <a:r>
              <a:rPr lang="it-IT" b="1" dirty="0" err="1">
                <a:solidFill>
                  <a:schemeClr val="tx2">
                    <a:lumMod val="75000"/>
                    <a:lumOff val="25000"/>
                  </a:schemeClr>
                </a:solidFill>
              </a:rPr>
              <a:t>R</a:t>
            </a:r>
            <a:r>
              <a:rPr lang="it-IT" b="1" dirty="0">
                <a:solidFill>
                  <a:schemeClr val="tx2">
                    <a:lumMod val="75000"/>
                    <a:lumOff val="25000"/>
                  </a:schemeClr>
                </a:solidFill>
              </a:rPr>
              <a:t> è 100 a 1. Il </a:t>
            </a:r>
            <a:r>
              <a:rPr lang="it-IT" b="1" dirty="0" err="1">
                <a:solidFill>
                  <a:schemeClr val="tx2">
                    <a:lumMod val="75000"/>
                    <a:lumOff val="25000"/>
                  </a:schemeClr>
                </a:solidFill>
              </a:rPr>
              <a:t>propranololo</a:t>
            </a:r>
            <a:r>
              <a:rPr lang="it-IT" b="1" dirty="0">
                <a:solidFill>
                  <a:schemeClr val="tx2">
                    <a:lumMod val="75000"/>
                    <a:lumOff val="25000"/>
                  </a:schemeClr>
                </a:solidFill>
              </a:rPr>
              <a:t> possiede però anche un’attività anestetica locale che è posseduta in eguale misura da entrambi gli </a:t>
            </a:r>
            <a:r>
              <a:rPr lang="it-IT" b="1" dirty="0" err="1" smtClean="0">
                <a:solidFill>
                  <a:schemeClr val="tx2">
                    <a:lumMod val="75000"/>
                    <a:lumOff val="25000"/>
                  </a:schemeClr>
                </a:solidFill>
              </a:rPr>
              <a:t>enantiomeri</a:t>
            </a:r>
            <a:r>
              <a:rPr lang="it-IT" b="1" dirty="0" smtClean="0">
                <a:solidFill>
                  <a:schemeClr val="tx2">
                    <a:lumMod val="75000"/>
                    <a:lumOff val="25000"/>
                  </a:schemeClr>
                </a:solidFill>
              </a:rPr>
              <a:t>. </a:t>
            </a:r>
            <a:endParaRPr lang="en-US" b="1" dirty="0">
              <a:solidFill>
                <a:schemeClr val="tx2">
                  <a:lumMod val="75000"/>
                  <a:lumOff val="25000"/>
                </a:schemeClr>
              </a:solidFill>
            </a:endParaRPr>
          </a:p>
        </p:txBody>
      </p:sp>
      <p:pic>
        <p:nvPicPr>
          <p:cNvPr id="5" name="Picture 4"/>
          <p:cNvPicPr>
            <a:picLocks noChangeAspect="1"/>
          </p:cNvPicPr>
          <p:nvPr/>
        </p:nvPicPr>
        <p:blipFill>
          <a:blip r:embed="rId2"/>
          <a:stretch>
            <a:fillRect/>
          </a:stretch>
        </p:blipFill>
        <p:spPr>
          <a:xfrm>
            <a:off x="1778000" y="2744890"/>
            <a:ext cx="5575300" cy="3721100"/>
          </a:xfrm>
          <a:prstGeom prst="rect">
            <a:avLst/>
          </a:prstGeom>
        </p:spPr>
      </p:pic>
    </p:spTree>
    <p:extLst>
      <p:ext uri="{BB962C8B-B14F-4D97-AF65-F5344CB8AC3E}">
        <p14:creationId xmlns:p14="http://schemas.microsoft.com/office/powerpoint/2010/main" val="41418754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59390"/>
            <a:ext cx="8283304" cy="2031325"/>
          </a:xfrm>
          <a:prstGeom prst="rect">
            <a:avLst/>
          </a:prstGeom>
          <a:noFill/>
        </p:spPr>
        <p:txBody>
          <a:bodyPr wrap="square" rtlCol="0">
            <a:spAutoFit/>
          </a:bodyPr>
          <a:lstStyle/>
          <a:p>
            <a:pPr algn="just"/>
            <a:r>
              <a:rPr lang="it-IT" b="1" dirty="0">
                <a:solidFill>
                  <a:schemeClr val="tx1">
                    <a:lumMod val="65000"/>
                    <a:lumOff val="35000"/>
                  </a:schemeClr>
                </a:solidFill>
              </a:rPr>
              <a:t>E</a:t>
            </a:r>
            <a:r>
              <a:rPr lang="it-IT" b="1" dirty="0" smtClean="0">
                <a:solidFill>
                  <a:schemeClr val="tx1">
                    <a:lumMod val="65000"/>
                    <a:lumOff val="35000"/>
                  </a:schemeClr>
                </a:solidFill>
              </a:rPr>
              <a:t>sistono </a:t>
            </a:r>
            <a:r>
              <a:rPr lang="it-IT" b="1" dirty="0">
                <a:solidFill>
                  <a:schemeClr val="tx1">
                    <a:lumMod val="65000"/>
                    <a:lumOff val="35000"/>
                  </a:schemeClr>
                </a:solidFill>
              </a:rPr>
              <a:t>molti esempi di farmaci i cui due </a:t>
            </a:r>
            <a:r>
              <a:rPr lang="it-IT" b="1" dirty="0" err="1">
                <a:solidFill>
                  <a:schemeClr val="tx1">
                    <a:lumMod val="65000"/>
                    <a:lumOff val="35000"/>
                  </a:schemeClr>
                </a:solidFill>
              </a:rPr>
              <a:t>enantiomeri</a:t>
            </a:r>
            <a:r>
              <a:rPr lang="it-IT" b="1" dirty="0">
                <a:solidFill>
                  <a:schemeClr val="tx1">
                    <a:lumMod val="65000"/>
                    <a:lumOff val="35000"/>
                  </a:schemeClr>
                </a:solidFill>
              </a:rPr>
              <a:t> posseggono azioni qualitativamente differenti: l’α-</a:t>
            </a:r>
            <a:r>
              <a:rPr lang="it-IT" b="1" dirty="0" err="1">
                <a:solidFill>
                  <a:schemeClr val="tx1">
                    <a:lumMod val="65000"/>
                    <a:lumOff val="35000"/>
                  </a:schemeClr>
                </a:solidFill>
              </a:rPr>
              <a:t>propossifene</a:t>
            </a:r>
            <a:r>
              <a:rPr lang="it-IT" b="1" dirty="0">
                <a:solidFill>
                  <a:schemeClr val="tx1">
                    <a:lumMod val="65000"/>
                    <a:lumOff val="35000"/>
                  </a:schemeClr>
                </a:solidFill>
              </a:rPr>
              <a:t>, il cui </a:t>
            </a:r>
            <a:r>
              <a:rPr lang="it-IT" b="1" dirty="0" err="1">
                <a:solidFill>
                  <a:schemeClr val="tx1">
                    <a:lumMod val="65000"/>
                    <a:lumOff val="35000"/>
                  </a:schemeClr>
                </a:solidFill>
              </a:rPr>
              <a:t>enantiomero</a:t>
            </a:r>
            <a:r>
              <a:rPr lang="it-IT" b="1" dirty="0">
                <a:solidFill>
                  <a:schemeClr val="tx1">
                    <a:lumMod val="65000"/>
                    <a:lumOff val="35000"/>
                  </a:schemeClr>
                </a:solidFill>
              </a:rPr>
              <a:t> (-) ha attività antitussiva mentre il (+) attività analgesica, il BAY K 8644, il cui </a:t>
            </a:r>
            <a:r>
              <a:rPr lang="it-IT" b="1" dirty="0" err="1">
                <a:solidFill>
                  <a:schemeClr val="tx1">
                    <a:lumMod val="65000"/>
                    <a:lumOff val="35000"/>
                  </a:schemeClr>
                </a:solidFill>
              </a:rPr>
              <a:t>enantiomero</a:t>
            </a:r>
            <a:r>
              <a:rPr lang="it-IT" b="1" dirty="0">
                <a:solidFill>
                  <a:schemeClr val="tx1">
                    <a:lumMod val="65000"/>
                    <a:lumOff val="35000"/>
                  </a:schemeClr>
                </a:solidFill>
              </a:rPr>
              <a:t> (+) è antagonista  dei canali del calcio, mentre l’</a:t>
            </a:r>
            <a:r>
              <a:rPr lang="it-IT" b="1" dirty="0" err="1">
                <a:solidFill>
                  <a:schemeClr val="tx1">
                    <a:lumMod val="65000"/>
                    <a:lumOff val="35000"/>
                  </a:schemeClr>
                </a:solidFill>
              </a:rPr>
              <a:t>enatiomero</a:t>
            </a:r>
            <a:r>
              <a:rPr lang="it-IT" b="1" dirty="0">
                <a:solidFill>
                  <a:schemeClr val="tx1">
                    <a:lumMod val="65000"/>
                    <a:lumOff val="35000"/>
                  </a:schemeClr>
                </a:solidFill>
              </a:rPr>
              <a:t> (-) ha azione opposta essendo un attivatore dei canali del calcio.</a:t>
            </a:r>
          </a:p>
          <a:p>
            <a:endParaRPr lang="en-US" dirty="0"/>
          </a:p>
        </p:txBody>
      </p:sp>
      <p:pic>
        <p:nvPicPr>
          <p:cNvPr id="5" name="Picture 4"/>
          <p:cNvPicPr>
            <a:picLocks noChangeAspect="1"/>
          </p:cNvPicPr>
          <p:nvPr/>
        </p:nvPicPr>
        <p:blipFill>
          <a:blip r:embed="rId2"/>
          <a:stretch>
            <a:fillRect/>
          </a:stretch>
        </p:blipFill>
        <p:spPr>
          <a:xfrm>
            <a:off x="959720" y="2764679"/>
            <a:ext cx="7360321" cy="3653409"/>
          </a:xfrm>
          <a:prstGeom prst="rect">
            <a:avLst/>
          </a:prstGeom>
        </p:spPr>
      </p:pic>
    </p:spTree>
    <p:extLst>
      <p:ext uri="{BB962C8B-B14F-4D97-AF65-F5344CB8AC3E}">
        <p14:creationId xmlns:p14="http://schemas.microsoft.com/office/powerpoint/2010/main" val="30086510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057185"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65542" y="678162"/>
            <a:ext cx="8774776" cy="3139321"/>
          </a:xfrm>
          <a:prstGeom prst="rect">
            <a:avLst/>
          </a:prstGeom>
        </p:spPr>
        <p:txBody>
          <a:bodyPr wrap="square">
            <a:spAutoFit/>
          </a:bodyPr>
          <a:lstStyle/>
          <a:p>
            <a:pPr algn="just"/>
            <a:r>
              <a:rPr lang="it-IT" b="1" dirty="0">
                <a:solidFill>
                  <a:schemeClr val="tx2">
                    <a:lumMod val="50000"/>
                    <a:lumOff val="50000"/>
                  </a:schemeClr>
                </a:solidFill>
              </a:rPr>
              <a:t>Il caso del </a:t>
            </a:r>
            <a:r>
              <a:rPr lang="it-IT" b="1" dirty="0" err="1">
                <a:solidFill>
                  <a:schemeClr val="tx2">
                    <a:lumMod val="50000"/>
                    <a:lumOff val="50000"/>
                  </a:schemeClr>
                </a:solidFill>
              </a:rPr>
              <a:t>labetalolo</a:t>
            </a:r>
            <a:r>
              <a:rPr lang="it-IT" b="1" dirty="0">
                <a:solidFill>
                  <a:schemeClr val="tx2">
                    <a:lumMod val="50000"/>
                    <a:lumOff val="50000"/>
                  </a:schemeClr>
                </a:solidFill>
              </a:rPr>
              <a:t> è molto esemplificativo a questo riguardo. Il farmaco era stato infatti progettato come un antagonista dei recettori α- e β-adrenergici. Era infatti noto che l’introduzione di un </a:t>
            </a:r>
            <a:r>
              <a:rPr lang="it-IT" b="1" dirty="0" smtClean="0">
                <a:solidFill>
                  <a:schemeClr val="tx2">
                    <a:lumMod val="50000"/>
                    <a:lumOff val="50000"/>
                  </a:schemeClr>
                </a:solidFill>
              </a:rPr>
              <a:t>sostituente </a:t>
            </a:r>
            <a:r>
              <a:rPr lang="it-IT" b="1" dirty="0">
                <a:solidFill>
                  <a:schemeClr val="tx2">
                    <a:lumMod val="50000"/>
                    <a:lumOff val="50000"/>
                  </a:schemeClr>
                </a:solidFill>
              </a:rPr>
              <a:t>stericamente ingombrante sul gruppo aminico delle catecolamine conferiva attività α- bloccanti, mentre la modificazione degli ossidrili </a:t>
            </a:r>
            <a:r>
              <a:rPr lang="it-IT" b="1" dirty="0" err="1">
                <a:solidFill>
                  <a:schemeClr val="tx2">
                    <a:lumMod val="50000"/>
                    <a:lumOff val="50000"/>
                  </a:schemeClr>
                </a:solidFill>
              </a:rPr>
              <a:t>catecolici</a:t>
            </a:r>
            <a:r>
              <a:rPr lang="it-IT" b="1" dirty="0">
                <a:solidFill>
                  <a:schemeClr val="tx2">
                    <a:lumMod val="50000"/>
                    <a:lumOff val="50000"/>
                  </a:schemeClr>
                </a:solidFill>
              </a:rPr>
              <a:t> conferiva proprietà  β-bloccanti. </a:t>
            </a:r>
            <a:r>
              <a:rPr lang="it-IT" b="1" dirty="0" smtClean="0">
                <a:solidFill>
                  <a:schemeClr val="tx2">
                    <a:lumMod val="50000"/>
                    <a:lumOff val="50000"/>
                  </a:schemeClr>
                </a:solidFill>
              </a:rPr>
              <a:t>Nella </a:t>
            </a:r>
            <a:r>
              <a:rPr lang="it-IT" b="1" dirty="0">
                <a:solidFill>
                  <a:schemeClr val="tx2">
                    <a:lumMod val="50000"/>
                    <a:lumOff val="50000"/>
                  </a:schemeClr>
                </a:solidFill>
              </a:rPr>
              <a:t>struttura del </a:t>
            </a:r>
            <a:r>
              <a:rPr lang="it-IT" b="1" dirty="0" err="1">
                <a:solidFill>
                  <a:schemeClr val="tx2">
                    <a:lumMod val="50000"/>
                    <a:lumOff val="50000"/>
                  </a:schemeClr>
                </a:solidFill>
              </a:rPr>
              <a:t>labetalolo</a:t>
            </a:r>
            <a:r>
              <a:rPr lang="it-IT" b="1" dirty="0">
                <a:solidFill>
                  <a:schemeClr val="tx2">
                    <a:lumMod val="50000"/>
                    <a:lumOff val="50000"/>
                  </a:schemeClr>
                </a:solidFill>
              </a:rPr>
              <a:t> sono presenti due centri </a:t>
            </a:r>
            <a:r>
              <a:rPr lang="it-IT" b="1" dirty="0" err="1">
                <a:solidFill>
                  <a:schemeClr val="tx2">
                    <a:lumMod val="50000"/>
                    <a:lumOff val="50000"/>
                  </a:schemeClr>
                </a:solidFill>
              </a:rPr>
              <a:t>stereogenici</a:t>
            </a:r>
            <a:r>
              <a:rPr lang="it-IT" b="1" dirty="0">
                <a:solidFill>
                  <a:schemeClr val="tx2">
                    <a:lumMod val="50000"/>
                    <a:lumOff val="50000"/>
                  </a:schemeClr>
                </a:solidFill>
              </a:rPr>
              <a:t> e quindi esistono quattro possibili stereoisomeri: RR, RS, SS, SR</a:t>
            </a:r>
            <a:r>
              <a:rPr lang="it-IT" b="1" dirty="0" smtClean="0">
                <a:solidFill>
                  <a:schemeClr val="tx2">
                    <a:lumMod val="50000"/>
                    <a:lumOff val="50000"/>
                  </a:schemeClr>
                </a:solidFill>
              </a:rPr>
              <a:t>. </a:t>
            </a:r>
            <a:r>
              <a:rPr lang="it-IT" b="1" dirty="0">
                <a:solidFill>
                  <a:schemeClr val="tx2">
                    <a:lumMod val="50000"/>
                    <a:lumOff val="50000"/>
                  </a:schemeClr>
                </a:solidFill>
              </a:rPr>
              <a:t>Il farmaco usato in terapia è in realtà una miscela di tutti e quattro gli stereoisomeri. Un’analisi dell’attività di ciascun stereoisomero ha in realtà rivelato che RR ha prevalentemente un’azione β-bloccante, mentre SR ha un’azione α-bloccante </a:t>
            </a:r>
            <a:r>
              <a:rPr lang="it-IT" b="1" dirty="0" smtClean="0">
                <a:solidFill>
                  <a:schemeClr val="tx2">
                    <a:lumMod val="50000"/>
                    <a:lumOff val="50000"/>
                  </a:schemeClr>
                </a:solidFill>
              </a:rPr>
              <a:t> </a:t>
            </a:r>
            <a:endParaRPr lang="it-IT" b="1" dirty="0">
              <a:solidFill>
                <a:schemeClr val="tx2">
                  <a:lumMod val="50000"/>
                  <a:lumOff val="50000"/>
                </a:schemeClr>
              </a:solidFill>
            </a:endParaRPr>
          </a:p>
        </p:txBody>
      </p:sp>
      <p:pic>
        <p:nvPicPr>
          <p:cNvPr id="6" name="Picture 5"/>
          <p:cNvPicPr>
            <a:picLocks noChangeAspect="1"/>
          </p:cNvPicPr>
          <p:nvPr/>
        </p:nvPicPr>
        <p:blipFill>
          <a:blip r:embed="rId2"/>
          <a:stretch>
            <a:fillRect/>
          </a:stretch>
        </p:blipFill>
        <p:spPr>
          <a:xfrm>
            <a:off x="0" y="4075328"/>
            <a:ext cx="4058973" cy="1605941"/>
          </a:xfrm>
          <a:prstGeom prst="rect">
            <a:avLst/>
          </a:prstGeom>
        </p:spPr>
      </p:pic>
      <p:pic>
        <p:nvPicPr>
          <p:cNvPr id="7" name="Picture 6"/>
          <p:cNvPicPr>
            <a:picLocks noChangeAspect="1"/>
          </p:cNvPicPr>
          <p:nvPr/>
        </p:nvPicPr>
        <p:blipFill>
          <a:blip r:embed="rId3"/>
          <a:stretch>
            <a:fillRect/>
          </a:stretch>
        </p:blipFill>
        <p:spPr>
          <a:xfrm>
            <a:off x="3928551" y="3850298"/>
            <a:ext cx="5215449" cy="1908531"/>
          </a:xfrm>
          <a:prstGeom prst="rect">
            <a:avLst/>
          </a:prstGeom>
        </p:spPr>
      </p:pic>
      <p:sp>
        <p:nvSpPr>
          <p:cNvPr id="8" name="Rectangle 7"/>
          <p:cNvSpPr/>
          <p:nvPr/>
        </p:nvSpPr>
        <p:spPr>
          <a:xfrm>
            <a:off x="6817406" y="4231867"/>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35761" y="4932035"/>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1974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2049" y="785295"/>
            <a:ext cx="8569622" cy="2862323"/>
          </a:xfrm>
          <a:prstGeom prst="rect">
            <a:avLst/>
          </a:prstGeom>
          <a:noFill/>
        </p:spPr>
        <p:txBody>
          <a:bodyPr wrap="square" rtlCol="0">
            <a:spAutoFit/>
          </a:bodyPr>
          <a:lstStyle/>
          <a:p>
            <a:pPr algn="just"/>
            <a:r>
              <a:rPr lang="it-IT" b="1" dirty="0">
                <a:solidFill>
                  <a:schemeClr val="tx1">
                    <a:lumMod val="65000"/>
                    <a:lumOff val="35000"/>
                  </a:schemeClr>
                </a:solidFill>
              </a:rPr>
              <a:t>Un caso particolarmente importante si presenta quando l’azione di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è dannosa. Il classico esempio riguarda la </a:t>
            </a:r>
            <a:r>
              <a:rPr lang="it-IT" b="1" dirty="0" err="1">
                <a:solidFill>
                  <a:schemeClr val="tx1">
                    <a:lumMod val="65000"/>
                    <a:lumOff val="35000"/>
                  </a:schemeClr>
                </a:solidFill>
              </a:rPr>
              <a:t>talidomide</a:t>
            </a:r>
            <a:r>
              <a:rPr lang="it-IT" b="1" dirty="0">
                <a:solidFill>
                  <a:schemeClr val="tx1">
                    <a:lumMod val="65000"/>
                    <a:lumOff val="35000"/>
                  </a:schemeClr>
                </a:solidFill>
              </a:rPr>
              <a:t>, un derivato dell’acido glutammico (composto a struttura piperidin-2,6-dionica) con azione ipnotico-sedativa, utilizzato alla fine degli anni ’50 come farmaco antinausea in gravidanza.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è teratogeno mentre </a:t>
            </a:r>
            <a:r>
              <a:rPr lang="it-IT" b="1" dirty="0" err="1">
                <a:solidFill>
                  <a:schemeClr val="tx1">
                    <a:lumMod val="65000"/>
                    <a:lumOff val="35000"/>
                  </a:schemeClr>
                </a:solidFill>
              </a:rPr>
              <a:t>R</a:t>
            </a:r>
            <a:r>
              <a:rPr lang="it-IT" b="1" dirty="0">
                <a:solidFill>
                  <a:schemeClr val="tx1">
                    <a:lumMod val="65000"/>
                    <a:lumOff val="35000"/>
                  </a:schemeClr>
                </a:solidFill>
              </a:rPr>
              <a:t>-(+) non lo è. In realtà in questo caso la separazione degli </a:t>
            </a:r>
            <a:r>
              <a:rPr lang="it-IT" b="1" dirty="0" err="1">
                <a:solidFill>
                  <a:schemeClr val="tx1">
                    <a:lumMod val="65000"/>
                    <a:lumOff val="35000"/>
                  </a:schemeClr>
                </a:solidFill>
              </a:rPr>
              <a:t>enantiomeri</a:t>
            </a:r>
            <a:r>
              <a:rPr lang="it-IT" b="1" dirty="0">
                <a:solidFill>
                  <a:schemeClr val="tx1">
                    <a:lumMod val="65000"/>
                    <a:lumOff val="35000"/>
                  </a:schemeClr>
                </a:solidFill>
              </a:rPr>
              <a:t> non avrebbe evitato le gravi conseguenze che si sono avute in seguito all’uso del racemato, </a:t>
            </a:r>
            <a:r>
              <a:rPr lang="it-IT" b="1" dirty="0" err="1">
                <a:solidFill>
                  <a:schemeClr val="tx1">
                    <a:lumMod val="65000"/>
                    <a:lumOff val="35000"/>
                  </a:schemeClr>
                </a:solidFill>
              </a:rPr>
              <a:t>poichè</a:t>
            </a:r>
            <a:r>
              <a:rPr lang="it-IT" b="1" dirty="0">
                <a:solidFill>
                  <a:schemeClr val="tx1">
                    <a:lumMod val="65000"/>
                    <a:lumOff val="35000"/>
                  </a:schemeClr>
                </a:solidFill>
              </a:rPr>
              <a:t>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R</a:t>
            </a:r>
            <a:r>
              <a:rPr lang="it-IT" b="1" dirty="0">
                <a:solidFill>
                  <a:schemeClr val="tx1">
                    <a:lumMod val="65000"/>
                    <a:lumOff val="35000"/>
                  </a:schemeClr>
                </a:solidFill>
              </a:rPr>
              <a:t>-(+) subisce in vivo racemizzazione dopo alcune ore dalla somministrazione con formazione dell’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tossico. </a:t>
            </a:r>
            <a:endParaRPr lang="en-US" b="1" dirty="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1095437" y="3738430"/>
            <a:ext cx="7038779" cy="2708744"/>
          </a:xfrm>
          <a:prstGeom prst="rect">
            <a:avLst/>
          </a:prstGeom>
        </p:spPr>
      </p:pic>
    </p:spTree>
    <p:extLst>
      <p:ext uri="{BB962C8B-B14F-4D97-AF65-F5344CB8AC3E}">
        <p14:creationId xmlns:p14="http://schemas.microsoft.com/office/powerpoint/2010/main" val="4992677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96941" y="678650"/>
            <a:ext cx="8947694" cy="3570208"/>
          </a:xfrm>
          <a:prstGeom prst="rect">
            <a:avLst/>
          </a:prstGeom>
          <a:noFill/>
        </p:spPr>
        <p:txBody>
          <a:bodyPr wrap="square" rtlCol="0">
            <a:spAutoFit/>
          </a:bodyPr>
          <a:lstStyle/>
          <a:p>
            <a:pPr algn="just"/>
            <a:r>
              <a:rPr lang="it-IT" sz="1600" b="1" dirty="0"/>
              <a:t>Esistono molti esempi che dimostrano come la presenza del </a:t>
            </a:r>
            <a:r>
              <a:rPr lang="it-IT" sz="1600" b="1" dirty="0" err="1"/>
              <a:t>distomero</a:t>
            </a:r>
            <a:r>
              <a:rPr lang="it-IT" sz="1600" b="1" dirty="0"/>
              <a:t> può interferire con l’azione dell’</a:t>
            </a:r>
            <a:r>
              <a:rPr lang="it-IT" sz="1600" b="1" dirty="0" err="1"/>
              <a:t>eutomero</a:t>
            </a:r>
            <a:r>
              <a:rPr lang="it-IT" sz="1600" b="1" dirty="0"/>
              <a:t>. Questo è il caso dei calcio antagonisti a struttura </a:t>
            </a:r>
            <a:r>
              <a:rPr lang="it-IT" sz="1600" b="1" dirty="0" err="1"/>
              <a:t>diidropiridinica</a:t>
            </a:r>
            <a:r>
              <a:rPr lang="it-IT" sz="1600" b="1" dirty="0"/>
              <a:t>, per i quali l’azione farmacologica del racemo dipenderà dalla potenza dell’</a:t>
            </a:r>
            <a:r>
              <a:rPr lang="it-IT" sz="1600" b="1" dirty="0" err="1"/>
              <a:t>enantiomero</a:t>
            </a:r>
            <a:r>
              <a:rPr lang="it-IT" sz="1600" b="1" dirty="0"/>
              <a:t> che blocca il canale del calcio e da quella dell’</a:t>
            </a:r>
            <a:r>
              <a:rPr lang="it-IT" sz="1600" b="1" dirty="0" err="1"/>
              <a:t>enantiomero</a:t>
            </a:r>
            <a:r>
              <a:rPr lang="it-IT" sz="1600" b="1" dirty="0"/>
              <a:t> che attiva il canale stesso. Nei barbiturici dotati di un centri </a:t>
            </a:r>
            <a:r>
              <a:rPr lang="it-IT" sz="1600" b="1" dirty="0" err="1"/>
              <a:t>stereogenico</a:t>
            </a:r>
            <a:r>
              <a:rPr lang="it-IT" sz="1600" b="1" dirty="0"/>
              <a:t> l’azione deprimente sul SNC di un </a:t>
            </a:r>
            <a:r>
              <a:rPr lang="it-IT" sz="1600" b="1" dirty="0" err="1"/>
              <a:t>enantiomero</a:t>
            </a:r>
            <a:r>
              <a:rPr lang="it-IT" sz="1600" b="1" dirty="0"/>
              <a:t> (in genere l’</a:t>
            </a:r>
            <a:r>
              <a:rPr lang="it-IT" sz="1600" b="1" dirty="0" err="1"/>
              <a:t>S</a:t>
            </a:r>
            <a:r>
              <a:rPr lang="it-IT" sz="1600" b="1" dirty="0"/>
              <a:t>) viene diminuita o addirittura invertita dall’azione convulsivante dell’altro </a:t>
            </a:r>
            <a:r>
              <a:rPr lang="it-IT" sz="1600" b="1" dirty="0" err="1" smtClean="0"/>
              <a:t>enantiomero</a:t>
            </a:r>
            <a:r>
              <a:rPr lang="it-IT" sz="1600" b="1" dirty="0" smtClean="0"/>
              <a:t>. In </a:t>
            </a:r>
            <a:r>
              <a:rPr lang="it-IT" sz="1600" b="1" dirty="0"/>
              <a:t>qualche caso la presenza del </a:t>
            </a:r>
            <a:r>
              <a:rPr lang="it-IT" sz="1600" b="1" dirty="0" err="1"/>
              <a:t>distomero</a:t>
            </a:r>
            <a:r>
              <a:rPr lang="it-IT" sz="1600" b="1" dirty="0"/>
              <a:t> può risultare vantaggiosa per l’azione dell’</a:t>
            </a:r>
            <a:r>
              <a:rPr lang="it-IT" sz="1600" b="1" dirty="0" err="1"/>
              <a:t>eutomero</a:t>
            </a:r>
            <a:r>
              <a:rPr lang="it-IT" sz="1600" b="1" dirty="0"/>
              <a:t>, come nel caso del </a:t>
            </a:r>
            <a:r>
              <a:rPr lang="it-IT" sz="1600" b="1" dirty="0" err="1"/>
              <a:t>viminolo</a:t>
            </a:r>
            <a:r>
              <a:rPr lang="it-IT" sz="1600" b="1" dirty="0"/>
              <a:t> che come racemato mostra una buona attività analgesica centrale associata ad una bassa </a:t>
            </a:r>
            <a:r>
              <a:rPr lang="it-IT" sz="1600" b="1" dirty="0" smtClean="0"/>
              <a:t>induzione </a:t>
            </a:r>
            <a:r>
              <a:rPr lang="it-IT" sz="1600" b="1" dirty="0"/>
              <a:t>di dipendenza fisica. Dallo studio farmacologico dei singoli </a:t>
            </a:r>
            <a:r>
              <a:rPr lang="it-IT" sz="1600" b="1" dirty="0" err="1"/>
              <a:t>enantiomeri</a:t>
            </a:r>
            <a:r>
              <a:rPr lang="it-IT" sz="1600" b="1" dirty="0"/>
              <a:t> di questa molecola che contiene tre centri </a:t>
            </a:r>
            <a:r>
              <a:rPr lang="it-IT" sz="1600" b="1" dirty="0" err="1"/>
              <a:t>stereogenici</a:t>
            </a:r>
            <a:r>
              <a:rPr lang="it-IT" sz="1600" b="1" dirty="0"/>
              <a:t> è emerso che l’attività analgesica centrale risiede in uno solo </a:t>
            </a:r>
            <a:r>
              <a:rPr lang="it-IT" sz="1600" b="1" dirty="0" smtClean="0"/>
              <a:t>degli otto </a:t>
            </a:r>
            <a:r>
              <a:rPr lang="it-IT" sz="1600" b="1" dirty="0"/>
              <a:t>possibili stereoisomeri (RRS). Tale isomero però produce anche dipendenza fisica che viene antagonizzata dallo stereoisomero (SSS).</a:t>
            </a:r>
          </a:p>
          <a:p>
            <a:endParaRPr lang="en-US" dirty="0"/>
          </a:p>
        </p:txBody>
      </p:sp>
      <p:pic>
        <p:nvPicPr>
          <p:cNvPr id="5" name="Picture 4"/>
          <p:cNvPicPr>
            <a:picLocks noChangeAspect="1"/>
          </p:cNvPicPr>
          <p:nvPr/>
        </p:nvPicPr>
        <p:blipFill>
          <a:blip r:embed="rId2"/>
          <a:stretch>
            <a:fillRect/>
          </a:stretch>
        </p:blipFill>
        <p:spPr>
          <a:xfrm>
            <a:off x="1299015" y="3965495"/>
            <a:ext cx="6334583" cy="2761744"/>
          </a:xfrm>
          <a:prstGeom prst="rect">
            <a:avLst/>
          </a:prstGeom>
        </p:spPr>
      </p:pic>
    </p:spTree>
    <p:extLst>
      <p:ext uri="{BB962C8B-B14F-4D97-AF65-F5344CB8AC3E}">
        <p14:creationId xmlns:p14="http://schemas.microsoft.com/office/powerpoint/2010/main" val="20053656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504098" y="1105230"/>
            <a:ext cx="8249713" cy="4801314"/>
          </a:xfrm>
          <a:prstGeom prst="rect">
            <a:avLst/>
          </a:prstGeom>
          <a:noFill/>
        </p:spPr>
        <p:txBody>
          <a:bodyPr wrap="square" rtlCol="0">
            <a:spAutoFit/>
          </a:bodyPr>
          <a:lstStyle/>
          <a:p>
            <a:pPr algn="just"/>
            <a:r>
              <a:rPr lang="it-IT" sz="2400" b="1" dirty="0">
                <a:solidFill>
                  <a:schemeClr val="tx2">
                    <a:lumMod val="50000"/>
                    <a:lumOff val="50000"/>
                  </a:schemeClr>
                </a:solidFill>
              </a:rPr>
              <a:t>Con l’aumento delle conoscenze sull’azione biologica degli </a:t>
            </a:r>
            <a:r>
              <a:rPr lang="it-IT" sz="2400" b="1" dirty="0" err="1">
                <a:solidFill>
                  <a:schemeClr val="tx2">
                    <a:lumMod val="50000"/>
                    <a:lumOff val="50000"/>
                  </a:schemeClr>
                </a:solidFill>
              </a:rPr>
              <a:t>enantiomeri</a:t>
            </a:r>
            <a:r>
              <a:rPr lang="it-IT" sz="2400" b="1" dirty="0">
                <a:solidFill>
                  <a:schemeClr val="tx2">
                    <a:lumMod val="50000"/>
                    <a:lumOff val="50000"/>
                  </a:schemeClr>
                </a:solidFill>
              </a:rPr>
              <a:t> si </a:t>
            </a:r>
            <a:r>
              <a:rPr lang="it-IT" sz="2400" b="1" dirty="0" smtClean="0">
                <a:solidFill>
                  <a:schemeClr val="tx2">
                    <a:lumMod val="50000"/>
                    <a:lumOff val="50000"/>
                  </a:schemeClr>
                </a:solidFill>
              </a:rPr>
              <a:t>pone </a:t>
            </a:r>
            <a:r>
              <a:rPr lang="it-IT" sz="2400" b="1" dirty="0">
                <a:solidFill>
                  <a:schemeClr val="tx2">
                    <a:lumMod val="50000"/>
                    <a:lumOff val="50000"/>
                  </a:schemeClr>
                </a:solidFill>
              </a:rPr>
              <a:t>all’industria farmaceutica la scelta di sviluppare un farmaco chirale in forma </a:t>
            </a:r>
            <a:r>
              <a:rPr lang="it-IT" sz="2400" b="1" dirty="0" err="1">
                <a:solidFill>
                  <a:schemeClr val="tx2">
                    <a:lumMod val="50000"/>
                    <a:lumOff val="50000"/>
                  </a:schemeClr>
                </a:solidFill>
              </a:rPr>
              <a:t>racema</a:t>
            </a:r>
            <a:r>
              <a:rPr lang="it-IT" sz="2400" b="1" dirty="0">
                <a:solidFill>
                  <a:schemeClr val="tx2">
                    <a:lumMod val="50000"/>
                    <a:lumOff val="50000"/>
                  </a:schemeClr>
                </a:solidFill>
              </a:rPr>
              <a:t> o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A questo riguardo vi sono pareri contrastanti. Infatti è vero che l’utilizzazione di una farmaco come racemato equivale a somministrare almeno il 50% di impurezza nel caso che l’attività risieda in un unico </a:t>
            </a:r>
            <a:r>
              <a:rPr lang="it-IT" sz="2400" b="1" dirty="0" err="1">
                <a:solidFill>
                  <a:schemeClr val="tx2">
                    <a:lumMod val="50000"/>
                    <a:lumOff val="50000"/>
                  </a:schemeClr>
                </a:solidFill>
              </a:rPr>
              <a:t>enantiomero</a:t>
            </a:r>
            <a:r>
              <a:rPr lang="it-IT" sz="2400" b="1" dirty="0">
                <a:solidFill>
                  <a:schemeClr val="tx2">
                    <a:lumMod val="50000"/>
                    <a:lumOff val="50000"/>
                  </a:schemeClr>
                </a:solidFill>
              </a:rPr>
              <a:t>, ma è anche vero che sviluppare un farmaco nella sua forma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quando non sia </a:t>
            </a:r>
            <a:r>
              <a:rPr lang="it-IT" sz="2400" b="1" dirty="0" smtClean="0">
                <a:solidFill>
                  <a:schemeClr val="tx2">
                    <a:lumMod val="50000"/>
                    <a:lumOff val="50000"/>
                  </a:schemeClr>
                </a:solidFill>
              </a:rPr>
              <a:t>giustificato</a:t>
            </a:r>
            <a:r>
              <a:rPr lang="it-IT" sz="2400" b="1" dirty="0">
                <a:solidFill>
                  <a:schemeClr val="tx2">
                    <a:lumMod val="50000"/>
                    <a:lumOff val="50000"/>
                  </a:schemeClr>
                </a:solidFill>
              </a:rPr>
              <a:t>, comporta spese inutili per l’industria che si riflettono in ultima analisi sul prezzo del farmaco stesso.</a:t>
            </a:r>
          </a:p>
          <a:p>
            <a:endParaRPr lang="en-US" dirty="0"/>
          </a:p>
        </p:txBody>
      </p:sp>
    </p:spTree>
    <p:extLst>
      <p:ext uri="{BB962C8B-B14F-4D97-AF65-F5344CB8AC3E}">
        <p14:creationId xmlns:p14="http://schemas.microsoft.com/office/powerpoint/2010/main" val="1238999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62855"/>
            <a:ext cx="8201244" cy="5909311"/>
          </a:xfrm>
          <a:prstGeom prst="rect">
            <a:avLst/>
          </a:prstGeom>
          <a:noFill/>
        </p:spPr>
        <p:txBody>
          <a:bodyPr wrap="square" rtlCol="0">
            <a:spAutoFit/>
          </a:bodyPr>
          <a:lstStyle/>
          <a:p>
            <a:pPr algn="just"/>
            <a:r>
              <a:rPr lang="it-IT" sz="2400" b="1" dirty="0">
                <a:solidFill>
                  <a:srgbClr val="FF0000"/>
                </a:solidFill>
              </a:rPr>
              <a:t>Recentemente sono state individuate le condizioni che giustificano la necessità di sviluppare un farmaco nella sua forma </a:t>
            </a:r>
            <a:r>
              <a:rPr lang="it-IT" sz="2400" b="1" dirty="0" err="1">
                <a:solidFill>
                  <a:srgbClr val="FF0000"/>
                </a:solidFill>
              </a:rPr>
              <a:t>omochirale</a:t>
            </a:r>
            <a:r>
              <a:rPr lang="it-IT" sz="2400" b="1" dirty="0">
                <a:solidFill>
                  <a:srgbClr val="FF0000"/>
                </a:solidFill>
              </a:rPr>
              <a:t>. Queste sono: </a:t>
            </a:r>
          </a:p>
          <a:p>
            <a:pPr lvl="0" algn="just"/>
            <a:endParaRPr lang="it-IT" dirty="0" smtClean="0"/>
          </a:p>
          <a:p>
            <a:pPr lvl="0" algn="just"/>
            <a:r>
              <a:rPr lang="it-IT" dirty="0" smtClean="0">
                <a:solidFill>
                  <a:schemeClr val="accent5">
                    <a:lumMod val="75000"/>
                  </a:schemeClr>
                </a:solidFill>
                <a:latin typeface="Arial Black"/>
                <a:cs typeface="Arial Black"/>
              </a:rPr>
              <a:t>un </a:t>
            </a:r>
            <a:r>
              <a:rPr lang="it-IT" dirty="0">
                <a:solidFill>
                  <a:schemeClr val="accent5">
                    <a:lumMod val="75000"/>
                  </a:schemeClr>
                </a:solidFill>
                <a:latin typeface="Arial Black"/>
                <a:cs typeface="Arial Black"/>
              </a:rPr>
              <a:t>rapporto </a:t>
            </a:r>
            <a:r>
              <a:rPr lang="it-IT" dirty="0" err="1">
                <a:solidFill>
                  <a:schemeClr val="accent5">
                    <a:lumMod val="75000"/>
                  </a:schemeClr>
                </a:solidFill>
                <a:latin typeface="Arial Black"/>
                <a:cs typeface="Arial Black"/>
              </a:rPr>
              <a:t>eudismico</a:t>
            </a:r>
            <a:r>
              <a:rPr lang="it-IT" dirty="0">
                <a:solidFill>
                  <a:schemeClr val="accent5">
                    <a:lumMod val="75000"/>
                  </a:schemeClr>
                </a:solidFill>
                <a:latin typeface="Arial Black"/>
                <a:cs typeface="Arial Black"/>
              </a:rPr>
              <a:t> elevato, </a:t>
            </a:r>
          </a:p>
          <a:p>
            <a:pPr lvl="0" algn="just"/>
            <a:r>
              <a:rPr lang="it-IT" dirty="0">
                <a:solidFill>
                  <a:schemeClr val="accent5">
                    <a:lumMod val="75000"/>
                  </a:schemeClr>
                </a:solidFill>
                <a:latin typeface="Arial Black"/>
                <a:cs typeface="Arial Black"/>
              </a:rPr>
              <a:t>un basso indice terapeutico, </a:t>
            </a:r>
          </a:p>
          <a:p>
            <a:pPr lvl="0" algn="just"/>
            <a:r>
              <a:rPr lang="it-IT" dirty="0">
                <a:solidFill>
                  <a:schemeClr val="accent5">
                    <a:lumMod val="75000"/>
                  </a:schemeClr>
                </a:solidFill>
                <a:latin typeface="Arial Black"/>
                <a:cs typeface="Arial Black"/>
              </a:rPr>
              <a:t>la tossicità del </a:t>
            </a:r>
            <a:r>
              <a:rPr lang="it-IT" dirty="0" err="1">
                <a:solidFill>
                  <a:schemeClr val="accent5">
                    <a:lumMod val="75000"/>
                  </a:schemeClr>
                </a:solidFill>
                <a:latin typeface="Arial Black"/>
                <a:cs typeface="Arial Black"/>
              </a:rPr>
              <a:t>distomero</a:t>
            </a:r>
            <a:r>
              <a:rPr lang="it-IT" dirty="0">
                <a:solidFill>
                  <a:schemeClr val="accent5">
                    <a:lumMod val="75000"/>
                  </a:schemeClr>
                </a:solidFill>
                <a:latin typeface="Arial Black"/>
                <a:cs typeface="Arial Black"/>
              </a:rPr>
              <a:t>, </a:t>
            </a:r>
          </a:p>
          <a:p>
            <a:pPr lvl="0" algn="just"/>
            <a:r>
              <a:rPr lang="it-IT" dirty="0">
                <a:solidFill>
                  <a:schemeClr val="accent5">
                    <a:lumMod val="75000"/>
                  </a:schemeClr>
                </a:solidFill>
                <a:latin typeface="Arial Black"/>
                <a:cs typeface="Arial Black"/>
              </a:rPr>
              <a:t>l’assenza di inversione chirale in </a:t>
            </a:r>
            <a:r>
              <a:rPr lang="it-IT" dirty="0" smtClean="0">
                <a:solidFill>
                  <a:schemeClr val="accent5">
                    <a:lumMod val="75000"/>
                  </a:schemeClr>
                </a:solidFill>
                <a:latin typeface="Arial Black"/>
                <a:cs typeface="Arial Black"/>
              </a:rPr>
              <a:t>vivo</a:t>
            </a:r>
            <a:endParaRPr lang="it-IT" dirty="0">
              <a:solidFill>
                <a:schemeClr val="accent5">
                  <a:lumMod val="75000"/>
                </a:schemeClr>
              </a:solidFill>
              <a:latin typeface="Arial Black"/>
              <a:cs typeface="Arial Black"/>
            </a:endParaRPr>
          </a:p>
          <a:p>
            <a:pPr algn="just"/>
            <a:endParaRPr lang="it-IT" dirty="0" smtClean="0"/>
          </a:p>
          <a:p>
            <a:pPr algn="just"/>
            <a:endParaRPr lang="it-IT" b="1" dirty="0">
              <a:solidFill>
                <a:srgbClr val="0000FF"/>
              </a:solidFill>
            </a:endParaRPr>
          </a:p>
          <a:p>
            <a:pPr algn="just"/>
            <a:r>
              <a:rPr lang="it-IT" sz="2400" b="1" dirty="0" smtClean="0">
                <a:solidFill>
                  <a:srgbClr val="0000FF"/>
                </a:solidFill>
              </a:rPr>
              <a:t>Un </a:t>
            </a:r>
            <a:r>
              <a:rPr lang="it-IT" sz="2400" b="1" dirty="0">
                <a:solidFill>
                  <a:srgbClr val="0000FF"/>
                </a:solidFill>
              </a:rPr>
              <a:t>farmaco chirale può invece essere convenientemente sviluppato come racemato se si </a:t>
            </a:r>
            <a:r>
              <a:rPr lang="it-IT" sz="2400" b="1" dirty="0" smtClean="0">
                <a:solidFill>
                  <a:srgbClr val="0000FF"/>
                </a:solidFill>
              </a:rPr>
              <a:t>riscontra</a:t>
            </a:r>
            <a:r>
              <a:rPr lang="it-IT" sz="2400" b="1" dirty="0">
                <a:solidFill>
                  <a:srgbClr val="0000FF"/>
                </a:solidFill>
              </a:rPr>
              <a:t>:</a:t>
            </a:r>
          </a:p>
          <a:p>
            <a:pPr lvl="0" algn="just"/>
            <a:endParaRPr lang="it-IT" dirty="0" smtClean="0">
              <a:solidFill>
                <a:schemeClr val="tx1">
                  <a:lumMod val="65000"/>
                  <a:lumOff val="35000"/>
                </a:schemeClr>
              </a:solidFill>
              <a:latin typeface="Arial Black"/>
              <a:cs typeface="Arial Black"/>
            </a:endParaRPr>
          </a:p>
          <a:p>
            <a:pPr lvl="0" algn="just"/>
            <a:r>
              <a:rPr lang="it-IT" dirty="0" smtClean="0">
                <a:solidFill>
                  <a:schemeClr val="tx1">
                    <a:lumMod val="65000"/>
                    <a:lumOff val="35000"/>
                  </a:schemeClr>
                </a:solidFill>
                <a:latin typeface="Arial Black"/>
                <a:cs typeface="Arial Black"/>
              </a:rPr>
              <a:t>una </a:t>
            </a:r>
            <a:r>
              <a:rPr lang="it-IT" dirty="0">
                <a:solidFill>
                  <a:schemeClr val="tx1">
                    <a:lumMod val="65000"/>
                    <a:lumOff val="35000"/>
                  </a:schemeClr>
                </a:solidFill>
                <a:latin typeface="Arial Black"/>
                <a:cs typeface="Arial Black"/>
              </a:rPr>
              <a:t>attività </a:t>
            </a:r>
            <a:r>
              <a:rPr lang="it-IT" dirty="0" err="1">
                <a:solidFill>
                  <a:schemeClr val="tx1">
                    <a:lumMod val="65000"/>
                    <a:lumOff val="35000"/>
                  </a:schemeClr>
                </a:solidFill>
                <a:latin typeface="Arial Black"/>
                <a:cs typeface="Arial Black"/>
              </a:rPr>
              <a:t>addittiva</a:t>
            </a:r>
            <a:r>
              <a:rPr lang="it-IT" dirty="0">
                <a:solidFill>
                  <a:schemeClr val="tx1">
                    <a:lumMod val="65000"/>
                    <a:lumOff val="35000"/>
                  </a:schemeClr>
                </a:solidFill>
                <a:latin typeface="Arial Black"/>
                <a:cs typeface="Arial Black"/>
              </a:rPr>
              <a:t> e sinergica degli </a:t>
            </a:r>
            <a:r>
              <a:rPr lang="it-IT" dirty="0" err="1">
                <a:solidFill>
                  <a:schemeClr val="tx1">
                    <a:lumMod val="65000"/>
                    <a:lumOff val="35000"/>
                  </a:schemeClr>
                </a:solidFill>
                <a:latin typeface="Arial Black"/>
                <a:cs typeface="Arial Black"/>
              </a:rPr>
              <a:t>enantiomeri</a:t>
            </a:r>
            <a:r>
              <a:rPr lang="it-IT" dirty="0">
                <a:solidFill>
                  <a:schemeClr val="tx1">
                    <a:lumMod val="65000"/>
                    <a:lumOff val="35000"/>
                  </a:schemeClr>
                </a:solidFill>
                <a:latin typeface="Arial Black"/>
                <a:cs typeface="Arial Black"/>
              </a:rPr>
              <a:t>, </a:t>
            </a:r>
          </a:p>
          <a:p>
            <a:pPr lvl="0" algn="just"/>
            <a:r>
              <a:rPr lang="it-IT" dirty="0">
                <a:solidFill>
                  <a:schemeClr val="tx1">
                    <a:lumMod val="65000"/>
                    <a:lumOff val="35000"/>
                  </a:schemeClr>
                </a:solidFill>
                <a:latin typeface="Arial Black"/>
                <a:cs typeface="Arial Black"/>
              </a:rPr>
              <a:t>un elevato indice terapeutico,</a:t>
            </a:r>
          </a:p>
          <a:p>
            <a:pPr lvl="0" algn="just"/>
            <a:r>
              <a:rPr lang="it-IT" dirty="0">
                <a:solidFill>
                  <a:schemeClr val="tx1">
                    <a:lumMod val="65000"/>
                    <a:lumOff val="35000"/>
                  </a:schemeClr>
                </a:solidFill>
                <a:latin typeface="Arial Black"/>
                <a:cs typeface="Arial Black"/>
              </a:rPr>
              <a:t>una bassa tossicità del </a:t>
            </a:r>
            <a:r>
              <a:rPr lang="it-IT" dirty="0" err="1">
                <a:solidFill>
                  <a:schemeClr val="tx1">
                    <a:lumMod val="65000"/>
                    <a:lumOff val="35000"/>
                  </a:schemeClr>
                </a:solidFill>
                <a:latin typeface="Arial Black"/>
                <a:cs typeface="Arial Black"/>
              </a:rPr>
              <a:t>distomero</a:t>
            </a:r>
            <a:endParaRPr lang="it-IT" dirty="0">
              <a:solidFill>
                <a:schemeClr val="tx1">
                  <a:lumMod val="65000"/>
                  <a:lumOff val="35000"/>
                </a:schemeClr>
              </a:solidFill>
              <a:latin typeface="Arial Black"/>
              <a:cs typeface="Arial Black"/>
            </a:endParaRPr>
          </a:p>
          <a:p>
            <a:pPr lvl="0" algn="just"/>
            <a:r>
              <a:rPr lang="it-IT" dirty="0">
                <a:solidFill>
                  <a:schemeClr val="tx1">
                    <a:lumMod val="65000"/>
                    <a:lumOff val="35000"/>
                  </a:schemeClr>
                </a:solidFill>
                <a:latin typeface="Arial Black"/>
                <a:cs typeface="Arial Black"/>
              </a:rPr>
              <a:t>l’instabilità </a:t>
            </a:r>
            <a:r>
              <a:rPr lang="it-IT" dirty="0" err="1">
                <a:solidFill>
                  <a:schemeClr val="tx1">
                    <a:lumMod val="65000"/>
                    <a:lumOff val="35000"/>
                  </a:schemeClr>
                </a:solidFill>
                <a:latin typeface="Arial Black"/>
                <a:cs typeface="Arial Black"/>
              </a:rPr>
              <a:t>enantiomerica</a:t>
            </a:r>
            <a:r>
              <a:rPr lang="it-IT" dirty="0">
                <a:solidFill>
                  <a:schemeClr val="tx1">
                    <a:lumMod val="65000"/>
                    <a:lumOff val="35000"/>
                  </a:schemeClr>
                </a:solidFill>
                <a:latin typeface="Arial Black"/>
                <a:cs typeface="Arial Black"/>
              </a:rPr>
              <a:t> o  l’inversione chirale in </a:t>
            </a:r>
            <a:r>
              <a:rPr lang="it-IT" dirty="0" smtClean="0">
                <a:solidFill>
                  <a:schemeClr val="tx1">
                    <a:lumMod val="65000"/>
                    <a:lumOff val="35000"/>
                  </a:schemeClr>
                </a:solidFill>
                <a:latin typeface="Arial Black"/>
                <a:cs typeface="Arial Black"/>
              </a:rPr>
              <a:t>vivo</a:t>
            </a:r>
            <a:endParaRPr lang="it-IT" dirty="0">
              <a:solidFill>
                <a:schemeClr val="tx1">
                  <a:lumMod val="65000"/>
                  <a:lumOff val="35000"/>
                </a:schemeClr>
              </a:solidFill>
              <a:latin typeface="Arial Black"/>
              <a:cs typeface="Arial Black"/>
            </a:endParaRPr>
          </a:p>
          <a:p>
            <a:pPr algn="just"/>
            <a:endParaRPr lang="en-US" dirty="0"/>
          </a:p>
        </p:txBody>
      </p:sp>
    </p:spTree>
    <p:extLst>
      <p:ext uri="{BB962C8B-B14F-4D97-AF65-F5344CB8AC3E}">
        <p14:creationId xmlns:p14="http://schemas.microsoft.com/office/powerpoint/2010/main" val="25942890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337476" y="975592"/>
            <a:ext cx="8532663" cy="2123658"/>
          </a:xfrm>
          <a:prstGeom prst="rect">
            <a:avLst/>
          </a:prstGeom>
        </p:spPr>
        <p:txBody>
          <a:bodyPr wrap="square">
            <a:spAutoFit/>
          </a:bodyPr>
          <a:lstStyle/>
          <a:p>
            <a:r>
              <a:rPr lang="it-IT" sz="2400" i="1" dirty="0" err="1">
                <a:solidFill>
                  <a:srgbClr val="FF0000"/>
                </a:solidFill>
                <a:latin typeface="Arial Black"/>
                <a:cs typeface="Arial Black"/>
              </a:rPr>
              <a:t>Enantioselettività</a:t>
            </a:r>
            <a:endParaRPr lang="it-IT" sz="2400" dirty="0">
              <a:solidFill>
                <a:srgbClr val="FF0000"/>
              </a:solidFill>
              <a:latin typeface="Arial Black"/>
              <a:cs typeface="Arial Black"/>
            </a:endParaRPr>
          </a:p>
          <a:p>
            <a:endParaRPr lang="it-IT" dirty="0" smtClean="0"/>
          </a:p>
          <a:p>
            <a:pPr algn="just"/>
            <a:r>
              <a:rPr lang="it-IT" b="1" dirty="0" smtClean="0"/>
              <a:t>La </a:t>
            </a:r>
            <a:r>
              <a:rPr lang="it-IT" b="1" dirty="0"/>
              <a:t>differenza quantitativa nell’attività biologica </a:t>
            </a:r>
            <a:r>
              <a:rPr lang="it-IT" b="1" dirty="0" smtClean="0"/>
              <a:t>dei </a:t>
            </a:r>
            <a:r>
              <a:rPr lang="it-IT" b="1" dirty="0"/>
              <a:t>due </a:t>
            </a:r>
            <a:r>
              <a:rPr lang="it-IT" b="1" dirty="0" err="1"/>
              <a:t>enantiomeri</a:t>
            </a:r>
            <a:r>
              <a:rPr lang="it-IT" b="1" dirty="0"/>
              <a:t> viene chiamata </a:t>
            </a:r>
            <a:r>
              <a:rPr lang="it-IT" b="1" dirty="0" err="1"/>
              <a:t>enantioselettività</a:t>
            </a:r>
            <a:r>
              <a:rPr lang="it-IT" b="1" dirty="0"/>
              <a:t> e viene espressa da rapporto </a:t>
            </a:r>
            <a:r>
              <a:rPr lang="it-IT" b="1" dirty="0" err="1"/>
              <a:t>eudismico</a:t>
            </a:r>
            <a:r>
              <a:rPr lang="it-IT" b="1" dirty="0"/>
              <a:t> (ER) delle potenze o, ancor meglio, delle affinità dei due </a:t>
            </a:r>
            <a:r>
              <a:rPr lang="it-IT" b="1" dirty="0" err="1"/>
              <a:t>enatiomeri</a:t>
            </a:r>
            <a:r>
              <a:rPr lang="it-IT" b="1" dirty="0"/>
              <a:t> che sono definiti </a:t>
            </a:r>
            <a:r>
              <a:rPr lang="it-IT" b="1" dirty="0" err="1"/>
              <a:t>distomero</a:t>
            </a:r>
            <a:r>
              <a:rPr lang="it-IT" b="1" dirty="0"/>
              <a:t> (</a:t>
            </a:r>
            <a:r>
              <a:rPr lang="it-IT" b="1" dirty="0" err="1"/>
              <a:t>Dis</a:t>
            </a:r>
            <a:r>
              <a:rPr lang="it-IT" b="1" dirty="0"/>
              <a:t>) il meno attivo o meno affine, ed </a:t>
            </a:r>
            <a:r>
              <a:rPr lang="it-IT" b="1" dirty="0" err="1"/>
              <a:t>eutomero</a:t>
            </a:r>
            <a:r>
              <a:rPr lang="it-IT" b="1" dirty="0"/>
              <a:t> (Eu) il più affine o più attivo.</a:t>
            </a:r>
          </a:p>
        </p:txBody>
      </p:sp>
      <p:pic>
        <p:nvPicPr>
          <p:cNvPr id="6" name="Picture 5"/>
          <p:cNvPicPr>
            <a:picLocks noChangeAspect="1"/>
          </p:cNvPicPr>
          <p:nvPr/>
        </p:nvPicPr>
        <p:blipFill>
          <a:blip/>
          <a:stretch>
            <a:fillRect/>
          </a:stretch>
        </p:blipFill>
        <p:spPr>
          <a:xfrm>
            <a:off x="1792352" y="3099250"/>
            <a:ext cx="5372100" cy="2146300"/>
          </a:xfrm>
          <a:prstGeom prst="rect">
            <a:avLst/>
          </a:prstGeom>
        </p:spPr>
      </p:pic>
    </p:spTree>
    <p:extLst>
      <p:ext uri="{BB962C8B-B14F-4D97-AF65-F5344CB8AC3E}">
        <p14:creationId xmlns:p14="http://schemas.microsoft.com/office/powerpoint/2010/main" val="32201220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270045"/>
            <a:ext cx="8317574" cy="4801314"/>
          </a:xfrm>
          <a:prstGeom prst="rect">
            <a:avLst/>
          </a:prstGeom>
          <a:noFill/>
        </p:spPr>
        <p:txBody>
          <a:bodyPr wrap="square" rtlCol="0">
            <a:spAutoFit/>
          </a:bodyPr>
          <a:lstStyle/>
          <a:p>
            <a:pPr algn="just"/>
            <a:r>
              <a:rPr lang="it-IT" sz="2400" b="1" dirty="0">
                <a:solidFill>
                  <a:srgbClr val="FF0000"/>
                </a:solidFill>
              </a:rPr>
              <a:t>Il rapporto </a:t>
            </a:r>
            <a:r>
              <a:rPr lang="it-IT" sz="2400" b="1" dirty="0" err="1">
                <a:solidFill>
                  <a:srgbClr val="FF0000"/>
                </a:solidFill>
              </a:rPr>
              <a:t>eudismico</a:t>
            </a:r>
            <a:r>
              <a:rPr lang="it-IT" sz="2400" b="1" dirty="0">
                <a:solidFill>
                  <a:srgbClr val="FF0000"/>
                </a:solidFill>
              </a:rPr>
              <a:t> dipende dalla stereochimica del composto in esame e dalle </a:t>
            </a:r>
            <a:r>
              <a:rPr lang="it-IT" sz="2400" b="1" dirty="0" smtClean="0">
                <a:solidFill>
                  <a:srgbClr val="FF0000"/>
                </a:solidFill>
              </a:rPr>
              <a:t>caratteristiche </a:t>
            </a:r>
            <a:r>
              <a:rPr lang="it-IT" sz="2400" b="1" dirty="0">
                <a:solidFill>
                  <a:srgbClr val="FF0000"/>
                </a:solidFill>
              </a:rPr>
              <a:t>del sito attivo del recettore coinvolto. Un composto chirale  mostra infatti differenti rapporti </a:t>
            </a:r>
            <a:r>
              <a:rPr lang="it-IT" sz="2400" b="1" dirty="0" err="1">
                <a:solidFill>
                  <a:srgbClr val="FF0000"/>
                </a:solidFill>
              </a:rPr>
              <a:t>eudismici</a:t>
            </a:r>
            <a:r>
              <a:rPr lang="it-IT" sz="2400" b="1" dirty="0">
                <a:solidFill>
                  <a:srgbClr val="FF0000"/>
                </a:solidFill>
              </a:rPr>
              <a:t> per siti d’azione differenti e quindi per differenti attività biologiche.</a:t>
            </a:r>
          </a:p>
          <a:p>
            <a:pPr algn="just"/>
            <a:r>
              <a:rPr lang="it-IT" sz="2400" b="1" dirty="0" smtClean="0">
                <a:solidFill>
                  <a:srgbClr val="FF0000"/>
                </a:solidFill>
              </a:rPr>
              <a:t>Particolarmente </a:t>
            </a:r>
            <a:r>
              <a:rPr lang="it-IT" sz="2400" b="1" dirty="0">
                <a:solidFill>
                  <a:srgbClr val="FF0000"/>
                </a:solidFill>
              </a:rPr>
              <a:t>importante è la porzione della molecola nella quale è situato il centro </a:t>
            </a:r>
            <a:r>
              <a:rPr lang="it-IT" sz="2400" b="1" dirty="0" err="1">
                <a:solidFill>
                  <a:srgbClr val="FF0000"/>
                </a:solidFill>
              </a:rPr>
              <a:t>stereogenico</a:t>
            </a:r>
            <a:r>
              <a:rPr lang="it-IT" sz="2400" b="1" dirty="0">
                <a:solidFill>
                  <a:srgbClr val="FF0000"/>
                </a:solidFill>
              </a:rPr>
              <a:t>: infatti questo ha influenza molto maggiore se si trova in una porzione della  molecola che  costituisce il </a:t>
            </a:r>
            <a:r>
              <a:rPr lang="it-IT" sz="2400" b="1" dirty="0" err="1">
                <a:solidFill>
                  <a:srgbClr val="FF0000"/>
                </a:solidFill>
              </a:rPr>
              <a:t>farmacoforo</a:t>
            </a:r>
            <a:r>
              <a:rPr lang="it-IT" sz="2400" b="1" dirty="0">
                <a:solidFill>
                  <a:srgbClr val="FF0000"/>
                </a:solidFill>
              </a:rPr>
              <a:t> ed è quindi coinvolta nell’interazione con il target biologico.</a:t>
            </a:r>
          </a:p>
          <a:p>
            <a:endParaRPr lang="en-US" dirty="0"/>
          </a:p>
        </p:txBody>
      </p:sp>
    </p:spTree>
    <p:extLst>
      <p:ext uri="{BB962C8B-B14F-4D97-AF65-F5344CB8AC3E}">
        <p14:creationId xmlns:p14="http://schemas.microsoft.com/office/powerpoint/2010/main" val="31682257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26542" y="1473640"/>
            <a:ext cx="8481563" cy="4216539"/>
          </a:xfrm>
          <a:prstGeom prst="rect">
            <a:avLst/>
          </a:prstGeom>
          <a:noFill/>
        </p:spPr>
        <p:txBody>
          <a:bodyPr wrap="square" rtlCol="0">
            <a:spAutoFit/>
          </a:bodyPr>
          <a:lstStyle/>
          <a:p>
            <a:pPr algn="just"/>
            <a:r>
              <a:rPr lang="it-IT" b="1" dirty="0">
                <a:solidFill>
                  <a:schemeClr val="tx2">
                    <a:lumMod val="75000"/>
                    <a:lumOff val="25000"/>
                  </a:schemeClr>
                </a:solidFill>
              </a:rPr>
              <a:t>Lo studio degli effetti della </a:t>
            </a:r>
            <a:r>
              <a:rPr lang="it-IT" b="1" dirty="0" smtClean="0">
                <a:solidFill>
                  <a:schemeClr val="tx2">
                    <a:lumMod val="75000"/>
                    <a:lumOff val="25000"/>
                  </a:schemeClr>
                </a:solidFill>
              </a:rPr>
              <a:t>stereochimica di </a:t>
            </a:r>
            <a:r>
              <a:rPr lang="it-IT" b="1" dirty="0">
                <a:solidFill>
                  <a:schemeClr val="tx2">
                    <a:lumMod val="75000"/>
                    <a:lumOff val="25000"/>
                  </a:schemeClr>
                </a:solidFill>
              </a:rPr>
              <a:t>una serie di coppie </a:t>
            </a:r>
            <a:r>
              <a:rPr lang="it-IT" b="1" dirty="0" err="1">
                <a:solidFill>
                  <a:schemeClr val="tx2">
                    <a:lumMod val="75000"/>
                    <a:lumOff val="25000"/>
                  </a:schemeClr>
                </a:solidFill>
              </a:rPr>
              <a:t>enantiomeriche</a:t>
            </a:r>
            <a:r>
              <a:rPr lang="it-IT" b="1" dirty="0">
                <a:solidFill>
                  <a:schemeClr val="tx2">
                    <a:lumMod val="75000"/>
                    <a:lumOff val="25000"/>
                  </a:schemeClr>
                </a:solidFill>
              </a:rPr>
              <a:t> su una serie di modelli biologici sui quali tali coppie sono attive permette di ottenere una serie di rapporti </a:t>
            </a:r>
            <a:r>
              <a:rPr lang="it-IT" b="1" dirty="0" err="1">
                <a:solidFill>
                  <a:schemeClr val="tx2">
                    <a:lumMod val="75000"/>
                    <a:lumOff val="25000"/>
                  </a:schemeClr>
                </a:solidFill>
              </a:rPr>
              <a:t>eudismici</a:t>
            </a:r>
            <a:r>
              <a:rPr lang="it-IT" b="1" dirty="0">
                <a:solidFill>
                  <a:schemeClr val="tx2">
                    <a:lumMod val="75000"/>
                    <a:lumOff val="25000"/>
                  </a:schemeClr>
                </a:solidFill>
              </a:rPr>
              <a:t> dai quali si possono ottenere molte informazioni sui diversi aspetti dell’interazione, in particolare:</a:t>
            </a:r>
          </a:p>
          <a:p>
            <a:pPr lvl="0" algn="just"/>
            <a:endParaRPr lang="it-IT" sz="2000" dirty="0" smtClean="0">
              <a:solidFill>
                <a:schemeClr val="accent6">
                  <a:lumMod val="60000"/>
                  <a:lumOff val="40000"/>
                </a:schemeClr>
              </a:solidFill>
              <a:latin typeface="Arial Black"/>
              <a:cs typeface="Arial Black"/>
            </a:endParaRPr>
          </a:p>
          <a:p>
            <a:pPr lvl="0" algn="just"/>
            <a:r>
              <a:rPr lang="it-IT" sz="2000" dirty="0" smtClean="0">
                <a:solidFill>
                  <a:schemeClr val="accent6">
                    <a:lumMod val="60000"/>
                    <a:lumOff val="40000"/>
                  </a:schemeClr>
                </a:solidFill>
                <a:latin typeface="Arial Black"/>
                <a:cs typeface="Arial Black"/>
              </a:rPr>
              <a:t>sul </a:t>
            </a:r>
            <a:r>
              <a:rPr lang="it-IT" sz="2000" dirty="0">
                <a:solidFill>
                  <a:schemeClr val="accent6">
                    <a:lumMod val="60000"/>
                    <a:lumOff val="40000"/>
                  </a:schemeClr>
                </a:solidFill>
                <a:latin typeface="Arial Black"/>
                <a:cs typeface="Arial Black"/>
              </a:rPr>
              <a:t>meccanismo d’azione dei </a:t>
            </a:r>
            <a:r>
              <a:rPr lang="it-IT" sz="2000" dirty="0" smtClean="0">
                <a:solidFill>
                  <a:schemeClr val="accent6">
                    <a:lumMod val="60000"/>
                    <a:lumOff val="40000"/>
                  </a:schemeClr>
                </a:solidFill>
                <a:latin typeface="Arial Black"/>
                <a:cs typeface="Arial Black"/>
              </a:rPr>
              <a:t>farmaci</a:t>
            </a:r>
            <a:endParaRPr lang="it-IT" sz="2000" dirty="0">
              <a:solidFill>
                <a:schemeClr val="accent6">
                  <a:lumMod val="60000"/>
                  <a:lumOff val="40000"/>
                </a:schemeClr>
              </a:solidFill>
              <a:latin typeface="Arial Black"/>
              <a:cs typeface="Arial Black"/>
            </a:endParaRPr>
          </a:p>
          <a:p>
            <a:pPr lvl="0" algn="just"/>
            <a:endParaRPr lang="it-IT" sz="2000" dirty="0" smtClean="0">
              <a:solidFill>
                <a:srgbClr val="008000"/>
              </a:solidFill>
              <a:latin typeface="Arial Black"/>
              <a:cs typeface="Arial Black"/>
            </a:endParaRPr>
          </a:p>
          <a:p>
            <a:pPr lvl="0" algn="just"/>
            <a:r>
              <a:rPr lang="it-IT" sz="2000" dirty="0" smtClean="0">
                <a:solidFill>
                  <a:srgbClr val="008000"/>
                </a:solidFill>
                <a:latin typeface="Arial Black"/>
                <a:cs typeface="Arial Black"/>
              </a:rPr>
              <a:t>sul </a:t>
            </a:r>
            <a:r>
              <a:rPr lang="it-IT" sz="2000" dirty="0">
                <a:solidFill>
                  <a:srgbClr val="008000"/>
                </a:solidFill>
                <a:latin typeface="Arial Black"/>
                <a:cs typeface="Arial Black"/>
              </a:rPr>
              <a:t>loro sito di </a:t>
            </a:r>
            <a:r>
              <a:rPr lang="it-IT" sz="2000" dirty="0" smtClean="0">
                <a:solidFill>
                  <a:srgbClr val="008000"/>
                </a:solidFill>
                <a:latin typeface="Arial Black"/>
                <a:cs typeface="Arial Black"/>
              </a:rPr>
              <a:t>interazione</a:t>
            </a:r>
            <a:endParaRPr lang="it-IT" sz="2000" dirty="0">
              <a:solidFill>
                <a:srgbClr val="008000"/>
              </a:solidFill>
              <a:latin typeface="Arial Black"/>
              <a:cs typeface="Arial Black"/>
            </a:endParaRPr>
          </a:p>
          <a:p>
            <a:pPr lvl="0" algn="just"/>
            <a:endParaRPr lang="it-IT" sz="2000" dirty="0" smtClean="0">
              <a:solidFill>
                <a:srgbClr val="FF0000"/>
              </a:solidFill>
              <a:latin typeface="Arial Black"/>
              <a:cs typeface="Arial Black"/>
            </a:endParaRPr>
          </a:p>
          <a:p>
            <a:pPr lvl="0" algn="just"/>
            <a:r>
              <a:rPr lang="it-IT" sz="2000" dirty="0" smtClean="0">
                <a:solidFill>
                  <a:srgbClr val="FF0000"/>
                </a:solidFill>
                <a:latin typeface="Arial Black"/>
                <a:cs typeface="Arial Black"/>
              </a:rPr>
              <a:t>sulla </a:t>
            </a:r>
            <a:r>
              <a:rPr lang="it-IT" sz="2000" dirty="0">
                <a:solidFill>
                  <a:srgbClr val="FF0000"/>
                </a:solidFill>
                <a:latin typeface="Arial Black"/>
                <a:cs typeface="Arial Black"/>
              </a:rPr>
              <a:t>classificazione dei </a:t>
            </a:r>
            <a:r>
              <a:rPr lang="it-IT" sz="2000" dirty="0" smtClean="0">
                <a:solidFill>
                  <a:srgbClr val="FF0000"/>
                </a:solidFill>
                <a:latin typeface="Arial Black"/>
                <a:cs typeface="Arial Black"/>
              </a:rPr>
              <a:t>recettori</a:t>
            </a:r>
            <a:endParaRPr lang="it-IT" sz="2000" dirty="0">
              <a:solidFill>
                <a:srgbClr val="FF0000"/>
              </a:solidFill>
              <a:latin typeface="Arial Black"/>
              <a:cs typeface="Arial Black"/>
            </a:endParaRPr>
          </a:p>
          <a:p>
            <a:pPr lvl="0" algn="just"/>
            <a:endParaRPr lang="it-IT" sz="2000" dirty="0" smtClean="0">
              <a:latin typeface="Arial Black"/>
              <a:cs typeface="Arial Black"/>
            </a:endParaRPr>
          </a:p>
          <a:p>
            <a:pPr lvl="0" algn="just"/>
            <a:r>
              <a:rPr lang="it-IT" sz="2000" dirty="0" smtClean="0">
                <a:solidFill>
                  <a:schemeClr val="tx2">
                    <a:lumMod val="75000"/>
                    <a:lumOff val="25000"/>
                  </a:schemeClr>
                </a:solidFill>
                <a:latin typeface="Arial Black"/>
                <a:cs typeface="Arial Black"/>
              </a:rPr>
              <a:t>sul </a:t>
            </a:r>
            <a:r>
              <a:rPr lang="it-IT" sz="2000" dirty="0">
                <a:solidFill>
                  <a:schemeClr val="tx2">
                    <a:lumMod val="75000"/>
                    <a:lumOff val="25000"/>
                  </a:schemeClr>
                </a:solidFill>
                <a:latin typeface="Arial Black"/>
                <a:cs typeface="Arial Black"/>
              </a:rPr>
              <a:t>tipo di forze coinvolte </a:t>
            </a:r>
            <a:r>
              <a:rPr lang="it-IT" sz="2000" dirty="0" smtClean="0">
                <a:solidFill>
                  <a:schemeClr val="tx2">
                    <a:lumMod val="75000"/>
                    <a:lumOff val="25000"/>
                  </a:schemeClr>
                </a:solidFill>
                <a:latin typeface="Arial Black"/>
                <a:cs typeface="Arial Black"/>
              </a:rPr>
              <a:t>nell’interazione</a:t>
            </a:r>
            <a:endParaRPr lang="it-IT" sz="2000" dirty="0">
              <a:solidFill>
                <a:schemeClr val="tx2">
                  <a:lumMod val="75000"/>
                  <a:lumOff val="25000"/>
                </a:schemeClr>
              </a:solidFill>
              <a:latin typeface="Arial Black"/>
              <a:cs typeface="Arial Black"/>
            </a:endParaRPr>
          </a:p>
          <a:p>
            <a:endParaRPr lang="en-US" dirty="0"/>
          </a:p>
        </p:txBody>
      </p:sp>
    </p:spTree>
    <p:extLst>
      <p:ext uri="{BB962C8B-B14F-4D97-AF65-F5344CB8AC3E}">
        <p14:creationId xmlns:p14="http://schemas.microsoft.com/office/powerpoint/2010/main" val="97995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7590" y="672327"/>
            <a:ext cx="8397140" cy="4154984"/>
          </a:xfrm>
          <a:prstGeom prst="rect">
            <a:avLst/>
          </a:prstGeom>
          <a:noFill/>
        </p:spPr>
        <p:txBody>
          <a:bodyPr wrap="square" rtlCol="0">
            <a:spAutoFit/>
          </a:bodyPr>
          <a:lstStyle/>
          <a:p>
            <a:pPr algn="just"/>
            <a:r>
              <a:rPr lang="it-IT" b="1" dirty="0">
                <a:solidFill>
                  <a:srgbClr val="0000FF"/>
                </a:solidFill>
              </a:rPr>
              <a:t>Il numero di </a:t>
            </a:r>
            <a:r>
              <a:rPr lang="it-IT" b="1" dirty="0" err="1">
                <a:solidFill>
                  <a:srgbClr val="0000FF"/>
                </a:solidFill>
              </a:rPr>
              <a:t>conformeri</a:t>
            </a:r>
            <a:r>
              <a:rPr lang="it-IT" b="1" dirty="0" smtClean="0">
                <a:solidFill>
                  <a:srgbClr val="0000FF"/>
                </a:solidFill>
              </a:rPr>
              <a:t> di una molecola può </a:t>
            </a:r>
            <a:r>
              <a:rPr lang="it-IT" b="1" dirty="0">
                <a:solidFill>
                  <a:srgbClr val="0000FF"/>
                </a:solidFill>
              </a:rPr>
              <a:t>essere calcolato dalla seguente equazione:</a:t>
            </a:r>
          </a:p>
          <a:p>
            <a:r>
              <a:rPr lang="it-IT" sz="2400" b="1" dirty="0" err="1">
                <a:solidFill>
                  <a:srgbClr val="FF0000"/>
                </a:solidFill>
              </a:rPr>
              <a:t> </a:t>
            </a:r>
            <a:endParaRPr lang="it-IT" sz="2400" b="1" dirty="0">
              <a:solidFill>
                <a:srgbClr val="FF0000"/>
              </a:solidFill>
            </a:endParaRPr>
          </a:p>
          <a:p>
            <a:r>
              <a:rPr lang="it-IT" sz="2400" b="1" dirty="0">
                <a:solidFill>
                  <a:srgbClr val="FF0000"/>
                </a:solidFill>
              </a:rPr>
              <a:t>numero di </a:t>
            </a:r>
            <a:r>
              <a:rPr lang="it-IT" sz="2400" b="1" dirty="0" err="1">
                <a:solidFill>
                  <a:srgbClr val="FF0000"/>
                </a:solidFill>
              </a:rPr>
              <a:t>conformazioni=</a:t>
            </a:r>
            <a:r>
              <a:rPr lang="it-IT" sz="2400" b="1" dirty="0">
                <a:solidFill>
                  <a:srgbClr val="FF0000"/>
                </a:solidFill>
              </a:rPr>
              <a:t> (360/</a:t>
            </a:r>
            <a:r>
              <a:rPr lang="it-IT" sz="2400" b="1" dirty="0" err="1">
                <a:solidFill>
                  <a:srgbClr val="FF0000"/>
                </a:solidFill>
              </a:rPr>
              <a:t>m</a:t>
            </a:r>
            <a:r>
              <a:rPr lang="it-IT" sz="2400" b="1" dirty="0">
                <a:solidFill>
                  <a:srgbClr val="FF0000"/>
                </a:solidFill>
              </a:rPr>
              <a:t>)</a:t>
            </a:r>
            <a:r>
              <a:rPr lang="it-IT" sz="2400" b="1" baseline="30000" dirty="0" err="1">
                <a:solidFill>
                  <a:srgbClr val="FF0000"/>
                </a:solidFill>
              </a:rPr>
              <a:t>n</a:t>
            </a:r>
            <a:endParaRPr lang="it-IT" sz="2400" b="1" dirty="0">
              <a:solidFill>
                <a:srgbClr val="FF0000"/>
              </a:solidFill>
            </a:endParaRPr>
          </a:p>
          <a:p>
            <a:r>
              <a:rPr lang="it-IT" b="1" dirty="0" err="1">
                <a:solidFill>
                  <a:srgbClr val="0000FF"/>
                </a:solidFill>
              </a:rPr>
              <a:t> </a:t>
            </a:r>
            <a:endParaRPr lang="it-IT" b="1" dirty="0">
              <a:solidFill>
                <a:srgbClr val="0000FF"/>
              </a:solidFill>
            </a:endParaRPr>
          </a:p>
          <a:p>
            <a:pPr algn="just"/>
            <a:r>
              <a:rPr lang="it-IT" b="1" dirty="0">
                <a:solidFill>
                  <a:srgbClr val="0000FF"/>
                </a:solidFill>
              </a:rPr>
              <a:t>dove </a:t>
            </a:r>
            <a:r>
              <a:rPr lang="it-IT" b="1" dirty="0" err="1">
                <a:solidFill>
                  <a:srgbClr val="0000FF"/>
                </a:solidFill>
              </a:rPr>
              <a:t>m</a:t>
            </a:r>
            <a:r>
              <a:rPr lang="it-IT" b="1" dirty="0">
                <a:solidFill>
                  <a:srgbClr val="0000FF"/>
                </a:solidFill>
              </a:rPr>
              <a:t> è l’incremento dell’angolo misurato in gradi e </a:t>
            </a:r>
            <a:r>
              <a:rPr lang="it-IT" b="1" dirty="0" err="1">
                <a:solidFill>
                  <a:srgbClr val="0000FF"/>
                </a:solidFill>
              </a:rPr>
              <a:t>n</a:t>
            </a:r>
            <a:r>
              <a:rPr lang="it-IT" b="1" dirty="0">
                <a:solidFill>
                  <a:srgbClr val="0000FF"/>
                </a:solidFill>
              </a:rPr>
              <a:t> è il numero di legami </a:t>
            </a:r>
            <a:r>
              <a:rPr lang="it-IT" b="1" i="1" dirty="0" err="1">
                <a:solidFill>
                  <a:srgbClr val="0000FF"/>
                </a:solidFill>
              </a:rPr>
              <a:t>rotatabili</a:t>
            </a:r>
            <a:r>
              <a:rPr lang="it-IT" b="1" i="1" dirty="0">
                <a:solidFill>
                  <a:srgbClr val="0000FF"/>
                </a:solidFill>
              </a:rPr>
              <a:t>.</a:t>
            </a:r>
            <a:r>
              <a:rPr lang="it-IT" b="1" dirty="0">
                <a:solidFill>
                  <a:srgbClr val="0000FF"/>
                </a:solidFill>
              </a:rPr>
              <a:t> Così se consideriamo la molecola in figura che ha </a:t>
            </a:r>
            <a:r>
              <a:rPr lang="it-IT" b="1" dirty="0" err="1">
                <a:solidFill>
                  <a:srgbClr val="0000FF"/>
                </a:solidFill>
              </a:rPr>
              <a:t>6</a:t>
            </a:r>
            <a:r>
              <a:rPr lang="it-IT" b="1" dirty="0">
                <a:solidFill>
                  <a:srgbClr val="0000FF"/>
                </a:solidFill>
              </a:rPr>
              <a:t> legami singoli in grado di ruotare, le conformazioni possibili per un incremento angolare di 60 gradi sono 46656 e per un incremento di 30 gradi sono 2985984. (Il numero di conformazioni aumenta  molto velocemente con l’aumentare del numero di legame e con il diminuire dell’incremento angolare</a:t>
            </a:r>
            <a:r>
              <a:rPr lang="it-IT" b="1" dirty="0" smtClean="0">
                <a:solidFill>
                  <a:srgbClr val="0000FF"/>
                </a:solidFill>
              </a:rPr>
              <a:t> rendendo </a:t>
            </a:r>
            <a:r>
              <a:rPr lang="it-IT" b="1" dirty="0">
                <a:solidFill>
                  <a:srgbClr val="0000FF"/>
                </a:solidFill>
              </a:rPr>
              <a:t>impossibile la minimizzazione di tutte le possibili conformazioni.)</a:t>
            </a:r>
          </a:p>
          <a:p>
            <a:endParaRPr lang="it-IT" dirty="0"/>
          </a:p>
        </p:txBody>
      </p:sp>
      <p:pic>
        <p:nvPicPr>
          <p:cNvPr id="4" name="Immagine 3"/>
          <p:cNvPicPr>
            <a:picLocks noChangeAspect="1"/>
          </p:cNvPicPr>
          <p:nvPr/>
        </p:nvPicPr>
        <p:blipFill>
          <a:blip r:embed="rId2"/>
          <a:stretch>
            <a:fillRect/>
          </a:stretch>
        </p:blipFill>
        <p:spPr>
          <a:xfrm>
            <a:off x="2832684" y="4572555"/>
            <a:ext cx="3243246" cy="1958448"/>
          </a:xfrm>
          <a:prstGeom prst="rect">
            <a:avLst/>
          </a:prstGeom>
        </p:spPr>
      </p:pic>
      <p:sp>
        <p:nvSpPr>
          <p:cNvPr id="5" name="CasellaDiTesto 4"/>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4720" y="769205"/>
            <a:ext cx="8872330" cy="6463309"/>
          </a:xfrm>
          <a:prstGeom prst="rect">
            <a:avLst/>
          </a:prstGeom>
          <a:noFill/>
        </p:spPr>
        <p:txBody>
          <a:bodyPr wrap="square" rtlCol="0">
            <a:spAutoFit/>
          </a:bodyPr>
          <a:lstStyle/>
          <a:p>
            <a:pPr algn="just"/>
            <a:r>
              <a:rPr lang="it-IT" b="1" dirty="0"/>
              <a:t>Per poter effettuare uno studio di </a:t>
            </a:r>
            <a:r>
              <a:rPr lang="it-IT" b="1" dirty="0" err="1"/>
              <a:t>enantioselettività</a:t>
            </a:r>
            <a:r>
              <a:rPr lang="it-IT" b="1" dirty="0"/>
              <a:t> è necessario poter disporre di entrambi gli </a:t>
            </a:r>
            <a:r>
              <a:rPr lang="it-IT" b="1" dirty="0" err="1"/>
              <a:t>enantiomeri</a:t>
            </a:r>
            <a:r>
              <a:rPr lang="it-IT" b="1" dirty="0"/>
              <a:t> con purezza </a:t>
            </a:r>
            <a:r>
              <a:rPr lang="it-IT" b="1" dirty="0" err="1"/>
              <a:t>enantiomerica</a:t>
            </a:r>
            <a:r>
              <a:rPr lang="it-IT" b="1" dirty="0"/>
              <a:t> elevata, conoscere la loro configurazione </a:t>
            </a:r>
            <a:r>
              <a:rPr lang="it-IT" b="1" dirty="0" smtClean="0"/>
              <a:t>assoluta </a:t>
            </a:r>
            <a:r>
              <a:rPr lang="it-IT" b="1" dirty="0"/>
              <a:t>e valutare l’affinità o la potenza di </a:t>
            </a:r>
            <a:r>
              <a:rPr lang="it-IT" b="1" dirty="0" smtClean="0"/>
              <a:t>entrambi. Queste </a:t>
            </a:r>
            <a:r>
              <a:rPr lang="it-IT" b="1" dirty="0"/>
              <a:t>condizioni diventano sempre più facilmente realizzabili grazie:</a:t>
            </a:r>
          </a:p>
          <a:p>
            <a:pPr algn="just"/>
            <a:r>
              <a:rPr lang="it-IT" dirty="0"/>
              <a:t> </a:t>
            </a:r>
          </a:p>
          <a:p>
            <a:pPr lvl="0" algn="just"/>
            <a:r>
              <a:rPr lang="it-IT" b="1" dirty="0">
                <a:solidFill>
                  <a:srgbClr val="008000"/>
                </a:solidFill>
              </a:rPr>
              <a:t>al miglioramento delle tecniche esistenti e allo sviluppo di nuove metodologie di sintesi di composti </a:t>
            </a:r>
            <a:r>
              <a:rPr lang="it-IT" b="1" dirty="0" err="1">
                <a:solidFill>
                  <a:srgbClr val="008000"/>
                </a:solidFill>
              </a:rPr>
              <a:t>enantiomericamente</a:t>
            </a:r>
            <a:r>
              <a:rPr lang="it-IT" b="1" dirty="0">
                <a:solidFill>
                  <a:srgbClr val="008000"/>
                </a:solidFill>
              </a:rPr>
              <a:t> puri :</a:t>
            </a:r>
          </a:p>
          <a:p>
            <a:pPr lvl="1" algn="just"/>
            <a:r>
              <a:rPr lang="it-IT" b="1" dirty="0">
                <a:solidFill>
                  <a:srgbClr val="008000"/>
                </a:solidFill>
              </a:rPr>
              <a:t>sintesi </a:t>
            </a:r>
            <a:r>
              <a:rPr lang="it-IT" b="1" dirty="0" smtClean="0">
                <a:solidFill>
                  <a:srgbClr val="008000"/>
                </a:solidFill>
              </a:rPr>
              <a:t>asimmetriche</a:t>
            </a:r>
            <a:r>
              <a:rPr lang="it-IT" b="1" dirty="0">
                <a:solidFill>
                  <a:srgbClr val="008000"/>
                </a:solidFill>
              </a:rPr>
              <a:t>, </a:t>
            </a:r>
          </a:p>
          <a:p>
            <a:pPr lvl="1" algn="just"/>
            <a:r>
              <a:rPr lang="it-IT" b="1" dirty="0">
                <a:solidFill>
                  <a:srgbClr val="008000"/>
                </a:solidFill>
              </a:rPr>
              <a:t>risoluzioni cinetiche catalizzate, </a:t>
            </a:r>
          </a:p>
          <a:p>
            <a:pPr lvl="1" algn="just"/>
            <a:r>
              <a:rPr lang="it-IT" b="1" dirty="0">
                <a:solidFill>
                  <a:srgbClr val="008000"/>
                </a:solidFill>
              </a:rPr>
              <a:t>risoluzioni di racemi mediante cristallizzazione </a:t>
            </a:r>
            <a:r>
              <a:rPr lang="it-IT" b="1" dirty="0" err="1">
                <a:solidFill>
                  <a:srgbClr val="008000"/>
                </a:solidFill>
              </a:rPr>
              <a:t>stereoselettiva</a:t>
            </a:r>
            <a:r>
              <a:rPr lang="it-IT" b="1" dirty="0">
                <a:solidFill>
                  <a:srgbClr val="008000"/>
                </a:solidFill>
              </a:rPr>
              <a:t>, </a:t>
            </a:r>
          </a:p>
          <a:p>
            <a:pPr lvl="1" algn="just"/>
            <a:r>
              <a:rPr lang="it-IT" b="1" dirty="0">
                <a:solidFill>
                  <a:srgbClr val="008000"/>
                </a:solidFill>
              </a:rPr>
              <a:t>cromatografia chirale preparativa</a:t>
            </a:r>
          </a:p>
          <a:p>
            <a:pPr algn="just"/>
            <a:r>
              <a:rPr lang="it-IT" dirty="0"/>
              <a:t> </a:t>
            </a:r>
          </a:p>
          <a:p>
            <a:pPr lvl="0" algn="just"/>
            <a:r>
              <a:rPr lang="it-IT" b="1" dirty="0">
                <a:solidFill>
                  <a:srgbClr val="FF4040"/>
                </a:solidFill>
              </a:rPr>
              <a:t>allo sviluppo delle tecniche di determinazione della purezza </a:t>
            </a:r>
            <a:r>
              <a:rPr lang="it-IT" b="1" dirty="0" err="1">
                <a:solidFill>
                  <a:srgbClr val="FF4040"/>
                </a:solidFill>
              </a:rPr>
              <a:t>enantiomerica</a:t>
            </a:r>
            <a:r>
              <a:rPr lang="it-IT" b="1" dirty="0">
                <a:solidFill>
                  <a:srgbClr val="FF4040"/>
                </a:solidFill>
              </a:rPr>
              <a:t>:</a:t>
            </a:r>
          </a:p>
          <a:p>
            <a:pPr lvl="1" algn="just"/>
            <a:r>
              <a:rPr lang="it-IT" b="1" dirty="0">
                <a:solidFill>
                  <a:srgbClr val="FF4040"/>
                </a:solidFill>
              </a:rPr>
              <a:t>polarimetria, NMR, </a:t>
            </a:r>
          </a:p>
          <a:p>
            <a:pPr lvl="1" algn="just"/>
            <a:r>
              <a:rPr lang="it-IT" b="1" dirty="0">
                <a:solidFill>
                  <a:srgbClr val="FF4040"/>
                </a:solidFill>
              </a:rPr>
              <a:t>HPLC chirale e non chirale, </a:t>
            </a:r>
          </a:p>
          <a:p>
            <a:pPr lvl="1" algn="just"/>
            <a:r>
              <a:rPr lang="it-IT" b="1" dirty="0">
                <a:solidFill>
                  <a:srgbClr val="FF4040"/>
                </a:solidFill>
              </a:rPr>
              <a:t>GC chirale e non chirale, </a:t>
            </a:r>
          </a:p>
          <a:p>
            <a:pPr lvl="1" algn="just"/>
            <a:r>
              <a:rPr lang="it-IT" b="1" dirty="0">
                <a:solidFill>
                  <a:srgbClr val="FF4040"/>
                </a:solidFill>
              </a:rPr>
              <a:t>elettroforesi capillare chirale, </a:t>
            </a:r>
          </a:p>
          <a:p>
            <a:pPr lvl="1" algn="just"/>
            <a:r>
              <a:rPr lang="it-IT" b="1" dirty="0" err="1">
                <a:solidFill>
                  <a:srgbClr val="FF4040"/>
                </a:solidFill>
              </a:rPr>
              <a:t>binding</a:t>
            </a:r>
            <a:r>
              <a:rPr lang="it-IT" b="1" dirty="0">
                <a:solidFill>
                  <a:srgbClr val="FF4040"/>
                </a:solidFill>
              </a:rPr>
              <a:t> competitivo, </a:t>
            </a:r>
          </a:p>
          <a:p>
            <a:pPr lvl="1" algn="just"/>
            <a:r>
              <a:rPr lang="it-IT" b="1" dirty="0">
                <a:solidFill>
                  <a:srgbClr val="FF4040"/>
                </a:solidFill>
              </a:rPr>
              <a:t>diluizione isotopica, </a:t>
            </a:r>
          </a:p>
          <a:p>
            <a:pPr lvl="1" algn="just"/>
            <a:r>
              <a:rPr lang="it-IT" b="1" dirty="0" err="1">
                <a:solidFill>
                  <a:srgbClr val="FF4040"/>
                </a:solidFill>
              </a:rPr>
              <a:t>microcalorimetria</a:t>
            </a:r>
            <a:r>
              <a:rPr lang="it-IT" b="1" dirty="0">
                <a:solidFill>
                  <a:srgbClr val="FF4040"/>
                </a:solidFill>
              </a:rPr>
              <a:t> differenziale a scansione.</a:t>
            </a:r>
          </a:p>
          <a:p>
            <a:pPr algn="just"/>
            <a:r>
              <a:rPr lang="it-IT" dirty="0"/>
              <a:t> </a:t>
            </a:r>
          </a:p>
          <a:p>
            <a:pPr algn="just"/>
            <a:endParaRPr lang="en-US" dirty="0"/>
          </a:p>
        </p:txBody>
      </p:sp>
    </p:spTree>
    <p:extLst>
      <p:ext uri="{BB962C8B-B14F-4D97-AF65-F5344CB8AC3E}">
        <p14:creationId xmlns:p14="http://schemas.microsoft.com/office/powerpoint/2010/main" val="21282463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2541" y="640239"/>
            <a:ext cx="8720284" cy="1754327"/>
          </a:xfrm>
          <a:prstGeom prst="rect">
            <a:avLst/>
          </a:prstGeom>
          <a:noFill/>
        </p:spPr>
        <p:txBody>
          <a:bodyPr wrap="square" rtlCol="0">
            <a:spAutoFit/>
          </a:bodyPr>
          <a:lstStyle/>
          <a:p>
            <a:pPr lvl="0"/>
            <a:r>
              <a:rPr lang="it-IT" dirty="0">
                <a:solidFill>
                  <a:srgbClr val="008000"/>
                </a:solidFill>
                <a:latin typeface="Arial Black"/>
                <a:cs typeface="Arial Black"/>
              </a:rPr>
              <a:t>Meccanismo d’azione dei farmaci</a:t>
            </a:r>
          </a:p>
          <a:p>
            <a:pPr algn="just"/>
            <a:r>
              <a:rPr lang="it-IT" b="1" dirty="0"/>
              <a:t>Dallo studio dell’</a:t>
            </a:r>
            <a:r>
              <a:rPr lang="it-IT" b="1" dirty="0" err="1"/>
              <a:t>enantioselettività</a:t>
            </a:r>
            <a:r>
              <a:rPr lang="it-IT" b="1" dirty="0"/>
              <a:t> di un farmaco chirale si può stabilite se il suo meccanismo d’azione è specifico o aspecifico o se differenti azioni farmacologiche derivano dallo stesso meccanismo o da meccanismi differenti.</a:t>
            </a:r>
          </a:p>
          <a:p>
            <a:endParaRPr lang="en-US" dirty="0"/>
          </a:p>
        </p:txBody>
      </p:sp>
      <p:pic>
        <p:nvPicPr>
          <p:cNvPr id="5" name="Picture 4"/>
          <p:cNvPicPr>
            <a:picLocks noChangeAspect="1"/>
          </p:cNvPicPr>
          <p:nvPr/>
        </p:nvPicPr>
        <p:blipFill>
          <a:blip r:embed="rId2"/>
          <a:stretch>
            <a:fillRect/>
          </a:stretch>
        </p:blipFill>
        <p:spPr>
          <a:xfrm>
            <a:off x="232541" y="2468611"/>
            <a:ext cx="3908364" cy="3577698"/>
          </a:xfrm>
          <a:prstGeom prst="rect">
            <a:avLst/>
          </a:prstGeom>
        </p:spPr>
      </p:pic>
      <p:sp>
        <p:nvSpPr>
          <p:cNvPr id="6" name="TextBox 5"/>
          <p:cNvSpPr txBox="1"/>
          <p:nvPr/>
        </p:nvSpPr>
        <p:spPr>
          <a:xfrm>
            <a:off x="4400391" y="2280783"/>
            <a:ext cx="4552434" cy="4524316"/>
          </a:xfrm>
          <a:prstGeom prst="rect">
            <a:avLst/>
          </a:prstGeom>
          <a:noFill/>
        </p:spPr>
        <p:txBody>
          <a:bodyPr wrap="square" rtlCol="0">
            <a:spAutoFit/>
          </a:bodyPr>
          <a:lstStyle/>
          <a:p>
            <a:pPr algn="just"/>
            <a:r>
              <a:rPr lang="it-IT" b="1" dirty="0">
                <a:solidFill>
                  <a:srgbClr val="FF0000"/>
                </a:solidFill>
              </a:rPr>
              <a:t>Nella serie delle </a:t>
            </a:r>
            <a:r>
              <a:rPr lang="it-IT" b="1" dirty="0" err="1">
                <a:solidFill>
                  <a:srgbClr val="FF0000"/>
                </a:solidFill>
              </a:rPr>
              <a:t>ariletanolamine</a:t>
            </a:r>
            <a:r>
              <a:rPr lang="it-IT" b="1" dirty="0">
                <a:solidFill>
                  <a:srgbClr val="FF0000"/>
                </a:solidFill>
              </a:rPr>
              <a:t> che sono qui sopra mostrate si osserva che questi composti mostrano un rapporto </a:t>
            </a:r>
            <a:r>
              <a:rPr lang="it-IT" b="1" dirty="0" err="1">
                <a:solidFill>
                  <a:srgbClr val="FF0000"/>
                </a:solidFill>
              </a:rPr>
              <a:t>eudismico</a:t>
            </a:r>
            <a:r>
              <a:rPr lang="it-IT" b="1" dirty="0">
                <a:solidFill>
                  <a:srgbClr val="FF0000"/>
                </a:solidFill>
              </a:rPr>
              <a:t> intorno a 100 per </a:t>
            </a:r>
            <a:r>
              <a:rPr lang="it-IT" b="1" dirty="0" smtClean="0">
                <a:solidFill>
                  <a:srgbClr val="FF0000"/>
                </a:solidFill>
              </a:rPr>
              <a:t>quanto </a:t>
            </a:r>
            <a:r>
              <a:rPr lang="it-IT" b="1" dirty="0">
                <a:solidFill>
                  <a:srgbClr val="FF0000"/>
                </a:solidFill>
              </a:rPr>
              <a:t>riguarda l’attività β-bloccante, mentre per l’azione anestetica locale il rapporto </a:t>
            </a:r>
            <a:r>
              <a:rPr lang="it-IT" b="1" dirty="0" err="1">
                <a:solidFill>
                  <a:srgbClr val="FF0000"/>
                </a:solidFill>
              </a:rPr>
              <a:t>eudismico</a:t>
            </a:r>
            <a:r>
              <a:rPr lang="it-IT" b="1" dirty="0">
                <a:solidFill>
                  <a:srgbClr val="FF0000"/>
                </a:solidFill>
              </a:rPr>
              <a:t> risulta uguale a 1. Ciò suggerisce che i due effetti farmacologici derivano da differenti meccanismi d’azione e conferma che l’azione β-bloccante adrenergica è un tipo di attività </a:t>
            </a:r>
            <a:r>
              <a:rPr lang="it-IT" b="1" dirty="0" err="1" smtClean="0">
                <a:solidFill>
                  <a:srgbClr val="FF0000"/>
                </a:solidFill>
              </a:rPr>
              <a:t>stereoselettiva</a:t>
            </a:r>
            <a:r>
              <a:rPr lang="it-IT" b="1" dirty="0" smtClean="0">
                <a:solidFill>
                  <a:srgbClr val="FF0000"/>
                </a:solidFill>
              </a:rPr>
              <a:t> </a:t>
            </a:r>
            <a:r>
              <a:rPr lang="it-IT" b="1" dirty="0">
                <a:solidFill>
                  <a:srgbClr val="FF0000"/>
                </a:solidFill>
              </a:rPr>
              <a:t>a </a:t>
            </a:r>
            <a:r>
              <a:rPr lang="it-IT" b="1" dirty="0" smtClean="0">
                <a:solidFill>
                  <a:srgbClr val="FF0000"/>
                </a:solidFill>
              </a:rPr>
              <a:t>differenza </a:t>
            </a:r>
            <a:r>
              <a:rPr lang="it-IT" b="1" dirty="0">
                <a:solidFill>
                  <a:srgbClr val="FF0000"/>
                </a:solidFill>
              </a:rPr>
              <a:t>dell’azione anestetica locale, dovuta alla stabilizzazione della membrana.</a:t>
            </a:r>
          </a:p>
          <a:p>
            <a:endParaRPr lang="en-US" dirty="0"/>
          </a:p>
        </p:txBody>
      </p:sp>
    </p:spTree>
    <p:extLst>
      <p:ext uri="{BB962C8B-B14F-4D97-AF65-F5344CB8AC3E}">
        <p14:creationId xmlns:p14="http://schemas.microsoft.com/office/powerpoint/2010/main" val="9508645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4654" y="604462"/>
            <a:ext cx="8568237" cy="2585323"/>
          </a:xfrm>
          <a:prstGeom prst="rect">
            <a:avLst/>
          </a:prstGeom>
          <a:noFill/>
        </p:spPr>
        <p:txBody>
          <a:bodyPr wrap="square" rtlCol="0">
            <a:spAutoFit/>
          </a:bodyPr>
          <a:lstStyle/>
          <a:p>
            <a:pPr lvl="0"/>
            <a:r>
              <a:rPr lang="it-IT" dirty="0">
                <a:solidFill>
                  <a:srgbClr val="008000"/>
                </a:solidFill>
                <a:latin typeface="Arial Black"/>
                <a:cs typeface="Arial Black"/>
              </a:rPr>
              <a:t>Sito di interazione dei farmaci</a:t>
            </a:r>
          </a:p>
          <a:p>
            <a:pPr algn="just"/>
            <a:r>
              <a:rPr lang="it-IT" b="1" dirty="0"/>
              <a:t>Analizzando la configurazione assoluta degli </a:t>
            </a:r>
            <a:r>
              <a:rPr lang="it-IT" b="1" dirty="0" err="1"/>
              <a:t>eutomeri</a:t>
            </a:r>
            <a:r>
              <a:rPr lang="it-IT" b="1" dirty="0"/>
              <a:t> di differenti classi di farmaci si può stabilire se queste sostanze interagiscono con lo stesso sito recettoriale. Un </a:t>
            </a:r>
            <a:r>
              <a:rPr lang="it-IT" b="1" dirty="0" smtClean="0"/>
              <a:t>esempio </a:t>
            </a:r>
            <a:r>
              <a:rPr lang="it-IT" b="1" dirty="0"/>
              <a:t>viene dallo studio della </a:t>
            </a:r>
            <a:r>
              <a:rPr lang="it-IT" b="1" dirty="0" err="1"/>
              <a:t>enantioselettività</a:t>
            </a:r>
            <a:r>
              <a:rPr lang="it-IT" b="1" dirty="0"/>
              <a:t> di alcuni agonisti ed antagonisti muscarinici. Sono riportate in figura le strutture di quattro potenti agonisti muscarinici appartenenti a classi diverse: muscarina, 1,3-diossolano, 1,3-ossatiolano e 1,3-ossatiolano-3-solfossido.</a:t>
            </a:r>
          </a:p>
          <a:p>
            <a:endParaRPr lang="en-US" dirty="0"/>
          </a:p>
        </p:txBody>
      </p:sp>
      <p:pic>
        <p:nvPicPr>
          <p:cNvPr id="5" name="Picture 4"/>
          <p:cNvPicPr>
            <a:picLocks noChangeAspect="1"/>
          </p:cNvPicPr>
          <p:nvPr/>
        </p:nvPicPr>
        <p:blipFill>
          <a:blip r:embed="rId2"/>
          <a:stretch>
            <a:fillRect/>
          </a:stretch>
        </p:blipFill>
        <p:spPr>
          <a:xfrm>
            <a:off x="313037" y="2890511"/>
            <a:ext cx="4409960" cy="3967489"/>
          </a:xfrm>
          <a:prstGeom prst="rect">
            <a:avLst/>
          </a:prstGeom>
        </p:spPr>
      </p:pic>
      <p:sp>
        <p:nvSpPr>
          <p:cNvPr id="6" name="TextBox 5"/>
          <p:cNvSpPr txBox="1"/>
          <p:nvPr/>
        </p:nvSpPr>
        <p:spPr>
          <a:xfrm>
            <a:off x="5062237" y="3568754"/>
            <a:ext cx="3720654" cy="2031325"/>
          </a:xfrm>
          <a:prstGeom prst="rect">
            <a:avLst/>
          </a:prstGeom>
          <a:noFill/>
        </p:spPr>
        <p:txBody>
          <a:bodyPr wrap="square" rtlCol="0">
            <a:spAutoFit/>
          </a:bodyPr>
          <a:lstStyle/>
          <a:p>
            <a:pPr algn="just"/>
            <a:r>
              <a:rPr lang="it-IT" b="1" dirty="0">
                <a:solidFill>
                  <a:schemeClr val="tx2">
                    <a:lumMod val="75000"/>
                    <a:lumOff val="25000"/>
                  </a:schemeClr>
                </a:solidFill>
              </a:rPr>
              <a:t>Gli </a:t>
            </a:r>
            <a:r>
              <a:rPr lang="it-IT" b="1" dirty="0" err="1">
                <a:solidFill>
                  <a:schemeClr val="tx2">
                    <a:lumMod val="75000"/>
                    <a:lumOff val="25000"/>
                  </a:schemeClr>
                </a:solidFill>
              </a:rPr>
              <a:t>eutomeri</a:t>
            </a:r>
            <a:r>
              <a:rPr lang="it-IT" b="1" dirty="0">
                <a:solidFill>
                  <a:schemeClr val="tx2">
                    <a:lumMod val="75000"/>
                    <a:lumOff val="25000"/>
                  </a:schemeClr>
                </a:solidFill>
              </a:rPr>
              <a:t> di questi composti possiedono la stessa disposizione spaziale dei gruppi e ciò fa supporre che il sito di interazione per questi agonisti sia identico.</a:t>
            </a:r>
          </a:p>
          <a:p>
            <a:endParaRPr lang="en-US" dirty="0"/>
          </a:p>
        </p:txBody>
      </p:sp>
    </p:spTree>
    <p:extLst>
      <p:ext uri="{BB962C8B-B14F-4D97-AF65-F5344CB8AC3E}">
        <p14:creationId xmlns:p14="http://schemas.microsoft.com/office/powerpoint/2010/main" val="12898494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41485" y="760261"/>
            <a:ext cx="8425135" cy="3139321"/>
          </a:xfrm>
          <a:prstGeom prst="rect">
            <a:avLst/>
          </a:prstGeom>
          <a:noFill/>
        </p:spPr>
        <p:txBody>
          <a:bodyPr wrap="square" rtlCol="0">
            <a:spAutoFit/>
          </a:bodyPr>
          <a:lstStyle/>
          <a:p>
            <a:pPr algn="just"/>
            <a:r>
              <a:rPr lang="it-IT" b="1" dirty="0">
                <a:solidFill>
                  <a:schemeClr val="accent5">
                    <a:lumMod val="75000"/>
                  </a:schemeClr>
                </a:solidFill>
              </a:rPr>
              <a:t>Se si prendono in considerazione alcuni di questi agonisti e gli antagonisti competitivi </a:t>
            </a:r>
            <a:r>
              <a:rPr lang="it-IT" b="1" dirty="0" smtClean="0">
                <a:solidFill>
                  <a:schemeClr val="accent5">
                    <a:lumMod val="75000"/>
                  </a:schemeClr>
                </a:solidFill>
              </a:rPr>
              <a:t>strutturalmente </a:t>
            </a:r>
            <a:r>
              <a:rPr lang="it-IT" b="1" dirty="0">
                <a:solidFill>
                  <a:schemeClr val="accent5">
                    <a:lumMod val="75000"/>
                  </a:schemeClr>
                </a:solidFill>
              </a:rPr>
              <a:t>ad </a:t>
            </a:r>
            <a:r>
              <a:rPr lang="it-IT" b="1" dirty="0" smtClean="0">
                <a:solidFill>
                  <a:schemeClr val="accent5">
                    <a:lumMod val="75000"/>
                  </a:schemeClr>
                </a:solidFill>
              </a:rPr>
              <a:t>essi </a:t>
            </a:r>
            <a:r>
              <a:rPr lang="it-IT" b="1" dirty="0">
                <a:solidFill>
                  <a:schemeClr val="accent5">
                    <a:lumMod val="75000"/>
                  </a:schemeClr>
                </a:solidFill>
              </a:rPr>
              <a:t>correlati si osserva che anche in questo caso gli </a:t>
            </a:r>
            <a:r>
              <a:rPr lang="it-IT" b="1" dirty="0" err="1">
                <a:solidFill>
                  <a:schemeClr val="accent5">
                    <a:lumMod val="75000"/>
                  </a:schemeClr>
                </a:solidFill>
              </a:rPr>
              <a:t>eutomeri</a:t>
            </a:r>
            <a:r>
              <a:rPr lang="it-IT" b="1" dirty="0">
                <a:solidFill>
                  <a:schemeClr val="accent5">
                    <a:lumMod val="75000"/>
                  </a:schemeClr>
                </a:solidFill>
              </a:rPr>
              <a:t> delle due serie di sostanze mostrano la stessa </a:t>
            </a:r>
            <a:r>
              <a:rPr lang="it-IT" b="1" dirty="0" smtClean="0">
                <a:solidFill>
                  <a:schemeClr val="accent5">
                    <a:lumMod val="75000"/>
                  </a:schemeClr>
                </a:solidFill>
              </a:rPr>
              <a:t>configurazione </a:t>
            </a:r>
            <a:r>
              <a:rPr lang="it-IT" b="1" dirty="0">
                <a:solidFill>
                  <a:schemeClr val="accent5">
                    <a:lumMod val="75000"/>
                  </a:schemeClr>
                </a:solidFill>
              </a:rPr>
              <a:t>assoluta. Ciò suggerisce che i requisiti sterici per l’ottimizzazione del legame sia degli antagonisti che degli agonisti sono </a:t>
            </a:r>
            <a:r>
              <a:rPr lang="it-IT" b="1" dirty="0" smtClean="0">
                <a:solidFill>
                  <a:schemeClr val="accent5">
                    <a:lumMod val="75000"/>
                  </a:schemeClr>
                </a:solidFill>
              </a:rPr>
              <a:t>identici. In </a:t>
            </a:r>
            <a:r>
              <a:rPr lang="it-IT" b="1" dirty="0">
                <a:solidFill>
                  <a:schemeClr val="accent5">
                    <a:lumMod val="75000"/>
                  </a:schemeClr>
                </a:solidFill>
              </a:rPr>
              <a:t>un approccio di questo tipo, tanto maggiore è il numero di centri </a:t>
            </a:r>
            <a:r>
              <a:rPr lang="it-IT" b="1" dirty="0" err="1">
                <a:solidFill>
                  <a:schemeClr val="accent5">
                    <a:lumMod val="75000"/>
                  </a:schemeClr>
                </a:solidFill>
              </a:rPr>
              <a:t>stereogenici</a:t>
            </a:r>
            <a:r>
              <a:rPr lang="it-IT" b="1" dirty="0">
                <a:solidFill>
                  <a:schemeClr val="accent5">
                    <a:lumMod val="75000"/>
                  </a:schemeClr>
                </a:solidFill>
              </a:rPr>
              <a:t> della molecola, tanto più attendibile è il risultato: infatti in presenza di un elevato numero di centri </a:t>
            </a:r>
            <a:r>
              <a:rPr lang="it-IT" b="1" dirty="0" err="1">
                <a:solidFill>
                  <a:schemeClr val="accent5">
                    <a:lumMod val="75000"/>
                  </a:schemeClr>
                </a:solidFill>
              </a:rPr>
              <a:t>stereogenici</a:t>
            </a:r>
            <a:r>
              <a:rPr lang="it-IT" b="1" dirty="0">
                <a:solidFill>
                  <a:schemeClr val="accent5">
                    <a:lumMod val="75000"/>
                  </a:schemeClr>
                </a:solidFill>
              </a:rPr>
              <a:t> la probabilità di una coincidenza casuale della </a:t>
            </a:r>
            <a:r>
              <a:rPr lang="it-IT" b="1" dirty="0" smtClean="0">
                <a:solidFill>
                  <a:schemeClr val="accent5">
                    <a:lumMod val="75000"/>
                  </a:schemeClr>
                </a:solidFill>
              </a:rPr>
              <a:t>stereochimica </a:t>
            </a:r>
            <a:r>
              <a:rPr lang="it-IT" b="1" dirty="0">
                <a:solidFill>
                  <a:schemeClr val="accent5">
                    <a:lumMod val="75000"/>
                  </a:schemeClr>
                </a:solidFill>
              </a:rPr>
              <a:t>di composti differenti è fortemente ridotta.</a:t>
            </a:r>
          </a:p>
          <a:p>
            <a:endParaRPr lang="en-US" dirty="0"/>
          </a:p>
        </p:txBody>
      </p:sp>
      <p:pic>
        <p:nvPicPr>
          <p:cNvPr id="5" name="Picture 4"/>
          <p:cNvPicPr>
            <a:picLocks noChangeAspect="1"/>
          </p:cNvPicPr>
          <p:nvPr/>
        </p:nvPicPr>
        <p:blipFill>
          <a:blip r:embed="rId2"/>
          <a:stretch>
            <a:fillRect/>
          </a:stretch>
        </p:blipFill>
        <p:spPr>
          <a:xfrm>
            <a:off x="2173363" y="3655292"/>
            <a:ext cx="4847583" cy="3129775"/>
          </a:xfrm>
          <a:prstGeom prst="rect">
            <a:avLst/>
          </a:prstGeom>
        </p:spPr>
      </p:pic>
    </p:spTree>
    <p:extLst>
      <p:ext uri="{BB962C8B-B14F-4D97-AF65-F5344CB8AC3E}">
        <p14:creationId xmlns:p14="http://schemas.microsoft.com/office/powerpoint/2010/main" val="22001861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600" y="974923"/>
            <a:ext cx="8487740" cy="5355313"/>
          </a:xfrm>
          <a:prstGeom prst="rect">
            <a:avLst/>
          </a:prstGeom>
          <a:noFill/>
        </p:spPr>
        <p:txBody>
          <a:bodyPr wrap="square" rtlCol="0">
            <a:spAutoFit/>
          </a:bodyPr>
          <a:lstStyle/>
          <a:p>
            <a:pPr lvl="0"/>
            <a:r>
              <a:rPr lang="it-IT" b="1" dirty="0">
                <a:solidFill>
                  <a:schemeClr val="tx2">
                    <a:lumMod val="75000"/>
                    <a:lumOff val="25000"/>
                  </a:schemeClr>
                </a:solidFill>
                <a:latin typeface="Arial Black"/>
                <a:cs typeface="Arial Black"/>
              </a:rPr>
              <a:t>Classificazione dei recettori</a:t>
            </a:r>
          </a:p>
          <a:p>
            <a:pPr algn="just"/>
            <a:endParaRPr lang="it-IT" b="1" dirty="0" smtClean="0"/>
          </a:p>
          <a:p>
            <a:pPr algn="just"/>
            <a:r>
              <a:rPr lang="it-IT" b="1" dirty="0" smtClean="0"/>
              <a:t>I </a:t>
            </a:r>
            <a:r>
              <a:rPr lang="it-IT" b="1" dirty="0"/>
              <a:t>sottotipi recettoriali sono macromolecole diverse che si legano allo stesso mediatore chimico (</a:t>
            </a:r>
            <a:r>
              <a:rPr lang="it-IT" b="1" dirty="0" err="1"/>
              <a:t>isorecettori</a:t>
            </a:r>
            <a:r>
              <a:rPr lang="it-IT" b="1" dirty="0"/>
              <a:t>). Dallo studio della </a:t>
            </a:r>
            <a:r>
              <a:rPr lang="it-IT" b="1" dirty="0" err="1"/>
              <a:t>enantioselettività</a:t>
            </a:r>
            <a:r>
              <a:rPr lang="it-IT" b="1" dirty="0"/>
              <a:t> di </a:t>
            </a:r>
            <a:r>
              <a:rPr lang="it-IT" b="1" dirty="0" err="1"/>
              <a:t>ligandi</a:t>
            </a:r>
            <a:r>
              <a:rPr lang="it-IT" b="1" dirty="0"/>
              <a:t> chirali si possono ottenere informazioni sulla caratterizzazione dei </a:t>
            </a:r>
            <a:r>
              <a:rPr lang="it-IT" b="1" dirty="0" smtClean="0"/>
              <a:t>sottotipi </a:t>
            </a:r>
            <a:r>
              <a:rPr lang="it-IT" b="1" dirty="0"/>
              <a:t>recettoriali. Due molecole recettoriali identiche, anche se localizzate in tessuti diversi, devono interagire con due </a:t>
            </a:r>
            <a:r>
              <a:rPr lang="it-IT" b="1" dirty="0" err="1"/>
              <a:t>enantiomeri</a:t>
            </a:r>
            <a:r>
              <a:rPr lang="it-IT" b="1" dirty="0"/>
              <a:t> in maniera identica. Le eventuali differenze dovute alla </a:t>
            </a:r>
            <a:r>
              <a:rPr lang="it-IT" b="1" dirty="0" smtClean="0"/>
              <a:t>diversa </a:t>
            </a:r>
            <a:r>
              <a:rPr lang="it-IT" b="1" dirty="0"/>
              <a:t>localizzazione influenzano in maniera identica i due </a:t>
            </a:r>
            <a:r>
              <a:rPr lang="it-IT" b="1" dirty="0" err="1" smtClean="0"/>
              <a:t>enantiomeri</a:t>
            </a:r>
            <a:r>
              <a:rPr lang="it-IT" b="1" dirty="0" smtClean="0"/>
              <a:t>. Il </a:t>
            </a:r>
            <a:r>
              <a:rPr lang="it-IT" b="1" dirty="0"/>
              <a:t>rapporto </a:t>
            </a:r>
            <a:r>
              <a:rPr lang="it-IT" b="1" dirty="0" err="1"/>
              <a:t>eudismico</a:t>
            </a:r>
            <a:r>
              <a:rPr lang="it-IT" b="1" dirty="0"/>
              <a:t> delle affinità deve essere quindi lo stesso nei due tessuti. Nel caso in cui le due molecole recettoriali non siano invece identiche, ci si devono aspettare </a:t>
            </a:r>
            <a:r>
              <a:rPr lang="it-IT" b="1" dirty="0" smtClean="0"/>
              <a:t>significative differenze </a:t>
            </a:r>
            <a:r>
              <a:rPr lang="it-IT" b="1" dirty="0"/>
              <a:t>nei rapporti </a:t>
            </a:r>
            <a:r>
              <a:rPr lang="it-IT" b="1" dirty="0" err="1"/>
              <a:t>eudismici</a:t>
            </a:r>
            <a:r>
              <a:rPr lang="it-IT" b="1" dirty="0"/>
              <a:t>. Lo studio del rapporto </a:t>
            </a:r>
            <a:r>
              <a:rPr lang="it-IT" b="1" dirty="0" err="1"/>
              <a:t>eudismico</a:t>
            </a:r>
            <a:r>
              <a:rPr lang="it-IT" b="1" dirty="0"/>
              <a:t> di </a:t>
            </a:r>
            <a:r>
              <a:rPr lang="it-IT" b="1" dirty="0" err="1"/>
              <a:t>ligandi</a:t>
            </a:r>
            <a:r>
              <a:rPr lang="it-IT" b="1" dirty="0"/>
              <a:t> chirali che mostrano affinità diverse per lo stesso recettore in diversi tessuti è un importante criterio per stabilire se due recettori appartengono a sottotipi diversi o se le diverse affinità ottenute sono solo la conseguenza della diversa collocazione tissutale.</a:t>
            </a:r>
          </a:p>
          <a:p>
            <a:pPr algn="just"/>
            <a:r>
              <a:rPr lang="it-IT" b="1" dirty="0"/>
              <a:t> </a:t>
            </a:r>
          </a:p>
          <a:p>
            <a:endParaRPr lang="en-US" dirty="0"/>
          </a:p>
        </p:txBody>
      </p:sp>
    </p:spTree>
    <p:extLst>
      <p:ext uri="{BB962C8B-B14F-4D97-AF65-F5344CB8AC3E}">
        <p14:creationId xmlns:p14="http://schemas.microsoft.com/office/powerpoint/2010/main" val="34002859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70611" y="1344255"/>
            <a:ext cx="3855162" cy="4060687"/>
          </a:xfrm>
          <a:prstGeom prst="rect">
            <a:avLst/>
          </a:prstGeom>
        </p:spPr>
      </p:pic>
      <p:sp>
        <p:nvSpPr>
          <p:cNvPr id="5" name="TextBox 4"/>
          <p:cNvSpPr txBox="1"/>
          <p:nvPr/>
        </p:nvSpPr>
        <p:spPr>
          <a:xfrm>
            <a:off x="4293064" y="1371087"/>
            <a:ext cx="4570322" cy="3970318"/>
          </a:xfrm>
          <a:prstGeom prst="rect">
            <a:avLst/>
          </a:prstGeom>
          <a:noFill/>
        </p:spPr>
        <p:txBody>
          <a:bodyPr wrap="square" rtlCol="0">
            <a:spAutoFit/>
          </a:bodyPr>
          <a:lstStyle/>
          <a:p>
            <a:pPr algn="just"/>
            <a:r>
              <a:rPr lang="it-IT" b="1" dirty="0">
                <a:solidFill>
                  <a:schemeClr val="tx2">
                    <a:lumMod val="75000"/>
                    <a:lumOff val="25000"/>
                  </a:schemeClr>
                </a:solidFill>
              </a:rPr>
              <a:t>Nella tabella  sono riportati i dati relativi ai rapporti </a:t>
            </a:r>
            <a:r>
              <a:rPr lang="it-IT" b="1" dirty="0" err="1">
                <a:solidFill>
                  <a:schemeClr val="tx2">
                    <a:lumMod val="75000"/>
                    <a:lumOff val="25000"/>
                  </a:schemeClr>
                </a:solidFill>
              </a:rPr>
              <a:t>eudismici</a:t>
            </a:r>
            <a:r>
              <a:rPr lang="it-IT" b="1" dirty="0">
                <a:solidFill>
                  <a:schemeClr val="tx2">
                    <a:lumMod val="75000"/>
                    <a:lumOff val="25000"/>
                  </a:schemeClr>
                </a:solidFill>
              </a:rPr>
              <a:t> di alcune coppie </a:t>
            </a:r>
            <a:r>
              <a:rPr lang="it-IT" b="1" dirty="0" err="1">
                <a:solidFill>
                  <a:schemeClr val="tx2">
                    <a:lumMod val="75000"/>
                    <a:lumOff val="25000"/>
                  </a:schemeClr>
                </a:solidFill>
              </a:rPr>
              <a:t>enantiomeriche</a:t>
            </a:r>
            <a:r>
              <a:rPr lang="it-IT" b="1" dirty="0">
                <a:solidFill>
                  <a:schemeClr val="tx2">
                    <a:lumMod val="75000"/>
                    <a:lumOff val="25000"/>
                  </a:schemeClr>
                </a:solidFill>
              </a:rPr>
              <a:t> di agonisti e antagonisti muscarinici, calcolati su due tessuti diversi: ileo e cuore di cavia. I rapporti </a:t>
            </a:r>
            <a:r>
              <a:rPr lang="it-IT" b="1" dirty="0" err="1">
                <a:solidFill>
                  <a:schemeClr val="tx2">
                    <a:lumMod val="75000"/>
                    <a:lumOff val="25000"/>
                  </a:schemeClr>
                </a:solidFill>
              </a:rPr>
              <a:t>eudismici</a:t>
            </a:r>
            <a:r>
              <a:rPr lang="it-IT" b="1" dirty="0">
                <a:solidFill>
                  <a:schemeClr val="tx2">
                    <a:lumMod val="75000"/>
                    <a:lumOff val="25000"/>
                  </a:schemeClr>
                </a:solidFill>
              </a:rPr>
              <a:t> per i due tessuti sono significativamente differenti. Questo  fatto conferma la già nota differenza tra i recettori muscarinici del cuore, che appartengono alla sottoclasse M</a:t>
            </a:r>
            <a:r>
              <a:rPr lang="it-IT" b="1" baseline="-25000" dirty="0">
                <a:solidFill>
                  <a:schemeClr val="tx2">
                    <a:lumMod val="75000"/>
                    <a:lumOff val="25000"/>
                  </a:schemeClr>
                </a:solidFill>
              </a:rPr>
              <a:t>2</a:t>
            </a:r>
            <a:r>
              <a:rPr lang="it-IT" b="1" dirty="0">
                <a:solidFill>
                  <a:schemeClr val="tx2">
                    <a:lumMod val="75000"/>
                    <a:lumOff val="25000"/>
                  </a:schemeClr>
                </a:solidFill>
              </a:rPr>
              <a:t>, e quelli dell'ileo, che appartengono alla sottoclasse M</a:t>
            </a:r>
            <a:r>
              <a:rPr lang="it-IT" b="1" baseline="-25000" dirty="0">
                <a:solidFill>
                  <a:schemeClr val="tx2">
                    <a:lumMod val="75000"/>
                    <a:lumOff val="25000"/>
                  </a:schemeClr>
                </a:solidFill>
              </a:rPr>
              <a:t>3</a:t>
            </a:r>
            <a:r>
              <a:rPr lang="it-IT" b="1" dirty="0">
                <a:solidFill>
                  <a:schemeClr val="tx2">
                    <a:lumMod val="75000"/>
                    <a:lumOff val="25000"/>
                  </a:schemeClr>
                </a:solidFill>
              </a:rPr>
              <a:t>.</a:t>
            </a:r>
          </a:p>
          <a:p>
            <a:endParaRPr lang="en-US" dirty="0"/>
          </a:p>
        </p:txBody>
      </p:sp>
    </p:spTree>
    <p:extLst>
      <p:ext uri="{BB962C8B-B14F-4D97-AF65-F5344CB8AC3E}">
        <p14:creationId xmlns:p14="http://schemas.microsoft.com/office/powerpoint/2010/main" val="21522441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411419" y="1234333"/>
            <a:ext cx="8219426" cy="3416320"/>
          </a:xfrm>
          <a:prstGeom prst="rect">
            <a:avLst/>
          </a:prstGeom>
        </p:spPr>
        <p:txBody>
          <a:bodyPr wrap="square">
            <a:spAutoFit/>
          </a:bodyPr>
          <a:lstStyle/>
          <a:p>
            <a:pPr lvl="0"/>
            <a:r>
              <a:rPr lang="it-IT" dirty="0">
                <a:solidFill>
                  <a:srgbClr val="FF0000"/>
                </a:solidFill>
                <a:latin typeface="Arial Black"/>
                <a:cs typeface="Arial Black"/>
              </a:rPr>
              <a:t>Forze coinvolte nella interazione di un farmaco con il proprio </a:t>
            </a:r>
            <a:r>
              <a:rPr lang="it-IT" dirty="0" smtClean="0">
                <a:solidFill>
                  <a:srgbClr val="FF0000"/>
                </a:solidFill>
                <a:latin typeface="Arial Black"/>
                <a:cs typeface="Arial Black"/>
              </a:rPr>
              <a:t>target</a:t>
            </a:r>
            <a:endParaRPr lang="it-IT" dirty="0">
              <a:solidFill>
                <a:srgbClr val="FF0000"/>
              </a:solidFill>
              <a:latin typeface="Arial Black"/>
              <a:cs typeface="Arial Black"/>
            </a:endParaRPr>
          </a:p>
          <a:p>
            <a:endParaRPr lang="it-IT" dirty="0" smtClean="0"/>
          </a:p>
          <a:p>
            <a:pPr algn="just"/>
            <a:r>
              <a:rPr lang="it-IT" b="1" dirty="0" smtClean="0"/>
              <a:t>Lo </a:t>
            </a:r>
            <a:r>
              <a:rPr lang="it-IT" b="1" dirty="0"/>
              <a:t>studio della </a:t>
            </a:r>
            <a:r>
              <a:rPr lang="it-IT" b="1" dirty="0" err="1"/>
              <a:t>enantioselettività</a:t>
            </a:r>
            <a:r>
              <a:rPr lang="it-IT" b="1" dirty="0"/>
              <a:t> può dare informazioni sui gruppi e sulle forze coinvolte nella interazione farmaco-recettore; infatti dall'analisi dei rapporti </a:t>
            </a:r>
            <a:r>
              <a:rPr lang="it-IT" b="1" dirty="0" err="1"/>
              <a:t>eudismici</a:t>
            </a:r>
            <a:r>
              <a:rPr lang="it-IT" b="1" dirty="0"/>
              <a:t> si può valutare se un determinato centro chirale, presente nella molecola in esame, è coinvolto nell'interazione. In genere l'</a:t>
            </a:r>
            <a:r>
              <a:rPr lang="it-IT" b="1" dirty="0" err="1"/>
              <a:t>enantioselettività</a:t>
            </a:r>
            <a:r>
              <a:rPr lang="it-IT" b="1" dirty="0"/>
              <a:t> sarà tanto più alta quanto più i centri </a:t>
            </a:r>
            <a:r>
              <a:rPr lang="it-IT" b="1" dirty="0" err="1"/>
              <a:t>stereogenici</a:t>
            </a:r>
            <a:r>
              <a:rPr lang="it-IT" b="1" dirty="0"/>
              <a:t> saranno vicini ai gruppi essenziali per l'interazione; al limite, l'</a:t>
            </a:r>
            <a:r>
              <a:rPr lang="it-IT" b="1" dirty="0" err="1"/>
              <a:t>enantioselettività</a:t>
            </a:r>
            <a:r>
              <a:rPr lang="it-IT" b="1" dirty="0"/>
              <a:t> sarà nulla (ER = 1) se i centri </a:t>
            </a:r>
            <a:r>
              <a:rPr lang="it-IT" b="1" dirty="0" err="1"/>
              <a:t>stereogenici</a:t>
            </a:r>
            <a:r>
              <a:rPr lang="it-IT" b="1" dirty="0"/>
              <a:t> non sono affatto interessati all’interazione. Questo problema è stato studiato magistralmente da </a:t>
            </a:r>
            <a:r>
              <a:rPr lang="it-IT" b="1" dirty="0" err="1"/>
              <a:t>Ariëns</a:t>
            </a:r>
            <a:r>
              <a:rPr lang="it-IT" b="1" dirty="0"/>
              <a:t>. </a:t>
            </a:r>
            <a:endParaRPr lang="en-US" b="1" dirty="0"/>
          </a:p>
        </p:txBody>
      </p:sp>
    </p:spTree>
    <p:extLst>
      <p:ext uri="{BB962C8B-B14F-4D97-AF65-F5344CB8AC3E}">
        <p14:creationId xmlns:p14="http://schemas.microsoft.com/office/powerpoint/2010/main" val="23953941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60991" y="720737"/>
            <a:ext cx="5098011" cy="6001644"/>
          </a:xfrm>
          <a:prstGeom prst="rect">
            <a:avLst/>
          </a:prstGeom>
          <a:noFill/>
        </p:spPr>
        <p:txBody>
          <a:bodyPr wrap="square" rtlCol="0">
            <a:spAutoFit/>
          </a:bodyPr>
          <a:lstStyle/>
          <a:p>
            <a:pPr algn="just"/>
            <a:r>
              <a:rPr lang="it-IT" sz="1600" b="1" dirty="0"/>
              <a:t>È noto che l'introduzione di gruppi ingombranti su molecole aventi attività colinergica converte la loro attività da agonista ad antagonista. Questo è precisamente ciò che avviene introducendo nella molecola della </a:t>
            </a:r>
            <a:r>
              <a:rPr lang="it-IT" sz="1600" b="1" dirty="0" err="1"/>
              <a:t>acetil</a:t>
            </a:r>
            <a:r>
              <a:rPr lang="it-IT" sz="1600" b="1" dirty="0"/>
              <a:t>-β-</a:t>
            </a:r>
            <a:r>
              <a:rPr lang="it-IT" sz="1600" b="1" dirty="0" err="1"/>
              <a:t>metilcolina</a:t>
            </a:r>
            <a:r>
              <a:rPr lang="it-IT" sz="1600" b="1" dirty="0"/>
              <a:t> dei sostituenti arilici sul metile del </a:t>
            </a:r>
            <a:r>
              <a:rPr lang="it-IT" sz="1600" b="1" dirty="0" smtClean="0"/>
              <a:t>gruppo acilico. Come </a:t>
            </a:r>
            <a:r>
              <a:rPr lang="it-IT" sz="1600" b="1" dirty="0"/>
              <a:t>si può constatare dai dati riportati nella tabella sotto, il centro </a:t>
            </a:r>
            <a:r>
              <a:rPr lang="it-IT" sz="1600" b="1" dirty="0" err="1"/>
              <a:t>stereogenico</a:t>
            </a:r>
            <a:r>
              <a:rPr lang="it-IT" sz="1600" b="1" dirty="0"/>
              <a:t> della </a:t>
            </a:r>
            <a:r>
              <a:rPr lang="it-IT" sz="1600" b="1" dirty="0" err="1"/>
              <a:t>acetil</a:t>
            </a:r>
            <a:r>
              <a:rPr lang="it-IT" sz="1600" b="1" dirty="0"/>
              <a:t>-β-</a:t>
            </a:r>
            <a:r>
              <a:rPr lang="it-IT" sz="1600" b="1" dirty="0" err="1"/>
              <a:t>metilcolina</a:t>
            </a:r>
            <a:r>
              <a:rPr lang="it-IT" sz="1600" b="1" dirty="0"/>
              <a:t> influenza notevolmente l'attività colinergica; infatti il rapporto </a:t>
            </a:r>
            <a:r>
              <a:rPr lang="it-IT" sz="1600" b="1" dirty="0" err="1"/>
              <a:t>eudismico</a:t>
            </a:r>
            <a:r>
              <a:rPr lang="it-IT" sz="1600" b="1" dirty="0"/>
              <a:t> è di circa 300. Al contrario, nei derivati con attività antagonista lo stesso centro ha un peso decisamente minore sulla </a:t>
            </a:r>
            <a:r>
              <a:rPr lang="it-IT" sz="1600" b="1" dirty="0" err="1"/>
              <a:t>enantioselettività</a:t>
            </a:r>
            <a:r>
              <a:rPr lang="it-IT" sz="1600" b="1" dirty="0"/>
              <a:t> ed il rapporto </a:t>
            </a:r>
            <a:r>
              <a:rPr lang="it-IT" sz="1600" b="1" dirty="0" err="1"/>
              <a:t>eudismico</a:t>
            </a:r>
            <a:r>
              <a:rPr lang="it-IT" sz="1600" b="1" dirty="0"/>
              <a:t> tende all'unità. Nei composti ad azione agonista il centro </a:t>
            </a:r>
            <a:r>
              <a:rPr lang="it-IT" sz="1600" b="1" dirty="0" err="1"/>
              <a:t>stereogenico</a:t>
            </a:r>
            <a:r>
              <a:rPr lang="it-IT" sz="1600" b="1" dirty="0"/>
              <a:t> sembra decisamente coinvolto nell'interazione con il recettore mentre negli antagonisti la configurazione sterica della porzione della colina sembra essere irrilevante ai fini dell'affinità. Questo ha fatto ipotizzare che negli antagonisti il legame con il recettore avvenga prevalentemente tramite le interazioni idrofobiche dovute ai due anelli aromatici. </a:t>
            </a:r>
          </a:p>
          <a:p>
            <a:endParaRPr lang="en-US" sz="1600" b="1" dirty="0"/>
          </a:p>
        </p:txBody>
      </p:sp>
      <p:pic>
        <p:nvPicPr>
          <p:cNvPr id="5" name="Picture 4"/>
          <p:cNvPicPr>
            <a:picLocks noChangeAspect="1"/>
          </p:cNvPicPr>
          <p:nvPr/>
        </p:nvPicPr>
        <p:blipFill>
          <a:blip/>
          <a:stretch>
            <a:fillRect/>
          </a:stretch>
        </p:blipFill>
        <p:spPr>
          <a:xfrm>
            <a:off x="5276890" y="974923"/>
            <a:ext cx="3735979" cy="5053499"/>
          </a:xfrm>
          <a:prstGeom prst="rect">
            <a:avLst/>
          </a:prstGeom>
        </p:spPr>
      </p:pic>
    </p:spTree>
    <p:extLst>
      <p:ext uri="{BB962C8B-B14F-4D97-AF65-F5344CB8AC3E}">
        <p14:creationId xmlns:p14="http://schemas.microsoft.com/office/powerpoint/2010/main" val="14221336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10512" y="1344255"/>
            <a:ext cx="4851724" cy="4809289"/>
          </a:xfrm>
          <a:prstGeom prst="rect">
            <a:avLst/>
          </a:prstGeom>
        </p:spPr>
      </p:pic>
      <p:sp>
        <p:nvSpPr>
          <p:cNvPr id="5" name="TextBox 4"/>
          <p:cNvSpPr txBox="1"/>
          <p:nvPr/>
        </p:nvSpPr>
        <p:spPr>
          <a:xfrm>
            <a:off x="5151676" y="870223"/>
            <a:ext cx="3470225" cy="6186310"/>
          </a:xfrm>
          <a:prstGeom prst="rect">
            <a:avLst/>
          </a:prstGeom>
          <a:noFill/>
        </p:spPr>
        <p:txBody>
          <a:bodyPr wrap="square" rtlCol="0">
            <a:spAutoFit/>
          </a:bodyPr>
          <a:lstStyle/>
          <a:p>
            <a:pPr algn="just"/>
            <a:r>
              <a:rPr lang="it-IT" b="1" dirty="0">
                <a:solidFill>
                  <a:schemeClr val="tx2">
                    <a:lumMod val="75000"/>
                    <a:lumOff val="25000"/>
                  </a:schemeClr>
                </a:solidFill>
              </a:rPr>
              <a:t>A conferma di questa ipotesi, quando il centro </a:t>
            </a:r>
            <a:r>
              <a:rPr lang="it-IT" b="1" dirty="0" err="1">
                <a:solidFill>
                  <a:schemeClr val="tx2">
                    <a:lumMod val="75000"/>
                    <a:lumOff val="25000"/>
                  </a:schemeClr>
                </a:solidFill>
              </a:rPr>
              <a:t>stereogenico</a:t>
            </a:r>
            <a:r>
              <a:rPr lang="it-IT" b="1" dirty="0">
                <a:solidFill>
                  <a:schemeClr val="tx2">
                    <a:lumMod val="75000"/>
                    <a:lumOff val="25000"/>
                  </a:schemeClr>
                </a:solidFill>
              </a:rPr>
              <a:t> è introdotto a livello della </a:t>
            </a:r>
            <a:r>
              <a:rPr lang="it-IT" b="1" dirty="0" smtClean="0">
                <a:solidFill>
                  <a:schemeClr val="tx2">
                    <a:lumMod val="75000"/>
                    <a:lumOff val="25000"/>
                  </a:schemeClr>
                </a:solidFill>
              </a:rPr>
              <a:t>porzione </a:t>
            </a:r>
            <a:r>
              <a:rPr lang="it-IT" b="1" dirty="0">
                <a:solidFill>
                  <a:schemeClr val="tx2">
                    <a:lumMod val="75000"/>
                    <a:lumOff val="25000"/>
                  </a:schemeClr>
                </a:solidFill>
              </a:rPr>
              <a:t>arilica della molecola, il rapporto </a:t>
            </a:r>
            <a:r>
              <a:rPr lang="it-IT" b="1" dirty="0" err="1">
                <a:solidFill>
                  <a:schemeClr val="tx2">
                    <a:lumMod val="75000"/>
                    <a:lumOff val="25000"/>
                  </a:schemeClr>
                </a:solidFill>
              </a:rPr>
              <a:t>eudismico</a:t>
            </a:r>
            <a:r>
              <a:rPr lang="it-IT" b="1" dirty="0">
                <a:solidFill>
                  <a:schemeClr val="tx2">
                    <a:lumMod val="75000"/>
                    <a:lumOff val="25000"/>
                  </a:schemeClr>
                </a:solidFill>
              </a:rPr>
              <a:t> torna a salire. I due centri </a:t>
            </a:r>
            <a:r>
              <a:rPr lang="it-IT" b="1" dirty="0" err="1">
                <a:solidFill>
                  <a:schemeClr val="tx2">
                    <a:lumMod val="75000"/>
                    <a:lumOff val="25000"/>
                  </a:schemeClr>
                </a:solidFill>
              </a:rPr>
              <a:t>stereogenici</a:t>
            </a:r>
            <a:r>
              <a:rPr lang="it-IT" b="1" dirty="0">
                <a:solidFill>
                  <a:schemeClr val="tx2">
                    <a:lumMod val="75000"/>
                    <a:lumOff val="25000"/>
                  </a:schemeClr>
                </a:solidFill>
              </a:rPr>
              <a:t>, sulla porzione </a:t>
            </a:r>
            <a:r>
              <a:rPr lang="it-IT" b="1" dirty="0" err="1">
                <a:solidFill>
                  <a:schemeClr val="tx2">
                    <a:lumMod val="75000"/>
                    <a:lumOff val="25000"/>
                  </a:schemeClr>
                </a:solidFill>
              </a:rPr>
              <a:t>colinica</a:t>
            </a:r>
            <a:r>
              <a:rPr lang="it-IT" b="1" dirty="0">
                <a:solidFill>
                  <a:schemeClr val="tx2">
                    <a:lumMod val="75000"/>
                    <a:lumOff val="25000"/>
                  </a:schemeClr>
                </a:solidFill>
              </a:rPr>
              <a:t> e su quella recante i due sostituenti stericamente ingombranti, sono quindi importanti, rispettivamente, il primo per l’attività agonista ed il secondo per quella antagonista. Ciò dimostra che le forse coinvolte nell’interazione sono essenzialmente di tipo </a:t>
            </a:r>
            <a:r>
              <a:rPr lang="it-IT" b="1" dirty="0" smtClean="0">
                <a:solidFill>
                  <a:schemeClr val="tx2">
                    <a:lumMod val="75000"/>
                    <a:lumOff val="25000"/>
                  </a:schemeClr>
                </a:solidFill>
              </a:rPr>
              <a:t>elettrostatico </a:t>
            </a:r>
            <a:r>
              <a:rPr lang="it-IT" b="1" dirty="0">
                <a:solidFill>
                  <a:schemeClr val="tx2">
                    <a:lumMod val="75000"/>
                    <a:lumOff val="25000"/>
                  </a:schemeClr>
                </a:solidFill>
              </a:rPr>
              <a:t>per gli agonisti e di tipo idrofobico per gli antagonisti.</a:t>
            </a:r>
          </a:p>
          <a:p>
            <a:pPr algn="just"/>
            <a:endParaRPr lang="en-US" b="1" dirty="0">
              <a:solidFill>
                <a:schemeClr val="tx2">
                  <a:lumMod val="75000"/>
                  <a:lumOff val="25000"/>
                </a:schemeClr>
              </a:solidFill>
            </a:endParaRPr>
          </a:p>
        </p:txBody>
      </p:sp>
    </p:spTree>
    <p:extLst>
      <p:ext uri="{BB962C8B-B14F-4D97-AF65-F5344CB8AC3E}">
        <p14:creationId xmlns:p14="http://schemas.microsoft.com/office/powerpoint/2010/main" val="11315846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597" y="769206"/>
            <a:ext cx="8795189" cy="3693319"/>
          </a:xfrm>
          <a:prstGeom prst="rect">
            <a:avLst/>
          </a:prstGeom>
          <a:noFill/>
        </p:spPr>
        <p:txBody>
          <a:bodyPr wrap="square" rtlCol="0">
            <a:spAutoFit/>
          </a:bodyPr>
          <a:lstStyle/>
          <a:p>
            <a:r>
              <a:rPr lang="it-IT" sz="2000" b="1" i="1" dirty="0">
                <a:solidFill>
                  <a:schemeClr val="tx2">
                    <a:lumMod val="75000"/>
                    <a:lumOff val="25000"/>
                  </a:schemeClr>
                </a:solidFill>
                <a:latin typeface="Arial Black"/>
                <a:cs typeface="Arial Black"/>
              </a:rPr>
              <a:t>Analisi </a:t>
            </a:r>
            <a:r>
              <a:rPr lang="it-IT" sz="2000" b="1" i="1" dirty="0" err="1" smtClean="0">
                <a:solidFill>
                  <a:schemeClr val="tx2">
                    <a:lumMod val="75000"/>
                    <a:lumOff val="25000"/>
                  </a:schemeClr>
                </a:solidFill>
                <a:latin typeface="Arial Black"/>
                <a:cs typeface="Arial Black"/>
              </a:rPr>
              <a:t>eudismica</a:t>
            </a:r>
            <a:endParaRPr lang="it-IT" sz="2000" b="1" dirty="0">
              <a:solidFill>
                <a:schemeClr val="tx2">
                  <a:lumMod val="75000"/>
                  <a:lumOff val="25000"/>
                </a:schemeClr>
              </a:solidFill>
              <a:latin typeface="Arial Black"/>
              <a:cs typeface="Arial Black"/>
            </a:endParaRPr>
          </a:p>
          <a:p>
            <a:pPr algn="just"/>
            <a:r>
              <a:rPr lang="it-IT" b="1" dirty="0" smtClean="0"/>
              <a:t>Circa 60 anni fa</a:t>
            </a:r>
            <a:r>
              <a:rPr lang="it-IT" b="1" dirty="0"/>
              <a:t>, Pfeiffer osservò che tanto è minore la dose efficace di un farmaco </a:t>
            </a:r>
            <a:r>
              <a:rPr lang="it-IT" b="1" dirty="0" smtClean="0"/>
              <a:t>chirale, </a:t>
            </a:r>
            <a:r>
              <a:rPr lang="it-IT" b="1" dirty="0"/>
              <a:t>somministrato come racemo, </a:t>
            </a:r>
            <a:r>
              <a:rPr lang="it-IT" b="1" dirty="0" smtClean="0"/>
              <a:t>tanto </a:t>
            </a:r>
            <a:r>
              <a:rPr lang="it-IT" b="1" dirty="0"/>
              <a:t>maggiore è la </a:t>
            </a:r>
            <a:r>
              <a:rPr lang="it-IT" b="1" dirty="0" smtClean="0"/>
              <a:t>differenza </a:t>
            </a:r>
            <a:r>
              <a:rPr lang="it-IT" b="1" dirty="0"/>
              <a:t>degli effetti farmacologici dei due </a:t>
            </a:r>
            <a:r>
              <a:rPr lang="it-IT" b="1" dirty="0" err="1"/>
              <a:t>enantiomeri</a:t>
            </a:r>
            <a:r>
              <a:rPr lang="it-IT" b="1" dirty="0"/>
              <a:t>.</a:t>
            </a:r>
          </a:p>
          <a:p>
            <a:pPr algn="just"/>
            <a:r>
              <a:rPr lang="it-IT" b="1" dirty="0"/>
              <a:t>Questa osservazione intuitiva, nota come regola di Pfeiffer, è stata razionalizzata alla metà degli anni ’70 da Lehmann che ha usato il concetto dell’interazione a tre punti per trovare una base molecolare alla regola di Pfeiffer. </a:t>
            </a:r>
            <a:r>
              <a:rPr lang="it-IT" b="1" dirty="0" smtClean="0"/>
              <a:t>Lehmann </a:t>
            </a:r>
            <a:r>
              <a:rPr lang="it-IT" b="1" dirty="0"/>
              <a:t>ha rielaborato l’analisi </a:t>
            </a:r>
            <a:r>
              <a:rPr lang="it-IT" b="1" dirty="0" err="1"/>
              <a:t>enantioselettiva</a:t>
            </a:r>
            <a:r>
              <a:rPr lang="it-IT" b="1" dirty="0"/>
              <a:t> per quantificare la </a:t>
            </a:r>
            <a:r>
              <a:rPr lang="it-IT" b="1" dirty="0" err="1"/>
              <a:t>stereoselettività</a:t>
            </a:r>
            <a:r>
              <a:rPr lang="it-IT" b="1" dirty="0"/>
              <a:t> mostrata da un determinato recettore nei confronti di una serie di </a:t>
            </a:r>
            <a:r>
              <a:rPr lang="it-IT" b="1" dirty="0" err="1"/>
              <a:t>ligandi</a:t>
            </a:r>
            <a:r>
              <a:rPr lang="it-IT" b="1" dirty="0"/>
              <a:t> </a:t>
            </a:r>
            <a:r>
              <a:rPr lang="it-IT" b="1" dirty="0" err="1" smtClean="0"/>
              <a:t>stereoisomerici</a:t>
            </a:r>
            <a:r>
              <a:rPr lang="it-IT" b="1" dirty="0"/>
              <a:t>. Ha utilizzato i termini introdotti da </a:t>
            </a:r>
            <a:r>
              <a:rPr lang="it-IT" b="1" dirty="0" err="1"/>
              <a:t>Ariëns</a:t>
            </a:r>
            <a:r>
              <a:rPr lang="it-IT" b="1" dirty="0"/>
              <a:t>, </a:t>
            </a:r>
            <a:r>
              <a:rPr lang="it-IT" b="1" dirty="0" err="1"/>
              <a:t>eutomero</a:t>
            </a:r>
            <a:r>
              <a:rPr lang="it-IT" b="1" dirty="0"/>
              <a:t> (Eu), </a:t>
            </a:r>
            <a:r>
              <a:rPr lang="it-IT" b="1" dirty="0" err="1"/>
              <a:t>distomero</a:t>
            </a:r>
            <a:r>
              <a:rPr lang="it-IT" b="1" dirty="0"/>
              <a:t> (</a:t>
            </a:r>
            <a:r>
              <a:rPr lang="it-IT" b="1" dirty="0" err="1"/>
              <a:t>Dis</a:t>
            </a:r>
            <a:r>
              <a:rPr lang="it-IT" b="1" dirty="0"/>
              <a:t>) e indice </a:t>
            </a:r>
            <a:r>
              <a:rPr lang="it-IT" b="1" dirty="0" err="1"/>
              <a:t>eudismico</a:t>
            </a:r>
            <a:r>
              <a:rPr lang="it-IT" b="1" dirty="0"/>
              <a:t> (EI) che è qui definito come il logaritmo del rapporto </a:t>
            </a:r>
            <a:r>
              <a:rPr lang="it-IT" b="1" dirty="0" err="1"/>
              <a:t>eudismico</a:t>
            </a:r>
            <a:r>
              <a:rPr lang="it-IT" b="1" dirty="0"/>
              <a:t>.</a:t>
            </a:r>
          </a:p>
          <a:p>
            <a:endParaRPr lang="en-US" dirty="0"/>
          </a:p>
        </p:txBody>
      </p:sp>
      <p:pic>
        <p:nvPicPr>
          <p:cNvPr id="5" name="Picture 4"/>
          <p:cNvPicPr>
            <a:picLocks noChangeAspect="1"/>
          </p:cNvPicPr>
          <p:nvPr/>
        </p:nvPicPr>
        <p:blipFill>
          <a:blip r:embed="rId2"/>
          <a:stretch>
            <a:fillRect/>
          </a:stretch>
        </p:blipFill>
        <p:spPr>
          <a:xfrm>
            <a:off x="939107" y="4640117"/>
            <a:ext cx="7038834" cy="1544836"/>
          </a:xfrm>
          <a:prstGeom prst="rect">
            <a:avLst/>
          </a:prstGeom>
        </p:spPr>
      </p:pic>
    </p:spTree>
    <p:extLst>
      <p:ext uri="{BB962C8B-B14F-4D97-AF65-F5344CB8AC3E}">
        <p14:creationId xmlns:p14="http://schemas.microsoft.com/office/powerpoint/2010/main" val="178473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5" name="CasellaDiTesto 4"/>
          <p:cNvSpPr txBox="1"/>
          <p:nvPr/>
        </p:nvSpPr>
        <p:spPr>
          <a:xfrm>
            <a:off x="576337" y="1173904"/>
            <a:ext cx="8072283" cy="5293757"/>
          </a:xfrm>
          <a:prstGeom prst="rect">
            <a:avLst/>
          </a:prstGeom>
          <a:noFill/>
        </p:spPr>
        <p:txBody>
          <a:bodyPr wrap="square" rtlCol="0">
            <a:spAutoFit/>
          </a:bodyPr>
          <a:lstStyle/>
          <a:p>
            <a:pPr algn="just"/>
            <a:r>
              <a:rPr lang="it-IT" sz="2000" b="1" dirty="0">
                <a:solidFill>
                  <a:schemeClr val="accent1">
                    <a:lumMod val="75000"/>
                  </a:schemeClr>
                </a:solidFill>
              </a:rPr>
              <a:t>Tra le migliaia (se non milioni) di </a:t>
            </a:r>
            <a:r>
              <a:rPr lang="it-IT" sz="2000" b="1" dirty="0" err="1">
                <a:solidFill>
                  <a:schemeClr val="accent1">
                    <a:lumMod val="75000"/>
                  </a:schemeClr>
                </a:solidFill>
              </a:rPr>
              <a:t>conformeri</a:t>
            </a:r>
            <a:r>
              <a:rPr lang="it-IT" sz="2000" b="1" dirty="0">
                <a:solidFill>
                  <a:schemeClr val="accent1">
                    <a:lumMod val="75000"/>
                  </a:schemeClr>
                </a:solidFill>
              </a:rPr>
              <a:t> possibili (la maggior parte dei quali ha un’energia quasi identica) se ne possono individuare alcune la cui energia si differenzia in modo sostanziale e che rappresentano situazioni particolarmente favorite (conformazioni favorite) o sfavorite (conformazioni proibite). Infatti la rotazione attorno a singoli legami non è affatto libera, ma soggetta a barriere energetiche che dipendono da interazioni sia steriche che </a:t>
            </a:r>
            <a:r>
              <a:rPr lang="it-IT" sz="2000" b="1" dirty="0" smtClean="0">
                <a:solidFill>
                  <a:schemeClr val="accent1">
                    <a:lumMod val="75000"/>
                  </a:schemeClr>
                </a:solidFill>
              </a:rPr>
              <a:t>elettroniche </a:t>
            </a:r>
            <a:r>
              <a:rPr lang="it-IT" sz="2000" b="1" dirty="0">
                <a:solidFill>
                  <a:schemeClr val="accent1">
                    <a:lumMod val="75000"/>
                  </a:schemeClr>
                </a:solidFill>
              </a:rPr>
              <a:t>tra </a:t>
            </a:r>
            <a:r>
              <a:rPr lang="it-IT" sz="2000" b="1" dirty="0" smtClean="0">
                <a:solidFill>
                  <a:schemeClr val="accent1">
                    <a:lumMod val="75000"/>
                  </a:schemeClr>
                </a:solidFill>
              </a:rPr>
              <a:t>cui </a:t>
            </a:r>
            <a:r>
              <a:rPr lang="it-IT" sz="2000" b="1" dirty="0">
                <a:solidFill>
                  <a:schemeClr val="accent1">
                    <a:lumMod val="75000"/>
                  </a:schemeClr>
                </a:solidFill>
              </a:rPr>
              <a:t>gruppi sostituenti gli atomi coinvolti nel legame. L’entità di tali barriere energetiche determina il comportamento conformazionale di una molecola e la probabilità di esistenza di ogni singola conformazione.</a:t>
            </a:r>
          </a:p>
          <a:p>
            <a:pPr algn="just"/>
            <a:r>
              <a:rPr lang="it-IT" sz="2000" b="1" dirty="0">
                <a:solidFill>
                  <a:schemeClr val="accent1">
                    <a:lumMod val="75000"/>
                  </a:schemeClr>
                </a:solidFill>
              </a:rPr>
              <a:t>Le conformazioni nella quali le interazioni di tipo repulsivo sono minimizzate e quelle di tipo attrattivo sono massime rappresentano conformazioni energeticamente favorite e sono dette appunto conformazioni favorite.</a:t>
            </a:r>
          </a:p>
          <a:p>
            <a:endParaRPr lang="it-IT"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74923"/>
            <a:ext cx="8389360" cy="1200329"/>
          </a:xfrm>
          <a:prstGeom prst="rect">
            <a:avLst/>
          </a:prstGeom>
          <a:noFill/>
        </p:spPr>
        <p:txBody>
          <a:bodyPr wrap="square" rtlCol="0">
            <a:spAutoFit/>
          </a:bodyPr>
          <a:lstStyle/>
          <a:p>
            <a:pPr algn="just"/>
            <a:r>
              <a:rPr lang="it-IT" b="1" dirty="0"/>
              <a:t>Correlando EI con il logaritmo della affinità dell'</a:t>
            </a:r>
            <a:r>
              <a:rPr lang="it-IT" b="1" dirty="0" err="1"/>
              <a:t>eutomero</a:t>
            </a:r>
            <a:r>
              <a:rPr lang="it-IT" b="1" dirty="0"/>
              <a:t> </a:t>
            </a:r>
            <a:r>
              <a:rPr lang="it-IT" b="1" dirty="0" err="1"/>
              <a:t>pK</a:t>
            </a:r>
            <a:r>
              <a:rPr lang="it-IT" b="1" baseline="-25000" dirty="0" err="1"/>
              <a:t>A</a:t>
            </a:r>
            <a:r>
              <a:rPr lang="it-IT" b="1" baseline="30000" dirty="0" err="1"/>
              <a:t>Eu</a:t>
            </a:r>
            <a:r>
              <a:rPr lang="it-IT" b="1" dirty="0"/>
              <a:t> di alcune serie omologhe di agenti chirali, si ottiene in genere una linea retta con pendenza positiva descritta da una equazione del tipo seguente:</a:t>
            </a:r>
          </a:p>
          <a:p>
            <a:endParaRPr lang="en-US" dirty="0"/>
          </a:p>
        </p:txBody>
      </p:sp>
      <p:pic>
        <p:nvPicPr>
          <p:cNvPr id="5" name="Picture 4"/>
          <p:cNvPicPr>
            <a:picLocks noChangeAspect="1"/>
          </p:cNvPicPr>
          <p:nvPr/>
        </p:nvPicPr>
        <p:blipFill>
          <a:blip r:embed="rId2"/>
          <a:stretch>
            <a:fillRect/>
          </a:stretch>
        </p:blipFill>
        <p:spPr>
          <a:xfrm>
            <a:off x="0" y="2197100"/>
            <a:ext cx="9144000" cy="2444577"/>
          </a:xfrm>
          <a:prstGeom prst="rect">
            <a:avLst/>
          </a:prstGeom>
        </p:spPr>
      </p:pic>
      <p:sp>
        <p:nvSpPr>
          <p:cNvPr id="6" name="TextBox 5"/>
          <p:cNvSpPr txBox="1"/>
          <p:nvPr/>
        </p:nvSpPr>
        <p:spPr>
          <a:xfrm>
            <a:off x="304093" y="5339715"/>
            <a:ext cx="8496686" cy="707886"/>
          </a:xfrm>
          <a:prstGeom prst="rect">
            <a:avLst/>
          </a:prstGeom>
          <a:noFill/>
        </p:spPr>
        <p:txBody>
          <a:bodyPr wrap="square" rtlCol="0">
            <a:spAutoFit/>
          </a:bodyPr>
          <a:lstStyle/>
          <a:p>
            <a:r>
              <a:rPr lang="en-US" sz="2000" dirty="0" smtClean="0">
                <a:solidFill>
                  <a:srgbClr val="FF0000"/>
                </a:solidFill>
                <a:latin typeface="Arial Black"/>
                <a:cs typeface="Arial Black"/>
              </a:rPr>
              <a:t>b </a:t>
            </a:r>
            <a:r>
              <a:rPr lang="en-US" sz="2000" dirty="0" err="1" smtClean="0">
                <a:solidFill>
                  <a:srgbClr val="FF0000"/>
                </a:solidFill>
                <a:latin typeface="Arial Black"/>
                <a:cs typeface="Arial Black"/>
              </a:rPr>
              <a:t>denominato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anche</a:t>
            </a:r>
            <a:r>
              <a:rPr lang="en-US" sz="2000" dirty="0" smtClean="0">
                <a:solidFill>
                  <a:srgbClr val="FF0000"/>
                </a:solidFill>
                <a:latin typeface="Arial Black"/>
                <a:cs typeface="Arial Black"/>
              </a:rPr>
              <a:t> EAQ, </a:t>
            </a:r>
            <a:r>
              <a:rPr lang="en-US" sz="2000" dirty="0" err="1" smtClean="0">
                <a:solidFill>
                  <a:srgbClr val="FF0000"/>
                </a:solidFill>
                <a:latin typeface="Arial Black"/>
                <a:cs typeface="Arial Black"/>
              </a:rPr>
              <a:t>dato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dalla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pendenza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della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retta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generalmente</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compreso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tra</a:t>
            </a:r>
            <a:r>
              <a:rPr lang="en-US" sz="2000" dirty="0" smtClean="0">
                <a:solidFill>
                  <a:srgbClr val="FF0000"/>
                </a:solidFill>
                <a:latin typeface="Arial Black"/>
                <a:cs typeface="Arial Black"/>
              </a:rPr>
              <a:t> 0,5-1</a:t>
            </a:r>
            <a:endParaRPr lang="en-US" sz="2000" dirty="0">
              <a:solidFill>
                <a:srgbClr val="FF0000"/>
              </a:solidFill>
              <a:latin typeface="Arial Black"/>
              <a:cs typeface="Arial Black"/>
            </a:endParaRPr>
          </a:p>
        </p:txBody>
      </p:sp>
    </p:spTree>
    <p:extLst>
      <p:ext uri="{BB962C8B-B14F-4D97-AF65-F5344CB8AC3E}">
        <p14:creationId xmlns:p14="http://schemas.microsoft.com/office/powerpoint/2010/main" val="32698184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80032"/>
            <a:ext cx="8317809" cy="4247317"/>
          </a:xfrm>
          <a:prstGeom prst="rect">
            <a:avLst/>
          </a:prstGeom>
          <a:noFill/>
        </p:spPr>
        <p:txBody>
          <a:bodyPr wrap="square" rtlCol="0">
            <a:spAutoFit/>
          </a:bodyPr>
          <a:lstStyle/>
          <a:p>
            <a:pPr algn="just"/>
            <a:r>
              <a:rPr lang="it-IT" sz="2800" b="1" dirty="0">
                <a:solidFill>
                  <a:schemeClr val="tx2">
                    <a:lumMod val="75000"/>
                    <a:lumOff val="25000"/>
                  </a:schemeClr>
                </a:solidFill>
              </a:rPr>
              <a:t>EAQ (quoziente di affinità </a:t>
            </a:r>
            <a:r>
              <a:rPr lang="it-IT" sz="2800" b="1" dirty="0" err="1">
                <a:solidFill>
                  <a:schemeClr val="tx2">
                    <a:lumMod val="75000"/>
                    <a:lumOff val="25000"/>
                  </a:schemeClr>
                </a:solidFill>
              </a:rPr>
              <a:t>eudismica</a:t>
            </a:r>
            <a:r>
              <a:rPr lang="it-IT" sz="2800" b="1" dirty="0">
                <a:solidFill>
                  <a:schemeClr val="tx2">
                    <a:lumMod val="75000"/>
                    <a:lumOff val="25000"/>
                  </a:schemeClr>
                </a:solidFill>
              </a:rPr>
              <a:t>) </a:t>
            </a:r>
            <a:r>
              <a:rPr lang="it-IT" sz="2800" b="1" dirty="0" smtClean="0">
                <a:solidFill>
                  <a:schemeClr val="tx2">
                    <a:lumMod val="75000"/>
                    <a:lumOff val="25000"/>
                  </a:schemeClr>
                </a:solidFill>
              </a:rPr>
              <a:t>corrisponde </a:t>
            </a:r>
            <a:r>
              <a:rPr lang="it-IT" sz="2800" b="1" dirty="0">
                <a:solidFill>
                  <a:schemeClr val="tx2">
                    <a:lumMod val="75000"/>
                    <a:lumOff val="25000"/>
                  </a:schemeClr>
                </a:solidFill>
              </a:rPr>
              <a:t>alla misura </a:t>
            </a:r>
            <a:r>
              <a:rPr lang="it-IT" sz="2800" b="1" dirty="0" smtClean="0">
                <a:solidFill>
                  <a:schemeClr val="tx2">
                    <a:lumMod val="75000"/>
                    <a:lumOff val="25000"/>
                  </a:schemeClr>
                </a:solidFill>
              </a:rPr>
              <a:t>della </a:t>
            </a:r>
            <a:r>
              <a:rPr lang="it-IT" sz="2800" b="1" dirty="0" err="1" smtClean="0">
                <a:solidFill>
                  <a:schemeClr val="tx2">
                    <a:lumMod val="75000"/>
                    <a:lumOff val="25000"/>
                  </a:schemeClr>
                </a:solidFill>
              </a:rPr>
              <a:t>stereoselettività</a:t>
            </a:r>
            <a:r>
              <a:rPr lang="it-IT" sz="2800" b="1" dirty="0">
                <a:solidFill>
                  <a:schemeClr val="tx2">
                    <a:lumMod val="75000"/>
                    <a:lumOff val="25000"/>
                  </a:schemeClr>
                </a:solidFill>
              </a:rPr>
              <a:t> </a:t>
            </a:r>
            <a:r>
              <a:rPr lang="it-IT" sz="2800" b="1" dirty="0" smtClean="0">
                <a:solidFill>
                  <a:schemeClr val="tx2">
                    <a:lumMod val="75000"/>
                    <a:lumOff val="25000"/>
                  </a:schemeClr>
                </a:solidFill>
              </a:rPr>
              <a:t>di </a:t>
            </a:r>
            <a:r>
              <a:rPr lang="it-IT" sz="2800" b="1" dirty="0">
                <a:solidFill>
                  <a:schemeClr val="tx2">
                    <a:lumMod val="75000"/>
                    <a:lumOff val="25000"/>
                  </a:schemeClr>
                </a:solidFill>
              </a:rPr>
              <a:t>un dato recettore nei confronti di una serie di </a:t>
            </a:r>
            <a:r>
              <a:rPr lang="it-IT" sz="2800" b="1" dirty="0" err="1">
                <a:solidFill>
                  <a:schemeClr val="tx2">
                    <a:lumMod val="75000"/>
                    <a:lumOff val="25000"/>
                  </a:schemeClr>
                </a:solidFill>
              </a:rPr>
              <a:t>ligandi</a:t>
            </a:r>
            <a:r>
              <a:rPr lang="it-IT" sz="2800" b="1" dirty="0">
                <a:solidFill>
                  <a:schemeClr val="tx2">
                    <a:lumMod val="75000"/>
                    <a:lumOff val="25000"/>
                  </a:schemeClr>
                </a:solidFill>
              </a:rPr>
              <a:t> </a:t>
            </a:r>
            <a:r>
              <a:rPr lang="it-IT" sz="2800" b="1" dirty="0" err="1">
                <a:solidFill>
                  <a:schemeClr val="tx2">
                    <a:lumMod val="75000"/>
                    <a:lumOff val="25000"/>
                  </a:schemeClr>
                </a:solidFill>
              </a:rPr>
              <a:t>stereoisomerici</a:t>
            </a:r>
            <a:r>
              <a:rPr lang="it-IT" sz="2800" b="1" dirty="0">
                <a:solidFill>
                  <a:schemeClr val="tx2">
                    <a:lumMod val="75000"/>
                    <a:lumOff val="25000"/>
                  </a:schemeClr>
                </a:solidFill>
              </a:rPr>
              <a:t>. EAQ è in genere positivo (tra 0,5 e 1,0) il che significa che l'indice </a:t>
            </a:r>
            <a:r>
              <a:rPr lang="it-IT" sz="2800" b="1" dirty="0" err="1">
                <a:solidFill>
                  <a:schemeClr val="tx2">
                    <a:lumMod val="75000"/>
                    <a:lumOff val="25000"/>
                  </a:schemeClr>
                </a:solidFill>
              </a:rPr>
              <a:t>eudismico</a:t>
            </a:r>
            <a:r>
              <a:rPr lang="it-IT" sz="2800" b="1" dirty="0">
                <a:solidFill>
                  <a:schemeClr val="tx2">
                    <a:lumMod val="75000"/>
                    <a:lumOff val="25000"/>
                  </a:schemeClr>
                </a:solidFill>
              </a:rPr>
              <a:t> (EI), per un determinato recettore, aumenta con l'aumentare dell'affinità con cui l'</a:t>
            </a:r>
            <a:r>
              <a:rPr lang="it-IT" sz="2800" b="1" dirty="0" err="1">
                <a:solidFill>
                  <a:schemeClr val="tx2">
                    <a:lumMod val="75000"/>
                    <a:lumOff val="25000"/>
                  </a:schemeClr>
                </a:solidFill>
              </a:rPr>
              <a:t>eutomero</a:t>
            </a:r>
            <a:r>
              <a:rPr lang="it-IT" sz="2800" b="1" dirty="0">
                <a:solidFill>
                  <a:schemeClr val="tx2">
                    <a:lumMod val="75000"/>
                    <a:lumOff val="25000"/>
                  </a:schemeClr>
                </a:solidFill>
              </a:rPr>
              <a:t> si lega al recettore stesso.</a:t>
            </a:r>
          </a:p>
          <a:p>
            <a:endParaRPr lang="en-US" dirty="0"/>
          </a:p>
        </p:txBody>
      </p:sp>
    </p:spTree>
    <p:extLst>
      <p:ext uri="{BB962C8B-B14F-4D97-AF65-F5344CB8AC3E}">
        <p14:creationId xmlns:p14="http://schemas.microsoft.com/office/powerpoint/2010/main" val="4082254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41523"/>
            <a:ext cx="8872329" cy="2308324"/>
          </a:xfrm>
          <a:prstGeom prst="rect">
            <a:avLst/>
          </a:prstGeom>
        </p:spPr>
        <p:txBody>
          <a:bodyPr wrap="square">
            <a:spAutoFit/>
          </a:bodyPr>
          <a:lstStyle/>
          <a:p>
            <a:pPr algn="just"/>
            <a:r>
              <a:rPr lang="it-IT" sz="1600" b="1" dirty="0"/>
              <a:t>Un esempio di applicazione di questo metodo è quello mostrato nella figura dove sono correlati gli indici </a:t>
            </a:r>
            <a:r>
              <a:rPr lang="it-IT" sz="1600" b="1" dirty="0" err="1"/>
              <a:t>eudismici</a:t>
            </a:r>
            <a:r>
              <a:rPr lang="it-IT" sz="1600" b="1" dirty="0"/>
              <a:t> di adrenalina, noradrenalina e </a:t>
            </a:r>
            <a:r>
              <a:rPr lang="it-IT" sz="1600" b="1" dirty="0" err="1"/>
              <a:t>isoproterenolo</a:t>
            </a:r>
            <a:r>
              <a:rPr lang="it-IT" sz="1600" b="1" dirty="0"/>
              <a:t> con la capacità dei rispettivi </a:t>
            </a:r>
            <a:r>
              <a:rPr lang="it-IT" sz="1600" b="1" dirty="0" err="1" smtClean="0"/>
              <a:t>eutomeri</a:t>
            </a:r>
            <a:r>
              <a:rPr lang="it-IT" sz="1600" b="1" dirty="0"/>
              <a:t> </a:t>
            </a:r>
            <a:r>
              <a:rPr lang="it-IT" sz="1600" b="1" dirty="0" smtClean="0"/>
              <a:t>di </a:t>
            </a:r>
            <a:r>
              <a:rPr lang="it-IT" sz="1600" b="1" dirty="0"/>
              <a:t>spiazzare il (-)-[</a:t>
            </a:r>
            <a:r>
              <a:rPr lang="it-IT" sz="1600" b="1" baseline="30000" dirty="0"/>
              <a:t>3</a:t>
            </a:r>
            <a:r>
              <a:rPr lang="it-IT" sz="1600" b="1" dirty="0"/>
              <a:t>H]-</a:t>
            </a:r>
            <a:r>
              <a:rPr lang="it-IT" sz="1600" b="1" dirty="0" err="1"/>
              <a:t>alprenololo</a:t>
            </a:r>
            <a:r>
              <a:rPr lang="it-IT" sz="1600" b="1" dirty="0"/>
              <a:t> dal recettore β-adrenergico degli eritrociti di rana (</a:t>
            </a:r>
            <a:r>
              <a:rPr lang="it-IT" sz="1600" b="1" dirty="0" smtClean="0"/>
              <a:t>IC</a:t>
            </a:r>
            <a:r>
              <a:rPr lang="it-IT" sz="1600" b="1" baseline="-25000" dirty="0" smtClean="0"/>
              <a:t>50</a:t>
            </a:r>
            <a:r>
              <a:rPr lang="it-IT" sz="1600" b="1" dirty="0" smtClean="0"/>
              <a:t>, </a:t>
            </a:r>
            <a:r>
              <a:rPr lang="it-IT" sz="1600" b="1" dirty="0" err="1"/>
              <a:t>μM</a:t>
            </a:r>
            <a:r>
              <a:rPr lang="it-IT" sz="1600" b="1" dirty="0"/>
              <a:t>). Il quoziente di affinità </a:t>
            </a:r>
            <a:r>
              <a:rPr lang="it-IT" sz="1600" b="1" dirty="0" err="1"/>
              <a:t>eudismica</a:t>
            </a:r>
            <a:r>
              <a:rPr lang="it-IT" sz="1600" b="1" dirty="0"/>
              <a:t> (EAQ = 0,95) indica l'alta </a:t>
            </a:r>
            <a:r>
              <a:rPr lang="it-IT" sz="1600" b="1" dirty="0" err="1"/>
              <a:t>stereospecificità</a:t>
            </a:r>
            <a:r>
              <a:rPr lang="it-IT" sz="1600" b="1" dirty="0"/>
              <a:t> della interazione. Questo metodo può essere utile per ottenere </a:t>
            </a:r>
            <a:r>
              <a:rPr lang="it-IT" sz="1600" b="1" dirty="0" smtClean="0"/>
              <a:t>informazioni su </a:t>
            </a:r>
            <a:r>
              <a:rPr lang="it-IT" sz="1600" b="1" dirty="0"/>
              <a:t>diversi aspetti della interazione farmaco-recettore. La sua utilizzazione è </a:t>
            </a:r>
            <a:r>
              <a:rPr lang="it-IT" sz="1600" b="1" dirty="0" smtClean="0"/>
              <a:t>però limitata </a:t>
            </a:r>
            <a:r>
              <a:rPr lang="it-IT" sz="1600" b="1" dirty="0"/>
              <a:t>dalla necessità di poter disporre di un numero sufficiente di coppie </a:t>
            </a:r>
            <a:r>
              <a:rPr lang="it-IT" sz="1600" b="1" dirty="0" err="1"/>
              <a:t>enantiomeriche</a:t>
            </a:r>
            <a:r>
              <a:rPr lang="it-IT" sz="1600" b="1" dirty="0"/>
              <a:t> aventi lo stesso modo di legarsi al sito attivo e per le quali siano disponibili dati biologici strettamente omogenei.</a:t>
            </a:r>
          </a:p>
        </p:txBody>
      </p:sp>
      <p:pic>
        <p:nvPicPr>
          <p:cNvPr id="6" name="Picture 5"/>
          <p:cNvPicPr>
            <a:picLocks noChangeAspect="1"/>
          </p:cNvPicPr>
          <p:nvPr/>
        </p:nvPicPr>
        <p:blipFill>
          <a:blip r:embed="rId2"/>
          <a:stretch>
            <a:fillRect/>
          </a:stretch>
        </p:blipFill>
        <p:spPr>
          <a:xfrm>
            <a:off x="930166" y="3442289"/>
            <a:ext cx="7199824" cy="3199320"/>
          </a:xfrm>
          <a:prstGeom prst="rect">
            <a:avLst/>
          </a:prstGeom>
        </p:spPr>
      </p:pic>
    </p:spTree>
    <p:extLst>
      <p:ext uri="{BB962C8B-B14F-4D97-AF65-F5344CB8AC3E}">
        <p14:creationId xmlns:p14="http://schemas.microsoft.com/office/powerpoint/2010/main" val="33631646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77261" y="796038"/>
            <a:ext cx="8407247" cy="6186310"/>
          </a:xfrm>
          <a:prstGeom prst="rect">
            <a:avLst/>
          </a:prstGeom>
          <a:noFill/>
        </p:spPr>
        <p:txBody>
          <a:bodyPr wrap="square" rtlCol="0">
            <a:spAutoFit/>
          </a:bodyPr>
          <a:lstStyle/>
          <a:p>
            <a:pPr algn="just"/>
            <a:r>
              <a:rPr lang="it-IT" b="1" dirty="0"/>
              <a:t>In linea di principio l'analisi </a:t>
            </a:r>
            <a:r>
              <a:rPr lang="it-IT" b="1" dirty="0" err="1"/>
              <a:t>eudismica</a:t>
            </a:r>
            <a:r>
              <a:rPr lang="it-IT" b="1" dirty="0"/>
              <a:t> dovrebbe dare almeno le stesse informazioni ottenibili con lo studio dell'</a:t>
            </a:r>
            <a:r>
              <a:rPr lang="it-IT" b="1" dirty="0" err="1"/>
              <a:t>enantioselettività</a:t>
            </a:r>
            <a:r>
              <a:rPr lang="it-IT" b="1" dirty="0"/>
              <a:t> di singole coppie di </a:t>
            </a:r>
            <a:r>
              <a:rPr lang="it-IT" b="1" dirty="0" err="1"/>
              <a:t>enantiomeri</a:t>
            </a:r>
            <a:r>
              <a:rPr lang="it-IT" b="1" dirty="0"/>
              <a:t>. In realtà in qualche caso questo non si verifica e l'analisi </a:t>
            </a:r>
            <a:r>
              <a:rPr lang="it-IT" b="1" dirty="0" err="1"/>
              <a:t>eudismica</a:t>
            </a:r>
            <a:r>
              <a:rPr lang="it-IT" b="1" dirty="0"/>
              <a:t> non solo non aggiunge altre informazioni a quelle ottenute dall’analisi </a:t>
            </a:r>
            <a:r>
              <a:rPr lang="it-IT" b="1" dirty="0" err="1"/>
              <a:t>enantioselettiva</a:t>
            </a:r>
            <a:r>
              <a:rPr lang="it-IT" b="1" dirty="0"/>
              <a:t>, </a:t>
            </a:r>
            <a:r>
              <a:rPr lang="it-IT" b="1" dirty="0" smtClean="0"/>
              <a:t>ma non </a:t>
            </a:r>
            <a:r>
              <a:rPr lang="it-IT" b="1" dirty="0"/>
              <a:t>riesce nemmeno a confermarle. Le ragioni per tale diversità dei risultati possono essere diverse e non tutte ben identificate; tra esse sono sicuramente essenziali le seguenti:</a:t>
            </a:r>
          </a:p>
          <a:p>
            <a:pPr lvl="0" algn="just"/>
            <a:endParaRPr lang="it-IT" b="1" dirty="0" smtClean="0">
              <a:solidFill>
                <a:schemeClr val="tx2">
                  <a:lumMod val="75000"/>
                  <a:lumOff val="25000"/>
                </a:schemeClr>
              </a:solidFill>
            </a:endParaRPr>
          </a:p>
          <a:p>
            <a:pPr lvl="0" algn="just"/>
            <a:r>
              <a:rPr lang="it-IT" b="1" dirty="0" smtClean="0">
                <a:solidFill>
                  <a:schemeClr val="tx2">
                    <a:lumMod val="75000"/>
                    <a:lumOff val="25000"/>
                  </a:schemeClr>
                </a:solidFill>
              </a:rPr>
              <a:t>Il </a:t>
            </a:r>
            <a:r>
              <a:rPr lang="it-IT" b="1" dirty="0">
                <a:solidFill>
                  <a:schemeClr val="tx2">
                    <a:lumMod val="75000"/>
                    <a:lumOff val="25000"/>
                  </a:schemeClr>
                </a:solidFill>
              </a:rPr>
              <a:t>numero dei prodotti presi in considerazione è troppo piccolo e/o la distribuzione dei dati non è tale da permettere una adeguata analisi statistica.</a:t>
            </a:r>
          </a:p>
          <a:p>
            <a:pPr lvl="0" algn="just"/>
            <a:endParaRPr lang="it-IT" b="1" dirty="0" smtClean="0">
              <a:solidFill>
                <a:srgbClr val="008000"/>
              </a:solidFill>
            </a:endParaRPr>
          </a:p>
          <a:p>
            <a:pPr lvl="0" algn="just"/>
            <a:r>
              <a:rPr lang="it-IT" b="1" dirty="0" smtClean="0">
                <a:solidFill>
                  <a:srgbClr val="008000"/>
                </a:solidFill>
              </a:rPr>
              <a:t>Il </a:t>
            </a:r>
            <a:r>
              <a:rPr lang="it-IT" b="1" dirty="0">
                <a:solidFill>
                  <a:srgbClr val="008000"/>
                </a:solidFill>
              </a:rPr>
              <a:t>set di prodotti esaminati, anche se costituito da sostanze apparentemente molto simili, può essere disomogeneo ai fini dell’interazione.</a:t>
            </a:r>
          </a:p>
          <a:p>
            <a:pPr lvl="0" algn="just"/>
            <a:endParaRPr lang="it-IT" b="1" dirty="0" smtClean="0">
              <a:solidFill>
                <a:srgbClr val="FF6600"/>
              </a:solidFill>
            </a:endParaRPr>
          </a:p>
          <a:p>
            <a:pPr lvl="0" algn="just"/>
            <a:r>
              <a:rPr lang="it-IT" b="1" dirty="0" smtClean="0">
                <a:solidFill>
                  <a:schemeClr val="accent6">
                    <a:lumMod val="75000"/>
                  </a:schemeClr>
                </a:solidFill>
              </a:rPr>
              <a:t>I </a:t>
            </a:r>
            <a:r>
              <a:rPr lang="it-IT" b="1" dirty="0">
                <a:solidFill>
                  <a:schemeClr val="accent6">
                    <a:lumMod val="75000"/>
                  </a:schemeClr>
                </a:solidFill>
              </a:rPr>
              <a:t>prodotti del set preso in esame hanno spesso caratteristiche </a:t>
            </a:r>
            <a:r>
              <a:rPr lang="it-IT" b="1" dirty="0" err="1">
                <a:solidFill>
                  <a:schemeClr val="accent6">
                    <a:lumMod val="75000"/>
                  </a:schemeClr>
                </a:solidFill>
              </a:rPr>
              <a:t>diastereoisomeriche</a:t>
            </a:r>
            <a:r>
              <a:rPr lang="it-IT" b="1" dirty="0">
                <a:solidFill>
                  <a:schemeClr val="accent6">
                    <a:lumMod val="75000"/>
                  </a:schemeClr>
                </a:solidFill>
              </a:rPr>
              <a:t> e pertanto possono essere presenti differenze di tipo chimico-fisico che rendono difficile l'analisi dei dati e la loro interpretazione.</a:t>
            </a:r>
          </a:p>
          <a:p>
            <a:endParaRPr lang="en-US" dirty="0"/>
          </a:p>
        </p:txBody>
      </p:sp>
    </p:spTree>
    <p:extLst>
      <p:ext uri="{BB962C8B-B14F-4D97-AF65-F5344CB8AC3E}">
        <p14:creationId xmlns:p14="http://schemas.microsoft.com/office/powerpoint/2010/main" val="24668261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75891"/>
            <a:ext cx="8845498" cy="3046988"/>
          </a:xfrm>
          <a:prstGeom prst="rect">
            <a:avLst/>
          </a:prstGeom>
        </p:spPr>
        <p:txBody>
          <a:bodyPr wrap="square">
            <a:spAutoFit/>
          </a:bodyPr>
          <a:lstStyle/>
          <a:p>
            <a:pPr algn="just"/>
            <a:r>
              <a:rPr lang="it-IT" sz="1600" b="1" dirty="0"/>
              <a:t>Nella figura sotto riportata viene mostrata l’analisi </a:t>
            </a:r>
            <a:r>
              <a:rPr lang="it-IT" sz="1600" b="1" dirty="0" err="1"/>
              <a:t>eudismica</a:t>
            </a:r>
            <a:r>
              <a:rPr lang="it-IT" sz="1600" b="1" dirty="0"/>
              <a:t> dell’attività su ileo, vescica e cuore di cavia di tre antagonisti muscarinici a nucleo 1,3-ossatiolanico. Quando l'analisi è applicata separatamente ai dati corrispondenti ai tre tessuti, i risultati ottenuti per ileo e vescica sono identici ed </a:t>
            </a:r>
            <a:r>
              <a:rPr lang="it-IT" sz="1600" b="1" dirty="0" err="1"/>
              <a:t>infatti,con</a:t>
            </a:r>
            <a:r>
              <a:rPr lang="it-IT" sz="1600" b="1" dirty="0"/>
              <a:t> questi valori, si può ottenere una singola retta di regressione (A)</a:t>
            </a:r>
            <a:r>
              <a:rPr lang="it-IT" sz="1600" b="1" dirty="0" smtClean="0"/>
              <a:t>. Per </a:t>
            </a:r>
            <a:r>
              <a:rPr lang="it-IT" sz="1600" b="1" dirty="0"/>
              <a:t>il cuore, si ottiene una retta di regressione quasi parallela all'ascissa (B) che è un’indicazione che il recettore presente in questo tessuto non mostra </a:t>
            </a:r>
            <a:r>
              <a:rPr lang="it-IT" sz="1600" b="1" dirty="0" err="1"/>
              <a:t>enantioselettività</a:t>
            </a:r>
            <a:r>
              <a:rPr lang="it-IT" sz="1600" b="1" dirty="0"/>
              <a:t> verso i prodotti studiati. Nonostante il basso numero dei punti presi in esame questi risultati mettono in evidenza un diverso comportamento di questi antagonisti che può essere giustificato ipotizzando la presenza, nei tre tessuti, di sottotipi recettoriali muscarinici diversi. Ciò è in accordo con quanto è noto sulla presenza di sottotipi M</a:t>
            </a:r>
            <a:r>
              <a:rPr lang="it-IT" sz="1600" b="1" baseline="-25000" dirty="0"/>
              <a:t>3</a:t>
            </a:r>
            <a:r>
              <a:rPr lang="it-IT" sz="1600" b="1" dirty="0"/>
              <a:t> in ileo e vescica e di sottotipi M</a:t>
            </a:r>
            <a:r>
              <a:rPr lang="it-IT" sz="1600" b="1" baseline="-25000" dirty="0"/>
              <a:t>2</a:t>
            </a:r>
            <a:r>
              <a:rPr lang="it-IT" sz="1600" b="1" dirty="0"/>
              <a:t> nel cuore.</a:t>
            </a:r>
          </a:p>
        </p:txBody>
      </p:sp>
      <p:pic>
        <p:nvPicPr>
          <p:cNvPr id="6" name="Picture 5"/>
          <p:cNvPicPr>
            <a:picLocks noChangeAspect="1"/>
          </p:cNvPicPr>
          <p:nvPr/>
        </p:nvPicPr>
        <p:blipFill>
          <a:blip r:embed="rId2"/>
          <a:stretch>
            <a:fillRect/>
          </a:stretch>
        </p:blipFill>
        <p:spPr>
          <a:xfrm>
            <a:off x="1484684" y="3722879"/>
            <a:ext cx="6037120" cy="3038035"/>
          </a:xfrm>
          <a:prstGeom prst="rect">
            <a:avLst/>
          </a:prstGeom>
        </p:spPr>
      </p:pic>
    </p:spTree>
    <p:extLst>
      <p:ext uri="{BB962C8B-B14F-4D97-AF65-F5344CB8AC3E}">
        <p14:creationId xmlns:p14="http://schemas.microsoft.com/office/powerpoint/2010/main" val="9724594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96766" y="744090"/>
            <a:ext cx="8863385" cy="1200329"/>
          </a:xfrm>
          <a:prstGeom prst="rect">
            <a:avLst/>
          </a:prstGeom>
          <a:noFill/>
        </p:spPr>
        <p:txBody>
          <a:bodyPr wrap="square" rtlCol="0">
            <a:spAutoFit/>
          </a:bodyPr>
          <a:lstStyle/>
          <a:p>
            <a:pPr algn="just"/>
            <a:r>
              <a:rPr lang="it-IT" b="1" dirty="0"/>
              <a:t>Nell'esempio che segue è invece riportata l'analisi </a:t>
            </a:r>
            <a:r>
              <a:rPr lang="it-IT" b="1" dirty="0" err="1"/>
              <a:t>eudismica</a:t>
            </a:r>
            <a:r>
              <a:rPr lang="it-IT" b="1" dirty="0"/>
              <a:t> della attività su cuore (β1) e polmone (β</a:t>
            </a:r>
            <a:r>
              <a:rPr lang="it-IT" b="1" baseline="-25000" dirty="0"/>
              <a:t>2</a:t>
            </a:r>
            <a:r>
              <a:rPr lang="it-IT" b="1" dirty="0"/>
              <a:t>) di bue, delle coppie </a:t>
            </a:r>
            <a:r>
              <a:rPr lang="it-IT" b="1" dirty="0" err="1"/>
              <a:t>enantiomeriche</a:t>
            </a:r>
            <a:r>
              <a:rPr lang="it-IT" b="1" dirty="0"/>
              <a:t> della serie di agonisti ed antagonisti mostrata in tabella.</a:t>
            </a:r>
          </a:p>
          <a:p>
            <a:endParaRPr lang="en-US" dirty="0"/>
          </a:p>
        </p:txBody>
      </p:sp>
      <p:pic>
        <p:nvPicPr>
          <p:cNvPr id="5" name="Picture 4"/>
          <p:cNvPicPr>
            <a:picLocks noChangeAspect="1"/>
          </p:cNvPicPr>
          <p:nvPr/>
        </p:nvPicPr>
        <p:blipFill>
          <a:blip r:embed="rId2"/>
          <a:stretch>
            <a:fillRect/>
          </a:stretch>
        </p:blipFill>
        <p:spPr>
          <a:xfrm>
            <a:off x="1278975" y="1650888"/>
            <a:ext cx="6466426" cy="3952132"/>
          </a:xfrm>
          <a:prstGeom prst="rect">
            <a:avLst/>
          </a:prstGeom>
        </p:spPr>
      </p:pic>
      <p:sp>
        <p:nvSpPr>
          <p:cNvPr id="6" name="TextBox 5"/>
          <p:cNvSpPr txBox="1"/>
          <p:nvPr/>
        </p:nvSpPr>
        <p:spPr>
          <a:xfrm>
            <a:off x="128568" y="5620908"/>
            <a:ext cx="9015432" cy="1477328"/>
          </a:xfrm>
          <a:prstGeom prst="rect">
            <a:avLst/>
          </a:prstGeom>
          <a:noFill/>
        </p:spPr>
        <p:txBody>
          <a:bodyPr wrap="square" rtlCol="0">
            <a:spAutoFit/>
          </a:bodyPr>
          <a:lstStyle/>
          <a:p>
            <a:pPr algn="just"/>
            <a:r>
              <a:rPr lang="it-IT" b="1" dirty="0"/>
              <a:t>L’analisi </a:t>
            </a:r>
            <a:r>
              <a:rPr lang="it-IT" b="1" dirty="0" err="1"/>
              <a:t>enantioselettiva</a:t>
            </a:r>
            <a:r>
              <a:rPr lang="it-IT" b="1" dirty="0"/>
              <a:t> sulle singole coppie di </a:t>
            </a:r>
            <a:r>
              <a:rPr lang="it-IT" b="1" dirty="0" err="1"/>
              <a:t>enantiomeri</a:t>
            </a:r>
            <a:r>
              <a:rPr lang="it-IT" b="1" dirty="0"/>
              <a:t> mostra un EI sistematicamente più elevato per i recettori di tipo β</a:t>
            </a:r>
            <a:r>
              <a:rPr lang="it-IT" b="1" baseline="-25000" dirty="0"/>
              <a:t>1</a:t>
            </a:r>
            <a:r>
              <a:rPr lang="it-IT" b="1" dirty="0"/>
              <a:t> supportando la diversità dei due sottotipi recettoriali ed indicando una maggiore </a:t>
            </a:r>
            <a:r>
              <a:rPr lang="it-IT" b="1" dirty="0" smtClean="0"/>
              <a:t>richiesta </a:t>
            </a:r>
            <a:r>
              <a:rPr lang="it-IT" b="1" dirty="0"/>
              <a:t>sterica da parte del sito attivo dei recettori di tipo β</a:t>
            </a:r>
            <a:r>
              <a:rPr lang="it-IT" b="1" baseline="-25000" dirty="0"/>
              <a:t>1</a:t>
            </a:r>
            <a:r>
              <a:rPr lang="it-IT" b="1" dirty="0"/>
              <a:t>.</a:t>
            </a:r>
          </a:p>
          <a:p>
            <a:endParaRPr lang="en-US" dirty="0"/>
          </a:p>
        </p:txBody>
      </p:sp>
    </p:spTree>
    <p:extLst>
      <p:ext uri="{BB962C8B-B14F-4D97-AF65-F5344CB8AC3E}">
        <p14:creationId xmlns:p14="http://schemas.microsoft.com/office/powerpoint/2010/main" val="26974359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76860" y="744090"/>
            <a:ext cx="9067140" cy="923330"/>
          </a:xfrm>
          <a:prstGeom prst="rect">
            <a:avLst/>
          </a:prstGeom>
        </p:spPr>
        <p:txBody>
          <a:bodyPr wrap="square">
            <a:spAutoFit/>
          </a:bodyPr>
          <a:lstStyle/>
          <a:p>
            <a:pPr algn="just"/>
            <a:r>
              <a:rPr lang="it-IT" b="1" dirty="0"/>
              <a:t>L’applicazione dell’analisi </a:t>
            </a:r>
            <a:r>
              <a:rPr lang="it-IT" b="1" dirty="0" err="1"/>
              <a:t>eudismica</a:t>
            </a:r>
            <a:r>
              <a:rPr lang="it-IT" b="1" dirty="0"/>
              <a:t> a questa serie di composti conduce a due equazioni che esprimono la relazione tra l’indice </a:t>
            </a:r>
            <a:r>
              <a:rPr lang="it-IT" b="1" dirty="0" err="1"/>
              <a:t>eudismico</a:t>
            </a:r>
            <a:r>
              <a:rPr lang="it-IT" b="1" dirty="0"/>
              <a:t> (EI) e le costanti di affinità degli </a:t>
            </a:r>
            <a:r>
              <a:rPr lang="it-IT" b="1" dirty="0" err="1"/>
              <a:t>eutomeri</a:t>
            </a:r>
            <a:r>
              <a:rPr lang="it-IT" b="1" dirty="0"/>
              <a:t> </a:t>
            </a:r>
            <a:r>
              <a:rPr lang="it-IT" b="1" dirty="0" err="1"/>
              <a:t>pK</a:t>
            </a:r>
            <a:r>
              <a:rPr lang="it-IT" b="1" baseline="-25000" dirty="0" err="1"/>
              <a:t>A</a:t>
            </a:r>
            <a:r>
              <a:rPr lang="it-IT" b="1" baseline="30000" dirty="0" err="1"/>
              <a:t>Eu</a:t>
            </a:r>
            <a:r>
              <a:rPr lang="it-IT" b="1" baseline="30000" dirty="0"/>
              <a:t> </a:t>
            </a:r>
            <a:r>
              <a:rPr lang="it-IT" b="1" dirty="0"/>
              <a:t>per i recettori β</a:t>
            </a:r>
            <a:r>
              <a:rPr lang="it-IT" b="1" baseline="-25000" dirty="0"/>
              <a:t>1 e </a:t>
            </a:r>
            <a:r>
              <a:rPr lang="it-IT" b="1" dirty="0"/>
              <a:t>β</a:t>
            </a:r>
            <a:r>
              <a:rPr lang="it-IT" b="1" baseline="-25000" dirty="0"/>
              <a:t>2</a:t>
            </a:r>
            <a:r>
              <a:rPr lang="it-IT" b="1" dirty="0"/>
              <a:t>-adrenergici rispettivamente</a:t>
            </a:r>
          </a:p>
        </p:txBody>
      </p:sp>
      <p:pic>
        <p:nvPicPr>
          <p:cNvPr id="5" name="Picture 4"/>
          <p:cNvPicPr>
            <a:picLocks noChangeAspect="1"/>
          </p:cNvPicPr>
          <p:nvPr/>
        </p:nvPicPr>
        <p:blipFill>
          <a:blip r:embed="rId2"/>
          <a:stretch>
            <a:fillRect/>
          </a:stretch>
        </p:blipFill>
        <p:spPr>
          <a:xfrm>
            <a:off x="1386301" y="1667420"/>
            <a:ext cx="6618472" cy="2856125"/>
          </a:xfrm>
          <a:prstGeom prst="rect">
            <a:avLst/>
          </a:prstGeom>
        </p:spPr>
      </p:pic>
      <p:sp>
        <p:nvSpPr>
          <p:cNvPr id="6" name="TextBox 5"/>
          <p:cNvSpPr txBox="1"/>
          <p:nvPr/>
        </p:nvSpPr>
        <p:spPr>
          <a:xfrm>
            <a:off x="295148" y="4556377"/>
            <a:ext cx="8848852" cy="2308324"/>
          </a:xfrm>
          <a:prstGeom prst="rect">
            <a:avLst/>
          </a:prstGeom>
          <a:noFill/>
        </p:spPr>
        <p:txBody>
          <a:bodyPr wrap="square" rtlCol="0">
            <a:spAutoFit/>
          </a:bodyPr>
          <a:lstStyle/>
          <a:p>
            <a:pPr algn="just"/>
            <a:r>
              <a:rPr lang="it-IT" sz="1600" b="1" dirty="0">
                <a:solidFill>
                  <a:srgbClr val="FF6600"/>
                </a:solidFill>
              </a:rPr>
              <a:t>Questo risultato conferma il fatto che i recettori β</a:t>
            </a:r>
            <a:r>
              <a:rPr lang="it-IT" sz="1600" b="1" baseline="-25000" dirty="0">
                <a:solidFill>
                  <a:srgbClr val="FF6600"/>
                </a:solidFill>
              </a:rPr>
              <a:t>1</a:t>
            </a:r>
            <a:r>
              <a:rPr lang="it-IT" sz="1600" b="1" dirty="0">
                <a:solidFill>
                  <a:srgbClr val="FF6600"/>
                </a:solidFill>
              </a:rPr>
              <a:t>-adrenergici mostrano richieste steriche più precise rispetto ai recettori β</a:t>
            </a:r>
            <a:r>
              <a:rPr lang="it-IT" sz="1600" b="1" baseline="-25000" dirty="0">
                <a:solidFill>
                  <a:srgbClr val="FF6600"/>
                </a:solidFill>
              </a:rPr>
              <a:t>2</a:t>
            </a:r>
            <a:r>
              <a:rPr lang="it-IT" sz="1600" b="1" dirty="0">
                <a:solidFill>
                  <a:srgbClr val="FF6600"/>
                </a:solidFill>
              </a:rPr>
              <a:t>-adrenergici, ma non è sufficiente per provare che i recettori β</a:t>
            </a:r>
            <a:r>
              <a:rPr lang="it-IT" sz="1600" b="1" baseline="-25000" dirty="0">
                <a:solidFill>
                  <a:srgbClr val="FF6600"/>
                </a:solidFill>
              </a:rPr>
              <a:t>2</a:t>
            </a:r>
            <a:r>
              <a:rPr lang="it-IT" sz="1600" b="1" dirty="0">
                <a:solidFill>
                  <a:srgbClr val="FF6600"/>
                </a:solidFill>
              </a:rPr>
              <a:t> siano diversi da quelli β</a:t>
            </a:r>
            <a:r>
              <a:rPr lang="it-IT" sz="1600" b="1" baseline="-25000" dirty="0">
                <a:solidFill>
                  <a:srgbClr val="FF6600"/>
                </a:solidFill>
              </a:rPr>
              <a:t>1</a:t>
            </a:r>
            <a:r>
              <a:rPr lang="it-IT" sz="1600" b="1" dirty="0">
                <a:solidFill>
                  <a:srgbClr val="FF6600"/>
                </a:solidFill>
              </a:rPr>
              <a:t>-adrenergici, come suggerito dall'analisi </a:t>
            </a:r>
            <a:r>
              <a:rPr lang="it-IT" sz="1600" b="1" dirty="0" err="1">
                <a:solidFill>
                  <a:srgbClr val="FF6600"/>
                </a:solidFill>
              </a:rPr>
              <a:t>enantioselettiva</a:t>
            </a:r>
            <a:r>
              <a:rPr lang="it-IT" sz="1600" b="1" dirty="0">
                <a:solidFill>
                  <a:srgbClr val="FF6600"/>
                </a:solidFill>
              </a:rPr>
              <a:t> e come provato da altri risultati farmacologici.</a:t>
            </a:r>
          </a:p>
          <a:p>
            <a:pPr algn="just"/>
            <a:r>
              <a:rPr lang="it-IT" sz="1600" b="1" dirty="0">
                <a:solidFill>
                  <a:srgbClr val="FF6600"/>
                </a:solidFill>
              </a:rPr>
              <a:t>Le ragioni per questa discrepanza di risultati tra analisi </a:t>
            </a:r>
            <a:r>
              <a:rPr lang="it-IT" sz="1600" b="1" dirty="0" err="1">
                <a:solidFill>
                  <a:srgbClr val="FF6600"/>
                </a:solidFill>
              </a:rPr>
              <a:t>enantioselettiva</a:t>
            </a:r>
            <a:r>
              <a:rPr lang="it-IT" sz="1600" b="1" dirty="0">
                <a:solidFill>
                  <a:srgbClr val="FF6600"/>
                </a:solidFill>
              </a:rPr>
              <a:t> e analisi </a:t>
            </a:r>
            <a:r>
              <a:rPr lang="it-IT" sz="1600" b="1" dirty="0" err="1">
                <a:solidFill>
                  <a:srgbClr val="FF6600"/>
                </a:solidFill>
              </a:rPr>
              <a:t>eudismica</a:t>
            </a:r>
            <a:r>
              <a:rPr lang="it-IT" sz="1600" b="1" dirty="0">
                <a:solidFill>
                  <a:srgbClr val="FF6600"/>
                </a:solidFill>
              </a:rPr>
              <a:t> non sono chiare; nel caso in questione il problema potrebbe essere che, al contrario di ogni singola coppia di </a:t>
            </a:r>
            <a:r>
              <a:rPr lang="it-IT" sz="1600" b="1" dirty="0" err="1">
                <a:solidFill>
                  <a:srgbClr val="FF6600"/>
                </a:solidFill>
              </a:rPr>
              <a:t>enantiomeri</a:t>
            </a:r>
            <a:r>
              <a:rPr lang="it-IT" sz="1600" b="1" dirty="0">
                <a:solidFill>
                  <a:srgbClr val="FF6600"/>
                </a:solidFill>
              </a:rPr>
              <a:t>, i prodotti della serie hanno caratteristiche chimico-fisiche diverse che introducono modalità di legame differenti.</a:t>
            </a:r>
          </a:p>
          <a:p>
            <a:pPr algn="just"/>
            <a:endParaRPr lang="en-US" sz="1600" b="1" dirty="0">
              <a:solidFill>
                <a:srgbClr val="FF6600"/>
              </a:solidFill>
            </a:endParaRPr>
          </a:p>
        </p:txBody>
      </p:sp>
    </p:spTree>
    <p:extLst>
      <p:ext uri="{BB962C8B-B14F-4D97-AF65-F5344CB8AC3E}">
        <p14:creationId xmlns:p14="http://schemas.microsoft.com/office/powerpoint/2010/main" val="25214785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76501" y="1010700"/>
            <a:ext cx="7432364" cy="4431983"/>
          </a:xfrm>
          <a:prstGeom prst="rect">
            <a:avLst/>
          </a:prstGeom>
          <a:noFill/>
        </p:spPr>
        <p:txBody>
          <a:bodyPr wrap="square" rtlCol="0">
            <a:spAutoFit/>
          </a:bodyPr>
          <a:lstStyle/>
          <a:p>
            <a:pPr algn="just"/>
            <a:r>
              <a:rPr lang="it-IT" sz="2400" b="1" dirty="0">
                <a:solidFill>
                  <a:srgbClr val="FF6600"/>
                </a:solidFill>
                <a:latin typeface="Arial Black"/>
                <a:cs typeface="Arial Black"/>
              </a:rPr>
              <a:t>Altre volte invece le ragioni del fallimento dell'analisi </a:t>
            </a:r>
            <a:r>
              <a:rPr lang="it-IT" sz="2400" b="1" dirty="0" err="1">
                <a:solidFill>
                  <a:srgbClr val="FF6600"/>
                </a:solidFill>
                <a:latin typeface="Arial Black"/>
                <a:cs typeface="Arial Black"/>
              </a:rPr>
              <a:t>eudismica</a:t>
            </a:r>
            <a:r>
              <a:rPr lang="it-IT" sz="2400" b="1" dirty="0">
                <a:solidFill>
                  <a:srgbClr val="FF6600"/>
                </a:solidFill>
                <a:latin typeface="Arial Black"/>
                <a:cs typeface="Arial Black"/>
              </a:rPr>
              <a:t> possono essere facilmente identificate nella mancanza di omogeneità del set in esame; infatti questa analisi fallisce se applicata a serie di composti che non hanno lo stesso modo di interazione con il sito recettoriale. Allo stesso tempo però la impossibilità di ricavare una correlazione significativa dal set di dati originale può portare alla individuazione di questa disomogeneità.</a:t>
            </a:r>
          </a:p>
          <a:p>
            <a:endParaRPr lang="en-US" dirty="0">
              <a:solidFill>
                <a:srgbClr val="FF6600"/>
              </a:solidFill>
            </a:endParaRPr>
          </a:p>
        </p:txBody>
      </p:sp>
    </p:spTree>
    <p:extLst>
      <p:ext uri="{BB962C8B-B14F-4D97-AF65-F5344CB8AC3E}">
        <p14:creationId xmlns:p14="http://schemas.microsoft.com/office/powerpoint/2010/main" val="32436984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87820" y="1026244"/>
            <a:ext cx="8809723" cy="646331"/>
          </a:xfrm>
          <a:prstGeom prst="rect">
            <a:avLst/>
          </a:prstGeom>
          <a:noFill/>
        </p:spPr>
        <p:txBody>
          <a:bodyPr wrap="square" rtlCol="0">
            <a:spAutoFit/>
          </a:bodyPr>
          <a:lstStyle/>
          <a:p>
            <a:r>
              <a:rPr lang="it-IT" b="1" dirty="0"/>
              <a:t>Un esempio di ciò è dato dalla serie degli antagonisti muscarinici 1,3-ossatiolanici, riportati in figura. </a:t>
            </a:r>
            <a:endParaRPr lang="en-US" b="1" dirty="0"/>
          </a:p>
        </p:txBody>
      </p:sp>
      <p:pic>
        <p:nvPicPr>
          <p:cNvPr id="5" name="Picture 4"/>
          <p:cNvPicPr>
            <a:picLocks noChangeAspect="1"/>
          </p:cNvPicPr>
          <p:nvPr/>
        </p:nvPicPr>
        <p:blipFill>
          <a:blip r:embed="rId2"/>
          <a:stretch>
            <a:fillRect/>
          </a:stretch>
        </p:blipFill>
        <p:spPr>
          <a:xfrm>
            <a:off x="187819" y="1783229"/>
            <a:ext cx="5532227" cy="2778335"/>
          </a:xfrm>
          <a:prstGeom prst="rect">
            <a:avLst/>
          </a:prstGeom>
        </p:spPr>
      </p:pic>
      <p:sp>
        <p:nvSpPr>
          <p:cNvPr id="6" name="TextBox 5"/>
          <p:cNvSpPr txBox="1"/>
          <p:nvPr/>
        </p:nvSpPr>
        <p:spPr>
          <a:xfrm>
            <a:off x="187820" y="4803002"/>
            <a:ext cx="8857796" cy="2062103"/>
          </a:xfrm>
          <a:prstGeom prst="rect">
            <a:avLst/>
          </a:prstGeom>
          <a:noFill/>
        </p:spPr>
        <p:txBody>
          <a:bodyPr wrap="square" rtlCol="0">
            <a:spAutoFit/>
          </a:bodyPr>
          <a:lstStyle/>
          <a:p>
            <a:pPr algn="just"/>
            <a:r>
              <a:rPr lang="it-IT" sz="1400" b="1" dirty="0" smtClean="0"/>
              <a:t>Se però </a:t>
            </a:r>
            <a:r>
              <a:rPr lang="it-IT" sz="1400" b="1" dirty="0"/>
              <a:t>i dati riguardanti gli 1,3-ossatiolani vengono presi in considerazione separatamente da quelli riguardanti gli 1,3-ossatiolani-3-so1fossidi, si ottengono due rette di regressione con un buon coefficiente di correlazione e statisticamente diverse tra di loro.</a:t>
            </a:r>
          </a:p>
          <a:p>
            <a:pPr algn="just"/>
            <a:r>
              <a:rPr lang="it-IT" sz="1400" b="1" dirty="0"/>
              <a:t>L'analisi </a:t>
            </a:r>
            <a:r>
              <a:rPr lang="it-IT" sz="1400" b="1" dirty="0" err="1"/>
              <a:t>eudismica</a:t>
            </a:r>
            <a:r>
              <a:rPr lang="it-IT" sz="1400" b="1" dirty="0"/>
              <a:t> quindi mette in evidenza il fatto che queste due serie di composti interagiscono in modo diverso. Si può ipotizzare che per gli antagonisti 1,3-ossatiolanici è determinante l'interazione di tipo idrofobico dovuta alla presenza nella molecola dei gruppi idrofobici in 2, mentre per gli antagonisti a nucleo 1,3-ossatiolano-3</a:t>
            </a:r>
            <a:r>
              <a:rPr lang="it-IT" sz="1400" b="1"/>
              <a:t>-</a:t>
            </a:r>
            <a:r>
              <a:rPr lang="it-IT" sz="1400" b="1" smtClean="0"/>
              <a:t>solfossido</a:t>
            </a:r>
            <a:r>
              <a:rPr lang="it-IT" sz="1400" b="1" dirty="0"/>
              <a:t>, sia l'interazione idrofobica che quella elettrostatica dovuta alla presenza del gruppo </a:t>
            </a:r>
            <a:r>
              <a:rPr lang="it-IT" sz="1400" b="1" dirty="0" err="1"/>
              <a:t>solfossido</a:t>
            </a:r>
            <a:r>
              <a:rPr lang="it-IT" sz="1400" b="1" dirty="0"/>
              <a:t>, giocano un ruolo nella interazione.</a:t>
            </a:r>
          </a:p>
          <a:p>
            <a:endParaRPr lang="en-US" sz="1600" dirty="0"/>
          </a:p>
        </p:txBody>
      </p:sp>
      <p:sp>
        <p:nvSpPr>
          <p:cNvPr id="7" name="TextBox 6"/>
          <p:cNvSpPr txBox="1"/>
          <p:nvPr/>
        </p:nvSpPr>
        <p:spPr>
          <a:xfrm>
            <a:off x="5992400" y="1500849"/>
            <a:ext cx="2468511" cy="3293209"/>
          </a:xfrm>
          <a:prstGeom prst="rect">
            <a:avLst/>
          </a:prstGeom>
          <a:noFill/>
        </p:spPr>
        <p:txBody>
          <a:bodyPr wrap="square" rtlCol="0">
            <a:spAutoFit/>
          </a:bodyPr>
          <a:lstStyle/>
          <a:p>
            <a:pPr algn="just"/>
            <a:r>
              <a:rPr lang="it-IT" sz="1600" b="1" dirty="0">
                <a:solidFill>
                  <a:srgbClr val="FF6600"/>
                </a:solidFill>
              </a:rPr>
              <a:t>Se si cerca di correlare i dati farmacologici dell'intero set su ileo e vescica di cavia (che contengono lo stesso tipo di recettori muscarinici (M</a:t>
            </a:r>
            <a:r>
              <a:rPr lang="it-IT" sz="1600" b="1" baseline="-25000" dirty="0">
                <a:solidFill>
                  <a:srgbClr val="FF6600"/>
                </a:solidFill>
              </a:rPr>
              <a:t>3</a:t>
            </a:r>
            <a:r>
              <a:rPr lang="it-IT" sz="1600" b="1" dirty="0" smtClean="0">
                <a:solidFill>
                  <a:srgbClr val="FF6600"/>
                </a:solidFill>
              </a:rPr>
              <a:t>) </a:t>
            </a:r>
            <a:r>
              <a:rPr lang="it-IT" sz="1600" b="1" dirty="0">
                <a:solidFill>
                  <a:srgbClr val="FF6600"/>
                </a:solidFill>
              </a:rPr>
              <a:t>si ottiene </a:t>
            </a:r>
            <a:r>
              <a:rPr lang="it-IT" sz="1600" b="1" dirty="0" smtClean="0">
                <a:solidFill>
                  <a:srgbClr val="FF6600"/>
                </a:solidFill>
              </a:rPr>
              <a:t>una retta </a:t>
            </a:r>
            <a:r>
              <a:rPr lang="it-IT" sz="1600" b="1" dirty="0">
                <a:solidFill>
                  <a:srgbClr val="FF6600"/>
                </a:solidFill>
              </a:rPr>
              <a:t>di regressione con coefficiente di correlazione molto basso</a:t>
            </a:r>
            <a:endParaRPr lang="en-US" sz="1600" dirty="0">
              <a:solidFill>
                <a:srgbClr val="FF6600"/>
              </a:solidFill>
            </a:endParaRPr>
          </a:p>
        </p:txBody>
      </p:sp>
    </p:spTree>
    <p:extLst>
      <p:ext uri="{BB962C8B-B14F-4D97-AF65-F5344CB8AC3E}">
        <p14:creationId xmlns:p14="http://schemas.microsoft.com/office/powerpoint/2010/main" val="11519066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3406501" cy="523220"/>
          </a:xfrm>
          <a:prstGeom prst="rect">
            <a:avLst/>
          </a:prstGeom>
          <a:noFill/>
        </p:spPr>
        <p:txBody>
          <a:bodyPr wrap="none" rtlCol="0">
            <a:spAutoFit/>
          </a:bodyPr>
          <a:lstStyle/>
          <a:p>
            <a:r>
              <a:rPr lang="en-US" sz="2800" dirty="0" smtClean="0">
                <a:solidFill>
                  <a:schemeClr val="accent3">
                    <a:lumMod val="75000"/>
                  </a:schemeClr>
                </a:solidFill>
                <a:latin typeface="Arial Black"/>
                <a:cs typeface="Arial Black"/>
              </a:rPr>
              <a:t>CONCLUDENDO:</a:t>
            </a:r>
            <a:endParaRPr lang="en-US" sz="2800" dirty="0">
              <a:solidFill>
                <a:schemeClr val="accent3">
                  <a:lumMod val="75000"/>
                </a:schemeClr>
              </a:solidFill>
              <a:latin typeface="Arial Black"/>
              <a:cs typeface="Arial Black"/>
            </a:endParaRPr>
          </a:p>
        </p:txBody>
      </p:sp>
      <p:sp>
        <p:nvSpPr>
          <p:cNvPr id="4" name="Rectangle 3"/>
          <p:cNvSpPr/>
          <p:nvPr/>
        </p:nvSpPr>
        <p:spPr>
          <a:xfrm>
            <a:off x="187822" y="1923312"/>
            <a:ext cx="8756059" cy="3139321"/>
          </a:xfrm>
          <a:prstGeom prst="rect">
            <a:avLst/>
          </a:prstGeom>
        </p:spPr>
        <p:txBody>
          <a:bodyPr wrap="square">
            <a:spAutoFit/>
          </a:bodyPr>
          <a:lstStyle/>
          <a:p>
            <a:pPr algn="just"/>
            <a:r>
              <a:rPr lang="it-IT" dirty="0">
                <a:solidFill>
                  <a:schemeClr val="bg2">
                    <a:lumMod val="25000"/>
                  </a:schemeClr>
                </a:solidFill>
                <a:latin typeface="Arial Black"/>
                <a:cs typeface="Arial Black"/>
              </a:rPr>
              <a:t>La </a:t>
            </a:r>
            <a:r>
              <a:rPr lang="it-IT" dirty="0" err="1">
                <a:solidFill>
                  <a:schemeClr val="bg2">
                    <a:lumMod val="25000"/>
                  </a:schemeClr>
                </a:solidFill>
                <a:latin typeface="Arial Black"/>
                <a:cs typeface="Arial Black"/>
              </a:rPr>
              <a:t>chiralità</a:t>
            </a:r>
            <a:r>
              <a:rPr lang="it-IT" dirty="0">
                <a:solidFill>
                  <a:schemeClr val="bg2">
                    <a:lumMod val="25000"/>
                  </a:schemeClr>
                </a:solidFill>
                <a:latin typeface="Arial Black"/>
                <a:cs typeface="Arial Black"/>
              </a:rPr>
              <a:t> ha un ruolo determinante nella interazione farmaco-recettore e può introdurre nelle molecole un'alta specificità di interazione che ha ovvie conseguenze a livello di affinità e di selettività di azione. La modulazione chirale è quindi un'arma molto importante nelle modificazioni del </a:t>
            </a:r>
            <a:r>
              <a:rPr lang="it-IT" dirty="0" err="1">
                <a:solidFill>
                  <a:schemeClr val="bg2">
                    <a:lumMod val="25000"/>
                  </a:schemeClr>
                </a:solidFill>
                <a:latin typeface="Arial Black"/>
                <a:cs typeface="Arial Black"/>
              </a:rPr>
              <a:t>lead</a:t>
            </a:r>
            <a:r>
              <a:rPr lang="it-IT" dirty="0">
                <a:solidFill>
                  <a:schemeClr val="bg2">
                    <a:lumMod val="25000"/>
                  </a:schemeClr>
                </a:solidFill>
                <a:latin typeface="Arial Black"/>
                <a:cs typeface="Arial Black"/>
              </a:rPr>
              <a:t> tendenti ad </a:t>
            </a:r>
            <a:r>
              <a:rPr lang="it-IT" dirty="0" smtClean="0">
                <a:solidFill>
                  <a:schemeClr val="bg2">
                    <a:lumMod val="25000"/>
                  </a:schemeClr>
                </a:solidFill>
                <a:latin typeface="Arial Black"/>
                <a:cs typeface="Arial Black"/>
              </a:rPr>
              <a:t>ottimizzarne </a:t>
            </a:r>
            <a:r>
              <a:rPr lang="it-IT" dirty="0">
                <a:solidFill>
                  <a:schemeClr val="bg2">
                    <a:lumMod val="25000"/>
                  </a:schemeClr>
                </a:solidFill>
                <a:latin typeface="Arial Black"/>
                <a:cs typeface="Arial Black"/>
              </a:rPr>
              <a:t>l'efficacia terapeutica e a ridurre gli effetti collaterali.</a:t>
            </a:r>
          </a:p>
          <a:p>
            <a:pPr algn="just"/>
            <a:r>
              <a:rPr lang="it-IT" dirty="0">
                <a:solidFill>
                  <a:schemeClr val="bg2">
                    <a:lumMod val="25000"/>
                  </a:schemeClr>
                </a:solidFill>
                <a:latin typeface="Arial Black"/>
                <a:cs typeface="Arial Black"/>
              </a:rPr>
              <a:t>Dal punto di vista dello studio delle interazioni farmaco-recettore e dei meccanismi di azione dei farmaci, lo studio di coppie </a:t>
            </a:r>
            <a:r>
              <a:rPr lang="it-IT" dirty="0" err="1">
                <a:solidFill>
                  <a:schemeClr val="bg2">
                    <a:lumMod val="25000"/>
                  </a:schemeClr>
                </a:solidFill>
                <a:latin typeface="Arial Black"/>
                <a:cs typeface="Arial Black"/>
              </a:rPr>
              <a:t>enantiomeriche</a:t>
            </a:r>
            <a:r>
              <a:rPr lang="it-IT" dirty="0">
                <a:solidFill>
                  <a:schemeClr val="bg2">
                    <a:lumMod val="25000"/>
                  </a:schemeClr>
                </a:solidFill>
                <a:latin typeface="Arial Black"/>
                <a:cs typeface="Arial Black"/>
              </a:rPr>
              <a:t>, caratterizzate dalla identità delle caratteristiche chimico-fisiche, è particolarmente utile in quanto può portare informazioni che i corrispondenti racemi non sono in grado di dare.</a:t>
            </a:r>
          </a:p>
        </p:txBody>
      </p:sp>
    </p:spTree>
    <p:extLst>
      <p:ext uri="{BB962C8B-B14F-4D97-AF65-F5344CB8AC3E}">
        <p14:creationId xmlns:p14="http://schemas.microsoft.com/office/powerpoint/2010/main" val="317353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362878" y="810205"/>
            <a:ext cx="4596393" cy="6463309"/>
          </a:xfrm>
          <a:prstGeom prst="rect">
            <a:avLst/>
          </a:prstGeom>
          <a:noFill/>
        </p:spPr>
        <p:txBody>
          <a:bodyPr wrap="square" rtlCol="0">
            <a:spAutoFit/>
          </a:bodyPr>
          <a:lstStyle/>
          <a:p>
            <a:pPr algn="just"/>
            <a:r>
              <a:rPr lang="it-IT" b="1" dirty="0"/>
              <a:t>Da un punto di vista esclusivamente sterico, i gruppi ingombranti devono stare alla maggior distanza possibile, il che significa che le conformazioni trans sono energeticamente favorite rispetto a quelle sghembe (gauche) e a quelle parzialmente eclissate ed eclissate, a loro volta meno favorite. Vanno prese però in considerazione anche le interazioni elettroniche che possono intervenire a modificare la </a:t>
            </a:r>
            <a:r>
              <a:rPr lang="it-IT" b="1" dirty="0" smtClean="0"/>
              <a:t>situazione. Questo </a:t>
            </a:r>
            <a:r>
              <a:rPr lang="it-IT" b="1" dirty="0"/>
              <a:t>è proprio il caso dell’acetilcolina, nella quale il </a:t>
            </a:r>
            <a:r>
              <a:rPr lang="it-IT" b="1" dirty="0" err="1"/>
              <a:t>conformero</a:t>
            </a:r>
            <a:r>
              <a:rPr lang="it-IT" b="1" dirty="0"/>
              <a:t> </a:t>
            </a:r>
            <a:r>
              <a:rPr lang="it-IT" b="1" i="1" dirty="0"/>
              <a:t>gauche</a:t>
            </a:r>
            <a:r>
              <a:rPr lang="it-IT" b="1" dirty="0"/>
              <a:t> </a:t>
            </a:r>
            <a:r>
              <a:rPr lang="it-IT" b="1" dirty="0" smtClean="0"/>
              <a:t>(</a:t>
            </a:r>
            <a:r>
              <a:rPr lang="it-IT" b="1" dirty="0" err="1" smtClean="0"/>
              <a:t>synclinal</a:t>
            </a:r>
            <a:r>
              <a:rPr lang="it-IT" b="1" dirty="0" smtClean="0"/>
              <a:t>) è </a:t>
            </a:r>
            <a:r>
              <a:rPr lang="it-IT" b="1" dirty="0"/>
              <a:t>energeticamente favorito rispetto al </a:t>
            </a:r>
            <a:r>
              <a:rPr lang="it-IT" b="1" i="1" dirty="0"/>
              <a:t>trans</a:t>
            </a:r>
            <a:r>
              <a:rPr lang="it-IT" b="1" dirty="0"/>
              <a:t> poiché si instaura una interazione ione-dipolo fra il gruppo ammonico quaternario e l’ossigeno estereo; tale </a:t>
            </a:r>
            <a:r>
              <a:rPr lang="it-IT" b="1" dirty="0" err="1"/>
              <a:t>conformero</a:t>
            </a:r>
            <a:r>
              <a:rPr lang="it-IT" b="1" dirty="0"/>
              <a:t> sinclinale è quello presente sia in soluzione che allo stato solido.</a:t>
            </a:r>
          </a:p>
          <a:p>
            <a:r>
              <a:rPr lang="it-IT" dirty="0"/>
              <a:t/>
            </a:r>
            <a:br>
              <a:rPr lang="it-IT" dirty="0"/>
            </a:br>
            <a:r>
              <a:rPr lang="it-IT" dirty="0" err="1"/>
              <a:t> </a:t>
            </a:r>
            <a:endParaRPr lang="it-IT" dirty="0"/>
          </a:p>
          <a:p>
            <a:endParaRPr lang="it-IT" dirty="0"/>
          </a:p>
        </p:txBody>
      </p:sp>
      <p:pic>
        <p:nvPicPr>
          <p:cNvPr id="5" name="Immagine 4"/>
          <p:cNvPicPr>
            <a:picLocks noChangeAspect="1"/>
          </p:cNvPicPr>
          <p:nvPr/>
        </p:nvPicPr>
        <p:blipFill>
          <a:blip r:embed="rId2"/>
          <a:stretch>
            <a:fillRect/>
          </a:stretch>
        </p:blipFill>
        <p:spPr>
          <a:xfrm>
            <a:off x="5026561" y="1243620"/>
            <a:ext cx="4039525" cy="40117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709671" y="915178"/>
            <a:ext cx="7397110" cy="4524316"/>
          </a:xfrm>
          <a:prstGeom prst="rect">
            <a:avLst/>
          </a:prstGeom>
          <a:noFill/>
        </p:spPr>
        <p:txBody>
          <a:bodyPr wrap="square" rtlCol="0">
            <a:spAutoFit/>
          </a:bodyPr>
          <a:lstStyle/>
          <a:p>
            <a:pPr algn="just"/>
            <a:r>
              <a:rPr lang="it-IT" sz="2400" b="1" dirty="0" smtClean="0">
                <a:solidFill>
                  <a:srgbClr val="FF0000"/>
                </a:solidFill>
              </a:rPr>
              <a:t>Varie metodologie chimico-fisiche permettono di ottenere informazioni sulla conformazione di una molecola.</a:t>
            </a:r>
          </a:p>
          <a:p>
            <a:pPr algn="just"/>
            <a:endParaRPr lang="it-IT" dirty="0" smtClean="0"/>
          </a:p>
          <a:p>
            <a:pPr algn="just"/>
            <a:endParaRPr lang="it-IT" b="1" dirty="0" smtClean="0">
              <a:solidFill>
                <a:schemeClr val="tx2">
                  <a:lumMod val="75000"/>
                  <a:lumOff val="25000"/>
                </a:schemeClr>
              </a:solidFill>
            </a:endParaRPr>
          </a:p>
          <a:p>
            <a:pPr algn="just"/>
            <a:r>
              <a:rPr lang="it-IT" b="1" dirty="0" smtClean="0">
                <a:solidFill>
                  <a:schemeClr val="tx2">
                    <a:lumMod val="75000"/>
                    <a:lumOff val="25000"/>
                  </a:schemeClr>
                </a:solidFill>
              </a:rPr>
              <a:t>La cristallografia ai raggi </a:t>
            </a:r>
            <a:r>
              <a:rPr lang="it-IT" b="1" dirty="0" err="1" smtClean="0">
                <a:solidFill>
                  <a:schemeClr val="tx2">
                    <a:lumMod val="75000"/>
                    <a:lumOff val="25000"/>
                  </a:schemeClr>
                </a:solidFill>
              </a:rPr>
              <a:t>X</a:t>
            </a:r>
            <a:r>
              <a:rPr lang="it-IT" b="1" dirty="0" smtClean="0">
                <a:solidFill>
                  <a:schemeClr val="tx2">
                    <a:lumMod val="75000"/>
                    <a:lumOff val="25000"/>
                  </a:schemeClr>
                </a:solidFill>
              </a:rPr>
              <a:t> permette di conoscere la conformazione di una sostanza allo stato solido con grande esattezza. Tuttavia questa conformazione è quella imposta dalle forze di formazione del cristallo e per questa ragione la conformazione può essere anche molto diversa da quella preferita in altre condizioni e a livello di interazione biologica. È  quindi opportuno, per evitare equivoci, considerare tale conformazione solo come una delle possibili conformazioni preferite, magari utilizzandola come punto di partenza per i calcoli teorici. </a:t>
            </a:r>
            <a:endParaRPr lang="it-IT" b="1" dirty="0">
              <a:solidFill>
                <a:schemeClr val="tx2">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851" y="1423333"/>
            <a:ext cx="7631398" cy="3785652"/>
          </a:xfrm>
          <a:prstGeom prst="rect">
            <a:avLst/>
          </a:prstGeom>
          <a:noFill/>
        </p:spPr>
        <p:txBody>
          <a:bodyPr wrap="square" rtlCol="0">
            <a:spAutoFit/>
          </a:bodyPr>
          <a:lstStyle/>
          <a:p>
            <a:pPr algn="just"/>
            <a:r>
              <a:rPr lang="it-IT" sz="2400" dirty="0" smtClean="0">
                <a:solidFill>
                  <a:schemeClr val="bg2">
                    <a:lumMod val="25000"/>
                  </a:schemeClr>
                </a:solidFill>
                <a:latin typeface="Arial Black"/>
                <a:cs typeface="Arial Black"/>
              </a:rPr>
              <a:t>Vi </a:t>
            </a:r>
            <a:r>
              <a:rPr lang="it-IT" sz="2400" dirty="0">
                <a:solidFill>
                  <a:schemeClr val="bg2">
                    <a:lumMod val="25000"/>
                  </a:schemeClr>
                </a:solidFill>
                <a:latin typeface="Arial Black"/>
                <a:cs typeface="Arial Black"/>
              </a:rPr>
              <a:t>sono molti metodi disponibili per modulare un </a:t>
            </a:r>
            <a:r>
              <a:rPr lang="it-IT" sz="2400" dirty="0" err="1">
                <a:solidFill>
                  <a:schemeClr val="bg2">
                    <a:lumMod val="25000"/>
                  </a:schemeClr>
                </a:solidFill>
                <a:latin typeface="Arial Black"/>
                <a:cs typeface="Arial Black"/>
              </a:rPr>
              <a:t>lead</a:t>
            </a:r>
            <a:r>
              <a:rPr lang="it-IT" sz="2400" dirty="0">
                <a:solidFill>
                  <a:schemeClr val="bg2">
                    <a:lumMod val="25000"/>
                  </a:schemeClr>
                </a:solidFill>
                <a:latin typeface="Arial Black"/>
                <a:cs typeface="Arial Black"/>
              </a:rPr>
              <a:t>, sia allo scopo di ottimizzarne l’attività che per ottenere informazioni utili a determinare i rapporti struttura-attività. Il problema è quello di agire secondo una metodologia che inquadri le modifiche da fare in un unico disegno e che permetta di </a:t>
            </a:r>
            <a:r>
              <a:rPr lang="it-IT" sz="2400" dirty="0" smtClean="0">
                <a:solidFill>
                  <a:schemeClr val="bg2">
                    <a:lumMod val="25000"/>
                  </a:schemeClr>
                </a:solidFill>
                <a:latin typeface="Arial Black"/>
                <a:cs typeface="Arial Black"/>
              </a:rPr>
              <a:t>giungere </a:t>
            </a:r>
            <a:r>
              <a:rPr lang="it-IT" sz="2400" dirty="0">
                <a:solidFill>
                  <a:schemeClr val="bg2">
                    <a:lumMod val="25000"/>
                  </a:schemeClr>
                </a:solidFill>
                <a:latin typeface="Arial Black"/>
                <a:cs typeface="Arial Black"/>
              </a:rPr>
              <a:t>allo scopo prefissato nel minor tempo possibile e con il minimo dispendio di energia.</a:t>
            </a:r>
            <a:r>
              <a:rPr lang="it-IT" sz="2400" dirty="0" smtClean="0">
                <a:solidFill>
                  <a:schemeClr val="bg2">
                    <a:lumMod val="25000"/>
                  </a:schemeClr>
                </a:solidFill>
                <a:latin typeface="Arial Black"/>
                <a:cs typeface="Arial Black"/>
              </a:rPr>
              <a:t> </a:t>
            </a:r>
            <a:endParaRPr lang="it-IT" sz="2400" dirty="0">
              <a:solidFill>
                <a:schemeClr val="bg2">
                  <a:lumMod val="25000"/>
                </a:schemeClr>
              </a:solidFill>
              <a:latin typeface="Arial Black"/>
              <a:cs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803047" y="1556358"/>
            <a:ext cx="7876651" cy="4154983"/>
          </a:xfrm>
          <a:prstGeom prst="rect">
            <a:avLst/>
          </a:prstGeom>
          <a:noFill/>
        </p:spPr>
        <p:txBody>
          <a:bodyPr wrap="square" rtlCol="0">
            <a:spAutoFit/>
          </a:bodyPr>
          <a:lstStyle/>
          <a:p>
            <a:pPr algn="just"/>
            <a:r>
              <a:rPr lang="it-IT" sz="2400" b="1" dirty="0" smtClean="0">
                <a:solidFill>
                  <a:srgbClr val="008000"/>
                </a:solidFill>
              </a:rPr>
              <a:t>Alcuni metodi spettroscopici, in particolare la risonanza magnetica nucleare (NMR), permettono di studiare la situazione conformazionale di un prodotto in soluzione. Questo è un vantaggio rispetto alla </a:t>
            </a:r>
            <a:r>
              <a:rPr lang="it-IT" sz="2400" b="1" dirty="0" err="1" smtClean="0">
                <a:solidFill>
                  <a:srgbClr val="008000"/>
                </a:solidFill>
              </a:rPr>
              <a:t>difrattometria</a:t>
            </a:r>
            <a:r>
              <a:rPr lang="it-IT" sz="2400" b="1" dirty="0" smtClean="0">
                <a:solidFill>
                  <a:srgbClr val="008000"/>
                </a:solidFill>
              </a:rPr>
              <a:t> ai raggi </a:t>
            </a:r>
            <a:r>
              <a:rPr lang="it-IT" sz="2400" b="1" dirty="0" err="1" smtClean="0">
                <a:solidFill>
                  <a:srgbClr val="008000"/>
                </a:solidFill>
              </a:rPr>
              <a:t>X</a:t>
            </a:r>
            <a:r>
              <a:rPr lang="it-IT" sz="2400" b="1" dirty="0" smtClean="0">
                <a:solidFill>
                  <a:srgbClr val="008000"/>
                </a:solidFill>
              </a:rPr>
              <a:t>, soprattutto se il solvente utilizzato ha caratteristiche che si avvicinano alla situazione fisiologica. Anche questo metodo, come quello precedente, però non è in grado di indicare altre conformazioni </a:t>
            </a:r>
            <a:r>
              <a:rPr lang="it-IT" sz="2400" b="1" dirty="0" err="1" smtClean="0">
                <a:solidFill>
                  <a:srgbClr val="008000"/>
                </a:solidFill>
              </a:rPr>
              <a:t>equienergetiche</a:t>
            </a:r>
            <a:r>
              <a:rPr lang="it-IT" sz="2400" b="1" dirty="0" smtClean="0">
                <a:solidFill>
                  <a:srgbClr val="008000"/>
                </a:solidFill>
              </a:rPr>
              <a:t> che possono essere coinvolte nella interazione con il recettore. </a:t>
            </a:r>
            <a:endParaRPr lang="it-IT" sz="2400" b="1" dirty="0">
              <a:solidFill>
                <a:srgbClr val="008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22915" y="1012110"/>
            <a:ext cx="8309561" cy="5109090"/>
          </a:xfrm>
          <a:prstGeom prst="rect">
            <a:avLst/>
          </a:prstGeom>
          <a:noFill/>
        </p:spPr>
        <p:txBody>
          <a:bodyPr wrap="square" rtlCol="0">
            <a:spAutoFit/>
          </a:bodyPr>
          <a:lstStyle/>
          <a:p>
            <a:pPr algn="just"/>
            <a:r>
              <a:rPr lang="it-IT" sz="2200" b="1" dirty="0" smtClean="0">
                <a:solidFill>
                  <a:schemeClr val="tx1">
                    <a:lumMod val="65000"/>
                    <a:lumOff val="35000"/>
                  </a:schemeClr>
                </a:solidFill>
              </a:rPr>
              <a:t>Le conformazioni più stabili di una molecola possono essere calcolate mediante metodi teorici che sono in grado di indicare lo spazio conformazionale accessibile alla molecola stessa. Questi metodi coinvolgono calcoli nei quali sono presi in considerazione vari parametri molecolari come angoli di legame, lunghezze di legame, distribuzione elettronica. In questo modo è possibile ottenere l'energia di un ampio ventaglio di conformazioni ed identificare quella(e) a più bassa energia. Normalmente tutti i </a:t>
            </a:r>
            <a:r>
              <a:rPr lang="it-IT" sz="2200" b="1" dirty="0" err="1" smtClean="0">
                <a:solidFill>
                  <a:schemeClr val="tx1">
                    <a:lumMod val="65000"/>
                    <a:lumOff val="35000"/>
                  </a:schemeClr>
                </a:solidFill>
              </a:rPr>
              <a:t>conformeri</a:t>
            </a:r>
            <a:r>
              <a:rPr lang="it-IT" sz="2200" b="1" dirty="0" smtClean="0">
                <a:solidFill>
                  <a:schemeClr val="tx1">
                    <a:lumMod val="65000"/>
                    <a:lumOff val="35000"/>
                  </a:schemeClr>
                </a:solidFill>
              </a:rPr>
              <a:t> che cadono entro un intervallo, scelto arbitrariamente, sopra il minimo globale, sono considerati potenziali candidati per l'interazione con il recettore. Valori che vanno dalle </a:t>
            </a:r>
            <a:r>
              <a:rPr lang="it-IT" sz="2200" b="1" dirty="0" err="1" smtClean="0">
                <a:solidFill>
                  <a:schemeClr val="tx1">
                    <a:lumMod val="65000"/>
                    <a:lumOff val="35000"/>
                  </a:schemeClr>
                </a:solidFill>
              </a:rPr>
              <a:t>5</a:t>
            </a:r>
            <a:r>
              <a:rPr lang="it-IT" sz="2200" b="1" dirty="0" smtClean="0">
                <a:solidFill>
                  <a:schemeClr val="tx1">
                    <a:lumMod val="65000"/>
                    <a:lumOff val="35000"/>
                  </a:schemeClr>
                </a:solidFill>
              </a:rPr>
              <a:t> alle 20 kcal/mole sono usualmente utilizzati a questo scopo.</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46264" y="1050303"/>
            <a:ext cx="7775621" cy="1754327"/>
          </a:xfrm>
          <a:prstGeom prst="rect">
            <a:avLst/>
          </a:prstGeom>
          <a:noFill/>
        </p:spPr>
        <p:txBody>
          <a:bodyPr wrap="square" rtlCol="0">
            <a:spAutoFit/>
          </a:bodyPr>
          <a:lstStyle/>
          <a:p>
            <a:pPr algn="just"/>
            <a:r>
              <a:rPr lang="it-IT" b="1" dirty="0" smtClean="0">
                <a:solidFill>
                  <a:schemeClr val="tx2">
                    <a:lumMod val="75000"/>
                    <a:lumOff val="25000"/>
                  </a:schemeClr>
                </a:solidFill>
              </a:rPr>
              <a:t>Esistono una gran varietà di schemi computazionali utilizzabili, ognuno con i suoi vantaggi e svantaggi; al momento attuale tutti assumono la molecola allo stato gassoso e trascurano la influenza delle forze intermolecolari, quali ad esempio quelle del solvente, che giocano un ruolo usualmente importante nella interazione biologica. </a:t>
            </a:r>
            <a:endParaRPr lang="it-IT" b="1" dirty="0">
              <a:solidFill>
                <a:schemeClr val="tx2">
                  <a:lumMod val="75000"/>
                  <a:lumOff val="25000"/>
                </a:schemeClr>
              </a:solidFill>
            </a:endParaRPr>
          </a:p>
        </p:txBody>
      </p:sp>
      <p:sp>
        <p:nvSpPr>
          <p:cNvPr id="5" name="CasellaDiTesto 4"/>
          <p:cNvSpPr txBox="1"/>
          <p:nvPr/>
        </p:nvSpPr>
        <p:spPr>
          <a:xfrm>
            <a:off x="646264" y="3217746"/>
            <a:ext cx="8135426" cy="2585323"/>
          </a:xfrm>
          <a:prstGeom prst="rect">
            <a:avLst/>
          </a:prstGeom>
          <a:noFill/>
        </p:spPr>
        <p:txBody>
          <a:bodyPr wrap="square" rtlCol="0">
            <a:spAutoFit/>
          </a:bodyPr>
          <a:lstStyle/>
          <a:p>
            <a:pPr algn="just"/>
            <a:r>
              <a:rPr lang="it-IT" b="1" dirty="0" smtClean="0">
                <a:solidFill>
                  <a:srgbClr val="008000"/>
                </a:solidFill>
              </a:rPr>
              <a:t>In ogni caso va considerato che tutti i metodi di analisi conformazionale, anche quando le loro indicazioni sono coincidenti, ci forniscono informazioni sulle conformazioni preferite di una sostanza in assenza del bersaglio biologico con cui questa si lega e che, come vedremo, può in una certa misura imporre la conformazione di legame. La conseguenza è che, non esistendo una ragione a priori che permetta di stabilire la conformazione al momento della interazione, l'analisi conformazionale non esaurisce la ricerca della configurazione attiva, ma piuttosto rappresenta il punto di partenza di tale ricerca. </a:t>
            </a:r>
            <a:endParaRPr lang="it-IT" b="1" dirty="0">
              <a:solidFill>
                <a:srgbClr val="008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53124" y="1867711"/>
            <a:ext cx="8291399" cy="3970318"/>
          </a:xfrm>
          <a:prstGeom prst="rect">
            <a:avLst/>
          </a:prstGeom>
          <a:noFill/>
        </p:spPr>
        <p:txBody>
          <a:bodyPr wrap="square" rtlCol="0">
            <a:spAutoFit/>
          </a:bodyPr>
          <a:lstStyle/>
          <a:p>
            <a:pPr algn="just"/>
            <a:r>
              <a:rPr lang="it-IT" sz="3600" b="1" dirty="0" smtClean="0">
                <a:solidFill>
                  <a:schemeClr val="accent3">
                    <a:lumMod val="75000"/>
                  </a:schemeClr>
                </a:solidFill>
              </a:rPr>
              <a:t>Non esiste quindi alcuna relazione necessaria tra conformazione preferita e conformazione attiva ed è generalmente accettato che ognuna delle conformazioni più stabili può essere quella che interagisce con il recettore. </a:t>
            </a:r>
            <a:endParaRPr lang="it-IT" sz="3600" b="1" dirty="0">
              <a:solidFill>
                <a:schemeClr val="accent3">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5" name="CasellaDiTesto 4"/>
          <p:cNvSpPr txBox="1"/>
          <p:nvPr/>
        </p:nvSpPr>
        <p:spPr>
          <a:xfrm>
            <a:off x="402889" y="865988"/>
            <a:ext cx="8441634" cy="923330"/>
          </a:xfrm>
          <a:prstGeom prst="rect">
            <a:avLst/>
          </a:prstGeom>
          <a:noFill/>
        </p:spPr>
        <p:txBody>
          <a:bodyPr wrap="square" rtlCol="0">
            <a:spAutoFit/>
          </a:bodyPr>
          <a:lstStyle/>
          <a:p>
            <a:pPr algn="just"/>
            <a:r>
              <a:rPr lang="it-IT" b="1" dirty="0" smtClean="0"/>
              <a:t>Se si considera la situazione seguente che per semplicità considera il caso di un prodotto che mostra solo due conformazioni a bassa energia. </a:t>
            </a:r>
          </a:p>
          <a:p>
            <a:endParaRPr lang="it-IT" dirty="0" smtClean="0"/>
          </a:p>
        </p:txBody>
      </p:sp>
      <p:sp>
        <p:nvSpPr>
          <p:cNvPr id="6" name="CasellaDiTesto 5"/>
          <p:cNvSpPr txBox="1"/>
          <p:nvPr/>
        </p:nvSpPr>
        <p:spPr>
          <a:xfrm>
            <a:off x="402889" y="4688170"/>
            <a:ext cx="8242961" cy="2031325"/>
          </a:xfrm>
          <a:prstGeom prst="rect">
            <a:avLst/>
          </a:prstGeom>
          <a:noFill/>
        </p:spPr>
        <p:txBody>
          <a:bodyPr wrap="square" rtlCol="0">
            <a:spAutoFit/>
          </a:bodyPr>
          <a:lstStyle/>
          <a:p>
            <a:pPr algn="just"/>
            <a:r>
              <a:rPr lang="it-IT" b="1" dirty="0" smtClean="0"/>
              <a:t>La formazione dei complessi D</a:t>
            </a:r>
            <a:r>
              <a:rPr lang="it-IT" b="1" baseline="-25000" dirty="0" smtClean="0"/>
              <a:t>1</a:t>
            </a:r>
            <a:r>
              <a:rPr lang="it-IT" b="1" dirty="0" smtClean="0"/>
              <a:t>B o D</a:t>
            </a:r>
            <a:r>
              <a:rPr lang="it-IT" b="1" baseline="-25000" dirty="0" smtClean="0"/>
              <a:t>2</a:t>
            </a:r>
            <a:r>
              <a:rPr lang="it-IT" b="1" dirty="0" smtClean="0"/>
              <a:t>B dipenderà da K</a:t>
            </a:r>
            <a:r>
              <a:rPr lang="it-IT" b="1" baseline="-25000" dirty="0" smtClean="0"/>
              <a:t>l</a:t>
            </a:r>
            <a:r>
              <a:rPr lang="it-IT" b="1" dirty="0" smtClean="0"/>
              <a:t>, K</a:t>
            </a:r>
            <a:r>
              <a:rPr lang="it-IT" b="1" baseline="-25000" dirty="0" smtClean="0"/>
              <a:t>2</a:t>
            </a:r>
            <a:r>
              <a:rPr lang="it-IT" b="1" dirty="0" smtClean="0"/>
              <a:t>, </a:t>
            </a:r>
            <a:r>
              <a:rPr lang="it-IT" b="1" dirty="0" err="1" smtClean="0"/>
              <a:t>K</a:t>
            </a:r>
            <a:r>
              <a:rPr lang="it-IT" b="1" baseline="-25000" dirty="0" err="1" smtClean="0"/>
              <a:t>i</a:t>
            </a:r>
            <a:r>
              <a:rPr lang="it-IT" b="1" dirty="0" smtClean="0"/>
              <a:t> e, quando il valore di </a:t>
            </a:r>
            <a:r>
              <a:rPr lang="it-IT" b="1" dirty="0" err="1" smtClean="0"/>
              <a:t>K</a:t>
            </a:r>
            <a:r>
              <a:rPr lang="it-IT" b="1" baseline="-25000" dirty="0" err="1" smtClean="0"/>
              <a:t>i</a:t>
            </a:r>
            <a:r>
              <a:rPr lang="it-IT" b="1" dirty="0" smtClean="0"/>
              <a:t> è minore di quello delle altre due costanti, il complesso che si forma dipenderà sopratutto dal valore di K</a:t>
            </a:r>
            <a:r>
              <a:rPr lang="it-IT" b="1" baseline="-25000" dirty="0" smtClean="0"/>
              <a:t>l</a:t>
            </a:r>
            <a:r>
              <a:rPr lang="it-IT" b="1" dirty="0" smtClean="0"/>
              <a:t> e K</a:t>
            </a:r>
            <a:r>
              <a:rPr lang="it-IT" b="1" baseline="-25000" dirty="0" smtClean="0"/>
              <a:t>2</a:t>
            </a:r>
            <a:r>
              <a:rPr lang="it-IT" b="1" dirty="0" smtClean="0"/>
              <a:t>. In altre parole l'energia necessaria alla variazione conformazionale è fornita dalla energia di interazione farmaco- recettore. Proprio sulla stima di questa energia si basa la scelta della finestra energetica entro la quale considerare tutte le conformazioni in grado di legarsi. </a:t>
            </a:r>
            <a:endParaRPr lang="it-IT" b="1" dirty="0"/>
          </a:p>
        </p:txBody>
      </p:sp>
      <p:pic>
        <p:nvPicPr>
          <p:cNvPr id="7" name="Immagine 6"/>
          <p:cNvPicPr>
            <a:picLocks noChangeAspect="1"/>
          </p:cNvPicPr>
          <p:nvPr/>
        </p:nvPicPr>
        <p:blipFill>
          <a:blip r:embed="rId2"/>
          <a:stretch>
            <a:fillRect/>
          </a:stretch>
        </p:blipFill>
        <p:spPr>
          <a:xfrm>
            <a:off x="2359993" y="1714500"/>
            <a:ext cx="4085327" cy="26903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71983" y="983465"/>
            <a:ext cx="8088618" cy="5262980"/>
          </a:xfrm>
          <a:prstGeom prst="rect">
            <a:avLst/>
          </a:prstGeom>
          <a:noFill/>
        </p:spPr>
        <p:txBody>
          <a:bodyPr wrap="square" rtlCol="0">
            <a:spAutoFit/>
          </a:bodyPr>
          <a:lstStyle/>
          <a:p>
            <a:pPr algn="just"/>
            <a:r>
              <a:rPr lang="it-IT" sz="2800" b="1" dirty="0" smtClean="0"/>
              <a:t>Questo fatto è stato ben presto riconosciuto dai ricercatori coinvolti nello studio delle relazioni tra conformazione e attività ai quali non era sfuggito il fatto che anche il recettore (inteso in senso lato) è a sua volta dotato di una certa flessibilità. </a:t>
            </a:r>
          </a:p>
          <a:p>
            <a:pPr algn="just"/>
            <a:r>
              <a:rPr lang="it-IT" sz="2800" b="1" dirty="0" smtClean="0"/>
              <a:t>Questi concetti sono infatti alla base delle </a:t>
            </a:r>
            <a:r>
              <a:rPr lang="it-IT" sz="2800" b="1" dirty="0" smtClean="0">
                <a:solidFill>
                  <a:srgbClr val="008000"/>
                </a:solidFill>
              </a:rPr>
              <a:t>teorie di </a:t>
            </a:r>
            <a:r>
              <a:rPr lang="it-IT" sz="2800" b="1" dirty="0" err="1" smtClean="0">
                <a:solidFill>
                  <a:srgbClr val="008000"/>
                </a:solidFill>
              </a:rPr>
              <a:t>Koshland</a:t>
            </a:r>
            <a:r>
              <a:rPr lang="it-IT" sz="2800" b="1" dirty="0" smtClean="0">
                <a:solidFill>
                  <a:srgbClr val="008000"/>
                </a:solidFill>
              </a:rPr>
              <a:t> </a:t>
            </a:r>
            <a:r>
              <a:rPr lang="it-IT" sz="2800" b="1" i="1" dirty="0" smtClean="0"/>
              <a:t>(</a:t>
            </a:r>
            <a:r>
              <a:rPr lang="it-IT" sz="2800" b="1" i="1" dirty="0" err="1" smtClean="0">
                <a:solidFill>
                  <a:srgbClr val="0000FF"/>
                </a:solidFill>
              </a:rPr>
              <a:t>induced.fit</a:t>
            </a:r>
            <a:r>
              <a:rPr lang="it-IT" sz="2800" b="1" i="1" dirty="0" smtClean="0"/>
              <a:t>) </a:t>
            </a:r>
            <a:r>
              <a:rPr lang="it-IT" sz="2800" b="1" dirty="0" smtClean="0"/>
              <a:t>e di </a:t>
            </a:r>
            <a:r>
              <a:rPr lang="it-IT" sz="2800" b="1" dirty="0" err="1" smtClean="0">
                <a:solidFill>
                  <a:srgbClr val="FF0000"/>
                </a:solidFill>
              </a:rPr>
              <a:t>Burgen</a:t>
            </a:r>
            <a:r>
              <a:rPr lang="it-IT" sz="2800" b="1" dirty="0" smtClean="0"/>
              <a:t> </a:t>
            </a:r>
            <a:r>
              <a:rPr lang="it-IT" sz="2800" b="1" i="1" dirty="0" smtClean="0"/>
              <a:t>(</a:t>
            </a:r>
            <a:r>
              <a:rPr lang="it-IT" sz="2800" b="1" i="1" dirty="0" err="1" smtClean="0">
                <a:solidFill>
                  <a:schemeClr val="accent6">
                    <a:lumMod val="60000"/>
                    <a:lumOff val="40000"/>
                  </a:schemeClr>
                </a:solidFill>
              </a:rPr>
              <a:t>zipper</a:t>
            </a:r>
            <a:r>
              <a:rPr lang="it-IT" sz="2800" b="1" i="1" dirty="0" smtClean="0">
                <a:solidFill>
                  <a:schemeClr val="accent6">
                    <a:lumMod val="60000"/>
                    <a:lumOff val="40000"/>
                  </a:schemeClr>
                </a:solidFill>
              </a:rPr>
              <a:t> </a:t>
            </a:r>
            <a:r>
              <a:rPr lang="it-IT" sz="2800" b="1" i="1" dirty="0" err="1" smtClean="0">
                <a:solidFill>
                  <a:schemeClr val="accent6">
                    <a:lumMod val="60000"/>
                    <a:lumOff val="40000"/>
                  </a:schemeClr>
                </a:solidFill>
              </a:rPr>
              <a:t>mechanism</a:t>
            </a:r>
            <a:r>
              <a:rPr lang="it-IT" sz="2800" b="1" i="1" dirty="0" smtClean="0"/>
              <a:t>) </a:t>
            </a:r>
            <a:r>
              <a:rPr lang="it-IT" sz="2800" b="1" dirty="0" smtClean="0"/>
              <a:t>per spiegare il legame di piccole molecole flessibili ad una macromolecola biologica. </a:t>
            </a:r>
          </a:p>
          <a:p>
            <a:pPr algn="just"/>
            <a:endParaRPr lang="it-I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5" name="Rettangolo 4"/>
          <p:cNvSpPr/>
          <p:nvPr/>
        </p:nvSpPr>
        <p:spPr>
          <a:xfrm>
            <a:off x="0" y="610772"/>
            <a:ext cx="1684486" cy="461665"/>
          </a:xfrm>
          <a:prstGeom prst="rect">
            <a:avLst/>
          </a:prstGeom>
        </p:spPr>
        <p:txBody>
          <a:bodyPr wrap="none">
            <a:spAutoFit/>
          </a:bodyPr>
          <a:lstStyle/>
          <a:p>
            <a:r>
              <a:rPr lang="it-IT" sz="2400" b="1" i="1" dirty="0" err="1" smtClean="0">
                <a:solidFill>
                  <a:srgbClr val="0000FF"/>
                </a:solidFill>
              </a:rPr>
              <a:t>induced.fit</a:t>
            </a:r>
            <a:endParaRPr lang="it-IT" sz="2400" dirty="0"/>
          </a:p>
        </p:txBody>
      </p:sp>
      <p:sp>
        <p:nvSpPr>
          <p:cNvPr id="6" name="CasellaDiTesto 5"/>
          <p:cNvSpPr txBox="1"/>
          <p:nvPr/>
        </p:nvSpPr>
        <p:spPr>
          <a:xfrm>
            <a:off x="390890" y="1072437"/>
            <a:ext cx="8453633" cy="923330"/>
          </a:xfrm>
          <a:prstGeom prst="rect">
            <a:avLst/>
          </a:prstGeom>
          <a:noFill/>
        </p:spPr>
        <p:txBody>
          <a:bodyPr wrap="square" rtlCol="0">
            <a:spAutoFit/>
          </a:bodyPr>
          <a:lstStyle/>
          <a:p>
            <a:pPr algn="just"/>
            <a:r>
              <a:rPr lang="it-IT" b="1" dirty="0" smtClean="0"/>
              <a:t>Afferma che il legame delle due molecole è un processo dinamico nel quale entrambe le molecole modificano la loro conformazione per esaltare le interazioni attrattive e minimizzare quelle repulsive. </a:t>
            </a:r>
            <a:endParaRPr lang="it-IT" b="1" dirty="0"/>
          </a:p>
        </p:txBody>
      </p:sp>
      <p:sp>
        <p:nvSpPr>
          <p:cNvPr id="7" name="CasellaDiTesto 6"/>
          <p:cNvSpPr txBox="1"/>
          <p:nvPr/>
        </p:nvSpPr>
        <p:spPr>
          <a:xfrm>
            <a:off x="0" y="4614378"/>
            <a:ext cx="9144000" cy="2339102"/>
          </a:xfrm>
          <a:prstGeom prst="rect">
            <a:avLst/>
          </a:prstGeom>
          <a:noFill/>
        </p:spPr>
        <p:txBody>
          <a:bodyPr wrap="square" rtlCol="0">
            <a:spAutoFit/>
          </a:bodyPr>
          <a:lstStyle/>
          <a:p>
            <a:pPr algn="just"/>
            <a:r>
              <a:rPr lang="it-IT" sz="1600" b="1" dirty="0" smtClean="0"/>
              <a:t>Il concetto di adattamento indotto può essere schematizzato nel modo seguente: all'avvicinarsi del farmaco (substrato), il recettore (enzima) subisce una variazione conformazionale tale da orientare in maniera opportuna il sito di interazione (</a:t>
            </a:r>
            <a:r>
              <a:rPr lang="it-IT" sz="1600" b="1" smtClean="0"/>
              <a:t>sito catalitico)</a:t>
            </a:r>
            <a:r>
              <a:rPr lang="it-IT" sz="1600" b="1" dirty="0" smtClean="0"/>
              <a:t>. La variazione conformazionale è responsabile della risposta biologica. Il recettore (enzima) è un'entità "elastica" capace di tornare alla conformazione iniziale dopo il distacco del farmaco (substrato). La variazione conformazionale non avviene solo a carico del recettore (enzima), ma anche del farmaco (substrato), anche se questo dovesse comportare una certa tensione nel farmaco (substrato).</a:t>
            </a:r>
          </a:p>
          <a:p>
            <a:endParaRPr lang="it-IT" dirty="0"/>
          </a:p>
        </p:txBody>
      </p:sp>
      <p:pic>
        <p:nvPicPr>
          <p:cNvPr id="8" name="Immagine 7"/>
          <p:cNvPicPr>
            <a:picLocks noChangeAspect="1"/>
          </p:cNvPicPr>
          <p:nvPr/>
        </p:nvPicPr>
        <p:blipFill>
          <a:blip r:embed="rId2"/>
          <a:stretch>
            <a:fillRect/>
          </a:stretch>
        </p:blipFill>
        <p:spPr>
          <a:xfrm>
            <a:off x="2849855" y="2033959"/>
            <a:ext cx="2927062" cy="25124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Rettangolo 2"/>
          <p:cNvSpPr/>
          <p:nvPr/>
        </p:nvSpPr>
        <p:spPr>
          <a:xfrm>
            <a:off x="402889" y="610772"/>
            <a:ext cx="2118056" cy="369332"/>
          </a:xfrm>
          <a:prstGeom prst="rect">
            <a:avLst/>
          </a:prstGeom>
        </p:spPr>
        <p:txBody>
          <a:bodyPr wrap="none">
            <a:spAutoFit/>
          </a:bodyPr>
          <a:lstStyle/>
          <a:p>
            <a:r>
              <a:rPr lang="it-IT" b="1" i="1" dirty="0" err="1" smtClean="0">
                <a:solidFill>
                  <a:schemeClr val="accent6">
                    <a:lumMod val="60000"/>
                    <a:lumOff val="40000"/>
                  </a:schemeClr>
                </a:solidFill>
              </a:rPr>
              <a:t>zipper</a:t>
            </a:r>
            <a:r>
              <a:rPr lang="it-IT" b="1" i="1" dirty="0" smtClean="0">
                <a:solidFill>
                  <a:schemeClr val="accent6">
                    <a:lumMod val="60000"/>
                    <a:lumOff val="40000"/>
                  </a:schemeClr>
                </a:solidFill>
              </a:rPr>
              <a:t> </a:t>
            </a:r>
            <a:r>
              <a:rPr lang="it-IT" b="1" i="1" dirty="0" err="1" smtClean="0">
                <a:solidFill>
                  <a:schemeClr val="accent6">
                    <a:lumMod val="60000"/>
                    <a:lumOff val="40000"/>
                  </a:schemeClr>
                </a:solidFill>
              </a:rPr>
              <a:t>mechanism</a:t>
            </a:r>
            <a:endParaRPr lang="it-IT" dirty="0"/>
          </a:p>
        </p:txBody>
      </p:sp>
      <p:sp>
        <p:nvSpPr>
          <p:cNvPr id="5" name="CasellaDiTesto 4"/>
          <p:cNvSpPr txBox="1"/>
          <p:nvPr/>
        </p:nvSpPr>
        <p:spPr>
          <a:xfrm>
            <a:off x="466645" y="1661388"/>
            <a:ext cx="8377878" cy="3785652"/>
          </a:xfrm>
          <a:prstGeom prst="rect">
            <a:avLst/>
          </a:prstGeom>
          <a:noFill/>
        </p:spPr>
        <p:txBody>
          <a:bodyPr wrap="square" rtlCol="0">
            <a:spAutoFit/>
          </a:bodyPr>
          <a:lstStyle/>
          <a:p>
            <a:pPr algn="just"/>
            <a:r>
              <a:rPr lang="it-IT" sz="2400" b="1" dirty="0" smtClean="0"/>
              <a:t>Sostiene che il legame della molecola attiva avviene sequenzialmente con il superamento, passo passo, di piccole barriere di energia che permettono l'aggiustamento graduale delle due entità molecolari per ottimizzarne il legame. </a:t>
            </a:r>
          </a:p>
          <a:p>
            <a:pPr algn="just"/>
            <a:r>
              <a:rPr lang="it-IT" sz="2400" b="1" dirty="0" smtClean="0"/>
              <a:t>In generale è ragionevole ritenere che tutte le conformazioni al di sopra di una certa energia debbano pagare un prezzo energetico troppo alto per adattare la loro conformazione al recettore e quindi possano essere escluse da questa possibilità. </a:t>
            </a:r>
            <a:endParaRPr lang="it-IT"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Rettangolo 2"/>
          <p:cNvSpPr/>
          <p:nvPr/>
        </p:nvSpPr>
        <p:spPr>
          <a:xfrm>
            <a:off x="402889" y="610772"/>
            <a:ext cx="2118056" cy="369332"/>
          </a:xfrm>
          <a:prstGeom prst="rect">
            <a:avLst/>
          </a:prstGeom>
        </p:spPr>
        <p:txBody>
          <a:bodyPr wrap="none">
            <a:spAutoFit/>
          </a:bodyPr>
          <a:lstStyle/>
          <a:p>
            <a:r>
              <a:rPr lang="it-IT" b="1" i="1" dirty="0" err="1" smtClean="0">
                <a:solidFill>
                  <a:schemeClr val="accent6">
                    <a:lumMod val="60000"/>
                    <a:lumOff val="40000"/>
                  </a:schemeClr>
                </a:solidFill>
              </a:rPr>
              <a:t>zipper</a:t>
            </a:r>
            <a:r>
              <a:rPr lang="it-IT" b="1" i="1" dirty="0" smtClean="0">
                <a:solidFill>
                  <a:schemeClr val="accent6">
                    <a:lumMod val="60000"/>
                    <a:lumOff val="40000"/>
                  </a:schemeClr>
                </a:solidFill>
              </a:rPr>
              <a:t> </a:t>
            </a:r>
            <a:r>
              <a:rPr lang="it-IT" b="1" i="1" dirty="0" err="1" smtClean="0">
                <a:solidFill>
                  <a:schemeClr val="accent6">
                    <a:lumMod val="60000"/>
                    <a:lumOff val="40000"/>
                  </a:schemeClr>
                </a:solidFill>
              </a:rPr>
              <a:t>mechanism</a:t>
            </a:r>
            <a:endParaRPr lang="it-IT" dirty="0"/>
          </a:p>
        </p:txBody>
      </p:sp>
      <p:sp>
        <p:nvSpPr>
          <p:cNvPr id="5" name="CasellaDiTesto 4"/>
          <p:cNvSpPr txBox="1"/>
          <p:nvPr/>
        </p:nvSpPr>
        <p:spPr>
          <a:xfrm>
            <a:off x="532254" y="1098044"/>
            <a:ext cx="8312269" cy="2308324"/>
          </a:xfrm>
          <a:prstGeom prst="rect">
            <a:avLst/>
          </a:prstGeom>
          <a:noFill/>
        </p:spPr>
        <p:txBody>
          <a:bodyPr wrap="square" rtlCol="0">
            <a:spAutoFit/>
          </a:bodyPr>
          <a:lstStyle/>
          <a:p>
            <a:pPr algn="just"/>
            <a:r>
              <a:rPr lang="it-IT" b="1" dirty="0" smtClean="0"/>
              <a:t>Tuttavia ci vuole molta  attenzione anche a questo proposito; ci sono infatti dei casi in cui è stato dimostrato che l'interazione può permettere di superare barriere  conformazionali piuttosto alte. E' questo il caso dei due isomeri conformazionali dell' </a:t>
            </a:r>
            <a:r>
              <a:rPr lang="it-IT" b="1" dirty="0" err="1" smtClean="0"/>
              <a:t>N</a:t>
            </a:r>
            <a:r>
              <a:rPr lang="it-IT" b="1" dirty="0" smtClean="0"/>
              <a:t>,</a:t>
            </a:r>
            <a:r>
              <a:rPr lang="it-IT" b="1" dirty="0" err="1" smtClean="0"/>
              <a:t>N</a:t>
            </a:r>
            <a:r>
              <a:rPr lang="it-IT" b="1" dirty="0" smtClean="0"/>
              <a:t>,</a:t>
            </a:r>
            <a:r>
              <a:rPr lang="it-IT" b="1" dirty="0" err="1" smtClean="0"/>
              <a:t>N</a:t>
            </a:r>
            <a:r>
              <a:rPr lang="it-IT" b="1" dirty="0" smtClean="0"/>
              <a:t>,N'</a:t>
            </a:r>
            <a:r>
              <a:rPr lang="it-IT" b="1" dirty="0" err="1" smtClean="0"/>
              <a:t>-tetrametil-N</a:t>
            </a:r>
            <a:r>
              <a:rPr lang="it-IT" b="1" dirty="0" smtClean="0"/>
              <a:t>'</a:t>
            </a:r>
            <a:r>
              <a:rPr lang="it-IT" b="1" dirty="0" err="1" smtClean="0"/>
              <a:t>-acetiletilendiamina</a:t>
            </a:r>
            <a:r>
              <a:rPr lang="it-IT" b="1" dirty="0" smtClean="0"/>
              <a:t> ioduro </a:t>
            </a:r>
            <a:r>
              <a:rPr lang="it-IT" b="1" i="1" dirty="0" smtClean="0"/>
              <a:t>(TED</a:t>
            </a:r>
            <a:r>
              <a:rPr lang="it-IT" b="1" dirty="0" smtClean="0"/>
              <a:t>). L'isomero più stabile è il </a:t>
            </a:r>
            <a:r>
              <a:rPr lang="it-IT" b="1" i="1" dirty="0" err="1" smtClean="0"/>
              <a:t>trans-TED</a:t>
            </a:r>
            <a:r>
              <a:rPr lang="it-IT" b="1" i="1" dirty="0" smtClean="0"/>
              <a:t>, </a:t>
            </a:r>
            <a:r>
              <a:rPr lang="it-IT" b="1" dirty="0" smtClean="0"/>
              <a:t>ma quello che si lega al recettore nicotinico è il </a:t>
            </a:r>
            <a:r>
              <a:rPr lang="it-IT" b="1" i="1" dirty="0" err="1" smtClean="0"/>
              <a:t>cis-TED</a:t>
            </a:r>
            <a:r>
              <a:rPr lang="it-IT" b="1" i="1" dirty="0" smtClean="0"/>
              <a:t>, </a:t>
            </a:r>
            <a:r>
              <a:rPr lang="it-IT" b="1" dirty="0" smtClean="0"/>
              <a:t>anche se la barriera energetica tra i due è molto alta (circa 19 kcal/mol). </a:t>
            </a:r>
          </a:p>
          <a:p>
            <a:endParaRPr lang="it-IT" dirty="0"/>
          </a:p>
        </p:txBody>
      </p:sp>
      <p:pic>
        <p:nvPicPr>
          <p:cNvPr id="6" name="Immagine 5"/>
          <p:cNvPicPr>
            <a:picLocks noChangeAspect="1"/>
          </p:cNvPicPr>
          <p:nvPr/>
        </p:nvPicPr>
        <p:blipFill>
          <a:blip r:embed="rId2"/>
          <a:stretch>
            <a:fillRect/>
          </a:stretch>
        </p:blipFill>
        <p:spPr>
          <a:xfrm>
            <a:off x="1665731" y="3223906"/>
            <a:ext cx="5715756" cy="31256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382606" y="761208"/>
            <a:ext cx="8461917" cy="3139321"/>
          </a:xfrm>
          <a:prstGeom prst="rect">
            <a:avLst/>
          </a:prstGeom>
          <a:noFill/>
        </p:spPr>
        <p:txBody>
          <a:bodyPr wrap="square" rtlCol="0">
            <a:spAutoFit/>
          </a:bodyPr>
          <a:lstStyle/>
          <a:p>
            <a:pPr algn="just"/>
            <a:r>
              <a:rPr lang="it-IT" b="1" dirty="0" smtClean="0">
                <a:solidFill>
                  <a:schemeClr val="tx2">
                    <a:lumMod val="75000"/>
                    <a:lumOff val="25000"/>
                  </a:schemeClr>
                </a:solidFill>
              </a:rPr>
              <a:t>È chiaro che il modo radicale di risolvere il problema della conformazione attiva sarebbe quello di studiare la conformazione all'atto della interazione. Al momento attuale questo è possibile solo per quei bersagli biologici per i quali è nota la struttura del sito attivo e nei quali è possibile studiare direttamente il complesso con il </a:t>
            </a:r>
            <a:r>
              <a:rPr lang="it-IT" b="1" dirty="0" err="1" smtClean="0">
                <a:solidFill>
                  <a:schemeClr val="tx2">
                    <a:lumMod val="75000"/>
                    <a:lumOff val="25000"/>
                  </a:schemeClr>
                </a:solidFill>
              </a:rPr>
              <a:t>ligando</a:t>
            </a:r>
            <a:r>
              <a:rPr lang="it-IT" b="1" dirty="0" smtClean="0">
                <a:solidFill>
                  <a:schemeClr val="tx2">
                    <a:lumMod val="75000"/>
                    <a:lumOff val="25000"/>
                  </a:schemeClr>
                </a:solidFill>
              </a:rPr>
              <a:t>: in pratica enzimi e acidi nucleici. In tutti gli altri casi è necessario trovare un modo alternativo di affrontare il problema. Infatti, per ciò che riguarda i recettori, i modelli che sono attualmente disponibili sono ancora troppo approssimati (anche se recentemente molte strutture sono state cristallizzate) e non è ancora possibile studiare in maniera esatta il complesso farmaco-recettore. </a:t>
            </a:r>
            <a:endParaRPr lang="it-IT" b="1" dirty="0">
              <a:solidFill>
                <a:schemeClr val="tx2">
                  <a:lumMod val="75000"/>
                  <a:lumOff val="25000"/>
                </a:schemeClr>
              </a:solidFill>
            </a:endParaRPr>
          </a:p>
        </p:txBody>
      </p:sp>
      <p:sp>
        <p:nvSpPr>
          <p:cNvPr id="6" name="Rettangolo 5"/>
          <p:cNvSpPr/>
          <p:nvPr/>
        </p:nvSpPr>
        <p:spPr>
          <a:xfrm>
            <a:off x="382606" y="4594568"/>
            <a:ext cx="8460009" cy="1754327"/>
          </a:xfrm>
          <a:prstGeom prst="rect">
            <a:avLst/>
          </a:prstGeom>
        </p:spPr>
        <p:txBody>
          <a:bodyPr wrap="square">
            <a:spAutoFit/>
          </a:bodyPr>
          <a:lstStyle/>
          <a:p>
            <a:pPr algn="just"/>
            <a:r>
              <a:rPr lang="it-IT" b="1" dirty="0" smtClean="0">
                <a:solidFill>
                  <a:srgbClr val="008000"/>
                </a:solidFill>
              </a:rPr>
              <a:t>Un approccio mediante metodi computazionali alla definizione della conformazione attiva di una serie di sostanze, che interagiscono con lo stesso bersaglio biologico e si legano allo stesso modo (</a:t>
            </a:r>
            <a:r>
              <a:rPr lang="it-IT" b="1" i="1" dirty="0" err="1" smtClean="0">
                <a:solidFill>
                  <a:srgbClr val="008000"/>
                </a:solidFill>
              </a:rPr>
              <a:t>ligand-based</a:t>
            </a:r>
            <a:r>
              <a:rPr lang="it-IT" b="1" i="1" dirty="0" smtClean="0">
                <a:solidFill>
                  <a:srgbClr val="008000"/>
                </a:solidFill>
              </a:rPr>
              <a:t> design</a:t>
            </a:r>
            <a:r>
              <a:rPr lang="it-IT" b="1" dirty="0" smtClean="0">
                <a:solidFill>
                  <a:srgbClr val="008000"/>
                </a:solidFill>
              </a:rPr>
              <a:t>) sicuramente dà informazioni più precise al riguardo. Gli analoghi rigidi o semirigidi che vedremo possono comunque contribuire in modo fondamentale al successo di questa metodologia. </a:t>
            </a:r>
            <a:endParaRPr lang="it-IT" b="1"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6150" y="469562"/>
            <a:ext cx="8633318" cy="5847755"/>
          </a:xfrm>
          <a:prstGeom prst="rect">
            <a:avLst/>
          </a:prstGeom>
          <a:noFill/>
        </p:spPr>
        <p:txBody>
          <a:bodyPr wrap="square" rtlCol="0">
            <a:spAutoFit/>
          </a:bodyPr>
          <a:lstStyle/>
          <a:p>
            <a:pPr algn="ctr"/>
            <a:r>
              <a:rPr lang="it-IT" sz="3600" b="1" i="1" dirty="0">
                <a:solidFill>
                  <a:schemeClr val="tx2">
                    <a:lumMod val="75000"/>
                    <a:lumOff val="25000"/>
                  </a:schemeClr>
                </a:solidFill>
                <a:latin typeface="Arial Black"/>
                <a:cs typeface="Arial Black"/>
              </a:rPr>
              <a:t>Analoghi rigidi</a:t>
            </a:r>
            <a:endParaRPr lang="it-IT" sz="3600" b="1" i="1" dirty="0" smtClean="0">
              <a:solidFill>
                <a:schemeClr val="tx2">
                  <a:lumMod val="75000"/>
                  <a:lumOff val="25000"/>
                </a:schemeClr>
              </a:solidFill>
              <a:latin typeface="Arial Black"/>
              <a:cs typeface="Arial Black"/>
            </a:endParaRPr>
          </a:p>
          <a:p>
            <a:pPr algn="just"/>
            <a:endParaRPr lang="it-IT" sz="2000" b="1" dirty="0" smtClean="0"/>
          </a:p>
          <a:p>
            <a:pPr algn="just"/>
            <a:endParaRPr lang="it-IT" sz="2000" b="1" dirty="0" smtClean="0"/>
          </a:p>
          <a:p>
            <a:pPr algn="just"/>
            <a:endParaRPr lang="it-IT" sz="2000" b="1" dirty="0" smtClean="0">
              <a:solidFill>
                <a:schemeClr val="tx1">
                  <a:lumMod val="75000"/>
                  <a:lumOff val="25000"/>
                </a:schemeClr>
              </a:solidFill>
            </a:endParaRPr>
          </a:p>
          <a:p>
            <a:pPr algn="just"/>
            <a:r>
              <a:rPr lang="it-IT" sz="2000" b="1" dirty="0" smtClean="0">
                <a:solidFill>
                  <a:schemeClr val="tx1">
                    <a:lumMod val="75000"/>
                    <a:lumOff val="25000"/>
                  </a:schemeClr>
                </a:solidFill>
              </a:rPr>
              <a:t>La </a:t>
            </a:r>
            <a:r>
              <a:rPr lang="it-IT" sz="2000" b="1" dirty="0">
                <a:solidFill>
                  <a:schemeClr val="tx1">
                    <a:lumMod val="75000"/>
                    <a:lumOff val="25000"/>
                  </a:schemeClr>
                </a:solidFill>
              </a:rPr>
              <a:t>determinazione della conformazione di un farmaco al momento della sua interazione con il bersaglio biologico è una informazione fondamentale per conoscere le caratteristiche molecolari dell’interazione e, di conseguenza, per studiare il meccanismo d’azione e disegnare e sviluppare nuovi farmaci.</a:t>
            </a:r>
          </a:p>
          <a:p>
            <a:pPr algn="just"/>
            <a:r>
              <a:rPr lang="it-IT" sz="2000" b="1" dirty="0">
                <a:solidFill>
                  <a:schemeClr val="tx1">
                    <a:lumMod val="75000"/>
                    <a:lumOff val="25000"/>
                  </a:schemeClr>
                </a:solidFill>
              </a:rPr>
              <a:t>Le informazioni su questo aspetto dell’azione di un farmaco sono ottenibili dalla conoscenza della topografia del sito di interazione che è un dato accessibile nel caso che il target sia un enzima, </a:t>
            </a:r>
            <a:r>
              <a:rPr lang="it-IT" sz="2000" b="1" dirty="0" smtClean="0">
                <a:solidFill>
                  <a:schemeClr val="tx1">
                    <a:lumMod val="75000"/>
                    <a:lumOff val="25000"/>
                  </a:schemeClr>
                </a:solidFill>
              </a:rPr>
              <a:t>da poco </a:t>
            </a:r>
            <a:r>
              <a:rPr lang="it-IT" sz="2000" b="1" dirty="0">
                <a:solidFill>
                  <a:schemeClr val="tx1">
                    <a:lumMod val="75000"/>
                    <a:lumOff val="25000"/>
                  </a:schemeClr>
                </a:solidFill>
              </a:rPr>
              <a:t>utilizzabile nel campo dei recettori perché </a:t>
            </a:r>
            <a:r>
              <a:rPr lang="it-IT" sz="2000" b="1" dirty="0" smtClean="0">
                <a:solidFill>
                  <a:schemeClr val="tx1">
                    <a:lumMod val="75000"/>
                    <a:lumOff val="25000"/>
                  </a:schemeClr>
                </a:solidFill>
              </a:rPr>
              <a:t>solo recentemente sono noti i dati </a:t>
            </a:r>
            <a:r>
              <a:rPr lang="it-IT" sz="2000" b="1" dirty="0">
                <a:solidFill>
                  <a:schemeClr val="tx1">
                    <a:lumMod val="75000"/>
                    <a:lumOff val="25000"/>
                  </a:schemeClr>
                </a:solidFill>
              </a:rPr>
              <a:t>strutturali relativi </a:t>
            </a:r>
            <a:r>
              <a:rPr lang="it-IT" sz="2000" b="1" dirty="0" smtClean="0">
                <a:solidFill>
                  <a:schemeClr val="tx1">
                    <a:lumMod val="75000"/>
                    <a:lumOff val="25000"/>
                  </a:schemeClr>
                </a:solidFill>
              </a:rPr>
              <a:t>ad alcune di </a:t>
            </a:r>
            <a:r>
              <a:rPr lang="it-IT" sz="2000" b="1" dirty="0">
                <a:solidFill>
                  <a:schemeClr val="tx1">
                    <a:lumMod val="75000"/>
                    <a:lumOff val="25000"/>
                  </a:schemeClr>
                </a:solidFill>
              </a:rPr>
              <a:t>queste proteine. Alternativamente si può studiare la conformazione bioattiva o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cioè quella con la quale il farmaco interagisce con il suo recettore.</a:t>
            </a:r>
            <a:endParaRPr lang="it-IT" sz="2000" b="1" dirty="0" smtClean="0">
              <a:solidFill>
                <a:schemeClr val="tx1">
                  <a:lumMod val="75000"/>
                  <a:lumOff val="25000"/>
                </a:schemeClr>
              </a:solidFill>
            </a:endParaRPr>
          </a:p>
          <a:p>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03553" y="210662"/>
            <a:ext cx="5405947"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ANALOGHI A FLESSIBILITA’ RIDOTTA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16294" y="1167319"/>
            <a:ext cx="7834238" cy="5170646"/>
          </a:xfrm>
          <a:prstGeom prst="rect">
            <a:avLst/>
          </a:prstGeom>
          <a:noFill/>
        </p:spPr>
        <p:txBody>
          <a:bodyPr wrap="square" rtlCol="0">
            <a:spAutoFit/>
          </a:bodyPr>
          <a:lstStyle/>
          <a:p>
            <a:pPr algn="just"/>
            <a:r>
              <a:rPr lang="it-IT" sz="2400" b="1" dirty="0" smtClean="0">
                <a:solidFill>
                  <a:schemeClr val="bg2">
                    <a:lumMod val="25000"/>
                  </a:schemeClr>
                </a:solidFill>
              </a:rPr>
              <a:t>Un modo per ridurre il numero possibile di conformazioni accessibili in una molecola flessibile è quello di impartire alla stessa un certo grado di rigidità disegnando analoghi completamente o parzialmente rigidi. Determinando la loro azione biologica e confrontandola con quella del composto flessibile si possono ottenere informazioni molto utili alla determinazione della conformazione bioattiva. In genere ad ogni singola conformazione, come abbiamo visto, corrisponde una diversa relazione spaziale tra i gruppi di atomi e quindi una diversa capacità di interagire con un bersaglio biologico.</a:t>
            </a:r>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12707" y="1250815"/>
            <a:ext cx="8069489" cy="4708981"/>
          </a:xfrm>
          <a:prstGeom prst="rect">
            <a:avLst/>
          </a:prstGeom>
          <a:noFill/>
        </p:spPr>
        <p:txBody>
          <a:bodyPr wrap="square" rtlCol="0">
            <a:spAutoFit/>
          </a:bodyPr>
          <a:lstStyle/>
          <a:p>
            <a:pPr algn="just"/>
            <a:r>
              <a:rPr lang="it-IT" sz="2000" b="1" dirty="0" smtClean="0">
                <a:solidFill>
                  <a:schemeClr val="tx1">
                    <a:lumMod val="65000"/>
                    <a:lumOff val="35000"/>
                  </a:schemeClr>
                </a:solidFill>
              </a:rPr>
              <a:t>In questo approccio la riduzione della libertà conformazionale di un </a:t>
            </a:r>
            <a:r>
              <a:rPr lang="it-IT" sz="2000" b="1" dirty="0" err="1" smtClean="0">
                <a:solidFill>
                  <a:schemeClr val="tx1">
                    <a:lumMod val="65000"/>
                    <a:lumOff val="35000"/>
                  </a:schemeClr>
                </a:solidFill>
              </a:rPr>
              <a:t>ligando</a:t>
            </a:r>
            <a:r>
              <a:rPr lang="it-IT" sz="2000" b="1" dirty="0" smtClean="0">
                <a:solidFill>
                  <a:schemeClr val="tx1">
                    <a:lumMod val="65000"/>
                    <a:lumOff val="35000"/>
                  </a:schemeClr>
                </a:solidFill>
              </a:rPr>
              <a:t> tramite il disegno di analoghi totalmente o parzialmente rigidi che rappresentino un congelamento dei possibili </a:t>
            </a:r>
            <a:r>
              <a:rPr lang="it-IT" sz="2000" b="1" dirty="0" err="1" smtClean="0">
                <a:solidFill>
                  <a:schemeClr val="tx1">
                    <a:lumMod val="65000"/>
                    <a:lumOff val="35000"/>
                  </a:schemeClr>
                </a:solidFill>
              </a:rPr>
              <a:t>conformeri</a:t>
            </a:r>
            <a:r>
              <a:rPr lang="it-IT" sz="2000" b="1" dirty="0" smtClean="0">
                <a:solidFill>
                  <a:schemeClr val="tx1">
                    <a:lumMod val="65000"/>
                    <a:lumOff val="35000"/>
                  </a:schemeClr>
                </a:solidFill>
              </a:rPr>
              <a:t> della molecola originale (</a:t>
            </a:r>
            <a:r>
              <a:rPr lang="it-IT" sz="2000" b="1" i="1" dirty="0" err="1" smtClean="0">
                <a:solidFill>
                  <a:srgbClr val="FF0000"/>
                </a:solidFill>
              </a:rPr>
              <a:t>frozen</a:t>
            </a:r>
            <a:r>
              <a:rPr lang="it-IT" sz="2000" b="1" i="1" dirty="0" smtClean="0">
                <a:solidFill>
                  <a:srgbClr val="FF0000"/>
                </a:solidFill>
              </a:rPr>
              <a:t> </a:t>
            </a:r>
            <a:r>
              <a:rPr lang="it-IT" sz="2000" b="1" i="1" dirty="0" err="1" smtClean="0">
                <a:solidFill>
                  <a:srgbClr val="FF0000"/>
                </a:solidFill>
              </a:rPr>
              <a:t>analog</a:t>
            </a:r>
            <a:r>
              <a:rPr lang="it-IT" sz="2000" b="1" i="1" dirty="0" smtClean="0">
                <a:solidFill>
                  <a:srgbClr val="FF0000"/>
                </a:solidFill>
              </a:rPr>
              <a:t> </a:t>
            </a:r>
            <a:r>
              <a:rPr lang="it-IT" sz="2000" b="1" i="1" dirty="0" err="1" smtClean="0">
                <a:solidFill>
                  <a:srgbClr val="FF0000"/>
                </a:solidFill>
              </a:rPr>
              <a:t>approach</a:t>
            </a:r>
            <a:r>
              <a:rPr lang="it-IT" sz="2000" b="1" dirty="0" smtClean="0">
                <a:solidFill>
                  <a:schemeClr val="tx1">
                    <a:lumMod val="65000"/>
                    <a:lumOff val="35000"/>
                  </a:schemeClr>
                </a:solidFill>
              </a:rPr>
              <a:t>).</a:t>
            </a:r>
          </a:p>
          <a:p>
            <a:pPr algn="just"/>
            <a:r>
              <a:rPr lang="it-IT" sz="2000" b="1" dirty="0" smtClean="0">
                <a:solidFill>
                  <a:schemeClr val="tx1">
                    <a:lumMod val="65000"/>
                    <a:lumOff val="35000"/>
                  </a:schemeClr>
                </a:solidFill>
              </a:rPr>
              <a:t>Tale approccio permette di studiare la struttura tridimensionale del </a:t>
            </a:r>
            <a:r>
              <a:rPr lang="it-IT" sz="2000" b="1" dirty="0" err="1" smtClean="0">
                <a:solidFill>
                  <a:schemeClr val="tx1">
                    <a:lumMod val="65000"/>
                    <a:lumOff val="35000"/>
                  </a:schemeClr>
                </a:solidFill>
              </a:rPr>
              <a:t>farmacoforo</a:t>
            </a:r>
            <a:r>
              <a:rPr lang="it-IT" sz="2000" b="1" dirty="0" smtClean="0">
                <a:solidFill>
                  <a:schemeClr val="tx1">
                    <a:lumMod val="65000"/>
                    <a:lumOff val="35000"/>
                  </a:schemeClr>
                </a:solidFill>
              </a:rPr>
              <a:t> poiché i gruppi responsabili dell’interazione con il target biologico sono mantenuti in posizioni steriche fisse (analoghi rigidi) o avere un numero limitato di disposizioni steriche o distanze interatomiche (analoghi semirigidi).</a:t>
            </a:r>
          </a:p>
          <a:p>
            <a:pPr algn="just"/>
            <a:r>
              <a:rPr lang="it-IT" sz="2000" b="1" dirty="0" smtClean="0">
                <a:solidFill>
                  <a:schemeClr val="tx1">
                    <a:lumMod val="65000"/>
                    <a:lumOff val="35000"/>
                  </a:schemeClr>
                </a:solidFill>
              </a:rPr>
              <a:t>Lo studio di questi analoghi dà quindi informazioni sulla conformazione bioattiva del prodotto di partenza e permette di ricavare un set di relazioni conformazione-attività che possono essere utili nel disegno di farmaci e nello studio del meccanismo d’azione. </a:t>
            </a:r>
            <a:endParaRPr lang="it-IT" sz="2000" b="1" dirty="0">
              <a:solidFill>
                <a:schemeClr val="tx1">
                  <a:lumMod val="65000"/>
                  <a:lumOff val="3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66219" y="1384490"/>
            <a:ext cx="8378304" cy="4708981"/>
          </a:xfrm>
          <a:prstGeom prst="rect">
            <a:avLst/>
          </a:prstGeom>
          <a:noFill/>
        </p:spPr>
        <p:txBody>
          <a:bodyPr wrap="square" rtlCol="0">
            <a:spAutoFit/>
          </a:bodyPr>
          <a:lstStyle/>
          <a:p>
            <a:pPr algn="just"/>
            <a:r>
              <a:rPr lang="it-IT" sz="2000" b="1" dirty="0" smtClean="0">
                <a:solidFill>
                  <a:schemeClr val="tx2">
                    <a:lumMod val="75000"/>
                    <a:lumOff val="25000"/>
                  </a:schemeClr>
                </a:solidFill>
              </a:rPr>
              <a:t>Per ridurre la libertà conformazionale della molecola è necessario modificare la sua struttura chimica. Molto spesso ciò si ottiene introducendo elementi strutturali che da una parte la irrigidiscono, ma dall’altra </a:t>
            </a:r>
            <a:r>
              <a:rPr lang="it-IT" sz="2000" b="1" dirty="0" smtClean="0">
                <a:solidFill>
                  <a:srgbClr val="FF0000"/>
                </a:solidFill>
              </a:rPr>
              <a:t>possono modificare in modo difficilmente prevedibile le sue caratteristiche chimiche, chimico-fisiche e farmacocinetiche</a:t>
            </a:r>
            <a:r>
              <a:rPr lang="it-IT" sz="2000" b="1" dirty="0" smtClean="0">
                <a:solidFill>
                  <a:schemeClr val="tx2">
                    <a:lumMod val="75000"/>
                    <a:lumOff val="25000"/>
                  </a:schemeClr>
                </a:solidFill>
              </a:rPr>
              <a:t>. In altre parole, possono risultare alterate la </a:t>
            </a:r>
            <a:r>
              <a:rPr lang="it-IT" sz="2000" b="1" dirty="0" err="1" smtClean="0">
                <a:solidFill>
                  <a:schemeClr val="tx2">
                    <a:lumMod val="75000"/>
                    <a:lumOff val="25000"/>
                  </a:schemeClr>
                </a:solidFill>
              </a:rPr>
              <a:t>lipofilia</a:t>
            </a:r>
            <a:r>
              <a:rPr lang="it-IT" sz="2000" b="1" dirty="0" smtClean="0">
                <a:solidFill>
                  <a:schemeClr val="tx2">
                    <a:lumMod val="75000"/>
                    <a:lumOff val="25000"/>
                  </a:schemeClr>
                </a:solidFill>
              </a:rPr>
              <a:t> e la distribuzione elettronica, possono essere  introdotti ostacoli sterici al legame con il recettore, possono essere modificati il metabolismo, il trasporto, la distribuzione.</a:t>
            </a:r>
          </a:p>
          <a:p>
            <a:pPr algn="just"/>
            <a:r>
              <a:rPr lang="it-IT" sz="2000" b="1" dirty="0" smtClean="0">
                <a:solidFill>
                  <a:schemeClr val="tx2">
                    <a:lumMod val="75000"/>
                    <a:lumOff val="25000"/>
                  </a:schemeClr>
                </a:solidFill>
              </a:rPr>
              <a:t>Quest’ultimo punto è particolarmente importante per una valutazione attendibile dei risultati. </a:t>
            </a:r>
            <a:r>
              <a:rPr lang="it-IT" sz="2000" b="1" dirty="0" smtClean="0">
                <a:solidFill>
                  <a:srgbClr val="008000"/>
                </a:solidFill>
              </a:rPr>
              <a:t>Per questa ragione il metodo risulta utile soprattutto quando si utilizzano studi in vitro nei quali l’influenza del fattore farmacocinetico è trascurabile e le variazioni di attività sono correlabili direttamente alle variazioni di affinità verso il recettore o l’enzima studiato</a:t>
            </a:r>
            <a:r>
              <a:rPr lang="it-IT" sz="2000" b="1" dirty="0" smtClean="0">
                <a:solidFill>
                  <a:schemeClr val="tx2">
                    <a:lumMod val="75000"/>
                    <a:lumOff val="25000"/>
                  </a:schemeClr>
                </a:solidFill>
              </a:rPr>
              <a:t>. </a:t>
            </a:r>
            <a:endParaRPr lang="it-IT" sz="2000" b="1" dirty="0">
              <a:solidFill>
                <a:schemeClr val="tx2">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22914" y="1512846"/>
            <a:ext cx="8080395" cy="4678204"/>
          </a:xfrm>
          <a:prstGeom prst="rect">
            <a:avLst/>
          </a:prstGeom>
          <a:noFill/>
        </p:spPr>
        <p:txBody>
          <a:bodyPr wrap="square" rtlCol="0">
            <a:spAutoFit/>
          </a:bodyPr>
          <a:lstStyle/>
          <a:p>
            <a:pPr algn="just"/>
            <a:r>
              <a:rPr lang="it-IT" sz="2800" b="1" dirty="0" smtClean="0">
                <a:solidFill>
                  <a:schemeClr val="accent1">
                    <a:lumMod val="75000"/>
                  </a:schemeClr>
                </a:solidFill>
              </a:rPr>
              <a:t>La libertà conformazionale di una molecola flessibile può esser ridotta o annullata quando il prodotto disegnato è completamente rigido. Quest’ultima situazione è difficile da ottenere e spesso una certa </a:t>
            </a:r>
            <a:r>
              <a:rPr lang="it-IT" sz="2800" b="1" dirty="0" err="1" smtClean="0">
                <a:solidFill>
                  <a:schemeClr val="accent1">
                    <a:lumMod val="75000"/>
                  </a:schemeClr>
                </a:solidFill>
              </a:rPr>
              <a:t>flessibiltà</a:t>
            </a:r>
            <a:r>
              <a:rPr lang="it-IT" sz="2800" b="1" dirty="0" smtClean="0">
                <a:solidFill>
                  <a:schemeClr val="accent1">
                    <a:lumMod val="75000"/>
                  </a:schemeClr>
                </a:solidFill>
              </a:rPr>
              <a:t> è necessaria per una buona interazione con il recettore. Molto spesso quindi gli analoghi disegnati con questo approccio sono solo parzialmente rigidi.</a:t>
            </a:r>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725664"/>
            <a:ext cx="8663099" cy="2369880"/>
          </a:xfrm>
          <a:prstGeom prst="rect">
            <a:avLst/>
          </a:prstGeom>
          <a:noFill/>
        </p:spPr>
        <p:txBody>
          <a:bodyPr wrap="square" rtlCol="0">
            <a:spAutoFit/>
          </a:bodyPr>
          <a:lstStyle/>
          <a:p>
            <a:r>
              <a:rPr lang="it-IT" sz="2000" b="1" dirty="0" smtClean="0">
                <a:solidFill>
                  <a:srgbClr val="008000"/>
                </a:solidFill>
              </a:rPr>
              <a:t>Per ridurre la popolazione conformazionale di un prodotto si possono adottare due strategie:</a:t>
            </a:r>
          </a:p>
          <a:p>
            <a:pPr lvl="0" algn="just"/>
            <a:endParaRPr lang="it-IT" b="1" dirty="0" smtClean="0"/>
          </a:p>
          <a:p>
            <a:pPr lvl="0" algn="just"/>
            <a:r>
              <a:rPr lang="it-IT" b="1" dirty="0" smtClean="0"/>
              <a:t>rendere una conformazione significativamente più probabile delle altre per mezzo di interazioni di non legame, sia di tipo elettrostatico che di tipo sterico, che possono operare sia stabilizzando una conformazione che destabilizzando tutte le altre (</a:t>
            </a:r>
            <a:r>
              <a:rPr lang="it-IT" b="1" i="1" dirty="0" err="1" smtClean="0"/>
              <a:t>electrostatic</a:t>
            </a:r>
            <a:r>
              <a:rPr lang="it-IT" b="1" dirty="0" smtClean="0"/>
              <a:t> o </a:t>
            </a:r>
            <a:r>
              <a:rPr lang="it-IT" b="1" i="1" dirty="0" err="1" smtClean="0"/>
              <a:t>steric</a:t>
            </a:r>
            <a:r>
              <a:rPr lang="it-IT" b="1" i="1" dirty="0" smtClean="0"/>
              <a:t> block</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811254" y="3095544"/>
            <a:ext cx="7825130" cy="353030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04240" y="980548"/>
            <a:ext cx="8340284" cy="1477328"/>
          </a:xfrm>
          <a:prstGeom prst="rect">
            <a:avLst/>
          </a:prstGeom>
          <a:noFill/>
        </p:spPr>
        <p:txBody>
          <a:bodyPr wrap="square" rtlCol="0">
            <a:spAutoFit/>
          </a:bodyPr>
          <a:lstStyle/>
          <a:p>
            <a:pPr lvl="0" algn="just"/>
            <a:r>
              <a:rPr lang="it-IT" b="1" dirty="0" smtClean="0">
                <a:solidFill>
                  <a:srgbClr val="008000"/>
                </a:solidFill>
              </a:rPr>
              <a:t>Introdurre elementi strutturali che impongano una geometria definita, come doppi e tripli legami e strutture cicliche. </a:t>
            </a:r>
          </a:p>
          <a:p>
            <a:pPr algn="just"/>
            <a:r>
              <a:rPr lang="it-IT" b="1" dirty="0" smtClean="0">
                <a:solidFill>
                  <a:schemeClr val="accent3">
                    <a:lumMod val="75000"/>
                  </a:schemeClr>
                </a:solidFill>
              </a:rPr>
              <a:t>Questo approccio, insieme alle modificazioni isosteriche è sicuramente uno dei più utilizzati in chimica farmaceutica. </a:t>
            </a:r>
          </a:p>
          <a:p>
            <a:endParaRPr lang="it-IT" dirty="0"/>
          </a:p>
        </p:txBody>
      </p:sp>
      <p:pic>
        <p:nvPicPr>
          <p:cNvPr id="5" name="Immagine 4"/>
          <p:cNvPicPr>
            <a:picLocks noChangeAspect="1"/>
          </p:cNvPicPr>
          <p:nvPr/>
        </p:nvPicPr>
        <p:blipFill>
          <a:blip r:embed="rId2"/>
          <a:stretch>
            <a:fillRect/>
          </a:stretch>
        </p:blipFill>
        <p:spPr>
          <a:xfrm>
            <a:off x="1888859" y="2305981"/>
            <a:ext cx="5291706" cy="44029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60265" y="769445"/>
            <a:ext cx="1869247" cy="646331"/>
          </a:xfrm>
          <a:prstGeom prst="rect">
            <a:avLst/>
          </a:prstGeom>
          <a:noFill/>
        </p:spPr>
        <p:txBody>
          <a:bodyPr wrap="none" rtlCol="0">
            <a:spAutoFit/>
          </a:bodyPr>
          <a:lstStyle/>
          <a:p>
            <a:r>
              <a:rPr lang="it-IT" sz="3600" dirty="0" smtClean="0">
                <a:solidFill>
                  <a:srgbClr val="AA5816"/>
                </a:solidFill>
                <a:latin typeface="Arial Black"/>
                <a:cs typeface="Arial Black"/>
              </a:rPr>
              <a:t>PERO’:</a:t>
            </a:r>
            <a:endParaRPr lang="it-IT" sz="3600" dirty="0">
              <a:solidFill>
                <a:srgbClr val="AA5816"/>
              </a:solidFill>
              <a:latin typeface="Arial Black"/>
              <a:cs typeface="Arial Black"/>
            </a:endParaRPr>
          </a:p>
        </p:txBody>
      </p:sp>
      <p:sp>
        <p:nvSpPr>
          <p:cNvPr id="5" name="CasellaDiTesto 4"/>
          <p:cNvSpPr txBox="1"/>
          <p:nvPr/>
        </p:nvSpPr>
        <p:spPr>
          <a:xfrm>
            <a:off x="560265" y="2721239"/>
            <a:ext cx="8032138" cy="2031325"/>
          </a:xfrm>
          <a:prstGeom prst="rect">
            <a:avLst/>
          </a:prstGeom>
          <a:noFill/>
        </p:spPr>
        <p:txBody>
          <a:bodyPr wrap="square" rtlCol="0">
            <a:spAutoFit/>
          </a:bodyPr>
          <a:lstStyle/>
          <a:p>
            <a:pPr algn="just"/>
            <a:r>
              <a:rPr lang="it-IT" sz="3600" b="1" dirty="0" smtClean="0">
                <a:solidFill>
                  <a:srgbClr val="008000"/>
                </a:solidFill>
              </a:rPr>
              <a:t>La riduzione di </a:t>
            </a:r>
            <a:r>
              <a:rPr lang="it-IT" sz="3600" b="1" dirty="0" err="1" smtClean="0">
                <a:solidFill>
                  <a:srgbClr val="008000"/>
                </a:solidFill>
              </a:rPr>
              <a:t>flessibiltà</a:t>
            </a:r>
            <a:r>
              <a:rPr lang="it-IT" sz="3600" b="1" dirty="0" smtClean="0">
                <a:solidFill>
                  <a:srgbClr val="008000"/>
                </a:solidFill>
              </a:rPr>
              <a:t> deve effettuarsi con le minime variazioni strutturali possibili.</a:t>
            </a:r>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1055257"/>
            <a:ext cx="8293595" cy="1477328"/>
          </a:xfrm>
          <a:prstGeom prst="rect">
            <a:avLst/>
          </a:prstGeom>
          <a:noFill/>
        </p:spPr>
        <p:txBody>
          <a:bodyPr wrap="square" rtlCol="0">
            <a:spAutoFit/>
          </a:bodyPr>
          <a:lstStyle/>
          <a:p>
            <a:pPr algn="just"/>
            <a:r>
              <a:rPr lang="it-IT" b="1" dirty="0" smtClean="0">
                <a:solidFill>
                  <a:schemeClr val="tx1">
                    <a:lumMod val="65000"/>
                    <a:lumOff val="35000"/>
                  </a:schemeClr>
                </a:solidFill>
              </a:rPr>
              <a:t>Un esempio classico riguarda la molecola dell’</a:t>
            </a:r>
            <a:r>
              <a:rPr lang="it-IT" b="1" dirty="0" err="1" smtClean="0">
                <a:solidFill>
                  <a:schemeClr val="tx1">
                    <a:lumMod val="65000"/>
                    <a:lumOff val="35000"/>
                  </a:schemeClr>
                </a:solidFill>
              </a:rPr>
              <a:t>acetilcolina</a:t>
            </a:r>
            <a:r>
              <a:rPr lang="it-IT" b="1" dirty="0" smtClean="0">
                <a:solidFill>
                  <a:schemeClr val="tx1">
                    <a:lumMod val="65000"/>
                    <a:lumOff val="35000"/>
                  </a:schemeClr>
                </a:solidFill>
              </a:rPr>
              <a:t>. Dei numerosi derivati sintetizzati al fine di ottenere informazioni utili alla definizione della conformazione </a:t>
            </a:r>
            <a:r>
              <a:rPr lang="it-IT" b="1" dirty="0" err="1" smtClean="0">
                <a:solidFill>
                  <a:schemeClr val="tx1">
                    <a:lumMod val="65000"/>
                    <a:lumOff val="35000"/>
                  </a:schemeClr>
                </a:solidFill>
              </a:rPr>
              <a:t>farmacofora</a:t>
            </a:r>
            <a:r>
              <a:rPr lang="it-IT" b="1" dirty="0" smtClean="0">
                <a:solidFill>
                  <a:schemeClr val="tx1">
                    <a:lumMod val="65000"/>
                    <a:lumOff val="35000"/>
                  </a:schemeClr>
                </a:solidFill>
              </a:rPr>
              <a:t>, il </a:t>
            </a:r>
            <a:r>
              <a:rPr lang="it-IT" b="1" i="1" dirty="0" err="1" smtClean="0">
                <a:solidFill>
                  <a:schemeClr val="tx1">
                    <a:lumMod val="65000"/>
                    <a:lumOff val="35000"/>
                  </a:schemeClr>
                </a:solidFill>
              </a:rPr>
              <a:t>trans</a:t>
            </a:r>
            <a:r>
              <a:rPr lang="it-IT" b="1" dirty="0" err="1" smtClean="0">
                <a:solidFill>
                  <a:schemeClr val="tx1">
                    <a:lumMod val="65000"/>
                    <a:lumOff val="35000"/>
                  </a:schemeClr>
                </a:solidFill>
              </a:rPr>
              <a:t>-ACTM</a:t>
            </a:r>
            <a:r>
              <a:rPr lang="it-IT" b="1" dirty="0" smtClean="0">
                <a:solidFill>
                  <a:schemeClr val="tx1">
                    <a:lumMod val="65000"/>
                    <a:lumOff val="35000"/>
                  </a:schemeClr>
                </a:solidFill>
              </a:rPr>
              <a:t> (</a:t>
            </a:r>
            <a:r>
              <a:rPr lang="it-IT" b="1" dirty="0" err="1" smtClean="0">
                <a:solidFill>
                  <a:schemeClr val="tx1">
                    <a:lumMod val="65000"/>
                    <a:lumOff val="35000"/>
                  </a:schemeClr>
                </a:solidFill>
              </a:rPr>
              <a:t>acetossiciclopropil</a:t>
            </a:r>
            <a:r>
              <a:rPr lang="it-IT" b="1" dirty="0" smtClean="0">
                <a:solidFill>
                  <a:schemeClr val="tx1">
                    <a:lumMod val="65000"/>
                    <a:lumOff val="35000"/>
                  </a:schemeClr>
                </a:solidFill>
              </a:rPr>
              <a:t> </a:t>
            </a:r>
            <a:r>
              <a:rPr lang="it-IT" b="1" dirty="0" err="1" smtClean="0">
                <a:solidFill>
                  <a:schemeClr val="tx1">
                    <a:lumMod val="65000"/>
                    <a:lumOff val="35000"/>
                  </a:schemeClr>
                </a:solidFill>
              </a:rPr>
              <a:t>trimetilammonio</a:t>
            </a:r>
            <a:r>
              <a:rPr lang="it-IT" b="1" dirty="0" smtClean="0">
                <a:solidFill>
                  <a:schemeClr val="tx1">
                    <a:lumMod val="65000"/>
                    <a:lumOff val="35000"/>
                  </a:schemeClr>
                </a:solidFill>
              </a:rPr>
              <a:t> ioduro) si è dimostrato un agonista muscarinico con potenza analoga a quella dell’</a:t>
            </a:r>
            <a:r>
              <a:rPr lang="it-IT" b="1" dirty="0" err="1" smtClean="0">
                <a:solidFill>
                  <a:schemeClr val="tx1">
                    <a:lumMod val="65000"/>
                    <a:lumOff val="35000"/>
                  </a:schemeClr>
                </a:solidFill>
              </a:rPr>
              <a:t>acetilcolina</a:t>
            </a:r>
            <a:r>
              <a:rPr lang="it-IT" b="1" dirty="0" smtClean="0">
                <a:solidFill>
                  <a:schemeClr val="tx1">
                    <a:lumMod val="65000"/>
                    <a:lumOff val="35000"/>
                  </a:schemeClr>
                </a:solidFill>
              </a:rPr>
              <a:t>. </a:t>
            </a:r>
            <a:endParaRPr lang="it-IT" b="1" dirty="0">
              <a:solidFill>
                <a:schemeClr val="tx1">
                  <a:lumMod val="65000"/>
                  <a:lumOff val="35000"/>
                </a:schemeClr>
              </a:solidFill>
            </a:endParaRPr>
          </a:p>
        </p:txBody>
      </p:sp>
      <p:pic>
        <p:nvPicPr>
          <p:cNvPr id="5" name="Immagine 4"/>
          <p:cNvPicPr>
            <a:picLocks noChangeAspect="1"/>
          </p:cNvPicPr>
          <p:nvPr/>
        </p:nvPicPr>
        <p:blipFill>
          <a:blip r:embed="rId2"/>
          <a:stretch>
            <a:fillRect/>
          </a:stretch>
        </p:blipFill>
        <p:spPr>
          <a:xfrm>
            <a:off x="584312" y="3070214"/>
            <a:ext cx="7913493" cy="24187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907080"/>
            <a:ext cx="8312270" cy="1631216"/>
          </a:xfrm>
          <a:prstGeom prst="rect">
            <a:avLst/>
          </a:prstGeom>
          <a:noFill/>
        </p:spPr>
        <p:txBody>
          <a:bodyPr wrap="square" rtlCol="0">
            <a:spAutoFit/>
          </a:bodyPr>
          <a:lstStyle/>
          <a:p>
            <a:pPr algn="just"/>
            <a:r>
              <a:rPr lang="it-IT" sz="2000" b="1" dirty="0" smtClean="0">
                <a:solidFill>
                  <a:schemeClr val="tx2">
                    <a:lumMod val="50000"/>
                    <a:lumOff val="50000"/>
                  </a:schemeClr>
                </a:solidFill>
              </a:rPr>
              <a:t>Introducendo modificazioni più profonde, cioè aumentando le dimensioni del ciclo da tre a quattro, cinque e sei termini, si ottengono composti praticamente inattivi, nonostante sia mantenuta  la relazione </a:t>
            </a:r>
            <a:r>
              <a:rPr lang="it-IT" sz="2000" b="1" dirty="0" err="1" smtClean="0">
                <a:solidFill>
                  <a:schemeClr val="tx2">
                    <a:lumMod val="50000"/>
                    <a:lumOff val="50000"/>
                  </a:schemeClr>
                </a:solidFill>
              </a:rPr>
              <a:t>transoide</a:t>
            </a:r>
            <a:r>
              <a:rPr lang="it-IT" sz="2000" b="1" dirty="0" smtClean="0">
                <a:solidFill>
                  <a:schemeClr val="tx2">
                    <a:lumMod val="50000"/>
                    <a:lumOff val="50000"/>
                  </a:schemeClr>
                </a:solidFill>
              </a:rPr>
              <a:t> tra il gruppo </a:t>
            </a:r>
            <a:r>
              <a:rPr lang="it-IT" sz="2000" b="1" dirty="0" err="1" smtClean="0">
                <a:solidFill>
                  <a:schemeClr val="tx2">
                    <a:lumMod val="50000"/>
                    <a:lumOff val="50000"/>
                  </a:schemeClr>
                </a:solidFill>
              </a:rPr>
              <a:t>estereo</a:t>
            </a:r>
            <a:r>
              <a:rPr lang="it-IT" sz="2000" b="1" dirty="0" smtClean="0">
                <a:solidFill>
                  <a:schemeClr val="tx2">
                    <a:lumMod val="50000"/>
                    <a:lumOff val="50000"/>
                  </a:schemeClr>
                </a:solidFill>
              </a:rPr>
              <a:t> e quello </a:t>
            </a:r>
            <a:r>
              <a:rPr lang="it-IT" sz="2000" b="1" dirty="0" err="1" smtClean="0">
                <a:solidFill>
                  <a:schemeClr val="tx2">
                    <a:lumMod val="50000"/>
                    <a:lumOff val="50000"/>
                  </a:schemeClr>
                </a:solidFill>
              </a:rPr>
              <a:t>trimetilammonico</a:t>
            </a:r>
            <a:r>
              <a:rPr lang="it-IT" sz="2000" b="1" dirty="0" smtClean="0">
                <a:solidFill>
                  <a:schemeClr val="tx2">
                    <a:lumMod val="50000"/>
                    <a:lumOff val="50000"/>
                  </a:schemeClr>
                </a:solidFill>
              </a:rPr>
              <a:t>. </a:t>
            </a:r>
            <a:endParaRPr lang="it-IT" sz="2000" b="1" dirty="0">
              <a:solidFill>
                <a:schemeClr val="tx2">
                  <a:lumMod val="50000"/>
                  <a:lumOff val="50000"/>
                </a:schemeClr>
              </a:solidFill>
            </a:endParaRPr>
          </a:p>
        </p:txBody>
      </p:sp>
      <p:pic>
        <p:nvPicPr>
          <p:cNvPr id="5" name="Immagine 4"/>
          <p:cNvPicPr>
            <a:picLocks noChangeAspect="1"/>
          </p:cNvPicPr>
          <p:nvPr/>
        </p:nvPicPr>
        <p:blipFill>
          <a:blip r:embed="rId2"/>
          <a:stretch>
            <a:fillRect/>
          </a:stretch>
        </p:blipFill>
        <p:spPr>
          <a:xfrm>
            <a:off x="192811" y="3114091"/>
            <a:ext cx="8864756" cy="27294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06954" y="935724"/>
            <a:ext cx="8237569" cy="1908215"/>
          </a:xfrm>
          <a:prstGeom prst="rect">
            <a:avLst/>
          </a:prstGeom>
          <a:noFill/>
        </p:spPr>
        <p:txBody>
          <a:bodyPr wrap="square" rtlCol="0">
            <a:spAutoFit/>
          </a:bodyPr>
          <a:lstStyle/>
          <a:p>
            <a:pPr algn="just"/>
            <a:r>
              <a:rPr lang="it-IT" sz="2000" b="1" dirty="0" smtClean="0">
                <a:solidFill>
                  <a:schemeClr val="bg2">
                    <a:lumMod val="25000"/>
                  </a:schemeClr>
                </a:solidFill>
              </a:rPr>
              <a:t>Questa regola tuttavia ha delle eccezioni che sono ovviamente correlate alla struttura del sito di interazione. Così l’apomorfina, un analogo fortemente irrigidito della dopamina, è un composto ancora attivo malgrado l’irrigidimento sia stato ottenuto introducendo elementi strutturali molto ingombranti.</a:t>
            </a:r>
          </a:p>
          <a:p>
            <a:endParaRPr lang="it-IT" dirty="0"/>
          </a:p>
        </p:txBody>
      </p:sp>
      <p:pic>
        <p:nvPicPr>
          <p:cNvPr id="5" name="Immagine 4"/>
          <p:cNvPicPr>
            <a:picLocks noChangeAspect="1"/>
          </p:cNvPicPr>
          <p:nvPr/>
        </p:nvPicPr>
        <p:blipFill>
          <a:blip r:embed="rId2"/>
          <a:stretch>
            <a:fillRect/>
          </a:stretch>
        </p:blipFill>
        <p:spPr>
          <a:xfrm>
            <a:off x="1722314" y="2843939"/>
            <a:ext cx="5611028" cy="36647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5078" y="149406"/>
            <a:ext cx="3990320" cy="923330"/>
          </a:xfrm>
          <a:prstGeom prst="rect">
            <a:avLst/>
          </a:prstGeom>
          <a:noFill/>
        </p:spPr>
        <p:txBody>
          <a:bodyPr wrap="none" rtlCol="0">
            <a:spAutoFit/>
          </a:bodyPr>
          <a:lstStyle/>
          <a:p>
            <a:r>
              <a:rPr lang="it-IT" sz="3600" b="1" i="1" dirty="0" smtClean="0">
                <a:solidFill>
                  <a:schemeClr val="tx2">
                    <a:lumMod val="75000"/>
                    <a:lumOff val="25000"/>
                  </a:schemeClr>
                </a:solidFill>
                <a:latin typeface="Arial Black"/>
                <a:cs typeface="Arial Black"/>
              </a:rPr>
              <a:t>Analoghi rigidi</a:t>
            </a:r>
          </a:p>
          <a:p>
            <a:endParaRPr lang="it-IT" dirty="0"/>
          </a:p>
        </p:txBody>
      </p:sp>
      <p:sp>
        <p:nvSpPr>
          <p:cNvPr id="3" name="CasellaDiTesto 2"/>
          <p:cNvSpPr txBox="1"/>
          <p:nvPr/>
        </p:nvSpPr>
        <p:spPr>
          <a:xfrm>
            <a:off x="362879" y="1398013"/>
            <a:ext cx="8220055" cy="4678204"/>
          </a:xfrm>
          <a:prstGeom prst="rect">
            <a:avLst/>
          </a:prstGeom>
          <a:noFill/>
        </p:spPr>
        <p:txBody>
          <a:bodyPr wrap="square" rtlCol="0">
            <a:spAutoFit/>
          </a:bodyPr>
          <a:lstStyle/>
          <a:p>
            <a:pPr algn="just"/>
            <a:r>
              <a:rPr lang="it-IT" sz="2000" b="1" dirty="0">
                <a:solidFill>
                  <a:schemeClr val="tx1">
                    <a:lumMod val="75000"/>
                    <a:lumOff val="25000"/>
                  </a:schemeClr>
                </a:solidFill>
              </a:rPr>
              <a:t>La conoscenza della conformazione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è fondamentale soprattutto nel caso dei farmaci che interagiscono con i recettori ed in particolare se si tratta di molecole piccole e flessibili. Basti pensare che numerosi neurotrasmettitori (</a:t>
            </a:r>
            <a:r>
              <a:rPr lang="it-IT" sz="2000" b="1" dirty="0" err="1">
                <a:solidFill>
                  <a:schemeClr val="tx1">
                    <a:lumMod val="75000"/>
                    <a:lumOff val="25000"/>
                  </a:schemeClr>
                </a:solidFill>
              </a:rPr>
              <a:t>acetilcolina</a:t>
            </a:r>
            <a:r>
              <a:rPr lang="it-IT" sz="2000" b="1" dirty="0">
                <a:solidFill>
                  <a:schemeClr val="tx1">
                    <a:lumMod val="75000"/>
                    <a:lumOff val="25000"/>
                  </a:schemeClr>
                </a:solidFill>
              </a:rPr>
              <a:t>, adrenalina, dopamina, GABA) sono in grado di attivare diversi sottotipi recettoriali assumendo conformazioni bioattive differenti di volta in volta. Le informazioni che si possono ottenere a questo riguardo risultano pertanto di fondamentale importanza per lo sviluppo di farmaci potenti e selettivi.</a:t>
            </a:r>
          </a:p>
          <a:p>
            <a:pPr algn="just"/>
            <a:r>
              <a:rPr lang="it-IT" sz="2000" b="1" dirty="0">
                <a:solidFill>
                  <a:schemeClr val="tx1">
                    <a:lumMod val="75000"/>
                    <a:lumOff val="25000"/>
                  </a:schemeClr>
                </a:solidFill>
              </a:rPr>
              <a:t>La conformazione con la quale il farmaco interagisce con il proprio recettore spesso non coincide con la conformazione di minima energia, può anche essere una conformazione </a:t>
            </a:r>
            <a:r>
              <a:rPr lang="it-IT" sz="2000" b="1" dirty="0" err="1">
                <a:solidFill>
                  <a:schemeClr val="tx1">
                    <a:lumMod val="75000"/>
                    <a:lumOff val="25000"/>
                  </a:schemeClr>
                </a:solidFill>
              </a:rPr>
              <a:t>termodinamicamente</a:t>
            </a:r>
            <a:r>
              <a:rPr lang="it-IT" sz="2000" b="1" dirty="0">
                <a:solidFill>
                  <a:schemeClr val="tx1">
                    <a:lumMod val="75000"/>
                    <a:lumOff val="25000"/>
                  </a:schemeClr>
                </a:solidFill>
              </a:rPr>
              <a:t> più instabile. Non ci sono però criteri di validità generale per fare previsioni in proposito.</a:t>
            </a:r>
          </a:p>
          <a:p>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6" name="CasellaDiTesto 5"/>
          <p:cNvSpPr txBox="1"/>
          <p:nvPr/>
        </p:nvSpPr>
        <p:spPr>
          <a:xfrm>
            <a:off x="457552" y="1928738"/>
            <a:ext cx="8317632" cy="2831544"/>
          </a:xfrm>
          <a:prstGeom prst="rect">
            <a:avLst/>
          </a:prstGeom>
          <a:noFill/>
        </p:spPr>
        <p:txBody>
          <a:bodyPr wrap="square" rtlCol="0">
            <a:spAutoFit/>
          </a:bodyPr>
          <a:lstStyle/>
          <a:p>
            <a:pPr algn="just"/>
            <a:r>
              <a:rPr lang="it-IT" sz="2000" b="1" dirty="0" smtClean="0">
                <a:solidFill>
                  <a:schemeClr val="bg2">
                    <a:lumMod val="25000"/>
                  </a:schemeClr>
                </a:solidFill>
              </a:rPr>
              <a:t>Il più noto modello </a:t>
            </a:r>
            <a:r>
              <a:rPr lang="it-IT" sz="2000" b="1" dirty="0" err="1" smtClean="0">
                <a:solidFill>
                  <a:schemeClr val="bg2">
                    <a:lumMod val="25000"/>
                  </a:schemeClr>
                </a:solidFill>
              </a:rPr>
              <a:t>farmacoforico</a:t>
            </a:r>
            <a:r>
              <a:rPr lang="it-IT" sz="2000" b="1" dirty="0" smtClean="0">
                <a:solidFill>
                  <a:schemeClr val="bg2">
                    <a:lumMod val="25000"/>
                  </a:schemeClr>
                </a:solidFill>
              </a:rPr>
              <a:t> </a:t>
            </a:r>
            <a:r>
              <a:rPr lang="it-IT" sz="2000" b="1" dirty="0" err="1" smtClean="0">
                <a:solidFill>
                  <a:schemeClr val="bg2">
                    <a:lumMod val="25000"/>
                  </a:schemeClr>
                </a:solidFill>
              </a:rPr>
              <a:t>riferentesi</a:t>
            </a:r>
            <a:r>
              <a:rPr lang="it-IT" sz="2000" b="1" dirty="0" smtClean="0">
                <a:solidFill>
                  <a:schemeClr val="bg2">
                    <a:lumMod val="25000"/>
                  </a:schemeClr>
                </a:solidFill>
              </a:rPr>
              <a:t> agli agonisti muscarinici è quello elaborato da </a:t>
            </a:r>
            <a:r>
              <a:rPr lang="it-IT" sz="2000" b="1" dirty="0" err="1" smtClean="0">
                <a:solidFill>
                  <a:schemeClr val="bg2">
                    <a:lumMod val="25000"/>
                  </a:schemeClr>
                </a:solidFill>
              </a:rPr>
              <a:t>Schulman</a:t>
            </a:r>
            <a:r>
              <a:rPr lang="it-IT" sz="2000" b="1" dirty="0" smtClean="0">
                <a:solidFill>
                  <a:schemeClr val="bg2">
                    <a:lumMod val="25000"/>
                  </a:schemeClr>
                </a:solidFill>
              </a:rPr>
              <a:t> e coll. nel 1983. Sebbene sia un modello generalizzato che non tiene conto dell'eterogeneità della popolazione recettoriale muscarinica, e sebbene sia stato sottoposto a numerose critiche, questo modello è tuttora ritenuto un valido punto di riferimento teorico e talvolta è usato come base per ulteriori lavori di </a:t>
            </a:r>
            <a:r>
              <a:rPr lang="it-IT" sz="2000" b="1" dirty="0" err="1" smtClean="0">
                <a:solidFill>
                  <a:schemeClr val="bg2">
                    <a:lumMod val="25000"/>
                  </a:schemeClr>
                </a:solidFill>
              </a:rPr>
              <a:t>modellizzazione</a:t>
            </a:r>
            <a:r>
              <a:rPr lang="it-IT" sz="2000" b="1" dirty="0" smtClean="0">
                <a:solidFill>
                  <a:schemeClr val="bg2">
                    <a:lumMod val="25000"/>
                  </a:schemeClr>
                </a:solidFill>
              </a:rPr>
              <a:t> delle interazioni di agonisti muscarinici con il sito recettoriale. </a:t>
            </a:r>
          </a:p>
          <a:p>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5" name="CasellaDiTesto 4"/>
          <p:cNvSpPr txBox="1"/>
          <p:nvPr/>
        </p:nvSpPr>
        <p:spPr>
          <a:xfrm>
            <a:off x="522915" y="948690"/>
            <a:ext cx="8405047" cy="5909310"/>
          </a:xfrm>
          <a:prstGeom prst="rect">
            <a:avLst/>
          </a:prstGeom>
          <a:noFill/>
        </p:spPr>
        <p:txBody>
          <a:bodyPr wrap="square" rtlCol="0">
            <a:spAutoFit/>
          </a:bodyPr>
          <a:lstStyle/>
          <a:p>
            <a:pPr algn="just"/>
            <a:r>
              <a:rPr lang="it-IT" sz="2000" b="1" dirty="0" err="1" smtClean="0">
                <a:solidFill>
                  <a:srgbClr val="008000"/>
                </a:solidFill>
              </a:rPr>
              <a:t>Schulman</a:t>
            </a:r>
            <a:r>
              <a:rPr lang="it-IT" sz="2000" b="1" dirty="0" smtClean="0">
                <a:solidFill>
                  <a:srgbClr val="008000"/>
                </a:solidFill>
              </a:rPr>
              <a:t> studiò un gruppo nove agonisti, tra i quali l'</a:t>
            </a:r>
            <a:r>
              <a:rPr lang="it-IT" sz="2000" b="1" dirty="0" err="1" smtClean="0">
                <a:solidFill>
                  <a:srgbClr val="008000"/>
                </a:solidFill>
              </a:rPr>
              <a:t>Ach</a:t>
            </a:r>
            <a:r>
              <a:rPr lang="it-IT" sz="2000" b="1" dirty="0" smtClean="0">
                <a:solidFill>
                  <a:srgbClr val="008000"/>
                </a:solidFill>
              </a:rPr>
              <a:t>, contenenti lo scheletro strutturale </a:t>
            </a:r>
            <a:r>
              <a:rPr lang="it-IT" sz="2000" b="1" dirty="0" smtClean="0">
                <a:solidFill>
                  <a:srgbClr val="FF0000"/>
                </a:solidFill>
              </a:rPr>
              <a:t>NCCOCC</a:t>
            </a:r>
            <a:r>
              <a:rPr lang="it-IT" sz="2000" b="1" dirty="0" smtClean="0">
                <a:solidFill>
                  <a:srgbClr val="008000"/>
                </a:solidFill>
              </a:rPr>
              <a:t> e dotati di elevata affinità per i recettori muscarinici del sistema nervoso centrale e di quello parasimpatico. Tutti i composti presi in considerazione presentavano i tre elementi comuni </a:t>
            </a:r>
            <a:r>
              <a:rPr lang="it-IT" sz="2000" b="1" dirty="0" err="1" smtClean="0">
                <a:solidFill>
                  <a:srgbClr val="008000"/>
                </a:solidFill>
              </a:rPr>
              <a:t>pressochè</a:t>
            </a:r>
            <a:r>
              <a:rPr lang="it-IT" sz="2000" b="1" dirty="0" smtClean="0">
                <a:solidFill>
                  <a:srgbClr val="008000"/>
                </a:solidFill>
              </a:rPr>
              <a:t> a tutti i </a:t>
            </a:r>
            <a:r>
              <a:rPr lang="it-IT" sz="2000" b="1" dirty="0" err="1" smtClean="0">
                <a:solidFill>
                  <a:srgbClr val="008000"/>
                </a:solidFill>
              </a:rPr>
              <a:t>ligandi</a:t>
            </a:r>
            <a:r>
              <a:rPr lang="it-IT" sz="2000" b="1" dirty="0" smtClean="0">
                <a:solidFill>
                  <a:srgbClr val="008000"/>
                </a:solidFill>
              </a:rPr>
              <a:t> muscarinici: una testa </a:t>
            </a:r>
            <a:r>
              <a:rPr lang="it-IT" sz="2000" b="1" dirty="0" smtClean="0">
                <a:solidFill>
                  <a:srgbClr val="0000FF"/>
                </a:solidFill>
              </a:rPr>
              <a:t>cationica quaternaria</a:t>
            </a:r>
            <a:r>
              <a:rPr lang="it-IT" sz="2000" b="1" dirty="0" smtClean="0">
                <a:solidFill>
                  <a:srgbClr val="008000"/>
                </a:solidFill>
              </a:rPr>
              <a:t>, un </a:t>
            </a:r>
            <a:r>
              <a:rPr lang="it-IT" sz="2000" b="1" dirty="0" smtClean="0">
                <a:solidFill>
                  <a:srgbClr val="0000FF"/>
                </a:solidFill>
              </a:rPr>
              <a:t>gruppo alchilico terminale</a:t>
            </a:r>
            <a:r>
              <a:rPr lang="it-IT" sz="2000" b="1" dirty="0" smtClean="0">
                <a:solidFill>
                  <a:srgbClr val="008000"/>
                </a:solidFill>
              </a:rPr>
              <a:t> e una catena intermedia contenente un </a:t>
            </a:r>
            <a:r>
              <a:rPr lang="it-IT" sz="2000" b="1" dirty="0" smtClean="0">
                <a:solidFill>
                  <a:srgbClr val="0000FF"/>
                </a:solidFill>
              </a:rPr>
              <a:t>legame </a:t>
            </a:r>
            <a:r>
              <a:rPr lang="it-IT" sz="2000" b="1" dirty="0" err="1" smtClean="0">
                <a:solidFill>
                  <a:srgbClr val="0000FF"/>
                </a:solidFill>
              </a:rPr>
              <a:t>estereo</a:t>
            </a:r>
            <a:r>
              <a:rPr lang="it-IT" sz="2000" b="1" dirty="0" smtClean="0">
                <a:solidFill>
                  <a:srgbClr val="0000FF"/>
                </a:solidFill>
              </a:rPr>
              <a:t> o etereo</a:t>
            </a:r>
            <a:r>
              <a:rPr lang="it-IT" sz="2000" b="1" dirty="0" smtClean="0">
                <a:solidFill>
                  <a:srgbClr val="008000"/>
                </a:solidFill>
              </a:rPr>
              <a:t>. </a:t>
            </a:r>
          </a:p>
          <a:p>
            <a:pPr algn="just"/>
            <a:r>
              <a:rPr lang="it-IT" sz="2000" b="1" dirty="0" smtClean="0">
                <a:solidFill>
                  <a:srgbClr val="008000"/>
                </a:solidFill>
              </a:rPr>
              <a:t>L'idea alla base del modello </a:t>
            </a:r>
            <a:r>
              <a:rPr lang="it-IT" sz="2000" b="1" dirty="0" err="1" smtClean="0">
                <a:solidFill>
                  <a:srgbClr val="008000"/>
                </a:solidFill>
              </a:rPr>
              <a:t>farmacoforico</a:t>
            </a:r>
            <a:r>
              <a:rPr lang="it-IT" sz="2000" b="1" dirty="0" smtClean="0">
                <a:solidFill>
                  <a:srgbClr val="008000"/>
                </a:solidFill>
              </a:rPr>
              <a:t> di </a:t>
            </a:r>
            <a:r>
              <a:rPr lang="it-IT" sz="2000" b="1" dirty="0" err="1" smtClean="0">
                <a:solidFill>
                  <a:srgbClr val="008000"/>
                </a:solidFill>
              </a:rPr>
              <a:t>Schulman</a:t>
            </a:r>
            <a:r>
              <a:rPr lang="it-IT" sz="2000" b="1" dirty="0" smtClean="0">
                <a:solidFill>
                  <a:srgbClr val="008000"/>
                </a:solidFill>
              </a:rPr>
              <a:t> è quella di descrivere i rapporti tra gli elementi strutturali dei </a:t>
            </a:r>
            <a:r>
              <a:rPr lang="it-IT" sz="2000" b="1" dirty="0" err="1" smtClean="0">
                <a:solidFill>
                  <a:srgbClr val="008000"/>
                </a:solidFill>
              </a:rPr>
              <a:t>ligandi</a:t>
            </a:r>
            <a:r>
              <a:rPr lang="it-IT" sz="2000" b="1" dirty="0" smtClean="0">
                <a:solidFill>
                  <a:srgbClr val="008000"/>
                </a:solidFill>
              </a:rPr>
              <a:t> non attraverso angoli torsionali e distanze interatomiche dei </a:t>
            </a:r>
            <a:r>
              <a:rPr lang="it-IT" sz="2000" b="1" dirty="0" err="1" smtClean="0">
                <a:solidFill>
                  <a:srgbClr val="008000"/>
                </a:solidFill>
              </a:rPr>
              <a:t>ligandi</a:t>
            </a:r>
            <a:r>
              <a:rPr lang="it-IT" sz="2000" b="1" dirty="0" smtClean="0">
                <a:solidFill>
                  <a:srgbClr val="008000"/>
                </a:solidFill>
              </a:rPr>
              <a:t> stessi, bensì attraverso i rapporti spaziali (un angolo di torsione e una distanza) tra due ipotetici punti dello spazio attorno alla molecola, designati a rappresentare altrettanti atomi del recettore con cui l'agonista si lega. Si pensò così di realizzare un “</a:t>
            </a:r>
            <a:r>
              <a:rPr lang="it-IT" sz="2000" b="1" dirty="0" err="1" smtClean="0">
                <a:solidFill>
                  <a:srgbClr val="008000"/>
                </a:solidFill>
              </a:rPr>
              <a:t>farmacoforo</a:t>
            </a:r>
            <a:r>
              <a:rPr lang="it-IT" sz="2000" b="1" dirty="0" smtClean="0">
                <a:solidFill>
                  <a:srgbClr val="008000"/>
                </a:solidFill>
              </a:rPr>
              <a:t> di interazione”, definito come “la collezione di attributi elettronici molecolari disposti nello spazio che caratterizza l’interazione dell'agonista con il recettore”. </a:t>
            </a:r>
          </a:p>
          <a:p>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378713" y="1437370"/>
            <a:ext cx="8542683" cy="47447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623368" y="948689"/>
            <a:ext cx="8190489" cy="5909311"/>
          </a:xfrm>
          <a:prstGeom prst="rect">
            <a:avLst/>
          </a:prstGeom>
          <a:noFill/>
        </p:spPr>
        <p:txBody>
          <a:bodyPr wrap="square" rtlCol="0">
            <a:spAutoFit/>
          </a:bodyPr>
          <a:lstStyle/>
          <a:p>
            <a:pPr algn="just"/>
            <a:r>
              <a:rPr lang="it-IT" b="1" dirty="0" smtClean="0">
                <a:solidFill>
                  <a:schemeClr val="tx1">
                    <a:lumMod val="65000"/>
                    <a:lumOff val="35000"/>
                  </a:schemeClr>
                </a:solidFill>
              </a:rPr>
              <a:t>Il modello di </a:t>
            </a:r>
            <a:r>
              <a:rPr lang="it-IT" b="1" dirty="0" err="1" smtClean="0">
                <a:solidFill>
                  <a:schemeClr val="tx1">
                    <a:lumMod val="65000"/>
                    <a:lumOff val="35000"/>
                  </a:schemeClr>
                </a:solidFill>
              </a:rPr>
              <a:t>Schulman</a:t>
            </a:r>
            <a:r>
              <a:rPr lang="it-IT" b="1" dirty="0" smtClean="0">
                <a:solidFill>
                  <a:schemeClr val="tx1">
                    <a:lumMod val="65000"/>
                    <a:lumOff val="35000"/>
                  </a:schemeClr>
                </a:solidFill>
              </a:rPr>
              <a:t> è basato sulle seguenti assunzioni e definizioni: </a:t>
            </a:r>
          </a:p>
          <a:p>
            <a:pPr lvl="0" algn="just"/>
            <a:r>
              <a:rPr lang="it-IT" b="1" dirty="0" smtClean="0">
                <a:solidFill>
                  <a:schemeClr val="tx1">
                    <a:lumMod val="65000"/>
                    <a:lumOff val="35000"/>
                  </a:schemeClr>
                </a:solidFill>
              </a:rPr>
              <a:t>la testa cationica dell'agonista interagisce con il recettore mediante un legame tra l’azoto quaternario ed un centro anionico recettoriale (per esempio, un anione </a:t>
            </a:r>
            <a:r>
              <a:rPr lang="it-IT" b="1" dirty="0" err="1" smtClean="0">
                <a:solidFill>
                  <a:schemeClr val="tx1">
                    <a:lumMod val="65000"/>
                    <a:lumOff val="35000"/>
                  </a:schemeClr>
                </a:solidFill>
              </a:rPr>
              <a:t>carbossilato</a:t>
            </a:r>
            <a:r>
              <a:rPr lang="it-IT" b="1" dirty="0" smtClean="0">
                <a:solidFill>
                  <a:schemeClr val="tx1">
                    <a:lumMod val="65000"/>
                    <a:lumOff val="35000"/>
                  </a:schemeClr>
                </a:solidFill>
              </a:rPr>
              <a:t>) rappresentato da un punto nello spazio (punto </a:t>
            </a:r>
            <a:r>
              <a:rPr lang="it-IT" b="1" dirty="0" err="1" smtClean="0">
                <a:solidFill>
                  <a:schemeClr val="tx1">
                    <a:lumMod val="65000"/>
                    <a:lumOff val="35000"/>
                  </a:schemeClr>
                </a:solidFill>
              </a:rPr>
              <a:t>P</a:t>
            </a:r>
            <a:r>
              <a:rPr lang="it-IT" b="1" dirty="0" smtClean="0">
                <a:solidFill>
                  <a:schemeClr val="tx1">
                    <a:lumMod val="65000"/>
                    <a:lumOff val="35000"/>
                  </a:schemeClr>
                </a:solidFill>
              </a:rPr>
              <a:t> nella figura) situato ad una </a:t>
            </a:r>
            <a:r>
              <a:rPr lang="it-IT" b="1" dirty="0" err="1" smtClean="0">
                <a:solidFill>
                  <a:schemeClr val="tx1">
                    <a:lumMod val="65000"/>
                    <a:lumOff val="35000"/>
                  </a:schemeClr>
                </a:solidFill>
              </a:rPr>
              <a:t>d</a:t>
            </a:r>
            <a:r>
              <a:rPr lang="it-IT" b="1" dirty="0" smtClean="0">
                <a:solidFill>
                  <a:schemeClr val="tx1">
                    <a:lumMod val="65000"/>
                    <a:lumOff val="35000"/>
                  </a:schemeClr>
                </a:solidFill>
              </a:rPr>
              <a:t>istanza di 3  Ǻ lungo l’asse ternario del gruppo trimetilammonico; </a:t>
            </a:r>
          </a:p>
          <a:p>
            <a:pPr lvl="0" algn="just"/>
            <a:r>
              <a:rPr lang="it-IT" b="1" dirty="0" smtClean="0">
                <a:solidFill>
                  <a:schemeClr val="tx1">
                    <a:lumMod val="65000"/>
                    <a:lumOff val="35000"/>
                  </a:schemeClr>
                </a:solidFill>
              </a:rPr>
              <a:t>la regione di potenziale elettrostatico negativo corrispondente al legame estereo o etereo dell'agonista interagisce con il recettore mediante un legame tra l'ossigeno estereo e un centro donatore di legame idrogeno rappresentato da un punto nello spazio (</a:t>
            </a:r>
            <a:r>
              <a:rPr lang="it-IT" b="1" dirty="0" err="1" smtClean="0">
                <a:solidFill>
                  <a:schemeClr val="tx1">
                    <a:lumMod val="65000"/>
                    <a:lumOff val="35000"/>
                  </a:schemeClr>
                </a:solidFill>
              </a:rPr>
              <a:t>Q</a:t>
            </a:r>
            <a:r>
              <a:rPr lang="it-IT" b="1" dirty="0" smtClean="0">
                <a:solidFill>
                  <a:schemeClr val="tx1">
                    <a:lumMod val="65000"/>
                    <a:lumOff val="35000"/>
                  </a:schemeClr>
                </a:solidFill>
              </a:rPr>
              <a:t> nella figura) situato dietro l’ossigeno ad una distanza di 1.2 Ǻ nella direzione della bisettrice dell’angolo COC;</a:t>
            </a:r>
          </a:p>
          <a:p>
            <a:pPr lvl="0" algn="just"/>
            <a:r>
              <a:rPr lang="it-IT" b="1" dirty="0" smtClean="0">
                <a:solidFill>
                  <a:schemeClr val="tx1">
                    <a:lumMod val="65000"/>
                    <a:lumOff val="35000"/>
                  </a:schemeClr>
                </a:solidFill>
              </a:rPr>
              <a:t>poichè </a:t>
            </a:r>
            <a:r>
              <a:rPr lang="it-IT" b="1" dirty="0" err="1" smtClean="0">
                <a:solidFill>
                  <a:schemeClr val="tx1">
                    <a:lumMod val="65000"/>
                    <a:lumOff val="35000"/>
                  </a:schemeClr>
                </a:solidFill>
              </a:rPr>
              <a:t>P</a:t>
            </a:r>
            <a:r>
              <a:rPr lang="it-IT" b="1" dirty="0" smtClean="0">
                <a:solidFill>
                  <a:schemeClr val="tx1">
                    <a:lumMod val="65000"/>
                    <a:lumOff val="35000"/>
                  </a:schemeClr>
                </a:solidFill>
              </a:rPr>
              <a:t> e </a:t>
            </a:r>
            <a:r>
              <a:rPr lang="it-IT" b="1" dirty="0" err="1" smtClean="0">
                <a:solidFill>
                  <a:schemeClr val="tx1">
                    <a:lumMod val="65000"/>
                    <a:lumOff val="35000"/>
                  </a:schemeClr>
                </a:solidFill>
              </a:rPr>
              <a:t>Q</a:t>
            </a:r>
            <a:r>
              <a:rPr lang="it-IT" b="1" dirty="0" smtClean="0">
                <a:solidFill>
                  <a:schemeClr val="tx1">
                    <a:lumMod val="65000"/>
                    <a:lumOff val="35000"/>
                  </a:schemeClr>
                </a:solidFill>
              </a:rPr>
              <a:t> sono siti recettoriali,  la distanza d tra loro  (PQ nella figura) è costante (se ne ammette una variazione di 0,3 Ǻ nel gruppo di agonisti considerato);</a:t>
            </a:r>
          </a:p>
          <a:p>
            <a:pPr lvl="0" algn="just"/>
            <a:r>
              <a:rPr lang="it-IT" b="1" dirty="0" smtClean="0">
                <a:solidFill>
                  <a:schemeClr val="tx1">
                    <a:lumMod val="65000"/>
                    <a:lumOff val="35000"/>
                  </a:schemeClr>
                </a:solidFill>
              </a:rPr>
              <a:t>l'angolo di interazione PNOQ è l'angolo diedro τ tra i vettori NP e OQ misurato dalla rotazione in senso orario di OQ su NP vista lungo la direzione  ON;</a:t>
            </a:r>
          </a:p>
          <a:p>
            <a:pPr lvl="0" algn="just"/>
            <a:r>
              <a:rPr lang="it-IT" b="1" dirty="0" smtClean="0">
                <a:solidFill>
                  <a:schemeClr val="tx1">
                    <a:lumMod val="65000"/>
                    <a:lumOff val="35000"/>
                  </a:schemeClr>
                </a:solidFill>
              </a:rPr>
              <a:t>le conformazioni accessibili energeticamente di ciascun agonista sono quelle di energia compresa entro 13-17 </a:t>
            </a:r>
            <a:r>
              <a:rPr lang="it-IT" b="1" dirty="0" err="1" smtClean="0">
                <a:solidFill>
                  <a:schemeClr val="tx1">
                    <a:lumMod val="65000"/>
                    <a:lumOff val="35000"/>
                  </a:schemeClr>
                </a:solidFill>
              </a:rPr>
              <a:t>kJ</a:t>
            </a:r>
            <a:r>
              <a:rPr lang="it-IT" b="1" dirty="0" smtClean="0">
                <a:solidFill>
                  <a:schemeClr val="tx1">
                    <a:lumMod val="65000"/>
                    <a:lumOff val="35000"/>
                  </a:schemeClr>
                </a:solidFill>
              </a:rPr>
              <a:t>/mol dal minimo.</a:t>
            </a:r>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73511" y="859339"/>
            <a:ext cx="8478062" cy="2031325"/>
          </a:xfrm>
          <a:prstGeom prst="rect">
            <a:avLst/>
          </a:prstGeom>
          <a:noFill/>
        </p:spPr>
        <p:txBody>
          <a:bodyPr wrap="square" rtlCol="0">
            <a:spAutoFit/>
          </a:bodyPr>
          <a:lstStyle/>
          <a:p>
            <a:pPr algn="just"/>
            <a:r>
              <a:rPr lang="it-IT" b="1" dirty="0" smtClean="0">
                <a:solidFill>
                  <a:schemeClr val="accent1">
                    <a:lumMod val="75000"/>
                  </a:schemeClr>
                </a:solidFill>
              </a:rPr>
              <a:t>Date queste condizioni, la costruzione del </a:t>
            </a:r>
            <a:r>
              <a:rPr lang="it-IT" b="1" dirty="0" err="1" smtClean="0">
                <a:solidFill>
                  <a:schemeClr val="accent1">
                    <a:lumMod val="75000"/>
                  </a:schemeClr>
                </a:solidFill>
              </a:rPr>
              <a:t>farmacoforo</a:t>
            </a:r>
            <a:r>
              <a:rPr lang="it-IT" b="1" dirty="0" smtClean="0">
                <a:solidFill>
                  <a:schemeClr val="accent1">
                    <a:lumMod val="75000"/>
                  </a:schemeClr>
                </a:solidFill>
              </a:rPr>
              <a:t> consistette nel determinare i due parametri PNOQ e PQ. A questo scopo, furono ricercate, per ciascun agonista considerato, le conformazioni accessibili energeticamente che dessero luogo ad angoli τ e distanze d comuni. Si trovò così che il farmacoforo muscarinico corrisponde a valori di </a:t>
            </a:r>
            <a:r>
              <a:rPr lang="it-IT" b="1" dirty="0" err="1" smtClean="0">
                <a:solidFill>
                  <a:schemeClr val="accent1">
                    <a:lumMod val="75000"/>
                  </a:schemeClr>
                </a:solidFill>
              </a:rPr>
              <a:t>τ</a:t>
            </a:r>
            <a:r>
              <a:rPr lang="it-IT" b="1" dirty="0" smtClean="0">
                <a:solidFill>
                  <a:schemeClr val="accent1">
                    <a:lumMod val="75000"/>
                  </a:schemeClr>
                </a:solidFill>
              </a:rPr>
              <a:t> </a:t>
            </a:r>
          </a:p>
          <a:p>
            <a:pPr algn="just"/>
            <a:r>
              <a:rPr lang="it-IT" b="1" dirty="0" smtClean="0">
                <a:solidFill>
                  <a:schemeClr val="accent1">
                    <a:lumMod val="75000"/>
                  </a:schemeClr>
                </a:solidFill>
              </a:rPr>
              <a:t>compresi tra 110 e 117° e a distanze d comprese tra 6,6 e 6.8 Å.</a:t>
            </a:r>
          </a:p>
          <a:p>
            <a:endParaRPr lang="it-IT" dirty="0"/>
          </a:p>
        </p:txBody>
      </p:sp>
      <p:pic>
        <p:nvPicPr>
          <p:cNvPr id="5" name="Immagine 4"/>
          <p:cNvPicPr>
            <a:picLocks noChangeAspect="1"/>
          </p:cNvPicPr>
          <p:nvPr/>
        </p:nvPicPr>
        <p:blipFill>
          <a:blip r:embed="rId2"/>
          <a:stretch>
            <a:fillRect/>
          </a:stretch>
        </p:blipFill>
        <p:spPr>
          <a:xfrm>
            <a:off x="1564609" y="2890664"/>
            <a:ext cx="6157718" cy="342010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64175" y="733882"/>
            <a:ext cx="8487398" cy="2862323"/>
          </a:xfrm>
          <a:prstGeom prst="rect">
            <a:avLst/>
          </a:prstGeom>
          <a:noFill/>
        </p:spPr>
        <p:txBody>
          <a:bodyPr wrap="square" rtlCol="0">
            <a:spAutoFit/>
          </a:bodyPr>
          <a:lstStyle/>
          <a:p>
            <a:pPr algn="just"/>
            <a:r>
              <a:rPr lang="it-IT" b="1" dirty="0" smtClean="0">
                <a:solidFill>
                  <a:schemeClr val="tx2">
                    <a:lumMod val="75000"/>
                    <a:lumOff val="25000"/>
                  </a:schemeClr>
                </a:solidFill>
              </a:rPr>
              <a:t>Nella figura  è mostrato il modello </a:t>
            </a:r>
            <a:r>
              <a:rPr lang="it-IT" b="1" dirty="0" err="1" smtClean="0">
                <a:solidFill>
                  <a:schemeClr val="tx2">
                    <a:lumMod val="75000"/>
                    <a:lumOff val="25000"/>
                  </a:schemeClr>
                </a:solidFill>
              </a:rPr>
              <a:t>farmacoforico</a:t>
            </a:r>
            <a:r>
              <a:rPr lang="it-IT" b="1" dirty="0" smtClean="0">
                <a:solidFill>
                  <a:schemeClr val="tx2">
                    <a:lumMod val="75000"/>
                    <a:lumOff val="25000"/>
                  </a:schemeClr>
                </a:solidFill>
              </a:rPr>
              <a:t> applicato alla molecola dell’</a:t>
            </a:r>
            <a:r>
              <a:rPr lang="it-IT" b="1" dirty="0" err="1" smtClean="0">
                <a:solidFill>
                  <a:schemeClr val="tx2">
                    <a:lumMod val="75000"/>
                    <a:lumOff val="25000"/>
                  </a:schemeClr>
                </a:solidFill>
              </a:rPr>
              <a:t>acetilcolina</a:t>
            </a:r>
            <a:r>
              <a:rPr lang="it-IT" b="1" dirty="0" smtClean="0">
                <a:solidFill>
                  <a:schemeClr val="tx2">
                    <a:lumMod val="75000"/>
                    <a:lumOff val="25000"/>
                  </a:schemeClr>
                </a:solidFill>
              </a:rPr>
              <a:t>. È  da notare che l'utilizzo dei due parametri τ e d permette di rappresentare, in maniera generalizzata e comune a tutti gli agonisti, i rapporti spaziali tra i gruppi funzionali della molecola, senza dover considerare elementi strutturali presenti solo in certi composti. La conformazione dell' ACh ottenuta dall'analisi di Schulman (τ</a:t>
            </a:r>
            <a:r>
              <a:rPr lang="it-IT" b="1" baseline="-25000" dirty="0" smtClean="0">
                <a:solidFill>
                  <a:schemeClr val="tx2">
                    <a:lumMod val="75000"/>
                    <a:lumOff val="25000"/>
                  </a:schemeClr>
                </a:solidFill>
              </a:rPr>
              <a:t>3</a:t>
            </a:r>
            <a:r>
              <a:rPr lang="it-IT" b="1" dirty="0" smtClean="0">
                <a:solidFill>
                  <a:schemeClr val="tx2">
                    <a:lumMod val="75000"/>
                    <a:lumOff val="25000"/>
                  </a:schemeClr>
                </a:solidFill>
              </a:rPr>
              <a:t> = </a:t>
            </a:r>
            <a:r>
              <a:rPr lang="it-IT" b="1" dirty="0">
                <a:solidFill>
                  <a:schemeClr val="tx2">
                    <a:lumMod val="75000"/>
                    <a:lumOff val="25000"/>
                  </a:schemeClr>
                </a:solidFill>
              </a:rPr>
              <a:t>189°, </a:t>
            </a:r>
            <a:r>
              <a:rPr lang="it-IT" b="1" dirty="0" smtClean="0">
                <a:solidFill>
                  <a:schemeClr val="tx2">
                    <a:lumMod val="75000"/>
                    <a:lumOff val="25000"/>
                  </a:schemeClr>
                </a:solidFill>
              </a:rPr>
              <a:t>τ</a:t>
            </a:r>
            <a:r>
              <a:rPr lang="it-IT" b="1" baseline="-25000" dirty="0" smtClean="0">
                <a:solidFill>
                  <a:schemeClr val="tx2">
                    <a:lumMod val="75000"/>
                    <a:lumOff val="25000"/>
                  </a:schemeClr>
                </a:solidFill>
              </a:rPr>
              <a:t>2</a:t>
            </a:r>
            <a:r>
              <a:rPr lang="it-IT" b="1" dirty="0" smtClean="0">
                <a:solidFill>
                  <a:schemeClr val="tx2">
                    <a:lumMod val="75000"/>
                    <a:lumOff val="25000"/>
                  </a:schemeClr>
                </a:solidFill>
              </a:rPr>
              <a:t> = 132°) può essere considerata come un'ipotesi di conformazione attiva, ed essendo stata ricercata anche in relazione a quella di altri agonisti, non sorprende il fatto che essa non corrisponda alla conformazione determinata mediante analisi cristallografica ai raggi X. </a:t>
            </a:r>
            <a:endParaRPr lang="it-IT" b="1" dirty="0">
              <a:solidFill>
                <a:schemeClr val="tx2">
                  <a:lumMod val="75000"/>
                  <a:lumOff val="25000"/>
                </a:schemeClr>
              </a:solidFill>
            </a:endParaRPr>
          </a:p>
        </p:txBody>
      </p:sp>
      <p:pic>
        <p:nvPicPr>
          <p:cNvPr id="5" name="Immagine 4"/>
          <p:cNvPicPr>
            <a:picLocks noChangeAspect="1"/>
          </p:cNvPicPr>
          <p:nvPr/>
        </p:nvPicPr>
        <p:blipFill>
          <a:blip r:embed="rId2"/>
          <a:stretch>
            <a:fillRect/>
          </a:stretch>
        </p:blipFill>
        <p:spPr>
          <a:xfrm>
            <a:off x="1770833" y="3873203"/>
            <a:ext cx="5242617" cy="291183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261458" y="989887"/>
            <a:ext cx="8555927" cy="1754327"/>
          </a:xfrm>
          <a:prstGeom prst="rect">
            <a:avLst/>
          </a:prstGeom>
          <a:noFill/>
        </p:spPr>
        <p:txBody>
          <a:bodyPr wrap="square" rtlCol="0">
            <a:spAutoFit/>
          </a:bodyPr>
          <a:lstStyle/>
          <a:p>
            <a:pPr algn="just"/>
            <a:r>
              <a:rPr lang="it-IT" b="1" dirty="0" smtClean="0">
                <a:solidFill>
                  <a:schemeClr val="tx2">
                    <a:lumMod val="75000"/>
                    <a:lumOff val="25000"/>
                  </a:schemeClr>
                </a:solidFill>
              </a:rPr>
              <a:t>Il modello farmacoforico di Schulmann é in grado di razionalizzare l’interazione stereoselettiva degli agonisti β-metilacetilcolina o metacolina </a:t>
            </a:r>
            <a:r>
              <a:rPr lang="it-IT" b="1" dirty="0" smtClean="0">
                <a:solidFill>
                  <a:srgbClr val="FF0000"/>
                </a:solidFill>
              </a:rPr>
              <a:t>1</a:t>
            </a:r>
            <a:r>
              <a:rPr lang="it-IT" b="1" dirty="0" smtClean="0">
                <a:solidFill>
                  <a:schemeClr val="tx2">
                    <a:lumMod val="75000"/>
                    <a:lumOff val="25000"/>
                  </a:schemeClr>
                </a:solidFill>
              </a:rPr>
              <a:t>, muscarina </a:t>
            </a:r>
            <a:r>
              <a:rPr lang="it-IT" b="1" dirty="0" smtClean="0">
                <a:solidFill>
                  <a:srgbClr val="FF0000"/>
                </a:solidFill>
              </a:rPr>
              <a:t>2</a:t>
            </a:r>
            <a:r>
              <a:rPr lang="it-IT" b="1" dirty="0" smtClean="0">
                <a:solidFill>
                  <a:schemeClr val="tx2">
                    <a:lumMod val="75000"/>
                    <a:lumOff val="25000"/>
                  </a:schemeClr>
                </a:solidFill>
              </a:rPr>
              <a:t>, </a:t>
            </a:r>
            <a:r>
              <a:rPr lang="it-IT" b="1" i="1" dirty="0" smtClean="0">
                <a:solidFill>
                  <a:schemeClr val="tx2">
                    <a:lumMod val="75000"/>
                    <a:lumOff val="25000"/>
                  </a:schemeClr>
                </a:solidFill>
              </a:rPr>
              <a:t>trans</a:t>
            </a:r>
            <a:r>
              <a:rPr lang="it-IT" b="1" dirty="0" smtClean="0">
                <a:solidFill>
                  <a:schemeClr val="tx2">
                    <a:lumMod val="75000"/>
                    <a:lumOff val="25000"/>
                  </a:schemeClr>
                </a:solidFill>
              </a:rPr>
              <a:t>-acetossiciclopropil-trimetilammonio </a:t>
            </a:r>
            <a:r>
              <a:rPr lang="it-IT" b="1" dirty="0" smtClean="0">
                <a:solidFill>
                  <a:srgbClr val="FF0000"/>
                </a:solidFill>
              </a:rPr>
              <a:t>3</a:t>
            </a:r>
            <a:r>
              <a:rPr lang="it-IT" b="1" dirty="0" smtClean="0">
                <a:solidFill>
                  <a:schemeClr val="tx2">
                    <a:lumMod val="75000"/>
                    <a:lumOff val="25000"/>
                  </a:schemeClr>
                </a:solidFill>
              </a:rPr>
              <a:t>,  3-acetossichinuclidina </a:t>
            </a:r>
            <a:r>
              <a:rPr lang="it-IT" b="1" dirty="0" smtClean="0">
                <a:solidFill>
                  <a:srgbClr val="FF0000"/>
                </a:solidFill>
              </a:rPr>
              <a:t>4</a:t>
            </a:r>
            <a:r>
              <a:rPr lang="it-IT" b="1" dirty="0" smtClean="0">
                <a:solidFill>
                  <a:schemeClr val="tx2">
                    <a:lumMod val="75000"/>
                    <a:lumOff val="25000"/>
                  </a:schemeClr>
                </a:solidFill>
              </a:rPr>
              <a:t> e </a:t>
            </a:r>
            <a:r>
              <a:rPr lang="it-IT" b="1" i="1" dirty="0" smtClean="0">
                <a:solidFill>
                  <a:schemeClr val="tx2">
                    <a:lumMod val="75000"/>
                    <a:lumOff val="25000"/>
                  </a:schemeClr>
                </a:solidFill>
              </a:rPr>
              <a:t>cis</a:t>
            </a:r>
            <a:r>
              <a:rPr lang="it-IT" b="1" dirty="0" smtClean="0">
                <a:solidFill>
                  <a:schemeClr val="tx2">
                    <a:lumMod val="75000"/>
                    <a:lumOff val="25000"/>
                  </a:schemeClr>
                </a:solidFill>
              </a:rPr>
              <a:t>-2-metil-4-trimetilammonio-1,3-diossolano </a:t>
            </a:r>
            <a:r>
              <a:rPr lang="it-IT" b="1" dirty="0" smtClean="0">
                <a:solidFill>
                  <a:srgbClr val="FF0000"/>
                </a:solidFill>
              </a:rPr>
              <a:t>5</a:t>
            </a:r>
            <a:r>
              <a:rPr lang="it-IT" b="1" dirty="0" smtClean="0">
                <a:solidFill>
                  <a:schemeClr val="tx2">
                    <a:lumMod val="75000"/>
                    <a:lumOff val="25000"/>
                  </a:schemeClr>
                </a:solidFill>
              </a:rPr>
              <a:t>. Le conformazioni inattive o meno attive richiedono energie conformazionali significativamente maggiori di 17 kJmol</a:t>
            </a:r>
            <a:r>
              <a:rPr lang="it-IT" b="1" baseline="30000" dirty="0" smtClean="0">
                <a:solidFill>
                  <a:schemeClr val="tx2">
                    <a:lumMod val="75000"/>
                    <a:lumOff val="25000"/>
                  </a:schemeClr>
                </a:solidFill>
              </a:rPr>
              <a:t>-1</a:t>
            </a:r>
            <a:r>
              <a:rPr lang="it-IT" b="1" dirty="0" smtClean="0">
                <a:solidFill>
                  <a:schemeClr val="tx2">
                    <a:lumMod val="75000"/>
                    <a:lumOff val="25000"/>
                  </a:schemeClr>
                </a:solidFill>
              </a:rPr>
              <a:t> per adattarsi al </a:t>
            </a:r>
            <a:r>
              <a:rPr lang="it-IT" b="1" dirty="0" err="1" smtClean="0">
                <a:solidFill>
                  <a:schemeClr val="tx2">
                    <a:lumMod val="75000"/>
                    <a:lumOff val="25000"/>
                  </a:schemeClr>
                </a:solidFill>
              </a:rPr>
              <a:t>farmacoforo</a:t>
            </a:r>
            <a:r>
              <a:rPr lang="it-IT" b="1" dirty="0" smtClean="0">
                <a:solidFill>
                  <a:schemeClr val="tx2">
                    <a:lumMod val="75000"/>
                    <a:lumOff val="25000"/>
                  </a:schemeClr>
                </a:solidFill>
              </a:rPr>
              <a:t> 3-D. </a:t>
            </a:r>
            <a:endParaRPr lang="it-IT" b="1" dirty="0">
              <a:solidFill>
                <a:schemeClr val="tx2">
                  <a:lumMod val="75000"/>
                  <a:lumOff val="25000"/>
                </a:schemeClr>
              </a:solidFill>
            </a:endParaRPr>
          </a:p>
        </p:txBody>
      </p:sp>
      <p:pic>
        <p:nvPicPr>
          <p:cNvPr id="5" name="Immagine 4"/>
          <p:cNvPicPr>
            <a:picLocks noChangeAspect="1"/>
          </p:cNvPicPr>
          <p:nvPr/>
        </p:nvPicPr>
        <p:blipFill>
          <a:blip r:embed="rId2"/>
          <a:stretch>
            <a:fillRect/>
          </a:stretch>
        </p:blipFill>
        <p:spPr>
          <a:xfrm>
            <a:off x="723881" y="3012272"/>
            <a:ext cx="7678907" cy="323442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784372" y="1596893"/>
            <a:ext cx="7847583" cy="2677656"/>
          </a:xfrm>
          <a:prstGeom prst="rect">
            <a:avLst/>
          </a:prstGeom>
          <a:noFill/>
        </p:spPr>
        <p:txBody>
          <a:bodyPr wrap="square" rtlCol="0">
            <a:spAutoFit/>
          </a:bodyPr>
          <a:lstStyle/>
          <a:p>
            <a:pPr algn="just"/>
            <a:r>
              <a:rPr lang="it-IT" sz="2800" b="1" dirty="0" smtClean="0">
                <a:solidFill>
                  <a:srgbClr val="FF0000"/>
                </a:solidFill>
              </a:rPr>
              <a:t>Importante aspetto da considerare nella progettazione di analoghi rigidi è che i gruppi funzionali coinvolti nel legame non devono essere modificati nella molecola irrigidita, pena la perdita delle capacità di legame della molecola. </a:t>
            </a:r>
            <a:endParaRPr lang="it-IT" sz="28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511900" y="733882"/>
            <a:ext cx="8066780" cy="2585323"/>
          </a:xfrm>
          <a:prstGeom prst="rect">
            <a:avLst/>
          </a:prstGeom>
          <a:noFill/>
        </p:spPr>
        <p:txBody>
          <a:bodyPr wrap="square" rtlCol="0">
            <a:spAutoFit/>
          </a:bodyPr>
          <a:lstStyle/>
          <a:p>
            <a:pPr algn="just"/>
            <a:r>
              <a:rPr lang="it-IT" b="1" dirty="0" smtClean="0"/>
              <a:t>Questo aspetto è esemplificato da uno studio nel quale sono stati progettati analoghi rigidi del </a:t>
            </a:r>
            <a:r>
              <a:rPr lang="it-IT" b="1" dirty="0" err="1" smtClean="0"/>
              <a:t>remossipride</a:t>
            </a:r>
            <a:r>
              <a:rPr lang="it-IT" b="1" dirty="0" smtClean="0"/>
              <a:t> (un antagonista </a:t>
            </a:r>
            <a:r>
              <a:rPr lang="it-IT" b="1" dirty="0" err="1" smtClean="0"/>
              <a:t>dopaminergico</a:t>
            </a:r>
            <a:r>
              <a:rPr lang="it-IT" b="1" dirty="0" smtClean="0"/>
              <a:t> D</a:t>
            </a:r>
            <a:r>
              <a:rPr lang="it-IT" b="1" baseline="-25000" dirty="0" smtClean="0"/>
              <a:t>2</a:t>
            </a:r>
            <a:r>
              <a:rPr lang="it-IT" b="1" dirty="0" smtClean="0"/>
              <a:t> selettivo) nei quali era coinvolto l’atomo di azoto ammidico. Tali derivati risultavano essere totalmente privi di attività, a conferma dell’importanza della presenza dell’atomo di idrogeno sull’azoto nel legame con il recettore. Lo stesso risultato si ottiene alchilando l’azoto ammidico della molecola flessibile.</a:t>
            </a:r>
          </a:p>
          <a:p>
            <a:r>
              <a:rPr lang="it-IT" dirty="0" err="1" smtClean="0"/>
              <a:t> </a:t>
            </a:r>
            <a:endParaRPr lang="it-IT" dirty="0" smtClean="0"/>
          </a:p>
          <a:p>
            <a:endParaRPr lang="it-IT" dirty="0"/>
          </a:p>
        </p:txBody>
      </p:sp>
      <p:pic>
        <p:nvPicPr>
          <p:cNvPr id="5" name="Immagine 4"/>
          <p:cNvPicPr>
            <a:picLocks noChangeAspect="1"/>
          </p:cNvPicPr>
          <p:nvPr/>
        </p:nvPicPr>
        <p:blipFill>
          <a:blip r:embed="rId2"/>
          <a:stretch>
            <a:fillRect/>
          </a:stretch>
        </p:blipFill>
        <p:spPr>
          <a:xfrm>
            <a:off x="1361067" y="3007145"/>
            <a:ext cx="6153220" cy="33778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17484" y="915178"/>
            <a:ext cx="8525373" cy="923330"/>
          </a:xfrm>
          <a:prstGeom prst="rect">
            <a:avLst/>
          </a:prstGeom>
          <a:noFill/>
        </p:spPr>
        <p:txBody>
          <a:bodyPr wrap="square" rtlCol="0">
            <a:spAutoFit/>
          </a:bodyPr>
          <a:lstStyle/>
          <a:p>
            <a:pPr algn="just"/>
            <a:r>
              <a:rPr lang="it-IT" b="1" dirty="0" smtClean="0"/>
              <a:t>Un esempio di applicazione riguarda il </a:t>
            </a:r>
            <a:r>
              <a:rPr lang="it-IT" b="1" dirty="0" err="1" smtClean="0"/>
              <a:t>verapamile</a:t>
            </a:r>
            <a:r>
              <a:rPr lang="it-IT" b="1" dirty="0" smtClean="0"/>
              <a:t>, molecola ad azione </a:t>
            </a:r>
            <a:r>
              <a:rPr lang="it-IT" b="1" dirty="0" err="1" smtClean="0"/>
              <a:t>calcioantagonista</a:t>
            </a:r>
            <a:r>
              <a:rPr lang="it-IT" b="1" dirty="0" smtClean="0"/>
              <a:t> che è stata irrigidita in vari modi per determinare le conformazioni attive. </a:t>
            </a:r>
            <a:endParaRPr lang="it-IT" b="1" dirty="0"/>
          </a:p>
        </p:txBody>
      </p:sp>
      <p:pic>
        <p:nvPicPr>
          <p:cNvPr id="5" name="Immagine 4"/>
          <p:cNvPicPr>
            <a:picLocks noChangeAspect="1"/>
          </p:cNvPicPr>
          <p:nvPr/>
        </p:nvPicPr>
        <p:blipFill>
          <a:blip r:embed="rId2"/>
          <a:stretch>
            <a:fillRect/>
          </a:stretch>
        </p:blipFill>
        <p:spPr>
          <a:xfrm>
            <a:off x="1542475" y="1838508"/>
            <a:ext cx="5971812" cy="4780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80281" y="1456179"/>
            <a:ext cx="8223077" cy="4062651"/>
          </a:xfrm>
          <a:prstGeom prst="rect">
            <a:avLst/>
          </a:prstGeom>
          <a:noFill/>
        </p:spPr>
        <p:txBody>
          <a:bodyPr wrap="square" rtlCol="0">
            <a:spAutoFit/>
          </a:bodyPr>
          <a:lstStyle/>
          <a:p>
            <a:pPr algn="just"/>
            <a:r>
              <a:rPr lang="it-IT" sz="2000" b="1" dirty="0">
                <a:solidFill>
                  <a:srgbClr val="184B5B"/>
                </a:solidFill>
              </a:rPr>
              <a:t>La maggior parte dei farmaci sono molecole flessibili che possono adottare un elevato numero di conformazioni in seguito a rotazione attorno a legami singoli e/o inversione di centri atomici. Ciò significa che la molecola può assumere un elevato numero di diverse forme tridimensionali. (3-D). Nel contesto del concetto di </a:t>
            </a:r>
            <a:r>
              <a:rPr lang="it-IT" sz="2000" b="1" dirty="0" err="1">
                <a:solidFill>
                  <a:srgbClr val="184B5B"/>
                </a:solidFill>
              </a:rPr>
              <a:t>farmacoforo</a:t>
            </a:r>
            <a:r>
              <a:rPr lang="it-IT" sz="2000" b="1" dirty="0">
                <a:solidFill>
                  <a:srgbClr val="184B5B"/>
                </a:solidFill>
              </a:rPr>
              <a:t>, ciò significa che, in generale, un </a:t>
            </a:r>
            <a:r>
              <a:rPr lang="it-IT" sz="2000" b="1" dirty="0" err="1">
                <a:solidFill>
                  <a:srgbClr val="184B5B"/>
                </a:solidFill>
              </a:rPr>
              <a:t>ligando</a:t>
            </a:r>
            <a:r>
              <a:rPr lang="it-IT" sz="2000" b="1" dirty="0">
                <a:solidFill>
                  <a:srgbClr val="184B5B"/>
                </a:solidFill>
              </a:rPr>
              <a:t> può instaurare un numero elevato di possibili relazioni spaziali tra i suoi elementi </a:t>
            </a:r>
            <a:r>
              <a:rPr lang="it-IT" sz="2000" b="1" dirty="0" err="1">
                <a:solidFill>
                  <a:srgbClr val="184B5B"/>
                </a:solidFill>
              </a:rPr>
              <a:t>farmacofori</a:t>
            </a:r>
            <a:r>
              <a:rPr lang="it-IT" sz="2000" b="1" dirty="0">
                <a:solidFill>
                  <a:srgbClr val="184B5B"/>
                </a:solidFill>
              </a:rPr>
              <a:t>. L’ipotesi del </a:t>
            </a:r>
            <a:r>
              <a:rPr lang="it-IT" sz="2000" b="1" dirty="0" err="1">
                <a:solidFill>
                  <a:srgbClr val="184B5B"/>
                </a:solidFill>
              </a:rPr>
              <a:t>farmacoforo</a:t>
            </a:r>
            <a:r>
              <a:rPr lang="it-IT" sz="2000" b="1" dirty="0">
                <a:solidFill>
                  <a:srgbClr val="184B5B"/>
                </a:solidFill>
              </a:rPr>
              <a:t> implica che una di queste forme 3-D sia complementare in modo ottimale ai siti di legame del recettore e che il </a:t>
            </a:r>
            <a:r>
              <a:rPr lang="it-IT" sz="2000" b="1" dirty="0" err="1">
                <a:solidFill>
                  <a:srgbClr val="184B5B"/>
                </a:solidFill>
              </a:rPr>
              <a:t>ligando</a:t>
            </a:r>
            <a:r>
              <a:rPr lang="it-IT" sz="2000" b="1" dirty="0">
                <a:solidFill>
                  <a:srgbClr val="184B5B"/>
                </a:solidFill>
              </a:rPr>
              <a:t>, quando si lega al recettore, sia caratterizzato da una specifica conformazione.</a:t>
            </a:r>
          </a:p>
          <a:p>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68473" y="1690033"/>
            <a:ext cx="8240462" cy="2831544"/>
          </a:xfrm>
          <a:prstGeom prst="rect">
            <a:avLst/>
          </a:prstGeom>
          <a:noFill/>
        </p:spPr>
        <p:txBody>
          <a:bodyPr wrap="square" rtlCol="0">
            <a:spAutoFit/>
          </a:bodyPr>
          <a:lstStyle/>
          <a:p>
            <a:pPr algn="just"/>
            <a:r>
              <a:rPr lang="it-IT" sz="2000" b="1" dirty="0" smtClean="0">
                <a:solidFill>
                  <a:srgbClr val="008000"/>
                </a:solidFill>
              </a:rPr>
              <a:t>I risultati che si possono ottenere dall’applicazione di questo approccio sono molteplici, in quanto, oltre ad ottenere informazioni sulla conformazione </a:t>
            </a:r>
            <a:r>
              <a:rPr lang="it-IT" sz="2000" b="1" dirty="0" err="1" smtClean="0">
                <a:solidFill>
                  <a:srgbClr val="008000"/>
                </a:solidFill>
              </a:rPr>
              <a:t>farmacofora</a:t>
            </a:r>
            <a:r>
              <a:rPr lang="it-IT" sz="2000" b="1" dirty="0" smtClean="0">
                <a:solidFill>
                  <a:srgbClr val="008000"/>
                </a:solidFill>
              </a:rPr>
              <a:t>, il suo uso permette la progettazione di farmaci con migliore selettività recettoriale, migliore affinità e potenza ed in generale permette l’elaborazione di modelli più accurati di interazione farmaco-recettore quando il </a:t>
            </a:r>
            <a:r>
              <a:rPr lang="it-IT" sz="2000" b="1" dirty="0" err="1" smtClean="0">
                <a:solidFill>
                  <a:srgbClr val="008000"/>
                </a:solidFill>
              </a:rPr>
              <a:t>lead</a:t>
            </a:r>
            <a:r>
              <a:rPr lang="it-IT" sz="2000" b="1" dirty="0" smtClean="0">
                <a:solidFill>
                  <a:srgbClr val="008000"/>
                </a:solidFill>
              </a:rPr>
              <a:t> o il mediatore naturale siano molecole molto flessibili. </a:t>
            </a:r>
          </a:p>
          <a:p>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5" name="CasellaDiTesto 4"/>
          <p:cNvSpPr txBox="1"/>
          <p:nvPr/>
        </p:nvSpPr>
        <p:spPr>
          <a:xfrm>
            <a:off x="229167" y="802049"/>
            <a:ext cx="8479768" cy="1754327"/>
          </a:xfrm>
          <a:prstGeom prst="rect">
            <a:avLst/>
          </a:prstGeom>
          <a:noFill/>
        </p:spPr>
        <p:txBody>
          <a:bodyPr wrap="square" rtlCol="0">
            <a:spAutoFit/>
          </a:bodyPr>
          <a:lstStyle/>
          <a:p>
            <a:pPr algn="just"/>
            <a:r>
              <a:rPr lang="it-IT" b="1" dirty="0" smtClean="0"/>
              <a:t>Nel campo dei recettori, un esempio riguarda lo studio di analoghi rigidi della noradrenalina, i quali hanno permesso di concludere che, per ciò che riguarda il recettore </a:t>
            </a:r>
            <a:r>
              <a:rPr lang="it-IT" b="1" dirty="0" smtClean="0">
                <a:sym typeface="Symbol"/>
              </a:rPr>
              <a:t></a:t>
            </a:r>
            <a:r>
              <a:rPr lang="it-IT" b="1" dirty="0" smtClean="0"/>
              <a:t>-adrenergico, la conformazione attiva corrisponde alla conformazione </a:t>
            </a:r>
            <a:r>
              <a:rPr lang="it-IT" b="1" i="1" dirty="0" smtClean="0"/>
              <a:t>trans</a:t>
            </a:r>
            <a:r>
              <a:rPr lang="it-IT" b="1" dirty="0" smtClean="0"/>
              <a:t> estesa del neurotrasmettitore, che è quella presente sia allo stato solido che in soluzione e  nel vuoto.</a:t>
            </a:r>
          </a:p>
          <a:p>
            <a:endParaRPr lang="it-IT" dirty="0"/>
          </a:p>
        </p:txBody>
      </p:sp>
      <p:pic>
        <p:nvPicPr>
          <p:cNvPr id="6" name="Immagine 5"/>
          <p:cNvPicPr>
            <a:picLocks noChangeAspect="1"/>
          </p:cNvPicPr>
          <p:nvPr/>
        </p:nvPicPr>
        <p:blipFill>
          <a:blip r:embed="rId2"/>
          <a:stretch>
            <a:fillRect/>
          </a:stretch>
        </p:blipFill>
        <p:spPr>
          <a:xfrm>
            <a:off x="399193" y="2973429"/>
            <a:ext cx="2363057" cy="3175617"/>
          </a:xfrm>
          <a:prstGeom prst="rect">
            <a:avLst/>
          </a:prstGeom>
        </p:spPr>
      </p:pic>
      <p:pic>
        <p:nvPicPr>
          <p:cNvPr id="7" name="Immagine 6"/>
          <p:cNvPicPr>
            <a:picLocks noChangeAspect="1"/>
          </p:cNvPicPr>
          <p:nvPr/>
        </p:nvPicPr>
        <p:blipFill>
          <a:blip r:embed="rId3"/>
          <a:stretch>
            <a:fillRect/>
          </a:stretch>
        </p:blipFill>
        <p:spPr>
          <a:xfrm>
            <a:off x="3687030" y="2556376"/>
            <a:ext cx="4733212" cy="371216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5" name="CasellaDiTesto 4"/>
          <p:cNvSpPr txBox="1"/>
          <p:nvPr/>
        </p:nvSpPr>
        <p:spPr>
          <a:xfrm>
            <a:off x="229167" y="802049"/>
            <a:ext cx="8794282" cy="3693319"/>
          </a:xfrm>
          <a:prstGeom prst="rect">
            <a:avLst/>
          </a:prstGeom>
          <a:noFill/>
        </p:spPr>
        <p:txBody>
          <a:bodyPr wrap="square" rtlCol="0">
            <a:spAutoFit/>
          </a:bodyPr>
          <a:lstStyle/>
          <a:p>
            <a:pPr algn="just"/>
            <a:r>
              <a:rPr lang="it-IT" b="1" dirty="0" smtClean="0"/>
              <a:t>Il caso del </a:t>
            </a:r>
            <a:r>
              <a:rPr lang="it-IT" b="1" dirty="0" err="1" smtClean="0"/>
              <a:t>clorprotissene</a:t>
            </a:r>
            <a:r>
              <a:rPr lang="it-IT" b="1" dirty="0" smtClean="0"/>
              <a:t>, un </a:t>
            </a:r>
            <a:r>
              <a:rPr lang="it-IT" b="1" dirty="0" err="1" smtClean="0"/>
              <a:t>bioisostere</a:t>
            </a:r>
            <a:r>
              <a:rPr lang="it-IT" b="1" dirty="0" smtClean="0"/>
              <a:t> della </a:t>
            </a:r>
            <a:r>
              <a:rPr lang="it-IT" b="1" dirty="0" err="1" smtClean="0"/>
              <a:t>clorpromazina</a:t>
            </a:r>
            <a:r>
              <a:rPr lang="it-IT" b="1" dirty="0" smtClean="0"/>
              <a:t> che è un neurolettico che agisce come antagonista dei recettori </a:t>
            </a:r>
            <a:r>
              <a:rPr lang="it-IT" b="1" dirty="0" err="1" smtClean="0"/>
              <a:t>dopaminergici</a:t>
            </a:r>
            <a:r>
              <a:rPr lang="it-IT" b="1" dirty="0" smtClean="0"/>
              <a:t>. La </a:t>
            </a:r>
            <a:r>
              <a:rPr lang="it-IT" b="1" dirty="0" err="1" smtClean="0"/>
              <a:t>clorpromazina</a:t>
            </a:r>
            <a:r>
              <a:rPr lang="it-IT" b="1" dirty="0" smtClean="0"/>
              <a:t> presenta vari </a:t>
            </a:r>
            <a:r>
              <a:rPr lang="it-IT" b="1" dirty="0" err="1" smtClean="0"/>
              <a:t>conformeri</a:t>
            </a:r>
            <a:r>
              <a:rPr lang="it-IT" b="1" dirty="0" smtClean="0"/>
              <a:t> in conseguenza della rotazione attorno al legame </a:t>
            </a:r>
            <a:r>
              <a:rPr lang="it-IT" b="1" dirty="0" err="1" smtClean="0"/>
              <a:t>N-C</a:t>
            </a:r>
            <a:r>
              <a:rPr lang="it-IT" b="1" dirty="0" smtClean="0"/>
              <a:t>. Nel </a:t>
            </a:r>
            <a:r>
              <a:rPr lang="it-IT" b="1" dirty="0" err="1" smtClean="0"/>
              <a:t>clorprotissene</a:t>
            </a:r>
            <a:r>
              <a:rPr lang="it-IT" b="1" dirty="0" smtClean="0"/>
              <a:t> tale rotazione è impedita dal doppio legame e sono possibili due isomeri geometrici uno dei quali (l’isomero </a:t>
            </a:r>
            <a:r>
              <a:rPr lang="it-IT" b="1" dirty="0" err="1" smtClean="0"/>
              <a:t>Z</a:t>
            </a:r>
            <a:r>
              <a:rPr lang="it-IT" b="1" dirty="0" smtClean="0"/>
              <a:t>) presenta una potenza maggiore di quella della </a:t>
            </a:r>
            <a:r>
              <a:rPr lang="it-IT" b="1" dirty="0" err="1" smtClean="0"/>
              <a:t>clorpromazine</a:t>
            </a:r>
            <a:r>
              <a:rPr lang="it-IT" b="1" dirty="0" smtClean="0"/>
              <a:t>. Ciò è dovuto al fatto che in questo isomero è di fatto congelata la conformazione attiva del prodotto originale e quindi tutte le molecole presenti hanno un’elevata affinità per il recettore , mentre nella </a:t>
            </a:r>
            <a:r>
              <a:rPr lang="it-IT" b="1" dirty="0" err="1" smtClean="0"/>
              <a:t>clorpromazina</a:t>
            </a:r>
            <a:r>
              <a:rPr lang="it-IT" b="1" dirty="0" smtClean="0"/>
              <a:t> è presente una popolazione conformazionale che contiene anche </a:t>
            </a:r>
            <a:r>
              <a:rPr lang="it-IT" b="1" dirty="0" err="1" smtClean="0"/>
              <a:t>conformeri</a:t>
            </a:r>
            <a:r>
              <a:rPr lang="it-IT" b="1" dirty="0" smtClean="0"/>
              <a:t> inattivi (che corrispondono all’isomero E) la cui interazione con il recettore è sfavorita.</a:t>
            </a:r>
          </a:p>
          <a:p>
            <a:endParaRPr lang="it-IT" dirty="0"/>
          </a:p>
        </p:txBody>
      </p:sp>
      <p:pic>
        <p:nvPicPr>
          <p:cNvPr id="6" name="Immagine 5"/>
          <p:cNvPicPr>
            <a:picLocks noChangeAspect="1"/>
          </p:cNvPicPr>
          <p:nvPr/>
        </p:nvPicPr>
        <p:blipFill>
          <a:blip r:embed="rId2"/>
          <a:stretch>
            <a:fillRect/>
          </a:stretch>
        </p:blipFill>
        <p:spPr>
          <a:xfrm>
            <a:off x="578956" y="4304659"/>
            <a:ext cx="2393797" cy="1882579"/>
          </a:xfrm>
          <a:prstGeom prst="rect">
            <a:avLst/>
          </a:prstGeom>
        </p:spPr>
      </p:pic>
      <p:pic>
        <p:nvPicPr>
          <p:cNvPr id="7" name="Immagine 6"/>
          <p:cNvPicPr>
            <a:picLocks noChangeAspect="1"/>
          </p:cNvPicPr>
          <p:nvPr/>
        </p:nvPicPr>
        <p:blipFill>
          <a:blip r:embed="rId3"/>
          <a:stretch>
            <a:fillRect/>
          </a:stretch>
        </p:blipFill>
        <p:spPr>
          <a:xfrm>
            <a:off x="3546479" y="4159524"/>
            <a:ext cx="4684433" cy="202771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graphicFrame>
        <p:nvGraphicFramePr>
          <p:cNvPr id="67586" name="Object 2"/>
          <p:cNvGraphicFramePr>
            <a:graphicFrameLocks noChangeAspect="1"/>
          </p:cNvGraphicFramePr>
          <p:nvPr/>
        </p:nvGraphicFramePr>
        <p:xfrm>
          <a:off x="997051" y="1015999"/>
          <a:ext cx="7305585" cy="5563371"/>
        </p:xfrm>
        <a:graphic>
          <a:graphicData uri="http://schemas.openxmlformats.org/presentationml/2006/ole">
            <mc:AlternateContent xmlns:mc="http://schemas.openxmlformats.org/markup-compatibility/2006">
              <mc:Choice xmlns:v="urn:schemas-microsoft-com:vml" Requires="v">
                <p:oleObj spid="_x0000_s67747" name="Documento" r:id="rId3" imgW="25346032" imgH="19301587" progId="Word.Document.12">
                  <p:link updateAutomatic="1"/>
                </p:oleObj>
              </mc:Choice>
              <mc:Fallback>
                <p:oleObj name="Documento" r:id="rId3" imgW="25346032" imgH="19301587" progId="Word.Document.12">
                  <p:link updateAutomatic="1"/>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051" y="1015999"/>
                        <a:ext cx="7305585" cy="55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29167" y="849790"/>
            <a:ext cx="8817178" cy="1477328"/>
          </a:xfrm>
          <a:prstGeom prst="rect">
            <a:avLst/>
          </a:prstGeom>
          <a:noFill/>
        </p:spPr>
        <p:txBody>
          <a:bodyPr wrap="square" rtlCol="0">
            <a:spAutoFit/>
          </a:bodyPr>
          <a:lstStyle/>
          <a:p>
            <a:pPr algn="just"/>
            <a:r>
              <a:rPr lang="it-IT" b="1" dirty="0" smtClean="0"/>
              <a:t>Un altro esempio riguarda uno dei molti analoghi rigidi sintetizzati dell’acido glutammico, l’acido azetidin-2,4-dicarbossilico, che ha condotto ad un isomero </a:t>
            </a:r>
            <a:r>
              <a:rPr lang="it-IT" b="1" i="1" dirty="0" smtClean="0"/>
              <a:t>cis</a:t>
            </a:r>
            <a:r>
              <a:rPr lang="it-IT" b="1" dirty="0" smtClean="0"/>
              <a:t> che è un agonista del recettore NMDA, mentre l’</a:t>
            </a:r>
            <a:r>
              <a:rPr lang="it-IT" b="1" dirty="0" err="1" smtClean="0"/>
              <a:t>enantiomero</a:t>
            </a:r>
            <a:r>
              <a:rPr lang="it-IT" b="1" dirty="0" smtClean="0"/>
              <a:t> 2S,4S dell’altro isomero (</a:t>
            </a:r>
            <a:r>
              <a:rPr lang="it-IT" b="1" i="1" dirty="0" smtClean="0"/>
              <a:t>trans</a:t>
            </a:r>
            <a:r>
              <a:rPr lang="it-IT" b="1" dirty="0" smtClean="0"/>
              <a:t>) è un agonista del corrispondente recettore </a:t>
            </a:r>
            <a:r>
              <a:rPr lang="it-IT" b="1" dirty="0" err="1" smtClean="0"/>
              <a:t>metabotropico</a:t>
            </a:r>
            <a:r>
              <a:rPr lang="it-IT" b="1" dirty="0" smtClean="0"/>
              <a:t>. </a:t>
            </a:r>
            <a:endParaRPr lang="it-IT" b="1" dirty="0"/>
          </a:p>
        </p:txBody>
      </p:sp>
      <p:pic>
        <p:nvPicPr>
          <p:cNvPr id="5" name="Immagine 4"/>
          <p:cNvPicPr>
            <a:picLocks noChangeAspect="1"/>
          </p:cNvPicPr>
          <p:nvPr/>
        </p:nvPicPr>
        <p:blipFill>
          <a:blip r:embed="rId2"/>
          <a:stretch>
            <a:fillRect/>
          </a:stretch>
        </p:blipFill>
        <p:spPr>
          <a:xfrm>
            <a:off x="1634359" y="2708887"/>
            <a:ext cx="5536656" cy="348737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73512" y="641549"/>
            <a:ext cx="8335423" cy="3139321"/>
          </a:xfrm>
          <a:prstGeom prst="rect">
            <a:avLst/>
          </a:prstGeom>
          <a:noFill/>
        </p:spPr>
        <p:txBody>
          <a:bodyPr wrap="square" rtlCol="0">
            <a:spAutoFit/>
          </a:bodyPr>
          <a:lstStyle/>
          <a:p>
            <a:pPr algn="just"/>
            <a:r>
              <a:rPr lang="it-IT" b="1" dirty="0" smtClean="0">
                <a:solidFill>
                  <a:schemeClr val="accent3">
                    <a:lumMod val="75000"/>
                  </a:schemeClr>
                </a:solidFill>
              </a:rPr>
              <a:t>La riduzione di flessibilità molecolare può anche essere utilizzata per aumentare la selettività di prodotti che interagiscono con diverse classi di recettori. Un esempio molto interessante riguarda la separazione dell’azione </a:t>
            </a:r>
            <a:r>
              <a:rPr lang="it-IT" b="1" dirty="0" err="1" smtClean="0">
                <a:solidFill>
                  <a:schemeClr val="accent3">
                    <a:lumMod val="75000"/>
                  </a:schemeClr>
                </a:solidFill>
              </a:rPr>
              <a:t>procinetica</a:t>
            </a:r>
            <a:r>
              <a:rPr lang="it-IT" b="1" dirty="0" smtClean="0">
                <a:solidFill>
                  <a:schemeClr val="accent3">
                    <a:lumMod val="75000"/>
                  </a:schemeClr>
                </a:solidFill>
              </a:rPr>
              <a:t> a livello gastrico della </a:t>
            </a:r>
            <a:r>
              <a:rPr lang="it-IT" b="1" dirty="0" err="1" smtClean="0">
                <a:solidFill>
                  <a:schemeClr val="accent3">
                    <a:lumMod val="75000"/>
                  </a:schemeClr>
                </a:solidFill>
              </a:rPr>
              <a:t>metoclopramide</a:t>
            </a:r>
            <a:r>
              <a:rPr lang="it-IT" b="1" dirty="0" smtClean="0">
                <a:solidFill>
                  <a:schemeClr val="accent3">
                    <a:lumMod val="75000"/>
                  </a:schemeClr>
                </a:solidFill>
              </a:rPr>
              <a:t> da quella </a:t>
            </a:r>
            <a:r>
              <a:rPr lang="it-IT" b="1" dirty="0" err="1" smtClean="0">
                <a:solidFill>
                  <a:schemeClr val="accent3">
                    <a:lumMod val="75000"/>
                  </a:schemeClr>
                </a:solidFill>
              </a:rPr>
              <a:t>dopaminergica</a:t>
            </a:r>
            <a:r>
              <a:rPr lang="it-IT" b="1" dirty="0" smtClean="0">
                <a:solidFill>
                  <a:schemeClr val="accent3">
                    <a:lumMod val="75000"/>
                  </a:schemeClr>
                </a:solidFill>
              </a:rPr>
              <a:t>. La restrizione della flessibilità della catena </a:t>
            </a:r>
            <a:r>
              <a:rPr lang="it-IT" b="1" dirty="0" err="1" smtClean="0">
                <a:solidFill>
                  <a:schemeClr val="accent3">
                    <a:lumMod val="75000"/>
                  </a:schemeClr>
                </a:solidFill>
              </a:rPr>
              <a:t>dietilaminoalchilica</a:t>
            </a:r>
            <a:r>
              <a:rPr lang="it-IT" b="1" dirty="0" smtClean="0">
                <a:solidFill>
                  <a:schemeClr val="accent3">
                    <a:lumMod val="75000"/>
                  </a:schemeClr>
                </a:solidFill>
              </a:rPr>
              <a:t> ha condotto a prodotti come il BRL 20627 che mostrano attività solo a livello del recettore </a:t>
            </a:r>
            <a:r>
              <a:rPr lang="it-IT" b="1" dirty="0" err="1" smtClean="0">
                <a:solidFill>
                  <a:schemeClr val="accent3">
                    <a:lumMod val="75000"/>
                  </a:schemeClr>
                </a:solidFill>
              </a:rPr>
              <a:t>dopaminergico</a:t>
            </a:r>
            <a:r>
              <a:rPr lang="it-IT" b="1" dirty="0" smtClean="0">
                <a:solidFill>
                  <a:schemeClr val="accent3">
                    <a:lumMod val="75000"/>
                  </a:schemeClr>
                </a:solidFill>
              </a:rPr>
              <a:t>. Successivamente è stato messo in evidenza che l’azione </a:t>
            </a:r>
            <a:r>
              <a:rPr lang="it-IT" b="1" dirty="0" err="1" smtClean="0">
                <a:solidFill>
                  <a:schemeClr val="accent3">
                    <a:lumMod val="75000"/>
                  </a:schemeClr>
                </a:solidFill>
              </a:rPr>
              <a:t>procinetica</a:t>
            </a:r>
            <a:r>
              <a:rPr lang="it-IT" b="1" dirty="0" smtClean="0">
                <a:solidFill>
                  <a:schemeClr val="accent3">
                    <a:lumMod val="75000"/>
                  </a:schemeClr>
                </a:solidFill>
              </a:rPr>
              <a:t> è dovuta all’attivazione del recettore 5-HT</a:t>
            </a:r>
            <a:r>
              <a:rPr lang="it-IT" b="1" baseline="-25000" dirty="0" smtClean="0">
                <a:solidFill>
                  <a:schemeClr val="accent3">
                    <a:lumMod val="75000"/>
                  </a:schemeClr>
                </a:solidFill>
              </a:rPr>
              <a:t>4</a:t>
            </a:r>
            <a:r>
              <a:rPr lang="it-IT" b="1" dirty="0" smtClean="0">
                <a:solidFill>
                  <a:schemeClr val="accent3">
                    <a:lumMod val="75000"/>
                  </a:schemeClr>
                </a:solidFill>
              </a:rPr>
              <a:t>, così da far ritenere che, nel caso di questi analoghi, la stereochimica della catena laterale sia in grado di indurre una discriminazione tra i recettori D</a:t>
            </a:r>
            <a:r>
              <a:rPr lang="it-IT" b="1" baseline="-25000" dirty="0" smtClean="0">
                <a:solidFill>
                  <a:schemeClr val="accent3">
                    <a:lumMod val="75000"/>
                  </a:schemeClr>
                </a:solidFill>
              </a:rPr>
              <a:t>2</a:t>
            </a:r>
            <a:r>
              <a:rPr lang="it-IT" b="1" dirty="0" smtClean="0">
                <a:solidFill>
                  <a:schemeClr val="accent3">
                    <a:lumMod val="75000"/>
                  </a:schemeClr>
                </a:solidFill>
              </a:rPr>
              <a:t> e 5-HT</a:t>
            </a:r>
            <a:r>
              <a:rPr lang="it-IT" b="1" baseline="-25000" dirty="0" smtClean="0">
                <a:solidFill>
                  <a:schemeClr val="accent3">
                    <a:lumMod val="75000"/>
                  </a:schemeClr>
                </a:solidFill>
              </a:rPr>
              <a:t>4</a:t>
            </a:r>
            <a:r>
              <a:rPr lang="it-IT" b="1" dirty="0" smtClean="0">
                <a:solidFill>
                  <a:schemeClr val="accent3">
                    <a:lumMod val="75000"/>
                  </a:schemeClr>
                </a:solidFill>
              </a:rPr>
              <a:t>. </a:t>
            </a:r>
            <a:endParaRPr lang="it-IT" b="1" dirty="0">
              <a:solidFill>
                <a:schemeClr val="accent3">
                  <a:lumMod val="75000"/>
                </a:schemeClr>
              </a:solidFill>
            </a:endParaRPr>
          </a:p>
        </p:txBody>
      </p:sp>
      <p:pic>
        <p:nvPicPr>
          <p:cNvPr id="5" name="Immagine 4"/>
          <p:cNvPicPr>
            <a:picLocks noChangeAspect="1"/>
          </p:cNvPicPr>
          <p:nvPr/>
        </p:nvPicPr>
        <p:blipFill>
          <a:blip r:embed="rId2"/>
          <a:stretch>
            <a:fillRect/>
          </a:stretch>
        </p:blipFill>
        <p:spPr>
          <a:xfrm>
            <a:off x="229167" y="3955549"/>
            <a:ext cx="5482297" cy="2451299"/>
          </a:xfrm>
          <a:prstGeom prst="rect">
            <a:avLst/>
          </a:prstGeom>
        </p:spPr>
      </p:pic>
      <p:sp>
        <p:nvSpPr>
          <p:cNvPr id="6" name="CasellaDiTesto 5"/>
          <p:cNvSpPr txBox="1"/>
          <p:nvPr/>
        </p:nvSpPr>
        <p:spPr>
          <a:xfrm>
            <a:off x="5996535" y="4031933"/>
            <a:ext cx="2988719" cy="2585323"/>
          </a:xfrm>
          <a:prstGeom prst="rect">
            <a:avLst/>
          </a:prstGeom>
          <a:noFill/>
        </p:spPr>
        <p:txBody>
          <a:bodyPr wrap="square" rtlCol="0">
            <a:spAutoFit/>
          </a:bodyPr>
          <a:lstStyle/>
          <a:p>
            <a:pPr algn="just"/>
            <a:r>
              <a:rPr lang="it-IT" sz="1600" b="1" dirty="0" smtClean="0">
                <a:solidFill>
                  <a:schemeClr val="bg2">
                    <a:lumMod val="25000"/>
                  </a:schemeClr>
                </a:solidFill>
              </a:rPr>
              <a:t>Si deve considerare la possibilità che la selettività potrebbe essere dovuta non tanto alla riduzione della flessibilità della catena laterale, quanto all’effetto sterico della struttura introdotta per congelare la catena stessa.</a:t>
            </a:r>
          </a:p>
          <a:p>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51462" y="983465"/>
            <a:ext cx="8639760" cy="2308324"/>
          </a:xfrm>
          <a:prstGeom prst="rect">
            <a:avLst/>
          </a:prstGeom>
          <a:noFill/>
        </p:spPr>
        <p:txBody>
          <a:bodyPr wrap="square" rtlCol="0">
            <a:spAutoFit/>
          </a:bodyPr>
          <a:lstStyle/>
          <a:p>
            <a:pPr algn="just"/>
            <a:r>
              <a:rPr lang="it-IT" b="1" dirty="0" smtClean="0">
                <a:solidFill>
                  <a:schemeClr val="accent4">
                    <a:lumMod val="75000"/>
                  </a:schemeClr>
                </a:solidFill>
              </a:rPr>
              <a:t>Il primo problema ed il più serio riguarda il fatto che la conformazione con il quale il farmaco interagisce con il recettore può non essere l’unica critica ai fini delle selettività. Infatti la conformazione preferita per la fase farmacocinetica può differire da quella con la quale il farmaco si lega la recettore. Anche nei saggi in vitro, nei quali l’influenza della fase farmacocinetica è ridotta, il farmaco deve raggiungere il suo sito d’azione e l’ambiente circostante può fortemente condizionare questo stadio della sua attività. </a:t>
            </a:r>
            <a:endParaRPr lang="it-IT" b="1" dirty="0">
              <a:solidFill>
                <a:schemeClr val="accent4">
                  <a:lumMod val="75000"/>
                </a:schemeClr>
              </a:solidFill>
            </a:endParaRPr>
          </a:p>
        </p:txBody>
      </p:sp>
      <p:sp>
        <p:nvSpPr>
          <p:cNvPr id="5" name="CasellaDiTesto 4"/>
          <p:cNvSpPr txBox="1"/>
          <p:nvPr/>
        </p:nvSpPr>
        <p:spPr>
          <a:xfrm>
            <a:off x="351462" y="4166369"/>
            <a:ext cx="8504241" cy="1200329"/>
          </a:xfrm>
          <a:prstGeom prst="rect">
            <a:avLst/>
          </a:prstGeom>
          <a:noFill/>
        </p:spPr>
        <p:txBody>
          <a:bodyPr wrap="square" rtlCol="0">
            <a:spAutoFit/>
          </a:bodyPr>
          <a:lstStyle/>
          <a:p>
            <a:pPr algn="just"/>
            <a:r>
              <a:rPr lang="it-IT" b="1" dirty="0" smtClean="0">
                <a:solidFill>
                  <a:srgbClr val="0000FF"/>
                </a:solidFill>
              </a:rPr>
              <a:t>Le molecole d’acqua che circondano il farmaco possono imporre una conformazione che risulta così essere importante per il  trasporto al sito attivo, ma non necessariamente coincide con la conformazione </a:t>
            </a:r>
            <a:r>
              <a:rPr lang="it-IT" b="1" dirty="0" err="1" smtClean="0">
                <a:solidFill>
                  <a:srgbClr val="0000FF"/>
                </a:solidFill>
              </a:rPr>
              <a:t>farmacofora</a:t>
            </a:r>
            <a:r>
              <a:rPr lang="it-IT" b="1" dirty="0" smtClean="0">
                <a:solidFill>
                  <a:srgbClr val="0000FF"/>
                </a:solidFill>
              </a:rPr>
              <a:t>. </a:t>
            </a:r>
            <a:endParaRPr lang="it-IT" b="1" dirty="0">
              <a:solidFill>
                <a:srgbClr val="0000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64174" y="1021658"/>
            <a:ext cx="8349032" cy="2308324"/>
          </a:xfrm>
          <a:prstGeom prst="rect">
            <a:avLst/>
          </a:prstGeom>
          <a:noFill/>
        </p:spPr>
        <p:txBody>
          <a:bodyPr wrap="square" rtlCol="0">
            <a:spAutoFit/>
          </a:bodyPr>
          <a:lstStyle/>
          <a:p>
            <a:pPr algn="just"/>
            <a:r>
              <a:rPr lang="it-IT" b="1" dirty="0" smtClean="0"/>
              <a:t>Se il farmaco si presenta al sito attivo attraverso la membrane cellulare, la natura </a:t>
            </a:r>
            <a:r>
              <a:rPr lang="it-IT" b="1" dirty="0" err="1" smtClean="0"/>
              <a:t>lipofila</a:t>
            </a:r>
            <a:r>
              <a:rPr lang="it-IT" b="1" dirty="0" smtClean="0"/>
              <a:t> di questa può stabilizzare una conformazione diversa da quella attiva, ma ugualmente critica per l’attività biologica. In questi casi la restrizione molecolare non impedisce il legame, bensì altri stadi critici che lo precedono ed il risultato finale può essere erroneamente interpretato come negativo anche se la conformazione congelata corrisponde a quella </a:t>
            </a:r>
            <a:r>
              <a:rPr lang="it-IT" b="1" dirty="0" err="1" smtClean="0"/>
              <a:t>farmacofora</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364174" y="3496400"/>
            <a:ext cx="8370566" cy="271902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29167" y="1050303"/>
            <a:ext cx="8484038" cy="1477328"/>
          </a:xfrm>
          <a:prstGeom prst="rect">
            <a:avLst/>
          </a:prstGeom>
          <a:noFill/>
        </p:spPr>
        <p:txBody>
          <a:bodyPr wrap="square" rtlCol="0">
            <a:spAutoFit/>
          </a:bodyPr>
          <a:lstStyle/>
          <a:p>
            <a:pPr algn="just"/>
            <a:r>
              <a:rPr lang="it-IT" b="1" dirty="0" smtClean="0"/>
              <a:t>Un altro problema è collegato alla utilizzazione dell’approccio per discriminare i recettori e sottotipi recettoriali. Infatti, quando si identifica un prodotto rigido dotato di azione discriminante, non è possibile dire a priori se il risultato dipende dalla restrizione imposta o dall’effetto sterico dei gruppi utilizzati per ottenere. </a:t>
            </a:r>
            <a:endParaRPr lang="it-IT" b="1" dirty="0"/>
          </a:p>
        </p:txBody>
      </p:sp>
      <p:pic>
        <p:nvPicPr>
          <p:cNvPr id="5" name="Immagine 4"/>
          <p:cNvPicPr>
            <a:picLocks noChangeAspect="1"/>
          </p:cNvPicPr>
          <p:nvPr/>
        </p:nvPicPr>
        <p:blipFill>
          <a:blip r:embed="rId2"/>
          <a:stretch>
            <a:fillRect/>
          </a:stretch>
        </p:blipFill>
        <p:spPr>
          <a:xfrm>
            <a:off x="1060228" y="3012355"/>
            <a:ext cx="7423310" cy="331918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01524" y="1117140"/>
            <a:ext cx="8516890" cy="1754327"/>
          </a:xfrm>
          <a:prstGeom prst="rect">
            <a:avLst/>
          </a:prstGeom>
          <a:noFill/>
        </p:spPr>
        <p:txBody>
          <a:bodyPr wrap="square" rtlCol="0">
            <a:spAutoFit/>
          </a:bodyPr>
          <a:lstStyle/>
          <a:p>
            <a:pPr algn="just"/>
            <a:r>
              <a:rPr lang="it-IT" b="1" dirty="0" smtClean="0">
                <a:solidFill>
                  <a:schemeClr val="accent5">
                    <a:lumMod val="75000"/>
                  </a:schemeClr>
                </a:solidFill>
              </a:rPr>
              <a:t>La restrizione molecolare può inoltre condurre a prodotti con attività diversa e che quindi interagiscono con bersagli biologici diversi da quelli riconosciuti dal prodotto originale. Un esempio è rappresentato dalla </a:t>
            </a:r>
            <a:r>
              <a:rPr lang="it-IT" b="1" dirty="0" err="1" smtClean="0">
                <a:solidFill>
                  <a:schemeClr val="accent5">
                    <a:lumMod val="75000"/>
                  </a:schemeClr>
                </a:solidFill>
              </a:rPr>
              <a:t>tranilcipromina</a:t>
            </a:r>
            <a:r>
              <a:rPr lang="it-IT" b="1" dirty="0" smtClean="0">
                <a:solidFill>
                  <a:schemeClr val="accent5">
                    <a:lumMod val="75000"/>
                  </a:schemeClr>
                </a:solidFill>
              </a:rPr>
              <a:t> che può essere considerato un analogo rigido della amfetamina, ma che non ha attività </a:t>
            </a:r>
            <a:r>
              <a:rPr lang="it-IT" b="1" dirty="0" err="1" smtClean="0">
                <a:solidFill>
                  <a:schemeClr val="accent5">
                    <a:lumMod val="75000"/>
                  </a:schemeClr>
                </a:solidFill>
              </a:rPr>
              <a:t>simpaticomimetica</a:t>
            </a:r>
            <a:r>
              <a:rPr lang="it-IT" b="1" dirty="0" smtClean="0">
                <a:solidFill>
                  <a:schemeClr val="accent5">
                    <a:lumMod val="75000"/>
                  </a:schemeClr>
                </a:solidFill>
              </a:rPr>
              <a:t> ed è invece un potente inibitore delle MAO. </a:t>
            </a:r>
            <a:endParaRPr lang="it-IT" b="1" dirty="0">
              <a:solidFill>
                <a:schemeClr val="accent5">
                  <a:lumMod val="75000"/>
                </a:schemeClr>
              </a:solidFill>
            </a:endParaRPr>
          </a:p>
        </p:txBody>
      </p:sp>
      <p:pic>
        <p:nvPicPr>
          <p:cNvPr id="5" name="Immagine 4"/>
          <p:cNvPicPr>
            <a:picLocks noChangeAspect="1"/>
          </p:cNvPicPr>
          <p:nvPr/>
        </p:nvPicPr>
        <p:blipFill>
          <a:blip r:embed="rId2"/>
          <a:stretch>
            <a:fillRect/>
          </a:stretch>
        </p:blipFill>
        <p:spPr>
          <a:xfrm>
            <a:off x="445505" y="3429000"/>
            <a:ext cx="8267700" cy="2959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19030" y="1729897"/>
            <a:ext cx="7898219" cy="3693319"/>
          </a:xfrm>
          <a:prstGeom prst="rect">
            <a:avLst/>
          </a:prstGeom>
          <a:noFill/>
        </p:spPr>
        <p:txBody>
          <a:bodyPr wrap="square" rtlCol="0">
            <a:spAutoFit/>
          </a:bodyPr>
          <a:lstStyle/>
          <a:p>
            <a:pPr algn="just"/>
            <a:r>
              <a:rPr lang="it-IT" sz="2400" b="1" dirty="0">
                <a:solidFill>
                  <a:srgbClr val="184B5B"/>
                </a:solidFill>
              </a:rPr>
              <a:t>Il problema più rilevante nella ricerca del </a:t>
            </a:r>
            <a:r>
              <a:rPr lang="it-IT" sz="2400" b="1" dirty="0" err="1">
                <a:solidFill>
                  <a:srgbClr val="184B5B"/>
                </a:solidFill>
              </a:rPr>
              <a:t>farmacoforo</a:t>
            </a:r>
            <a:r>
              <a:rPr lang="it-IT" sz="2400" b="1" dirty="0">
                <a:solidFill>
                  <a:srgbClr val="184B5B"/>
                </a:solidFill>
              </a:rPr>
              <a:t> 3-D è l’identificazione della conformazione che si lega al recettore, cioè della conformazione bioattiva. Se si raggiunge tale </a:t>
            </a:r>
            <a:r>
              <a:rPr lang="it-IT" sz="2400" b="1" dirty="0" smtClean="0">
                <a:solidFill>
                  <a:srgbClr val="184B5B"/>
                </a:solidFill>
              </a:rPr>
              <a:t>obbiettivo</a:t>
            </a:r>
            <a:r>
              <a:rPr lang="it-IT" sz="2400" b="1" dirty="0">
                <a:solidFill>
                  <a:srgbClr val="184B5B"/>
                </a:solidFill>
              </a:rPr>
              <a:t>, allora le relazioni spaziali degli elementi del </a:t>
            </a:r>
            <a:r>
              <a:rPr lang="it-IT" sz="2400" b="1" dirty="0" err="1">
                <a:solidFill>
                  <a:srgbClr val="184B5B"/>
                </a:solidFill>
              </a:rPr>
              <a:t>farmacoforo</a:t>
            </a:r>
            <a:r>
              <a:rPr lang="it-IT" sz="2400" b="1" dirty="0">
                <a:solidFill>
                  <a:srgbClr val="184B5B"/>
                </a:solidFill>
              </a:rPr>
              <a:t> nella conformazione bioattiva definiscono il </a:t>
            </a:r>
            <a:r>
              <a:rPr lang="it-IT" sz="2400" b="1" dirty="0" err="1">
                <a:solidFill>
                  <a:srgbClr val="184B5B"/>
                </a:solidFill>
              </a:rPr>
              <a:t>farmacoforo</a:t>
            </a:r>
            <a:r>
              <a:rPr lang="it-IT" sz="2400" b="1" dirty="0">
                <a:solidFill>
                  <a:srgbClr val="184B5B"/>
                </a:solidFill>
              </a:rPr>
              <a:t> 3-D e si possono valutare nuove molecole allo scopo di stabilire se esse si armonizzano con il </a:t>
            </a:r>
            <a:r>
              <a:rPr lang="it-IT" sz="2400" b="1" dirty="0" err="1">
                <a:solidFill>
                  <a:srgbClr val="184B5B"/>
                </a:solidFill>
              </a:rPr>
              <a:t>famacoforo</a:t>
            </a:r>
            <a:r>
              <a:rPr lang="it-IT" sz="2400" b="1" dirty="0">
                <a:solidFill>
                  <a:srgbClr val="184B5B"/>
                </a:solidFill>
              </a:rPr>
              <a:t>.</a:t>
            </a:r>
            <a:r>
              <a:rPr lang="it-IT" sz="2400" b="1" dirty="0" smtClean="0">
                <a:solidFill>
                  <a:srgbClr val="184B5B"/>
                </a:solidFill>
              </a:rPr>
              <a:t> </a:t>
            </a:r>
          </a:p>
          <a:p>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2120" y="1145785"/>
            <a:ext cx="8656745" cy="4985980"/>
          </a:xfrm>
          <a:prstGeom prst="rect">
            <a:avLst/>
          </a:prstGeom>
          <a:noFill/>
        </p:spPr>
        <p:txBody>
          <a:bodyPr wrap="square" rtlCol="0">
            <a:spAutoFit/>
          </a:bodyPr>
          <a:lstStyle/>
          <a:p>
            <a:pPr algn="just"/>
            <a:r>
              <a:rPr lang="it-IT" sz="2000" b="1" dirty="0" smtClean="0"/>
              <a:t>Il metodo viene applicato frequentemente ai </a:t>
            </a:r>
            <a:r>
              <a:rPr lang="it-IT" sz="2000" b="1" dirty="0" err="1" smtClean="0"/>
              <a:t>lead</a:t>
            </a:r>
            <a:r>
              <a:rPr lang="it-IT" sz="2000" b="1" dirty="0" smtClean="0"/>
              <a:t> di tipo peptidico, per i quali è frequente la necessità di sviluppare analoghi non peptidici (composti </a:t>
            </a:r>
            <a:r>
              <a:rPr lang="it-IT" sz="2000" b="1" dirty="0" err="1" smtClean="0"/>
              <a:t>peptidomimetici</a:t>
            </a:r>
            <a:r>
              <a:rPr lang="it-IT" sz="2000" b="1" dirty="0" smtClean="0"/>
              <a:t>). Questa trasformazione è complicata dalla elevata flessibilità molecolare delle sostanze di natura peptidica, che rende piuttosto difficoltosa la identificazione del </a:t>
            </a:r>
            <a:r>
              <a:rPr lang="it-IT" sz="2000" b="1" dirty="0" err="1" smtClean="0"/>
              <a:t>farmacoforo</a:t>
            </a:r>
            <a:r>
              <a:rPr lang="it-IT" sz="2000" b="1" dirty="0" smtClean="0"/>
              <a:t>.</a:t>
            </a:r>
          </a:p>
          <a:p>
            <a:pPr algn="just"/>
            <a:r>
              <a:rPr lang="it-IT" sz="2000" b="1" dirty="0" smtClean="0"/>
              <a:t>In parallelo dunque con la trasformazione isosterica del legame peptidico, la restrizione della flessibilità molecolare del </a:t>
            </a:r>
            <a:r>
              <a:rPr lang="it-IT" sz="2000" b="1" dirty="0" err="1" smtClean="0"/>
              <a:t>lead</a:t>
            </a:r>
            <a:r>
              <a:rPr lang="it-IT" sz="2000" b="1" dirty="0" smtClean="0"/>
              <a:t> allo scopo di identificare la disposizione spaziale dei gruppi essenziali per l’interazioni è un passo indispensabile per lo sviluppo di </a:t>
            </a:r>
            <a:r>
              <a:rPr lang="it-IT" sz="2000" b="1" dirty="0" err="1" smtClean="0"/>
              <a:t>peptidomimetici</a:t>
            </a:r>
            <a:r>
              <a:rPr lang="it-IT" sz="2000" b="1" dirty="0" smtClean="0"/>
              <a:t>.</a:t>
            </a:r>
          </a:p>
          <a:p>
            <a:pPr algn="just"/>
            <a:r>
              <a:rPr lang="it-IT" sz="2000" b="1" dirty="0" smtClean="0"/>
              <a:t>La riduzione della flessibilità conformazionale di un prodotto di natura peptidica si può ottenere in diversi modi. Questi possono riguardare una particolare regione della molecola </a:t>
            </a:r>
            <a:r>
              <a:rPr lang="it-IT" sz="2000" b="1" dirty="0" smtClean="0">
                <a:solidFill>
                  <a:srgbClr val="FF0000"/>
                </a:solidFill>
              </a:rPr>
              <a:t>(</a:t>
            </a:r>
            <a:r>
              <a:rPr lang="it-IT" sz="2000" b="1" dirty="0" err="1" smtClean="0">
                <a:solidFill>
                  <a:srgbClr val="FF0000"/>
                </a:solidFill>
              </a:rPr>
              <a:t>local</a:t>
            </a:r>
            <a:r>
              <a:rPr lang="it-IT" sz="2000" b="1" dirty="0" smtClean="0">
                <a:solidFill>
                  <a:srgbClr val="FF0000"/>
                </a:solidFill>
              </a:rPr>
              <a:t> </a:t>
            </a:r>
            <a:r>
              <a:rPr lang="it-IT" sz="2000" b="1" dirty="0" err="1" smtClean="0">
                <a:solidFill>
                  <a:srgbClr val="FF0000"/>
                </a:solidFill>
              </a:rPr>
              <a:t>constraint</a:t>
            </a:r>
            <a:r>
              <a:rPr lang="it-IT" sz="2000" b="1" dirty="0" smtClean="0">
                <a:solidFill>
                  <a:srgbClr val="FF0000"/>
                </a:solidFill>
              </a:rPr>
              <a:t>) </a:t>
            </a:r>
            <a:r>
              <a:rPr lang="it-IT" sz="2000" b="1" dirty="0" smtClean="0"/>
              <a:t>oppure l’intera molecola </a:t>
            </a:r>
            <a:r>
              <a:rPr lang="it-IT" sz="2000" b="1" dirty="0" smtClean="0">
                <a:solidFill>
                  <a:srgbClr val="FF0000"/>
                </a:solidFill>
              </a:rPr>
              <a:t>(global </a:t>
            </a:r>
            <a:r>
              <a:rPr lang="it-IT" sz="2000" b="1" dirty="0" err="1" smtClean="0">
                <a:solidFill>
                  <a:srgbClr val="FF0000"/>
                </a:solidFill>
              </a:rPr>
              <a:t>constraint</a:t>
            </a:r>
            <a:r>
              <a:rPr lang="it-IT" sz="2000" b="1" dirty="0" smtClean="0">
                <a:solidFill>
                  <a:srgbClr val="FF0000"/>
                </a:solidFill>
              </a:rPr>
              <a:t>)</a:t>
            </a:r>
            <a:r>
              <a:rPr lang="it-IT" sz="2000" b="1" dirty="0" smtClean="0"/>
              <a:t>.</a:t>
            </a:r>
          </a:p>
          <a:p>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39779" y="954821"/>
            <a:ext cx="8068044" cy="5609228"/>
          </a:xfrm>
          <a:prstGeom prst="rect">
            <a:avLst/>
          </a:prstGeom>
          <a:noFill/>
        </p:spPr>
        <p:txBody>
          <a:bodyPr wrap="square" rtlCol="0">
            <a:spAutoFit/>
          </a:bodyPr>
          <a:lstStyle/>
          <a:p>
            <a:r>
              <a:rPr lang="it-IT" dirty="0" smtClean="0">
                <a:solidFill>
                  <a:srgbClr val="FF0000"/>
                </a:solidFill>
                <a:latin typeface="Arial Black"/>
                <a:cs typeface="Arial Black"/>
              </a:rPr>
              <a:t>Modificazione di aminoacidi</a:t>
            </a:r>
          </a:p>
          <a:p>
            <a:endParaRPr lang="it-IT" dirty="0" smtClean="0"/>
          </a:p>
          <a:p>
            <a:pPr algn="just"/>
            <a:r>
              <a:rPr lang="it-IT" b="1" dirty="0" smtClean="0">
                <a:solidFill>
                  <a:schemeClr val="tx2">
                    <a:lumMod val="75000"/>
                    <a:lumOff val="25000"/>
                  </a:schemeClr>
                </a:solidFill>
              </a:rPr>
              <a:t>Diversi aminoacidi dei peptidi endogeni possono essere sostituiti da altri aminoacidi conformazionalmente costretti in modo da limitare specificatamente le rotazioni dei legami: N</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C(O), C(O)-NH-. Il loro impiego risulta utile per capire le conformazioni locali responsabili per l'attività di un particolare peptide. Tra gli aminoacidi conformazionalmente ristretti possiamo ricordare i seguenti:</a:t>
            </a:r>
          </a:p>
          <a:p>
            <a:pPr lvl="0">
              <a:lnSpc>
                <a:spcPct val="150000"/>
              </a:lnSpc>
            </a:pPr>
            <a:endParaRPr lang="it-IT" dirty="0" smtClean="0">
              <a:solidFill>
                <a:srgbClr val="008000"/>
              </a:solidFill>
              <a:latin typeface="Arial Black"/>
              <a:cs typeface="Arial Black"/>
            </a:endParaRPr>
          </a:p>
          <a:p>
            <a:pPr lvl="0">
              <a:lnSpc>
                <a:spcPct val="150000"/>
              </a:lnSpc>
            </a:pPr>
            <a:r>
              <a:rPr lang="it-IT" dirty="0" smtClean="0">
                <a:solidFill>
                  <a:srgbClr val="008000"/>
                </a:solidFill>
                <a:latin typeface="Arial Black"/>
                <a:cs typeface="Arial Black"/>
              </a:rPr>
              <a:t>aminoacidi α-metilati</a:t>
            </a:r>
          </a:p>
          <a:p>
            <a:pPr lvl="0">
              <a:lnSpc>
                <a:spcPct val="150000"/>
              </a:lnSpc>
            </a:pPr>
            <a:r>
              <a:rPr lang="it-IT" dirty="0" smtClean="0">
                <a:solidFill>
                  <a:srgbClr val="008000"/>
                </a:solidFill>
                <a:latin typeface="Arial Black"/>
                <a:cs typeface="Arial Black"/>
              </a:rPr>
              <a:t>α,α’-dialchilglicine e  acidi α-aminocicloalcancarbossilici</a:t>
            </a:r>
          </a:p>
          <a:p>
            <a:pPr lvl="0">
              <a:lnSpc>
                <a:spcPct val="150000"/>
              </a:lnSpc>
            </a:pPr>
            <a:r>
              <a:rPr lang="it-IT" dirty="0" smtClean="0">
                <a:solidFill>
                  <a:srgbClr val="008000"/>
                </a:solidFill>
                <a:latin typeface="Arial Black"/>
                <a:cs typeface="Arial Black"/>
              </a:rPr>
              <a:t>aminoacidi ciclici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-C</a:t>
            </a:r>
            <a:r>
              <a:rPr lang="it-IT" baseline="30000" dirty="0" smtClean="0">
                <a:solidFill>
                  <a:srgbClr val="008000"/>
                </a:solidFill>
                <a:latin typeface="Arial Black"/>
                <a:cs typeface="Arial Black"/>
              </a:rPr>
              <a:t>α </a:t>
            </a:r>
            <a:r>
              <a:rPr lang="it-IT" dirty="0" smtClean="0">
                <a:solidFill>
                  <a:srgbClr val="008000"/>
                </a:solidFill>
                <a:latin typeface="Arial Black"/>
                <a:cs typeface="Arial Black"/>
              </a:rPr>
              <a:t>(prolina e surrogati)</a:t>
            </a:r>
          </a:p>
          <a:p>
            <a:pPr lvl="0">
              <a:lnSpc>
                <a:spcPct val="150000"/>
              </a:lnSpc>
            </a:pPr>
            <a:r>
              <a:rPr lang="it-IT" dirty="0" smtClean="0">
                <a:solidFill>
                  <a:srgbClr val="008000"/>
                </a:solidFill>
                <a:latin typeface="Arial Black"/>
                <a:cs typeface="Arial Black"/>
              </a:rPr>
              <a:t>acidi β- o γ-aminocicloalcancarbossilici</a:t>
            </a:r>
          </a:p>
          <a:p>
            <a:pPr lvl="0">
              <a:lnSpc>
                <a:spcPct val="150000"/>
              </a:lnSpc>
            </a:pPr>
            <a:r>
              <a:rPr lang="it-IT" dirty="0" smtClean="0">
                <a:solidFill>
                  <a:srgbClr val="008000"/>
                </a:solidFill>
                <a:latin typeface="Arial Black"/>
                <a:cs typeface="Arial Black"/>
              </a:rPr>
              <a:t>aminoacidi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-metilati</a:t>
            </a:r>
          </a:p>
          <a:p>
            <a:pPr lvl="0">
              <a:lnSpc>
                <a:spcPct val="150000"/>
              </a:lnSpc>
            </a:pPr>
            <a:r>
              <a:rPr lang="it-IT" dirty="0" smtClean="0">
                <a:solidFill>
                  <a:srgbClr val="008000"/>
                </a:solidFill>
                <a:latin typeface="Arial Black"/>
                <a:cs typeface="Arial Black"/>
              </a:rPr>
              <a:t>aminoacidi α,β-insaturi.</a:t>
            </a:r>
          </a:p>
          <a:p>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29538" y="896501"/>
            <a:ext cx="8163320" cy="2308324"/>
          </a:xfrm>
          <a:prstGeom prst="rect">
            <a:avLst/>
          </a:prstGeom>
          <a:noFill/>
        </p:spPr>
        <p:txBody>
          <a:bodyPr wrap="square" rtlCol="0">
            <a:spAutoFit/>
          </a:bodyPr>
          <a:lstStyle/>
          <a:p>
            <a:r>
              <a:rPr lang="it-IT" dirty="0" smtClean="0">
                <a:solidFill>
                  <a:srgbClr val="008000"/>
                </a:solidFill>
                <a:latin typeface="Arial Black"/>
                <a:cs typeface="Arial Black"/>
              </a:rPr>
              <a:t>Aminoacidi α-metilati</a:t>
            </a:r>
          </a:p>
          <a:p>
            <a:pPr algn="just"/>
            <a:r>
              <a:rPr lang="it-IT" b="1" dirty="0" smtClean="0"/>
              <a:t>Gli aminoacidi α-metilati posseggono una struttura nella quale viene a mancare l'idrogeno in posizione α limitando notevolmente la rotazione dei legami N</a:t>
            </a:r>
            <a:r>
              <a:rPr lang="it-IT" b="1" baseline="30000" dirty="0" smtClean="0"/>
              <a:t>α</a:t>
            </a:r>
            <a:r>
              <a:rPr lang="it-IT" b="1" dirty="0" smtClean="0"/>
              <a:t> -C</a:t>
            </a:r>
            <a:r>
              <a:rPr lang="it-IT" b="1" baseline="30000" dirty="0" smtClean="0"/>
              <a:t>α</a:t>
            </a:r>
            <a:r>
              <a:rPr lang="it-IT" b="1" dirty="0" smtClean="0"/>
              <a:t> (angolo φ) e C</a:t>
            </a:r>
            <a:r>
              <a:rPr lang="it-IT" b="1" baseline="30000" dirty="0" smtClean="0"/>
              <a:t>α</a:t>
            </a:r>
            <a:r>
              <a:rPr lang="it-IT" b="1" dirty="0" smtClean="0"/>
              <a:t>-C(O) (angoloψ). Tra gli aminoacidi α-metilati l'acido α-aminoisobutirrico (Aib o α -metilalanina MeA) risulta essere ampiamente studiato in quanto è l'unico senza centro chirale.</a:t>
            </a:r>
          </a:p>
          <a:p>
            <a:endParaRPr lang="it-IT" dirty="0"/>
          </a:p>
        </p:txBody>
      </p:sp>
      <p:pic>
        <p:nvPicPr>
          <p:cNvPr id="5" name="Immagine 4"/>
          <p:cNvPicPr>
            <a:picLocks noChangeAspect="1"/>
          </p:cNvPicPr>
          <p:nvPr/>
        </p:nvPicPr>
        <p:blipFill>
          <a:blip r:embed="rId2"/>
          <a:stretch>
            <a:fillRect/>
          </a:stretch>
        </p:blipFill>
        <p:spPr>
          <a:xfrm>
            <a:off x="162326" y="3204825"/>
            <a:ext cx="8843130" cy="206395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42782" y="773405"/>
            <a:ext cx="8646986" cy="1754327"/>
          </a:xfrm>
          <a:prstGeom prst="rect">
            <a:avLst/>
          </a:prstGeom>
          <a:noFill/>
        </p:spPr>
        <p:txBody>
          <a:bodyPr wrap="square" rtlCol="0">
            <a:spAutoFit/>
          </a:bodyPr>
          <a:lstStyle/>
          <a:p>
            <a:r>
              <a:rPr lang="it-IT" dirty="0" smtClean="0">
                <a:solidFill>
                  <a:srgbClr val="008000"/>
                </a:solidFill>
                <a:latin typeface="Arial Black"/>
                <a:cs typeface="Arial Black"/>
              </a:rPr>
              <a:t>α,α’-dialchilglicine e acidi α-aminocicloalcancarbossilici</a:t>
            </a:r>
          </a:p>
          <a:p>
            <a:endParaRPr lang="it-IT" b="1" dirty="0" smtClean="0"/>
          </a:p>
          <a:p>
            <a:r>
              <a:rPr lang="it-IT" b="1" dirty="0" smtClean="0"/>
              <a:t>Le sostituzioni degli idrogeni in α della glicina con due gruppi alchilici od arilici identici portano a glicine α,α’-disostituite tra le quali l'Aib che possiede la struttura più semplice. </a:t>
            </a:r>
          </a:p>
          <a:p>
            <a:endParaRPr lang="it-IT" dirty="0"/>
          </a:p>
        </p:txBody>
      </p:sp>
      <p:pic>
        <p:nvPicPr>
          <p:cNvPr id="5" name="Immagine 4"/>
          <p:cNvPicPr>
            <a:picLocks noChangeAspect="1"/>
          </p:cNvPicPr>
          <p:nvPr/>
        </p:nvPicPr>
        <p:blipFill>
          <a:blip r:embed="rId2"/>
          <a:stretch>
            <a:fillRect/>
          </a:stretch>
        </p:blipFill>
        <p:spPr>
          <a:xfrm>
            <a:off x="242782" y="3000960"/>
            <a:ext cx="8276224" cy="254338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96193" y="1059851"/>
            <a:ext cx="8080044" cy="923330"/>
          </a:xfrm>
          <a:prstGeom prst="rect">
            <a:avLst/>
          </a:prstGeom>
          <a:noFill/>
        </p:spPr>
        <p:txBody>
          <a:bodyPr wrap="square" rtlCol="0">
            <a:spAutoFit/>
          </a:bodyPr>
          <a:lstStyle/>
          <a:p>
            <a:pPr algn="just"/>
            <a:r>
              <a:rPr lang="it-IT" b="1" dirty="0" smtClean="0"/>
              <a:t>Gli acidi α -aminocicloalcancarbossilici sono anch'essi delle α,α’-dialchilglicine avendo delle catene laterali incorporate in una struttura ciclica. </a:t>
            </a:r>
            <a:endParaRPr lang="it-IT" b="1" dirty="0"/>
          </a:p>
        </p:txBody>
      </p:sp>
      <p:pic>
        <p:nvPicPr>
          <p:cNvPr id="5" name="Immagine 4"/>
          <p:cNvPicPr>
            <a:picLocks noChangeAspect="1"/>
          </p:cNvPicPr>
          <p:nvPr/>
        </p:nvPicPr>
        <p:blipFill>
          <a:blip r:embed="rId2"/>
          <a:stretch>
            <a:fillRect/>
          </a:stretch>
        </p:blipFill>
        <p:spPr>
          <a:xfrm>
            <a:off x="161359" y="2564290"/>
            <a:ext cx="8877602" cy="225489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9" name="Rectangle 8"/>
          <p:cNvSpPr>
            <a:spLocks noGrp="1" noChangeArrowheads="1"/>
          </p:cNvSpPr>
          <p:nvPr/>
        </p:nvSpPr>
        <p:spPr bwMode="auto">
          <a:xfrm>
            <a:off x="446212" y="739775"/>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a:effectLst>
                  <a:outerShdw blurRad="38100" dist="38100" dir="2700000" algn="tl">
                    <a:srgbClr val="DDDDDD"/>
                  </a:outerShdw>
                </a:effectLst>
                <a:latin typeface="Times New Roman" charset="0"/>
                <a:ea typeface="ＭＳ Ｐゴシック" charset="0"/>
                <a:cs typeface="ＭＳ Ｐゴシック" charset="0"/>
              </a:rPr>
              <a:t>The proline peptide bond</a:t>
            </a:r>
            <a:endParaRPr lang="en-US">
              <a:latin typeface="Times New Roman" charset="0"/>
              <a:ea typeface="ＭＳ Ｐゴシック" charset="0"/>
              <a:cs typeface="ＭＳ Ｐゴシック" charset="0"/>
            </a:endParaRPr>
          </a:p>
        </p:txBody>
      </p:sp>
      <p:pic>
        <p:nvPicPr>
          <p:cNvPr id="10" name="Picture 9" descr="I0000593"/>
          <p:cNvPicPr>
            <a:picLocks noChangeAspect="1" noChangeArrowheads="1"/>
          </p:cNvPicPr>
          <p:nvPr/>
        </p:nvPicPr>
        <p:blipFill>
          <a:blip r:embed="rId2">
            <a:extLst>
              <a:ext uri="{28A0092B-C50C-407E-A947-70E740481C1C}">
                <a14:useLocalDpi xmlns:a14="http://schemas.microsoft.com/office/drawing/2010/main" val="0"/>
              </a:ext>
            </a:extLst>
          </a:blip>
          <a:srcRect l="4465" t="7727" r="6448" b="7727"/>
          <a:stretch>
            <a:fillRect/>
          </a:stretch>
        </p:blipFill>
        <p:spPr bwMode="auto">
          <a:xfrm>
            <a:off x="903412" y="1958975"/>
            <a:ext cx="25908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3"/>
          <p:cNvSpPr txBox="1">
            <a:spLocks noChangeArrowheads="1"/>
          </p:cNvSpPr>
          <p:nvPr/>
        </p:nvSpPr>
        <p:spPr bwMode="auto">
          <a:xfrm>
            <a:off x="3881562" y="5616575"/>
            <a:ext cx="4641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latin typeface="Arial" charset="0"/>
              </a:rPr>
              <a:t>- cis</a:t>
            </a:r>
            <a:r>
              <a:rPr lang="en-US" sz="1800" b="0">
                <a:latin typeface="Arial" charset="0"/>
              </a:rPr>
              <a:t> conformation rare except for proline</a:t>
            </a:r>
          </a:p>
          <a:p>
            <a:pPr eaLnBrk="1" hangingPunct="1"/>
            <a:r>
              <a:rPr lang="en-US" sz="1800" b="0">
                <a:latin typeface="Arial" charset="0"/>
              </a:rPr>
              <a:t>- </a:t>
            </a:r>
            <a:r>
              <a:rPr lang="en-US" sz="1800" b="0" i="1">
                <a:latin typeface="Arial" charset="0"/>
              </a:rPr>
              <a:t>cis</a:t>
            </a:r>
            <a:r>
              <a:rPr lang="en-US" sz="1800" b="0">
                <a:latin typeface="Arial" charset="0"/>
              </a:rPr>
              <a:t> can be 10-30%, depending on the nature of the Xaa-Pro bond</a:t>
            </a:r>
          </a:p>
        </p:txBody>
      </p:sp>
      <p:sp>
        <p:nvSpPr>
          <p:cNvPr id="12" name="Rectangle 11"/>
          <p:cNvSpPr>
            <a:spLocks noChangeArrowheads="1"/>
          </p:cNvSpPr>
          <p:nvPr/>
        </p:nvSpPr>
        <p:spPr bwMode="auto">
          <a:xfrm>
            <a:off x="674812" y="1806575"/>
            <a:ext cx="2895600" cy="48768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13" name="Text Box 37"/>
          <p:cNvSpPr txBox="1">
            <a:spLocks noChangeArrowheads="1"/>
          </p:cNvSpPr>
          <p:nvPr/>
        </p:nvSpPr>
        <p:spPr bwMode="auto">
          <a:xfrm>
            <a:off x="1132012" y="4092575"/>
            <a:ext cx="22240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solidFill>
                  <a:srgbClr val="990033"/>
                </a:solidFill>
                <a:latin typeface="Arial" charset="0"/>
              </a:rPr>
              <a:t>trans</a:t>
            </a:r>
            <a:r>
              <a:rPr lang="en-US" sz="1800" b="0">
                <a:solidFill>
                  <a:srgbClr val="990033"/>
                </a:solidFill>
                <a:latin typeface="Arial" charset="0"/>
              </a:rPr>
              <a:t> conformation</a:t>
            </a:r>
          </a:p>
          <a:p>
            <a:pPr eaLnBrk="1" hangingPunct="1"/>
            <a:r>
              <a:rPr lang="en-US" sz="1800" b="0">
                <a:solidFill>
                  <a:srgbClr val="990033"/>
                </a:solidFill>
                <a:latin typeface="Arial" charset="0"/>
              </a:rPr>
              <a:t>favoured ~1000-fold</a:t>
            </a:r>
          </a:p>
          <a:p>
            <a:pPr eaLnBrk="1" hangingPunct="1"/>
            <a:r>
              <a:rPr lang="en-US" sz="1800" b="0">
                <a:solidFill>
                  <a:srgbClr val="990033"/>
                </a:solidFill>
                <a:latin typeface="Arial" charset="0"/>
              </a:rPr>
              <a:t>over </a:t>
            </a:r>
            <a:r>
              <a:rPr lang="en-US" sz="1800" b="0" i="1">
                <a:solidFill>
                  <a:srgbClr val="990033"/>
                </a:solidFill>
                <a:latin typeface="Arial" charset="0"/>
              </a:rPr>
              <a:t>cis</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R=side chain</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O=C-N-H is planar</a:t>
            </a:r>
          </a:p>
        </p:txBody>
      </p:sp>
      <p:pic>
        <p:nvPicPr>
          <p:cNvPr id="14" name="Picture 13" descr="http://www.els.net/elsonline/figs/full/I0003817.gif"/>
          <p:cNvPicPr>
            <a:picLocks noChangeAspect="1" noChangeArrowheads="1"/>
          </p:cNvPicPr>
          <p:nvPr/>
        </p:nvPicPr>
        <p:blipFill>
          <a:blip r:embed="rId3">
            <a:extLst>
              <a:ext uri="{28A0092B-C50C-407E-A947-70E740481C1C}">
                <a14:useLocalDpi xmlns:a14="http://schemas.microsoft.com/office/drawing/2010/main" val="0"/>
              </a:ext>
            </a:extLst>
          </a:blip>
          <a:srcRect b="25581"/>
          <a:stretch>
            <a:fillRect/>
          </a:stretch>
        </p:blipFill>
        <p:spPr bwMode="auto">
          <a:xfrm>
            <a:off x="4027612" y="3863975"/>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5"/>
          <p:cNvSpPr txBox="1">
            <a:spLocks noChangeArrowheads="1"/>
          </p:cNvSpPr>
          <p:nvPr/>
        </p:nvSpPr>
        <p:spPr bwMode="auto">
          <a:xfrm>
            <a:off x="4532437" y="4806950"/>
            <a:ext cx="673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trans</a:t>
            </a:r>
          </a:p>
          <a:p>
            <a:pPr algn="ctr" eaLnBrk="1" hangingPunct="1"/>
            <a:r>
              <a:rPr lang="en-US" sz="1600" i="1"/>
              <a:t>~93%</a:t>
            </a:r>
          </a:p>
        </p:txBody>
      </p:sp>
      <p:sp>
        <p:nvSpPr>
          <p:cNvPr id="16" name="Text Box 46"/>
          <p:cNvSpPr txBox="1">
            <a:spLocks noChangeArrowheads="1"/>
          </p:cNvSpPr>
          <p:nvPr/>
        </p:nvSpPr>
        <p:spPr bwMode="auto">
          <a:xfrm>
            <a:off x="7215312" y="4806950"/>
            <a:ext cx="571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cis</a:t>
            </a:r>
          </a:p>
          <a:p>
            <a:pPr algn="ctr" eaLnBrk="1" hangingPunct="1"/>
            <a:r>
              <a:rPr lang="en-US" sz="1600" i="1"/>
              <a:t>~7%</a:t>
            </a:r>
          </a:p>
        </p:txBody>
      </p:sp>
      <p:sp>
        <p:nvSpPr>
          <p:cNvPr id="17" name="AutoShape 47"/>
          <p:cNvSpPr>
            <a:spLocks noChangeArrowheads="1"/>
          </p:cNvSpPr>
          <p:nvPr/>
        </p:nvSpPr>
        <p:spPr bwMode="auto">
          <a:xfrm>
            <a:off x="846262" y="422275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8" name="AutoShape 48"/>
          <p:cNvSpPr>
            <a:spLocks noChangeArrowheads="1"/>
          </p:cNvSpPr>
          <p:nvPr/>
        </p:nvSpPr>
        <p:spPr bwMode="auto">
          <a:xfrm>
            <a:off x="846262" y="52959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9" name="AutoShape 49"/>
          <p:cNvSpPr>
            <a:spLocks noChangeArrowheads="1"/>
          </p:cNvSpPr>
          <p:nvPr/>
        </p:nvSpPr>
        <p:spPr bwMode="auto">
          <a:xfrm>
            <a:off x="846262" y="58547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20" name="AutoShape 50"/>
          <p:cNvSpPr>
            <a:spLocks noChangeArrowheads="1"/>
          </p:cNvSpPr>
          <p:nvPr/>
        </p:nvSpPr>
        <p:spPr bwMode="auto">
          <a:xfrm flipH="1">
            <a:off x="4553075" y="4092575"/>
            <a:ext cx="228600" cy="203200"/>
          </a:xfrm>
          <a:prstGeom prst="curvedDownArrow">
            <a:avLst>
              <a:gd name="adj1" fmla="val 17188"/>
              <a:gd name="adj2" fmla="val 39063"/>
              <a:gd name="adj3" fmla="val 24806"/>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1" name="Text Box 51"/>
          <p:cNvSpPr txBox="1">
            <a:spLocks noChangeArrowheads="1"/>
          </p:cNvSpPr>
          <p:nvPr/>
        </p:nvSpPr>
        <p:spPr bwMode="auto">
          <a:xfrm>
            <a:off x="4467350" y="3757613"/>
            <a:ext cx="458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200" i="1">
                <a:solidFill>
                  <a:srgbClr val="006666"/>
                </a:solidFill>
              </a:rPr>
              <a:t>180</a:t>
            </a:r>
            <a:r>
              <a:rPr lang="en-US" sz="1200" i="1">
                <a:solidFill>
                  <a:srgbClr val="006666"/>
                </a:solidFill>
                <a:cs typeface="Times New Roman" charset="0"/>
              </a:rPr>
              <a:t>º</a:t>
            </a:r>
          </a:p>
        </p:txBody>
      </p:sp>
      <p:pic>
        <p:nvPicPr>
          <p:cNvPr id="22" name="Picture 21" descr="proline-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612" y="1806575"/>
            <a:ext cx="152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3799012" y="3711575"/>
            <a:ext cx="4648200" cy="29718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4" name="Text Box 57"/>
          <p:cNvSpPr txBox="1">
            <a:spLocks noChangeArrowheads="1"/>
          </p:cNvSpPr>
          <p:nvPr/>
        </p:nvSpPr>
        <p:spPr bwMode="auto">
          <a:xfrm>
            <a:off x="5856412" y="2873375"/>
            <a:ext cx="215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600" i="1"/>
              <a:t>- proline, an imino acid</a:t>
            </a:r>
          </a:p>
        </p:txBody>
      </p:sp>
      <p:sp>
        <p:nvSpPr>
          <p:cNvPr id="25" name="Line 61"/>
          <p:cNvSpPr>
            <a:spLocks noChangeShapeType="1"/>
          </p:cNvSpPr>
          <p:nvPr/>
        </p:nvSpPr>
        <p:spPr bwMode="auto">
          <a:xfrm flipH="1">
            <a:off x="4580062" y="4192588"/>
            <a:ext cx="95250" cy="28575"/>
          </a:xfrm>
          <a:prstGeom prst="line">
            <a:avLst/>
          </a:prstGeom>
          <a:noFill/>
          <a:ln w="12700">
            <a:solidFill>
              <a:srgbClr val="333333"/>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pic>
        <p:nvPicPr>
          <p:cNvPr id="27" name="Picture 26"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6028280" y="4510881"/>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a:spLocks noGrp="1" noChangeArrowheads="1"/>
          </p:cNvSpPr>
          <p:nvPr/>
        </p:nvSpPr>
        <p:spPr bwMode="auto">
          <a:xfrm>
            <a:off x="437356" y="641549"/>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Proline</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a:t>
            </a:r>
            <a:r>
              <a:rPr lang="en-US" sz="3600" b="1" i="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cis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a:t>
            </a:r>
            <a:r>
              <a:rPr lang="en-US" sz="3600" b="1" i="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trans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isomerization</a:t>
            </a:r>
          </a:p>
        </p:txBody>
      </p:sp>
      <p:sp>
        <p:nvSpPr>
          <p:cNvPr id="29" name="Text Box 3"/>
          <p:cNvSpPr txBox="1">
            <a:spLocks noChangeArrowheads="1"/>
          </p:cNvSpPr>
          <p:nvPr/>
        </p:nvSpPr>
        <p:spPr bwMode="auto">
          <a:xfrm>
            <a:off x="513556" y="1386681"/>
            <a:ext cx="6705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spcBef>
                <a:spcPct val="50000"/>
              </a:spcBef>
            </a:pPr>
            <a:r>
              <a:rPr lang="en-US" b="0" dirty="0">
                <a:latin typeface="Arial" charset="0"/>
              </a:rPr>
              <a:t>- slow because it involves rotation about a partial double-bond (</a:t>
            </a:r>
            <a:r>
              <a:rPr lang="en-US" b="0" i="1" dirty="0">
                <a:latin typeface="Arial" charset="0"/>
              </a:rPr>
              <a:t>t</a:t>
            </a:r>
            <a:r>
              <a:rPr lang="en-US" b="0" baseline="-25000" dirty="0">
                <a:latin typeface="Arial" charset="0"/>
              </a:rPr>
              <a:t>1/2</a:t>
            </a:r>
            <a:r>
              <a:rPr lang="en-US" b="0" dirty="0">
                <a:latin typeface="Arial" charset="0"/>
              </a:rPr>
              <a:t> between 10-100 sec at 25</a:t>
            </a:r>
            <a:r>
              <a:rPr lang="en-US" b="0" dirty="0">
                <a:latin typeface="Arial" charset="0"/>
                <a:cs typeface="Arial" charset="0"/>
              </a:rPr>
              <a:t>ºC)</a:t>
            </a:r>
          </a:p>
          <a:p>
            <a:pPr eaLnBrk="1" hangingPunct="1">
              <a:spcBef>
                <a:spcPct val="50000"/>
              </a:spcBef>
            </a:pP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a:t>
            </a:r>
            <a:r>
              <a:rPr lang="en-US" b="0" dirty="0" err="1">
                <a:latin typeface="Arial" charset="0"/>
                <a:cs typeface="Arial" charset="0"/>
              </a:rPr>
              <a:t>equilibria</a:t>
            </a:r>
            <a:r>
              <a:rPr lang="en-US" b="0" dirty="0">
                <a:latin typeface="Arial" charset="0"/>
                <a:cs typeface="Arial" charset="0"/>
              </a:rPr>
              <a:t> more common in flexible regions of native proteins (</a:t>
            </a:r>
            <a:r>
              <a:rPr lang="en-US" b="0" i="1" dirty="0">
                <a:latin typeface="Arial" charset="0"/>
                <a:cs typeface="Arial" charset="0"/>
              </a:rPr>
              <a:t>e.g.</a:t>
            </a:r>
            <a:r>
              <a:rPr lang="en-US" b="0" dirty="0">
                <a:latin typeface="Arial" charset="0"/>
                <a:cs typeface="Arial" charset="0"/>
              </a:rPr>
              <a:t>, coils)</a:t>
            </a:r>
            <a:br>
              <a:rPr lang="en-US" b="0" dirty="0">
                <a:latin typeface="Arial" charset="0"/>
                <a:cs typeface="Arial" charset="0"/>
              </a:rPr>
            </a:br>
            <a:r>
              <a:rPr lang="en-US" dirty="0">
                <a:solidFill>
                  <a:schemeClr val="accent2"/>
                </a:solidFill>
                <a:latin typeface="Arial" charset="0"/>
                <a:cs typeface="Arial" charset="0"/>
              </a:rPr>
              <a:t>OR:</a:t>
            </a:r>
            <a:r>
              <a:rPr lang="en-US" b="0" dirty="0">
                <a:solidFill>
                  <a:schemeClr val="accent2"/>
                </a:solidFill>
                <a:latin typeface="Arial" charset="0"/>
                <a:cs typeface="Arial" charset="0"/>
              </a:rPr>
              <a:t> during protein folding</a:t>
            </a:r>
          </a:p>
          <a:p>
            <a:pPr eaLnBrk="1" hangingPunct="1">
              <a:spcBef>
                <a:spcPct val="50000"/>
              </a:spcBef>
            </a:pPr>
            <a:r>
              <a:rPr lang="en-US" b="0" dirty="0">
                <a:latin typeface="Arial" charset="0"/>
                <a:cs typeface="Arial" charset="0"/>
              </a:rPr>
              <a:t>- strong acids </a:t>
            </a:r>
            <a:r>
              <a:rPr lang="en-US" b="0" dirty="0" err="1">
                <a:latin typeface="Arial" charset="0"/>
                <a:cs typeface="Arial" charset="0"/>
              </a:rPr>
              <a:t>favour</a:t>
            </a: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isomerization by protonating the nitrogen atom</a:t>
            </a:r>
          </a:p>
          <a:p>
            <a:pPr eaLnBrk="1" hangingPunct="1">
              <a:spcBef>
                <a:spcPct val="50000"/>
              </a:spcBef>
            </a:pPr>
            <a:r>
              <a:rPr lang="en-US" b="0" dirty="0">
                <a:latin typeface="Arial" charset="0"/>
                <a:cs typeface="Arial" charset="0"/>
              </a:rPr>
              <a:t>- </a:t>
            </a:r>
            <a:r>
              <a:rPr lang="en-US" b="0" dirty="0" err="1">
                <a:latin typeface="Arial" charset="0"/>
                <a:cs typeface="Arial" charset="0"/>
              </a:rPr>
              <a:t>proline</a:t>
            </a:r>
            <a:r>
              <a:rPr lang="en-US" b="0" dirty="0">
                <a:latin typeface="Arial" charset="0"/>
                <a:cs typeface="Arial" charset="0"/>
              </a:rPr>
              <a:t> residues disrupt alpha-helices; often found in </a:t>
            </a:r>
            <a:r>
              <a:rPr lang="en-US" b="0" dirty="0" smtClean="0">
                <a:latin typeface="Arial" charset="0"/>
                <a:cs typeface="Arial" charset="0"/>
              </a:rPr>
              <a:t>turns</a:t>
            </a:r>
            <a:endParaRPr lang="en-US" b="0" dirty="0">
              <a:latin typeface="Arial" charset="0"/>
              <a:cs typeface="Arial" charset="0"/>
            </a:endParaRPr>
          </a:p>
        </p:txBody>
      </p:sp>
      <p:grpSp>
        <p:nvGrpSpPr>
          <p:cNvPr id="30" name="Group 29"/>
          <p:cNvGrpSpPr>
            <a:grpSpLocks/>
          </p:cNvGrpSpPr>
          <p:nvPr/>
        </p:nvGrpSpPr>
        <p:grpSpPr bwMode="auto">
          <a:xfrm>
            <a:off x="589756" y="-136455"/>
            <a:ext cx="7162800" cy="48"/>
            <a:chOff x="528" y="864"/>
            <a:chExt cx="4512" cy="48"/>
          </a:xfrm>
        </p:grpSpPr>
        <p:sp>
          <p:nvSpPr>
            <p:cNvPr id="54" name="Line 6"/>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5" name="Line 8"/>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grpSp>
        <p:nvGrpSpPr>
          <p:cNvPr id="32" name="Group 31"/>
          <p:cNvGrpSpPr>
            <a:grpSpLocks/>
          </p:cNvGrpSpPr>
          <p:nvPr/>
        </p:nvGrpSpPr>
        <p:grpSpPr bwMode="auto">
          <a:xfrm>
            <a:off x="727653" y="4390485"/>
            <a:ext cx="1371600" cy="976313"/>
            <a:chOff x="4416" y="1737"/>
            <a:chExt cx="864" cy="615"/>
          </a:xfrm>
        </p:grpSpPr>
        <p:pic>
          <p:nvPicPr>
            <p:cNvPr id="52" name="Picture 51"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4416" y="1776"/>
              <a:ext cx="8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11"/>
            <p:cNvSpPr txBox="1">
              <a:spLocks noChangeArrowheads="1"/>
            </p:cNvSpPr>
            <p:nvPr/>
          </p:nvSpPr>
          <p:spPr bwMode="auto">
            <a:xfrm rot="2377809">
              <a:off x="4684" y="1737"/>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a:t>:</a:t>
              </a:r>
            </a:p>
          </p:txBody>
        </p:sp>
      </p:grpSp>
      <p:grpSp>
        <p:nvGrpSpPr>
          <p:cNvPr id="33" name="Group 32"/>
          <p:cNvGrpSpPr>
            <a:grpSpLocks/>
          </p:cNvGrpSpPr>
          <p:nvPr/>
        </p:nvGrpSpPr>
        <p:grpSpPr bwMode="auto">
          <a:xfrm>
            <a:off x="589756" y="2378145"/>
            <a:ext cx="5943600" cy="48"/>
            <a:chOff x="528" y="864"/>
            <a:chExt cx="4512" cy="48"/>
          </a:xfrm>
        </p:grpSpPr>
        <p:sp>
          <p:nvSpPr>
            <p:cNvPr id="50" name="Line 14"/>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1" name="Line 15"/>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pic>
        <p:nvPicPr>
          <p:cNvPr id="34" name="Picture 33"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3384822" y="4492839"/>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0"/>
          <p:cNvSpPr txBox="1">
            <a:spLocks noChangeArrowheads="1"/>
          </p:cNvSpPr>
          <p:nvPr/>
        </p:nvSpPr>
        <p:spPr bwMode="auto">
          <a:xfrm rot="2700000">
            <a:off x="3751535" y="4476963"/>
            <a:ext cx="31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36" name="Group 35"/>
          <p:cNvGrpSpPr>
            <a:grpSpLocks/>
          </p:cNvGrpSpPr>
          <p:nvPr/>
        </p:nvGrpSpPr>
        <p:grpSpPr bwMode="auto">
          <a:xfrm>
            <a:off x="4008710" y="4526176"/>
            <a:ext cx="271462" cy="274638"/>
            <a:chOff x="5328" y="2400"/>
            <a:chExt cx="171" cy="173"/>
          </a:xfrm>
        </p:grpSpPr>
        <p:sp>
          <p:nvSpPr>
            <p:cNvPr id="48" name="Text Box 23"/>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9" name="Oval 48"/>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37" name="AutoShape 27"/>
          <p:cNvSpPr>
            <a:spLocks noChangeArrowheads="1"/>
          </p:cNvSpPr>
          <p:nvPr/>
        </p:nvSpPr>
        <p:spPr bwMode="auto">
          <a:xfrm>
            <a:off x="6409280" y="4739481"/>
            <a:ext cx="152400" cy="152400"/>
          </a:xfrm>
          <a:prstGeom prst="curvedDownArrow">
            <a:avLst>
              <a:gd name="adj1" fmla="val 28231"/>
              <a:gd name="adj2" fmla="val 48231"/>
              <a:gd name="adj3" fmla="val 33333"/>
            </a:avLst>
          </a:prstGeom>
          <a:solidFill>
            <a:srgbClr val="CCFFCC"/>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38" name="Line 30"/>
          <p:cNvSpPr>
            <a:spLocks noChangeShapeType="1"/>
          </p:cNvSpPr>
          <p:nvPr/>
        </p:nvSpPr>
        <p:spPr bwMode="auto">
          <a:xfrm flipH="1">
            <a:off x="7428706" y="5425281"/>
            <a:ext cx="95250" cy="28575"/>
          </a:xfrm>
          <a:prstGeom prst="line">
            <a:avLst/>
          </a:prstGeom>
          <a:noFill/>
          <a:ln w="12700">
            <a:solidFill>
              <a:srgbClr val="333333"/>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40" name="Text Box 33"/>
          <p:cNvSpPr txBox="1">
            <a:spLocks noChangeArrowheads="1"/>
          </p:cNvSpPr>
          <p:nvPr/>
        </p:nvSpPr>
        <p:spPr bwMode="auto">
          <a:xfrm rot="2700000">
            <a:off x="6410734" y="4471116"/>
            <a:ext cx="31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41" name="Group 40"/>
          <p:cNvGrpSpPr>
            <a:grpSpLocks/>
          </p:cNvGrpSpPr>
          <p:nvPr/>
        </p:nvGrpSpPr>
        <p:grpSpPr bwMode="auto">
          <a:xfrm>
            <a:off x="6658518" y="4534694"/>
            <a:ext cx="271462" cy="274637"/>
            <a:chOff x="5328" y="2400"/>
            <a:chExt cx="171" cy="173"/>
          </a:xfrm>
        </p:grpSpPr>
        <p:sp>
          <p:nvSpPr>
            <p:cNvPr id="46" name="Text Box 35"/>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7" name="Oval 46"/>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42" name="U-Turn Arrow 41"/>
          <p:cNvSpPr/>
          <p:nvPr/>
        </p:nvSpPr>
        <p:spPr bwMode="auto">
          <a:xfrm rot="18552425" flipH="1">
            <a:off x="1018959" y="4529388"/>
            <a:ext cx="166688" cy="152400"/>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sp>
        <p:nvSpPr>
          <p:cNvPr id="43" name="U-Turn Arrow 42"/>
          <p:cNvSpPr/>
          <p:nvPr/>
        </p:nvSpPr>
        <p:spPr bwMode="auto">
          <a:xfrm rot="12665007">
            <a:off x="633991" y="4760369"/>
            <a:ext cx="217487" cy="195263"/>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cxnSp>
        <p:nvCxnSpPr>
          <p:cNvPr id="44" name="Straight Arrow Connector 43"/>
          <p:cNvCxnSpPr>
            <a:cxnSpLocks noChangeShapeType="1"/>
          </p:cNvCxnSpPr>
          <p:nvPr/>
        </p:nvCxnSpPr>
        <p:spPr bwMode="auto">
          <a:xfrm flipH="1">
            <a:off x="1245178" y="3853907"/>
            <a:ext cx="144463" cy="504825"/>
          </a:xfrm>
          <a:prstGeom prst="straightConnector1">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5" name="TextBox 44"/>
          <p:cNvSpPr txBox="1">
            <a:spLocks noChangeArrowheads="1"/>
          </p:cNvSpPr>
          <p:nvPr/>
        </p:nvSpPr>
        <p:spPr bwMode="auto">
          <a:xfrm>
            <a:off x="1389641" y="3422107"/>
            <a:ext cx="10953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lnSpc>
                <a:spcPct val="80000"/>
              </a:lnSpc>
            </a:pPr>
            <a:r>
              <a:rPr lang="en-US" b="0" dirty="0">
                <a:solidFill>
                  <a:srgbClr val="990033"/>
                </a:solidFill>
              </a:rPr>
              <a:t>partial</a:t>
            </a:r>
          </a:p>
          <a:p>
            <a:pPr eaLnBrk="1" hangingPunct="1">
              <a:lnSpc>
                <a:spcPct val="80000"/>
              </a:lnSpc>
            </a:pPr>
            <a:r>
              <a:rPr lang="en-US" b="0" dirty="0">
                <a:solidFill>
                  <a:srgbClr val="990033"/>
                </a:solidFill>
              </a:rPr>
              <a:t>double-bond</a:t>
            </a:r>
          </a:p>
          <a:p>
            <a:pPr eaLnBrk="1" hangingPunct="1">
              <a:lnSpc>
                <a:spcPct val="80000"/>
              </a:lnSpc>
            </a:pPr>
            <a:r>
              <a:rPr lang="en-US" b="0" dirty="0">
                <a:solidFill>
                  <a:srgbClr val="990033"/>
                </a:solidFill>
              </a:rPr>
              <a:t>character</a:t>
            </a:r>
          </a:p>
        </p:txBody>
      </p:sp>
    </p:spTree>
    <p:extLst>
      <p:ext uri="{BB962C8B-B14F-4D97-AF65-F5344CB8AC3E}">
        <p14:creationId xmlns:p14="http://schemas.microsoft.com/office/powerpoint/2010/main" val="2748360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53966" y="1137048"/>
            <a:ext cx="8111148" cy="1477328"/>
          </a:xfrm>
          <a:prstGeom prst="rect">
            <a:avLst/>
          </a:prstGeom>
          <a:noFill/>
        </p:spPr>
        <p:txBody>
          <a:bodyPr wrap="square" rtlCol="0">
            <a:spAutoFit/>
          </a:bodyPr>
          <a:lstStyle/>
          <a:p>
            <a:pPr algn="just"/>
            <a:r>
              <a:rPr lang="it-IT" b="1" dirty="0" smtClean="0"/>
              <a:t>Essendo l’isomerizzazione cis/trans, da punto di vista cinetico, nel caso della prolina, un processo molto più lento rispetto agli amminoacidi lineari, il suo utilizzo o l’impiego di analoghi simili rappresenta una approccio di restrizione conformazionale per i peptidi.</a:t>
            </a:r>
          </a:p>
          <a:p>
            <a:endParaRPr lang="it-IT" dirty="0"/>
          </a:p>
        </p:txBody>
      </p:sp>
      <p:pic>
        <p:nvPicPr>
          <p:cNvPr id="5" name="Immagine 4"/>
          <p:cNvPicPr>
            <a:picLocks noChangeAspect="1"/>
          </p:cNvPicPr>
          <p:nvPr/>
        </p:nvPicPr>
        <p:blipFill>
          <a:blip r:embed="rId2"/>
          <a:stretch>
            <a:fillRect/>
          </a:stretch>
        </p:blipFill>
        <p:spPr>
          <a:xfrm>
            <a:off x="453966" y="3022008"/>
            <a:ext cx="8190498" cy="2787243"/>
          </a:xfrm>
          <a:prstGeom prst="rect">
            <a:avLst/>
          </a:prstGeom>
        </p:spPr>
      </p:pic>
      <p:sp>
        <p:nvSpPr>
          <p:cNvPr id="6" name="CasellaDiTesto 5"/>
          <p:cNvSpPr txBox="1"/>
          <p:nvPr/>
        </p:nvSpPr>
        <p:spPr>
          <a:xfrm>
            <a:off x="453966" y="708040"/>
            <a:ext cx="5812559" cy="646331"/>
          </a:xfrm>
          <a:prstGeom prst="rect">
            <a:avLst/>
          </a:prstGeom>
          <a:noFill/>
        </p:spPr>
        <p:txBody>
          <a:bodyPr wrap="none" rtlCol="0">
            <a:spAutoFit/>
          </a:bodyPr>
          <a:lstStyle/>
          <a:p>
            <a:r>
              <a:rPr lang="it-IT" dirty="0" smtClean="0">
                <a:solidFill>
                  <a:srgbClr val="008000"/>
                </a:solidFill>
                <a:latin typeface="Arial Black"/>
                <a:cs typeface="Arial Black"/>
              </a:rPr>
              <a:t>aminoacidi ciclici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-C</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(prolina e surrogati)</a:t>
            </a:r>
          </a:p>
          <a:p>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31398" y="792501"/>
            <a:ext cx="8912602" cy="2585323"/>
          </a:xfrm>
          <a:prstGeom prst="rect">
            <a:avLst/>
          </a:prstGeom>
          <a:noFill/>
        </p:spPr>
        <p:txBody>
          <a:bodyPr wrap="square" rtlCol="0">
            <a:spAutoFit/>
          </a:bodyPr>
          <a:lstStyle/>
          <a:p>
            <a:r>
              <a:rPr lang="it-IT" dirty="0" smtClean="0">
                <a:solidFill>
                  <a:srgbClr val="008000"/>
                </a:solidFill>
                <a:latin typeface="Arial Black"/>
                <a:cs typeface="Arial Black"/>
              </a:rPr>
              <a:t>acidi β- o γ-aminocicloalcancarbossilici </a:t>
            </a:r>
          </a:p>
          <a:p>
            <a:pPr algn="just"/>
            <a:r>
              <a:rPr lang="it-IT" b="1" dirty="0" smtClean="0"/>
              <a:t>Per evitare il fenomeno dell'isomerizzazione </a:t>
            </a:r>
            <a:r>
              <a:rPr lang="it-IT" b="1" i="1" dirty="0" smtClean="0"/>
              <a:t>cis</a:t>
            </a:r>
            <a:r>
              <a:rPr lang="it-IT" b="1" dirty="0" smtClean="0"/>
              <a:t>/</a:t>
            </a:r>
            <a:r>
              <a:rPr lang="it-IT" b="1" i="1" dirty="0" smtClean="0"/>
              <a:t>trans</a:t>
            </a:r>
            <a:r>
              <a:rPr lang="it-IT" b="1" dirty="0" smtClean="0"/>
              <a:t> del legame amidico che precede la prolina è stato utilizzato l'acido γ-aminociclopentancarbossilico. Questo aminoacido è simile alla prolina ma il legame </a:t>
            </a:r>
            <a:r>
              <a:rPr lang="it-IT" b="1" dirty="0" err="1" smtClean="0"/>
              <a:t>amidico</a:t>
            </a:r>
            <a:r>
              <a:rPr lang="it-IT" b="1" dirty="0" smtClean="0"/>
              <a:t> che lo precede adotta soltanto la configurazione trans in quanto l'</a:t>
            </a:r>
            <a:r>
              <a:rPr lang="it-IT" b="1" dirty="0" err="1" smtClean="0"/>
              <a:t>aminogruppo</a:t>
            </a:r>
            <a:r>
              <a:rPr lang="it-IT" b="1" dirty="0" smtClean="0"/>
              <a:t> è </a:t>
            </a:r>
            <a:r>
              <a:rPr lang="it-IT" b="1" dirty="0" err="1" smtClean="0"/>
              <a:t>esociclico</a:t>
            </a:r>
            <a:r>
              <a:rPr lang="it-IT" b="1" dirty="0" smtClean="0"/>
              <a:t>. Inoltre, avendo un secondo centro chirale offre la possibilità di utilizzare quattro diversi stereoisomeri 1S,2S; 1S,2R; 1R,2R e 1R,2S. Ogni </a:t>
            </a:r>
            <a:r>
              <a:rPr lang="it-IT" b="1" dirty="0" err="1" smtClean="0"/>
              <a:t>stereisomero</a:t>
            </a:r>
            <a:r>
              <a:rPr lang="it-IT" b="1" dirty="0" smtClean="0"/>
              <a:t> impartisce un diverso effetto conformazionale alla struttura peptidica.</a:t>
            </a:r>
          </a:p>
          <a:p>
            <a:endParaRPr lang="it-IT" dirty="0"/>
          </a:p>
        </p:txBody>
      </p:sp>
      <p:pic>
        <p:nvPicPr>
          <p:cNvPr id="5" name="Immagine 4"/>
          <p:cNvPicPr>
            <a:picLocks noChangeAspect="1"/>
          </p:cNvPicPr>
          <p:nvPr/>
        </p:nvPicPr>
        <p:blipFill>
          <a:blip r:embed="rId2"/>
          <a:stretch>
            <a:fillRect/>
          </a:stretch>
        </p:blipFill>
        <p:spPr>
          <a:xfrm>
            <a:off x="894555" y="3420388"/>
            <a:ext cx="7400257" cy="318697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14954" y="1064595"/>
            <a:ext cx="8164223" cy="2862323"/>
          </a:xfrm>
          <a:prstGeom prst="rect">
            <a:avLst/>
          </a:prstGeom>
          <a:noFill/>
        </p:spPr>
        <p:txBody>
          <a:bodyPr wrap="square" rtlCol="0">
            <a:spAutoFit/>
          </a:bodyPr>
          <a:lstStyle/>
          <a:p>
            <a:r>
              <a:rPr lang="it-IT" dirty="0" smtClean="0">
                <a:solidFill>
                  <a:srgbClr val="008000"/>
                </a:solidFill>
                <a:latin typeface="Arial Black"/>
                <a:cs typeface="Arial Black"/>
              </a:rPr>
              <a:t>aminoacidi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-metilati </a:t>
            </a:r>
          </a:p>
          <a:p>
            <a:pPr algn="just"/>
            <a:endParaRPr lang="it-IT" b="1" dirty="0" smtClean="0"/>
          </a:p>
          <a:p>
            <a:pPr algn="just"/>
            <a:r>
              <a:rPr lang="it-IT" b="1" dirty="0" smtClean="0"/>
              <a:t>Gli aminoacidi </a:t>
            </a:r>
            <a:r>
              <a:rPr lang="it-IT" b="1" dirty="0" err="1" smtClean="0"/>
              <a:t>N</a:t>
            </a:r>
            <a:r>
              <a:rPr lang="it-IT" b="1" baseline="30000" dirty="0" smtClean="0"/>
              <a:t>α</a:t>
            </a:r>
            <a:r>
              <a:rPr lang="it-IT" b="1" dirty="0" smtClean="0"/>
              <a:t>-metilati essendo privi dell'idrogeno sull'atomo di azoto modificano notevolmente il pattern dei legami idrogeno del peptide. Il legame amidico N-metilato, come nel caso degli aminoacidi N</a:t>
            </a:r>
            <a:r>
              <a:rPr lang="it-IT" b="1" baseline="30000" dirty="0" smtClean="0"/>
              <a:t>α</a:t>
            </a:r>
            <a:r>
              <a:rPr lang="it-IT" b="1" dirty="0" smtClean="0"/>
              <a:t> -C</a:t>
            </a:r>
            <a:r>
              <a:rPr lang="it-IT" b="1" baseline="30000" dirty="0" smtClean="0"/>
              <a:t>α </a:t>
            </a:r>
            <a:r>
              <a:rPr lang="it-IT" b="1" dirty="0" smtClean="0"/>
              <a:t>ciclici, adotta sia la configurazione </a:t>
            </a:r>
            <a:r>
              <a:rPr lang="it-IT" b="1" i="1" dirty="0" smtClean="0"/>
              <a:t>cis</a:t>
            </a:r>
            <a:r>
              <a:rPr lang="it-IT" b="1" dirty="0" smtClean="0"/>
              <a:t> sia quella </a:t>
            </a:r>
            <a:r>
              <a:rPr lang="it-IT" b="1" i="1" dirty="0" smtClean="0"/>
              <a:t>trans</a:t>
            </a:r>
            <a:r>
              <a:rPr lang="it-IT" b="1" dirty="0" smtClean="0"/>
              <a:t>. Anche questi aminoacidi influenzano la rotazione ψ del legame (C</a:t>
            </a:r>
            <a:r>
              <a:rPr lang="it-IT" b="1" baseline="30000" dirty="0" smtClean="0"/>
              <a:t>α</a:t>
            </a:r>
            <a:r>
              <a:rPr lang="it-IT" b="1" dirty="0" smtClean="0"/>
              <a:t> - C(O)) dell'aminoacido che precede.</a:t>
            </a:r>
          </a:p>
          <a:p>
            <a:r>
              <a:rPr lang="it-IT" dirty="0" err="1" smtClean="0"/>
              <a:t> </a:t>
            </a:r>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33647" y="1451372"/>
            <a:ext cx="7994549" cy="4370427"/>
          </a:xfrm>
          <a:prstGeom prst="rect">
            <a:avLst/>
          </a:prstGeom>
          <a:noFill/>
        </p:spPr>
        <p:txBody>
          <a:bodyPr wrap="square" rtlCol="0">
            <a:spAutoFit/>
          </a:bodyPr>
          <a:lstStyle/>
          <a:p>
            <a:pPr algn="just"/>
            <a:r>
              <a:rPr lang="it-IT" sz="2000" b="1" dirty="0">
                <a:solidFill>
                  <a:srgbClr val="184B5B"/>
                </a:solidFill>
              </a:rPr>
              <a:t>La probabilità che una molecola assuma una particolare conformazione è correlata alla sua energia libera conformazionale. Questa viene definita come la differenza in energia libera tra la conformazione  assunta dalla molecola e quella a minimo contenuto energetico. La conformazione bioattiva non coincide necessariamente con la conformazione a minima energia della molecola in soluzione, allo stato solido o in fase gassosa. Può anche non corrispondere ad una struttura di minimo relativo in queste tre fasi. Con questi presupposti, è difficile che i dati sperimentali relativi a strutture o ad equilibri conformazionali siano sufficienti a definire la conformazione bioattiva. È necessario quindi applicare un approccio di tipo computazionale.</a:t>
            </a:r>
          </a:p>
          <a:p>
            <a:endParaRPr lang="it-IT"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20199" y="830694"/>
            <a:ext cx="8584152" cy="2308324"/>
          </a:xfrm>
          <a:prstGeom prst="rect">
            <a:avLst/>
          </a:prstGeom>
          <a:noFill/>
        </p:spPr>
        <p:txBody>
          <a:bodyPr wrap="square" rtlCol="0">
            <a:spAutoFit/>
          </a:bodyPr>
          <a:lstStyle/>
          <a:p>
            <a:r>
              <a:rPr lang="it-IT" dirty="0" smtClean="0">
                <a:solidFill>
                  <a:srgbClr val="008000"/>
                </a:solidFill>
                <a:latin typeface="Arial Black"/>
                <a:cs typeface="Arial Black"/>
              </a:rPr>
              <a:t>aminoacidi α,β-insaturi (deidroaminoacidi)</a:t>
            </a:r>
          </a:p>
          <a:p>
            <a:pPr algn="just"/>
            <a:r>
              <a:rPr lang="it-IT" b="1" dirty="0" smtClean="0"/>
              <a:t>Gli aminoacidi α,β-insaturi vengono caratterizzati dalla presenza di un doppio legame tra Cα e Cβ. In molti casi questi inducono i peptidi ad una struttura secondaria di tipo β-turn e promuovono la formazione di un legame idrogeno tra il C=O del residuo i ed il gruppo NH del residuo i+3.</a:t>
            </a:r>
          </a:p>
          <a:p>
            <a:pPr algn="just"/>
            <a:r>
              <a:rPr lang="it-IT" b="1" dirty="0" smtClean="0"/>
              <a:t>Data la difficoltà della sintesi degli (E)</a:t>
            </a:r>
            <a:r>
              <a:rPr lang="it-IT" b="1" dirty="0" err="1" smtClean="0"/>
              <a:t>-deidroaminoacidi</a:t>
            </a:r>
            <a:r>
              <a:rPr lang="it-IT" b="1" dirty="0" smtClean="0"/>
              <a:t> sono stati maggiormente studiati gli isomeri </a:t>
            </a:r>
            <a:r>
              <a:rPr lang="it-IT" b="1" dirty="0" err="1" smtClean="0"/>
              <a:t>Z</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878112" y="3166170"/>
            <a:ext cx="7678638" cy="328951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7812" y="993014"/>
            <a:ext cx="8479749" cy="1477328"/>
          </a:xfrm>
          <a:prstGeom prst="rect">
            <a:avLst/>
          </a:prstGeom>
          <a:noFill/>
        </p:spPr>
        <p:txBody>
          <a:bodyPr wrap="square" rtlCol="0">
            <a:spAutoFit/>
          </a:bodyPr>
          <a:lstStyle/>
          <a:p>
            <a:pPr algn="just"/>
            <a:r>
              <a:rPr lang="it-IT" b="1" dirty="0" smtClean="0"/>
              <a:t>La introduzione di gruppi alchilici in </a:t>
            </a:r>
            <a:r>
              <a:rPr lang="it-IT" b="1" dirty="0" smtClean="0">
                <a:sym typeface="Symbol"/>
              </a:rPr>
              <a:t></a:t>
            </a:r>
            <a:r>
              <a:rPr lang="it-IT" b="1" dirty="0" smtClean="0"/>
              <a:t> agli aminoacidi o l’inserimento di gruppi tiolici in grado di dare legami disolfuro sono due approcci molto utilizzati.in quest’ultimo caso si utilizzano la cisteina o altri aminoacidi non naturali , come la 4-</a:t>
            </a:r>
            <a:r>
              <a:rPr lang="it-IT" b="1" i="1" dirty="0" smtClean="0"/>
              <a:t>trans</a:t>
            </a:r>
            <a:r>
              <a:rPr lang="it-IT" b="1" dirty="0" smtClean="0"/>
              <a:t>- e 4-</a:t>
            </a:r>
            <a:r>
              <a:rPr lang="it-IT" b="1" i="1" dirty="0" smtClean="0"/>
              <a:t>cis</a:t>
            </a:r>
            <a:r>
              <a:rPr lang="it-IT" b="1" dirty="0" smtClean="0"/>
              <a:t>-mercaptoprolina.</a:t>
            </a:r>
          </a:p>
          <a:p>
            <a:endParaRPr lang="it-IT" dirty="0"/>
          </a:p>
        </p:txBody>
      </p:sp>
      <p:pic>
        <p:nvPicPr>
          <p:cNvPr id="5" name="Immagine 4"/>
          <p:cNvPicPr>
            <a:picLocks noChangeAspect="1"/>
          </p:cNvPicPr>
          <p:nvPr/>
        </p:nvPicPr>
        <p:blipFill>
          <a:blip r:embed="rId2"/>
          <a:stretch>
            <a:fillRect/>
          </a:stretch>
        </p:blipFill>
        <p:spPr>
          <a:xfrm>
            <a:off x="793750" y="2853842"/>
            <a:ext cx="7556500" cy="33655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70795" y="1136237"/>
            <a:ext cx="8873205" cy="923330"/>
          </a:xfrm>
          <a:prstGeom prst="rect">
            <a:avLst/>
          </a:prstGeom>
          <a:noFill/>
        </p:spPr>
        <p:txBody>
          <a:bodyPr wrap="square" rtlCol="0">
            <a:spAutoFit/>
          </a:bodyPr>
          <a:lstStyle/>
          <a:p>
            <a:pPr algn="just"/>
            <a:r>
              <a:rPr lang="it-IT" b="1" dirty="0" smtClean="0"/>
              <a:t>L’irrigidimento locale si ottiene bloccando al libertà conformazionale delle catene laterali di aminoacidi naturali. Si sono sintetizzati numerosi aminoacidi naturali che rispondono a queste caratteristiche. </a:t>
            </a:r>
            <a:endParaRPr lang="it-IT" b="1" dirty="0"/>
          </a:p>
        </p:txBody>
      </p:sp>
      <p:pic>
        <p:nvPicPr>
          <p:cNvPr id="5" name="Immagine 4"/>
          <p:cNvPicPr>
            <a:picLocks noChangeAspect="1"/>
          </p:cNvPicPr>
          <p:nvPr/>
        </p:nvPicPr>
        <p:blipFill>
          <a:blip r:embed="rId2"/>
          <a:stretch>
            <a:fillRect/>
          </a:stretch>
        </p:blipFill>
        <p:spPr>
          <a:xfrm>
            <a:off x="1801855" y="2264220"/>
            <a:ext cx="5436001" cy="420786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94901" y="1155333"/>
            <a:ext cx="8394867" cy="923330"/>
          </a:xfrm>
          <a:prstGeom prst="rect">
            <a:avLst/>
          </a:prstGeom>
          <a:noFill/>
        </p:spPr>
        <p:txBody>
          <a:bodyPr wrap="square" rtlCol="0">
            <a:spAutoFit/>
          </a:bodyPr>
          <a:lstStyle/>
          <a:p>
            <a:pPr algn="just"/>
            <a:r>
              <a:rPr lang="it-IT" b="1" dirty="0" smtClean="0"/>
              <a:t>Oltre ai singoli aminoacidi, si può applicare lo stesso approccio ai </a:t>
            </a:r>
            <a:r>
              <a:rPr lang="it-IT" b="1" dirty="0" err="1" smtClean="0"/>
              <a:t>dipeptidi</a:t>
            </a:r>
            <a:r>
              <a:rPr lang="it-IT" b="1" dirty="0" smtClean="0"/>
              <a:t>, ottenendo i </a:t>
            </a:r>
            <a:r>
              <a:rPr lang="it-IT" b="1" dirty="0" err="1" smtClean="0"/>
              <a:t>dipeptidomimetici</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374650" y="2525634"/>
            <a:ext cx="8394700" cy="3048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38565" y="954821"/>
            <a:ext cx="8714463" cy="1200329"/>
          </a:xfrm>
          <a:prstGeom prst="rect">
            <a:avLst/>
          </a:prstGeom>
          <a:noFill/>
        </p:spPr>
        <p:txBody>
          <a:bodyPr wrap="square" rtlCol="0">
            <a:spAutoFit/>
          </a:bodyPr>
          <a:lstStyle/>
          <a:p>
            <a:pPr algn="just"/>
            <a:r>
              <a:rPr lang="it-IT" b="1" dirty="0" smtClean="0"/>
              <a:t>Di particolare interesse sono quelle modifiche che forzano sequenze lineari in configurazioni variamente ripiegate (turn </a:t>
            </a:r>
            <a:r>
              <a:rPr lang="it-IT" b="1" dirty="0" err="1" smtClean="0"/>
              <a:t>configuration</a:t>
            </a:r>
            <a:r>
              <a:rPr lang="it-IT" b="1" dirty="0" smtClean="0"/>
              <a:t>). Ad esempio, l’azepinone in figura è una struttura utile come C-7 </a:t>
            </a:r>
            <a:r>
              <a:rPr lang="it-IT" b="1" dirty="0" smtClean="0">
                <a:sym typeface="Symbol"/>
              </a:rPr>
              <a:t></a:t>
            </a:r>
            <a:r>
              <a:rPr lang="it-IT" b="1" dirty="0" smtClean="0"/>
              <a:t>-turn mimetico di un tripeptide. </a:t>
            </a:r>
            <a:endParaRPr lang="it-IT" b="1" dirty="0"/>
          </a:p>
        </p:txBody>
      </p:sp>
      <p:pic>
        <p:nvPicPr>
          <p:cNvPr id="5" name="Immagine 4"/>
          <p:cNvPicPr>
            <a:picLocks noChangeAspect="1"/>
          </p:cNvPicPr>
          <p:nvPr/>
        </p:nvPicPr>
        <p:blipFill>
          <a:blip r:embed="rId2"/>
          <a:stretch>
            <a:fillRect/>
          </a:stretch>
        </p:blipFill>
        <p:spPr>
          <a:xfrm>
            <a:off x="279400" y="2569712"/>
            <a:ext cx="8585200" cy="26543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35924" y="1503507"/>
            <a:ext cx="8253324" cy="3693319"/>
          </a:xfrm>
          <a:prstGeom prst="rect">
            <a:avLst/>
          </a:prstGeom>
          <a:noFill/>
        </p:spPr>
        <p:txBody>
          <a:bodyPr wrap="square" rtlCol="0">
            <a:spAutoFit/>
          </a:bodyPr>
          <a:lstStyle/>
          <a:p>
            <a:pPr algn="just"/>
            <a:r>
              <a:rPr lang="it-IT" sz="2400" b="1" dirty="0" smtClean="0">
                <a:solidFill>
                  <a:srgbClr val="FF0000"/>
                </a:solidFill>
              </a:rPr>
              <a:t>In genere, dopo che la conformazione è stata totalmente o parzialmente congelata, è più facile studiarne la struttura, in particolare la disposizione dei sostituenti, per mezzo di  metodi chimico-fisici (NMR) e computazionali. Correlando i dati ottenuti con l’attività biologica del prodotto si potrà identificare la disposizione spaziale dei gruppi critici per l’interazione e procedere con il disegno di molecole a carattere non peptidico.</a:t>
            </a:r>
          </a:p>
          <a:p>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0070" y="1222171"/>
            <a:ext cx="8630788" cy="3108544"/>
          </a:xfrm>
          <a:prstGeom prst="rect">
            <a:avLst/>
          </a:prstGeom>
          <a:noFill/>
        </p:spPr>
        <p:txBody>
          <a:bodyPr wrap="none" rtlCol="0">
            <a:spAutoFit/>
          </a:bodyPr>
          <a:lstStyle/>
          <a:p>
            <a:r>
              <a:rPr lang="it-IT" dirty="0" smtClean="0">
                <a:solidFill>
                  <a:srgbClr val="FF0000"/>
                </a:solidFill>
                <a:latin typeface="Arial Black"/>
                <a:cs typeface="Arial Black"/>
              </a:rPr>
              <a:t>La ciclizzazione dei peptidi può avvenire mediante i seguenti modi:</a:t>
            </a:r>
          </a:p>
          <a:p>
            <a:pPr lvl="0"/>
            <a:endParaRPr lang="it-IT" sz="2000" dirty="0" smtClean="0">
              <a:latin typeface="Arial Black"/>
              <a:cs typeface="Arial Black"/>
            </a:endParaRPr>
          </a:p>
          <a:p>
            <a:pPr lvl="0"/>
            <a:r>
              <a:rPr lang="it-IT" sz="2000" dirty="0" smtClean="0">
                <a:solidFill>
                  <a:schemeClr val="accent6">
                    <a:lumMod val="75000"/>
                  </a:schemeClr>
                </a:solidFill>
                <a:latin typeface="Arial Black"/>
                <a:cs typeface="Arial Black"/>
              </a:rPr>
              <a:t>legame tra la parte </a:t>
            </a:r>
            <a:r>
              <a:rPr lang="it-IT" sz="2000" dirty="0" err="1" smtClean="0">
                <a:solidFill>
                  <a:schemeClr val="accent6">
                    <a:lumMod val="75000"/>
                  </a:schemeClr>
                </a:solidFill>
                <a:latin typeface="Arial Black"/>
                <a:cs typeface="Arial Black"/>
              </a:rPr>
              <a:t>N-terminale</a:t>
            </a:r>
            <a:r>
              <a:rPr lang="it-IT" sz="2000" dirty="0" smtClean="0">
                <a:solidFill>
                  <a:schemeClr val="accent6">
                    <a:lumMod val="75000"/>
                  </a:schemeClr>
                </a:solidFill>
                <a:latin typeface="Arial Black"/>
                <a:cs typeface="Arial Black"/>
              </a:rPr>
              <a:t> e </a:t>
            </a:r>
            <a:r>
              <a:rPr lang="it-IT" sz="2000" dirty="0" err="1" smtClean="0">
                <a:solidFill>
                  <a:schemeClr val="accent6">
                    <a:lumMod val="75000"/>
                  </a:schemeClr>
                </a:solidFill>
                <a:latin typeface="Arial Black"/>
                <a:cs typeface="Arial Black"/>
              </a:rPr>
              <a:t>C-terminale</a:t>
            </a:r>
            <a:endParaRPr lang="it-IT" sz="2000" dirty="0" smtClean="0">
              <a:solidFill>
                <a:schemeClr val="accent6">
                  <a:lumMod val="75000"/>
                </a:schemeClr>
              </a:solidFill>
              <a:latin typeface="Arial Black"/>
              <a:cs typeface="Arial Black"/>
            </a:endParaRP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della parte </a:t>
            </a:r>
            <a:r>
              <a:rPr lang="it-IT" sz="2000" dirty="0" err="1" smtClean="0">
                <a:solidFill>
                  <a:schemeClr val="accent6">
                    <a:lumMod val="75000"/>
                  </a:schemeClr>
                </a:solidFill>
                <a:latin typeface="Arial Black"/>
                <a:cs typeface="Arial Black"/>
              </a:rPr>
              <a:t>N-terminale</a:t>
            </a:r>
            <a:r>
              <a:rPr lang="it-IT" sz="2000" dirty="0" smtClean="0">
                <a:solidFill>
                  <a:schemeClr val="accent6">
                    <a:lumMod val="75000"/>
                  </a:schemeClr>
                </a:solidFill>
                <a:latin typeface="Arial Black"/>
                <a:cs typeface="Arial Black"/>
              </a:rPr>
              <a:t> con una catena laterale</a:t>
            </a: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tra una catena laterale e la parte </a:t>
            </a:r>
            <a:r>
              <a:rPr lang="it-IT" sz="2000" dirty="0" err="1" smtClean="0">
                <a:solidFill>
                  <a:schemeClr val="accent6">
                    <a:lumMod val="75000"/>
                  </a:schemeClr>
                </a:solidFill>
                <a:latin typeface="Arial Black"/>
                <a:cs typeface="Arial Black"/>
              </a:rPr>
              <a:t>C-terminale</a:t>
            </a:r>
            <a:endParaRPr lang="it-IT" sz="2000" dirty="0" smtClean="0">
              <a:solidFill>
                <a:schemeClr val="accent6">
                  <a:lumMod val="75000"/>
                </a:schemeClr>
              </a:solidFill>
              <a:latin typeface="Arial Black"/>
              <a:cs typeface="Arial Black"/>
            </a:endParaRP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tra due catene laterali</a:t>
            </a:r>
          </a:p>
          <a:p>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668042" y="1164881"/>
            <a:ext cx="7913369" cy="3139321"/>
          </a:xfrm>
          <a:prstGeom prst="rect">
            <a:avLst/>
          </a:prstGeom>
          <a:noFill/>
        </p:spPr>
        <p:txBody>
          <a:bodyPr wrap="square" rtlCol="0">
            <a:spAutoFit/>
          </a:bodyPr>
          <a:lstStyle/>
          <a:p>
            <a:pPr algn="just"/>
            <a:r>
              <a:rPr lang="it-IT" sz="2000" b="1" dirty="0" smtClean="0">
                <a:solidFill>
                  <a:schemeClr val="bg2">
                    <a:lumMod val="25000"/>
                  </a:schemeClr>
                </a:solidFill>
              </a:rPr>
              <a:t>L'applicazione più importante della ciclizzazione è stata osservata nel campo dei peptidi oppioidi. Infatti, da studi cristallografici delle encefaline (</a:t>
            </a:r>
            <a:r>
              <a:rPr lang="it-IT" sz="2000" b="1" dirty="0" err="1" smtClean="0">
                <a:solidFill>
                  <a:schemeClr val="bg2">
                    <a:lumMod val="25000"/>
                  </a:schemeClr>
                </a:solidFill>
              </a:rPr>
              <a:t>Tyr-Gly-Gly-Phe-</a:t>
            </a:r>
            <a:r>
              <a:rPr lang="it-IT" sz="2000" b="1" dirty="0" smtClean="0">
                <a:solidFill>
                  <a:schemeClr val="bg2">
                    <a:lumMod val="25000"/>
                  </a:schemeClr>
                </a:solidFill>
              </a:rPr>
              <a:t>(Leu o </a:t>
            </a:r>
            <a:r>
              <a:rPr lang="it-IT" sz="2000" b="1" dirty="0" err="1" smtClean="0">
                <a:solidFill>
                  <a:schemeClr val="bg2">
                    <a:lumMod val="25000"/>
                  </a:schemeClr>
                </a:solidFill>
              </a:rPr>
              <a:t>Met</a:t>
            </a:r>
            <a:r>
              <a:rPr lang="it-IT" sz="2000" b="1" dirty="0" smtClean="0">
                <a:solidFill>
                  <a:schemeClr val="bg2">
                    <a:lumMod val="25000"/>
                  </a:schemeClr>
                </a:solidFill>
              </a:rPr>
              <a:t>)-OH) emergono due tipi di strutture. La prima è una β-turn stabilizzata da legami idrogeno antiparalleli tra Tyr1 e Phe4, mentre la seconda è quella del peptide lineare. Studi spettroscopici e di </a:t>
            </a:r>
            <a:r>
              <a:rPr lang="it-IT" sz="2000" b="1" dirty="0" err="1" smtClean="0">
                <a:solidFill>
                  <a:schemeClr val="bg2">
                    <a:lumMod val="25000"/>
                  </a:schemeClr>
                </a:solidFill>
              </a:rPr>
              <a:t>molecular</a:t>
            </a:r>
            <a:r>
              <a:rPr lang="it-IT" sz="2000" b="1" dirty="0" smtClean="0">
                <a:solidFill>
                  <a:schemeClr val="bg2">
                    <a:lumMod val="25000"/>
                  </a:schemeClr>
                </a:solidFill>
              </a:rPr>
              <a:t> </a:t>
            </a:r>
            <a:r>
              <a:rPr lang="it-IT" sz="2000" b="1" dirty="0" err="1" smtClean="0">
                <a:solidFill>
                  <a:schemeClr val="bg2">
                    <a:lumMod val="25000"/>
                  </a:schemeClr>
                </a:solidFill>
              </a:rPr>
              <a:t>modeling</a:t>
            </a:r>
            <a:r>
              <a:rPr lang="it-IT" sz="2000" b="1" dirty="0" smtClean="0">
                <a:solidFill>
                  <a:schemeClr val="bg2">
                    <a:lumMod val="25000"/>
                  </a:schemeClr>
                </a:solidFill>
              </a:rPr>
              <a:t> confermano questi risultati mettendo in evidenza l’esistenza di diverse conformazioni in equilibrio.</a:t>
            </a:r>
          </a:p>
          <a:p>
            <a:endParaRPr lang="it-IT"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179236" y="897532"/>
            <a:ext cx="8767824" cy="2308324"/>
          </a:xfrm>
          <a:prstGeom prst="rect">
            <a:avLst/>
          </a:prstGeom>
          <a:noFill/>
        </p:spPr>
        <p:txBody>
          <a:bodyPr wrap="square" rtlCol="0">
            <a:spAutoFit/>
          </a:bodyPr>
          <a:lstStyle/>
          <a:p>
            <a:pPr algn="just"/>
            <a:r>
              <a:rPr lang="it-IT" b="1" dirty="0" smtClean="0"/>
              <a:t>La flessibilità dei due </a:t>
            </a:r>
            <a:r>
              <a:rPr lang="it-IT" b="1" dirty="0" err="1" smtClean="0"/>
              <a:t>ligandi</a:t>
            </a:r>
            <a:r>
              <a:rPr lang="it-IT" b="1" dirty="0" smtClean="0"/>
              <a:t> è stata progressivamente ridotta prima nei due analoghi ciclici DPDPE e DPLPE (nei quali gli aminoacidi 2 e 5 sono stati sostituiti dai due </a:t>
            </a:r>
            <a:r>
              <a:rPr lang="it-IT" b="1" dirty="0" err="1" smtClean="0"/>
              <a:t>enantiomeri</a:t>
            </a:r>
            <a:r>
              <a:rPr lang="it-IT" b="1" dirty="0" smtClean="0"/>
              <a:t> della </a:t>
            </a:r>
            <a:r>
              <a:rPr lang="it-IT" b="1" dirty="0" err="1" smtClean="0"/>
              <a:t>penicillamina</a:t>
            </a:r>
            <a:r>
              <a:rPr lang="it-IT" b="1" dirty="0" smtClean="0"/>
              <a:t>, D-Pen e L-Pen) e successivamente nell’analogo JOM-13 che è ancora meno flessibile (una glicina è stata sostituita dalla D-cisteina, l’altra è stata eliminata). Quest’ultimo prodotto è stato studiato tramite NMR, cristallografia e metodi computazionali per correlare la sua struttura spaziale alla selettività verso i recettori oppiodi di tipo </a:t>
            </a:r>
            <a:r>
              <a:rPr lang="it-IT" b="1" dirty="0" smtClean="0">
                <a:sym typeface="Symbol"/>
              </a:rPr>
              <a:t></a:t>
            </a:r>
            <a:r>
              <a:rPr lang="it-IT" b="1" dirty="0" smtClean="0"/>
              <a:t>, sui quali è un potente agonista. </a:t>
            </a:r>
            <a:endParaRPr lang="it-IT" b="1" dirty="0"/>
          </a:p>
        </p:txBody>
      </p:sp>
      <p:pic>
        <p:nvPicPr>
          <p:cNvPr id="5" name="Immagine 4"/>
          <p:cNvPicPr>
            <a:picLocks noChangeAspect="1"/>
          </p:cNvPicPr>
          <p:nvPr/>
        </p:nvPicPr>
        <p:blipFill>
          <a:blip r:embed="rId2"/>
          <a:stretch>
            <a:fillRect/>
          </a:stretch>
        </p:blipFill>
        <p:spPr>
          <a:xfrm>
            <a:off x="2273045" y="3205856"/>
            <a:ext cx="4668804" cy="343623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5" name="CasellaDiTesto 4"/>
          <p:cNvSpPr txBox="1"/>
          <p:nvPr/>
        </p:nvSpPr>
        <p:spPr>
          <a:xfrm>
            <a:off x="457552" y="1078947"/>
            <a:ext cx="8231696" cy="5324535"/>
          </a:xfrm>
          <a:prstGeom prst="rect">
            <a:avLst/>
          </a:prstGeom>
          <a:noFill/>
        </p:spPr>
        <p:txBody>
          <a:bodyPr wrap="square" rtlCol="0">
            <a:spAutoFit/>
          </a:bodyPr>
          <a:lstStyle/>
          <a:p>
            <a:pPr algn="just"/>
            <a:r>
              <a:rPr lang="it-IT" sz="2000" b="1" dirty="0" smtClean="0">
                <a:solidFill>
                  <a:schemeClr val="accent3">
                    <a:lumMod val="75000"/>
                  </a:schemeClr>
                </a:solidFill>
              </a:rPr>
              <a:t>In medicina spesso è necessario trattare una malattia con più di un farmaco </a:t>
            </a:r>
            <a:r>
              <a:rPr lang="it-IT" sz="2000" b="1" dirty="0" err="1" smtClean="0">
                <a:solidFill>
                  <a:schemeClr val="accent3">
                    <a:lumMod val="75000"/>
                  </a:schemeClr>
                </a:solidFill>
              </a:rPr>
              <a:t>perchè</a:t>
            </a:r>
            <a:r>
              <a:rPr lang="it-IT" sz="2000" b="1" dirty="0" smtClean="0">
                <a:solidFill>
                  <a:schemeClr val="accent3">
                    <a:lumMod val="75000"/>
                  </a:schemeClr>
                </a:solidFill>
              </a:rPr>
              <a:t> essa non è la conseguenza di un sola causa, ma di varie e concomitanti modificazioni patologiche. In questo caso spesso si presentano problemi legati alle differenze farmacocinetiche dei farmaci somministrati, con la conseguenza che può essere difficile ottimizzare la terapia. Esiste quindi un certo interesse a sviluppare molecole che siano in grado di agire con due o più meccanismi contemporaneamente.</a:t>
            </a:r>
          </a:p>
          <a:p>
            <a:pPr algn="just"/>
            <a:r>
              <a:rPr lang="it-IT" sz="2000" b="1" dirty="0" smtClean="0">
                <a:solidFill>
                  <a:schemeClr val="accent3">
                    <a:lumMod val="75000"/>
                  </a:schemeClr>
                </a:solidFill>
              </a:rPr>
              <a:t>Quando le caratteristiche strutturali di due molecole aventi attività biologica complementare vengono inserite in un'unica entità molecolare, si parla di ibridazione' molecolare o di approccio simbiotico. Vale la pena di ricordare che, come è già stato detto, non rientrano in questa categoria quelle molecole, anche loro ibridate, che sono destinate a scindersi nell'organismo per ripristinare i farmaci di partenza, come mostrato nell’esempio della </a:t>
            </a:r>
            <a:r>
              <a:rPr lang="it-IT" sz="2000" b="1" dirty="0" err="1" smtClean="0">
                <a:solidFill>
                  <a:schemeClr val="accent3">
                    <a:lumMod val="75000"/>
                  </a:schemeClr>
                </a:solidFill>
              </a:rPr>
              <a:t>sultamicillina</a:t>
            </a:r>
            <a:r>
              <a:rPr lang="it-IT" sz="2000" b="1" dirty="0" smtClean="0">
                <a:solidFill>
                  <a:schemeClr val="accent3">
                    <a:lumMod val="75000"/>
                  </a:schemeClr>
                </a:solidFill>
              </a:rPr>
              <a:t> (</a:t>
            </a:r>
            <a:r>
              <a:rPr lang="it-IT" sz="2000" b="1" dirty="0" err="1" smtClean="0">
                <a:solidFill>
                  <a:schemeClr val="accent3">
                    <a:lumMod val="75000"/>
                  </a:schemeClr>
                </a:solidFill>
              </a:rPr>
              <a:t>ampicillina</a:t>
            </a:r>
            <a:r>
              <a:rPr lang="it-IT" sz="2000" b="1" dirty="0" smtClean="0">
                <a:solidFill>
                  <a:schemeClr val="accent3">
                    <a:lumMod val="75000"/>
                  </a:schemeClr>
                </a:solidFill>
              </a:rPr>
              <a:t> + </a:t>
            </a:r>
            <a:r>
              <a:rPr lang="it-IT" sz="2000" b="1" dirty="0" err="1" smtClean="0">
                <a:solidFill>
                  <a:schemeClr val="accent3">
                    <a:lumMod val="75000"/>
                  </a:schemeClr>
                </a:solidFill>
              </a:rPr>
              <a:t>sulbactam</a:t>
            </a:r>
            <a:r>
              <a:rPr lang="it-IT" sz="2000" b="1" dirty="0" smtClean="0">
                <a:solidFill>
                  <a:schemeClr val="accent3">
                    <a:lumMod val="75000"/>
                  </a:schemeClr>
                </a:solidFill>
              </a:rPr>
              <a:t>). </a:t>
            </a:r>
            <a:endParaRPr lang="it-IT" sz="2000" b="1"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4" name="CasellaDiTesto 3"/>
          <p:cNvSpPr txBox="1"/>
          <p:nvPr/>
        </p:nvSpPr>
        <p:spPr>
          <a:xfrm>
            <a:off x="195368" y="832102"/>
            <a:ext cx="8792628" cy="2308324"/>
          </a:xfrm>
          <a:prstGeom prst="rect">
            <a:avLst/>
          </a:prstGeom>
          <a:noFill/>
        </p:spPr>
        <p:txBody>
          <a:bodyPr wrap="square" rtlCol="0">
            <a:spAutoFit/>
          </a:bodyPr>
          <a:lstStyle/>
          <a:p>
            <a:pPr algn="just"/>
            <a:r>
              <a:rPr lang="it-IT" b="1" dirty="0">
                <a:solidFill>
                  <a:schemeClr val="tx1">
                    <a:lumMod val="65000"/>
                    <a:lumOff val="35000"/>
                  </a:schemeClr>
                </a:solidFill>
              </a:rPr>
              <a:t>A parte i casi in cui l’interazione </a:t>
            </a:r>
            <a:r>
              <a:rPr lang="it-IT" b="1" dirty="0" err="1">
                <a:solidFill>
                  <a:schemeClr val="tx1">
                    <a:lumMod val="65000"/>
                    <a:lumOff val="35000"/>
                  </a:schemeClr>
                </a:solidFill>
              </a:rPr>
              <a:t>ligando-recettore</a:t>
            </a:r>
            <a:r>
              <a:rPr lang="it-IT" b="1" dirty="0">
                <a:solidFill>
                  <a:schemeClr val="tx1">
                    <a:lumMod val="65000"/>
                    <a:lumOff val="35000"/>
                  </a:schemeClr>
                </a:solidFill>
              </a:rPr>
              <a:t> è caratterizzata dall’instaurarsi di una fitta rete di legami a idrogeno o di un elevato numero di altre forti interazioni, è molto probabile che il </a:t>
            </a:r>
            <a:r>
              <a:rPr lang="it-IT" b="1" dirty="0" err="1">
                <a:solidFill>
                  <a:schemeClr val="tx1">
                    <a:lumMod val="65000"/>
                    <a:lumOff val="35000"/>
                  </a:schemeClr>
                </a:solidFill>
              </a:rPr>
              <a:t>ligando</a:t>
            </a:r>
            <a:r>
              <a:rPr lang="it-IT" b="1" dirty="0">
                <a:solidFill>
                  <a:schemeClr val="tx1">
                    <a:lumMod val="65000"/>
                    <a:lumOff val="35000"/>
                  </a:schemeClr>
                </a:solidFill>
              </a:rPr>
              <a:t> si leghi al recettore in una conformazione che corrisponde ad una conformazione di basso contenuto energetico per la molecola nel </a:t>
            </a:r>
            <a:r>
              <a:rPr lang="it-IT" b="1" dirty="0" smtClean="0">
                <a:solidFill>
                  <a:schemeClr val="tx1">
                    <a:lumMod val="65000"/>
                    <a:lumOff val="35000"/>
                  </a:schemeClr>
                </a:solidFill>
              </a:rPr>
              <a:t>vuoto. </a:t>
            </a:r>
            <a:r>
              <a:rPr lang="it-IT" b="1" dirty="0">
                <a:solidFill>
                  <a:schemeClr val="tx1">
                    <a:lumMod val="65000"/>
                    <a:lumOff val="35000"/>
                  </a:schemeClr>
                </a:solidFill>
              </a:rPr>
              <a:t>Questo è supportato dallo studio delle conformazioni che si determinano nei complessi </a:t>
            </a:r>
            <a:r>
              <a:rPr lang="it-IT" b="1" dirty="0" err="1">
                <a:solidFill>
                  <a:schemeClr val="tx1">
                    <a:lumMod val="65000"/>
                    <a:lumOff val="35000"/>
                  </a:schemeClr>
                </a:solidFill>
              </a:rPr>
              <a:t>ligando-enzima</a:t>
            </a:r>
            <a:r>
              <a:rPr lang="it-IT" b="1" dirty="0">
                <a:solidFill>
                  <a:schemeClr val="tx1">
                    <a:lumMod val="65000"/>
                    <a:lumOff val="35000"/>
                  </a:schemeClr>
                </a:solidFill>
              </a:rPr>
              <a:t> allo stato solido. </a:t>
            </a:r>
          </a:p>
          <a:p>
            <a:endParaRPr lang="it-IT" dirty="0"/>
          </a:p>
        </p:txBody>
      </p:sp>
      <p:pic>
        <p:nvPicPr>
          <p:cNvPr id="5" name="Immagine 4"/>
          <p:cNvPicPr>
            <a:picLocks noChangeAspect="1"/>
          </p:cNvPicPr>
          <p:nvPr/>
        </p:nvPicPr>
        <p:blipFill>
          <a:blip r:embed="rId2"/>
          <a:stretch>
            <a:fillRect/>
          </a:stretch>
        </p:blipFill>
        <p:spPr>
          <a:xfrm>
            <a:off x="54740" y="2863840"/>
            <a:ext cx="9013039" cy="2917682"/>
          </a:xfrm>
          <a:prstGeom prst="rect">
            <a:avLst/>
          </a:prstGeom>
        </p:spPr>
      </p:pic>
      <p:sp>
        <p:nvSpPr>
          <p:cNvPr id="3" name="TextBox 2"/>
          <p:cNvSpPr txBox="1"/>
          <p:nvPr/>
        </p:nvSpPr>
        <p:spPr>
          <a:xfrm>
            <a:off x="3809850" y="6025443"/>
            <a:ext cx="1531188" cy="369332"/>
          </a:xfrm>
          <a:prstGeom prst="rect">
            <a:avLst/>
          </a:prstGeom>
          <a:noFill/>
        </p:spPr>
        <p:txBody>
          <a:bodyPr wrap="none" rtlCol="0">
            <a:spAutoFit/>
          </a:bodyPr>
          <a:lstStyle/>
          <a:p>
            <a:r>
              <a:rPr lang="en-US" b="1" dirty="0" err="1" smtClean="0">
                <a:latin typeface="Symbol" charset="2"/>
                <a:cs typeface="Symbol" charset="2"/>
              </a:rPr>
              <a:t>D</a:t>
            </a:r>
            <a:r>
              <a:rPr lang="en-US" b="1" dirty="0" err="1"/>
              <a:t>G</a:t>
            </a:r>
            <a:r>
              <a:rPr lang="en-US" b="1" baseline="-25000" dirty="0" err="1" smtClean="0"/>
              <a:t>bind</a:t>
            </a:r>
            <a:r>
              <a:rPr lang="en-US" b="1" dirty="0" smtClean="0"/>
              <a:t> = -</a:t>
            </a:r>
            <a:r>
              <a:rPr lang="en-US" b="1" dirty="0" smtClean="0">
                <a:latin typeface="Symbol" charset="2"/>
                <a:cs typeface="Symbol" charset="2"/>
              </a:rPr>
              <a:t>D</a:t>
            </a:r>
            <a:r>
              <a:rPr lang="en-US" b="1" dirty="0" smtClean="0"/>
              <a:t>G</a:t>
            </a: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366632" y="821146"/>
            <a:ext cx="8528125" cy="1200329"/>
          </a:xfrm>
          <a:prstGeom prst="rect">
            <a:avLst/>
          </a:prstGeom>
          <a:noFill/>
        </p:spPr>
        <p:txBody>
          <a:bodyPr wrap="square" rtlCol="0">
            <a:spAutoFit/>
          </a:bodyPr>
          <a:lstStyle/>
          <a:p>
            <a:r>
              <a:rPr lang="it-IT" b="1" dirty="0" smtClean="0"/>
              <a:t>La fusione molecolare può interessare tutta o gran parte della struttura delle molecole di riferimento, può riguardare solamente i gruppi </a:t>
            </a:r>
            <a:r>
              <a:rPr lang="it-IT" b="1" dirty="0" err="1" smtClean="0"/>
              <a:t>farmacoforici</a:t>
            </a:r>
            <a:r>
              <a:rPr lang="it-IT" b="1" dirty="0" smtClean="0"/>
              <a:t> o anche solo alcuni di essi, come viene mostrato in figura.</a:t>
            </a:r>
          </a:p>
          <a:p>
            <a:endParaRPr lang="it-IT" dirty="0"/>
          </a:p>
        </p:txBody>
      </p:sp>
      <p:sp>
        <p:nvSpPr>
          <p:cNvPr id="5" name="Ovale 4"/>
          <p:cNvSpPr/>
          <p:nvPr/>
        </p:nvSpPr>
        <p:spPr>
          <a:xfrm>
            <a:off x="3122399" y="2176991"/>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4630695" y="217699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2 7"/>
          <p:cNvCxnSpPr/>
          <p:nvPr/>
        </p:nvCxnSpPr>
        <p:spPr>
          <a:xfrm rot="16200000" flipH="1">
            <a:off x="3418440" y="3895668"/>
            <a:ext cx="1499069" cy="9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rot="10800000" flipV="1">
            <a:off x="2702260" y="3284582"/>
            <a:ext cx="1078994" cy="687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4440110" y="3284582"/>
            <a:ext cx="1040800" cy="687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1384172" y="4038892"/>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2372831" y="4038892"/>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Connettore 1 15"/>
          <p:cNvCxnSpPr>
            <a:stCxn id="13" idx="6"/>
            <a:endCxn id="14" idx="2"/>
          </p:cNvCxnSpPr>
          <p:nvPr/>
        </p:nvCxnSpPr>
        <p:spPr>
          <a:xfrm>
            <a:off x="2043027" y="4344435"/>
            <a:ext cx="32980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3280942" y="2313714"/>
            <a:ext cx="351378" cy="369332"/>
          </a:xfrm>
          <a:prstGeom prst="rect">
            <a:avLst/>
          </a:prstGeom>
          <a:noFill/>
        </p:spPr>
        <p:txBody>
          <a:bodyPr wrap="none" rtlCol="0">
            <a:spAutoFit/>
          </a:bodyPr>
          <a:lstStyle/>
          <a:p>
            <a:r>
              <a:rPr lang="it-IT" b="1" dirty="0" smtClean="0"/>
              <a:t>A</a:t>
            </a:r>
            <a:endParaRPr lang="it-IT" b="1" dirty="0"/>
          </a:p>
        </p:txBody>
      </p:sp>
      <p:sp>
        <p:nvSpPr>
          <p:cNvPr id="18" name="CasellaDiTesto 17"/>
          <p:cNvSpPr txBox="1"/>
          <p:nvPr/>
        </p:nvSpPr>
        <p:spPr>
          <a:xfrm>
            <a:off x="4779698" y="2313714"/>
            <a:ext cx="350689" cy="369332"/>
          </a:xfrm>
          <a:prstGeom prst="rect">
            <a:avLst/>
          </a:prstGeom>
          <a:noFill/>
        </p:spPr>
        <p:txBody>
          <a:bodyPr wrap="none" rtlCol="0">
            <a:spAutoFit/>
          </a:bodyPr>
          <a:lstStyle/>
          <a:p>
            <a:r>
              <a:rPr lang="it-IT" b="1" dirty="0" smtClean="0"/>
              <a:t>B</a:t>
            </a:r>
            <a:endParaRPr lang="it-IT" b="1" dirty="0"/>
          </a:p>
        </p:txBody>
      </p:sp>
      <p:sp>
        <p:nvSpPr>
          <p:cNvPr id="19" name="CasellaDiTesto 18"/>
          <p:cNvSpPr txBox="1"/>
          <p:nvPr/>
        </p:nvSpPr>
        <p:spPr>
          <a:xfrm>
            <a:off x="1557969" y="4159769"/>
            <a:ext cx="351378" cy="369332"/>
          </a:xfrm>
          <a:prstGeom prst="rect">
            <a:avLst/>
          </a:prstGeom>
          <a:noFill/>
        </p:spPr>
        <p:txBody>
          <a:bodyPr wrap="none" rtlCol="0">
            <a:spAutoFit/>
          </a:bodyPr>
          <a:lstStyle/>
          <a:p>
            <a:r>
              <a:rPr lang="it-IT" b="1" dirty="0" smtClean="0"/>
              <a:t>A</a:t>
            </a:r>
            <a:endParaRPr lang="it-IT" b="1" dirty="0"/>
          </a:p>
        </p:txBody>
      </p:sp>
      <p:sp>
        <p:nvSpPr>
          <p:cNvPr id="20" name="CasellaDiTesto 19"/>
          <p:cNvSpPr txBox="1"/>
          <p:nvPr/>
        </p:nvSpPr>
        <p:spPr>
          <a:xfrm>
            <a:off x="2526570" y="4159769"/>
            <a:ext cx="351378" cy="369332"/>
          </a:xfrm>
          <a:prstGeom prst="rect">
            <a:avLst/>
          </a:prstGeom>
          <a:noFill/>
        </p:spPr>
        <p:txBody>
          <a:bodyPr wrap="none" rtlCol="0">
            <a:spAutoFit/>
          </a:bodyPr>
          <a:lstStyle/>
          <a:p>
            <a:r>
              <a:rPr lang="it-IT" b="1" dirty="0" err="1" smtClean="0"/>
              <a:t>B</a:t>
            </a:r>
            <a:endParaRPr lang="it-IT" b="1" dirty="0"/>
          </a:p>
        </p:txBody>
      </p:sp>
      <p:sp>
        <p:nvSpPr>
          <p:cNvPr id="21" name="Ovale 20"/>
          <p:cNvSpPr/>
          <p:nvPr/>
        </p:nvSpPr>
        <p:spPr>
          <a:xfrm>
            <a:off x="3709665" y="4907407"/>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4077285" y="4907407"/>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3753620" y="5044130"/>
            <a:ext cx="351378" cy="369332"/>
          </a:xfrm>
          <a:prstGeom prst="rect">
            <a:avLst/>
          </a:prstGeom>
          <a:noFill/>
        </p:spPr>
        <p:txBody>
          <a:bodyPr wrap="none" rtlCol="0">
            <a:spAutoFit/>
          </a:bodyPr>
          <a:lstStyle/>
          <a:p>
            <a:r>
              <a:rPr lang="it-IT" b="1" dirty="0" smtClean="0"/>
              <a:t>A</a:t>
            </a:r>
            <a:endParaRPr lang="it-IT" b="1" dirty="0"/>
          </a:p>
        </p:txBody>
      </p:sp>
      <p:sp>
        <p:nvSpPr>
          <p:cNvPr id="24" name="CasellaDiTesto 23"/>
          <p:cNvSpPr txBox="1"/>
          <p:nvPr/>
        </p:nvSpPr>
        <p:spPr>
          <a:xfrm>
            <a:off x="4235837" y="5044130"/>
            <a:ext cx="350689" cy="369332"/>
          </a:xfrm>
          <a:prstGeom prst="rect">
            <a:avLst/>
          </a:prstGeom>
          <a:noFill/>
        </p:spPr>
        <p:txBody>
          <a:bodyPr wrap="none" rtlCol="0">
            <a:spAutoFit/>
          </a:bodyPr>
          <a:lstStyle/>
          <a:p>
            <a:r>
              <a:rPr lang="it-IT" b="1" dirty="0" smtClean="0"/>
              <a:t>B</a:t>
            </a:r>
            <a:endParaRPr lang="it-IT" b="1" dirty="0"/>
          </a:p>
        </p:txBody>
      </p:sp>
      <p:sp>
        <p:nvSpPr>
          <p:cNvPr id="25" name="Ovale 24"/>
          <p:cNvSpPr/>
          <p:nvPr/>
        </p:nvSpPr>
        <p:spPr>
          <a:xfrm>
            <a:off x="5954030" y="3717503"/>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CasellaDiTesto 25"/>
          <p:cNvSpPr txBox="1"/>
          <p:nvPr/>
        </p:nvSpPr>
        <p:spPr>
          <a:xfrm>
            <a:off x="6112573" y="3854226"/>
            <a:ext cx="351378" cy="369332"/>
          </a:xfrm>
          <a:prstGeom prst="rect">
            <a:avLst/>
          </a:prstGeom>
          <a:noFill/>
        </p:spPr>
        <p:txBody>
          <a:bodyPr wrap="none" rtlCol="0">
            <a:spAutoFit/>
          </a:bodyPr>
          <a:lstStyle/>
          <a:p>
            <a:r>
              <a:rPr lang="it-IT" b="1" dirty="0" smtClean="0"/>
              <a:t>A</a:t>
            </a:r>
            <a:endParaRPr lang="it-IT" b="1" dirty="0"/>
          </a:p>
        </p:txBody>
      </p:sp>
      <p:sp>
        <p:nvSpPr>
          <p:cNvPr id="27" name="Ovale 26"/>
          <p:cNvSpPr/>
          <p:nvPr/>
        </p:nvSpPr>
        <p:spPr>
          <a:xfrm>
            <a:off x="5954030" y="472274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CasellaDiTesto 27"/>
          <p:cNvSpPr txBox="1"/>
          <p:nvPr/>
        </p:nvSpPr>
        <p:spPr>
          <a:xfrm>
            <a:off x="6103033" y="4859464"/>
            <a:ext cx="350689" cy="369332"/>
          </a:xfrm>
          <a:prstGeom prst="rect">
            <a:avLst/>
          </a:prstGeom>
          <a:noFill/>
        </p:spPr>
        <p:txBody>
          <a:bodyPr wrap="none" rtlCol="0">
            <a:spAutoFit/>
          </a:bodyPr>
          <a:lstStyle/>
          <a:p>
            <a:r>
              <a:rPr lang="it-IT" b="1" dirty="0" smtClean="0"/>
              <a:t>B</a:t>
            </a:r>
            <a:endParaRPr lang="it-IT" b="1" dirty="0"/>
          </a:p>
        </p:txBody>
      </p:sp>
      <p:sp>
        <p:nvSpPr>
          <p:cNvPr id="31" name="Ovale 30"/>
          <p:cNvSpPr/>
          <p:nvPr/>
        </p:nvSpPr>
        <p:spPr>
          <a:xfrm>
            <a:off x="6463951" y="3867024"/>
            <a:ext cx="353299" cy="356534"/>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Ovale 31"/>
          <p:cNvSpPr/>
          <p:nvPr/>
        </p:nvSpPr>
        <p:spPr>
          <a:xfrm>
            <a:off x="6469153" y="4872262"/>
            <a:ext cx="353299" cy="356534"/>
          </a:xfrm>
          <a:prstGeom prst="ellipse">
            <a:avLst/>
          </a:prstGeom>
          <a:solidFill>
            <a:srgbClr val="FFFF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CasellaDiTesto 32"/>
          <p:cNvSpPr txBox="1"/>
          <p:nvPr/>
        </p:nvSpPr>
        <p:spPr>
          <a:xfrm>
            <a:off x="6469153" y="3867024"/>
            <a:ext cx="348097" cy="369332"/>
          </a:xfrm>
          <a:prstGeom prst="rect">
            <a:avLst/>
          </a:prstGeom>
          <a:noFill/>
        </p:spPr>
        <p:txBody>
          <a:bodyPr wrap="none" rtlCol="0">
            <a:spAutoFit/>
          </a:bodyPr>
          <a:lstStyle/>
          <a:p>
            <a:r>
              <a:rPr lang="it-IT" b="1" dirty="0" err="1" smtClean="0"/>
              <a:t>B</a:t>
            </a:r>
            <a:endParaRPr lang="it-IT" b="1" dirty="0"/>
          </a:p>
        </p:txBody>
      </p:sp>
      <p:sp>
        <p:nvSpPr>
          <p:cNvPr id="34" name="CasellaDiTesto 33"/>
          <p:cNvSpPr txBox="1"/>
          <p:nvPr/>
        </p:nvSpPr>
        <p:spPr>
          <a:xfrm>
            <a:off x="6474355" y="4872262"/>
            <a:ext cx="348097" cy="369332"/>
          </a:xfrm>
          <a:prstGeom prst="rect">
            <a:avLst/>
          </a:prstGeom>
          <a:noFill/>
        </p:spPr>
        <p:txBody>
          <a:bodyPr wrap="none" rtlCol="0">
            <a:spAutoFit/>
          </a:bodyPr>
          <a:lstStyle/>
          <a:p>
            <a:r>
              <a:rPr lang="it-IT" b="1" dirty="0" smtClean="0"/>
              <a:t>A</a:t>
            </a:r>
            <a:endParaRPr lang="it-IT" b="1" dirty="0"/>
          </a:p>
        </p:txBody>
      </p:sp>
      <p:sp>
        <p:nvSpPr>
          <p:cNvPr id="35" name="CasellaDiTesto 34"/>
          <p:cNvSpPr txBox="1"/>
          <p:nvPr/>
        </p:nvSpPr>
        <p:spPr>
          <a:xfrm>
            <a:off x="1021703" y="4738130"/>
            <a:ext cx="2384787" cy="338554"/>
          </a:xfrm>
          <a:prstGeom prst="rect">
            <a:avLst/>
          </a:prstGeom>
          <a:noFill/>
        </p:spPr>
        <p:txBody>
          <a:bodyPr wrap="none" rtlCol="0">
            <a:spAutoFit/>
          </a:bodyPr>
          <a:lstStyle/>
          <a:p>
            <a:r>
              <a:rPr lang="it-IT" sz="1600" dirty="0" smtClean="0">
                <a:solidFill>
                  <a:srgbClr val="FF0000"/>
                </a:solidFill>
                <a:latin typeface="Arial Black"/>
                <a:cs typeface="Arial Black"/>
              </a:rPr>
              <a:t>IBRIDO INTEGRALE</a:t>
            </a:r>
            <a:endParaRPr lang="it-IT" sz="1600" dirty="0">
              <a:solidFill>
                <a:srgbClr val="FF0000"/>
              </a:solidFill>
              <a:latin typeface="Arial Black"/>
              <a:cs typeface="Arial Black"/>
            </a:endParaRPr>
          </a:p>
        </p:txBody>
      </p:sp>
      <p:sp>
        <p:nvSpPr>
          <p:cNvPr id="36" name="CasellaDiTesto 35"/>
          <p:cNvSpPr txBox="1"/>
          <p:nvPr/>
        </p:nvSpPr>
        <p:spPr>
          <a:xfrm>
            <a:off x="3295797" y="5652539"/>
            <a:ext cx="2185113" cy="584776"/>
          </a:xfrm>
          <a:prstGeom prst="rect">
            <a:avLst/>
          </a:prstGeom>
          <a:noFill/>
        </p:spPr>
        <p:txBody>
          <a:bodyPr wrap="none" rtlCol="0">
            <a:spAutoFit/>
          </a:bodyPr>
          <a:lstStyle/>
          <a:p>
            <a:pPr algn="ctr"/>
            <a:r>
              <a:rPr lang="it-IT" sz="1600" dirty="0" smtClean="0">
                <a:solidFill>
                  <a:srgbClr val="FF0000"/>
                </a:solidFill>
                <a:latin typeface="Arial Black"/>
                <a:cs typeface="Arial Black"/>
              </a:rPr>
              <a:t>IBRIDO PARZIALE</a:t>
            </a:r>
            <a:br>
              <a:rPr lang="it-IT" sz="1600" dirty="0" smtClean="0">
                <a:solidFill>
                  <a:srgbClr val="FF0000"/>
                </a:solidFill>
                <a:latin typeface="Arial Black"/>
                <a:cs typeface="Arial Black"/>
              </a:rPr>
            </a:br>
            <a:r>
              <a:rPr lang="it-IT" sz="1600" dirty="0" smtClean="0">
                <a:solidFill>
                  <a:srgbClr val="FF0000"/>
                </a:solidFill>
                <a:latin typeface="Arial Black"/>
                <a:cs typeface="Arial Black"/>
              </a:rPr>
              <a:t>BILANCIATO</a:t>
            </a:r>
            <a:endParaRPr lang="it-IT" sz="1600" dirty="0">
              <a:solidFill>
                <a:srgbClr val="FF0000"/>
              </a:solidFill>
              <a:latin typeface="Arial Black"/>
              <a:cs typeface="Arial Black"/>
            </a:endParaRPr>
          </a:p>
        </p:txBody>
      </p:sp>
      <p:sp>
        <p:nvSpPr>
          <p:cNvPr id="37" name="CasellaDiTesto 36"/>
          <p:cNvSpPr txBox="1"/>
          <p:nvPr/>
        </p:nvSpPr>
        <p:spPr>
          <a:xfrm>
            <a:off x="6822452" y="4274688"/>
            <a:ext cx="2085627" cy="584776"/>
          </a:xfrm>
          <a:prstGeom prst="rect">
            <a:avLst/>
          </a:prstGeom>
          <a:noFill/>
        </p:spPr>
        <p:txBody>
          <a:bodyPr wrap="none" rtlCol="0">
            <a:spAutoFit/>
          </a:bodyPr>
          <a:lstStyle/>
          <a:p>
            <a:r>
              <a:rPr lang="it-IT" sz="1600" dirty="0" smtClean="0">
                <a:solidFill>
                  <a:srgbClr val="FF0000"/>
                </a:solidFill>
                <a:latin typeface="Arial Black"/>
                <a:cs typeface="Arial Black"/>
              </a:rPr>
              <a:t>IBRIDI PARZIALI</a:t>
            </a:r>
          </a:p>
          <a:p>
            <a:r>
              <a:rPr lang="it-IT" sz="1600" dirty="0" smtClean="0">
                <a:solidFill>
                  <a:srgbClr val="FF0000"/>
                </a:solidFill>
                <a:latin typeface="Arial Black"/>
                <a:cs typeface="Arial Black"/>
              </a:rPr>
              <a:t>NON BILANCIATI</a:t>
            </a:r>
            <a:endParaRPr lang="it-IT" sz="1600" dirty="0">
              <a:solidFill>
                <a:srgbClr val="FF0000"/>
              </a:solidFill>
              <a:latin typeface="Arial Black"/>
              <a:cs typeface="Arial Black"/>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16293" y="1055257"/>
            <a:ext cx="8053858" cy="5078314"/>
          </a:xfrm>
          <a:prstGeom prst="rect">
            <a:avLst/>
          </a:prstGeom>
          <a:noFill/>
        </p:spPr>
        <p:txBody>
          <a:bodyPr wrap="square" rtlCol="0">
            <a:spAutoFit/>
          </a:bodyPr>
          <a:lstStyle/>
          <a:p>
            <a:pPr algn="just"/>
            <a:r>
              <a:rPr lang="it-IT" b="1" dirty="0" smtClean="0"/>
              <a:t>Quello che ci si aspetta da una simile operazione è una nuova molecola che sia in grado di agire con entrambi i meccanismi originali, ottenendo così un incremento nell'effetto complessivo a livello biologico. È chiaro che </a:t>
            </a:r>
            <a:r>
              <a:rPr lang="it-IT" b="1" dirty="0" err="1" smtClean="0"/>
              <a:t>perchè</a:t>
            </a:r>
            <a:r>
              <a:rPr lang="it-IT" b="1" dirty="0" smtClean="0"/>
              <a:t> ciò avvenga è necessario che le modificazioni introdotte in ciascuno dei due </a:t>
            </a:r>
            <a:r>
              <a:rPr lang="it-IT" b="1" dirty="0" err="1" smtClean="0"/>
              <a:t>lead</a:t>
            </a:r>
            <a:r>
              <a:rPr lang="it-IT" b="1" dirty="0" smtClean="0"/>
              <a:t> siano compatibili con l'interazione con i rispettivi siti attivi. Questo non è facile che si verifichi; la conseguenza è che molto spesso questo approccio conduce a prodotti inattivi.</a:t>
            </a:r>
          </a:p>
          <a:p>
            <a:pPr algn="just"/>
            <a:r>
              <a:rPr lang="it-IT" b="1" dirty="0" smtClean="0"/>
              <a:t>Un altro problema collegato con l'uso di questa strategia è nella necessità di ottenere prodotti in cui l'effetto dovuto ai due meccanismi di azione originali sia ben bilanciato. Difatti, se la differenza tra le concentrazioni attive per ognuno dei meccanismi d’azione è molto grande, il nuovo farmaco risulta in realtà non un ibrido, ma un semplice derivato di uno dei due </a:t>
            </a:r>
            <a:r>
              <a:rPr lang="it-IT" b="1" dirty="0" err="1" smtClean="0"/>
              <a:t>lead</a:t>
            </a:r>
            <a:r>
              <a:rPr lang="it-IT" b="1" dirty="0" smtClean="0"/>
              <a:t> e si vanificherà la ragione principale della modificazione molecolare. Una attività ben bilanciata garantisce invece che alla dose terapeutica il farmaco sia in grado di attivare entrambi i meccanismi di azione.</a:t>
            </a:r>
          </a:p>
          <a:p>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66889" y="1575454"/>
            <a:ext cx="8365588" cy="3139321"/>
          </a:xfrm>
          <a:prstGeom prst="rect">
            <a:avLst/>
          </a:prstGeom>
          <a:noFill/>
        </p:spPr>
        <p:txBody>
          <a:bodyPr wrap="square" rtlCol="0">
            <a:spAutoFit/>
          </a:bodyPr>
          <a:lstStyle/>
          <a:p>
            <a:pPr algn="just"/>
            <a:r>
              <a:rPr lang="it-IT" b="1" dirty="0" smtClean="0"/>
              <a:t>Infine non va dimenticato che la nuova molecola avrà una farmacocinetica sua propria che potrebbe anche vanificare il successo in termini di azione biologica quando il prodotto sia destinato ad essere sviluppato come farmaco.</a:t>
            </a:r>
          </a:p>
          <a:p>
            <a:pPr algn="just"/>
            <a:r>
              <a:rPr lang="it-IT" b="1" dirty="0" smtClean="0"/>
              <a:t>Malgrado tutti questi non piccoli inconvenienti, questa strategia ha avuto ed ha un certo successo, soprattutto per il grande vantaggio farmacocinetico che se ne può ottenere. Infatti rispetto alla semplice associazione di due farmaci, ognuno con la propria farmacocinetica, spesso non del tutto compatibile, la molecola ibridata è un'unica entità molecolare la cui farmacocinetica può essere più o meno buona di quella delle due molecole originali, ma è in ogni caso unica. </a:t>
            </a:r>
            <a:endParaRPr lang="it-IT"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567666" y="1318199"/>
            <a:ext cx="7953485" cy="3170099"/>
          </a:xfrm>
          <a:prstGeom prst="rect">
            <a:avLst/>
          </a:prstGeom>
          <a:noFill/>
        </p:spPr>
        <p:txBody>
          <a:bodyPr wrap="square" rtlCol="0">
            <a:spAutoFit/>
          </a:bodyPr>
          <a:lstStyle/>
          <a:p>
            <a:pPr algn="just"/>
            <a:r>
              <a:rPr lang="it-IT" sz="2000" b="1" dirty="0">
                <a:solidFill>
                  <a:schemeClr val="tx1">
                    <a:lumMod val="65000"/>
                    <a:lumOff val="35000"/>
                  </a:schemeClr>
                </a:solidFill>
              </a:rPr>
              <a:t>Gli esempi che seguono serviranno a chiarire i vantaggi ed i limiti di questa metodologia. Va detto subito che, per ciò che riguarda i recettori, essa è stata utilizzata </a:t>
            </a:r>
            <a:r>
              <a:rPr lang="it-IT" sz="2000" b="1" dirty="0" smtClean="0">
                <a:solidFill>
                  <a:schemeClr val="tx1">
                    <a:lumMod val="65000"/>
                    <a:lumOff val="35000"/>
                  </a:schemeClr>
                </a:solidFill>
              </a:rPr>
              <a:t>soprattutto </a:t>
            </a:r>
            <a:r>
              <a:rPr lang="it-IT" sz="2000" b="1" dirty="0">
                <a:solidFill>
                  <a:schemeClr val="tx1">
                    <a:lumMod val="65000"/>
                    <a:lumOff val="35000"/>
                  </a:schemeClr>
                </a:solidFill>
              </a:rPr>
              <a:t>a livello periferico, dove più studiati e chiari sono i meccanismi che concorrono all'ottenimento di un dato effetto terapeutico (per esempio l'abbassamento della pressione arteriosa) mentre a livello centrale la complessità delle relazioni che intercorrono tra le azioni dei differenti recettori coinvolti in molte patologie rende l'approccio molto difficile, </a:t>
            </a:r>
            <a:r>
              <a:rPr lang="it-IT" sz="2000" b="1" dirty="0" smtClean="0">
                <a:solidFill>
                  <a:schemeClr val="tx1">
                    <a:lumMod val="65000"/>
                    <a:lumOff val="35000"/>
                  </a:schemeClr>
                </a:solidFill>
              </a:rPr>
              <a:t>anche se vedremo alcuni esempi nella sezione </a:t>
            </a:r>
            <a:r>
              <a:rPr lang="it-IT" sz="2000" b="1" dirty="0" err="1" smtClean="0">
                <a:solidFill>
                  <a:schemeClr val="tx1">
                    <a:lumMod val="65000"/>
                    <a:lumOff val="35000"/>
                  </a:schemeClr>
                </a:solidFill>
              </a:rPr>
              <a:t>multitarget</a:t>
            </a:r>
            <a:r>
              <a:rPr lang="it-IT" sz="2000" b="1" dirty="0" smtClean="0">
                <a:solidFill>
                  <a:schemeClr val="tx1">
                    <a:lumMod val="65000"/>
                    <a:lumOff val="35000"/>
                  </a:schemeClr>
                </a:solidFill>
              </a:rPr>
              <a:t> </a:t>
            </a:r>
            <a:r>
              <a:rPr lang="it-IT" sz="2000" b="1" dirty="0" err="1" smtClean="0">
                <a:solidFill>
                  <a:schemeClr val="tx1">
                    <a:lumMod val="65000"/>
                    <a:lumOff val="35000"/>
                  </a:schemeClr>
                </a:solidFill>
              </a:rPr>
              <a:t>approach</a:t>
            </a:r>
            <a:r>
              <a:rPr lang="it-IT" sz="2000" b="1" dirty="0" smtClean="0">
                <a:solidFill>
                  <a:schemeClr val="tx1">
                    <a:lumMod val="65000"/>
                    <a:lumOff val="35000"/>
                  </a:schemeClr>
                </a:solidFill>
              </a:rPr>
              <a:t>.</a:t>
            </a:r>
            <a:endParaRPr lang="en-US" sz="2000" b="1" dirty="0">
              <a:solidFill>
                <a:schemeClr val="tx1">
                  <a:lumMod val="65000"/>
                  <a:lumOff val="35000"/>
                </a:schemeClr>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5239" y="803413"/>
            <a:ext cx="8465819" cy="2862323"/>
          </a:xfrm>
          <a:prstGeom prst="rect">
            <a:avLst/>
          </a:prstGeom>
          <a:noFill/>
        </p:spPr>
        <p:txBody>
          <a:bodyPr wrap="square" rtlCol="0">
            <a:spAutoFit/>
          </a:bodyPr>
          <a:lstStyle/>
          <a:p>
            <a:pPr algn="just"/>
            <a:r>
              <a:rPr lang="it-IT" b="1" dirty="0"/>
              <a:t>Una classe di prodotti in cui tale metodologia è stata applicata con più successo è quella dei calcioantagonisti. Un esempio di applicazione di questo metodo per ottenere un farmaco ad azione ipotensiva che agisse sia come calcioantagonista che come inibitore dei recettori α-adrenergici è quello che ha portato alla ibridazione di </a:t>
            </a:r>
            <a:r>
              <a:rPr lang="it-IT" b="1" dirty="0" err="1"/>
              <a:t>nifedipina</a:t>
            </a:r>
            <a:r>
              <a:rPr lang="it-IT" b="1" dirty="0"/>
              <a:t> e di </a:t>
            </a:r>
            <a:r>
              <a:rPr lang="it-IT" b="1" dirty="0" err="1"/>
              <a:t>benzodiossani</a:t>
            </a:r>
            <a:r>
              <a:rPr lang="it-IT" b="1" dirty="0"/>
              <a:t> del tipo del </a:t>
            </a:r>
            <a:r>
              <a:rPr lang="it-IT" b="1" dirty="0" err="1"/>
              <a:t>piperossano</a:t>
            </a:r>
            <a:r>
              <a:rPr lang="it-IT" b="1" dirty="0"/>
              <a:t> per dare molecole quali quella riportata di seguito. Gli ibridi ottenuti posseggono entrambe le attività farmacologiche ma, come appare per il prodotto mostrato, esse non sono affatto bilanciate, il che li rende inadatti allo sviluppo come farmaci.</a:t>
            </a:r>
          </a:p>
          <a:p>
            <a:endParaRPr lang="en-US" dirty="0"/>
          </a:p>
        </p:txBody>
      </p:sp>
      <p:pic>
        <p:nvPicPr>
          <p:cNvPr id="3" name="Picture 2"/>
          <p:cNvPicPr>
            <a:picLocks noChangeAspect="1"/>
          </p:cNvPicPr>
          <p:nvPr/>
        </p:nvPicPr>
        <p:blipFill>
          <a:blip r:embed="rId2"/>
          <a:stretch>
            <a:fillRect/>
          </a:stretch>
        </p:blipFill>
        <p:spPr>
          <a:xfrm>
            <a:off x="2603588" y="3364166"/>
            <a:ext cx="3944080" cy="341263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78369" y="787313"/>
            <a:ext cx="8679018" cy="1477328"/>
          </a:xfrm>
          <a:prstGeom prst="rect">
            <a:avLst/>
          </a:prstGeom>
          <a:noFill/>
        </p:spPr>
        <p:txBody>
          <a:bodyPr wrap="square" rtlCol="0">
            <a:spAutoFit/>
          </a:bodyPr>
          <a:lstStyle/>
          <a:p>
            <a:pPr algn="just"/>
            <a:r>
              <a:rPr lang="it-IT" b="1" dirty="0"/>
              <a:t>Al contrario, il prodotto BM 20064, che è anch’esso un ibrido di una </a:t>
            </a:r>
            <a:r>
              <a:rPr lang="it-IT" b="1" dirty="0" err="1"/>
              <a:t>diidropiridina</a:t>
            </a:r>
            <a:r>
              <a:rPr lang="it-IT" b="1" dirty="0"/>
              <a:t> e di un antagonista α</a:t>
            </a:r>
            <a:r>
              <a:rPr lang="it-IT" b="1" baseline="-25000" dirty="0"/>
              <a:t>1</a:t>
            </a:r>
            <a:r>
              <a:rPr lang="it-IT" b="1" dirty="0"/>
              <a:t>-adrenergico (</a:t>
            </a:r>
            <a:r>
              <a:rPr lang="it-IT" b="1" dirty="0" err="1"/>
              <a:t>urapidile</a:t>
            </a:r>
            <a:r>
              <a:rPr lang="it-IT" b="1" dirty="0"/>
              <a:t>), mostra un buon bilanciamento tra le due attività avendo un pA</a:t>
            </a:r>
            <a:r>
              <a:rPr lang="it-IT" b="1" baseline="-25000" dirty="0"/>
              <a:t>2</a:t>
            </a:r>
            <a:r>
              <a:rPr lang="it-IT" b="1" dirty="0"/>
              <a:t> di 9.66 sull’aorta di ratto (attività adrenolitica) ed un IC</a:t>
            </a:r>
            <a:r>
              <a:rPr lang="it-IT" b="1" baseline="-25000" dirty="0"/>
              <a:t>50</a:t>
            </a:r>
            <a:r>
              <a:rPr lang="it-IT" b="1" dirty="0"/>
              <a:t> di 20 </a:t>
            </a:r>
            <a:r>
              <a:rPr lang="it-IT" b="1" dirty="0" err="1"/>
              <a:t>nM</a:t>
            </a:r>
            <a:r>
              <a:rPr lang="it-IT" b="1" dirty="0"/>
              <a:t> sulla membrana ventricolare di ratto (attività calcioantagonista). </a:t>
            </a:r>
            <a:endParaRPr lang="en-US" b="1" dirty="0"/>
          </a:p>
        </p:txBody>
      </p:sp>
      <p:pic>
        <p:nvPicPr>
          <p:cNvPr id="3" name="Picture 2"/>
          <p:cNvPicPr>
            <a:picLocks noChangeAspect="1"/>
          </p:cNvPicPr>
          <p:nvPr/>
        </p:nvPicPr>
        <p:blipFill>
          <a:blip r:embed="rId2"/>
          <a:stretch>
            <a:fillRect/>
          </a:stretch>
        </p:blipFill>
        <p:spPr>
          <a:xfrm>
            <a:off x="278369" y="3147890"/>
            <a:ext cx="2854808" cy="1622050"/>
          </a:xfrm>
          <a:prstGeom prst="rect">
            <a:avLst/>
          </a:prstGeom>
        </p:spPr>
      </p:pic>
      <p:sp>
        <p:nvSpPr>
          <p:cNvPr id="5" name="TextBox 4"/>
          <p:cNvSpPr txBox="1"/>
          <p:nvPr/>
        </p:nvSpPr>
        <p:spPr>
          <a:xfrm>
            <a:off x="1056662" y="5157740"/>
            <a:ext cx="1306968" cy="338554"/>
          </a:xfrm>
          <a:prstGeom prst="rect">
            <a:avLst/>
          </a:prstGeom>
          <a:noFill/>
        </p:spPr>
        <p:txBody>
          <a:bodyPr wrap="none" rtlCol="0">
            <a:spAutoFit/>
          </a:bodyPr>
          <a:lstStyle/>
          <a:p>
            <a:r>
              <a:rPr lang="en-US" sz="1600" b="1" dirty="0" smtClean="0">
                <a:solidFill>
                  <a:schemeClr val="accent1">
                    <a:lumMod val="75000"/>
                  </a:schemeClr>
                </a:solidFill>
              </a:rPr>
              <a:t>URADIPILE</a:t>
            </a:r>
            <a:endParaRPr lang="en-US" sz="1600" b="1"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3635303" y="2780491"/>
            <a:ext cx="5412641" cy="284261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5238" y="883459"/>
            <a:ext cx="8436738" cy="1754327"/>
          </a:xfrm>
          <a:prstGeom prst="rect">
            <a:avLst/>
          </a:prstGeom>
          <a:noFill/>
        </p:spPr>
        <p:txBody>
          <a:bodyPr wrap="square" rtlCol="0">
            <a:spAutoFit/>
          </a:bodyPr>
          <a:lstStyle/>
          <a:p>
            <a:pPr algn="just"/>
            <a:r>
              <a:rPr lang="it-IT" b="1" dirty="0"/>
              <a:t>Un altro esempio di ibrido bilanciato, sempre all’interno di questa classe di prodotti è quello  tra una </a:t>
            </a:r>
            <a:r>
              <a:rPr lang="it-IT" b="1" dirty="0" err="1"/>
              <a:t>diidropiridina</a:t>
            </a:r>
            <a:r>
              <a:rPr lang="it-IT" b="1" dirty="0"/>
              <a:t> e la funzione nitrato, tipica dei vasodilatatori coronarici tipo </a:t>
            </a:r>
            <a:r>
              <a:rPr lang="it-IT" b="1" dirty="0" err="1"/>
              <a:t>nitrogligerina</a:t>
            </a:r>
            <a:r>
              <a:rPr lang="it-IT" b="1" dirty="0"/>
              <a:t> che agiscono attraverso la liberazione la liberazione di ossido di azoto. Infatti il prodotto si è rivelato un potente vasodilatatore che  agisce tramite entrambi i meccanismi d’azione. </a:t>
            </a:r>
            <a:endParaRPr lang="en-US" b="1" dirty="0"/>
          </a:p>
        </p:txBody>
      </p:sp>
      <p:pic>
        <p:nvPicPr>
          <p:cNvPr id="3" name="Picture 2"/>
          <p:cNvPicPr>
            <a:picLocks noChangeAspect="1"/>
          </p:cNvPicPr>
          <p:nvPr/>
        </p:nvPicPr>
        <p:blipFill>
          <a:blip r:embed="rId2"/>
          <a:stretch>
            <a:fillRect/>
          </a:stretch>
        </p:blipFill>
        <p:spPr>
          <a:xfrm>
            <a:off x="1299015" y="2961976"/>
            <a:ext cx="6555820" cy="323313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27130" y="863484"/>
            <a:ext cx="8572093" cy="1200329"/>
          </a:xfrm>
          <a:prstGeom prst="rect">
            <a:avLst/>
          </a:prstGeom>
          <a:noFill/>
        </p:spPr>
        <p:txBody>
          <a:bodyPr wrap="square" rtlCol="0">
            <a:spAutoFit/>
          </a:bodyPr>
          <a:lstStyle/>
          <a:p>
            <a:pPr algn="just"/>
            <a:r>
              <a:rPr lang="it-IT" b="1" dirty="0"/>
              <a:t>Un prodotto ancora più attivo è stato ottenuto per successiva ottimizzazione del </a:t>
            </a:r>
            <a:r>
              <a:rPr lang="it-IT" b="1" dirty="0" err="1"/>
              <a:t>lead</a:t>
            </a:r>
            <a:r>
              <a:rPr lang="it-IT" b="1" dirty="0"/>
              <a:t> ibridando la </a:t>
            </a:r>
            <a:r>
              <a:rPr lang="it-IT" b="1" dirty="0" err="1"/>
              <a:t>diidropiridina</a:t>
            </a:r>
            <a:r>
              <a:rPr lang="it-IT" b="1" dirty="0"/>
              <a:t> con acido nicotinico, del quale è nota l’attività vasodilatatoria.</a:t>
            </a:r>
          </a:p>
          <a:p>
            <a:endParaRPr lang="en-US" dirty="0"/>
          </a:p>
        </p:txBody>
      </p:sp>
      <p:pic>
        <p:nvPicPr>
          <p:cNvPr id="3" name="Picture 2"/>
          <p:cNvPicPr>
            <a:picLocks noChangeAspect="1"/>
          </p:cNvPicPr>
          <p:nvPr/>
        </p:nvPicPr>
        <p:blipFill>
          <a:blip r:embed="rId2"/>
          <a:stretch>
            <a:fillRect/>
          </a:stretch>
        </p:blipFill>
        <p:spPr>
          <a:xfrm>
            <a:off x="1211768" y="2656670"/>
            <a:ext cx="6756817" cy="2938104"/>
          </a:xfrm>
          <a:prstGeom prst="rect">
            <a:avLst/>
          </a:prstGeom>
        </p:spPr>
      </p:pic>
    </p:spTree>
    <p:extLst>
      <p:ext uri="{BB962C8B-B14F-4D97-AF65-F5344CB8AC3E}">
        <p14:creationId xmlns:p14="http://schemas.microsoft.com/office/powerpoint/2010/main" val="701373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4438" y="1397294"/>
            <a:ext cx="8379372" cy="4370427"/>
          </a:xfrm>
          <a:prstGeom prst="rect">
            <a:avLst/>
          </a:prstGeom>
          <a:noFill/>
        </p:spPr>
        <p:txBody>
          <a:bodyPr wrap="square" rtlCol="0">
            <a:spAutoFit/>
          </a:bodyPr>
          <a:lstStyle/>
          <a:p>
            <a:pPr algn="just"/>
            <a:r>
              <a:rPr lang="it-IT" sz="2000" b="1" dirty="0">
                <a:solidFill>
                  <a:schemeClr val="tx2">
                    <a:lumMod val="75000"/>
                    <a:lumOff val="25000"/>
                  </a:schemeClr>
                </a:solidFill>
              </a:rPr>
              <a:t>Dopo ibridazione dunque il prodotto ottenuto può essere ulteriormente modificato al fine di equilibrarne le azioni  farmacologiche.</a:t>
            </a:r>
          </a:p>
          <a:p>
            <a:pPr algn="just"/>
            <a:r>
              <a:rPr lang="it-IT" sz="2000" b="1" dirty="0">
                <a:solidFill>
                  <a:schemeClr val="tx2">
                    <a:lumMod val="75000"/>
                    <a:lumOff val="25000"/>
                  </a:schemeClr>
                </a:solidFill>
              </a:rPr>
              <a:t>Questo è il caso di molecole ibride ottenute dalla </a:t>
            </a:r>
            <a:r>
              <a:rPr lang="it-IT" sz="2000" b="1" dirty="0" err="1">
                <a:solidFill>
                  <a:schemeClr val="tx2">
                    <a:lumMod val="75000"/>
                    <a:lumOff val="25000"/>
                  </a:schemeClr>
                </a:solidFill>
              </a:rPr>
              <a:t>prazosina</a:t>
            </a:r>
            <a:r>
              <a:rPr lang="it-IT" sz="2000" b="1" dirty="0">
                <a:solidFill>
                  <a:schemeClr val="tx2">
                    <a:lumMod val="75000"/>
                    <a:lumOff val="25000"/>
                  </a:schemeClr>
                </a:solidFill>
              </a:rPr>
              <a:t> e da altri derivati </a:t>
            </a:r>
            <a:r>
              <a:rPr lang="it-IT" sz="2000" b="1" dirty="0" smtClean="0">
                <a:solidFill>
                  <a:schemeClr val="tx2">
                    <a:lumMod val="75000"/>
                    <a:lumOff val="25000"/>
                  </a:schemeClr>
                </a:solidFill>
              </a:rPr>
              <a:t>che </a:t>
            </a:r>
            <a:r>
              <a:rPr lang="it-IT" sz="2000" b="1" dirty="0">
                <a:solidFill>
                  <a:schemeClr val="tx2">
                    <a:lumMod val="75000"/>
                    <a:lumOff val="25000"/>
                  </a:schemeClr>
                </a:solidFill>
              </a:rPr>
              <a:t>funzionano come produttori di ossido di azoto (NO). Sostituendo il gruppo </a:t>
            </a:r>
            <a:r>
              <a:rPr lang="it-IT" sz="2000" b="1" dirty="0" err="1">
                <a:solidFill>
                  <a:schemeClr val="tx2">
                    <a:lumMod val="75000"/>
                    <a:lumOff val="25000"/>
                  </a:schemeClr>
                </a:solidFill>
              </a:rPr>
              <a:t>furancarbossilico</a:t>
            </a:r>
            <a:r>
              <a:rPr lang="it-IT" sz="2000" b="1" dirty="0">
                <a:solidFill>
                  <a:schemeClr val="tx2">
                    <a:lumMod val="75000"/>
                    <a:lumOff val="25000"/>
                  </a:schemeClr>
                </a:solidFill>
              </a:rPr>
              <a:t> che non appartiene al </a:t>
            </a:r>
            <a:r>
              <a:rPr lang="it-IT" sz="2000" b="1" dirty="0" err="1">
                <a:solidFill>
                  <a:schemeClr val="tx2">
                    <a:lumMod val="75000"/>
                    <a:lumOff val="25000"/>
                  </a:schemeClr>
                </a:solidFill>
              </a:rPr>
              <a:t>farmacoforo</a:t>
            </a:r>
            <a:r>
              <a:rPr lang="it-IT" sz="2000" b="1" dirty="0">
                <a:solidFill>
                  <a:schemeClr val="tx2">
                    <a:lumMod val="75000"/>
                    <a:lumOff val="25000"/>
                  </a:schemeClr>
                </a:solidFill>
              </a:rPr>
              <a:t> con un anello </a:t>
            </a:r>
            <a:r>
              <a:rPr lang="it-IT" sz="2000" b="1" dirty="0" err="1">
                <a:solidFill>
                  <a:schemeClr val="tx2">
                    <a:lumMod val="75000"/>
                    <a:lumOff val="25000"/>
                  </a:schemeClr>
                </a:solidFill>
              </a:rPr>
              <a:t>nitrofurossancarbossilico</a:t>
            </a:r>
            <a:r>
              <a:rPr lang="it-IT" sz="2000" b="1" dirty="0">
                <a:solidFill>
                  <a:schemeClr val="tx2">
                    <a:lumMod val="75000"/>
                    <a:lumOff val="25000"/>
                  </a:schemeClr>
                </a:solidFill>
              </a:rPr>
              <a:t> conduce ad ibridi che mostrano azioni non bilanciate e che sono attivi solo con uno dei meccanismi d’azione. La manipolazione di questa struttura ha visto la sostituzione </a:t>
            </a:r>
            <a:r>
              <a:rPr lang="it-IT" sz="2000" b="1" dirty="0" err="1">
                <a:solidFill>
                  <a:schemeClr val="tx2">
                    <a:lumMod val="75000"/>
                    <a:lumOff val="25000"/>
                  </a:schemeClr>
                </a:solidFill>
              </a:rPr>
              <a:t>bioisosterica</a:t>
            </a:r>
            <a:r>
              <a:rPr lang="it-IT" sz="2000" b="1" dirty="0">
                <a:solidFill>
                  <a:schemeClr val="tx2">
                    <a:lumMod val="75000"/>
                    <a:lumOff val="25000"/>
                  </a:schemeClr>
                </a:solidFill>
              </a:rPr>
              <a:t> dell’anello </a:t>
            </a:r>
            <a:r>
              <a:rPr lang="it-IT" sz="2000" b="1" dirty="0" err="1">
                <a:solidFill>
                  <a:schemeClr val="tx2">
                    <a:lumMod val="75000"/>
                    <a:lumOff val="25000"/>
                  </a:schemeClr>
                </a:solidFill>
              </a:rPr>
              <a:t>piperazinico</a:t>
            </a:r>
            <a:r>
              <a:rPr lang="it-IT" sz="2000" b="1" dirty="0">
                <a:solidFill>
                  <a:schemeClr val="tx2">
                    <a:lumMod val="75000"/>
                    <a:lumOff val="25000"/>
                  </a:schemeClr>
                </a:solidFill>
              </a:rPr>
              <a:t> con quello </a:t>
            </a:r>
            <a:r>
              <a:rPr lang="it-IT" sz="2000" b="1" dirty="0" err="1">
                <a:solidFill>
                  <a:schemeClr val="tx2">
                    <a:lumMod val="75000"/>
                    <a:lumOff val="25000"/>
                  </a:schemeClr>
                </a:solidFill>
              </a:rPr>
              <a:t>piperidinico</a:t>
            </a:r>
            <a:r>
              <a:rPr lang="it-IT" sz="2000" b="1" dirty="0">
                <a:solidFill>
                  <a:schemeClr val="tx2">
                    <a:lumMod val="75000"/>
                    <a:lumOff val="25000"/>
                  </a:schemeClr>
                </a:solidFill>
              </a:rPr>
              <a:t> e del gruppo carbonilico in solfone. Ciò ha condotto ad un </a:t>
            </a:r>
            <a:r>
              <a:rPr lang="it-IT" sz="2000" b="1" dirty="0" smtClean="0">
                <a:solidFill>
                  <a:schemeClr val="tx2">
                    <a:lumMod val="75000"/>
                    <a:lumOff val="25000"/>
                  </a:schemeClr>
                </a:solidFill>
              </a:rPr>
              <a:t>prodotto </a:t>
            </a:r>
            <a:r>
              <a:rPr lang="it-IT" sz="2000" b="1" dirty="0">
                <a:solidFill>
                  <a:schemeClr val="tx2">
                    <a:lumMod val="75000"/>
                    <a:lumOff val="25000"/>
                  </a:schemeClr>
                </a:solidFill>
              </a:rPr>
              <a:t>che mostra un ottimo bilanciamento delle due azioni.</a:t>
            </a:r>
          </a:p>
          <a:p>
            <a:endParaRPr lang="en-US" dirty="0"/>
          </a:p>
        </p:txBody>
      </p:sp>
    </p:spTree>
    <p:extLst>
      <p:ext uri="{BB962C8B-B14F-4D97-AF65-F5344CB8AC3E}">
        <p14:creationId xmlns:p14="http://schemas.microsoft.com/office/powerpoint/2010/main" val="1401843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pic>
        <p:nvPicPr>
          <p:cNvPr id="2" name="Picture 1"/>
          <p:cNvPicPr>
            <a:picLocks noChangeAspect="1"/>
          </p:cNvPicPr>
          <p:nvPr/>
        </p:nvPicPr>
        <p:blipFill>
          <a:blip r:embed="rId2"/>
          <a:stretch>
            <a:fillRect/>
          </a:stretch>
        </p:blipFill>
        <p:spPr>
          <a:xfrm>
            <a:off x="1508229" y="760129"/>
            <a:ext cx="5859601" cy="5927083"/>
          </a:xfrm>
          <a:prstGeom prst="rect">
            <a:avLst/>
          </a:prstGeom>
        </p:spPr>
      </p:pic>
    </p:spTree>
    <p:extLst>
      <p:ext uri="{BB962C8B-B14F-4D97-AF65-F5344CB8AC3E}">
        <p14:creationId xmlns:p14="http://schemas.microsoft.com/office/powerpoint/2010/main" val="382228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pic>
        <p:nvPicPr>
          <p:cNvPr id="4" name="Immagine 3"/>
          <p:cNvPicPr>
            <a:picLocks noChangeAspect="1"/>
          </p:cNvPicPr>
          <p:nvPr/>
        </p:nvPicPr>
        <p:blipFill>
          <a:blip r:embed="rId2"/>
          <a:stretch>
            <a:fillRect/>
          </a:stretch>
        </p:blipFill>
        <p:spPr>
          <a:xfrm>
            <a:off x="1325948" y="672328"/>
            <a:ext cx="6849355" cy="5085902"/>
          </a:xfrm>
          <a:prstGeom prst="rect">
            <a:avLst/>
          </a:prstGeom>
        </p:spPr>
      </p:pic>
      <p:sp>
        <p:nvSpPr>
          <p:cNvPr id="5" name="TextBox 4"/>
          <p:cNvSpPr txBox="1"/>
          <p:nvPr/>
        </p:nvSpPr>
        <p:spPr>
          <a:xfrm>
            <a:off x="3854015" y="6041600"/>
            <a:ext cx="2659702" cy="369332"/>
          </a:xfrm>
          <a:prstGeom prst="rect">
            <a:avLst/>
          </a:prstGeom>
          <a:noFill/>
        </p:spPr>
        <p:txBody>
          <a:bodyPr wrap="none" rtlCol="0">
            <a:spAutoFit/>
          </a:bodyPr>
          <a:lstStyle/>
          <a:p>
            <a:r>
              <a:rPr lang="en-US" b="1" dirty="0" err="1" smtClean="0">
                <a:latin typeface="Symbol" charset="2"/>
                <a:cs typeface="Symbol" charset="2"/>
              </a:rPr>
              <a:t>D</a:t>
            </a:r>
            <a:r>
              <a:rPr lang="en-US" b="1" dirty="0" err="1"/>
              <a:t>G</a:t>
            </a:r>
            <a:r>
              <a:rPr lang="en-US" b="1" baseline="-25000" dirty="0" err="1" smtClean="0"/>
              <a:t>bind</a:t>
            </a:r>
            <a:r>
              <a:rPr lang="en-US" b="1" dirty="0" smtClean="0"/>
              <a:t> = </a:t>
            </a:r>
            <a:r>
              <a:rPr lang="en-US" b="1" dirty="0" err="1" smtClean="0">
                <a:latin typeface="Symbol" charset="2"/>
                <a:cs typeface="Symbol" charset="2"/>
              </a:rPr>
              <a:t>D</a:t>
            </a:r>
            <a:r>
              <a:rPr lang="en-US" b="1" dirty="0" err="1" smtClean="0"/>
              <a:t>G</a:t>
            </a:r>
            <a:r>
              <a:rPr lang="en-US" b="1" baseline="-25000" dirty="0" err="1" smtClean="0"/>
              <a:t>inter</a:t>
            </a:r>
            <a:r>
              <a:rPr lang="en-US" b="1" dirty="0" smtClean="0"/>
              <a:t> - </a:t>
            </a:r>
            <a:r>
              <a:rPr lang="en-US" b="1" dirty="0" err="1" smtClean="0">
                <a:latin typeface="Symbol" charset="2"/>
                <a:cs typeface="Symbol" charset="2"/>
              </a:rPr>
              <a:t>D</a:t>
            </a:r>
            <a:r>
              <a:rPr lang="en-US" b="1" dirty="0" err="1" smtClean="0"/>
              <a:t>G</a:t>
            </a:r>
            <a:r>
              <a:rPr lang="en-US" b="1" baseline="-25000" dirty="0" err="1" smtClean="0"/>
              <a:t>conf</a:t>
            </a:r>
            <a:endParaRPr lang="en-US"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30916" y="922604"/>
            <a:ext cx="8532589" cy="2308324"/>
          </a:xfrm>
          <a:prstGeom prst="rect">
            <a:avLst/>
          </a:prstGeom>
          <a:noFill/>
        </p:spPr>
        <p:txBody>
          <a:bodyPr wrap="square" rtlCol="0">
            <a:spAutoFit/>
          </a:bodyPr>
          <a:lstStyle/>
          <a:p>
            <a:pPr algn="just"/>
            <a:r>
              <a:rPr lang="it-IT" b="1" dirty="0"/>
              <a:t>Un caso in cui l’applicazione del metodo porta a falsi risultati positivi è quello del </a:t>
            </a:r>
            <a:r>
              <a:rPr lang="it-IT" b="1" dirty="0" err="1"/>
              <a:t>labetalolo</a:t>
            </a:r>
            <a:r>
              <a:rPr lang="it-IT" b="1" dirty="0"/>
              <a:t>, prodotto con caratteristiche sia α- che β-bloccanti grazie all’azione antagonista selettiva di due dei suoi quattro stereoisomeri sui recettori α- (SR) e  β-adrenergici (RR). Il vantaggio farmacocinetico che si voleva ottenere viene di fatto perso in quanto ciascun stereoisomero ha la propria farmacocinetica. Ciò non ha impedito al </a:t>
            </a:r>
            <a:r>
              <a:rPr lang="it-IT" b="1" dirty="0" err="1"/>
              <a:t>labetalolo</a:t>
            </a:r>
            <a:r>
              <a:rPr lang="it-IT" b="1" dirty="0"/>
              <a:t> di divenire un farmaco di successo.</a:t>
            </a:r>
          </a:p>
          <a:p>
            <a:endParaRPr lang="en-US" dirty="0"/>
          </a:p>
        </p:txBody>
      </p:sp>
      <p:pic>
        <p:nvPicPr>
          <p:cNvPr id="3" name="Picture 2"/>
          <p:cNvPicPr>
            <a:picLocks noChangeAspect="1"/>
          </p:cNvPicPr>
          <p:nvPr/>
        </p:nvPicPr>
        <p:blipFill>
          <a:blip r:embed="rId2"/>
          <a:stretch>
            <a:fillRect/>
          </a:stretch>
        </p:blipFill>
        <p:spPr>
          <a:xfrm>
            <a:off x="833696" y="3401320"/>
            <a:ext cx="7784397" cy="2273175"/>
          </a:xfrm>
          <a:prstGeom prst="rect">
            <a:avLst/>
          </a:prstGeom>
        </p:spPr>
      </p:pic>
    </p:spTree>
    <p:extLst>
      <p:ext uri="{BB962C8B-B14F-4D97-AF65-F5344CB8AC3E}">
        <p14:creationId xmlns:p14="http://schemas.microsoft.com/office/powerpoint/2010/main" val="1414859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413723" y="1472149"/>
            <a:ext cx="8563053" cy="3785652"/>
          </a:xfrm>
          <a:prstGeom prst="rect">
            <a:avLst/>
          </a:prstGeom>
          <a:noFill/>
        </p:spPr>
        <p:txBody>
          <a:bodyPr wrap="square" rtlCol="0">
            <a:spAutoFit/>
          </a:bodyPr>
          <a:lstStyle/>
          <a:p>
            <a:pPr algn="just"/>
            <a:r>
              <a:rPr lang="it-IT" sz="2000" b="1" dirty="0">
                <a:solidFill>
                  <a:srgbClr val="FF0000"/>
                </a:solidFill>
              </a:rPr>
              <a:t>È necessario che le </a:t>
            </a:r>
            <a:r>
              <a:rPr lang="it-IT" sz="2000" b="1" dirty="0" smtClean="0">
                <a:solidFill>
                  <a:srgbClr val="FF0000"/>
                </a:solidFill>
              </a:rPr>
              <a:t>modificazioni </a:t>
            </a:r>
            <a:r>
              <a:rPr lang="it-IT" sz="2000" b="1" dirty="0">
                <a:solidFill>
                  <a:srgbClr val="FF0000"/>
                </a:solidFill>
              </a:rPr>
              <a:t>molecolari eseguite per l’ibridazione siano compatibili con l’interazione con i sistemi recettoriali coinvolti. In caso contrario, ad esempio, si potrà: </a:t>
            </a:r>
          </a:p>
          <a:p>
            <a:pPr lvl="0"/>
            <a:endParaRPr lang="it-IT" dirty="0" smtClean="0"/>
          </a:p>
          <a:p>
            <a:pPr lvl="0"/>
            <a:endParaRPr lang="it-IT" dirty="0" smtClean="0"/>
          </a:p>
          <a:p>
            <a:pPr lvl="0" algn="just"/>
            <a:r>
              <a:rPr lang="it-IT" dirty="0" smtClean="0">
                <a:solidFill>
                  <a:srgbClr val="008000"/>
                </a:solidFill>
                <a:latin typeface="Arial Black"/>
                <a:cs typeface="Arial Black"/>
              </a:rPr>
              <a:t>ottenere </a:t>
            </a:r>
            <a:r>
              <a:rPr lang="it-IT" dirty="0">
                <a:solidFill>
                  <a:srgbClr val="008000"/>
                </a:solidFill>
                <a:latin typeface="Arial Black"/>
                <a:cs typeface="Arial Black"/>
              </a:rPr>
              <a:t>un derivato che agirà con uno solo dei due meccanismi d’azione e quindi non si potrà più definire un </a:t>
            </a:r>
            <a:r>
              <a:rPr lang="it-IT" dirty="0" smtClean="0">
                <a:solidFill>
                  <a:srgbClr val="008000"/>
                </a:solidFill>
                <a:latin typeface="Arial Black"/>
                <a:cs typeface="Arial Black"/>
              </a:rPr>
              <a:t>ibrido</a:t>
            </a:r>
            <a:endParaRPr lang="it-IT" dirty="0">
              <a:solidFill>
                <a:srgbClr val="008000"/>
              </a:solidFill>
              <a:latin typeface="Arial Black"/>
              <a:cs typeface="Arial Black"/>
            </a:endParaRPr>
          </a:p>
          <a:p>
            <a:pPr lvl="0"/>
            <a:endParaRPr lang="it-IT" dirty="0" smtClean="0"/>
          </a:p>
          <a:p>
            <a:pPr lvl="0"/>
            <a:endParaRPr lang="it-IT" dirty="0">
              <a:solidFill>
                <a:srgbClr val="3366FF"/>
              </a:solidFill>
            </a:endParaRPr>
          </a:p>
          <a:p>
            <a:pPr lvl="0"/>
            <a:endParaRPr lang="it-IT" dirty="0" smtClean="0">
              <a:solidFill>
                <a:srgbClr val="3366FF"/>
              </a:solidFill>
              <a:latin typeface="Arial Black"/>
              <a:cs typeface="Arial Black"/>
            </a:endParaRPr>
          </a:p>
          <a:p>
            <a:pPr lvl="0"/>
            <a:r>
              <a:rPr lang="it-IT" dirty="0" smtClean="0">
                <a:solidFill>
                  <a:srgbClr val="3366FF"/>
                </a:solidFill>
                <a:latin typeface="Arial Black"/>
                <a:cs typeface="Arial Black"/>
              </a:rPr>
              <a:t>ottenere </a:t>
            </a:r>
            <a:r>
              <a:rPr lang="it-IT" dirty="0">
                <a:solidFill>
                  <a:srgbClr val="3366FF"/>
                </a:solidFill>
                <a:latin typeface="Arial Black"/>
                <a:cs typeface="Arial Black"/>
              </a:rPr>
              <a:t>un derivato che non interagisce con nessuno dei due sistemi recettoriali ed è quindi </a:t>
            </a:r>
            <a:r>
              <a:rPr lang="it-IT" dirty="0" smtClean="0">
                <a:solidFill>
                  <a:srgbClr val="3366FF"/>
                </a:solidFill>
                <a:latin typeface="Arial Black"/>
                <a:cs typeface="Arial Black"/>
              </a:rPr>
              <a:t>inattivo</a:t>
            </a:r>
            <a:endParaRPr lang="it-IT" dirty="0">
              <a:solidFill>
                <a:srgbClr val="3366FF"/>
              </a:solidFill>
              <a:latin typeface="Arial Black"/>
              <a:cs typeface="Arial Black"/>
            </a:endParaRPr>
          </a:p>
          <a:p>
            <a:endParaRPr lang="en-US" dirty="0"/>
          </a:p>
        </p:txBody>
      </p:sp>
    </p:spTree>
    <p:extLst>
      <p:ext uri="{BB962C8B-B14F-4D97-AF65-F5344CB8AC3E}">
        <p14:creationId xmlns:p14="http://schemas.microsoft.com/office/powerpoint/2010/main" val="291068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39737" y="817349"/>
            <a:ext cx="8611015" cy="2031325"/>
          </a:xfrm>
          <a:prstGeom prst="rect">
            <a:avLst/>
          </a:prstGeom>
          <a:noFill/>
        </p:spPr>
        <p:txBody>
          <a:bodyPr wrap="square" rtlCol="0">
            <a:spAutoFit/>
          </a:bodyPr>
          <a:lstStyle/>
          <a:p>
            <a:pPr algn="just"/>
            <a:r>
              <a:rPr lang="it-IT" b="1" dirty="0">
                <a:solidFill>
                  <a:srgbClr val="3366FF"/>
                </a:solidFill>
              </a:rPr>
              <a:t>Un esempio di quest’ultimo caso è quello del tentativo di ibridazione di un diuretico con un β-</a:t>
            </a:r>
            <a:r>
              <a:rPr lang="it-IT" b="1" dirty="0" smtClean="0">
                <a:solidFill>
                  <a:srgbClr val="3366FF"/>
                </a:solidFill>
              </a:rPr>
              <a:t>antagonista </a:t>
            </a:r>
            <a:r>
              <a:rPr lang="it-IT" b="1" dirty="0">
                <a:solidFill>
                  <a:srgbClr val="3366FF"/>
                </a:solidFill>
              </a:rPr>
              <a:t>per ottenere un farmaco ad azione ipotensiva che agisca con entrambi i meccanismi. </a:t>
            </a:r>
            <a:r>
              <a:rPr lang="it-IT" b="1" dirty="0" smtClean="0">
                <a:solidFill>
                  <a:srgbClr val="3366FF"/>
                </a:solidFill>
              </a:rPr>
              <a:t>Malgrado </a:t>
            </a:r>
            <a:r>
              <a:rPr lang="it-IT" b="1" dirty="0">
                <a:solidFill>
                  <a:srgbClr val="3366FF"/>
                </a:solidFill>
              </a:rPr>
              <a:t>ci sia completa sovrapposizione dei due prodotti di partenza, l’ibrido è del tutto inattivo: è evidente che le modifiche </a:t>
            </a:r>
            <a:r>
              <a:rPr lang="it-IT" b="1" dirty="0" smtClean="0">
                <a:solidFill>
                  <a:srgbClr val="3366FF"/>
                </a:solidFill>
              </a:rPr>
              <a:t>strutturali </a:t>
            </a:r>
            <a:r>
              <a:rPr lang="it-IT" b="1" dirty="0">
                <a:solidFill>
                  <a:srgbClr val="3366FF"/>
                </a:solidFill>
              </a:rPr>
              <a:t>apportate non consentono una corretta interazione con i siti attivi riconosciuti dai prodotti di riferimento.</a:t>
            </a:r>
          </a:p>
          <a:p>
            <a:endParaRPr lang="en-US" dirty="0"/>
          </a:p>
        </p:txBody>
      </p:sp>
      <p:pic>
        <p:nvPicPr>
          <p:cNvPr id="3" name="Picture 2"/>
          <p:cNvPicPr>
            <a:picLocks noChangeAspect="1"/>
          </p:cNvPicPr>
          <p:nvPr/>
        </p:nvPicPr>
        <p:blipFill>
          <a:blip r:embed="rId2"/>
          <a:stretch>
            <a:fillRect/>
          </a:stretch>
        </p:blipFill>
        <p:spPr>
          <a:xfrm>
            <a:off x="1405649" y="2697031"/>
            <a:ext cx="6402657" cy="3914958"/>
          </a:xfrm>
          <a:prstGeom prst="rect">
            <a:avLst/>
          </a:prstGeom>
        </p:spPr>
      </p:pic>
    </p:spTree>
    <p:extLst>
      <p:ext uri="{BB962C8B-B14F-4D97-AF65-F5344CB8AC3E}">
        <p14:creationId xmlns:p14="http://schemas.microsoft.com/office/powerpoint/2010/main" val="91062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42355" y="804685"/>
            <a:ext cx="8540539" cy="2585323"/>
          </a:xfrm>
          <a:prstGeom prst="rect">
            <a:avLst/>
          </a:prstGeom>
          <a:noFill/>
        </p:spPr>
        <p:txBody>
          <a:bodyPr wrap="square" rtlCol="0">
            <a:spAutoFit/>
          </a:bodyPr>
          <a:lstStyle/>
          <a:p>
            <a:pPr algn="just"/>
            <a:r>
              <a:rPr lang="it-IT" b="1" dirty="0">
                <a:solidFill>
                  <a:srgbClr val="3366FF"/>
                </a:solidFill>
              </a:rPr>
              <a:t>Il metodo può essere </a:t>
            </a:r>
            <a:r>
              <a:rPr lang="it-IT" b="1" dirty="0" smtClean="0">
                <a:solidFill>
                  <a:srgbClr val="3366FF"/>
                </a:solidFill>
              </a:rPr>
              <a:t>utilizzato </a:t>
            </a:r>
            <a:r>
              <a:rPr lang="it-IT" b="1" dirty="0">
                <a:solidFill>
                  <a:srgbClr val="3366FF"/>
                </a:solidFill>
              </a:rPr>
              <a:t>anche per ibridare molecole che hanno lo stesso meccanismo d’azione, ma che lo esplicano tramite l’interazione con siti di legame differenti. Ad esempio, è possibile ibridare </a:t>
            </a:r>
            <a:r>
              <a:rPr lang="it-IT" b="1" dirty="0" smtClean="0">
                <a:solidFill>
                  <a:srgbClr val="3366FF"/>
                </a:solidFill>
              </a:rPr>
              <a:t>calcio antagonisti </a:t>
            </a:r>
            <a:r>
              <a:rPr lang="it-IT" b="1" dirty="0">
                <a:solidFill>
                  <a:srgbClr val="3366FF"/>
                </a:solidFill>
              </a:rPr>
              <a:t>della serie </a:t>
            </a:r>
            <a:r>
              <a:rPr lang="it-IT" b="1" dirty="0" err="1">
                <a:solidFill>
                  <a:srgbClr val="3366FF"/>
                </a:solidFill>
              </a:rPr>
              <a:t>diidropiridinica</a:t>
            </a:r>
            <a:r>
              <a:rPr lang="it-IT" b="1" dirty="0">
                <a:solidFill>
                  <a:srgbClr val="3366FF"/>
                </a:solidFill>
              </a:rPr>
              <a:t> con elementi strutturali di calcio antagonisti appartenenti ad altre classi. In questo caso è difficile dimostrare che entrambe le modalità di </a:t>
            </a:r>
            <a:r>
              <a:rPr lang="it-IT" b="1" dirty="0" err="1">
                <a:solidFill>
                  <a:srgbClr val="3366FF"/>
                </a:solidFill>
              </a:rPr>
              <a:t>binding</a:t>
            </a:r>
            <a:r>
              <a:rPr lang="it-IT" b="1" dirty="0">
                <a:solidFill>
                  <a:srgbClr val="3366FF"/>
                </a:solidFill>
              </a:rPr>
              <a:t> al canale del calcio sono presenti negli ibridi ottenuti, ciò non toglie che le molecole ottenute siano spesso molto attive ed interessanti.</a:t>
            </a:r>
          </a:p>
          <a:p>
            <a:endParaRPr lang="en-US" dirty="0"/>
          </a:p>
        </p:txBody>
      </p:sp>
      <p:pic>
        <p:nvPicPr>
          <p:cNvPr id="3" name="Picture 2"/>
          <p:cNvPicPr>
            <a:picLocks noChangeAspect="1"/>
          </p:cNvPicPr>
          <p:nvPr/>
        </p:nvPicPr>
        <p:blipFill>
          <a:blip r:embed="rId2"/>
          <a:stretch>
            <a:fillRect/>
          </a:stretch>
        </p:blipFill>
        <p:spPr>
          <a:xfrm>
            <a:off x="3130600" y="3202153"/>
            <a:ext cx="3333351" cy="3511130"/>
          </a:xfrm>
          <a:prstGeom prst="rect">
            <a:avLst/>
          </a:prstGeom>
        </p:spPr>
      </p:pic>
    </p:spTree>
    <p:extLst>
      <p:ext uri="{BB962C8B-B14F-4D97-AF65-F5344CB8AC3E}">
        <p14:creationId xmlns:p14="http://schemas.microsoft.com/office/powerpoint/2010/main" val="1887573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39298" y="672327"/>
            <a:ext cx="8453290" cy="2585323"/>
          </a:xfrm>
          <a:prstGeom prst="rect">
            <a:avLst/>
          </a:prstGeom>
          <a:noFill/>
        </p:spPr>
        <p:txBody>
          <a:bodyPr wrap="square" rtlCol="0">
            <a:spAutoFit/>
          </a:bodyPr>
          <a:lstStyle/>
          <a:p>
            <a:pPr algn="just"/>
            <a:r>
              <a:rPr lang="it-IT" b="1" dirty="0">
                <a:solidFill>
                  <a:srgbClr val="3366FF"/>
                </a:solidFill>
              </a:rPr>
              <a:t>L’ibridazione può anche essere utile per </a:t>
            </a:r>
            <a:r>
              <a:rPr lang="it-IT" b="1" dirty="0" smtClean="0">
                <a:solidFill>
                  <a:srgbClr val="3366FF"/>
                </a:solidFill>
              </a:rPr>
              <a:t>controllare </a:t>
            </a:r>
            <a:r>
              <a:rPr lang="it-IT" b="1" dirty="0">
                <a:solidFill>
                  <a:srgbClr val="3366FF"/>
                </a:solidFill>
              </a:rPr>
              <a:t>un effetto indesiderato del </a:t>
            </a:r>
            <a:r>
              <a:rPr lang="it-IT" b="1" dirty="0" err="1">
                <a:solidFill>
                  <a:srgbClr val="3366FF"/>
                </a:solidFill>
              </a:rPr>
              <a:t>lead</a:t>
            </a:r>
            <a:r>
              <a:rPr lang="it-IT" b="1" dirty="0">
                <a:solidFill>
                  <a:srgbClr val="3366FF"/>
                </a:solidFill>
              </a:rPr>
              <a:t>. In questo esempio si è cercato di ibridare con un </a:t>
            </a:r>
            <a:r>
              <a:rPr lang="it-IT" b="1" dirty="0" err="1">
                <a:solidFill>
                  <a:srgbClr val="3366FF"/>
                </a:solidFill>
              </a:rPr>
              <a:t>farmacoforo</a:t>
            </a:r>
            <a:r>
              <a:rPr lang="it-IT" b="1" dirty="0">
                <a:solidFill>
                  <a:srgbClr val="3366FF"/>
                </a:solidFill>
              </a:rPr>
              <a:t> α</a:t>
            </a:r>
            <a:r>
              <a:rPr lang="it-IT" b="1" baseline="-25000" dirty="0">
                <a:solidFill>
                  <a:srgbClr val="3366FF"/>
                </a:solidFill>
              </a:rPr>
              <a:t>1</a:t>
            </a:r>
            <a:r>
              <a:rPr lang="it-IT" b="1" dirty="0">
                <a:solidFill>
                  <a:srgbClr val="3366FF"/>
                </a:solidFill>
              </a:rPr>
              <a:t>-antagonista, il composto BAY K 8644, attivatore dei canali del calcio, per contrastarne l’effetto vasocostrittore e poterne utilizzare l’effetto inotropo positivo. La molecola ottenuta, XB 513, ha una doppia azione di attivatore dei canali del calcio e di α</a:t>
            </a:r>
            <a:r>
              <a:rPr lang="it-IT" b="1" baseline="-25000" dirty="0">
                <a:solidFill>
                  <a:srgbClr val="3366FF"/>
                </a:solidFill>
              </a:rPr>
              <a:t>1</a:t>
            </a:r>
            <a:r>
              <a:rPr lang="it-IT" b="1" dirty="0">
                <a:solidFill>
                  <a:srgbClr val="3366FF"/>
                </a:solidFill>
              </a:rPr>
              <a:t>-antagonista, sbilanciata verso l’attività adrenolitica, il che può essere anche un vantaggio per la sua utilizzazione terapeutica.</a:t>
            </a:r>
          </a:p>
          <a:p>
            <a:endParaRPr lang="en-US" dirty="0">
              <a:solidFill>
                <a:srgbClr val="3366FF"/>
              </a:solidFill>
            </a:endParaRPr>
          </a:p>
        </p:txBody>
      </p:sp>
      <p:pic>
        <p:nvPicPr>
          <p:cNvPr id="5" name="Picture 4"/>
          <p:cNvPicPr>
            <a:picLocks noChangeAspect="1"/>
          </p:cNvPicPr>
          <p:nvPr/>
        </p:nvPicPr>
        <p:blipFill>
          <a:blip r:embed="rId2"/>
          <a:stretch>
            <a:fillRect/>
          </a:stretch>
        </p:blipFill>
        <p:spPr>
          <a:xfrm>
            <a:off x="0" y="3165000"/>
            <a:ext cx="3990614" cy="3307902"/>
          </a:xfrm>
          <a:prstGeom prst="rect">
            <a:avLst/>
          </a:prstGeom>
        </p:spPr>
      </p:pic>
      <p:pic>
        <p:nvPicPr>
          <p:cNvPr id="6" name="Picture 5"/>
          <p:cNvPicPr>
            <a:picLocks noChangeAspect="1"/>
          </p:cNvPicPr>
          <p:nvPr/>
        </p:nvPicPr>
        <p:blipFill>
          <a:blip r:embed="rId3"/>
          <a:stretch>
            <a:fillRect/>
          </a:stretch>
        </p:blipFill>
        <p:spPr>
          <a:xfrm>
            <a:off x="3990614" y="2846266"/>
            <a:ext cx="4764183" cy="3626636"/>
          </a:xfrm>
          <a:prstGeom prst="rect">
            <a:avLst/>
          </a:prstGeom>
        </p:spPr>
      </p:pic>
      <p:sp>
        <p:nvSpPr>
          <p:cNvPr id="7" name="Rectangle 6"/>
          <p:cNvSpPr/>
          <p:nvPr/>
        </p:nvSpPr>
        <p:spPr>
          <a:xfrm>
            <a:off x="5322084" y="2852132"/>
            <a:ext cx="1463816" cy="312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754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271438" y="682022"/>
            <a:ext cx="8404820" cy="3139321"/>
          </a:xfrm>
          <a:prstGeom prst="rect">
            <a:avLst/>
          </a:prstGeom>
          <a:noFill/>
        </p:spPr>
        <p:txBody>
          <a:bodyPr wrap="square" rtlCol="0">
            <a:spAutoFit/>
          </a:bodyPr>
          <a:lstStyle/>
          <a:p>
            <a:pPr algn="just"/>
            <a:r>
              <a:rPr lang="it-IT" b="1" dirty="0"/>
              <a:t>Il metodo della duplicazione molecolare è stato ampiamente utilizzato per disegnare </a:t>
            </a:r>
            <a:r>
              <a:rPr lang="it-IT" b="1" dirty="0" err="1"/>
              <a:t>ligandi</a:t>
            </a:r>
            <a:r>
              <a:rPr lang="it-IT" b="1" dirty="0"/>
              <a:t> che presentano alta affinità e spesso selettività per sottotipi recettoriali. L’ipotesi è che la molecola, raddoppiata attraverso un opportuno spaziatore, sia in grado di interagire con due siti contigui del recettore </a:t>
            </a:r>
            <a:r>
              <a:rPr lang="it-IT" b="1" dirty="0">
                <a:solidFill>
                  <a:srgbClr val="FF0000"/>
                </a:solidFill>
              </a:rPr>
              <a:t>(caso A) </a:t>
            </a:r>
            <a:r>
              <a:rPr lang="it-IT" b="1" dirty="0"/>
              <a:t>con un prevedibile aumento di affinità. In realtà questo fatto resta sempre da provare e molte volte si trova che la seconda porzione della molecola simmetrica o non interagisce affatto </a:t>
            </a:r>
            <a:r>
              <a:rPr lang="it-IT" b="1" dirty="0">
                <a:solidFill>
                  <a:srgbClr val="FF0000"/>
                </a:solidFill>
              </a:rPr>
              <a:t>(caso B) </a:t>
            </a:r>
            <a:r>
              <a:rPr lang="it-IT" b="1" dirty="0"/>
              <a:t>o interagisce con un sito accessorio ad opportuna distanza dal sito attivo </a:t>
            </a:r>
            <a:r>
              <a:rPr lang="it-IT" b="1" dirty="0">
                <a:solidFill>
                  <a:srgbClr val="FF0000"/>
                </a:solidFill>
              </a:rPr>
              <a:t>(caso C)</a:t>
            </a:r>
            <a:r>
              <a:rPr lang="it-IT" b="1" dirty="0"/>
              <a:t>. </a:t>
            </a:r>
            <a:r>
              <a:rPr lang="it-IT" b="1" dirty="0" smtClean="0"/>
              <a:t>In </a:t>
            </a:r>
            <a:r>
              <a:rPr lang="it-IT" b="1" dirty="0"/>
              <a:t>quest’ultimo caso l’affinità per il recettore viene aumentata tramite la formazione di un ulteriore legame.</a:t>
            </a:r>
          </a:p>
          <a:p>
            <a:endParaRPr lang="en-US" dirty="0"/>
          </a:p>
        </p:txBody>
      </p:sp>
      <p:pic>
        <p:nvPicPr>
          <p:cNvPr id="3" name="Picture 2"/>
          <p:cNvPicPr>
            <a:picLocks noChangeAspect="1"/>
          </p:cNvPicPr>
          <p:nvPr/>
        </p:nvPicPr>
        <p:blipFill>
          <a:blip r:embed="rId2"/>
          <a:stretch>
            <a:fillRect/>
          </a:stretch>
        </p:blipFill>
        <p:spPr>
          <a:xfrm>
            <a:off x="2045465" y="3552230"/>
            <a:ext cx="4973096" cy="3163837"/>
          </a:xfrm>
          <a:prstGeom prst="rect">
            <a:avLst/>
          </a:prstGeom>
        </p:spPr>
      </p:pic>
    </p:spTree>
    <p:extLst>
      <p:ext uri="{BB962C8B-B14F-4D97-AF65-F5344CB8AC3E}">
        <p14:creationId xmlns:p14="http://schemas.microsoft.com/office/powerpoint/2010/main" val="16067088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pic>
        <p:nvPicPr>
          <p:cNvPr id="2" name="Picture 1"/>
          <p:cNvPicPr>
            <a:picLocks noChangeAspect="1"/>
          </p:cNvPicPr>
          <p:nvPr/>
        </p:nvPicPr>
        <p:blipFill>
          <a:blip r:embed="rId2"/>
          <a:stretch>
            <a:fillRect/>
          </a:stretch>
        </p:blipFill>
        <p:spPr>
          <a:xfrm>
            <a:off x="1521979" y="672327"/>
            <a:ext cx="5267989" cy="3351445"/>
          </a:xfrm>
          <a:prstGeom prst="rect">
            <a:avLst/>
          </a:prstGeom>
        </p:spPr>
      </p:pic>
      <p:sp>
        <p:nvSpPr>
          <p:cNvPr id="3" name="TextBox 2"/>
          <p:cNvSpPr txBox="1"/>
          <p:nvPr/>
        </p:nvSpPr>
        <p:spPr>
          <a:xfrm>
            <a:off x="329603" y="4537260"/>
            <a:ext cx="8521150" cy="2339102"/>
          </a:xfrm>
          <a:prstGeom prst="rect">
            <a:avLst/>
          </a:prstGeom>
          <a:noFill/>
        </p:spPr>
        <p:txBody>
          <a:bodyPr wrap="square" rtlCol="0">
            <a:spAutoFit/>
          </a:bodyPr>
          <a:lstStyle/>
          <a:p>
            <a:pPr algn="just"/>
            <a:r>
              <a:rPr lang="it-IT" sz="1600" b="1" dirty="0">
                <a:solidFill>
                  <a:srgbClr val="008000"/>
                </a:solidFill>
              </a:rPr>
              <a:t>Il caso C è il più frequente, come si è già visto per i sali ammonici quaternari doppi quali </a:t>
            </a:r>
            <a:r>
              <a:rPr lang="it-IT" sz="1600" b="1" dirty="0" err="1">
                <a:solidFill>
                  <a:srgbClr val="008000"/>
                </a:solidFill>
              </a:rPr>
              <a:t>esametonio</a:t>
            </a:r>
            <a:r>
              <a:rPr lang="it-IT" sz="1600" b="1" dirty="0">
                <a:solidFill>
                  <a:srgbClr val="008000"/>
                </a:solidFill>
              </a:rPr>
              <a:t> e </a:t>
            </a:r>
            <a:r>
              <a:rPr lang="it-IT" sz="1600" b="1" dirty="0" err="1">
                <a:solidFill>
                  <a:srgbClr val="008000"/>
                </a:solidFill>
              </a:rPr>
              <a:t>decametonio</a:t>
            </a:r>
            <a:r>
              <a:rPr lang="it-IT" sz="1600" b="1" dirty="0">
                <a:solidFill>
                  <a:srgbClr val="008000"/>
                </a:solidFill>
              </a:rPr>
              <a:t>: studi di analoghi dissimmetrici nei sostituenti all’azoto hanno dimostrato che i due siti di interazione dei gruppi ammonici quaternari hanno diverse caratteristiche che per uno solo corrispondono a quelle del sito di riconoscimento del recettore colinergico.</a:t>
            </a:r>
          </a:p>
          <a:p>
            <a:pPr algn="just"/>
            <a:r>
              <a:rPr lang="it-IT" sz="1600" b="1" dirty="0">
                <a:solidFill>
                  <a:srgbClr val="008000"/>
                </a:solidFill>
              </a:rPr>
              <a:t>Il  caso A è molto meno frequente ed in realtà sono poche le molecole per le quali si sia potuta dimostrare in modo inequivocabile l’interazione con due siti attivi contigui del recettore. </a:t>
            </a:r>
          </a:p>
          <a:p>
            <a:endParaRPr lang="en-US" dirty="0"/>
          </a:p>
        </p:txBody>
      </p:sp>
    </p:spTree>
    <p:extLst>
      <p:ext uri="{BB962C8B-B14F-4D97-AF65-F5344CB8AC3E}">
        <p14:creationId xmlns:p14="http://schemas.microsoft.com/office/powerpoint/2010/main" val="2609133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329602" y="765905"/>
            <a:ext cx="8288492" cy="4370427"/>
          </a:xfrm>
          <a:prstGeom prst="rect">
            <a:avLst/>
          </a:prstGeom>
          <a:noFill/>
        </p:spPr>
        <p:txBody>
          <a:bodyPr wrap="square" rtlCol="0">
            <a:spAutoFit/>
          </a:bodyPr>
          <a:lstStyle/>
          <a:p>
            <a:pPr algn="just"/>
            <a:r>
              <a:rPr lang="it-IT" sz="2000" b="1" dirty="0"/>
              <a:t>Tuttavia, indipendentemente dalla modalità di legame della molecola raddoppiata, questo approccio può condurre a prodotti selettivi per i sottogruppi recettoriali del recettore coinvolto nell’azione del farmaco di partenza. Un’opportuna scelta della catena che lega i due </a:t>
            </a:r>
            <a:r>
              <a:rPr lang="it-IT" sz="2000" b="1" dirty="0" err="1"/>
              <a:t>farmacofori</a:t>
            </a:r>
            <a:r>
              <a:rPr lang="it-IT" sz="2000" b="1" dirty="0"/>
              <a:t> (</a:t>
            </a:r>
            <a:r>
              <a:rPr lang="it-IT" sz="2000" b="1" dirty="0" err="1"/>
              <a:t>spacer</a:t>
            </a:r>
            <a:r>
              <a:rPr lang="it-IT" sz="2000" b="1" dirty="0"/>
              <a:t>) può infatti permettere un’interazione selettiva verso quei sottotipi </a:t>
            </a:r>
            <a:r>
              <a:rPr lang="it-IT" sz="2000" b="1" dirty="0" smtClean="0"/>
              <a:t>che </a:t>
            </a:r>
            <a:r>
              <a:rPr lang="it-IT" sz="2000" b="1" dirty="0"/>
              <a:t>differiscano per la distanza tra i siti attivi o per la dislocazione e la natura dei siti accessori</a:t>
            </a:r>
            <a:r>
              <a:rPr lang="it-IT" sz="2000" b="1" dirty="0" smtClean="0"/>
              <a:t>.</a:t>
            </a:r>
            <a:r>
              <a:rPr lang="it-IT" sz="2000" b="1" dirty="0"/>
              <a:t> Una nota applicazione del metodo riguarda i </a:t>
            </a:r>
            <a:r>
              <a:rPr lang="it-IT" sz="2000" b="1" dirty="0" err="1"/>
              <a:t>ligandi</a:t>
            </a:r>
            <a:r>
              <a:rPr lang="it-IT" sz="2000" b="1" dirty="0"/>
              <a:t> dei recettori </a:t>
            </a:r>
            <a:r>
              <a:rPr lang="it-IT" sz="2000" b="1" dirty="0" err="1"/>
              <a:t>oppiodi</a:t>
            </a:r>
            <a:r>
              <a:rPr lang="it-IT" sz="2000" b="1" dirty="0"/>
              <a:t>. È </a:t>
            </a:r>
            <a:r>
              <a:rPr lang="it-IT" sz="2000" b="1" dirty="0" smtClean="0"/>
              <a:t>stata </a:t>
            </a:r>
            <a:r>
              <a:rPr lang="it-IT" sz="2000" b="1" dirty="0"/>
              <a:t>sintetizzata una serie di </a:t>
            </a:r>
            <a:r>
              <a:rPr lang="it-IT" sz="2000" b="1" dirty="0" err="1"/>
              <a:t>ligandi</a:t>
            </a:r>
            <a:r>
              <a:rPr lang="it-IT" sz="2000" b="1" dirty="0"/>
              <a:t> bivalenti nei quali due molecole del </a:t>
            </a:r>
            <a:r>
              <a:rPr lang="it-IT" sz="2000" b="1" dirty="0" err="1"/>
              <a:t>naltressone</a:t>
            </a:r>
            <a:r>
              <a:rPr lang="it-IT" sz="2000" b="1" dirty="0"/>
              <a:t>, antagonista oppioide non selettivo, sono connesse da una catena </a:t>
            </a:r>
            <a:r>
              <a:rPr lang="it-IT" sz="2000" b="1" dirty="0" smtClean="0"/>
              <a:t>costituita </a:t>
            </a:r>
            <a:r>
              <a:rPr lang="it-IT" sz="2000" b="1" dirty="0"/>
              <a:t>da acido succinico e glicina.</a:t>
            </a:r>
          </a:p>
          <a:p>
            <a:pPr algn="just"/>
            <a:endParaRPr lang="it-IT" sz="2000" b="1" dirty="0"/>
          </a:p>
          <a:p>
            <a:endParaRPr lang="en-US" dirty="0"/>
          </a:p>
        </p:txBody>
      </p:sp>
      <p:pic>
        <p:nvPicPr>
          <p:cNvPr id="3" name="Picture 2"/>
          <p:cNvPicPr>
            <a:picLocks noChangeAspect="1"/>
          </p:cNvPicPr>
          <p:nvPr/>
        </p:nvPicPr>
        <p:blipFill>
          <a:blip r:embed="rId2"/>
          <a:stretch>
            <a:fillRect/>
          </a:stretch>
        </p:blipFill>
        <p:spPr>
          <a:xfrm>
            <a:off x="969414" y="4606505"/>
            <a:ext cx="7251219" cy="2105416"/>
          </a:xfrm>
          <a:prstGeom prst="rect">
            <a:avLst/>
          </a:prstGeom>
        </p:spPr>
      </p:pic>
    </p:spTree>
    <p:extLst>
      <p:ext uri="{BB962C8B-B14F-4D97-AF65-F5344CB8AC3E}">
        <p14:creationId xmlns:p14="http://schemas.microsoft.com/office/powerpoint/2010/main" val="37314122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222965" y="891940"/>
            <a:ext cx="8647175" cy="923330"/>
          </a:xfrm>
          <a:prstGeom prst="rect">
            <a:avLst/>
          </a:prstGeom>
          <a:noFill/>
        </p:spPr>
        <p:txBody>
          <a:bodyPr wrap="square" rtlCol="0">
            <a:spAutoFit/>
          </a:bodyPr>
          <a:lstStyle/>
          <a:p>
            <a:pPr algn="just"/>
            <a:r>
              <a:rPr lang="it-IT" b="1" dirty="0"/>
              <a:t>Si è visto che l’antagonismo sui recettori </a:t>
            </a:r>
            <a:r>
              <a:rPr lang="it-IT" b="1" dirty="0" err="1"/>
              <a:t>κ</a:t>
            </a:r>
            <a:r>
              <a:rPr lang="it-IT" b="1" dirty="0"/>
              <a:t> e </a:t>
            </a:r>
            <a:r>
              <a:rPr lang="it-IT" b="1" dirty="0" err="1"/>
              <a:t>μ</a:t>
            </a:r>
            <a:r>
              <a:rPr lang="it-IT" b="1" dirty="0"/>
              <a:t> dipende dalla lunghezza della catena, come appare dal grafico che riporta la potenza di ogni prodotto in funzione del numero delle molecole di glicina dello spaziatore. </a:t>
            </a:r>
            <a:endParaRPr lang="en-US" b="1" dirty="0"/>
          </a:p>
        </p:txBody>
      </p:sp>
      <p:pic>
        <p:nvPicPr>
          <p:cNvPr id="3" name="Picture 2"/>
          <p:cNvPicPr>
            <a:picLocks noChangeAspect="1"/>
          </p:cNvPicPr>
          <p:nvPr/>
        </p:nvPicPr>
        <p:blipFill>
          <a:blip r:embed="rId2"/>
          <a:stretch>
            <a:fillRect/>
          </a:stretch>
        </p:blipFill>
        <p:spPr>
          <a:xfrm>
            <a:off x="1434733" y="1952730"/>
            <a:ext cx="6243530" cy="3253485"/>
          </a:xfrm>
          <a:prstGeom prst="rect">
            <a:avLst/>
          </a:prstGeom>
        </p:spPr>
      </p:pic>
      <p:sp>
        <p:nvSpPr>
          <p:cNvPr id="5" name="TextBox 4"/>
          <p:cNvSpPr txBox="1"/>
          <p:nvPr/>
        </p:nvSpPr>
        <p:spPr>
          <a:xfrm>
            <a:off x="358683" y="5371030"/>
            <a:ext cx="8356351" cy="923330"/>
          </a:xfrm>
          <a:prstGeom prst="rect">
            <a:avLst/>
          </a:prstGeom>
          <a:noFill/>
        </p:spPr>
        <p:txBody>
          <a:bodyPr wrap="square" rtlCol="0">
            <a:spAutoFit/>
          </a:bodyPr>
          <a:lstStyle/>
          <a:p>
            <a:pPr algn="just"/>
            <a:r>
              <a:rPr lang="it-IT" b="1" dirty="0"/>
              <a:t>Il prodotto più selettivo per i recettori μ è quello contenente un numero pari a</a:t>
            </a:r>
            <a:r>
              <a:rPr lang="it-IT" b="1" dirty="0" smtClean="0"/>
              <a:t> due </a:t>
            </a:r>
            <a:r>
              <a:rPr lang="it-IT" b="1" dirty="0"/>
              <a:t>molecole di glicina, mentre nel caso dei recettori κ l’allungamento del linker provoca una progressiva perdita di affinità. </a:t>
            </a:r>
            <a:endParaRPr lang="en-US" b="1" dirty="0"/>
          </a:p>
        </p:txBody>
      </p:sp>
    </p:spTree>
    <p:extLst>
      <p:ext uri="{BB962C8B-B14F-4D97-AF65-F5344CB8AC3E}">
        <p14:creationId xmlns:p14="http://schemas.microsoft.com/office/powerpoint/2010/main" val="15975146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329603" y="1512420"/>
            <a:ext cx="8269101" cy="3785652"/>
          </a:xfrm>
          <a:prstGeom prst="rect">
            <a:avLst/>
          </a:prstGeom>
          <a:noFill/>
        </p:spPr>
        <p:txBody>
          <a:bodyPr wrap="square" rtlCol="0">
            <a:spAutoFit/>
          </a:bodyPr>
          <a:lstStyle/>
          <a:p>
            <a:pPr algn="just"/>
            <a:r>
              <a:rPr lang="it-IT" sz="2400" b="1" dirty="0">
                <a:solidFill>
                  <a:srgbClr val="008000"/>
                </a:solidFill>
              </a:rPr>
              <a:t>In questo esempio è stato dimostrato che l’interazione avviene con due siti di riconoscimento contigui. Sono state valutate le attività di due isomeri ottenuti inserendo in uno due molecole dell’</a:t>
            </a:r>
            <a:r>
              <a:rPr lang="it-IT" sz="2400" b="1" dirty="0" err="1">
                <a:solidFill>
                  <a:srgbClr val="008000"/>
                </a:solidFill>
              </a:rPr>
              <a:t>enantiomero</a:t>
            </a:r>
            <a:r>
              <a:rPr lang="it-IT" sz="2400" b="1" dirty="0">
                <a:solidFill>
                  <a:srgbClr val="008000"/>
                </a:solidFill>
              </a:rPr>
              <a:t> più attivo (-,-) e nell’altro entrambi gli </a:t>
            </a:r>
            <a:r>
              <a:rPr lang="it-IT" sz="2400" b="1" dirty="0" err="1">
                <a:solidFill>
                  <a:srgbClr val="008000"/>
                </a:solidFill>
              </a:rPr>
              <a:t>enantiomeri</a:t>
            </a:r>
            <a:r>
              <a:rPr lang="it-IT" sz="2400" b="1" dirty="0">
                <a:solidFill>
                  <a:srgbClr val="008000"/>
                </a:solidFill>
              </a:rPr>
              <a:t> (-,+ o </a:t>
            </a:r>
            <a:r>
              <a:rPr lang="it-IT" sz="2400" b="1" dirty="0" err="1">
                <a:solidFill>
                  <a:srgbClr val="008000"/>
                </a:solidFill>
              </a:rPr>
              <a:t>mesoforma</a:t>
            </a:r>
            <a:r>
              <a:rPr lang="it-IT" sz="2400" b="1" dirty="0">
                <a:solidFill>
                  <a:srgbClr val="008000"/>
                </a:solidFill>
              </a:rPr>
              <a:t>). </a:t>
            </a:r>
            <a:r>
              <a:rPr lang="it-IT" sz="2400" b="1" dirty="0" smtClean="0">
                <a:solidFill>
                  <a:srgbClr val="008000"/>
                </a:solidFill>
              </a:rPr>
              <a:t>Se la molecola interagisse con due siti recettoriali contigui la sostituzione del </a:t>
            </a:r>
            <a:r>
              <a:rPr lang="it-IT" sz="2400" b="1" dirty="0" err="1" smtClean="0">
                <a:solidFill>
                  <a:srgbClr val="008000"/>
                </a:solidFill>
              </a:rPr>
              <a:t>enantiomero</a:t>
            </a:r>
            <a:r>
              <a:rPr lang="it-IT" sz="2400" b="1" dirty="0" smtClean="0">
                <a:solidFill>
                  <a:srgbClr val="008000"/>
                </a:solidFill>
              </a:rPr>
              <a:t> (-) con quello (+) dovrebbe portare ad una decisa riduzione di attività nella forma </a:t>
            </a:r>
            <a:r>
              <a:rPr lang="it-IT" sz="2400" b="1" dirty="0" err="1" smtClean="0">
                <a:solidFill>
                  <a:srgbClr val="008000"/>
                </a:solidFill>
              </a:rPr>
              <a:t>meso</a:t>
            </a:r>
            <a:r>
              <a:rPr lang="it-IT" sz="2400" b="1" dirty="0" smtClean="0">
                <a:solidFill>
                  <a:srgbClr val="008000"/>
                </a:solidFill>
              </a:rPr>
              <a:t>, il che è appunto ciò che viene osservato.</a:t>
            </a:r>
            <a:endParaRPr lang="en-US" sz="2400" b="1" dirty="0">
              <a:solidFill>
                <a:srgbClr val="008000"/>
              </a:solidFill>
            </a:endParaRPr>
          </a:p>
        </p:txBody>
      </p:sp>
    </p:spTree>
    <p:extLst>
      <p:ext uri="{BB962C8B-B14F-4D97-AF65-F5344CB8AC3E}">
        <p14:creationId xmlns:p14="http://schemas.microsoft.com/office/powerpoint/2010/main" val="319136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1483</TotalTime>
  <Words>16326</Words>
  <Application>Microsoft Macintosh PowerPoint</Application>
  <PresentationFormat>On-screen Show (4:3)</PresentationFormat>
  <Paragraphs>611</Paragraphs>
  <Slides>179</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179</vt:i4>
      </vt:variant>
    </vt:vector>
  </HeadingPairs>
  <TitlesOfParts>
    <vt:vector size="181" baseType="lpstr">
      <vt:lpstr>Brezza</vt:lpstr>
      <vt:lpstr>Macintosh HD:Users:giampiero:Desktop:strategie.doc!OLE_LINK6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Apple 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Giampiero</dc:creator>
  <cp:lastModifiedBy>Apple</cp:lastModifiedBy>
  <cp:revision>172</cp:revision>
  <dcterms:created xsi:type="dcterms:W3CDTF">2015-03-28T16:35:01Z</dcterms:created>
  <dcterms:modified xsi:type="dcterms:W3CDTF">2023-03-28T06:34:56Z</dcterms:modified>
</cp:coreProperties>
</file>