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70"/>
  </p:notesMasterIdLst>
  <p:sldIdLst>
    <p:sldId id="350" r:id="rId2"/>
    <p:sldId id="351" r:id="rId3"/>
    <p:sldId id="352" r:id="rId4"/>
    <p:sldId id="353" r:id="rId5"/>
    <p:sldId id="354" r:id="rId6"/>
    <p:sldId id="355" r:id="rId7"/>
    <p:sldId id="367" r:id="rId8"/>
    <p:sldId id="366" r:id="rId9"/>
    <p:sldId id="365" r:id="rId10"/>
    <p:sldId id="356" r:id="rId11"/>
    <p:sldId id="357" r:id="rId12"/>
    <p:sldId id="358" r:id="rId13"/>
    <p:sldId id="359" r:id="rId14"/>
    <p:sldId id="360" r:id="rId15"/>
    <p:sldId id="370" r:id="rId16"/>
    <p:sldId id="371" r:id="rId17"/>
    <p:sldId id="361" r:id="rId18"/>
    <p:sldId id="362" r:id="rId19"/>
    <p:sldId id="363"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6" r:id="rId34"/>
    <p:sldId id="385" r:id="rId35"/>
    <p:sldId id="563" r:id="rId36"/>
    <p:sldId id="387" r:id="rId37"/>
    <p:sldId id="388" r:id="rId38"/>
    <p:sldId id="389" r:id="rId39"/>
    <p:sldId id="390" r:id="rId40"/>
    <p:sldId id="391" r:id="rId41"/>
    <p:sldId id="392" r:id="rId42"/>
    <p:sldId id="419" r:id="rId43"/>
    <p:sldId id="393" r:id="rId44"/>
    <p:sldId id="394" r:id="rId45"/>
    <p:sldId id="420" r:id="rId46"/>
    <p:sldId id="421" r:id="rId47"/>
    <p:sldId id="422" r:id="rId48"/>
    <p:sldId id="423" r:id="rId49"/>
    <p:sldId id="424" r:id="rId50"/>
    <p:sldId id="425" r:id="rId51"/>
    <p:sldId id="395" r:id="rId52"/>
    <p:sldId id="396" r:id="rId53"/>
    <p:sldId id="397" r:id="rId54"/>
    <p:sldId id="398" r:id="rId55"/>
    <p:sldId id="399" r:id="rId56"/>
    <p:sldId id="403" r:id="rId57"/>
    <p:sldId id="434" r:id="rId58"/>
    <p:sldId id="435" r:id="rId59"/>
    <p:sldId id="436" r:id="rId60"/>
    <p:sldId id="437" r:id="rId61"/>
    <p:sldId id="438" r:id="rId62"/>
    <p:sldId id="439" r:id="rId63"/>
    <p:sldId id="441" r:id="rId64"/>
    <p:sldId id="440" r:id="rId65"/>
    <p:sldId id="442" r:id="rId66"/>
    <p:sldId id="443" r:id="rId67"/>
    <p:sldId id="444" r:id="rId68"/>
    <p:sldId id="445" r:id="rId6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77" d="100"/>
          <a:sy n="177" d="100"/>
        </p:scale>
        <p:origin x="-2144"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1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43AF8-8D2A-344D-944D-B14F47D28AA0}" type="datetimeFigureOut">
              <a:rPr lang="it-IT" smtClean="0"/>
              <a:pPr/>
              <a:t>16/02/21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FDDFD-53D0-B740-B36C-A000E5A9DF74}" type="slidenum">
              <a:rPr lang="it-IT" smtClean="0"/>
              <a:pPr/>
              <a:t>‹n.›</a:t>
            </a:fld>
            <a:endParaRPr lang="it-IT"/>
          </a:p>
        </p:txBody>
      </p:sp>
    </p:spTree>
    <p:extLst>
      <p:ext uri="{BB962C8B-B14F-4D97-AF65-F5344CB8AC3E}">
        <p14:creationId xmlns:p14="http://schemas.microsoft.com/office/powerpoint/2010/main" val="42850009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EE84E9E-C673-6E49-BEA7-84E13884C6F7}" type="datetimeFigureOut">
              <a:rPr lang="it-IT" smtClean="0"/>
              <a:pPr/>
              <a:t>16/02/21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42D3967-0BC9-4C4E-8E38-1D9D6A94892C}" type="slidenum">
              <a:rPr lang="it-IT" smtClean="0"/>
              <a:pPr/>
              <a:t>‹n.›</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6EE84E9E-C673-6E49-BEA7-84E13884C6F7}" type="datetimeFigureOut">
              <a:rPr lang="it-IT" smtClean="0"/>
              <a:pPr/>
              <a:t>16/02/21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6EE84E9E-C673-6E49-BEA7-84E13884C6F7}" type="datetimeFigureOut">
              <a:rPr lang="it-IT" smtClean="0"/>
              <a:pPr/>
              <a:t>16/02/21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6EE84E9E-C673-6E49-BEA7-84E13884C6F7}" type="datetimeFigureOut">
              <a:rPr lang="it-IT" smtClean="0"/>
              <a:pPr/>
              <a:t>16/02/21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6EE84E9E-C673-6E49-BEA7-84E13884C6F7}" type="datetimeFigureOut">
              <a:rPr lang="it-IT" smtClean="0"/>
              <a:pPr/>
              <a:t>16/02/21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84E9E-C673-6E49-BEA7-84E13884C6F7}" type="datetimeFigureOut">
              <a:rPr lang="it-IT" smtClean="0"/>
              <a:pPr/>
              <a:t>16/02/21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EE84E9E-C673-6E49-BEA7-84E13884C6F7}" type="datetimeFigureOut">
              <a:rPr lang="it-IT" smtClean="0"/>
              <a:pPr/>
              <a:t>16/02/21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42D3967-0BC9-4C4E-8E38-1D9D6A94892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EE84E9E-C673-6E49-BEA7-84E13884C6F7}" type="datetimeFigureOut">
              <a:rPr lang="it-IT" smtClean="0"/>
              <a:pPr/>
              <a:t>16/02/21</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42D3967-0BC9-4C4E-8E38-1D9D6A94892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Rettangolo 6"/>
          <p:cNvSpPr/>
          <p:nvPr/>
        </p:nvSpPr>
        <p:spPr>
          <a:xfrm>
            <a:off x="949965" y="2136339"/>
            <a:ext cx="7132217" cy="3416320"/>
          </a:xfrm>
          <a:prstGeom prst="rect">
            <a:avLst/>
          </a:prstGeom>
        </p:spPr>
        <p:txBody>
          <a:bodyPr wrap="square">
            <a:spAutoFit/>
          </a:bodyPr>
          <a:lstStyle/>
          <a:p>
            <a:pPr algn="just"/>
            <a:r>
              <a:rPr lang="it-IT" sz="2400" dirty="0" smtClean="0">
                <a:solidFill>
                  <a:schemeClr val="tx2">
                    <a:lumMod val="75000"/>
                    <a:lumOff val="25000"/>
                  </a:schemeClr>
                </a:solidFill>
                <a:latin typeface="Arial Black"/>
              </a:rPr>
              <a:t>Questa strategia sintetica riguarda la sintesi di librerie utilizzando un disegno sperimentale tale che ogni possibile prodotto appaia solo in due librerie. In questo modo si evita la decodificazione o la </a:t>
            </a:r>
            <a:r>
              <a:rPr lang="it-IT" sz="2400" dirty="0" err="1" smtClean="0">
                <a:solidFill>
                  <a:schemeClr val="tx2">
                    <a:lumMod val="75000"/>
                    <a:lumOff val="25000"/>
                  </a:schemeClr>
                </a:solidFill>
                <a:latin typeface="Arial Black"/>
              </a:rPr>
              <a:t>deconvoluzione</a:t>
            </a:r>
            <a:r>
              <a:rPr lang="it-IT" sz="2400" dirty="0" smtClean="0">
                <a:solidFill>
                  <a:schemeClr val="tx2">
                    <a:lumMod val="75000"/>
                    <a:lumOff val="25000"/>
                  </a:schemeClr>
                </a:solidFill>
                <a:latin typeface="Arial Black"/>
              </a:rPr>
              <a:t> che si rendono necessarie quando si usano miscele di building </a:t>
            </a:r>
            <a:r>
              <a:rPr lang="it-IT" sz="2400" dirty="0" err="1" smtClean="0">
                <a:solidFill>
                  <a:schemeClr val="tx2">
                    <a:lumMod val="75000"/>
                    <a:lumOff val="25000"/>
                  </a:schemeClr>
                </a:solidFill>
                <a:latin typeface="Arial Black"/>
              </a:rPr>
              <a:t>blocks</a:t>
            </a:r>
            <a:r>
              <a:rPr lang="it-IT" sz="2400" dirty="0" smtClean="0">
                <a:solidFill>
                  <a:schemeClr val="tx2">
                    <a:lumMod val="75000"/>
                    <a:lumOff val="25000"/>
                  </a:schemeClr>
                </a:solidFill>
                <a:latin typeface="Arial Black"/>
              </a:rPr>
              <a:t> per identificare il composto più attivo. </a:t>
            </a:r>
            <a:endParaRPr lang="it-IT" sz="2400" dirty="0">
              <a:solidFill>
                <a:schemeClr val="tx2">
                  <a:lumMod val="75000"/>
                  <a:lumOff val="25000"/>
                </a:schemeClr>
              </a:solidFill>
              <a:latin typeface="Arial Black"/>
            </a:endParaRPr>
          </a:p>
        </p:txBody>
      </p:sp>
      <p:sp>
        <p:nvSpPr>
          <p:cNvPr id="9" name="CasellaDiTesto 8"/>
          <p:cNvSpPr txBox="1"/>
          <p:nvPr/>
        </p:nvSpPr>
        <p:spPr>
          <a:xfrm>
            <a:off x="569621" y="1195743"/>
            <a:ext cx="6109966" cy="461665"/>
          </a:xfrm>
          <a:prstGeom prst="rect">
            <a:avLst/>
          </a:prstGeom>
          <a:noFill/>
        </p:spPr>
        <p:txBody>
          <a:bodyPr wrap="none" rtlCol="0">
            <a:spAutoFit/>
          </a:bodyPr>
          <a:lstStyle/>
          <a:p>
            <a:r>
              <a:rPr lang="it-IT" sz="2400" b="1" dirty="0" smtClean="0">
                <a:solidFill>
                  <a:schemeClr val="accent4">
                    <a:lumMod val="75000"/>
                  </a:schemeClr>
                </a:solidFill>
              </a:rPr>
              <a:t>Sintesi in soluzione: Librerie ortogonali</a:t>
            </a:r>
            <a:endParaRPr lang="it-IT" sz="2400" b="1" dirty="0">
              <a:solidFill>
                <a:schemeClr val="accent4">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1096785"/>
            <a:ext cx="8000658" cy="461665"/>
          </a:xfrm>
          <a:prstGeom prst="rect">
            <a:avLst/>
          </a:prstGeom>
          <a:noFill/>
        </p:spPr>
        <p:txBody>
          <a:bodyPr wrap="none" rtlCol="0">
            <a:spAutoFit/>
          </a:bodyPr>
          <a:lstStyle/>
          <a:p>
            <a:r>
              <a:rPr lang="it-IT" sz="2400" b="1" dirty="0" err="1" smtClean="0">
                <a:solidFill>
                  <a:schemeClr val="accent4">
                    <a:lumMod val="75000"/>
                  </a:schemeClr>
                </a:solidFill>
              </a:rPr>
              <a:t>Deconvoluzione</a:t>
            </a:r>
            <a:r>
              <a:rPr lang="it-IT" sz="2400" b="1" dirty="0" smtClean="0">
                <a:solidFill>
                  <a:schemeClr val="accent4">
                    <a:lumMod val="75000"/>
                  </a:schemeClr>
                </a:solidFill>
              </a:rPr>
              <a:t> Iterativa </a:t>
            </a:r>
            <a:r>
              <a:rPr lang="it-IT" sz="1600" b="1" dirty="0" smtClean="0">
                <a:solidFill>
                  <a:schemeClr val="accent1">
                    <a:lumMod val="75000"/>
                  </a:schemeClr>
                </a:solidFill>
              </a:rPr>
              <a:t>(usata anche per la sintesi in fase solida)</a:t>
            </a:r>
            <a:endParaRPr lang="it-IT" sz="1600" b="1" dirty="0">
              <a:solidFill>
                <a:schemeClr val="accent1">
                  <a:lumMod val="75000"/>
                </a:schemeClr>
              </a:solidFill>
            </a:endParaRPr>
          </a:p>
        </p:txBody>
      </p:sp>
      <p:sp>
        <p:nvSpPr>
          <p:cNvPr id="7" name="CasellaDiTesto 6"/>
          <p:cNvSpPr txBox="1"/>
          <p:nvPr/>
        </p:nvSpPr>
        <p:spPr>
          <a:xfrm>
            <a:off x="916713" y="1673760"/>
            <a:ext cx="7459855" cy="4247317"/>
          </a:xfrm>
          <a:prstGeom prst="rect">
            <a:avLst/>
          </a:prstGeom>
          <a:noFill/>
        </p:spPr>
        <p:txBody>
          <a:bodyPr wrap="square" rtlCol="0">
            <a:spAutoFit/>
          </a:bodyPr>
          <a:lstStyle/>
          <a:p>
            <a:pPr algn="just"/>
            <a:r>
              <a:rPr lang="it-IT" dirty="0" smtClean="0">
                <a:solidFill>
                  <a:schemeClr val="accent5">
                    <a:lumMod val="50000"/>
                  </a:schemeClr>
                </a:solidFill>
                <a:latin typeface="Arial Black"/>
              </a:rPr>
              <a:t>I metodi di </a:t>
            </a:r>
            <a:r>
              <a:rPr lang="it-IT" dirty="0" err="1" smtClean="0">
                <a:solidFill>
                  <a:schemeClr val="accent5">
                    <a:lumMod val="50000"/>
                  </a:schemeClr>
                </a:solidFill>
                <a:latin typeface="Arial Black"/>
              </a:rPr>
              <a:t>deconvoluzione</a:t>
            </a:r>
            <a:r>
              <a:rPr lang="it-IT" dirty="0" smtClean="0">
                <a:solidFill>
                  <a:schemeClr val="accent5">
                    <a:lumMod val="50000"/>
                  </a:schemeClr>
                </a:solidFill>
                <a:latin typeface="Arial Black"/>
              </a:rPr>
              <a:t>, una volta che sia stata riscontrata attività in una libreria, consistono nel procedere alla sintesi di sottolibrerie dalle quali sia possibile assegnare ad ogni singolo blocco sintetico la corretta posizione. La </a:t>
            </a:r>
            <a:r>
              <a:rPr lang="it-IT" dirty="0" err="1" smtClean="0">
                <a:solidFill>
                  <a:schemeClr val="accent5">
                    <a:lumMod val="50000"/>
                  </a:schemeClr>
                </a:solidFill>
                <a:latin typeface="Arial Black"/>
              </a:rPr>
              <a:t>deconvoluzione</a:t>
            </a:r>
            <a:r>
              <a:rPr lang="it-IT" dirty="0" smtClean="0">
                <a:solidFill>
                  <a:schemeClr val="accent5">
                    <a:lumMod val="50000"/>
                  </a:schemeClr>
                </a:solidFill>
                <a:latin typeface="Arial Black"/>
              </a:rPr>
              <a:t> iterativa significa decodificare passo a passo il composto più interessante della libreria. In questo processo bisogna ripetere i seguenti passaggi:</a:t>
            </a:r>
          </a:p>
          <a:p>
            <a:r>
              <a:rPr lang="it-IT" dirty="0" err="1" smtClean="0"/>
              <a:t> </a:t>
            </a:r>
            <a:endParaRPr lang="it-IT" dirty="0" smtClean="0"/>
          </a:p>
          <a:p>
            <a:pPr lvl="1"/>
            <a:r>
              <a:rPr lang="it-IT" dirty="0" smtClean="0">
                <a:solidFill>
                  <a:srgbClr val="0000FF"/>
                </a:solidFill>
                <a:latin typeface="Arial Black"/>
              </a:rPr>
              <a:t>sintesi di una serie di miscele di composti con posizioni definite</a:t>
            </a:r>
          </a:p>
          <a:p>
            <a:pPr lvl="1"/>
            <a:r>
              <a:rPr lang="it-IT" dirty="0" smtClean="0">
                <a:solidFill>
                  <a:srgbClr val="FF0000"/>
                </a:solidFill>
                <a:latin typeface="Arial Black"/>
              </a:rPr>
              <a:t>identificazione della miscela più interessante </a:t>
            </a:r>
          </a:p>
          <a:p>
            <a:pPr lvl="1"/>
            <a:r>
              <a:rPr lang="it-IT" dirty="0" smtClean="0">
                <a:solidFill>
                  <a:schemeClr val="tx1">
                    <a:lumMod val="50000"/>
                    <a:lumOff val="50000"/>
                  </a:schemeClr>
                </a:solidFill>
                <a:latin typeface="Arial Black"/>
              </a:rPr>
              <a:t>sintesi di sottolibrerie della miscela più interessante</a:t>
            </a:r>
          </a:p>
          <a:p>
            <a:pPr lvl="1"/>
            <a:r>
              <a:rPr lang="it-IT" dirty="0" smtClean="0">
                <a:solidFill>
                  <a:schemeClr val="accent3">
                    <a:lumMod val="75000"/>
                  </a:schemeClr>
                </a:solidFill>
                <a:latin typeface="Arial Black"/>
              </a:rPr>
              <a:t>selezione della sottolibreria  più interessante</a:t>
            </a:r>
          </a:p>
          <a:p>
            <a:endParaRPr lang="it-IT" dirty="0"/>
          </a:p>
        </p:txBody>
      </p:sp>
      <p:sp>
        <p:nvSpPr>
          <p:cNvPr id="8" name="CasellaDiTesto 7"/>
          <p:cNvSpPr txBox="1"/>
          <p:nvPr/>
        </p:nvSpPr>
        <p:spPr>
          <a:xfrm>
            <a:off x="689637" y="5744613"/>
            <a:ext cx="7686931" cy="923330"/>
          </a:xfrm>
          <a:prstGeom prst="rect">
            <a:avLst/>
          </a:prstGeom>
          <a:noFill/>
        </p:spPr>
        <p:txBody>
          <a:bodyPr wrap="square" rtlCol="0">
            <a:spAutoFit/>
          </a:bodyPr>
          <a:lstStyle/>
          <a:p>
            <a:pPr algn="just"/>
            <a:r>
              <a:rPr lang="it-IT" dirty="0" smtClean="0">
                <a:solidFill>
                  <a:schemeClr val="accent1">
                    <a:lumMod val="75000"/>
                  </a:schemeClr>
                </a:solidFill>
                <a:latin typeface="Arial Black"/>
              </a:rPr>
              <a:t>Il numero di composti nelle sottolibrerie diventa perciò sempre più piccolo, e alla fine rimane un solo composto responsabile dell’attività cercata. </a:t>
            </a:r>
            <a:endParaRPr lang="it-IT" dirty="0">
              <a:solidFill>
                <a:schemeClr val="accent1">
                  <a:lumMod val="75000"/>
                </a:schemeClr>
              </a:solidFill>
              <a:latin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1096785"/>
            <a:ext cx="3813514" cy="461665"/>
          </a:xfrm>
          <a:prstGeom prst="rect">
            <a:avLst/>
          </a:prstGeom>
          <a:noFill/>
        </p:spPr>
        <p:txBody>
          <a:bodyPr wrap="none" rtlCol="0">
            <a:spAutoFit/>
          </a:bodyPr>
          <a:lstStyle/>
          <a:p>
            <a:r>
              <a:rPr lang="it-IT" sz="2400" b="1" dirty="0" err="1" smtClean="0">
                <a:solidFill>
                  <a:schemeClr val="accent4">
                    <a:lumMod val="75000"/>
                  </a:schemeClr>
                </a:solidFill>
              </a:rPr>
              <a:t>Deconvoluzione</a:t>
            </a:r>
            <a:r>
              <a:rPr lang="it-IT" sz="2400" b="1" dirty="0" smtClean="0">
                <a:solidFill>
                  <a:schemeClr val="accent4">
                    <a:lumMod val="75000"/>
                  </a:schemeClr>
                </a:solidFill>
              </a:rPr>
              <a:t> Iterativa</a:t>
            </a:r>
            <a:endParaRPr lang="it-IT" sz="1600" b="1" dirty="0">
              <a:solidFill>
                <a:schemeClr val="accent1">
                  <a:lumMod val="75000"/>
                </a:schemeClr>
              </a:solidFill>
            </a:endParaRPr>
          </a:p>
        </p:txBody>
      </p:sp>
      <p:pic>
        <p:nvPicPr>
          <p:cNvPr id="7" name="Immagine 6"/>
          <p:cNvPicPr>
            <a:picLocks noChangeAspect="1"/>
          </p:cNvPicPr>
          <p:nvPr/>
        </p:nvPicPr>
        <p:blipFill>
          <a:blip r:embed="rId2"/>
          <a:stretch>
            <a:fillRect/>
          </a:stretch>
        </p:blipFill>
        <p:spPr>
          <a:xfrm>
            <a:off x="279222" y="1678259"/>
            <a:ext cx="8618277" cy="46138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979031"/>
            <a:ext cx="3813514" cy="461665"/>
          </a:xfrm>
          <a:prstGeom prst="rect">
            <a:avLst/>
          </a:prstGeom>
          <a:noFill/>
        </p:spPr>
        <p:txBody>
          <a:bodyPr wrap="none" rtlCol="0">
            <a:spAutoFit/>
          </a:bodyPr>
          <a:lstStyle/>
          <a:p>
            <a:r>
              <a:rPr lang="it-IT" sz="2400" b="1" dirty="0" err="1" smtClean="0">
                <a:solidFill>
                  <a:schemeClr val="accent4">
                    <a:lumMod val="75000"/>
                  </a:schemeClr>
                </a:solidFill>
              </a:rPr>
              <a:t>Deconvoluzione</a:t>
            </a:r>
            <a:r>
              <a:rPr lang="it-IT" sz="2400" b="1" dirty="0" smtClean="0">
                <a:solidFill>
                  <a:schemeClr val="accent4">
                    <a:lumMod val="75000"/>
                  </a:schemeClr>
                </a:solidFill>
              </a:rPr>
              <a:t> Iterativa</a:t>
            </a:r>
            <a:endParaRPr lang="it-IT" sz="1600" b="1" dirty="0">
              <a:solidFill>
                <a:schemeClr val="accent1">
                  <a:lumMod val="75000"/>
                </a:schemeClr>
              </a:solidFill>
            </a:endParaRPr>
          </a:p>
        </p:txBody>
      </p:sp>
      <p:sp>
        <p:nvSpPr>
          <p:cNvPr id="7" name="CasellaDiTesto 6"/>
          <p:cNvSpPr txBox="1"/>
          <p:nvPr/>
        </p:nvSpPr>
        <p:spPr>
          <a:xfrm>
            <a:off x="4383135" y="3221357"/>
            <a:ext cx="4293054" cy="1077218"/>
          </a:xfrm>
          <a:prstGeom prst="rect">
            <a:avLst/>
          </a:prstGeom>
          <a:noFill/>
        </p:spPr>
        <p:txBody>
          <a:bodyPr wrap="square" rtlCol="0">
            <a:spAutoFit/>
          </a:bodyPr>
          <a:lstStyle/>
          <a:p>
            <a:pPr algn="just"/>
            <a:r>
              <a:rPr lang="it-IT" sz="1600" dirty="0" smtClean="0">
                <a:latin typeface="Arial Black"/>
              </a:rPr>
              <a:t>La </a:t>
            </a:r>
            <a:r>
              <a:rPr lang="it-IT" sz="1600" dirty="0" err="1" smtClean="0">
                <a:latin typeface="Arial Black"/>
              </a:rPr>
              <a:t>deconvoluzione</a:t>
            </a:r>
            <a:r>
              <a:rPr lang="it-IT" sz="1600" dirty="0" smtClean="0">
                <a:latin typeface="Arial Black"/>
              </a:rPr>
              <a:t> è stata applicata alla sintesi </a:t>
            </a:r>
            <a:r>
              <a:rPr lang="it-IT" sz="1600" dirty="0" err="1" smtClean="0">
                <a:latin typeface="Arial Black"/>
              </a:rPr>
              <a:t>combinatoriale</a:t>
            </a:r>
            <a:r>
              <a:rPr lang="it-IT" sz="1600" dirty="0" smtClean="0">
                <a:latin typeface="Arial Black"/>
              </a:rPr>
              <a:t> di peptidi, </a:t>
            </a:r>
            <a:r>
              <a:rPr lang="it-IT" sz="1600" dirty="0" err="1" smtClean="0">
                <a:latin typeface="Arial Black"/>
              </a:rPr>
              <a:t>oligonucleotidi</a:t>
            </a:r>
            <a:r>
              <a:rPr lang="it-IT" sz="1600" dirty="0" smtClean="0">
                <a:latin typeface="Arial Black"/>
              </a:rPr>
              <a:t> e piccole molecole organiche. </a:t>
            </a:r>
            <a:endParaRPr lang="it-IT" sz="1600" dirty="0">
              <a:latin typeface="Arial Black"/>
            </a:endParaRPr>
          </a:p>
        </p:txBody>
      </p:sp>
      <p:pic>
        <p:nvPicPr>
          <p:cNvPr id="8" name="Immagine 7"/>
          <p:cNvPicPr>
            <a:picLocks noChangeAspect="1"/>
          </p:cNvPicPr>
          <p:nvPr/>
        </p:nvPicPr>
        <p:blipFill>
          <a:blip r:embed="rId2"/>
          <a:stretch>
            <a:fillRect/>
          </a:stretch>
        </p:blipFill>
        <p:spPr>
          <a:xfrm>
            <a:off x="458714" y="1578853"/>
            <a:ext cx="3551798" cy="50489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57412" y="1440696"/>
            <a:ext cx="7451446" cy="830997"/>
          </a:xfrm>
          <a:prstGeom prst="rect">
            <a:avLst/>
          </a:prstGeom>
          <a:noFill/>
        </p:spPr>
        <p:txBody>
          <a:bodyPr wrap="square" rtlCol="0">
            <a:spAutoFit/>
          </a:bodyPr>
          <a:lstStyle/>
          <a:p>
            <a:pPr algn="just"/>
            <a:r>
              <a:rPr lang="it-IT" sz="1600" dirty="0" smtClean="0">
                <a:solidFill>
                  <a:srgbClr val="000090"/>
                </a:solidFill>
                <a:latin typeface="Arial Black"/>
              </a:rPr>
              <a:t>Nel caso dei </a:t>
            </a:r>
            <a:r>
              <a:rPr lang="it-IT" sz="1600" dirty="0" err="1" smtClean="0">
                <a:solidFill>
                  <a:srgbClr val="000090"/>
                </a:solidFill>
                <a:latin typeface="Arial Black"/>
              </a:rPr>
              <a:t>pentapeptidi</a:t>
            </a:r>
            <a:r>
              <a:rPr lang="it-IT" sz="1600" dirty="0" smtClean="0">
                <a:solidFill>
                  <a:srgbClr val="000090"/>
                </a:solidFill>
                <a:latin typeface="Arial Black"/>
              </a:rPr>
              <a:t> si devono sintetizzare 20 </a:t>
            </a:r>
            <a:r>
              <a:rPr lang="it-IT" sz="1600" dirty="0" err="1" smtClean="0">
                <a:solidFill>
                  <a:srgbClr val="000090"/>
                </a:solidFill>
                <a:latin typeface="Arial Black"/>
              </a:rPr>
              <a:t>x</a:t>
            </a:r>
            <a:r>
              <a:rPr lang="it-IT" sz="1600" dirty="0" smtClean="0">
                <a:solidFill>
                  <a:srgbClr val="000090"/>
                </a:solidFill>
                <a:latin typeface="Arial Black"/>
              </a:rPr>
              <a:t> 20 = 400 sottolibrerie, avendo due posizioni definite. La strategia di </a:t>
            </a:r>
            <a:r>
              <a:rPr lang="it-IT" sz="1600" dirty="0" err="1" smtClean="0">
                <a:solidFill>
                  <a:srgbClr val="000090"/>
                </a:solidFill>
                <a:latin typeface="Arial Black"/>
              </a:rPr>
              <a:t>deconvoluzione</a:t>
            </a:r>
            <a:r>
              <a:rPr lang="it-IT" sz="1600" dirty="0" smtClean="0">
                <a:solidFill>
                  <a:srgbClr val="000090"/>
                </a:solidFill>
                <a:latin typeface="Arial Black"/>
              </a:rPr>
              <a:t> è illustrata in Figura </a:t>
            </a:r>
            <a:endParaRPr lang="it-IT" sz="1600" dirty="0">
              <a:solidFill>
                <a:srgbClr val="000090"/>
              </a:solidFill>
              <a:latin typeface="Arial Black"/>
            </a:endParaRPr>
          </a:p>
        </p:txBody>
      </p:sp>
      <p:sp>
        <p:nvSpPr>
          <p:cNvPr id="8" name="CasellaDiTesto 7"/>
          <p:cNvSpPr txBox="1"/>
          <p:nvPr/>
        </p:nvSpPr>
        <p:spPr>
          <a:xfrm>
            <a:off x="569621" y="979031"/>
            <a:ext cx="3813514" cy="461665"/>
          </a:xfrm>
          <a:prstGeom prst="rect">
            <a:avLst/>
          </a:prstGeom>
          <a:noFill/>
        </p:spPr>
        <p:txBody>
          <a:bodyPr wrap="none" rtlCol="0">
            <a:spAutoFit/>
          </a:bodyPr>
          <a:lstStyle/>
          <a:p>
            <a:r>
              <a:rPr lang="it-IT" sz="2400" b="1" dirty="0" err="1" smtClean="0">
                <a:solidFill>
                  <a:schemeClr val="accent4">
                    <a:lumMod val="75000"/>
                  </a:schemeClr>
                </a:solidFill>
              </a:rPr>
              <a:t>Deconvoluzione</a:t>
            </a:r>
            <a:r>
              <a:rPr lang="it-IT" sz="2400" b="1" dirty="0" smtClean="0">
                <a:solidFill>
                  <a:schemeClr val="accent4">
                    <a:lumMod val="75000"/>
                  </a:schemeClr>
                </a:solidFill>
              </a:rPr>
              <a:t> Iterativa</a:t>
            </a:r>
            <a:endParaRPr lang="it-IT" sz="1600" b="1" dirty="0">
              <a:solidFill>
                <a:schemeClr val="accent1">
                  <a:lumMod val="75000"/>
                </a:schemeClr>
              </a:solidFill>
            </a:endParaRPr>
          </a:p>
        </p:txBody>
      </p:sp>
      <p:pic>
        <p:nvPicPr>
          <p:cNvPr id="9" name="Immagine 8"/>
          <p:cNvPicPr>
            <a:picLocks noChangeAspect="1"/>
          </p:cNvPicPr>
          <p:nvPr/>
        </p:nvPicPr>
        <p:blipFill>
          <a:blip r:embed="rId2"/>
          <a:stretch>
            <a:fillRect/>
          </a:stretch>
        </p:blipFill>
        <p:spPr>
          <a:xfrm>
            <a:off x="296435" y="2414678"/>
            <a:ext cx="8602617" cy="38009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979031"/>
            <a:ext cx="5299047" cy="461665"/>
          </a:xfrm>
          <a:prstGeom prst="rect">
            <a:avLst/>
          </a:prstGeom>
          <a:noFill/>
        </p:spPr>
        <p:txBody>
          <a:bodyPr wrap="none" rtlCol="0">
            <a:spAutoFit/>
          </a:bodyPr>
          <a:lstStyle/>
          <a:p>
            <a:r>
              <a:rPr lang="it-IT" sz="2400" b="1" dirty="0" smtClean="0">
                <a:solidFill>
                  <a:schemeClr val="accent4">
                    <a:lumMod val="75000"/>
                  </a:schemeClr>
                </a:solidFill>
              </a:rPr>
              <a:t>Sottolibrerie (</a:t>
            </a:r>
            <a:r>
              <a:rPr lang="it-IT" sz="2400" b="1" dirty="0" err="1" smtClean="0">
                <a:solidFill>
                  <a:schemeClr val="accent4">
                    <a:lumMod val="75000"/>
                  </a:schemeClr>
                </a:solidFill>
              </a:rPr>
              <a:t>Positional</a:t>
            </a:r>
            <a:r>
              <a:rPr lang="it-IT" sz="2400" b="1" dirty="0" smtClean="0">
                <a:solidFill>
                  <a:schemeClr val="accent4">
                    <a:lumMod val="75000"/>
                  </a:schemeClr>
                </a:solidFill>
              </a:rPr>
              <a:t> scanning)</a:t>
            </a:r>
            <a:endParaRPr lang="it-IT" sz="1600" b="1" dirty="0">
              <a:solidFill>
                <a:schemeClr val="accent1">
                  <a:lumMod val="75000"/>
                </a:schemeClr>
              </a:solidFill>
            </a:endParaRPr>
          </a:p>
        </p:txBody>
      </p:sp>
      <p:sp>
        <p:nvSpPr>
          <p:cNvPr id="7" name="CasellaDiTesto 6"/>
          <p:cNvSpPr txBox="1"/>
          <p:nvPr/>
        </p:nvSpPr>
        <p:spPr>
          <a:xfrm>
            <a:off x="569621" y="1440696"/>
            <a:ext cx="7619871" cy="1169551"/>
          </a:xfrm>
          <a:prstGeom prst="rect">
            <a:avLst/>
          </a:prstGeom>
          <a:noFill/>
        </p:spPr>
        <p:txBody>
          <a:bodyPr wrap="square" rtlCol="0">
            <a:spAutoFit/>
          </a:bodyPr>
          <a:lstStyle/>
          <a:p>
            <a:pPr algn="just"/>
            <a:r>
              <a:rPr lang="it-IT" sz="1400" dirty="0" smtClean="0">
                <a:solidFill>
                  <a:schemeClr val="accent3">
                    <a:lumMod val="50000"/>
                  </a:schemeClr>
                </a:solidFill>
                <a:latin typeface="Arial Black"/>
              </a:rPr>
              <a:t>In questa strategia di </a:t>
            </a:r>
            <a:r>
              <a:rPr lang="it-IT" sz="1400" dirty="0" err="1" smtClean="0">
                <a:solidFill>
                  <a:schemeClr val="accent3">
                    <a:lumMod val="50000"/>
                  </a:schemeClr>
                </a:solidFill>
                <a:latin typeface="Arial Black"/>
              </a:rPr>
              <a:t>deconvoluzione</a:t>
            </a:r>
            <a:r>
              <a:rPr lang="it-IT" sz="1400" dirty="0" smtClean="0">
                <a:solidFill>
                  <a:schemeClr val="accent3">
                    <a:lumMod val="50000"/>
                  </a:schemeClr>
                </a:solidFill>
                <a:latin typeface="Arial Black"/>
              </a:rPr>
              <a:t> le sottolibrerie sono già costituite all’inizio della sintesi. Il composto più interessante può essere quindi decodificato in un unico passaggio determinando in modo parallelo  la natura del  building block in ciascuna posizione.</a:t>
            </a:r>
          </a:p>
          <a:p>
            <a:pPr algn="just"/>
            <a:endParaRPr lang="it-IT" sz="1400" dirty="0">
              <a:solidFill>
                <a:schemeClr val="accent3">
                  <a:lumMod val="50000"/>
                </a:schemeClr>
              </a:solidFill>
              <a:latin typeface="Arial Black"/>
            </a:endParaRPr>
          </a:p>
        </p:txBody>
      </p:sp>
      <p:pic>
        <p:nvPicPr>
          <p:cNvPr id="8" name="Immagine 7"/>
          <p:cNvPicPr>
            <a:picLocks noChangeAspect="1"/>
          </p:cNvPicPr>
          <p:nvPr/>
        </p:nvPicPr>
        <p:blipFill>
          <a:blip r:embed="rId2"/>
          <a:stretch>
            <a:fillRect/>
          </a:stretch>
        </p:blipFill>
        <p:spPr>
          <a:xfrm>
            <a:off x="1816100" y="2411983"/>
            <a:ext cx="5511800" cy="4254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979031"/>
            <a:ext cx="5299047" cy="461665"/>
          </a:xfrm>
          <a:prstGeom prst="rect">
            <a:avLst/>
          </a:prstGeom>
          <a:noFill/>
        </p:spPr>
        <p:txBody>
          <a:bodyPr wrap="none" rtlCol="0">
            <a:spAutoFit/>
          </a:bodyPr>
          <a:lstStyle/>
          <a:p>
            <a:r>
              <a:rPr lang="it-IT" sz="2400" b="1" dirty="0" smtClean="0">
                <a:solidFill>
                  <a:schemeClr val="accent4">
                    <a:lumMod val="75000"/>
                  </a:schemeClr>
                </a:solidFill>
              </a:rPr>
              <a:t>Sottolibrerie (</a:t>
            </a:r>
            <a:r>
              <a:rPr lang="it-IT" sz="2400" b="1" dirty="0" err="1" smtClean="0">
                <a:solidFill>
                  <a:schemeClr val="accent4">
                    <a:lumMod val="75000"/>
                  </a:schemeClr>
                </a:solidFill>
              </a:rPr>
              <a:t>Positional</a:t>
            </a:r>
            <a:r>
              <a:rPr lang="it-IT" sz="2400" b="1" dirty="0" smtClean="0">
                <a:solidFill>
                  <a:schemeClr val="accent4">
                    <a:lumMod val="75000"/>
                  </a:schemeClr>
                </a:solidFill>
              </a:rPr>
              <a:t> scanning)</a:t>
            </a:r>
            <a:endParaRPr lang="it-IT" sz="1600" b="1" dirty="0">
              <a:solidFill>
                <a:schemeClr val="accent1">
                  <a:lumMod val="75000"/>
                </a:schemeClr>
              </a:solidFill>
            </a:endParaRPr>
          </a:p>
        </p:txBody>
      </p:sp>
      <p:sp>
        <p:nvSpPr>
          <p:cNvPr id="7" name="CasellaDiTesto 6"/>
          <p:cNvSpPr txBox="1"/>
          <p:nvPr/>
        </p:nvSpPr>
        <p:spPr>
          <a:xfrm>
            <a:off x="569621" y="1440696"/>
            <a:ext cx="7619871" cy="1169551"/>
          </a:xfrm>
          <a:prstGeom prst="rect">
            <a:avLst/>
          </a:prstGeom>
          <a:noFill/>
        </p:spPr>
        <p:txBody>
          <a:bodyPr wrap="square" rtlCol="0">
            <a:spAutoFit/>
          </a:bodyPr>
          <a:lstStyle/>
          <a:p>
            <a:pPr algn="just"/>
            <a:r>
              <a:rPr lang="it-IT" sz="1400" dirty="0" smtClean="0">
                <a:solidFill>
                  <a:schemeClr val="accent3">
                    <a:lumMod val="50000"/>
                  </a:schemeClr>
                </a:solidFill>
                <a:latin typeface="Arial Black"/>
              </a:rPr>
              <a:t>In questa strategia di </a:t>
            </a:r>
            <a:r>
              <a:rPr lang="it-IT" sz="1400" dirty="0" err="1" smtClean="0">
                <a:solidFill>
                  <a:schemeClr val="accent3">
                    <a:lumMod val="50000"/>
                  </a:schemeClr>
                </a:solidFill>
                <a:latin typeface="Arial Black"/>
              </a:rPr>
              <a:t>deconvoluzione</a:t>
            </a:r>
            <a:r>
              <a:rPr lang="it-IT" sz="1400" dirty="0" smtClean="0">
                <a:solidFill>
                  <a:schemeClr val="accent3">
                    <a:lumMod val="50000"/>
                  </a:schemeClr>
                </a:solidFill>
                <a:latin typeface="Arial Black"/>
              </a:rPr>
              <a:t> le sottolibrerie sono già costituite all’inizio della sintesi. Il composto più interessante può essere quindi decodificato in un unico passaggio determinando in modo parallelo  la natura del  building block in ciascuna posizione.</a:t>
            </a:r>
          </a:p>
          <a:p>
            <a:pPr algn="just"/>
            <a:endParaRPr lang="it-IT" sz="1400" dirty="0">
              <a:solidFill>
                <a:schemeClr val="accent3">
                  <a:lumMod val="50000"/>
                </a:schemeClr>
              </a:solidFill>
              <a:latin typeface="Arial Black"/>
            </a:endParaRPr>
          </a:p>
        </p:txBody>
      </p:sp>
      <p:pic>
        <p:nvPicPr>
          <p:cNvPr id="9" name="Immagine 8"/>
          <p:cNvPicPr>
            <a:picLocks noChangeAspect="1"/>
          </p:cNvPicPr>
          <p:nvPr/>
        </p:nvPicPr>
        <p:blipFill>
          <a:blip r:embed="rId2"/>
          <a:stretch>
            <a:fillRect/>
          </a:stretch>
        </p:blipFill>
        <p:spPr>
          <a:xfrm>
            <a:off x="813736" y="2438599"/>
            <a:ext cx="7062470" cy="41461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979031"/>
            <a:ext cx="5299047" cy="461665"/>
          </a:xfrm>
          <a:prstGeom prst="rect">
            <a:avLst/>
          </a:prstGeom>
          <a:noFill/>
        </p:spPr>
        <p:txBody>
          <a:bodyPr wrap="none" rtlCol="0">
            <a:spAutoFit/>
          </a:bodyPr>
          <a:lstStyle/>
          <a:p>
            <a:r>
              <a:rPr lang="it-IT" sz="2400" b="1" dirty="0" smtClean="0">
                <a:solidFill>
                  <a:schemeClr val="accent4">
                    <a:lumMod val="75000"/>
                  </a:schemeClr>
                </a:solidFill>
              </a:rPr>
              <a:t>Sottolibrerie (</a:t>
            </a:r>
            <a:r>
              <a:rPr lang="it-IT" sz="2400" b="1" dirty="0" err="1" smtClean="0">
                <a:solidFill>
                  <a:schemeClr val="accent4">
                    <a:lumMod val="75000"/>
                  </a:schemeClr>
                </a:solidFill>
              </a:rPr>
              <a:t>Positional</a:t>
            </a:r>
            <a:r>
              <a:rPr lang="it-IT" sz="2400" b="1" dirty="0" smtClean="0">
                <a:solidFill>
                  <a:schemeClr val="accent4">
                    <a:lumMod val="75000"/>
                  </a:schemeClr>
                </a:solidFill>
              </a:rPr>
              <a:t> scanning)</a:t>
            </a:r>
            <a:endParaRPr lang="it-IT" sz="1600" b="1" dirty="0">
              <a:solidFill>
                <a:schemeClr val="accent1">
                  <a:lumMod val="75000"/>
                </a:schemeClr>
              </a:solidFill>
            </a:endParaRPr>
          </a:p>
        </p:txBody>
      </p:sp>
      <p:pic>
        <p:nvPicPr>
          <p:cNvPr id="8" name="Immagine 7"/>
          <p:cNvPicPr>
            <a:picLocks noChangeAspect="1"/>
          </p:cNvPicPr>
          <p:nvPr/>
        </p:nvPicPr>
        <p:blipFill>
          <a:blip r:embed="rId2"/>
          <a:stretch>
            <a:fillRect/>
          </a:stretch>
        </p:blipFill>
        <p:spPr>
          <a:xfrm>
            <a:off x="1608214" y="3581146"/>
            <a:ext cx="5645303" cy="3166279"/>
          </a:xfrm>
          <a:prstGeom prst="rect">
            <a:avLst/>
          </a:prstGeom>
        </p:spPr>
      </p:pic>
      <p:sp>
        <p:nvSpPr>
          <p:cNvPr id="10" name="CasellaDiTesto 9"/>
          <p:cNvSpPr txBox="1"/>
          <p:nvPr/>
        </p:nvSpPr>
        <p:spPr>
          <a:xfrm>
            <a:off x="260718" y="1446665"/>
            <a:ext cx="8687745" cy="2031325"/>
          </a:xfrm>
          <a:prstGeom prst="rect">
            <a:avLst/>
          </a:prstGeom>
          <a:noFill/>
        </p:spPr>
        <p:txBody>
          <a:bodyPr wrap="square" rtlCol="0">
            <a:spAutoFit/>
          </a:bodyPr>
          <a:lstStyle/>
          <a:p>
            <a:pPr algn="just"/>
            <a:r>
              <a:rPr lang="it-IT" sz="1400" b="1" dirty="0" smtClean="0"/>
              <a:t>L’esempio riportato in figura è quello di un </a:t>
            </a:r>
            <a:r>
              <a:rPr lang="it-IT" sz="1400" b="1" dirty="0" err="1" smtClean="0"/>
              <a:t>pentapeptide</a:t>
            </a:r>
            <a:r>
              <a:rPr lang="it-IT" sz="1400" b="1" dirty="0" smtClean="0"/>
              <a:t>. È necessario sintetizzare sottolibrerie di una libreria di </a:t>
            </a:r>
            <a:r>
              <a:rPr lang="it-IT" sz="1400" b="1" dirty="0" err="1" smtClean="0"/>
              <a:t>pentapeptidi</a:t>
            </a:r>
            <a:r>
              <a:rPr lang="it-IT" sz="1400" b="1" dirty="0" smtClean="0"/>
              <a:t> che abbiano un aminoacido definito in una posizione nota e le quattro altre siano costituite da posizioni miste per ciascuna delle posizioni </a:t>
            </a:r>
            <a:r>
              <a:rPr lang="it-IT" sz="1400" b="1" dirty="0" err="1" smtClean="0"/>
              <a:t>aminoacidiche</a:t>
            </a:r>
            <a:r>
              <a:rPr lang="it-IT" sz="1400" b="1" dirty="0" smtClean="0"/>
              <a:t> (Figura 4.24). Il numero di sottolibrerie da sintetizzare sarà dunque dato dalle posizioni definite (</a:t>
            </a:r>
            <a:r>
              <a:rPr lang="it-IT" sz="1400" b="1" dirty="0" err="1" smtClean="0"/>
              <a:t>5</a:t>
            </a:r>
            <a:r>
              <a:rPr lang="it-IT" sz="1400" b="1" dirty="0" smtClean="0"/>
              <a:t>) per il  numero di  aminoacidi naturali introdotti nelle posizione definite (20). In questo caso si dovranno sintetizzare contemporaneamente 100 sottolibrerie di </a:t>
            </a:r>
            <a:r>
              <a:rPr lang="it-IT" sz="1400" b="1" dirty="0" err="1" smtClean="0"/>
              <a:t>pentapeptidi</a:t>
            </a:r>
            <a:r>
              <a:rPr lang="it-IT" sz="1400" b="1" dirty="0" smtClean="0"/>
              <a:t>. Queste verranno dunque sottoposte a screening biologico e si selezioneranno quelle con la maggiore attività. Ovviamente in ciascuna sottolibreria si conosce la natura e la posizione di un aminoacido e si è quindi in grado dai risultati biologici di definire la sequenza che corrisponde al </a:t>
            </a:r>
            <a:r>
              <a:rPr lang="it-IT" sz="1400" b="1" dirty="0" err="1" smtClean="0"/>
              <a:t>pentapeptide</a:t>
            </a:r>
            <a:r>
              <a:rPr lang="it-IT" sz="1400" b="1" dirty="0" smtClean="0"/>
              <a:t> attivo. </a:t>
            </a:r>
            <a:endParaRPr lang="it-IT" sz="1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979031"/>
            <a:ext cx="7422525" cy="461665"/>
          </a:xfrm>
          <a:prstGeom prst="rect">
            <a:avLst/>
          </a:prstGeom>
          <a:noFill/>
        </p:spPr>
        <p:txBody>
          <a:bodyPr wrap="none" rtlCol="0">
            <a:spAutoFit/>
          </a:bodyPr>
          <a:lstStyle/>
          <a:p>
            <a:r>
              <a:rPr lang="it-IT" sz="2400" b="1" dirty="0" smtClean="0">
                <a:solidFill>
                  <a:schemeClr val="accent4">
                    <a:lumMod val="75000"/>
                  </a:schemeClr>
                </a:solidFill>
              </a:rPr>
              <a:t>Librerie Ortogonali (</a:t>
            </a:r>
            <a:r>
              <a:rPr lang="it-IT" sz="2400" b="1" dirty="0" err="1" smtClean="0">
                <a:solidFill>
                  <a:schemeClr val="accent4">
                    <a:lumMod val="75000"/>
                  </a:schemeClr>
                </a:solidFill>
              </a:rPr>
              <a:t>Deconvoluzione</a:t>
            </a:r>
            <a:r>
              <a:rPr lang="it-IT" sz="2400" b="1" dirty="0" smtClean="0">
                <a:solidFill>
                  <a:schemeClr val="accent4">
                    <a:lumMod val="75000"/>
                  </a:schemeClr>
                </a:solidFill>
              </a:rPr>
              <a:t> Ortogonale)</a:t>
            </a:r>
            <a:endParaRPr lang="it-IT" sz="1600" b="1" dirty="0">
              <a:solidFill>
                <a:schemeClr val="accent1">
                  <a:lumMod val="75000"/>
                </a:schemeClr>
              </a:solidFill>
            </a:endParaRPr>
          </a:p>
        </p:txBody>
      </p:sp>
      <p:sp>
        <p:nvSpPr>
          <p:cNvPr id="7" name="CasellaDiTesto 6"/>
          <p:cNvSpPr txBox="1"/>
          <p:nvPr/>
        </p:nvSpPr>
        <p:spPr>
          <a:xfrm>
            <a:off x="458714" y="1440696"/>
            <a:ext cx="8420720" cy="2308324"/>
          </a:xfrm>
          <a:prstGeom prst="rect">
            <a:avLst/>
          </a:prstGeom>
          <a:noFill/>
        </p:spPr>
        <p:txBody>
          <a:bodyPr wrap="square" rtlCol="0">
            <a:spAutoFit/>
          </a:bodyPr>
          <a:lstStyle/>
          <a:p>
            <a:pPr algn="just"/>
            <a:r>
              <a:rPr lang="it-IT" sz="1600" b="1" dirty="0" smtClean="0">
                <a:solidFill>
                  <a:schemeClr val="accent3">
                    <a:lumMod val="50000"/>
                  </a:schemeClr>
                </a:solidFill>
              </a:rPr>
              <a:t>Il termine </a:t>
            </a:r>
            <a:r>
              <a:rPr lang="it-IT" sz="1600" b="1" dirty="0" err="1" smtClean="0">
                <a:solidFill>
                  <a:schemeClr val="accent3">
                    <a:lumMod val="50000"/>
                  </a:schemeClr>
                </a:solidFill>
              </a:rPr>
              <a:t>deconvoluzione</a:t>
            </a:r>
            <a:r>
              <a:rPr lang="it-IT" sz="1600" b="1" dirty="0" smtClean="0">
                <a:solidFill>
                  <a:schemeClr val="accent3">
                    <a:lumMod val="50000"/>
                  </a:schemeClr>
                </a:solidFill>
              </a:rPr>
              <a:t> ortogonale è stato coniato da </a:t>
            </a:r>
            <a:r>
              <a:rPr lang="it-IT" sz="1600" b="1" dirty="0" err="1" smtClean="0">
                <a:solidFill>
                  <a:schemeClr val="accent3">
                    <a:lumMod val="50000"/>
                  </a:schemeClr>
                </a:solidFill>
              </a:rPr>
              <a:t>Deprez</a:t>
            </a:r>
            <a:r>
              <a:rPr lang="it-IT" sz="1600" b="1" dirty="0" smtClean="0">
                <a:solidFill>
                  <a:schemeClr val="accent3">
                    <a:lumMod val="50000"/>
                  </a:schemeClr>
                </a:solidFill>
              </a:rPr>
              <a:t> e collaboratori. Un esempio riguarda la reazione di 40 cloruri </a:t>
            </a:r>
            <a:r>
              <a:rPr lang="it-IT" sz="1600" b="1" dirty="0" err="1" smtClean="0">
                <a:solidFill>
                  <a:schemeClr val="accent3">
                    <a:lumMod val="50000"/>
                  </a:schemeClr>
                </a:solidFill>
              </a:rPr>
              <a:t>acilici</a:t>
            </a:r>
            <a:r>
              <a:rPr lang="it-IT" sz="1600" b="1" dirty="0" smtClean="0">
                <a:solidFill>
                  <a:schemeClr val="accent3">
                    <a:lumMod val="50000"/>
                  </a:schemeClr>
                </a:solidFill>
              </a:rPr>
              <a:t> con 40 nucleofili (</a:t>
            </a:r>
            <a:r>
              <a:rPr lang="it-IT" sz="1600" b="1" dirty="0" err="1" smtClean="0">
                <a:solidFill>
                  <a:schemeClr val="accent3">
                    <a:lumMod val="50000"/>
                  </a:schemeClr>
                </a:solidFill>
              </a:rPr>
              <a:t>alcooli</a:t>
            </a:r>
            <a:r>
              <a:rPr lang="it-IT" sz="1600" b="1" dirty="0" smtClean="0">
                <a:solidFill>
                  <a:schemeClr val="accent3">
                    <a:lumMod val="50000"/>
                  </a:schemeClr>
                </a:solidFill>
              </a:rPr>
              <a:t> ed amine)  secondo lo schema descritto in Tabella 1.2.</a:t>
            </a:r>
          </a:p>
          <a:p>
            <a:pPr algn="just"/>
            <a:r>
              <a:rPr lang="it-IT" sz="1600" b="1" dirty="0" smtClean="0">
                <a:solidFill>
                  <a:schemeClr val="accent3">
                    <a:lumMod val="50000"/>
                  </a:schemeClr>
                </a:solidFill>
              </a:rPr>
              <a:t>Si ottengono 80 librerie con un totale di 1600 composti. In pratica, ogni cloruro </a:t>
            </a:r>
            <a:r>
              <a:rPr lang="it-IT" sz="1600" b="1" dirty="0" err="1" smtClean="0">
                <a:solidFill>
                  <a:schemeClr val="accent3">
                    <a:lumMod val="50000"/>
                  </a:schemeClr>
                </a:solidFill>
              </a:rPr>
              <a:t>acilico</a:t>
            </a:r>
            <a:r>
              <a:rPr lang="it-IT" sz="1600" b="1" dirty="0" smtClean="0">
                <a:solidFill>
                  <a:schemeClr val="accent3">
                    <a:lumMod val="50000"/>
                  </a:schemeClr>
                </a:solidFill>
              </a:rPr>
              <a:t> viene fatto reagire con la miscela di nucleofili ed ogni nucleofilo con la miscela dei cloruri </a:t>
            </a:r>
            <a:r>
              <a:rPr lang="it-IT" sz="1600" b="1" dirty="0" err="1" smtClean="0">
                <a:solidFill>
                  <a:schemeClr val="accent3">
                    <a:lumMod val="50000"/>
                  </a:schemeClr>
                </a:solidFill>
              </a:rPr>
              <a:t>acilici</a:t>
            </a:r>
            <a:r>
              <a:rPr lang="it-IT" sz="1600" b="1" dirty="0" smtClean="0">
                <a:solidFill>
                  <a:schemeClr val="accent3">
                    <a:lumMod val="50000"/>
                  </a:schemeClr>
                </a:solidFill>
              </a:rPr>
              <a:t>. Ogni riga ed ogni colonna della tabella rappresentano librerie differenti. L’analisi delle 80 librerie in un adatto saggio biologico ha dimostrato attività nella libreria </a:t>
            </a:r>
            <a:r>
              <a:rPr lang="it-IT" sz="1600" b="1" dirty="0" err="1" smtClean="0">
                <a:solidFill>
                  <a:schemeClr val="accent3">
                    <a:lumMod val="50000"/>
                  </a:schemeClr>
                </a:solidFill>
              </a:rPr>
              <a:t>Ax</a:t>
            </a:r>
            <a:r>
              <a:rPr lang="it-IT" sz="1600" b="1" dirty="0" smtClean="0">
                <a:solidFill>
                  <a:schemeClr val="accent3">
                    <a:lumMod val="50000"/>
                  </a:schemeClr>
                </a:solidFill>
              </a:rPr>
              <a:t> e </a:t>
            </a:r>
            <a:r>
              <a:rPr lang="it-IT" sz="1600" b="1" dirty="0" err="1" smtClean="0">
                <a:solidFill>
                  <a:schemeClr val="accent3">
                    <a:lumMod val="50000"/>
                  </a:schemeClr>
                </a:solidFill>
              </a:rPr>
              <a:t>By</a:t>
            </a:r>
            <a:r>
              <a:rPr lang="it-IT" sz="1600" b="1" dirty="0" smtClean="0">
                <a:solidFill>
                  <a:schemeClr val="accent3">
                    <a:lumMod val="50000"/>
                  </a:schemeClr>
                </a:solidFill>
              </a:rPr>
              <a:t>, rendendo così possibile l’individuazione del prodotto attivo che risulta essere quindi </a:t>
            </a:r>
            <a:r>
              <a:rPr lang="it-IT" sz="1600" b="1" dirty="0" err="1" smtClean="0">
                <a:solidFill>
                  <a:schemeClr val="accent3">
                    <a:lumMod val="50000"/>
                  </a:schemeClr>
                </a:solidFill>
              </a:rPr>
              <a:t>AxBy</a:t>
            </a:r>
            <a:r>
              <a:rPr lang="it-IT" sz="1600" b="1" dirty="0" smtClean="0">
                <a:solidFill>
                  <a:schemeClr val="accent3">
                    <a:lumMod val="50000"/>
                  </a:schemeClr>
                </a:solidFill>
              </a:rPr>
              <a:t>. </a:t>
            </a:r>
            <a:endParaRPr lang="it-IT" sz="1600" b="1" dirty="0">
              <a:solidFill>
                <a:schemeClr val="accent3">
                  <a:lumMod val="50000"/>
                </a:schemeClr>
              </a:solidFill>
            </a:endParaRPr>
          </a:p>
        </p:txBody>
      </p:sp>
      <p:pic>
        <p:nvPicPr>
          <p:cNvPr id="8" name="Immagine 7"/>
          <p:cNvPicPr>
            <a:picLocks noChangeAspect="1"/>
          </p:cNvPicPr>
          <p:nvPr/>
        </p:nvPicPr>
        <p:blipFill>
          <a:blip r:embed="rId2"/>
          <a:stretch>
            <a:fillRect/>
          </a:stretch>
        </p:blipFill>
        <p:spPr>
          <a:xfrm>
            <a:off x="1934875" y="3749020"/>
            <a:ext cx="5579581" cy="298736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344819" y="1440696"/>
            <a:ext cx="8578413" cy="584776"/>
          </a:xfrm>
          <a:prstGeom prst="rect">
            <a:avLst/>
          </a:prstGeom>
          <a:noFill/>
        </p:spPr>
        <p:txBody>
          <a:bodyPr wrap="square" rtlCol="0">
            <a:spAutoFit/>
          </a:bodyPr>
          <a:lstStyle/>
          <a:p>
            <a:pPr algn="just"/>
            <a:r>
              <a:rPr lang="it-IT" sz="1600" b="1" dirty="0" smtClean="0">
                <a:solidFill>
                  <a:srgbClr val="0000FF"/>
                </a:solidFill>
              </a:rPr>
              <a:t>Tramite questo metodo è stato possibile individuare due </a:t>
            </a:r>
            <a:r>
              <a:rPr lang="it-IT" sz="1600" b="1" dirty="0" err="1" smtClean="0">
                <a:solidFill>
                  <a:srgbClr val="0000FF"/>
                </a:solidFill>
              </a:rPr>
              <a:t>lead</a:t>
            </a:r>
            <a:r>
              <a:rPr lang="it-IT" sz="1600" b="1" dirty="0" smtClean="0">
                <a:solidFill>
                  <a:srgbClr val="0000FF"/>
                </a:solidFill>
              </a:rPr>
              <a:t> con attività </a:t>
            </a:r>
            <a:r>
              <a:rPr lang="it-IT" sz="1600" b="1" dirty="0" err="1" smtClean="0">
                <a:solidFill>
                  <a:srgbClr val="0000FF"/>
                </a:solidFill>
              </a:rPr>
              <a:t>anatgonista</a:t>
            </a:r>
            <a:r>
              <a:rPr lang="it-IT" sz="1600" b="1" dirty="0" smtClean="0">
                <a:solidFill>
                  <a:srgbClr val="0000FF"/>
                </a:solidFill>
              </a:rPr>
              <a:t> sul recettore delle </a:t>
            </a:r>
            <a:r>
              <a:rPr lang="it-IT" sz="1600" b="1" dirty="0" err="1" smtClean="0">
                <a:solidFill>
                  <a:srgbClr val="0000FF"/>
                </a:solidFill>
              </a:rPr>
              <a:t>neurochine</a:t>
            </a:r>
            <a:r>
              <a:rPr lang="it-IT" sz="1600" b="1" dirty="0" smtClean="0">
                <a:solidFill>
                  <a:srgbClr val="0000FF"/>
                </a:solidFill>
              </a:rPr>
              <a:t> NK3 ed inibitoria delle metallo proteinasi-1 (MMP-1). </a:t>
            </a:r>
            <a:endParaRPr lang="it-IT" sz="1600" b="1" dirty="0">
              <a:solidFill>
                <a:srgbClr val="0000FF"/>
              </a:solidFill>
            </a:endParaRPr>
          </a:p>
        </p:txBody>
      </p:sp>
      <p:sp>
        <p:nvSpPr>
          <p:cNvPr id="7" name="CasellaDiTesto 6"/>
          <p:cNvSpPr txBox="1"/>
          <p:nvPr/>
        </p:nvSpPr>
        <p:spPr>
          <a:xfrm>
            <a:off x="569621" y="979031"/>
            <a:ext cx="7422525" cy="461665"/>
          </a:xfrm>
          <a:prstGeom prst="rect">
            <a:avLst/>
          </a:prstGeom>
          <a:noFill/>
        </p:spPr>
        <p:txBody>
          <a:bodyPr wrap="none" rtlCol="0">
            <a:spAutoFit/>
          </a:bodyPr>
          <a:lstStyle/>
          <a:p>
            <a:r>
              <a:rPr lang="it-IT" sz="2400" b="1" dirty="0" smtClean="0">
                <a:solidFill>
                  <a:schemeClr val="accent4">
                    <a:lumMod val="75000"/>
                  </a:schemeClr>
                </a:solidFill>
              </a:rPr>
              <a:t>Librerie Ortogonali (</a:t>
            </a:r>
            <a:r>
              <a:rPr lang="it-IT" sz="2400" b="1" dirty="0" err="1" smtClean="0">
                <a:solidFill>
                  <a:schemeClr val="accent4">
                    <a:lumMod val="75000"/>
                  </a:schemeClr>
                </a:solidFill>
              </a:rPr>
              <a:t>Deconvoluzione</a:t>
            </a:r>
            <a:r>
              <a:rPr lang="it-IT" sz="2400" b="1" dirty="0" smtClean="0">
                <a:solidFill>
                  <a:schemeClr val="accent4">
                    <a:lumMod val="75000"/>
                  </a:schemeClr>
                </a:solidFill>
              </a:rPr>
              <a:t> Ortogonale)</a:t>
            </a:r>
            <a:endParaRPr lang="it-IT" sz="1600" b="1" dirty="0">
              <a:solidFill>
                <a:schemeClr val="accent1">
                  <a:lumMod val="75000"/>
                </a:schemeClr>
              </a:solidFill>
            </a:endParaRPr>
          </a:p>
        </p:txBody>
      </p:sp>
      <p:pic>
        <p:nvPicPr>
          <p:cNvPr id="8" name="Immagine 7"/>
          <p:cNvPicPr>
            <a:picLocks noChangeAspect="1"/>
          </p:cNvPicPr>
          <p:nvPr/>
        </p:nvPicPr>
        <p:blipFill>
          <a:blip r:embed="rId2"/>
          <a:stretch>
            <a:fillRect/>
          </a:stretch>
        </p:blipFill>
        <p:spPr>
          <a:xfrm>
            <a:off x="1071879" y="2207494"/>
            <a:ext cx="7038193" cy="431932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1209863"/>
            <a:ext cx="8023339" cy="1600438"/>
          </a:xfrm>
          <a:prstGeom prst="rect">
            <a:avLst/>
          </a:prstGeom>
          <a:noFill/>
        </p:spPr>
        <p:txBody>
          <a:bodyPr wrap="square" rtlCol="0">
            <a:spAutoFit/>
          </a:bodyPr>
          <a:lstStyle/>
          <a:p>
            <a:r>
              <a:rPr lang="it-IT" sz="1400" b="1" dirty="0" smtClean="0">
                <a:solidFill>
                  <a:srgbClr val="000090"/>
                </a:solidFill>
              </a:rPr>
              <a:t>Il principio è stato applicato ad una libreria di 35 dimeri ottenuti facendo reagire </a:t>
            </a:r>
            <a:r>
              <a:rPr lang="it-IT" sz="1400" b="1" dirty="0" err="1" smtClean="0">
                <a:solidFill>
                  <a:srgbClr val="000090"/>
                </a:solidFill>
              </a:rPr>
              <a:t>5</a:t>
            </a:r>
            <a:r>
              <a:rPr lang="it-IT" sz="1400" b="1" dirty="0" smtClean="0">
                <a:solidFill>
                  <a:srgbClr val="000090"/>
                </a:solidFill>
              </a:rPr>
              <a:t> diversi elettrofili con </a:t>
            </a:r>
            <a:r>
              <a:rPr lang="it-IT" sz="1400" b="1" dirty="0" err="1" smtClean="0">
                <a:solidFill>
                  <a:srgbClr val="000090"/>
                </a:solidFill>
              </a:rPr>
              <a:t>7</a:t>
            </a:r>
            <a:r>
              <a:rPr lang="it-IT" sz="1400" b="1" dirty="0" smtClean="0">
                <a:solidFill>
                  <a:srgbClr val="000090"/>
                </a:solidFill>
              </a:rPr>
              <a:t> diversi nucleofili.  Il punto di partenza della </a:t>
            </a:r>
            <a:r>
              <a:rPr lang="it-IT" sz="1400" b="1" dirty="0" err="1" smtClean="0">
                <a:solidFill>
                  <a:srgbClr val="000090"/>
                </a:solidFill>
              </a:rPr>
              <a:t>deconvoluzione</a:t>
            </a:r>
            <a:r>
              <a:rPr lang="it-IT" sz="1400" b="1" dirty="0" smtClean="0">
                <a:solidFill>
                  <a:srgbClr val="000090"/>
                </a:solidFill>
              </a:rPr>
              <a:t> è la sintesi di cinque sottolibrerie di elettrofili E</a:t>
            </a:r>
            <a:r>
              <a:rPr lang="it-IT" sz="1400" b="1" baseline="-25000" dirty="0" smtClean="0">
                <a:solidFill>
                  <a:srgbClr val="000090"/>
                </a:solidFill>
              </a:rPr>
              <a:t>1</a:t>
            </a:r>
            <a:r>
              <a:rPr lang="it-IT" sz="1400" b="1" dirty="0" smtClean="0">
                <a:solidFill>
                  <a:srgbClr val="000090"/>
                </a:solidFill>
              </a:rPr>
              <a:t>-E</a:t>
            </a:r>
            <a:r>
              <a:rPr lang="it-IT" sz="1400" b="1" baseline="-25000" dirty="0" smtClean="0">
                <a:solidFill>
                  <a:srgbClr val="000090"/>
                </a:solidFill>
              </a:rPr>
              <a:t>5</a:t>
            </a:r>
            <a:r>
              <a:rPr lang="it-IT" sz="1400" b="1" dirty="0" smtClean="0">
                <a:solidFill>
                  <a:srgbClr val="000090"/>
                </a:solidFill>
              </a:rPr>
              <a:t> facendo reagire ciascun elettrofilo e</a:t>
            </a:r>
            <a:r>
              <a:rPr lang="it-IT" sz="1400" b="1" baseline="-25000" dirty="0" smtClean="0">
                <a:solidFill>
                  <a:srgbClr val="000090"/>
                </a:solidFill>
              </a:rPr>
              <a:t>x</a:t>
            </a:r>
            <a:r>
              <a:rPr lang="it-IT" sz="1400" b="1" dirty="0" smtClean="0">
                <a:solidFill>
                  <a:srgbClr val="000090"/>
                </a:solidFill>
              </a:rPr>
              <a:t> con una miscela dei sette nucleofili n</a:t>
            </a:r>
            <a:r>
              <a:rPr lang="it-IT" sz="1400" b="1" baseline="-25000" dirty="0" smtClean="0">
                <a:solidFill>
                  <a:srgbClr val="000090"/>
                </a:solidFill>
              </a:rPr>
              <a:t>1</a:t>
            </a:r>
            <a:r>
              <a:rPr lang="it-IT" sz="1400" b="1" dirty="0" smtClean="0">
                <a:solidFill>
                  <a:srgbClr val="000090"/>
                </a:solidFill>
              </a:rPr>
              <a:t>-n</a:t>
            </a:r>
            <a:r>
              <a:rPr lang="it-IT" sz="1400" b="1" baseline="-25000" dirty="0" smtClean="0">
                <a:solidFill>
                  <a:srgbClr val="000090"/>
                </a:solidFill>
              </a:rPr>
              <a:t>7</a:t>
            </a:r>
            <a:r>
              <a:rPr lang="it-IT" sz="1400" b="1" dirty="0" smtClean="0">
                <a:solidFill>
                  <a:srgbClr val="000090"/>
                </a:solidFill>
              </a:rPr>
              <a:t>. In modo analogo si ottengono sette sottolibrerie di nucleofili N</a:t>
            </a:r>
            <a:r>
              <a:rPr lang="it-IT" sz="1400" b="1" baseline="-25000" dirty="0" smtClean="0">
                <a:solidFill>
                  <a:srgbClr val="000090"/>
                </a:solidFill>
              </a:rPr>
              <a:t>1</a:t>
            </a:r>
            <a:r>
              <a:rPr lang="it-IT" sz="1400" b="1" dirty="0" smtClean="0">
                <a:solidFill>
                  <a:srgbClr val="000090"/>
                </a:solidFill>
              </a:rPr>
              <a:t>-N</a:t>
            </a:r>
            <a:r>
              <a:rPr lang="it-IT" sz="1400" b="1" baseline="-25000" dirty="0" smtClean="0">
                <a:solidFill>
                  <a:srgbClr val="000090"/>
                </a:solidFill>
              </a:rPr>
              <a:t>7</a:t>
            </a:r>
            <a:r>
              <a:rPr lang="it-IT" sz="1400" b="1" dirty="0" smtClean="0">
                <a:solidFill>
                  <a:srgbClr val="000090"/>
                </a:solidFill>
              </a:rPr>
              <a:t> facendo reagire ciascun nucleofilo </a:t>
            </a:r>
            <a:r>
              <a:rPr lang="it-IT" sz="1400" b="1" dirty="0" err="1" smtClean="0">
                <a:solidFill>
                  <a:srgbClr val="000090"/>
                </a:solidFill>
              </a:rPr>
              <a:t>n</a:t>
            </a:r>
            <a:r>
              <a:rPr lang="it-IT" sz="1400" b="1" baseline="-25000" dirty="0" err="1" smtClean="0">
                <a:solidFill>
                  <a:srgbClr val="000090"/>
                </a:solidFill>
              </a:rPr>
              <a:t>x</a:t>
            </a:r>
            <a:r>
              <a:rPr lang="it-IT" sz="1400" b="1" dirty="0" smtClean="0">
                <a:solidFill>
                  <a:srgbClr val="000090"/>
                </a:solidFill>
              </a:rPr>
              <a:t> con la miscela dei cinque elettrofili e</a:t>
            </a:r>
            <a:r>
              <a:rPr lang="it-IT" sz="1400" b="1" baseline="-25000" dirty="0" smtClean="0">
                <a:solidFill>
                  <a:srgbClr val="000090"/>
                </a:solidFill>
              </a:rPr>
              <a:t>1</a:t>
            </a:r>
            <a:r>
              <a:rPr lang="it-IT" sz="1400" b="1" dirty="0" smtClean="0">
                <a:solidFill>
                  <a:srgbClr val="000090"/>
                </a:solidFill>
              </a:rPr>
              <a:t>-e</a:t>
            </a:r>
            <a:r>
              <a:rPr lang="it-IT" sz="1400" b="1" baseline="-25000" dirty="0" smtClean="0">
                <a:solidFill>
                  <a:srgbClr val="000090"/>
                </a:solidFill>
              </a:rPr>
              <a:t>5</a:t>
            </a:r>
            <a:r>
              <a:rPr lang="it-IT" sz="1400" b="1" dirty="0" smtClean="0">
                <a:solidFill>
                  <a:srgbClr val="000090"/>
                </a:solidFill>
              </a:rPr>
              <a:t> (Figura 4.25). Il dimero più attivo viene decodificato dopo aver sottoposto a screening biologico le 12 sottolibrerie. </a:t>
            </a:r>
            <a:endParaRPr lang="it-IT" sz="1400" b="1" dirty="0">
              <a:solidFill>
                <a:srgbClr val="000090"/>
              </a:solidFill>
            </a:endParaRPr>
          </a:p>
        </p:txBody>
      </p:sp>
      <p:sp>
        <p:nvSpPr>
          <p:cNvPr id="7" name="CasellaDiTesto 6"/>
          <p:cNvSpPr txBox="1"/>
          <p:nvPr/>
        </p:nvSpPr>
        <p:spPr>
          <a:xfrm>
            <a:off x="569621" y="748198"/>
            <a:ext cx="7422525" cy="461665"/>
          </a:xfrm>
          <a:prstGeom prst="rect">
            <a:avLst/>
          </a:prstGeom>
          <a:noFill/>
        </p:spPr>
        <p:txBody>
          <a:bodyPr wrap="none" rtlCol="0">
            <a:spAutoFit/>
          </a:bodyPr>
          <a:lstStyle/>
          <a:p>
            <a:r>
              <a:rPr lang="it-IT" sz="2400" b="1" dirty="0" smtClean="0">
                <a:solidFill>
                  <a:schemeClr val="accent4">
                    <a:lumMod val="75000"/>
                  </a:schemeClr>
                </a:solidFill>
              </a:rPr>
              <a:t>Librerie Ortogonali (</a:t>
            </a:r>
            <a:r>
              <a:rPr lang="it-IT" sz="2400" b="1" dirty="0" err="1" smtClean="0">
                <a:solidFill>
                  <a:schemeClr val="accent4">
                    <a:lumMod val="75000"/>
                  </a:schemeClr>
                </a:solidFill>
              </a:rPr>
              <a:t>Deconvoluzione</a:t>
            </a:r>
            <a:r>
              <a:rPr lang="it-IT" sz="2400" b="1" dirty="0" smtClean="0">
                <a:solidFill>
                  <a:schemeClr val="accent4">
                    <a:lumMod val="75000"/>
                  </a:schemeClr>
                </a:solidFill>
              </a:rPr>
              <a:t> Ortogonale)</a:t>
            </a:r>
            <a:endParaRPr lang="it-IT" sz="1600" b="1" dirty="0">
              <a:solidFill>
                <a:schemeClr val="accent1">
                  <a:lumMod val="75000"/>
                </a:schemeClr>
              </a:solidFill>
            </a:endParaRPr>
          </a:p>
        </p:txBody>
      </p:sp>
      <p:pic>
        <p:nvPicPr>
          <p:cNvPr id="8" name="Immagine 7"/>
          <p:cNvPicPr>
            <a:picLocks noChangeAspect="1"/>
          </p:cNvPicPr>
          <p:nvPr/>
        </p:nvPicPr>
        <p:blipFill>
          <a:blip r:embed="rId2"/>
          <a:stretch>
            <a:fillRect/>
          </a:stretch>
        </p:blipFill>
        <p:spPr>
          <a:xfrm>
            <a:off x="0" y="2969147"/>
            <a:ext cx="5459356" cy="3142679"/>
          </a:xfrm>
          <a:prstGeom prst="rect">
            <a:avLst/>
          </a:prstGeom>
        </p:spPr>
      </p:pic>
      <p:pic>
        <p:nvPicPr>
          <p:cNvPr id="9" name="Immagine 8"/>
          <p:cNvPicPr>
            <a:picLocks noChangeAspect="1"/>
          </p:cNvPicPr>
          <p:nvPr/>
        </p:nvPicPr>
        <p:blipFill>
          <a:blip r:embed="rId3"/>
          <a:stretch>
            <a:fillRect/>
          </a:stretch>
        </p:blipFill>
        <p:spPr>
          <a:xfrm>
            <a:off x="4655357" y="2709369"/>
            <a:ext cx="4353733" cy="28358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569621" y="1195743"/>
            <a:ext cx="7794772" cy="461665"/>
          </a:xfrm>
          <a:prstGeom prst="rect">
            <a:avLst/>
          </a:prstGeom>
          <a:noFill/>
        </p:spPr>
        <p:txBody>
          <a:bodyPr wrap="none" rtlCol="0">
            <a:spAutoFit/>
          </a:bodyPr>
          <a:lstStyle/>
          <a:p>
            <a:r>
              <a:rPr lang="it-IT" sz="2400" b="1" dirty="0" smtClean="0">
                <a:solidFill>
                  <a:schemeClr val="accent4">
                    <a:lumMod val="75000"/>
                  </a:schemeClr>
                </a:solidFill>
              </a:rPr>
              <a:t>Sintesi in soluzione: Librerie parallele in soluzione</a:t>
            </a:r>
            <a:endParaRPr lang="it-IT" sz="2400" b="1" dirty="0">
              <a:solidFill>
                <a:schemeClr val="accent4">
                  <a:lumMod val="75000"/>
                </a:schemeClr>
              </a:solidFill>
            </a:endParaRPr>
          </a:p>
        </p:txBody>
      </p:sp>
      <p:sp>
        <p:nvSpPr>
          <p:cNvPr id="8" name="Rettangolo 7"/>
          <p:cNvSpPr/>
          <p:nvPr/>
        </p:nvSpPr>
        <p:spPr>
          <a:xfrm>
            <a:off x="737349" y="1720840"/>
            <a:ext cx="7627044" cy="1384995"/>
          </a:xfrm>
          <a:prstGeom prst="rect">
            <a:avLst/>
          </a:prstGeom>
        </p:spPr>
        <p:txBody>
          <a:bodyPr wrap="square">
            <a:spAutoFit/>
          </a:bodyPr>
          <a:lstStyle/>
          <a:p>
            <a:pPr algn="just"/>
            <a:r>
              <a:rPr lang="it-IT" sz="1400" dirty="0" smtClean="0">
                <a:solidFill>
                  <a:srgbClr val="0000FF"/>
                </a:solidFill>
                <a:latin typeface="Arial Black"/>
              </a:rPr>
              <a:t>Uno dei primi lavori su librerie parallele in soluzione è stato pubblicato dal gruppo di </a:t>
            </a:r>
            <a:r>
              <a:rPr lang="it-IT" sz="1400" dirty="0" err="1" smtClean="0">
                <a:solidFill>
                  <a:srgbClr val="0000FF"/>
                </a:solidFill>
                <a:latin typeface="Arial Black"/>
              </a:rPr>
              <a:t>Boger</a:t>
            </a:r>
            <a:r>
              <a:rPr lang="it-IT" sz="1400" dirty="0" smtClean="0">
                <a:solidFill>
                  <a:srgbClr val="0000FF"/>
                </a:solidFill>
                <a:latin typeface="Arial Black"/>
              </a:rPr>
              <a:t>. I prodotti finali ottenuti in questa sintesi sono stati fino a 1014 in una sequenza sintetica di tre passaggi.Ciò che è degno di essere sottolineato è che in questa sintesi i prodotti finali sono stati ottenuti con un elevato grado di purezza semplicemente tramite estrazioni liquido-liquido alla fine di ogni passaggio.</a:t>
            </a:r>
          </a:p>
        </p:txBody>
      </p:sp>
      <p:pic>
        <p:nvPicPr>
          <p:cNvPr id="9" name="Immagine 8"/>
          <p:cNvPicPr>
            <a:picLocks noChangeAspect="1"/>
          </p:cNvPicPr>
          <p:nvPr/>
        </p:nvPicPr>
        <p:blipFill>
          <a:blip r:embed="rId2"/>
          <a:stretch>
            <a:fillRect/>
          </a:stretch>
        </p:blipFill>
        <p:spPr>
          <a:xfrm>
            <a:off x="1464686" y="3105835"/>
            <a:ext cx="5881343" cy="3736665"/>
          </a:xfrm>
          <a:prstGeom prst="rect">
            <a:avLst/>
          </a:prstGeom>
        </p:spPr>
      </p:pic>
      <p:sp>
        <p:nvSpPr>
          <p:cNvPr id="10" name="Rettangolo 9"/>
          <p:cNvSpPr/>
          <p:nvPr/>
        </p:nvSpPr>
        <p:spPr>
          <a:xfrm>
            <a:off x="5574632" y="4291262"/>
            <a:ext cx="594895" cy="1470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CasellaDiTesto 10"/>
          <p:cNvSpPr txBox="1"/>
          <p:nvPr/>
        </p:nvSpPr>
        <p:spPr>
          <a:xfrm>
            <a:off x="5498659" y="4251159"/>
            <a:ext cx="558735" cy="230832"/>
          </a:xfrm>
          <a:prstGeom prst="rect">
            <a:avLst/>
          </a:prstGeom>
          <a:noFill/>
        </p:spPr>
        <p:txBody>
          <a:bodyPr wrap="none" rtlCol="0">
            <a:spAutoFit/>
          </a:bodyPr>
          <a:lstStyle/>
          <a:p>
            <a:r>
              <a:rPr lang="it-IT" sz="900" dirty="0" smtClean="0">
                <a:latin typeface="Helvetica"/>
                <a:cs typeface="Helvetica"/>
              </a:rPr>
              <a:t>R</a:t>
            </a:r>
            <a:r>
              <a:rPr lang="it-IT" sz="900" baseline="-25000" dirty="0" smtClean="0">
                <a:latin typeface="Helvetica"/>
                <a:cs typeface="Helvetica"/>
              </a:rPr>
              <a:t>2</a:t>
            </a:r>
            <a:r>
              <a:rPr lang="it-IT" sz="900" dirty="0" smtClean="0">
                <a:latin typeface="Helvetica"/>
                <a:cs typeface="Helvetica"/>
              </a:rPr>
              <a:t>-NH</a:t>
            </a:r>
            <a:r>
              <a:rPr lang="it-IT" sz="900" baseline="-25000" dirty="0" smtClean="0">
                <a:latin typeface="Helvetica"/>
                <a:cs typeface="Helvetica"/>
              </a:rPr>
              <a:t>2</a:t>
            </a:r>
            <a:endParaRPr lang="it-IT" sz="900" baseline="-25000" dirty="0">
              <a:latin typeface="Helvetica"/>
              <a:cs typeface="Helvetic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569621" y="748198"/>
            <a:ext cx="6867986" cy="461665"/>
          </a:xfrm>
          <a:prstGeom prst="rect">
            <a:avLst/>
          </a:prstGeom>
          <a:noFill/>
        </p:spPr>
        <p:txBody>
          <a:bodyPr wrap="none" rtlCol="0">
            <a:spAutoFit/>
          </a:bodyPr>
          <a:lstStyle/>
          <a:p>
            <a:r>
              <a:rPr lang="it-IT" sz="2400" b="1" dirty="0" smtClean="0">
                <a:solidFill>
                  <a:schemeClr val="accent4">
                    <a:lumMod val="75000"/>
                  </a:schemeClr>
                </a:solidFill>
              </a:rPr>
              <a:t>Librerie In Fase solida (Sintesi Parcellizzata)</a:t>
            </a:r>
            <a:endParaRPr lang="it-IT" sz="1600" b="1" dirty="0">
              <a:solidFill>
                <a:schemeClr val="accent1">
                  <a:lumMod val="75000"/>
                </a:schemeClr>
              </a:solidFill>
            </a:endParaRPr>
          </a:p>
        </p:txBody>
      </p:sp>
      <p:sp>
        <p:nvSpPr>
          <p:cNvPr id="10" name="Rettangolo 9"/>
          <p:cNvSpPr/>
          <p:nvPr/>
        </p:nvSpPr>
        <p:spPr>
          <a:xfrm>
            <a:off x="250728" y="1471899"/>
            <a:ext cx="8781836" cy="4939814"/>
          </a:xfrm>
          <a:prstGeom prst="rect">
            <a:avLst/>
          </a:prstGeom>
        </p:spPr>
        <p:txBody>
          <a:bodyPr wrap="square">
            <a:spAutoFit/>
          </a:bodyPr>
          <a:lstStyle/>
          <a:p>
            <a:pPr algn="just"/>
            <a:r>
              <a:rPr lang="it-IT" sz="1500" dirty="0" smtClean="0">
                <a:solidFill>
                  <a:schemeClr val="accent1">
                    <a:lumMod val="75000"/>
                  </a:schemeClr>
                </a:solidFill>
                <a:latin typeface="Arial Black"/>
              </a:rPr>
              <a:t>Un problema fondamentale nell’uso di miscele di peptidi per creare posizioni “miste” nasce dal differente efficienza dei singoli aminoacidi nello stadio di accoppiamento. Ciò alla fine del processo può portare a differenti concentrazioni dei singoli peptidi presenti nella miscela, o addirittura alla mancata formazione di alcune sequenze. Allo scopo di eliminare questi problemi derivanti dalle diverse cinetiche di reazione è stata introdotta da </a:t>
            </a:r>
            <a:r>
              <a:rPr lang="it-IT" sz="1500" dirty="0" err="1" smtClean="0">
                <a:solidFill>
                  <a:schemeClr val="accent1">
                    <a:lumMod val="75000"/>
                  </a:schemeClr>
                </a:solidFill>
                <a:latin typeface="Arial Black"/>
              </a:rPr>
              <a:t>Furka</a:t>
            </a:r>
            <a:r>
              <a:rPr lang="it-IT" sz="1500" dirty="0" smtClean="0">
                <a:solidFill>
                  <a:schemeClr val="accent1">
                    <a:lumMod val="75000"/>
                  </a:schemeClr>
                </a:solidFill>
                <a:latin typeface="Arial Black"/>
              </a:rPr>
              <a:t> nel 1988 un approccio sintetico basato su separazione e mescolamento (</a:t>
            </a:r>
            <a:r>
              <a:rPr lang="it-IT" sz="1500" i="1" dirty="0" err="1" smtClean="0">
                <a:solidFill>
                  <a:schemeClr val="accent1">
                    <a:lumMod val="75000"/>
                  </a:schemeClr>
                </a:solidFill>
                <a:latin typeface="Arial Black"/>
              </a:rPr>
              <a:t>portioning-mixing</a:t>
            </a:r>
            <a:r>
              <a:rPr lang="it-IT" sz="1500" dirty="0" smtClean="0">
                <a:solidFill>
                  <a:schemeClr val="accent1">
                    <a:lumMod val="75000"/>
                  </a:schemeClr>
                </a:solidFill>
                <a:latin typeface="Arial Black"/>
              </a:rPr>
              <a:t>). Con questo metodo è stata sintetizzata  una miscela di peptidi della stessa lunghezza ma differente sequenza tramite la sintesi in fase solida suddividendo il supporto polimerico in diverse porzioni uguali, il cui numero è uguale al numero di aminoacidi che vengono variati per ogni posizione, prima di ciascuna fase di accoppiamento. Ciascuna porzione viene sottoposta separatamente alla fase di accoppiamento utilizzando un aminoacido diverso, eliminando così la competizione fra reazioni di </a:t>
            </a:r>
            <a:r>
              <a:rPr lang="it-IT" sz="1500" dirty="0" err="1" smtClean="0">
                <a:solidFill>
                  <a:schemeClr val="accent1">
                    <a:lumMod val="75000"/>
                  </a:schemeClr>
                </a:solidFill>
                <a:latin typeface="Arial Black"/>
              </a:rPr>
              <a:t>coupling</a:t>
            </a:r>
            <a:r>
              <a:rPr lang="it-IT" sz="1500" dirty="0" smtClean="0">
                <a:solidFill>
                  <a:schemeClr val="accent1">
                    <a:lumMod val="75000"/>
                  </a:schemeClr>
                </a:solidFill>
                <a:latin typeface="Arial Black"/>
              </a:rPr>
              <a:t> lente e veloci e ottenendo identiche rese di </a:t>
            </a:r>
            <a:r>
              <a:rPr lang="it-IT" sz="1500" dirty="0" err="1" smtClean="0">
                <a:solidFill>
                  <a:schemeClr val="accent1">
                    <a:lumMod val="75000"/>
                  </a:schemeClr>
                </a:solidFill>
                <a:latin typeface="Arial Black"/>
              </a:rPr>
              <a:t>coupling</a:t>
            </a:r>
            <a:r>
              <a:rPr lang="it-IT" sz="1500" dirty="0" smtClean="0">
                <a:solidFill>
                  <a:schemeClr val="accent1">
                    <a:lumMod val="75000"/>
                  </a:schemeClr>
                </a:solidFill>
                <a:latin typeface="Arial Black"/>
              </a:rPr>
              <a:t>. Dopo questa fase si procede al rimescolamento del polimero, al lavaggio e alla </a:t>
            </a:r>
            <a:r>
              <a:rPr lang="it-IT" sz="1500" dirty="0" err="1" smtClean="0">
                <a:solidFill>
                  <a:schemeClr val="accent1">
                    <a:lumMod val="75000"/>
                  </a:schemeClr>
                </a:solidFill>
                <a:latin typeface="Arial Black"/>
              </a:rPr>
              <a:t>deprotezione</a:t>
            </a:r>
            <a:r>
              <a:rPr lang="it-IT" sz="1500" dirty="0" smtClean="0">
                <a:solidFill>
                  <a:schemeClr val="accent1">
                    <a:lumMod val="75000"/>
                  </a:schemeClr>
                </a:solidFill>
                <a:latin typeface="Arial Black"/>
              </a:rPr>
              <a:t> dell’</a:t>
            </a:r>
            <a:r>
              <a:rPr lang="it-IT" sz="1500" dirty="0" err="1" smtClean="0">
                <a:solidFill>
                  <a:schemeClr val="accent1">
                    <a:lumMod val="75000"/>
                  </a:schemeClr>
                </a:solidFill>
                <a:latin typeface="Arial Black"/>
              </a:rPr>
              <a:t>N-terminale</a:t>
            </a:r>
            <a:r>
              <a:rPr lang="it-IT" sz="1500" dirty="0" smtClean="0">
                <a:solidFill>
                  <a:schemeClr val="accent1">
                    <a:lumMod val="75000"/>
                  </a:schemeClr>
                </a:solidFill>
                <a:latin typeface="Arial Black"/>
              </a:rPr>
              <a:t>. Si ripete la sequenza di di separazione e mescolamento </a:t>
            </a:r>
            <a:r>
              <a:rPr lang="it-IT" sz="1500" dirty="0" err="1" smtClean="0">
                <a:solidFill>
                  <a:schemeClr val="accent1">
                    <a:lumMod val="75000"/>
                  </a:schemeClr>
                </a:solidFill>
                <a:latin typeface="Arial Black"/>
              </a:rPr>
              <a:t>finchè</a:t>
            </a:r>
            <a:r>
              <a:rPr lang="it-IT" sz="1500" dirty="0" smtClean="0">
                <a:solidFill>
                  <a:schemeClr val="accent1">
                    <a:lumMod val="75000"/>
                  </a:schemeClr>
                </a:solidFill>
                <a:latin typeface="Arial Black"/>
              </a:rPr>
              <a:t> non viene raggiunta la lunghezza desiderata del peptide. Questo approccio richiede ovviamente molto più tempo rispetto all’uso della miscela di aminoacidi. I peptidi ottenuti vengono separati dopo il distacco dalla matrice polimerica in HPLC, il che può essere complesso a seconda della grandezza delle librerie,  e l’identificazione finale avviene per </a:t>
            </a:r>
            <a:r>
              <a:rPr lang="it-IT" sz="1500" dirty="0" err="1" smtClean="0">
                <a:solidFill>
                  <a:schemeClr val="accent1">
                    <a:lumMod val="75000"/>
                  </a:schemeClr>
                </a:solidFill>
                <a:latin typeface="Arial Black"/>
              </a:rPr>
              <a:t>sequenziazione</a:t>
            </a:r>
            <a:r>
              <a:rPr lang="it-IT" sz="1500" dirty="0" smtClean="0">
                <a:solidFill>
                  <a:schemeClr val="accent1">
                    <a:lumMod val="75000"/>
                  </a:schemeClr>
                </a:solidFill>
                <a:latin typeface="Arial Black"/>
              </a:rPr>
              <a:t>. </a:t>
            </a:r>
            <a:endParaRPr lang="it-IT" sz="1500" dirty="0">
              <a:solidFill>
                <a:schemeClr val="accent1">
                  <a:lumMod val="75000"/>
                </a:schemeClr>
              </a:solidFill>
              <a:latin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569621" y="748198"/>
            <a:ext cx="6867986" cy="461665"/>
          </a:xfrm>
          <a:prstGeom prst="rect">
            <a:avLst/>
          </a:prstGeom>
          <a:noFill/>
        </p:spPr>
        <p:txBody>
          <a:bodyPr wrap="none" rtlCol="0">
            <a:spAutoFit/>
          </a:bodyPr>
          <a:lstStyle/>
          <a:p>
            <a:r>
              <a:rPr lang="it-IT" sz="2400" b="1" dirty="0" smtClean="0">
                <a:solidFill>
                  <a:schemeClr val="accent4">
                    <a:lumMod val="75000"/>
                  </a:schemeClr>
                </a:solidFill>
              </a:rPr>
              <a:t>Librerie In Fase solida (Sintesi Parcellizzata)</a:t>
            </a:r>
            <a:endParaRPr lang="it-IT" sz="1600" b="1" dirty="0">
              <a:solidFill>
                <a:schemeClr val="accent1">
                  <a:lumMod val="75000"/>
                </a:schemeClr>
              </a:solidFill>
            </a:endParaRPr>
          </a:p>
        </p:txBody>
      </p:sp>
      <p:sp>
        <p:nvSpPr>
          <p:cNvPr id="6" name="Rettangolo 5"/>
          <p:cNvSpPr/>
          <p:nvPr/>
        </p:nvSpPr>
        <p:spPr>
          <a:xfrm>
            <a:off x="250728" y="1312093"/>
            <a:ext cx="8781836" cy="923330"/>
          </a:xfrm>
          <a:prstGeom prst="rect">
            <a:avLst/>
          </a:prstGeom>
        </p:spPr>
        <p:txBody>
          <a:bodyPr wrap="square">
            <a:spAutoFit/>
          </a:bodyPr>
          <a:lstStyle/>
          <a:p>
            <a:pPr algn="just"/>
            <a:r>
              <a:rPr lang="it-IT" dirty="0" smtClean="0">
                <a:solidFill>
                  <a:schemeClr val="accent1">
                    <a:lumMod val="75000"/>
                  </a:schemeClr>
                </a:solidFill>
                <a:latin typeface="Arial Black"/>
              </a:rPr>
              <a:t>Si utilizzano il più delle volte perline  del diametro di circa 50-100 </a:t>
            </a:r>
            <a:r>
              <a:rPr lang="it-IT" dirty="0" err="1" smtClean="0">
                <a:solidFill>
                  <a:schemeClr val="accent1">
                    <a:lumMod val="75000"/>
                  </a:schemeClr>
                </a:solidFill>
                <a:latin typeface="Arial Black"/>
              </a:rPr>
              <a:t>microns</a:t>
            </a:r>
            <a:r>
              <a:rPr lang="it-IT" dirty="0" smtClean="0">
                <a:solidFill>
                  <a:schemeClr val="accent1">
                    <a:lumMod val="75000"/>
                  </a:schemeClr>
                </a:solidFill>
                <a:latin typeface="Arial Black"/>
              </a:rPr>
              <a:t>: Tale approccio ha il vantaggi di portare alla fine a perline sulla cui </a:t>
            </a:r>
            <a:r>
              <a:rPr lang="it-IT" dirty="0" err="1" smtClean="0">
                <a:solidFill>
                  <a:schemeClr val="accent1">
                    <a:lumMod val="75000"/>
                  </a:schemeClr>
                </a:solidFill>
                <a:latin typeface="Arial Black"/>
              </a:rPr>
              <a:t>superfice</a:t>
            </a:r>
            <a:r>
              <a:rPr lang="it-IT" dirty="0" smtClean="0">
                <a:solidFill>
                  <a:schemeClr val="accent1">
                    <a:lumMod val="75000"/>
                  </a:schemeClr>
                </a:solidFill>
                <a:latin typeface="Arial Black"/>
              </a:rPr>
              <a:t> molecolare c’è una sola specie molecolare.</a:t>
            </a:r>
            <a:endParaRPr lang="it-IT" dirty="0">
              <a:solidFill>
                <a:schemeClr val="accent1">
                  <a:lumMod val="75000"/>
                </a:schemeClr>
              </a:solidFill>
              <a:latin typeface="Arial Black"/>
            </a:endParaRPr>
          </a:p>
        </p:txBody>
      </p:sp>
      <p:pic>
        <p:nvPicPr>
          <p:cNvPr id="8" name="Immagine 7"/>
          <p:cNvPicPr>
            <a:picLocks noChangeAspect="1"/>
          </p:cNvPicPr>
          <p:nvPr/>
        </p:nvPicPr>
        <p:blipFill>
          <a:blip r:embed="rId2"/>
          <a:stretch>
            <a:fillRect/>
          </a:stretch>
        </p:blipFill>
        <p:spPr>
          <a:xfrm>
            <a:off x="1632502" y="2235423"/>
            <a:ext cx="5805105" cy="3915822"/>
          </a:xfrm>
          <a:prstGeom prst="rect">
            <a:avLst/>
          </a:prstGeom>
        </p:spPr>
      </p:pic>
      <p:sp>
        <p:nvSpPr>
          <p:cNvPr id="9" name="CasellaDiTesto 8"/>
          <p:cNvSpPr txBox="1"/>
          <p:nvPr/>
        </p:nvSpPr>
        <p:spPr>
          <a:xfrm>
            <a:off x="1311993" y="6269511"/>
            <a:ext cx="7202538" cy="307777"/>
          </a:xfrm>
          <a:prstGeom prst="rect">
            <a:avLst/>
          </a:prstGeom>
          <a:noFill/>
        </p:spPr>
        <p:txBody>
          <a:bodyPr wrap="none" rtlCol="0">
            <a:spAutoFit/>
          </a:bodyPr>
          <a:lstStyle/>
          <a:p>
            <a:r>
              <a:rPr lang="en-GB" sz="1400" dirty="0" err="1" smtClean="0">
                <a:latin typeface="Arial Black"/>
              </a:rPr>
              <a:t>TentaGel</a:t>
            </a:r>
            <a:r>
              <a:rPr lang="en-GB" sz="1400" dirty="0" smtClean="0">
                <a:latin typeface="Arial Black"/>
              </a:rPr>
              <a:t> beads </a:t>
            </a:r>
            <a:r>
              <a:rPr lang="en-GB" sz="1400" dirty="0">
                <a:latin typeface="Arial Black"/>
              </a:rPr>
              <a:t>f</a:t>
            </a:r>
            <a:r>
              <a:rPr lang="en-GB" sz="1400" dirty="0" smtClean="0">
                <a:latin typeface="Arial Black"/>
              </a:rPr>
              <a:t>or the synthesis or “one bead one compound” libraries </a:t>
            </a:r>
            <a:endParaRPr lang="it-IT" sz="1400" dirty="0">
              <a:latin typeface="Arial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569621" y="748198"/>
            <a:ext cx="6867986" cy="461665"/>
          </a:xfrm>
          <a:prstGeom prst="rect">
            <a:avLst/>
          </a:prstGeom>
          <a:noFill/>
        </p:spPr>
        <p:txBody>
          <a:bodyPr wrap="none" rtlCol="0">
            <a:spAutoFit/>
          </a:bodyPr>
          <a:lstStyle/>
          <a:p>
            <a:r>
              <a:rPr lang="it-IT" sz="2400" b="1" dirty="0" smtClean="0">
                <a:solidFill>
                  <a:schemeClr val="accent4">
                    <a:lumMod val="75000"/>
                  </a:schemeClr>
                </a:solidFill>
              </a:rPr>
              <a:t>Librerie In Fase solida (Sintesi Parcellizzata)</a:t>
            </a:r>
            <a:endParaRPr lang="it-IT" sz="1600" b="1" dirty="0">
              <a:solidFill>
                <a:schemeClr val="accent1">
                  <a:lumMod val="75000"/>
                </a:schemeClr>
              </a:solidFill>
            </a:endParaRPr>
          </a:p>
        </p:txBody>
      </p:sp>
      <p:pic>
        <p:nvPicPr>
          <p:cNvPr id="2" name="Immagine 1"/>
          <p:cNvPicPr>
            <a:picLocks noChangeAspect="1"/>
          </p:cNvPicPr>
          <p:nvPr/>
        </p:nvPicPr>
        <p:blipFill>
          <a:blip r:embed="rId2"/>
          <a:stretch>
            <a:fillRect/>
          </a:stretch>
        </p:blipFill>
        <p:spPr>
          <a:xfrm>
            <a:off x="811782" y="1209863"/>
            <a:ext cx="7580993" cy="558684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569621" y="748198"/>
            <a:ext cx="6867986" cy="461665"/>
          </a:xfrm>
          <a:prstGeom prst="rect">
            <a:avLst/>
          </a:prstGeom>
          <a:noFill/>
        </p:spPr>
        <p:txBody>
          <a:bodyPr wrap="none" rtlCol="0">
            <a:spAutoFit/>
          </a:bodyPr>
          <a:lstStyle/>
          <a:p>
            <a:r>
              <a:rPr lang="it-IT" sz="2400" b="1" dirty="0" smtClean="0">
                <a:solidFill>
                  <a:schemeClr val="accent4">
                    <a:lumMod val="75000"/>
                  </a:schemeClr>
                </a:solidFill>
              </a:rPr>
              <a:t>Librerie In Fase solida (Sintesi Parcellizzata)</a:t>
            </a:r>
            <a:endParaRPr lang="it-IT" sz="1600" b="1" dirty="0">
              <a:solidFill>
                <a:schemeClr val="accent1">
                  <a:lumMod val="75000"/>
                </a:schemeClr>
              </a:solidFill>
            </a:endParaRPr>
          </a:p>
        </p:txBody>
      </p:sp>
      <p:pic>
        <p:nvPicPr>
          <p:cNvPr id="6" name="Immagine 5"/>
          <p:cNvPicPr>
            <a:picLocks noChangeAspect="1"/>
          </p:cNvPicPr>
          <p:nvPr/>
        </p:nvPicPr>
        <p:blipFill>
          <a:blip r:embed="rId2"/>
          <a:stretch>
            <a:fillRect/>
          </a:stretch>
        </p:blipFill>
        <p:spPr>
          <a:xfrm>
            <a:off x="639177" y="1209863"/>
            <a:ext cx="7397303" cy="53513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569621" y="748198"/>
            <a:ext cx="6867986" cy="461665"/>
          </a:xfrm>
          <a:prstGeom prst="rect">
            <a:avLst/>
          </a:prstGeom>
          <a:noFill/>
        </p:spPr>
        <p:txBody>
          <a:bodyPr wrap="none" rtlCol="0">
            <a:spAutoFit/>
          </a:bodyPr>
          <a:lstStyle/>
          <a:p>
            <a:r>
              <a:rPr lang="it-IT" sz="2400" b="1" dirty="0" smtClean="0">
                <a:solidFill>
                  <a:schemeClr val="accent4">
                    <a:lumMod val="75000"/>
                  </a:schemeClr>
                </a:solidFill>
              </a:rPr>
              <a:t>Librerie In Fase solida (Sintesi Parcellizzata)</a:t>
            </a:r>
            <a:endParaRPr lang="it-IT" sz="1600" b="1" dirty="0">
              <a:solidFill>
                <a:schemeClr val="accent1">
                  <a:lumMod val="75000"/>
                </a:schemeClr>
              </a:solidFill>
            </a:endParaRPr>
          </a:p>
        </p:txBody>
      </p:sp>
      <p:pic>
        <p:nvPicPr>
          <p:cNvPr id="6" name="Immagine 5"/>
          <p:cNvPicPr>
            <a:picLocks noChangeAspect="1"/>
          </p:cNvPicPr>
          <p:nvPr/>
        </p:nvPicPr>
        <p:blipFill>
          <a:blip r:embed="rId2"/>
          <a:stretch>
            <a:fillRect/>
          </a:stretch>
        </p:blipFill>
        <p:spPr>
          <a:xfrm>
            <a:off x="309238" y="1514057"/>
            <a:ext cx="8647767" cy="377637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569621" y="748198"/>
            <a:ext cx="6867986" cy="461665"/>
          </a:xfrm>
          <a:prstGeom prst="rect">
            <a:avLst/>
          </a:prstGeom>
          <a:noFill/>
        </p:spPr>
        <p:txBody>
          <a:bodyPr wrap="none" rtlCol="0">
            <a:spAutoFit/>
          </a:bodyPr>
          <a:lstStyle/>
          <a:p>
            <a:r>
              <a:rPr lang="it-IT" sz="2400" b="1" dirty="0" smtClean="0">
                <a:solidFill>
                  <a:schemeClr val="accent4">
                    <a:lumMod val="75000"/>
                  </a:schemeClr>
                </a:solidFill>
              </a:rPr>
              <a:t>Librerie In Fase solida (Sintesi Parcellizzata)</a:t>
            </a:r>
            <a:endParaRPr lang="it-IT" sz="1600" b="1" dirty="0">
              <a:solidFill>
                <a:schemeClr val="accent1">
                  <a:lumMod val="75000"/>
                </a:schemeClr>
              </a:solidFill>
            </a:endParaRPr>
          </a:p>
        </p:txBody>
      </p:sp>
      <p:pic>
        <p:nvPicPr>
          <p:cNvPr id="6" name="Immagine 5"/>
          <p:cNvPicPr>
            <a:picLocks noChangeAspect="1"/>
          </p:cNvPicPr>
          <p:nvPr/>
        </p:nvPicPr>
        <p:blipFill>
          <a:blip r:embed="rId2"/>
          <a:stretch>
            <a:fillRect/>
          </a:stretch>
        </p:blipFill>
        <p:spPr>
          <a:xfrm>
            <a:off x="321614" y="1329044"/>
            <a:ext cx="8055176" cy="538281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569621" y="748198"/>
            <a:ext cx="6867986" cy="461665"/>
          </a:xfrm>
          <a:prstGeom prst="rect">
            <a:avLst/>
          </a:prstGeom>
          <a:noFill/>
        </p:spPr>
        <p:txBody>
          <a:bodyPr wrap="none" rtlCol="0">
            <a:spAutoFit/>
          </a:bodyPr>
          <a:lstStyle/>
          <a:p>
            <a:r>
              <a:rPr lang="it-IT" sz="2400" b="1" dirty="0" smtClean="0">
                <a:solidFill>
                  <a:schemeClr val="accent4">
                    <a:lumMod val="75000"/>
                  </a:schemeClr>
                </a:solidFill>
              </a:rPr>
              <a:t>Librerie In Fase solida (Sintesi Parcellizzata)</a:t>
            </a:r>
            <a:endParaRPr lang="it-IT" sz="1600" b="1" dirty="0">
              <a:solidFill>
                <a:schemeClr val="accent1">
                  <a:lumMod val="75000"/>
                </a:schemeClr>
              </a:solidFill>
            </a:endParaRPr>
          </a:p>
        </p:txBody>
      </p:sp>
      <p:pic>
        <p:nvPicPr>
          <p:cNvPr id="6" name="Immagine 5"/>
          <p:cNvPicPr>
            <a:picLocks noChangeAspect="1"/>
          </p:cNvPicPr>
          <p:nvPr/>
        </p:nvPicPr>
        <p:blipFill>
          <a:blip r:embed="rId2"/>
          <a:stretch>
            <a:fillRect/>
          </a:stretch>
        </p:blipFill>
        <p:spPr>
          <a:xfrm>
            <a:off x="833540" y="1375458"/>
            <a:ext cx="7215030" cy="517276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569621" y="748198"/>
            <a:ext cx="7424328"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Tagging</a:t>
            </a:r>
            <a:r>
              <a:rPr lang="it-IT" sz="2400" b="1" dirty="0" smtClean="0">
                <a:solidFill>
                  <a:schemeClr val="accent4">
                    <a:lumMod val="75000"/>
                  </a:schemeClr>
                </a:solidFill>
              </a:rPr>
              <a:t> o </a:t>
            </a:r>
            <a:r>
              <a:rPr lang="it-IT" sz="2400" b="1" dirty="0" err="1" smtClean="0">
                <a:solidFill>
                  <a:schemeClr val="accent4">
                    <a:lumMod val="75000"/>
                  </a:schemeClr>
                </a:solidFill>
              </a:rPr>
              <a:t>Tag</a:t>
            </a:r>
            <a:r>
              <a:rPr lang="it-IT" sz="2400" b="1" dirty="0" smtClean="0">
                <a:solidFill>
                  <a:schemeClr val="accent4">
                    <a:lumMod val="75000"/>
                  </a:schemeClr>
                </a:solidFill>
              </a:rPr>
              <a:t> </a:t>
            </a:r>
            <a:r>
              <a:rPr lang="it-IT" sz="2400" b="1" dirty="0" err="1" smtClean="0">
                <a:solidFill>
                  <a:schemeClr val="accent4">
                    <a:lumMod val="75000"/>
                  </a:schemeClr>
                </a:solidFill>
              </a:rPr>
              <a:t>Synthesis</a:t>
            </a:r>
            <a:r>
              <a:rPr lang="it-IT" sz="2400" b="1" dirty="0" smtClean="0">
                <a:solidFill>
                  <a:schemeClr val="accent4">
                    <a:lumMod val="75000"/>
                  </a:schemeClr>
                </a:solidFill>
              </a:rPr>
              <a:t>)</a:t>
            </a:r>
            <a:endParaRPr lang="it-IT" sz="1600" b="1" dirty="0">
              <a:solidFill>
                <a:schemeClr val="accent1">
                  <a:lumMod val="75000"/>
                </a:schemeClr>
              </a:solidFill>
            </a:endParaRPr>
          </a:p>
        </p:txBody>
      </p:sp>
      <p:pic>
        <p:nvPicPr>
          <p:cNvPr id="6" name="Immagine 5"/>
          <p:cNvPicPr>
            <a:picLocks noChangeAspect="1"/>
          </p:cNvPicPr>
          <p:nvPr/>
        </p:nvPicPr>
        <p:blipFill>
          <a:blip r:embed="rId2"/>
          <a:stretch>
            <a:fillRect/>
          </a:stretch>
        </p:blipFill>
        <p:spPr>
          <a:xfrm>
            <a:off x="569621" y="1359403"/>
            <a:ext cx="7672606" cy="517392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1096793" y="1265123"/>
            <a:ext cx="7360088" cy="5592877"/>
          </a:xfrm>
          <a:prstGeom prst="rect">
            <a:avLst/>
          </a:prstGeom>
        </p:spPr>
      </p:pic>
      <p:sp>
        <p:nvSpPr>
          <p:cNvPr id="8" name="CasellaDiTesto 7"/>
          <p:cNvSpPr txBox="1"/>
          <p:nvPr/>
        </p:nvSpPr>
        <p:spPr>
          <a:xfrm>
            <a:off x="569621" y="748198"/>
            <a:ext cx="7424328"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Tagging</a:t>
            </a:r>
            <a:r>
              <a:rPr lang="it-IT" sz="2400" b="1" dirty="0" smtClean="0">
                <a:solidFill>
                  <a:schemeClr val="accent4">
                    <a:lumMod val="75000"/>
                  </a:schemeClr>
                </a:solidFill>
              </a:rPr>
              <a:t> o </a:t>
            </a:r>
            <a:r>
              <a:rPr lang="it-IT" sz="2400" b="1" dirty="0" err="1" smtClean="0">
                <a:solidFill>
                  <a:schemeClr val="accent4">
                    <a:lumMod val="75000"/>
                  </a:schemeClr>
                </a:solidFill>
              </a:rPr>
              <a:t>Tag</a:t>
            </a:r>
            <a:r>
              <a:rPr lang="it-IT" sz="2400" b="1" dirty="0" smtClean="0">
                <a:solidFill>
                  <a:schemeClr val="accent4">
                    <a:lumMod val="75000"/>
                  </a:schemeClr>
                </a:solidFill>
              </a:rPr>
              <a:t> </a:t>
            </a:r>
            <a:r>
              <a:rPr lang="it-IT" sz="2400" b="1" dirty="0" err="1" smtClean="0">
                <a:solidFill>
                  <a:schemeClr val="accent4">
                    <a:lumMod val="75000"/>
                  </a:schemeClr>
                </a:solidFill>
              </a:rPr>
              <a:t>Synthesis</a:t>
            </a:r>
            <a:r>
              <a:rPr lang="it-IT" sz="2400" b="1" dirty="0" smtClean="0">
                <a:solidFill>
                  <a:schemeClr val="accent4">
                    <a:lumMod val="75000"/>
                  </a:schemeClr>
                </a:solidFill>
              </a:rPr>
              <a:t>)</a:t>
            </a:r>
            <a:endParaRPr lang="it-IT" sz="1600" b="1" dirty="0">
              <a:solidFill>
                <a:schemeClr val="accent1">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748198"/>
            <a:ext cx="7424328"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Tagging</a:t>
            </a:r>
            <a:r>
              <a:rPr lang="it-IT" sz="2400" b="1" dirty="0" smtClean="0">
                <a:solidFill>
                  <a:schemeClr val="accent4">
                    <a:lumMod val="75000"/>
                  </a:schemeClr>
                </a:solidFill>
              </a:rPr>
              <a:t> o </a:t>
            </a:r>
            <a:r>
              <a:rPr lang="it-IT" sz="2400" b="1" dirty="0" err="1" smtClean="0">
                <a:solidFill>
                  <a:schemeClr val="accent4">
                    <a:lumMod val="75000"/>
                  </a:schemeClr>
                </a:solidFill>
              </a:rPr>
              <a:t>Tag</a:t>
            </a:r>
            <a:r>
              <a:rPr lang="it-IT" sz="2400" b="1" dirty="0" smtClean="0">
                <a:solidFill>
                  <a:schemeClr val="accent4">
                    <a:lumMod val="75000"/>
                  </a:schemeClr>
                </a:solidFill>
              </a:rPr>
              <a:t> </a:t>
            </a:r>
            <a:r>
              <a:rPr lang="it-IT" sz="2400" b="1" dirty="0" err="1" smtClean="0">
                <a:solidFill>
                  <a:schemeClr val="accent4">
                    <a:lumMod val="75000"/>
                  </a:schemeClr>
                </a:solidFill>
              </a:rPr>
              <a:t>Synthesis</a:t>
            </a:r>
            <a:r>
              <a:rPr lang="it-IT" sz="2400" b="1" dirty="0" smtClean="0">
                <a:solidFill>
                  <a:schemeClr val="accent4">
                    <a:lumMod val="75000"/>
                  </a:schemeClr>
                </a:solidFill>
              </a:rPr>
              <a:t>)</a:t>
            </a:r>
            <a:endParaRPr lang="it-IT" sz="1600" b="1" dirty="0">
              <a:solidFill>
                <a:schemeClr val="accent1">
                  <a:lumMod val="75000"/>
                </a:schemeClr>
              </a:solidFill>
            </a:endParaRPr>
          </a:p>
        </p:txBody>
      </p:sp>
      <p:pic>
        <p:nvPicPr>
          <p:cNvPr id="8" name="Immagine 7"/>
          <p:cNvPicPr>
            <a:picLocks noChangeAspect="1"/>
          </p:cNvPicPr>
          <p:nvPr/>
        </p:nvPicPr>
        <p:blipFill>
          <a:blip r:embed="rId2"/>
          <a:stretch>
            <a:fillRect/>
          </a:stretch>
        </p:blipFill>
        <p:spPr>
          <a:xfrm>
            <a:off x="887455" y="1209863"/>
            <a:ext cx="7354772" cy="53852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305713" y="987425"/>
            <a:ext cx="8525591" cy="461665"/>
          </a:xfrm>
          <a:prstGeom prst="rect">
            <a:avLst/>
          </a:prstGeom>
          <a:noFill/>
        </p:spPr>
        <p:txBody>
          <a:bodyPr wrap="none" rtlCol="0">
            <a:spAutoFit/>
          </a:bodyPr>
          <a:lstStyle/>
          <a:p>
            <a:r>
              <a:rPr lang="it-IT" sz="2400" b="1" dirty="0" smtClean="0">
                <a:solidFill>
                  <a:schemeClr val="accent4">
                    <a:lumMod val="75000"/>
                  </a:schemeClr>
                </a:solidFill>
              </a:rPr>
              <a:t>Sintesi in soluzione: Librerie utilizzando </a:t>
            </a:r>
            <a:r>
              <a:rPr lang="it-IT" sz="2400" b="1" dirty="0" err="1" smtClean="0">
                <a:solidFill>
                  <a:schemeClr val="accent4">
                    <a:lumMod val="75000"/>
                  </a:schemeClr>
                </a:solidFill>
              </a:rPr>
              <a:t>carrier</a:t>
            </a:r>
            <a:r>
              <a:rPr lang="it-IT" sz="2400" b="1" dirty="0" smtClean="0">
                <a:solidFill>
                  <a:schemeClr val="accent4">
                    <a:lumMod val="75000"/>
                  </a:schemeClr>
                </a:solidFill>
              </a:rPr>
              <a:t> solubili</a:t>
            </a:r>
            <a:endParaRPr lang="it-IT" sz="2400" b="1" dirty="0">
              <a:solidFill>
                <a:schemeClr val="accent4">
                  <a:lumMod val="75000"/>
                </a:schemeClr>
              </a:solidFill>
            </a:endParaRPr>
          </a:p>
        </p:txBody>
      </p:sp>
      <p:sp>
        <p:nvSpPr>
          <p:cNvPr id="7" name="CasellaDiTesto 6"/>
          <p:cNvSpPr txBox="1"/>
          <p:nvPr/>
        </p:nvSpPr>
        <p:spPr>
          <a:xfrm>
            <a:off x="585547" y="1449090"/>
            <a:ext cx="7656680" cy="2739212"/>
          </a:xfrm>
          <a:prstGeom prst="rect">
            <a:avLst/>
          </a:prstGeom>
          <a:noFill/>
        </p:spPr>
        <p:txBody>
          <a:bodyPr wrap="square" rtlCol="0">
            <a:spAutoFit/>
          </a:bodyPr>
          <a:lstStyle/>
          <a:p>
            <a:r>
              <a:rPr lang="it-IT" sz="1400" dirty="0" smtClean="0">
                <a:solidFill>
                  <a:schemeClr val="accent5">
                    <a:lumMod val="50000"/>
                  </a:schemeClr>
                </a:solidFill>
                <a:latin typeface="Arial Black"/>
              </a:rPr>
              <a:t>In quest’ultimo caso si utilizzano polimeri solubili, come il </a:t>
            </a:r>
            <a:r>
              <a:rPr lang="it-IT" sz="1400" dirty="0" err="1" smtClean="0">
                <a:solidFill>
                  <a:schemeClr val="accent5">
                    <a:lumMod val="50000"/>
                  </a:schemeClr>
                </a:solidFill>
                <a:latin typeface="Arial Black"/>
              </a:rPr>
              <a:t>polietilenglicole</a:t>
            </a:r>
            <a:r>
              <a:rPr lang="it-IT" sz="1400" dirty="0" smtClean="0">
                <a:solidFill>
                  <a:schemeClr val="accent5">
                    <a:lumMod val="50000"/>
                  </a:schemeClr>
                </a:solidFill>
                <a:latin typeface="Arial Black"/>
              </a:rPr>
              <a:t> </a:t>
            </a:r>
            <a:r>
              <a:rPr lang="it-IT" sz="1400" dirty="0" err="1" smtClean="0">
                <a:solidFill>
                  <a:schemeClr val="accent5">
                    <a:lumMod val="50000"/>
                  </a:schemeClr>
                </a:solidFill>
                <a:latin typeface="Arial Black"/>
              </a:rPr>
              <a:t>monometil</a:t>
            </a:r>
            <a:r>
              <a:rPr lang="it-IT" sz="1400" dirty="0" smtClean="0">
                <a:solidFill>
                  <a:schemeClr val="accent5">
                    <a:lumMod val="50000"/>
                  </a:schemeClr>
                </a:solidFill>
                <a:latin typeface="Arial Black"/>
              </a:rPr>
              <a:t> etere (</a:t>
            </a:r>
            <a:r>
              <a:rPr lang="it-IT" sz="1400" dirty="0" err="1" smtClean="0">
                <a:solidFill>
                  <a:schemeClr val="accent5">
                    <a:lumMod val="50000"/>
                  </a:schemeClr>
                </a:solidFill>
                <a:latin typeface="Arial Black"/>
              </a:rPr>
              <a:t>M</a:t>
            </a:r>
            <a:r>
              <a:rPr lang="it-IT" sz="1400" baseline="-25000" dirty="0" err="1" smtClean="0">
                <a:solidFill>
                  <a:schemeClr val="accent5">
                    <a:lumMod val="50000"/>
                  </a:schemeClr>
                </a:solidFill>
                <a:latin typeface="Arial Black"/>
              </a:rPr>
              <a:t>r</a:t>
            </a:r>
            <a:r>
              <a:rPr lang="it-IT" sz="1400" dirty="0" smtClean="0">
                <a:solidFill>
                  <a:schemeClr val="accent5">
                    <a:lumMod val="50000"/>
                  </a:schemeClr>
                </a:solidFill>
                <a:latin typeface="Arial Black"/>
              </a:rPr>
              <a:t> = </a:t>
            </a:r>
            <a:r>
              <a:rPr lang="it-IT" sz="1400" dirty="0" err="1" smtClean="0">
                <a:solidFill>
                  <a:schemeClr val="accent5">
                    <a:lumMod val="50000"/>
                  </a:schemeClr>
                </a:solidFill>
                <a:latin typeface="Arial Black"/>
              </a:rPr>
              <a:t>5</a:t>
            </a:r>
            <a:r>
              <a:rPr lang="it-IT" sz="1400" dirty="0" smtClean="0">
                <a:solidFill>
                  <a:schemeClr val="accent5">
                    <a:lumMod val="50000"/>
                  </a:schemeClr>
                </a:solidFill>
                <a:latin typeface="Arial Black"/>
              </a:rPr>
              <a:t> </a:t>
            </a:r>
            <a:r>
              <a:rPr lang="it-IT" sz="1400" dirty="0" err="1" smtClean="0">
                <a:solidFill>
                  <a:schemeClr val="accent5">
                    <a:lumMod val="50000"/>
                  </a:schemeClr>
                </a:solidFill>
                <a:latin typeface="Arial Black"/>
              </a:rPr>
              <a:t>kDa</a:t>
            </a:r>
            <a:r>
              <a:rPr lang="it-IT" sz="1400" dirty="0" smtClean="0">
                <a:solidFill>
                  <a:schemeClr val="accent5">
                    <a:lumMod val="50000"/>
                  </a:schemeClr>
                </a:solidFill>
                <a:latin typeface="Arial Black"/>
              </a:rPr>
              <a:t>), che presenta numerosi vantaggi:</a:t>
            </a:r>
          </a:p>
          <a:p>
            <a:pPr lvl="1"/>
            <a:r>
              <a:rPr lang="it-IT" sz="1400" dirty="0" smtClean="0">
                <a:solidFill>
                  <a:schemeClr val="accent5">
                    <a:lumMod val="50000"/>
                  </a:schemeClr>
                </a:solidFill>
                <a:latin typeface="Arial Black"/>
              </a:rPr>
              <a:t>è solubile in acqua ed in molti solventi organici</a:t>
            </a:r>
          </a:p>
          <a:p>
            <a:pPr lvl="1"/>
            <a:r>
              <a:rPr lang="it-IT" sz="1400" dirty="0" smtClean="0">
                <a:solidFill>
                  <a:schemeClr val="accent5">
                    <a:lumMod val="50000"/>
                  </a:schemeClr>
                </a:solidFill>
                <a:latin typeface="Arial Black"/>
              </a:rPr>
              <a:t>funge da solubilizzate </a:t>
            </a:r>
          </a:p>
          <a:p>
            <a:pPr lvl="1"/>
            <a:r>
              <a:rPr lang="it-IT" sz="1400" dirty="0" smtClean="0">
                <a:solidFill>
                  <a:schemeClr val="accent5">
                    <a:lumMod val="50000"/>
                  </a:schemeClr>
                </a:solidFill>
                <a:latin typeface="Arial Black"/>
              </a:rPr>
              <a:t>è relativamente inerte chimicamente</a:t>
            </a:r>
          </a:p>
          <a:p>
            <a:pPr lvl="1"/>
            <a:r>
              <a:rPr lang="it-IT" sz="1400" dirty="0" smtClean="0">
                <a:solidFill>
                  <a:schemeClr val="accent5">
                    <a:lumMod val="50000"/>
                  </a:schemeClr>
                </a:solidFill>
                <a:latin typeface="Arial Black"/>
              </a:rPr>
              <a:t>può essere facilmente separato con cromatografia di esclusione molecolare, precipitazione con </a:t>
            </a:r>
            <a:r>
              <a:rPr lang="it-IT" sz="1400" dirty="0" err="1" smtClean="0">
                <a:solidFill>
                  <a:schemeClr val="accent5">
                    <a:lumMod val="50000"/>
                  </a:schemeClr>
                </a:solidFill>
                <a:latin typeface="Arial Black"/>
              </a:rPr>
              <a:t>dietiletere</a:t>
            </a:r>
            <a:r>
              <a:rPr lang="it-IT" sz="1400" dirty="0" smtClean="0">
                <a:solidFill>
                  <a:schemeClr val="accent5">
                    <a:lumMod val="50000"/>
                  </a:schemeClr>
                </a:solidFill>
                <a:latin typeface="Arial Black"/>
              </a:rPr>
              <a:t> o </a:t>
            </a:r>
            <a:r>
              <a:rPr lang="it-IT" sz="1400" dirty="0" err="1" smtClean="0">
                <a:solidFill>
                  <a:schemeClr val="accent5">
                    <a:lumMod val="50000"/>
                  </a:schemeClr>
                </a:solidFill>
                <a:latin typeface="Arial Black"/>
              </a:rPr>
              <a:t>cristallizazione</a:t>
            </a:r>
            <a:r>
              <a:rPr lang="it-IT" sz="1400" dirty="0" smtClean="0">
                <a:solidFill>
                  <a:schemeClr val="accent5">
                    <a:lumMod val="50000"/>
                  </a:schemeClr>
                </a:solidFill>
                <a:latin typeface="Arial Black"/>
              </a:rPr>
              <a:t>.</a:t>
            </a:r>
          </a:p>
          <a:p>
            <a:r>
              <a:rPr lang="it-IT" sz="1400" dirty="0" smtClean="0">
                <a:solidFill>
                  <a:schemeClr val="accent5">
                    <a:lumMod val="50000"/>
                  </a:schemeClr>
                </a:solidFill>
                <a:latin typeface="Arial Black"/>
              </a:rPr>
              <a:t>Il gruppo di </a:t>
            </a:r>
            <a:r>
              <a:rPr lang="it-IT" sz="1400" dirty="0" err="1" smtClean="0">
                <a:solidFill>
                  <a:schemeClr val="accent5">
                    <a:lumMod val="50000"/>
                  </a:schemeClr>
                </a:solidFill>
                <a:latin typeface="Arial Black"/>
              </a:rPr>
              <a:t>Janda</a:t>
            </a:r>
            <a:r>
              <a:rPr lang="it-IT" sz="1400" dirty="0" smtClean="0">
                <a:solidFill>
                  <a:schemeClr val="accent5">
                    <a:lumMod val="50000"/>
                  </a:schemeClr>
                </a:solidFill>
                <a:latin typeface="Arial Black"/>
              </a:rPr>
              <a:t> ha </a:t>
            </a:r>
            <a:r>
              <a:rPr lang="it-IT" sz="1400" dirty="0" err="1" smtClean="0">
                <a:solidFill>
                  <a:schemeClr val="accent5">
                    <a:lumMod val="50000"/>
                  </a:schemeClr>
                </a:solidFill>
                <a:latin typeface="Arial Black"/>
              </a:rPr>
              <a:t>sinetizzato</a:t>
            </a:r>
            <a:r>
              <a:rPr lang="it-IT" sz="1400" dirty="0" smtClean="0">
                <a:solidFill>
                  <a:schemeClr val="accent5">
                    <a:lumMod val="50000"/>
                  </a:schemeClr>
                </a:solidFill>
                <a:latin typeface="Arial Black"/>
              </a:rPr>
              <a:t> con questo metodo una libreria di </a:t>
            </a:r>
            <a:r>
              <a:rPr lang="it-IT" sz="1400" dirty="0" err="1" smtClean="0">
                <a:solidFill>
                  <a:schemeClr val="accent5">
                    <a:lumMod val="50000"/>
                  </a:schemeClr>
                </a:solidFill>
                <a:latin typeface="Arial Black"/>
              </a:rPr>
              <a:t>pentapeptidi</a:t>
            </a:r>
            <a:r>
              <a:rPr lang="it-IT" sz="1400" dirty="0" smtClean="0">
                <a:solidFill>
                  <a:schemeClr val="accent5">
                    <a:lumMod val="50000"/>
                  </a:schemeClr>
                </a:solidFill>
                <a:latin typeface="Arial Black"/>
              </a:rPr>
              <a:t> e una libreria di </a:t>
            </a:r>
            <a:r>
              <a:rPr lang="it-IT" sz="1400" dirty="0" err="1" smtClean="0">
                <a:solidFill>
                  <a:schemeClr val="accent5">
                    <a:lumMod val="50000"/>
                  </a:schemeClr>
                </a:solidFill>
                <a:latin typeface="Arial Black"/>
              </a:rPr>
              <a:t>arilsolfonammidi</a:t>
            </a:r>
            <a:r>
              <a:rPr lang="it-IT" sz="1400" dirty="0" smtClean="0">
                <a:solidFill>
                  <a:schemeClr val="accent5">
                    <a:lumMod val="50000"/>
                  </a:schemeClr>
                </a:solidFill>
                <a:latin typeface="Arial Black"/>
              </a:rPr>
              <a:t> legando i prodotti all’ossidrile libero del polimero. Il distacco avviene nel primo caso con KCN/</a:t>
            </a:r>
            <a:r>
              <a:rPr lang="it-IT" sz="1400" dirty="0" err="1" smtClean="0">
                <a:solidFill>
                  <a:schemeClr val="accent5">
                    <a:lumMod val="50000"/>
                  </a:schemeClr>
                </a:solidFill>
                <a:latin typeface="Arial Black"/>
              </a:rPr>
              <a:t>MeOH</a:t>
            </a:r>
            <a:r>
              <a:rPr lang="it-IT" sz="1400" dirty="0" smtClean="0">
                <a:solidFill>
                  <a:schemeClr val="accent5">
                    <a:lumMod val="50000"/>
                  </a:schemeClr>
                </a:solidFill>
                <a:latin typeface="Arial Black"/>
              </a:rPr>
              <a:t> e nel secondo con </a:t>
            </a:r>
            <a:r>
              <a:rPr lang="it-IT" sz="1400" dirty="0" err="1" smtClean="0">
                <a:solidFill>
                  <a:schemeClr val="accent5">
                    <a:lumMod val="50000"/>
                  </a:schemeClr>
                </a:solidFill>
                <a:latin typeface="Arial Black"/>
              </a:rPr>
              <a:t>NaOH</a:t>
            </a:r>
            <a:r>
              <a:rPr lang="it-IT" sz="1400" dirty="0" smtClean="0">
                <a:solidFill>
                  <a:schemeClr val="accent5">
                    <a:lumMod val="50000"/>
                  </a:schemeClr>
                </a:solidFill>
                <a:latin typeface="Arial Black"/>
              </a:rPr>
              <a:t> 0.5M.</a:t>
            </a:r>
          </a:p>
          <a:p>
            <a:endParaRPr lang="it-IT" dirty="0"/>
          </a:p>
        </p:txBody>
      </p:sp>
      <p:pic>
        <p:nvPicPr>
          <p:cNvPr id="8" name="Immagine 7"/>
          <p:cNvPicPr>
            <a:picLocks noChangeAspect="1"/>
          </p:cNvPicPr>
          <p:nvPr/>
        </p:nvPicPr>
        <p:blipFill>
          <a:blip r:embed="rId2"/>
          <a:stretch>
            <a:fillRect/>
          </a:stretch>
        </p:blipFill>
        <p:spPr>
          <a:xfrm>
            <a:off x="1350204" y="3908496"/>
            <a:ext cx="6210574" cy="272992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1160610" y="1465091"/>
            <a:ext cx="6433809" cy="4930922"/>
          </a:xfrm>
          <a:prstGeom prst="rect">
            <a:avLst/>
          </a:prstGeom>
        </p:spPr>
      </p:pic>
      <p:sp>
        <p:nvSpPr>
          <p:cNvPr id="8" name="CasellaDiTesto 7"/>
          <p:cNvSpPr txBox="1"/>
          <p:nvPr/>
        </p:nvSpPr>
        <p:spPr>
          <a:xfrm>
            <a:off x="569621" y="748198"/>
            <a:ext cx="7424328"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Tagging</a:t>
            </a:r>
            <a:r>
              <a:rPr lang="it-IT" sz="2400" b="1" dirty="0" smtClean="0">
                <a:solidFill>
                  <a:schemeClr val="accent4">
                    <a:lumMod val="75000"/>
                  </a:schemeClr>
                </a:solidFill>
              </a:rPr>
              <a:t> o </a:t>
            </a:r>
            <a:r>
              <a:rPr lang="it-IT" sz="2400" b="1" dirty="0" err="1" smtClean="0">
                <a:solidFill>
                  <a:schemeClr val="accent4">
                    <a:lumMod val="75000"/>
                  </a:schemeClr>
                </a:solidFill>
              </a:rPr>
              <a:t>Tag</a:t>
            </a:r>
            <a:r>
              <a:rPr lang="it-IT" sz="2400" b="1" dirty="0" smtClean="0">
                <a:solidFill>
                  <a:schemeClr val="accent4">
                    <a:lumMod val="75000"/>
                  </a:schemeClr>
                </a:solidFill>
              </a:rPr>
              <a:t> </a:t>
            </a:r>
            <a:r>
              <a:rPr lang="it-IT" sz="2400" b="1" dirty="0" err="1" smtClean="0">
                <a:solidFill>
                  <a:schemeClr val="accent4">
                    <a:lumMod val="75000"/>
                  </a:schemeClr>
                </a:solidFill>
              </a:rPr>
              <a:t>Synthesis</a:t>
            </a:r>
            <a:r>
              <a:rPr lang="it-IT" sz="2400" b="1" dirty="0" smtClean="0">
                <a:solidFill>
                  <a:schemeClr val="accent4">
                    <a:lumMod val="75000"/>
                  </a:schemeClr>
                </a:solidFill>
              </a:rPr>
              <a:t>)</a:t>
            </a:r>
            <a:endParaRPr lang="it-IT" sz="1600" b="1" dirty="0">
              <a:solidFill>
                <a:schemeClr val="accent1">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882472" y="1209863"/>
            <a:ext cx="7687531" cy="5468075"/>
          </a:xfrm>
          <a:prstGeom prst="rect">
            <a:avLst/>
          </a:prstGeom>
        </p:spPr>
      </p:pic>
      <p:sp>
        <p:nvSpPr>
          <p:cNvPr id="8" name="CasellaDiTesto 7"/>
          <p:cNvSpPr txBox="1"/>
          <p:nvPr/>
        </p:nvSpPr>
        <p:spPr>
          <a:xfrm>
            <a:off x="569621" y="748198"/>
            <a:ext cx="7424328"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Tagging</a:t>
            </a:r>
            <a:r>
              <a:rPr lang="it-IT" sz="2400" b="1" dirty="0" smtClean="0">
                <a:solidFill>
                  <a:schemeClr val="accent4">
                    <a:lumMod val="75000"/>
                  </a:schemeClr>
                </a:solidFill>
              </a:rPr>
              <a:t> o </a:t>
            </a:r>
            <a:r>
              <a:rPr lang="it-IT" sz="2400" b="1" dirty="0" err="1" smtClean="0">
                <a:solidFill>
                  <a:schemeClr val="accent4">
                    <a:lumMod val="75000"/>
                  </a:schemeClr>
                </a:solidFill>
              </a:rPr>
              <a:t>Tag</a:t>
            </a:r>
            <a:r>
              <a:rPr lang="it-IT" sz="2400" b="1" dirty="0" smtClean="0">
                <a:solidFill>
                  <a:schemeClr val="accent4">
                    <a:lumMod val="75000"/>
                  </a:schemeClr>
                </a:solidFill>
              </a:rPr>
              <a:t> </a:t>
            </a:r>
            <a:r>
              <a:rPr lang="it-IT" sz="2400" b="1" dirty="0" err="1" smtClean="0">
                <a:solidFill>
                  <a:schemeClr val="accent4">
                    <a:lumMod val="75000"/>
                  </a:schemeClr>
                </a:solidFill>
              </a:rPr>
              <a:t>Synthesis</a:t>
            </a:r>
            <a:r>
              <a:rPr lang="it-IT" sz="2400" b="1" dirty="0" smtClean="0">
                <a:solidFill>
                  <a:schemeClr val="accent4">
                    <a:lumMod val="75000"/>
                  </a:schemeClr>
                </a:solidFill>
              </a:rPr>
              <a:t>)</a:t>
            </a:r>
            <a:endParaRPr lang="it-IT" sz="1600" b="1" dirty="0">
              <a:solidFill>
                <a:schemeClr val="accent1">
                  <a:lumMod val="7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748198"/>
            <a:ext cx="7424328"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Tagging</a:t>
            </a:r>
            <a:r>
              <a:rPr lang="it-IT" sz="2400" b="1" dirty="0" smtClean="0">
                <a:solidFill>
                  <a:schemeClr val="accent4">
                    <a:lumMod val="75000"/>
                  </a:schemeClr>
                </a:solidFill>
              </a:rPr>
              <a:t> o </a:t>
            </a:r>
            <a:r>
              <a:rPr lang="it-IT" sz="2400" b="1" dirty="0" err="1" smtClean="0">
                <a:solidFill>
                  <a:schemeClr val="accent4">
                    <a:lumMod val="75000"/>
                  </a:schemeClr>
                </a:solidFill>
              </a:rPr>
              <a:t>Tag</a:t>
            </a:r>
            <a:r>
              <a:rPr lang="it-IT" sz="2400" b="1" dirty="0" smtClean="0">
                <a:solidFill>
                  <a:schemeClr val="accent4">
                    <a:lumMod val="75000"/>
                  </a:schemeClr>
                </a:solidFill>
              </a:rPr>
              <a:t> </a:t>
            </a:r>
            <a:r>
              <a:rPr lang="it-IT" sz="2400" b="1" dirty="0" err="1" smtClean="0">
                <a:solidFill>
                  <a:schemeClr val="accent4">
                    <a:lumMod val="75000"/>
                  </a:schemeClr>
                </a:solidFill>
              </a:rPr>
              <a:t>Synthesis</a:t>
            </a:r>
            <a:r>
              <a:rPr lang="it-IT" sz="2400" b="1" dirty="0" smtClean="0">
                <a:solidFill>
                  <a:schemeClr val="accent4">
                    <a:lumMod val="75000"/>
                  </a:schemeClr>
                </a:solidFill>
              </a:rPr>
              <a:t>)</a:t>
            </a:r>
            <a:endParaRPr lang="it-IT" sz="1600" b="1" dirty="0">
              <a:solidFill>
                <a:schemeClr val="accent1">
                  <a:lumMod val="75000"/>
                </a:schemeClr>
              </a:solidFill>
            </a:endParaRPr>
          </a:p>
        </p:txBody>
      </p:sp>
      <p:pic>
        <p:nvPicPr>
          <p:cNvPr id="8" name="Immagine 7"/>
          <p:cNvPicPr>
            <a:picLocks noChangeAspect="1"/>
          </p:cNvPicPr>
          <p:nvPr/>
        </p:nvPicPr>
        <p:blipFill>
          <a:blip r:embed="rId2"/>
          <a:stretch>
            <a:fillRect/>
          </a:stretch>
        </p:blipFill>
        <p:spPr>
          <a:xfrm>
            <a:off x="1249496" y="1332768"/>
            <a:ext cx="6992731" cy="533911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748198"/>
            <a:ext cx="7424328"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Tagging</a:t>
            </a:r>
            <a:r>
              <a:rPr lang="it-IT" sz="2400" b="1" dirty="0" smtClean="0">
                <a:solidFill>
                  <a:schemeClr val="accent4">
                    <a:lumMod val="75000"/>
                  </a:schemeClr>
                </a:solidFill>
              </a:rPr>
              <a:t> o </a:t>
            </a:r>
            <a:r>
              <a:rPr lang="it-IT" sz="2400" b="1" dirty="0" err="1" smtClean="0">
                <a:solidFill>
                  <a:schemeClr val="accent4">
                    <a:lumMod val="75000"/>
                  </a:schemeClr>
                </a:solidFill>
              </a:rPr>
              <a:t>Tag</a:t>
            </a:r>
            <a:r>
              <a:rPr lang="it-IT" sz="2400" b="1" dirty="0" smtClean="0">
                <a:solidFill>
                  <a:schemeClr val="accent4">
                    <a:lumMod val="75000"/>
                  </a:schemeClr>
                </a:solidFill>
              </a:rPr>
              <a:t> </a:t>
            </a:r>
            <a:r>
              <a:rPr lang="it-IT" sz="2400" b="1" dirty="0" err="1" smtClean="0">
                <a:solidFill>
                  <a:schemeClr val="accent4">
                    <a:lumMod val="75000"/>
                  </a:schemeClr>
                </a:solidFill>
              </a:rPr>
              <a:t>Synthesis</a:t>
            </a:r>
            <a:r>
              <a:rPr lang="it-IT" sz="2400" b="1" dirty="0" smtClean="0">
                <a:solidFill>
                  <a:schemeClr val="accent4">
                    <a:lumMod val="75000"/>
                  </a:schemeClr>
                </a:solidFill>
              </a:rPr>
              <a:t>)</a:t>
            </a:r>
            <a:endParaRPr lang="it-IT" sz="1600" b="1" dirty="0">
              <a:solidFill>
                <a:schemeClr val="accent1">
                  <a:lumMod val="75000"/>
                </a:schemeClr>
              </a:solidFill>
            </a:endParaRPr>
          </a:p>
        </p:txBody>
      </p:sp>
      <p:sp>
        <p:nvSpPr>
          <p:cNvPr id="9" name="Ovale 8"/>
          <p:cNvSpPr/>
          <p:nvPr/>
        </p:nvSpPr>
        <p:spPr>
          <a:xfrm>
            <a:off x="664415" y="3588410"/>
            <a:ext cx="723278" cy="672869"/>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1 10"/>
          <p:cNvCxnSpPr/>
          <p:nvPr/>
        </p:nvCxnSpPr>
        <p:spPr>
          <a:xfrm rot="5400000" flipH="1" flipV="1">
            <a:off x="1144967" y="2989958"/>
            <a:ext cx="687298" cy="576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564307" y="3201511"/>
            <a:ext cx="403690" cy="1766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rot="16200000" flipH="1">
            <a:off x="1190031" y="4271417"/>
            <a:ext cx="597170" cy="5768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flipV="1">
            <a:off x="1564307" y="4463139"/>
            <a:ext cx="403690" cy="168217"/>
          </a:xfrm>
          <a:prstGeom prst="line">
            <a:avLst/>
          </a:prstGeom>
        </p:spPr>
        <p:style>
          <a:lnRef idx="2">
            <a:schemeClr val="accent1"/>
          </a:lnRef>
          <a:fillRef idx="0">
            <a:schemeClr val="accent1"/>
          </a:fillRef>
          <a:effectRef idx="1">
            <a:schemeClr val="accent1"/>
          </a:effectRef>
          <a:fontRef idx="minor">
            <a:schemeClr val="tx1"/>
          </a:fontRef>
        </p:style>
      </p:cxnSp>
      <p:sp>
        <p:nvSpPr>
          <p:cNvPr id="22" name="Ovale 21"/>
          <p:cNvSpPr/>
          <p:nvPr/>
        </p:nvSpPr>
        <p:spPr>
          <a:xfrm>
            <a:off x="1925355" y="3214909"/>
            <a:ext cx="336408" cy="31961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Ovale 22"/>
          <p:cNvSpPr/>
          <p:nvPr/>
        </p:nvSpPr>
        <p:spPr>
          <a:xfrm>
            <a:off x="2261763" y="3214909"/>
            <a:ext cx="336408" cy="319612"/>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4" name="Ovale 23"/>
          <p:cNvSpPr/>
          <p:nvPr/>
        </p:nvSpPr>
        <p:spPr>
          <a:xfrm>
            <a:off x="2598171" y="3214909"/>
            <a:ext cx="336408" cy="319612"/>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Ovale 24"/>
          <p:cNvSpPr/>
          <p:nvPr/>
        </p:nvSpPr>
        <p:spPr>
          <a:xfrm>
            <a:off x="2934579" y="3214909"/>
            <a:ext cx="336408" cy="319612"/>
          </a:xfrm>
          <a:prstGeom prst="ellipse">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Ovale 25"/>
          <p:cNvSpPr/>
          <p:nvPr/>
        </p:nvSpPr>
        <p:spPr>
          <a:xfrm>
            <a:off x="3270987" y="3214909"/>
            <a:ext cx="336408" cy="319612"/>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Ovale 26"/>
          <p:cNvSpPr/>
          <p:nvPr/>
        </p:nvSpPr>
        <p:spPr>
          <a:xfrm>
            <a:off x="3607395" y="3214909"/>
            <a:ext cx="336408" cy="319612"/>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4" name="Ovale 33"/>
          <p:cNvSpPr/>
          <p:nvPr/>
        </p:nvSpPr>
        <p:spPr>
          <a:xfrm>
            <a:off x="1782925" y="2807588"/>
            <a:ext cx="203709" cy="18503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5" name="Ovale 34"/>
          <p:cNvSpPr/>
          <p:nvPr/>
        </p:nvSpPr>
        <p:spPr>
          <a:xfrm>
            <a:off x="1993183" y="2807588"/>
            <a:ext cx="203709" cy="185038"/>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6" name="Ovale 35"/>
          <p:cNvSpPr/>
          <p:nvPr/>
        </p:nvSpPr>
        <p:spPr>
          <a:xfrm>
            <a:off x="2211851" y="2807588"/>
            <a:ext cx="203709" cy="185038"/>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7" name="Ovale 36"/>
          <p:cNvSpPr/>
          <p:nvPr/>
        </p:nvSpPr>
        <p:spPr>
          <a:xfrm>
            <a:off x="2430519" y="2807588"/>
            <a:ext cx="203709" cy="185038"/>
          </a:xfrm>
          <a:prstGeom prst="ellipse">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8" name="Ovale 37"/>
          <p:cNvSpPr/>
          <p:nvPr/>
        </p:nvSpPr>
        <p:spPr>
          <a:xfrm>
            <a:off x="2649187" y="2807588"/>
            <a:ext cx="203709" cy="185038"/>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9" name="Ovale 38"/>
          <p:cNvSpPr/>
          <p:nvPr/>
        </p:nvSpPr>
        <p:spPr>
          <a:xfrm>
            <a:off x="2859445" y="2807588"/>
            <a:ext cx="203709" cy="185038"/>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CasellaDiTesto 39"/>
          <p:cNvSpPr txBox="1"/>
          <p:nvPr/>
        </p:nvSpPr>
        <p:spPr>
          <a:xfrm>
            <a:off x="1741375" y="2748711"/>
            <a:ext cx="287308" cy="276999"/>
          </a:xfrm>
          <a:prstGeom prst="rect">
            <a:avLst/>
          </a:prstGeom>
          <a:noFill/>
        </p:spPr>
        <p:txBody>
          <a:bodyPr wrap="none" rtlCol="0">
            <a:spAutoFit/>
          </a:bodyPr>
          <a:lstStyle/>
          <a:p>
            <a:r>
              <a:rPr lang="it-IT" sz="1200" dirty="0" smtClean="0">
                <a:latin typeface="Arial Black"/>
              </a:rPr>
              <a:t>a</a:t>
            </a:r>
            <a:endParaRPr lang="it-IT" sz="1200" dirty="0">
              <a:latin typeface="Arial Black"/>
            </a:endParaRPr>
          </a:p>
        </p:txBody>
      </p:sp>
      <p:sp>
        <p:nvSpPr>
          <p:cNvPr id="41" name="CasellaDiTesto 40"/>
          <p:cNvSpPr txBox="1"/>
          <p:nvPr/>
        </p:nvSpPr>
        <p:spPr>
          <a:xfrm>
            <a:off x="1949773" y="2745789"/>
            <a:ext cx="287308" cy="276999"/>
          </a:xfrm>
          <a:prstGeom prst="rect">
            <a:avLst/>
          </a:prstGeom>
          <a:noFill/>
        </p:spPr>
        <p:txBody>
          <a:bodyPr wrap="none" rtlCol="0">
            <a:spAutoFit/>
          </a:bodyPr>
          <a:lstStyle/>
          <a:p>
            <a:r>
              <a:rPr lang="it-IT" sz="1200" dirty="0" smtClean="0">
                <a:latin typeface="Arial Black"/>
              </a:rPr>
              <a:t>b</a:t>
            </a:r>
            <a:endParaRPr lang="it-IT" sz="1200" dirty="0">
              <a:latin typeface="Arial Black"/>
            </a:endParaRPr>
          </a:p>
        </p:txBody>
      </p:sp>
      <p:sp>
        <p:nvSpPr>
          <p:cNvPr id="42" name="CasellaDiTesto 41"/>
          <p:cNvSpPr txBox="1"/>
          <p:nvPr/>
        </p:nvSpPr>
        <p:spPr>
          <a:xfrm>
            <a:off x="2180072" y="2754200"/>
            <a:ext cx="287308" cy="276999"/>
          </a:xfrm>
          <a:prstGeom prst="rect">
            <a:avLst/>
          </a:prstGeom>
          <a:noFill/>
        </p:spPr>
        <p:txBody>
          <a:bodyPr wrap="none" rtlCol="0">
            <a:spAutoFit/>
          </a:bodyPr>
          <a:lstStyle/>
          <a:p>
            <a:r>
              <a:rPr lang="it-IT" sz="1200" dirty="0" smtClean="0">
                <a:latin typeface="Arial Black"/>
              </a:rPr>
              <a:t>c</a:t>
            </a:r>
            <a:endParaRPr lang="it-IT" sz="1200" dirty="0">
              <a:latin typeface="Arial Black"/>
            </a:endParaRPr>
          </a:p>
        </p:txBody>
      </p:sp>
      <p:sp>
        <p:nvSpPr>
          <p:cNvPr id="43" name="CasellaDiTesto 42"/>
          <p:cNvSpPr txBox="1"/>
          <p:nvPr/>
        </p:nvSpPr>
        <p:spPr>
          <a:xfrm>
            <a:off x="2390321" y="2757122"/>
            <a:ext cx="287308" cy="276999"/>
          </a:xfrm>
          <a:prstGeom prst="rect">
            <a:avLst/>
          </a:prstGeom>
          <a:noFill/>
        </p:spPr>
        <p:txBody>
          <a:bodyPr wrap="none" rtlCol="0">
            <a:spAutoFit/>
          </a:bodyPr>
          <a:lstStyle/>
          <a:p>
            <a:r>
              <a:rPr lang="it-IT" sz="1200" dirty="0" smtClean="0">
                <a:latin typeface="Arial Black"/>
              </a:rPr>
              <a:t>d</a:t>
            </a:r>
            <a:endParaRPr lang="it-IT" sz="1200" dirty="0">
              <a:latin typeface="Arial Black"/>
            </a:endParaRPr>
          </a:p>
        </p:txBody>
      </p:sp>
      <p:sp>
        <p:nvSpPr>
          <p:cNvPr id="44" name="CasellaDiTesto 43"/>
          <p:cNvSpPr txBox="1"/>
          <p:nvPr/>
        </p:nvSpPr>
        <p:spPr>
          <a:xfrm>
            <a:off x="2615535" y="2745789"/>
            <a:ext cx="287308" cy="276999"/>
          </a:xfrm>
          <a:prstGeom prst="rect">
            <a:avLst/>
          </a:prstGeom>
          <a:noFill/>
        </p:spPr>
        <p:txBody>
          <a:bodyPr wrap="none" rtlCol="0">
            <a:spAutoFit/>
          </a:bodyPr>
          <a:lstStyle/>
          <a:p>
            <a:r>
              <a:rPr lang="it-IT" sz="1200" dirty="0" smtClean="0">
                <a:latin typeface="Arial Black"/>
              </a:rPr>
              <a:t>e</a:t>
            </a:r>
            <a:endParaRPr lang="it-IT" sz="1200" dirty="0">
              <a:latin typeface="Arial Black"/>
            </a:endParaRPr>
          </a:p>
        </p:txBody>
      </p:sp>
      <p:sp>
        <p:nvSpPr>
          <p:cNvPr id="45" name="CasellaDiTesto 44"/>
          <p:cNvSpPr txBox="1"/>
          <p:nvPr/>
        </p:nvSpPr>
        <p:spPr>
          <a:xfrm>
            <a:off x="2825805" y="2745789"/>
            <a:ext cx="261610" cy="276999"/>
          </a:xfrm>
          <a:prstGeom prst="rect">
            <a:avLst/>
          </a:prstGeom>
          <a:noFill/>
        </p:spPr>
        <p:txBody>
          <a:bodyPr wrap="none" rtlCol="0">
            <a:spAutoFit/>
          </a:bodyPr>
          <a:lstStyle/>
          <a:p>
            <a:r>
              <a:rPr lang="it-IT" sz="1200" dirty="0" smtClean="0">
                <a:latin typeface="Arial Black"/>
              </a:rPr>
              <a:t>f</a:t>
            </a:r>
            <a:endParaRPr lang="it-IT" sz="1200" dirty="0">
              <a:latin typeface="Arial Black"/>
            </a:endParaRPr>
          </a:p>
        </p:txBody>
      </p:sp>
      <p:sp>
        <p:nvSpPr>
          <p:cNvPr id="46" name="Ovale 45"/>
          <p:cNvSpPr/>
          <p:nvPr/>
        </p:nvSpPr>
        <p:spPr>
          <a:xfrm>
            <a:off x="1984317" y="4344383"/>
            <a:ext cx="203709" cy="18503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Ovale 46"/>
          <p:cNvSpPr/>
          <p:nvPr/>
        </p:nvSpPr>
        <p:spPr>
          <a:xfrm>
            <a:off x="2194575" y="4344383"/>
            <a:ext cx="203709" cy="185038"/>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8" name="Ovale 47"/>
          <p:cNvSpPr/>
          <p:nvPr/>
        </p:nvSpPr>
        <p:spPr>
          <a:xfrm>
            <a:off x="2413243" y="4344383"/>
            <a:ext cx="203709" cy="185038"/>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9" name="Ovale 48"/>
          <p:cNvSpPr/>
          <p:nvPr/>
        </p:nvSpPr>
        <p:spPr>
          <a:xfrm>
            <a:off x="2631911" y="4344383"/>
            <a:ext cx="203709" cy="185038"/>
          </a:xfrm>
          <a:prstGeom prst="ellipse">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0" name="Ovale 49"/>
          <p:cNvSpPr/>
          <p:nvPr/>
        </p:nvSpPr>
        <p:spPr>
          <a:xfrm>
            <a:off x="2850579" y="4344383"/>
            <a:ext cx="203709" cy="185038"/>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1" name="Ovale 50"/>
          <p:cNvSpPr/>
          <p:nvPr/>
        </p:nvSpPr>
        <p:spPr>
          <a:xfrm>
            <a:off x="3060837" y="4344383"/>
            <a:ext cx="203709" cy="185038"/>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2" name="CasellaDiTesto 51"/>
          <p:cNvSpPr txBox="1"/>
          <p:nvPr/>
        </p:nvSpPr>
        <p:spPr>
          <a:xfrm>
            <a:off x="1942767" y="4285506"/>
            <a:ext cx="287308" cy="276999"/>
          </a:xfrm>
          <a:prstGeom prst="rect">
            <a:avLst/>
          </a:prstGeom>
          <a:noFill/>
        </p:spPr>
        <p:txBody>
          <a:bodyPr wrap="none" rtlCol="0">
            <a:spAutoFit/>
          </a:bodyPr>
          <a:lstStyle/>
          <a:p>
            <a:r>
              <a:rPr lang="it-IT" sz="1200" dirty="0" smtClean="0">
                <a:latin typeface="Arial Black"/>
              </a:rPr>
              <a:t>a</a:t>
            </a:r>
            <a:endParaRPr lang="it-IT" sz="1200" dirty="0">
              <a:latin typeface="Arial Black"/>
            </a:endParaRPr>
          </a:p>
        </p:txBody>
      </p:sp>
      <p:sp>
        <p:nvSpPr>
          <p:cNvPr id="53" name="CasellaDiTesto 52"/>
          <p:cNvSpPr txBox="1"/>
          <p:nvPr/>
        </p:nvSpPr>
        <p:spPr>
          <a:xfrm>
            <a:off x="2151165" y="4282584"/>
            <a:ext cx="287308" cy="276999"/>
          </a:xfrm>
          <a:prstGeom prst="rect">
            <a:avLst/>
          </a:prstGeom>
          <a:noFill/>
        </p:spPr>
        <p:txBody>
          <a:bodyPr wrap="none" rtlCol="0">
            <a:spAutoFit/>
          </a:bodyPr>
          <a:lstStyle/>
          <a:p>
            <a:r>
              <a:rPr lang="it-IT" sz="1200" dirty="0" smtClean="0">
                <a:latin typeface="Arial Black"/>
              </a:rPr>
              <a:t>b</a:t>
            </a:r>
            <a:endParaRPr lang="it-IT" sz="1200" dirty="0">
              <a:latin typeface="Arial Black"/>
            </a:endParaRPr>
          </a:p>
        </p:txBody>
      </p:sp>
      <p:sp>
        <p:nvSpPr>
          <p:cNvPr id="54" name="CasellaDiTesto 53"/>
          <p:cNvSpPr txBox="1"/>
          <p:nvPr/>
        </p:nvSpPr>
        <p:spPr>
          <a:xfrm>
            <a:off x="2381464" y="4290995"/>
            <a:ext cx="287308" cy="276999"/>
          </a:xfrm>
          <a:prstGeom prst="rect">
            <a:avLst/>
          </a:prstGeom>
          <a:noFill/>
        </p:spPr>
        <p:txBody>
          <a:bodyPr wrap="none" rtlCol="0">
            <a:spAutoFit/>
          </a:bodyPr>
          <a:lstStyle/>
          <a:p>
            <a:r>
              <a:rPr lang="it-IT" sz="1200" dirty="0" smtClean="0">
                <a:latin typeface="Arial Black"/>
              </a:rPr>
              <a:t>c</a:t>
            </a:r>
            <a:endParaRPr lang="it-IT" sz="1200" dirty="0">
              <a:latin typeface="Arial Black"/>
            </a:endParaRPr>
          </a:p>
        </p:txBody>
      </p:sp>
      <p:sp>
        <p:nvSpPr>
          <p:cNvPr id="55" name="CasellaDiTesto 54"/>
          <p:cNvSpPr txBox="1"/>
          <p:nvPr/>
        </p:nvSpPr>
        <p:spPr>
          <a:xfrm>
            <a:off x="2591713" y="4293917"/>
            <a:ext cx="287308" cy="276999"/>
          </a:xfrm>
          <a:prstGeom prst="rect">
            <a:avLst/>
          </a:prstGeom>
          <a:noFill/>
        </p:spPr>
        <p:txBody>
          <a:bodyPr wrap="none" rtlCol="0">
            <a:spAutoFit/>
          </a:bodyPr>
          <a:lstStyle/>
          <a:p>
            <a:r>
              <a:rPr lang="it-IT" sz="1200" dirty="0" smtClean="0">
                <a:latin typeface="Arial Black"/>
              </a:rPr>
              <a:t>d</a:t>
            </a:r>
            <a:endParaRPr lang="it-IT" sz="1200" dirty="0">
              <a:latin typeface="Arial Black"/>
            </a:endParaRPr>
          </a:p>
        </p:txBody>
      </p:sp>
      <p:sp>
        <p:nvSpPr>
          <p:cNvPr id="56" name="CasellaDiTesto 55"/>
          <p:cNvSpPr txBox="1"/>
          <p:nvPr/>
        </p:nvSpPr>
        <p:spPr>
          <a:xfrm>
            <a:off x="2816927" y="4282584"/>
            <a:ext cx="287308" cy="276999"/>
          </a:xfrm>
          <a:prstGeom prst="rect">
            <a:avLst/>
          </a:prstGeom>
          <a:noFill/>
        </p:spPr>
        <p:txBody>
          <a:bodyPr wrap="none" rtlCol="0">
            <a:spAutoFit/>
          </a:bodyPr>
          <a:lstStyle/>
          <a:p>
            <a:r>
              <a:rPr lang="it-IT" sz="1200" dirty="0" smtClean="0">
                <a:latin typeface="Arial Black"/>
              </a:rPr>
              <a:t>e</a:t>
            </a:r>
            <a:endParaRPr lang="it-IT" sz="1200" dirty="0">
              <a:latin typeface="Arial Black"/>
            </a:endParaRPr>
          </a:p>
        </p:txBody>
      </p:sp>
      <p:sp>
        <p:nvSpPr>
          <p:cNvPr id="57" name="CasellaDiTesto 56"/>
          <p:cNvSpPr txBox="1"/>
          <p:nvPr/>
        </p:nvSpPr>
        <p:spPr>
          <a:xfrm>
            <a:off x="3027197" y="4282584"/>
            <a:ext cx="261610" cy="276999"/>
          </a:xfrm>
          <a:prstGeom prst="rect">
            <a:avLst/>
          </a:prstGeom>
          <a:noFill/>
        </p:spPr>
        <p:txBody>
          <a:bodyPr wrap="none" rtlCol="0">
            <a:spAutoFit/>
          </a:bodyPr>
          <a:lstStyle/>
          <a:p>
            <a:r>
              <a:rPr lang="it-IT" sz="1200" dirty="0" smtClean="0">
                <a:latin typeface="Arial Black"/>
              </a:rPr>
              <a:t>f</a:t>
            </a:r>
            <a:endParaRPr lang="it-IT" sz="1200" dirty="0">
              <a:latin typeface="Arial Black"/>
            </a:endParaRPr>
          </a:p>
        </p:txBody>
      </p:sp>
      <p:sp>
        <p:nvSpPr>
          <p:cNvPr id="58" name="CasellaDiTesto 57"/>
          <p:cNvSpPr txBox="1"/>
          <p:nvPr/>
        </p:nvSpPr>
        <p:spPr>
          <a:xfrm>
            <a:off x="1936033" y="3226744"/>
            <a:ext cx="325730" cy="307777"/>
          </a:xfrm>
          <a:prstGeom prst="rect">
            <a:avLst/>
          </a:prstGeom>
          <a:noFill/>
        </p:spPr>
        <p:txBody>
          <a:bodyPr wrap="none" rtlCol="0">
            <a:spAutoFit/>
          </a:bodyPr>
          <a:lstStyle/>
          <a:p>
            <a:r>
              <a:rPr lang="it-IT" sz="1400" dirty="0" smtClean="0">
                <a:latin typeface="Arial Black"/>
              </a:rPr>
              <a:t>A</a:t>
            </a:r>
            <a:endParaRPr lang="it-IT" sz="1400" dirty="0">
              <a:latin typeface="Arial Black"/>
            </a:endParaRPr>
          </a:p>
        </p:txBody>
      </p:sp>
      <p:sp>
        <p:nvSpPr>
          <p:cNvPr id="59" name="CasellaDiTesto 58"/>
          <p:cNvSpPr txBox="1"/>
          <p:nvPr/>
        </p:nvSpPr>
        <p:spPr>
          <a:xfrm>
            <a:off x="2272441" y="3226744"/>
            <a:ext cx="325730" cy="307777"/>
          </a:xfrm>
          <a:prstGeom prst="rect">
            <a:avLst/>
          </a:prstGeom>
          <a:noFill/>
        </p:spPr>
        <p:txBody>
          <a:bodyPr wrap="none" rtlCol="0">
            <a:spAutoFit/>
          </a:bodyPr>
          <a:lstStyle/>
          <a:p>
            <a:r>
              <a:rPr lang="it-IT" sz="1400" dirty="0" err="1" smtClean="0">
                <a:latin typeface="Arial Black"/>
              </a:rPr>
              <a:t>B</a:t>
            </a:r>
            <a:endParaRPr lang="it-IT" sz="1400" dirty="0">
              <a:latin typeface="Arial Black"/>
            </a:endParaRPr>
          </a:p>
        </p:txBody>
      </p:sp>
      <p:sp>
        <p:nvSpPr>
          <p:cNvPr id="60" name="CasellaDiTesto 59"/>
          <p:cNvSpPr txBox="1"/>
          <p:nvPr/>
        </p:nvSpPr>
        <p:spPr>
          <a:xfrm>
            <a:off x="2598171" y="3226744"/>
            <a:ext cx="324315" cy="307777"/>
          </a:xfrm>
          <a:prstGeom prst="rect">
            <a:avLst/>
          </a:prstGeom>
          <a:noFill/>
        </p:spPr>
        <p:txBody>
          <a:bodyPr wrap="none" rtlCol="0">
            <a:spAutoFit/>
          </a:bodyPr>
          <a:lstStyle/>
          <a:p>
            <a:r>
              <a:rPr lang="it-IT" sz="1400" dirty="0" smtClean="0">
                <a:latin typeface="Arial Black"/>
              </a:rPr>
              <a:t>C</a:t>
            </a:r>
            <a:endParaRPr lang="it-IT" sz="1400" dirty="0">
              <a:latin typeface="Arial Black"/>
            </a:endParaRPr>
          </a:p>
        </p:txBody>
      </p:sp>
      <p:sp>
        <p:nvSpPr>
          <p:cNvPr id="61" name="CasellaDiTesto 60"/>
          <p:cNvSpPr txBox="1"/>
          <p:nvPr/>
        </p:nvSpPr>
        <p:spPr>
          <a:xfrm>
            <a:off x="2936847" y="3218333"/>
            <a:ext cx="325730" cy="307777"/>
          </a:xfrm>
          <a:prstGeom prst="rect">
            <a:avLst/>
          </a:prstGeom>
          <a:noFill/>
        </p:spPr>
        <p:txBody>
          <a:bodyPr wrap="none" rtlCol="0">
            <a:spAutoFit/>
          </a:bodyPr>
          <a:lstStyle/>
          <a:p>
            <a:r>
              <a:rPr lang="it-IT" sz="1400" dirty="0" err="1" smtClean="0">
                <a:latin typeface="Arial Black"/>
              </a:rPr>
              <a:t>D</a:t>
            </a:r>
            <a:endParaRPr lang="it-IT" sz="1400" dirty="0">
              <a:latin typeface="Arial Black"/>
            </a:endParaRPr>
          </a:p>
        </p:txBody>
      </p:sp>
      <p:sp>
        <p:nvSpPr>
          <p:cNvPr id="62" name="CasellaDiTesto 61"/>
          <p:cNvSpPr txBox="1"/>
          <p:nvPr/>
        </p:nvSpPr>
        <p:spPr>
          <a:xfrm>
            <a:off x="3281665" y="3226744"/>
            <a:ext cx="325730" cy="307777"/>
          </a:xfrm>
          <a:prstGeom prst="rect">
            <a:avLst/>
          </a:prstGeom>
          <a:noFill/>
        </p:spPr>
        <p:txBody>
          <a:bodyPr wrap="none" rtlCol="0">
            <a:spAutoFit/>
          </a:bodyPr>
          <a:lstStyle/>
          <a:p>
            <a:r>
              <a:rPr lang="it-IT" sz="1400" dirty="0" smtClean="0">
                <a:latin typeface="Arial Black"/>
              </a:rPr>
              <a:t>E</a:t>
            </a:r>
            <a:endParaRPr lang="it-IT" sz="1400" dirty="0">
              <a:latin typeface="Arial Black"/>
            </a:endParaRPr>
          </a:p>
        </p:txBody>
      </p:sp>
      <p:sp>
        <p:nvSpPr>
          <p:cNvPr id="63" name="CasellaDiTesto 62"/>
          <p:cNvSpPr txBox="1"/>
          <p:nvPr/>
        </p:nvSpPr>
        <p:spPr>
          <a:xfrm>
            <a:off x="3618073" y="3226744"/>
            <a:ext cx="304415" cy="307777"/>
          </a:xfrm>
          <a:prstGeom prst="rect">
            <a:avLst/>
          </a:prstGeom>
          <a:noFill/>
        </p:spPr>
        <p:txBody>
          <a:bodyPr wrap="none" rtlCol="0">
            <a:spAutoFit/>
          </a:bodyPr>
          <a:lstStyle/>
          <a:p>
            <a:r>
              <a:rPr lang="it-IT" sz="1400" dirty="0" err="1" smtClean="0">
                <a:latin typeface="Arial Black"/>
              </a:rPr>
              <a:t>F</a:t>
            </a:r>
            <a:endParaRPr lang="it-IT" sz="1400" dirty="0">
              <a:latin typeface="Arial Black"/>
            </a:endParaRPr>
          </a:p>
        </p:txBody>
      </p:sp>
      <p:sp>
        <p:nvSpPr>
          <p:cNvPr id="64" name="Ovale 63"/>
          <p:cNvSpPr/>
          <p:nvPr/>
        </p:nvSpPr>
        <p:spPr>
          <a:xfrm>
            <a:off x="1740427" y="4692725"/>
            <a:ext cx="336408" cy="31961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5" name="Ovale 64"/>
          <p:cNvSpPr/>
          <p:nvPr/>
        </p:nvSpPr>
        <p:spPr>
          <a:xfrm>
            <a:off x="2076835" y="4692725"/>
            <a:ext cx="336408" cy="319612"/>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6" name="Ovale 65"/>
          <p:cNvSpPr/>
          <p:nvPr/>
        </p:nvSpPr>
        <p:spPr>
          <a:xfrm>
            <a:off x="2413243" y="4692725"/>
            <a:ext cx="336408" cy="319612"/>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7" name="Ovale 66"/>
          <p:cNvSpPr/>
          <p:nvPr/>
        </p:nvSpPr>
        <p:spPr>
          <a:xfrm>
            <a:off x="2749651" y="4692725"/>
            <a:ext cx="336408" cy="319612"/>
          </a:xfrm>
          <a:prstGeom prst="ellipse">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8" name="Ovale 67"/>
          <p:cNvSpPr/>
          <p:nvPr/>
        </p:nvSpPr>
        <p:spPr>
          <a:xfrm>
            <a:off x="3086059" y="4692725"/>
            <a:ext cx="336408" cy="319612"/>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9" name="Ovale 68"/>
          <p:cNvSpPr/>
          <p:nvPr/>
        </p:nvSpPr>
        <p:spPr>
          <a:xfrm>
            <a:off x="3422467" y="4692725"/>
            <a:ext cx="336408" cy="319612"/>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0" name="CasellaDiTesto 69"/>
          <p:cNvSpPr txBox="1"/>
          <p:nvPr/>
        </p:nvSpPr>
        <p:spPr>
          <a:xfrm>
            <a:off x="1751105" y="4704560"/>
            <a:ext cx="325730" cy="307777"/>
          </a:xfrm>
          <a:prstGeom prst="rect">
            <a:avLst/>
          </a:prstGeom>
          <a:noFill/>
        </p:spPr>
        <p:txBody>
          <a:bodyPr wrap="none" rtlCol="0">
            <a:spAutoFit/>
          </a:bodyPr>
          <a:lstStyle/>
          <a:p>
            <a:r>
              <a:rPr lang="it-IT" sz="1400" dirty="0" smtClean="0">
                <a:latin typeface="Arial Black"/>
              </a:rPr>
              <a:t>A</a:t>
            </a:r>
            <a:endParaRPr lang="it-IT" sz="1400" dirty="0">
              <a:latin typeface="Arial Black"/>
            </a:endParaRPr>
          </a:p>
        </p:txBody>
      </p:sp>
      <p:sp>
        <p:nvSpPr>
          <p:cNvPr id="71" name="CasellaDiTesto 70"/>
          <p:cNvSpPr txBox="1"/>
          <p:nvPr/>
        </p:nvSpPr>
        <p:spPr>
          <a:xfrm>
            <a:off x="2087513" y="4704560"/>
            <a:ext cx="325730" cy="307777"/>
          </a:xfrm>
          <a:prstGeom prst="rect">
            <a:avLst/>
          </a:prstGeom>
          <a:noFill/>
        </p:spPr>
        <p:txBody>
          <a:bodyPr wrap="none" rtlCol="0">
            <a:spAutoFit/>
          </a:bodyPr>
          <a:lstStyle/>
          <a:p>
            <a:r>
              <a:rPr lang="it-IT" sz="1400" dirty="0" err="1" smtClean="0">
                <a:latin typeface="Arial Black"/>
              </a:rPr>
              <a:t>B</a:t>
            </a:r>
            <a:endParaRPr lang="it-IT" sz="1400" dirty="0">
              <a:latin typeface="Arial Black"/>
            </a:endParaRPr>
          </a:p>
        </p:txBody>
      </p:sp>
      <p:sp>
        <p:nvSpPr>
          <p:cNvPr id="72" name="CasellaDiTesto 71"/>
          <p:cNvSpPr txBox="1"/>
          <p:nvPr/>
        </p:nvSpPr>
        <p:spPr>
          <a:xfrm>
            <a:off x="2413243" y="4704560"/>
            <a:ext cx="324315" cy="307777"/>
          </a:xfrm>
          <a:prstGeom prst="rect">
            <a:avLst/>
          </a:prstGeom>
          <a:noFill/>
        </p:spPr>
        <p:txBody>
          <a:bodyPr wrap="none" rtlCol="0">
            <a:spAutoFit/>
          </a:bodyPr>
          <a:lstStyle/>
          <a:p>
            <a:r>
              <a:rPr lang="it-IT" sz="1400" dirty="0" smtClean="0">
                <a:latin typeface="Arial Black"/>
              </a:rPr>
              <a:t>C</a:t>
            </a:r>
            <a:endParaRPr lang="it-IT" sz="1400" dirty="0">
              <a:latin typeface="Arial Black"/>
            </a:endParaRPr>
          </a:p>
        </p:txBody>
      </p:sp>
      <p:sp>
        <p:nvSpPr>
          <p:cNvPr id="73" name="CasellaDiTesto 72"/>
          <p:cNvSpPr txBox="1"/>
          <p:nvPr/>
        </p:nvSpPr>
        <p:spPr>
          <a:xfrm>
            <a:off x="2751919" y="4696149"/>
            <a:ext cx="325730" cy="307777"/>
          </a:xfrm>
          <a:prstGeom prst="rect">
            <a:avLst/>
          </a:prstGeom>
          <a:noFill/>
        </p:spPr>
        <p:txBody>
          <a:bodyPr wrap="none" rtlCol="0">
            <a:spAutoFit/>
          </a:bodyPr>
          <a:lstStyle/>
          <a:p>
            <a:r>
              <a:rPr lang="it-IT" sz="1400" dirty="0" err="1" smtClean="0">
                <a:latin typeface="Arial Black"/>
              </a:rPr>
              <a:t>D</a:t>
            </a:r>
            <a:endParaRPr lang="it-IT" sz="1400" dirty="0">
              <a:latin typeface="Arial Black"/>
            </a:endParaRPr>
          </a:p>
        </p:txBody>
      </p:sp>
      <p:sp>
        <p:nvSpPr>
          <p:cNvPr id="74" name="CasellaDiTesto 73"/>
          <p:cNvSpPr txBox="1"/>
          <p:nvPr/>
        </p:nvSpPr>
        <p:spPr>
          <a:xfrm>
            <a:off x="3096737" y="4704560"/>
            <a:ext cx="325730" cy="307777"/>
          </a:xfrm>
          <a:prstGeom prst="rect">
            <a:avLst/>
          </a:prstGeom>
          <a:noFill/>
        </p:spPr>
        <p:txBody>
          <a:bodyPr wrap="none" rtlCol="0">
            <a:spAutoFit/>
          </a:bodyPr>
          <a:lstStyle/>
          <a:p>
            <a:r>
              <a:rPr lang="it-IT" sz="1400" dirty="0" smtClean="0">
                <a:latin typeface="Arial Black"/>
              </a:rPr>
              <a:t>E</a:t>
            </a:r>
            <a:endParaRPr lang="it-IT" sz="1400" dirty="0">
              <a:latin typeface="Arial Black"/>
            </a:endParaRPr>
          </a:p>
        </p:txBody>
      </p:sp>
      <p:sp>
        <p:nvSpPr>
          <p:cNvPr id="75" name="CasellaDiTesto 74"/>
          <p:cNvSpPr txBox="1"/>
          <p:nvPr/>
        </p:nvSpPr>
        <p:spPr>
          <a:xfrm>
            <a:off x="3433145" y="4704560"/>
            <a:ext cx="304415" cy="307777"/>
          </a:xfrm>
          <a:prstGeom prst="rect">
            <a:avLst/>
          </a:prstGeom>
          <a:noFill/>
        </p:spPr>
        <p:txBody>
          <a:bodyPr wrap="none" rtlCol="0">
            <a:spAutoFit/>
          </a:bodyPr>
          <a:lstStyle/>
          <a:p>
            <a:r>
              <a:rPr lang="it-IT" sz="1400" dirty="0" err="1" smtClean="0">
                <a:latin typeface="Arial Black"/>
              </a:rPr>
              <a:t>F</a:t>
            </a:r>
            <a:endParaRPr lang="it-IT" sz="1400" dirty="0">
              <a:latin typeface="Arial Black"/>
            </a:endParaRPr>
          </a:p>
        </p:txBody>
      </p:sp>
      <p:sp>
        <p:nvSpPr>
          <p:cNvPr id="76" name="Freccia destra 75"/>
          <p:cNvSpPr/>
          <p:nvPr/>
        </p:nvSpPr>
        <p:spPr>
          <a:xfrm>
            <a:off x="3922488" y="3966899"/>
            <a:ext cx="904972" cy="176628"/>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77" name="Connettore 1 76"/>
          <p:cNvCxnSpPr/>
          <p:nvPr/>
        </p:nvCxnSpPr>
        <p:spPr>
          <a:xfrm rot="5400000" flipH="1" flipV="1">
            <a:off x="5129562" y="3580813"/>
            <a:ext cx="687298" cy="576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Connettore 1 77"/>
          <p:cNvCxnSpPr/>
          <p:nvPr/>
        </p:nvCxnSpPr>
        <p:spPr>
          <a:xfrm>
            <a:off x="5548902" y="3792366"/>
            <a:ext cx="403690" cy="176628"/>
          </a:xfrm>
          <a:prstGeom prst="line">
            <a:avLst/>
          </a:prstGeom>
        </p:spPr>
        <p:style>
          <a:lnRef idx="2">
            <a:schemeClr val="accent1"/>
          </a:lnRef>
          <a:fillRef idx="0">
            <a:schemeClr val="accent1"/>
          </a:fillRef>
          <a:effectRef idx="1">
            <a:schemeClr val="accent1"/>
          </a:effectRef>
          <a:fontRef idx="minor">
            <a:schemeClr val="tx1"/>
          </a:fontRef>
        </p:style>
      </p:cxnSp>
      <p:sp>
        <p:nvSpPr>
          <p:cNvPr id="79" name="Ovale 78"/>
          <p:cNvSpPr/>
          <p:nvPr/>
        </p:nvSpPr>
        <p:spPr>
          <a:xfrm>
            <a:off x="5909950" y="3805764"/>
            <a:ext cx="336408" cy="31961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0" name="Ovale 79"/>
          <p:cNvSpPr/>
          <p:nvPr/>
        </p:nvSpPr>
        <p:spPr>
          <a:xfrm>
            <a:off x="6246358" y="3805764"/>
            <a:ext cx="336408" cy="319612"/>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1" name="Ovale 80"/>
          <p:cNvSpPr/>
          <p:nvPr/>
        </p:nvSpPr>
        <p:spPr>
          <a:xfrm>
            <a:off x="6582766" y="3805764"/>
            <a:ext cx="336408" cy="319612"/>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2" name="Ovale 81"/>
          <p:cNvSpPr/>
          <p:nvPr/>
        </p:nvSpPr>
        <p:spPr>
          <a:xfrm>
            <a:off x="6919174" y="3805764"/>
            <a:ext cx="336408" cy="319612"/>
          </a:xfrm>
          <a:prstGeom prst="ellipse">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3" name="Ovale 82"/>
          <p:cNvSpPr/>
          <p:nvPr/>
        </p:nvSpPr>
        <p:spPr>
          <a:xfrm>
            <a:off x="7255582" y="3805764"/>
            <a:ext cx="336408" cy="319612"/>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4" name="Ovale 83"/>
          <p:cNvSpPr/>
          <p:nvPr/>
        </p:nvSpPr>
        <p:spPr>
          <a:xfrm>
            <a:off x="7591990" y="3805764"/>
            <a:ext cx="336408" cy="319612"/>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5" name="Ovale 84"/>
          <p:cNvSpPr/>
          <p:nvPr/>
        </p:nvSpPr>
        <p:spPr>
          <a:xfrm>
            <a:off x="5767520" y="3398443"/>
            <a:ext cx="203709" cy="18503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6" name="Ovale 85"/>
          <p:cNvSpPr/>
          <p:nvPr/>
        </p:nvSpPr>
        <p:spPr>
          <a:xfrm>
            <a:off x="5977778" y="3398443"/>
            <a:ext cx="203709" cy="185038"/>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7" name="Ovale 86"/>
          <p:cNvSpPr/>
          <p:nvPr/>
        </p:nvSpPr>
        <p:spPr>
          <a:xfrm>
            <a:off x="6196446" y="3398443"/>
            <a:ext cx="203709" cy="185038"/>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8" name="Ovale 87"/>
          <p:cNvSpPr/>
          <p:nvPr/>
        </p:nvSpPr>
        <p:spPr>
          <a:xfrm>
            <a:off x="6415114" y="3398443"/>
            <a:ext cx="203709" cy="185038"/>
          </a:xfrm>
          <a:prstGeom prst="ellipse">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9" name="Ovale 88"/>
          <p:cNvSpPr/>
          <p:nvPr/>
        </p:nvSpPr>
        <p:spPr>
          <a:xfrm>
            <a:off x="6633782" y="3398443"/>
            <a:ext cx="203709" cy="185038"/>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0" name="Ovale 89"/>
          <p:cNvSpPr/>
          <p:nvPr/>
        </p:nvSpPr>
        <p:spPr>
          <a:xfrm>
            <a:off x="6844040" y="3398443"/>
            <a:ext cx="203709" cy="185038"/>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1" name="CasellaDiTesto 90"/>
          <p:cNvSpPr txBox="1"/>
          <p:nvPr/>
        </p:nvSpPr>
        <p:spPr>
          <a:xfrm>
            <a:off x="5725970" y="3339566"/>
            <a:ext cx="287308" cy="276999"/>
          </a:xfrm>
          <a:prstGeom prst="rect">
            <a:avLst/>
          </a:prstGeom>
          <a:noFill/>
        </p:spPr>
        <p:txBody>
          <a:bodyPr wrap="none" rtlCol="0">
            <a:spAutoFit/>
          </a:bodyPr>
          <a:lstStyle/>
          <a:p>
            <a:r>
              <a:rPr lang="it-IT" sz="1200" dirty="0" smtClean="0">
                <a:latin typeface="Arial Black"/>
              </a:rPr>
              <a:t>a</a:t>
            </a:r>
            <a:endParaRPr lang="it-IT" sz="1200" dirty="0">
              <a:latin typeface="Arial Black"/>
            </a:endParaRPr>
          </a:p>
        </p:txBody>
      </p:sp>
      <p:sp>
        <p:nvSpPr>
          <p:cNvPr id="92" name="CasellaDiTesto 91"/>
          <p:cNvSpPr txBox="1"/>
          <p:nvPr/>
        </p:nvSpPr>
        <p:spPr>
          <a:xfrm>
            <a:off x="5934368" y="3336644"/>
            <a:ext cx="287308" cy="276999"/>
          </a:xfrm>
          <a:prstGeom prst="rect">
            <a:avLst/>
          </a:prstGeom>
          <a:noFill/>
        </p:spPr>
        <p:txBody>
          <a:bodyPr wrap="none" rtlCol="0">
            <a:spAutoFit/>
          </a:bodyPr>
          <a:lstStyle/>
          <a:p>
            <a:r>
              <a:rPr lang="it-IT" sz="1200" dirty="0" smtClean="0">
                <a:latin typeface="Arial Black"/>
              </a:rPr>
              <a:t>b</a:t>
            </a:r>
            <a:endParaRPr lang="it-IT" sz="1200" dirty="0">
              <a:latin typeface="Arial Black"/>
            </a:endParaRPr>
          </a:p>
        </p:txBody>
      </p:sp>
      <p:sp>
        <p:nvSpPr>
          <p:cNvPr id="93" name="CasellaDiTesto 92"/>
          <p:cNvSpPr txBox="1"/>
          <p:nvPr/>
        </p:nvSpPr>
        <p:spPr>
          <a:xfrm>
            <a:off x="6164667" y="3345055"/>
            <a:ext cx="287308" cy="276999"/>
          </a:xfrm>
          <a:prstGeom prst="rect">
            <a:avLst/>
          </a:prstGeom>
          <a:noFill/>
        </p:spPr>
        <p:txBody>
          <a:bodyPr wrap="none" rtlCol="0">
            <a:spAutoFit/>
          </a:bodyPr>
          <a:lstStyle/>
          <a:p>
            <a:r>
              <a:rPr lang="it-IT" sz="1200" dirty="0" smtClean="0">
                <a:latin typeface="Arial Black"/>
              </a:rPr>
              <a:t>c</a:t>
            </a:r>
            <a:endParaRPr lang="it-IT" sz="1200" dirty="0">
              <a:latin typeface="Arial Black"/>
            </a:endParaRPr>
          </a:p>
        </p:txBody>
      </p:sp>
      <p:sp>
        <p:nvSpPr>
          <p:cNvPr id="94" name="CasellaDiTesto 93"/>
          <p:cNvSpPr txBox="1"/>
          <p:nvPr/>
        </p:nvSpPr>
        <p:spPr>
          <a:xfrm>
            <a:off x="6374916" y="3347977"/>
            <a:ext cx="287308" cy="276999"/>
          </a:xfrm>
          <a:prstGeom prst="rect">
            <a:avLst/>
          </a:prstGeom>
          <a:noFill/>
        </p:spPr>
        <p:txBody>
          <a:bodyPr wrap="none" rtlCol="0">
            <a:spAutoFit/>
          </a:bodyPr>
          <a:lstStyle/>
          <a:p>
            <a:r>
              <a:rPr lang="it-IT" sz="1200" dirty="0" smtClean="0">
                <a:latin typeface="Arial Black"/>
              </a:rPr>
              <a:t>d</a:t>
            </a:r>
            <a:endParaRPr lang="it-IT" sz="1200" dirty="0">
              <a:latin typeface="Arial Black"/>
            </a:endParaRPr>
          </a:p>
        </p:txBody>
      </p:sp>
      <p:sp>
        <p:nvSpPr>
          <p:cNvPr id="95" name="CasellaDiTesto 94"/>
          <p:cNvSpPr txBox="1"/>
          <p:nvPr/>
        </p:nvSpPr>
        <p:spPr>
          <a:xfrm>
            <a:off x="6600130" y="3336644"/>
            <a:ext cx="287308" cy="276999"/>
          </a:xfrm>
          <a:prstGeom prst="rect">
            <a:avLst/>
          </a:prstGeom>
          <a:noFill/>
        </p:spPr>
        <p:txBody>
          <a:bodyPr wrap="none" rtlCol="0">
            <a:spAutoFit/>
          </a:bodyPr>
          <a:lstStyle/>
          <a:p>
            <a:r>
              <a:rPr lang="it-IT" sz="1200" dirty="0" smtClean="0">
                <a:latin typeface="Arial Black"/>
              </a:rPr>
              <a:t>e</a:t>
            </a:r>
            <a:endParaRPr lang="it-IT" sz="1200" dirty="0">
              <a:latin typeface="Arial Black"/>
            </a:endParaRPr>
          </a:p>
        </p:txBody>
      </p:sp>
      <p:sp>
        <p:nvSpPr>
          <p:cNvPr id="96" name="CasellaDiTesto 95"/>
          <p:cNvSpPr txBox="1"/>
          <p:nvPr/>
        </p:nvSpPr>
        <p:spPr>
          <a:xfrm>
            <a:off x="6810400" y="3336644"/>
            <a:ext cx="261610" cy="276999"/>
          </a:xfrm>
          <a:prstGeom prst="rect">
            <a:avLst/>
          </a:prstGeom>
          <a:noFill/>
        </p:spPr>
        <p:txBody>
          <a:bodyPr wrap="none" rtlCol="0">
            <a:spAutoFit/>
          </a:bodyPr>
          <a:lstStyle/>
          <a:p>
            <a:r>
              <a:rPr lang="it-IT" sz="1200" dirty="0" smtClean="0">
                <a:latin typeface="Arial Black"/>
              </a:rPr>
              <a:t>f</a:t>
            </a:r>
            <a:endParaRPr lang="it-IT" sz="1200" dirty="0">
              <a:latin typeface="Arial Black"/>
            </a:endParaRPr>
          </a:p>
        </p:txBody>
      </p:sp>
      <p:sp>
        <p:nvSpPr>
          <p:cNvPr id="97" name="CasellaDiTesto 96"/>
          <p:cNvSpPr txBox="1"/>
          <p:nvPr/>
        </p:nvSpPr>
        <p:spPr>
          <a:xfrm>
            <a:off x="5920628" y="3817599"/>
            <a:ext cx="325730" cy="307777"/>
          </a:xfrm>
          <a:prstGeom prst="rect">
            <a:avLst/>
          </a:prstGeom>
          <a:noFill/>
        </p:spPr>
        <p:txBody>
          <a:bodyPr wrap="none" rtlCol="0">
            <a:spAutoFit/>
          </a:bodyPr>
          <a:lstStyle/>
          <a:p>
            <a:r>
              <a:rPr lang="it-IT" sz="1400" dirty="0" smtClean="0">
                <a:latin typeface="Arial Black"/>
              </a:rPr>
              <a:t>A</a:t>
            </a:r>
            <a:endParaRPr lang="it-IT" sz="1400" dirty="0">
              <a:latin typeface="Arial Black"/>
            </a:endParaRPr>
          </a:p>
        </p:txBody>
      </p:sp>
      <p:sp>
        <p:nvSpPr>
          <p:cNvPr id="98" name="CasellaDiTesto 97"/>
          <p:cNvSpPr txBox="1"/>
          <p:nvPr/>
        </p:nvSpPr>
        <p:spPr>
          <a:xfrm>
            <a:off x="6257036" y="3817599"/>
            <a:ext cx="325730" cy="307777"/>
          </a:xfrm>
          <a:prstGeom prst="rect">
            <a:avLst/>
          </a:prstGeom>
          <a:noFill/>
        </p:spPr>
        <p:txBody>
          <a:bodyPr wrap="none" rtlCol="0">
            <a:spAutoFit/>
          </a:bodyPr>
          <a:lstStyle/>
          <a:p>
            <a:r>
              <a:rPr lang="it-IT" sz="1400" dirty="0" err="1" smtClean="0">
                <a:latin typeface="Arial Black"/>
              </a:rPr>
              <a:t>B</a:t>
            </a:r>
            <a:endParaRPr lang="it-IT" sz="1400" dirty="0">
              <a:latin typeface="Arial Black"/>
            </a:endParaRPr>
          </a:p>
        </p:txBody>
      </p:sp>
      <p:sp>
        <p:nvSpPr>
          <p:cNvPr id="99" name="CasellaDiTesto 98"/>
          <p:cNvSpPr txBox="1"/>
          <p:nvPr/>
        </p:nvSpPr>
        <p:spPr>
          <a:xfrm>
            <a:off x="6582766" y="3817599"/>
            <a:ext cx="324315" cy="307777"/>
          </a:xfrm>
          <a:prstGeom prst="rect">
            <a:avLst/>
          </a:prstGeom>
          <a:noFill/>
        </p:spPr>
        <p:txBody>
          <a:bodyPr wrap="none" rtlCol="0">
            <a:spAutoFit/>
          </a:bodyPr>
          <a:lstStyle/>
          <a:p>
            <a:r>
              <a:rPr lang="it-IT" sz="1400" dirty="0" smtClean="0">
                <a:latin typeface="Arial Black"/>
              </a:rPr>
              <a:t>C</a:t>
            </a:r>
            <a:endParaRPr lang="it-IT" sz="1400" dirty="0">
              <a:latin typeface="Arial Black"/>
            </a:endParaRPr>
          </a:p>
        </p:txBody>
      </p:sp>
      <p:sp>
        <p:nvSpPr>
          <p:cNvPr id="100" name="CasellaDiTesto 99"/>
          <p:cNvSpPr txBox="1"/>
          <p:nvPr/>
        </p:nvSpPr>
        <p:spPr>
          <a:xfrm>
            <a:off x="6921442" y="3809188"/>
            <a:ext cx="325730" cy="307777"/>
          </a:xfrm>
          <a:prstGeom prst="rect">
            <a:avLst/>
          </a:prstGeom>
          <a:noFill/>
        </p:spPr>
        <p:txBody>
          <a:bodyPr wrap="none" rtlCol="0">
            <a:spAutoFit/>
          </a:bodyPr>
          <a:lstStyle/>
          <a:p>
            <a:r>
              <a:rPr lang="it-IT" sz="1400" dirty="0" err="1" smtClean="0">
                <a:latin typeface="Arial Black"/>
              </a:rPr>
              <a:t>D</a:t>
            </a:r>
            <a:endParaRPr lang="it-IT" sz="1400" dirty="0">
              <a:latin typeface="Arial Black"/>
            </a:endParaRPr>
          </a:p>
        </p:txBody>
      </p:sp>
      <p:sp>
        <p:nvSpPr>
          <p:cNvPr id="101" name="CasellaDiTesto 100"/>
          <p:cNvSpPr txBox="1"/>
          <p:nvPr/>
        </p:nvSpPr>
        <p:spPr>
          <a:xfrm>
            <a:off x="7266260" y="3817599"/>
            <a:ext cx="325730" cy="307777"/>
          </a:xfrm>
          <a:prstGeom prst="rect">
            <a:avLst/>
          </a:prstGeom>
          <a:noFill/>
        </p:spPr>
        <p:txBody>
          <a:bodyPr wrap="none" rtlCol="0">
            <a:spAutoFit/>
          </a:bodyPr>
          <a:lstStyle/>
          <a:p>
            <a:r>
              <a:rPr lang="it-IT" sz="1400" dirty="0" smtClean="0">
                <a:latin typeface="Arial Black"/>
              </a:rPr>
              <a:t>E</a:t>
            </a:r>
            <a:endParaRPr lang="it-IT" sz="1400" dirty="0">
              <a:latin typeface="Arial Black"/>
            </a:endParaRPr>
          </a:p>
        </p:txBody>
      </p:sp>
      <p:sp>
        <p:nvSpPr>
          <p:cNvPr id="102" name="CasellaDiTesto 101"/>
          <p:cNvSpPr txBox="1"/>
          <p:nvPr/>
        </p:nvSpPr>
        <p:spPr>
          <a:xfrm>
            <a:off x="7602668" y="3817599"/>
            <a:ext cx="304415" cy="307777"/>
          </a:xfrm>
          <a:prstGeom prst="rect">
            <a:avLst/>
          </a:prstGeom>
          <a:noFill/>
        </p:spPr>
        <p:txBody>
          <a:bodyPr wrap="none" rtlCol="0">
            <a:spAutoFit/>
          </a:bodyPr>
          <a:lstStyle/>
          <a:p>
            <a:r>
              <a:rPr lang="it-IT" sz="1400" dirty="0" err="1" smtClean="0">
                <a:latin typeface="Arial Black"/>
              </a:rPr>
              <a:t>F</a:t>
            </a:r>
            <a:endParaRPr lang="it-IT" sz="1400" dirty="0">
              <a:latin typeface="Arial Black"/>
            </a:endParaRPr>
          </a:p>
        </p:txBody>
      </p:sp>
      <p:sp>
        <p:nvSpPr>
          <p:cNvPr id="104" name="Freccia destra 103"/>
          <p:cNvSpPr/>
          <p:nvPr/>
        </p:nvSpPr>
        <p:spPr>
          <a:xfrm rot="5400000">
            <a:off x="6366281" y="4770135"/>
            <a:ext cx="904972" cy="176628"/>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5" name="CasellaDiTesto 104"/>
          <p:cNvSpPr txBox="1"/>
          <p:nvPr/>
        </p:nvSpPr>
        <p:spPr>
          <a:xfrm>
            <a:off x="3943803" y="4190494"/>
            <a:ext cx="788672" cy="307777"/>
          </a:xfrm>
          <a:prstGeom prst="rect">
            <a:avLst/>
          </a:prstGeom>
          <a:noFill/>
        </p:spPr>
        <p:txBody>
          <a:bodyPr wrap="none" rtlCol="0">
            <a:spAutoFit/>
          </a:bodyPr>
          <a:lstStyle/>
          <a:p>
            <a:r>
              <a:rPr lang="it-IT" sz="1400" dirty="0" smtClean="0">
                <a:solidFill>
                  <a:schemeClr val="accent6">
                    <a:lumMod val="60000"/>
                    <a:lumOff val="40000"/>
                  </a:schemeClr>
                </a:solidFill>
                <a:latin typeface="Arial Black"/>
              </a:rPr>
              <a:t>Taglia</a:t>
            </a:r>
            <a:endParaRPr lang="it-IT" sz="1400" dirty="0">
              <a:solidFill>
                <a:schemeClr val="accent6">
                  <a:lumMod val="60000"/>
                  <a:lumOff val="40000"/>
                </a:schemeClr>
              </a:solidFill>
              <a:latin typeface="Arial Black"/>
            </a:endParaRPr>
          </a:p>
        </p:txBody>
      </p:sp>
      <p:sp>
        <p:nvSpPr>
          <p:cNvPr id="106" name="CasellaDiTesto 105"/>
          <p:cNvSpPr txBox="1"/>
          <p:nvPr/>
        </p:nvSpPr>
        <p:spPr>
          <a:xfrm>
            <a:off x="6308446" y="5396753"/>
            <a:ext cx="1192454" cy="307777"/>
          </a:xfrm>
          <a:prstGeom prst="rect">
            <a:avLst/>
          </a:prstGeom>
          <a:noFill/>
        </p:spPr>
        <p:txBody>
          <a:bodyPr wrap="none" rtlCol="0">
            <a:spAutoFit/>
          </a:bodyPr>
          <a:lstStyle/>
          <a:p>
            <a:r>
              <a:rPr lang="it-IT" sz="1400" dirty="0" err="1" smtClean="0">
                <a:solidFill>
                  <a:schemeClr val="accent6">
                    <a:lumMod val="60000"/>
                    <a:lumOff val="40000"/>
                  </a:schemeClr>
                </a:solidFill>
                <a:latin typeface="Arial Black"/>
              </a:rPr>
              <a:t>Sequenzia</a:t>
            </a:r>
            <a:endParaRPr lang="it-IT" sz="1400" dirty="0">
              <a:solidFill>
                <a:schemeClr val="accent6">
                  <a:lumMod val="60000"/>
                  <a:lumOff val="40000"/>
                </a:schemeClr>
              </a:solidFill>
              <a:latin typeface="Arial Black"/>
            </a:endParaRPr>
          </a:p>
        </p:txBody>
      </p:sp>
      <p:sp>
        <p:nvSpPr>
          <p:cNvPr id="107" name="CasellaDiTesto 106"/>
          <p:cNvSpPr txBox="1"/>
          <p:nvPr/>
        </p:nvSpPr>
        <p:spPr>
          <a:xfrm>
            <a:off x="1837910" y="5396753"/>
            <a:ext cx="4211785" cy="307777"/>
          </a:xfrm>
          <a:prstGeom prst="rect">
            <a:avLst/>
          </a:prstGeom>
          <a:noFill/>
        </p:spPr>
        <p:txBody>
          <a:bodyPr wrap="none" rtlCol="0">
            <a:spAutoFit/>
          </a:bodyPr>
          <a:lstStyle/>
          <a:p>
            <a:r>
              <a:rPr lang="it-IT" sz="1400" dirty="0" smtClean="0">
                <a:solidFill>
                  <a:srgbClr val="0000FF"/>
                </a:solidFill>
                <a:latin typeface="Arial Black"/>
              </a:rPr>
              <a:t>A-F Blocchi sintetici; a-f unità codificanti</a:t>
            </a:r>
            <a:endParaRPr lang="it-IT" sz="1400" dirty="0">
              <a:solidFill>
                <a:srgbClr val="0000FF"/>
              </a:solidFill>
              <a:latin typeface="Arial Black"/>
            </a:endParaRPr>
          </a:p>
        </p:txBody>
      </p:sp>
      <p:sp>
        <p:nvSpPr>
          <p:cNvPr id="2" name="TextBox 1"/>
          <p:cNvSpPr txBox="1"/>
          <p:nvPr/>
        </p:nvSpPr>
        <p:spPr>
          <a:xfrm>
            <a:off x="725384" y="1414908"/>
            <a:ext cx="2851562" cy="461665"/>
          </a:xfrm>
          <a:prstGeom prst="rect">
            <a:avLst/>
          </a:prstGeom>
          <a:noFill/>
        </p:spPr>
        <p:txBody>
          <a:bodyPr wrap="none" rtlCol="0">
            <a:spAutoFit/>
          </a:bodyPr>
          <a:lstStyle/>
          <a:p>
            <a:r>
              <a:rPr lang="en-US" sz="2400" dirty="0" smtClean="0">
                <a:solidFill>
                  <a:srgbClr val="008000"/>
                </a:solidFill>
                <a:latin typeface="Arial Black"/>
                <a:cs typeface="Arial Black"/>
              </a:rPr>
              <a:t>RIASSUMENDO:</a:t>
            </a:r>
            <a:endParaRPr lang="en-US" sz="2400" dirty="0">
              <a:solidFill>
                <a:srgbClr val="008000"/>
              </a:solidFill>
              <a:latin typeface="Arial Black"/>
              <a:cs typeface="Arial Black"/>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9" name="CasellaDiTesto 8"/>
          <p:cNvSpPr txBox="1"/>
          <p:nvPr/>
        </p:nvSpPr>
        <p:spPr>
          <a:xfrm>
            <a:off x="569621" y="748198"/>
            <a:ext cx="5614412" cy="369332"/>
          </a:xfrm>
          <a:prstGeom prst="rect">
            <a:avLst/>
          </a:prstGeom>
          <a:noFill/>
        </p:spPr>
        <p:txBody>
          <a:bodyPr wrap="none" rtlCol="0">
            <a:spAutoFit/>
          </a:bodyPr>
          <a:lstStyle/>
          <a:p>
            <a:r>
              <a:rPr lang="it-IT" b="1" dirty="0" smtClean="0">
                <a:solidFill>
                  <a:schemeClr val="accent4">
                    <a:lumMod val="75000"/>
                  </a:schemeClr>
                </a:solidFill>
              </a:rPr>
              <a:t>Librerie In Fase solida (</a:t>
            </a:r>
            <a:r>
              <a:rPr lang="it-IT" b="1" dirty="0" err="1" smtClean="0">
                <a:solidFill>
                  <a:schemeClr val="accent4">
                    <a:lumMod val="75000"/>
                  </a:schemeClr>
                </a:solidFill>
              </a:rPr>
              <a:t>Tagging</a:t>
            </a:r>
            <a:r>
              <a:rPr lang="it-IT" b="1" dirty="0" smtClean="0">
                <a:solidFill>
                  <a:schemeClr val="accent4">
                    <a:lumMod val="75000"/>
                  </a:schemeClr>
                </a:solidFill>
              </a:rPr>
              <a:t> o </a:t>
            </a:r>
            <a:r>
              <a:rPr lang="it-IT" b="1" dirty="0" err="1" smtClean="0">
                <a:solidFill>
                  <a:schemeClr val="accent4">
                    <a:lumMod val="75000"/>
                  </a:schemeClr>
                </a:solidFill>
              </a:rPr>
              <a:t>Tag</a:t>
            </a:r>
            <a:r>
              <a:rPr lang="it-IT" b="1" dirty="0" smtClean="0">
                <a:solidFill>
                  <a:schemeClr val="accent4">
                    <a:lumMod val="75000"/>
                  </a:schemeClr>
                </a:solidFill>
              </a:rPr>
              <a:t> </a:t>
            </a:r>
            <a:r>
              <a:rPr lang="it-IT" b="1" dirty="0" err="1" smtClean="0">
                <a:solidFill>
                  <a:schemeClr val="accent4">
                    <a:lumMod val="75000"/>
                  </a:schemeClr>
                </a:solidFill>
              </a:rPr>
              <a:t>Synthesis</a:t>
            </a:r>
            <a:r>
              <a:rPr lang="it-IT" b="1" dirty="0" smtClean="0">
                <a:solidFill>
                  <a:schemeClr val="accent4">
                    <a:lumMod val="75000"/>
                  </a:schemeClr>
                </a:solidFill>
              </a:rPr>
              <a:t>)</a:t>
            </a:r>
            <a:endParaRPr lang="it-IT" b="1" dirty="0">
              <a:solidFill>
                <a:schemeClr val="accent1">
                  <a:lumMod val="75000"/>
                </a:schemeClr>
              </a:solidFill>
            </a:endParaRPr>
          </a:p>
        </p:txBody>
      </p:sp>
      <p:sp>
        <p:nvSpPr>
          <p:cNvPr id="7" name="CasellaDiTesto 107"/>
          <p:cNvSpPr txBox="1"/>
          <p:nvPr/>
        </p:nvSpPr>
        <p:spPr>
          <a:xfrm>
            <a:off x="529843" y="6202253"/>
            <a:ext cx="7922417" cy="461665"/>
          </a:xfrm>
          <a:prstGeom prst="rect">
            <a:avLst/>
          </a:prstGeom>
          <a:noFill/>
        </p:spPr>
        <p:txBody>
          <a:bodyPr wrap="square" rtlCol="0">
            <a:spAutoFit/>
          </a:bodyPr>
          <a:lstStyle/>
          <a:p>
            <a:pPr algn="just"/>
            <a:r>
              <a:rPr lang="it-IT" sz="1200" dirty="0" smtClean="0">
                <a:latin typeface="Arial Black"/>
              </a:rPr>
              <a:t>In questo caso i gruppi codificanti non sono inseriti in sequenza, ma si attaccano direttamente alla perlina. Al termine della sintesi la sequenza viene staccata e analizzata.</a:t>
            </a:r>
            <a:endParaRPr lang="it-IT" sz="1200" dirty="0">
              <a:latin typeface="Arial Black"/>
            </a:endParaRPr>
          </a:p>
        </p:txBody>
      </p:sp>
      <p:sp>
        <p:nvSpPr>
          <p:cNvPr id="8" name="CasellaDiTesto 7"/>
          <p:cNvSpPr txBox="1"/>
          <p:nvPr/>
        </p:nvSpPr>
        <p:spPr>
          <a:xfrm>
            <a:off x="6184033" y="754619"/>
            <a:ext cx="2005402" cy="369332"/>
          </a:xfrm>
          <a:prstGeom prst="rect">
            <a:avLst/>
          </a:prstGeom>
          <a:noFill/>
        </p:spPr>
        <p:txBody>
          <a:bodyPr wrap="none" rtlCol="0">
            <a:spAutoFit/>
          </a:bodyPr>
          <a:lstStyle/>
          <a:p>
            <a:r>
              <a:rPr lang="it-IT" dirty="0" smtClean="0">
                <a:solidFill>
                  <a:schemeClr val="accent4">
                    <a:lumMod val="50000"/>
                  </a:schemeClr>
                </a:solidFill>
                <a:latin typeface="Arial Black"/>
              </a:rPr>
              <a:t>Metodo di </a:t>
            </a:r>
            <a:r>
              <a:rPr lang="it-IT" dirty="0" err="1" smtClean="0">
                <a:solidFill>
                  <a:schemeClr val="accent4">
                    <a:lumMod val="50000"/>
                  </a:schemeClr>
                </a:solidFill>
                <a:latin typeface="Arial Black"/>
              </a:rPr>
              <a:t>Still</a:t>
            </a:r>
            <a:endParaRPr lang="it-IT" dirty="0">
              <a:solidFill>
                <a:schemeClr val="accent4">
                  <a:lumMod val="50000"/>
                </a:schemeClr>
              </a:solidFill>
              <a:latin typeface="Arial Black"/>
            </a:endParaRPr>
          </a:p>
        </p:txBody>
      </p:sp>
      <p:pic>
        <p:nvPicPr>
          <p:cNvPr id="6" name="Picture 5"/>
          <p:cNvPicPr>
            <a:picLocks noChangeAspect="1"/>
          </p:cNvPicPr>
          <p:nvPr/>
        </p:nvPicPr>
        <p:blipFill>
          <a:blip r:embed="rId2"/>
          <a:stretch>
            <a:fillRect/>
          </a:stretch>
        </p:blipFill>
        <p:spPr>
          <a:xfrm>
            <a:off x="3001669" y="1209862"/>
            <a:ext cx="3467782" cy="495892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9" name="CasellaDiTesto 8"/>
          <p:cNvSpPr txBox="1"/>
          <p:nvPr/>
        </p:nvSpPr>
        <p:spPr>
          <a:xfrm>
            <a:off x="569621" y="748198"/>
            <a:ext cx="7424328"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Tagging</a:t>
            </a:r>
            <a:r>
              <a:rPr lang="it-IT" sz="2400" b="1" dirty="0" smtClean="0">
                <a:solidFill>
                  <a:schemeClr val="accent4">
                    <a:lumMod val="75000"/>
                  </a:schemeClr>
                </a:solidFill>
              </a:rPr>
              <a:t> o </a:t>
            </a:r>
            <a:r>
              <a:rPr lang="it-IT" sz="2400" b="1" dirty="0" err="1" smtClean="0">
                <a:solidFill>
                  <a:schemeClr val="accent4">
                    <a:lumMod val="75000"/>
                  </a:schemeClr>
                </a:solidFill>
              </a:rPr>
              <a:t>Tag</a:t>
            </a:r>
            <a:r>
              <a:rPr lang="it-IT" sz="2400" b="1" dirty="0" smtClean="0">
                <a:solidFill>
                  <a:schemeClr val="accent4">
                    <a:lumMod val="75000"/>
                  </a:schemeClr>
                </a:solidFill>
              </a:rPr>
              <a:t> </a:t>
            </a:r>
            <a:r>
              <a:rPr lang="it-IT" sz="2400" b="1" dirty="0" err="1" smtClean="0">
                <a:solidFill>
                  <a:schemeClr val="accent4">
                    <a:lumMod val="75000"/>
                  </a:schemeClr>
                </a:solidFill>
              </a:rPr>
              <a:t>Synthesis</a:t>
            </a:r>
            <a:r>
              <a:rPr lang="it-IT" sz="2400" b="1" dirty="0" smtClean="0">
                <a:solidFill>
                  <a:schemeClr val="accent4">
                    <a:lumMod val="75000"/>
                  </a:schemeClr>
                </a:solidFill>
              </a:rPr>
              <a:t>)</a:t>
            </a:r>
            <a:endParaRPr lang="it-IT" sz="1600" b="1" dirty="0">
              <a:solidFill>
                <a:schemeClr val="accent1">
                  <a:lumMod val="75000"/>
                </a:schemeClr>
              </a:solidFill>
            </a:endParaRPr>
          </a:p>
        </p:txBody>
      </p:sp>
      <p:sp>
        <p:nvSpPr>
          <p:cNvPr id="7" name="CasellaDiTesto 107"/>
          <p:cNvSpPr txBox="1"/>
          <p:nvPr/>
        </p:nvSpPr>
        <p:spPr>
          <a:xfrm>
            <a:off x="529843" y="5909680"/>
            <a:ext cx="7922417" cy="738664"/>
          </a:xfrm>
          <a:prstGeom prst="rect">
            <a:avLst/>
          </a:prstGeom>
          <a:noFill/>
        </p:spPr>
        <p:txBody>
          <a:bodyPr wrap="square" rtlCol="0">
            <a:spAutoFit/>
          </a:bodyPr>
          <a:lstStyle/>
          <a:p>
            <a:pPr algn="just"/>
            <a:r>
              <a:rPr lang="it-IT" sz="1400" dirty="0" err="1" smtClean="0">
                <a:latin typeface="Arial Black"/>
              </a:rPr>
              <a:t>Still</a:t>
            </a:r>
            <a:r>
              <a:rPr lang="it-IT" sz="1400" dirty="0" smtClean="0">
                <a:latin typeface="Arial Black"/>
              </a:rPr>
              <a:t> ha utilizzato prodotti che si scindono dal supporto per irradiazione e la cui miscela può essere risolta per via gas-cromatografica. La presenza o meno del Tag identifica il composto, come nella decifrazione di un codice.</a:t>
            </a:r>
            <a:endParaRPr lang="it-IT" sz="1400" dirty="0">
              <a:latin typeface="Arial Black"/>
            </a:endParaRPr>
          </a:p>
        </p:txBody>
      </p:sp>
      <p:sp>
        <p:nvSpPr>
          <p:cNvPr id="8" name="CasellaDiTesto 7"/>
          <p:cNvSpPr txBox="1"/>
          <p:nvPr/>
        </p:nvSpPr>
        <p:spPr>
          <a:xfrm>
            <a:off x="639177" y="1203309"/>
            <a:ext cx="2612314" cy="461665"/>
          </a:xfrm>
          <a:prstGeom prst="rect">
            <a:avLst/>
          </a:prstGeom>
          <a:noFill/>
        </p:spPr>
        <p:txBody>
          <a:bodyPr wrap="none" rtlCol="0">
            <a:spAutoFit/>
          </a:bodyPr>
          <a:lstStyle/>
          <a:p>
            <a:r>
              <a:rPr lang="it-IT" sz="2400" dirty="0" smtClean="0">
                <a:solidFill>
                  <a:schemeClr val="accent4">
                    <a:lumMod val="50000"/>
                  </a:schemeClr>
                </a:solidFill>
                <a:latin typeface="Arial Black"/>
              </a:rPr>
              <a:t>Metodo di </a:t>
            </a:r>
            <a:r>
              <a:rPr lang="it-IT" sz="2400" dirty="0" err="1" smtClean="0">
                <a:solidFill>
                  <a:schemeClr val="accent4">
                    <a:lumMod val="50000"/>
                  </a:schemeClr>
                </a:solidFill>
                <a:latin typeface="Arial Black"/>
              </a:rPr>
              <a:t>Still</a:t>
            </a:r>
            <a:endParaRPr lang="it-IT" sz="2400" dirty="0">
              <a:solidFill>
                <a:schemeClr val="accent4">
                  <a:lumMod val="50000"/>
                </a:schemeClr>
              </a:solidFill>
              <a:latin typeface="Arial Black"/>
            </a:endParaRPr>
          </a:p>
        </p:txBody>
      </p:sp>
      <p:pic>
        <p:nvPicPr>
          <p:cNvPr id="2" name="Picture 1"/>
          <p:cNvPicPr>
            <a:picLocks noChangeAspect="1"/>
          </p:cNvPicPr>
          <p:nvPr/>
        </p:nvPicPr>
        <p:blipFill>
          <a:blip r:embed="rId2"/>
          <a:stretch>
            <a:fillRect/>
          </a:stretch>
        </p:blipFill>
        <p:spPr>
          <a:xfrm>
            <a:off x="1292838" y="1664973"/>
            <a:ext cx="6949389" cy="4072695"/>
          </a:xfrm>
          <a:prstGeom prst="rect">
            <a:avLst/>
          </a:prstGeom>
        </p:spPr>
      </p:pic>
    </p:spTree>
    <p:extLst>
      <p:ext uri="{BB962C8B-B14F-4D97-AF65-F5344CB8AC3E}">
        <p14:creationId xmlns:p14="http://schemas.microsoft.com/office/powerpoint/2010/main" val="1184539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748198"/>
            <a:ext cx="7424328"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Tagging</a:t>
            </a:r>
            <a:r>
              <a:rPr lang="it-IT" sz="2400" b="1" dirty="0" smtClean="0">
                <a:solidFill>
                  <a:schemeClr val="accent4">
                    <a:lumMod val="75000"/>
                  </a:schemeClr>
                </a:solidFill>
              </a:rPr>
              <a:t> o </a:t>
            </a:r>
            <a:r>
              <a:rPr lang="it-IT" sz="2400" b="1" dirty="0" err="1" smtClean="0">
                <a:solidFill>
                  <a:schemeClr val="accent4">
                    <a:lumMod val="75000"/>
                  </a:schemeClr>
                </a:solidFill>
              </a:rPr>
              <a:t>Tag</a:t>
            </a:r>
            <a:r>
              <a:rPr lang="it-IT" sz="2400" b="1" dirty="0" smtClean="0">
                <a:solidFill>
                  <a:schemeClr val="accent4">
                    <a:lumMod val="75000"/>
                  </a:schemeClr>
                </a:solidFill>
              </a:rPr>
              <a:t> </a:t>
            </a:r>
            <a:r>
              <a:rPr lang="it-IT" sz="2400" b="1" dirty="0" err="1" smtClean="0">
                <a:solidFill>
                  <a:schemeClr val="accent4">
                    <a:lumMod val="75000"/>
                  </a:schemeClr>
                </a:solidFill>
              </a:rPr>
              <a:t>Synthesis</a:t>
            </a:r>
            <a:r>
              <a:rPr lang="it-IT" sz="2400" b="1" dirty="0" smtClean="0">
                <a:solidFill>
                  <a:schemeClr val="accent4">
                    <a:lumMod val="75000"/>
                  </a:schemeClr>
                </a:solidFill>
              </a:rPr>
              <a:t>)</a:t>
            </a:r>
            <a:endParaRPr lang="it-IT" sz="1600" b="1" dirty="0">
              <a:solidFill>
                <a:schemeClr val="accent1">
                  <a:lumMod val="75000"/>
                </a:schemeClr>
              </a:solidFill>
            </a:endParaRPr>
          </a:p>
        </p:txBody>
      </p:sp>
      <p:sp>
        <p:nvSpPr>
          <p:cNvPr id="8" name="CasellaDiTesto 7"/>
          <p:cNvSpPr txBox="1"/>
          <p:nvPr/>
        </p:nvSpPr>
        <p:spPr>
          <a:xfrm>
            <a:off x="639178" y="1209863"/>
            <a:ext cx="3425036" cy="461665"/>
          </a:xfrm>
          <a:prstGeom prst="rect">
            <a:avLst/>
          </a:prstGeom>
          <a:noFill/>
        </p:spPr>
        <p:txBody>
          <a:bodyPr wrap="none" rtlCol="0">
            <a:spAutoFit/>
          </a:bodyPr>
          <a:lstStyle/>
          <a:p>
            <a:r>
              <a:rPr lang="it-IT" sz="2400" dirty="0" smtClean="0">
                <a:solidFill>
                  <a:srgbClr val="000090"/>
                </a:solidFill>
                <a:latin typeface="Arial Black"/>
              </a:rPr>
              <a:t>Metodi non invasivi</a:t>
            </a:r>
            <a:endParaRPr lang="it-IT" sz="2400" dirty="0">
              <a:solidFill>
                <a:srgbClr val="000090"/>
              </a:solidFill>
              <a:latin typeface="Arial Black"/>
            </a:endParaRPr>
          </a:p>
        </p:txBody>
      </p:sp>
      <p:sp>
        <p:nvSpPr>
          <p:cNvPr id="9" name="CasellaDiTesto 8"/>
          <p:cNvSpPr txBox="1"/>
          <p:nvPr/>
        </p:nvSpPr>
        <p:spPr>
          <a:xfrm>
            <a:off x="689638" y="1984962"/>
            <a:ext cx="7552589" cy="2031325"/>
          </a:xfrm>
          <a:prstGeom prst="rect">
            <a:avLst/>
          </a:prstGeom>
          <a:noFill/>
        </p:spPr>
        <p:txBody>
          <a:bodyPr wrap="square" rtlCol="0">
            <a:spAutoFit/>
          </a:bodyPr>
          <a:lstStyle/>
          <a:p>
            <a:pPr algn="just"/>
            <a:r>
              <a:rPr lang="it-IT" dirty="0" smtClean="0">
                <a:solidFill>
                  <a:schemeClr val="accent5">
                    <a:lumMod val="75000"/>
                  </a:schemeClr>
                </a:solidFill>
                <a:latin typeface="Arial Black"/>
              </a:rPr>
              <a:t>In questo caso la sintesi avviene in un </a:t>
            </a:r>
            <a:r>
              <a:rPr lang="it-IT" dirty="0" err="1" smtClean="0">
                <a:solidFill>
                  <a:schemeClr val="accent5">
                    <a:lumMod val="75000"/>
                  </a:schemeClr>
                </a:solidFill>
                <a:latin typeface="Arial Black"/>
              </a:rPr>
              <a:t>microreattore</a:t>
            </a:r>
            <a:r>
              <a:rPr lang="it-IT" dirty="0" smtClean="0">
                <a:solidFill>
                  <a:schemeClr val="accent5">
                    <a:lumMod val="75000"/>
                  </a:schemeClr>
                </a:solidFill>
                <a:latin typeface="Arial Black"/>
              </a:rPr>
              <a:t> che contiene un microchip sul quale si possono conservare informazioni per mezzo di radiofrequenze. Il microchip è in grado di ricevere, immagazzinare ed emettere segnali di radiofrequenza. Le diverse radiofrequenze utilizzate possono essere quindi decodificate alla fine  per risalire alla struttura del composto. </a:t>
            </a:r>
            <a:endParaRPr lang="it-IT" dirty="0">
              <a:solidFill>
                <a:schemeClr val="accent5">
                  <a:lumMod val="75000"/>
                </a:schemeClr>
              </a:solidFill>
              <a:latin typeface="Arial Black"/>
            </a:endParaRPr>
          </a:p>
        </p:txBody>
      </p:sp>
      <p:sp>
        <p:nvSpPr>
          <p:cNvPr id="11" name="CasellaDiTesto 10"/>
          <p:cNvSpPr txBox="1"/>
          <p:nvPr/>
        </p:nvSpPr>
        <p:spPr>
          <a:xfrm>
            <a:off x="639178" y="1649832"/>
            <a:ext cx="5524243" cy="646331"/>
          </a:xfrm>
          <a:prstGeom prst="rect">
            <a:avLst/>
          </a:prstGeom>
          <a:noFill/>
        </p:spPr>
        <p:txBody>
          <a:bodyPr wrap="none" rtlCol="0">
            <a:spAutoFit/>
          </a:bodyPr>
          <a:lstStyle/>
          <a:p>
            <a:r>
              <a:rPr lang="it-IT" b="1" dirty="0" smtClean="0">
                <a:solidFill>
                  <a:schemeClr val="accent6">
                    <a:lumMod val="75000"/>
                  </a:schemeClr>
                </a:solidFill>
                <a:latin typeface="Arial Black"/>
              </a:rPr>
              <a:t>Codificazione per mezzo di radiofrequenze</a:t>
            </a:r>
            <a:endParaRPr lang="it-IT" dirty="0" smtClean="0">
              <a:solidFill>
                <a:schemeClr val="accent6">
                  <a:lumMod val="75000"/>
                </a:schemeClr>
              </a:solidFill>
              <a:latin typeface="Arial Black"/>
            </a:endParaRPr>
          </a:p>
          <a:p>
            <a:endParaRPr lang="it-IT" dirty="0"/>
          </a:p>
        </p:txBody>
      </p:sp>
      <p:pic>
        <p:nvPicPr>
          <p:cNvPr id="12" name="Immagine 11"/>
          <p:cNvPicPr>
            <a:picLocks noChangeAspect="1"/>
          </p:cNvPicPr>
          <p:nvPr/>
        </p:nvPicPr>
        <p:blipFill>
          <a:blip r:embed="rId2"/>
          <a:stretch>
            <a:fillRect/>
          </a:stretch>
        </p:blipFill>
        <p:spPr>
          <a:xfrm>
            <a:off x="2134330" y="4016287"/>
            <a:ext cx="5453390" cy="281622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569621" y="748198"/>
            <a:ext cx="7003540" cy="461665"/>
          </a:xfrm>
          <a:prstGeom prst="rect">
            <a:avLst/>
          </a:prstGeom>
          <a:noFill/>
        </p:spPr>
        <p:txBody>
          <a:bodyPr wrap="none" rtlCol="0">
            <a:spAutoFit/>
          </a:bodyPr>
          <a:lstStyle/>
          <a:p>
            <a:r>
              <a:rPr lang="it-IT" sz="2400" b="1" dirty="0" smtClean="0">
                <a:solidFill>
                  <a:schemeClr val="accent4">
                    <a:lumMod val="75000"/>
                  </a:schemeClr>
                </a:solidFill>
              </a:rPr>
              <a:t>Librerie In Fase solida (Metodo del sacchetto)</a:t>
            </a:r>
            <a:endParaRPr lang="it-IT" sz="1600" b="1" dirty="0">
              <a:solidFill>
                <a:schemeClr val="accent1">
                  <a:lumMod val="75000"/>
                </a:schemeClr>
              </a:solidFill>
            </a:endParaRPr>
          </a:p>
        </p:txBody>
      </p:sp>
      <p:sp>
        <p:nvSpPr>
          <p:cNvPr id="6" name="CasellaDiTesto 5"/>
          <p:cNvSpPr txBox="1"/>
          <p:nvPr/>
        </p:nvSpPr>
        <p:spPr>
          <a:xfrm>
            <a:off x="458714" y="1370969"/>
            <a:ext cx="8031750" cy="1815882"/>
          </a:xfrm>
          <a:prstGeom prst="rect">
            <a:avLst/>
          </a:prstGeom>
          <a:noFill/>
        </p:spPr>
        <p:txBody>
          <a:bodyPr wrap="square" rtlCol="0">
            <a:spAutoFit/>
          </a:bodyPr>
          <a:lstStyle/>
          <a:p>
            <a:pPr algn="just"/>
            <a:r>
              <a:rPr lang="it-IT" sz="1600" dirty="0" smtClean="0">
                <a:solidFill>
                  <a:schemeClr val="accent1">
                    <a:lumMod val="75000"/>
                  </a:schemeClr>
                </a:solidFill>
                <a:latin typeface="Arial Black"/>
              </a:rPr>
              <a:t>In questo metodo, sviluppato per la sintesi dei peptidi, la resina di supporto viene sigillata in sacchetti di polipropilene poroso. Si possono con questo approccio sintetizzare quantità relativamente elevate (fino a 50 mg) di peptidi diversi (fino  a 150). Per ogni peptide viene richiesto un sacchetto. I sacchetti vengono etichettati con inchiostro insolubile nei solventi utilizzati. La resina utilizzata è polistirene all’1% di DVB. </a:t>
            </a:r>
            <a:endParaRPr lang="it-IT" sz="1600" dirty="0">
              <a:solidFill>
                <a:schemeClr val="accent1">
                  <a:lumMod val="75000"/>
                </a:schemeClr>
              </a:solidFill>
              <a:latin typeface="Arial Black"/>
            </a:endParaRPr>
          </a:p>
        </p:txBody>
      </p:sp>
      <p:pic>
        <p:nvPicPr>
          <p:cNvPr id="8" name="Immagine 7"/>
          <p:cNvPicPr>
            <a:picLocks noChangeAspect="1"/>
          </p:cNvPicPr>
          <p:nvPr/>
        </p:nvPicPr>
        <p:blipFill>
          <a:blip r:embed="rId2"/>
          <a:stretch>
            <a:fillRect/>
          </a:stretch>
        </p:blipFill>
        <p:spPr>
          <a:xfrm>
            <a:off x="414463" y="3400793"/>
            <a:ext cx="8252611" cy="271428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639177" y="1209863"/>
            <a:ext cx="8258823" cy="2092881"/>
          </a:xfrm>
          <a:prstGeom prst="rect">
            <a:avLst/>
          </a:prstGeom>
          <a:noFill/>
        </p:spPr>
        <p:txBody>
          <a:bodyPr wrap="square" rtlCol="0">
            <a:spAutoFit/>
          </a:bodyPr>
          <a:lstStyle/>
          <a:p>
            <a:r>
              <a:rPr lang="it-IT" sz="1400" dirty="0" smtClean="0">
                <a:latin typeface="Arial Black"/>
              </a:rPr>
              <a:t>Gli aminoacidi sono accoppiati mettendo ogni singolo sacchetto separatamente a contatto col singolo aminoacido attivato. Gli </a:t>
            </a:r>
            <a:r>
              <a:rPr lang="it-IT" sz="1400" dirty="0" err="1" smtClean="0">
                <a:latin typeface="Arial Black"/>
              </a:rPr>
              <a:t>step</a:t>
            </a:r>
            <a:r>
              <a:rPr lang="it-IT" sz="1400" dirty="0" smtClean="0">
                <a:latin typeface="Arial Black"/>
              </a:rPr>
              <a:t> di </a:t>
            </a:r>
            <a:r>
              <a:rPr lang="it-IT" sz="1400" dirty="0" err="1" smtClean="0">
                <a:latin typeface="Arial Black"/>
              </a:rPr>
              <a:t>deprotezione</a:t>
            </a:r>
            <a:r>
              <a:rPr lang="it-IT" sz="1400" dirty="0" smtClean="0">
                <a:latin typeface="Arial Black"/>
              </a:rPr>
              <a:t> e  i lavaggi vengono invece effettuati insieme in un unico recipiente. La reazione di accoppiamento per ogni singolo sacchetto risulta dunque essere perfettamente stabilita, così come il susseguirsi degli stadi di reazione. Per rimuovere i reagenti in eccesso si procede a due operazioni di lavaggio con DMF. Per favorire la diffusione all’interno della resina si agita vigorosamente il contenitore nelle fasi di lavaggio e di accoppiamento.</a:t>
            </a:r>
          </a:p>
          <a:p>
            <a:endParaRPr lang="it-IT" dirty="0"/>
          </a:p>
        </p:txBody>
      </p:sp>
      <p:pic>
        <p:nvPicPr>
          <p:cNvPr id="8" name="Immagine 7"/>
          <p:cNvPicPr>
            <a:picLocks noChangeAspect="1"/>
          </p:cNvPicPr>
          <p:nvPr/>
        </p:nvPicPr>
        <p:blipFill>
          <a:blip r:embed="rId2"/>
          <a:stretch>
            <a:fillRect/>
          </a:stretch>
        </p:blipFill>
        <p:spPr>
          <a:xfrm>
            <a:off x="1850579" y="2975872"/>
            <a:ext cx="5213997" cy="3682386"/>
          </a:xfrm>
          <a:prstGeom prst="rect">
            <a:avLst/>
          </a:prstGeom>
        </p:spPr>
      </p:pic>
      <p:sp>
        <p:nvSpPr>
          <p:cNvPr id="9" name="CasellaDiTesto 8"/>
          <p:cNvSpPr txBox="1"/>
          <p:nvPr/>
        </p:nvSpPr>
        <p:spPr>
          <a:xfrm>
            <a:off x="569621" y="748198"/>
            <a:ext cx="7003540" cy="461665"/>
          </a:xfrm>
          <a:prstGeom prst="rect">
            <a:avLst/>
          </a:prstGeom>
          <a:noFill/>
        </p:spPr>
        <p:txBody>
          <a:bodyPr wrap="none" rtlCol="0">
            <a:spAutoFit/>
          </a:bodyPr>
          <a:lstStyle/>
          <a:p>
            <a:r>
              <a:rPr lang="it-IT" sz="2400" b="1" dirty="0" smtClean="0">
                <a:solidFill>
                  <a:schemeClr val="accent4">
                    <a:lumMod val="75000"/>
                  </a:schemeClr>
                </a:solidFill>
              </a:rPr>
              <a:t>Librerie In Fase solida (Metodo del sacchetto)</a:t>
            </a:r>
            <a:endParaRPr lang="it-IT" sz="1600" b="1" dirty="0">
              <a:solidFill>
                <a:schemeClr val="accent1">
                  <a:lumMod val="7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748198"/>
            <a:ext cx="7003540" cy="461665"/>
          </a:xfrm>
          <a:prstGeom prst="rect">
            <a:avLst/>
          </a:prstGeom>
          <a:noFill/>
        </p:spPr>
        <p:txBody>
          <a:bodyPr wrap="none" rtlCol="0">
            <a:spAutoFit/>
          </a:bodyPr>
          <a:lstStyle/>
          <a:p>
            <a:r>
              <a:rPr lang="it-IT" sz="2400" b="1" dirty="0" smtClean="0">
                <a:solidFill>
                  <a:schemeClr val="accent4">
                    <a:lumMod val="75000"/>
                  </a:schemeClr>
                </a:solidFill>
              </a:rPr>
              <a:t>Librerie In Fase solida (Metodo del sacchetto)</a:t>
            </a:r>
            <a:endParaRPr lang="it-IT" sz="1600" b="1" dirty="0">
              <a:solidFill>
                <a:schemeClr val="accent1">
                  <a:lumMod val="75000"/>
                </a:schemeClr>
              </a:solidFill>
            </a:endParaRPr>
          </a:p>
        </p:txBody>
      </p:sp>
      <p:sp>
        <p:nvSpPr>
          <p:cNvPr id="8" name="CasellaDiTesto 7"/>
          <p:cNvSpPr txBox="1"/>
          <p:nvPr/>
        </p:nvSpPr>
        <p:spPr>
          <a:xfrm>
            <a:off x="580304" y="1631706"/>
            <a:ext cx="7939238" cy="4431983"/>
          </a:xfrm>
          <a:prstGeom prst="rect">
            <a:avLst/>
          </a:prstGeom>
          <a:noFill/>
        </p:spPr>
        <p:txBody>
          <a:bodyPr wrap="square" rtlCol="0">
            <a:spAutoFit/>
          </a:bodyPr>
          <a:lstStyle/>
          <a:p>
            <a:pPr algn="just"/>
            <a:r>
              <a:rPr lang="it-IT" sz="2400" dirty="0" smtClean="0">
                <a:solidFill>
                  <a:schemeClr val="tx2">
                    <a:lumMod val="75000"/>
                    <a:lumOff val="25000"/>
                  </a:schemeClr>
                </a:solidFill>
                <a:latin typeface="Arial Black"/>
              </a:rPr>
              <a:t>Le quantità di prodotto ottenuto (30-50 mg) sono sufficienti per caratterizzare il prodotto con NMR. </a:t>
            </a:r>
          </a:p>
          <a:p>
            <a:pPr algn="just"/>
            <a:endParaRPr lang="it-IT" sz="2400" dirty="0" smtClean="0">
              <a:solidFill>
                <a:schemeClr val="tx2">
                  <a:lumMod val="75000"/>
                  <a:lumOff val="25000"/>
                </a:schemeClr>
              </a:solidFill>
              <a:latin typeface="Arial Black"/>
            </a:endParaRPr>
          </a:p>
          <a:p>
            <a:pPr algn="just"/>
            <a:endParaRPr lang="it-IT" sz="2400" dirty="0" smtClean="0">
              <a:solidFill>
                <a:schemeClr val="tx2">
                  <a:lumMod val="75000"/>
                  <a:lumOff val="25000"/>
                </a:schemeClr>
              </a:solidFill>
              <a:latin typeface="Arial Black"/>
            </a:endParaRPr>
          </a:p>
          <a:p>
            <a:pPr algn="just"/>
            <a:endParaRPr lang="it-IT" sz="2400" dirty="0" smtClean="0">
              <a:solidFill>
                <a:schemeClr val="tx2">
                  <a:lumMod val="75000"/>
                  <a:lumOff val="25000"/>
                </a:schemeClr>
              </a:solidFill>
              <a:latin typeface="Arial Black"/>
            </a:endParaRPr>
          </a:p>
          <a:p>
            <a:pPr algn="just"/>
            <a:endParaRPr lang="it-IT" sz="2400" dirty="0" smtClean="0">
              <a:solidFill>
                <a:schemeClr val="tx2">
                  <a:lumMod val="75000"/>
                  <a:lumOff val="25000"/>
                </a:schemeClr>
              </a:solidFill>
              <a:latin typeface="Arial Black"/>
            </a:endParaRPr>
          </a:p>
          <a:p>
            <a:pPr algn="just"/>
            <a:endParaRPr lang="it-IT" sz="2400" dirty="0" smtClean="0">
              <a:solidFill>
                <a:schemeClr val="tx2">
                  <a:lumMod val="75000"/>
                  <a:lumOff val="25000"/>
                </a:schemeClr>
              </a:solidFill>
              <a:latin typeface="Arial Black"/>
            </a:endParaRPr>
          </a:p>
          <a:p>
            <a:pPr algn="just"/>
            <a:r>
              <a:rPr lang="it-IT" sz="2400" dirty="0" smtClean="0">
                <a:solidFill>
                  <a:schemeClr val="tx2">
                    <a:lumMod val="75000"/>
                    <a:lumOff val="25000"/>
                  </a:schemeClr>
                </a:solidFill>
                <a:latin typeface="Arial Black"/>
              </a:rPr>
              <a:t>Lo svantaggio del metodo risiede nel fatto che le operazioni vanno eseguite manualmente, con un notevole sforzo sperimentale.</a:t>
            </a:r>
          </a:p>
          <a:p>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305713" y="987425"/>
            <a:ext cx="8525591" cy="461665"/>
          </a:xfrm>
          <a:prstGeom prst="rect">
            <a:avLst/>
          </a:prstGeom>
          <a:noFill/>
        </p:spPr>
        <p:txBody>
          <a:bodyPr wrap="none" rtlCol="0">
            <a:spAutoFit/>
          </a:bodyPr>
          <a:lstStyle/>
          <a:p>
            <a:r>
              <a:rPr lang="it-IT" sz="2400" b="1" dirty="0" smtClean="0">
                <a:solidFill>
                  <a:schemeClr val="accent4">
                    <a:lumMod val="75000"/>
                  </a:schemeClr>
                </a:solidFill>
              </a:rPr>
              <a:t>Sintesi in soluzione: Librerie utilizzando </a:t>
            </a:r>
            <a:r>
              <a:rPr lang="it-IT" sz="2400" b="1" dirty="0" err="1" smtClean="0">
                <a:solidFill>
                  <a:schemeClr val="accent4">
                    <a:lumMod val="75000"/>
                  </a:schemeClr>
                </a:solidFill>
              </a:rPr>
              <a:t>carrier</a:t>
            </a:r>
            <a:r>
              <a:rPr lang="it-IT" sz="2400" b="1" dirty="0" smtClean="0">
                <a:solidFill>
                  <a:schemeClr val="accent4">
                    <a:lumMod val="75000"/>
                  </a:schemeClr>
                </a:solidFill>
              </a:rPr>
              <a:t> solubili</a:t>
            </a:r>
            <a:endParaRPr lang="it-IT" sz="2400" b="1" dirty="0">
              <a:solidFill>
                <a:schemeClr val="accent4">
                  <a:lumMod val="75000"/>
                </a:schemeClr>
              </a:solidFill>
            </a:endParaRPr>
          </a:p>
        </p:txBody>
      </p:sp>
      <p:sp>
        <p:nvSpPr>
          <p:cNvPr id="7" name="CasellaDiTesto 6"/>
          <p:cNvSpPr txBox="1"/>
          <p:nvPr/>
        </p:nvSpPr>
        <p:spPr>
          <a:xfrm>
            <a:off x="458714" y="1449090"/>
            <a:ext cx="8303487" cy="1569660"/>
          </a:xfrm>
          <a:prstGeom prst="rect">
            <a:avLst/>
          </a:prstGeom>
          <a:noFill/>
        </p:spPr>
        <p:txBody>
          <a:bodyPr wrap="square" rtlCol="0">
            <a:spAutoFit/>
          </a:bodyPr>
          <a:lstStyle/>
          <a:p>
            <a:pPr algn="just"/>
            <a:r>
              <a:rPr lang="it-IT" sz="1600" dirty="0" smtClean="0">
                <a:solidFill>
                  <a:schemeClr val="accent6">
                    <a:lumMod val="75000"/>
                  </a:schemeClr>
                </a:solidFill>
                <a:latin typeface="Arial Black"/>
              </a:rPr>
              <a:t>Come polimeri si possono usare anche dei </a:t>
            </a:r>
            <a:r>
              <a:rPr lang="it-IT" sz="1600" dirty="0" err="1" smtClean="0">
                <a:solidFill>
                  <a:schemeClr val="accent6">
                    <a:lumMod val="75000"/>
                  </a:schemeClr>
                </a:solidFill>
                <a:latin typeface="Arial Black"/>
              </a:rPr>
              <a:t>dendrimeri</a:t>
            </a:r>
            <a:r>
              <a:rPr lang="it-IT" sz="1600" dirty="0" smtClean="0">
                <a:solidFill>
                  <a:schemeClr val="accent6">
                    <a:lumMod val="75000"/>
                  </a:schemeClr>
                </a:solidFill>
                <a:latin typeface="Arial Black"/>
              </a:rPr>
              <a:t>, come lo </a:t>
            </a:r>
            <a:r>
              <a:rPr lang="it-IT" sz="1600" dirty="0" err="1" smtClean="0">
                <a:solidFill>
                  <a:schemeClr val="accent6">
                    <a:lumMod val="75000"/>
                  </a:schemeClr>
                </a:solidFill>
                <a:latin typeface="Arial Black"/>
              </a:rPr>
              <a:t>Starburst</a:t>
            </a:r>
            <a:r>
              <a:rPr lang="it-IT" sz="1600" baseline="30000" dirty="0" err="1" smtClean="0">
                <a:solidFill>
                  <a:schemeClr val="accent6">
                    <a:lumMod val="75000"/>
                  </a:schemeClr>
                </a:solidFill>
                <a:latin typeface="Arial Black"/>
              </a:rPr>
              <a:t>®</a:t>
            </a:r>
            <a:r>
              <a:rPr lang="it-IT" sz="1600" dirty="0" err="1" smtClean="0">
                <a:solidFill>
                  <a:schemeClr val="accent6">
                    <a:lumMod val="75000"/>
                  </a:schemeClr>
                </a:solidFill>
                <a:latin typeface="Arial Black"/>
              </a:rPr>
              <a:t>-</a:t>
            </a:r>
            <a:r>
              <a:rPr lang="it-IT" sz="1600" dirty="0" smtClean="0">
                <a:solidFill>
                  <a:schemeClr val="accent6">
                    <a:lumMod val="75000"/>
                  </a:schemeClr>
                </a:solidFill>
                <a:latin typeface="Arial Black"/>
              </a:rPr>
              <a:t> </a:t>
            </a:r>
            <a:r>
              <a:rPr lang="it-IT" sz="1600" dirty="0" err="1" smtClean="0">
                <a:solidFill>
                  <a:schemeClr val="accent6">
                    <a:lumMod val="75000"/>
                  </a:schemeClr>
                </a:solidFill>
                <a:latin typeface="Arial Black"/>
              </a:rPr>
              <a:t>poliamidoamina</a:t>
            </a:r>
            <a:r>
              <a:rPr lang="it-IT" sz="1600" dirty="0" smtClean="0">
                <a:solidFill>
                  <a:schemeClr val="accent6">
                    <a:lumMod val="75000"/>
                  </a:schemeClr>
                </a:solidFill>
                <a:latin typeface="Arial Black"/>
              </a:rPr>
              <a:t> (PAMAM) modificato con acido 4-idrossi-metilbenzoico. Il prodotto legato al </a:t>
            </a:r>
            <a:r>
              <a:rPr lang="it-IT" sz="1600" dirty="0" err="1" smtClean="0">
                <a:solidFill>
                  <a:schemeClr val="accent6">
                    <a:lumMod val="75000"/>
                  </a:schemeClr>
                </a:solidFill>
                <a:latin typeface="Arial Black"/>
              </a:rPr>
              <a:t>dendrimero</a:t>
            </a:r>
            <a:r>
              <a:rPr lang="it-IT" sz="1600" dirty="0" smtClean="0">
                <a:solidFill>
                  <a:schemeClr val="accent6">
                    <a:lumMod val="75000"/>
                  </a:schemeClr>
                </a:solidFill>
                <a:latin typeface="Arial Black"/>
              </a:rPr>
              <a:t> si può isolare dall’ambiente di reazione tramite cromatografia di esclusione molecolare.</a:t>
            </a:r>
          </a:p>
          <a:p>
            <a:pPr algn="just"/>
            <a:endParaRPr lang="it-IT" sz="1600" dirty="0">
              <a:solidFill>
                <a:schemeClr val="accent6">
                  <a:lumMod val="75000"/>
                </a:schemeClr>
              </a:solidFill>
              <a:latin typeface="Arial Black"/>
            </a:endParaRPr>
          </a:p>
        </p:txBody>
      </p:sp>
      <p:pic>
        <p:nvPicPr>
          <p:cNvPr id="8" name="Immagine 7"/>
          <p:cNvPicPr>
            <a:picLocks noChangeAspect="1"/>
          </p:cNvPicPr>
          <p:nvPr/>
        </p:nvPicPr>
        <p:blipFill>
          <a:blip r:embed="rId2"/>
          <a:stretch>
            <a:fillRect/>
          </a:stretch>
        </p:blipFill>
        <p:spPr>
          <a:xfrm>
            <a:off x="2053043" y="2544662"/>
            <a:ext cx="5755392" cy="413113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569621" y="748198"/>
            <a:ext cx="8549787"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Toposintesi</a:t>
            </a:r>
            <a:r>
              <a:rPr lang="it-IT" sz="2400" b="1" dirty="0" smtClean="0">
                <a:solidFill>
                  <a:schemeClr val="accent4">
                    <a:lumMod val="75000"/>
                  </a:schemeClr>
                </a:solidFill>
              </a:rPr>
              <a:t>): </a:t>
            </a:r>
            <a:r>
              <a:rPr lang="it-IT" sz="2400" b="1" dirty="0" smtClean="0">
                <a:solidFill>
                  <a:srgbClr val="0000FF"/>
                </a:solidFill>
              </a:rPr>
              <a:t>Metodo degli spilli</a:t>
            </a:r>
            <a:endParaRPr lang="it-IT" sz="1600" b="1" dirty="0">
              <a:solidFill>
                <a:srgbClr val="0000FF"/>
              </a:solidFill>
            </a:endParaRPr>
          </a:p>
        </p:txBody>
      </p:sp>
      <p:sp>
        <p:nvSpPr>
          <p:cNvPr id="9" name="CasellaDiTesto 8"/>
          <p:cNvSpPr txBox="1"/>
          <p:nvPr/>
        </p:nvSpPr>
        <p:spPr>
          <a:xfrm>
            <a:off x="328001" y="1488721"/>
            <a:ext cx="8446590" cy="4801315"/>
          </a:xfrm>
          <a:prstGeom prst="rect">
            <a:avLst/>
          </a:prstGeom>
          <a:noFill/>
        </p:spPr>
        <p:txBody>
          <a:bodyPr wrap="square" rtlCol="0">
            <a:spAutoFit/>
          </a:bodyPr>
          <a:lstStyle/>
          <a:p>
            <a:pPr algn="just"/>
            <a:r>
              <a:rPr lang="it-IT" dirty="0" smtClean="0">
                <a:solidFill>
                  <a:schemeClr val="tx1">
                    <a:lumMod val="75000"/>
                    <a:lumOff val="25000"/>
                  </a:schemeClr>
                </a:solidFill>
                <a:latin typeface="Arial Black"/>
              </a:rPr>
              <a:t>Questo metodo è stato introdotto da </a:t>
            </a:r>
            <a:r>
              <a:rPr lang="it-IT" dirty="0" err="1" smtClean="0">
                <a:solidFill>
                  <a:schemeClr val="tx1">
                    <a:lumMod val="75000"/>
                    <a:lumOff val="25000"/>
                  </a:schemeClr>
                </a:solidFill>
                <a:latin typeface="Arial Black"/>
              </a:rPr>
              <a:t>Geysen</a:t>
            </a:r>
            <a:r>
              <a:rPr lang="it-IT" dirty="0" smtClean="0">
                <a:solidFill>
                  <a:schemeClr val="tx1">
                    <a:lumMod val="75000"/>
                    <a:lumOff val="25000"/>
                  </a:schemeClr>
                </a:solidFill>
                <a:latin typeface="Arial Black"/>
              </a:rPr>
              <a:t> nel 1984. Il lavoro originale descriveva la sintesi parallela di peptidi su spilli. La sintesi si fa avvenire sulla punta, opportunamente modificata ad esempio con l’inserzione di un copolimero di acido acrilico, di bastoncelli di polietilene (diametro </a:t>
            </a:r>
            <a:r>
              <a:rPr lang="it-IT" dirty="0" err="1" smtClean="0">
                <a:solidFill>
                  <a:schemeClr val="tx1">
                    <a:lumMod val="75000"/>
                    <a:lumOff val="25000"/>
                  </a:schemeClr>
                </a:solidFill>
                <a:latin typeface="Arial Black"/>
              </a:rPr>
              <a:t>4</a:t>
            </a:r>
            <a:r>
              <a:rPr lang="it-IT" dirty="0" smtClean="0">
                <a:solidFill>
                  <a:schemeClr val="tx1">
                    <a:lumMod val="75000"/>
                    <a:lumOff val="25000"/>
                  </a:schemeClr>
                </a:solidFill>
                <a:latin typeface="Arial Black"/>
              </a:rPr>
              <a:t> mm, lunghezza 40 mm), sistemati su una piastra.  Si hanno a disposizione 96 spilli (</a:t>
            </a:r>
            <a:r>
              <a:rPr lang="it-IT" dirty="0" err="1" smtClean="0">
                <a:solidFill>
                  <a:schemeClr val="tx1">
                    <a:lumMod val="75000"/>
                    <a:lumOff val="25000"/>
                  </a:schemeClr>
                </a:solidFill>
                <a:latin typeface="Arial Black"/>
              </a:rPr>
              <a:t>8</a:t>
            </a:r>
            <a:r>
              <a:rPr lang="it-IT" dirty="0" smtClean="0">
                <a:solidFill>
                  <a:schemeClr val="tx1">
                    <a:lumMod val="75000"/>
                    <a:lumOff val="25000"/>
                  </a:schemeClr>
                </a:solidFill>
                <a:latin typeface="Arial Black"/>
              </a:rPr>
              <a:t> file </a:t>
            </a:r>
            <a:r>
              <a:rPr lang="it-IT" dirty="0" err="1" smtClean="0">
                <a:solidFill>
                  <a:schemeClr val="tx1">
                    <a:lumMod val="75000"/>
                    <a:lumOff val="25000"/>
                  </a:schemeClr>
                </a:solidFill>
                <a:latin typeface="Arial Black"/>
              </a:rPr>
              <a:t>x</a:t>
            </a:r>
            <a:r>
              <a:rPr lang="it-IT" dirty="0" smtClean="0">
                <a:solidFill>
                  <a:schemeClr val="tx1">
                    <a:lumMod val="75000"/>
                    <a:lumOff val="25000"/>
                  </a:schemeClr>
                </a:solidFill>
                <a:latin typeface="Arial Black"/>
              </a:rPr>
              <a:t> 12 spilli ciascuna) che possono essere immersi contemporaneamente nei contenitori di una piastra di </a:t>
            </a:r>
            <a:r>
              <a:rPr lang="it-IT" dirty="0" err="1" smtClean="0">
                <a:solidFill>
                  <a:schemeClr val="tx1">
                    <a:lumMod val="75000"/>
                    <a:lumOff val="25000"/>
                  </a:schemeClr>
                </a:solidFill>
                <a:latin typeface="Arial Black"/>
              </a:rPr>
              <a:t>microtitolazione</a:t>
            </a:r>
            <a:r>
              <a:rPr lang="it-IT" dirty="0" smtClean="0">
                <a:solidFill>
                  <a:schemeClr val="tx1">
                    <a:lumMod val="75000"/>
                    <a:lumOff val="25000"/>
                  </a:schemeClr>
                </a:solidFill>
                <a:latin typeface="Arial Black"/>
              </a:rPr>
              <a:t> (quelle utilizzate per ELISA). L’accoppiamento degli amminoacidi avviene all’interno di ciascun pozzetto che viene riempito con il reattivo opportuno, secondo la strategia </a:t>
            </a:r>
            <a:r>
              <a:rPr lang="it-IT" dirty="0" err="1" smtClean="0">
                <a:solidFill>
                  <a:schemeClr val="tx1">
                    <a:lumMod val="75000"/>
                    <a:lumOff val="25000"/>
                  </a:schemeClr>
                </a:solidFill>
                <a:latin typeface="Arial Black"/>
              </a:rPr>
              <a:t>combinatoriale</a:t>
            </a:r>
            <a:r>
              <a:rPr lang="it-IT" dirty="0" smtClean="0">
                <a:solidFill>
                  <a:schemeClr val="tx1">
                    <a:lumMod val="75000"/>
                    <a:lumOff val="25000"/>
                  </a:schemeClr>
                </a:solidFill>
                <a:latin typeface="Arial Black"/>
              </a:rPr>
              <a:t> scelta. Tale operazione può essere ripetuta tante volte quanto è necessario. Ogni prodotto finale è univocamente determinato dalla posizione e dalla “storia chimica” della vaschetta corrispondente allo spillo. Questo metodo è adatto a costruire un numero limitato di prodotti e si presta ad essere automatizzato. </a:t>
            </a:r>
            <a:endParaRPr lang="it-IT" dirty="0">
              <a:solidFill>
                <a:schemeClr val="tx1">
                  <a:lumMod val="75000"/>
                  <a:lumOff val="25000"/>
                </a:schemeClr>
              </a:solidFill>
              <a:latin typeface="Arial Black"/>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376191" y="748198"/>
            <a:ext cx="8549787"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Toposintesi</a:t>
            </a:r>
            <a:r>
              <a:rPr lang="it-IT" sz="2400" b="1" dirty="0" smtClean="0">
                <a:solidFill>
                  <a:schemeClr val="accent4">
                    <a:lumMod val="75000"/>
                  </a:schemeClr>
                </a:solidFill>
              </a:rPr>
              <a:t>): </a:t>
            </a:r>
            <a:r>
              <a:rPr lang="it-IT" sz="2400" b="1" dirty="0" smtClean="0">
                <a:solidFill>
                  <a:srgbClr val="0000FF"/>
                </a:solidFill>
              </a:rPr>
              <a:t>Metodo degli spilli</a:t>
            </a:r>
            <a:endParaRPr lang="it-IT" sz="1600" b="1" dirty="0">
              <a:solidFill>
                <a:srgbClr val="0000FF"/>
              </a:solidFill>
            </a:endParaRPr>
          </a:p>
        </p:txBody>
      </p:sp>
      <p:pic>
        <p:nvPicPr>
          <p:cNvPr id="8" name="Immagine 7"/>
          <p:cNvPicPr>
            <a:picLocks noChangeAspect="1"/>
          </p:cNvPicPr>
          <p:nvPr/>
        </p:nvPicPr>
        <p:blipFill>
          <a:blip r:embed="rId2"/>
          <a:stretch>
            <a:fillRect/>
          </a:stretch>
        </p:blipFill>
        <p:spPr>
          <a:xfrm>
            <a:off x="943807" y="1209863"/>
            <a:ext cx="6982093" cy="551464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376191" y="748198"/>
            <a:ext cx="8549787"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Toposintesi</a:t>
            </a:r>
            <a:r>
              <a:rPr lang="it-IT" sz="2400" b="1" dirty="0" smtClean="0">
                <a:solidFill>
                  <a:schemeClr val="accent4">
                    <a:lumMod val="75000"/>
                  </a:schemeClr>
                </a:solidFill>
              </a:rPr>
              <a:t>): </a:t>
            </a:r>
            <a:r>
              <a:rPr lang="it-IT" sz="2400" b="1" dirty="0" smtClean="0">
                <a:solidFill>
                  <a:srgbClr val="0000FF"/>
                </a:solidFill>
              </a:rPr>
              <a:t>Metodo degli spilli</a:t>
            </a:r>
            <a:endParaRPr lang="it-IT" sz="1600" b="1" dirty="0">
              <a:solidFill>
                <a:srgbClr val="0000FF"/>
              </a:solidFill>
            </a:endParaRPr>
          </a:p>
        </p:txBody>
      </p:sp>
      <p:pic>
        <p:nvPicPr>
          <p:cNvPr id="7" name="Immagine 6"/>
          <p:cNvPicPr>
            <a:picLocks noChangeAspect="1"/>
          </p:cNvPicPr>
          <p:nvPr/>
        </p:nvPicPr>
        <p:blipFill>
          <a:blip r:embed="rId2"/>
          <a:stretch>
            <a:fillRect/>
          </a:stretch>
        </p:blipFill>
        <p:spPr>
          <a:xfrm>
            <a:off x="376191" y="2011715"/>
            <a:ext cx="8123313" cy="275724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151385" y="1522365"/>
            <a:ext cx="8847539" cy="4770537"/>
          </a:xfrm>
          <a:prstGeom prst="rect">
            <a:avLst/>
          </a:prstGeom>
          <a:noFill/>
        </p:spPr>
        <p:txBody>
          <a:bodyPr wrap="square" rtlCol="0">
            <a:spAutoFit/>
          </a:bodyPr>
          <a:lstStyle/>
          <a:p>
            <a:pPr algn="just"/>
            <a:r>
              <a:rPr lang="it-IT" sz="1600" dirty="0" smtClean="0">
                <a:solidFill>
                  <a:schemeClr val="accent3">
                    <a:lumMod val="75000"/>
                  </a:schemeClr>
                </a:solidFill>
                <a:latin typeface="Arial Black"/>
              </a:rPr>
              <a:t>Uno stadio più critico è quello di lavaggio degli spilli per rimuovere le sostanze adsorbite, poiché i pin non si possono né rigonfiare né strizzare. Il lavaggio fra uno stadio di accoppiamento e il successivo deve perciò essere molto accurato.</a:t>
            </a:r>
          </a:p>
          <a:p>
            <a:pPr algn="just"/>
            <a:r>
              <a:rPr lang="it-IT" sz="1600" dirty="0" smtClean="0">
                <a:solidFill>
                  <a:schemeClr val="accent3">
                    <a:lumMod val="75000"/>
                  </a:schemeClr>
                </a:solidFill>
                <a:latin typeface="Arial Black"/>
              </a:rPr>
              <a:t>Il peptide che si è formato resta sullo spillo non solo durante ma anche dopo la sintesi, un’analisi della purezza del composto sintetizzato è dunque impossibile senza il distacco del peptide stesso. Dato che le quantità massime ottenibili con questo metodo sono molto basse (300 </a:t>
            </a:r>
            <a:r>
              <a:rPr lang="it-IT" sz="1600" dirty="0" err="1" smtClean="0">
                <a:solidFill>
                  <a:schemeClr val="accent3">
                    <a:lumMod val="75000"/>
                  </a:schemeClr>
                </a:solidFill>
                <a:latin typeface="Arial Black"/>
              </a:rPr>
              <a:t>nmol</a:t>
            </a:r>
            <a:r>
              <a:rPr lang="it-IT" sz="1600" dirty="0" smtClean="0">
                <a:solidFill>
                  <a:schemeClr val="accent3">
                    <a:lumMod val="75000"/>
                  </a:schemeClr>
                </a:solidFill>
                <a:latin typeface="Arial Black"/>
              </a:rPr>
              <a:t> di peptide per spillo) i tentativi fatti per analizzare il prodotto </a:t>
            </a:r>
            <a:r>
              <a:rPr lang="it-IT" sz="1600" dirty="0" err="1" smtClean="0">
                <a:solidFill>
                  <a:schemeClr val="accent3">
                    <a:lumMod val="75000"/>
                  </a:schemeClr>
                </a:solidFill>
                <a:latin typeface="Arial Black"/>
              </a:rPr>
              <a:t>sarebbere</a:t>
            </a:r>
            <a:r>
              <a:rPr lang="it-IT" sz="1600" dirty="0" smtClean="0">
                <a:solidFill>
                  <a:schemeClr val="accent3">
                    <a:lumMod val="75000"/>
                  </a:schemeClr>
                </a:solidFill>
                <a:latin typeface="Arial Black"/>
              </a:rPr>
              <a:t> estremamente laboriosi e difficoltosi. </a:t>
            </a:r>
          </a:p>
          <a:p>
            <a:pPr algn="just"/>
            <a:r>
              <a:rPr lang="it-IT" sz="1600" dirty="0" smtClean="0">
                <a:solidFill>
                  <a:schemeClr val="accent3">
                    <a:lumMod val="75000"/>
                  </a:schemeClr>
                </a:solidFill>
                <a:latin typeface="Arial Black"/>
              </a:rPr>
              <a:t>L’importanza del metodo degli spilli è soprattutto in campo </a:t>
            </a:r>
            <a:r>
              <a:rPr lang="it-IT" sz="1600" dirty="0" err="1" smtClean="0">
                <a:solidFill>
                  <a:schemeClr val="accent3">
                    <a:lumMod val="75000"/>
                  </a:schemeClr>
                </a:solidFill>
                <a:latin typeface="Arial Black"/>
              </a:rPr>
              <a:t>immunoanalitico</a:t>
            </a:r>
            <a:r>
              <a:rPr lang="it-IT" sz="1600" dirty="0" smtClean="0">
                <a:solidFill>
                  <a:schemeClr val="accent3">
                    <a:lumMod val="75000"/>
                  </a:schemeClr>
                </a:solidFill>
                <a:latin typeface="Arial Black"/>
              </a:rPr>
              <a:t>. Si possono, ad esempio, saggiare  anticorpi per determinare certe aree antigeniche  sulla superficie della proteina. Si sintetizzano quindi sequenze antigeniche (da tetra a </a:t>
            </a:r>
            <a:r>
              <a:rPr lang="it-IT" sz="1600" dirty="0" err="1" smtClean="0">
                <a:solidFill>
                  <a:schemeClr val="accent3">
                    <a:lumMod val="75000"/>
                  </a:schemeClr>
                </a:solidFill>
                <a:latin typeface="Arial Black"/>
              </a:rPr>
              <a:t>nonapeptidiche</a:t>
            </a:r>
            <a:r>
              <a:rPr lang="it-IT" sz="1600" dirty="0" smtClean="0">
                <a:solidFill>
                  <a:schemeClr val="accent3">
                    <a:lumMod val="75000"/>
                  </a:schemeClr>
                </a:solidFill>
                <a:latin typeface="Arial Black"/>
              </a:rPr>
              <a:t>), distribuire gli </a:t>
            </a:r>
            <a:r>
              <a:rPr lang="it-IT" sz="1600" dirty="0" err="1" smtClean="0">
                <a:solidFill>
                  <a:schemeClr val="accent3">
                    <a:lumMod val="75000"/>
                  </a:schemeClr>
                </a:solidFill>
                <a:latin typeface="Arial Black"/>
              </a:rPr>
              <a:t>mAb</a:t>
            </a:r>
            <a:r>
              <a:rPr lang="it-IT" sz="1600" dirty="0" smtClean="0">
                <a:solidFill>
                  <a:schemeClr val="accent3">
                    <a:lumMod val="75000"/>
                  </a:schemeClr>
                </a:solidFill>
                <a:latin typeface="Arial Black"/>
              </a:rPr>
              <a:t> su una piastra per ELISA e incubare con il blocco degli spilli. Gli anticorpi si legheranno </a:t>
            </a:r>
            <a:r>
              <a:rPr lang="it-IT" sz="1600" dirty="0" err="1" smtClean="0">
                <a:solidFill>
                  <a:schemeClr val="accent3">
                    <a:lumMod val="75000"/>
                  </a:schemeClr>
                </a:solidFill>
                <a:latin typeface="Arial Black"/>
              </a:rPr>
              <a:t>preferenzialmete</a:t>
            </a:r>
            <a:r>
              <a:rPr lang="it-IT" sz="1600" dirty="0" smtClean="0">
                <a:solidFill>
                  <a:schemeClr val="accent3">
                    <a:lumMod val="75000"/>
                  </a:schemeClr>
                </a:solidFill>
                <a:latin typeface="Arial Black"/>
              </a:rPr>
              <a:t> a quegli spilli che presentano una </a:t>
            </a:r>
            <a:r>
              <a:rPr lang="it-IT" sz="1600" dirty="0" err="1" smtClean="0">
                <a:solidFill>
                  <a:schemeClr val="accent3">
                    <a:lumMod val="75000"/>
                  </a:schemeClr>
                </a:solidFill>
                <a:latin typeface="Arial Black"/>
              </a:rPr>
              <a:t>subsequenza</a:t>
            </a:r>
            <a:r>
              <a:rPr lang="it-IT" sz="1600" dirty="0" smtClean="0">
                <a:solidFill>
                  <a:schemeClr val="accent3">
                    <a:lumMod val="75000"/>
                  </a:schemeClr>
                </a:solidFill>
                <a:latin typeface="Arial Black"/>
              </a:rPr>
              <a:t> antigenica proteica (</a:t>
            </a:r>
            <a:r>
              <a:rPr lang="it-IT" sz="1600" dirty="0" err="1" smtClean="0">
                <a:solidFill>
                  <a:schemeClr val="accent3">
                    <a:lumMod val="75000"/>
                  </a:schemeClr>
                </a:solidFill>
                <a:latin typeface="Arial Black"/>
              </a:rPr>
              <a:t>epitopo</a:t>
            </a:r>
            <a:r>
              <a:rPr lang="it-IT" sz="1600" dirty="0" smtClean="0">
                <a:solidFill>
                  <a:schemeClr val="accent3">
                    <a:lumMod val="75000"/>
                  </a:schemeClr>
                </a:solidFill>
                <a:latin typeface="Arial Black"/>
              </a:rPr>
              <a:t> continuo). Per staccare il peptide dagli spilli si possono utilizzare spaziatori labili fra il pin di polietilene e il primo aminoacido introdotto. </a:t>
            </a:r>
            <a:endParaRPr lang="it-IT" sz="1600" dirty="0">
              <a:solidFill>
                <a:schemeClr val="accent3">
                  <a:lumMod val="75000"/>
                </a:schemeClr>
              </a:solidFill>
              <a:latin typeface="Arial Black"/>
            </a:endParaRPr>
          </a:p>
        </p:txBody>
      </p:sp>
      <p:sp>
        <p:nvSpPr>
          <p:cNvPr id="8" name="CasellaDiTesto 7"/>
          <p:cNvSpPr txBox="1"/>
          <p:nvPr/>
        </p:nvSpPr>
        <p:spPr>
          <a:xfrm>
            <a:off x="376191" y="748198"/>
            <a:ext cx="8549787"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Toposintesi</a:t>
            </a:r>
            <a:r>
              <a:rPr lang="it-IT" sz="2400" b="1" dirty="0" smtClean="0">
                <a:solidFill>
                  <a:schemeClr val="accent4">
                    <a:lumMod val="75000"/>
                  </a:schemeClr>
                </a:solidFill>
              </a:rPr>
              <a:t>): </a:t>
            </a:r>
            <a:r>
              <a:rPr lang="it-IT" sz="2400" b="1" dirty="0" smtClean="0">
                <a:solidFill>
                  <a:srgbClr val="0000FF"/>
                </a:solidFill>
              </a:rPr>
              <a:t>Metodo degli spilli</a:t>
            </a:r>
            <a:endParaRPr lang="it-IT" sz="1600" b="1" dirty="0">
              <a:solidFill>
                <a:srgbClr val="0000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216401" y="748198"/>
            <a:ext cx="9033543"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Toposintesi</a:t>
            </a:r>
            <a:r>
              <a:rPr lang="it-IT" sz="2400" b="1" dirty="0" smtClean="0">
                <a:solidFill>
                  <a:schemeClr val="accent4">
                    <a:lumMod val="75000"/>
                  </a:schemeClr>
                </a:solidFill>
              </a:rPr>
              <a:t>): </a:t>
            </a:r>
            <a:r>
              <a:rPr lang="it-IT" sz="2400" b="1" dirty="0" smtClean="0">
                <a:solidFill>
                  <a:srgbClr val="0000FF"/>
                </a:solidFill>
              </a:rPr>
              <a:t>Metodo fotolitografico</a:t>
            </a:r>
            <a:endParaRPr lang="it-IT" sz="1600" b="1" dirty="0">
              <a:solidFill>
                <a:srgbClr val="0000FF"/>
              </a:solidFill>
            </a:endParaRPr>
          </a:p>
        </p:txBody>
      </p:sp>
      <p:sp>
        <p:nvSpPr>
          <p:cNvPr id="12" name="CasellaDiTesto 11"/>
          <p:cNvSpPr txBox="1"/>
          <p:nvPr/>
        </p:nvSpPr>
        <p:spPr>
          <a:xfrm>
            <a:off x="344822" y="1438256"/>
            <a:ext cx="8452257" cy="4770537"/>
          </a:xfrm>
          <a:prstGeom prst="rect">
            <a:avLst/>
          </a:prstGeom>
          <a:noFill/>
        </p:spPr>
        <p:txBody>
          <a:bodyPr wrap="square" rtlCol="0">
            <a:spAutoFit/>
          </a:bodyPr>
          <a:lstStyle/>
          <a:p>
            <a:pPr algn="just"/>
            <a:r>
              <a:rPr lang="it-IT" sz="1600" dirty="0" smtClean="0">
                <a:solidFill>
                  <a:schemeClr val="accent2">
                    <a:lumMod val="75000"/>
                  </a:schemeClr>
                </a:solidFill>
                <a:latin typeface="Arial Black"/>
              </a:rPr>
              <a:t>Questo metodo, nel quale vengono combinate la sintesi in fase solida con  le tecniche fotolitografica e fotochimica, è particolarmente adatto alla sintesi di polipeptidi, </a:t>
            </a:r>
            <a:r>
              <a:rPr lang="it-IT" sz="1600" dirty="0" err="1" smtClean="0">
                <a:solidFill>
                  <a:schemeClr val="accent2">
                    <a:lumMod val="75000"/>
                  </a:schemeClr>
                </a:solidFill>
                <a:latin typeface="Arial Black"/>
              </a:rPr>
              <a:t>oligonucleotidi</a:t>
            </a:r>
            <a:r>
              <a:rPr lang="it-IT" sz="1600" dirty="0" smtClean="0">
                <a:solidFill>
                  <a:schemeClr val="accent2">
                    <a:lumMod val="75000"/>
                  </a:schemeClr>
                </a:solidFill>
                <a:latin typeface="Arial Black"/>
              </a:rPr>
              <a:t> e prodotti analoghi ed è conosciuto come “light </a:t>
            </a:r>
            <a:r>
              <a:rPr lang="it-IT" sz="1600" dirty="0" err="1" smtClean="0">
                <a:solidFill>
                  <a:schemeClr val="accent2">
                    <a:lumMod val="75000"/>
                  </a:schemeClr>
                </a:solidFill>
                <a:latin typeface="Arial Black"/>
              </a:rPr>
              <a:t>directed</a:t>
            </a:r>
            <a:r>
              <a:rPr lang="it-IT" sz="1600" dirty="0" smtClean="0">
                <a:solidFill>
                  <a:schemeClr val="accent2">
                    <a:lumMod val="75000"/>
                  </a:schemeClr>
                </a:solidFill>
                <a:latin typeface="Arial Black"/>
              </a:rPr>
              <a:t> </a:t>
            </a:r>
            <a:r>
              <a:rPr lang="it-IT" sz="1600" dirty="0" err="1" smtClean="0">
                <a:solidFill>
                  <a:schemeClr val="accent2">
                    <a:lumMod val="75000"/>
                  </a:schemeClr>
                </a:solidFill>
                <a:latin typeface="Arial Black"/>
              </a:rPr>
              <a:t>spatially</a:t>
            </a:r>
            <a:r>
              <a:rPr lang="it-IT" sz="1600" dirty="0" smtClean="0">
                <a:solidFill>
                  <a:schemeClr val="accent2">
                    <a:lumMod val="75000"/>
                  </a:schemeClr>
                </a:solidFill>
                <a:latin typeface="Arial Black"/>
              </a:rPr>
              <a:t> </a:t>
            </a:r>
            <a:r>
              <a:rPr lang="it-IT" sz="1600" dirty="0" err="1" smtClean="0">
                <a:solidFill>
                  <a:schemeClr val="accent2">
                    <a:lumMod val="75000"/>
                  </a:schemeClr>
                </a:solidFill>
                <a:latin typeface="Arial Black"/>
              </a:rPr>
              <a:t>addressable</a:t>
            </a:r>
            <a:r>
              <a:rPr lang="it-IT" sz="1600" dirty="0" smtClean="0">
                <a:solidFill>
                  <a:schemeClr val="accent2">
                    <a:lumMod val="75000"/>
                  </a:schemeClr>
                </a:solidFill>
                <a:latin typeface="Arial Black"/>
              </a:rPr>
              <a:t> </a:t>
            </a:r>
            <a:r>
              <a:rPr lang="it-IT" sz="1600" dirty="0" err="1" smtClean="0">
                <a:solidFill>
                  <a:schemeClr val="accent2">
                    <a:lumMod val="75000"/>
                  </a:schemeClr>
                </a:solidFill>
                <a:latin typeface="Arial Black"/>
              </a:rPr>
              <a:t>parallel</a:t>
            </a:r>
            <a:r>
              <a:rPr lang="it-IT" sz="1600" dirty="0" smtClean="0">
                <a:solidFill>
                  <a:schemeClr val="accent2">
                    <a:lumMod val="75000"/>
                  </a:schemeClr>
                </a:solidFill>
                <a:latin typeface="Arial Black"/>
              </a:rPr>
              <a:t> </a:t>
            </a:r>
            <a:r>
              <a:rPr lang="it-IT" sz="1600" dirty="0" err="1" smtClean="0">
                <a:solidFill>
                  <a:schemeClr val="accent2">
                    <a:lumMod val="75000"/>
                  </a:schemeClr>
                </a:solidFill>
                <a:latin typeface="Arial Black"/>
              </a:rPr>
              <a:t>chemical</a:t>
            </a:r>
            <a:r>
              <a:rPr lang="it-IT" sz="1600" dirty="0" smtClean="0">
                <a:solidFill>
                  <a:schemeClr val="accent2">
                    <a:lumMod val="75000"/>
                  </a:schemeClr>
                </a:solidFill>
                <a:latin typeface="Arial Black"/>
              </a:rPr>
              <a:t> </a:t>
            </a:r>
            <a:r>
              <a:rPr lang="it-IT" sz="1600" dirty="0" err="1" smtClean="0">
                <a:solidFill>
                  <a:schemeClr val="accent2">
                    <a:lumMod val="75000"/>
                  </a:schemeClr>
                </a:solidFill>
                <a:latin typeface="Arial Black"/>
              </a:rPr>
              <a:t>synthesis</a:t>
            </a:r>
            <a:r>
              <a:rPr lang="it-IT" sz="1600" dirty="0" smtClean="0">
                <a:solidFill>
                  <a:schemeClr val="accent2">
                    <a:lumMod val="75000"/>
                  </a:schemeClr>
                </a:solidFill>
                <a:latin typeface="Arial Black"/>
              </a:rPr>
              <a:t>”.</a:t>
            </a:r>
          </a:p>
          <a:p>
            <a:pPr algn="just"/>
            <a:r>
              <a:rPr lang="it-IT" sz="1600" dirty="0" smtClean="0">
                <a:solidFill>
                  <a:schemeClr val="accent2">
                    <a:lumMod val="75000"/>
                  </a:schemeClr>
                </a:solidFill>
                <a:latin typeface="Arial Black"/>
              </a:rPr>
              <a:t>La sintesi in fase solida viene eseguita su una lastra di vetro borosilicato funzionalizzato sul quale vengono ancorati gli aminoacidi protetti sul gruppo α-aminico con un proteggente fotolabile. Si possono irraggiare con luce di lunghezza d’onda opportuna aree molto piccole e ben definite del vetro utilizzando maschere fotolitografiche protettive. In tal modo si ottiene la deprotezione di tutti i gruppi α-aminici non protetti dalla maschera. Nel successivo </a:t>
            </a:r>
            <a:r>
              <a:rPr lang="it-IT" sz="1600" dirty="0" err="1" smtClean="0">
                <a:solidFill>
                  <a:schemeClr val="accent2">
                    <a:lumMod val="75000"/>
                  </a:schemeClr>
                </a:solidFill>
                <a:latin typeface="Arial Black"/>
              </a:rPr>
              <a:t>step</a:t>
            </a:r>
            <a:r>
              <a:rPr lang="it-IT" sz="1600" dirty="0" smtClean="0">
                <a:solidFill>
                  <a:schemeClr val="accent2">
                    <a:lumMod val="75000"/>
                  </a:schemeClr>
                </a:solidFill>
                <a:latin typeface="Arial Black"/>
              </a:rPr>
              <a:t> di accoppiamento, l’allungamento della catena avverrà solo nelle zone che sono state sottoposte ad irradiazione. Utilizzando questa procedura si possono sintetizzare una accanto all’altra fino a 40000 sequenze su un vetro di 1 cm</a:t>
            </a:r>
            <a:r>
              <a:rPr lang="it-IT" sz="1600" baseline="30000" dirty="0" smtClean="0">
                <a:solidFill>
                  <a:schemeClr val="accent2">
                    <a:lumMod val="75000"/>
                  </a:schemeClr>
                </a:solidFill>
                <a:latin typeface="Arial Black"/>
              </a:rPr>
              <a:t>2</a:t>
            </a:r>
            <a:r>
              <a:rPr lang="it-IT" sz="1600" dirty="0" smtClean="0">
                <a:solidFill>
                  <a:schemeClr val="accent2">
                    <a:lumMod val="75000"/>
                  </a:schemeClr>
                </a:solidFill>
                <a:latin typeface="Arial Black"/>
              </a:rPr>
              <a:t>, con una  risoluzione fra i siti di sintesi contigui che è molto alta a 50 μm. Lo screening biologico può essere eseguito, ad esempio, con un anticorpo o un recettore accoppiato ad  prodotto fluorescente.  Dopo un accurato lavaggio, la scansione con un microscopio a fluorescenza permette di identificare il prodotto attivo la cui struttura è definita dalla sua posizione sulla lastra di vetro. </a:t>
            </a:r>
            <a:endParaRPr lang="it-IT" sz="1600" dirty="0">
              <a:solidFill>
                <a:schemeClr val="accent2">
                  <a:lumMod val="75000"/>
                </a:schemeClr>
              </a:solidFill>
              <a:latin typeface="Arial Black"/>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216401" y="748198"/>
            <a:ext cx="9033543"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Toposintesi</a:t>
            </a:r>
            <a:r>
              <a:rPr lang="it-IT" sz="2400" b="1" dirty="0" smtClean="0">
                <a:solidFill>
                  <a:schemeClr val="accent4">
                    <a:lumMod val="75000"/>
                  </a:schemeClr>
                </a:solidFill>
              </a:rPr>
              <a:t>): </a:t>
            </a:r>
            <a:r>
              <a:rPr lang="it-IT" sz="2400" b="1" dirty="0" smtClean="0">
                <a:solidFill>
                  <a:srgbClr val="0000FF"/>
                </a:solidFill>
              </a:rPr>
              <a:t>Metodo fotolitografico</a:t>
            </a:r>
            <a:endParaRPr lang="it-IT" sz="1600" b="1" dirty="0">
              <a:solidFill>
                <a:srgbClr val="0000FF"/>
              </a:solidFill>
            </a:endParaRPr>
          </a:p>
        </p:txBody>
      </p:sp>
      <p:sp>
        <p:nvSpPr>
          <p:cNvPr id="10" name="Rettangolo 9"/>
          <p:cNvSpPr/>
          <p:nvPr/>
        </p:nvSpPr>
        <p:spPr>
          <a:xfrm>
            <a:off x="0" y="2027016"/>
            <a:ext cx="4829037" cy="3785652"/>
          </a:xfrm>
          <a:prstGeom prst="rect">
            <a:avLst/>
          </a:prstGeom>
        </p:spPr>
        <p:txBody>
          <a:bodyPr wrap="square">
            <a:spAutoFit/>
          </a:bodyPr>
          <a:lstStyle/>
          <a:p>
            <a:pPr algn="just"/>
            <a:r>
              <a:rPr lang="it-IT" sz="1500" dirty="0" smtClean="0">
                <a:solidFill>
                  <a:schemeClr val="accent2">
                    <a:lumMod val="75000"/>
                  </a:schemeClr>
                </a:solidFill>
                <a:latin typeface="Arial Black"/>
              </a:rPr>
              <a:t>I vari passaggi sintetici sono:</a:t>
            </a:r>
          </a:p>
          <a:p>
            <a:pPr lvl="0" algn="just"/>
            <a:r>
              <a:rPr lang="it-IT" sz="1500" dirty="0" smtClean="0">
                <a:solidFill>
                  <a:schemeClr val="accent2">
                    <a:lumMod val="75000"/>
                  </a:schemeClr>
                </a:solidFill>
                <a:latin typeface="Arial Black"/>
              </a:rPr>
              <a:t>innesto del gruppo reattivo (ad esempio un aminoacido) sul supporto solido (</a:t>
            </a:r>
            <a:r>
              <a:rPr lang="it-IT" sz="1500" dirty="0" err="1" smtClean="0">
                <a:solidFill>
                  <a:schemeClr val="accent2">
                    <a:lumMod val="75000"/>
                  </a:schemeClr>
                </a:solidFill>
                <a:latin typeface="Arial Black"/>
              </a:rPr>
              <a:t>1</a:t>
            </a:r>
            <a:r>
              <a:rPr lang="it-IT" sz="1500" dirty="0" smtClean="0">
                <a:solidFill>
                  <a:schemeClr val="accent2">
                    <a:lumMod val="75000"/>
                  </a:schemeClr>
                </a:solidFill>
                <a:latin typeface="Arial Black"/>
              </a:rPr>
              <a:t>)</a:t>
            </a:r>
          </a:p>
          <a:p>
            <a:pPr lvl="0" algn="just"/>
            <a:r>
              <a:rPr lang="it-IT" sz="1500" dirty="0" smtClean="0">
                <a:solidFill>
                  <a:schemeClr val="accent2">
                    <a:lumMod val="75000"/>
                  </a:schemeClr>
                </a:solidFill>
                <a:latin typeface="Arial Black"/>
              </a:rPr>
              <a:t>protezione del gruppo aminico con un proteggente </a:t>
            </a:r>
            <a:r>
              <a:rPr lang="it-IT" sz="1500" dirty="0" err="1" smtClean="0">
                <a:solidFill>
                  <a:schemeClr val="accent2">
                    <a:lumMod val="75000"/>
                  </a:schemeClr>
                </a:solidFill>
                <a:latin typeface="Arial Black"/>
              </a:rPr>
              <a:t>fotolabile</a:t>
            </a:r>
            <a:r>
              <a:rPr lang="it-IT" sz="1500" dirty="0" smtClean="0">
                <a:solidFill>
                  <a:schemeClr val="accent2">
                    <a:lumMod val="75000"/>
                  </a:schemeClr>
                </a:solidFill>
                <a:latin typeface="Arial Black"/>
              </a:rPr>
              <a:t> (2)</a:t>
            </a:r>
          </a:p>
          <a:p>
            <a:pPr lvl="0" algn="just"/>
            <a:r>
              <a:rPr lang="it-IT" sz="1500" dirty="0" smtClean="0">
                <a:solidFill>
                  <a:schemeClr val="accent2">
                    <a:lumMod val="75000"/>
                  </a:schemeClr>
                </a:solidFill>
                <a:latin typeface="Arial Black"/>
              </a:rPr>
              <a:t>utilizzazione di una maschera protettiva ed irradiazione del vetrino per eliminare il gruppo proteggente </a:t>
            </a:r>
            <a:r>
              <a:rPr lang="it-IT" sz="1500" dirty="0" err="1" smtClean="0">
                <a:solidFill>
                  <a:schemeClr val="accent2">
                    <a:lumMod val="75000"/>
                  </a:schemeClr>
                </a:solidFill>
                <a:latin typeface="Arial Black"/>
              </a:rPr>
              <a:t>fotolabile</a:t>
            </a:r>
            <a:r>
              <a:rPr lang="it-IT" sz="1500" dirty="0" smtClean="0">
                <a:solidFill>
                  <a:schemeClr val="accent2">
                    <a:lumMod val="75000"/>
                  </a:schemeClr>
                </a:solidFill>
                <a:latin typeface="Arial Black"/>
              </a:rPr>
              <a:t> nelle zone non coperte dalla maschera (3,4)</a:t>
            </a:r>
          </a:p>
          <a:p>
            <a:pPr lvl="0" algn="just"/>
            <a:r>
              <a:rPr lang="it-IT" sz="1500" dirty="0" smtClean="0">
                <a:solidFill>
                  <a:schemeClr val="accent2">
                    <a:lumMod val="75000"/>
                  </a:schemeClr>
                </a:solidFill>
                <a:latin typeface="Arial Black"/>
              </a:rPr>
              <a:t>accoppiamento con opportuno reattivo dei gruppi </a:t>
            </a:r>
            <a:r>
              <a:rPr lang="it-IT" sz="1500" dirty="0" err="1" smtClean="0">
                <a:solidFill>
                  <a:schemeClr val="accent2">
                    <a:lumMod val="75000"/>
                  </a:schemeClr>
                </a:solidFill>
                <a:latin typeface="Arial Black"/>
              </a:rPr>
              <a:t>deprotetti</a:t>
            </a:r>
            <a:r>
              <a:rPr lang="it-IT" sz="1500" dirty="0" smtClean="0">
                <a:solidFill>
                  <a:schemeClr val="accent2">
                    <a:lumMod val="75000"/>
                  </a:schemeClr>
                </a:solidFill>
                <a:latin typeface="Arial Black"/>
              </a:rPr>
              <a:t>(</a:t>
            </a:r>
            <a:r>
              <a:rPr lang="it-IT" sz="1500" dirty="0" err="1" smtClean="0">
                <a:solidFill>
                  <a:schemeClr val="accent2">
                    <a:lumMod val="75000"/>
                  </a:schemeClr>
                </a:solidFill>
                <a:latin typeface="Arial Black"/>
              </a:rPr>
              <a:t>5</a:t>
            </a:r>
            <a:r>
              <a:rPr lang="it-IT" sz="1500" dirty="0" smtClean="0">
                <a:solidFill>
                  <a:schemeClr val="accent2">
                    <a:lumMod val="75000"/>
                  </a:schemeClr>
                </a:solidFill>
                <a:latin typeface="Arial Black"/>
              </a:rPr>
              <a:t>)</a:t>
            </a:r>
          </a:p>
          <a:p>
            <a:pPr lvl="0" algn="just"/>
            <a:r>
              <a:rPr lang="it-IT" sz="1500" dirty="0" smtClean="0">
                <a:solidFill>
                  <a:schemeClr val="accent2">
                    <a:lumMod val="75000"/>
                  </a:schemeClr>
                </a:solidFill>
                <a:latin typeface="Arial Black"/>
              </a:rPr>
              <a:t>protezione dei nuovi gruppi introdotti (</a:t>
            </a:r>
            <a:r>
              <a:rPr lang="it-IT" sz="1500" dirty="0" err="1" smtClean="0">
                <a:solidFill>
                  <a:schemeClr val="accent2">
                    <a:lumMod val="75000"/>
                  </a:schemeClr>
                </a:solidFill>
                <a:latin typeface="Arial Black"/>
              </a:rPr>
              <a:t>6</a:t>
            </a:r>
            <a:r>
              <a:rPr lang="it-IT" sz="1500" dirty="0" smtClean="0">
                <a:solidFill>
                  <a:schemeClr val="accent2">
                    <a:lumMod val="75000"/>
                  </a:schemeClr>
                </a:solidFill>
                <a:latin typeface="Arial Black"/>
              </a:rPr>
              <a:t>)</a:t>
            </a:r>
          </a:p>
          <a:p>
            <a:pPr lvl="0" algn="just"/>
            <a:r>
              <a:rPr lang="it-IT" sz="1500" dirty="0" smtClean="0">
                <a:solidFill>
                  <a:schemeClr val="accent2">
                    <a:lumMod val="75000"/>
                  </a:schemeClr>
                </a:solidFill>
                <a:latin typeface="Arial Black"/>
              </a:rPr>
              <a:t>uso di una nuova maschera per selezionare altri gruppi da </a:t>
            </a:r>
            <a:r>
              <a:rPr lang="it-IT" sz="1500" dirty="0" err="1" smtClean="0">
                <a:solidFill>
                  <a:schemeClr val="accent2">
                    <a:lumMod val="75000"/>
                  </a:schemeClr>
                </a:solidFill>
                <a:latin typeface="Arial Black"/>
              </a:rPr>
              <a:t>deproteggere</a:t>
            </a:r>
            <a:r>
              <a:rPr lang="it-IT" sz="1500" dirty="0" smtClean="0">
                <a:solidFill>
                  <a:schemeClr val="accent2">
                    <a:lumMod val="75000"/>
                  </a:schemeClr>
                </a:solidFill>
                <a:latin typeface="Arial Black"/>
              </a:rPr>
              <a:t> (</a:t>
            </a:r>
            <a:r>
              <a:rPr lang="it-IT" sz="1500" dirty="0" err="1" smtClean="0">
                <a:solidFill>
                  <a:schemeClr val="accent2">
                    <a:lumMod val="75000"/>
                  </a:schemeClr>
                </a:solidFill>
                <a:latin typeface="Arial Black"/>
              </a:rPr>
              <a:t>7</a:t>
            </a:r>
            <a:r>
              <a:rPr lang="it-IT" sz="1500" dirty="0" smtClean="0">
                <a:solidFill>
                  <a:schemeClr val="accent2">
                    <a:lumMod val="75000"/>
                  </a:schemeClr>
                </a:solidFill>
                <a:latin typeface="Arial Black"/>
              </a:rPr>
              <a:t>)</a:t>
            </a:r>
          </a:p>
          <a:p>
            <a:pPr lvl="0" algn="just"/>
            <a:r>
              <a:rPr lang="it-IT" sz="1500" dirty="0" smtClean="0">
                <a:solidFill>
                  <a:schemeClr val="accent2">
                    <a:lumMod val="75000"/>
                  </a:schemeClr>
                </a:solidFill>
                <a:latin typeface="Arial Black"/>
              </a:rPr>
              <a:t>accoppiamento con un nuovo reagente (8,9)</a:t>
            </a:r>
          </a:p>
          <a:p>
            <a:pPr lvl="0" algn="just"/>
            <a:r>
              <a:rPr lang="it-IT" sz="1500" dirty="0" smtClean="0">
                <a:solidFill>
                  <a:schemeClr val="accent2">
                    <a:lumMod val="75000"/>
                  </a:schemeClr>
                </a:solidFill>
                <a:latin typeface="Arial Black"/>
              </a:rPr>
              <a:t>nuovo passaggio di protezione (10)</a:t>
            </a:r>
            <a:endParaRPr lang="it-IT" sz="1500" dirty="0">
              <a:solidFill>
                <a:schemeClr val="accent2">
                  <a:lumMod val="75000"/>
                </a:schemeClr>
              </a:solidFill>
              <a:latin typeface="Arial Black"/>
            </a:endParaRPr>
          </a:p>
        </p:txBody>
      </p:sp>
      <p:pic>
        <p:nvPicPr>
          <p:cNvPr id="11" name="Immagine 10"/>
          <p:cNvPicPr>
            <a:picLocks noChangeAspect="1"/>
          </p:cNvPicPr>
          <p:nvPr/>
        </p:nvPicPr>
        <p:blipFill>
          <a:blip r:embed="rId2"/>
          <a:stretch>
            <a:fillRect/>
          </a:stretch>
        </p:blipFill>
        <p:spPr>
          <a:xfrm>
            <a:off x="4876594" y="2496465"/>
            <a:ext cx="4267406" cy="292853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216401" y="748198"/>
            <a:ext cx="9033543"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err="1" smtClean="0">
                <a:solidFill>
                  <a:schemeClr val="accent4">
                    <a:lumMod val="75000"/>
                  </a:schemeClr>
                </a:solidFill>
              </a:rPr>
              <a:t>Toposintesi</a:t>
            </a:r>
            <a:r>
              <a:rPr lang="it-IT" sz="2400" b="1" dirty="0" smtClean="0">
                <a:solidFill>
                  <a:schemeClr val="accent4">
                    <a:lumMod val="75000"/>
                  </a:schemeClr>
                </a:solidFill>
              </a:rPr>
              <a:t>): </a:t>
            </a:r>
            <a:r>
              <a:rPr lang="it-IT" sz="2400" b="1" dirty="0" smtClean="0">
                <a:solidFill>
                  <a:srgbClr val="0000FF"/>
                </a:solidFill>
              </a:rPr>
              <a:t>Metodo fotolitografico</a:t>
            </a:r>
            <a:endParaRPr lang="it-IT" sz="1600" b="1" dirty="0">
              <a:solidFill>
                <a:srgbClr val="0000FF"/>
              </a:solidFill>
            </a:endParaRPr>
          </a:p>
        </p:txBody>
      </p:sp>
      <p:pic>
        <p:nvPicPr>
          <p:cNvPr id="7" name="Immagine 6"/>
          <p:cNvPicPr>
            <a:picLocks noChangeAspect="1"/>
          </p:cNvPicPr>
          <p:nvPr/>
        </p:nvPicPr>
        <p:blipFill>
          <a:blip r:embed="rId2"/>
          <a:stretch>
            <a:fillRect/>
          </a:stretch>
        </p:blipFill>
        <p:spPr>
          <a:xfrm>
            <a:off x="1511267" y="1209862"/>
            <a:ext cx="5746744" cy="559595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216401" y="748198"/>
            <a:ext cx="6079609"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smtClean="0">
                <a:solidFill>
                  <a:srgbClr val="0000FF"/>
                </a:solidFill>
              </a:rPr>
              <a:t>Metodi Analitici</a:t>
            </a:r>
            <a:endParaRPr lang="it-IT" sz="1600" b="1" dirty="0">
              <a:solidFill>
                <a:srgbClr val="0000FF"/>
              </a:solidFill>
            </a:endParaRPr>
          </a:p>
        </p:txBody>
      </p:sp>
      <p:pic>
        <p:nvPicPr>
          <p:cNvPr id="7" name="Immagine 6"/>
          <p:cNvPicPr>
            <a:picLocks noChangeAspect="1"/>
          </p:cNvPicPr>
          <p:nvPr/>
        </p:nvPicPr>
        <p:blipFill>
          <a:blip r:embed="rId2"/>
          <a:stretch>
            <a:fillRect/>
          </a:stretch>
        </p:blipFill>
        <p:spPr>
          <a:xfrm>
            <a:off x="458714" y="1209863"/>
            <a:ext cx="7540262" cy="528685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216401" y="748198"/>
            <a:ext cx="6079609"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smtClean="0">
                <a:solidFill>
                  <a:srgbClr val="0000FF"/>
                </a:solidFill>
              </a:rPr>
              <a:t>Metodi Analitici</a:t>
            </a:r>
            <a:endParaRPr lang="it-IT" sz="1600" b="1" dirty="0">
              <a:solidFill>
                <a:srgbClr val="0000FF"/>
              </a:solidFill>
            </a:endParaRPr>
          </a:p>
        </p:txBody>
      </p:sp>
      <p:pic>
        <p:nvPicPr>
          <p:cNvPr id="8" name="Immagine 7"/>
          <p:cNvPicPr>
            <a:picLocks noChangeAspect="1"/>
          </p:cNvPicPr>
          <p:nvPr/>
        </p:nvPicPr>
        <p:blipFill>
          <a:blip r:embed="rId2"/>
          <a:stretch>
            <a:fillRect/>
          </a:stretch>
        </p:blipFill>
        <p:spPr>
          <a:xfrm>
            <a:off x="554985" y="1209863"/>
            <a:ext cx="7903795" cy="536483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7" name="Immagine 6"/>
          <p:cNvPicPr>
            <a:picLocks noChangeAspect="1"/>
          </p:cNvPicPr>
          <p:nvPr/>
        </p:nvPicPr>
        <p:blipFill>
          <a:blip r:embed="rId2"/>
          <a:stretch>
            <a:fillRect/>
          </a:stretch>
        </p:blipFill>
        <p:spPr>
          <a:xfrm>
            <a:off x="307613" y="1377667"/>
            <a:ext cx="8266312" cy="5120819"/>
          </a:xfrm>
          <a:prstGeom prst="rect">
            <a:avLst/>
          </a:prstGeom>
        </p:spPr>
      </p:pic>
      <p:sp>
        <p:nvSpPr>
          <p:cNvPr id="8" name="CasellaDiTesto 7"/>
          <p:cNvSpPr txBox="1"/>
          <p:nvPr/>
        </p:nvSpPr>
        <p:spPr>
          <a:xfrm>
            <a:off x="216401" y="748198"/>
            <a:ext cx="6079609"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smtClean="0">
                <a:solidFill>
                  <a:srgbClr val="0000FF"/>
                </a:solidFill>
              </a:rPr>
              <a:t>Metodi Analitici</a:t>
            </a:r>
            <a:endParaRPr lang="it-IT" sz="1600" b="1" dirty="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CasellaDiTesto 6"/>
          <p:cNvSpPr txBox="1"/>
          <p:nvPr/>
        </p:nvSpPr>
        <p:spPr>
          <a:xfrm>
            <a:off x="597487" y="987425"/>
            <a:ext cx="5537544" cy="461665"/>
          </a:xfrm>
          <a:prstGeom prst="rect">
            <a:avLst/>
          </a:prstGeom>
          <a:noFill/>
        </p:spPr>
        <p:txBody>
          <a:bodyPr wrap="none" rtlCol="0">
            <a:spAutoFit/>
          </a:bodyPr>
          <a:lstStyle/>
          <a:p>
            <a:r>
              <a:rPr lang="it-IT" sz="2400" b="1" dirty="0" smtClean="0">
                <a:solidFill>
                  <a:schemeClr val="accent4">
                    <a:lumMod val="75000"/>
                  </a:schemeClr>
                </a:solidFill>
              </a:rPr>
              <a:t>Sintesi in soluzione: Saggi biologici</a:t>
            </a:r>
            <a:endParaRPr lang="it-IT" sz="2400" b="1" dirty="0">
              <a:solidFill>
                <a:schemeClr val="accent4">
                  <a:lumMod val="75000"/>
                </a:schemeClr>
              </a:solidFill>
            </a:endParaRPr>
          </a:p>
        </p:txBody>
      </p:sp>
      <p:sp>
        <p:nvSpPr>
          <p:cNvPr id="8" name="CasellaDiTesto 7"/>
          <p:cNvSpPr txBox="1"/>
          <p:nvPr/>
        </p:nvSpPr>
        <p:spPr>
          <a:xfrm>
            <a:off x="437100" y="1449090"/>
            <a:ext cx="8359979" cy="5293758"/>
          </a:xfrm>
          <a:prstGeom prst="rect">
            <a:avLst/>
          </a:prstGeom>
          <a:noFill/>
        </p:spPr>
        <p:txBody>
          <a:bodyPr wrap="square" rtlCol="0">
            <a:spAutoFit/>
          </a:bodyPr>
          <a:lstStyle/>
          <a:p>
            <a:pPr algn="just"/>
            <a:r>
              <a:rPr lang="it-IT" sz="1600" dirty="0" smtClean="0">
                <a:solidFill>
                  <a:schemeClr val="accent5">
                    <a:lumMod val="50000"/>
                  </a:schemeClr>
                </a:solidFill>
                <a:latin typeface="Arial Black"/>
              </a:rPr>
              <a:t>Uno dei punti cruciali nella sintesi </a:t>
            </a:r>
            <a:r>
              <a:rPr lang="it-IT" sz="1600" dirty="0" err="1" smtClean="0">
                <a:solidFill>
                  <a:schemeClr val="accent5">
                    <a:lumMod val="50000"/>
                  </a:schemeClr>
                </a:solidFill>
                <a:latin typeface="Arial Black"/>
              </a:rPr>
              <a:t>combinatoriale</a:t>
            </a:r>
            <a:r>
              <a:rPr lang="it-IT" sz="1600" dirty="0" smtClean="0">
                <a:solidFill>
                  <a:schemeClr val="accent5">
                    <a:lumMod val="50000"/>
                  </a:schemeClr>
                </a:solidFill>
                <a:latin typeface="Arial Black"/>
              </a:rPr>
              <a:t> è la possibilità di disporre di metodi sensibili, efficaci e semplici in grado di determinare la attività biologica di miscele contenenti un gran numero di prodotti in concentrazioni spesso molto ridotte. I saggi possono essere effettuati sia sui prodotti legati alla resina che in soluzione. Nel primo caso sono utilizzabili i comuni saggi biologici e farmacologici quali il </a:t>
            </a:r>
            <a:r>
              <a:rPr lang="it-IT" sz="1600" dirty="0" err="1" smtClean="0">
                <a:solidFill>
                  <a:schemeClr val="accent5">
                    <a:lumMod val="50000"/>
                  </a:schemeClr>
                </a:solidFill>
                <a:latin typeface="Arial Black"/>
              </a:rPr>
              <a:t>binding</a:t>
            </a:r>
            <a:r>
              <a:rPr lang="it-IT" sz="1600" dirty="0" smtClean="0">
                <a:solidFill>
                  <a:schemeClr val="accent5">
                    <a:lumMod val="50000"/>
                  </a:schemeClr>
                </a:solidFill>
                <a:latin typeface="Arial Black"/>
              </a:rPr>
              <a:t> con recettori o la determinazione dell’attività, generalmente antagonista, su enzimi. Questi saggi vengono in genere modificati allo scopo di renderli adatti alle basse concentrazioni presenti, ad esempio immobilizzando preventivamente i recettori.</a:t>
            </a:r>
          </a:p>
          <a:p>
            <a:pPr algn="just"/>
            <a:r>
              <a:rPr lang="it-IT" sz="1600" dirty="0" smtClean="0">
                <a:solidFill>
                  <a:schemeClr val="accent5">
                    <a:lumMod val="50000"/>
                  </a:schemeClr>
                </a:solidFill>
                <a:latin typeface="Arial Black"/>
              </a:rPr>
              <a:t>Malgrado questi accorgimenti, se la libreria da testare è composta da un elevato numero di composti, i risultati possono non essere attendibili. Per questo motivo la tendenza attuale è quella di ridurre a numeri più ragionevoli il numero dei composti presenti un una libreria da provare tutti insieme (da centinaia di migliaia ad alcune centinaia).</a:t>
            </a:r>
          </a:p>
          <a:p>
            <a:pPr algn="just"/>
            <a:r>
              <a:rPr lang="it-IT" sz="1600" dirty="0" smtClean="0">
                <a:solidFill>
                  <a:schemeClr val="accent5">
                    <a:lumMod val="50000"/>
                  </a:schemeClr>
                </a:solidFill>
                <a:latin typeface="Arial Black"/>
              </a:rPr>
              <a:t>Nel secondo caso i metodi debbono tenere conto del fatto che la presenza del supporto solido può determinare notevoli problemi da superare per ottenere risultati attendibili. Il principale di questi è che la presenza del supporto o del sistema di ancoraggio ad esso (</a:t>
            </a:r>
            <a:r>
              <a:rPr lang="it-IT" sz="1600" dirty="0" err="1" smtClean="0">
                <a:solidFill>
                  <a:schemeClr val="accent5">
                    <a:lumMod val="50000"/>
                  </a:schemeClr>
                </a:solidFill>
                <a:latin typeface="Arial Black"/>
              </a:rPr>
              <a:t>linker</a:t>
            </a:r>
            <a:r>
              <a:rPr lang="it-IT" sz="1600" dirty="0" smtClean="0">
                <a:solidFill>
                  <a:schemeClr val="accent5">
                    <a:lumMod val="50000"/>
                  </a:schemeClr>
                </a:solidFill>
                <a:latin typeface="Arial Black"/>
              </a:rPr>
              <a:t>) può ostacolare l’interazione dei prodotti con le macromolecole bersaglio.</a:t>
            </a:r>
          </a:p>
          <a:p>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7" name="Immagine 6"/>
          <p:cNvPicPr>
            <a:picLocks noChangeAspect="1"/>
          </p:cNvPicPr>
          <p:nvPr/>
        </p:nvPicPr>
        <p:blipFill>
          <a:blip r:embed="rId2"/>
          <a:stretch>
            <a:fillRect/>
          </a:stretch>
        </p:blipFill>
        <p:spPr>
          <a:xfrm>
            <a:off x="639177" y="1312134"/>
            <a:ext cx="7869640" cy="5126674"/>
          </a:xfrm>
          <a:prstGeom prst="rect">
            <a:avLst/>
          </a:prstGeom>
        </p:spPr>
      </p:pic>
      <p:sp>
        <p:nvSpPr>
          <p:cNvPr id="8" name="CasellaDiTesto 7"/>
          <p:cNvSpPr txBox="1"/>
          <p:nvPr/>
        </p:nvSpPr>
        <p:spPr>
          <a:xfrm>
            <a:off x="216401" y="748198"/>
            <a:ext cx="6079609"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smtClean="0">
                <a:solidFill>
                  <a:srgbClr val="0000FF"/>
                </a:solidFill>
              </a:rPr>
              <a:t>Metodi Analitici</a:t>
            </a:r>
            <a:endParaRPr lang="it-IT" sz="1600" b="1" dirty="0">
              <a:solidFill>
                <a:srgbClr val="0000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554984" y="1223896"/>
            <a:ext cx="8041431" cy="5245551"/>
          </a:xfrm>
          <a:prstGeom prst="rect">
            <a:avLst/>
          </a:prstGeom>
        </p:spPr>
      </p:pic>
      <p:sp>
        <p:nvSpPr>
          <p:cNvPr id="8" name="CasellaDiTesto 7"/>
          <p:cNvSpPr txBox="1"/>
          <p:nvPr/>
        </p:nvSpPr>
        <p:spPr>
          <a:xfrm>
            <a:off x="216401" y="748198"/>
            <a:ext cx="6079609"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smtClean="0">
                <a:solidFill>
                  <a:srgbClr val="0000FF"/>
                </a:solidFill>
              </a:rPr>
              <a:t>Metodi Analitici</a:t>
            </a:r>
            <a:endParaRPr lang="it-IT" sz="1600" b="1" dirty="0">
              <a:solidFill>
                <a:srgbClr val="0000F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569621" y="1521461"/>
            <a:ext cx="7550719" cy="4870801"/>
          </a:xfrm>
          <a:prstGeom prst="rect">
            <a:avLst/>
          </a:prstGeom>
        </p:spPr>
      </p:pic>
      <p:sp>
        <p:nvSpPr>
          <p:cNvPr id="8" name="CasellaDiTesto 7"/>
          <p:cNvSpPr txBox="1"/>
          <p:nvPr/>
        </p:nvSpPr>
        <p:spPr>
          <a:xfrm>
            <a:off x="216401" y="748198"/>
            <a:ext cx="6079609"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smtClean="0">
                <a:solidFill>
                  <a:srgbClr val="0000FF"/>
                </a:solidFill>
              </a:rPr>
              <a:t>Metodi Analitici</a:t>
            </a:r>
            <a:endParaRPr lang="it-IT" sz="1600" b="1" dirty="0">
              <a:solidFill>
                <a:srgbClr val="0000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458714" y="1412622"/>
            <a:ext cx="8157309" cy="3300581"/>
          </a:xfrm>
          <a:prstGeom prst="rect">
            <a:avLst/>
          </a:prstGeom>
        </p:spPr>
      </p:pic>
      <p:sp>
        <p:nvSpPr>
          <p:cNvPr id="8" name="CasellaDiTesto 7"/>
          <p:cNvSpPr txBox="1"/>
          <p:nvPr/>
        </p:nvSpPr>
        <p:spPr>
          <a:xfrm>
            <a:off x="216401" y="748198"/>
            <a:ext cx="6079609"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smtClean="0">
                <a:solidFill>
                  <a:srgbClr val="0000FF"/>
                </a:solidFill>
              </a:rPr>
              <a:t>Metodi Analitici</a:t>
            </a:r>
            <a:endParaRPr lang="it-IT" sz="1600" b="1" dirty="0">
              <a:solidFill>
                <a:srgbClr val="0000FF"/>
              </a:solidFill>
            </a:endParaRPr>
          </a:p>
        </p:txBody>
      </p:sp>
      <p:sp>
        <p:nvSpPr>
          <p:cNvPr id="9" name="CasellaDiTesto 8"/>
          <p:cNvSpPr txBox="1"/>
          <p:nvPr/>
        </p:nvSpPr>
        <p:spPr>
          <a:xfrm>
            <a:off x="343799" y="5138820"/>
            <a:ext cx="8597225" cy="369332"/>
          </a:xfrm>
          <a:prstGeom prst="rect">
            <a:avLst/>
          </a:prstGeom>
          <a:noFill/>
        </p:spPr>
        <p:txBody>
          <a:bodyPr wrap="none" rtlCol="0">
            <a:spAutoFit/>
          </a:bodyPr>
          <a:lstStyle/>
          <a:p>
            <a:r>
              <a:rPr lang="it-IT" dirty="0" smtClean="0">
                <a:latin typeface="Arial Black"/>
              </a:rPr>
              <a:t>NMR e IR risultano poco sensibile vista la complessità del sistema</a:t>
            </a:r>
            <a:endParaRPr lang="it-IT" dirty="0">
              <a:latin typeface="Arial Black"/>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902714" y="1359976"/>
            <a:ext cx="7122008" cy="5228757"/>
          </a:xfrm>
          <a:prstGeom prst="rect">
            <a:avLst/>
          </a:prstGeom>
        </p:spPr>
      </p:pic>
      <p:sp>
        <p:nvSpPr>
          <p:cNvPr id="8" name="CasellaDiTesto 7"/>
          <p:cNvSpPr txBox="1"/>
          <p:nvPr/>
        </p:nvSpPr>
        <p:spPr>
          <a:xfrm>
            <a:off x="216401" y="748198"/>
            <a:ext cx="6079609"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smtClean="0">
                <a:solidFill>
                  <a:srgbClr val="0000FF"/>
                </a:solidFill>
              </a:rPr>
              <a:t>Metodi Analitici</a:t>
            </a:r>
            <a:endParaRPr lang="it-IT" sz="1600" b="1" dirty="0">
              <a:solidFill>
                <a:srgbClr val="0000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pic>
        <p:nvPicPr>
          <p:cNvPr id="6" name="Immagine 5"/>
          <p:cNvPicPr>
            <a:picLocks noChangeAspect="1"/>
          </p:cNvPicPr>
          <p:nvPr/>
        </p:nvPicPr>
        <p:blipFill>
          <a:blip r:embed="rId2"/>
          <a:stretch>
            <a:fillRect/>
          </a:stretch>
        </p:blipFill>
        <p:spPr>
          <a:xfrm>
            <a:off x="982686" y="1410947"/>
            <a:ext cx="6798397" cy="5086441"/>
          </a:xfrm>
          <a:prstGeom prst="rect">
            <a:avLst/>
          </a:prstGeom>
        </p:spPr>
      </p:pic>
      <p:sp>
        <p:nvSpPr>
          <p:cNvPr id="8" name="CasellaDiTesto 7"/>
          <p:cNvSpPr txBox="1"/>
          <p:nvPr/>
        </p:nvSpPr>
        <p:spPr>
          <a:xfrm>
            <a:off x="216401" y="748198"/>
            <a:ext cx="6079609" cy="461665"/>
          </a:xfrm>
          <a:prstGeom prst="rect">
            <a:avLst/>
          </a:prstGeom>
          <a:noFill/>
        </p:spPr>
        <p:txBody>
          <a:bodyPr wrap="none" rtlCol="0">
            <a:spAutoFit/>
          </a:bodyPr>
          <a:lstStyle/>
          <a:p>
            <a:r>
              <a:rPr lang="it-IT" sz="2400" b="1" dirty="0" smtClean="0">
                <a:solidFill>
                  <a:schemeClr val="accent4">
                    <a:lumMod val="75000"/>
                  </a:schemeClr>
                </a:solidFill>
              </a:rPr>
              <a:t>Librerie In Fase solida: </a:t>
            </a:r>
            <a:r>
              <a:rPr lang="it-IT" sz="2400" b="1" dirty="0" smtClean="0">
                <a:solidFill>
                  <a:srgbClr val="0000FF"/>
                </a:solidFill>
              </a:rPr>
              <a:t>Metodi Analitici</a:t>
            </a:r>
            <a:endParaRPr lang="it-IT" sz="1600" b="1" dirty="0">
              <a:solidFill>
                <a:srgbClr val="0000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9" name="CasellaDiTesto 8"/>
          <p:cNvSpPr txBox="1"/>
          <p:nvPr/>
        </p:nvSpPr>
        <p:spPr>
          <a:xfrm>
            <a:off x="624451" y="1230797"/>
            <a:ext cx="8117866" cy="2031325"/>
          </a:xfrm>
          <a:prstGeom prst="rect">
            <a:avLst/>
          </a:prstGeom>
          <a:noFill/>
        </p:spPr>
        <p:txBody>
          <a:bodyPr wrap="square" rtlCol="0">
            <a:spAutoFit/>
          </a:bodyPr>
          <a:lstStyle/>
          <a:p>
            <a:pPr algn="just"/>
            <a:r>
              <a:rPr lang="it-IT" dirty="0" smtClean="0">
                <a:solidFill>
                  <a:srgbClr val="0000FF"/>
                </a:solidFill>
                <a:latin typeface="Arial Black"/>
              </a:rPr>
              <a:t>Generare ed ottimizzare composti </a:t>
            </a:r>
            <a:r>
              <a:rPr lang="it-IT" dirty="0" err="1" smtClean="0">
                <a:solidFill>
                  <a:srgbClr val="0000FF"/>
                </a:solidFill>
                <a:latin typeface="Arial Black"/>
              </a:rPr>
              <a:t>lead</a:t>
            </a:r>
            <a:r>
              <a:rPr lang="it-IT" dirty="0" smtClean="0">
                <a:solidFill>
                  <a:srgbClr val="0000FF"/>
                </a:solidFill>
                <a:latin typeface="Arial Black"/>
              </a:rPr>
              <a:t> tramite l’approccio </a:t>
            </a:r>
            <a:r>
              <a:rPr lang="it-IT" dirty="0" err="1" smtClean="0">
                <a:solidFill>
                  <a:srgbClr val="0000FF"/>
                </a:solidFill>
                <a:latin typeface="Arial Black"/>
              </a:rPr>
              <a:t>combinatoriale</a:t>
            </a:r>
            <a:r>
              <a:rPr lang="it-IT" dirty="0" smtClean="0">
                <a:solidFill>
                  <a:srgbClr val="0000FF"/>
                </a:solidFill>
                <a:latin typeface="Arial Black"/>
              </a:rPr>
              <a:t> si basa come abbiamo visto su cicli ripetuti di sintesi e screening delle librerie di composti ottenuti. Per accelerare il processo di scoperta del </a:t>
            </a:r>
            <a:r>
              <a:rPr lang="it-IT" dirty="0" err="1" smtClean="0">
                <a:solidFill>
                  <a:srgbClr val="0000FF"/>
                </a:solidFill>
                <a:latin typeface="Arial Black"/>
              </a:rPr>
              <a:t>lead</a:t>
            </a:r>
            <a:r>
              <a:rPr lang="it-IT" dirty="0" smtClean="0">
                <a:solidFill>
                  <a:srgbClr val="0000FF"/>
                </a:solidFill>
                <a:latin typeface="Arial Black"/>
              </a:rPr>
              <a:t> ci sono a disposizione due approcci: la chimica </a:t>
            </a:r>
            <a:r>
              <a:rPr lang="it-IT" dirty="0" err="1" smtClean="0">
                <a:solidFill>
                  <a:srgbClr val="0000FF"/>
                </a:solidFill>
                <a:latin typeface="Arial Black"/>
              </a:rPr>
              <a:t>combinatoriale</a:t>
            </a:r>
            <a:r>
              <a:rPr lang="it-IT" dirty="0" smtClean="0">
                <a:solidFill>
                  <a:srgbClr val="0000FF"/>
                </a:solidFill>
                <a:latin typeface="Arial Black"/>
              </a:rPr>
              <a:t> dinamica e la click </a:t>
            </a:r>
            <a:r>
              <a:rPr lang="it-IT" dirty="0" err="1" smtClean="0">
                <a:solidFill>
                  <a:srgbClr val="0000FF"/>
                </a:solidFill>
                <a:latin typeface="Arial Black"/>
              </a:rPr>
              <a:t>chemistry</a:t>
            </a:r>
            <a:r>
              <a:rPr lang="it-IT" dirty="0" smtClean="0">
                <a:solidFill>
                  <a:srgbClr val="0000FF"/>
                </a:solidFill>
                <a:latin typeface="Arial Black"/>
              </a:rPr>
              <a:t>, nelle quali si sfrutta l’affinità dei composti che costituiscono la libreria per un partner biologico. </a:t>
            </a:r>
            <a:endParaRPr lang="it-IT" dirty="0">
              <a:solidFill>
                <a:srgbClr val="0000FF"/>
              </a:solidFill>
              <a:latin typeface="Arial Black"/>
            </a:endParaRPr>
          </a:p>
        </p:txBody>
      </p:sp>
      <p:pic>
        <p:nvPicPr>
          <p:cNvPr id="10" name="Immagine 9"/>
          <p:cNvPicPr>
            <a:picLocks noChangeAspect="1"/>
          </p:cNvPicPr>
          <p:nvPr/>
        </p:nvPicPr>
        <p:blipFill>
          <a:blip r:embed="rId2"/>
          <a:stretch>
            <a:fillRect/>
          </a:stretch>
        </p:blipFill>
        <p:spPr>
          <a:xfrm>
            <a:off x="947202" y="3262122"/>
            <a:ext cx="6693556" cy="331479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CasellaDiTesto 5"/>
          <p:cNvSpPr txBox="1"/>
          <p:nvPr/>
        </p:nvSpPr>
        <p:spPr>
          <a:xfrm>
            <a:off x="624451" y="1754189"/>
            <a:ext cx="7802130" cy="3693319"/>
          </a:xfrm>
          <a:prstGeom prst="rect">
            <a:avLst/>
          </a:prstGeom>
          <a:noFill/>
        </p:spPr>
        <p:txBody>
          <a:bodyPr wrap="square" rtlCol="0">
            <a:spAutoFit/>
          </a:bodyPr>
          <a:lstStyle/>
          <a:p>
            <a:pPr algn="just"/>
            <a:r>
              <a:rPr lang="it-IT" dirty="0" smtClean="0">
                <a:solidFill>
                  <a:schemeClr val="accent3">
                    <a:lumMod val="50000"/>
                  </a:schemeClr>
                </a:solidFill>
                <a:latin typeface="Arial Black"/>
              </a:rPr>
              <a:t>La chimica </a:t>
            </a:r>
            <a:r>
              <a:rPr lang="it-IT" dirty="0" err="1" smtClean="0">
                <a:solidFill>
                  <a:schemeClr val="accent3">
                    <a:lumMod val="50000"/>
                  </a:schemeClr>
                </a:solidFill>
                <a:latin typeface="Arial Black"/>
              </a:rPr>
              <a:t>combinatoriale</a:t>
            </a:r>
            <a:r>
              <a:rPr lang="it-IT" dirty="0" smtClean="0">
                <a:solidFill>
                  <a:schemeClr val="accent3">
                    <a:lumMod val="50000"/>
                  </a:schemeClr>
                </a:solidFill>
                <a:latin typeface="Arial Black"/>
              </a:rPr>
              <a:t> dinamica si differenzia dalla chimica </a:t>
            </a:r>
            <a:r>
              <a:rPr lang="it-IT" dirty="0" err="1" smtClean="0">
                <a:solidFill>
                  <a:schemeClr val="accent3">
                    <a:lumMod val="50000"/>
                  </a:schemeClr>
                </a:solidFill>
                <a:latin typeface="Arial Black"/>
              </a:rPr>
              <a:t>combinatoriale</a:t>
            </a:r>
            <a:r>
              <a:rPr lang="it-IT" dirty="0" smtClean="0">
                <a:solidFill>
                  <a:schemeClr val="accent3">
                    <a:lumMod val="50000"/>
                  </a:schemeClr>
                </a:solidFill>
                <a:latin typeface="Arial Black"/>
              </a:rPr>
              <a:t> in quanto la libreria viene prodotta a partire da un set di componenti connessi fra loro da legami reversibili. In tal modo i singoli componenti della libreria sono interconnessi da una rete di equilibri e, in condizioni termodinamiche, la concentrazione di ciascun componente è determinata dalla sua stabilità. Qualsiasi variazione che influenzi la  stabilità causerà delle variazioni  in questo equilibrio facendo variare la composizione delle libreria. Questo concetto fa si che le librerie </a:t>
            </a:r>
            <a:r>
              <a:rPr lang="it-IT" dirty="0" err="1" smtClean="0">
                <a:solidFill>
                  <a:schemeClr val="accent3">
                    <a:lumMod val="50000"/>
                  </a:schemeClr>
                </a:solidFill>
                <a:latin typeface="Arial Black"/>
              </a:rPr>
              <a:t>combinatoriali</a:t>
            </a:r>
            <a:r>
              <a:rPr lang="it-IT" dirty="0" smtClean="0">
                <a:solidFill>
                  <a:schemeClr val="accent3">
                    <a:lumMod val="50000"/>
                  </a:schemeClr>
                </a:solidFill>
                <a:latin typeface="Arial Black"/>
              </a:rPr>
              <a:t> dinamiche (DCL) siano degli strumenti ideali per la scoperta di specie coinvolte in riconoscimento di controparti biologici. </a:t>
            </a:r>
            <a:endParaRPr lang="it-IT" dirty="0">
              <a:solidFill>
                <a:schemeClr val="accent3">
                  <a:lumMod val="50000"/>
                </a:schemeClr>
              </a:solidFill>
              <a:latin typeface="Arial Black"/>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CasellaDiTesto 5"/>
          <p:cNvSpPr txBox="1"/>
          <p:nvPr/>
        </p:nvSpPr>
        <p:spPr>
          <a:xfrm>
            <a:off x="603404" y="1230797"/>
            <a:ext cx="8251173" cy="2092881"/>
          </a:xfrm>
          <a:prstGeom prst="rect">
            <a:avLst/>
          </a:prstGeom>
          <a:noFill/>
        </p:spPr>
        <p:txBody>
          <a:bodyPr wrap="square" rtlCol="0">
            <a:spAutoFit/>
          </a:bodyPr>
          <a:lstStyle/>
          <a:p>
            <a:pPr algn="just"/>
            <a:r>
              <a:rPr lang="it-IT" sz="1600" dirty="0" smtClean="0">
                <a:solidFill>
                  <a:srgbClr val="660066"/>
                </a:solidFill>
                <a:latin typeface="Arial Black"/>
              </a:rPr>
              <a:t>Ad esempio, se una molecola </a:t>
            </a:r>
            <a:r>
              <a:rPr lang="it-IT" sz="1600" i="1" dirty="0" err="1" smtClean="0">
                <a:solidFill>
                  <a:srgbClr val="660066"/>
                </a:solidFill>
                <a:latin typeface="Arial Black"/>
              </a:rPr>
              <a:t>guest</a:t>
            </a:r>
            <a:r>
              <a:rPr lang="it-IT" sz="1600" dirty="0" smtClean="0">
                <a:solidFill>
                  <a:srgbClr val="660066"/>
                </a:solidFill>
                <a:latin typeface="Arial Black"/>
              </a:rPr>
              <a:t> viene introdotta  in una libreria dinamica costituita da potenziali </a:t>
            </a:r>
            <a:r>
              <a:rPr lang="it-IT" sz="1600" i="1" dirty="0" err="1" smtClean="0">
                <a:solidFill>
                  <a:srgbClr val="660066"/>
                </a:solidFill>
                <a:latin typeface="Arial Black"/>
              </a:rPr>
              <a:t>hosts</a:t>
            </a:r>
            <a:r>
              <a:rPr lang="it-IT" sz="1600" i="1" dirty="0" smtClean="0">
                <a:solidFill>
                  <a:srgbClr val="660066"/>
                </a:solidFill>
                <a:latin typeface="Arial Black"/>
              </a:rPr>
              <a:t> </a:t>
            </a:r>
            <a:r>
              <a:rPr lang="it-IT" sz="1600" dirty="0" smtClean="0">
                <a:solidFill>
                  <a:srgbClr val="660066"/>
                </a:solidFill>
                <a:latin typeface="Arial Black"/>
              </a:rPr>
              <a:t>il miglior </a:t>
            </a:r>
            <a:r>
              <a:rPr lang="it-IT" sz="1600" i="1" dirty="0" err="1" smtClean="0">
                <a:solidFill>
                  <a:srgbClr val="660066"/>
                </a:solidFill>
                <a:latin typeface="Arial Black"/>
              </a:rPr>
              <a:t>host</a:t>
            </a:r>
            <a:r>
              <a:rPr lang="it-IT" sz="1600" dirty="0" smtClean="0">
                <a:solidFill>
                  <a:srgbClr val="660066"/>
                </a:solidFill>
                <a:latin typeface="Arial Black"/>
              </a:rPr>
              <a:t> verrà selezionato e legato; l’equilibrio si sposterà amplificando la molecola più adatta al </a:t>
            </a:r>
            <a:r>
              <a:rPr lang="it-IT" sz="1600" dirty="0" err="1" smtClean="0">
                <a:solidFill>
                  <a:srgbClr val="660066"/>
                </a:solidFill>
                <a:latin typeface="Arial Black"/>
              </a:rPr>
              <a:t>binding</a:t>
            </a:r>
            <a:r>
              <a:rPr lang="it-IT" sz="1600" dirty="0" smtClean="0">
                <a:solidFill>
                  <a:srgbClr val="660066"/>
                </a:solidFill>
                <a:latin typeface="Arial Black"/>
              </a:rPr>
              <a:t> e minimizzando la concentrazione dei cattivi </a:t>
            </a:r>
            <a:r>
              <a:rPr lang="it-IT" sz="1600" dirty="0" err="1" smtClean="0">
                <a:solidFill>
                  <a:srgbClr val="660066"/>
                </a:solidFill>
                <a:latin typeface="Arial Black"/>
              </a:rPr>
              <a:t>binders</a:t>
            </a:r>
            <a:r>
              <a:rPr lang="it-IT" sz="1600" dirty="0" smtClean="0">
                <a:solidFill>
                  <a:srgbClr val="660066"/>
                </a:solidFill>
                <a:latin typeface="Arial Black"/>
              </a:rPr>
              <a:t> all’interno della libreria. Le </a:t>
            </a:r>
            <a:r>
              <a:rPr lang="it-IT" sz="1600" dirty="0" err="1" smtClean="0">
                <a:solidFill>
                  <a:srgbClr val="660066"/>
                </a:solidFill>
                <a:latin typeface="Arial Black"/>
              </a:rPr>
              <a:t>DCL</a:t>
            </a:r>
            <a:r>
              <a:rPr lang="it-IT" sz="1600" dirty="0" smtClean="0">
                <a:solidFill>
                  <a:srgbClr val="660066"/>
                </a:solidFill>
                <a:latin typeface="Arial Black"/>
              </a:rPr>
              <a:t> possono essere </a:t>
            </a:r>
            <a:r>
              <a:rPr lang="it-IT" sz="1600" dirty="0" err="1" smtClean="0">
                <a:solidFill>
                  <a:srgbClr val="660066"/>
                </a:solidFill>
                <a:latin typeface="Arial Black"/>
              </a:rPr>
              <a:t>template</a:t>
            </a:r>
            <a:r>
              <a:rPr lang="it-IT" sz="1600" dirty="0" smtClean="0">
                <a:solidFill>
                  <a:srgbClr val="660066"/>
                </a:solidFill>
                <a:latin typeface="Arial Black"/>
              </a:rPr>
              <a:t> da recettori o da </a:t>
            </a:r>
            <a:r>
              <a:rPr lang="it-IT" sz="1600" dirty="0" err="1" smtClean="0">
                <a:solidFill>
                  <a:srgbClr val="660066"/>
                </a:solidFill>
                <a:latin typeface="Arial Black"/>
              </a:rPr>
              <a:t>ligandi</a:t>
            </a:r>
            <a:r>
              <a:rPr lang="it-IT" sz="1600" dirty="0" smtClean="0">
                <a:solidFill>
                  <a:srgbClr val="660066"/>
                </a:solidFill>
                <a:latin typeface="Arial Black"/>
              </a:rPr>
              <a:t>, come si vede in Figura. Nel primo caso si parla di </a:t>
            </a:r>
            <a:r>
              <a:rPr lang="it-IT" sz="1600" i="1" dirty="0" smtClean="0">
                <a:solidFill>
                  <a:srgbClr val="660066"/>
                </a:solidFill>
                <a:latin typeface="Arial Black"/>
              </a:rPr>
              <a:t>casting </a:t>
            </a:r>
            <a:r>
              <a:rPr lang="it-IT" sz="1600" dirty="0" smtClean="0">
                <a:solidFill>
                  <a:srgbClr val="660066"/>
                </a:solidFill>
                <a:latin typeface="Arial Black"/>
              </a:rPr>
              <a:t>e nel secondo di </a:t>
            </a:r>
            <a:r>
              <a:rPr lang="it-IT" sz="1600" i="1" dirty="0" err="1" smtClean="0">
                <a:solidFill>
                  <a:srgbClr val="660066"/>
                </a:solidFill>
                <a:latin typeface="Arial Black"/>
              </a:rPr>
              <a:t>molding</a:t>
            </a:r>
            <a:r>
              <a:rPr lang="it-IT" sz="1600" dirty="0" smtClean="0">
                <a:solidFill>
                  <a:srgbClr val="660066"/>
                </a:solidFill>
                <a:latin typeface="Arial Black"/>
              </a:rPr>
              <a:t>.</a:t>
            </a:r>
          </a:p>
          <a:p>
            <a:endParaRPr lang="it-IT" dirty="0"/>
          </a:p>
        </p:txBody>
      </p:sp>
      <p:pic>
        <p:nvPicPr>
          <p:cNvPr id="7" name="Immagine 6"/>
          <p:cNvPicPr>
            <a:picLocks noChangeAspect="1"/>
          </p:cNvPicPr>
          <p:nvPr/>
        </p:nvPicPr>
        <p:blipFill>
          <a:blip r:embed="rId2"/>
          <a:stretch>
            <a:fillRect/>
          </a:stretch>
        </p:blipFill>
        <p:spPr>
          <a:xfrm>
            <a:off x="2236393" y="2752379"/>
            <a:ext cx="5516624" cy="390542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2" name="TextBox 1"/>
          <p:cNvSpPr txBox="1"/>
          <p:nvPr/>
        </p:nvSpPr>
        <p:spPr>
          <a:xfrm>
            <a:off x="445844" y="1308489"/>
            <a:ext cx="8203886" cy="2031325"/>
          </a:xfrm>
          <a:prstGeom prst="rect">
            <a:avLst/>
          </a:prstGeom>
          <a:noFill/>
        </p:spPr>
        <p:txBody>
          <a:bodyPr wrap="square" rtlCol="0">
            <a:spAutoFit/>
          </a:bodyPr>
          <a:lstStyle/>
          <a:p>
            <a:r>
              <a:rPr lang="it-IT" sz="1200" b="1" dirty="0">
                <a:solidFill>
                  <a:schemeClr val="tx2">
                    <a:lumMod val="75000"/>
                    <a:lumOff val="25000"/>
                  </a:schemeClr>
                </a:solidFill>
                <a:latin typeface="Arial Black"/>
                <a:cs typeface="Arial Black"/>
              </a:rPr>
              <a:t>La costruzione di una libreria dinamica può essere divisa in </a:t>
            </a:r>
            <a:r>
              <a:rPr lang="it-IT" sz="1200" b="1" dirty="0" smtClean="0">
                <a:solidFill>
                  <a:schemeClr val="tx2">
                    <a:lumMod val="75000"/>
                    <a:lumOff val="25000"/>
                  </a:schemeClr>
                </a:solidFill>
                <a:latin typeface="Arial Black"/>
                <a:cs typeface="Arial Black"/>
              </a:rPr>
              <a:t>4 </a:t>
            </a:r>
            <a:r>
              <a:rPr lang="it-IT" sz="1200" b="1" dirty="0">
                <a:solidFill>
                  <a:schemeClr val="tx2">
                    <a:lumMod val="75000"/>
                    <a:lumOff val="25000"/>
                  </a:schemeClr>
                </a:solidFill>
                <a:latin typeface="Arial Black"/>
                <a:cs typeface="Arial Black"/>
              </a:rPr>
              <a:t>passaggi:</a:t>
            </a:r>
          </a:p>
          <a:p>
            <a:pPr lvl="0"/>
            <a:r>
              <a:rPr lang="it-IT" sz="1200" b="1" dirty="0" smtClean="0">
                <a:solidFill>
                  <a:schemeClr val="tx2">
                    <a:lumMod val="75000"/>
                    <a:lumOff val="25000"/>
                  </a:schemeClr>
                </a:solidFill>
                <a:latin typeface="Arial Black"/>
                <a:cs typeface="Arial Black"/>
              </a:rPr>
              <a:t>1)selezionare  </a:t>
            </a:r>
            <a:r>
              <a:rPr lang="it-IT" sz="1200" b="1" dirty="0">
                <a:solidFill>
                  <a:schemeClr val="tx2">
                    <a:lumMod val="75000"/>
                    <a:lumOff val="25000"/>
                  </a:schemeClr>
                </a:solidFill>
                <a:latin typeface="Arial Black"/>
                <a:cs typeface="Arial Black"/>
              </a:rPr>
              <a:t>building </a:t>
            </a:r>
            <a:r>
              <a:rPr lang="it-IT" sz="1200" b="1" dirty="0" err="1">
                <a:solidFill>
                  <a:schemeClr val="tx2">
                    <a:lumMod val="75000"/>
                    <a:lumOff val="25000"/>
                  </a:schemeClr>
                </a:solidFill>
                <a:latin typeface="Arial Black"/>
                <a:cs typeface="Arial Black"/>
              </a:rPr>
              <a:t>blocks</a:t>
            </a:r>
            <a:r>
              <a:rPr lang="it-IT" sz="1200" b="1" dirty="0">
                <a:solidFill>
                  <a:schemeClr val="tx2">
                    <a:lumMod val="75000"/>
                    <a:lumOff val="25000"/>
                  </a:schemeClr>
                </a:solidFill>
                <a:latin typeface="Arial Black"/>
                <a:cs typeface="Arial Black"/>
              </a:rPr>
              <a:t> capaci di connettersi </a:t>
            </a:r>
            <a:r>
              <a:rPr lang="it-IT" sz="1200" b="1" dirty="0" err="1">
                <a:solidFill>
                  <a:schemeClr val="tx2">
                    <a:lumMod val="75000"/>
                    <a:lumOff val="25000"/>
                  </a:schemeClr>
                </a:solidFill>
                <a:latin typeface="Arial Black"/>
                <a:cs typeface="Arial Black"/>
              </a:rPr>
              <a:t>reversibilimente</a:t>
            </a:r>
            <a:r>
              <a:rPr lang="it-IT" sz="1200" b="1" dirty="0">
                <a:solidFill>
                  <a:schemeClr val="tx2">
                    <a:lumMod val="75000"/>
                    <a:lumOff val="25000"/>
                  </a:schemeClr>
                </a:solidFill>
                <a:latin typeface="Arial Black"/>
                <a:cs typeface="Arial Black"/>
              </a:rPr>
              <a:t> l’uno con l’altro</a:t>
            </a:r>
          </a:p>
          <a:p>
            <a:pPr lvl="0"/>
            <a:endParaRPr lang="it-IT" sz="1200" b="1" dirty="0" smtClean="0">
              <a:solidFill>
                <a:schemeClr val="tx2">
                  <a:lumMod val="75000"/>
                  <a:lumOff val="25000"/>
                </a:schemeClr>
              </a:solidFill>
              <a:latin typeface="Arial Black"/>
              <a:cs typeface="Arial Black"/>
            </a:endParaRPr>
          </a:p>
          <a:p>
            <a:pPr lvl="0"/>
            <a:r>
              <a:rPr lang="it-IT" sz="1200" b="1" dirty="0" smtClean="0">
                <a:solidFill>
                  <a:schemeClr val="tx2">
                    <a:lumMod val="75000"/>
                    <a:lumOff val="25000"/>
                  </a:schemeClr>
                </a:solidFill>
                <a:latin typeface="Arial Black"/>
                <a:cs typeface="Arial Black"/>
              </a:rPr>
              <a:t>2) definire </a:t>
            </a:r>
            <a:r>
              <a:rPr lang="it-IT" sz="1200" b="1" dirty="0">
                <a:solidFill>
                  <a:schemeClr val="tx2">
                    <a:lumMod val="75000"/>
                    <a:lumOff val="25000"/>
                  </a:schemeClr>
                </a:solidFill>
                <a:latin typeface="Arial Black"/>
                <a:cs typeface="Arial Black"/>
              </a:rPr>
              <a:t>le condizioni  in  cui la libreria vieni generata, che devono </a:t>
            </a:r>
            <a:r>
              <a:rPr lang="it-IT" sz="1200" b="1" dirty="0" smtClean="0">
                <a:solidFill>
                  <a:schemeClr val="tx2">
                    <a:lumMod val="75000"/>
                    <a:lumOff val="25000"/>
                  </a:schemeClr>
                </a:solidFill>
                <a:latin typeface="Arial Black"/>
                <a:cs typeface="Arial Black"/>
              </a:rPr>
              <a:t>assicurare </a:t>
            </a:r>
            <a:r>
              <a:rPr lang="it-IT" sz="1200" b="1" dirty="0">
                <a:solidFill>
                  <a:schemeClr val="tx2">
                    <a:lumMod val="75000"/>
                    <a:lumOff val="25000"/>
                  </a:schemeClr>
                </a:solidFill>
                <a:latin typeface="Arial Black"/>
                <a:cs typeface="Arial Black"/>
              </a:rPr>
              <a:t>che ai building </a:t>
            </a:r>
            <a:r>
              <a:rPr lang="it-IT" sz="1200" b="1" dirty="0" err="1">
                <a:solidFill>
                  <a:schemeClr val="tx2">
                    <a:lumMod val="75000"/>
                    <a:lumOff val="25000"/>
                  </a:schemeClr>
                </a:solidFill>
                <a:latin typeface="Arial Black"/>
                <a:cs typeface="Arial Black"/>
              </a:rPr>
              <a:t>blocks</a:t>
            </a:r>
            <a:r>
              <a:rPr lang="it-IT" sz="1200" b="1" dirty="0">
                <a:solidFill>
                  <a:schemeClr val="tx2">
                    <a:lumMod val="75000"/>
                    <a:lumOff val="25000"/>
                  </a:schemeClr>
                </a:solidFill>
                <a:latin typeface="Arial Black"/>
                <a:cs typeface="Arial Black"/>
              </a:rPr>
              <a:t> sia permesso di formare entità molecolari individuali in grado di </a:t>
            </a:r>
            <a:r>
              <a:rPr lang="it-IT" sz="1200" b="1" dirty="0" err="1">
                <a:solidFill>
                  <a:schemeClr val="tx2">
                    <a:lumMod val="75000"/>
                    <a:lumOff val="25000"/>
                  </a:schemeClr>
                </a:solidFill>
                <a:latin typeface="Arial Black"/>
                <a:cs typeface="Arial Black"/>
              </a:rPr>
              <a:t>interscambiare</a:t>
            </a:r>
            <a:r>
              <a:rPr lang="it-IT" sz="1200" b="1" dirty="0">
                <a:solidFill>
                  <a:schemeClr val="tx2">
                    <a:lumMod val="75000"/>
                    <a:lumOff val="25000"/>
                  </a:schemeClr>
                </a:solidFill>
                <a:latin typeface="Arial Black"/>
                <a:cs typeface="Arial Black"/>
              </a:rPr>
              <a:t> tra loro</a:t>
            </a:r>
          </a:p>
          <a:p>
            <a:pPr lvl="0"/>
            <a:endParaRPr lang="it-IT" sz="1200" b="1" dirty="0" smtClean="0">
              <a:solidFill>
                <a:schemeClr val="tx2">
                  <a:lumMod val="75000"/>
                  <a:lumOff val="25000"/>
                </a:schemeClr>
              </a:solidFill>
              <a:latin typeface="Arial Black"/>
              <a:cs typeface="Arial Black"/>
            </a:endParaRPr>
          </a:p>
          <a:p>
            <a:pPr lvl="0"/>
            <a:r>
              <a:rPr lang="it-IT" sz="1200" b="1" dirty="0" smtClean="0">
                <a:solidFill>
                  <a:schemeClr val="tx2">
                    <a:lumMod val="75000"/>
                    <a:lumOff val="25000"/>
                  </a:schemeClr>
                </a:solidFill>
                <a:latin typeface="Arial Black"/>
                <a:cs typeface="Arial Black"/>
              </a:rPr>
              <a:t>3)sottoporre </a:t>
            </a:r>
            <a:r>
              <a:rPr lang="it-IT" sz="1200" b="1" dirty="0">
                <a:solidFill>
                  <a:schemeClr val="tx2">
                    <a:lumMod val="75000"/>
                    <a:lumOff val="25000"/>
                  </a:schemeClr>
                </a:solidFill>
                <a:latin typeface="Arial Black"/>
                <a:cs typeface="Arial Black"/>
              </a:rPr>
              <a:t>la </a:t>
            </a:r>
            <a:r>
              <a:rPr lang="it-IT" sz="1200" b="1" dirty="0" smtClean="0">
                <a:solidFill>
                  <a:schemeClr val="tx2">
                    <a:lumMod val="75000"/>
                    <a:lumOff val="25000"/>
                  </a:schemeClr>
                </a:solidFill>
                <a:latin typeface="Arial Black"/>
                <a:cs typeface="Arial Black"/>
              </a:rPr>
              <a:t>libreria </a:t>
            </a:r>
            <a:r>
              <a:rPr lang="it-IT" sz="1200" b="1" dirty="0">
                <a:solidFill>
                  <a:schemeClr val="tx2">
                    <a:lumMod val="75000"/>
                    <a:lumOff val="25000"/>
                  </a:schemeClr>
                </a:solidFill>
                <a:latin typeface="Arial Black"/>
                <a:cs typeface="Arial Black"/>
              </a:rPr>
              <a:t>a selezione tramite un </a:t>
            </a:r>
            <a:r>
              <a:rPr lang="it-IT" sz="1200" b="1" dirty="0" err="1">
                <a:solidFill>
                  <a:schemeClr val="tx2">
                    <a:lumMod val="75000"/>
                    <a:lumOff val="25000"/>
                  </a:schemeClr>
                </a:solidFill>
                <a:latin typeface="Arial Black"/>
                <a:cs typeface="Arial Black"/>
              </a:rPr>
              <a:t>binding</a:t>
            </a:r>
            <a:r>
              <a:rPr lang="it-IT" sz="1200" b="1" dirty="0">
                <a:solidFill>
                  <a:schemeClr val="tx2">
                    <a:lumMod val="75000"/>
                    <a:lumOff val="25000"/>
                  </a:schemeClr>
                </a:solidFill>
                <a:latin typeface="Arial Black"/>
                <a:cs typeface="Arial Black"/>
              </a:rPr>
              <a:t> di affinità con  specie </a:t>
            </a:r>
            <a:r>
              <a:rPr lang="it-IT" sz="1200" b="1" dirty="0" smtClean="0">
                <a:solidFill>
                  <a:schemeClr val="tx2">
                    <a:lumMod val="75000"/>
                    <a:lumOff val="25000"/>
                  </a:schemeClr>
                </a:solidFill>
                <a:latin typeface="Arial Black"/>
                <a:cs typeface="Arial Black"/>
              </a:rPr>
              <a:t>molecolari </a:t>
            </a:r>
            <a:r>
              <a:rPr lang="it-IT" sz="1200" b="1" dirty="0">
                <a:solidFill>
                  <a:schemeClr val="tx2">
                    <a:lumMod val="75000"/>
                    <a:lumOff val="25000"/>
                  </a:schemeClr>
                </a:solidFill>
                <a:latin typeface="Arial Black"/>
                <a:cs typeface="Arial Black"/>
              </a:rPr>
              <a:t>determinate (</a:t>
            </a:r>
            <a:r>
              <a:rPr lang="it-IT" sz="1200" b="1" dirty="0" err="1">
                <a:solidFill>
                  <a:schemeClr val="tx2">
                    <a:lumMod val="75000"/>
                    <a:lumOff val="25000"/>
                  </a:schemeClr>
                </a:solidFill>
                <a:latin typeface="Arial Black"/>
                <a:cs typeface="Arial Black"/>
              </a:rPr>
              <a:t>template</a:t>
            </a:r>
            <a:r>
              <a:rPr lang="it-IT" sz="1200" b="1" dirty="0">
                <a:solidFill>
                  <a:schemeClr val="tx2">
                    <a:lumMod val="75000"/>
                    <a:lumOff val="25000"/>
                  </a:schemeClr>
                </a:solidFill>
                <a:latin typeface="Arial Black"/>
                <a:cs typeface="Arial Black"/>
              </a:rPr>
              <a:t>); si ottiene l’amplificazione del miglior binder </a:t>
            </a:r>
            <a:r>
              <a:rPr lang="it-IT" sz="1200" b="1" dirty="0" smtClean="0">
                <a:solidFill>
                  <a:schemeClr val="tx2">
                    <a:lumMod val="75000"/>
                    <a:lumOff val="25000"/>
                  </a:schemeClr>
                </a:solidFill>
                <a:latin typeface="Arial Black"/>
                <a:cs typeface="Arial Black"/>
              </a:rPr>
              <a:t>isolare </a:t>
            </a:r>
            <a:r>
              <a:rPr lang="it-IT" sz="1200" b="1" dirty="0">
                <a:solidFill>
                  <a:schemeClr val="tx2">
                    <a:lumMod val="75000"/>
                    <a:lumOff val="25000"/>
                  </a:schemeClr>
                </a:solidFill>
                <a:latin typeface="Arial Black"/>
                <a:cs typeface="Arial Black"/>
              </a:rPr>
              <a:t>(o </a:t>
            </a:r>
            <a:r>
              <a:rPr lang="it-IT" sz="1200" b="1" dirty="0" err="1">
                <a:solidFill>
                  <a:schemeClr val="tx2">
                    <a:lumMod val="75000"/>
                    <a:lumOff val="25000"/>
                  </a:schemeClr>
                </a:solidFill>
                <a:latin typeface="Arial Black"/>
                <a:cs typeface="Arial Black"/>
              </a:rPr>
              <a:t>risintetizzare</a:t>
            </a:r>
            <a:r>
              <a:rPr lang="it-IT" sz="1200" b="1" dirty="0">
                <a:solidFill>
                  <a:schemeClr val="tx2">
                    <a:lumMod val="75000"/>
                    <a:lumOff val="25000"/>
                  </a:schemeClr>
                </a:solidFill>
                <a:latin typeface="Arial Black"/>
                <a:cs typeface="Arial Black"/>
              </a:rPr>
              <a:t>) il miglior binder.</a:t>
            </a:r>
          </a:p>
          <a:p>
            <a:endParaRPr lang="en-US" dirty="0"/>
          </a:p>
        </p:txBody>
      </p:sp>
      <p:pic>
        <p:nvPicPr>
          <p:cNvPr id="3" name="Picture 2"/>
          <p:cNvPicPr>
            <a:picLocks noChangeAspect="1"/>
          </p:cNvPicPr>
          <p:nvPr/>
        </p:nvPicPr>
        <p:blipFill>
          <a:blip r:embed="rId2"/>
          <a:stretch>
            <a:fillRect/>
          </a:stretch>
        </p:blipFill>
        <p:spPr>
          <a:xfrm>
            <a:off x="828347" y="3677055"/>
            <a:ext cx="7336652" cy="24641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97487" y="987425"/>
            <a:ext cx="5537544" cy="461665"/>
          </a:xfrm>
          <a:prstGeom prst="rect">
            <a:avLst/>
          </a:prstGeom>
          <a:noFill/>
        </p:spPr>
        <p:txBody>
          <a:bodyPr wrap="none" rtlCol="0">
            <a:spAutoFit/>
          </a:bodyPr>
          <a:lstStyle/>
          <a:p>
            <a:r>
              <a:rPr lang="it-IT" sz="2400" b="1" dirty="0" smtClean="0">
                <a:solidFill>
                  <a:schemeClr val="accent4">
                    <a:lumMod val="75000"/>
                  </a:schemeClr>
                </a:solidFill>
              </a:rPr>
              <a:t>Sintesi in soluzione: Saggi biologici</a:t>
            </a:r>
            <a:endParaRPr lang="it-IT" sz="2400" b="1" dirty="0">
              <a:solidFill>
                <a:schemeClr val="accent4">
                  <a:lumMod val="75000"/>
                </a:schemeClr>
              </a:solidFill>
            </a:endParaRPr>
          </a:p>
        </p:txBody>
      </p:sp>
      <p:sp>
        <p:nvSpPr>
          <p:cNvPr id="7" name="CasellaDiTesto 6"/>
          <p:cNvSpPr txBox="1"/>
          <p:nvPr/>
        </p:nvSpPr>
        <p:spPr>
          <a:xfrm>
            <a:off x="267193" y="1449090"/>
            <a:ext cx="8698089" cy="2031325"/>
          </a:xfrm>
          <a:prstGeom prst="rect">
            <a:avLst/>
          </a:prstGeom>
          <a:noFill/>
        </p:spPr>
        <p:txBody>
          <a:bodyPr wrap="square" rtlCol="0">
            <a:spAutoFit/>
          </a:bodyPr>
          <a:lstStyle/>
          <a:p>
            <a:pPr algn="just"/>
            <a:r>
              <a:rPr lang="it-IT" sz="1400" dirty="0" smtClean="0">
                <a:solidFill>
                  <a:schemeClr val="accent6">
                    <a:lumMod val="75000"/>
                  </a:schemeClr>
                </a:solidFill>
                <a:latin typeface="Arial Black"/>
              </a:rPr>
              <a:t>È particolarmente importante individuare i prodotti attivi nella sintesi in fase solida quando si utilizzino la sintesi parcellizzata o la </a:t>
            </a:r>
            <a:r>
              <a:rPr lang="it-IT" sz="1400" dirty="0" err="1" smtClean="0">
                <a:solidFill>
                  <a:schemeClr val="accent6">
                    <a:lumMod val="75000"/>
                  </a:schemeClr>
                </a:solidFill>
                <a:latin typeface="Arial Black"/>
              </a:rPr>
              <a:t>toposintesi</a:t>
            </a:r>
            <a:r>
              <a:rPr lang="it-IT" sz="1400" dirty="0" smtClean="0">
                <a:solidFill>
                  <a:schemeClr val="accent6">
                    <a:lumMod val="75000"/>
                  </a:schemeClr>
                </a:solidFill>
                <a:latin typeface="Arial Black"/>
              </a:rPr>
              <a:t>. In questo caso la metodica più utilizzata è quella di ancorare alla macromolecola biologica che costituisce il bersaglio del prodotto attivo (ad esempio un anticorpo o un recettore) una molecola fluorescente. In questo modo, ad esempio, la perlina che contiene il prodotto legato, se di dimensioni opportune (50-100 μm di diametro) potrà essere riconosciuta e separata meccanicamente dalle altre per analizzare il prodotto che ha attività.</a:t>
            </a:r>
          </a:p>
          <a:p>
            <a:pPr algn="just"/>
            <a:r>
              <a:rPr lang="it-IT" sz="1400" dirty="0" smtClean="0">
                <a:solidFill>
                  <a:schemeClr val="accent6">
                    <a:lumMod val="75000"/>
                  </a:schemeClr>
                </a:solidFill>
                <a:latin typeface="Arial Black"/>
              </a:rPr>
              <a:t>Alternativamente, il recettore (o l’anticorpo) può essere legato ad enzimi che determinano una risposta visibile (fluorescenza o colorazione) su adatti substrati. </a:t>
            </a:r>
            <a:endParaRPr lang="it-IT" sz="1400" dirty="0">
              <a:solidFill>
                <a:schemeClr val="accent6">
                  <a:lumMod val="75000"/>
                </a:schemeClr>
              </a:solidFill>
              <a:latin typeface="Arial Black"/>
            </a:endParaRPr>
          </a:p>
        </p:txBody>
      </p:sp>
      <p:pic>
        <p:nvPicPr>
          <p:cNvPr id="8" name="Immagine 7"/>
          <p:cNvPicPr>
            <a:picLocks noChangeAspect="1"/>
          </p:cNvPicPr>
          <p:nvPr/>
        </p:nvPicPr>
        <p:blipFill>
          <a:blip r:embed="rId2"/>
          <a:stretch>
            <a:fillRect/>
          </a:stretch>
        </p:blipFill>
        <p:spPr>
          <a:xfrm>
            <a:off x="2201020" y="3480415"/>
            <a:ext cx="4670121" cy="2323924"/>
          </a:xfrm>
          <a:prstGeom prst="rect">
            <a:avLst/>
          </a:prstGeom>
        </p:spPr>
      </p:pic>
      <p:pic>
        <p:nvPicPr>
          <p:cNvPr id="9" name="Immagine 8"/>
          <p:cNvPicPr>
            <a:picLocks noChangeAspect="1"/>
          </p:cNvPicPr>
          <p:nvPr/>
        </p:nvPicPr>
        <p:blipFill>
          <a:blip r:embed="rId3"/>
          <a:stretch>
            <a:fillRect/>
          </a:stretch>
        </p:blipFill>
        <p:spPr>
          <a:xfrm>
            <a:off x="1127327" y="5804339"/>
            <a:ext cx="6887599" cy="100684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2" name="TextBox 1"/>
          <p:cNvSpPr txBox="1"/>
          <p:nvPr/>
        </p:nvSpPr>
        <p:spPr>
          <a:xfrm>
            <a:off x="609242" y="1304243"/>
            <a:ext cx="5801588" cy="369332"/>
          </a:xfrm>
          <a:prstGeom prst="rect">
            <a:avLst/>
          </a:prstGeom>
          <a:noFill/>
        </p:spPr>
        <p:txBody>
          <a:bodyPr wrap="none" rtlCol="0">
            <a:spAutoFit/>
          </a:bodyPr>
          <a:lstStyle/>
          <a:p>
            <a:r>
              <a:rPr lang="it-IT" b="1" dirty="0">
                <a:solidFill>
                  <a:schemeClr val="accent1">
                    <a:lumMod val="75000"/>
                  </a:schemeClr>
                </a:solidFill>
                <a:latin typeface="Arial Black"/>
                <a:cs typeface="Arial Black"/>
              </a:rPr>
              <a:t>D</a:t>
            </a:r>
            <a:r>
              <a:rPr lang="it-IT" b="1" dirty="0" smtClean="0">
                <a:solidFill>
                  <a:schemeClr val="accent1">
                    <a:lumMod val="75000"/>
                  </a:schemeClr>
                </a:solidFill>
                <a:latin typeface="Arial Black"/>
                <a:cs typeface="Arial Black"/>
              </a:rPr>
              <a:t>ifferenze fra </a:t>
            </a:r>
            <a:r>
              <a:rPr lang="it-IT" b="1" dirty="0">
                <a:solidFill>
                  <a:schemeClr val="accent1">
                    <a:lumMod val="75000"/>
                  </a:schemeClr>
                </a:solidFill>
                <a:latin typeface="Arial Black"/>
                <a:cs typeface="Arial Black"/>
              </a:rPr>
              <a:t>l’approccio </a:t>
            </a:r>
            <a:r>
              <a:rPr lang="it-IT" b="1" dirty="0" smtClean="0">
                <a:solidFill>
                  <a:schemeClr val="accent1">
                    <a:lumMod val="75000"/>
                  </a:schemeClr>
                </a:solidFill>
                <a:latin typeface="Arial Black"/>
                <a:cs typeface="Arial Black"/>
              </a:rPr>
              <a:t>statico</a:t>
            </a:r>
            <a:r>
              <a:rPr lang="it-IT" b="1" dirty="0">
                <a:solidFill>
                  <a:schemeClr val="accent1">
                    <a:lumMod val="75000"/>
                  </a:schemeClr>
                </a:solidFill>
                <a:latin typeface="Arial Black"/>
                <a:cs typeface="Arial Black"/>
              </a:rPr>
              <a:t> </a:t>
            </a:r>
            <a:r>
              <a:rPr lang="it-IT" b="1" dirty="0" smtClean="0">
                <a:solidFill>
                  <a:schemeClr val="accent1">
                    <a:lumMod val="75000"/>
                  </a:schemeClr>
                </a:solidFill>
                <a:latin typeface="Arial Black"/>
                <a:cs typeface="Arial Black"/>
              </a:rPr>
              <a:t>e dinamico </a:t>
            </a:r>
            <a:endParaRPr lang="en-US" b="1" dirty="0">
              <a:solidFill>
                <a:schemeClr val="accent1">
                  <a:lumMod val="75000"/>
                </a:schemeClr>
              </a:solidFill>
              <a:latin typeface="Arial Black"/>
              <a:cs typeface="Arial Black"/>
            </a:endParaRPr>
          </a:p>
        </p:txBody>
      </p:sp>
      <p:pic>
        <p:nvPicPr>
          <p:cNvPr id="3" name="Picture 2"/>
          <p:cNvPicPr>
            <a:picLocks noChangeAspect="1"/>
          </p:cNvPicPr>
          <p:nvPr/>
        </p:nvPicPr>
        <p:blipFill>
          <a:blip r:embed="rId2"/>
          <a:stretch>
            <a:fillRect/>
          </a:stretch>
        </p:blipFill>
        <p:spPr>
          <a:xfrm>
            <a:off x="0" y="2070100"/>
            <a:ext cx="9144000" cy="271374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6" name="TextBox 5"/>
          <p:cNvSpPr txBox="1"/>
          <p:nvPr/>
        </p:nvSpPr>
        <p:spPr>
          <a:xfrm>
            <a:off x="609242" y="1304243"/>
            <a:ext cx="5801588" cy="369332"/>
          </a:xfrm>
          <a:prstGeom prst="rect">
            <a:avLst/>
          </a:prstGeom>
          <a:noFill/>
        </p:spPr>
        <p:txBody>
          <a:bodyPr wrap="none" rtlCol="0">
            <a:spAutoFit/>
          </a:bodyPr>
          <a:lstStyle/>
          <a:p>
            <a:r>
              <a:rPr lang="it-IT" b="1" dirty="0">
                <a:solidFill>
                  <a:schemeClr val="accent1">
                    <a:lumMod val="75000"/>
                  </a:schemeClr>
                </a:solidFill>
                <a:latin typeface="Arial Black"/>
                <a:cs typeface="Arial Black"/>
              </a:rPr>
              <a:t>D</a:t>
            </a:r>
            <a:r>
              <a:rPr lang="it-IT" b="1" dirty="0" smtClean="0">
                <a:solidFill>
                  <a:schemeClr val="accent1">
                    <a:lumMod val="75000"/>
                  </a:schemeClr>
                </a:solidFill>
                <a:latin typeface="Arial Black"/>
                <a:cs typeface="Arial Black"/>
              </a:rPr>
              <a:t>ifferenze fra </a:t>
            </a:r>
            <a:r>
              <a:rPr lang="it-IT" b="1" dirty="0">
                <a:solidFill>
                  <a:schemeClr val="accent1">
                    <a:lumMod val="75000"/>
                  </a:schemeClr>
                </a:solidFill>
                <a:latin typeface="Arial Black"/>
                <a:cs typeface="Arial Black"/>
              </a:rPr>
              <a:t>l’approccio </a:t>
            </a:r>
            <a:r>
              <a:rPr lang="it-IT" b="1" dirty="0" smtClean="0">
                <a:solidFill>
                  <a:schemeClr val="accent1">
                    <a:lumMod val="75000"/>
                  </a:schemeClr>
                </a:solidFill>
                <a:latin typeface="Arial Black"/>
                <a:cs typeface="Arial Black"/>
              </a:rPr>
              <a:t>statico</a:t>
            </a:r>
            <a:r>
              <a:rPr lang="it-IT" b="1" dirty="0">
                <a:solidFill>
                  <a:schemeClr val="accent1">
                    <a:lumMod val="75000"/>
                  </a:schemeClr>
                </a:solidFill>
                <a:latin typeface="Arial Black"/>
                <a:cs typeface="Arial Black"/>
              </a:rPr>
              <a:t> </a:t>
            </a:r>
            <a:r>
              <a:rPr lang="it-IT" b="1" dirty="0" smtClean="0">
                <a:solidFill>
                  <a:schemeClr val="accent1">
                    <a:lumMod val="75000"/>
                  </a:schemeClr>
                </a:solidFill>
                <a:latin typeface="Arial Black"/>
                <a:cs typeface="Arial Black"/>
              </a:rPr>
              <a:t>e dinamico </a:t>
            </a:r>
            <a:endParaRPr lang="en-US" b="1" dirty="0">
              <a:solidFill>
                <a:schemeClr val="accent1">
                  <a:lumMod val="75000"/>
                </a:schemeClr>
              </a:solidFill>
              <a:latin typeface="Arial Black"/>
              <a:cs typeface="Arial Black"/>
            </a:endParaRPr>
          </a:p>
        </p:txBody>
      </p:sp>
      <p:pic>
        <p:nvPicPr>
          <p:cNvPr id="2" name="Picture 1"/>
          <p:cNvPicPr>
            <a:picLocks noChangeAspect="1"/>
          </p:cNvPicPr>
          <p:nvPr/>
        </p:nvPicPr>
        <p:blipFill>
          <a:blip r:embed="rId2"/>
          <a:stretch>
            <a:fillRect/>
          </a:stretch>
        </p:blipFill>
        <p:spPr>
          <a:xfrm>
            <a:off x="1631067" y="1879139"/>
            <a:ext cx="5242217" cy="452077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2" name="TextBox 1"/>
          <p:cNvSpPr txBox="1"/>
          <p:nvPr/>
        </p:nvSpPr>
        <p:spPr>
          <a:xfrm>
            <a:off x="617823" y="1613142"/>
            <a:ext cx="7362395" cy="3970318"/>
          </a:xfrm>
          <a:prstGeom prst="rect">
            <a:avLst/>
          </a:prstGeom>
          <a:noFill/>
        </p:spPr>
        <p:txBody>
          <a:bodyPr wrap="square" rtlCol="0">
            <a:spAutoFit/>
          </a:bodyPr>
          <a:lstStyle/>
          <a:p>
            <a:r>
              <a:rPr lang="it-IT" b="1" dirty="0">
                <a:solidFill>
                  <a:schemeClr val="tx2">
                    <a:lumMod val="75000"/>
                    <a:lumOff val="25000"/>
                  </a:schemeClr>
                </a:solidFill>
                <a:latin typeface="Arial Black"/>
                <a:cs typeface="Arial Black"/>
              </a:rPr>
              <a:t>Gli approcci utilizzati per ottenere delle condizioni di reazione reversibili sono diversi. Alcuni di questi sono:</a:t>
            </a:r>
          </a:p>
          <a:p>
            <a:pPr lvl="0"/>
            <a:endParaRPr lang="it-IT" b="1" dirty="0" smtClean="0">
              <a:solidFill>
                <a:schemeClr val="tx2">
                  <a:lumMod val="75000"/>
                  <a:lumOff val="25000"/>
                </a:schemeClr>
              </a:solidFill>
              <a:latin typeface="Arial Black"/>
              <a:cs typeface="Arial Black"/>
            </a:endParaRPr>
          </a:p>
          <a:p>
            <a:pPr lvl="0"/>
            <a:r>
              <a:rPr lang="it-IT" b="1" dirty="0" smtClean="0">
                <a:solidFill>
                  <a:schemeClr val="tx2">
                    <a:lumMod val="75000"/>
                    <a:lumOff val="25000"/>
                  </a:schemeClr>
                </a:solidFill>
                <a:latin typeface="Arial Black"/>
                <a:cs typeface="Arial Black"/>
              </a:rPr>
              <a:t>trans</a:t>
            </a:r>
            <a:r>
              <a:rPr lang="it-IT" b="1" dirty="0">
                <a:solidFill>
                  <a:schemeClr val="tx2">
                    <a:lumMod val="75000"/>
                    <a:lumOff val="25000"/>
                  </a:schemeClr>
                </a:solidFill>
                <a:latin typeface="Arial Black"/>
                <a:cs typeface="Arial Black"/>
              </a:rPr>
              <a:t>-esterificazione base catalizzata</a:t>
            </a:r>
          </a:p>
          <a:p>
            <a:pPr lvl="0"/>
            <a:endParaRPr lang="it-IT" b="1" dirty="0" smtClean="0">
              <a:solidFill>
                <a:schemeClr val="tx2">
                  <a:lumMod val="75000"/>
                  <a:lumOff val="25000"/>
                </a:schemeClr>
              </a:solidFill>
              <a:latin typeface="Arial Black"/>
              <a:cs typeface="Arial Black"/>
            </a:endParaRPr>
          </a:p>
          <a:p>
            <a:pPr lvl="0"/>
            <a:r>
              <a:rPr lang="it-IT" b="1" dirty="0" smtClean="0">
                <a:solidFill>
                  <a:schemeClr val="tx2">
                    <a:lumMod val="75000"/>
                    <a:lumOff val="25000"/>
                  </a:schemeClr>
                </a:solidFill>
                <a:latin typeface="Arial Black"/>
                <a:cs typeface="Arial Black"/>
              </a:rPr>
              <a:t>scambio </a:t>
            </a:r>
            <a:r>
              <a:rPr lang="it-IT" b="1" dirty="0">
                <a:solidFill>
                  <a:schemeClr val="tx2">
                    <a:lumMod val="75000"/>
                    <a:lumOff val="25000"/>
                  </a:schemeClr>
                </a:solidFill>
                <a:latin typeface="Arial Black"/>
                <a:cs typeface="Arial Black"/>
              </a:rPr>
              <a:t>di legami peptidici catalizzato da proteasi (</a:t>
            </a:r>
            <a:r>
              <a:rPr lang="it-IT" b="1" dirty="0" err="1">
                <a:solidFill>
                  <a:schemeClr val="tx2">
                    <a:lumMod val="75000"/>
                    <a:lumOff val="25000"/>
                  </a:schemeClr>
                </a:solidFill>
                <a:latin typeface="Arial Black"/>
                <a:cs typeface="Arial Black"/>
              </a:rPr>
              <a:t>transamidazione</a:t>
            </a:r>
            <a:r>
              <a:rPr lang="it-IT" b="1" dirty="0">
                <a:solidFill>
                  <a:schemeClr val="tx2">
                    <a:lumMod val="75000"/>
                    <a:lumOff val="25000"/>
                  </a:schemeClr>
                </a:solidFill>
                <a:latin typeface="Arial Black"/>
                <a:cs typeface="Arial Black"/>
              </a:rPr>
              <a:t>)</a:t>
            </a:r>
          </a:p>
          <a:p>
            <a:pPr lvl="0"/>
            <a:endParaRPr lang="it-IT" b="1" dirty="0" smtClean="0">
              <a:solidFill>
                <a:schemeClr val="tx2">
                  <a:lumMod val="75000"/>
                  <a:lumOff val="25000"/>
                </a:schemeClr>
              </a:solidFill>
              <a:latin typeface="Arial Black"/>
              <a:cs typeface="Arial Black"/>
            </a:endParaRPr>
          </a:p>
          <a:p>
            <a:pPr lvl="0"/>
            <a:r>
              <a:rPr lang="it-IT" b="1" dirty="0" smtClean="0">
                <a:solidFill>
                  <a:schemeClr val="tx2">
                    <a:lumMod val="75000"/>
                    <a:lumOff val="25000"/>
                  </a:schemeClr>
                </a:solidFill>
                <a:latin typeface="Arial Black"/>
                <a:cs typeface="Arial Black"/>
              </a:rPr>
              <a:t>scambio </a:t>
            </a:r>
            <a:r>
              <a:rPr lang="it-IT" b="1" dirty="0">
                <a:solidFill>
                  <a:schemeClr val="tx2">
                    <a:lumMod val="75000"/>
                    <a:lumOff val="25000"/>
                  </a:schemeClr>
                </a:solidFill>
                <a:latin typeface="Arial Black"/>
                <a:cs typeface="Arial Black"/>
              </a:rPr>
              <a:t>di legami disolfuro</a:t>
            </a:r>
          </a:p>
          <a:p>
            <a:pPr lvl="0"/>
            <a:endParaRPr lang="it-IT" b="1" dirty="0" smtClean="0">
              <a:solidFill>
                <a:schemeClr val="tx2">
                  <a:lumMod val="75000"/>
                  <a:lumOff val="25000"/>
                </a:schemeClr>
              </a:solidFill>
              <a:latin typeface="Arial Black"/>
              <a:cs typeface="Arial Black"/>
            </a:endParaRPr>
          </a:p>
          <a:p>
            <a:pPr lvl="0"/>
            <a:r>
              <a:rPr lang="it-IT" b="1" dirty="0" smtClean="0">
                <a:solidFill>
                  <a:schemeClr val="tx2">
                    <a:lumMod val="75000"/>
                    <a:lumOff val="25000"/>
                  </a:schemeClr>
                </a:solidFill>
                <a:latin typeface="Arial Black"/>
                <a:cs typeface="Arial Black"/>
              </a:rPr>
              <a:t>metatesi </a:t>
            </a:r>
            <a:r>
              <a:rPr lang="it-IT" b="1" dirty="0">
                <a:solidFill>
                  <a:schemeClr val="tx2">
                    <a:lumMod val="75000"/>
                    <a:lumOff val="25000"/>
                  </a:schemeClr>
                </a:solidFill>
                <a:latin typeface="Arial Black"/>
                <a:cs typeface="Arial Black"/>
              </a:rPr>
              <a:t>di olefine</a:t>
            </a:r>
          </a:p>
          <a:p>
            <a:pPr lvl="0"/>
            <a:endParaRPr lang="it-IT" b="1" dirty="0" smtClean="0">
              <a:solidFill>
                <a:schemeClr val="tx2">
                  <a:lumMod val="75000"/>
                  <a:lumOff val="25000"/>
                </a:schemeClr>
              </a:solidFill>
              <a:latin typeface="Arial Black"/>
              <a:cs typeface="Arial Black"/>
            </a:endParaRPr>
          </a:p>
          <a:p>
            <a:pPr lvl="0"/>
            <a:r>
              <a:rPr lang="it-IT" b="1" dirty="0" smtClean="0">
                <a:solidFill>
                  <a:schemeClr val="tx2">
                    <a:lumMod val="75000"/>
                    <a:lumOff val="25000"/>
                  </a:schemeClr>
                </a:solidFill>
                <a:latin typeface="Arial Black"/>
                <a:cs typeface="Arial Black"/>
              </a:rPr>
              <a:t>scambio </a:t>
            </a:r>
            <a:r>
              <a:rPr lang="it-IT" b="1" dirty="0">
                <a:solidFill>
                  <a:schemeClr val="tx2">
                    <a:lumMod val="75000"/>
                    <a:lumOff val="25000"/>
                  </a:schemeClr>
                </a:solidFill>
                <a:latin typeface="Arial Black"/>
                <a:cs typeface="Arial Black"/>
              </a:rPr>
              <a:t>a livello del legame C=</a:t>
            </a:r>
            <a:r>
              <a:rPr lang="it-IT" b="1" dirty="0" err="1">
                <a:solidFill>
                  <a:schemeClr val="tx2">
                    <a:lumMod val="75000"/>
                    <a:lumOff val="25000"/>
                  </a:schemeClr>
                </a:solidFill>
                <a:latin typeface="Arial Black"/>
                <a:cs typeface="Arial Black"/>
              </a:rPr>
              <a:t>N</a:t>
            </a:r>
            <a:endParaRPr lang="it-IT" b="1" dirty="0">
              <a:solidFill>
                <a:schemeClr val="tx2">
                  <a:lumMod val="75000"/>
                  <a:lumOff val="25000"/>
                </a:schemeClr>
              </a:solidFill>
              <a:latin typeface="Arial Black"/>
              <a:cs typeface="Arial Black"/>
            </a:endParaRP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pic>
        <p:nvPicPr>
          <p:cNvPr id="2" name="Picture 1"/>
          <p:cNvPicPr>
            <a:picLocks noChangeAspect="1"/>
          </p:cNvPicPr>
          <p:nvPr/>
        </p:nvPicPr>
        <p:blipFill>
          <a:blip r:embed="rId2"/>
          <a:stretch>
            <a:fillRect/>
          </a:stretch>
        </p:blipFill>
        <p:spPr>
          <a:xfrm>
            <a:off x="1726508" y="1355726"/>
            <a:ext cx="4880770" cy="5388118"/>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2" name="TextBox 1"/>
          <p:cNvSpPr txBox="1"/>
          <p:nvPr/>
        </p:nvSpPr>
        <p:spPr>
          <a:xfrm>
            <a:off x="772279" y="1329984"/>
            <a:ext cx="2544286" cy="369332"/>
          </a:xfrm>
          <a:prstGeom prst="rect">
            <a:avLst/>
          </a:prstGeom>
          <a:noFill/>
        </p:spPr>
        <p:txBody>
          <a:bodyPr wrap="none" rtlCol="0">
            <a:spAutoFit/>
          </a:bodyPr>
          <a:lstStyle/>
          <a:p>
            <a:pPr lvl="0"/>
            <a:r>
              <a:rPr lang="it-IT" b="1" dirty="0">
                <a:solidFill>
                  <a:schemeClr val="tx2">
                    <a:lumMod val="75000"/>
                    <a:lumOff val="25000"/>
                  </a:schemeClr>
                </a:solidFill>
                <a:latin typeface="Arial Black"/>
                <a:cs typeface="Arial Black"/>
              </a:rPr>
              <a:t>metatesi di olefine</a:t>
            </a:r>
          </a:p>
        </p:txBody>
      </p:sp>
      <p:pic>
        <p:nvPicPr>
          <p:cNvPr id="3" name="Picture 2"/>
          <p:cNvPicPr>
            <a:picLocks noChangeAspect="1"/>
          </p:cNvPicPr>
          <p:nvPr/>
        </p:nvPicPr>
        <p:blipFill>
          <a:blip r:embed="rId2"/>
          <a:stretch>
            <a:fillRect/>
          </a:stretch>
        </p:blipFill>
        <p:spPr>
          <a:xfrm>
            <a:off x="772279" y="1762208"/>
            <a:ext cx="4735902" cy="4870554"/>
          </a:xfrm>
          <a:prstGeom prst="rect">
            <a:avLst/>
          </a:prstGeom>
        </p:spPr>
      </p:pic>
      <p:sp>
        <p:nvSpPr>
          <p:cNvPr id="6" name="TextBox 5"/>
          <p:cNvSpPr txBox="1"/>
          <p:nvPr/>
        </p:nvSpPr>
        <p:spPr>
          <a:xfrm>
            <a:off x="6083844" y="3663892"/>
            <a:ext cx="2378137" cy="369332"/>
          </a:xfrm>
          <a:prstGeom prst="rect">
            <a:avLst/>
          </a:prstGeom>
          <a:noFill/>
        </p:spPr>
        <p:txBody>
          <a:bodyPr wrap="none" rtlCol="0">
            <a:spAutoFit/>
          </a:bodyPr>
          <a:lstStyle/>
          <a:p>
            <a:r>
              <a:rPr lang="en-US" dirty="0" smtClean="0">
                <a:solidFill>
                  <a:srgbClr val="FF0000"/>
                </a:solidFill>
                <a:latin typeface="Arial Black"/>
                <a:cs typeface="Arial Black"/>
              </a:rPr>
              <a:t>Schema </a:t>
            </a:r>
            <a:r>
              <a:rPr lang="en-US" dirty="0" err="1" smtClean="0">
                <a:solidFill>
                  <a:srgbClr val="FF0000"/>
                </a:solidFill>
                <a:latin typeface="Arial Black"/>
                <a:cs typeface="Arial Black"/>
              </a:rPr>
              <a:t>generale</a:t>
            </a:r>
            <a:endParaRPr lang="en-US" dirty="0">
              <a:solidFill>
                <a:srgbClr val="FF0000"/>
              </a:solidFill>
              <a:latin typeface="Arial Black"/>
              <a:cs typeface="Arial Black"/>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2" name="TextBox 1"/>
          <p:cNvSpPr txBox="1"/>
          <p:nvPr/>
        </p:nvSpPr>
        <p:spPr>
          <a:xfrm>
            <a:off x="411884" y="1810495"/>
            <a:ext cx="8354690" cy="3693319"/>
          </a:xfrm>
          <a:prstGeom prst="rect">
            <a:avLst/>
          </a:prstGeom>
          <a:noFill/>
        </p:spPr>
        <p:txBody>
          <a:bodyPr wrap="square" rtlCol="0">
            <a:spAutoFit/>
          </a:bodyPr>
          <a:lstStyle/>
          <a:p>
            <a:pPr algn="just"/>
            <a:r>
              <a:rPr lang="it-IT" dirty="0">
                <a:solidFill>
                  <a:schemeClr val="accent4">
                    <a:lumMod val="75000"/>
                  </a:schemeClr>
                </a:solidFill>
                <a:latin typeface="Arial Black"/>
                <a:cs typeface="Arial Black"/>
              </a:rPr>
              <a:t>Un esempio utile per illustrare  questo concetto è la sintesi di una libreria di </a:t>
            </a:r>
            <a:r>
              <a:rPr lang="it-IT" dirty="0" err="1">
                <a:solidFill>
                  <a:schemeClr val="accent4">
                    <a:lumMod val="75000"/>
                  </a:schemeClr>
                </a:solidFill>
                <a:latin typeface="Arial Black"/>
                <a:cs typeface="Arial Black"/>
              </a:rPr>
              <a:t>oligopeptidi</a:t>
            </a:r>
            <a:r>
              <a:rPr lang="it-IT" dirty="0">
                <a:solidFill>
                  <a:schemeClr val="accent4">
                    <a:lumMod val="75000"/>
                  </a:schemeClr>
                </a:solidFill>
                <a:latin typeface="Arial Black"/>
                <a:cs typeface="Arial Black"/>
              </a:rPr>
              <a:t> correlati alla β-endorfina utilizzando la </a:t>
            </a:r>
            <a:r>
              <a:rPr lang="it-IT" dirty="0" err="1">
                <a:solidFill>
                  <a:schemeClr val="accent4">
                    <a:lumMod val="75000"/>
                  </a:schemeClr>
                </a:solidFill>
                <a:latin typeface="Arial Black"/>
                <a:cs typeface="Arial Black"/>
              </a:rPr>
              <a:t>termolisina</a:t>
            </a:r>
            <a:r>
              <a:rPr lang="it-IT" dirty="0">
                <a:solidFill>
                  <a:schemeClr val="accent4">
                    <a:lumMod val="75000"/>
                  </a:schemeClr>
                </a:solidFill>
                <a:latin typeface="Arial Black"/>
                <a:cs typeface="Arial Black"/>
              </a:rPr>
              <a:t>, una proteasi di bassa specificità,  come catalizzatore. La reazione è stata condotta in condizioni in cui l’idrolisi e la sintesi procedono contemporaneamente, in modo da permettere l’interscambio dei legami peptidici. Quando la reazione viene eseguita in presenza di un </a:t>
            </a:r>
            <a:r>
              <a:rPr lang="it-IT" dirty="0" err="1" smtClean="0">
                <a:solidFill>
                  <a:schemeClr val="accent4">
                    <a:lumMod val="75000"/>
                  </a:schemeClr>
                </a:solidFill>
                <a:latin typeface="Arial Black"/>
                <a:cs typeface="Arial Black"/>
              </a:rPr>
              <a:t>templato</a:t>
            </a:r>
            <a:r>
              <a:rPr lang="it-IT" dirty="0" smtClean="0">
                <a:solidFill>
                  <a:schemeClr val="accent4">
                    <a:lumMod val="75000"/>
                  </a:schemeClr>
                </a:solidFill>
                <a:latin typeface="Arial Black"/>
                <a:cs typeface="Arial Black"/>
              </a:rPr>
              <a:t>, </a:t>
            </a:r>
            <a:r>
              <a:rPr lang="it-IT" dirty="0">
                <a:solidFill>
                  <a:schemeClr val="accent4">
                    <a:lumMod val="75000"/>
                  </a:schemeClr>
                </a:solidFill>
                <a:latin typeface="Arial Black"/>
                <a:cs typeface="Arial Black"/>
              </a:rPr>
              <a:t>ad esempio un anticorpo anti β-endorfina, si possono selezionare i peptidi che vengono riconosciuti dall’anticorpo e si legano ad esso. Per evitare che la </a:t>
            </a:r>
            <a:r>
              <a:rPr lang="it-IT" dirty="0" err="1">
                <a:solidFill>
                  <a:schemeClr val="accent4">
                    <a:lumMod val="75000"/>
                  </a:schemeClr>
                </a:solidFill>
                <a:latin typeface="Arial Black"/>
                <a:cs typeface="Arial Black"/>
              </a:rPr>
              <a:t>termolisina</a:t>
            </a:r>
            <a:r>
              <a:rPr lang="it-IT" dirty="0">
                <a:solidFill>
                  <a:schemeClr val="accent4">
                    <a:lumMod val="75000"/>
                  </a:schemeClr>
                </a:solidFill>
                <a:latin typeface="Arial Black"/>
                <a:cs typeface="Arial Black"/>
              </a:rPr>
              <a:t> digerisca gli anticorpi si opera separando le due proteine con una membrane di dialisi permeabile solo alle piccole molecole peptidiche.</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pic>
        <p:nvPicPr>
          <p:cNvPr id="2" name="Picture 1"/>
          <p:cNvPicPr>
            <a:picLocks noChangeAspect="1"/>
          </p:cNvPicPr>
          <p:nvPr/>
        </p:nvPicPr>
        <p:blipFill>
          <a:blip r:embed="rId2"/>
          <a:stretch>
            <a:fillRect/>
          </a:stretch>
        </p:blipFill>
        <p:spPr>
          <a:xfrm>
            <a:off x="2333701" y="1390048"/>
            <a:ext cx="3934113" cy="513116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sp>
        <p:nvSpPr>
          <p:cNvPr id="2" name="TextBox 1"/>
          <p:cNvSpPr txBox="1"/>
          <p:nvPr/>
        </p:nvSpPr>
        <p:spPr>
          <a:xfrm>
            <a:off x="660730" y="1750431"/>
            <a:ext cx="7581497" cy="3416320"/>
          </a:xfrm>
          <a:prstGeom prst="rect">
            <a:avLst/>
          </a:prstGeom>
          <a:noFill/>
        </p:spPr>
        <p:txBody>
          <a:bodyPr wrap="square" rtlCol="0">
            <a:spAutoFit/>
          </a:bodyPr>
          <a:lstStyle/>
          <a:p>
            <a:pPr algn="just"/>
            <a:r>
              <a:rPr lang="it-IT" dirty="0">
                <a:solidFill>
                  <a:schemeClr val="accent1">
                    <a:lumMod val="75000"/>
                  </a:schemeClr>
                </a:solidFill>
                <a:latin typeface="Arial Black"/>
                <a:cs typeface="Arial Black"/>
              </a:rPr>
              <a:t>Un altro esempio riguarda l’applicazione della reazione di </a:t>
            </a:r>
            <a:r>
              <a:rPr lang="it-IT" dirty="0" err="1" smtClean="0">
                <a:solidFill>
                  <a:schemeClr val="accent1">
                    <a:lumMod val="75000"/>
                  </a:schemeClr>
                </a:solidFill>
                <a:latin typeface="Arial Black"/>
                <a:cs typeface="Arial Black"/>
              </a:rPr>
              <a:t>transimminazione</a:t>
            </a:r>
            <a:r>
              <a:rPr lang="it-IT" dirty="0" smtClean="0">
                <a:solidFill>
                  <a:schemeClr val="accent1">
                    <a:lumMod val="75000"/>
                  </a:schemeClr>
                </a:solidFill>
                <a:latin typeface="Arial Black"/>
                <a:cs typeface="Arial Black"/>
              </a:rPr>
              <a:t> </a:t>
            </a:r>
            <a:r>
              <a:rPr lang="it-IT" dirty="0">
                <a:solidFill>
                  <a:schemeClr val="accent1">
                    <a:lumMod val="75000"/>
                  </a:schemeClr>
                </a:solidFill>
                <a:latin typeface="Arial Black"/>
                <a:cs typeface="Arial Black"/>
              </a:rPr>
              <a:t>alla sintesi di una libreria di inibitori dell’</a:t>
            </a:r>
            <a:r>
              <a:rPr lang="it-IT" dirty="0" err="1">
                <a:solidFill>
                  <a:schemeClr val="accent1">
                    <a:lumMod val="75000"/>
                  </a:schemeClr>
                </a:solidFill>
                <a:latin typeface="Arial Black"/>
                <a:cs typeface="Arial Black"/>
              </a:rPr>
              <a:t>anidrasi</a:t>
            </a:r>
            <a:r>
              <a:rPr lang="it-IT" dirty="0">
                <a:solidFill>
                  <a:schemeClr val="accent1">
                    <a:lumMod val="75000"/>
                  </a:schemeClr>
                </a:solidFill>
                <a:latin typeface="Arial Black"/>
                <a:cs typeface="Arial Black"/>
              </a:rPr>
              <a:t> carbonica. Questo enzima ha nel sito attivo  una tasca contenente uno Zn(II) ed un adiacente sito lipofilo. Gli inibitori più potenti nella loro struttura </a:t>
            </a:r>
            <a:r>
              <a:rPr lang="it-IT" dirty="0" smtClean="0">
                <a:solidFill>
                  <a:schemeClr val="accent1">
                    <a:lumMod val="75000"/>
                  </a:schemeClr>
                </a:solidFill>
                <a:latin typeface="Arial Black"/>
                <a:cs typeface="Arial Black"/>
              </a:rPr>
              <a:t>presentano </a:t>
            </a:r>
            <a:r>
              <a:rPr lang="it-IT" dirty="0">
                <a:solidFill>
                  <a:schemeClr val="accent1">
                    <a:lumMod val="75000"/>
                  </a:schemeClr>
                </a:solidFill>
                <a:latin typeface="Arial Black"/>
                <a:cs typeface="Arial Black"/>
              </a:rPr>
              <a:t>un gruppo solfonamidico legato ad un sostituente lipofilo. La DCL è stata costruita a partire da 3 aldeidi e 4 </a:t>
            </a:r>
            <a:r>
              <a:rPr lang="it-IT" dirty="0" smtClean="0">
                <a:solidFill>
                  <a:schemeClr val="accent1">
                    <a:lumMod val="75000"/>
                  </a:schemeClr>
                </a:solidFill>
                <a:latin typeface="Arial Black"/>
                <a:cs typeface="Arial Black"/>
              </a:rPr>
              <a:t>ammine </a:t>
            </a:r>
            <a:r>
              <a:rPr lang="it-IT" dirty="0">
                <a:solidFill>
                  <a:schemeClr val="accent1">
                    <a:lumMod val="75000"/>
                  </a:schemeClr>
                </a:solidFill>
                <a:latin typeface="Arial Black"/>
                <a:cs typeface="Arial Black"/>
              </a:rPr>
              <a:t>(12 diversi componenti).  Per ridurre le </a:t>
            </a:r>
            <a:r>
              <a:rPr lang="it-IT" dirty="0" err="1" smtClean="0">
                <a:solidFill>
                  <a:schemeClr val="accent1">
                    <a:lumMod val="75000"/>
                  </a:schemeClr>
                </a:solidFill>
                <a:latin typeface="Arial Black"/>
                <a:cs typeface="Arial Black"/>
              </a:rPr>
              <a:t>immine</a:t>
            </a:r>
            <a:r>
              <a:rPr lang="it-IT" dirty="0" smtClean="0">
                <a:solidFill>
                  <a:schemeClr val="accent1">
                    <a:lumMod val="75000"/>
                  </a:schemeClr>
                </a:solidFill>
                <a:latin typeface="Arial Black"/>
                <a:cs typeface="Arial Black"/>
              </a:rPr>
              <a:t> </a:t>
            </a:r>
            <a:r>
              <a:rPr lang="it-IT" dirty="0">
                <a:solidFill>
                  <a:schemeClr val="accent1">
                    <a:lumMod val="75000"/>
                  </a:schemeClr>
                </a:solidFill>
                <a:latin typeface="Arial Black"/>
                <a:cs typeface="Arial Black"/>
              </a:rPr>
              <a:t>ad </a:t>
            </a:r>
            <a:r>
              <a:rPr lang="it-IT" dirty="0" smtClean="0">
                <a:solidFill>
                  <a:schemeClr val="accent1">
                    <a:lumMod val="75000"/>
                  </a:schemeClr>
                </a:solidFill>
                <a:latin typeface="Arial Black"/>
                <a:cs typeface="Arial Black"/>
              </a:rPr>
              <a:t>ammine </a:t>
            </a:r>
            <a:r>
              <a:rPr lang="it-IT" dirty="0">
                <a:solidFill>
                  <a:schemeClr val="accent1">
                    <a:lumMod val="75000"/>
                  </a:schemeClr>
                </a:solidFill>
                <a:latin typeface="Arial Black"/>
                <a:cs typeface="Arial Black"/>
              </a:rPr>
              <a:t>è stato utilizzato </a:t>
            </a:r>
            <a:r>
              <a:rPr lang="it-IT" dirty="0" err="1" smtClean="0">
                <a:solidFill>
                  <a:schemeClr val="accent1">
                    <a:lumMod val="75000"/>
                  </a:schemeClr>
                </a:solidFill>
                <a:latin typeface="Arial Black"/>
                <a:cs typeface="Arial Black"/>
              </a:rPr>
              <a:t>Sodiocianoboroidruro</a:t>
            </a:r>
            <a:r>
              <a:rPr lang="it-IT" dirty="0">
                <a:solidFill>
                  <a:schemeClr val="accent1">
                    <a:lumMod val="75000"/>
                  </a:schemeClr>
                </a:solidFill>
                <a:latin typeface="Arial Black"/>
                <a:cs typeface="Arial Black"/>
              </a:rPr>
              <a:t>. Una delle </a:t>
            </a:r>
            <a:r>
              <a:rPr lang="it-IT" dirty="0" err="1" smtClean="0">
                <a:solidFill>
                  <a:schemeClr val="accent1">
                    <a:lumMod val="75000"/>
                  </a:schemeClr>
                </a:solidFill>
                <a:latin typeface="Arial Black"/>
                <a:cs typeface="Arial Black"/>
              </a:rPr>
              <a:t>immine</a:t>
            </a:r>
            <a:r>
              <a:rPr lang="it-IT" dirty="0" smtClean="0">
                <a:solidFill>
                  <a:schemeClr val="accent1">
                    <a:lumMod val="75000"/>
                  </a:schemeClr>
                </a:solidFill>
                <a:latin typeface="Arial Black"/>
                <a:cs typeface="Arial Black"/>
              </a:rPr>
              <a:t> </a:t>
            </a:r>
            <a:r>
              <a:rPr lang="it-IT" dirty="0">
                <a:solidFill>
                  <a:schemeClr val="accent1">
                    <a:lumMod val="75000"/>
                  </a:schemeClr>
                </a:solidFill>
                <a:latin typeface="Arial Black"/>
                <a:cs typeface="Arial Black"/>
              </a:rPr>
              <a:t>che si formano per reazione di interscambio (aldeide </a:t>
            </a:r>
            <a:r>
              <a:rPr lang="it-IT" dirty="0" err="1">
                <a:solidFill>
                  <a:schemeClr val="accent1">
                    <a:lumMod val="75000"/>
                  </a:schemeClr>
                </a:solidFill>
                <a:latin typeface="Arial Black"/>
                <a:cs typeface="Arial Black"/>
              </a:rPr>
              <a:t>benzensolfonamidica</a:t>
            </a:r>
            <a:r>
              <a:rPr lang="it-IT" dirty="0">
                <a:solidFill>
                  <a:schemeClr val="accent1">
                    <a:lumMod val="75000"/>
                  </a:schemeClr>
                </a:solidFill>
                <a:latin typeface="Arial Black"/>
                <a:cs typeface="Arial Black"/>
              </a:rPr>
              <a:t> + </a:t>
            </a:r>
            <a:r>
              <a:rPr lang="it-IT" dirty="0" err="1">
                <a:solidFill>
                  <a:schemeClr val="accent1">
                    <a:lumMod val="75000"/>
                  </a:schemeClr>
                </a:solidFill>
                <a:latin typeface="Arial Black"/>
                <a:cs typeface="Arial Black"/>
              </a:rPr>
              <a:t>benzilamina</a:t>
            </a:r>
            <a:r>
              <a:rPr lang="it-IT" dirty="0">
                <a:solidFill>
                  <a:schemeClr val="accent1">
                    <a:lumMod val="75000"/>
                  </a:schemeClr>
                </a:solidFill>
                <a:latin typeface="Arial Black"/>
                <a:cs typeface="Arial Black"/>
              </a:rPr>
              <a:t>) si lega preferenzialmente all’</a:t>
            </a:r>
            <a:r>
              <a:rPr lang="it-IT" dirty="0" err="1">
                <a:solidFill>
                  <a:schemeClr val="accent1">
                    <a:lumMod val="75000"/>
                  </a:schemeClr>
                </a:solidFill>
                <a:latin typeface="Arial Black"/>
                <a:cs typeface="Arial Black"/>
              </a:rPr>
              <a:t>anidrasi</a:t>
            </a:r>
            <a:r>
              <a:rPr lang="it-IT" dirty="0">
                <a:solidFill>
                  <a:schemeClr val="accent1">
                    <a:lumMod val="75000"/>
                  </a:schemeClr>
                </a:solidFill>
                <a:latin typeface="Arial Black"/>
                <a:cs typeface="Arial Black"/>
              </a:rPr>
              <a:t> carbonica </a:t>
            </a:r>
            <a:endParaRPr lang="en-US" dirty="0">
              <a:solidFill>
                <a:schemeClr val="accent1">
                  <a:lumMod val="75000"/>
                </a:schemeClr>
              </a:solidFill>
              <a:latin typeface="Arial Black"/>
              <a:cs typeface="Arial Black"/>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679451"/>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639177" y="125453"/>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8" name="CasellaDiTesto 7"/>
          <p:cNvSpPr txBox="1"/>
          <p:nvPr/>
        </p:nvSpPr>
        <p:spPr>
          <a:xfrm>
            <a:off x="624451" y="799910"/>
            <a:ext cx="8142123" cy="430887"/>
          </a:xfrm>
          <a:prstGeom prst="rect">
            <a:avLst/>
          </a:prstGeom>
          <a:noFill/>
        </p:spPr>
        <p:txBody>
          <a:bodyPr wrap="none" rtlCol="0">
            <a:spAutoFit/>
          </a:bodyPr>
          <a:lstStyle/>
          <a:p>
            <a:r>
              <a:rPr lang="it-IT" sz="2200" dirty="0" smtClean="0">
                <a:solidFill>
                  <a:schemeClr val="accent4">
                    <a:lumMod val="75000"/>
                  </a:schemeClr>
                </a:solidFill>
                <a:latin typeface="Arial Black"/>
              </a:rPr>
              <a:t>Chimica </a:t>
            </a:r>
            <a:r>
              <a:rPr lang="it-IT" sz="2200" dirty="0" err="1" smtClean="0">
                <a:solidFill>
                  <a:schemeClr val="accent4">
                    <a:lumMod val="75000"/>
                  </a:schemeClr>
                </a:solidFill>
                <a:latin typeface="Arial Black"/>
              </a:rPr>
              <a:t>Combinatoriale</a:t>
            </a:r>
            <a:r>
              <a:rPr lang="it-IT" sz="2200" dirty="0" smtClean="0">
                <a:solidFill>
                  <a:schemeClr val="accent4">
                    <a:lumMod val="75000"/>
                  </a:schemeClr>
                </a:solidFill>
                <a:latin typeface="Arial Black"/>
              </a:rPr>
              <a:t> dinamica e click </a:t>
            </a:r>
            <a:r>
              <a:rPr lang="it-IT" sz="2200" dirty="0" err="1" smtClean="0">
                <a:solidFill>
                  <a:schemeClr val="accent4">
                    <a:lumMod val="75000"/>
                  </a:schemeClr>
                </a:solidFill>
                <a:latin typeface="Arial Black"/>
              </a:rPr>
              <a:t>chemistry</a:t>
            </a:r>
            <a:endParaRPr lang="it-IT" sz="2200" dirty="0">
              <a:solidFill>
                <a:schemeClr val="accent4">
                  <a:lumMod val="75000"/>
                </a:schemeClr>
              </a:solidFill>
              <a:latin typeface="Arial Black"/>
            </a:endParaRPr>
          </a:p>
        </p:txBody>
      </p:sp>
      <p:pic>
        <p:nvPicPr>
          <p:cNvPr id="2" name="Picture 1"/>
          <p:cNvPicPr>
            <a:picLocks noChangeAspect="1"/>
          </p:cNvPicPr>
          <p:nvPr/>
        </p:nvPicPr>
        <p:blipFill>
          <a:blip r:embed="rId2"/>
          <a:stretch>
            <a:fillRect/>
          </a:stretch>
        </p:blipFill>
        <p:spPr>
          <a:xfrm>
            <a:off x="2211856" y="1230797"/>
            <a:ext cx="3949216" cy="54073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97487" y="987425"/>
            <a:ext cx="5537544" cy="461665"/>
          </a:xfrm>
          <a:prstGeom prst="rect">
            <a:avLst/>
          </a:prstGeom>
          <a:noFill/>
        </p:spPr>
        <p:txBody>
          <a:bodyPr wrap="none" rtlCol="0">
            <a:spAutoFit/>
          </a:bodyPr>
          <a:lstStyle/>
          <a:p>
            <a:r>
              <a:rPr lang="it-IT" sz="2400" b="1" dirty="0" smtClean="0">
                <a:solidFill>
                  <a:schemeClr val="accent4">
                    <a:lumMod val="75000"/>
                  </a:schemeClr>
                </a:solidFill>
              </a:rPr>
              <a:t>Sintesi in soluzione: Saggi biologici</a:t>
            </a:r>
            <a:endParaRPr lang="it-IT" sz="2400" b="1" dirty="0">
              <a:solidFill>
                <a:schemeClr val="accent4">
                  <a:lumMod val="75000"/>
                </a:schemeClr>
              </a:solidFill>
            </a:endParaRPr>
          </a:p>
        </p:txBody>
      </p:sp>
      <p:pic>
        <p:nvPicPr>
          <p:cNvPr id="10" name="Immagine 9"/>
          <p:cNvPicPr>
            <a:picLocks noChangeAspect="1"/>
          </p:cNvPicPr>
          <p:nvPr/>
        </p:nvPicPr>
        <p:blipFill>
          <a:blip r:embed="rId2"/>
          <a:stretch>
            <a:fillRect/>
          </a:stretch>
        </p:blipFill>
        <p:spPr>
          <a:xfrm>
            <a:off x="997189" y="1449089"/>
            <a:ext cx="7245038" cy="53348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6" name="CasellaDiTesto 5"/>
          <p:cNvSpPr txBox="1"/>
          <p:nvPr/>
        </p:nvSpPr>
        <p:spPr>
          <a:xfrm>
            <a:off x="569621" y="1096785"/>
            <a:ext cx="2796258" cy="461665"/>
          </a:xfrm>
          <a:prstGeom prst="rect">
            <a:avLst/>
          </a:prstGeom>
          <a:noFill/>
        </p:spPr>
        <p:txBody>
          <a:bodyPr wrap="none" rtlCol="0">
            <a:spAutoFit/>
          </a:bodyPr>
          <a:lstStyle/>
          <a:p>
            <a:r>
              <a:rPr lang="it-IT" sz="2400" b="1" dirty="0" smtClean="0">
                <a:solidFill>
                  <a:schemeClr val="accent4">
                    <a:lumMod val="75000"/>
                  </a:schemeClr>
                </a:solidFill>
              </a:rPr>
              <a:t>Analisi di librerie</a:t>
            </a:r>
            <a:endParaRPr lang="it-IT" sz="2400" b="1" dirty="0">
              <a:solidFill>
                <a:schemeClr val="accent4">
                  <a:lumMod val="75000"/>
                </a:schemeClr>
              </a:solidFill>
            </a:endParaRPr>
          </a:p>
        </p:txBody>
      </p:sp>
      <p:sp>
        <p:nvSpPr>
          <p:cNvPr id="7" name="Rettangolo 6"/>
          <p:cNvSpPr/>
          <p:nvPr/>
        </p:nvSpPr>
        <p:spPr>
          <a:xfrm>
            <a:off x="569621" y="1789492"/>
            <a:ext cx="7924918" cy="2677656"/>
          </a:xfrm>
          <a:prstGeom prst="rect">
            <a:avLst/>
          </a:prstGeom>
        </p:spPr>
        <p:txBody>
          <a:bodyPr wrap="square">
            <a:spAutoFit/>
          </a:bodyPr>
          <a:lstStyle/>
          <a:p>
            <a:pPr algn="just"/>
            <a:r>
              <a:rPr lang="it-IT" sz="2800" dirty="0" smtClean="0">
                <a:solidFill>
                  <a:schemeClr val="accent2">
                    <a:lumMod val="75000"/>
                  </a:schemeClr>
                </a:solidFill>
                <a:latin typeface="Arial Black"/>
              </a:rPr>
              <a:t>La identificazione dei prodotti attivi in una libreria è un altro dei passaggi cruciali nella sintesi </a:t>
            </a:r>
            <a:r>
              <a:rPr lang="it-IT" sz="2800" dirty="0" err="1" smtClean="0">
                <a:solidFill>
                  <a:schemeClr val="accent2">
                    <a:lumMod val="75000"/>
                  </a:schemeClr>
                </a:solidFill>
                <a:latin typeface="Arial Black"/>
              </a:rPr>
              <a:t>combinatoriale</a:t>
            </a:r>
            <a:r>
              <a:rPr lang="it-IT" sz="2800" dirty="0" smtClean="0">
                <a:solidFill>
                  <a:schemeClr val="accent2">
                    <a:lumMod val="75000"/>
                  </a:schemeClr>
                </a:solidFill>
                <a:latin typeface="Arial Black"/>
              </a:rPr>
              <a:t>. Le metodologie utilizzate sono diverse a secondo che si operi con librerie in soluzione o in fase solida.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458714" y="987425"/>
            <a:ext cx="7783513" cy="0"/>
          </a:xfrm>
          <a:prstGeom prst="line">
            <a:avLst/>
          </a:prstGeom>
          <a:noFill/>
          <a:ln w="19050">
            <a:solidFill>
              <a:srgbClr val="C20000"/>
            </a:solidFill>
            <a:round/>
            <a:headEnd/>
            <a:tailEnd/>
          </a:ln>
        </p:spPr>
        <p:txBody>
          <a:bodyPr wrap="none" anchor="ctr">
            <a:prstTxWarp prst="textNoShape">
              <a:avLst/>
            </a:prstTxWarp>
          </a:bodyPr>
          <a:lstStyle/>
          <a:p>
            <a:endParaRPr lang="it-IT"/>
          </a:p>
        </p:txBody>
      </p:sp>
      <p:sp>
        <p:nvSpPr>
          <p:cNvPr id="5" name="Rectangle 5"/>
          <p:cNvSpPr>
            <a:spLocks noChangeArrowheads="1"/>
          </p:cNvSpPr>
          <p:nvPr/>
        </p:nvSpPr>
        <p:spPr bwMode="auto">
          <a:xfrm>
            <a:off x="763276" y="402452"/>
            <a:ext cx="4615341" cy="553998"/>
          </a:xfrm>
          <a:prstGeom prst="rect">
            <a:avLst/>
          </a:prstGeom>
          <a:noFill/>
          <a:ln w="11113">
            <a:noFill/>
            <a:miter lim="800000"/>
            <a:headEnd/>
            <a:tailEnd/>
          </a:ln>
        </p:spPr>
        <p:txBody>
          <a:bodyPr wrap="none" anchor="ctr">
            <a:prstTxWarp prst="textNoShape">
              <a:avLst/>
            </a:prstTxWarp>
            <a:spAutoFit/>
          </a:bodyPr>
          <a:lstStyle/>
          <a:p>
            <a:pPr algn="ctr" eaLnBrk="0" hangingPunct="0"/>
            <a:r>
              <a:rPr lang="it-IT" sz="3000" b="1" dirty="0">
                <a:solidFill>
                  <a:schemeClr val="bg2">
                    <a:lumMod val="25000"/>
                  </a:schemeClr>
                </a:solidFill>
              </a:rPr>
              <a:t>Chimica </a:t>
            </a:r>
            <a:r>
              <a:rPr lang="it-IT" sz="3000" b="1" dirty="0" err="1">
                <a:solidFill>
                  <a:schemeClr val="bg2">
                    <a:lumMod val="25000"/>
                  </a:schemeClr>
                </a:solidFill>
              </a:rPr>
              <a:t>combinatoriale</a:t>
            </a:r>
            <a:endParaRPr lang="it-IT" sz="3000" b="1" dirty="0">
              <a:solidFill>
                <a:schemeClr val="bg2">
                  <a:lumMod val="25000"/>
                </a:schemeClr>
              </a:solidFill>
            </a:endParaRPr>
          </a:p>
        </p:txBody>
      </p:sp>
      <p:sp>
        <p:nvSpPr>
          <p:cNvPr id="7" name="Rettangolo 6"/>
          <p:cNvSpPr/>
          <p:nvPr/>
        </p:nvSpPr>
        <p:spPr>
          <a:xfrm>
            <a:off x="569621" y="1595021"/>
            <a:ext cx="7924918" cy="4154983"/>
          </a:xfrm>
          <a:prstGeom prst="rect">
            <a:avLst/>
          </a:prstGeom>
        </p:spPr>
        <p:txBody>
          <a:bodyPr wrap="square">
            <a:spAutoFit/>
          </a:bodyPr>
          <a:lstStyle/>
          <a:p>
            <a:pPr algn="just"/>
            <a:r>
              <a:rPr lang="it-IT" sz="2400" dirty="0" smtClean="0">
                <a:solidFill>
                  <a:schemeClr val="accent2">
                    <a:lumMod val="75000"/>
                  </a:schemeClr>
                </a:solidFill>
                <a:latin typeface="Arial Black"/>
              </a:rPr>
              <a:t>Per l’analisi delle librerie in soluzione, al fine di identificare il composto attivo, si utilizzano i metodi di </a:t>
            </a:r>
            <a:r>
              <a:rPr lang="it-IT" sz="2400" dirty="0" err="1" smtClean="0">
                <a:solidFill>
                  <a:schemeClr val="accent2">
                    <a:lumMod val="75000"/>
                  </a:schemeClr>
                </a:solidFill>
                <a:latin typeface="Arial Black"/>
              </a:rPr>
              <a:t>deconvoluzione</a:t>
            </a:r>
            <a:r>
              <a:rPr lang="it-IT" sz="2400" dirty="0" smtClean="0">
                <a:solidFill>
                  <a:schemeClr val="accent2">
                    <a:lumMod val="75000"/>
                  </a:schemeClr>
                </a:solidFill>
                <a:latin typeface="Arial Black"/>
              </a:rPr>
              <a:t> o delle sotto librerie. I metodi di </a:t>
            </a:r>
            <a:r>
              <a:rPr lang="it-IT" sz="2400" dirty="0" err="1" smtClean="0">
                <a:solidFill>
                  <a:schemeClr val="accent2">
                    <a:lumMod val="75000"/>
                  </a:schemeClr>
                </a:solidFill>
                <a:latin typeface="Arial Black"/>
              </a:rPr>
              <a:t>deconvoluzione</a:t>
            </a:r>
            <a:r>
              <a:rPr lang="it-IT" sz="2400" dirty="0" smtClean="0">
                <a:solidFill>
                  <a:schemeClr val="accent2">
                    <a:lumMod val="75000"/>
                  </a:schemeClr>
                </a:solidFill>
                <a:latin typeface="Arial Black"/>
              </a:rPr>
              <a:t>, una volta riscontrata attività in una libreria, consistono nel procedere alla sintesi di sotto librerie dalle quali è possibile assegnare ad ogni singolo </a:t>
            </a:r>
            <a:r>
              <a:rPr lang="it-IT" sz="2400" smtClean="0">
                <a:solidFill>
                  <a:schemeClr val="accent2">
                    <a:lumMod val="75000"/>
                  </a:schemeClr>
                </a:solidFill>
                <a:latin typeface="Arial Black"/>
              </a:rPr>
              <a:t>blocco sintetico la </a:t>
            </a:r>
            <a:r>
              <a:rPr lang="it-IT" sz="2400" dirty="0" smtClean="0">
                <a:solidFill>
                  <a:schemeClr val="accent2">
                    <a:lumMod val="75000"/>
                  </a:schemeClr>
                </a:solidFill>
                <a:latin typeface="Arial Black"/>
              </a:rPr>
              <a:t>corretta posizione. Tutto ciò permette l’identificazione del composto che ha mostrato attività nella libreria.</a:t>
            </a:r>
          </a:p>
        </p:txBody>
      </p:sp>
      <p:sp>
        <p:nvSpPr>
          <p:cNvPr id="9" name="CasellaDiTesto 8"/>
          <p:cNvSpPr txBox="1"/>
          <p:nvPr/>
        </p:nvSpPr>
        <p:spPr>
          <a:xfrm>
            <a:off x="569621" y="1096785"/>
            <a:ext cx="4682291" cy="461665"/>
          </a:xfrm>
          <a:prstGeom prst="rect">
            <a:avLst/>
          </a:prstGeom>
          <a:noFill/>
        </p:spPr>
        <p:txBody>
          <a:bodyPr wrap="none" rtlCol="0">
            <a:spAutoFit/>
          </a:bodyPr>
          <a:lstStyle/>
          <a:p>
            <a:r>
              <a:rPr lang="it-IT" sz="2400" b="1" dirty="0" smtClean="0">
                <a:solidFill>
                  <a:schemeClr val="accent4">
                    <a:lumMod val="75000"/>
                  </a:schemeClr>
                </a:solidFill>
              </a:rPr>
              <a:t>Analisi di librerie in soluzione</a:t>
            </a:r>
            <a:endParaRPr lang="it-IT" sz="2400" b="1" dirty="0">
              <a:solidFill>
                <a:schemeClr val="accent4">
                  <a:lumMod val="7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1670</TotalTime>
  <Words>4013</Words>
  <Application>Microsoft Macintosh PowerPoint</Application>
  <PresentationFormat>Presentazione su schermo (4:3)</PresentationFormat>
  <Paragraphs>270</Paragraphs>
  <Slides>68</Slides>
  <Notes>0</Notes>
  <HiddenSlides>0</HiddenSlides>
  <MMClips>0</MMClips>
  <ScaleCrop>false</ScaleCrop>
  <HeadingPairs>
    <vt:vector size="4" baseType="variant">
      <vt:variant>
        <vt:lpstr>Tema</vt:lpstr>
      </vt:variant>
      <vt:variant>
        <vt:i4>1</vt:i4>
      </vt:variant>
      <vt:variant>
        <vt:lpstr>Titoli diapositive</vt:lpstr>
      </vt:variant>
      <vt:variant>
        <vt:i4>68</vt:i4>
      </vt:variant>
    </vt:vector>
  </HeadingPairs>
  <TitlesOfParts>
    <vt:vector size="69" baseType="lpstr">
      <vt:lpstr>Brezza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Apple Apple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CHIMICA COMBINATORIALE</dc:title>
  <dc:creator>Giampiero</dc:creator>
  <cp:lastModifiedBy>Giampiero</cp:lastModifiedBy>
  <cp:revision>237</cp:revision>
  <dcterms:created xsi:type="dcterms:W3CDTF">2014-04-13T09:45:23Z</dcterms:created>
  <dcterms:modified xsi:type="dcterms:W3CDTF">2021-02-16T09:41:14Z</dcterms:modified>
</cp:coreProperties>
</file>