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317" r:id="rId3"/>
    <p:sldId id="318" r:id="rId4"/>
    <p:sldId id="319" r:id="rId5"/>
    <p:sldId id="320" r:id="rId6"/>
    <p:sldId id="322" r:id="rId7"/>
    <p:sldId id="321" r:id="rId8"/>
    <p:sldId id="323" r:id="rId9"/>
    <p:sldId id="324" r:id="rId10"/>
    <p:sldId id="325" r:id="rId11"/>
    <p:sldId id="326" r:id="rId12"/>
    <p:sldId id="32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74F"/>
    <a:srgbClr val="162456"/>
    <a:srgbClr val="DAD8F6"/>
    <a:srgbClr val="98B9E4"/>
    <a:srgbClr val="E7E7E7"/>
    <a:srgbClr val="B85676"/>
    <a:srgbClr val="18355A"/>
    <a:srgbClr val="CA2E61"/>
    <a:srgbClr val="FFFFFF"/>
    <a:srgbClr val="C3D6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CD8C-DFAC-4880-82C0-8823CA76F67A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F7C5E-8E72-49F3-AB6D-988F0ADC95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6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13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4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20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66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399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785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924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418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78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690EA-6809-0DDE-52C5-7C6004C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7F624F-CD56-0C94-9BD9-FBAAA7C75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4CEB09-5872-8C31-3146-F7C9EAB3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92E859-645E-B2FE-AB84-006C5320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4AD49F-0946-E1C8-0DCE-32C3CC47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59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E2FD7-3B25-1B87-883C-71E0A435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C162C0C-1A73-BDE3-3D2E-88B9D5B86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4BB945-1048-AAD4-5662-43A41B16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8B993D-1A51-DABE-D591-EE75B720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454EF6-2C4C-F861-D8B3-01F6C59C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53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4D6E2E1-748C-B552-67FF-3E51749B0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82F7EC-EB2A-2D98-C34E-82471030D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E87724-8F75-BE95-9DF8-B5DAEF31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11B779-F35B-68A0-B0BC-DFA14D15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2BA79E-CC61-870B-5F84-F2994BAC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542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690EA-6809-0DDE-52C5-7C6004C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7F624F-CD56-0C94-9BD9-FBAAA7C75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4CEB09-5872-8C31-3146-F7C9EAB3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92E859-645E-B2FE-AB84-006C5320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4AD49F-0946-E1C8-0DCE-32C3CC47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683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393DB8-4876-4B47-9868-4697198F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8F9279-80C6-4DDC-5233-1DF08AE4F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790696-F80E-6AFD-9383-B0186231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185251-DFFC-8621-2A35-67165038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AD2F27-D346-1CEA-FEDE-2FA1FF3E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077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D1CF40-50F0-6613-7559-7F2ACE1A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281713-11F3-F7A2-193E-0E4A4BDD2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0A2334-EEDF-0568-AD92-620D6E2F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2E5466-2556-12A6-0578-D51AB282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518C89-48EA-1F9A-1E21-B19EE7D4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573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4F78EE-E94A-C823-EC93-02A7B1501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247DAE-B570-B15C-FFDA-0876F5A02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FCBDBF-A311-FB1E-7689-DB9081456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42F22A-8D47-DEB9-4623-38AD6A48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F3B8E4-0AB5-0FB7-FC37-DE73AA211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434734-A646-24E1-CB02-D87CE52D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428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56EF4F-B246-3F81-08D7-99194BBBC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228080-52F7-6F60-405F-257A5B07D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68805B-AAD2-9F7D-1855-DCFE7520E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5F42F16-574B-9218-E9AE-46219B4BE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B966447-D452-3CBA-27F3-0D21F3260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4DCFD95-D847-A0E0-EA76-0E4BD216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4839B97-C86E-955B-ED7D-E743E7674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CBFCD2-A2C8-0713-8B1F-3A7753BA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105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D06B59-FB03-C3CE-C099-1332537D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4FC5214-C7A7-B14C-9370-B951D73D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83575D-C39E-99A1-006F-CEDD9528A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DEFBB1-6A9A-A294-FC85-F6413A68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993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BCE6546-55AD-806E-4A0B-95B648FB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887505-D52B-477C-B926-767C7DE3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EBB0E6-02EF-7C30-F931-256FD4FC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307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178852-774F-0883-B6E1-38FDF16C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62FDDF-5877-5108-6BA4-1C48E7B47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0F2B5E0-D737-D8E2-6C24-1CE817264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2A87BC-1898-7937-EFC3-091A0D8B1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F78382-6DF9-2FF3-F435-7A2553AA1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D144FE-0EAC-E239-15C8-04E764F0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09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393DB8-4876-4B47-9868-4697198F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8F9279-80C6-4DDC-5233-1DF08AE4F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790696-F80E-6AFD-9383-B0186231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185251-DFFC-8621-2A35-67165038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AD2F27-D346-1CEA-FEDE-2FA1FF3E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844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E4A9F3-F7E3-E94E-7493-8AADD183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137231C-6CEB-3579-2F83-79E1637056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0197DE-1B48-8BFC-F18D-1D353F344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5B6181-5AE2-B5C7-BFF3-95F4232B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F1F5F7-496D-7BCA-0CBB-991E095D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7DA12E-FDB2-A624-75E7-230027E4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506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E2FD7-3B25-1B87-883C-71E0A435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C162C0C-1A73-BDE3-3D2E-88B9D5B86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4BB945-1048-AAD4-5662-43A41B16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8B993D-1A51-DABE-D591-EE75B720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454EF6-2C4C-F861-D8B3-01F6C59C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431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4D6E2E1-748C-B552-67FF-3E51749B0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82F7EC-EB2A-2D98-C34E-82471030D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E87724-8F75-BE95-9DF8-B5DAEF31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11B779-F35B-68A0-B0BC-DFA14D15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2BA79E-CC61-870B-5F84-F2994BAC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75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D1CF40-50F0-6613-7559-7F2ACE1A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281713-11F3-F7A2-193E-0E4A4BDD2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0A2334-EEDF-0568-AD92-620D6E2F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2E5466-2556-12A6-0578-D51AB282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518C89-48EA-1F9A-1E21-B19EE7D4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53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4F78EE-E94A-C823-EC93-02A7B1501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247DAE-B570-B15C-FFDA-0876F5A02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FCBDBF-A311-FB1E-7689-DB9081456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42F22A-8D47-DEB9-4623-38AD6A48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F3B8E4-0AB5-0FB7-FC37-DE73AA211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434734-A646-24E1-CB02-D87CE52D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02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56EF4F-B246-3F81-08D7-99194BBBC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228080-52F7-6F60-405F-257A5B07D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68805B-AAD2-9F7D-1855-DCFE7520E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5F42F16-574B-9218-E9AE-46219B4BE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B966447-D452-3CBA-27F3-0D21F3260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4DCFD95-D847-A0E0-EA76-0E4BD216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4839B97-C86E-955B-ED7D-E743E7674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CBFCD2-A2C8-0713-8B1F-3A7753BA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01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D06B59-FB03-C3CE-C099-1332537D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4FC5214-C7A7-B14C-9370-B951D73D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83575D-C39E-99A1-006F-CEDD9528A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DEFBB1-6A9A-A294-FC85-F6413A68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44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BCE6546-55AD-806E-4A0B-95B648FB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887505-D52B-477C-B926-767C7DE3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EBB0E6-02EF-7C30-F931-256FD4FC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51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178852-774F-0883-B6E1-38FDF16C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62FDDF-5877-5108-6BA4-1C48E7B47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0F2B5E0-D737-D8E2-6C24-1CE817264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2A87BC-1898-7937-EFC3-091A0D8B1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F78382-6DF9-2FF3-F435-7A2553AA1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D144FE-0EAC-E239-15C8-04E764F0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81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E4A9F3-F7E3-E94E-7493-8AADD183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137231C-6CEB-3579-2F83-79E1637056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0197DE-1B48-8BFC-F18D-1D353F344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5B6181-5AE2-B5C7-BFF3-95F4232B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F1F5F7-496D-7BCA-0CBB-991E095D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7DA12E-FDB2-A624-75E7-230027E4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47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8586454-92A5-90FE-77C5-2CDCEE4E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A8B347-7565-F959-79FC-9D7D9FFE8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97BC9E-0355-1B5A-AA3C-20F5096D4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0F0C3-ED5D-4E42-91E1-253D185B1BFC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01BD2B-E1A1-E88A-FA0B-843AF063C3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71D087-BA95-F4E7-573C-665AE4360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57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8586454-92A5-90FE-77C5-2CDCEE4E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A8B347-7565-F959-79FC-9D7D9FFE8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97BC9E-0355-1B5A-AA3C-20F5096D4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0F0C3-ED5D-4E42-91E1-253D185B1BFC}" type="datetimeFigureOut">
              <a:rPr lang="it-IT" smtClean="0"/>
              <a:t>17/01/2025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01BD2B-E1A1-E88A-FA0B-843AF063C3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71D087-BA95-F4E7-573C-665AE4360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98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37DB078-FBEB-A07D-74A0-CA5CD6924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CBB16304-2068-08CC-0114-9D4071DE71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C3EB09-CAD9-FCDC-82C9-841CEB359864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2" name="Rettangolo 1"/>
          <p:cNvSpPr/>
          <p:nvPr/>
        </p:nvSpPr>
        <p:spPr>
          <a:xfrm>
            <a:off x="873211" y="1474619"/>
            <a:ext cx="104702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it-IT" sz="2000" b="1" dirty="0">
                <a:solidFill>
                  <a:srgbClr val="18355A"/>
                </a:solidFill>
                <a:latin typeface="Maiandra GD" panose="020E0502030308020204" pitchFamily="34" charset="0"/>
              </a:rPr>
              <a:t>CORSO DI LAUREA</a:t>
            </a:r>
            <a:r>
              <a:rPr lang="en-US" sz="2000" dirty="0">
                <a:solidFill>
                  <a:srgbClr val="000000"/>
                </a:solidFill>
                <a:latin typeface="Maiandra GD" panose="020E0502030308020204" pitchFamily="34" charset="0"/>
              </a:rPr>
              <a:t>​</a:t>
            </a:r>
            <a:endParaRPr lang="en-US" sz="2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it-IT" sz="2000" b="1" dirty="0">
                <a:solidFill>
                  <a:srgbClr val="18355A"/>
                </a:solidFill>
                <a:latin typeface="Maiandra GD" panose="020E0502030308020204" pitchFamily="34" charset="0"/>
              </a:rPr>
              <a:t>IN SCIENZE DELLA FORMAZIONE PRIMARIA</a:t>
            </a:r>
            <a:r>
              <a:rPr lang="en-US" sz="2000" dirty="0">
                <a:solidFill>
                  <a:srgbClr val="000000"/>
                </a:solidFill>
                <a:latin typeface="Maiandra GD" panose="020E0502030308020204" pitchFamily="34" charset="0"/>
              </a:rPr>
              <a:t>​</a:t>
            </a:r>
            <a:endParaRPr lang="en-US" sz="2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it-IT" sz="1400" dirty="0">
                <a:solidFill>
                  <a:srgbClr val="000000"/>
                </a:solidFill>
                <a:latin typeface="Maiandra GD" panose="020E0502030308020204" pitchFamily="34" charset="0"/>
              </a:rPr>
              <a:t>​</a:t>
            </a:r>
            <a:endParaRPr lang="it-IT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it-IT" sz="1000" dirty="0">
                <a:solidFill>
                  <a:srgbClr val="000000"/>
                </a:solidFill>
                <a:latin typeface="Maiandra GD" panose="020E0502030308020204" pitchFamily="34" charset="0"/>
              </a:rPr>
              <a:t>​</a:t>
            </a:r>
            <a:endParaRPr lang="it-IT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it-IT" sz="1400" dirty="0">
                <a:solidFill>
                  <a:srgbClr val="000000"/>
                </a:solidFill>
                <a:latin typeface="Maiandra GD" panose="020E0502030308020204" pitchFamily="34" charset="0"/>
              </a:rPr>
              <a:t>​</a:t>
            </a:r>
            <a:endParaRPr lang="it-IT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it-IT" sz="1200" dirty="0">
                <a:solidFill>
                  <a:srgbClr val="000000"/>
                </a:solidFill>
                <a:latin typeface="Maiandra GD" panose="020E0502030308020204" pitchFamily="34" charset="0"/>
              </a:rPr>
              <a:t>​</a:t>
            </a:r>
            <a:endParaRPr lang="it-IT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it-IT" sz="3200" b="1" dirty="0">
                <a:solidFill>
                  <a:srgbClr val="A4274F"/>
                </a:solidFill>
                <a:latin typeface="Maiandra GD" panose="020E0502030308020204" pitchFamily="34" charset="0"/>
              </a:rPr>
              <a:t>TIROCINIO - T1</a:t>
            </a:r>
            <a:r>
              <a:rPr lang="en-US" sz="3200" dirty="0">
                <a:solidFill>
                  <a:srgbClr val="000000"/>
                </a:solidFill>
                <a:latin typeface="Maiandra GD" panose="020E050203030802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it-IT" sz="1600" dirty="0">
                <a:solidFill>
                  <a:srgbClr val="000000"/>
                </a:solidFill>
                <a:latin typeface="Maiandra GD" panose="020E0502030308020204" pitchFamily="34" charset="0"/>
              </a:rPr>
              <a:t>​</a:t>
            </a:r>
            <a:endParaRPr lang="it-IT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it-IT" sz="2800" b="1" dirty="0">
                <a:solidFill>
                  <a:srgbClr val="A4274F"/>
                </a:solidFill>
                <a:latin typeface="Maiandra GD" panose="020E0502030308020204" pitchFamily="34" charset="0"/>
              </a:rPr>
              <a:t>I DOCUMENTI ISTITUZIONALI:  PTOF – RAV - PDM</a:t>
            </a:r>
            <a:r>
              <a:rPr lang="en-US" sz="2800" dirty="0">
                <a:solidFill>
                  <a:srgbClr val="000000"/>
                </a:solidFill>
                <a:latin typeface="Maiandra GD" panose="020E050203030802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it-IT" sz="1600" dirty="0">
                <a:solidFill>
                  <a:srgbClr val="000000"/>
                </a:solidFill>
                <a:latin typeface="Maiandra GD" panose="020E0502030308020204" pitchFamily="34" charset="0"/>
              </a:rPr>
              <a:t>​</a:t>
            </a:r>
            <a:endParaRPr lang="it-IT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it-IT" sz="2800" dirty="0">
                <a:solidFill>
                  <a:srgbClr val="A4274F"/>
                </a:solidFill>
                <a:latin typeface="Maiandra GD" panose="020E0502030308020204" pitchFamily="34" charset="0"/>
              </a:rPr>
              <a:t>24/01/2025</a:t>
            </a:r>
            <a:r>
              <a:rPr lang="it-IT" sz="2800" dirty="0">
                <a:solidFill>
                  <a:srgbClr val="000000"/>
                </a:solidFill>
                <a:latin typeface="Maiandra GD" panose="020E0502030308020204" pitchFamily="34" charset="0"/>
              </a:rPr>
              <a:t>​</a:t>
            </a:r>
          </a:p>
          <a:p>
            <a:pPr algn="ctr" fontAlgn="base"/>
            <a:endParaRPr lang="it-IT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</a:rPr>
              <a:t>​</a:t>
            </a:r>
            <a:endParaRPr lang="it-IT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it-IT" sz="1200" dirty="0">
                <a:solidFill>
                  <a:srgbClr val="18355A"/>
                </a:solidFill>
                <a:latin typeface="Maiandra GD" panose="020E0502030308020204" pitchFamily="34" charset="0"/>
              </a:rPr>
              <a:t>A cura del gruppo Tutor di Tirocinio</a:t>
            </a:r>
            <a:r>
              <a:rPr lang="en-US" sz="1200" dirty="0">
                <a:solidFill>
                  <a:srgbClr val="000000"/>
                </a:solidFill>
                <a:latin typeface="Maiandra GD" panose="020E050203030802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it-IT" sz="1200" dirty="0">
                <a:solidFill>
                  <a:srgbClr val="18355A"/>
                </a:solidFill>
                <a:latin typeface="Maiandra GD" panose="020E0502030308020204" pitchFamily="34" charset="0"/>
              </a:rPr>
              <a:t>Isabella </a:t>
            </a:r>
            <a:r>
              <a:rPr lang="it-IT" sz="1200" dirty="0" err="1">
                <a:solidFill>
                  <a:srgbClr val="18355A"/>
                </a:solidFill>
                <a:latin typeface="Maiandra GD" panose="020E0502030308020204" pitchFamily="34" charset="0"/>
              </a:rPr>
              <a:t>Peghin</a:t>
            </a:r>
            <a:r>
              <a:rPr lang="it-IT" sz="1200" dirty="0">
                <a:solidFill>
                  <a:srgbClr val="18355A"/>
                </a:solidFill>
                <a:latin typeface="Maiandra GD" panose="020E0502030308020204" pitchFamily="34" charset="0"/>
              </a:rPr>
              <a:t>, Giuliana Silvestri, Valentina </a:t>
            </a:r>
            <a:r>
              <a:rPr lang="it-IT" sz="1200" dirty="0" err="1">
                <a:solidFill>
                  <a:srgbClr val="18355A"/>
                </a:solidFill>
                <a:latin typeface="Maiandra GD" panose="020E0502030308020204" pitchFamily="34" charset="0"/>
              </a:rPr>
              <a:t>Suber</a:t>
            </a:r>
            <a:r>
              <a:rPr lang="it-IT" sz="1200" dirty="0">
                <a:solidFill>
                  <a:srgbClr val="000000"/>
                </a:solidFill>
                <a:latin typeface="Maiandra GD" panose="020E0502030308020204" pitchFamily="34" charset="0"/>
              </a:rPr>
              <a:t>​</a:t>
            </a:r>
            <a:endParaRPr lang="it-IT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1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37DB078-FBEB-A07D-74A0-CA5CD6924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CBB16304-2068-08CC-0114-9D4071DE71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C3EB09-CAD9-FCDC-82C9-841CEB359864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3A4B99-99B5-4017-A147-728D6089D5AB}"/>
              </a:ext>
            </a:extLst>
          </p:cNvPr>
          <p:cNvSpPr txBox="1"/>
          <p:nvPr/>
        </p:nvSpPr>
        <p:spPr>
          <a:xfrm>
            <a:off x="5690586" y="5788241"/>
            <a:ext cx="62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7F45109-F7B4-41E9-B867-51C8F37A5CA9}"/>
              </a:ext>
            </a:extLst>
          </p:cNvPr>
          <p:cNvSpPr/>
          <p:nvPr/>
        </p:nvSpPr>
        <p:spPr>
          <a:xfrm>
            <a:off x="2297927" y="747797"/>
            <a:ext cx="7165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A4274F"/>
                </a:solidFill>
              </a:rPr>
              <a:t>ESEMPIO </a:t>
            </a:r>
          </a:p>
          <a:p>
            <a:pPr algn="ctr"/>
            <a:r>
              <a:rPr lang="it-IT" sz="2000" b="1" dirty="0">
                <a:solidFill>
                  <a:srgbClr val="A4274F"/>
                </a:solidFill>
              </a:rPr>
              <a:t>(Aree e azioni correlate da considerare per la stesura di un PdM)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46CC9BF-ACCA-4EAB-9A06-8BE525963C50}"/>
              </a:ext>
            </a:extLst>
          </p:cNvPr>
          <p:cNvPicPr/>
          <p:nvPr/>
        </p:nvPicPr>
        <p:blipFill rotWithShape="1">
          <a:blip r:embed="rId5"/>
          <a:srcRect l="33306" t="42335" r="21405" b="22801"/>
          <a:stretch/>
        </p:blipFill>
        <p:spPr bwMode="auto">
          <a:xfrm>
            <a:off x="1278384" y="1713390"/>
            <a:ext cx="9472474" cy="4738570"/>
          </a:xfrm>
          <a:prstGeom prst="rect">
            <a:avLst/>
          </a:prstGeom>
          <a:ln>
            <a:noFill/>
          </a:ln>
          <a:effectLst>
            <a:glow rad="63500">
              <a:srgbClr val="002060">
                <a:alpha val="40000"/>
              </a:srgb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301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37DB078-FBEB-A07D-74A0-CA5CD6924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CBB16304-2068-08CC-0114-9D4071DE71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C3EB09-CAD9-FCDC-82C9-841CEB359864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3A4B99-99B5-4017-A147-728D6089D5AB}"/>
              </a:ext>
            </a:extLst>
          </p:cNvPr>
          <p:cNvSpPr txBox="1"/>
          <p:nvPr/>
        </p:nvSpPr>
        <p:spPr>
          <a:xfrm>
            <a:off x="5690586" y="5788241"/>
            <a:ext cx="62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EACE55-AA68-466C-A952-E9760F936BED}"/>
              </a:ext>
            </a:extLst>
          </p:cNvPr>
          <p:cNvSpPr txBox="1"/>
          <p:nvPr/>
        </p:nvSpPr>
        <p:spPr>
          <a:xfrm>
            <a:off x="2955636" y="1693353"/>
            <a:ext cx="534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A4274F"/>
                </a:solidFill>
              </a:rPr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8F518C2-D7E6-452B-BE21-ED328F824DC6}"/>
              </a:ext>
            </a:extLst>
          </p:cNvPr>
          <p:cNvSpPr txBox="1"/>
          <p:nvPr/>
        </p:nvSpPr>
        <p:spPr>
          <a:xfrm>
            <a:off x="536436" y="5422784"/>
            <a:ext cx="1082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3326FC6-CC40-9C9B-AECC-C0DB58906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77" y="1212351"/>
            <a:ext cx="3951954" cy="5645649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20069B6-7D0F-6646-1BD9-3E50750DB9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5106" y="1037690"/>
            <a:ext cx="7036348" cy="582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37DB078-FBEB-A07D-74A0-CA5CD6924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CBB16304-2068-08CC-0114-9D4071DE71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C3EB09-CAD9-FCDC-82C9-841CEB359864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6ADEC9B-35DA-4BEC-B0BC-8CA31FC2DBEC}"/>
              </a:ext>
            </a:extLst>
          </p:cNvPr>
          <p:cNvSpPr txBox="1"/>
          <p:nvPr/>
        </p:nvSpPr>
        <p:spPr>
          <a:xfrm>
            <a:off x="1384917" y="1198485"/>
            <a:ext cx="984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</a:rPr>
              <a:t>PTOF – PIANO TRIENNALE OFFERTA FORMATIVA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50704AD-2D19-4E43-B10F-B1311C126042}"/>
              </a:ext>
            </a:extLst>
          </p:cNvPr>
          <p:cNvPicPr/>
          <p:nvPr/>
        </p:nvPicPr>
        <p:blipFill rotWithShape="1">
          <a:blip r:embed="rId4"/>
          <a:srcRect l="57075" t="40463" r="15678" b="23927"/>
          <a:stretch/>
        </p:blipFill>
        <p:spPr bwMode="auto">
          <a:xfrm>
            <a:off x="5671127" y="1988544"/>
            <a:ext cx="6109541" cy="4141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7165264-58AA-46EC-9896-0A459E409C56}"/>
              </a:ext>
            </a:extLst>
          </p:cNvPr>
          <p:cNvPicPr/>
          <p:nvPr/>
        </p:nvPicPr>
        <p:blipFill rotWithShape="1">
          <a:blip r:embed="rId5"/>
          <a:srcRect l="32217" t="39291" r="50664" b="21070"/>
          <a:stretch/>
        </p:blipFill>
        <p:spPr bwMode="auto">
          <a:xfrm>
            <a:off x="571868" y="2090663"/>
            <a:ext cx="3806169" cy="403939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object 85">
            <a:extLst>
              <a:ext uri="{FF2B5EF4-FFF2-40B4-BE49-F238E27FC236}">
                <a16:creationId xmlns:a16="http://schemas.microsoft.com/office/drawing/2014/main" id="{F2794F6A-D9B7-40B1-ADD4-206A534A3179}"/>
              </a:ext>
            </a:extLst>
          </p:cNvPr>
          <p:cNvSpPr/>
          <p:nvPr/>
        </p:nvSpPr>
        <p:spPr>
          <a:xfrm>
            <a:off x="4595322" y="2847466"/>
            <a:ext cx="858519" cy="376026"/>
          </a:xfrm>
          <a:custGeom>
            <a:avLst/>
            <a:gdLst/>
            <a:ahLst/>
            <a:cxnLst/>
            <a:rect l="l" t="t" r="r" b="b"/>
            <a:pathLst>
              <a:path w="858520" h="134620">
                <a:moveTo>
                  <a:pt x="0" y="33527"/>
                </a:moveTo>
                <a:lnTo>
                  <a:pt x="790956" y="33527"/>
                </a:lnTo>
                <a:lnTo>
                  <a:pt x="790956" y="0"/>
                </a:lnTo>
                <a:lnTo>
                  <a:pt x="858012" y="67055"/>
                </a:lnTo>
                <a:lnTo>
                  <a:pt x="790956" y="134111"/>
                </a:lnTo>
                <a:lnTo>
                  <a:pt x="790956" y="100583"/>
                </a:lnTo>
                <a:lnTo>
                  <a:pt x="0" y="100583"/>
                </a:lnTo>
                <a:lnTo>
                  <a:pt x="0" y="33527"/>
                </a:lnTo>
                <a:close/>
              </a:path>
            </a:pathLst>
          </a:custGeom>
          <a:solidFill>
            <a:srgbClr val="C00000"/>
          </a:solidFill>
          <a:ln w="2285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997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37DB078-FBEB-A07D-74A0-CA5CD6924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CBB16304-2068-08CC-0114-9D4071DE71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C3EB09-CAD9-FCDC-82C9-841CEB359864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6ADEC9B-35DA-4BEC-B0BC-8CA31FC2DBEC}"/>
              </a:ext>
            </a:extLst>
          </p:cNvPr>
          <p:cNvSpPr txBox="1"/>
          <p:nvPr/>
        </p:nvSpPr>
        <p:spPr>
          <a:xfrm>
            <a:off x="1384918" y="1017717"/>
            <a:ext cx="9828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</a:rPr>
              <a:t>PTOF – PIANO TRIENNALE OFFERTA FORMATIVA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0166760-CB13-41A1-B0F3-2E7ACDA0CEA8}"/>
              </a:ext>
            </a:extLst>
          </p:cNvPr>
          <p:cNvPicPr/>
          <p:nvPr/>
        </p:nvPicPr>
        <p:blipFill rotWithShape="1">
          <a:blip r:embed="rId5"/>
          <a:srcRect l="32846" t="42183" r="42532" b="23774"/>
          <a:stretch/>
        </p:blipFill>
        <p:spPr bwMode="auto">
          <a:xfrm>
            <a:off x="572655" y="1958109"/>
            <a:ext cx="5070764" cy="462741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ject 4">
            <a:extLst>
              <a:ext uri="{FF2B5EF4-FFF2-40B4-BE49-F238E27FC236}">
                <a16:creationId xmlns:a16="http://schemas.microsoft.com/office/drawing/2014/main" id="{C806959E-1D07-4BD8-ADDC-A712D7619C2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05601" y="1934202"/>
            <a:ext cx="4913744" cy="4627417"/>
          </a:xfrm>
          <a:prstGeom prst="rect">
            <a:avLst/>
          </a:prstGeom>
        </p:spPr>
      </p:pic>
      <p:sp>
        <p:nvSpPr>
          <p:cNvPr id="3" name="Freccia circolare in su 2">
            <a:extLst>
              <a:ext uri="{FF2B5EF4-FFF2-40B4-BE49-F238E27FC236}">
                <a16:creationId xmlns:a16="http://schemas.microsoft.com/office/drawing/2014/main" id="{5D32D3F4-9FAD-4B76-8E84-EA63C0882F10}"/>
              </a:ext>
            </a:extLst>
          </p:cNvPr>
          <p:cNvSpPr/>
          <p:nvPr/>
        </p:nvSpPr>
        <p:spPr>
          <a:xfrm rot="2753519">
            <a:off x="5841329" y="3830308"/>
            <a:ext cx="593159" cy="43925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7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37DB078-FBEB-A07D-74A0-CA5CD6924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CBB16304-2068-08CC-0114-9D4071DE71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C3EB09-CAD9-FCDC-82C9-841CEB359864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D183F7A-C66B-40E7-98F3-5514E73A50AD}"/>
              </a:ext>
            </a:extLst>
          </p:cNvPr>
          <p:cNvPicPr/>
          <p:nvPr/>
        </p:nvPicPr>
        <p:blipFill rotWithShape="1">
          <a:blip r:embed="rId5"/>
          <a:srcRect l="29415" t="37631" r="57045" b="30548"/>
          <a:stretch/>
        </p:blipFill>
        <p:spPr bwMode="auto">
          <a:xfrm>
            <a:off x="195309" y="1944209"/>
            <a:ext cx="2565646" cy="3533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45B0432-DD27-4217-BB43-7BCBE1E53AAF}"/>
              </a:ext>
            </a:extLst>
          </p:cNvPr>
          <p:cNvPicPr/>
          <p:nvPr/>
        </p:nvPicPr>
        <p:blipFill rotWithShape="1">
          <a:blip r:embed="rId5"/>
          <a:srcRect l="44045" t="26840" r="43037" b="47703"/>
          <a:stretch/>
        </p:blipFill>
        <p:spPr bwMode="auto">
          <a:xfrm>
            <a:off x="2896086" y="1258322"/>
            <a:ext cx="2565646" cy="2638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D925666-1A18-41C1-ADC1-6F9CB80B7689}"/>
              </a:ext>
            </a:extLst>
          </p:cNvPr>
          <p:cNvPicPr/>
          <p:nvPr/>
        </p:nvPicPr>
        <p:blipFill rotWithShape="1">
          <a:blip r:embed="rId6"/>
          <a:srcRect l="43577" t="53680" r="43349" b="20586"/>
          <a:stretch/>
        </p:blipFill>
        <p:spPr bwMode="auto">
          <a:xfrm>
            <a:off x="2851624" y="4015896"/>
            <a:ext cx="2610108" cy="2638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F35BD7D-F80F-4E4E-B1BC-C01BE5358E7C}"/>
              </a:ext>
            </a:extLst>
          </p:cNvPr>
          <p:cNvPicPr/>
          <p:nvPr/>
        </p:nvPicPr>
        <p:blipFill rotWithShape="1">
          <a:blip r:embed="rId7"/>
          <a:srcRect l="57585" t="28777" r="27007" b="23907"/>
          <a:stretch/>
        </p:blipFill>
        <p:spPr bwMode="auto">
          <a:xfrm>
            <a:off x="5617566" y="2420748"/>
            <a:ext cx="3296670" cy="4234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A58A873-5520-4818-8AE6-21E049621BBC}"/>
              </a:ext>
            </a:extLst>
          </p:cNvPr>
          <p:cNvPicPr/>
          <p:nvPr/>
        </p:nvPicPr>
        <p:blipFill rotWithShape="1">
          <a:blip r:embed="rId8"/>
          <a:srcRect l="73304" t="39845" r="14402" b="31654"/>
          <a:stretch/>
        </p:blipFill>
        <p:spPr bwMode="auto">
          <a:xfrm>
            <a:off x="9028664" y="2439562"/>
            <a:ext cx="2968027" cy="4227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7849E8-60E0-42FE-95D1-D8013BF5DB0B}"/>
              </a:ext>
            </a:extLst>
          </p:cNvPr>
          <p:cNvSpPr txBox="1"/>
          <p:nvPr/>
        </p:nvSpPr>
        <p:spPr>
          <a:xfrm>
            <a:off x="2106965" y="313693"/>
            <a:ext cx="358362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solidFill>
                  <a:srgbClr val="002060"/>
                </a:solidFill>
              </a:rPr>
              <a:t>      </a:t>
            </a:r>
            <a:r>
              <a:rPr lang="it-IT" sz="6000" b="1" dirty="0">
                <a:solidFill>
                  <a:srgbClr val="A4274F"/>
                </a:solidFill>
              </a:rPr>
              <a:t>P.T.O.F.</a:t>
            </a:r>
            <a:r>
              <a:rPr lang="it-IT" sz="5400" dirty="0">
                <a:solidFill>
                  <a:srgbClr val="002060"/>
                </a:solidFill>
              </a:rPr>
              <a:t>        </a:t>
            </a:r>
          </a:p>
          <a:p>
            <a:r>
              <a:rPr lang="it-IT" sz="5400" dirty="0">
                <a:solidFill>
                  <a:srgbClr val="002060"/>
                </a:solidFill>
              </a:rPr>
              <a:t>                         </a:t>
            </a:r>
            <a:r>
              <a:rPr lang="it-IT" sz="2000" dirty="0">
                <a:solidFill>
                  <a:srgbClr val="002060"/>
                </a:solidFill>
              </a:rPr>
              <a:t>                                                                              </a:t>
            </a:r>
            <a:endParaRPr lang="it-IT" sz="5400" dirty="0">
              <a:solidFill>
                <a:srgbClr val="002060"/>
              </a:solidFill>
            </a:endParaRPr>
          </a:p>
          <a:p>
            <a:endParaRPr lang="it-IT" sz="3200" dirty="0">
              <a:solidFill>
                <a:srgbClr val="002060"/>
              </a:solidFill>
            </a:endParaRPr>
          </a:p>
          <a:p>
            <a:r>
              <a:rPr lang="it-IT" dirty="0"/>
              <a:t> </a:t>
            </a:r>
          </a:p>
          <a:p>
            <a:endParaRPr lang="it-IT" sz="8000" dirty="0">
              <a:solidFill>
                <a:srgbClr val="00206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3A4B99-99B5-4017-A147-728D6089D5AB}"/>
              </a:ext>
            </a:extLst>
          </p:cNvPr>
          <p:cNvSpPr txBox="1"/>
          <p:nvPr/>
        </p:nvSpPr>
        <p:spPr>
          <a:xfrm>
            <a:off x="5690586" y="5788241"/>
            <a:ext cx="62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3432D9D-8D26-49AB-9E32-EF76D90BDAD8}"/>
              </a:ext>
            </a:extLst>
          </p:cNvPr>
          <p:cNvSpPr txBox="1"/>
          <p:nvPr/>
        </p:nvSpPr>
        <p:spPr>
          <a:xfrm>
            <a:off x="5690586" y="1104126"/>
            <a:ext cx="6205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Illustra la struttura, l’organizzazione e le attività che si svolgono, presenta tutti i progetti e i servizi offerti dall’istituzione scolastica. Si tratta del </a:t>
            </a:r>
            <a:r>
              <a:rPr lang="it-IT" b="1" i="1" u="sng" dirty="0"/>
              <a:t>documento identificativo </a:t>
            </a:r>
            <a:r>
              <a:rPr lang="it-IT" dirty="0"/>
              <a:t>di una scuola in coerenza con le Indicazioni guida nazionali.</a:t>
            </a:r>
          </a:p>
        </p:txBody>
      </p:sp>
    </p:spTree>
    <p:extLst>
      <p:ext uri="{BB962C8B-B14F-4D97-AF65-F5344CB8AC3E}">
        <p14:creationId xmlns:p14="http://schemas.microsoft.com/office/powerpoint/2010/main" val="164289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37DB078-FBEB-A07D-74A0-CA5CD6924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CBB16304-2068-08CC-0114-9D4071DE71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C3EB09-CAD9-FCDC-82C9-841CEB359864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3A4B99-99B5-4017-A147-728D6089D5AB}"/>
              </a:ext>
            </a:extLst>
          </p:cNvPr>
          <p:cNvSpPr txBox="1"/>
          <p:nvPr/>
        </p:nvSpPr>
        <p:spPr>
          <a:xfrm>
            <a:off x="5690586" y="5788241"/>
            <a:ext cx="62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F438A5D-DEE5-4E4B-BE5F-A401F945404F}"/>
              </a:ext>
            </a:extLst>
          </p:cNvPr>
          <p:cNvPicPr/>
          <p:nvPr/>
        </p:nvPicPr>
        <p:blipFill rotWithShape="1">
          <a:blip r:embed="rId5"/>
          <a:srcRect l="28948" t="39015" r="13779" b="16989"/>
          <a:stretch/>
        </p:blipFill>
        <p:spPr bwMode="auto">
          <a:xfrm>
            <a:off x="614038" y="1285156"/>
            <a:ext cx="10963922" cy="51668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4D9A3B2-7A63-4F8A-889E-61C7457DD4BB}"/>
              </a:ext>
            </a:extLst>
          </p:cNvPr>
          <p:cNvSpPr txBox="1"/>
          <p:nvPr/>
        </p:nvSpPr>
        <p:spPr>
          <a:xfrm>
            <a:off x="2965143" y="523784"/>
            <a:ext cx="523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GLI OBITTIVI DEL P.T.O.F.</a:t>
            </a:r>
          </a:p>
        </p:txBody>
      </p:sp>
    </p:spTree>
    <p:extLst>
      <p:ext uri="{BB962C8B-B14F-4D97-AF65-F5344CB8AC3E}">
        <p14:creationId xmlns:p14="http://schemas.microsoft.com/office/powerpoint/2010/main" val="189639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37DB078-FBEB-A07D-74A0-CA5CD6924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CBB16304-2068-08CC-0114-9D4071DE71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C3EB09-CAD9-FCDC-82C9-841CEB359864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3A4B99-99B5-4017-A147-728D6089D5AB}"/>
              </a:ext>
            </a:extLst>
          </p:cNvPr>
          <p:cNvSpPr txBox="1"/>
          <p:nvPr/>
        </p:nvSpPr>
        <p:spPr>
          <a:xfrm>
            <a:off x="5690586" y="5788241"/>
            <a:ext cx="62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C389C59-6D74-4A60-910B-55D3540C5E42}"/>
              </a:ext>
            </a:extLst>
          </p:cNvPr>
          <p:cNvPicPr/>
          <p:nvPr/>
        </p:nvPicPr>
        <p:blipFill rotWithShape="1">
          <a:blip r:embed="rId5"/>
          <a:srcRect l="31749" t="35695" r="13779" b="20587"/>
          <a:stretch/>
        </p:blipFill>
        <p:spPr bwMode="auto">
          <a:xfrm>
            <a:off x="563418" y="1642368"/>
            <a:ext cx="10797309" cy="4809591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lumMod val="75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1471C98-23B6-4A50-9923-D1D32812F392}"/>
              </a:ext>
            </a:extLst>
          </p:cNvPr>
          <p:cNvSpPr txBox="1"/>
          <p:nvPr/>
        </p:nvSpPr>
        <p:spPr>
          <a:xfrm>
            <a:off x="2733964" y="406041"/>
            <a:ext cx="5966692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" algn="ctr">
              <a:lnSpc>
                <a:spcPts val="2925"/>
              </a:lnSpc>
            </a:pPr>
            <a:r>
              <a:rPr lang="it-IT" sz="2800" b="1" spc="-5" dirty="0">
                <a:solidFill>
                  <a:srgbClr val="A4274F"/>
                </a:solidFill>
                <a:cs typeface="Calibri"/>
              </a:rPr>
              <a:t>GLI</a:t>
            </a:r>
            <a:r>
              <a:rPr lang="it-IT" sz="2800" b="1" spc="-20" dirty="0">
                <a:solidFill>
                  <a:srgbClr val="A4274F"/>
                </a:solidFill>
                <a:cs typeface="Calibri"/>
              </a:rPr>
              <a:t> </a:t>
            </a:r>
            <a:r>
              <a:rPr lang="it-IT" sz="2800" b="1" spc="-5" dirty="0">
                <a:solidFill>
                  <a:srgbClr val="A4274F"/>
                </a:solidFill>
                <a:cs typeface="Calibri"/>
              </a:rPr>
              <a:t>OBIETTIVI</a:t>
            </a:r>
            <a:r>
              <a:rPr lang="it-IT" sz="2800" b="1" spc="35" dirty="0">
                <a:solidFill>
                  <a:srgbClr val="A4274F"/>
                </a:solidFill>
                <a:cs typeface="Calibri"/>
              </a:rPr>
              <a:t> </a:t>
            </a:r>
            <a:r>
              <a:rPr lang="it-IT" sz="2800" b="1" spc="-5" dirty="0">
                <a:solidFill>
                  <a:srgbClr val="A4274F"/>
                </a:solidFill>
                <a:cs typeface="Calibri"/>
              </a:rPr>
              <a:t>DEL</a:t>
            </a:r>
            <a:r>
              <a:rPr lang="it-IT" sz="2800" b="1" spc="-30" dirty="0">
                <a:solidFill>
                  <a:srgbClr val="A4274F"/>
                </a:solidFill>
                <a:cs typeface="Calibri"/>
              </a:rPr>
              <a:t> </a:t>
            </a:r>
            <a:r>
              <a:rPr lang="it-IT" sz="2800" b="1" spc="-35" dirty="0">
                <a:solidFill>
                  <a:srgbClr val="A4274F"/>
                </a:solidFill>
                <a:cs typeface="Calibri"/>
              </a:rPr>
              <a:t>PTOF</a:t>
            </a:r>
            <a:endParaRPr lang="it-IT" sz="2800" dirty="0">
              <a:solidFill>
                <a:srgbClr val="A4274F"/>
              </a:solidFill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it-IT" sz="2800" b="1" spc="-15" dirty="0">
                <a:solidFill>
                  <a:srgbClr val="A4274F"/>
                </a:solidFill>
                <a:cs typeface="Calibri"/>
              </a:rPr>
              <a:t>Per</a:t>
            </a:r>
            <a:r>
              <a:rPr lang="it-IT" sz="2800" b="1" spc="-60" dirty="0">
                <a:solidFill>
                  <a:srgbClr val="A4274F"/>
                </a:solidFill>
                <a:cs typeface="Calibri"/>
              </a:rPr>
              <a:t> </a:t>
            </a:r>
            <a:r>
              <a:rPr lang="it-IT" sz="2800" b="1" spc="-20" dirty="0">
                <a:solidFill>
                  <a:srgbClr val="A4274F"/>
                </a:solidFill>
                <a:cs typeface="Calibri"/>
              </a:rPr>
              <a:t>realizzare</a:t>
            </a:r>
            <a:r>
              <a:rPr lang="it-IT" sz="2800" b="1" spc="40" dirty="0">
                <a:solidFill>
                  <a:srgbClr val="A4274F"/>
                </a:solidFill>
                <a:cs typeface="Calibri"/>
              </a:rPr>
              <a:t> </a:t>
            </a:r>
            <a:r>
              <a:rPr lang="it-IT" sz="2800" b="1" spc="-10" dirty="0">
                <a:solidFill>
                  <a:srgbClr val="A4274F"/>
                </a:solidFill>
                <a:cs typeface="Calibri"/>
              </a:rPr>
              <a:t>una</a:t>
            </a:r>
            <a:r>
              <a:rPr lang="it-IT" sz="2800" b="1" spc="-5" dirty="0">
                <a:solidFill>
                  <a:srgbClr val="A4274F"/>
                </a:solidFill>
                <a:cs typeface="Calibri"/>
              </a:rPr>
              <a:t> </a:t>
            </a:r>
            <a:r>
              <a:rPr lang="it-IT" sz="2800" b="1" spc="-10" dirty="0">
                <a:solidFill>
                  <a:srgbClr val="A4274F"/>
                </a:solidFill>
                <a:cs typeface="Calibri"/>
              </a:rPr>
              <a:t>scuola</a:t>
            </a:r>
            <a:r>
              <a:rPr lang="it-IT" sz="2800" b="1" spc="-55" dirty="0">
                <a:solidFill>
                  <a:srgbClr val="A4274F"/>
                </a:solidFill>
                <a:cs typeface="Calibri"/>
              </a:rPr>
              <a:t> </a:t>
            </a:r>
            <a:r>
              <a:rPr lang="it-IT" sz="2800" b="1" spc="-10" dirty="0">
                <a:solidFill>
                  <a:srgbClr val="A4274F"/>
                </a:solidFill>
                <a:cs typeface="Calibri"/>
              </a:rPr>
              <a:t>che</a:t>
            </a:r>
            <a:r>
              <a:rPr lang="it-IT" sz="2800" b="1" spc="20" dirty="0">
                <a:solidFill>
                  <a:srgbClr val="A4274F"/>
                </a:solidFill>
                <a:cs typeface="Calibri"/>
              </a:rPr>
              <a:t> </a:t>
            </a:r>
            <a:r>
              <a:rPr lang="it-IT" sz="2800" b="1" spc="-10" dirty="0">
                <a:solidFill>
                  <a:srgbClr val="A4274F"/>
                </a:solidFill>
                <a:cs typeface="Calibri"/>
              </a:rPr>
              <a:t>sia …</a:t>
            </a:r>
            <a:endParaRPr lang="it-IT" sz="2800" dirty="0">
              <a:solidFill>
                <a:srgbClr val="A4274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99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37DB078-FBEB-A07D-74A0-CA5CD6924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CBB16304-2068-08CC-0114-9D4071DE71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C3EB09-CAD9-FCDC-82C9-841CEB359864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3A4B99-99B5-4017-A147-728D6089D5AB}"/>
              </a:ext>
            </a:extLst>
          </p:cNvPr>
          <p:cNvSpPr txBox="1"/>
          <p:nvPr/>
        </p:nvSpPr>
        <p:spPr>
          <a:xfrm>
            <a:off x="5690586" y="5788241"/>
            <a:ext cx="62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F5E798B-171E-49B1-B448-E97978D5AF26}"/>
              </a:ext>
            </a:extLst>
          </p:cNvPr>
          <p:cNvPicPr/>
          <p:nvPr/>
        </p:nvPicPr>
        <p:blipFill rotWithShape="1">
          <a:blip r:embed="rId5"/>
          <a:srcRect l="29103" t="34034" r="13934" b="16159"/>
          <a:stretch/>
        </p:blipFill>
        <p:spPr bwMode="auto">
          <a:xfrm>
            <a:off x="517236" y="1727199"/>
            <a:ext cx="10972800" cy="4724761"/>
          </a:xfrm>
          <a:prstGeom prst="rect">
            <a:avLst/>
          </a:prstGeom>
          <a:ln>
            <a:noFill/>
          </a:ln>
          <a:effectLst>
            <a:glow rad="63500">
              <a:srgbClr val="A4274F">
                <a:alpha val="40000"/>
              </a:srgb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AEBCA4-C1D6-4A6D-8AE7-0FD6D3C03945}"/>
              </a:ext>
            </a:extLst>
          </p:cNvPr>
          <p:cNvSpPr txBox="1"/>
          <p:nvPr/>
        </p:nvSpPr>
        <p:spPr>
          <a:xfrm>
            <a:off x="932874" y="616969"/>
            <a:ext cx="9661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A4274F"/>
                </a:solidFill>
              </a:rPr>
              <a:t>COERENZA TRA I DOCUMENTI ISTITUZIONALI</a:t>
            </a:r>
          </a:p>
          <a:p>
            <a:pPr algn="ctr"/>
            <a:r>
              <a:rPr lang="it-IT" sz="2400" b="1" dirty="0">
                <a:solidFill>
                  <a:srgbClr val="A4274F"/>
                </a:solidFill>
              </a:rPr>
              <a:t>PTOF – RAV - PDM</a:t>
            </a:r>
          </a:p>
        </p:txBody>
      </p:sp>
    </p:spTree>
    <p:extLst>
      <p:ext uri="{BB962C8B-B14F-4D97-AF65-F5344CB8AC3E}">
        <p14:creationId xmlns:p14="http://schemas.microsoft.com/office/powerpoint/2010/main" val="244795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37DB078-FBEB-A07D-74A0-CA5CD6924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CBB16304-2068-08CC-0114-9D4071DE71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C3EB09-CAD9-FCDC-82C9-841CEB359864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3A4B99-99B5-4017-A147-728D6089D5AB}"/>
              </a:ext>
            </a:extLst>
          </p:cNvPr>
          <p:cNvSpPr txBox="1"/>
          <p:nvPr/>
        </p:nvSpPr>
        <p:spPr>
          <a:xfrm>
            <a:off x="5690586" y="5788241"/>
            <a:ext cx="62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251EB93-70C4-4484-B505-14F740D8EC0B}"/>
              </a:ext>
            </a:extLst>
          </p:cNvPr>
          <p:cNvPicPr/>
          <p:nvPr/>
        </p:nvPicPr>
        <p:blipFill rotWithShape="1">
          <a:blip r:embed="rId5"/>
          <a:srcRect l="29103" t="32098" r="13934" b="17542"/>
          <a:stretch/>
        </p:blipFill>
        <p:spPr bwMode="auto">
          <a:xfrm>
            <a:off x="785091" y="1551708"/>
            <a:ext cx="10889673" cy="4900251"/>
          </a:xfrm>
          <a:prstGeom prst="rect">
            <a:avLst/>
          </a:prstGeom>
          <a:ln>
            <a:noFill/>
          </a:ln>
          <a:effectLst>
            <a:glow rad="63500">
              <a:srgbClr val="A4274F">
                <a:alpha val="40000"/>
              </a:srgb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E80FF0-CB3D-4737-BB80-B9F2ECF9A2FC}"/>
              </a:ext>
            </a:extLst>
          </p:cNvPr>
          <p:cNvSpPr txBox="1"/>
          <p:nvPr/>
        </p:nvSpPr>
        <p:spPr>
          <a:xfrm>
            <a:off x="2410691" y="701799"/>
            <a:ext cx="648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A4274F"/>
                </a:solidFill>
              </a:rPr>
              <a:t>COERENZA TRA I DOCUMENTI ISTITUZIONALI</a:t>
            </a:r>
          </a:p>
          <a:p>
            <a:pPr algn="ctr"/>
            <a:r>
              <a:rPr lang="it-IT" b="1" dirty="0">
                <a:solidFill>
                  <a:srgbClr val="A4274F"/>
                </a:solidFill>
              </a:rPr>
              <a:t>PTOF – RAV - PDM</a:t>
            </a:r>
          </a:p>
        </p:txBody>
      </p:sp>
    </p:spTree>
    <p:extLst>
      <p:ext uri="{BB962C8B-B14F-4D97-AF65-F5344CB8AC3E}">
        <p14:creationId xmlns:p14="http://schemas.microsoft.com/office/powerpoint/2010/main" val="682143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37DB078-FBEB-A07D-74A0-CA5CD6924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CBB16304-2068-08CC-0114-9D4071DE71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C3EB09-CAD9-FCDC-82C9-841CEB359864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3A4B99-99B5-4017-A147-728D6089D5AB}"/>
              </a:ext>
            </a:extLst>
          </p:cNvPr>
          <p:cNvSpPr txBox="1"/>
          <p:nvPr/>
        </p:nvSpPr>
        <p:spPr>
          <a:xfrm>
            <a:off x="5690586" y="5788241"/>
            <a:ext cx="62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F125548-76FB-4D64-BEE5-18419FD3422A}"/>
              </a:ext>
            </a:extLst>
          </p:cNvPr>
          <p:cNvPicPr/>
          <p:nvPr/>
        </p:nvPicPr>
        <p:blipFill rotWithShape="1">
          <a:blip r:embed="rId5"/>
          <a:srcRect l="28949" t="34033" r="14090" b="17270"/>
          <a:stretch/>
        </p:blipFill>
        <p:spPr bwMode="auto">
          <a:xfrm>
            <a:off x="701962" y="1597891"/>
            <a:ext cx="10788073" cy="4673600"/>
          </a:xfrm>
          <a:prstGeom prst="rect">
            <a:avLst/>
          </a:prstGeom>
          <a:ln>
            <a:noFill/>
          </a:ln>
          <a:effectLst>
            <a:glow rad="63500">
              <a:srgbClr val="A4274F">
                <a:alpha val="40000"/>
              </a:srgb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7F45109-F7B4-41E9-B867-51C8F37A5CA9}"/>
              </a:ext>
            </a:extLst>
          </p:cNvPr>
          <p:cNvSpPr/>
          <p:nvPr/>
        </p:nvSpPr>
        <p:spPr>
          <a:xfrm>
            <a:off x="2955636" y="586509"/>
            <a:ext cx="5218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A4274F"/>
                </a:solidFill>
              </a:rPr>
              <a:t>COERENZA TRA I DOCUMENTI ISTITUZIONALI</a:t>
            </a:r>
          </a:p>
          <a:p>
            <a:pPr algn="ctr"/>
            <a:r>
              <a:rPr lang="it-IT" b="1" dirty="0">
                <a:solidFill>
                  <a:srgbClr val="A4274F"/>
                </a:solidFill>
              </a:rPr>
              <a:t>PTOF – RAV - PDM</a:t>
            </a:r>
          </a:p>
        </p:txBody>
      </p:sp>
    </p:spTree>
    <p:extLst>
      <p:ext uri="{BB962C8B-B14F-4D97-AF65-F5344CB8AC3E}">
        <p14:creationId xmlns:p14="http://schemas.microsoft.com/office/powerpoint/2010/main" val="469893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289</Words>
  <Application>Microsoft Office PowerPoint</Application>
  <PresentationFormat>Widescreen</PresentationFormat>
  <Paragraphs>67</Paragraphs>
  <Slides>11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Maiandra GD</vt:lpstr>
      <vt:lpstr>Segoe UI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isabellapeghin@gmail.com</dc:creator>
  <cp:lastModifiedBy>Valentina Suber</cp:lastModifiedBy>
  <cp:revision>80</cp:revision>
  <dcterms:created xsi:type="dcterms:W3CDTF">2023-09-21T08:46:07Z</dcterms:created>
  <dcterms:modified xsi:type="dcterms:W3CDTF">2025-01-17T10:53:19Z</dcterms:modified>
</cp:coreProperties>
</file>