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handoutMasterIdLst>
    <p:handoutMasterId r:id="rId56"/>
  </p:handoutMasterIdLst>
  <p:sldIdLst>
    <p:sldId id="782" r:id="rId2"/>
    <p:sldId id="1212" r:id="rId3"/>
    <p:sldId id="1413" r:id="rId4"/>
    <p:sldId id="1213" r:id="rId5"/>
    <p:sldId id="1480" r:id="rId6"/>
    <p:sldId id="1414" r:id="rId7"/>
    <p:sldId id="1481" r:id="rId8"/>
    <p:sldId id="1344" r:id="rId9"/>
    <p:sldId id="1415" r:id="rId10"/>
    <p:sldId id="1482" r:id="rId11"/>
    <p:sldId id="1138" r:id="rId12"/>
    <p:sldId id="1483" r:id="rId13"/>
    <p:sldId id="1484" r:id="rId14"/>
    <p:sldId id="1485" r:id="rId15"/>
    <p:sldId id="1486" r:id="rId16"/>
    <p:sldId id="1487" r:id="rId17"/>
    <p:sldId id="1488" r:id="rId18"/>
    <p:sldId id="1489" r:id="rId19"/>
    <p:sldId id="1494" r:id="rId20"/>
    <p:sldId id="1490" r:id="rId21"/>
    <p:sldId id="1491" r:id="rId22"/>
    <p:sldId id="1492" r:id="rId23"/>
    <p:sldId id="1493" r:id="rId24"/>
    <p:sldId id="1495" r:id="rId25"/>
    <p:sldId id="1496" r:id="rId26"/>
    <p:sldId id="1497" r:id="rId27"/>
    <p:sldId id="1498" r:id="rId28"/>
    <p:sldId id="1499" r:id="rId29"/>
    <p:sldId id="1500" r:id="rId30"/>
    <p:sldId id="1506" r:id="rId31"/>
    <p:sldId id="1507" r:id="rId32"/>
    <p:sldId id="1502" r:id="rId33"/>
    <p:sldId id="1508" r:id="rId34"/>
    <p:sldId id="1503" r:id="rId35"/>
    <p:sldId id="1509" r:id="rId36"/>
    <p:sldId id="1504" r:id="rId37"/>
    <p:sldId id="1505" r:id="rId38"/>
    <p:sldId id="1510" r:id="rId39"/>
    <p:sldId id="986" r:id="rId40"/>
    <p:sldId id="987" r:id="rId41"/>
    <p:sldId id="1351" r:id="rId42"/>
    <p:sldId id="988" r:id="rId43"/>
    <p:sldId id="989" r:id="rId44"/>
    <p:sldId id="1511" r:id="rId45"/>
    <p:sldId id="1512" r:id="rId46"/>
    <p:sldId id="1513" r:id="rId47"/>
    <p:sldId id="1514" r:id="rId48"/>
    <p:sldId id="1515" r:id="rId49"/>
    <p:sldId id="1516" r:id="rId50"/>
    <p:sldId id="1517" r:id="rId51"/>
    <p:sldId id="1518" r:id="rId52"/>
    <p:sldId id="1519" r:id="rId53"/>
    <p:sldId id="1520" r:id="rId54"/>
  </p:sldIdLst>
  <p:sldSz cx="9144000" cy="6858000" type="screen4x3"/>
  <p:notesSz cx="6858000" cy="9144000"/>
  <p:defaultTextStyle>
    <a:defPPr>
      <a:defRPr lang="it-IT"/>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5620"/>
    <p:restoredTop sz="94660"/>
  </p:normalViewPr>
  <p:slideViewPr>
    <p:cSldViewPr>
      <p:cViewPr varScale="1">
        <p:scale>
          <a:sx n="51" d="100"/>
          <a:sy n="51" d="100"/>
        </p:scale>
        <p:origin x="2060" y="26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70" d="100"/>
        <a:sy n="70" d="100"/>
      </p:scale>
      <p:origin x="0" y="837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it-IT"/>
          </a:p>
        </p:txBody>
      </p:sp>
      <p:sp>
        <p:nvSpPr>
          <p:cNvPr id="10243" name="Rectangle 3"/>
          <p:cNvSpPr>
            <a:spLocks noGrp="1" noChangeArrowheads="1"/>
          </p:cNvSpPr>
          <p:nvPr>
            <p:ph type="dt" sz="quarter" idx="1"/>
          </p:nvPr>
        </p:nvSpPr>
        <p:spPr bwMode="auto">
          <a:xfrm>
            <a:off x="388620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it-IT"/>
          </a:p>
        </p:txBody>
      </p:sp>
      <p:sp>
        <p:nvSpPr>
          <p:cNvPr id="10244" name="Rectangle 4"/>
          <p:cNvSpPr>
            <a:spLocks noGrp="1" noChangeArrowheads="1"/>
          </p:cNvSpPr>
          <p:nvPr>
            <p:ph type="ftr" sz="quarter" idx="2"/>
          </p:nvPr>
        </p:nvSpPr>
        <p:spPr bwMode="auto">
          <a:xfrm>
            <a:off x="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it-IT"/>
          </a:p>
        </p:txBody>
      </p:sp>
      <p:sp>
        <p:nvSpPr>
          <p:cNvPr id="10245" name="Rectangle 5"/>
          <p:cNvSpPr>
            <a:spLocks noGrp="1" noChangeArrowheads="1"/>
          </p:cNvSpPr>
          <p:nvPr>
            <p:ph type="sldNum" sz="quarter" idx="3"/>
          </p:nvPr>
        </p:nvSpPr>
        <p:spPr bwMode="auto">
          <a:xfrm>
            <a:off x="388620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8E8977C-5F80-467E-97B6-7DB5868C83D3}" type="slidenum">
              <a:rPr lang="it-IT"/>
              <a:pPr>
                <a:defRPr/>
              </a:pPr>
              <a:t>‹N›</a:t>
            </a:fld>
            <a:endParaRPr lang="it-IT"/>
          </a:p>
        </p:txBody>
      </p:sp>
    </p:spTree>
    <p:extLst>
      <p:ext uri="{BB962C8B-B14F-4D97-AF65-F5344CB8AC3E}">
        <p14:creationId xmlns:p14="http://schemas.microsoft.com/office/powerpoint/2010/main" val="39959159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it-IT"/>
          </a:p>
        </p:txBody>
      </p:sp>
      <p:sp>
        <p:nvSpPr>
          <p:cNvPr id="9219" name="Rectangle 3"/>
          <p:cNvSpPr>
            <a:spLocks noGrp="1" noChangeArrowheads="1"/>
          </p:cNvSpPr>
          <p:nvPr>
            <p:ph type="dt" idx="1"/>
          </p:nvPr>
        </p:nvSpPr>
        <p:spPr bwMode="auto">
          <a:xfrm>
            <a:off x="388620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it-IT"/>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14400" y="4343400"/>
            <a:ext cx="50292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9222" name="Rectangle 6"/>
          <p:cNvSpPr>
            <a:spLocks noGrp="1" noChangeArrowheads="1"/>
          </p:cNvSpPr>
          <p:nvPr>
            <p:ph type="ftr" sz="quarter" idx="4"/>
          </p:nvPr>
        </p:nvSpPr>
        <p:spPr bwMode="auto">
          <a:xfrm>
            <a:off x="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it-IT"/>
          </a:p>
        </p:txBody>
      </p:sp>
      <p:sp>
        <p:nvSpPr>
          <p:cNvPr id="9223" name="Rectangle 7"/>
          <p:cNvSpPr>
            <a:spLocks noGrp="1" noChangeArrowheads="1"/>
          </p:cNvSpPr>
          <p:nvPr>
            <p:ph type="sldNum" sz="quarter" idx="5"/>
          </p:nvPr>
        </p:nvSpPr>
        <p:spPr bwMode="auto">
          <a:xfrm>
            <a:off x="3886200" y="8686800"/>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AB86238-63EF-4A1E-99AC-2488F305A6D1}" type="slidenum">
              <a:rPr lang="it-IT"/>
              <a:pPr>
                <a:defRPr/>
              </a:pPr>
              <a:t>‹N›</a:t>
            </a:fld>
            <a:endParaRPr lang="it-IT"/>
          </a:p>
        </p:txBody>
      </p:sp>
    </p:spTree>
    <p:extLst>
      <p:ext uri="{BB962C8B-B14F-4D97-AF65-F5344CB8AC3E}">
        <p14:creationId xmlns:p14="http://schemas.microsoft.com/office/powerpoint/2010/main" val="24075190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982150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10</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9176946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11</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98215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12</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43796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13</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9378964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14</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6695518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15</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9012145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16</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678893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17</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588827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18</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0442174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19</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4287485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3556251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20</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2501650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21</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6491530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22</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891599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23</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6032878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24</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1518008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25</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2604400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26</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7345440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27</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9170309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28</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0479523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29</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408835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54643788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30</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8968074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31</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8537453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32</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23536355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33</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93849461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34</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81649844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35</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6656480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36</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3181103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37</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922568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D04945-9C48-E7B2-2559-2484705A62F3}"/>
            </a:ext>
          </a:extLst>
        </p:cNvPr>
        <p:cNvGrpSpPr/>
        <p:nvPr/>
      </p:nvGrpSpPr>
      <p:grpSpPr>
        <a:xfrm>
          <a:off x="0" y="0"/>
          <a:ext cx="0" cy="0"/>
          <a:chOff x="0" y="0"/>
          <a:chExt cx="0" cy="0"/>
        </a:xfrm>
      </p:grpSpPr>
      <p:sp>
        <p:nvSpPr>
          <p:cNvPr id="45057" name="Rectangle 7">
            <a:extLst>
              <a:ext uri="{FF2B5EF4-FFF2-40B4-BE49-F238E27FC236}">
                <a16:creationId xmlns:a16="http://schemas.microsoft.com/office/drawing/2014/main" id="{BD723FC7-1EA1-C413-CCBA-23DD6110E567}"/>
              </a:ext>
            </a:extLst>
          </p:cNvPr>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38</a:t>
            </a:fld>
            <a:endParaRPr lang="it-IT"/>
          </a:p>
        </p:txBody>
      </p:sp>
      <p:sp>
        <p:nvSpPr>
          <p:cNvPr id="45058" name="Rectangle 2">
            <a:extLst>
              <a:ext uri="{FF2B5EF4-FFF2-40B4-BE49-F238E27FC236}">
                <a16:creationId xmlns:a16="http://schemas.microsoft.com/office/drawing/2014/main" id="{34863007-AB5F-DE00-DE6D-C45AC1750259}"/>
              </a:ext>
            </a:extLst>
          </p:cNvPr>
          <p:cNvSpPr>
            <a:spLocks noGrp="1" noRot="1" noChangeAspect="1" noChangeArrowheads="1" noTextEdit="1"/>
          </p:cNvSpPr>
          <p:nvPr>
            <p:ph type="sldImg"/>
          </p:nvPr>
        </p:nvSpPr>
        <p:spPr>
          <a:ln/>
        </p:spPr>
      </p:sp>
      <p:sp>
        <p:nvSpPr>
          <p:cNvPr id="45059" name="Rectangle 3">
            <a:extLst>
              <a:ext uri="{FF2B5EF4-FFF2-40B4-BE49-F238E27FC236}">
                <a16:creationId xmlns:a16="http://schemas.microsoft.com/office/drawing/2014/main" id="{7FC6E126-608B-A204-B22E-1774C9902C1B}"/>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04675601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39</a:t>
            </a:fld>
            <a:endParaRPr lang="it-IT"/>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252276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4</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54890495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40</a:t>
            </a:fld>
            <a:endParaRPr lang="it-IT"/>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25227671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41</a:t>
            </a:fld>
            <a:endParaRPr lang="it-IT"/>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16723825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42</a:t>
            </a:fld>
            <a:endParaRPr lang="it-IT"/>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25227671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43</a:t>
            </a:fld>
            <a:endParaRPr lang="it-IT"/>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25227671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A1A71F-75FC-A027-A895-DA424311D799}"/>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181189FB-E888-7252-2BC8-8F85044994F6}"/>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44</a:t>
            </a:fld>
            <a:endParaRPr lang="it-IT"/>
          </a:p>
        </p:txBody>
      </p:sp>
      <p:sp>
        <p:nvSpPr>
          <p:cNvPr id="67586" name="Rectangle 2">
            <a:extLst>
              <a:ext uri="{FF2B5EF4-FFF2-40B4-BE49-F238E27FC236}">
                <a16:creationId xmlns:a16="http://schemas.microsoft.com/office/drawing/2014/main" id="{11016BBD-C09F-8E85-C19A-D5016AB63BA9}"/>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CC8057FB-3B41-290C-638A-A08A1C2F7FCD}"/>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51199192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B83DFC-0B37-7C04-AFE4-CA47D7A2EDD8}"/>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5E0F3C9F-BFD5-9749-797A-B7F5B17B5575}"/>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45</a:t>
            </a:fld>
            <a:endParaRPr lang="it-IT"/>
          </a:p>
        </p:txBody>
      </p:sp>
      <p:sp>
        <p:nvSpPr>
          <p:cNvPr id="67586" name="Rectangle 2">
            <a:extLst>
              <a:ext uri="{FF2B5EF4-FFF2-40B4-BE49-F238E27FC236}">
                <a16:creationId xmlns:a16="http://schemas.microsoft.com/office/drawing/2014/main" id="{D8EC1D5C-A4B6-EA06-E0B8-033BF0B558D0}"/>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8D9C3E1A-6B87-1256-AC59-8F603CDBAF02}"/>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09164862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6D6309-9159-6A79-A214-F29439EB4756}"/>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23328B01-B995-0D4D-366A-C1203C15551E}"/>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46</a:t>
            </a:fld>
            <a:endParaRPr lang="it-IT"/>
          </a:p>
        </p:txBody>
      </p:sp>
      <p:sp>
        <p:nvSpPr>
          <p:cNvPr id="67586" name="Rectangle 2">
            <a:extLst>
              <a:ext uri="{FF2B5EF4-FFF2-40B4-BE49-F238E27FC236}">
                <a16:creationId xmlns:a16="http://schemas.microsoft.com/office/drawing/2014/main" id="{98DF4CEE-4CEB-4005-F804-C2053A9A778F}"/>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98286A52-63C0-724C-40D6-C37B7A415864}"/>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52554998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53E6F4-6BA1-89DB-C3F5-695116C05410}"/>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FF81E459-F08D-ABBC-9275-3F339F0B1E89}"/>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47</a:t>
            </a:fld>
            <a:endParaRPr lang="it-IT"/>
          </a:p>
        </p:txBody>
      </p:sp>
      <p:sp>
        <p:nvSpPr>
          <p:cNvPr id="67586" name="Rectangle 2">
            <a:extLst>
              <a:ext uri="{FF2B5EF4-FFF2-40B4-BE49-F238E27FC236}">
                <a16:creationId xmlns:a16="http://schemas.microsoft.com/office/drawing/2014/main" id="{DD963A6E-3A95-45E0-5999-DFB9AC11B7E8}"/>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F23C49E5-B25F-47A6-D8CB-7A3ADF11F7B0}"/>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12025856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2A8348-03D5-671C-2C9E-70A8AFA33A95}"/>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7CBB5D67-2347-C18A-C767-81D278BFCC22}"/>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48</a:t>
            </a:fld>
            <a:endParaRPr lang="it-IT"/>
          </a:p>
        </p:txBody>
      </p:sp>
      <p:sp>
        <p:nvSpPr>
          <p:cNvPr id="67586" name="Rectangle 2">
            <a:extLst>
              <a:ext uri="{FF2B5EF4-FFF2-40B4-BE49-F238E27FC236}">
                <a16:creationId xmlns:a16="http://schemas.microsoft.com/office/drawing/2014/main" id="{D2DDACAC-0D9D-D8CC-A67B-2B9124156E57}"/>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B72F3806-B728-4C2F-D151-B25A65F9A894}"/>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65960827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391FD7-A717-B9F1-B739-DECBE95E8181}"/>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C495CC37-B441-17FF-2621-70CC68F8441F}"/>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49</a:t>
            </a:fld>
            <a:endParaRPr lang="it-IT"/>
          </a:p>
        </p:txBody>
      </p:sp>
      <p:sp>
        <p:nvSpPr>
          <p:cNvPr id="67586" name="Rectangle 2">
            <a:extLst>
              <a:ext uri="{FF2B5EF4-FFF2-40B4-BE49-F238E27FC236}">
                <a16:creationId xmlns:a16="http://schemas.microsoft.com/office/drawing/2014/main" id="{5333F1A4-F99A-CABE-5AF1-8AAB3347E4EA}"/>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8D8F51EF-B41C-76F7-7D86-49856E4DBEB4}"/>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975075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5</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95537609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7BF06B-6BDD-48E8-5E65-F03DBD60233D}"/>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D65D29B5-DAF9-11BD-3FB7-2BB3F593E68C}"/>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50</a:t>
            </a:fld>
            <a:endParaRPr lang="it-IT"/>
          </a:p>
        </p:txBody>
      </p:sp>
      <p:sp>
        <p:nvSpPr>
          <p:cNvPr id="67586" name="Rectangle 2">
            <a:extLst>
              <a:ext uri="{FF2B5EF4-FFF2-40B4-BE49-F238E27FC236}">
                <a16:creationId xmlns:a16="http://schemas.microsoft.com/office/drawing/2014/main" id="{FD57402B-A279-82D6-C863-452F9FC57584}"/>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F6349101-A61D-5578-4B62-E213112F1991}"/>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2536437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C8EF57-B032-043C-D786-2A695570510A}"/>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CB84D33D-6592-5D6C-7A6F-88F489F53AA2}"/>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51</a:t>
            </a:fld>
            <a:endParaRPr lang="it-IT"/>
          </a:p>
        </p:txBody>
      </p:sp>
      <p:sp>
        <p:nvSpPr>
          <p:cNvPr id="67586" name="Rectangle 2">
            <a:extLst>
              <a:ext uri="{FF2B5EF4-FFF2-40B4-BE49-F238E27FC236}">
                <a16:creationId xmlns:a16="http://schemas.microsoft.com/office/drawing/2014/main" id="{122F16F8-4AA8-294F-F78D-56CD36BA0EFB}"/>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9B3011C0-924E-ED5D-B43B-492085B338F5}"/>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660802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424C3D-E00B-91DA-4BBD-1F1C4D39D8AA}"/>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D902ECE7-4D1D-CB27-6708-1692DA103FFB}"/>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52</a:t>
            </a:fld>
            <a:endParaRPr lang="it-IT"/>
          </a:p>
        </p:txBody>
      </p:sp>
      <p:sp>
        <p:nvSpPr>
          <p:cNvPr id="67586" name="Rectangle 2">
            <a:extLst>
              <a:ext uri="{FF2B5EF4-FFF2-40B4-BE49-F238E27FC236}">
                <a16:creationId xmlns:a16="http://schemas.microsoft.com/office/drawing/2014/main" id="{C9544921-EEEB-AC83-4413-22AED827BB0A}"/>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875A4FB9-5655-A9E7-C870-1A7FC1B9B480}"/>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90351146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86C86F-7CFD-7ABF-0D77-E4458751EB52}"/>
            </a:ext>
          </a:extLst>
        </p:cNvPr>
        <p:cNvGrpSpPr/>
        <p:nvPr/>
      </p:nvGrpSpPr>
      <p:grpSpPr>
        <a:xfrm>
          <a:off x="0" y="0"/>
          <a:ext cx="0" cy="0"/>
          <a:chOff x="0" y="0"/>
          <a:chExt cx="0" cy="0"/>
        </a:xfrm>
      </p:grpSpPr>
      <p:sp>
        <p:nvSpPr>
          <p:cNvPr id="67585" name="Rectangle 7">
            <a:extLst>
              <a:ext uri="{FF2B5EF4-FFF2-40B4-BE49-F238E27FC236}">
                <a16:creationId xmlns:a16="http://schemas.microsoft.com/office/drawing/2014/main" id="{B8D884D6-D867-C44E-71D6-BF3179AB421D}"/>
              </a:ext>
            </a:extLst>
          </p:cNvPr>
          <p:cNvSpPr>
            <a:spLocks noGrp="1" noChangeArrowheads="1"/>
          </p:cNvSpPr>
          <p:nvPr>
            <p:ph type="sldNum" sz="quarter" idx="5"/>
          </p:nvPr>
        </p:nvSpPr>
        <p:spPr>
          <a:noFill/>
          <a:ln>
            <a:miter lim="800000"/>
            <a:headEnd/>
            <a:tailEnd/>
          </a:ln>
        </p:spPr>
        <p:txBody>
          <a:bodyPr/>
          <a:lstStyle/>
          <a:p>
            <a:fld id="{B9F1276F-64DE-4B45-AC7E-3B55DAAD232D}" type="slidenum">
              <a:rPr lang="it-IT" smtClean="0"/>
              <a:pPr/>
              <a:t>53</a:t>
            </a:fld>
            <a:endParaRPr lang="it-IT"/>
          </a:p>
        </p:txBody>
      </p:sp>
      <p:sp>
        <p:nvSpPr>
          <p:cNvPr id="67586" name="Rectangle 2">
            <a:extLst>
              <a:ext uri="{FF2B5EF4-FFF2-40B4-BE49-F238E27FC236}">
                <a16:creationId xmlns:a16="http://schemas.microsoft.com/office/drawing/2014/main" id="{4E781E60-55DF-4C6B-FAE9-6904E7E1A715}"/>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E1B7916A-8B29-F564-2070-ACE90A8EE56E}"/>
              </a:ext>
            </a:extLst>
          </p:cNvPr>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649272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6</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9536035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7</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16954637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8</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22410371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miter lim="800000"/>
            <a:headEnd/>
            <a:tailEnd/>
          </a:ln>
        </p:spPr>
        <p:txBody>
          <a:bodyPr/>
          <a:lstStyle/>
          <a:p>
            <a:fld id="{AA8C6A32-CF66-401C-90D5-5A06303F8FE0}" type="slidenum">
              <a:rPr lang="it-IT" smtClean="0"/>
              <a:pPr/>
              <a:t>9</a:t>
            </a:fld>
            <a:endParaRPr lang="it-IT"/>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p:spPr>
        <p:txBody>
          <a:bodyPr/>
          <a:lstStyle/>
          <a:p>
            <a:pPr eaLnBrk="1" hangingPunct="1"/>
            <a:endParaRPr lang="it-IT"/>
          </a:p>
        </p:txBody>
      </p:sp>
    </p:spTree>
    <p:extLst>
      <p:ext uri="{BB962C8B-B14F-4D97-AF65-F5344CB8AC3E}">
        <p14:creationId xmlns:p14="http://schemas.microsoft.com/office/powerpoint/2010/main" val="3878292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C9B4EC50-9977-4A5B-92FD-B754D0A57618}"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34475B3E-B2AF-49EF-9AF6-65EAFD6FDEFB}"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85800" y="609600"/>
            <a:ext cx="5676900" cy="5486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9EB6A097-FEB2-4CE0-A9DB-097312A57FF5}"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C245B3FD-AB5A-458C-9BCD-FA6C08CC10FE}"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p>
        </p:txBody>
      </p:sp>
      <p:sp>
        <p:nvSpPr>
          <p:cNvPr id="5" name="Rectangle 5"/>
          <p:cNvSpPr>
            <a:spLocks noGrp="1" noChangeArrowheads="1"/>
          </p:cNvSpPr>
          <p:nvPr>
            <p:ph type="ftr" sz="quarter" idx="11"/>
          </p:nvPr>
        </p:nvSpPr>
        <p:spPr>
          <a:ln/>
        </p:spPr>
        <p:txBody>
          <a:bodyPr/>
          <a:lstStyle>
            <a:lvl1pPr>
              <a:defRPr/>
            </a:lvl1pPr>
          </a:lstStyle>
          <a:p>
            <a:pPr>
              <a:defRPr/>
            </a:pPr>
            <a:endParaRPr lang="it-IT"/>
          </a:p>
        </p:txBody>
      </p:sp>
      <p:sp>
        <p:nvSpPr>
          <p:cNvPr id="6" name="Rectangle 6"/>
          <p:cNvSpPr>
            <a:spLocks noGrp="1" noChangeArrowheads="1"/>
          </p:cNvSpPr>
          <p:nvPr>
            <p:ph type="sldNum" sz="quarter" idx="12"/>
          </p:nvPr>
        </p:nvSpPr>
        <p:spPr>
          <a:ln/>
        </p:spPr>
        <p:txBody>
          <a:bodyPr/>
          <a:lstStyle>
            <a:lvl1pPr>
              <a:defRPr/>
            </a:lvl1pPr>
          </a:lstStyle>
          <a:p>
            <a:pPr>
              <a:defRPr/>
            </a:pPr>
            <a:fld id="{F1619CAF-6041-4073-A794-44E2FB6E2EF5}"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C6D2E9E3-9CF4-4816-99CE-1D26357ED854}"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a:ln/>
        </p:spPr>
        <p:txBody>
          <a:bodyPr/>
          <a:lstStyle>
            <a:lvl1pPr>
              <a:defRPr/>
            </a:lvl1pPr>
          </a:lstStyle>
          <a:p>
            <a:pPr>
              <a:defRPr/>
            </a:pPr>
            <a:endParaRPr lang="it-IT"/>
          </a:p>
        </p:txBody>
      </p:sp>
      <p:sp>
        <p:nvSpPr>
          <p:cNvPr id="8" name="Rectangle 5"/>
          <p:cNvSpPr>
            <a:spLocks noGrp="1" noChangeArrowheads="1"/>
          </p:cNvSpPr>
          <p:nvPr>
            <p:ph type="ftr" sz="quarter" idx="11"/>
          </p:nvPr>
        </p:nvSpPr>
        <p:spPr>
          <a:ln/>
        </p:spPr>
        <p:txBody>
          <a:bodyPr/>
          <a:lstStyle>
            <a:lvl1pPr>
              <a:defRPr/>
            </a:lvl1pPr>
          </a:lstStyle>
          <a:p>
            <a:pPr>
              <a:defRPr/>
            </a:pPr>
            <a:endParaRPr lang="it-IT"/>
          </a:p>
        </p:txBody>
      </p:sp>
      <p:sp>
        <p:nvSpPr>
          <p:cNvPr id="9" name="Rectangle 6"/>
          <p:cNvSpPr>
            <a:spLocks noGrp="1" noChangeArrowheads="1"/>
          </p:cNvSpPr>
          <p:nvPr>
            <p:ph type="sldNum" sz="quarter" idx="12"/>
          </p:nvPr>
        </p:nvSpPr>
        <p:spPr>
          <a:ln/>
        </p:spPr>
        <p:txBody>
          <a:bodyPr/>
          <a:lstStyle>
            <a:lvl1pPr>
              <a:defRPr/>
            </a:lvl1pPr>
          </a:lstStyle>
          <a:p>
            <a:pPr>
              <a:defRPr/>
            </a:pPr>
            <a:fld id="{7C350F55-C2FF-4191-B6FC-4C0EB1F9D4A7}"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a:ln/>
        </p:spPr>
        <p:txBody>
          <a:bodyPr/>
          <a:lstStyle>
            <a:lvl1pPr>
              <a:defRPr/>
            </a:lvl1pPr>
          </a:lstStyle>
          <a:p>
            <a:pPr>
              <a:defRPr/>
            </a:pPr>
            <a:endParaRPr lang="it-IT"/>
          </a:p>
        </p:txBody>
      </p:sp>
      <p:sp>
        <p:nvSpPr>
          <p:cNvPr id="4" name="Rectangle 5"/>
          <p:cNvSpPr>
            <a:spLocks noGrp="1" noChangeArrowheads="1"/>
          </p:cNvSpPr>
          <p:nvPr>
            <p:ph type="ftr" sz="quarter" idx="11"/>
          </p:nvPr>
        </p:nvSpPr>
        <p:spPr>
          <a:ln/>
        </p:spPr>
        <p:txBody>
          <a:bodyPr/>
          <a:lstStyle>
            <a:lvl1pPr>
              <a:defRPr/>
            </a:lvl1pPr>
          </a:lstStyle>
          <a:p>
            <a:pPr>
              <a:defRPr/>
            </a:pPr>
            <a:endParaRPr lang="it-IT"/>
          </a:p>
        </p:txBody>
      </p:sp>
      <p:sp>
        <p:nvSpPr>
          <p:cNvPr id="5" name="Rectangle 6"/>
          <p:cNvSpPr>
            <a:spLocks noGrp="1" noChangeArrowheads="1"/>
          </p:cNvSpPr>
          <p:nvPr>
            <p:ph type="sldNum" sz="quarter" idx="12"/>
          </p:nvPr>
        </p:nvSpPr>
        <p:spPr>
          <a:ln/>
        </p:spPr>
        <p:txBody>
          <a:bodyPr/>
          <a:lstStyle>
            <a:lvl1pPr>
              <a:defRPr/>
            </a:lvl1pPr>
          </a:lstStyle>
          <a:p>
            <a:pPr>
              <a:defRPr/>
            </a:pPr>
            <a:fld id="{0BC080E0-A786-47BA-BD68-0DAA76E9260A}"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p>
        </p:txBody>
      </p:sp>
      <p:sp>
        <p:nvSpPr>
          <p:cNvPr id="3" name="Rectangle 5"/>
          <p:cNvSpPr>
            <a:spLocks noGrp="1" noChangeArrowheads="1"/>
          </p:cNvSpPr>
          <p:nvPr>
            <p:ph type="ftr" sz="quarter" idx="11"/>
          </p:nvPr>
        </p:nvSpPr>
        <p:spPr>
          <a:ln/>
        </p:spPr>
        <p:txBody>
          <a:bodyPr/>
          <a:lstStyle>
            <a:lvl1pPr>
              <a:defRPr/>
            </a:lvl1pPr>
          </a:lstStyle>
          <a:p>
            <a:pPr>
              <a:defRPr/>
            </a:pPr>
            <a:endParaRPr lang="it-IT"/>
          </a:p>
        </p:txBody>
      </p:sp>
      <p:sp>
        <p:nvSpPr>
          <p:cNvPr id="4" name="Rectangle 6"/>
          <p:cNvSpPr>
            <a:spLocks noGrp="1" noChangeArrowheads="1"/>
          </p:cNvSpPr>
          <p:nvPr>
            <p:ph type="sldNum" sz="quarter" idx="12"/>
          </p:nvPr>
        </p:nvSpPr>
        <p:spPr>
          <a:ln/>
        </p:spPr>
        <p:txBody>
          <a:bodyPr/>
          <a:lstStyle>
            <a:lvl1pPr>
              <a:defRPr/>
            </a:lvl1pPr>
          </a:lstStyle>
          <a:p>
            <a:pPr>
              <a:defRPr/>
            </a:pPr>
            <a:fld id="{B5989ED1-4E2D-4B7F-A463-C06671C2FF3B}"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9AFA1497-D3B0-43B5-B924-F5382590071A}"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p>
        </p:txBody>
      </p:sp>
      <p:sp>
        <p:nvSpPr>
          <p:cNvPr id="6" name="Rectangle 5"/>
          <p:cNvSpPr>
            <a:spLocks noGrp="1" noChangeArrowheads="1"/>
          </p:cNvSpPr>
          <p:nvPr>
            <p:ph type="ftr" sz="quarter" idx="11"/>
          </p:nvPr>
        </p:nvSpPr>
        <p:spPr>
          <a:ln/>
        </p:spPr>
        <p:txBody>
          <a:bodyPr/>
          <a:lstStyle>
            <a:lvl1pPr>
              <a:defRPr/>
            </a:lvl1pPr>
          </a:lstStyle>
          <a:p>
            <a:pPr>
              <a:defRPr/>
            </a:pPr>
            <a:endParaRPr lang="it-IT"/>
          </a:p>
        </p:txBody>
      </p:sp>
      <p:sp>
        <p:nvSpPr>
          <p:cNvPr id="7" name="Rectangle 6"/>
          <p:cNvSpPr>
            <a:spLocks noGrp="1" noChangeArrowheads="1"/>
          </p:cNvSpPr>
          <p:nvPr>
            <p:ph type="sldNum" sz="quarter" idx="12"/>
          </p:nvPr>
        </p:nvSpPr>
        <p:spPr>
          <a:ln/>
        </p:spPr>
        <p:txBody>
          <a:bodyPr/>
          <a:lstStyle>
            <a:lvl1pPr>
              <a:defRPr/>
            </a:lvl1pPr>
          </a:lstStyle>
          <a:p>
            <a:pPr>
              <a:defRPr/>
            </a:pPr>
            <a:fld id="{A6A0AC50-679C-4E44-9237-72B1E6B019E3}"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t>Fare clic per modificare lo stile del titolo dello schema</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it-IT"/>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it-IT"/>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B89F724-EC47-42F8-A69F-3F5877CDA620}"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5pPr>
      <a:lvl6pPr marL="457200" algn="ctr" rtl="0" fontAlgn="base">
        <a:spcBef>
          <a:spcPct val="0"/>
        </a:spcBef>
        <a:spcAft>
          <a:spcPct val="0"/>
        </a:spcAft>
        <a:defRPr sz="4400">
          <a:solidFill>
            <a:schemeClr val="tx2"/>
          </a:solidFill>
          <a:latin typeface="Times New Roman" pitchFamily="18" charset="0"/>
          <a:cs typeface="Times New Roman" pitchFamily="18" charset="0"/>
        </a:defRPr>
      </a:lvl6pPr>
      <a:lvl7pPr marL="914400" algn="ctr" rtl="0" fontAlgn="base">
        <a:spcBef>
          <a:spcPct val="0"/>
        </a:spcBef>
        <a:spcAft>
          <a:spcPct val="0"/>
        </a:spcAft>
        <a:defRPr sz="4400">
          <a:solidFill>
            <a:schemeClr val="tx2"/>
          </a:solidFill>
          <a:latin typeface="Times New Roman" pitchFamily="18" charset="0"/>
          <a:cs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cs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457200" y="476672"/>
            <a:ext cx="8229600" cy="5940088"/>
          </a:xfrm>
          <a:prstGeom prst="rect">
            <a:avLst/>
          </a:prstGeom>
          <a:noFill/>
          <a:ln w="9525">
            <a:noFill/>
            <a:miter lim="800000"/>
            <a:headEnd/>
            <a:tailEnd/>
          </a:ln>
        </p:spPr>
        <p:txBody>
          <a:bodyPr>
            <a:spAutoFit/>
          </a:bodyPr>
          <a:lstStyle/>
          <a:p>
            <a:r>
              <a:rPr lang="de-DE" sz="2200" b="1" dirty="0"/>
              <a:t>Work-Life-Balance</a:t>
            </a:r>
            <a:endParaRPr lang="it-IT" sz="2200" dirty="0"/>
          </a:p>
          <a:p>
            <a:r>
              <a:rPr lang="de-DE" sz="2200" dirty="0"/>
              <a:t>Mit der Balance zwischen Arbeit und Privatleben ist das ausgewogene Verhältnis der beiden Lebensbereiche gemeint. Zielte der Begriff Work-Life-Balance (WLB) ursprünglich auf die Vereinbarkeit von Beruf und Familie bei Frauen ab, bezieht er sich mittlerweile auf Männer und Frauen mit und ohne Familie. Ziel von WLB: Ob Familie, private Interessen oder zivilgesellschaftliches Engagement, für alle genannten Bereiche soll neben der Berufstätigkeit ausreichend Spielraum sein. In der Praxis bedeutet WLB vor allem Management von Zeit. Wichtige Aspekte davon sind familienfreundliche Arbeitszeiten und Öffnungszeiten von Einrichtungen wie Ämtern, Schulen oder Betriebszeiten von Verkehrsmitteln, betriebliche Unterstützung bei der Kinderbetreuung von Mitarbeitern (z. B. durch Betriebskindergärten) oder betriebliche Hilfestellung für Elternteile bei der Rückkehr ins Berufsleben. An WLB werden heute von verschiedenen Interessengruppen hohe Erwartungen gestellt.</a:t>
            </a:r>
            <a:endParaRPr lang="it-IT" sz="2200" dirty="0"/>
          </a:p>
          <a:p>
            <a:endParaRPr lang="it-IT" sz="2800" dirty="0"/>
          </a:p>
        </p:txBody>
      </p:sp>
    </p:spTree>
    <p:extLst>
      <p:ext uri="{BB962C8B-B14F-4D97-AF65-F5344CB8AC3E}">
        <p14:creationId xmlns:p14="http://schemas.microsoft.com/office/powerpoint/2010/main" val="6522833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740307"/>
          </a:xfrm>
          <a:prstGeom prst="rect">
            <a:avLst/>
          </a:prstGeom>
          <a:noFill/>
          <a:ln w="9525">
            <a:noFill/>
            <a:miter lim="800000"/>
            <a:headEnd/>
            <a:tailEnd/>
          </a:ln>
        </p:spPr>
        <p:txBody>
          <a:bodyPr>
            <a:spAutoFit/>
          </a:bodyPr>
          <a:lstStyle/>
          <a:p>
            <a:r>
              <a:rPr lang="it-IT"/>
              <a:t> </a:t>
            </a:r>
            <a:r>
              <a:rPr lang="de-DE" i="1"/>
              <a:t>Wichtige </a:t>
            </a:r>
            <a:r>
              <a:rPr lang="de-DE" i="1" dirty="0"/>
              <a:t>Aspekte davon sind familienfreundliche Arbeitszeiten und Öffnungszeiten von Einrichtungen wie Ämtern, Schulen oder Betriebszeiten von Verkehrsmitteln, betriebliche Unterstützung bei der Kinderbetreuung von Mitarbeitern (z. B. durch Betriebskindergärten) oder betriebliche Hilfestellung für Elternteile bei der Rückkehr ins Berufsleben. </a:t>
            </a:r>
            <a:endParaRPr lang="it-IT" dirty="0"/>
          </a:p>
          <a:p>
            <a:r>
              <a:rPr lang="it-IT" dirty="0"/>
              <a:t>Importanti esempi al riguardo sono: orari lavorativi family-</a:t>
            </a:r>
            <a:r>
              <a:rPr lang="it-IT" dirty="0" err="1"/>
              <a:t>friendly</a:t>
            </a:r>
            <a:r>
              <a:rPr lang="it-IT" dirty="0"/>
              <a:t>; orari di apertura di istituzioni come uffici, scuole ed orari di attività dei trasporti pubblici; sussidi aziendali per la supervisione dei figli dei lavoratori (come nel caso di asili presso gli uffici) o aiuti lavorativi per genitori che ritornano all’attività professionale.</a:t>
            </a:r>
          </a:p>
          <a:p>
            <a:r>
              <a:rPr lang="it-IT" dirty="0"/>
              <a:t>Tra gli aspetti principali si possono citare: orari di lavoro e di apertura di attività come uffici, scuole oppure dei mezzi di lavoro che siano congeniali alle famiglie, sostegno dell’azienda nell’assistenza dei bambini dei dipendenti (per esempio, attraverso l’apertura di un asilo nell’azienda) oppure aiuto da parte dell’azienda per i genitori che devono tornare a lavorare. </a:t>
            </a:r>
          </a:p>
        </p:txBody>
      </p:sp>
    </p:spTree>
    <p:extLst>
      <p:ext uri="{BB962C8B-B14F-4D97-AF65-F5344CB8AC3E}">
        <p14:creationId xmlns:p14="http://schemas.microsoft.com/office/powerpoint/2010/main" val="3810719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955203"/>
          </a:xfrm>
          <a:prstGeom prst="rect">
            <a:avLst/>
          </a:prstGeom>
          <a:noFill/>
          <a:ln w="9525">
            <a:noFill/>
            <a:miter lim="800000"/>
            <a:headEnd/>
            <a:tailEnd/>
          </a:ln>
        </p:spPr>
        <p:txBody>
          <a:bodyPr>
            <a:spAutoFit/>
          </a:bodyPr>
          <a:lstStyle/>
          <a:p>
            <a:r>
              <a:rPr lang="de-DE" i="1" dirty="0"/>
              <a:t>An WLB werden heute von verschiedenen Interessengruppen hohe Erwartungen gestellt.</a:t>
            </a:r>
            <a:endParaRPr lang="it-IT" dirty="0"/>
          </a:p>
          <a:p>
            <a:r>
              <a:rPr lang="it-IT" dirty="0"/>
              <a:t>Oggi diversi gruppi di interesse hanno grosse aspettative da parte del WLB.</a:t>
            </a:r>
          </a:p>
          <a:p>
            <a:r>
              <a:rPr lang="it-IT" dirty="0"/>
              <a:t>Al giorno d’oggi molte persone interessate ripongono alte aspettative nel concetto di WLB.</a:t>
            </a:r>
          </a:p>
          <a:p>
            <a:r>
              <a:rPr lang="it-IT" dirty="0"/>
              <a:t>Alte aspettative sono richieste a WLB da gruppi di interesse diversi. </a:t>
            </a:r>
          </a:p>
          <a:p>
            <a:r>
              <a:rPr lang="it-IT" dirty="0"/>
              <a:t>Ad oggi, sono diversi i gruppi di interesse che hanno alte aspettative dal WLB.</a:t>
            </a:r>
          </a:p>
          <a:p>
            <a:r>
              <a:rPr lang="it-IT" dirty="0"/>
              <a:t>Oggi diversi gruppi di interesse ripongono nel WLB alte aspettative. </a:t>
            </a:r>
          </a:p>
          <a:p>
            <a:endParaRPr lang="it-IT" sz="2800" dirty="0"/>
          </a:p>
        </p:txBody>
      </p:sp>
    </p:spTree>
    <p:extLst>
      <p:ext uri="{BB962C8B-B14F-4D97-AF65-F5344CB8AC3E}">
        <p14:creationId xmlns:p14="http://schemas.microsoft.com/office/powerpoint/2010/main" val="24343805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324535"/>
          </a:xfrm>
          <a:prstGeom prst="rect">
            <a:avLst/>
          </a:prstGeom>
          <a:noFill/>
          <a:ln w="9525">
            <a:noFill/>
            <a:miter lim="800000"/>
            <a:headEnd/>
            <a:tailEnd/>
          </a:ln>
        </p:spPr>
        <p:txBody>
          <a:bodyPr>
            <a:spAutoFit/>
          </a:bodyPr>
          <a:lstStyle/>
          <a:p>
            <a:r>
              <a:rPr lang="it-IT" b="1" dirty="0"/>
              <a:t>DIPARTIMENTO DI SANITÀ PUBBLICA DI GOTTINGA E DINTORNI</a:t>
            </a:r>
            <a:endParaRPr lang="it-IT" dirty="0"/>
          </a:p>
          <a:p>
            <a:r>
              <a:rPr lang="it-IT" b="1" dirty="0"/>
              <a:t>Informativa sulle vaccinazioni preventive contro difterite, tetano (Clostridium tetani), polio (poliomielite), tosse convulsa (pertosse), morbillo-parotite-rosolia (MPR) e varicella</a:t>
            </a:r>
            <a:endParaRPr lang="it-IT" dirty="0"/>
          </a:p>
          <a:p>
            <a:r>
              <a:rPr lang="it-IT" b="1" dirty="0"/>
              <a:t> </a:t>
            </a:r>
            <a:endParaRPr lang="it-IT" dirty="0"/>
          </a:p>
          <a:p>
            <a:r>
              <a:rPr lang="it-IT" b="1" dirty="0"/>
              <a:t>Difterite</a:t>
            </a:r>
            <a:endParaRPr lang="it-IT" dirty="0"/>
          </a:p>
          <a:p>
            <a:r>
              <a:rPr lang="it-IT" dirty="0"/>
              <a:t>La difterite è un’infezione potenzialmente letale causata dalla tossina prodotta dal batterio responsabile di questa malattia, la quale si trasmette principalmente mediante goccioline di saliva presenti nell’aria che respiriamo. La presenza della tossina porta a un danneggiamento di cuore, sistema nervoso, reni e vasi.</a:t>
            </a:r>
            <a:br>
              <a:rPr lang="it-IT" dirty="0"/>
            </a:br>
            <a:endParaRPr lang="it-IT" sz="2800" dirty="0"/>
          </a:p>
        </p:txBody>
      </p:sp>
    </p:spTree>
    <p:extLst>
      <p:ext uri="{BB962C8B-B14F-4D97-AF65-F5344CB8AC3E}">
        <p14:creationId xmlns:p14="http://schemas.microsoft.com/office/powerpoint/2010/main" val="42906156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324535"/>
          </a:xfrm>
          <a:prstGeom prst="rect">
            <a:avLst/>
          </a:prstGeom>
          <a:noFill/>
          <a:ln w="9525">
            <a:noFill/>
            <a:miter lim="800000"/>
            <a:headEnd/>
            <a:tailEnd/>
          </a:ln>
        </p:spPr>
        <p:txBody>
          <a:bodyPr>
            <a:spAutoFit/>
          </a:bodyPr>
          <a:lstStyle/>
          <a:p>
            <a:r>
              <a:rPr lang="it-IT" dirty="0"/>
              <a:t>Prima dell’introduzione del vaccino dedicato, la difterite era una malattia infantile molto temuta, in quanto numerosi bambini o morivano, oppure sviluppavano problemi cardiaci permanenti. Grazie a una nutrita partecipazione alle campagne vaccinali, i casi di difterite in Germania si sono ridotti drasticamente. Tuttavia, poiché tutt’oggi in alcuni Paesi del mondo e d’Europa la difterite tende spesso a </a:t>
            </a:r>
            <a:r>
              <a:rPr lang="it-IT" dirty="0" err="1"/>
              <a:t>reinsorgere</a:t>
            </a:r>
            <a:r>
              <a:rPr lang="it-IT" dirty="0"/>
              <a:t>, il pericolo di un’importazione all’interno anche dei nostri confini è sempre presente. </a:t>
            </a:r>
          </a:p>
          <a:p>
            <a:r>
              <a:rPr lang="it-IT" dirty="0"/>
              <a:t>Le drammatiche esperienze di altri Paesi dimostrano che, in caso di importazione, c’è la possibilità che un’insufficiente copertura vaccinale possa dare origine a una recrudescenza di gravi epidemie sia tra i bambini, che tra gli adulti.</a:t>
            </a:r>
          </a:p>
          <a:p>
            <a:br>
              <a:rPr lang="it-IT" dirty="0"/>
            </a:br>
            <a:endParaRPr lang="it-IT" sz="2800" dirty="0"/>
          </a:p>
        </p:txBody>
      </p:sp>
    </p:spTree>
    <p:extLst>
      <p:ext uri="{BB962C8B-B14F-4D97-AF65-F5344CB8AC3E}">
        <p14:creationId xmlns:p14="http://schemas.microsoft.com/office/powerpoint/2010/main" val="38530621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693866"/>
          </a:xfrm>
          <a:prstGeom prst="rect">
            <a:avLst/>
          </a:prstGeom>
          <a:noFill/>
          <a:ln w="9525">
            <a:noFill/>
            <a:miter lim="800000"/>
            <a:headEnd/>
            <a:tailEnd/>
          </a:ln>
        </p:spPr>
        <p:txBody>
          <a:bodyPr>
            <a:spAutoFit/>
          </a:bodyPr>
          <a:lstStyle/>
          <a:p>
            <a:r>
              <a:rPr lang="it-IT" b="1" dirty="0"/>
              <a:t>Tetano</a:t>
            </a:r>
            <a:endParaRPr lang="it-IT" dirty="0"/>
          </a:p>
          <a:p>
            <a:r>
              <a:rPr lang="it-IT" dirty="0"/>
              <a:t>Il tetano è un’infezione potenzialmente letale che mette in pericolo chiunque, indipendentemente dall’età. L’agente patogeno, presente soprattutto nel terreno e all’interno delle polveri stradali, può, tramite tagli, lacerazioni, morsi o abrasioni generalmente ritenute di poco conto, penetrare all’interno della pelle e diffondersi nell’organismo, per poi produrre la tossina patogena del tetano. Le contratture muscolari spastiche identificano un quadro clinico nella maggior parte dei casi molto grave, e, tramite il coinvolgimento dei muscoli respiratori, possono portare a crisi respiratorie. Malgrado i moderni metodi di trattamento, il tasso di mortalità tra le persone non vaccinate affette da tetano supera ancora il 30%. </a:t>
            </a:r>
          </a:p>
          <a:p>
            <a:br>
              <a:rPr lang="it-IT" dirty="0"/>
            </a:br>
            <a:endParaRPr lang="it-IT" sz="2800" dirty="0"/>
          </a:p>
        </p:txBody>
      </p:sp>
    </p:spTree>
    <p:extLst>
      <p:ext uri="{BB962C8B-B14F-4D97-AF65-F5344CB8AC3E}">
        <p14:creationId xmlns:p14="http://schemas.microsoft.com/office/powerpoint/2010/main" val="13026381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955203"/>
          </a:xfrm>
          <a:prstGeom prst="rect">
            <a:avLst/>
          </a:prstGeom>
          <a:noFill/>
          <a:ln w="9525">
            <a:noFill/>
            <a:miter lim="800000"/>
            <a:headEnd/>
            <a:tailEnd/>
          </a:ln>
        </p:spPr>
        <p:txBody>
          <a:bodyPr>
            <a:spAutoFit/>
          </a:bodyPr>
          <a:lstStyle/>
          <a:p>
            <a:r>
              <a:rPr lang="it-IT" dirty="0"/>
              <a:t>Pertosse</a:t>
            </a:r>
          </a:p>
          <a:p>
            <a:r>
              <a:rPr lang="it-IT" dirty="0"/>
              <a:t>È una grave malattia delle vie respiratorie che si manifesta in modo acuto soprattutto in età infantile. Spesso inizia come un innocuo raffreddore, per poi evolversi, in un periodo che va dalle 6 alle 10 settimane, in attacchi di tosse forti e dolorosi (soprattutto di notte), spesso accompagnati da vomito e dispnea. La pertosse presenta una minaccia a causa dell'alta incidenza di complicazioni più gravi, come ad esempio polmonite, otite media ed encefalite. Per i neonati la pertosse può risultare letale. Sono a rischio in maniera particolare i neonati e bambini affetti da patologie cardiache e polmonari.</a:t>
            </a:r>
          </a:p>
          <a:p>
            <a:br>
              <a:rPr lang="it-IT" dirty="0"/>
            </a:br>
            <a:endParaRPr lang="it-IT" sz="2800" dirty="0"/>
          </a:p>
        </p:txBody>
      </p:sp>
    </p:spTree>
    <p:extLst>
      <p:ext uri="{BB962C8B-B14F-4D97-AF65-F5344CB8AC3E}">
        <p14:creationId xmlns:p14="http://schemas.microsoft.com/office/powerpoint/2010/main" val="9763735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2369880"/>
          </a:xfrm>
          <a:prstGeom prst="rect">
            <a:avLst/>
          </a:prstGeom>
          <a:noFill/>
          <a:ln w="9525">
            <a:noFill/>
            <a:miter lim="800000"/>
            <a:headEnd/>
            <a:tailEnd/>
          </a:ln>
        </p:spPr>
        <p:txBody>
          <a:bodyPr>
            <a:spAutoFit/>
          </a:bodyPr>
          <a:lstStyle/>
          <a:p>
            <a:r>
              <a:rPr lang="it-IT" dirty="0"/>
              <a:t>Paralisi infantile (Poliomielite)</a:t>
            </a:r>
          </a:p>
          <a:p>
            <a:r>
              <a:rPr lang="it-IT" dirty="0"/>
              <a:t>È una malattia virale contagiosa che può portare alla paralisi di braccia e gambe, al blocco respiratorio e persino alla morte del paziente.</a:t>
            </a:r>
          </a:p>
          <a:p>
            <a:br>
              <a:rPr lang="it-IT" dirty="0"/>
            </a:br>
            <a:endParaRPr lang="it-IT" sz="2800" dirty="0"/>
          </a:p>
        </p:txBody>
      </p:sp>
    </p:spTree>
    <p:extLst>
      <p:ext uri="{BB962C8B-B14F-4D97-AF65-F5344CB8AC3E}">
        <p14:creationId xmlns:p14="http://schemas.microsoft.com/office/powerpoint/2010/main" val="14451126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693866"/>
          </a:xfrm>
          <a:prstGeom prst="rect">
            <a:avLst/>
          </a:prstGeom>
          <a:noFill/>
          <a:ln w="9525">
            <a:noFill/>
            <a:miter lim="800000"/>
            <a:headEnd/>
            <a:tailEnd/>
          </a:ln>
        </p:spPr>
        <p:txBody>
          <a:bodyPr>
            <a:spAutoFit/>
          </a:bodyPr>
          <a:lstStyle/>
          <a:p>
            <a:r>
              <a:rPr lang="it-IT" dirty="0"/>
              <a:t>Vaccino contro difterite (d), tetano (T), pertosse (</a:t>
            </a:r>
            <a:r>
              <a:rPr lang="it-IT" dirty="0" err="1"/>
              <a:t>aP</a:t>
            </a:r>
            <a:r>
              <a:rPr lang="it-IT" dirty="0"/>
              <a:t>) e polio (IPV)</a:t>
            </a:r>
          </a:p>
          <a:p>
            <a:r>
              <a:rPr lang="it-IT" dirty="0"/>
              <a:t>Il vaccino combinato (</a:t>
            </a:r>
            <a:r>
              <a:rPr lang="it-IT" dirty="0" err="1"/>
              <a:t>TdaP</a:t>
            </a:r>
            <a:r>
              <a:rPr lang="it-IT" dirty="0"/>
              <a:t>-IPV) risulta una risorsa essenziale di protezione, poiché contiene le tossine inattivate (tossoidi) della difterite e degli agenti patogeni del tetano, oltre ad una versione devitalizzata del batterio responsabile della pertosse (vaccino acellulare anti-pertosse </a:t>
            </a:r>
            <a:r>
              <a:rPr lang="it-IT" dirty="0" err="1"/>
              <a:t>aP</a:t>
            </a:r>
            <a:r>
              <a:rPr lang="it-IT" dirty="0"/>
              <a:t>) ed una versione devitalizzata dei virus della poliomielite, da cui si diventa immuni grazie all’inoculazione. La ridotta quantità di antigeni della difterite e della pertosse rende ben tollerato il vaccino in età scolare ed adolescenziale. Viene somministrato un richiamo dopo il completamento del ciclo di vaccinazione di base. L’iniezione viene eseguita intramuscolo.</a:t>
            </a:r>
          </a:p>
          <a:p>
            <a:br>
              <a:rPr lang="it-IT" dirty="0"/>
            </a:br>
            <a:endParaRPr lang="it-IT" sz="2800" dirty="0"/>
          </a:p>
        </p:txBody>
      </p:sp>
    </p:spTree>
    <p:extLst>
      <p:ext uri="{BB962C8B-B14F-4D97-AF65-F5344CB8AC3E}">
        <p14:creationId xmlns:p14="http://schemas.microsoft.com/office/powerpoint/2010/main" val="8862312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324535"/>
          </a:xfrm>
          <a:prstGeom prst="rect">
            <a:avLst/>
          </a:prstGeom>
          <a:noFill/>
          <a:ln w="9525">
            <a:noFill/>
            <a:miter lim="800000"/>
            <a:headEnd/>
            <a:tailEnd/>
          </a:ln>
        </p:spPr>
        <p:txBody>
          <a:bodyPr>
            <a:spAutoFit/>
          </a:bodyPr>
          <a:lstStyle/>
          <a:p>
            <a:r>
              <a:rPr lang="it-IT" dirty="0"/>
              <a:t>Chi deve vaccinarsi contro difterite, tetano, pertosse e poliomielite? E quando deve farlo?</a:t>
            </a:r>
          </a:p>
          <a:p>
            <a:r>
              <a:rPr lang="it-IT" dirty="0"/>
              <a:t>Il vaccino combinato </a:t>
            </a:r>
            <a:r>
              <a:rPr lang="it-IT" dirty="0" err="1"/>
              <a:t>TdaP</a:t>
            </a:r>
            <a:r>
              <a:rPr lang="it-IT" dirty="0"/>
              <a:t>-IPV è adatto a tutte le vaccinazioni di richiamo previste dal calendario vaccinale dopo il 5° anno di età. Le vaccinazioni di richiamo sono consigliate nel periodo tra i 5 e i 6 anni e tra i 9 e i 16 anni, e ogni 10 anni durante l’età adulta. </a:t>
            </a:r>
          </a:p>
          <a:p>
            <a:endParaRPr lang="it-IT" dirty="0"/>
          </a:p>
          <a:p>
            <a:r>
              <a:rPr lang="it-IT" dirty="0"/>
              <a:t>Chi e quando deve essere vaccinato contro difterite, tetano, pertosse e poliomielite? </a:t>
            </a:r>
          </a:p>
          <a:p>
            <a:r>
              <a:rPr lang="it-IT" dirty="0"/>
              <a:t>Il vaccino combinato </a:t>
            </a:r>
            <a:r>
              <a:rPr lang="it-IT" dirty="0" err="1"/>
              <a:t>dTpaIPV</a:t>
            </a:r>
            <a:r>
              <a:rPr lang="it-IT" dirty="0"/>
              <a:t> è adatto a tutte le vaccinazioni di richiamo previste dal calendario vaccinale a partire dai 5 anni di età. I richiami sono raccomandati all'età di 5-6 anni, tra i 9 e i 16 anni e ogni 10 anni in età adulta. </a:t>
            </a:r>
            <a:br>
              <a:rPr lang="it-IT" dirty="0"/>
            </a:br>
            <a:endParaRPr lang="it-IT" sz="2800" dirty="0"/>
          </a:p>
        </p:txBody>
      </p:sp>
    </p:spTree>
    <p:extLst>
      <p:ext uri="{BB962C8B-B14F-4D97-AF65-F5344CB8AC3E}">
        <p14:creationId xmlns:p14="http://schemas.microsoft.com/office/powerpoint/2010/main" val="28824650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216539"/>
          </a:xfrm>
          <a:prstGeom prst="rect">
            <a:avLst/>
          </a:prstGeom>
          <a:noFill/>
          <a:ln w="9525">
            <a:noFill/>
            <a:miter lim="800000"/>
            <a:headEnd/>
            <a:tailEnd/>
          </a:ln>
        </p:spPr>
        <p:txBody>
          <a:bodyPr>
            <a:spAutoFit/>
          </a:bodyPr>
          <a:lstStyle/>
          <a:p>
            <a:r>
              <a:rPr lang="it-IT" dirty="0"/>
              <a:t>Il vaccino combinato contro tetano, difterite, pertosse e poliomielite può essere effettuato contemporaneamente ad altri vaccini, e allo stesso modo non è necessario rispettare intervalli di tempo tra altri vaccini.</a:t>
            </a:r>
          </a:p>
          <a:p>
            <a:endParaRPr lang="it-IT" dirty="0"/>
          </a:p>
          <a:p>
            <a:r>
              <a:rPr lang="it-IT" dirty="0"/>
              <a:t>La vaccinazione combinata contro tetano, difterite, pertosse e poliomielite può essere effettuata contemporaneamente alle altre vaccinazioni e non è necessario rispettare alcun intervallo di tempo.</a:t>
            </a:r>
          </a:p>
          <a:p>
            <a:br>
              <a:rPr lang="it-IT" dirty="0"/>
            </a:br>
            <a:endParaRPr lang="it-IT" sz="2800" dirty="0"/>
          </a:p>
        </p:txBody>
      </p:sp>
    </p:spTree>
    <p:extLst>
      <p:ext uri="{BB962C8B-B14F-4D97-AF65-F5344CB8AC3E}">
        <p14:creationId xmlns:p14="http://schemas.microsoft.com/office/powerpoint/2010/main" val="2385420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1569660"/>
          </a:xfrm>
          <a:prstGeom prst="rect">
            <a:avLst/>
          </a:prstGeom>
          <a:noFill/>
          <a:ln w="9525">
            <a:noFill/>
            <a:miter lim="800000"/>
            <a:headEnd/>
            <a:tailEnd/>
          </a:ln>
        </p:spPr>
        <p:txBody>
          <a:bodyPr>
            <a:spAutoFit/>
          </a:bodyPr>
          <a:lstStyle/>
          <a:p>
            <a:r>
              <a:rPr lang="it-IT" b="1" i="1" dirty="0"/>
              <a:t>Work-Life-Balance</a:t>
            </a:r>
          </a:p>
          <a:p>
            <a:endParaRPr lang="it-IT" dirty="0"/>
          </a:p>
          <a:p>
            <a:r>
              <a:rPr lang="it-IT" b="1" dirty="0"/>
              <a:t>Equilibrio tra lavoro e vita privata (Work-Life-Balance)</a:t>
            </a:r>
            <a:endParaRPr lang="it-IT" dirty="0"/>
          </a:p>
          <a:p>
            <a:r>
              <a:rPr lang="it-IT" b="1" dirty="0"/>
              <a:t>Equilibrio tra vita privata e lavorativa</a:t>
            </a:r>
            <a:endParaRPr lang="it-IT" dirty="0"/>
          </a:p>
        </p:txBody>
      </p:sp>
    </p:spTree>
    <p:extLst>
      <p:ext uri="{BB962C8B-B14F-4D97-AF65-F5344CB8AC3E}">
        <p14:creationId xmlns:p14="http://schemas.microsoft.com/office/powerpoint/2010/main" val="37643305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693866"/>
          </a:xfrm>
          <a:prstGeom prst="rect">
            <a:avLst/>
          </a:prstGeom>
          <a:noFill/>
          <a:ln w="9525">
            <a:noFill/>
            <a:miter lim="800000"/>
            <a:headEnd/>
            <a:tailEnd/>
          </a:ln>
        </p:spPr>
        <p:txBody>
          <a:bodyPr>
            <a:spAutoFit/>
          </a:bodyPr>
          <a:lstStyle/>
          <a:p>
            <a:r>
              <a:rPr lang="it-IT" dirty="0"/>
              <a:t>Chi non deve vaccinarsi?</a:t>
            </a:r>
          </a:p>
          <a:p>
            <a:r>
              <a:rPr lang="it-IT" dirty="0"/>
              <a:t>I soggetti che soffrono di malattie acute e bisognose di cura, con febbre superiore a 38,5°C, non devono vaccinarsi. Se invece i soggetti sono affetti da malattie croniche, o qualora dopo una vaccinazione svolta in precedenza avessero manifestato sintomi di malattia, il medico vaccinatore o medico di base può consigliare la vaccinazione </a:t>
            </a:r>
            <a:r>
              <a:rPr lang="it-IT" dirty="0" err="1"/>
              <a:t>TdaP</a:t>
            </a:r>
            <a:r>
              <a:rPr lang="it-IT" dirty="0"/>
              <a:t>-IPV.</a:t>
            </a:r>
          </a:p>
          <a:p>
            <a:endParaRPr lang="it-IT" dirty="0"/>
          </a:p>
          <a:p>
            <a:r>
              <a:rPr lang="it-IT" dirty="0"/>
              <a:t>Chi non dovrebbe essere vaccinato? Chiunque soffra di una malattia acuta con presenza febbre (oltre 38,5°C) non deve essere vaccinato. In caso di malattie croniche o se i sintomi di malattia si sono manifestati durante una precedente vaccinazione, il medico che si occupa delle vaccinazioni o il medico di famiglia vi consiglieranno sulla possibilità di una vaccinazione </a:t>
            </a:r>
            <a:r>
              <a:rPr lang="it-IT" dirty="0" err="1"/>
              <a:t>dTpaIPV</a:t>
            </a:r>
            <a:r>
              <a:rPr lang="it-IT" dirty="0"/>
              <a:t>.</a:t>
            </a:r>
          </a:p>
          <a:p>
            <a:endParaRPr lang="it-IT" sz="2800" dirty="0"/>
          </a:p>
        </p:txBody>
      </p:sp>
    </p:spTree>
    <p:extLst>
      <p:ext uri="{BB962C8B-B14F-4D97-AF65-F5344CB8AC3E}">
        <p14:creationId xmlns:p14="http://schemas.microsoft.com/office/powerpoint/2010/main" val="3090450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477875"/>
          </a:xfrm>
          <a:prstGeom prst="rect">
            <a:avLst/>
          </a:prstGeom>
          <a:noFill/>
          <a:ln w="9525">
            <a:noFill/>
            <a:miter lim="800000"/>
            <a:headEnd/>
            <a:tailEnd/>
          </a:ln>
        </p:spPr>
        <p:txBody>
          <a:bodyPr>
            <a:spAutoFit/>
          </a:bodyPr>
          <a:lstStyle/>
          <a:p>
            <a:r>
              <a:rPr lang="it-IT" dirty="0"/>
              <a:t>Possibili reazioni dopo la vaccinazione:</a:t>
            </a:r>
          </a:p>
          <a:p>
            <a:r>
              <a:rPr lang="it-IT" dirty="0"/>
              <a:t>Normalmente dopo l’introduzione del vaccino più del 10% dei vaccinati possono presentare nel punto della vaccinazione dolore, gonfiore e rossore, associati anche ad un senso di malessere generale e mal di testa. Queste manifestazioni insorgono tra il primo e il terzo giorno, e più raramente fino a 14 giorni dopo la vaccinazione, durante i quali solo in pochi casi i sintomi diventano più intensi. </a:t>
            </a:r>
            <a:br>
              <a:rPr lang="it-IT" dirty="0"/>
            </a:br>
            <a:endParaRPr lang="it-IT" sz="2800" dirty="0"/>
          </a:p>
        </p:txBody>
      </p:sp>
    </p:spTree>
    <p:extLst>
      <p:ext uri="{BB962C8B-B14F-4D97-AF65-F5344CB8AC3E}">
        <p14:creationId xmlns:p14="http://schemas.microsoft.com/office/powerpoint/2010/main" val="31335641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847207"/>
          </a:xfrm>
          <a:prstGeom prst="rect">
            <a:avLst/>
          </a:prstGeom>
          <a:noFill/>
          <a:ln w="9525">
            <a:noFill/>
            <a:miter lim="800000"/>
            <a:headEnd/>
            <a:tailEnd/>
          </a:ln>
        </p:spPr>
        <p:txBody>
          <a:bodyPr>
            <a:spAutoFit/>
          </a:bodyPr>
          <a:lstStyle/>
          <a:p>
            <a:r>
              <a:rPr lang="it-IT" dirty="0"/>
              <a:t>Inoltre, tra il primo e il terzo giorno dalla vaccinazione, un tasso tra l’1% e il 10% dei vaccinati possono manifestare anche sintomi generali che raramente persistono a lungo, come brividi, nausea, diarrea e dolori articolari. Meno del 5% dei vaccinati subiscono un rialzo termico da lieve a moderato, e la febbre si alza a 39,9°C e oltre solo in casi eccezionali. Di norma questi sintomi vengono considerati passeggeri e scompaiono rapidamente senza lasciare conseguenze.</a:t>
            </a:r>
          </a:p>
          <a:p>
            <a:br>
              <a:rPr lang="it-IT" dirty="0"/>
            </a:br>
            <a:endParaRPr lang="it-IT" sz="2800" dirty="0"/>
          </a:p>
        </p:txBody>
      </p:sp>
    </p:spTree>
    <p:extLst>
      <p:ext uri="{BB962C8B-B14F-4D97-AF65-F5344CB8AC3E}">
        <p14:creationId xmlns:p14="http://schemas.microsoft.com/office/powerpoint/2010/main" val="22327763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477875"/>
          </a:xfrm>
          <a:prstGeom prst="rect">
            <a:avLst/>
          </a:prstGeom>
          <a:noFill/>
          <a:ln w="9525">
            <a:noFill/>
            <a:miter lim="800000"/>
            <a:headEnd/>
            <a:tailEnd/>
          </a:ln>
        </p:spPr>
        <p:txBody>
          <a:bodyPr>
            <a:spAutoFit/>
          </a:bodyPr>
          <a:lstStyle/>
          <a:p>
            <a:r>
              <a:rPr lang="it-IT" dirty="0"/>
              <a:t>Complicanze di origine vaccinale</a:t>
            </a:r>
          </a:p>
          <a:p>
            <a:r>
              <a:rPr lang="it-IT" dirty="0"/>
              <a:t>Oltre alle possibili reazioni allergiche e alle reazioni locali e generali citate in precedenza che si manifestano dopo il vaccino, non sono ancora note altre complicanze. Inoltre, le reazioni che insorgono in pochi casi dopo l’introduzione di vaccini simili, ancora non sono state osservate dopo l’introduzione di questo vaccino combinato.</a:t>
            </a:r>
          </a:p>
          <a:p>
            <a:br>
              <a:rPr lang="it-IT" dirty="0"/>
            </a:br>
            <a:endParaRPr lang="it-IT" sz="2800" dirty="0"/>
          </a:p>
        </p:txBody>
      </p:sp>
    </p:spTree>
    <p:extLst>
      <p:ext uri="{BB962C8B-B14F-4D97-AF65-F5344CB8AC3E}">
        <p14:creationId xmlns:p14="http://schemas.microsoft.com/office/powerpoint/2010/main" val="8304117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216539"/>
          </a:xfrm>
          <a:prstGeom prst="rect">
            <a:avLst/>
          </a:prstGeom>
          <a:noFill/>
          <a:ln w="9525">
            <a:noFill/>
            <a:miter lim="800000"/>
            <a:headEnd/>
            <a:tailEnd/>
          </a:ln>
        </p:spPr>
        <p:txBody>
          <a:bodyPr>
            <a:spAutoFit/>
          </a:bodyPr>
          <a:lstStyle/>
          <a:p>
            <a:r>
              <a:rPr lang="it-IT" dirty="0"/>
              <a:t>Traumatologia in ambito cranio-maxillo-facciale</a:t>
            </a:r>
          </a:p>
          <a:p>
            <a:r>
              <a:rPr lang="it-IT" dirty="0"/>
              <a:t>Introduzione</a:t>
            </a:r>
          </a:p>
          <a:p>
            <a:r>
              <a:rPr lang="it-IT" dirty="0"/>
              <a:t>Il trattamento di lesioni in ambito maxillo-facciale non si esaurisce con l’assistenza chirurgica dei tessuti molli e delle ossa. </a:t>
            </a:r>
          </a:p>
          <a:p>
            <a:endParaRPr lang="it-IT" dirty="0"/>
          </a:p>
          <a:p>
            <a:r>
              <a:rPr lang="it-IT" dirty="0"/>
              <a:t>Traumatologia orale e maxillo-facciale</a:t>
            </a:r>
          </a:p>
          <a:p>
            <a:r>
              <a:rPr lang="it-IT" dirty="0"/>
              <a:t>Informazioni di base</a:t>
            </a:r>
          </a:p>
          <a:p>
            <a:r>
              <a:rPr lang="it-IT" dirty="0"/>
              <a:t>Il trattamento di traumi della bocca e maxillo-facciali non si limita assolutamente alle cure chirurgiche di lesioni dei tessuti molli e dei tessuti ossei.</a:t>
            </a:r>
          </a:p>
          <a:p>
            <a:endParaRPr lang="it-IT" sz="2800" dirty="0"/>
          </a:p>
        </p:txBody>
      </p:sp>
    </p:spTree>
    <p:extLst>
      <p:ext uri="{BB962C8B-B14F-4D97-AF65-F5344CB8AC3E}">
        <p14:creationId xmlns:p14="http://schemas.microsoft.com/office/powerpoint/2010/main" val="23934465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370975"/>
          </a:xfrm>
          <a:prstGeom prst="rect">
            <a:avLst/>
          </a:prstGeom>
          <a:noFill/>
          <a:ln w="9525">
            <a:noFill/>
            <a:miter lim="800000"/>
            <a:headEnd/>
            <a:tailEnd/>
          </a:ln>
        </p:spPr>
        <p:txBody>
          <a:bodyPr>
            <a:spAutoFit/>
          </a:bodyPr>
          <a:lstStyle/>
          <a:p>
            <a:r>
              <a:rPr lang="it-IT" dirty="0"/>
              <a:t>Anche in caso di lesioni facciali isolate, apparentemente senza problemi alla mascella, possono essere coinvolti altri organi come il sistema nervoso centrale, gli occhi, le vertebre o le parti molli del collo. Di conseguenza, è da tener conto che il trattamento di questi pazienti, come per quelli politraumatizzati, deve essere effettuato nell’ambito di un trattamento medico globale e si inserisce nel piano generale della terapia.</a:t>
            </a:r>
          </a:p>
          <a:p>
            <a:endParaRPr lang="it-IT" dirty="0"/>
          </a:p>
          <a:p>
            <a:endParaRPr lang="it-IT" dirty="0"/>
          </a:p>
          <a:p>
            <a:r>
              <a:rPr lang="it-IT" dirty="0"/>
              <a:t>Anche nel caso di traumi al complesso maxillo-facciale apparentemente non problematici possono essere coinvolti altri organi, come ad esempio il sistema nervoso centrale, gli occhi, il rachide cervicale e i tessuti molli del collo. Di conseguenza, sia per quanto riguarda questi pazienti sia nelle cure dei pazienti politraumatizzati, il trattamento si effettua nell’ambito di una terapia completa che si inserisce all’interno del piano terapeutico generale.</a:t>
            </a:r>
            <a:endParaRPr lang="it-IT" sz="2800" dirty="0"/>
          </a:p>
        </p:txBody>
      </p:sp>
    </p:spTree>
    <p:extLst>
      <p:ext uri="{BB962C8B-B14F-4D97-AF65-F5344CB8AC3E}">
        <p14:creationId xmlns:p14="http://schemas.microsoft.com/office/powerpoint/2010/main" val="38086479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955203"/>
          </a:xfrm>
          <a:prstGeom prst="rect">
            <a:avLst/>
          </a:prstGeom>
          <a:noFill/>
          <a:ln w="9525">
            <a:noFill/>
            <a:miter lim="800000"/>
            <a:headEnd/>
            <a:tailEnd/>
          </a:ln>
        </p:spPr>
        <p:txBody>
          <a:bodyPr>
            <a:spAutoFit/>
          </a:bodyPr>
          <a:lstStyle/>
          <a:p>
            <a:r>
              <a:rPr lang="it-IT" dirty="0"/>
              <a:t>È necessario, pertanto, che vi sia un team multidisciplinare composto da esperti dell’anestesia, chirurgia, neurochirurgia, neurologia, oculistica e otorinolaringoiatria per poter effettuare tutti gli interventi chirurgici, in una o due sedute.</a:t>
            </a:r>
          </a:p>
          <a:p>
            <a:endParaRPr lang="it-IT" dirty="0"/>
          </a:p>
          <a:p>
            <a:r>
              <a:rPr lang="it-IT" dirty="0"/>
              <a:t>È pertanto opportuna una stretta collaborazione con gli ambiti specialistici dell’anestesia, chirurgia, neurochirurgia, neurologia, oftalmologia e otorinolaringoiatria, per riuscire a eseguire, se possibile, tutte le istruzioni operative all’interno di una o due sedute.</a:t>
            </a:r>
          </a:p>
          <a:p>
            <a:endParaRPr lang="it-IT" dirty="0"/>
          </a:p>
          <a:p>
            <a:br>
              <a:rPr lang="it-IT" dirty="0"/>
            </a:br>
            <a:endParaRPr lang="it-IT" sz="2800" dirty="0"/>
          </a:p>
        </p:txBody>
      </p:sp>
    </p:spTree>
    <p:extLst>
      <p:ext uri="{BB962C8B-B14F-4D97-AF65-F5344CB8AC3E}">
        <p14:creationId xmlns:p14="http://schemas.microsoft.com/office/powerpoint/2010/main" val="12322009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001643"/>
          </a:xfrm>
          <a:prstGeom prst="rect">
            <a:avLst/>
          </a:prstGeom>
          <a:noFill/>
          <a:ln w="9525">
            <a:noFill/>
            <a:miter lim="800000"/>
            <a:headEnd/>
            <a:tailEnd/>
          </a:ln>
        </p:spPr>
        <p:txBody>
          <a:bodyPr>
            <a:spAutoFit/>
          </a:bodyPr>
          <a:lstStyle/>
          <a:p>
            <a:r>
              <a:rPr lang="it-IT" dirty="0"/>
              <a:t>Traumatologia generale</a:t>
            </a:r>
          </a:p>
          <a:p>
            <a:r>
              <a:rPr lang="it-IT" dirty="0"/>
              <a:t>Le lesioni si formano anzitutto attraverso traumi violenti (lesione meccanica). Si distinguono “ferite da corpo contundente”, quelle in cui compaiono fratture ossee e lacerazioni di tessuti e organi interni, sebbene la superficie corporea rimanga intatta, e “ferite perforanti”, quelle con una rottura della superficie esterna e interna, perciò ad alto rischio infettivo. </a:t>
            </a:r>
          </a:p>
          <a:p>
            <a:endParaRPr lang="it-IT" dirty="0"/>
          </a:p>
          <a:p>
            <a:r>
              <a:rPr lang="it-IT" dirty="0"/>
              <a:t>Traumatologia generale</a:t>
            </a:r>
          </a:p>
          <a:p>
            <a:r>
              <a:rPr lang="it-IT" dirty="0"/>
              <a:t>La causa principale di traumi di questo tipo deriva da impatti violenti (traumi meccanici). Si distingue tra traumi diretti, che implicano la presenza di fratture ossee e lacerazioni di tessuti e organi interni in assenza, tuttavia, di danni al tessuto epiteliale, e traumi penetranti, che possono associarsi alla lacerazione interna ed esterna del tessuto epiteliale e sono caratterizzati, di conseguenza, da un alto rischio infettivo. </a:t>
            </a:r>
            <a:endParaRPr lang="it-IT" sz="2800" dirty="0"/>
          </a:p>
        </p:txBody>
      </p:sp>
    </p:spTree>
    <p:extLst>
      <p:ext uri="{BB962C8B-B14F-4D97-AF65-F5344CB8AC3E}">
        <p14:creationId xmlns:p14="http://schemas.microsoft.com/office/powerpoint/2010/main" val="35026354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370975"/>
          </a:xfrm>
          <a:prstGeom prst="rect">
            <a:avLst/>
          </a:prstGeom>
          <a:noFill/>
          <a:ln w="9525">
            <a:noFill/>
            <a:miter lim="800000"/>
            <a:headEnd/>
            <a:tailEnd/>
          </a:ln>
        </p:spPr>
        <p:txBody>
          <a:bodyPr>
            <a:spAutoFit/>
          </a:bodyPr>
          <a:lstStyle/>
          <a:p>
            <a:r>
              <a:rPr lang="it-IT" dirty="0"/>
              <a:t>Successivamente, le lesioni possono essere causate da “shock termici” (assideramento, ustione), “prodotti chimici” o “corrente elettrica”.</a:t>
            </a:r>
          </a:p>
          <a:p>
            <a:r>
              <a:rPr lang="it-IT" dirty="0"/>
              <a:t>Nelle lesioni combinate (pazienti politraumatizzati) sono spesso coinvolte diverse parti del corpo allo stesso tempo (trauma cranico, contusione polmonare, lesioni agli arti, fratture alle costole, alla colonna vertebrale, al bacino e lacerazioni degli organi).</a:t>
            </a:r>
          </a:p>
          <a:p>
            <a:endParaRPr lang="it-IT" dirty="0"/>
          </a:p>
          <a:p>
            <a:r>
              <a:rPr lang="it-IT" dirty="0"/>
              <a:t>Inoltre, i traumi possono nascere mediante lesioni da calore e lesioni da freddo (congelamento, ustione), lesioni da agenti chimici oppure lesioni da corrente elettrica. Sotto la designazione di politraumi (pazienti politraumatizzati) di norma sono incluse contemporaneamente diverse parti del corpo (trauma craniocerebrale, contusione polmonare, lesioni alle estremità, frattura delle costole, della colonna vertebrale e del bacino, lesioni degli organi).</a:t>
            </a:r>
          </a:p>
        </p:txBody>
      </p:sp>
    </p:spTree>
    <p:extLst>
      <p:ext uri="{BB962C8B-B14F-4D97-AF65-F5344CB8AC3E}">
        <p14:creationId xmlns:p14="http://schemas.microsoft.com/office/powerpoint/2010/main" val="37995770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632311"/>
          </a:xfrm>
          <a:prstGeom prst="rect">
            <a:avLst/>
          </a:prstGeom>
          <a:noFill/>
          <a:ln w="9525">
            <a:noFill/>
            <a:miter lim="800000"/>
            <a:headEnd/>
            <a:tailEnd/>
          </a:ln>
        </p:spPr>
        <p:txBody>
          <a:bodyPr>
            <a:spAutoFit/>
          </a:bodyPr>
          <a:lstStyle/>
          <a:p>
            <a:r>
              <a:rPr lang="it-IT" dirty="0"/>
              <a:t>Profilassi antitetanica</a:t>
            </a:r>
          </a:p>
          <a:p>
            <a:r>
              <a:rPr lang="it-IT" dirty="0"/>
              <a:t>Vista la possibilità di contrarre il tetano anche da ferite banali e la letalità di tale infezione, l’immunità del paziente deve essere sempre verificata. Presupposto fondamentale per la profilassi antitetanica è il trattamento chirurgico immediato della ferita con una pulizia profonda e un accurato </a:t>
            </a:r>
            <a:r>
              <a:rPr lang="it-IT" dirty="0" err="1"/>
              <a:t>debridement</a:t>
            </a:r>
            <a:r>
              <a:rPr lang="it-IT" dirty="0"/>
              <a:t>. </a:t>
            </a:r>
          </a:p>
          <a:p>
            <a:endParaRPr lang="it-IT" dirty="0"/>
          </a:p>
          <a:p>
            <a:r>
              <a:rPr lang="it-IT" dirty="0"/>
              <a:t>Profilassi antitetanica</a:t>
            </a:r>
          </a:p>
          <a:p>
            <a:r>
              <a:rPr lang="it-IT" dirty="0"/>
              <a:t>Data la facilità di contrazione e la fatalità del tetano, anche in caso di ferite di poco conto, va sempre verificato che il/la paziente sia protetto/a contro la malattia. Il requisito fondamentale per la profilassi antitetanica è l’immediato intervento chirurgico sulla ferita, accompagnato da una pulizia profonda e uno scrupoloso sbrigliamento chirurgico.</a:t>
            </a:r>
          </a:p>
          <a:p>
            <a:endParaRPr lang="it-IT" dirty="0"/>
          </a:p>
        </p:txBody>
      </p:sp>
    </p:spTree>
    <p:extLst>
      <p:ext uri="{BB962C8B-B14F-4D97-AF65-F5344CB8AC3E}">
        <p14:creationId xmlns:p14="http://schemas.microsoft.com/office/powerpoint/2010/main" val="18171326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154984"/>
          </a:xfrm>
          <a:prstGeom prst="rect">
            <a:avLst/>
          </a:prstGeom>
          <a:noFill/>
          <a:ln w="9525">
            <a:noFill/>
            <a:miter lim="800000"/>
            <a:headEnd/>
            <a:tailEnd/>
          </a:ln>
        </p:spPr>
        <p:txBody>
          <a:bodyPr>
            <a:spAutoFit/>
          </a:bodyPr>
          <a:lstStyle/>
          <a:p>
            <a:r>
              <a:rPr lang="de-DE" i="1" dirty="0"/>
              <a:t>Mit der Balance zwischen Arbeit und Privatleben ist das ausgewogene Verhältnis der beiden Lebensbereiche gemeint.</a:t>
            </a:r>
          </a:p>
          <a:p>
            <a:r>
              <a:rPr lang="de-DE" i="1" dirty="0"/>
              <a:t> </a:t>
            </a:r>
            <a:endParaRPr lang="it-IT" dirty="0"/>
          </a:p>
          <a:p>
            <a:r>
              <a:rPr lang="it-IT" dirty="0"/>
              <a:t>Per equilibrio tra vita privata e lavoro, si intende la commisurazione di entrambi gli ambiti della vita. </a:t>
            </a:r>
          </a:p>
          <a:p>
            <a:r>
              <a:rPr lang="it-IT" dirty="0"/>
              <a:t>Con bilancio tra lavoro e vita privata si intende il rapporto tra entrambi gli ambiti della vita.</a:t>
            </a:r>
          </a:p>
          <a:p>
            <a:r>
              <a:rPr lang="it-IT" dirty="0"/>
              <a:t>Con equilibrio tra lavoro e vita privata si intende il rapporto soppesato di entrambi gli ambiti della vita.</a:t>
            </a:r>
          </a:p>
          <a:p>
            <a:r>
              <a:rPr lang="it-IT" dirty="0"/>
              <a:t>Per equilibrio tra lavoro e vita privata si intende il rapporto bilanciato tra queste due sfere della vita.</a:t>
            </a:r>
          </a:p>
        </p:txBody>
      </p:sp>
    </p:spTree>
    <p:extLst>
      <p:ext uri="{BB962C8B-B14F-4D97-AF65-F5344CB8AC3E}">
        <p14:creationId xmlns:p14="http://schemas.microsoft.com/office/powerpoint/2010/main" val="42515242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632311"/>
          </a:xfrm>
          <a:prstGeom prst="rect">
            <a:avLst/>
          </a:prstGeom>
          <a:noFill/>
          <a:ln w="9525">
            <a:noFill/>
            <a:miter lim="800000"/>
            <a:headEnd/>
            <a:tailEnd/>
          </a:ln>
        </p:spPr>
        <p:txBody>
          <a:bodyPr>
            <a:spAutoFit/>
          </a:bodyPr>
          <a:lstStyle/>
          <a:p>
            <a:r>
              <a:rPr lang="it-IT" dirty="0"/>
              <a:t>Particolarmente a rischio sono le ferite contaminate, ma anche quelle penetranti, in particolare a carico di tessuti scarsamente irrorati, così come le ferite cicatrizzate e quelle infette. </a:t>
            </a:r>
          </a:p>
          <a:p>
            <a:r>
              <a:rPr lang="it-IT" dirty="0"/>
              <a:t>Inoltre, l’infezione da tetano può essere causata da ferite da morso, ma anche dalla rimozione di corpi estranei assimilati dai tessuti e senza precedenti complicanze. </a:t>
            </a:r>
          </a:p>
          <a:p>
            <a:endParaRPr lang="it-IT" dirty="0"/>
          </a:p>
          <a:p>
            <a:endParaRPr lang="it-IT" dirty="0"/>
          </a:p>
          <a:p>
            <a:r>
              <a:rPr lang="it-IT" dirty="0"/>
              <a:t>Le ferite contaminate sono particolarmente pericolose, ma sono a rischio anche le lesioni profonde ed estese, soprattutto in tessuti poco ossigenati, come anche le ferite vecchie e/o infette. </a:t>
            </a:r>
          </a:p>
          <a:p>
            <a:r>
              <a:rPr lang="it-IT" dirty="0"/>
              <a:t>Ogni ferita da morso può originare un’infezione da tetano, e lo stesso vale anche per la rimozione di corpi estranei precedentemente assimilati senza effetti collaterali.</a:t>
            </a:r>
          </a:p>
          <a:p>
            <a:endParaRPr lang="it-IT" dirty="0"/>
          </a:p>
        </p:txBody>
      </p:sp>
    </p:spTree>
    <p:extLst>
      <p:ext uri="{BB962C8B-B14F-4D97-AF65-F5344CB8AC3E}">
        <p14:creationId xmlns:p14="http://schemas.microsoft.com/office/powerpoint/2010/main" val="42853214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370975"/>
          </a:xfrm>
          <a:prstGeom prst="rect">
            <a:avLst/>
          </a:prstGeom>
          <a:noFill/>
          <a:ln w="9525">
            <a:noFill/>
            <a:miter lim="800000"/>
            <a:headEnd/>
            <a:tailEnd/>
          </a:ln>
        </p:spPr>
        <p:txBody>
          <a:bodyPr>
            <a:spAutoFit/>
          </a:bodyPr>
          <a:lstStyle/>
          <a:p>
            <a:r>
              <a:rPr lang="it-IT" dirty="0"/>
              <a:t>Per mantenere basso il rischio di un’infezione da tetano, è necessario cercare di raggiungere un’immunizzazione primaria dell’intera popolazione con tre dosi di vaccino antitetanico. </a:t>
            </a:r>
          </a:p>
          <a:p>
            <a:r>
              <a:rPr lang="it-IT" dirty="0"/>
              <a:t>Le prime due dosi devono essere somministrate a una distanza di quattro settimane l’una dall’altra, mentre la terza dose 6-12 mesi dopo la seconda. Per garantire il rafforzamento dell’immunità, è consigliato non ridurre gli intervalli previsti. </a:t>
            </a:r>
          </a:p>
          <a:p>
            <a:endParaRPr lang="it-IT" dirty="0"/>
          </a:p>
          <a:p>
            <a:r>
              <a:rPr lang="it-IT" dirty="0"/>
              <a:t>Per tenere sotto controllo il rischio di infezione da tetano, sarebbe bene procedere con una vaccinazione di base dell’intera popolazione tramite tre iniezioni di tossoide tetanico. L’intervallo tra la prima e la seconda dose vaccinale dovrebbe essere di quattro settimane, mentre tra la seconda e la terza dose devono essere decorsi tra i 6 e i 12 mesi. Affinché il sistema immunitario risponda in maniera ottimale, non bisogna far passare meno tempo del previsto fra i richiami.</a:t>
            </a:r>
          </a:p>
          <a:p>
            <a:endParaRPr lang="it-IT" dirty="0"/>
          </a:p>
        </p:txBody>
      </p:sp>
    </p:spTree>
    <p:extLst>
      <p:ext uri="{BB962C8B-B14F-4D97-AF65-F5344CB8AC3E}">
        <p14:creationId xmlns:p14="http://schemas.microsoft.com/office/powerpoint/2010/main" val="28492799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262979"/>
          </a:xfrm>
          <a:prstGeom prst="rect">
            <a:avLst/>
          </a:prstGeom>
          <a:noFill/>
          <a:ln w="9525">
            <a:noFill/>
            <a:miter lim="800000"/>
            <a:headEnd/>
            <a:tailEnd/>
          </a:ln>
        </p:spPr>
        <p:txBody>
          <a:bodyPr>
            <a:spAutoFit/>
          </a:bodyPr>
          <a:lstStyle/>
          <a:p>
            <a:r>
              <a:rPr lang="it-IT" dirty="0"/>
              <a:t>In seguito al corretto completamento dell’immunizzazione primaria, è necessario sottoporsi a un richiamo ogni dieci anni per mantenere l’immunità. Si ricorda che una malattia pregressa non conferisce immunità. Le donne in gravidanza possono ricevere il vaccino in qualsiasi momento. </a:t>
            </a:r>
          </a:p>
          <a:p>
            <a:endParaRPr lang="it-IT" dirty="0"/>
          </a:p>
          <a:p>
            <a:r>
              <a:rPr lang="it-IT" dirty="0"/>
              <a:t>Dopo una corretta vaccinazione di base completa di tutti e tre le dosi, ogni dieci anni va somministrato un ulteriore richiamo di tossoide tetanico, per poter mantenere alta l’immunità al virus. La successiva guarigione alla contrazione del tetano non conferisce, tuttavia, alcuna immunità alla malattia. Anche durante la gravidanza, la vaccinazione può essere fatta in qualsiasi momento.</a:t>
            </a:r>
          </a:p>
          <a:p>
            <a:endParaRPr lang="it-IT" dirty="0"/>
          </a:p>
        </p:txBody>
      </p:sp>
    </p:spTree>
    <p:extLst>
      <p:ext uri="{BB962C8B-B14F-4D97-AF65-F5344CB8AC3E}">
        <p14:creationId xmlns:p14="http://schemas.microsoft.com/office/powerpoint/2010/main" val="27171413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632311"/>
          </a:xfrm>
          <a:prstGeom prst="rect">
            <a:avLst/>
          </a:prstGeom>
          <a:noFill/>
          <a:ln w="9525">
            <a:noFill/>
            <a:miter lim="800000"/>
            <a:headEnd/>
            <a:tailEnd/>
          </a:ln>
        </p:spPr>
        <p:txBody>
          <a:bodyPr>
            <a:spAutoFit/>
          </a:bodyPr>
          <a:lstStyle/>
          <a:p>
            <a:r>
              <a:rPr lang="it-IT" dirty="0"/>
              <a:t>In caso di evento traumatico, nei pazienti incoscienti, in quelli completamente immunizzati o non immunizzati nei tempi esatti, ma anche in caso di storia vaccinale sconosciuta, è necessaria la profilassi simultanea con 0,5 ml di vaccino antitetanico e con immunoglobuline al dosaggio di 250 UI. È previsto che le due somministrazioni si effettuino per via intramuscolare in siti controlaterali del corpo. </a:t>
            </a:r>
          </a:p>
          <a:p>
            <a:endParaRPr lang="it-IT" dirty="0"/>
          </a:p>
          <a:p>
            <a:r>
              <a:rPr lang="it-IT" dirty="0"/>
              <a:t>In caso di ferite di pazienti privi di sensi, sia nel caso in cui il ciclo di vaccinazioni sia stato completato, sia che non sia stato completato in tempo, che in caso di documentazione vaccinale incompleta, va effettuata una profilassi simultanea di 0,5 ml di tossoide tetanico e 250 unità IM di immunoglobuline antitetaniche. Le iniezioni intramuscolari vanno eseguite nella zona del corpo controlaterale alla ferita. </a:t>
            </a:r>
          </a:p>
        </p:txBody>
      </p:sp>
    </p:spTree>
    <p:extLst>
      <p:ext uri="{BB962C8B-B14F-4D97-AF65-F5344CB8AC3E}">
        <p14:creationId xmlns:p14="http://schemas.microsoft.com/office/powerpoint/2010/main" val="27173286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154984"/>
          </a:xfrm>
          <a:prstGeom prst="rect">
            <a:avLst/>
          </a:prstGeom>
          <a:noFill/>
          <a:ln w="9525">
            <a:noFill/>
            <a:miter lim="800000"/>
            <a:headEnd/>
            <a:tailEnd/>
          </a:ln>
        </p:spPr>
        <p:txBody>
          <a:bodyPr>
            <a:spAutoFit/>
          </a:bodyPr>
          <a:lstStyle/>
          <a:p>
            <a:r>
              <a:rPr lang="it-IT" dirty="0"/>
              <a:t>In caso di ferite penetranti cicatrizzate ma anche per ustioni estese, è indicata una dose di 500 UI di immunoglobuline: a questo dosaggio, la somministrazione contemporanea del vaccino non ostacola l’effetto dell’antitossina né il suo sviluppo. </a:t>
            </a:r>
          </a:p>
          <a:p>
            <a:endParaRPr lang="it-IT" dirty="0"/>
          </a:p>
          <a:p>
            <a:r>
              <a:rPr lang="it-IT" dirty="0"/>
              <a:t>In caso di ferite profonde e vecchie, come anche in caso di bruciature estese, la dose di immunoglobulina antitetanica indicata è di 500 unità IM. A questo dosaggio, anche in caso di somministrazione contemporanea del tossoide, non si va ad ostacolare né l’effetto dell’antitetanica, né la formazione di antitossine da parte dell’organismo. </a:t>
            </a:r>
          </a:p>
        </p:txBody>
      </p:sp>
    </p:spTree>
    <p:extLst>
      <p:ext uri="{BB962C8B-B14F-4D97-AF65-F5344CB8AC3E}">
        <p14:creationId xmlns:p14="http://schemas.microsoft.com/office/powerpoint/2010/main" val="9351765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370975"/>
          </a:xfrm>
          <a:prstGeom prst="rect">
            <a:avLst/>
          </a:prstGeom>
          <a:noFill/>
          <a:ln w="9525">
            <a:noFill/>
            <a:miter lim="800000"/>
            <a:headEnd/>
            <a:tailEnd/>
          </a:ln>
        </p:spPr>
        <p:txBody>
          <a:bodyPr>
            <a:spAutoFit/>
          </a:bodyPr>
          <a:lstStyle/>
          <a:p>
            <a:r>
              <a:rPr lang="it-IT" dirty="0"/>
              <a:t>I pazienti con una corretta immunizzazione primaria e che presentano ferite a rischio o cicatrizzate ricevono un’ulteriore dose qualora siano trascorsi più di 5 anni dall’ultima vaccinazione. Qualsiasi tipo di profilassi antitetanica deve essere registrata (libretto vaccinale). Il paziente deve essere informato riguardo alla necessità eventuale di completare l’immunizzazione.</a:t>
            </a:r>
          </a:p>
          <a:p>
            <a:endParaRPr lang="it-IT" dirty="0"/>
          </a:p>
          <a:p>
            <a:r>
              <a:rPr lang="it-IT" dirty="0"/>
              <a:t>Ai/alle pazienti con una corretta immunizzazione di base, presentanti ferite a rischio o non recenti, è da effettuarsi una vaccinazione di richiamo di tossoide tetanico, nel caso in cui il tempo trascorso tra l’ultima somministrazione e la ferita sia maggiore di cinque anni.</a:t>
            </a:r>
          </a:p>
          <a:p>
            <a:r>
              <a:rPr lang="it-IT" dirty="0"/>
              <a:t>Ogni tipo di profilassi antitetanica dev’essere documentata nel libretto delle vaccinazioni. Il/la paziente dev’essere informato/a riguardo l’eventuale necessario completamento della vaccinazione.</a:t>
            </a:r>
          </a:p>
        </p:txBody>
      </p:sp>
    </p:spTree>
    <p:extLst>
      <p:ext uri="{BB962C8B-B14F-4D97-AF65-F5344CB8AC3E}">
        <p14:creationId xmlns:p14="http://schemas.microsoft.com/office/powerpoint/2010/main" val="39028116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524315"/>
          </a:xfrm>
          <a:prstGeom prst="rect">
            <a:avLst/>
          </a:prstGeom>
          <a:noFill/>
          <a:ln w="9525">
            <a:noFill/>
            <a:miter lim="800000"/>
            <a:headEnd/>
            <a:tailEnd/>
          </a:ln>
        </p:spPr>
        <p:txBody>
          <a:bodyPr>
            <a:spAutoFit/>
          </a:bodyPr>
          <a:lstStyle/>
          <a:p>
            <a:r>
              <a:rPr lang="it-IT" dirty="0"/>
              <a:t>Profilassi antibiotica</a:t>
            </a:r>
          </a:p>
          <a:p>
            <a:r>
              <a:rPr lang="it-IT" dirty="0"/>
              <a:t>Qualsiasi ferita aperta a carico del cavo orale e del cavo rinofaringeo è suscettibile a contaminazione per l’origine della ferita stessa oppure attraverso l’ingresso di microorganismi nei tessuti in un secondo momento. L’alternativa che l’organismo riesca a contrastare i germi infettanti o che si manifesti un’infezione dipende da diversi fattori e dalle strategie terapeutiche adottate. Oltre allo stato di salute generale del paziente, la presenza di un’infezione viene determinata dalle caratteristiche locali della ferita (localizzazione, dimensione, forma, presenza di corpi estranei, grado di vascolarizzazione) così come dalla virulenza degli agenti patogeni. </a:t>
            </a:r>
          </a:p>
        </p:txBody>
      </p:sp>
    </p:spTree>
    <p:extLst>
      <p:ext uri="{BB962C8B-B14F-4D97-AF65-F5344CB8AC3E}">
        <p14:creationId xmlns:p14="http://schemas.microsoft.com/office/powerpoint/2010/main" val="14560735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262979"/>
          </a:xfrm>
          <a:prstGeom prst="rect">
            <a:avLst/>
          </a:prstGeom>
          <a:noFill/>
          <a:ln w="9525">
            <a:noFill/>
            <a:miter lim="800000"/>
            <a:headEnd/>
            <a:tailEnd/>
          </a:ln>
        </p:spPr>
        <p:txBody>
          <a:bodyPr>
            <a:spAutoFit/>
          </a:bodyPr>
          <a:lstStyle/>
          <a:p>
            <a:r>
              <a:rPr lang="it-IT" dirty="0"/>
              <a:t>Numerosi studi hanno dimostrato l’efficacia della profilassi antibiotica </a:t>
            </a:r>
            <a:r>
              <a:rPr lang="it-IT" dirty="0" err="1"/>
              <a:t>perioperatoria</a:t>
            </a:r>
            <a:r>
              <a:rPr lang="it-IT" dirty="0"/>
              <a:t> in traumi a carico del distretto maxillo-facciale. Per quanto riguarda la scelta dell’antibiotico, è importante conoscere il possibile spettro dei microorganismi patogeni. In presenza di una flora batterica mista sono particolarmente indicate le penicilline ad ampio spettro, eventualmente in combinazione con </a:t>
            </a:r>
            <a:r>
              <a:rPr lang="it-IT" dirty="0" err="1"/>
              <a:t>oxacillina</a:t>
            </a:r>
            <a:r>
              <a:rPr lang="it-IT" dirty="0"/>
              <a:t> o con cefalosporine. Nessun tipo di antibiotico può, tuttavia, sostituire le difese immunitarie dell’organismo né il rispetto delle norme chirurgiche. Le fratture medio-facciali che interessano la base cranica vengono trattate con una terapia antibiotica per i dieci giorni precedenti all’intervento chirurgico. Le lesioni infette dovrebbero essere trattate con una terapia antibiotica mirata prescritta in seguito a un antibiogramma.</a:t>
            </a:r>
          </a:p>
        </p:txBody>
      </p:sp>
    </p:spTree>
    <p:extLst>
      <p:ext uri="{BB962C8B-B14F-4D97-AF65-F5344CB8AC3E}">
        <p14:creationId xmlns:p14="http://schemas.microsoft.com/office/powerpoint/2010/main" val="35949908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952DAF-31BC-42B8-9CB6-F10DFB72C88F}"/>
            </a:ext>
          </a:extLst>
        </p:cNvPr>
        <p:cNvGrpSpPr/>
        <p:nvPr/>
      </p:nvGrpSpPr>
      <p:grpSpPr>
        <a:xfrm>
          <a:off x="0" y="0"/>
          <a:ext cx="0" cy="0"/>
          <a:chOff x="0" y="0"/>
          <a:chExt cx="0" cy="0"/>
        </a:xfrm>
      </p:grpSpPr>
      <p:sp>
        <p:nvSpPr>
          <p:cNvPr id="144386" name="Text Box 2">
            <a:extLst>
              <a:ext uri="{FF2B5EF4-FFF2-40B4-BE49-F238E27FC236}">
                <a16:creationId xmlns:a16="http://schemas.microsoft.com/office/drawing/2014/main" id="{FD2FB41F-391A-0305-191C-C478F99E5738}"/>
              </a:ext>
            </a:extLst>
          </p:cNvPr>
          <p:cNvSpPr txBox="1">
            <a:spLocks noChangeArrowheads="1"/>
          </p:cNvSpPr>
          <p:nvPr/>
        </p:nvSpPr>
        <p:spPr bwMode="auto">
          <a:xfrm>
            <a:off x="381000" y="228600"/>
            <a:ext cx="8229600" cy="5262979"/>
          </a:xfrm>
          <a:prstGeom prst="rect">
            <a:avLst/>
          </a:prstGeom>
          <a:noFill/>
          <a:ln w="9525">
            <a:noFill/>
            <a:miter lim="800000"/>
            <a:headEnd/>
            <a:tailEnd/>
          </a:ln>
        </p:spPr>
        <p:txBody>
          <a:bodyPr>
            <a:spAutoFit/>
          </a:bodyPr>
          <a:lstStyle/>
          <a:p>
            <a:r>
              <a:rPr lang="it-IT" dirty="0"/>
              <a:t>Numerosi studi hanno dimostrato l’efficacia della profilassi antibiotica </a:t>
            </a:r>
            <a:r>
              <a:rPr lang="it-IT" dirty="0" err="1"/>
              <a:t>perioperatoria</a:t>
            </a:r>
            <a:r>
              <a:rPr lang="it-IT" dirty="0"/>
              <a:t> in traumi a carico del distretto maxillo-facciale. Per quanto riguarda la scelta dell’antibiotico, è importante conoscere il possibile spettro dei microorganismi patogeni. In presenza di una flora batterica mista sono particolarmente indicate le penicilline ad ampio spettro, eventualmente in combinazione con </a:t>
            </a:r>
            <a:r>
              <a:rPr lang="it-IT" dirty="0" err="1"/>
              <a:t>oxacillina</a:t>
            </a:r>
            <a:r>
              <a:rPr lang="it-IT" dirty="0"/>
              <a:t> o con cefalosporine. Nessun tipo di antibiotico può, tuttavia, sostituire le difese immunitarie dell’organismo né il rispetto delle norme chirurgiche. Le fratture medio-facciali che interessano la base cranica vengono trattate con una terapia antibiotica per i dieci giorni precedenti all’intervento chirurgico. Le lesioni infette dovrebbero essere trattate con una terapia antibiotica mirata prescritta in seguito a un antibiogramma.</a:t>
            </a:r>
          </a:p>
        </p:txBody>
      </p:sp>
    </p:spTree>
    <p:extLst>
      <p:ext uri="{BB962C8B-B14F-4D97-AF65-F5344CB8AC3E}">
        <p14:creationId xmlns:p14="http://schemas.microsoft.com/office/powerpoint/2010/main" val="1152490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3970318"/>
          </a:xfrm>
          <a:prstGeom prst="rect">
            <a:avLst/>
          </a:prstGeom>
          <a:noFill/>
          <a:ln w="9525">
            <a:noFill/>
            <a:miter lim="800000"/>
            <a:headEnd/>
            <a:tailEnd/>
          </a:ln>
        </p:spPr>
        <p:txBody>
          <a:bodyPr>
            <a:spAutoFit/>
          </a:bodyPr>
          <a:lstStyle/>
          <a:p>
            <a:r>
              <a:rPr lang="it-IT" sz="2800" dirty="0" err="1"/>
              <a:t>Arztbrief</a:t>
            </a:r>
            <a:r>
              <a:rPr lang="it-IT" sz="2800" dirty="0"/>
              <a:t>, </a:t>
            </a:r>
            <a:r>
              <a:rPr lang="it-IT" sz="2800" dirty="0" err="1"/>
              <a:t>Entlassungsbrief</a:t>
            </a:r>
            <a:r>
              <a:rPr lang="it-IT" sz="2800" dirty="0"/>
              <a:t>, </a:t>
            </a:r>
            <a:r>
              <a:rPr lang="it-IT" sz="2800" dirty="0" err="1"/>
              <a:t>Befundbericht</a:t>
            </a:r>
            <a:r>
              <a:rPr lang="it-IT" sz="2800" dirty="0"/>
              <a:t>, </a:t>
            </a:r>
            <a:r>
              <a:rPr lang="it-IT" sz="2800" dirty="0" err="1"/>
              <a:t>Epikrise</a:t>
            </a:r>
            <a:r>
              <a:rPr lang="it-IT" sz="2800" dirty="0"/>
              <a:t>, </a:t>
            </a:r>
            <a:r>
              <a:rPr lang="it-IT" sz="2800" dirty="0" err="1"/>
              <a:t>Patientenbrief</a:t>
            </a:r>
            <a:endParaRPr lang="en-GB" sz="2800" dirty="0"/>
          </a:p>
          <a:p>
            <a:r>
              <a:rPr lang="it-IT" sz="2800" dirty="0"/>
              <a:t> </a:t>
            </a:r>
            <a:endParaRPr lang="en-GB" sz="2800" dirty="0"/>
          </a:p>
          <a:p>
            <a:r>
              <a:rPr lang="it-IT" sz="2800" dirty="0" err="1"/>
              <a:t>Klinischer</a:t>
            </a:r>
            <a:r>
              <a:rPr lang="it-IT" sz="2800" dirty="0"/>
              <a:t> </a:t>
            </a:r>
            <a:r>
              <a:rPr lang="it-IT" sz="2800" dirty="0" err="1"/>
              <a:t>Arztbrief</a:t>
            </a:r>
            <a:r>
              <a:rPr lang="it-IT" sz="2800" dirty="0"/>
              <a:t>, </a:t>
            </a:r>
            <a:r>
              <a:rPr lang="it-IT" sz="2800" dirty="0" err="1"/>
              <a:t>stationärer</a:t>
            </a:r>
            <a:r>
              <a:rPr lang="it-IT" sz="2800" dirty="0"/>
              <a:t> </a:t>
            </a:r>
            <a:r>
              <a:rPr lang="it-IT" sz="2800" dirty="0" err="1"/>
              <a:t>Arztbrief</a:t>
            </a:r>
            <a:r>
              <a:rPr lang="it-IT" sz="2800" dirty="0"/>
              <a:t> &gt; scheda/lettera/relazione di dimissione ospedaliera</a:t>
            </a:r>
          </a:p>
          <a:p>
            <a:r>
              <a:rPr lang="it-IT" sz="2800" dirty="0"/>
              <a:t>(SDO/LDO)</a:t>
            </a:r>
          </a:p>
          <a:p>
            <a:endParaRPr lang="en-GB" sz="2800" dirty="0"/>
          </a:p>
          <a:p>
            <a:r>
              <a:rPr lang="it-IT" sz="2800" dirty="0" err="1"/>
              <a:t>Facharztbrief</a:t>
            </a:r>
            <a:r>
              <a:rPr lang="it-IT" sz="2800" dirty="0"/>
              <a:t>, </a:t>
            </a:r>
            <a:r>
              <a:rPr lang="it-IT" sz="2800" dirty="0" err="1"/>
              <a:t>Arztbrief</a:t>
            </a:r>
            <a:r>
              <a:rPr lang="it-IT" sz="2800" dirty="0"/>
              <a:t> in </a:t>
            </a:r>
            <a:r>
              <a:rPr lang="it-IT" sz="2800" dirty="0" err="1"/>
              <a:t>der</a:t>
            </a:r>
            <a:r>
              <a:rPr lang="it-IT" sz="2800" dirty="0"/>
              <a:t> Praxis &gt; referti di visite specialistiche</a:t>
            </a:r>
            <a:endParaRPr lang="en-GB" sz="2800" dirty="0"/>
          </a:p>
        </p:txBody>
      </p:sp>
      <p:sp>
        <p:nvSpPr>
          <p:cNvPr id="2" name="CasellaDiTesto 1"/>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1980429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001643"/>
          </a:xfrm>
          <a:prstGeom prst="rect">
            <a:avLst/>
          </a:prstGeom>
          <a:noFill/>
          <a:ln w="9525">
            <a:noFill/>
            <a:miter lim="800000"/>
            <a:headEnd/>
            <a:tailEnd/>
          </a:ln>
        </p:spPr>
        <p:txBody>
          <a:bodyPr>
            <a:spAutoFit/>
          </a:bodyPr>
          <a:lstStyle/>
          <a:p>
            <a:r>
              <a:rPr lang="de-DE" i="1" dirty="0"/>
              <a:t>Zielte der Begriff Work-Life-Balance (WLB) ursprünglich auf die Vereinbarkeit von Beruf und Familie bei Frauen ab, bezieht er sich mittlerweile auf Männer und Frauen mit und ohne Familie. </a:t>
            </a:r>
          </a:p>
          <a:p>
            <a:endParaRPr lang="it-IT" dirty="0"/>
          </a:p>
          <a:p>
            <a:r>
              <a:rPr lang="it-IT" dirty="0"/>
              <a:t>Il termine Work-Life-Balance</a:t>
            </a:r>
            <a:r>
              <a:rPr lang="it-IT" baseline="30000" dirty="0"/>
              <a:t>1</a:t>
            </a:r>
            <a:r>
              <a:rPr lang="it-IT" dirty="0"/>
              <a:t> (WLB) originariamente faceva riferimento all’accordo tra lavoro e famiglia con le donne, ormai invece riguarda uomini e donne con o senza famiglia.</a:t>
            </a:r>
          </a:p>
          <a:p>
            <a:r>
              <a:rPr lang="it-IT" baseline="-25000" dirty="0"/>
              <a:t>1 dall’ing. equilibrio vita-lavoro</a:t>
            </a:r>
            <a:endParaRPr lang="it-IT" dirty="0"/>
          </a:p>
          <a:p>
            <a:r>
              <a:rPr lang="it-IT" dirty="0"/>
              <a:t>Il termine Work-Life-Balance (WLB) si rivolgeva originariamente alla capacità delle donne di conciliare lavoro e famiglia, mentre ora si riferisce a uomini e donne con o senza famiglia. </a:t>
            </a:r>
          </a:p>
          <a:p>
            <a:r>
              <a:rPr lang="it-IT" dirty="0"/>
              <a:t>Inizialmente il concetto di Work-Life-Balance (WLB) mirava al conciliare delle donne della loro vita lavorativa e della famiglia, ma nel frattempo si riferisce a uomini e donne con e senza una famiglia. </a:t>
            </a:r>
          </a:p>
        </p:txBody>
      </p:sp>
    </p:spTree>
    <p:extLst>
      <p:ext uri="{BB962C8B-B14F-4D97-AF65-F5344CB8AC3E}">
        <p14:creationId xmlns:p14="http://schemas.microsoft.com/office/powerpoint/2010/main" val="34684222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5262979"/>
          </a:xfrm>
          <a:prstGeom prst="rect">
            <a:avLst/>
          </a:prstGeom>
          <a:noFill/>
          <a:ln w="9525">
            <a:noFill/>
            <a:miter lim="800000"/>
            <a:headEnd/>
            <a:tailEnd/>
          </a:ln>
        </p:spPr>
        <p:txBody>
          <a:bodyPr>
            <a:spAutoFit/>
          </a:bodyPr>
          <a:lstStyle/>
          <a:p>
            <a:r>
              <a:rPr lang="en-GB" sz="2800" dirty="0" err="1"/>
              <a:t>Anschrift</a:t>
            </a:r>
            <a:r>
              <a:rPr lang="en-GB" sz="2800" dirty="0"/>
              <a:t> des </a:t>
            </a:r>
            <a:r>
              <a:rPr lang="en-GB" sz="2800" dirty="0" err="1"/>
              <a:t>Absenders</a:t>
            </a:r>
            <a:endParaRPr lang="en-GB" sz="2800" dirty="0"/>
          </a:p>
          <a:p>
            <a:r>
              <a:rPr lang="en-GB" sz="2800" dirty="0" err="1"/>
              <a:t>Anschrift</a:t>
            </a:r>
            <a:r>
              <a:rPr lang="en-GB" sz="2800" dirty="0"/>
              <a:t> des </a:t>
            </a:r>
            <a:r>
              <a:rPr lang="en-GB" sz="2800" dirty="0" err="1"/>
              <a:t>Empfängers</a:t>
            </a:r>
            <a:endParaRPr lang="en-GB" sz="2800" dirty="0"/>
          </a:p>
          <a:p>
            <a:r>
              <a:rPr lang="en-GB" sz="2800" dirty="0" err="1"/>
              <a:t>Personalien</a:t>
            </a:r>
            <a:r>
              <a:rPr lang="en-GB" sz="2800" dirty="0"/>
              <a:t> </a:t>
            </a:r>
          </a:p>
          <a:p>
            <a:r>
              <a:rPr lang="en-GB" sz="2800" dirty="0" err="1"/>
              <a:t>Anrede</a:t>
            </a:r>
            <a:endParaRPr lang="en-GB" sz="2800" dirty="0"/>
          </a:p>
          <a:p>
            <a:r>
              <a:rPr lang="en-GB" sz="2800" dirty="0" err="1"/>
              <a:t>Einleitung</a:t>
            </a:r>
            <a:endParaRPr lang="en-GB" sz="2800" dirty="0"/>
          </a:p>
          <a:p>
            <a:r>
              <a:rPr lang="en-GB" sz="2800" dirty="0" err="1"/>
              <a:t>Diagnosen</a:t>
            </a:r>
            <a:endParaRPr lang="en-GB" sz="2800" dirty="0"/>
          </a:p>
          <a:p>
            <a:r>
              <a:rPr lang="en-GB" sz="2800" dirty="0" err="1"/>
              <a:t>Anamnese</a:t>
            </a:r>
            <a:endParaRPr lang="en-GB" sz="2800" dirty="0"/>
          </a:p>
          <a:p>
            <a:r>
              <a:rPr lang="en-GB" sz="2800" dirty="0" err="1"/>
              <a:t>Diagnostik</a:t>
            </a:r>
            <a:r>
              <a:rPr lang="en-GB" sz="2800" dirty="0"/>
              <a:t> (</a:t>
            </a:r>
            <a:r>
              <a:rPr lang="en-GB" sz="2800" dirty="0" err="1"/>
              <a:t>körperliche</a:t>
            </a:r>
            <a:r>
              <a:rPr lang="en-GB" sz="2800" dirty="0"/>
              <a:t> </a:t>
            </a:r>
            <a:r>
              <a:rPr lang="en-GB" sz="2800" dirty="0" err="1"/>
              <a:t>Untersuchung</a:t>
            </a:r>
            <a:r>
              <a:rPr lang="en-GB" sz="2800" dirty="0"/>
              <a:t>, </a:t>
            </a:r>
            <a:r>
              <a:rPr lang="en-GB" sz="2800" dirty="0" err="1"/>
              <a:t>psyschischer</a:t>
            </a:r>
            <a:r>
              <a:rPr lang="en-GB" sz="2800" dirty="0"/>
              <a:t> </a:t>
            </a:r>
            <a:r>
              <a:rPr lang="en-GB" sz="2800" dirty="0" err="1"/>
              <a:t>Befund</a:t>
            </a:r>
            <a:r>
              <a:rPr lang="en-GB" sz="2800" dirty="0"/>
              <a:t>, </a:t>
            </a:r>
            <a:r>
              <a:rPr lang="en-GB" sz="2800" dirty="0" err="1"/>
              <a:t>weitere</a:t>
            </a:r>
            <a:r>
              <a:rPr lang="en-GB" sz="2800" dirty="0"/>
              <a:t> </a:t>
            </a:r>
            <a:r>
              <a:rPr lang="en-GB" sz="2800" dirty="0" err="1"/>
              <a:t>Untersuchungen</a:t>
            </a:r>
            <a:r>
              <a:rPr lang="en-GB" sz="2800" dirty="0"/>
              <a:t>)</a:t>
            </a:r>
          </a:p>
          <a:p>
            <a:r>
              <a:rPr lang="en-GB" sz="2800" dirty="0" err="1"/>
              <a:t>Beurteilung</a:t>
            </a:r>
            <a:endParaRPr lang="en-GB" sz="2800" dirty="0"/>
          </a:p>
          <a:p>
            <a:r>
              <a:rPr lang="en-GB" sz="2800" dirty="0" err="1"/>
              <a:t>Therapievorschlag</a:t>
            </a:r>
            <a:endParaRPr lang="en-GB" sz="2800" dirty="0"/>
          </a:p>
          <a:p>
            <a:r>
              <a:rPr lang="en-GB" sz="2800" dirty="0" err="1"/>
              <a:t>Grüße</a:t>
            </a:r>
            <a:endParaRPr lang="en-GB" sz="2800" dirty="0"/>
          </a:p>
        </p:txBody>
      </p:sp>
      <p:sp>
        <p:nvSpPr>
          <p:cNvPr id="2" name="CasellaDiTesto 1"/>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40249910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4401205"/>
          </a:xfrm>
          <a:prstGeom prst="rect">
            <a:avLst/>
          </a:prstGeom>
          <a:noFill/>
          <a:ln w="9525">
            <a:noFill/>
            <a:miter lim="800000"/>
            <a:headEnd/>
            <a:tailEnd/>
          </a:ln>
        </p:spPr>
        <p:txBody>
          <a:bodyPr>
            <a:spAutoFit/>
          </a:bodyPr>
          <a:lstStyle/>
          <a:p>
            <a:r>
              <a:rPr lang="it-IT" sz="2800" dirty="0"/>
              <a:t>https://www.sanita.puglia.it/documents/36031/137015/Lettera+dimissione+ospedaliera+%28lettera+dimissione+ospedaliera.pdf%29/4d4fc3bd-abf7-478e-a2cd-a66c8d75b006</a:t>
            </a:r>
          </a:p>
          <a:p>
            <a:endParaRPr lang="it-IT" sz="2800" dirty="0"/>
          </a:p>
          <a:p>
            <a:endParaRPr lang="it-IT" sz="2800" dirty="0"/>
          </a:p>
          <a:p>
            <a:r>
              <a:rPr lang="it-IT" sz="2800" dirty="0"/>
              <a:t>https://salute.regione.veneto.it/c/document_library/get_file?uuid=9bb73d8b-12b6-4c10-997d-1ccef3b4d6b2&amp;groupId=543512</a:t>
            </a:r>
            <a:endParaRPr lang="en-GB" sz="3600" dirty="0"/>
          </a:p>
          <a:p>
            <a:endParaRPr lang="en-GB" sz="2800" dirty="0"/>
          </a:p>
        </p:txBody>
      </p:sp>
      <p:sp>
        <p:nvSpPr>
          <p:cNvPr id="2" name="CasellaDiTesto 1"/>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21587525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6124754"/>
          </a:xfrm>
          <a:prstGeom prst="rect">
            <a:avLst/>
          </a:prstGeom>
          <a:noFill/>
          <a:ln w="9525">
            <a:noFill/>
            <a:miter lim="800000"/>
            <a:headEnd/>
            <a:tailEnd/>
          </a:ln>
        </p:spPr>
        <p:txBody>
          <a:bodyPr>
            <a:spAutoFit/>
          </a:bodyPr>
          <a:lstStyle/>
          <a:p>
            <a:r>
              <a:rPr lang="it-IT" sz="2800" b="1" dirty="0"/>
              <a:t>1</a:t>
            </a:r>
            <a:r>
              <a:rPr lang="it-IT" sz="2800" dirty="0"/>
              <a:t> </a:t>
            </a:r>
            <a:r>
              <a:rPr lang="it-IT" sz="2800" b="1" dirty="0"/>
              <a:t>Rintracciabilità</a:t>
            </a:r>
            <a:r>
              <a:rPr lang="it-IT" sz="2800" dirty="0"/>
              <a:t> </a:t>
            </a:r>
            <a:endParaRPr lang="en-GB" sz="2800" dirty="0"/>
          </a:p>
          <a:p>
            <a:pPr lvl="0"/>
            <a:r>
              <a:rPr lang="it-IT" sz="2800" dirty="0"/>
              <a:t>Nome-Cognome, data nascita del paziente </a:t>
            </a:r>
            <a:endParaRPr lang="en-GB" sz="2800" dirty="0"/>
          </a:p>
          <a:p>
            <a:pPr lvl="0"/>
            <a:r>
              <a:rPr lang="it-IT" sz="2800" dirty="0"/>
              <a:t>Nome medico di base </a:t>
            </a:r>
            <a:endParaRPr lang="en-GB" sz="2800" dirty="0"/>
          </a:p>
          <a:p>
            <a:pPr lvl="0"/>
            <a:r>
              <a:rPr lang="it-IT" sz="2800" dirty="0"/>
              <a:t>Nome medico che ha seguito il paziente </a:t>
            </a:r>
            <a:endParaRPr lang="en-GB" sz="2800" dirty="0"/>
          </a:p>
          <a:p>
            <a:pPr lvl="0"/>
            <a:r>
              <a:rPr lang="it-IT" sz="2800" dirty="0"/>
              <a:t>Nome dei medici che hanno eseguito le consulenze </a:t>
            </a:r>
            <a:endParaRPr lang="en-GB" sz="2800" dirty="0"/>
          </a:p>
          <a:p>
            <a:r>
              <a:rPr lang="it-IT" sz="2800" b="1" dirty="0"/>
              <a:t>2 Informazioni sul ricovero </a:t>
            </a:r>
            <a:endParaRPr lang="en-GB" sz="2800" b="1" dirty="0"/>
          </a:p>
          <a:p>
            <a:pPr lvl="0"/>
            <a:r>
              <a:rPr lang="it-IT" sz="2800" dirty="0"/>
              <a:t>Motivo del ricovero </a:t>
            </a:r>
            <a:endParaRPr lang="en-GB" sz="2800" dirty="0"/>
          </a:p>
          <a:p>
            <a:pPr lvl="0"/>
            <a:r>
              <a:rPr lang="it-IT" sz="2800" dirty="0"/>
              <a:t>Data ricovero </a:t>
            </a:r>
            <a:endParaRPr lang="en-GB" sz="2800" dirty="0"/>
          </a:p>
          <a:p>
            <a:pPr lvl="0"/>
            <a:r>
              <a:rPr lang="it-IT" sz="2800" dirty="0"/>
              <a:t>Data dimissione </a:t>
            </a:r>
            <a:endParaRPr lang="en-GB" sz="2800" dirty="0"/>
          </a:p>
          <a:p>
            <a:pPr lvl="0"/>
            <a:r>
              <a:rPr lang="it-IT" sz="2800" dirty="0"/>
              <a:t>Diagnosi </a:t>
            </a:r>
            <a:endParaRPr lang="en-GB" sz="2800" dirty="0"/>
          </a:p>
          <a:p>
            <a:pPr lvl="0"/>
            <a:r>
              <a:rPr lang="it-IT" sz="2800" dirty="0"/>
              <a:t>Esami diagnostici rilevanti </a:t>
            </a:r>
            <a:endParaRPr lang="en-GB" sz="2800" dirty="0"/>
          </a:p>
          <a:p>
            <a:pPr lvl="0"/>
            <a:r>
              <a:rPr lang="it-IT" sz="2800" dirty="0"/>
              <a:t>Decorso clinico </a:t>
            </a:r>
            <a:endParaRPr lang="en-GB" sz="2800" dirty="0"/>
          </a:p>
          <a:p>
            <a:pPr lvl="0"/>
            <a:r>
              <a:rPr lang="it-IT" sz="2800" dirty="0"/>
              <a:t>Terapie effettuate</a:t>
            </a:r>
            <a:endParaRPr lang="en-GB" sz="2800" dirty="0"/>
          </a:p>
          <a:p>
            <a:r>
              <a:rPr lang="it-IT" sz="2800" dirty="0"/>
              <a:t> </a:t>
            </a:r>
            <a:endParaRPr lang="en-GB" sz="2800" dirty="0"/>
          </a:p>
        </p:txBody>
      </p:sp>
      <p:sp>
        <p:nvSpPr>
          <p:cNvPr id="2" name="CasellaDiTesto 1"/>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2247273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Text Box 2"/>
          <p:cNvSpPr txBox="1">
            <a:spLocks noChangeArrowheads="1"/>
          </p:cNvSpPr>
          <p:nvPr/>
        </p:nvSpPr>
        <p:spPr bwMode="auto">
          <a:xfrm>
            <a:off x="381000" y="228600"/>
            <a:ext cx="8229600" cy="5262979"/>
          </a:xfrm>
          <a:prstGeom prst="rect">
            <a:avLst/>
          </a:prstGeom>
          <a:noFill/>
          <a:ln w="9525">
            <a:noFill/>
            <a:miter lim="800000"/>
            <a:headEnd/>
            <a:tailEnd/>
          </a:ln>
        </p:spPr>
        <p:txBody>
          <a:bodyPr>
            <a:spAutoFit/>
          </a:bodyPr>
          <a:lstStyle/>
          <a:p>
            <a:r>
              <a:rPr lang="it-IT" sz="2800" b="1" dirty="0"/>
              <a:t>3 Post-ricovero </a:t>
            </a:r>
            <a:endParaRPr lang="en-GB" sz="2800" b="1" dirty="0"/>
          </a:p>
          <a:p>
            <a:pPr lvl="0"/>
            <a:r>
              <a:rPr lang="it-IT" sz="2800" dirty="0"/>
              <a:t>Esami/visite di controllo e terapie consigliate </a:t>
            </a:r>
            <a:endParaRPr lang="en-GB" sz="2800" dirty="0"/>
          </a:p>
          <a:p>
            <a:pPr lvl="0"/>
            <a:r>
              <a:rPr lang="it-IT" sz="2800" dirty="0"/>
              <a:t>Modalità di esecuzione e di organizzazione dei controlli </a:t>
            </a:r>
            <a:endParaRPr lang="en-GB" sz="2800" dirty="0"/>
          </a:p>
          <a:p>
            <a:pPr lvl="0"/>
            <a:r>
              <a:rPr lang="it-IT" sz="2800" dirty="0"/>
              <a:t>Rientri per proseguimento cure </a:t>
            </a:r>
            <a:endParaRPr lang="en-GB" sz="2800" dirty="0"/>
          </a:p>
          <a:p>
            <a:pPr lvl="0"/>
            <a:r>
              <a:rPr lang="it-IT" sz="2800" dirty="0"/>
              <a:t>Eventuale prescrizione diretta per terapie a domicilio </a:t>
            </a:r>
            <a:endParaRPr lang="en-GB" sz="2800" dirty="0"/>
          </a:p>
          <a:p>
            <a:pPr lvl="0"/>
            <a:r>
              <a:rPr lang="it-IT" sz="2800" dirty="0"/>
              <a:t>Stile di vita e/o dieta da seguire </a:t>
            </a:r>
            <a:endParaRPr lang="en-GB" sz="2800" dirty="0"/>
          </a:p>
          <a:p>
            <a:pPr lvl="0"/>
            <a:r>
              <a:rPr lang="it-IT" sz="2800" dirty="0"/>
              <a:t>Presenza di particolari condizioni ed indicazioni per la loro gestione (CVC, Catetere vescicale…) </a:t>
            </a:r>
            <a:endParaRPr lang="en-GB" sz="2800" dirty="0"/>
          </a:p>
          <a:p>
            <a:pPr lvl="0"/>
            <a:r>
              <a:rPr lang="it-IT" sz="2800" dirty="0"/>
              <a:t>Presenza di lesioni da decubito, </a:t>
            </a:r>
            <a:r>
              <a:rPr lang="it-IT" sz="2800" dirty="0" err="1"/>
              <a:t>stomie</a:t>
            </a:r>
            <a:r>
              <a:rPr lang="it-IT" sz="2800" dirty="0"/>
              <a:t>, fistole </a:t>
            </a:r>
            <a:endParaRPr lang="en-GB" sz="2800" dirty="0"/>
          </a:p>
          <a:p>
            <a:pPr lvl="0"/>
            <a:r>
              <a:rPr lang="it-IT" sz="2800" dirty="0"/>
              <a:t>Assistenza infermieristica domiciliare </a:t>
            </a:r>
            <a:endParaRPr lang="en-GB" sz="2800" dirty="0"/>
          </a:p>
          <a:p>
            <a:pPr lvl="0"/>
            <a:r>
              <a:rPr lang="it-IT" sz="2800" dirty="0"/>
              <a:t>Prescrizione di eventuali presidi</a:t>
            </a:r>
            <a:endParaRPr lang="en-GB" sz="2800" dirty="0"/>
          </a:p>
          <a:p>
            <a:r>
              <a:rPr lang="it-IT" sz="2800" dirty="0"/>
              <a:t> </a:t>
            </a:r>
            <a:endParaRPr lang="en-GB" sz="2800" dirty="0"/>
          </a:p>
        </p:txBody>
      </p:sp>
      <p:sp>
        <p:nvSpPr>
          <p:cNvPr id="2" name="CasellaDiTesto 1"/>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10591845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5F6709-B089-EC59-27DB-36E81882FC20}"/>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310D91A5-D649-855B-836C-A19837594A30}"/>
              </a:ext>
            </a:extLst>
          </p:cNvPr>
          <p:cNvSpPr txBox="1">
            <a:spLocks noChangeArrowheads="1"/>
          </p:cNvSpPr>
          <p:nvPr/>
        </p:nvSpPr>
        <p:spPr bwMode="auto">
          <a:xfrm>
            <a:off x="381000" y="228600"/>
            <a:ext cx="8229600" cy="3955570"/>
          </a:xfrm>
          <a:prstGeom prst="rect">
            <a:avLst/>
          </a:prstGeom>
          <a:noFill/>
          <a:ln w="9525">
            <a:noFill/>
            <a:miter lim="800000"/>
            <a:headEnd/>
            <a:tailEnd/>
          </a:ln>
        </p:spPr>
        <p:txBody>
          <a:bodyPr>
            <a:spAutoFit/>
          </a:bodyPr>
          <a:lstStyle/>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Scrivete un referto medico, utilizzando le seguenti informazioni</a:t>
            </a:r>
          </a:p>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La dottoressa pediatra Karin Paul, </a:t>
            </a:r>
            <a:r>
              <a:rPr lang="it-IT" sz="2800" kern="100" dirty="0" err="1">
                <a:effectLst/>
                <a:latin typeface="Aptos" panose="020B0004020202020204" pitchFamily="34" charset="0"/>
                <a:ea typeface="Aptos" panose="020B0004020202020204" pitchFamily="34" charset="0"/>
                <a:cs typeface="Times New Roman" panose="02020603050405020304" pitchFamily="18" charset="0"/>
              </a:rPr>
              <a:t>Hauptstraße</a:t>
            </a:r>
            <a:r>
              <a:rPr lang="it-IT" sz="2800" kern="100" dirty="0">
                <a:effectLst/>
                <a:latin typeface="Aptos" panose="020B0004020202020204" pitchFamily="34" charset="0"/>
                <a:ea typeface="Aptos" panose="020B0004020202020204" pitchFamily="34" charset="0"/>
                <a:cs typeface="Times New Roman" panose="02020603050405020304" pitchFamily="18" charset="0"/>
              </a:rPr>
              <a:t> 6, </a:t>
            </a:r>
            <a:r>
              <a:rPr lang="it-IT" sz="2800" kern="100" dirty="0" err="1">
                <a:effectLst/>
                <a:latin typeface="Aptos" panose="020B0004020202020204" pitchFamily="34" charset="0"/>
                <a:ea typeface="Aptos" panose="020B0004020202020204" pitchFamily="34" charset="0"/>
                <a:cs typeface="Times New Roman" panose="02020603050405020304" pitchFamily="18" charset="0"/>
              </a:rPr>
              <a:t>Kaltenheim</a:t>
            </a:r>
            <a:r>
              <a:rPr lang="it-IT" sz="2800" kern="100" dirty="0">
                <a:effectLst/>
                <a:latin typeface="Aptos" panose="020B0004020202020204" pitchFamily="34" charset="0"/>
                <a:ea typeface="Aptos" panose="020B0004020202020204" pitchFamily="34" charset="0"/>
                <a:cs typeface="Times New Roman" panose="02020603050405020304" pitchFamily="18" charset="0"/>
              </a:rPr>
              <a:t> 899999, il giorno 18 ottobre 2013 ha assegnato il caso di Anita Schmidt di anni quattro al reparto di medicina pediatrica e adolescenziale per una sospetta febbre reumatica.</a:t>
            </a:r>
          </a:p>
          <a:p>
            <a:endParaRPr lang="en-GB" sz="2800" dirty="0"/>
          </a:p>
        </p:txBody>
      </p:sp>
      <p:sp>
        <p:nvSpPr>
          <p:cNvPr id="2" name="CasellaDiTesto 1">
            <a:extLst>
              <a:ext uri="{FF2B5EF4-FFF2-40B4-BE49-F238E27FC236}">
                <a16:creationId xmlns:a16="http://schemas.microsoft.com/office/drawing/2014/main" id="{50B1FADF-6B76-9DED-D932-A4D65196C974}"/>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690D0DFE-C8FF-AE31-0D3E-3372DBD19ED0}"/>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13925528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A7C8A5-B52F-DA6E-485D-F835AAAF5B37}"/>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C4F8CF52-DBC0-CC96-19F1-3D3F2C2C4B03}"/>
              </a:ext>
            </a:extLst>
          </p:cNvPr>
          <p:cNvSpPr txBox="1">
            <a:spLocks noChangeArrowheads="1"/>
          </p:cNvSpPr>
          <p:nvPr/>
        </p:nvSpPr>
        <p:spPr bwMode="auto">
          <a:xfrm>
            <a:off x="381000" y="228600"/>
            <a:ext cx="8229600" cy="3672159"/>
          </a:xfrm>
          <a:prstGeom prst="rect">
            <a:avLst/>
          </a:prstGeom>
          <a:noFill/>
          <a:ln w="9525">
            <a:noFill/>
            <a:miter lim="800000"/>
            <a:headEnd/>
            <a:tailEnd/>
          </a:ln>
        </p:spPr>
        <p:txBody>
          <a:bodyPr>
            <a:spAutoFit/>
          </a:bodyPr>
          <a:lstStyle/>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Dati del paziente</a:t>
            </a:r>
          </a:p>
          <a:p>
            <a:r>
              <a:rPr lang="it-IT" sz="2800" dirty="0">
                <a:effectLst/>
                <a:latin typeface="Aptos" panose="020B0004020202020204" pitchFamily="34" charset="0"/>
                <a:ea typeface="Aptos" panose="020B0004020202020204" pitchFamily="34" charset="0"/>
                <a:cs typeface="Times New Roman" panose="02020603050405020304" pitchFamily="18" charset="0"/>
              </a:rPr>
              <a:t>Anita Schmidt, nata il 3 giugno 2009, residente a </a:t>
            </a:r>
            <a:r>
              <a:rPr lang="it-IT" sz="2800" dirty="0" err="1">
                <a:effectLst/>
                <a:latin typeface="Aptos" panose="020B0004020202020204" pitchFamily="34" charset="0"/>
                <a:ea typeface="Aptos" panose="020B0004020202020204" pitchFamily="34" charset="0"/>
                <a:cs typeface="Times New Roman" panose="02020603050405020304" pitchFamily="18" charset="0"/>
              </a:rPr>
              <a:t>Kaltenheim</a:t>
            </a:r>
            <a:r>
              <a:rPr lang="it-IT" sz="2800" dirty="0">
                <a:effectLst/>
                <a:latin typeface="Aptos" panose="020B0004020202020204" pitchFamily="34" charset="0"/>
                <a:ea typeface="Aptos" panose="020B0004020202020204" pitchFamily="34" charset="0"/>
                <a:cs typeface="Times New Roman" panose="02020603050405020304" pitchFamily="18" charset="0"/>
              </a:rPr>
              <a:t>, </a:t>
            </a:r>
            <a:r>
              <a:rPr lang="it-IT" sz="2800" dirty="0" err="1">
                <a:effectLst/>
                <a:latin typeface="Aptos" panose="020B0004020202020204" pitchFamily="34" charset="0"/>
                <a:ea typeface="Aptos" panose="020B0004020202020204" pitchFamily="34" charset="0"/>
                <a:cs typeface="Times New Roman" panose="02020603050405020304" pitchFamily="18" charset="0"/>
              </a:rPr>
              <a:t>Gartestraße</a:t>
            </a:r>
            <a:r>
              <a:rPr lang="it-IT" sz="2800" dirty="0">
                <a:effectLst/>
                <a:latin typeface="Aptos" panose="020B0004020202020204" pitchFamily="34" charset="0"/>
                <a:ea typeface="Aptos" panose="020B0004020202020204" pitchFamily="34" charset="0"/>
                <a:cs typeface="Times New Roman" panose="02020603050405020304" pitchFamily="18" charset="0"/>
              </a:rPr>
              <a:t> 12, è assicurata a OAK tramite l’assicurazione familiare della madre. La bambina, secondo le informazioni della madre, avrebbe accusato cinque giorni fa una febbre da infezione delle vie respiratorie superiori. Il trattamento precedente era sintomatico.</a:t>
            </a:r>
            <a:endParaRPr lang="en-GB" sz="2800" dirty="0"/>
          </a:p>
        </p:txBody>
      </p:sp>
      <p:sp>
        <p:nvSpPr>
          <p:cNvPr id="2" name="CasellaDiTesto 1">
            <a:extLst>
              <a:ext uri="{FF2B5EF4-FFF2-40B4-BE49-F238E27FC236}">
                <a16:creationId xmlns:a16="http://schemas.microsoft.com/office/drawing/2014/main" id="{6899640F-7061-85F0-4728-35EEB19824C7}"/>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0FF29454-2185-D7F2-C869-30E76AE834C9}"/>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31358350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22403B-4094-7A1B-BCF4-9345486D2689}"/>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7915CD36-1F13-8744-73EE-EFD322EE2325}"/>
              </a:ext>
            </a:extLst>
          </p:cNvPr>
          <p:cNvSpPr txBox="1">
            <a:spLocks noChangeArrowheads="1"/>
          </p:cNvSpPr>
          <p:nvPr/>
        </p:nvSpPr>
        <p:spPr bwMode="auto">
          <a:xfrm>
            <a:off x="381000" y="228600"/>
            <a:ext cx="8229600" cy="3303725"/>
          </a:xfrm>
          <a:prstGeom prst="rect">
            <a:avLst/>
          </a:prstGeom>
          <a:noFill/>
          <a:ln w="9525">
            <a:noFill/>
            <a:miter lim="800000"/>
            <a:headEnd/>
            <a:tailEnd/>
          </a:ln>
        </p:spPr>
        <p:txBody>
          <a:bodyPr>
            <a:spAutoFit/>
          </a:bodyPr>
          <a:lstStyle/>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Da ieri la paziente ha dolori all’articolazione destra dell’anca e mostra una postura antalgica della gamba destra. Precedentemente non si sono manifestate malattie gravi. Secondo la pediatra il livello di vaccinazione è conforme alle norme in base all’età. L’anamnesi famigliare non presenta nulla di rilevante.</a:t>
            </a:r>
          </a:p>
        </p:txBody>
      </p:sp>
      <p:sp>
        <p:nvSpPr>
          <p:cNvPr id="2" name="CasellaDiTesto 1">
            <a:extLst>
              <a:ext uri="{FF2B5EF4-FFF2-40B4-BE49-F238E27FC236}">
                <a16:creationId xmlns:a16="http://schemas.microsoft.com/office/drawing/2014/main" id="{CC3B452A-A4B4-1208-C7FE-152A48BEF58E}"/>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7B493D85-D0CB-B92B-8E91-205454D376F6}"/>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3536962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FB93A8-0F13-C6B1-2A82-625ED858E5AF}"/>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3F55785B-3057-B705-A84F-134D8755924F}"/>
              </a:ext>
            </a:extLst>
          </p:cNvPr>
          <p:cNvSpPr txBox="1">
            <a:spLocks noChangeArrowheads="1"/>
          </p:cNvSpPr>
          <p:nvPr/>
        </p:nvSpPr>
        <p:spPr bwMode="auto">
          <a:xfrm>
            <a:off x="381000" y="228600"/>
            <a:ext cx="8229600" cy="3303725"/>
          </a:xfrm>
          <a:prstGeom prst="rect">
            <a:avLst/>
          </a:prstGeom>
          <a:noFill/>
          <a:ln w="9525">
            <a:noFill/>
            <a:miter lim="800000"/>
            <a:headEnd/>
            <a:tailEnd/>
          </a:ln>
        </p:spPr>
        <p:txBody>
          <a:bodyPr>
            <a:spAutoFit/>
          </a:bodyPr>
          <a:lstStyle/>
          <a:p>
            <a:pPr>
              <a:lnSpc>
                <a:spcPct val="107000"/>
              </a:lnSpc>
              <a:spcAft>
                <a:spcPts val="800"/>
              </a:spcAft>
            </a:pPr>
            <a:r>
              <a:rPr lang="it-IT" sz="2800" dirty="0">
                <a:effectLst/>
                <a:latin typeface="Aptos" panose="020B0004020202020204" pitchFamily="34" charset="0"/>
                <a:ea typeface="Aptos" panose="020B0004020202020204" pitchFamily="34" charset="0"/>
                <a:cs typeface="Times New Roman" panose="02020603050405020304" pitchFamily="18" charset="0"/>
              </a:rPr>
              <a:t>Dall’esame fisico della paziente emerge il seguente quadro: la bambina, che era pallida e piangeva in modo forte, si trovava in condizioni leggermente alterate. Poteva stare solo piegando l’articolazione del ginocchio e dell’anca e non riusciva a stare sulla gamba destra senza un aiuto. Riflessi tendinei reattivi. </a:t>
            </a:r>
            <a:endParaRPr lang="it-IT"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 name="CasellaDiTesto 1">
            <a:extLst>
              <a:ext uri="{FF2B5EF4-FFF2-40B4-BE49-F238E27FC236}">
                <a16:creationId xmlns:a16="http://schemas.microsoft.com/office/drawing/2014/main" id="{93A08EE2-9E58-34B0-8D43-4F40DB1B795F}"/>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5C8CE57A-7EF1-B653-5217-0A7DCF02AA2A}"/>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18306639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26FEE3-B5B3-9B19-5701-92EC4228299A}"/>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ED1EBCC0-5DED-84F8-06D8-D2C76F801B09}"/>
              </a:ext>
            </a:extLst>
          </p:cNvPr>
          <p:cNvSpPr txBox="1">
            <a:spLocks noChangeArrowheads="1"/>
          </p:cNvSpPr>
          <p:nvPr/>
        </p:nvSpPr>
        <p:spPr bwMode="auto">
          <a:xfrm>
            <a:off x="381000" y="228600"/>
            <a:ext cx="8229600" cy="4686796"/>
          </a:xfrm>
          <a:prstGeom prst="rect">
            <a:avLst/>
          </a:prstGeom>
          <a:noFill/>
          <a:ln w="9525">
            <a:noFill/>
            <a:miter lim="800000"/>
            <a:headEnd/>
            <a:tailEnd/>
          </a:ln>
        </p:spPr>
        <p:txBody>
          <a:bodyPr>
            <a:spAutoFit/>
          </a:bodyPr>
          <a:lstStyle/>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Nel caso di movimenti (rotazione e flessione), l’anca destra è compromessa dal dolore, mentre le altre articolazioni sono liberamente mobili e non causano dolore. Nella zona inguinale si manifesta un dolore alla pressione e ci sono dei linfonodi ipertrofici sia a destra che a sinistra della suddetta area. La faringe è moderatamente arrossata e leggermente ricoperta di muco, ma non è purulenta. In entrambi gli angoli della mascella si avvertono i linfonodi leggermente ingrossati. Cuore, polmoni e stomaco sono regolari.</a:t>
            </a:r>
          </a:p>
        </p:txBody>
      </p:sp>
      <p:sp>
        <p:nvSpPr>
          <p:cNvPr id="2" name="CasellaDiTesto 1">
            <a:extLst>
              <a:ext uri="{FF2B5EF4-FFF2-40B4-BE49-F238E27FC236}">
                <a16:creationId xmlns:a16="http://schemas.microsoft.com/office/drawing/2014/main" id="{62C4A6F8-4A8A-8B18-AB4A-85AE79F7670F}"/>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EFA89911-DC88-9F48-770F-676832974BC4}"/>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10430752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BCCCD1-6C47-27F5-5118-EAF6DB8C8280}"/>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F142D0B4-CE61-7B8B-D4EA-210DDAE7A46B}"/>
              </a:ext>
            </a:extLst>
          </p:cNvPr>
          <p:cNvSpPr txBox="1">
            <a:spLocks noChangeArrowheads="1"/>
          </p:cNvSpPr>
          <p:nvPr/>
        </p:nvSpPr>
        <p:spPr bwMode="auto">
          <a:xfrm>
            <a:off x="381000" y="228600"/>
            <a:ext cx="8229600" cy="4686796"/>
          </a:xfrm>
          <a:prstGeom prst="rect">
            <a:avLst/>
          </a:prstGeom>
          <a:noFill/>
          <a:ln w="9525">
            <a:noFill/>
            <a:miter lim="800000"/>
            <a:headEnd/>
            <a:tailEnd/>
          </a:ln>
        </p:spPr>
        <p:txBody>
          <a:bodyPr>
            <a:spAutoFit/>
          </a:bodyPr>
          <a:lstStyle/>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Non è possibile accertare la presenza di un’eruzione cutanea e, nello specifico, di un esantema. Nell’ambito dei test laboratoriali, il tampone </a:t>
            </a:r>
            <a:r>
              <a:rPr lang="it-IT" sz="2800" kern="100" dirty="0" err="1">
                <a:effectLst/>
                <a:latin typeface="Aptos" panose="020B0004020202020204" pitchFamily="34" charset="0"/>
                <a:ea typeface="Aptos" panose="020B0004020202020204" pitchFamily="34" charset="0"/>
                <a:cs typeface="Times New Roman" panose="02020603050405020304" pitchFamily="18" charset="0"/>
              </a:rPr>
              <a:t>laringo</a:t>
            </a:r>
            <a:r>
              <a:rPr lang="it-IT" sz="2800" kern="100" dirty="0">
                <a:effectLst/>
                <a:latin typeface="Aptos" panose="020B0004020202020204" pitchFamily="34" charset="0"/>
                <a:ea typeface="Aptos" panose="020B0004020202020204" pitchFamily="34" charset="0"/>
                <a:cs typeface="Times New Roman" panose="02020603050405020304" pitchFamily="18" charset="0"/>
              </a:rPr>
              <a:t>-faringeo non ha rilevato tracce di streptococco, il test antistreptolisinico è risultato negativo, e i valori di VES e CRP sono risultati leggermente o moderatamente alti, benché tendessero a normalizzarsi dopo due o anche quattro giorni. Fuorché una lieve leucocitosi associata a linfocitosi, l’emocromo non ha riportato niente di allarmante.</a:t>
            </a:r>
          </a:p>
        </p:txBody>
      </p:sp>
      <p:sp>
        <p:nvSpPr>
          <p:cNvPr id="2" name="CasellaDiTesto 1">
            <a:extLst>
              <a:ext uri="{FF2B5EF4-FFF2-40B4-BE49-F238E27FC236}">
                <a16:creationId xmlns:a16="http://schemas.microsoft.com/office/drawing/2014/main" id="{EE50A0DB-3B4E-0591-F67C-2FC997DA9339}"/>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49C14524-F2A8-43F0-D505-27E7F40B2B95}"/>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902571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4154984"/>
          </a:xfrm>
          <a:prstGeom prst="rect">
            <a:avLst/>
          </a:prstGeom>
          <a:noFill/>
          <a:ln w="9525">
            <a:noFill/>
            <a:miter lim="800000"/>
            <a:headEnd/>
            <a:tailEnd/>
          </a:ln>
        </p:spPr>
        <p:txBody>
          <a:bodyPr>
            <a:spAutoFit/>
          </a:bodyPr>
          <a:lstStyle/>
          <a:p>
            <a:r>
              <a:rPr lang="de-DE" i="1" dirty="0"/>
              <a:t>Zielte der Begriff Work-Life-Balance (WLB) ursprünglich auf die Vereinbarkeit von Beruf und Familie bei Frauen ab, bezieht er sich mittlerweile auf Männer und Frauen mit und ohne Familie. </a:t>
            </a:r>
            <a:endParaRPr lang="it-IT" dirty="0"/>
          </a:p>
          <a:p>
            <a:endParaRPr lang="it-IT" dirty="0"/>
          </a:p>
          <a:p>
            <a:r>
              <a:rPr lang="it-IT" dirty="0"/>
              <a:t>L’idea del Work-Life-Balance era in origine diretta alla compatibilità del lavoro e della famiglia nelle donne e oggi riguarda uomini e donne con o senza famiglia.</a:t>
            </a:r>
          </a:p>
          <a:p>
            <a:r>
              <a:rPr lang="it-IT" dirty="0"/>
              <a:t>Il termine work-life-balance (WLB) si riferiva in origine alla compatibilità fra vita lavorativa e vita familiare nel caso specifico delle donne; ora invece l’espressione include sia uomini che donne, con o senza famiglia. </a:t>
            </a:r>
          </a:p>
        </p:txBody>
      </p:sp>
    </p:spTree>
    <p:extLst>
      <p:ext uri="{BB962C8B-B14F-4D97-AF65-F5344CB8AC3E}">
        <p14:creationId xmlns:p14="http://schemas.microsoft.com/office/powerpoint/2010/main" val="18626564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7D03F7-6C41-2962-FB27-E4E22861846C}"/>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91706E35-9BFC-B8F1-4AD4-B4A49A201A1E}"/>
              </a:ext>
            </a:extLst>
          </p:cNvPr>
          <p:cNvSpPr txBox="1">
            <a:spLocks noChangeArrowheads="1"/>
          </p:cNvSpPr>
          <p:nvPr/>
        </p:nvSpPr>
        <p:spPr bwMode="auto">
          <a:xfrm>
            <a:off x="381000" y="228600"/>
            <a:ext cx="8229600" cy="4533549"/>
          </a:xfrm>
          <a:prstGeom prst="rect">
            <a:avLst/>
          </a:prstGeom>
          <a:noFill/>
          <a:ln w="9525">
            <a:noFill/>
            <a:miter lim="800000"/>
            <a:headEnd/>
            <a:tailEnd/>
          </a:ln>
        </p:spPr>
        <p:txBody>
          <a:bodyPr>
            <a:spAutoFit/>
          </a:bodyPr>
          <a:lstStyle/>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L’ecografia dell’anca ha messo in evidenza una giuntura allargata, senza lacerazioni, nell’articolazione dell’anca destra. L’anca sinistra non presentava danni.</a:t>
            </a:r>
          </a:p>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Esito: versamento articolare indotto da lieve coxartrosi, a decorso acuto, sul lato destro del corpo.</a:t>
            </a:r>
          </a:p>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Test sierologici</a:t>
            </a:r>
          </a:p>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Adenovirus 1:320, tutto il resto negativo.</a:t>
            </a:r>
          </a:p>
        </p:txBody>
      </p:sp>
      <p:sp>
        <p:nvSpPr>
          <p:cNvPr id="2" name="CasellaDiTesto 1">
            <a:extLst>
              <a:ext uri="{FF2B5EF4-FFF2-40B4-BE49-F238E27FC236}">
                <a16:creationId xmlns:a16="http://schemas.microsoft.com/office/drawing/2014/main" id="{A57EDE2E-FA4C-F076-E4E8-37349D6A69BA}"/>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7D755EBB-E5C6-3CCA-7075-E9F5A727C2E3}"/>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23527368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3AB5B3-5A29-D602-6854-C645616858D5}"/>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77CA8BD3-A99E-F991-6386-108E21B152E6}"/>
              </a:ext>
            </a:extLst>
          </p:cNvPr>
          <p:cNvSpPr txBox="1">
            <a:spLocks noChangeArrowheads="1"/>
          </p:cNvSpPr>
          <p:nvPr/>
        </p:nvSpPr>
        <p:spPr bwMode="auto">
          <a:xfrm>
            <a:off x="381000" y="228600"/>
            <a:ext cx="8229600" cy="2945293"/>
          </a:xfrm>
          <a:prstGeom prst="rect">
            <a:avLst/>
          </a:prstGeom>
          <a:noFill/>
          <a:ln w="9525">
            <a:noFill/>
            <a:miter lim="800000"/>
            <a:headEnd/>
            <a:tailEnd/>
          </a:ln>
        </p:spPr>
        <p:txBody>
          <a:bodyPr>
            <a:spAutoFit/>
          </a:bodyPr>
          <a:lstStyle/>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Trattamento e decorso</a:t>
            </a:r>
          </a:p>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Alla paziente sono stati somministrati dei tranquillanti fino al miglioramento del quadro clinico. Miglioramento già il secondo giorno, il quinto giorno la paziente non aveva più dolori. La rinite è in remissione, gola non presenta più segni di affezione.</a:t>
            </a:r>
          </a:p>
        </p:txBody>
      </p:sp>
      <p:sp>
        <p:nvSpPr>
          <p:cNvPr id="2" name="CasellaDiTesto 1">
            <a:extLst>
              <a:ext uri="{FF2B5EF4-FFF2-40B4-BE49-F238E27FC236}">
                <a16:creationId xmlns:a16="http://schemas.microsoft.com/office/drawing/2014/main" id="{03CC176B-0B5B-2DE3-12B0-D79A981318D0}"/>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2C99FA55-6C88-2B9D-3A04-4C43148FDC51}"/>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36266549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5B6E02-6880-EA0E-8D11-8918573666D4}"/>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4AF549FE-B127-C5C1-3C85-AB1A471FDF5C}"/>
              </a:ext>
            </a:extLst>
          </p:cNvPr>
          <p:cNvSpPr txBox="1">
            <a:spLocks noChangeArrowheads="1"/>
          </p:cNvSpPr>
          <p:nvPr/>
        </p:nvSpPr>
        <p:spPr bwMode="auto">
          <a:xfrm>
            <a:off x="381000" y="228600"/>
            <a:ext cx="8229600" cy="3047886"/>
          </a:xfrm>
          <a:prstGeom prst="rect">
            <a:avLst/>
          </a:prstGeom>
          <a:noFill/>
          <a:ln w="9525">
            <a:noFill/>
            <a:miter lim="800000"/>
            <a:headEnd/>
            <a:tailEnd/>
          </a:ln>
        </p:spPr>
        <p:txBody>
          <a:bodyPr>
            <a:spAutoFit/>
          </a:bodyPr>
          <a:lstStyle/>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Terapia farmacologica</a:t>
            </a:r>
          </a:p>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Data la giovane età della paziente e la conseguente impossibilità di somministrare ASA, si è optato per Voltaren 2x250 mg. La terapia con Voltaren è stata sospesa il quinto giorno.</a:t>
            </a:r>
          </a:p>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 </a:t>
            </a:r>
          </a:p>
        </p:txBody>
      </p:sp>
      <p:sp>
        <p:nvSpPr>
          <p:cNvPr id="2" name="CasellaDiTesto 1">
            <a:extLst>
              <a:ext uri="{FF2B5EF4-FFF2-40B4-BE49-F238E27FC236}">
                <a16:creationId xmlns:a16="http://schemas.microsoft.com/office/drawing/2014/main" id="{EFA9EA60-A06D-6FB4-CB2D-7ADF7448E9B4}"/>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0856E2F6-9B09-763A-2BDC-058BFD4DE9AB}"/>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154318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AC7AE-3AF3-FA60-5BFB-D22305364519}"/>
            </a:ext>
          </a:extLst>
        </p:cNvPr>
        <p:cNvGrpSpPr/>
        <p:nvPr/>
      </p:nvGrpSpPr>
      <p:grpSpPr>
        <a:xfrm>
          <a:off x="0" y="0"/>
          <a:ext cx="0" cy="0"/>
          <a:chOff x="0" y="0"/>
          <a:chExt cx="0" cy="0"/>
        </a:xfrm>
      </p:grpSpPr>
      <p:sp>
        <p:nvSpPr>
          <p:cNvPr id="146434" name="Text Box 2">
            <a:extLst>
              <a:ext uri="{FF2B5EF4-FFF2-40B4-BE49-F238E27FC236}">
                <a16:creationId xmlns:a16="http://schemas.microsoft.com/office/drawing/2014/main" id="{51FD09AE-6D6B-F3E4-3907-0D0F1B33335C}"/>
              </a:ext>
            </a:extLst>
          </p:cNvPr>
          <p:cNvSpPr txBox="1">
            <a:spLocks noChangeArrowheads="1"/>
          </p:cNvSpPr>
          <p:nvPr/>
        </p:nvSpPr>
        <p:spPr bwMode="auto">
          <a:xfrm>
            <a:off x="381000" y="228600"/>
            <a:ext cx="8229600" cy="4430957"/>
          </a:xfrm>
          <a:prstGeom prst="rect">
            <a:avLst/>
          </a:prstGeom>
          <a:noFill/>
          <a:ln w="9525">
            <a:noFill/>
            <a:miter lim="800000"/>
            <a:headEnd/>
            <a:tailEnd/>
          </a:ln>
        </p:spPr>
        <p:txBody>
          <a:bodyPr>
            <a:spAutoFit/>
          </a:bodyPr>
          <a:lstStyle/>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Diagnosi</a:t>
            </a:r>
          </a:p>
          <a:p>
            <a:pPr>
              <a:lnSpc>
                <a:spcPct val="107000"/>
              </a:lnSpc>
              <a:spcAft>
                <a:spcPts val="800"/>
              </a:spcAft>
            </a:pPr>
            <a:r>
              <a:rPr lang="it-IT" sz="2800" kern="100" dirty="0">
                <a:effectLst/>
                <a:latin typeface="Aptos" panose="020B0004020202020204" pitchFamily="34" charset="0"/>
                <a:ea typeface="Aptos" panose="020B0004020202020204" pitchFamily="34" charset="0"/>
                <a:cs typeface="Times New Roman" panose="02020603050405020304" pitchFamily="18" charset="0"/>
              </a:rPr>
              <a:t>Si pone la diagnosi di artrite da infezione (</a:t>
            </a:r>
            <a:r>
              <a:rPr lang="it-IT" sz="2800" kern="100" dirty="0" err="1">
                <a:effectLst/>
                <a:latin typeface="Aptos" panose="020B0004020202020204" pitchFamily="34" charset="0"/>
                <a:ea typeface="Aptos" panose="020B0004020202020204" pitchFamily="34" charset="0"/>
                <a:cs typeface="Times New Roman" panose="02020603050405020304" pitchFamily="18" charset="0"/>
              </a:rPr>
              <a:t>coxarthritis</a:t>
            </a:r>
            <a:r>
              <a:rPr lang="it-IT" sz="2800" kern="100" dirty="0">
                <a:effectLst/>
                <a:latin typeface="Aptos" panose="020B0004020202020204" pitchFamily="34" charset="0"/>
                <a:ea typeface="Aptos" panose="020B0004020202020204" pitchFamily="34" charset="0"/>
                <a:cs typeface="Times New Roman" panose="02020603050405020304" pitchFamily="18" charset="0"/>
              </a:rPr>
              <a:t> </a:t>
            </a:r>
            <a:r>
              <a:rPr lang="it-IT" sz="2800" kern="100" dirty="0" err="1">
                <a:effectLst/>
                <a:latin typeface="Aptos" panose="020B0004020202020204" pitchFamily="34" charset="0"/>
                <a:ea typeface="Aptos" panose="020B0004020202020204" pitchFamily="34" charset="0"/>
                <a:cs typeface="Times New Roman" panose="02020603050405020304" pitchFamily="18" charset="0"/>
              </a:rPr>
              <a:t>fugax</a:t>
            </a:r>
            <a:r>
              <a:rPr lang="it-IT" sz="2800" kern="100" dirty="0">
                <a:effectLst/>
                <a:latin typeface="Aptos" panose="020B0004020202020204" pitchFamily="34" charset="0"/>
                <a:ea typeface="Aptos" panose="020B0004020202020204" pitchFamily="34" charset="0"/>
                <a:cs typeface="Times New Roman" panose="02020603050405020304" pitchFamily="18" charset="0"/>
              </a:rPr>
              <a:t>) indotta da faringite, a fronte di un’infezione virale. La paziente è stata dimessa il sesto giorno in buone condizioni fisiche. </a:t>
            </a:r>
            <a:r>
              <a:rPr lang="it-IT" sz="2800" kern="100">
                <a:effectLst/>
                <a:latin typeface="Aptos" panose="020B0004020202020204" pitchFamily="34" charset="0"/>
                <a:ea typeface="Aptos" panose="020B0004020202020204" pitchFamily="34" charset="0"/>
                <a:cs typeface="Times New Roman" panose="02020603050405020304" pitchFamily="18" charset="0"/>
              </a:rPr>
              <a:t>Si prega di ripresentarsi fra 3-4 giorni per una visita di controllo delle condizioni fisiche generali e dei reperti diagnostici, oltre che dei parametri ematici e dell’ecografia.</a:t>
            </a:r>
          </a:p>
          <a:p>
            <a:pPr>
              <a:lnSpc>
                <a:spcPct val="107000"/>
              </a:lnSpc>
              <a:spcAft>
                <a:spcPts val="800"/>
              </a:spcAft>
            </a:pPr>
            <a:r>
              <a:rPr lang="it-IT" sz="2800" kern="100">
                <a:effectLst/>
                <a:latin typeface="Aptos" panose="020B0004020202020204" pitchFamily="34" charset="0"/>
                <a:ea typeface="Aptos" panose="020B0004020202020204" pitchFamily="34" charset="0"/>
                <a:cs typeface="Times New Roman" panose="02020603050405020304" pitchFamily="18" charset="0"/>
              </a:rPr>
              <a:t> </a:t>
            </a:r>
            <a:endParaRPr lang="it-IT"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 name="CasellaDiTesto 1">
            <a:extLst>
              <a:ext uri="{FF2B5EF4-FFF2-40B4-BE49-F238E27FC236}">
                <a16:creationId xmlns:a16="http://schemas.microsoft.com/office/drawing/2014/main" id="{4E5C3171-01C2-EFDA-2C88-77529495CA4A}"/>
              </a:ext>
            </a:extLst>
          </p:cNvPr>
          <p:cNvSpPr txBox="1"/>
          <p:nvPr/>
        </p:nvSpPr>
        <p:spPr>
          <a:xfrm>
            <a:off x="381000" y="2852936"/>
            <a:ext cx="8511480" cy="523220"/>
          </a:xfrm>
          <a:prstGeom prst="rect">
            <a:avLst/>
          </a:prstGeom>
          <a:noFill/>
        </p:spPr>
        <p:txBody>
          <a:bodyPr wrap="square" rtlCol="0">
            <a:spAutoFit/>
          </a:bodyPr>
          <a:lstStyle/>
          <a:p>
            <a:endParaRPr lang="it-IT" sz="2800" dirty="0"/>
          </a:p>
        </p:txBody>
      </p:sp>
      <p:sp>
        <p:nvSpPr>
          <p:cNvPr id="3" name="CasellaDiTesto 2">
            <a:extLst>
              <a:ext uri="{FF2B5EF4-FFF2-40B4-BE49-F238E27FC236}">
                <a16:creationId xmlns:a16="http://schemas.microsoft.com/office/drawing/2014/main" id="{3210D999-7235-0DFC-F71C-794563031373}"/>
              </a:ext>
            </a:extLst>
          </p:cNvPr>
          <p:cNvSpPr txBox="1"/>
          <p:nvPr/>
        </p:nvSpPr>
        <p:spPr>
          <a:xfrm>
            <a:off x="381000" y="4509120"/>
            <a:ext cx="8511480" cy="954107"/>
          </a:xfrm>
          <a:prstGeom prst="rect">
            <a:avLst/>
          </a:prstGeom>
          <a:noFill/>
        </p:spPr>
        <p:txBody>
          <a:bodyPr wrap="square" rtlCol="0">
            <a:spAutoFit/>
          </a:bodyPr>
          <a:lstStyle/>
          <a:p>
            <a:endParaRPr lang="it-IT" sz="2800" dirty="0"/>
          </a:p>
          <a:p>
            <a:endParaRPr lang="en-GB" sz="2800" dirty="0"/>
          </a:p>
        </p:txBody>
      </p:sp>
    </p:spTree>
    <p:extLst>
      <p:ext uri="{BB962C8B-B14F-4D97-AF65-F5344CB8AC3E}">
        <p14:creationId xmlns:p14="http://schemas.microsoft.com/office/powerpoint/2010/main" val="24116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5262979"/>
          </a:xfrm>
          <a:prstGeom prst="rect">
            <a:avLst/>
          </a:prstGeom>
          <a:noFill/>
          <a:ln w="9525">
            <a:noFill/>
            <a:miter lim="800000"/>
            <a:headEnd/>
            <a:tailEnd/>
          </a:ln>
        </p:spPr>
        <p:txBody>
          <a:bodyPr>
            <a:spAutoFit/>
          </a:bodyPr>
          <a:lstStyle/>
          <a:p>
            <a:r>
              <a:rPr lang="de-DE" i="1" dirty="0"/>
              <a:t>Ziel von WLB: Ob Familie, private Interessen oder zivilgesellschaftliches Engagement, für alle genannten Bereiche soll neben der Berufstätigkeit ausreichend Spielraum sein. </a:t>
            </a:r>
          </a:p>
          <a:p>
            <a:endParaRPr lang="it-IT" dirty="0"/>
          </a:p>
          <a:p>
            <a:r>
              <a:rPr lang="it-IT" dirty="0"/>
              <a:t>Obiettivo del WLB: determinare gli interessi privati e gli impegni sociali di una famiglia. Per entrambe le attività ci dovrebbe essere un margine di tolleranza accettabile.</a:t>
            </a:r>
          </a:p>
          <a:p>
            <a:r>
              <a:rPr lang="it-IT" dirty="0"/>
              <a:t>Lo scopo di WLB dovrebbe essere un sufficiente margine di azione nell’attività professionale per le famiglie, gli interessi privati o l’impegno civile e sociale, per quanto riguarda tutti i suddetti ambiti. </a:t>
            </a:r>
          </a:p>
          <a:p>
            <a:r>
              <a:rPr lang="it-IT" dirty="0"/>
              <a:t>Obiettivo del WLB: famiglia, interessi privati o impegno civile, per tutti i settori citati l’attività professionale dovrebbe essere accompagnata da abbastanza libertà d’azione. </a:t>
            </a:r>
          </a:p>
        </p:txBody>
      </p:sp>
    </p:spTree>
    <p:extLst>
      <p:ext uri="{BB962C8B-B14F-4D97-AF65-F5344CB8AC3E}">
        <p14:creationId xmlns:p14="http://schemas.microsoft.com/office/powerpoint/2010/main" val="26951439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001643"/>
          </a:xfrm>
          <a:prstGeom prst="rect">
            <a:avLst/>
          </a:prstGeom>
          <a:noFill/>
          <a:ln w="9525">
            <a:noFill/>
            <a:miter lim="800000"/>
            <a:headEnd/>
            <a:tailEnd/>
          </a:ln>
        </p:spPr>
        <p:txBody>
          <a:bodyPr>
            <a:spAutoFit/>
          </a:bodyPr>
          <a:lstStyle/>
          <a:p>
            <a:r>
              <a:rPr lang="de-DE" i="1" dirty="0"/>
              <a:t>Ziel von WLB: Ob Familie, private Interessen oder zivilgesellschaftliches Engagement, für alle genannten Bereiche soll neben der Berufstätigkeit ausreichend Spielraum sein. </a:t>
            </a:r>
            <a:endParaRPr lang="it-IT" dirty="0"/>
          </a:p>
          <a:p>
            <a:endParaRPr lang="it-IT" dirty="0"/>
          </a:p>
          <a:p>
            <a:r>
              <a:rPr lang="it-IT" dirty="0"/>
              <a:t>L’obiettivo del WLF è che sia che si tratti di famiglia, di interessi personali o di impegni sociali, tutti questi ambiti dovrebbero essere un margine di libertà sufficiente da affiancare all’attività professionale.</a:t>
            </a:r>
          </a:p>
          <a:p>
            <a:r>
              <a:rPr lang="it-IT" dirty="0"/>
              <a:t>In questo senso, l’obiettivo della formula WLB è constatare se la famiglia, gli interessi personali o gli impegni civili e sociali (in tutti gli aspetti della vita nominati) debbano avere sufficiente tempo a disposizione accanto all’attività lavorativa.</a:t>
            </a:r>
          </a:p>
          <a:p>
            <a:r>
              <a:rPr lang="it-IT" dirty="0"/>
              <a:t>L’obiettivo del WLB? Che si tratti della famiglia, di interessi personali o di un impegno nella società civile, per tutti i campi </a:t>
            </a:r>
            <a:r>
              <a:rPr lang="it-IT" dirty="0" err="1"/>
              <a:t>sovramenzionati</a:t>
            </a:r>
            <a:r>
              <a:rPr lang="it-IT" dirty="0"/>
              <a:t> dovrebbe sussistere, accanto all’attività lavorativa, un sufficiente margine d’azione.</a:t>
            </a:r>
          </a:p>
        </p:txBody>
      </p:sp>
    </p:spTree>
    <p:extLst>
      <p:ext uri="{BB962C8B-B14F-4D97-AF65-F5344CB8AC3E}">
        <p14:creationId xmlns:p14="http://schemas.microsoft.com/office/powerpoint/2010/main" val="20950291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3785652"/>
          </a:xfrm>
          <a:prstGeom prst="rect">
            <a:avLst/>
          </a:prstGeom>
          <a:noFill/>
          <a:ln w="9525">
            <a:noFill/>
            <a:miter lim="800000"/>
            <a:headEnd/>
            <a:tailEnd/>
          </a:ln>
        </p:spPr>
        <p:txBody>
          <a:bodyPr>
            <a:spAutoFit/>
          </a:bodyPr>
          <a:lstStyle/>
          <a:p>
            <a:r>
              <a:rPr lang="de-DE" i="1" dirty="0"/>
              <a:t>In der Praxis bedeutet WLB vor allem Management von Zeit. </a:t>
            </a:r>
          </a:p>
          <a:p>
            <a:endParaRPr lang="it-IT" dirty="0"/>
          </a:p>
          <a:p>
            <a:r>
              <a:rPr lang="it-IT" dirty="0"/>
              <a:t>Nel concreto il WLB misura la gestione del tempo.</a:t>
            </a:r>
          </a:p>
          <a:p>
            <a:r>
              <a:rPr lang="it-IT" dirty="0"/>
              <a:t>Nella pratica, WLB significa per tutti gestione del tempo.</a:t>
            </a:r>
          </a:p>
          <a:p>
            <a:r>
              <a:rPr lang="it-IT" dirty="0"/>
              <a:t>In pratica, la WLB intende soprattutto la gestione del tempo.</a:t>
            </a:r>
          </a:p>
          <a:p>
            <a:r>
              <a:rPr lang="it-IT" dirty="0"/>
              <a:t>In pratica WLB si occupa principalmente dell’organizzazione del proprio tempo personale.</a:t>
            </a:r>
          </a:p>
          <a:p>
            <a:r>
              <a:rPr lang="it-IT" dirty="0"/>
              <a:t>Nella pratica il principio del WLB si applica tramite un’ottimizzazione del tempo che si ha a disposizione. </a:t>
            </a:r>
          </a:p>
          <a:p>
            <a:r>
              <a:rPr lang="it-IT" dirty="0"/>
              <a:t>In pratica, WLB significa prima di tutto gestione del tempo.</a:t>
            </a:r>
          </a:p>
        </p:txBody>
      </p:sp>
    </p:spTree>
    <p:extLst>
      <p:ext uri="{BB962C8B-B14F-4D97-AF65-F5344CB8AC3E}">
        <p14:creationId xmlns:p14="http://schemas.microsoft.com/office/powerpoint/2010/main" val="21108329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Text Box 2"/>
          <p:cNvSpPr txBox="1">
            <a:spLocks noChangeArrowheads="1"/>
          </p:cNvSpPr>
          <p:nvPr/>
        </p:nvSpPr>
        <p:spPr bwMode="auto">
          <a:xfrm>
            <a:off x="381000" y="228600"/>
            <a:ext cx="8229600" cy="6370975"/>
          </a:xfrm>
          <a:prstGeom prst="rect">
            <a:avLst/>
          </a:prstGeom>
          <a:noFill/>
          <a:ln w="9525">
            <a:noFill/>
            <a:miter lim="800000"/>
            <a:headEnd/>
            <a:tailEnd/>
          </a:ln>
        </p:spPr>
        <p:txBody>
          <a:bodyPr>
            <a:spAutoFit/>
          </a:bodyPr>
          <a:lstStyle/>
          <a:p>
            <a:r>
              <a:rPr lang="it-IT" dirty="0"/>
              <a:t> </a:t>
            </a:r>
            <a:r>
              <a:rPr lang="de-DE" i="1" dirty="0"/>
              <a:t>Wichtige Aspekte davon sind familienfreundliche Arbeitszeiten und Öffnungszeiten von Einrichtungen wie Ämtern, Schulen oder Betriebszeiten von Verkehrsmitteln, betriebliche Unterstützung bei der Kinderbetreuung von Mitarbeitern (z. B. durch Betriebskindergärten) oder betriebliche Hilfestellung für Elternteile bei der Rückkehr ins Berufsleben. </a:t>
            </a:r>
            <a:endParaRPr lang="it-IT" dirty="0"/>
          </a:p>
          <a:p>
            <a:r>
              <a:rPr lang="it-IT" dirty="0"/>
              <a:t>Aspetti importanti sono orari di lavoro che sorridano alle famiglie, come anche orari di apertura di istituzioni come uffici, scuole, oppure orari aziendali di mezzi di trasporto, sostegno aziendale per prendersi cura dei figli degli impiegati (per esempio attraverso asili aziendali) oppure postazioni di aiuto aziendali per i genitori che devono tornare alla vita lavorativa. </a:t>
            </a:r>
          </a:p>
          <a:p>
            <a:r>
              <a:rPr lang="it-IT" dirty="0"/>
              <a:t>Importanti provvedimenti sarebbero orari lavorativi e di apertura di uffici, scuole, imprese come il trasporto pubblico a favore delle famiglie, o ancora, sostegni aziendali per l’assistenza ai bambini (ad esempio attraverso un sostegno per la scuola materna), o incentivi aziendali per i genitori che ritornano a lavorare.</a:t>
            </a:r>
          </a:p>
        </p:txBody>
      </p:sp>
    </p:spTree>
    <p:extLst>
      <p:ext uri="{BB962C8B-B14F-4D97-AF65-F5344CB8AC3E}">
        <p14:creationId xmlns:p14="http://schemas.microsoft.com/office/powerpoint/2010/main" val="30954280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144386"/>
                                        </p:tgtEl>
                                        <p:attrNameLst>
                                          <p:attrName>style.visibility</p:attrName>
                                        </p:attrNameLst>
                                      </p:cBhvr>
                                      <p:to>
                                        <p:strVal val="visible"/>
                                      </p:to>
                                    </p:set>
                                    <p:animEffect transition="in" filter="wipe(right)">
                                      <p:cBhvr>
                                        <p:cTn id="7" dur="500"/>
                                        <p:tgtEl>
                                          <p:spTgt spid="144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autoUpdateAnimBg="0"/>
    </p:bldLst>
  </p:timing>
</p:sld>
</file>

<file path=ppt/theme/theme1.xml><?xml version="1.0" encoding="utf-8"?>
<a:theme xmlns:a="http://schemas.openxmlformats.org/drawingml/2006/main" name="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5013</Words>
  <Application>Microsoft Office PowerPoint</Application>
  <PresentationFormat>Presentazione su schermo (4:3)</PresentationFormat>
  <Paragraphs>268</Paragraphs>
  <Slides>53</Slides>
  <Notes>53</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53</vt:i4>
      </vt:variant>
    </vt:vector>
  </HeadingPairs>
  <TitlesOfParts>
    <vt:vector size="56" baseType="lpstr">
      <vt:lpstr>Aptos</vt:lpstr>
      <vt:lpstr>Times New Roman</vt:lpstr>
      <vt:lpstr>Struttura predefinita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Enoa</dc:creator>
  <cp:lastModifiedBy>Marella Magris</cp:lastModifiedBy>
  <cp:revision>676</cp:revision>
  <dcterms:created xsi:type="dcterms:W3CDTF">2009-11-29T10:38:01Z</dcterms:created>
  <dcterms:modified xsi:type="dcterms:W3CDTF">2025-01-22T19:04:45Z</dcterms:modified>
</cp:coreProperties>
</file>