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0"/>
  </p:notesMasterIdLst>
  <p:sldIdLst>
    <p:sldId id="256" r:id="rId5"/>
    <p:sldId id="306" r:id="rId6"/>
    <p:sldId id="257" r:id="rId7"/>
    <p:sldId id="271" r:id="rId8"/>
    <p:sldId id="259" r:id="rId9"/>
    <p:sldId id="308" r:id="rId10"/>
    <p:sldId id="307" r:id="rId11"/>
    <p:sldId id="260" r:id="rId12"/>
    <p:sldId id="258" r:id="rId13"/>
    <p:sldId id="261" r:id="rId14"/>
    <p:sldId id="299" r:id="rId15"/>
    <p:sldId id="262" r:id="rId16"/>
    <p:sldId id="289" r:id="rId17"/>
    <p:sldId id="292" r:id="rId18"/>
    <p:sldId id="309" r:id="rId19"/>
    <p:sldId id="297" r:id="rId20"/>
    <p:sldId id="263" r:id="rId21"/>
    <p:sldId id="264" r:id="rId22"/>
    <p:sldId id="267" r:id="rId23"/>
    <p:sldId id="303" r:id="rId24"/>
    <p:sldId id="266" r:id="rId25"/>
    <p:sldId id="300" r:id="rId26"/>
    <p:sldId id="301" r:id="rId27"/>
    <p:sldId id="302" r:id="rId28"/>
    <p:sldId id="305" r:id="rId2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05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50B78A-95C2-1BA1-1EC0-4A55D89B2C96}" v="19" dt="2025-04-08T09:25:13.987"/>
    <p1510:client id="{E2750F09-D67F-43C9-A978-EFA77B644D57}" v="8" dt="2025-04-08T09:49:21.4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49" autoAdjust="0"/>
  </p:normalViewPr>
  <p:slideViewPr>
    <p:cSldViewPr snapToGrid="0">
      <p:cViewPr varScale="1">
        <p:scale>
          <a:sx n="66" d="100"/>
          <a:sy n="66" d="100"/>
        </p:scale>
        <p:origin x="16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Relationship Id="rId4" Type="http://schemas.openxmlformats.org/officeDocument/2006/relationships/image" Target="../media/image23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image" Target="../media/image24.emf"/><Relationship Id="rId4" Type="http://schemas.openxmlformats.org/officeDocument/2006/relationships/image" Target="../media/image27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image" Target="../media/image28.emf"/><Relationship Id="rId6" Type="http://schemas.openxmlformats.org/officeDocument/2006/relationships/image" Target="../media/image33.emf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image" Target="../media/image34.emf"/><Relationship Id="rId5" Type="http://schemas.openxmlformats.org/officeDocument/2006/relationships/image" Target="../media/image32.emf"/><Relationship Id="rId4" Type="http://schemas.openxmlformats.org/officeDocument/2006/relationships/image" Target="../media/image37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2714F-6C8C-44A2-8F8D-D047E7E35D5E}" type="datetimeFigureOut">
              <a:rPr lang="it-IT" smtClean="0"/>
              <a:t>08/04/2025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AD7B3-C04F-4420-92E8-89DB52B517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5234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AD7B3-C04F-4420-92E8-89DB52B51767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3775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Anche nel caso di chetoni non simmetrici </a:t>
            </a:r>
            <a:r>
              <a:rPr lang="it-IT" err="1"/>
              <a:t>enolizzabili</a:t>
            </a:r>
            <a:r>
              <a:rPr lang="it-IT" baseline="0"/>
              <a:t> da tutte due le parti si può avere il controllo sulla formazione dell’enolato utilizzando basi fortissime ingombrate (LDA) 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AD7B3-C04F-4420-92E8-89DB52B51767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5085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L’enolato (favorito) ha configurazione cis. L’aldeide può approcciare l’enolato in due modi, ne consegue che nello stato di transizione ciclico a 6 termini che rappresentiamo come sedia, il gruppo R dell’aldeide può</a:t>
            </a:r>
            <a:r>
              <a:rPr lang="it-IT" baseline="0"/>
              <a:t> essere equatoriale </a:t>
            </a:r>
            <a:r>
              <a:rPr lang="it-IT"/>
              <a:t>o assiale (sfavorito).</a:t>
            </a:r>
          </a:p>
          <a:p>
            <a:r>
              <a:rPr lang="it-IT"/>
              <a:t>In</a:t>
            </a:r>
            <a:r>
              <a:rPr lang="it-IT" baseline="0"/>
              <a:t> questa rappresentazione l’enolato reagisce con la faccia Re, l’aldeide con la faccia Si (approccio favorito) o con la faccia Re (approccio sfavorito).</a:t>
            </a:r>
          </a:p>
          <a:p>
            <a:r>
              <a:rPr lang="it-IT" baseline="0"/>
              <a:t>Ovviamente c’è un’uguale probabilità che l’approccio favorito sia anche Si (enolato), Re (aldeide), cioè sulla faccia opposta dell’enolato e dell’aldeide, ma con R sempre equatoriale. </a:t>
            </a:r>
          </a:p>
          <a:p>
            <a:r>
              <a:rPr lang="it-IT" baseline="0"/>
              <a:t>Indico questo con la simbologia dell’asterisco Re*,Si*. La conseguenza è che il </a:t>
            </a:r>
            <a:r>
              <a:rPr lang="it-IT" baseline="0" err="1"/>
              <a:t>diastereoisomero</a:t>
            </a:r>
            <a:r>
              <a:rPr lang="it-IT" baseline="0"/>
              <a:t> sin si forma come racemo.</a:t>
            </a:r>
          </a:p>
          <a:p>
            <a:r>
              <a:rPr lang="it-IT" baseline="0"/>
              <a:t>Identiche considerazioni per il decorso sfavorito che è Re, Re nello schema della slide ma con uguale probabilità avviene la reazione con approccio </a:t>
            </a:r>
            <a:r>
              <a:rPr lang="it-IT" baseline="0" err="1"/>
              <a:t>Si,Si</a:t>
            </a:r>
            <a:r>
              <a:rPr lang="it-IT" baseline="0"/>
              <a:t>.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AD7B3-C04F-4420-92E8-89DB52B51767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5007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08/04/2025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9056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08/04/2025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50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08/04/2025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7635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BCCD4-2958-4B2D-9833-7FA85E11C16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199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08/04/2025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474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08/04/2025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915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08/04/2025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097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08/04/2025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367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08/04/2025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8071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08/04/2025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264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08/04/2025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912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08/04/2025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840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50CB7-C8D8-4732-9B2F-5589A3AAB971}" type="datetimeFigureOut">
              <a:rPr lang="it-IT" smtClean="0"/>
              <a:t>08/04/2025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951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5.emf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1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3.emf"/><Relationship Id="rId5" Type="http://schemas.openxmlformats.org/officeDocument/2006/relationships/image" Target="../media/image20.e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2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e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7.emf"/><Relationship Id="rId4" Type="http://schemas.openxmlformats.org/officeDocument/2006/relationships/image" Target="../media/image24.emf"/><Relationship Id="rId9" Type="http://schemas.openxmlformats.org/officeDocument/2006/relationships/oleObject" Target="../embeddings/oleObject20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3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9.e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31.emf"/><Relationship Id="rId4" Type="http://schemas.openxmlformats.org/officeDocument/2006/relationships/image" Target="../media/image28.e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3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5.e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7.emf"/><Relationship Id="rId4" Type="http://schemas.openxmlformats.org/officeDocument/2006/relationships/image" Target="../media/image34.emf"/><Relationship Id="rId9" Type="http://schemas.openxmlformats.org/officeDocument/2006/relationships/oleObject" Target="../embeddings/oleObject3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0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1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2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>
                <a:solidFill>
                  <a:srgbClr val="C00000"/>
                </a:solidFill>
              </a:rPr>
              <a:t>REAZIONI ALDOLICHE</a:t>
            </a:r>
            <a:br>
              <a:rPr lang="it-IT">
                <a:solidFill>
                  <a:srgbClr val="C00000"/>
                </a:solidFill>
              </a:rPr>
            </a:br>
            <a:br>
              <a:rPr lang="it-IT">
                <a:solidFill>
                  <a:srgbClr val="C00000"/>
                </a:solidFill>
              </a:rPr>
            </a:br>
            <a:r>
              <a:rPr lang="it-IT">
                <a:solidFill>
                  <a:srgbClr val="C00000"/>
                </a:solidFill>
              </a:rPr>
              <a:t>(Reazioni in </a:t>
            </a:r>
            <a:r>
              <a:rPr lang="it-IT">
                <a:solidFill>
                  <a:srgbClr val="C00000"/>
                </a:solidFill>
                <a:latin typeface="Symbol" pitchFamily="18" charset="2"/>
              </a:rPr>
              <a:t>a</a:t>
            </a:r>
            <a:r>
              <a:rPr lang="it-IT">
                <a:solidFill>
                  <a:srgbClr val="C00000"/>
                </a:solidFill>
              </a:rPr>
              <a:t> al carbonile)</a:t>
            </a:r>
          </a:p>
        </p:txBody>
      </p:sp>
    </p:spTree>
    <p:extLst>
      <p:ext uri="{BB962C8B-B14F-4D97-AF65-F5344CB8AC3E}">
        <p14:creationId xmlns:p14="http://schemas.microsoft.com/office/powerpoint/2010/main" val="3894161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332531"/>
              </p:ext>
            </p:extLst>
          </p:nvPr>
        </p:nvGraphicFramePr>
        <p:xfrm>
          <a:off x="719138" y="3092450"/>
          <a:ext cx="8021637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CS ChemDraw Drawing" r:id="rId3" imgW="5015292" imgH="676341" progId="ChemDraw.Document.6.0">
                  <p:embed/>
                </p:oleObj>
              </mc:Choice>
              <mc:Fallback>
                <p:oleObj name="CS ChemDraw Drawing" r:id="rId3" imgW="5015292" imgH="67634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9138" y="3092450"/>
                        <a:ext cx="8021637" cy="1084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06594" y="1497590"/>
            <a:ext cx="86371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Nella reazione aldolica si forma un nuovo legame Csp3-Csp3 da due centri trigonali (Csp2).</a:t>
            </a:r>
          </a:p>
          <a:p>
            <a:endParaRPr lang="it-IT"/>
          </a:p>
          <a:p>
            <a:r>
              <a:rPr lang="it-IT"/>
              <a:t>Se l’enolato non ha sostituenti al C-</a:t>
            </a:r>
            <a:r>
              <a:rPr lang="it-IT">
                <a:latin typeface="Symbol" panose="05050102010706020507" pitchFamily="18" charset="2"/>
              </a:rPr>
              <a:t>b</a:t>
            </a:r>
            <a:r>
              <a:rPr lang="it-IT"/>
              <a:t> si genera un solo centro </a:t>
            </a:r>
          </a:p>
          <a:p>
            <a:r>
              <a:rPr lang="it-IT" err="1"/>
              <a:t>stereogenico</a:t>
            </a:r>
            <a:r>
              <a:rPr lang="it-IT"/>
              <a:t>, quindi in assenza di induzione di </a:t>
            </a:r>
            <a:r>
              <a:rPr lang="it-IT" err="1"/>
              <a:t>chiralità</a:t>
            </a:r>
            <a:r>
              <a:rPr lang="it-IT"/>
              <a:t> il prodotto che si forma è racemo.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3D1BC736-7E4A-4B0B-9486-0C4A60B8A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696" y="283437"/>
            <a:ext cx="59197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3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Controllo della stereochimica</a:t>
            </a:r>
          </a:p>
        </p:txBody>
      </p:sp>
    </p:spTree>
    <p:extLst>
      <p:ext uri="{BB962C8B-B14F-4D97-AF65-F5344CB8AC3E}">
        <p14:creationId xmlns:p14="http://schemas.microsoft.com/office/powerpoint/2010/main" val="1993227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56176" y="299695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2 carboni  </a:t>
            </a:r>
            <a:r>
              <a:rPr lang="it-IT" err="1"/>
              <a:t>stereogenici</a:t>
            </a:r>
            <a:endParaRPr lang="it-IT"/>
          </a:p>
          <a:p>
            <a:r>
              <a:rPr lang="it-IT"/>
              <a:t>2 </a:t>
            </a:r>
            <a:r>
              <a:rPr lang="it-IT" err="1"/>
              <a:t>diastereoisomeri</a:t>
            </a:r>
            <a:endParaRPr lang="it-IT"/>
          </a:p>
        </p:txBody>
      </p:sp>
      <p:pic>
        <p:nvPicPr>
          <p:cNvPr id="4121" name="Picture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03850"/>
            <a:ext cx="4320480" cy="304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597352" y="1030813"/>
            <a:ext cx="67963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Nel seguente caso (enolato sostituito al C-</a:t>
            </a:r>
            <a:r>
              <a:rPr lang="it-IT">
                <a:latin typeface="Symbol" panose="05050102010706020507" pitchFamily="18" charset="2"/>
              </a:rPr>
              <a:t>b</a:t>
            </a:r>
            <a:r>
              <a:rPr lang="it-IT"/>
              <a:t>) </a:t>
            </a:r>
          </a:p>
          <a:p>
            <a:r>
              <a:rPr lang="it-IT"/>
              <a:t>si creano due nuovi centri </a:t>
            </a:r>
            <a:r>
              <a:rPr lang="it-IT" err="1"/>
              <a:t>stereogenici</a:t>
            </a:r>
            <a:r>
              <a:rPr lang="it-IT"/>
              <a:t> da substrato e reagenti achirali,</a:t>
            </a:r>
          </a:p>
          <a:p>
            <a:r>
              <a:rPr lang="it-IT"/>
              <a:t>Quindi si formano prodotti </a:t>
            </a:r>
            <a:r>
              <a:rPr lang="it-IT" err="1"/>
              <a:t>diastereoisomerici</a:t>
            </a:r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1782313" y="5781495"/>
            <a:ext cx="3851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Dall’enolato </a:t>
            </a:r>
            <a:r>
              <a:rPr lang="it-IT">
                <a:solidFill>
                  <a:srgbClr val="FF0000"/>
                </a:solidFill>
              </a:rPr>
              <a:t>cis</a:t>
            </a:r>
            <a:r>
              <a:rPr lang="it-IT"/>
              <a:t> si forma l’</a:t>
            </a:r>
            <a:r>
              <a:rPr lang="it-IT" err="1"/>
              <a:t>aldolo</a:t>
            </a:r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sin</a:t>
            </a:r>
          </a:p>
          <a:p>
            <a:r>
              <a:rPr lang="it-IT"/>
              <a:t>Dall’enolato </a:t>
            </a:r>
            <a:r>
              <a:rPr lang="it-IT">
                <a:solidFill>
                  <a:srgbClr val="FF0000"/>
                </a:solidFill>
              </a:rPr>
              <a:t>trans</a:t>
            </a:r>
            <a:r>
              <a:rPr lang="it-IT"/>
              <a:t> si forma l’</a:t>
            </a:r>
            <a:r>
              <a:rPr lang="it-IT" err="1"/>
              <a:t>aldolo</a:t>
            </a:r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anti</a:t>
            </a: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36714DE2-EF21-4747-B2C0-E288AAEDF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326559"/>
            <a:ext cx="68407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3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Controllo della stereochimica relativa</a:t>
            </a:r>
          </a:p>
        </p:txBody>
      </p:sp>
    </p:spTree>
    <p:extLst>
      <p:ext uri="{BB962C8B-B14F-4D97-AF65-F5344CB8AC3E}">
        <p14:creationId xmlns:p14="http://schemas.microsoft.com/office/powerpoint/2010/main" val="67715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80" y="1916832"/>
            <a:ext cx="8741649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3">
            <a:extLst>
              <a:ext uri="{FF2B5EF4-FFF2-40B4-BE49-F238E27FC236}">
                <a16:creationId xmlns:a16="http://schemas.microsoft.com/office/drawing/2014/main" id="{DC0468F3-F56B-46BB-B895-B9CD6ACA7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308882"/>
            <a:ext cx="71287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3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Controllo della stereochimica relativa</a:t>
            </a:r>
          </a:p>
        </p:txBody>
      </p:sp>
    </p:spTree>
    <p:extLst>
      <p:ext uri="{BB962C8B-B14F-4D97-AF65-F5344CB8AC3E}">
        <p14:creationId xmlns:p14="http://schemas.microsoft.com/office/powerpoint/2010/main" val="3743263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032402"/>
              </p:ext>
            </p:extLst>
          </p:nvPr>
        </p:nvGraphicFramePr>
        <p:xfrm>
          <a:off x="1450794" y="2043534"/>
          <a:ext cx="7667625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CS ChemDraw Drawing" r:id="rId3" imgW="5913120" imgH="1138428" progId="ChemDraw.Document.6.0">
                  <p:embed/>
                </p:oleObj>
              </mc:Choice>
              <mc:Fallback>
                <p:oleObj name="CS ChemDraw Drawing" r:id="rId3" imgW="5913120" imgH="1138428" progId="ChemDraw.Document.6.0">
                  <p:embed/>
                  <p:pic>
                    <p:nvPicPr>
                      <p:cNvPr id="512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0794" y="2043534"/>
                        <a:ext cx="7667625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449191" y="1080575"/>
            <a:ext cx="504497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/>
              <a:t>Problema di nomenclatura negli enolati di esteri</a:t>
            </a:r>
          </a:p>
        </p:txBody>
      </p:sp>
      <p:sp>
        <p:nvSpPr>
          <p:cNvPr id="4" name="Rettangolo 3"/>
          <p:cNvSpPr/>
          <p:nvPr/>
        </p:nvSpPr>
        <p:spPr>
          <a:xfrm>
            <a:off x="179511" y="2093217"/>
            <a:ext cx="4383307" cy="14747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>
                <a:solidFill>
                  <a:schemeClr val="tx1"/>
                </a:solidFill>
              </a:rPr>
              <a:t>Enolato cis:  OM e R dalla stessa parte</a:t>
            </a:r>
          </a:p>
          <a:p>
            <a:pPr algn="ctr"/>
            <a:r>
              <a:rPr lang="it-IT">
                <a:solidFill>
                  <a:schemeClr val="tx1"/>
                </a:solidFill>
              </a:rPr>
              <a:t>Enolato trans: OM e R da parti opposte</a:t>
            </a:r>
          </a:p>
          <a:p>
            <a:pPr algn="ctr"/>
            <a:r>
              <a:rPr lang="it-IT">
                <a:solidFill>
                  <a:srgbClr val="FF0000"/>
                </a:solidFill>
              </a:rPr>
              <a:t>Indipendentemente dal n. atomico di M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5"/>
          <a:srcRect l="-2208" r="58425"/>
          <a:stretch/>
        </p:blipFill>
        <p:spPr>
          <a:xfrm>
            <a:off x="1968734" y="4005065"/>
            <a:ext cx="3420000" cy="1498808"/>
          </a:xfrm>
          <a:prstGeom prst="rect">
            <a:avLst/>
          </a:prstGeom>
        </p:spPr>
      </p:pic>
      <p:sp>
        <p:nvSpPr>
          <p:cNvPr id="6" name="Arco 5"/>
          <p:cNvSpPr/>
          <p:nvPr/>
        </p:nvSpPr>
        <p:spPr>
          <a:xfrm rot="6159960">
            <a:off x="2518823" y="4757508"/>
            <a:ext cx="720080" cy="64807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977241" y="5333271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Z</a:t>
            </a:r>
          </a:p>
        </p:txBody>
      </p:sp>
      <p:sp>
        <p:nvSpPr>
          <p:cNvPr id="8" name="Arco 7"/>
          <p:cNvSpPr/>
          <p:nvPr/>
        </p:nvSpPr>
        <p:spPr>
          <a:xfrm rot="6187342">
            <a:off x="4027658" y="4325605"/>
            <a:ext cx="1232701" cy="1104090"/>
          </a:xfrm>
          <a:prstGeom prst="arc">
            <a:avLst>
              <a:gd name="adj1" fmla="val 13066543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4987731" y="518422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E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5724128" y="4674263"/>
            <a:ext cx="1214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Problema! 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A807A1AA-4A64-4CB6-87BD-BAE113215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4582" y="308882"/>
            <a:ext cx="4811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3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Geometria degli enolati</a:t>
            </a:r>
          </a:p>
        </p:txBody>
      </p:sp>
    </p:spTree>
    <p:extLst>
      <p:ext uri="{BB962C8B-B14F-4D97-AF65-F5344CB8AC3E}">
        <p14:creationId xmlns:p14="http://schemas.microsoft.com/office/powerpoint/2010/main" val="1766253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13351"/>
            <a:ext cx="656590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CasellaDiTesto 1"/>
          <p:cNvSpPr txBox="1">
            <a:spLocks noChangeArrowheads="1"/>
          </p:cNvSpPr>
          <p:nvPr/>
        </p:nvSpPr>
        <p:spPr bwMode="auto">
          <a:xfrm>
            <a:off x="1547664" y="4258096"/>
            <a:ext cx="49037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/>
              <a:t>R poco ingombrati: predomina l’enolato trans</a:t>
            </a:r>
          </a:p>
          <a:p>
            <a:pPr eaLnBrk="1" hangingPunct="1"/>
            <a:r>
              <a:rPr lang="it-IT" altLang="it-IT"/>
              <a:t>R ingombrati: predomina il cis</a:t>
            </a:r>
          </a:p>
        </p:txBody>
      </p: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2007815" y="332656"/>
            <a:ext cx="615315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Stereochimica degli enolati</a:t>
            </a:r>
          </a:p>
          <a:p>
            <a:pPr eaLnBrk="1" hangingPunct="1"/>
            <a:endParaRPr lang="it-IT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021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19" y="3813647"/>
            <a:ext cx="79629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2"/>
          <p:cNvSpPr/>
          <p:nvPr/>
        </p:nvSpPr>
        <p:spPr>
          <a:xfrm>
            <a:off x="219456" y="3374136"/>
            <a:ext cx="1814512" cy="1011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21" name="CasellaDiTesto 3"/>
          <p:cNvSpPr txBox="1">
            <a:spLocks noChangeArrowheads="1"/>
          </p:cNvSpPr>
          <p:nvPr/>
        </p:nvSpPr>
        <p:spPr bwMode="auto">
          <a:xfrm>
            <a:off x="289050" y="3374136"/>
            <a:ext cx="18859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 R è grande, questo </a:t>
            </a:r>
            <a:r>
              <a:rPr kumimoji="0" lang="it-IT" altLang="it-IT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SdT</a:t>
            </a:r>
            <a:r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è destabilizzato dall’interazione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sterica  R-Me e prevale il </a:t>
            </a:r>
            <a:r>
              <a:rPr kumimoji="0" lang="it-IT" altLang="it-IT" sz="1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cis</a:t>
            </a:r>
          </a:p>
        </p:txBody>
      </p:sp>
      <p:sp>
        <p:nvSpPr>
          <p:cNvPr id="5" name="Rettangolo 4"/>
          <p:cNvSpPr/>
          <p:nvPr/>
        </p:nvSpPr>
        <p:spPr>
          <a:xfrm>
            <a:off x="478219" y="5177309"/>
            <a:ext cx="2081212" cy="1012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</a:t>
            </a:r>
          </a:p>
        </p:txBody>
      </p:sp>
      <p:sp>
        <p:nvSpPr>
          <p:cNvPr id="9223" name="CasellaDiTesto 6"/>
          <p:cNvSpPr txBox="1">
            <a:spLocks noChangeArrowheads="1"/>
          </p:cNvSpPr>
          <p:nvPr/>
        </p:nvSpPr>
        <p:spPr bwMode="auto">
          <a:xfrm>
            <a:off x="575056" y="5267412"/>
            <a:ext cx="18875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 R è piccolo, diventano importanti le interazioni 1,3 </a:t>
            </a:r>
            <a:r>
              <a:rPr kumimoji="0" lang="it-IT" altLang="it-IT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diassiali</a:t>
            </a:r>
            <a:r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e prevale il </a:t>
            </a:r>
            <a:r>
              <a:rPr kumimoji="0" lang="it-IT" altLang="it-IT" sz="1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trans</a:t>
            </a:r>
          </a:p>
        </p:txBody>
      </p:sp>
      <p:sp>
        <p:nvSpPr>
          <p:cNvPr id="8" name="Text Box 32">
            <a:extLst>
              <a:ext uri="{FF2B5EF4-FFF2-40B4-BE49-F238E27FC236}">
                <a16:creationId xmlns:a16="http://schemas.microsoft.com/office/drawing/2014/main" id="{823B6679-C124-4551-AD46-6BE555A5A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343" y="97967"/>
            <a:ext cx="61531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Deprotonazione</a:t>
            </a:r>
            <a:r>
              <a:rPr lang="it-IT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LDA </a:t>
            </a:r>
          </a:p>
          <a:p>
            <a:pPr algn="ctr" eaLnBrk="1" hangingPunct="1"/>
            <a:r>
              <a:rPr lang="it-IT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Stereochimica degli enolati</a:t>
            </a:r>
          </a:p>
          <a:p>
            <a:pPr algn="ctr" eaLnBrk="1" hangingPunct="1"/>
            <a:endParaRPr lang="it-IT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Oggetto 1">
            <a:extLst>
              <a:ext uri="{FF2B5EF4-FFF2-40B4-BE49-F238E27FC236}">
                <a16:creationId xmlns:a16="http://schemas.microsoft.com/office/drawing/2014/main" id="{32F75D61-39CE-475F-9522-0478EF1D24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172205"/>
              </p:ext>
            </p:extLst>
          </p:nvPr>
        </p:nvGraphicFramePr>
        <p:xfrm>
          <a:off x="3009741" y="1269654"/>
          <a:ext cx="2735263" cy="226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CS ChemDraw Drawing" r:id="rId4" imgW="2735219" imgH="2264183" progId="ChemDraw.Document.6.0">
                  <p:embed/>
                </p:oleObj>
              </mc:Choice>
              <mc:Fallback>
                <p:oleObj name="CS ChemDraw Drawing" r:id="rId4" imgW="2735219" imgH="2264183" progId="ChemDraw.Document.6.0">
                  <p:embed/>
                  <p:pic>
                    <p:nvPicPr>
                      <p:cNvPr id="2" name="Oggetto 1">
                        <a:extLst>
                          <a:ext uri="{FF2B5EF4-FFF2-40B4-BE49-F238E27FC236}">
                            <a16:creationId xmlns:a16="http://schemas.microsoft.com/office/drawing/2014/main" id="{32F75D61-39CE-475F-9522-0478EF1D24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09741" y="1269654"/>
                        <a:ext cx="2735263" cy="226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27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/>
          <a:srcRect r="5590"/>
          <a:stretch/>
        </p:blipFill>
        <p:spPr>
          <a:xfrm>
            <a:off x="467544" y="2102529"/>
            <a:ext cx="8064896" cy="1917119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479326" y="385232"/>
            <a:ext cx="6185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Meccanismo della reazione aldolica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089199" y="5060731"/>
            <a:ext cx="6658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Il controllo della stereochimica deriva dallo stato di transizione ciclico</a:t>
            </a:r>
          </a:p>
          <a:p>
            <a:r>
              <a:rPr lang="it-IT">
                <a:solidFill>
                  <a:srgbClr val="C00000"/>
                </a:solidFill>
              </a:rPr>
              <a:t>Stato di transizione di Zimmermann-</a:t>
            </a:r>
            <a:r>
              <a:rPr lang="it-IT" err="1">
                <a:solidFill>
                  <a:srgbClr val="C00000"/>
                </a:solidFill>
              </a:rPr>
              <a:t>Traxler</a:t>
            </a:r>
            <a:endParaRPr lang="it-IT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818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37"/>
          <p:cNvSpPr>
            <a:spLocks noChangeArrowheads="1"/>
          </p:cNvSpPr>
          <p:nvPr/>
        </p:nvSpPr>
        <p:spPr bwMode="auto">
          <a:xfrm>
            <a:off x="7780874" y="4631258"/>
            <a:ext cx="1225550" cy="10080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36867" name="AutoShape 36"/>
          <p:cNvSpPr>
            <a:spLocks noChangeArrowheads="1"/>
          </p:cNvSpPr>
          <p:nvPr/>
        </p:nvSpPr>
        <p:spPr bwMode="auto">
          <a:xfrm>
            <a:off x="7673824" y="2140372"/>
            <a:ext cx="1225550" cy="10080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36869" name="Text Box 10"/>
          <p:cNvSpPr txBox="1">
            <a:spLocks noChangeArrowheads="1"/>
          </p:cNvSpPr>
          <p:nvPr/>
        </p:nvSpPr>
        <p:spPr bwMode="auto">
          <a:xfrm>
            <a:off x="7450780" y="1363089"/>
            <a:ext cx="1671638" cy="73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1400" b="1" dirty="0"/>
              <a:t>aldolo sin (</a:t>
            </a:r>
            <a:r>
              <a:rPr lang="it-IT" sz="1400" b="1" dirty="0">
                <a:cs typeface="Arial" charset="0"/>
              </a:rPr>
              <a:t>±)</a:t>
            </a:r>
          </a:p>
          <a:p>
            <a:pPr eaLnBrk="1" hangingPunct="1"/>
            <a:r>
              <a:rPr lang="it-IT" sz="1400" b="1" dirty="0" err="1">
                <a:cs typeface="Arial" charset="0"/>
              </a:rPr>
              <a:t>diastereoisomero</a:t>
            </a:r>
            <a:endParaRPr lang="it-IT" sz="1400" b="1" dirty="0">
              <a:cs typeface="Arial" charset="0"/>
            </a:endParaRPr>
          </a:p>
          <a:p>
            <a:pPr eaLnBrk="1" hangingPunct="1"/>
            <a:r>
              <a:rPr lang="it-IT" sz="1400" b="1" dirty="0">
                <a:cs typeface="Arial" charset="0"/>
              </a:rPr>
              <a:t>prevalente</a:t>
            </a:r>
          </a:p>
        </p:txBody>
      </p:sp>
      <p:sp>
        <p:nvSpPr>
          <p:cNvPr id="36870" name="Text Box 14"/>
          <p:cNvSpPr txBox="1">
            <a:spLocks noChangeArrowheads="1"/>
          </p:cNvSpPr>
          <p:nvPr/>
        </p:nvSpPr>
        <p:spPr bwMode="auto">
          <a:xfrm>
            <a:off x="7780874" y="4300892"/>
            <a:ext cx="1341438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1400" b="1" dirty="0"/>
              <a:t>aldolo anti (</a:t>
            </a:r>
            <a:r>
              <a:rPr lang="it-IT" sz="1400" b="1" dirty="0">
                <a:cs typeface="Arial" charset="0"/>
              </a:rPr>
              <a:t>±)</a:t>
            </a:r>
          </a:p>
        </p:txBody>
      </p:sp>
      <p:sp>
        <p:nvSpPr>
          <p:cNvPr id="36871" name="Text Box 15"/>
          <p:cNvSpPr txBox="1">
            <a:spLocks noChangeArrowheads="1"/>
          </p:cNvSpPr>
          <p:nvPr/>
        </p:nvSpPr>
        <p:spPr bwMode="auto">
          <a:xfrm>
            <a:off x="779422" y="1110240"/>
            <a:ext cx="37925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ENOLATO CIS    approccio favorito</a:t>
            </a:r>
          </a:p>
        </p:txBody>
      </p:sp>
      <p:graphicFrame>
        <p:nvGraphicFramePr>
          <p:cNvPr id="36872" name="Object 29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58564777"/>
              </p:ext>
            </p:extLst>
          </p:nvPr>
        </p:nvGraphicFramePr>
        <p:xfrm>
          <a:off x="2124075" y="1989138"/>
          <a:ext cx="6834188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CS ChemDraw Drawing" r:id="rId4" imgW="5601747" imgH="1363500" progId="ChemDraw.Document.6.0">
                  <p:embed/>
                </p:oleObj>
              </mc:Choice>
              <mc:Fallback>
                <p:oleObj name="CS ChemDraw Drawing" r:id="rId4" imgW="5601747" imgH="136350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1989138"/>
                        <a:ext cx="6834188" cy="166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3" name="Object 3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3155224"/>
              </p:ext>
            </p:extLst>
          </p:nvPr>
        </p:nvGraphicFramePr>
        <p:xfrm>
          <a:off x="2339975" y="4581128"/>
          <a:ext cx="6548438" cy="213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CS ChemDraw Drawing" r:id="rId6" imgW="5876202" imgH="1919700" progId="ChemDraw.Document.6.0">
                  <p:embed/>
                </p:oleObj>
              </mc:Choice>
              <mc:Fallback>
                <p:oleObj name="CS ChemDraw Drawing" r:id="rId6" imgW="5876202" imgH="191970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581128"/>
                        <a:ext cx="6548438" cy="213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803282" y="3933589"/>
            <a:ext cx="39079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ENOLATO CIS    approccio sfavorito</a:t>
            </a:r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951451"/>
              </p:ext>
            </p:extLst>
          </p:nvPr>
        </p:nvGraphicFramePr>
        <p:xfrm>
          <a:off x="323528" y="1943099"/>
          <a:ext cx="1409253" cy="167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CS ChemDraw Drawing" r:id="rId8" imgW="1264492" imgH="1674540" progId="ChemDraw.Document.6.0">
                  <p:embed/>
                </p:oleObj>
              </mc:Choice>
              <mc:Fallback>
                <p:oleObj name="CS ChemDraw Drawing" r:id="rId8" imgW="1264492" imgH="1674540" progId="ChemDraw.Document.6.0">
                  <p:embed/>
                  <p:pic>
                    <p:nvPicPr>
                      <p:cNvPr id="0" name="Ogget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943099"/>
                        <a:ext cx="1409253" cy="167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158728"/>
              </p:ext>
            </p:extLst>
          </p:nvPr>
        </p:nvGraphicFramePr>
        <p:xfrm>
          <a:off x="323528" y="4458054"/>
          <a:ext cx="1265237" cy="167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CS ChemDraw Drawing" r:id="rId10" imgW="1264492" imgH="1674540" progId="ChemDraw.Document.6.0">
                  <p:embed/>
                </p:oleObj>
              </mc:Choice>
              <mc:Fallback>
                <p:oleObj name="CS ChemDraw Drawing" r:id="rId10" imgW="1264492" imgH="16745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23528" y="4458054"/>
                        <a:ext cx="1265237" cy="167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CDE83F8-7166-4153-90CD-C6EC0074A613}"/>
              </a:ext>
            </a:extLst>
          </p:cNvPr>
          <p:cNvSpPr txBox="1"/>
          <p:nvPr/>
        </p:nvSpPr>
        <p:spPr>
          <a:xfrm>
            <a:off x="647834" y="92553"/>
            <a:ext cx="72551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 di transizione di Zimmermann-</a:t>
            </a:r>
            <a:r>
              <a:rPr lang="it-IT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Traxler</a:t>
            </a:r>
            <a:endParaRPr lang="it-IT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708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nimBg="1"/>
      <p:bldP spid="36870" grpId="0" animBg="1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7"/>
          <p:cNvSpPr>
            <a:spLocks noChangeArrowheads="1"/>
          </p:cNvSpPr>
          <p:nvPr/>
        </p:nvSpPr>
        <p:spPr bwMode="auto">
          <a:xfrm>
            <a:off x="7669213" y="4821406"/>
            <a:ext cx="1194568" cy="10080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37891" name="AutoShape 25"/>
          <p:cNvSpPr>
            <a:spLocks noChangeArrowheads="1"/>
          </p:cNvSpPr>
          <p:nvPr/>
        </p:nvSpPr>
        <p:spPr bwMode="auto">
          <a:xfrm>
            <a:off x="7835478" y="2286826"/>
            <a:ext cx="1116435" cy="10080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37893" name="Object 20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52839545"/>
              </p:ext>
            </p:extLst>
          </p:nvPr>
        </p:nvGraphicFramePr>
        <p:xfrm>
          <a:off x="2157383" y="2013175"/>
          <a:ext cx="6796769" cy="1854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CS ChemDraw Drawing" r:id="rId3" imgW="5662797" imgH="1544940" progId="ChemDraw.Document.6.0">
                  <p:embed/>
                </p:oleObj>
              </mc:Choice>
              <mc:Fallback>
                <p:oleObj name="CS ChemDraw Drawing" r:id="rId3" imgW="5662797" imgH="154494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383" y="2013175"/>
                        <a:ext cx="6796769" cy="18541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4" name="Text Box 14"/>
          <p:cNvSpPr txBox="1">
            <a:spLocks noChangeArrowheads="1"/>
          </p:cNvSpPr>
          <p:nvPr/>
        </p:nvSpPr>
        <p:spPr bwMode="auto">
          <a:xfrm>
            <a:off x="395288" y="1097868"/>
            <a:ext cx="40706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/>
              <a:t>ENOLATO TRANS  Approccio favorito</a:t>
            </a:r>
          </a:p>
        </p:txBody>
      </p:sp>
      <p:graphicFrame>
        <p:nvGraphicFramePr>
          <p:cNvPr id="37895" name="Object 2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60082530"/>
              </p:ext>
            </p:extLst>
          </p:nvPr>
        </p:nvGraphicFramePr>
        <p:xfrm>
          <a:off x="2147692" y="4725144"/>
          <a:ext cx="6587651" cy="1738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CS ChemDraw Drawing" r:id="rId5" imgW="5728169" imgH="1511460" progId="ChemDraw.Document.6.0">
                  <p:embed/>
                </p:oleObj>
              </mc:Choice>
              <mc:Fallback>
                <p:oleObj name="CS ChemDraw Drawing" r:id="rId5" imgW="5728169" imgH="151146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692" y="4725144"/>
                        <a:ext cx="6587651" cy="17380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6" name="Text Box 26"/>
          <p:cNvSpPr txBox="1">
            <a:spLocks noChangeArrowheads="1"/>
          </p:cNvSpPr>
          <p:nvPr/>
        </p:nvSpPr>
        <p:spPr bwMode="auto">
          <a:xfrm>
            <a:off x="7404869" y="1299091"/>
            <a:ext cx="1692275" cy="73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1400" b="1"/>
              <a:t>aldolo anti (</a:t>
            </a:r>
            <a:r>
              <a:rPr lang="it-IT" sz="1400" b="1">
                <a:cs typeface="Arial" charset="0"/>
              </a:rPr>
              <a:t>±)</a:t>
            </a:r>
          </a:p>
          <a:p>
            <a:pPr eaLnBrk="1" hangingPunct="1"/>
            <a:r>
              <a:rPr lang="it-IT" sz="1400" b="1">
                <a:cs typeface="Arial" charset="0"/>
              </a:rPr>
              <a:t>diastereoisomero</a:t>
            </a:r>
          </a:p>
          <a:p>
            <a:pPr eaLnBrk="1" hangingPunct="1"/>
            <a:r>
              <a:rPr lang="it-IT" sz="1400" b="1">
                <a:cs typeface="Arial" charset="0"/>
              </a:rPr>
              <a:t>prevalente</a:t>
            </a:r>
          </a:p>
        </p:txBody>
      </p:sp>
      <p:sp>
        <p:nvSpPr>
          <p:cNvPr id="37897" name="Text Box 28"/>
          <p:cNvSpPr txBox="1">
            <a:spLocks noChangeArrowheads="1"/>
          </p:cNvSpPr>
          <p:nvPr/>
        </p:nvSpPr>
        <p:spPr bwMode="auto">
          <a:xfrm>
            <a:off x="7669213" y="4508500"/>
            <a:ext cx="12827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1400" b="1"/>
              <a:t>aldolo sin (</a:t>
            </a:r>
            <a:r>
              <a:rPr lang="it-IT" sz="1400" b="1">
                <a:cs typeface="Arial" charset="0"/>
              </a:rPr>
              <a:t>±)</a:t>
            </a: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466952"/>
              </p:ext>
            </p:extLst>
          </p:nvPr>
        </p:nvGraphicFramePr>
        <p:xfrm>
          <a:off x="323528" y="1953450"/>
          <a:ext cx="1349375" cy="167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CS ChemDraw Drawing" r:id="rId7" imgW="1349854" imgH="1674540" progId="ChemDraw.Document.6.0">
                  <p:embed/>
                </p:oleObj>
              </mc:Choice>
              <mc:Fallback>
                <p:oleObj name="CS ChemDraw Drawing" r:id="rId7" imgW="1349854" imgH="16745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3528" y="1953450"/>
                        <a:ext cx="1349375" cy="167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582458"/>
              </p:ext>
            </p:extLst>
          </p:nvPr>
        </p:nvGraphicFramePr>
        <p:xfrm>
          <a:off x="395288" y="4487863"/>
          <a:ext cx="1350962" cy="167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CS ChemDraw Drawing" r:id="rId9" imgW="1351205" imgH="1674540" progId="ChemDraw.Document.6.0">
                  <p:embed/>
                </p:oleObj>
              </mc:Choice>
              <mc:Fallback>
                <p:oleObj name="CS ChemDraw Drawing" r:id="rId9" imgW="1351205" imgH="16745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95288" y="4487863"/>
                        <a:ext cx="1350962" cy="1674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467544" y="4005064"/>
            <a:ext cx="42501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ENOLATO TRANS  Approccio  sfavorito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376474-54D7-4990-A1D4-17937073A04F}"/>
              </a:ext>
            </a:extLst>
          </p:cNvPr>
          <p:cNvSpPr txBox="1"/>
          <p:nvPr/>
        </p:nvSpPr>
        <p:spPr>
          <a:xfrm>
            <a:off x="994645" y="362032"/>
            <a:ext cx="72551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 di transizione di Zimmermann-</a:t>
            </a:r>
            <a:r>
              <a:rPr lang="it-IT" sz="320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Traxler</a:t>
            </a:r>
            <a:endParaRPr lang="it-IT" sz="32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181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6" grpId="0" animBg="1"/>
      <p:bldP spid="37897" grpId="0" animBg="1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625567" y="6170896"/>
            <a:ext cx="1121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FAVORITO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156176" y="6189394"/>
            <a:ext cx="1227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SFAVORITO</a:t>
            </a: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238277"/>
              </p:ext>
            </p:extLst>
          </p:nvPr>
        </p:nvGraphicFramePr>
        <p:xfrm>
          <a:off x="2484438" y="1550988"/>
          <a:ext cx="1382712" cy="171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CS ChemDraw Drawing" r:id="rId3" imgW="1349854" imgH="1675890" progId="ChemDraw.Document.6.0">
                  <p:embed/>
                </p:oleObj>
              </mc:Choice>
              <mc:Fallback>
                <p:oleObj name="CS ChemDraw Drawing" r:id="rId3" imgW="1349854" imgH="1675890" progId="ChemDraw.Document.6.0">
                  <p:embed/>
                  <p:pic>
                    <p:nvPicPr>
                      <p:cNvPr id="0" name="Ogget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1550988"/>
                        <a:ext cx="1382712" cy="171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140623"/>
              </p:ext>
            </p:extLst>
          </p:nvPr>
        </p:nvGraphicFramePr>
        <p:xfrm>
          <a:off x="4968684" y="1484784"/>
          <a:ext cx="1433512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CS ChemDraw Drawing" r:id="rId5" imgW="1349854" imgH="1675890" progId="ChemDraw.Document.6.0">
                  <p:embed/>
                </p:oleObj>
              </mc:Choice>
              <mc:Fallback>
                <p:oleObj name="CS ChemDraw Drawing" r:id="rId5" imgW="1349854" imgH="1675890" progId="ChemDraw.Document.6.0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684" y="1484784"/>
                        <a:ext cx="1433512" cy="178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3356563" y="1196752"/>
            <a:ext cx="1747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ENOLATO TRANS</a:t>
            </a:r>
          </a:p>
        </p:txBody>
      </p:sp>
      <p:graphicFrame>
        <p:nvGraphicFramePr>
          <p:cNvPr id="12" name="Ogget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232786"/>
              </p:ext>
            </p:extLst>
          </p:nvPr>
        </p:nvGraphicFramePr>
        <p:xfrm>
          <a:off x="179388" y="1528763"/>
          <a:ext cx="1557337" cy="204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CS ChemDraw Drawing" r:id="rId7" imgW="1656185" imgH="2169990" progId="ChemDraw.Document.6.0">
                  <p:embed/>
                </p:oleObj>
              </mc:Choice>
              <mc:Fallback>
                <p:oleObj name="CS ChemDraw Drawing" r:id="rId7" imgW="1656185" imgH="216999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9388" y="1528763"/>
                        <a:ext cx="1557337" cy="204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208075" y="1093816"/>
            <a:ext cx="8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X = </a:t>
            </a:r>
            <a:r>
              <a:rPr lang="it-IT" err="1"/>
              <a:t>OEt</a:t>
            </a:r>
            <a:endParaRPr lang="it-IT"/>
          </a:p>
        </p:txBody>
      </p:sp>
      <p:graphicFrame>
        <p:nvGraphicFramePr>
          <p:cNvPr id="14" name="Ogget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54115"/>
              </p:ext>
            </p:extLst>
          </p:nvPr>
        </p:nvGraphicFramePr>
        <p:xfrm>
          <a:off x="7040563" y="1384300"/>
          <a:ext cx="1544637" cy="203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CS ChemDraw Drawing" r:id="rId9" imgW="1586221" imgH="2084400" progId="ChemDraw.Document.6.0">
                  <p:embed/>
                </p:oleObj>
              </mc:Choice>
              <mc:Fallback>
                <p:oleObj name="CS ChemDraw Drawing" r:id="rId9" imgW="1586221" imgH="20844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040563" y="1384300"/>
                        <a:ext cx="1544637" cy="2030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Connettore 2 17"/>
          <p:cNvCxnSpPr/>
          <p:nvPr/>
        </p:nvCxnSpPr>
        <p:spPr>
          <a:xfrm>
            <a:off x="2186554" y="4149080"/>
            <a:ext cx="0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gget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285388"/>
              </p:ext>
            </p:extLst>
          </p:nvPr>
        </p:nvGraphicFramePr>
        <p:xfrm>
          <a:off x="1336448" y="4648800"/>
          <a:ext cx="170021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CS ChemDraw Drawing" r:id="rId11" imgW="869828" imgH="552960" progId="ChemDraw.Document.6.0">
                  <p:embed/>
                </p:oleObj>
              </mc:Choice>
              <mc:Fallback>
                <p:oleObj name="CS ChemDraw Drawing" r:id="rId11" imgW="869828" imgH="552960" progId="ChemDraw.Document.6.0">
                  <p:embed/>
                  <p:pic>
                    <p:nvPicPr>
                      <p:cNvPr id="0" name="Oggetto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448" y="4648800"/>
                        <a:ext cx="1700212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CasellaDiTesto 22"/>
          <p:cNvSpPr txBox="1"/>
          <p:nvPr/>
        </p:nvSpPr>
        <p:spPr>
          <a:xfrm>
            <a:off x="2122953" y="577753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(±)</a:t>
            </a:r>
          </a:p>
        </p:txBody>
      </p:sp>
      <p:cxnSp>
        <p:nvCxnSpPr>
          <p:cNvPr id="24" name="Connettore 2 23"/>
          <p:cNvCxnSpPr/>
          <p:nvPr/>
        </p:nvCxnSpPr>
        <p:spPr>
          <a:xfrm>
            <a:off x="6660232" y="4184036"/>
            <a:ext cx="0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gget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062799"/>
              </p:ext>
            </p:extLst>
          </p:nvPr>
        </p:nvGraphicFramePr>
        <p:xfrm>
          <a:off x="5810125" y="4649423"/>
          <a:ext cx="1700213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CS ChemDraw Drawing" r:id="rId13" imgW="869828" imgH="552960" progId="ChemDraw.Document.6.0">
                  <p:embed/>
                </p:oleObj>
              </mc:Choice>
              <mc:Fallback>
                <p:oleObj name="CS ChemDraw Drawing" r:id="rId13" imgW="869828" imgH="552960" progId="ChemDraw.Document.6.0">
                  <p:embed/>
                  <p:pic>
                    <p:nvPicPr>
                      <p:cNvPr id="0" name="Oggetto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125" y="4649423"/>
                        <a:ext cx="1700213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CasellaDiTesto 25"/>
          <p:cNvSpPr txBox="1"/>
          <p:nvPr/>
        </p:nvSpPr>
        <p:spPr>
          <a:xfrm>
            <a:off x="6660035" y="580156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(±)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6F67AD-25E0-4A80-8984-D292D261B574}"/>
              </a:ext>
            </a:extLst>
          </p:cNvPr>
          <p:cNvSpPr txBox="1"/>
          <p:nvPr/>
        </p:nvSpPr>
        <p:spPr>
          <a:xfrm>
            <a:off x="755576" y="287010"/>
            <a:ext cx="7905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Proiezioni di Newman – Stereochimica relativa</a:t>
            </a:r>
          </a:p>
        </p:txBody>
      </p:sp>
    </p:spTree>
    <p:extLst>
      <p:ext uri="{BB962C8B-B14F-4D97-AF65-F5344CB8AC3E}">
        <p14:creationId xmlns:p14="http://schemas.microsoft.com/office/powerpoint/2010/main" val="272014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061" y="2344738"/>
            <a:ext cx="5059362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CasellaDiTesto 2"/>
          <p:cNvSpPr txBox="1">
            <a:spLocks noChangeArrowheads="1"/>
          </p:cNvSpPr>
          <p:nvPr/>
        </p:nvSpPr>
        <p:spPr bwMode="auto">
          <a:xfrm>
            <a:off x="1906588" y="3786188"/>
            <a:ext cx="146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/>
              <a:t>pKa circa 20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3851920" y="3786188"/>
            <a:ext cx="1044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Enolato</a:t>
            </a:r>
          </a:p>
          <a:p>
            <a:r>
              <a:rPr lang="it-IT"/>
              <a:t>metallico</a:t>
            </a:r>
          </a:p>
        </p:txBody>
      </p:sp>
      <p:sp>
        <p:nvSpPr>
          <p:cNvPr id="3" name="CasellaDiTesto 2"/>
          <p:cNvSpPr txBox="1"/>
          <p:nvPr/>
        </p:nvSpPr>
        <p:spPr>
          <a:xfrm flipH="1">
            <a:off x="611559" y="4855958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/>
              <a:t>L’elettrofilo </a:t>
            </a:r>
            <a:r>
              <a:rPr lang="it-IT" sz="2000" b="1">
                <a:solidFill>
                  <a:srgbClr val="0000FF"/>
                </a:solidFill>
              </a:rPr>
              <a:t>E</a:t>
            </a:r>
            <a:r>
              <a:rPr lang="it-IT" sz="2000" b="1" baseline="30000">
                <a:solidFill>
                  <a:srgbClr val="0000FF"/>
                </a:solidFill>
              </a:rPr>
              <a:t>+</a:t>
            </a:r>
            <a:r>
              <a:rPr lang="it-IT" sz="2000"/>
              <a:t> può essere un alogeno alcano R-X  (</a:t>
            </a:r>
            <a:r>
              <a:rPr lang="it-IT" sz="2000">
                <a:latin typeface="Symbol" panose="05050102010706020507" pitchFamily="18" charset="2"/>
              </a:rPr>
              <a:t>a</a:t>
            </a:r>
            <a:r>
              <a:rPr lang="it-IT" sz="2000"/>
              <a:t>-alchilazione) o un composto carbonilico (reazione aldolica). In questi casi si costruisce un legame C-C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99C07B0-9A9D-4862-BF39-B3AF461962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102780"/>
              </p:ext>
            </p:extLst>
          </p:nvPr>
        </p:nvGraphicFramePr>
        <p:xfrm>
          <a:off x="4139952" y="2689277"/>
          <a:ext cx="145369" cy="30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S ChemDraw Drawing" r:id="rId4" imgW="162753" imgH="412870" progId="ChemDraw.Document.6.0">
                  <p:embed/>
                </p:oleObj>
              </mc:Choice>
              <mc:Fallback>
                <p:oleObj name="CS ChemDraw Drawing" r:id="rId4" imgW="162753" imgH="41287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39952" y="2689277"/>
                        <a:ext cx="145369" cy="30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C679BE6-F01B-4B9F-A082-350635CE1DCD}"/>
              </a:ext>
            </a:extLst>
          </p:cNvPr>
          <p:cNvSpPr txBox="1"/>
          <p:nvPr/>
        </p:nvSpPr>
        <p:spPr>
          <a:xfrm>
            <a:off x="4630862" y="3131174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>
                <a:solidFill>
                  <a:srgbClr val="0000FF"/>
                </a:solidFill>
              </a:rPr>
              <a:t>E</a:t>
            </a:r>
            <a:r>
              <a:rPr lang="it-IT" b="1" baseline="30000">
                <a:solidFill>
                  <a:srgbClr val="0000FF"/>
                </a:solidFill>
              </a:rPr>
              <a:t>+</a:t>
            </a:r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AEA1BF4-B256-4C7C-AD2C-D95C806771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262607"/>
              </p:ext>
            </p:extLst>
          </p:nvPr>
        </p:nvGraphicFramePr>
        <p:xfrm>
          <a:off x="4446166" y="3013273"/>
          <a:ext cx="307975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S ChemDraw Drawing" r:id="rId6" imgW="307808" imgH="244664" progId="ChemDraw.Document.6.0">
                  <p:embed/>
                </p:oleObj>
              </mc:Choice>
              <mc:Fallback>
                <p:oleObj name="CS ChemDraw Drawing" r:id="rId6" imgW="307808" imgH="24466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46166" y="3013273"/>
                        <a:ext cx="307975" cy="244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9">
            <a:extLst>
              <a:ext uri="{FF2B5EF4-FFF2-40B4-BE49-F238E27FC236}">
                <a16:creationId xmlns:a16="http://schemas.microsoft.com/office/drawing/2014/main" id="{D765916F-93E9-4B13-8D2B-1007A1E7B9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0678"/>
            <a:ext cx="7772400" cy="1470025"/>
          </a:xfrm>
        </p:spPr>
        <p:txBody>
          <a:bodyPr/>
          <a:lstStyle/>
          <a:p>
            <a:r>
              <a:rPr lang="en-US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Reazioni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</a:t>
            </a:r>
            <a:r>
              <a:rPr lang="en-US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enolati</a:t>
            </a:r>
            <a:endParaRPr lang="en-US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69813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721649"/>
              </p:ext>
            </p:extLst>
          </p:nvPr>
        </p:nvGraphicFramePr>
        <p:xfrm>
          <a:off x="2627784" y="1484784"/>
          <a:ext cx="2951065" cy="230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CS ChemDraw Drawing" r:id="rId3" imgW="2317470" imgH="1810080" progId="ChemDraw.Document.6.0">
                  <p:embed/>
                </p:oleObj>
              </mc:Choice>
              <mc:Fallback>
                <p:oleObj name="CS ChemDraw Drawing" r:id="rId3" imgW="2317470" imgH="18100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7784" y="1484784"/>
                        <a:ext cx="2951065" cy="2304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544274"/>
              </p:ext>
            </p:extLst>
          </p:nvPr>
        </p:nvGraphicFramePr>
        <p:xfrm>
          <a:off x="6012160" y="1628800"/>
          <a:ext cx="1585913" cy="208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CS ChemDraw Drawing" r:id="rId5" imgW="1586221" imgH="2084400" progId="ChemDraw.Document.6.0">
                  <p:embed/>
                </p:oleObj>
              </mc:Choice>
              <mc:Fallback>
                <p:oleObj name="CS ChemDraw Drawing" r:id="rId5" imgW="1586221" imgH="20844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12160" y="1628800"/>
                        <a:ext cx="1585913" cy="2084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875516"/>
              </p:ext>
            </p:extLst>
          </p:nvPr>
        </p:nvGraphicFramePr>
        <p:xfrm>
          <a:off x="539552" y="1700808"/>
          <a:ext cx="1585913" cy="208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CS ChemDraw Drawing" r:id="rId7" imgW="1586221" imgH="2084400" progId="ChemDraw.Document.6.0">
                  <p:embed/>
                </p:oleObj>
              </mc:Choice>
              <mc:Fallback>
                <p:oleObj name="CS ChemDraw Drawing" r:id="rId7" imgW="1586221" imgH="20844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9552" y="1700808"/>
                        <a:ext cx="1585913" cy="2084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824344"/>
              </p:ext>
            </p:extLst>
          </p:nvPr>
        </p:nvGraphicFramePr>
        <p:xfrm>
          <a:off x="1115616" y="4797152"/>
          <a:ext cx="170021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name="CS ChemDraw Drawing" r:id="rId9" imgW="869828" imgH="552960" progId="ChemDraw.Document.6.0">
                  <p:embed/>
                </p:oleObj>
              </mc:Choice>
              <mc:Fallback>
                <p:oleObj name="CS ChemDraw Drawing" r:id="rId9" imgW="869828" imgH="5529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15616" y="4797152"/>
                        <a:ext cx="1700212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Connettore 2 16"/>
          <p:cNvCxnSpPr/>
          <p:nvPr/>
        </p:nvCxnSpPr>
        <p:spPr>
          <a:xfrm>
            <a:off x="1907704" y="4005064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gget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243078"/>
              </p:ext>
            </p:extLst>
          </p:nvPr>
        </p:nvGraphicFramePr>
        <p:xfrm>
          <a:off x="5882134" y="4797152"/>
          <a:ext cx="170021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CS ChemDraw Drawing" r:id="rId11" imgW="869828" imgH="552960" progId="ChemDraw.Document.6.0">
                  <p:embed/>
                </p:oleObj>
              </mc:Choice>
              <mc:Fallback>
                <p:oleObj name="CS ChemDraw Drawing" r:id="rId11" imgW="869828" imgH="5529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882134" y="4797152"/>
                        <a:ext cx="1700212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Connettore 2 18"/>
          <p:cNvCxnSpPr/>
          <p:nvPr/>
        </p:nvCxnSpPr>
        <p:spPr>
          <a:xfrm>
            <a:off x="6674222" y="4005064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4203879" y="589933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(±)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7017840" y="5260235"/>
            <a:ext cx="266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/>
              <a:t>S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6686912" y="5106346"/>
            <a:ext cx="266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/>
              <a:t>S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1907704" y="5106346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/>
              <a:t>R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2235790" y="5260235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/>
              <a:t>R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377015" y="1084094"/>
            <a:ext cx="4051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ENOLATO TRANS    APPROCCIO FAVORITO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ECE0E1-9356-46E4-B70C-5C31930D0A62}"/>
              </a:ext>
            </a:extLst>
          </p:cNvPr>
          <p:cNvSpPr txBox="1"/>
          <p:nvPr/>
        </p:nvSpPr>
        <p:spPr>
          <a:xfrm>
            <a:off x="827584" y="220440"/>
            <a:ext cx="7905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Proiezioni di Newman – Stereochimica relativa</a:t>
            </a:r>
          </a:p>
        </p:txBody>
      </p:sp>
    </p:spTree>
    <p:extLst>
      <p:ext uri="{BB962C8B-B14F-4D97-AF65-F5344CB8AC3E}">
        <p14:creationId xmlns:p14="http://schemas.microsoft.com/office/powerpoint/2010/main" val="4146459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26"/>
          <p:cNvSpPr txBox="1">
            <a:spLocks noChangeArrowheads="1"/>
          </p:cNvSpPr>
          <p:nvPr/>
        </p:nvSpPr>
        <p:spPr bwMode="auto">
          <a:xfrm>
            <a:off x="334962" y="1219655"/>
            <a:ext cx="2216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>
                <a:solidFill>
                  <a:srgbClr val="C00000"/>
                </a:solidFill>
              </a:rPr>
              <a:t>BORO ENOLETERI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3707904" y="3429000"/>
            <a:ext cx="6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Et3N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269232" y="6021288"/>
            <a:ext cx="6729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Si può controllare la geometria dei </a:t>
            </a:r>
            <a:r>
              <a:rPr lang="it-IT" err="1"/>
              <a:t>boroenoleteri</a:t>
            </a:r>
            <a:r>
              <a:rPr lang="it-IT"/>
              <a:t>  scegliendo l’opportuno composto del boro </a:t>
            </a:r>
          </a:p>
        </p:txBody>
      </p:sp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392" y="1667668"/>
            <a:ext cx="6381750" cy="20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37" y="4047331"/>
            <a:ext cx="669607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1012638" y="5390995"/>
            <a:ext cx="2800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/>
              <a:t>9-BBN 9-borabiciclononano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269232" y="2998693"/>
            <a:ext cx="194446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600" b="1">
                <a:solidFill>
                  <a:srgbClr val="0070C0"/>
                </a:solidFill>
              </a:rPr>
              <a:t>Sostituente ingombrato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5364088" y="3321858"/>
            <a:ext cx="280831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600" b="1">
                <a:solidFill>
                  <a:srgbClr val="0070C0"/>
                </a:solidFill>
              </a:rPr>
              <a:t>Forza l’enolato in trans configurazione </a:t>
            </a:r>
          </a:p>
        </p:txBody>
      </p:sp>
      <p:sp>
        <p:nvSpPr>
          <p:cNvPr id="12" name="Text Box 32">
            <a:extLst>
              <a:ext uri="{FF2B5EF4-FFF2-40B4-BE49-F238E27FC236}">
                <a16:creationId xmlns:a16="http://schemas.microsoft.com/office/drawing/2014/main" id="{C8E42A7A-471B-4DFF-9354-24C04DFEB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7338" y="326244"/>
            <a:ext cx="61531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3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Stereochimica dei </a:t>
            </a:r>
            <a:r>
              <a:rPr lang="it-IT" sz="320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boroenoleteri</a:t>
            </a:r>
            <a:endParaRPr lang="it-IT" sz="32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99594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4097144"/>
            <a:ext cx="85592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1. Primo centro </a:t>
            </a:r>
            <a:r>
              <a:rPr lang="it-IT" dirty="0" err="1"/>
              <a:t>stereogenico</a:t>
            </a:r>
            <a:r>
              <a:rPr lang="it-IT" dirty="0"/>
              <a:t> C-Nu</a:t>
            </a:r>
          </a:p>
          <a:p>
            <a:r>
              <a:rPr lang="it-IT" dirty="0"/>
              <a:t>2. Secondo centro </a:t>
            </a:r>
            <a:r>
              <a:rPr lang="it-IT" dirty="0" err="1"/>
              <a:t>stereogenico</a:t>
            </a:r>
            <a:r>
              <a:rPr lang="it-IT" dirty="0"/>
              <a:t> C-E intrappolando l’enolato intermedio con un elettrofilo </a:t>
            </a:r>
          </a:p>
          <a:p>
            <a:r>
              <a:rPr lang="it-IT" dirty="0"/>
              <a:t>	diverso da H+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843176" y="5229200"/>
            <a:ext cx="7141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La configurazione relativa dei due centri </a:t>
            </a:r>
            <a:r>
              <a:rPr lang="it-IT" err="1"/>
              <a:t>sterogenici</a:t>
            </a:r>
            <a:r>
              <a:rPr lang="it-IT"/>
              <a:t> può essere controllata</a:t>
            </a:r>
          </a:p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5563352" y="3573559"/>
            <a:ext cx="1816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Reazione tandem</a:t>
            </a: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747077"/>
              </p:ext>
            </p:extLst>
          </p:nvPr>
        </p:nvGraphicFramePr>
        <p:xfrm>
          <a:off x="1477963" y="1314450"/>
          <a:ext cx="4802187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CS ChemDraw Drawing" r:id="rId3" imgW="4012255" imgH="1916649" progId="ChemDraw.Document.6.0">
                  <p:embed/>
                </p:oleObj>
              </mc:Choice>
              <mc:Fallback>
                <p:oleObj name="CS ChemDraw Drawing" r:id="rId3" imgW="4012255" imgH="1916649" progId="ChemDraw.Document.6.0">
                  <p:embed/>
                  <p:pic>
                    <p:nvPicPr>
                      <p:cNvPr id="4" name="Oggetto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7963" y="1314450"/>
                        <a:ext cx="4802187" cy="229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6471389" y="1799232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/>
              <a:t>1 centro </a:t>
            </a:r>
            <a:r>
              <a:rPr lang="it-IT" sz="1400" err="1"/>
              <a:t>stereogenico</a:t>
            </a:r>
            <a:endParaRPr lang="it-IT" sz="1400"/>
          </a:p>
        </p:txBody>
      </p:sp>
      <p:sp>
        <p:nvSpPr>
          <p:cNvPr id="9" name="CasellaDiTesto 8"/>
          <p:cNvSpPr txBox="1"/>
          <p:nvPr/>
        </p:nvSpPr>
        <p:spPr>
          <a:xfrm>
            <a:off x="4860032" y="3055198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/>
              <a:t>2 centri </a:t>
            </a:r>
            <a:r>
              <a:rPr lang="it-IT" sz="1400" err="1"/>
              <a:t>stereogenici</a:t>
            </a:r>
            <a:r>
              <a:rPr lang="it-IT" sz="1400"/>
              <a:t>  </a:t>
            </a:r>
          </a:p>
        </p:txBody>
      </p:sp>
      <p:sp>
        <p:nvSpPr>
          <p:cNvPr id="10" name="Text Box 32">
            <a:extLst>
              <a:ext uri="{FF2B5EF4-FFF2-40B4-BE49-F238E27FC236}">
                <a16:creationId xmlns:a16="http://schemas.microsoft.com/office/drawing/2014/main" id="{2F5DAD62-C0C3-47E2-B508-B61EA8E95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784" y="244721"/>
            <a:ext cx="61531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3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Addizioni coniugate</a:t>
            </a:r>
          </a:p>
        </p:txBody>
      </p:sp>
    </p:spTree>
    <p:extLst>
      <p:ext uri="{BB962C8B-B14F-4D97-AF65-F5344CB8AC3E}">
        <p14:creationId xmlns:p14="http://schemas.microsoft.com/office/powerpoint/2010/main" val="29371707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55576" y="2204864"/>
            <a:ext cx="2325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Sistemi coniugati ciclici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5135086" y="4797152"/>
            <a:ext cx="2121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Configurazione trans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5750799" y="5166484"/>
            <a:ext cx="890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racemo</a:t>
            </a:r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/>
        </p:nvGraphicFramePr>
        <p:xfrm>
          <a:off x="1646237" y="3068960"/>
          <a:ext cx="5851525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CS ChemDraw Drawing" r:id="rId3" imgW="3302105" imgH="740340" progId="ChemDraw.Document.6.0">
                  <p:embed/>
                </p:oleObj>
              </mc:Choice>
              <mc:Fallback>
                <p:oleObj name="CS ChemDraw Drawing" r:id="rId3" imgW="3302105" imgH="740340" progId="ChemDraw.Document.6.0">
                  <p:embed/>
                  <p:pic>
                    <p:nvPicPr>
                      <p:cNvPr id="9" name="Oggetto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46237" y="3068960"/>
                        <a:ext cx="5851525" cy="1311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32">
            <a:extLst>
              <a:ext uri="{FF2B5EF4-FFF2-40B4-BE49-F238E27FC236}">
                <a16:creationId xmlns:a16="http://schemas.microsoft.com/office/drawing/2014/main" id="{B7F52286-8F88-4CE1-A445-353330E56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123240"/>
            <a:ext cx="784887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3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Addizioni coniugate – controllo della stereochimica relativa</a:t>
            </a:r>
          </a:p>
        </p:txBody>
      </p:sp>
    </p:spTree>
    <p:extLst>
      <p:ext uri="{BB962C8B-B14F-4D97-AF65-F5344CB8AC3E}">
        <p14:creationId xmlns:p14="http://schemas.microsoft.com/office/powerpoint/2010/main" val="2711581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127896031"/>
              </p:ext>
            </p:extLst>
          </p:nvPr>
        </p:nvGraphicFramePr>
        <p:xfrm>
          <a:off x="2229747" y="1279724"/>
          <a:ext cx="4968875" cy="298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CS ChemDraw Drawing" r:id="rId3" imgW="3279648" imgH="1970532" progId="ChemDraw.Document.6.0">
                  <p:embed/>
                </p:oleObj>
              </mc:Choice>
              <mc:Fallback>
                <p:oleObj name="CS ChemDraw Drawing" r:id="rId3" imgW="3279648" imgH="1970532" progId="ChemDraw.Document.6.0">
                  <p:embed/>
                  <p:pic>
                    <p:nvPicPr>
                      <p:cNvPr id="4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9747" y="1279724"/>
                        <a:ext cx="4968875" cy="298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922120" y="4869160"/>
            <a:ext cx="758412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Alchilazione sulla faccia meno ingombrata: controllo della stereochimica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Da parte del centro </a:t>
            </a:r>
            <a:r>
              <a:rPr lang="it-IT" altLang="it-IT" sz="1800" err="1"/>
              <a:t>stereogenico</a:t>
            </a:r>
            <a:r>
              <a:rPr lang="it-IT" altLang="it-IT" sz="1800"/>
              <a:t> sul substrato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6" name="Text Box 32">
            <a:extLst>
              <a:ext uri="{FF2B5EF4-FFF2-40B4-BE49-F238E27FC236}">
                <a16:creationId xmlns:a16="http://schemas.microsoft.com/office/drawing/2014/main" id="{7F713899-2721-4EE0-9F96-98BC40F24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123240"/>
            <a:ext cx="784887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3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Addizioni coniugate – controllo della stereochimica relativa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6DA2EA-F9E1-4EA7-BFF5-353CC077DAC4}"/>
              </a:ext>
            </a:extLst>
          </p:cNvPr>
          <p:cNvSpPr txBox="1"/>
          <p:nvPr/>
        </p:nvSpPr>
        <p:spPr>
          <a:xfrm>
            <a:off x="2909589" y="2204864"/>
            <a:ext cx="332482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/>
              <a:t>Centro </a:t>
            </a:r>
            <a:r>
              <a:rPr lang="en-US" err="1"/>
              <a:t>stereogenico</a:t>
            </a:r>
            <a:r>
              <a:rPr lang="en-US"/>
              <a:t> </a:t>
            </a:r>
            <a:r>
              <a:rPr lang="en-US" err="1"/>
              <a:t>sul</a:t>
            </a:r>
            <a:r>
              <a:rPr lang="en-US"/>
              <a:t> </a:t>
            </a:r>
            <a:r>
              <a:rPr lang="en-US" err="1"/>
              <a:t>substrato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663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7043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13"/>
          <p:cNvSpPr txBox="1">
            <a:spLocks noChangeArrowheads="1"/>
          </p:cNvSpPr>
          <p:nvPr/>
        </p:nvSpPr>
        <p:spPr bwMode="auto">
          <a:xfrm>
            <a:off x="1835696" y="109507"/>
            <a:ext cx="58326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3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Reazioni Aldoliche - generalità</a:t>
            </a: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943370"/>
              </p:ext>
            </p:extLst>
          </p:nvPr>
        </p:nvGraphicFramePr>
        <p:xfrm>
          <a:off x="738188" y="1241425"/>
          <a:ext cx="7524750" cy="555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S ChemDraw Drawing" r:id="rId4" imgW="6059082" imgH="4469580" progId="ChemDraw.Document.6.0">
                  <p:embed/>
                </p:oleObj>
              </mc:Choice>
              <mc:Fallback>
                <p:oleObj name="CS ChemDraw Drawing" r:id="rId4" imgW="6059082" imgH="44695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8188" y="1241425"/>
                        <a:ext cx="7524750" cy="5551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656512" y="692696"/>
            <a:ext cx="4662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/>
              <a:t>Metodo di formazione di legami C-C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7137110" y="1820783"/>
            <a:ext cx="1684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err="1"/>
              <a:t>pKa</a:t>
            </a:r>
            <a:r>
              <a:rPr lang="it-IT"/>
              <a:t> circa 20</a:t>
            </a:r>
          </a:p>
          <a:p>
            <a:r>
              <a:rPr lang="it-IT"/>
              <a:t>dell’H in </a:t>
            </a:r>
            <a:r>
              <a:rPr lang="it-IT">
                <a:latin typeface="Symbol" pitchFamily="18" charset="2"/>
              </a:rPr>
              <a:t>a</a:t>
            </a:r>
            <a:r>
              <a:rPr lang="it-IT"/>
              <a:t> al CO</a:t>
            </a:r>
          </a:p>
        </p:txBody>
      </p:sp>
      <p:sp>
        <p:nvSpPr>
          <p:cNvPr id="4" name="Ovale 3"/>
          <p:cNvSpPr/>
          <p:nvPr/>
        </p:nvSpPr>
        <p:spPr>
          <a:xfrm>
            <a:off x="2555776" y="2204864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2915816" y="2276872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873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92277"/>
              </p:ext>
            </p:extLst>
          </p:nvPr>
        </p:nvGraphicFramePr>
        <p:xfrm>
          <a:off x="611560" y="1700808"/>
          <a:ext cx="8325508" cy="381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CS ChemDraw Drawing" r:id="rId3" imgW="5838120" imgH="2675880" progId="ChemDraw.Document.6.0">
                  <p:embed/>
                </p:oleObj>
              </mc:Choice>
              <mc:Fallback>
                <p:oleObj name="CS ChemDraw Drawing" r:id="rId3" imgW="5838120" imgH="26758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1700808"/>
                        <a:ext cx="8325508" cy="3816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1115616" y="5733256"/>
            <a:ext cx="6781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L’enolato dell’aldeide reagisce con l’aldeide stessa e non con il chetone.</a:t>
            </a:r>
          </a:p>
        </p:txBody>
      </p:sp>
      <p:sp>
        <p:nvSpPr>
          <p:cNvPr id="6" name="Text Box 13">
            <a:extLst>
              <a:ext uri="{FF2B5EF4-FFF2-40B4-BE49-F238E27FC236}">
                <a16:creationId xmlns:a16="http://schemas.microsoft.com/office/drawing/2014/main" id="{C2DD4FEF-67D1-4261-A564-32EAB229E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696" y="109507"/>
            <a:ext cx="58326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3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Reazioni Aldoliche - generalità</a:t>
            </a:r>
          </a:p>
        </p:txBody>
      </p:sp>
    </p:spTree>
    <p:extLst>
      <p:ext uri="{BB962C8B-B14F-4D97-AF65-F5344CB8AC3E}">
        <p14:creationId xmlns:p14="http://schemas.microsoft.com/office/powerpoint/2010/main" val="4200640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2" name="Object 18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02780109"/>
              </p:ext>
            </p:extLst>
          </p:nvPr>
        </p:nvGraphicFramePr>
        <p:xfrm>
          <a:off x="1043608" y="1484784"/>
          <a:ext cx="7605600" cy="2851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S ChemDraw Drawing" r:id="rId4" imgW="5981182" imgH="2243039" progId="ChemDraw.Document.6.0">
                  <p:embed/>
                </p:oleObj>
              </mc:Choice>
              <mc:Fallback>
                <p:oleObj name="CS ChemDraw Drawing" r:id="rId4" imgW="5981182" imgH="2243039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484784"/>
                        <a:ext cx="7605600" cy="28516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2051720" y="472514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In </a:t>
            </a:r>
            <a:r>
              <a:rPr lang="it-IT" err="1"/>
              <a:t>NaOH</a:t>
            </a:r>
            <a:r>
              <a:rPr lang="it-IT"/>
              <a:t> l’</a:t>
            </a:r>
            <a:r>
              <a:rPr lang="it-IT" err="1"/>
              <a:t>enolizzazione</a:t>
            </a:r>
            <a:r>
              <a:rPr lang="it-IT"/>
              <a:t> non è completa</a:t>
            </a:r>
          </a:p>
        </p:txBody>
      </p:sp>
      <p:sp>
        <p:nvSpPr>
          <p:cNvPr id="6" name="Text Box 13">
            <a:extLst>
              <a:ext uri="{FF2B5EF4-FFF2-40B4-BE49-F238E27FC236}">
                <a16:creationId xmlns:a16="http://schemas.microsoft.com/office/drawing/2014/main" id="{5B0C57D2-EFF4-40C9-9BA9-179BFACF1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8" y="200917"/>
            <a:ext cx="60438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3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Enolati di chetoni non simmetrici</a:t>
            </a:r>
          </a:p>
        </p:txBody>
      </p:sp>
    </p:spTree>
    <p:extLst>
      <p:ext uri="{BB962C8B-B14F-4D97-AF65-F5344CB8AC3E}">
        <p14:creationId xmlns:p14="http://schemas.microsoft.com/office/powerpoint/2010/main" val="4052916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FC2859-BDCD-062C-9A83-CF153499BD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666FC12D-B162-5A8D-B579-DE6FFD3A61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92163"/>
          </a:xfrm>
        </p:spPr>
        <p:txBody>
          <a:bodyPr/>
          <a:lstStyle/>
          <a:p>
            <a:pPr eaLnBrk="1" hangingPunct="1"/>
            <a:r>
              <a:rPr lang="it-IT" sz="24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REAZIONI ALDOLICHE SOTTO CONTROLLO TERMODINAMICO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0668A12-1A38-89A1-0504-97AAB0DBCF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5485" y="1124744"/>
            <a:ext cx="8086725" cy="36036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it-IT" sz="2000"/>
              <a:t>Il composto carbonilico viene trattato con una base o con un acido in H</a:t>
            </a:r>
            <a:r>
              <a:rPr lang="it-IT" sz="1300" baseline="-25000"/>
              <a:t>2</a:t>
            </a:r>
            <a:r>
              <a:rPr lang="it-IT" sz="2000"/>
              <a:t>O o in alcol (es: 2% </a:t>
            </a:r>
            <a:r>
              <a:rPr lang="it-IT" sz="2000" err="1"/>
              <a:t>NaOH</a:t>
            </a:r>
            <a:r>
              <a:rPr lang="it-IT" sz="2000"/>
              <a:t> in H</a:t>
            </a:r>
            <a:r>
              <a:rPr lang="it-IT" sz="2000" baseline="-25000"/>
              <a:t>2</a:t>
            </a:r>
            <a:r>
              <a:rPr lang="it-IT" sz="2000"/>
              <a:t>O/</a:t>
            </a:r>
            <a:r>
              <a:rPr lang="it-IT" sz="2000" err="1"/>
              <a:t>EtOH</a:t>
            </a:r>
            <a:r>
              <a:rPr lang="it-IT" sz="2000"/>
              <a:t>), troppo debole per permettere la conversione completa nell’enolo o nell’enolato. </a:t>
            </a:r>
            <a:r>
              <a:rPr lang="it-IT" sz="2000">
                <a:solidFill>
                  <a:srgbClr val="C00000"/>
                </a:solidFill>
              </a:rPr>
              <a:t>In questo modo è possibile la formazione di un solo prodotto solo per motivi di simmetria o perché una delle posizioni </a:t>
            </a:r>
            <a:r>
              <a:rPr lang="it-IT" sz="2000">
                <a:solidFill>
                  <a:srgbClr val="C00000"/>
                </a:solidFill>
                <a:latin typeface="Symbol"/>
                <a:sym typeface="Symbol"/>
              </a:rPr>
              <a:t>a</a:t>
            </a:r>
            <a:r>
              <a:rPr lang="it-IT" sz="2000">
                <a:solidFill>
                  <a:srgbClr val="C00000"/>
                </a:solidFill>
              </a:rPr>
              <a:t> è bloccata, oppure per motivi termodinamici (coniugazione, </a:t>
            </a:r>
            <a:r>
              <a:rPr lang="it-IT" sz="2000" err="1">
                <a:solidFill>
                  <a:srgbClr val="C00000"/>
                </a:solidFill>
              </a:rPr>
              <a:t>etc</a:t>
            </a:r>
            <a:r>
              <a:rPr lang="it-IT" sz="2000">
                <a:solidFill>
                  <a:srgbClr val="C00000"/>
                </a:solidFill>
              </a:rPr>
              <a:t>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09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677982"/>
              </p:ext>
            </p:extLst>
          </p:nvPr>
        </p:nvGraphicFramePr>
        <p:xfrm>
          <a:off x="601905" y="942906"/>
          <a:ext cx="5528797" cy="4032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CS ChemDraw Drawing" r:id="rId3" imgW="5132477" imgH="3742734" progId="ChemDraw.Document.6.0">
                  <p:embed/>
                </p:oleObj>
              </mc:Choice>
              <mc:Fallback>
                <p:oleObj name="CS ChemDraw Drawing" r:id="rId3" imgW="5132477" imgH="374273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1905" y="942906"/>
                        <a:ext cx="5528797" cy="40324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900622"/>
              </p:ext>
            </p:extLst>
          </p:nvPr>
        </p:nvGraphicFramePr>
        <p:xfrm>
          <a:off x="6831652" y="1261728"/>
          <a:ext cx="107950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CS ChemDraw Drawing" r:id="rId5" imgW="679467" imgH="560224" progId="ChemDraw.Document.6.0">
                  <p:embed/>
                </p:oleObj>
              </mc:Choice>
              <mc:Fallback>
                <p:oleObj name="CS ChemDraw Drawing" r:id="rId5" imgW="679467" imgH="560224" progId="ChemDraw.Document.6.0">
                  <p:embed/>
                  <p:pic>
                    <p:nvPicPr>
                      <p:cNvPr id="32773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1652" y="1261728"/>
                        <a:ext cx="1079500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3">
            <a:extLst>
              <a:ext uri="{FF2B5EF4-FFF2-40B4-BE49-F238E27FC236}">
                <a16:creationId xmlns:a16="http://schemas.microsoft.com/office/drawing/2014/main" id="{5B0C57D2-EFF4-40C9-9BA9-179BFACF1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8" y="200917"/>
            <a:ext cx="60438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3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Enolati di chetoni non simmetrici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B536609-6F18-4D1B-B971-6B4F86F69D0B}"/>
              </a:ext>
            </a:extLst>
          </p:cNvPr>
          <p:cNvSpPr txBox="1"/>
          <p:nvPr/>
        </p:nvSpPr>
        <p:spPr>
          <a:xfrm>
            <a:off x="6224576" y="2155490"/>
            <a:ext cx="2687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LDA base forte ingombrata</a:t>
            </a:r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1AB12C8E-E1A2-4DBC-B814-135841EF44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412399"/>
              </p:ext>
            </p:extLst>
          </p:nvPr>
        </p:nvGraphicFramePr>
        <p:xfrm>
          <a:off x="891392" y="5402915"/>
          <a:ext cx="4949825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CS ChemDraw Drawing" r:id="rId7" imgW="4949559" imgH="1154855" progId="ChemDraw.Document.6.0">
                  <p:embed/>
                </p:oleObj>
              </mc:Choice>
              <mc:Fallback>
                <p:oleObj name="CS ChemDraw Drawing" r:id="rId7" imgW="4949559" imgH="115485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91392" y="5402915"/>
                        <a:ext cx="4949825" cy="1154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3061D778-4514-4EC0-911E-85E2A7D830D9}"/>
              </a:ext>
            </a:extLst>
          </p:cNvPr>
          <p:cNvSpPr txBox="1"/>
          <p:nvPr/>
        </p:nvSpPr>
        <p:spPr>
          <a:xfrm>
            <a:off x="6224576" y="5684261"/>
            <a:ext cx="2430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I </a:t>
            </a:r>
            <a:r>
              <a:rPr lang="it-IT" sz="1200" dirty="0" err="1"/>
              <a:t>sililenoleteri</a:t>
            </a:r>
            <a:r>
              <a:rPr lang="it-IT" sz="1200" dirty="0"/>
              <a:t> si formano attraverso </a:t>
            </a:r>
          </a:p>
          <a:p>
            <a:r>
              <a:rPr lang="it-IT" sz="1200" dirty="0"/>
              <a:t>l’enolo del chetone</a:t>
            </a:r>
          </a:p>
        </p:txBody>
      </p:sp>
    </p:spTree>
    <p:extLst>
      <p:ext uri="{BB962C8B-B14F-4D97-AF65-F5344CB8AC3E}">
        <p14:creationId xmlns:p14="http://schemas.microsoft.com/office/powerpoint/2010/main" val="490848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6"/>
          <p:cNvSpPr>
            <a:spLocks noChangeArrowheads="1"/>
          </p:cNvSpPr>
          <p:nvPr/>
        </p:nvSpPr>
        <p:spPr bwMode="auto">
          <a:xfrm>
            <a:off x="230403" y="542703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it-IT" sz="24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REAZIONI ALDOLICHE SOTTO CONTROLLO CINETICO</a:t>
            </a:r>
          </a:p>
        </p:txBody>
      </p:sp>
      <p:sp>
        <p:nvSpPr>
          <p:cNvPr id="33797" name="Text Box 7"/>
          <p:cNvSpPr txBox="1">
            <a:spLocks noChangeArrowheads="1"/>
          </p:cNvSpPr>
          <p:nvPr/>
        </p:nvSpPr>
        <p:spPr bwMode="auto">
          <a:xfrm>
            <a:off x="93682" y="1678148"/>
            <a:ext cx="789992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>
                <a:latin typeface="Arial"/>
                <a:cs typeface="Arial"/>
              </a:rPr>
              <a:t>Uno dei due componenti è convertito completamente in un enolato</a:t>
            </a:r>
          </a:p>
          <a:p>
            <a:pPr eaLnBrk="1" hangingPunct="1"/>
            <a:r>
              <a:rPr lang="it-IT" dirty="0">
                <a:latin typeface="Arial"/>
                <a:cs typeface="Arial"/>
              </a:rPr>
              <a:t>(o in un </a:t>
            </a:r>
            <a:r>
              <a:rPr lang="it-IT" dirty="0" err="1">
                <a:latin typeface="Arial"/>
                <a:cs typeface="Arial"/>
              </a:rPr>
              <a:t>sililenoletere</a:t>
            </a:r>
            <a:r>
              <a:rPr lang="it-IT" dirty="0">
                <a:latin typeface="Arial"/>
                <a:cs typeface="Arial"/>
              </a:rPr>
              <a:t>) mediante  l’utilizzo di una base forte in eccesso, </a:t>
            </a:r>
          </a:p>
          <a:p>
            <a:pPr eaLnBrk="1" hangingPunct="1"/>
            <a:r>
              <a:rPr lang="it-IT" dirty="0">
                <a:latin typeface="Arial"/>
                <a:cs typeface="Arial"/>
              </a:rPr>
              <a:t>(o del Me</a:t>
            </a:r>
            <a:r>
              <a:rPr lang="it-IT" baseline="-25000" dirty="0">
                <a:latin typeface="Arial"/>
                <a:cs typeface="Arial"/>
              </a:rPr>
              <a:t>3</a:t>
            </a:r>
            <a:r>
              <a:rPr lang="it-IT" dirty="0">
                <a:latin typeface="Arial"/>
                <a:cs typeface="Arial"/>
              </a:rPr>
              <a:t>SiCl)  e combinato solo successivamente con il partner elettrofilo.</a:t>
            </a:r>
          </a:p>
        </p:txBody>
      </p:sp>
    </p:spTree>
    <p:extLst>
      <p:ext uri="{BB962C8B-B14F-4D97-AF65-F5344CB8AC3E}">
        <p14:creationId xmlns:p14="http://schemas.microsoft.com/office/powerpoint/2010/main" val="4259538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7" name="Object 8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420002175"/>
              </p:ext>
            </p:extLst>
          </p:nvPr>
        </p:nvGraphicFramePr>
        <p:xfrm>
          <a:off x="1787525" y="1003300"/>
          <a:ext cx="5529263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S ChemDraw Drawing" r:id="rId3" imgW="5056326" imgH="4938942" progId="ChemDraw.Document.6.0">
                  <p:embed/>
                </p:oleObj>
              </mc:Choice>
              <mc:Fallback>
                <p:oleObj name="CS ChemDraw Drawing" r:id="rId3" imgW="5056326" imgH="4938942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525" y="1003300"/>
                        <a:ext cx="5529263" cy="540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3">
            <a:extLst>
              <a:ext uri="{FF2B5EF4-FFF2-40B4-BE49-F238E27FC236}">
                <a16:creationId xmlns:a16="http://schemas.microsoft.com/office/drawing/2014/main" id="{8790F707-0E9C-4C6D-8664-AF91E55C5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7980" y="55016"/>
            <a:ext cx="71365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3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Equivalenti sintetici degli enolati </a:t>
            </a:r>
          </a:p>
        </p:txBody>
      </p:sp>
    </p:spTree>
    <p:extLst>
      <p:ext uri="{BB962C8B-B14F-4D97-AF65-F5344CB8AC3E}">
        <p14:creationId xmlns:p14="http://schemas.microsoft.com/office/powerpoint/2010/main" val="3896899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2DC4B436A39CF458DE6E5B3F184D2CB" ma:contentTypeVersion="4" ma:contentTypeDescription="Creare un nuovo documento." ma:contentTypeScope="" ma:versionID="1435ce9736b25940b507b749030743e8">
  <xsd:schema xmlns:xsd="http://www.w3.org/2001/XMLSchema" xmlns:xs="http://www.w3.org/2001/XMLSchema" xmlns:p="http://schemas.microsoft.com/office/2006/metadata/properties" xmlns:ns2="65e77cce-5354-4a17-bbf4-3720c78e3cf2" targetNamespace="http://schemas.microsoft.com/office/2006/metadata/properties" ma:root="true" ma:fieldsID="6751afc038ea7d48e2fb2596d12b7cdc" ns2:_="">
    <xsd:import namespace="65e77cce-5354-4a17-bbf4-3720c78e3c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e77cce-5354-4a17-bbf4-3720c78e3c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EAC569-6BB4-41CF-A4AF-652746ABF7CF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65e77cce-5354-4a17-bbf4-3720c78e3cf2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64DEC8-E26B-4D4B-9292-7E8141F148F5}">
  <ds:schemaRefs>
    <ds:schemaRef ds:uri="65e77cce-5354-4a17-bbf4-3720c78e3cf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F7F2BA3-FCD4-49F9-BD2E-2BE6B9963D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816</Words>
  <Application>Microsoft Office PowerPoint</Application>
  <PresentationFormat>Presentazione su schermo (4:3)</PresentationFormat>
  <Paragraphs>120</Paragraphs>
  <Slides>25</Slides>
  <Notes>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0" baseType="lpstr">
      <vt:lpstr>Arial</vt:lpstr>
      <vt:lpstr>Calibri</vt:lpstr>
      <vt:lpstr>Symbol</vt:lpstr>
      <vt:lpstr>Tema di Office</vt:lpstr>
      <vt:lpstr>CS ChemDraw Drawing</vt:lpstr>
      <vt:lpstr>REAZIONI ALDOLICHE  (Reazioni in a al carbonile)</vt:lpstr>
      <vt:lpstr>Reazioni di enolati</vt:lpstr>
      <vt:lpstr>Presentazione standard di PowerPoint</vt:lpstr>
      <vt:lpstr>Presentazione standard di PowerPoint</vt:lpstr>
      <vt:lpstr>Presentazione standard di PowerPoint</vt:lpstr>
      <vt:lpstr>REAZIONI ALDOLICHE SOTTO CONTROLLO TERMODINAMICO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REAZIONI ALDOLICHE</dc:title>
  <dc:creator>Fulvia</dc:creator>
  <cp:lastModifiedBy>GAMBINI PAOLO</cp:lastModifiedBy>
  <cp:revision>7</cp:revision>
  <dcterms:created xsi:type="dcterms:W3CDTF">2012-06-04T16:27:01Z</dcterms:created>
  <dcterms:modified xsi:type="dcterms:W3CDTF">2025-04-08T10:51:53Z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0x01010082DC4B436A39CF458DE6E5B3F184D2CB</vt:lpwstr>
  </property>
</Properties>
</file>