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ef14f6ae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ef14f6ae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ef14f6ae7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ef14f6ae7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f14f6ae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ef14f6ae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ef14f6ae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ef14f6ae7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ef14f6ae7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ef14f6ae7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ef14f6ae7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ef14f6ae7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ef14f6ae7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0ef14f6ae7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ef14f6ae7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ef14f6ae7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ef14f6ae7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ef14f6ae7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ef14f6ae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ef14f6ae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ef14f6ae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ef14f6ae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ef14f6ae7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0ef14f6ae7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ef14f6ae7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ef14f6ae7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ef14f6ae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ef14f6ae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ef14f6ae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ef14f6ae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ef14f6ae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ef14f6ae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ef14f6ae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ef14f6ae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ef14f6ae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ef14f6ae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ef14f6ae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ef14f6ae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ef14f6ae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ef14f6ae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taproject.eu/wp-content/uploads/2019/06/Eugeni_C.-2008_Respeaking-the-TV-for-the-Deaf-For-a-Real-Special-Needs-Oriented-Subtitling.pdf" TargetMode="External"/><Relationship Id="rId4" Type="http://schemas.openxmlformats.org/officeDocument/2006/relationships/hyperlink" Target="https://www.intralinea.org/specials/article/168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871350" y="1143650"/>
            <a:ext cx="7045800" cy="32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 i="1">
                <a:solidFill>
                  <a:srgbClr val="6D9EEB"/>
                </a:solidFill>
              </a:rPr>
              <a:t>Schriftdolmetschen</a:t>
            </a:r>
            <a:r>
              <a:rPr lang="it" sz="2500" b="1">
                <a:solidFill>
                  <a:srgbClr val="6D9EEB"/>
                </a:solidFill>
              </a:rPr>
              <a:t>/Interpretazione scritta: una nuova forma di accessibilità nell’interpretazione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617400" y="2435525"/>
            <a:ext cx="455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917150" y="39237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6D9EEB"/>
                </a:solidFill>
              </a:rPr>
              <a:t>SSLMIT - UniTS, 09/01/2025</a:t>
            </a:r>
            <a:endParaRPr sz="1600">
              <a:solidFill>
                <a:srgbClr val="6D9EEB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871350" y="3923750"/>
            <a:ext cx="1926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6D9EEB"/>
                </a:solidFill>
              </a:rPr>
              <a:t>Alessia Valente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 l="1820" r="-1819"/>
          <a:stretch/>
        </p:blipFill>
        <p:spPr>
          <a:xfrm>
            <a:off x="2106611" y="1239788"/>
            <a:ext cx="4930775" cy="26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3076800" y="3903775"/>
            <a:ext cx="29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6D9EEB"/>
                </a:solidFill>
              </a:rPr>
              <a:t>Figura 6: esempio di tastiera </a:t>
            </a:r>
            <a:r>
              <a:rPr lang="it" sz="1000" i="1">
                <a:solidFill>
                  <a:srgbClr val="6D9EEB"/>
                </a:solidFill>
              </a:rPr>
              <a:t>Velotype</a:t>
            </a:r>
            <a:endParaRPr sz="1000" i="1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445013"/>
            <a:ext cx="34004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4688" y="2571750"/>
            <a:ext cx="3381375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516700" y="2644350"/>
            <a:ext cx="29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6D9EEB"/>
                </a:solidFill>
              </a:rPr>
              <a:t>Figura 7: maschera per il </a:t>
            </a:r>
            <a:r>
              <a:rPr lang="it" sz="1000" i="1">
                <a:solidFill>
                  <a:srgbClr val="6D9EEB"/>
                </a:solidFill>
              </a:rPr>
              <a:t>respeaking</a:t>
            </a:r>
            <a:endParaRPr sz="1000" i="1">
              <a:solidFill>
                <a:srgbClr val="6D9EEB"/>
              </a:solidFill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5200188" y="4703625"/>
            <a:ext cx="29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6D9EEB"/>
                </a:solidFill>
              </a:rPr>
              <a:t>Figura 8: cinturino per allacciare la maschera</a:t>
            </a:r>
            <a:endParaRPr sz="1000" i="1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444300" y="380475"/>
            <a:ext cx="8255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 - tecniche e modalità di lavoro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304800" y="1236475"/>
            <a:ext cx="71076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rgbClr val="3C78D8"/>
                </a:solidFill>
              </a:rPr>
              <a:t>Modalità di lavoro:</a:t>
            </a:r>
            <a:br>
              <a:rPr lang="it" sz="1900">
                <a:solidFill>
                  <a:srgbClr val="3C78D8"/>
                </a:solidFill>
              </a:rPr>
            </a:b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Lavoro in presenza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Lavoro online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Lavoro in semi-presenza</a:t>
            </a: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5025"/>
            <a:ext cx="4732300" cy="240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5850" y="1334050"/>
            <a:ext cx="255270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1182638" y="2801425"/>
            <a:ext cx="29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6D9EEB"/>
                </a:solidFill>
              </a:rPr>
              <a:t>Figura 9: interprete che lavora in cabina</a:t>
            </a:r>
            <a:endParaRPr sz="1000" i="1">
              <a:solidFill>
                <a:srgbClr val="6D9EEB"/>
              </a:solidFill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5706988" y="4703625"/>
            <a:ext cx="299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6D9EEB"/>
                </a:solidFill>
              </a:rPr>
              <a:t>Figura 10: interprete che lavora in un contesto mobile</a:t>
            </a:r>
            <a:endParaRPr sz="1000" i="1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444300" y="380475"/>
            <a:ext cx="8255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 - situazione in Italia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444300" y="1306075"/>
            <a:ext cx="79641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Sottotitolazione in tempo reale VS Interpretazione scritta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Poche leggi per l’accessibilità nella comunicazione (UNCRPD 2006  &amp; EAA 2019)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Leggi di riferimento per le persone con disabilità: legge n. 104/1992, legge n. 4/2004 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Leggi di riferimento per le persone con disabilità uditive: legge n. 145/2018, legge n. 41/2021</a:t>
            </a: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 txBox="1"/>
          <p:nvPr/>
        </p:nvSpPr>
        <p:spPr>
          <a:xfrm>
            <a:off x="444300" y="380475"/>
            <a:ext cx="8255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 - situazione in Italia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444300" y="1306075"/>
            <a:ext cx="7964100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Letteratura scientifica prevalentemente incentrata sull’uso dell’interpretazione scritta nell’ambito televisivo e cinematografico (cf. Eugeni 2006; 2008; Trapani 2012)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Pochi corsi universitari a riguardo, prevalentemente incentrati sull’uso del </a:t>
            </a:r>
            <a:r>
              <a:rPr lang="it" sz="1900" i="1">
                <a:solidFill>
                  <a:srgbClr val="3C78D8"/>
                </a:solidFill>
              </a:rPr>
              <a:t>respeaking</a:t>
            </a:r>
            <a:endParaRPr sz="1900" i="1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Pochi dati sull’offerta del servizio per studenti/studentesse con disabilità uditiva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Poche associazioni attive nell’ambito (onA.I.R. / The Deaf Soul)</a:t>
            </a: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/>
        </p:nvSpPr>
        <p:spPr>
          <a:xfrm>
            <a:off x="311700" y="213075"/>
            <a:ext cx="852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 - situazione in altri paesi europei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589950" y="1017725"/>
            <a:ext cx="79641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rgbClr val="3C78D8"/>
                </a:solidFill>
              </a:rPr>
              <a:t>Paesi analizzati nel mio elaborato di tesi: Svezia, Finlandia, Austria e Germania: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Ricca attività di ricerca nell’ambito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Presenza di leggi che sanciscono l’obbligo di fornire servizi di interpretazione scritta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Numerose associazioni attive nel promuovere il servizio e nel tutelare i professionisti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Numerose università e centri di formazione per l’apprendimento del servizio nella sua totalità</a:t>
            </a: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444300" y="157350"/>
            <a:ext cx="8255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 - situazione in Italia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444300" y="949875"/>
            <a:ext cx="79641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rgbClr val="3C78D8"/>
                </a:solidFill>
              </a:rPr>
              <a:t>Cosa si può fare per migliorare la situazione in Italia? </a:t>
            </a:r>
            <a:br>
              <a:rPr lang="it" sz="1900">
                <a:solidFill>
                  <a:srgbClr val="3C78D8"/>
                </a:solidFill>
              </a:rPr>
            </a:b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Svolta a livello legislativo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Evoluzione terminologica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Maggiore attività da parte delle associazioni delle persone con disabilità uditiva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Regolamentazione a livello legislativo della professione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Pubblicazioni di ricerche specifiche a livello accademico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Fondazione di un’associazione a rappresentanza dei professionisti</a:t>
            </a: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1" name="Google Shape;221;p3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/>
          <p:nvPr/>
        </p:nvSpPr>
        <p:spPr>
          <a:xfrm>
            <a:off x="444300" y="157350"/>
            <a:ext cx="8255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 - possibili sviluppi di ricerca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444300" y="1236450"/>
            <a:ext cx="79641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Analizzare la percezione dell’interpretazione scritta da parte degli utenti in Italia;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Analizzare le competenze professionali necessarie per lavorare nell’ambito dell’interpretazione scritta;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Approfondire l’uso dell’interpretazione scritta nell’ambito dell’istruzione e della formazione in Italia.</a:t>
            </a: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/>
          <p:nvPr/>
        </p:nvSpPr>
        <p:spPr>
          <a:xfrm>
            <a:off x="1856547" y="1079875"/>
            <a:ext cx="5430900" cy="3514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300" b="1">
                <a:solidFill>
                  <a:srgbClr val="6D9EEB"/>
                </a:solidFill>
                <a:highlight>
                  <a:schemeClr val="lt1"/>
                </a:highlight>
              </a:rPr>
              <a:t>Grazie per l’attenzione!</a:t>
            </a:r>
            <a:endParaRPr sz="3300" b="1">
              <a:solidFill>
                <a:srgbClr val="6D9EEB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1"/>
          <p:cNvSpPr txBox="1"/>
          <p:nvPr/>
        </p:nvSpPr>
        <p:spPr>
          <a:xfrm>
            <a:off x="2327500" y="3433700"/>
            <a:ext cx="43212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b="1">
                <a:solidFill>
                  <a:srgbClr val="6D9EEB"/>
                </a:solidFill>
              </a:rPr>
              <a:t>alessia.valente@studenti.units.it</a:t>
            </a:r>
            <a:br>
              <a:rPr lang="it" sz="700" b="1">
                <a:solidFill>
                  <a:srgbClr val="6D9EEB"/>
                </a:solidFill>
              </a:rPr>
            </a:br>
            <a:endParaRPr sz="700" b="1">
              <a:solidFill>
                <a:srgbClr val="6D9EE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072000" y="3804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>
                <a:solidFill>
                  <a:srgbClr val="6D9EEB"/>
                </a:solidFill>
              </a:rPr>
              <a:t>Indice </a:t>
            </a:r>
            <a:endParaRPr sz="3600" b="1">
              <a:solidFill>
                <a:srgbClr val="6D9EEB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04800" y="1236475"/>
            <a:ext cx="71076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Interpretazione scritta - di cosa si tratta?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Interpretazione scritta - a chi è rivolta?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Interpretazione scritta - dove viene usata?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Interpretazione scritta - tecniche e modalità di lavoro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Interpretazione scritta - situazione in Italia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Interpretazione scritta - situazione in altri paesi europei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Interpretazione scritta - possibili sviluppi di ricerca</a:t>
            </a: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0" name="Google Shape;240;p3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/>
        </p:nvSpPr>
        <p:spPr>
          <a:xfrm>
            <a:off x="444300" y="157350"/>
            <a:ext cx="8255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Riferimenti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444300" y="672800"/>
            <a:ext cx="7964100" cy="5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200">
                <a:solidFill>
                  <a:srgbClr val="3C78D8"/>
                </a:solidFill>
              </a:rPr>
              <a:t>Eugeni, Carlo (2006): “Introduzione al rispeakeraggio televisivo”. In </a:t>
            </a:r>
            <a:r>
              <a:rPr lang="it" sz="1200" i="1">
                <a:solidFill>
                  <a:srgbClr val="3C78D8"/>
                </a:solidFill>
              </a:rPr>
              <a:t>inTralinea. Online translation journal</a:t>
            </a:r>
            <a:r>
              <a:rPr lang="it" sz="1200">
                <a:solidFill>
                  <a:srgbClr val="3C78D8"/>
                </a:solidFill>
              </a:rPr>
              <a:t>.</a:t>
            </a:r>
            <a:r>
              <a:rPr lang="it" sz="1200">
                <a:solidFill>
                  <a:srgbClr val="3C78D8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" sz="1200" u="sng">
                <a:solidFill>
                  <a:srgbClr val="3C78D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https://www.intralinea.org/specials/article/1683</a:t>
            </a:r>
            <a:endParaRPr sz="700">
              <a:solidFill>
                <a:srgbClr val="3C78D8"/>
              </a:solidFill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200">
                <a:solidFill>
                  <a:srgbClr val="3C78D8"/>
                </a:solidFill>
              </a:rPr>
              <a:t>Eugeni, Carlo (2008):</a:t>
            </a:r>
            <a:r>
              <a:rPr lang="it" sz="11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200">
                <a:solidFill>
                  <a:srgbClr val="3C78D8"/>
                </a:solidFill>
              </a:rPr>
              <a:t>“Respeaking the TV for the Deaf: For a Real Special Needs-oriented Subtitling”. In </a:t>
            </a:r>
            <a:r>
              <a:rPr lang="it" sz="1200" i="1">
                <a:solidFill>
                  <a:srgbClr val="3C78D8"/>
                </a:solidFill>
              </a:rPr>
              <a:t>Studies in English Language and Literature</a:t>
            </a:r>
            <a:r>
              <a:rPr lang="it" sz="1200">
                <a:solidFill>
                  <a:srgbClr val="3C78D8"/>
                </a:solidFill>
              </a:rPr>
              <a:t>, 21, 37-47.</a:t>
            </a:r>
            <a:r>
              <a:rPr lang="it" sz="1200">
                <a:solidFill>
                  <a:srgbClr val="3C78D8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" sz="1200" u="sng">
                <a:solidFill>
                  <a:srgbClr val="3C78D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https://ltaproject.eu/wp-content/uploads/2019/06/Eugeni_C.-2008_Respeaking-the-TV-for-the-Deaf-For-a-Real-Special-Needs-Oriented-Subtitling.pdf</a:t>
            </a:r>
            <a:endParaRPr sz="1200">
              <a:solidFill>
                <a:srgbClr val="3C78D8"/>
              </a:solidFill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200">
                <a:solidFill>
                  <a:srgbClr val="3C78D8"/>
                </a:solidFill>
              </a:rPr>
              <a:t>Norberg, Ulf, Stachl-Peier, Ursula &amp; Tiittula, Liisa (2015): “Speech-to-text interpreting in Finland, Sweden and Austria”. In: </a:t>
            </a:r>
            <a:r>
              <a:rPr lang="it" sz="1200" i="1">
                <a:solidFill>
                  <a:srgbClr val="3C78D8"/>
                </a:solidFill>
              </a:rPr>
              <a:t>Translation &amp; Interpreting</a:t>
            </a:r>
            <a:r>
              <a:rPr lang="it" sz="1200">
                <a:solidFill>
                  <a:srgbClr val="3C78D8"/>
                </a:solidFill>
              </a:rPr>
              <a:t> 7(3), 36–49.</a:t>
            </a:r>
            <a:endParaRPr sz="1200">
              <a:solidFill>
                <a:srgbClr val="3C78D8"/>
              </a:solidFill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200">
                <a:solidFill>
                  <a:srgbClr val="3C78D8"/>
                </a:solidFill>
              </a:rPr>
              <a:t>Norberg, Ulf &amp; Stachl-Peier, Ursula (2017): “Discourse prosody and real-time text interpreting: Making live speech visible”. In: Lyda, A. &amp; Holewik, K. (a cura di) </a:t>
            </a:r>
            <a:r>
              <a:rPr lang="it" sz="1200" i="1">
                <a:solidFill>
                  <a:srgbClr val="3C78D8"/>
                </a:solidFill>
              </a:rPr>
              <a:t>Interpreting Studies at the Crossroads of Disciplines</a:t>
            </a:r>
            <a:r>
              <a:rPr lang="it" sz="1200">
                <a:solidFill>
                  <a:srgbClr val="3C78D8"/>
                </a:solidFill>
              </a:rPr>
              <a:t>. Katowice: Wydawnictwo Uniwersytetu Śląskiego, 161–188.</a:t>
            </a:r>
            <a:endParaRPr sz="1200">
              <a:solidFill>
                <a:srgbClr val="3C78D8"/>
              </a:solidFill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200">
                <a:solidFill>
                  <a:srgbClr val="3C78D8"/>
                </a:solidFill>
              </a:rPr>
              <a:t>Platter, Judith (2019): „Schriftdolmetschen“. In: Kadric, M. (a cura di) </a:t>
            </a:r>
            <a:r>
              <a:rPr lang="it" sz="1200" i="1">
                <a:solidFill>
                  <a:srgbClr val="3C78D8"/>
                </a:solidFill>
              </a:rPr>
              <a:t>Besondere Berufsfelder für Dolmetscher*innen</a:t>
            </a:r>
            <a:r>
              <a:rPr lang="it" sz="1200">
                <a:solidFill>
                  <a:srgbClr val="3C78D8"/>
                </a:solidFill>
              </a:rPr>
              <a:t>. Wien: Facultas, 117–149.</a:t>
            </a:r>
            <a:endParaRPr sz="1200">
              <a:solidFill>
                <a:srgbClr val="3C78D8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9" name="Google Shape;249;p3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/>
          <p:cNvSpPr txBox="1"/>
          <p:nvPr/>
        </p:nvSpPr>
        <p:spPr>
          <a:xfrm>
            <a:off x="444300" y="157350"/>
            <a:ext cx="8255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Riferimenti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444300" y="726750"/>
            <a:ext cx="7964100" cy="4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200">
                <a:solidFill>
                  <a:srgbClr val="3C78D8"/>
                </a:solidFill>
              </a:rPr>
              <a:t>Stinson, Michael, Elliot, Lisa &amp; Kelly, Ronald (2017): “Deaf and Hard-of-Hearing High School and College Students’ Perceptions of Speech-To-Text and Interpreting/Note Taking Services and Motivation”. In: </a:t>
            </a:r>
            <a:r>
              <a:rPr lang="it" sz="1200" i="1">
                <a:solidFill>
                  <a:srgbClr val="3C78D8"/>
                </a:solidFill>
              </a:rPr>
              <a:t>Journal of Developmental and Physical Disabilities </a:t>
            </a:r>
            <a:r>
              <a:rPr lang="it" sz="1200">
                <a:solidFill>
                  <a:srgbClr val="3C78D8"/>
                </a:solidFill>
              </a:rPr>
              <a:t>29 (1), 131–152.</a:t>
            </a:r>
            <a:endParaRPr sz="1200">
              <a:solidFill>
                <a:srgbClr val="3C78D8"/>
              </a:solidFill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200">
                <a:solidFill>
                  <a:srgbClr val="3C78D8"/>
                </a:solidFill>
              </a:rPr>
              <a:t>Tiittula, Liisa (2006): „Schriftdolmetschen–Mündlichkeit im schriftlichen Gewand“. In: </a:t>
            </a:r>
            <a:r>
              <a:rPr lang="it" sz="1200" i="1">
                <a:solidFill>
                  <a:srgbClr val="3C78D8"/>
                </a:solidFill>
              </a:rPr>
              <a:t>A Man of Measure. Festschrift in Honour of Fred Karlsson on his 60th Birthday–a special supplement to SKY Journal of Linguistics</a:t>
            </a:r>
            <a:r>
              <a:rPr lang="it" sz="1200">
                <a:solidFill>
                  <a:srgbClr val="3C78D8"/>
                </a:solidFill>
              </a:rPr>
              <a:t> 19, 481-488.</a:t>
            </a:r>
            <a:endParaRPr sz="1200">
              <a:solidFill>
                <a:srgbClr val="3C78D8"/>
              </a:solidFill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200">
                <a:solidFill>
                  <a:srgbClr val="3C78D8"/>
                </a:solidFill>
              </a:rPr>
              <a:t>Tirinnanzi, Serena (2016): „Qualität beim Schriftdolmetschen”. In Gross-Dinter, U. (a cura di) </a:t>
            </a:r>
            <a:r>
              <a:rPr lang="it" sz="1200" i="1">
                <a:solidFill>
                  <a:srgbClr val="3C78D8"/>
                </a:solidFill>
              </a:rPr>
              <a:t>Dolmetschen 3.0 – Einblicke in einen Beruf im Wandel</a:t>
            </a:r>
            <a:r>
              <a:rPr lang="it" sz="1200">
                <a:solidFill>
                  <a:srgbClr val="3C78D8"/>
                </a:solidFill>
              </a:rPr>
              <a:t>. Berlin: Frank &amp; Timme, 135-183.</a:t>
            </a:r>
            <a:endParaRPr sz="1200">
              <a:solidFill>
                <a:srgbClr val="3C78D8"/>
              </a:solidFill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200">
                <a:solidFill>
                  <a:srgbClr val="3C78D8"/>
                </a:solidFill>
              </a:rPr>
              <a:t>Trapani, Tiziana (2012): </a:t>
            </a:r>
            <a:r>
              <a:rPr lang="it" sz="1200" i="1">
                <a:solidFill>
                  <a:srgbClr val="3C78D8"/>
                </a:solidFill>
              </a:rPr>
              <a:t>La sottotitolazione intralinguistica in tempo reale per sordi. Analisi comparativa tra Italia e Francia</a:t>
            </a:r>
            <a:r>
              <a:rPr lang="it" sz="1200">
                <a:solidFill>
                  <a:srgbClr val="3C78D8"/>
                </a:solidFill>
              </a:rPr>
              <a:t>. Università degli studi di Macerata. Tesi magistrale non pubblicata.</a:t>
            </a:r>
            <a:endParaRPr sz="1200">
              <a:solidFill>
                <a:srgbClr val="3C78D8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200">
                <a:solidFill>
                  <a:srgbClr val="3C78D8"/>
                </a:solidFill>
              </a:rPr>
              <a:t>Valente A. (2024) </a:t>
            </a:r>
            <a:r>
              <a:rPr lang="it" sz="1200" i="1">
                <a:solidFill>
                  <a:srgbClr val="3C78D8"/>
                </a:solidFill>
              </a:rPr>
              <a:t>Schriftdolmetschen/Interpretazione scritta: una nuova forma di accessibilità nell’interpretazione</a:t>
            </a:r>
            <a:r>
              <a:rPr lang="it" sz="1200">
                <a:solidFill>
                  <a:srgbClr val="3C78D8"/>
                </a:solidFill>
              </a:rPr>
              <a:t>. Università degli studi di Trieste. Tesi magistrale non pubblicata.</a:t>
            </a:r>
            <a:endParaRPr sz="1200">
              <a:solidFill>
                <a:srgbClr val="3C78D8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305850" y="380475"/>
            <a:ext cx="6505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 - di cosa si tratta?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11700" y="1525375"/>
            <a:ext cx="79017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Servizio prevalentemente rivolto a persone con barriere uditive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Trascrizione simultanea di un testo orale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Trascrizione con tutti gli aspetti verbali, paraverbali e non verbali necessari per la comprensione di un atto comunicativo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Prodotto finale: testo scritto con caratteristiche dell’oralità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 i="1">
                <a:solidFill>
                  <a:srgbClr val="3C78D8"/>
                </a:solidFill>
              </a:rPr>
              <a:t>Mündlichkeit im schriftlichen Gewand </a:t>
            </a:r>
            <a:r>
              <a:rPr lang="it" sz="1900">
                <a:solidFill>
                  <a:srgbClr val="3C78D8"/>
                </a:solidFill>
              </a:rPr>
              <a:t>(Tiittula 2006: 481)</a:t>
            </a: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305850" y="380475"/>
            <a:ext cx="6505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 - a chi è rivolta?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11700" y="1675225"/>
            <a:ext cx="79017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Persone con disabilità uditiva post-linguale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Persone con disabilità uditiva pre-linguale (cf. Stinson </a:t>
            </a:r>
            <a:r>
              <a:rPr lang="it" sz="1900" i="1">
                <a:solidFill>
                  <a:srgbClr val="3C78D8"/>
                </a:solidFill>
              </a:rPr>
              <a:t>et al</a:t>
            </a:r>
            <a:r>
              <a:rPr lang="it" sz="1900">
                <a:solidFill>
                  <a:srgbClr val="3C78D8"/>
                </a:solidFill>
              </a:rPr>
              <a:t>. 2017)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Persone con disabilità intellettiva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Persone con barriere linguistiche</a:t>
            </a: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1305850" y="380475"/>
            <a:ext cx="7175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 - dove viene usata?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11700" y="1675225"/>
            <a:ext cx="79017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Seminari, fiere, convegni, conferenze, festival, sessioni parlamentari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Visite mediche, riunioni di lavoro, udienze in tribunale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Scuole e università</a:t>
            </a:r>
            <a:endParaRPr sz="190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>
                <a:solidFill>
                  <a:srgbClr val="3C78D8"/>
                </a:solidFill>
              </a:rPr>
              <a:t>Contesto televisivo e cinematografico → </a:t>
            </a:r>
            <a:r>
              <a:rPr lang="it" sz="1900" i="1">
                <a:solidFill>
                  <a:srgbClr val="3C78D8"/>
                </a:solidFill>
              </a:rPr>
              <a:t>live subtitling</a:t>
            </a:r>
            <a:endParaRPr sz="1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-1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7575"/>
            <a:ext cx="4546790" cy="21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5500" y="2454300"/>
            <a:ext cx="4546800" cy="24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1089900" y="2402400"/>
            <a:ext cx="29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6D9EEB"/>
                </a:solidFill>
              </a:rPr>
              <a:t>Figura 1: testo continuo su uno schermo</a:t>
            </a:r>
            <a:endParaRPr sz="1000">
              <a:solidFill>
                <a:srgbClr val="6D9EEB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063700" y="4804800"/>
            <a:ext cx="29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6D9EEB"/>
                </a:solidFill>
              </a:rPr>
              <a:t>Figura 2: testo con soprattitoli</a:t>
            </a:r>
            <a:endParaRPr sz="100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75" y="210146"/>
            <a:ext cx="3538200" cy="29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1008" y="2571750"/>
            <a:ext cx="4901292" cy="22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444675" y="3102350"/>
            <a:ext cx="29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6D9EEB"/>
                </a:solidFill>
              </a:rPr>
              <a:t>Figura 3: testo visualizzato da computer</a:t>
            </a:r>
            <a:endParaRPr sz="1000">
              <a:solidFill>
                <a:srgbClr val="6D9EEB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886450" y="4804800"/>
            <a:ext cx="29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6D9EEB"/>
                </a:solidFill>
              </a:rPr>
              <a:t>Figura 4: testo visualizzato da tablet</a:t>
            </a:r>
            <a:endParaRPr sz="100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1305850" y="380475"/>
            <a:ext cx="6505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304800" y="1236475"/>
            <a:ext cx="7107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C78D8"/>
              </a:solidFill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025" y="1407562"/>
            <a:ext cx="7797950" cy="23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1189950" y="3736000"/>
            <a:ext cx="676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6D9EEB"/>
                </a:solidFill>
              </a:rPr>
              <a:t>Figura 5: denominazioni della professione in varie lingue (Nofftz 2014: 7)</a:t>
            </a:r>
            <a:endParaRPr sz="120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4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444300" y="380475"/>
            <a:ext cx="8255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6D9EEB"/>
                </a:solidFill>
              </a:rPr>
              <a:t>Interpretazione scritta - tecniche e modalità di lavoro</a:t>
            </a:r>
            <a:endParaRPr sz="2500" b="1">
              <a:solidFill>
                <a:srgbClr val="6D9EEB"/>
              </a:solidFill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04800" y="1236475"/>
            <a:ext cx="7107600" cy="3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dirty="0">
                <a:solidFill>
                  <a:srgbClr val="3C78D8"/>
                </a:solidFill>
              </a:rPr>
              <a:t>Tecniche di lavoro:</a:t>
            </a:r>
            <a:endParaRPr sz="1900" dirty="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 dirty="0">
                <a:solidFill>
                  <a:srgbClr val="3C78D8"/>
                </a:solidFill>
              </a:rPr>
              <a:t>Carta e penna</a:t>
            </a:r>
            <a:endParaRPr sz="1900" dirty="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 dirty="0">
                <a:solidFill>
                  <a:srgbClr val="3C78D8"/>
                </a:solidFill>
              </a:rPr>
              <a:t>Tastiera convenzionale QWERTY (</a:t>
            </a:r>
            <a:r>
              <a:rPr lang="it-IT" sz="1900" dirty="0">
                <a:solidFill>
                  <a:srgbClr val="3C78D8"/>
                </a:solidFill>
              </a:rPr>
              <a:t>https://10fastfingers.com)</a:t>
            </a:r>
            <a:endParaRPr sz="1900" dirty="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 dirty="0">
                <a:solidFill>
                  <a:srgbClr val="3C78D8"/>
                </a:solidFill>
              </a:rPr>
              <a:t>Tastiera </a:t>
            </a:r>
            <a:r>
              <a:rPr lang="it" sz="1900" i="1" dirty="0">
                <a:solidFill>
                  <a:srgbClr val="3C78D8"/>
                </a:solidFill>
              </a:rPr>
              <a:t>Velotype</a:t>
            </a:r>
            <a:endParaRPr sz="1900" i="1" dirty="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 dirty="0">
                <a:solidFill>
                  <a:srgbClr val="3C78D8"/>
                </a:solidFill>
              </a:rPr>
              <a:t>Tastiera per la stenotipia</a:t>
            </a:r>
            <a:endParaRPr sz="1900" dirty="0">
              <a:solidFill>
                <a:srgbClr val="3C78D8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lang="it" sz="1900" dirty="0">
                <a:solidFill>
                  <a:srgbClr val="3C78D8"/>
                </a:solidFill>
              </a:rPr>
              <a:t>Riconoscimento vocale (</a:t>
            </a:r>
            <a:r>
              <a:rPr lang="it" sz="1900" i="1" dirty="0">
                <a:solidFill>
                  <a:srgbClr val="3C78D8"/>
                </a:solidFill>
              </a:rPr>
              <a:t>respeaking</a:t>
            </a:r>
            <a:r>
              <a:rPr lang="it" sz="1900" dirty="0">
                <a:solidFill>
                  <a:srgbClr val="3C78D8"/>
                </a:solidFill>
              </a:rPr>
              <a:t>): LilySpeech, Dragon Naturally Speaking</a:t>
            </a:r>
            <a:endParaRPr sz="1900" dirty="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Presentazione su schermo (16:9)</PresentationFormat>
  <Paragraphs>92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alessia valente</cp:lastModifiedBy>
  <cp:revision>1</cp:revision>
  <dcterms:modified xsi:type="dcterms:W3CDTF">2025-01-08T20:38:24Z</dcterms:modified>
</cp:coreProperties>
</file>