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58" r:id="rId4"/>
    <p:sldId id="259" r:id="rId5"/>
    <p:sldId id="260" r:id="rId6"/>
    <p:sldId id="261" r:id="rId7"/>
    <p:sldId id="262" r:id="rId8"/>
    <p:sldId id="263" r:id="rId9"/>
    <p:sldId id="264" r:id="rId10"/>
    <p:sldId id="265" r:id="rId11"/>
    <p:sldId id="266" r:id="rId12"/>
    <p:sldId id="293" r:id="rId13"/>
    <p:sldId id="267" r:id="rId14"/>
    <p:sldId id="294" r:id="rId15"/>
    <p:sldId id="268" r:id="rId16"/>
    <p:sldId id="269" r:id="rId17"/>
    <p:sldId id="270" r:id="rId18"/>
    <p:sldId id="295" r:id="rId19"/>
    <p:sldId id="271" r:id="rId20"/>
    <p:sldId id="272" r:id="rId21"/>
    <p:sldId id="273" r:id="rId22"/>
    <p:sldId id="274" r:id="rId23"/>
    <p:sldId id="487" r:id="rId24"/>
    <p:sldId id="275" r:id="rId25"/>
    <p:sldId id="276" r:id="rId26"/>
    <p:sldId id="277" r:id="rId27"/>
    <p:sldId id="278" r:id="rId28"/>
    <p:sldId id="279" r:id="rId29"/>
    <p:sldId id="280" r:id="rId30"/>
    <p:sldId id="281" r:id="rId31"/>
    <p:sldId id="282" r:id="rId32"/>
    <p:sldId id="283" r:id="rId33"/>
    <p:sldId id="284" r:id="rId34"/>
    <p:sldId id="286" r:id="rId35"/>
    <p:sldId id="285" r:id="rId36"/>
    <p:sldId id="287" r:id="rId37"/>
    <p:sldId id="288" r:id="rId38"/>
    <p:sldId id="289" r:id="rId3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6" d="100"/>
          <a:sy n="96" d="100"/>
        </p:scale>
        <p:origin x="152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15B66-E1AA-4CA7-978A-77399237E02B}"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849479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EF9ED7-B24D-4436-BEA2-1A3584E87E6E}"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016091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20546-2A31-45EC-A515-5D5D48A9A2D3}"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819403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609718-643E-437D-913E-4246DCE1516A}"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67988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8C3D53-884C-423A-AB47-757157549C9E}"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862893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840FED-5BA0-4D43-8101-8A9ADEDFF6C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55222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D5AFC0-4F3A-4838-A95E-BFBD442D7EE1}"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234948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90BCC0-7246-4107-B59E-5530BA95963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499622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19281EE-E2DE-4F57-A279-29BCC4BB2BF1}"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37950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A5CCDED-6AA2-4FCC-B74F-E676DA066A8D}"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365482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8A9CC1-E25D-4E88-B9A7-E271846C907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44139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0386A8-B37D-4137-90BE-AB09FC7B4AF2}"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061786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8834FC-2B3F-418D-A5FB-C7B2DC78EF30}"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13002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66FA85-28F6-42A8-B71C-285546C08E0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198545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59B8B9-0692-4AE2-8BD7-8545FD62B427}"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494196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DC8344-16C1-4B55-AE43-DBBD370B69FB}"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223314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09D95F-648E-42C2-A206-156FB5A669A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128549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F789BD7-C1A1-4474-817C-568241E2F221}"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839205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72AE829-32CD-4C4F-BEB2-62AFA9AF1DE8}"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602465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3DC97B5-58F0-48D3-8C5D-2CFAD86FF44C}"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880126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0FE84D-412B-4C20-BB8F-57BA36FE2B0B}"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597414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302E0B-63CE-477F-A2DC-811F623E772D}"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33403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6666"/>
            </a:gs>
            <a:gs pos="100000">
              <a:srgbClr val="DDDDDD"/>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0ABBA981-6381-4DD6-AB18-01760BBD3434}" type="slidenum">
              <a:rPr lang="it-IT">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721951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6433209A-5B9A-41B0-8105-DDC524AE0862}" type="slidenum">
              <a:rPr lang="it-IT">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27709841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1.jpe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8.xml"/><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1.png"/><Relationship Id="rId1" Type="http://schemas.openxmlformats.org/officeDocument/2006/relationships/slideLayout" Target="../slideLayouts/slideLayout18.xml"/><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jpeg"/><Relationship Id="rId1" Type="http://schemas.openxmlformats.org/officeDocument/2006/relationships/slideLayout" Target="../slideLayouts/slideLayout18.xml"/><Relationship Id="rId5" Type="http://schemas.openxmlformats.org/officeDocument/2006/relationships/image" Target="../media/image1.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 Id="rId5" Type="http://schemas.openxmlformats.org/officeDocument/2006/relationships/image" Target="../media/image1.jpe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 Id="rId5" Type="http://schemas.openxmlformats.org/officeDocument/2006/relationships/image" Target="../media/image1.jpe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8.xml"/><Relationship Id="rId5" Type="http://schemas.openxmlformats.org/officeDocument/2006/relationships/image" Target="../media/image1.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8.xml"/><Relationship Id="rId6" Type="http://schemas.openxmlformats.org/officeDocument/2006/relationships/image" Target="../media/image1.jpeg"/><Relationship Id="rId5" Type="http://schemas.openxmlformats.org/officeDocument/2006/relationships/image" Target="../media/image55.jpe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8.xml"/><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8.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8.xml"/><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8" name="Text Box 8"/>
          <p:cNvSpPr txBox="1">
            <a:spLocks noChangeArrowheads="1"/>
          </p:cNvSpPr>
          <p:nvPr/>
        </p:nvSpPr>
        <p:spPr bwMode="auto">
          <a:xfrm>
            <a:off x="519113" y="4968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it-IT" altLang="it-IT">
              <a:solidFill>
                <a:srgbClr val="000000"/>
              </a:solidFill>
            </a:endParaRPr>
          </a:p>
        </p:txBody>
      </p:sp>
      <p:sp>
        <p:nvSpPr>
          <p:cNvPr id="84999" name="Text Box 8"/>
          <p:cNvSpPr txBox="1">
            <a:spLocks noChangeArrowheads="1"/>
          </p:cNvSpPr>
          <p:nvPr/>
        </p:nvSpPr>
        <p:spPr bwMode="auto">
          <a:xfrm>
            <a:off x="468313" y="404813"/>
            <a:ext cx="8301037" cy="246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a:solidFill>
                  <a:srgbClr val="000000"/>
                </a:solidFill>
              </a:rPr>
              <a:t>La </a:t>
            </a:r>
            <a:r>
              <a:rPr lang="it-IT" altLang="it-IT" sz="2400" b="1">
                <a:solidFill>
                  <a:srgbClr val="000000"/>
                </a:solidFill>
              </a:rPr>
              <a:t>DISSEMINAZIONE</a:t>
            </a:r>
            <a:r>
              <a:rPr lang="it-IT" altLang="it-IT" sz="2400">
                <a:solidFill>
                  <a:srgbClr val="000000"/>
                </a:solidFill>
              </a:rPr>
              <a:t> è il processo naturale che permette la dispersione dei semi, facilitando l'occupazione di nuovi territori </a:t>
            </a:r>
            <a:r>
              <a:rPr lang="it-IT" altLang="it-IT" sz="2400" u="sng">
                <a:solidFill>
                  <a:srgbClr val="000000"/>
                </a:solidFill>
              </a:rPr>
              <a:t>alla ricerca di condizioni ambientali più favorevoli</a:t>
            </a:r>
            <a:r>
              <a:rPr lang="it-IT" altLang="it-IT" sz="2400">
                <a:solidFill>
                  <a:srgbClr val="000000"/>
                </a:solidFill>
              </a:rPr>
              <a:t>, </a:t>
            </a:r>
            <a:r>
              <a:rPr lang="it-IT" altLang="it-IT" sz="2400" u="sng">
                <a:solidFill>
                  <a:srgbClr val="000000"/>
                </a:solidFill>
              </a:rPr>
              <a:t>diminuendo la concorrenza tra le plantule</a:t>
            </a:r>
            <a:r>
              <a:rPr lang="it-IT" altLang="it-IT" sz="2400">
                <a:solidFill>
                  <a:srgbClr val="000000"/>
                </a:solidFill>
              </a:rPr>
              <a:t>. </a:t>
            </a:r>
          </a:p>
          <a:p>
            <a:pPr>
              <a:spcBef>
                <a:spcPct val="50000"/>
              </a:spcBef>
              <a:buFontTx/>
              <a:buNone/>
            </a:pPr>
            <a:r>
              <a:rPr lang="it-IT" altLang="it-IT" sz="2400">
                <a:solidFill>
                  <a:srgbClr val="000000"/>
                </a:solidFill>
              </a:rPr>
              <a:t>A questo scopo le piante fruiscono di nessuno, uno o più agenti di dispersione (policoria) </a:t>
            </a:r>
          </a:p>
        </p:txBody>
      </p:sp>
      <p:sp>
        <p:nvSpPr>
          <p:cNvPr id="81930" name="Text Box 10"/>
          <p:cNvSpPr txBox="1">
            <a:spLocks noChangeArrowheads="1"/>
          </p:cNvSpPr>
          <p:nvPr/>
        </p:nvSpPr>
        <p:spPr bwMode="auto">
          <a:xfrm>
            <a:off x="468313" y="3284538"/>
            <a:ext cx="7273925"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 typeface="Arial" charset="0"/>
              <a:buChar char="•"/>
            </a:pPr>
            <a:r>
              <a:rPr lang="it-IT" altLang="it-IT" sz="2400">
                <a:solidFill>
                  <a:srgbClr val="000000"/>
                </a:solidFill>
              </a:rPr>
              <a:t>Vento (anemocoria)</a:t>
            </a:r>
          </a:p>
          <a:p>
            <a:pPr eaLnBrk="1" hangingPunct="1">
              <a:spcBef>
                <a:spcPct val="50000"/>
              </a:spcBef>
              <a:buFont typeface="Arial" charset="0"/>
              <a:buChar char="•"/>
            </a:pPr>
            <a:r>
              <a:rPr lang="it-IT" altLang="it-IT" sz="2400">
                <a:solidFill>
                  <a:srgbClr val="000000"/>
                </a:solidFill>
              </a:rPr>
              <a:t>Acqua (idrocoria)</a:t>
            </a:r>
          </a:p>
          <a:p>
            <a:pPr eaLnBrk="1" hangingPunct="1">
              <a:spcBef>
                <a:spcPct val="50000"/>
              </a:spcBef>
              <a:buFont typeface="Arial" charset="0"/>
              <a:buChar char="•"/>
            </a:pPr>
            <a:r>
              <a:rPr lang="it-IT" altLang="it-IT" sz="2400">
                <a:solidFill>
                  <a:srgbClr val="000000"/>
                </a:solidFill>
              </a:rPr>
              <a:t>Animali (zoocoria)</a:t>
            </a:r>
          </a:p>
        </p:txBody>
      </p:sp>
      <p:grpSp>
        <p:nvGrpSpPr>
          <p:cNvPr id="81934" name="Group 14"/>
          <p:cNvGrpSpPr>
            <a:grpSpLocks/>
          </p:cNvGrpSpPr>
          <p:nvPr/>
        </p:nvGrpSpPr>
        <p:grpSpPr bwMode="auto">
          <a:xfrm>
            <a:off x="3706813" y="4149725"/>
            <a:ext cx="2730500" cy="1004888"/>
            <a:chOff x="2064" y="2614"/>
            <a:chExt cx="1720" cy="633"/>
          </a:xfrm>
        </p:grpSpPr>
        <p:sp>
          <p:nvSpPr>
            <p:cNvPr id="85002" name="Text Box 11"/>
            <p:cNvSpPr txBox="1">
              <a:spLocks noChangeArrowheads="1"/>
            </p:cNvSpPr>
            <p:nvPr/>
          </p:nvSpPr>
          <p:spPr bwMode="auto">
            <a:xfrm>
              <a:off x="2287" y="2614"/>
              <a:ext cx="1497"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it-IT" altLang="it-IT" sz="2400">
                  <a:solidFill>
                    <a:srgbClr val="000000"/>
                  </a:solidFill>
                </a:rPr>
                <a:t>Esozoocoria</a:t>
              </a:r>
            </a:p>
            <a:p>
              <a:pPr eaLnBrk="1" hangingPunct="1">
                <a:spcBef>
                  <a:spcPct val="50000"/>
                </a:spcBef>
              </a:pPr>
              <a:r>
                <a:rPr lang="it-IT" altLang="it-IT" sz="2400">
                  <a:solidFill>
                    <a:srgbClr val="000000"/>
                  </a:solidFill>
                </a:rPr>
                <a:t>Endozoocoria</a:t>
              </a:r>
            </a:p>
          </p:txBody>
        </p:sp>
        <p:sp>
          <p:nvSpPr>
            <p:cNvPr id="85003" name="Line 12"/>
            <p:cNvSpPr>
              <a:spLocks noChangeShapeType="1"/>
            </p:cNvSpPr>
            <p:nvPr/>
          </p:nvSpPr>
          <p:spPr bwMode="auto">
            <a:xfrm flipV="1">
              <a:off x="2064" y="2795"/>
              <a:ext cx="181" cy="1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0000"/>
                </a:solidFill>
              </a:endParaRPr>
            </a:p>
          </p:txBody>
        </p:sp>
        <p:sp>
          <p:nvSpPr>
            <p:cNvPr id="85004" name="Line 13"/>
            <p:cNvSpPr>
              <a:spLocks noChangeShapeType="1"/>
            </p:cNvSpPr>
            <p:nvPr/>
          </p:nvSpPr>
          <p:spPr bwMode="auto">
            <a:xfrm>
              <a:off x="2064" y="2931"/>
              <a:ext cx="181" cy="18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0000"/>
                </a:solidFill>
              </a:endParaRPr>
            </a:p>
          </p:txBody>
        </p:sp>
      </p:grpSp>
      <p:grpSp>
        <p:nvGrpSpPr>
          <p:cNvPr id="85007" name="Group 15"/>
          <p:cNvGrpSpPr>
            <a:grpSpLocks/>
          </p:cNvGrpSpPr>
          <p:nvPr/>
        </p:nvGrpSpPr>
        <p:grpSpPr bwMode="auto">
          <a:xfrm>
            <a:off x="6372225" y="3357563"/>
            <a:ext cx="2160588" cy="719137"/>
            <a:chOff x="4014" y="2115"/>
            <a:chExt cx="1361" cy="453"/>
          </a:xfrm>
        </p:grpSpPr>
        <p:sp>
          <p:nvSpPr>
            <p:cNvPr id="85005" name="Line 13"/>
            <p:cNvSpPr>
              <a:spLocks noChangeShapeType="1"/>
            </p:cNvSpPr>
            <p:nvPr/>
          </p:nvSpPr>
          <p:spPr bwMode="auto">
            <a:xfrm>
              <a:off x="4014" y="2115"/>
              <a:ext cx="0" cy="4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0000"/>
                </a:solidFill>
              </a:endParaRPr>
            </a:p>
          </p:txBody>
        </p:sp>
        <p:sp>
          <p:nvSpPr>
            <p:cNvPr id="85006" name="Text Box 14"/>
            <p:cNvSpPr txBox="1">
              <a:spLocks noChangeArrowheads="1"/>
            </p:cNvSpPr>
            <p:nvPr/>
          </p:nvSpPr>
          <p:spPr bwMode="auto">
            <a:xfrm>
              <a:off x="4150" y="2212"/>
              <a:ext cx="1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a:solidFill>
                    <a:srgbClr val="000000"/>
                  </a:solidFill>
                </a:rPr>
                <a:t>ABIOTICI</a:t>
              </a:r>
            </a:p>
          </p:txBody>
        </p:sp>
      </p:grpSp>
      <p:grpSp>
        <p:nvGrpSpPr>
          <p:cNvPr id="85008" name="Group 16"/>
          <p:cNvGrpSpPr>
            <a:grpSpLocks/>
          </p:cNvGrpSpPr>
          <p:nvPr/>
        </p:nvGrpSpPr>
        <p:grpSpPr bwMode="auto">
          <a:xfrm>
            <a:off x="6372225" y="4321175"/>
            <a:ext cx="2160588" cy="719138"/>
            <a:chOff x="4014" y="2115"/>
            <a:chExt cx="1361" cy="453"/>
          </a:xfrm>
        </p:grpSpPr>
        <p:sp>
          <p:nvSpPr>
            <p:cNvPr id="85009" name="Line 17"/>
            <p:cNvSpPr>
              <a:spLocks noChangeShapeType="1"/>
            </p:cNvSpPr>
            <p:nvPr/>
          </p:nvSpPr>
          <p:spPr bwMode="auto">
            <a:xfrm>
              <a:off x="4014" y="2115"/>
              <a:ext cx="0" cy="453"/>
            </a:xfrm>
            <a:prstGeom prst="line">
              <a:avLst/>
            </a:prstGeom>
            <a:noFill/>
            <a:ln w="28575">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0000"/>
                </a:solidFill>
              </a:endParaRPr>
            </a:p>
          </p:txBody>
        </p:sp>
        <p:sp>
          <p:nvSpPr>
            <p:cNvPr id="85010" name="Text Box 18"/>
            <p:cNvSpPr txBox="1">
              <a:spLocks noChangeArrowheads="1"/>
            </p:cNvSpPr>
            <p:nvPr/>
          </p:nvSpPr>
          <p:spPr bwMode="auto">
            <a:xfrm>
              <a:off x="4150" y="2212"/>
              <a:ext cx="1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a:solidFill>
                    <a:srgbClr val="990033"/>
                  </a:solidFill>
                </a:rPr>
                <a:t>ABIOTICI</a:t>
              </a:r>
            </a:p>
          </p:txBody>
        </p:sp>
      </p:grpSp>
      <p:grpSp>
        <p:nvGrpSpPr>
          <p:cNvPr id="23" name="Group 3">
            <a:extLst>
              <a:ext uri="{FF2B5EF4-FFF2-40B4-BE49-F238E27FC236}">
                <a16:creationId xmlns:a16="http://schemas.microsoft.com/office/drawing/2014/main" id="{955F6299-B13A-4803-8A66-28B46F8A8745}"/>
              </a:ext>
            </a:extLst>
          </p:cNvPr>
          <p:cNvGrpSpPr>
            <a:grpSpLocks/>
          </p:cNvGrpSpPr>
          <p:nvPr/>
        </p:nvGrpSpPr>
        <p:grpSpPr bwMode="auto">
          <a:xfrm>
            <a:off x="4957763" y="6446838"/>
            <a:ext cx="4183062" cy="403225"/>
            <a:chOff x="2243" y="3984"/>
            <a:chExt cx="3514" cy="339"/>
          </a:xfrm>
        </p:grpSpPr>
        <p:pic>
          <p:nvPicPr>
            <p:cNvPr id="24" name="Picture 4">
              <a:extLst>
                <a:ext uri="{FF2B5EF4-FFF2-40B4-BE49-F238E27FC236}">
                  <a16:creationId xmlns:a16="http://schemas.microsoft.com/office/drawing/2014/main" id="{8A71072E-C306-4FDC-A1D3-C6DE30297A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 name="Line 5">
              <a:extLst>
                <a:ext uri="{FF2B5EF4-FFF2-40B4-BE49-F238E27FC236}">
                  <a16:creationId xmlns:a16="http://schemas.microsoft.com/office/drawing/2014/main" id="{ECC41388-9232-4794-8BB5-25687573BE16}"/>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26" name="Text Box 6">
              <a:extLst>
                <a:ext uri="{FF2B5EF4-FFF2-40B4-BE49-F238E27FC236}">
                  <a16:creationId xmlns:a16="http://schemas.microsoft.com/office/drawing/2014/main" id="{CE4BCCF0-32F7-4C49-BEA8-D9CCF8D58E67}"/>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2052382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50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500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19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CasellaDiTesto 1"/>
          <p:cNvSpPr txBox="1">
            <a:spLocks noChangeArrowheads="1"/>
          </p:cNvSpPr>
          <p:nvPr/>
        </p:nvSpPr>
        <p:spPr bwMode="auto">
          <a:xfrm>
            <a:off x="428625" y="300038"/>
            <a:ext cx="79930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it-IT" altLang="it-IT" sz="2400">
                <a:solidFill>
                  <a:srgbClr val="000000"/>
                </a:solidFill>
              </a:rPr>
              <a:t>Lo</a:t>
            </a:r>
            <a:r>
              <a:rPr lang="it-IT" altLang="it-IT" sz="2400" b="1">
                <a:solidFill>
                  <a:srgbClr val="000000"/>
                </a:solidFill>
              </a:rPr>
              <a:t> strofiolo</a:t>
            </a:r>
            <a:r>
              <a:rPr lang="it-IT" altLang="it-IT" sz="2400">
                <a:solidFill>
                  <a:srgbClr val="000000"/>
                </a:solidFill>
              </a:rPr>
              <a:t> proviene dalla modificazione del funicolo (es. la papaveracea </a:t>
            </a:r>
            <a:r>
              <a:rPr lang="it-IT" altLang="it-IT" sz="2400" i="1">
                <a:solidFill>
                  <a:srgbClr val="000000"/>
                </a:solidFill>
              </a:rPr>
              <a:t>Chelidonium majus</a:t>
            </a:r>
            <a:r>
              <a:rPr lang="it-IT" altLang="it-IT" sz="2400">
                <a:solidFill>
                  <a:srgbClr val="000000"/>
                </a:solidFill>
              </a:rPr>
              <a:t>)</a:t>
            </a:r>
          </a:p>
        </p:txBody>
      </p:sp>
      <p:pic>
        <p:nvPicPr>
          <p:cNvPr id="88067" name="Picture 4" descr="http://www.actaplantarum.org/semi_dispersione/slides/Chelidonium_majus_E_S_Mauri-_P_Ferrar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213"/>
            <a:ext cx="461645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6" descr="http://upload.wikimedia.org/wikipedia/commons/2/24/Chelidonium_majus_bgi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1825" y="1130300"/>
            <a:ext cx="4473575"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8" descr="http://upload.wikimedia.org/wikipedia/commons/c/c7/Chelidonium_majus_bialowieza_forest_juice_beentre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2123"/>
          <a:stretch/>
        </p:blipFill>
        <p:spPr bwMode="auto">
          <a:xfrm>
            <a:off x="5368498" y="4192836"/>
            <a:ext cx="3678238"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ccia a destra 2"/>
          <p:cNvSpPr/>
          <p:nvPr/>
        </p:nvSpPr>
        <p:spPr>
          <a:xfrm rot="18300056">
            <a:off x="2539192" y="5560219"/>
            <a:ext cx="792163" cy="54768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grpSp>
        <p:nvGrpSpPr>
          <p:cNvPr id="15" name="Group 3">
            <a:extLst>
              <a:ext uri="{FF2B5EF4-FFF2-40B4-BE49-F238E27FC236}">
                <a16:creationId xmlns:a16="http://schemas.microsoft.com/office/drawing/2014/main" id="{604CA55D-AC3E-4114-9F5B-C7717EC16C40}"/>
              </a:ext>
            </a:extLst>
          </p:cNvPr>
          <p:cNvGrpSpPr>
            <a:grpSpLocks/>
          </p:cNvGrpSpPr>
          <p:nvPr/>
        </p:nvGrpSpPr>
        <p:grpSpPr bwMode="auto">
          <a:xfrm>
            <a:off x="4957763" y="6446838"/>
            <a:ext cx="4183062" cy="403225"/>
            <a:chOff x="2243" y="3984"/>
            <a:chExt cx="3514" cy="339"/>
          </a:xfrm>
        </p:grpSpPr>
        <p:pic>
          <p:nvPicPr>
            <p:cNvPr id="16" name="Picture 4">
              <a:extLst>
                <a:ext uri="{FF2B5EF4-FFF2-40B4-BE49-F238E27FC236}">
                  <a16:creationId xmlns:a16="http://schemas.microsoft.com/office/drawing/2014/main" id="{A9E2A551-E83F-40DF-826E-0A0812BA5B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Line 5">
              <a:extLst>
                <a:ext uri="{FF2B5EF4-FFF2-40B4-BE49-F238E27FC236}">
                  <a16:creationId xmlns:a16="http://schemas.microsoft.com/office/drawing/2014/main" id="{8F43CA59-9969-4208-A100-B7F50671BB72}"/>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8" name="Text Box 6">
              <a:extLst>
                <a:ext uri="{FF2B5EF4-FFF2-40B4-BE49-F238E27FC236}">
                  <a16:creationId xmlns:a16="http://schemas.microsoft.com/office/drawing/2014/main" id="{F89CAEE5-36DD-4A40-8387-1778CB29C078}"/>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4262158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d Dispersal By Ants 101 – Wild About Ants, 55% OFF">
            <a:extLst>
              <a:ext uri="{FF2B5EF4-FFF2-40B4-BE49-F238E27FC236}">
                <a16:creationId xmlns:a16="http://schemas.microsoft.com/office/drawing/2014/main" id="{2DDE68C1-2D88-4CA0-A35D-9B4871ECE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4085"/>
            <a:ext cx="3248025"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d Dispersal By Ants 101 – Wild About Ants, 55% OFF">
            <a:extLst>
              <a:ext uri="{FF2B5EF4-FFF2-40B4-BE49-F238E27FC236}">
                <a16:creationId xmlns:a16="http://schemas.microsoft.com/office/drawing/2014/main" id="{DDFADDA3-B34C-48C9-A215-2ED9EB7C7B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2731753"/>
            <a:ext cx="5796136" cy="386610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A32A49F-274D-49DE-93FE-E988D7DA43C5}"/>
              </a:ext>
            </a:extLst>
          </p:cNvPr>
          <p:cNvGrpSpPr>
            <a:grpSpLocks/>
          </p:cNvGrpSpPr>
          <p:nvPr/>
        </p:nvGrpSpPr>
        <p:grpSpPr bwMode="auto">
          <a:xfrm>
            <a:off x="4957763" y="6446838"/>
            <a:ext cx="4183062" cy="403225"/>
            <a:chOff x="2243" y="3984"/>
            <a:chExt cx="3514" cy="339"/>
          </a:xfrm>
        </p:grpSpPr>
        <p:pic>
          <p:nvPicPr>
            <p:cNvPr id="5" name="Picture 4">
              <a:extLst>
                <a:ext uri="{FF2B5EF4-FFF2-40B4-BE49-F238E27FC236}">
                  <a16:creationId xmlns:a16="http://schemas.microsoft.com/office/drawing/2014/main" id="{658C0EA3-89F1-4998-B94E-95A610F823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Line 5">
              <a:extLst>
                <a:ext uri="{FF2B5EF4-FFF2-40B4-BE49-F238E27FC236}">
                  <a16:creationId xmlns:a16="http://schemas.microsoft.com/office/drawing/2014/main" id="{A61E17A0-E8DC-4ED5-AE61-0B17AD49F64D}"/>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7" name="Text Box 6">
              <a:extLst>
                <a:ext uri="{FF2B5EF4-FFF2-40B4-BE49-F238E27FC236}">
                  <a16:creationId xmlns:a16="http://schemas.microsoft.com/office/drawing/2014/main" id="{E7CA452B-F90B-45EF-A07A-BA099E2246DB}"/>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2241941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ttangolo 1"/>
          <p:cNvSpPr>
            <a:spLocks noChangeArrowheads="1"/>
          </p:cNvSpPr>
          <p:nvPr/>
        </p:nvSpPr>
        <p:spPr bwMode="auto">
          <a:xfrm>
            <a:off x="274638" y="180975"/>
            <a:ext cx="8401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it-IT" altLang="it-IT" sz="2400" dirty="0">
                <a:solidFill>
                  <a:srgbClr val="000000"/>
                </a:solidFill>
              </a:rPr>
              <a:t>La</a:t>
            </a:r>
            <a:r>
              <a:rPr lang="it-IT" altLang="it-IT" sz="2400" b="1" dirty="0">
                <a:solidFill>
                  <a:srgbClr val="000000"/>
                </a:solidFill>
              </a:rPr>
              <a:t> caruncola</a:t>
            </a:r>
            <a:r>
              <a:rPr lang="it-IT" altLang="it-IT" sz="2400" dirty="0">
                <a:solidFill>
                  <a:srgbClr val="000000"/>
                </a:solidFill>
              </a:rPr>
              <a:t> si forma per ipertrofia del tegumento del seme nella regione </a:t>
            </a:r>
            <a:r>
              <a:rPr lang="it-IT" altLang="it-IT" sz="2400" dirty="0" err="1">
                <a:solidFill>
                  <a:srgbClr val="000000"/>
                </a:solidFill>
              </a:rPr>
              <a:t>micropilare</a:t>
            </a:r>
            <a:r>
              <a:rPr lang="it-IT" altLang="it-IT" sz="2400" dirty="0">
                <a:solidFill>
                  <a:srgbClr val="000000"/>
                </a:solidFill>
              </a:rPr>
              <a:t> con il micropilo visibile al centro (es. semi di </a:t>
            </a:r>
            <a:r>
              <a:rPr lang="it-IT" altLang="it-IT" sz="2400" i="1" dirty="0" err="1">
                <a:solidFill>
                  <a:srgbClr val="000000"/>
                </a:solidFill>
              </a:rPr>
              <a:t>Euphorbia</a:t>
            </a:r>
            <a:r>
              <a:rPr lang="it-IT" altLang="it-IT" sz="2400" i="1" dirty="0">
                <a:solidFill>
                  <a:srgbClr val="000000"/>
                </a:solidFill>
              </a:rPr>
              <a:t> </a:t>
            </a:r>
            <a:r>
              <a:rPr lang="it-IT" altLang="it-IT" sz="2400" i="1" dirty="0" err="1">
                <a:solidFill>
                  <a:srgbClr val="000000"/>
                </a:solidFill>
              </a:rPr>
              <a:t>sp</a:t>
            </a:r>
            <a:r>
              <a:rPr lang="it-IT" altLang="it-IT" sz="2400" i="1" dirty="0">
                <a:solidFill>
                  <a:srgbClr val="000000"/>
                </a:solidFill>
              </a:rPr>
              <a:t>. </a:t>
            </a:r>
            <a:r>
              <a:rPr lang="it-IT" altLang="it-IT" sz="2400" i="1" dirty="0" err="1">
                <a:solidFill>
                  <a:srgbClr val="000000"/>
                </a:solidFill>
              </a:rPr>
              <a:t>pl</a:t>
            </a:r>
            <a:r>
              <a:rPr lang="it-IT" altLang="it-IT" sz="2400" i="1" dirty="0">
                <a:solidFill>
                  <a:srgbClr val="000000"/>
                </a:solidFill>
              </a:rPr>
              <a:t>.; </a:t>
            </a:r>
            <a:r>
              <a:rPr lang="it-IT" altLang="it-IT" sz="2400" dirty="0">
                <a:solidFill>
                  <a:srgbClr val="000000"/>
                </a:solidFill>
              </a:rPr>
              <a:t>ricino</a:t>
            </a:r>
            <a:r>
              <a:rPr lang="it-IT" altLang="it-IT" sz="2400" i="1" dirty="0">
                <a:solidFill>
                  <a:srgbClr val="000000"/>
                </a:solidFill>
              </a:rPr>
              <a:t>, Viola</a:t>
            </a:r>
            <a:r>
              <a:rPr lang="it-IT" altLang="it-IT" sz="2400" dirty="0">
                <a:solidFill>
                  <a:srgbClr val="000000"/>
                </a:solidFill>
              </a:rPr>
              <a:t>).</a:t>
            </a:r>
          </a:p>
        </p:txBody>
      </p:sp>
      <p:pic>
        <p:nvPicPr>
          <p:cNvPr id="89091" name="Picture 2" descr="http://www.actaplantarum.org/floraitaliae/download/file.php?id=445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06" y="1540447"/>
            <a:ext cx="6040437" cy="452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2" descr="http://www.actaplantarum.org/morfologia/_allegati8/appendici_seminali/Caruncola_Euphorbia_palustris_Patrizia_Ferrari.jpg"/>
          <p:cNvPicPr>
            <a:picLocks noChangeAspect="1" noChangeArrowheads="1"/>
          </p:cNvPicPr>
          <p:nvPr/>
        </p:nvPicPr>
        <p:blipFill>
          <a:blip r:embed="rId3">
            <a:extLst>
              <a:ext uri="{28A0092B-C50C-407E-A947-70E740481C1C}">
                <a14:useLocalDpi xmlns:a14="http://schemas.microsoft.com/office/drawing/2010/main" val="0"/>
              </a:ext>
            </a:extLst>
          </a:blip>
          <a:srcRect l="5809" r="14127"/>
          <a:stretch>
            <a:fillRect/>
          </a:stretch>
        </p:blipFill>
        <p:spPr bwMode="auto">
          <a:xfrm>
            <a:off x="5418020" y="1540447"/>
            <a:ext cx="35750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ccia a destra 5"/>
          <p:cNvSpPr/>
          <p:nvPr/>
        </p:nvSpPr>
        <p:spPr>
          <a:xfrm rot="15024850">
            <a:off x="7888833" y="4068096"/>
            <a:ext cx="792163" cy="547688"/>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grpSp>
        <p:nvGrpSpPr>
          <p:cNvPr id="14" name="Group 3">
            <a:extLst>
              <a:ext uri="{FF2B5EF4-FFF2-40B4-BE49-F238E27FC236}">
                <a16:creationId xmlns:a16="http://schemas.microsoft.com/office/drawing/2014/main" id="{70A7DA58-B236-4A2F-B139-06C00086C123}"/>
              </a:ext>
            </a:extLst>
          </p:cNvPr>
          <p:cNvGrpSpPr>
            <a:grpSpLocks/>
          </p:cNvGrpSpPr>
          <p:nvPr/>
        </p:nvGrpSpPr>
        <p:grpSpPr bwMode="auto">
          <a:xfrm>
            <a:off x="4957763" y="6446838"/>
            <a:ext cx="4183062" cy="403225"/>
            <a:chOff x="2243" y="3984"/>
            <a:chExt cx="3514" cy="339"/>
          </a:xfrm>
        </p:grpSpPr>
        <p:pic>
          <p:nvPicPr>
            <p:cNvPr id="15" name="Picture 4">
              <a:extLst>
                <a:ext uri="{FF2B5EF4-FFF2-40B4-BE49-F238E27FC236}">
                  <a16:creationId xmlns:a16="http://schemas.microsoft.com/office/drawing/2014/main" id="{4208FF75-D004-4478-AEB3-8B331C6D25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Line 5">
              <a:extLst>
                <a:ext uri="{FF2B5EF4-FFF2-40B4-BE49-F238E27FC236}">
                  <a16:creationId xmlns:a16="http://schemas.microsoft.com/office/drawing/2014/main" id="{BC93ED7A-9D06-43E5-BCA4-F03609C4C0E9}"/>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7" name="Text Box 6">
              <a:extLst>
                <a:ext uri="{FF2B5EF4-FFF2-40B4-BE49-F238E27FC236}">
                  <a16:creationId xmlns:a16="http://schemas.microsoft.com/office/drawing/2014/main" id="{CC93FBBF-A90C-4343-89B9-1262612B4128}"/>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3741017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icinus communis - Monaco Nature Encyclopedia">
            <a:extLst>
              <a:ext uri="{FF2B5EF4-FFF2-40B4-BE49-F238E27FC236}">
                <a16:creationId xmlns:a16="http://schemas.microsoft.com/office/drawing/2014/main" id="{AD6B5653-6620-482C-92CD-1C0AE3BFA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2811" y="2175975"/>
            <a:ext cx="6191250" cy="44291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icinus - FineGardening">
            <a:extLst>
              <a:ext uri="{FF2B5EF4-FFF2-40B4-BE49-F238E27FC236}">
                <a16:creationId xmlns:a16="http://schemas.microsoft.com/office/drawing/2014/main" id="{EBA0ABAE-DFED-4A14-8C7C-4369AF06E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7" y="415490"/>
            <a:ext cx="3013509" cy="301350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3">
            <a:extLst>
              <a:ext uri="{FF2B5EF4-FFF2-40B4-BE49-F238E27FC236}">
                <a16:creationId xmlns:a16="http://schemas.microsoft.com/office/drawing/2014/main" id="{D491EBE9-0385-4E6C-90D5-5B13F8B0119D}"/>
              </a:ext>
            </a:extLst>
          </p:cNvPr>
          <p:cNvGrpSpPr>
            <a:grpSpLocks/>
          </p:cNvGrpSpPr>
          <p:nvPr/>
        </p:nvGrpSpPr>
        <p:grpSpPr bwMode="auto">
          <a:xfrm>
            <a:off x="4957763" y="6446838"/>
            <a:ext cx="4183062" cy="403225"/>
            <a:chOff x="2243" y="3984"/>
            <a:chExt cx="3514" cy="339"/>
          </a:xfrm>
        </p:grpSpPr>
        <p:pic>
          <p:nvPicPr>
            <p:cNvPr id="7" name="Picture 4">
              <a:extLst>
                <a:ext uri="{FF2B5EF4-FFF2-40B4-BE49-F238E27FC236}">
                  <a16:creationId xmlns:a16="http://schemas.microsoft.com/office/drawing/2014/main" id="{703C399F-CC4D-4039-A9AE-C155EB2D85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Line 5">
              <a:extLst>
                <a:ext uri="{FF2B5EF4-FFF2-40B4-BE49-F238E27FC236}">
                  <a16:creationId xmlns:a16="http://schemas.microsoft.com/office/drawing/2014/main" id="{24062B90-48EA-4C10-B12F-8A311B724C09}"/>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9" name="Text Box 6">
              <a:extLst>
                <a:ext uri="{FF2B5EF4-FFF2-40B4-BE49-F238E27FC236}">
                  <a16:creationId xmlns:a16="http://schemas.microsoft.com/office/drawing/2014/main" id="{7CBEF37E-2064-469A-B3DD-14E2375E09AD}"/>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685696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ttangolo 1"/>
          <p:cNvSpPr>
            <a:spLocks noChangeArrowheads="1"/>
          </p:cNvSpPr>
          <p:nvPr/>
        </p:nvSpPr>
        <p:spPr bwMode="auto">
          <a:xfrm>
            <a:off x="323850" y="192088"/>
            <a:ext cx="85693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it-IT" altLang="it-IT" sz="2400">
                <a:solidFill>
                  <a:srgbClr val="000000"/>
                </a:solidFill>
              </a:rPr>
              <a:t>L'</a:t>
            </a:r>
            <a:r>
              <a:rPr lang="it-IT" altLang="it-IT" sz="2400" b="1">
                <a:solidFill>
                  <a:srgbClr val="000000"/>
                </a:solidFill>
              </a:rPr>
              <a:t>arillo</a:t>
            </a:r>
            <a:r>
              <a:rPr lang="it-IT" altLang="it-IT" sz="2400">
                <a:solidFill>
                  <a:srgbClr val="000000"/>
                </a:solidFill>
              </a:rPr>
              <a:t> è un'espansione della nocella dell’ovulo, dove si inseriscono i suoi tegumenti; può formare un involucro totale (es. </a:t>
            </a:r>
            <a:r>
              <a:rPr lang="it-IT" altLang="it-IT" sz="2400" i="1">
                <a:solidFill>
                  <a:srgbClr val="000000"/>
                </a:solidFill>
              </a:rPr>
              <a:t>Myristica fragrans</a:t>
            </a:r>
            <a:r>
              <a:rPr lang="it-IT" altLang="it-IT" sz="2400">
                <a:solidFill>
                  <a:srgbClr val="000000"/>
                </a:solidFill>
              </a:rPr>
              <a:t>) o parziale (es. </a:t>
            </a:r>
            <a:r>
              <a:rPr lang="it-IT" altLang="it-IT" sz="2400" i="1">
                <a:solidFill>
                  <a:srgbClr val="000000"/>
                </a:solidFill>
              </a:rPr>
              <a:t>Taxus baccata</a:t>
            </a:r>
            <a:r>
              <a:rPr lang="it-IT" altLang="it-IT" sz="2400">
                <a:solidFill>
                  <a:srgbClr val="000000"/>
                </a:solidFill>
              </a:rPr>
              <a:t>).</a:t>
            </a:r>
          </a:p>
        </p:txBody>
      </p:sp>
      <p:pic>
        <p:nvPicPr>
          <p:cNvPr id="90115" name="Picture 2" descr="http://www.taccuinistorici.it/preview_images/news/471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412875"/>
            <a:ext cx="4373563"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6" descr="http://upload.wikimedia.org/wikipedia/commons/9/90/Myristica_fragrans_%28Muscadier_2%29.jpg"/>
          <p:cNvPicPr>
            <a:picLocks noChangeAspect="1" noChangeArrowheads="1"/>
          </p:cNvPicPr>
          <p:nvPr/>
        </p:nvPicPr>
        <p:blipFill>
          <a:blip r:embed="rId3" cstate="print">
            <a:extLst>
              <a:ext uri="{28A0092B-C50C-407E-A947-70E740481C1C}">
                <a14:useLocalDpi xmlns:a14="http://schemas.microsoft.com/office/drawing/2010/main" val="0"/>
              </a:ext>
            </a:extLst>
          </a:blip>
          <a:srcRect t="3008" r="25575"/>
          <a:stretch>
            <a:fillRect/>
          </a:stretch>
        </p:blipFill>
        <p:spPr bwMode="auto">
          <a:xfrm>
            <a:off x="2185988" y="3808136"/>
            <a:ext cx="3221037"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8" descr="http://www.emporiodellespezie.com/wp-content/uploads/2012/05/macis.jpg"/>
          <p:cNvPicPr>
            <a:picLocks noChangeAspect="1" noChangeArrowheads="1"/>
          </p:cNvPicPr>
          <p:nvPr/>
        </p:nvPicPr>
        <p:blipFill rotWithShape="1">
          <a:blip r:embed="rId4">
            <a:extLst>
              <a:ext uri="{28A0092B-C50C-407E-A947-70E740481C1C}">
                <a14:useLocalDpi xmlns:a14="http://schemas.microsoft.com/office/drawing/2010/main" val="0"/>
              </a:ext>
            </a:extLst>
          </a:blip>
          <a:srcRect b="13054"/>
          <a:stretch/>
        </p:blipFill>
        <p:spPr bwMode="auto">
          <a:xfrm>
            <a:off x="5407025" y="4162137"/>
            <a:ext cx="3736975" cy="243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4" descr="Myristica fragrans: Ripe nutm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1392238"/>
            <a:ext cx="3600450" cy="29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3">
            <a:extLst>
              <a:ext uri="{FF2B5EF4-FFF2-40B4-BE49-F238E27FC236}">
                <a16:creationId xmlns:a16="http://schemas.microsoft.com/office/drawing/2014/main" id="{61308347-7F76-49C3-A307-8FA46FE09226}"/>
              </a:ext>
            </a:extLst>
          </p:cNvPr>
          <p:cNvGrpSpPr>
            <a:grpSpLocks/>
          </p:cNvGrpSpPr>
          <p:nvPr/>
        </p:nvGrpSpPr>
        <p:grpSpPr bwMode="auto">
          <a:xfrm>
            <a:off x="4957763" y="6446838"/>
            <a:ext cx="4183062" cy="403225"/>
            <a:chOff x="2243" y="3984"/>
            <a:chExt cx="3514" cy="339"/>
          </a:xfrm>
        </p:grpSpPr>
        <p:pic>
          <p:nvPicPr>
            <p:cNvPr id="16" name="Picture 4">
              <a:extLst>
                <a:ext uri="{FF2B5EF4-FFF2-40B4-BE49-F238E27FC236}">
                  <a16:creationId xmlns:a16="http://schemas.microsoft.com/office/drawing/2014/main" id="{C43E2E82-9E4B-49E5-B2FE-E63FD05CE9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Line 5">
              <a:extLst>
                <a:ext uri="{FF2B5EF4-FFF2-40B4-BE49-F238E27FC236}">
                  <a16:creationId xmlns:a16="http://schemas.microsoft.com/office/drawing/2014/main" id="{83ED1754-F9BD-4EDC-8B04-CF9B1190BDF1}"/>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8" name="Text Box 6">
              <a:extLst>
                <a:ext uri="{FF2B5EF4-FFF2-40B4-BE49-F238E27FC236}">
                  <a16:creationId xmlns:a16="http://schemas.microsoft.com/office/drawing/2014/main" id="{D4868343-C733-436A-8378-528D0639F423}"/>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2944952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50825" y="190500"/>
            <a:ext cx="8713788"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a:solidFill>
                  <a:srgbClr val="000000"/>
                </a:solidFill>
              </a:rPr>
              <a:t>Un altro esempio di disseminazione è quello operato da molti piccoli mammiferi (scoiattoli, ghiri ecc.) che formano depositi di semi raccolti con grande impegno nella stagione favorevole: in molti casi alcuni dei depositi non vengono più ritrovati, per “smemoratezza” del proprietario o in seguito alla sua morte.</a:t>
            </a:r>
          </a:p>
        </p:txBody>
      </p:sp>
      <p:grpSp>
        <p:nvGrpSpPr>
          <p:cNvPr id="120835" name="Group 3"/>
          <p:cNvGrpSpPr>
            <a:grpSpLocks/>
          </p:cNvGrpSpPr>
          <p:nvPr/>
        </p:nvGrpSpPr>
        <p:grpSpPr bwMode="auto">
          <a:xfrm>
            <a:off x="246063" y="2209800"/>
            <a:ext cx="8647112" cy="4621213"/>
            <a:chOff x="155" y="1392"/>
            <a:chExt cx="5447" cy="2911"/>
          </a:xfrm>
        </p:grpSpPr>
        <p:pic>
          <p:nvPicPr>
            <p:cNvPr id="91140" name="Picture 4" descr="No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 y="1392"/>
              <a:ext cx="2116" cy="1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5" descr="3256888-scoiattolo-trovato-noce-e-sal-su-albero"/>
            <p:cNvPicPr>
              <a:picLocks noChangeAspect="1" noChangeArrowheads="1"/>
            </p:cNvPicPr>
            <p:nvPr/>
          </p:nvPicPr>
          <p:blipFill>
            <a:blip r:embed="rId3">
              <a:lum bright="-8000" contrast="10000"/>
              <a:extLst>
                <a:ext uri="{28A0092B-C50C-407E-A947-70E740481C1C}">
                  <a14:useLocalDpi xmlns:a14="http://schemas.microsoft.com/office/drawing/2010/main" val="0"/>
                </a:ext>
              </a:extLst>
            </a:blip>
            <a:srcRect/>
            <a:stretch>
              <a:fillRect/>
            </a:stretch>
          </p:blipFill>
          <p:spPr bwMode="auto">
            <a:xfrm>
              <a:off x="2052" y="1754"/>
              <a:ext cx="2284" cy="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Text Box 6"/>
            <p:cNvSpPr txBox="1">
              <a:spLocks noChangeArrowheads="1"/>
            </p:cNvSpPr>
            <p:nvPr/>
          </p:nvSpPr>
          <p:spPr bwMode="auto">
            <a:xfrm>
              <a:off x="155" y="3227"/>
              <a:ext cx="5447" cy="1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dirty="0">
                  <a:solidFill>
                    <a:srgbClr val="000000"/>
                  </a:solidFill>
                </a:rPr>
                <a:t>Il noce (</a:t>
              </a:r>
              <a:r>
                <a:rPr lang="it-IT" altLang="it-IT" sz="2400" i="1" dirty="0" err="1">
                  <a:solidFill>
                    <a:srgbClr val="000000"/>
                  </a:solidFill>
                </a:rPr>
                <a:t>Juglans</a:t>
              </a:r>
              <a:r>
                <a:rPr lang="it-IT" altLang="it-IT" sz="2400" i="1" dirty="0">
                  <a:solidFill>
                    <a:srgbClr val="000000"/>
                  </a:solidFill>
                </a:rPr>
                <a:t> regia</a:t>
              </a:r>
              <a:r>
                <a:rPr lang="it-IT" altLang="it-IT" sz="2400" dirty="0">
                  <a:solidFill>
                    <a:srgbClr val="000000"/>
                  </a:solidFill>
                </a:rPr>
                <a:t>) investe molte energie nella produzione dei semi, una larga parte dei quali va distrutta: ma quelli che non vengono mangiati, sono stati portati lontano dalla pianta madre….</a:t>
              </a:r>
            </a:p>
          </p:txBody>
        </p:sp>
      </p:grpSp>
      <p:grpSp>
        <p:nvGrpSpPr>
          <p:cNvPr id="15" name="Group 3">
            <a:extLst>
              <a:ext uri="{FF2B5EF4-FFF2-40B4-BE49-F238E27FC236}">
                <a16:creationId xmlns:a16="http://schemas.microsoft.com/office/drawing/2014/main" id="{B1FCC496-B9E1-42F0-85EC-F7217AC1D347}"/>
              </a:ext>
            </a:extLst>
          </p:cNvPr>
          <p:cNvGrpSpPr>
            <a:grpSpLocks/>
          </p:cNvGrpSpPr>
          <p:nvPr/>
        </p:nvGrpSpPr>
        <p:grpSpPr bwMode="auto">
          <a:xfrm>
            <a:off x="4957763" y="6446838"/>
            <a:ext cx="4183062" cy="403225"/>
            <a:chOff x="2243" y="3984"/>
            <a:chExt cx="3514" cy="339"/>
          </a:xfrm>
        </p:grpSpPr>
        <p:pic>
          <p:nvPicPr>
            <p:cNvPr id="16" name="Picture 4">
              <a:extLst>
                <a:ext uri="{FF2B5EF4-FFF2-40B4-BE49-F238E27FC236}">
                  <a16:creationId xmlns:a16="http://schemas.microsoft.com/office/drawing/2014/main" id="{232CD81E-9A90-4E66-809A-711C65F835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Line 5">
              <a:extLst>
                <a:ext uri="{FF2B5EF4-FFF2-40B4-BE49-F238E27FC236}">
                  <a16:creationId xmlns:a16="http://schemas.microsoft.com/office/drawing/2014/main" id="{C0C41C16-1E93-41FE-B4DC-B25DBEA71C08}"/>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8" name="Text Box 6">
              <a:extLst>
                <a:ext uri="{FF2B5EF4-FFF2-40B4-BE49-F238E27FC236}">
                  <a16:creationId xmlns:a16="http://schemas.microsoft.com/office/drawing/2014/main" id="{2B23F331-5FE8-4454-A660-FF77CBE95BFF}"/>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37219890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08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395288" y="260648"/>
            <a:ext cx="44640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dirty="0">
                <a:solidFill>
                  <a:srgbClr val="000000"/>
                </a:solidFill>
              </a:rPr>
              <a:t>Al trasporto per opera di piccoli mammiferi dà il nome di </a:t>
            </a:r>
            <a:r>
              <a:rPr lang="it-IT" altLang="it-IT" sz="2400" b="1" dirty="0">
                <a:solidFill>
                  <a:srgbClr val="000000"/>
                </a:solidFill>
              </a:rPr>
              <a:t>GLIROCORIA</a:t>
            </a:r>
            <a:r>
              <a:rPr lang="it-IT" altLang="it-IT" sz="2400" dirty="0">
                <a:solidFill>
                  <a:srgbClr val="000000"/>
                </a:solidFill>
              </a:rPr>
              <a:t> </a:t>
            </a:r>
            <a:br>
              <a:rPr lang="it-IT" altLang="it-IT" sz="2400" dirty="0">
                <a:solidFill>
                  <a:srgbClr val="000000"/>
                </a:solidFill>
              </a:rPr>
            </a:br>
            <a:r>
              <a:rPr lang="it-IT" altLang="it-IT" sz="2400" dirty="0">
                <a:solidFill>
                  <a:srgbClr val="000000"/>
                </a:solidFill>
              </a:rPr>
              <a:t>(</a:t>
            </a:r>
            <a:r>
              <a:rPr lang="it-IT" altLang="it-IT" sz="2400" i="1" dirty="0" err="1">
                <a:solidFill>
                  <a:srgbClr val="000000"/>
                </a:solidFill>
              </a:rPr>
              <a:t>Glis</a:t>
            </a:r>
            <a:r>
              <a:rPr lang="it-IT" altLang="it-IT" sz="2400" dirty="0">
                <a:solidFill>
                  <a:srgbClr val="000000"/>
                </a:solidFill>
              </a:rPr>
              <a:t> </a:t>
            </a:r>
            <a:r>
              <a:rPr lang="it-IT" altLang="it-IT" sz="2400" i="1" dirty="0" err="1">
                <a:solidFill>
                  <a:srgbClr val="000000"/>
                </a:solidFill>
              </a:rPr>
              <a:t>glis</a:t>
            </a:r>
            <a:r>
              <a:rPr lang="it-IT" altLang="it-IT" sz="2400" dirty="0">
                <a:solidFill>
                  <a:srgbClr val="000000"/>
                </a:solidFill>
              </a:rPr>
              <a:t> è il ghiro).</a:t>
            </a:r>
          </a:p>
        </p:txBody>
      </p:sp>
      <p:pic>
        <p:nvPicPr>
          <p:cNvPr id="92163" name="Picture 3" descr="glis-gl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88913"/>
            <a:ext cx="416242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a:spLocks noChangeArrowheads="1"/>
          </p:cNvSpPr>
          <p:nvPr/>
        </p:nvSpPr>
        <p:spPr bwMode="auto">
          <a:xfrm>
            <a:off x="409892" y="1884958"/>
            <a:ext cx="446405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it-IT" altLang="it-IT" sz="2400" dirty="0">
                <a:solidFill>
                  <a:srgbClr val="000000"/>
                </a:solidFill>
              </a:rPr>
              <a:t>Generi della nostra flora particolarmente interessati dal fenomeno sono </a:t>
            </a:r>
            <a:r>
              <a:rPr lang="it-IT" altLang="it-IT" sz="2400" i="1" dirty="0" err="1">
                <a:solidFill>
                  <a:srgbClr val="000000"/>
                </a:solidFill>
              </a:rPr>
              <a:t>Quercus</a:t>
            </a:r>
            <a:r>
              <a:rPr lang="it-IT" altLang="it-IT" sz="2400" i="1" dirty="0">
                <a:solidFill>
                  <a:srgbClr val="000000"/>
                </a:solidFill>
              </a:rPr>
              <a:t>, </a:t>
            </a:r>
            <a:r>
              <a:rPr lang="it-IT" altLang="it-IT" sz="2400" i="1" dirty="0" err="1">
                <a:solidFill>
                  <a:srgbClr val="000000"/>
                </a:solidFill>
              </a:rPr>
              <a:t>Fagus</a:t>
            </a:r>
            <a:r>
              <a:rPr lang="it-IT" altLang="it-IT" sz="2400" i="1" dirty="0">
                <a:solidFill>
                  <a:srgbClr val="000000"/>
                </a:solidFill>
              </a:rPr>
              <a:t>, </a:t>
            </a:r>
            <a:r>
              <a:rPr lang="it-IT" altLang="it-IT" sz="2400" i="1" dirty="0" err="1">
                <a:solidFill>
                  <a:srgbClr val="000000"/>
                </a:solidFill>
              </a:rPr>
              <a:t>Corylus</a:t>
            </a:r>
            <a:r>
              <a:rPr lang="it-IT" altLang="it-IT" sz="2400" i="1" dirty="0">
                <a:solidFill>
                  <a:srgbClr val="000000"/>
                </a:solidFill>
              </a:rPr>
              <a:t>, </a:t>
            </a:r>
            <a:r>
              <a:rPr lang="it-IT" altLang="it-IT" sz="2400" i="1" dirty="0" err="1">
                <a:solidFill>
                  <a:srgbClr val="000000"/>
                </a:solidFill>
              </a:rPr>
              <a:t>Juglans</a:t>
            </a:r>
            <a:r>
              <a:rPr lang="it-IT" altLang="it-IT" sz="2400" dirty="0">
                <a:solidFill>
                  <a:srgbClr val="000000"/>
                </a:solidFill>
              </a:rPr>
              <a:t>, che – cosa notevole – hanno semi recalcitranti, cioè non sopravvivono al disseccamento dell’embrione. Questi germinano formando subito una radice primaria e il processo rimane poi bloccato per tutta la stagione avversa, prima della ripresa primaverile.</a:t>
            </a:r>
          </a:p>
        </p:txBody>
      </p:sp>
      <p:grpSp>
        <p:nvGrpSpPr>
          <p:cNvPr id="13" name="Group 3">
            <a:extLst>
              <a:ext uri="{FF2B5EF4-FFF2-40B4-BE49-F238E27FC236}">
                <a16:creationId xmlns:a16="http://schemas.microsoft.com/office/drawing/2014/main" id="{577ECE1B-2868-498E-9A38-6CDD25EC0801}"/>
              </a:ext>
            </a:extLst>
          </p:cNvPr>
          <p:cNvGrpSpPr>
            <a:grpSpLocks/>
          </p:cNvGrpSpPr>
          <p:nvPr/>
        </p:nvGrpSpPr>
        <p:grpSpPr bwMode="auto">
          <a:xfrm>
            <a:off x="4957763" y="6446838"/>
            <a:ext cx="4183062" cy="403225"/>
            <a:chOff x="2243" y="3984"/>
            <a:chExt cx="3514" cy="339"/>
          </a:xfrm>
        </p:grpSpPr>
        <p:pic>
          <p:nvPicPr>
            <p:cNvPr id="14" name="Picture 4">
              <a:extLst>
                <a:ext uri="{FF2B5EF4-FFF2-40B4-BE49-F238E27FC236}">
                  <a16:creationId xmlns:a16="http://schemas.microsoft.com/office/drawing/2014/main" id="{E6D22E81-353F-4A58-A788-4A2055384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Line 5">
              <a:extLst>
                <a:ext uri="{FF2B5EF4-FFF2-40B4-BE49-F238E27FC236}">
                  <a16:creationId xmlns:a16="http://schemas.microsoft.com/office/drawing/2014/main" id="{F3F87149-7947-42BF-B6E8-699E051F0D9D}"/>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6" name="Text Box 6">
              <a:extLst>
                <a:ext uri="{FF2B5EF4-FFF2-40B4-BE49-F238E27FC236}">
                  <a16:creationId xmlns:a16="http://schemas.microsoft.com/office/drawing/2014/main" id="{D336C34A-4331-4A82-9788-692BFC3435AA}"/>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2255335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26A1E7B-DDDD-402D-AEE8-1FB650D5253D}"/>
              </a:ext>
            </a:extLst>
          </p:cNvPr>
          <p:cNvSpPr txBox="1"/>
          <p:nvPr/>
        </p:nvSpPr>
        <p:spPr>
          <a:xfrm>
            <a:off x="467544" y="476672"/>
            <a:ext cx="8136904" cy="4893647"/>
          </a:xfrm>
          <a:prstGeom prst="rect">
            <a:avLst/>
          </a:prstGeom>
          <a:noFill/>
        </p:spPr>
        <p:txBody>
          <a:bodyPr wrap="square" rtlCol="0">
            <a:spAutoFit/>
          </a:bodyPr>
          <a:lstStyle/>
          <a:p>
            <a:r>
              <a:rPr lang="it-IT" sz="2400" dirty="0"/>
              <a:t>Due particolarità legate a questi alberi:</a:t>
            </a:r>
          </a:p>
          <a:p>
            <a:pPr marL="457200" indent="-457200">
              <a:buAutoNum type="arabicParenR"/>
            </a:pPr>
            <a:r>
              <a:rPr lang="it-IT" sz="2400" dirty="0"/>
              <a:t>I semi sono spesso di dimensioni ragguardevoli: sembra uno spreco destinare così tante risorse per produrre semi che vengono mangiati in così grande numero… in realtà…</a:t>
            </a:r>
          </a:p>
          <a:p>
            <a:pPr marL="457200" indent="-457200">
              <a:buAutoNum type="arabicParenR"/>
            </a:pPr>
            <a:r>
              <a:rPr lang="it-IT" sz="2400" dirty="0"/>
              <a:t>Per garantirsi la disseminazione nonostante tutto, questi alberi sincronizzano lo scaricamento dei semi, e si osserva una alternanza caratteristica di anni di magra, anni di produzione normale e anni di «pasciona», cioè di grande abbondanza, secondo uno schema molto preciso, che può essere visto come un adattamento alle dinamiche di popolazione dei piccoli animali che di quei semi se ne nutrono.</a:t>
            </a:r>
          </a:p>
        </p:txBody>
      </p:sp>
      <p:grpSp>
        <p:nvGrpSpPr>
          <p:cNvPr id="3" name="Group 3">
            <a:extLst>
              <a:ext uri="{FF2B5EF4-FFF2-40B4-BE49-F238E27FC236}">
                <a16:creationId xmlns:a16="http://schemas.microsoft.com/office/drawing/2014/main" id="{971A9B88-B784-42CE-817B-41323DC98712}"/>
              </a:ext>
            </a:extLst>
          </p:cNvPr>
          <p:cNvGrpSpPr>
            <a:grpSpLocks/>
          </p:cNvGrpSpPr>
          <p:nvPr/>
        </p:nvGrpSpPr>
        <p:grpSpPr bwMode="auto">
          <a:xfrm>
            <a:off x="4957763" y="6446838"/>
            <a:ext cx="4183062" cy="403225"/>
            <a:chOff x="2243" y="3984"/>
            <a:chExt cx="3514" cy="339"/>
          </a:xfrm>
        </p:grpSpPr>
        <p:pic>
          <p:nvPicPr>
            <p:cNvPr id="4" name="Picture 4">
              <a:extLst>
                <a:ext uri="{FF2B5EF4-FFF2-40B4-BE49-F238E27FC236}">
                  <a16:creationId xmlns:a16="http://schemas.microsoft.com/office/drawing/2014/main" id="{2364000D-3B69-429B-BCC1-8623CAA99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Line 5">
              <a:extLst>
                <a:ext uri="{FF2B5EF4-FFF2-40B4-BE49-F238E27FC236}">
                  <a16:creationId xmlns:a16="http://schemas.microsoft.com/office/drawing/2014/main" id="{E39A7141-434B-42D2-962A-D7CB66ECB401}"/>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6" name="Text Box 6">
              <a:extLst>
                <a:ext uri="{FF2B5EF4-FFF2-40B4-BE49-F238E27FC236}">
                  <a16:creationId xmlns:a16="http://schemas.microsoft.com/office/drawing/2014/main" id="{79AFEA83-A8DB-4E02-AF2E-0DCE59BBF8D5}"/>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2406726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6" descr="tab sem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550" y="1125538"/>
            <a:ext cx="882015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3">
            <a:extLst>
              <a:ext uri="{FF2B5EF4-FFF2-40B4-BE49-F238E27FC236}">
                <a16:creationId xmlns:a16="http://schemas.microsoft.com/office/drawing/2014/main" id="{3D803750-A306-4F72-AA38-034F5CC6B456}"/>
              </a:ext>
            </a:extLst>
          </p:cNvPr>
          <p:cNvGrpSpPr>
            <a:grpSpLocks/>
          </p:cNvGrpSpPr>
          <p:nvPr/>
        </p:nvGrpSpPr>
        <p:grpSpPr bwMode="auto">
          <a:xfrm>
            <a:off x="4957763" y="6446838"/>
            <a:ext cx="4183062" cy="403225"/>
            <a:chOff x="2243" y="3984"/>
            <a:chExt cx="3514" cy="339"/>
          </a:xfrm>
        </p:grpSpPr>
        <p:pic>
          <p:nvPicPr>
            <p:cNvPr id="12" name="Picture 4">
              <a:extLst>
                <a:ext uri="{FF2B5EF4-FFF2-40B4-BE49-F238E27FC236}">
                  <a16:creationId xmlns:a16="http://schemas.microsoft.com/office/drawing/2014/main" id="{B9B1E437-1826-4570-B06D-3E0518DE08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Line 5">
              <a:extLst>
                <a:ext uri="{FF2B5EF4-FFF2-40B4-BE49-F238E27FC236}">
                  <a16:creationId xmlns:a16="http://schemas.microsoft.com/office/drawing/2014/main" id="{A1C0B77C-03C5-4463-83B8-8581A4B12939}"/>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4" name="Text Box 6">
              <a:extLst>
                <a:ext uri="{FF2B5EF4-FFF2-40B4-BE49-F238E27FC236}">
                  <a16:creationId xmlns:a16="http://schemas.microsoft.com/office/drawing/2014/main" id="{ECFA91BA-FC49-462E-9A2F-06A1089A9461}"/>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3260091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campo+di+grano+Papaveri-800%255B1%255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2884488"/>
            <a:ext cx="5580062"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187" name="Group 7"/>
          <p:cNvGrpSpPr>
            <a:grpSpLocks/>
          </p:cNvGrpSpPr>
          <p:nvPr/>
        </p:nvGrpSpPr>
        <p:grpSpPr bwMode="auto">
          <a:xfrm>
            <a:off x="373063" y="349250"/>
            <a:ext cx="8280400" cy="3946525"/>
            <a:chOff x="245" y="300"/>
            <a:chExt cx="5216" cy="2486"/>
          </a:xfrm>
        </p:grpSpPr>
        <p:sp>
          <p:nvSpPr>
            <p:cNvPr id="93188" name="Text Box 8"/>
            <p:cNvSpPr txBox="1">
              <a:spLocks noChangeArrowheads="1"/>
            </p:cNvSpPr>
            <p:nvPr/>
          </p:nvSpPr>
          <p:spPr bwMode="auto">
            <a:xfrm>
              <a:off x="245" y="300"/>
              <a:ext cx="5216" cy="1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b="1">
                  <a:solidFill>
                    <a:srgbClr val="000000"/>
                  </a:solidFill>
                </a:rPr>
                <a:t>E l’uomo?</a:t>
              </a:r>
            </a:p>
            <a:p>
              <a:pPr>
                <a:spcBef>
                  <a:spcPct val="50000"/>
                </a:spcBef>
                <a:buFontTx/>
                <a:buNone/>
              </a:pPr>
              <a:r>
                <a:rPr lang="it-IT" altLang="it-IT" sz="2400">
                  <a:solidFill>
                    <a:srgbClr val="000000"/>
                  </a:solidFill>
                </a:rPr>
                <a:t>Anche lui è autore involontario della dispersione di molti semi. Parliamo di </a:t>
              </a:r>
              <a:r>
                <a:rPr lang="it-IT" altLang="it-IT" sz="2400" b="1">
                  <a:solidFill>
                    <a:srgbClr val="000000"/>
                  </a:solidFill>
                </a:rPr>
                <a:t>ANTROPOCORIA</a:t>
              </a:r>
              <a:r>
                <a:rPr lang="it-IT" altLang="it-IT" sz="2400">
                  <a:solidFill>
                    <a:srgbClr val="000000"/>
                  </a:solidFill>
                </a:rPr>
                <a:t>, che può procurare una disseminazione intenzionale o diretta dei semi delle piante coltivate, ma anche involontaria o indiretta di quei semi "clandestini" che si trovano mischiati a quelli destinati</a:t>
              </a:r>
            </a:p>
          </p:txBody>
        </p:sp>
        <p:sp>
          <p:nvSpPr>
            <p:cNvPr id="93189" name="Text Box 9"/>
            <p:cNvSpPr txBox="1">
              <a:spLocks noChangeArrowheads="1"/>
            </p:cNvSpPr>
            <p:nvPr/>
          </p:nvSpPr>
          <p:spPr bwMode="auto">
            <a:xfrm>
              <a:off x="245" y="1808"/>
              <a:ext cx="1995" cy="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a:solidFill>
                    <a:srgbClr val="000000"/>
                  </a:solidFill>
                </a:rPr>
                <a:t>alla semina, che è la causa più frequente della nascita delle piante commensali.</a:t>
              </a:r>
            </a:p>
          </p:txBody>
        </p:sp>
      </p:grpSp>
      <p:sp>
        <p:nvSpPr>
          <p:cNvPr id="85002" name="Text Box 10"/>
          <p:cNvSpPr txBox="1">
            <a:spLocks noChangeArrowheads="1"/>
          </p:cNvSpPr>
          <p:nvPr/>
        </p:nvSpPr>
        <p:spPr bwMode="auto">
          <a:xfrm>
            <a:off x="373063" y="4652963"/>
            <a:ext cx="3024187"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it-IT" altLang="it-IT" sz="2400">
                <a:solidFill>
                  <a:srgbClr val="000000"/>
                </a:solidFill>
              </a:rPr>
              <a:t>Questi fenomeni sono tanto antichi quanto è antica l’agricoltura.</a:t>
            </a:r>
          </a:p>
        </p:txBody>
      </p:sp>
    </p:spTree>
    <p:extLst>
      <p:ext uri="{BB962C8B-B14F-4D97-AF65-F5344CB8AC3E}">
        <p14:creationId xmlns:p14="http://schemas.microsoft.com/office/powerpoint/2010/main" val="3910594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0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395288" y="404813"/>
            <a:ext cx="8353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b="1">
                <a:solidFill>
                  <a:srgbClr val="000000"/>
                </a:solidFill>
              </a:rPr>
              <a:t>ANEMOCORIA</a:t>
            </a:r>
          </a:p>
        </p:txBody>
      </p:sp>
      <p:sp>
        <p:nvSpPr>
          <p:cNvPr id="9" name="Text Box 8"/>
          <p:cNvSpPr txBox="1">
            <a:spLocks noChangeArrowheads="1"/>
          </p:cNvSpPr>
          <p:nvPr/>
        </p:nvSpPr>
        <p:spPr bwMode="auto">
          <a:xfrm>
            <a:off x="395288" y="1196975"/>
            <a:ext cx="8424862"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defRPr/>
            </a:pPr>
            <a:r>
              <a:rPr lang="it-IT" sz="2400" dirty="0">
                <a:solidFill>
                  <a:srgbClr val="000000"/>
                </a:solidFill>
                <a:latin typeface="Arial"/>
              </a:rPr>
              <a:t>…così come ad essere disperso dal vento è in molti casi il polline, molti semi (o frutti contenenti semi) riescono a farsi trasportare dalle correnti d’aria, e a ricadere al suolo lontano dalla pianta madre grazie a </a:t>
            </a:r>
            <a:r>
              <a:rPr lang="it-IT" sz="2400" dirty="0">
                <a:solidFill>
                  <a:srgbClr val="000000"/>
                </a:solidFill>
              </a:rPr>
              <a:t>morfologie e strutture che ne aumentano la superficie esterna</a:t>
            </a:r>
            <a:r>
              <a:rPr lang="it-IT" sz="2400" dirty="0">
                <a:solidFill>
                  <a:srgbClr val="000000"/>
                </a:solidFill>
                <a:latin typeface="Arial"/>
              </a:rPr>
              <a:t>.</a:t>
            </a:r>
          </a:p>
        </p:txBody>
      </p:sp>
      <p:pic>
        <p:nvPicPr>
          <p:cNvPr id="111624" name="Picture 2" descr="semi con pappo"/>
          <p:cNvPicPr>
            <a:picLocks noChangeAspect="1" noChangeArrowheads="1"/>
          </p:cNvPicPr>
          <p:nvPr/>
        </p:nvPicPr>
        <p:blipFill>
          <a:blip r:embed="rId2">
            <a:extLst>
              <a:ext uri="{28A0092B-C50C-407E-A947-70E740481C1C}">
                <a14:useLocalDpi xmlns:a14="http://schemas.microsoft.com/office/drawing/2010/main" val="0"/>
              </a:ext>
            </a:extLst>
          </a:blip>
          <a:srcRect l="1328"/>
          <a:stretch>
            <a:fillRect/>
          </a:stretch>
        </p:blipFill>
        <p:spPr bwMode="auto">
          <a:xfrm>
            <a:off x="520700" y="3357563"/>
            <a:ext cx="5310188" cy="2657475"/>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11625" name="Picture 3" descr="Sam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2976563"/>
            <a:ext cx="3244850" cy="2668587"/>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14" name="Group 3">
            <a:extLst>
              <a:ext uri="{FF2B5EF4-FFF2-40B4-BE49-F238E27FC236}">
                <a16:creationId xmlns:a16="http://schemas.microsoft.com/office/drawing/2014/main" id="{36C50FFD-A1EB-49DA-B102-3229DDD2BBDA}"/>
              </a:ext>
            </a:extLst>
          </p:cNvPr>
          <p:cNvGrpSpPr>
            <a:grpSpLocks/>
          </p:cNvGrpSpPr>
          <p:nvPr/>
        </p:nvGrpSpPr>
        <p:grpSpPr bwMode="auto">
          <a:xfrm>
            <a:off x="4957763" y="6446838"/>
            <a:ext cx="4183062" cy="403225"/>
            <a:chOff x="2243" y="3984"/>
            <a:chExt cx="3514" cy="339"/>
          </a:xfrm>
        </p:grpSpPr>
        <p:pic>
          <p:nvPicPr>
            <p:cNvPr id="15" name="Picture 4">
              <a:extLst>
                <a:ext uri="{FF2B5EF4-FFF2-40B4-BE49-F238E27FC236}">
                  <a16:creationId xmlns:a16="http://schemas.microsoft.com/office/drawing/2014/main" id="{9E1E9AEF-2290-4C4B-967E-02D261D3DC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Line 5">
              <a:extLst>
                <a:ext uri="{FF2B5EF4-FFF2-40B4-BE49-F238E27FC236}">
                  <a16:creationId xmlns:a16="http://schemas.microsoft.com/office/drawing/2014/main" id="{C64E6C31-0004-4BEC-AA8A-52002FEDBE0E}"/>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7" name="Text Box 6">
              <a:extLst>
                <a:ext uri="{FF2B5EF4-FFF2-40B4-BE49-F238E27FC236}">
                  <a16:creationId xmlns:a16="http://schemas.microsoft.com/office/drawing/2014/main" id="{0CECF365-EACF-413D-9320-F5940D0F6FA1}"/>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2024115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4" name="CasellaDiTesto 1"/>
          <p:cNvSpPr txBox="1">
            <a:spLocks noChangeArrowheads="1"/>
          </p:cNvSpPr>
          <p:nvPr/>
        </p:nvSpPr>
        <p:spPr bwMode="auto">
          <a:xfrm>
            <a:off x="611188" y="549275"/>
            <a:ext cx="8064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t-IT" altLang="it-IT" sz="2400">
                <a:solidFill>
                  <a:srgbClr val="000000"/>
                </a:solidFill>
              </a:rPr>
              <a:t>La semina di sementi in agricoltura ha garantito la diffusione di molte specie «segetali», associate cioè alle specifiche colture. </a:t>
            </a:r>
          </a:p>
        </p:txBody>
      </p:sp>
      <p:sp>
        <p:nvSpPr>
          <p:cNvPr id="12" name="CasellaDiTesto 11"/>
          <p:cNvSpPr txBox="1">
            <a:spLocks noChangeArrowheads="1"/>
          </p:cNvSpPr>
          <p:nvPr/>
        </p:nvSpPr>
        <p:spPr bwMode="auto">
          <a:xfrm>
            <a:off x="611188" y="4219575"/>
            <a:ext cx="80645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t-IT" altLang="it-IT" sz="2400">
                <a:solidFill>
                  <a:srgbClr val="000000"/>
                </a:solidFill>
              </a:rPr>
              <a:t>L’arrivo di nuove colture dal Nuovo Mondo (es. mais, </a:t>
            </a:r>
            <a:r>
              <a:rPr lang="it-IT" altLang="it-IT" sz="2400" i="1">
                <a:solidFill>
                  <a:srgbClr val="000000"/>
                </a:solidFill>
              </a:rPr>
              <a:t>Zea mays</a:t>
            </a:r>
            <a:r>
              <a:rPr lang="it-IT" altLang="it-IT" sz="2400">
                <a:solidFill>
                  <a:srgbClr val="000000"/>
                </a:solidFill>
              </a:rPr>
              <a:t>) ha significato anche la diffusione di nuove piante ad esse associate, e che continuano ad essere associate in maniera molto stretta a quelle colture, perché condividono esigenze ecologiche e bioritmi.</a:t>
            </a:r>
          </a:p>
        </p:txBody>
      </p:sp>
      <p:sp>
        <p:nvSpPr>
          <p:cNvPr id="3" name="CasellaDiTesto 2"/>
          <p:cNvSpPr txBox="1">
            <a:spLocks noChangeArrowheads="1"/>
          </p:cNvSpPr>
          <p:nvPr/>
        </p:nvSpPr>
        <p:spPr bwMode="auto">
          <a:xfrm>
            <a:off x="611188" y="2014538"/>
            <a:ext cx="777716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t-IT" altLang="it-IT" sz="2400">
                <a:solidFill>
                  <a:srgbClr val="000000"/>
                </a:solidFill>
              </a:rPr>
              <a:t>Le nostre più antiche colture (ad es. quella del grano, piuttosto che dell’orzo o della segale) vengono dalla cosiddetta «mezzaluna fertile», e da lì derivano una messe di piante che sono state introdotte in Europa ccon la diffusione dell’agricoltura.</a:t>
            </a:r>
          </a:p>
        </p:txBody>
      </p:sp>
      <p:grpSp>
        <p:nvGrpSpPr>
          <p:cNvPr id="14" name="Group 3">
            <a:extLst>
              <a:ext uri="{FF2B5EF4-FFF2-40B4-BE49-F238E27FC236}">
                <a16:creationId xmlns:a16="http://schemas.microsoft.com/office/drawing/2014/main" id="{C15F168C-84DD-44CC-AE12-A5F2AECAC5E5}"/>
              </a:ext>
            </a:extLst>
          </p:cNvPr>
          <p:cNvGrpSpPr>
            <a:grpSpLocks/>
          </p:cNvGrpSpPr>
          <p:nvPr/>
        </p:nvGrpSpPr>
        <p:grpSpPr bwMode="auto">
          <a:xfrm>
            <a:off x="4957763" y="6446838"/>
            <a:ext cx="4183062" cy="403225"/>
            <a:chOff x="2243" y="3984"/>
            <a:chExt cx="3514" cy="339"/>
          </a:xfrm>
        </p:grpSpPr>
        <p:pic>
          <p:nvPicPr>
            <p:cNvPr id="15" name="Picture 4">
              <a:extLst>
                <a:ext uri="{FF2B5EF4-FFF2-40B4-BE49-F238E27FC236}">
                  <a16:creationId xmlns:a16="http://schemas.microsoft.com/office/drawing/2014/main" id="{4067ED4C-3148-458B-B0CD-A006BD1F8C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Line 5">
              <a:extLst>
                <a:ext uri="{FF2B5EF4-FFF2-40B4-BE49-F238E27FC236}">
                  <a16:creationId xmlns:a16="http://schemas.microsoft.com/office/drawing/2014/main" id="{5075026B-6C6D-4A5F-B904-F1BCB54DECEF}"/>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7" name="Text Box 6">
              <a:extLst>
                <a:ext uri="{FF2B5EF4-FFF2-40B4-BE49-F238E27FC236}">
                  <a16:creationId xmlns:a16="http://schemas.microsoft.com/office/drawing/2014/main" id="{3C413E1E-7A79-4CFD-B5FB-FE5832C0CD96}"/>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3492590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0" descr="Lodoic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85725"/>
            <a:ext cx="39624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11" descr="semi orchid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170238"/>
            <a:ext cx="4478337"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12" descr="Francobollo lodoicea"/>
          <p:cNvPicPr>
            <a:picLocks noChangeAspect="1" noChangeArrowheads="1"/>
          </p:cNvPicPr>
          <p:nvPr/>
        </p:nvPicPr>
        <p:blipFill>
          <a:blip r:embed="rId4">
            <a:extLst>
              <a:ext uri="{28A0092B-C50C-407E-A947-70E740481C1C}">
                <a14:useLocalDpi xmlns:a14="http://schemas.microsoft.com/office/drawing/2010/main" val="0"/>
              </a:ext>
            </a:extLst>
          </a:blip>
          <a:srcRect l="3203"/>
          <a:stretch>
            <a:fillRect/>
          </a:stretch>
        </p:blipFill>
        <p:spPr bwMode="auto">
          <a:xfrm>
            <a:off x="3805238" y="260350"/>
            <a:ext cx="2159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13" descr="Orch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476250"/>
            <a:ext cx="2390775"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3">
            <a:extLst>
              <a:ext uri="{FF2B5EF4-FFF2-40B4-BE49-F238E27FC236}">
                <a16:creationId xmlns:a16="http://schemas.microsoft.com/office/drawing/2014/main" id="{C4EA9B8D-B8D0-4099-BA6F-1F69AE6BF0B0}"/>
              </a:ext>
            </a:extLst>
          </p:cNvPr>
          <p:cNvGrpSpPr>
            <a:grpSpLocks/>
          </p:cNvGrpSpPr>
          <p:nvPr/>
        </p:nvGrpSpPr>
        <p:grpSpPr bwMode="auto">
          <a:xfrm>
            <a:off x="4957763" y="6446838"/>
            <a:ext cx="4183062" cy="403225"/>
            <a:chOff x="2243" y="3984"/>
            <a:chExt cx="3514" cy="339"/>
          </a:xfrm>
        </p:grpSpPr>
        <p:pic>
          <p:nvPicPr>
            <p:cNvPr id="11" name="Picture 4">
              <a:extLst>
                <a:ext uri="{FF2B5EF4-FFF2-40B4-BE49-F238E27FC236}">
                  <a16:creationId xmlns:a16="http://schemas.microsoft.com/office/drawing/2014/main" id="{DE4236AB-8588-4683-9CA1-AD5195F177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Line 5">
              <a:extLst>
                <a:ext uri="{FF2B5EF4-FFF2-40B4-BE49-F238E27FC236}">
                  <a16:creationId xmlns:a16="http://schemas.microsoft.com/office/drawing/2014/main" id="{82BA51E3-031C-4D44-96A8-8CF5A497BAFD}"/>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3" name="Text Box 6">
              <a:extLst>
                <a:ext uri="{FF2B5EF4-FFF2-40B4-BE49-F238E27FC236}">
                  <a16:creationId xmlns:a16="http://schemas.microsoft.com/office/drawing/2014/main" id="{41CB7583-F7FC-4094-9F8E-9261CE7A899D}"/>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9694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2" descr="http://www.altosannio.it/wp-content/uploads/2013/01/la-scarpetta-di-Venere-6.jpg">
            <a:extLst>
              <a:ext uri="{FF2B5EF4-FFF2-40B4-BE49-F238E27FC236}">
                <a16:creationId xmlns:a16="http://schemas.microsoft.com/office/drawing/2014/main" id="{E21522AE-41C5-4BCC-B919-D87AD1044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802"/>
          <a:stretch>
            <a:fillRect/>
          </a:stretch>
        </p:blipFill>
        <p:spPr bwMode="auto">
          <a:xfrm>
            <a:off x="0" y="0"/>
            <a:ext cx="3489325"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12" descr="Related image">
            <a:extLst>
              <a:ext uri="{FF2B5EF4-FFF2-40B4-BE49-F238E27FC236}">
                <a16:creationId xmlns:a16="http://schemas.microsoft.com/office/drawing/2014/main" id="{F1498306-B6DB-4909-BBD9-4E2E003EB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0762" y="3248812"/>
            <a:ext cx="3384550"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CasellaDiTesto 12">
            <a:extLst>
              <a:ext uri="{FF2B5EF4-FFF2-40B4-BE49-F238E27FC236}">
                <a16:creationId xmlns:a16="http://schemas.microsoft.com/office/drawing/2014/main" id="{9ADC16EC-C302-4FA1-88EA-36375D731D89}"/>
              </a:ext>
            </a:extLst>
          </p:cNvPr>
          <p:cNvSpPr txBox="1">
            <a:spLocks noChangeArrowheads="1"/>
          </p:cNvSpPr>
          <p:nvPr/>
        </p:nvSpPr>
        <p:spPr bwMode="auto">
          <a:xfrm>
            <a:off x="107950" y="5732463"/>
            <a:ext cx="44640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2000" b="1">
                <a:latin typeface="Calibri" panose="020F0502020204030204" pitchFamily="34" charset="0"/>
                <a:cs typeface="Calibri" panose="020F0502020204030204" pitchFamily="34" charset="0"/>
              </a:rPr>
              <a:t>Basidiomycetes, Tremellales </a:t>
            </a:r>
            <a:r>
              <a:rPr lang="it-IT" altLang="it-IT" sz="2000">
                <a:latin typeface="Calibri" panose="020F0502020204030204" pitchFamily="34" charset="0"/>
                <a:cs typeface="Calibri" panose="020F0502020204030204" pitchFamily="34" charset="0"/>
              </a:rPr>
              <a:t>(</a:t>
            </a:r>
            <a:r>
              <a:rPr lang="it-IT" altLang="it-IT" sz="2000" i="1">
                <a:latin typeface="Calibri" panose="020F0502020204030204" pitchFamily="34" charset="0"/>
                <a:cs typeface="Calibri" panose="020F0502020204030204" pitchFamily="34" charset="0"/>
              </a:rPr>
              <a:t>Ceratobasidium, Russula, Sebacina, Tulasnella</a:t>
            </a:r>
            <a:r>
              <a:rPr lang="it-IT" altLang="it-IT" sz="2000">
                <a:latin typeface="Calibri" panose="020F0502020204030204" pitchFamily="34" charset="0"/>
                <a:cs typeface="Calibri" panose="020F0502020204030204" pitchFamily="34" charset="0"/>
              </a:rPr>
              <a:t>)</a:t>
            </a:r>
          </a:p>
        </p:txBody>
      </p:sp>
      <p:sp>
        <p:nvSpPr>
          <p:cNvPr id="25605" name="CasellaDiTesto 11">
            <a:extLst>
              <a:ext uri="{FF2B5EF4-FFF2-40B4-BE49-F238E27FC236}">
                <a16:creationId xmlns:a16="http://schemas.microsoft.com/office/drawing/2014/main" id="{B80A8748-44C0-436A-A570-35960BEAA330}"/>
              </a:ext>
            </a:extLst>
          </p:cNvPr>
          <p:cNvSpPr txBox="1">
            <a:spLocks noChangeArrowheads="1"/>
          </p:cNvSpPr>
          <p:nvPr/>
        </p:nvSpPr>
        <p:spPr bwMode="auto">
          <a:xfrm>
            <a:off x="3635375" y="115888"/>
            <a:ext cx="550862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it-IT" altLang="it-IT" sz="2000" dirty="0">
                <a:latin typeface="Calibri" panose="020F0502020204030204" pitchFamily="34" charset="0"/>
                <a:cs typeface="Calibri" panose="020F0502020204030204" pitchFamily="34" charset="0"/>
              </a:rPr>
              <a:t> Capsula (frutto) con migliaia di semi</a:t>
            </a:r>
            <a:r>
              <a:rPr lang="it-IT" altLang="it-IT" sz="2000" dirty="0">
                <a:latin typeface="Calibri" panose="020F0502020204030204" pitchFamily="34" charset="0"/>
                <a:cs typeface="Calibri" panose="020F0502020204030204" pitchFamily="34" charset="0"/>
                <a:sym typeface="Wingdings" panose="05000000000000000000" pitchFamily="2" charset="2"/>
              </a:rPr>
              <a:t> embrioni con pochissime sostanze di riserva, per cui l’infezione fungina è fondamentale!</a:t>
            </a:r>
          </a:p>
          <a:p>
            <a:pPr>
              <a:spcBef>
                <a:spcPct val="0"/>
              </a:spcBef>
            </a:pPr>
            <a:r>
              <a:rPr lang="it-IT" altLang="it-IT" sz="2000" dirty="0">
                <a:latin typeface="Calibri" panose="020F0502020204030204" pitchFamily="34" charset="0"/>
                <a:cs typeface="Calibri" panose="020F0502020204030204" pitchFamily="34" charset="0"/>
                <a:sym typeface="Wingdings" panose="05000000000000000000" pitchFamily="2" charset="2"/>
              </a:rPr>
              <a:t> Il fungo penetra nell’ embrione e ne stimola lo sviluppo, poi l’area infettata dal fungo si riduce e il fungo rimane solo nel </a:t>
            </a:r>
            <a:r>
              <a:rPr lang="it-IT" altLang="it-IT" sz="2000" dirty="0" err="1">
                <a:latin typeface="Calibri" panose="020F0502020204030204" pitchFamily="34" charset="0"/>
                <a:cs typeface="Calibri" panose="020F0502020204030204" pitchFamily="34" charset="0"/>
                <a:sym typeface="Wingdings" panose="05000000000000000000" pitchFamily="2" charset="2"/>
              </a:rPr>
              <a:t>protocormo</a:t>
            </a:r>
            <a:r>
              <a:rPr lang="it-IT" altLang="it-IT" sz="2000" dirty="0">
                <a:latin typeface="Calibri" panose="020F0502020204030204" pitchFamily="34" charset="0"/>
                <a:cs typeface="Calibri" panose="020F0502020204030204" pitchFamily="34" charset="0"/>
                <a:sym typeface="Wingdings" panose="05000000000000000000" pitchFamily="2" charset="2"/>
              </a:rPr>
              <a:t>. </a:t>
            </a:r>
          </a:p>
          <a:p>
            <a:pPr>
              <a:spcBef>
                <a:spcPct val="0"/>
              </a:spcBef>
            </a:pPr>
            <a:r>
              <a:rPr lang="it-IT" altLang="it-IT" sz="2000" dirty="0">
                <a:latin typeface="Calibri" panose="020F0502020204030204" pitchFamily="34" charset="0"/>
                <a:cs typeface="Calibri" panose="020F0502020204030204" pitchFamily="34" charset="0"/>
                <a:sym typeface="Wingdings" panose="05000000000000000000" pitchFamily="2" charset="2"/>
              </a:rPr>
              <a:t> In seguito, le radici della nuova pianta vengono infettate da un secondo fungo proveniente dal substrato circostante, che diventerà il partner stabile.</a:t>
            </a:r>
            <a:endParaRPr lang="it-IT" altLang="it-IT" sz="2000" dirty="0">
              <a:latin typeface="Calibri" panose="020F0502020204030204" pitchFamily="34" charset="0"/>
              <a:cs typeface="Calibri" panose="020F0502020204030204" pitchFamily="34" charset="0"/>
            </a:endParaRPr>
          </a:p>
        </p:txBody>
      </p:sp>
      <p:pic>
        <p:nvPicPr>
          <p:cNvPr id="25606" name="Picture 14" descr="Image result for endomycorrhizal orchidea">
            <a:extLst>
              <a:ext uri="{FF2B5EF4-FFF2-40B4-BE49-F238E27FC236}">
                <a16:creationId xmlns:a16="http://schemas.microsoft.com/office/drawing/2014/main" id="{146EBE22-D27C-4829-AF96-11DEB30E8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59063"/>
            <a:ext cx="34893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6" descr="Related image">
            <a:extLst>
              <a:ext uri="{FF2B5EF4-FFF2-40B4-BE49-F238E27FC236}">
                <a16:creationId xmlns:a16="http://schemas.microsoft.com/office/drawing/2014/main" id="{2EB2AC66-C758-4C3A-B4F4-8757C58ED5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4237038"/>
            <a:ext cx="2700337"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Freccia a destra 15">
            <a:extLst>
              <a:ext uri="{FF2B5EF4-FFF2-40B4-BE49-F238E27FC236}">
                <a16:creationId xmlns:a16="http://schemas.microsoft.com/office/drawing/2014/main" id="{19B7F7EC-01F0-40BC-BF4C-7834F49B96B1}"/>
              </a:ext>
            </a:extLst>
          </p:cNvPr>
          <p:cNvSpPr>
            <a:spLocks noChangeArrowheads="1"/>
          </p:cNvSpPr>
          <p:nvPr/>
        </p:nvSpPr>
        <p:spPr bwMode="auto">
          <a:xfrm>
            <a:off x="3650842" y="3826524"/>
            <a:ext cx="503238" cy="287337"/>
          </a:xfrm>
          <a:prstGeom prst="rightArrow">
            <a:avLst>
              <a:gd name="adj1" fmla="val 50000"/>
              <a:gd name="adj2" fmla="val 50036"/>
            </a:avLst>
          </a:prstGeom>
          <a:solidFill>
            <a:srgbClr val="92D050"/>
          </a:solidFill>
          <a:ln w="9525" algn="ctr">
            <a:solidFill>
              <a:srgbClr val="FFFF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sp>
        <p:nvSpPr>
          <p:cNvPr id="17" name="Freccia ad arco 16">
            <a:extLst>
              <a:ext uri="{FF2B5EF4-FFF2-40B4-BE49-F238E27FC236}">
                <a16:creationId xmlns:a16="http://schemas.microsoft.com/office/drawing/2014/main" id="{AFEBB758-6F3C-4CE3-BB27-38025D1EEC50}"/>
              </a:ext>
            </a:extLst>
          </p:cNvPr>
          <p:cNvSpPr/>
          <p:nvPr/>
        </p:nvSpPr>
        <p:spPr bwMode="auto">
          <a:xfrm rot="3555711">
            <a:off x="6696869" y="3717132"/>
            <a:ext cx="865187" cy="1079500"/>
          </a:xfrm>
          <a:prstGeom prst="circularArrow">
            <a:avLst>
              <a:gd name="adj1" fmla="val 13601"/>
              <a:gd name="adj2" fmla="val 1142319"/>
              <a:gd name="adj3" fmla="val 19544138"/>
              <a:gd name="adj4" fmla="val 10800000"/>
              <a:gd name="adj5" fmla="val 17625"/>
            </a:avLst>
          </a:prstGeom>
          <a:solidFill>
            <a:srgbClr val="92D050"/>
          </a:solidFill>
          <a:ln w="9525" cap="flat" cmpd="sng" algn="ctr">
            <a:solidFill>
              <a:srgbClr val="FFFF00"/>
            </a:solidFill>
            <a:prstDash val="solid"/>
            <a:round/>
            <a:headEnd type="none" w="med" len="med"/>
            <a:tailEnd type="none" w="med" len="med"/>
          </a:ln>
          <a:effectLst/>
        </p:spPr>
        <p:txBody>
          <a:bodyPr/>
          <a:lstStyle/>
          <a:p>
            <a:pPr>
              <a:defRPr/>
            </a:pPr>
            <a:endParaRPr lang="it-IT"/>
          </a:p>
        </p:txBody>
      </p:sp>
      <p:sp>
        <p:nvSpPr>
          <p:cNvPr id="25610" name="CasellaDiTesto 17">
            <a:extLst>
              <a:ext uri="{FF2B5EF4-FFF2-40B4-BE49-F238E27FC236}">
                <a16:creationId xmlns:a16="http://schemas.microsoft.com/office/drawing/2014/main" id="{59236595-0F5E-4219-B1E4-C86141913ABF}"/>
              </a:ext>
            </a:extLst>
          </p:cNvPr>
          <p:cNvSpPr txBox="1">
            <a:spLocks noChangeArrowheads="1"/>
          </p:cNvSpPr>
          <p:nvPr/>
        </p:nvSpPr>
        <p:spPr bwMode="auto">
          <a:xfrm>
            <a:off x="1187450" y="2051050"/>
            <a:ext cx="2376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b="1" i="1">
                <a:solidFill>
                  <a:srgbClr val="FFFFFF"/>
                </a:solidFill>
                <a:latin typeface="Calibri" panose="020F0502020204030204" pitchFamily="34" charset="0"/>
                <a:cs typeface="Calibri" panose="020F0502020204030204" pitchFamily="34" charset="0"/>
              </a:rPr>
              <a:t>Cypripedium calceolus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descr="semi orchid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8850"/>
            <a:ext cx="4478338"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9" name="Text Box 11"/>
          <p:cNvSpPr txBox="1">
            <a:spLocks noChangeArrowheads="1"/>
          </p:cNvSpPr>
          <p:nvPr/>
        </p:nvSpPr>
        <p:spPr bwMode="auto">
          <a:xfrm>
            <a:off x="4788024" y="3732750"/>
            <a:ext cx="3960812"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b="1" dirty="0">
                <a:solidFill>
                  <a:srgbClr val="660033"/>
                </a:solidFill>
              </a:rPr>
              <a:t>Quando</a:t>
            </a:r>
            <a:r>
              <a:rPr lang="it-IT" altLang="it-IT" sz="2400" dirty="0">
                <a:solidFill>
                  <a:srgbClr val="000000"/>
                </a:solidFill>
              </a:rPr>
              <a:t> coltivate in ambiente artificiale, ai giovani semi va somministrato un tessuto artificiale di crescita ricco di sostanze organiche.</a:t>
            </a:r>
          </a:p>
        </p:txBody>
      </p:sp>
      <p:grpSp>
        <p:nvGrpSpPr>
          <p:cNvPr id="14" name="Group 3">
            <a:extLst>
              <a:ext uri="{FF2B5EF4-FFF2-40B4-BE49-F238E27FC236}">
                <a16:creationId xmlns:a16="http://schemas.microsoft.com/office/drawing/2014/main" id="{63A68878-A8FC-4477-8871-136768075413}"/>
              </a:ext>
            </a:extLst>
          </p:cNvPr>
          <p:cNvGrpSpPr>
            <a:grpSpLocks/>
          </p:cNvGrpSpPr>
          <p:nvPr/>
        </p:nvGrpSpPr>
        <p:grpSpPr bwMode="auto">
          <a:xfrm>
            <a:off x="4957763" y="6446838"/>
            <a:ext cx="4183062" cy="403225"/>
            <a:chOff x="2243" y="3984"/>
            <a:chExt cx="3514" cy="339"/>
          </a:xfrm>
        </p:grpSpPr>
        <p:pic>
          <p:nvPicPr>
            <p:cNvPr id="15" name="Picture 4">
              <a:extLst>
                <a:ext uri="{FF2B5EF4-FFF2-40B4-BE49-F238E27FC236}">
                  <a16:creationId xmlns:a16="http://schemas.microsoft.com/office/drawing/2014/main" id="{159234AE-C129-41D8-B7D5-E829E05FB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Line 5">
              <a:extLst>
                <a:ext uri="{FF2B5EF4-FFF2-40B4-BE49-F238E27FC236}">
                  <a16:creationId xmlns:a16="http://schemas.microsoft.com/office/drawing/2014/main" id="{63DD6DFE-28AA-438D-B4C7-44631C0C8204}"/>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7" name="Text Box 6">
              <a:extLst>
                <a:ext uri="{FF2B5EF4-FFF2-40B4-BE49-F238E27FC236}">
                  <a16:creationId xmlns:a16="http://schemas.microsoft.com/office/drawing/2014/main" id="{7E67E78A-1DED-45FE-A30B-61114B8F1AE1}"/>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pic>
        <p:nvPicPr>
          <p:cNvPr id="3074" name="Picture 2" descr="Cattleya gaskelliana | Orchidofili Italia">
            <a:extLst>
              <a:ext uri="{FF2B5EF4-FFF2-40B4-BE49-F238E27FC236}">
                <a16:creationId xmlns:a16="http://schemas.microsoft.com/office/drawing/2014/main" id="{FF1589E5-A957-4C0E-A75A-0C33D92534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88640"/>
            <a:ext cx="3729013" cy="259228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ome coltivare il Cymbidium: una Orchidea facile da curare in casa">
            <a:extLst>
              <a:ext uri="{FF2B5EF4-FFF2-40B4-BE49-F238E27FC236}">
                <a16:creationId xmlns:a16="http://schemas.microsoft.com/office/drawing/2014/main" id="{03931DE5-8E11-4BFC-B5A2-DF565BFB02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5536" y="930024"/>
            <a:ext cx="3344454" cy="2225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710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5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10"/>
          <p:cNvSpPr txBox="1">
            <a:spLocks noChangeArrowheads="1"/>
          </p:cNvSpPr>
          <p:nvPr/>
        </p:nvSpPr>
        <p:spPr bwMode="auto">
          <a:xfrm>
            <a:off x="323850" y="361950"/>
            <a:ext cx="3241677"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b="1" dirty="0">
                <a:solidFill>
                  <a:srgbClr val="333399"/>
                </a:solidFill>
              </a:rPr>
              <a:t>Semi</a:t>
            </a:r>
            <a:r>
              <a:rPr lang="it-IT" altLang="it-IT" sz="2400" dirty="0">
                <a:solidFill>
                  <a:srgbClr val="000000"/>
                </a:solidFill>
              </a:rPr>
              <a:t> così grandi (sebbene in questo caso si tratti di un caso un po’ eccezionale) non sono rari nelle foreste equatoriali di tipo primario, in cui i “piani bassi” del bosco </a:t>
            </a:r>
          </a:p>
        </p:txBody>
      </p:sp>
      <p:sp>
        <p:nvSpPr>
          <p:cNvPr id="101379" name="Text Box 11"/>
          <p:cNvSpPr txBox="1">
            <a:spLocks noChangeArrowheads="1"/>
          </p:cNvSpPr>
          <p:nvPr/>
        </p:nvSpPr>
        <p:spPr bwMode="auto">
          <a:xfrm>
            <a:off x="325024" y="3659947"/>
            <a:ext cx="4681537"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dirty="0">
                <a:solidFill>
                  <a:srgbClr val="000000"/>
                </a:solidFill>
              </a:rPr>
              <a:t>sono particolarmente oscuri perché la luce viene intercettata dalla massa fogliare sovrastante. Lì in basso la sopravvivenza è difficile e dipende dalle scorte contenute nel seme, in attesa che si apra uno spiraglio di …luce.</a:t>
            </a:r>
          </a:p>
        </p:txBody>
      </p:sp>
      <p:pic>
        <p:nvPicPr>
          <p:cNvPr id="101380" name="Picture 14" descr="foresta_headquarti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0" y="14288"/>
            <a:ext cx="4127500" cy="658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4" descr="Francobollo lodoicea"/>
          <p:cNvPicPr>
            <a:picLocks noChangeAspect="1" noChangeArrowheads="1"/>
          </p:cNvPicPr>
          <p:nvPr/>
        </p:nvPicPr>
        <p:blipFill>
          <a:blip r:embed="rId3">
            <a:extLst>
              <a:ext uri="{28A0092B-C50C-407E-A947-70E740481C1C}">
                <a14:useLocalDpi xmlns:a14="http://schemas.microsoft.com/office/drawing/2010/main" val="0"/>
              </a:ext>
            </a:extLst>
          </a:blip>
          <a:srcRect l="3203"/>
          <a:stretch>
            <a:fillRect/>
          </a:stretch>
        </p:blipFill>
        <p:spPr bwMode="auto">
          <a:xfrm>
            <a:off x="3565527" y="131762"/>
            <a:ext cx="2159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6" name="Picture 10" descr="semi-di-avocado_NG2"/>
          <p:cNvPicPr>
            <a:picLocks noChangeAspect="1" noChangeArrowheads="1"/>
          </p:cNvPicPr>
          <p:nvPr/>
        </p:nvPicPr>
        <p:blipFill>
          <a:blip r:embed="rId4" cstate="print">
            <a:extLst>
              <a:ext uri="{28A0092B-C50C-407E-A947-70E740481C1C}">
                <a14:useLocalDpi xmlns:a14="http://schemas.microsoft.com/office/drawing/2010/main" val="0"/>
              </a:ext>
            </a:extLst>
          </a:blip>
          <a:srcRect t="8118"/>
          <a:stretch>
            <a:fillRect/>
          </a:stretch>
        </p:blipFill>
        <p:spPr bwMode="auto">
          <a:xfrm>
            <a:off x="5219700" y="3933825"/>
            <a:ext cx="1738313"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3">
            <a:extLst>
              <a:ext uri="{FF2B5EF4-FFF2-40B4-BE49-F238E27FC236}">
                <a16:creationId xmlns:a16="http://schemas.microsoft.com/office/drawing/2014/main" id="{E4AF6802-0DAF-4813-B8E9-01094BBC695F}"/>
              </a:ext>
            </a:extLst>
          </p:cNvPr>
          <p:cNvGrpSpPr>
            <a:grpSpLocks/>
          </p:cNvGrpSpPr>
          <p:nvPr/>
        </p:nvGrpSpPr>
        <p:grpSpPr bwMode="auto">
          <a:xfrm>
            <a:off x="4957763" y="6446838"/>
            <a:ext cx="4183062" cy="403225"/>
            <a:chOff x="2243" y="3984"/>
            <a:chExt cx="3514" cy="339"/>
          </a:xfrm>
        </p:grpSpPr>
        <p:pic>
          <p:nvPicPr>
            <p:cNvPr id="16" name="Picture 4">
              <a:extLst>
                <a:ext uri="{FF2B5EF4-FFF2-40B4-BE49-F238E27FC236}">
                  <a16:creationId xmlns:a16="http://schemas.microsoft.com/office/drawing/2014/main" id="{C57C2528-8B7B-427B-9E00-AACD08081B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Line 5">
              <a:extLst>
                <a:ext uri="{FF2B5EF4-FFF2-40B4-BE49-F238E27FC236}">
                  <a16:creationId xmlns:a16="http://schemas.microsoft.com/office/drawing/2014/main" id="{C467FADE-C14D-4A9D-BC40-65A61A3DEFC5}"/>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8" name="Text Box 6">
              <a:extLst>
                <a:ext uri="{FF2B5EF4-FFF2-40B4-BE49-F238E27FC236}">
                  <a16:creationId xmlns:a16="http://schemas.microsoft.com/office/drawing/2014/main" id="{7835FC8F-F40A-44FC-B627-1F8360D41301}"/>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443855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1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9" name="Text Box 7"/>
          <p:cNvSpPr txBox="1">
            <a:spLocks noChangeArrowheads="1"/>
          </p:cNvSpPr>
          <p:nvPr/>
        </p:nvSpPr>
        <p:spPr bwMode="auto">
          <a:xfrm>
            <a:off x="395288" y="1606550"/>
            <a:ext cx="8569325"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a:solidFill>
                  <a:srgbClr val="000000"/>
                </a:solidFill>
              </a:rPr>
              <a:t>Fattori importanti sono la tipologia di sostanze di riserva (i lipidi tendono a rovinarsi prima delle proteine, e queste prima dei carboidrati) e le condizioni ambientali (basse temperature, e assenza di ossigeno favoriscono l’integrità dei semi). In genere il peggior nemico è comunque l’umidità, insieme agli animali che se ne nutrono.</a:t>
            </a:r>
          </a:p>
        </p:txBody>
      </p:sp>
      <p:sp>
        <p:nvSpPr>
          <p:cNvPr id="102403" name="CasellaDiTesto 1"/>
          <p:cNvSpPr txBox="1">
            <a:spLocks noChangeArrowheads="1"/>
          </p:cNvSpPr>
          <p:nvPr/>
        </p:nvSpPr>
        <p:spPr bwMode="auto">
          <a:xfrm>
            <a:off x="387350" y="260350"/>
            <a:ext cx="85836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0"/>
              </a:spcBef>
              <a:spcAft>
                <a:spcPct val="0"/>
              </a:spcAft>
              <a:buFontTx/>
              <a:buNone/>
            </a:pPr>
            <a:r>
              <a:rPr lang="it-IT" altLang="it-IT" sz="2400">
                <a:solidFill>
                  <a:srgbClr val="000000"/>
                </a:solidFill>
              </a:rPr>
              <a:t>I semi </a:t>
            </a:r>
            <a:r>
              <a:rPr lang="it-IT" altLang="it-IT" sz="2400" b="1">
                <a:solidFill>
                  <a:srgbClr val="000000"/>
                </a:solidFill>
              </a:rPr>
              <a:t>ORTODOSSI</a:t>
            </a:r>
            <a:r>
              <a:rPr lang="it-IT" altLang="it-IT" sz="2400">
                <a:solidFill>
                  <a:srgbClr val="000000"/>
                </a:solidFill>
              </a:rPr>
              <a:t>, una volta disidratati, possono rimanere inattivi, anche in condizioni proibitive, per molto tempo. Quanto tempo?</a:t>
            </a:r>
          </a:p>
        </p:txBody>
      </p:sp>
      <p:sp>
        <p:nvSpPr>
          <p:cNvPr id="92164" name="Text Box 6"/>
          <p:cNvSpPr txBox="1">
            <a:spLocks noChangeArrowheads="1"/>
          </p:cNvSpPr>
          <p:nvPr/>
        </p:nvSpPr>
        <p:spPr bwMode="auto">
          <a:xfrm>
            <a:off x="401638" y="4165600"/>
            <a:ext cx="835342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a:solidFill>
                  <a:srgbClr val="000000"/>
                </a:solidFill>
              </a:rPr>
              <a:t>La capacità germinativa col tempo si affievolisce, mentre i tempi di germinazione dei singoli semi si allungano (= meno semi riescono a germinare; si allunga il tempo necessario perché il seme rompa i tegumenti), per gli inevitabili processi degradativi e ossidativi delle biomolecole. </a:t>
            </a:r>
          </a:p>
        </p:txBody>
      </p:sp>
      <p:grpSp>
        <p:nvGrpSpPr>
          <p:cNvPr id="13" name="Group 3">
            <a:extLst>
              <a:ext uri="{FF2B5EF4-FFF2-40B4-BE49-F238E27FC236}">
                <a16:creationId xmlns:a16="http://schemas.microsoft.com/office/drawing/2014/main" id="{692D8C18-D6D2-4BE0-B1F0-9F60AFDA1529}"/>
              </a:ext>
            </a:extLst>
          </p:cNvPr>
          <p:cNvGrpSpPr>
            <a:grpSpLocks/>
          </p:cNvGrpSpPr>
          <p:nvPr/>
        </p:nvGrpSpPr>
        <p:grpSpPr bwMode="auto">
          <a:xfrm>
            <a:off x="4957763" y="6446838"/>
            <a:ext cx="4183062" cy="403225"/>
            <a:chOff x="2243" y="3984"/>
            <a:chExt cx="3514" cy="339"/>
          </a:xfrm>
        </p:grpSpPr>
        <p:pic>
          <p:nvPicPr>
            <p:cNvPr id="14" name="Picture 4">
              <a:extLst>
                <a:ext uri="{FF2B5EF4-FFF2-40B4-BE49-F238E27FC236}">
                  <a16:creationId xmlns:a16="http://schemas.microsoft.com/office/drawing/2014/main" id="{913DE92A-55F2-484C-83F4-FEB8A510D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Line 5">
              <a:extLst>
                <a:ext uri="{FF2B5EF4-FFF2-40B4-BE49-F238E27FC236}">
                  <a16:creationId xmlns:a16="http://schemas.microsoft.com/office/drawing/2014/main" id="{7C800EE8-3AD7-4B91-9C2C-74FCBC3CAAA6}"/>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6" name="Text Box 6">
              <a:extLst>
                <a:ext uri="{FF2B5EF4-FFF2-40B4-BE49-F238E27FC236}">
                  <a16:creationId xmlns:a16="http://schemas.microsoft.com/office/drawing/2014/main" id="{92C45456-128E-481C-B2D2-2A662CEE7D7F}"/>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2954913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p:bldP spid="9216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4"/>
          <p:cNvSpPr txBox="1">
            <a:spLocks noChangeArrowheads="1"/>
          </p:cNvSpPr>
          <p:nvPr/>
        </p:nvSpPr>
        <p:spPr bwMode="auto">
          <a:xfrm>
            <a:off x="34925" y="260350"/>
            <a:ext cx="849788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15875" eaLnBrk="0" hangingPunct="0">
              <a:spcBef>
                <a:spcPct val="20000"/>
              </a:spcBef>
              <a:buChar char="•"/>
              <a:defRPr sz="3200">
                <a:solidFill>
                  <a:schemeClr val="tx1"/>
                </a:solidFill>
                <a:latin typeface="Arial" charset="0"/>
                <a:cs typeface="Arial" charset="0"/>
              </a:defRPr>
            </a:lvl1pPr>
            <a:lvl2pPr marL="1093788" indent="-457200" eaLnBrk="0" hangingPunct="0">
              <a:spcBef>
                <a:spcPct val="20000"/>
              </a:spcBef>
              <a:buChar char="–"/>
              <a:defRPr sz="2800">
                <a:solidFill>
                  <a:schemeClr val="tx1"/>
                </a:solidFill>
                <a:latin typeface="Arial" charset="0"/>
                <a:cs typeface="Arial" charset="0"/>
              </a:defRPr>
            </a:lvl2pPr>
            <a:lvl3pPr marL="1730375" indent="-457200" eaLnBrk="0" hangingPunct="0">
              <a:spcBef>
                <a:spcPct val="20000"/>
              </a:spcBef>
              <a:buChar char="•"/>
              <a:defRPr sz="2400">
                <a:solidFill>
                  <a:schemeClr val="tx1"/>
                </a:solidFill>
                <a:latin typeface="Arial" charset="0"/>
                <a:cs typeface="Arial" charset="0"/>
              </a:defRPr>
            </a:lvl3pPr>
            <a:lvl4pPr marL="2366963" indent="-457200" eaLnBrk="0" hangingPunct="0">
              <a:spcBef>
                <a:spcPct val="20000"/>
              </a:spcBef>
              <a:buChar char="–"/>
              <a:defRPr sz="2000">
                <a:solidFill>
                  <a:schemeClr val="tx1"/>
                </a:solidFill>
                <a:latin typeface="Arial" charset="0"/>
                <a:cs typeface="Arial" charset="0"/>
              </a:defRPr>
            </a:lvl4pPr>
            <a:lvl5pPr marL="3003550" indent="-457200" eaLnBrk="0" hangingPunct="0">
              <a:spcBef>
                <a:spcPct val="20000"/>
              </a:spcBef>
              <a:buChar char="»"/>
              <a:defRPr sz="2000">
                <a:solidFill>
                  <a:schemeClr val="tx1"/>
                </a:solidFill>
                <a:latin typeface="Arial" charset="0"/>
                <a:cs typeface="Arial" charset="0"/>
              </a:defRPr>
            </a:lvl5pPr>
            <a:lvl6pPr marL="3460750" indent="-457200" eaLnBrk="0" fontAlgn="base" hangingPunct="0">
              <a:spcBef>
                <a:spcPct val="20000"/>
              </a:spcBef>
              <a:spcAft>
                <a:spcPct val="0"/>
              </a:spcAft>
              <a:buChar char="»"/>
              <a:defRPr sz="2000">
                <a:solidFill>
                  <a:schemeClr val="tx1"/>
                </a:solidFill>
                <a:latin typeface="Arial" charset="0"/>
                <a:cs typeface="Arial" charset="0"/>
              </a:defRPr>
            </a:lvl6pPr>
            <a:lvl7pPr marL="3917950" indent="-457200" eaLnBrk="0" fontAlgn="base" hangingPunct="0">
              <a:spcBef>
                <a:spcPct val="20000"/>
              </a:spcBef>
              <a:spcAft>
                <a:spcPct val="0"/>
              </a:spcAft>
              <a:buChar char="»"/>
              <a:defRPr sz="2000">
                <a:solidFill>
                  <a:schemeClr val="tx1"/>
                </a:solidFill>
                <a:latin typeface="Arial" charset="0"/>
                <a:cs typeface="Arial" charset="0"/>
              </a:defRPr>
            </a:lvl7pPr>
            <a:lvl8pPr marL="4375150" indent="-457200" eaLnBrk="0" fontAlgn="base" hangingPunct="0">
              <a:spcBef>
                <a:spcPct val="20000"/>
              </a:spcBef>
              <a:spcAft>
                <a:spcPct val="0"/>
              </a:spcAft>
              <a:buChar char="»"/>
              <a:defRPr sz="2000">
                <a:solidFill>
                  <a:schemeClr val="tx1"/>
                </a:solidFill>
                <a:latin typeface="Arial" charset="0"/>
                <a:cs typeface="Arial" charset="0"/>
              </a:defRPr>
            </a:lvl8pPr>
            <a:lvl9pPr marL="4832350" indent="-4572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a:solidFill>
                  <a:srgbClr val="000000"/>
                </a:solidFill>
              </a:rPr>
              <a:t>Il seme rappresenta la forma di sopravvivenza di molte piante (“annuali”) i cui individui adulti muoiono quando le condizioni ambientali diventano difficili (per es. manca l’acqua, oppure fa molto freddo). </a:t>
            </a:r>
          </a:p>
        </p:txBody>
      </p:sp>
      <p:sp>
        <p:nvSpPr>
          <p:cNvPr id="103427" name="CasellaDiTesto 1"/>
          <p:cNvSpPr txBox="1">
            <a:spLocks noChangeArrowheads="1"/>
          </p:cNvSpPr>
          <p:nvPr/>
        </p:nvSpPr>
        <p:spPr bwMode="auto">
          <a:xfrm>
            <a:off x="422275" y="5219700"/>
            <a:ext cx="82534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a:solidFill>
                  <a:srgbClr val="000000"/>
                </a:solidFill>
              </a:rPr>
              <a:t>Semplicemente, i semi «aspettano» l’arrivo delle condizioni adatte per germinare, e ci sono diversi trucchi per capire se e quando farlo (v. oltre).</a:t>
            </a:r>
          </a:p>
        </p:txBody>
      </p:sp>
      <p:pic>
        <p:nvPicPr>
          <p:cNvPr id="103428" name="Picture 2" descr="http://thumbs.dreamstime.com/z/piante-secche-del-cardo-selvatico-toscana-2042060.jpg"/>
          <p:cNvPicPr>
            <a:picLocks noChangeAspect="1" noChangeArrowheads="1"/>
          </p:cNvPicPr>
          <p:nvPr/>
        </p:nvPicPr>
        <p:blipFill>
          <a:blip r:embed="rId2" cstate="print">
            <a:extLst>
              <a:ext uri="{28A0092B-C50C-407E-A947-70E740481C1C}">
                <a14:useLocalDpi xmlns:a14="http://schemas.microsoft.com/office/drawing/2010/main" val="0"/>
              </a:ext>
            </a:extLst>
          </a:blip>
          <a:srcRect t="-4036" b="19392"/>
          <a:stretch>
            <a:fillRect/>
          </a:stretch>
        </p:blipFill>
        <p:spPr bwMode="auto">
          <a:xfrm>
            <a:off x="1749425" y="1790700"/>
            <a:ext cx="5343525"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3">
            <a:extLst>
              <a:ext uri="{FF2B5EF4-FFF2-40B4-BE49-F238E27FC236}">
                <a16:creationId xmlns:a16="http://schemas.microsoft.com/office/drawing/2014/main" id="{5C9D2D05-BAFF-4FDA-BAFA-630854A600DD}"/>
              </a:ext>
            </a:extLst>
          </p:cNvPr>
          <p:cNvGrpSpPr>
            <a:grpSpLocks/>
          </p:cNvGrpSpPr>
          <p:nvPr/>
        </p:nvGrpSpPr>
        <p:grpSpPr bwMode="auto">
          <a:xfrm>
            <a:off x="4957763" y="6446838"/>
            <a:ext cx="4183062" cy="403225"/>
            <a:chOff x="2243" y="3984"/>
            <a:chExt cx="3514" cy="339"/>
          </a:xfrm>
        </p:grpSpPr>
        <p:pic>
          <p:nvPicPr>
            <p:cNvPr id="14" name="Picture 4">
              <a:extLst>
                <a:ext uri="{FF2B5EF4-FFF2-40B4-BE49-F238E27FC236}">
                  <a16:creationId xmlns:a16="http://schemas.microsoft.com/office/drawing/2014/main" id="{C774B877-071D-4191-AB2C-C85A781E6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Line 5">
              <a:extLst>
                <a:ext uri="{FF2B5EF4-FFF2-40B4-BE49-F238E27FC236}">
                  <a16:creationId xmlns:a16="http://schemas.microsoft.com/office/drawing/2014/main" id="{4C9FEF32-15B5-4DD5-B370-64510A231E3A}"/>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6" name="Text Box 6">
              <a:extLst>
                <a:ext uri="{FF2B5EF4-FFF2-40B4-BE49-F238E27FC236}">
                  <a16:creationId xmlns:a16="http://schemas.microsoft.com/office/drawing/2014/main" id="{3F4ACDB6-578B-4C63-8AD1-62CC5DC2BBDC}"/>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2253324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9"/>
          <p:cNvSpPr txBox="1">
            <a:spLocks noChangeArrowheads="1"/>
          </p:cNvSpPr>
          <p:nvPr/>
        </p:nvSpPr>
        <p:spPr bwMode="auto">
          <a:xfrm>
            <a:off x="250825" y="117475"/>
            <a:ext cx="8893175"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a:solidFill>
                  <a:srgbClr val="000000"/>
                </a:solidFill>
              </a:rPr>
              <a:t>I casi più eclatanti si osservano negli ambienti desertici: il deserto può rifiorire, come fosse un giardino, nel giro di poche settimane, anche dopo 10 anni di desolazione… Serve una pioggia, che deve essere sufficientemente abbondante da eliminare un eventuale inibitore che impedisce al seme di germinare.</a:t>
            </a:r>
          </a:p>
        </p:txBody>
      </p:sp>
      <p:pic>
        <p:nvPicPr>
          <p:cNvPr id="169994" name="Picture 10" descr="atacama in fi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56038"/>
            <a:ext cx="4489450"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5" name="Picture 11" descr="deserto fiorit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2108493"/>
            <a:ext cx="4681538"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6" name="Picture 12" descr="fioredeser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238" y="2294486"/>
            <a:ext cx="2849562" cy="4292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3">
            <a:extLst>
              <a:ext uri="{FF2B5EF4-FFF2-40B4-BE49-F238E27FC236}">
                <a16:creationId xmlns:a16="http://schemas.microsoft.com/office/drawing/2014/main" id="{111FBEA5-8BB4-487C-96EA-43BC6D98F020}"/>
              </a:ext>
            </a:extLst>
          </p:cNvPr>
          <p:cNvGrpSpPr>
            <a:grpSpLocks/>
          </p:cNvGrpSpPr>
          <p:nvPr/>
        </p:nvGrpSpPr>
        <p:grpSpPr bwMode="auto">
          <a:xfrm>
            <a:off x="4957763" y="6446838"/>
            <a:ext cx="4183062" cy="403225"/>
            <a:chOff x="2243" y="3984"/>
            <a:chExt cx="3514" cy="339"/>
          </a:xfrm>
        </p:grpSpPr>
        <p:pic>
          <p:nvPicPr>
            <p:cNvPr id="15" name="Picture 4">
              <a:extLst>
                <a:ext uri="{FF2B5EF4-FFF2-40B4-BE49-F238E27FC236}">
                  <a16:creationId xmlns:a16="http://schemas.microsoft.com/office/drawing/2014/main" id="{BF942CD3-094A-4EE8-BED7-B1931E712A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Line 5">
              <a:extLst>
                <a:ext uri="{FF2B5EF4-FFF2-40B4-BE49-F238E27FC236}">
                  <a16:creationId xmlns:a16="http://schemas.microsoft.com/office/drawing/2014/main" id="{F7FE13D3-2942-4690-8EA7-6EFB7A037A18}"/>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7" name="Text Box 6">
              <a:extLst>
                <a:ext uri="{FF2B5EF4-FFF2-40B4-BE49-F238E27FC236}">
                  <a16:creationId xmlns:a16="http://schemas.microsoft.com/office/drawing/2014/main" id="{95F0159F-0249-4472-BD99-55B1C5069B09}"/>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3910723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99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99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9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6" descr="coni aperti con l'incend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4005263"/>
            <a:ext cx="37258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7" descr="incendio pineta"/>
          <p:cNvPicPr>
            <a:picLocks noChangeAspect="1" noChangeArrowheads="1"/>
          </p:cNvPicPr>
          <p:nvPr/>
        </p:nvPicPr>
        <p:blipFill>
          <a:blip r:embed="rId3">
            <a:extLst>
              <a:ext uri="{28A0092B-C50C-407E-A947-70E740481C1C}">
                <a14:useLocalDpi xmlns:a14="http://schemas.microsoft.com/office/drawing/2010/main" val="0"/>
              </a:ext>
            </a:extLst>
          </a:blip>
          <a:srcRect l="8977"/>
          <a:stretch>
            <a:fillRect/>
          </a:stretch>
        </p:blipFill>
        <p:spPr bwMode="auto">
          <a:xfrm>
            <a:off x="0" y="0"/>
            <a:ext cx="4751388"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8" descr="post incend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86125"/>
            <a:ext cx="4762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Text Box 11"/>
          <p:cNvSpPr txBox="1">
            <a:spLocks noChangeArrowheads="1"/>
          </p:cNvSpPr>
          <p:nvPr/>
        </p:nvSpPr>
        <p:spPr bwMode="auto">
          <a:xfrm>
            <a:off x="5002213" y="260350"/>
            <a:ext cx="4033837"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a:solidFill>
                  <a:srgbClr val="000000"/>
                </a:solidFill>
              </a:rPr>
              <a:t>Nei suoli sono presenti vere e proprie “BANCHE DI SEMI” pronti a germogliare ogni volta che le condizioni diventano favorevoli: si tratta di capire quali stimoli ne condizionano la germinazione. In alcuni casi è il fuoco!</a:t>
            </a:r>
          </a:p>
        </p:txBody>
      </p:sp>
      <p:grpSp>
        <p:nvGrpSpPr>
          <p:cNvPr id="14" name="Group 3">
            <a:extLst>
              <a:ext uri="{FF2B5EF4-FFF2-40B4-BE49-F238E27FC236}">
                <a16:creationId xmlns:a16="http://schemas.microsoft.com/office/drawing/2014/main" id="{664C8D13-D2DF-4F6D-A79C-724478AA9A5B}"/>
              </a:ext>
            </a:extLst>
          </p:cNvPr>
          <p:cNvGrpSpPr>
            <a:grpSpLocks/>
          </p:cNvGrpSpPr>
          <p:nvPr/>
        </p:nvGrpSpPr>
        <p:grpSpPr bwMode="auto">
          <a:xfrm>
            <a:off x="4957763" y="6446838"/>
            <a:ext cx="4183062" cy="403225"/>
            <a:chOff x="2243" y="3984"/>
            <a:chExt cx="3514" cy="339"/>
          </a:xfrm>
        </p:grpSpPr>
        <p:pic>
          <p:nvPicPr>
            <p:cNvPr id="15" name="Picture 4">
              <a:extLst>
                <a:ext uri="{FF2B5EF4-FFF2-40B4-BE49-F238E27FC236}">
                  <a16:creationId xmlns:a16="http://schemas.microsoft.com/office/drawing/2014/main" id="{11DB24C9-463B-4380-A069-8A81AFBF57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Line 5">
              <a:extLst>
                <a:ext uri="{FF2B5EF4-FFF2-40B4-BE49-F238E27FC236}">
                  <a16:creationId xmlns:a16="http://schemas.microsoft.com/office/drawing/2014/main" id="{E383A91B-E8CE-4B38-9885-B23A21D50298}"/>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7" name="Text Box 6">
              <a:extLst>
                <a:ext uri="{FF2B5EF4-FFF2-40B4-BE49-F238E27FC236}">
                  <a16:creationId xmlns:a16="http://schemas.microsoft.com/office/drawing/2014/main" id="{3AC8F58F-B8D9-41D7-B6E5-066E30281BD7}"/>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3757961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7" descr="piramide_giza"/>
          <p:cNvPicPr>
            <a:picLocks noChangeAspect="1" noChangeArrowheads="1"/>
          </p:cNvPicPr>
          <p:nvPr/>
        </p:nvPicPr>
        <p:blipFill>
          <a:blip r:embed="rId2">
            <a:extLst>
              <a:ext uri="{28A0092B-C50C-407E-A947-70E740481C1C}">
                <a14:useLocalDpi xmlns:a14="http://schemas.microsoft.com/office/drawing/2010/main" val="0"/>
              </a:ext>
            </a:extLst>
          </a:blip>
          <a:srcRect l="1909" t="2155" r="1909" b="2979"/>
          <a:stretch>
            <a:fillRect/>
          </a:stretch>
        </p:blipFill>
        <p:spPr bwMode="auto">
          <a:xfrm>
            <a:off x="266700" y="339725"/>
            <a:ext cx="3636963" cy="23764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6499" name="Text Box 8"/>
          <p:cNvSpPr txBox="1">
            <a:spLocks noChangeArrowheads="1"/>
          </p:cNvSpPr>
          <p:nvPr/>
        </p:nvSpPr>
        <p:spPr bwMode="auto">
          <a:xfrm>
            <a:off x="4067175" y="165100"/>
            <a:ext cx="4897438"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a:solidFill>
                  <a:srgbClr val="000000"/>
                </a:solidFill>
              </a:rPr>
              <a:t>Se è una grande “bufala” la storia che siano stati rinvenuti semi di cereale ancora vitali in tombe egizie, è pur sempre vero che semi vecchi di circa 2000 anni hanno dimostrato la loro capacità germinativa.</a:t>
            </a:r>
          </a:p>
        </p:txBody>
      </p:sp>
      <p:sp>
        <p:nvSpPr>
          <p:cNvPr id="106500" name="Text Box 9"/>
          <p:cNvSpPr txBox="1">
            <a:spLocks noChangeArrowheads="1"/>
          </p:cNvSpPr>
          <p:nvPr/>
        </p:nvSpPr>
        <p:spPr bwMode="auto">
          <a:xfrm>
            <a:off x="250825" y="2708275"/>
            <a:ext cx="88931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a:solidFill>
                  <a:srgbClr val="000000"/>
                </a:solidFill>
              </a:rPr>
              <a:t>Si tratta ovviamente di casi del tutto eccezionali, anche se proprio per questo MOLTO interessanti.</a:t>
            </a:r>
          </a:p>
        </p:txBody>
      </p:sp>
      <p:pic>
        <p:nvPicPr>
          <p:cNvPr id="165899" name="Picture 11" descr="l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3581400"/>
            <a:ext cx="3944938"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15" descr="360px-Nelumbo_nucifera_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625" y="3581400"/>
            <a:ext cx="24558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3">
            <a:extLst>
              <a:ext uri="{FF2B5EF4-FFF2-40B4-BE49-F238E27FC236}">
                <a16:creationId xmlns:a16="http://schemas.microsoft.com/office/drawing/2014/main" id="{237A6ABA-E77D-47AB-86A0-E93D7CBA06EB}"/>
              </a:ext>
            </a:extLst>
          </p:cNvPr>
          <p:cNvGrpSpPr>
            <a:grpSpLocks/>
          </p:cNvGrpSpPr>
          <p:nvPr/>
        </p:nvGrpSpPr>
        <p:grpSpPr bwMode="auto">
          <a:xfrm>
            <a:off x="4957763" y="6446838"/>
            <a:ext cx="4183062" cy="403225"/>
            <a:chOff x="2243" y="3984"/>
            <a:chExt cx="3514" cy="339"/>
          </a:xfrm>
        </p:grpSpPr>
        <p:pic>
          <p:nvPicPr>
            <p:cNvPr id="16" name="Picture 4">
              <a:extLst>
                <a:ext uri="{FF2B5EF4-FFF2-40B4-BE49-F238E27FC236}">
                  <a16:creationId xmlns:a16="http://schemas.microsoft.com/office/drawing/2014/main" id="{718C2EDD-37B2-4734-B240-EC4E34E3AB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Line 5">
              <a:extLst>
                <a:ext uri="{FF2B5EF4-FFF2-40B4-BE49-F238E27FC236}">
                  <a16:creationId xmlns:a16="http://schemas.microsoft.com/office/drawing/2014/main" id="{47D5B75A-62B2-456C-AEFF-2CD186DD92DA}"/>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8" name="Text Box 6">
              <a:extLst>
                <a:ext uri="{FF2B5EF4-FFF2-40B4-BE49-F238E27FC236}">
                  <a16:creationId xmlns:a16="http://schemas.microsoft.com/office/drawing/2014/main" id="{1302DDD3-07A8-4855-AF4C-9B46587681C3}"/>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1089560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58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6" descr="Charles-Darw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603375"/>
            <a:ext cx="3443287"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7"/>
          <p:cNvSpPr txBox="1">
            <a:spLocks noChangeArrowheads="1"/>
          </p:cNvSpPr>
          <p:nvPr/>
        </p:nvSpPr>
        <p:spPr bwMode="auto">
          <a:xfrm>
            <a:off x="3635375" y="1525588"/>
            <a:ext cx="5184775"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b="1">
                <a:solidFill>
                  <a:srgbClr val="000000"/>
                </a:solidFill>
              </a:rPr>
              <a:t>Charles Darwin</a:t>
            </a:r>
            <a:r>
              <a:rPr lang="it-IT" altLang="it-IT" sz="2400">
                <a:solidFill>
                  <a:srgbClr val="000000"/>
                </a:solidFill>
              </a:rPr>
              <a:t> condusse studi pionieristici per stabilire quali piante avessero semi che potevano sopravvivere alla protratta immersione in acqua di mare. Faceva esperimenti direttamente nella sua cantina, tenendo semi in tinozze di acqua di mare, e</a:t>
            </a:r>
          </a:p>
        </p:txBody>
      </p:sp>
      <p:sp>
        <p:nvSpPr>
          <p:cNvPr id="88068" name="Text Box 8"/>
          <p:cNvSpPr txBox="1">
            <a:spLocks noChangeArrowheads="1"/>
          </p:cNvSpPr>
          <p:nvPr/>
        </p:nvSpPr>
        <p:spPr bwMode="auto">
          <a:xfrm>
            <a:off x="347663" y="4465638"/>
            <a:ext cx="8497887"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a:solidFill>
                  <a:srgbClr val="000000"/>
                </a:solidFill>
              </a:rPr>
              <a:t>verificandone quindi la germinabilità nel suo orto e nella sua serra. </a:t>
            </a:r>
          </a:p>
        </p:txBody>
      </p:sp>
      <p:sp>
        <p:nvSpPr>
          <p:cNvPr id="112649" name="Text Box 2"/>
          <p:cNvSpPr txBox="1">
            <a:spLocks noChangeArrowheads="1"/>
          </p:cNvSpPr>
          <p:nvPr/>
        </p:nvSpPr>
        <p:spPr bwMode="auto">
          <a:xfrm>
            <a:off x="158750" y="679450"/>
            <a:ext cx="86407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a:solidFill>
                  <a:srgbClr val="000000"/>
                </a:solidFill>
              </a:rPr>
              <a:t>Per quanto riguarda l’</a:t>
            </a:r>
            <a:r>
              <a:rPr lang="it-IT" altLang="it-IT" sz="2400" b="1">
                <a:solidFill>
                  <a:srgbClr val="000000"/>
                </a:solidFill>
              </a:rPr>
              <a:t>acqua</a:t>
            </a:r>
            <a:r>
              <a:rPr lang="it-IT" altLang="it-IT" sz="2400">
                <a:solidFill>
                  <a:srgbClr val="000000"/>
                </a:solidFill>
              </a:rPr>
              <a:t>, bisogna fare una distinzione tra acqua dolce e acqua salmastra o salata.</a:t>
            </a:r>
          </a:p>
        </p:txBody>
      </p:sp>
      <p:sp>
        <p:nvSpPr>
          <p:cNvPr id="2" name="CasellaDiTesto 1"/>
          <p:cNvSpPr txBox="1">
            <a:spLocks noChangeArrowheads="1"/>
          </p:cNvSpPr>
          <p:nvPr/>
        </p:nvSpPr>
        <p:spPr bwMode="auto">
          <a:xfrm>
            <a:off x="361950" y="5307013"/>
            <a:ext cx="8328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it-IT" altLang="it-IT" sz="2400">
                <a:solidFill>
                  <a:srgbClr val="000000"/>
                </a:solidFill>
              </a:rPr>
              <a:t>L’obiettivo era verificare se si poteva spiegare in questo modo la colonizzazione di isole remote a partire dalla flora dei continenti.</a:t>
            </a:r>
            <a:r>
              <a:rPr lang="it-IT" altLang="it-IT" sz="2400">
                <a:solidFill>
                  <a:srgbClr val="000000"/>
                </a:solidFill>
                <a:latin typeface="Times New Roman" pitchFamily="18" charset="0"/>
              </a:rPr>
              <a:t> </a:t>
            </a:r>
          </a:p>
        </p:txBody>
      </p:sp>
      <p:sp>
        <p:nvSpPr>
          <p:cNvPr id="112651" name="Text Box 11"/>
          <p:cNvSpPr txBox="1">
            <a:spLocks noChangeArrowheads="1"/>
          </p:cNvSpPr>
          <p:nvPr/>
        </p:nvSpPr>
        <p:spPr bwMode="auto">
          <a:xfrm>
            <a:off x="190500" y="160338"/>
            <a:ext cx="4537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400" b="1">
                <a:solidFill>
                  <a:srgbClr val="000000"/>
                </a:solidFill>
              </a:rPr>
              <a:t>IDROCORIA</a:t>
            </a:r>
          </a:p>
        </p:txBody>
      </p:sp>
      <p:grpSp>
        <p:nvGrpSpPr>
          <p:cNvPr id="16" name="Group 3">
            <a:extLst>
              <a:ext uri="{FF2B5EF4-FFF2-40B4-BE49-F238E27FC236}">
                <a16:creationId xmlns:a16="http://schemas.microsoft.com/office/drawing/2014/main" id="{2D0340B5-5CE6-4341-A04E-75A01BD24147}"/>
              </a:ext>
            </a:extLst>
          </p:cNvPr>
          <p:cNvGrpSpPr>
            <a:grpSpLocks/>
          </p:cNvGrpSpPr>
          <p:nvPr/>
        </p:nvGrpSpPr>
        <p:grpSpPr bwMode="auto">
          <a:xfrm>
            <a:off x="4957763" y="6446838"/>
            <a:ext cx="4183062" cy="403225"/>
            <a:chOff x="2243" y="3984"/>
            <a:chExt cx="3514" cy="339"/>
          </a:xfrm>
        </p:grpSpPr>
        <p:pic>
          <p:nvPicPr>
            <p:cNvPr id="17" name="Picture 4">
              <a:extLst>
                <a:ext uri="{FF2B5EF4-FFF2-40B4-BE49-F238E27FC236}">
                  <a16:creationId xmlns:a16="http://schemas.microsoft.com/office/drawing/2014/main" id="{0315BA55-18B1-4740-95A5-8EC063FBEB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Line 5">
              <a:extLst>
                <a:ext uri="{FF2B5EF4-FFF2-40B4-BE49-F238E27FC236}">
                  <a16:creationId xmlns:a16="http://schemas.microsoft.com/office/drawing/2014/main" id="{BEC76150-5029-4D1E-9966-67872283E2EE}"/>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9" name="Text Box 6">
              <a:extLst>
                <a:ext uri="{FF2B5EF4-FFF2-40B4-BE49-F238E27FC236}">
                  <a16:creationId xmlns:a16="http://schemas.microsoft.com/office/drawing/2014/main" id="{DCC4DC38-E401-45FA-A5E7-0ADBA882AD4E}"/>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9462297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80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06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0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p:bldP spid="88068"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Il-garofano-rosso_diaporama_550"/>
          <p:cNvPicPr>
            <a:picLocks noChangeAspect="1" noChangeArrowheads="1"/>
          </p:cNvPicPr>
          <p:nvPr/>
        </p:nvPicPr>
        <p:blipFill>
          <a:blip r:embed="rId2">
            <a:extLst>
              <a:ext uri="{28A0092B-C50C-407E-A947-70E740481C1C}">
                <a14:useLocalDpi xmlns:a14="http://schemas.microsoft.com/office/drawing/2010/main" val="0"/>
              </a:ext>
            </a:extLst>
          </a:blip>
          <a:srcRect t="6873"/>
          <a:stretch>
            <a:fillRect/>
          </a:stretch>
        </p:blipFill>
        <p:spPr bwMode="auto">
          <a:xfrm>
            <a:off x="323850" y="188913"/>
            <a:ext cx="3527425"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3" descr="uid_11f6c43e1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5989"/>
            <a:ext cx="5374433" cy="3686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4" descr="19807714_fino-all-ultimo-sclopit-risotto-con-salamella-ris-cul-sclupit-luj-ni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672150"/>
            <a:ext cx="3924300"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5" descr="53771-ice-age-xas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672150"/>
            <a:ext cx="5221288"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3">
            <a:extLst>
              <a:ext uri="{FF2B5EF4-FFF2-40B4-BE49-F238E27FC236}">
                <a16:creationId xmlns:a16="http://schemas.microsoft.com/office/drawing/2014/main" id="{84DAB63E-6A2E-426F-A1FF-9CBFCF787DD0}"/>
              </a:ext>
            </a:extLst>
          </p:cNvPr>
          <p:cNvGrpSpPr>
            <a:grpSpLocks/>
          </p:cNvGrpSpPr>
          <p:nvPr/>
        </p:nvGrpSpPr>
        <p:grpSpPr bwMode="auto">
          <a:xfrm>
            <a:off x="4957763" y="6466716"/>
            <a:ext cx="4183062" cy="403225"/>
            <a:chOff x="2243" y="3984"/>
            <a:chExt cx="3514" cy="339"/>
          </a:xfrm>
        </p:grpSpPr>
        <p:pic>
          <p:nvPicPr>
            <p:cNvPr id="15" name="Picture 4">
              <a:extLst>
                <a:ext uri="{FF2B5EF4-FFF2-40B4-BE49-F238E27FC236}">
                  <a16:creationId xmlns:a16="http://schemas.microsoft.com/office/drawing/2014/main" id="{BDC2FDE6-C862-4D6E-BCDF-3D5B1061B5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Line 5">
              <a:extLst>
                <a:ext uri="{FF2B5EF4-FFF2-40B4-BE49-F238E27FC236}">
                  <a16:creationId xmlns:a16="http://schemas.microsoft.com/office/drawing/2014/main" id="{8C624CE5-E28C-46DE-A427-1D1EB8EDB532}"/>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7" name="Text Box 6">
              <a:extLst>
                <a:ext uri="{FF2B5EF4-FFF2-40B4-BE49-F238E27FC236}">
                  <a16:creationId xmlns:a16="http://schemas.microsoft.com/office/drawing/2014/main" id="{00C6E5DF-E8FA-48A0-9325-28C55031065D}"/>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2494590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72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7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468313" y="549275"/>
            <a:ext cx="8207375"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it-IT" altLang="it-IT" sz="2000">
                <a:solidFill>
                  <a:srgbClr val="000000"/>
                </a:solidFill>
              </a:rPr>
              <a:t>Un team di scienziati russi ha scoperto a 38 metri di profondità, nel permafrost, dei frutti immaturi di </a:t>
            </a:r>
            <a:r>
              <a:rPr lang="it-IT" altLang="it-IT" sz="2000" b="1" i="1">
                <a:solidFill>
                  <a:srgbClr val="000000"/>
                </a:solidFill>
              </a:rPr>
              <a:t>Silene stenophylla</a:t>
            </a:r>
            <a:r>
              <a:rPr lang="it-IT" altLang="it-IT" sz="2000">
                <a:solidFill>
                  <a:srgbClr val="000000"/>
                </a:solidFill>
              </a:rPr>
              <a:t>, una angiosperma originaria della Siberia nordorientale vicino al fiume Kolyma, accumulati da uno scoiattolo dell’Era glaciale nella sua tana. </a:t>
            </a:r>
          </a:p>
          <a:p>
            <a:pPr eaLnBrk="1" fontAlgn="base" hangingPunct="1">
              <a:spcBef>
                <a:spcPct val="50000"/>
              </a:spcBef>
              <a:spcAft>
                <a:spcPct val="0"/>
              </a:spcAft>
            </a:pPr>
            <a:r>
              <a:rPr lang="it-IT" altLang="it-IT" sz="2000">
                <a:solidFill>
                  <a:srgbClr val="000000"/>
                </a:solidFill>
              </a:rPr>
              <a:t>ll materiale è stato datato con il metodo del radio-</a:t>
            </a:r>
            <a:br>
              <a:rPr lang="it-IT" altLang="it-IT" sz="2000">
                <a:solidFill>
                  <a:srgbClr val="000000"/>
                </a:solidFill>
              </a:rPr>
            </a:br>
            <a:r>
              <a:rPr lang="it-IT" altLang="it-IT" sz="2000">
                <a:solidFill>
                  <a:srgbClr val="000000"/>
                </a:solidFill>
              </a:rPr>
              <a:t>carbonio a c. 32 mila anni fa.</a:t>
            </a:r>
          </a:p>
        </p:txBody>
      </p:sp>
      <p:sp>
        <p:nvSpPr>
          <p:cNvPr id="98307" name="Text Box 3"/>
          <p:cNvSpPr txBox="1">
            <a:spLocks noChangeArrowheads="1"/>
          </p:cNvSpPr>
          <p:nvPr/>
        </p:nvSpPr>
        <p:spPr bwMode="auto">
          <a:xfrm>
            <a:off x="468313" y="3001963"/>
            <a:ext cx="55435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it-IT" altLang="it-IT" sz="2000">
                <a:solidFill>
                  <a:srgbClr val="000000"/>
                </a:solidFill>
              </a:rPr>
              <a:t>E’ stato possibile rigenerare degli individui mediante tecniche di micropropagazione tissutale a partire dal tessuto della placenta. Queste hanno formato fiori appena un po’ diversi da quelli degli individui selvatici, dando semi normalmente vitali.</a:t>
            </a:r>
          </a:p>
        </p:txBody>
      </p:sp>
      <p:pic>
        <p:nvPicPr>
          <p:cNvPr id="98308" name="Picture 4" descr="biologia,Russia,piante,botanica"/>
          <p:cNvPicPr>
            <a:picLocks noChangeAspect="1" noChangeArrowheads="1"/>
          </p:cNvPicPr>
          <p:nvPr/>
        </p:nvPicPr>
        <p:blipFill>
          <a:blip r:embed="rId2">
            <a:extLst>
              <a:ext uri="{28A0092B-C50C-407E-A947-70E740481C1C}">
                <a14:useLocalDpi xmlns:a14="http://schemas.microsoft.com/office/drawing/2010/main" val="0"/>
              </a:ext>
            </a:extLst>
          </a:blip>
          <a:srcRect l="9264" r="13895"/>
          <a:stretch>
            <a:fillRect/>
          </a:stretch>
        </p:blipFill>
        <p:spPr bwMode="auto">
          <a:xfrm>
            <a:off x="6700838" y="2086997"/>
            <a:ext cx="2443162"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5195888"/>
            <a:ext cx="5588000" cy="118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3">
            <a:extLst>
              <a:ext uri="{FF2B5EF4-FFF2-40B4-BE49-F238E27FC236}">
                <a16:creationId xmlns:a16="http://schemas.microsoft.com/office/drawing/2014/main" id="{5D3DD99C-14F3-430A-AB01-18DF96D9E07C}"/>
              </a:ext>
            </a:extLst>
          </p:cNvPr>
          <p:cNvGrpSpPr>
            <a:grpSpLocks/>
          </p:cNvGrpSpPr>
          <p:nvPr/>
        </p:nvGrpSpPr>
        <p:grpSpPr bwMode="auto">
          <a:xfrm>
            <a:off x="4957763" y="6446838"/>
            <a:ext cx="4183062" cy="403225"/>
            <a:chOff x="2243" y="3984"/>
            <a:chExt cx="3514" cy="339"/>
          </a:xfrm>
        </p:grpSpPr>
        <p:pic>
          <p:nvPicPr>
            <p:cNvPr id="15" name="Picture 4">
              <a:extLst>
                <a:ext uri="{FF2B5EF4-FFF2-40B4-BE49-F238E27FC236}">
                  <a16:creationId xmlns:a16="http://schemas.microsoft.com/office/drawing/2014/main" id="{FEC5FCB2-8DB7-4393-975C-E96FEE850B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Line 5">
              <a:extLst>
                <a:ext uri="{FF2B5EF4-FFF2-40B4-BE49-F238E27FC236}">
                  <a16:creationId xmlns:a16="http://schemas.microsoft.com/office/drawing/2014/main" id="{2E1F231C-A440-4B54-A660-1C95E7EEEB2C}"/>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7" name="Text Box 6">
              <a:extLst>
                <a:ext uri="{FF2B5EF4-FFF2-40B4-BE49-F238E27FC236}">
                  <a16:creationId xmlns:a16="http://schemas.microsoft.com/office/drawing/2014/main" id="{DBFBA284-D663-4EBE-B4C3-2C0F43F55BAB}"/>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1764083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3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830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8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13"/>
          <p:cNvSpPr txBox="1">
            <a:spLocks noChangeArrowheads="1"/>
          </p:cNvSpPr>
          <p:nvPr/>
        </p:nvSpPr>
        <p:spPr bwMode="auto">
          <a:xfrm>
            <a:off x="323850" y="238125"/>
            <a:ext cx="882015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a:solidFill>
                  <a:srgbClr val="000000"/>
                </a:solidFill>
              </a:rPr>
              <a:t>L’elevata vitalità dei semi da tempo viene sfruttata per la creazione di “banche dei semi” per la conservazione della biodiversità (sia di specie di interesse conservazionistico che di varietà di interesse agricolo). </a:t>
            </a:r>
          </a:p>
        </p:txBody>
      </p:sp>
      <p:pic>
        <p:nvPicPr>
          <p:cNvPr id="109571" name="Picture 15" descr="banca_del_seme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504950"/>
            <a:ext cx="342900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19" descr="banca+del+germoplas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844675"/>
            <a:ext cx="4608512"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17" descr="resized-banca_germoplasma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3305175"/>
            <a:ext cx="3671887"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6709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CasellaDiTesto 2"/>
          <p:cNvSpPr txBox="1">
            <a:spLocks noChangeArrowheads="1"/>
          </p:cNvSpPr>
          <p:nvPr/>
        </p:nvSpPr>
        <p:spPr bwMode="auto">
          <a:xfrm>
            <a:off x="539750" y="268723"/>
            <a:ext cx="784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0"/>
              </a:spcBef>
              <a:spcAft>
                <a:spcPct val="0"/>
              </a:spcAft>
              <a:buFontTx/>
              <a:buNone/>
            </a:pPr>
            <a:r>
              <a:rPr lang="it-IT" altLang="it-IT" b="1" dirty="0">
                <a:solidFill>
                  <a:srgbClr val="000000"/>
                </a:solidFill>
              </a:rPr>
              <a:t>Millennium </a:t>
            </a:r>
            <a:r>
              <a:rPr lang="it-IT" altLang="it-IT" b="1" dirty="0" err="1">
                <a:solidFill>
                  <a:srgbClr val="000000"/>
                </a:solidFill>
              </a:rPr>
              <a:t>Seed</a:t>
            </a:r>
            <a:r>
              <a:rPr lang="it-IT" altLang="it-IT" b="1" dirty="0">
                <a:solidFill>
                  <a:srgbClr val="000000"/>
                </a:solidFill>
              </a:rPr>
              <a:t> </a:t>
            </a:r>
            <a:r>
              <a:rPr lang="it-IT" altLang="it-IT" b="1" dirty="0" err="1">
                <a:solidFill>
                  <a:srgbClr val="000000"/>
                </a:solidFill>
              </a:rPr>
              <a:t>Bank</a:t>
            </a:r>
            <a:endParaRPr lang="it-IT" altLang="it-IT" b="1" dirty="0">
              <a:solidFill>
                <a:srgbClr val="000000"/>
              </a:solidFill>
            </a:endParaRPr>
          </a:p>
        </p:txBody>
      </p:sp>
      <p:pic>
        <p:nvPicPr>
          <p:cNvPr id="1026" name="Picture 2" descr="Millennium Seed Bank at Wakehurs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03496" y="2073942"/>
            <a:ext cx="7086195" cy="428484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559904" y="904960"/>
            <a:ext cx="8136904" cy="1477328"/>
          </a:xfrm>
          <a:prstGeom prst="rect">
            <a:avLst/>
          </a:prstGeom>
          <a:noFill/>
        </p:spPr>
        <p:txBody>
          <a:bodyPr wrap="square" rtlCol="0">
            <a:spAutoFit/>
          </a:bodyPr>
          <a:lstStyle/>
          <a:p>
            <a:r>
              <a:rPr lang="en-US" altLang="it-IT" dirty="0">
                <a:solidFill>
                  <a:srgbClr val="000000"/>
                </a:solidFill>
              </a:rPr>
              <a:t>The Millennium Seed Bank (MSB) team initially aimed to store seeds from all of the UK’s native plant species. It has now achieved this, apart from a handful of species that are either very rare or whose seeds are particularly difficult to store.</a:t>
            </a:r>
          </a:p>
          <a:p>
            <a:endParaRPr lang="it-IT" dirty="0"/>
          </a:p>
        </p:txBody>
      </p:sp>
      <p:pic>
        <p:nvPicPr>
          <p:cNvPr id="110596" name="Picture 2" descr="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40" y="5537343"/>
            <a:ext cx="2105025" cy="1141413"/>
          </a:xfrm>
          <a:prstGeom prst="rect">
            <a:avLst/>
          </a:prstGeom>
          <a:solidFill>
            <a:schemeClr val="bg1"/>
          </a:solidFill>
          <a:ln>
            <a:noFill/>
          </a:ln>
          <a:extLst/>
        </p:spPr>
      </p:pic>
      <p:grpSp>
        <p:nvGrpSpPr>
          <p:cNvPr id="10" name="Group 3">
            <a:extLst>
              <a:ext uri="{FF2B5EF4-FFF2-40B4-BE49-F238E27FC236}">
                <a16:creationId xmlns:a16="http://schemas.microsoft.com/office/drawing/2014/main" id="{58F7C5D0-0E22-4AE0-B31E-CAAAAE4BE04A}"/>
              </a:ext>
            </a:extLst>
          </p:cNvPr>
          <p:cNvGrpSpPr>
            <a:grpSpLocks/>
          </p:cNvGrpSpPr>
          <p:nvPr/>
        </p:nvGrpSpPr>
        <p:grpSpPr bwMode="auto">
          <a:xfrm>
            <a:off x="4957763" y="6446838"/>
            <a:ext cx="4183062" cy="403225"/>
            <a:chOff x="2243" y="3984"/>
            <a:chExt cx="3514" cy="339"/>
          </a:xfrm>
        </p:grpSpPr>
        <p:pic>
          <p:nvPicPr>
            <p:cNvPr id="15" name="Picture 4">
              <a:extLst>
                <a:ext uri="{FF2B5EF4-FFF2-40B4-BE49-F238E27FC236}">
                  <a16:creationId xmlns:a16="http://schemas.microsoft.com/office/drawing/2014/main" id="{16BF4CEB-2E60-42E2-93C2-B6540F93EC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Line 5">
              <a:extLst>
                <a:ext uri="{FF2B5EF4-FFF2-40B4-BE49-F238E27FC236}">
                  <a16:creationId xmlns:a16="http://schemas.microsoft.com/office/drawing/2014/main" id="{0BA7231E-B630-4621-976D-56631F659FED}"/>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7" name="Text Box 6">
              <a:extLst>
                <a:ext uri="{FF2B5EF4-FFF2-40B4-BE49-F238E27FC236}">
                  <a16:creationId xmlns:a16="http://schemas.microsoft.com/office/drawing/2014/main" id="{EE9F2146-7925-408B-B295-874332E8690C}"/>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491951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CasellaDiTesto 1"/>
          <p:cNvSpPr txBox="1">
            <a:spLocks noChangeArrowheads="1"/>
          </p:cNvSpPr>
          <p:nvPr/>
        </p:nvSpPr>
        <p:spPr bwMode="auto">
          <a:xfrm>
            <a:off x="539750" y="1562268"/>
            <a:ext cx="8208963" cy="152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0"/>
              </a:spcBef>
              <a:spcAft>
                <a:spcPct val="0"/>
              </a:spcAft>
              <a:buFontTx/>
              <a:buNone/>
            </a:pPr>
            <a:r>
              <a:rPr lang="en-US" altLang="it-IT" sz="1800" dirty="0">
                <a:solidFill>
                  <a:srgbClr val="000000"/>
                </a:solidFill>
              </a:rPr>
              <a:t>By storing the world's seeds, the Millennium Seed Bank (MSB)</a:t>
            </a:r>
            <a:br>
              <a:rPr lang="en-US" altLang="it-IT" sz="1800" dirty="0">
                <a:solidFill>
                  <a:srgbClr val="000000"/>
                </a:solidFill>
              </a:rPr>
            </a:br>
            <a:r>
              <a:rPr lang="en-US" altLang="it-IT" sz="1800" dirty="0">
                <a:solidFill>
                  <a:srgbClr val="000000"/>
                </a:solidFill>
              </a:rPr>
              <a:t>aims to provide an insurance policy against the extinction of plants in the wild.</a:t>
            </a:r>
            <a:br>
              <a:rPr lang="en-US" altLang="it-IT" sz="1800" dirty="0">
                <a:solidFill>
                  <a:srgbClr val="000000"/>
                </a:solidFill>
              </a:rPr>
            </a:br>
            <a:endParaRPr lang="en-US" altLang="it-IT" sz="1800" dirty="0">
              <a:solidFill>
                <a:srgbClr val="000000"/>
              </a:solidFill>
            </a:endParaRPr>
          </a:p>
          <a:p>
            <a:pPr eaLnBrk="1" fontAlgn="base" hangingPunct="1">
              <a:spcBef>
                <a:spcPct val="0"/>
              </a:spcBef>
              <a:spcAft>
                <a:spcPct val="0"/>
              </a:spcAft>
              <a:buFontTx/>
              <a:buNone/>
            </a:pPr>
            <a:r>
              <a:rPr lang="en-US" altLang="it-IT" sz="1800" dirty="0">
                <a:solidFill>
                  <a:srgbClr val="000000"/>
                </a:solidFill>
              </a:rPr>
              <a:t>It set the goal of banking seeds from </a:t>
            </a:r>
            <a:r>
              <a:rPr lang="en-US" altLang="it-IT" sz="1800" b="1" dirty="0">
                <a:solidFill>
                  <a:srgbClr val="000000"/>
                </a:solidFill>
              </a:rPr>
              <a:t>10% of the world’s flora by 2010</a:t>
            </a:r>
            <a:r>
              <a:rPr lang="en-US" altLang="it-IT" sz="1800" dirty="0">
                <a:solidFill>
                  <a:srgbClr val="000000"/>
                </a:solidFill>
              </a:rPr>
              <a:t>. This was achieved in 2009 when it banked seeds from the 24,200th species, a pink wild banana (</a:t>
            </a:r>
            <a:r>
              <a:rPr lang="en-US" altLang="it-IT" sz="1800" i="1" dirty="0">
                <a:solidFill>
                  <a:srgbClr val="000000"/>
                </a:solidFill>
              </a:rPr>
              <a:t>Musa </a:t>
            </a:r>
            <a:r>
              <a:rPr lang="en-US" altLang="it-IT" sz="1800" i="1" dirty="0" err="1">
                <a:solidFill>
                  <a:srgbClr val="000000"/>
                </a:solidFill>
              </a:rPr>
              <a:t>itinerans</a:t>
            </a:r>
            <a:r>
              <a:rPr lang="en-US" altLang="it-IT" sz="1800" dirty="0">
                <a:solidFill>
                  <a:srgbClr val="000000"/>
                </a:solidFill>
              </a:rPr>
              <a:t>) from China, which is an important staple food for wild Asian elephants. </a:t>
            </a:r>
          </a:p>
        </p:txBody>
      </p:sp>
      <p:sp>
        <p:nvSpPr>
          <p:cNvPr id="110595" name="CasellaDiTesto 2"/>
          <p:cNvSpPr txBox="1">
            <a:spLocks noChangeArrowheads="1"/>
          </p:cNvSpPr>
          <p:nvPr/>
        </p:nvSpPr>
        <p:spPr bwMode="auto">
          <a:xfrm>
            <a:off x="539750" y="333375"/>
            <a:ext cx="784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0"/>
              </a:spcBef>
              <a:spcAft>
                <a:spcPct val="0"/>
              </a:spcAft>
              <a:buFontTx/>
              <a:buNone/>
            </a:pPr>
            <a:r>
              <a:rPr lang="it-IT" altLang="it-IT" b="1">
                <a:solidFill>
                  <a:srgbClr val="000000"/>
                </a:solidFill>
              </a:rPr>
              <a:t>Millennium Seed Bank</a:t>
            </a:r>
          </a:p>
        </p:txBody>
      </p:sp>
      <p:pic>
        <p:nvPicPr>
          <p:cNvPr id="110596" name="Picture 2" descr="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2938" y="127000"/>
            <a:ext cx="2105025"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539750" y="3861212"/>
            <a:ext cx="8208963" cy="1200329"/>
          </a:xfrm>
          <a:prstGeom prst="rect">
            <a:avLst/>
          </a:prstGeom>
          <a:noFill/>
        </p:spPr>
        <p:txBody>
          <a:bodyPr wrap="square" rtlCol="0">
            <a:spAutoFit/>
          </a:bodyPr>
          <a:lstStyle/>
          <a:p>
            <a:r>
              <a:rPr lang="en-US" altLang="it-IT" dirty="0">
                <a:solidFill>
                  <a:srgbClr val="000000"/>
                </a:solidFill>
              </a:rPr>
              <a:t>The aim for the next phase of the Millennium Seed Bank Partnership (MSBP) is </a:t>
            </a:r>
            <a:r>
              <a:rPr lang="en-US" altLang="it-IT" b="1" dirty="0">
                <a:solidFill>
                  <a:srgbClr val="000000"/>
                </a:solidFill>
              </a:rPr>
              <a:t>to conserve 25% of the world’s plant species by 2020</a:t>
            </a:r>
            <a:r>
              <a:rPr lang="en-US" altLang="it-IT" dirty="0">
                <a:solidFill>
                  <a:srgbClr val="000000"/>
                </a:solidFill>
              </a:rPr>
              <a:t>.</a:t>
            </a:r>
            <a:br>
              <a:rPr lang="en-US" altLang="it-IT" dirty="0">
                <a:solidFill>
                  <a:srgbClr val="000000"/>
                </a:solidFill>
              </a:rPr>
            </a:br>
            <a:br>
              <a:rPr lang="en-US" altLang="it-IT" dirty="0">
                <a:solidFill>
                  <a:srgbClr val="000000"/>
                </a:solidFill>
              </a:rPr>
            </a:br>
            <a:r>
              <a:rPr lang="en-US" altLang="it-IT" dirty="0">
                <a:solidFill>
                  <a:srgbClr val="000000"/>
                </a:solidFill>
              </a:rPr>
              <a:t>MSB scientists work with partners in 50 countries around the world.</a:t>
            </a:r>
            <a:endParaRPr lang="it-IT" altLang="it-IT" dirty="0">
              <a:solidFill>
                <a:srgbClr val="000000"/>
              </a:solidFill>
            </a:endParaRPr>
          </a:p>
        </p:txBody>
      </p:sp>
      <p:grpSp>
        <p:nvGrpSpPr>
          <p:cNvPr id="14" name="Group 3">
            <a:extLst>
              <a:ext uri="{FF2B5EF4-FFF2-40B4-BE49-F238E27FC236}">
                <a16:creationId xmlns:a16="http://schemas.microsoft.com/office/drawing/2014/main" id="{5B85D733-FA41-479B-8BE7-FA2FB1D141AF}"/>
              </a:ext>
            </a:extLst>
          </p:cNvPr>
          <p:cNvGrpSpPr>
            <a:grpSpLocks/>
          </p:cNvGrpSpPr>
          <p:nvPr/>
        </p:nvGrpSpPr>
        <p:grpSpPr bwMode="auto">
          <a:xfrm>
            <a:off x="4957763" y="6446838"/>
            <a:ext cx="4183062" cy="403225"/>
            <a:chOff x="2243" y="3984"/>
            <a:chExt cx="3514" cy="339"/>
          </a:xfrm>
        </p:grpSpPr>
        <p:pic>
          <p:nvPicPr>
            <p:cNvPr id="15" name="Picture 4">
              <a:extLst>
                <a:ext uri="{FF2B5EF4-FFF2-40B4-BE49-F238E27FC236}">
                  <a16:creationId xmlns:a16="http://schemas.microsoft.com/office/drawing/2014/main" id="{E07FF5A2-142B-4936-B9E9-7AF7EF909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Line 5">
              <a:extLst>
                <a:ext uri="{FF2B5EF4-FFF2-40B4-BE49-F238E27FC236}">
                  <a16:creationId xmlns:a16="http://schemas.microsoft.com/office/drawing/2014/main" id="{CB77C705-FC08-4F24-8FF3-B2981BFF1EC7}"/>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7" name="Text Box 6">
              <a:extLst>
                <a:ext uri="{FF2B5EF4-FFF2-40B4-BE49-F238E27FC236}">
                  <a16:creationId xmlns:a16="http://schemas.microsoft.com/office/drawing/2014/main" id="{A10887CB-C6A2-484F-A47A-86EF221D669F}"/>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45003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8" descr="http://31.194.75.235:13000/musei/img/scienze_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773222"/>
            <a:ext cx="5976937" cy="3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CasellaDiTesto 1"/>
          <p:cNvSpPr txBox="1">
            <a:spLocks noChangeArrowheads="1"/>
          </p:cNvSpPr>
          <p:nvPr/>
        </p:nvSpPr>
        <p:spPr bwMode="auto">
          <a:xfrm>
            <a:off x="539750" y="5419709"/>
            <a:ext cx="8208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it-IT" altLang="it-IT" sz="1800" dirty="0"/>
              <a:t>Da sinistra a destra: germinazione del frumento comune (</a:t>
            </a:r>
            <a:r>
              <a:rPr lang="it-IT" altLang="it-IT" sz="1800" i="1" dirty="0" err="1"/>
              <a:t>Triticum</a:t>
            </a:r>
            <a:r>
              <a:rPr lang="it-IT" altLang="it-IT" sz="1800" i="1" dirty="0"/>
              <a:t> vulgare</a:t>
            </a:r>
            <a:r>
              <a:rPr lang="it-IT" altLang="it-IT" sz="1800" dirty="0"/>
              <a:t>), del fagiolo (</a:t>
            </a:r>
            <a:r>
              <a:rPr lang="it-IT" altLang="it-IT" sz="1800" i="1" dirty="0" err="1"/>
              <a:t>Phaseolus</a:t>
            </a:r>
            <a:r>
              <a:rPr lang="it-IT" altLang="it-IT" sz="1800" i="1" dirty="0"/>
              <a:t> </a:t>
            </a:r>
            <a:r>
              <a:rPr lang="it-IT" altLang="it-IT" sz="1800" i="1" dirty="0" err="1"/>
              <a:t>vulgaris</a:t>
            </a:r>
            <a:r>
              <a:rPr lang="it-IT" altLang="it-IT" sz="1800" dirty="0"/>
              <a:t>), e del pino domestico (</a:t>
            </a:r>
            <a:r>
              <a:rPr lang="it-IT" altLang="it-IT" sz="1800" i="1" dirty="0" err="1"/>
              <a:t>Pinus</a:t>
            </a:r>
            <a:r>
              <a:rPr lang="it-IT" altLang="it-IT" sz="1800" i="1" dirty="0"/>
              <a:t> pinea</a:t>
            </a:r>
            <a:r>
              <a:rPr lang="it-IT" altLang="it-IT" sz="1800" dirty="0"/>
              <a:t>) [Ginnasio Maffei - Verona].</a:t>
            </a:r>
          </a:p>
        </p:txBody>
      </p:sp>
      <p:sp>
        <p:nvSpPr>
          <p:cNvPr id="2" name="CasellaDiTesto 1"/>
          <p:cNvSpPr txBox="1"/>
          <p:nvPr/>
        </p:nvSpPr>
        <p:spPr>
          <a:xfrm>
            <a:off x="484333" y="328896"/>
            <a:ext cx="8208963" cy="1631216"/>
          </a:xfrm>
          <a:prstGeom prst="rect">
            <a:avLst/>
          </a:prstGeom>
          <a:noFill/>
        </p:spPr>
        <p:txBody>
          <a:bodyPr wrap="square" rtlCol="0">
            <a:spAutoFit/>
          </a:bodyPr>
          <a:lstStyle/>
          <a:p>
            <a:pPr>
              <a:spcBef>
                <a:spcPct val="0"/>
              </a:spcBef>
            </a:pPr>
            <a:r>
              <a:rPr lang="it-IT" altLang="it-IT" sz="2000" dirty="0"/>
              <a:t>La </a:t>
            </a:r>
            <a:r>
              <a:rPr lang="it-IT" altLang="it-IT" sz="2000" b="1" dirty="0"/>
              <a:t>germinazione</a:t>
            </a:r>
            <a:r>
              <a:rPr lang="it-IT" altLang="it-IT" sz="2000" dirty="0"/>
              <a:t> è il processo in cui il seme si risveglia dallo stato quiescente (“</a:t>
            </a:r>
            <a:r>
              <a:rPr lang="it-IT" altLang="it-IT" sz="2000" b="1" dirty="0"/>
              <a:t>dormienza</a:t>
            </a:r>
            <a:r>
              <a:rPr lang="it-IT" altLang="it-IT" sz="2000" dirty="0"/>
              <a:t>”), manifestandosi nel ritorno alla vita metabolica attiva. Comincia con lo sviluppo della nuova plantula e termina quando questa è in grado di iniziare l'attività fotosintetica necessaria al proprio fabbisogno di carboidrati.</a:t>
            </a:r>
          </a:p>
        </p:txBody>
      </p:sp>
      <p:grpSp>
        <p:nvGrpSpPr>
          <p:cNvPr id="12" name="Group 3">
            <a:extLst>
              <a:ext uri="{FF2B5EF4-FFF2-40B4-BE49-F238E27FC236}">
                <a16:creationId xmlns:a16="http://schemas.microsoft.com/office/drawing/2014/main" id="{C9CFBF1F-2E1F-45E0-A705-122514BC68E3}"/>
              </a:ext>
            </a:extLst>
          </p:cNvPr>
          <p:cNvGrpSpPr>
            <a:grpSpLocks/>
          </p:cNvGrpSpPr>
          <p:nvPr/>
        </p:nvGrpSpPr>
        <p:grpSpPr bwMode="auto">
          <a:xfrm>
            <a:off x="4957763" y="6446838"/>
            <a:ext cx="4183062" cy="403225"/>
            <a:chOff x="2243" y="3984"/>
            <a:chExt cx="3514" cy="339"/>
          </a:xfrm>
        </p:grpSpPr>
        <p:pic>
          <p:nvPicPr>
            <p:cNvPr id="13" name="Picture 4">
              <a:extLst>
                <a:ext uri="{FF2B5EF4-FFF2-40B4-BE49-F238E27FC236}">
                  <a16:creationId xmlns:a16="http://schemas.microsoft.com/office/drawing/2014/main" id="{5CB49C23-8497-4F22-9E23-4876FEB25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Line 5">
              <a:extLst>
                <a:ext uri="{FF2B5EF4-FFF2-40B4-BE49-F238E27FC236}">
                  <a16:creationId xmlns:a16="http://schemas.microsoft.com/office/drawing/2014/main" id="{B6500F70-2B1D-4862-95F7-5F79D1232915}"/>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5" name="Text Box 6">
              <a:extLst>
                <a:ext uri="{FF2B5EF4-FFF2-40B4-BE49-F238E27FC236}">
                  <a16:creationId xmlns:a16="http://schemas.microsoft.com/office/drawing/2014/main" id="{D0E8DEDA-17F6-4137-8B3E-731124C1FE69}"/>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3258796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asellaDiTesto 2"/>
          <p:cNvSpPr txBox="1">
            <a:spLocks noChangeArrowheads="1"/>
          </p:cNvSpPr>
          <p:nvPr/>
        </p:nvSpPr>
        <p:spPr bwMode="auto">
          <a:xfrm>
            <a:off x="396081" y="603902"/>
            <a:ext cx="8280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it-IT" altLang="it-IT" sz="2000" dirty="0"/>
              <a:t>La dormienza e la successiva </a:t>
            </a:r>
            <a:r>
              <a:rPr lang="it-IT" altLang="it-IT" sz="2000" b="1" dirty="0"/>
              <a:t>germinazione</a:t>
            </a:r>
            <a:r>
              <a:rPr lang="it-IT" altLang="it-IT" sz="2000" dirty="0"/>
              <a:t> sono influenzate e determinate da diversi fattori:</a:t>
            </a:r>
          </a:p>
        </p:txBody>
      </p:sp>
      <p:sp>
        <p:nvSpPr>
          <p:cNvPr id="102407" name="Text Box 7"/>
          <p:cNvSpPr txBox="1">
            <a:spLocks noChangeArrowheads="1"/>
          </p:cNvSpPr>
          <p:nvPr/>
        </p:nvSpPr>
        <p:spPr bwMode="auto">
          <a:xfrm>
            <a:off x="396081" y="1916832"/>
            <a:ext cx="820817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t-IT" altLang="it-IT" sz="2000" b="1" dirty="0"/>
              <a:t>ACQUA</a:t>
            </a:r>
            <a:r>
              <a:rPr lang="it-IT" altLang="it-IT" sz="2000" dirty="0"/>
              <a:t>, che penetrando nel seme dormiente disidratato, favorisce le reazioni enzimatiche che rendono assimilabili le sostanze di riserva, permettendo lo sviluppo della plantula e la lacerazione dei tegumenti. In genere, se il peso dell'acqua contenuta nel seme non raggiunge il 40%-60% del suo peso secco, la germinazione non può avvenire, ma sono già attivi alcuni processi degradativi, che predominano su quelli della germinazione;</a:t>
            </a:r>
          </a:p>
        </p:txBody>
      </p:sp>
      <p:sp>
        <p:nvSpPr>
          <p:cNvPr id="102408" name="Text Box 8"/>
          <p:cNvSpPr txBox="1">
            <a:spLocks noChangeArrowheads="1"/>
          </p:cNvSpPr>
          <p:nvPr/>
        </p:nvSpPr>
        <p:spPr bwMode="auto">
          <a:xfrm>
            <a:off x="396081" y="4527100"/>
            <a:ext cx="8569325"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t-IT" altLang="it-IT" sz="2000" b="1" dirty="0"/>
              <a:t>FITOREGOLATORI</a:t>
            </a:r>
            <a:r>
              <a:rPr lang="it-IT" altLang="it-IT" sz="2000" dirty="0"/>
              <a:t>, quali l'</a:t>
            </a:r>
            <a:r>
              <a:rPr lang="it-IT" altLang="it-IT" sz="2000" b="1" dirty="0"/>
              <a:t>acido abscissico</a:t>
            </a:r>
            <a:r>
              <a:rPr lang="it-IT" altLang="it-IT" sz="2000" dirty="0"/>
              <a:t> che si concentra nel tegumento del frutto man mano che questo matura e che ha funzioni inibitrici della germinazione, contrastato dalle </a:t>
            </a:r>
            <a:r>
              <a:rPr lang="it-IT" altLang="it-IT" sz="2000" b="1" dirty="0"/>
              <a:t>gibberelline</a:t>
            </a:r>
            <a:r>
              <a:rPr lang="it-IT" altLang="it-IT" sz="2000" dirty="0"/>
              <a:t> prodotte dall’embrione che al contrario ne promuovono lo sviluppo coadiuvate dalle </a:t>
            </a:r>
            <a:r>
              <a:rPr lang="it-IT" altLang="it-IT" sz="2000" b="1" dirty="0" err="1"/>
              <a:t>citochinine</a:t>
            </a:r>
            <a:r>
              <a:rPr lang="it-IT" altLang="it-IT" sz="2000" dirty="0"/>
              <a:t>;</a:t>
            </a:r>
          </a:p>
        </p:txBody>
      </p:sp>
      <p:grpSp>
        <p:nvGrpSpPr>
          <p:cNvPr id="13" name="Group 3">
            <a:extLst>
              <a:ext uri="{FF2B5EF4-FFF2-40B4-BE49-F238E27FC236}">
                <a16:creationId xmlns:a16="http://schemas.microsoft.com/office/drawing/2014/main" id="{5C3EAF3E-9BC0-4CD8-869D-268A130D6EB8}"/>
              </a:ext>
            </a:extLst>
          </p:cNvPr>
          <p:cNvGrpSpPr>
            <a:grpSpLocks/>
          </p:cNvGrpSpPr>
          <p:nvPr/>
        </p:nvGrpSpPr>
        <p:grpSpPr bwMode="auto">
          <a:xfrm>
            <a:off x="4957763" y="6446838"/>
            <a:ext cx="4183062" cy="403225"/>
            <a:chOff x="2243" y="3984"/>
            <a:chExt cx="3514" cy="339"/>
          </a:xfrm>
        </p:grpSpPr>
        <p:pic>
          <p:nvPicPr>
            <p:cNvPr id="14" name="Picture 4">
              <a:extLst>
                <a:ext uri="{FF2B5EF4-FFF2-40B4-BE49-F238E27FC236}">
                  <a16:creationId xmlns:a16="http://schemas.microsoft.com/office/drawing/2014/main" id="{02EF1AEA-DECE-437F-9CBB-831D60CF20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Line 5">
              <a:extLst>
                <a:ext uri="{FF2B5EF4-FFF2-40B4-BE49-F238E27FC236}">
                  <a16:creationId xmlns:a16="http://schemas.microsoft.com/office/drawing/2014/main" id="{942E55E7-0A74-4A2C-978C-655262386722}"/>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6" name="Text Box 6">
              <a:extLst>
                <a:ext uri="{FF2B5EF4-FFF2-40B4-BE49-F238E27FC236}">
                  <a16:creationId xmlns:a16="http://schemas.microsoft.com/office/drawing/2014/main" id="{4451AA27-291D-4FFD-8014-87BED6CE6908}"/>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38481255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0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6"/>
          <p:cNvSpPr txBox="1">
            <a:spLocks noChangeArrowheads="1"/>
          </p:cNvSpPr>
          <p:nvPr/>
        </p:nvSpPr>
        <p:spPr bwMode="auto">
          <a:xfrm>
            <a:off x="395288" y="549275"/>
            <a:ext cx="820737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t-IT" altLang="it-IT" sz="2000" b="1" dirty="0"/>
              <a:t>TEMPERATURA ADATTA</a:t>
            </a:r>
            <a:r>
              <a:rPr lang="it-IT" altLang="it-IT" sz="2000" dirty="0"/>
              <a:t>, che promuove e favorisce la germinazione; in genere la più adatta per le piante dei climi temperati varia da 20 a 25 °C, ma alcuni semi richiedono temperature più rigide e un periodo di basse temperature per rompere la dormienza (“</a:t>
            </a:r>
            <a:r>
              <a:rPr lang="it-IT" altLang="it-IT" sz="2000" u="sng" dirty="0"/>
              <a:t>vernalizzazione</a:t>
            </a:r>
            <a:r>
              <a:rPr lang="it-IT" altLang="it-IT" sz="2000" dirty="0"/>
              <a:t>”), mentre altri germinano soltanto dopo aver subito una esposizione ad alte temperature (es. in seguito ad un incendio).</a:t>
            </a:r>
          </a:p>
        </p:txBody>
      </p:sp>
      <p:sp>
        <p:nvSpPr>
          <p:cNvPr id="103431" name="Text Box 7"/>
          <p:cNvSpPr txBox="1">
            <a:spLocks noChangeArrowheads="1"/>
          </p:cNvSpPr>
          <p:nvPr/>
        </p:nvSpPr>
        <p:spPr bwMode="auto">
          <a:xfrm>
            <a:off x="395288" y="2911532"/>
            <a:ext cx="835342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t-IT" altLang="it-IT" sz="2000" b="1" dirty="0"/>
              <a:t>OSSIGENO</a:t>
            </a:r>
            <a:r>
              <a:rPr lang="it-IT" altLang="it-IT" sz="2000" dirty="0"/>
              <a:t>, la cui presenza è necessaria per la germinazione, in cui i processi catabolici delle riserve e la respirazione è massiccia; per questo è essenziale che il seme sia circondato da un substrato soffice e permeabile ai gas.</a:t>
            </a:r>
          </a:p>
        </p:txBody>
      </p:sp>
      <p:sp>
        <p:nvSpPr>
          <p:cNvPr id="103432" name="Text Box 8"/>
          <p:cNvSpPr txBox="1">
            <a:spLocks noChangeArrowheads="1"/>
          </p:cNvSpPr>
          <p:nvPr/>
        </p:nvSpPr>
        <p:spPr bwMode="auto">
          <a:xfrm>
            <a:off x="395288" y="4658237"/>
            <a:ext cx="820737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t-IT" altLang="it-IT" sz="2000" b="1" dirty="0"/>
              <a:t>LUCE</a:t>
            </a:r>
            <a:r>
              <a:rPr lang="it-IT" altLang="it-IT" sz="2000" dirty="0"/>
              <a:t>, che può avere ruolo stimolante nella germinazione dei semi cosiddetti </a:t>
            </a:r>
            <a:r>
              <a:rPr lang="it-IT" altLang="it-IT" sz="2000" b="1" dirty="0"/>
              <a:t>fotoblastici</a:t>
            </a:r>
            <a:r>
              <a:rPr lang="it-IT" altLang="it-IT" sz="2000" dirty="0"/>
              <a:t> di conifere, epifite, piante ornamentali ecc. o depressivo nei semi </a:t>
            </a:r>
            <a:r>
              <a:rPr lang="it-IT" altLang="it-IT" sz="2000" b="1" dirty="0" err="1"/>
              <a:t>afotoblastici</a:t>
            </a:r>
            <a:r>
              <a:rPr lang="it-IT" altLang="it-IT" sz="2000" dirty="0"/>
              <a:t> di aglio, pomodoro, amaranto ecc.</a:t>
            </a:r>
          </a:p>
        </p:txBody>
      </p:sp>
      <p:grpSp>
        <p:nvGrpSpPr>
          <p:cNvPr id="13" name="Group 3">
            <a:extLst>
              <a:ext uri="{FF2B5EF4-FFF2-40B4-BE49-F238E27FC236}">
                <a16:creationId xmlns:a16="http://schemas.microsoft.com/office/drawing/2014/main" id="{5DE8A024-7973-4EB6-B75F-7E738F9F8683}"/>
              </a:ext>
            </a:extLst>
          </p:cNvPr>
          <p:cNvGrpSpPr>
            <a:grpSpLocks/>
          </p:cNvGrpSpPr>
          <p:nvPr/>
        </p:nvGrpSpPr>
        <p:grpSpPr bwMode="auto">
          <a:xfrm>
            <a:off x="4957763" y="6446838"/>
            <a:ext cx="4183062" cy="403225"/>
            <a:chOff x="2243" y="3984"/>
            <a:chExt cx="3514" cy="339"/>
          </a:xfrm>
        </p:grpSpPr>
        <p:pic>
          <p:nvPicPr>
            <p:cNvPr id="14" name="Picture 4">
              <a:extLst>
                <a:ext uri="{FF2B5EF4-FFF2-40B4-BE49-F238E27FC236}">
                  <a16:creationId xmlns:a16="http://schemas.microsoft.com/office/drawing/2014/main" id="{B7D3C521-1AF0-41AE-AD51-ED513CBE24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Line 5">
              <a:extLst>
                <a:ext uri="{FF2B5EF4-FFF2-40B4-BE49-F238E27FC236}">
                  <a16:creationId xmlns:a16="http://schemas.microsoft.com/office/drawing/2014/main" id="{20926817-77CF-40B8-9535-E1838947B6DA}"/>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6" name="Text Box 6">
              <a:extLst>
                <a:ext uri="{FF2B5EF4-FFF2-40B4-BE49-F238E27FC236}">
                  <a16:creationId xmlns:a16="http://schemas.microsoft.com/office/drawing/2014/main" id="{668B1D82-ACCA-4D17-8769-4D36C64DC87E}"/>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3790336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343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a:grpSpLocks/>
          </p:cNvGrpSpPr>
          <p:nvPr/>
        </p:nvGrpSpPr>
        <p:grpSpPr bwMode="auto">
          <a:xfrm>
            <a:off x="203200" y="1412875"/>
            <a:ext cx="9132888" cy="4473575"/>
            <a:chOff x="203200" y="1412875"/>
            <a:chExt cx="9132888" cy="4473575"/>
          </a:xfrm>
        </p:grpSpPr>
        <p:sp>
          <p:nvSpPr>
            <p:cNvPr id="113667" name="Text Box 3"/>
            <p:cNvSpPr txBox="1">
              <a:spLocks noChangeArrowheads="1"/>
            </p:cNvSpPr>
            <p:nvPr/>
          </p:nvSpPr>
          <p:spPr bwMode="auto">
            <a:xfrm>
              <a:off x="4224338" y="1412875"/>
              <a:ext cx="511175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a:solidFill>
                    <a:srgbClr val="000000"/>
                  </a:solidFill>
                </a:rPr>
                <a:t>Un seme iper-specializzato per il trasporto su lunga distanza grazie alle correnti è rappresentato dalla noce di cocco. Non c’è costa delle isole pacifiche che non sia colonizzato da questa pianta, il cui seme può galleggiare grazie al ricoprimento di fibre leggere del frutto e alla cavità interna, solo parzialmente colmata dalla polpa (endosperma solido) e dal latte di cocco (endosperma liquido).</a:t>
              </a:r>
            </a:p>
          </p:txBody>
        </p:sp>
        <p:pic>
          <p:nvPicPr>
            <p:cNvPr id="113668" name="Picture 8" descr="coconut_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684338"/>
              <a:ext cx="39052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3">
            <a:extLst>
              <a:ext uri="{FF2B5EF4-FFF2-40B4-BE49-F238E27FC236}">
                <a16:creationId xmlns:a16="http://schemas.microsoft.com/office/drawing/2014/main" id="{843267AF-944C-4845-A890-FD76F4109150}"/>
              </a:ext>
            </a:extLst>
          </p:cNvPr>
          <p:cNvGrpSpPr>
            <a:grpSpLocks/>
          </p:cNvGrpSpPr>
          <p:nvPr/>
        </p:nvGrpSpPr>
        <p:grpSpPr bwMode="auto">
          <a:xfrm>
            <a:off x="4957763" y="6446838"/>
            <a:ext cx="4183062" cy="403225"/>
            <a:chOff x="2243" y="3984"/>
            <a:chExt cx="3514" cy="339"/>
          </a:xfrm>
        </p:grpSpPr>
        <p:pic>
          <p:nvPicPr>
            <p:cNvPr id="14" name="Picture 4">
              <a:extLst>
                <a:ext uri="{FF2B5EF4-FFF2-40B4-BE49-F238E27FC236}">
                  <a16:creationId xmlns:a16="http://schemas.microsoft.com/office/drawing/2014/main" id="{C3B1E1CE-08D6-45D9-A30C-037FB6764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Line 5">
              <a:extLst>
                <a:ext uri="{FF2B5EF4-FFF2-40B4-BE49-F238E27FC236}">
                  <a16:creationId xmlns:a16="http://schemas.microsoft.com/office/drawing/2014/main" id="{53E9B86E-863E-48CE-BB35-81F67CFF6D3C}"/>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6" name="Text Box 6">
              <a:extLst>
                <a:ext uri="{FF2B5EF4-FFF2-40B4-BE49-F238E27FC236}">
                  <a16:creationId xmlns:a16="http://schemas.microsoft.com/office/drawing/2014/main" id="{AC6E7FC4-B7AA-43FC-8A58-10D387C38F2A}"/>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1288241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234950" y="177800"/>
            <a:ext cx="4462463"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a:solidFill>
                  <a:srgbClr val="000000"/>
                </a:solidFill>
              </a:rPr>
              <a:t>Se si tratta di animali, una maniera efficace è di rimanere appesi al loro corpo: ecco allora uncini, spine, creste e verruche,</a:t>
            </a:r>
            <a:r>
              <a:rPr lang="it-IT" altLang="it-IT" sz="2400">
                <a:solidFill>
                  <a:srgbClr val="000000"/>
                </a:solidFill>
                <a:latin typeface="Times New Roman" pitchFamily="18" charset="0"/>
              </a:rPr>
              <a:t> </a:t>
            </a:r>
            <a:r>
              <a:rPr lang="it-IT" altLang="it-IT" sz="2400">
                <a:solidFill>
                  <a:srgbClr val="000000"/>
                </a:solidFill>
              </a:rPr>
              <a:t>sostanze vischiose che ricoprono i singoli semi o i frutti.</a:t>
            </a:r>
          </a:p>
        </p:txBody>
      </p:sp>
      <p:pic>
        <p:nvPicPr>
          <p:cNvPr id="35843" name="Picture 3" descr="lappola2"/>
          <p:cNvPicPr>
            <a:picLocks noChangeAspect="1" noChangeArrowheads="1"/>
          </p:cNvPicPr>
          <p:nvPr/>
        </p:nvPicPr>
        <p:blipFill>
          <a:blip r:embed="rId2">
            <a:extLst>
              <a:ext uri="{28A0092B-C50C-407E-A947-70E740481C1C}">
                <a14:useLocalDpi xmlns:a14="http://schemas.microsoft.com/office/drawing/2010/main" val="0"/>
              </a:ext>
            </a:extLst>
          </a:blip>
          <a:srcRect t="23962"/>
          <a:stretch>
            <a:fillRect/>
          </a:stretch>
        </p:blipFill>
        <p:spPr bwMode="auto">
          <a:xfrm>
            <a:off x="4799013" y="0"/>
            <a:ext cx="4344987"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Uncinato_1850_1"/>
          <p:cNvPicPr>
            <a:picLocks noChangeAspect="1" noChangeArrowheads="1"/>
          </p:cNvPicPr>
          <p:nvPr/>
        </p:nvPicPr>
        <p:blipFill>
          <a:blip r:embed="rId3">
            <a:extLst>
              <a:ext uri="{28A0092B-C50C-407E-A947-70E740481C1C}">
                <a14:useLocalDpi xmlns:a14="http://schemas.microsoft.com/office/drawing/2010/main" val="0"/>
              </a:ext>
            </a:extLst>
          </a:blip>
          <a:srcRect l="7040" r="5739"/>
          <a:stretch>
            <a:fillRect/>
          </a:stretch>
        </p:blipFill>
        <p:spPr bwMode="auto">
          <a:xfrm>
            <a:off x="1116013" y="2794000"/>
            <a:ext cx="467995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5" descr="viscum_niederrheiner"/>
          <p:cNvPicPr>
            <a:picLocks noChangeAspect="1" noChangeArrowheads="1"/>
          </p:cNvPicPr>
          <p:nvPr/>
        </p:nvPicPr>
        <p:blipFill>
          <a:blip r:embed="rId4">
            <a:extLst>
              <a:ext uri="{28A0092B-C50C-407E-A947-70E740481C1C}">
                <a14:useLocalDpi xmlns:a14="http://schemas.microsoft.com/office/drawing/2010/main" val="0"/>
              </a:ext>
            </a:extLst>
          </a:blip>
          <a:srcRect b="8122"/>
          <a:stretch>
            <a:fillRect/>
          </a:stretch>
        </p:blipFill>
        <p:spPr bwMode="auto">
          <a:xfrm>
            <a:off x="5768975" y="2781300"/>
            <a:ext cx="3375025" cy="382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5" name="Text Box 15"/>
          <p:cNvSpPr txBox="1">
            <a:spLocks noChangeArrowheads="1"/>
          </p:cNvSpPr>
          <p:nvPr/>
        </p:nvSpPr>
        <p:spPr bwMode="auto">
          <a:xfrm rot="16200000">
            <a:off x="-1216819" y="4580732"/>
            <a:ext cx="3532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2400" b="1">
                <a:solidFill>
                  <a:srgbClr val="000000"/>
                </a:solidFill>
              </a:rPr>
              <a:t>ZOOCORIA</a:t>
            </a:r>
          </a:p>
        </p:txBody>
      </p:sp>
      <p:grpSp>
        <p:nvGrpSpPr>
          <p:cNvPr id="15" name="Group 3">
            <a:extLst>
              <a:ext uri="{FF2B5EF4-FFF2-40B4-BE49-F238E27FC236}">
                <a16:creationId xmlns:a16="http://schemas.microsoft.com/office/drawing/2014/main" id="{D02D971C-6D68-4FE9-BCE4-4FEA99314143}"/>
              </a:ext>
            </a:extLst>
          </p:cNvPr>
          <p:cNvGrpSpPr>
            <a:grpSpLocks/>
          </p:cNvGrpSpPr>
          <p:nvPr/>
        </p:nvGrpSpPr>
        <p:grpSpPr bwMode="auto">
          <a:xfrm>
            <a:off x="4957763" y="6446838"/>
            <a:ext cx="4183062" cy="403225"/>
            <a:chOff x="2243" y="3984"/>
            <a:chExt cx="3514" cy="339"/>
          </a:xfrm>
        </p:grpSpPr>
        <p:pic>
          <p:nvPicPr>
            <p:cNvPr id="16" name="Picture 4">
              <a:extLst>
                <a:ext uri="{FF2B5EF4-FFF2-40B4-BE49-F238E27FC236}">
                  <a16:creationId xmlns:a16="http://schemas.microsoft.com/office/drawing/2014/main" id="{8BD6BFAB-A118-41F5-B479-6A4C455496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Line 5">
              <a:extLst>
                <a:ext uri="{FF2B5EF4-FFF2-40B4-BE49-F238E27FC236}">
                  <a16:creationId xmlns:a16="http://schemas.microsoft.com/office/drawing/2014/main" id="{4282DBFF-46D0-4A5D-8471-5090B494D695}"/>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8" name="Text Box 6">
              <a:extLst>
                <a:ext uri="{FF2B5EF4-FFF2-40B4-BE49-F238E27FC236}">
                  <a16:creationId xmlns:a16="http://schemas.microsoft.com/office/drawing/2014/main" id="{BFEDC642-48CD-44C7-A1DD-DCDD90331B64}"/>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182479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57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6"/>
          <p:cNvSpPr txBox="1">
            <a:spLocks noChangeArrowheads="1"/>
          </p:cNvSpPr>
          <p:nvPr/>
        </p:nvSpPr>
        <p:spPr bwMode="auto">
          <a:xfrm>
            <a:off x="468313" y="476250"/>
            <a:ext cx="82804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a:solidFill>
                  <a:srgbClr val="000000"/>
                </a:solidFill>
              </a:rPr>
              <a:t>In questo caso si parla di </a:t>
            </a:r>
            <a:r>
              <a:rPr lang="it-IT" altLang="it-IT" sz="2400" b="1">
                <a:solidFill>
                  <a:srgbClr val="000000"/>
                </a:solidFill>
              </a:rPr>
              <a:t>EPIZOOCORIA</a:t>
            </a:r>
            <a:r>
              <a:rPr lang="it-IT" altLang="it-IT" sz="2400">
                <a:solidFill>
                  <a:srgbClr val="000000"/>
                </a:solidFill>
              </a:rPr>
              <a:t> (“trasporto sopra l’animale”). Questi si carica di semi o di frutti, e si allontana dalla pianta-madre. Una volta lontano, si libera di ciò che trasporta, disseminando – del tutto involontariamente - la pianta. </a:t>
            </a:r>
          </a:p>
        </p:txBody>
      </p:sp>
      <p:sp>
        <p:nvSpPr>
          <p:cNvPr id="116743" name="Text Box 7"/>
          <p:cNvSpPr txBox="1">
            <a:spLocks noChangeArrowheads="1"/>
          </p:cNvSpPr>
          <p:nvPr/>
        </p:nvSpPr>
        <p:spPr bwMode="auto">
          <a:xfrm>
            <a:off x="482600" y="2636838"/>
            <a:ext cx="8410575"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a:solidFill>
                  <a:srgbClr val="000000"/>
                </a:solidFill>
              </a:rPr>
              <a:t>Una seconda soluzione è venire inghiottiti, e quindi trasportati all’interno del corpo dell’animale, per essere rigettati (perché si contengono sostanze velenose negli strati più esterni o nel frutto), o evacuati avendo superato indenni i processi digestivi. In questo caso si parla di </a:t>
            </a:r>
            <a:r>
              <a:rPr lang="it-IT" altLang="it-IT" sz="2400" b="1">
                <a:solidFill>
                  <a:srgbClr val="000000"/>
                </a:solidFill>
              </a:rPr>
              <a:t>ENDOZOOCORIA</a:t>
            </a:r>
            <a:r>
              <a:rPr lang="it-IT" altLang="it-IT" sz="2400">
                <a:solidFill>
                  <a:srgbClr val="000000"/>
                </a:solidFill>
              </a:rPr>
              <a:t> (“trasporto dentro l’animale”). Il trucco in questo caso è di essere inghiottiti: ecco allora che la consistenza, il colore e l’odore del frutto che circonda il seme diventano caratteri fondamentali, che dipendono da quale senso è più sviluppato nell’animale vettore.</a:t>
            </a:r>
          </a:p>
        </p:txBody>
      </p:sp>
      <p:grpSp>
        <p:nvGrpSpPr>
          <p:cNvPr id="12" name="Group 3">
            <a:extLst>
              <a:ext uri="{FF2B5EF4-FFF2-40B4-BE49-F238E27FC236}">
                <a16:creationId xmlns:a16="http://schemas.microsoft.com/office/drawing/2014/main" id="{47B58751-3164-41C2-92A9-B0215A29A41F}"/>
              </a:ext>
            </a:extLst>
          </p:cNvPr>
          <p:cNvGrpSpPr>
            <a:grpSpLocks/>
          </p:cNvGrpSpPr>
          <p:nvPr/>
        </p:nvGrpSpPr>
        <p:grpSpPr bwMode="auto">
          <a:xfrm>
            <a:off x="4957763" y="6446838"/>
            <a:ext cx="4183062" cy="403225"/>
            <a:chOff x="2243" y="3984"/>
            <a:chExt cx="3514" cy="339"/>
          </a:xfrm>
        </p:grpSpPr>
        <p:pic>
          <p:nvPicPr>
            <p:cNvPr id="13" name="Picture 4">
              <a:extLst>
                <a:ext uri="{FF2B5EF4-FFF2-40B4-BE49-F238E27FC236}">
                  <a16:creationId xmlns:a16="http://schemas.microsoft.com/office/drawing/2014/main" id="{1C358B79-18D9-420B-AD4F-F2241FB63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Line 5">
              <a:extLst>
                <a:ext uri="{FF2B5EF4-FFF2-40B4-BE49-F238E27FC236}">
                  <a16:creationId xmlns:a16="http://schemas.microsoft.com/office/drawing/2014/main" id="{EB01DCA9-544B-4698-9B6F-06F2C314B57A}"/>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5" name="Text Box 6">
              <a:extLst>
                <a:ext uri="{FF2B5EF4-FFF2-40B4-BE49-F238E27FC236}">
                  <a16:creationId xmlns:a16="http://schemas.microsoft.com/office/drawing/2014/main" id="{3F0BAF21-AB1B-4845-8805-F57D54935942}"/>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2775177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merlo con sorb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0"/>
            <a:ext cx="6893651" cy="458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7"/>
          <p:cNvSpPr txBox="1">
            <a:spLocks noChangeArrowheads="1"/>
          </p:cNvSpPr>
          <p:nvPr/>
        </p:nvSpPr>
        <p:spPr bwMode="auto">
          <a:xfrm>
            <a:off x="728663" y="4705501"/>
            <a:ext cx="79216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dirty="0">
                <a:solidFill>
                  <a:srgbClr val="000000"/>
                </a:solidFill>
              </a:rPr>
              <a:t>I succhi gastrici, degli uccelli o di altri animali che ingeriscono il seme senza digerirlo, e le pietre contenute nel ventriglio («</a:t>
            </a:r>
            <a:r>
              <a:rPr lang="it-IT" altLang="it-IT" sz="2400" dirty="0" err="1">
                <a:solidFill>
                  <a:srgbClr val="000000"/>
                </a:solidFill>
              </a:rPr>
              <a:t>gastroliti</a:t>
            </a:r>
            <a:r>
              <a:rPr lang="it-IT" altLang="it-IT" sz="2400" dirty="0">
                <a:solidFill>
                  <a:srgbClr val="000000"/>
                </a:solidFill>
              </a:rPr>
              <a:t>») ledono i tegumenti, favorendo la germinazione di alcuni semi, uccidendone altri.</a:t>
            </a:r>
          </a:p>
        </p:txBody>
      </p:sp>
      <p:grpSp>
        <p:nvGrpSpPr>
          <p:cNvPr id="12" name="Group 3">
            <a:extLst>
              <a:ext uri="{FF2B5EF4-FFF2-40B4-BE49-F238E27FC236}">
                <a16:creationId xmlns:a16="http://schemas.microsoft.com/office/drawing/2014/main" id="{D75DE84A-D695-4DF8-8E6E-B86D48D3C4EF}"/>
              </a:ext>
            </a:extLst>
          </p:cNvPr>
          <p:cNvGrpSpPr>
            <a:grpSpLocks/>
          </p:cNvGrpSpPr>
          <p:nvPr/>
        </p:nvGrpSpPr>
        <p:grpSpPr bwMode="auto">
          <a:xfrm>
            <a:off x="4957763" y="6446838"/>
            <a:ext cx="4183062" cy="403225"/>
            <a:chOff x="2243" y="3984"/>
            <a:chExt cx="3514" cy="339"/>
          </a:xfrm>
        </p:grpSpPr>
        <p:pic>
          <p:nvPicPr>
            <p:cNvPr id="13" name="Picture 4">
              <a:extLst>
                <a:ext uri="{FF2B5EF4-FFF2-40B4-BE49-F238E27FC236}">
                  <a16:creationId xmlns:a16="http://schemas.microsoft.com/office/drawing/2014/main" id="{BCA96A30-1053-42B3-8A3E-68547DD5E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Line 5">
              <a:extLst>
                <a:ext uri="{FF2B5EF4-FFF2-40B4-BE49-F238E27FC236}">
                  <a16:creationId xmlns:a16="http://schemas.microsoft.com/office/drawing/2014/main" id="{35C5BE99-82D8-4B2E-919B-9B0E33C9F5FD}"/>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5" name="Text Box 6">
              <a:extLst>
                <a:ext uri="{FF2B5EF4-FFF2-40B4-BE49-F238E27FC236}">
                  <a16:creationId xmlns:a16="http://schemas.microsoft.com/office/drawing/2014/main" id="{D18789E0-7993-47B2-8EF7-C7C39DAA45B4}"/>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2627461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formica+giraso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763" y="2349408"/>
            <a:ext cx="5583237"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7" descr="Formica con spes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57338"/>
            <a:ext cx="3424238" cy="398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Text Box 2"/>
          <p:cNvSpPr txBox="1">
            <a:spLocks noChangeArrowheads="1"/>
          </p:cNvSpPr>
          <p:nvPr/>
        </p:nvSpPr>
        <p:spPr bwMode="auto">
          <a:xfrm>
            <a:off x="395288" y="260350"/>
            <a:ext cx="82804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dirty="0">
                <a:solidFill>
                  <a:srgbClr val="000000"/>
                </a:solidFill>
              </a:rPr>
              <a:t>Il trasporto per opera di animali è legata anche a specifiche abitudini alimentari degli stessi</a:t>
            </a:r>
          </a:p>
        </p:txBody>
      </p:sp>
      <p:sp>
        <p:nvSpPr>
          <p:cNvPr id="86025" name="CasellaDiTesto 1"/>
          <p:cNvSpPr txBox="1">
            <a:spLocks noChangeArrowheads="1"/>
          </p:cNvSpPr>
          <p:nvPr/>
        </p:nvSpPr>
        <p:spPr bwMode="auto">
          <a:xfrm>
            <a:off x="3459163" y="1412875"/>
            <a:ext cx="54498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it-IT" altLang="it-IT" sz="2400" dirty="0">
                <a:solidFill>
                  <a:srgbClr val="000000"/>
                </a:solidFill>
              </a:rPr>
              <a:t>La disseminazione </a:t>
            </a:r>
            <a:r>
              <a:rPr lang="it-IT" altLang="it-IT" sz="2400" b="1" dirty="0">
                <a:solidFill>
                  <a:srgbClr val="000000"/>
                </a:solidFill>
              </a:rPr>
              <a:t>MIRMECORA </a:t>
            </a:r>
            <a:r>
              <a:rPr lang="it-IT" altLang="it-IT" sz="2400" dirty="0">
                <a:solidFill>
                  <a:srgbClr val="000000"/>
                </a:solidFill>
              </a:rPr>
              <a:t>dipende dalle formiche.</a:t>
            </a:r>
          </a:p>
          <a:p>
            <a:pPr eaLnBrk="1" hangingPunct="1"/>
            <a:endParaRPr lang="it-IT" altLang="it-IT" dirty="0">
              <a:solidFill>
                <a:srgbClr val="000000"/>
              </a:solidFill>
            </a:endParaRPr>
          </a:p>
        </p:txBody>
      </p:sp>
      <p:grpSp>
        <p:nvGrpSpPr>
          <p:cNvPr id="14" name="Group 3">
            <a:extLst>
              <a:ext uri="{FF2B5EF4-FFF2-40B4-BE49-F238E27FC236}">
                <a16:creationId xmlns:a16="http://schemas.microsoft.com/office/drawing/2014/main" id="{C7B8B981-1859-4CD6-ACA6-405D2E43C041}"/>
              </a:ext>
            </a:extLst>
          </p:cNvPr>
          <p:cNvGrpSpPr>
            <a:grpSpLocks/>
          </p:cNvGrpSpPr>
          <p:nvPr/>
        </p:nvGrpSpPr>
        <p:grpSpPr bwMode="auto">
          <a:xfrm>
            <a:off x="4957763" y="6446838"/>
            <a:ext cx="4183062" cy="403225"/>
            <a:chOff x="2243" y="3984"/>
            <a:chExt cx="3514" cy="339"/>
          </a:xfrm>
        </p:grpSpPr>
        <p:pic>
          <p:nvPicPr>
            <p:cNvPr id="15" name="Picture 4">
              <a:extLst>
                <a:ext uri="{FF2B5EF4-FFF2-40B4-BE49-F238E27FC236}">
                  <a16:creationId xmlns:a16="http://schemas.microsoft.com/office/drawing/2014/main" id="{9BCEBC3B-23B4-4594-BC6D-E92AE62E9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Line 5">
              <a:extLst>
                <a:ext uri="{FF2B5EF4-FFF2-40B4-BE49-F238E27FC236}">
                  <a16:creationId xmlns:a16="http://schemas.microsoft.com/office/drawing/2014/main" id="{943E54E7-52A7-4524-B2F5-E6AA0D3CAE96}"/>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7" name="Text Box 6">
              <a:extLst>
                <a:ext uri="{FF2B5EF4-FFF2-40B4-BE49-F238E27FC236}">
                  <a16:creationId xmlns:a16="http://schemas.microsoft.com/office/drawing/2014/main" id="{2F0835FF-BDBF-4C09-8FFF-46C9F15B21AD}"/>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4273827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Text Box 3"/>
          <p:cNvSpPr txBox="1">
            <a:spLocks noChangeArrowheads="1"/>
          </p:cNvSpPr>
          <p:nvPr/>
        </p:nvSpPr>
        <p:spPr bwMode="auto">
          <a:xfrm>
            <a:off x="468313" y="692150"/>
            <a:ext cx="7991475"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a:solidFill>
                  <a:srgbClr val="000000"/>
                </a:solidFill>
              </a:rPr>
              <a:t>Le formiche sono delle formidabili raccoglitrici di semi. </a:t>
            </a:r>
          </a:p>
          <a:p>
            <a:pPr>
              <a:spcBef>
                <a:spcPct val="50000"/>
              </a:spcBef>
              <a:buFontTx/>
              <a:buNone/>
            </a:pPr>
            <a:r>
              <a:rPr lang="it-IT" altLang="it-IT" sz="2400">
                <a:solidFill>
                  <a:srgbClr val="000000"/>
                </a:solidFill>
              </a:rPr>
              <a:t>Nei casi più banali, quello che conta è che almeno qualche seme sfugga alla loro voracità: e si trova già sotto terra… pronto per germinare.</a:t>
            </a:r>
          </a:p>
        </p:txBody>
      </p:sp>
      <p:sp>
        <p:nvSpPr>
          <p:cNvPr id="2" name="CasellaDiTesto 1"/>
          <p:cNvSpPr txBox="1">
            <a:spLocks noChangeArrowheads="1"/>
          </p:cNvSpPr>
          <p:nvPr/>
        </p:nvSpPr>
        <p:spPr bwMode="auto">
          <a:xfrm>
            <a:off x="468313" y="2708275"/>
            <a:ext cx="8352159"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it-IT" altLang="it-IT" sz="2400" dirty="0">
                <a:solidFill>
                  <a:srgbClr val="000000"/>
                </a:solidFill>
              </a:rPr>
              <a:t>In casi di evoluzione più sofisticati, i semi si caratterizzano per la presenza di strutture specializzate che derivano da parti specifiche del seme (</a:t>
            </a:r>
            <a:r>
              <a:rPr lang="it-IT" altLang="it-IT" sz="2400" dirty="0" err="1">
                <a:solidFill>
                  <a:srgbClr val="000000"/>
                </a:solidFill>
              </a:rPr>
              <a:t>trofioli</a:t>
            </a:r>
            <a:r>
              <a:rPr lang="it-IT" altLang="it-IT" sz="2400" dirty="0">
                <a:solidFill>
                  <a:srgbClr val="000000"/>
                </a:solidFill>
              </a:rPr>
              <a:t>, </a:t>
            </a:r>
            <a:r>
              <a:rPr lang="it-IT" altLang="it-IT" sz="2400" dirty="0" err="1">
                <a:solidFill>
                  <a:srgbClr val="000000"/>
                </a:solidFill>
              </a:rPr>
              <a:t>elaiosomi</a:t>
            </a:r>
            <a:r>
              <a:rPr lang="it-IT" altLang="it-IT" sz="2400" dirty="0">
                <a:solidFill>
                  <a:srgbClr val="000000"/>
                </a:solidFill>
              </a:rPr>
              <a:t>, caruncole ecc.) ricche ad esempio in sostanze grasse particolarmente appetite dalle formiche. </a:t>
            </a:r>
          </a:p>
          <a:p>
            <a:pPr eaLnBrk="1" hangingPunct="1">
              <a:spcBef>
                <a:spcPct val="50000"/>
              </a:spcBef>
            </a:pPr>
            <a:r>
              <a:rPr lang="it-IT" altLang="it-IT" sz="2400" dirty="0">
                <a:solidFill>
                  <a:srgbClr val="000000"/>
                </a:solidFill>
              </a:rPr>
              <a:t>Le formiche raccolgono i semi interi per le appendici, li trasportano nei loro formicai, ma li abbandonano una volta mangiate le strutture accessorie. </a:t>
            </a:r>
          </a:p>
        </p:txBody>
      </p:sp>
      <p:grpSp>
        <p:nvGrpSpPr>
          <p:cNvPr id="12" name="Group 3">
            <a:extLst>
              <a:ext uri="{FF2B5EF4-FFF2-40B4-BE49-F238E27FC236}">
                <a16:creationId xmlns:a16="http://schemas.microsoft.com/office/drawing/2014/main" id="{1F3FEAEB-BE38-4778-B785-6174188FFA70}"/>
              </a:ext>
            </a:extLst>
          </p:cNvPr>
          <p:cNvGrpSpPr>
            <a:grpSpLocks/>
          </p:cNvGrpSpPr>
          <p:nvPr/>
        </p:nvGrpSpPr>
        <p:grpSpPr bwMode="auto">
          <a:xfrm>
            <a:off x="4957763" y="6446838"/>
            <a:ext cx="4183062" cy="403225"/>
            <a:chOff x="2243" y="3984"/>
            <a:chExt cx="3514" cy="339"/>
          </a:xfrm>
        </p:grpSpPr>
        <p:pic>
          <p:nvPicPr>
            <p:cNvPr id="13" name="Picture 4">
              <a:extLst>
                <a:ext uri="{FF2B5EF4-FFF2-40B4-BE49-F238E27FC236}">
                  <a16:creationId xmlns:a16="http://schemas.microsoft.com/office/drawing/2014/main" id="{CD6CB13E-8A9C-4431-A59E-6265AF0A1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Line 5">
              <a:extLst>
                <a:ext uri="{FF2B5EF4-FFF2-40B4-BE49-F238E27FC236}">
                  <a16:creationId xmlns:a16="http://schemas.microsoft.com/office/drawing/2014/main" id="{8036C146-B07D-4B4F-BE02-A16518780E78}"/>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5" name="Text Box 6">
              <a:extLst>
                <a:ext uri="{FF2B5EF4-FFF2-40B4-BE49-F238E27FC236}">
                  <a16:creationId xmlns:a16="http://schemas.microsoft.com/office/drawing/2014/main" id="{EA70D574-1E1A-43D2-A07F-515D6995EA5D}"/>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a:solidFill>
                    <a:srgbClr val="009900"/>
                  </a:solidFill>
                </a:rPr>
                <a:t>3Th – Biologia vegetale x STB – AA 2023-2024</a:t>
              </a:r>
            </a:p>
          </p:txBody>
        </p:sp>
      </p:grpSp>
    </p:spTree>
    <p:extLst>
      <p:ext uri="{BB962C8B-B14F-4D97-AF65-F5344CB8AC3E}">
        <p14:creationId xmlns:p14="http://schemas.microsoft.com/office/powerpoint/2010/main" val="2600906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p:bldP spid="2" grpId="0"/>
    </p:bld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130</TotalTime>
  <Words>2700</Words>
  <Application>Microsoft Office PowerPoint</Application>
  <PresentationFormat>Presentazione su schermo (4:3)</PresentationFormat>
  <Paragraphs>114</Paragraphs>
  <Slides>37</Slides>
  <Notes>0</Notes>
  <HiddenSlides>0</HiddenSlides>
  <MMClips>0</MMClips>
  <ScaleCrop>false</ScaleCrop>
  <HeadingPairs>
    <vt:vector size="6" baseType="variant">
      <vt:variant>
        <vt:lpstr>Caratteri utilizzati</vt:lpstr>
      </vt:variant>
      <vt:variant>
        <vt:i4>4</vt:i4>
      </vt:variant>
      <vt:variant>
        <vt:lpstr>Tema</vt:lpstr>
      </vt:variant>
      <vt:variant>
        <vt:i4>2</vt:i4>
      </vt:variant>
      <vt:variant>
        <vt:lpstr>Titoli diapositive</vt:lpstr>
      </vt:variant>
      <vt:variant>
        <vt:i4>37</vt:i4>
      </vt:variant>
    </vt:vector>
  </HeadingPairs>
  <TitlesOfParts>
    <vt:vector size="43" baseType="lpstr">
      <vt:lpstr>Arial</vt:lpstr>
      <vt:lpstr>Calibri</vt:lpstr>
      <vt:lpstr>Times New Roman</vt:lpstr>
      <vt:lpstr>Wingdings</vt:lpstr>
      <vt:lpstr>Struttura predefinita</vt:lpstr>
      <vt:lpstr>1_Struttura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Università degli Studi di Trieste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Prova</dc:creator>
  <cp:lastModifiedBy>TRETIACH MAURO</cp:lastModifiedBy>
  <cp:revision>12</cp:revision>
  <dcterms:created xsi:type="dcterms:W3CDTF">2019-05-07T12:38:10Z</dcterms:created>
  <dcterms:modified xsi:type="dcterms:W3CDTF">2024-05-10T15:14:13Z</dcterms:modified>
</cp:coreProperties>
</file>