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8" r:id="rId2"/>
  </p:sldMasterIdLst>
  <p:sldIdLst>
    <p:sldId id="342" r:id="rId3"/>
    <p:sldId id="294" r:id="rId4"/>
    <p:sldId id="295" r:id="rId5"/>
    <p:sldId id="296" r:id="rId6"/>
    <p:sldId id="302" r:id="rId7"/>
    <p:sldId id="303" r:id="rId8"/>
    <p:sldId id="304" r:id="rId9"/>
    <p:sldId id="305" r:id="rId10"/>
    <p:sldId id="306" r:id="rId11"/>
    <p:sldId id="307" r:id="rId12"/>
    <p:sldId id="308" r:id="rId13"/>
    <p:sldId id="309" r:id="rId14"/>
    <p:sldId id="297" r:id="rId15"/>
    <p:sldId id="298" r:id="rId16"/>
    <p:sldId id="299" r:id="rId17"/>
    <p:sldId id="300" r:id="rId18"/>
    <p:sldId id="301"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343" r:id="rId33"/>
    <p:sldId id="271" r:id="rId34"/>
    <p:sldId id="272" r:id="rId35"/>
    <p:sldId id="273" r:id="rId36"/>
    <p:sldId id="274" r:id="rId37"/>
    <p:sldId id="275" r:id="rId38"/>
    <p:sldId id="276" r:id="rId39"/>
    <p:sldId id="277" r:id="rId40"/>
    <p:sldId id="278" r:id="rId41"/>
    <p:sldId id="279"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344" r:id="rId56"/>
    <p:sldId id="345" r:id="rId57"/>
    <p:sldId id="346"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5" autoAdjust="0"/>
    <p:restoredTop sz="94660"/>
  </p:normalViewPr>
  <p:slideViewPr>
    <p:cSldViewPr snapToGrid="0">
      <p:cViewPr varScale="1">
        <p:scale>
          <a:sx n="102" d="100"/>
          <a:sy n="102" d="100"/>
        </p:scale>
        <p:origin x="13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94430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204" dirty="0"/>
              <a:t> </a:t>
            </a:r>
            <a:r>
              <a:rPr dirty="0"/>
              <a:t>2018-2019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35285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1">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6368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239000" y="0"/>
            <a:ext cx="1905000" cy="221741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1472183" cy="1831847"/>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838200" y="762000"/>
            <a:ext cx="2437130" cy="466725"/>
          </a:xfrm>
          <a:custGeom>
            <a:avLst/>
            <a:gdLst/>
            <a:ahLst/>
            <a:cxnLst/>
            <a:rect l="l" t="t" r="r" b="b"/>
            <a:pathLst>
              <a:path w="2437129" h="466725">
                <a:moveTo>
                  <a:pt x="0" y="466343"/>
                </a:moveTo>
                <a:lnTo>
                  <a:pt x="2436875" y="466343"/>
                </a:lnTo>
                <a:lnTo>
                  <a:pt x="2436875" y="0"/>
                </a:lnTo>
                <a:lnTo>
                  <a:pt x="0" y="0"/>
                </a:lnTo>
                <a:lnTo>
                  <a:pt x="0" y="466343"/>
                </a:lnTo>
                <a:close/>
              </a:path>
            </a:pathLst>
          </a:custGeom>
          <a:solidFill>
            <a:srgbClr val="FFFFFF"/>
          </a:solidFill>
        </p:spPr>
        <p:txBody>
          <a:bodyPr wrap="square" lIns="0" tIns="0" rIns="0" bIns="0" rtlCol="0"/>
          <a:lstStyle/>
          <a:p>
            <a:endParaRPr/>
          </a:p>
        </p:txBody>
      </p:sp>
      <p:sp>
        <p:nvSpPr>
          <p:cNvPr id="19" name="bk object 19"/>
          <p:cNvSpPr/>
          <p:nvPr/>
        </p:nvSpPr>
        <p:spPr>
          <a:xfrm>
            <a:off x="833627" y="757427"/>
            <a:ext cx="2449195" cy="477520"/>
          </a:xfrm>
          <a:custGeom>
            <a:avLst/>
            <a:gdLst/>
            <a:ahLst/>
            <a:cxnLst/>
            <a:rect l="l" t="t" r="r" b="b"/>
            <a:pathLst>
              <a:path w="2449195" h="477519">
                <a:moveTo>
                  <a:pt x="2449067" y="0"/>
                </a:moveTo>
                <a:lnTo>
                  <a:pt x="0" y="0"/>
                </a:lnTo>
                <a:lnTo>
                  <a:pt x="0" y="477011"/>
                </a:lnTo>
                <a:lnTo>
                  <a:pt x="2449067" y="477011"/>
                </a:lnTo>
                <a:lnTo>
                  <a:pt x="2449067" y="472439"/>
                </a:lnTo>
                <a:lnTo>
                  <a:pt x="10668" y="472439"/>
                </a:lnTo>
                <a:lnTo>
                  <a:pt x="4571" y="467867"/>
                </a:lnTo>
                <a:lnTo>
                  <a:pt x="10668" y="467867"/>
                </a:lnTo>
                <a:lnTo>
                  <a:pt x="10668" y="10668"/>
                </a:lnTo>
                <a:lnTo>
                  <a:pt x="4571" y="10668"/>
                </a:lnTo>
                <a:lnTo>
                  <a:pt x="10668" y="4572"/>
                </a:lnTo>
                <a:lnTo>
                  <a:pt x="2449067" y="4572"/>
                </a:lnTo>
                <a:lnTo>
                  <a:pt x="2449067" y="0"/>
                </a:lnTo>
                <a:close/>
              </a:path>
              <a:path w="2449195" h="477519">
                <a:moveTo>
                  <a:pt x="10668" y="467867"/>
                </a:moveTo>
                <a:lnTo>
                  <a:pt x="4571" y="467867"/>
                </a:lnTo>
                <a:lnTo>
                  <a:pt x="10668" y="472439"/>
                </a:lnTo>
                <a:lnTo>
                  <a:pt x="10668" y="467867"/>
                </a:lnTo>
                <a:close/>
              </a:path>
              <a:path w="2449195" h="477519">
                <a:moveTo>
                  <a:pt x="2438399" y="467867"/>
                </a:moveTo>
                <a:lnTo>
                  <a:pt x="10668" y="467867"/>
                </a:lnTo>
                <a:lnTo>
                  <a:pt x="10668" y="472439"/>
                </a:lnTo>
                <a:lnTo>
                  <a:pt x="2438399" y="472439"/>
                </a:lnTo>
                <a:lnTo>
                  <a:pt x="2438399" y="467867"/>
                </a:lnTo>
                <a:close/>
              </a:path>
              <a:path w="2449195" h="477519">
                <a:moveTo>
                  <a:pt x="2438399" y="4572"/>
                </a:moveTo>
                <a:lnTo>
                  <a:pt x="2438399" y="472439"/>
                </a:lnTo>
                <a:lnTo>
                  <a:pt x="2442971" y="467867"/>
                </a:lnTo>
                <a:lnTo>
                  <a:pt x="2449067" y="467867"/>
                </a:lnTo>
                <a:lnTo>
                  <a:pt x="2449067" y="10668"/>
                </a:lnTo>
                <a:lnTo>
                  <a:pt x="2442971" y="10668"/>
                </a:lnTo>
                <a:lnTo>
                  <a:pt x="2438399" y="4572"/>
                </a:lnTo>
                <a:close/>
              </a:path>
              <a:path w="2449195" h="477519">
                <a:moveTo>
                  <a:pt x="2449067" y="467867"/>
                </a:moveTo>
                <a:lnTo>
                  <a:pt x="2442971" y="467867"/>
                </a:lnTo>
                <a:lnTo>
                  <a:pt x="2438399" y="472439"/>
                </a:lnTo>
                <a:lnTo>
                  <a:pt x="2449067" y="472439"/>
                </a:lnTo>
                <a:lnTo>
                  <a:pt x="2449067" y="467867"/>
                </a:lnTo>
                <a:close/>
              </a:path>
              <a:path w="2449195" h="477519">
                <a:moveTo>
                  <a:pt x="10668" y="4572"/>
                </a:moveTo>
                <a:lnTo>
                  <a:pt x="4571" y="10668"/>
                </a:lnTo>
                <a:lnTo>
                  <a:pt x="10668" y="10668"/>
                </a:lnTo>
                <a:lnTo>
                  <a:pt x="10668" y="4572"/>
                </a:lnTo>
                <a:close/>
              </a:path>
              <a:path w="2449195" h="477519">
                <a:moveTo>
                  <a:pt x="2438399" y="4572"/>
                </a:moveTo>
                <a:lnTo>
                  <a:pt x="10668" y="4572"/>
                </a:lnTo>
                <a:lnTo>
                  <a:pt x="10668" y="10668"/>
                </a:lnTo>
                <a:lnTo>
                  <a:pt x="2438399" y="10668"/>
                </a:lnTo>
                <a:lnTo>
                  <a:pt x="2438399" y="4572"/>
                </a:lnTo>
                <a:close/>
              </a:path>
              <a:path w="2449195" h="477519">
                <a:moveTo>
                  <a:pt x="2449067" y="4572"/>
                </a:moveTo>
                <a:lnTo>
                  <a:pt x="2438399" y="4572"/>
                </a:lnTo>
                <a:lnTo>
                  <a:pt x="2442971" y="10668"/>
                </a:lnTo>
                <a:lnTo>
                  <a:pt x="2449067" y="10668"/>
                </a:lnTo>
                <a:lnTo>
                  <a:pt x="2449067" y="4572"/>
                </a:lnTo>
                <a:close/>
              </a:path>
            </a:pathLst>
          </a:custGeom>
          <a:solidFill>
            <a:srgbClr val="FF66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1">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68635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1">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64968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66722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77952" y="2801111"/>
            <a:ext cx="1684019" cy="405688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021067" y="2493263"/>
            <a:ext cx="1539239" cy="3810000"/>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6982967" y="2455163"/>
            <a:ext cx="1615440" cy="3886200"/>
          </a:xfrm>
          <a:custGeom>
            <a:avLst/>
            <a:gdLst/>
            <a:ahLst/>
            <a:cxnLst/>
            <a:rect l="l" t="t" r="r" b="b"/>
            <a:pathLst>
              <a:path w="1615440" h="3886200">
                <a:moveTo>
                  <a:pt x="1615439" y="0"/>
                </a:moveTo>
                <a:lnTo>
                  <a:pt x="0" y="0"/>
                </a:lnTo>
                <a:lnTo>
                  <a:pt x="0" y="3886199"/>
                </a:lnTo>
                <a:lnTo>
                  <a:pt x="1615439" y="3886199"/>
                </a:lnTo>
                <a:lnTo>
                  <a:pt x="1615439" y="3866387"/>
                </a:lnTo>
                <a:lnTo>
                  <a:pt x="38100" y="3866387"/>
                </a:lnTo>
                <a:lnTo>
                  <a:pt x="18288" y="3848099"/>
                </a:lnTo>
                <a:lnTo>
                  <a:pt x="38100" y="3848099"/>
                </a:lnTo>
                <a:lnTo>
                  <a:pt x="38100" y="38100"/>
                </a:lnTo>
                <a:lnTo>
                  <a:pt x="18288" y="38100"/>
                </a:lnTo>
                <a:lnTo>
                  <a:pt x="38100" y="18287"/>
                </a:lnTo>
                <a:lnTo>
                  <a:pt x="1615439" y="18287"/>
                </a:lnTo>
                <a:lnTo>
                  <a:pt x="1615439" y="0"/>
                </a:lnTo>
                <a:close/>
              </a:path>
              <a:path w="1615440" h="3886200">
                <a:moveTo>
                  <a:pt x="38100" y="3848099"/>
                </a:moveTo>
                <a:lnTo>
                  <a:pt x="18288" y="3848099"/>
                </a:lnTo>
                <a:lnTo>
                  <a:pt x="38100" y="3866387"/>
                </a:lnTo>
                <a:lnTo>
                  <a:pt x="38100" y="3848099"/>
                </a:lnTo>
                <a:close/>
              </a:path>
              <a:path w="1615440" h="3886200">
                <a:moveTo>
                  <a:pt x="1577339" y="3848099"/>
                </a:moveTo>
                <a:lnTo>
                  <a:pt x="38100" y="3848099"/>
                </a:lnTo>
                <a:lnTo>
                  <a:pt x="38100" y="3866387"/>
                </a:lnTo>
                <a:lnTo>
                  <a:pt x="1577339" y="3866387"/>
                </a:lnTo>
                <a:lnTo>
                  <a:pt x="1577339" y="3848099"/>
                </a:lnTo>
                <a:close/>
              </a:path>
              <a:path w="1615440" h="3886200">
                <a:moveTo>
                  <a:pt x="1577339" y="18287"/>
                </a:moveTo>
                <a:lnTo>
                  <a:pt x="1577339" y="3866387"/>
                </a:lnTo>
                <a:lnTo>
                  <a:pt x="1597151" y="3848099"/>
                </a:lnTo>
                <a:lnTo>
                  <a:pt x="1615439" y="3848099"/>
                </a:lnTo>
                <a:lnTo>
                  <a:pt x="1615439" y="38100"/>
                </a:lnTo>
                <a:lnTo>
                  <a:pt x="1597151" y="38100"/>
                </a:lnTo>
                <a:lnTo>
                  <a:pt x="1577339" y="18287"/>
                </a:lnTo>
                <a:close/>
              </a:path>
              <a:path w="1615440" h="3886200">
                <a:moveTo>
                  <a:pt x="1615439" y="3848099"/>
                </a:moveTo>
                <a:lnTo>
                  <a:pt x="1597151" y="3848099"/>
                </a:lnTo>
                <a:lnTo>
                  <a:pt x="1577339" y="3866387"/>
                </a:lnTo>
                <a:lnTo>
                  <a:pt x="1615439" y="3866387"/>
                </a:lnTo>
                <a:lnTo>
                  <a:pt x="1615439" y="3848099"/>
                </a:lnTo>
                <a:close/>
              </a:path>
              <a:path w="1615440" h="3886200">
                <a:moveTo>
                  <a:pt x="38100" y="18287"/>
                </a:moveTo>
                <a:lnTo>
                  <a:pt x="18288" y="38100"/>
                </a:lnTo>
                <a:lnTo>
                  <a:pt x="38100" y="38100"/>
                </a:lnTo>
                <a:lnTo>
                  <a:pt x="38100" y="18287"/>
                </a:lnTo>
                <a:close/>
              </a:path>
              <a:path w="1615440" h="3886200">
                <a:moveTo>
                  <a:pt x="1577339" y="18287"/>
                </a:moveTo>
                <a:lnTo>
                  <a:pt x="38100" y="18287"/>
                </a:lnTo>
                <a:lnTo>
                  <a:pt x="38100" y="38100"/>
                </a:lnTo>
                <a:lnTo>
                  <a:pt x="1577339" y="38100"/>
                </a:lnTo>
                <a:lnTo>
                  <a:pt x="1577339" y="18287"/>
                </a:lnTo>
                <a:close/>
              </a:path>
              <a:path w="1615440" h="3886200">
                <a:moveTo>
                  <a:pt x="1615439" y="18287"/>
                </a:moveTo>
                <a:lnTo>
                  <a:pt x="1577339" y="18287"/>
                </a:lnTo>
                <a:lnTo>
                  <a:pt x="1597151" y="38100"/>
                </a:lnTo>
                <a:lnTo>
                  <a:pt x="1615439" y="38100"/>
                </a:lnTo>
                <a:lnTo>
                  <a:pt x="1615439" y="18287"/>
                </a:lnTo>
                <a:close/>
              </a:path>
            </a:pathLst>
          </a:custGeom>
          <a:solidFill>
            <a:srgbClr val="808080"/>
          </a:solidFill>
        </p:spPr>
        <p:txBody>
          <a:bodyPr wrap="square" lIns="0" tIns="0" rIns="0" bIns="0" rtlCol="0"/>
          <a:lstStyle/>
          <a:p>
            <a:endParaRPr/>
          </a:p>
        </p:txBody>
      </p:sp>
      <p:sp>
        <p:nvSpPr>
          <p:cNvPr id="19" name="bk object 19"/>
          <p:cNvSpPr/>
          <p:nvPr/>
        </p:nvSpPr>
        <p:spPr>
          <a:xfrm>
            <a:off x="2127503" y="3806952"/>
            <a:ext cx="2299716" cy="2071116"/>
          </a:xfrm>
          <a:prstGeom prst="rect">
            <a:avLst/>
          </a:prstGeom>
          <a:blipFill>
            <a:blip r:embed="rId4" cstate="print"/>
            <a:stretch>
              <a:fillRect/>
            </a:stretch>
          </a:blipFill>
        </p:spPr>
        <p:txBody>
          <a:bodyPr wrap="square" lIns="0" tIns="0" rIns="0" bIns="0" rtlCol="0"/>
          <a:lstStyle/>
          <a:p>
            <a:endParaRPr/>
          </a:p>
        </p:txBody>
      </p:sp>
      <p:sp>
        <p:nvSpPr>
          <p:cNvPr id="20" name="bk object 20"/>
          <p:cNvSpPr/>
          <p:nvPr/>
        </p:nvSpPr>
        <p:spPr>
          <a:xfrm>
            <a:off x="2275331" y="3832859"/>
            <a:ext cx="2059305" cy="1943100"/>
          </a:xfrm>
          <a:custGeom>
            <a:avLst/>
            <a:gdLst/>
            <a:ahLst/>
            <a:cxnLst/>
            <a:rect l="l" t="t" r="r" b="b"/>
            <a:pathLst>
              <a:path w="2059304" h="1943100">
                <a:moveTo>
                  <a:pt x="1211579" y="1930400"/>
                </a:moveTo>
                <a:lnTo>
                  <a:pt x="847343" y="1930400"/>
                </a:lnTo>
                <a:lnTo>
                  <a:pt x="873251" y="1943100"/>
                </a:lnTo>
                <a:lnTo>
                  <a:pt x="1107947" y="1943100"/>
                </a:lnTo>
                <a:lnTo>
                  <a:pt x="1211579" y="1930400"/>
                </a:lnTo>
                <a:close/>
              </a:path>
              <a:path w="2059304" h="1943100">
                <a:moveTo>
                  <a:pt x="0" y="977900"/>
                </a:moveTo>
                <a:lnTo>
                  <a:pt x="0" y="1003300"/>
                </a:lnTo>
                <a:lnTo>
                  <a:pt x="4571" y="1079500"/>
                </a:lnTo>
                <a:lnTo>
                  <a:pt x="7619" y="1104900"/>
                </a:lnTo>
                <a:lnTo>
                  <a:pt x="12191" y="1130300"/>
                </a:lnTo>
                <a:lnTo>
                  <a:pt x="15239" y="1155700"/>
                </a:lnTo>
                <a:lnTo>
                  <a:pt x="19812" y="1168400"/>
                </a:lnTo>
                <a:lnTo>
                  <a:pt x="38100" y="1244600"/>
                </a:lnTo>
                <a:lnTo>
                  <a:pt x="45719" y="1270000"/>
                </a:lnTo>
                <a:lnTo>
                  <a:pt x="62483" y="1308100"/>
                </a:lnTo>
                <a:lnTo>
                  <a:pt x="80771" y="1358900"/>
                </a:lnTo>
                <a:lnTo>
                  <a:pt x="102107" y="1397000"/>
                </a:lnTo>
                <a:lnTo>
                  <a:pt x="124968" y="1447800"/>
                </a:lnTo>
                <a:lnTo>
                  <a:pt x="149351" y="1485900"/>
                </a:lnTo>
                <a:lnTo>
                  <a:pt x="175259" y="1524000"/>
                </a:lnTo>
                <a:lnTo>
                  <a:pt x="204215" y="1562100"/>
                </a:lnTo>
                <a:lnTo>
                  <a:pt x="234695" y="1600200"/>
                </a:lnTo>
                <a:lnTo>
                  <a:pt x="268224" y="1638300"/>
                </a:lnTo>
                <a:lnTo>
                  <a:pt x="301751" y="1663700"/>
                </a:lnTo>
                <a:lnTo>
                  <a:pt x="336803" y="1701800"/>
                </a:lnTo>
                <a:lnTo>
                  <a:pt x="374903" y="1727200"/>
                </a:lnTo>
                <a:lnTo>
                  <a:pt x="414527" y="1752600"/>
                </a:lnTo>
                <a:lnTo>
                  <a:pt x="454151" y="1790700"/>
                </a:lnTo>
                <a:lnTo>
                  <a:pt x="495299" y="1803400"/>
                </a:lnTo>
                <a:lnTo>
                  <a:pt x="583691" y="1854200"/>
                </a:lnTo>
                <a:lnTo>
                  <a:pt x="629411" y="1879600"/>
                </a:lnTo>
                <a:lnTo>
                  <a:pt x="675131" y="1892300"/>
                </a:lnTo>
                <a:lnTo>
                  <a:pt x="821435" y="1930400"/>
                </a:lnTo>
                <a:lnTo>
                  <a:pt x="1235963" y="1930400"/>
                </a:lnTo>
                <a:lnTo>
                  <a:pt x="1335023" y="1905000"/>
                </a:lnTo>
                <a:lnTo>
                  <a:pt x="877823" y="1905000"/>
                </a:lnTo>
                <a:lnTo>
                  <a:pt x="733043" y="1866900"/>
                </a:lnTo>
                <a:lnTo>
                  <a:pt x="643127" y="1841500"/>
                </a:lnTo>
                <a:lnTo>
                  <a:pt x="598931" y="1816100"/>
                </a:lnTo>
                <a:lnTo>
                  <a:pt x="556259" y="1803400"/>
                </a:lnTo>
                <a:lnTo>
                  <a:pt x="513587" y="1778000"/>
                </a:lnTo>
                <a:lnTo>
                  <a:pt x="434339" y="1727200"/>
                </a:lnTo>
                <a:lnTo>
                  <a:pt x="397763" y="1701800"/>
                </a:lnTo>
                <a:lnTo>
                  <a:pt x="361187" y="1663700"/>
                </a:lnTo>
                <a:lnTo>
                  <a:pt x="294131" y="1600200"/>
                </a:lnTo>
                <a:lnTo>
                  <a:pt x="263651" y="1574800"/>
                </a:lnTo>
                <a:lnTo>
                  <a:pt x="205739" y="1498600"/>
                </a:lnTo>
                <a:lnTo>
                  <a:pt x="156971" y="1422400"/>
                </a:lnTo>
                <a:lnTo>
                  <a:pt x="135636" y="1384300"/>
                </a:lnTo>
                <a:lnTo>
                  <a:pt x="115824" y="1346200"/>
                </a:lnTo>
                <a:lnTo>
                  <a:pt x="74675" y="1231900"/>
                </a:lnTo>
                <a:lnTo>
                  <a:pt x="62483" y="1193800"/>
                </a:lnTo>
                <a:lnTo>
                  <a:pt x="48768" y="1117600"/>
                </a:lnTo>
                <a:lnTo>
                  <a:pt x="41147" y="1054100"/>
                </a:lnTo>
                <a:lnTo>
                  <a:pt x="38100" y="1003300"/>
                </a:lnTo>
                <a:lnTo>
                  <a:pt x="38100" y="990600"/>
                </a:lnTo>
                <a:lnTo>
                  <a:pt x="3333" y="990600"/>
                </a:lnTo>
                <a:lnTo>
                  <a:pt x="0" y="977900"/>
                </a:lnTo>
                <a:close/>
              </a:path>
              <a:path w="2059304" h="1943100">
                <a:moveTo>
                  <a:pt x="1286255" y="38100"/>
                </a:moveTo>
                <a:lnTo>
                  <a:pt x="1080515" y="38100"/>
                </a:lnTo>
                <a:lnTo>
                  <a:pt x="1106423" y="50800"/>
                </a:lnTo>
                <a:lnTo>
                  <a:pt x="1181099" y="50800"/>
                </a:lnTo>
                <a:lnTo>
                  <a:pt x="1229867" y="63500"/>
                </a:lnTo>
                <a:lnTo>
                  <a:pt x="1415795" y="114300"/>
                </a:lnTo>
                <a:lnTo>
                  <a:pt x="1459991" y="139700"/>
                </a:lnTo>
                <a:lnTo>
                  <a:pt x="1502663" y="152400"/>
                </a:lnTo>
                <a:lnTo>
                  <a:pt x="1543811" y="177800"/>
                </a:lnTo>
                <a:lnTo>
                  <a:pt x="1623059" y="228600"/>
                </a:lnTo>
                <a:lnTo>
                  <a:pt x="1661159" y="254000"/>
                </a:lnTo>
                <a:lnTo>
                  <a:pt x="1696211" y="279400"/>
                </a:lnTo>
                <a:lnTo>
                  <a:pt x="1731263" y="317500"/>
                </a:lnTo>
                <a:lnTo>
                  <a:pt x="1763267" y="355600"/>
                </a:lnTo>
                <a:lnTo>
                  <a:pt x="1795271" y="381000"/>
                </a:lnTo>
                <a:lnTo>
                  <a:pt x="1824227" y="419100"/>
                </a:lnTo>
                <a:lnTo>
                  <a:pt x="1851659" y="457200"/>
                </a:lnTo>
                <a:lnTo>
                  <a:pt x="1877567" y="495300"/>
                </a:lnTo>
                <a:lnTo>
                  <a:pt x="1901951" y="533400"/>
                </a:lnTo>
                <a:lnTo>
                  <a:pt x="1923287" y="571500"/>
                </a:lnTo>
                <a:lnTo>
                  <a:pt x="1943099" y="609600"/>
                </a:lnTo>
                <a:lnTo>
                  <a:pt x="1959863" y="660400"/>
                </a:lnTo>
                <a:lnTo>
                  <a:pt x="1976627" y="698500"/>
                </a:lnTo>
                <a:lnTo>
                  <a:pt x="1982723" y="723900"/>
                </a:lnTo>
                <a:lnTo>
                  <a:pt x="2001011" y="787400"/>
                </a:lnTo>
                <a:lnTo>
                  <a:pt x="2005583" y="812800"/>
                </a:lnTo>
                <a:lnTo>
                  <a:pt x="2008631" y="838200"/>
                </a:lnTo>
                <a:lnTo>
                  <a:pt x="2013203" y="863600"/>
                </a:lnTo>
                <a:lnTo>
                  <a:pt x="2017775" y="901700"/>
                </a:lnTo>
                <a:lnTo>
                  <a:pt x="2020823" y="952500"/>
                </a:lnTo>
                <a:lnTo>
                  <a:pt x="2020823" y="1003300"/>
                </a:lnTo>
                <a:lnTo>
                  <a:pt x="2017775" y="1054100"/>
                </a:lnTo>
                <a:lnTo>
                  <a:pt x="2013203" y="1092200"/>
                </a:lnTo>
                <a:lnTo>
                  <a:pt x="2008631" y="1117600"/>
                </a:lnTo>
                <a:lnTo>
                  <a:pt x="2005583" y="1143000"/>
                </a:lnTo>
                <a:lnTo>
                  <a:pt x="2001011" y="1168400"/>
                </a:lnTo>
                <a:lnTo>
                  <a:pt x="1994915" y="1193800"/>
                </a:lnTo>
                <a:lnTo>
                  <a:pt x="1988819" y="1206500"/>
                </a:lnTo>
                <a:lnTo>
                  <a:pt x="1976627" y="1257300"/>
                </a:lnTo>
                <a:lnTo>
                  <a:pt x="1959863" y="1295400"/>
                </a:lnTo>
                <a:lnTo>
                  <a:pt x="1943099" y="1346200"/>
                </a:lnTo>
                <a:lnTo>
                  <a:pt x="1923287" y="1384300"/>
                </a:lnTo>
                <a:lnTo>
                  <a:pt x="1877567" y="1460500"/>
                </a:lnTo>
                <a:lnTo>
                  <a:pt x="1851659" y="1498600"/>
                </a:lnTo>
                <a:lnTo>
                  <a:pt x="1824227" y="1536700"/>
                </a:lnTo>
                <a:lnTo>
                  <a:pt x="1763267" y="1600200"/>
                </a:lnTo>
                <a:lnTo>
                  <a:pt x="1729739" y="1638300"/>
                </a:lnTo>
                <a:lnTo>
                  <a:pt x="1696211" y="1663700"/>
                </a:lnTo>
                <a:lnTo>
                  <a:pt x="1623059" y="1727200"/>
                </a:lnTo>
                <a:lnTo>
                  <a:pt x="1543811" y="1778000"/>
                </a:lnTo>
                <a:lnTo>
                  <a:pt x="1458467" y="1816100"/>
                </a:lnTo>
                <a:lnTo>
                  <a:pt x="1414271" y="1841500"/>
                </a:lnTo>
                <a:lnTo>
                  <a:pt x="1324355" y="1866900"/>
                </a:lnTo>
                <a:lnTo>
                  <a:pt x="1228343" y="1892300"/>
                </a:lnTo>
                <a:lnTo>
                  <a:pt x="1203959" y="1892300"/>
                </a:lnTo>
                <a:lnTo>
                  <a:pt x="1179575" y="1905000"/>
                </a:lnTo>
                <a:lnTo>
                  <a:pt x="1335023" y="1905000"/>
                </a:lnTo>
                <a:lnTo>
                  <a:pt x="1383791" y="1892300"/>
                </a:lnTo>
                <a:lnTo>
                  <a:pt x="1475231" y="1854200"/>
                </a:lnTo>
                <a:lnTo>
                  <a:pt x="1519427" y="1828800"/>
                </a:lnTo>
                <a:lnTo>
                  <a:pt x="1562099" y="1803400"/>
                </a:lnTo>
                <a:lnTo>
                  <a:pt x="1604771" y="1790700"/>
                </a:lnTo>
                <a:lnTo>
                  <a:pt x="1644395" y="1752600"/>
                </a:lnTo>
                <a:lnTo>
                  <a:pt x="1684019" y="1727200"/>
                </a:lnTo>
                <a:lnTo>
                  <a:pt x="1720595" y="1701800"/>
                </a:lnTo>
                <a:lnTo>
                  <a:pt x="1757171" y="1663700"/>
                </a:lnTo>
                <a:lnTo>
                  <a:pt x="1824227" y="1600200"/>
                </a:lnTo>
                <a:lnTo>
                  <a:pt x="1854707" y="1562100"/>
                </a:lnTo>
                <a:lnTo>
                  <a:pt x="1909571" y="1485900"/>
                </a:lnTo>
                <a:lnTo>
                  <a:pt x="1933955" y="1435100"/>
                </a:lnTo>
                <a:lnTo>
                  <a:pt x="1956815" y="1397000"/>
                </a:lnTo>
                <a:lnTo>
                  <a:pt x="1978151" y="1358900"/>
                </a:lnTo>
                <a:lnTo>
                  <a:pt x="1996439" y="1308100"/>
                </a:lnTo>
                <a:lnTo>
                  <a:pt x="2026919" y="1219200"/>
                </a:lnTo>
                <a:lnTo>
                  <a:pt x="2037587" y="1168400"/>
                </a:lnTo>
                <a:lnTo>
                  <a:pt x="2046731" y="1130300"/>
                </a:lnTo>
                <a:lnTo>
                  <a:pt x="2055875" y="1054100"/>
                </a:lnTo>
                <a:lnTo>
                  <a:pt x="2058923" y="1003300"/>
                </a:lnTo>
                <a:lnTo>
                  <a:pt x="2058923" y="952500"/>
                </a:lnTo>
                <a:lnTo>
                  <a:pt x="2055875" y="901700"/>
                </a:lnTo>
                <a:lnTo>
                  <a:pt x="2046731" y="825500"/>
                </a:lnTo>
                <a:lnTo>
                  <a:pt x="2037587" y="774700"/>
                </a:lnTo>
                <a:lnTo>
                  <a:pt x="2031491" y="762000"/>
                </a:lnTo>
                <a:lnTo>
                  <a:pt x="2019299" y="711200"/>
                </a:lnTo>
                <a:lnTo>
                  <a:pt x="2011679" y="685800"/>
                </a:lnTo>
                <a:lnTo>
                  <a:pt x="1996439" y="647700"/>
                </a:lnTo>
                <a:lnTo>
                  <a:pt x="1976627" y="596900"/>
                </a:lnTo>
                <a:lnTo>
                  <a:pt x="1956815" y="558800"/>
                </a:lnTo>
                <a:lnTo>
                  <a:pt x="1933955" y="508000"/>
                </a:lnTo>
                <a:lnTo>
                  <a:pt x="1909571" y="469900"/>
                </a:lnTo>
                <a:lnTo>
                  <a:pt x="1882139" y="431800"/>
                </a:lnTo>
                <a:lnTo>
                  <a:pt x="1853183" y="393700"/>
                </a:lnTo>
                <a:lnTo>
                  <a:pt x="1822703" y="355600"/>
                </a:lnTo>
                <a:lnTo>
                  <a:pt x="1790699" y="317500"/>
                </a:lnTo>
                <a:lnTo>
                  <a:pt x="1755647" y="292100"/>
                </a:lnTo>
                <a:lnTo>
                  <a:pt x="1720595" y="254000"/>
                </a:lnTo>
                <a:lnTo>
                  <a:pt x="1644395" y="203200"/>
                </a:lnTo>
                <a:lnTo>
                  <a:pt x="1603247" y="165100"/>
                </a:lnTo>
                <a:lnTo>
                  <a:pt x="1562099" y="139700"/>
                </a:lnTo>
                <a:lnTo>
                  <a:pt x="1519427" y="127000"/>
                </a:lnTo>
                <a:lnTo>
                  <a:pt x="1475231" y="101600"/>
                </a:lnTo>
                <a:lnTo>
                  <a:pt x="1429511" y="76200"/>
                </a:lnTo>
                <a:lnTo>
                  <a:pt x="1286255" y="38100"/>
                </a:lnTo>
                <a:close/>
              </a:path>
              <a:path w="2059304" h="1943100">
                <a:moveTo>
                  <a:pt x="38100" y="952500"/>
                </a:moveTo>
                <a:lnTo>
                  <a:pt x="22002" y="952500"/>
                </a:lnTo>
                <a:lnTo>
                  <a:pt x="28193" y="965200"/>
                </a:lnTo>
                <a:lnTo>
                  <a:pt x="36575" y="965200"/>
                </a:lnTo>
                <a:lnTo>
                  <a:pt x="0" y="977900"/>
                </a:lnTo>
                <a:lnTo>
                  <a:pt x="3333" y="990600"/>
                </a:lnTo>
                <a:lnTo>
                  <a:pt x="38100" y="990600"/>
                </a:lnTo>
                <a:lnTo>
                  <a:pt x="38100" y="952500"/>
                </a:lnTo>
                <a:close/>
              </a:path>
              <a:path w="2059304" h="1943100">
                <a:moveTo>
                  <a:pt x="1211579" y="12700"/>
                </a:moveTo>
                <a:lnTo>
                  <a:pt x="845819" y="12700"/>
                </a:lnTo>
                <a:lnTo>
                  <a:pt x="821435" y="25400"/>
                </a:lnTo>
                <a:lnTo>
                  <a:pt x="771143" y="38100"/>
                </a:lnTo>
                <a:lnTo>
                  <a:pt x="627887" y="76200"/>
                </a:lnTo>
                <a:lnTo>
                  <a:pt x="582167" y="101600"/>
                </a:lnTo>
                <a:lnTo>
                  <a:pt x="537971" y="127000"/>
                </a:lnTo>
                <a:lnTo>
                  <a:pt x="452627" y="165100"/>
                </a:lnTo>
                <a:lnTo>
                  <a:pt x="413003" y="203200"/>
                </a:lnTo>
                <a:lnTo>
                  <a:pt x="336803" y="254000"/>
                </a:lnTo>
                <a:lnTo>
                  <a:pt x="301751" y="292100"/>
                </a:lnTo>
                <a:lnTo>
                  <a:pt x="266700" y="317500"/>
                </a:lnTo>
                <a:lnTo>
                  <a:pt x="234695" y="355600"/>
                </a:lnTo>
                <a:lnTo>
                  <a:pt x="204215" y="393700"/>
                </a:lnTo>
                <a:lnTo>
                  <a:pt x="175259" y="431800"/>
                </a:lnTo>
                <a:lnTo>
                  <a:pt x="123443" y="508000"/>
                </a:lnTo>
                <a:lnTo>
                  <a:pt x="100583" y="558800"/>
                </a:lnTo>
                <a:lnTo>
                  <a:pt x="80771" y="596900"/>
                </a:lnTo>
                <a:lnTo>
                  <a:pt x="62483" y="647700"/>
                </a:lnTo>
                <a:lnTo>
                  <a:pt x="45719" y="685800"/>
                </a:lnTo>
                <a:lnTo>
                  <a:pt x="38100" y="711200"/>
                </a:lnTo>
                <a:lnTo>
                  <a:pt x="25907" y="762000"/>
                </a:lnTo>
                <a:lnTo>
                  <a:pt x="19812" y="774700"/>
                </a:lnTo>
                <a:lnTo>
                  <a:pt x="10668" y="825500"/>
                </a:lnTo>
                <a:lnTo>
                  <a:pt x="4571" y="876300"/>
                </a:lnTo>
                <a:lnTo>
                  <a:pt x="0" y="952500"/>
                </a:lnTo>
                <a:lnTo>
                  <a:pt x="0" y="977900"/>
                </a:lnTo>
                <a:lnTo>
                  <a:pt x="36575" y="965200"/>
                </a:lnTo>
                <a:lnTo>
                  <a:pt x="15239" y="965200"/>
                </a:lnTo>
                <a:lnTo>
                  <a:pt x="22002" y="952500"/>
                </a:lnTo>
                <a:lnTo>
                  <a:pt x="38100" y="952500"/>
                </a:lnTo>
                <a:lnTo>
                  <a:pt x="42671" y="876300"/>
                </a:lnTo>
                <a:lnTo>
                  <a:pt x="45719" y="863600"/>
                </a:lnTo>
                <a:lnTo>
                  <a:pt x="48768" y="838200"/>
                </a:lnTo>
                <a:lnTo>
                  <a:pt x="62483" y="762000"/>
                </a:lnTo>
                <a:lnTo>
                  <a:pt x="68580" y="749300"/>
                </a:lnTo>
                <a:lnTo>
                  <a:pt x="74675" y="723900"/>
                </a:lnTo>
                <a:lnTo>
                  <a:pt x="82295" y="698500"/>
                </a:lnTo>
                <a:lnTo>
                  <a:pt x="97536" y="660400"/>
                </a:lnTo>
                <a:lnTo>
                  <a:pt x="115824" y="609600"/>
                </a:lnTo>
                <a:lnTo>
                  <a:pt x="135636" y="571500"/>
                </a:lnTo>
                <a:lnTo>
                  <a:pt x="156971" y="533400"/>
                </a:lnTo>
                <a:lnTo>
                  <a:pt x="181356" y="495300"/>
                </a:lnTo>
                <a:lnTo>
                  <a:pt x="207263" y="457200"/>
                </a:lnTo>
                <a:lnTo>
                  <a:pt x="234695" y="419100"/>
                </a:lnTo>
                <a:lnTo>
                  <a:pt x="263651" y="381000"/>
                </a:lnTo>
                <a:lnTo>
                  <a:pt x="295655" y="342900"/>
                </a:lnTo>
                <a:lnTo>
                  <a:pt x="327659" y="317500"/>
                </a:lnTo>
                <a:lnTo>
                  <a:pt x="362711" y="279400"/>
                </a:lnTo>
                <a:lnTo>
                  <a:pt x="397763" y="254000"/>
                </a:lnTo>
                <a:lnTo>
                  <a:pt x="473963" y="203200"/>
                </a:lnTo>
                <a:lnTo>
                  <a:pt x="556259" y="152400"/>
                </a:lnTo>
                <a:lnTo>
                  <a:pt x="598931" y="139700"/>
                </a:lnTo>
                <a:lnTo>
                  <a:pt x="643127" y="114300"/>
                </a:lnTo>
                <a:lnTo>
                  <a:pt x="829055" y="63500"/>
                </a:lnTo>
                <a:lnTo>
                  <a:pt x="877823" y="50800"/>
                </a:lnTo>
                <a:lnTo>
                  <a:pt x="952499" y="50800"/>
                </a:lnTo>
                <a:lnTo>
                  <a:pt x="978407" y="38100"/>
                </a:lnTo>
                <a:lnTo>
                  <a:pt x="1286255" y="38100"/>
                </a:lnTo>
                <a:lnTo>
                  <a:pt x="1235963" y="25400"/>
                </a:lnTo>
                <a:lnTo>
                  <a:pt x="1211579" y="12700"/>
                </a:lnTo>
                <a:close/>
              </a:path>
              <a:path w="2059304" h="1943100">
                <a:moveTo>
                  <a:pt x="22002" y="952500"/>
                </a:moveTo>
                <a:lnTo>
                  <a:pt x="15239" y="965200"/>
                </a:lnTo>
                <a:lnTo>
                  <a:pt x="28193" y="965200"/>
                </a:lnTo>
                <a:lnTo>
                  <a:pt x="22002" y="952500"/>
                </a:lnTo>
                <a:close/>
              </a:path>
              <a:path w="2059304" h="1943100">
                <a:moveTo>
                  <a:pt x="1082039" y="0"/>
                </a:moveTo>
                <a:lnTo>
                  <a:pt x="1001267" y="0"/>
                </a:lnTo>
                <a:lnTo>
                  <a:pt x="949451" y="12700"/>
                </a:lnTo>
                <a:lnTo>
                  <a:pt x="1107947" y="12700"/>
                </a:lnTo>
                <a:lnTo>
                  <a:pt x="1082039" y="0"/>
                </a:lnTo>
                <a:close/>
              </a:path>
            </a:pathLst>
          </a:custGeom>
          <a:solidFill>
            <a:srgbClr val="CC3300"/>
          </a:solidFill>
        </p:spPr>
        <p:txBody>
          <a:bodyPr wrap="square" lIns="0" tIns="0" rIns="0" bIns="0" rtlCol="0"/>
          <a:lstStyle/>
          <a:p>
            <a:endParaRPr/>
          </a:p>
        </p:txBody>
      </p:sp>
      <p:sp>
        <p:nvSpPr>
          <p:cNvPr id="21" name="bk object 21"/>
          <p:cNvSpPr/>
          <p:nvPr/>
        </p:nvSpPr>
        <p:spPr>
          <a:xfrm>
            <a:off x="3886200" y="4000500"/>
            <a:ext cx="685800" cy="76200"/>
          </a:xfrm>
          <a:custGeom>
            <a:avLst/>
            <a:gdLst/>
            <a:ahLst/>
            <a:cxnLst/>
            <a:rect l="l" t="t" r="r" b="b"/>
            <a:pathLst>
              <a:path w="685800" h="76200">
                <a:moveTo>
                  <a:pt x="609599" y="0"/>
                </a:moveTo>
                <a:lnTo>
                  <a:pt x="609599" y="76199"/>
                </a:lnTo>
                <a:lnTo>
                  <a:pt x="673607" y="44195"/>
                </a:lnTo>
                <a:lnTo>
                  <a:pt x="623315" y="44195"/>
                </a:lnTo>
                <a:lnTo>
                  <a:pt x="623315" y="33527"/>
                </a:lnTo>
                <a:lnTo>
                  <a:pt x="676655" y="33527"/>
                </a:lnTo>
                <a:lnTo>
                  <a:pt x="609599" y="0"/>
                </a:lnTo>
                <a:close/>
              </a:path>
              <a:path w="685800" h="76200">
                <a:moveTo>
                  <a:pt x="609599" y="33527"/>
                </a:moveTo>
                <a:lnTo>
                  <a:pt x="0" y="33527"/>
                </a:lnTo>
                <a:lnTo>
                  <a:pt x="0" y="44195"/>
                </a:lnTo>
                <a:lnTo>
                  <a:pt x="609599" y="44195"/>
                </a:lnTo>
                <a:lnTo>
                  <a:pt x="609599" y="33527"/>
                </a:lnTo>
                <a:close/>
              </a:path>
              <a:path w="685800" h="76200">
                <a:moveTo>
                  <a:pt x="676655" y="33527"/>
                </a:moveTo>
                <a:lnTo>
                  <a:pt x="623315" y="33527"/>
                </a:lnTo>
                <a:lnTo>
                  <a:pt x="623315" y="44195"/>
                </a:lnTo>
                <a:lnTo>
                  <a:pt x="673607" y="44195"/>
                </a:lnTo>
                <a:lnTo>
                  <a:pt x="685799" y="38099"/>
                </a:lnTo>
                <a:lnTo>
                  <a:pt x="676655" y="33527"/>
                </a:lnTo>
                <a:close/>
              </a:path>
            </a:pathLst>
          </a:custGeom>
          <a:solidFill>
            <a:srgbClr val="000000"/>
          </a:solidFill>
        </p:spPr>
        <p:txBody>
          <a:bodyPr wrap="square" lIns="0" tIns="0" rIns="0" bIns="0" rtlCol="0"/>
          <a:lstStyle/>
          <a:p>
            <a:endParaRPr/>
          </a:p>
        </p:txBody>
      </p:sp>
      <p:sp>
        <p:nvSpPr>
          <p:cNvPr id="22" name="bk object 22"/>
          <p:cNvSpPr/>
          <p:nvPr/>
        </p:nvSpPr>
        <p:spPr>
          <a:xfrm>
            <a:off x="3886200" y="4381500"/>
            <a:ext cx="685800" cy="76200"/>
          </a:xfrm>
          <a:custGeom>
            <a:avLst/>
            <a:gdLst/>
            <a:ahLst/>
            <a:cxnLst/>
            <a:rect l="l" t="t" r="r" b="b"/>
            <a:pathLst>
              <a:path w="685800" h="76200">
                <a:moveTo>
                  <a:pt x="609599" y="0"/>
                </a:moveTo>
                <a:lnTo>
                  <a:pt x="609599" y="76199"/>
                </a:lnTo>
                <a:lnTo>
                  <a:pt x="673607" y="44195"/>
                </a:lnTo>
                <a:lnTo>
                  <a:pt x="623315" y="44195"/>
                </a:lnTo>
                <a:lnTo>
                  <a:pt x="623315" y="33527"/>
                </a:lnTo>
                <a:lnTo>
                  <a:pt x="676655" y="33527"/>
                </a:lnTo>
                <a:lnTo>
                  <a:pt x="609599" y="0"/>
                </a:lnTo>
                <a:close/>
              </a:path>
              <a:path w="685800" h="76200">
                <a:moveTo>
                  <a:pt x="609599" y="33527"/>
                </a:moveTo>
                <a:lnTo>
                  <a:pt x="0" y="33527"/>
                </a:lnTo>
                <a:lnTo>
                  <a:pt x="0" y="44195"/>
                </a:lnTo>
                <a:lnTo>
                  <a:pt x="609599" y="44195"/>
                </a:lnTo>
                <a:lnTo>
                  <a:pt x="609599" y="33527"/>
                </a:lnTo>
                <a:close/>
              </a:path>
              <a:path w="685800" h="76200">
                <a:moveTo>
                  <a:pt x="676655" y="33527"/>
                </a:moveTo>
                <a:lnTo>
                  <a:pt x="623315" y="33527"/>
                </a:lnTo>
                <a:lnTo>
                  <a:pt x="623315" y="44195"/>
                </a:lnTo>
                <a:lnTo>
                  <a:pt x="673607" y="44195"/>
                </a:lnTo>
                <a:lnTo>
                  <a:pt x="685799" y="38099"/>
                </a:lnTo>
                <a:lnTo>
                  <a:pt x="676655" y="33527"/>
                </a:lnTo>
                <a:close/>
              </a:path>
            </a:pathLst>
          </a:custGeom>
          <a:solidFill>
            <a:srgbClr val="000000"/>
          </a:solidFill>
        </p:spPr>
        <p:txBody>
          <a:bodyPr wrap="square" lIns="0" tIns="0" rIns="0" bIns="0" rtlCol="0"/>
          <a:lstStyle/>
          <a:p>
            <a:endParaRPr/>
          </a:p>
        </p:txBody>
      </p:sp>
      <p:sp>
        <p:nvSpPr>
          <p:cNvPr id="23" name="bk object 23"/>
          <p:cNvSpPr/>
          <p:nvPr/>
        </p:nvSpPr>
        <p:spPr>
          <a:xfrm>
            <a:off x="3429000" y="4762500"/>
            <a:ext cx="1143000" cy="76200"/>
          </a:xfrm>
          <a:custGeom>
            <a:avLst/>
            <a:gdLst/>
            <a:ahLst/>
            <a:cxnLst/>
            <a:rect l="l" t="t" r="r" b="b"/>
            <a:pathLst>
              <a:path w="1143000" h="76200">
                <a:moveTo>
                  <a:pt x="1066799" y="0"/>
                </a:moveTo>
                <a:lnTo>
                  <a:pt x="1066799" y="76199"/>
                </a:lnTo>
                <a:lnTo>
                  <a:pt x="1130807" y="44195"/>
                </a:lnTo>
                <a:lnTo>
                  <a:pt x="1080515" y="44195"/>
                </a:lnTo>
                <a:lnTo>
                  <a:pt x="1080515" y="33527"/>
                </a:lnTo>
                <a:lnTo>
                  <a:pt x="1133855" y="33527"/>
                </a:lnTo>
                <a:lnTo>
                  <a:pt x="1066799" y="0"/>
                </a:lnTo>
                <a:close/>
              </a:path>
              <a:path w="1143000" h="76200">
                <a:moveTo>
                  <a:pt x="1066799" y="33527"/>
                </a:moveTo>
                <a:lnTo>
                  <a:pt x="0" y="33527"/>
                </a:lnTo>
                <a:lnTo>
                  <a:pt x="0" y="44195"/>
                </a:lnTo>
                <a:lnTo>
                  <a:pt x="1066799" y="44195"/>
                </a:lnTo>
                <a:lnTo>
                  <a:pt x="1066799" y="33527"/>
                </a:lnTo>
                <a:close/>
              </a:path>
              <a:path w="1143000" h="76200">
                <a:moveTo>
                  <a:pt x="1133855" y="33527"/>
                </a:moveTo>
                <a:lnTo>
                  <a:pt x="1080515" y="33527"/>
                </a:lnTo>
                <a:lnTo>
                  <a:pt x="1080515" y="44195"/>
                </a:lnTo>
                <a:lnTo>
                  <a:pt x="1130807" y="44195"/>
                </a:lnTo>
                <a:lnTo>
                  <a:pt x="1142999" y="38099"/>
                </a:lnTo>
                <a:lnTo>
                  <a:pt x="1133855" y="33527"/>
                </a:lnTo>
                <a:close/>
              </a:path>
            </a:pathLst>
          </a:custGeom>
          <a:solidFill>
            <a:srgbClr val="000000"/>
          </a:solidFill>
        </p:spPr>
        <p:txBody>
          <a:bodyPr wrap="square" lIns="0" tIns="0" rIns="0" bIns="0" rtlCol="0"/>
          <a:lstStyle/>
          <a:p>
            <a:endParaRPr/>
          </a:p>
        </p:txBody>
      </p:sp>
      <p:sp>
        <p:nvSpPr>
          <p:cNvPr id="2" name="Holder 2"/>
          <p:cNvSpPr>
            <a:spLocks noGrp="1"/>
          </p:cNvSpPr>
          <p:nvPr>
            <p:ph type="ctrTitle"/>
          </p:nvPr>
        </p:nvSpPr>
        <p:spPr>
          <a:xfrm>
            <a:off x="461121" y="287108"/>
            <a:ext cx="8221756" cy="221996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204" dirty="0"/>
              <a:t> </a:t>
            </a:r>
            <a:r>
              <a:rPr dirty="0"/>
              <a:t>2018-2019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978048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33339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204" dirty="0"/>
              <a:t> </a:t>
            </a:r>
            <a:r>
              <a:rPr dirty="0"/>
              <a:t>2018-2019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51825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333399"/>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204" dirty="0"/>
              <a:t> </a:t>
            </a:r>
            <a:r>
              <a:rPr dirty="0"/>
              <a:t>2018-2019</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699272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33339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204" dirty="0"/>
              <a:t> </a:t>
            </a:r>
            <a:r>
              <a:rPr dirty="0"/>
              <a:t>2018-2019</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044161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62940" y="285750"/>
            <a:ext cx="7818119" cy="391159"/>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3" name="Holder 3"/>
          <p:cNvSpPr>
            <a:spLocks noGrp="1"/>
          </p:cNvSpPr>
          <p:nvPr>
            <p:ph type="body" idx="1"/>
          </p:nvPr>
        </p:nvSpPr>
        <p:spPr>
          <a:xfrm>
            <a:off x="434340" y="1222375"/>
            <a:ext cx="8275319" cy="40487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73234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231" y="26758"/>
            <a:ext cx="8981537" cy="391159"/>
          </a:xfrm>
          <a:prstGeom prst="rect">
            <a:avLst/>
          </a:prstGeom>
        </p:spPr>
        <p:txBody>
          <a:bodyPr wrap="square" lIns="0" tIns="0" rIns="0" bIns="0">
            <a:spAutoFit/>
          </a:bodyPr>
          <a:lstStyle>
            <a:lvl1pPr>
              <a:defRPr sz="2400" b="1" i="0">
                <a:solidFill>
                  <a:srgbClr val="333399"/>
                </a:solidFill>
                <a:latin typeface="Arial"/>
                <a:cs typeface="Arial"/>
              </a:defRPr>
            </a:lvl1pPr>
          </a:lstStyle>
          <a:p>
            <a:endParaRPr/>
          </a:p>
        </p:txBody>
      </p:sp>
      <p:sp>
        <p:nvSpPr>
          <p:cNvPr id="3" name="Holder 3"/>
          <p:cNvSpPr>
            <a:spLocks noGrp="1"/>
          </p:cNvSpPr>
          <p:nvPr>
            <p:ph type="body" idx="1"/>
          </p:nvPr>
        </p:nvSpPr>
        <p:spPr>
          <a:xfrm>
            <a:off x="474027" y="3309938"/>
            <a:ext cx="4430395" cy="221996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5839317" y="6598373"/>
            <a:ext cx="3226434" cy="224790"/>
          </a:xfrm>
          <a:prstGeom prst="rect">
            <a:avLst/>
          </a:prstGeom>
        </p:spPr>
        <p:txBody>
          <a:bodyPr wrap="square" lIns="0" tIns="0" rIns="0" bIns="0">
            <a:spAutoFit/>
          </a:bodyPr>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204" dirty="0"/>
              <a:t> </a:t>
            </a:r>
            <a:r>
              <a:rPr dirty="0"/>
              <a:t>2018-2019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84655754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8.jpe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10.xml"/><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 Id="rId5" Type="http://schemas.openxmlformats.org/officeDocument/2006/relationships/image" Target="../media/image79.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jpg"/><Relationship Id="rId4" Type="http://schemas.openxmlformats.org/officeDocument/2006/relationships/image" Target="../media/image82.jp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140" y="330200"/>
            <a:ext cx="2141855" cy="368300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Gli elementi  tracheali dotati  lateralmente di  punteggiature  permettono il  trasporto</a:t>
            </a:r>
            <a:r>
              <a:rPr kumimoji="0" sz="2400" b="0" i="0" u="none" strike="noStrike" kern="1200" cap="none" spc="-7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anche  in direzione  laterale  dell'acqua </a:t>
            </a:r>
            <a:r>
              <a:rPr kumimoji="0" sz="2400" b="0" i="0" u="none" strike="noStrike" kern="1200" cap="none" spc="0" normalizeH="0" baseline="0" noProof="0" dirty="0">
                <a:ln>
                  <a:noFill/>
                </a:ln>
                <a:solidFill>
                  <a:prstClr val="black"/>
                </a:solidFill>
                <a:effectLst/>
                <a:uLnTx/>
                <a:uFillTx/>
                <a:latin typeface="Arial"/>
                <a:ea typeface="+mn-ea"/>
                <a:cs typeface="Arial"/>
              </a:rPr>
              <a:t>tra  </a:t>
            </a:r>
            <a:r>
              <a:rPr kumimoji="0" sz="2400" b="0" i="0" u="none" strike="noStrike" kern="1200" cap="none" spc="-5" normalizeH="0" baseline="0" noProof="0" dirty="0">
                <a:ln>
                  <a:noFill/>
                </a:ln>
                <a:solidFill>
                  <a:prstClr val="black"/>
                </a:solidFill>
                <a:effectLst/>
                <a:uLnTx/>
                <a:uFillTx/>
                <a:latin typeface="Arial"/>
                <a:ea typeface="+mn-ea"/>
                <a:cs typeface="Arial"/>
              </a:rPr>
              <a:t>“tubi”</a:t>
            </a:r>
            <a:r>
              <a:rPr kumimoji="0" sz="2400" b="0" i="0" u="none" strike="noStrike" kern="1200" cap="none" spc="-2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diversi.</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3048000" y="228600"/>
            <a:ext cx="5791199" cy="545439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uppo 9">
            <a:extLst>
              <a:ext uri="{FF2B5EF4-FFF2-40B4-BE49-F238E27FC236}">
                <a16:creationId xmlns:a16="http://schemas.microsoft.com/office/drawing/2014/main" id="{C55F0F15-59FC-446D-BFAD-CE5B82C67222}"/>
              </a:ext>
            </a:extLst>
          </p:cNvPr>
          <p:cNvGrpSpPr/>
          <p:nvPr/>
        </p:nvGrpSpPr>
        <p:grpSpPr>
          <a:xfrm>
            <a:off x="3561588" y="6324600"/>
            <a:ext cx="5581014" cy="533400"/>
            <a:chOff x="3561588" y="6324600"/>
            <a:chExt cx="5581014" cy="533400"/>
          </a:xfrm>
        </p:grpSpPr>
        <p:sp>
          <p:nvSpPr>
            <p:cNvPr id="11" name="object 3">
              <a:extLst>
                <a:ext uri="{FF2B5EF4-FFF2-40B4-BE49-F238E27FC236}">
                  <a16:creationId xmlns:a16="http://schemas.microsoft.com/office/drawing/2014/main" id="{33A51E6C-20BD-4DC3-8509-331D49D9698E}"/>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4">
              <a:extLst>
                <a:ext uri="{FF2B5EF4-FFF2-40B4-BE49-F238E27FC236}">
                  <a16:creationId xmlns:a16="http://schemas.microsoft.com/office/drawing/2014/main" id="{BA6822CC-AC44-415D-B2EA-0D4167875B57}"/>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
              <a:extLst>
                <a:ext uri="{FF2B5EF4-FFF2-40B4-BE49-F238E27FC236}">
                  <a16:creationId xmlns:a16="http://schemas.microsoft.com/office/drawing/2014/main" id="{6F7922BD-F043-4B59-8866-998346A3E652}"/>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64088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152400"/>
            <a:ext cx="8001000" cy="56220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4434839" y="4535423"/>
            <a:ext cx="134493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elemento del  tubo</a:t>
            </a:r>
            <a:r>
              <a:rPr kumimoji="0" sz="1800" b="0" i="0" u="none" strike="noStrike" kern="1200" cap="none" spc="-7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cribroso</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5649467" y="3358895"/>
            <a:ext cx="993775" cy="937260"/>
          </a:xfrm>
          <a:custGeom>
            <a:avLst/>
            <a:gdLst/>
            <a:ahLst/>
            <a:cxnLst/>
            <a:rect l="l" t="t" r="r" b="b"/>
            <a:pathLst>
              <a:path w="993775" h="937260">
                <a:moveTo>
                  <a:pt x="979112" y="12627"/>
                </a:moveTo>
                <a:lnTo>
                  <a:pt x="970787" y="14559"/>
                </a:lnTo>
                <a:lnTo>
                  <a:pt x="0" y="931163"/>
                </a:lnTo>
                <a:lnTo>
                  <a:pt x="6096" y="937259"/>
                </a:lnTo>
                <a:lnTo>
                  <a:pt x="976736" y="20794"/>
                </a:lnTo>
                <a:lnTo>
                  <a:pt x="979112" y="12627"/>
                </a:lnTo>
                <a:close/>
              </a:path>
              <a:path w="993775" h="937260">
                <a:moveTo>
                  <a:pt x="992733" y="3048"/>
                </a:moveTo>
                <a:lnTo>
                  <a:pt x="982979" y="3048"/>
                </a:lnTo>
                <a:lnTo>
                  <a:pt x="989075" y="9144"/>
                </a:lnTo>
                <a:lnTo>
                  <a:pt x="976736" y="20794"/>
                </a:lnTo>
                <a:lnTo>
                  <a:pt x="957071" y="88392"/>
                </a:lnTo>
                <a:lnTo>
                  <a:pt x="955547" y="91440"/>
                </a:lnTo>
                <a:lnTo>
                  <a:pt x="957071" y="94487"/>
                </a:lnTo>
                <a:lnTo>
                  <a:pt x="960119" y="94487"/>
                </a:lnTo>
                <a:lnTo>
                  <a:pt x="963167" y="96012"/>
                </a:lnTo>
                <a:lnTo>
                  <a:pt x="964691" y="94487"/>
                </a:lnTo>
                <a:lnTo>
                  <a:pt x="966215" y="91440"/>
                </a:lnTo>
                <a:lnTo>
                  <a:pt x="992733" y="3048"/>
                </a:lnTo>
                <a:close/>
              </a:path>
              <a:path w="993775" h="937260">
                <a:moveTo>
                  <a:pt x="993647" y="0"/>
                </a:moveTo>
                <a:lnTo>
                  <a:pt x="899159" y="21336"/>
                </a:lnTo>
                <a:lnTo>
                  <a:pt x="897635" y="21336"/>
                </a:lnTo>
                <a:lnTo>
                  <a:pt x="894587" y="24384"/>
                </a:lnTo>
                <a:lnTo>
                  <a:pt x="896111" y="27432"/>
                </a:lnTo>
                <a:lnTo>
                  <a:pt x="896111" y="28956"/>
                </a:lnTo>
                <a:lnTo>
                  <a:pt x="899159" y="30480"/>
                </a:lnTo>
                <a:lnTo>
                  <a:pt x="902207" y="30480"/>
                </a:lnTo>
                <a:lnTo>
                  <a:pt x="970787" y="14559"/>
                </a:lnTo>
                <a:lnTo>
                  <a:pt x="982979" y="3048"/>
                </a:lnTo>
                <a:lnTo>
                  <a:pt x="992733" y="3048"/>
                </a:lnTo>
                <a:lnTo>
                  <a:pt x="993647" y="0"/>
                </a:lnTo>
                <a:close/>
              </a:path>
              <a:path w="993775" h="937260">
                <a:moveTo>
                  <a:pt x="987432" y="10695"/>
                </a:moveTo>
                <a:lnTo>
                  <a:pt x="979112" y="12627"/>
                </a:lnTo>
                <a:lnTo>
                  <a:pt x="976736" y="20794"/>
                </a:lnTo>
                <a:lnTo>
                  <a:pt x="987432" y="10695"/>
                </a:lnTo>
                <a:close/>
              </a:path>
              <a:path w="993775" h="937260">
                <a:moveTo>
                  <a:pt x="982979" y="3048"/>
                </a:moveTo>
                <a:lnTo>
                  <a:pt x="970787" y="14559"/>
                </a:lnTo>
                <a:lnTo>
                  <a:pt x="979112" y="12627"/>
                </a:lnTo>
                <a:lnTo>
                  <a:pt x="981455" y="4572"/>
                </a:lnTo>
                <a:lnTo>
                  <a:pt x="984503" y="4572"/>
                </a:lnTo>
                <a:lnTo>
                  <a:pt x="982979" y="3048"/>
                </a:lnTo>
                <a:close/>
              </a:path>
              <a:path w="993775" h="937260">
                <a:moveTo>
                  <a:pt x="981455" y="4572"/>
                </a:moveTo>
                <a:lnTo>
                  <a:pt x="979112" y="12627"/>
                </a:lnTo>
                <a:lnTo>
                  <a:pt x="987432" y="10695"/>
                </a:lnTo>
                <a:lnTo>
                  <a:pt x="981455" y="4572"/>
                </a:lnTo>
                <a:close/>
              </a:path>
              <a:path w="993775" h="937260">
                <a:moveTo>
                  <a:pt x="984503" y="4572"/>
                </a:moveTo>
                <a:lnTo>
                  <a:pt x="981455" y="4572"/>
                </a:lnTo>
                <a:lnTo>
                  <a:pt x="987508" y="10624"/>
                </a:lnTo>
                <a:lnTo>
                  <a:pt x="989075" y="9144"/>
                </a:lnTo>
                <a:lnTo>
                  <a:pt x="984503" y="457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uppo 10">
            <a:extLst>
              <a:ext uri="{FF2B5EF4-FFF2-40B4-BE49-F238E27FC236}">
                <a16:creationId xmlns:a16="http://schemas.microsoft.com/office/drawing/2014/main" id="{A96E84B2-9321-4A17-8507-9FC89CBA2CA8}"/>
              </a:ext>
            </a:extLst>
          </p:cNvPr>
          <p:cNvGrpSpPr/>
          <p:nvPr/>
        </p:nvGrpSpPr>
        <p:grpSpPr>
          <a:xfrm>
            <a:off x="3561588" y="6324600"/>
            <a:ext cx="5581014" cy="533400"/>
            <a:chOff x="3561588" y="6324600"/>
            <a:chExt cx="5581014" cy="533400"/>
          </a:xfrm>
        </p:grpSpPr>
        <p:sp>
          <p:nvSpPr>
            <p:cNvPr id="12" name="object 3">
              <a:extLst>
                <a:ext uri="{FF2B5EF4-FFF2-40B4-BE49-F238E27FC236}">
                  <a16:creationId xmlns:a16="http://schemas.microsoft.com/office/drawing/2014/main" id="{091E6391-1B9B-4F71-846E-6035F73807AB}"/>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4">
              <a:extLst>
                <a:ext uri="{FF2B5EF4-FFF2-40B4-BE49-F238E27FC236}">
                  <a16:creationId xmlns:a16="http://schemas.microsoft.com/office/drawing/2014/main" id="{C83E38BD-D988-425A-83F7-160F20FD2FCD}"/>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5">
              <a:extLst>
                <a:ext uri="{FF2B5EF4-FFF2-40B4-BE49-F238E27FC236}">
                  <a16:creationId xmlns:a16="http://schemas.microsoft.com/office/drawing/2014/main" id="{DE404F50-F0F7-4E7A-9980-F3D41B1BABE3}"/>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6468" y="914400"/>
            <a:ext cx="7778495" cy="476554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uppo 5">
            <a:extLst>
              <a:ext uri="{FF2B5EF4-FFF2-40B4-BE49-F238E27FC236}">
                <a16:creationId xmlns:a16="http://schemas.microsoft.com/office/drawing/2014/main" id="{EEDE9B8E-3C93-4989-A414-C416EAFE7CD2}"/>
              </a:ext>
            </a:extLst>
          </p:cNvPr>
          <p:cNvGrpSpPr/>
          <p:nvPr/>
        </p:nvGrpSpPr>
        <p:grpSpPr>
          <a:xfrm>
            <a:off x="3561588" y="6324600"/>
            <a:ext cx="5581014" cy="533400"/>
            <a:chOff x="3561588" y="6324600"/>
            <a:chExt cx="5581014" cy="533400"/>
          </a:xfrm>
        </p:grpSpPr>
        <p:sp>
          <p:nvSpPr>
            <p:cNvPr id="7" name="object 3">
              <a:extLst>
                <a:ext uri="{FF2B5EF4-FFF2-40B4-BE49-F238E27FC236}">
                  <a16:creationId xmlns:a16="http://schemas.microsoft.com/office/drawing/2014/main" id="{B856AE3D-7CF3-4339-8E4A-6324FC9306CF}"/>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4">
              <a:extLst>
                <a:ext uri="{FF2B5EF4-FFF2-40B4-BE49-F238E27FC236}">
                  <a16:creationId xmlns:a16="http://schemas.microsoft.com/office/drawing/2014/main" id="{326CE30A-864C-4994-89FB-73E0FA94F5A9}"/>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5">
              <a:extLst>
                <a:ext uri="{FF2B5EF4-FFF2-40B4-BE49-F238E27FC236}">
                  <a16:creationId xmlns:a16="http://schemas.microsoft.com/office/drawing/2014/main" id="{D12A7992-F590-400D-8F45-2A9EB19CF110}"/>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0944" y="1391508"/>
            <a:ext cx="8281415" cy="455371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5349239" y="792479"/>
            <a:ext cx="675640" cy="2312035"/>
          </a:xfrm>
          <a:custGeom>
            <a:avLst/>
            <a:gdLst/>
            <a:ahLst/>
            <a:cxnLst/>
            <a:rect l="l" t="t" r="r" b="b"/>
            <a:pathLst>
              <a:path w="675639" h="2312035">
                <a:moveTo>
                  <a:pt x="24384" y="0"/>
                </a:moveTo>
                <a:lnTo>
                  <a:pt x="0" y="7620"/>
                </a:lnTo>
                <a:lnTo>
                  <a:pt x="650747" y="2311907"/>
                </a:lnTo>
                <a:lnTo>
                  <a:pt x="675131" y="2305811"/>
                </a:lnTo>
                <a:lnTo>
                  <a:pt x="2438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4475070" y="433395"/>
            <a:ext cx="3625215" cy="7600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elemento dei tubi</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cribrosi</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835150" marR="0" lvl="0" indent="0" algn="l" defTabSz="914400" rtl="0" eaLnBrk="1" fontAlgn="auto" latinLnBrk="0" hangingPunct="1">
              <a:lnSpc>
                <a:spcPct val="100000"/>
              </a:lnSpc>
              <a:spcBef>
                <a:spcPts val="146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cellula</a:t>
            </a:r>
            <a:r>
              <a:rPr kumimoji="0" sz="1800" b="0" i="0" u="none" strike="noStrike" kern="1200" cap="none" spc="-4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compagna</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5"/>
          <p:cNvSpPr/>
          <p:nvPr/>
        </p:nvSpPr>
        <p:spPr>
          <a:xfrm>
            <a:off x="6287678" y="1152396"/>
            <a:ext cx="206246" cy="1788767"/>
          </a:xfrm>
          <a:custGeom>
            <a:avLst/>
            <a:gdLst/>
            <a:ahLst/>
            <a:cxnLst/>
            <a:rect l="l" t="t" r="r" b="b"/>
            <a:pathLst>
              <a:path w="215264" h="1729739">
                <a:moveTo>
                  <a:pt x="190500" y="0"/>
                </a:moveTo>
                <a:lnTo>
                  <a:pt x="0" y="1726691"/>
                </a:lnTo>
                <a:lnTo>
                  <a:pt x="24384" y="1729739"/>
                </a:lnTo>
                <a:lnTo>
                  <a:pt x="214884" y="3047"/>
                </a:lnTo>
                <a:lnTo>
                  <a:pt x="1905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254765" y="6083553"/>
            <a:ext cx="490093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Fascio conduttore nel fusto del mais (</a:t>
            </a:r>
            <a:r>
              <a:rPr kumimoji="0" sz="1800" b="0" i="1" u="none" strike="noStrike" kern="1200" cap="none" spc="-5" normalizeH="0" baseline="0" noProof="0" dirty="0">
                <a:ln>
                  <a:noFill/>
                </a:ln>
                <a:solidFill>
                  <a:prstClr val="black"/>
                </a:solidFill>
                <a:effectLst/>
                <a:uLnTx/>
                <a:uFillTx/>
                <a:latin typeface="Arial"/>
                <a:ea typeface="+mn-ea"/>
                <a:cs typeface="Arial"/>
              </a:rPr>
              <a:t>Zea</a:t>
            </a:r>
            <a:r>
              <a:rPr kumimoji="0" sz="1800" b="0" i="1" u="none" strike="noStrike" kern="1200" cap="none" spc="30" normalizeH="0" baseline="0" noProof="0" dirty="0">
                <a:ln>
                  <a:noFill/>
                </a:ln>
                <a:solidFill>
                  <a:prstClr val="black"/>
                </a:solidFill>
                <a:effectLst/>
                <a:uLnTx/>
                <a:uFillTx/>
                <a:latin typeface="Arial"/>
                <a:ea typeface="+mn-ea"/>
                <a:cs typeface="Arial"/>
              </a:rPr>
              <a:t> </a:t>
            </a:r>
            <a:r>
              <a:rPr kumimoji="0" sz="1800" b="0" i="1" u="none" strike="noStrike" kern="1200" cap="none" spc="-5" normalizeH="0" baseline="0" noProof="0" dirty="0">
                <a:ln>
                  <a:noFill/>
                </a:ln>
                <a:solidFill>
                  <a:prstClr val="black"/>
                </a:solidFill>
                <a:effectLst/>
                <a:uLnTx/>
                <a:uFillTx/>
                <a:latin typeface="Arial"/>
                <a:ea typeface="+mn-ea"/>
                <a:cs typeface="Arial"/>
              </a:rPr>
              <a:t>mays</a:t>
            </a:r>
            <a:r>
              <a:rPr kumimoji="0" sz="1800" b="0" i="0" u="none" strike="noStrike" kern="1200" cap="none" spc="-5" normalizeH="0" baseline="0" noProof="0" dirty="0">
                <a:ln>
                  <a:noFill/>
                </a:ln>
                <a:solidFill>
                  <a:prstClr val="black"/>
                </a:solidFill>
                <a:effectLst/>
                <a:uLnTx/>
                <a:uFillTx/>
                <a:latin typeface="Arial"/>
                <a:ea typeface="+mn-ea"/>
                <a:cs typeface="Arial"/>
              </a:rPr>
              <a:t>)</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0" name="Gruppo 9">
            <a:extLst>
              <a:ext uri="{FF2B5EF4-FFF2-40B4-BE49-F238E27FC236}">
                <a16:creationId xmlns:a16="http://schemas.microsoft.com/office/drawing/2014/main" id="{642A64B1-1A49-4E54-887F-3AD446A76EE1}"/>
              </a:ext>
            </a:extLst>
          </p:cNvPr>
          <p:cNvGrpSpPr/>
          <p:nvPr/>
        </p:nvGrpSpPr>
        <p:grpSpPr>
          <a:xfrm>
            <a:off x="3561588" y="6324600"/>
            <a:ext cx="5581014" cy="533400"/>
            <a:chOff x="3561588" y="6324600"/>
            <a:chExt cx="5581014" cy="533400"/>
          </a:xfrm>
        </p:grpSpPr>
        <p:sp>
          <p:nvSpPr>
            <p:cNvPr id="11" name="object 3">
              <a:extLst>
                <a:ext uri="{FF2B5EF4-FFF2-40B4-BE49-F238E27FC236}">
                  <a16:creationId xmlns:a16="http://schemas.microsoft.com/office/drawing/2014/main" id="{A525D10D-D174-4D04-B37C-C942394A42FE}"/>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4">
              <a:extLst>
                <a:ext uri="{FF2B5EF4-FFF2-40B4-BE49-F238E27FC236}">
                  <a16:creationId xmlns:a16="http://schemas.microsoft.com/office/drawing/2014/main" id="{C510A20A-B7F2-4C56-9546-8C2EEBF5EA99}"/>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
              <a:extLst>
                <a:ext uri="{FF2B5EF4-FFF2-40B4-BE49-F238E27FC236}">
                  <a16:creationId xmlns:a16="http://schemas.microsoft.com/office/drawing/2014/main" id="{EA4F34C9-EF67-4260-B15A-81AAFD4F530F}"/>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1303" y="908303"/>
            <a:ext cx="5117591" cy="472592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CasellaDiTesto 2">
            <a:extLst>
              <a:ext uri="{FF2B5EF4-FFF2-40B4-BE49-F238E27FC236}">
                <a16:creationId xmlns:a16="http://schemas.microsoft.com/office/drawing/2014/main" id="{1A6472D6-5284-4BBE-B792-0E95A3D1F3EC}"/>
              </a:ext>
            </a:extLst>
          </p:cNvPr>
          <p:cNvSpPr txBox="1"/>
          <p:nvPr/>
        </p:nvSpPr>
        <p:spPr>
          <a:xfrm>
            <a:off x="348792" y="320511"/>
            <a:ext cx="8559538" cy="461665"/>
          </a:xfrm>
          <a:prstGeom prst="rect">
            <a:avLst/>
          </a:prstGeom>
          <a:noFill/>
        </p:spPr>
        <p:txBody>
          <a:bodyPr wrap="square" rtlCol="0">
            <a:spAutoFit/>
          </a:bodyPr>
          <a:lstStyle/>
          <a:p>
            <a:r>
              <a:rPr lang="it-IT" sz="2400" b="1" dirty="0">
                <a:solidFill>
                  <a:srgbClr val="FF0000"/>
                </a:solidFill>
              </a:rPr>
              <a:t>Come è stato dimostrato il ruolo di questo tessuto di trasporto?</a:t>
            </a:r>
          </a:p>
        </p:txBody>
      </p:sp>
      <p:grpSp>
        <p:nvGrpSpPr>
          <p:cNvPr id="9" name="Gruppo 8">
            <a:extLst>
              <a:ext uri="{FF2B5EF4-FFF2-40B4-BE49-F238E27FC236}">
                <a16:creationId xmlns:a16="http://schemas.microsoft.com/office/drawing/2014/main" id="{4CEA3CBF-65B9-494A-8396-C0B045FB2F66}"/>
              </a:ext>
            </a:extLst>
          </p:cNvPr>
          <p:cNvGrpSpPr/>
          <p:nvPr/>
        </p:nvGrpSpPr>
        <p:grpSpPr>
          <a:xfrm>
            <a:off x="3561588" y="6324600"/>
            <a:ext cx="5581014" cy="533400"/>
            <a:chOff x="3561588" y="6324600"/>
            <a:chExt cx="5581014" cy="533400"/>
          </a:xfrm>
        </p:grpSpPr>
        <p:sp>
          <p:nvSpPr>
            <p:cNvPr id="10" name="object 3">
              <a:extLst>
                <a:ext uri="{FF2B5EF4-FFF2-40B4-BE49-F238E27FC236}">
                  <a16:creationId xmlns:a16="http://schemas.microsoft.com/office/drawing/2014/main" id="{B0020C81-AEED-47DA-9CCA-15BFB61A2DA1}"/>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4">
              <a:extLst>
                <a:ext uri="{FF2B5EF4-FFF2-40B4-BE49-F238E27FC236}">
                  <a16:creationId xmlns:a16="http://schemas.microsoft.com/office/drawing/2014/main" id="{8970CA29-416B-4ABB-98A2-F5A4C6F0BC26}"/>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5">
              <a:extLst>
                <a:ext uri="{FF2B5EF4-FFF2-40B4-BE49-F238E27FC236}">
                  <a16:creationId xmlns:a16="http://schemas.microsoft.com/office/drawing/2014/main" id="{0974E25B-A56F-4AB0-9499-1D27C70F2E38}"/>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273585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1303" y="550164"/>
            <a:ext cx="5082539" cy="524560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uppo 8">
            <a:extLst>
              <a:ext uri="{FF2B5EF4-FFF2-40B4-BE49-F238E27FC236}">
                <a16:creationId xmlns:a16="http://schemas.microsoft.com/office/drawing/2014/main" id="{9731D25B-ABD6-44D5-9195-5633E5887CA7}"/>
              </a:ext>
            </a:extLst>
          </p:cNvPr>
          <p:cNvGrpSpPr/>
          <p:nvPr/>
        </p:nvGrpSpPr>
        <p:grpSpPr>
          <a:xfrm>
            <a:off x="3561588" y="6324600"/>
            <a:ext cx="5581014" cy="533400"/>
            <a:chOff x="3561588" y="6324600"/>
            <a:chExt cx="5581014" cy="533400"/>
          </a:xfrm>
        </p:grpSpPr>
        <p:sp>
          <p:nvSpPr>
            <p:cNvPr id="10" name="object 3">
              <a:extLst>
                <a:ext uri="{FF2B5EF4-FFF2-40B4-BE49-F238E27FC236}">
                  <a16:creationId xmlns:a16="http://schemas.microsoft.com/office/drawing/2014/main" id="{6B8375D7-379B-4575-9F13-DE48ACE436F6}"/>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4">
              <a:extLst>
                <a:ext uri="{FF2B5EF4-FFF2-40B4-BE49-F238E27FC236}">
                  <a16:creationId xmlns:a16="http://schemas.microsoft.com/office/drawing/2014/main" id="{F7E24FB3-7309-42F7-B530-9B847797D672}"/>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5">
              <a:extLst>
                <a:ext uri="{FF2B5EF4-FFF2-40B4-BE49-F238E27FC236}">
                  <a16:creationId xmlns:a16="http://schemas.microsoft.com/office/drawing/2014/main" id="{966419F4-806B-4BED-84AC-0F9EC405602F}"/>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3973322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2647" y="117348"/>
            <a:ext cx="8243315" cy="641299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uppo 8">
            <a:extLst>
              <a:ext uri="{FF2B5EF4-FFF2-40B4-BE49-F238E27FC236}">
                <a16:creationId xmlns:a16="http://schemas.microsoft.com/office/drawing/2014/main" id="{BF08B1C6-8B9A-4940-8158-570095EEC68C}"/>
              </a:ext>
            </a:extLst>
          </p:cNvPr>
          <p:cNvGrpSpPr/>
          <p:nvPr/>
        </p:nvGrpSpPr>
        <p:grpSpPr>
          <a:xfrm>
            <a:off x="3561588" y="6324600"/>
            <a:ext cx="5581014" cy="533400"/>
            <a:chOff x="3561588" y="6324600"/>
            <a:chExt cx="5581014" cy="533400"/>
          </a:xfrm>
        </p:grpSpPr>
        <p:sp>
          <p:nvSpPr>
            <p:cNvPr id="10" name="object 3">
              <a:extLst>
                <a:ext uri="{FF2B5EF4-FFF2-40B4-BE49-F238E27FC236}">
                  <a16:creationId xmlns:a16="http://schemas.microsoft.com/office/drawing/2014/main" id="{A47ADBB1-8C5F-4A18-A152-F97376CF9213}"/>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4">
              <a:extLst>
                <a:ext uri="{FF2B5EF4-FFF2-40B4-BE49-F238E27FC236}">
                  <a16:creationId xmlns:a16="http://schemas.microsoft.com/office/drawing/2014/main" id="{8BB80138-7F48-4780-8928-E1BFF38AAF76}"/>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5">
              <a:extLst>
                <a:ext uri="{FF2B5EF4-FFF2-40B4-BE49-F238E27FC236}">
                  <a16:creationId xmlns:a16="http://schemas.microsoft.com/office/drawing/2014/main" id="{E30CB181-61B9-493A-9B43-E54FE5790B4F}"/>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4286049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56020"/>
            <a:ext cx="483108" cy="60197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2425573" y="1131867"/>
            <a:ext cx="135255" cy="340995"/>
          </a:xfrm>
          <a:prstGeom prst="rect">
            <a:avLst/>
          </a:prstGeom>
        </p:spPr>
        <p:txBody>
          <a:bodyPr vert="horz" wrap="square" lIns="0" tIns="0" rIns="0" bIns="0" rtlCol="0">
            <a:spAutoFit/>
          </a:bodyPr>
          <a:lstStyle/>
          <a:p>
            <a:pPr marL="0" marR="0" lvl="0" indent="0" algn="l" defTabSz="914400" rtl="0" eaLnBrk="1" fontAlgn="auto" latinLnBrk="0" hangingPunct="1">
              <a:lnSpc>
                <a:spcPts val="2655"/>
              </a:lnSpc>
              <a:spcBef>
                <a:spcPts val="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Arial"/>
                <a:ea typeface="+mn-ea"/>
                <a:cs typeface="Arial"/>
              </a:rPr>
              <a:t>i</a:t>
            </a:r>
            <a:r>
              <a:rPr kumimoji="0" sz="2400" b="0" i="0" u="none" strike="noStrike" kern="1200" cap="none" spc="-5" normalizeH="0" baseline="0" noProof="0" dirty="0">
                <a:ln>
                  <a:noFill/>
                </a:ln>
                <a:solidFill>
                  <a:prstClr val="black"/>
                </a:solidFill>
                <a:effectLst/>
                <a:uLnTx/>
                <a:uFillTx/>
                <a:latin typeface="Arial"/>
                <a:ea typeface="+mn-ea"/>
                <a:cs typeface="Arial"/>
              </a:rPr>
              <a:t>l</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329565" y="358775"/>
            <a:ext cx="2019936" cy="518347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Con questo  esperimento </a:t>
            </a:r>
            <a:r>
              <a:rPr kumimoji="0" sz="2400" b="0" i="0" u="none" strike="noStrike" kern="1200" cap="none" spc="-5" normalizeH="0" baseline="0" noProof="0" dirty="0" err="1">
                <a:ln>
                  <a:noFill/>
                </a:ln>
                <a:solidFill>
                  <a:prstClr val="black"/>
                </a:solidFill>
                <a:effectLst/>
                <a:uLnTx/>
                <a:uFillTx/>
                <a:latin typeface="Arial"/>
                <a:ea typeface="+mn-ea"/>
                <a:cs typeface="Arial"/>
              </a:rPr>
              <a:t>si</a:t>
            </a:r>
            <a:r>
              <a:rPr kumimoji="0" sz="2400" b="0" i="0" u="none" strike="noStrike" kern="1200" cap="none" spc="-5" normalizeH="0" baseline="0" noProof="0" dirty="0">
                <a:ln>
                  <a:noFill/>
                </a:ln>
                <a:solidFill>
                  <a:prstClr val="black"/>
                </a:solidFill>
                <a:effectLst/>
                <a:uLnTx/>
                <a:uFillTx/>
                <a:latin typeface="Arial"/>
                <a:ea typeface="+mn-ea"/>
                <a:cs typeface="Arial"/>
              </a:rPr>
              <a:t>  </a:t>
            </a:r>
            <a:r>
              <a:rPr kumimoji="0" lang="it-IT" sz="2400" b="0" i="0" u="none" strike="noStrike" kern="1200" cap="none" spc="-5" normalizeH="0" baseline="0" noProof="0" dirty="0">
                <a:ln>
                  <a:noFill/>
                </a:ln>
                <a:solidFill>
                  <a:prstClr val="black"/>
                </a:solidFill>
                <a:effectLst/>
                <a:uLnTx/>
                <a:uFillTx/>
                <a:latin typeface="Arial"/>
                <a:ea typeface="+mn-ea"/>
                <a:cs typeface="Arial"/>
              </a:rPr>
              <a:t>è anche </a:t>
            </a:r>
            <a:r>
              <a:rPr kumimoji="0" sz="2400" b="0" i="0" u="none" strike="noStrike" kern="1200" cap="none" spc="-5" normalizeH="0" baseline="0" noProof="0" dirty="0" err="1">
                <a:ln>
                  <a:noFill/>
                </a:ln>
                <a:solidFill>
                  <a:prstClr val="black"/>
                </a:solidFill>
                <a:effectLst/>
                <a:uLnTx/>
                <a:uFillTx/>
                <a:latin typeface="Arial"/>
                <a:ea typeface="+mn-ea"/>
                <a:cs typeface="Arial"/>
              </a:rPr>
              <a:t>dimostra</a:t>
            </a:r>
            <a:r>
              <a:rPr kumimoji="0" lang="it-IT" sz="2400" b="0" i="0" u="none" strike="noStrike" kern="1200" cap="none" spc="-5" normalizeH="0" baseline="0" noProof="0" dirty="0">
                <a:ln>
                  <a:noFill/>
                </a:ln>
                <a:solidFill>
                  <a:prstClr val="black"/>
                </a:solidFill>
                <a:effectLst/>
                <a:uLnTx/>
                <a:uFillTx/>
                <a:latin typeface="Arial"/>
                <a:ea typeface="+mn-ea"/>
                <a:cs typeface="Arial"/>
              </a:rPr>
              <a:t>to</a:t>
            </a:r>
            <a:r>
              <a:rPr kumimoji="0" sz="2400" b="0" i="0" u="none" strike="noStrike" kern="1200" cap="none" spc="-5" normalizeH="0" baseline="0" noProof="0" dirty="0">
                <a:ln>
                  <a:noFill/>
                </a:ln>
                <a:solidFill>
                  <a:prstClr val="black"/>
                </a:solidFill>
                <a:effectLst/>
                <a:uLnTx/>
                <a:uFillTx/>
                <a:latin typeface="Arial"/>
                <a:ea typeface="+mn-ea"/>
                <a:cs typeface="Arial"/>
              </a:rPr>
              <a:t> come</a:t>
            </a:r>
            <a:r>
              <a:rPr kumimoji="0" lang="it-IT" sz="2400" b="0" i="0" u="none" strike="noStrike" kern="1200" cap="none" spc="-5" normalizeH="0" noProof="0" dirty="0">
                <a:ln>
                  <a:noFill/>
                </a:ln>
                <a:solidFill>
                  <a:prstClr val="black"/>
                </a:solidFill>
                <a:effectLst/>
                <a:uLnTx/>
                <a:uFillTx/>
                <a:latin typeface="Arial"/>
                <a:ea typeface="+mn-ea"/>
                <a:cs typeface="Arial"/>
              </a:rPr>
              <a:t> il</a:t>
            </a:r>
            <a:r>
              <a:rPr kumimoji="0" sz="2400" b="0" i="0" u="none" strike="noStrike" kern="1200" cap="none" spc="-5" normalizeH="0" baseline="0" noProof="0" dirty="0">
                <a:ln>
                  <a:noFill/>
                </a:ln>
                <a:solidFill>
                  <a:prstClr val="black"/>
                </a:solidFill>
                <a:effectLst/>
                <a:uLnTx/>
                <a:uFillTx/>
                <a:latin typeface="Arial"/>
                <a:ea typeface="+mn-ea"/>
                <a:cs typeface="Arial"/>
              </a:rPr>
              <a:t> trasporto possa  </a:t>
            </a:r>
            <a:r>
              <a:rPr kumimoji="0" sz="2400" b="0" i="0" u="none" strike="noStrike" kern="1200" cap="none" spc="-5" normalizeH="0" baseline="0" noProof="0" dirty="0" err="1">
                <a:ln>
                  <a:noFill/>
                </a:ln>
                <a:solidFill>
                  <a:prstClr val="black"/>
                </a:solidFill>
                <a:effectLst/>
                <a:uLnTx/>
                <a:uFillTx/>
                <a:latin typeface="Arial"/>
                <a:ea typeface="+mn-ea"/>
                <a:cs typeface="Arial"/>
              </a:rPr>
              <a:t>avvenire</a:t>
            </a:r>
            <a:r>
              <a:rPr kumimoji="0" sz="2400" b="0" i="0" u="none" strike="noStrike" kern="1200" cap="none" spc="-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err="1">
                <a:ln>
                  <a:noFill/>
                </a:ln>
                <a:solidFill>
                  <a:prstClr val="black"/>
                </a:solidFill>
                <a:effectLst/>
                <a:uLnTx/>
                <a:uFillTx/>
                <a:latin typeface="Arial"/>
                <a:ea typeface="+mn-ea"/>
                <a:cs typeface="Arial"/>
              </a:rPr>
              <a:t>c</a:t>
            </a:r>
            <a:r>
              <a:rPr kumimoji="0" sz="2400" b="0" i="0" u="none" strike="noStrike" kern="1200" cap="none" spc="-10" normalizeH="0" baseline="0" noProof="0" dirty="0" err="1">
                <a:ln>
                  <a:noFill/>
                </a:ln>
                <a:solidFill>
                  <a:prstClr val="black"/>
                </a:solidFill>
                <a:effectLst/>
                <a:uLnTx/>
                <a:uFillTx/>
                <a:latin typeface="Arial"/>
                <a:ea typeface="+mn-ea"/>
                <a:cs typeface="Arial"/>
              </a:rPr>
              <a:t>on</a:t>
            </a:r>
            <a:r>
              <a:rPr kumimoji="0" sz="2400" b="0" i="0" u="none" strike="noStrike" kern="1200" cap="none" spc="0" normalizeH="0" baseline="0" noProof="0" dirty="0" err="1">
                <a:ln>
                  <a:noFill/>
                </a:ln>
                <a:solidFill>
                  <a:prstClr val="black"/>
                </a:solidFill>
                <a:effectLst/>
                <a:uLnTx/>
                <a:uFillTx/>
                <a:latin typeface="Arial"/>
                <a:ea typeface="+mn-ea"/>
                <a:cs typeface="Arial"/>
              </a:rPr>
              <a:t>t</a:t>
            </a:r>
            <a:r>
              <a:rPr kumimoji="0" sz="2400" b="0" i="0" u="none" strike="noStrike" kern="1200" cap="none" spc="-10" normalizeH="0" baseline="0" noProof="0" dirty="0" err="1">
                <a:ln>
                  <a:noFill/>
                </a:ln>
                <a:solidFill>
                  <a:prstClr val="black"/>
                </a:solidFill>
                <a:effectLst/>
                <a:uLnTx/>
                <a:uFillTx/>
                <a:latin typeface="Arial"/>
                <a:ea typeface="+mn-ea"/>
                <a:cs typeface="Arial"/>
              </a:rPr>
              <a:t>e</a:t>
            </a:r>
            <a:r>
              <a:rPr kumimoji="0" sz="2400" b="0" i="0" u="none" strike="noStrike" kern="1200" cap="none" spc="0" normalizeH="0" baseline="0" noProof="0" dirty="0" err="1">
                <a:ln>
                  <a:noFill/>
                </a:ln>
                <a:solidFill>
                  <a:prstClr val="black"/>
                </a:solidFill>
                <a:effectLst/>
                <a:uLnTx/>
                <a:uFillTx/>
                <a:latin typeface="Arial"/>
                <a:ea typeface="+mn-ea"/>
                <a:cs typeface="Arial"/>
              </a:rPr>
              <a:t>m</a:t>
            </a:r>
            <a:r>
              <a:rPr kumimoji="0" sz="2400" b="0" i="0" u="none" strike="noStrike" kern="1200" cap="none" spc="-10" normalizeH="0" baseline="0" noProof="0" dirty="0" err="1">
                <a:ln>
                  <a:noFill/>
                </a:ln>
                <a:solidFill>
                  <a:prstClr val="black"/>
                </a:solidFill>
                <a:effectLst/>
                <a:uLnTx/>
                <a:uFillTx/>
                <a:latin typeface="Arial"/>
                <a:ea typeface="+mn-ea"/>
                <a:cs typeface="Arial"/>
              </a:rPr>
              <a:t>po</a:t>
            </a:r>
            <a:r>
              <a:rPr kumimoji="0" sz="2400" b="0" i="0" u="none" strike="noStrike" kern="1200" cap="none" spc="0" normalizeH="0" baseline="0" noProof="0" dirty="0" err="1">
                <a:ln>
                  <a:noFill/>
                </a:ln>
                <a:solidFill>
                  <a:prstClr val="black"/>
                </a:solidFill>
                <a:effectLst/>
                <a:uLnTx/>
                <a:uFillTx/>
                <a:latin typeface="Arial"/>
                <a:ea typeface="+mn-ea"/>
                <a:cs typeface="Arial"/>
              </a:rPr>
              <a:t>r</a:t>
            </a:r>
            <a:r>
              <a:rPr kumimoji="0" sz="2400" b="0" i="0" u="none" strike="noStrike" kern="1200" cap="none" spc="-10" normalizeH="0" baseline="0" noProof="0" dirty="0" err="1">
                <a:ln>
                  <a:noFill/>
                </a:ln>
                <a:solidFill>
                  <a:prstClr val="black"/>
                </a:solidFill>
                <a:effectLst/>
                <a:uLnTx/>
                <a:uFillTx/>
                <a:latin typeface="Arial"/>
                <a:ea typeface="+mn-ea"/>
                <a:cs typeface="Arial"/>
              </a:rPr>
              <a:t>a</a:t>
            </a:r>
            <a:r>
              <a:rPr kumimoji="0" lang="it-IT" sz="2400" b="0" i="0" u="none" strike="noStrike" kern="1200" cap="none" spc="-10" normalizeH="0" baseline="0" noProof="0" dirty="0">
                <a:ln>
                  <a:noFill/>
                </a:ln>
                <a:solidFill>
                  <a:prstClr val="black"/>
                </a:solidFill>
                <a:effectLst/>
                <a:uLnTx/>
                <a:uFillTx/>
                <a:latin typeface="Arial"/>
                <a:ea typeface="+mn-ea"/>
                <a:cs typeface="Arial"/>
              </a:rPr>
              <a:t>-</a:t>
            </a:r>
            <a:r>
              <a:rPr kumimoji="0" sz="2400" b="0" i="0" u="none" strike="noStrike" kern="1200" cap="none" spc="-10" normalizeH="0" baseline="0" noProof="0" dirty="0" err="1">
                <a:ln>
                  <a:noFill/>
                </a:ln>
                <a:solidFill>
                  <a:prstClr val="black"/>
                </a:solidFill>
                <a:effectLst/>
                <a:uLnTx/>
                <a:uFillTx/>
                <a:latin typeface="Arial"/>
                <a:ea typeface="+mn-ea"/>
                <a:cs typeface="Arial"/>
              </a:rPr>
              <a:t>ne</a:t>
            </a:r>
            <a:r>
              <a:rPr kumimoji="0" sz="2400" b="0" i="0" u="none" strike="noStrike" kern="1200" cap="none" spc="-5" normalizeH="0" baseline="0" noProof="0" dirty="0" err="1">
                <a:ln>
                  <a:noFill/>
                </a:ln>
                <a:solidFill>
                  <a:prstClr val="black"/>
                </a:solidFill>
                <a:effectLst/>
                <a:uLnTx/>
                <a:uFillTx/>
                <a:latin typeface="Arial"/>
                <a:ea typeface="+mn-ea"/>
                <a:cs typeface="Arial"/>
              </a:rPr>
              <a:t>amente</a:t>
            </a:r>
            <a:r>
              <a:rPr kumimoji="0" sz="2400" b="0" i="0" u="none" strike="noStrike" kern="1200" cap="none" spc="-5" normalizeH="0" baseline="0" noProof="0" dirty="0">
                <a:ln>
                  <a:noFill/>
                </a:ln>
                <a:solidFill>
                  <a:prstClr val="black"/>
                </a:solidFill>
                <a:effectLst/>
                <a:uLnTx/>
                <a:uFillTx/>
                <a:latin typeface="Arial"/>
                <a:ea typeface="+mn-ea"/>
                <a:cs typeface="Arial"/>
              </a:rPr>
              <a:t> nei due  sensi all’interno  dello stesso  internodo</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5"/>
          <p:cNvSpPr/>
          <p:nvPr/>
        </p:nvSpPr>
        <p:spPr>
          <a:xfrm>
            <a:off x="2412491" y="0"/>
            <a:ext cx="5231891" cy="68580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2627375" y="4006595"/>
            <a:ext cx="864235" cy="379730"/>
          </a:xfrm>
          <a:prstGeom prst="rect">
            <a:avLst/>
          </a:prstGeom>
          <a:solidFill>
            <a:srgbClr val="FFFFFF"/>
          </a:solidFill>
        </p:spPr>
        <p:txBody>
          <a:bodyPr vert="horz" wrap="square" lIns="0" tIns="38100" rIns="0" bIns="0" rtlCol="0">
            <a:spAutoFit/>
          </a:bodyPr>
          <a:lstStyle/>
          <a:p>
            <a:pPr marL="90805" marR="0" lvl="0" indent="0" algn="l" defTabSz="914400" rtl="0" eaLnBrk="1" fontAlgn="auto" latinLnBrk="0" hangingPunct="1">
              <a:lnSpc>
                <a:spcPct val="100000"/>
              </a:lnSpc>
              <a:spcBef>
                <a:spcPts val="30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Arial"/>
                <a:ea typeface="+mn-ea"/>
                <a:cs typeface="Arial"/>
              </a:rPr>
              <a:t>xilema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p:nvPr/>
        </p:nvSpPr>
        <p:spPr>
          <a:xfrm>
            <a:off x="2479547" y="4386071"/>
            <a:ext cx="935990" cy="364490"/>
          </a:xfrm>
          <a:prstGeom prst="rect">
            <a:avLst/>
          </a:prstGeom>
          <a:solidFill>
            <a:srgbClr val="FFFFFF"/>
          </a:solidFill>
        </p:spPr>
        <p:txBody>
          <a:bodyPr vert="horz" wrap="square" lIns="0" tIns="38100" rIns="0" bIns="0" rtlCol="0">
            <a:spAutoFit/>
          </a:bodyPr>
          <a:lstStyle/>
          <a:p>
            <a:pPr marL="89535" marR="0" lvl="0" indent="0" algn="l" defTabSz="914400" rtl="0" eaLnBrk="1" fontAlgn="auto" latinLnBrk="0" hangingPunct="1">
              <a:lnSpc>
                <a:spcPct val="100000"/>
              </a:lnSpc>
              <a:spcBef>
                <a:spcPts val="3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floema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p:nvPr/>
        </p:nvSpPr>
        <p:spPr>
          <a:xfrm>
            <a:off x="6518147" y="6382511"/>
            <a:ext cx="574675" cy="142240"/>
          </a:xfrm>
          <a:custGeom>
            <a:avLst/>
            <a:gdLst/>
            <a:ahLst/>
            <a:cxnLst/>
            <a:rect l="l" t="t" r="r" b="b"/>
            <a:pathLst>
              <a:path w="574675" h="142240">
                <a:moveTo>
                  <a:pt x="0" y="141732"/>
                </a:moveTo>
                <a:lnTo>
                  <a:pt x="574547" y="141732"/>
                </a:lnTo>
                <a:lnTo>
                  <a:pt x="574547" y="0"/>
                </a:lnTo>
                <a:lnTo>
                  <a:pt x="0" y="0"/>
                </a:lnTo>
                <a:lnTo>
                  <a:pt x="0" y="14173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512052" y="6377939"/>
            <a:ext cx="586740" cy="152400"/>
          </a:xfrm>
          <a:custGeom>
            <a:avLst/>
            <a:gdLst/>
            <a:ahLst/>
            <a:cxnLst/>
            <a:rect l="l" t="t" r="r" b="b"/>
            <a:pathLst>
              <a:path w="586740" h="152400">
                <a:moveTo>
                  <a:pt x="586739" y="0"/>
                </a:moveTo>
                <a:lnTo>
                  <a:pt x="0" y="0"/>
                </a:lnTo>
                <a:lnTo>
                  <a:pt x="0" y="152399"/>
                </a:lnTo>
                <a:lnTo>
                  <a:pt x="586739" y="152399"/>
                </a:lnTo>
                <a:lnTo>
                  <a:pt x="586739" y="147827"/>
                </a:lnTo>
                <a:lnTo>
                  <a:pt x="10668" y="147827"/>
                </a:lnTo>
                <a:lnTo>
                  <a:pt x="6096" y="143255"/>
                </a:lnTo>
                <a:lnTo>
                  <a:pt x="10668" y="143255"/>
                </a:lnTo>
                <a:lnTo>
                  <a:pt x="10668" y="9143"/>
                </a:lnTo>
                <a:lnTo>
                  <a:pt x="6096" y="9143"/>
                </a:lnTo>
                <a:lnTo>
                  <a:pt x="10668" y="4571"/>
                </a:lnTo>
                <a:lnTo>
                  <a:pt x="586739" y="4571"/>
                </a:lnTo>
                <a:lnTo>
                  <a:pt x="586739" y="0"/>
                </a:lnTo>
                <a:close/>
              </a:path>
              <a:path w="586740" h="152400">
                <a:moveTo>
                  <a:pt x="10668" y="143255"/>
                </a:moveTo>
                <a:lnTo>
                  <a:pt x="6096" y="143255"/>
                </a:lnTo>
                <a:lnTo>
                  <a:pt x="10668" y="147827"/>
                </a:lnTo>
                <a:lnTo>
                  <a:pt x="10668" y="143255"/>
                </a:lnTo>
                <a:close/>
              </a:path>
              <a:path w="586740" h="152400">
                <a:moveTo>
                  <a:pt x="577595" y="143255"/>
                </a:moveTo>
                <a:lnTo>
                  <a:pt x="10668" y="143255"/>
                </a:lnTo>
                <a:lnTo>
                  <a:pt x="10668" y="147827"/>
                </a:lnTo>
                <a:lnTo>
                  <a:pt x="577595" y="147827"/>
                </a:lnTo>
                <a:lnTo>
                  <a:pt x="577595" y="143255"/>
                </a:lnTo>
                <a:close/>
              </a:path>
              <a:path w="586740" h="152400">
                <a:moveTo>
                  <a:pt x="577595" y="4571"/>
                </a:moveTo>
                <a:lnTo>
                  <a:pt x="577595" y="147827"/>
                </a:lnTo>
                <a:lnTo>
                  <a:pt x="582167" y="143255"/>
                </a:lnTo>
                <a:lnTo>
                  <a:pt x="586739" y="143255"/>
                </a:lnTo>
                <a:lnTo>
                  <a:pt x="586739" y="9143"/>
                </a:lnTo>
                <a:lnTo>
                  <a:pt x="582167" y="9143"/>
                </a:lnTo>
                <a:lnTo>
                  <a:pt x="577595" y="4571"/>
                </a:lnTo>
                <a:close/>
              </a:path>
              <a:path w="586740" h="152400">
                <a:moveTo>
                  <a:pt x="586739" y="143255"/>
                </a:moveTo>
                <a:lnTo>
                  <a:pt x="582167" y="143255"/>
                </a:lnTo>
                <a:lnTo>
                  <a:pt x="577595" y="147827"/>
                </a:lnTo>
                <a:lnTo>
                  <a:pt x="586739" y="147827"/>
                </a:lnTo>
                <a:lnTo>
                  <a:pt x="586739" y="143255"/>
                </a:lnTo>
                <a:close/>
              </a:path>
              <a:path w="586740" h="152400">
                <a:moveTo>
                  <a:pt x="10668" y="4571"/>
                </a:moveTo>
                <a:lnTo>
                  <a:pt x="6096" y="9143"/>
                </a:lnTo>
                <a:lnTo>
                  <a:pt x="10668" y="9143"/>
                </a:lnTo>
                <a:lnTo>
                  <a:pt x="10668" y="4571"/>
                </a:lnTo>
                <a:close/>
              </a:path>
              <a:path w="586740" h="152400">
                <a:moveTo>
                  <a:pt x="577595" y="4571"/>
                </a:moveTo>
                <a:lnTo>
                  <a:pt x="10668" y="4571"/>
                </a:lnTo>
                <a:lnTo>
                  <a:pt x="10668" y="9143"/>
                </a:lnTo>
                <a:lnTo>
                  <a:pt x="577595" y="9143"/>
                </a:lnTo>
                <a:lnTo>
                  <a:pt x="577595" y="4571"/>
                </a:lnTo>
                <a:close/>
              </a:path>
              <a:path w="586740" h="152400">
                <a:moveTo>
                  <a:pt x="586739" y="4571"/>
                </a:moveTo>
                <a:lnTo>
                  <a:pt x="577595" y="4571"/>
                </a:lnTo>
                <a:lnTo>
                  <a:pt x="582167" y="9143"/>
                </a:lnTo>
                <a:lnTo>
                  <a:pt x="586739" y="9143"/>
                </a:lnTo>
                <a:lnTo>
                  <a:pt x="586739" y="457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0240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01895" y="118872"/>
            <a:ext cx="4428744" cy="626363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69391" y="1798305"/>
            <a:ext cx="3744467" cy="232181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69391" y="4148411"/>
            <a:ext cx="3744467" cy="237896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CasellaDiTesto 4">
            <a:extLst>
              <a:ext uri="{FF2B5EF4-FFF2-40B4-BE49-F238E27FC236}">
                <a16:creationId xmlns:a16="http://schemas.microsoft.com/office/drawing/2014/main" id="{AB9F144A-8A7D-4EAE-A913-6618404F4855}"/>
              </a:ext>
            </a:extLst>
          </p:cNvPr>
          <p:cNvSpPr txBox="1"/>
          <p:nvPr/>
        </p:nvSpPr>
        <p:spPr>
          <a:xfrm>
            <a:off x="469390" y="177702"/>
            <a:ext cx="3744467" cy="1569660"/>
          </a:xfrm>
          <a:prstGeom prst="rect">
            <a:avLst/>
          </a:prstGeom>
          <a:noFill/>
        </p:spPr>
        <p:txBody>
          <a:bodyPr wrap="square" rtlCol="0">
            <a:spAutoFit/>
          </a:bodyPr>
          <a:lstStyle/>
          <a:p>
            <a:r>
              <a:rPr lang="it-IT" sz="2400" dirty="0"/>
              <a:t>…e per vedere cosa viene trasportato dal floema, nulla di meglio che utilizzare gli afidi…</a:t>
            </a:r>
          </a:p>
        </p:txBody>
      </p:sp>
      <p:grpSp>
        <p:nvGrpSpPr>
          <p:cNvPr id="11" name="Gruppo 10">
            <a:extLst>
              <a:ext uri="{FF2B5EF4-FFF2-40B4-BE49-F238E27FC236}">
                <a16:creationId xmlns:a16="http://schemas.microsoft.com/office/drawing/2014/main" id="{D66CE197-DE84-4311-BDF4-263D9AF34B09}"/>
              </a:ext>
            </a:extLst>
          </p:cNvPr>
          <p:cNvGrpSpPr/>
          <p:nvPr/>
        </p:nvGrpSpPr>
        <p:grpSpPr>
          <a:xfrm>
            <a:off x="3561588" y="6324600"/>
            <a:ext cx="5581014" cy="533400"/>
            <a:chOff x="3561588" y="6324600"/>
            <a:chExt cx="5581014" cy="533400"/>
          </a:xfrm>
        </p:grpSpPr>
        <p:sp>
          <p:nvSpPr>
            <p:cNvPr id="12" name="object 3">
              <a:extLst>
                <a:ext uri="{FF2B5EF4-FFF2-40B4-BE49-F238E27FC236}">
                  <a16:creationId xmlns:a16="http://schemas.microsoft.com/office/drawing/2014/main" id="{D1FCFD2B-A96F-42D1-85AB-B37166E953B6}"/>
                </a:ext>
              </a:extLst>
            </p:cNvPr>
            <p:cNvSpPr/>
            <p:nvPr/>
          </p:nvSpPr>
          <p:spPr>
            <a:xfrm>
              <a:off x="3561588" y="6324600"/>
              <a:ext cx="426719" cy="53340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4">
              <a:extLst>
                <a:ext uri="{FF2B5EF4-FFF2-40B4-BE49-F238E27FC236}">
                  <a16:creationId xmlns:a16="http://schemas.microsoft.com/office/drawing/2014/main" id="{251D2F03-2560-4C52-9911-262A9DDF0C28}"/>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5">
              <a:extLst>
                <a:ext uri="{FF2B5EF4-FFF2-40B4-BE49-F238E27FC236}">
                  <a16:creationId xmlns:a16="http://schemas.microsoft.com/office/drawing/2014/main" id="{C8975B5B-22F4-46ED-8AC9-4484A047C8C4}"/>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3144134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177" y="136715"/>
            <a:ext cx="8681085" cy="513715"/>
          </a:xfrm>
          <a:prstGeom prst="rect">
            <a:avLst/>
          </a:prstGeom>
        </p:spPr>
        <p:txBody>
          <a:bodyPr vert="horz" wrap="square" lIns="0" tIns="12700" rIns="0" bIns="0" rtlCol="0">
            <a:spAutoFit/>
          </a:bodyPr>
          <a:lstStyle/>
          <a:p>
            <a:pPr marL="12700">
              <a:lnSpc>
                <a:spcPct val="100000"/>
              </a:lnSpc>
              <a:spcBef>
                <a:spcPts val="100"/>
              </a:spcBef>
            </a:pPr>
            <a:r>
              <a:rPr sz="3200" spc="-40" dirty="0">
                <a:solidFill>
                  <a:srgbClr val="000000"/>
                </a:solidFill>
              </a:rPr>
              <a:t>FASCI </a:t>
            </a:r>
            <a:r>
              <a:rPr sz="3200" spc="-10" dirty="0">
                <a:solidFill>
                  <a:srgbClr val="000000"/>
                </a:solidFill>
              </a:rPr>
              <a:t>CONDUTTORI </a:t>
            </a:r>
            <a:r>
              <a:rPr sz="3200" dirty="0">
                <a:solidFill>
                  <a:srgbClr val="000000"/>
                </a:solidFill>
              </a:rPr>
              <a:t>O</a:t>
            </a:r>
            <a:r>
              <a:rPr sz="3200" spc="-10" dirty="0">
                <a:solidFill>
                  <a:srgbClr val="000000"/>
                </a:solidFill>
              </a:rPr>
              <a:t> </a:t>
            </a:r>
            <a:r>
              <a:rPr sz="3200" spc="-15" dirty="0">
                <a:solidFill>
                  <a:srgbClr val="000000"/>
                </a:solidFill>
              </a:rPr>
              <a:t>CRIBRO-VASCOLARI</a:t>
            </a:r>
            <a:endParaRPr sz="3200"/>
          </a:p>
        </p:txBody>
      </p:sp>
      <p:sp>
        <p:nvSpPr>
          <p:cNvPr id="3" name="object 3"/>
          <p:cNvSpPr/>
          <p:nvPr/>
        </p:nvSpPr>
        <p:spPr>
          <a:xfrm>
            <a:off x="2124455" y="1063881"/>
            <a:ext cx="4319192" cy="432658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829043" y="4465882"/>
            <a:ext cx="318770" cy="184785"/>
          </a:xfrm>
          <a:custGeom>
            <a:avLst/>
            <a:gdLst/>
            <a:ahLst/>
            <a:cxnLst/>
            <a:rect l="l" t="t" r="r" b="b"/>
            <a:pathLst>
              <a:path w="318770" h="184785">
                <a:moveTo>
                  <a:pt x="0" y="184404"/>
                </a:moveTo>
                <a:lnTo>
                  <a:pt x="318515" y="184404"/>
                </a:lnTo>
                <a:lnTo>
                  <a:pt x="318515" y="0"/>
                </a:lnTo>
                <a:lnTo>
                  <a:pt x="0" y="0"/>
                </a:lnTo>
                <a:lnTo>
                  <a:pt x="0" y="184404"/>
                </a:lnTo>
                <a:close/>
              </a:path>
            </a:pathLst>
          </a:custGeom>
          <a:solidFill>
            <a:srgbClr val="91CF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815328" y="4444261"/>
            <a:ext cx="346075" cy="210820"/>
          </a:xfrm>
          <a:custGeom>
            <a:avLst/>
            <a:gdLst/>
            <a:ahLst/>
            <a:cxnLst/>
            <a:rect l="l" t="t" r="r" b="b"/>
            <a:pathLst>
              <a:path w="346075" h="210820">
                <a:moveTo>
                  <a:pt x="341375" y="0"/>
                </a:moveTo>
                <a:lnTo>
                  <a:pt x="6096" y="0"/>
                </a:lnTo>
                <a:lnTo>
                  <a:pt x="0" y="6095"/>
                </a:lnTo>
                <a:lnTo>
                  <a:pt x="0" y="205739"/>
                </a:lnTo>
                <a:lnTo>
                  <a:pt x="6096" y="210311"/>
                </a:lnTo>
                <a:lnTo>
                  <a:pt x="341375" y="210311"/>
                </a:lnTo>
                <a:lnTo>
                  <a:pt x="345947" y="205739"/>
                </a:lnTo>
                <a:lnTo>
                  <a:pt x="345947" y="198119"/>
                </a:lnTo>
                <a:lnTo>
                  <a:pt x="25907" y="198119"/>
                </a:lnTo>
                <a:lnTo>
                  <a:pt x="13715" y="185927"/>
                </a:lnTo>
                <a:lnTo>
                  <a:pt x="25907" y="185927"/>
                </a:lnTo>
                <a:lnTo>
                  <a:pt x="25907" y="25907"/>
                </a:lnTo>
                <a:lnTo>
                  <a:pt x="13715" y="25907"/>
                </a:lnTo>
                <a:lnTo>
                  <a:pt x="25907" y="12191"/>
                </a:lnTo>
                <a:lnTo>
                  <a:pt x="345947" y="12191"/>
                </a:lnTo>
                <a:lnTo>
                  <a:pt x="345947" y="6095"/>
                </a:lnTo>
                <a:lnTo>
                  <a:pt x="341375" y="0"/>
                </a:lnTo>
                <a:close/>
              </a:path>
              <a:path w="346075" h="210820">
                <a:moveTo>
                  <a:pt x="25907" y="185927"/>
                </a:moveTo>
                <a:lnTo>
                  <a:pt x="13715" y="185927"/>
                </a:lnTo>
                <a:lnTo>
                  <a:pt x="25907" y="198119"/>
                </a:lnTo>
                <a:lnTo>
                  <a:pt x="25907" y="185927"/>
                </a:lnTo>
                <a:close/>
              </a:path>
              <a:path w="346075" h="210820">
                <a:moveTo>
                  <a:pt x="321563" y="185927"/>
                </a:moveTo>
                <a:lnTo>
                  <a:pt x="25907" y="185927"/>
                </a:lnTo>
                <a:lnTo>
                  <a:pt x="25907" y="198119"/>
                </a:lnTo>
                <a:lnTo>
                  <a:pt x="321563" y="198119"/>
                </a:lnTo>
                <a:lnTo>
                  <a:pt x="321563" y="185927"/>
                </a:lnTo>
                <a:close/>
              </a:path>
              <a:path w="346075" h="210820">
                <a:moveTo>
                  <a:pt x="321563" y="12191"/>
                </a:moveTo>
                <a:lnTo>
                  <a:pt x="321563" y="198119"/>
                </a:lnTo>
                <a:lnTo>
                  <a:pt x="333755" y="185927"/>
                </a:lnTo>
                <a:lnTo>
                  <a:pt x="345947" y="185927"/>
                </a:lnTo>
                <a:lnTo>
                  <a:pt x="345947" y="25907"/>
                </a:lnTo>
                <a:lnTo>
                  <a:pt x="333755" y="25907"/>
                </a:lnTo>
                <a:lnTo>
                  <a:pt x="321563" y="12191"/>
                </a:lnTo>
                <a:close/>
              </a:path>
              <a:path w="346075" h="210820">
                <a:moveTo>
                  <a:pt x="345947" y="185927"/>
                </a:moveTo>
                <a:lnTo>
                  <a:pt x="333755" y="185927"/>
                </a:lnTo>
                <a:lnTo>
                  <a:pt x="321563" y="198119"/>
                </a:lnTo>
                <a:lnTo>
                  <a:pt x="345947" y="198119"/>
                </a:lnTo>
                <a:lnTo>
                  <a:pt x="345947" y="185927"/>
                </a:lnTo>
                <a:close/>
              </a:path>
              <a:path w="346075" h="210820">
                <a:moveTo>
                  <a:pt x="25907" y="12191"/>
                </a:moveTo>
                <a:lnTo>
                  <a:pt x="13715" y="25907"/>
                </a:lnTo>
                <a:lnTo>
                  <a:pt x="25907" y="25907"/>
                </a:lnTo>
                <a:lnTo>
                  <a:pt x="25907" y="12191"/>
                </a:lnTo>
                <a:close/>
              </a:path>
              <a:path w="346075" h="210820">
                <a:moveTo>
                  <a:pt x="321563" y="12191"/>
                </a:moveTo>
                <a:lnTo>
                  <a:pt x="25907" y="12191"/>
                </a:lnTo>
                <a:lnTo>
                  <a:pt x="25907" y="25907"/>
                </a:lnTo>
                <a:lnTo>
                  <a:pt x="321563" y="25907"/>
                </a:lnTo>
                <a:lnTo>
                  <a:pt x="321563" y="12191"/>
                </a:lnTo>
                <a:close/>
              </a:path>
              <a:path w="346075" h="210820">
                <a:moveTo>
                  <a:pt x="345947" y="12191"/>
                </a:moveTo>
                <a:lnTo>
                  <a:pt x="321563" y="12191"/>
                </a:lnTo>
                <a:lnTo>
                  <a:pt x="333755" y="25907"/>
                </a:lnTo>
                <a:lnTo>
                  <a:pt x="345947" y="25907"/>
                </a:lnTo>
                <a:lnTo>
                  <a:pt x="345947" y="12191"/>
                </a:lnTo>
                <a:close/>
              </a:path>
            </a:pathLst>
          </a:custGeom>
          <a:solidFill>
            <a:srgbClr val="89A3A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829043" y="4790210"/>
            <a:ext cx="318770" cy="184785"/>
          </a:xfrm>
          <a:custGeom>
            <a:avLst/>
            <a:gdLst/>
            <a:ahLst/>
            <a:cxnLst/>
            <a:rect l="l" t="t" r="r" b="b"/>
            <a:pathLst>
              <a:path w="318770" h="184785">
                <a:moveTo>
                  <a:pt x="0" y="184403"/>
                </a:moveTo>
                <a:lnTo>
                  <a:pt x="318515" y="184403"/>
                </a:lnTo>
                <a:lnTo>
                  <a:pt x="318515" y="0"/>
                </a:lnTo>
                <a:lnTo>
                  <a:pt x="0" y="0"/>
                </a:lnTo>
                <a:lnTo>
                  <a:pt x="0" y="184403"/>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815328" y="4787445"/>
            <a:ext cx="346075" cy="210820"/>
          </a:xfrm>
          <a:custGeom>
            <a:avLst/>
            <a:gdLst/>
            <a:ahLst/>
            <a:cxnLst/>
            <a:rect l="l" t="t" r="r" b="b"/>
            <a:pathLst>
              <a:path w="346075" h="210820">
                <a:moveTo>
                  <a:pt x="341375" y="0"/>
                </a:moveTo>
                <a:lnTo>
                  <a:pt x="6096" y="0"/>
                </a:lnTo>
                <a:lnTo>
                  <a:pt x="0" y="4572"/>
                </a:lnTo>
                <a:lnTo>
                  <a:pt x="0" y="204216"/>
                </a:lnTo>
                <a:lnTo>
                  <a:pt x="6096" y="210312"/>
                </a:lnTo>
                <a:lnTo>
                  <a:pt x="341375" y="210312"/>
                </a:lnTo>
                <a:lnTo>
                  <a:pt x="345947" y="204216"/>
                </a:lnTo>
                <a:lnTo>
                  <a:pt x="345947" y="198120"/>
                </a:lnTo>
                <a:lnTo>
                  <a:pt x="25907" y="198120"/>
                </a:lnTo>
                <a:lnTo>
                  <a:pt x="13715" y="184404"/>
                </a:lnTo>
                <a:lnTo>
                  <a:pt x="25907" y="184404"/>
                </a:lnTo>
                <a:lnTo>
                  <a:pt x="25907" y="24384"/>
                </a:lnTo>
                <a:lnTo>
                  <a:pt x="13715" y="24384"/>
                </a:lnTo>
                <a:lnTo>
                  <a:pt x="25907" y="12192"/>
                </a:lnTo>
                <a:lnTo>
                  <a:pt x="345947" y="12192"/>
                </a:lnTo>
                <a:lnTo>
                  <a:pt x="345947" y="4572"/>
                </a:lnTo>
                <a:lnTo>
                  <a:pt x="341375" y="0"/>
                </a:lnTo>
                <a:close/>
              </a:path>
              <a:path w="346075" h="210820">
                <a:moveTo>
                  <a:pt x="25907" y="184404"/>
                </a:moveTo>
                <a:lnTo>
                  <a:pt x="13715" y="184404"/>
                </a:lnTo>
                <a:lnTo>
                  <a:pt x="25907" y="198120"/>
                </a:lnTo>
                <a:lnTo>
                  <a:pt x="25907" y="184404"/>
                </a:lnTo>
                <a:close/>
              </a:path>
              <a:path w="346075" h="210820">
                <a:moveTo>
                  <a:pt x="321563" y="184404"/>
                </a:moveTo>
                <a:lnTo>
                  <a:pt x="25907" y="184404"/>
                </a:lnTo>
                <a:lnTo>
                  <a:pt x="25907" y="198120"/>
                </a:lnTo>
                <a:lnTo>
                  <a:pt x="321563" y="198120"/>
                </a:lnTo>
                <a:lnTo>
                  <a:pt x="321563" y="184404"/>
                </a:lnTo>
                <a:close/>
              </a:path>
              <a:path w="346075" h="210820">
                <a:moveTo>
                  <a:pt x="321563" y="12192"/>
                </a:moveTo>
                <a:lnTo>
                  <a:pt x="321563" y="198120"/>
                </a:lnTo>
                <a:lnTo>
                  <a:pt x="333755" y="184404"/>
                </a:lnTo>
                <a:lnTo>
                  <a:pt x="345947" y="184404"/>
                </a:lnTo>
                <a:lnTo>
                  <a:pt x="345947" y="24384"/>
                </a:lnTo>
                <a:lnTo>
                  <a:pt x="333755" y="24384"/>
                </a:lnTo>
                <a:lnTo>
                  <a:pt x="321563" y="12192"/>
                </a:lnTo>
                <a:close/>
              </a:path>
              <a:path w="346075" h="210820">
                <a:moveTo>
                  <a:pt x="345947" y="184404"/>
                </a:moveTo>
                <a:lnTo>
                  <a:pt x="333755" y="184404"/>
                </a:lnTo>
                <a:lnTo>
                  <a:pt x="321563" y="198120"/>
                </a:lnTo>
                <a:lnTo>
                  <a:pt x="345947" y="198120"/>
                </a:lnTo>
                <a:lnTo>
                  <a:pt x="345947" y="184404"/>
                </a:lnTo>
                <a:close/>
              </a:path>
              <a:path w="346075" h="210820">
                <a:moveTo>
                  <a:pt x="25907" y="12192"/>
                </a:moveTo>
                <a:lnTo>
                  <a:pt x="13715" y="24384"/>
                </a:lnTo>
                <a:lnTo>
                  <a:pt x="25907" y="24384"/>
                </a:lnTo>
                <a:lnTo>
                  <a:pt x="25907" y="12192"/>
                </a:lnTo>
                <a:close/>
              </a:path>
              <a:path w="346075" h="210820">
                <a:moveTo>
                  <a:pt x="321563" y="12192"/>
                </a:moveTo>
                <a:lnTo>
                  <a:pt x="25907" y="12192"/>
                </a:lnTo>
                <a:lnTo>
                  <a:pt x="25907" y="24384"/>
                </a:lnTo>
                <a:lnTo>
                  <a:pt x="321563" y="24384"/>
                </a:lnTo>
                <a:lnTo>
                  <a:pt x="321563" y="12192"/>
                </a:lnTo>
                <a:close/>
              </a:path>
              <a:path w="346075" h="210820">
                <a:moveTo>
                  <a:pt x="345947" y="12192"/>
                </a:moveTo>
                <a:lnTo>
                  <a:pt x="321563" y="12192"/>
                </a:lnTo>
                <a:lnTo>
                  <a:pt x="333755" y="24384"/>
                </a:lnTo>
                <a:lnTo>
                  <a:pt x="345947" y="24384"/>
                </a:lnTo>
                <a:lnTo>
                  <a:pt x="345947" y="12192"/>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29043" y="5134917"/>
            <a:ext cx="318770" cy="184785"/>
          </a:xfrm>
          <a:custGeom>
            <a:avLst/>
            <a:gdLst/>
            <a:ahLst/>
            <a:cxnLst/>
            <a:rect l="l" t="t" r="r" b="b"/>
            <a:pathLst>
              <a:path w="318770" h="184785">
                <a:moveTo>
                  <a:pt x="0" y="184403"/>
                </a:moveTo>
                <a:lnTo>
                  <a:pt x="318515" y="184403"/>
                </a:lnTo>
                <a:lnTo>
                  <a:pt x="318515" y="0"/>
                </a:lnTo>
                <a:lnTo>
                  <a:pt x="0" y="0"/>
                </a:lnTo>
                <a:lnTo>
                  <a:pt x="0" y="184403"/>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815328" y="5111773"/>
            <a:ext cx="346075" cy="212090"/>
          </a:xfrm>
          <a:custGeom>
            <a:avLst/>
            <a:gdLst/>
            <a:ahLst/>
            <a:cxnLst/>
            <a:rect l="l" t="t" r="r" b="b"/>
            <a:pathLst>
              <a:path w="346075" h="212089">
                <a:moveTo>
                  <a:pt x="341375" y="0"/>
                </a:moveTo>
                <a:lnTo>
                  <a:pt x="6096" y="0"/>
                </a:lnTo>
                <a:lnTo>
                  <a:pt x="0" y="6095"/>
                </a:lnTo>
                <a:lnTo>
                  <a:pt x="0" y="205739"/>
                </a:lnTo>
                <a:lnTo>
                  <a:pt x="6096" y="211835"/>
                </a:lnTo>
                <a:lnTo>
                  <a:pt x="341375" y="211835"/>
                </a:lnTo>
                <a:lnTo>
                  <a:pt x="345947" y="205739"/>
                </a:lnTo>
                <a:lnTo>
                  <a:pt x="345947" y="199643"/>
                </a:lnTo>
                <a:lnTo>
                  <a:pt x="25907" y="199643"/>
                </a:lnTo>
                <a:lnTo>
                  <a:pt x="13715" y="185927"/>
                </a:lnTo>
                <a:lnTo>
                  <a:pt x="25907" y="185927"/>
                </a:lnTo>
                <a:lnTo>
                  <a:pt x="25907" y="25907"/>
                </a:lnTo>
                <a:lnTo>
                  <a:pt x="13715" y="25907"/>
                </a:lnTo>
                <a:lnTo>
                  <a:pt x="25907" y="13715"/>
                </a:lnTo>
                <a:lnTo>
                  <a:pt x="345947" y="13715"/>
                </a:lnTo>
                <a:lnTo>
                  <a:pt x="345947" y="6095"/>
                </a:lnTo>
                <a:lnTo>
                  <a:pt x="341375" y="0"/>
                </a:lnTo>
                <a:close/>
              </a:path>
              <a:path w="346075" h="212089">
                <a:moveTo>
                  <a:pt x="25907" y="185927"/>
                </a:moveTo>
                <a:lnTo>
                  <a:pt x="13715" y="185927"/>
                </a:lnTo>
                <a:lnTo>
                  <a:pt x="25907" y="199643"/>
                </a:lnTo>
                <a:lnTo>
                  <a:pt x="25907" y="185927"/>
                </a:lnTo>
                <a:close/>
              </a:path>
              <a:path w="346075" h="212089">
                <a:moveTo>
                  <a:pt x="321563" y="185927"/>
                </a:moveTo>
                <a:lnTo>
                  <a:pt x="25907" y="185927"/>
                </a:lnTo>
                <a:lnTo>
                  <a:pt x="25907" y="199643"/>
                </a:lnTo>
                <a:lnTo>
                  <a:pt x="321563" y="199643"/>
                </a:lnTo>
                <a:lnTo>
                  <a:pt x="321563" y="185927"/>
                </a:lnTo>
                <a:close/>
              </a:path>
              <a:path w="346075" h="212089">
                <a:moveTo>
                  <a:pt x="321563" y="13715"/>
                </a:moveTo>
                <a:lnTo>
                  <a:pt x="321563" y="199643"/>
                </a:lnTo>
                <a:lnTo>
                  <a:pt x="333755" y="185927"/>
                </a:lnTo>
                <a:lnTo>
                  <a:pt x="345947" y="185927"/>
                </a:lnTo>
                <a:lnTo>
                  <a:pt x="345947" y="25907"/>
                </a:lnTo>
                <a:lnTo>
                  <a:pt x="333755" y="25907"/>
                </a:lnTo>
                <a:lnTo>
                  <a:pt x="321563" y="13715"/>
                </a:lnTo>
                <a:close/>
              </a:path>
              <a:path w="346075" h="212089">
                <a:moveTo>
                  <a:pt x="345947" y="185927"/>
                </a:moveTo>
                <a:lnTo>
                  <a:pt x="333755" y="185927"/>
                </a:lnTo>
                <a:lnTo>
                  <a:pt x="321563" y="199643"/>
                </a:lnTo>
                <a:lnTo>
                  <a:pt x="345947" y="199643"/>
                </a:lnTo>
                <a:lnTo>
                  <a:pt x="345947" y="185927"/>
                </a:lnTo>
                <a:close/>
              </a:path>
              <a:path w="346075" h="212089">
                <a:moveTo>
                  <a:pt x="25907" y="13715"/>
                </a:moveTo>
                <a:lnTo>
                  <a:pt x="13715" y="25907"/>
                </a:lnTo>
                <a:lnTo>
                  <a:pt x="25907" y="25907"/>
                </a:lnTo>
                <a:lnTo>
                  <a:pt x="25907" y="13715"/>
                </a:lnTo>
                <a:close/>
              </a:path>
              <a:path w="346075" h="212089">
                <a:moveTo>
                  <a:pt x="321563" y="13715"/>
                </a:moveTo>
                <a:lnTo>
                  <a:pt x="25907" y="13715"/>
                </a:lnTo>
                <a:lnTo>
                  <a:pt x="25907" y="25907"/>
                </a:lnTo>
                <a:lnTo>
                  <a:pt x="321563" y="25907"/>
                </a:lnTo>
                <a:lnTo>
                  <a:pt x="321563" y="13715"/>
                </a:lnTo>
                <a:close/>
              </a:path>
              <a:path w="346075" h="212089">
                <a:moveTo>
                  <a:pt x="345947" y="13715"/>
                </a:moveTo>
                <a:lnTo>
                  <a:pt x="321563" y="13715"/>
                </a:lnTo>
                <a:lnTo>
                  <a:pt x="333755" y="25907"/>
                </a:lnTo>
                <a:lnTo>
                  <a:pt x="345947" y="25907"/>
                </a:lnTo>
                <a:lnTo>
                  <a:pt x="345947" y="13715"/>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7327245" y="4358914"/>
            <a:ext cx="811530" cy="1035685"/>
          </a:xfrm>
          <a:prstGeom prst="rect">
            <a:avLst/>
          </a:prstGeom>
        </p:spPr>
        <p:txBody>
          <a:bodyPr vert="horz" wrap="square" lIns="0" tIns="6985" rIns="0" bIns="0" rtlCol="0">
            <a:spAutoFit/>
          </a:bodyPr>
          <a:lstStyle/>
          <a:p>
            <a:pPr marL="12700" marR="5080" lvl="0" indent="19685" algn="l" defTabSz="914400" rtl="0" eaLnBrk="1" fontAlgn="auto" latinLnBrk="0" hangingPunct="1">
              <a:lnSpc>
                <a:spcPct val="123400"/>
              </a:lnSpc>
              <a:spcBef>
                <a:spcPts val="55"/>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Arial"/>
                <a:ea typeface="+mn-ea"/>
                <a:cs typeface="Arial"/>
              </a:rPr>
              <a:t>Xilema  </a:t>
            </a:r>
            <a:r>
              <a:rPr kumimoji="0" sz="1800" b="0" i="0" u="none" strike="noStrike" kern="1200" cap="none" spc="-5" normalizeH="0" baseline="0" noProof="0" dirty="0">
                <a:ln>
                  <a:noFill/>
                </a:ln>
                <a:solidFill>
                  <a:prstClr val="black"/>
                </a:solidFill>
                <a:effectLst/>
                <a:uLnTx/>
                <a:uFillTx/>
                <a:latin typeface="Arial"/>
                <a:ea typeface="+mn-ea"/>
                <a:cs typeface="Arial"/>
              </a:rPr>
              <a:t>Floema  </a:t>
            </a:r>
            <a:r>
              <a:rPr kumimoji="0" sz="1800" b="0" i="0" u="none" strike="noStrike" kern="1200" cap="none" spc="-10" normalizeH="0" baseline="0" noProof="0" dirty="0">
                <a:ln>
                  <a:noFill/>
                </a:ln>
                <a:solidFill>
                  <a:prstClr val="black"/>
                </a:solidFill>
                <a:effectLst/>
                <a:uLnTx/>
                <a:uFillTx/>
                <a:latin typeface="Arial"/>
                <a:ea typeface="+mn-ea"/>
                <a:cs typeface="Arial"/>
              </a:rPr>
              <a:t>Ca</a:t>
            </a:r>
            <a:r>
              <a:rPr kumimoji="0" sz="1800" b="0" i="0" u="none" strike="noStrike" kern="1200" cap="none" spc="-5" normalizeH="0" baseline="0" noProof="0" dirty="0">
                <a:ln>
                  <a:noFill/>
                </a:ln>
                <a:solidFill>
                  <a:prstClr val="black"/>
                </a:solidFill>
                <a:effectLst/>
                <a:uLnTx/>
                <a:uFillTx/>
                <a:latin typeface="Arial"/>
                <a:ea typeface="+mn-ea"/>
                <a:cs typeface="Arial"/>
              </a:rPr>
              <a:t>m</a:t>
            </a:r>
            <a:r>
              <a:rPr kumimoji="0" sz="1800" b="0" i="0" u="none" strike="noStrike" kern="1200" cap="none" spc="-10" normalizeH="0" baseline="0" noProof="0" dirty="0">
                <a:ln>
                  <a:noFill/>
                </a:ln>
                <a:solidFill>
                  <a:prstClr val="black"/>
                </a:solidFill>
                <a:effectLst/>
                <a:uLnTx/>
                <a:uFillTx/>
                <a:latin typeface="Arial"/>
                <a:ea typeface="+mn-ea"/>
                <a:cs typeface="Arial"/>
              </a:rPr>
              <a:t>bi</a:t>
            </a:r>
            <a:r>
              <a:rPr kumimoji="0" sz="1800" b="0" i="0" u="none" strike="noStrike" kern="1200" cap="none" spc="-5" normalizeH="0" baseline="0" noProof="0" dirty="0">
                <a:ln>
                  <a:noFill/>
                </a:ln>
                <a:solidFill>
                  <a:prstClr val="black"/>
                </a:solidFill>
                <a:effectLst/>
                <a:uLnTx/>
                <a:uFillTx/>
                <a:latin typeface="Arial"/>
                <a:ea typeface="+mn-ea"/>
                <a:cs typeface="Arial"/>
              </a:rPr>
              <a:t>o</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4" name="Gruppo 13">
            <a:extLst>
              <a:ext uri="{FF2B5EF4-FFF2-40B4-BE49-F238E27FC236}">
                <a16:creationId xmlns:a16="http://schemas.microsoft.com/office/drawing/2014/main" id="{E7554C6F-807D-43D0-A299-59F90975668D}"/>
              </a:ext>
            </a:extLst>
          </p:cNvPr>
          <p:cNvGrpSpPr/>
          <p:nvPr/>
        </p:nvGrpSpPr>
        <p:grpSpPr>
          <a:xfrm>
            <a:off x="3561588" y="6324600"/>
            <a:ext cx="5581014" cy="533400"/>
            <a:chOff x="3561588" y="6324600"/>
            <a:chExt cx="5581014" cy="533400"/>
          </a:xfrm>
        </p:grpSpPr>
        <p:sp>
          <p:nvSpPr>
            <p:cNvPr id="15" name="object 3">
              <a:extLst>
                <a:ext uri="{FF2B5EF4-FFF2-40B4-BE49-F238E27FC236}">
                  <a16:creationId xmlns:a16="http://schemas.microsoft.com/office/drawing/2014/main" id="{A1713FC6-4167-4690-9A62-A81D86FEFA73}"/>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4">
              <a:extLst>
                <a:ext uri="{FF2B5EF4-FFF2-40B4-BE49-F238E27FC236}">
                  <a16:creationId xmlns:a16="http://schemas.microsoft.com/office/drawing/2014/main" id="{8ACE0488-47E5-45B2-80FD-3B6E9C1FD787}"/>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5">
              <a:extLst>
                <a:ext uri="{FF2B5EF4-FFF2-40B4-BE49-F238E27FC236}">
                  <a16:creationId xmlns:a16="http://schemas.microsoft.com/office/drawing/2014/main" id="{35EC9C98-290C-495F-BF60-E67132CE847A}"/>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177" y="49275"/>
            <a:ext cx="7590790" cy="452120"/>
          </a:xfrm>
          <a:prstGeom prst="rect">
            <a:avLst/>
          </a:prstGeom>
        </p:spPr>
        <p:txBody>
          <a:bodyPr vert="horz" wrap="square" lIns="0" tIns="12065" rIns="0" bIns="0" rtlCol="0">
            <a:spAutoFit/>
          </a:bodyPr>
          <a:lstStyle/>
          <a:p>
            <a:pPr marL="12700">
              <a:lnSpc>
                <a:spcPct val="100000"/>
              </a:lnSpc>
              <a:spcBef>
                <a:spcPts val="95"/>
              </a:spcBef>
            </a:pPr>
            <a:r>
              <a:rPr sz="2800" spc="-40" dirty="0">
                <a:solidFill>
                  <a:srgbClr val="000000"/>
                </a:solidFill>
              </a:rPr>
              <a:t>FASCI </a:t>
            </a:r>
            <a:r>
              <a:rPr sz="2800" spc="-15" dirty="0">
                <a:solidFill>
                  <a:srgbClr val="000000"/>
                </a:solidFill>
              </a:rPr>
              <a:t>CONDUTTORI </a:t>
            </a:r>
            <a:r>
              <a:rPr sz="2800" spc="-10" dirty="0">
                <a:solidFill>
                  <a:srgbClr val="000000"/>
                </a:solidFill>
              </a:rPr>
              <a:t>O</a:t>
            </a:r>
            <a:r>
              <a:rPr sz="2800" spc="80" dirty="0">
                <a:solidFill>
                  <a:srgbClr val="000000"/>
                </a:solidFill>
              </a:rPr>
              <a:t> </a:t>
            </a:r>
            <a:r>
              <a:rPr sz="2800" spc="-20" dirty="0">
                <a:solidFill>
                  <a:srgbClr val="000000"/>
                </a:solidFill>
              </a:rPr>
              <a:t>CRIBRO-VASCOLARI</a:t>
            </a:r>
            <a:endParaRPr sz="2800"/>
          </a:p>
        </p:txBody>
      </p:sp>
      <p:sp>
        <p:nvSpPr>
          <p:cNvPr id="3" name="object 3"/>
          <p:cNvSpPr txBox="1"/>
          <p:nvPr/>
        </p:nvSpPr>
        <p:spPr>
          <a:xfrm>
            <a:off x="186689" y="862012"/>
            <a:ext cx="8547100" cy="13722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Gli </a:t>
            </a:r>
            <a:r>
              <a:rPr kumimoji="0" sz="2000" b="0" i="0" u="none" strike="noStrike" kern="1200" cap="none" spc="0" normalizeH="0" baseline="0" noProof="0" dirty="0">
                <a:ln>
                  <a:noFill/>
                </a:ln>
                <a:solidFill>
                  <a:prstClr val="black"/>
                </a:solidFill>
                <a:effectLst/>
                <a:uLnTx/>
                <a:uFillTx/>
                <a:latin typeface="Arial"/>
                <a:ea typeface="+mn-ea"/>
                <a:cs typeface="Arial"/>
              </a:rPr>
              <a:t>elementi del floema e xilema sono riuniti in </a:t>
            </a:r>
            <a:r>
              <a:rPr kumimoji="0" lang="it-IT" sz="2000" b="0" i="0" u="none" strike="noStrike" kern="1200" cap="none" spc="0" normalizeH="0" baseline="0" noProof="0" dirty="0">
                <a:ln>
                  <a:noFill/>
                </a:ln>
                <a:solidFill>
                  <a:prstClr val="black"/>
                </a:solidFill>
                <a:effectLst/>
                <a:uLnTx/>
                <a:uFillTx/>
                <a:latin typeface="Arial"/>
                <a:ea typeface="+mn-ea"/>
                <a:cs typeface="Arial"/>
              </a:rPr>
              <a:t>fasci </a:t>
            </a:r>
            <a:r>
              <a:rPr kumimoji="0" sz="2000" b="0" i="0" u="none" strike="noStrike" kern="1200" cap="none" spc="0" normalizeH="0" baseline="0" noProof="0" dirty="0">
                <a:ln>
                  <a:noFill/>
                </a:ln>
                <a:solidFill>
                  <a:prstClr val="black"/>
                </a:solidFill>
                <a:effectLst/>
                <a:uLnTx/>
                <a:uFillTx/>
                <a:latin typeface="Arial"/>
                <a:ea typeface="+mn-ea"/>
                <a:cs typeface="Arial"/>
              </a:rPr>
              <a:t>(o cordoni)</a:t>
            </a:r>
            <a:r>
              <a:rPr kumimoji="0" sz="2000" b="0" i="0" u="none" strike="noStrike" kern="1200" cap="none" spc="-190"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distinti:</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err="1">
                <a:ln>
                  <a:noFill/>
                </a:ln>
                <a:solidFill>
                  <a:prstClr val="black"/>
                </a:solidFill>
                <a:effectLst/>
                <a:uLnTx/>
                <a:uFillTx/>
                <a:latin typeface="Arial"/>
                <a:ea typeface="+mn-ea"/>
                <a:cs typeface="Arial"/>
              </a:rPr>
              <a:t>fascio</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err="1">
                <a:ln>
                  <a:noFill/>
                </a:ln>
                <a:solidFill>
                  <a:prstClr val="black"/>
                </a:solidFill>
                <a:effectLst/>
                <a:uLnTx/>
                <a:uFillTx/>
                <a:latin typeface="Arial"/>
                <a:ea typeface="+mn-ea"/>
                <a:cs typeface="Arial"/>
              </a:rPr>
              <a:t>cribroso</a:t>
            </a:r>
            <a:r>
              <a:rPr kumimoji="0" lang="it-IT" sz="2000" b="1" i="0" u="none" strike="noStrike" kern="1200" cap="none" spc="0" normalizeH="0" baseline="0" noProof="0" dirty="0">
                <a:ln>
                  <a:noFill/>
                </a:ln>
                <a:solidFill>
                  <a:prstClr val="black"/>
                </a:solidFill>
                <a:effectLst/>
                <a:uLnTx/>
                <a:uFillTx/>
                <a:latin typeface="Arial"/>
                <a:ea typeface="+mn-ea"/>
                <a:cs typeface="Arial"/>
              </a:rPr>
              <a:t> e fascio</a:t>
            </a:r>
            <a:r>
              <a:rPr kumimoji="0" lang="it-IT" sz="2000" b="1" i="0" u="none" strike="noStrike" kern="1200" cap="none" spc="-60" normalizeH="0" baseline="0" noProof="0" dirty="0">
                <a:ln>
                  <a:noFill/>
                </a:ln>
                <a:solidFill>
                  <a:prstClr val="black"/>
                </a:solidFill>
                <a:effectLst/>
                <a:uLnTx/>
                <a:uFillTx/>
                <a:latin typeface="Arial"/>
                <a:ea typeface="+mn-ea"/>
                <a:cs typeface="Arial"/>
              </a:rPr>
              <a:t> </a:t>
            </a:r>
            <a:r>
              <a:rPr kumimoji="0" lang="it-IT" sz="2000" b="1" i="0" u="none" strike="noStrike" kern="1200" cap="none" spc="-5" normalizeH="0" baseline="0" noProof="0" dirty="0">
                <a:ln>
                  <a:noFill/>
                </a:ln>
                <a:solidFill>
                  <a:prstClr val="black"/>
                </a:solidFill>
                <a:effectLst/>
                <a:uLnTx/>
                <a:uFillTx/>
                <a:latin typeface="Arial"/>
                <a:ea typeface="+mn-ea"/>
                <a:cs typeface="Arial"/>
              </a:rPr>
              <a:t>vascolare</a:t>
            </a:r>
            <a:r>
              <a:rPr kumimoji="0" sz="2000" b="0" i="0" u="none" strike="noStrike" kern="1200" cap="none" spc="0" normalizeH="0" baseline="0" noProof="0" dirty="0">
                <a:ln>
                  <a:noFill/>
                </a:ln>
                <a:solidFill>
                  <a:prstClr val="black"/>
                </a:solidFill>
                <a:effectLst/>
                <a:uLnTx/>
                <a:uFillTx/>
                <a:latin typeface="Arial"/>
                <a:ea typeface="+mn-ea"/>
                <a:cs typeface="Arial"/>
              </a:rPr>
              <a:t>.</a:t>
            </a:r>
          </a:p>
          <a:p>
            <a:pPr marL="12700" marR="5080" lvl="0" indent="0" algn="l" defTabSz="914400" rtl="0" eaLnBrk="1" fontAlgn="auto" latinLnBrk="0" hangingPunct="1">
              <a:lnSpc>
                <a:spcPct val="100000"/>
              </a:lnSpc>
              <a:spcBef>
                <a:spcPts val="99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I </a:t>
            </a:r>
            <a:r>
              <a:rPr kumimoji="0" sz="2000" b="0" i="0" u="none" strike="noStrike" kern="1200" cap="none" spc="-5" normalizeH="0" baseline="0" noProof="0" dirty="0">
                <a:ln>
                  <a:noFill/>
                </a:ln>
                <a:solidFill>
                  <a:prstClr val="black"/>
                </a:solidFill>
                <a:effectLst/>
                <a:uLnTx/>
                <a:uFillTx/>
                <a:latin typeface="Arial"/>
                <a:ea typeface="+mn-ea"/>
                <a:cs typeface="Arial"/>
              </a:rPr>
              <a:t>fasci </a:t>
            </a:r>
            <a:r>
              <a:rPr kumimoji="0" sz="2000" b="0" i="0" u="none" strike="noStrike" kern="1200" cap="none" spc="0" normalizeH="0" baseline="0" noProof="0" dirty="0">
                <a:ln>
                  <a:noFill/>
                </a:ln>
                <a:solidFill>
                  <a:prstClr val="black"/>
                </a:solidFill>
                <a:effectLst/>
                <a:uLnTx/>
                <a:uFillTx/>
                <a:latin typeface="Arial"/>
                <a:ea typeface="+mn-ea"/>
                <a:cs typeface="Arial"/>
              </a:rPr>
              <a:t>vascolari (xilema) e cribrosi (floema) </a:t>
            </a:r>
            <a:r>
              <a:rPr kumimoji="0" sz="2000" b="0" i="0" u="none" strike="noStrike" kern="1200" cap="none" spc="0" normalizeH="0" baseline="0" noProof="0" dirty="0" err="1">
                <a:ln>
                  <a:noFill/>
                </a:ln>
                <a:solidFill>
                  <a:prstClr val="black"/>
                </a:solidFill>
                <a:effectLst/>
                <a:uLnTx/>
                <a:uFillTx/>
                <a:latin typeface="Arial"/>
                <a:ea typeface="+mn-ea"/>
                <a:cs typeface="Arial"/>
              </a:rPr>
              <a:t>sono</a:t>
            </a:r>
            <a:r>
              <a:rPr kumimoji="0" sz="2000" b="0" i="0" u="none" strike="noStrike" kern="1200" cap="none" spc="0" normalizeH="0" baseline="0" noProof="0" dirty="0">
                <a:ln>
                  <a:noFill/>
                </a:ln>
                <a:solidFill>
                  <a:prstClr val="black"/>
                </a:solidFill>
                <a:effectLst/>
                <a:uLnTx/>
                <a:uFillTx/>
                <a:latin typeface="Arial"/>
                <a:ea typeface="+mn-ea"/>
                <a:cs typeface="Arial"/>
              </a:rPr>
              <a:t> </a:t>
            </a:r>
            <a:r>
              <a:rPr kumimoji="0" lang="it-IT" sz="2000" b="0" i="0" u="none" strike="noStrike" kern="1200" cap="none" spc="0" normalizeH="0" baseline="0" noProof="0" dirty="0">
                <a:ln>
                  <a:noFill/>
                </a:ln>
                <a:solidFill>
                  <a:prstClr val="black"/>
                </a:solidFill>
                <a:effectLst/>
                <a:uLnTx/>
                <a:uFillTx/>
                <a:latin typeface="Arial"/>
                <a:ea typeface="+mn-ea"/>
                <a:cs typeface="Arial"/>
              </a:rPr>
              <a:t>contigui e </a:t>
            </a:r>
            <a:r>
              <a:rPr kumimoji="0" sz="2000" b="0" i="0" u="none" strike="noStrike" kern="1200" cap="none" spc="0" normalizeH="0" baseline="0" noProof="0" dirty="0" err="1">
                <a:ln>
                  <a:noFill/>
                </a:ln>
                <a:solidFill>
                  <a:prstClr val="black"/>
                </a:solidFill>
                <a:effectLst/>
                <a:uLnTx/>
                <a:uFillTx/>
                <a:latin typeface="Arial"/>
                <a:ea typeface="+mn-ea"/>
                <a:cs typeface="Arial"/>
              </a:rPr>
              <a:t>formano</a:t>
            </a:r>
            <a:r>
              <a:rPr kumimoji="0" sz="2000" b="0" i="0" u="none" strike="noStrike" kern="1200" cap="none" spc="0" normalizeH="0" baseline="0" noProof="0" dirty="0">
                <a:ln>
                  <a:noFill/>
                </a:ln>
                <a:solidFill>
                  <a:prstClr val="black"/>
                </a:solidFill>
                <a:effectLst/>
                <a:uLnTx/>
                <a:uFillTx/>
                <a:latin typeface="Arial"/>
                <a:ea typeface="+mn-ea"/>
                <a:cs typeface="Arial"/>
              </a:rPr>
              <a:t> così un unico fascio, chiamato </a:t>
            </a:r>
            <a:r>
              <a:rPr kumimoji="0" sz="2000" b="1" i="0" u="none" strike="noStrike" kern="1200" cap="none" spc="0" normalizeH="0" baseline="0" noProof="0" dirty="0">
                <a:ln>
                  <a:noFill/>
                </a:ln>
                <a:solidFill>
                  <a:prstClr val="black"/>
                </a:solidFill>
                <a:effectLst/>
                <a:uLnTx/>
                <a:uFillTx/>
                <a:latin typeface="Arial"/>
                <a:ea typeface="+mn-ea"/>
                <a:cs typeface="Arial"/>
              </a:rPr>
              <a:t>fascio</a:t>
            </a:r>
            <a:r>
              <a:rPr kumimoji="0" sz="2000" b="1" i="0" u="none" strike="noStrike" kern="1200" cap="none" spc="-185"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a:ln>
                  <a:noFill/>
                </a:ln>
                <a:solidFill>
                  <a:prstClr val="black"/>
                </a:solidFill>
                <a:effectLst/>
                <a:uLnTx/>
                <a:uFillTx/>
                <a:latin typeface="Arial"/>
                <a:ea typeface="+mn-ea"/>
                <a:cs typeface="Arial"/>
              </a:rPr>
              <a:t>cribro-vascolare</a:t>
            </a:r>
            <a:r>
              <a:rPr kumimoji="0" sz="2000" b="0" i="0" u="none" strike="noStrike" kern="1200" cap="none" spc="0" normalizeH="0" baseline="0" noProof="0" dirty="0">
                <a:ln>
                  <a:noFill/>
                </a:ln>
                <a:solidFill>
                  <a:prstClr val="black"/>
                </a:solidFill>
                <a:effectLst/>
                <a:uLnTx/>
                <a:uFillTx/>
                <a:latin typeface="Arial"/>
                <a:ea typeface="+mn-ea"/>
                <a:cs typeface="Arial"/>
              </a:rPr>
              <a:t>.</a:t>
            </a:r>
          </a:p>
        </p:txBody>
      </p:sp>
      <p:sp>
        <p:nvSpPr>
          <p:cNvPr id="4" name="object 4"/>
          <p:cNvSpPr txBox="1"/>
          <p:nvPr/>
        </p:nvSpPr>
        <p:spPr>
          <a:xfrm>
            <a:off x="186689" y="3198304"/>
            <a:ext cx="8600440" cy="2897505"/>
          </a:xfrm>
          <a:prstGeom prst="rect">
            <a:avLst/>
          </a:prstGeom>
        </p:spPr>
        <p:txBody>
          <a:bodyPr vert="horz" wrap="square" lIns="0" tIns="13335" rIns="0" bIns="0" rtlCol="0">
            <a:spAutoFit/>
          </a:bodyPr>
          <a:lstStyle/>
          <a:p>
            <a:pPr marL="12700" marR="560070" lvl="0" indent="0" algn="l" defTabSz="914400" rtl="0" eaLnBrk="1" fontAlgn="auto" latinLnBrk="0" hangingPunct="1">
              <a:lnSpc>
                <a:spcPct val="100000"/>
              </a:lnSpc>
              <a:spcBef>
                <a:spcPts val="105"/>
              </a:spcBef>
              <a:spcAft>
                <a:spcPts val="0"/>
              </a:spcAft>
              <a:buClrTx/>
              <a:buSzTx/>
              <a:buFontTx/>
              <a:buNone/>
              <a:tabLst>
                <a:tab pos="2772410" algn="l"/>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In </a:t>
            </a:r>
            <a:r>
              <a:rPr kumimoji="0" sz="2000" b="0" i="0" u="none" strike="noStrike" kern="1200" cap="none" spc="0" normalizeH="0" baseline="0" noProof="0" dirty="0" err="1">
                <a:ln>
                  <a:noFill/>
                </a:ln>
                <a:solidFill>
                  <a:prstClr val="black"/>
                </a:solidFill>
                <a:effectLst/>
                <a:uLnTx/>
                <a:uFillTx/>
                <a:latin typeface="Arial"/>
                <a:ea typeface="+mn-ea"/>
                <a:cs typeface="Arial"/>
              </a:rPr>
              <a:t>ogni</a:t>
            </a:r>
            <a:r>
              <a:rPr kumimoji="0" sz="2000" b="0" i="0" u="none" strike="noStrike" kern="1200" cap="none" spc="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err="1">
                <a:ln>
                  <a:noFill/>
                </a:ln>
                <a:solidFill>
                  <a:prstClr val="black"/>
                </a:solidFill>
                <a:effectLst/>
                <a:uLnTx/>
                <a:uFillTx/>
                <a:latin typeface="Arial"/>
                <a:ea typeface="+mn-ea"/>
                <a:cs typeface="Arial"/>
              </a:rPr>
              <a:t>fascio</a:t>
            </a:r>
            <a:r>
              <a:rPr kumimoji="0" sz="2000" b="0" i="0" u="none" strike="noStrike" kern="1200" cap="none" spc="0" normalizeH="0" baseline="0" noProof="0" dirty="0">
                <a:ln>
                  <a:noFill/>
                </a:ln>
                <a:solidFill>
                  <a:prstClr val="black"/>
                </a:solidFill>
                <a:effectLst/>
                <a:uLnTx/>
                <a:uFillTx/>
                <a:latin typeface="Arial"/>
                <a:ea typeface="+mn-ea"/>
                <a:cs typeface="Arial"/>
              </a:rPr>
              <a:t>, oltre agli elementi conduttori ci</a:t>
            </a:r>
            <a:r>
              <a:rPr kumimoji="0" sz="2000" b="0" i="0" u="none" strike="noStrike" kern="1200" cap="none" spc="-29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sono  anche </a:t>
            </a:r>
            <a:r>
              <a:rPr kumimoji="0" sz="2000" b="0" i="0" u="none" strike="noStrike" kern="1200" cap="none" spc="-5" normalizeH="0" baseline="0" noProof="0" dirty="0">
                <a:ln>
                  <a:noFill/>
                </a:ln>
                <a:solidFill>
                  <a:prstClr val="black"/>
                </a:solidFill>
                <a:effectLst/>
                <a:uLnTx/>
                <a:uFillTx/>
                <a:latin typeface="Arial"/>
                <a:ea typeface="+mn-ea"/>
                <a:cs typeface="Arial"/>
              </a:rPr>
              <a:t>fibre</a:t>
            </a:r>
            <a:r>
              <a:rPr kumimoji="0" sz="2000" b="0" i="0" u="none" strike="noStrike" kern="1200" cap="none" spc="-3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di </a:t>
            </a:r>
            <a:r>
              <a:rPr kumimoji="0" sz="2000" b="0" i="0" u="none" strike="noStrike" kern="1200" cap="none" spc="0" normalizeH="0" baseline="0" noProof="0" dirty="0" err="1">
                <a:ln>
                  <a:noFill/>
                </a:ln>
                <a:solidFill>
                  <a:prstClr val="black"/>
                </a:solidFill>
                <a:effectLst/>
                <a:uLnTx/>
                <a:uFillTx/>
                <a:latin typeface="Arial"/>
                <a:ea typeface="+mn-ea"/>
                <a:cs typeface="Arial"/>
              </a:rPr>
              <a:t>sostegno</a:t>
            </a:r>
            <a:r>
              <a:rPr kumimoji="0" lang="it-IT" sz="2000" b="0" i="0" u="none" strike="noStrike" kern="1200" cap="none" spc="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e cellule</a:t>
            </a:r>
            <a:r>
              <a:rPr kumimoji="0" sz="2000" b="0" i="0" u="none" strike="noStrike" kern="1200" cap="none" spc="-3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parenchimatiche.</a:t>
            </a: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205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61976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Sia </a:t>
            </a:r>
            <a:r>
              <a:rPr kumimoji="0" sz="2000" b="0" i="0" u="none" strike="noStrike" kern="1200" cap="none" spc="0" normalizeH="0" baseline="0" noProof="0" dirty="0" err="1">
                <a:ln>
                  <a:noFill/>
                </a:ln>
                <a:solidFill>
                  <a:prstClr val="black"/>
                </a:solidFill>
                <a:effectLst/>
                <a:uLnTx/>
                <a:uFillTx/>
                <a:latin typeface="Arial"/>
                <a:ea typeface="+mn-ea"/>
                <a:cs typeface="Arial"/>
              </a:rPr>
              <a:t>il</a:t>
            </a:r>
            <a:r>
              <a:rPr kumimoji="0" sz="2000" b="0"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err="1">
                <a:ln>
                  <a:noFill/>
                </a:ln>
                <a:solidFill>
                  <a:prstClr val="black"/>
                </a:solidFill>
                <a:effectLst/>
                <a:uLnTx/>
                <a:uFillTx/>
                <a:latin typeface="Arial"/>
                <a:ea typeface="+mn-ea"/>
                <a:cs typeface="Arial"/>
              </a:rPr>
              <a:t>floema</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err="1">
                <a:ln>
                  <a:noFill/>
                </a:ln>
                <a:solidFill>
                  <a:prstClr val="black"/>
                </a:solidFill>
                <a:effectLst/>
                <a:uLnTx/>
                <a:uFillTx/>
                <a:latin typeface="Arial"/>
                <a:ea typeface="+mn-ea"/>
                <a:cs typeface="Arial"/>
              </a:rPr>
              <a:t>che</a:t>
            </a:r>
            <a:r>
              <a:rPr kumimoji="0" sz="2000" b="0" i="0" u="none" strike="noStrike" kern="1200" cap="none" spc="0" normalizeH="0" baseline="0" noProof="0" dirty="0">
                <a:ln>
                  <a:noFill/>
                </a:ln>
                <a:solidFill>
                  <a:prstClr val="black"/>
                </a:solidFill>
                <a:effectLst/>
                <a:uLnTx/>
                <a:uFillTx/>
                <a:latin typeface="Arial"/>
                <a:ea typeface="+mn-ea"/>
                <a:cs typeface="Arial"/>
              </a:rPr>
              <a:t> </a:t>
            </a:r>
            <a:r>
              <a:rPr kumimoji="0" lang="it-IT" sz="2000" b="0" i="0" u="none" strike="noStrike" kern="1200" cap="none" spc="0" normalizeH="0" baseline="0" noProof="0" dirty="0">
                <a:ln>
                  <a:noFill/>
                </a:ln>
                <a:solidFill>
                  <a:prstClr val="black"/>
                </a:solidFill>
                <a:effectLst/>
                <a:uLnTx/>
                <a:uFillTx/>
                <a:latin typeface="Arial"/>
                <a:ea typeface="+mn-ea"/>
                <a:cs typeface="Arial"/>
              </a:rPr>
              <a:t>lo </a:t>
            </a:r>
            <a:r>
              <a:rPr kumimoji="0" sz="2000" b="1" i="0" u="none" strike="noStrike" kern="1200" cap="none" spc="-5" normalizeH="0" baseline="0" noProof="0" dirty="0" err="1">
                <a:ln>
                  <a:noFill/>
                </a:ln>
                <a:solidFill>
                  <a:prstClr val="black"/>
                </a:solidFill>
                <a:effectLst/>
                <a:uLnTx/>
                <a:uFillTx/>
                <a:latin typeface="Arial"/>
                <a:ea typeface="+mn-ea"/>
                <a:cs typeface="Arial"/>
              </a:rPr>
              <a:t>xilema</a:t>
            </a:r>
            <a:r>
              <a:rPr kumimoji="0" sz="2000" b="1" i="0" u="none" strike="noStrike" kern="1200" cap="none" spc="-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si </a:t>
            </a:r>
            <a:r>
              <a:rPr kumimoji="0" sz="2000" b="0" i="0" u="none" strike="noStrike" kern="1200" cap="none" spc="-5" normalizeH="0" baseline="0" noProof="0" dirty="0">
                <a:ln>
                  <a:noFill/>
                </a:ln>
                <a:solidFill>
                  <a:prstClr val="black"/>
                </a:solidFill>
                <a:effectLst/>
                <a:uLnTx/>
                <a:uFillTx/>
                <a:latin typeface="Arial"/>
                <a:ea typeface="+mn-ea"/>
                <a:cs typeface="Arial"/>
              </a:rPr>
              <a:t>differenziano </a:t>
            </a:r>
            <a:r>
              <a:rPr kumimoji="0" sz="2000" b="0" i="0" u="none" strike="noStrike" kern="1200" cap="none" spc="0" normalizeH="0" baseline="0" noProof="0" dirty="0">
                <a:ln>
                  <a:noFill/>
                </a:ln>
                <a:solidFill>
                  <a:prstClr val="black"/>
                </a:solidFill>
                <a:effectLst/>
                <a:uLnTx/>
                <a:uFillTx/>
                <a:latin typeface="Arial"/>
                <a:ea typeface="+mn-ea"/>
                <a:cs typeface="Arial"/>
              </a:rPr>
              <a:t>progressivamente per cui</a:t>
            </a:r>
            <a:r>
              <a:rPr kumimoji="0" sz="2000" b="0" i="0" u="none" strike="noStrike" kern="1200" cap="none" spc="-16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si  distinguono:</a:t>
            </a:r>
          </a:p>
          <a:p>
            <a:pPr marL="190500" marR="60960" lvl="0" indent="-178435" algn="l" defTabSz="914400" rtl="0" eaLnBrk="1" fontAlgn="auto" latinLnBrk="0" hangingPunct="1">
              <a:lnSpc>
                <a:spcPct val="100000"/>
              </a:lnSpc>
              <a:spcBef>
                <a:spcPts val="505"/>
              </a:spcBef>
              <a:spcAft>
                <a:spcPts val="0"/>
              </a:spcAft>
              <a:buClrTx/>
              <a:buSzTx/>
              <a:buFontTx/>
              <a:buChar char="-"/>
              <a:tabLst>
                <a:tab pos="191135"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un </a:t>
            </a:r>
            <a:r>
              <a:rPr kumimoji="0" sz="2000" b="1" i="0" u="none" strike="noStrike" kern="1200" cap="none" spc="-5" normalizeH="0" baseline="0" noProof="0" dirty="0">
                <a:ln>
                  <a:noFill/>
                </a:ln>
                <a:solidFill>
                  <a:prstClr val="black"/>
                </a:solidFill>
                <a:effectLst/>
                <a:uLnTx/>
                <a:uFillTx/>
                <a:latin typeface="Arial"/>
                <a:ea typeface="+mn-ea"/>
                <a:cs typeface="Arial"/>
              </a:rPr>
              <a:t>protoxilema </a:t>
            </a:r>
            <a:r>
              <a:rPr kumimoji="0" sz="2000" b="1" i="0" u="none" strike="noStrike" kern="1200" cap="none" spc="0" normalizeH="0" baseline="0" noProof="0" dirty="0">
                <a:ln>
                  <a:noFill/>
                </a:ln>
                <a:solidFill>
                  <a:prstClr val="black"/>
                </a:solidFill>
                <a:effectLst/>
                <a:uLnTx/>
                <a:uFillTx/>
                <a:latin typeface="Arial"/>
                <a:ea typeface="+mn-ea"/>
                <a:cs typeface="Arial"/>
              </a:rPr>
              <a:t>e protofloema </a:t>
            </a:r>
            <a:r>
              <a:rPr kumimoji="0" sz="2000" b="0" i="0" u="none" strike="noStrike" kern="1200" cap="none" spc="0" normalizeH="0" baseline="0" noProof="0" dirty="0">
                <a:ln>
                  <a:noFill/>
                </a:ln>
                <a:solidFill>
                  <a:prstClr val="black"/>
                </a:solidFill>
                <a:effectLst/>
                <a:uLnTx/>
                <a:uFillTx/>
                <a:latin typeface="Arial"/>
                <a:ea typeface="+mn-ea"/>
                <a:cs typeface="Arial"/>
              </a:rPr>
              <a:t>che si </a:t>
            </a:r>
            <a:r>
              <a:rPr kumimoji="0" sz="2000" b="0" i="0" u="none" strike="noStrike" kern="1200" cap="none" spc="-5" normalizeH="0" baseline="0" noProof="0" dirty="0">
                <a:ln>
                  <a:noFill/>
                </a:ln>
                <a:solidFill>
                  <a:prstClr val="black"/>
                </a:solidFill>
                <a:effectLst/>
                <a:uLnTx/>
                <a:uFillTx/>
                <a:latin typeface="Arial"/>
                <a:ea typeface="+mn-ea"/>
                <a:cs typeface="Arial"/>
              </a:rPr>
              <a:t>differenziano </a:t>
            </a:r>
            <a:r>
              <a:rPr kumimoji="0" sz="2000" b="0" i="0" u="none" strike="noStrike" kern="1200" cap="none" spc="0" normalizeH="0" baseline="0" noProof="0" dirty="0">
                <a:ln>
                  <a:noFill/>
                </a:ln>
                <a:solidFill>
                  <a:prstClr val="black"/>
                </a:solidFill>
                <a:effectLst/>
                <a:uLnTx/>
                <a:uFillTx/>
                <a:latin typeface="Arial"/>
                <a:ea typeface="+mn-ea"/>
                <a:cs typeface="Arial"/>
              </a:rPr>
              <a:t>per primi nella zona</a:t>
            </a:r>
            <a:r>
              <a:rPr kumimoji="0" sz="2000" b="0" i="0" u="none" strike="noStrike" kern="1200" cap="none" spc="-17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in  cui l’organo non ha ancora completato il suo allungamento,</a:t>
            </a:r>
            <a:r>
              <a:rPr kumimoji="0" sz="2000" b="0" i="0" u="none" strike="noStrike" kern="1200" cap="none" spc="-22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e</a:t>
            </a:r>
          </a:p>
          <a:p>
            <a:pPr marL="190500" marR="5080" lvl="0" indent="-178435" algn="l" defTabSz="914400" rtl="0" eaLnBrk="1" fontAlgn="auto" latinLnBrk="0" hangingPunct="1">
              <a:lnSpc>
                <a:spcPct val="100000"/>
              </a:lnSpc>
              <a:spcBef>
                <a:spcPts val="505"/>
              </a:spcBef>
              <a:spcAft>
                <a:spcPts val="0"/>
              </a:spcAft>
              <a:buClrTx/>
              <a:buSzTx/>
              <a:buFontTx/>
              <a:buChar char="-"/>
              <a:tabLst>
                <a:tab pos="191135"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un </a:t>
            </a:r>
            <a:r>
              <a:rPr kumimoji="0" sz="2000" b="1" i="0" u="none" strike="noStrike" kern="1200" cap="none" spc="-5" normalizeH="0" baseline="0" noProof="0" dirty="0">
                <a:ln>
                  <a:noFill/>
                </a:ln>
                <a:solidFill>
                  <a:prstClr val="black"/>
                </a:solidFill>
                <a:effectLst/>
                <a:uLnTx/>
                <a:uFillTx/>
                <a:latin typeface="Arial"/>
                <a:ea typeface="+mn-ea"/>
                <a:cs typeface="Arial"/>
              </a:rPr>
              <a:t>metaxilema </a:t>
            </a:r>
            <a:r>
              <a:rPr kumimoji="0" sz="2000" b="1" i="0" u="none" strike="noStrike" kern="1200" cap="none" spc="0" normalizeH="0" baseline="0" noProof="0" dirty="0">
                <a:ln>
                  <a:noFill/>
                </a:ln>
                <a:solidFill>
                  <a:prstClr val="black"/>
                </a:solidFill>
                <a:effectLst/>
                <a:uLnTx/>
                <a:uFillTx/>
                <a:latin typeface="Arial"/>
                <a:ea typeface="+mn-ea"/>
                <a:cs typeface="Arial"/>
              </a:rPr>
              <a:t>e metafloema </a:t>
            </a:r>
            <a:r>
              <a:rPr kumimoji="0" sz="2000" b="0" i="0" u="none" strike="noStrike" kern="1200" cap="none" spc="0" normalizeH="0" baseline="0" noProof="0" dirty="0">
                <a:ln>
                  <a:noFill/>
                </a:ln>
                <a:solidFill>
                  <a:prstClr val="black"/>
                </a:solidFill>
                <a:effectLst/>
                <a:uLnTx/>
                <a:uFillTx/>
                <a:latin typeface="Arial"/>
                <a:ea typeface="+mn-ea"/>
                <a:cs typeface="Arial"/>
              </a:rPr>
              <a:t>che si </a:t>
            </a:r>
            <a:r>
              <a:rPr kumimoji="0" sz="2000" b="0" i="0" u="none" strike="noStrike" kern="1200" cap="none" spc="-5" normalizeH="0" baseline="0" noProof="0" dirty="0">
                <a:ln>
                  <a:noFill/>
                </a:ln>
                <a:solidFill>
                  <a:prstClr val="black"/>
                </a:solidFill>
                <a:effectLst/>
                <a:uLnTx/>
                <a:uFillTx/>
                <a:latin typeface="Arial"/>
                <a:ea typeface="+mn-ea"/>
                <a:cs typeface="Arial"/>
              </a:rPr>
              <a:t>differenziano </a:t>
            </a:r>
            <a:r>
              <a:rPr kumimoji="0" sz="2000" b="0" i="0" u="none" strike="noStrike" kern="1200" cap="none" spc="0" normalizeH="0" baseline="0" noProof="0" dirty="0">
                <a:ln>
                  <a:noFill/>
                </a:ln>
                <a:solidFill>
                  <a:prstClr val="black"/>
                </a:solidFill>
                <a:effectLst/>
                <a:uLnTx/>
                <a:uFillTx/>
                <a:latin typeface="Arial"/>
                <a:ea typeface="+mn-ea"/>
                <a:cs typeface="Arial"/>
              </a:rPr>
              <a:t>successivamente,</a:t>
            </a:r>
            <a:r>
              <a:rPr kumimoji="0" sz="2000" b="0" i="0" u="none" strike="noStrike" kern="1200" cap="none" spc="-204"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dopo  che è terminato</a:t>
            </a:r>
            <a:r>
              <a:rPr kumimoji="0" sz="2000" b="0" i="0" u="none" strike="noStrike" kern="1200" cap="none" spc="-7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l’allungamemento.</a:t>
            </a:r>
          </a:p>
        </p:txBody>
      </p:sp>
      <p:grpSp>
        <p:nvGrpSpPr>
          <p:cNvPr id="8" name="Gruppo 7">
            <a:extLst>
              <a:ext uri="{FF2B5EF4-FFF2-40B4-BE49-F238E27FC236}">
                <a16:creationId xmlns:a16="http://schemas.microsoft.com/office/drawing/2014/main" id="{C61E7F35-9EE8-4835-949A-1543497E8ACC}"/>
              </a:ext>
            </a:extLst>
          </p:cNvPr>
          <p:cNvGrpSpPr/>
          <p:nvPr/>
        </p:nvGrpSpPr>
        <p:grpSpPr>
          <a:xfrm>
            <a:off x="3561588" y="6324600"/>
            <a:ext cx="5581014" cy="533400"/>
            <a:chOff x="3561588" y="6324600"/>
            <a:chExt cx="5581014" cy="533400"/>
          </a:xfrm>
        </p:grpSpPr>
        <p:sp>
          <p:nvSpPr>
            <p:cNvPr id="9" name="object 3">
              <a:extLst>
                <a:ext uri="{FF2B5EF4-FFF2-40B4-BE49-F238E27FC236}">
                  <a16:creationId xmlns:a16="http://schemas.microsoft.com/office/drawing/2014/main" id="{F10DB9E6-7CA7-4859-80D3-7D7676CBFEEC}"/>
                </a:ext>
              </a:extLst>
            </p:cNvPr>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4">
              <a:extLst>
                <a:ext uri="{FF2B5EF4-FFF2-40B4-BE49-F238E27FC236}">
                  <a16:creationId xmlns:a16="http://schemas.microsoft.com/office/drawing/2014/main" id="{78EBC7B2-9423-4C82-8995-98301DE1A27C}"/>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5">
              <a:extLst>
                <a:ext uri="{FF2B5EF4-FFF2-40B4-BE49-F238E27FC236}">
                  <a16:creationId xmlns:a16="http://schemas.microsoft.com/office/drawing/2014/main" id="{B5C433B2-6C18-453E-AC6C-EDE9E7CBBF31}"/>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32687" y="233171"/>
            <a:ext cx="3841648" cy="562965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163503" y="1196911"/>
            <a:ext cx="1865630" cy="1671320"/>
          </a:xfrm>
          <a:prstGeom prst="rect">
            <a:avLst/>
          </a:prstGeom>
        </p:spPr>
        <p:txBody>
          <a:bodyPr vert="horz" wrap="square" lIns="0" tIns="12700" rIns="0" bIns="0" rtlCol="0">
            <a:spAutoFit/>
          </a:bodyPr>
          <a:lstStyle/>
          <a:p>
            <a:pPr marL="12700" marR="5080" lvl="0" indent="63500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Arial"/>
                <a:ea typeface="+mn-ea"/>
                <a:cs typeface="Arial"/>
              </a:rPr>
              <a:t>p</a:t>
            </a:r>
            <a:r>
              <a:rPr kumimoji="0" sz="1800" b="0" i="0" u="none" strike="noStrike" kern="1200" cap="none" spc="-5" normalizeH="0" baseline="0" noProof="0" dirty="0">
                <a:ln>
                  <a:noFill/>
                </a:ln>
                <a:solidFill>
                  <a:prstClr val="black"/>
                </a:solidFill>
                <a:effectLst/>
                <a:uLnTx/>
                <a:uFillTx/>
                <a:latin typeface="Arial"/>
                <a:ea typeface="+mn-ea"/>
                <a:cs typeface="Arial"/>
              </a:rPr>
              <a:t>r</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t</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f</a:t>
            </a:r>
            <a:r>
              <a:rPr kumimoji="0" sz="1800" b="0" i="0" u="none" strike="noStrike" kern="1200" cap="none" spc="-10" normalizeH="0" baseline="0" noProof="0" dirty="0">
                <a:ln>
                  <a:noFill/>
                </a:ln>
                <a:solidFill>
                  <a:prstClr val="black"/>
                </a:solidFill>
                <a:effectLst/>
                <a:uLnTx/>
                <a:uFillTx/>
                <a:latin typeface="Arial"/>
                <a:ea typeface="+mn-ea"/>
                <a:cs typeface="Arial"/>
              </a:rPr>
              <a:t>loe</a:t>
            </a:r>
            <a:r>
              <a:rPr kumimoji="0" sz="1800" b="0" i="0" u="none" strike="noStrike" kern="1200" cap="none" spc="-5" normalizeH="0" baseline="0" noProof="0" dirty="0">
                <a:ln>
                  <a:noFill/>
                </a:ln>
                <a:solidFill>
                  <a:prstClr val="black"/>
                </a:solidFill>
                <a:effectLst/>
                <a:uLnTx/>
                <a:uFillTx/>
                <a:latin typeface="Arial"/>
                <a:ea typeface="+mn-ea"/>
                <a:cs typeface="Arial"/>
              </a:rPr>
              <a:t>ma  floema</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647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metafloema</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cambio</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5163503" y="3665791"/>
            <a:ext cx="3580129"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metaxilema: vasi</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grandi</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(trachee reticolate, scalariformi,</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410527" y="5037392"/>
            <a:ext cx="7723505" cy="1715135"/>
          </a:xfrm>
          <a:prstGeom prst="rect">
            <a:avLst/>
          </a:prstGeom>
        </p:spPr>
        <p:txBody>
          <a:bodyPr vert="horz" wrap="square" lIns="0" tIns="12700" rIns="0" bIns="0" rtlCol="0">
            <a:spAutoFit/>
          </a:bodyPr>
          <a:lstStyle/>
          <a:p>
            <a:pPr marL="4765675"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protoxilema: vasi piccoli  (tracheidi anulate o</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spiralate)</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15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3447415"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Fascio cribrovascolare collaterale aperto  (sezione trasversale), nel fusto in struttura  primaria di una</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Dicotiledone</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6"/>
          <p:cNvSpPr/>
          <p:nvPr/>
        </p:nvSpPr>
        <p:spPr>
          <a:xfrm>
            <a:off x="3276600" y="2586227"/>
            <a:ext cx="1811020" cy="208915"/>
          </a:xfrm>
          <a:custGeom>
            <a:avLst/>
            <a:gdLst/>
            <a:ahLst/>
            <a:cxnLst/>
            <a:rect l="l" t="t" r="r" b="b"/>
            <a:pathLst>
              <a:path w="1811020" h="208914">
                <a:moveTo>
                  <a:pt x="73455" y="44806"/>
                </a:moveTo>
                <a:lnTo>
                  <a:pt x="51910" y="55578"/>
                </a:lnTo>
                <a:lnTo>
                  <a:pt x="71474" y="69315"/>
                </a:lnTo>
                <a:lnTo>
                  <a:pt x="1807463" y="208787"/>
                </a:lnTo>
                <a:lnTo>
                  <a:pt x="1810511" y="182879"/>
                </a:lnTo>
                <a:lnTo>
                  <a:pt x="73455" y="44806"/>
                </a:lnTo>
                <a:close/>
              </a:path>
              <a:path w="1811020" h="208914">
                <a:moveTo>
                  <a:pt x="106679" y="0"/>
                </a:moveTo>
                <a:lnTo>
                  <a:pt x="99060" y="3048"/>
                </a:lnTo>
                <a:lnTo>
                  <a:pt x="0" y="51815"/>
                </a:lnTo>
                <a:lnTo>
                  <a:pt x="91439" y="114300"/>
                </a:lnTo>
                <a:lnTo>
                  <a:pt x="96012" y="118872"/>
                </a:lnTo>
                <a:lnTo>
                  <a:pt x="105155" y="117348"/>
                </a:lnTo>
                <a:lnTo>
                  <a:pt x="108203" y="111251"/>
                </a:lnTo>
                <a:lnTo>
                  <a:pt x="112775" y="105155"/>
                </a:lnTo>
                <a:lnTo>
                  <a:pt x="111251" y="97536"/>
                </a:lnTo>
                <a:lnTo>
                  <a:pt x="105155" y="92963"/>
                </a:lnTo>
                <a:lnTo>
                  <a:pt x="71474" y="69315"/>
                </a:lnTo>
                <a:lnTo>
                  <a:pt x="24383" y="65532"/>
                </a:lnTo>
                <a:lnTo>
                  <a:pt x="27431" y="41148"/>
                </a:lnTo>
                <a:lnTo>
                  <a:pt x="80772" y="41148"/>
                </a:lnTo>
                <a:lnTo>
                  <a:pt x="117348" y="22860"/>
                </a:lnTo>
                <a:lnTo>
                  <a:pt x="120395" y="15239"/>
                </a:lnTo>
                <a:lnTo>
                  <a:pt x="114300" y="3048"/>
                </a:lnTo>
                <a:lnTo>
                  <a:pt x="106679" y="0"/>
                </a:lnTo>
                <a:close/>
              </a:path>
              <a:path w="1811020" h="208914">
                <a:moveTo>
                  <a:pt x="27431" y="41148"/>
                </a:moveTo>
                <a:lnTo>
                  <a:pt x="24383" y="65532"/>
                </a:lnTo>
                <a:lnTo>
                  <a:pt x="71474" y="69315"/>
                </a:lnTo>
                <a:lnTo>
                  <a:pt x="66086" y="65532"/>
                </a:lnTo>
                <a:lnTo>
                  <a:pt x="32003" y="65532"/>
                </a:lnTo>
                <a:lnTo>
                  <a:pt x="33527" y="42672"/>
                </a:lnTo>
                <a:lnTo>
                  <a:pt x="46604" y="42672"/>
                </a:lnTo>
                <a:lnTo>
                  <a:pt x="27431" y="41148"/>
                </a:lnTo>
                <a:close/>
              </a:path>
              <a:path w="1811020" h="208914">
                <a:moveTo>
                  <a:pt x="33527" y="42672"/>
                </a:moveTo>
                <a:lnTo>
                  <a:pt x="32003" y="65532"/>
                </a:lnTo>
                <a:lnTo>
                  <a:pt x="51910" y="55578"/>
                </a:lnTo>
                <a:lnTo>
                  <a:pt x="33527" y="42672"/>
                </a:lnTo>
                <a:close/>
              </a:path>
              <a:path w="1811020" h="208914">
                <a:moveTo>
                  <a:pt x="51910" y="55578"/>
                </a:moveTo>
                <a:lnTo>
                  <a:pt x="32003" y="65532"/>
                </a:lnTo>
                <a:lnTo>
                  <a:pt x="66086" y="65532"/>
                </a:lnTo>
                <a:lnTo>
                  <a:pt x="51910" y="55578"/>
                </a:lnTo>
                <a:close/>
              </a:path>
              <a:path w="1811020" h="208914">
                <a:moveTo>
                  <a:pt x="46604" y="42672"/>
                </a:moveTo>
                <a:lnTo>
                  <a:pt x="33527" y="42672"/>
                </a:lnTo>
                <a:lnTo>
                  <a:pt x="51910" y="55578"/>
                </a:lnTo>
                <a:lnTo>
                  <a:pt x="73455" y="44806"/>
                </a:lnTo>
                <a:lnTo>
                  <a:pt x="46604" y="42672"/>
                </a:lnTo>
                <a:close/>
              </a:path>
              <a:path w="1811020" h="208914">
                <a:moveTo>
                  <a:pt x="80772" y="41148"/>
                </a:moveTo>
                <a:lnTo>
                  <a:pt x="27431" y="41148"/>
                </a:lnTo>
                <a:lnTo>
                  <a:pt x="73455" y="44806"/>
                </a:lnTo>
                <a:lnTo>
                  <a:pt x="80772" y="41148"/>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636264" y="3491483"/>
            <a:ext cx="1452880" cy="370840"/>
          </a:xfrm>
          <a:custGeom>
            <a:avLst/>
            <a:gdLst/>
            <a:ahLst/>
            <a:cxnLst/>
            <a:rect l="l" t="t" r="r" b="b"/>
            <a:pathLst>
              <a:path w="1452879" h="370839">
                <a:moveTo>
                  <a:pt x="75467" y="38118"/>
                </a:moveTo>
                <a:lnTo>
                  <a:pt x="50222" y="46379"/>
                </a:lnTo>
                <a:lnTo>
                  <a:pt x="68562" y="63845"/>
                </a:lnTo>
                <a:lnTo>
                  <a:pt x="1446275" y="370331"/>
                </a:lnTo>
                <a:lnTo>
                  <a:pt x="1452371" y="344423"/>
                </a:lnTo>
                <a:lnTo>
                  <a:pt x="75467" y="38118"/>
                </a:lnTo>
                <a:close/>
              </a:path>
              <a:path w="1452879" h="370839">
                <a:moveTo>
                  <a:pt x="111251" y="0"/>
                </a:moveTo>
                <a:lnTo>
                  <a:pt x="105155" y="1524"/>
                </a:lnTo>
                <a:lnTo>
                  <a:pt x="0" y="35052"/>
                </a:lnTo>
                <a:lnTo>
                  <a:pt x="80771" y="109728"/>
                </a:lnTo>
                <a:lnTo>
                  <a:pt x="85343" y="114300"/>
                </a:lnTo>
                <a:lnTo>
                  <a:pt x="92963" y="114300"/>
                </a:lnTo>
                <a:lnTo>
                  <a:pt x="99059" y="109728"/>
                </a:lnTo>
                <a:lnTo>
                  <a:pt x="103631" y="103632"/>
                </a:lnTo>
                <a:lnTo>
                  <a:pt x="103631" y="96012"/>
                </a:lnTo>
                <a:lnTo>
                  <a:pt x="97535" y="91440"/>
                </a:lnTo>
                <a:lnTo>
                  <a:pt x="68562" y="63845"/>
                </a:lnTo>
                <a:lnTo>
                  <a:pt x="21336" y="53340"/>
                </a:lnTo>
                <a:lnTo>
                  <a:pt x="27431" y="27432"/>
                </a:lnTo>
                <a:lnTo>
                  <a:pt x="108119" y="27432"/>
                </a:lnTo>
                <a:lnTo>
                  <a:pt x="112775" y="25908"/>
                </a:lnTo>
                <a:lnTo>
                  <a:pt x="118871" y="24384"/>
                </a:lnTo>
                <a:lnTo>
                  <a:pt x="121919" y="16764"/>
                </a:lnTo>
                <a:lnTo>
                  <a:pt x="120395" y="9144"/>
                </a:lnTo>
                <a:lnTo>
                  <a:pt x="118871" y="3048"/>
                </a:lnTo>
                <a:lnTo>
                  <a:pt x="111251" y="0"/>
                </a:lnTo>
                <a:close/>
              </a:path>
              <a:path w="1452879" h="370839">
                <a:moveTo>
                  <a:pt x="27431" y="27432"/>
                </a:moveTo>
                <a:lnTo>
                  <a:pt x="21336" y="53340"/>
                </a:lnTo>
                <a:lnTo>
                  <a:pt x="68562" y="63845"/>
                </a:lnTo>
                <a:lnTo>
                  <a:pt x="57530" y="53340"/>
                </a:lnTo>
                <a:lnTo>
                  <a:pt x="28955" y="53340"/>
                </a:lnTo>
                <a:lnTo>
                  <a:pt x="33527" y="30480"/>
                </a:lnTo>
                <a:lnTo>
                  <a:pt x="41133" y="30480"/>
                </a:lnTo>
                <a:lnTo>
                  <a:pt x="27431" y="27432"/>
                </a:lnTo>
                <a:close/>
              </a:path>
              <a:path w="1452879" h="370839">
                <a:moveTo>
                  <a:pt x="33527" y="30480"/>
                </a:moveTo>
                <a:lnTo>
                  <a:pt x="28955" y="53340"/>
                </a:lnTo>
                <a:lnTo>
                  <a:pt x="50222" y="46379"/>
                </a:lnTo>
                <a:lnTo>
                  <a:pt x="33527" y="30480"/>
                </a:lnTo>
                <a:close/>
              </a:path>
              <a:path w="1452879" h="370839">
                <a:moveTo>
                  <a:pt x="50222" y="46379"/>
                </a:moveTo>
                <a:lnTo>
                  <a:pt x="28955" y="53340"/>
                </a:lnTo>
                <a:lnTo>
                  <a:pt x="57530" y="53340"/>
                </a:lnTo>
                <a:lnTo>
                  <a:pt x="50222" y="46379"/>
                </a:lnTo>
                <a:close/>
              </a:path>
              <a:path w="1452879" h="370839">
                <a:moveTo>
                  <a:pt x="41133" y="30480"/>
                </a:moveTo>
                <a:lnTo>
                  <a:pt x="33527" y="30480"/>
                </a:lnTo>
                <a:lnTo>
                  <a:pt x="50222" y="46379"/>
                </a:lnTo>
                <a:lnTo>
                  <a:pt x="75467" y="38118"/>
                </a:lnTo>
                <a:lnTo>
                  <a:pt x="41133" y="30480"/>
                </a:lnTo>
                <a:close/>
              </a:path>
              <a:path w="1452879" h="370839">
                <a:moveTo>
                  <a:pt x="108119" y="27432"/>
                </a:moveTo>
                <a:lnTo>
                  <a:pt x="27431" y="27432"/>
                </a:lnTo>
                <a:lnTo>
                  <a:pt x="75467" y="38118"/>
                </a:lnTo>
                <a:lnTo>
                  <a:pt x="108119" y="27432"/>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636264" y="5023103"/>
            <a:ext cx="1450975" cy="219710"/>
          </a:xfrm>
          <a:custGeom>
            <a:avLst/>
            <a:gdLst/>
            <a:ahLst/>
            <a:cxnLst/>
            <a:rect l="l" t="t" r="r" b="b"/>
            <a:pathLst>
              <a:path w="1450975" h="219710">
                <a:moveTo>
                  <a:pt x="72986" y="43235"/>
                </a:moveTo>
                <a:lnTo>
                  <a:pt x="49556" y="53845"/>
                </a:lnTo>
                <a:lnTo>
                  <a:pt x="70840" y="69242"/>
                </a:lnTo>
                <a:lnTo>
                  <a:pt x="1447799" y="219456"/>
                </a:lnTo>
                <a:lnTo>
                  <a:pt x="1450847" y="193548"/>
                </a:lnTo>
                <a:lnTo>
                  <a:pt x="72986" y="43235"/>
                </a:lnTo>
                <a:close/>
              </a:path>
              <a:path w="1450975" h="219710">
                <a:moveTo>
                  <a:pt x="106679" y="0"/>
                </a:moveTo>
                <a:lnTo>
                  <a:pt x="100583" y="3048"/>
                </a:lnTo>
                <a:lnTo>
                  <a:pt x="0" y="48768"/>
                </a:lnTo>
                <a:lnTo>
                  <a:pt x="88391" y="112775"/>
                </a:lnTo>
                <a:lnTo>
                  <a:pt x="94487" y="117348"/>
                </a:lnTo>
                <a:lnTo>
                  <a:pt x="102107" y="115824"/>
                </a:lnTo>
                <a:lnTo>
                  <a:pt x="106679" y="111251"/>
                </a:lnTo>
                <a:lnTo>
                  <a:pt x="109727" y="105156"/>
                </a:lnTo>
                <a:lnTo>
                  <a:pt x="108203" y="97536"/>
                </a:lnTo>
                <a:lnTo>
                  <a:pt x="103631" y="92963"/>
                </a:lnTo>
                <a:lnTo>
                  <a:pt x="70840" y="69242"/>
                </a:lnTo>
                <a:lnTo>
                  <a:pt x="22860" y="64007"/>
                </a:lnTo>
                <a:lnTo>
                  <a:pt x="25907" y="38100"/>
                </a:lnTo>
                <a:lnTo>
                  <a:pt x="84327" y="38100"/>
                </a:lnTo>
                <a:lnTo>
                  <a:pt x="111251" y="25907"/>
                </a:lnTo>
                <a:lnTo>
                  <a:pt x="117347" y="24383"/>
                </a:lnTo>
                <a:lnTo>
                  <a:pt x="120395" y="16763"/>
                </a:lnTo>
                <a:lnTo>
                  <a:pt x="117347" y="9143"/>
                </a:lnTo>
                <a:lnTo>
                  <a:pt x="114299" y="3048"/>
                </a:lnTo>
                <a:lnTo>
                  <a:pt x="106679" y="0"/>
                </a:lnTo>
                <a:close/>
              </a:path>
              <a:path w="1450975" h="219710">
                <a:moveTo>
                  <a:pt x="25907" y="38100"/>
                </a:moveTo>
                <a:lnTo>
                  <a:pt x="22860" y="64007"/>
                </a:lnTo>
                <a:lnTo>
                  <a:pt x="70840" y="69242"/>
                </a:lnTo>
                <a:lnTo>
                  <a:pt x="61497" y="62483"/>
                </a:lnTo>
                <a:lnTo>
                  <a:pt x="30479" y="62483"/>
                </a:lnTo>
                <a:lnTo>
                  <a:pt x="32003" y="41148"/>
                </a:lnTo>
                <a:lnTo>
                  <a:pt x="53847" y="41148"/>
                </a:lnTo>
                <a:lnTo>
                  <a:pt x="25907" y="38100"/>
                </a:lnTo>
                <a:close/>
              </a:path>
              <a:path w="1450975" h="219710">
                <a:moveTo>
                  <a:pt x="32003" y="41148"/>
                </a:moveTo>
                <a:lnTo>
                  <a:pt x="30479" y="62483"/>
                </a:lnTo>
                <a:lnTo>
                  <a:pt x="49556" y="53845"/>
                </a:lnTo>
                <a:lnTo>
                  <a:pt x="32003" y="41148"/>
                </a:lnTo>
                <a:close/>
              </a:path>
              <a:path w="1450975" h="219710">
                <a:moveTo>
                  <a:pt x="49556" y="53845"/>
                </a:moveTo>
                <a:lnTo>
                  <a:pt x="30479" y="62483"/>
                </a:lnTo>
                <a:lnTo>
                  <a:pt x="61497" y="62483"/>
                </a:lnTo>
                <a:lnTo>
                  <a:pt x="49556" y="53845"/>
                </a:lnTo>
                <a:close/>
              </a:path>
              <a:path w="1450975" h="219710">
                <a:moveTo>
                  <a:pt x="53847" y="41148"/>
                </a:moveTo>
                <a:lnTo>
                  <a:pt x="32003" y="41148"/>
                </a:lnTo>
                <a:lnTo>
                  <a:pt x="49556" y="53845"/>
                </a:lnTo>
                <a:lnTo>
                  <a:pt x="72986" y="43235"/>
                </a:lnTo>
                <a:lnTo>
                  <a:pt x="53847" y="41148"/>
                </a:lnTo>
                <a:close/>
              </a:path>
              <a:path w="1450975" h="219710">
                <a:moveTo>
                  <a:pt x="84327" y="38100"/>
                </a:moveTo>
                <a:lnTo>
                  <a:pt x="25907" y="38100"/>
                </a:lnTo>
                <a:lnTo>
                  <a:pt x="72986" y="43235"/>
                </a:lnTo>
                <a:lnTo>
                  <a:pt x="84327" y="3810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700527" y="1702307"/>
            <a:ext cx="2386965" cy="335280"/>
          </a:xfrm>
          <a:custGeom>
            <a:avLst/>
            <a:gdLst/>
            <a:ahLst/>
            <a:cxnLst/>
            <a:rect l="l" t="t" r="r" b="b"/>
            <a:pathLst>
              <a:path w="2386965" h="335280">
                <a:moveTo>
                  <a:pt x="102107" y="217931"/>
                </a:moveTo>
                <a:lnTo>
                  <a:pt x="94487" y="217931"/>
                </a:lnTo>
                <a:lnTo>
                  <a:pt x="88392" y="220979"/>
                </a:lnTo>
                <a:lnTo>
                  <a:pt x="0" y="288035"/>
                </a:lnTo>
                <a:lnTo>
                  <a:pt x="100583" y="332231"/>
                </a:lnTo>
                <a:lnTo>
                  <a:pt x="108204" y="335279"/>
                </a:lnTo>
                <a:lnTo>
                  <a:pt x="115824" y="332231"/>
                </a:lnTo>
                <a:lnTo>
                  <a:pt x="117348" y="324611"/>
                </a:lnTo>
                <a:lnTo>
                  <a:pt x="120395" y="318515"/>
                </a:lnTo>
                <a:lnTo>
                  <a:pt x="117348" y="310895"/>
                </a:lnTo>
                <a:lnTo>
                  <a:pt x="111251" y="307847"/>
                </a:lnTo>
                <a:lnTo>
                  <a:pt x="86669" y="297179"/>
                </a:lnTo>
                <a:lnTo>
                  <a:pt x="27431" y="297179"/>
                </a:lnTo>
                <a:lnTo>
                  <a:pt x="24383" y="272795"/>
                </a:lnTo>
                <a:lnTo>
                  <a:pt x="69443" y="267585"/>
                </a:lnTo>
                <a:lnTo>
                  <a:pt x="103631" y="242315"/>
                </a:lnTo>
                <a:lnTo>
                  <a:pt x="109728" y="237743"/>
                </a:lnTo>
                <a:lnTo>
                  <a:pt x="109728" y="230123"/>
                </a:lnTo>
                <a:lnTo>
                  <a:pt x="106680" y="224027"/>
                </a:lnTo>
                <a:lnTo>
                  <a:pt x="102107" y="217931"/>
                </a:lnTo>
                <a:close/>
              </a:path>
              <a:path w="2386965" h="335280">
                <a:moveTo>
                  <a:pt x="69443" y="267585"/>
                </a:moveTo>
                <a:lnTo>
                  <a:pt x="24383" y="272795"/>
                </a:lnTo>
                <a:lnTo>
                  <a:pt x="27431" y="297179"/>
                </a:lnTo>
                <a:lnTo>
                  <a:pt x="53939" y="294131"/>
                </a:lnTo>
                <a:lnTo>
                  <a:pt x="33528" y="294131"/>
                </a:lnTo>
                <a:lnTo>
                  <a:pt x="30480" y="272795"/>
                </a:lnTo>
                <a:lnTo>
                  <a:pt x="62394" y="272795"/>
                </a:lnTo>
                <a:lnTo>
                  <a:pt x="69443" y="267585"/>
                </a:lnTo>
                <a:close/>
              </a:path>
              <a:path w="2386965" h="335280">
                <a:moveTo>
                  <a:pt x="74260" y="291795"/>
                </a:moveTo>
                <a:lnTo>
                  <a:pt x="27431" y="297179"/>
                </a:lnTo>
                <a:lnTo>
                  <a:pt x="86669" y="297179"/>
                </a:lnTo>
                <a:lnTo>
                  <a:pt x="74260" y="291795"/>
                </a:lnTo>
                <a:close/>
              </a:path>
              <a:path w="2386965" h="335280">
                <a:moveTo>
                  <a:pt x="30480" y="272795"/>
                </a:moveTo>
                <a:lnTo>
                  <a:pt x="33528" y="294131"/>
                </a:lnTo>
                <a:lnTo>
                  <a:pt x="50588" y="281522"/>
                </a:lnTo>
                <a:lnTo>
                  <a:pt x="30480" y="272795"/>
                </a:lnTo>
                <a:close/>
              </a:path>
              <a:path w="2386965" h="335280">
                <a:moveTo>
                  <a:pt x="50588" y="281522"/>
                </a:moveTo>
                <a:lnTo>
                  <a:pt x="33528" y="294131"/>
                </a:lnTo>
                <a:lnTo>
                  <a:pt x="53939" y="294131"/>
                </a:lnTo>
                <a:lnTo>
                  <a:pt x="74260" y="291795"/>
                </a:lnTo>
                <a:lnTo>
                  <a:pt x="50588" y="281522"/>
                </a:lnTo>
                <a:close/>
              </a:path>
              <a:path w="2386965" h="335280">
                <a:moveTo>
                  <a:pt x="2383535" y="0"/>
                </a:moveTo>
                <a:lnTo>
                  <a:pt x="69443" y="267585"/>
                </a:lnTo>
                <a:lnTo>
                  <a:pt x="50588" y="281522"/>
                </a:lnTo>
                <a:lnTo>
                  <a:pt x="74260" y="291795"/>
                </a:lnTo>
                <a:lnTo>
                  <a:pt x="2386583" y="25907"/>
                </a:lnTo>
                <a:lnTo>
                  <a:pt x="2383535" y="0"/>
                </a:lnTo>
                <a:close/>
              </a:path>
              <a:path w="2386965" h="335280">
                <a:moveTo>
                  <a:pt x="62394" y="272795"/>
                </a:moveTo>
                <a:lnTo>
                  <a:pt x="30480" y="272795"/>
                </a:lnTo>
                <a:lnTo>
                  <a:pt x="50588" y="281522"/>
                </a:lnTo>
                <a:lnTo>
                  <a:pt x="62394" y="272795"/>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475219" y="3048"/>
            <a:ext cx="1624583" cy="198729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uppo 13">
            <a:extLst>
              <a:ext uri="{FF2B5EF4-FFF2-40B4-BE49-F238E27FC236}">
                <a16:creationId xmlns:a16="http://schemas.microsoft.com/office/drawing/2014/main" id="{A178F47F-AF53-445D-9808-99F113A0B93D}"/>
              </a:ext>
            </a:extLst>
          </p:cNvPr>
          <p:cNvGrpSpPr/>
          <p:nvPr/>
        </p:nvGrpSpPr>
        <p:grpSpPr>
          <a:xfrm>
            <a:off x="3561588" y="6324600"/>
            <a:ext cx="5581014" cy="533400"/>
            <a:chOff x="3561588" y="6324600"/>
            <a:chExt cx="5581014" cy="533400"/>
          </a:xfrm>
        </p:grpSpPr>
        <p:sp>
          <p:nvSpPr>
            <p:cNvPr id="15" name="object 3">
              <a:extLst>
                <a:ext uri="{FF2B5EF4-FFF2-40B4-BE49-F238E27FC236}">
                  <a16:creationId xmlns:a16="http://schemas.microsoft.com/office/drawing/2014/main" id="{A4EF56A1-E91B-4FD5-A87C-86F86DF85D2A}"/>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4">
              <a:extLst>
                <a:ext uri="{FF2B5EF4-FFF2-40B4-BE49-F238E27FC236}">
                  <a16:creationId xmlns:a16="http://schemas.microsoft.com/office/drawing/2014/main" id="{9B85A037-4C6C-4F35-BE42-1A569F90133B}"/>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5">
              <a:extLst>
                <a:ext uri="{FF2B5EF4-FFF2-40B4-BE49-F238E27FC236}">
                  <a16:creationId xmlns:a16="http://schemas.microsoft.com/office/drawing/2014/main" id="{9FAA6648-3AA1-462A-B27F-A89CDB201A83}"/>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txBox="1"/>
          <p:nvPr/>
        </p:nvSpPr>
        <p:spPr>
          <a:xfrm>
            <a:off x="304800" y="381000"/>
            <a:ext cx="8221345" cy="6199133"/>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 seconda della disposizione di xilema e floema si distinguono diversi</a:t>
            </a:r>
            <a:r>
              <a:rPr kumimoji="0" sz="2000" b="0" i="0" u="none" strike="noStrike" kern="1200" cap="none" spc="-325"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tipi  </a:t>
            </a:r>
            <a:r>
              <a:rPr kumimoji="0" sz="2000" b="0" i="0" u="none" strike="noStrike" kern="1200" cap="none" spc="0" normalizeH="0" baseline="0" noProof="0" dirty="0">
                <a:ln>
                  <a:noFill/>
                </a:ln>
                <a:solidFill>
                  <a:prstClr val="black"/>
                </a:solidFill>
                <a:effectLst/>
                <a:uLnTx/>
                <a:uFillTx/>
                <a:latin typeface="Arial"/>
                <a:ea typeface="+mn-ea"/>
                <a:cs typeface="Arial"/>
              </a:rPr>
              <a:t>di </a:t>
            </a:r>
            <a:r>
              <a:rPr kumimoji="0" sz="2000" b="0" i="0" u="none" strike="noStrike" kern="1200" cap="none" spc="-5" normalizeH="0" baseline="0" noProof="0" dirty="0">
                <a:ln>
                  <a:noFill/>
                </a:ln>
                <a:solidFill>
                  <a:prstClr val="black"/>
                </a:solidFill>
                <a:effectLst/>
                <a:uLnTx/>
                <a:uFillTx/>
                <a:latin typeface="Arial"/>
                <a:ea typeface="+mn-ea"/>
                <a:cs typeface="Arial"/>
              </a:rPr>
              <a:t>fasci</a:t>
            </a:r>
            <a:r>
              <a:rPr kumimoji="0" sz="2000" b="0" i="0" u="none" strike="noStrike" kern="1200" cap="none" spc="-3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cribro-vascolari: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1200" cap="none" spc="0" normalizeH="0" baseline="0" noProof="0" dirty="0">
              <a:ln>
                <a:noFill/>
              </a:ln>
              <a:solidFill>
                <a:prstClr val="black"/>
              </a:solidFill>
              <a:effectLst/>
              <a:uLnTx/>
              <a:uFillTx/>
              <a:latin typeface="Times New Roman"/>
              <a:ea typeface="+mn-ea"/>
              <a:cs typeface="Times New Roman"/>
            </a:endParaRPr>
          </a:p>
          <a:p>
            <a:pPr marL="190500" marR="0" lvl="0" indent="-178435" algn="l" defTabSz="914400" rtl="0" eaLnBrk="1" fontAlgn="auto" latinLnBrk="0" hangingPunct="1">
              <a:lnSpc>
                <a:spcPct val="100000"/>
              </a:lnSpc>
              <a:spcBef>
                <a:spcPts val="5"/>
              </a:spcBef>
              <a:spcAft>
                <a:spcPts val="0"/>
              </a:spcAft>
              <a:buClrTx/>
              <a:buSzTx/>
              <a:buFont typeface="Arial"/>
              <a:buChar char="•"/>
              <a:tabLst>
                <a:tab pos="191135" algn="l"/>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collaterale</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507365" marR="4619625" lvl="1" indent="-140335" algn="l" defTabSz="914400" rtl="0" eaLnBrk="1" fontAlgn="auto" latinLnBrk="0" hangingPunct="1">
              <a:lnSpc>
                <a:spcPct val="100000"/>
              </a:lnSpc>
              <a:spcBef>
                <a:spcPts val="0"/>
              </a:spcBef>
              <a:spcAft>
                <a:spcPts val="0"/>
              </a:spcAft>
              <a:buClrTx/>
              <a:buSzTx/>
              <a:buFontTx/>
              <a:buChar char="-"/>
              <a:tabLst>
                <a:tab pos="521970" algn="l"/>
              </a:tabLst>
              <a:defRPr/>
            </a:pPr>
            <a:r>
              <a:rPr kumimoji="0" sz="2000" b="0" i="1" u="none" strike="noStrike" kern="1200" cap="none" spc="0" normalizeH="0" baseline="0" noProof="0" dirty="0">
                <a:ln>
                  <a:noFill/>
                </a:ln>
                <a:solidFill>
                  <a:srgbClr val="FF0000"/>
                </a:solidFill>
                <a:effectLst/>
                <a:uLnTx/>
                <a:uFillTx/>
                <a:latin typeface="Arial"/>
                <a:ea typeface="+mn-ea"/>
                <a:cs typeface="Arial"/>
              </a:rPr>
              <a:t>chiuso</a:t>
            </a:r>
            <a:r>
              <a:rPr kumimoji="0" sz="2000" b="0" i="1" u="none" strike="noStrike" kern="1200" cap="none" spc="0"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(A): </a:t>
            </a:r>
            <a:r>
              <a:rPr kumimoji="0" sz="2000" b="0" i="0" u="none" strike="noStrike" kern="1200" cap="none" spc="0" normalizeH="0" baseline="0" noProof="0" dirty="0">
                <a:ln>
                  <a:noFill/>
                </a:ln>
                <a:solidFill>
                  <a:prstClr val="black"/>
                </a:solidFill>
                <a:effectLst/>
                <a:uLnTx/>
                <a:uFillTx/>
                <a:latin typeface="Arial"/>
                <a:ea typeface="+mn-ea"/>
                <a:cs typeface="Arial"/>
              </a:rPr>
              <a:t>X e F a</a:t>
            </a:r>
            <a:r>
              <a:rPr kumimoji="0" sz="2000" b="0" i="0" u="none" strike="noStrike" kern="1200" cap="none" spc="-120"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err="1">
                <a:ln>
                  <a:noFill/>
                </a:ln>
                <a:solidFill>
                  <a:prstClr val="black"/>
                </a:solidFill>
                <a:effectLst/>
                <a:uLnTx/>
                <a:uFillTx/>
                <a:latin typeface="Arial"/>
                <a:ea typeface="+mn-ea"/>
                <a:cs typeface="Arial"/>
              </a:rPr>
              <a:t>contatto</a:t>
            </a:r>
            <a:r>
              <a:rPr kumimoji="0" lang="it-IT" sz="2000" b="0" i="0" u="none" strike="noStrike" kern="1200" cap="none" spc="-5" normalizeH="0" baseline="0" noProof="0" dirty="0">
                <a:ln>
                  <a:noFill/>
                </a:ln>
                <a:solidFill>
                  <a:prstClr val="black"/>
                </a:solidFill>
                <a:effectLst/>
                <a:uLnTx/>
                <a:uFillTx/>
                <a:latin typeface="Arial"/>
                <a:ea typeface="+mn-ea"/>
                <a:cs typeface="Arial"/>
              </a:rPr>
              <a:t>, senza</a:t>
            </a:r>
            <a:r>
              <a:rPr kumimoji="0" sz="2000" b="0" i="0" u="none" strike="noStrike" kern="1200" cap="none" spc="-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err="1">
                <a:ln>
                  <a:noFill/>
                </a:ln>
                <a:solidFill>
                  <a:prstClr val="black"/>
                </a:solidFill>
                <a:effectLst/>
                <a:uLnTx/>
                <a:uFillTx/>
                <a:latin typeface="Arial"/>
                <a:ea typeface="+mn-ea"/>
                <a:cs typeface="Arial"/>
              </a:rPr>
              <a:t>cambio</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521334" marR="0" lvl="1" indent="-154305" algn="l" defTabSz="914400" rtl="0" eaLnBrk="1" fontAlgn="auto" latinLnBrk="0" hangingPunct="1">
              <a:lnSpc>
                <a:spcPct val="100000"/>
              </a:lnSpc>
              <a:spcBef>
                <a:spcPts val="0"/>
              </a:spcBef>
              <a:spcAft>
                <a:spcPts val="0"/>
              </a:spcAft>
              <a:buClrTx/>
              <a:buSzTx/>
              <a:buFontTx/>
              <a:buChar char="-"/>
              <a:tabLst>
                <a:tab pos="521970" algn="l"/>
              </a:tabLst>
              <a:defRPr/>
            </a:pPr>
            <a:r>
              <a:rPr kumimoji="0" sz="2000" b="0" i="1" u="none" strike="noStrike" kern="1200" cap="none" spc="0" normalizeH="0" baseline="0" noProof="0" dirty="0">
                <a:ln>
                  <a:noFill/>
                </a:ln>
                <a:solidFill>
                  <a:srgbClr val="FF0000"/>
                </a:solidFill>
                <a:effectLst/>
                <a:uLnTx/>
                <a:uFillTx/>
                <a:latin typeface="Arial"/>
                <a:ea typeface="+mn-ea"/>
                <a:cs typeface="Arial"/>
              </a:rPr>
              <a:t>aperto</a:t>
            </a:r>
            <a:r>
              <a:rPr kumimoji="0" sz="2000" b="0" i="1" u="none" strike="noStrike" kern="1200" cap="none" spc="0"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(B): </a:t>
            </a:r>
            <a:r>
              <a:rPr kumimoji="0" sz="2000" b="0" i="0" u="none" strike="noStrike" kern="1200" cap="none" spc="0" normalizeH="0" baseline="0" noProof="0" dirty="0">
                <a:ln>
                  <a:noFill/>
                </a:ln>
                <a:solidFill>
                  <a:prstClr val="black"/>
                </a:solidFill>
                <a:effectLst/>
                <a:uLnTx/>
                <a:uFillTx/>
                <a:latin typeface="Arial"/>
                <a:ea typeface="+mn-ea"/>
                <a:cs typeface="Arial"/>
              </a:rPr>
              <a:t>con</a:t>
            </a:r>
            <a:r>
              <a:rPr kumimoji="0" sz="2000" b="0" i="0" u="none" strike="noStrike" kern="1200" cap="none" spc="-7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cambio</a:t>
            </a:r>
          </a:p>
          <a:p>
            <a:pPr marL="457200" marR="0" lvl="1" indent="0" algn="l" defTabSz="914400" rtl="0" eaLnBrk="1" fontAlgn="auto" latinLnBrk="0" hangingPunct="1">
              <a:lnSpc>
                <a:spcPct val="100000"/>
              </a:lnSpc>
              <a:spcBef>
                <a:spcPts val="20"/>
              </a:spcBef>
              <a:spcAft>
                <a:spcPts val="0"/>
              </a:spcAft>
              <a:buClrTx/>
              <a:buSzTx/>
              <a:buFont typeface="Arial"/>
              <a:buChar char="-"/>
              <a:tabLst/>
              <a:defRPr/>
            </a:pPr>
            <a:endParaRPr kumimoji="0" sz="2150" b="0" i="0" u="none" strike="noStrike" kern="1200" cap="none" spc="0" normalizeH="0" baseline="0" noProof="0" dirty="0">
              <a:ln>
                <a:noFill/>
              </a:ln>
              <a:solidFill>
                <a:prstClr val="black"/>
              </a:solidFill>
              <a:effectLst/>
              <a:uLnTx/>
              <a:uFillTx/>
              <a:latin typeface="Times New Roman"/>
              <a:ea typeface="+mn-ea"/>
              <a:cs typeface="Times New Roman"/>
            </a:endParaRPr>
          </a:p>
          <a:p>
            <a:pPr marL="190500" marR="4668520" lvl="0" indent="-178435" algn="l" defTabSz="914400" rtl="0" eaLnBrk="1" fontAlgn="auto" latinLnBrk="0" hangingPunct="1">
              <a:lnSpc>
                <a:spcPct val="100000"/>
              </a:lnSpc>
              <a:spcBef>
                <a:spcPts val="0"/>
              </a:spcBef>
              <a:spcAft>
                <a:spcPts val="0"/>
              </a:spcAft>
              <a:buClrTx/>
              <a:buSzTx/>
              <a:buFont typeface="Arial"/>
              <a:buChar char="•"/>
              <a:tabLst>
                <a:tab pos="191135" algn="l"/>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bicollaterale </a:t>
            </a:r>
            <a:r>
              <a:rPr kumimoji="0" sz="2000" b="0" i="0" u="none" strike="noStrike" kern="1200" cap="none" spc="0" normalizeH="0" baseline="0" noProof="0" dirty="0">
                <a:ln>
                  <a:noFill/>
                </a:ln>
                <a:solidFill>
                  <a:prstClr val="black"/>
                </a:solidFill>
                <a:effectLst/>
                <a:uLnTx/>
                <a:uFillTx/>
                <a:latin typeface="Arial"/>
                <a:ea typeface="+mn-ea"/>
                <a:cs typeface="Arial"/>
              </a:rPr>
              <a:t>(C): </a:t>
            </a:r>
            <a:r>
              <a:rPr kumimoji="0" sz="2000" b="0" i="0" u="none" strike="noStrike" kern="1200" cap="none" spc="0" normalizeH="0" baseline="0" noProof="0" dirty="0" err="1">
                <a:ln>
                  <a:noFill/>
                </a:ln>
                <a:solidFill>
                  <a:prstClr val="black"/>
                </a:solidFill>
                <a:effectLst/>
                <a:uLnTx/>
                <a:uFillTx/>
                <a:latin typeface="Arial"/>
                <a:ea typeface="+mn-ea"/>
                <a:cs typeface="Arial"/>
              </a:rPr>
              <a:t>fascio</a:t>
            </a:r>
            <a:r>
              <a:rPr kumimoji="0" sz="2000" b="0" i="0" u="none" strike="noStrike" kern="1200" cap="none" spc="-114"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err="1">
                <a:ln>
                  <a:noFill/>
                </a:ln>
                <a:solidFill>
                  <a:prstClr val="black"/>
                </a:solidFill>
                <a:effectLst/>
                <a:uLnTx/>
                <a:uFillTx/>
                <a:latin typeface="Arial"/>
                <a:ea typeface="+mn-ea"/>
                <a:cs typeface="Arial"/>
              </a:rPr>
              <a:t>apert</a:t>
            </a:r>
            <a:r>
              <a:rPr kumimoji="0" lang="it-IT" sz="2000" b="0" i="0" u="none" strike="noStrike" kern="1200" cap="none" spc="0" normalizeH="0" baseline="0" noProof="0" dirty="0">
                <a:ln>
                  <a:noFill/>
                </a:ln>
                <a:solidFill>
                  <a:prstClr val="black"/>
                </a:solidFill>
                <a:effectLst/>
                <a:uLnTx/>
                <a:uFillTx/>
                <a:latin typeface="Arial"/>
                <a:ea typeface="+mn-ea"/>
                <a:cs typeface="Arial"/>
              </a:rPr>
              <a:t>o,</a:t>
            </a:r>
            <a:r>
              <a:rPr kumimoji="0" sz="2000" b="0" i="0" u="none" strike="noStrike" kern="1200" cap="none" spc="0" normalizeH="0" baseline="0" noProof="0" dirty="0">
                <a:ln>
                  <a:noFill/>
                </a:ln>
                <a:solidFill>
                  <a:prstClr val="black"/>
                </a:solidFill>
                <a:effectLst/>
                <a:uLnTx/>
                <a:uFillTx/>
                <a:latin typeface="Arial"/>
                <a:ea typeface="+mn-ea"/>
                <a:cs typeface="Arial"/>
              </a:rPr>
              <a:t> sia </a:t>
            </a:r>
            <a:r>
              <a:rPr kumimoji="0" sz="2000" b="0" i="0" u="none" strike="noStrike" kern="1200" cap="none" spc="0" normalizeH="0" baseline="0" noProof="0" dirty="0" err="1">
                <a:ln>
                  <a:noFill/>
                </a:ln>
                <a:solidFill>
                  <a:prstClr val="black"/>
                </a:solidFill>
                <a:effectLst/>
                <a:uLnTx/>
                <a:uFillTx/>
                <a:latin typeface="Arial"/>
                <a:ea typeface="+mn-ea"/>
                <a:cs typeface="Arial"/>
              </a:rPr>
              <a:t>interno</a:t>
            </a:r>
            <a:r>
              <a:rPr kumimoji="0" sz="2000" b="0" i="0" u="none" strike="noStrike" kern="1200" cap="none" spc="0" normalizeH="0" baseline="0" noProof="0" dirty="0">
                <a:ln>
                  <a:noFill/>
                </a:ln>
                <a:solidFill>
                  <a:prstClr val="black"/>
                </a:solidFill>
                <a:effectLst/>
                <a:uLnTx/>
                <a:uFillTx/>
                <a:latin typeface="Arial"/>
                <a:ea typeface="+mn-ea"/>
                <a:cs typeface="Arial"/>
              </a:rPr>
              <a:t> </a:t>
            </a:r>
            <a:r>
              <a:rPr kumimoji="0" lang="it-IT" sz="2000" b="0" i="0" u="none" strike="noStrike" kern="1200" cap="none" spc="0" normalizeH="0" baseline="0" noProof="0" dirty="0">
                <a:ln>
                  <a:noFill/>
                </a:ln>
                <a:solidFill>
                  <a:prstClr val="black"/>
                </a:solidFill>
                <a:effectLst/>
                <a:uLnTx/>
                <a:uFillTx/>
                <a:latin typeface="Arial"/>
                <a:ea typeface="+mn-ea"/>
                <a:cs typeface="Arial"/>
              </a:rPr>
              <a:t>che</a:t>
            </a:r>
            <a:r>
              <a:rPr kumimoji="0" sz="2000" b="0" i="0" u="none" strike="noStrike" kern="1200" cap="none" spc="-8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esterno</a:t>
            </a:r>
          </a:p>
          <a:p>
            <a:pPr marL="0" marR="0" lvl="0" indent="0" algn="l" defTabSz="914400" rtl="0" eaLnBrk="1" fontAlgn="auto" latinLnBrk="0" hangingPunct="1">
              <a:lnSpc>
                <a:spcPct val="100000"/>
              </a:lnSpc>
              <a:spcBef>
                <a:spcPts val="35"/>
              </a:spcBef>
              <a:spcAft>
                <a:spcPts val="0"/>
              </a:spcAft>
              <a:buClrTx/>
              <a:buSzTx/>
              <a:buFont typeface="Arial"/>
              <a:buChar char="•"/>
              <a:tabLst/>
              <a:defRPr/>
            </a:pPr>
            <a:endParaRPr kumimoji="0" sz="2150" b="0" i="0" u="none" strike="noStrike" kern="1200" cap="none" spc="0" normalizeH="0" baseline="0" noProof="0" dirty="0">
              <a:ln>
                <a:noFill/>
              </a:ln>
              <a:solidFill>
                <a:prstClr val="black"/>
              </a:solidFill>
              <a:effectLst/>
              <a:uLnTx/>
              <a:uFillTx/>
              <a:latin typeface="Times New Roman"/>
              <a:ea typeface="+mn-ea"/>
              <a:cs typeface="Times New Roman"/>
            </a:endParaRPr>
          </a:p>
          <a:p>
            <a:pPr marL="190500" marR="4667250" lvl="0" indent="-178435" algn="l" defTabSz="914400" rtl="0" eaLnBrk="1" fontAlgn="auto" latinLnBrk="0" hangingPunct="1">
              <a:lnSpc>
                <a:spcPct val="100000"/>
              </a:lnSpc>
              <a:spcBef>
                <a:spcPts val="0"/>
              </a:spcBef>
              <a:spcAft>
                <a:spcPts val="0"/>
              </a:spcAft>
              <a:buClrTx/>
              <a:buSzTx/>
              <a:buFont typeface="Arial"/>
              <a:buChar char="•"/>
              <a:tabLst>
                <a:tab pos="191135" algn="l"/>
              </a:tabLst>
              <a:defRPr/>
            </a:pPr>
            <a:r>
              <a:rPr kumimoji="0" sz="2000" b="1" i="0" u="none" strike="noStrike" kern="1200" cap="none" spc="0" normalizeH="0" baseline="0" noProof="0" dirty="0">
                <a:ln>
                  <a:noFill/>
                </a:ln>
                <a:solidFill>
                  <a:prstClr val="black"/>
                </a:solidFill>
                <a:effectLst/>
                <a:uLnTx/>
                <a:uFillTx/>
                <a:latin typeface="Arial"/>
                <a:ea typeface="+mn-ea"/>
                <a:cs typeface="Arial"/>
              </a:rPr>
              <a:t>concentrico </a:t>
            </a:r>
            <a:r>
              <a:rPr kumimoji="0" sz="2000" b="0" i="0" u="none" strike="noStrike" kern="1200" cap="none" spc="5" normalizeH="0" baseline="0" noProof="0" dirty="0">
                <a:ln>
                  <a:noFill/>
                </a:ln>
                <a:solidFill>
                  <a:prstClr val="black"/>
                </a:solidFill>
                <a:effectLst/>
                <a:uLnTx/>
                <a:uFillTx/>
                <a:latin typeface="Arial"/>
                <a:ea typeface="+mn-ea"/>
                <a:cs typeface="Arial"/>
              </a:rPr>
              <a:t>(D): </a:t>
            </a:r>
            <a:r>
              <a:rPr kumimoji="0" sz="2000" b="0" i="0" u="none" strike="noStrike" kern="1200" cap="none" spc="0" normalizeH="0" baseline="0" noProof="0" dirty="0">
                <a:ln>
                  <a:noFill/>
                </a:ln>
                <a:solidFill>
                  <a:prstClr val="black"/>
                </a:solidFill>
                <a:effectLst/>
                <a:uLnTx/>
                <a:uFillTx/>
                <a:latin typeface="Arial"/>
                <a:ea typeface="+mn-ea"/>
                <a:cs typeface="Arial"/>
              </a:rPr>
              <a:t>un </a:t>
            </a:r>
            <a:r>
              <a:rPr kumimoji="0" sz="2000" b="0" i="0" u="none" strike="noStrike" kern="1200" cap="none" spc="0" normalizeH="0" baseline="0" noProof="0" dirty="0" err="1">
                <a:ln>
                  <a:noFill/>
                </a:ln>
                <a:solidFill>
                  <a:prstClr val="black"/>
                </a:solidFill>
                <a:effectLst/>
                <a:uLnTx/>
                <a:uFillTx/>
                <a:latin typeface="Arial"/>
                <a:ea typeface="+mn-ea"/>
                <a:cs typeface="Arial"/>
              </a:rPr>
              <a:t>fascio</a:t>
            </a:r>
            <a:r>
              <a:rPr kumimoji="0" sz="2000" b="0" i="0" u="none" strike="noStrike" kern="1200" cap="none" spc="-19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err="1">
                <a:ln>
                  <a:noFill/>
                </a:ln>
                <a:solidFill>
                  <a:prstClr val="black"/>
                </a:solidFill>
                <a:effectLst/>
                <a:uLnTx/>
                <a:uFillTx/>
                <a:latin typeface="Arial"/>
                <a:ea typeface="+mn-ea"/>
                <a:cs typeface="Arial"/>
              </a:rPr>
              <a:t>cir</a:t>
            </a:r>
            <a:r>
              <a:rPr kumimoji="0" lang="it-IT" sz="2000" b="0" i="0" u="none" strike="noStrike" kern="1200" cap="none" spc="0" normalizeH="0" baseline="0" noProof="0" dirty="0" err="1">
                <a:ln>
                  <a:noFill/>
                </a:ln>
                <a:solidFill>
                  <a:prstClr val="black"/>
                </a:solidFill>
                <a:effectLst/>
                <a:uLnTx/>
                <a:uFillTx/>
                <a:latin typeface="Arial"/>
                <a:ea typeface="+mn-ea"/>
                <a:cs typeface="Arial"/>
              </a:rPr>
              <a:t>conda</a:t>
            </a:r>
            <a:r>
              <a:rPr kumimoji="0" sz="2000" b="0" i="0" u="none" strike="noStrike" kern="1200" cap="none" spc="0" normalizeH="0" baseline="0" noProof="0" dirty="0">
                <a:ln>
                  <a:noFill/>
                </a:ln>
                <a:solidFill>
                  <a:prstClr val="black"/>
                </a:solidFill>
                <a:effectLst/>
                <a:uLnTx/>
                <a:uFillTx/>
                <a:latin typeface="Arial"/>
                <a:ea typeface="+mn-ea"/>
                <a:cs typeface="Arial"/>
              </a:rPr>
              <a:t>  l’altro, senza </a:t>
            </a:r>
            <a:r>
              <a:rPr kumimoji="0" sz="2000" b="0" i="0" u="none" strike="noStrike" kern="1200" cap="none" spc="-5" normalizeH="0" baseline="0" noProof="0" dirty="0" err="1">
                <a:ln>
                  <a:noFill/>
                </a:ln>
                <a:solidFill>
                  <a:prstClr val="black"/>
                </a:solidFill>
                <a:effectLst/>
                <a:uLnTx/>
                <a:uFillTx/>
                <a:latin typeface="Arial"/>
                <a:ea typeface="+mn-ea"/>
                <a:cs typeface="Arial"/>
              </a:rPr>
              <a:t>tessuti</a:t>
            </a:r>
            <a:r>
              <a:rPr kumimoji="0" sz="2000" b="0" i="0" u="none" strike="noStrike" kern="1200" cap="none" spc="-11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err="1">
                <a:ln>
                  <a:noFill/>
                </a:ln>
                <a:solidFill>
                  <a:prstClr val="black"/>
                </a:solidFill>
                <a:effectLst/>
                <a:uLnTx/>
                <a:uFillTx/>
                <a:latin typeface="Arial"/>
                <a:ea typeface="+mn-ea"/>
                <a:cs typeface="Arial"/>
              </a:rPr>
              <a:t>meriste</a:t>
            </a:r>
            <a:r>
              <a:rPr kumimoji="0" lang="it-IT" sz="2000" b="0" i="0" u="none" strike="noStrike" kern="1200" cap="none" spc="0" normalizeH="0" baseline="0" noProof="0" dirty="0">
                <a:ln>
                  <a:noFill/>
                </a:ln>
                <a:solidFill>
                  <a:prstClr val="black"/>
                </a:solidFill>
                <a:effectLst/>
                <a:uLnTx/>
                <a:uFillTx/>
                <a:latin typeface="Arial"/>
                <a:ea typeface="+mn-ea"/>
                <a:cs typeface="Arial"/>
              </a:rPr>
              <a:t>matici</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5"/>
              </a:spcBef>
              <a:spcAft>
                <a:spcPts val="0"/>
              </a:spcAft>
              <a:buClrTx/>
              <a:buSzTx/>
              <a:buFont typeface="Arial"/>
              <a:buChar char="•"/>
              <a:tabLst/>
              <a:defRPr/>
            </a:pPr>
            <a:endParaRPr kumimoji="0" sz="2150" b="0" i="0" u="none" strike="noStrike" kern="1200" cap="none" spc="0" normalizeH="0" baseline="0" noProof="0" dirty="0">
              <a:ln>
                <a:noFill/>
              </a:ln>
              <a:solidFill>
                <a:prstClr val="black"/>
              </a:solidFill>
              <a:effectLst/>
              <a:uLnTx/>
              <a:uFillTx/>
              <a:latin typeface="Times New Roman"/>
              <a:ea typeface="+mn-ea"/>
              <a:cs typeface="Times New Roman"/>
            </a:endParaRPr>
          </a:p>
          <a:p>
            <a:pPr marL="190500" marR="4751705" lvl="0" indent="-178435" algn="l" defTabSz="914400" rtl="0" eaLnBrk="1" fontAlgn="auto" latinLnBrk="0" hangingPunct="1">
              <a:lnSpc>
                <a:spcPct val="100000"/>
              </a:lnSpc>
              <a:spcBef>
                <a:spcPts val="0"/>
              </a:spcBef>
              <a:spcAft>
                <a:spcPts val="0"/>
              </a:spcAft>
              <a:buClrTx/>
              <a:buSzTx/>
              <a:buFont typeface="Arial"/>
              <a:buChar char="•"/>
              <a:tabLst>
                <a:tab pos="191135" algn="l"/>
              </a:tabLst>
              <a:defRPr/>
            </a:pPr>
            <a:r>
              <a:rPr kumimoji="0" sz="2000" b="1" i="0" u="none" strike="noStrike" kern="1200" cap="none" spc="0" normalizeH="0" baseline="0" noProof="0" dirty="0">
                <a:ln>
                  <a:noFill/>
                </a:ln>
                <a:solidFill>
                  <a:prstClr val="black"/>
                </a:solidFill>
                <a:effectLst/>
                <a:uLnTx/>
                <a:uFillTx/>
                <a:latin typeface="Arial"/>
                <a:ea typeface="+mn-ea"/>
                <a:cs typeface="Arial"/>
              </a:rPr>
              <a:t>radiale</a:t>
            </a:r>
            <a:r>
              <a:rPr kumimoji="0" sz="2000" b="0" i="0" u="none" strike="noStrike" kern="1200" cap="none" spc="0" normalizeH="0" baseline="0" noProof="0" dirty="0">
                <a:ln>
                  <a:noFill/>
                </a:ln>
                <a:solidFill>
                  <a:prstClr val="black"/>
                </a:solidFill>
                <a:effectLst/>
                <a:uLnTx/>
                <a:uFillTx/>
                <a:latin typeface="Arial"/>
                <a:ea typeface="+mn-ea"/>
                <a:cs typeface="Arial"/>
              </a:rPr>
              <a:t>: X e F in </a:t>
            </a:r>
            <a:r>
              <a:rPr kumimoji="0" sz="2000" b="0" i="0" u="none" strike="noStrike" kern="1200" cap="none" spc="0" normalizeH="0" baseline="0" noProof="0" dirty="0" err="1">
                <a:ln>
                  <a:noFill/>
                </a:ln>
                <a:solidFill>
                  <a:prstClr val="black"/>
                </a:solidFill>
                <a:effectLst/>
                <a:uLnTx/>
                <a:uFillTx/>
                <a:latin typeface="Arial"/>
                <a:ea typeface="+mn-ea"/>
                <a:cs typeface="Arial"/>
              </a:rPr>
              <a:t>cordoni</a:t>
            </a:r>
            <a:r>
              <a:rPr kumimoji="0" sz="2000" b="0" i="0" u="none" strike="noStrike" kern="1200" cap="none" spc="-17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err="1">
                <a:ln>
                  <a:noFill/>
                </a:ln>
                <a:solidFill>
                  <a:prstClr val="black"/>
                </a:solidFill>
                <a:effectLst/>
                <a:uLnTx/>
                <a:uFillTx/>
                <a:latin typeface="Arial"/>
                <a:ea typeface="+mn-ea"/>
                <a:cs typeface="Arial"/>
              </a:rPr>
              <a:t>disp</a:t>
            </a:r>
            <a:r>
              <a:rPr kumimoji="0" lang="it-IT" sz="2000" b="0" i="0" u="none" strike="noStrike" kern="1200" cap="none" spc="0" normalizeH="0" baseline="0" noProof="0" dirty="0">
                <a:ln>
                  <a:noFill/>
                </a:ln>
                <a:solidFill>
                  <a:prstClr val="black"/>
                </a:solidFill>
                <a:effectLst/>
                <a:uLnTx/>
                <a:uFillTx/>
                <a:latin typeface="Arial"/>
                <a:ea typeface="+mn-ea"/>
                <a:cs typeface="Arial"/>
              </a:rPr>
              <a:t>osti a</a:t>
            </a:r>
            <a:r>
              <a:rPr kumimoji="0" sz="2000" b="0" i="0" u="none" strike="noStrike" kern="1200" cap="none" spc="0" normalizeH="0" baseline="0" noProof="0" dirty="0">
                <a:ln>
                  <a:noFill/>
                </a:ln>
                <a:solidFill>
                  <a:prstClr val="black"/>
                </a:solidFill>
                <a:effectLst/>
                <a:uLnTx/>
                <a:uFillTx/>
                <a:latin typeface="Arial"/>
                <a:ea typeface="+mn-ea"/>
                <a:cs typeface="Arial"/>
              </a:rPr>
              <a:t>  raggio</a:t>
            </a:r>
          </a:p>
          <a:p>
            <a:pPr marL="291465"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 </a:t>
            </a:r>
            <a:r>
              <a:rPr kumimoji="0" sz="2000" b="0" i="1" u="none" strike="noStrike" kern="1200" cap="none" spc="0" normalizeH="0" baseline="0" noProof="0" dirty="0">
                <a:ln>
                  <a:noFill/>
                </a:ln>
                <a:solidFill>
                  <a:srgbClr val="FF0000"/>
                </a:solidFill>
                <a:effectLst/>
                <a:uLnTx/>
                <a:uFillTx/>
                <a:latin typeface="Arial"/>
                <a:ea typeface="+mn-ea"/>
                <a:cs typeface="Arial"/>
              </a:rPr>
              <a:t>chiuso</a:t>
            </a:r>
            <a:r>
              <a:rPr kumimoji="0" sz="2000" b="0" i="1" u="none" strike="noStrike" kern="1200" cap="none" spc="-40"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(E)</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291465" marR="0" lvl="0" indent="0" algn="l" defTabSz="914400" rtl="0" eaLnBrk="1" fontAlgn="auto" latinLnBrk="0" hangingPunct="1">
              <a:lnSpc>
                <a:spcPct val="100000"/>
              </a:lnSpc>
              <a:spcBef>
                <a:spcPts val="0"/>
              </a:spcBef>
              <a:spcAft>
                <a:spcPts val="0"/>
              </a:spcAft>
              <a:buClrTx/>
              <a:buSzTx/>
              <a:buFontTx/>
              <a:buNone/>
              <a:tabLst/>
              <a:defRPr/>
            </a:pPr>
            <a:r>
              <a:rPr kumimoji="0" sz="2000" b="0" i="1" u="none" strike="noStrike" kern="1200" cap="none" spc="0" normalizeH="0" baseline="0" noProof="0" dirty="0">
                <a:ln>
                  <a:noFill/>
                </a:ln>
                <a:solidFill>
                  <a:prstClr val="black"/>
                </a:solidFill>
                <a:effectLst/>
                <a:uLnTx/>
                <a:uFillTx/>
                <a:latin typeface="Arial"/>
                <a:ea typeface="+mn-ea"/>
                <a:cs typeface="Arial"/>
              </a:rPr>
              <a:t>-</a:t>
            </a:r>
            <a:r>
              <a:rPr kumimoji="0" sz="2000" b="0" i="1" u="none" strike="noStrike" kern="1200" cap="none" spc="-20" normalizeH="0" baseline="0" noProof="0" dirty="0">
                <a:ln>
                  <a:noFill/>
                </a:ln>
                <a:solidFill>
                  <a:prstClr val="black"/>
                </a:solidFill>
                <a:effectLst/>
                <a:uLnTx/>
                <a:uFillTx/>
                <a:latin typeface="Arial"/>
                <a:ea typeface="+mn-ea"/>
                <a:cs typeface="Arial"/>
              </a:rPr>
              <a:t> </a:t>
            </a:r>
            <a:r>
              <a:rPr kumimoji="0" sz="2000" b="0" i="1" u="none" strike="noStrike" kern="1200" cap="none" spc="0" normalizeH="0" baseline="0" noProof="0" dirty="0">
                <a:ln>
                  <a:noFill/>
                </a:ln>
                <a:solidFill>
                  <a:srgbClr val="FF0000"/>
                </a:solidFill>
                <a:effectLst/>
                <a:uLnTx/>
                <a:uFillTx/>
                <a:latin typeface="Arial"/>
                <a:ea typeface="+mn-ea"/>
                <a:cs typeface="Arial"/>
              </a:rPr>
              <a:t>aperto</a:t>
            </a:r>
            <a:endParaRPr kumimoji="0" sz="2000" b="0" i="0" u="none" strike="noStrike" kern="1200" cap="none" spc="0" normalizeH="0" baseline="0" noProof="0" dirty="0">
              <a:ln>
                <a:noFill/>
              </a:ln>
              <a:solidFill>
                <a:srgbClr val="FF0000"/>
              </a:solidFill>
              <a:effectLst/>
              <a:uLnTx/>
              <a:uFillTx/>
              <a:latin typeface="Arial"/>
              <a:ea typeface="+mn-ea"/>
              <a:cs typeface="Arial"/>
            </a:endParaRPr>
          </a:p>
        </p:txBody>
      </p:sp>
      <p:sp>
        <p:nvSpPr>
          <p:cNvPr id="12" name="object 12"/>
          <p:cNvSpPr/>
          <p:nvPr/>
        </p:nvSpPr>
        <p:spPr>
          <a:xfrm>
            <a:off x="4971368" y="838200"/>
            <a:ext cx="3846574" cy="3903599"/>
          </a:xfrm>
          <a:prstGeom prst="rect">
            <a:avLst/>
          </a:prstGeom>
          <a:blipFill>
            <a:blip r:embed="rId2" cstate="print"/>
            <a:srcRect/>
            <a:stretch>
              <a:fillRect l="-32606" b="-32466"/>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2"/>
          <p:cNvSpPr/>
          <p:nvPr/>
        </p:nvSpPr>
        <p:spPr>
          <a:xfrm>
            <a:off x="4244339" y="5184344"/>
            <a:ext cx="4643629" cy="1149399"/>
          </a:xfrm>
          <a:prstGeom prst="rect">
            <a:avLst/>
          </a:prstGeom>
          <a:blipFill>
            <a:blip r:embed="rId2" cstate="print"/>
            <a:srcRect/>
            <a:stretch>
              <a:fillRect t="-349882" r="-9846"/>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uppo 7">
            <a:extLst>
              <a:ext uri="{FF2B5EF4-FFF2-40B4-BE49-F238E27FC236}">
                <a16:creationId xmlns:a16="http://schemas.microsoft.com/office/drawing/2014/main" id="{43BE8711-546E-4F04-929B-93B63AD38D7C}"/>
              </a:ext>
            </a:extLst>
          </p:cNvPr>
          <p:cNvGrpSpPr/>
          <p:nvPr/>
        </p:nvGrpSpPr>
        <p:grpSpPr>
          <a:xfrm>
            <a:off x="3561588" y="6324600"/>
            <a:ext cx="5581014" cy="533400"/>
            <a:chOff x="3561588" y="6324600"/>
            <a:chExt cx="5581014" cy="533400"/>
          </a:xfrm>
        </p:grpSpPr>
        <p:sp>
          <p:nvSpPr>
            <p:cNvPr id="9" name="object 3">
              <a:extLst>
                <a:ext uri="{FF2B5EF4-FFF2-40B4-BE49-F238E27FC236}">
                  <a16:creationId xmlns:a16="http://schemas.microsoft.com/office/drawing/2014/main" id="{7793641B-2FAC-4E96-BC4B-FDC7D754A616}"/>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4">
              <a:extLst>
                <a:ext uri="{FF2B5EF4-FFF2-40B4-BE49-F238E27FC236}">
                  <a16:creationId xmlns:a16="http://schemas.microsoft.com/office/drawing/2014/main" id="{7865446A-E579-474D-9235-B00CA0DFE14C}"/>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
              <a:extLst>
                <a:ext uri="{FF2B5EF4-FFF2-40B4-BE49-F238E27FC236}">
                  <a16:creationId xmlns:a16="http://schemas.microsoft.com/office/drawing/2014/main" id="{136B8BBF-C4FE-4562-ADB0-52F34B032C8F}"/>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348605">
              <a:lnSpc>
                <a:spcPct val="100000"/>
              </a:lnSpc>
              <a:spcBef>
                <a:spcPts val="100"/>
              </a:spcBef>
            </a:pPr>
            <a:r>
              <a:rPr spc="-5" dirty="0"/>
              <a:t>Fascio collaterale</a:t>
            </a:r>
            <a:r>
              <a:rPr spc="-70" dirty="0"/>
              <a:t> </a:t>
            </a:r>
            <a:r>
              <a:rPr spc="-5" dirty="0"/>
              <a:t>chiuso</a:t>
            </a:r>
          </a:p>
        </p:txBody>
      </p:sp>
      <p:sp>
        <p:nvSpPr>
          <p:cNvPr id="3" name="object 3"/>
          <p:cNvSpPr/>
          <p:nvPr/>
        </p:nvSpPr>
        <p:spPr>
          <a:xfrm>
            <a:off x="0" y="990600"/>
            <a:ext cx="8915399" cy="538276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0"/>
            <a:ext cx="1633727" cy="239420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uppo 10">
            <a:extLst>
              <a:ext uri="{FF2B5EF4-FFF2-40B4-BE49-F238E27FC236}">
                <a16:creationId xmlns:a16="http://schemas.microsoft.com/office/drawing/2014/main" id="{81B139B1-6389-4152-BAA6-7C09FF3DEB48}"/>
              </a:ext>
            </a:extLst>
          </p:cNvPr>
          <p:cNvGrpSpPr/>
          <p:nvPr/>
        </p:nvGrpSpPr>
        <p:grpSpPr>
          <a:xfrm>
            <a:off x="3561588" y="6324600"/>
            <a:ext cx="5581014" cy="533400"/>
            <a:chOff x="3561588" y="6324600"/>
            <a:chExt cx="5581014" cy="533400"/>
          </a:xfrm>
        </p:grpSpPr>
        <p:sp>
          <p:nvSpPr>
            <p:cNvPr id="12" name="object 3">
              <a:extLst>
                <a:ext uri="{FF2B5EF4-FFF2-40B4-BE49-F238E27FC236}">
                  <a16:creationId xmlns:a16="http://schemas.microsoft.com/office/drawing/2014/main" id="{DFAC0993-BBE7-4D5D-91BC-67914884653F}"/>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4">
              <a:extLst>
                <a:ext uri="{FF2B5EF4-FFF2-40B4-BE49-F238E27FC236}">
                  <a16:creationId xmlns:a16="http://schemas.microsoft.com/office/drawing/2014/main" id="{847A51C3-B6CA-4376-B208-A036DA87A015}"/>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5">
              <a:extLst>
                <a:ext uri="{FF2B5EF4-FFF2-40B4-BE49-F238E27FC236}">
                  <a16:creationId xmlns:a16="http://schemas.microsoft.com/office/drawing/2014/main" id="{652CE89E-7324-480B-A9EE-EFF6AE518102}"/>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08803" y="1170432"/>
            <a:ext cx="3473195" cy="51816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762000" y="1170432"/>
            <a:ext cx="3555491" cy="514502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474027" y="285750"/>
            <a:ext cx="8035290" cy="756920"/>
          </a:xfrm>
          <a:prstGeom prst="rect">
            <a:avLst/>
          </a:prstGeom>
        </p:spPr>
        <p:txBody>
          <a:bodyPr vert="horz" wrap="square" lIns="0" tIns="12700" rIns="0" bIns="0" rtlCol="0">
            <a:spAutoFit/>
          </a:bodyPr>
          <a:lstStyle/>
          <a:p>
            <a:pPr marL="12700" marR="5080">
              <a:lnSpc>
                <a:spcPct val="100000"/>
              </a:lnSpc>
              <a:spcBef>
                <a:spcPts val="100"/>
              </a:spcBef>
            </a:pPr>
            <a:r>
              <a:rPr b="0" dirty="0">
                <a:solidFill>
                  <a:srgbClr val="000000"/>
                </a:solidFill>
                <a:latin typeface="Arial"/>
                <a:cs typeface="Arial"/>
              </a:rPr>
              <a:t>Il </a:t>
            </a:r>
            <a:r>
              <a:rPr b="0" spc="-10" dirty="0">
                <a:solidFill>
                  <a:srgbClr val="000000"/>
                </a:solidFill>
                <a:latin typeface="Arial"/>
                <a:cs typeface="Arial"/>
              </a:rPr>
              <a:t>differenziamento </a:t>
            </a:r>
            <a:r>
              <a:rPr b="0" spc="-5" dirty="0">
                <a:solidFill>
                  <a:srgbClr val="000000"/>
                </a:solidFill>
                <a:latin typeface="Arial"/>
                <a:cs typeface="Arial"/>
              </a:rPr>
              <a:t>procede a partire dai due poli più esterni  verso la zona centrale, iniziando dal polo</a:t>
            </a:r>
            <a:r>
              <a:rPr b="0" spc="105" dirty="0">
                <a:solidFill>
                  <a:srgbClr val="000000"/>
                </a:solidFill>
                <a:latin typeface="Arial"/>
                <a:cs typeface="Arial"/>
              </a:rPr>
              <a:t> </a:t>
            </a:r>
            <a:r>
              <a:rPr b="0" spc="-5" dirty="0">
                <a:solidFill>
                  <a:srgbClr val="000000"/>
                </a:solidFill>
                <a:latin typeface="Arial"/>
                <a:cs typeface="Arial"/>
              </a:rPr>
              <a:t>floematico.</a:t>
            </a:r>
          </a:p>
        </p:txBody>
      </p:sp>
      <p:grpSp>
        <p:nvGrpSpPr>
          <p:cNvPr id="11" name="Gruppo 10">
            <a:extLst>
              <a:ext uri="{FF2B5EF4-FFF2-40B4-BE49-F238E27FC236}">
                <a16:creationId xmlns:a16="http://schemas.microsoft.com/office/drawing/2014/main" id="{320FF645-7B11-416D-AD3C-E63916E52EAB}"/>
              </a:ext>
            </a:extLst>
          </p:cNvPr>
          <p:cNvGrpSpPr/>
          <p:nvPr/>
        </p:nvGrpSpPr>
        <p:grpSpPr>
          <a:xfrm>
            <a:off x="3561588" y="6324600"/>
            <a:ext cx="5581014" cy="533400"/>
            <a:chOff x="3561588" y="6324600"/>
            <a:chExt cx="5581014" cy="533400"/>
          </a:xfrm>
        </p:grpSpPr>
        <p:sp>
          <p:nvSpPr>
            <p:cNvPr id="12" name="object 3">
              <a:extLst>
                <a:ext uri="{FF2B5EF4-FFF2-40B4-BE49-F238E27FC236}">
                  <a16:creationId xmlns:a16="http://schemas.microsoft.com/office/drawing/2014/main" id="{9124E8C3-287D-4A17-857F-6F9B75075A63}"/>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4">
              <a:extLst>
                <a:ext uri="{FF2B5EF4-FFF2-40B4-BE49-F238E27FC236}">
                  <a16:creationId xmlns:a16="http://schemas.microsoft.com/office/drawing/2014/main" id="{0A12D8C8-2202-4C75-8279-C6C720C0394C}"/>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5">
              <a:extLst>
                <a:ext uri="{FF2B5EF4-FFF2-40B4-BE49-F238E27FC236}">
                  <a16:creationId xmlns:a16="http://schemas.microsoft.com/office/drawing/2014/main" id="{436D648C-A9EA-4D7D-968B-5612713FB428}"/>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00727" y="304800"/>
            <a:ext cx="4843271" cy="564641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04800" y="304800"/>
            <a:ext cx="3997451" cy="561898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408939" y="6070472"/>
            <a:ext cx="6006465"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Sezione trasversale fascio collaterale chiuso nel fusto di </a:t>
            </a:r>
            <a:r>
              <a:rPr kumimoji="0" sz="1600" b="0" i="1" u="none" strike="noStrike" kern="1200" cap="none" spc="-5" normalizeH="0" baseline="0" noProof="0" dirty="0">
                <a:ln>
                  <a:noFill/>
                </a:ln>
                <a:solidFill>
                  <a:prstClr val="black"/>
                </a:solidFill>
                <a:effectLst/>
                <a:uLnTx/>
                <a:uFillTx/>
                <a:latin typeface="Arial"/>
                <a:ea typeface="+mn-ea"/>
                <a:cs typeface="Arial"/>
              </a:rPr>
              <a:t>Zea</a:t>
            </a:r>
            <a:r>
              <a:rPr kumimoji="0" sz="1600" b="0" i="1" u="none" strike="noStrike" kern="1200" cap="none" spc="55" normalizeH="0" baseline="0" noProof="0" dirty="0">
                <a:ln>
                  <a:noFill/>
                </a:ln>
                <a:solidFill>
                  <a:prstClr val="black"/>
                </a:solidFill>
                <a:effectLst/>
                <a:uLnTx/>
                <a:uFillTx/>
                <a:latin typeface="Arial"/>
                <a:ea typeface="+mn-ea"/>
                <a:cs typeface="Arial"/>
              </a:rPr>
              <a:t> </a:t>
            </a:r>
            <a:r>
              <a:rPr kumimoji="0" sz="1600" b="0" i="1" u="none" strike="noStrike" kern="1200" cap="none" spc="-5" normalizeH="0" baseline="0" noProof="0" dirty="0">
                <a:ln>
                  <a:noFill/>
                </a:ln>
                <a:solidFill>
                  <a:prstClr val="black"/>
                </a:solidFill>
                <a:effectLst/>
                <a:uLnTx/>
                <a:uFillTx/>
                <a:latin typeface="Arial"/>
                <a:ea typeface="+mn-ea"/>
                <a:cs typeface="Arial"/>
              </a:rPr>
              <a:t>mays</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grpSp>
        <p:nvGrpSpPr>
          <p:cNvPr id="11" name="Gruppo 10">
            <a:extLst>
              <a:ext uri="{FF2B5EF4-FFF2-40B4-BE49-F238E27FC236}">
                <a16:creationId xmlns:a16="http://schemas.microsoft.com/office/drawing/2014/main" id="{9AF6C83C-4687-4467-B395-95A8A529FC11}"/>
              </a:ext>
            </a:extLst>
          </p:cNvPr>
          <p:cNvGrpSpPr/>
          <p:nvPr/>
        </p:nvGrpSpPr>
        <p:grpSpPr>
          <a:xfrm>
            <a:off x="3561588" y="6324600"/>
            <a:ext cx="5581014" cy="533400"/>
            <a:chOff x="3561588" y="6324600"/>
            <a:chExt cx="5581014" cy="533400"/>
          </a:xfrm>
        </p:grpSpPr>
        <p:sp>
          <p:nvSpPr>
            <p:cNvPr id="12" name="object 3">
              <a:extLst>
                <a:ext uri="{FF2B5EF4-FFF2-40B4-BE49-F238E27FC236}">
                  <a16:creationId xmlns:a16="http://schemas.microsoft.com/office/drawing/2014/main" id="{44DBFD69-298E-4F1A-946B-2EE181253DDA}"/>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4">
              <a:extLst>
                <a:ext uri="{FF2B5EF4-FFF2-40B4-BE49-F238E27FC236}">
                  <a16:creationId xmlns:a16="http://schemas.microsoft.com/office/drawing/2014/main" id="{B53A3021-D897-462E-A38E-7C524A782189}"/>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5">
              <a:extLst>
                <a:ext uri="{FF2B5EF4-FFF2-40B4-BE49-F238E27FC236}">
                  <a16:creationId xmlns:a16="http://schemas.microsoft.com/office/drawing/2014/main" id="{5EF3608C-ABBD-4446-99A0-B1FFD51975E2}"/>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40739" y="482600"/>
            <a:ext cx="7543165" cy="276860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Questo tipo di fasci è caratteristico delle Monocotiledoni  e delle </a:t>
            </a:r>
            <a:r>
              <a:rPr kumimoji="0" sz="2400" b="0" i="0" u="none" strike="noStrike" kern="1200" cap="none" spc="-5" normalizeH="0" baseline="0" noProof="0" dirty="0">
                <a:ln>
                  <a:noFill/>
                </a:ln>
                <a:solidFill>
                  <a:srgbClr val="009900"/>
                </a:solidFill>
                <a:effectLst/>
                <a:uLnTx/>
                <a:uFillTx/>
                <a:latin typeface="Arial"/>
                <a:ea typeface="+mn-ea"/>
                <a:cs typeface="Arial"/>
              </a:rPr>
              <a:t>piante erbacee </a:t>
            </a:r>
            <a:r>
              <a:rPr kumimoji="0" sz="2400" b="0" i="0" u="none" strike="noStrike" kern="1200" cap="none" spc="-5" normalizeH="0" baseline="0" noProof="0" dirty="0">
                <a:ln>
                  <a:noFill/>
                </a:ln>
                <a:solidFill>
                  <a:prstClr val="black"/>
                </a:solidFill>
                <a:effectLst/>
                <a:uLnTx/>
                <a:uFillTx/>
                <a:latin typeface="Arial"/>
                <a:ea typeface="+mn-ea"/>
                <a:cs typeface="Arial"/>
              </a:rPr>
              <a:t>Dicotiledoni nelle parti del caule  che sono prive di accrescimento secondario in  spessore.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147320" lvl="0" indent="0" algn="just" defTabSz="914400" rtl="0" eaLnBrk="1" fontAlgn="auto" latinLnBrk="0" hangingPunct="1">
              <a:lnSpc>
                <a:spcPct val="100000"/>
              </a:lnSpc>
              <a:spcBef>
                <a:spcPts val="144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Contengono inoltre fasci collaterali chiusi quasi tutte le  nervature delle </a:t>
            </a:r>
            <a:r>
              <a:rPr kumimoji="0" sz="2400" b="0" i="0" u="none" strike="noStrike" kern="1200" cap="none" spc="-5" normalizeH="0" baseline="0" noProof="0" dirty="0">
                <a:ln>
                  <a:noFill/>
                </a:ln>
                <a:solidFill>
                  <a:srgbClr val="009900"/>
                </a:solidFill>
                <a:effectLst/>
                <a:uLnTx/>
                <a:uFillTx/>
                <a:latin typeface="Arial"/>
                <a:ea typeface="+mn-ea"/>
                <a:cs typeface="Arial"/>
              </a:rPr>
              <a:t>foglie</a:t>
            </a:r>
            <a:r>
              <a:rPr kumimoji="0" sz="2400" b="0" i="0" u="none" strike="noStrike" kern="1200" cap="none" spc="-5" normalizeH="0" baseline="0" noProof="0" dirty="0">
                <a:ln>
                  <a:noFill/>
                </a:ln>
                <a:solidFill>
                  <a:prstClr val="black"/>
                </a:solidFill>
                <a:effectLst/>
                <a:uLnTx/>
                <a:uFillTx/>
                <a:latin typeface="Arial"/>
                <a:ea typeface="+mn-ea"/>
                <a:cs typeface="Arial"/>
              </a:rPr>
              <a:t>, che sono generalmente organi a  crescita definita.</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grpSp>
        <p:nvGrpSpPr>
          <p:cNvPr id="9" name="Gruppo 8">
            <a:extLst>
              <a:ext uri="{FF2B5EF4-FFF2-40B4-BE49-F238E27FC236}">
                <a16:creationId xmlns:a16="http://schemas.microsoft.com/office/drawing/2014/main" id="{66B4FDC4-503E-405F-A3AE-222C301BF811}"/>
              </a:ext>
            </a:extLst>
          </p:cNvPr>
          <p:cNvGrpSpPr/>
          <p:nvPr/>
        </p:nvGrpSpPr>
        <p:grpSpPr>
          <a:xfrm>
            <a:off x="3561588" y="6324600"/>
            <a:ext cx="5581014" cy="533400"/>
            <a:chOff x="3561588" y="6324600"/>
            <a:chExt cx="5581014" cy="533400"/>
          </a:xfrm>
        </p:grpSpPr>
        <p:sp>
          <p:nvSpPr>
            <p:cNvPr id="10" name="object 3">
              <a:extLst>
                <a:ext uri="{FF2B5EF4-FFF2-40B4-BE49-F238E27FC236}">
                  <a16:creationId xmlns:a16="http://schemas.microsoft.com/office/drawing/2014/main" id="{0CB651F3-6073-426A-A876-45B9D55A0BCE}"/>
                </a:ext>
              </a:extLst>
            </p:cNvPr>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4">
              <a:extLst>
                <a:ext uri="{FF2B5EF4-FFF2-40B4-BE49-F238E27FC236}">
                  <a16:creationId xmlns:a16="http://schemas.microsoft.com/office/drawing/2014/main" id="{82046E8C-D475-4100-8290-834E1947398B}"/>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5">
              <a:extLst>
                <a:ext uri="{FF2B5EF4-FFF2-40B4-BE49-F238E27FC236}">
                  <a16:creationId xmlns:a16="http://schemas.microsoft.com/office/drawing/2014/main" id="{69ED5DE1-FDF7-453C-9444-59CF36098E2C}"/>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398770">
              <a:lnSpc>
                <a:spcPct val="100000"/>
              </a:lnSpc>
              <a:spcBef>
                <a:spcPts val="100"/>
              </a:spcBef>
            </a:pPr>
            <a:r>
              <a:rPr spc="-5" dirty="0"/>
              <a:t>Fascio collaterale</a:t>
            </a:r>
            <a:r>
              <a:rPr spc="-70" dirty="0"/>
              <a:t> </a:t>
            </a:r>
            <a:r>
              <a:rPr spc="-5" dirty="0"/>
              <a:t>aperto</a:t>
            </a:r>
          </a:p>
        </p:txBody>
      </p:sp>
      <p:sp>
        <p:nvSpPr>
          <p:cNvPr id="3" name="object 3"/>
          <p:cNvSpPr/>
          <p:nvPr/>
        </p:nvSpPr>
        <p:spPr>
          <a:xfrm>
            <a:off x="1554479" y="685800"/>
            <a:ext cx="7589519" cy="569366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0"/>
            <a:ext cx="2124455" cy="274777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80121" y="3455758"/>
            <a:ext cx="1889760" cy="337883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srgbClr val="333399"/>
                </a:solidFill>
                <a:effectLst/>
                <a:uLnTx/>
                <a:uFillTx/>
                <a:latin typeface="Arial"/>
                <a:ea typeface="+mn-ea"/>
                <a:cs typeface="Arial"/>
              </a:rPr>
              <a:t>Nei fasci aperti  una parte </a:t>
            </a:r>
            <a:r>
              <a:rPr kumimoji="0" sz="2000" b="1" i="0" u="none" strike="noStrike" kern="1200" cap="none" spc="-5" normalizeH="0" baseline="0" noProof="0" dirty="0">
                <a:ln>
                  <a:noFill/>
                </a:ln>
                <a:solidFill>
                  <a:srgbClr val="333399"/>
                </a:solidFill>
                <a:effectLst/>
                <a:uLnTx/>
                <a:uFillTx/>
                <a:latin typeface="Arial"/>
                <a:ea typeface="+mn-ea"/>
                <a:cs typeface="Arial"/>
              </a:rPr>
              <a:t>delle  cellule </a:t>
            </a:r>
            <a:r>
              <a:rPr kumimoji="0" sz="2000" b="1" i="0" u="none" strike="noStrike" kern="1200" cap="none" spc="0" normalizeH="0" baseline="0" noProof="0" dirty="0">
                <a:ln>
                  <a:noFill/>
                </a:ln>
                <a:solidFill>
                  <a:srgbClr val="333399"/>
                </a:solidFill>
                <a:effectLst/>
                <a:uLnTx/>
                <a:uFillTx/>
                <a:latin typeface="Arial"/>
                <a:ea typeface="+mn-ea"/>
                <a:cs typeface="Arial"/>
              </a:rPr>
              <a:t>del  cordone  </a:t>
            </a:r>
            <a:r>
              <a:rPr kumimoji="0" sz="2000" b="1" i="0" u="none" strike="noStrike" kern="1200" cap="none" spc="-5" normalizeH="0" baseline="0" noProof="0" dirty="0">
                <a:ln>
                  <a:noFill/>
                </a:ln>
                <a:solidFill>
                  <a:srgbClr val="333399"/>
                </a:solidFill>
                <a:effectLst/>
                <a:uLnTx/>
                <a:uFillTx/>
                <a:latin typeface="Arial"/>
                <a:ea typeface="+mn-ea"/>
                <a:cs typeface="Arial"/>
              </a:rPr>
              <a:t>procambiale  </a:t>
            </a:r>
            <a:r>
              <a:rPr kumimoji="0" sz="2000" b="1" i="0" u="none" strike="noStrike" kern="1200" cap="none" spc="0" normalizeH="0" baseline="0" noProof="0" dirty="0">
                <a:ln>
                  <a:noFill/>
                </a:ln>
                <a:solidFill>
                  <a:srgbClr val="333399"/>
                </a:solidFill>
                <a:effectLst/>
                <a:uLnTx/>
                <a:uFillTx/>
                <a:latin typeface="Arial"/>
                <a:ea typeface="+mn-ea"/>
                <a:cs typeface="Arial"/>
              </a:rPr>
              <a:t>non si sono  </a:t>
            </a:r>
            <a:r>
              <a:rPr kumimoji="0" sz="2000" b="1" i="0" u="none" strike="noStrike" kern="1200" cap="none" spc="-5" normalizeH="0" baseline="0" noProof="0" dirty="0">
                <a:ln>
                  <a:noFill/>
                </a:ln>
                <a:solidFill>
                  <a:srgbClr val="333399"/>
                </a:solidFill>
                <a:effectLst/>
                <a:uLnTx/>
                <a:uFillTx/>
                <a:latin typeface="Arial"/>
                <a:ea typeface="+mn-ea"/>
                <a:cs typeface="Arial"/>
              </a:rPr>
              <a:t>differenziate,  </a:t>
            </a:r>
            <a:r>
              <a:rPr kumimoji="0" sz="2000" b="1" i="0" u="none" strike="noStrike" kern="1200" cap="none" spc="0" normalizeH="0" baseline="0" noProof="0" dirty="0">
                <a:ln>
                  <a:noFill/>
                </a:ln>
                <a:solidFill>
                  <a:srgbClr val="333399"/>
                </a:solidFill>
                <a:effectLst/>
                <a:uLnTx/>
                <a:uFillTx/>
                <a:latin typeface="Arial"/>
                <a:ea typeface="+mn-ea"/>
                <a:cs typeface="Arial"/>
              </a:rPr>
              <a:t>mantenendo  proprietà  </a:t>
            </a:r>
            <a:r>
              <a:rPr kumimoji="0" sz="2000" b="1" i="0" u="none" strike="noStrike" kern="1200" cap="none" spc="-5" normalizeH="0" baseline="0" noProof="0" dirty="0">
                <a:ln>
                  <a:noFill/>
                </a:ln>
                <a:solidFill>
                  <a:srgbClr val="333399"/>
                </a:solidFill>
                <a:effectLst/>
                <a:uLnTx/>
                <a:uFillTx/>
                <a:latin typeface="Arial"/>
                <a:ea typeface="+mn-ea"/>
                <a:cs typeface="Arial"/>
              </a:rPr>
              <a:t>m</a:t>
            </a:r>
            <a:r>
              <a:rPr kumimoji="0" sz="2000" b="1" i="0" u="none" strike="noStrike" kern="1200" cap="none" spc="0" normalizeH="0" baseline="0" noProof="0" dirty="0">
                <a:ln>
                  <a:noFill/>
                </a:ln>
                <a:solidFill>
                  <a:srgbClr val="333399"/>
                </a:solidFill>
                <a:effectLst/>
                <a:uLnTx/>
                <a:uFillTx/>
                <a:latin typeface="Arial"/>
                <a:ea typeface="+mn-ea"/>
                <a:cs typeface="Arial"/>
              </a:rPr>
              <a:t>er</a:t>
            </a:r>
            <a:r>
              <a:rPr kumimoji="0" sz="2000" b="1" i="0" u="none" strike="noStrike" kern="1200" cap="none" spc="-5" normalizeH="0" baseline="0" noProof="0" dirty="0">
                <a:ln>
                  <a:noFill/>
                </a:ln>
                <a:solidFill>
                  <a:srgbClr val="333399"/>
                </a:solidFill>
                <a:effectLst/>
                <a:uLnTx/>
                <a:uFillTx/>
                <a:latin typeface="Arial"/>
                <a:ea typeface="+mn-ea"/>
                <a:cs typeface="Arial"/>
              </a:rPr>
              <a:t>i</a:t>
            </a:r>
            <a:r>
              <a:rPr kumimoji="0" sz="2000" b="1" i="0" u="none" strike="noStrike" kern="1200" cap="none" spc="0" normalizeH="0" baseline="0" noProof="0" dirty="0">
                <a:ln>
                  <a:noFill/>
                </a:ln>
                <a:solidFill>
                  <a:srgbClr val="333399"/>
                </a:solidFill>
                <a:effectLst/>
                <a:uLnTx/>
                <a:uFillTx/>
                <a:latin typeface="Arial"/>
                <a:ea typeface="+mn-ea"/>
                <a:cs typeface="Arial"/>
              </a:rPr>
              <a:t>ste</a:t>
            </a:r>
            <a:r>
              <a:rPr kumimoji="0" sz="2000" b="1" i="0" u="none" strike="noStrike" kern="1200" cap="none" spc="-5" normalizeH="0" baseline="0" noProof="0" dirty="0">
                <a:ln>
                  <a:noFill/>
                </a:ln>
                <a:solidFill>
                  <a:srgbClr val="333399"/>
                </a:solidFill>
                <a:effectLst/>
                <a:uLnTx/>
                <a:uFillTx/>
                <a:latin typeface="Arial"/>
                <a:ea typeface="+mn-ea"/>
                <a:cs typeface="Arial"/>
              </a:rPr>
              <a:t>m</a:t>
            </a:r>
            <a:r>
              <a:rPr kumimoji="0" sz="2000" b="1" i="0" u="none" strike="noStrike" kern="1200" cap="none" spc="0" normalizeH="0" baseline="0" noProof="0" dirty="0">
                <a:ln>
                  <a:noFill/>
                </a:ln>
                <a:solidFill>
                  <a:srgbClr val="333399"/>
                </a:solidFill>
                <a:effectLst/>
                <a:uLnTx/>
                <a:uFillTx/>
                <a:latin typeface="Arial"/>
                <a:ea typeface="+mn-ea"/>
                <a:cs typeface="Arial"/>
              </a:rPr>
              <a:t>a</a:t>
            </a:r>
            <a:r>
              <a:rPr kumimoji="0" sz="2000" b="1" i="0" u="none" strike="noStrike" kern="1200" cap="none" spc="-10" normalizeH="0" baseline="0" noProof="0" dirty="0">
                <a:ln>
                  <a:noFill/>
                </a:ln>
                <a:solidFill>
                  <a:srgbClr val="333399"/>
                </a:solidFill>
                <a:effectLst/>
                <a:uLnTx/>
                <a:uFillTx/>
                <a:latin typeface="Arial"/>
                <a:ea typeface="+mn-ea"/>
                <a:cs typeface="Arial"/>
              </a:rPr>
              <a:t>ti</a:t>
            </a:r>
            <a:r>
              <a:rPr kumimoji="0" sz="2000" b="1" i="0" u="none" strike="noStrike" kern="1200" cap="none" spc="0" normalizeH="0" baseline="0" noProof="0" dirty="0">
                <a:ln>
                  <a:noFill/>
                </a:ln>
                <a:solidFill>
                  <a:srgbClr val="333399"/>
                </a:solidFill>
                <a:effectLst/>
                <a:uLnTx/>
                <a:uFillTx/>
                <a:latin typeface="Arial"/>
                <a:ea typeface="+mn-ea"/>
                <a:cs typeface="Arial"/>
              </a:rPr>
              <a:t>che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333399"/>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grpSp>
        <p:nvGrpSpPr>
          <p:cNvPr id="12" name="Gruppo 11">
            <a:extLst>
              <a:ext uri="{FF2B5EF4-FFF2-40B4-BE49-F238E27FC236}">
                <a16:creationId xmlns:a16="http://schemas.microsoft.com/office/drawing/2014/main" id="{838D1913-A449-4472-95D8-8D049E0B7201}"/>
              </a:ext>
            </a:extLst>
          </p:cNvPr>
          <p:cNvGrpSpPr/>
          <p:nvPr/>
        </p:nvGrpSpPr>
        <p:grpSpPr>
          <a:xfrm>
            <a:off x="3561588" y="6324600"/>
            <a:ext cx="5581014" cy="533400"/>
            <a:chOff x="3561588" y="6324600"/>
            <a:chExt cx="5581014" cy="533400"/>
          </a:xfrm>
        </p:grpSpPr>
        <p:sp>
          <p:nvSpPr>
            <p:cNvPr id="13" name="object 3">
              <a:extLst>
                <a:ext uri="{FF2B5EF4-FFF2-40B4-BE49-F238E27FC236}">
                  <a16:creationId xmlns:a16="http://schemas.microsoft.com/office/drawing/2014/main" id="{8316A139-99B8-43A2-A4B5-96813E37A431}"/>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4">
              <a:extLst>
                <a:ext uri="{FF2B5EF4-FFF2-40B4-BE49-F238E27FC236}">
                  <a16:creationId xmlns:a16="http://schemas.microsoft.com/office/drawing/2014/main" id="{99F5A795-F201-4B2D-A850-8F7A17D32A5F}"/>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5">
              <a:extLst>
                <a:ext uri="{FF2B5EF4-FFF2-40B4-BE49-F238E27FC236}">
                  <a16:creationId xmlns:a16="http://schemas.microsoft.com/office/drawing/2014/main" id="{4616B6AF-5BE2-46FF-8A3C-96B29FA311DF}"/>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9564" y="330200"/>
            <a:ext cx="8340090" cy="6064885"/>
          </a:xfrm>
          <a:prstGeom prst="rect">
            <a:avLst/>
          </a:prstGeom>
        </p:spPr>
        <p:txBody>
          <a:bodyPr vert="horz" wrap="square" lIns="0" tIns="12700" rIns="0" bIns="0" rtlCol="0">
            <a:spAutoFit/>
          </a:bodyPr>
          <a:lstStyle/>
          <a:p>
            <a:pPr marL="66675" marR="22987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Il </a:t>
            </a:r>
            <a:r>
              <a:rPr kumimoji="0" sz="2400" b="0" i="0" u="none" strike="noStrike" kern="1200" cap="none" spc="-5" normalizeH="0" baseline="0" noProof="0" dirty="0">
                <a:ln>
                  <a:noFill/>
                </a:ln>
                <a:solidFill>
                  <a:prstClr val="black"/>
                </a:solidFill>
                <a:effectLst/>
                <a:uLnTx/>
                <a:uFillTx/>
                <a:latin typeface="Arial"/>
                <a:ea typeface="+mn-ea"/>
                <a:cs typeface="Arial"/>
              </a:rPr>
              <a:t>tessuto meristematico residuo dei fasci collaterali aperti  (che ha caratteristiche citologiche diverse dai meristemi  primari, perché le cellule sono vacuolarizzate) potrà  dividersi, e una parte delle cellule potrà </a:t>
            </a:r>
            <a:r>
              <a:rPr kumimoji="0" sz="2400" b="0" i="0" u="none" strike="noStrike" kern="1200" cap="none" spc="-10" normalizeH="0" baseline="0" noProof="0" dirty="0">
                <a:ln>
                  <a:noFill/>
                </a:ln>
                <a:solidFill>
                  <a:prstClr val="black"/>
                </a:solidFill>
                <a:effectLst/>
                <a:uLnTx/>
                <a:uFillTx/>
                <a:latin typeface="Arial"/>
                <a:ea typeface="+mn-ea"/>
                <a:cs typeface="Arial"/>
              </a:rPr>
              <a:t>differenziarsi </a:t>
            </a:r>
            <a:r>
              <a:rPr kumimoji="0" sz="2400" b="0" i="0" u="none" strike="noStrike" kern="1200" cap="none" spc="-5" normalizeH="0" baseline="0" noProof="0" dirty="0">
                <a:ln>
                  <a:noFill/>
                </a:ln>
                <a:solidFill>
                  <a:prstClr val="black"/>
                </a:solidFill>
                <a:effectLst/>
                <a:uLnTx/>
                <a:uFillTx/>
                <a:latin typeface="Arial"/>
                <a:ea typeface="+mn-ea"/>
                <a:cs typeface="Arial"/>
              </a:rPr>
              <a:t>in  nuovi elementi xilematici e floematici, che andranno ad  aggiungersi a quelli preesistenti, che progressivamente non  saranno più funzionanti. Ciò comporterà un aumento in  spessore dell’organo, con imponenti cambiamenti  (“</a:t>
            </a:r>
            <a:r>
              <a:rPr kumimoji="0" sz="2400" b="1" i="0" u="none" strike="noStrike" kern="1200" cap="none" spc="-5" normalizeH="0" baseline="0" noProof="0" dirty="0">
                <a:ln>
                  <a:noFill/>
                </a:ln>
                <a:solidFill>
                  <a:prstClr val="black"/>
                </a:solidFill>
                <a:effectLst/>
                <a:uLnTx/>
                <a:uFillTx/>
                <a:latin typeface="Arial"/>
                <a:ea typeface="+mn-ea"/>
                <a:cs typeface="Arial"/>
              </a:rPr>
              <a:t>accrescimento secondario in spessore</a:t>
            </a:r>
            <a:r>
              <a:rPr kumimoji="0" sz="2400" b="0" i="0" u="none" strike="noStrike" kern="1200" cap="none" spc="-5" normalizeH="0" baseline="0" noProof="0" dirty="0">
                <a:ln>
                  <a:noFill/>
                </a:ln>
                <a:solidFill>
                  <a:prstClr val="black"/>
                </a:solidFill>
                <a:effectLst/>
                <a:uLnTx/>
                <a:uFillTx/>
                <a:latin typeface="Arial"/>
                <a:ea typeface="+mn-ea"/>
                <a:cs typeface="Arial"/>
              </a:rPr>
              <a:t>”, da trattare più  approfonditamente in</a:t>
            </a:r>
            <a:r>
              <a:rPr kumimoji="0" sz="2400" b="0" i="0" u="none" strike="noStrike" kern="1200" cap="none" spc="2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seguito!).</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1475"/>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Fasci collaterali aperti sono assenti nelle Monocotiledoni e in  tutte le parti di una pianta erbacea dicotiledone che NON ha  accrescimento in spessore. Essi caratterizzano invece tutte le  piante “legnose”, perché l’accrescimento in spessore, che  porta alla formazione di quel tessuto eterogeneo che  chiamiamo “</a:t>
            </a:r>
            <a:r>
              <a:rPr kumimoji="0" sz="2400" b="1" i="0" u="none" strike="noStrike" kern="1200" cap="none" spc="-5" normalizeH="0" baseline="0" noProof="0" dirty="0">
                <a:ln>
                  <a:noFill/>
                </a:ln>
                <a:solidFill>
                  <a:prstClr val="black"/>
                </a:solidFill>
                <a:effectLst/>
                <a:uLnTx/>
                <a:uFillTx/>
                <a:latin typeface="Arial"/>
                <a:ea typeface="+mn-ea"/>
                <a:cs typeface="Arial"/>
              </a:rPr>
              <a:t>legno</a:t>
            </a:r>
            <a:r>
              <a:rPr kumimoji="0" sz="2400" b="0" i="0" u="none" strike="noStrike" kern="1200" cap="none" spc="-5" normalizeH="0" baseline="0" noProof="0" dirty="0">
                <a:ln>
                  <a:noFill/>
                </a:ln>
                <a:solidFill>
                  <a:prstClr val="black"/>
                </a:solidFill>
                <a:effectLst/>
                <a:uLnTx/>
                <a:uFillTx/>
                <a:latin typeface="Arial"/>
                <a:ea typeface="+mn-ea"/>
                <a:cs typeface="Arial"/>
              </a:rPr>
              <a:t>”, dipende dalla presenza di fasci</a:t>
            </a:r>
            <a:r>
              <a:rPr kumimoji="0" sz="2400" b="0" i="0" u="none" strike="noStrike" kern="1200" cap="none" spc="8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aperti.</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7052" y="501650"/>
            <a:ext cx="7549515" cy="1488440"/>
          </a:xfrm>
          <a:prstGeom prst="rect">
            <a:avLst/>
          </a:prstGeom>
        </p:spPr>
        <p:txBody>
          <a:bodyPr vert="horz" wrap="square" lIns="0" tIns="12700" rIns="0" bIns="0" rtlCol="0">
            <a:spAutoFit/>
          </a:bodyPr>
          <a:lstStyle/>
          <a:p>
            <a:pPr marL="12700" marR="5080">
              <a:lnSpc>
                <a:spcPct val="100000"/>
              </a:lnSpc>
              <a:spcBef>
                <a:spcPts val="100"/>
              </a:spcBef>
            </a:pPr>
            <a:r>
              <a:rPr b="0" spc="-5" dirty="0">
                <a:solidFill>
                  <a:srgbClr val="000000"/>
                </a:solidFill>
                <a:latin typeface="Arial"/>
                <a:cs typeface="Arial"/>
              </a:rPr>
              <a:t>Nel caule, la porzione xilematica del fascio conduttore è  collocata verso il centro dell’organo, quella floematica  verso l’esterno, qualsiasi sia la disposizione dei fasci,  regolare (anulata, a sin.) o irregolare (a</a:t>
            </a:r>
            <a:r>
              <a:rPr b="0" spc="50" dirty="0">
                <a:solidFill>
                  <a:srgbClr val="000000"/>
                </a:solidFill>
                <a:latin typeface="Arial"/>
                <a:cs typeface="Arial"/>
              </a:rPr>
              <a:t> </a:t>
            </a:r>
            <a:r>
              <a:rPr b="0" spc="-5" dirty="0">
                <a:solidFill>
                  <a:srgbClr val="000000"/>
                </a:solidFill>
                <a:latin typeface="Arial"/>
                <a:cs typeface="Arial"/>
              </a:rPr>
              <a:t>ds.).</a:t>
            </a:r>
          </a:p>
        </p:txBody>
      </p:sp>
      <p:sp>
        <p:nvSpPr>
          <p:cNvPr id="3" name="object 3"/>
          <p:cNvSpPr/>
          <p:nvPr/>
        </p:nvSpPr>
        <p:spPr>
          <a:xfrm>
            <a:off x="618749" y="2493263"/>
            <a:ext cx="2971547" cy="263800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3331527" y="2951099"/>
            <a:ext cx="1775460" cy="2039620"/>
          </a:xfrm>
          <a:prstGeom prst="rect">
            <a:avLst/>
          </a:prstGeom>
        </p:spPr>
        <p:txBody>
          <a:bodyPr vert="horz" wrap="square" lIns="0" tIns="13335" rIns="0" bIns="0" rtlCol="0">
            <a:spAutoFit/>
          </a:bodyPr>
          <a:lstStyle/>
          <a:p>
            <a:pPr marL="323850" marR="508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srgbClr val="CC0000"/>
                </a:solidFill>
                <a:effectLst/>
                <a:uLnTx/>
                <a:uFillTx/>
                <a:latin typeface="Arial"/>
                <a:ea typeface="+mn-ea"/>
                <a:cs typeface="Arial"/>
              </a:rPr>
              <a:t>Eventuali </a:t>
            </a:r>
            <a:r>
              <a:rPr kumimoji="0" sz="1400" b="0" i="0" u="none" strike="noStrike" kern="1200" cap="none" spc="0" normalizeH="0" baseline="0" noProof="0" dirty="0">
                <a:ln>
                  <a:noFill/>
                </a:ln>
                <a:solidFill>
                  <a:prstClr val="black"/>
                </a:solidFill>
                <a:effectLst/>
                <a:uLnTx/>
                <a:uFillTx/>
                <a:latin typeface="Arial"/>
                <a:ea typeface="+mn-ea"/>
                <a:cs typeface="Arial"/>
              </a:rPr>
              <a:t>cellule  meristematiche  residue (assenti</a:t>
            </a:r>
            <a:r>
              <a:rPr kumimoji="0" sz="1400" b="0" i="0" u="none" strike="noStrike" kern="1200" cap="none" spc="-14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in  un fascio</a:t>
            </a:r>
            <a:r>
              <a:rPr kumimoji="0" sz="1400" b="0" i="0" u="none" strike="noStrike" kern="1200" cap="none" spc="-8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chiuso)</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44450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Floema</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95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Xilema</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5509259" y="2709672"/>
            <a:ext cx="2584703" cy="253898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067555" y="4073651"/>
            <a:ext cx="2091055" cy="805180"/>
          </a:xfrm>
          <a:custGeom>
            <a:avLst/>
            <a:gdLst/>
            <a:ahLst/>
            <a:cxnLst/>
            <a:rect l="l" t="t" r="r" b="b"/>
            <a:pathLst>
              <a:path w="2091054" h="805179">
                <a:moveTo>
                  <a:pt x="57912" y="733043"/>
                </a:moveTo>
                <a:lnTo>
                  <a:pt x="0" y="795527"/>
                </a:lnTo>
                <a:lnTo>
                  <a:pt x="85344" y="804671"/>
                </a:lnTo>
                <a:lnTo>
                  <a:pt x="74838" y="777239"/>
                </a:lnTo>
                <a:lnTo>
                  <a:pt x="60960" y="777239"/>
                </a:lnTo>
                <a:lnTo>
                  <a:pt x="57912" y="769619"/>
                </a:lnTo>
                <a:lnTo>
                  <a:pt x="70143" y="764982"/>
                </a:lnTo>
                <a:lnTo>
                  <a:pt x="57912" y="733043"/>
                </a:lnTo>
                <a:close/>
              </a:path>
              <a:path w="2091054" h="805179">
                <a:moveTo>
                  <a:pt x="70143" y="764982"/>
                </a:moveTo>
                <a:lnTo>
                  <a:pt x="57912" y="769619"/>
                </a:lnTo>
                <a:lnTo>
                  <a:pt x="60960" y="777239"/>
                </a:lnTo>
                <a:lnTo>
                  <a:pt x="73078" y="772645"/>
                </a:lnTo>
                <a:lnTo>
                  <a:pt x="70143" y="764982"/>
                </a:lnTo>
                <a:close/>
              </a:path>
              <a:path w="2091054" h="805179">
                <a:moveTo>
                  <a:pt x="73078" y="772645"/>
                </a:moveTo>
                <a:lnTo>
                  <a:pt x="60960" y="777239"/>
                </a:lnTo>
                <a:lnTo>
                  <a:pt x="74838" y="777239"/>
                </a:lnTo>
                <a:lnTo>
                  <a:pt x="73078" y="772645"/>
                </a:lnTo>
                <a:close/>
              </a:path>
              <a:path w="2091054" h="805179">
                <a:moveTo>
                  <a:pt x="2087879" y="0"/>
                </a:moveTo>
                <a:lnTo>
                  <a:pt x="70143" y="764982"/>
                </a:lnTo>
                <a:lnTo>
                  <a:pt x="73078" y="772645"/>
                </a:lnTo>
                <a:lnTo>
                  <a:pt x="2090927" y="7619"/>
                </a:lnTo>
                <a:lnTo>
                  <a:pt x="208787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428744" y="4072127"/>
            <a:ext cx="1440180" cy="111760"/>
          </a:xfrm>
          <a:custGeom>
            <a:avLst/>
            <a:gdLst/>
            <a:ahLst/>
            <a:cxnLst/>
            <a:rect l="l" t="t" r="r" b="b"/>
            <a:pathLst>
              <a:path w="1440179" h="111760">
                <a:moveTo>
                  <a:pt x="73151" y="35051"/>
                </a:moveTo>
                <a:lnTo>
                  <a:pt x="0" y="76200"/>
                </a:lnTo>
                <a:lnTo>
                  <a:pt x="77724" y="111251"/>
                </a:lnTo>
                <a:lnTo>
                  <a:pt x="75712" y="77724"/>
                </a:lnTo>
                <a:lnTo>
                  <a:pt x="62484" y="77724"/>
                </a:lnTo>
                <a:lnTo>
                  <a:pt x="62484" y="68580"/>
                </a:lnTo>
                <a:lnTo>
                  <a:pt x="75125" y="67950"/>
                </a:lnTo>
                <a:lnTo>
                  <a:pt x="73151" y="35051"/>
                </a:lnTo>
                <a:close/>
              </a:path>
              <a:path w="1440179" h="111760">
                <a:moveTo>
                  <a:pt x="75125" y="67950"/>
                </a:moveTo>
                <a:lnTo>
                  <a:pt x="62484" y="68580"/>
                </a:lnTo>
                <a:lnTo>
                  <a:pt x="62484" y="77724"/>
                </a:lnTo>
                <a:lnTo>
                  <a:pt x="75673" y="77082"/>
                </a:lnTo>
                <a:lnTo>
                  <a:pt x="75125" y="67950"/>
                </a:lnTo>
                <a:close/>
              </a:path>
              <a:path w="1440179" h="111760">
                <a:moveTo>
                  <a:pt x="75673" y="77082"/>
                </a:moveTo>
                <a:lnTo>
                  <a:pt x="62484" y="77724"/>
                </a:lnTo>
                <a:lnTo>
                  <a:pt x="75712" y="77724"/>
                </a:lnTo>
                <a:lnTo>
                  <a:pt x="75673" y="77082"/>
                </a:lnTo>
                <a:close/>
              </a:path>
              <a:path w="1440179" h="111760">
                <a:moveTo>
                  <a:pt x="1438655" y="0"/>
                </a:moveTo>
                <a:lnTo>
                  <a:pt x="75125" y="67950"/>
                </a:lnTo>
                <a:lnTo>
                  <a:pt x="75673" y="77082"/>
                </a:lnTo>
                <a:lnTo>
                  <a:pt x="1440179" y="10668"/>
                </a:lnTo>
                <a:lnTo>
                  <a:pt x="143865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uppo 13">
            <a:extLst>
              <a:ext uri="{FF2B5EF4-FFF2-40B4-BE49-F238E27FC236}">
                <a16:creationId xmlns:a16="http://schemas.microsoft.com/office/drawing/2014/main" id="{6786DB1C-5296-4EE4-97CC-7663CCAF0A88}"/>
              </a:ext>
            </a:extLst>
          </p:cNvPr>
          <p:cNvGrpSpPr/>
          <p:nvPr/>
        </p:nvGrpSpPr>
        <p:grpSpPr>
          <a:xfrm>
            <a:off x="3561588" y="6324600"/>
            <a:ext cx="5581014" cy="533400"/>
            <a:chOff x="3561588" y="6324600"/>
            <a:chExt cx="5581014" cy="533400"/>
          </a:xfrm>
        </p:grpSpPr>
        <p:sp>
          <p:nvSpPr>
            <p:cNvPr id="15" name="object 3">
              <a:extLst>
                <a:ext uri="{FF2B5EF4-FFF2-40B4-BE49-F238E27FC236}">
                  <a16:creationId xmlns:a16="http://schemas.microsoft.com/office/drawing/2014/main" id="{F2BA156A-F482-4D18-8885-3F505F97E3E4}"/>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4">
              <a:extLst>
                <a:ext uri="{FF2B5EF4-FFF2-40B4-BE49-F238E27FC236}">
                  <a16:creationId xmlns:a16="http://schemas.microsoft.com/office/drawing/2014/main" id="{6C0DA81A-BDAD-4CD7-B6EB-C2232B479735}"/>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5">
              <a:extLst>
                <a:ext uri="{FF2B5EF4-FFF2-40B4-BE49-F238E27FC236}">
                  <a16:creationId xmlns:a16="http://schemas.microsoft.com/office/drawing/2014/main" id="{F3044535-EC87-40CF-AAC2-F6EDB69B00D4}"/>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2915" y="358775"/>
            <a:ext cx="4262755" cy="1854200"/>
          </a:xfrm>
          <a:prstGeom prst="rect">
            <a:avLst/>
          </a:prstGeom>
        </p:spPr>
        <p:txBody>
          <a:bodyPr vert="horz" wrap="square" lIns="0" tIns="12700" rIns="0" bIns="0" rtlCol="0">
            <a:spAutoFit/>
          </a:bodyPr>
          <a:lstStyle/>
          <a:p>
            <a:pPr marL="12700" marR="5080">
              <a:lnSpc>
                <a:spcPct val="100000"/>
              </a:lnSpc>
              <a:spcBef>
                <a:spcPts val="100"/>
              </a:spcBef>
            </a:pPr>
            <a:r>
              <a:rPr b="0" spc="-5" dirty="0">
                <a:solidFill>
                  <a:srgbClr val="000000"/>
                </a:solidFill>
                <a:latin typeface="Arial"/>
                <a:cs typeface="Arial"/>
              </a:rPr>
              <a:t>Nella foglia, sono presenti fasci  conduttori collaterali chiusi. La  loro disposizione dipenderà  sempre dalla collocazione della  lamina nello</a:t>
            </a:r>
            <a:r>
              <a:rPr b="0" spc="35" dirty="0">
                <a:solidFill>
                  <a:srgbClr val="000000"/>
                </a:solidFill>
                <a:latin typeface="Arial"/>
                <a:cs typeface="Arial"/>
              </a:rPr>
              <a:t> </a:t>
            </a:r>
            <a:r>
              <a:rPr b="0" spc="-5" dirty="0">
                <a:solidFill>
                  <a:srgbClr val="000000"/>
                </a:solidFill>
                <a:latin typeface="Arial"/>
                <a:cs typeface="Arial"/>
              </a:rPr>
              <a:t>spazio.</a:t>
            </a:r>
          </a:p>
        </p:txBody>
      </p:sp>
      <p:sp>
        <p:nvSpPr>
          <p:cNvPr id="3" name="object 3"/>
          <p:cNvSpPr/>
          <p:nvPr/>
        </p:nvSpPr>
        <p:spPr>
          <a:xfrm>
            <a:off x="5077967" y="0"/>
            <a:ext cx="2683437" cy="504139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580888" y="5188203"/>
            <a:ext cx="1527047" cy="13969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7700771" y="562863"/>
            <a:ext cx="1389887" cy="15113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7885176" y="1629155"/>
            <a:ext cx="1257300" cy="215265"/>
          </a:xfrm>
          <a:custGeom>
            <a:avLst/>
            <a:gdLst/>
            <a:ahLst/>
            <a:cxnLst/>
            <a:rect l="l" t="t" r="r" b="b"/>
            <a:pathLst>
              <a:path w="1257300" h="215264">
                <a:moveTo>
                  <a:pt x="0" y="214884"/>
                </a:moveTo>
                <a:lnTo>
                  <a:pt x="1257299" y="214884"/>
                </a:lnTo>
                <a:lnTo>
                  <a:pt x="1257299" y="0"/>
                </a:lnTo>
                <a:lnTo>
                  <a:pt x="0" y="0"/>
                </a:lnTo>
                <a:lnTo>
                  <a:pt x="0" y="21488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880603" y="1624583"/>
            <a:ext cx="1263650" cy="226060"/>
          </a:xfrm>
          <a:custGeom>
            <a:avLst/>
            <a:gdLst/>
            <a:ahLst/>
            <a:cxnLst/>
            <a:rect l="l" t="t" r="r" b="b"/>
            <a:pathLst>
              <a:path w="1263650" h="226060">
                <a:moveTo>
                  <a:pt x="1263396" y="0"/>
                </a:moveTo>
                <a:lnTo>
                  <a:pt x="0" y="0"/>
                </a:lnTo>
                <a:lnTo>
                  <a:pt x="0" y="225551"/>
                </a:lnTo>
                <a:lnTo>
                  <a:pt x="1263396" y="225551"/>
                </a:lnTo>
                <a:lnTo>
                  <a:pt x="1263396" y="220979"/>
                </a:lnTo>
                <a:lnTo>
                  <a:pt x="10668" y="220979"/>
                </a:lnTo>
                <a:lnTo>
                  <a:pt x="4572" y="216407"/>
                </a:lnTo>
                <a:lnTo>
                  <a:pt x="10668" y="216407"/>
                </a:lnTo>
                <a:lnTo>
                  <a:pt x="10668" y="9143"/>
                </a:lnTo>
                <a:lnTo>
                  <a:pt x="4572" y="9143"/>
                </a:lnTo>
                <a:lnTo>
                  <a:pt x="10668" y="4571"/>
                </a:lnTo>
                <a:lnTo>
                  <a:pt x="1263396" y="4571"/>
                </a:lnTo>
                <a:lnTo>
                  <a:pt x="1263396" y="0"/>
                </a:lnTo>
                <a:close/>
              </a:path>
              <a:path w="1263650" h="226060">
                <a:moveTo>
                  <a:pt x="10668" y="216407"/>
                </a:moveTo>
                <a:lnTo>
                  <a:pt x="4572" y="216407"/>
                </a:lnTo>
                <a:lnTo>
                  <a:pt x="10668" y="220979"/>
                </a:lnTo>
                <a:lnTo>
                  <a:pt x="10668" y="216407"/>
                </a:lnTo>
                <a:close/>
              </a:path>
              <a:path w="1263650" h="226060">
                <a:moveTo>
                  <a:pt x="1258823" y="216407"/>
                </a:moveTo>
                <a:lnTo>
                  <a:pt x="10668" y="216407"/>
                </a:lnTo>
                <a:lnTo>
                  <a:pt x="10668" y="220979"/>
                </a:lnTo>
                <a:lnTo>
                  <a:pt x="1258823" y="220979"/>
                </a:lnTo>
                <a:lnTo>
                  <a:pt x="1258823" y="216407"/>
                </a:lnTo>
                <a:close/>
              </a:path>
              <a:path w="1263650" h="226060">
                <a:moveTo>
                  <a:pt x="1258823" y="4571"/>
                </a:moveTo>
                <a:lnTo>
                  <a:pt x="1258823" y="220979"/>
                </a:lnTo>
                <a:lnTo>
                  <a:pt x="1263395" y="216407"/>
                </a:lnTo>
                <a:lnTo>
                  <a:pt x="1263395" y="9143"/>
                </a:lnTo>
                <a:lnTo>
                  <a:pt x="1258823" y="4571"/>
                </a:lnTo>
                <a:close/>
              </a:path>
              <a:path w="1263650" h="226060">
                <a:moveTo>
                  <a:pt x="1263396" y="216407"/>
                </a:moveTo>
                <a:lnTo>
                  <a:pt x="1258823" y="220979"/>
                </a:lnTo>
                <a:lnTo>
                  <a:pt x="1263396" y="220979"/>
                </a:lnTo>
                <a:lnTo>
                  <a:pt x="1263396" y="216407"/>
                </a:lnTo>
                <a:close/>
              </a:path>
              <a:path w="1263650" h="226060">
                <a:moveTo>
                  <a:pt x="10668" y="4571"/>
                </a:moveTo>
                <a:lnTo>
                  <a:pt x="4572" y="9143"/>
                </a:lnTo>
                <a:lnTo>
                  <a:pt x="10668" y="9143"/>
                </a:lnTo>
                <a:lnTo>
                  <a:pt x="10668" y="4571"/>
                </a:lnTo>
                <a:close/>
              </a:path>
              <a:path w="1263650" h="226060">
                <a:moveTo>
                  <a:pt x="1258823" y="4571"/>
                </a:moveTo>
                <a:lnTo>
                  <a:pt x="10668" y="4571"/>
                </a:lnTo>
                <a:lnTo>
                  <a:pt x="10668" y="9143"/>
                </a:lnTo>
                <a:lnTo>
                  <a:pt x="1258823" y="9143"/>
                </a:lnTo>
                <a:lnTo>
                  <a:pt x="1258823" y="4571"/>
                </a:lnTo>
                <a:close/>
              </a:path>
              <a:path w="1263650" h="226060">
                <a:moveTo>
                  <a:pt x="1263396" y="4571"/>
                </a:moveTo>
                <a:lnTo>
                  <a:pt x="1258823" y="4571"/>
                </a:lnTo>
                <a:lnTo>
                  <a:pt x="1263395" y="9143"/>
                </a:lnTo>
                <a:lnTo>
                  <a:pt x="1263396" y="457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956803" y="1700022"/>
            <a:ext cx="1007744" cy="0"/>
          </a:xfrm>
          <a:custGeom>
            <a:avLst/>
            <a:gdLst/>
            <a:ahLst/>
            <a:cxnLst/>
            <a:rect l="l" t="t" r="r" b="b"/>
            <a:pathLst>
              <a:path w="1007745">
                <a:moveTo>
                  <a:pt x="0" y="0"/>
                </a:moveTo>
                <a:lnTo>
                  <a:pt x="1007363" y="0"/>
                </a:lnTo>
              </a:path>
            </a:pathLst>
          </a:custGeom>
          <a:ln w="762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956803" y="692657"/>
            <a:ext cx="1007744" cy="0"/>
          </a:xfrm>
          <a:custGeom>
            <a:avLst/>
            <a:gdLst/>
            <a:ahLst/>
            <a:cxnLst/>
            <a:rect l="l" t="t" r="r" b="b"/>
            <a:pathLst>
              <a:path w="1007745">
                <a:moveTo>
                  <a:pt x="0" y="0"/>
                </a:moveTo>
                <a:lnTo>
                  <a:pt x="1007363" y="0"/>
                </a:lnTo>
              </a:path>
            </a:pathLst>
          </a:custGeom>
          <a:ln w="762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7243127" y="5903848"/>
            <a:ext cx="1081405" cy="45275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333399"/>
                </a:solidFill>
                <a:effectLst/>
                <a:uLnTx/>
                <a:uFillTx/>
                <a:latin typeface="Arial"/>
                <a:ea typeface="+mn-ea"/>
                <a:cs typeface="Arial"/>
              </a:rPr>
              <a:t>Posizione</a:t>
            </a:r>
            <a:r>
              <a:rPr kumimoji="0" sz="1400" b="1" i="0" u="none" strike="noStrike" kern="1200" cap="none" spc="-125" normalizeH="0" baseline="0" noProof="0" dirty="0">
                <a:ln>
                  <a:noFill/>
                </a:ln>
                <a:solidFill>
                  <a:srgbClr val="333399"/>
                </a:solidFill>
                <a:effectLst/>
                <a:uLnTx/>
                <a:uFillTx/>
                <a:latin typeface="Arial"/>
                <a:ea typeface="+mn-ea"/>
                <a:cs typeface="Arial"/>
              </a:rPr>
              <a:t> </a:t>
            </a:r>
            <a:r>
              <a:rPr kumimoji="0" sz="1400" b="1" i="0" u="none" strike="noStrike" kern="1200" cap="none" spc="0" normalizeH="0" baseline="0" noProof="0" dirty="0">
                <a:ln>
                  <a:noFill/>
                </a:ln>
                <a:solidFill>
                  <a:srgbClr val="333399"/>
                </a:solidFill>
                <a:effectLst/>
                <a:uLnTx/>
                <a:uFillTx/>
                <a:latin typeface="Arial"/>
                <a:ea typeface="+mn-ea"/>
                <a:cs typeface="Arial"/>
              </a:rPr>
              <a:t>nel  fusto</a:t>
            </a:r>
            <a:endParaRPr kumimoji="0" sz="1400" b="1"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1"/>
          <p:cNvSpPr txBox="1"/>
          <p:nvPr/>
        </p:nvSpPr>
        <p:spPr>
          <a:xfrm>
            <a:off x="7724266" y="2231962"/>
            <a:ext cx="1328420" cy="666115"/>
          </a:xfrm>
          <a:prstGeom prst="rect">
            <a:avLst/>
          </a:prstGeom>
        </p:spPr>
        <p:txBody>
          <a:bodyPr vert="horz" wrap="square" lIns="0" tIns="13335" rIns="0" bIns="0" rtlCol="0">
            <a:spAutoFit/>
          </a:bodyPr>
          <a:lstStyle/>
          <a:p>
            <a:pPr marL="12700" marR="5080" lvl="0" indent="0"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0" normalizeH="0" baseline="0" noProof="0" dirty="0">
                <a:ln>
                  <a:noFill/>
                </a:ln>
                <a:solidFill>
                  <a:srgbClr val="333399"/>
                </a:solidFill>
                <a:effectLst/>
                <a:uLnTx/>
                <a:uFillTx/>
                <a:latin typeface="Arial"/>
                <a:ea typeface="+mn-ea"/>
                <a:cs typeface="Arial"/>
              </a:rPr>
              <a:t>Posizione in</a:t>
            </a:r>
            <a:r>
              <a:rPr kumimoji="0" sz="1400" b="1" i="0" u="none" strike="noStrike" kern="1200" cap="none" spc="-135" normalizeH="0" baseline="0" noProof="0" dirty="0">
                <a:ln>
                  <a:noFill/>
                </a:ln>
                <a:solidFill>
                  <a:srgbClr val="333399"/>
                </a:solidFill>
                <a:effectLst/>
                <a:uLnTx/>
                <a:uFillTx/>
                <a:latin typeface="Arial"/>
                <a:ea typeface="+mn-ea"/>
                <a:cs typeface="Arial"/>
              </a:rPr>
              <a:t> </a:t>
            </a:r>
            <a:r>
              <a:rPr kumimoji="0" sz="1400" b="1" i="0" u="none" strike="noStrike" kern="1200" cap="none" spc="0" normalizeH="0" baseline="0" noProof="0" dirty="0">
                <a:ln>
                  <a:noFill/>
                </a:ln>
                <a:solidFill>
                  <a:srgbClr val="333399"/>
                </a:solidFill>
                <a:effectLst/>
                <a:uLnTx/>
                <a:uFillTx/>
                <a:latin typeface="Arial"/>
                <a:ea typeface="+mn-ea"/>
                <a:cs typeface="Arial"/>
              </a:rPr>
              <a:t>una  foglia  dorsiventrale</a:t>
            </a:r>
            <a:endParaRPr kumimoji="0" sz="1400" b="1" i="0" u="none" strike="noStrike" kern="1200" cap="none" spc="0" normalizeH="0" baseline="0" noProof="0" dirty="0">
              <a:ln>
                <a:noFill/>
              </a:ln>
              <a:solidFill>
                <a:prstClr val="black"/>
              </a:solidFill>
              <a:effectLst/>
              <a:uLnTx/>
              <a:uFillTx/>
              <a:latin typeface="Arial"/>
              <a:ea typeface="+mn-ea"/>
              <a:cs typeface="Arial"/>
            </a:endParaRPr>
          </a:p>
        </p:txBody>
      </p:sp>
      <p:sp>
        <p:nvSpPr>
          <p:cNvPr id="12" name="object 12"/>
          <p:cNvSpPr txBox="1"/>
          <p:nvPr/>
        </p:nvSpPr>
        <p:spPr>
          <a:xfrm>
            <a:off x="7148956" y="5606234"/>
            <a:ext cx="736220"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0000"/>
                </a:solidFill>
                <a:effectLst/>
                <a:uLnTx/>
                <a:uFillTx/>
                <a:latin typeface="Arial"/>
                <a:ea typeface="+mn-ea"/>
                <a:cs typeface="Arial"/>
              </a:rPr>
              <a:t>Esterno</a:t>
            </a:r>
            <a:endParaRPr kumimoji="0" sz="1200" b="1" i="0" u="none" strike="noStrike" kern="1200" cap="none" spc="0" normalizeH="0" baseline="0" noProof="0" dirty="0">
              <a:ln>
                <a:noFill/>
              </a:ln>
              <a:solidFill>
                <a:srgbClr val="FF0000"/>
              </a:solidFill>
              <a:effectLst/>
              <a:uLnTx/>
              <a:uFillTx/>
              <a:latin typeface="Arial"/>
              <a:ea typeface="+mn-ea"/>
              <a:cs typeface="Arial"/>
            </a:endParaRPr>
          </a:p>
        </p:txBody>
      </p:sp>
      <p:sp>
        <p:nvSpPr>
          <p:cNvPr id="13" name="object 13"/>
          <p:cNvSpPr txBox="1"/>
          <p:nvPr/>
        </p:nvSpPr>
        <p:spPr>
          <a:xfrm>
            <a:off x="4853178" y="5524690"/>
            <a:ext cx="727710" cy="579646"/>
          </a:xfrm>
          <a:prstGeom prst="rect">
            <a:avLst/>
          </a:prstGeom>
        </p:spPr>
        <p:txBody>
          <a:bodyPr vert="horz" wrap="square" lIns="0" tIns="12700" rIns="0" bIns="0" rtlCol="0">
            <a:spAutoFit/>
          </a:bodyPr>
          <a:lstStyle/>
          <a:p>
            <a:pPr marL="196850" marR="5080" lvl="0" indent="-184785"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0000"/>
                </a:solidFill>
                <a:effectLst/>
                <a:uLnTx/>
                <a:uFillTx/>
                <a:latin typeface="Arial"/>
                <a:ea typeface="+mn-ea"/>
                <a:cs typeface="Arial"/>
              </a:rPr>
              <a:t>Centro</a:t>
            </a:r>
            <a:r>
              <a:rPr kumimoji="0" lang="it-IT" sz="1200" b="1" i="0" u="none" strike="noStrike" kern="1200" cap="none" spc="-5" normalizeH="0" baseline="0" noProof="0" dirty="0">
                <a:ln>
                  <a:noFill/>
                </a:ln>
                <a:solidFill>
                  <a:srgbClr val="FF0000"/>
                </a:solidFill>
                <a:effectLst/>
                <a:uLnTx/>
                <a:uFillTx/>
                <a:latin typeface="Arial"/>
                <a:ea typeface="+mn-ea"/>
                <a:cs typeface="Arial"/>
              </a:rPr>
              <a:t> </a:t>
            </a:r>
            <a:r>
              <a:rPr kumimoji="0" sz="1200" b="1" i="0" u="none" strike="noStrike" kern="1200" cap="none" spc="-5" normalizeH="0" baseline="0" noProof="0" dirty="0">
                <a:ln>
                  <a:noFill/>
                </a:ln>
                <a:solidFill>
                  <a:srgbClr val="FF0000"/>
                </a:solidFill>
                <a:effectLst/>
                <a:uLnTx/>
                <a:uFillTx/>
                <a:latin typeface="Arial"/>
                <a:ea typeface="+mn-ea"/>
                <a:cs typeface="Arial"/>
              </a:rPr>
              <a:t>de</a:t>
            </a:r>
            <a:r>
              <a:rPr kumimoji="0" lang="it-IT" sz="1200" b="1" i="0" u="none" strike="noStrike" kern="1200" cap="none" spc="-5" normalizeH="0" baseline="0" noProof="0" dirty="0">
                <a:ln>
                  <a:noFill/>
                </a:ln>
                <a:solidFill>
                  <a:srgbClr val="FF0000"/>
                </a:solidFill>
                <a:effectLst/>
                <a:uLnTx/>
                <a:uFillTx/>
                <a:latin typeface="Arial"/>
                <a:ea typeface="+mn-ea"/>
                <a:cs typeface="Arial"/>
              </a:rPr>
              <a:t>l</a:t>
            </a:r>
          </a:p>
          <a:p>
            <a:pPr marL="196850" marR="5080" lvl="0" indent="-184785"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err="1">
                <a:ln>
                  <a:noFill/>
                </a:ln>
                <a:solidFill>
                  <a:srgbClr val="FF0000"/>
                </a:solidFill>
                <a:effectLst/>
                <a:uLnTx/>
                <a:uFillTx/>
                <a:latin typeface="Arial"/>
                <a:ea typeface="+mn-ea"/>
                <a:cs typeface="Arial"/>
              </a:rPr>
              <a:t>fusto</a:t>
            </a:r>
            <a:endParaRPr kumimoji="0" sz="1200" b="1" i="0" u="none" strike="noStrike" kern="1200" cap="none" spc="0" normalizeH="0" baseline="0" noProof="0" dirty="0">
              <a:ln>
                <a:noFill/>
              </a:ln>
              <a:solidFill>
                <a:srgbClr val="FF0000"/>
              </a:solidFill>
              <a:effectLst/>
              <a:uLnTx/>
              <a:uFillTx/>
              <a:latin typeface="Arial"/>
              <a:ea typeface="+mn-ea"/>
              <a:cs typeface="Arial"/>
            </a:endParaRPr>
          </a:p>
        </p:txBody>
      </p:sp>
      <p:sp>
        <p:nvSpPr>
          <p:cNvPr id="14" name="object 14"/>
          <p:cNvSpPr txBox="1">
            <a:spLocks noGrp="1"/>
          </p:cNvSpPr>
          <p:nvPr>
            <p:ph type="body" idx="1"/>
          </p:nvPr>
        </p:nvSpPr>
        <p:spPr>
          <a:prstGeom prst="rect">
            <a:avLst/>
          </a:prstGeom>
        </p:spPr>
        <p:txBody>
          <a:bodyPr vert="horz" wrap="square" lIns="0" tIns="12700" rIns="0" bIns="0" rtlCol="0">
            <a:spAutoFit/>
          </a:bodyPr>
          <a:lstStyle/>
          <a:p>
            <a:pPr marL="12700" marR="5080">
              <a:lnSpc>
                <a:spcPct val="100000"/>
              </a:lnSpc>
              <a:spcBef>
                <a:spcPts val="100"/>
              </a:spcBef>
            </a:pPr>
            <a:r>
              <a:rPr dirty="0"/>
              <a:t>In </a:t>
            </a:r>
            <a:r>
              <a:rPr spc="-5" dirty="0"/>
              <a:t>una foglia dorsiventrale  (suborizzontale), il floema si  troverà esposto verso la faccia  inferiore della foglia (“abassiale”,  che </a:t>
            </a:r>
            <a:r>
              <a:rPr dirty="0"/>
              <a:t>sta </a:t>
            </a:r>
            <a:r>
              <a:rPr spc="-5" dirty="0"/>
              <a:t>sotto </a:t>
            </a:r>
            <a:r>
              <a:rPr dirty="0"/>
              <a:t>[</a:t>
            </a:r>
            <a:r>
              <a:rPr i="1" dirty="0">
                <a:latin typeface="Arial"/>
                <a:cs typeface="Arial"/>
              </a:rPr>
              <a:t>ab</a:t>
            </a:r>
            <a:r>
              <a:rPr dirty="0"/>
              <a:t>] </a:t>
            </a:r>
            <a:r>
              <a:rPr spc="-5" dirty="0"/>
              <a:t>l’asse), lo  </a:t>
            </a:r>
            <a:r>
              <a:rPr spc="-10" dirty="0"/>
              <a:t>xilema </a:t>
            </a:r>
            <a:r>
              <a:rPr spc="-5" dirty="0"/>
              <a:t>verso la faccia</a:t>
            </a:r>
            <a:r>
              <a:rPr spc="40" dirty="0"/>
              <a:t> </a:t>
            </a:r>
            <a:r>
              <a:rPr spc="-5" dirty="0"/>
              <a:t>superiore</a:t>
            </a:r>
          </a:p>
        </p:txBody>
      </p:sp>
      <p:sp>
        <p:nvSpPr>
          <p:cNvPr id="15" name="object 15"/>
          <p:cNvSpPr txBox="1"/>
          <p:nvPr/>
        </p:nvSpPr>
        <p:spPr>
          <a:xfrm>
            <a:off x="474027" y="5504498"/>
            <a:ext cx="4213225" cy="7569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(“adassiale”, che </a:t>
            </a:r>
            <a:r>
              <a:rPr kumimoji="0" sz="2400" b="0" i="0" u="none" strike="noStrike" kern="1200" cap="none" spc="0" normalizeH="0" baseline="0" noProof="0" dirty="0">
                <a:ln>
                  <a:noFill/>
                </a:ln>
                <a:solidFill>
                  <a:prstClr val="black"/>
                </a:solidFill>
                <a:effectLst/>
                <a:uLnTx/>
                <a:uFillTx/>
                <a:latin typeface="Arial"/>
                <a:ea typeface="+mn-ea"/>
                <a:cs typeface="Arial"/>
              </a:rPr>
              <a:t>sta </a:t>
            </a:r>
            <a:r>
              <a:rPr kumimoji="0" sz="2400" b="0" i="0" u="none" strike="noStrike" kern="1200" cap="none" spc="-5" normalizeH="0" baseline="0" noProof="0" dirty="0">
                <a:ln>
                  <a:noFill/>
                </a:ln>
                <a:solidFill>
                  <a:prstClr val="black"/>
                </a:solidFill>
                <a:effectLst/>
                <a:uLnTx/>
                <a:uFillTx/>
                <a:latin typeface="Arial"/>
                <a:ea typeface="+mn-ea"/>
                <a:cs typeface="Arial"/>
              </a:rPr>
              <a:t>sopra </a:t>
            </a:r>
            <a:r>
              <a:rPr kumimoji="0" sz="2400" b="0" i="0" u="none" strike="noStrike" kern="1200" cap="none" spc="0" normalizeH="0" baseline="0" noProof="0" dirty="0">
                <a:ln>
                  <a:noFill/>
                </a:ln>
                <a:solidFill>
                  <a:prstClr val="black"/>
                </a:solidFill>
                <a:effectLst/>
                <a:uLnTx/>
                <a:uFillTx/>
                <a:latin typeface="Arial"/>
                <a:ea typeface="+mn-ea"/>
                <a:cs typeface="Arial"/>
              </a:rPr>
              <a:t>[</a:t>
            </a:r>
            <a:r>
              <a:rPr kumimoji="0" sz="2400" b="0" i="1" u="none" strike="noStrike" kern="1200" cap="none" spc="0" normalizeH="0" baseline="0" noProof="0" dirty="0">
                <a:ln>
                  <a:noFill/>
                </a:ln>
                <a:solidFill>
                  <a:prstClr val="black"/>
                </a:solidFill>
                <a:effectLst/>
                <a:uLnTx/>
                <a:uFillTx/>
                <a:latin typeface="Arial"/>
                <a:ea typeface="+mn-ea"/>
                <a:cs typeface="Arial"/>
              </a:rPr>
              <a:t>ad</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l’asse).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p:nvPr/>
        </p:nvSpPr>
        <p:spPr>
          <a:xfrm>
            <a:off x="8038305" y="433261"/>
            <a:ext cx="926241"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0000"/>
                </a:solidFill>
                <a:effectLst/>
                <a:uLnTx/>
                <a:uFillTx/>
                <a:latin typeface="Arial"/>
                <a:ea typeface="+mn-ea"/>
                <a:cs typeface="Arial"/>
              </a:rPr>
              <a:t>Faccia</a:t>
            </a:r>
            <a:r>
              <a:rPr kumimoji="0" sz="1200" b="1" i="0" u="none" strike="noStrike" kern="1200" cap="none" spc="-70" normalizeH="0" baseline="0" noProof="0" dirty="0">
                <a:ln>
                  <a:noFill/>
                </a:ln>
                <a:solidFill>
                  <a:srgbClr val="FF0000"/>
                </a:solidFill>
                <a:effectLst/>
                <a:uLnTx/>
                <a:uFillTx/>
                <a:latin typeface="Arial"/>
                <a:ea typeface="+mn-ea"/>
                <a:cs typeface="Arial"/>
              </a:rPr>
              <a:t> </a:t>
            </a:r>
            <a:r>
              <a:rPr kumimoji="0" sz="1200" b="1" i="0" u="none" strike="noStrike" kern="1200" cap="none" spc="0" normalizeH="0" baseline="0" noProof="0" dirty="0">
                <a:ln>
                  <a:noFill/>
                </a:ln>
                <a:solidFill>
                  <a:srgbClr val="FF0000"/>
                </a:solidFill>
                <a:effectLst/>
                <a:uLnTx/>
                <a:uFillTx/>
                <a:latin typeface="Arial"/>
                <a:ea typeface="+mn-ea"/>
                <a:cs typeface="Arial"/>
              </a:rPr>
              <a:t>sup.</a:t>
            </a:r>
          </a:p>
        </p:txBody>
      </p:sp>
      <p:sp>
        <p:nvSpPr>
          <p:cNvPr id="17" name="object 17"/>
          <p:cNvSpPr txBox="1"/>
          <p:nvPr/>
        </p:nvSpPr>
        <p:spPr>
          <a:xfrm>
            <a:off x="8038305" y="1823911"/>
            <a:ext cx="854552" cy="19749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0000"/>
                </a:solidFill>
                <a:effectLst/>
                <a:uLnTx/>
                <a:uFillTx/>
                <a:latin typeface="Arial"/>
                <a:ea typeface="+mn-ea"/>
                <a:cs typeface="Arial"/>
              </a:rPr>
              <a:t>Faccia</a:t>
            </a:r>
            <a:r>
              <a:rPr kumimoji="0" sz="1200" b="1" i="0" u="none" strike="noStrike" kern="1200" cap="none" spc="-65" normalizeH="0" baseline="0" noProof="0" dirty="0">
                <a:ln>
                  <a:noFill/>
                </a:ln>
                <a:solidFill>
                  <a:srgbClr val="FF0000"/>
                </a:solidFill>
                <a:effectLst/>
                <a:uLnTx/>
                <a:uFillTx/>
                <a:latin typeface="Arial"/>
                <a:ea typeface="+mn-ea"/>
                <a:cs typeface="Arial"/>
              </a:rPr>
              <a:t> </a:t>
            </a:r>
            <a:r>
              <a:rPr kumimoji="0" sz="1200" b="1" i="0" u="none" strike="noStrike" kern="1200" cap="none" spc="0" normalizeH="0" baseline="0" noProof="0" dirty="0">
                <a:ln>
                  <a:noFill/>
                </a:ln>
                <a:solidFill>
                  <a:srgbClr val="FF0000"/>
                </a:solidFill>
                <a:effectLst/>
                <a:uLnTx/>
                <a:uFillTx/>
                <a:latin typeface="Arial"/>
                <a:ea typeface="+mn-ea"/>
                <a:cs typeface="Arial"/>
              </a:rPr>
              <a:t>inf.</a:t>
            </a:r>
          </a:p>
        </p:txBody>
      </p:sp>
      <p:sp>
        <p:nvSpPr>
          <p:cNvPr id="18" name="object 18"/>
          <p:cNvSpPr/>
          <p:nvPr/>
        </p:nvSpPr>
        <p:spPr>
          <a:xfrm>
            <a:off x="8142731" y="787908"/>
            <a:ext cx="742187" cy="848867"/>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57115" y="504925"/>
            <a:ext cx="4786883" cy="376865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550163"/>
            <a:ext cx="4285488" cy="42458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uppo 9">
            <a:extLst>
              <a:ext uri="{FF2B5EF4-FFF2-40B4-BE49-F238E27FC236}">
                <a16:creationId xmlns:a16="http://schemas.microsoft.com/office/drawing/2014/main" id="{A795F343-F1FD-44D0-BF48-7B67E60FE81A}"/>
              </a:ext>
            </a:extLst>
          </p:cNvPr>
          <p:cNvGrpSpPr/>
          <p:nvPr/>
        </p:nvGrpSpPr>
        <p:grpSpPr>
          <a:xfrm>
            <a:off x="3561588" y="6324600"/>
            <a:ext cx="5581014" cy="533400"/>
            <a:chOff x="3561588" y="6324600"/>
            <a:chExt cx="5581014" cy="533400"/>
          </a:xfrm>
        </p:grpSpPr>
        <p:sp>
          <p:nvSpPr>
            <p:cNvPr id="11" name="object 3">
              <a:extLst>
                <a:ext uri="{FF2B5EF4-FFF2-40B4-BE49-F238E27FC236}">
                  <a16:creationId xmlns:a16="http://schemas.microsoft.com/office/drawing/2014/main" id="{98C41BEE-8F16-4EB6-84CE-E2B0E102FEF4}"/>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4">
              <a:extLst>
                <a:ext uri="{FF2B5EF4-FFF2-40B4-BE49-F238E27FC236}">
                  <a16:creationId xmlns:a16="http://schemas.microsoft.com/office/drawing/2014/main" id="{D35B91C9-CDB0-4722-9A65-5F0B0F290987}"/>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
              <a:extLst>
                <a:ext uri="{FF2B5EF4-FFF2-40B4-BE49-F238E27FC236}">
                  <a16:creationId xmlns:a16="http://schemas.microsoft.com/office/drawing/2014/main" id="{66F24AE9-E096-4171-BB0C-984A708208CA}"/>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2140" y="254000"/>
            <a:ext cx="2966085" cy="368300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tab pos="399415" algn="l"/>
                <a:tab pos="1000125" algn="l"/>
                <a:tab pos="1109345" algn="l"/>
                <a:tab pos="1176655" algn="l"/>
                <a:tab pos="1455420" algn="l"/>
                <a:tab pos="1597025" algn="l"/>
                <a:tab pos="1671955" algn="l"/>
                <a:tab pos="1705610" algn="l"/>
                <a:tab pos="1836420" algn="l"/>
                <a:tab pos="2057400" algn="l"/>
                <a:tab pos="2086610" algn="l"/>
                <a:tab pos="2292350" algn="l"/>
                <a:tab pos="2459990" algn="l"/>
                <a:tab pos="2714625"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I</a:t>
            </a:r>
            <a:r>
              <a:rPr kumimoji="0" sz="2400" b="0" i="0" u="none" strike="noStrike" kern="1200" cap="none" spc="-5" normalizeH="0" baseline="0" noProof="0" dirty="0">
                <a:ln>
                  <a:noFill/>
                </a:ln>
                <a:solidFill>
                  <a:prstClr val="black"/>
                </a:solidFill>
                <a:effectLst/>
                <a:uLnTx/>
                <a:uFillTx/>
                <a:latin typeface="Arial"/>
                <a:ea typeface="+mn-ea"/>
                <a:cs typeface="Arial"/>
              </a:rPr>
              <a:t>n	m</a:t>
            </a:r>
            <a:r>
              <a:rPr kumimoji="0" sz="2400" b="0" i="0" u="none" strike="noStrike" kern="1200" cap="none" spc="-10" normalizeH="0" baseline="0" noProof="0" dirty="0">
                <a:ln>
                  <a:noFill/>
                </a:ln>
                <a:solidFill>
                  <a:prstClr val="black"/>
                </a:solidFill>
                <a:effectLst/>
                <a:uLnTx/>
                <a:uFillTx/>
                <a:latin typeface="Arial"/>
                <a:ea typeface="+mn-ea"/>
                <a:cs typeface="Arial"/>
              </a:rPr>
              <a:t>ol</a:t>
            </a:r>
            <a:r>
              <a:rPr kumimoji="0" sz="2400" b="0" i="0" u="none" strike="noStrike" kern="1200" cap="none" spc="0" normalizeH="0" baseline="0" noProof="0" dirty="0">
                <a:ln>
                  <a:noFill/>
                </a:ln>
                <a:solidFill>
                  <a:prstClr val="black"/>
                </a:solidFill>
                <a:effectLst/>
                <a:uLnTx/>
                <a:uFillTx/>
                <a:latin typeface="Arial"/>
                <a:ea typeface="+mn-ea"/>
                <a:cs typeface="Arial"/>
              </a:rPr>
              <a:t>t</a:t>
            </a:r>
            <a:r>
              <a:rPr kumimoji="0" sz="2400" b="0" i="0" u="none" strike="noStrike" kern="1200" cap="none" spc="-5" normalizeH="0" baseline="0" noProof="0" dirty="0">
                <a:ln>
                  <a:noFill/>
                </a:ln>
                <a:solidFill>
                  <a:prstClr val="black"/>
                </a:solidFill>
                <a:effectLst/>
                <a:uLnTx/>
                <a:uFillTx/>
                <a:latin typeface="Arial"/>
                <a:ea typeface="+mn-ea"/>
                <a:cs typeface="Arial"/>
              </a:rPr>
              <a:t>i</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c</a:t>
            </a:r>
            <a:r>
              <a:rPr kumimoji="0" sz="2400" b="0" i="0" u="none" strike="noStrike" kern="1200" cap="none" spc="-10" normalizeH="0" baseline="0" noProof="0" dirty="0">
                <a:ln>
                  <a:noFill/>
                </a:ln>
                <a:solidFill>
                  <a:prstClr val="black"/>
                </a:solidFill>
                <a:effectLst/>
                <a:uLnTx/>
                <a:uFillTx/>
                <a:latin typeface="Arial"/>
                <a:ea typeface="+mn-ea"/>
                <a:cs typeface="Arial"/>
              </a:rPr>
              <a:t>a</a:t>
            </a:r>
            <a:r>
              <a:rPr kumimoji="0" sz="2400" b="0" i="0" u="none" strike="noStrike" kern="1200" cap="none" spc="-5" normalizeH="0" baseline="0" noProof="0" dirty="0">
                <a:ln>
                  <a:noFill/>
                </a:ln>
                <a:solidFill>
                  <a:prstClr val="black"/>
                </a:solidFill>
                <a:effectLst/>
                <a:uLnTx/>
                <a:uFillTx/>
                <a:latin typeface="Arial"/>
                <a:ea typeface="+mn-ea"/>
                <a:cs typeface="Arial"/>
              </a:rPr>
              <a:t>si</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555"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a</a:t>
            </a:r>
            <a:r>
              <a:rPr kumimoji="0" sz="2400" b="0" i="0" u="none" strike="noStrike" kern="1200" cap="none" spc="-5" normalizeH="0" baseline="0" noProof="0" dirty="0">
                <a:ln>
                  <a:noFill/>
                </a:ln>
                <a:solidFill>
                  <a:prstClr val="black"/>
                </a:solidFill>
                <a:effectLst/>
                <a:uLnTx/>
                <a:uFillTx/>
                <a:latin typeface="Arial"/>
                <a:ea typeface="+mn-ea"/>
                <a:cs typeface="Arial"/>
              </a:rPr>
              <a:t>l</a:t>
            </a:r>
            <a:r>
              <a:rPr kumimoji="0" sz="2400" b="0" i="0" u="none" strike="noStrike" kern="1200" cap="none" spc="-10" normalizeH="0" baseline="0" noProof="0" dirty="0">
                <a:ln>
                  <a:noFill/>
                </a:ln>
                <a:solidFill>
                  <a:prstClr val="black"/>
                </a:solidFill>
                <a:effectLst/>
                <a:uLnTx/>
                <a:uFillTx/>
                <a:latin typeface="Arial"/>
                <a:ea typeface="+mn-ea"/>
                <a:cs typeface="Arial"/>
              </a:rPr>
              <a:t>l</a:t>
            </a:r>
            <a:r>
              <a:rPr kumimoji="0" sz="2400" b="0" i="0" u="none" strike="noStrike" kern="1200" cap="none" spc="-5" normalizeH="0" baseline="0" noProof="0" dirty="0">
                <a:ln>
                  <a:noFill/>
                </a:ln>
                <a:solidFill>
                  <a:prstClr val="black"/>
                </a:solidFill>
                <a:effectLst/>
                <a:uLnTx/>
                <a:uFillTx/>
                <a:latin typeface="Arial"/>
                <a:ea typeface="+mn-ea"/>
                <a:cs typeface="Arial"/>
              </a:rPr>
              <a:t>a</a:t>
            </a:r>
            <a:r>
              <a:rPr kumimoji="0" sz="2400" b="0" i="0" u="none" strike="noStrike" kern="1200" cap="none" spc="0" normalizeH="0" baseline="0" noProof="0" dirty="0">
                <a:ln>
                  <a:noFill/>
                </a:ln>
                <a:solidFill>
                  <a:prstClr val="black"/>
                </a:solidFill>
                <a:effectLst/>
                <a:uLnTx/>
                <a:uFillTx/>
                <a:latin typeface="Arial"/>
                <a:ea typeface="+mn-ea"/>
                <a:cs typeface="Arial"/>
              </a:rPr>
              <a:t>	f</a:t>
            </a:r>
            <a:r>
              <a:rPr kumimoji="0" sz="2400" b="0" i="0" u="none" strike="noStrike" kern="1200" cap="none" spc="-10" normalizeH="0" baseline="0" noProof="0" dirty="0">
                <a:ln>
                  <a:noFill/>
                </a:ln>
                <a:solidFill>
                  <a:prstClr val="black"/>
                </a:solidFill>
                <a:effectLst/>
                <a:uLnTx/>
                <a:uFillTx/>
                <a:latin typeface="Arial"/>
                <a:ea typeface="+mn-ea"/>
                <a:cs typeface="Arial"/>
              </a:rPr>
              <a:t>in</a:t>
            </a:r>
            <a:r>
              <a:rPr kumimoji="0" sz="2400" b="0" i="0" u="none" strike="noStrike" kern="1200" cap="none" spc="-5" normalizeH="0" baseline="0" noProof="0" dirty="0">
                <a:ln>
                  <a:noFill/>
                </a:ln>
                <a:solidFill>
                  <a:prstClr val="black"/>
                </a:solidFill>
                <a:effectLst/>
                <a:uLnTx/>
                <a:uFillTx/>
                <a:latin typeface="Arial"/>
                <a:ea typeface="+mn-ea"/>
                <a:cs typeface="Arial"/>
              </a:rPr>
              <a:t>e  </a:t>
            </a:r>
            <a:r>
              <a:rPr kumimoji="0" sz="2400" b="0" i="0" u="none" strike="noStrike" kern="1200" cap="none" spc="-10" normalizeH="0" baseline="0" noProof="0" dirty="0">
                <a:ln>
                  <a:noFill/>
                </a:ln>
                <a:solidFill>
                  <a:prstClr val="black"/>
                </a:solidFill>
                <a:effectLst/>
                <a:uLnTx/>
                <a:uFillTx/>
                <a:latin typeface="Arial"/>
                <a:ea typeface="+mn-ea"/>
                <a:cs typeface="Arial"/>
              </a:rPr>
              <a:t>d</a:t>
            </a:r>
            <a:r>
              <a:rPr kumimoji="0" sz="2400" b="0" i="0" u="none" strike="noStrike" kern="1200" cap="none" spc="0" normalizeH="0" baseline="0" noProof="0" dirty="0">
                <a:ln>
                  <a:noFill/>
                </a:ln>
                <a:solidFill>
                  <a:prstClr val="black"/>
                </a:solidFill>
                <a:effectLst/>
                <a:uLnTx/>
                <a:uFillTx/>
                <a:latin typeface="Arial"/>
                <a:ea typeface="+mn-ea"/>
                <a:cs typeface="Arial"/>
              </a:rPr>
              <a:t>e</a:t>
            </a:r>
            <a:r>
              <a:rPr kumimoji="0" sz="2400" b="0" i="0" u="none" strike="noStrike" kern="1200" cap="none" spc="-10" normalizeH="0" baseline="0" noProof="0" dirty="0">
                <a:ln>
                  <a:noFill/>
                </a:ln>
                <a:solidFill>
                  <a:prstClr val="black"/>
                </a:solidFill>
                <a:effectLst/>
                <a:uLnTx/>
                <a:uFillTx/>
                <a:latin typeface="Arial"/>
                <a:ea typeface="+mn-ea"/>
                <a:cs typeface="Arial"/>
              </a:rPr>
              <a:t>l</a:t>
            </a:r>
            <a:r>
              <a:rPr kumimoji="0" sz="2400" b="0" i="0" u="none" strike="noStrike" kern="1200" cap="none" spc="-5" normalizeH="0" baseline="0" noProof="0" dirty="0">
                <a:ln>
                  <a:noFill/>
                </a:ln>
                <a:solidFill>
                  <a:prstClr val="black"/>
                </a:solidFill>
                <a:effectLst/>
                <a:uLnTx/>
                <a:uFillTx/>
                <a:latin typeface="Arial"/>
                <a:ea typeface="+mn-ea"/>
                <a:cs typeface="Arial"/>
              </a:rPr>
              <a:t>la</a:t>
            </a:r>
            <a:r>
              <a:rPr kumimoji="0" sz="2400" b="0" i="0" u="none" strike="noStrike" kern="1200" cap="none" spc="0" normalizeH="0" baseline="0" noProof="0" dirty="0">
                <a:ln>
                  <a:noFill/>
                </a:ln>
                <a:solidFill>
                  <a:prstClr val="black"/>
                </a:solidFill>
                <a:effectLst/>
                <a:uLnTx/>
                <a:uFillTx/>
                <a:latin typeface="Arial"/>
                <a:ea typeface="+mn-ea"/>
                <a:cs typeface="Arial"/>
              </a:rPr>
              <a:t>		st</a:t>
            </a:r>
            <a:r>
              <a:rPr kumimoji="0" sz="2400" b="0" i="0" u="none" strike="noStrike" kern="1200" cap="none" spc="-20" normalizeH="0" baseline="0" noProof="0" dirty="0">
                <a:ln>
                  <a:noFill/>
                </a:ln>
                <a:solidFill>
                  <a:prstClr val="black"/>
                </a:solidFill>
                <a:effectLst/>
                <a:uLnTx/>
                <a:uFillTx/>
                <a:latin typeface="Arial"/>
                <a:ea typeface="+mn-ea"/>
                <a:cs typeface="Arial"/>
              </a:rPr>
              <a:t>a</a:t>
            </a:r>
            <a:r>
              <a:rPr kumimoji="0" sz="2400" b="0" i="0" u="none" strike="noStrike" kern="1200" cap="none" spc="-10" normalizeH="0" baseline="0" noProof="0" dirty="0">
                <a:ln>
                  <a:noFill/>
                </a:ln>
                <a:solidFill>
                  <a:prstClr val="black"/>
                </a:solidFill>
                <a:effectLst/>
                <a:uLnTx/>
                <a:uFillTx/>
                <a:latin typeface="Arial"/>
                <a:ea typeface="+mn-ea"/>
                <a:cs typeface="Arial"/>
              </a:rPr>
              <a:t>g</a:t>
            </a:r>
            <a:r>
              <a:rPr kumimoji="0" sz="2400" b="0" i="0" u="none" strike="noStrike" kern="1200" cap="none" spc="-5" normalizeH="0" baseline="0" noProof="0" dirty="0">
                <a:ln>
                  <a:noFill/>
                </a:ln>
                <a:solidFill>
                  <a:prstClr val="black"/>
                </a:solidFill>
                <a:effectLst/>
                <a:uLnTx/>
                <a:uFillTx/>
                <a:latin typeface="Arial"/>
                <a:ea typeface="+mn-ea"/>
                <a:cs typeface="Arial"/>
              </a:rPr>
              <a:t>i</a:t>
            </a:r>
            <a:r>
              <a:rPr kumimoji="0" sz="2400" b="0" i="0" u="none" strike="noStrike" kern="1200" cap="none" spc="-10" normalizeH="0" baseline="0" noProof="0" dirty="0">
                <a:ln>
                  <a:noFill/>
                </a:ln>
                <a:solidFill>
                  <a:prstClr val="black"/>
                </a:solidFill>
                <a:effectLst/>
                <a:uLnTx/>
                <a:uFillTx/>
                <a:latin typeface="Arial"/>
                <a:ea typeface="+mn-ea"/>
                <a:cs typeface="Arial"/>
              </a:rPr>
              <a:t>o</a:t>
            </a:r>
            <a:r>
              <a:rPr kumimoji="0" sz="2400" b="0" i="0" u="none" strike="noStrike" kern="1200" cap="none" spc="0" normalizeH="0" baseline="0" noProof="0" dirty="0">
                <a:ln>
                  <a:noFill/>
                </a:ln>
                <a:solidFill>
                  <a:prstClr val="black"/>
                </a:solidFill>
                <a:effectLst/>
                <a:uLnTx/>
                <a:uFillTx/>
                <a:latin typeface="Arial"/>
                <a:ea typeface="+mn-ea"/>
                <a:cs typeface="Arial"/>
              </a:rPr>
              <a:t>n</a:t>
            </a:r>
            <a:r>
              <a:rPr kumimoji="0" sz="2400" b="0" i="0" u="none" strike="noStrike" kern="1200" cap="none" spc="-5" normalizeH="0" baseline="0" noProof="0" dirty="0">
                <a:ln>
                  <a:noFill/>
                </a:ln>
                <a:solidFill>
                  <a:prstClr val="black"/>
                </a:solidFill>
                <a:effectLst/>
                <a:uLnTx/>
                <a:uFillTx/>
                <a:latin typeface="Arial"/>
                <a:ea typeface="+mn-ea"/>
                <a:cs typeface="Arial"/>
              </a:rPr>
              <a:t>e</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d</a:t>
            </a:r>
            <a:r>
              <a:rPr kumimoji="0" sz="2400" b="0" i="0" u="none" strike="noStrike" kern="1200" cap="none" spc="-5" normalizeH="0" baseline="0" noProof="0" dirty="0">
                <a:ln>
                  <a:noFill/>
                </a:ln>
                <a:solidFill>
                  <a:prstClr val="black"/>
                </a:solidFill>
                <a:effectLst/>
                <a:uLnTx/>
                <a:uFillTx/>
                <a:latin typeface="Arial"/>
                <a:ea typeface="+mn-ea"/>
                <a:cs typeface="Arial"/>
              </a:rPr>
              <a:t>i  </a:t>
            </a:r>
            <a:r>
              <a:rPr kumimoji="0" sz="2400" b="0" i="0" u="none" strike="noStrike" kern="1200" cap="none" spc="0" normalizeH="0" baseline="0" noProof="0" dirty="0">
                <a:ln>
                  <a:noFill/>
                </a:ln>
                <a:solidFill>
                  <a:prstClr val="black"/>
                </a:solidFill>
                <a:effectLst/>
                <a:uLnTx/>
                <a:uFillTx/>
                <a:latin typeface="Arial"/>
                <a:ea typeface="+mn-ea"/>
                <a:cs typeface="Arial"/>
              </a:rPr>
              <a:t>cr</a:t>
            </a:r>
            <a:r>
              <a:rPr kumimoji="0" sz="2400" b="0" i="0" u="none" strike="noStrike" kern="1200" cap="none" spc="-10" normalizeH="0" baseline="0" noProof="0" dirty="0">
                <a:ln>
                  <a:noFill/>
                </a:ln>
                <a:solidFill>
                  <a:prstClr val="black"/>
                </a:solidFill>
                <a:effectLst/>
                <a:uLnTx/>
                <a:uFillTx/>
                <a:latin typeface="Arial"/>
                <a:ea typeface="+mn-ea"/>
                <a:cs typeface="Arial"/>
              </a:rPr>
              <a:t>e</a:t>
            </a:r>
            <a:r>
              <a:rPr kumimoji="0" sz="2400" b="0" i="0" u="none" strike="noStrike" kern="1200" cap="none" spc="-5" normalizeH="0" baseline="0" noProof="0" dirty="0">
                <a:ln>
                  <a:noFill/>
                </a:ln>
                <a:solidFill>
                  <a:prstClr val="black"/>
                </a:solidFill>
                <a:effectLst/>
                <a:uLnTx/>
                <a:uFillTx/>
                <a:latin typeface="Arial"/>
                <a:ea typeface="+mn-ea"/>
                <a:cs typeface="Arial"/>
              </a:rPr>
              <a:t>sc</a:t>
            </a:r>
            <a:r>
              <a:rPr kumimoji="0" sz="2400" b="0" i="0" u="none" strike="noStrike" kern="1200" cap="none" spc="-10" normalizeH="0" baseline="0" noProof="0" dirty="0">
                <a:ln>
                  <a:noFill/>
                </a:ln>
                <a:solidFill>
                  <a:prstClr val="black"/>
                </a:solidFill>
                <a:effectLst/>
                <a:uLnTx/>
                <a:uFillTx/>
                <a:latin typeface="Arial"/>
                <a:ea typeface="+mn-ea"/>
                <a:cs typeface="Arial"/>
              </a:rPr>
              <a:t>i</a:t>
            </a:r>
            <a:r>
              <a:rPr kumimoji="0" sz="2400" b="0" i="0" u="none" strike="noStrike" kern="1200" cap="none" spc="0" normalizeH="0" baseline="0" noProof="0" dirty="0">
                <a:ln>
                  <a:noFill/>
                </a:ln>
                <a:solidFill>
                  <a:prstClr val="black"/>
                </a:solidFill>
                <a:effectLst/>
                <a:uLnTx/>
                <a:uFillTx/>
                <a:latin typeface="Arial"/>
                <a:ea typeface="+mn-ea"/>
                <a:cs typeface="Arial"/>
              </a:rPr>
              <a:t>t</a:t>
            </a:r>
            <a:r>
              <a:rPr kumimoji="0" sz="2400" b="0" i="0" u="none" strike="noStrike" kern="1200" cap="none" spc="-5" normalizeH="0" baseline="0" noProof="0" dirty="0">
                <a:ln>
                  <a:noFill/>
                </a:ln>
                <a:solidFill>
                  <a:prstClr val="black"/>
                </a:solidFill>
                <a:effectLst/>
                <a:uLnTx/>
                <a:uFillTx/>
                <a:latin typeface="Arial"/>
                <a:ea typeface="+mn-ea"/>
                <a:cs typeface="Arial"/>
              </a:rPr>
              <a:t>a</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le</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c</a:t>
            </a:r>
            <a:r>
              <a:rPr kumimoji="0" sz="2400" b="0" i="0" u="none" strike="noStrike" kern="1200" cap="none" spc="-10" normalizeH="0" baseline="0" noProof="0" dirty="0">
                <a:ln>
                  <a:noFill/>
                </a:ln>
                <a:solidFill>
                  <a:prstClr val="black"/>
                </a:solidFill>
                <a:effectLst/>
                <a:uLnTx/>
                <a:uFillTx/>
                <a:latin typeface="Arial"/>
                <a:ea typeface="+mn-ea"/>
                <a:cs typeface="Arial"/>
              </a:rPr>
              <a:t>e</a:t>
            </a:r>
            <a:r>
              <a:rPr kumimoji="0" sz="2400" b="0" i="0" u="none" strike="noStrike" kern="1200" cap="none" spc="-5" normalizeH="0" baseline="0" noProof="0" dirty="0">
                <a:ln>
                  <a:noFill/>
                </a:ln>
                <a:solidFill>
                  <a:prstClr val="black"/>
                </a:solidFill>
                <a:effectLst/>
                <a:uLnTx/>
                <a:uFillTx/>
                <a:latin typeface="Arial"/>
                <a:ea typeface="+mn-ea"/>
                <a:cs typeface="Arial"/>
              </a:rPr>
              <a:t>l</a:t>
            </a:r>
            <a:r>
              <a:rPr kumimoji="0" sz="2400" b="0" i="0" u="none" strike="noStrike" kern="1200" cap="none" spc="-10" normalizeH="0" baseline="0" noProof="0" dirty="0">
                <a:ln>
                  <a:noFill/>
                </a:ln>
                <a:solidFill>
                  <a:prstClr val="black"/>
                </a:solidFill>
                <a:effectLst/>
                <a:uLnTx/>
                <a:uFillTx/>
                <a:latin typeface="Arial"/>
                <a:ea typeface="+mn-ea"/>
                <a:cs typeface="Arial"/>
              </a:rPr>
              <a:t>l</a:t>
            </a:r>
            <a:r>
              <a:rPr kumimoji="0" sz="2400" b="0" i="0" u="none" strike="noStrike" kern="1200" cap="none" spc="0" normalizeH="0" baseline="0" noProof="0" dirty="0">
                <a:ln>
                  <a:noFill/>
                </a:ln>
                <a:solidFill>
                  <a:prstClr val="black"/>
                </a:solidFill>
                <a:effectLst/>
                <a:uLnTx/>
                <a:uFillTx/>
                <a:latin typeface="Arial"/>
                <a:ea typeface="+mn-ea"/>
                <a:cs typeface="Arial"/>
              </a:rPr>
              <a:t>u</a:t>
            </a:r>
            <a:r>
              <a:rPr kumimoji="0" sz="2400" b="0" i="0" u="none" strike="noStrike" kern="1200" cap="none" spc="-10" normalizeH="0" baseline="0" noProof="0" dirty="0">
                <a:ln>
                  <a:noFill/>
                </a:ln>
                <a:solidFill>
                  <a:prstClr val="black"/>
                </a:solidFill>
                <a:effectLst/>
                <a:uLnTx/>
                <a:uFillTx/>
                <a:latin typeface="Arial"/>
                <a:ea typeface="+mn-ea"/>
                <a:cs typeface="Arial"/>
              </a:rPr>
              <a:t>l</a:t>
            </a:r>
            <a:r>
              <a:rPr kumimoji="0" sz="2400" b="0" i="0" u="none" strike="noStrike" kern="1200" cap="none" spc="-5" normalizeH="0" baseline="0" noProof="0" dirty="0">
                <a:ln>
                  <a:noFill/>
                </a:ln>
                <a:solidFill>
                  <a:prstClr val="black"/>
                </a:solidFill>
                <a:effectLst/>
                <a:uLnTx/>
                <a:uFillTx/>
                <a:latin typeface="Arial"/>
                <a:ea typeface="+mn-ea"/>
                <a:cs typeface="Arial"/>
              </a:rPr>
              <a:t>e  parenchimatiche  </a:t>
            </a:r>
            <a:r>
              <a:rPr kumimoji="0" sz="2400" b="0" i="0" u="none" strike="noStrike" kern="1200" cap="none" spc="-10" normalizeH="0" baseline="0" noProof="0" dirty="0">
                <a:ln>
                  <a:noFill/>
                </a:ln>
                <a:solidFill>
                  <a:prstClr val="black"/>
                </a:solidFill>
                <a:effectLst/>
                <a:uLnTx/>
                <a:uFillTx/>
                <a:latin typeface="Arial"/>
                <a:ea typeface="+mn-ea"/>
                <a:cs typeface="Arial"/>
              </a:rPr>
              <a:t>in</a:t>
            </a:r>
            <a:r>
              <a:rPr kumimoji="0" sz="2400" b="0" i="0" u="none" strike="noStrike" kern="1200" cap="none" spc="10" normalizeH="0" baseline="0" noProof="0" dirty="0">
                <a:ln>
                  <a:noFill/>
                </a:ln>
                <a:solidFill>
                  <a:prstClr val="black"/>
                </a:solidFill>
                <a:effectLst/>
                <a:uLnTx/>
                <a:uFillTx/>
                <a:latin typeface="Arial"/>
                <a:ea typeface="+mn-ea"/>
                <a:cs typeface="Arial"/>
              </a:rPr>
              <a:t>v</a:t>
            </a:r>
            <a:r>
              <a:rPr kumimoji="0" sz="2400" b="0" i="0" u="none" strike="noStrike" kern="1200" cap="none" spc="-10" normalizeH="0" baseline="0" noProof="0" dirty="0">
                <a:ln>
                  <a:noFill/>
                </a:ln>
                <a:solidFill>
                  <a:prstClr val="black"/>
                </a:solidFill>
                <a:effectLst/>
                <a:uLnTx/>
                <a:uFillTx/>
                <a:latin typeface="Arial"/>
                <a:ea typeface="+mn-ea"/>
                <a:cs typeface="Arial"/>
              </a:rPr>
              <a:t>a</a:t>
            </a:r>
            <a:r>
              <a:rPr kumimoji="0" sz="2400" b="0" i="0" u="none" strike="noStrike" kern="1200" cap="none" spc="0" normalizeH="0" baseline="0" noProof="0" dirty="0">
                <a:ln>
                  <a:noFill/>
                </a:ln>
                <a:solidFill>
                  <a:prstClr val="black"/>
                </a:solidFill>
                <a:effectLst/>
                <a:uLnTx/>
                <a:uFillTx/>
                <a:latin typeface="Arial"/>
                <a:ea typeface="+mn-ea"/>
                <a:cs typeface="Arial"/>
              </a:rPr>
              <a:t>d</a:t>
            </a:r>
            <a:r>
              <a:rPr kumimoji="0" sz="2400" b="0" i="0" u="none" strike="noStrike" kern="1200" cap="none" spc="-10" normalizeH="0" baseline="0" noProof="0" dirty="0">
                <a:ln>
                  <a:noFill/>
                </a:ln>
                <a:solidFill>
                  <a:prstClr val="black"/>
                </a:solidFill>
                <a:effectLst/>
                <a:uLnTx/>
                <a:uFillTx/>
                <a:latin typeface="Arial"/>
                <a:ea typeface="+mn-ea"/>
                <a:cs typeface="Arial"/>
              </a:rPr>
              <a:t>o</a:t>
            </a:r>
            <a:r>
              <a:rPr kumimoji="0" sz="2400" b="0" i="0" u="none" strike="noStrike" kern="1200" cap="none" spc="0" normalizeH="0" baseline="0" noProof="0" dirty="0">
                <a:ln>
                  <a:noFill/>
                </a:ln>
                <a:solidFill>
                  <a:prstClr val="black"/>
                </a:solidFill>
                <a:effectLst/>
                <a:uLnTx/>
                <a:uFillTx/>
                <a:latin typeface="Arial"/>
                <a:ea typeface="+mn-ea"/>
                <a:cs typeface="Arial"/>
              </a:rPr>
              <a:t>n</a:t>
            </a:r>
            <a:r>
              <a:rPr kumimoji="0" sz="2400" b="0" i="0" u="none" strike="noStrike" kern="1200" cap="none" spc="-5" normalizeH="0" baseline="0" noProof="0" dirty="0">
                <a:ln>
                  <a:noFill/>
                </a:ln>
                <a:solidFill>
                  <a:prstClr val="black"/>
                </a:solidFill>
                <a:effectLst/>
                <a:uLnTx/>
                <a:uFillTx/>
                <a:latin typeface="Arial"/>
                <a:ea typeface="+mn-ea"/>
                <a:cs typeface="Arial"/>
              </a:rPr>
              <a:t>o</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i</a:t>
            </a:r>
            <a:r>
              <a:rPr kumimoji="0" sz="2400" b="0" i="0" u="none" strike="noStrike" kern="1200" cap="none" spc="-5" normalizeH="0" baseline="0" noProof="0" dirty="0">
                <a:ln>
                  <a:noFill/>
                </a:ln>
                <a:solidFill>
                  <a:prstClr val="black"/>
                </a:solidFill>
                <a:effectLst/>
                <a:uLnTx/>
                <a:uFillTx/>
                <a:latin typeface="Arial"/>
                <a:ea typeface="+mn-ea"/>
                <a:cs typeface="Arial"/>
              </a:rPr>
              <a:t>l</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lu</a:t>
            </a:r>
            <a:r>
              <a:rPr kumimoji="0" sz="2400" b="0" i="0" u="none" strike="noStrike" kern="1200" cap="none" spc="0" normalizeH="0" baseline="0" noProof="0" dirty="0">
                <a:ln>
                  <a:noFill/>
                </a:ln>
                <a:solidFill>
                  <a:prstClr val="black"/>
                </a:solidFill>
                <a:effectLst/>
                <a:uLnTx/>
                <a:uFillTx/>
                <a:latin typeface="Arial"/>
                <a:ea typeface="+mn-ea"/>
                <a:cs typeface="Arial"/>
              </a:rPr>
              <a:t>m</a:t>
            </a:r>
            <a:r>
              <a:rPr kumimoji="0" sz="2400" b="0" i="0" u="none" strike="noStrike" kern="1200" cap="none" spc="-5" normalizeH="0" baseline="0" noProof="0" dirty="0">
                <a:ln>
                  <a:noFill/>
                </a:ln>
                <a:solidFill>
                  <a:prstClr val="black"/>
                </a:solidFill>
                <a:effectLst/>
                <a:uLnTx/>
                <a:uFillTx/>
                <a:latin typeface="Arial"/>
                <a:ea typeface="+mn-ea"/>
                <a:cs typeface="Arial"/>
              </a:rPr>
              <a:t>e  </a:t>
            </a:r>
            <a:r>
              <a:rPr kumimoji="0" sz="2400" b="0" i="0" u="none" strike="noStrike" kern="1200" cap="none" spc="0" normalizeH="0" baseline="0" noProof="0" dirty="0">
                <a:ln>
                  <a:noFill/>
                </a:ln>
                <a:solidFill>
                  <a:prstClr val="black"/>
                </a:solidFill>
                <a:effectLst/>
                <a:uLnTx/>
                <a:uFillTx/>
                <a:latin typeface="Arial"/>
                <a:ea typeface="+mn-ea"/>
                <a:cs typeface="Arial"/>
              </a:rPr>
              <a:t>tr</a:t>
            </a:r>
            <a:r>
              <a:rPr kumimoji="0" sz="2400" b="0" i="0" u="none" strike="noStrike" kern="1200" cap="none" spc="-10" normalizeH="0" baseline="0" noProof="0" dirty="0">
                <a:ln>
                  <a:noFill/>
                </a:ln>
                <a:solidFill>
                  <a:prstClr val="black"/>
                </a:solidFill>
                <a:effectLst/>
                <a:uLnTx/>
                <a:uFillTx/>
                <a:latin typeface="Arial"/>
                <a:ea typeface="+mn-ea"/>
                <a:cs typeface="Arial"/>
              </a:rPr>
              <a:t>a</a:t>
            </a:r>
            <a:r>
              <a:rPr kumimoji="0" sz="2400" b="0" i="0" u="none" strike="noStrike" kern="1200" cap="none" spc="-5" normalizeH="0" baseline="0" noProof="0" dirty="0">
                <a:ln>
                  <a:noFill/>
                </a:ln>
                <a:solidFill>
                  <a:prstClr val="black"/>
                </a:solidFill>
                <a:effectLst/>
                <a:uLnTx/>
                <a:uFillTx/>
                <a:latin typeface="Arial"/>
                <a:ea typeface="+mn-ea"/>
                <a:cs typeface="Arial"/>
              </a:rPr>
              <a:t>c</a:t>
            </a:r>
            <a:r>
              <a:rPr kumimoji="0" sz="2400" b="0" i="0" u="none" strike="noStrike" kern="1200" cap="none" spc="-10" normalizeH="0" baseline="0" noProof="0" dirty="0">
                <a:ln>
                  <a:noFill/>
                </a:ln>
                <a:solidFill>
                  <a:prstClr val="black"/>
                </a:solidFill>
                <a:effectLst/>
                <a:uLnTx/>
                <a:uFillTx/>
                <a:latin typeface="Arial"/>
                <a:ea typeface="+mn-ea"/>
                <a:cs typeface="Arial"/>
              </a:rPr>
              <a:t>hea</a:t>
            </a:r>
            <a:r>
              <a:rPr kumimoji="0" sz="2400" b="0" i="0" u="none" strike="noStrike" kern="1200" cap="none" spc="-5" normalizeH="0" baseline="0" noProof="0" dirty="0">
                <a:ln>
                  <a:noFill/>
                </a:ln>
                <a:solidFill>
                  <a:prstClr val="black"/>
                </a:solidFill>
                <a:effectLst/>
                <a:uLnTx/>
                <a:uFillTx/>
                <a:latin typeface="Arial"/>
                <a:ea typeface="+mn-ea"/>
                <a:cs typeface="Arial"/>
              </a:rPr>
              <a:t>le</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at</a:t>
            </a:r>
            <a:r>
              <a:rPr kumimoji="0" sz="2400" b="0" i="0" u="none" strike="noStrike" kern="1200" cap="none" spc="0" normalizeH="0" baseline="0" noProof="0" dirty="0">
                <a:ln>
                  <a:noFill/>
                </a:ln>
                <a:solidFill>
                  <a:prstClr val="black"/>
                </a:solidFill>
                <a:effectLst/>
                <a:uLnTx/>
                <a:uFillTx/>
                <a:latin typeface="Arial"/>
                <a:ea typeface="+mn-ea"/>
                <a:cs typeface="Arial"/>
              </a:rPr>
              <a:t>tr</a:t>
            </a:r>
            <a:r>
              <a:rPr kumimoji="0" sz="2400" b="0" i="0" u="none" strike="noStrike" kern="1200" cap="none" spc="-10" normalizeH="0" baseline="0" noProof="0" dirty="0">
                <a:ln>
                  <a:noFill/>
                </a:ln>
                <a:solidFill>
                  <a:prstClr val="black"/>
                </a:solidFill>
                <a:effectLst/>
                <a:uLnTx/>
                <a:uFillTx/>
                <a:latin typeface="Arial"/>
                <a:ea typeface="+mn-ea"/>
                <a:cs typeface="Arial"/>
              </a:rPr>
              <a:t>a</a:t>
            </a:r>
            <a:r>
              <a:rPr kumimoji="0" sz="2400" b="0" i="0" u="none" strike="noStrike" kern="1200" cap="none" spc="-5" normalizeH="0" baseline="0" noProof="0" dirty="0">
                <a:ln>
                  <a:noFill/>
                </a:ln>
                <a:solidFill>
                  <a:prstClr val="black"/>
                </a:solidFill>
                <a:effectLst/>
                <a:uLnTx/>
                <a:uFillTx/>
                <a:latin typeface="Arial"/>
                <a:ea typeface="+mn-ea"/>
                <a:cs typeface="Arial"/>
              </a:rPr>
              <a:t>v</a:t>
            </a:r>
            <a:r>
              <a:rPr kumimoji="0" sz="2400" b="0" i="0" u="none" strike="noStrike" kern="1200" cap="none" spc="-10" normalizeH="0" baseline="0" noProof="0" dirty="0">
                <a:ln>
                  <a:noFill/>
                </a:ln>
                <a:solidFill>
                  <a:prstClr val="black"/>
                </a:solidFill>
                <a:effectLst/>
                <a:uLnTx/>
                <a:uFillTx/>
                <a:latin typeface="Arial"/>
                <a:ea typeface="+mn-ea"/>
                <a:cs typeface="Arial"/>
              </a:rPr>
              <a:t>e</a:t>
            </a:r>
            <a:r>
              <a:rPr kumimoji="0" sz="2400" b="0" i="0" u="none" strike="noStrike" kern="1200" cap="none" spc="0" normalizeH="0" baseline="0" noProof="0" dirty="0">
                <a:ln>
                  <a:noFill/>
                </a:ln>
                <a:solidFill>
                  <a:prstClr val="black"/>
                </a:solidFill>
                <a:effectLst/>
                <a:uLnTx/>
                <a:uFillTx/>
                <a:latin typeface="Arial"/>
                <a:ea typeface="+mn-ea"/>
                <a:cs typeface="Arial"/>
              </a:rPr>
              <a:t>r</a:t>
            </a:r>
            <a:r>
              <a:rPr kumimoji="0" sz="2400" b="0" i="0" u="none" strike="noStrike" kern="1200" cap="none" spc="-5" normalizeH="0" baseline="0" noProof="0" dirty="0">
                <a:ln>
                  <a:noFill/>
                </a:ln>
                <a:solidFill>
                  <a:prstClr val="black"/>
                </a:solidFill>
                <a:effectLst/>
                <a:uLnTx/>
                <a:uFillTx/>
                <a:latin typeface="Arial"/>
                <a:ea typeface="+mn-ea"/>
                <a:cs typeface="Arial"/>
              </a:rPr>
              <a:t>so  </a:t>
            </a:r>
            <a:r>
              <a:rPr kumimoji="0" sz="2400" b="0" i="0" u="none" strike="noStrike" kern="1200" cap="none" spc="-10" normalizeH="0" baseline="0" noProof="0" dirty="0">
                <a:ln>
                  <a:noFill/>
                </a:ln>
                <a:solidFill>
                  <a:prstClr val="black"/>
                </a:solidFill>
                <a:effectLst/>
                <a:uLnTx/>
                <a:uFillTx/>
                <a:latin typeface="Arial"/>
                <a:ea typeface="+mn-ea"/>
                <a:cs typeface="Arial"/>
              </a:rPr>
              <a:t>l</a:t>
            </a:r>
            <a:r>
              <a:rPr kumimoji="0" sz="2400" b="0" i="0" u="none" strike="noStrike" kern="1200" cap="none" spc="-5" normalizeH="0" baseline="0" noProof="0" dirty="0">
                <a:ln>
                  <a:noFill/>
                </a:ln>
                <a:solidFill>
                  <a:prstClr val="black"/>
                </a:solidFill>
                <a:effectLst/>
                <a:uLnTx/>
                <a:uFillTx/>
                <a:latin typeface="Arial"/>
                <a:ea typeface="+mn-ea"/>
                <a:cs typeface="Arial"/>
              </a:rPr>
              <a:t>e</a:t>
            </a:r>
            <a:r>
              <a:rPr kumimoji="0" sz="2400" b="0" i="0" u="none" strike="noStrike" kern="1200" cap="none" spc="0" normalizeH="0" baseline="0" noProof="0" dirty="0">
                <a:ln>
                  <a:noFill/>
                </a:ln>
                <a:solidFill>
                  <a:prstClr val="black"/>
                </a:solidFill>
                <a:effectLst/>
                <a:uLnTx/>
                <a:uFillTx/>
                <a:latin typeface="Arial"/>
                <a:ea typeface="+mn-ea"/>
                <a:cs typeface="Arial"/>
              </a:rPr>
              <a:t>		p</a:t>
            </a:r>
            <a:r>
              <a:rPr kumimoji="0" sz="2400" b="0" i="0" u="none" strike="noStrike" kern="1200" cap="none" spc="-10" normalizeH="0" baseline="0" noProof="0" dirty="0">
                <a:ln>
                  <a:noFill/>
                </a:ln>
                <a:solidFill>
                  <a:prstClr val="black"/>
                </a:solidFill>
                <a:effectLst/>
                <a:uLnTx/>
                <a:uFillTx/>
                <a:latin typeface="Arial"/>
                <a:ea typeface="+mn-ea"/>
                <a:cs typeface="Arial"/>
              </a:rPr>
              <a:t>u</a:t>
            </a:r>
            <a:r>
              <a:rPr kumimoji="0" sz="2400" b="0" i="0" u="none" strike="noStrike" kern="1200" cap="none" spc="0" normalizeH="0" baseline="0" noProof="0" dirty="0">
                <a:ln>
                  <a:noFill/>
                </a:ln>
                <a:solidFill>
                  <a:prstClr val="black"/>
                </a:solidFill>
                <a:effectLst/>
                <a:uLnTx/>
                <a:uFillTx/>
                <a:latin typeface="Arial"/>
                <a:ea typeface="+mn-ea"/>
                <a:cs typeface="Arial"/>
              </a:rPr>
              <a:t>nt</a:t>
            </a:r>
            <a:r>
              <a:rPr kumimoji="0" sz="2400" b="0" i="0" u="none" strike="noStrike" kern="1200" cap="none" spc="-10" normalizeH="0" baseline="0" noProof="0" dirty="0">
                <a:ln>
                  <a:noFill/>
                </a:ln>
                <a:solidFill>
                  <a:prstClr val="black"/>
                </a:solidFill>
                <a:effectLst/>
                <a:uLnTx/>
                <a:uFillTx/>
                <a:latin typeface="Arial"/>
                <a:ea typeface="+mn-ea"/>
                <a:cs typeface="Arial"/>
              </a:rPr>
              <a:t>egg</a:t>
            </a:r>
            <a:r>
              <a:rPr kumimoji="0" sz="2400" b="0" i="0" u="none" strike="noStrike" kern="1200" cap="none" spc="-5" normalizeH="0" baseline="0" noProof="0" dirty="0">
                <a:ln>
                  <a:noFill/>
                </a:ln>
                <a:solidFill>
                  <a:prstClr val="black"/>
                </a:solidFill>
                <a:effectLst/>
                <a:uLnTx/>
                <a:uFillTx/>
                <a:latin typeface="Arial"/>
                <a:ea typeface="+mn-ea"/>
                <a:cs typeface="Arial"/>
              </a:rPr>
              <a:t>i</a:t>
            </a:r>
            <a:r>
              <a:rPr kumimoji="0" sz="2400" b="0" i="0" u="none" strike="noStrike" kern="1200" cap="none" spc="-10" normalizeH="0" baseline="0" noProof="0" dirty="0">
                <a:ln>
                  <a:noFill/>
                </a:ln>
                <a:solidFill>
                  <a:prstClr val="black"/>
                </a:solidFill>
                <a:effectLst/>
                <a:uLnTx/>
                <a:uFillTx/>
                <a:latin typeface="Arial"/>
                <a:ea typeface="+mn-ea"/>
                <a:cs typeface="Arial"/>
              </a:rPr>
              <a:t>a</a:t>
            </a:r>
            <a:r>
              <a:rPr kumimoji="0" sz="2400" b="0" i="0" u="none" strike="noStrike" kern="1200" cap="none" spc="0" normalizeH="0" baseline="0" noProof="0" dirty="0">
                <a:ln>
                  <a:noFill/>
                </a:ln>
                <a:solidFill>
                  <a:prstClr val="black"/>
                </a:solidFill>
                <a:effectLst/>
                <a:uLnTx/>
                <a:uFillTx/>
                <a:latin typeface="Arial"/>
                <a:ea typeface="+mn-ea"/>
                <a:cs typeface="Arial"/>
              </a:rPr>
              <a:t>t</a:t>
            </a:r>
            <a:r>
              <a:rPr kumimoji="0" sz="2400" b="0" i="0" u="none" strike="noStrike" kern="1200" cap="none" spc="-10" normalizeH="0" baseline="0" noProof="0" dirty="0">
                <a:ln>
                  <a:noFill/>
                </a:ln>
                <a:solidFill>
                  <a:prstClr val="black"/>
                </a:solidFill>
                <a:effectLst/>
                <a:uLnTx/>
                <a:uFillTx/>
                <a:latin typeface="Arial"/>
                <a:ea typeface="+mn-ea"/>
                <a:cs typeface="Arial"/>
              </a:rPr>
              <a:t>u</a:t>
            </a:r>
            <a:r>
              <a:rPr kumimoji="0" sz="2400" b="0" i="0" u="none" strike="noStrike" kern="1200" cap="none" spc="0" normalizeH="0" baseline="0" noProof="0" dirty="0">
                <a:ln>
                  <a:noFill/>
                </a:ln>
                <a:solidFill>
                  <a:prstClr val="black"/>
                </a:solidFill>
                <a:effectLst/>
                <a:uLnTx/>
                <a:uFillTx/>
                <a:latin typeface="Arial"/>
                <a:ea typeface="+mn-ea"/>
                <a:cs typeface="Arial"/>
              </a:rPr>
              <a:t>r</a:t>
            </a:r>
            <a:r>
              <a:rPr kumimoji="0" sz="2400" b="0" i="0" u="none" strike="noStrike" kern="1200" cap="none" spc="-10" normalizeH="0" baseline="0" noProof="0" dirty="0">
                <a:ln>
                  <a:noFill/>
                </a:ln>
                <a:solidFill>
                  <a:prstClr val="black"/>
                </a:solidFill>
                <a:effectLst/>
                <a:uLnTx/>
                <a:uFillTx/>
                <a:latin typeface="Arial"/>
                <a:ea typeface="+mn-ea"/>
                <a:cs typeface="Arial"/>
              </a:rPr>
              <a:t>e</a:t>
            </a:r>
            <a:r>
              <a:rPr kumimoji="0" sz="2400" b="0" i="0" u="none" strike="noStrike" kern="1200" cap="none" spc="0" normalizeH="0" baseline="0" noProof="0" dirty="0">
                <a:ln>
                  <a:noFill/>
                </a:ln>
                <a:solidFill>
                  <a:prstClr val="black"/>
                </a:solidFill>
                <a:effectLst/>
                <a:uLnTx/>
                <a:uFillTx/>
                <a:latin typeface="Arial"/>
                <a:ea typeface="+mn-ea"/>
                <a:cs typeface="Arial"/>
              </a:rPr>
              <a:t>,  f</a:t>
            </a:r>
            <a:r>
              <a:rPr kumimoji="0" sz="2400" b="0" i="0" u="none" strike="noStrike" kern="1200" cap="none" spc="-10" normalizeH="0" baseline="0" noProof="0" dirty="0">
                <a:ln>
                  <a:noFill/>
                </a:ln>
                <a:solidFill>
                  <a:prstClr val="black"/>
                </a:solidFill>
                <a:effectLst/>
                <a:uLnTx/>
                <a:uFillTx/>
                <a:latin typeface="Arial"/>
                <a:ea typeface="+mn-ea"/>
                <a:cs typeface="Arial"/>
              </a:rPr>
              <a:t>o</a:t>
            </a:r>
            <a:r>
              <a:rPr kumimoji="0" sz="2400" b="0" i="0" u="none" strike="noStrike" kern="1200" cap="none" spc="0" normalizeH="0" baseline="0" noProof="0" dirty="0">
                <a:ln>
                  <a:noFill/>
                </a:ln>
                <a:solidFill>
                  <a:prstClr val="black"/>
                </a:solidFill>
                <a:effectLst/>
                <a:uLnTx/>
                <a:uFillTx/>
                <a:latin typeface="Arial"/>
                <a:ea typeface="+mn-ea"/>
                <a:cs typeface="Arial"/>
              </a:rPr>
              <a:t>rm</a:t>
            </a:r>
            <a:r>
              <a:rPr kumimoji="0" sz="2400" b="0" i="0" u="none" strike="noStrike" kern="1200" cap="none" spc="-10" normalizeH="0" baseline="0" noProof="0" dirty="0">
                <a:ln>
                  <a:noFill/>
                </a:ln>
                <a:solidFill>
                  <a:prstClr val="black"/>
                </a:solidFill>
                <a:effectLst/>
                <a:uLnTx/>
                <a:uFillTx/>
                <a:latin typeface="Arial"/>
                <a:ea typeface="+mn-ea"/>
                <a:cs typeface="Arial"/>
              </a:rPr>
              <a:t>and</a:t>
            </a:r>
            <a:r>
              <a:rPr kumimoji="0" sz="2400" b="0" i="0" u="none" strike="noStrike" kern="1200" cap="none" spc="-5" normalizeH="0" baseline="0" noProof="0" dirty="0">
                <a:ln>
                  <a:noFill/>
                </a:ln>
                <a:solidFill>
                  <a:prstClr val="black"/>
                </a:solidFill>
                <a:effectLst/>
                <a:uLnTx/>
                <a:uFillTx/>
                <a:latin typeface="Arial"/>
                <a:ea typeface="+mn-ea"/>
                <a:cs typeface="Arial"/>
              </a:rPr>
              <a:t>o</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15" normalizeH="0" baseline="0" noProof="0" dirty="0">
                <a:ln>
                  <a:noFill/>
                </a:ln>
                <a:solidFill>
                  <a:prstClr val="black"/>
                </a:solidFill>
                <a:effectLst/>
                <a:uLnTx/>
                <a:uFillTx/>
                <a:latin typeface="Arial"/>
                <a:ea typeface="+mn-ea"/>
                <a:cs typeface="Arial"/>
              </a:rPr>
              <a:t>s</a:t>
            </a:r>
            <a:r>
              <a:rPr kumimoji="0" sz="2400" b="0" i="0" u="none" strike="noStrike" kern="1200" cap="none" spc="0" normalizeH="0" baseline="0" noProof="0" dirty="0">
                <a:ln>
                  <a:noFill/>
                </a:ln>
                <a:solidFill>
                  <a:prstClr val="black"/>
                </a:solidFill>
                <a:effectLst/>
                <a:uLnTx/>
                <a:uFillTx/>
                <a:latin typeface="Arial"/>
                <a:ea typeface="+mn-ea"/>
                <a:cs typeface="Arial"/>
              </a:rPr>
              <a:t>tr</a:t>
            </a:r>
            <a:r>
              <a:rPr kumimoji="0" sz="2400" b="0" i="0" u="none" strike="noStrike" kern="1200" cap="none" spc="-10" normalizeH="0" baseline="0" noProof="0" dirty="0">
                <a:ln>
                  <a:noFill/>
                </a:ln>
                <a:solidFill>
                  <a:prstClr val="black"/>
                </a:solidFill>
                <a:effectLst/>
                <a:uLnTx/>
                <a:uFillTx/>
                <a:latin typeface="Arial"/>
                <a:ea typeface="+mn-ea"/>
                <a:cs typeface="Arial"/>
              </a:rPr>
              <a:t>ut</a:t>
            </a:r>
            <a:r>
              <a:rPr kumimoji="0" sz="2400" b="0" i="0" u="none" strike="noStrike" kern="1200" cap="none" spc="0" normalizeH="0" baseline="0" noProof="0" dirty="0">
                <a:ln>
                  <a:noFill/>
                </a:ln>
                <a:solidFill>
                  <a:prstClr val="black"/>
                </a:solidFill>
                <a:effectLst/>
                <a:uLnTx/>
                <a:uFillTx/>
                <a:latin typeface="Arial"/>
                <a:ea typeface="+mn-ea"/>
                <a:cs typeface="Arial"/>
              </a:rPr>
              <a:t>t</a:t>
            </a:r>
            <a:r>
              <a:rPr kumimoji="0" sz="2400" b="0" i="0" u="none" strike="noStrike" kern="1200" cap="none" spc="-10" normalizeH="0" baseline="0" noProof="0" dirty="0">
                <a:ln>
                  <a:noFill/>
                </a:ln>
                <a:solidFill>
                  <a:prstClr val="black"/>
                </a:solidFill>
                <a:effectLst/>
                <a:uLnTx/>
                <a:uFillTx/>
                <a:latin typeface="Arial"/>
                <a:ea typeface="+mn-ea"/>
                <a:cs typeface="Arial"/>
              </a:rPr>
              <a:t>ur</a:t>
            </a:r>
            <a:r>
              <a:rPr kumimoji="0" sz="2400" b="0" i="0" u="none" strike="noStrike" kern="1200" cap="none" spc="-5" normalizeH="0" baseline="0" noProof="0" dirty="0">
                <a:ln>
                  <a:noFill/>
                </a:ln>
                <a:solidFill>
                  <a:prstClr val="black"/>
                </a:solidFill>
                <a:effectLst/>
                <a:uLnTx/>
                <a:uFillTx/>
                <a:latin typeface="Arial"/>
                <a:ea typeface="+mn-ea"/>
                <a:cs typeface="Arial"/>
              </a:rPr>
              <a:t>e  v</a:t>
            </a:r>
            <a:r>
              <a:rPr kumimoji="0" sz="2400" b="0" i="0" u="none" strike="noStrike" kern="1200" cap="none" spc="-10" normalizeH="0" baseline="0" noProof="0" dirty="0">
                <a:ln>
                  <a:noFill/>
                </a:ln>
                <a:solidFill>
                  <a:prstClr val="black"/>
                </a:solidFill>
                <a:effectLst/>
                <a:uLnTx/>
                <a:uFillTx/>
                <a:latin typeface="Arial"/>
                <a:ea typeface="+mn-ea"/>
                <a:cs typeface="Arial"/>
              </a:rPr>
              <a:t>e</a:t>
            </a:r>
            <a:r>
              <a:rPr kumimoji="0" sz="2400" b="0" i="0" u="none" strike="noStrike" kern="1200" cap="none" spc="-5" normalizeH="0" baseline="0" noProof="0" dirty="0">
                <a:ln>
                  <a:noFill/>
                </a:ln>
                <a:solidFill>
                  <a:prstClr val="black"/>
                </a:solidFill>
                <a:effectLst/>
                <a:uLnTx/>
                <a:uFillTx/>
                <a:latin typeface="Arial"/>
                <a:ea typeface="+mn-ea"/>
                <a:cs typeface="Arial"/>
              </a:rPr>
              <a:t>sc</a:t>
            </a:r>
            <a:r>
              <a:rPr kumimoji="0" sz="2400" b="0" i="0" u="none" strike="noStrike" kern="1200" cap="none" spc="-10" normalizeH="0" baseline="0" noProof="0" dirty="0">
                <a:ln>
                  <a:noFill/>
                </a:ln>
                <a:solidFill>
                  <a:prstClr val="black"/>
                </a:solidFill>
                <a:effectLst/>
                <a:uLnTx/>
                <a:uFillTx/>
                <a:latin typeface="Arial"/>
                <a:ea typeface="+mn-ea"/>
                <a:cs typeface="Arial"/>
              </a:rPr>
              <a:t>i</a:t>
            </a:r>
            <a:r>
              <a:rPr kumimoji="0" sz="2400" b="0" i="0" u="none" strike="noStrike" kern="1200" cap="none" spc="10" normalizeH="0" baseline="0" noProof="0" dirty="0">
                <a:ln>
                  <a:noFill/>
                </a:ln>
                <a:solidFill>
                  <a:prstClr val="black"/>
                </a:solidFill>
                <a:effectLst/>
                <a:uLnTx/>
                <a:uFillTx/>
                <a:latin typeface="Arial"/>
                <a:ea typeface="+mn-ea"/>
                <a:cs typeface="Arial"/>
              </a:rPr>
              <a:t>c</a:t>
            </a:r>
            <a:r>
              <a:rPr kumimoji="0" sz="2400" b="0" i="0" u="none" strike="noStrike" kern="1200" cap="none" spc="-10" normalizeH="0" baseline="0" noProof="0" dirty="0">
                <a:ln>
                  <a:noFill/>
                </a:ln>
                <a:solidFill>
                  <a:prstClr val="black"/>
                </a:solidFill>
                <a:effectLst/>
                <a:uLnTx/>
                <a:uFillTx/>
                <a:latin typeface="Arial"/>
                <a:ea typeface="+mn-ea"/>
                <a:cs typeface="Arial"/>
              </a:rPr>
              <a:t>o</a:t>
            </a:r>
            <a:r>
              <a:rPr kumimoji="0" sz="2400" b="0" i="0" u="none" strike="noStrike" kern="1200" cap="none" spc="-5" normalizeH="0" baseline="0" noProof="0" dirty="0">
                <a:ln>
                  <a:noFill/>
                </a:ln>
                <a:solidFill>
                  <a:prstClr val="black"/>
                </a:solidFill>
                <a:effectLst/>
                <a:uLnTx/>
                <a:uFillTx/>
                <a:latin typeface="Arial"/>
                <a:ea typeface="+mn-ea"/>
                <a:cs typeface="Arial"/>
              </a:rPr>
              <a:t>l</a:t>
            </a:r>
            <a:r>
              <a:rPr kumimoji="0" sz="2400" b="0" i="0" u="none" strike="noStrike" kern="1200" cap="none" spc="-10" normalizeH="0" baseline="0" noProof="0" dirty="0">
                <a:ln>
                  <a:noFill/>
                </a:ln>
                <a:solidFill>
                  <a:prstClr val="black"/>
                </a:solidFill>
                <a:effectLst/>
                <a:uLnTx/>
                <a:uFillTx/>
                <a:latin typeface="Arial"/>
                <a:ea typeface="+mn-ea"/>
                <a:cs typeface="Arial"/>
              </a:rPr>
              <a:t>a</a:t>
            </a:r>
            <a:r>
              <a:rPr kumimoji="0" sz="2400" b="0" i="0" u="none" strike="noStrike" kern="1200" cap="none" spc="0" normalizeH="0" baseline="0" noProof="0" dirty="0">
                <a:ln>
                  <a:noFill/>
                </a:ln>
                <a:solidFill>
                  <a:prstClr val="black"/>
                </a:solidFill>
                <a:effectLst/>
                <a:uLnTx/>
                <a:uFillTx/>
                <a:latin typeface="Arial"/>
                <a:ea typeface="+mn-ea"/>
                <a:cs typeface="Arial"/>
              </a:rPr>
              <a:t>r</a:t>
            </a:r>
            <a:r>
              <a:rPr kumimoji="0" sz="2400" b="0" i="0" u="none" strike="noStrike" kern="1200" cap="none" spc="-10" normalizeH="0" baseline="0" noProof="0" dirty="0">
                <a:ln>
                  <a:noFill/>
                </a:ln>
                <a:solidFill>
                  <a:prstClr val="black"/>
                </a:solidFill>
                <a:effectLst/>
                <a:uLnTx/>
                <a:uFillTx/>
                <a:latin typeface="Arial"/>
                <a:ea typeface="+mn-ea"/>
                <a:cs typeface="Arial"/>
              </a:rPr>
              <a:t>i</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l</a:t>
            </a:r>
            <a:r>
              <a:rPr kumimoji="0" sz="2400" b="0" i="0" u="none" strike="noStrike" kern="1200" cap="none" spc="-5" normalizeH="0" baseline="0" noProof="0" dirty="0">
                <a:ln>
                  <a:noFill/>
                </a:ln>
                <a:solidFill>
                  <a:prstClr val="black"/>
                </a:solidFill>
                <a:effectLst/>
                <a:uLnTx/>
                <a:uFillTx/>
                <a:latin typeface="Arial"/>
                <a:ea typeface="+mn-ea"/>
                <a:cs typeface="Arial"/>
              </a:rPr>
              <a:t>e</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15" normalizeH="0" baseline="0" noProof="0" dirty="0">
                <a:ln>
                  <a:noFill/>
                </a:ln>
                <a:solidFill>
                  <a:prstClr val="black"/>
                </a:solidFill>
                <a:effectLst/>
                <a:uLnTx/>
                <a:uFillTx/>
                <a:latin typeface="Arial"/>
                <a:ea typeface="+mn-ea"/>
                <a:cs typeface="Arial"/>
              </a:rPr>
              <a:t>T</a:t>
            </a:r>
            <a:r>
              <a:rPr kumimoji="0" sz="2400" b="0" i="0" u="none" strike="noStrike" kern="1200" cap="none" spc="0" normalizeH="0" baseline="0" noProof="0" dirty="0">
                <a:ln>
                  <a:noFill/>
                </a:ln>
                <a:solidFill>
                  <a:prstClr val="black"/>
                </a:solidFill>
                <a:effectLst/>
                <a:uLnTx/>
                <a:uFillTx/>
                <a:latin typeface="Arial"/>
                <a:ea typeface="+mn-ea"/>
                <a:cs typeface="Arial"/>
              </a:rPr>
              <a:t>I</a:t>
            </a:r>
            <a:r>
              <a:rPr kumimoji="0" sz="2400" b="0" i="0" u="none" strike="noStrike" kern="1200" cap="none" spc="-10" normalizeH="0" baseline="0" noProof="0" dirty="0">
                <a:ln>
                  <a:noFill/>
                </a:ln>
                <a:solidFill>
                  <a:prstClr val="black"/>
                </a:solidFill>
                <a:effectLst/>
                <a:uLnTx/>
                <a:uFillTx/>
                <a:latin typeface="Arial"/>
                <a:ea typeface="+mn-ea"/>
                <a:cs typeface="Arial"/>
              </a:rPr>
              <a:t>LL</a:t>
            </a:r>
            <a:r>
              <a:rPr kumimoji="0" sz="2400" b="0" i="0" u="none" strike="noStrike" kern="1200" cap="none" spc="-5" normalizeH="0" baseline="0" noProof="0" dirty="0">
                <a:ln>
                  <a:noFill/>
                </a:ln>
                <a:solidFill>
                  <a:prstClr val="black"/>
                </a:solidFill>
                <a:effectLst/>
                <a:uLnTx/>
                <a:uFillTx/>
                <a:latin typeface="Arial"/>
                <a:ea typeface="+mn-ea"/>
                <a:cs typeface="Arial"/>
              </a:rPr>
              <a:t>E</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che occludono i</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vasi.</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4191000" y="304800"/>
            <a:ext cx="4765547" cy="585977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uppo 9">
            <a:extLst>
              <a:ext uri="{FF2B5EF4-FFF2-40B4-BE49-F238E27FC236}">
                <a16:creationId xmlns:a16="http://schemas.microsoft.com/office/drawing/2014/main" id="{C8D98D5F-7C68-4DF3-9AB9-4028DD35F0F5}"/>
              </a:ext>
            </a:extLst>
          </p:cNvPr>
          <p:cNvGrpSpPr/>
          <p:nvPr/>
        </p:nvGrpSpPr>
        <p:grpSpPr>
          <a:xfrm>
            <a:off x="3561588" y="6324600"/>
            <a:ext cx="5581014" cy="533400"/>
            <a:chOff x="3561588" y="6324600"/>
            <a:chExt cx="5581014" cy="533400"/>
          </a:xfrm>
        </p:grpSpPr>
        <p:sp>
          <p:nvSpPr>
            <p:cNvPr id="11" name="object 3">
              <a:extLst>
                <a:ext uri="{FF2B5EF4-FFF2-40B4-BE49-F238E27FC236}">
                  <a16:creationId xmlns:a16="http://schemas.microsoft.com/office/drawing/2014/main" id="{8A1E7866-85C0-48A2-A646-6AD97F026268}"/>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4">
              <a:extLst>
                <a:ext uri="{FF2B5EF4-FFF2-40B4-BE49-F238E27FC236}">
                  <a16:creationId xmlns:a16="http://schemas.microsoft.com/office/drawing/2014/main" id="{1585F20B-19B6-41E4-A4AF-5CC88EF73220}"/>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
              <a:extLst>
                <a:ext uri="{FF2B5EF4-FFF2-40B4-BE49-F238E27FC236}">
                  <a16:creationId xmlns:a16="http://schemas.microsoft.com/office/drawing/2014/main" id="{9D6C069F-1300-49B0-92DC-32E511E7C61A}"/>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09800" y="609600"/>
            <a:ext cx="6781799" cy="568147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0"/>
            <a:ext cx="2107691" cy="271424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5197713" y="26758"/>
            <a:ext cx="3864610" cy="391160"/>
          </a:xfrm>
          <a:prstGeom prst="rect">
            <a:avLst/>
          </a:prstGeom>
        </p:spPr>
        <p:txBody>
          <a:bodyPr vert="horz" wrap="square" lIns="0" tIns="12700" rIns="0" bIns="0" rtlCol="0">
            <a:spAutoFit/>
          </a:bodyPr>
          <a:lstStyle/>
          <a:p>
            <a:pPr marL="12700">
              <a:lnSpc>
                <a:spcPct val="100000"/>
              </a:lnSpc>
              <a:spcBef>
                <a:spcPts val="100"/>
              </a:spcBef>
            </a:pPr>
            <a:r>
              <a:rPr spc="-5" dirty="0"/>
              <a:t>Fascio bicollaterale</a:t>
            </a:r>
            <a:r>
              <a:rPr spc="-75" dirty="0"/>
              <a:t> </a:t>
            </a:r>
            <a:r>
              <a:rPr spc="-5" dirty="0"/>
              <a:t>aperto</a:t>
            </a:r>
          </a:p>
        </p:txBody>
      </p:sp>
      <p:grpSp>
        <p:nvGrpSpPr>
          <p:cNvPr id="11" name="Gruppo 10">
            <a:extLst>
              <a:ext uri="{FF2B5EF4-FFF2-40B4-BE49-F238E27FC236}">
                <a16:creationId xmlns:a16="http://schemas.microsoft.com/office/drawing/2014/main" id="{B0267C8A-EA19-4671-A3F8-D9EE54B1A2AC}"/>
              </a:ext>
            </a:extLst>
          </p:cNvPr>
          <p:cNvGrpSpPr/>
          <p:nvPr/>
        </p:nvGrpSpPr>
        <p:grpSpPr>
          <a:xfrm>
            <a:off x="3561588" y="6324600"/>
            <a:ext cx="5581014" cy="533400"/>
            <a:chOff x="3561588" y="6324600"/>
            <a:chExt cx="5581014" cy="533400"/>
          </a:xfrm>
        </p:grpSpPr>
        <p:sp>
          <p:nvSpPr>
            <p:cNvPr id="12" name="object 3">
              <a:extLst>
                <a:ext uri="{FF2B5EF4-FFF2-40B4-BE49-F238E27FC236}">
                  <a16:creationId xmlns:a16="http://schemas.microsoft.com/office/drawing/2014/main" id="{7FA4AE42-67DB-4CF1-94A7-C03A77FB9066}"/>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4">
              <a:extLst>
                <a:ext uri="{FF2B5EF4-FFF2-40B4-BE49-F238E27FC236}">
                  <a16:creationId xmlns:a16="http://schemas.microsoft.com/office/drawing/2014/main" id="{AFF9CE67-801A-4D67-92C6-BD55444CAC07}"/>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5">
              <a:extLst>
                <a:ext uri="{FF2B5EF4-FFF2-40B4-BE49-F238E27FC236}">
                  <a16:creationId xmlns:a16="http://schemas.microsoft.com/office/drawing/2014/main" id="{866E9C2C-6BE0-4F46-BCA9-439D02F3E31A}"/>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mi Zucca Gigante. Attuale record mondiale... a Chivasso - Kijij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p:cNvSpPr/>
          <p:nvPr/>
        </p:nvSpPr>
        <p:spPr>
          <a:xfrm>
            <a:off x="7034911" y="12192"/>
            <a:ext cx="2107691" cy="271424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uppo 7">
            <a:extLst>
              <a:ext uri="{FF2B5EF4-FFF2-40B4-BE49-F238E27FC236}">
                <a16:creationId xmlns:a16="http://schemas.microsoft.com/office/drawing/2014/main" id="{55B405A3-52EB-4665-AE3F-ED91EA41028A}"/>
              </a:ext>
            </a:extLst>
          </p:cNvPr>
          <p:cNvGrpSpPr/>
          <p:nvPr/>
        </p:nvGrpSpPr>
        <p:grpSpPr>
          <a:xfrm>
            <a:off x="3561588" y="6324600"/>
            <a:ext cx="5581014" cy="533400"/>
            <a:chOff x="3561588" y="6324600"/>
            <a:chExt cx="5581014" cy="533400"/>
          </a:xfrm>
        </p:grpSpPr>
        <p:sp>
          <p:nvSpPr>
            <p:cNvPr id="9" name="object 3">
              <a:extLst>
                <a:ext uri="{FF2B5EF4-FFF2-40B4-BE49-F238E27FC236}">
                  <a16:creationId xmlns:a16="http://schemas.microsoft.com/office/drawing/2014/main" id="{4B13843F-35EC-4547-82A7-C270E7906FE4}"/>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4">
              <a:extLst>
                <a:ext uri="{FF2B5EF4-FFF2-40B4-BE49-F238E27FC236}">
                  <a16:creationId xmlns:a16="http://schemas.microsoft.com/office/drawing/2014/main" id="{879FE590-F91D-4CFD-B549-ABE0D0B6786E}"/>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5">
              <a:extLst>
                <a:ext uri="{FF2B5EF4-FFF2-40B4-BE49-F238E27FC236}">
                  <a16:creationId xmlns:a16="http://schemas.microsoft.com/office/drawing/2014/main" id="{68B58CBB-3344-4384-89FB-067FA4919312}"/>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2617744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40285" y="108722"/>
            <a:ext cx="4125467" cy="631611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Carta da Parati Pianta di mais • Pixers® - Viviamo per il cambiamento"/>
          <p:cNvPicPr>
            <a:picLocks noChangeAspect="1" noChangeArrowheads="1"/>
          </p:cNvPicPr>
          <p:nvPr/>
        </p:nvPicPr>
        <p:blipFill rotWithShape="1">
          <a:blip r:embed="rId3">
            <a:extLst>
              <a:ext uri="{28A0092B-C50C-407E-A947-70E740481C1C}">
                <a14:useLocalDpi xmlns:a14="http://schemas.microsoft.com/office/drawing/2010/main" val="0"/>
              </a:ext>
            </a:extLst>
          </a:blip>
          <a:srcRect l="-19774" t="-6249" r="32192" b="10738"/>
          <a:stretch/>
        </p:blipFill>
        <p:spPr bwMode="auto">
          <a:xfrm>
            <a:off x="-1752600" y="657362"/>
            <a:ext cx="4279581" cy="618235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p:nvPr/>
        </p:nvSpPr>
        <p:spPr>
          <a:xfrm rot="10800000">
            <a:off x="2230374" y="1143000"/>
            <a:ext cx="2662427" cy="364235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40863" cy="234086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4026535">
              <a:lnSpc>
                <a:spcPct val="100000"/>
              </a:lnSpc>
              <a:spcBef>
                <a:spcPts val="100"/>
              </a:spcBef>
            </a:pPr>
            <a:r>
              <a:rPr spc="-5" dirty="0"/>
              <a:t>Fascio concentrico</a:t>
            </a:r>
            <a:r>
              <a:rPr spc="-35" dirty="0"/>
              <a:t> </a:t>
            </a:r>
            <a:r>
              <a:rPr spc="-5" dirty="0"/>
              <a:t>perifloematico</a:t>
            </a:r>
          </a:p>
        </p:txBody>
      </p:sp>
      <p:sp>
        <p:nvSpPr>
          <p:cNvPr id="4" name="object 4"/>
          <p:cNvSpPr/>
          <p:nvPr/>
        </p:nvSpPr>
        <p:spPr>
          <a:xfrm>
            <a:off x="3561588" y="753929"/>
            <a:ext cx="5955791" cy="5500115"/>
          </a:xfrm>
          <a:prstGeom prst="rect">
            <a:avLst/>
          </a:prstGeom>
          <a:blipFill>
            <a:blip r:embed="rId3" cstate="print"/>
            <a:srcRect/>
            <a:stretch>
              <a:fillRect l="-11182"/>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278379" y="1629155"/>
            <a:ext cx="866140" cy="646430"/>
          </a:xfrm>
          <a:custGeom>
            <a:avLst/>
            <a:gdLst/>
            <a:ahLst/>
            <a:cxnLst/>
            <a:rect l="l" t="t" r="r" b="b"/>
            <a:pathLst>
              <a:path w="866139" h="646430">
                <a:moveTo>
                  <a:pt x="0" y="646175"/>
                </a:moveTo>
                <a:lnTo>
                  <a:pt x="865631" y="646175"/>
                </a:lnTo>
                <a:lnTo>
                  <a:pt x="865631" y="0"/>
                </a:lnTo>
                <a:lnTo>
                  <a:pt x="0" y="0"/>
                </a:lnTo>
                <a:lnTo>
                  <a:pt x="0" y="646175"/>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273807" y="1624583"/>
            <a:ext cx="876300" cy="657225"/>
          </a:xfrm>
          <a:custGeom>
            <a:avLst/>
            <a:gdLst/>
            <a:ahLst/>
            <a:cxnLst/>
            <a:rect l="l" t="t" r="r" b="b"/>
            <a:pathLst>
              <a:path w="876300" h="657225">
                <a:moveTo>
                  <a:pt x="876299" y="0"/>
                </a:moveTo>
                <a:lnTo>
                  <a:pt x="0" y="0"/>
                </a:lnTo>
                <a:lnTo>
                  <a:pt x="0" y="656843"/>
                </a:lnTo>
                <a:lnTo>
                  <a:pt x="876299" y="656843"/>
                </a:lnTo>
                <a:lnTo>
                  <a:pt x="876299" y="652271"/>
                </a:lnTo>
                <a:lnTo>
                  <a:pt x="9143" y="652271"/>
                </a:lnTo>
                <a:lnTo>
                  <a:pt x="4571" y="647699"/>
                </a:lnTo>
                <a:lnTo>
                  <a:pt x="9143" y="647699"/>
                </a:lnTo>
                <a:lnTo>
                  <a:pt x="9143" y="10667"/>
                </a:lnTo>
                <a:lnTo>
                  <a:pt x="4571" y="10667"/>
                </a:lnTo>
                <a:lnTo>
                  <a:pt x="9143" y="4571"/>
                </a:lnTo>
                <a:lnTo>
                  <a:pt x="876299" y="4571"/>
                </a:lnTo>
                <a:lnTo>
                  <a:pt x="876299" y="0"/>
                </a:lnTo>
                <a:close/>
              </a:path>
              <a:path w="876300" h="657225">
                <a:moveTo>
                  <a:pt x="9143" y="647699"/>
                </a:moveTo>
                <a:lnTo>
                  <a:pt x="4571" y="647699"/>
                </a:lnTo>
                <a:lnTo>
                  <a:pt x="9143" y="652271"/>
                </a:lnTo>
                <a:lnTo>
                  <a:pt x="9143" y="647699"/>
                </a:lnTo>
                <a:close/>
              </a:path>
              <a:path w="876300" h="657225">
                <a:moveTo>
                  <a:pt x="867155" y="647699"/>
                </a:moveTo>
                <a:lnTo>
                  <a:pt x="9143" y="647699"/>
                </a:lnTo>
                <a:lnTo>
                  <a:pt x="9143" y="652271"/>
                </a:lnTo>
                <a:lnTo>
                  <a:pt x="867155" y="652271"/>
                </a:lnTo>
                <a:lnTo>
                  <a:pt x="867155" y="647699"/>
                </a:lnTo>
                <a:close/>
              </a:path>
              <a:path w="876300" h="657225">
                <a:moveTo>
                  <a:pt x="867155" y="4571"/>
                </a:moveTo>
                <a:lnTo>
                  <a:pt x="867155" y="652271"/>
                </a:lnTo>
                <a:lnTo>
                  <a:pt x="871727" y="647699"/>
                </a:lnTo>
                <a:lnTo>
                  <a:pt x="876299" y="647699"/>
                </a:lnTo>
                <a:lnTo>
                  <a:pt x="876299" y="10667"/>
                </a:lnTo>
                <a:lnTo>
                  <a:pt x="871727" y="10667"/>
                </a:lnTo>
                <a:lnTo>
                  <a:pt x="867155" y="4571"/>
                </a:lnTo>
                <a:close/>
              </a:path>
              <a:path w="876300" h="657225">
                <a:moveTo>
                  <a:pt x="876299" y="647699"/>
                </a:moveTo>
                <a:lnTo>
                  <a:pt x="871727" y="647699"/>
                </a:lnTo>
                <a:lnTo>
                  <a:pt x="867155" y="652271"/>
                </a:lnTo>
                <a:lnTo>
                  <a:pt x="876299" y="652271"/>
                </a:lnTo>
                <a:lnTo>
                  <a:pt x="876299" y="647699"/>
                </a:lnTo>
                <a:close/>
              </a:path>
              <a:path w="876300" h="657225">
                <a:moveTo>
                  <a:pt x="9143" y="4571"/>
                </a:moveTo>
                <a:lnTo>
                  <a:pt x="4571" y="10667"/>
                </a:lnTo>
                <a:lnTo>
                  <a:pt x="9143" y="10667"/>
                </a:lnTo>
                <a:lnTo>
                  <a:pt x="9143" y="4571"/>
                </a:lnTo>
                <a:close/>
              </a:path>
              <a:path w="876300" h="657225">
                <a:moveTo>
                  <a:pt x="867155" y="4571"/>
                </a:moveTo>
                <a:lnTo>
                  <a:pt x="9143" y="4571"/>
                </a:lnTo>
                <a:lnTo>
                  <a:pt x="9143" y="10667"/>
                </a:lnTo>
                <a:lnTo>
                  <a:pt x="867155" y="10667"/>
                </a:lnTo>
                <a:lnTo>
                  <a:pt x="867155" y="4571"/>
                </a:lnTo>
                <a:close/>
              </a:path>
              <a:path w="876300" h="657225">
                <a:moveTo>
                  <a:pt x="876299" y="4571"/>
                </a:moveTo>
                <a:lnTo>
                  <a:pt x="867155" y="4571"/>
                </a:lnTo>
                <a:lnTo>
                  <a:pt x="871727" y="10667"/>
                </a:lnTo>
                <a:lnTo>
                  <a:pt x="876299" y="10667"/>
                </a:lnTo>
                <a:lnTo>
                  <a:pt x="876299" y="457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8746982" y="2661977"/>
            <a:ext cx="637540" cy="646430"/>
          </a:xfrm>
          <a:custGeom>
            <a:avLst/>
            <a:gdLst/>
            <a:ahLst/>
            <a:cxnLst/>
            <a:rect l="l" t="t" r="r" b="b"/>
            <a:pathLst>
              <a:path w="637540" h="646429">
                <a:moveTo>
                  <a:pt x="0" y="646175"/>
                </a:moveTo>
                <a:lnTo>
                  <a:pt x="637032" y="646175"/>
                </a:lnTo>
                <a:lnTo>
                  <a:pt x="637032" y="0"/>
                </a:lnTo>
                <a:lnTo>
                  <a:pt x="0" y="0"/>
                </a:lnTo>
                <a:lnTo>
                  <a:pt x="0" y="646175"/>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8500871" y="2677667"/>
            <a:ext cx="643255" cy="657225"/>
          </a:xfrm>
          <a:custGeom>
            <a:avLst/>
            <a:gdLst/>
            <a:ahLst/>
            <a:cxnLst/>
            <a:rect l="l" t="t" r="r" b="b"/>
            <a:pathLst>
              <a:path w="643254" h="657225">
                <a:moveTo>
                  <a:pt x="643128" y="0"/>
                </a:moveTo>
                <a:lnTo>
                  <a:pt x="0" y="0"/>
                </a:lnTo>
                <a:lnTo>
                  <a:pt x="0" y="656843"/>
                </a:lnTo>
                <a:lnTo>
                  <a:pt x="643128" y="656843"/>
                </a:lnTo>
                <a:lnTo>
                  <a:pt x="643128" y="652271"/>
                </a:lnTo>
                <a:lnTo>
                  <a:pt x="10667" y="652271"/>
                </a:lnTo>
                <a:lnTo>
                  <a:pt x="6095" y="647699"/>
                </a:lnTo>
                <a:lnTo>
                  <a:pt x="10667" y="647699"/>
                </a:lnTo>
                <a:lnTo>
                  <a:pt x="10667" y="9144"/>
                </a:lnTo>
                <a:lnTo>
                  <a:pt x="6095" y="9144"/>
                </a:lnTo>
                <a:lnTo>
                  <a:pt x="10667" y="4572"/>
                </a:lnTo>
                <a:lnTo>
                  <a:pt x="643128" y="4572"/>
                </a:lnTo>
                <a:lnTo>
                  <a:pt x="643128" y="0"/>
                </a:lnTo>
                <a:close/>
              </a:path>
              <a:path w="643254" h="657225">
                <a:moveTo>
                  <a:pt x="10667" y="647699"/>
                </a:moveTo>
                <a:lnTo>
                  <a:pt x="6095" y="647699"/>
                </a:lnTo>
                <a:lnTo>
                  <a:pt x="10667" y="652271"/>
                </a:lnTo>
                <a:lnTo>
                  <a:pt x="10667" y="647699"/>
                </a:lnTo>
                <a:close/>
              </a:path>
              <a:path w="643254" h="657225">
                <a:moveTo>
                  <a:pt x="643128" y="647699"/>
                </a:moveTo>
                <a:lnTo>
                  <a:pt x="10667" y="647699"/>
                </a:lnTo>
                <a:lnTo>
                  <a:pt x="10667" y="652271"/>
                </a:lnTo>
                <a:lnTo>
                  <a:pt x="643128" y="652271"/>
                </a:lnTo>
                <a:lnTo>
                  <a:pt x="643128" y="647699"/>
                </a:lnTo>
                <a:close/>
              </a:path>
              <a:path w="643254" h="657225">
                <a:moveTo>
                  <a:pt x="10667" y="4572"/>
                </a:moveTo>
                <a:lnTo>
                  <a:pt x="6095" y="9144"/>
                </a:lnTo>
                <a:lnTo>
                  <a:pt x="10667" y="9144"/>
                </a:lnTo>
                <a:lnTo>
                  <a:pt x="10667" y="4572"/>
                </a:lnTo>
                <a:close/>
              </a:path>
              <a:path w="643254" h="657225">
                <a:moveTo>
                  <a:pt x="643128" y="4572"/>
                </a:moveTo>
                <a:lnTo>
                  <a:pt x="10667" y="4572"/>
                </a:lnTo>
                <a:lnTo>
                  <a:pt x="10667" y="9144"/>
                </a:lnTo>
                <a:lnTo>
                  <a:pt x="643128" y="9144"/>
                </a:lnTo>
                <a:lnTo>
                  <a:pt x="643128" y="457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2521458" y="1736787"/>
            <a:ext cx="104013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F</a:t>
            </a:r>
            <a:r>
              <a:rPr kumimoji="0" sz="2400" b="0" i="0" u="none" strike="noStrike" kern="1200" cap="none" spc="-10" normalizeH="0" baseline="0" noProof="0" dirty="0">
                <a:ln>
                  <a:noFill/>
                </a:ln>
                <a:solidFill>
                  <a:prstClr val="black"/>
                </a:solidFill>
                <a:effectLst/>
                <a:uLnTx/>
                <a:uFillTx/>
                <a:latin typeface="Arial"/>
                <a:ea typeface="+mn-ea"/>
                <a:cs typeface="Arial"/>
              </a:rPr>
              <a:t>loe</a:t>
            </a:r>
            <a:r>
              <a:rPr kumimoji="0" sz="2400" b="0" i="0" u="none" strike="noStrike" kern="1200" cap="none" spc="0" normalizeH="0" baseline="0" noProof="0" dirty="0">
                <a:ln>
                  <a:noFill/>
                </a:ln>
                <a:solidFill>
                  <a:prstClr val="black"/>
                </a:solidFill>
                <a:effectLst/>
                <a:uLnTx/>
                <a:uFillTx/>
                <a:latin typeface="Arial"/>
                <a:ea typeface="+mn-ea"/>
                <a:cs typeface="Arial"/>
              </a:rPr>
              <a:t>m</a:t>
            </a:r>
            <a:r>
              <a:rPr kumimoji="0" sz="2400" b="0" i="0" u="none" strike="noStrike" kern="1200" cap="none" spc="-5" normalizeH="0" baseline="0" noProof="0" dirty="0">
                <a:ln>
                  <a:noFill/>
                </a:ln>
                <a:solidFill>
                  <a:prstClr val="black"/>
                </a:solidFill>
                <a:effectLst/>
                <a:uLnTx/>
                <a:uFillTx/>
                <a:latin typeface="Arial"/>
                <a:ea typeface="+mn-ea"/>
                <a:cs typeface="Arial"/>
              </a:rPr>
              <a:t>a</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txBox="1"/>
          <p:nvPr/>
        </p:nvSpPr>
        <p:spPr>
          <a:xfrm>
            <a:off x="8187562" y="2482087"/>
            <a:ext cx="955040" cy="391160"/>
          </a:xfrm>
          <a:prstGeom prst="rect">
            <a:avLst/>
          </a:prstGeom>
          <a:solidFill>
            <a:schemeClr val="bg1"/>
          </a:solid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X</a:t>
            </a:r>
            <a:r>
              <a:rPr kumimoji="0" sz="2400" b="0" i="0" u="none" strike="noStrike" kern="1200" cap="none" spc="-10" normalizeH="0" baseline="0" noProof="0" dirty="0">
                <a:ln>
                  <a:noFill/>
                </a:ln>
                <a:solidFill>
                  <a:prstClr val="black"/>
                </a:solidFill>
                <a:effectLst/>
                <a:uLnTx/>
                <a:uFillTx/>
                <a:latin typeface="Arial"/>
                <a:ea typeface="+mn-ea"/>
                <a:cs typeface="Arial"/>
              </a:rPr>
              <a:t>ile</a:t>
            </a:r>
            <a:r>
              <a:rPr kumimoji="0" sz="2400" b="0" i="0" u="none" strike="noStrike" kern="1200" cap="none" spc="0" normalizeH="0" baseline="0" noProof="0" dirty="0">
                <a:ln>
                  <a:noFill/>
                </a:ln>
                <a:solidFill>
                  <a:prstClr val="black"/>
                </a:solidFill>
                <a:effectLst/>
                <a:uLnTx/>
                <a:uFillTx/>
                <a:latin typeface="Arial"/>
                <a:ea typeface="+mn-ea"/>
                <a:cs typeface="Arial"/>
              </a:rPr>
              <a:t>m</a:t>
            </a:r>
            <a:r>
              <a:rPr kumimoji="0" sz="2400" b="0" i="0" u="none" strike="noStrike" kern="1200" cap="none" spc="-5" normalizeH="0" baseline="0" noProof="0" dirty="0">
                <a:ln>
                  <a:noFill/>
                </a:ln>
                <a:solidFill>
                  <a:prstClr val="black"/>
                </a:solidFill>
                <a:effectLst/>
                <a:uLnTx/>
                <a:uFillTx/>
                <a:latin typeface="Arial"/>
                <a:ea typeface="+mn-ea"/>
                <a:cs typeface="Arial"/>
              </a:rPr>
              <a:t>a</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1"/>
          <p:cNvSpPr/>
          <p:nvPr/>
        </p:nvSpPr>
        <p:spPr>
          <a:xfrm>
            <a:off x="2357627" y="4299965"/>
            <a:ext cx="2520950" cy="0"/>
          </a:xfrm>
          <a:custGeom>
            <a:avLst/>
            <a:gdLst/>
            <a:ahLst/>
            <a:cxnLst/>
            <a:rect l="l" t="t" r="r" b="b"/>
            <a:pathLst>
              <a:path w="2520950">
                <a:moveTo>
                  <a:pt x="0" y="0"/>
                </a:moveTo>
                <a:lnTo>
                  <a:pt x="2520695" y="0"/>
                </a:lnTo>
              </a:path>
            </a:pathLst>
          </a:custGeom>
          <a:ln w="761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308721" y="4003206"/>
            <a:ext cx="183578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E</a:t>
            </a:r>
            <a:r>
              <a:rPr kumimoji="0" sz="2400" b="0" i="0" u="none" strike="noStrike" kern="1200" cap="none" spc="-10" normalizeH="0" baseline="0" noProof="0" dirty="0">
                <a:ln>
                  <a:noFill/>
                </a:ln>
                <a:solidFill>
                  <a:prstClr val="black"/>
                </a:solidFill>
                <a:effectLst/>
                <a:uLnTx/>
                <a:uFillTx/>
                <a:latin typeface="Arial"/>
                <a:ea typeface="+mn-ea"/>
                <a:cs typeface="Arial"/>
              </a:rPr>
              <a:t>ndode</a:t>
            </a:r>
            <a:r>
              <a:rPr kumimoji="0" sz="2400" b="0" i="0" u="none" strike="noStrike" kern="1200" cap="none" spc="0" normalizeH="0" baseline="0" noProof="0" dirty="0">
                <a:ln>
                  <a:noFill/>
                </a:ln>
                <a:solidFill>
                  <a:prstClr val="black"/>
                </a:solidFill>
                <a:effectLst/>
                <a:uLnTx/>
                <a:uFillTx/>
                <a:latin typeface="Arial"/>
                <a:ea typeface="+mn-ea"/>
                <a:cs typeface="Arial"/>
              </a:rPr>
              <a:t>rm</a:t>
            </a:r>
            <a:r>
              <a:rPr kumimoji="0" sz="2400" b="0" i="0" u="none" strike="noStrike" kern="1200" cap="none" spc="-10" normalizeH="0" baseline="0" noProof="0" dirty="0">
                <a:ln>
                  <a:noFill/>
                </a:ln>
                <a:solidFill>
                  <a:prstClr val="black"/>
                </a:solidFill>
                <a:effectLst/>
                <a:uLnTx/>
                <a:uFillTx/>
                <a:latin typeface="Arial"/>
                <a:ea typeface="+mn-ea"/>
                <a:cs typeface="Arial"/>
              </a:rPr>
              <a:t>id</a:t>
            </a:r>
            <a:r>
              <a:rPr kumimoji="0" sz="2400" b="0" i="0" u="none" strike="noStrike" kern="1200" cap="none" spc="-5" normalizeH="0" baseline="0" noProof="0" dirty="0">
                <a:ln>
                  <a:noFill/>
                </a:ln>
                <a:solidFill>
                  <a:prstClr val="black"/>
                </a:solidFill>
                <a:effectLst/>
                <a:uLnTx/>
                <a:uFillTx/>
                <a:latin typeface="Arial"/>
                <a:ea typeface="+mn-ea"/>
                <a:cs typeface="Arial"/>
              </a:rPr>
              <a:t>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15" name="object 15"/>
          <p:cNvSpPr txBox="1"/>
          <p:nvPr/>
        </p:nvSpPr>
        <p:spPr>
          <a:xfrm>
            <a:off x="1094534" y="482307"/>
            <a:ext cx="636270" cy="800100"/>
          </a:xfrm>
          <a:prstGeom prst="rect">
            <a:avLst/>
          </a:prstGeom>
        </p:spPr>
        <p:txBody>
          <a:bodyPr vert="horz" wrap="square" lIns="0" tIns="13335" rIns="0" bIns="0" rtlCol="0">
            <a:spAutoFit/>
          </a:bodyPr>
          <a:lstStyle/>
          <a:p>
            <a:pPr marL="0" marR="5080" lvl="0" indent="0" algn="r"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F</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1005"/>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X</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pic>
        <p:nvPicPr>
          <p:cNvPr id="3074" name="Picture 2" descr="PLANT WATCH: Licorice Fern – Polypodium glycyrrhiza – The Fores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3429000"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po 19">
            <a:extLst>
              <a:ext uri="{FF2B5EF4-FFF2-40B4-BE49-F238E27FC236}">
                <a16:creationId xmlns:a16="http://schemas.microsoft.com/office/drawing/2014/main" id="{6C8565A3-B38F-44FC-B356-92EF9D939A6E}"/>
              </a:ext>
            </a:extLst>
          </p:cNvPr>
          <p:cNvGrpSpPr/>
          <p:nvPr/>
        </p:nvGrpSpPr>
        <p:grpSpPr>
          <a:xfrm>
            <a:off x="3561588" y="6324600"/>
            <a:ext cx="5581014" cy="533400"/>
            <a:chOff x="3561588" y="6324600"/>
            <a:chExt cx="5581014" cy="533400"/>
          </a:xfrm>
        </p:grpSpPr>
        <p:sp>
          <p:nvSpPr>
            <p:cNvPr id="21" name="object 3">
              <a:extLst>
                <a:ext uri="{FF2B5EF4-FFF2-40B4-BE49-F238E27FC236}">
                  <a16:creationId xmlns:a16="http://schemas.microsoft.com/office/drawing/2014/main" id="{D3D923EC-F308-4B36-8A92-EEEC10C1F691}"/>
                </a:ext>
              </a:extLst>
            </p:cNvPr>
            <p:cNvSpPr/>
            <p:nvPr/>
          </p:nvSpPr>
          <p:spPr>
            <a:xfrm>
              <a:off x="3561588" y="6324600"/>
              <a:ext cx="426719" cy="53340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4">
              <a:extLst>
                <a:ext uri="{FF2B5EF4-FFF2-40B4-BE49-F238E27FC236}">
                  <a16:creationId xmlns:a16="http://schemas.microsoft.com/office/drawing/2014/main" id="{CBB6B2BF-3CD2-4DD8-A593-DA7AD52D8F69}"/>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5">
              <a:extLst>
                <a:ext uri="{FF2B5EF4-FFF2-40B4-BE49-F238E27FC236}">
                  <a16:creationId xmlns:a16="http://schemas.microsoft.com/office/drawing/2014/main" id="{4069F230-33D0-449C-B908-638106437A08}"/>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8119" y="3826763"/>
            <a:ext cx="2662427" cy="242925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60604" y="626364"/>
            <a:ext cx="2542031" cy="23545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4571349" y="26758"/>
            <a:ext cx="4490720" cy="391160"/>
          </a:xfrm>
          <a:prstGeom prst="rect">
            <a:avLst/>
          </a:prstGeom>
        </p:spPr>
        <p:txBody>
          <a:bodyPr vert="horz" wrap="square" lIns="0" tIns="12700" rIns="0" bIns="0" rtlCol="0">
            <a:spAutoFit/>
          </a:bodyPr>
          <a:lstStyle/>
          <a:p>
            <a:pPr marL="12700">
              <a:lnSpc>
                <a:spcPct val="100000"/>
              </a:lnSpc>
              <a:spcBef>
                <a:spcPts val="100"/>
              </a:spcBef>
            </a:pPr>
            <a:r>
              <a:rPr spc="-5" dirty="0"/>
              <a:t>Fascio radiale: chiuso e</a:t>
            </a:r>
            <a:r>
              <a:rPr spc="-60" dirty="0"/>
              <a:t> </a:t>
            </a:r>
            <a:r>
              <a:rPr spc="-5" dirty="0"/>
              <a:t>aperto</a:t>
            </a:r>
          </a:p>
        </p:txBody>
      </p:sp>
      <p:sp>
        <p:nvSpPr>
          <p:cNvPr id="5" name="object 5"/>
          <p:cNvSpPr txBox="1"/>
          <p:nvPr/>
        </p:nvSpPr>
        <p:spPr>
          <a:xfrm>
            <a:off x="3194796" y="542696"/>
            <a:ext cx="5755640" cy="5290820"/>
          </a:xfrm>
          <a:prstGeom prst="rect">
            <a:avLst/>
          </a:prstGeom>
        </p:spPr>
        <p:txBody>
          <a:bodyPr vert="horz" wrap="square" lIns="0" tIns="12065" rIns="0" bIns="0" rtlCol="0">
            <a:spAutoFit/>
          </a:bodyPr>
          <a:lstStyle/>
          <a:p>
            <a:pPr marL="12700" marR="379095" lvl="0" indent="0" algn="l" defTabSz="914400" rtl="0" eaLnBrk="1" fontAlgn="auto" latinLnBrk="0" hangingPunct="1">
              <a:lnSpc>
                <a:spcPct val="100000"/>
              </a:lnSpc>
              <a:spcBef>
                <a:spcPts val="95"/>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Arial"/>
                <a:ea typeface="+mn-ea"/>
                <a:cs typeface="Arial"/>
              </a:rPr>
              <a:t>Nelle </a:t>
            </a:r>
            <a:r>
              <a:rPr kumimoji="0" sz="2200" b="1" i="0" u="none" strike="noStrike" kern="1200" cap="none" spc="-5" normalizeH="0" baseline="0" noProof="0" dirty="0">
                <a:ln>
                  <a:noFill/>
                </a:ln>
                <a:solidFill>
                  <a:prstClr val="black"/>
                </a:solidFill>
                <a:effectLst/>
                <a:uLnTx/>
                <a:uFillTx/>
                <a:latin typeface="Arial"/>
                <a:ea typeface="+mn-ea"/>
                <a:cs typeface="Arial"/>
              </a:rPr>
              <a:t>radici </a:t>
            </a:r>
            <a:r>
              <a:rPr kumimoji="0" sz="2200" b="0" i="0" u="none" strike="noStrike" kern="1200" cap="none" spc="-5" normalizeH="0" baseline="0" noProof="0" dirty="0">
                <a:ln>
                  <a:noFill/>
                </a:ln>
                <a:solidFill>
                  <a:prstClr val="black"/>
                </a:solidFill>
                <a:effectLst/>
                <a:uLnTx/>
                <a:uFillTx/>
                <a:latin typeface="Arial"/>
                <a:ea typeface="+mn-ea"/>
                <a:cs typeface="Arial"/>
              </a:rPr>
              <a:t>in struttura primaria i tessuti di  trasporto sono organizzati in maniera </a:t>
            </a:r>
            <a:r>
              <a:rPr kumimoji="0" sz="2200" b="0" i="0" u="none" strike="noStrike" kern="1200" cap="none" spc="-10" normalizeH="0" baseline="0" noProof="0" dirty="0">
                <a:ln>
                  <a:noFill/>
                </a:ln>
                <a:solidFill>
                  <a:prstClr val="black"/>
                </a:solidFill>
                <a:effectLst/>
                <a:uLnTx/>
                <a:uFillTx/>
                <a:latin typeface="Arial"/>
                <a:ea typeface="+mn-ea"/>
                <a:cs typeface="Arial"/>
              </a:rPr>
              <a:t>molto  </a:t>
            </a:r>
            <a:r>
              <a:rPr kumimoji="0" sz="2200" b="0" i="0" u="none" strike="noStrike" kern="1200" cap="none" spc="-5" normalizeH="0" baseline="0" noProof="0" dirty="0">
                <a:ln>
                  <a:noFill/>
                </a:ln>
                <a:solidFill>
                  <a:prstClr val="black"/>
                </a:solidFill>
                <a:effectLst/>
                <a:uLnTx/>
                <a:uFillTx/>
                <a:latin typeface="Arial"/>
                <a:ea typeface="+mn-ea"/>
                <a:cs typeface="Arial"/>
              </a:rPr>
              <a:t>diversa rispetto al</a:t>
            </a:r>
            <a:r>
              <a:rPr kumimoji="0" sz="2200" b="0" i="0" u="none" strike="noStrike" kern="1200" cap="none" spc="5" normalizeH="0" baseline="0" noProof="0" dirty="0">
                <a:ln>
                  <a:noFill/>
                </a:ln>
                <a:solidFill>
                  <a:prstClr val="black"/>
                </a:solidFill>
                <a:effectLst/>
                <a:uLnTx/>
                <a:uFillTx/>
                <a:latin typeface="Arial"/>
                <a:ea typeface="+mn-ea"/>
                <a:cs typeface="Arial"/>
              </a:rPr>
              <a:t> </a:t>
            </a:r>
            <a:r>
              <a:rPr kumimoji="0" sz="2200" b="0" i="0" u="none" strike="noStrike" kern="1200" cap="none" spc="-5" normalizeH="0" baseline="0" noProof="0" dirty="0">
                <a:ln>
                  <a:noFill/>
                </a:ln>
                <a:solidFill>
                  <a:prstClr val="black"/>
                </a:solidFill>
                <a:effectLst/>
                <a:uLnTx/>
                <a:uFillTx/>
                <a:latin typeface="Arial"/>
                <a:ea typeface="+mn-ea"/>
                <a:cs typeface="Arial"/>
              </a:rPr>
              <a:t>fusto.</a:t>
            </a:r>
            <a:endParaRPr kumimoji="0" sz="2200" b="0" i="0" u="none" strike="noStrike" kern="1200" cap="none" spc="0" normalizeH="0" baseline="0" noProof="0">
              <a:ln>
                <a:noFill/>
              </a:ln>
              <a:solidFill>
                <a:prstClr val="black"/>
              </a:solidFill>
              <a:effectLst/>
              <a:uLnTx/>
              <a:uFillTx/>
              <a:latin typeface="Arial"/>
              <a:ea typeface="+mn-ea"/>
              <a:cs typeface="Arial"/>
            </a:endParaRPr>
          </a:p>
          <a:p>
            <a:pPr marL="12700" marR="558165" lvl="0" indent="0" algn="l" defTabSz="914400" rtl="0" eaLnBrk="1" fontAlgn="auto" latinLnBrk="0" hangingPunct="1">
              <a:lnSpc>
                <a:spcPct val="100000"/>
              </a:lnSpc>
              <a:spcBef>
                <a:spcPts val="1500"/>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Arial"/>
                <a:ea typeface="+mn-ea"/>
                <a:cs typeface="Arial"/>
              </a:rPr>
              <a:t>Essi sono riuniti in un </a:t>
            </a:r>
            <a:r>
              <a:rPr kumimoji="0" sz="2200" b="1" i="0" u="none" strike="noStrike" kern="1200" cap="none" spc="-5" normalizeH="0" baseline="0" noProof="0" dirty="0">
                <a:ln>
                  <a:noFill/>
                </a:ln>
                <a:solidFill>
                  <a:prstClr val="black"/>
                </a:solidFill>
                <a:effectLst/>
                <a:uLnTx/>
                <a:uFillTx/>
                <a:latin typeface="Arial"/>
                <a:ea typeface="+mn-ea"/>
                <a:cs typeface="Arial"/>
              </a:rPr>
              <a:t>unico fascio  conduttore </a:t>
            </a:r>
            <a:r>
              <a:rPr kumimoji="0" sz="2200" b="0" i="0" u="none" strike="noStrike" kern="1200" cap="none" spc="-5" normalizeH="0" baseline="0" noProof="0" dirty="0">
                <a:ln>
                  <a:noFill/>
                </a:ln>
                <a:solidFill>
                  <a:prstClr val="black"/>
                </a:solidFill>
                <a:effectLst/>
                <a:uLnTx/>
                <a:uFillTx/>
                <a:latin typeface="Arial"/>
                <a:ea typeface="+mn-ea"/>
                <a:cs typeface="Arial"/>
              </a:rPr>
              <a:t>a struttura compatta che si  sviluppa </a:t>
            </a:r>
            <a:r>
              <a:rPr kumimoji="0" sz="2200" b="1" i="0" u="none" strike="noStrike" kern="1200" cap="none" spc="-5" normalizeH="0" baseline="0" noProof="0" dirty="0">
                <a:ln>
                  <a:noFill/>
                </a:ln>
                <a:solidFill>
                  <a:prstClr val="black"/>
                </a:solidFill>
                <a:effectLst/>
                <a:uLnTx/>
                <a:uFillTx/>
                <a:latin typeface="Arial"/>
                <a:ea typeface="+mn-ea"/>
                <a:cs typeface="Arial"/>
              </a:rPr>
              <a:t>nella parte centrale</a:t>
            </a:r>
            <a:r>
              <a:rPr kumimoji="0" sz="2200" b="1" i="0" u="none" strike="noStrike" kern="1200" cap="none" spc="75" normalizeH="0" baseline="0" noProof="0" dirty="0">
                <a:ln>
                  <a:noFill/>
                </a:ln>
                <a:solidFill>
                  <a:prstClr val="black"/>
                </a:solidFill>
                <a:effectLst/>
                <a:uLnTx/>
                <a:uFillTx/>
                <a:latin typeface="Arial"/>
                <a:ea typeface="+mn-ea"/>
                <a:cs typeface="Arial"/>
              </a:rPr>
              <a:t> </a:t>
            </a:r>
            <a:r>
              <a:rPr kumimoji="0" sz="2200" b="0" i="0" u="none" strike="noStrike" kern="1200" cap="none" spc="-5" normalizeH="0" baseline="0" noProof="0" dirty="0">
                <a:ln>
                  <a:noFill/>
                </a:ln>
                <a:solidFill>
                  <a:prstClr val="black"/>
                </a:solidFill>
                <a:effectLst/>
                <a:uLnTx/>
                <a:uFillTx/>
                <a:latin typeface="Arial"/>
                <a:ea typeface="+mn-ea"/>
                <a:cs typeface="Arial"/>
              </a:rPr>
              <a:t>dell’organo.</a:t>
            </a:r>
            <a:endParaRPr kumimoji="0" sz="2200" b="0" i="0" u="none" strike="noStrike" kern="1200" cap="none" spc="0" normalizeH="0" baseline="0" noProof="0">
              <a:ln>
                <a:noFill/>
              </a:ln>
              <a:solidFill>
                <a:prstClr val="black"/>
              </a:solidFill>
              <a:effectLst/>
              <a:uLnTx/>
              <a:uFillTx/>
              <a:latin typeface="Arial"/>
              <a:ea typeface="+mn-ea"/>
              <a:cs typeface="Arial"/>
            </a:endParaRPr>
          </a:p>
          <a:p>
            <a:pPr marL="12700" marR="45085" lvl="0" indent="0" algn="l" defTabSz="914400" rtl="0" eaLnBrk="1" fontAlgn="auto" latinLnBrk="0" hangingPunct="1">
              <a:lnSpc>
                <a:spcPct val="100000"/>
              </a:lnSpc>
              <a:spcBef>
                <a:spcPts val="1500"/>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Arial"/>
                <a:ea typeface="+mn-ea"/>
                <a:cs typeface="Arial"/>
              </a:rPr>
              <a:t>I cordoni di xilema e floema (arche) appaiono  </a:t>
            </a:r>
            <a:r>
              <a:rPr kumimoji="0" sz="2200" b="1" i="0" u="none" strike="noStrike" kern="1200" cap="none" spc="-5" normalizeH="0" baseline="0" noProof="0" dirty="0">
                <a:ln>
                  <a:noFill/>
                </a:ln>
                <a:solidFill>
                  <a:prstClr val="black"/>
                </a:solidFill>
                <a:effectLst/>
                <a:uLnTx/>
                <a:uFillTx/>
                <a:latin typeface="Arial"/>
                <a:ea typeface="+mn-ea"/>
                <a:cs typeface="Arial"/>
              </a:rPr>
              <a:t>disposti in modo alterno </a:t>
            </a:r>
            <a:r>
              <a:rPr kumimoji="0" sz="2200" b="0" i="0" u="none" strike="noStrike" kern="1200" cap="none" spc="-5" normalizeH="0" baseline="0" noProof="0" dirty="0">
                <a:ln>
                  <a:noFill/>
                </a:ln>
                <a:solidFill>
                  <a:prstClr val="black"/>
                </a:solidFill>
                <a:effectLst/>
                <a:uLnTx/>
                <a:uFillTx/>
                <a:latin typeface="Arial"/>
                <a:ea typeface="+mn-ea"/>
                <a:cs typeface="Arial"/>
              </a:rPr>
              <a:t>come i raggi di una  ruota, formano così un </a:t>
            </a:r>
            <a:r>
              <a:rPr kumimoji="0" sz="2200" b="1" i="0" u="none" strike="noStrike" kern="1200" cap="none" spc="-5" normalizeH="0" baseline="0" noProof="0" dirty="0">
                <a:ln>
                  <a:noFill/>
                </a:ln>
                <a:solidFill>
                  <a:prstClr val="black"/>
                </a:solidFill>
                <a:effectLst/>
                <a:uLnTx/>
                <a:uFillTx/>
                <a:latin typeface="Arial"/>
                <a:ea typeface="+mn-ea"/>
                <a:cs typeface="Arial"/>
              </a:rPr>
              <a:t>fascio</a:t>
            </a:r>
            <a:r>
              <a:rPr kumimoji="0" sz="2200" b="1" i="0" u="none" strike="noStrike" kern="1200" cap="none" spc="85" normalizeH="0" baseline="0" noProof="0" dirty="0">
                <a:ln>
                  <a:noFill/>
                </a:ln>
                <a:solidFill>
                  <a:prstClr val="black"/>
                </a:solidFill>
                <a:effectLst/>
                <a:uLnTx/>
                <a:uFillTx/>
                <a:latin typeface="Arial"/>
                <a:ea typeface="+mn-ea"/>
                <a:cs typeface="Arial"/>
              </a:rPr>
              <a:t> </a:t>
            </a:r>
            <a:r>
              <a:rPr kumimoji="0" sz="2200" b="1" i="0" u="none" strike="noStrike" kern="1200" cap="none" spc="-5" normalizeH="0" baseline="0" noProof="0" dirty="0">
                <a:ln>
                  <a:noFill/>
                </a:ln>
                <a:solidFill>
                  <a:prstClr val="black"/>
                </a:solidFill>
                <a:effectLst/>
                <a:uLnTx/>
                <a:uFillTx/>
                <a:latin typeface="Arial"/>
                <a:ea typeface="+mn-ea"/>
                <a:cs typeface="Arial"/>
              </a:rPr>
              <a:t>radiale</a:t>
            </a:r>
            <a:r>
              <a:rPr kumimoji="0" sz="2200" b="0" i="0" u="none" strike="noStrike" kern="1200" cap="none" spc="-5" normalizeH="0" baseline="0" noProof="0" dirty="0">
                <a:ln>
                  <a:noFill/>
                </a:ln>
                <a:solidFill>
                  <a:prstClr val="black"/>
                </a:solidFill>
                <a:effectLst/>
                <a:uLnTx/>
                <a:uFillTx/>
                <a:latin typeface="Arial"/>
                <a:ea typeface="+mn-ea"/>
                <a:cs typeface="Arial"/>
              </a:rPr>
              <a:t>.</a:t>
            </a:r>
            <a:endParaRPr kumimoji="0" sz="22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1500"/>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Arial"/>
                <a:ea typeface="+mn-ea"/>
                <a:cs typeface="Arial"/>
              </a:rPr>
              <a:t>Lo xilema è presente nella parte più centrale e  da qui si spinge con un numero variabile di  arche xilematiche (ad es. 4 nel disegno a  sin.). Nello spazio delimitato da due arche  xilematiche si trova un’arca</a:t>
            </a:r>
            <a:r>
              <a:rPr kumimoji="0" sz="2200" b="0" i="0" u="none" strike="noStrike" kern="1200" cap="none" spc="25" normalizeH="0" baseline="0" noProof="0" dirty="0">
                <a:ln>
                  <a:noFill/>
                </a:ln>
                <a:solidFill>
                  <a:prstClr val="black"/>
                </a:solidFill>
                <a:effectLst/>
                <a:uLnTx/>
                <a:uFillTx/>
                <a:latin typeface="Arial"/>
                <a:ea typeface="+mn-ea"/>
                <a:cs typeface="Arial"/>
              </a:rPr>
              <a:t> </a:t>
            </a:r>
            <a:r>
              <a:rPr kumimoji="0" sz="2200" b="0" i="0" u="none" strike="noStrike" kern="1200" cap="none" spc="-5" normalizeH="0" baseline="0" noProof="0" dirty="0">
                <a:ln>
                  <a:noFill/>
                </a:ln>
                <a:solidFill>
                  <a:prstClr val="black"/>
                </a:solidFill>
                <a:effectLst/>
                <a:uLnTx/>
                <a:uFillTx/>
                <a:latin typeface="Arial"/>
                <a:ea typeface="+mn-ea"/>
                <a:cs typeface="Arial"/>
              </a:rPr>
              <a:t>floematica.</a:t>
            </a:r>
            <a:endParaRPr kumimoji="0" sz="22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p:nvPr/>
        </p:nvSpPr>
        <p:spPr>
          <a:xfrm>
            <a:off x="1461246" y="1684045"/>
            <a:ext cx="14478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X</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2131171" y="1055395"/>
            <a:ext cx="13462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F</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1456484" y="4917782"/>
            <a:ext cx="14478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X</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txBox="1"/>
          <p:nvPr/>
        </p:nvSpPr>
        <p:spPr>
          <a:xfrm>
            <a:off x="2127996" y="4289132"/>
            <a:ext cx="13462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F</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p:nvPr/>
        </p:nvSpPr>
        <p:spPr>
          <a:xfrm>
            <a:off x="1836419" y="3764279"/>
            <a:ext cx="365760" cy="386080"/>
          </a:xfrm>
          <a:custGeom>
            <a:avLst/>
            <a:gdLst/>
            <a:ahLst/>
            <a:cxnLst/>
            <a:rect l="l" t="t" r="r" b="b"/>
            <a:pathLst>
              <a:path w="365760" h="386079">
                <a:moveTo>
                  <a:pt x="24383" y="288036"/>
                </a:moveTo>
                <a:lnTo>
                  <a:pt x="22860" y="289560"/>
                </a:lnTo>
                <a:lnTo>
                  <a:pt x="21336" y="292607"/>
                </a:lnTo>
                <a:lnTo>
                  <a:pt x="0" y="385572"/>
                </a:lnTo>
                <a:lnTo>
                  <a:pt x="10757" y="382524"/>
                </a:lnTo>
                <a:lnTo>
                  <a:pt x="9143" y="382524"/>
                </a:lnTo>
                <a:lnTo>
                  <a:pt x="3048" y="376428"/>
                </a:lnTo>
                <a:lnTo>
                  <a:pt x="14457" y="364384"/>
                </a:lnTo>
                <a:lnTo>
                  <a:pt x="30480" y="294131"/>
                </a:lnTo>
                <a:lnTo>
                  <a:pt x="32004" y="292607"/>
                </a:lnTo>
                <a:lnTo>
                  <a:pt x="30480" y="289560"/>
                </a:lnTo>
                <a:lnTo>
                  <a:pt x="27431" y="289560"/>
                </a:lnTo>
                <a:lnTo>
                  <a:pt x="24383" y="288036"/>
                </a:lnTo>
                <a:close/>
              </a:path>
              <a:path w="365760" h="386079">
                <a:moveTo>
                  <a:pt x="14457" y="364384"/>
                </a:moveTo>
                <a:lnTo>
                  <a:pt x="3048" y="376428"/>
                </a:lnTo>
                <a:lnTo>
                  <a:pt x="9143" y="382524"/>
                </a:lnTo>
                <a:lnTo>
                  <a:pt x="10587" y="381000"/>
                </a:lnTo>
                <a:lnTo>
                  <a:pt x="4571" y="374904"/>
                </a:lnTo>
                <a:lnTo>
                  <a:pt x="12580" y="372615"/>
                </a:lnTo>
                <a:lnTo>
                  <a:pt x="14457" y="364384"/>
                </a:lnTo>
                <a:close/>
              </a:path>
              <a:path w="365760" h="386079">
                <a:moveTo>
                  <a:pt x="91439" y="348996"/>
                </a:moveTo>
                <a:lnTo>
                  <a:pt x="89915" y="350519"/>
                </a:lnTo>
                <a:lnTo>
                  <a:pt x="20738" y="370284"/>
                </a:lnTo>
                <a:lnTo>
                  <a:pt x="10693" y="380888"/>
                </a:lnTo>
                <a:lnTo>
                  <a:pt x="9143" y="382524"/>
                </a:lnTo>
                <a:lnTo>
                  <a:pt x="10757" y="382524"/>
                </a:lnTo>
                <a:lnTo>
                  <a:pt x="91439" y="359663"/>
                </a:lnTo>
                <a:lnTo>
                  <a:pt x="94487" y="358140"/>
                </a:lnTo>
                <a:lnTo>
                  <a:pt x="96012" y="356616"/>
                </a:lnTo>
                <a:lnTo>
                  <a:pt x="94487" y="353568"/>
                </a:lnTo>
                <a:lnTo>
                  <a:pt x="94487" y="350519"/>
                </a:lnTo>
                <a:lnTo>
                  <a:pt x="91439" y="348996"/>
                </a:lnTo>
                <a:close/>
              </a:path>
              <a:path w="365760" h="386079">
                <a:moveTo>
                  <a:pt x="10626" y="380958"/>
                </a:moveTo>
                <a:close/>
              </a:path>
              <a:path w="365760" h="386079">
                <a:moveTo>
                  <a:pt x="12580" y="372615"/>
                </a:moveTo>
                <a:lnTo>
                  <a:pt x="4571" y="374904"/>
                </a:lnTo>
                <a:lnTo>
                  <a:pt x="10626" y="380958"/>
                </a:lnTo>
                <a:lnTo>
                  <a:pt x="12580" y="372615"/>
                </a:lnTo>
                <a:close/>
              </a:path>
              <a:path w="365760" h="386079">
                <a:moveTo>
                  <a:pt x="20738" y="370284"/>
                </a:moveTo>
                <a:lnTo>
                  <a:pt x="12580" y="372615"/>
                </a:lnTo>
                <a:lnTo>
                  <a:pt x="10693" y="380888"/>
                </a:lnTo>
                <a:lnTo>
                  <a:pt x="20738" y="370284"/>
                </a:lnTo>
                <a:close/>
              </a:path>
              <a:path w="365760" h="386079">
                <a:moveTo>
                  <a:pt x="359663" y="0"/>
                </a:moveTo>
                <a:lnTo>
                  <a:pt x="14457" y="364384"/>
                </a:lnTo>
                <a:lnTo>
                  <a:pt x="12580" y="372615"/>
                </a:lnTo>
                <a:lnTo>
                  <a:pt x="20738" y="370284"/>
                </a:lnTo>
                <a:lnTo>
                  <a:pt x="365759" y="6096"/>
                </a:lnTo>
                <a:lnTo>
                  <a:pt x="35966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2127996" y="3458806"/>
            <a:ext cx="68072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cambio</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grpSp>
        <p:nvGrpSpPr>
          <p:cNvPr id="16" name="Gruppo 15">
            <a:extLst>
              <a:ext uri="{FF2B5EF4-FFF2-40B4-BE49-F238E27FC236}">
                <a16:creationId xmlns:a16="http://schemas.microsoft.com/office/drawing/2014/main" id="{D9FED4E1-7A3C-4544-A799-7A78A5087548}"/>
              </a:ext>
            </a:extLst>
          </p:cNvPr>
          <p:cNvGrpSpPr/>
          <p:nvPr/>
        </p:nvGrpSpPr>
        <p:grpSpPr>
          <a:xfrm>
            <a:off x="3561588" y="6324600"/>
            <a:ext cx="5581014" cy="533400"/>
            <a:chOff x="3561588" y="6324600"/>
            <a:chExt cx="5581014" cy="533400"/>
          </a:xfrm>
        </p:grpSpPr>
        <p:sp>
          <p:nvSpPr>
            <p:cNvPr id="17" name="object 3">
              <a:extLst>
                <a:ext uri="{FF2B5EF4-FFF2-40B4-BE49-F238E27FC236}">
                  <a16:creationId xmlns:a16="http://schemas.microsoft.com/office/drawing/2014/main" id="{745C3588-59C8-4A14-9A15-86F3AD527785}"/>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4">
              <a:extLst>
                <a:ext uri="{FF2B5EF4-FFF2-40B4-BE49-F238E27FC236}">
                  <a16:creationId xmlns:a16="http://schemas.microsoft.com/office/drawing/2014/main" id="{7935F48E-0FE2-4CAB-8A73-C280CAECA59C}"/>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5">
              <a:extLst>
                <a:ext uri="{FF2B5EF4-FFF2-40B4-BE49-F238E27FC236}">
                  <a16:creationId xmlns:a16="http://schemas.microsoft.com/office/drawing/2014/main" id="{A5E68076-A815-4958-A2AA-9FA644DD4998}"/>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8119" y="3826763"/>
            <a:ext cx="2662427" cy="242925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60604" y="626364"/>
            <a:ext cx="2542031" cy="23545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1461246" y="1684045"/>
            <a:ext cx="14478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X</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p:nvPr/>
        </p:nvSpPr>
        <p:spPr>
          <a:xfrm>
            <a:off x="2131171" y="1055395"/>
            <a:ext cx="13462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F</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p:nvPr/>
        </p:nvSpPr>
        <p:spPr>
          <a:xfrm>
            <a:off x="1456484" y="4917782"/>
            <a:ext cx="14478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X</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2127996" y="4289132"/>
            <a:ext cx="13462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F</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p:nvPr/>
        </p:nvSpPr>
        <p:spPr>
          <a:xfrm>
            <a:off x="1836419" y="3764279"/>
            <a:ext cx="365760" cy="386080"/>
          </a:xfrm>
          <a:custGeom>
            <a:avLst/>
            <a:gdLst/>
            <a:ahLst/>
            <a:cxnLst/>
            <a:rect l="l" t="t" r="r" b="b"/>
            <a:pathLst>
              <a:path w="365760" h="386079">
                <a:moveTo>
                  <a:pt x="24383" y="288036"/>
                </a:moveTo>
                <a:lnTo>
                  <a:pt x="22860" y="289560"/>
                </a:lnTo>
                <a:lnTo>
                  <a:pt x="21336" y="292607"/>
                </a:lnTo>
                <a:lnTo>
                  <a:pt x="0" y="385572"/>
                </a:lnTo>
                <a:lnTo>
                  <a:pt x="10757" y="382524"/>
                </a:lnTo>
                <a:lnTo>
                  <a:pt x="9143" y="382524"/>
                </a:lnTo>
                <a:lnTo>
                  <a:pt x="3048" y="376428"/>
                </a:lnTo>
                <a:lnTo>
                  <a:pt x="14457" y="364384"/>
                </a:lnTo>
                <a:lnTo>
                  <a:pt x="30480" y="294131"/>
                </a:lnTo>
                <a:lnTo>
                  <a:pt x="32004" y="292607"/>
                </a:lnTo>
                <a:lnTo>
                  <a:pt x="30480" y="289560"/>
                </a:lnTo>
                <a:lnTo>
                  <a:pt x="27431" y="289560"/>
                </a:lnTo>
                <a:lnTo>
                  <a:pt x="24383" y="288036"/>
                </a:lnTo>
                <a:close/>
              </a:path>
              <a:path w="365760" h="386079">
                <a:moveTo>
                  <a:pt x="14457" y="364384"/>
                </a:moveTo>
                <a:lnTo>
                  <a:pt x="3048" y="376428"/>
                </a:lnTo>
                <a:lnTo>
                  <a:pt x="9143" y="382524"/>
                </a:lnTo>
                <a:lnTo>
                  <a:pt x="10587" y="381000"/>
                </a:lnTo>
                <a:lnTo>
                  <a:pt x="4571" y="374904"/>
                </a:lnTo>
                <a:lnTo>
                  <a:pt x="12580" y="372615"/>
                </a:lnTo>
                <a:lnTo>
                  <a:pt x="14457" y="364384"/>
                </a:lnTo>
                <a:close/>
              </a:path>
              <a:path w="365760" h="386079">
                <a:moveTo>
                  <a:pt x="91439" y="348996"/>
                </a:moveTo>
                <a:lnTo>
                  <a:pt x="89915" y="350519"/>
                </a:lnTo>
                <a:lnTo>
                  <a:pt x="20738" y="370284"/>
                </a:lnTo>
                <a:lnTo>
                  <a:pt x="10693" y="380888"/>
                </a:lnTo>
                <a:lnTo>
                  <a:pt x="9143" y="382524"/>
                </a:lnTo>
                <a:lnTo>
                  <a:pt x="10757" y="382524"/>
                </a:lnTo>
                <a:lnTo>
                  <a:pt x="91439" y="359663"/>
                </a:lnTo>
                <a:lnTo>
                  <a:pt x="94487" y="358140"/>
                </a:lnTo>
                <a:lnTo>
                  <a:pt x="96012" y="356616"/>
                </a:lnTo>
                <a:lnTo>
                  <a:pt x="94487" y="353568"/>
                </a:lnTo>
                <a:lnTo>
                  <a:pt x="94487" y="350519"/>
                </a:lnTo>
                <a:lnTo>
                  <a:pt x="91439" y="348996"/>
                </a:lnTo>
                <a:close/>
              </a:path>
              <a:path w="365760" h="386079">
                <a:moveTo>
                  <a:pt x="10626" y="380958"/>
                </a:moveTo>
                <a:close/>
              </a:path>
              <a:path w="365760" h="386079">
                <a:moveTo>
                  <a:pt x="12580" y="372615"/>
                </a:moveTo>
                <a:lnTo>
                  <a:pt x="4571" y="374904"/>
                </a:lnTo>
                <a:lnTo>
                  <a:pt x="10626" y="380958"/>
                </a:lnTo>
                <a:lnTo>
                  <a:pt x="12580" y="372615"/>
                </a:lnTo>
                <a:close/>
              </a:path>
              <a:path w="365760" h="386079">
                <a:moveTo>
                  <a:pt x="20738" y="370284"/>
                </a:moveTo>
                <a:lnTo>
                  <a:pt x="12580" y="372615"/>
                </a:lnTo>
                <a:lnTo>
                  <a:pt x="10693" y="380888"/>
                </a:lnTo>
                <a:lnTo>
                  <a:pt x="20738" y="370284"/>
                </a:lnTo>
                <a:close/>
              </a:path>
              <a:path w="365760" h="386079">
                <a:moveTo>
                  <a:pt x="359663" y="0"/>
                </a:moveTo>
                <a:lnTo>
                  <a:pt x="14457" y="364384"/>
                </a:lnTo>
                <a:lnTo>
                  <a:pt x="12580" y="372615"/>
                </a:lnTo>
                <a:lnTo>
                  <a:pt x="20738" y="370284"/>
                </a:lnTo>
                <a:lnTo>
                  <a:pt x="365759" y="6096"/>
                </a:lnTo>
                <a:lnTo>
                  <a:pt x="35966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2127996" y="3458806"/>
            <a:ext cx="68072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cambio</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a:spLocks noGrp="1"/>
          </p:cNvSpPr>
          <p:nvPr>
            <p:ph type="title"/>
          </p:nvPr>
        </p:nvSpPr>
        <p:spPr>
          <a:xfrm>
            <a:off x="2982071" y="88671"/>
            <a:ext cx="5923915" cy="1701800"/>
          </a:xfrm>
          <a:prstGeom prst="rect">
            <a:avLst/>
          </a:prstGeom>
        </p:spPr>
        <p:txBody>
          <a:bodyPr vert="horz" wrap="square" lIns="0" tIns="12065" rIns="0" bIns="0" rtlCol="0">
            <a:spAutoFit/>
          </a:bodyPr>
          <a:lstStyle/>
          <a:p>
            <a:pPr marL="12700" marR="5080">
              <a:lnSpc>
                <a:spcPct val="100000"/>
              </a:lnSpc>
              <a:spcBef>
                <a:spcPts val="95"/>
              </a:spcBef>
            </a:pPr>
            <a:r>
              <a:rPr sz="2200" b="0" spc="-5" dirty="0">
                <a:solidFill>
                  <a:srgbClr val="000000"/>
                </a:solidFill>
                <a:latin typeface="Arial"/>
                <a:cs typeface="Arial"/>
              </a:rPr>
              <a:t>A seconda che rimanga o meno un sottile</a:t>
            </a:r>
            <a:r>
              <a:rPr sz="2200" b="0" spc="-120" dirty="0">
                <a:solidFill>
                  <a:srgbClr val="000000"/>
                </a:solidFill>
                <a:latin typeface="Arial"/>
                <a:cs typeface="Arial"/>
              </a:rPr>
              <a:t> </a:t>
            </a:r>
            <a:r>
              <a:rPr sz="2200" b="0" spc="-5" dirty="0">
                <a:solidFill>
                  <a:srgbClr val="000000"/>
                </a:solidFill>
                <a:latin typeface="Arial"/>
                <a:cs typeface="Arial"/>
              </a:rPr>
              <a:t>strato  di cellule indifferenziate, con capacità  meristematica </a:t>
            </a:r>
            <a:r>
              <a:rPr sz="2200" b="0" dirty="0">
                <a:solidFill>
                  <a:srgbClr val="000000"/>
                </a:solidFill>
                <a:latin typeface="Arial"/>
                <a:cs typeface="Arial"/>
              </a:rPr>
              <a:t>(</a:t>
            </a:r>
            <a:r>
              <a:rPr sz="2200" dirty="0">
                <a:solidFill>
                  <a:srgbClr val="000000"/>
                </a:solidFill>
              </a:rPr>
              <a:t>cambio</a:t>
            </a:r>
            <a:r>
              <a:rPr sz="2200" b="0" dirty="0">
                <a:solidFill>
                  <a:srgbClr val="000000"/>
                </a:solidFill>
                <a:latin typeface="Arial"/>
                <a:cs typeface="Arial"/>
              </a:rPr>
              <a:t>), </a:t>
            </a:r>
            <a:r>
              <a:rPr sz="2200" b="0" spc="-5" dirty="0">
                <a:solidFill>
                  <a:srgbClr val="000000"/>
                </a:solidFill>
                <a:latin typeface="Arial"/>
                <a:cs typeface="Arial"/>
              </a:rPr>
              <a:t>a dividere tessuto  floematico da tessuto xilematico, si avrà un  fascio radiale </a:t>
            </a:r>
            <a:r>
              <a:rPr sz="2200" spc="-5" dirty="0">
                <a:solidFill>
                  <a:srgbClr val="000000"/>
                </a:solidFill>
              </a:rPr>
              <a:t>aperto </a:t>
            </a:r>
            <a:r>
              <a:rPr sz="2200" b="0" spc="-5" dirty="0">
                <a:solidFill>
                  <a:srgbClr val="000000"/>
                </a:solidFill>
                <a:latin typeface="Arial"/>
                <a:cs typeface="Arial"/>
              </a:rPr>
              <a:t>o</a:t>
            </a:r>
            <a:r>
              <a:rPr sz="2200" b="0" spc="55" dirty="0">
                <a:solidFill>
                  <a:srgbClr val="000000"/>
                </a:solidFill>
                <a:latin typeface="Arial"/>
                <a:cs typeface="Arial"/>
              </a:rPr>
              <a:t> </a:t>
            </a:r>
            <a:r>
              <a:rPr sz="2200" spc="-5" dirty="0">
                <a:solidFill>
                  <a:srgbClr val="000000"/>
                </a:solidFill>
              </a:rPr>
              <a:t>chiuso</a:t>
            </a:r>
            <a:r>
              <a:rPr sz="2200" b="0" spc="-5" dirty="0">
                <a:solidFill>
                  <a:srgbClr val="000000"/>
                </a:solidFill>
                <a:latin typeface="Arial"/>
                <a:cs typeface="Arial"/>
              </a:rPr>
              <a:t>.</a:t>
            </a:r>
            <a:endParaRPr sz="2200">
              <a:latin typeface="Arial"/>
              <a:cs typeface="Arial"/>
            </a:endParaRPr>
          </a:p>
        </p:txBody>
      </p:sp>
      <p:sp>
        <p:nvSpPr>
          <p:cNvPr id="12" name="object 12"/>
          <p:cNvSpPr txBox="1"/>
          <p:nvPr/>
        </p:nvSpPr>
        <p:spPr>
          <a:xfrm>
            <a:off x="2982071" y="1932711"/>
            <a:ext cx="5807710" cy="270764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Arial"/>
                <a:ea typeface="+mn-ea"/>
                <a:cs typeface="Arial"/>
              </a:rPr>
              <a:t>Il </a:t>
            </a:r>
            <a:r>
              <a:rPr kumimoji="0" sz="2200" b="1" i="0" u="none" strike="noStrike" kern="1200" cap="none" spc="-5" normalizeH="0" baseline="0" noProof="0" dirty="0">
                <a:ln>
                  <a:noFill/>
                </a:ln>
                <a:solidFill>
                  <a:prstClr val="black"/>
                </a:solidFill>
                <a:effectLst/>
                <a:uLnTx/>
                <a:uFillTx/>
                <a:latin typeface="Arial"/>
                <a:ea typeface="+mn-ea"/>
                <a:cs typeface="Arial"/>
              </a:rPr>
              <a:t>fascio radiale aperto </a:t>
            </a:r>
            <a:r>
              <a:rPr kumimoji="0" sz="2200" b="0" i="0" u="none" strike="noStrike" kern="1200" cap="none" spc="-5" normalizeH="0" baseline="0" noProof="0" dirty="0">
                <a:ln>
                  <a:noFill/>
                </a:ln>
                <a:solidFill>
                  <a:prstClr val="black"/>
                </a:solidFill>
                <a:effectLst/>
                <a:uLnTx/>
                <a:uFillTx/>
                <a:latin typeface="Arial"/>
                <a:ea typeface="+mn-ea"/>
                <a:cs typeface="Arial"/>
              </a:rPr>
              <a:t>è caratteristico delle  </a:t>
            </a:r>
            <a:r>
              <a:rPr kumimoji="0" sz="2200" b="1" i="0" u="none" strike="noStrike" kern="1200" cap="none" spc="-5" normalizeH="0" baseline="0" noProof="0" dirty="0">
                <a:ln>
                  <a:noFill/>
                </a:ln>
                <a:solidFill>
                  <a:prstClr val="black"/>
                </a:solidFill>
                <a:effectLst/>
                <a:uLnTx/>
                <a:uFillTx/>
                <a:latin typeface="Arial"/>
                <a:ea typeface="+mn-ea"/>
                <a:cs typeface="Arial"/>
              </a:rPr>
              <a:t>dicotiledoni </a:t>
            </a:r>
            <a:r>
              <a:rPr kumimoji="0" sz="2200" b="1" i="0" u="none" strike="noStrike" kern="1200" cap="none" spc="0" normalizeH="0" baseline="0" noProof="0" dirty="0">
                <a:ln>
                  <a:noFill/>
                </a:ln>
                <a:solidFill>
                  <a:prstClr val="black"/>
                </a:solidFill>
                <a:effectLst/>
                <a:uLnTx/>
                <a:uFillTx/>
                <a:latin typeface="Arial"/>
                <a:ea typeface="+mn-ea"/>
                <a:cs typeface="Arial"/>
              </a:rPr>
              <a:t>legnose</a:t>
            </a:r>
            <a:r>
              <a:rPr kumimoji="0" sz="2200" b="0" i="0" u="none" strike="noStrike" kern="1200" cap="none" spc="0" normalizeH="0" baseline="0" noProof="0" dirty="0">
                <a:ln>
                  <a:noFill/>
                </a:ln>
                <a:solidFill>
                  <a:prstClr val="black"/>
                </a:solidFill>
                <a:effectLst/>
                <a:uLnTx/>
                <a:uFillTx/>
                <a:latin typeface="Arial"/>
                <a:ea typeface="+mn-ea"/>
                <a:cs typeface="Arial"/>
              </a:rPr>
              <a:t>, </a:t>
            </a:r>
            <a:r>
              <a:rPr kumimoji="0" sz="2200" b="0" i="0" u="none" strike="noStrike" kern="1200" cap="none" spc="-5" normalizeH="0" baseline="0" noProof="0" dirty="0">
                <a:ln>
                  <a:noFill/>
                </a:ln>
                <a:solidFill>
                  <a:prstClr val="black"/>
                </a:solidFill>
                <a:effectLst/>
                <a:uLnTx/>
                <a:uFillTx/>
                <a:latin typeface="Arial"/>
                <a:ea typeface="+mn-ea"/>
                <a:cs typeface="Arial"/>
              </a:rPr>
              <a:t>le cui radici sono perciò  capaci di un accrescimento secondario in  spessore.</a:t>
            </a:r>
            <a:endParaRPr kumimoji="0" sz="2200" b="0" i="0" u="none" strike="noStrike" kern="1200" cap="none" spc="0" normalizeH="0" baseline="0" noProof="0">
              <a:ln>
                <a:noFill/>
              </a:ln>
              <a:solidFill>
                <a:prstClr val="black"/>
              </a:solidFill>
              <a:effectLst/>
              <a:uLnTx/>
              <a:uFillTx/>
              <a:latin typeface="Arial"/>
              <a:ea typeface="+mn-ea"/>
              <a:cs typeface="Arial"/>
            </a:endParaRPr>
          </a:p>
          <a:p>
            <a:pPr marL="12700" marR="86360" lvl="0" indent="0" algn="l"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Arial"/>
                <a:ea typeface="+mn-ea"/>
                <a:cs typeface="Arial"/>
              </a:rPr>
              <a:t>Il </a:t>
            </a:r>
            <a:r>
              <a:rPr kumimoji="0" sz="2200" b="1" i="0" u="none" strike="noStrike" kern="1200" cap="none" spc="-5" normalizeH="0" baseline="0" noProof="0" dirty="0">
                <a:ln>
                  <a:noFill/>
                </a:ln>
                <a:solidFill>
                  <a:prstClr val="black"/>
                </a:solidFill>
                <a:effectLst/>
                <a:uLnTx/>
                <a:uFillTx/>
                <a:latin typeface="Arial"/>
                <a:ea typeface="+mn-ea"/>
                <a:cs typeface="Arial"/>
              </a:rPr>
              <a:t>fascio radiale chiuso </a:t>
            </a:r>
            <a:r>
              <a:rPr kumimoji="0" sz="2200" b="0" i="0" u="none" strike="noStrike" kern="1200" cap="none" spc="-5" normalizeH="0" baseline="0" noProof="0" dirty="0">
                <a:ln>
                  <a:noFill/>
                </a:ln>
                <a:solidFill>
                  <a:prstClr val="black"/>
                </a:solidFill>
                <a:effectLst/>
                <a:uLnTx/>
                <a:uFillTx/>
                <a:latin typeface="Arial"/>
                <a:ea typeface="+mn-ea"/>
                <a:cs typeface="Arial"/>
              </a:rPr>
              <a:t>è caratteristico delle  </a:t>
            </a:r>
            <a:r>
              <a:rPr kumimoji="0" sz="2200" b="1" i="0" u="none" strike="noStrike" kern="1200" cap="none" spc="-5" normalizeH="0" baseline="0" noProof="0" dirty="0">
                <a:ln>
                  <a:noFill/>
                </a:ln>
                <a:solidFill>
                  <a:prstClr val="black"/>
                </a:solidFill>
                <a:effectLst/>
                <a:uLnTx/>
                <a:uFillTx/>
                <a:latin typeface="Arial"/>
                <a:ea typeface="+mn-ea"/>
                <a:cs typeface="Arial"/>
              </a:rPr>
              <a:t>monocotiledoni</a:t>
            </a:r>
            <a:r>
              <a:rPr kumimoji="0" sz="2200" b="0" i="0" u="none" strike="noStrike" kern="1200" cap="none" spc="-5" normalizeH="0" baseline="0" noProof="0" dirty="0">
                <a:ln>
                  <a:noFill/>
                </a:ln>
                <a:solidFill>
                  <a:prstClr val="black"/>
                </a:solidFill>
                <a:effectLst/>
                <a:uLnTx/>
                <a:uFillTx/>
                <a:latin typeface="Arial"/>
                <a:ea typeface="+mn-ea"/>
                <a:cs typeface="Arial"/>
              </a:rPr>
              <a:t>, le cui radici NON sono in  grado di accrescersi in spessore (ma possono  però formare normalmente radici</a:t>
            </a:r>
            <a:r>
              <a:rPr kumimoji="0" sz="2200" b="0" i="0" u="none" strike="noStrike" kern="1200" cap="none" spc="60" normalizeH="0" baseline="0" noProof="0" dirty="0">
                <a:ln>
                  <a:noFill/>
                </a:ln>
                <a:solidFill>
                  <a:prstClr val="black"/>
                </a:solidFill>
                <a:effectLst/>
                <a:uLnTx/>
                <a:uFillTx/>
                <a:latin typeface="Arial"/>
                <a:ea typeface="+mn-ea"/>
                <a:cs typeface="Arial"/>
              </a:rPr>
              <a:t> </a:t>
            </a:r>
            <a:r>
              <a:rPr kumimoji="0" sz="2200" b="0" i="0" u="none" strike="noStrike" kern="1200" cap="none" spc="-5" normalizeH="0" baseline="0" noProof="0" dirty="0">
                <a:ln>
                  <a:noFill/>
                </a:ln>
                <a:solidFill>
                  <a:prstClr val="black"/>
                </a:solidFill>
                <a:effectLst/>
                <a:uLnTx/>
                <a:uFillTx/>
                <a:latin typeface="Arial"/>
                <a:ea typeface="+mn-ea"/>
                <a:cs typeface="Arial"/>
              </a:rPr>
              <a:t>secondarie).</a:t>
            </a:r>
            <a:endParaRPr kumimoji="0" sz="22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2923334" y="5100408"/>
            <a:ext cx="6231890" cy="170180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Arial"/>
                <a:ea typeface="+mn-ea"/>
                <a:cs typeface="Arial"/>
              </a:rPr>
              <a:t>Si ricorda che questi fasci radiali hanno un’altra  peculiarità: il loro </a:t>
            </a:r>
            <a:r>
              <a:rPr kumimoji="0" sz="2200" b="0" i="0" u="none" strike="noStrike" kern="1200" cap="none" spc="-10" normalizeH="0" baseline="0" noProof="0" dirty="0">
                <a:ln>
                  <a:noFill/>
                </a:ln>
                <a:solidFill>
                  <a:prstClr val="black"/>
                </a:solidFill>
                <a:effectLst/>
                <a:uLnTx/>
                <a:uFillTx/>
                <a:latin typeface="Arial"/>
                <a:ea typeface="+mn-ea"/>
                <a:cs typeface="Arial"/>
              </a:rPr>
              <a:t>differenziamento </a:t>
            </a:r>
            <a:r>
              <a:rPr kumimoji="0" sz="2200" b="0" i="0" u="none" strike="noStrike" kern="1200" cap="none" spc="-5" normalizeH="0" baseline="0" noProof="0" dirty="0">
                <a:ln>
                  <a:noFill/>
                </a:ln>
                <a:solidFill>
                  <a:prstClr val="black"/>
                </a:solidFill>
                <a:effectLst/>
                <a:uLnTx/>
                <a:uFillTx/>
                <a:latin typeface="Arial"/>
                <a:ea typeface="+mn-ea"/>
                <a:cs typeface="Arial"/>
              </a:rPr>
              <a:t>avviene in  senso centripeto, cioè dall’esterno verso l’interno,  per cui ad esempio i vasi metaxilematici si trovano  più all’interno rispetto ai vasi</a:t>
            </a:r>
            <a:r>
              <a:rPr kumimoji="0" sz="2200" b="0" i="0" u="none" strike="noStrike" kern="1200" cap="none" spc="-15" normalizeH="0" baseline="0" noProof="0" dirty="0">
                <a:ln>
                  <a:noFill/>
                </a:ln>
                <a:solidFill>
                  <a:prstClr val="black"/>
                </a:solidFill>
                <a:effectLst/>
                <a:uLnTx/>
                <a:uFillTx/>
                <a:latin typeface="Arial"/>
                <a:ea typeface="+mn-ea"/>
                <a:cs typeface="Arial"/>
              </a:rPr>
              <a:t> </a:t>
            </a:r>
            <a:r>
              <a:rPr kumimoji="0" sz="2200" b="0" i="0" u="none" strike="noStrike" kern="1200" cap="none" spc="-5" normalizeH="0" baseline="0" noProof="0" dirty="0">
                <a:ln>
                  <a:noFill/>
                </a:ln>
                <a:solidFill>
                  <a:prstClr val="black"/>
                </a:solidFill>
                <a:effectLst/>
                <a:uLnTx/>
                <a:uFillTx/>
                <a:latin typeface="Arial"/>
                <a:ea typeface="+mn-ea"/>
                <a:cs typeface="Arial"/>
              </a:rPr>
              <a:t>protoxilematici.</a:t>
            </a:r>
            <a:endParaRPr kumimoji="0" sz="2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28600"/>
            <a:ext cx="9143999" cy="606094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7275067" y="25400"/>
            <a:ext cx="1786255" cy="391160"/>
          </a:xfrm>
          <a:prstGeom prst="rect">
            <a:avLst/>
          </a:prstGeom>
        </p:spPr>
        <p:txBody>
          <a:bodyPr vert="horz" wrap="square" lIns="0" tIns="12700" rIns="0" bIns="0" rtlCol="0">
            <a:spAutoFit/>
          </a:bodyPr>
          <a:lstStyle/>
          <a:p>
            <a:pPr marL="12700">
              <a:lnSpc>
                <a:spcPct val="100000"/>
              </a:lnSpc>
              <a:spcBef>
                <a:spcPts val="100"/>
              </a:spcBef>
            </a:pPr>
            <a:r>
              <a:rPr spc="-5" dirty="0"/>
              <a:t>Fasci</a:t>
            </a:r>
            <a:r>
              <a:rPr spc="-65" dirty="0"/>
              <a:t> </a:t>
            </a:r>
            <a:r>
              <a:rPr spc="-5" dirty="0"/>
              <a:t>radiali</a:t>
            </a:r>
          </a:p>
        </p:txBody>
      </p:sp>
      <p:grpSp>
        <p:nvGrpSpPr>
          <p:cNvPr id="10" name="Gruppo 9">
            <a:extLst>
              <a:ext uri="{FF2B5EF4-FFF2-40B4-BE49-F238E27FC236}">
                <a16:creationId xmlns:a16="http://schemas.microsoft.com/office/drawing/2014/main" id="{B4794EC5-BE62-4B1A-B20A-BF82EC90C000}"/>
              </a:ext>
            </a:extLst>
          </p:cNvPr>
          <p:cNvGrpSpPr/>
          <p:nvPr/>
        </p:nvGrpSpPr>
        <p:grpSpPr>
          <a:xfrm>
            <a:off x="3561588" y="6324600"/>
            <a:ext cx="5581014" cy="533400"/>
            <a:chOff x="3561588" y="6324600"/>
            <a:chExt cx="5581014" cy="533400"/>
          </a:xfrm>
        </p:grpSpPr>
        <p:sp>
          <p:nvSpPr>
            <p:cNvPr id="11" name="object 3">
              <a:extLst>
                <a:ext uri="{FF2B5EF4-FFF2-40B4-BE49-F238E27FC236}">
                  <a16:creationId xmlns:a16="http://schemas.microsoft.com/office/drawing/2014/main" id="{CA9FBC67-741A-4EF9-AE7C-84D91C20CA40}"/>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4">
              <a:extLst>
                <a:ext uri="{FF2B5EF4-FFF2-40B4-BE49-F238E27FC236}">
                  <a16:creationId xmlns:a16="http://schemas.microsoft.com/office/drawing/2014/main" id="{FE04C9BE-001F-449C-9370-49328AF4F755}"/>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
              <a:extLst>
                <a:ext uri="{FF2B5EF4-FFF2-40B4-BE49-F238E27FC236}">
                  <a16:creationId xmlns:a16="http://schemas.microsoft.com/office/drawing/2014/main" id="{A63DE653-B6F0-4A15-9BB0-3C809A7F02CE}"/>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3400" y="550164"/>
            <a:ext cx="3767327" cy="374599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953000" y="626364"/>
            <a:ext cx="3227831" cy="35051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688339" y="4613275"/>
            <a:ext cx="8192770" cy="1488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40" normalizeH="0" baseline="0" noProof="0" dirty="0">
                <a:ln>
                  <a:noFill/>
                </a:ln>
                <a:solidFill>
                  <a:prstClr val="black"/>
                </a:solidFill>
                <a:effectLst/>
                <a:uLnTx/>
                <a:uFillTx/>
                <a:latin typeface="Arial"/>
                <a:ea typeface="+mn-ea"/>
                <a:cs typeface="Arial"/>
              </a:rPr>
              <a:t>Talvolta </a:t>
            </a:r>
            <a:r>
              <a:rPr kumimoji="0" sz="2400" b="0" i="0" u="none" strike="noStrike" kern="1200" cap="none" spc="-5" normalizeH="0" baseline="0" noProof="0" dirty="0">
                <a:ln>
                  <a:noFill/>
                </a:ln>
                <a:solidFill>
                  <a:prstClr val="black"/>
                </a:solidFill>
                <a:effectLst/>
                <a:uLnTx/>
                <a:uFillTx/>
                <a:latin typeface="Arial"/>
                <a:ea typeface="+mn-ea"/>
                <a:cs typeface="Arial"/>
              </a:rPr>
              <a:t>nella zona centrale del fascio radiale della radice  sono presenti fibre sclerenchimatiche che servono a rendere  più resistente la struttura a sforzi di trazione (dis. a</a:t>
            </a:r>
            <a:r>
              <a:rPr kumimoji="0" sz="2400" b="0" i="0" u="none" strike="noStrike" kern="1200" cap="none" spc="6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destra).</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Ciò è particolarmente frequente nelle</a:t>
            </a:r>
            <a:r>
              <a:rPr kumimoji="0" sz="2400" b="0" i="0" u="none" strike="noStrike" kern="1200" cap="none" spc="6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monocotiledoni.</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a:spLocks noGrp="1"/>
          </p:cNvSpPr>
          <p:nvPr>
            <p:ph type="title"/>
          </p:nvPr>
        </p:nvSpPr>
        <p:spPr>
          <a:xfrm>
            <a:off x="7275067" y="25400"/>
            <a:ext cx="1786255" cy="391160"/>
          </a:xfrm>
          <a:prstGeom prst="rect">
            <a:avLst/>
          </a:prstGeom>
        </p:spPr>
        <p:txBody>
          <a:bodyPr vert="horz" wrap="square" lIns="0" tIns="12700" rIns="0" bIns="0" rtlCol="0">
            <a:spAutoFit/>
          </a:bodyPr>
          <a:lstStyle/>
          <a:p>
            <a:pPr marL="12700">
              <a:lnSpc>
                <a:spcPct val="100000"/>
              </a:lnSpc>
              <a:spcBef>
                <a:spcPts val="100"/>
              </a:spcBef>
            </a:pPr>
            <a:r>
              <a:rPr spc="-5" dirty="0"/>
              <a:t>Fasci</a:t>
            </a:r>
            <a:r>
              <a:rPr spc="-65" dirty="0"/>
              <a:t> </a:t>
            </a:r>
            <a:r>
              <a:rPr spc="-5" dirty="0"/>
              <a:t>radiali</a:t>
            </a:r>
          </a:p>
        </p:txBody>
      </p:sp>
      <p:grpSp>
        <p:nvGrpSpPr>
          <p:cNvPr id="12" name="Gruppo 11">
            <a:extLst>
              <a:ext uri="{FF2B5EF4-FFF2-40B4-BE49-F238E27FC236}">
                <a16:creationId xmlns:a16="http://schemas.microsoft.com/office/drawing/2014/main" id="{9E151B7C-0C29-404D-AD22-FA2791801C41}"/>
              </a:ext>
            </a:extLst>
          </p:cNvPr>
          <p:cNvGrpSpPr/>
          <p:nvPr/>
        </p:nvGrpSpPr>
        <p:grpSpPr>
          <a:xfrm>
            <a:off x="3561588" y="6324600"/>
            <a:ext cx="5581014" cy="533400"/>
            <a:chOff x="3561588" y="6324600"/>
            <a:chExt cx="5581014" cy="533400"/>
          </a:xfrm>
        </p:grpSpPr>
        <p:sp>
          <p:nvSpPr>
            <p:cNvPr id="13" name="object 3">
              <a:extLst>
                <a:ext uri="{FF2B5EF4-FFF2-40B4-BE49-F238E27FC236}">
                  <a16:creationId xmlns:a16="http://schemas.microsoft.com/office/drawing/2014/main" id="{CA291C78-D6E8-4214-B811-ED170D2493E3}"/>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4">
              <a:extLst>
                <a:ext uri="{FF2B5EF4-FFF2-40B4-BE49-F238E27FC236}">
                  <a16:creationId xmlns:a16="http://schemas.microsoft.com/office/drawing/2014/main" id="{B8AEBF7D-2AF3-472F-931C-6D3DCB91826D}"/>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5">
              <a:extLst>
                <a:ext uri="{FF2B5EF4-FFF2-40B4-BE49-F238E27FC236}">
                  <a16:creationId xmlns:a16="http://schemas.microsoft.com/office/drawing/2014/main" id="{7164AD96-372A-4382-98AD-5BF053E6C77A}"/>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3514" y="44552"/>
            <a:ext cx="4448810" cy="203708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0000"/>
              </a:lnSpc>
              <a:spcBef>
                <a:spcPts val="10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La zona centrale del </a:t>
            </a:r>
            <a:r>
              <a:rPr kumimoji="0" sz="2000" b="0" i="0" u="none" strike="noStrike" kern="1200" cap="none" spc="-5" normalizeH="0" baseline="0" noProof="0" dirty="0">
                <a:ln>
                  <a:noFill/>
                </a:ln>
                <a:solidFill>
                  <a:prstClr val="black"/>
                </a:solidFill>
                <a:effectLst/>
                <a:uLnTx/>
                <a:uFillTx/>
                <a:latin typeface="Arial"/>
                <a:ea typeface="+mn-ea"/>
                <a:cs typeface="Arial"/>
              </a:rPr>
              <a:t>fusto </a:t>
            </a:r>
            <a:r>
              <a:rPr kumimoji="0" sz="2000" b="0" i="0" u="none" strike="noStrike" kern="1200" cap="none" spc="0" normalizeH="0" baseline="0" noProof="0" dirty="0">
                <a:ln>
                  <a:noFill/>
                </a:ln>
                <a:solidFill>
                  <a:prstClr val="black"/>
                </a:solidFill>
                <a:effectLst/>
                <a:uLnTx/>
                <a:uFillTx/>
                <a:latin typeface="Arial"/>
                <a:ea typeface="+mn-ea"/>
                <a:cs typeface="Arial"/>
              </a:rPr>
              <a:t>o della  radice in cui si </a:t>
            </a:r>
            <a:r>
              <a:rPr kumimoji="0" sz="2000" b="0" i="0" u="none" strike="noStrike" kern="1200" cap="none" spc="-5" normalizeH="0" baseline="0" noProof="0" dirty="0">
                <a:ln>
                  <a:noFill/>
                </a:ln>
                <a:solidFill>
                  <a:prstClr val="black"/>
                </a:solidFill>
                <a:effectLst/>
                <a:uLnTx/>
                <a:uFillTx/>
                <a:latin typeface="Arial"/>
                <a:ea typeface="+mn-ea"/>
                <a:cs typeface="Arial"/>
              </a:rPr>
              <a:t>trovano </a:t>
            </a:r>
            <a:r>
              <a:rPr kumimoji="0" sz="2000" b="0" i="0" u="none" strike="noStrike" kern="1200" cap="none" spc="0" normalizeH="0" baseline="0" noProof="0" dirty="0">
                <a:ln>
                  <a:noFill/>
                </a:ln>
                <a:solidFill>
                  <a:prstClr val="black"/>
                </a:solidFill>
                <a:effectLst/>
                <a:uLnTx/>
                <a:uFillTx/>
                <a:latin typeface="Arial"/>
                <a:ea typeface="+mn-ea"/>
                <a:cs typeface="Arial"/>
              </a:rPr>
              <a:t>i </a:t>
            </a:r>
            <a:r>
              <a:rPr kumimoji="0" sz="2000" b="0" i="0" u="none" strike="noStrike" kern="1200" cap="none" spc="-5" normalizeH="0" baseline="0" noProof="0" dirty="0">
                <a:ln>
                  <a:noFill/>
                </a:ln>
                <a:solidFill>
                  <a:prstClr val="black"/>
                </a:solidFill>
                <a:effectLst/>
                <a:uLnTx/>
                <a:uFillTx/>
                <a:latin typeface="Arial"/>
                <a:ea typeface="+mn-ea"/>
                <a:cs typeface="Arial"/>
              </a:rPr>
              <a:t>fasci  </a:t>
            </a:r>
            <a:r>
              <a:rPr kumimoji="0" sz="2000" b="0" i="0" u="none" strike="noStrike" kern="1200" cap="none" spc="0" normalizeH="0" baseline="0" noProof="0" dirty="0">
                <a:ln>
                  <a:noFill/>
                </a:ln>
                <a:solidFill>
                  <a:prstClr val="black"/>
                </a:solidFill>
                <a:effectLst/>
                <a:uLnTx/>
                <a:uFillTx/>
                <a:latin typeface="Arial"/>
                <a:ea typeface="+mn-ea"/>
                <a:cs typeface="Arial"/>
              </a:rPr>
              <a:t>conduttori è chiamata </a:t>
            </a:r>
            <a:r>
              <a:rPr kumimoji="0" sz="2000" b="1" i="0" u="none" strike="noStrike" kern="1200" cap="none" spc="-5" normalizeH="0" baseline="0" noProof="0" dirty="0">
                <a:ln>
                  <a:noFill/>
                </a:ln>
                <a:solidFill>
                  <a:prstClr val="black"/>
                </a:solidFill>
                <a:effectLst/>
                <a:uLnTx/>
                <a:uFillTx/>
                <a:latin typeface="Arial"/>
                <a:ea typeface="+mn-ea"/>
                <a:cs typeface="Arial"/>
              </a:rPr>
              <a:t>cilindro  </a:t>
            </a:r>
            <a:r>
              <a:rPr kumimoji="0" sz="2000" b="1" i="0" u="none" strike="noStrike" kern="1200" cap="none" spc="0" normalizeH="0" baseline="0" noProof="0" dirty="0">
                <a:ln>
                  <a:noFill/>
                </a:ln>
                <a:solidFill>
                  <a:prstClr val="black"/>
                </a:solidFill>
                <a:effectLst/>
                <a:uLnTx/>
                <a:uFillTx/>
                <a:latin typeface="Arial"/>
                <a:ea typeface="+mn-ea"/>
                <a:cs typeface="Arial"/>
              </a:rPr>
              <a:t>centrale </a:t>
            </a:r>
            <a:r>
              <a:rPr kumimoji="0" sz="2000" b="0" i="0" u="none" strike="noStrike" kern="1200" cap="none" spc="0" normalizeH="0" baseline="0" noProof="0" dirty="0">
                <a:ln>
                  <a:noFill/>
                </a:ln>
                <a:solidFill>
                  <a:prstClr val="black"/>
                </a:solidFill>
                <a:effectLst/>
                <a:uLnTx/>
                <a:uFillTx/>
                <a:latin typeface="Arial"/>
                <a:ea typeface="+mn-ea"/>
                <a:cs typeface="Arial"/>
              </a:rPr>
              <a:t>o </a:t>
            </a:r>
            <a:r>
              <a:rPr kumimoji="0" sz="2000" b="1" i="0" u="none" strike="noStrike" kern="1200" cap="none" spc="0" normalizeH="0" baseline="0" noProof="0" dirty="0">
                <a:ln>
                  <a:noFill/>
                </a:ln>
                <a:solidFill>
                  <a:prstClr val="black"/>
                </a:solidFill>
                <a:effectLst/>
                <a:uLnTx/>
                <a:uFillTx/>
                <a:latin typeface="Arial"/>
                <a:ea typeface="+mn-ea"/>
                <a:cs typeface="Arial"/>
              </a:rPr>
              <a:t>stele, </a:t>
            </a:r>
            <a:r>
              <a:rPr kumimoji="0" sz="2000" b="0" i="0" u="none" strike="noStrike" kern="1200" cap="none" spc="0" normalizeH="0" baseline="0" noProof="0" dirty="0">
                <a:ln>
                  <a:noFill/>
                </a:ln>
                <a:solidFill>
                  <a:prstClr val="black"/>
                </a:solidFill>
                <a:effectLst/>
                <a:uLnTx/>
                <a:uFillTx/>
                <a:latin typeface="Arial"/>
                <a:ea typeface="+mn-ea"/>
                <a:cs typeface="Arial"/>
              </a:rPr>
              <a:t>in cui si possono  </a:t>
            </a:r>
            <a:r>
              <a:rPr kumimoji="0" sz="2000" b="0" i="0" u="none" strike="noStrike" kern="1200" cap="none" spc="-5" normalizeH="0" baseline="0" noProof="0" dirty="0">
                <a:ln>
                  <a:noFill/>
                </a:ln>
                <a:solidFill>
                  <a:prstClr val="black"/>
                </a:solidFill>
                <a:effectLst/>
                <a:uLnTx/>
                <a:uFillTx/>
                <a:latin typeface="Arial"/>
                <a:ea typeface="+mn-ea"/>
                <a:cs typeface="Arial"/>
              </a:rPr>
              <a:t>trovare </a:t>
            </a:r>
            <a:r>
              <a:rPr kumimoji="0" sz="2000" b="0" i="0" u="none" strike="noStrike" kern="1200" cap="none" spc="0" normalizeH="0" baseline="0" noProof="0" dirty="0">
                <a:ln>
                  <a:noFill/>
                </a:ln>
                <a:solidFill>
                  <a:prstClr val="black"/>
                </a:solidFill>
                <a:effectLst/>
                <a:uLnTx/>
                <a:uFillTx/>
                <a:latin typeface="Arial"/>
                <a:ea typeface="+mn-ea"/>
                <a:cs typeface="Arial"/>
              </a:rPr>
              <a:t>anche altri </a:t>
            </a:r>
            <a:r>
              <a:rPr kumimoji="0" sz="2000" b="0" i="0" u="none" strike="noStrike" kern="1200" cap="none" spc="-5" normalizeH="0" baseline="0" noProof="0" dirty="0">
                <a:ln>
                  <a:noFill/>
                </a:ln>
                <a:solidFill>
                  <a:prstClr val="black"/>
                </a:solidFill>
                <a:effectLst/>
                <a:uLnTx/>
                <a:uFillTx/>
                <a:latin typeface="Arial"/>
                <a:ea typeface="+mn-ea"/>
                <a:cs typeface="Arial"/>
              </a:rPr>
              <a:t>tessuti </a:t>
            </a:r>
            <a:r>
              <a:rPr kumimoji="0" sz="2000" b="0" i="0" u="none" strike="noStrike" kern="1200" cap="none" spc="0" normalizeH="0" baseline="0" noProof="0" dirty="0">
                <a:ln>
                  <a:noFill/>
                </a:ln>
                <a:solidFill>
                  <a:prstClr val="black"/>
                </a:solidFill>
                <a:effectLst/>
                <a:uLnTx/>
                <a:uFillTx/>
                <a:latin typeface="Arial"/>
                <a:ea typeface="+mn-ea"/>
                <a:cs typeface="Arial"/>
              </a:rPr>
              <a:t>(delimitata</a:t>
            </a:r>
            <a:r>
              <a:rPr kumimoji="0" sz="2000" b="0" i="0" u="none" strike="noStrike" kern="1200" cap="none" spc="-140"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da  </a:t>
            </a:r>
            <a:r>
              <a:rPr kumimoji="0" sz="2000" b="0" i="0" u="none" strike="noStrike" kern="1200" cap="none" spc="0" normalizeH="0" baseline="0" noProof="0" dirty="0">
                <a:ln>
                  <a:noFill/>
                </a:ln>
                <a:solidFill>
                  <a:prstClr val="black"/>
                </a:solidFill>
                <a:effectLst/>
                <a:uLnTx/>
                <a:uFillTx/>
                <a:latin typeface="Arial"/>
                <a:ea typeface="+mn-ea"/>
                <a:cs typeface="Arial"/>
              </a:rPr>
              <a:t>endodermide e</a:t>
            </a:r>
            <a:r>
              <a:rPr kumimoji="0" sz="2000" b="0" i="0" u="none" strike="noStrike" kern="1200" cap="none" spc="-7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periciclo).</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501395" y="2061971"/>
            <a:ext cx="1731263" cy="17145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716779" y="260604"/>
            <a:ext cx="4315967" cy="60578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84275" y="2886455"/>
            <a:ext cx="1369060" cy="76200"/>
          </a:xfrm>
          <a:custGeom>
            <a:avLst/>
            <a:gdLst/>
            <a:ahLst/>
            <a:cxnLst/>
            <a:rect l="l" t="t" r="r" b="b"/>
            <a:pathLst>
              <a:path w="1369060" h="76200">
                <a:moveTo>
                  <a:pt x="76200" y="0"/>
                </a:moveTo>
                <a:lnTo>
                  <a:pt x="0" y="38100"/>
                </a:lnTo>
                <a:lnTo>
                  <a:pt x="76200" y="76200"/>
                </a:lnTo>
                <a:lnTo>
                  <a:pt x="76200" y="51816"/>
                </a:lnTo>
                <a:lnTo>
                  <a:pt x="64007" y="51816"/>
                </a:lnTo>
                <a:lnTo>
                  <a:pt x="64007" y="25908"/>
                </a:lnTo>
                <a:lnTo>
                  <a:pt x="76200" y="25908"/>
                </a:lnTo>
                <a:lnTo>
                  <a:pt x="76200" y="0"/>
                </a:lnTo>
                <a:close/>
              </a:path>
              <a:path w="1369060" h="76200">
                <a:moveTo>
                  <a:pt x="1292351" y="0"/>
                </a:moveTo>
                <a:lnTo>
                  <a:pt x="1292351" y="76200"/>
                </a:lnTo>
                <a:lnTo>
                  <a:pt x="1341119" y="51816"/>
                </a:lnTo>
                <a:lnTo>
                  <a:pt x="1306067" y="51816"/>
                </a:lnTo>
                <a:lnTo>
                  <a:pt x="1306067" y="25908"/>
                </a:lnTo>
                <a:lnTo>
                  <a:pt x="1344167" y="25908"/>
                </a:lnTo>
                <a:lnTo>
                  <a:pt x="1292351" y="0"/>
                </a:lnTo>
                <a:close/>
              </a:path>
              <a:path w="1369060" h="76200">
                <a:moveTo>
                  <a:pt x="76200" y="25908"/>
                </a:moveTo>
                <a:lnTo>
                  <a:pt x="64007" y="25908"/>
                </a:lnTo>
                <a:lnTo>
                  <a:pt x="64007" y="51816"/>
                </a:lnTo>
                <a:lnTo>
                  <a:pt x="76200" y="51816"/>
                </a:lnTo>
                <a:lnTo>
                  <a:pt x="76200" y="25908"/>
                </a:lnTo>
                <a:close/>
              </a:path>
              <a:path w="1369060" h="76200">
                <a:moveTo>
                  <a:pt x="1292351" y="25908"/>
                </a:moveTo>
                <a:lnTo>
                  <a:pt x="76200" y="25908"/>
                </a:lnTo>
                <a:lnTo>
                  <a:pt x="76200" y="51816"/>
                </a:lnTo>
                <a:lnTo>
                  <a:pt x="1292351" y="51816"/>
                </a:lnTo>
                <a:lnTo>
                  <a:pt x="1292351" y="25908"/>
                </a:lnTo>
                <a:close/>
              </a:path>
              <a:path w="1369060" h="76200">
                <a:moveTo>
                  <a:pt x="1344167" y="25908"/>
                </a:moveTo>
                <a:lnTo>
                  <a:pt x="1306067" y="25908"/>
                </a:lnTo>
                <a:lnTo>
                  <a:pt x="1306067" y="51816"/>
                </a:lnTo>
                <a:lnTo>
                  <a:pt x="1341119" y="51816"/>
                </a:lnTo>
                <a:lnTo>
                  <a:pt x="1368551" y="38100"/>
                </a:lnTo>
                <a:lnTo>
                  <a:pt x="1344167" y="25908"/>
                </a:lnTo>
                <a:close/>
              </a:path>
            </a:pathLst>
          </a:custGeom>
          <a:solidFill>
            <a:srgbClr val="B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810255" y="2174748"/>
            <a:ext cx="1568195" cy="154076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019044" y="2880359"/>
            <a:ext cx="1152525" cy="76200"/>
          </a:xfrm>
          <a:custGeom>
            <a:avLst/>
            <a:gdLst/>
            <a:ahLst/>
            <a:cxnLst/>
            <a:rect l="l" t="t" r="r" b="b"/>
            <a:pathLst>
              <a:path w="1152525" h="76200">
                <a:moveTo>
                  <a:pt x="76200" y="0"/>
                </a:moveTo>
                <a:lnTo>
                  <a:pt x="0" y="38100"/>
                </a:lnTo>
                <a:lnTo>
                  <a:pt x="76200" y="76200"/>
                </a:lnTo>
                <a:lnTo>
                  <a:pt x="76200" y="50291"/>
                </a:lnTo>
                <a:lnTo>
                  <a:pt x="62483" y="50291"/>
                </a:lnTo>
                <a:lnTo>
                  <a:pt x="62483" y="25907"/>
                </a:lnTo>
                <a:lnTo>
                  <a:pt x="76200" y="25907"/>
                </a:lnTo>
                <a:lnTo>
                  <a:pt x="76200" y="0"/>
                </a:lnTo>
                <a:close/>
              </a:path>
              <a:path w="1152525" h="76200">
                <a:moveTo>
                  <a:pt x="1075943" y="0"/>
                </a:moveTo>
                <a:lnTo>
                  <a:pt x="1075943" y="76200"/>
                </a:lnTo>
                <a:lnTo>
                  <a:pt x="1127759" y="50291"/>
                </a:lnTo>
                <a:lnTo>
                  <a:pt x="1088135" y="50291"/>
                </a:lnTo>
                <a:lnTo>
                  <a:pt x="1088135" y="25907"/>
                </a:lnTo>
                <a:lnTo>
                  <a:pt x="1127759" y="25907"/>
                </a:lnTo>
                <a:lnTo>
                  <a:pt x="1075943" y="0"/>
                </a:lnTo>
                <a:close/>
              </a:path>
              <a:path w="1152525" h="76200">
                <a:moveTo>
                  <a:pt x="76200" y="25907"/>
                </a:moveTo>
                <a:lnTo>
                  <a:pt x="62483" y="25907"/>
                </a:lnTo>
                <a:lnTo>
                  <a:pt x="62483" y="50291"/>
                </a:lnTo>
                <a:lnTo>
                  <a:pt x="76200" y="50291"/>
                </a:lnTo>
                <a:lnTo>
                  <a:pt x="76200" y="25907"/>
                </a:lnTo>
                <a:close/>
              </a:path>
              <a:path w="1152525" h="76200">
                <a:moveTo>
                  <a:pt x="1075943" y="25907"/>
                </a:moveTo>
                <a:lnTo>
                  <a:pt x="76200" y="25907"/>
                </a:lnTo>
                <a:lnTo>
                  <a:pt x="76200" y="50291"/>
                </a:lnTo>
                <a:lnTo>
                  <a:pt x="1075943" y="50291"/>
                </a:lnTo>
                <a:lnTo>
                  <a:pt x="1075943" y="25907"/>
                </a:lnTo>
                <a:close/>
              </a:path>
              <a:path w="1152525" h="76200">
                <a:moveTo>
                  <a:pt x="1127759" y="25907"/>
                </a:moveTo>
                <a:lnTo>
                  <a:pt x="1088135" y="25907"/>
                </a:lnTo>
                <a:lnTo>
                  <a:pt x="1088135" y="50291"/>
                </a:lnTo>
                <a:lnTo>
                  <a:pt x="1127759" y="50291"/>
                </a:lnTo>
                <a:lnTo>
                  <a:pt x="1152143" y="38100"/>
                </a:lnTo>
                <a:lnTo>
                  <a:pt x="1127759" y="25907"/>
                </a:lnTo>
                <a:close/>
              </a:path>
            </a:pathLst>
          </a:custGeom>
          <a:solidFill>
            <a:srgbClr val="B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002791" y="3739896"/>
            <a:ext cx="3168395" cy="311810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334767" y="5047488"/>
            <a:ext cx="475615" cy="76200"/>
          </a:xfrm>
          <a:custGeom>
            <a:avLst/>
            <a:gdLst/>
            <a:ahLst/>
            <a:cxnLst/>
            <a:rect l="l" t="t" r="r" b="b"/>
            <a:pathLst>
              <a:path w="475614" h="76200">
                <a:moveTo>
                  <a:pt x="76200" y="0"/>
                </a:moveTo>
                <a:lnTo>
                  <a:pt x="0" y="38100"/>
                </a:lnTo>
                <a:lnTo>
                  <a:pt x="76200" y="76200"/>
                </a:lnTo>
                <a:lnTo>
                  <a:pt x="76200" y="50292"/>
                </a:lnTo>
                <a:lnTo>
                  <a:pt x="62483" y="50292"/>
                </a:lnTo>
                <a:lnTo>
                  <a:pt x="62483" y="25908"/>
                </a:lnTo>
                <a:lnTo>
                  <a:pt x="76200" y="25908"/>
                </a:lnTo>
                <a:lnTo>
                  <a:pt x="76200" y="0"/>
                </a:lnTo>
                <a:close/>
              </a:path>
              <a:path w="475614" h="76200">
                <a:moveTo>
                  <a:pt x="399287" y="0"/>
                </a:moveTo>
                <a:lnTo>
                  <a:pt x="399287" y="76200"/>
                </a:lnTo>
                <a:lnTo>
                  <a:pt x="451103" y="50292"/>
                </a:lnTo>
                <a:lnTo>
                  <a:pt x="413003" y="50292"/>
                </a:lnTo>
                <a:lnTo>
                  <a:pt x="413003" y="25908"/>
                </a:lnTo>
                <a:lnTo>
                  <a:pt x="451103" y="25908"/>
                </a:lnTo>
                <a:lnTo>
                  <a:pt x="399287" y="0"/>
                </a:lnTo>
                <a:close/>
              </a:path>
              <a:path w="475614" h="76200">
                <a:moveTo>
                  <a:pt x="76200" y="25908"/>
                </a:moveTo>
                <a:lnTo>
                  <a:pt x="62483" y="25908"/>
                </a:lnTo>
                <a:lnTo>
                  <a:pt x="62483" y="50292"/>
                </a:lnTo>
                <a:lnTo>
                  <a:pt x="76200" y="50292"/>
                </a:lnTo>
                <a:lnTo>
                  <a:pt x="76200" y="25908"/>
                </a:lnTo>
                <a:close/>
              </a:path>
              <a:path w="475614" h="76200">
                <a:moveTo>
                  <a:pt x="399287" y="25908"/>
                </a:moveTo>
                <a:lnTo>
                  <a:pt x="76200" y="25908"/>
                </a:lnTo>
                <a:lnTo>
                  <a:pt x="76200" y="50292"/>
                </a:lnTo>
                <a:lnTo>
                  <a:pt x="399287" y="50292"/>
                </a:lnTo>
                <a:lnTo>
                  <a:pt x="399287" y="25908"/>
                </a:lnTo>
                <a:close/>
              </a:path>
              <a:path w="475614" h="76200">
                <a:moveTo>
                  <a:pt x="451103" y="25908"/>
                </a:moveTo>
                <a:lnTo>
                  <a:pt x="413003" y="25908"/>
                </a:lnTo>
                <a:lnTo>
                  <a:pt x="413003" y="50292"/>
                </a:lnTo>
                <a:lnTo>
                  <a:pt x="451103" y="50292"/>
                </a:lnTo>
                <a:lnTo>
                  <a:pt x="475487" y="38100"/>
                </a:lnTo>
                <a:lnTo>
                  <a:pt x="451103" y="25908"/>
                </a:lnTo>
                <a:close/>
              </a:path>
            </a:pathLst>
          </a:custGeom>
          <a:solidFill>
            <a:srgbClr val="B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684" y="138074"/>
            <a:ext cx="5055870"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FF0000"/>
                </a:solidFill>
              </a:rPr>
              <a:t>LA TEORIA DELLA</a:t>
            </a:r>
            <a:r>
              <a:rPr sz="3200" spc="-470" dirty="0">
                <a:solidFill>
                  <a:srgbClr val="FF0000"/>
                </a:solidFill>
              </a:rPr>
              <a:t> </a:t>
            </a:r>
            <a:r>
              <a:rPr sz="3200" spc="-5" dirty="0">
                <a:solidFill>
                  <a:srgbClr val="FF0000"/>
                </a:solidFill>
              </a:rPr>
              <a:t>STELE</a:t>
            </a:r>
            <a:endParaRPr sz="3200"/>
          </a:p>
        </p:txBody>
      </p:sp>
      <p:sp>
        <p:nvSpPr>
          <p:cNvPr id="3" name="object 3"/>
          <p:cNvSpPr txBox="1"/>
          <p:nvPr/>
        </p:nvSpPr>
        <p:spPr>
          <a:xfrm>
            <a:off x="454771" y="863371"/>
            <a:ext cx="7789545" cy="185420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Esistono relazioni evolutive </a:t>
            </a:r>
            <a:r>
              <a:rPr kumimoji="0" sz="2400" b="0" i="0" u="none" strike="noStrike" kern="1200" cap="none" spc="0" normalizeH="0" baseline="0" noProof="0" dirty="0">
                <a:ln>
                  <a:noFill/>
                </a:ln>
                <a:solidFill>
                  <a:prstClr val="black"/>
                </a:solidFill>
                <a:effectLst/>
                <a:uLnTx/>
                <a:uFillTx/>
                <a:latin typeface="Arial"/>
                <a:ea typeface="+mn-ea"/>
                <a:cs typeface="Arial"/>
              </a:rPr>
              <a:t>tra </a:t>
            </a:r>
            <a:r>
              <a:rPr kumimoji="0" sz="2400" b="0" i="0" u="none" strike="noStrike" kern="1200" cap="none" spc="-5" normalizeH="0" baseline="0" noProof="0" dirty="0">
                <a:ln>
                  <a:noFill/>
                </a:ln>
                <a:solidFill>
                  <a:prstClr val="black"/>
                </a:solidFill>
                <a:effectLst/>
                <a:uLnTx/>
                <a:uFillTx/>
                <a:latin typeface="Arial"/>
                <a:ea typeface="+mn-ea"/>
                <a:cs typeface="Arial"/>
              </a:rPr>
              <a:t>i diversi tipi di fascio che  abbiamo descritto? E’ possibile far derivare da quell’unico  fascio perifloematico, presente in molte piante primitive, i  diversi altri tipi di fascio, spiegando anche la loro  disposizione all’interno dell’organo caulinare o</a:t>
            </a:r>
            <a:r>
              <a:rPr kumimoji="0" sz="2400" b="0" i="0" u="none" strike="noStrike" kern="1200" cap="none" spc="16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radicale?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nvSpPr>
        <p:spPr>
          <a:xfrm>
            <a:off x="469391" y="2997707"/>
            <a:ext cx="1446275" cy="3581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31291" y="2959607"/>
            <a:ext cx="1522730" cy="3657600"/>
          </a:xfrm>
          <a:custGeom>
            <a:avLst/>
            <a:gdLst/>
            <a:ahLst/>
            <a:cxnLst/>
            <a:rect l="l" t="t" r="r" b="b"/>
            <a:pathLst>
              <a:path w="1522730" h="3657600">
                <a:moveTo>
                  <a:pt x="1522475" y="0"/>
                </a:moveTo>
                <a:lnTo>
                  <a:pt x="0" y="0"/>
                </a:lnTo>
                <a:lnTo>
                  <a:pt x="0" y="3657599"/>
                </a:lnTo>
                <a:lnTo>
                  <a:pt x="1522475" y="3657599"/>
                </a:lnTo>
                <a:lnTo>
                  <a:pt x="1522475" y="3639311"/>
                </a:lnTo>
                <a:lnTo>
                  <a:pt x="38100" y="3639311"/>
                </a:lnTo>
                <a:lnTo>
                  <a:pt x="18287" y="3619499"/>
                </a:lnTo>
                <a:lnTo>
                  <a:pt x="38100" y="3619499"/>
                </a:lnTo>
                <a:lnTo>
                  <a:pt x="38100" y="38100"/>
                </a:lnTo>
                <a:lnTo>
                  <a:pt x="18287" y="38100"/>
                </a:lnTo>
                <a:lnTo>
                  <a:pt x="38100" y="19812"/>
                </a:lnTo>
                <a:lnTo>
                  <a:pt x="1522475" y="19812"/>
                </a:lnTo>
                <a:lnTo>
                  <a:pt x="1522475" y="0"/>
                </a:lnTo>
                <a:close/>
              </a:path>
              <a:path w="1522730" h="3657600">
                <a:moveTo>
                  <a:pt x="38100" y="3619499"/>
                </a:moveTo>
                <a:lnTo>
                  <a:pt x="18287" y="3619499"/>
                </a:lnTo>
                <a:lnTo>
                  <a:pt x="38100" y="3639311"/>
                </a:lnTo>
                <a:lnTo>
                  <a:pt x="38100" y="3619499"/>
                </a:lnTo>
                <a:close/>
              </a:path>
              <a:path w="1522730" h="3657600">
                <a:moveTo>
                  <a:pt x="1484375" y="3619499"/>
                </a:moveTo>
                <a:lnTo>
                  <a:pt x="38100" y="3619499"/>
                </a:lnTo>
                <a:lnTo>
                  <a:pt x="38100" y="3639311"/>
                </a:lnTo>
                <a:lnTo>
                  <a:pt x="1484375" y="3639311"/>
                </a:lnTo>
                <a:lnTo>
                  <a:pt x="1484375" y="3619499"/>
                </a:lnTo>
                <a:close/>
              </a:path>
              <a:path w="1522730" h="3657600">
                <a:moveTo>
                  <a:pt x="1484375" y="19812"/>
                </a:moveTo>
                <a:lnTo>
                  <a:pt x="1484375" y="3639311"/>
                </a:lnTo>
                <a:lnTo>
                  <a:pt x="1502663" y="3619499"/>
                </a:lnTo>
                <a:lnTo>
                  <a:pt x="1522475" y="3619499"/>
                </a:lnTo>
                <a:lnTo>
                  <a:pt x="1522475" y="38100"/>
                </a:lnTo>
                <a:lnTo>
                  <a:pt x="1502663" y="38100"/>
                </a:lnTo>
                <a:lnTo>
                  <a:pt x="1484375" y="19812"/>
                </a:lnTo>
                <a:close/>
              </a:path>
              <a:path w="1522730" h="3657600">
                <a:moveTo>
                  <a:pt x="1522475" y="3619499"/>
                </a:moveTo>
                <a:lnTo>
                  <a:pt x="1502663" y="3619499"/>
                </a:lnTo>
                <a:lnTo>
                  <a:pt x="1484375" y="3639311"/>
                </a:lnTo>
                <a:lnTo>
                  <a:pt x="1522475" y="3639311"/>
                </a:lnTo>
                <a:lnTo>
                  <a:pt x="1522475" y="3619499"/>
                </a:lnTo>
                <a:close/>
              </a:path>
              <a:path w="1522730" h="3657600">
                <a:moveTo>
                  <a:pt x="38100" y="19812"/>
                </a:moveTo>
                <a:lnTo>
                  <a:pt x="18287" y="38100"/>
                </a:lnTo>
                <a:lnTo>
                  <a:pt x="38100" y="38100"/>
                </a:lnTo>
                <a:lnTo>
                  <a:pt x="38100" y="19812"/>
                </a:lnTo>
                <a:close/>
              </a:path>
              <a:path w="1522730" h="3657600">
                <a:moveTo>
                  <a:pt x="1484375" y="19812"/>
                </a:moveTo>
                <a:lnTo>
                  <a:pt x="38100" y="19812"/>
                </a:lnTo>
                <a:lnTo>
                  <a:pt x="38100" y="38100"/>
                </a:lnTo>
                <a:lnTo>
                  <a:pt x="1484375" y="38100"/>
                </a:lnTo>
                <a:lnTo>
                  <a:pt x="1484375" y="19812"/>
                </a:lnTo>
                <a:close/>
              </a:path>
              <a:path w="1522730" h="3657600">
                <a:moveTo>
                  <a:pt x="1522475" y="19812"/>
                </a:moveTo>
                <a:lnTo>
                  <a:pt x="1484375" y="19812"/>
                </a:lnTo>
                <a:lnTo>
                  <a:pt x="1502663" y="38100"/>
                </a:lnTo>
                <a:lnTo>
                  <a:pt x="1522475" y="38100"/>
                </a:lnTo>
                <a:lnTo>
                  <a:pt x="1522475" y="19812"/>
                </a:lnTo>
                <a:close/>
              </a:path>
            </a:pathLst>
          </a:custGeom>
          <a:solidFill>
            <a:srgbClr val="80808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973579" y="3855720"/>
            <a:ext cx="2386583" cy="245821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555747" y="4533900"/>
            <a:ext cx="1198245" cy="1103630"/>
          </a:xfrm>
          <a:custGeom>
            <a:avLst/>
            <a:gdLst/>
            <a:ahLst/>
            <a:cxnLst/>
            <a:rect l="l" t="t" r="r" b="b"/>
            <a:pathLst>
              <a:path w="1198245" h="1103629">
                <a:moveTo>
                  <a:pt x="629411" y="0"/>
                </a:moveTo>
                <a:lnTo>
                  <a:pt x="566927" y="0"/>
                </a:lnTo>
                <a:lnTo>
                  <a:pt x="507491" y="6095"/>
                </a:lnTo>
                <a:lnTo>
                  <a:pt x="449579" y="16763"/>
                </a:lnTo>
                <a:lnTo>
                  <a:pt x="365759" y="42671"/>
                </a:lnTo>
                <a:lnTo>
                  <a:pt x="313943" y="65531"/>
                </a:lnTo>
                <a:lnTo>
                  <a:pt x="263651" y="94487"/>
                </a:lnTo>
                <a:lnTo>
                  <a:pt x="217931" y="124967"/>
                </a:lnTo>
                <a:lnTo>
                  <a:pt x="175259" y="161543"/>
                </a:lnTo>
                <a:lnTo>
                  <a:pt x="137159" y="199643"/>
                </a:lnTo>
                <a:lnTo>
                  <a:pt x="102107" y="242315"/>
                </a:lnTo>
                <a:lnTo>
                  <a:pt x="71627" y="288035"/>
                </a:lnTo>
                <a:lnTo>
                  <a:pt x="47243" y="336803"/>
                </a:lnTo>
                <a:lnTo>
                  <a:pt x="25907" y="387095"/>
                </a:lnTo>
                <a:lnTo>
                  <a:pt x="6095" y="467867"/>
                </a:lnTo>
                <a:lnTo>
                  <a:pt x="0" y="524255"/>
                </a:lnTo>
                <a:lnTo>
                  <a:pt x="0" y="580643"/>
                </a:lnTo>
                <a:lnTo>
                  <a:pt x="3047" y="608075"/>
                </a:lnTo>
                <a:lnTo>
                  <a:pt x="6095" y="637031"/>
                </a:lnTo>
                <a:lnTo>
                  <a:pt x="12191" y="662939"/>
                </a:lnTo>
                <a:lnTo>
                  <a:pt x="18287" y="690371"/>
                </a:lnTo>
                <a:lnTo>
                  <a:pt x="36575" y="742187"/>
                </a:lnTo>
                <a:lnTo>
                  <a:pt x="59435" y="792479"/>
                </a:lnTo>
                <a:lnTo>
                  <a:pt x="86867" y="838199"/>
                </a:lnTo>
                <a:lnTo>
                  <a:pt x="118871" y="882395"/>
                </a:lnTo>
                <a:lnTo>
                  <a:pt x="155447" y="923543"/>
                </a:lnTo>
                <a:lnTo>
                  <a:pt x="196595" y="960119"/>
                </a:lnTo>
                <a:lnTo>
                  <a:pt x="217931" y="978407"/>
                </a:lnTo>
                <a:lnTo>
                  <a:pt x="240791" y="993647"/>
                </a:lnTo>
                <a:lnTo>
                  <a:pt x="265175" y="1010411"/>
                </a:lnTo>
                <a:lnTo>
                  <a:pt x="313943" y="1037843"/>
                </a:lnTo>
                <a:lnTo>
                  <a:pt x="365759" y="1060703"/>
                </a:lnTo>
                <a:lnTo>
                  <a:pt x="422147" y="1078991"/>
                </a:lnTo>
                <a:lnTo>
                  <a:pt x="478535" y="1092707"/>
                </a:lnTo>
                <a:lnTo>
                  <a:pt x="568451" y="1103375"/>
                </a:lnTo>
                <a:lnTo>
                  <a:pt x="598931" y="1103375"/>
                </a:lnTo>
                <a:lnTo>
                  <a:pt x="659891" y="1100327"/>
                </a:lnTo>
                <a:lnTo>
                  <a:pt x="719327" y="1092707"/>
                </a:lnTo>
                <a:lnTo>
                  <a:pt x="777239" y="1078991"/>
                </a:lnTo>
                <a:lnTo>
                  <a:pt x="818387" y="1065275"/>
                </a:lnTo>
                <a:lnTo>
                  <a:pt x="569975" y="1065275"/>
                </a:lnTo>
                <a:lnTo>
                  <a:pt x="512063" y="1059179"/>
                </a:lnTo>
                <a:lnTo>
                  <a:pt x="457199" y="1048511"/>
                </a:lnTo>
                <a:lnTo>
                  <a:pt x="379475" y="1024127"/>
                </a:lnTo>
                <a:lnTo>
                  <a:pt x="330707" y="1002791"/>
                </a:lnTo>
                <a:lnTo>
                  <a:pt x="283463" y="976883"/>
                </a:lnTo>
                <a:lnTo>
                  <a:pt x="240791" y="947927"/>
                </a:lnTo>
                <a:lnTo>
                  <a:pt x="201167" y="914399"/>
                </a:lnTo>
                <a:lnTo>
                  <a:pt x="164591" y="877823"/>
                </a:lnTo>
                <a:lnTo>
                  <a:pt x="132587" y="838199"/>
                </a:lnTo>
                <a:lnTo>
                  <a:pt x="105155" y="795527"/>
                </a:lnTo>
                <a:lnTo>
                  <a:pt x="80771" y="749807"/>
                </a:lnTo>
                <a:lnTo>
                  <a:pt x="62483" y="704087"/>
                </a:lnTo>
                <a:lnTo>
                  <a:pt x="48767" y="653795"/>
                </a:lnTo>
                <a:lnTo>
                  <a:pt x="38099" y="577595"/>
                </a:lnTo>
                <a:lnTo>
                  <a:pt x="38099" y="524255"/>
                </a:lnTo>
                <a:lnTo>
                  <a:pt x="44195" y="472439"/>
                </a:lnTo>
                <a:lnTo>
                  <a:pt x="54863" y="423671"/>
                </a:lnTo>
                <a:lnTo>
                  <a:pt x="71627" y="374903"/>
                </a:lnTo>
                <a:lnTo>
                  <a:pt x="92963" y="329183"/>
                </a:lnTo>
                <a:lnTo>
                  <a:pt x="118871" y="284987"/>
                </a:lnTo>
                <a:lnTo>
                  <a:pt x="134111" y="265175"/>
                </a:lnTo>
                <a:lnTo>
                  <a:pt x="149351" y="243839"/>
                </a:lnTo>
                <a:lnTo>
                  <a:pt x="166115" y="225551"/>
                </a:lnTo>
                <a:lnTo>
                  <a:pt x="182879" y="205739"/>
                </a:lnTo>
                <a:lnTo>
                  <a:pt x="201167" y="188975"/>
                </a:lnTo>
                <a:lnTo>
                  <a:pt x="242315" y="155447"/>
                </a:lnTo>
                <a:lnTo>
                  <a:pt x="284987" y="124967"/>
                </a:lnTo>
                <a:lnTo>
                  <a:pt x="330707" y="100583"/>
                </a:lnTo>
                <a:lnTo>
                  <a:pt x="380999" y="77723"/>
                </a:lnTo>
                <a:lnTo>
                  <a:pt x="431291" y="60959"/>
                </a:lnTo>
                <a:lnTo>
                  <a:pt x="513587" y="44195"/>
                </a:lnTo>
                <a:lnTo>
                  <a:pt x="569975" y="38099"/>
                </a:lnTo>
                <a:lnTo>
                  <a:pt x="816863" y="38099"/>
                </a:lnTo>
                <a:lnTo>
                  <a:pt x="775715" y="24383"/>
                </a:lnTo>
                <a:lnTo>
                  <a:pt x="748283" y="16763"/>
                </a:lnTo>
                <a:lnTo>
                  <a:pt x="719327" y="10667"/>
                </a:lnTo>
                <a:lnTo>
                  <a:pt x="688847" y="6095"/>
                </a:lnTo>
                <a:lnTo>
                  <a:pt x="629411" y="0"/>
                </a:lnTo>
                <a:close/>
              </a:path>
              <a:path w="1198245" h="1103629">
                <a:moveTo>
                  <a:pt x="816863" y="38099"/>
                </a:moveTo>
                <a:lnTo>
                  <a:pt x="627887" y="38099"/>
                </a:lnTo>
                <a:lnTo>
                  <a:pt x="684275" y="44195"/>
                </a:lnTo>
                <a:lnTo>
                  <a:pt x="711707" y="48767"/>
                </a:lnTo>
                <a:lnTo>
                  <a:pt x="766571" y="60959"/>
                </a:lnTo>
                <a:lnTo>
                  <a:pt x="792479" y="68579"/>
                </a:lnTo>
                <a:lnTo>
                  <a:pt x="818387" y="79247"/>
                </a:lnTo>
                <a:lnTo>
                  <a:pt x="842771" y="88391"/>
                </a:lnTo>
                <a:lnTo>
                  <a:pt x="890015" y="112775"/>
                </a:lnTo>
                <a:lnTo>
                  <a:pt x="935735" y="140207"/>
                </a:lnTo>
                <a:lnTo>
                  <a:pt x="996695" y="188975"/>
                </a:lnTo>
                <a:lnTo>
                  <a:pt x="1031747" y="225551"/>
                </a:lnTo>
                <a:lnTo>
                  <a:pt x="1065275" y="265175"/>
                </a:lnTo>
                <a:lnTo>
                  <a:pt x="1092707" y="307847"/>
                </a:lnTo>
                <a:lnTo>
                  <a:pt x="1115567" y="352043"/>
                </a:lnTo>
                <a:lnTo>
                  <a:pt x="1135379" y="399287"/>
                </a:lnTo>
                <a:lnTo>
                  <a:pt x="1141475" y="423671"/>
                </a:lnTo>
                <a:lnTo>
                  <a:pt x="1149095" y="449579"/>
                </a:lnTo>
                <a:lnTo>
                  <a:pt x="1153667" y="473963"/>
                </a:lnTo>
                <a:lnTo>
                  <a:pt x="1156715" y="499871"/>
                </a:lnTo>
                <a:lnTo>
                  <a:pt x="1159763" y="551687"/>
                </a:lnTo>
                <a:lnTo>
                  <a:pt x="1158150" y="580643"/>
                </a:lnTo>
                <a:lnTo>
                  <a:pt x="1153667" y="629411"/>
                </a:lnTo>
                <a:lnTo>
                  <a:pt x="1141475" y="679703"/>
                </a:lnTo>
                <a:lnTo>
                  <a:pt x="1126235" y="728471"/>
                </a:lnTo>
                <a:lnTo>
                  <a:pt x="1104899" y="774191"/>
                </a:lnTo>
                <a:lnTo>
                  <a:pt x="1078991" y="818387"/>
                </a:lnTo>
                <a:lnTo>
                  <a:pt x="1048511" y="858011"/>
                </a:lnTo>
                <a:lnTo>
                  <a:pt x="995171" y="914399"/>
                </a:lnTo>
                <a:lnTo>
                  <a:pt x="955547" y="947927"/>
                </a:lnTo>
                <a:lnTo>
                  <a:pt x="912875" y="976883"/>
                </a:lnTo>
                <a:lnTo>
                  <a:pt x="865631" y="1002791"/>
                </a:lnTo>
                <a:lnTo>
                  <a:pt x="842771" y="1014983"/>
                </a:lnTo>
                <a:lnTo>
                  <a:pt x="765047" y="1042415"/>
                </a:lnTo>
                <a:lnTo>
                  <a:pt x="711707" y="1054607"/>
                </a:lnTo>
                <a:lnTo>
                  <a:pt x="655319" y="1062227"/>
                </a:lnTo>
                <a:lnTo>
                  <a:pt x="598931" y="1065275"/>
                </a:lnTo>
                <a:lnTo>
                  <a:pt x="818387" y="1065275"/>
                </a:lnTo>
                <a:lnTo>
                  <a:pt x="883919" y="1036319"/>
                </a:lnTo>
                <a:lnTo>
                  <a:pt x="957071" y="993647"/>
                </a:lnTo>
                <a:lnTo>
                  <a:pt x="1001267" y="960119"/>
                </a:lnTo>
                <a:lnTo>
                  <a:pt x="1042415" y="923543"/>
                </a:lnTo>
                <a:lnTo>
                  <a:pt x="1060703" y="902207"/>
                </a:lnTo>
                <a:lnTo>
                  <a:pt x="1078991" y="882395"/>
                </a:lnTo>
                <a:lnTo>
                  <a:pt x="1110995" y="838199"/>
                </a:lnTo>
                <a:lnTo>
                  <a:pt x="1138427" y="790955"/>
                </a:lnTo>
                <a:lnTo>
                  <a:pt x="1161287" y="740663"/>
                </a:lnTo>
                <a:lnTo>
                  <a:pt x="1179575" y="688847"/>
                </a:lnTo>
                <a:lnTo>
                  <a:pt x="1194815" y="608075"/>
                </a:lnTo>
                <a:lnTo>
                  <a:pt x="1196424" y="577595"/>
                </a:lnTo>
                <a:lnTo>
                  <a:pt x="1197863" y="551687"/>
                </a:lnTo>
                <a:lnTo>
                  <a:pt x="1194815" y="493775"/>
                </a:lnTo>
                <a:lnTo>
                  <a:pt x="1185671" y="438911"/>
                </a:lnTo>
                <a:lnTo>
                  <a:pt x="1170431" y="387095"/>
                </a:lnTo>
                <a:lnTo>
                  <a:pt x="1150619" y="335279"/>
                </a:lnTo>
                <a:lnTo>
                  <a:pt x="1110995" y="265175"/>
                </a:lnTo>
                <a:lnTo>
                  <a:pt x="1060703" y="199643"/>
                </a:lnTo>
                <a:lnTo>
                  <a:pt x="1021079" y="160019"/>
                </a:lnTo>
                <a:lnTo>
                  <a:pt x="955547" y="108203"/>
                </a:lnTo>
                <a:lnTo>
                  <a:pt x="883919" y="65531"/>
                </a:lnTo>
                <a:lnTo>
                  <a:pt x="830579" y="42671"/>
                </a:lnTo>
                <a:lnTo>
                  <a:pt x="816863" y="38099"/>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644139" y="4594859"/>
            <a:ext cx="1047115" cy="995680"/>
          </a:xfrm>
          <a:custGeom>
            <a:avLst/>
            <a:gdLst/>
            <a:ahLst/>
            <a:cxnLst/>
            <a:rect l="l" t="t" r="r" b="b"/>
            <a:pathLst>
              <a:path w="1047114" h="995679">
                <a:moveTo>
                  <a:pt x="524255" y="0"/>
                </a:moveTo>
                <a:lnTo>
                  <a:pt x="473763" y="2275"/>
                </a:lnTo>
                <a:lnTo>
                  <a:pt x="424629" y="8963"/>
                </a:lnTo>
                <a:lnTo>
                  <a:pt x="377073" y="19857"/>
                </a:lnTo>
                <a:lnTo>
                  <a:pt x="331315" y="34752"/>
                </a:lnTo>
                <a:lnTo>
                  <a:pt x="287575" y="53439"/>
                </a:lnTo>
                <a:lnTo>
                  <a:pt x="246072" y="75712"/>
                </a:lnTo>
                <a:lnTo>
                  <a:pt x="207025" y="101366"/>
                </a:lnTo>
                <a:lnTo>
                  <a:pt x="170655" y="130193"/>
                </a:lnTo>
                <a:lnTo>
                  <a:pt x="137181" y="161987"/>
                </a:lnTo>
                <a:lnTo>
                  <a:pt x="106823" y="196541"/>
                </a:lnTo>
                <a:lnTo>
                  <a:pt x="79800" y="233648"/>
                </a:lnTo>
                <a:lnTo>
                  <a:pt x="56331" y="273102"/>
                </a:lnTo>
                <a:lnTo>
                  <a:pt x="36638" y="314697"/>
                </a:lnTo>
                <a:lnTo>
                  <a:pt x="20938" y="358225"/>
                </a:lnTo>
                <a:lnTo>
                  <a:pt x="9452" y="403481"/>
                </a:lnTo>
                <a:lnTo>
                  <a:pt x="2399" y="450257"/>
                </a:lnTo>
                <a:lnTo>
                  <a:pt x="0" y="498347"/>
                </a:lnTo>
                <a:lnTo>
                  <a:pt x="2399" y="546184"/>
                </a:lnTo>
                <a:lnTo>
                  <a:pt x="9452" y="592737"/>
                </a:lnTo>
                <a:lnTo>
                  <a:pt x="20938" y="637797"/>
                </a:lnTo>
                <a:lnTo>
                  <a:pt x="36638" y="681156"/>
                </a:lnTo>
                <a:lnTo>
                  <a:pt x="56331" y="722605"/>
                </a:lnTo>
                <a:lnTo>
                  <a:pt x="79800" y="761936"/>
                </a:lnTo>
                <a:lnTo>
                  <a:pt x="106823" y="798941"/>
                </a:lnTo>
                <a:lnTo>
                  <a:pt x="137181" y="833410"/>
                </a:lnTo>
                <a:lnTo>
                  <a:pt x="170655" y="865137"/>
                </a:lnTo>
                <a:lnTo>
                  <a:pt x="207025" y="893911"/>
                </a:lnTo>
                <a:lnTo>
                  <a:pt x="246072" y="919525"/>
                </a:lnTo>
                <a:lnTo>
                  <a:pt x="287575" y="941771"/>
                </a:lnTo>
                <a:lnTo>
                  <a:pt x="331315" y="960439"/>
                </a:lnTo>
                <a:lnTo>
                  <a:pt x="377073" y="975322"/>
                </a:lnTo>
                <a:lnTo>
                  <a:pt x="424629" y="986210"/>
                </a:lnTo>
                <a:lnTo>
                  <a:pt x="473763" y="992896"/>
                </a:lnTo>
                <a:lnTo>
                  <a:pt x="524255" y="995171"/>
                </a:lnTo>
                <a:lnTo>
                  <a:pt x="574495" y="992896"/>
                </a:lnTo>
                <a:lnTo>
                  <a:pt x="623405" y="986210"/>
                </a:lnTo>
                <a:lnTo>
                  <a:pt x="670765" y="975322"/>
                </a:lnTo>
                <a:lnTo>
                  <a:pt x="716353" y="960439"/>
                </a:lnTo>
                <a:lnTo>
                  <a:pt x="759948" y="941771"/>
                </a:lnTo>
                <a:lnTo>
                  <a:pt x="801328" y="919525"/>
                </a:lnTo>
                <a:lnTo>
                  <a:pt x="840272" y="893911"/>
                </a:lnTo>
                <a:lnTo>
                  <a:pt x="876558" y="865137"/>
                </a:lnTo>
                <a:lnTo>
                  <a:pt x="909965" y="833410"/>
                </a:lnTo>
                <a:lnTo>
                  <a:pt x="940271" y="798941"/>
                </a:lnTo>
                <a:lnTo>
                  <a:pt x="967254" y="761936"/>
                </a:lnTo>
                <a:lnTo>
                  <a:pt x="990694" y="722605"/>
                </a:lnTo>
                <a:lnTo>
                  <a:pt x="1010369" y="681156"/>
                </a:lnTo>
                <a:lnTo>
                  <a:pt x="1026058" y="637797"/>
                </a:lnTo>
                <a:lnTo>
                  <a:pt x="1037538" y="592737"/>
                </a:lnTo>
                <a:lnTo>
                  <a:pt x="1044588" y="546184"/>
                </a:lnTo>
                <a:lnTo>
                  <a:pt x="1046987" y="498347"/>
                </a:lnTo>
                <a:lnTo>
                  <a:pt x="1044588" y="450257"/>
                </a:lnTo>
                <a:lnTo>
                  <a:pt x="1037538" y="403481"/>
                </a:lnTo>
                <a:lnTo>
                  <a:pt x="1026058" y="358225"/>
                </a:lnTo>
                <a:lnTo>
                  <a:pt x="1010369" y="314697"/>
                </a:lnTo>
                <a:lnTo>
                  <a:pt x="990694" y="273102"/>
                </a:lnTo>
                <a:lnTo>
                  <a:pt x="967254" y="233648"/>
                </a:lnTo>
                <a:lnTo>
                  <a:pt x="940271" y="196541"/>
                </a:lnTo>
                <a:lnTo>
                  <a:pt x="909965" y="161987"/>
                </a:lnTo>
                <a:lnTo>
                  <a:pt x="876558" y="130193"/>
                </a:lnTo>
                <a:lnTo>
                  <a:pt x="840272" y="101366"/>
                </a:lnTo>
                <a:lnTo>
                  <a:pt x="801328" y="75712"/>
                </a:lnTo>
                <a:lnTo>
                  <a:pt x="759948" y="53439"/>
                </a:lnTo>
                <a:lnTo>
                  <a:pt x="716353" y="34752"/>
                </a:lnTo>
                <a:lnTo>
                  <a:pt x="670765" y="19857"/>
                </a:lnTo>
                <a:lnTo>
                  <a:pt x="623405" y="8963"/>
                </a:lnTo>
                <a:lnTo>
                  <a:pt x="574495" y="2275"/>
                </a:lnTo>
                <a:lnTo>
                  <a:pt x="524255" y="0"/>
                </a:lnTo>
                <a:close/>
              </a:path>
            </a:pathLst>
          </a:custGeom>
          <a:solidFill>
            <a:srgbClr val="B3B3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860547" y="4788407"/>
            <a:ext cx="624840" cy="599440"/>
          </a:xfrm>
          <a:custGeom>
            <a:avLst/>
            <a:gdLst/>
            <a:ahLst/>
            <a:cxnLst/>
            <a:rect l="l" t="t" r="r" b="b"/>
            <a:pathLst>
              <a:path w="624839" h="599439">
                <a:moveTo>
                  <a:pt x="312419" y="0"/>
                </a:moveTo>
                <a:lnTo>
                  <a:pt x="261824" y="3921"/>
                </a:lnTo>
                <a:lnTo>
                  <a:pt x="213798" y="15276"/>
                </a:lnTo>
                <a:lnTo>
                  <a:pt x="168991" y="33453"/>
                </a:lnTo>
                <a:lnTo>
                  <a:pt x="128052" y="57838"/>
                </a:lnTo>
                <a:lnTo>
                  <a:pt x="91630" y="87820"/>
                </a:lnTo>
                <a:lnTo>
                  <a:pt x="60374" y="122785"/>
                </a:lnTo>
                <a:lnTo>
                  <a:pt x="34934" y="162121"/>
                </a:lnTo>
                <a:lnTo>
                  <a:pt x="15959" y="205215"/>
                </a:lnTo>
                <a:lnTo>
                  <a:pt x="4098" y="251455"/>
                </a:lnTo>
                <a:lnTo>
                  <a:pt x="0" y="300227"/>
                </a:lnTo>
                <a:lnTo>
                  <a:pt x="4098" y="348587"/>
                </a:lnTo>
                <a:lnTo>
                  <a:pt x="15959" y="394496"/>
                </a:lnTo>
                <a:lnTo>
                  <a:pt x="34934" y="437333"/>
                </a:lnTo>
                <a:lnTo>
                  <a:pt x="60374" y="476475"/>
                </a:lnTo>
                <a:lnTo>
                  <a:pt x="91630" y="511301"/>
                </a:lnTo>
                <a:lnTo>
                  <a:pt x="128052" y="541190"/>
                </a:lnTo>
                <a:lnTo>
                  <a:pt x="168991" y="565519"/>
                </a:lnTo>
                <a:lnTo>
                  <a:pt x="213798" y="583667"/>
                </a:lnTo>
                <a:lnTo>
                  <a:pt x="261824" y="595012"/>
                </a:lnTo>
                <a:lnTo>
                  <a:pt x="312419" y="598931"/>
                </a:lnTo>
                <a:lnTo>
                  <a:pt x="363015" y="595012"/>
                </a:lnTo>
                <a:lnTo>
                  <a:pt x="411041" y="583667"/>
                </a:lnTo>
                <a:lnTo>
                  <a:pt x="455848" y="565519"/>
                </a:lnTo>
                <a:lnTo>
                  <a:pt x="496787" y="541190"/>
                </a:lnTo>
                <a:lnTo>
                  <a:pt x="533209" y="511301"/>
                </a:lnTo>
                <a:lnTo>
                  <a:pt x="564465" y="476475"/>
                </a:lnTo>
                <a:lnTo>
                  <a:pt x="589905" y="437333"/>
                </a:lnTo>
                <a:lnTo>
                  <a:pt x="608880" y="394496"/>
                </a:lnTo>
                <a:lnTo>
                  <a:pt x="620741" y="348587"/>
                </a:lnTo>
                <a:lnTo>
                  <a:pt x="624839" y="300227"/>
                </a:lnTo>
                <a:lnTo>
                  <a:pt x="620741" y="251455"/>
                </a:lnTo>
                <a:lnTo>
                  <a:pt x="608880" y="205215"/>
                </a:lnTo>
                <a:lnTo>
                  <a:pt x="589905" y="162121"/>
                </a:lnTo>
                <a:lnTo>
                  <a:pt x="564465" y="122785"/>
                </a:lnTo>
                <a:lnTo>
                  <a:pt x="533209" y="87820"/>
                </a:lnTo>
                <a:lnTo>
                  <a:pt x="496787" y="57838"/>
                </a:lnTo>
                <a:lnTo>
                  <a:pt x="455848" y="33453"/>
                </a:lnTo>
                <a:lnTo>
                  <a:pt x="411041" y="15276"/>
                </a:lnTo>
                <a:lnTo>
                  <a:pt x="363015" y="3921"/>
                </a:lnTo>
                <a:lnTo>
                  <a:pt x="31241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3203447" y="3861815"/>
            <a:ext cx="0" cy="646430"/>
          </a:xfrm>
          <a:custGeom>
            <a:avLst/>
            <a:gdLst/>
            <a:ahLst/>
            <a:cxnLst/>
            <a:rect l="l" t="t" r="r" b="b"/>
            <a:pathLst>
              <a:path h="646429">
                <a:moveTo>
                  <a:pt x="0" y="0"/>
                </a:moveTo>
                <a:lnTo>
                  <a:pt x="0" y="646175"/>
                </a:lnTo>
              </a:path>
            </a:pathLst>
          </a:custGeom>
          <a:ln w="9143">
            <a:solidFill>
              <a:srgbClr val="CC33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050279" y="2904744"/>
            <a:ext cx="3093719" cy="361492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4285488" y="3776471"/>
            <a:ext cx="2813303" cy="276605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754879" y="4216907"/>
            <a:ext cx="1871471" cy="182880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345179" y="4148327"/>
            <a:ext cx="439420" cy="579120"/>
          </a:xfrm>
          <a:custGeom>
            <a:avLst/>
            <a:gdLst/>
            <a:ahLst/>
            <a:cxnLst/>
            <a:rect l="l" t="t" r="r" b="b"/>
            <a:pathLst>
              <a:path w="439420" h="579120">
                <a:moveTo>
                  <a:pt x="431291" y="0"/>
                </a:moveTo>
                <a:lnTo>
                  <a:pt x="0" y="574547"/>
                </a:lnTo>
                <a:lnTo>
                  <a:pt x="7620" y="579119"/>
                </a:lnTo>
                <a:lnTo>
                  <a:pt x="438911" y="4571"/>
                </a:lnTo>
                <a:lnTo>
                  <a:pt x="431291" y="0"/>
                </a:lnTo>
                <a:close/>
              </a:path>
            </a:pathLst>
          </a:custGeom>
          <a:solidFill>
            <a:srgbClr val="80808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2635996" y="3514115"/>
            <a:ext cx="2123440" cy="890905"/>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800" b="0" i="0" u="none" strike="noStrike" kern="1200" cap="none" spc="-5" normalizeH="0" baseline="0" noProof="0" dirty="0">
                <a:ln>
                  <a:noFill/>
                </a:ln>
                <a:solidFill>
                  <a:srgbClr val="CC3300"/>
                </a:solidFill>
                <a:effectLst/>
                <a:uLnTx/>
                <a:uFillTx/>
                <a:latin typeface="Arial"/>
                <a:ea typeface="+mn-ea"/>
                <a:cs typeface="Arial"/>
              </a:rPr>
              <a:t>endodermide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020444" marR="0" lvl="0" indent="0" algn="l" defTabSz="914400" rtl="0" eaLnBrk="1" fontAlgn="auto" latinLnBrk="0" hangingPunct="1">
              <a:lnSpc>
                <a:spcPct val="100000"/>
              </a:lnSpc>
              <a:spcBef>
                <a:spcPts val="114"/>
              </a:spcBef>
              <a:spcAft>
                <a:spcPts val="0"/>
              </a:spcAft>
              <a:buClrTx/>
              <a:buSzTx/>
              <a:buFontTx/>
              <a:buNone/>
              <a:tabLst/>
              <a:defRPr/>
            </a:pPr>
            <a:r>
              <a:rPr kumimoji="0" sz="1800" b="0" i="0" u="none" strike="noStrike" kern="1200" cap="none" spc="-5" normalizeH="0" baseline="0" noProof="0" dirty="0">
                <a:ln>
                  <a:noFill/>
                </a:ln>
                <a:solidFill>
                  <a:srgbClr val="808080"/>
                </a:solidFill>
                <a:effectLst/>
                <a:uLnTx/>
                <a:uFillTx/>
                <a:latin typeface="Arial"/>
                <a:ea typeface="+mn-ea"/>
                <a:cs typeface="Arial"/>
              </a:rPr>
              <a:t>floema</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452245"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Arial"/>
                <a:ea typeface="+mn-ea"/>
                <a:cs typeface="Arial"/>
              </a:rPr>
              <a:t>xilema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p:nvPr/>
        </p:nvSpPr>
        <p:spPr>
          <a:xfrm>
            <a:off x="3346703" y="4433315"/>
            <a:ext cx="868680" cy="513715"/>
          </a:xfrm>
          <a:custGeom>
            <a:avLst/>
            <a:gdLst/>
            <a:ahLst/>
            <a:cxnLst/>
            <a:rect l="l" t="t" r="r" b="b"/>
            <a:pathLst>
              <a:path w="868679" h="513714">
                <a:moveTo>
                  <a:pt x="862583" y="0"/>
                </a:moveTo>
                <a:lnTo>
                  <a:pt x="0" y="504443"/>
                </a:lnTo>
                <a:lnTo>
                  <a:pt x="4572" y="513587"/>
                </a:lnTo>
                <a:lnTo>
                  <a:pt x="868679" y="9143"/>
                </a:lnTo>
                <a:lnTo>
                  <a:pt x="86258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uppo 22">
            <a:extLst>
              <a:ext uri="{FF2B5EF4-FFF2-40B4-BE49-F238E27FC236}">
                <a16:creationId xmlns:a16="http://schemas.microsoft.com/office/drawing/2014/main" id="{6D55449E-3818-43CF-9A82-B9E380FFC93D}"/>
              </a:ext>
            </a:extLst>
          </p:cNvPr>
          <p:cNvGrpSpPr/>
          <p:nvPr/>
        </p:nvGrpSpPr>
        <p:grpSpPr>
          <a:xfrm>
            <a:off x="3561588" y="6324600"/>
            <a:ext cx="5581014" cy="533400"/>
            <a:chOff x="3561588" y="6324600"/>
            <a:chExt cx="5581014" cy="533400"/>
          </a:xfrm>
        </p:grpSpPr>
        <p:sp>
          <p:nvSpPr>
            <p:cNvPr id="24" name="object 3">
              <a:extLst>
                <a:ext uri="{FF2B5EF4-FFF2-40B4-BE49-F238E27FC236}">
                  <a16:creationId xmlns:a16="http://schemas.microsoft.com/office/drawing/2014/main" id="{32E1ED8C-DEF8-41FB-9A7B-BA85ADBCD297}"/>
                </a:ext>
              </a:extLst>
            </p:cNvPr>
            <p:cNvSpPr/>
            <p:nvPr/>
          </p:nvSpPr>
          <p:spPr>
            <a:xfrm>
              <a:off x="3561588" y="6324600"/>
              <a:ext cx="426719" cy="53340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4">
              <a:extLst>
                <a:ext uri="{FF2B5EF4-FFF2-40B4-BE49-F238E27FC236}">
                  <a16:creationId xmlns:a16="http://schemas.microsoft.com/office/drawing/2014/main" id="{14B833E4-083F-458A-BADE-2F2CA04C6588}"/>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5">
              <a:extLst>
                <a:ext uri="{FF2B5EF4-FFF2-40B4-BE49-F238E27FC236}">
                  <a16:creationId xmlns:a16="http://schemas.microsoft.com/office/drawing/2014/main" id="{5DC01895-C0C3-4862-B6ED-EBEBF8475A63}"/>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2590" y="281177"/>
            <a:ext cx="1741805" cy="513715"/>
          </a:xfrm>
          <a:prstGeom prst="rect">
            <a:avLst/>
          </a:prstGeom>
        </p:spPr>
        <p:txBody>
          <a:bodyPr vert="horz" wrap="square" lIns="0" tIns="12700" rIns="0" bIns="0" rtlCol="0">
            <a:spAutoFit/>
          </a:bodyPr>
          <a:lstStyle/>
          <a:p>
            <a:pPr marL="12700">
              <a:lnSpc>
                <a:spcPct val="100000"/>
              </a:lnSpc>
              <a:spcBef>
                <a:spcPts val="100"/>
              </a:spcBef>
            </a:pPr>
            <a:r>
              <a:rPr sz="3200" b="1" i="0" dirty="0">
                <a:solidFill>
                  <a:srgbClr val="333399"/>
                </a:solidFill>
                <a:latin typeface="Arial"/>
                <a:cs typeface="Arial"/>
              </a:rPr>
              <a:t>FLOE</a:t>
            </a:r>
            <a:r>
              <a:rPr sz="3200" b="1" i="0" spc="-5" dirty="0">
                <a:solidFill>
                  <a:srgbClr val="333399"/>
                </a:solidFill>
                <a:latin typeface="Arial"/>
                <a:cs typeface="Arial"/>
              </a:rPr>
              <a:t>M</a:t>
            </a:r>
            <a:r>
              <a:rPr sz="3200" b="1" i="0" dirty="0">
                <a:solidFill>
                  <a:srgbClr val="333399"/>
                </a:solidFill>
                <a:latin typeface="Arial"/>
                <a:cs typeface="Arial"/>
              </a:rPr>
              <a:t>A</a:t>
            </a:r>
            <a:endParaRPr sz="3200">
              <a:latin typeface="Arial"/>
              <a:cs typeface="Arial"/>
            </a:endParaRPr>
          </a:p>
        </p:txBody>
      </p:sp>
      <p:sp>
        <p:nvSpPr>
          <p:cNvPr id="3" name="object 3"/>
          <p:cNvSpPr txBox="1"/>
          <p:nvPr/>
        </p:nvSpPr>
        <p:spPr>
          <a:xfrm>
            <a:off x="434340" y="1222375"/>
            <a:ext cx="4156710" cy="40487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5" normalizeH="0" baseline="0" noProof="0" dirty="0">
                <a:ln>
                  <a:noFill/>
                </a:ln>
                <a:solidFill>
                  <a:prstClr val="black"/>
                </a:solidFill>
                <a:effectLst/>
                <a:uLnTx/>
                <a:uFillTx/>
                <a:latin typeface="Arial"/>
                <a:ea typeface="+mn-ea"/>
                <a:cs typeface="Arial"/>
              </a:rPr>
              <a:t>Trasporto </a:t>
            </a:r>
            <a:r>
              <a:rPr kumimoji="0" sz="2400" b="0" i="0" u="none" strike="noStrike" kern="1200" cap="none" spc="-5" normalizeH="0" baseline="0" noProof="0" dirty="0">
                <a:ln>
                  <a:noFill/>
                </a:ln>
                <a:solidFill>
                  <a:prstClr val="black"/>
                </a:solidFill>
                <a:effectLst/>
                <a:uLnTx/>
                <a:uFillTx/>
                <a:latin typeface="Arial"/>
                <a:ea typeface="+mn-ea"/>
                <a:cs typeface="Arial"/>
              </a:rPr>
              <a:t>della </a:t>
            </a:r>
            <a:r>
              <a:rPr kumimoji="0" sz="2400" b="0" i="0" u="none" strike="noStrike" kern="1200" cap="none" spc="-25" normalizeH="0" baseline="0" noProof="0" dirty="0">
                <a:ln>
                  <a:noFill/>
                </a:ln>
                <a:solidFill>
                  <a:prstClr val="black"/>
                </a:solidFill>
                <a:effectLst/>
                <a:uLnTx/>
                <a:uFillTx/>
                <a:latin typeface="Arial"/>
                <a:ea typeface="+mn-ea"/>
                <a:cs typeface="Arial"/>
              </a:rPr>
              <a:t>“LINFA  </a:t>
            </a:r>
            <a:r>
              <a:rPr kumimoji="0" sz="2400" b="0" i="0" u="none" strike="noStrike" kern="1200" cap="none" spc="-40" normalizeH="0" baseline="0" noProof="0" dirty="0">
                <a:ln>
                  <a:noFill/>
                </a:ln>
                <a:solidFill>
                  <a:prstClr val="black"/>
                </a:solidFill>
                <a:effectLst/>
                <a:uLnTx/>
                <a:uFillTx/>
                <a:latin typeface="Arial"/>
                <a:ea typeface="+mn-ea"/>
                <a:cs typeface="Arial"/>
              </a:rPr>
              <a:t>ELABORATA”, </a:t>
            </a:r>
            <a:r>
              <a:rPr kumimoji="0" sz="2400" b="0" i="0" u="none" strike="noStrike" kern="1200" cap="none" spc="-5" normalizeH="0" baseline="0" noProof="0" dirty="0">
                <a:ln>
                  <a:noFill/>
                </a:ln>
                <a:solidFill>
                  <a:prstClr val="black"/>
                </a:solidFill>
                <a:effectLst/>
                <a:uLnTx/>
                <a:uFillTx/>
                <a:latin typeface="Arial"/>
                <a:ea typeface="+mn-ea"/>
                <a:cs typeface="Arial"/>
              </a:rPr>
              <a:t>acqua e  molecole organiche (mono- ed  oligosaccaridi, fitormoni, aa,  etc.) dai diversi organi di  produzione agli organi che li  devono accumulare o  consumare, ad es. dalle foglie  agli organi di riserva, ai frutti in  formazione, ai tessuti in attiva  crescita.</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nvSpPr>
        <p:spPr>
          <a:xfrm>
            <a:off x="5219700" y="152400"/>
            <a:ext cx="3924299" cy="637336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uppo 4">
            <a:extLst>
              <a:ext uri="{FF2B5EF4-FFF2-40B4-BE49-F238E27FC236}">
                <a16:creationId xmlns:a16="http://schemas.microsoft.com/office/drawing/2014/main" id="{DA812849-6458-406B-9C7A-8C0A659EF668}"/>
              </a:ext>
            </a:extLst>
          </p:cNvPr>
          <p:cNvGrpSpPr/>
          <p:nvPr/>
        </p:nvGrpSpPr>
        <p:grpSpPr>
          <a:xfrm>
            <a:off x="3561588" y="6324600"/>
            <a:ext cx="5581014" cy="533400"/>
            <a:chOff x="3561588" y="6324600"/>
            <a:chExt cx="5581014" cy="533400"/>
          </a:xfrm>
        </p:grpSpPr>
        <p:sp>
          <p:nvSpPr>
            <p:cNvPr id="8" name="object 3"/>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4"/>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5"/>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7189" y="249427"/>
            <a:ext cx="426275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BF0000"/>
                </a:solidFill>
              </a:rPr>
              <a:t>La teoria della</a:t>
            </a:r>
            <a:r>
              <a:rPr sz="3600" spc="-65" dirty="0">
                <a:solidFill>
                  <a:srgbClr val="BF0000"/>
                </a:solidFill>
              </a:rPr>
              <a:t> </a:t>
            </a:r>
            <a:r>
              <a:rPr sz="3600" spc="-5" dirty="0">
                <a:solidFill>
                  <a:srgbClr val="BF0000"/>
                </a:solidFill>
              </a:rPr>
              <a:t>stele</a:t>
            </a:r>
            <a:endParaRPr sz="3600"/>
          </a:p>
        </p:txBody>
      </p:sp>
      <p:sp>
        <p:nvSpPr>
          <p:cNvPr id="3" name="object 3"/>
          <p:cNvSpPr txBox="1"/>
          <p:nvPr/>
        </p:nvSpPr>
        <p:spPr>
          <a:xfrm>
            <a:off x="329564" y="1006475"/>
            <a:ext cx="8649335" cy="5005070"/>
          </a:xfrm>
          <a:prstGeom prst="rect">
            <a:avLst/>
          </a:prstGeom>
        </p:spPr>
        <p:txBody>
          <a:bodyPr vert="horz" wrap="square" lIns="0" tIns="12700" rIns="0" bIns="0" rtlCol="0">
            <a:spAutoFit/>
          </a:bodyPr>
          <a:lstStyle/>
          <a:p>
            <a:pPr marL="12700" marR="941705"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Con il termine di «</a:t>
            </a:r>
            <a:r>
              <a:rPr kumimoji="0" sz="2400" b="0" i="1" u="none" strike="noStrike" kern="1200" cap="none" spc="-5" normalizeH="0" baseline="0" noProof="0" dirty="0">
                <a:ln>
                  <a:noFill/>
                </a:ln>
                <a:solidFill>
                  <a:prstClr val="black"/>
                </a:solidFill>
                <a:effectLst/>
                <a:uLnTx/>
                <a:uFillTx/>
                <a:latin typeface="Arial"/>
                <a:ea typeface="+mn-ea"/>
                <a:cs typeface="Arial"/>
              </a:rPr>
              <a:t>stele</a:t>
            </a:r>
            <a:r>
              <a:rPr kumimoji="0" sz="2400" b="0" i="0" u="none" strike="noStrike" kern="1200" cap="none" spc="-5" normalizeH="0" baseline="0" noProof="0" dirty="0">
                <a:ln>
                  <a:noFill/>
                </a:ln>
                <a:solidFill>
                  <a:prstClr val="black"/>
                </a:solidFill>
                <a:effectLst/>
                <a:uLnTx/>
                <a:uFillTx/>
                <a:latin typeface="Arial"/>
                <a:ea typeface="+mn-ea"/>
                <a:cs typeface="Arial"/>
              </a:rPr>
              <a:t>» (=</a:t>
            </a:r>
            <a:r>
              <a:rPr kumimoji="0" sz="2400" b="0" i="1" u="heavy" strike="noStrike" kern="1200" cap="none" spc="-5" normalizeH="0" baseline="0" noProof="0" dirty="0">
                <a:ln>
                  <a:noFill/>
                </a:ln>
                <a:solidFill>
                  <a:prstClr val="black"/>
                </a:solidFill>
                <a:effectLst/>
                <a:uLnTx/>
                <a:uFill>
                  <a:solidFill>
                    <a:srgbClr val="000000"/>
                  </a:solidFill>
                </a:uFill>
                <a:latin typeface="Arial"/>
                <a:ea typeface="+mn-ea"/>
                <a:cs typeface="Arial"/>
              </a:rPr>
              <a:t>colonna</a:t>
            </a:r>
            <a:r>
              <a:rPr kumimoji="0" sz="2400" b="0" i="1" u="none" strike="noStrike" kern="1200" cap="none" spc="-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in greco antico) viene  indicato l’insieme dei fasci degli organi assiali uniti a  endoderma, periciclo e midollo – se</a:t>
            </a:r>
            <a:r>
              <a:rPr kumimoji="0" sz="2400" b="0" i="0" u="none" strike="noStrike" kern="1200" cap="none" spc="10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presenti.</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70485" lvl="0" indent="0" algn="l" defTabSz="914400" rtl="0" eaLnBrk="1" fontAlgn="auto" latinLnBrk="0" hangingPunct="1">
              <a:lnSpc>
                <a:spcPct val="100000"/>
              </a:lnSpc>
              <a:spcBef>
                <a:spcPts val="2135"/>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La stele è formata in maniera molto diversa nei vari gruppi di  Cormofite. </a:t>
            </a:r>
            <a:r>
              <a:rPr kumimoji="0" sz="2400" b="0" i="0" u="none" strike="noStrike" kern="1200" cap="none" spc="-15" normalizeH="0" baseline="0" noProof="0" dirty="0">
                <a:ln>
                  <a:noFill/>
                </a:ln>
                <a:solidFill>
                  <a:prstClr val="black"/>
                </a:solidFill>
                <a:effectLst/>
                <a:uLnTx/>
                <a:uFillTx/>
                <a:latin typeface="Arial"/>
                <a:ea typeface="+mn-ea"/>
                <a:cs typeface="Arial"/>
              </a:rPr>
              <a:t>Tuttavia </a:t>
            </a:r>
            <a:r>
              <a:rPr kumimoji="0" sz="2400" b="0" i="0" u="none" strike="noStrike" kern="1200" cap="none" spc="-5" normalizeH="0" baseline="0" noProof="0" dirty="0">
                <a:ln>
                  <a:noFill/>
                </a:ln>
                <a:solidFill>
                  <a:prstClr val="black"/>
                </a:solidFill>
                <a:effectLst/>
                <a:uLnTx/>
                <a:uFillTx/>
                <a:latin typeface="Arial"/>
                <a:ea typeface="+mn-ea"/>
                <a:cs typeface="Arial"/>
              </a:rPr>
              <a:t>l’origine filogenetica è probabilmente  comune («teoria della stele»), le varie steli derivando dalla  soluzione a un unico problema: “</a:t>
            </a:r>
            <a:r>
              <a:rPr kumimoji="0" sz="2400" b="0" i="1" u="none" strike="noStrike" kern="1200" cap="none" spc="-5" normalizeH="0" baseline="0" noProof="0" dirty="0">
                <a:ln>
                  <a:noFill/>
                </a:ln>
                <a:solidFill>
                  <a:srgbClr val="333399"/>
                </a:solidFill>
                <a:effectLst/>
                <a:uLnTx/>
                <a:uFillTx/>
                <a:latin typeface="Arial"/>
                <a:ea typeface="+mn-ea"/>
                <a:cs typeface="Arial"/>
              </a:rPr>
              <a:t>come </a:t>
            </a:r>
            <a:r>
              <a:rPr kumimoji="0" sz="2400" b="0" i="1" u="none" strike="noStrike" kern="1200" cap="none" spc="-10" normalizeH="0" baseline="0" noProof="0" dirty="0">
                <a:ln>
                  <a:noFill/>
                </a:ln>
                <a:solidFill>
                  <a:srgbClr val="333399"/>
                </a:solidFill>
                <a:effectLst/>
                <a:uLnTx/>
                <a:uFillTx/>
                <a:latin typeface="Arial"/>
                <a:ea typeface="+mn-ea"/>
                <a:cs typeface="Arial"/>
              </a:rPr>
              <a:t>aumentare </a:t>
            </a:r>
            <a:r>
              <a:rPr kumimoji="0" sz="2400" b="0" i="1" u="none" strike="noStrike" kern="1200" cap="none" spc="-5" normalizeH="0" baseline="0" noProof="0" dirty="0">
                <a:ln>
                  <a:noFill/>
                </a:ln>
                <a:solidFill>
                  <a:srgbClr val="333399"/>
                </a:solidFill>
                <a:effectLst/>
                <a:uLnTx/>
                <a:uFillTx/>
                <a:latin typeface="Arial"/>
                <a:ea typeface="+mn-ea"/>
                <a:cs typeface="Arial"/>
              </a:rPr>
              <a:t>le dimensioni  </a:t>
            </a:r>
            <a:r>
              <a:rPr kumimoji="0" sz="2400" b="0" i="1" u="none" strike="noStrike" kern="1200" cap="none" spc="-10" normalizeH="0" baseline="0" noProof="0" dirty="0">
                <a:ln>
                  <a:noFill/>
                </a:ln>
                <a:solidFill>
                  <a:srgbClr val="333399"/>
                </a:solidFill>
                <a:effectLst/>
                <a:uLnTx/>
                <a:uFillTx/>
                <a:latin typeface="Arial"/>
                <a:ea typeface="+mn-ea"/>
                <a:cs typeface="Arial"/>
              </a:rPr>
              <a:t>dell’organo, </a:t>
            </a:r>
            <a:r>
              <a:rPr kumimoji="0" sz="2400" b="0" i="1" u="none" strike="noStrike" kern="1200" cap="none" spc="-5" normalizeH="0" baseline="0" noProof="0" dirty="0">
                <a:ln>
                  <a:noFill/>
                </a:ln>
                <a:solidFill>
                  <a:srgbClr val="333399"/>
                </a:solidFill>
                <a:effectLst/>
                <a:uLnTx/>
                <a:uFillTx/>
                <a:latin typeface="Arial"/>
                <a:ea typeface="+mn-ea"/>
                <a:cs typeface="Arial"/>
              </a:rPr>
              <a:t>senza che la distanza tra gli </a:t>
            </a:r>
            <a:r>
              <a:rPr kumimoji="0" sz="2400" b="0" i="1" u="none" strike="noStrike" kern="1200" cap="none" spc="-10" normalizeH="0" baseline="0" noProof="0" dirty="0">
                <a:ln>
                  <a:noFill/>
                </a:ln>
                <a:solidFill>
                  <a:srgbClr val="333399"/>
                </a:solidFill>
                <a:effectLst/>
                <a:uLnTx/>
                <a:uFillTx/>
                <a:latin typeface="Arial"/>
                <a:ea typeface="+mn-ea"/>
                <a:cs typeface="Arial"/>
              </a:rPr>
              <a:t>elementi </a:t>
            </a:r>
            <a:r>
              <a:rPr kumimoji="0" sz="2400" b="0" i="1" u="none" strike="noStrike" kern="1200" cap="none" spc="-5" normalizeH="0" baseline="0" noProof="0" dirty="0">
                <a:ln>
                  <a:noFill/>
                </a:ln>
                <a:solidFill>
                  <a:srgbClr val="333399"/>
                </a:solidFill>
                <a:effectLst/>
                <a:uLnTx/>
                <a:uFillTx/>
                <a:latin typeface="Arial"/>
                <a:ea typeface="+mn-ea"/>
                <a:cs typeface="Arial"/>
              </a:rPr>
              <a:t>dei due  tessuti di trasporto </a:t>
            </a:r>
            <a:r>
              <a:rPr kumimoji="0" sz="2400" b="0" i="1" u="none" strike="noStrike" kern="1200" cap="none" spc="-10" normalizeH="0" baseline="0" noProof="0" dirty="0">
                <a:ln>
                  <a:noFill/>
                </a:ln>
                <a:solidFill>
                  <a:srgbClr val="333399"/>
                </a:solidFill>
                <a:effectLst/>
                <a:uLnTx/>
                <a:uFillTx/>
                <a:latin typeface="Arial"/>
                <a:ea typeface="+mn-ea"/>
                <a:cs typeface="Arial"/>
              </a:rPr>
              <a:t>fondamentali </a:t>
            </a:r>
            <a:r>
              <a:rPr kumimoji="0" sz="2400" b="0" i="1" u="none" strike="noStrike" kern="1200" cap="none" spc="-5" normalizeH="0" baseline="0" noProof="0" dirty="0">
                <a:ln>
                  <a:noFill/>
                </a:ln>
                <a:solidFill>
                  <a:srgbClr val="333399"/>
                </a:solidFill>
                <a:effectLst/>
                <a:uLnTx/>
                <a:uFillTx/>
                <a:latin typeface="Arial"/>
                <a:ea typeface="+mn-ea"/>
                <a:cs typeface="Arial"/>
              </a:rPr>
              <a:t>– </a:t>
            </a:r>
            <a:r>
              <a:rPr kumimoji="0" sz="2400" b="0" i="1" u="none" strike="noStrike" kern="1200" cap="none" spc="-10" normalizeH="0" baseline="0" noProof="0" dirty="0">
                <a:ln>
                  <a:noFill/>
                </a:ln>
                <a:solidFill>
                  <a:srgbClr val="333399"/>
                </a:solidFill>
                <a:effectLst/>
                <a:uLnTx/>
                <a:uFillTx/>
                <a:latin typeface="Arial"/>
                <a:ea typeface="+mn-ea"/>
                <a:cs typeface="Arial"/>
              </a:rPr>
              <a:t>floema </a:t>
            </a:r>
            <a:r>
              <a:rPr kumimoji="0" sz="2400" b="0" i="1" u="none" strike="noStrike" kern="1200" cap="none" spc="-5" normalizeH="0" baseline="0" noProof="0" dirty="0">
                <a:ln>
                  <a:noFill/>
                </a:ln>
                <a:solidFill>
                  <a:srgbClr val="333399"/>
                </a:solidFill>
                <a:effectLst/>
                <a:uLnTx/>
                <a:uFillTx/>
                <a:latin typeface="Arial"/>
                <a:ea typeface="+mn-ea"/>
                <a:cs typeface="Arial"/>
              </a:rPr>
              <a:t>e </a:t>
            </a:r>
            <a:r>
              <a:rPr kumimoji="0" sz="2400" b="0" i="1" u="none" strike="noStrike" kern="1200" cap="none" spc="-10" normalizeH="0" baseline="0" noProof="0" dirty="0">
                <a:ln>
                  <a:noFill/>
                </a:ln>
                <a:solidFill>
                  <a:srgbClr val="333399"/>
                </a:solidFill>
                <a:effectLst/>
                <a:uLnTx/>
                <a:uFillTx/>
                <a:latin typeface="Arial"/>
                <a:ea typeface="+mn-ea"/>
                <a:cs typeface="Arial"/>
              </a:rPr>
              <a:t>xilema </a:t>
            </a:r>
            <a:r>
              <a:rPr kumimoji="0" sz="2400" b="0" i="1" u="none" strike="noStrike" kern="1200" cap="none" spc="-5" normalizeH="0" baseline="0" noProof="0" dirty="0">
                <a:ln>
                  <a:noFill/>
                </a:ln>
                <a:solidFill>
                  <a:srgbClr val="333399"/>
                </a:solidFill>
                <a:effectLst/>
                <a:uLnTx/>
                <a:uFillTx/>
                <a:latin typeface="Arial"/>
                <a:ea typeface="+mn-ea"/>
                <a:cs typeface="Arial"/>
              </a:rPr>
              <a:t>– diventi  eccessiva?</a:t>
            </a:r>
            <a:r>
              <a:rPr kumimoji="0" sz="2400" b="0" i="0" u="none" strike="noStrike" kern="1200" cap="none" spc="-5" normalizeH="0" baseline="0" noProof="0" dirty="0">
                <a:ln>
                  <a:noFill/>
                </a:ln>
                <a:solidFill>
                  <a:prstClr val="black"/>
                </a:solidFill>
                <a:effectLst/>
                <a:uLnTx/>
                <a:uFillTx/>
                <a:latin typeface="Arial"/>
                <a:ea typeface="+mn-ea"/>
                <a:cs typeface="Arial"/>
              </a:rPr>
              <a:t>”.</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2150" b="0" i="0" u="none" strike="noStrike" kern="1200" cap="none" spc="0" normalizeH="0" baseline="0" noProof="0">
              <a:ln>
                <a:noFill/>
              </a:ln>
              <a:solidFill>
                <a:prstClr val="black"/>
              </a:solidFill>
              <a:effectLst/>
              <a:uLnTx/>
              <a:uFillTx/>
              <a:latin typeface="Times New Roman"/>
              <a:ea typeface="+mn-ea"/>
              <a:cs typeface="Times New Roman"/>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I </a:t>
            </a:r>
            <a:r>
              <a:rPr kumimoji="0" sz="2400" b="0" i="0" u="none" strike="noStrike" kern="1200" cap="none" spc="-5" normalizeH="0" baseline="0" noProof="0" dirty="0">
                <a:ln>
                  <a:noFill/>
                </a:ln>
                <a:solidFill>
                  <a:prstClr val="black"/>
                </a:solidFill>
                <a:effectLst/>
                <a:uLnTx/>
                <a:uFillTx/>
                <a:latin typeface="Arial"/>
                <a:ea typeface="+mn-ea"/>
                <a:cs typeface="Arial"/>
              </a:rPr>
              <a:t>numerosi tipi di stele possono essere disposti in una sequenza  evolutiva abbastanza</a:t>
            </a:r>
            <a:r>
              <a:rPr kumimoji="0" sz="2400" b="0" i="0" u="none" strike="noStrike" kern="1200" cap="none" spc="3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soddisfacente.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grpSp>
        <p:nvGrpSpPr>
          <p:cNvPr id="10" name="Gruppo 9">
            <a:extLst>
              <a:ext uri="{FF2B5EF4-FFF2-40B4-BE49-F238E27FC236}">
                <a16:creationId xmlns:a16="http://schemas.microsoft.com/office/drawing/2014/main" id="{A7F09C0F-802D-4F14-AA31-5FB3BB79289F}"/>
              </a:ext>
            </a:extLst>
          </p:cNvPr>
          <p:cNvGrpSpPr/>
          <p:nvPr/>
        </p:nvGrpSpPr>
        <p:grpSpPr>
          <a:xfrm>
            <a:off x="3561588" y="6324600"/>
            <a:ext cx="5581014" cy="533400"/>
            <a:chOff x="3561588" y="6324600"/>
            <a:chExt cx="5581014" cy="533400"/>
          </a:xfrm>
        </p:grpSpPr>
        <p:sp>
          <p:nvSpPr>
            <p:cNvPr id="11" name="object 3">
              <a:extLst>
                <a:ext uri="{FF2B5EF4-FFF2-40B4-BE49-F238E27FC236}">
                  <a16:creationId xmlns:a16="http://schemas.microsoft.com/office/drawing/2014/main" id="{AF09B4AA-6586-4BE1-AB03-6EE2D597530A}"/>
                </a:ext>
              </a:extLst>
            </p:cNvPr>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4">
              <a:extLst>
                <a:ext uri="{FF2B5EF4-FFF2-40B4-BE49-F238E27FC236}">
                  <a16:creationId xmlns:a16="http://schemas.microsoft.com/office/drawing/2014/main" id="{9CE65658-E35D-4CDF-AC2F-F5F8538B2E0B}"/>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
              <a:extLst>
                <a:ext uri="{FF2B5EF4-FFF2-40B4-BE49-F238E27FC236}">
                  <a16:creationId xmlns:a16="http://schemas.microsoft.com/office/drawing/2014/main" id="{C188C4F4-7F27-4865-BEAA-EC5217E76237}"/>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80721" y="3836758"/>
            <a:ext cx="1802130" cy="1153160"/>
          </a:xfrm>
          <a:prstGeom prst="rect">
            <a:avLst/>
          </a:prstGeom>
        </p:spPr>
        <p:txBody>
          <a:bodyPr vert="horz" wrap="square" lIns="0" tIns="12700" rIns="0" bIns="0" rtlCol="0">
            <a:spAutoFit/>
          </a:bodyPr>
          <a:lstStyle/>
          <a:p>
            <a:pPr marL="88900" marR="5080" lvl="0" indent="-76200" algn="l" defTabSz="914400" rtl="0" eaLnBrk="1" fontAlgn="auto" latinLnBrk="0" hangingPunct="1">
              <a:lnSpc>
                <a:spcPts val="3000"/>
              </a:lnSpc>
              <a:spcBef>
                <a:spcPts val="10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Arial"/>
                <a:ea typeface="+mn-ea"/>
                <a:cs typeface="Arial"/>
              </a:rPr>
              <a:t>endode</a:t>
            </a:r>
            <a:r>
              <a:rPr kumimoji="0" sz="2400" b="0" i="0" u="none" strike="noStrike" kern="1200" cap="none" spc="0" normalizeH="0" baseline="0" noProof="0" dirty="0">
                <a:ln>
                  <a:noFill/>
                </a:ln>
                <a:solidFill>
                  <a:prstClr val="black"/>
                </a:solidFill>
                <a:effectLst/>
                <a:uLnTx/>
                <a:uFillTx/>
                <a:latin typeface="Arial"/>
                <a:ea typeface="+mn-ea"/>
                <a:cs typeface="Arial"/>
              </a:rPr>
              <a:t>rm</a:t>
            </a:r>
            <a:r>
              <a:rPr kumimoji="0" sz="2400" b="0" i="0" u="none" strike="noStrike" kern="1200" cap="none" spc="-10" normalizeH="0" baseline="0" noProof="0" dirty="0">
                <a:ln>
                  <a:noFill/>
                </a:ln>
                <a:solidFill>
                  <a:prstClr val="black"/>
                </a:solidFill>
                <a:effectLst/>
                <a:uLnTx/>
                <a:uFillTx/>
                <a:latin typeface="Arial"/>
                <a:ea typeface="+mn-ea"/>
                <a:cs typeface="Arial"/>
              </a:rPr>
              <a:t>id</a:t>
            </a:r>
            <a:r>
              <a:rPr kumimoji="0" sz="2400" b="0" i="0" u="none" strike="noStrike" kern="1200" cap="none" spc="-5" normalizeH="0" baseline="0" noProof="0" dirty="0">
                <a:ln>
                  <a:noFill/>
                </a:ln>
                <a:solidFill>
                  <a:prstClr val="black"/>
                </a:solidFill>
                <a:effectLst/>
                <a:uLnTx/>
                <a:uFillTx/>
                <a:latin typeface="Arial"/>
                <a:ea typeface="+mn-ea"/>
                <a:cs typeface="Arial"/>
              </a:rPr>
              <a:t>e  floema  </a:t>
            </a:r>
            <a:r>
              <a:rPr kumimoji="0" sz="2400" b="0" i="0" u="none" strike="noStrike" kern="1200" cap="none" spc="-10" normalizeH="0" baseline="0" noProof="0" dirty="0">
                <a:ln>
                  <a:noFill/>
                </a:ln>
                <a:solidFill>
                  <a:prstClr val="black"/>
                </a:solidFill>
                <a:effectLst/>
                <a:uLnTx/>
                <a:uFillTx/>
                <a:latin typeface="Arial"/>
                <a:ea typeface="+mn-ea"/>
                <a:cs typeface="Arial"/>
              </a:rPr>
              <a:t>xilema</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12700" marR="833119">
              <a:lnSpc>
                <a:spcPct val="100000"/>
              </a:lnSpc>
              <a:spcBef>
                <a:spcPts val="100"/>
              </a:spcBef>
            </a:pPr>
            <a:r>
              <a:rPr b="1" spc="-10" dirty="0">
                <a:latin typeface="Arial"/>
                <a:cs typeface="Arial"/>
              </a:rPr>
              <a:t>PROTOSTELE </a:t>
            </a:r>
            <a:r>
              <a:rPr spc="-5" dirty="0"/>
              <a:t>– un unico fascio conduttore centrale,  concentrico, spesso con </a:t>
            </a:r>
            <a:r>
              <a:rPr spc="-10" dirty="0"/>
              <a:t>xilema</a:t>
            </a:r>
            <a:r>
              <a:rPr spc="45" dirty="0"/>
              <a:t> </a:t>
            </a:r>
            <a:r>
              <a:rPr spc="-5" dirty="0"/>
              <a:t>all’interno.</a:t>
            </a:r>
          </a:p>
          <a:p>
            <a:pPr marL="12700" marR="5080">
              <a:lnSpc>
                <a:spcPct val="100000"/>
              </a:lnSpc>
            </a:pPr>
            <a:r>
              <a:rPr spc="-5" dirty="0"/>
              <a:t>La protostele è ritenuta particolarmente antica, essendo  presente nelle piante terrestri più primitive. Oggi si trova  ancora negli stadi giovanili di molte felci. Corrisponde ad un  singolo fascio «peri-» (per es.</a:t>
            </a:r>
            <a:r>
              <a:rPr spc="50" dirty="0"/>
              <a:t> </a:t>
            </a:r>
            <a:r>
              <a:rPr spc="-5" dirty="0"/>
              <a:t>perifloematico).</a:t>
            </a:r>
          </a:p>
        </p:txBody>
      </p:sp>
      <p:sp>
        <p:nvSpPr>
          <p:cNvPr id="6" name="object 6"/>
          <p:cNvSpPr txBox="1"/>
          <p:nvPr/>
        </p:nvSpPr>
        <p:spPr>
          <a:xfrm>
            <a:off x="5839317" y="6146507"/>
            <a:ext cx="3226435" cy="289823"/>
          </a:xfrm>
          <a:prstGeom prst="rect">
            <a:avLst/>
          </a:prstGeom>
        </p:spPr>
        <p:txBody>
          <a:bodyPr vert="horz" wrap="square" lIns="0" tIns="12700" rIns="0" bIns="0" rtlCol="0">
            <a:spAutoFit/>
          </a:bodyPr>
          <a:lstStyle/>
          <a:p>
            <a:pPr marL="184150" marR="0" lvl="0" indent="0" algn="l" defTabSz="914400" rtl="0" eaLnBrk="1" fontAlgn="auto" latinLnBrk="0" hangingPunct="1">
              <a:lnSpc>
                <a:spcPct val="100000"/>
              </a:lnSpc>
              <a:spcBef>
                <a:spcPts val="100"/>
              </a:spcBef>
              <a:spcAft>
                <a:spcPts val="0"/>
              </a:spcAft>
              <a:buClrTx/>
              <a:buSzTx/>
              <a:buFontTx/>
              <a:buNone/>
              <a:tabLst/>
              <a:defRPr/>
            </a:pPr>
            <a:r>
              <a:rPr kumimoji="0" sz="1800" b="0" i="1" u="none" strike="noStrike" kern="1200" cap="none" spc="-5" normalizeH="0" baseline="0" noProof="0" dirty="0" err="1">
                <a:ln>
                  <a:noFill/>
                </a:ln>
                <a:solidFill>
                  <a:prstClr val="black"/>
                </a:solidFill>
                <a:effectLst/>
                <a:uLnTx/>
                <a:uFillTx/>
                <a:latin typeface="Arial"/>
                <a:ea typeface="+mn-ea"/>
                <a:cs typeface="Arial"/>
              </a:rPr>
              <a:t>Rhynia</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0" name="Gruppo 9">
            <a:extLst>
              <a:ext uri="{FF2B5EF4-FFF2-40B4-BE49-F238E27FC236}">
                <a16:creationId xmlns:a16="http://schemas.microsoft.com/office/drawing/2014/main" id="{B489FD14-2E33-43B2-A859-B1EC9F9B24C2}"/>
              </a:ext>
            </a:extLst>
          </p:cNvPr>
          <p:cNvGrpSpPr/>
          <p:nvPr/>
        </p:nvGrpSpPr>
        <p:grpSpPr>
          <a:xfrm>
            <a:off x="3561588" y="6324600"/>
            <a:ext cx="5581014" cy="533400"/>
            <a:chOff x="3561588" y="6324600"/>
            <a:chExt cx="5581014" cy="533400"/>
          </a:xfrm>
        </p:grpSpPr>
        <p:sp>
          <p:nvSpPr>
            <p:cNvPr id="11" name="object 3">
              <a:extLst>
                <a:ext uri="{FF2B5EF4-FFF2-40B4-BE49-F238E27FC236}">
                  <a16:creationId xmlns:a16="http://schemas.microsoft.com/office/drawing/2014/main" id="{14AD4847-1EE4-4F77-9C60-59DAB6F37F70}"/>
                </a:ext>
              </a:extLst>
            </p:cNvPr>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4">
              <a:extLst>
                <a:ext uri="{FF2B5EF4-FFF2-40B4-BE49-F238E27FC236}">
                  <a16:creationId xmlns:a16="http://schemas.microsoft.com/office/drawing/2014/main" id="{EFB798E6-58B9-4722-8047-BB12755300F4}"/>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
              <a:extLst>
                <a:ext uri="{FF2B5EF4-FFF2-40B4-BE49-F238E27FC236}">
                  <a16:creationId xmlns:a16="http://schemas.microsoft.com/office/drawing/2014/main" id="{BFC7EC10-440E-4C46-845D-350481CCE011}"/>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383" y="260603"/>
            <a:ext cx="9119616" cy="59756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78739" y="6257797"/>
            <a:ext cx="8640445"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1" u="none" strike="noStrike" kern="1200" cap="none" spc="-10" normalizeH="0" baseline="0" noProof="0" dirty="0">
                <a:ln>
                  <a:noFill/>
                </a:ln>
                <a:solidFill>
                  <a:prstClr val="black"/>
                </a:solidFill>
                <a:effectLst/>
                <a:uLnTx/>
                <a:uFillTx/>
                <a:latin typeface="Arial"/>
                <a:ea typeface="+mn-ea"/>
                <a:cs typeface="Arial"/>
              </a:rPr>
              <a:t>Ricostruzione </a:t>
            </a:r>
            <a:r>
              <a:rPr kumimoji="0" sz="1600" b="0" i="1" u="none" strike="noStrike" kern="1200" cap="none" spc="-5" normalizeH="0" baseline="0" noProof="0" dirty="0">
                <a:ln>
                  <a:noFill/>
                </a:ln>
                <a:solidFill>
                  <a:prstClr val="black"/>
                </a:solidFill>
                <a:effectLst/>
                <a:uLnTx/>
                <a:uFillTx/>
                <a:latin typeface="Arial"/>
                <a:ea typeface="+mn-ea"/>
                <a:cs typeface="Arial"/>
              </a:rPr>
              <a:t>di una foresta paludosa del Carbonifero superiore dominata da pteridofite arboree  (Lepidodendron, Sigillaria; Calamites e felci arboree)</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70503" y="2052827"/>
            <a:ext cx="2299716" cy="20711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418332" y="2080259"/>
            <a:ext cx="2059305" cy="1943100"/>
          </a:xfrm>
          <a:custGeom>
            <a:avLst/>
            <a:gdLst/>
            <a:ahLst/>
            <a:cxnLst/>
            <a:rect l="l" t="t" r="r" b="b"/>
            <a:pathLst>
              <a:path w="2059304" h="1943100">
                <a:moveTo>
                  <a:pt x="1211579" y="1930400"/>
                </a:moveTo>
                <a:lnTo>
                  <a:pt x="847343" y="1930400"/>
                </a:lnTo>
                <a:lnTo>
                  <a:pt x="873251" y="1943100"/>
                </a:lnTo>
                <a:lnTo>
                  <a:pt x="1107947" y="1943100"/>
                </a:lnTo>
                <a:lnTo>
                  <a:pt x="1211579" y="1930400"/>
                </a:lnTo>
                <a:close/>
              </a:path>
              <a:path w="2059304" h="1943100">
                <a:moveTo>
                  <a:pt x="0" y="977900"/>
                </a:moveTo>
                <a:lnTo>
                  <a:pt x="0" y="1003300"/>
                </a:lnTo>
                <a:lnTo>
                  <a:pt x="4572" y="1079500"/>
                </a:lnTo>
                <a:lnTo>
                  <a:pt x="7620" y="1104900"/>
                </a:lnTo>
                <a:lnTo>
                  <a:pt x="12192" y="1130300"/>
                </a:lnTo>
                <a:lnTo>
                  <a:pt x="15239" y="1155700"/>
                </a:lnTo>
                <a:lnTo>
                  <a:pt x="19812" y="1168400"/>
                </a:lnTo>
                <a:lnTo>
                  <a:pt x="38100" y="1244600"/>
                </a:lnTo>
                <a:lnTo>
                  <a:pt x="45720" y="1270000"/>
                </a:lnTo>
                <a:lnTo>
                  <a:pt x="62484" y="1308100"/>
                </a:lnTo>
                <a:lnTo>
                  <a:pt x="80772" y="1358900"/>
                </a:lnTo>
                <a:lnTo>
                  <a:pt x="102108" y="1397000"/>
                </a:lnTo>
                <a:lnTo>
                  <a:pt x="124968" y="1447800"/>
                </a:lnTo>
                <a:lnTo>
                  <a:pt x="149351" y="1485900"/>
                </a:lnTo>
                <a:lnTo>
                  <a:pt x="175260" y="1524000"/>
                </a:lnTo>
                <a:lnTo>
                  <a:pt x="204216" y="1562100"/>
                </a:lnTo>
                <a:lnTo>
                  <a:pt x="234696" y="1600200"/>
                </a:lnTo>
                <a:lnTo>
                  <a:pt x="268224" y="1638300"/>
                </a:lnTo>
                <a:lnTo>
                  <a:pt x="301751" y="1663700"/>
                </a:lnTo>
                <a:lnTo>
                  <a:pt x="336803" y="1701800"/>
                </a:lnTo>
                <a:lnTo>
                  <a:pt x="374903" y="1727200"/>
                </a:lnTo>
                <a:lnTo>
                  <a:pt x="414527" y="1752600"/>
                </a:lnTo>
                <a:lnTo>
                  <a:pt x="454151" y="1790700"/>
                </a:lnTo>
                <a:lnTo>
                  <a:pt x="495299" y="1803400"/>
                </a:lnTo>
                <a:lnTo>
                  <a:pt x="583691" y="1854200"/>
                </a:lnTo>
                <a:lnTo>
                  <a:pt x="629411" y="1879600"/>
                </a:lnTo>
                <a:lnTo>
                  <a:pt x="675131" y="1892300"/>
                </a:lnTo>
                <a:lnTo>
                  <a:pt x="821435" y="1930400"/>
                </a:lnTo>
                <a:lnTo>
                  <a:pt x="1235963" y="1930400"/>
                </a:lnTo>
                <a:lnTo>
                  <a:pt x="1335023" y="1905000"/>
                </a:lnTo>
                <a:lnTo>
                  <a:pt x="877823" y="1905000"/>
                </a:lnTo>
                <a:lnTo>
                  <a:pt x="733043" y="1866900"/>
                </a:lnTo>
                <a:lnTo>
                  <a:pt x="643127" y="1841500"/>
                </a:lnTo>
                <a:lnTo>
                  <a:pt x="598931" y="1816100"/>
                </a:lnTo>
                <a:lnTo>
                  <a:pt x="556259" y="1803400"/>
                </a:lnTo>
                <a:lnTo>
                  <a:pt x="513587" y="1778000"/>
                </a:lnTo>
                <a:lnTo>
                  <a:pt x="434339" y="1727200"/>
                </a:lnTo>
                <a:lnTo>
                  <a:pt x="397763" y="1701800"/>
                </a:lnTo>
                <a:lnTo>
                  <a:pt x="361187" y="1663700"/>
                </a:lnTo>
                <a:lnTo>
                  <a:pt x="294131" y="1600200"/>
                </a:lnTo>
                <a:lnTo>
                  <a:pt x="263651" y="1574800"/>
                </a:lnTo>
                <a:lnTo>
                  <a:pt x="205739" y="1498600"/>
                </a:lnTo>
                <a:lnTo>
                  <a:pt x="156972" y="1422400"/>
                </a:lnTo>
                <a:lnTo>
                  <a:pt x="135636" y="1384300"/>
                </a:lnTo>
                <a:lnTo>
                  <a:pt x="115824" y="1346200"/>
                </a:lnTo>
                <a:lnTo>
                  <a:pt x="74675" y="1231900"/>
                </a:lnTo>
                <a:lnTo>
                  <a:pt x="62484" y="1193800"/>
                </a:lnTo>
                <a:lnTo>
                  <a:pt x="48768" y="1117600"/>
                </a:lnTo>
                <a:lnTo>
                  <a:pt x="41148" y="1054100"/>
                </a:lnTo>
                <a:lnTo>
                  <a:pt x="38100" y="1003300"/>
                </a:lnTo>
                <a:lnTo>
                  <a:pt x="38100" y="990600"/>
                </a:lnTo>
                <a:lnTo>
                  <a:pt x="3333" y="990600"/>
                </a:lnTo>
                <a:lnTo>
                  <a:pt x="0" y="977900"/>
                </a:lnTo>
                <a:close/>
              </a:path>
              <a:path w="2059304" h="1943100">
                <a:moveTo>
                  <a:pt x="1286255" y="38100"/>
                </a:moveTo>
                <a:lnTo>
                  <a:pt x="1080515" y="38100"/>
                </a:lnTo>
                <a:lnTo>
                  <a:pt x="1106423" y="50800"/>
                </a:lnTo>
                <a:lnTo>
                  <a:pt x="1181099" y="50800"/>
                </a:lnTo>
                <a:lnTo>
                  <a:pt x="1229867" y="63500"/>
                </a:lnTo>
                <a:lnTo>
                  <a:pt x="1415795" y="114300"/>
                </a:lnTo>
                <a:lnTo>
                  <a:pt x="1459991" y="139700"/>
                </a:lnTo>
                <a:lnTo>
                  <a:pt x="1502663" y="152400"/>
                </a:lnTo>
                <a:lnTo>
                  <a:pt x="1543811" y="177800"/>
                </a:lnTo>
                <a:lnTo>
                  <a:pt x="1623059" y="228600"/>
                </a:lnTo>
                <a:lnTo>
                  <a:pt x="1661159" y="254000"/>
                </a:lnTo>
                <a:lnTo>
                  <a:pt x="1696211" y="279400"/>
                </a:lnTo>
                <a:lnTo>
                  <a:pt x="1731263" y="317500"/>
                </a:lnTo>
                <a:lnTo>
                  <a:pt x="1763267" y="355600"/>
                </a:lnTo>
                <a:lnTo>
                  <a:pt x="1795271" y="381000"/>
                </a:lnTo>
                <a:lnTo>
                  <a:pt x="1824227" y="419100"/>
                </a:lnTo>
                <a:lnTo>
                  <a:pt x="1851659" y="457200"/>
                </a:lnTo>
                <a:lnTo>
                  <a:pt x="1877567" y="495300"/>
                </a:lnTo>
                <a:lnTo>
                  <a:pt x="1901951" y="533400"/>
                </a:lnTo>
                <a:lnTo>
                  <a:pt x="1923287" y="571500"/>
                </a:lnTo>
                <a:lnTo>
                  <a:pt x="1943099" y="609600"/>
                </a:lnTo>
                <a:lnTo>
                  <a:pt x="1959863" y="660400"/>
                </a:lnTo>
                <a:lnTo>
                  <a:pt x="1976627" y="698500"/>
                </a:lnTo>
                <a:lnTo>
                  <a:pt x="1982723" y="723900"/>
                </a:lnTo>
                <a:lnTo>
                  <a:pt x="2001011" y="787400"/>
                </a:lnTo>
                <a:lnTo>
                  <a:pt x="2005583" y="812800"/>
                </a:lnTo>
                <a:lnTo>
                  <a:pt x="2008631" y="838200"/>
                </a:lnTo>
                <a:lnTo>
                  <a:pt x="2013203" y="863600"/>
                </a:lnTo>
                <a:lnTo>
                  <a:pt x="2017775" y="901700"/>
                </a:lnTo>
                <a:lnTo>
                  <a:pt x="2020823" y="952500"/>
                </a:lnTo>
                <a:lnTo>
                  <a:pt x="2020823" y="1003300"/>
                </a:lnTo>
                <a:lnTo>
                  <a:pt x="2017775" y="1054100"/>
                </a:lnTo>
                <a:lnTo>
                  <a:pt x="2013203" y="1092200"/>
                </a:lnTo>
                <a:lnTo>
                  <a:pt x="2008631" y="1117600"/>
                </a:lnTo>
                <a:lnTo>
                  <a:pt x="2005583" y="1143000"/>
                </a:lnTo>
                <a:lnTo>
                  <a:pt x="2001011" y="1168400"/>
                </a:lnTo>
                <a:lnTo>
                  <a:pt x="1994915" y="1193800"/>
                </a:lnTo>
                <a:lnTo>
                  <a:pt x="1988819" y="1206500"/>
                </a:lnTo>
                <a:lnTo>
                  <a:pt x="1976627" y="1257300"/>
                </a:lnTo>
                <a:lnTo>
                  <a:pt x="1959863" y="1295400"/>
                </a:lnTo>
                <a:lnTo>
                  <a:pt x="1943099" y="1346200"/>
                </a:lnTo>
                <a:lnTo>
                  <a:pt x="1923287" y="1384300"/>
                </a:lnTo>
                <a:lnTo>
                  <a:pt x="1877567" y="1460500"/>
                </a:lnTo>
                <a:lnTo>
                  <a:pt x="1851659" y="1498600"/>
                </a:lnTo>
                <a:lnTo>
                  <a:pt x="1824227" y="1536700"/>
                </a:lnTo>
                <a:lnTo>
                  <a:pt x="1763267" y="1612900"/>
                </a:lnTo>
                <a:lnTo>
                  <a:pt x="1696211" y="1663700"/>
                </a:lnTo>
                <a:lnTo>
                  <a:pt x="1623059" y="1727200"/>
                </a:lnTo>
                <a:lnTo>
                  <a:pt x="1543811" y="1778000"/>
                </a:lnTo>
                <a:lnTo>
                  <a:pt x="1458467" y="1816100"/>
                </a:lnTo>
                <a:lnTo>
                  <a:pt x="1414271" y="1841500"/>
                </a:lnTo>
                <a:lnTo>
                  <a:pt x="1324355" y="1866900"/>
                </a:lnTo>
                <a:lnTo>
                  <a:pt x="1228343" y="1892300"/>
                </a:lnTo>
                <a:lnTo>
                  <a:pt x="1203959" y="1892300"/>
                </a:lnTo>
                <a:lnTo>
                  <a:pt x="1179575" y="1905000"/>
                </a:lnTo>
                <a:lnTo>
                  <a:pt x="1335023" y="1905000"/>
                </a:lnTo>
                <a:lnTo>
                  <a:pt x="1383791" y="1892300"/>
                </a:lnTo>
                <a:lnTo>
                  <a:pt x="1475231" y="1854200"/>
                </a:lnTo>
                <a:lnTo>
                  <a:pt x="1519427" y="1828800"/>
                </a:lnTo>
                <a:lnTo>
                  <a:pt x="1562099" y="1803400"/>
                </a:lnTo>
                <a:lnTo>
                  <a:pt x="1604771" y="1790700"/>
                </a:lnTo>
                <a:lnTo>
                  <a:pt x="1644395" y="1752600"/>
                </a:lnTo>
                <a:lnTo>
                  <a:pt x="1684019" y="1727200"/>
                </a:lnTo>
                <a:lnTo>
                  <a:pt x="1720595" y="1701800"/>
                </a:lnTo>
                <a:lnTo>
                  <a:pt x="1757171" y="1663700"/>
                </a:lnTo>
                <a:lnTo>
                  <a:pt x="1824227" y="1600200"/>
                </a:lnTo>
                <a:lnTo>
                  <a:pt x="1854707" y="1562100"/>
                </a:lnTo>
                <a:lnTo>
                  <a:pt x="1909571" y="1485900"/>
                </a:lnTo>
                <a:lnTo>
                  <a:pt x="1933955" y="1435100"/>
                </a:lnTo>
                <a:lnTo>
                  <a:pt x="1956815" y="1397000"/>
                </a:lnTo>
                <a:lnTo>
                  <a:pt x="1978151" y="1358900"/>
                </a:lnTo>
                <a:lnTo>
                  <a:pt x="1996439" y="1308100"/>
                </a:lnTo>
                <a:lnTo>
                  <a:pt x="2026919" y="1219200"/>
                </a:lnTo>
                <a:lnTo>
                  <a:pt x="2037587" y="1168400"/>
                </a:lnTo>
                <a:lnTo>
                  <a:pt x="2046731" y="1130300"/>
                </a:lnTo>
                <a:lnTo>
                  <a:pt x="2055875" y="1054100"/>
                </a:lnTo>
                <a:lnTo>
                  <a:pt x="2058923" y="1003300"/>
                </a:lnTo>
                <a:lnTo>
                  <a:pt x="2058923" y="952500"/>
                </a:lnTo>
                <a:lnTo>
                  <a:pt x="2055875" y="901700"/>
                </a:lnTo>
                <a:lnTo>
                  <a:pt x="2046731" y="825500"/>
                </a:lnTo>
                <a:lnTo>
                  <a:pt x="2037587" y="774700"/>
                </a:lnTo>
                <a:lnTo>
                  <a:pt x="2031491" y="762000"/>
                </a:lnTo>
                <a:lnTo>
                  <a:pt x="2019299" y="711200"/>
                </a:lnTo>
                <a:lnTo>
                  <a:pt x="2011679" y="685800"/>
                </a:lnTo>
                <a:lnTo>
                  <a:pt x="1996439" y="647700"/>
                </a:lnTo>
                <a:lnTo>
                  <a:pt x="1976627" y="596900"/>
                </a:lnTo>
                <a:lnTo>
                  <a:pt x="1956815" y="558800"/>
                </a:lnTo>
                <a:lnTo>
                  <a:pt x="1933955" y="508000"/>
                </a:lnTo>
                <a:lnTo>
                  <a:pt x="1909571" y="469900"/>
                </a:lnTo>
                <a:lnTo>
                  <a:pt x="1882139" y="431800"/>
                </a:lnTo>
                <a:lnTo>
                  <a:pt x="1853183" y="393700"/>
                </a:lnTo>
                <a:lnTo>
                  <a:pt x="1822703" y="355600"/>
                </a:lnTo>
                <a:lnTo>
                  <a:pt x="1790699" y="317500"/>
                </a:lnTo>
                <a:lnTo>
                  <a:pt x="1755647" y="292100"/>
                </a:lnTo>
                <a:lnTo>
                  <a:pt x="1720595" y="254000"/>
                </a:lnTo>
                <a:lnTo>
                  <a:pt x="1644395" y="203200"/>
                </a:lnTo>
                <a:lnTo>
                  <a:pt x="1603247" y="165100"/>
                </a:lnTo>
                <a:lnTo>
                  <a:pt x="1562099" y="139700"/>
                </a:lnTo>
                <a:lnTo>
                  <a:pt x="1519427" y="127000"/>
                </a:lnTo>
                <a:lnTo>
                  <a:pt x="1475231" y="101600"/>
                </a:lnTo>
                <a:lnTo>
                  <a:pt x="1429511" y="76200"/>
                </a:lnTo>
                <a:lnTo>
                  <a:pt x="1286255" y="38100"/>
                </a:lnTo>
                <a:close/>
              </a:path>
              <a:path w="2059304" h="1943100">
                <a:moveTo>
                  <a:pt x="38100" y="952500"/>
                </a:moveTo>
                <a:lnTo>
                  <a:pt x="22002" y="952500"/>
                </a:lnTo>
                <a:lnTo>
                  <a:pt x="28194" y="965200"/>
                </a:lnTo>
                <a:lnTo>
                  <a:pt x="36575" y="965200"/>
                </a:lnTo>
                <a:lnTo>
                  <a:pt x="0" y="977900"/>
                </a:lnTo>
                <a:lnTo>
                  <a:pt x="3333" y="990600"/>
                </a:lnTo>
                <a:lnTo>
                  <a:pt x="38100" y="990600"/>
                </a:lnTo>
                <a:lnTo>
                  <a:pt x="38100" y="952500"/>
                </a:lnTo>
                <a:close/>
              </a:path>
              <a:path w="2059304" h="1943100">
                <a:moveTo>
                  <a:pt x="1211579" y="12700"/>
                </a:moveTo>
                <a:lnTo>
                  <a:pt x="845819" y="12700"/>
                </a:lnTo>
                <a:lnTo>
                  <a:pt x="821435" y="25400"/>
                </a:lnTo>
                <a:lnTo>
                  <a:pt x="771143" y="38100"/>
                </a:lnTo>
                <a:lnTo>
                  <a:pt x="627887" y="76200"/>
                </a:lnTo>
                <a:lnTo>
                  <a:pt x="582167" y="101600"/>
                </a:lnTo>
                <a:lnTo>
                  <a:pt x="537971" y="127000"/>
                </a:lnTo>
                <a:lnTo>
                  <a:pt x="452627" y="165100"/>
                </a:lnTo>
                <a:lnTo>
                  <a:pt x="413003" y="203200"/>
                </a:lnTo>
                <a:lnTo>
                  <a:pt x="336803" y="254000"/>
                </a:lnTo>
                <a:lnTo>
                  <a:pt x="301751" y="292100"/>
                </a:lnTo>
                <a:lnTo>
                  <a:pt x="266700" y="317500"/>
                </a:lnTo>
                <a:lnTo>
                  <a:pt x="234696" y="355600"/>
                </a:lnTo>
                <a:lnTo>
                  <a:pt x="204216" y="393700"/>
                </a:lnTo>
                <a:lnTo>
                  <a:pt x="175260" y="431800"/>
                </a:lnTo>
                <a:lnTo>
                  <a:pt x="123444" y="508000"/>
                </a:lnTo>
                <a:lnTo>
                  <a:pt x="100584" y="558800"/>
                </a:lnTo>
                <a:lnTo>
                  <a:pt x="80772" y="596900"/>
                </a:lnTo>
                <a:lnTo>
                  <a:pt x="62484" y="647700"/>
                </a:lnTo>
                <a:lnTo>
                  <a:pt x="45720" y="685800"/>
                </a:lnTo>
                <a:lnTo>
                  <a:pt x="38100" y="711200"/>
                </a:lnTo>
                <a:lnTo>
                  <a:pt x="25908" y="762000"/>
                </a:lnTo>
                <a:lnTo>
                  <a:pt x="19812" y="774700"/>
                </a:lnTo>
                <a:lnTo>
                  <a:pt x="10668" y="825500"/>
                </a:lnTo>
                <a:lnTo>
                  <a:pt x="4572" y="876300"/>
                </a:lnTo>
                <a:lnTo>
                  <a:pt x="0" y="952500"/>
                </a:lnTo>
                <a:lnTo>
                  <a:pt x="0" y="977900"/>
                </a:lnTo>
                <a:lnTo>
                  <a:pt x="36575" y="965200"/>
                </a:lnTo>
                <a:lnTo>
                  <a:pt x="15239" y="965200"/>
                </a:lnTo>
                <a:lnTo>
                  <a:pt x="22002" y="952500"/>
                </a:lnTo>
                <a:lnTo>
                  <a:pt x="38100" y="952500"/>
                </a:lnTo>
                <a:lnTo>
                  <a:pt x="42672" y="876300"/>
                </a:lnTo>
                <a:lnTo>
                  <a:pt x="45720" y="863600"/>
                </a:lnTo>
                <a:lnTo>
                  <a:pt x="48768" y="838200"/>
                </a:lnTo>
                <a:lnTo>
                  <a:pt x="62484" y="762000"/>
                </a:lnTo>
                <a:lnTo>
                  <a:pt x="68580" y="749300"/>
                </a:lnTo>
                <a:lnTo>
                  <a:pt x="74675" y="723900"/>
                </a:lnTo>
                <a:lnTo>
                  <a:pt x="82296" y="698500"/>
                </a:lnTo>
                <a:lnTo>
                  <a:pt x="97536" y="660400"/>
                </a:lnTo>
                <a:lnTo>
                  <a:pt x="115824" y="609600"/>
                </a:lnTo>
                <a:lnTo>
                  <a:pt x="135636" y="571500"/>
                </a:lnTo>
                <a:lnTo>
                  <a:pt x="156972" y="533400"/>
                </a:lnTo>
                <a:lnTo>
                  <a:pt x="181356" y="495300"/>
                </a:lnTo>
                <a:lnTo>
                  <a:pt x="207263" y="457200"/>
                </a:lnTo>
                <a:lnTo>
                  <a:pt x="234696" y="419100"/>
                </a:lnTo>
                <a:lnTo>
                  <a:pt x="263651" y="381000"/>
                </a:lnTo>
                <a:lnTo>
                  <a:pt x="295655" y="342900"/>
                </a:lnTo>
                <a:lnTo>
                  <a:pt x="327659" y="317500"/>
                </a:lnTo>
                <a:lnTo>
                  <a:pt x="362711" y="279400"/>
                </a:lnTo>
                <a:lnTo>
                  <a:pt x="397763" y="254000"/>
                </a:lnTo>
                <a:lnTo>
                  <a:pt x="473963" y="203200"/>
                </a:lnTo>
                <a:lnTo>
                  <a:pt x="556259" y="152400"/>
                </a:lnTo>
                <a:lnTo>
                  <a:pt x="598931" y="139700"/>
                </a:lnTo>
                <a:lnTo>
                  <a:pt x="643127" y="114300"/>
                </a:lnTo>
                <a:lnTo>
                  <a:pt x="829055" y="63500"/>
                </a:lnTo>
                <a:lnTo>
                  <a:pt x="877823" y="50800"/>
                </a:lnTo>
                <a:lnTo>
                  <a:pt x="952499" y="50800"/>
                </a:lnTo>
                <a:lnTo>
                  <a:pt x="978407" y="38100"/>
                </a:lnTo>
                <a:lnTo>
                  <a:pt x="1286255" y="38100"/>
                </a:lnTo>
                <a:lnTo>
                  <a:pt x="1235963" y="25400"/>
                </a:lnTo>
                <a:lnTo>
                  <a:pt x="1211579" y="12700"/>
                </a:lnTo>
                <a:close/>
              </a:path>
              <a:path w="2059304" h="1943100">
                <a:moveTo>
                  <a:pt x="22002" y="952500"/>
                </a:moveTo>
                <a:lnTo>
                  <a:pt x="15239" y="965200"/>
                </a:lnTo>
                <a:lnTo>
                  <a:pt x="28194" y="965200"/>
                </a:lnTo>
                <a:lnTo>
                  <a:pt x="22002" y="952500"/>
                </a:lnTo>
                <a:close/>
              </a:path>
              <a:path w="2059304" h="1943100">
                <a:moveTo>
                  <a:pt x="1082039" y="0"/>
                </a:moveTo>
                <a:lnTo>
                  <a:pt x="1001267" y="0"/>
                </a:lnTo>
                <a:lnTo>
                  <a:pt x="949451" y="12700"/>
                </a:lnTo>
                <a:lnTo>
                  <a:pt x="1107947" y="12700"/>
                </a:lnTo>
                <a:lnTo>
                  <a:pt x="1082039" y="0"/>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57555" y="3590544"/>
            <a:ext cx="3209544" cy="298094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66343" y="3637788"/>
            <a:ext cx="2863850" cy="2781300"/>
          </a:xfrm>
          <a:custGeom>
            <a:avLst/>
            <a:gdLst/>
            <a:ahLst/>
            <a:cxnLst/>
            <a:rect l="l" t="t" r="r" b="b"/>
            <a:pathLst>
              <a:path w="2863850" h="2781300">
                <a:moveTo>
                  <a:pt x="1219199" y="2730500"/>
                </a:moveTo>
                <a:lnTo>
                  <a:pt x="1040891" y="2730500"/>
                </a:lnTo>
                <a:lnTo>
                  <a:pt x="1074419" y="2743200"/>
                </a:lnTo>
                <a:lnTo>
                  <a:pt x="1214627" y="2768600"/>
                </a:lnTo>
                <a:lnTo>
                  <a:pt x="1249679" y="2781300"/>
                </a:lnTo>
                <a:lnTo>
                  <a:pt x="1613915" y="2781300"/>
                </a:lnTo>
                <a:lnTo>
                  <a:pt x="1650491" y="2768600"/>
                </a:lnTo>
                <a:lnTo>
                  <a:pt x="1720595" y="2755900"/>
                </a:lnTo>
                <a:lnTo>
                  <a:pt x="1755647" y="2755900"/>
                </a:lnTo>
                <a:lnTo>
                  <a:pt x="1790699" y="2743200"/>
                </a:lnTo>
                <a:lnTo>
                  <a:pt x="1289303" y="2743200"/>
                </a:lnTo>
                <a:lnTo>
                  <a:pt x="1219199" y="2730500"/>
                </a:lnTo>
                <a:close/>
              </a:path>
              <a:path w="2863850" h="2781300">
                <a:moveTo>
                  <a:pt x="1824227" y="50800"/>
                </a:moveTo>
                <a:lnTo>
                  <a:pt x="1644395" y="50800"/>
                </a:lnTo>
                <a:lnTo>
                  <a:pt x="1679447" y="63500"/>
                </a:lnTo>
                <a:lnTo>
                  <a:pt x="1712975" y="63500"/>
                </a:lnTo>
                <a:lnTo>
                  <a:pt x="1746503" y="76200"/>
                </a:lnTo>
                <a:lnTo>
                  <a:pt x="1781555" y="76200"/>
                </a:lnTo>
                <a:lnTo>
                  <a:pt x="1813559" y="88900"/>
                </a:lnTo>
                <a:lnTo>
                  <a:pt x="1847087" y="101600"/>
                </a:lnTo>
                <a:lnTo>
                  <a:pt x="1911095" y="127000"/>
                </a:lnTo>
                <a:lnTo>
                  <a:pt x="1975103" y="139700"/>
                </a:lnTo>
                <a:lnTo>
                  <a:pt x="2066543" y="190500"/>
                </a:lnTo>
                <a:lnTo>
                  <a:pt x="2097023" y="203200"/>
                </a:lnTo>
                <a:lnTo>
                  <a:pt x="2183891" y="254000"/>
                </a:lnTo>
                <a:lnTo>
                  <a:pt x="2293619" y="330200"/>
                </a:lnTo>
                <a:lnTo>
                  <a:pt x="2319527" y="342900"/>
                </a:lnTo>
                <a:lnTo>
                  <a:pt x="2343911" y="368300"/>
                </a:lnTo>
                <a:lnTo>
                  <a:pt x="2369819" y="393700"/>
                </a:lnTo>
                <a:lnTo>
                  <a:pt x="2418587" y="431800"/>
                </a:lnTo>
                <a:lnTo>
                  <a:pt x="2464307" y="482600"/>
                </a:lnTo>
                <a:lnTo>
                  <a:pt x="2485643" y="508000"/>
                </a:lnTo>
                <a:lnTo>
                  <a:pt x="2508503" y="533400"/>
                </a:lnTo>
                <a:lnTo>
                  <a:pt x="2528315" y="558800"/>
                </a:lnTo>
                <a:lnTo>
                  <a:pt x="2549651" y="584200"/>
                </a:lnTo>
                <a:lnTo>
                  <a:pt x="2569463" y="609600"/>
                </a:lnTo>
                <a:lnTo>
                  <a:pt x="2606039" y="660400"/>
                </a:lnTo>
                <a:lnTo>
                  <a:pt x="2624327" y="698500"/>
                </a:lnTo>
                <a:lnTo>
                  <a:pt x="2657855" y="749300"/>
                </a:lnTo>
                <a:lnTo>
                  <a:pt x="2688335" y="812800"/>
                </a:lnTo>
                <a:lnTo>
                  <a:pt x="2703575" y="838200"/>
                </a:lnTo>
                <a:lnTo>
                  <a:pt x="2715767" y="863600"/>
                </a:lnTo>
                <a:lnTo>
                  <a:pt x="2729483" y="901700"/>
                </a:lnTo>
                <a:lnTo>
                  <a:pt x="2741675" y="927100"/>
                </a:lnTo>
                <a:lnTo>
                  <a:pt x="2752343" y="965200"/>
                </a:lnTo>
                <a:lnTo>
                  <a:pt x="2773679" y="1028700"/>
                </a:lnTo>
                <a:lnTo>
                  <a:pt x="2781299" y="1054100"/>
                </a:lnTo>
                <a:lnTo>
                  <a:pt x="2790443" y="1092200"/>
                </a:lnTo>
                <a:lnTo>
                  <a:pt x="2798063" y="1117600"/>
                </a:lnTo>
                <a:lnTo>
                  <a:pt x="2810255" y="1193800"/>
                </a:lnTo>
                <a:lnTo>
                  <a:pt x="2814827" y="1219200"/>
                </a:lnTo>
                <a:lnTo>
                  <a:pt x="2817875" y="1257300"/>
                </a:lnTo>
                <a:lnTo>
                  <a:pt x="2822447" y="1295400"/>
                </a:lnTo>
                <a:lnTo>
                  <a:pt x="2825495" y="1358900"/>
                </a:lnTo>
                <a:lnTo>
                  <a:pt x="2825495" y="1435100"/>
                </a:lnTo>
                <a:lnTo>
                  <a:pt x="2823971" y="1460500"/>
                </a:lnTo>
                <a:lnTo>
                  <a:pt x="2822447" y="1498600"/>
                </a:lnTo>
                <a:lnTo>
                  <a:pt x="2819399" y="1536700"/>
                </a:lnTo>
                <a:lnTo>
                  <a:pt x="2810255" y="1600200"/>
                </a:lnTo>
                <a:lnTo>
                  <a:pt x="2798063" y="1663700"/>
                </a:lnTo>
                <a:lnTo>
                  <a:pt x="2790443" y="1701800"/>
                </a:lnTo>
                <a:lnTo>
                  <a:pt x="2781299" y="1727200"/>
                </a:lnTo>
                <a:lnTo>
                  <a:pt x="2773679" y="1765300"/>
                </a:lnTo>
                <a:lnTo>
                  <a:pt x="2741675" y="1866900"/>
                </a:lnTo>
                <a:lnTo>
                  <a:pt x="2729483" y="1892300"/>
                </a:lnTo>
                <a:lnTo>
                  <a:pt x="2702051" y="1955800"/>
                </a:lnTo>
                <a:lnTo>
                  <a:pt x="2688335" y="1981200"/>
                </a:lnTo>
                <a:lnTo>
                  <a:pt x="2673095" y="2006600"/>
                </a:lnTo>
                <a:lnTo>
                  <a:pt x="2657855" y="2044700"/>
                </a:lnTo>
                <a:lnTo>
                  <a:pt x="2624327" y="2095500"/>
                </a:lnTo>
                <a:lnTo>
                  <a:pt x="2569463" y="2184400"/>
                </a:lnTo>
                <a:lnTo>
                  <a:pt x="2549651" y="2209800"/>
                </a:lnTo>
                <a:lnTo>
                  <a:pt x="2464307" y="2311400"/>
                </a:lnTo>
                <a:lnTo>
                  <a:pt x="2441447" y="2336800"/>
                </a:lnTo>
                <a:lnTo>
                  <a:pt x="2417063" y="2349500"/>
                </a:lnTo>
                <a:lnTo>
                  <a:pt x="2394203" y="2374900"/>
                </a:lnTo>
                <a:lnTo>
                  <a:pt x="2369819" y="2400300"/>
                </a:lnTo>
                <a:lnTo>
                  <a:pt x="2343911" y="2425700"/>
                </a:lnTo>
                <a:lnTo>
                  <a:pt x="2318003" y="2438400"/>
                </a:lnTo>
                <a:lnTo>
                  <a:pt x="2292095" y="2463800"/>
                </a:lnTo>
                <a:lnTo>
                  <a:pt x="2266187" y="2476500"/>
                </a:lnTo>
                <a:lnTo>
                  <a:pt x="2183891" y="2540000"/>
                </a:lnTo>
                <a:lnTo>
                  <a:pt x="2125979" y="2565400"/>
                </a:lnTo>
                <a:lnTo>
                  <a:pt x="2097023" y="2590800"/>
                </a:lnTo>
                <a:lnTo>
                  <a:pt x="1975103" y="2641600"/>
                </a:lnTo>
                <a:lnTo>
                  <a:pt x="1847087" y="2692400"/>
                </a:lnTo>
                <a:lnTo>
                  <a:pt x="1813559" y="2705100"/>
                </a:lnTo>
                <a:lnTo>
                  <a:pt x="1780031" y="2705100"/>
                </a:lnTo>
                <a:lnTo>
                  <a:pt x="1746503" y="2717800"/>
                </a:lnTo>
                <a:lnTo>
                  <a:pt x="1712975" y="2717800"/>
                </a:lnTo>
                <a:lnTo>
                  <a:pt x="1677923" y="2730500"/>
                </a:lnTo>
                <a:lnTo>
                  <a:pt x="1644395" y="2730500"/>
                </a:lnTo>
                <a:lnTo>
                  <a:pt x="1574291" y="2743200"/>
                </a:lnTo>
                <a:lnTo>
                  <a:pt x="1790699" y="2743200"/>
                </a:lnTo>
                <a:lnTo>
                  <a:pt x="1824227" y="2730500"/>
                </a:lnTo>
                <a:lnTo>
                  <a:pt x="1924811" y="2705100"/>
                </a:lnTo>
                <a:lnTo>
                  <a:pt x="2052827" y="2654300"/>
                </a:lnTo>
                <a:lnTo>
                  <a:pt x="2083307" y="2628900"/>
                </a:lnTo>
                <a:lnTo>
                  <a:pt x="2115311" y="2616200"/>
                </a:lnTo>
                <a:lnTo>
                  <a:pt x="2144267" y="2603500"/>
                </a:lnTo>
                <a:lnTo>
                  <a:pt x="2174747" y="2590800"/>
                </a:lnTo>
                <a:lnTo>
                  <a:pt x="2261615" y="2527300"/>
                </a:lnTo>
                <a:lnTo>
                  <a:pt x="2289047" y="2514600"/>
                </a:lnTo>
                <a:lnTo>
                  <a:pt x="2316479" y="2489200"/>
                </a:lnTo>
                <a:lnTo>
                  <a:pt x="2342387" y="2476500"/>
                </a:lnTo>
                <a:lnTo>
                  <a:pt x="2369819" y="2451100"/>
                </a:lnTo>
                <a:lnTo>
                  <a:pt x="2394203" y="2425700"/>
                </a:lnTo>
                <a:lnTo>
                  <a:pt x="2420111" y="2400300"/>
                </a:lnTo>
                <a:lnTo>
                  <a:pt x="2444495" y="2374900"/>
                </a:lnTo>
                <a:lnTo>
                  <a:pt x="2468879" y="2362200"/>
                </a:lnTo>
                <a:lnTo>
                  <a:pt x="2537459" y="2286000"/>
                </a:lnTo>
                <a:lnTo>
                  <a:pt x="2558795" y="2260600"/>
                </a:lnTo>
                <a:lnTo>
                  <a:pt x="2580131" y="2222500"/>
                </a:lnTo>
                <a:lnTo>
                  <a:pt x="2619755" y="2171700"/>
                </a:lnTo>
                <a:lnTo>
                  <a:pt x="2638043" y="2146300"/>
                </a:lnTo>
                <a:lnTo>
                  <a:pt x="2674619" y="2082800"/>
                </a:lnTo>
                <a:lnTo>
                  <a:pt x="2691383" y="2057400"/>
                </a:lnTo>
                <a:lnTo>
                  <a:pt x="2706623" y="2032000"/>
                </a:lnTo>
                <a:lnTo>
                  <a:pt x="2723387" y="1993900"/>
                </a:lnTo>
                <a:lnTo>
                  <a:pt x="2750819" y="1943100"/>
                </a:lnTo>
                <a:lnTo>
                  <a:pt x="2764535" y="1905000"/>
                </a:lnTo>
                <a:lnTo>
                  <a:pt x="2788919" y="1841500"/>
                </a:lnTo>
                <a:lnTo>
                  <a:pt x="2799587" y="1803400"/>
                </a:lnTo>
                <a:lnTo>
                  <a:pt x="2819399" y="1739900"/>
                </a:lnTo>
                <a:lnTo>
                  <a:pt x="2842259" y="1638300"/>
                </a:lnTo>
                <a:lnTo>
                  <a:pt x="2852927" y="1574800"/>
                </a:lnTo>
                <a:lnTo>
                  <a:pt x="2855975" y="1536700"/>
                </a:lnTo>
                <a:lnTo>
                  <a:pt x="2860547" y="1498600"/>
                </a:lnTo>
                <a:lnTo>
                  <a:pt x="2862071" y="1460500"/>
                </a:lnTo>
                <a:lnTo>
                  <a:pt x="2863595" y="1435100"/>
                </a:lnTo>
                <a:lnTo>
                  <a:pt x="2863595" y="1358900"/>
                </a:lnTo>
                <a:lnTo>
                  <a:pt x="2862071" y="1320800"/>
                </a:lnTo>
                <a:lnTo>
                  <a:pt x="2852927" y="1219200"/>
                </a:lnTo>
                <a:lnTo>
                  <a:pt x="2840735" y="1143000"/>
                </a:lnTo>
                <a:lnTo>
                  <a:pt x="2834639" y="1117600"/>
                </a:lnTo>
                <a:lnTo>
                  <a:pt x="2819399" y="1041400"/>
                </a:lnTo>
                <a:lnTo>
                  <a:pt x="2808731" y="1016000"/>
                </a:lnTo>
                <a:lnTo>
                  <a:pt x="2799587" y="977900"/>
                </a:lnTo>
                <a:lnTo>
                  <a:pt x="2788919" y="952500"/>
                </a:lnTo>
                <a:lnTo>
                  <a:pt x="2764535" y="889000"/>
                </a:lnTo>
                <a:lnTo>
                  <a:pt x="2750819" y="850900"/>
                </a:lnTo>
                <a:lnTo>
                  <a:pt x="2737103" y="825500"/>
                </a:lnTo>
                <a:lnTo>
                  <a:pt x="2691383" y="723900"/>
                </a:lnTo>
                <a:lnTo>
                  <a:pt x="2674619" y="698500"/>
                </a:lnTo>
                <a:lnTo>
                  <a:pt x="2638043" y="647700"/>
                </a:lnTo>
                <a:lnTo>
                  <a:pt x="2619755" y="609600"/>
                </a:lnTo>
                <a:lnTo>
                  <a:pt x="2599943" y="584200"/>
                </a:lnTo>
                <a:lnTo>
                  <a:pt x="2578607" y="558800"/>
                </a:lnTo>
                <a:lnTo>
                  <a:pt x="2558795" y="533400"/>
                </a:lnTo>
                <a:lnTo>
                  <a:pt x="2468879" y="431800"/>
                </a:lnTo>
                <a:lnTo>
                  <a:pt x="2420111" y="381000"/>
                </a:lnTo>
                <a:lnTo>
                  <a:pt x="2316479" y="292100"/>
                </a:lnTo>
                <a:lnTo>
                  <a:pt x="2289047" y="279400"/>
                </a:lnTo>
                <a:lnTo>
                  <a:pt x="2260091" y="254000"/>
                </a:lnTo>
                <a:lnTo>
                  <a:pt x="2232659" y="241300"/>
                </a:lnTo>
                <a:lnTo>
                  <a:pt x="2174747" y="203200"/>
                </a:lnTo>
                <a:lnTo>
                  <a:pt x="2113787" y="165100"/>
                </a:lnTo>
                <a:lnTo>
                  <a:pt x="2052827" y="139700"/>
                </a:lnTo>
                <a:lnTo>
                  <a:pt x="1924811" y="88900"/>
                </a:lnTo>
                <a:lnTo>
                  <a:pt x="1824227" y="50800"/>
                </a:lnTo>
                <a:close/>
              </a:path>
              <a:path w="2863850" h="2781300">
                <a:moveTo>
                  <a:pt x="39115" y="1371600"/>
                </a:moveTo>
                <a:lnTo>
                  <a:pt x="19811" y="1371600"/>
                </a:lnTo>
                <a:lnTo>
                  <a:pt x="0" y="1397000"/>
                </a:lnTo>
                <a:lnTo>
                  <a:pt x="0" y="1435100"/>
                </a:lnTo>
                <a:lnTo>
                  <a:pt x="1523" y="1460500"/>
                </a:lnTo>
                <a:lnTo>
                  <a:pt x="7620" y="1536700"/>
                </a:lnTo>
                <a:lnTo>
                  <a:pt x="16764" y="1612900"/>
                </a:lnTo>
                <a:lnTo>
                  <a:pt x="22859" y="1638300"/>
                </a:lnTo>
                <a:lnTo>
                  <a:pt x="28956" y="1676400"/>
                </a:lnTo>
                <a:lnTo>
                  <a:pt x="36575" y="1714500"/>
                </a:lnTo>
                <a:lnTo>
                  <a:pt x="45720" y="1739900"/>
                </a:lnTo>
                <a:lnTo>
                  <a:pt x="54864" y="1778000"/>
                </a:lnTo>
                <a:lnTo>
                  <a:pt x="64007" y="1803400"/>
                </a:lnTo>
                <a:lnTo>
                  <a:pt x="76200" y="1841500"/>
                </a:lnTo>
                <a:lnTo>
                  <a:pt x="86867" y="1879600"/>
                </a:lnTo>
                <a:lnTo>
                  <a:pt x="99059" y="1905000"/>
                </a:lnTo>
                <a:lnTo>
                  <a:pt x="112775" y="1943100"/>
                </a:lnTo>
                <a:lnTo>
                  <a:pt x="126492" y="1968500"/>
                </a:lnTo>
                <a:lnTo>
                  <a:pt x="141731" y="1993900"/>
                </a:lnTo>
                <a:lnTo>
                  <a:pt x="156972" y="2032000"/>
                </a:lnTo>
                <a:lnTo>
                  <a:pt x="173736" y="2057400"/>
                </a:lnTo>
                <a:lnTo>
                  <a:pt x="207264" y="2120900"/>
                </a:lnTo>
                <a:lnTo>
                  <a:pt x="225551" y="2146300"/>
                </a:lnTo>
                <a:lnTo>
                  <a:pt x="284988" y="2222500"/>
                </a:lnTo>
                <a:lnTo>
                  <a:pt x="306323" y="2260600"/>
                </a:lnTo>
                <a:lnTo>
                  <a:pt x="327659" y="2286000"/>
                </a:lnTo>
                <a:lnTo>
                  <a:pt x="396239" y="2362200"/>
                </a:lnTo>
                <a:lnTo>
                  <a:pt x="420623" y="2374900"/>
                </a:lnTo>
                <a:lnTo>
                  <a:pt x="469391" y="2425700"/>
                </a:lnTo>
                <a:lnTo>
                  <a:pt x="521207" y="2476500"/>
                </a:lnTo>
                <a:lnTo>
                  <a:pt x="548639" y="2489200"/>
                </a:lnTo>
                <a:lnTo>
                  <a:pt x="603503" y="2527300"/>
                </a:lnTo>
                <a:lnTo>
                  <a:pt x="632459" y="2552700"/>
                </a:lnTo>
                <a:lnTo>
                  <a:pt x="661415" y="2565400"/>
                </a:lnTo>
                <a:lnTo>
                  <a:pt x="719327" y="2603500"/>
                </a:lnTo>
                <a:lnTo>
                  <a:pt x="780287" y="2641600"/>
                </a:lnTo>
                <a:lnTo>
                  <a:pt x="812291" y="2654300"/>
                </a:lnTo>
                <a:lnTo>
                  <a:pt x="842771" y="2667000"/>
                </a:lnTo>
                <a:lnTo>
                  <a:pt x="874775" y="2679700"/>
                </a:lnTo>
                <a:lnTo>
                  <a:pt x="908303" y="2692400"/>
                </a:lnTo>
                <a:lnTo>
                  <a:pt x="940307" y="2705100"/>
                </a:lnTo>
                <a:lnTo>
                  <a:pt x="1007363" y="2730500"/>
                </a:lnTo>
                <a:lnTo>
                  <a:pt x="1185671" y="2730500"/>
                </a:lnTo>
                <a:lnTo>
                  <a:pt x="1150619" y="2717800"/>
                </a:lnTo>
                <a:lnTo>
                  <a:pt x="1117091" y="2717800"/>
                </a:lnTo>
                <a:lnTo>
                  <a:pt x="1083563" y="2705100"/>
                </a:lnTo>
                <a:lnTo>
                  <a:pt x="1050035" y="2705100"/>
                </a:lnTo>
                <a:lnTo>
                  <a:pt x="1018031" y="2692400"/>
                </a:lnTo>
                <a:lnTo>
                  <a:pt x="984503" y="2679700"/>
                </a:lnTo>
                <a:lnTo>
                  <a:pt x="920495" y="2654300"/>
                </a:lnTo>
                <a:lnTo>
                  <a:pt x="890015" y="2641600"/>
                </a:lnTo>
                <a:lnTo>
                  <a:pt x="858011" y="2628900"/>
                </a:lnTo>
                <a:lnTo>
                  <a:pt x="797051" y="2603500"/>
                </a:lnTo>
                <a:lnTo>
                  <a:pt x="768095" y="2590800"/>
                </a:lnTo>
                <a:lnTo>
                  <a:pt x="737615" y="2565400"/>
                </a:lnTo>
                <a:lnTo>
                  <a:pt x="708659" y="2552700"/>
                </a:lnTo>
                <a:lnTo>
                  <a:pt x="681227" y="2540000"/>
                </a:lnTo>
                <a:lnTo>
                  <a:pt x="652271" y="2514600"/>
                </a:lnTo>
                <a:lnTo>
                  <a:pt x="597407" y="2476500"/>
                </a:lnTo>
                <a:lnTo>
                  <a:pt x="571499" y="2463800"/>
                </a:lnTo>
                <a:lnTo>
                  <a:pt x="519683" y="2413000"/>
                </a:lnTo>
                <a:lnTo>
                  <a:pt x="470915" y="2374900"/>
                </a:lnTo>
                <a:lnTo>
                  <a:pt x="446531" y="2349500"/>
                </a:lnTo>
                <a:lnTo>
                  <a:pt x="423671" y="2324100"/>
                </a:lnTo>
                <a:lnTo>
                  <a:pt x="400811" y="2311400"/>
                </a:lnTo>
                <a:lnTo>
                  <a:pt x="377952" y="2286000"/>
                </a:lnTo>
                <a:lnTo>
                  <a:pt x="335280" y="2235200"/>
                </a:lnTo>
                <a:lnTo>
                  <a:pt x="295656" y="2184400"/>
                </a:lnTo>
                <a:lnTo>
                  <a:pt x="275844" y="2146300"/>
                </a:lnTo>
                <a:lnTo>
                  <a:pt x="239267" y="2095500"/>
                </a:lnTo>
                <a:lnTo>
                  <a:pt x="205739" y="2044700"/>
                </a:lnTo>
                <a:lnTo>
                  <a:pt x="190500" y="2006600"/>
                </a:lnTo>
                <a:lnTo>
                  <a:pt x="175259" y="1981200"/>
                </a:lnTo>
                <a:lnTo>
                  <a:pt x="161544" y="1955800"/>
                </a:lnTo>
                <a:lnTo>
                  <a:pt x="134111" y="1892300"/>
                </a:lnTo>
                <a:lnTo>
                  <a:pt x="123443" y="1854200"/>
                </a:lnTo>
                <a:lnTo>
                  <a:pt x="111251" y="1828800"/>
                </a:lnTo>
                <a:lnTo>
                  <a:pt x="100584" y="1803400"/>
                </a:lnTo>
                <a:lnTo>
                  <a:pt x="82295" y="1727200"/>
                </a:lnTo>
                <a:lnTo>
                  <a:pt x="74675" y="1701800"/>
                </a:lnTo>
                <a:lnTo>
                  <a:pt x="67056" y="1663700"/>
                </a:lnTo>
                <a:lnTo>
                  <a:pt x="59436" y="1638300"/>
                </a:lnTo>
                <a:lnTo>
                  <a:pt x="54864" y="1600200"/>
                </a:lnTo>
                <a:lnTo>
                  <a:pt x="48767" y="1562100"/>
                </a:lnTo>
                <a:lnTo>
                  <a:pt x="45720" y="1536700"/>
                </a:lnTo>
                <a:lnTo>
                  <a:pt x="39623" y="1460500"/>
                </a:lnTo>
                <a:lnTo>
                  <a:pt x="38100" y="1422400"/>
                </a:lnTo>
                <a:lnTo>
                  <a:pt x="38100" y="1409700"/>
                </a:lnTo>
                <a:lnTo>
                  <a:pt x="19811" y="1409700"/>
                </a:lnTo>
                <a:lnTo>
                  <a:pt x="36388" y="1398188"/>
                </a:lnTo>
                <a:lnTo>
                  <a:pt x="36742" y="1397000"/>
                </a:lnTo>
                <a:lnTo>
                  <a:pt x="38100" y="1397000"/>
                </a:lnTo>
                <a:lnTo>
                  <a:pt x="39115" y="1371600"/>
                </a:lnTo>
                <a:close/>
              </a:path>
              <a:path w="2863850" h="2781300">
                <a:moveTo>
                  <a:pt x="36388" y="1398188"/>
                </a:moveTo>
                <a:lnTo>
                  <a:pt x="19811" y="1409700"/>
                </a:lnTo>
                <a:lnTo>
                  <a:pt x="32956" y="1409700"/>
                </a:lnTo>
                <a:lnTo>
                  <a:pt x="36388" y="1398188"/>
                </a:lnTo>
                <a:close/>
              </a:path>
              <a:path w="2863850" h="2781300">
                <a:moveTo>
                  <a:pt x="38100" y="1397000"/>
                </a:moveTo>
                <a:lnTo>
                  <a:pt x="36388" y="1398188"/>
                </a:lnTo>
                <a:lnTo>
                  <a:pt x="32956" y="1409700"/>
                </a:lnTo>
                <a:lnTo>
                  <a:pt x="38100" y="1409700"/>
                </a:lnTo>
                <a:lnTo>
                  <a:pt x="38100" y="1397000"/>
                </a:lnTo>
                <a:close/>
              </a:path>
              <a:path w="2863850" h="2781300">
                <a:moveTo>
                  <a:pt x="507" y="1384300"/>
                </a:moveTo>
                <a:lnTo>
                  <a:pt x="0" y="1384300"/>
                </a:lnTo>
                <a:lnTo>
                  <a:pt x="0" y="1397000"/>
                </a:lnTo>
                <a:lnTo>
                  <a:pt x="507" y="1384300"/>
                </a:lnTo>
                <a:close/>
              </a:path>
              <a:path w="2863850" h="2781300">
                <a:moveTo>
                  <a:pt x="1219199" y="50800"/>
                </a:moveTo>
                <a:lnTo>
                  <a:pt x="1039367" y="50800"/>
                </a:lnTo>
                <a:lnTo>
                  <a:pt x="972311" y="76200"/>
                </a:lnTo>
                <a:lnTo>
                  <a:pt x="940307" y="88900"/>
                </a:lnTo>
                <a:lnTo>
                  <a:pt x="906779" y="101600"/>
                </a:lnTo>
                <a:lnTo>
                  <a:pt x="810767" y="139700"/>
                </a:lnTo>
                <a:lnTo>
                  <a:pt x="749807" y="165100"/>
                </a:lnTo>
                <a:lnTo>
                  <a:pt x="719327" y="190500"/>
                </a:lnTo>
                <a:lnTo>
                  <a:pt x="690371" y="203200"/>
                </a:lnTo>
                <a:lnTo>
                  <a:pt x="659891" y="215900"/>
                </a:lnTo>
                <a:lnTo>
                  <a:pt x="630935" y="241300"/>
                </a:lnTo>
                <a:lnTo>
                  <a:pt x="548639" y="292100"/>
                </a:lnTo>
                <a:lnTo>
                  <a:pt x="521207" y="317500"/>
                </a:lnTo>
                <a:lnTo>
                  <a:pt x="469391" y="368300"/>
                </a:lnTo>
                <a:lnTo>
                  <a:pt x="445007" y="381000"/>
                </a:lnTo>
                <a:lnTo>
                  <a:pt x="419099" y="406400"/>
                </a:lnTo>
                <a:lnTo>
                  <a:pt x="396239" y="431800"/>
                </a:lnTo>
                <a:lnTo>
                  <a:pt x="371856" y="457200"/>
                </a:lnTo>
                <a:lnTo>
                  <a:pt x="348996" y="482600"/>
                </a:lnTo>
                <a:lnTo>
                  <a:pt x="284988" y="558800"/>
                </a:lnTo>
                <a:lnTo>
                  <a:pt x="245364" y="609600"/>
                </a:lnTo>
                <a:lnTo>
                  <a:pt x="225551" y="647700"/>
                </a:lnTo>
                <a:lnTo>
                  <a:pt x="207264" y="673100"/>
                </a:lnTo>
                <a:lnTo>
                  <a:pt x="190500" y="698500"/>
                </a:lnTo>
                <a:lnTo>
                  <a:pt x="173736" y="736600"/>
                </a:lnTo>
                <a:lnTo>
                  <a:pt x="156972" y="762000"/>
                </a:lnTo>
                <a:lnTo>
                  <a:pt x="126492" y="825500"/>
                </a:lnTo>
                <a:lnTo>
                  <a:pt x="112775" y="850900"/>
                </a:lnTo>
                <a:lnTo>
                  <a:pt x="99059" y="889000"/>
                </a:lnTo>
                <a:lnTo>
                  <a:pt x="86867" y="914400"/>
                </a:lnTo>
                <a:lnTo>
                  <a:pt x="76200" y="952500"/>
                </a:lnTo>
                <a:lnTo>
                  <a:pt x="64007" y="977900"/>
                </a:lnTo>
                <a:lnTo>
                  <a:pt x="54864" y="1016000"/>
                </a:lnTo>
                <a:lnTo>
                  <a:pt x="36575" y="1079500"/>
                </a:lnTo>
                <a:lnTo>
                  <a:pt x="28956" y="1117600"/>
                </a:lnTo>
                <a:lnTo>
                  <a:pt x="16764" y="1181100"/>
                </a:lnTo>
                <a:lnTo>
                  <a:pt x="4571" y="1282700"/>
                </a:lnTo>
                <a:lnTo>
                  <a:pt x="1523" y="1320800"/>
                </a:lnTo>
                <a:lnTo>
                  <a:pt x="1523" y="1358900"/>
                </a:lnTo>
                <a:lnTo>
                  <a:pt x="0" y="1397000"/>
                </a:lnTo>
                <a:lnTo>
                  <a:pt x="9906" y="1384300"/>
                </a:lnTo>
                <a:lnTo>
                  <a:pt x="9143" y="1384300"/>
                </a:lnTo>
                <a:lnTo>
                  <a:pt x="13715" y="1371600"/>
                </a:lnTo>
                <a:lnTo>
                  <a:pt x="39115" y="1371600"/>
                </a:lnTo>
                <a:lnTo>
                  <a:pt x="39623" y="1358900"/>
                </a:lnTo>
                <a:lnTo>
                  <a:pt x="39623" y="1320800"/>
                </a:lnTo>
                <a:lnTo>
                  <a:pt x="42671" y="1295400"/>
                </a:lnTo>
                <a:lnTo>
                  <a:pt x="45720" y="1257300"/>
                </a:lnTo>
                <a:lnTo>
                  <a:pt x="50292" y="1219200"/>
                </a:lnTo>
                <a:lnTo>
                  <a:pt x="54864" y="1193800"/>
                </a:lnTo>
                <a:lnTo>
                  <a:pt x="67056" y="1117600"/>
                </a:lnTo>
                <a:lnTo>
                  <a:pt x="74675" y="1092200"/>
                </a:lnTo>
                <a:lnTo>
                  <a:pt x="82295" y="1054100"/>
                </a:lnTo>
                <a:lnTo>
                  <a:pt x="100584" y="990600"/>
                </a:lnTo>
                <a:lnTo>
                  <a:pt x="111251" y="965200"/>
                </a:lnTo>
                <a:lnTo>
                  <a:pt x="123443" y="927100"/>
                </a:lnTo>
                <a:lnTo>
                  <a:pt x="135636" y="901700"/>
                </a:lnTo>
                <a:lnTo>
                  <a:pt x="147828" y="863600"/>
                </a:lnTo>
                <a:lnTo>
                  <a:pt x="175259" y="812800"/>
                </a:lnTo>
                <a:lnTo>
                  <a:pt x="190500" y="774700"/>
                </a:lnTo>
                <a:lnTo>
                  <a:pt x="207264" y="749300"/>
                </a:lnTo>
                <a:lnTo>
                  <a:pt x="222503" y="723900"/>
                </a:lnTo>
                <a:lnTo>
                  <a:pt x="240792" y="685800"/>
                </a:lnTo>
                <a:lnTo>
                  <a:pt x="257556" y="660400"/>
                </a:lnTo>
                <a:lnTo>
                  <a:pt x="335280" y="558800"/>
                </a:lnTo>
                <a:lnTo>
                  <a:pt x="377952" y="508000"/>
                </a:lnTo>
                <a:lnTo>
                  <a:pt x="446531" y="431800"/>
                </a:lnTo>
                <a:lnTo>
                  <a:pt x="495299" y="393700"/>
                </a:lnTo>
                <a:lnTo>
                  <a:pt x="519683" y="368300"/>
                </a:lnTo>
                <a:lnTo>
                  <a:pt x="545591" y="342900"/>
                </a:lnTo>
                <a:lnTo>
                  <a:pt x="571499" y="330200"/>
                </a:lnTo>
                <a:lnTo>
                  <a:pt x="598931" y="304800"/>
                </a:lnTo>
                <a:lnTo>
                  <a:pt x="624839" y="292100"/>
                </a:lnTo>
                <a:lnTo>
                  <a:pt x="652271" y="266700"/>
                </a:lnTo>
                <a:lnTo>
                  <a:pt x="681227" y="254000"/>
                </a:lnTo>
                <a:lnTo>
                  <a:pt x="768095" y="203200"/>
                </a:lnTo>
                <a:lnTo>
                  <a:pt x="797051" y="190500"/>
                </a:lnTo>
                <a:lnTo>
                  <a:pt x="827531" y="177800"/>
                </a:lnTo>
                <a:lnTo>
                  <a:pt x="858011" y="152400"/>
                </a:lnTo>
                <a:lnTo>
                  <a:pt x="890015" y="139700"/>
                </a:lnTo>
                <a:lnTo>
                  <a:pt x="920495" y="127000"/>
                </a:lnTo>
                <a:lnTo>
                  <a:pt x="952499" y="127000"/>
                </a:lnTo>
                <a:lnTo>
                  <a:pt x="984503" y="114300"/>
                </a:lnTo>
                <a:lnTo>
                  <a:pt x="1018031" y="101600"/>
                </a:lnTo>
                <a:lnTo>
                  <a:pt x="1050035" y="88900"/>
                </a:lnTo>
                <a:lnTo>
                  <a:pt x="1083563" y="76200"/>
                </a:lnTo>
                <a:lnTo>
                  <a:pt x="1150619" y="63500"/>
                </a:lnTo>
                <a:lnTo>
                  <a:pt x="1185671" y="63500"/>
                </a:lnTo>
                <a:lnTo>
                  <a:pt x="1219199" y="50800"/>
                </a:lnTo>
                <a:close/>
              </a:path>
              <a:path w="2863850" h="2781300">
                <a:moveTo>
                  <a:pt x="19811" y="1371600"/>
                </a:moveTo>
                <a:lnTo>
                  <a:pt x="13715" y="1371600"/>
                </a:lnTo>
                <a:lnTo>
                  <a:pt x="9143" y="1384300"/>
                </a:lnTo>
                <a:lnTo>
                  <a:pt x="9906" y="1384300"/>
                </a:lnTo>
                <a:lnTo>
                  <a:pt x="19811" y="1371600"/>
                </a:lnTo>
                <a:close/>
              </a:path>
              <a:path w="2863850" h="2781300">
                <a:moveTo>
                  <a:pt x="1650491" y="12700"/>
                </a:moveTo>
                <a:lnTo>
                  <a:pt x="1213103" y="12700"/>
                </a:lnTo>
                <a:lnTo>
                  <a:pt x="1142999" y="25400"/>
                </a:lnTo>
                <a:lnTo>
                  <a:pt x="1107947" y="38100"/>
                </a:lnTo>
                <a:lnTo>
                  <a:pt x="1074419" y="50800"/>
                </a:lnTo>
                <a:lnTo>
                  <a:pt x="1289303" y="50800"/>
                </a:lnTo>
                <a:lnTo>
                  <a:pt x="1324355" y="38100"/>
                </a:lnTo>
                <a:lnTo>
                  <a:pt x="1755647" y="38100"/>
                </a:lnTo>
                <a:lnTo>
                  <a:pt x="1720595" y="25400"/>
                </a:lnTo>
                <a:lnTo>
                  <a:pt x="1650491" y="12700"/>
                </a:lnTo>
                <a:close/>
              </a:path>
              <a:path w="2863850" h="2781300">
                <a:moveTo>
                  <a:pt x="1755647" y="38100"/>
                </a:moveTo>
                <a:lnTo>
                  <a:pt x="1504187" y="38100"/>
                </a:lnTo>
                <a:lnTo>
                  <a:pt x="1609343" y="50800"/>
                </a:lnTo>
                <a:lnTo>
                  <a:pt x="1789175" y="50800"/>
                </a:lnTo>
                <a:lnTo>
                  <a:pt x="1755647" y="38100"/>
                </a:lnTo>
                <a:close/>
              </a:path>
              <a:path w="2863850" h="2781300">
                <a:moveTo>
                  <a:pt x="1505711" y="0"/>
                </a:moveTo>
                <a:lnTo>
                  <a:pt x="1357883" y="0"/>
                </a:lnTo>
                <a:lnTo>
                  <a:pt x="1284731" y="12700"/>
                </a:lnTo>
                <a:lnTo>
                  <a:pt x="1578863" y="12700"/>
                </a:lnTo>
                <a:lnTo>
                  <a:pt x="1505711" y="0"/>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142487" y="3779520"/>
            <a:ext cx="312420" cy="248920"/>
          </a:xfrm>
          <a:custGeom>
            <a:avLst/>
            <a:gdLst/>
            <a:ahLst/>
            <a:cxnLst/>
            <a:rect l="l" t="t" r="r" b="b"/>
            <a:pathLst>
              <a:path w="312420" h="248920">
                <a:moveTo>
                  <a:pt x="114300" y="19811"/>
                </a:moveTo>
                <a:lnTo>
                  <a:pt x="0" y="248411"/>
                </a:lnTo>
                <a:lnTo>
                  <a:pt x="251460" y="202691"/>
                </a:lnTo>
                <a:lnTo>
                  <a:pt x="222885" y="164591"/>
                </a:lnTo>
                <a:lnTo>
                  <a:pt x="175260" y="164591"/>
                </a:lnTo>
                <a:lnTo>
                  <a:pt x="129539" y="103631"/>
                </a:lnTo>
                <a:lnTo>
                  <a:pt x="159815" y="80499"/>
                </a:lnTo>
                <a:lnTo>
                  <a:pt x="114300" y="19811"/>
                </a:lnTo>
                <a:close/>
              </a:path>
              <a:path w="312420" h="248920">
                <a:moveTo>
                  <a:pt x="159815" y="80499"/>
                </a:moveTo>
                <a:lnTo>
                  <a:pt x="129539" y="103631"/>
                </a:lnTo>
                <a:lnTo>
                  <a:pt x="175260" y="164591"/>
                </a:lnTo>
                <a:lnTo>
                  <a:pt x="205658" y="141623"/>
                </a:lnTo>
                <a:lnTo>
                  <a:pt x="159815" y="80499"/>
                </a:lnTo>
                <a:close/>
              </a:path>
              <a:path w="312420" h="248920">
                <a:moveTo>
                  <a:pt x="205658" y="141623"/>
                </a:moveTo>
                <a:lnTo>
                  <a:pt x="175260" y="164591"/>
                </a:lnTo>
                <a:lnTo>
                  <a:pt x="222885" y="164591"/>
                </a:lnTo>
                <a:lnTo>
                  <a:pt x="205658" y="141623"/>
                </a:lnTo>
                <a:close/>
              </a:path>
              <a:path w="312420" h="248920">
                <a:moveTo>
                  <a:pt x="265175" y="0"/>
                </a:moveTo>
                <a:lnTo>
                  <a:pt x="159815" y="80499"/>
                </a:lnTo>
                <a:lnTo>
                  <a:pt x="205658" y="141623"/>
                </a:lnTo>
                <a:lnTo>
                  <a:pt x="312419" y="60959"/>
                </a:lnTo>
                <a:lnTo>
                  <a:pt x="26517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67511" y="3567683"/>
            <a:ext cx="2612390" cy="2763520"/>
          </a:xfrm>
          <a:custGeom>
            <a:avLst/>
            <a:gdLst/>
            <a:ahLst/>
            <a:cxnLst/>
            <a:rect l="l" t="t" r="r" b="b"/>
            <a:pathLst>
              <a:path w="2612390" h="2763520">
                <a:moveTo>
                  <a:pt x="21335" y="0"/>
                </a:moveTo>
                <a:lnTo>
                  <a:pt x="0" y="19812"/>
                </a:lnTo>
                <a:lnTo>
                  <a:pt x="2590799" y="2763011"/>
                </a:lnTo>
                <a:lnTo>
                  <a:pt x="2612135" y="2743199"/>
                </a:lnTo>
                <a:lnTo>
                  <a:pt x="21335" y="0"/>
                </a:lnTo>
                <a:close/>
              </a:path>
            </a:pathLst>
          </a:custGeom>
          <a:solidFill>
            <a:srgbClr val="33339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67868" y="3567683"/>
            <a:ext cx="2837815" cy="2687320"/>
          </a:xfrm>
          <a:custGeom>
            <a:avLst/>
            <a:gdLst/>
            <a:ahLst/>
            <a:cxnLst/>
            <a:rect l="l" t="t" r="r" b="b"/>
            <a:pathLst>
              <a:path w="2837815" h="2687320">
                <a:moveTo>
                  <a:pt x="2819399" y="0"/>
                </a:moveTo>
                <a:lnTo>
                  <a:pt x="0" y="2666999"/>
                </a:lnTo>
                <a:lnTo>
                  <a:pt x="18287" y="2686811"/>
                </a:lnTo>
                <a:lnTo>
                  <a:pt x="2837687" y="19812"/>
                </a:lnTo>
                <a:lnTo>
                  <a:pt x="2819399" y="0"/>
                </a:lnTo>
                <a:close/>
              </a:path>
            </a:pathLst>
          </a:custGeom>
          <a:solidFill>
            <a:srgbClr val="33339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341620" y="3726179"/>
            <a:ext cx="311150" cy="247015"/>
          </a:xfrm>
          <a:custGeom>
            <a:avLst/>
            <a:gdLst/>
            <a:ahLst/>
            <a:cxnLst/>
            <a:rect l="l" t="t" r="r" b="b"/>
            <a:pathLst>
              <a:path w="311150" h="247014">
                <a:moveTo>
                  <a:pt x="105197" y="140153"/>
                </a:moveTo>
                <a:lnTo>
                  <a:pt x="59435" y="201168"/>
                </a:lnTo>
                <a:lnTo>
                  <a:pt x="310895" y="246887"/>
                </a:lnTo>
                <a:lnTo>
                  <a:pt x="268985" y="163068"/>
                </a:lnTo>
                <a:lnTo>
                  <a:pt x="135635" y="163068"/>
                </a:lnTo>
                <a:lnTo>
                  <a:pt x="105197" y="140153"/>
                </a:lnTo>
                <a:close/>
              </a:path>
              <a:path w="311150" h="247014">
                <a:moveTo>
                  <a:pt x="150917" y="79193"/>
                </a:moveTo>
                <a:lnTo>
                  <a:pt x="105197" y="140153"/>
                </a:lnTo>
                <a:lnTo>
                  <a:pt x="135635" y="163068"/>
                </a:lnTo>
                <a:lnTo>
                  <a:pt x="181355" y="102107"/>
                </a:lnTo>
                <a:lnTo>
                  <a:pt x="150917" y="79193"/>
                </a:lnTo>
                <a:close/>
              </a:path>
              <a:path w="311150" h="247014">
                <a:moveTo>
                  <a:pt x="196595" y="18287"/>
                </a:moveTo>
                <a:lnTo>
                  <a:pt x="150917" y="79193"/>
                </a:lnTo>
                <a:lnTo>
                  <a:pt x="181355" y="102107"/>
                </a:lnTo>
                <a:lnTo>
                  <a:pt x="135635" y="163068"/>
                </a:lnTo>
                <a:lnTo>
                  <a:pt x="268985" y="163068"/>
                </a:lnTo>
                <a:lnTo>
                  <a:pt x="196595" y="18287"/>
                </a:lnTo>
                <a:close/>
              </a:path>
              <a:path w="311150" h="247014">
                <a:moveTo>
                  <a:pt x="45720" y="0"/>
                </a:moveTo>
                <a:lnTo>
                  <a:pt x="0" y="60960"/>
                </a:lnTo>
                <a:lnTo>
                  <a:pt x="105197" y="140153"/>
                </a:lnTo>
                <a:lnTo>
                  <a:pt x="150917" y="79193"/>
                </a:lnTo>
                <a:lnTo>
                  <a:pt x="4572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118859" y="3542283"/>
            <a:ext cx="2138171" cy="26162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475409" y="185508"/>
            <a:ext cx="8223884" cy="2232660"/>
          </a:xfrm>
          <a:prstGeom prst="rect">
            <a:avLst/>
          </a:prstGeom>
        </p:spPr>
        <p:txBody>
          <a:bodyPr vert="horz" wrap="square" lIns="0" tIns="12700" rIns="0" bIns="0" rtlCol="0">
            <a:spAutoFit/>
          </a:bodyPr>
          <a:lstStyle/>
          <a:p>
            <a:pPr marL="12700" marR="133350" lvl="0" indent="0" algn="just"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20" normalizeH="0" baseline="0" noProof="0" dirty="0">
                <a:ln>
                  <a:noFill/>
                </a:ln>
                <a:solidFill>
                  <a:prstClr val="black"/>
                </a:solidFill>
                <a:effectLst/>
                <a:uLnTx/>
                <a:uFillTx/>
                <a:latin typeface="Arial"/>
                <a:ea typeface="+mn-ea"/>
                <a:cs typeface="Arial"/>
              </a:rPr>
              <a:t>L’aumento </a:t>
            </a:r>
            <a:r>
              <a:rPr kumimoji="0" sz="2400" b="0" i="0" u="none" strike="noStrike" kern="1200" cap="none" spc="-5" normalizeH="0" baseline="0" noProof="0" dirty="0">
                <a:ln>
                  <a:noFill/>
                </a:ln>
                <a:solidFill>
                  <a:prstClr val="black"/>
                </a:solidFill>
                <a:effectLst/>
                <a:uLnTx/>
                <a:uFillTx/>
                <a:latin typeface="Arial"/>
                <a:ea typeface="+mn-ea"/>
                <a:cs typeface="Arial"/>
              </a:rPr>
              <a:t>delle dimensioni della struttura si accompagna a  un problema di non poco conto: l’aumento delle distanze </a:t>
            </a:r>
            <a:r>
              <a:rPr kumimoji="0" sz="2400" b="0" i="0" u="none" strike="noStrike" kern="1200" cap="none" spc="0" normalizeH="0" baseline="0" noProof="0" dirty="0">
                <a:ln>
                  <a:noFill/>
                </a:ln>
                <a:solidFill>
                  <a:prstClr val="black"/>
                </a:solidFill>
                <a:effectLst/>
                <a:uLnTx/>
                <a:uFillTx/>
                <a:latin typeface="Arial"/>
                <a:ea typeface="+mn-ea"/>
                <a:cs typeface="Arial"/>
              </a:rPr>
              <a:t>tra  </a:t>
            </a:r>
            <a:r>
              <a:rPr kumimoji="0" sz="2400" b="0" i="0" u="none" strike="noStrike" kern="1200" cap="none" spc="-5" normalizeH="0" baseline="0" noProof="0" dirty="0">
                <a:ln>
                  <a:noFill/>
                </a:ln>
                <a:solidFill>
                  <a:prstClr val="black"/>
                </a:solidFill>
                <a:effectLst/>
                <a:uLnTx/>
                <a:uFillTx/>
                <a:latin typeface="Arial"/>
                <a:ea typeface="+mn-ea"/>
                <a:cs typeface="Arial"/>
              </a:rPr>
              <a:t>gli elementi più distali dei due tessuti di</a:t>
            </a:r>
            <a:r>
              <a:rPr kumimoji="0" sz="2400" b="0" i="0" u="none" strike="noStrike" kern="1200" cap="none" spc="10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trasporto.</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La soluzione è perciò la deviazione dalla forma circolare,  che comporta un aumento della zona di contatto </a:t>
            </a:r>
            <a:r>
              <a:rPr kumimoji="0" sz="2400" b="0" i="0" u="none" strike="noStrike" kern="1200" cap="none" spc="0" normalizeH="0" baseline="0" noProof="0" dirty="0">
                <a:ln>
                  <a:noFill/>
                </a:ln>
                <a:solidFill>
                  <a:prstClr val="black"/>
                </a:solidFill>
                <a:effectLst/>
                <a:uLnTx/>
                <a:uFillTx/>
                <a:latin typeface="Arial"/>
                <a:ea typeface="+mn-ea"/>
                <a:cs typeface="Arial"/>
              </a:rPr>
              <a:t>tra </a:t>
            </a:r>
            <a:r>
              <a:rPr kumimoji="0" sz="2400" b="0" i="0" u="none" strike="noStrike" kern="1200" cap="none" spc="-5" normalizeH="0" baseline="0" noProof="0" dirty="0">
                <a:ln>
                  <a:noFill/>
                </a:ln>
                <a:solidFill>
                  <a:prstClr val="black"/>
                </a:solidFill>
                <a:effectLst/>
                <a:uLnTx/>
                <a:uFillTx/>
                <a:latin typeface="Arial"/>
                <a:ea typeface="+mn-ea"/>
                <a:cs typeface="Arial"/>
              </a:rPr>
              <a:t>floema e  </a:t>
            </a:r>
            <a:r>
              <a:rPr kumimoji="0" sz="2400" b="0" i="0" u="none" strike="noStrike" kern="1200" cap="none" spc="-10" normalizeH="0" baseline="0" noProof="0" dirty="0">
                <a:ln>
                  <a:noFill/>
                </a:ln>
                <a:solidFill>
                  <a:prstClr val="black"/>
                </a:solidFill>
                <a:effectLst/>
                <a:uLnTx/>
                <a:uFillTx/>
                <a:latin typeface="Arial"/>
                <a:ea typeface="+mn-ea"/>
                <a:cs typeface="Arial"/>
              </a:rPr>
              <a:t>xilema.</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grpSp>
        <p:nvGrpSpPr>
          <p:cNvPr id="18" name="Gruppo 17">
            <a:extLst>
              <a:ext uri="{FF2B5EF4-FFF2-40B4-BE49-F238E27FC236}">
                <a16:creationId xmlns:a16="http://schemas.microsoft.com/office/drawing/2014/main" id="{9FAA522C-5574-473A-A0E7-CB8C0663862C}"/>
              </a:ext>
            </a:extLst>
          </p:cNvPr>
          <p:cNvGrpSpPr/>
          <p:nvPr/>
        </p:nvGrpSpPr>
        <p:grpSpPr>
          <a:xfrm>
            <a:off x="3561588" y="6324600"/>
            <a:ext cx="5581014" cy="533400"/>
            <a:chOff x="3561588" y="6324600"/>
            <a:chExt cx="5581014" cy="533400"/>
          </a:xfrm>
        </p:grpSpPr>
        <p:sp>
          <p:nvSpPr>
            <p:cNvPr id="19" name="object 3">
              <a:extLst>
                <a:ext uri="{FF2B5EF4-FFF2-40B4-BE49-F238E27FC236}">
                  <a16:creationId xmlns:a16="http://schemas.microsoft.com/office/drawing/2014/main" id="{509A3A79-A129-4D6F-BE7E-A7F9984F5C43}"/>
                </a:ext>
              </a:extLst>
            </p:cNvPr>
            <p:cNvSpPr/>
            <p:nvPr/>
          </p:nvSpPr>
          <p:spPr>
            <a:xfrm>
              <a:off x="3561588" y="6324600"/>
              <a:ext cx="426719" cy="53340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4">
              <a:extLst>
                <a:ext uri="{FF2B5EF4-FFF2-40B4-BE49-F238E27FC236}">
                  <a16:creationId xmlns:a16="http://schemas.microsoft.com/office/drawing/2014/main" id="{0EAB675B-68CE-480D-88B9-A538ED1138A1}"/>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5">
              <a:extLst>
                <a:ext uri="{FF2B5EF4-FFF2-40B4-BE49-F238E27FC236}">
                  <a16:creationId xmlns:a16="http://schemas.microsoft.com/office/drawing/2014/main" id="{3565A408-3E6D-4079-A801-13B6F80E153D}"/>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6239" y="333756"/>
            <a:ext cx="5292851" cy="542391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835014" y="444500"/>
            <a:ext cx="2955925" cy="42316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srgbClr val="333399"/>
                </a:solidFill>
                <a:effectLst/>
                <a:uLnTx/>
                <a:uFillTx/>
                <a:latin typeface="Arial"/>
                <a:ea typeface="+mn-ea"/>
                <a:cs typeface="Arial"/>
              </a:rPr>
              <a:t>La prima “soluzione”  è quindi la deviazione  dalla regolarità della  forma circolare: in  sezione trasversale il  fascio perifloematico  diventa chiaramente  lobato: parliamo</a:t>
            </a:r>
            <a:r>
              <a:rPr kumimoji="0" sz="2400" b="0" i="0" u="none" strike="noStrike" kern="1200" cap="none" spc="5" normalizeH="0" baseline="0" noProof="0" dirty="0">
                <a:ln>
                  <a:noFill/>
                </a:ln>
                <a:solidFill>
                  <a:srgbClr val="333399"/>
                </a:solidFill>
                <a:effectLst/>
                <a:uLnTx/>
                <a:uFillTx/>
                <a:latin typeface="Arial"/>
                <a:ea typeface="+mn-ea"/>
                <a:cs typeface="Arial"/>
              </a:rPr>
              <a:t> </a:t>
            </a:r>
            <a:r>
              <a:rPr kumimoji="0" sz="2400" b="0" i="0" u="none" strike="noStrike" kern="1200" cap="none" spc="-5" normalizeH="0" baseline="0" noProof="0" dirty="0">
                <a:ln>
                  <a:noFill/>
                </a:ln>
                <a:solidFill>
                  <a:srgbClr val="333399"/>
                </a:solidFill>
                <a:effectLst/>
                <a:uLnTx/>
                <a:uFillTx/>
                <a:latin typeface="Arial"/>
                <a:ea typeface="+mn-ea"/>
                <a:cs typeface="Arial"/>
              </a:rPr>
              <a:t>di</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43180" lvl="0" indent="0" algn="l" defTabSz="914400" rtl="0" eaLnBrk="1" fontAlgn="auto" latinLnBrk="0" hangingPunct="1">
              <a:lnSpc>
                <a:spcPct val="100000"/>
              </a:lnSpc>
              <a:spcBef>
                <a:spcPts val="1440"/>
              </a:spcBef>
              <a:spcAft>
                <a:spcPts val="0"/>
              </a:spcAft>
              <a:buClrTx/>
              <a:buSzTx/>
              <a:buFontTx/>
              <a:buNone/>
              <a:tabLst/>
              <a:defRPr/>
            </a:pPr>
            <a:r>
              <a:rPr kumimoji="0" sz="2400" b="1" i="0" u="none" strike="noStrike" kern="1200" cap="none" spc="-10" normalizeH="0" baseline="0" noProof="0" dirty="0">
                <a:ln>
                  <a:noFill/>
                </a:ln>
                <a:solidFill>
                  <a:srgbClr val="333399"/>
                </a:solidFill>
                <a:effectLst/>
                <a:uLnTx/>
                <a:uFillTx/>
                <a:latin typeface="Arial"/>
                <a:ea typeface="+mn-ea"/>
                <a:cs typeface="Arial"/>
              </a:rPr>
              <a:t>PROTOSTELE  </a:t>
            </a:r>
            <a:r>
              <a:rPr kumimoji="0" sz="2400" b="1" i="0" u="none" strike="noStrike" kern="1200" cap="none" spc="-5" normalizeH="0" baseline="0" noProof="0" dirty="0">
                <a:ln>
                  <a:noFill/>
                </a:ln>
                <a:solidFill>
                  <a:srgbClr val="333399"/>
                </a:solidFill>
                <a:effectLst/>
                <a:uLnTx/>
                <a:uFillTx/>
                <a:latin typeface="Arial"/>
                <a:ea typeface="+mn-ea"/>
                <a:cs typeface="Arial"/>
              </a:rPr>
              <a:t>I</a:t>
            </a:r>
            <a:r>
              <a:rPr kumimoji="0" sz="2400" b="1" i="0" u="none" strike="noStrike" kern="1200" cap="none" spc="-10" normalizeH="0" baseline="0" noProof="0" dirty="0">
                <a:ln>
                  <a:noFill/>
                </a:ln>
                <a:solidFill>
                  <a:srgbClr val="333399"/>
                </a:solidFill>
                <a:effectLst/>
                <a:uLnTx/>
                <a:uFillTx/>
                <a:latin typeface="Arial"/>
                <a:ea typeface="+mn-ea"/>
                <a:cs typeface="Arial"/>
              </a:rPr>
              <a:t>RRE</a:t>
            </a:r>
            <a:r>
              <a:rPr kumimoji="0" sz="2400" b="1" i="0" u="none" strike="noStrike" kern="1200" cap="none" spc="-5" normalizeH="0" baseline="0" noProof="0" dirty="0">
                <a:ln>
                  <a:noFill/>
                </a:ln>
                <a:solidFill>
                  <a:srgbClr val="333399"/>
                </a:solidFill>
                <a:effectLst/>
                <a:uLnTx/>
                <a:uFillTx/>
                <a:latin typeface="Arial"/>
                <a:ea typeface="+mn-ea"/>
                <a:cs typeface="Arial"/>
              </a:rPr>
              <a:t>GOL</a:t>
            </a:r>
            <a:r>
              <a:rPr kumimoji="0" sz="2400" b="1" i="0" u="none" strike="noStrike" kern="1200" cap="none" spc="-10" normalizeH="0" baseline="0" noProof="0" dirty="0">
                <a:ln>
                  <a:noFill/>
                </a:ln>
                <a:solidFill>
                  <a:srgbClr val="333399"/>
                </a:solidFill>
                <a:effectLst/>
                <a:uLnTx/>
                <a:uFillTx/>
                <a:latin typeface="Arial"/>
                <a:ea typeface="+mn-ea"/>
                <a:cs typeface="Arial"/>
              </a:rPr>
              <a:t>AR</a:t>
            </a:r>
            <a:r>
              <a:rPr kumimoji="0" sz="2400" b="1" i="0" u="none" strike="noStrike" kern="1200" cap="none" spc="0" normalizeH="0" baseline="0" noProof="0" dirty="0">
                <a:ln>
                  <a:noFill/>
                </a:ln>
                <a:solidFill>
                  <a:srgbClr val="333399"/>
                </a:solidFill>
                <a:effectLst/>
                <a:uLnTx/>
                <a:uFillTx/>
                <a:latin typeface="Arial"/>
                <a:ea typeface="+mn-ea"/>
                <a:cs typeface="Arial"/>
              </a:rPr>
              <a:t>M</a:t>
            </a:r>
            <a:r>
              <a:rPr kumimoji="0" sz="2400" b="1" i="0" u="none" strike="noStrike" kern="1200" cap="none" spc="-10" normalizeH="0" baseline="0" noProof="0" dirty="0">
                <a:ln>
                  <a:noFill/>
                </a:ln>
                <a:solidFill>
                  <a:srgbClr val="333399"/>
                </a:solidFill>
                <a:effectLst/>
                <a:uLnTx/>
                <a:uFillTx/>
                <a:latin typeface="Arial"/>
                <a:ea typeface="+mn-ea"/>
                <a:cs typeface="Arial"/>
              </a:rPr>
              <a:t>EN</a:t>
            </a:r>
            <a:r>
              <a:rPr kumimoji="0" sz="2400" b="1" i="0" u="none" strike="noStrike" kern="1200" cap="none" spc="-5" normalizeH="0" baseline="0" noProof="0" dirty="0">
                <a:ln>
                  <a:noFill/>
                </a:ln>
                <a:solidFill>
                  <a:srgbClr val="333399"/>
                </a:solidFill>
                <a:effectLst/>
                <a:uLnTx/>
                <a:uFillTx/>
                <a:latin typeface="Arial"/>
                <a:ea typeface="+mn-ea"/>
                <a:cs typeface="Arial"/>
              </a:rPr>
              <a:t>TE  </a:t>
            </a:r>
            <a:r>
              <a:rPr kumimoji="0" sz="2400" b="1" i="0" u="none" strike="noStrike" kern="1200" cap="none" spc="-65" normalizeH="0" baseline="0" noProof="0" dirty="0">
                <a:ln>
                  <a:noFill/>
                </a:ln>
                <a:solidFill>
                  <a:srgbClr val="333399"/>
                </a:solidFill>
                <a:effectLst/>
                <a:uLnTx/>
                <a:uFillTx/>
                <a:latin typeface="Arial"/>
                <a:ea typeface="+mn-ea"/>
                <a:cs typeface="Arial"/>
              </a:rPr>
              <a:t>LOBATA</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grpSp>
        <p:nvGrpSpPr>
          <p:cNvPr id="10" name="Gruppo 9">
            <a:extLst>
              <a:ext uri="{FF2B5EF4-FFF2-40B4-BE49-F238E27FC236}">
                <a16:creationId xmlns:a16="http://schemas.microsoft.com/office/drawing/2014/main" id="{B4138B9D-D250-4AFA-B88F-7112A4529CFE}"/>
              </a:ext>
            </a:extLst>
          </p:cNvPr>
          <p:cNvGrpSpPr/>
          <p:nvPr/>
        </p:nvGrpSpPr>
        <p:grpSpPr>
          <a:xfrm>
            <a:off x="3561588" y="6324600"/>
            <a:ext cx="5581014" cy="533400"/>
            <a:chOff x="3561588" y="6324600"/>
            <a:chExt cx="5581014" cy="533400"/>
          </a:xfrm>
        </p:grpSpPr>
        <p:sp>
          <p:nvSpPr>
            <p:cNvPr id="11" name="object 3">
              <a:extLst>
                <a:ext uri="{FF2B5EF4-FFF2-40B4-BE49-F238E27FC236}">
                  <a16:creationId xmlns:a16="http://schemas.microsoft.com/office/drawing/2014/main" id="{A50A21B4-CC4F-4B86-B87F-CB2071C23F11}"/>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4">
              <a:extLst>
                <a:ext uri="{FF2B5EF4-FFF2-40B4-BE49-F238E27FC236}">
                  <a16:creationId xmlns:a16="http://schemas.microsoft.com/office/drawing/2014/main" id="{8652CDB5-D04A-45D2-8DAE-83E4ECE69997}"/>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
              <a:extLst>
                <a:ext uri="{FF2B5EF4-FFF2-40B4-BE49-F238E27FC236}">
                  <a16:creationId xmlns:a16="http://schemas.microsoft.com/office/drawing/2014/main" id="{FA12F6D3-F707-4219-AB92-335034050C2D}"/>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5863" y="1466087"/>
            <a:ext cx="1551431" cy="427482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109321" y="5894158"/>
            <a:ext cx="158432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srgbClr val="333399"/>
                </a:solidFill>
                <a:effectLst/>
                <a:uLnTx/>
                <a:uFillTx/>
                <a:latin typeface="Arial"/>
                <a:ea typeface="+mn-ea"/>
                <a:cs typeface="Arial"/>
              </a:rPr>
              <a:t>nella</a:t>
            </a:r>
            <a:r>
              <a:rPr kumimoji="0" sz="2400" b="0" i="0" u="none" strike="noStrike" kern="1200" cap="none" spc="-55" normalizeH="0" baseline="0" noProof="0" dirty="0">
                <a:ln>
                  <a:noFill/>
                </a:ln>
                <a:solidFill>
                  <a:srgbClr val="333399"/>
                </a:solidFill>
                <a:effectLst/>
                <a:uLnTx/>
                <a:uFillTx/>
                <a:latin typeface="Arial"/>
                <a:ea typeface="+mn-ea"/>
                <a:cs typeface="Arial"/>
              </a:rPr>
              <a:t> </a:t>
            </a:r>
            <a:r>
              <a:rPr kumimoji="0" sz="2400" b="0" i="0" u="none" strike="noStrike" kern="1200" cap="none" spc="-5" normalizeH="0" baseline="0" noProof="0" dirty="0">
                <a:ln>
                  <a:noFill/>
                </a:ln>
                <a:solidFill>
                  <a:srgbClr val="333399"/>
                </a:solidFill>
                <a:effectLst/>
                <a:uLnTx/>
                <a:uFillTx/>
                <a:latin typeface="Arial"/>
                <a:ea typeface="+mn-ea"/>
                <a:cs typeface="Arial"/>
              </a:rPr>
              <a:t>radice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nvSpPr>
        <p:spPr>
          <a:xfrm>
            <a:off x="6699503" y="4642103"/>
            <a:ext cx="1700783" cy="146304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807707" y="4686300"/>
            <a:ext cx="1477010" cy="1376680"/>
          </a:xfrm>
          <a:custGeom>
            <a:avLst/>
            <a:gdLst/>
            <a:ahLst/>
            <a:cxnLst/>
            <a:rect l="l" t="t" r="r" b="b"/>
            <a:pathLst>
              <a:path w="1477009" h="1376679">
                <a:moveTo>
                  <a:pt x="775715" y="0"/>
                </a:moveTo>
                <a:lnTo>
                  <a:pt x="699515" y="0"/>
                </a:lnTo>
                <a:lnTo>
                  <a:pt x="662939" y="3047"/>
                </a:lnTo>
                <a:lnTo>
                  <a:pt x="624839" y="7619"/>
                </a:lnTo>
                <a:lnTo>
                  <a:pt x="553211" y="21335"/>
                </a:lnTo>
                <a:lnTo>
                  <a:pt x="484631" y="41147"/>
                </a:lnTo>
                <a:lnTo>
                  <a:pt x="417575" y="67055"/>
                </a:lnTo>
                <a:lnTo>
                  <a:pt x="355091" y="99059"/>
                </a:lnTo>
                <a:lnTo>
                  <a:pt x="297179" y="135635"/>
                </a:lnTo>
                <a:lnTo>
                  <a:pt x="242316" y="178307"/>
                </a:lnTo>
                <a:lnTo>
                  <a:pt x="167640" y="249935"/>
                </a:lnTo>
                <a:lnTo>
                  <a:pt x="106679" y="330707"/>
                </a:lnTo>
                <a:lnTo>
                  <a:pt x="73151" y="388619"/>
                </a:lnTo>
                <a:lnTo>
                  <a:pt x="44196" y="451103"/>
                </a:lnTo>
                <a:lnTo>
                  <a:pt x="22859" y="516635"/>
                </a:lnTo>
                <a:lnTo>
                  <a:pt x="7620" y="583691"/>
                </a:lnTo>
                <a:lnTo>
                  <a:pt x="0" y="652271"/>
                </a:lnTo>
                <a:lnTo>
                  <a:pt x="0" y="723899"/>
                </a:lnTo>
                <a:lnTo>
                  <a:pt x="7620" y="794003"/>
                </a:lnTo>
                <a:lnTo>
                  <a:pt x="22859" y="861059"/>
                </a:lnTo>
                <a:lnTo>
                  <a:pt x="44196" y="925067"/>
                </a:lnTo>
                <a:lnTo>
                  <a:pt x="73151" y="987551"/>
                </a:lnTo>
                <a:lnTo>
                  <a:pt x="106679" y="1045463"/>
                </a:lnTo>
                <a:lnTo>
                  <a:pt x="146303" y="1100327"/>
                </a:lnTo>
                <a:lnTo>
                  <a:pt x="192024" y="1152143"/>
                </a:lnTo>
                <a:lnTo>
                  <a:pt x="242316" y="1197863"/>
                </a:lnTo>
                <a:lnTo>
                  <a:pt x="297179" y="1240535"/>
                </a:lnTo>
                <a:lnTo>
                  <a:pt x="356615" y="1277111"/>
                </a:lnTo>
                <a:lnTo>
                  <a:pt x="419099" y="1309115"/>
                </a:lnTo>
                <a:lnTo>
                  <a:pt x="484631" y="1335023"/>
                </a:lnTo>
                <a:lnTo>
                  <a:pt x="554735" y="1354835"/>
                </a:lnTo>
                <a:lnTo>
                  <a:pt x="626363" y="1368551"/>
                </a:lnTo>
                <a:lnTo>
                  <a:pt x="701039" y="1376171"/>
                </a:lnTo>
                <a:lnTo>
                  <a:pt x="739139" y="1376171"/>
                </a:lnTo>
                <a:lnTo>
                  <a:pt x="813815" y="1373123"/>
                </a:lnTo>
                <a:lnTo>
                  <a:pt x="886967" y="1362455"/>
                </a:lnTo>
                <a:lnTo>
                  <a:pt x="958595" y="1345691"/>
                </a:lnTo>
                <a:lnTo>
                  <a:pt x="982544" y="1338071"/>
                </a:lnTo>
                <a:lnTo>
                  <a:pt x="701039" y="1338071"/>
                </a:lnTo>
                <a:lnTo>
                  <a:pt x="665987" y="1335023"/>
                </a:lnTo>
                <a:lnTo>
                  <a:pt x="562355" y="1318259"/>
                </a:lnTo>
                <a:lnTo>
                  <a:pt x="496823" y="1298447"/>
                </a:lnTo>
                <a:lnTo>
                  <a:pt x="434339" y="1274063"/>
                </a:lnTo>
                <a:lnTo>
                  <a:pt x="374903" y="1243583"/>
                </a:lnTo>
                <a:lnTo>
                  <a:pt x="318515" y="1208531"/>
                </a:lnTo>
                <a:lnTo>
                  <a:pt x="266700" y="1168907"/>
                </a:lnTo>
                <a:lnTo>
                  <a:pt x="219455" y="1124711"/>
                </a:lnTo>
                <a:lnTo>
                  <a:pt x="176783" y="1075943"/>
                </a:lnTo>
                <a:lnTo>
                  <a:pt x="138683" y="1024127"/>
                </a:lnTo>
                <a:lnTo>
                  <a:pt x="106679" y="969263"/>
                </a:lnTo>
                <a:lnTo>
                  <a:pt x="79248" y="909827"/>
                </a:lnTo>
                <a:lnTo>
                  <a:pt x="59435" y="848867"/>
                </a:lnTo>
                <a:lnTo>
                  <a:pt x="45720" y="786383"/>
                </a:lnTo>
                <a:lnTo>
                  <a:pt x="38100" y="720851"/>
                </a:lnTo>
                <a:lnTo>
                  <a:pt x="38100" y="653795"/>
                </a:lnTo>
                <a:lnTo>
                  <a:pt x="45720" y="588263"/>
                </a:lnTo>
                <a:lnTo>
                  <a:pt x="59435" y="525779"/>
                </a:lnTo>
                <a:lnTo>
                  <a:pt x="80772" y="464819"/>
                </a:lnTo>
                <a:lnTo>
                  <a:pt x="92964" y="434339"/>
                </a:lnTo>
                <a:lnTo>
                  <a:pt x="121920" y="377951"/>
                </a:lnTo>
                <a:lnTo>
                  <a:pt x="156972" y="324611"/>
                </a:lnTo>
                <a:lnTo>
                  <a:pt x="198120" y="274319"/>
                </a:lnTo>
                <a:lnTo>
                  <a:pt x="242316" y="228599"/>
                </a:lnTo>
                <a:lnTo>
                  <a:pt x="292607" y="185927"/>
                </a:lnTo>
                <a:lnTo>
                  <a:pt x="345947" y="149351"/>
                </a:lnTo>
                <a:lnTo>
                  <a:pt x="374903" y="131063"/>
                </a:lnTo>
                <a:lnTo>
                  <a:pt x="434339" y="102107"/>
                </a:lnTo>
                <a:lnTo>
                  <a:pt x="496823" y="76199"/>
                </a:lnTo>
                <a:lnTo>
                  <a:pt x="563879" y="57911"/>
                </a:lnTo>
                <a:lnTo>
                  <a:pt x="632459" y="44195"/>
                </a:lnTo>
                <a:lnTo>
                  <a:pt x="702563" y="38099"/>
                </a:lnTo>
                <a:lnTo>
                  <a:pt x="982109" y="38099"/>
                </a:lnTo>
                <a:lnTo>
                  <a:pt x="957071" y="30479"/>
                </a:lnTo>
                <a:lnTo>
                  <a:pt x="922019" y="21335"/>
                </a:lnTo>
                <a:lnTo>
                  <a:pt x="886967" y="13715"/>
                </a:lnTo>
                <a:lnTo>
                  <a:pt x="850391" y="7619"/>
                </a:lnTo>
                <a:lnTo>
                  <a:pt x="813815" y="3047"/>
                </a:lnTo>
                <a:lnTo>
                  <a:pt x="775715" y="0"/>
                </a:lnTo>
                <a:close/>
              </a:path>
              <a:path w="1477009" h="1376679">
                <a:moveTo>
                  <a:pt x="982109" y="38099"/>
                </a:moveTo>
                <a:lnTo>
                  <a:pt x="774191" y="38099"/>
                </a:lnTo>
                <a:lnTo>
                  <a:pt x="810767" y="41147"/>
                </a:lnTo>
                <a:lnTo>
                  <a:pt x="880871" y="50291"/>
                </a:lnTo>
                <a:lnTo>
                  <a:pt x="947927" y="67055"/>
                </a:lnTo>
                <a:lnTo>
                  <a:pt x="1011935" y="88391"/>
                </a:lnTo>
                <a:lnTo>
                  <a:pt x="1072895" y="115823"/>
                </a:lnTo>
                <a:lnTo>
                  <a:pt x="1130807" y="149351"/>
                </a:lnTo>
                <a:lnTo>
                  <a:pt x="1185671" y="185927"/>
                </a:lnTo>
                <a:lnTo>
                  <a:pt x="1234439" y="228599"/>
                </a:lnTo>
                <a:lnTo>
                  <a:pt x="1280159" y="274319"/>
                </a:lnTo>
                <a:lnTo>
                  <a:pt x="1299971" y="300227"/>
                </a:lnTo>
                <a:lnTo>
                  <a:pt x="1319783" y="324611"/>
                </a:lnTo>
                <a:lnTo>
                  <a:pt x="1354835" y="379475"/>
                </a:lnTo>
                <a:lnTo>
                  <a:pt x="1397507" y="464819"/>
                </a:lnTo>
                <a:lnTo>
                  <a:pt x="1417319" y="525779"/>
                </a:lnTo>
                <a:lnTo>
                  <a:pt x="1431035" y="589787"/>
                </a:lnTo>
                <a:lnTo>
                  <a:pt x="1438655" y="655319"/>
                </a:lnTo>
                <a:lnTo>
                  <a:pt x="1438655" y="722375"/>
                </a:lnTo>
                <a:lnTo>
                  <a:pt x="1431035" y="787907"/>
                </a:lnTo>
                <a:lnTo>
                  <a:pt x="1417319" y="850391"/>
                </a:lnTo>
                <a:lnTo>
                  <a:pt x="1395983" y="911351"/>
                </a:lnTo>
                <a:lnTo>
                  <a:pt x="1370075" y="969263"/>
                </a:lnTo>
                <a:lnTo>
                  <a:pt x="1338071" y="1025651"/>
                </a:lnTo>
                <a:lnTo>
                  <a:pt x="1299971" y="1077467"/>
                </a:lnTo>
                <a:lnTo>
                  <a:pt x="1257299" y="1124711"/>
                </a:lnTo>
                <a:lnTo>
                  <a:pt x="1210055" y="1168907"/>
                </a:lnTo>
                <a:lnTo>
                  <a:pt x="1158239" y="1208531"/>
                </a:lnTo>
                <a:lnTo>
                  <a:pt x="1072895" y="1260347"/>
                </a:lnTo>
                <a:lnTo>
                  <a:pt x="1010411" y="1287779"/>
                </a:lnTo>
                <a:lnTo>
                  <a:pt x="946403" y="1309115"/>
                </a:lnTo>
                <a:lnTo>
                  <a:pt x="844295" y="1330451"/>
                </a:lnTo>
                <a:lnTo>
                  <a:pt x="774191" y="1338071"/>
                </a:lnTo>
                <a:lnTo>
                  <a:pt x="982544" y="1338071"/>
                </a:lnTo>
                <a:lnTo>
                  <a:pt x="1025651" y="1322831"/>
                </a:lnTo>
                <a:lnTo>
                  <a:pt x="1089659" y="1293875"/>
                </a:lnTo>
                <a:lnTo>
                  <a:pt x="1150619" y="1258823"/>
                </a:lnTo>
                <a:lnTo>
                  <a:pt x="1208531" y="1219199"/>
                </a:lnTo>
                <a:lnTo>
                  <a:pt x="1260347" y="1175003"/>
                </a:lnTo>
                <a:lnTo>
                  <a:pt x="1307591" y="1126235"/>
                </a:lnTo>
                <a:lnTo>
                  <a:pt x="1370075" y="1045463"/>
                </a:lnTo>
                <a:lnTo>
                  <a:pt x="1418843" y="955547"/>
                </a:lnTo>
                <a:lnTo>
                  <a:pt x="1443227" y="893063"/>
                </a:lnTo>
                <a:lnTo>
                  <a:pt x="1469135" y="792479"/>
                </a:lnTo>
                <a:lnTo>
                  <a:pt x="1476755" y="722375"/>
                </a:lnTo>
                <a:lnTo>
                  <a:pt x="1476755" y="652271"/>
                </a:lnTo>
                <a:lnTo>
                  <a:pt x="1469135" y="582167"/>
                </a:lnTo>
                <a:lnTo>
                  <a:pt x="1453895" y="515111"/>
                </a:lnTo>
                <a:lnTo>
                  <a:pt x="1432559" y="449579"/>
                </a:lnTo>
                <a:lnTo>
                  <a:pt x="1403603" y="388619"/>
                </a:lnTo>
                <a:lnTo>
                  <a:pt x="1370075" y="329183"/>
                </a:lnTo>
                <a:lnTo>
                  <a:pt x="1328927" y="274319"/>
                </a:lnTo>
                <a:lnTo>
                  <a:pt x="1284731" y="224027"/>
                </a:lnTo>
                <a:lnTo>
                  <a:pt x="1234439" y="176783"/>
                </a:lnTo>
                <a:lnTo>
                  <a:pt x="1179575" y="135635"/>
                </a:lnTo>
                <a:lnTo>
                  <a:pt x="1089659" y="82295"/>
                </a:lnTo>
                <a:lnTo>
                  <a:pt x="1025651" y="53339"/>
                </a:lnTo>
                <a:lnTo>
                  <a:pt x="992123" y="41147"/>
                </a:lnTo>
                <a:lnTo>
                  <a:pt x="982109" y="38099"/>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548628" y="4424171"/>
            <a:ext cx="1991995" cy="1905000"/>
          </a:xfrm>
          <a:custGeom>
            <a:avLst/>
            <a:gdLst/>
            <a:ahLst/>
            <a:cxnLst/>
            <a:rect l="l" t="t" r="r" b="b"/>
            <a:pathLst>
              <a:path w="1991995" h="1905000">
                <a:moveTo>
                  <a:pt x="894587" y="1892300"/>
                </a:moveTo>
                <a:lnTo>
                  <a:pt x="819911" y="1892300"/>
                </a:lnTo>
                <a:lnTo>
                  <a:pt x="844295" y="1905000"/>
                </a:lnTo>
                <a:lnTo>
                  <a:pt x="920495" y="1905000"/>
                </a:lnTo>
                <a:lnTo>
                  <a:pt x="894587" y="1892300"/>
                </a:lnTo>
                <a:close/>
              </a:path>
              <a:path w="1991995" h="1905000">
                <a:moveTo>
                  <a:pt x="1171955" y="1892300"/>
                </a:moveTo>
                <a:lnTo>
                  <a:pt x="1097279" y="1892300"/>
                </a:lnTo>
                <a:lnTo>
                  <a:pt x="1071371" y="1905000"/>
                </a:lnTo>
                <a:lnTo>
                  <a:pt x="1123187" y="1905000"/>
                </a:lnTo>
                <a:lnTo>
                  <a:pt x="1171955" y="1892300"/>
                </a:lnTo>
                <a:close/>
              </a:path>
              <a:path w="1991995" h="1905000">
                <a:moveTo>
                  <a:pt x="845819" y="12700"/>
                </a:moveTo>
                <a:lnTo>
                  <a:pt x="795527" y="12700"/>
                </a:lnTo>
                <a:lnTo>
                  <a:pt x="746759" y="25400"/>
                </a:lnTo>
                <a:lnTo>
                  <a:pt x="653795" y="50800"/>
                </a:lnTo>
                <a:lnTo>
                  <a:pt x="608075" y="76200"/>
                </a:lnTo>
                <a:lnTo>
                  <a:pt x="563879" y="88900"/>
                </a:lnTo>
                <a:lnTo>
                  <a:pt x="521207" y="114300"/>
                </a:lnTo>
                <a:lnTo>
                  <a:pt x="438911" y="165100"/>
                </a:lnTo>
                <a:lnTo>
                  <a:pt x="362711" y="215900"/>
                </a:lnTo>
                <a:lnTo>
                  <a:pt x="326135" y="241300"/>
                </a:lnTo>
                <a:lnTo>
                  <a:pt x="259079" y="317500"/>
                </a:lnTo>
                <a:lnTo>
                  <a:pt x="227075" y="342900"/>
                </a:lnTo>
                <a:lnTo>
                  <a:pt x="198120" y="381000"/>
                </a:lnTo>
                <a:lnTo>
                  <a:pt x="170687" y="419100"/>
                </a:lnTo>
                <a:lnTo>
                  <a:pt x="144779" y="457200"/>
                </a:lnTo>
                <a:lnTo>
                  <a:pt x="120396" y="495300"/>
                </a:lnTo>
                <a:lnTo>
                  <a:pt x="99059" y="546100"/>
                </a:lnTo>
                <a:lnTo>
                  <a:pt x="79248" y="584200"/>
                </a:lnTo>
                <a:lnTo>
                  <a:pt x="60959" y="622300"/>
                </a:lnTo>
                <a:lnTo>
                  <a:pt x="38100" y="698500"/>
                </a:lnTo>
                <a:lnTo>
                  <a:pt x="25907" y="736600"/>
                </a:lnTo>
                <a:lnTo>
                  <a:pt x="12192" y="812800"/>
                </a:lnTo>
                <a:lnTo>
                  <a:pt x="9144" y="838200"/>
                </a:lnTo>
                <a:lnTo>
                  <a:pt x="6096" y="850900"/>
                </a:lnTo>
                <a:lnTo>
                  <a:pt x="3048" y="876300"/>
                </a:lnTo>
                <a:lnTo>
                  <a:pt x="1524" y="901700"/>
                </a:lnTo>
                <a:lnTo>
                  <a:pt x="1524" y="927100"/>
                </a:lnTo>
                <a:lnTo>
                  <a:pt x="0" y="952500"/>
                </a:lnTo>
                <a:lnTo>
                  <a:pt x="0" y="977900"/>
                </a:lnTo>
                <a:lnTo>
                  <a:pt x="3048" y="1028700"/>
                </a:lnTo>
                <a:lnTo>
                  <a:pt x="6096" y="1054100"/>
                </a:lnTo>
                <a:lnTo>
                  <a:pt x="7620" y="1079500"/>
                </a:lnTo>
                <a:lnTo>
                  <a:pt x="12192" y="1104900"/>
                </a:lnTo>
                <a:lnTo>
                  <a:pt x="15239" y="1130300"/>
                </a:lnTo>
                <a:lnTo>
                  <a:pt x="19811" y="1143000"/>
                </a:lnTo>
                <a:lnTo>
                  <a:pt x="38100" y="1219200"/>
                </a:lnTo>
                <a:lnTo>
                  <a:pt x="79248" y="1333500"/>
                </a:lnTo>
                <a:lnTo>
                  <a:pt x="99059" y="1371600"/>
                </a:lnTo>
                <a:lnTo>
                  <a:pt x="120396" y="1409700"/>
                </a:lnTo>
                <a:lnTo>
                  <a:pt x="144779" y="1447800"/>
                </a:lnTo>
                <a:lnTo>
                  <a:pt x="170687" y="1485900"/>
                </a:lnTo>
                <a:lnTo>
                  <a:pt x="198120" y="1524000"/>
                </a:lnTo>
                <a:lnTo>
                  <a:pt x="259079" y="1600200"/>
                </a:lnTo>
                <a:lnTo>
                  <a:pt x="292607" y="1638300"/>
                </a:lnTo>
                <a:lnTo>
                  <a:pt x="326135" y="1663700"/>
                </a:lnTo>
                <a:lnTo>
                  <a:pt x="362711" y="1689100"/>
                </a:lnTo>
                <a:lnTo>
                  <a:pt x="400811" y="1727200"/>
                </a:lnTo>
                <a:lnTo>
                  <a:pt x="438911" y="1752600"/>
                </a:lnTo>
                <a:lnTo>
                  <a:pt x="480059" y="1778000"/>
                </a:lnTo>
                <a:lnTo>
                  <a:pt x="521207" y="1790700"/>
                </a:lnTo>
                <a:lnTo>
                  <a:pt x="563879" y="1816100"/>
                </a:lnTo>
                <a:lnTo>
                  <a:pt x="608075" y="1841500"/>
                </a:lnTo>
                <a:lnTo>
                  <a:pt x="699515" y="1866900"/>
                </a:lnTo>
                <a:lnTo>
                  <a:pt x="795527" y="1892300"/>
                </a:lnTo>
                <a:lnTo>
                  <a:pt x="821435" y="1892300"/>
                </a:lnTo>
                <a:lnTo>
                  <a:pt x="797051" y="1879600"/>
                </a:lnTo>
                <a:lnTo>
                  <a:pt x="656843" y="1841500"/>
                </a:lnTo>
                <a:lnTo>
                  <a:pt x="568451" y="1803400"/>
                </a:lnTo>
                <a:lnTo>
                  <a:pt x="525779" y="1790700"/>
                </a:lnTo>
                <a:lnTo>
                  <a:pt x="484631" y="1765300"/>
                </a:lnTo>
                <a:lnTo>
                  <a:pt x="405383" y="1714500"/>
                </a:lnTo>
                <a:lnTo>
                  <a:pt x="332231" y="1651000"/>
                </a:lnTo>
                <a:lnTo>
                  <a:pt x="298703" y="1625600"/>
                </a:lnTo>
                <a:lnTo>
                  <a:pt x="266700" y="1587500"/>
                </a:lnTo>
                <a:lnTo>
                  <a:pt x="234696" y="1562100"/>
                </a:lnTo>
                <a:lnTo>
                  <a:pt x="205739" y="1524000"/>
                </a:lnTo>
                <a:lnTo>
                  <a:pt x="178307" y="1485900"/>
                </a:lnTo>
                <a:lnTo>
                  <a:pt x="152400" y="1447800"/>
                </a:lnTo>
                <a:lnTo>
                  <a:pt x="106679" y="1371600"/>
                </a:lnTo>
                <a:lnTo>
                  <a:pt x="86868" y="1320800"/>
                </a:lnTo>
                <a:lnTo>
                  <a:pt x="70103" y="1282700"/>
                </a:lnTo>
                <a:lnTo>
                  <a:pt x="54863" y="1231900"/>
                </a:lnTo>
                <a:lnTo>
                  <a:pt x="47244" y="1219200"/>
                </a:lnTo>
                <a:lnTo>
                  <a:pt x="35051" y="1168400"/>
                </a:lnTo>
                <a:lnTo>
                  <a:pt x="25907" y="1117600"/>
                </a:lnTo>
                <a:lnTo>
                  <a:pt x="21335" y="1104900"/>
                </a:lnTo>
                <a:lnTo>
                  <a:pt x="12192" y="1028700"/>
                </a:lnTo>
                <a:lnTo>
                  <a:pt x="10668" y="1003300"/>
                </a:lnTo>
                <a:lnTo>
                  <a:pt x="10668" y="977900"/>
                </a:lnTo>
                <a:lnTo>
                  <a:pt x="9905" y="965200"/>
                </a:lnTo>
                <a:lnTo>
                  <a:pt x="3048" y="965200"/>
                </a:lnTo>
                <a:lnTo>
                  <a:pt x="9144" y="952500"/>
                </a:lnTo>
                <a:lnTo>
                  <a:pt x="10668" y="952500"/>
                </a:lnTo>
                <a:lnTo>
                  <a:pt x="10668" y="901700"/>
                </a:lnTo>
                <a:lnTo>
                  <a:pt x="21335" y="812800"/>
                </a:lnTo>
                <a:lnTo>
                  <a:pt x="35051" y="736600"/>
                </a:lnTo>
                <a:lnTo>
                  <a:pt x="47244" y="698500"/>
                </a:lnTo>
                <a:lnTo>
                  <a:pt x="54863" y="673100"/>
                </a:lnTo>
                <a:lnTo>
                  <a:pt x="70103" y="635000"/>
                </a:lnTo>
                <a:lnTo>
                  <a:pt x="86868" y="584200"/>
                </a:lnTo>
                <a:lnTo>
                  <a:pt x="106679" y="546100"/>
                </a:lnTo>
                <a:lnTo>
                  <a:pt x="152400" y="469900"/>
                </a:lnTo>
                <a:lnTo>
                  <a:pt x="178307" y="431800"/>
                </a:lnTo>
                <a:lnTo>
                  <a:pt x="205739" y="393700"/>
                </a:lnTo>
                <a:lnTo>
                  <a:pt x="234696" y="355600"/>
                </a:lnTo>
                <a:lnTo>
                  <a:pt x="298703" y="279400"/>
                </a:lnTo>
                <a:lnTo>
                  <a:pt x="368807" y="228600"/>
                </a:lnTo>
                <a:lnTo>
                  <a:pt x="405383" y="190500"/>
                </a:lnTo>
                <a:lnTo>
                  <a:pt x="484631" y="139700"/>
                </a:lnTo>
                <a:lnTo>
                  <a:pt x="525779" y="127000"/>
                </a:lnTo>
                <a:lnTo>
                  <a:pt x="568451" y="101600"/>
                </a:lnTo>
                <a:lnTo>
                  <a:pt x="612647" y="76200"/>
                </a:lnTo>
                <a:lnTo>
                  <a:pt x="702563" y="50800"/>
                </a:lnTo>
                <a:lnTo>
                  <a:pt x="797051" y="25400"/>
                </a:lnTo>
                <a:lnTo>
                  <a:pt x="821435" y="25400"/>
                </a:lnTo>
                <a:lnTo>
                  <a:pt x="845819" y="12700"/>
                </a:lnTo>
                <a:close/>
              </a:path>
              <a:path w="1991995" h="1905000">
                <a:moveTo>
                  <a:pt x="1196339" y="12700"/>
                </a:moveTo>
                <a:lnTo>
                  <a:pt x="1097279" y="12700"/>
                </a:lnTo>
                <a:lnTo>
                  <a:pt x="1170431" y="25400"/>
                </a:lnTo>
                <a:lnTo>
                  <a:pt x="1194815" y="25400"/>
                </a:lnTo>
                <a:lnTo>
                  <a:pt x="1335023" y="63500"/>
                </a:lnTo>
                <a:lnTo>
                  <a:pt x="1423415" y="101600"/>
                </a:lnTo>
                <a:lnTo>
                  <a:pt x="1466087" y="127000"/>
                </a:lnTo>
                <a:lnTo>
                  <a:pt x="1507235" y="139700"/>
                </a:lnTo>
                <a:lnTo>
                  <a:pt x="1586483" y="190500"/>
                </a:lnTo>
                <a:lnTo>
                  <a:pt x="1659635" y="254000"/>
                </a:lnTo>
                <a:lnTo>
                  <a:pt x="1693163" y="279400"/>
                </a:lnTo>
                <a:lnTo>
                  <a:pt x="1757171" y="355600"/>
                </a:lnTo>
                <a:lnTo>
                  <a:pt x="1786127" y="393700"/>
                </a:lnTo>
                <a:lnTo>
                  <a:pt x="1813559" y="431800"/>
                </a:lnTo>
                <a:lnTo>
                  <a:pt x="1839467" y="469900"/>
                </a:lnTo>
                <a:lnTo>
                  <a:pt x="1885187" y="546100"/>
                </a:lnTo>
                <a:lnTo>
                  <a:pt x="1904999" y="584200"/>
                </a:lnTo>
                <a:lnTo>
                  <a:pt x="1921763" y="635000"/>
                </a:lnTo>
                <a:lnTo>
                  <a:pt x="1937003" y="673100"/>
                </a:lnTo>
                <a:lnTo>
                  <a:pt x="1944623" y="698500"/>
                </a:lnTo>
                <a:lnTo>
                  <a:pt x="1956815" y="736600"/>
                </a:lnTo>
                <a:lnTo>
                  <a:pt x="1970531" y="812800"/>
                </a:lnTo>
                <a:lnTo>
                  <a:pt x="1976627" y="863600"/>
                </a:lnTo>
                <a:lnTo>
                  <a:pt x="1978151" y="889000"/>
                </a:lnTo>
                <a:lnTo>
                  <a:pt x="1979675" y="901700"/>
                </a:lnTo>
                <a:lnTo>
                  <a:pt x="1981199" y="927100"/>
                </a:lnTo>
                <a:lnTo>
                  <a:pt x="1981199" y="977900"/>
                </a:lnTo>
                <a:lnTo>
                  <a:pt x="1976627" y="1054100"/>
                </a:lnTo>
                <a:lnTo>
                  <a:pt x="1970531" y="1104900"/>
                </a:lnTo>
                <a:lnTo>
                  <a:pt x="1965959" y="1117600"/>
                </a:lnTo>
                <a:lnTo>
                  <a:pt x="1956815" y="1168400"/>
                </a:lnTo>
                <a:lnTo>
                  <a:pt x="1944623" y="1219200"/>
                </a:lnTo>
                <a:lnTo>
                  <a:pt x="1937003" y="1231900"/>
                </a:lnTo>
                <a:lnTo>
                  <a:pt x="1921763" y="1282700"/>
                </a:lnTo>
                <a:lnTo>
                  <a:pt x="1904999" y="1320800"/>
                </a:lnTo>
                <a:lnTo>
                  <a:pt x="1885187" y="1371600"/>
                </a:lnTo>
                <a:lnTo>
                  <a:pt x="1839467" y="1447800"/>
                </a:lnTo>
                <a:lnTo>
                  <a:pt x="1813559" y="1485900"/>
                </a:lnTo>
                <a:lnTo>
                  <a:pt x="1786127" y="1524000"/>
                </a:lnTo>
                <a:lnTo>
                  <a:pt x="1757171" y="1562100"/>
                </a:lnTo>
                <a:lnTo>
                  <a:pt x="1725167" y="1587500"/>
                </a:lnTo>
                <a:lnTo>
                  <a:pt x="1693163" y="1625600"/>
                </a:lnTo>
                <a:lnTo>
                  <a:pt x="1658111" y="1651000"/>
                </a:lnTo>
                <a:lnTo>
                  <a:pt x="1623059" y="1689100"/>
                </a:lnTo>
                <a:lnTo>
                  <a:pt x="1586483" y="1714500"/>
                </a:lnTo>
                <a:lnTo>
                  <a:pt x="1507235" y="1765300"/>
                </a:lnTo>
                <a:lnTo>
                  <a:pt x="1466087" y="1790700"/>
                </a:lnTo>
                <a:lnTo>
                  <a:pt x="1423415" y="1803400"/>
                </a:lnTo>
                <a:lnTo>
                  <a:pt x="1379219" y="1828800"/>
                </a:lnTo>
                <a:lnTo>
                  <a:pt x="1335023" y="1841500"/>
                </a:lnTo>
                <a:lnTo>
                  <a:pt x="1194815" y="1879600"/>
                </a:lnTo>
                <a:lnTo>
                  <a:pt x="1170431" y="1892300"/>
                </a:lnTo>
                <a:lnTo>
                  <a:pt x="1196339" y="1892300"/>
                </a:lnTo>
                <a:lnTo>
                  <a:pt x="1292351" y="1866900"/>
                </a:lnTo>
                <a:lnTo>
                  <a:pt x="1383791" y="1841500"/>
                </a:lnTo>
                <a:lnTo>
                  <a:pt x="1427987" y="1816100"/>
                </a:lnTo>
                <a:lnTo>
                  <a:pt x="1470659" y="1790700"/>
                </a:lnTo>
                <a:lnTo>
                  <a:pt x="1511807" y="1778000"/>
                </a:lnTo>
                <a:lnTo>
                  <a:pt x="1552955" y="1752600"/>
                </a:lnTo>
                <a:lnTo>
                  <a:pt x="1591055" y="1727200"/>
                </a:lnTo>
                <a:lnTo>
                  <a:pt x="1629155" y="1689100"/>
                </a:lnTo>
                <a:lnTo>
                  <a:pt x="1665731" y="1663700"/>
                </a:lnTo>
                <a:lnTo>
                  <a:pt x="1699259" y="1638300"/>
                </a:lnTo>
                <a:lnTo>
                  <a:pt x="1732787" y="1600200"/>
                </a:lnTo>
                <a:lnTo>
                  <a:pt x="1793747" y="1524000"/>
                </a:lnTo>
                <a:lnTo>
                  <a:pt x="1821179" y="1485900"/>
                </a:lnTo>
                <a:lnTo>
                  <a:pt x="1847087" y="1447800"/>
                </a:lnTo>
                <a:lnTo>
                  <a:pt x="1871471" y="1409700"/>
                </a:lnTo>
                <a:lnTo>
                  <a:pt x="1892807" y="1371600"/>
                </a:lnTo>
                <a:lnTo>
                  <a:pt x="1912619" y="1333500"/>
                </a:lnTo>
                <a:lnTo>
                  <a:pt x="1930907" y="1282700"/>
                </a:lnTo>
                <a:lnTo>
                  <a:pt x="1946147" y="1244600"/>
                </a:lnTo>
                <a:lnTo>
                  <a:pt x="1975103" y="1130300"/>
                </a:lnTo>
                <a:lnTo>
                  <a:pt x="1988819" y="1028700"/>
                </a:lnTo>
                <a:lnTo>
                  <a:pt x="1990343" y="1003300"/>
                </a:lnTo>
                <a:lnTo>
                  <a:pt x="1990343" y="977900"/>
                </a:lnTo>
                <a:lnTo>
                  <a:pt x="1991867" y="952500"/>
                </a:lnTo>
                <a:lnTo>
                  <a:pt x="1990343" y="927100"/>
                </a:lnTo>
                <a:lnTo>
                  <a:pt x="1990343" y="901700"/>
                </a:lnTo>
                <a:lnTo>
                  <a:pt x="1988819" y="876300"/>
                </a:lnTo>
                <a:lnTo>
                  <a:pt x="1982723" y="838200"/>
                </a:lnTo>
                <a:lnTo>
                  <a:pt x="1979675" y="812800"/>
                </a:lnTo>
                <a:lnTo>
                  <a:pt x="1965959" y="736600"/>
                </a:lnTo>
                <a:lnTo>
                  <a:pt x="1959863" y="711200"/>
                </a:lnTo>
                <a:lnTo>
                  <a:pt x="1953767" y="698500"/>
                </a:lnTo>
                <a:lnTo>
                  <a:pt x="1930907" y="622300"/>
                </a:lnTo>
                <a:lnTo>
                  <a:pt x="1912619" y="584200"/>
                </a:lnTo>
                <a:lnTo>
                  <a:pt x="1892807" y="546100"/>
                </a:lnTo>
                <a:lnTo>
                  <a:pt x="1871471" y="495300"/>
                </a:lnTo>
                <a:lnTo>
                  <a:pt x="1847087" y="457200"/>
                </a:lnTo>
                <a:lnTo>
                  <a:pt x="1821179" y="419100"/>
                </a:lnTo>
                <a:lnTo>
                  <a:pt x="1793747" y="381000"/>
                </a:lnTo>
                <a:lnTo>
                  <a:pt x="1763267" y="342900"/>
                </a:lnTo>
                <a:lnTo>
                  <a:pt x="1732787" y="317500"/>
                </a:lnTo>
                <a:lnTo>
                  <a:pt x="1665731" y="241300"/>
                </a:lnTo>
                <a:lnTo>
                  <a:pt x="1629155" y="215900"/>
                </a:lnTo>
                <a:lnTo>
                  <a:pt x="1552955" y="165100"/>
                </a:lnTo>
                <a:lnTo>
                  <a:pt x="1470659" y="114300"/>
                </a:lnTo>
                <a:lnTo>
                  <a:pt x="1427987" y="88900"/>
                </a:lnTo>
                <a:lnTo>
                  <a:pt x="1383791" y="76200"/>
                </a:lnTo>
                <a:lnTo>
                  <a:pt x="1338071" y="50800"/>
                </a:lnTo>
                <a:lnTo>
                  <a:pt x="1245107" y="25400"/>
                </a:lnTo>
                <a:lnTo>
                  <a:pt x="1196339" y="12700"/>
                </a:lnTo>
                <a:close/>
              </a:path>
              <a:path w="1991995" h="1905000">
                <a:moveTo>
                  <a:pt x="9144" y="952500"/>
                </a:moveTo>
                <a:lnTo>
                  <a:pt x="3048" y="965200"/>
                </a:lnTo>
                <a:lnTo>
                  <a:pt x="9144" y="965200"/>
                </a:lnTo>
                <a:lnTo>
                  <a:pt x="9651" y="960966"/>
                </a:lnTo>
                <a:lnTo>
                  <a:pt x="9144" y="952500"/>
                </a:lnTo>
                <a:close/>
              </a:path>
              <a:path w="1991995" h="1905000">
                <a:moveTo>
                  <a:pt x="9651" y="960966"/>
                </a:moveTo>
                <a:lnTo>
                  <a:pt x="9144" y="965200"/>
                </a:lnTo>
                <a:lnTo>
                  <a:pt x="9905" y="965200"/>
                </a:lnTo>
                <a:lnTo>
                  <a:pt x="9651" y="960966"/>
                </a:lnTo>
                <a:close/>
              </a:path>
              <a:path w="1991995" h="1905000">
                <a:moveTo>
                  <a:pt x="10668" y="952500"/>
                </a:moveTo>
                <a:lnTo>
                  <a:pt x="9144" y="952500"/>
                </a:lnTo>
                <a:lnTo>
                  <a:pt x="9651" y="960966"/>
                </a:lnTo>
                <a:lnTo>
                  <a:pt x="10668" y="952500"/>
                </a:lnTo>
                <a:close/>
              </a:path>
              <a:path w="1991995" h="1905000">
                <a:moveTo>
                  <a:pt x="1123187" y="0"/>
                </a:moveTo>
                <a:lnTo>
                  <a:pt x="868679" y="0"/>
                </a:lnTo>
                <a:lnTo>
                  <a:pt x="844295" y="12700"/>
                </a:lnTo>
                <a:lnTo>
                  <a:pt x="1147571" y="12700"/>
                </a:lnTo>
                <a:lnTo>
                  <a:pt x="11231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761500" y="4434839"/>
            <a:ext cx="2144254" cy="207111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419855" y="5013959"/>
            <a:ext cx="829310" cy="828040"/>
          </a:xfrm>
          <a:custGeom>
            <a:avLst/>
            <a:gdLst/>
            <a:ahLst/>
            <a:cxnLst/>
            <a:rect l="l" t="t" r="r" b="b"/>
            <a:pathLst>
              <a:path w="829310" h="828039">
                <a:moveTo>
                  <a:pt x="414527" y="0"/>
                </a:moveTo>
                <a:lnTo>
                  <a:pt x="366247" y="2793"/>
                </a:lnTo>
                <a:lnTo>
                  <a:pt x="319586" y="10965"/>
                </a:lnTo>
                <a:lnTo>
                  <a:pt x="274858" y="24202"/>
                </a:lnTo>
                <a:lnTo>
                  <a:pt x="232376" y="42192"/>
                </a:lnTo>
                <a:lnTo>
                  <a:pt x="192453" y="64620"/>
                </a:lnTo>
                <a:lnTo>
                  <a:pt x="155403" y="91173"/>
                </a:lnTo>
                <a:lnTo>
                  <a:pt x="121538" y="121538"/>
                </a:lnTo>
                <a:lnTo>
                  <a:pt x="91173" y="155403"/>
                </a:lnTo>
                <a:lnTo>
                  <a:pt x="64620" y="192453"/>
                </a:lnTo>
                <a:lnTo>
                  <a:pt x="42192" y="232376"/>
                </a:lnTo>
                <a:lnTo>
                  <a:pt x="24202" y="274858"/>
                </a:lnTo>
                <a:lnTo>
                  <a:pt x="10965" y="319586"/>
                </a:lnTo>
                <a:lnTo>
                  <a:pt x="2793" y="366247"/>
                </a:lnTo>
                <a:lnTo>
                  <a:pt x="0" y="414527"/>
                </a:lnTo>
                <a:lnTo>
                  <a:pt x="2793" y="462786"/>
                </a:lnTo>
                <a:lnTo>
                  <a:pt x="10965" y="509384"/>
                </a:lnTo>
                <a:lnTo>
                  <a:pt x="24202" y="554017"/>
                </a:lnTo>
                <a:lnTo>
                  <a:pt x="42192" y="596377"/>
                </a:lnTo>
                <a:lnTo>
                  <a:pt x="64620" y="636157"/>
                </a:lnTo>
                <a:lnTo>
                  <a:pt x="91173" y="673052"/>
                </a:lnTo>
                <a:lnTo>
                  <a:pt x="121538" y="706754"/>
                </a:lnTo>
                <a:lnTo>
                  <a:pt x="155403" y="736958"/>
                </a:lnTo>
                <a:lnTo>
                  <a:pt x="192453" y="763356"/>
                </a:lnTo>
                <a:lnTo>
                  <a:pt x="232376" y="785641"/>
                </a:lnTo>
                <a:lnTo>
                  <a:pt x="274858" y="803508"/>
                </a:lnTo>
                <a:lnTo>
                  <a:pt x="319586" y="816650"/>
                </a:lnTo>
                <a:lnTo>
                  <a:pt x="366247" y="824760"/>
                </a:lnTo>
                <a:lnTo>
                  <a:pt x="414527" y="827531"/>
                </a:lnTo>
                <a:lnTo>
                  <a:pt x="462808" y="824760"/>
                </a:lnTo>
                <a:lnTo>
                  <a:pt x="509469" y="816650"/>
                </a:lnTo>
                <a:lnTo>
                  <a:pt x="554197" y="803508"/>
                </a:lnTo>
                <a:lnTo>
                  <a:pt x="596679" y="785641"/>
                </a:lnTo>
                <a:lnTo>
                  <a:pt x="636602" y="763356"/>
                </a:lnTo>
                <a:lnTo>
                  <a:pt x="673652" y="736958"/>
                </a:lnTo>
                <a:lnTo>
                  <a:pt x="707516" y="706754"/>
                </a:lnTo>
                <a:lnTo>
                  <a:pt x="737882" y="673052"/>
                </a:lnTo>
                <a:lnTo>
                  <a:pt x="764435" y="636157"/>
                </a:lnTo>
                <a:lnTo>
                  <a:pt x="786863" y="596377"/>
                </a:lnTo>
                <a:lnTo>
                  <a:pt x="804853" y="554017"/>
                </a:lnTo>
                <a:lnTo>
                  <a:pt x="818090" y="509384"/>
                </a:lnTo>
                <a:lnTo>
                  <a:pt x="826262" y="462786"/>
                </a:lnTo>
                <a:lnTo>
                  <a:pt x="829055" y="414527"/>
                </a:lnTo>
                <a:lnTo>
                  <a:pt x="826262" y="366247"/>
                </a:lnTo>
                <a:lnTo>
                  <a:pt x="818090" y="319586"/>
                </a:lnTo>
                <a:lnTo>
                  <a:pt x="804853" y="274858"/>
                </a:lnTo>
                <a:lnTo>
                  <a:pt x="786863" y="232376"/>
                </a:lnTo>
                <a:lnTo>
                  <a:pt x="764435" y="192453"/>
                </a:lnTo>
                <a:lnTo>
                  <a:pt x="737882" y="155403"/>
                </a:lnTo>
                <a:lnTo>
                  <a:pt x="707516" y="121538"/>
                </a:lnTo>
                <a:lnTo>
                  <a:pt x="673652" y="91173"/>
                </a:lnTo>
                <a:lnTo>
                  <a:pt x="636602" y="64620"/>
                </a:lnTo>
                <a:lnTo>
                  <a:pt x="596679" y="42192"/>
                </a:lnTo>
                <a:lnTo>
                  <a:pt x="554197" y="24202"/>
                </a:lnTo>
                <a:lnTo>
                  <a:pt x="509469" y="10965"/>
                </a:lnTo>
                <a:lnTo>
                  <a:pt x="462808" y="2793"/>
                </a:lnTo>
                <a:lnTo>
                  <a:pt x="41452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401567" y="4994147"/>
            <a:ext cx="866140" cy="867410"/>
          </a:xfrm>
          <a:custGeom>
            <a:avLst/>
            <a:gdLst/>
            <a:ahLst/>
            <a:cxnLst/>
            <a:rect l="l" t="t" r="r" b="b"/>
            <a:pathLst>
              <a:path w="866139" h="867410">
                <a:moveTo>
                  <a:pt x="432815" y="0"/>
                </a:moveTo>
                <a:lnTo>
                  <a:pt x="388619" y="3047"/>
                </a:lnTo>
                <a:lnTo>
                  <a:pt x="345947" y="9143"/>
                </a:lnTo>
                <a:lnTo>
                  <a:pt x="303275" y="19811"/>
                </a:lnTo>
                <a:lnTo>
                  <a:pt x="263651" y="35051"/>
                </a:lnTo>
                <a:lnTo>
                  <a:pt x="227075" y="53339"/>
                </a:lnTo>
                <a:lnTo>
                  <a:pt x="190500" y="74675"/>
                </a:lnTo>
                <a:lnTo>
                  <a:pt x="156972" y="100583"/>
                </a:lnTo>
                <a:lnTo>
                  <a:pt x="141732" y="112775"/>
                </a:lnTo>
                <a:lnTo>
                  <a:pt x="99060" y="158495"/>
                </a:lnTo>
                <a:lnTo>
                  <a:pt x="73151" y="192023"/>
                </a:lnTo>
                <a:lnTo>
                  <a:pt x="62484" y="210311"/>
                </a:lnTo>
                <a:lnTo>
                  <a:pt x="51815" y="227075"/>
                </a:lnTo>
                <a:lnTo>
                  <a:pt x="42672" y="246887"/>
                </a:lnTo>
                <a:lnTo>
                  <a:pt x="33527" y="265175"/>
                </a:lnTo>
                <a:lnTo>
                  <a:pt x="25908" y="284987"/>
                </a:lnTo>
                <a:lnTo>
                  <a:pt x="13715" y="326135"/>
                </a:lnTo>
                <a:lnTo>
                  <a:pt x="4572" y="368807"/>
                </a:lnTo>
                <a:lnTo>
                  <a:pt x="0" y="411479"/>
                </a:lnTo>
                <a:lnTo>
                  <a:pt x="0" y="457199"/>
                </a:lnTo>
                <a:lnTo>
                  <a:pt x="3048" y="478535"/>
                </a:lnTo>
                <a:lnTo>
                  <a:pt x="4572" y="499871"/>
                </a:lnTo>
                <a:lnTo>
                  <a:pt x="13715" y="542543"/>
                </a:lnTo>
                <a:lnTo>
                  <a:pt x="19812" y="562355"/>
                </a:lnTo>
                <a:lnTo>
                  <a:pt x="25908" y="583691"/>
                </a:lnTo>
                <a:lnTo>
                  <a:pt x="35051" y="603503"/>
                </a:lnTo>
                <a:lnTo>
                  <a:pt x="42672" y="621791"/>
                </a:lnTo>
                <a:lnTo>
                  <a:pt x="51815" y="640079"/>
                </a:lnTo>
                <a:lnTo>
                  <a:pt x="74675" y="676655"/>
                </a:lnTo>
                <a:lnTo>
                  <a:pt x="99060" y="710183"/>
                </a:lnTo>
                <a:lnTo>
                  <a:pt x="126492" y="740663"/>
                </a:lnTo>
                <a:lnTo>
                  <a:pt x="158496" y="768095"/>
                </a:lnTo>
                <a:lnTo>
                  <a:pt x="173736" y="781811"/>
                </a:lnTo>
                <a:lnTo>
                  <a:pt x="192024" y="792479"/>
                </a:lnTo>
                <a:lnTo>
                  <a:pt x="208787" y="804671"/>
                </a:lnTo>
                <a:lnTo>
                  <a:pt x="227075" y="815339"/>
                </a:lnTo>
                <a:lnTo>
                  <a:pt x="265175" y="833627"/>
                </a:lnTo>
                <a:lnTo>
                  <a:pt x="324611" y="853439"/>
                </a:lnTo>
                <a:lnTo>
                  <a:pt x="367283" y="862583"/>
                </a:lnTo>
                <a:lnTo>
                  <a:pt x="432815" y="867155"/>
                </a:lnTo>
                <a:lnTo>
                  <a:pt x="477011" y="864107"/>
                </a:lnTo>
                <a:lnTo>
                  <a:pt x="521207" y="858011"/>
                </a:lnTo>
                <a:lnTo>
                  <a:pt x="541019" y="853439"/>
                </a:lnTo>
                <a:lnTo>
                  <a:pt x="562355" y="847343"/>
                </a:lnTo>
                <a:lnTo>
                  <a:pt x="609904" y="829055"/>
                </a:lnTo>
                <a:lnTo>
                  <a:pt x="432815" y="829055"/>
                </a:lnTo>
                <a:lnTo>
                  <a:pt x="371855" y="824483"/>
                </a:lnTo>
                <a:lnTo>
                  <a:pt x="353567" y="819911"/>
                </a:lnTo>
                <a:lnTo>
                  <a:pt x="333755" y="816863"/>
                </a:lnTo>
                <a:lnTo>
                  <a:pt x="297179" y="804671"/>
                </a:lnTo>
                <a:lnTo>
                  <a:pt x="262127" y="789431"/>
                </a:lnTo>
                <a:lnTo>
                  <a:pt x="228600" y="771143"/>
                </a:lnTo>
                <a:lnTo>
                  <a:pt x="196596" y="749807"/>
                </a:lnTo>
                <a:lnTo>
                  <a:pt x="153924" y="713231"/>
                </a:lnTo>
                <a:lnTo>
                  <a:pt x="115824" y="669035"/>
                </a:lnTo>
                <a:lnTo>
                  <a:pt x="76200" y="605027"/>
                </a:lnTo>
                <a:lnTo>
                  <a:pt x="50292" y="531875"/>
                </a:lnTo>
                <a:lnTo>
                  <a:pt x="39624" y="473963"/>
                </a:lnTo>
                <a:lnTo>
                  <a:pt x="38217" y="455675"/>
                </a:lnTo>
                <a:lnTo>
                  <a:pt x="38217" y="411479"/>
                </a:lnTo>
                <a:lnTo>
                  <a:pt x="45720" y="353567"/>
                </a:lnTo>
                <a:lnTo>
                  <a:pt x="56387" y="315467"/>
                </a:lnTo>
                <a:lnTo>
                  <a:pt x="70103" y="280415"/>
                </a:lnTo>
                <a:lnTo>
                  <a:pt x="77724" y="262127"/>
                </a:lnTo>
                <a:lnTo>
                  <a:pt x="85344" y="245363"/>
                </a:lnTo>
                <a:lnTo>
                  <a:pt x="96012" y="228599"/>
                </a:lnTo>
                <a:lnTo>
                  <a:pt x="105156" y="211835"/>
                </a:lnTo>
                <a:lnTo>
                  <a:pt x="117348" y="196595"/>
                </a:lnTo>
                <a:lnTo>
                  <a:pt x="128015" y="182879"/>
                </a:lnTo>
                <a:lnTo>
                  <a:pt x="141732" y="167639"/>
                </a:lnTo>
                <a:lnTo>
                  <a:pt x="153924" y="153923"/>
                </a:lnTo>
                <a:lnTo>
                  <a:pt x="167639" y="141731"/>
                </a:lnTo>
                <a:lnTo>
                  <a:pt x="182880" y="129539"/>
                </a:lnTo>
                <a:lnTo>
                  <a:pt x="196596" y="117347"/>
                </a:lnTo>
                <a:lnTo>
                  <a:pt x="213360" y="106679"/>
                </a:lnTo>
                <a:lnTo>
                  <a:pt x="228600" y="96011"/>
                </a:lnTo>
                <a:lnTo>
                  <a:pt x="262127" y="77723"/>
                </a:lnTo>
                <a:lnTo>
                  <a:pt x="280415" y="70103"/>
                </a:lnTo>
                <a:lnTo>
                  <a:pt x="297179" y="62483"/>
                </a:lnTo>
                <a:lnTo>
                  <a:pt x="315467" y="56387"/>
                </a:lnTo>
                <a:lnTo>
                  <a:pt x="335279" y="51815"/>
                </a:lnTo>
                <a:lnTo>
                  <a:pt x="353567" y="47243"/>
                </a:lnTo>
                <a:lnTo>
                  <a:pt x="373379" y="42671"/>
                </a:lnTo>
                <a:lnTo>
                  <a:pt x="432815" y="38099"/>
                </a:lnTo>
                <a:lnTo>
                  <a:pt x="609295" y="38099"/>
                </a:lnTo>
                <a:lnTo>
                  <a:pt x="601979" y="35051"/>
                </a:lnTo>
                <a:lnTo>
                  <a:pt x="560831" y="19811"/>
                </a:lnTo>
                <a:lnTo>
                  <a:pt x="519683" y="9143"/>
                </a:lnTo>
                <a:lnTo>
                  <a:pt x="477011" y="3047"/>
                </a:lnTo>
                <a:lnTo>
                  <a:pt x="432815" y="0"/>
                </a:lnTo>
                <a:close/>
              </a:path>
              <a:path w="866139" h="867410">
                <a:moveTo>
                  <a:pt x="609295" y="38099"/>
                </a:moveTo>
                <a:lnTo>
                  <a:pt x="432815" y="38099"/>
                </a:lnTo>
                <a:lnTo>
                  <a:pt x="493775" y="42671"/>
                </a:lnTo>
                <a:lnTo>
                  <a:pt x="513587" y="47243"/>
                </a:lnTo>
                <a:lnTo>
                  <a:pt x="531875" y="51815"/>
                </a:lnTo>
                <a:lnTo>
                  <a:pt x="551687" y="56387"/>
                </a:lnTo>
                <a:lnTo>
                  <a:pt x="569975" y="62483"/>
                </a:lnTo>
                <a:lnTo>
                  <a:pt x="586739" y="70103"/>
                </a:lnTo>
                <a:lnTo>
                  <a:pt x="605027" y="77723"/>
                </a:lnTo>
                <a:lnTo>
                  <a:pt x="638555" y="96011"/>
                </a:lnTo>
                <a:lnTo>
                  <a:pt x="699515" y="141731"/>
                </a:lnTo>
                <a:lnTo>
                  <a:pt x="737615" y="182879"/>
                </a:lnTo>
                <a:lnTo>
                  <a:pt x="771143" y="230123"/>
                </a:lnTo>
                <a:lnTo>
                  <a:pt x="789431" y="263651"/>
                </a:lnTo>
                <a:lnTo>
                  <a:pt x="804671" y="298703"/>
                </a:lnTo>
                <a:lnTo>
                  <a:pt x="819911" y="355091"/>
                </a:lnTo>
                <a:lnTo>
                  <a:pt x="822959" y="374903"/>
                </a:lnTo>
                <a:lnTo>
                  <a:pt x="826007" y="393191"/>
                </a:lnTo>
                <a:lnTo>
                  <a:pt x="827314" y="411479"/>
                </a:lnTo>
                <a:lnTo>
                  <a:pt x="827414" y="455675"/>
                </a:lnTo>
                <a:lnTo>
                  <a:pt x="826007" y="473963"/>
                </a:lnTo>
                <a:lnTo>
                  <a:pt x="819911" y="513587"/>
                </a:lnTo>
                <a:lnTo>
                  <a:pt x="810767" y="551687"/>
                </a:lnTo>
                <a:lnTo>
                  <a:pt x="797051" y="588263"/>
                </a:lnTo>
                <a:lnTo>
                  <a:pt x="771143" y="638555"/>
                </a:lnTo>
                <a:lnTo>
                  <a:pt x="749807" y="670559"/>
                </a:lnTo>
                <a:lnTo>
                  <a:pt x="697991" y="726947"/>
                </a:lnTo>
                <a:lnTo>
                  <a:pt x="653795" y="761999"/>
                </a:lnTo>
                <a:lnTo>
                  <a:pt x="637031" y="771143"/>
                </a:lnTo>
                <a:lnTo>
                  <a:pt x="620267" y="781811"/>
                </a:lnTo>
                <a:lnTo>
                  <a:pt x="603503" y="789431"/>
                </a:lnTo>
                <a:lnTo>
                  <a:pt x="586739" y="798575"/>
                </a:lnTo>
                <a:lnTo>
                  <a:pt x="531875" y="816863"/>
                </a:lnTo>
                <a:lnTo>
                  <a:pt x="512063" y="821435"/>
                </a:lnTo>
                <a:lnTo>
                  <a:pt x="472439" y="827531"/>
                </a:lnTo>
                <a:lnTo>
                  <a:pt x="452627" y="827531"/>
                </a:lnTo>
                <a:lnTo>
                  <a:pt x="432815" y="829055"/>
                </a:lnTo>
                <a:lnTo>
                  <a:pt x="609904" y="829055"/>
                </a:lnTo>
                <a:lnTo>
                  <a:pt x="621791" y="824483"/>
                </a:lnTo>
                <a:lnTo>
                  <a:pt x="658367" y="803147"/>
                </a:lnTo>
                <a:lnTo>
                  <a:pt x="708659" y="768095"/>
                </a:lnTo>
                <a:lnTo>
                  <a:pt x="754379" y="723899"/>
                </a:lnTo>
                <a:lnTo>
                  <a:pt x="792479" y="675131"/>
                </a:lnTo>
                <a:lnTo>
                  <a:pt x="813815" y="640079"/>
                </a:lnTo>
                <a:lnTo>
                  <a:pt x="832103" y="601979"/>
                </a:lnTo>
                <a:lnTo>
                  <a:pt x="847343" y="562355"/>
                </a:lnTo>
                <a:lnTo>
                  <a:pt x="851915" y="541019"/>
                </a:lnTo>
                <a:lnTo>
                  <a:pt x="858011" y="521207"/>
                </a:lnTo>
                <a:lnTo>
                  <a:pt x="861059" y="499871"/>
                </a:lnTo>
                <a:lnTo>
                  <a:pt x="864107" y="477011"/>
                </a:lnTo>
                <a:lnTo>
                  <a:pt x="865523" y="457199"/>
                </a:lnTo>
                <a:lnTo>
                  <a:pt x="865631" y="411479"/>
                </a:lnTo>
                <a:lnTo>
                  <a:pt x="864107" y="388619"/>
                </a:lnTo>
                <a:lnTo>
                  <a:pt x="851915" y="324611"/>
                </a:lnTo>
                <a:lnTo>
                  <a:pt x="839723" y="284987"/>
                </a:lnTo>
                <a:lnTo>
                  <a:pt x="822959" y="245363"/>
                </a:lnTo>
                <a:lnTo>
                  <a:pt x="792479" y="190499"/>
                </a:lnTo>
                <a:lnTo>
                  <a:pt x="766571" y="158495"/>
                </a:lnTo>
                <a:lnTo>
                  <a:pt x="752855" y="141731"/>
                </a:lnTo>
                <a:lnTo>
                  <a:pt x="708659" y="99059"/>
                </a:lnTo>
                <a:lnTo>
                  <a:pt x="675131" y="74675"/>
                </a:lnTo>
                <a:lnTo>
                  <a:pt x="638555" y="53339"/>
                </a:lnTo>
                <a:lnTo>
                  <a:pt x="620267" y="42671"/>
                </a:lnTo>
                <a:lnTo>
                  <a:pt x="609295" y="38099"/>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2348659" y="206146"/>
            <a:ext cx="4658360" cy="33083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00"/>
                </a:solidFill>
              </a:rPr>
              <a:t>ACTINOSTELE </a:t>
            </a:r>
            <a:r>
              <a:rPr sz="2000" b="0" dirty="0">
                <a:solidFill>
                  <a:srgbClr val="000000"/>
                </a:solidFill>
                <a:latin typeface="Arial"/>
                <a:cs typeface="Arial"/>
              </a:rPr>
              <a:t>– deriva dalla</a:t>
            </a:r>
            <a:r>
              <a:rPr sz="2000" b="0" spc="-65" dirty="0">
                <a:solidFill>
                  <a:srgbClr val="000000"/>
                </a:solidFill>
                <a:latin typeface="Arial"/>
                <a:cs typeface="Arial"/>
              </a:rPr>
              <a:t> </a:t>
            </a:r>
            <a:r>
              <a:rPr sz="2000" b="0" dirty="0">
                <a:solidFill>
                  <a:srgbClr val="000000"/>
                </a:solidFill>
                <a:latin typeface="Arial"/>
                <a:cs typeface="Arial"/>
              </a:rPr>
              <a:t>protostele.</a:t>
            </a:r>
            <a:endParaRPr sz="2000">
              <a:latin typeface="Arial"/>
              <a:cs typeface="Arial"/>
            </a:endParaRPr>
          </a:p>
        </p:txBody>
      </p:sp>
      <p:sp>
        <p:nvSpPr>
          <p:cNvPr id="11" name="object 11"/>
          <p:cNvSpPr txBox="1"/>
          <p:nvPr/>
        </p:nvSpPr>
        <p:spPr>
          <a:xfrm>
            <a:off x="2348659" y="510946"/>
            <a:ext cx="6289675" cy="4479290"/>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Un unico fascio molto sviluppato, disposto</a:t>
            </a:r>
            <a:r>
              <a:rPr kumimoji="0" sz="2000" b="0" i="0" u="none" strike="noStrike" kern="1200" cap="none" spc="-20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centralmente  in cui xilema (nella </a:t>
            </a:r>
            <a:r>
              <a:rPr kumimoji="0" sz="2000" b="0" i="0" u="none" strike="noStrike" kern="1200" cap="none" spc="-5" normalizeH="0" baseline="0" noProof="0" dirty="0">
                <a:ln>
                  <a:noFill/>
                </a:ln>
                <a:solidFill>
                  <a:prstClr val="black"/>
                </a:solidFill>
                <a:effectLst/>
                <a:uLnTx/>
                <a:uFillTx/>
                <a:latin typeface="Arial"/>
                <a:ea typeface="+mn-ea"/>
                <a:cs typeface="Arial"/>
              </a:rPr>
              <a:t>parte </a:t>
            </a:r>
            <a:r>
              <a:rPr kumimoji="0" sz="2000" b="0" i="0" u="none" strike="noStrike" kern="1200" cap="none" spc="0" normalizeH="0" baseline="0" noProof="0" dirty="0">
                <a:ln>
                  <a:noFill/>
                </a:ln>
                <a:solidFill>
                  <a:prstClr val="black"/>
                </a:solidFill>
                <a:effectLst/>
                <a:uLnTx/>
                <a:uFillTx/>
                <a:latin typeface="Arial"/>
                <a:ea typeface="+mn-ea"/>
                <a:cs typeface="Arial"/>
              </a:rPr>
              <a:t>più interna) appare a </a:t>
            </a:r>
            <a:r>
              <a:rPr kumimoji="0" sz="2000" b="0" i="0" u="none" strike="noStrike" kern="1200" cap="none" spc="-5" normalizeH="0" baseline="0" noProof="0" dirty="0">
                <a:ln>
                  <a:noFill/>
                </a:ln>
                <a:solidFill>
                  <a:prstClr val="black"/>
                </a:solidFill>
                <a:effectLst/>
                <a:uLnTx/>
                <a:uFillTx/>
                <a:latin typeface="Arial"/>
                <a:ea typeface="+mn-ea"/>
                <a:cs typeface="Arial"/>
              </a:rPr>
              <a:t>forma </a:t>
            </a:r>
            <a:r>
              <a:rPr kumimoji="0" sz="2000" b="0" i="0" u="none" strike="noStrike" kern="1200" cap="none" spc="0" normalizeH="0" baseline="0" noProof="0" dirty="0">
                <a:ln>
                  <a:noFill/>
                </a:ln>
                <a:solidFill>
                  <a:prstClr val="black"/>
                </a:solidFill>
                <a:effectLst/>
                <a:uLnTx/>
                <a:uFillTx/>
                <a:latin typeface="Arial"/>
                <a:ea typeface="+mn-ea"/>
                <a:cs typeface="Arial"/>
              </a:rPr>
              <a:t>di  </a:t>
            </a:r>
            <a:r>
              <a:rPr kumimoji="0" sz="2000" b="0" i="0" u="none" strike="noStrike" kern="1200" cap="none" spc="-5" normalizeH="0" baseline="0" noProof="0" dirty="0">
                <a:ln>
                  <a:noFill/>
                </a:ln>
                <a:solidFill>
                  <a:prstClr val="black"/>
                </a:solidFill>
                <a:effectLst/>
                <a:uLnTx/>
                <a:uFillTx/>
                <a:latin typeface="Arial"/>
                <a:ea typeface="+mn-ea"/>
                <a:cs typeface="Arial"/>
              </a:rPr>
              <a:t>stella </a:t>
            </a:r>
            <a:r>
              <a:rPr kumimoji="0" sz="2000" b="0" i="0" u="none" strike="noStrike" kern="1200" cap="none" spc="0" normalizeH="0" baseline="0" noProof="0" dirty="0">
                <a:ln>
                  <a:noFill/>
                </a:ln>
                <a:solidFill>
                  <a:prstClr val="black"/>
                </a:solidFill>
                <a:effectLst/>
                <a:uLnTx/>
                <a:uFillTx/>
                <a:latin typeface="Arial"/>
                <a:ea typeface="+mn-ea"/>
                <a:cs typeface="Arial"/>
              </a:rPr>
              <a:t>in sezione trasversale </a:t>
            </a:r>
            <a:r>
              <a:rPr kumimoji="0" sz="2000" b="0" i="0" u="none" strike="noStrike" kern="1200" cap="none" spc="-5" normalizeH="0" baseline="0" noProof="0" dirty="0">
                <a:ln>
                  <a:noFill/>
                </a:ln>
                <a:solidFill>
                  <a:prstClr val="black"/>
                </a:solidFill>
                <a:effectLst/>
                <a:uLnTx/>
                <a:uFillTx/>
                <a:latin typeface="Arial"/>
                <a:ea typeface="+mn-ea"/>
                <a:cs typeface="Arial"/>
              </a:rPr>
              <a:t>tra </a:t>
            </a:r>
            <a:r>
              <a:rPr kumimoji="0" sz="2000" b="0" i="0" u="none" strike="noStrike" kern="1200" cap="none" spc="0" normalizeH="0" baseline="0" noProof="0" dirty="0">
                <a:ln>
                  <a:noFill/>
                </a:ln>
                <a:solidFill>
                  <a:prstClr val="black"/>
                </a:solidFill>
                <a:effectLst/>
                <a:uLnTx/>
                <a:uFillTx/>
                <a:latin typeface="Arial"/>
                <a:ea typeface="+mn-ea"/>
                <a:cs typeface="Arial"/>
              </a:rPr>
              <a:t>i cui raggi si </a:t>
            </a:r>
            <a:r>
              <a:rPr kumimoji="0" sz="2000" b="0" i="0" u="none" strike="noStrike" kern="1200" cap="none" spc="-5" normalizeH="0" baseline="0" noProof="0" dirty="0">
                <a:ln>
                  <a:noFill/>
                </a:ln>
                <a:solidFill>
                  <a:prstClr val="black"/>
                </a:solidFill>
                <a:effectLst/>
                <a:uLnTx/>
                <a:uFillTx/>
                <a:latin typeface="Arial"/>
                <a:ea typeface="+mn-ea"/>
                <a:cs typeface="Arial"/>
              </a:rPr>
              <a:t>trova </a:t>
            </a:r>
            <a:r>
              <a:rPr kumimoji="0" sz="2000" b="0" i="0" u="none" strike="noStrike" kern="1200" cap="none" spc="0" normalizeH="0" baseline="0" noProof="0" dirty="0">
                <a:ln>
                  <a:noFill/>
                </a:ln>
                <a:solidFill>
                  <a:prstClr val="black"/>
                </a:solidFill>
                <a:effectLst/>
                <a:uLnTx/>
                <a:uFillTx/>
                <a:latin typeface="Arial"/>
                <a:ea typeface="+mn-ea"/>
                <a:cs typeface="Arial"/>
              </a:rPr>
              <a:t>il  floema (dal greco antico «</a:t>
            </a:r>
            <a:r>
              <a:rPr kumimoji="0" sz="2000" b="0" i="1" u="none" strike="noStrike" kern="1200" cap="none" spc="0" normalizeH="0" baseline="0" noProof="0" dirty="0">
                <a:ln>
                  <a:noFill/>
                </a:ln>
                <a:solidFill>
                  <a:prstClr val="black"/>
                </a:solidFill>
                <a:effectLst/>
                <a:uLnTx/>
                <a:uFillTx/>
                <a:latin typeface="Arial"/>
                <a:ea typeface="+mn-ea"/>
                <a:cs typeface="Arial"/>
              </a:rPr>
              <a:t>actinotos</a:t>
            </a:r>
            <a:r>
              <a:rPr kumimoji="0" sz="2000" b="0" i="0" u="none" strike="noStrike" kern="1200" cap="none" spc="0" normalizeH="0" baseline="0" noProof="0" dirty="0">
                <a:ln>
                  <a:noFill/>
                </a:ln>
                <a:solidFill>
                  <a:prstClr val="black"/>
                </a:solidFill>
                <a:effectLst/>
                <a:uLnTx/>
                <a:uFillTx/>
                <a:latin typeface="Arial"/>
                <a:ea typeface="+mn-ea"/>
                <a:cs typeface="Arial"/>
              </a:rPr>
              <a:t>», circondato da  raggi), che viene suddiviso in vari</a:t>
            </a:r>
            <a:r>
              <a:rPr kumimoji="0" sz="2000" b="0" i="0" u="none" strike="noStrike" kern="1200" cap="none" spc="-13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cordoni.</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107314" lvl="0" indent="0" algn="l" defTabSz="914400" rtl="0" eaLnBrk="1" fontAlgn="auto" latinLnBrk="0" hangingPunct="1">
              <a:lnSpc>
                <a:spcPct val="100000"/>
              </a:lnSpc>
              <a:spcBef>
                <a:spcPts val="99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Anche </a:t>
            </a:r>
            <a:r>
              <a:rPr kumimoji="0" sz="2000" b="0" i="0" u="none" strike="noStrike" kern="1200" cap="none" spc="-5" normalizeH="0" baseline="0" noProof="0" dirty="0">
                <a:ln>
                  <a:noFill/>
                </a:ln>
                <a:solidFill>
                  <a:prstClr val="black"/>
                </a:solidFill>
                <a:effectLst/>
                <a:uLnTx/>
                <a:uFillTx/>
                <a:latin typeface="Arial"/>
                <a:ea typeface="+mn-ea"/>
                <a:cs typeface="Arial"/>
              </a:rPr>
              <a:t>l’actinostele </a:t>
            </a:r>
            <a:r>
              <a:rPr kumimoji="0" sz="2000" b="0" i="0" u="none" strike="noStrike" kern="1200" cap="none" spc="0" normalizeH="0" baseline="0" noProof="0" dirty="0">
                <a:ln>
                  <a:noFill/>
                </a:ln>
                <a:solidFill>
                  <a:prstClr val="black"/>
                </a:solidFill>
                <a:effectLst/>
                <a:uLnTx/>
                <a:uFillTx/>
                <a:latin typeface="Arial"/>
                <a:ea typeface="+mn-ea"/>
                <a:cs typeface="Arial"/>
              </a:rPr>
              <a:t>è già presente in </a:t>
            </a:r>
            <a:r>
              <a:rPr kumimoji="0" sz="2000" b="0" i="0" u="none" strike="noStrike" kern="1200" cap="none" spc="-5" normalizeH="0" baseline="0" noProof="0" dirty="0">
                <a:ln>
                  <a:noFill/>
                </a:ln>
                <a:solidFill>
                  <a:prstClr val="black"/>
                </a:solidFill>
                <a:effectLst/>
                <a:uLnTx/>
                <a:uFillTx/>
                <a:latin typeface="Arial"/>
                <a:ea typeface="+mn-ea"/>
                <a:cs typeface="Arial"/>
              </a:rPr>
              <a:t>felci </a:t>
            </a:r>
            <a:r>
              <a:rPr kumimoji="0" sz="2000" b="0" i="0" u="none" strike="noStrike" kern="1200" cap="none" spc="0" normalizeH="0" baseline="0" noProof="0" dirty="0">
                <a:ln>
                  <a:noFill/>
                </a:ln>
                <a:solidFill>
                  <a:prstClr val="black"/>
                </a:solidFill>
                <a:effectLst/>
                <a:uLnTx/>
                <a:uFillTx/>
                <a:latin typeface="Arial"/>
                <a:ea typeface="+mn-ea"/>
                <a:cs typeface="Arial"/>
              </a:rPr>
              <a:t>primitive ed</a:t>
            </a:r>
            <a:r>
              <a:rPr kumimoji="0" sz="2000" b="0" i="0" u="none" strike="noStrike" kern="1200" cap="none" spc="-13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è  oggi particolarmente </a:t>
            </a:r>
            <a:r>
              <a:rPr kumimoji="0" sz="2000" b="0" i="0" u="none" strike="noStrike" kern="1200" cap="none" spc="-10" normalizeH="0" baseline="0" noProof="0" dirty="0">
                <a:ln>
                  <a:noFill/>
                </a:ln>
                <a:solidFill>
                  <a:prstClr val="black"/>
                </a:solidFill>
                <a:effectLst/>
                <a:uLnTx/>
                <a:uFillTx/>
                <a:latin typeface="Arial"/>
                <a:ea typeface="+mn-ea"/>
                <a:cs typeface="Arial"/>
              </a:rPr>
              <a:t>diffusa </a:t>
            </a:r>
            <a:r>
              <a:rPr kumimoji="0" sz="2000" b="0" i="0" u="none" strike="noStrike" kern="1200" cap="none" spc="0" normalizeH="0" baseline="0" noProof="0" dirty="0">
                <a:ln>
                  <a:noFill/>
                </a:ln>
                <a:solidFill>
                  <a:prstClr val="black"/>
                </a:solidFill>
                <a:effectLst/>
                <a:uLnTx/>
                <a:uFillTx/>
                <a:latin typeface="Arial"/>
                <a:ea typeface="+mn-ea"/>
                <a:cs typeface="Arial"/>
              </a:rPr>
              <a:t>nei</a:t>
            </a:r>
            <a:r>
              <a:rPr kumimoji="0" sz="2000" b="0" i="0" u="none" strike="noStrike" kern="1200" cap="none" spc="-114"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licopodi.</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889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Il </a:t>
            </a:r>
            <a:r>
              <a:rPr kumimoji="0" sz="2000" b="0" i="0" u="none" strike="noStrike" kern="1200" cap="none" spc="0" normalizeH="0" baseline="0" noProof="0" dirty="0">
                <a:ln>
                  <a:noFill/>
                </a:ln>
                <a:solidFill>
                  <a:prstClr val="black"/>
                </a:solidFill>
                <a:effectLst/>
                <a:uLnTx/>
                <a:uFillTx/>
                <a:latin typeface="Arial"/>
                <a:ea typeface="+mn-ea"/>
                <a:cs typeface="Arial"/>
              </a:rPr>
              <a:t>cilindro centrale delle radici corrisponde a questo  modello di </a:t>
            </a:r>
            <a:r>
              <a:rPr kumimoji="0" sz="2000" b="0" i="0" u="none" strike="noStrike" kern="1200" cap="none" spc="-5" normalizeH="0" baseline="0" noProof="0" dirty="0">
                <a:ln>
                  <a:noFill/>
                </a:ln>
                <a:solidFill>
                  <a:prstClr val="black"/>
                </a:solidFill>
                <a:effectLst/>
                <a:uLnTx/>
                <a:uFillTx/>
                <a:latin typeface="Arial"/>
                <a:ea typeface="+mn-ea"/>
                <a:cs typeface="Arial"/>
              </a:rPr>
              <a:t>stele, </a:t>
            </a:r>
            <a:r>
              <a:rPr kumimoji="0" sz="2000" b="0" i="0" u="none" strike="noStrike" kern="1200" cap="none" spc="0" normalizeH="0" baseline="0" noProof="0" dirty="0">
                <a:ln>
                  <a:noFill/>
                </a:ln>
                <a:solidFill>
                  <a:prstClr val="black"/>
                </a:solidFill>
                <a:effectLst/>
                <a:uLnTx/>
                <a:uFillTx/>
                <a:latin typeface="Arial"/>
                <a:ea typeface="+mn-ea"/>
                <a:cs typeface="Arial"/>
              </a:rPr>
              <a:t>soltanto che ovviamente in esso non</a:t>
            </a:r>
            <a:r>
              <a:rPr kumimoji="0" sz="2000" b="0" i="0" u="none" strike="noStrike" kern="1200" cap="none" spc="-19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si  inseriscono i </a:t>
            </a:r>
            <a:r>
              <a:rPr kumimoji="0" sz="2000" b="0" i="0" u="none" strike="noStrike" kern="1200" cap="none" spc="-5" normalizeH="0" baseline="0" noProof="0" dirty="0">
                <a:ln>
                  <a:noFill/>
                </a:ln>
                <a:solidFill>
                  <a:prstClr val="black"/>
                </a:solidFill>
                <a:effectLst/>
                <a:uLnTx/>
                <a:uFillTx/>
                <a:latin typeface="Arial"/>
                <a:ea typeface="+mn-ea"/>
                <a:cs typeface="Arial"/>
              </a:rPr>
              <a:t>fasci </a:t>
            </a:r>
            <a:r>
              <a:rPr kumimoji="0" sz="2000" b="0" i="0" u="none" strike="noStrike" kern="1200" cap="none" spc="0" normalizeH="0" baseline="0" noProof="0" dirty="0">
                <a:ln>
                  <a:noFill/>
                </a:ln>
                <a:solidFill>
                  <a:prstClr val="black"/>
                </a:solidFill>
                <a:effectLst/>
                <a:uLnTx/>
                <a:uFillTx/>
                <a:latin typeface="Arial"/>
                <a:ea typeface="+mn-ea"/>
                <a:cs typeface="Arial"/>
              </a:rPr>
              <a:t>delle tracce</a:t>
            </a:r>
            <a:r>
              <a:rPr kumimoji="0" sz="2000" b="0" i="0" u="none" strike="noStrike" kern="1200" cap="none" spc="-13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fogliari.</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41910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In </a:t>
            </a:r>
            <a:r>
              <a:rPr kumimoji="0" sz="2000" b="0" i="0" u="none" strike="noStrike" kern="1200" cap="none" spc="0" normalizeH="0" baseline="0" noProof="0" dirty="0">
                <a:ln>
                  <a:noFill/>
                </a:ln>
                <a:solidFill>
                  <a:prstClr val="black"/>
                </a:solidFill>
                <a:effectLst/>
                <a:uLnTx/>
                <a:uFillTx/>
                <a:latin typeface="Arial"/>
                <a:ea typeface="+mn-ea"/>
                <a:cs typeface="Arial"/>
              </a:rPr>
              <a:t>entrambi i casi la porzione centrale non viene</a:t>
            </a:r>
            <a:r>
              <a:rPr kumimoji="0" sz="2000" b="0" i="0" u="none" strike="noStrike" kern="1200" cap="none" spc="-22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mai  occupata da</a:t>
            </a:r>
            <a:r>
              <a:rPr kumimoji="0" sz="2000" b="0" i="0" u="none" strike="noStrike" kern="1200" cap="none" spc="-7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midollo.</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2395"/>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2647950" marR="0" lvl="0" indent="0" algn="l" defTabSz="914400" rtl="0" eaLnBrk="1" fontAlgn="auto" latinLnBrk="0" hangingPunct="1">
              <a:lnSpc>
                <a:spcPts val="2875"/>
              </a:lnSpc>
              <a:spcBef>
                <a:spcPts val="0"/>
              </a:spcBef>
              <a:spcAft>
                <a:spcPts val="0"/>
              </a:spcAft>
              <a:buClrTx/>
              <a:buSzTx/>
              <a:buFontTx/>
              <a:buNone/>
              <a:tabLst/>
              <a:defRPr/>
            </a:pPr>
            <a:r>
              <a:rPr kumimoji="0" sz="2400" b="0" i="0" u="none" strike="noStrike" kern="1200" cap="none" spc="-5" normalizeH="0" baseline="0" noProof="0" dirty="0">
                <a:ln>
                  <a:noFill/>
                </a:ln>
                <a:solidFill>
                  <a:srgbClr val="333399"/>
                </a:solidFill>
                <a:effectLst/>
                <a:uLnTx/>
                <a:uFillTx/>
                <a:latin typeface="Arial"/>
                <a:ea typeface="+mn-ea"/>
                <a:cs typeface="Arial"/>
              </a:rPr>
              <a:t>nel</a:t>
            </a:r>
            <a:r>
              <a:rPr kumimoji="0" sz="2400" b="0" i="0" u="none" strike="noStrike" kern="1200" cap="none" spc="5" normalizeH="0" baseline="0" noProof="0" dirty="0">
                <a:ln>
                  <a:noFill/>
                </a:ln>
                <a:solidFill>
                  <a:srgbClr val="333399"/>
                </a:solidFill>
                <a:effectLst/>
                <a:uLnTx/>
                <a:uFillTx/>
                <a:latin typeface="Arial"/>
                <a:ea typeface="+mn-ea"/>
                <a:cs typeface="Arial"/>
              </a:rPr>
              <a:t> </a:t>
            </a:r>
            <a:r>
              <a:rPr kumimoji="0" sz="2400" b="0" i="0" u="none" strike="noStrike" kern="1200" cap="none" spc="-5" normalizeH="0" baseline="0" noProof="0" dirty="0">
                <a:ln>
                  <a:noFill/>
                </a:ln>
                <a:solidFill>
                  <a:srgbClr val="333399"/>
                </a:solidFill>
                <a:effectLst/>
                <a:uLnTx/>
                <a:uFillTx/>
                <a:latin typeface="Arial"/>
                <a:ea typeface="+mn-ea"/>
                <a:cs typeface="Arial"/>
              </a:rPr>
              <a:t>caule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14" name="object 14"/>
          <p:cNvSpPr/>
          <p:nvPr/>
        </p:nvSpPr>
        <p:spPr>
          <a:xfrm>
            <a:off x="0" y="85344"/>
            <a:ext cx="2081783" cy="89611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176959" y="5792431"/>
            <a:ext cx="2507615"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Actinostele (fusto) con fasci  delle tracce fogliari che si  ramificano</a:t>
            </a:r>
            <a:r>
              <a:rPr kumimoji="0" sz="1600" b="0" i="0" u="none" strike="noStrike" kern="1200" cap="none" spc="-1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lateralmente</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1121" y="142646"/>
            <a:ext cx="8177530" cy="1854200"/>
          </a:xfrm>
          <a:prstGeom prst="rect">
            <a:avLst/>
          </a:prstGeom>
        </p:spPr>
        <p:txBody>
          <a:bodyPr vert="horz" wrap="square" lIns="0" tIns="12700" rIns="0" bIns="0" rtlCol="0">
            <a:spAutoFit/>
          </a:bodyPr>
          <a:lstStyle/>
          <a:p>
            <a:pPr marL="12700" marR="5080">
              <a:lnSpc>
                <a:spcPct val="100000"/>
              </a:lnSpc>
              <a:spcBef>
                <a:spcPts val="100"/>
              </a:spcBef>
            </a:pPr>
            <a:r>
              <a:rPr b="0" spc="-5" dirty="0">
                <a:solidFill>
                  <a:srgbClr val="000000"/>
                </a:solidFill>
                <a:latin typeface="Arial"/>
                <a:cs typeface="Arial"/>
              </a:rPr>
              <a:t>Al contrario di quanto visto finora, in tutte le altre forme  derivate dalla protostele il centro degli organi assili non è più  occupato da tessuti conduttori, ma compare una zona  midollare: vari tipi di </a:t>
            </a:r>
            <a:r>
              <a:rPr spc="-5" dirty="0">
                <a:solidFill>
                  <a:srgbClr val="000000"/>
                </a:solidFill>
              </a:rPr>
              <a:t>sifonostele</a:t>
            </a:r>
            <a:r>
              <a:rPr b="0" spc="-5" dirty="0">
                <a:solidFill>
                  <a:srgbClr val="000000"/>
                </a:solidFill>
                <a:latin typeface="Arial"/>
                <a:cs typeface="Arial"/>
              </a:rPr>
              <a:t>, presenti nei fusti della  maggior parte delle crittogame</a:t>
            </a:r>
            <a:r>
              <a:rPr b="0" spc="35" dirty="0">
                <a:solidFill>
                  <a:srgbClr val="000000"/>
                </a:solidFill>
                <a:latin typeface="Arial"/>
                <a:cs typeface="Arial"/>
              </a:rPr>
              <a:t> </a:t>
            </a:r>
            <a:r>
              <a:rPr b="0" spc="-5" dirty="0">
                <a:solidFill>
                  <a:srgbClr val="000000"/>
                </a:solidFill>
                <a:latin typeface="Arial"/>
                <a:cs typeface="Arial"/>
              </a:rPr>
              <a:t>vascolari.</a:t>
            </a:r>
          </a:p>
        </p:txBody>
      </p:sp>
      <p:sp>
        <p:nvSpPr>
          <p:cNvPr id="3" name="object 3"/>
          <p:cNvSpPr/>
          <p:nvPr/>
        </p:nvSpPr>
        <p:spPr>
          <a:xfrm>
            <a:off x="3270503" y="2368295"/>
            <a:ext cx="2299716" cy="20711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418332" y="2397251"/>
            <a:ext cx="2059305" cy="1943100"/>
          </a:xfrm>
          <a:custGeom>
            <a:avLst/>
            <a:gdLst/>
            <a:ahLst/>
            <a:cxnLst/>
            <a:rect l="l" t="t" r="r" b="b"/>
            <a:pathLst>
              <a:path w="2059304" h="1943100">
                <a:moveTo>
                  <a:pt x="38100" y="952500"/>
                </a:moveTo>
                <a:lnTo>
                  <a:pt x="22860" y="952500"/>
                </a:lnTo>
                <a:lnTo>
                  <a:pt x="32004" y="965200"/>
                </a:lnTo>
                <a:lnTo>
                  <a:pt x="35051" y="965200"/>
                </a:lnTo>
                <a:lnTo>
                  <a:pt x="0" y="977900"/>
                </a:lnTo>
                <a:lnTo>
                  <a:pt x="0" y="1003300"/>
                </a:lnTo>
                <a:lnTo>
                  <a:pt x="4572" y="1079500"/>
                </a:lnTo>
                <a:lnTo>
                  <a:pt x="7620" y="1104900"/>
                </a:lnTo>
                <a:lnTo>
                  <a:pt x="12192" y="1130300"/>
                </a:lnTo>
                <a:lnTo>
                  <a:pt x="15239" y="1155700"/>
                </a:lnTo>
                <a:lnTo>
                  <a:pt x="19812" y="1168400"/>
                </a:lnTo>
                <a:lnTo>
                  <a:pt x="38100" y="1244600"/>
                </a:lnTo>
                <a:lnTo>
                  <a:pt x="45720" y="1270000"/>
                </a:lnTo>
                <a:lnTo>
                  <a:pt x="62484" y="1308100"/>
                </a:lnTo>
                <a:lnTo>
                  <a:pt x="80772" y="1358900"/>
                </a:lnTo>
                <a:lnTo>
                  <a:pt x="102108" y="1397000"/>
                </a:lnTo>
                <a:lnTo>
                  <a:pt x="124968" y="1435100"/>
                </a:lnTo>
                <a:lnTo>
                  <a:pt x="149351" y="1485900"/>
                </a:lnTo>
                <a:lnTo>
                  <a:pt x="175260" y="1524000"/>
                </a:lnTo>
                <a:lnTo>
                  <a:pt x="204216" y="1562100"/>
                </a:lnTo>
                <a:lnTo>
                  <a:pt x="234696" y="1600200"/>
                </a:lnTo>
                <a:lnTo>
                  <a:pt x="268224" y="1625600"/>
                </a:lnTo>
                <a:lnTo>
                  <a:pt x="301751" y="1663700"/>
                </a:lnTo>
                <a:lnTo>
                  <a:pt x="336803" y="1701800"/>
                </a:lnTo>
                <a:lnTo>
                  <a:pt x="374903" y="1727200"/>
                </a:lnTo>
                <a:lnTo>
                  <a:pt x="454151" y="1778000"/>
                </a:lnTo>
                <a:lnTo>
                  <a:pt x="495299" y="1803400"/>
                </a:lnTo>
                <a:lnTo>
                  <a:pt x="583691" y="1854200"/>
                </a:lnTo>
                <a:lnTo>
                  <a:pt x="629411" y="1866900"/>
                </a:lnTo>
                <a:lnTo>
                  <a:pt x="675131" y="1892300"/>
                </a:lnTo>
                <a:lnTo>
                  <a:pt x="821435" y="1930400"/>
                </a:lnTo>
                <a:lnTo>
                  <a:pt x="873251" y="1943100"/>
                </a:lnTo>
                <a:lnTo>
                  <a:pt x="1185671" y="1943100"/>
                </a:lnTo>
                <a:lnTo>
                  <a:pt x="1211579" y="1930400"/>
                </a:lnTo>
                <a:lnTo>
                  <a:pt x="1235963" y="1930400"/>
                </a:lnTo>
                <a:lnTo>
                  <a:pt x="1335023" y="1905000"/>
                </a:lnTo>
                <a:lnTo>
                  <a:pt x="877823" y="1905000"/>
                </a:lnTo>
                <a:lnTo>
                  <a:pt x="733043" y="1866900"/>
                </a:lnTo>
                <a:lnTo>
                  <a:pt x="687323" y="1854200"/>
                </a:lnTo>
                <a:lnTo>
                  <a:pt x="598931" y="1816100"/>
                </a:lnTo>
                <a:lnTo>
                  <a:pt x="556259" y="1803400"/>
                </a:lnTo>
                <a:lnTo>
                  <a:pt x="513587" y="1778000"/>
                </a:lnTo>
                <a:lnTo>
                  <a:pt x="434339" y="1727200"/>
                </a:lnTo>
                <a:lnTo>
                  <a:pt x="361187" y="1663700"/>
                </a:lnTo>
                <a:lnTo>
                  <a:pt x="327659" y="1638300"/>
                </a:lnTo>
                <a:lnTo>
                  <a:pt x="294131" y="1600200"/>
                </a:lnTo>
                <a:lnTo>
                  <a:pt x="263651" y="1574800"/>
                </a:lnTo>
                <a:lnTo>
                  <a:pt x="205739" y="1498600"/>
                </a:lnTo>
                <a:lnTo>
                  <a:pt x="156972" y="1422400"/>
                </a:lnTo>
                <a:lnTo>
                  <a:pt x="135636" y="1384300"/>
                </a:lnTo>
                <a:lnTo>
                  <a:pt x="115824" y="1346200"/>
                </a:lnTo>
                <a:lnTo>
                  <a:pt x="97536" y="1295400"/>
                </a:lnTo>
                <a:lnTo>
                  <a:pt x="82296" y="1257300"/>
                </a:lnTo>
                <a:lnTo>
                  <a:pt x="74675" y="1231900"/>
                </a:lnTo>
                <a:lnTo>
                  <a:pt x="62484" y="1181100"/>
                </a:lnTo>
                <a:lnTo>
                  <a:pt x="57912" y="1168400"/>
                </a:lnTo>
                <a:lnTo>
                  <a:pt x="48768" y="1117600"/>
                </a:lnTo>
                <a:lnTo>
                  <a:pt x="42672" y="1066800"/>
                </a:lnTo>
                <a:lnTo>
                  <a:pt x="41148" y="1041400"/>
                </a:lnTo>
                <a:lnTo>
                  <a:pt x="39624" y="1028700"/>
                </a:lnTo>
                <a:lnTo>
                  <a:pt x="38100" y="1003300"/>
                </a:lnTo>
                <a:lnTo>
                  <a:pt x="38100" y="990600"/>
                </a:lnTo>
                <a:lnTo>
                  <a:pt x="1524" y="990600"/>
                </a:lnTo>
                <a:lnTo>
                  <a:pt x="38100" y="977900"/>
                </a:lnTo>
                <a:lnTo>
                  <a:pt x="38100" y="952500"/>
                </a:lnTo>
                <a:close/>
              </a:path>
              <a:path w="2059304" h="1943100">
                <a:moveTo>
                  <a:pt x="1286255" y="38100"/>
                </a:moveTo>
                <a:lnTo>
                  <a:pt x="1054607" y="38100"/>
                </a:lnTo>
                <a:lnTo>
                  <a:pt x="1106423" y="50800"/>
                </a:lnTo>
                <a:lnTo>
                  <a:pt x="1205483" y="50800"/>
                </a:lnTo>
                <a:lnTo>
                  <a:pt x="1229867" y="63500"/>
                </a:lnTo>
                <a:lnTo>
                  <a:pt x="1324355" y="88900"/>
                </a:lnTo>
                <a:lnTo>
                  <a:pt x="1459991" y="127000"/>
                </a:lnTo>
                <a:lnTo>
                  <a:pt x="1502663" y="152400"/>
                </a:lnTo>
                <a:lnTo>
                  <a:pt x="1543811" y="177800"/>
                </a:lnTo>
                <a:lnTo>
                  <a:pt x="1623059" y="228600"/>
                </a:lnTo>
                <a:lnTo>
                  <a:pt x="1661159" y="254000"/>
                </a:lnTo>
                <a:lnTo>
                  <a:pt x="1731263" y="317500"/>
                </a:lnTo>
                <a:lnTo>
                  <a:pt x="1763267" y="342900"/>
                </a:lnTo>
                <a:lnTo>
                  <a:pt x="1795271" y="381000"/>
                </a:lnTo>
                <a:lnTo>
                  <a:pt x="1824227" y="419100"/>
                </a:lnTo>
                <a:lnTo>
                  <a:pt x="1851659" y="457200"/>
                </a:lnTo>
                <a:lnTo>
                  <a:pt x="1877567" y="495300"/>
                </a:lnTo>
                <a:lnTo>
                  <a:pt x="1901951" y="533400"/>
                </a:lnTo>
                <a:lnTo>
                  <a:pt x="1923287" y="571500"/>
                </a:lnTo>
                <a:lnTo>
                  <a:pt x="1943099" y="609600"/>
                </a:lnTo>
                <a:lnTo>
                  <a:pt x="1976627" y="698500"/>
                </a:lnTo>
                <a:lnTo>
                  <a:pt x="1982723" y="723900"/>
                </a:lnTo>
                <a:lnTo>
                  <a:pt x="1988819" y="736600"/>
                </a:lnTo>
                <a:lnTo>
                  <a:pt x="2001011" y="787400"/>
                </a:lnTo>
                <a:lnTo>
                  <a:pt x="2005583" y="812800"/>
                </a:lnTo>
                <a:lnTo>
                  <a:pt x="2008631" y="838200"/>
                </a:lnTo>
                <a:lnTo>
                  <a:pt x="2013203" y="850900"/>
                </a:lnTo>
                <a:lnTo>
                  <a:pt x="2014727" y="876300"/>
                </a:lnTo>
                <a:lnTo>
                  <a:pt x="2017775" y="901700"/>
                </a:lnTo>
                <a:lnTo>
                  <a:pt x="2020823" y="952500"/>
                </a:lnTo>
                <a:lnTo>
                  <a:pt x="2020823" y="1003300"/>
                </a:lnTo>
                <a:lnTo>
                  <a:pt x="2017775" y="1054100"/>
                </a:lnTo>
                <a:lnTo>
                  <a:pt x="2014727" y="1066800"/>
                </a:lnTo>
                <a:lnTo>
                  <a:pt x="2013203" y="1092200"/>
                </a:lnTo>
                <a:lnTo>
                  <a:pt x="2008631" y="1117600"/>
                </a:lnTo>
                <a:lnTo>
                  <a:pt x="2005583" y="1143000"/>
                </a:lnTo>
                <a:lnTo>
                  <a:pt x="2001011" y="1168400"/>
                </a:lnTo>
                <a:lnTo>
                  <a:pt x="1988819" y="1206500"/>
                </a:lnTo>
                <a:lnTo>
                  <a:pt x="1976627" y="1257300"/>
                </a:lnTo>
                <a:lnTo>
                  <a:pt x="1943099" y="1346200"/>
                </a:lnTo>
                <a:lnTo>
                  <a:pt x="1923287" y="1384300"/>
                </a:lnTo>
                <a:lnTo>
                  <a:pt x="1877567" y="1460500"/>
                </a:lnTo>
                <a:lnTo>
                  <a:pt x="1851659" y="1498600"/>
                </a:lnTo>
                <a:lnTo>
                  <a:pt x="1824227" y="1536700"/>
                </a:lnTo>
                <a:lnTo>
                  <a:pt x="1793747" y="1574800"/>
                </a:lnTo>
                <a:lnTo>
                  <a:pt x="1763267" y="1600200"/>
                </a:lnTo>
                <a:lnTo>
                  <a:pt x="1729739" y="1638300"/>
                </a:lnTo>
                <a:lnTo>
                  <a:pt x="1696211" y="1663700"/>
                </a:lnTo>
                <a:lnTo>
                  <a:pt x="1659635" y="1701800"/>
                </a:lnTo>
                <a:lnTo>
                  <a:pt x="1623059" y="1727200"/>
                </a:lnTo>
                <a:lnTo>
                  <a:pt x="1543811" y="1778000"/>
                </a:lnTo>
                <a:lnTo>
                  <a:pt x="1501139" y="1803400"/>
                </a:lnTo>
                <a:lnTo>
                  <a:pt x="1458467" y="1816100"/>
                </a:lnTo>
                <a:lnTo>
                  <a:pt x="1414271" y="1841500"/>
                </a:lnTo>
                <a:lnTo>
                  <a:pt x="1324355" y="1866900"/>
                </a:lnTo>
                <a:lnTo>
                  <a:pt x="1179575" y="1905000"/>
                </a:lnTo>
                <a:lnTo>
                  <a:pt x="1335023" y="1905000"/>
                </a:lnTo>
                <a:lnTo>
                  <a:pt x="1383791" y="1892300"/>
                </a:lnTo>
                <a:lnTo>
                  <a:pt x="1429511" y="1866900"/>
                </a:lnTo>
                <a:lnTo>
                  <a:pt x="1475231" y="1854200"/>
                </a:lnTo>
                <a:lnTo>
                  <a:pt x="1563623" y="1803400"/>
                </a:lnTo>
                <a:lnTo>
                  <a:pt x="1604771" y="1778000"/>
                </a:lnTo>
                <a:lnTo>
                  <a:pt x="1684019" y="1727200"/>
                </a:lnTo>
                <a:lnTo>
                  <a:pt x="1720595" y="1701800"/>
                </a:lnTo>
                <a:lnTo>
                  <a:pt x="1757171" y="1663700"/>
                </a:lnTo>
                <a:lnTo>
                  <a:pt x="1790699" y="1625600"/>
                </a:lnTo>
                <a:lnTo>
                  <a:pt x="1824227" y="1600200"/>
                </a:lnTo>
                <a:lnTo>
                  <a:pt x="1854707" y="1562100"/>
                </a:lnTo>
                <a:lnTo>
                  <a:pt x="1909571" y="1485900"/>
                </a:lnTo>
                <a:lnTo>
                  <a:pt x="1933955" y="1435100"/>
                </a:lnTo>
                <a:lnTo>
                  <a:pt x="1956815" y="1397000"/>
                </a:lnTo>
                <a:lnTo>
                  <a:pt x="1978151" y="1358900"/>
                </a:lnTo>
                <a:lnTo>
                  <a:pt x="1996439" y="1308100"/>
                </a:lnTo>
                <a:lnTo>
                  <a:pt x="2026919" y="1219200"/>
                </a:lnTo>
                <a:lnTo>
                  <a:pt x="2046731" y="1117600"/>
                </a:lnTo>
                <a:lnTo>
                  <a:pt x="2049779" y="1104900"/>
                </a:lnTo>
                <a:lnTo>
                  <a:pt x="2055875" y="1054100"/>
                </a:lnTo>
                <a:lnTo>
                  <a:pt x="2058923" y="1003300"/>
                </a:lnTo>
                <a:lnTo>
                  <a:pt x="2058923" y="952500"/>
                </a:lnTo>
                <a:lnTo>
                  <a:pt x="2055875" y="901700"/>
                </a:lnTo>
                <a:lnTo>
                  <a:pt x="2046731" y="825500"/>
                </a:lnTo>
                <a:lnTo>
                  <a:pt x="2037587" y="774700"/>
                </a:lnTo>
                <a:lnTo>
                  <a:pt x="2031491" y="762000"/>
                </a:lnTo>
                <a:lnTo>
                  <a:pt x="2019299" y="711200"/>
                </a:lnTo>
                <a:lnTo>
                  <a:pt x="1996439" y="635000"/>
                </a:lnTo>
                <a:lnTo>
                  <a:pt x="1956815" y="558800"/>
                </a:lnTo>
                <a:lnTo>
                  <a:pt x="1933955" y="508000"/>
                </a:lnTo>
                <a:lnTo>
                  <a:pt x="1909571" y="469900"/>
                </a:lnTo>
                <a:lnTo>
                  <a:pt x="1882139" y="431800"/>
                </a:lnTo>
                <a:lnTo>
                  <a:pt x="1853183" y="393700"/>
                </a:lnTo>
                <a:lnTo>
                  <a:pt x="1822703" y="355600"/>
                </a:lnTo>
                <a:lnTo>
                  <a:pt x="1790699" y="317500"/>
                </a:lnTo>
                <a:lnTo>
                  <a:pt x="1755647" y="292100"/>
                </a:lnTo>
                <a:lnTo>
                  <a:pt x="1720595" y="254000"/>
                </a:lnTo>
                <a:lnTo>
                  <a:pt x="1682495" y="228600"/>
                </a:lnTo>
                <a:lnTo>
                  <a:pt x="1644395" y="190500"/>
                </a:lnTo>
                <a:lnTo>
                  <a:pt x="1562099" y="139700"/>
                </a:lnTo>
                <a:lnTo>
                  <a:pt x="1519427" y="127000"/>
                </a:lnTo>
                <a:lnTo>
                  <a:pt x="1475231" y="101600"/>
                </a:lnTo>
                <a:lnTo>
                  <a:pt x="1429511" y="76200"/>
                </a:lnTo>
                <a:lnTo>
                  <a:pt x="1286255" y="38100"/>
                </a:lnTo>
                <a:close/>
              </a:path>
              <a:path w="2059304" h="1943100">
                <a:moveTo>
                  <a:pt x="38100" y="977900"/>
                </a:moveTo>
                <a:lnTo>
                  <a:pt x="1524" y="990600"/>
                </a:lnTo>
                <a:lnTo>
                  <a:pt x="38100" y="990600"/>
                </a:lnTo>
                <a:lnTo>
                  <a:pt x="38100" y="977900"/>
                </a:lnTo>
                <a:close/>
              </a:path>
              <a:path w="2059304" h="1943100">
                <a:moveTo>
                  <a:pt x="1211579" y="12700"/>
                </a:moveTo>
                <a:lnTo>
                  <a:pt x="845819" y="12700"/>
                </a:lnTo>
                <a:lnTo>
                  <a:pt x="821435" y="25400"/>
                </a:lnTo>
                <a:lnTo>
                  <a:pt x="771143" y="38100"/>
                </a:lnTo>
                <a:lnTo>
                  <a:pt x="627887" y="76200"/>
                </a:lnTo>
                <a:lnTo>
                  <a:pt x="582167" y="101600"/>
                </a:lnTo>
                <a:lnTo>
                  <a:pt x="537971" y="127000"/>
                </a:lnTo>
                <a:lnTo>
                  <a:pt x="495299" y="139700"/>
                </a:lnTo>
                <a:lnTo>
                  <a:pt x="454151" y="165100"/>
                </a:lnTo>
                <a:lnTo>
                  <a:pt x="413003" y="203200"/>
                </a:lnTo>
                <a:lnTo>
                  <a:pt x="336803" y="254000"/>
                </a:lnTo>
                <a:lnTo>
                  <a:pt x="301751" y="292100"/>
                </a:lnTo>
                <a:lnTo>
                  <a:pt x="266700" y="317500"/>
                </a:lnTo>
                <a:lnTo>
                  <a:pt x="234696" y="355600"/>
                </a:lnTo>
                <a:lnTo>
                  <a:pt x="204216" y="393700"/>
                </a:lnTo>
                <a:lnTo>
                  <a:pt x="175260" y="431800"/>
                </a:lnTo>
                <a:lnTo>
                  <a:pt x="123444" y="508000"/>
                </a:lnTo>
                <a:lnTo>
                  <a:pt x="100584" y="558800"/>
                </a:lnTo>
                <a:lnTo>
                  <a:pt x="80772" y="596900"/>
                </a:lnTo>
                <a:lnTo>
                  <a:pt x="62484" y="647700"/>
                </a:lnTo>
                <a:lnTo>
                  <a:pt x="45720" y="685800"/>
                </a:lnTo>
                <a:lnTo>
                  <a:pt x="38100" y="711200"/>
                </a:lnTo>
                <a:lnTo>
                  <a:pt x="25908" y="762000"/>
                </a:lnTo>
                <a:lnTo>
                  <a:pt x="19812" y="774700"/>
                </a:lnTo>
                <a:lnTo>
                  <a:pt x="10668" y="825500"/>
                </a:lnTo>
                <a:lnTo>
                  <a:pt x="4572" y="876300"/>
                </a:lnTo>
                <a:lnTo>
                  <a:pt x="0" y="952500"/>
                </a:lnTo>
                <a:lnTo>
                  <a:pt x="0" y="977900"/>
                </a:lnTo>
                <a:lnTo>
                  <a:pt x="35051" y="965200"/>
                </a:lnTo>
                <a:lnTo>
                  <a:pt x="6096" y="965200"/>
                </a:lnTo>
                <a:lnTo>
                  <a:pt x="13716" y="952500"/>
                </a:lnTo>
                <a:lnTo>
                  <a:pt x="38100" y="952500"/>
                </a:lnTo>
                <a:lnTo>
                  <a:pt x="42672" y="876300"/>
                </a:lnTo>
                <a:lnTo>
                  <a:pt x="48768" y="838200"/>
                </a:lnTo>
                <a:lnTo>
                  <a:pt x="62484" y="762000"/>
                </a:lnTo>
                <a:lnTo>
                  <a:pt x="74675" y="723900"/>
                </a:lnTo>
                <a:lnTo>
                  <a:pt x="82296" y="698500"/>
                </a:lnTo>
                <a:lnTo>
                  <a:pt x="97536" y="660400"/>
                </a:lnTo>
                <a:lnTo>
                  <a:pt x="115824" y="609600"/>
                </a:lnTo>
                <a:lnTo>
                  <a:pt x="135636" y="571500"/>
                </a:lnTo>
                <a:lnTo>
                  <a:pt x="156972" y="533400"/>
                </a:lnTo>
                <a:lnTo>
                  <a:pt x="181356" y="495300"/>
                </a:lnTo>
                <a:lnTo>
                  <a:pt x="207263" y="457200"/>
                </a:lnTo>
                <a:lnTo>
                  <a:pt x="234696" y="419100"/>
                </a:lnTo>
                <a:lnTo>
                  <a:pt x="263651" y="381000"/>
                </a:lnTo>
                <a:lnTo>
                  <a:pt x="327659" y="317500"/>
                </a:lnTo>
                <a:lnTo>
                  <a:pt x="362711" y="279400"/>
                </a:lnTo>
                <a:lnTo>
                  <a:pt x="397763" y="254000"/>
                </a:lnTo>
                <a:lnTo>
                  <a:pt x="473963" y="203200"/>
                </a:lnTo>
                <a:lnTo>
                  <a:pt x="556259" y="152400"/>
                </a:lnTo>
                <a:lnTo>
                  <a:pt x="598931" y="127000"/>
                </a:lnTo>
                <a:lnTo>
                  <a:pt x="734567" y="88900"/>
                </a:lnTo>
                <a:lnTo>
                  <a:pt x="829055" y="63500"/>
                </a:lnTo>
                <a:lnTo>
                  <a:pt x="853439" y="50800"/>
                </a:lnTo>
                <a:lnTo>
                  <a:pt x="928115" y="50800"/>
                </a:lnTo>
                <a:lnTo>
                  <a:pt x="952499" y="38100"/>
                </a:lnTo>
                <a:lnTo>
                  <a:pt x="1286255" y="38100"/>
                </a:lnTo>
                <a:lnTo>
                  <a:pt x="1235963" y="25400"/>
                </a:lnTo>
                <a:lnTo>
                  <a:pt x="1211579" y="12700"/>
                </a:lnTo>
                <a:close/>
              </a:path>
              <a:path w="2059304" h="1943100">
                <a:moveTo>
                  <a:pt x="22860" y="952500"/>
                </a:moveTo>
                <a:lnTo>
                  <a:pt x="13716" y="952500"/>
                </a:lnTo>
                <a:lnTo>
                  <a:pt x="6096" y="965200"/>
                </a:lnTo>
                <a:lnTo>
                  <a:pt x="32004" y="965200"/>
                </a:lnTo>
                <a:lnTo>
                  <a:pt x="22860" y="952500"/>
                </a:lnTo>
                <a:close/>
              </a:path>
              <a:path w="2059304" h="1943100">
                <a:moveTo>
                  <a:pt x="1056131" y="0"/>
                </a:moveTo>
                <a:lnTo>
                  <a:pt x="949451" y="0"/>
                </a:lnTo>
                <a:lnTo>
                  <a:pt x="871727" y="12700"/>
                </a:lnTo>
                <a:lnTo>
                  <a:pt x="1133855" y="12700"/>
                </a:lnTo>
                <a:lnTo>
                  <a:pt x="1056131" y="0"/>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18515" y="3809999"/>
            <a:ext cx="3211067" cy="298246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28827" y="3860291"/>
            <a:ext cx="2863850" cy="2781300"/>
          </a:xfrm>
          <a:custGeom>
            <a:avLst/>
            <a:gdLst/>
            <a:ahLst/>
            <a:cxnLst/>
            <a:rect l="l" t="t" r="r" b="b"/>
            <a:pathLst>
              <a:path w="2863850" h="2781300">
                <a:moveTo>
                  <a:pt x="1648967" y="2768600"/>
                </a:moveTo>
                <a:lnTo>
                  <a:pt x="1214627" y="2768600"/>
                </a:lnTo>
                <a:lnTo>
                  <a:pt x="1249679" y="2781300"/>
                </a:lnTo>
                <a:lnTo>
                  <a:pt x="1613915" y="2781300"/>
                </a:lnTo>
                <a:lnTo>
                  <a:pt x="1648967" y="2768600"/>
                </a:lnTo>
                <a:close/>
              </a:path>
              <a:path w="2863850" h="2781300">
                <a:moveTo>
                  <a:pt x="1720595" y="2755900"/>
                </a:moveTo>
                <a:lnTo>
                  <a:pt x="1142999" y="2755900"/>
                </a:lnTo>
                <a:lnTo>
                  <a:pt x="1178051" y="2768600"/>
                </a:lnTo>
                <a:lnTo>
                  <a:pt x="1685543" y="2768600"/>
                </a:lnTo>
                <a:lnTo>
                  <a:pt x="1720595" y="2755900"/>
                </a:lnTo>
                <a:close/>
              </a:path>
              <a:path w="2863850" h="2781300">
                <a:moveTo>
                  <a:pt x="38100" y="1371600"/>
                </a:moveTo>
                <a:lnTo>
                  <a:pt x="18287" y="1371600"/>
                </a:lnTo>
                <a:lnTo>
                  <a:pt x="0" y="1396999"/>
                </a:lnTo>
                <a:lnTo>
                  <a:pt x="0" y="1435099"/>
                </a:lnTo>
                <a:lnTo>
                  <a:pt x="1523" y="1460499"/>
                </a:lnTo>
                <a:lnTo>
                  <a:pt x="10667" y="1574799"/>
                </a:lnTo>
                <a:lnTo>
                  <a:pt x="16764" y="1612899"/>
                </a:lnTo>
                <a:lnTo>
                  <a:pt x="44195" y="1739900"/>
                </a:lnTo>
                <a:lnTo>
                  <a:pt x="54864" y="1778000"/>
                </a:lnTo>
                <a:lnTo>
                  <a:pt x="64007" y="1803400"/>
                </a:lnTo>
                <a:lnTo>
                  <a:pt x="74675" y="1841500"/>
                </a:lnTo>
                <a:lnTo>
                  <a:pt x="99059" y="1905000"/>
                </a:lnTo>
                <a:lnTo>
                  <a:pt x="112775" y="1943100"/>
                </a:lnTo>
                <a:lnTo>
                  <a:pt x="126491" y="1968500"/>
                </a:lnTo>
                <a:lnTo>
                  <a:pt x="172211" y="2057400"/>
                </a:lnTo>
                <a:lnTo>
                  <a:pt x="188975" y="2082800"/>
                </a:lnTo>
                <a:lnTo>
                  <a:pt x="225551" y="2146300"/>
                </a:lnTo>
                <a:lnTo>
                  <a:pt x="243839" y="2171700"/>
                </a:lnTo>
                <a:lnTo>
                  <a:pt x="263652" y="2197100"/>
                </a:lnTo>
                <a:lnTo>
                  <a:pt x="284988" y="2222500"/>
                </a:lnTo>
                <a:lnTo>
                  <a:pt x="304800" y="2260600"/>
                </a:lnTo>
                <a:lnTo>
                  <a:pt x="327659" y="2286000"/>
                </a:lnTo>
                <a:lnTo>
                  <a:pt x="348995" y="2311400"/>
                </a:lnTo>
                <a:lnTo>
                  <a:pt x="371855" y="2336800"/>
                </a:lnTo>
                <a:lnTo>
                  <a:pt x="396239" y="2362200"/>
                </a:lnTo>
                <a:lnTo>
                  <a:pt x="419099" y="2374900"/>
                </a:lnTo>
                <a:lnTo>
                  <a:pt x="443483" y="2400300"/>
                </a:lnTo>
                <a:lnTo>
                  <a:pt x="521207" y="2476500"/>
                </a:lnTo>
                <a:lnTo>
                  <a:pt x="548639" y="2489200"/>
                </a:lnTo>
                <a:lnTo>
                  <a:pt x="574547" y="2514600"/>
                </a:lnTo>
                <a:lnTo>
                  <a:pt x="603503" y="2527300"/>
                </a:lnTo>
                <a:lnTo>
                  <a:pt x="630935" y="2552700"/>
                </a:lnTo>
                <a:lnTo>
                  <a:pt x="688847" y="2590800"/>
                </a:lnTo>
                <a:lnTo>
                  <a:pt x="749807" y="2616200"/>
                </a:lnTo>
                <a:lnTo>
                  <a:pt x="810767" y="2654300"/>
                </a:lnTo>
                <a:lnTo>
                  <a:pt x="906779" y="2692400"/>
                </a:lnTo>
                <a:lnTo>
                  <a:pt x="940307" y="2705100"/>
                </a:lnTo>
                <a:lnTo>
                  <a:pt x="972311" y="2717800"/>
                </a:lnTo>
                <a:lnTo>
                  <a:pt x="1039367" y="2730500"/>
                </a:lnTo>
                <a:lnTo>
                  <a:pt x="1074419" y="2743200"/>
                </a:lnTo>
                <a:lnTo>
                  <a:pt x="1107947" y="2755900"/>
                </a:lnTo>
                <a:lnTo>
                  <a:pt x="1755647" y="2755900"/>
                </a:lnTo>
                <a:lnTo>
                  <a:pt x="1789175" y="2743200"/>
                </a:lnTo>
                <a:lnTo>
                  <a:pt x="1289303" y="2743200"/>
                </a:lnTo>
                <a:lnTo>
                  <a:pt x="1219199" y="2730500"/>
                </a:lnTo>
                <a:lnTo>
                  <a:pt x="1184147" y="2730500"/>
                </a:lnTo>
                <a:lnTo>
                  <a:pt x="1150619" y="2717800"/>
                </a:lnTo>
                <a:lnTo>
                  <a:pt x="1050035" y="2705100"/>
                </a:lnTo>
                <a:lnTo>
                  <a:pt x="888491" y="2641600"/>
                </a:lnTo>
                <a:lnTo>
                  <a:pt x="766571" y="2590800"/>
                </a:lnTo>
                <a:lnTo>
                  <a:pt x="679703" y="2540000"/>
                </a:lnTo>
                <a:lnTo>
                  <a:pt x="624839" y="2501900"/>
                </a:lnTo>
                <a:lnTo>
                  <a:pt x="597407" y="2476500"/>
                </a:lnTo>
                <a:lnTo>
                  <a:pt x="571499" y="2463800"/>
                </a:lnTo>
                <a:lnTo>
                  <a:pt x="544067" y="2438400"/>
                </a:lnTo>
                <a:lnTo>
                  <a:pt x="519683" y="2413000"/>
                </a:lnTo>
                <a:lnTo>
                  <a:pt x="493775" y="2400300"/>
                </a:lnTo>
                <a:lnTo>
                  <a:pt x="445007" y="2349500"/>
                </a:lnTo>
                <a:lnTo>
                  <a:pt x="399287" y="2311400"/>
                </a:lnTo>
                <a:lnTo>
                  <a:pt x="377951" y="2286000"/>
                </a:lnTo>
                <a:lnTo>
                  <a:pt x="355091" y="2260600"/>
                </a:lnTo>
                <a:lnTo>
                  <a:pt x="335279" y="2235200"/>
                </a:lnTo>
                <a:lnTo>
                  <a:pt x="313944" y="2209800"/>
                </a:lnTo>
                <a:lnTo>
                  <a:pt x="294131" y="2184400"/>
                </a:lnTo>
                <a:lnTo>
                  <a:pt x="275844" y="2146300"/>
                </a:lnTo>
                <a:lnTo>
                  <a:pt x="239267" y="2095500"/>
                </a:lnTo>
                <a:lnTo>
                  <a:pt x="205739" y="2044700"/>
                </a:lnTo>
                <a:lnTo>
                  <a:pt x="175259" y="1981200"/>
                </a:lnTo>
                <a:lnTo>
                  <a:pt x="160019" y="1955800"/>
                </a:lnTo>
                <a:lnTo>
                  <a:pt x="147827" y="1917700"/>
                </a:lnTo>
                <a:lnTo>
                  <a:pt x="134111" y="1892300"/>
                </a:lnTo>
                <a:lnTo>
                  <a:pt x="121919" y="1854200"/>
                </a:lnTo>
                <a:lnTo>
                  <a:pt x="111251" y="1828800"/>
                </a:lnTo>
                <a:lnTo>
                  <a:pt x="89915" y="1765300"/>
                </a:lnTo>
                <a:lnTo>
                  <a:pt x="82295" y="1727200"/>
                </a:lnTo>
                <a:lnTo>
                  <a:pt x="73151" y="1701800"/>
                </a:lnTo>
                <a:lnTo>
                  <a:pt x="65531" y="1663700"/>
                </a:lnTo>
                <a:lnTo>
                  <a:pt x="53339" y="1600199"/>
                </a:lnTo>
                <a:lnTo>
                  <a:pt x="48767" y="1562099"/>
                </a:lnTo>
                <a:lnTo>
                  <a:pt x="44195" y="1536699"/>
                </a:lnTo>
                <a:lnTo>
                  <a:pt x="41147" y="1498599"/>
                </a:lnTo>
                <a:lnTo>
                  <a:pt x="38100" y="1422399"/>
                </a:lnTo>
                <a:lnTo>
                  <a:pt x="38100" y="1409699"/>
                </a:lnTo>
                <a:lnTo>
                  <a:pt x="18287" y="1409699"/>
                </a:lnTo>
                <a:lnTo>
                  <a:pt x="36060" y="1398307"/>
                </a:lnTo>
                <a:lnTo>
                  <a:pt x="36504" y="1396999"/>
                </a:lnTo>
                <a:lnTo>
                  <a:pt x="38100" y="1396999"/>
                </a:lnTo>
                <a:lnTo>
                  <a:pt x="38100" y="1371600"/>
                </a:lnTo>
                <a:close/>
              </a:path>
              <a:path w="2863850" h="2781300">
                <a:moveTo>
                  <a:pt x="1789175" y="38100"/>
                </a:moveTo>
                <a:lnTo>
                  <a:pt x="1539239" y="38100"/>
                </a:lnTo>
                <a:lnTo>
                  <a:pt x="1574291" y="50800"/>
                </a:lnTo>
                <a:lnTo>
                  <a:pt x="1644395" y="50800"/>
                </a:lnTo>
                <a:lnTo>
                  <a:pt x="1677923" y="63500"/>
                </a:lnTo>
                <a:lnTo>
                  <a:pt x="1712975" y="63500"/>
                </a:lnTo>
                <a:lnTo>
                  <a:pt x="1780031" y="76200"/>
                </a:lnTo>
                <a:lnTo>
                  <a:pt x="1847087" y="101600"/>
                </a:lnTo>
                <a:lnTo>
                  <a:pt x="1911095" y="127000"/>
                </a:lnTo>
                <a:lnTo>
                  <a:pt x="1975103" y="139700"/>
                </a:lnTo>
                <a:lnTo>
                  <a:pt x="2005583" y="152400"/>
                </a:lnTo>
                <a:lnTo>
                  <a:pt x="2036063" y="177800"/>
                </a:lnTo>
                <a:lnTo>
                  <a:pt x="2097023" y="203200"/>
                </a:lnTo>
                <a:lnTo>
                  <a:pt x="2183891" y="254000"/>
                </a:lnTo>
                <a:lnTo>
                  <a:pt x="2238755" y="292100"/>
                </a:lnTo>
                <a:lnTo>
                  <a:pt x="2266187" y="304800"/>
                </a:lnTo>
                <a:lnTo>
                  <a:pt x="2318003" y="342900"/>
                </a:lnTo>
                <a:lnTo>
                  <a:pt x="2343911" y="368300"/>
                </a:lnTo>
                <a:lnTo>
                  <a:pt x="2368295" y="393700"/>
                </a:lnTo>
                <a:lnTo>
                  <a:pt x="2394203" y="419100"/>
                </a:lnTo>
                <a:lnTo>
                  <a:pt x="2417063" y="431800"/>
                </a:lnTo>
                <a:lnTo>
                  <a:pt x="2441447" y="457200"/>
                </a:lnTo>
                <a:lnTo>
                  <a:pt x="2462783" y="482600"/>
                </a:lnTo>
                <a:lnTo>
                  <a:pt x="2485643" y="508000"/>
                </a:lnTo>
                <a:lnTo>
                  <a:pt x="2528315" y="558800"/>
                </a:lnTo>
                <a:lnTo>
                  <a:pt x="2587751" y="635000"/>
                </a:lnTo>
                <a:lnTo>
                  <a:pt x="2624327" y="685800"/>
                </a:lnTo>
                <a:lnTo>
                  <a:pt x="2657855" y="749300"/>
                </a:lnTo>
                <a:lnTo>
                  <a:pt x="2688335" y="812800"/>
                </a:lnTo>
                <a:lnTo>
                  <a:pt x="2715767" y="863600"/>
                </a:lnTo>
                <a:lnTo>
                  <a:pt x="2729483" y="901700"/>
                </a:lnTo>
                <a:lnTo>
                  <a:pt x="2740151" y="927100"/>
                </a:lnTo>
                <a:lnTo>
                  <a:pt x="2752343" y="965200"/>
                </a:lnTo>
                <a:lnTo>
                  <a:pt x="2763011" y="990600"/>
                </a:lnTo>
                <a:lnTo>
                  <a:pt x="2781299" y="1054100"/>
                </a:lnTo>
                <a:lnTo>
                  <a:pt x="2788919" y="1092200"/>
                </a:lnTo>
                <a:lnTo>
                  <a:pt x="2796539" y="1117600"/>
                </a:lnTo>
                <a:lnTo>
                  <a:pt x="2804159" y="1155700"/>
                </a:lnTo>
                <a:lnTo>
                  <a:pt x="2813303" y="1219200"/>
                </a:lnTo>
                <a:lnTo>
                  <a:pt x="2817875" y="1257300"/>
                </a:lnTo>
                <a:lnTo>
                  <a:pt x="2820923" y="1295400"/>
                </a:lnTo>
                <a:lnTo>
                  <a:pt x="2823971" y="1320800"/>
                </a:lnTo>
                <a:lnTo>
                  <a:pt x="2823971" y="1358900"/>
                </a:lnTo>
                <a:lnTo>
                  <a:pt x="2825495" y="1396999"/>
                </a:lnTo>
                <a:lnTo>
                  <a:pt x="2825495" y="1435099"/>
                </a:lnTo>
                <a:lnTo>
                  <a:pt x="2823971" y="1460499"/>
                </a:lnTo>
                <a:lnTo>
                  <a:pt x="2817875" y="1536699"/>
                </a:lnTo>
                <a:lnTo>
                  <a:pt x="2814827" y="1562099"/>
                </a:lnTo>
                <a:lnTo>
                  <a:pt x="2808731" y="1600199"/>
                </a:lnTo>
                <a:lnTo>
                  <a:pt x="2804159" y="1638300"/>
                </a:lnTo>
                <a:lnTo>
                  <a:pt x="2788919" y="1701800"/>
                </a:lnTo>
                <a:lnTo>
                  <a:pt x="2781299" y="1727200"/>
                </a:lnTo>
                <a:lnTo>
                  <a:pt x="2763011" y="1803400"/>
                </a:lnTo>
                <a:lnTo>
                  <a:pt x="2752343" y="1828800"/>
                </a:lnTo>
                <a:lnTo>
                  <a:pt x="2740151" y="1866900"/>
                </a:lnTo>
                <a:lnTo>
                  <a:pt x="2715767" y="1917700"/>
                </a:lnTo>
                <a:lnTo>
                  <a:pt x="2702051" y="1955800"/>
                </a:lnTo>
                <a:lnTo>
                  <a:pt x="2688335" y="1981200"/>
                </a:lnTo>
                <a:lnTo>
                  <a:pt x="2673095" y="2006600"/>
                </a:lnTo>
                <a:lnTo>
                  <a:pt x="2657855" y="2044700"/>
                </a:lnTo>
                <a:lnTo>
                  <a:pt x="2641091" y="2070100"/>
                </a:lnTo>
                <a:lnTo>
                  <a:pt x="2622803" y="2095500"/>
                </a:lnTo>
                <a:lnTo>
                  <a:pt x="2606039" y="2120900"/>
                </a:lnTo>
                <a:lnTo>
                  <a:pt x="2587751" y="2146300"/>
                </a:lnTo>
                <a:lnTo>
                  <a:pt x="2567939" y="2184400"/>
                </a:lnTo>
                <a:lnTo>
                  <a:pt x="2528315" y="2235200"/>
                </a:lnTo>
                <a:lnTo>
                  <a:pt x="2485643" y="2286000"/>
                </a:lnTo>
                <a:lnTo>
                  <a:pt x="2462783" y="2311400"/>
                </a:lnTo>
                <a:lnTo>
                  <a:pt x="2439923" y="2324100"/>
                </a:lnTo>
                <a:lnTo>
                  <a:pt x="2417063" y="2349500"/>
                </a:lnTo>
                <a:lnTo>
                  <a:pt x="2392679" y="2374900"/>
                </a:lnTo>
                <a:lnTo>
                  <a:pt x="2343911" y="2413000"/>
                </a:lnTo>
                <a:lnTo>
                  <a:pt x="2292095" y="2463800"/>
                </a:lnTo>
                <a:lnTo>
                  <a:pt x="2264663" y="2476500"/>
                </a:lnTo>
                <a:lnTo>
                  <a:pt x="2238755" y="2501900"/>
                </a:lnTo>
                <a:lnTo>
                  <a:pt x="2211323" y="2514600"/>
                </a:lnTo>
                <a:lnTo>
                  <a:pt x="2182367" y="2540000"/>
                </a:lnTo>
                <a:lnTo>
                  <a:pt x="2154935" y="2552700"/>
                </a:lnTo>
                <a:lnTo>
                  <a:pt x="2125979" y="2565400"/>
                </a:lnTo>
                <a:lnTo>
                  <a:pt x="2095499" y="2590800"/>
                </a:lnTo>
                <a:lnTo>
                  <a:pt x="2066543" y="2603500"/>
                </a:lnTo>
                <a:lnTo>
                  <a:pt x="2005583" y="2628900"/>
                </a:lnTo>
                <a:lnTo>
                  <a:pt x="1973579" y="2641600"/>
                </a:lnTo>
                <a:lnTo>
                  <a:pt x="1943099" y="2654300"/>
                </a:lnTo>
                <a:lnTo>
                  <a:pt x="1879091" y="2679700"/>
                </a:lnTo>
                <a:lnTo>
                  <a:pt x="1845563" y="2692400"/>
                </a:lnTo>
                <a:lnTo>
                  <a:pt x="1813559" y="2692400"/>
                </a:lnTo>
                <a:lnTo>
                  <a:pt x="1780031" y="2705100"/>
                </a:lnTo>
                <a:lnTo>
                  <a:pt x="1642871" y="2730500"/>
                </a:lnTo>
                <a:lnTo>
                  <a:pt x="1609343" y="2743200"/>
                </a:lnTo>
                <a:lnTo>
                  <a:pt x="1789175" y="2743200"/>
                </a:lnTo>
                <a:lnTo>
                  <a:pt x="1824227" y="2730500"/>
                </a:lnTo>
                <a:lnTo>
                  <a:pt x="1857755" y="2730500"/>
                </a:lnTo>
                <a:lnTo>
                  <a:pt x="1891283" y="2717800"/>
                </a:lnTo>
                <a:lnTo>
                  <a:pt x="1923287" y="2705100"/>
                </a:lnTo>
                <a:lnTo>
                  <a:pt x="1956815" y="2692400"/>
                </a:lnTo>
                <a:lnTo>
                  <a:pt x="2052827" y="2654300"/>
                </a:lnTo>
                <a:lnTo>
                  <a:pt x="2113787" y="2616200"/>
                </a:lnTo>
                <a:lnTo>
                  <a:pt x="2174747" y="2590800"/>
                </a:lnTo>
                <a:lnTo>
                  <a:pt x="2232659" y="2552700"/>
                </a:lnTo>
                <a:lnTo>
                  <a:pt x="2260091" y="2527300"/>
                </a:lnTo>
                <a:lnTo>
                  <a:pt x="2287523" y="2514600"/>
                </a:lnTo>
                <a:lnTo>
                  <a:pt x="2342387" y="2463800"/>
                </a:lnTo>
                <a:lnTo>
                  <a:pt x="2394203" y="2425700"/>
                </a:lnTo>
                <a:lnTo>
                  <a:pt x="2420111" y="2400300"/>
                </a:lnTo>
                <a:lnTo>
                  <a:pt x="2491739" y="2336800"/>
                </a:lnTo>
                <a:lnTo>
                  <a:pt x="2514599" y="2311400"/>
                </a:lnTo>
                <a:lnTo>
                  <a:pt x="2578607" y="2222500"/>
                </a:lnTo>
                <a:lnTo>
                  <a:pt x="2599943" y="2197100"/>
                </a:lnTo>
                <a:lnTo>
                  <a:pt x="2618231" y="2171700"/>
                </a:lnTo>
                <a:lnTo>
                  <a:pt x="2638043" y="2146300"/>
                </a:lnTo>
                <a:lnTo>
                  <a:pt x="2656331" y="2120900"/>
                </a:lnTo>
                <a:lnTo>
                  <a:pt x="2673095" y="2082800"/>
                </a:lnTo>
                <a:lnTo>
                  <a:pt x="2691383" y="2057400"/>
                </a:lnTo>
                <a:lnTo>
                  <a:pt x="2737103" y="1968500"/>
                </a:lnTo>
                <a:lnTo>
                  <a:pt x="2750819" y="1943100"/>
                </a:lnTo>
                <a:lnTo>
                  <a:pt x="2764535" y="1905000"/>
                </a:lnTo>
                <a:lnTo>
                  <a:pt x="2788919" y="1841500"/>
                </a:lnTo>
                <a:lnTo>
                  <a:pt x="2799587" y="1803400"/>
                </a:lnTo>
                <a:lnTo>
                  <a:pt x="2808731" y="1778000"/>
                </a:lnTo>
                <a:lnTo>
                  <a:pt x="2827019" y="1714500"/>
                </a:lnTo>
                <a:lnTo>
                  <a:pt x="2834639" y="1676400"/>
                </a:lnTo>
                <a:lnTo>
                  <a:pt x="2840735" y="1638300"/>
                </a:lnTo>
                <a:lnTo>
                  <a:pt x="2846831" y="1612899"/>
                </a:lnTo>
                <a:lnTo>
                  <a:pt x="2855975" y="1536699"/>
                </a:lnTo>
                <a:lnTo>
                  <a:pt x="2862071" y="1460499"/>
                </a:lnTo>
                <a:lnTo>
                  <a:pt x="2863595" y="1435099"/>
                </a:lnTo>
                <a:lnTo>
                  <a:pt x="2863595" y="1396999"/>
                </a:lnTo>
                <a:lnTo>
                  <a:pt x="2862071" y="1358900"/>
                </a:lnTo>
                <a:lnTo>
                  <a:pt x="2862071" y="1320800"/>
                </a:lnTo>
                <a:lnTo>
                  <a:pt x="2855975" y="1257300"/>
                </a:lnTo>
                <a:lnTo>
                  <a:pt x="2846831" y="1181100"/>
                </a:lnTo>
                <a:lnTo>
                  <a:pt x="2840735" y="1143000"/>
                </a:lnTo>
                <a:lnTo>
                  <a:pt x="2834639" y="1117600"/>
                </a:lnTo>
                <a:lnTo>
                  <a:pt x="2827019" y="1079500"/>
                </a:lnTo>
                <a:lnTo>
                  <a:pt x="2799587" y="977900"/>
                </a:lnTo>
                <a:lnTo>
                  <a:pt x="2787395" y="952500"/>
                </a:lnTo>
                <a:lnTo>
                  <a:pt x="2776727" y="914400"/>
                </a:lnTo>
                <a:lnTo>
                  <a:pt x="2764535" y="889000"/>
                </a:lnTo>
                <a:lnTo>
                  <a:pt x="2750819" y="850900"/>
                </a:lnTo>
                <a:lnTo>
                  <a:pt x="2737103" y="825500"/>
                </a:lnTo>
                <a:lnTo>
                  <a:pt x="2706623" y="762000"/>
                </a:lnTo>
                <a:lnTo>
                  <a:pt x="2689859" y="723900"/>
                </a:lnTo>
                <a:lnTo>
                  <a:pt x="2656331" y="673100"/>
                </a:lnTo>
                <a:lnTo>
                  <a:pt x="2638043" y="647700"/>
                </a:lnTo>
                <a:lnTo>
                  <a:pt x="2578607" y="558800"/>
                </a:lnTo>
                <a:lnTo>
                  <a:pt x="2514599" y="482600"/>
                </a:lnTo>
                <a:lnTo>
                  <a:pt x="2491739" y="457200"/>
                </a:lnTo>
                <a:lnTo>
                  <a:pt x="2394203" y="355600"/>
                </a:lnTo>
                <a:lnTo>
                  <a:pt x="2368295" y="342900"/>
                </a:lnTo>
                <a:lnTo>
                  <a:pt x="2342387" y="317500"/>
                </a:lnTo>
                <a:lnTo>
                  <a:pt x="2314955" y="292100"/>
                </a:lnTo>
                <a:lnTo>
                  <a:pt x="2287523" y="279400"/>
                </a:lnTo>
                <a:lnTo>
                  <a:pt x="2260091" y="254000"/>
                </a:lnTo>
                <a:lnTo>
                  <a:pt x="2231135" y="241300"/>
                </a:lnTo>
                <a:lnTo>
                  <a:pt x="2203703" y="215900"/>
                </a:lnTo>
                <a:lnTo>
                  <a:pt x="2173223" y="203200"/>
                </a:lnTo>
                <a:lnTo>
                  <a:pt x="2144267" y="190500"/>
                </a:lnTo>
                <a:lnTo>
                  <a:pt x="2113787" y="165100"/>
                </a:lnTo>
                <a:lnTo>
                  <a:pt x="2083307" y="152400"/>
                </a:lnTo>
                <a:lnTo>
                  <a:pt x="2051303" y="139700"/>
                </a:lnTo>
                <a:lnTo>
                  <a:pt x="2020823" y="127000"/>
                </a:lnTo>
                <a:lnTo>
                  <a:pt x="1956815" y="101600"/>
                </a:lnTo>
                <a:lnTo>
                  <a:pt x="1789175" y="38100"/>
                </a:lnTo>
                <a:close/>
              </a:path>
              <a:path w="2863850" h="2781300">
                <a:moveTo>
                  <a:pt x="36060" y="1398307"/>
                </a:moveTo>
                <a:lnTo>
                  <a:pt x="18287" y="1409699"/>
                </a:lnTo>
                <a:lnTo>
                  <a:pt x="32194" y="1409699"/>
                </a:lnTo>
                <a:lnTo>
                  <a:pt x="36060" y="1398307"/>
                </a:lnTo>
                <a:close/>
              </a:path>
              <a:path w="2863850" h="2781300">
                <a:moveTo>
                  <a:pt x="38100" y="1396999"/>
                </a:moveTo>
                <a:lnTo>
                  <a:pt x="36060" y="1398307"/>
                </a:lnTo>
                <a:lnTo>
                  <a:pt x="32194" y="1409699"/>
                </a:lnTo>
                <a:lnTo>
                  <a:pt x="38100" y="1409699"/>
                </a:lnTo>
                <a:lnTo>
                  <a:pt x="38100" y="1396999"/>
                </a:lnTo>
                <a:close/>
              </a:path>
              <a:path w="2863850" h="2781300">
                <a:moveTo>
                  <a:pt x="1648967" y="12700"/>
                </a:moveTo>
                <a:lnTo>
                  <a:pt x="1213103" y="12700"/>
                </a:lnTo>
                <a:lnTo>
                  <a:pt x="1072895" y="38100"/>
                </a:lnTo>
                <a:lnTo>
                  <a:pt x="938783" y="88900"/>
                </a:lnTo>
                <a:lnTo>
                  <a:pt x="810767" y="139700"/>
                </a:lnTo>
                <a:lnTo>
                  <a:pt x="749807" y="165100"/>
                </a:lnTo>
                <a:lnTo>
                  <a:pt x="688847" y="203200"/>
                </a:lnTo>
                <a:lnTo>
                  <a:pt x="601979" y="254000"/>
                </a:lnTo>
                <a:lnTo>
                  <a:pt x="574547" y="279400"/>
                </a:lnTo>
                <a:lnTo>
                  <a:pt x="547115" y="292100"/>
                </a:lnTo>
                <a:lnTo>
                  <a:pt x="521207" y="317500"/>
                </a:lnTo>
                <a:lnTo>
                  <a:pt x="493775" y="342900"/>
                </a:lnTo>
                <a:lnTo>
                  <a:pt x="469391" y="355600"/>
                </a:lnTo>
                <a:lnTo>
                  <a:pt x="443483" y="381000"/>
                </a:lnTo>
                <a:lnTo>
                  <a:pt x="394715" y="431800"/>
                </a:lnTo>
                <a:lnTo>
                  <a:pt x="326135" y="508000"/>
                </a:lnTo>
                <a:lnTo>
                  <a:pt x="304800" y="533400"/>
                </a:lnTo>
                <a:lnTo>
                  <a:pt x="284988" y="558800"/>
                </a:lnTo>
                <a:lnTo>
                  <a:pt x="263652" y="584200"/>
                </a:lnTo>
                <a:lnTo>
                  <a:pt x="243839" y="609600"/>
                </a:lnTo>
                <a:lnTo>
                  <a:pt x="225551" y="647700"/>
                </a:lnTo>
                <a:lnTo>
                  <a:pt x="188975" y="698500"/>
                </a:lnTo>
                <a:lnTo>
                  <a:pt x="172211" y="736600"/>
                </a:lnTo>
                <a:lnTo>
                  <a:pt x="156972" y="762000"/>
                </a:lnTo>
                <a:lnTo>
                  <a:pt x="126491" y="825500"/>
                </a:lnTo>
                <a:lnTo>
                  <a:pt x="112775" y="850900"/>
                </a:lnTo>
                <a:lnTo>
                  <a:pt x="99059" y="889000"/>
                </a:lnTo>
                <a:lnTo>
                  <a:pt x="74675" y="952500"/>
                </a:lnTo>
                <a:lnTo>
                  <a:pt x="64007" y="977900"/>
                </a:lnTo>
                <a:lnTo>
                  <a:pt x="53339" y="1016000"/>
                </a:lnTo>
                <a:lnTo>
                  <a:pt x="44195" y="1041400"/>
                </a:lnTo>
                <a:lnTo>
                  <a:pt x="28955" y="1117600"/>
                </a:lnTo>
                <a:lnTo>
                  <a:pt x="22859" y="1143000"/>
                </a:lnTo>
                <a:lnTo>
                  <a:pt x="10667" y="1219200"/>
                </a:lnTo>
                <a:lnTo>
                  <a:pt x="4571" y="1282700"/>
                </a:lnTo>
                <a:lnTo>
                  <a:pt x="1523" y="1320800"/>
                </a:lnTo>
                <a:lnTo>
                  <a:pt x="0" y="1358900"/>
                </a:lnTo>
                <a:lnTo>
                  <a:pt x="0" y="1396999"/>
                </a:lnTo>
                <a:lnTo>
                  <a:pt x="9144" y="1384299"/>
                </a:lnTo>
                <a:lnTo>
                  <a:pt x="1523" y="1384299"/>
                </a:lnTo>
                <a:lnTo>
                  <a:pt x="9143" y="1371600"/>
                </a:lnTo>
                <a:lnTo>
                  <a:pt x="38100" y="1371600"/>
                </a:lnTo>
                <a:lnTo>
                  <a:pt x="38100" y="1358900"/>
                </a:lnTo>
                <a:lnTo>
                  <a:pt x="39623" y="1320800"/>
                </a:lnTo>
                <a:lnTo>
                  <a:pt x="45719" y="1257300"/>
                </a:lnTo>
                <a:lnTo>
                  <a:pt x="48767" y="1219200"/>
                </a:lnTo>
                <a:lnTo>
                  <a:pt x="53339" y="1193800"/>
                </a:lnTo>
                <a:lnTo>
                  <a:pt x="65531" y="1117600"/>
                </a:lnTo>
                <a:lnTo>
                  <a:pt x="73151" y="1092200"/>
                </a:lnTo>
                <a:lnTo>
                  <a:pt x="82295" y="1054100"/>
                </a:lnTo>
                <a:lnTo>
                  <a:pt x="100583" y="990600"/>
                </a:lnTo>
                <a:lnTo>
                  <a:pt x="111251" y="965200"/>
                </a:lnTo>
                <a:lnTo>
                  <a:pt x="121919" y="927100"/>
                </a:lnTo>
                <a:lnTo>
                  <a:pt x="134111" y="901700"/>
                </a:lnTo>
                <a:lnTo>
                  <a:pt x="161544" y="838200"/>
                </a:lnTo>
                <a:lnTo>
                  <a:pt x="175259" y="812800"/>
                </a:lnTo>
                <a:lnTo>
                  <a:pt x="190500" y="774700"/>
                </a:lnTo>
                <a:lnTo>
                  <a:pt x="205739" y="749300"/>
                </a:lnTo>
                <a:lnTo>
                  <a:pt x="222503" y="723900"/>
                </a:lnTo>
                <a:lnTo>
                  <a:pt x="239267" y="685800"/>
                </a:lnTo>
                <a:lnTo>
                  <a:pt x="275844" y="635000"/>
                </a:lnTo>
                <a:lnTo>
                  <a:pt x="335279" y="558800"/>
                </a:lnTo>
                <a:lnTo>
                  <a:pt x="399287" y="482600"/>
                </a:lnTo>
                <a:lnTo>
                  <a:pt x="469391" y="406400"/>
                </a:lnTo>
                <a:lnTo>
                  <a:pt x="493775" y="393700"/>
                </a:lnTo>
                <a:lnTo>
                  <a:pt x="571499" y="330200"/>
                </a:lnTo>
                <a:lnTo>
                  <a:pt x="597407" y="304800"/>
                </a:lnTo>
                <a:lnTo>
                  <a:pt x="679703" y="254000"/>
                </a:lnTo>
                <a:lnTo>
                  <a:pt x="766571" y="203200"/>
                </a:lnTo>
                <a:lnTo>
                  <a:pt x="827531" y="165100"/>
                </a:lnTo>
                <a:lnTo>
                  <a:pt x="888491" y="139700"/>
                </a:lnTo>
                <a:lnTo>
                  <a:pt x="920495" y="127000"/>
                </a:lnTo>
                <a:lnTo>
                  <a:pt x="952499" y="127000"/>
                </a:lnTo>
                <a:lnTo>
                  <a:pt x="1016507" y="101600"/>
                </a:lnTo>
                <a:lnTo>
                  <a:pt x="1083563" y="76200"/>
                </a:lnTo>
                <a:lnTo>
                  <a:pt x="1117091" y="76200"/>
                </a:lnTo>
                <a:lnTo>
                  <a:pt x="1184147" y="63500"/>
                </a:lnTo>
                <a:lnTo>
                  <a:pt x="1219199" y="50800"/>
                </a:lnTo>
                <a:lnTo>
                  <a:pt x="1289303" y="50800"/>
                </a:lnTo>
                <a:lnTo>
                  <a:pt x="1324355" y="38100"/>
                </a:lnTo>
                <a:lnTo>
                  <a:pt x="1754123" y="38100"/>
                </a:lnTo>
                <a:lnTo>
                  <a:pt x="1720595" y="25400"/>
                </a:lnTo>
                <a:lnTo>
                  <a:pt x="1684019" y="25400"/>
                </a:lnTo>
                <a:lnTo>
                  <a:pt x="1648967" y="12700"/>
                </a:lnTo>
                <a:close/>
              </a:path>
              <a:path w="2863850" h="2781300">
                <a:moveTo>
                  <a:pt x="18287" y="1371600"/>
                </a:moveTo>
                <a:lnTo>
                  <a:pt x="9143" y="1371600"/>
                </a:lnTo>
                <a:lnTo>
                  <a:pt x="1523" y="1384299"/>
                </a:lnTo>
                <a:lnTo>
                  <a:pt x="9144" y="1384299"/>
                </a:lnTo>
                <a:lnTo>
                  <a:pt x="18287" y="1371600"/>
                </a:lnTo>
                <a:close/>
              </a:path>
              <a:path w="2863850" h="2781300">
                <a:moveTo>
                  <a:pt x="1540763" y="0"/>
                </a:moveTo>
                <a:lnTo>
                  <a:pt x="1321307" y="0"/>
                </a:lnTo>
                <a:lnTo>
                  <a:pt x="1284731" y="12700"/>
                </a:lnTo>
                <a:lnTo>
                  <a:pt x="1577339" y="12700"/>
                </a:lnTo>
                <a:lnTo>
                  <a:pt x="1540763" y="0"/>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18743" y="3883151"/>
            <a:ext cx="2612390" cy="2763520"/>
          </a:xfrm>
          <a:custGeom>
            <a:avLst/>
            <a:gdLst/>
            <a:ahLst/>
            <a:cxnLst/>
            <a:rect l="l" t="t" r="r" b="b"/>
            <a:pathLst>
              <a:path w="2612390" h="2763520">
                <a:moveTo>
                  <a:pt x="21335" y="0"/>
                </a:moveTo>
                <a:lnTo>
                  <a:pt x="0" y="19812"/>
                </a:lnTo>
                <a:lnTo>
                  <a:pt x="2590799" y="2763011"/>
                </a:lnTo>
                <a:lnTo>
                  <a:pt x="2612135" y="2743199"/>
                </a:lnTo>
                <a:lnTo>
                  <a:pt x="21335" y="0"/>
                </a:lnTo>
                <a:close/>
              </a:path>
            </a:pathLst>
          </a:custGeom>
          <a:solidFill>
            <a:srgbClr val="33339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67868" y="3883151"/>
            <a:ext cx="2837815" cy="2687320"/>
          </a:xfrm>
          <a:custGeom>
            <a:avLst/>
            <a:gdLst/>
            <a:ahLst/>
            <a:cxnLst/>
            <a:rect l="l" t="t" r="r" b="b"/>
            <a:pathLst>
              <a:path w="2837815" h="2687320">
                <a:moveTo>
                  <a:pt x="2819399" y="0"/>
                </a:moveTo>
                <a:lnTo>
                  <a:pt x="0" y="2666999"/>
                </a:lnTo>
                <a:lnTo>
                  <a:pt x="18287" y="2686811"/>
                </a:lnTo>
                <a:lnTo>
                  <a:pt x="2837687" y="19812"/>
                </a:lnTo>
                <a:lnTo>
                  <a:pt x="2819399" y="0"/>
                </a:lnTo>
                <a:close/>
              </a:path>
            </a:pathLst>
          </a:custGeom>
          <a:solidFill>
            <a:srgbClr val="33339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481827" y="3665220"/>
            <a:ext cx="3288791" cy="313486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5696711" y="3722115"/>
            <a:ext cx="2933699" cy="292100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3204972" y="4002023"/>
            <a:ext cx="311150" cy="248920"/>
          </a:xfrm>
          <a:custGeom>
            <a:avLst/>
            <a:gdLst/>
            <a:ahLst/>
            <a:cxnLst/>
            <a:rect l="l" t="t" r="r" b="b"/>
            <a:pathLst>
              <a:path w="311150" h="248920">
                <a:moveTo>
                  <a:pt x="112776" y="19811"/>
                </a:moveTo>
                <a:lnTo>
                  <a:pt x="0" y="248411"/>
                </a:lnTo>
                <a:lnTo>
                  <a:pt x="249935" y="202691"/>
                </a:lnTo>
                <a:lnTo>
                  <a:pt x="221360" y="164591"/>
                </a:lnTo>
                <a:lnTo>
                  <a:pt x="173735" y="164591"/>
                </a:lnTo>
                <a:lnTo>
                  <a:pt x="128016" y="103631"/>
                </a:lnTo>
                <a:lnTo>
                  <a:pt x="158414" y="80663"/>
                </a:lnTo>
                <a:lnTo>
                  <a:pt x="112776" y="19811"/>
                </a:lnTo>
                <a:close/>
              </a:path>
              <a:path w="311150" h="248920">
                <a:moveTo>
                  <a:pt x="158414" y="80663"/>
                </a:moveTo>
                <a:lnTo>
                  <a:pt x="128016" y="103631"/>
                </a:lnTo>
                <a:lnTo>
                  <a:pt x="173735" y="164591"/>
                </a:lnTo>
                <a:lnTo>
                  <a:pt x="204134" y="141623"/>
                </a:lnTo>
                <a:lnTo>
                  <a:pt x="158414" y="80663"/>
                </a:lnTo>
                <a:close/>
              </a:path>
              <a:path w="311150" h="248920">
                <a:moveTo>
                  <a:pt x="204134" y="141623"/>
                </a:moveTo>
                <a:lnTo>
                  <a:pt x="173735" y="164591"/>
                </a:lnTo>
                <a:lnTo>
                  <a:pt x="221360" y="164591"/>
                </a:lnTo>
                <a:lnTo>
                  <a:pt x="204134" y="141623"/>
                </a:lnTo>
                <a:close/>
              </a:path>
              <a:path w="311150" h="248920">
                <a:moveTo>
                  <a:pt x="265176" y="0"/>
                </a:moveTo>
                <a:lnTo>
                  <a:pt x="158414" y="80663"/>
                </a:lnTo>
                <a:lnTo>
                  <a:pt x="204134" y="141623"/>
                </a:lnTo>
                <a:lnTo>
                  <a:pt x="310895" y="60959"/>
                </a:lnTo>
                <a:lnTo>
                  <a:pt x="26517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5341620" y="4075176"/>
            <a:ext cx="311150" cy="247015"/>
          </a:xfrm>
          <a:custGeom>
            <a:avLst/>
            <a:gdLst/>
            <a:ahLst/>
            <a:cxnLst/>
            <a:rect l="l" t="t" r="r" b="b"/>
            <a:pathLst>
              <a:path w="311150" h="247014">
                <a:moveTo>
                  <a:pt x="105197" y="140153"/>
                </a:moveTo>
                <a:lnTo>
                  <a:pt x="59435" y="201167"/>
                </a:lnTo>
                <a:lnTo>
                  <a:pt x="310895" y="246887"/>
                </a:lnTo>
                <a:lnTo>
                  <a:pt x="268985" y="163067"/>
                </a:lnTo>
                <a:lnTo>
                  <a:pt x="135635" y="163067"/>
                </a:lnTo>
                <a:lnTo>
                  <a:pt x="105197" y="140153"/>
                </a:lnTo>
                <a:close/>
              </a:path>
              <a:path w="311150" h="247014">
                <a:moveTo>
                  <a:pt x="150917" y="79193"/>
                </a:moveTo>
                <a:lnTo>
                  <a:pt x="105197" y="140153"/>
                </a:lnTo>
                <a:lnTo>
                  <a:pt x="135635" y="163067"/>
                </a:lnTo>
                <a:lnTo>
                  <a:pt x="181355" y="102107"/>
                </a:lnTo>
                <a:lnTo>
                  <a:pt x="150917" y="79193"/>
                </a:lnTo>
                <a:close/>
              </a:path>
              <a:path w="311150" h="247014">
                <a:moveTo>
                  <a:pt x="196595" y="18287"/>
                </a:moveTo>
                <a:lnTo>
                  <a:pt x="150917" y="79193"/>
                </a:lnTo>
                <a:lnTo>
                  <a:pt x="181355" y="102107"/>
                </a:lnTo>
                <a:lnTo>
                  <a:pt x="135635" y="163067"/>
                </a:lnTo>
                <a:lnTo>
                  <a:pt x="268985" y="163067"/>
                </a:lnTo>
                <a:lnTo>
                  <a:pt x="196595" y="18287"/>
                </a:lnTo>
                <a:close/>
              </a:path>
              <a:path w="311150" h="247014">
                <a:moveTo>
                  <a:pt x="45720" y="0"/>
                </a:moveTo>
                <a:lnTo>
                  <a:pt x="0" y="60959"/>
                </a:lnTo>
                <a:lnTo>
                  <a:pt x="105197" y="140153"/>
                </a:lnTo>
                <a:lnTo>
                  <a:pt x="150917" y="79193"/>
                </a:lnTo>
                <a:lnTo>
                  <a:pt x="4572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9564" y="358775"/>
            <a:ext cx="8361680" cy="35001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La cavitazione della parte centrale permette infatti di  mantenere una distanza ottimale </a:t>
            </a:r>
            <a:r>
              <a:rPr kumimoji="0" sz="2400" b="0" i="0" u="none" strike="noStrike" kern="1200" cap="none" spc="0" normalizeH="0" baseline="0" noProof="0" dirty="0">
                <a:ln>
                  <a:noFill/>
                </a:ln>
                <a:solidFill>
                  <a:prstClr val="black"/>
                </a:solidFill>
                <a:effectLst/>
                <a:uLnTx/>
                <a:uFillTx/>
                <a:latin typeface="Arial"/>
                <a:ea typeface="+mn-ea"/>
                <a:cs typeface="Arial"/>
              </a:rPr>
              <a:t>tra </a:t>
            </a:r>
            <a:r>
              <a:rPr kumimoji="0" sz="2400" b="0" i="0" u="none" strike="noStrike" kern="1200" cap="none" spc="-5" normalizeH="0" baseline="0" noProof="0" dirty="0">
                <a:ln>
                  <a:noFill/>
                </a:ln>
                <a:solidFill>
                  <a:prstClr val="black"/>
                </a:solidFill>
                <a:effectLst/>
                <a:uLnTx/>
                <a:uFillTx/>
                <a:latin typeface="Arial"/>
                <a:ea typeface="+mn-ea"/>
                <a:cs typeface="Arial"/>
              </a:rPr>
              <a:t>gli elementi più distali dei  due tessuti di trasporto.</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40005" lvl="0" indent="0" algn="l" defTabSz="914400" rtl="0" eaLnBrk="1" fontAlgn="auto" latinLnBrk="0" hangingPunct="1">
              <a:lnSpc>
                <a:spcPct val="100000"/>
              </a:lnSpc>
              <a:spcBef>
                <a:spcPts val="144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Questa volta il risultato si accompagna anche a un  miglioramento delle prestazioni meccaniche, perché nel fusto  gli elementi meccanici (fibre sclerenchimatiche, fibrotracheidi)  presenti nei tessuti di trasporto vengono a trovarsi più  perifericamente, aumentando la resistenza dell’organo agli  sforzi</a:t>
            </a:r>
            <a:r>
              <a:rPr kumimoji="0" sz="2400" b="0" i="0" u="none" strike="noStrike" kern="1200" cap="none" spc="-2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laterali.</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grpSp>
        <p:nvGrpSpPr>
          <p:cNvPr id="9" name="Gruppo 8">
            <a:extLst>
              <a:ext uri="{FF2B5EF4-FFF2-40B4-BE49-F238E27FC236}">
                <a16:creationId xmlns:a16="http://schemas.microsoft.com/office/drawing/2014/main" id="{C01C95C8-151B-42F4-A088-D0F5563AA0C2}"/>
              </a:ext>
            </a:extLst>
          </p:cNvPr>
          <p:cNvGrpSpPr/>
          <p:nvPr/>
        </p:nvGrpSpPr>
        <p:grpSpPr>
          <a:xfrm>
            <a:off x="3561588" y="6324600"/>
            <a:ext cx="5581014" cy="533400"/>
            <a:chOff x="3561588" y="6324600"/>
            <a:chExt cx="5581014" cy="533400"/>
          </a:xfrm>
        </p:grpSpPr>
        <p:sp>
          <p:nvSpPr>
            <p:cNvPr id="10" name="object 3">
              <a:extLst>
                <a:ext uri="{FF2B5EF4-FFF2-40B4-BE49-F238E27FC236}">
                  <a16:creationId xmlns:a16="http://schemas.microsoft.com/office/drawing/2014/main" id="{0AED75FF-B226-4BF9-8600-40B10F0D869A}"/>
                </a:ext>
              </a:extLst>
            </p:cNvPr>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4">
              <a:extLst>
                <a:ext uri="{FF2B5EF4-FFF2-40B4-BE49-F238E27FC236}">
                  <a16:creationId xmlns:a16="http://schemas.microsoft.com/office/drawing/2014/main" id="{3685D6C9-7134-4371-AAA3-D16AC637AC7D}"/>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5">
              <a:extLst>
                <a:ext uri="{FF2B5EF4-FFF2-40B4-BE49-F238E27FC236}">
                  <a16:creationId xmlns:a16="http://schemas.microsoft.com/office/drawing/2014/main" id="{85796FC5-956C-4830-A4A5-5FC92F6C480E}"/>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1848611"/>
            <a:ext cx="1536191" cy="401269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488691" y="3477767"/>
            <a:ext cx="2292095" cy="219911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149595" y="2048255"/>
            <a:ext cx="3672839" cy="291083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7014956" y="5036234"/>
            <a:ext cx="179768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1" u="none" strike="noStrike" kern="1200" cap="none" spc="-5" normalizeH="0" baseline="0" noProof="0" dirty="0">
                <a:ln>
                  <a:noFill/>
                </a:ln>
                <a:solidFill>
                  <a:srgbClr val="333399"/>
                </a:solidFill>
                <a:effectLst/>
                <a:uLnTx/>
                <a:uFillTx/>
                <a:latin typeface="Times New Roman"/>
                <a:ea typeface="+mn-ea"/>
                <a:cs typeface="Times New Roman"/>
              </a:rPr>
              <a:t>Gleichenia</a:t>
            </a:r>
            <a:r>
              <a:rPr kumimoji="0" sz="1800" b="0" i="1" u="none" strike="noStrike" kern="1200" cap="none" spc="-40" normalizeH="0" baseline="0" noProof="0" dirty="0">
                <a:ln>
                  <a:noFill/>
                </a:ln>
                <a:solidFill>
                  <a:srgbClr val="333399"/>
                </a:solidFill>
                <a:effectLst/>
                <a:uLnTx/>
                <a:uFillTx/>
                <a:latin typeface="Times New Roman"/>
                <a:ea typeface="+mn-ea"/>
                <a:cs typeface="Times New Roman"/>
              </a:rPr>
              <a:t> </a:t>
            </a:r>
            <a:r>
              <a:rPr kumimoji="0" sz="1800" b="0" i="1" u="none" strike="noStrike" kern="1200" cap="none" spc="-5" normalizeH="0" baseline="0" noProof="0" dirty="0">
                <a:ln>
                  <a:noFill/>
                </a:ln>
                <a:solidFill>
                  <a:srgbClr val="333399"/>
                </a:solidFill>
                <a:effectLst/>
                <a:uLnTx/>
                <a:uFillTx/>
                <a:latin typeface="Times New Roman"/>
                <a:ea typeface="+mn-ea"/>
                <a:cs typeface="Times New Roman"/>
              </a:rPr>
              <a:t>dicarpa</a:t>
            </a: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6" name="object 6"/>
          <p:cNvSpPr/>
          <p:nvPr/>
        </p:nvSpPr>
        <p:spPr>
          <a:xfrm>
            <a:off x="3009900" y="3837432"/>
            <a:ext cx="1336675" cy="1335405"/>
          </a:xfrm>
          <a:custGeom>
            <a:avLst/>
            <a:gdLst/>
            <a:ahLst/>
            <a:cxnLst/>
            <a:rect l="l" t="t" r="r" b="b"/>
            <a:pathLst>
              <a:path w="1336675" h="1335404">
                <a:moveTo>
                  <a:pt x="667511" y="0"/>
                </a:moveTo>
                <a:lnTo>
                  <a:pt x="566927" y="7620"/>
                </a:lnTo>
                <a:lnTo>
                  <a:pt x="501395" y="21336"/>
                </a:lnTo>
                <a:lnTo>
                  <a:pt x="438911" y="41148"/>
                </a:lnTo>
                <a:lnTo>
                  <a:pt x="377951" y="67056"/>
                </a:lnTo>
                <a:lnTo>
                  <a:pt x="294131" y="114300"/>
                </a:lnTo>
                <a:lnTo>
                  <a:pt x="243839" y="152400"/>
                </a:lnTo>
                <a:lnTo>
                  <a:pt x="173735" y="219456"/>
                </a:lnTo>
                <a:lnTo>
                  <a:pt x="132587" y="268224"/>
                </a:lnTo>
                <a:lnTo>
                  <a:pt x="97535" y="321564"/>
                </a:lnTo>
                <a:lnTo>
                  <a:pt x="53339" y="408432"/>
                </a:lnTo>
                <a:lnTo>
                  <a:pt x="30479" y="469391"/>
                </a:lnTo>
                <a:lnTo>
                  <a:pt x="13715" y="533399"/>
                </a:lnTo>
                <a:lnTo>
                  <a:pt x="1523" y="633983"/>
                </a:lnTo>
                <a:lnTo>
                  <a:pt x="0" y="669035"/>
                </a:lnTo>
                <a:lnTo>
                  <a:pt x="1523" y="702563"/>
                </a:lnTo>
                <a:lnTo>
                  <a:pt x="13715" y="803147"/>
                </a:lnTo>
                <a:lnTo>
                  <a:pt x="30479" y="867155"/>
                </a:lnTo>
                <a:lnTo>
                  <a:pt x="53339" y="928115"/>
                </a:lnTo>
                <a:lnTo>
                  <a:pt x="97535" y="1014983"/>
                </a:lnTo>
                <a:lnTo>
                  <a:pt x="153923" y="1092707"/>
                </a:lnTo>
                <a:lnTo>
                  <a:pt x="219455" y="1162811"/>
                </a:lnTo>
                <a:lnTo>
                  <a:pt x="295655" y="1222247"/>
                </a:lnTo>
                <a:lnTo>
                  <a:pt x="350519" y="1254251"/>
                </a:lnTo>
                <a:lnTo>
                  <a:pt x="408431" y="1283207"/>
                </a:lnTo>
                <a:lnTo>
                  <a:pt x="470915" y="1306067"/>
                </a:lnTo>
                <a:lnTo>
                  <a:pt x="566927" y="1327403"/>
                </a:lnTo>
                <a:lnTo>
                  <a:pt x="633983" y="1335023"/>
                </a:lnTo>
                <a:lnTo>
                  <a:pt x="702563" y="1335023"/>
                </a:lnTo>
                <a:lnTo>
                  <a:pt x="771143" y="1327403"/>
                </a:lnTo>
                <a:lnTo>
                  <a:pt x="835151" y="1313687"/>
                </a:lnTo>
                <a:lnTo>
                  <a:pt x="892555" y="1296923"/>
                </a:lnTo>
                <a:lnTo>
                  <a:pt x="635507" y="1296923"/>
                </a:lnTo>
                <a:lnTo>
                  <a:pt x="603503" y="1293875"/>
                </a:lnTo>
                <a:lnTo>
                  <a:pt x="541019" y="1284731"/>
                </a:lnTo>
                <a:lnTo>
                  <a:pt x="480059" y="1269491"/>
                </a:lnTo>
                <a:lnTo>
                  <a:pt x="422147" y="1248155"/>
                </a:lnTo>
                <a:lnTo>
                  <a:pt x="367283" y="1220723"/>
                </a:lnTo>
                <a:lnTo>
                  <a:pt x="315467" y="1188719"/>
                </a:lnTo>
                <a:lnTo>
                  <a:pt x="268223" y="1153667"/>
                </a:lnTo>
                <a:lnTo>
                  <a:pt x="222503" y="1112519"/>
                </a:lnTo>
                <a:lnTo>
                  <a:pt x="182879" y="1068323"/>
                </a:lnTo>
                <a:lnTo>
                  <a:pt x="146303" y="1019555"/>
                </a:lnTo>
                <a:lnTo>
                  <a:pt x="114300" y="967739"/>
                </a:lnTo>
                <a:lnTo>
                  <a:pt x="88391" y="912875"/>
                </a:lnTo>
                <a:lnTo>
                  <a:pt x="67056" y="854963"/>
                </a:lnTo>
                <a:lnTo>
                  <a:pt x="45719" y="763523"/>
                </a:lnTo>
                <a:lnTo>
                  <a:pt x="39623" y="699515"/>
                </a:lnTo>
                <a:lnTo>
                  <a:pt x="38100" y="667511"/>
                </a:lnTo>
                <a:lnTo>
                  <a:pt x="39623" y="635507"/>
                </a:lnTo>
                <a:lnTo>
                  <a:pt x="45719" y="571499"/>
                </a:lnTo>
                <a:lnTo>
                  <a:pt x="67056" y="480059"/>
                </a:lnTo>
                <a:lnTo>
                  <a:pt x="88391" y="422148"/>
                </a:lnTo>
                <a:lnTo>
                  <a:pt x="114300" y="367284"/>
                </a:lnTo>
                <a:lnTo>
                  <a:pt x="146303" y="315468"/>
                </a:lnTo>
                <a:lnTo>
                  <a:pt x="182879" y="266700"/>
                </a:lnTo>
                <a:lnTo>
                  <a:pt x="245363" y="201168"/>
                </a:lnTo>
                <a:lnTo>
                  <a:pt x="292607" y="163068"/>
                </a:lnTo>
                <a:lnTo>
                  <a:pt x="342899" y="129540"/>
                </a:lnTo>
                <a:lnTo>
                  <a:pt x="396239" y="100584"/>
                </a:lnTo>
                <a:lnTo>
                  <a:pt x="452627" y="76200"/>
                </a:lnTo>
                <a:lnTo>
                  <a:pt x="512063" y="57912"/>
                </a:lnTo>
                <a:lnTo>
                  <a:pt x="573023" y="45720"/>
                </a:lnTo>
                <a:lnTo>
                  <a:pt x="669035" y="38100"/>
                </a:lnTo>
                <a:lnTo>
                  <a:pt x="888927" y="38100"/>
                </a:lnTo>
                <a:lnTo>
                  <a:pt x="867155" y="30480"/>
                </a:lnTo>
                <a:lnTo>
                  <a:pt x="835151" y="21336"/>
                </a:lnTo>
                <a:lnTo>
                  <a:pt x="801623" y="13716"/>
                </a:lnTo>
                <a:lnTo>
                  <a:pt x="769619" y="7620"/>
                </a:lnTo>
                <a:lnTo>
                  <a:pt x="736091" y="3048"/>
                </a:lnTo>
                <a:lnTo>
                  <a:pt x="667511" y="0"/>
                </a:lnTo>
                <a:close/>
              </a:path>
              <a:path w="1336675" h="1335404">
                <a:moveTo>
                  <a:pt x="888927" y="38100"/>
                </a:moveTo>
                <a:lnTo>
                  <a:pt x="669035" y="38100"/>
                </a:lnTo>
                <a:lnTo>
                  <a:pt x="733043" y="41148"/>
                </a:lnTo>
                <a:lnTo>
                  <a:pt x="765047" y="45720"/>
                </a:lnTo>
                <a:lnTo>
                  <a:pt x="826007" y="57912"/>
                </a:lnTo>
                <a:lnTo>
                  <a:pt x="885443" y="76200"/>
                </a:lnTo>
                <a:lnTo>
                  <a:pt x="941831" y="100584"/>
                </a:lnTo>
                <a:lnTo>
                  <a:pt x="995171" y="129540"/>
                </a:lnTo>
                <a:lnTo>
                  <a:pt x="1045463" y="163068"/>
                </a:lnTo>
                <a:lnTo>
                  <a:pt x="1114043" y="222504"/>
                </a:lnTo>
                <a:lnTo>
                  <a:pt x="1173479" y="291084"/>
                </a:lnTo>
                <a:lnTo>
                  <a:pt x="1190243" y="316992"/>
                </a:lnTo>
                <a:lnTo>
                  <a:pt x="1207007" y="341376"/>
                </a:lnTo>
                <a:lnTo>
                  <a:pt x="1222247" y="368808"/>
                </a:lnTo>
                <a:lnTo>
                  <a:pt x="1235963" y="394716"/>
                </a:lnTo>
                <a:lnTo>
                  <a:pt x="1248155" y="423672"/>
                </a:lnTo>
                <a:lnTo>
                  <a:pt x="1260347" y="451103"/>
                </a:lnTo>
                <a:lnTo>
                  <a:pt x="1269491" y="481583"/>
                </a:lnTo>
                <a:lnTo>
                  <a:pt x="1278635" y="510539"/>
                </a:lnTo>
                <a:lnTo>
                  <a:pt x="1284731" y="541019"/>
                </a:lnTo>
                <a:lnTo>
                  <a:pt x="1290827" y="573023"/>
                </a:lnTo>
                <a:lnTo>
                  <a:pt x="1293875" y="603503"/>
                </a:lnTo>
                <a:lnTo>
                  <a:pt x="1296923" y="635507"/>
                </a:lnTo>
                <a:lnTo>
                  <a:pt x="1298447" y="669035"/>
                </a:lnTo>
                <a:lnTo>
                  <a:pt x="1296923" y="701039"/>
                </a:lnTo>
                <a:lnTo>
                  <a:pt x="1290827" y="763523"/>
                </a:lnTo>
                <a:lnTo>
                  <a:pt x="1277111" y="826007"/>
                </a:lnTo>
                <a:lnTo>
                  <a:pt x="1258823" y="885443"/>
                </a:lnTo>
                <a:lnTo>
                  <a:pt x="1235963" y="941831"/>
                </a:lnTo>
                <a:lnTo>
                  <a:pt x="1207007" y="995171"/>
                </a:lnTo>
                <a:lnTo>
                  <a:pt x="1171955" y="1045463"/>
                </a:lnTo>
                <a:lnTo>
                  <a:pt x="1133855" y="1091183"/>
                </a:lnTo>
                <a:lnTo>
                  <a:pt x="1091183" y="1133855"/>
                </a:lnTo>
                <a:lnTo>
                  <a:pt x="1019555" y="1190243"/>
                </a:lnTo>
                <a:lnTo>
                  <a:pt x="967739" y="1222247"/>
                </a:lnTo>
                <a:lnTo>
                  <a:pt x="912875" y="1248155"/>
                </a:lnTo>
                <a:lnTo>
                  <a:pt x="854963" y="1269491"/>
                </a:lnTo>
                <a:lnTo>
                  <a:pt x="794003" y="1284731"/>
                </a:lnTo>
                <a:lnTo>
                  <a:pt x="699515" y="1296923"/>
                </a:lnTo>
                <a:lnTo>
                  <a:pt x="892555" y="1296923"/>
                </a:lnTo>
                <a:lnTo>
                  <a:pt x="928115" y="1283207"/>
                </a:lnTo>
                <a:lnTo>
                  <a:pt x="987551" y="1254251"/>
                </a:lnTo>
                <a:lnTo>
                  <a:pt x="1042415" y="1220723"/>
                </a:lnTo>
                <a:lnTo>
                  <a:pt x="1092707" y="1182623"/>
                </a:lnTo>
                <a:lnTo>
                  <a:pt x="1139951" y="1139951"/>
                </a:lnTo>
                <a:lnTo>
                  <a:pt x="1184147" y="1092707"/>
                </a:lnTo>
                <a:lnTo>
                  <a:pt x="1222247" y="1040891"/>
                </a:lnTo>
                <a:lnTo>
                  <a:pt x="1255775" y="986027"/>
                </a:lnTo>
                <a:lnTo>
                  <a:pt x="1283207" y="926591"/>
                </a:lnTo>
                <a:lnTo>
                  <a:pt x="1306067" y="865631"/>
                </a:lnTo>
                <a:lnTo>
                  <a:pt x="1322831" y="801623"/>
                </a:lnTo>
                <a:lnTo>
                  <a:pt x="1331975" y="736091"/>
                </a:lnTo>
                <a:lnTo>
                  <a:pt x="1336547" y="667511"/>
                </a:lnTo>
                <a:lnTo>
                  <a:pt x="1335023" y="632459"/>
                </a:lnTo>
                <a:lnTo>
                  <a:pt x="1327403" y="565403"/>
                </a:lnTo>
                <a:lnTo>
                  <a:pt x="1315211" y="499871"/>
                </a:lnTo>
                <a:lnTo>
                  <a:pt x="1295399" y="437387"/>
                </a:lnTo>
                <a:lnTo>
                  <a:pt x="1269491" y="377952"/>
                </a:lnTo>
                <a:lnTo>
                  <a:pt x="1239011" y="321564"/>
                </a:lnTo>
                <a:lnTo>
                  <a:pt x="1182623" y="242316"/>
                </a:lnTo>
                <a:lnTo>
                  <a:pt x="1139951" y="195072"/>
                </a:lnTo>
                <a:lnTo>
                  <a:pt x="1092707" y="152400"/>
                </a:lnTo>
                <a:lnTo>
                  <a:pt x="1040891" y="114300"/>
                </a:lnTo>
                <a:lnTo>
                  <a:pt x="986027" y="80772"/>
                </a:lnTo>
                <a:lnTo>
                  <a:pt x="928115" y="53340"/>
                </a:lnTo>
                <a:lnTo>
                  <a:pt x="897635" y="41148"/>
                </a:lnTo>
                <a:lnTo>
                  <a:pt x="888927" y="38100"/>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1302496" y="142646"/>
            <a:ext cx="7054215" cy="1488440"/>
          </a:xfrm>
          <a:prstGeom prst="rect">
            <a:avLst/>
          </a:prstGeom>
        </p:spPr>
        <p:txBody>
          <a:bodyPr vert="horz" wrap="square" lIns="0" tIns="12700" rIns="0" bIns="0" rtlCol="0">
            <a:spAutoFit/>
          </a:bodyPr>
          <a:lstStyle/>
          <a:p>
            <a:pPr marL="12700" marR="5080">
              <a:lnSpc>
                <a:spcPct val="100000"/>
              </a:lnSpc>
              <a:spcBef>
                <a:spcPts val="100"/>
              </a:spcBef>
            </a:pPr>
            <a:r>
              <a:rPr spc="-5" dirty="0">
                <a:solidFill>
                  <a:srgbClr val="000000"/>
                </a:solidFill>
              </a:rPr>
              <a:t>SIFONOSTELE </a:t>
            </a:r>
            <a:r>
              <a:rPr b="0" spc="-5" dirty="0">
                <a:solidFill>
                  <a:srgbClr val="000000"/>
                </a:solidFill>
                <a:latin typeface="Arial"/>
                <a:cs typeface="Arial"/>
              </a:rPr>
              <a:t>– fascio conduttore unico, di forma  tubulare, con al centro midollo; si presenta in alcune  famiglie di Felci (Schizeaceae,</a:t>
            </a:r>
            <a:r>
              <a:rPr b="0" spc="55" dirty="0">
                <a:solidFill>
                  <a:srgbClr val="000000"/>
                </a:solidFill>
                <a:latin typeface="Arial"/>
                <a:cs typeface="Arial"/>
              </a:rPr>
              <a:t> </a:t>
            </a:r>
            <a:r>
              <a:rPr b="0" spc="-5" dirty="0">
                <a:solidFill>
                  <a:srgbClr val="000000"/>
                </a:solidFill>
                <a:latin typeface="Arial"/>
                <a:cs typeface="Arial"/>
              </a:rPr>
              <a:t>Gleicheniaceae).</a:t>
            </a:r>
          </a:p>
          <a:p>
            <a:pPr marL="12700">
              <a:lnSpc>
                <a:spcPct val="100000"/>
              </a:lnSpc>
            </a:pPr>
            <a:r>
              <a:rPr b="0" spc="-5" dirty="0">
                <a:solidFill>
                  <a:srgbClr val="000000"/>
                </a:solidFill>
                <a:latin typeface="Arial"/>
                <a:cs typeface="Arial"/>
              </a:rPr>
              <a:t>Dal greco antico «</a:t>
            </a:r>
            <a:r>
              <a:rPr b="0" i="1" spc="-5" dirty="0">
                <a:solidFill>
                  <a:srgbClr val="000000"/>
                </a:solidFill>
                <a:latin typeface="Arial"/>
                <a:cs typeface="Arial"/>
              </a:rPr>
              <a:t>siphon»</a:t>
            </a:r>
            <a:r>
              <a:rPr b="0" spc="-5" dirty="0">
                <a:solidFill>
                  <a:srgbClr val="000000"/>
                </a:solidFill>
                <a:latin typeface="Arial"/>
                <a:cs typeface="Arial"/>
              </a:rPr>
              <a:t>,</a:t>
            </a:r>
            <a:r>
              <a:rPr b="0" spc="55" dirty="0">
                <a:solidFill>
                  <a:srgbClr val="000000"/>
                </a:solidFill>
                <a:latin typeface="Arial"/>
                <a:cs typeface="Arial"/>
              </a:rPr>
              <a:t> </a:t>
            </a:r>
            <a:r>
              <a:rPr b="0" spc="-5" dirty="0">
                <a:solidFill>
                  <a:srgbClr val="000000"/>
                </a:solidFill>
                <a:latin typeface="Arial"/>
                <a:cs typeface="Arial"/>
              </a:rPr>
              <a:t>tubo.</a:t>
            </a:r>
          </a:p>
        </p:txBody>
      </p:sp>
      <p:sp>
        <p:nvSpPr>
          <p:cNvPr id="8" name="object 8"/>
          <p:cNvSpPr txBox="1"/>
          <p:nvPr/>
        </p:nvSpPr>
        <p:spPr>
          <a:xfrm>
            <a:off x="1302496" y="1605686"/>
            <a:ext cx="620839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Questa stele è molto simile alla successiva</a:t>
            </a:r>
            <a:r>
              <a:rPr kumimoji="0" sz="2400" b="0" i="0" u="none" strike="noStrike" kern="1200" cap="none" spc="60"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4110403" y="5632221"/>
            <a:ext cx="4702810" cy="756920"/>
          </a:xfrm>
          <a:prstGeom prst="rect">
            <a:avLst/>
          </a:prstGeom>
        </p:spPr>
        <p:txBody>
          <a:bodyPr vert="horz" wrap="square" lIns="0" tIns="12700" rIns="0" bIns="0" rtlCol="0">
            <a:spAutoFit/>
          </a:bodyPr>
          <a:lstStyle/>
          <a:p>
            <a:pPr marL="300355" marR="5080" lvl="0" indent="-28829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Se si introduce una lacuna ad ogni  emersione fogliare si crea</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una…</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12" name="object 12"/>
          <p:cNvSpPr txBox="1"/>
          <p:nvPr/>
        </p:nvSpPr>
        <p:spPr>
          <a:xfrm>
            <a:off x="210296" y="5886094"/>
            <a:ext cx="2519045"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Sifonostele (fusto) con fasci  delle tracce fogliari che si  ramificano</a:t>
            </a:r>
            <a:r>
              <a:rPr kumimoji="0" sz="1600" b="0" i="0" u="none" strike="noStrike" kern="1200" cap="none" spc="-1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lateralmente</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p:nvPr/>
        </p:nvSpPr>
        <p:spPr>
          <a:xfrm>
            <a:off x="0" y="25907"/>
            <a:ext cx="1028700" cy="203606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4819" y="228600"/>
            <a:ext cx="2162555" cy="638555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5992367" y="4002023"/>
            <a:ext cx="2328672" cy="232867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300215" y="4309871"/>
            <a:ext cx="1714500" cy="1714500"/>
          </a:xfrm>
          <a:custGeom>
            <a:avLst/>
            <a:gdLst/>
            <a:ahLst/>
            <a:cxnLst/>
            <a:rect l="l" t="t" r="r" b="b"/>
            <a:pathLst>
              <a:path w="1714500" h="1714500">
                <a:moveTo>
                  <a:pt x="900683" y="0"/>
                </a:moveTo>
                <a:lnTo>
                  <a:pt x="812291" y="0"/>
                </a:lnTo>
                <a:lnTo>
                  <a:pt x="725423" y="9143"/>
                </a:lnTo>
                <a:lnTo>
                  <a:pt x="684275" y="16763"/>
                </a:lnTo>
                <a:lnTo>
                  <a:pt x="641603" y="25907"/>
                </a:lnTo>
                <a:lnTo>
                  <a:pt x="601979" y="38099"/>
                </a:lnTo>
                <a:lnTo>
                  <a:pt x="562355" y="51815"/>
                </a:lnTo>
                <a:lnTo>
                  <a:pt x="522731" y="67055"/>
                </a:lnTo>
                <a:lnTo>
                  <a:pt x="484631" y="83819"/>
                </a:lnTo>
                <a:lnTo>
                  <a:pt x="411479" y="123443"/>
                </a:lnTo>
                <a:lnTo>
                  <a:pt x="377951" y="146303"/>
                </a:lnTo>
                <a:lnTo>
                  <a:pt x="310895" y="195071"/>
                </a:lnTo>
                <a:lnTo>
                  <a:pt x="280415" y="222503"/>
                </a:lnTo>
                <a:lnTo>
                  <a:pt x="249935" y="251459"/>
                </a:lnTo>
                <a:lnTo>
                  <a:pt x="222504" y="280415"/>
                </a:lnTo>
                <a:lnTo>
                  <a:pt x="195072" y="310895"/>
                </a:lnTo>
                <a:lnTo>
                  <a:pt x="169163" y="344423"/>
                </a:lnTo>
                <a:lnTo>
                  <a:pt x="146303" y="377951"/>
                </a:lnTo>
                <a:lnTo>
                  <a:pt x="123443" y="413003"/>
                </a:lnTo>
                <a:lnTo>
                  <a:pt x="103631" y="448055"/>
                </a:lnTo>
                <a:lnTo>
                  <a:pt x="83819" y="486155"/>
                </a:lnTo>
                <a:lnTo>
                  <a:pt x="67055" y="522731"/>
                </a:lnTo>
                <a:lnTo>
                  <a:pt x="51815" y="562355"/>
                </a:lnTo>
                <a:lnTo>
                  <a:pt x="38100" y="601979"/>
                </a:lnTo>
                <a:lnTo>
                  <a:pt x="25907" y="643127"/>
                </a:lnTo>
                <a:lnTo>
                  <a:pt x="16763" y="684275"/>
                </a:lnTo>
                <a:lnTo>
                  <a:pt x="9143" y="726947"/>
                </a:lnTo>
                <a:lnTo>
                  <a:pt x="4572" y="769619"/>
                </a:lnTo>
                <a:lnTo>
                  <a:pt x="1524" y="812291"/>
                </a:lnTo>
                <a:lnTo>
                  <a:pt x="0" y="856487"/>
                </a:lnTo>
                <a:lnTo>
                  <a:pt x="1524" y="900683"/>
                </a:lnTo>
                <a:lnTo>
                  <a:pt x="4572" y="944879"/>
                </a:lnTo>
                <a:lnTo>
                  <a:pt x="9143" y="987551"/>
                </a:lnTo>
                <a:lnTo>
                  <a:pt x="16763" y="1030223"/>
                </a:lnTo>
                <a:lnTo>
                  <a:pt x="38100" y="1112519"/>
                </a:lnTo>
                <a:lnTo>
                  <a:pt x="51815" y="1152143"/>
                </a:lnTo>
                <a:lnTo>
                  <a:pt x="67055" y="1190243"/>
                </a:lnTo>
                <a:lnTo>
                  <a:pt x="83819" y="1228343"/>
                </a:lnTo>
                <a:lnTo>
                  <a:pt x="103631" y="1266443"/>
                </a:lnTo>
                <a:lnTo>
                  <a:pt x="123443" y="1301495"/>
                </a:lnTo>
                <a:lnTo>
                  <a:pt x="146303" y="1336547"/>
                </a:lnTo>
                <a:lnTo>
                  <a:pt x="170687" y="1370075"/>
                </a:lnTo>
                <a:lnTo>
                  <a:pt x="222504" y="1434083"/>
                </a:lnTo>
                <a:lnTo>
                  <a:pt x="280415" y="1491995"/>
                </a:lnTo>
                <a:lnTo>
                  <a:pt x="344423" y="1543811"/>
                </a:lnTo>
                <a:lnTo>
                  <a:pt x="377951" y="1568195"/>
                </a:lnTo>
                <a:lnTo>
                  <a:pt x="448055" y="1610867"/>
                </a:lnTo>
                <a:lnTo>
                  <a:pt x="486155" y="1629155"/>
                </a:lnTo>
                <a:lnTo>
                  <a:pt x="562355" y="1662683"/>
                </a:lnTo>
                <a:lnTo>
                  <a:pt x="601979" y="1674875"/>
                </a:lnTo>
                <a:lnTo>
                  <a:pt x="643127" y="1687067"/>
                </a:lnTo>
                <a:lnTo>
                  <a:pt x="684275" y="1696211"/>
                </a:lnTo>
                <a:lnTo>
                  <a:pt x="726947" y="1703831"/>
                </a:lnTo>
                <a:lnTo>
                  <a:pt x="769619" y="1709927"/>
                </a:lnTo>
                <a:lnTo>
                  <a:pt x="813815" y="1712975"/>
                </a:lnTo>
                <a:lnTo>
                  <a:pt x="858011" y="1714499"/>
                </a:lnTo>
                <a:lnTo>
                  <a:pt x="902207" y="1712975"/>
                </a:lnTo>
                <a:lnTo>
                  <a:pt x="944879" y="1709927"/>
                </a:lnTo>
                <a:lnTo>
                  <a:pt x="987551" y="1703831"/>
                </a:lnTo>
                <a:lnTo>
                  <a:pt x="1030223" y="1696211"/>
                </a:lnTo>
                <a:lnTo>
                  <a:pt x="1071371" y="1687067"/>
                </a:lnTo>
                <a:lnTo>
                  <a:pt x="1107376" y="1676399"/>
                </a:lnTo>
                <a:lnTo>
                  <a:pt x="856487" y="1676399"/>
                </a:lnTo>
                <a:lnTo>
                  <a:pt x="813815" y="1674875"/>
                </a:lnTo>
                <a:lnTo>
                  <a:pt x="772667" y="1671827"/>
                </a:lnTo>
                <a:lnTo>
                  <a:pt x="691895" y="1659635"/>
                </a:lnTo>
                <a:lnTo>
                  <a:pt x="652271" y="1650491"/>
                </a:lnTo>
                <a:lnTo>
                  <a:pt x="612647" y="1638299"/>
                </a:lnTo>
                <a:lnTo>
                  <a:pt x="574547" y="1626107"/>
                </a:lnTo>
                <a:lnTo>
                  <a:pt x="537971" y="1610867"/>
                </a:lnTo>
                <a:lnTo>
                  <a:pt x="501395" y="1594103"/>
                </a:lnTo>
                <a:lnTo>
                  <a:pt x="466343" y="1577339"/>
                </a:lnTo>
                <a:lnTo>
                  <a:pt x="431291" y="1557527"/>
                </a:lnTo>
                <a:lnTo>
                  <a:pt x="399287" y="1536191"/>
                </a:lnTo>
                <a:lnTo>
                  <a:pt x="367283" y="1513331"/>
                </a:lnTo>
                <a:lnTo>
                  <a:pt x="335279" y="1488947"/>
                </a:lnTo>
                <a:lnTo>
                  <a:pt x="306323" y="1463039"/>
                </a:lnTo>
                <a:lnTo>
                  <a:pt x="277367" y="1435607"/>
                </a:lnTo>
                <a:lnTo>
                  <a:pt x="249935" y="1406651"/>
                </a:lnTo>
                <a:lnTo>
                  <a:pt x="224028" y="1377695"/>
                </a:lnTo>
                <a:lnTo>
                  <a:pt x="199643" y="1345691"/>
                </a:lnTo>
                <a:lnTo>
                  <a:pt x="176784" y="1313687"/>
                </a:lnTo>
                <a:lnTo>
                  <a:pt x="155448" y="1281683"/>
                </a:lnTo>
                <a:lnTo>
                  <a:pt x="118872" y="1211579"/>
                </a:lnTo>
                <a:lnTo>
                  <a:pt x="102107" y="1175003"/>
                </a:lnTo>
                <a:lnTo>
                  <a:pt x="86867" y="1138427"/>
                </a:lnTo>
                <a:lnTo>
                  <a:pt x="74675" y="1100327"/>
                </a:lnTo>
                <a:lnTo>
                  <a:pt x="64007" y="1060703"/>
                </a:lnTo>
                <a:lnTo>
                  <a:pt x="54863" y="1021079"/>
                </a:lnTo>
                <a:lnTo>
                  <a:pt x="47243" y="981455"/>
                </a:lnTo>
                <a:lnTo>
                  <a:pt x="42672" y="940307"/>
                </a:lnTo>
                <a:lnTo>
                  <a:pt x="38100" y="897635"/>
                </a:lnTo>
                <a:lnTo>
                  <a:pt x="38100" y="856487"/>
                </a:lnTo>
                <a:lnTo>
                  <a:pt x="39624" y="813815"/>
                </a:lnTo>
                <a:lnTo>
                  <a:pt x="42672" y="772667"/>
                </a:lnTo>
                <a:lnTo>
                  <a:pt x="47243" y="731519"/>
                </a:lnTo>
                <a:lnTo>
                  <a:pt x="54863" y="690371"/>
                </a:lnTo>
                <a:lnTo>
                  <a:pt x="64007" y="650747"/>
                </a:lnTo>
                <a:lnTo>
                  <a:pt x="74675" y="612647"/>
                </a:lnTo>
                <a:lnTo>
                  <a:pt x="88391" y="574547"/>
                </a:lnTo>
                <a:lnTo>
                  <a:pt x="102107" y="537971"/>
                </a:lnTo>
                <a:lnTo>
                  <a:pt x="118872" y="501395"/>
                </a:lnTo>
                <a:lnTo>
                  <a:pt x="137160" y="466343"/>
                </a:lnTo>
                <a:lnTo>
                  <a:pt x="156972" y="431291"/>
                </a:lnTo>
                <a:lnTo>
                  <a:pt x="178307" y="397763"/>
                </a:lnTo>
                <a:lnTo>
                  <a:pt x="201167" y="365759"/>
                </a:lnTo>
                <a:lnTo>
                  <a:pt x="225551" y="335279"/>
                </a:lnTo>
                <a:lnTo>
                  <a:pt x="251459" y="304799"/>
                </a:lnTo>
                <a:lnTo>
                  <a:pt x="306323" y="249935"/>
                </a:lnTo>
                <a:lnTo>
                  <a:pt x="336803" y="224027"/>
                </a:lnTo>
                <a:lnTo>
                  <a:pt x="367283" y="199643"/>
                </a:lnTo>
                <a:lnTo>
                  <a:pt x="399287" y="176783"/>
                </a:lnTo>
                <a:lnTo>
                  <a:pt x="432815" y="155447"/>
                </a:lnTo>
                <a:lnTo>
                  <a:pt x="466343" y="135635"/>
                </a:lnTo>
                <a:lnTo>
                  <a:pt x="502919" y="117347"/>
                </a:lnTo>
                <a:lnTo>
                  <a:pt x="537971" y="102107"/>
                </a:lnTo>
                <a:lnTo>
                  <a:pt x="576071" y="86867"/>
                </a:lnTo>
                <a:lnTo>
                  <a:pt x="652271" y="62483"/>
                </a:lnTo>
                <a:lnTo>
                  <a:pt x="691895" y="53339"/>
                </a:lnTo>
                <a:lnTo>
                  <a:pt x="774191" y="41147"/>
                </a:lnTo>
                <a:lnTo>
                  <a:pt x="815339" y="38099"/>
                </a:lnTo>
                <a:lnTo>
                  <a:pt x="1110995" y="38099"/>
                </a:lnTo>
                <a:lnTo>
                  <a:pt x="1071371" y="25907"/>
                </a:lnTo>
                <a:lnTo>
                  <a:pt x="1028699" y="16763"/>
                </a:lnTo>
                <a:lnTo>
                  <a:pt x="987551" y="9143"/>
                </a:lnTo>
                <a:lnTo>
                  <a:pt x="944879" y="3047"/>
                </a:lnTo>
                <a:lnTo>
                  <a:pt x="900683" y="0"/>
                </a:lnTo>
                <a:close/>
              </a:path>
              <a:path w="1714500" h="1714500">
                <a:moveTo>
                  <a:pt x="1110995" y="38099"/>
                </a:moveTo>
                <a:lnTo>
                  <a:pt x="899159" y="38099"/>
                </a:lnTo>
                <a:lnTo>
                  <a:pt x="941831" y="41147"/>
                </a:lnTo>
                <a:lnTo>
                  <a:pt x="982979" y="47243"/>
                </a:lnTo>
                <a:lnTo>
                  <a:pt x="1022603" y="54863"/>
                </a:lnTo>
                <a:lnTo>
                  <a:pt x="1062227" y="64007"/>
                </a:lnTo>
                <a:lnTo>
                  <a:pt x="1100327" y="74675"/>
                </a:lnTo>
                <a:lnTo>
                  <a:pt x="1138427" y="86867"/>
                </a:lnTo>
                <a:lnTo>
                  <a:pt x="1176527" y="102107"/>
                </a:lnTo>
                <a:lnTo>
                  <a:pt x="1213103" y="118871"/>
                </a:lnTo>
                <a:lnTo>
                  <a:pt x="1248155" y="137159"/>
                </a:lnTo>
                <a:lnTo>
                  <a:pt x="1281683" y="156971"/>
                </a:lnTo>
                <a:lnTo>
                  <a:pt x="1315211" y="178307"/>
                </a:lnTo>
                <a:lnTo>
                  <a:pt x="1347215" y="201167"/>
                </a:lnTo>
                <a:lnTo>
                  <a:pt x="1408175" y="249935"/>
                </a:lnTo>
                <a:lnTo>
                  <a:pt x="1437131" y="277367"/>
                </a:lnTo>
                <a:lnTo>
                  <a:pt x="1488947" y="335279"/>
                </a:lnTo>
                <a:lnTo>
                  <a:pt x="1513331" y="367283"/>
                </a:lnTo>
                <a:lnTo>
                  <a:pt x="1536191" y="399287"/>
                </a:lnTo>
                <a:lnTo>
                  <a:pt x="1557527" y="432815"/>
                </a:lnTo>
                <a:lnTo>
                  <a:pt x="1577339" y="466343"/>
                </a:lnTo>
                <a:lnTo>
                  <a:pt x="1595627" y="501395"/>
                </a:lnTo>
                <a:lnTo>
                  <a:pt x="1612391" y="537971"/>
                </a:lnTo>
                <a:lnTo>
                  <a:pt x="1639823" y="614171"/>
                </a:lnTo>
                <a:lnTo>
                  <a:pt x="1650491" y="652271"/>
                </a:lnTo>
                <a:lnTo>
                  <a:pt x="1659635" y="691895"/>
                </a:lnTo>
                <a:lnTo>
                  <a:pt x="1667255" y="733043"/>
                </a:lnTo>
                <a:lnTo>
                  <a:pt x="1671827" y="772667"/>
                </a:lnTo>
                <a:lnTo>
                  <a:pt x="1674875" y="815339"/>
                </a:lnTo>
                <a:lnTo>
                  <a:pt x="1676399" y="856487"/>
                </a:lnTo>
                <a:lnTo>
                  <a:pt x="1674875" y="899159"/>
                </a:lnTo>
                <a:lnTo>
                  <a:pt x="1671827" y="940307"/>
                </a:lnTo>
                <a:lnTo>
                  <a:pt x="1667255" y="981455"/>
                </a:lnTo>
                <a:lnTo>
                  <a:pt x="1659635" y="1022603"/>
                </a:lnTo>
                <a:lnTo>
                  <a:pt x="1650491" y="1062227"/>
                </a:lnTo>
                <a:lnTo>
                  <a:pt x="1639823" y="1100327"/>
                </a:lnTo>
                <a:lnTo>
                  <a:pt x="1626107" y="1138427"/>
                </a:lnTo>
                <a:lnTo>
                  <a:pt x="1610867" y="1176527"/>
                </a:lnTo>
                <a:lnTo>
                  <a:pt x="1595627" y="1211579"/>
                </a:lnTo>
                <a:lnTo>
                  <a:pt x="1577339" y="1248155"/>
                </a:lnTo>
                <a:lnTo>
                  <a:pt x="1557527" y="1281683"/>
                </a:lnTo>
                <a:lnTo>
                  <a:pt x="1536191" y="1315211"/>
                </a:lnTo>
                <a:lnTo>
                  <a:pt x="1513331" y="1347215"/>
                </a:lnTo>
                <a:lnTo>
                  <a:pt x="1488947" y="1377695"/>
                </a:lnTo>
                <a:lnTo>
                  <a:pt x="1463039" y="1408175"/>
                </a:lnTo>
                <a:lnTo>
                  <a:pt x="1408175" y="1463039"/>
                </a:lnTo>
                <a:lnTo>
                  <a:pt x="1377695" y="1488947"/>
                </a:lnTo>
                <a:lnTo>
                  <a:pt x="1347215" y="1513331"/>
                </a:lnTo>
                <a:lnTo>
                  <a:pt x="1315211" y="1536191"/>
                </a:lnTo>
                <a:lnTo>
                  <a:pt x="1281683" y="1557527"/>
                </a:lnTo>
                <a:lnTo>
                  <a:pt x="1246631" y="1577339"/>
                </a:lnTo>
                <a:lnTo>
                  <a:pt x="1211579" y="1595627"/>
                </a:lnTo>
                <a:lnTo>
                  <a:pt x="1138427" y="1626107"/>
                </a:lnTo>
                <a:lnTo>
                  <a:pt x="1100327" y="1638299"/>
                </a:lnTo>
                <a:lnTo>
                  <a:pt x="1060703" y="1650491"/>
                </a:lnTo>
                <a:lnTo>
                  <a:pt x="1021079" y="1659635"/>
                </a:lnTo>
                <a:lnTo>
                  <a:pt x="940307" y="1671827"/>
                </a:lnTo>
                <a:lnTo>
                  <a:pt x="899159" y="1674875"/>
                </a:lnTo>
                <a:lnTo>
                  <a:pt x="856487" y="1676399"/>
                </a:lnTo>
                <a:lnTo>
                  <a:pt x="1107376" y="1676399"/>
                </a:lnTo>
                <a:lnTo>
                  <a:pt x="1152143" y="1661159"/>
                </a:lnTo>
                <a:lnTo>
                  <a:pt x="1191767" y="1645919"/>
                </a:lnTo>
                <a:lnTo>
                  <a:pt x="1228343" y="1629155"/>
                </a:lnTo>
                <a:lnTo>
                  <a:pt x="1266443" y="1610867"/>
                </a:lnTo>
                <a:lnTo>
                  <a:pt x="1301495" y="1589531"/>
                </a:lnTo>
                <a:lnTo>
                  <a:pt x="1336547" y="1566671"/>
                </a:lnTo>
                <a:lnTo>
                  <a:pt x="1370075" y="1543811"/>
                </a:lnTo>
                <a:lnTo>
                  <a:pt x="1402079" y="1517903"/>
                </a:lnTo>
                <a:lnTo>
                  <a:pt x="1434083" y="1490471"/>
                </a:lnTo>
                <a:lnTo>
                  <a:pt x="1463039" y="1463039"/>
                </a:lnTo>
                <a:lnTo>
                  <a:pt x="1491995" y="1432559"/>
                </a:lnTo>
                <a:lnTo>
                  <a:pt x="1519427" y="1402079"/>
                </a:lnTo>
                <a:lnTo>
                  <a:pt x="1568195" y="1335023"/>
                </a:lnTo>
                <a:lnTo>
                  <a:pt x="1591055" y="1301495"/>
                </a:lnTo>
                <a:lnTo>
                  <a:pt x="1610867" y="1264919"/>
                </a:lnTo>
                <a:lnTo>
                  <a:pt x="1629155" y="1228343"/>
                </a:lnTo>
                <a:lnTo>
                  <a:pt x="1647443" y="1190243"/>
                </a:lnTo>
                <a:lnTo>
                  <a:pt x="1662683" y="1150619"/>
                </a:lnTo>
                <a:lnTo>
                  <a:pt x="1676399" y="1110995"/>
                </a:lnTo>
                <a:lnTo>
                  <a:pt x="1687067" y="1069847"/>
                </a:lnTo>
                <a:lnTo>
                  <a:pt x="1696211" y="1028699"/>
                </a:lnTo>
                <a:lnTo>
                  <a:pt x="1703831" y="986027"/>
                </a:lnTo>
                <a:lnTo>
                  <a:pt x="1709927" y="943355"/>
                </a:lnTo>
                <a:lnTo>
                  <a:pt x="1712975" y="900683"/>
                </a:lnTo>
                <a:lnTo>
                  <a:pt x="1714499" y="856487"/>
                </a:lnTo>
                <a:lnTo>
                  <a:pt x="1712975" y="812291"/>
                </a:lnTo>
                <a:lnTo>
                  <a:pt x="1709927" y="768095"/>
                </a:lnTo>
                <a:lnTo>
                  <a:pt x="1703831" y="725423"/>
                </a:lnTo>
                <a:lnTo>
                  <a:pt x="1696211" y="682751"/>
                </a:lnTo>
                <a:lnTo>
                  <a:pt x="1687067" y="641603"/>
                </a:lnTo>
                <a:lnTo>
                  <a:pt x="1674875" y="601979"/>
                </a:lnTo>
                <a:lnTo>
                  <a:pt x="1662683" y="560831"/>
                </a:lnTo>
                <a:lnTo>
                  <a:pt x="1629155" y="484631"/>
                </a:lnTo>
                <a:lnTo>
                  <a:pt x="1610867" y="448055"/>
                </a:lnTo>
                <a:lnTo>
                  <a:pt x="1589531" y="411479"/>
                </a:lnTo>
                <a:lnTo>
                  <a:pt x="1568195" y="376427"/>
                </a:lnTo>
                <a:lnTo>
                  <a:pt x="1543811" y="342899"/>
                </a:lnTo>
                <a:lnTo>
                  <a:pt x="1517903" y="310895"/>
                </a:lnTo>
                <a:lnTo>
                  <a:pt x="1491995" y="280415"/>
                </a:lnTo>
                <a:lnTo>
                  <a:pt x="1463039" y="249935"/>
                </a:lnTo>
                <a:lnTo>
                  <a:pt x="1402079" y="195071"/>
                </a:lnTo>
                <a:lnTo>
                  <a:pt x="1370075" y="169163"/>
                </a:lnTo>
                <a:lnTo>
                  <a:pt x="1336547" y="146303"/>
                </a:lnTo>
                <a:lnTo>
                  <a:pt x="1301495" y="123443"/>
                </a:lnTo>
                <a:lnTo>
                  <a:pt x="1264919" y="102107"/>
                </a:lnTo>
                <a:lnTo>
                  <a:pt x="1228343" y="83819"/>
                </a:lnTo>
                <a:lnTo>
                  <a:pt x="1190243" y="67055"/>
                </a:lnTo>
                <a:lnTo>
                  <a:pt x="1150619" y="51815"/>
                </a:lnTo>
                <a:lnTo>
                  <a:pt x="1110995" y="38099"/>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24611" y="4652771"/>
            <a:ext cx="2446020" cy="0"/>
          </a:xfrm>
          <a:custGeom>
            <a:avLst/>
            <a:gdLst/>
            <a:ahLst/>
            <a:cxnLst/>
            <a:rect l="l" t="t" r="r" b="b"/>
            <a:pathLst>
              <a:path w="2446020">
                <a:moveTo>
                  <a:pt x="0" y="0"/>
                </a:moveTo>
                <a:lnTo>
                  <a:pt x="2446019" y="0"/>
                </a:lnTo>
              </a:path>
            </a:pathLst>
          </a:custGeom>
          <a:ln w="36575">
            <a:solidFill>
              <a:srgbClr val="33339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2996359" y="142646"/>
            <a:ext cx="5918200" cy="1854200"/>
          </a:xfrm>
          <a:prstGeom prst="rect">
            <a:avLst/>
          </a:prstGeom>
        </p:spPr>
        <p:txBody>
          <a:bodyPr vert="horz" wrap="square" lIns="0" tIns="12700" rIns="0" bIns="0" rtlCol="0">
            <a:spAutoFit/>
          </a:bodyPr>
          <a:lstStyle/>
          <a:p>
            <a:pPr marL="12700" marR="5080">
              <a:lnSpc>
                <a:spcPct val="100000"/>
              </a:lnSpc>
              <a:spcBef>
                <a:spcPts val="100"/>
              </a:spcBef>
            </a:pPr>
            <a:r>
              <a:rPr spc="-5" dirty="0">
                <a:solidFill>
                  <a:srgbClr val="000000"/>
                </a:solidFill>
              </a:rPr>
              <a:t>DICTIOSTELE </a:t>
            </a:r>
            <a:r>
              <a:rPr b="0" spc="-5" dirty="0">
                <a:solidFill>
                  <a:srgbClr val="000000"/>
                </a:solidFill>
                <a:latin typeface="Arial"/>
                <a:cs typeface="Arial"/>
              </a:rPr>
              <a:t>– è il tipico «tubo vascolare  bucato» della </a:t>
            </a:r>
            <a:r>
              <a:rPr spc="-5" dirty="0">
                <a:solidFill>
                  <a:srgbClr val="000000"/>
                </a:solidFill>
              </a:rPr>
              <a:t>maggioranza delle </a:t>
            </a:r>
            <a:r>
              <a:rPr dirty="0">
                <a:solidFill>
                  <a:srgbClr val="000000"/>
                </a:solidFill>
              </a:rPr>
              <a:t>Felci</a:t>
            </a:r>
            <a:r>
              <a:rPr b="0" dirty="0">
                <a:solidFill>
                  <a:srgbClr val="000000"/>
                </a:solidFill>
                <a:latin typeface="Arial"/>
                <a:cs typeface="Arial"/>
              </a:rPr>
              <a:t>,  </a:t>
            </a:r>
            <a:r>
              <a:rPr b="0" spc="-5" dirty="0">
                <a:solidFill>
                  <a:srgbClr val="000000"/>
                </a:solidFill>
                <a:latin typeface="Arial"/>
                <a:cs typeface="Arial"/>
              </a:rPr>
              <a:t>formato da un fascio conduttore che appare  reticolato (dal greco antico «diktion», rete)  per la presenza delle tracce</a:t>
            </a:r>
            <a:r>
              <a:rPr b="0" spc="50" dirty="0">
                <a:solidFill>
                  <a:srgbClr val="000000"/>
                </a:solidFill>
                <a:latin typeface="Arial"/>
                <a:cs typeface="Arial"/>
              </a:rPr>
              <a:t> </a:t>
            </a:r>
            <a:r>
              <a:rPr b="0" spc="-5" dirty="0">
                <a:solidFill>
                  <a:srgbClr val="000000"/>
                </a:solidFill>
                <a:latin typeface="Arial"/>
                <a:cs typeface="Arial"/>
              </a:rPr>
              <a:t>fogliari.</a:t>
            </a:r>
          </a:p>
        </p:txBody>
      </p:sp>
      <p:sp>
        <p:nvSpPr>
          <p:cNvPr id="7" name="object 7"/>
          <p:cNvSpPr txBox="1"/>
          <p:nvPr/>
        </p:nvSpPr>
        <p:spPr>
          <a:xfrm>
            <a:off x="2996359" y="2033930"/>
            <a:ext cx="5839460" cy="27311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Al di sopra delle tracce fogliari piegate  lateralmente all’infuori vi sono ampie  lacune fogliari riempite da parenchima, che  in sezione formano i raggi midollari. </a:t>
            </a:r>
            <a:r>
              <a:rPr kumimoji="0" sz="2400" b="0" i="0" u="none" strike="noStrike" kern="1200" cap="none" spc="0" normalizeH="0" baseline="0" noProof="0" dirty="0">
                <a:ln>
                  <a:noFill/>
                </a:ln>
                <a:solidFill>
                  <a:prstClr val="black"/>
                </a:solidFill>
                <a:effectLst/>
                <a:uLnTx/>
                <a:uFillTx/>
                <a:latin typeface="Arial"/>
                <a:ea typeface="+mn-ea"/>
                <a:cs typeface="Arial"/>
              </a:rPr>
              <a:t>Il  </a:t>
            </a:r>
            <a:r>
              <a:rPr kumimoji="0" sz="2400" b="0" i="0" u="none" strike="noStrike" kern="1200" cap="none" spc="-5" normalizeH="0" baseline="0" noProof="0" dirty="0">
                <a:ln>
                  <a:noFill/>
                </a:ln>
                <a:solidFill>
                  <a:prstClr val="black"/>
                </a:solidFill>
                <a:effectLst/>
                <a:uLnTx/>
                <a:uFillTx/>
                <a:latin typeface="Arial"/>
                <a:ea typeface="+mn-ea"/>
                <a:cs typeface="Arial"/>
              </a:rPr>
              <a:t>midollo centrale visto in sezione non è  completamente</a:t>
            </a:r>
            <a:r>
              <a:rPr kumimoji="0" sz="2400" b="0" i="0" u="none" strike="noStrike" kern="1200" cap="none" spc="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racchiuso.</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83820" marR="0" lvl="0" indent="0" algn="l" defTabSz="914400" rtl="0" eaLnBrk="1" fontAlgn="auto" latinLnBrk="0" hangingPunct="1">
              <a:lnSpc>
                <a:spcPct val="100000"/>
              </a:lnSpc>
              <a:spcBef>
                <a:spcPts val="1864"/>
              </a:spcBef>
              <a:spcAft>
                <a:spcPts val="0"/>
              </a:spcAft>
              <a:buClrTx/>
              <a:buSzTx/>
              <a:buFontTx/>
              <a:buNone/>
              <a:tabLst/>
              <a:defRPr/>
            </a:pPr>
            <a:r>
              <a:rPr kumimoji="0" sz="1800" b="0" i="0" u="none" strike="noStrike" kern="1200" cap="none" spc="-5" normalizeH="0" baseline="0" noProof="0" dirty="0">
                <a:ln>
                  <a:noFill/>
                </a:ln>
                <a:solidFill>
                  <a:srgbClr val="333399"/>
                </a:solidFill>
                <a:effectLst/>
                <a:uLnTx/>
                <a:uFillTx/>
                <a:latin typeface="Arial"/>
                <a:ea typeface="+mn-ea"/>
                <a:cs typeface="Arial"/>
              </a:rPr>
              <a:t>Sezione di</a:t>
            </a:r>
            <a:r>
              <a:rPr kumimoji="0" sz="1800" b="0" i="0" u="none" strike="noStrike" kern="1200" cap="none" spc="10" normalizeH="0" baseline="0" noProof="0" dirty="0">
                <a:ln>
                  <a:noFill/>
                </a:ln>
                <a:solidFill>
                  <a:srgbClr val="333399"/>
                </a:solidFill>
                <a:effectLst/>
                <a:uLnTx/>
                <a:uFillTx/>
                <a:latin typeface="Arial"/>
                <a:ea typeface="+mn-ea"/>
                <a:cs typeface="Arial"/>
              </a:rPr>
              <a:t> </a:t>
            </a:r>
            <a:r>
              <a:rPr kumimoji="0" sz="1800" b="0" i="0" u="none" strike="noStrike" kern="1200" cap="none" spc="-5" normalizeH="0" baseline="0" noProof="0" dirty="0">
                <a:ln>
                  <a:noFill/>
                </a:ln>
                <a:solidFill>
                  <a:srgbClr val="333399"/>
                </a:solidFill>
                <a:effectLst/>
                <a:uLnTx/>
                <a:uFillTx/>
                <a:latin typeface="Arial"/>
                <a:ea typeface="+mn-ea"/>
                <a:cs typeface="Arial"/>
              </a:rPr>
              <a:t>taglio</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p:nvPr/>
        </p:nvSpPr>
        <p:spPr>
          <a:xfrm>
            <a:off x="5077967" y="4616195"/>
            <a:ext cx="719455" cy="76200"/>
          </a:xfrm>
          <a:custGeom>
            <a:avLst/>
            <a:gdLst/>
            <a:ahLst/>
            <a:cxnLst/>
            <a:rect l="l" t="t" r="r" b="b"/>
            <a:pathLst>
              <a:path w="719454" h="76200">
                <a:moveTo>
                  <a:pt x="643127" y="0"/>
                </a:moveTo>
                <a:lnTo>
                  <a:pt x="643127" y="76199"/>
                </a:lnTo>
                <a:lnTo>
                  <a:pt x="710183" y="42671"/>
                </a:lnTo>
                <a:lnTo>
                  <a:pt x="655319" y="42671"/>
                </a:lnTo>
                <a:lnTo>
                  <a:pt x="655319" y="32003"/>
                </a:lnTo>
                <a:lnTo>
                  <a:pt x="707135" y="32003"/>
                </a:lnTo>
                <a:lnTo>
                  <a:pt x="643127" y="0"/>
                </a:lnTo>
                <a:close/>
              </a:path>
              <a:path w="719454" h="76200">
                <a:moveTo>
                  <a:pt x="643127" y="32003"/>
                </a:moveTo>
                <a:lnTo>
                  <a:pt x="0" y="32003"/>
                </a:lnTo>
                <a:lnTo>
                  <a:pt x="0" y="42671"/>
                </a:lnTo>
                <a:lnTo>
                  <a:pt x="643127" y="42671"/>
                </a:lnTo>
                <a:lnTo>
                  <a:pt x="643127" y="32003"/>
                </a:lnTo>
                <a:close/>
              </a:path>
              <a:path w="719454" h="76200">
                <a:moveTo>
                  <a:pt x="707135" y="32003"/>
                </a:moveTo>
                <a:lnTo>
                  <a:pt x="655319" y="32003"/>
                </a:lnTo>
                <a:lnTo>
                  <a:pt x="655319" y="42671"/>
                </a:lnTo>
                <a:lnTo>
                  <a:pt x="710183" y="42671"/>
                </a:lnTo>
                <a:lnTo>
                  <a:pt x="719327" y="38099"/>
                </a:lnTo>
                <a:lnTo>
                  <a:pt x="707135" y="32003"/>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3458321" y="6317894"/>
            <a:ext cx="5293360"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15" normalizeH="0" baseline="0" noProof="0" dirty="0">
                <a:ln>
                  <a:noFill/>
                </a:ln>
                <a:solidFill>
                  <a:prstClr val="black"/>
                </a:solidFill>
                <a:effectLst/>
                <a:uLnTx/>
                <a:uFillTx/>
                <a:latin typeface="Arial"/>
                <a:ea typeface="+mn-ea"/>
                <a:cs typeface="Arial"/>
              </a:rPr>
              <a:t>Traccia </a:t>
            </a:r>
            <a:r>
              <a:rPr kumimoji="0" sz="1600" b="0" i="0" u="none" strike="noStrike" kern="1200" cap="none" spc="-5" normalizeH="0" baseline="0" noProof="0" dirty="0">
                <a:ln>
                  <a:noFill/>
                </a:ln>
                <a:solidFill>
                  <a:prstClr val="black"/>
                </a:solidFill>
                <a:effectLst/>
                <a:uLnTx/>
                <a:uFillTx/>
                <a:latin typeface="Arial"/>
                <a:ea typeface="+mn-ea"/>
                <a:cs typeface="Arial"/>
              </a:rPr>
              <a:t>fogliare: prosecuzione dei fasci conduttori del </a:t>
            </a:r>
            <a:r>
              <a:rPr kumimoji="0" sz="1600" b="0" i="0" u="none" strike="noStrike" kern="1200" cap="none" spc="-10" normalizeH="0" baseline="0" noProof="0" dirty="0">
                <a:ln>
                  <a:noFill/>
                </a:ln>
                <a:solidFill>
                  <a:prstClr val="black"/>
                </a:solidFill>
                <a:effectLst/>
                <a:uLnTx/>
                <a:uFillTx/>
                <a:latin typeface="Arial"/>
                <a:ea typeface="+mn-ea"/>
                <a:cs typeface="Arial"/>
              </a:rPr>
              <a:t>fusto  </a:t>
            </a:r>
            <a:r>
              <a:rPr kumimoji="0" sz="1600" b="0" i="0" u="none" strike="noStrike" kern="1200" cap="none" spc="-5" normalizeH="0" baseline="0" noProof="0" dirty="0">
                <a:ln>
                  <a:noFill/>
                </a:ln>
                <a:solidFill>
                  <a:prstClr val="black"/>
                </a:solidFill>
                <a:effectLst/>
                <a:uLnTx/>
                <a:uFillTx/>
                <a:latin typeface="Arial"/>
                <a:ea typeface="+mn-ea"/>
                <a:cs typeface="Arial"/>
              </a:rPr>
              <a:t>nella</a:t>
            </a:r>
            <a:r>
              <a:rPr kumimoji="0" sz="1600" b="0" i="0" u="none" strike="noStrike" kern="1200" cap="none" spc="-2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foglia</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76801" y="171716"/>
            <a:ext cx="3562952" cy="615288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704247" y="446269"/>
            <a:ext cx="3436460" cy="3608039"/>
          </a:xfrm>
          <a:prstGeom prst="rect">
            <a:avLst/>
          </a:prstGeom>
        </p:spPr>
        <p:txBody>
          <a:bodyPr vert="horz" wrap="square" lIns="0" tIns="139065" rIns="0" bIns="0" rtlCol="0">
            <a:spAutoFit/>
          </a:bodyPr>
          <a:lstStyle/>
          <a:p>
            <a:pPr marL="12700" marR="0" lvl="0" indent="0" algn="l" defTabSz="914400" rtl="0" eaLnBrk="1" fontAlgn="auto" latinLnBrk="0" hangingPunct="1">
              <a:lnSpc>
                <a:spcPct val="100000"/>
              </a:lnSpc>
              <a:spcBef>
                <a:spcPts val="1095"/>
              </a:spcBef>
              <a:spcAft>
                <a:spcPts val="0"/>
              </a:spcAft>
              <a:buClrTx/>
              <a:buSzTx/>
              <a:buFontTx/>
              <a:buNone/>
              <a:tabLst/>
              <a:defRPr/>
            </a:pPr>
            <a:r>
              <a:rPr kumimoji="0" lang="it-IT" sz="2400" b="0" i="0" u="none" strike="noStrike" kern="1200" cap="none" spc="-30" normalizeH="0" baseline="0" noProof="0" dirty="0">
                <a:ln>
                  <a:noFill/>
                </a:ln>
                <a:solidFill>
                  <a:prstClr val="black"/>
                </a:solidFill>
                <a:effectLst/>
                <a:uLnTx/>
                <a:uFillTx/>
                <a:latin typeface="Arial"/>
                <a:ea typeface="+mn-ea"/>
                <a:cs typeface="Arial"/>
              </a:rPr>
              <a:t>Anche il floema, come lo xilema, è un t</a:t>
            </a:r>
            <a:r>
              <a:rPr kumimoji="0" sz="2400" b="0" i="0" u="none" strike="noStrike" kern="1200" cap="none" spc="-30" normalizeH="0" baseline="0" noProof="0" dirty="0" err="1">
                <a:ln>
                  <a:noFill/>
                </a:ln>
                <a:solidFill>
                  <a:prstClr val="black"/>
                </a:solidFill>
                <a:effectLst/>
                <a:uLnTx/>
                <a:uFillTx/>
                <a:latin typeface="Arial"/>
                <a:ea typeface="+mn-ea"/>
                <a:cs typeface="Arial"/>
              </a:rPr>
              <a:t>essuto</a:t>
            </a:r>
            <a:r>
              <a:rPr kumimoji="0" sz="2400" b="0" i="0" u="none" strike="noStrike" kern="1200" cap="none" spc="-2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composto:</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87325" marR="5080" lvl="0" indent="-175260" algn="l" defTabSz="914400" rtl="0" eaLnBrk="1" fontAlgn="auto" latinLnBrk="0" hangingPunct="1">
              <a:lnSpc>
                <a:spcPct val="100000"/>
              </a:lnSpc>
              <a:spcBef>
                <a:spcPts val="994"/>
              </a:spcBef>
              <a:spcAft>
                <a:spcPts val="0"/>
              </a:spcAft>
              <a:buClrTx/>
              <a:buSzTx/>
              <a:buFontTx/>
              <a:buChar char="•"/>
              <a:tabLst>
                <a:tab pos="187960" algn="l"/>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elementi dei tubi cribrosi  (</a:t>
            </a:r>
            <a:r>
              <a:rPr kumimoji="0" sz="2400" b="0" i="0" u="none" strike="noStrike" kern="1200" cap="none" spc="-5" normalizeH="0" baseline="0" noProof="0" dirty="0" err="1">
                <a:ln>
                  <a:noFill/>
                </a:ln>
                <a:solidFill>
                  <a:prstClr val="black"/>
                </a:solidFill>
                <a:effectLst/>
                <a:uLnTx/>
                <a:uFillTx/>
                <a:latin typeface="Arial"/>
                <a:ea typeface="+mn-ea"/>
                <a:cs typeface="Arial"/>
              </a:rPr>
              <a:t>Angiosperme</a:t>
            </a:r>
            <a:r>
              <a:rPr kumimoji="0" sz="2400" b="0" i="0" u="none" strike="noStrike" kern="1200" cap="none" spc="-5" normalizeH="0" baseline="0" noProof="0" dirty="0">
                <a:ln>
                  <a:noFill/>
                </a:ln>
                <a:solidFill>
                  <a:prstClr val="black"/>
                </a:solidFill>
                <a:effectLst/>
                <a:uLnTx/>
                <a:uFillTx/>
                <a:latin typeface="Arial"/>
                <a:ea typeface="+mn-ea"/>
                <a:cs typeface="Arial"/>
              </a:rPr>
              <a:t>)</a:t>
            </a:r>
            <a:endParaRPr kumimoji="0" lang="it-IT" sz="2400" b="0" i="0" u="none" strike="noStrike" kern="1200" cap="none" spc="-5" normalizeH="0" baseline="0" noProof="0" dirty="0">
              <a:ln>
                <a:noFill/>
              </a:ln>
              <a:solidFill>
                <a:prstClr val="black"/>
              </a:solidFill>
              <a:effectLst/>
              <a:uLnTx/>
              <a:uFillTx/>
              <a:latin typeface="Arial"/>
              <a:ea typeface="+mn-ea"/>
              <a:cs typeface="Arial"/>
            </a:endParaRPr>
          </a:p>
          <a:p>
            <a:pPr marL="187325" marR="5080" lvl="0" indent="-175260" algn="l" defTabSz="914400" rtl="0" eaLnBrk="1" fontAlgn="auto" latinLnBrk="0" hangingPunct="1">
              <a:lnSpc>
                <a:spcPct val="100000"/>
              </a:lnSpc>
              <a:spcBef>
                <a:spcPts val="994"/>
              </a:spcBef>
              <a:spcAft>
                <a:spcPts val="0"/>
              </a:spcAft>
              <a:buClrTx/>
              <a:buSzTx/>
              <a:buFontTx/>
              <a:buChar char="•"/>
              <a:tabLst>
                <a:tab pos="187960" algn="l"/>
              </a:tabLst>
              <a:defRPr/>
            </a:pPr>
            <a:r>
              <a:rPr lang="it-IT" sz="2400" spc="-5" dirty="0">
                <a:solidFill>
                  <a:prstClr val="black"/>
                </a:solidFill>
                <a:latin typeface="Arial"/>
                <a:cs typeface="Arial"/>
              </a:rPr>
              <a:t>cellule compagne</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87960" marR="0" lvl="0" indent="-175260" algn="l" defTabSz="914400" rtl="0" eaLnBrk="1" fontAlgn="auto" latinLnBrk="0" hangingPunct="1">
              <a:lnSpc>
                <a:spcPct val="100000"/>
              </a:lnSpc>
              <a:spcBef>
                <a:spcPts val="1010"/>
              </a:spcBef>
              <a:spcAft>
                <a:spcPts val="0"/>
              </a:spcAft>
              <a:buClrTx/>
              <a:buSzTx/>
              <a:buFontTx/>
              <a:buChar char="•"/>
              <a:tabLst>
                <a:tab pos="187960" algn="l"/>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fibre</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87960" marR="0" lvl="0" indent="-175260" algn="l" defTabSz="914400" rtl="0" eaLnBrk="1" fontAlgn="auto" latinLnBrk="0" hangingPunct="1">
              <a:lnSpc>
                <a:spcPct val="100000"/>
              </a:lnSpc>
              <a:spcBef>
                <a:spcPts val="994"/>
              </a:spcBef>
              <a:spcAft>
                <a:spcPts val="0"/>
              </a:spcAft>
              <a:buClrTx/>
              <a:buSzTx/>
              <a:buFontTx/>
              <a:buChar char="•"/>
              <a:tabLst>
                <a:tab pos="187960" algn="l"/>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parenchima</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7" name="Gruppo 6">
            <a:extLst>
              <a:ext uri="{FF2B5EF4-FFF2-40B4-BE49-F238E27FC236}">
                <a16:creationId xmlns:a16="http://schemas.microsoft.com/office/drawing/2014/main" id="{418CB1FC-C4B9-4875-95D8-8ED86CFFDB22}"/>
              </a:ext>
            </a:extLst>
          </p:cNvPr>
          <p:cNvGrpSpPr/>
          <p:nvPr/>
        </p:nvGrpSpPr>
        <p:grpSpPr>
          <a:xfrm>
            <a:off x="3561588" y="6324600"/>
            <a:ext cx="5581014" cy="533400"/>
            <a:chOff x="3561588" y="6324600"/>
            <a:chExt cx="5581014" cy="533400"/>
          </a:xfrm>
        </p:grpSpPr>
        <p:sp>
          <p:nvSpPr>
            <p:cNvPr id="8" name="object 3">
              <a:extLst>
                <a:ext uri="{FF2B5EF4-FFF2-40B4-BE49-F238E27FC236}">
                  <a16:creationId xmlns:a16="http://schemas.microsoft.com/office/drawing/2014/main" id="{7FD3F467-607A-4C8B-B192-ABD1B9695363}"/>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4">
              <a:extLst>
                <a:ext uri="{FF2B5EF4-FFF2-40B4-BE49-F238E27FC236}">
                  <a16:creationId xmlns:a16="http://schemas.microsoft.com/office/drawing/2014/main" id="{726C4325-6EDA-4F93-B60E-607A852DCCE2}"/>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5">
              <a:extLst>
                <a:ext uri="{FF2B5EF4-FFF2-40B4-BE49-F238E27FC236}">
                  <a16:creationId xmlns:a16="http://schemas.microsoft.com/office/drawing/2014/main" id="{D254D7FA-E22F-4772-987D-CA05EC9077B8}"/>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2210704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5047" y="175260"/>
            <a:ext cx="7562087" cy="385571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00964" y="4102100"/>
            <a:ext cx="8620760" cy="25857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srgbClr val="BF0000"/>
                </a:solidFill>
                <a:effectLst/>
                <a:uLnTx/>
                <a:uFillTx/>
                <a:latin typeface="Arial"/>
                <a:ea typeface="+mn-ea"/>
                <a:cs typeface="Arial"/>
              </a:rPr>
              <a:t>Sifonostele </a:t>
            </a:r>
            <a:r>
              <a:rPr kumimoji="0" sz="2400" b="0" i="0" u="none" strike="noStrike" kern="1200" cap="none" spc="-5" normalizeH="0" baseline="0" noProof="0" dirty="0">
                <a:ln>
                  <a:noFill/>
                </a:ln>
                <a:solidFill>
                  <a:prstClr val="black"/>
                </a:solidFill>
                <a:effectLst/>
                <a:uLnTx/>
                <a:uFillTx/>
                <a:latin typeface="Arial"/>
                <a:ea typeface="+mn-ea"/>
                <a:cs typeface="Arial"/>
              </a:rPr>
              <a:t>e </a:t>
            </a:r>
            <a:r>
              <a:rPr kumimoji="0" sz="2400" b="1" i="0" u="none" strike="noStrike" kern="1200" cap="none" spc="-5" normalizeH="0" baseline="0" noProof="0" dirty="0">
                <a:ln>
                  <a:noFill/>
                </a:ln>
                <a:solidFill>
                  <a:srgbClr val="BF0000"/>
                </a:solidFill>
                <a:effectLst/>
                <a:uLnTx/>
                <a:uFillTx/>
                <a:latin typeface="Arial"/>
                <a:ea typeface="+mn-ea"/>
                <a:cs typeface="Arial"/>
              </a:rPr>
              <a:t>dictiostele </a:t>
            </a:r>
            <a:r>
              <a:rPr kumimoji="0" sz="2400" b="0" i="0" u="none" strike="noStrike" kern="1200" cap="none" spc="-5" normalizeH="0" baseline="0" noProof="0" dirty="0">
                <a:ln>
                  <a:noFill/>
                </a:ln>
                <a:solidFill>
                  <a:prstClr val="black"/>
                </a:solidFill>
                <a:effectLst/>
                <a:uLnTx/>
                <a:uFillTx/>
                <a:latin typeface="Arial"/>
                <a:ea typeface="+mn-ea"/>
                <a:cs typeface="Arial"/>
              </a:rPr>
              <a:t>sono molto simili, in quanto si </a:t>
            </a:r>
            <a:r>
              <a:rPr kumimoji="0" sz="2400" b="0" i="0" u="none" strike="noStrike" kern="1200" cap="none" spc="-10" normalizeH="0" baseline="0" noProof="0" dirty="0">
                <a:ln>
                  <a:noFill/>
                </a:ln>
                <a:solidFill>
                  <a:prstClr val="black"/>
                </a:solidFill>
                <a:effectLst/>
                <a:uLnTx/>
                <a:uFillTx/>
                <a:latin typeface="Arial"/>
                <a:ea typeface="+mn-ea"/>
                <a:cs typeface="Arial"/>
              </a:rPr>
              <a:t>diffe-  </a:t>
            </a:r>
            <a:r>
              <a:rPr kumimoji="0" sz="2400" b="0" i="0" u="none" strike="noStrike" kern="1200" cap="none" spc="-5" normalizeH="0" baseline="0" noProof="0" dirty="0">
                <a:ln>
                  <a:noFill/>
                </a:ln>
                <a:solidFill>
                  <a:prstClr val="black"/>
                </a:solidFill>
                <a:effectLst/>
                <a:uLnTx/>
                <a:uFillTx/>
                <a:latin typeface="Arial"/>
                <a:ea typeface="+mn-ea"/>
                <a:cs typeface="Arial"/>
              </a:rPr>
              <a:t>renziano soltanto per la presenza della lacuna fogliare in </a:t>
            </a:r>
            <a:r>
              <a:rPr kumimoji="0" sz="2400" b="0" i="0" u="none" strike="noStrike" kern="1200" cap="none" spc="0" normalizeH="0" baseline="0" noProof="0" dirty="0">
                <a:ln>
                  <a:noFill/>
                </a:ln>
                <a:solidFill>
                  <a:prstClr val="black"/>
                </a:solidFill>
                <a:effectLst/>
                <a:uLnTx/>
                <a:uFillTx/>
                <a:latin typeface="Arial"/>
                <a:ea typeface="+mn-ea"/>
                <a:cs typeface="Arial"/>
              </a:rPr>
              <a:t>corri-  </a:t>
            </a:r>
            <a:r>
              <a:rPr kumimoji="0" sz="2400" b="0" i="0" u="none" strike="noStrike" kern="1200" cap="none" spc="-5" normalizeH="0" baseline="0" noProof="0" dirty="0">
                <a:ln>
                  <a:noFill/>
                </a:ln>
                <a:solidFill>
                  <a:prstClr val="black"/>
                </a:solidFill>
                <a:effectLst/>
                <a:uLnTx/>
                <a:uFillTx/>
                <a:latin typeface="Arial"/>
                <a:ea typeface="+mn-ea"/>
                <a:cs typeface="Arial"/>
              </a:rPr>
              <a:t>spondenza dell’emergenza della nervatura della fronda fogliare.  </a:t>
            </a:r>
            <a:r>
              <a:rPr kumimoji="0" sz="2400" b="0" i="0" u="none" strike="noStrike" kern="1200" cap="none" spc="0" normalizeH="0" baseline="0" noProof="0" dirty="0">
                <a:ln>
                  <a:noFill/>
                </a:ln>
                <a:solidFill>
                  <a:prstClr val="black"/>
                </a:solidFill>
                <a:effectLst/>
                <a:uLnTx/>
                <a:uFillTx/>
                <a:latin typeface="Arial"/>
                <a:ea typeface="+mn-ea"/>
                <a:cs typeface="Arial"/>
              </a:rPr>
              <a:t>Il </a:t>
            </a:r>
            <a:r>
              <a:rPr kumimoji="0" sz="2400" b="0" i="0" u="none" strike="noStrike" kern="1200" cap="none" spc="-5" normalizeH="0" baseline="0" noProof="0" dirty="0">
                <a:ln>
                  <a:noFill/>
                </a:ln>
                <a:solidFill>
                  <a:prstClr val="black"/>
                </a:solidFill>
                <a:effectLst/>
                <a:uLnTx/>
                <a:uFillTx/>
                <a:latin typeface="Arial"/>
                <a:ea typeface="+mn-ea"/>
                <a:cs typeface="Arial"/>
              </a:rPr>
              <a:t>progressivo aumento dell’ampiezza delle lacune, con </a:t>
            </a:r>
            <a:r>
              <a:rPr kumimoji="0" sz="2400" b="0" i="0" u="none" strike="noStrike" kern="1200" cap="none" spc="0" normalizeH="0" baseline="0" noProof="0" dirty="0">
                <a:ln>
                  <a:noFill/>
                </a:ln>
                <a:solidFill>
                  <a:prstClr val="black"/>
                </a:solidFill>
                <a:effectLst/>
                <a:uLnTx/>
                <a:uFillTx/>
                <a:latin typeface="Arial"/>
                <a:ea typeface="+mn-ea"/>
                <a:cs typeface="Arial"/>
              </a:rPr>
              <a:t>conse-  </a:t>
            </a:r>
            <a:r>
              <a:rPr kumimoji="0" sz="2400" b="0" i="0" u="none" strike="noStrike" kern="1200" cap="none" spc="-5" normalizeH="0" baseline="0" noProof="0" dirty="0">
                <a:ln>
                  <a:noFill/>
                </a:ln>
                <a:solidFill>
                  <a:prstClr val="black"/>
                </a:solidFill>
                <a:effectLst/>
                <a:uLnTx/>
                <a:uFillTx/>
                <a:latin typeface="Arial"/>
                <a:ea typeface="+mn-ea"/>
                <a:cs typeface="Arial"/>
              </a:rPr>
              <a:t>guente riduzione dei tessuti di conduzione (che si arricchiscono  però in elementi tracheali, molto </a:t>
            </a:r>
            <a:r>
              <a:rPr kumimoji="0" sz="2400" b="0" i="0" u="none" strike="noStrike" kern="1200" cap="none" spc="-10" normalizeH="0" baseline="0" noProof="0" dirty="0">
                <a:ln>
                  <a:noFill/>
                </a:ln>
                <a:solidFill>
                  <a:prstClr val="black"/>
                </a:solidFill>
                <a:effectLst/>
                <a:uLnTx/>
                <a:uFillTx/>
                <a:latin typeface="Arial"/>
                <a:ea typeface="+mn-ea"/>
                <a:cs typeface="Arial"/>
              </a:rPr>
              <a:t>efficienti </a:t>
            </a:r>
            <a:r>
              <a:rPr kumimoji="0" sz="2400" b="0" i="0" u="none" strike="noStrike" kern="1200" cap="none" spc="-5" normalizeH="0" baseline="0" noProof="0" dirty="0">
                <a:ln>
                  <a:noFill/>
                </a:ln>
                <a:solidFill>
                  <a:prstClr val="black"/>
                </a:solidFill>
                <a:effectLst/>
                <a:uLnTx/>
                <a:uFillTx/>
                <a:latin typeface="Arial"/>
                <a:ea typeface="+mn-ea"/>
                <a:cs typeface="Arial"/>
              </a:rPr>
              <a:t>nel trasporto </a:t>
            </a:r>
            <a:r>
              <a:rPr kumimoji="0" sz="2400" b="0" i="0" u="none" strike="noStrike" kern="1200" cap="none" spc="0" normalizeH="0" baseline="0" noProof="0" dirty="0">
                <a:ln>
                  <a:noFill/>
                </a:ln>
                <a:solidFill>
                  <a:prstClr val="black"/>
                </a:solidFill>
                <a:effectLst/>
                <a:uLnTx/>
                <a:uFillTx/>
                <a:latin typeface="Arial"/>
                <a:ea typeface="+mn-ea"/>
                <a:cs typeface="Arial"/>
              </a:rPr>
              <a:t>dell’ac-  </a:t>
            </a:r>
            <a:r>
              <a:rPr kumimoji="0" sz="2400" b="0" i="0" u="none" strike="noStrike" kern="1200" cap="none" spc="-5" normalizeH="0" baseline="0" noProof="0" dirty="0">
                <a:ln>
                  <a:noFill/>
                </a:ln>
                <a:solidFill>
                  <a:prstClr val="black"/>
                </a:solidFill>
                <a:effectLst/>
                <a:uLnTx/>
                <a:uFillTx/>
                <a:latin typeface="Arial"/>
                <a:ea typeface="+mn-ea"/>
                <a:cs typeface="Arial"/>
              </a:rPr>
              <a:t>qua), porta all’EUSTELE.</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298064" y="133350"/>
            <a:ext cx="6701155" cy="5940425"/>
          </a:xfrm>
          <a:prstGeom prst="rect">
            <a:avLst/>
          </a:prstGeom>
        </p:spPr>
        <p:txBody>
          <a:bodyPr vert="horz" wrap="square" lIns="0" tIns="12700" rIns="0" bIns="0" rtlCol="0">
            <a:spAutoFit/>
          </a:bodyPr>
          <a:lstStyle/>
          <a:p>
            <a:pPr marL="12700" marR="1603375"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Arial"/>
                <a:ea typeface="+mn-ea"/>
                <a:cs typeface="Arial"/>
              </a:rPr>
              <a:t>EUSTELE </a:t>
            </a:r>
            <a:r>
              <a:rPr kumimoji="0" sz="2400" b="0" i="0" u="none" strike="noStrike" kern="1200" cap="none" spc="-5" normalizeH="0" baseline="0" noProof="0" dirty="0">
                <a:ln>
                  <a:noFill/>
                </a:ln>
                <a:solidFill>
                  <a:prstClr val="black"/>
                </a:solidFill>
                <a:effectLst/>
                <a:uLnTx/>
                <a:uFillTx/>
                <a:latin typeface="Arial"/>
                <a:ea typeface="+mn-ea"/>
                <a:cs typeface="Arial"/>
              </a:rPr>
              <a:t>– è il tipo di stele di tutte le  Gimnosperme e Dicotiledoni.</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6019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Floema e </a:t>
            </a:r>
            <a:r>
              <a:rPr kumimoji="0" sz="2400" b="0" i="0" u="none" strike="noStrike" kern="1200" cap="none" spc="-10" normalizeH="0" baseline="0" noProof="0" dirty="0">
                <a:ln>
                  <a:noFill/>
                </a:ln>
                <a:solidFill>
                  <a:prstClr val="black"/>
                </a:solidFill>
                <a:effectLst/>
                <a:uLnTx/>
                <a:uFillTx/>
                <a:latin typeface="Arial"/>
                <a:ea typeface="+mn-ea"/>
                <a:cs typeface="Arial"/>
              </a:rPr>
              <a:t>xilema </a:t>
            </a:r>
            <a:r>
              <a:rPr kumimoji="0" sz="2400" b="0" i="0" u="none" strike="noStrike" kern="1200" cap="none" spc="-5" normalizeH="0" baseline="0" noProof="0" dirty="0">
                <a:ln>
                  <a:noFill/>
                </a:ln>
                <a:solidFill>
                  <a:prstClr val="black"/>
                </a:solidFill>
                <a:effectLst/>
                <a:uLnTx/>
                <a:uFillTx/>
                <a:latin typeface="Arial"/>
                <a:ea typeface="+mn-ea"/>
                <a:cs typeface="Arial"/>
              </a:rPr>
              <a:t>sono frammentati in cordoni  distinti, disposti lungo un anello e divisi  chiaramente dal</a:t>
            </a:r>
            <a:r>
              <a:rPr kumimoji="0" sz="2400" b="0" i="0" u="none" strike="noStrike" kern="1200" cap="none" spc="2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midollo.</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490"/>
              </a:spcBef>
              <a:spcAft>
                <a:spcPts val="0"/>
              </a:spcAft>
              <a:buClrTx/>
              <a:buSzTx/>
              <a:buFontTx/>
              <a:buNone/>
              <a:tabLst/>
              <a:defRPr/>
            </a:pPr>
            <a:r>
              <a:rPr kumimoji="0" sz="2400" b="0" i="0" u="none" strike="noStrike" kern="1200" cap="none" spc="-20" normalizeH="0" baseline="0" noProof="0" dirty="0">
                <a:ln>
                  <a:noFill/>
                </a:ln>
                <a:solidFill>
                  <a:prstClr val="black"/>
                </a:solidFill>
                <a:effectLst/>
                <a:uLnTx/>
                <a:uFillTx/>
                <a:latin typeface="Arial"/>
                <a:ea typeface="+mn-ea"/>
                <a:cs typeface="Arial"/>
              </a:rPr>
              <a:t>L’eustele </a:t>
            </a:r>
            <a:r>
              <a:rPr kumimoji="0" sz="2400" b="0" i="0" u="none" strike="noStrike" kern="1200" cap="none" spc="-5" normalizeH="0" baseline="0" noProof="0" dirty="0">
                <a:ln>
                  <a:noFill/>
                </a:ln>
                <a:solidFill>
                  <a:prstClr val="black"/>
                </a:solidFill>
                <a:effectLst/>
                <a:uLnTx/>
                <a:uFillTx/>
                <a:latin typeface="Arial"/>
                <a:ea typeface="+mn-ea"/>
                <a:cs typeface="Arial"/>
              </a:rPr>
              <a:t>deriva dalla sifonostele: corrisponde ad  originario un fascio conduttore concentrico con  midollo al centro, che è stato frammentato in più  fasci distinti dai raggi midollari. Ogni fascio  conduttore non è più concentrico ma collaterale.  </a:t>
            </a:r>
            <a:r>
              <a:rPr kumimoji="0" sz="2400" b="0" i="0" u="none" strike="noStrike" kern="1200" cap="none" spc="0" normalizeH="0" baseline="0" noProof="0" dirty="0">
                <a:ln>
                  <a:noFill/>
                </a:ln>
                <a:solidFill>
                  <a:prstClr val="black"/>
                </a:solidFill>
                <a:effectLst/>
                <a:uLnTx/>
                <a:uFillTx/>
                <a:latin typeface="Arial"/>
                <a:ea typeface="+mn-ea"/>
                <a:cs typeface="Arial"/>
              </a:rPr>
              <a:t>Il </a:t>
            </a:r>
            <a:r>
              <a:rPr kumimoji="0" sz="2400" b="0" i="0" u="none" strike="noStrike" kern="1200" cap="none" spc="-5" normalizeH="0" baseline="0" noProof="0" dirty="0">
                <a:ln>
                  <a:noFill/>
                </a:ln>
                <a:solidFill>
                  <a:prstClr val="black"/>
                </a:solidFill>
                <a:effectLst/>
                <a:uLnTx/>
                <a:uFillTx/>
                <a:latin typeface="Arial"/>
                <a:ea typeface="+mn-ea"/>
                <a:cs typeface="Arial"/>
              </a:rPr>
              <a:t>midollo è presente nella parte centrale ed è ben  sviluppato.</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500" b="0" i="0" u="none" strike="noStrike" kern="1200" cap="none" spc="0" normalizeH="0" baseline="0" noProof="0">
              <a:ln>
                <a:noFill/>
              </a:ln>
              <a:solidFill>
                <a:prstClr val="black"/>
              </a:solidFill>
              <a:effectLst/>
              <a:uLnTx/>
              <a:uFillTx/>
              <a:latin typeface="Times New Roman"/>
              <a:ea typeface="+mn-ea"/>
              <a:cs typeface="Times New Roman"/>
            </a:endParaRPr>
          </a:p>
          <a:p>
            <a:pPr marL="12700" marR="39243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20" normalizeH="0" baseline="0" noProof="0" dirty="0">
                <a:ln>
                  <a:noFill/>
                </a:ln>
                <a:solidFill>
                  <a:prstClr val="black"/>
                </a:solidFill>
                <a:effectLst/>
                <a:uLnTx/>
                <a:uFillTx/>
                <a:latin typeface="Arial"/>
                <a:ea typeface="+mn-ea"/>
                <a:cs typeface="Arial"/>
              </a:rPr>
              <a:t>L’intera </a:t>
            </a:r>
            <a:r>
              <a:rPr kumimoji="0" sz="2400" b="0" i="0" u="none" strike="noStrike" kern="1200" cap="none" spc="-5" normalizeH="0" baseline="0" noProof="0" dirty="0">
                <a:ln>
                  <a:noFill/>
                </a:ln>
                <a:solidFill>
                  <a:prstClr val="black"/>
                </a:solidFill>
                <a:effectLst/>
                <a:uLnTx/>
                <a:uFillTx/>
                <a:latin typeface="Arial"/>
                <a:ea typeface="+mn-ea"/>
                <a:cs typeface="Arial"/>
              </a:rPr>
              <a:t>stele continua ad essere circondata da  una sola endodermide comune (spesso  </a:t>
            </a:r>
            <a:r>
              <a:rPr kumimoji="0" sz="2400" b="0" i="0" u="none" strike="noStrike" kern="1200" cap="none" spc="-10" normalizeH="0" baseline="0" noProof="0" dirty="0">
                <a:ln>
                  <a:noFill/>
                </a:ln>
                <a:solidFill>
                  <a:prstClr val="black"/>
                </a:solidFill>
                <a:effectLst/>
                <a:uLnTx/>
                <a:uFillTx/>
                <a:latin typeface="Arial"/>
                <a:ea typeface="+mn-ea"/>
                <a:cs typeface="Arial"/>
              </a:rPr>
              <a:t>difficilmente</a:t>
            </a:r>
            <a:r>
              <a:rPr kumimoji="0" sz="2400" b="0" i="0" u="none" strike="noStrike" kern="1200" cap="none" spc="1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osservabile).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541304" y="122184"/>
            <a:ext cx="1172612" cy="420147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0480" y="4617720"/>
            <a:ext cx="2130972" cy="20878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uppo 10">
            <a:extLst>
              <a:ext uri="{FF2B5EF4-FFF2-40B4-BE49-F238E27FC236}">
                <a16:creationId xmlns:a16="http://schemas.microsoft.com/office/drawing/2014/main" id="{CB484BD3-B53B-4CED-ABEE-D77B316B57B2}"/>
              </a:ext>
            </a:extLst>
          </p:cNvPr>
          <p:cNvGrpSpPr/>
          <p:nvPr/>
        </p:nvGrpSpPr>
        <p:grpSpPr>
          <a:xfrm>
            <a:off x="3561588" y="6324600"/>
            <a:ext cx="5581014" cy="533400"/>
            <a:chOff x="3561588" y="6324600"/>
            <a:chExt cx="5581014" cy="533400"/>
          </a:xfrm>
        </p:grpSpPr>
        <p:sp>
          <p:nvSpPr>
            <p:cNvPr id="12" name="object 3">
              <a:extLst>
                <a:ext uri="{FF2B5EF4-FFF2-40B4-BE49-F238E27FC236}">
                  <a16:creationId xmlns:a16="http://schemas.microsoft.com/office/drawing/2014/main" id="{5B3B8EAA-07C0-42D8-8E63-7100390A335B}"/>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4">
              <a:extLst>
                <a:ext uri="{FF2B5EF4-FFF2-40B4-BE49-F238E27FC236}">
                  <a16:creationId xmlns:a16="http://schemas.microsoft.com/office/drawing/2014/main" id="{335B1975-3103-49F7-9072-723462AE1DA2}"/>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5">
              <a:extLst>
                <a:ext uri="{FF2B5EF4-FFF2-40B4-BE49-F238E27FC236}">
                  <a16:creationId xmlns:a16="http://schemas.microsoft.com/office/drawing/2014/main" id="{4D1C6FF2-7F88-4A8F-ADE3-1DBF71FBB2DB}"/>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32749" y="5326062"/>
            <a:ext cx="1836420" cy="940435"/>
          </a:xfrm>
          <a:prstGeom prst="rect">
            <a:avLst/>
          </a:prstGeom>
        </p:spPr>
        <p:txBody>
          <a:bodyPr vert="horz" wrap="square" lIns="0" tIns="12700" rIns="0" bIns="0" rtlCol="0">
            <a:spAutoFit/>
          </a:bodyPr>
          <a:lstStyle/>
          <a:p>
            <a:pPr marL="12700" marR="5080" lvl="0" indent="48133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Eustele  </a:t>
            </a:r>
            <a:r>
              <a:rPr kumimoji="0" sz="2000" b="0" i="0" u="none" strike="noStrike" kern="1200" cap="none" spc="0" normalizeH="0" baseline="0" noProof="0" dirty="0">
                <a:ln>
                  <a:noFill/>
                </a:ln>
                <a:solidFill>
                  <a:prstClr val="black"/>
                </a:solidFill>
                <a:effectLst/>
                <a:uLnTx/>
                <a:uFillTx/>
                <a:latin typeface="Arial"/>
                <a:ea typeface="+mn-ea"/>
                <a:cs typeface="Arial"/>
              </a:rPr>
              <a:t>pianta erbacea  (eudico</a:t>
            </a:r>
            <a:r>
              <a:rPr kumimoji="0" sz="2000" b="0" i="0" u="none" strike="noStrike" kern="1200" cap="none" spc="-5" normalizeH="0" baseline="0" noProof="0" dirty="0">
                <a:ln>
                  <a:noFill/>
                </a:ln>
                <a:solidFill>
                  <a:prstClr val="black"/>
                </a:solidFill>
                <a:effectLst/>
                <a:uLnTx/>
                <a:uFillTx/>
                <a:latin typeface="Arial"/>
                <a:ea typeface="+mn-ea"/>
                <a:cs typeface="Arial"/>
              </a:rPr>
              <a:t>t</a:t>
            </a:r>
            <a:r>
              <a:rPr kumimoji="0" sz="2000" b="0" i="0" u="none" strike="noStrike" kern="1200" cap="none" spc="0" normalizeH="0" baseline="0" noProof="0" dirty="0">
                <a:ln>
                  <a:noFill/>
                </a:ln>
                <a:solidFill>
                  <a:prstClr val="black"/>
                </a:solidFill>
                <a:effectLst/>
                <a:uLnTx/>
                <a:uFillTx/>
                <a:latin typeface="Arial"/>
                <a:ea typeface="+mn-ea"/>
                <a:cs typeface="Arial"/>
              </a:rPr>
              <a:t>iledone)</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1623059" y="2560319"/>
            <a:ext cx="6259067" cy="28148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993391" y="2887979"/>
            <a:ext cx="1670685" cy="1605280"/>
          </a:xfrm>
          <a:custGeom>
            <a:avLst/>
            <a:gdLst/>
            <a:ahLst/>
            <a:cxnLst/>
            <a:rect l="l" t="t" r="r" b="b"/>
            <a:pathLst>
              <a:path w="1670685" h="1605279">
                <a:moveTo>
                  <a:pt x="835151" y="0"/>
                </a:moveTo>
                <a:lnTo>
                  <a:pt x="790955" y="1524"/>
                </a:lnTo>
                <a:lnTo>
                  <a:pt x="749807" y="4572"/>
                </a:lnTo>
                <a:lnTo>
                  <a:pt x="707135" y="9144"/>
                </a:lnTo>
                <a:lnTo>
                  <a:pt x="665987" y="16763"/>
                </a:lnTo>
                <a:lnTo>
                  <a:pt x="626363" y="25908"/>
                </a:lnTo>
                <a:lnTo>
                  <a:pt x="586739" y="36575"/>
                </a:lnTo>
                <a:lnTo>
                  <a:pt x="547116" y="48768"/>
                </a:lnTo>
                <a:lnTo>
                  <a:pt x="509016" y="64008"/>
                </a:lnTo>
                <a:lnTo>
                  <a:pt x="472440" y="79248"/>
                </a:lnTo>
                <a:lnTo>
                  <a:pt x="437388" y="97536"/>
                </a:lnTo>
                <a:lnTo>
                  <a:pt x="367284" y="137160"/>
                </a:lnTo>
                <a:lnTo>
                  <a:pt x="335280" y="160020"/>
                </a:lnTo>
                <a:lnTo>
                  <a:pt x="303276" y="184403"/>
                </a:lnTo>
                <a:lnTo>
                  <a:pt x="272796" y="208787"/>
                </a:lnTo>
                <a:lnTo>
                  <a:pt x="243840" y="236220"/>
                </a:lnTo>
                <a:lnTo>
                  <a:pt x="216408" y="263651"/>
                </a:lnTo>
                <a:lnTo>
                  <a:pt x="190500" y="292607"/>
                </a:lnTo>
                <a:lnTo>
                  <a:pt x="141731" y="353567"/>
                </a:lnTo>
                <a:lnTo>
                  <a:pt x="120396" y="387095"/>
                </a:lnTo>
                <a:lnTo>
                  <a:pt x="100584" y="420623"/>
                </a:lnTo>
                <a:lnTo>
                  <a:pt x="82296" y="455675"/>
                </a:lnTo>
                <a:lnTo>
                  <a:pt x="65531" y="490727"/>
                </a:lnTo>
                <a:lnTo>
                  <a:pt x="50292" y="527303"/>
                </a:lnTo>
                <a:lnTo>
                  <a:pt x="36576" y="563879"/>
                </a:lnTo>
                <a:lnTo>
                  <a:pt x="25908" y="601979"/>
                </a:lnTo>
                <a:lnTo>
                  <a:pt x="16764" y="641603"/>
                </a:lnTo>
                <a:lnTo>
                  <a:pt x="9143" y="681227"/>
                </a:lnTo>
                <a:lnTo>
                  <a:pt x="4572" y="720851"/>
                </a:lnTo>
                <a:lnTo>
                  <a:pt x="0" y="761999"/>
                </a:lnTo>
                <a:lnTo>
                  <a:pt x="0" y="844295"/>
                </a:lnTo>
                <a:lnTo>
                  <a:pt x="4572" y="885443"/>
                </a:lnTo>
                <a:lnTo>
                  <a:pt x="9143" y="925067"/>
                </a:lnTo>
                <a:lnTo>
                  <a:pt x="16764" y="964691"/>
                </a:lnTo>
                <a:lnTo>
                  <a:pt x="25908" y="1004315"/>
                </a:lnTo>
                <a:lnTo>
                  <a:pt x="36576" y="1042415"/>
                </a:lnTo>
                <a:lnTo>
                  <a:pt x="50292" y="1078991"/>
                </a:lnTo>
                <a:lnTo>
                  <a:pt x="65531" y="1115567"/>
                </a:lnTo>
                <a:lnTo>
                  <a:pt x="82296" y="1150619"/>
                </a:lnTo>
                <a:lnTo>
                  <a:pt x="100584" y="1185671"/>
                </a:lnTo>
                <a:lnTo>
                  <a:pt x="120396" y="1219199"/>
                </a:lnTo>
                <a:lnTo>
                  <a:pt x="143256" y="1252727"/>
                </a:lnTo>
                <a:lnTo>
                  <a:pt x="190500" y="1313687"/>
                </a:lnTo>
                <a:lnTo>
                  <a:pt x="216408" y="1342643"/>
                </a:lnTo>
                <a:lnTo>
                  <a:pt x="274320" y="1397507"/>
                </a:lnTo>
                <a:lnTo>
                  <a:pt x="335280" y="1446275"/>
                </a:lnTo>
                <a:lnTo>
                  <a:pt x="368808" y="1469135"/>
                </a:lnTo>
                <a:lnTo>
                  <a:pt x="402336" y="1488947"/>
                </a:lnTo>
                <a:lnTo>
                  <a:pt x="437388" y="1508759"/>
                </a:lnTo>
                <a:lnTo>
                  <a:pt x="472440" y="1527047"/>
                </a:lnTo>
                <a:lnTo>
                  <a:pt x="548640" y="1557527"/>
                </a:lnTo>
                <a:lnTo>
                  <a:pt x="586739" y="1569719"/>
                </a:lnTo>
                <a:lnTo>
                  <a:pt x="626363" y="1580387"/>
                </a:lnTo>
                <a:lnTo>
                  <a:pt x="667511" y="1589531"/>
                </a:lnTo>
                <a:lnTo>
                  <a:pt x="749807" y="1601723"/>
                </a:lnTo>
                <a:lnTo>
                  <a:pt x="792479" y="1604771"/>
                </a:lnTo>
                <a:lnTo>
                  <a:pt x="877823" y="1604771"/>
                </a:lnTo>
                <a:lnTo>
                  <a:pt x="920495" y="1601723"/>
                </a:lnTo>
                <a:lnTo>
                  <a:pt x="1002791" y="1589531"/>
                </a:lnTo>
                <a:lnTo>
                  <a:pt x="1043939" y="1580387"/>
                </a:lnTo>
                <a:lnTo>
                  <a:pt x="835151" y="1580387"/>
                </a:lnTo>
                <a:lnTo>
                  <a:pt x="792479" y="1578863"/>
                </a:lnTo>
                <a:lnTo>
                  <a:pt x="751331" y="1575815"/>
                </a:lnTo>
                <a:lnTo>
                  <a:pt x="711707" y="1571243"/>
                </a:lnTo>
                <a:lnTo>
                  <a:pt x="670559" y="1563623"/>
                </a:lnTo>
                <a:lnTo>
                  <a:pt x="632459" y="1556003"/>
                </a:lnTo>
                <a:lnTo>
                  <a:pt x="592835" y="1545335"/>
                </a:lnTo>
                <a:lnTo>
                  <a:pt x="556260" y="1533143"/>
                </a:lnTo>
                <a:lnTo>
                  <a:pt x="519684" y="1519427"/>
                </a:lnTo>
                <a:lnTo>
                  <a:pt x="483108" y="1502663"/>
                </a:lnTo>
                <a:lnTo>
                  <a:pt x="448056" y="1485899"/>
                </a:lnTo>
                <a:lnTo>
                  <a:pt x="414528" y="1467611"/>
                </a:lnTo>
                <a:lnTo>
                  <a:pt x="381000" y="1446275"/>
                </a:lnTo>
                <a:lnTo>
                  <a:pt x="318516" y="1402079"/>
                </a:lnTo>
                <a:lnTo>
                  <a:pt x="262128" y="1351787"/>
                </a:lnTo>
                <a:lnTo>
                  <a:pt x="234696" y="1324355"/>
                </a:lnTo>
                <a:lnTo>
                  <a:pt x="185928" y="1267967"/>
                </a:lnTo>
                <a:lnTo>
                  <a:pt x="163068" y="1237487"/>
                </a:lnTo>
                <a:lnTo>
                  <a:pt x="141731" y="1205483"/>
                </a:lnTo>
                <a:lnTo>
                  <a:pt x="105156" y="1139951"/>
                </a:lnTo>
                <a:lnTo>
                  <a:pt x="88392" y="1104899"/>
                </a:lnTo>
                <a:lnTo>
                  <a:pt x="60960" y="1033271"/>
                </a:lnTo>
                <a:lnTo>
                  <a:pt x="41148" y="958595"/>
                </a:lnTo>
                <a:lnTo>
                  <a:pt x="28956" y="882395"/>
                </a:lnTo>
                <a:lnTo>
                  <a:pt x="25908" y="842771"/>
                </a:lnTo>
                <a:lnTo>
                  <a:pt x="24384" y="803147"/>
                </a:lnTo>
                <a:lnTo>
                  <a:pt x="25908" y="761999"/>
                </a:lnTo>
                <a:lnTo>
                  <a:pt x="28956" y="723899"/>
                </a:lnTo>
                <a:lnTo>
                  <a:pt x="35052" y="684275"/>
                </a:lnTo>
                <a:lnTo>
                  <a:pt x="41148" y="646175"/>
                </a:lnTo>
                <a:lnTo>
                  <a:pt x="50292" y="608075"/>
                </a:lnTo>
                <a:lnTo>
                  <a:pt x="74676" y="534923"/>
                </a:lnTo>
                <a:lnTo>
                  <a:pt x="105156" y="466343"/>
                </a:lnTo>
                <a:lnTo>
                  <a:pt x="141731" y="399287"/>
                </a:lnTo>
                <a:lnTo>
                  <a:pt x="185928" y="338327"/>
                </a:lnTo>
                <a:lnTo>
                  <a:pt x="234696" y="280415"/>
                </a:lnTo>
                <a:lnTo>
                  <a:pt x="262128" y="252983"/>
                </a:lnTo>
                <a:lnTo>
                  <a:pt x="291084" y="227075"/>
                </a:lnTo>
                <a:lnTo>
                  <a:pt x="350520" y="179832"/>
                </a:lnTo>
                <a:lnTo>
                  <a:pt x="382524" y="158496"/>
                </a:lnTo>
                <a:lnTo>
                  <a:pt x="449580" y="118872"/>
                </a:lnTo>
                <a:lnTo>
                  <a:pt x="519684" y="86868"/>
                </a:lnTo>
                <a:lnTo>
                  <a:pt x="556260" y="73151"/>
                </a:lnTo>
                <a:lnTo>
                  <a:pt x="594359" y="60960"/>
                </a:lnTo>
                <a:lnTo>
                  <a:pt x="632459" y="50292"/>
                </a:lnTo>
                <a:lnTo>
                  <a:pt x="672083" y="41148"/>
                </a:lnTo>
                <a:lnTo>
                  <a:pt x="711707" y="35051"/>
                </a:lnTo>
                <a:lnTo>
                  <a:pt x="752855" y="30480"/>
                </a:lnTo>
                <a:lnTo>
                  <a:pt x="794003" y="27432"/>
                </a:lnTo>
                <a:lnTo>
                  <a:pt x="835151" y="25908"/>
                </a:lnTo>
                <a:lnTo>
                  <a:pt x="1042415" y="25908"/>
                </a:lnTo>
                <a:lnTo>
                  <a:pt x="1002791" y="16763"/>
                </a:lnTo>
                <a:lnTo>
                  <a:pt x="961643" y="9144"/>
                </a:lnTo>
                <a:lnTo>
                  <a:pt x="920495" y="4572"/>
                </a:lnTo>
                <a:lnTo>
                  <a:pt x="877823" y="1524"/>
                </a:lnTo>
                <a:lnTo>
                  <a:pt x="835151" y="0"/>
                </a:lnTo>
                <a:close/>
              </a:path>
              <a:path w="1670685" h="1605279">
                <a:moveTo>
                  <a:pt x="1042415" y="25908"/>
                </a:moveTo>
                <a:lnTo>
                  <a:pt x="835151" y="25908"/>
                </a:lnTo>
                <a:lnTo>
                  <a:pt x="876299" y="27432"/>
                </a:lnTo>
                <a:lnTo>
                  <a:pt x="917447" y="30480"/>
                </a:lnTo>
                <a:lnTo>
                  <a:pt x="958595" y="35051"/>
                </a:lnTo>
                <a:lnTo>
                  <a:pt x="998219" y="41148"/>
                </a:lnTo>
                <a:lnTo>
                  <a:pt x="1037843" y="50292"/>
                </a:lnTo>
                <a:lnTo>
                  <a:pt x="1075943" y="60960"/>
                </a:lnTo>
                <a:lnTo>
                  <a:pt x="1114043" y="73151"/>
                </a:lnTo>
                <a:lnTo>
                  <a:pt x="1150619" y="86868"/>
                </a:lnTo>
                <a:lnTo>
                  <a:pt x="1185671" y="102108"/>
                </a:lnTo>
                <a:lnTo>
                  <a:pt x="1255775" y="138684"/>
                </a:lnTo>
                <a:lnTo>
                  <a:pt x="1319783" y="179832"/>
                </a:lnTo>
                <a:lnTo>
                  <a:pt x="1350263" y="204215"/>
                </a:lnTo>
                <a:lnTo>
                  <a:pt x="1408175" y="254507"/>
                </a:lnTo>
                <a:lnTo>
                  <a:pt x="1459991" y="309371"/>
                </a:lnTo>
                <a:lnTo>
                  <a:pt x="1505711" y="368807"/>
                </a:lnTo>
                <a:lnTo>
                  <a:pt x="1527047" y="400811"/>
                </a:lnTo>
                <a:lnTo>
                  <a:pt x="1565147" y="466343"/>
                </a:lnTo>
                <a:lnTo>
                  <a:pt x="1595627" y="536447"/>
                </a:lnTo>
                <a:lnTo>
                  <a:pt x="1618487" y="609599"/>
                </a:lnTo>
                <a:lnTo>
                  <a:pt x="1635251" y="684275"/>
                </a:lnTo>
                <a:lnTo>
                  <a:pt x="1639823" y="723899"/>
                </a:lnTo>
                <a:lnTo>
                  <a:pt x="1642871" y="763523"/>
                </a:lnTo>
                <a:lnTo>
                  <a:pt x="1644395" y="803147"/>
                </a:lnTo>
                <a:lnTo>
                  <a:pt x="1642871" y="842771"/>
                </a:lnTo>
                <a:lnTo>
                  <a:pt x="1639823" y="882395"/>
                </a:lnTo>
                <a:lnTo>
                  <a:pt x="1635251" y="922019"/>
                </a:lnTo>
                <a:lnTo>
                  <a:pt x="1627631" y="960119"/>
                </a:lnTo>
                <a:lnTo>
                  <a:pt x="1607819" y="1034795"/>
                </a:lnTo>
                <a:lnTo>
                  <a:pt x="1565147" y="1139951"/>
                </a:lnTo>
                <a:lnTo>
                  <a:pt x="1546859" y="1173479"/>
                </a:lnTo>
                <a:lnTo>
                  <a:pt x="1505711" y="1237487"/>
                </a:lnTo>
                <a:lnTo>
                  <a:pt x="1482851" y="1267967"/>
                </a:lnTo>
                <a:lnTo>
                  <a:pt x="1434083" y="1325879"/>
                </a:lnTo>
                <a:lnTo>
                  <a:pt x="1379219" y="1377695"/>
                </a:lnTo>
                <a:lnTo>
                  <a:pt x="1319783" y="1424939"/>
                </a:lnTo>
                <a:lnTo>
                  <a:pt x="1287779" y="1447799"/>
                </a:lnTo>
                <a:lnTo>
                  <a:pt x="1254251" y="1467611"/>
                </a:lnTo>
                <a:lnTo>
                  <a:pt x="1220723" y="1485899"/>
                </a:lnTo>
                <a:lnTo>
                  <a:pt x="1185671" y="1502663"/>
                </a:lnTo>
                <a:lnTo>
                  <a:pt x="1149095" y="1519427"/>
                </a:lnTo>
                <a:lnTo>
                  <a:pt x="1112519" y="1533143"/>
                </a:lnTo>
                <a:lnTo>
                  <a:pt x="1075943" y="1545335"/>
                </a:lnTo>
                <a:lnTo>
                  <a:pt x="1036319" y="1556003"/>
                </a:lnTo>
                <a:lnTo>
                  <a:pt x="998219" y="1563623"/>
                </a:lnTo>
                <a:lnTo>
                  <a:pt x="957071" y="1571243"/>
                </a:lnTo>
                <a:lnTo>
                  <a:pt x="917447" y="1575815"/>
                </a:lnTo>
                <a:lnTo>
                  <a:pt x="876299" y="1578863"/>
                </a:lnTo>
                <a:lnTo>
                  <a:pt x="835151" y="1580387"/>
                </a:lnTo>
                <a:lnTo>
                  <a:pt x="1043939" y="1580387"/>
                </a:lnTo>
                <a:lnTo>
                  <a:pt x="1083563" y="1569719"/>
                </a:lnTo>
                <a:lnTo>
                  <a:pt x="1159763" y="1542287"/>
                </a:lnTo>
                <a:lnTo>
                  <a:pt x="1232915" y="1508759"/>
                </a:lnTo>
                <a:lnTo>
                  <a:pt x="1267967" y="1488947"/>
                </a:lnTo>
                <a:lnTo>
                  <a:pt x="1335023" y="1446275"/>
                </a:lnTo>
                <a:lnTo>
                  <a:pt x="1395983" y="1397507"/>
                </a:lnTo>
                <a:lnTo>
                  <a:pt x="1424939" y="1370075"/>
                </a:lnTo>
                <a:lnTo>
                  <a:pt x="1452371" y="1342643"/>
                </a:lnTo>
                <a:lnTo>
                  <a:pt x="1479803" y="1313687"/>
                </a:lnTo>
                <a:lnTo>
                  <a:pt x="1504187" y="1283207"/>
                </a:lnTo>
                <a:lnTo>
                  <a:pt x="1527047" y="1251203"/>
                </a:lnTo>
                <a:lnTo>
                  <a:pt x="1548383" y="1219199"/>
                </a:lnTo>
                <a:lnTo>
                  <a:pt x="1569719" y="1185671"/>
                </a:lnTo>
                <a:lnTo>
                  <a:pt x="1588007" y="1150619"/>
                </a:lnTo>
                <a:lnTo>
                  <a:pt x="1604771" y="1115567"/>
                </a:lnTo>
                <a:lnTo>
                  <a:pt x="1618487" y="1078991"/>
                </a:lnTo>
                <a:lnTo>
                  <a:pt x="1632203" y="1040891"/>
                </a:lnTo>
                <a:lnTo>
                  <a:pt x="1653539" y="964691"/>
                </a:lnTo>
                <a:lnTo>
                  <a:pt x="1665731" y="885443"/>
                </a:lnTo>
                <a:lnTo>
                  <a:pt x="1668779" y="844295"/>
                </a:lnTo>
                <a:lnTo>
                  <a:pt x="1670303" y="803147"/>
                </a:lnTo>
                <a:lnTo>
                  <a:pt x="1668779" y="760475"/>
                </a:lnTo>
                <a:lnTo>
                  <a:pt x="1665731" y="720851"/>
                </a:lnTo>
                <a:lnTo>
                  <a:pt x="1659635" y="679703"/>
                </a:lnTo>
                <a:lnTo>
                  <a:pt x="1652015" y="640079"/>
                </a:lnTo>
                <a:lnTo>
                  <a:pt x="1642871" y="601979"/>
                </a:lnTo>
                <a:lnTo>
                  <a:pt x="1632203" y="563879"/>
                </a:lnTo>
                <a:lnTo>
                  <a:pt x="1618487" y="527303"/>
                </a:lnTo>
                <a:lnTo>
                  <a:pt x="1603247" y="490727"/>
                </a:lnTo>
                <a:lnTo>
                  <a:pt x="1586483" y="454151"/>
                </a:lnTo>
                <a:lnTo>
                  <a:pt x="1568195" y="420623"/>
                </a:lnTo>
                <a:lnTo>
                  <a:pt x="1548383" y="385571"/>
                </a:lnTo>
                <a:lnTo>
                  <a:pt x="1527047" y="353567"/>
                </a:lnTo>
                <a:lnTo>
                  <a:pt x="1504187" y="323087"/>
                </a:lnTo>
                <a:lnTo>
                  <a:pt x="1478279" y="292607"/>
                </a:lnTo>
                <a:lnTo>
                  <a:pt x="1452371" y="263651"/>
                </a:lnTo>
                <a:lnTo>
                  <a:pt x="1424939" y="234696"/>
                </a:lnTo>
                <a:lnTo>
                  <a:pt x="1395983" y="208787"/>
                </a:lnTo>
                <a:lnTo>
                  <a:pt x="1365503" y="182880"/>
                </a:lnTo>
                <a:lnTo>
                  <a:pt x="1301495" y="137160"/>
                </a:lnTo>
                <a:lnTo>
                  <a:pt x="1267967" y="115824"/>
                </a:lnTo>
                <a:lnTo>
                  <a:pt x="1232915" y="97536"/>
                </a:lnTo>
                <a:lnTo>
                  <a:pt x="1196339" y="79248"/>
                </a:lnTo>
                <a:lnTo>
                  <a:pt x="1159763" y="64008"/>
                </a:lnTo>
                <a:lnTo>
                  <a:pt x="1121663" y="48768"/>
                </a:lnTo>
                <a:lnTo>
                  <a:pt x="1082039" y="36575"/>
                </a:lnTo>
                <a:lnTo>
                  <a:pt x="1042415" y="25908"/>
                </a:lnTo>
                <a:close/>
              </a:path>
            </a:pathLst>
          </a:custGeom>
          <a:solidFill>
            <a:srgbClr val="B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137403" y="2901695"/>
            <a:ext cx="1670685" cy="1605280"/>
          </a:xfrm>
          <a:custGeom>
            <a:avLst/>
            <a:gdLst/>
            <a:ahLst/>
            <a:cxnLst/>
            <a:rect l="l" t="t" r="r" b="b"/>
            <a:pathLst>
              <a:path w="1670684" h="1605279">
                <a:moveTo>
                  <a:pt x="877823" y="0"/>
                </a:moveTo>
                <a:lnTo>
                  <a:pt x="792479" y="0"/>
                </a:lnTo>
                <a:lnTo>
                  <a:pt x="749807" y="3048"/>
                </a:lnTo>
                <a:lnTo>
                  <a:pt x="667511" y="15240"/>
                </a:lnTo>
                <a:lnTo>
                  <a:pt x="626363" y="24384"/>
                </a:lnTo>
                <a:lnTo>
                  <a:pt x="586739" y="35052"/>
                </a:lnTo>
                <a:lnTo>
                  <a:pt x="510539" y="62484"/>
                </a:lnTo>
                <a:lnTo>
                  <a:pt x="437387" y="96012"/>
                </a:lnTo>
                <a:lnTo>
                  <a:pt x="402335" y="115824"/>
                </a:lnTo>
                <a:lnTo>
                  <a:pt x="335279" y="158496"/>
                </a:lnTo>
                <a:lnTo>
                  <a:pt x="274319" y="207264"/>
                </a:lnTo>
                <a:lnTo>
                  <a:pt x="245363" y="234695"/>
                </a:lnTo>
                <a:lnTo>
                  <a:pt x="217931" y="262127"/>
                </a:lnTo>
                <a:lnTo>
                  <a:pt x="190500" y="291083"/>
                </a:lnTo>
                <a:lnTo>
                  <a:pt x="166115" y="321563"/>
                </a:lnTo>
                <a:lnTo>
                  <a:pt x="143255" y="353567"/>
                </a:lnTo>
                <a:lnTo>
                  <a:pt x="121920" y="385571"/>
                </a:lnTo>
                <a:lnTo>
                  <a:pt x="100584" y="419099"/>
                </a:lnTo>
                <a:lnTo>
                  <a:pt x="82296" y="454151"/>
                </a:lnTo>
                <a:lnTo>
                  <a:pt x="65531" y="489203"/>
                </a:lnTo>
                <a:lnTo>
                  <a:pt x="51815" y="525779"/>
                </a:lnTo>
                <a:lnTo>
                  <a:pt x="38100" y="563879"/>
                </a:lnTo>
                <a:lnTo>
                  <a:pt x="16763" y="640079"/>
                </a:lnTo>
                <a:lnTo>
                  <a:pt x="4572" y="719327"/>
                </a:lnTo>
                <a:lnTo>
                  <a:pt x="1524" y="760475"/>
                </a:lnTo>
                <a:lnTo>
                  <a:pt x="0" y="801623"/>
                </a:lnTo>
                <a:lnTo>
                  <a:pt x="1524" y="844295"/>
                </a:lnTo>
                <a:lnTo>
                  <a:pt x="4572" y="883919"/>
                </a:lnTo>
                <a:lnTo>
                  <a:pt x="10667" y="925067"/>
                </a:lnTo>
                <a:lnTo>
                  <a:pt x="16763" y="964691"/>
                </a:lnTo>
                <a:lnTo>
                  <a:pt x="38100" y="1040891"/>
                </a:lnTo>
                <a:lnTo>
                  <a:pt x="65531" y="1114043"/>
                </a:lnTo>
                <a:lnTo>
                  <a:pt x="82296" y="1150619"/>
                </a:lnTo>
                <a:lnTo>
                  <a:pt x="102108" y="1185671"/>
                </a:lnTo>
                <a:lnTo>
                  <a:pt x="121920" y="1219199"/>
                </a:lnTo>
                <a:lnTo>
                  <a:pt x="143255" y="1251203"/>
                </a:lnTo>
                <a:lnTo>
                  <a:pt x="166115" y="1281683"/>
                </a:lnTo>
                <a:lnTo>
                  <a:pt x="217931" y="1342643"/>
                </a:lnTo>
                <a:lnTo>
                  <a:pt x="245363" y="1370075"/>
                </a:lnTo>
                <a:lnTo>
                  <a:pt x="274319" y="1395983"/>
                </a:lnTo>
                <a:lnTo>
                  <a:pt x="304799" y="1421891"/>
                </a:lnTo>
                <a:lnTo>
                  <a:pt x="368807" y="1467611"/>
                </a:lnTo>
                <a:lnTo>
                  <a:pt x="402335" y="1488947"/>
                </a:lnTo>
                <a:lnTo>
                  <a:pt x="437387" y="1507235"/>
                </a:lnTo>
                <a:lnTo>
                  <a:pt x="473963" y="1525523"/>
                </a:lnTo>
                <a:lnTo>
                  <a:pt x="510539" y="1540763"/>
                </a:lnTo>
                <a:lnTo>
                  <a:pt x="548639" y="1556003"/>
                </a:lnTo>
                <a:lnTo>
                  <a:pt x="588263" y="1568195"/>
                </a:lnTo>
                <a:lnTo>
                  <a:pt x="627887" y="1578863"/>
                </a:lnTo>
                <a:lnTo>
                  <a:pt x="667511" y="1588007"/>
                </a:lnTo>
                <a:lnTo>
                  <a:pt x="708659" y="1595627"/>
                </a:lnTo>
                <a:lnTo>
                  <a:pt x="749807" y="1600199"/>
                </a:lnTo>
                <a:lnTo>
                  <a:pt x="792479" y="1603247"/>
                </a:lnTo>
                <a:lnTo>
                  <a:pt x="835151" y="1604771"/>
                </a:lnTo>
                <a:lnTo>
                  <a:pt x="879347" y="1603247"/>
                </a:lnTo>
                <a:lnTo>
                  <a:pt x="920495" y="1600199"/>
                </a:lnTo>
                <a:lnTo>
                  <a:pt x="963167" y="1595627"/>
                </a:lnTo>
                <a:lnTo>
                  <a:pt x="1004315" y="1588007"/>
                </a:lnTo>
                <a:lnTo>
                  <a:pt x="1043939" y="1578863"/>
                </a:lnTo>
                <a:lnTo>
                  <a:pt x="835151" y="1578863"/>
                </a:lnTo>
                <a:lnTo>
                  <a:pt x="794003" y="1577339"/>
                </a:lnTo>
                <a:lnTo>
                  <a:pt x="752855" y="1574291"/>
                </a:lnTo>
                <a:lnTo>
                  <a:pt x="711707" y="1569719"/>
                </a:lnTo>
                <a:lnTo>
                  <a:pt x="672083" y="1563623"/>
                </a:lnTo>
                <a:lnTo>
                  <a:pt x="632459" y="1554479"/>
                </a:lnTo>
                <a:lnTo>
                  <a:pt x="594359" y="1543811"/>
                </a:lnTo>
                <a:lnTo>
                  <a:pt x="556259" y="1531619"/>
                </a:lnTo>
                <a:lnTo>
                  <a:pt x="519683" y="1517903"/>
                </a:lnTo>
                <a:lnTo>
                  <a:pt x="484631" y="1502663"/>
                </a:lnTo>
                <a:lnTo>
                  <a:pt x="414527" y="1466087"/>
                </a:lnTo>
                <a:lnTo>
                  <a:pt x="350519" y="1424939"/>
                </a:lnTo>
                <a:lnTo>
                  <a:pt x="320039" y="1400555"/>
                </a:lnTo>
                <a:lnTo>
                  <a:pt x="262127" y="1351787"/>
                </a:lnTo>
                <a:lnTo>
                  <a:pt x="210312" y="1295399"/>
                </a:lnTo>
                <a:lnTo>
                  <a:pt x="163067" y="1235963"/>
                </a:lnTo>
                <a:lnTo>
                  <a:pt x="123443" y="1171955"/>
                </a:lnTo>
                <a:lnTo>
                  <a:pt x="105155" y="1138427"/>
                </a:lnTo>
                <a:lnTo>
                  <a:pt x="74675" y="1068323"/>
                </a:lnTo>
                <a:lnTo>
                  <a:pt x="51815" y="995171"/>
                </a:lnTo>
                <a:lnTo>
                  <a:pt x="35051" y="920495"/>
                </a:lnTo>
                <a:lnTo>
                  <a:pt x="30479" y="880871"/>
                </a:lnTo>
                <a:lnTo>
                  <a:pt x="27431" y="841247"/>
                </a:lnTo>
                <a:lnTo>
                  <a:pt x="25908" y="801623"/>
                </a:lnTo>
                <a:lnTo>
                  <a:pt x="27431" y="761999"/>
                </a:lnTo>
                <a:lnTo>
                  <a:pt x="30479" y="722375"/>
                </a:lnTo>
                <a:lnTo>
                  <a:pt x="35051" y="682751"/>
                </a:lnTo>
                <a:lnTo>
                  <a:pt x="42672" y="644651"/>
                </a:lnTo>
                <a:lnTo>
                  <a:pt x="62484" y="569975"/>
                </a:lnTo>
                <a:lnTo>
                  <a:pt x="105155" y="464819"/>
                </a:lnTo>
                <a:lnTo>
                  <a:pt x="123443" y="431291"/>
                </a:lnTo>
                <a:lnTo>
                  <a:pt x="164591" y="367283"/>
                </a:lnTo>
                <a:lnTo>
                  <a:pt x="210312" y="307847"/>
                </a:lnTo>
                <a:lnTo>
                  <a:pt x="236220" y="278891"/>
                </a:lnTo>
                <a:lnTo>
                  <a:pt x="291083" y="227075"/>
                </a:lnTo>
                <a:lnTo>
                  <a:pt x="350519" y="179832"/>
                </a:lnTo>
                <a:lnTo>
                  <a:pt x="382523" y="156972"/>
                </a:lnTo>
                <a:lnTo>
                  <a:pt x="416051" y="137160"/>
                </a:lnTo>
                <a:lnTo>
                  <a:pt x="449579" y="118872"/>
                </a:lnTo>
                <a:lnTo>
                  <a:pt x="484631" y="102108"/>
                </a:lnTo>
                <a:lnTo>
                  <a:pt x="521207" y="85344"/>
                </a:lnTo>
                <a:lnTo>
                  <a:pt x="557783" y="71628"/>
                </a:lnTo>
                <a:lnTo>
                  <a:pt x="594359" y="59436"/>
                </a:lnTo>
                <a:lnTo>
                  <a:pt x="633983" y="48768"/>
                </a:lnTo>
                <a:lnTo>
                  <a:pt x="711707" y="33528"/>
                </a:lnTo>
                <a:lnTo>
                  <a:pt x="752855" y="28956"/>
                </a:lnTo>
                <a:lnTo>
                  <a:pt x="794003" y="25908"/>
                </a:lnTo>
                <a:lnTo>
                  <a:pt x="835151" y="24384"/>
                </a:lnTo>
                <a:lnTo>
                  <a:pt x="1043939" y="24384"/>
                </a:lnTo>
                <a:lnTo>
                  <a:pt x="1002791" y="15240"/>
                </a:lnTo>
                <a:lnTo>
                  <a:pt x="920495" y="3048"/>
                </a:lnTo>
                <a:lnTo>
                  <a:pt x="877823" y="0"/>
                </a:lnTo>
                <a:close/>
              </a:path>
              <a:path w="1670684" h="1605279">
                <a:moveTo>
                  <a:pt x="1043939" y="24384"/>
                </a:moveTo>
                <a:lnTo>
                  <a:pt x="835151" y="24384"/>
                </a:lnTo>
                <a:lnTo>
                  <a:pt x="877823" y="25908"/>
                </a:lnTo>
                <a:lnTo>
                  <a:pt x="918971" y="28956"/>
                </a:lnTo>
                <a:lnTo>
                  <a:pt x="958595" y="33528"/>
                </a:lnTo>
                <a:lnTo>
                  <a:pt x="999743" y="41148"/>
                </a:lnTo>
                <a:lnTo>
                  <a:pt x="1037843" y="48768"/>
                </a:lnTo>
                <a:lnTo>
                  <a:pt x="1077467" y="59436"/>
                </a:lnTo>
                <a:lnTo>
                  <a:pt x="1114043" y="71628"/>
                </a:lnTo>
                <a:lnTo>
                  <a:pt x="1187195" y="102108"/>
                </a:lnTo>
                <a:lnTo>
                  <a:pt x="1222247" y="118872"/>
                </a:lnTo>
                <a:lnTo>
                  <a:pt x="1255775" y="137160"/>
                </a:lnTo>
                <a:lnTo>
                  <a:pt x="1289303" y="158496"/>
                </a:lnTo>
                <a:lnTo>
                  <a:pt x="1350263" y="202692"/>
                </a:lnTo>
                <a:lnTo>
                  <a:pt x="1380743" y="227075"/>
                </a:lnTo>
                <a:lnTo>
                  <a:pt x="1435607" y="280415"/>
                </a:lnTo>
                <a:lnTo>
                  <a:pt x="1484375" y="336803"/>
                </a:lnTo>
                <a:lnTo>
                  <a:pt x="1528571" y="399287"/>
                </a:lnTo>
                <a:lnTo>
                  <a:pt x="1565147" y="464819"/>
                </a:lnTo>
                <a:lnTo>
                  <a:pt x="1581911" y="499871"/>
                </a:lnTo>
                <a:lnTo>
                  <a:pt x="1609343" y="571499"/>
                </a:lnTo>
                <a:lnTo>
                  <a:pt x="1629155" y="646175"/>
                </a:lnTo>
                <a:lnTo>
                  <a:pt x="1641347" y="722375"/>
                </a:lnTo>
                <a:lnTo>
                  <a:pt x="1644395" y="761999"/>
                </a:lnTo>
                <a:lnTo>
                  <a:pt x="1645919" y="801623"/>
                </a:lnTo>
                <a:lnTo>
                  <a:pt x="1644395" y="842771"/>
                </a:lnTo>
                <a:lnTo>
                  <a:pt x="1641347" y="880871"/>
                </a:lnTo>
                <a:lnTo>
                  <a:pt x="1635251" y="920495"/>
                </a:lnTo>
                <a:lnTo>
                  <a:pt x="1629155" y="958595"/>
                </a:lnTo>
                <a:lnTo>
                  <a:pt x="1620011" y="996695"/>
                </a:lnTo>
                <a:lnTo>
                  <a:pt x="1595627" y="1069847"/>
                </a:lnTo>
                <a:lnTo>
                  <a:pt x="1565147" y="1138427"/>
                </a:lnTo>
                <a:lnTo>
                  <a:pt x="1528571" y="1205483"/>
                </a:lnTo>
                <a:lnTo>
                  <a:pt x="1484375" y="1266443"/>
                </a:lnTo>
                <a:lnTo>
                  <a:pt x="1459991" y="1296923"/>
                </a:lnTo>
                <a:lnTo>
                  <a:pt x="1408175" y="1351787"/>
                </a:lnTo>
                <a:lnTo>
                  <a:pt x="1379219" y="1377695"/>
                </a:lnTo>
                <a:lnTo>
                  <a:pt x="1319783" y="1424939"/>
                </a:lnTo>
                <a:lnTo>
                  <a:pt x="1287779" y="1446275"/>
                </a:lnTo>
                <a:lnTo>
                  <a:pt x="1220723" y="1485899"/>
                </a:lnTo>
                <a:lnTo>
                  <a:pt x="1185671" y="1502663"/>
                </a:lnTo>
                <a:lnTo>
                  <a:pt x="1150619" y="1517903"/>
                </a:lnTo>
                <a:lnTo>
                  <a:pt x="1114043" y="1531619"/>
                </a:lnTo>
                <a:lnTo>
                  <a:pt x="1075943" y="1543811"/>
                </a:lnTo>
                <a:lnTo>
                  <a:pt x="1037843" y="1554479"/>
                </a:lnTo>
                <a:lnTo>
                  <a:pt x="998219" y="1563623"/>
                </a:lnTo>
                <a:lnTo>
                  <a:pt x="958595" y="1569719"/>
                </a:lnTo>
                <a:lnTo>
                  <a:pt x="917447" y="1574291"/>
                </a:lnTo>
                <a:lnTo>
                  <a:pt x="876299" y="1577339"/>
                </a:lnTo>
                <a:lnTo>
                  <a:pt x="835151" y="1578863"/>
                </a:lnTo>
                <a:lnTo>
                  <a:pt x="1043939" y="1578863"/>
                </a:lnTo>
                <a:lnTo>
                  <a:pt x="1083563" y="1568195"/>
                </a:lnTo>
                <a:lnTo>
                  <a:pt x="1123187" y="1556003"/>
                </a:lnTo>
                <a:lnTo>
                  <a:pt x="1161287" y="1540763"/>
                </a:lnTo>
                <a:lnTo>
                  <a:pt x="1197863" y="1525523"/>
                </a:lnTo>
                <a:lnTo>
                  <a:pt x="1267967" y="1488947"/>
                </a:lnTo>
                <a:lnTo>
                  <a:pt x="1303019" y="1467611"/>
                </a:lnTo>
                <a:lnTo>
                  <a:pt x="1335023" y="1444751"/>
                </a:lnTo>
                <a:lnTo>
                  <a:pt x="1367027" y="1420367"/>
                </a:lnTo>
                <a:lnTo>
                  <a:pt x="1397507" y="1395983"/>
                </a:lnTo>
                <a:lnTo>
                  <a:pt x="1426463" y="1368551"/>
                </a:lnTo>
                <a:lnTo>
                  <a:pt x="1453895" y="1341119"/>
                </a:lnTo>
                <a:lnTo>
                  <a:pt x="1479803" y="1312163"/>
                </a:lnTo>
                <a:lnTo>
                  <a:pt x="1528571" y="1251203"/>
                </a:lnTo>
                <a:lnTo>
                  <a:pt x="1549907" y="1217675"/>
                </a:lnTo>
                <a:lnTo>
                  <a:pt x="1569719" y="1184147"/>
                </a:lnTo>
                <a:lnTo>
                  <a:pt x="1588007" y="1149095"/>
                </a:lnTo>
                <a:lnTo>
                  <a:pt x="1604771" y="1114043"/>
                </a:lnTo>
                <a:lnTo>
                  <a:pt x="1620011" y="1077467"/>
                </a:lnTo>
                <a:lnTo>
                  <a:pt x="1633727" y="1040891"/>
                </a:lnTo>
                <a:lnTo>
                  <a:pt x="1644395" y="1002791"/>
                </a:lnTo>
                <a:lnTo>
                  <a:pt x="1653539" y="963167"/>
                </a:lnTo>
                <a:lnTo>
                  <a:pt x="1661159" y="923543"/>
                </a:lnTo>
                <a:lnTo>
                  <a:pt x="1665731" y="883919"/>
                </a:lnTo>
                <a:lnTo>
                  <a:pt x="1668779" y="842771"/>
                </a:lnTo>
                <a:lnTo>
                  <a:pt x="1670303" y="801623"/>
                </a:lnTo>
                <a:lnTo>
                  <a:pt x="1668779" y="760475"/>
                </a:lnTo>
                <a:lnTo>
                  <a:pt x="1665731" y="719327"/>
                </a:lnTo>
                <a:lnTo>
                  <a:pt x="1661159" y="679703"/>
                </a:lnTo>
                <a:lnTo>
                  <a:pt x="1653539" y="640079"/>
                </a:lnTo>
                <a:lnTo>
                  <a:pt x="1644395" y="600455"/>
                </a:lnTo>
                <a:lnTo>
                  <a:pt x="1632203" y="562355"/>
                </a:lnTo>
                <a:lnTo>
                  <a:pt x="1620011" y="525779"/>
                </a:lnTo>
                <a:lnTo>
                  <a:pt x="1604771" y="489203"/>
                </a:lnTo>
                <a:lnTo>
                  <a:pt x="1588007" y="454151"/>
                </a:lnTo>
                <a:lnTo>
                  <a:pt x="1569719" y="419099"/>
                </a:lnTo>
                <a:lnTo>
                  <a:pt x="1549907" y="385571"/>
                </a:lnTo>
                <a:lnTo>
                  <a:pt x="1527047" y="352043"/>
                </a:lnTo>
                <a:lnTo>
                  <a:pt x="1504187" y="321563"/>
                </a:lnTo>
                <a:lnTo>
                  <a:pt x="1479803" y="291083"/>
                </a:lnTo>
                <a:lnTo>
                  <a:pt x="1453895" y="262127"/>
                </a:lnTo>
                <a:lnTo>
                  <a:pt x="1395983" y="207264"/>
                </a:lnTo>
                <a:lnTo>
                  <a:pt x="1335023" y="158496"/>
                </a:lnTo>
                <a:lnTo>
                  <a:pt x="1301495" y="135636"/>
                </a:lnTo>
                <a:lnTo>
                  <a:pt x="1267967" y="115824"/>
                </a:lnTo>
                <a:lnTo>
                  <a:pt x="1232915" y="96012"/>
                </a:lnTo>
                <a:lnTo>
                  <a:pt x="1196339" y="77724"/>
                </a:lnTo>
                <a:lnTo>
                  <a:pt x="1159763" y="62484"/>
                </a:lnTo>
                <a:lnTo>
                  <a:pt x="1121663" y="47244"/>
                </a:lnTo>
                <a:lnTo>
                  <a:pt x="1083563" y="35052"/>
                </a:lnTo>
                <a:lnTo>
                  <a:pt x="1043939" y="24384"/>
                </a:lnTo>
                <a:close/>
              </a:path>
            </a:pathLst>
          </a:custGeom>
          <a:solidFill>
            <a:srgbClr val="B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204972" y="2441447"/>
            <a:ext cx="1130935" cy="477520"/>
          </a:xfrm>
          <a:custGeom>
            <a:avLst/>
            <a:gdLst/>
            <a:ahLst/>
            <a:cxnLst/>
            <a:rect l="l" t="t" r="r" b="b"/>
            <a:pathLst>
              <a:path w="1130935" h="477519">
                <a:moveTo>
                  <a:pt x="1127759" y="0"/>
                </a:moveTo>
                <a:lnTo>
                  <a:pt x="0" y="467867"/>
                </a:lnTo>
                <a:lnTo>
                  <a:pt x="4572" y="477011"/>
                </a:lnTo>
                <a:lnTo>
                  <a:pt x="1130807" y="9143"/>
                </a:lnTo>
                <a:lnTo>
                  <a:pt x="112775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572000" y="2441447"/>
            <a:ext cx="1012190" cy="477520"/>
          </a:xfrm>
          <a:custGeom>
            <a:avLst/>
            <a:gdLst/>
            <a:ahLst/>
            <a:cxnLst/>
            <a:rect l="l" t="t" r="r" b="b"/>
            <a:pathLst>
              <a:path w="1012189" h="477519">
                <a:moveTo>
                  <a:pt x="4571" y="0"/>
                </a:moveTo>
                <a:lnTo>
                  <a:pt x="0" y="7619"/>
                </a:lnTo>
                <a:lnTo>
                  <a:pt x="1008887" y="477011"/>
                </a:lnTo>
                <a:lnTo>
                  <a:pt x="1011935" y="467867"/>
                </a:lnTo>
                <a:lnTo>
                  <a:pt x="457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3971290" y="2228722"/>
            <a:ext cx="9309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3F3F3F"/>
                </a:solidFill>
                <a:effectLst/>
                <a:uLnTx/>
                <a:uFillTx/>
                <a:latin typeface="Arial"/>
                <a:ea typeface="+mn-ea"/>
                <a:cs typeface="Arial"/>
              </a:rPr>
              <a:t>Endodermide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a:spLocks noGrp="1"/>
          </p:cNvSpPr>
          <p:nvPr>
            <p:ph type="title"/>
          </p:nvPr>
        </p:nvSpPr>
        <p:spPr>
          <a:xfrm>
            <a:off x="258127" y="128689"/>
            <a:ext cx="8485505" cy="2037080"/>
          </a:xfrm>
          <a:prstGeom prst="rect">
            <a:avLst/>
          </a:prstGeom>
        </p:spPr>
        <p:txBody>
          <a:bodyPr vert="horz" wrap="square" lIns="0" tIns="12700" rIns="0" bIns="0" rtlCol="0">
            <a:spAutoFit/>
          </a:bodyPr>
          <a:lstStyle/>
          <a:p>
            <a:pPr marL="12700" marR="5080">
              <a:lnSpc>
                <a:spcPct val="110000"/>
              </a:lnSpc>
              <a:spcBef>
                <a:spcPts val="100"/>
              </a:spcBef>
            </a:pPr>
            <a:r>
              <a:rPr sz="2000" b="0" dirty="0">
                <a:solidFill>
                  <a:srgbClr val="000000"/>
                </a:solidFill>
                <a:latin typeface="Arial"/>
                <a:cs typeface="Arial"/>
              </a:rPr>
              <a:t>Nelle dicotiledoni arboree (che sono più primitive delle piante erbacee) il  processo di </a:t>
            </a:r>
            <a:r>
              <a:rPr sz="2000" b="0" spc="-5" dirty="0">
                <a:solidFill>
                  <a:srgbClr val="000000"/>
                </a:solidFill>
                <a:latin typeface="Arial"/>
                <a:cs typeface="Arial"/>
              </a:rPr>
              <a:t>smembramento </a:t>
            </a:r>
            <a:r>
              <a:rPr sz="2000" b="0" dirty="0">
                <a:solidFill>
                  <a:srgbClr val="000000"/>
                </a:solidFill>
                <a:latin typeface="Arial"/>
                <a:cs typeface="Arial"/>
              </a:rPr>
              <a:t>dell’originale fascio conduttore in porzioni più</a:t>
            </a:r>
            <a:r>
              <a:rPr sz="2000" b="0" spc="-204" dirty="0">
                <a:solidFill>
                  <a:srgbClr val="000000"/>
                </a:solidFill>
                <a:latin typeface="Arial"/>
                <a:cs typeface="Arial"/>
              </a:rPr>
              <a:t> </a:t>
            </a:r>
            <a:r>
              <a:rPr sz="2000" b="0" dirty="0">
                <a:solidFill>
                  <a:srgbClr val="000000"/>
                </a:solidFill>
                <a:latin typeface="Arial"/>
                <a:cs typeface="Arial"/>
              </a:rPr>
              <a:t>o  meno numerose che formano i singoli </a:t>
            </a:r>
            <a:r>
              <a:rPr sz="2000" b="0" spc="-5" dirty="0">
                <a:solidFill>
                  <a:srgbClr val="000000"/>
                </a:solidFill>
                <a:latin typeface="Arial"/>
                <a:cs typeface="Arial"/>
              </a:rPr>
              <a:t>fasci </a:t>
            </a:r>
            <a:r>
              <a:rPr sz="2000" b="0" dirty="0">
                <a:solidFill>
                  <a:srgbClr val="000000"/>
                </a:solidFill>
                <a:latin typeface="Arial"/>
                <a:cs typeface="Arial"/>
              </a:rPr>
              <a:t>collaterali non è molto  pronunciato.</a:t>
            </a:r>
            <a:endParaRPr sz="2000">
              <a:latin typeface="Arial"/>
              <a:cs typeface="Arial"/>
            </a:endParaRPr>
          </a:p>
          <a:p>
            <a:pPr marL="12700" marR="56515">
              <a:lnSpc>
                <a:spcPct val="110000"/>
              </a:lnSpc>
            </a:pPr>
            <a:r>
              <a:rPr sz="2000" b="0" spc="-5" dirty="0">
                <a:solidFill>
                  <a:srgbClr val="000000"/>
                </a:solidFill>
                <a:latin typeface="Arial"/>
                <a:cs typeface="Arial"/>
              </a:rPr>
              <a:t>Questo </a:t>
            </a:r>
            <a:r>
              <a:rPr sz="2000" b="0" dirty="0">
                <a:solidFill>
                  <a:srgbClr val="000000"/>
                </a:solidFill>
                <a:latin typeface="Arial"/>
                <a:cs typeface="Arial"/>
              </a:rPr>
              <a:t>conferisce alla </a:t>
            </a:r>
            <a:r>
              <a:rPr sz="2000" b="0" spc="-5" dirty="0">
                <a:solidFill>
                  <a:srgbClr val="000000"/>
                </a:solidFill>
                <a:latin typeface="Arial"/>
                <a:cs typeface="Arial"/>
              </a:rPr>
              <a:t>struttura </a:t>
            </a:r>
            <a:r>
              <a:rPr sz="2000" b="0" dirty="0">
                <a:solidFill>
                  <a:srgbClr val="000000"/>
                </a:solidFill>
                <a:latin typeface="Arial"/>
                <a:cs typeface="Arial"/>
              </a:rPr>
              <a:t>un </a:t>
            </a:r>
            <a:r>
              <a:rPr sz="2000" b="0" spc="-5" dirty="0">
                <a:solidFill>
                  <a:srgbClr val="000000"/>
                </a:solidFill>
                <a:latin typeface="Arial"/>
                <a:cs typeface="Arial"/>
              </a:rPr>
              <a:t>aspetto </a:t>
            </a:r>
            <a:r>
              <a:rPr sz="2000" b="0" dirty="0">
                <a:solidFill>
                  <a:srgbClr val="000000"/>
                </a:solidFill>
                <a:latin typeface="Arial"/>
                <a:cs typeface="Arial"/>
              </a:rPr>
              <a:t>molto più massiccio di quanto</a:t>
            </a:r>
            <a:r>
              <a:rPr sz="2000" b="0" spc="-250" dirty="0">
                <a:solidFill>
                  <a:srgbClr val="000000"/>
                </a:solidFill>
                <a:latin typeface="Arial"/>
                <a:cs typeface="Arial"/>
              </a:rPr>
              <a:t> </a:t>
            </a:r>
            <a:r>
              <a:rPr sz="2000" b="0" dirty="0">
                <a:solidFill>
                  <a:srgbClr val="000000"/>
                </a:solidFill>
                <a:latin typeface="Arial"/>
                <a:cs typeface="Arial"/>
              </a:rPr>
              <a:t>si  osserva nelle dicotiledoni erbacee, dovendo svolgere una più</a:t>
            </a:r>
            <a:r>
              <a:rPr sz="2000" b="0" spc="-225" dirty="0">
                <a:solidFill>
                  <a:srgbClr val="000000"/>
                </a:solidFill>
                <a:latin typeface="Arial"/>
                <a:cs typeface="Arial"/>
              </a:rPr>
              <a:t> </a:t>
            </a:r>
            <a:r>
              <a:rPr sz="2000" b="0" dirty="0">
                <a:solidFill>
                  <a:srgbClr val="000000"/>
                </a:solidFill>
                <a:latin typeface="Arial"/>
                <a:cs typeface="Arial"/>
              </a:rPr>
              <a:t>importante</a:t>
            </a:r>
            <a:endParaRPr sz="2000">
              <a:latin typeface="Arial"/>
              <a:cs typeface="Arial"/>
            </a:endParaRPr>
          </a:p>
        </p:txBody>
      </p:sp>
      <p:sp>
        <p:nvSpPr>
          <p:cNvPr id="12" name="object 12"/>
          <p:cNvSpPr txBox="1"/>
          <p:nvPr/>
        </p:nvSpPr>
        <p:spPr>
          <a:xfrm>
            <a:off x="258127" y="2170240"/>
            <a:ext cx="2426335"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funzione di</a:t>
            </a:r>
            <a:r>
              <a:rPr kumimoji="0" sz="2000" b="0" i="0" u="none" strike="noStrike" kern="1200" cap="none" spc="-114"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sostegno.</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885380" y="5362574"/>
            <a:ext cx="3314700" cy="940435"/>
          </a:xfrm>
          <a:prstGeom prst="rect">
            <a:avLst/>
          </a:prstGeom>
        </p:spPr>
        <p:txBody>
          <a:bodyPr vert="horz" wrap="square" lIns="0" tIns="12700" rIns="0" bIns="0" rtlCol="0">
            <a:spAutoFit/>
          </a:bodyPr>
          <a:lstStyle/>
          <a:p>
            <a:pPr marL="830580" marR="822325" lvl="0" indent="401955"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Eustele  </a:t>
            </a:r>
            <a:r>
              <a:rPr kumimoji="0" sz="2000" b="0" i="0" u="none" strike="noStrike" kern="1200" cap="none" spc="0" normalizeH="0" baseline="0" noProof="0" dirty="0">
                <a:ln>
                  <a:noFill/>
                </a:ln>
                <a:solidFill>
                  <a:prstClr val="black"/>
                </a:solidFill>
                <a:effectLst/>
                <a:uLnTx/>
                <a:uFillTx/>
                <a:latin typeface="Arial"/>
                <a:ea typeface="+mn-ea"/>
                <a:cs typeface="Arial"/>
              </a:rPr>
              <a:t>pianta</a:t>
            </a:r>
            <a:r>
              <a:rPr kumimoji="0" sz="2000" b="0" i="0" u="none" strike="noStrike" kern="1200" cap="none" spc="-10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legnosa</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(eucotiledone,</a:t>
            </a:r>
            <a:r>
              <a:rPr kumimoji="0" sz="2000" b="0" i="0" u="none" strike="noStrike" kern="1200" cap="none" spc="-11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gimnosperme)</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6220" y="0"/>
            <a:ext cx="8907779" cy="659739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35696" y="131724"/>
            <a:ext cx="1899920" cy="513715"/>
          </a:xfrm>
          <a:prstGeom prst="rect">
            <a:avLst/>
          </a:prstGeom>
        </p:spPr>
        <p:txBody>
          <a:bodyPr vert="horz" wrap="square" lIns="0" tIns="12700" rIns="0" bIns="0" rtlCol="0">
            <a:spAutoFit/>
          </a:bodyPr>
          <a:lstStyle/>
          <a:p>
            <a:pPr marL="12700">
              <a:lnSpc>
                <a:spcPct val="100000"/>
              </a:lnSpc>
              <a:spcBef>
                <a:spcPts val="100"/>
              </a:spcBef>
            </a:pPr>
            <a:r>
              <a:rPr sz="3200" dirty="0"/>
              <a:t>EUSTELE</a:t>
            </a:r>
            <a:endParaRPr sz="3200"/>
          </a:p>
        </p:txBody>
      </p:sp>
      <p:sp>
        <p:nvSpPr>
          <p:cNvPr id="4" name="object 4"/>
          <p:cNvSpPr/>
          <p:nvPr/>
        </p:nvSpPr>
        <p:spPr>
          <a:xfrm>
            <a:off x="2124455" y="5024627"/>
            <a:ext cx="1306195" cy="186055"/>
          </a:xfrm>
          <a:custGeom>
            <a:avLst/>
            <a:gdLst/>
            <a:ahLst/>
            <a:cxnLst/>
            <a:rect l="l" t="t" r="r" b="b"/>
            <a:pathLst>
              <a:path w="1306195" h="186054">
                <a:moveTo>
                  <a:pt x="71627" y="111251"/>
                </a:moveTo>
                <a:lnTo>
                  <a:pt x="0" y="156971"/>
                </a:lnTo>
                <a:lnTo>
                  <a:pt x="80771" y="185927"/>
                </a:lnTo>
                <a:lnTo>
                  <a:pt x="77039" y="155447"/>
                </a:lnTo>
                <a:lnTo>
                  <a:pt x="64007" y="155447"/>
                </a:lnTo>
                <a:lnTo>
                  <a:pt x="62483" y="146303"/>
                </a:lnTo>
                <a:lnTo>
                  <a:pt x="75729" y="144743"/>
                </a:lnTo>
                <a:lnTo>
                  <a:pt x="71627" y="111251"/>
                </a:lnTo>
                <a:close/>
              </a:path>
              <a:path w="1306195" h="186054">
                <a:moveTo>
                  <a:pt x="75729" y="144743"/>
                </a:moveTo>
                <a:lnTo>
                  <a:pt x="62483" y="146303"/>
                </a:lnTo>
                <a:lnTo>
                  <a:pt x="64007" y="155447"/>
                </a:lnTo>
                <a:lnTo>
                  <a:pt x="76856" y="153950"/>
                </a:lnTo>
                <a:lnTo>
                  <a:pt x="75729" y="144743"/>
                </a:lnTo>
                <a:close/>
              </a:path>
              <a:path w="1306195" h="186054">
                <a:moveTo>
                  <a:pt x="76856" y="153950"/>
                </a:moveTo>
                <a:lnTo>
                  <a:pt x="64007" y="155447"/>
                </a:lnTo>
                <a:lnTo>
                  <a:pt x="77039" y="155447"/>
                </a:lnTo>
                <a:lnTo>
                  <a:pt x="76856" y="153950"/>
                </a:lnTo>
                <a:close/>
              </a:path>
              <a:path w="1306195" h="186054">
                <a:moveTo>
                  <a:pt x="1304543" y="0"/>
                </a:moveTo>
                <a:lnTo>
                  <a:pt x="75729" y="144743"/>
                </a:lnTo>
                <a:lnTo>
                  <a:pt x="76856" y="153950"/>
                </a:lnTo>
                <a:lnTo>
                  <a:pt x="1306067" y="10668"/>
                </a:lnTo>
                <a:lnTo>
                  <a:pt x="130454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209800" y="5474207"/>
            <a:ext cx="1221105" cy="398145"/>
          </a:xfrm>
          <a:custGeom>
            <a:avLst/>
            <a:gdLst/>
            <a:ahLst/>
            <a:cxnLst/>
            <a:rect l="l" t="t" r="r" b="b"/>
            <a:pathLst>
              <a:path w="1221104" h="398145">
                <a:moveTo>
                  <a:pt x="75312" y="31432"/>
                </a:moveTo>
                <a:lnTo>
                  <a:pt x="72383" y="40608"/>
                </a:lnTo>
                <a:lnTo>
                  <a:pt x="1219199" y="397764"/>
                </a:lnTo>
                <a:lnTo>
                  <a:pt x="1220723" y="388620"/>
                </a:lnTo>
                <a:lnTo>
                  <a:pt x="75312" y="31432"/>
                </a:lnTo>
                <a:close/>
              </a:path>
              <a:path w="1221104" h="398145">
                <a:moveTo>
                  <a:pt x="85343" y="0"/>
                </a:moveTo>
                <a:lnTo>
                  <a:pt x="0" y="12192"/>
                </a:lnTo>
                <a:lnTo>
                  <a:pt x="62483" y="71628"/>
                </a:lnTo>
                <a:lnTo>
                  <a:pt x="72383" y="40608"/>
                </a:lnTo>
                <a:lnTo>
                  <a:pt x="59435" y="36576"/>
                </a:lnTo>
                <a:lnTo>
                  <a:pt x="62483" y="27432"/>
                </a:lnTo>
                <a:lnTo>
                  <a:pt x="76589" y="27432"/>
                </a:lnTo>
                <a:lnTo>
                  <a:pt x="85343" y="0"/>
                </a:lnTo>
                <a:close/>
              </a:path>
              <a:path w="1221104" h="398145">
                <a:moveTo>
                  <a:pt x="62483" y="27432"/>
                </a:moveTo>
                <a:lnTo>
                  <a:pt x="59435" y="36576"/>
                </a:lnTo>
                <a:lnTo>
                  <a:pt x="72383" y="40608"/>
                </a:lnTo>
                <a:lnTo>
                  <a:pt x="75312" y="31432"/>
                </a:lnTo>
                <a:lnTo>
                  <a:pt x="62483" y="27432"/>
                </a:lnTo>
                <a:close/>
              </a:path>
              <a:path w="1221104" h="398145">
                <a:moveTo>
                  <a:pt x="76589" y="27432"/>
                </a:moveTo>
                <a:lnTo>
                  <a:pt x="62483" y="27432"/>
                </a:lnTo>
                <a:lnTo>
                  <a:pt x="75312" y="31432"/>
                </a:lnTo>
                <a:lnTo>
                  <a:pt x="76589" y="2743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18743" y="4629911"/>
            <a:ext cx="1790700" cy="1714500"/>
          </a:xfrm>
          <a:custGeom>
            <a:avLst/>
            <a:gdLst/>
            <a:ahLst/>
            <a:cxnLst/>
            <a:rect l="l" t="t" r="r" b="b"/>
            <a:pathLst>
              <a:path w="1790700" h="1714500">
                <a:moveTo>
                  <a:pt x="894587" y="0"/>
                </a:moveTo>
                <a:lnTo>
                  <a:pt x="848867" y="1524"/>
                </a:lnTo>
                <a:lnTo>
                  <a:pt x="803147" y="4572"/>
                </a:lnTo>
                <a:lnTo>
                  <a:pt x="758951" y="9144"/>
                </a:lnTo>
                <a:lnTo>
                  <a:pt x="714755" y="16764"/>
                </a:lnTo>
                <a:lnTo>
                  <a:pt x="627887" y="38100"/>
                </a:lnTo>
                <a:lnTo>
                  <a:pt x="586739" y="51816"/>
                </a:lnTo>
                <a:lnTo>
                  <a:pt x="545591" y="67056"/>
                </a:lnTo>
                <a:lnTo>
                  <a:pt x="505967" y="83820"/>
                </a:lnTo>
                <a:lnTo>
                  <a:pt x="429767" y="123444"/>
                </a:lnTo>
                <a:lnTo>
                  <a:pt x="394715" y="146304"/>
                </a:lnTo>
                <a:lnTo>
                  <a:pt x="324611" y="195072"/>
                </a:lnTo>
                <a:lnTo>
                  <a:pt x="292607" y="222503"/>
                </a:lnTo>
                <a:lnTo>
                  <a:pt x="231647" y="280415"/>
                </a:lnTo>
                <a:lnTo>
                  <a:pt x="176784" y="344423"/>
                </a:lnTo>
                <a:lnTo>
                  <a:pt x="152400" y="377951"/>
                </a:lnTo>
                <a:lnTo>
                  <a:pt x="129539" y="413003"/>
                </a:lnTo>
                <a:lnTo>
                  <a:pt x="108203" y="448055"/>
                </a:lnTo>
                <a:lnTo>
                  <a:pt x="88392" y="486155"/>
                </a:lnTo>
                <a:lnTo>
                  <a:pt x="70103" y="524255"/>
                </a:lnTo>
                <a:lnTo>
                  <a:pt x="53339" y="562355"/>
                </a:lnTo>
                <a:lnTo>
                  <a:pt x="39623" y="601979"/>
                </a:lnTo>
                <a:lnTo>
                  <a:pt x="27431" y="643127"/>
                </a:lnTo>
                <a:lnTo>
                  <a:pt x="18287" y="684275"/>
                </a:lnTo>
                <a:lnTo>
                  <a:pt x="9143" y="726947"/>
                </a:lnTo>
                <a:lnTo>
                  <a:pt x="4571" y="769619"/>
                </a:lnTo>
                <a:lnTo>
                  <a:pt x="0" y="813815"/>
                </a:lnTo>
                <a:lnTo>
                  <a:pt x="0" y="879347"/>
                </a:lnTo>
                <a:lnTo>
                  <a:pt x="4571" y="944879"/>
                </a:lnTo>
                <a:lnTo>
                  <a:pt x="10667" y="989075"/>
                </a:lnTo>
                <a:lnTo>
                  <a:pt x="18287" y="1030223"/>
                </a:lnTo>
                <a:lnTo>
                  <a:pt x="27431" y="1071371"/>
                </a:lnTo>
                <a:lnTo>
                  <a:pt x="39623" y="1112519"/>
                </a:lnTo>
                <a:lnTo>
                  <a:pt x="70103" y="1191767"/>
                </a:lnTo>
                <a:lnTo>
                  <a:pt x="88392" y="1229867"/>
                </a:lnTo>
                <a:lnTo>
                  <a:pt x="108203" y="1266443"/>
                </a:lnTo>
                <a:lnTo>
                  <a:pt x="129539" y="1303019"/>
                </a:lnTo>
                <a:lnTo>
                  <a:pt x="152400" y="1336547"/>
                </a:lnTo>
                <a:lnTo>
                  <a:pt x="204215" y="1403603"/>
                </a:lnTo>
                <a:lnTo>
                  <a:pt x="262127" y="1464563"/>
                </a:lnTo>
                <a:lnTo>
                  <a:pt x="326135" y="1519427"/>
                </a:lnTo>
                <a:lnTo>
                  <a:pt x="359663" y="1545335"/>
                </a:lnTo>
                <a:lnTo>
                  <a:pt x="394715" y="1568195"/>
                </a:lnTo>
                <a:lnTo>
                  <a:pt x="431291" y="1591055"/>
                </a:lnTo>
                <a:lnTo>
                  <a:pt x="507491" y="1630679"/>
                </a:lnTo>
                <a:lnTo>
                  <a:pt x="547115" y="1647443"/>
                </a:lnTo>
                <a:lnTo>
                  <a:pt x="588263" y="1662683"/>
                </a:lnTo>
                <a:lnTo>
                  <a:pt x="629411" y="1676399"/>
                </a:lnTo>
                <a:lnTo>
                  <a:pt x="714755" y="1697735"/>
                </a:lnTo>
                <a:lnTo>
                  <a:pt x="758951" y="1705355"/>
                </a:lnTo>
                <a:lnTo>
                  <a:pt x="804671" y="1709927"/>
                </a:lnTo>
                <a:lnTo>
                  <a:pt x="848867" y="1712975"/>
                </a:lnTo>
                <a:lnTo>
                  <a:pt x="894587" y="1714499"/>
                </a:lnTo>
                <a:lnTo>
                  <a:pt x="940307" y="1712975"/>
                </a:lnTo>
                <a:lnTo>
                  <a:pt x="986027" y="1709927"/>
                </a:lnTo>
                <a:lnTo>
                  <a:pt x="1031747" y="1703831"/>
                </a:lnTo>
                <a:lnTo>
                  <a:pt x="1075943" y="1696211"/>
                </a:lnTo>
                <a:lnTo>
                  <a:pt x="1118615" y="1687067"/>
                </a:lnTo>
                <a:lnTo>
                  <a:pt x="1161287" y="1676399"/>
                </a:lnTo>
                <a:lnTo>
                  <a:pt x="894587" y="1676399"/>
                </a:lnTo>
                <a:lnTo>
                  <a:pt x="850391" y="1674875"/>
                </a:lnTo>
                <a:lnTo>
                  <a:pt x="806195" y="1671827"/>
                </a:lnTo>
                <a:lnTo>
                  <a:pt x="763523" y="1667255"/>
                </a:lnTo>
                <a:lnTo>
                  <a:pt x="720851" y="1659635"/>
                </a:lnTo>
                <a:lnTo>
                  <a:pt x="679703" y="1650491"/>
                </a:lnTo>
                <a:lnTo>
                  <a:pt x="640079" y="1639823"/>
                </a:lnTo>
                <a:lnTo>
                  <a:pt x="598931" y="1626107"/>
                </a:lnTo>
                <a:lnTo>
                  <a:pt x="560831" y="1612391"/>
                </a:lnTo>
                <a:lnTo>
                  <a:pt x="522731" y="1595627"/>
                </a:lnTo>
                <a:lnTo>
                  <a:pt x="486155" y="1577339"/>
                </a:lnTo>
                <a:lnTo>
                  <a:pt x="449579" y="1557527"/>
                </a:lnTo>
                <a:lnTo>
                  <a:pt x="414527" y="1536191"/>
                </a:lnTo>
                <a:lnTo>
                  <a:pt x="380999" y="1513331"/>
                </a:lnTo>
                <a:lnTo>
                  <a:pt x="348995" y="1488947"/>
                </a:lnTo>
                <a:lnTo>
                  <a:pt x="318515" y="1463039"/>
                </a:lnTo>
                <a:lnTo>
                  <a:pt x="288035" y="1435607"/>
                </a:lnTo>
                <a:lnTo>
                  <a:pt x="259079" y="1406651"/>
                </a:lnTo>
                <a:lnTo>
                  <a:pt x="233172" y="1377695"/>
                </a:lnTo>
                <a:lnTo>
                  <a:pt x="207263" y="1347215"/>
                </a:lnTo>
                <a:lnTo>
                  <a:pt x="182879" y="1315211"/>
                </a:lnTo>
                <a:lnTo>
                  <a:pt x="161544" y="1281683"/>
                </a:lnTo>
                <a:lnTo>
                  <a:pt x="140208" y="1246631"/>
                </a:lnTo>
                <a:lnTo>
                  <a:pt x="121920" y="1211579"/>
                </a:lnTo>
                <a:lnTo>
                  <a:pt x="105156" y="1175003"/>
                </a:lnTo>
                <a:lnTo>
                  <a:pt x="89915" y="1138427"/>
                </a:lnTo>
                <a:lnTo>
                  <a:pt x="76200" y="1100327"/>
                </a:lnTo>
                <a:lnTo>
                  <a:pt x="64007" y="1060703"/>
                </a:lnTo>
                <a:lnTo>
                  <a:pt x="54864" y="1021079"/>
                </a:lnTo>
                <a:lnTo>
                  <a:pt x="47243" y="981455"/>
                </a:lnTo>
                <a:lnTo>
                  <a:pt x="38100" y="899159"/>
                </a:lnTo>
                <a:lnTo>
                  <a:pt x="38100" y="815339"/>
                </a:lnTo>
                <a:lnTo>
                  <a:pt x="42671" y="772667"/>
                </a:lnTo>
                <a:lnTo>
                  <a:pt x="47243" y="731519"/>
                </a:lnTo>
                <a:lnTo>
                  <a:pt x="54864" y="691895"/>
                </a:lnTo>
                <a:lnTo>
                  <a:pt x="64007" y="652271"/>
                </a:lnTo>
                <a:lnTo>
                  <a:pt x="76200" y="612647"/>
                </a:lnTo>
                <a:lnTo>
                  <a:pt x="89915" y="574547"/>
                </a:lnTo>
                <a:lnTo>
                  <a:pt x="105156" y="537971"/>
                </a:lnTo>
                <a:lnTo>
                  <a:pt x="121920" y="501395"/>
                </a:lnTo>
                <a:lnTo>
                  <a:pt x="141731" y="466343"/>
                </a:lnTo>
                <a:lnTo>
                  <a:pt x="161544" y="432815"/>
                </a:lnTo>
                <a:lnTo>
                  <a:pt x="184403" y="399287"/>
                </a:lnTo>
                <a:lnTo>
                  <a:pt x="207263" y="367283"/>
                </a:lnTo>
                <a:lnTo>
                  <a:pt x="233172" y="336803"/>
                </a:lnTo>
                <a:lnTo>
                  <a:pt x="260603" y="306323"/>
                </a:lnTo>
                <a:lnTo>
                  <a:pt x="289559" y="277367"/>
                </a:lnTo>
                <a:lnTo>
                  <a:pt x="318515" y="251459"/>
                </a:lnTo>
                <a:lnTo>
                  <a:pt x="348995" y="225551"/>
                </a:lnTo>
                <a:lnTo>
                  <a:pt x="382523" y="201167"/>
                </a:lnTo>
                <a:lnTo>
                  <a:pt x="416051" y="178308"/>
                </a:lnTo>
                <a:lnTo>
                  <a:pt x="451103" y="156972"/>
                </a:lnTo>
                <a:lnTo>
                  <a:pt x="486155" y="137160"/>
                </a:lnTo>
                <a:lnTo>
                  <a:pt x="522731" y="118872"/>
                </a:lnTo>
                <a:lnTo>
                  <a:pt x="560831" y="102108"/>
                </a:lnTo>
                <a:lnTo>
                  <a:pt x="600455" y="86868"/>
                </a:lnTo>
                <a:lnTo>
                  <a:pt x="640079" y="74676"/>
                </a:lnTo>
                <a:lnTo>
                  <a:pt x="681227" y="64008"/>
                </a:lnTo>
                <a:lnTo>
                  <a:pt x="722375" y="54864"/>
                </a:lnTo>
                <a:lnTo>
                  <a:pt x="765047" y="47244"/>
                </a:lnTo>
                <a:lnTo>
                  <a:pt x="807719" y="42672"/>
                </a:lnTo>
                <a:lnTo>
                  <a:pt x="851915" y="39624"/>
                </a:lnTo>
                <a:lnTo>
                  <a:pt x="896111" y="38100"/>
                </a:lnTo>
                <a:lnTo>
                  <a:pt x="1161287" y="38100"/>
                </a:lnTo>
                <a:lnTo>
                  <a:pt x="1074419" y="16764"/>
                </a:lnTo>
                <a:lnTo>
                  <a:pt x="1030223" y="9144"/>
                </a:lnTo>
                <a:lnTo>
                  <a:pt x="986027" y="4572"/>
                </a:lnTo>
                <a:lnTo>
                  <a:pt x="940307" y="1524"/>
                </a:lnTo>
                <a:lnTo>
                  <a:pt x="894587" y="0"/>
                </a:lnTo>
                <a:close/>
              </a:path>
              <a:path w="1790700" h="1714500">
                <a:moveTo>
                  <a:pt x="1161287" y="38100"/>
                </a:moveTo>
                <a:lnTo>
                  <a:pt x="896111" y="38100"/>
                </a:lnTo>
                <a:lnTo>
                  <a:pt x="938783" y="39624"/>
                </a:lnTo>
                <a:lnTo>
                  <a:pt x="982979" y="42672"/>
                </a:lnTo>
                <a:lnTo>
                  <a:pt x="1025651" y="47244"/>
                </a:lnTo>
                <a:lnTo>
                  <a:pt x="1068323" y="54864"/>
                </a:lnTo>
                <a:lnTo>
                  <a:pt x="1109471" y="64008"/>
                </a:lnTo>
                <a:lnTo>
                  <a:pt x="1150619" y="74676"/>
                </a:lnTo>
                <a:lnTo>
                  <a:pt x="1229867" y="102108"/>
                </a:lnTo>
                <a:lnTo>
                  <a:pt x="1267967" y="118872"/>
                </a:lnTo>
                <a:lnTo>
                  <a:pt x="1304543" y="137160"/>
                </a:lnTo>
                <a:lnTo>
                  <a:pt x="1339595" y="156972"/>
                </a:lnTo>
                <a:lnTo>
                  <a:pt x="1374647" y="178308"/>
                </a:lnTo>
                <a:lnTo>
                  <a:pt x="1408175" y="201167"/>
                </a:lnTo>
                <a:lnTo>
                  <a:pt x="1440179" y="225551"/>
                </a:lnTo>
                <a:lnTo>
                  <a:pt x="1472183" y="251459"/>
                </a:lnTo>
                <a:lnTo>
                  <a:pt x="1530095" y="306323"/>
                </a:lnTo>
                <a:lnTo>
                  <a:pt x="1557527" y="336803"/>
                </a:lnTo>
                <a:lnTo>
                  <a:pt x="1581911" y="367283"/>
                </a:lnTo>
                <a:lnTo>
                  <a:pt x="1606295" y="399287"/>
                </a:lnTo>
                <a:lnTo>
                  <a:pt x="1629155" y="432815"/>
                </a:lnTo>
                <a:lnTo>
                  <a:pt x="1668779" y="502919"/>
                </a:lnTo>
                <a:lnTo>
                  <a:pt x="1685543" y="539495"/>
                </a:lnTo>
                <a:lnTo>
                  <a:pt x="1700783" y="576071"/>
                </a:lnTo>
                <a:lnTo>
                  <a:pt x="1714499" y="614171"/>
                </a:lnTo>
                <a:lnTo>
                  <a:pt x="1725167" y="653795"/>
                </a:lnTo>
                <a:lnTo>
                  <a:pt x="1734311" y="693419"/>
                </a:lnTo>
                <a:lnTo>
                  <a:pt x="1741931" y="733043"/>
                </a:lnTo>
                <a:lnTo>
                  <a:pt x="1748027" y="774191"/>
                </a:lnTo>
                <a:lnTo>
                  <a:pt x="1751075" y="815339"/>
                </a:lnTo>
                <a:lnTo>
                  <a:pt x="1752491" y="835151"/>
                </a:lnTo>
                <a:lnTo>
                  <a:pt x="1752491" y="879347"/>
                </a:lnTo>
                <a:lnTo>
                  <a:pt x="1748027" y="941831"/>
                </a:lnTo>
                <a:lnTo>
                  <a:pt x="1741931" y="982979"/>
                </a:lnTo>
                <a:lnTo>
                  <a:pt x="1734311" y="1022603"/>
                </a:lnTo>
                <a:lnTo>
                  <a:pt x="1725167" y="1062227"/>
                </a:lnTo>
                <a:lnTo>
                  <a:pt x="1700783" y="1138427"/>
                </a:lnTo>
                <a:lnTo>
                  <a:pt x="1684019" y="1176527"/>
                </a:lnTo>
                <a:lnTo>
                  <a:pt x="1667255" y="1213103"/>
                </a:lnTo>
                <a:lnTo>
                  <a:pt x="1648967" y="1248155"/>
                </a:lnTo>
                <a:lnTo>
                  <a:pt x="1606295" y="1315211"/>
                </a:lnTo>
                <a:lnTo>
                  <a:pt x="1581911" y="1347215"/>
                </a:lnTo>
                <a:lnTo>
                  <a:pt x="1530095" y="1408175"/>
                </a:lnTo>
                <a:lnTo>
                  <a:pt x="1501139" y="1437131"/>
                </a:lnTo>
                <a:lnTo>
                  <a:pt x="1440179" y="1488947"/>
                </a:lnTo>
                <a:lnTo>
                  <a:pt x="1408175" y="1513331"/>
                </a:lnTo>
                <a:lnTo>
                  <a:pt x="1374647" y="1536191"/>
                </a:lnTo>
                <a:lnTo>
                  <a:pt x="1339595" y="1557527"/>
                </a:lnTo>
                <a:lnTo>
                  <a:pt x="1303019" y="1577339"/>
                </a:lnTo>
                <a:lnTo>
                  <a:pt x="1266443" y="1595627"/>
                </a:lnTo>
                <a:lnTo>
                  <a:pt x="1228343" y="1612391"/>
                </a:lnTo>
                <a:lnTo>
                  <a:pt x="1149095" y="1639823"/>
                </a:lnTo>
                <a:lnTo>
                  <a:pt x="1107947" y="1650491"/>
                </a:lnTo>
                <a:lnTo>
                  <a:pt x="1066799" y="1659635"/>
                </a:lnTo>
                <a:lnTo>
                  <a:pt x="1024127" y="1667255"/>
                </a:lnTo>
                <a:lnTo>
                  <a:pt x="981455" y="1671827"/>
                </a:lnTo>
                <a:lnTo>
                  <a:pt x="938783" y="1674875"/>
                </a:lnTo>
                <a:lnTo>
                  <a:pt x="894587" y="1676399"/>
                </a:lnTo>
                <a:lnTo>
                  <a:pt x="1161287" y="1676399"/>
                </a:lnTo>
                <a:lnTo>
                  <a:pt x="1202435" y="1662683"/>
                </a:lnTo>
                <a:lnTo>
                  <a:pt x="1243583" y="1647443"/>
                </a:lnTo>
                <a:lnTo>
                  <a:pt x="1283207" y="1629155"/>
                </a:lnTo>
                <a:lnTo>
                  <a:pt x="1321307" y="1610867"/>
                </a:lnTo>
                <a:lnTo>
                  <a:pt x="1359407" y="1591055"/>
                </a:lnTo>
                <a:lnTo>
                  <a:pt x="1395983" y="1568195"/>
                </a:lnTo>
                <a:lnTo>
                  <a:pt x="1431035" y="1543811"/>
                </a:lnTo>
                <a:lnTo>
                  <a:pt x="1464563" y="1519427"/>
                </a:lnTo>
                <a:lnTo>
                  <a:pt x="1496567" y="1491995"/>
                </a:lnTo>
                <a:lnTo>
                  <a:pt x="1528571" y="1463039"/>
                </a:lnTo>
                <a:lnTo>
                  <a:pt x="1557527" y="1434083"/>
                </a:lnTo>
                <a:lnTo>
                  <a:pt x="1586483" y="1402079"/>
                </a:lnTo>
                <a:lnTo>
                  <a:pt x="1612391" y="1370075"/>
                </a:lnTo>
                <a:lnTo>
                  <a:pt x="1636775" y="1336547"/>
                </a:lnTo>
                <a:lnTo>
                  <a:pt x="1661159" y="1301495"/>
                </a:lnTo>
                <a:lnTo>
                  <a:pt x="1682495" y="1266443"/>
                </a:lnTo>
                <a:lnTo>
                  <a:pt x="1702307" y="1228343"/>
                </a:lnTo>
                <a:lnTo>
                  <a:pt x="1720595" y="1190243"/>
                </a:lnTo>
                <a:lnTo>
                  <a:pt x="1735835" y="1152143"/>
                </a:lnTo>
                <a:lnTo>
                  <a:pt x="1749551" y="1112519"/>
                </a:lnTo>
                <a:lnTo>
                  <a:pt x="1761743" y="1071371"/>
                </a:lnTo>
                <a:lnTo>
                  <a:pt x="1772411" y="1030223"/>
                </a:lnTo>
                <a:lnTo>
                  <a:pt x="1780031" y="987551"/>
                </a:lnTo>
                <a:lnTo>
                  <a:pt x="1786127" y="944879"/>
                </a:lnTo>
                <a:lnTo>
                  <a:pt x="1789284" y="899159"/>
                </a:lnTo>
                <a:lnTo>
                  <a:pt x="1790699" y="879347"/>
                </a:lnTo>
                <a:lnTo>
                  <a:pt x="1790699" y="835151"/>
                </a:lnTo>
                <a:lnTo>
                  <a:pt x="1789175" y="812291"/>
                </a:lnTo>
                <a:lnTo>
                  <a:pt x="1786127" y="769619"/>
                </a:lnTo>
                <a:lnTo>
                  <a:pt x="1780031" y="725423"/>
                </a:lnTo>
                <a:lnTo>
                  <a:pt x="1772411" y="684275"/>
                </a:lnTo>
                <a:lnTo>
                  <a:pt x="1761743" y="641603"/>
                </a:lnTo>
                <a:lnTo>
                  <a:pt x="1749551" y="601979"/>
                </a:lnTo>
                <a:lnTo>
                  <a:pt x="1735835" y="562355"/>
                </a:lnTo>
                <a:lnTo>
                  <a:pt x="1719071" y="522731"/>
                </a:lnTo>
                <a:lnTo>
                  <a:pt x="1702307" y="484631"/>
                </a:lnTo>
                <a:lnTo>
                  <a:pt x="1659635" y="411479"/>
                </a:lnTo>
                <a:lnTo>
                  <a:pt x="1636775" y="377951"/>
                </a:lnTo>
                <a:lnTo>
                  <a:pt x="1612391" y="342899"/>
                </a:lnTo>
                <a:lnTo>
                  <a:pt x="1584959" y="310895"/>
                </a:lnTo>
                <a:lnTo>
                  <a:pt x="1557527" y="280415"/>
                </a:lnTo>
                <a:lnTo>
                  <a:pt x="1527047" y="249935"/>
                </a:lnTo>
                <a:lnTo>
                  <a:pt x="1496567" y="222503"/>
                </a:lnTo>
                <a:lnTo>
                  <a:pt x="1463039" y="195072"/>
                </a:lnTo>
                <a:lnTo>
                  <a:pt x="1429511" y="169164"/>
                </a:lnTo>
                <a:lnTo>
                  <a:pt x="1394459" y="146304"/>
                </a:lnTo>
                <a:lnTo>
                  <a:pt x="1357883" y="123444"/>
                </a:lnTo>
                <a:lnTo>
                  <a:pt x="1321307" y="103632"/>
                </a:lnTo>
                <a:lnTo>
                  <a:pt x="1281683" y="83820"/>
                </a:lnTo>
                <a:lnTo>
                  <a:pt x="1242059" y="67056"/>
                </a:lnTo>
                <a:lnTo>
                  <a:pt x="1202435" y="51816"/>
                </a:lnTo>
                <a:lnTo>
                  <a:pt x="1161287" y="38100"/>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981200" y="4491227"/>
            <a:ext cx="992505" cy="325120"/>
          </a:xfrm>
          <a:custGeom>
            <a:avLst/>
            <a:gdLst/>
            <a:ahLst/>
            <a:cxnLst/>
            <a:rect l="l" t="t" r="r" b="b"/>
            <a:pathLst>
              <a:path w="992505" h="325120">
                <a:moveTo>
                  <a:pt x="62483" y="251459"/>
                </a:moveTo>
                <a:lnTo>
                  <a:pt x="0" y="309371"/>
                </a:lnTo>
                <a:lnTo>
                  <a:pt x="85343" y="324612"/>
                </a:lnTo>
                <a:lnTo>
                  <a:pt x="76295" y="295656"/>
                </a:lnTo>
                <a:lnTo>
                  <a:pt x="62483" y="295656"/>
                </a:lnTo>
                <a:lnTo>
                  <a:pt x="59435" y="286512"/>
                </a:lnTo>
                <a:lnTo>
                  <a:pt x="72209" y="282581"/>
                </a:lnTo>
                <a:lnTo>
                  <a:pt x="62483" y="251459"/>
                </a:lnTo>
                <a:close/>
              </a:path>
              <a:path w="992505" h="325120">
                <a:moveTo>
                  <a:pt x="72209" y="282581"/>
                </a:moveTo>
                <a:lnTo>
                  <a:pt x="59435" y="286512"/>
                </a:lnTo>
                <a:lnTo>
                  <a:pt x="62483" y="295656"/>
                </a:lnTo>
                <a:lnTo>
                  <a:pt x="75081" y="291773"/>
                </a:lnTo>
                <a:lnTo>
                  <a:pt x="72209" y="282581"/>
                </a:lnTo>
                <a:close/>
              </a:path>
              <a:path w="992505" h="325120">
                <a:moveTo>
                  <a:pt x="75081" y="291773"/>
                </a:moveTo>
                <a:lnTo>
                  <a:pt x="62483" y="295656"/>
                </a:lnTo>
                <a:lnTo>
                  <a:pt x="76295" y="295656"/>
                </a:lnTo>
                <a:lnTo>
                  <a:pt x="75081" y="291773"/>
                </a:lnTo>
                <a:close/>
              </a:path>
              <a:path w="992505" h="325120">
                <a:moveTo>
                  <a:pt x="990599" y="0"/>
                </a:moveTo>
                <a:lnTo>
                  <a:pt x="72209" y="282581"/>
                </a:lnTo>
                <a:lnTo>
                  <a:pt x="75081" y="291773"/>
                </a:lnTo>
                <a:lnTo>
                  <a:pt x="992123" y="9143"/>
                </a:lnTo>
                <a:lnTo>
                  <a:pt x="99059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3204321" y="4217758"/>
            <a:ext cx="2407285" cy="1915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endodermide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546100" marR="619125" lvl="0" indent="0" algn="l" defTabSz="914400" rtl="0" eaLnBrk="1" fontAlgn="auto" latinLnBrk="0" hangingPunct="1">
              <a:lnSpc>
                <a:spcPct val="100000"/>
              </a:lnSpc>
              <a:spcBef>
                <a:spcPts val="12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raggio  </a:t>
            </a:r>
            <a:r>
              <a:rPr kumimoji="0" sz="2400" b="0" i="0" u="none" strike="noStrike" kern="1200" cap="none" spc="0" normalizeH="0" baseline="0" noProof="0" dirty="0">
                <a:ln>
                  <a:noFill/>
                </a:ln>
                <a:solidFill>
                  <a:prstClr val="black"/>
                </a:solidFill>
                <a:effectLst/>
                <a:uLnTx/>
                <a:uFillTx/>
                <a:latin typeface="Arial"/>
                <a:ea typeface="+mn-ea"/>
                <a:cs typeface="Arial"/>
              </a:rPr>
              <a:t>m</a:t>
            </a:r>
            <a:r>
              <a:rPr kumimoji="0" sz="2400" b="0" i="0" u="none" strike="noStrike" kern="1200" cap="none" spc="-10" normalizeH="0" baseline="0" noProof="0" dirty="0">
                <a:ln>
                  <a:noFill/>
                </a:ln>
                <a:solidFill>
                  <a:prstClr val="black"/>
                </a:solidFill>
                <a:effectLst/>
                <a:uLnTx/>
                <a:uFillTx/>
                <a:latin typeface="Arial"/>
                <a:ea typeface="+mn-ea"/>
                <a:cs typeface="Arial"/>
              </a:rPr>
              <a:t>idolla</a:t>
            </a:r>
            <a:r>
              <a:rPr kumimoji="0" sz="2400" b="0" i="0" u="none" strike="noStrike" kern="1200" cap="none" spc="0" normalizeH="0" baseline="0" noProof="0" dirty="0">
                <a:ln>
                  <a:noFill/>
                </a:ln>
                <a:solidFill>
                  <a:prstClr val="black"/>
                </a:solidFill>
                <a:effectLst/>
                <a:uLnTx/>
                <a:uFillTx/>
                <a:latin typeface="Arial"/>
                <a:ea typeface="+mn-ea"/>
                <a:cs typeface="Arial"/>
              </a:rPr>
              <a:t>r</a:t>
            </a:r>
            <a:r>
              <a:rPr kumimoji="0" sz="2400" b="0" i="0" u="none" strike="noStrike" kern="1200" cap="none" spc="-5" normalizeH="0" baseline="0" noProof="0" dirty="0">
                <a:ln>
                  <a:noFill/>
                </a:ln>
                <a:solidFill>
                  <a:prstClr val="black"/>
                </a:solidFill>
                <a:effectLst/>
                <a:uLnTx/>
                <a:uFillTx/>
                <a:latin typeface="Arial"/>
                <a:ea typeface="+mn-ea"/>
                <a:cs typeface="Arial"/>
              </a:rPr>
              <a:t>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Times New Roman"/>
              <a:ea typeface="+mn-ea"/>
              <a:cs typeface="Times New Roman"/>
            </a:endParaRPr>
          </a:p>
          <a:p>
            <a:pPr marL="5461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singolo</a:t>
            </a:r>
            <a:r>
              <a:rPr kumimoji="0" sz="2400" b="0" i="0" u="none" strike="noStrike" kern="1200" cap="none" spc="-3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fascio</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p:nvPr/>
        </p:nvSpPr>
        <p:spPr>
          <a:xfrm>
            <a:off x="6824471" y="4553711"/>
            <a:ext cx="1790700" cy="1714500"/>
          </a:xfrm>
          <a:custGeom>
            <a:avLst/>
            <a:gdLst/>
            <a:ahLst/>
            <a:cxnLst/>
            <a:rect l="l" t="t" r="r" b="b"/>
            <a:pathLst>
              <a:path w="1790700" h="1714500">
                <a:moveTo>
                  <a:pt x="894587" y="0"/>
                </a:moveTo>
                <a:lnTo>
                  <a:pt x="848867" y="1524"/>
                </a:lnTo>
                <a:lnTo>
                  <a:pt x="803147" y="4572"/>
                </a:lnTo>
                <a:lnTo>
                  <a:pt x="757427" y="9144"/>
                </a:lnTo>
                <a:lnTo>
                  <a:pt x="714755" y="16764"/>
                </a:lnTo>
                <a:lnTo>
                  <a:pt x="627887" y="38100"/>
                </a:lnTo>
                <a:lnTo>
                  <a:pt x="586739" y="51816"/>
                </a:lnTo>
                <a:lnTo>
                  <a:pt x="545591" y="67056"/>
                </a:lnTo>
                <a:lnTo>
                  <a:pt x="505967" y="83820"/>
                </a:lnTo>
                <a:lnTo>
                  <a:pt x="429767" y="123444"/>
                </a:lnTo>
                <a:lnTo>
                  <a:pt x="394715" y="146304"/>
                </a:lnTo>
                <a:lnTo>
                  <a:pt x="324611" y="195072"/>
                </a:lnTo>
                <a:lnTo>
                  <a:pt x="292607" y="222504"/>
                </a:lnTo>
                <a:lnTo>
                  <a:pt x="231648" y="280415"/>
                </a:lnTo>
                <a:lnTo>
                  <a:pt x="176783" y="344423"/>
                </a:lnTo>
                <a:lnTo>
                  <a:pt x="152400" y="377951"/>
                </a:lnTo>
                <a:lnTo>
                  <a:pt x="106679" y="448055"/>
                </a:lnTo>
                <a:lnTo>
                  <a:pt x="86867" y="486155"/>
                </a:lnTo>
                <a:lnTo>
                  <a:pt x="53339" y="562355"/>
                </a:lnTo>
                <a:lnTo>
                  <a:pt x="39624" y="601979"/>
                </a:lnTo>
                <a:lnTo>
                  <a:pt x="27431" y="643127"/>
                </a:lnTo>
                <a:lnTo>
                  <a:pt x="16763" y="684275"/>
                </a:lnTo>
                <a:lnTo>
                  <a:pt x="9143" y="726947"/>
                </a:lnTo>
                <a:lnTo>
                  <a:pt x="4571" y="769619"/>
                </a:lnTo>
                <a:lnTo>
                  <a:pt x="0" y="813815"/>
                </a:lnTo>
                <a:lnTo>
                  <a:pt x="0" y="902207"/>
                </a:lnTo>
                <a:lnTo>
                  <a:pt x="4571" y="944879"/>
                </a:lnTo>
                <a:lnTo>
                  <a:pt x="9143" y="989075"/>
                </a:lnTo>
                <a:lnTo>
                  <a:pt x="27431" y="1071371"/>
                </a:lnTo>
                <a:lnTo>
                  <a:pt x="39624" y="1112519"/>
                </a:lnTo>
                <a:lnTo>
                  <a:pt x="53339" y="1152143"/>
                </a:lnTo>
                <a:lnTo>
                  <a:pt x="70103" y="1191767"/>
                </a:lnTo>
                <a:lnTo>
                  <a:pt x="88391" y="1229867"/>
                </a:lnTo>
                <a:lnTo>
                  <a:pt x="108203" y="1266443"/>
                </a:lnTo>
                <a:lnTo>
                  <a:pt x="129539" y="1303019"/>
                </a:lnTo>
                <a:lnTo>
                  <a:pt x="152400" y="1336547"/>
                </a:lnTo>
                <a:lnTo>
                  <a:pt x="204215" y="1403603"/>
                </a:lnTo>
                <a:lnTo>
                  <a:pt x="262127" y="1464563"/>
                </a:lnTo>
                <a:lnTo>
                  <a:pt x="292607" y="1491995"/>
                </a:lnTo>
                <a:lnTo>
                  <a:pt x="326135" y="1519427"/>
                </a:lnTo>
                <a:lnTo>
                  <a:pt x="359663" y="1545335"/>
                </a:lnTo>
                <a:lnTo>
                  <a:pt x="394715" y="1568195"/>
                </a:lnTo>
                <a:lnTo>
                  <a:pt x="431291" y="1591055"/>
                </a:lnTo>
                <a:lnTo>
                  <a:pt x="507491" y="1630679"/>
                </a:lnTo>
                <a:lnTo>
                  <a:pt x="547115" y="1647443"/>
                </a:lnTo>
                <a:lnTo>
                  <a:pt x="588263" y="1662683"/>
                </a:lnTo>
                <a:lnTo>
                  <a:pt x="629411" y="1676399"/>
                </a:lnTo>
                <a:lnTo>
                  <a:pt x="714755" y="1697735"/>
                </a:lnTo>
                <a:lnTo>
                  <a:pt x="758951" y="1705355"/>
                </a:lnTo>
                <a:lnTo>
                  <a:pt x="803147" y="1709927"/>
                </a:lnTo>
                <a:lnTo>
                  <a:pt x="848867" y="1712975"/>
                </a:lnTo>
                <a:lnTo>
                  <a:pt x="894587" y="1714499"/>
                </a:lnTo>
                <a:lnTo>
                  <a:pt x="940307" y="1712975"/>
                </a:lnTo>
                <a:lnTo>
                  <a:pt x="986027" y="1709927"/>
                </a:lnTo>
                <a:lnTo>
                  <a:pt x="1030223" y="1703831"/>
                </a:lnTo>
                <a:lnTo>
                  <a:pt x="1074419" y="1696211"/>
                </a:lnTo>
                <a:lnTo>
                  <a:pt x="1118615" y="1687067"/>
                </a:lnTo>
                <a:lnTo>
                  <a:pt x="1161287" y="1676399"/>
                </a:lnTo>
                <a:lnTo>
                  <a:pt x="893063" y="1676399"/>
                </a:lnTo>
                <a:lnTo>
                  <a:pt x="850391" y="1674875"/>
                </a:lnTo>
                <a:lnTo>
                  <a:pt x="806195" y="1671827"/>
                </a:lnTo>
                <a:lnTo>
                  <a:pt x="763523" y="1667255"/>
                </a:lnTo>
                <a:lnTo>
                  <a:pt x="720851" y="1659635"/>
                </a:lnTo>
                <a:lnTo>
                  <a:pt x="679703" y="1650491"/>
                </a:lnTo>
                <a:lnTo>
                  <a:pt x="638555" y="1639823"/>
                </a:lnTo>
                <a:lnTo>
                  <a:pt x="598931" y="1626107"/>
                </a:lnTo>
                <a:lnTo>
                  <a:pt x="560831" y="1612391"/>
                </a:lnTo>
                <a:lnTo>
                  <a:pt x="522731" y="1595627"/>
                </a:lnTo>
                <a:lnTo>
                  <a:pt x="486155" y="1577339"/>
                </a:lnTo>
                <a:lnTo>
                  <a:pt x="449579" y="1557527"/>
                </a:lnTo>
                <a:lnTo>
                  <a:pt x="414527" y="1536191"/>
                </a:lnTo>
                <a:lnTo>
                  <a:pt x="380999" y="1513331"/>
                </a:lnTo>
                <a:lnTo>
                  <a:pt x="348995" y="1488947"/>
                </a:lnTo>
                <a:lnTo>
                  <a:pt x="316991" y="1463039"/>
                </a:lnTo>
                <a:lnTo>
                  <a:pt x="288035" y="1435607"/>
                </a:lnTo>
                <a:lnTo>
                  <a:pt x="259079" y="1406651"/>
                </a:lnTo>
                <a:lnTo>
                  <a:pt x="233171" y="1377695"/>
                </a:lnTo>
                <a:lnTo>
                  <a:pt x="207263" y="1347215"/>
                </a:lnTo>
                <a:lnTo>
                  <a:pt x="182879" y="1315211"/>
                </a:lnTo>
                <a:lnTo>
                  <a:pt x="161543" y="1281683"/>
                </a:lnTo>
                <a:lnTo>
                  <a:pt x="140207" y="1246631"/>
                </a:lnTo>
                <a:lnTo>
                  <a:pt x="121919" y="1211579"/>
                </a:lnTo>
                <a:lnTo>
                  <a:pt x="105155" y="1175003"/>
                </a:lnTo>
                <a:lnTo>
                  <a:pt x="89915" y="1138427"/>
                </a:lnTo>
                <a:lnTo>
                  <a:pt x="76200" y="1100327"/>
                </a:lnTo>
                <a:lnTo>
                  <a:pt x="64007" y="1060703"/>
                </a:lnTo>
                <a:lnTo>
                  <a:pt x="54863" y="1021079"/>
                </a:lnTo>
                <a:lnTo>
                  <a:pt x="47243" y="981455"/>
                </a:lnTo>
                <a:lnTo>
                  <a:pt x="41148" y="940307"/>
                </a:lnTo>
                <a:lnTo>
                  <a:pt x="38212" y="900683"/>
                </a:lnTo>
                <a:lnTo>
                  <a:pt x="38317" y="812291"/>
                </a:lnTo>
                <a:lnTo>
                  <a:pt x="41148" y="772667"/>
                </a:lnTo>
                <a:lnTo>
                  <a:pt x="47243" y="731519"/>
                </a:lnTo>
                <a:lnTo>
                  <a:pt x="54863" y="691895"/>
                </a:lnTo>
                <a:lnTo>
                  <a:pt x="64007" y="652271"/>
                </a:lnTo>
                <a:lnTo>
                  <a:pt x="76200" y="612647"/>
                </a:lnTo>
                <a:lnTo>
                  <a:pt x="89915" y="574547"/>
                </a:lnTo>
                <a:lnTo>
                  <a:pt x="105155" y="537971"/>
                </a:lnTo>
                <a:lnTo>
                  <a:pt x="121919" y="501395"/>
                </a:lnTo>
                <a:lnTo>
                  <a:pt x="140207" y="466343"/>
                </a:lnTo>
                <a:lnTo>
                  <a:pt x="161543" y="432815"/>
                </a:lnTo>
                <a:lnTo>
                  <a:pt x="184403" y="399287"/>
                </a:lnTo>
                <a:lnTo>
                  <a:pt x="207263" y="367283"/>
                </a:lnTo>
                <a:lnTo>
                  <a:pt x="233171" y="336803"/>
                </a:lnTo>
                <a:lnTo>
                  <a:pt x="260603" y="306323"/>
                </a:lnTo>
                <a:lnTo>
                  <a:pt x="288035" y="277367"/>
                </a:lnTo>
                <a:lnTo>
                  <a:pt x="348995" y="225552"/>
                </a:lnTo>
                <a:lnTo>
                  <a:pt x="382523" y="201168"/>
                </a:lnTo>
                <a:lnTo>
                  <a:pt x="416051" y="178308"/>
                </a:lnTo>
                <a:lnTo>
                  <a:pt x="449579" y="156972"/>
                </a:lnTo>
                <a:lnTo>
                  <a:pt x="486155" y="137160"/>
                </a:lnTo>
                <a:lnTo>
                  <a:pt x="522731" y="118872"/>
                </a:lnTo>
                <a:lnTo>
                  <a:pt x="560831" y="102108"/>
                </a:lnTo>
                <a:lnTo>
                  <a:pt x="600455" y="86868"/>
                </a:lnTo>
                <a:lnTo>
                  <a:pt x="640079" y="74676"/>
                </a:lnTo>
                <a:lnTo>
                  <a:pt x="681227" y="64008"/>
                </a:lnTo>
                <a:lnTo>
                  <a:pt x="722375" y="54864"/>
                </a:lnTo>
                <a:lnTo>
                  <a:pt x="765047" y="47244"/>
                </a:lnTo>
                <a:lnTo>
                  <a:pt x="807719" y="42672"/>
                </a:lnTo>
                <a:lnTo>
                  <a:pt x="850391" y="39624"/>
                </a:lnTo>
                <a:lnTo>
                  <a:pt x="894587" y="38100"/>
                </a:lnTo>
                <a:lnTo>
                  <a:pt x="1159763" y="38100"/>
                </a:lnTo>
                <a:lnTo>
                  <a:pt x="1074419" y="16764"/>
                </a:lnTo>
                <a:lnTo>
                  <a:pt x="1030223" y="9144"/>
                </a:lnTo>
                <a:lnTo>
                  <a:pt x="986027" y="4572"/>
                </a:lnTo>
                <a:lnTo>
                  <a:pt x="940307" y="1524"/>
                </a:lnTo>
                <a:lnTo>
                  <a:pt x="894587" y="0"/>
                </a:lnTo>
                <a:close/>
              </a:path>
              <a:path w="1790700" h="1714500">
                <a:moveTo>
                  <a:pt x="1159763" y="38100"/>
                </a:moveTo>
                <a:lnTo>
                  <a:pt x="894587" y="38100"/>
                </a:lnTo>
                <a:lnTo>
                  <a:pt x="938783" y="39624"/>
                </a:lnTo>
                <a:lnTo>
                  <a:pt x="982979" y="42672"/>
                </a:lnTo>
                <a:lnTo>
                  <a:pt x="1025651" y="47244"/>
                </a:lnTo>
                <a:lnTo>
                  <a:pt x="1068323" y="54864"/>
                </a:lnTo>
                <a:lnTo>
                  <a:pt x="1109471" y="64008"/>
                </a:lnTo>
                <a:lnTo>
                  <a:pt x="1150619" y="74676"/>
                </a:lnTo>
                <a:lnTo>
                  <a:pt x="1190243" y="88392"/>
                </a:lnTo>
                <a:lnTo>
                  <a:pt x="1228343" y="102108"/>
                </a:lnTo>
                <a:lnTo>
                  <a:pt x="1266443" y="118872"/>
                </a:lnTo>
                <a:lnTo>
                  <a:pt x="1304543" y="137160"/>
                </a:lnTo>
                <a:lnTo>
                  <a:pt x="1339595" y="156972"/>
                </a:lnTo>
                <a:lnTo>
                  <a:pt x="1374647" y="178308"/>
                </a:lnTo>
                <a:lnTo>
                  <a:pt x="1408175" y="201168"/>
                </a:lnTo>
                <a:lnTo>
                  <a:pt x="1440179" y="225552"/>
                </a:lnTo>
                <a:lnTo>
                  <a:pt x="1472183" y="251460"/>
                </a:lnTo>
                <a:lnTo>
                  <a:pt x="1530095" y="306323"/>
                </a:lnTo>
                <a:lnTo>
                  <a:pt x="1557527" y="336803"/>
                </a:lnTo>
                <a:lnTo>
                  <a:pt x="1581911" y="367283"/>
                </a:lnTo>
                <a:lnTo>
                  <a:pt x="1606295" y="399287"/>
                </a:lnTo>
                <a:lnTo>
                  <a:pt x="1627631" y="432815"/>
                </a:lnTo>
                <a:lnTo>
                  <a:pt x="1648967" y="467867"/>
                </a:lnTo>
                <a:lnTo>
                  <a:pt x="1667255" y="502919"/>
                </a:lnTo>
                <a:lnTo>
                  <a:pt x="1685543" y="539495"/>
                </a:lnTo>
                <a:lnTo>
                  <a:pt x="1700783" y="576071"/>
                </a:lnTo>
                <a:lnTo>
                  <a:pt x="1712975" y="614171"/>
                </a:lnTo>
                <a:lnTo>
                  <a:pt x="1725167" y="653795"/>
                </a:lnTo>
                <a:lnTo>
                  <a:pt x="1734311" y="693419"/>
                </a:lnTo>
                <a:lnTo>
                  <a:pt x="1741931" y="733043"/>
                </a:lnTo>
                <a:lnTo>
                  <a:pt x="1748027" y="774191"/>
                </a:lnTo>
                <a:lnTo>
                  <a:pt x="1750963" y="813815"/>
                </a:lnTo>
                <a:lnTo>
                  <a:pt x="1751075" y="836675"/>
                </a:lnTo>
                <a:lnTo>
                  <a:pt x="1752599" y="858011"/>
                </a:lnTo>
                <a:lnTo>
                  <a:pt x="1751075" y="877823"/>
                </a:lnTo>
                <a:lnTo>
                  <a:pt x="1750967" y="900683"/>
                </a:lnTo>
                <a:lnTo>
                  <a:pt x="1748027" y="941831"/>
                </a:lnTo>
                <a:lnTo>
                  <a:pt x="1741931" y="982979"/>
                </a:lnTo>
                <a:lnTo>
                  <a:pt x="1734311" y="1022603"/>
                </a:lnTo>
                <a:lnTo>
                  <a:pt x="1725167" y="1062227"/>
                </a:lnTo>
                <a:lnTo>
                  <a:pt x="1712975" y="1100327"/>
                </a:lnTo>
                <a:lnTo>
                  <a:pt x="1699259" y="1138427"/>
                </a:lnTo>
                <a:lnTo>
                  <a:pt x="1684019" y="1176527"/>
                </a:lnTo>
                <a:lnTo>
                  <a:pt x="1667255" y="1213103"/>
                </a:lnTo>
                <a:lnTo>
                  <a:pt x="1648967" y="1248155"/>
                </a:lnTo>
                <a:lnTo>
                  <a:pt x="1606295" y="1315211"/>
                </a:lnTo>
                <a:lnTo>
                  <a:pt x="1581911" y="1347215"/>
                </a:lnTo>
                <a:lnTo>
                  <a:pt x="1556003" y="1377695"/>
                </a:lnTo>
                <a:lnTo>
                  <a:pt x="1528571" y="1408175"/>
                </a:lnTo>
                <a:lnTo>
                  <a:pt x="1501139" y="1437131"/>
                </a:lnTo>
                <a:lnTo>
                  <a:pt x="1440179" y="1488947"/>
                </a:lnTo>
                <a:lnTo>
                  <a:pt x="1408175" y="1513331"/>
                </a:lnTo>
                <a:lnTo>
                  <a:pt x="1373123" y="1536191"/>
                </a:lnTo>
                <a:lnTo>
                  <a:pt x="1339595" y="1557527"/>
                </a:lnTo>
                <a:lnTo>
                  <a:pt x="1303019" y="1577339"/>
                </a:lnTo>
                <a:lnTo>
                  <a:pt x="1266443" y="1595627"/>
                </a:lnTo>
                <a:lnTo>
                  <a:pt x="1228343" y="1612391"/>
                </a:lnTo>
                <a:lnTo>
                  <a:pt x="1149095" y="1639823"/>
                </a:lnTo>
                <a:lnTo>
                  <a:pt x="1107947" y="1650491"/>
                </a:lnTo>
                <a:lnTo>
                  <a:pt x="1066799" y="1659635"/>
                </a:lnTo>
                <a:lnTo>
                  <a:pt x="1024127" y="1667255"/>
                </a:lnTo>
                <a:lnTo>
                  <a:pt x="981455" y="1671827"/>
                </a:lnTo>
                <a:lnTo>
                  <a:pt x="937259" y="1674875"/>
                </a:lnTo>
                <a:lnTo>
                  <a:pt x="893063" y="1676399"/>
                </a:lnTo>
                <a:lnTo>
                  <a:pt x="1161287" y="1676399"/>
                </a:lnTo>
                <a:lnTo>
                  <a:pt x="1202435" y="1662683"/>
                </a:lnTo>
                <a:lnTo>
                  <a:pt x="1243583" y="1647443"/>
                </a:lnTo>
                <a:lnTo>
                  <a:pt x="1283207" y="1629155"/>
                </a:lnTo>
                <a:lnTo>
                  <a:pt x="1321307" y="1610867"/>
                </a:lnTo>
                <a:lnTo>
                  <a:pt x="1359407" y="1591055"/>
                </a:lnTo>
                <a:lnTo>
                  <a:pt x="1395983" y="1568195"/>
                </a:lnTo>
                <a:lnTo>
                  <a:pt x="1431035" y="1543811"/>
                </a:lnTo>
                <a:lnTo>
                  <a:pt x="1464563" y="1519427"/>
                </a:lnTo>
                <a:lnTo>
                  <a:pt x="1496567" y="1491995"/>
                </a:lnTo>
                <a:lnTo>
                  <a:pt x="1528571" y="1463039"/>
                </a:lnTo>
                <a:lnTo>
                  <a:pt x="1557527" y="1434083"/>
                </a:lnTo>
                <a:lnTo>
                  <a:pt x="1612391" y="1370075"/>
                </a:lnTo>
                <a:lnTo>
                  <a:pt x="1636775" y="1336547"/>
                </a:lnTo>
                <a:lnTo>
                  <a:pt x="1661159" y="1301495"/>
                </a:lnTo>
                <a:lnTo>
                  <a:pt x="1682495" y="1266443"/>
                </a:lnTo>
                <a:lnTo>
                  <a:pt x="1702307" y="1228343"/>
                </a:lnTo>
                <a:lnTo>
                  <a:pt x="1735835" y="1152143"/>
                </a:lnTo>
                <a:lnTo>
                  <a:pt x="1749551" y="1112519"/>
                </a:lnTo>
                <a:lnTo>
                  <a:pt x="1761743" y="1071371"/>
                </a:lnTo>
                <a:lnTo>
                  <a:pt x="1772411" y="1030223"/>
                </a:lnTo>
                <a:lnTo>
                  <a:pt x="1780031" y="987551"/>
                </a:lnTo>
                <a:lnTo>
                  <a:pt x="1786127" y="944879"/>
                </a:lnTo>
                <a:lnTo>
                  <a:pt x="1789070" y="902207"/>
                </a:lnTo>
                <a:lnTo>
                  <a:pt x="1789175" y="879347"/>
                </a:lnTo>
                <a:lnTo>
                  <a:pt x="1790699" y="856487"/>
                </a:lnTo>
                <a:lnTo>
                  <a:pt x="1789284" y="836675"/>
                </a:lnTo>
                <a:lnTo>
                  <a:pt x="1789175" y="812291"/>
                </a:lnTo>
                <a:lnTo>
                  <a:pt x="1784603" y="769619"/>
                </a:lnTo>
                <a:lnTo>
                  <a:pt x="1780031" y="725423"/>
                </a:lnTo>
                <a:lnTo>
                  <a:pt x="1772411" y="684275"/>
                </a:lnTo>
                <a:lnTo>
                  <a:pt x="1761743" y="641603"/>
                </a:lnTo>
                <a:lnTo>
                  <a:pt x="1749551" y="601979"/>
                </a:lnTo>
                <a:lnTo>
                  <a:pt x="1735835" y="562355"/>
                </a:lnTo>
                <a:lnTo>
                  <a:pt x="1719071" y="522731"/>
                </a:lnTo>
                <a:lnTo>
                  <a:pt x="1700783" y="484631"/>
                </a:lnTo>
                <a:lnTo>
                  <a:pt x="1680971" y="448055"/>
                </a:lnTo>
                <a:lnTo>
                  <a:pt x="1659635" y="411479"/>
                </a:lnTo>
                <a:lnTo>
                  <a:pt x="1636775" y="377951"/>
                </a:lnTo>
                <a:lnTo>
                  <a:pt x="1612391" y="342899"/>
                </a:lnTo>
                <a:lnTo>
                  <a:pt x="1584959" y="310895"/>
                </a:lnTo>
                <a:lnTo>
                  <a:pt x="1557527" y="280415"/>
                </a:lnTo>
                <a:lnTo>
                  <a:pt x="1527047" y="249936"/>
                </a:lnTo>
                <a:lnTo>
                  <a:pt x="1496567" y="222504"/>
                </a:lnTo>
                <a:lnTo>
                  <a:pt x="1463039" y="195072"/>
                </a:lnTo>
                <a:lnTo>
                  <a:pt x="1429511" y="169164"/>
                </a:lnTo>
                <a:lnTo>
                  <a:pt x="1394459" y="146304"/>
                </a:lnTo>
                <a:lnTo>
                  <a:pt x="1357883" y="123444"/>
                </a:lnTo>
                <a:lnTo>
                  <a:pt x="1321307" y="103632"/>
                </a:lnTo>
                <a:lnTo>
                  <a:pt x="1281683" y="83820"/>
                </a:lnTo>
                <a:lnTo>
                  <a:pt x="1242059" y="67056"/>
                </a:lnTo>
                <a:lnTo>
                  <a:pt x="1202435" y="51816"/>
                </a:lnTo>
                <a:lnTo>
                  <a:pt x="1159763" y="38100"/>
                </a:lnTo>
                <a:close/>
              </a:path>
            </a:pathLst>
          </a:custGeom>
          <a:solidFill>
            <a:srgbClr val="CC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869564" y="101600"/>
            <a:ext cx="5887720" cy="6130925"/>
          </a:xfrm>
          <a:prstGeom prst="rect">
            <a:avLst/>
          </a:prstGeom>
        </p:spPr>
        <p:txBody>
          <a:bodyPr vert="horz" wrap="square" lIns="0" tIns="12700" rIns="0" bIns="0" rtlCol="0">
            <a:spAutoFit/>
          </a:bodyPr>
          <a:lstStyle/>
          <a:p>
            <a:pPr marL="12700" marR="11176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45" normalizeH="0" baseline="0" noProof="0" dirty="0">
                <a:ln>
                  <a:noFill/>
                </a:ln>
                <a:solidFill>
                  <a:prstClr val="black"/>
                </a:solidFill>
                <a:effectLst/>
                <a:uLnTx/>
                <a:uFillTx/>
                <a:latin typeface="Arial"/>
                <a:ea typeface="+mn-ea"/>
                <a:cs typeface="Arial"/>
              </a:rPr>
              <a:t>ATACTOSTELE </a:t>
            </a:r>
            <a:r>
              <a:rPr kumimoji="0" sz="2400" b="0" i="0" u="none" strike="noStrike" kern="1200" cap="none" spc="-5" normalizeH="0" baseline="0" noProof="0" dirty="0">
                <a:ln>
                  <a:noFill/>
                </a:ln>
                <a:solidFill>
                  <a:prstClr val="black"/>
                </a:solidFill>
                <a:effectLst/>
                <a:uLnTx/>
                <a:uFillTx/>
                <a:latin typeface="Arial"/>
                <a:ea typeface="+mn-ea"/>
                <a:cs typeface="Arial"/>
              </a:rPr>
              <a:t>– è la stele presente nelle  Angiosperme Monocotiledoni. Dal greco  </a:t>
            </a:r>
            <a:r>
              <a:rPr kumimoji="0" sz="2400" b="0" i="1" u="none" strike="noStrike" kern="1200" cap="none" spc="-5" normalizeH="0" baseline="0" noProof="0" dirty="0">
                <a:ln>
                  <a:noFill/>
                </a:ln>
                <a:solidFill>
                  <a:prstClr val="black"/>
                </a:solidFill>
                <a:effectLst/>
                <a:uLnTx/>
                <a:uFillTx/>
                <a:latin typeface="Arial"/>
                <a:ea typeface="+mn-ea"/>
                <a:cs typeface="Arial"/>
              </a:rPr>
              <a:t>atakos </a:t>
            </a:r>
            <a:r>
              <a:rPr kumimoji="0" sz="2400" b="0" i="0" u="none" strike="noStrike" kern="1200" cap="none" spc="0" normalizeH="0" baseline="0" noProof="0" dirty="0">
                <a:ln>
                  <a:noFill/>
                </a:ln>
                <a:solidFill>
                  <a:prstClr val="black"/>
                </a:solidFill>
                <a:effectLst/>
                <a:uLnTx/>
                <a:uFillTx/>
                <a:latin typeface="Arial"/>
                <a:ea typeface="+mn-ea"/>
                <a:cs typeface="Arial"/>
              </a:rPr>
              <a:t>=</a:t>
            </a:r>
            <a:r>
              <a:rPr kumimoji="0" sz="2400" b="0" i="0" u="none" strike="noStrike" kern="1200" cap="none" spc="-5" normalizeH="0" baseline="0" noProof="0" dirty="0">
                <a:ln>
                  <a:noFill/>
                </a:ln>
                <a:solidFill>
                  <a:prstClr val="black"/>
                </a:solidFill>
                <a:effectLst/>
                <a:uLnTx/>
                <a:uFillTx/>
                <a:latin typeface="Arial"/>
                <a:ea typeface="+mn-ea"/>
                <a:cs typeface="Arial"/>
              </a:rPr>
              <a:t> disordinato</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994"/>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Nell’atactostele i fasci sono collaterali; non  sono distributi lungo un anello ma in tutta la  sezione del fusto; il procambio viene  interamente utilizzato nella formazione di  floema e </a:t>
            </a:r>
            <a:r>
              <a:rPr kumimoji="0" sz="2400" b="0" i="0" u="none" strike="noStrike" kern="1200" cap="none" spc="-10" normalizeH="0" baseline="0" noProof="0" dirty="0">
                <a:ln>
                  <a:noFill/>
                </a:ln>
                <a:solidFill>
                  <a:prstClr val="black"/>
                </a:solidFill>
                <a:effectLst/>
                <a:uLnTx/>
                <a:uFillTx/>
                <a:latin typeface="Arial"/>
                <a:ea typeface="+mn-ea"/>
                <a:cs typeface="Arial"/>
              </a:rPr>
              <a:t>xilema </a:t>
            </a:r>
            <a:r>
              <a:rPr kumimoji="0" sz="2400" b="0" i="0" u="none" strike="noStrike" kern="1200" cap="none" spc="-5" normalizeH="0" baseline="0" noProof="0" dirty="0">
                <a:ln>
                  <a:noFill/>
                </a:ln>
                <a:solidFill>
                  <a:prstClr val="black"/>
                </a:solidFill>
                <a:effectLst/>
                <a:uLnTx/>
                <a:uFillTx/>
                <a:latin typeface="Arial"/>
                <a:ea typeface="+mn-ea"/>
                <a:cs typeface="Arial"/>
              </a:rPr>
              <a:t>per cui i singoli fasci  conduttori sono</a:t>
            </a:r>
            <a:r>
              <a:rPr kumimoji="0" sz="2400" b="0" i="0" u="none" strike="noStrike" kern="1200" cap="none" spc="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chiusi.</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178435" lvl="0" indent="0" algn="l" defTabSz="914400" rtl="0" eaLnBrk="1" fontAlgn="auto" latinLnBrk="0" hangingPunct="1">
              <a:lnSpc>
                <a:spcPct val="100000"/>
              </a:lnSpc>
              <a:spcBef>
                <a:spcPts val="994"/>
              </a:spcBef>
              <a:spcAft>
                <a:spcPts val="0"/>
              </a:spcAft>
              <a:buClrTx/>
              <a:buSzTx/>
              <a:buFontTx/>
              <a:buNone/>
              <a:tabLst/>
              <a:defRPr/>
            </a:pPr>
            <a:r>
              <a:rPr kumimoji="0" sz="2400" b="0" i="0" u="none" strike="noStrike" kern="1200" cap="none" spc="-15" normalizeH="0" baseline="0" noProof="0" dirty="0">
                <a:ln>
                  <a:noFill/>
                </a:ln>
                <a:solidFill>
                  <a:prstClr val="black"/>
                </a:solidFill>
                <a:effectLst/>
                <a:uLnTx/>
                <a:uFillTx/>
                <a:latin typeface="Arial"/>
                <a:ea typeface="+mn-ea"/>
                <a:cs typeface="Arial"/>
              </a:rPr>
              <a:t>L’atactostele </a:t>
            </a:r>
            <a:r>
              <a:rPr kumimoji="0" sz="2400" b="0" i="0" u="none" strike="noStrike" kern="1200" cap="none" spc="-5" normalizeH="0" baseline="0" noProof="0" dirty="0">
                <a:ln>
                  <a:noFill/>
                </a:ln>
                <a:solidFill>
                  <a:prstClr val="black"/>
                </a:solidFill>
                <a:effectLst/>
                <a:uLnTx/>
                <a:uFillTx/>
                <a:latin typeface="Arial"/>
                <a:ea typeface="+mn-ea"/>
                <a:cs typeface="Arial"/>
              </a:rPr>
              <a:t>delle monocotoledoni è una  struttura che sembra essere derivata dalla  eustele.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20574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Anche l’atactostele può comunque essere  alla fine ricondotta ad un originario fascio  conduttore concentrico che è stato  frammentato.</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179831" y="507491"/>
            <a:ext cx="2612135" cy="347472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79831" y="4549140"/>
            <a:ext cx="2307335" cy="177546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8204" y="188976"/>
            <a:ext cx="9035795" cy="295198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53352" y="3299142"/>
            <a:ext cx="8597265" cy="3050707"/>
          </a:xfrm>
          <a:prstGeom prst="rect">
            <a:avLst/>
          </a:prstGeom>
        </p:spPr>
        <p:txBody>
          <a:bodyPr vert="horz" wrap="square" lIns="0" tIns="102235" rIns="0" bIns="0" rtlCol="0">
            <a:spAutoFit/>
          </a:bodyPr>
          <a:lstStyle/>
          <a:p>
            <a:pPr marL="12700" marR="0" lvl="0" indent="0" algn="l" defTabSz="914400" rtl="0" eaLnBrk="1" fontAlgn="auto" latinLnBrk="0" hangingPunct="1">
              <a:lnSpc>
                <a:spcPct val="100000"/>
              </a:lnSpc>
              <a:spcBef>
                <a:spcPts val="805"/>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I </a:t>
            </a:r>
            <a:r>
              <a:rPr kumimoji="0" sz="1800" b="0" i="0" u="none" strike="noStrike" kern="1200" cap="none" spc="-5" normalizeH="0" baseline="0" noProof="0" dirty="0">
                <a:ln>
                  <a:noFill/>
                </a:ln>
                <a:solidFill>
                  <a:prstClr val="black"/>
                </a:solidFill>
                <a:effectLst/>
                <a:uLnTx/>
                <a:uFillTx/>
                <a:latin typeface="Arial"/>
                <a:ea typeface="+mn-ea"/>
                <a:cs typeface="Arial"/>
              </a:rPr>
              <a:t>vari tipi di</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stele.</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10000"/>
              </a:lnSpc>
              <a:spcBef>
                <a:spcPts val="495"/>
              </a:spcBef>
              <a:spcAft>
                <a:spcPts val="0"/>
              </a:spcAft>
              <a:buClrTx/>
              <a:buSzTx/>
              <a:buFont typeface="Arial"/>
              <a:buAutoNum type="alphaLcParenR"/>
              <a:tabLst>
                <a:tab pos="279400" algn="l"/>
              </a:tabLst>
              <a:defRPr/>
            </a:pPr>
            <a:r>
              <a:rPr kumimoji="0" lang="it-IT" sz="1800" b="0" i="1" u="none" strike="noStrike" kern="1200" cap="none" spc="-5" normalizeH="0" baseline="0" noProof="0" dirty="0">
                <a:ln>
                  <a:noFill/>
                </a:ln>
                <a:solidFill>
                  <a:prstClr val="black"/>
                </a:solidFill>
                <a:effectLst/>
                <a:uLnTx/>
                <a:uFillTx/>
                <a:latin typeface="Arial"/>
                <a:ea typeface="+mn-ea"/>
                <a:cs typeface="Arial"/>
              </a:rPr>
              <a:t> </a:t>
            </a:r>
            <a:r>
              <a:rPr kumimoji="0" sz="1800" b="0" i="1" u="none" strike="noStrike" kern="1200" cap="none" spc="-5" normalizeH="0" baseline="0" noProof="0" dirty="0" err="1">
                <a:ln>
                  <a:noFill/>
                </a:ln>
                <a:solidFill>
                  <a:prstClr val="black"/>
                </a:solidFill>
                <a:effectLst/>
                <a:uLnTx/>
                <a:uFillTx/>
                <a:latin typeface="Arial"/>
                <a:ea typeface="+mn-ea"/>
                <a:cs typeface="Arial"/>
              </a:rPr>
              <a:t>Prostele</a:t>
            </a:r>
            <a:r>
              <a:rPr kumimoji="0" sz="1800" b="0" i="1"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con tracce divergenti delle appendici che rappresentano i precursori delle  foglie.</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489584" lvl="0" indent="0" algn="l" defTabSz="914400" rtl="0" eaLnBrk="1" fontAlgn="auto" latinLnBrk="0" hangingPunct="1">
              <a:lnSpc>
                <a:spcPct val="110000"/>
              </a:lnSpc>
              <a:spcBef>
                <a:spcPts val="500"/>
              </a:spcBef>
              <a:spcAft>
                <a:spcPts val="0"/>
              </a:spcAft>
              <a:buClrTx/>
              <a:buSzTx/>
              <a:buFont typeface="Arial"/>
              <a:buAutoNum type="alphaLcParenR"/>
              <a:tabLst>
                <a:tab pos="279400" algn="l"/>
              </a:tabLst>
              <a:defRPr/>
            </a:pPr>
            <a:r>
              <a:rPr kumimoji="0" lang="it-IT" sz="1800" b="0" i="1" u="none" strike="noStrike" kern="1200" cap="none" spc="-5" normalizeH="0" baseline="0" noProof="0" dirty="0">
                <a:ln>
                  <a:noFill/>
                </a:ln>
                <a:solidFill>
                  <a:prstClr val="black"/>
                </a:solidFill>
                <a:effectLst/>
                <a:uLnTx/>
                <a:uFillTx/>
                <a:latin typeface="Arial"/>
                <a:ea typeface="+mn-ea"/>
                <a:cs typeface="Arial"/>
              </a:rPr>
              <a:t> </a:t>
            </a:r>
            <a:r>
              <a:rPr kumimoji="0" sz="1800" b="0" i="1" u="none" strike="noStrike" kern="1200" cap="none" spc="-5" normalizeH="0" baseline="0" noProof="0" dirty="0" err="1">
                <a:ln>
                  <a:noFill/>
                </a:ln>
                <a:solidFill>
                  <a:prstClr val="black"/>
                </a:solidFill>
                <a:effectLst/>
                <a:uLnTx/>
                <a:uFillTx/>
                <a:latin typeface="Arial"/>
                <a:ea typeface="+mn-ea"/>
                <a:cs typeface="Arial"/>
              </a:rPr>
              <a:t>Sifonostele</a:t>
            </a:r>
            <a:r>
              <a:rPr kumimoji="0" sz="1800" b="0" i="1"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priva di lacune fogliari; le tracce fogliari, che si dirigono alle foglie,  divergono semplicemente dal cilindro che rimane compatto. Questo tipo di  sifonostele, </a:t>
            </a:r>
            <a:r>
              <a:rPr kumimoji="0" sz="1800" b="0" i="0" u="none" strike="noStrike" kern="1200" cap="none" spc="0" normalizeH="0" baseline="0" noProof="0" dirty="0">
                <a:ln>
                  <a:noFill/>
                </a:ln>
                <a:solidFill>
                  <a:prstClr val="black"/>
                </a:solidFill>
                <a:effectLst/>
                <a:uLnTx/>
                <a:uFillTx/>
                <a:latin typeface="Arial"/>
                <a:ea typeface="+mn-ea"/>
                <a:cs typeface="Arial"/>
              </a:rPr>
              <a:t>tra </a:t>
            </a:r>
            <a:r>
              <a:rPr kumimoji="0" sz="1800" b="0" i="0" u="none" strike="noStrike" kern="1200" cap="none" spc="-5" normalizeH="0" baseline="0" noProof="0" dirty="0">
                <a:ln>
                  <a:noFill/>
                </a:ln>
                <a:solidFill>
                  <a:prstClr val="black"/>
                </a:solidFill>
                <a:effectLst/>
                <a:uLnTx/>
                <a:uFillTx/>
                <a:latin typeface="Arial"/>
                <a:ea typeface="+mn-ea"/>
                <a:cs typeface="Arial"/>
              </a:rPr>
              <a:t>le altre piante, si ritrova in </a:t>
            </a:r>
            <a:r>
              <a:rPr kumimoji="0" sz="1800" b="0" i="1" u="none" strike="noStrike" kern="1200" cap="none" spc="-5" normalizeH="0" baseline="0" noProof="0" dirty="0">
                <a:ln>
                  <a:noFill/>
                </a:ln>
                <a:solidFill>
                  <a:prstClr val="black"/>
                </a:solidFill>
                <a:effectLst/>
                <a:uLnTx/>
                <a:uFillTx/>
                <a:latin typeface="Arial"/>
                <a:ea typeface="+mn-ea"/>
                <a:cs typeface="Arial"/>
              </a:rPr>
              <a:t>Selaginella</a:t>
            </a:r>
            <a:r>
              <a:rPr kumimoji="0" sz="1800" b="0" i="1" u="none" strike="noStrike" kern="1200" cap="none" spc="8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(Pteridofite).</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399415" lvl="0" indent="0" algn="l" defTabSz="914400" rtl="0" eaLnBrk="1" fontAlgn="auto" latinLnBrk="0" hangingPunct="1">
              <a:lnSpc>
                <a:spcPct val="110000"/>
              </a:lnSpc>
              <a:spcBef>
                <a:spcPts val="505"/>
              </a:spcBef>
              <a:spcAft>
                <a:spcPts val="0"/>
              </a:spcAft>
              <a:buClrTx/>
              <a:buSzTx/>
              <a:buFont typeface="Arial"/>
              <a:buAutoNum type="alphaLcParenR"/>
              <a:tabLst>
                <a:tab pos="267335" algn="l"/>
              </a:tabLst>
              <a:defRPr/>
            </a:pPr>
            <a:r>
              <a:rPr kumimoji="0" lang="it-IT" sz="1800" b="0" i="1" u="none" strike="noStrike" kern="1200" cap="none" spc="-5" normalizeH="0" baseline="0" noProof="0" dirty="0">
                <a:ln>
                  <a:noFill/>
                </a:ln>
                <a:solidFill>
                  <a:prstClr val="black"/>
                </a:solidFill>
                <a:effectLst/>
                <a:uLnTx/>
                <a:uFillTx/>
                <a:latin typeface="Arial"/>
                <a:ea typeface="+mn-ea"/>
                <a:cs typeface="Arial"/>
              </a:rPr>
              <a:t> </a:t>
            </a:r>
            <a:r>
              <a:rPr kumimoji="0" sz="1800" b="0" i="1" u="none" strike="noStrike" kern="1200" cap="none" spc="-5" normalizeH="0" baseline="0" noProof="0" dirty="0" err="1">
                <a:ln>
                  <a:noFill/>
                </a:ln>
                <a:solidFill>
                  <a:prstClr val="black"/>
                </a:solidFill>
                <a:effectLst/>
                <a:uLnTx/>
                <a:uFillTx/>
                <a:latin typeface="Arial"/>
                <a:ea typeface="+mn-ea"/>
                <a:cs typeface="Arial"/>
              </a:rPr>
              <a:t>Dictiostele</a:t>
            </a:r>
            <a:r>
              <a:rPr kumimoji="0" sz="1800" b="0" i="0" u="none" strike="noStrike" kern="1200" cap="none" spc="-5" normalizeH="0" baseline="0" noProof="0" dirty="0">
                <a:ln>
                  <a:noFill/>
                </a:ln>
                <a:solidFill>
                  <a:prstClr val="black"/>
                </a:solidFill>
                <a:effectLst/>
                <a:uLnTx/>
                <a:uFillTx/>
                <a:latin typeface="Arial"/>
                <a:ea typeface="+mn-ea"/>
                <a:cs typeface="Arial"/>
              </a:rPr>
              <a:t>: tipo di sifonostele con lacune fogliari, comunemente </a:t>
            </a:r>
            <a:r>
              <a:rPr kumimoji="0" sz="1800" b="0" i="0" u="none" strike="noStrike" kern="1200" cap="none" spc="-5" normalizeH="0" baseline="0" noProof="0" dirty="0" err="1">
                <a:ln>
                  <a:noFill/>
                </a:ln>
                <a:solidFill>
                  <a:prstClr val="black"/>
                </a:solidFill>
                <a:effectLst/>
                <a:uLnTx/>
                <a:uFillTx/>
                <a:latin typeface="Arial"/>
                <a:ea typeface="+mn-ea"/>
                <a:cs typeface="Arial"/>
              </a:rPr>
              <a:t>presente</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err="1">
                <a:ln>
                  <a:noFill/>
                </a:ln>
                <a:solidFill>
                  <a:prstClr val="black"/>
                </a:solidFill>
                <a:effectLst/>
                <a:uLnTx/>
                <a:uFillTx/>
                <a:latin typeface="Arial"/>
                <a:ea typeface="+mn-ea"/>
                <a:cs typeface="Arial"/>
              </a:rPr>
              <a:t>nell</a:t>
            </a:r>
            <a:r>
              <a:rPr kumimoji="0" lang="it-IT" sz="1800" b="0" i="0" u="none" strike="noStrike" kern="1200" cap="none" spc="-5" normalizeH="0" baseline="0" noProof="0" dirty="0">
                <a:ln>
                  <a:noFill/>
                </a:ln>
                <a:solidFill>
                  <a:prstClr val="black"/>
                </a:solidFill>
                <a:effectLst/>
                <a:uLnTx/>
                <a:uFillTx/>
                <a:latin typeface="Arial"/>
                <a:ea typeface="+mn-ea"/>
                <a:cs typeface="Arial"/>
              </a:rPr>
              <a:t>a maggior parte delle</a:t>
            </a:r>
            <a:r>
              <a:rPr kumimoji="0" sz="1800" b="0" i="0" u="none" strike="noStrike" kern="1200" cap="none" spc="-5" normalizeH="0" baseline="0" noProof="0" dirty="0">
                <a:ln>
                  <a:noFill/>
                </a:ln>
                <a:solidFill>
                  <a:prstClr val="black"/>
                </a:solidFill>
                <a:effectLst/>
                <a:uLnTx/>
                <a:uFillTx/>
                <a:latin typeface="Arial"/>
                <a:ea typeface="+mn-ea"/>
                <a:cs typeface="Arial"/>
              </a:rPr>
              <a:t>  Felci</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(Pteridofite).</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246379" lvl="0" indent="0" algn="l" defTabSz="914400" rtl="0" eaLnBrk="1" fontAlgn="auto" latinLnBrk="0" hangingPunct="1">
              <a:lnSpc>
                <a:spcPct val="110000"/>
              </a:lnSpc>
              <a:spcBef>
                <a:spcPts val="495"/>
              </a:spcBef>
              <a:spcAft>
                <a:spcPts val="0"/>
              </a:spcAft>
              <a:buClrTx/>
              <a:buSzTx/>
              <a:buFont typeface="Arial"/>
              <a:buAutoNum type="alphaLcParenR"/>
              <a:tabLst>
                <a:tab pos="279400" algn="l"/>
              </a:tabLst>
              <a:defRPr/>
            </a:pPr>
            <a:r>
              <a:rPr kumimoji="0" lang="it-IT" sz="1800" b="0" i="1" u="none" strike="noStrike" kern="1200" cap="none" spc="-5" normalizeH="0" baseline="0" noProof="0" dirty="0">
                <a:ln>
                  <a:noFill/>
                </a:ln>
                <a:solidFill>
                  <a:prstClr val="black"/>
                </a:solidFill>
                <a:effectLst/>
                <a:uLnTx/>
                <a:uFillTx/>
                <a:latin typeface="Arial"/>
                <a:ea typeface="+mn-ea"/>
                <a:cs typeface="Arial"/>
              </a:rPr>
              <a:t> </a:t>
            </a:r>
            <a:r>
              <a:rPr kumimoji="0" sz="1800" b="0" i="1" u="none" strike="noStrike" kern="1200" cap="none" spc="-5" normalizeH="0" baseline="0" noProof="0" dirty="0" err="1">
                <a:ln>
                  <a:noFill/>
                </a:ln>
                <a:solidFill>
                  <a:prstClr val="black"/>
                </a:solidFill>
                <a:effectLst/>
                <a:uLnTx/>
                <a:uFillTx/>
                <a:latin typeface="Arial"/>
                <a:ea typeface="+mn-ea"/>
                <a:cs typeface="Arial"/>
              </a:rPr>
              <a:t>Eustele</a:t>
            </a:r>
            <a:r>
              <a:rPr kumimoji="0" sz="1800" b="0" i="0" u="none" strike="noStrike" kern="1200" cap="none" spc="-5" normalizeH="0" baseline="0" noProof="0" dirty="0">
                <a:ln>
                  <a:noFill/>
                </a:ln>
                <a:solidFill>
                  <a:prstClr val="black"/>
                </a:solidFill>
                <a:effectLst/>
                <a:uLnTx/>
                <a:uFillTx/>
                <a:latin typeface="Arial"/>
                <a:ea typeface="+mn-ea"/>
                <a:cs typeface="Arial"/>
              </a:rPr>
              <a:t>, presente </a:t>
            </a:r>
            <a:r>
              <a:rPr kumimoji="0" sz="1800" b="0" i="0" u="none" strike="noStrike" kern="1200" cap="none" spc="-5" normalizeH="0" baseline="0" noProof="0" dirty="0" err="1">
                <a:ln>
                  <a:noFill/>
                </a:ln>
                <a:solidFill>
                  <a:prstClr val="black"/>
                </a:solidFill>
                <a:effectLst/>
                <a:uLnTx/>
                <a:uFillTx/>
                <a:latin typeface="Arial"/>
                <a:ea typeface="+mn-ea"/>
                <a:cs typeface="Arial"/>
              </a:rPr>
              <a:t>nelle</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lang="it-IT" sz="1800" b="0" i="0" u="none" strike="noStrike" kern="1200" cap="none" spc="-5" normalizeH="0" baseline="0" noProof="0" dirty="0">
                <a:ln>
                  <a:noFill/>
                </a:ln>
                <a:solidFill>
                  <a:prstClr val="black"/>
                </a:solidFill>
                <a:effectLst/>
                <a:uLnTx/>
                <a:uFillTx/>
                <a:latin typeface="Arial"/>
                <a:ea typeface="+mn-ea"/>
                <a:cs typeface="Arial"/>
              </a:rPr>
              <a:t>Gimnosperme e nelle </a:t>
            </a:r>
            <a:r>
              <a:rPr kumimoji="0" sz="1800" b="0" i="0" u="none" strike="noStrike" kern="1200" cap="none" spc="-5" normalizeH="0" baseline="0" noProof="0" dirty="0" err="1">
                <a:ln>
                  <a:noFill/>
                </a:ln>
                <a:solidFill>
                  <a:prstClr val="black"/>
                </a:solidFill>
                <a:effectLst/>
                <a:uLnTx/>
                <a:uFillTx/>
                <a:latin typeface="Arial"/>
                <a:ea typeface="+mn-ea"/>
                <a:cs typeface="Arial"/>
              </a:rPr>
              <a:t>Dicotiledoni</a:t>
            </a:r>
            <a:r>
              <a:rPr kumimoji="0" sz="1800" b="0" i="0" u="none" strike="noStrike" kern="1200" cap="none" spc="-5" normalizeH="0" baseline="0" noProof="0" dirty="0">
                <a:ln>
                  <a:noFill/>
                </a:ln>
                <a:solidFill>
                  <a:prstClr val="black"/>
                </a:solidFill>
                <a:effectLst/>
                <a:uLnTx/>
                <a:uFillTx/>
                <a:latin typeface="Arial"/>
                <a:ea typeface="+mn-ea"/>
                <a:cs typeface="Arial"/>
              </a:rPr>
              <a:t>. </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5940" y="71119"/>
            <a:ext cx="8108950" cy="6190615"/>
          </a:xfrm>
          <a:prstGeom prst="rect">
            <a:avLst/>
          </a:prstGeom>
        </p:spPr>
        <p:txBody>
          <a:bodyPr vert="horz" wrap="square" lIns="0" tIns="195580" rIns="0" bIns="0" rtlCol="0">
            <a:spAutoFit/>
          </a:bodyPr>
          <a:lstStyle/>
          <a:p>
            <a:pPr marL="12700" marR="0" lvl="0" indent="0" algn="l" defTabSz="914400" rtl="0" eaLnBrk="1" fontAlgn="auto" latinLnBrk="0" hangingPunct="1">
              <a:lnSpc>
                <a:spcPct val="100000"/>
              </a:lnSpc>
              <a:spcBef>
                <a:spcPts val="154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Da ricordare:</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2700" marR="277495" lvl="0" indent="0" algn="l" defTabSz="914400" rtl="0" eaLnBrk="1" fontAlgn="auto" latinLnBrk="0" hangingPunct="1">
              <a:lnSpc>
                <a:spcPct val="100000"/>
              </a:lnSpc>
              <a:spcBef>
                <a:spcPts val="1440"/>
              </a:spcBef>
              <a:spcAft>
                <a:spcPts val="0"/>
              </a:spcAft>
              <a:buClrTx/>
              <a:buSzTx/>
              <a:buFontTx/>
              <a:buAutoNum type="arabicParenR"/>
              <a:tabLst>
                <a:tab pos="367665" algn="l"/>
              </a:tabLst>
              <a:defRPr/>
            </a:pPr>
            <a:r>
              <a:rPr kumimoji="0" lang="it-IT" sz="2400" b="0" i="0" u="none" strike="noStrike" kern="1200" cap="none" spc="-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err="1">
                <a:ln>
                  <a:noFill/>
                </a:ln>
                <a:solidFill>
                  <a:prstClr val="black"/>
                </a:solidFill>
                <a:effectLst/>
                <a:uLnTx/>
                <a:uFillTx/>
                <a:latin typeface="Arial"/>
                <a:ea typeface="+mn-ea"/>
                <a:cs typeface="Arial"/>
              </a:rPr>
              <a:t>nelle</a:t>
            </a:r>
            <a:r>
              <a:rPr kumimoji="0" sz="2400" b="0" i="0" u="none" strike="noStrike" kern="1200" cap="none" spc="-5" normalizeH="0" baseline="0" noProof="0" dirty="0">
                <a:ln>
                  <a:noFill/>
                </a:ln>
                <a:solidFill>
                  <a:prstClr val="black"/>
                </a:solidFill>
                <a:effectLst/>
                <a:uLnTx/>
                <a:uFillTx/>
                <a:latin typeface="Arial"/>
                <a:ea typeface="+mn-ea"/>
                <a:cs typeface="Arial"/>
              </a:rPr>
              <a:t> piante </a:t>
            </a:r>
            <a:r>
              <a:rPr kumimoji="0" sz="2400" b="1" i="0" u="none" strike="noStrike" kern="1200" cap="none" spc="-5" normalizeH="0" baseline="0" noProof="0" dirty="0">
                <a:ln>
                  <a:noFill/>
                </a:ln>
                <a:solidFill>
                  <a:prstClr val="black"/>
                </a:solidFill>
                <a:effectLst/>
                <a:uLnTx/>
                <a:uFillTx/>
                <a:latin typeface="Arial"/>
                <a:ea typeface="+mn-ea"/>
                <a:cs typeface="Arial"/>
              </a:rPr>
              <a:t>con accrescimento secondario </a:t>
            </a:r>
            <a:r>
              <a:rPr kumimoji="0" sz="2400" b="0" i="0" u="none" strike="noStrike" kern="1200" cap="none" spc="-5" normalizeH="0" baseline="0" noProof="0" dirty="0">
                <a:ln>
                  <a:noFill/>
                </a:ln>
                <a:solidFill>
                  <a:prstClr val="black"/>
                </a:solidFill>
                <a:effectLst/>
                <a:uLnTx/>
                <a:uFillTx/>
                <a:latin typeface="Arial"/>
                <a:ea typeface="+mn-ea"/>
                <a:cs typeface="Arial"/>
              </a:rPr>
              <a:t>in  spessore, i </a:t>
            </a:r>
            <a:r>
              <a:rPr kumimoji="0" sz="2400" b="1" i="0" u="none" strike="noStrike" kern="1200" cap="none" spc="-5" normalizeH="0" baseline="0" noProof="0" dirty="0">
                <a:ln>
                  <a:noFill/>
                </a:ln>
                <a:solidFill>
                  <a:prstClr val="black"/>
                </a:solidFill>
                <a:effectLst/>
                <a:uLnTx/>
                <a:uFillTx/>
                <a:latin typeface="Arial"/>
                <a:ea typeface="+mn-ea"/>
                <a:cs typeface="Arial"/>
              </a:rPr>
              <a:t>fasci sono APERTI</a:t>
            </a:r>
            <a:r>
              <a:rPr kumimoji="0" sz="2400" b="0" i="0" u="none" strike="noStrike" kern="1200" cap="none" spc="-5" normalizeH="0" baseline="0" noProof="0" dirty="0">
                <a:ln>
                  <a:noFill/>
                </a:ln>
                <a:solidFill>
                  <a:prstClr val="black"/>
                </a:solidFill>
                <a:effectLst/>
                <a:uLnTx/>
                <a:uFillTx/>
                <a:latin typeface="Arial"/>
                <a:ea typeface="+mn-ea"/>
                <a:cs typeface="Arial"/>
              </a:rPr>
              <a:t>, cioè ci sono cellule  meristematiche residue derivanti dal cordone procambiale  (“CAMBIO</a:t>
            </a:r>
            <a:r>
              <a:rPr kumimoji="0" sz="2400" b="0" i="0" u="none" strike="noStrike" kern="1200" cap="none" spc="-20" normalizeH="0" baseline="0" noProof="0" dirty="0">
                <a:ln>
                  <a:noFill/>
                </a:ln>
                <a:solidFill>
                  <a:prstClr val="black"/>
                </a:solidFill>
                <a:effectLst/>
                <a:uLnTx/>
                <a:uFillTx/>
                <a:latin typeface="Arial"/>
                <a:ea typeface="+mn-ea"/>
                <a:cs typeface="Arial"/>
              </a:rPr>
              <a:t> </a:t>
            </a:r>
            <a:r>
              <a:rPr kumimoji="0" sz="2400" b="0" i="0" u="none" strike="noStrike" kern="1200" cap="none" spc="-15" normalizeH="0" baseline="0" noProof="0" dirty="0">
                <a:ln>
                  <a:noFill/>
                </a:ln>
                <a:solidFill>
                  <a:prstClr val="black"/>
                </a:solidFill>
                <a:effectLst/>
                <a:uLnTx/>
                <a:uFillTx/>
                <a:latin typeface="Arial"/>
                <a:ea typeface="+mn-ea"/>
                <a:cs typeface="Arial"/>
              </a:rPr>
              <a:t>INTRAFASCICOLARE”).</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2700" marR="122682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Nelle </a:t>
            </a:r>
            <a:r>
              <a:rPr kumimoji="0" sz="2400" b="1" i="0" u="none" strike="noStrike" kern="1200" cap="none" spc="-5" normalizeH="0" baseline="0" noProof="0" dirty="0">
                <a:ln>
                  <a:noFill/>
                </a:ln>
                <a:solidFill>
                  <a:prstClr val="black"/>
                </a:solidFill>
                <a:effectLst/>
                <a:uLnTx/>
                <a:uFillTx/>
                <a:latin typeface="Arial"/>
                <a:ea typeface="+mn-ea"/>
                <a:cs typeface="Arial"/>
              </a:rPr>
              <a:t>piante senza accrescimento secondario </a:t>
            </a:r>
            <a:r>
              <a:rPr kumimoji="0" sz="2400" b="0" i="0" u="none" strike="noStrike" kern="1200" cap="none" spc="-5" normalizeH="0" baseline="0" noProof="0" dirty="0">
                <a:ln>
                  <a:noFill/>
                </a:ln>
                <a:solidFill>
                  <a:prstClr val="black"/>
                </a:solidFill>
                <a:effectLst/>
                <a:uLnTx/>
                <a:uFillTx/>
                <a:latin typeface="Arial"/>
                <a:ea typeface="+mn-ea"/>
                <a:cs typeface="Arial"/>
              </a:rPr>
              <a:t>in  spessore i </a:t>
            </a:r>
            <a:r>
              <a:rPr kumimoji="0" sz="2400" b="1" i="0" u="none" strike="noStrike" kern="1200" cap="none" spc="-5" normalizeH="0" baseline="0" noProof="0" dirty="0">
                <a:ln>
                  <a:noFill/>
                </a:ln>
                <a:solidFill>
                  <a:prstClr val="black"/>
                </a:solidFill>
                <a:effectLst/>
                <a:uLnTx/>
                <a:uFillTx/>
                <a:latin typeface="Arial"/>
                <a:ea typeface="+mn-ea"/>
                <a:cs typeface="Arial"/>
              </a:rPr>
              <a:t>fasci sono</a:t>
            </a:r>
            <a:r>
              <a:rPr kumimoji="0" sz="2400" b="1" i="0" u="none" strike="noStrike" kern="1200" cap="none" spc="10"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CHIUSI</a:t>
            </a:r>
            <a:r>
              <a:rPr kumimoji="0" sz="2400" b="0" i="0" u="none" strike="noStrike" kern="1200" cap="none" spc="-5" normalizeH="0" baseline="0" noProof="0" dirty="0">
                <a:ln>
                  <a:noFill/>
                </a:ln>
                <a:solidFill>
                  <a:prstClr val="black"/>
                </a:solidFill>
                <a:effectLst/>
                <a:uLnTx/>
                <a:uFillTx/>
                <a:latin typeface="Arial"/>
                <a:ea typeface="+mn-ea"/>
                <a:cs typeface="Arial"/>
              </a:rPr>
              <a:t>.</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21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5080" lvl="0" indent="0" algn="l" defTabSz="914400" rtl="0" eaLnBrk="1" fontAlgn="auto" latinLnBrk="0" hangingPunct="1">
              <a:lnSpc>
                <a:spcPct val="100000"/>
              </a:lnSpc>
              <a:spcBef>
                <a:spcPts val="0"/>
              </a:spcBef>
              <a:spcAft>
                <a:spcPts val="0"/>
              </a:spcAft>
              <a:buClrTx/>
              <a:buSzTx/>
              <a:buFontTx/>
              <a:buAutoNum type="arabicParenR" startAt="2"/>
              <a:tabLst>
                <a:tab pos="367665" algn="l"/>
              </a:tabLst>
              <a:defRPr/>
            </a:pPr>
            <a:r>
              <a:rPr kumimoji="0" lang="it-IT" sz="2400" b="0" i="0" u="none" strike="noStrike" kern="1200" cap="none" spc="-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err="1">
                <a:ln>
                  <a:noFill/>
                </a:ln>
                <a:solidFill>
                  <a:prstClr val="black"/>
                </a:solidFill>
                <a:effectLst/>
                <a:uLnTx/>
                <a:uFillTx/>
                <a:latin typeface="Arial"/>
                <a:ea typeface="+mn-ea"/>
                <a:cs typeface="Arial"/>
              </a:rPr>
              <a:t>nel</a:t>
            </a:r>
            <a:r>
              <a:rPr kumimoji="0" sz="2400" b="0" i="0" u="none" strike="noStrike" kern="1200" cap="none" spc="-5" normalizeH="0" baseline="0" noProof="0" dirty="0">
                <a:ln>
                  <a:noFill/>
                </a:ln>
                <a:solidFill>
                  <a:prstClr val="black"/>
                </a:solidFill>
                <a:effectLst/>
                <a:uLnTx/>
                <a:uFillTx/>
                <a:latin typeface="Arial"/>
                <a:ea typeface="+mn-ea"/>
                <a:cs typeface="Arial"/>
              </a:rPr>
              <a:t> primo caso è molto frequente osservare che i fasci  sono “impacchettati” molto strettamente uno accanto  all’altro: i raggi midollari sono in genere ridotti a poche file di  cellule (addirittura una sola nelle gimnosperme legnose).  Del resto le piante legnose sono considerate più primitive di  quelle erbacee (le seconde sarebbero derivate dalle prime),  per cui viene conservata come carattere primitivo una stele  quasi</a:t>
            </a:r>
            <a:r>
              <a:rPr kumimoji="0" sz="2400" b="0" i="0" u="none" strike="noStrike" kern="1200" cap="none" spc="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completa.</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 name="Gruppo 5">
            <a:extLst>
              <a:ext uri="{FF2B5EF4-FFF2-40B4-BE49-F238E27FC236}">
                <a16:creationId xmlns:a16="http://schemas.microsoft.com/office/drawing/2014/main" id="{F4C73D55-A206-47D6-8142-79396BE1AD7E}"/>
              </a:ext>
            </a:extLst>
          </p:cNvPr>
          <p:cNvGrpSpPr/>
          <p:nvPr/>
        </p:nvGrpSpPr>
        <p:grpSpPr>
          <a:xfrm>
            <a:off x="3561588" y="6324600"/>
            <a:ext cx="5581014" cy="533400"/>
            <a:chOff x="3561588" y="6324600"/>
            <a:chExt cx="5581014" cy="533400"/>
          </a:xfrm>
        </p:grpSpPr>
        <p:sp>
          <p:nvSpPr>
            <p:cNvPr id="7" name="object 3">
              <a:extLst>
                <a:ext uri="{FF2B5EF4-FFF2-40B4-BE49-F238E27FC236}">
                  <a16:creationId xmlns:a16="http://schemas.microsoft.com/office/drawing/2014/main" id="{D6572221-DBC6-473D-A830-B10C005B29D0}"/>
                </a:ext>
              </a:extLst>
            </p:cNvPr>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4">
              <a:extLst>
                <a:ext uri="{FF2B5EF4-FFF2-40B4-BE49-F238E27FC236}">
                  <a16:creationId xmlns:a16="http://schemas.microsoft.com/office/drawing/2014/main" id="{3B805C57-734D-47C7-BF2B-ADE65F04E353}"/>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5">
              <a:extLst>
                <a:ext uri="{FF2B5EF4-FFF2-40B4-BE49-F238E27FC236}">
                  <a16:creationId xmlns:a16="http://schemas.microsoft.com/office/drawing/2014/main" id="{2D0DAF0F-976F-406C-A22B-A6F6C139C613}"/>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05200" y="6256020"/>
            <a:ext cx="483108" cy="60197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964179" y="0"/>
            <a:ext cx="6146291" cy="68579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86689" y="178815"/>
            <a:ext cx="3440429" cy="5092700"/>
          </a:xfrm>
          <a:prstGeom prst="rect">
            <a:avLst/>
          </a:prstGeom>
        </p:spPr>
        <p:txBody>
          <a:bodyPr vert="horz" wrap="square" lIns="0" tIns="76835" rIns="0" bIns="0" rtlCol="0">
            <a:spAutoFit/>
          </a:bodyPr>
          <a:lstStyle/>
          <a:p>
            <a:pPr marL="12700" marR="0" lvl="0" indent="0" algn="l" defTabSz="914400" rtl="0" eaLnBrk="1" fontAlgn="auto" latinLnBrk="0" hangingPunct="1">
              <a:lnSpc>
                <a:spcPct val="100000"/>
              </a:lnSpc>
              <a:spcBef>
                <a:spcPts val="605"/>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Arial"/>
                <a:ea typeface="+mn-ea"/>
                <a:cs typeface="Arial"/>
              </a:rPr>
              <a:t>Elementi dei tubi</a:t>
            </a:r>
            <a:r>
              <a:rPr kumimoji="0" sz="1800" b="1" i="0" u="none" strike="noStrike" kern="1200" cap="none" spc="-10" normalizeH="0" baseline="0" noProof="0" dirty="0">
                <a:ln>
                  <a:noFill/>
                </a:ln>
                <a:solidFill>
                  <a:prstClr val="black"/>
                </a:solidFill>
                <a:effectLst/>
                <a:uLnTx/>
                <a:uFillTx/>
                <a:latin typeface="Arial"/>
                <a:ea typeface="+mn-ea"/>
                <a:cs typeface="Arial"/>
              </a:rPr>
              <a:t> </a:t>
            </a:r>
            <a:r>
              <a:rPr kumimoji="0" sz="1800" b="1" i="0" u="none" strike="noStrike" kern="1200" cap="none" spc="-5" normalizeH="0" baseline="0" noProof="0" dirty="0">
                <a:ln>
                  <a:noFill/>
                </a:ln>
                <a:solidFill>
                  <a:prstClr val="black"/>
                </a:solidFill>
                <a:effectLst/>
                <a:uLnTx/>
                <a:uFillTx/>
                <a:latin typeface="Arial"/>
                <a:ea typeface="+mn-ea"/>
                <a:cs typeface="Arial"/>
              </a:rPr>
              <a:t>cribrosi</a:t>
            </a:r>
            <a:r>
              <a:rPr kumimoji="0" sz="1800" b="0" i="0" u="none" strike="noStrike" kern="1200" cap="none" spc="-5" normalizeH="0" baseline="0" noProof="0" dirty="0">
                <a:ln>
                  <a:noFill/>
                </a:ln>
                <a:solidFill>
                  <a:prstClr val="black"/>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169545" lvl="0" indent="0" algn="l" defTabSz="914400" rtl="0" eaLnBrk="1" fontAlgn="auto" latinLnBrk="0" hangingPunct="1">
              <a:lnSpc>
                <a:spcPct val="100000"/>
              </a:lnSpc>
              <a:spcBef>
                <a:spcPts val="5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cellule allungate, a maturità vive  ma nucleo degenera, vacuolo  scompare.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359410" lvl="0" indent="0" algn="l" defTabSz="914400" rtl="0" eaLnBrk="1" fontAlgn="auto" latinLnBrk="0" hangingPunct="1">
              <a:lnSpc>
                <a:spcPct val="100000"/>
              </a:lnSpc>
              <a:spcBef>
                <a:spcPts val="15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Pareti trasversali e laterali con  grossi pori in cui passano i  plasmodesmi: </a:t>
            </a:r>
            <a:r>
              <a:rPr kumimoji="0" sz="1800" b="0" i="1" u="none" strike="noStrike" kern="1200" cap="none" spc="-5" normalizeH="0" baseline="0" noProof="0" dirty="0">
                <a:ln>
                  <a:noFill/>
                </a:ln>
                <a:solidFill>
                  <a:prstClr val="black"/>
                </a:solidFill>
                <a:effectLst/>
                <a:uLnTx/>
                <a:uFillTx/>
                <a:latin typeface="Arial"/>
                <a:ea typeface="+mn-ea"/>
                <a:cs typeface="Arial"/>
              </a:rPr>
              <a:t>pori</a:t>
            </a:r>
            <a:r>
              <a:rPr kumimoji="0" sz="1800" b="0" i="1" u="none" strike="noStrike" kern="1200" cap="none" spc="10" normalizeH="0" baseline="0" noProof="0" dirty="0">
                <a:ln>
                  <a:noFill/>
                </a:ln>
                <a:solidFill>
                  <a:prstClr val="black"/>
                </a:solidFill>
                <a:effectLst/>
                <a:uLnTx/>
                <a:uFillTx/>
                <a:latin typeface="Arial"/>
                <a:ea typeface="+mn-ea"/>
                <a:cs typeface="Arial"/>
              </a:rPr>
              <a:t> </a:t>
            </a:r>
            <a:r>
              <a:rPr kumimoji="0" sz="1800" b="0" i="1" u="none" strike="noStrike" kern="1200" cap="none" spc="-5" normalizeH="0" baseline="0" noProof="0" dirty="0">
                <a:ln>
                  <a:noFill/>
                </a:ln>
                <a:solidFill>
                  <a:prstClr val="black"/>
                </a:solidFill>
                <a:effectLst/>
                <a:uLnTx/>
                <a:uFillTx/>
                <a:latin typeface="Arial"/>
                <a:ea typeface="+mn-ea"/>
                <a:cs typeface="Arial"/>
              </a:rPr>
              <a:t>cribrosi</a:t>
            </a:r>
            <a:r>
              <a:rPr kumimoji="0" sz="1800" b="0" i="0" u="none" strike="noStrike" kern="1200" cap="none" spc="-5" normalizeH="0" baseline="0" noProof="0" dirty="0">
                <a:ln>
                  <a:noFill/>
                </a:ln>
                <a:solidFill>
                  <a:prstClr val="black"/>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15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Pori cribrosi raggruppati in</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zone: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1" u="none" strike="noStrike" kern="1200" cap="none" spc="-5" normalizeH="0" baseline="0" noProof="0" dirty="0">
                <a:ln>
                  <a:noFill/>
                </a:ln>
                <a:solidFill>
                  <a:prstClr val="black"/>
                </a:solidFill>
                <a:effectLst/>
                <a:uLnTx/>
                <a:uFillTx/>
                <a:latin typeface="Arial"/>
                <a:ea typeface="+mn-ea"/>
                <a:cs typeface="Arial"/>
              </a:rPr>
              <a:t>aree cribrose </a:t>
            </a:r>
            <a:r>
              <a:rPr kumimoji="0" sz="1800" b="0" i="0" u="none" strike="noStrike" kern="1200" cap="none" spc="-5" normalizeH="0" baseline="0" noProof="0" dirty="0">
                <a:ln>
                  <a:noFill/>
                </a:ln>
                <a:solidFill>
                  <a:prstClr val="black"/>
                </a:solidFill>
                <a:effectLst/>
                <a:uLnTx/>
                <a:uFillTx/>
                <a:latin typeface="Arial"/>
                <a:ea typeface="+mn-ea"/>
                <a:cs typeface="Arial"/>
              </a:rPr>
              <a:t>(pareti</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laterali).</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15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Pori cribrosi maggiori concentrati  in aree chiamate </a:t>
            </a:r>
            <a:r>
              <a:rPr kumimoji="0" sz="1800" b="0" i="1" u="none" strike="noStrike" kern="1200" cap="none" spc="-5" normalizeH="0" baseline="0" noProof="0" dirty="0">
                <a:ln>
                  <a:noFill/>
                </a:ln>
                <a:solidFill>
                  <a:prstClr val="black"/>
                </a:solidFill>
                <a:effectLst/>
                <a:uLnTx/>
                <a:uFillTx/>
                <a:latin typeface="Arial"/>
                <a:ea typeface="+mn-ea"/>
                <a:cs typeface="Arial"/>
              </a:rPr>
              <a:t>placche cribrose  </a:t>
            </a:r>
            <a:r>
              <a:rPr kumimoji="0" sz="1800" b="0" i="0" u="none" strike="noStrike" kern="1200" cap="none" spc="-5" normalizeH="0" baseline="0" noProof="0" dirty="0">
                <a:ln>
                  <a:noFill/>
                </a:ln>
                <a:solidFill>
                  <a:prstClr val="black"/>
                </a:solidFill>
                <a:effectLst/>
                <a:uLnTx/>
                <a:uFillTx/>
                <a:latin typeface="Arial"/>
                <a:ea typeface="+mn-ea"/>
                <a:cs typeface="Arial"/>
              </a:rPr>
              <a:t>(pareti</a:t>
            </a:r>
            <a:r>
              <a:rPr kumimoji="0" sz="1800" b="0" i="0" u="none" strike="noStrike" kern="1200" cap="none" spc="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trasversali).</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12700" marR="79375"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I </a:t>
            </a:r>
            <a:r>
              <a:rPr kumimoji="0" sz="1800" b="0" i="0" u="none" strike="noStrike" kern="1200" cap="none" spc="-5" normalizeH="0" baseline="0" noProof="0" dirty="0">
                <a:ln>
                  <a:noFill/>
                </a:ln>
                <a:solidFill>
                  <a:prstClr val="black"/>
                </a:solidFill>
                <a:effectLst/>
                <a:uLnTx/>
                <a:uFillTx/>
                <a:latin typeface="Arial"/>
                <a:ea typeface="+mn-ea"/>
                <a:cs typeface="Arial"/>
              </a:rPr>
              <a:t>pori delle placche cribrose sono  tappezzati da callosio.</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93163" y="405383"/>
            <a:ext cx="5472683" cy="536600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uppo 5">
            <a:extLst>
              <a:ext uri="{FF2B5EF4-FFF2-40B4-BE49-F238E27FC236}">
                <a16:creationId xmlns:a16="http://schemas.microsoft.com/office/drawing/2014/main" id="{07F7AAE0-F3D4-42EA-A45C-8C950CC822DC}"/>
              </a:ext>
            </a:extLst>
          </p:cNvPr>
          <p:cNvGrpSpPr/>
          <p:nvPr/>
        </p:nvGrpSpPr>
        <p:grpSpPr>
          <a:xfrm>
            <a:off x="3561588" y="6324600"/>
            <a:ext cx="5581014" cy="533400"/>
            <a:chOff x="3561588" y="6324600"/>
            <a:chExt cx="5581014" cy="533400"/>
          </a:xfrm>
        </p:grpSpPr>
        <p:sp>
          <p:nvSpPr>
            <p:cNvPr id="7" name="object 3">
              <a:extLst>
                <a:ext uri="{FF2B5EF4-FFF2-40B4-BE49-F238E27FC236}">
                  <a16:creationId xmlns:a16="http://schemas.microsoft.com/office/drawing/2014/main" id="{B3AB745F-98A9-44A0-992F-DCD139D7112C}"/>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4">
              <a:extLst>
                <a:ext uri="{FF2B5EF4-FFF2-40B4-BE49-F238E27FC236}">
                  <a16:creationId xmlns:a16="http://schemas.microsoft.com/office/drawing/2014/main" id="{FEFE9452-81BE-4C52-BAB9-9AC6FE088DB7}"/>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5">
              <a:extLst>
                <a:ext uri="{FF2B5EF4-FFF2-40B4-BE49-F238E27FC236}">
                  <a16:creationId xmlns:a16="http://schemas.microsoft.com/office/drawing/2014/main" id="{79A5B4EE-8FBF-4A22-9BC4-ECF320173291}"/>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0500" y="1414271"/>
            <a:ext cx="8514588" cy="404926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402590" y="142811"/>
            <a:ext cx="7994650" cy="299720"/>
          </a:xfrm>
          <a:prstGeom prst="rect">
            <a:avLst/>
          </a:prstGeom>
        </p:spPr>
        <p:txBody>
          <a:bodyPr vert="horz" wrap="square" lIns="0" tIns="12700" rIns="0" bIns="0" rtlCol="0">
            <a:spAutoFit/>
          </a:bodyPr>
          <a:lstStyle/>
          <a:p>
            <a:pPr marL="12700">
              <a:lnSpc>
                <a:spcPct val="100000"/>
              </a:lnSpc>
              <a:spcBef>
                <a:spcPts val="100"/>
              </a:spcBef>
            </a:pPr>
            <a:r>
              <a:rPr sz="1800" b="1" i="0" spc="-10" dirty="0">
                <a:latin typeface="Arial"/>
                <a:cs typeface="Arial"/>
              </a:rPr>
              <a:t>DIFFERENZIAMENTO </a:t>
            </a:r>
            <a:r>
              <a:rPr sz="1800" b="1" i="0" spc="-5" dirty="0">
                <a:latin typeface="Arial"/>
                <a:cs typeface="Arial"/>
              </a:rPr>
              <a:t>DEGLI ELEMENTI DEI TUBI CRIBROSI O</a:t>
            </a:r>
            <a:r>
              <a:rPr sz="1800" b="1" i="0" spc="70" dirty="0">
                <a:latin typeface="Arial"/>
                <a:cs typeface="Arial"/>
              </a:rPr>
              <a:t> </a:t>
            </a:r>
            <a:r>
              <a:rPr sz="1800" b="1" i="0" spc="-10" dirty="0">
                <a:latin typeface="Arial"/>
                <a:cs typeface="Arial"/>
              </a:rPr>
              <a:t>LIBERIANI</a:t>
            </a:r>
            <a:endParaRPr sz="1800">
              <a:latin typeface="Arial"/>
              <a:cs typeface="Arial"/>
            </a:endParaRPr>
          </a:p>
        </p:txBody>
      </p:sp>
      <p:sp>
        <p:nvSpPr>
          <p:cNvPr id="4" name="object 4"/>
          <p:cNvSpPr txBox="1"/>
          <p:nvPr/>
        </p:nvSpPr>
        <p:spPr>
          <a:xfrm>
            <a:off x="285115" y="5678423"/>
            <a:ext cx="497268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Schema dello </a:t>
            </a:r>
            <a:r>
              <a:rPr kumimoji="0" sz="1400" b="0" i="0" u="none" strike="noStrike" kern="1200" cap="none" spc="-5" normalizeH="0" baseline="0" noProof="0" dirty="0">
                <a:ln>
                  <a:noFill/>
                </a:ln>
                <a:solidFill>
                  <a:prstClr val="black"/>
                </a:solidFill>
                <a:effectLst/>
                <a:uLnTx/>
                <a:uFillTx/>
                <a:latin typeface="Arial"/>
                <a:ea typeface="+mn-ea"/>
                <a:cs typeface="Arial"/>
              </a:rPr>
              <a:t>sviluppo </a:t>
            </a:r>
            <a:r>
              <a:rPr kumimoji="0" sz="1400" b="0" i="0" u="none" strike="noStrike" kern="1200" cap="none" spc="0" normalizeH="0" baseline="0" noProof="0" dirty="0">
                <a:ln>
                  <a:noFill/>
                </a:ln>
                <a:solidFill>
                  <a:prstClr val="black"/>
                </a:solidFill>
                <a:effectLst/>
                <a:uLnTx/>
                <a:uFillTx/>
                <a:latin typeface="Arial"/>
                <a:ea typeface="+mn-ea"/>
                <a:cs typeface="Arial"/>
              </a:rPr>
              <a:t>di un elemento di un tubo cribroso</a:t>
            </a:r>
            <a:r>
              <a:rPr kumimoji="0" sz="1400" b="0" i="0" u="none" strike="noStrike" kern="1200" cap="none" spc="-20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(TC).</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grpSp>
        <p:nvGrpSpPr>
          <p:cNvPr id="8" name="Gruppo 7">
            <a:extLst>
              <a:ext uri="{FF2B5EF4-FFF2-40B4-BE49-F238E27FC236}">
                <a16:creationId xmlns:a16="http://schemas.microsoft.com/office/drawing/2014/main" id="{DB786A91-FFEB-4988-AF71-08479E579742}"/>
              </a:ext>
            </a:extLst>
          </p:cNvPr>
          <p:cNvGrpSpPr/>
          <p:nvPr/>
        </p:nvGrpSpPr>
        <p:grpSpPr>
          <a:xfrm>
            <a:off x="3561588" y="6324600"/>
            <a:ext cx="5581014" cy="533400"/>
            <a:chOff x="3561588" y="6324600"/>
            <a:chExt cx="5581014" cy="533400"/>
          </a:xfrm>
        </p:grpSpPr>
        <p:sp>
          <p:nvSpPr>
            <p:cNvPr id="9" name="object 3">
              <a:extLst>
                <a:ext uri="{FF2B5EF4-FFF2-40B4-BE49-F238E27FC236}">
                  <a16:creationId xmlns:a16="http://schemas.microsoft.com/office/drawing/2014/main" id="{AD4694C1-E376-4081-8B11-1D544CE790A2}"/>
                </a:ext>
              </a:extLst>
            </p:cNvPr>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4">
              <a:extLst>
                <a:ext uri="{FF2B5EF4-FFF2-40B4-BE49-F238E27FC236}">
                  <a16:creationId xmlns:a16="http://schemas.microsoft.com/office/drawing/2014/main" id="{2635282D-ADD0-461E-8462-71359F76DEC9}"/>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5">
              <a:extLst>
                <a:ext uri="{FF2B5EF4-FFF2-40B4-BE49-F238E27FC236}">
                  <a16:creationId xmlns:a16="http://schemas.microsoft.com/office/drawing/2014/main" id="{916E6726-BFBD-40CE-AB0C-38CAEE7B25A9}"/>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2167" y="481705"/>
            <a:ext cx="4009926" cy="489022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119371" y="0"/>
            <a:ext cx="4892039" cy="561593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474027" y="5641847"/>
            <a:ext cx="3265804"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I </a:t>
            </a:r>
            <a:r>
              <a:rPr kumimoji="0" sz="1600" b="0" i="0" u="none" strike="noStrike" kern="1200" cap="none" spc="-10" normalizeH="0" baseline="0" noProof="0" dirty="0">
                <a:ln>
                  <a:noFill/>
                </a:ln>
                <a:solidFill>
                  <a:prstClr val="black"/>
                </a:solidFill>
                <a:effectLst/>
                <a:uLnTx/>
                <a:uFillTx/>
                <a:latin typeface="Arial"/>
                <a:ea typeface="+mn-ea"/>
                <a:cs typeface="Arial"/>
              </a:rPr>
              <a:t>tubi </a:t>
            </a:r>
            <a:r>
              <a:rPr kumimoji="0" sz="1600" b="0" i="0" u="none" strike="noStrike" kern="1200" cap="none" spc="-5" normalizeH="0" baseline="0" noProof="0" dirty="0">
                <a:ln>
                  <a:noFill/>
                </a:ln>
                <a:solidFill>
                  <a:prstClr val="black"/>
                </a:solidFill>
                <a:effectLst/>
                <a:uLnTx/>
                <a:uFillTx/>
                <a:latin typeface="Arial"/>
                <a:ea typeface="+mn-ea"/>
                <a:cs typeface="Arial"/>
              </a:rPr>
              <a:t>cribrosi sono formati da cellule  allungate</a:t>
            </a:r>
            <a:r>
              <a:rPr kumimoji="0" sz="1600" b="0" i="0" u="none" strike="noStrike" kern="1200" cap="none" spc="-2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sovrapposte.</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p:nvPr/>
        </p:nvSpPr>
        <p:spPr>
          <a:xfrm>
            <a:off x="4839653" y="5194172"/>
            <a:ext cx="3902075" cy="10007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I </a:t>
            </a:r>
            <a:r>
              <a:rPr kumimoji="0" sz="1600" b="0" i="0" u="none" strike="noStrike" kern="1200" cap="none" spc="-10" normalizeH="0" baseline="0" noProof="0" dirty="0">
                <a:ln>
                  <a:noFill/>
                </a:ln>
                <a:solidFill>
                  <a:prstClr val="black"/>
                </a:solidFill>
                <a:effectLst/>
                <a:uLnTx/>
                <a:uFillTx/>
                <a:latin typeface="Arial"/>
                <a:ea typeface="+mn-ea"/>
                <a:cs typeface="Arial"/>
              </a:rPr>
              <a:t>tubi </a:t>
            </a:r>
            <a:r>
              <a:rPr kumimoji="0" sz="1600" b="0" i="0" u="none" strike="noStrike" kern="1200" cap="none" spc="-5" normalizeH="0" baseline="0" noProof="0" dirty="0">
                <a:ln>
                  <a:noFill/>
                </a:ln>
                <a:solidFill>
                  <a:prstClr val="black"/>
                </a:solidFill>
                <a:effectLst/>
                <a:uLnTx/>
                <a:uFillTx/>
                <a:latin typeface="Arial"/>
                <a:ea typeface="+mn-ea"/>
                <a:cs typeface="Arial"/>
              </a:rPr>
              <a:t>cribrosi restano funzionali per una  stagione vegetativa, poi il rivestimento di  callosio si amplia e la placca cribrosa viene  coperta sulle due facce da callosio</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grpSp>
        <p:nvGrpSpPr>
          <p:cNvPr id="12" name="Gruppo 11">
            <a:extLst>
              <a:ext uri="{FF2B5EF4-FFF2-40B4-BE49-F238E27FC236}">
                <a16:creationId xmlns:a16="http://schemas.microsoft.com/office/drawing/2014/main" id="{CB459E47-326F-4277-A40F-8B7628C8F8CE}"/>
              </a:ext>
            </a:extLst>
          </p:cNvPr>
          <p:cNvGrpSpPr/>
          <p:nvPr/>
        </p:nvGrpSpPr>
        <p:grpSpPr>
          <a:xfrm>
            <a:off x="3561588" y="6324600"/>
            <a:ext cx="5581014" cy="533400"/>
            <a:chOff x="3561588" y="6324600"/>
            <a:chExt cx="5581014" cy="533400"/>
          </a:xfrm>
        </p:grpSpPr>
        <p:sp>
          <p:nvSpPr>
            <p:cNvPr id="13" name="object 3">
              <a:extLst>
                <a:ext uri="{FF2B5EF4-FFF2-40B4-BE49-F238E27FC236}">
                  <a16:creationId xmlns:a16="http://schemas.microsoft.com/office/drawing/2014/main" id="{EA23EDFB-3240-4DCE-A458-2EF2C5E9C252}"/>
                </a:ext>
              </a:extLst>
            </p:cNvPr>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4">
              <a:extLst>
                <a:ext uri="{FF2B5EF4-FFF2-40B4-BE49-F238E27FC236}">
                  <a16:creationId xmlns:a16="http://schemas.microsoft.com/office/drawing/2014/main" id="{1B93E16A-F41A-40C7-BC36-CE576A59E217}"/>
                </a:ext>
              </a:extLst>
            </p:cNvPr>
            <p:cNvSpPr/>
            <p:nvPr/>
          </p:nvSpPr>
          <p:spPr>
            <a:xfrm>
              <a:off x="4140707" y="6526529"/>
              <a:ext cx="5001895" cy="0"/>
            </a:xfrm>
            <a:custGeom>
              <a:avLst/>
              <a:gdLst/>
              <a:ahLst/>
              <a:cxnLst/>
              <a:rect l="l" t="t" r="r" b="b"/>
              <a:pathLst>
                <a:path w="5001895">
                  <a:moveTo>
                    <a:pt x="0" y="0"/>
                  </a:moveTo>
                  <a:lnTo>
                    <a:pt x="5001767" y="0"/>
                  </a:lnTo>
                </a:path>
              </a:pathLst>
            </a:custGeom>
            <a:ln w="7620">
              <a:solidFill>
                <a:srgbClr val="0099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5">
              <a:extLst>
                <a:ext uri="{FF2B5EF4-FFF2-40B4-BE49-F238E27FC236}">
                  <a16:creationId xmlns:a16="http://schemas.microsoft.com/office/drawing/2014/main" id="{1AD38FAB-169C-4834-8DE3-611E3778AEC8}"/>
                </a:ext>
              </a:extLst>
            </p:cNvPr>
            <p:cNvSpPr txBox="1"/>
            <p:nvPr/>
          </p:nvSpPr>
          <p:spPr>
            <a:xfrm>
              <a:off x="4876801" y="6597014"/>
              <a:ext cx="4187570" cy="204351"/>
            </a:xfrm>
            <a:prstGeom prst="rect">
              <a:avLst/>
            </a:prstGeom>
          </p:spPr>
          <p:txBody>
            <a:bodyPr vert="horz" wrap="square" lIns="0" tIns="0" rIns="0" bIns="0" rtlCol="0">
              <a:spAutoFit/>
            </a:bodyPr>
            <a:lstStyle/>
            <a:p>
              <a:pPr marL="12700" marR="0" lvl="0" indent="0" algn="r" defTabSz="914400" rtl="0" eaLnBrk="1" fontAlgn="auto" latinLnBrk="0" hangingPunct="1">
                <a:lnSpc>
                  <a:spcPts val="1650"/>
                </a:lnSpc>
                <a:spcBef>
                  <a:spcPts val="0"/>
                </a:spcBef>
                <a:spcAft>
                  <a:spcPts val="0"/>
                </a:spcAft>
                <a:buClrTx/>
                <a:buSzTx/>
                <a:buFontTx/>
                <a:buNone/>
                <a:tabLst/>
                <a:defRPr/>
              </a:pPr>
              <a:r>
                <a:rPr kumimoji="0" lang="it-IT" sz="1400" b="0" i="0" u="none" strike="noStrike" kern="1200" cap="none" spc="-5" normalizeH="0" baseline="0" noProof="0" dirty="0">
                  <a:ln>
                    <a:noFill/>
                  </a:ln>
                  <a:solidFill>
                    <a:srgbClr val="009900"/>
                  </a:solidFill>
                  <a:effectLst/>
                  <a:uLnTx/>
                  <a:uFillTx/>
                  <a:latin typeface="Arial"/>
                  <a:ea typeface="+mn-ea"/>
                  <a:cs typeface="Arial"/>
                </a:rPr>
                <a:t>3Th - </a:t>
              </a:r>
              <a:r>
                <a:rPr kumimoji="0" sz="1400" b="0" i="0" u="none" strike="noStrike" kern="1200" cap="none" spc="-5" normalizeH="0" baseline="0" noProof="0" dirty="0" err="1">
                  <a:ln>
                    <a:noFill/>
                  </a:ln>
                  <a:solidFill>
                    <a:srgbClr val="009900"/>
                  </a:solidFill>
                  <a:effectLst/>
                  <a:uLnTx/>
                  <a:uFillTx/>
                  <a:latin typeface="Arial"/>
                  <a:ea typeface="+mn-ea"/>
                  <a:cs typeface="Arial"/>
                </a:rPr>
                <a:t>Biologia</a:t>
              </a:r>
              <a:r>
                <a:rPr kumimoji="0" sz="1400" b="0" i="0" u="none" strike="noStrike" kern="1200" cap="none" spc="-5" normalizeH="0" baseline="0" noProof="0" dirty="0">
                  <a:ln>
                    <a:noFill/>
                  </a:ln>
                  <a:solidFill>
                    <a:srgbClr val="009900"/>
                  </a:solidFill>
                  <a:effectLst/>
                  <a:uLnTx/>
                  <a:uFillTx/>
                  <a:latin typeface="Arial"/>
                  <a:ea typeface="+mn-ea"/>
                  <a:cs typeface="Arial"/>
                </a:rPr>
                <a:t> vegetale </a:t>
              </a:r>
              <a:r>
                <a:rPr kumimoji="0" sz="1400" b="0" i="0" u="none" strike="noStrike" kern="1200" cap="none" spc="0" normalizeH="0" baseline="0" noProof="0" dirty="0">
                  <a:ln>
                    <a:noFill/>
                  </a:ln>
                  <a:solidFill>
                    <a:srgbClr val="009900"/>
                  </a:solidFill>
                  <a:effectLst/>
                  <a:uLnTx/>
                  <a:uFillTx/>
                  <a:latin typeface="Arial"/>
                  <a:ea typeface="+mn-ea"/>
                  <a:cs typeface="Arial"/>
                </a:rPr>
                <a:t>x </a:t>
              </a:r>
              <a:r>
                <a:rPr kumimoji="0" sz="1400" b="0" i="0" u="none" strike="noStrike" kern="1200" cap="none" spc="-5" normalizeH="0" baseline="0" noProof="0" dirty="0">
                  <a:ln>
                    <a:noFill/>
                  </a:ln>
                  <a:solidFill>
                    <a:srgbClr val="009900"/>
                  </a:solidFill>
                  <a:effectLst/>
                  <a:uLnTx/>
                  <a:uFillTx/>
                  <a:latin typeface="Arial"/>
                  <a:ea typeface="+mn-ea"/>
                  <a:cs typeface="Arial"/>
                </a:rPr>
                <a:t>STB </a:t>
              </a:r>
              <a:r>
                <a:rPr kumimoji="0" sz="1400" b="0" i="0" u="none" strike="noStrike" kern="1200" cap="none" spc="0" normalizeH="0" baseline="0" noProof="0" dirty="0">
                  <a:ln>
                    <a:noFill/>
                  </a:ln>
                  <a:solidFill>
                    <a:srgbClr val="009900"/>
                  </a:solidFill>
                  <a:effectLst/>
                  <a:uLnTx/>
                  <a:uFillTx/>
                  <a:latin typeface="Arial"/>
                  <a:ea typeface="+mn-ea"/>
                  <a:cs typeface="Arial"/>
                </a:rPr>
                <a:t>– </a:t>
              </a:r>
              <a:r>
                <a:rPr kumimoji="0" lang="it-IT" sz="1400" b="0" i="0" u="none" strike="noStrike" kern="1200" cap="none" spc="0"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AA</a:t>
              </a:r>
              <a:r>
                <a:rPr kumimoji="0" sz="1400" b="0" i="0" u="none" strike="noStrike" kern="1200" cap="none" spc="-204" normalizeH="0" baseline="0" noProof="0" dirty="0">
                  <a:ln>
                    <a:noFill/>
                  </a:ln>
                  <a:solidFill>
                    <a:srgbClr val="009900"/>
                  </a:solidFill>
                  <a:effectLst/>
                  <a:uLnTx/>
                  <a:uFillTx/>
                  <a:latin typeface="Arial"/>
                  <a:ea typeface="+mn-ea"/>
                  <a:cs typeface="Arial"/>
                </a:rPr>
                <a:t> </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23</a:t>
              </a:r>
              <a:r>
                <a:rPr kumimoji="0" sz="1400" b="0" i="0" u="none" strike="noStrike" kern="1200" cap="none" spc="0" normalizeH="0" baseline="0" noProof="0" dirty="0">
                  <a:ln>
                    <a:noFill/>
                  </a:ln>
                  <a:solidFill>
                    <a:srgbClr val="009900"/>
                  </a:solidFill>
                  <a:effectLst/>
                  <a:uLnTx/>
                  <a:uFillTx/>
                  <a:latin typeface="Arial"/>
                  <a:ea typeface="+mn-ea"/>
                  <a:cs typeface="Arial"/>
                </a:rPr>
                <a:t>-20</a:t>
              </a:r>
              <a:r>
                <a:rPr kumimoji="0" lang="it-IT" sz="1400" b="0" i="0" u="none" strike="noStrike" kern="1200" cap="none" spc="0" normalizeH="0" baseline="0" noProof="0" dirty="0">
                  <a:ln>
                    <a:noFill/>
                  </a:ln>
                  <a:solidFill>
                    <a:srgbClr val="009900"/>
                  </a:solidFill>
                  <a:effectLst/>
                  <a:uLnTx/>
                  <a:uFillTx/>
                  <a:latin typeface="Arial"/>
                  <a:ea typeface="+mn-ea"/>
                  <a:cs typeface="Arial"/>
                </a:rPr>
                <a:t>24</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41</TotalTime>
  <Words>3094</Words>
  <Application>Microsoft Office PowerPoint</Application>
  <PresentationFormat>Presentazione su schermo (4:3)</PresentationFormat>
  <Paragraphs>237</Paragraphs>
  <Slides>56</Slides>
  <Notes>0</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56</vt:i4>
      </vt:variant>
    </vt:vector>
  </HeadingPairs>
  <TitlesOfParts>
    <vt:vector size="61" baseType="lpstr">
      <vt:lpstr>Arial</vt:lpstr>
      <vt:lpstr>Calibri</vt:lpstr>
      <vt:lpstr>Times New Roman</vt:lpstr>
      <vt:lpstr>Office Theme</vt:lpstr>
      <vt:lpstr>1_Office Theme</vt:lpstr>
      <vt:lpstr>Presentazione standard di PowerPoint</vt:lpstr>
      <vt:lpstr>Presentazione standard di PowerPoint</vt:lpstr>
      <vt:lpstr>Presentazione standard di PowerPoint</vt:lpstr>
      <vt:lpstr>FLOEMA</vt:lpstr>
      <vt:lpstr>Presentazione standard di PowerPoint</vt:lpstr>
      <vt:lpstr>Presentazione standard di PowerPoint</vt:lpstr>
      <vt:lpstr>Presentazione standard di PowerPoint</vt:lpstr>
      <vt:lpstr>DIFFERENZIAMENTO DEGLI ELEMENTI DEI TUBI CRIBROSI O LIBERIANI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FASCI CONDUTTORI O CRIBRO-VASCOLARI</vt:lpstr>
      <vt:lpstr>FASCI CONDUTTORI O CRIBRO-VASCOLARI</vt:lpstr>
      <vt:lpstr>Presentazione standard di PowerPoint</vt:lpstr>
      <vt:lpstr>Fascio collaterale chiuso</vt:lpstr>
      <vt:lpstr>Il differenziamento procede a partire dai due poli più esterni  verso la zona centrale, iniziando dal polo floematico.</vt:lpstr>
      <vt:lpstr>Presentazione standard di PowerPoint</vt:lpstr>
      <vt:lpstr>Presentazione standard di PowerPoint</vt:lpstr>
      <vt:lpstr>Fascio collaterale aperto</vt:lpstr>
      <vt:lpstr>Presentazione standard di PowerPoint</vt:lpstr>
      <vt:lpstr>Nel caule, la porzione xilematica del fascio conduttore è  collocata verso il centro dell’organo, quella floematica  verso l’esterno, qualsiasi sia la disposizione dei fasci,  regolare (anulata, a sin.) o irregolare (a ds.).</vt:lpstr>
      <vt:lpstr>Nella foglia, sono presenti fasci  conduttori collaterali chiusi. La  loro disposizione dipenderà  sempre dalla collocazione della  lamina nello spazio.</vt:lpstr>
      <vt:lpstr>Presentazione standard di PowerPoint</vt:lpstr>
      <vt:lpstr>Fascio bicollaterale aperto</vt:lpstr>
      <vt:lpstr>Presentazione standard di PowerPoint</vt:lpstr>
      <vt:lpstr>Presentazione standard di PowerPoint</vt:lpstr>
      <vt:lpstr>Fascio concentrico perifloematico</vt:lpstr>
      <vt:lpstr>Fascio radiale: chiuso e aperto</vt:lpstr>
      <vt:lpstr>A seconda che rimanga o meno un sottile strato  di cellule indifferenziate, con capacità  meristematica (cambio), a dividere tessuto  floematico da tessuto xilematico, si avrà un  fascio radiale aperto o chiuso.</vt:lpstr>
      <vt:lpstr>Fasci radiali</vt:lpstr>
      <vt:lpstr>Fasci radiali</vt:lpstr>
      <vt:lpstr>Presentazione standard di PowerPoint</vt:lpstr>
      <vt:lpstr>LA TEORIA DELLA STELE</vt:lpstr>
      <vt:lpstr>La teoria della stele</vt:lpstr>
      <vt:lpstr>PROTOSTELE – un unico fascio conduttore centrale,  concentrico, spesso con xilema all’interno. La protostele è ritenuta particolarmente antica, essendo  presente nelle piante terrestri più primitive. Oggi si trova  ancora negli stadi giovanili di molte felci. Corrisponde ad un  singolo fascio «peri-» (per es. perifloematico).</vt:lpstr>
      <vt:lpstr>Presentazione standard di PowerPoint</vt:lpstr>
      <vt:lpstr>Presentazione standard di PowerPoint</vt:lpstr>
      <vt:lpstr>Presentazione standard di PowerPoint</vt:lpstr>
      <vt:lpstr>ACTINOSTELE – deriva dalla protostele.</vt:lpstr>
      <vt:lpstr>Al contrario di quanto visto finora, in tutte le altre forme  derivate dalla protostele il centro degli organi assili non è più  occupato da tessuti conduttori, ma compare una zona  midollare: vari tipi di sifonostele, presenti nei fusti della  maggior parte delle crittogame vascolari.</vt:lpstr>
      <vt:lpstr>Presentazione standard di PowerPoint</vt:lpstr>
      <vt:lpstr>SIFONOSTELE – fascio conduttore unico, di forma  tubulare, con al centro midollo; si presenta in alcune  famiglie di Felci (Schizeaceae, Gleicheniaceae). Dal greco antico «siphon», tubo.</vt:lpstr>
      <vt:lpstr>DICTIOSTELE – è il tipico «tubo vascolare  bucato» della maggioranza delle Felci,  formato da un fascio conduttore che appare  reticolato (dal greco antico «diktion», rete)  per la presenza delle tracce fogliari.</vt:lpstr>
      <vt:lpstr>Presentazione standard di PowerPoint</vt:lpstr>
      <vt:lpstr>Presentazione standard di PowerPoint</vt:lpstr>
      <vt:lpstr>Nelle dicotiledoni arboree (che sono più primitive delle piante erbacee) il  processo di smembramento dell’originale fascio conduttore in porzioni più o  meno numerose che formano i singoli fasci collaterali non è molto  pronunciato. Questo conferisce alla struttura un aspetto molto più massiccio di quanto si  osserva nelle dicotiledoni erbacee, dovendo svolgere una più importante</vt:lpstr>
      <vt:lpstr>EUSTELE</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TRETIACH MAURO</dc:creator>
  <cp:lastModifiedBy>TRETIACH MAURO</cp:lastModifiedBy>
  <cp:revision>5</cp:revision>
  <dcterms:created xsi:type="dcterms:W3CDTF">2024-04-15T12:46:34Z</dcterms:created>
  <dcterms:modified xsi:type="dcterms:W3CDTF">2024-04-15T13:28:03Z</dcterms:modified>
</cp:coreProperties>
</file>