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319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256" r:id="rId26"/>
    <p:sldId id="258" r:id="rId27"/>
    <p:sldId id="311" r:id="rId28"/>
    <p:sldId id="312" r:id="rId29"/>
    <p:sldId id="313" r:id="rId30"/>
    <p:sldId id="314" r:id="rId31"/>
    <p:sldId id="259" r:id="rId32"/>
    <p:sldId id="260" r:id="rId33"/>
    <p:sldId id="262" r:id="rId34"/>
    <p:sldId id="261" r:id="rId35"/>
    <p:sldId id="310" r:id="rId36"/>
    <p:sldId id="263" r:id="rId37"/>
    <p:sldId id="264" r:id="rId38"/>
    <p:sldId id="265" r:id="rId39"/>
    <p:sldId id="266" r:id="rId40"/>
    <p:sldId id="267" r:id="rId41"/>
    <p:sldId id="271" r:id="rId42"/>
    <p:sldId id="272" r:id="rId43"/>
    <p:sldId id="276" r:id="rId44"/>
    <p:sldId id="316" r:id="rId45"/>
    <p:sldId id="277" r:id="rId46"/>
    <p:sldId id="278" r:id="rId47"/>
    <p:sldId id="279" r:id="rId48"/>
    <p:sldId id="280" r:id="rId49"/>
    <p:sldId id="281" r:id="rId50"/>
    <p:sldId id="282" r:id="rId51"/>
    <p:sldId id="284" r:id="rId52"/>
    <p:sldId id="285" r:id="rId53"/>
    <p:sldId id="283" r:id="rId54"/>
    <p:sldId id="317" r:id="rId55"/>
    <p:sldId id="286" r:id="rId56"/>
    <p:sldId id="287" r:id="rId57"/>
    <p:sldId id="288" r:id="rId58"/>
    <p:sldId id="315" r:id="rId59"/>
    <p:sldId id="289" r:id="rId60"/>
    <p:sldId id="290" r:id="rId61"/>
    <p:sldId id="291" r:id="rId62"/>
    <p:sldId id="292" r:id="rId63"/>
    <p:sldId id="293" r:id="rId64"/>
  </p:sldIdLst>
  <p:sldSz cx="9144000" cy="6858000" type="screen4x3"/>
  <p:notesSz cx="9144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1524" y="84"/>
      </p:cViewPr>
      <p:guideLst>
        <p:guide orient="horz" pos="3936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239000" y="0"/>
            <a:ext cx="1905000" cy="22174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472183" cy="1831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38200" y="762000"/>
            <a:ext cx="2437130" cy="466725"/>
          </a:xfrm>
          <a:custGeom>
            <a:avLst/>
            <a:gdLst/>
            <a:ahLst/>
            <a:cxnLst/>
            <a:rect l="l" t="t" r="r" b="b"/>
            <a:pathLst>
              <a:path w="2437129" h="466725">
                <a:moveTo>
                  <a:pt x="0" y="466343"/>
                </a:moveTo>
                <a:lnTo>
                  <a:pt x="2436875" y="466343"/>
                </a:lnTo>
                <a:lnTo>
                  <a:pt x="2436875" y="0"/>
                </a:lnTo>
                <a:lnTo>
                  <a:pt x="0" y="0"/>
                </a:lnTo>
                <a:lnTo>
                  <a:pt x="0" y="4663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33627" y="757427"/>
            <a:ext cx="2449195" cy="477520"/>
          </a:xfrm>
          <a:custGeom>
            <a:avLst/>
            <a:gdLst/>
            <a:ahLst/>
            <a:cxnLst/>
            <a:rect l="l" t="t" r="r" b="b"/>
            <a:pathLst>
              <a:path w="2449195" h="477519">
                <a:moveTo>
                  <a:pt x="2449067" y="0"/>
                </a:moveTo>
                <a:lnTo>
                  <a:pt x="0" y="0"/>
                </a:lnTo>
                <a:lnTo>
                  <a:pt x="0" y="477011"/>
                </a:lnTo>
                <a:lnTo>
                  <a:pt x="2449067" y="477011"/>
                </a:lnTo>
                <a:lnTo>
                  <a:pt x="2449067" y="472439"/>
                </a:lnTo>
                <a:lnTo>
                  <a:pt x="10668" y="472439"/>
                </a:lnTo>
                <a:lnTo>
                  <a:pt x="4571" y="467867"/>
                </a:lnTo>
                <a:lnTo>
                  <a:pt x="10668" y="467867"/>
                </a:lnTo>
                <a:lnTo>
                  <a:pt x="10668" y="10668"/>
                </a:lnTo>
                <a:lnTo>
                  <a:pt x="4571" y="10668"/>
                </a:lnTo>
                <a:lnTo>
                  <a:pt x="10668" y="4572"/>
                </a:lnTo>
                <a:lnTo>
                  <a:pt x="2449067" y="4572"/>
                </a:lnTo>
                <a:lnTo>
                  <a:pt x="2449067" y="0"/>
                </a:lnTo>
                <a:close/>
              </a:path>
              <a:path w="2449195" h="477519">
                <a:moveTo>
                  <a:pt x="10668" y="467867"/>
                </a:moveTo>
                <a:lnTo>
                  <a:pt x="4571" y="467867"/>
                </a:lnTo>
                <a:lnTo>
                  <a:pt x="10668" y="472439"/>
                </a:lnTo>
                <a:lnTo>
                  <a:pt x="10668" y="467867"/>
                </a:lnTo>
                <a:close/>
              </a:path>
              <a:path w="2449195" h="477519">
                <a:moveTo>
                  <a:pt x="2438399" y="467867"/>
                </a:moveTo>
                <a:lnTo>
                  <a:pt x="10668" y="467867"/>
                </a:lnTo>
                <a:lnTo>
                  <a:pt x="10668" y="472439"/>
                </a:lnTo>
                <a:lnTo>
                  <a:pt x="2438399" y="472439"/>
                </a:lnTo>
                <a:lnTo>
                  <a:pt x="2438399" y="467867"/>
                </a:lnTo>
                <a:close/>
              </a:path>
              <a:path w="2449195" h="477519">
                <a:moveTo>
                  <a:pt x="2438399" y="4572"/>
                </a:moveTo>
                <a:lnTo>
                  <a:pt x="2438399" y="472439"/>
                </a:lnTo>
                <a:lnTo>
                  <a:pt x="2442971" y="467867"/>
                </a:lnTo>
                <a:lnTo>
                  <a:pt x="2449067" y="467867"/>
                </a:lnTo>
                <a:lnTo>
                  <a:pt x="2449067" y="10668"/>
                </a:lnTo>
                <a:lnTo>
                  <a:pt x="2442971" y="10668"/>
                </a:lnTo>
                <a:lnTo>
                  <a:pt x="2438399" y="4572"/>
                </a:lnTo>
                <a:close/>
              </a:path>
              <a:path w="2449195" h="477519">
                <a:moveTo>
                  <a:pt x="2449067" y="467867"/>
                </a:moveTo>
                <a:lnTo>
                  <a:pt x="2442971" y="467867"/>
                </a:lnTo>
                <a:lnTo>
                  <a:pt x="2438399" y="472439"/>
                </a:lnTo>
                <a:lnTo>
                  <a:pt x="2449067" y="472439"/>
                </a:lnTo>
                <a:lnTo>
                  <a:pt x="2449067" y="467867"/>
                </a:lnTo>
                <a:close/>
              </a:path>
              <a:path w="2449195" h="477519">
                <a:moveTo>
                  <a:pt x="10668" y="4572"/>
                </a:moveTo>
                <a:lnTo>
                  <a:pt x="4571" y="10668"/>
                </a:lnTo>
                <a:lnTo>
                  <a:pt x="10668" y="10668"/>
                </a:lnTo>
                <a:lnTo>
                  <a:pt x="10668" y="4572"/>
                </a:lnTo>
                <a:close/>
              </a:path>
              <a:path w="2449195" h="477519">
                <a:moveTo>
                  <a:pt x="2438399" y="4572"/>
                </a:moveTo>
                <a:lnTo>
                  <a:pt x="10668" y="4572"/>
                </a:lnTo>
                <a:lnTo>
                  <a:pt x="10668" y="10668"/>
                </a:lnTo>
                <a:lnTo>
                  <a:pt x="2438399" y="10668"/>
                </a:lnTo>
                <a:lnTo>
                  <a:pt x="2438399" y="4572"/>
                </a:lnTo>
                <a:close/>
              </a:path>
              <a:path w="2449195" h="477519">
                <a:moveTo>
                  <a:pt x="2449067" y="4572"/>
                </a:moveTo>
                <a:lnTo>
                  <a:pt x="2438399" y="4572"/>
                </a:lnTo>
                <a:lnTo>
                  <a:pt x="2442971" y="10668"/>
                </a:lnTo>
                <a:lnTo>
                  <a:pt x="2449067" y="10668"/>
                </a:lnTo>
                <a:lnTo>
                  <a:pt x="2449067" y="4572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2940" y="285750"/>
            <a:ext cx="7818119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4340" y="1222375"/>
            <a:ext cx="8275319" cy="4048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5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7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8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0D0AF87-2CD7-46C5-855D-4911D6BC70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1090" y="1830519"/>
            <a:ext cx="5927909" cy="531681"/>
          </a:xfrm>
        </p:spPr>
        <p:txBody>
          <a:bodyPr vert="horz" wrap="square" lIns="68580" tIns="9523" rIns="68580" bIns="34290" rtlCol="0" anchor="ctr">
            <a:normAutofit/>
          </a:bodyPr>
          <a:lstStyle/>
          <a:p>
            <a:pPr marL="9523">
              <a:spcBef>
                <a:spcPts val="75"/>
              </a:spcBef>
              <a:defRPr/>
            </a:pPr>
            <a:r>
              <a:rPr b="1" spc="-30" dirty="0">
                <a:solidFill>
                  <a:srgbClr val="FF0000"/>
                </a:solidFill>
              </a:rPr>
              <a:t>Tessuti </a:t>
            </a:r>
            <a:r>
              <a:rPr b="1" dirty="0">
                <a:solidFill>
                  <a:srgbClr val="FF0000"/>
                </a:solidFill>
              </a:rPr>
              <a:t>MECCANICI </a:t>
            </a:r>
            <a:r>
              <a:rPr b="1" spc="-4" dirty="0">
                <a:solidFill>
                  <a:srgbClr val="FF0000"/>
                </a:solidFill>
              </a:rPr>
              <a:t>o </a:t>
            </a:r>
            <a:r>
              <a:rPr b="1" dirty="0">
                <a:solidFill>
                  <a:srgbClr val="FF0000"/>
                </a:solidFill>
              </a:rPr>
              <a:t>DI</a:t>
            </a:r>
            <a:r>
              <a:rPr b="1" spc="-60" dirty="0">
                <a:solidFill>
                  <a:srgbClr val="FF0000"/>
                </a:solidFill>
              </a:rPr>
              <a:t> </a:t>
            </a:r>
            <a:r>
              <a:rPr b="1" dirty="0">
                <a:solidFill>
                  <a:srgbClr val="FF0000"/>
                </a:solidFill>
              </a:rPr>
              <a:t>SOSTEGNO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B1AE22C-E9D2-4742-8A26-47452B65E032}"/>
              </a:ext>
            </a:extLst>
          </p:cNvPr>
          <p:cNvSpPr txBox="1"/>
          <p:nvPr/>
        </p:nvSpPr>
        <p:spPr>
          <a:xfrm>
            <a:off x="1433807" y="2733743"/>
            <a:ext cx="6104112" cy="1535675"/>
          </a:xfrm>
          <a:prstGeom prst="rect">
            <a:avLst/>
          </a:prstGeom>
        </p:spPr>
        <p:txBody>
          <a:bodyPr lIns="0" tIns="9523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75"/>
              </a:spcBef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Il loro compito è di fronteggiare i vari tipi di forze cui un  organo o l’intera pianta vengono sottoposti.</a:t>
            </a:r>
          </a:p>
          <a:p>
            <a:pPr>
              <a:spcBef>
                <a:spcPts val="1079"/>
              </a:spcBef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Sono in genere più abbondanti nel fusto (dove sono  tipicamente localizzati nelle parti più periferiche) rispetto alla  radice (dove invece sono concentrati nella zona centrale).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A01224F6-2510-4861-8AA9-DED536CDECAC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0FE6D756-8F51-4E54-9D23-2B474C000710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5F5CD441-B4AD-456D-B615-E79130B4AA61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BB44FC05-65F6-4EEB-9328-359FDB8461F7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135852B-E10E-44C6-9FE0-E5D5168B09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22482" y="1183038"/>
            <a:ext cx="6077546" cy="1782475"/>
          </a:xfrm>
        </p:spPr>
        <p:txBody>
          <a:bodyPr vert="horz" wrap="square" lIns="68580" tIns="9523" rIns="68580" bIns="34290" rtlCol="0" anchor="ctr">
            <a:normAutofit/>
          </a:bodyPr>
          <a:lstStyle/>
          <a:p>
            <a:pPr marL="9523">
              <a:spcBef>
                <a:spcPts val="75"/>
              </a:spcBef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CIRCOLARE: è il tipo di collenchima più raro; gli  ispessimenti interessano tutte le pareti; spesso con la  maturità dell’organo le cellule moriranno, dopo aver  lignificato la propria parete, diventando di fatto uno  sclerenchima (v. oltre).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A8D3BE0F-5771-411F-8328-70AAE7F23C8D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FC71BF19-699D-4CFD-878B-0D20F99E6CC9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FAF61E82-B54C-4337-93F2-C4BA130FC991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C06E6949-EED1-47E6-9DF7-65AD72148C81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5FDC1A1-D5B7-4F09-B653-136D43ACB2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3269" y="934623"/>
            <a:ext cx="5601785" cy="378531"/>
          </a:xfrm>
        </p:spPr>
        <p:txBody>
          <a:bodyPr vert="horz" wrap="square" lIns="68580" tIns="9523" rIns="68580" bIns="34290" rtlCol="0" anchor="ctr">
            <a:normAutofit fontScale="90000"/>
          </a:bodyPr>
          <a:lstStyle/>
          <a:p>
            <a:pPr marL="9523">
              <a:spcBef>
                <a:spcPts val="75"/>
              </a:spcBef>
              <a:defRPr/>
            </a:pPr>
            <a:r>
              <a:rPr b="1" dirty="0">
                <a:solidFill>
                  <a:srgbClr val="CC0000"/>
                </a:solidFill>
              </a:rPr>
              <a:t>SCLERENCHIMA</a:t>
            </a:r>
            <a:r>
              <a:rPr dirty="0">
                <a:solidFill>
                  <a:srgbClr val="CC0000"/>
                </a:solidFill>
              </a:rPr>
              <a:t> </a:t>
            </a:r>
            <a:r>
              <a:rPr sz="1800" spc="-4" dirty="0"/>
              <a:t>(dal </a:t>
            </a:r>
            <a:r>
              <a:rPr sz="1800" spc="-34" dirty="0"/>
              <a:t>gr. </a:t>
            </a:r>
            <a:r>
              <a:rPr sz="1800" spc="-4" dirty="0"/>
              <a:t>"skleros": duro,</a:t>
            </a:r>
            <a:r>
              <a:rPr sz="1800" spc="-94" dirty="0"/>
              <a:t> </a:t>
            </a:r>
            <a:r>
              <a:rPr sz="1800" spc="-4" dirty="0"/>
              <a:t>ruvido)</a:t>
            </a:r>
            <a:endParaRPr sz="1800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E53C879-7EC1-4C75-BAD2-A1AEB8F1662A}"/>
              </a:ext>
            </a:extLst>
          </p:cNvPr>
          <p:cNvSpPr txBox="1"/>
          <p:nvPr/>
        </p:nvSpPr>
        <p:spPr>
          <a:xfrm>
            <a:off x="1603269" y="1314345"/>
            <a:ext cx="5995790" cy="4446728"/>
          </a:xfrm>
          <a:prstGeom prst="rect">
            <a:avLst/>
          </a:prstGeom>
        </p:spPr>
        <p:txBody>
          <a:bodyPr lIns="0" tIns="9523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75"/>
              </a:spcBef>
            </a:pP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è un tessuto meccanico caratteristico delle 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strutture  secondarie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, ma presente 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anche in quelle primarie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soprattutto nelle monocotiledoni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, dove è il tessuto  meccanico prevalente. Tipico delle parti della pianta che  hanno completato la crescita per distensione.</a:t>
            </a:r>
          </a:p>
          <a:p>
            <a:pPr>
              <a:spcBef>
                <a:spcPts val="1031"/>
              </a:spcBef>
            </a:pP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Le cellule sono fortemente 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allungate 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("prosenchimatiche"),  presentano una 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parete fortemente ispessita e rigida  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(formata da 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cellulosa 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spesso incrostata da </a:t>
            </a:r>
            <a:r>
              <a:rPr lang="it-IT" altLang="it-IT" b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lignina 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e  caratteristicamente attraversata da punteggiature  ramificate), e alla maturazione del tessuto 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muoiono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,  seguendo un preciso schema di morte cellulare  programmata (“Programmed Cell Death”, </a:t>
            </a:r>
            <a:r>
              <a:rPr lang="it-IT" altLang="it-IT" i="1">
                <a:latin typeface="Arial" panose="020B0604020202020204" pitchFamily="34" charset="0"/>
                <a:cs typeface="Arial" panose="020B0604020202020204" pitchFamily="34" charset="0"/>
              </a:rPr>
              <a:t>PCD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spcBef>
                <a:spcPts val="1210"/>
              </a:spcBef>
            </a:pP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Contenendo </a:t>
            </a:r>
            <a:r>
              <a:rPr lang="it-IT" altLang="it-IT" b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lignina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, le cellule sclerenchimatiche  possono essere differenziate mediante colorazione (es.  </a:t>
            </a:r>
            <a:r>
              <a:rPr lang="it-IT" altLang="it-IT" b="1">
                <a:solidFill>
                  <a:srgbClr val="00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Verde iodio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6FBD315A-83F9-4B1A-A687-5876991B4838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E9851750-A802-4013-9870-82ECF0961E20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7D986768-07D8-445A-822E-BFBC3DB98AF8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3246BE04-D859-4431-AE86-CF9C156D2078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9359287-4F8E-48C7-8B0B-E482DD0F3E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4255" y="896532"/>
            <a:ext cx="4236454" cy="563035"/>
          </a:xfrm>
        </p:spPr>
        <p:txBody>
          <a:bodyPr vert="horz" wrap="square" lIns="68580" tIns="9523" rIns="68580" bIns="34290" rtlCol="0" anchor="ctr">
            <a:normAutofit fontScale="90000"/>
          </a:bodyPr>
          <a:lstStyle/>
          <a:p>
            <a:pPr marL="9523">
              <a:spcBef>
                <a:spcPts val="75"/>
              </a:spcBef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E' possibile riconoscere due tipi  fondamentali di cellule sclerenchimatiche: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F5F80EB-8AA0-4750-AF13-8A1A5BA617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84255" y="1514323"/>
            <a:ext cx="4413816" cy="1116548"/>
          </a:xfrm>
        </p:spPr>
        <p:txBody>
          <a:bodyPr vert="horz" wrap="square" lIns="68580" tIns="9523" rIns="68580" bIns="34290" rtlCol="0">
            <a:normAutofit lnSpcReduction="10000"/>
          </a:bodyPr>
          <a:lstStyle/>
          <a:p>
            <a:pPr marL="9523">
              <a:spcBef>
                <a:spcPts val="75"/>
              </a:spcBef>
            </a:pP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SCLEREIDI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: corte, spesso ramificate, con  funzione di protezione (es. guscio dei semi)  e di sostegno (es. all'interno della lamina  fogliare).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0634D68-ECB8-478D-9A1B-243E489A170E}"/>
              </a:ext>
            </a:extLst>
          </p:cNvPr>
          <p:cNvSpPr txBox="1"/>
          <p:nvPr/>
        </p:nvSpPr>
        <p:spPr>
          <a:xfrm>
            <a:off x="1334250" y="3029638"/>
            <a:ext cx="4479286" cy="2328199"/>
          </a:xfrm>
          <a:prstGeom prst="rect">
            <a:avLst/>
          </a:prstGeom>
        </p:spPr>
        <p:txBody>
          <a:bodyPr lIns="0" tIns="9523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75"/>
              </a:spcBef>
            </a:pP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: lunghe anche alcuni mm,  eccezionalmente 10 cm (es. nel fusto del  lino, </a:t>
            </a:r>
            <a:r>
              <a:rPr lang="it-IT" altLang="it-IT" i="1">
                <a:latin typeface="Arial" panose="020B0604020202020204" pitchFamily="34" charset="0"/>
                <a:cs typeface="Arial" panose="020B0604020202020204" pitchFamily="34" charset="0"/>
              </a:rPr>
              <a:t>Linum usitatissimum 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L.), presenti  soprattutto nei fusti, nei piccioli delle foglie e  lungo i fasci cribro-vascolari,</a:t>
            </a:r>
          </a:p>
          <a:p>
            <a:pPr eaLnBrk="1" hangingPunct="1"/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con funzione di irrobustimento.</a:t>
            </a:r>
          </a:p>
          <a:p>
            <a:pPr>
              <a:spcBef>
                <a:spcPts val="750"/>
              </a:spcBef>
            </a:pP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A seconda della posizione si distinguono  le fibre </a:t>
            </a:r>
            <a:r>
              <a:rPr lang="it-IT" altLang="it-IT" i="1">
                <a:latin typeface="Arial" panose="020B0604020202020204" pitchFamily="34" charset="0"/>
                <a:cs typeface="Arial" panose="020B0604020202020204" pitchFamily="34" charset="0"/>
              </a:rPr>
              <a:t>xilari 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ed </a:t>
            </a:r>
            <a:r>
              <a:rPr lang="it-IT" altLang="it-IT" i="1">
                <a:latin typeface="Arial" panose="020B0604020202020204" pitchFamily="34" charset="0"/>
                <a:cs typeface="Arial" panose="020B0604020202020204" pitchFamily="34" charset="0"/>
              </a:rPr>
              <a:t>extra-xilari.</a:t>
            </a:r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7" name="object 5">
            <a:extLst>
              <a:ext uri="{FF2B5EF4-FFF2-40B4-BE49-F238E27FC236}">
                <a16:creationId xmlns:a16="http://schemas.microsoft.com/office/drawing/2014/main" id="{0D98C7E8-6963-4CF7-A98B-FA0EE4DB2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0898" y="3260566"/>
            <a:ext cx="2002168" cy="230094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4087D4BA-7C99-4C7E-B85A-C983715AA66F}"/>
              </a:ext>
            </a:extLst>
          </p:cNvPr>
          <p:cNvSpPr txBox="1"/>
          <p:nvPr/>
        </p:nvSpPr>
        <p:spPr>
          <a:xfrm>
            <a:off x="6968175" y="5350820"/>
            <a:ext cx="474949" cy="193801"/>
          </a:xfrm>
          <a:prstGeom prst="rect">
            <a:avLst/>
          </a:prstGeom>
        </p:spPr>
        <p:txBody>
          <a:bodyPr lIns="0" tIns="9047" rIns="0" bIns="0">
            <a:spAutoFit/>
          </a:bodyPr>
          <a:lstStyle/>
          <a:p>
            <a:pPr marL="9523">
              <a:spcBef>
                <a:spcPts val="71"/>
              </a:spcBef>
              <a:defRPr/>
            </a:pPr>
            <a:r>
              <a:rPr sz="1200" b="1" spc="-8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1200" b="1" spc="-4" dirty="0">
                <a:solidFill>
                  <a:srgbClr val="FF0000"/>
                </a:solidFill>
                <a:latin typeface="Arial"/>
                <a:cs typeface="Arial"/>
              </a:rPr>
              <a:t>IBRE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54279" name="object 7">
            <a:extLst>
              <a:ext uri="{FF2B5EF4-FFF2-40B4-BE49-F238E27FC236}">
                <a16:creationId xmlns:a16="http://schemas.microsoft.com/office/drawing/2014/main" id="{7D733749-3371-4F94-8BDD-88ABDD8EA1D1}"/>
              </a:ext>
            </a:extLst>
          </p:cNvPr>
          <p:cNvSpPr>
            <a:spLocks/>
          </p:cNvSpPr>
          <p:nvPr/>
        </p:nvSpPr>
        <p:spPr bwMode="auto">
          <a:xfrm>
            <a:off x="7271713" y="3110582"/>
            <a:ext cx="542799" cy="1537931"/>
          </a:xfrm>
          <a:custGeom>
            <a:avLst/>
            <a:gdLst>
              <a:gd name="T0" fmla="*/ 0 w 722629"/>
              <a:gd name="T1" fmla="*/ 2734055 h 2734309"/>
              <a:gd name="T2" fmla="*/ 722375 w 722629"/>
              <a:gd name="T3" fmla="*/ 2734055 h 2734309"/>
              <a:gd name="T4" fmla="*/ 722375 w 722629"/>
              <a:gd name="T5" fmla="*/ 0 h 2734309"/>
              <a:gd name="T6" fmla="*/ 0 w 722629"/>
              <a:gd name="T7" fmla="*/ 0 h 2734309"/>
              <a:gd name="T8" fmla="*/ 0 w 722629"/>
              <a:gd name="T9" fmla="*/ 2734055 h 2734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2629" h="2734309">
                <a:moveTo>
                  <a:pt x="0" y="2734055"/>
                </a:moveTo>
                <a:lnTo>
                  <a:pt x="722375" y="2734055"/>
                </a:lnTo>
                <a:lnTo>
                  <a:pt x="722375" y="0"/>
                </a:lnTo>
                <a:lnTo>
                  <a:pt x="0" y="0"/>
                </a:lnTo>
                <a:lnTo>
                  <a:pt x="0" y="27340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 sz="1350"/>
          </a:p>
        </p:txBody>
      </p:sp>
      <p:sp>
        <p:nvSpPr>
          <p:cNvPr id="54280" name="object 8">
            <a:extLst>
              <a:ext uri="{FF2B5EF4-FFF2-40B4-BE49-F238E27FC236}">
                <a16:creationId xmlns:a16="http://schemas.microsoft.com/office/drawing/2014/main" id="{32FC6E7B-2FF3-4A72-A6E4-9479AA3BB7AF}"/>
              </a:ext>
            </a:extLst>
          </p:cNvPr>
          <p:cNvSpPr>
            <a:spLocks/>
          </p:cNvSpPr>
          <p:nvPr/>
        </p:nvSpPr>
        <p:spPr bwMode="auto">
          <a:xfrm>
            <a:off x="7263381" y="3103441"/>
            <a:ext cx="560654" cy="1554596"/>
          </a:xfrm>
          <a:custGeom>
            <a:avLst/>
            <a:gdLst>
              <a:gd name="T0" fmla="*/ 743711 w 748665"/>
              <a:gd name="T1" fmla="*/ 0 h 2763520"/>
              <a:gd name="T2" fmla="*/ 4572 w 748665"/>
              <a:gd name="T3" fmla="*/ 0 h 2763520"/>
              <a:gd name="T4" fmla="*/ 0 w 748665"/>
              <a:gd name="T5" fmla="*/ 6096 h 2763520"/>
              <a:gd name="T6" fmla="*/ 0 w 748665"/>
              <a:gd name="T7" fmla="*/ 2756915 h 2763520"/>
              <a:gd name="T8" fmla="*/ 4572 w 748665"/>
              <a:gd name="T9" fmla="*/ 2763011 h 2763520"/>
              <a:gd name="T10" fmla="*/ 743711 w 748665"/>
              <a:gd name="T11" fmla="*/ 2763011 h 2763520"/>
              <a:gd name="T12" fmla="*/ 748283 w 748665"/>
              <a:gd name="T13" fmla="*/ 2756915 h 2763520"/>
              <a:gd name="T14" fmla="*/ 748283 w 748665"/>
              <a:gd name="T15" fmla="*/ 2749295 h 2763520"/>
              <a:gd name="T16" fmla="*/ 24384 w 748665"/>
              <a:gd name="T17" fmla="*/ 2749295 h 2763520"/>
              <a:gd name="T18" fmla="*/ 12192 w 748665"/>
              <a:gd name="T19" fmla="*/ 2737103 h 2763520"/>
              <a:gd name="T20" fmla="*/ 24384 w 748665"/>
              <a:gd name="T21" fmla="*/ 2737103 h 2763520"/>
              <a:gd name="T22" fmla="*/ 24384 w 748665"/>
              <a:gd name="T23" fmla="*/ 25907 h 2763520"/>
              <a:gd name="T24" fmla="*/ 12192 w 748665"/>
              <a:gd name="T25" fmla="*/ 25907 h 2763520"/>
              <a:gd name="T26" fmla="*/ 24384 w 748665"/>
              <a:gd name="T27" fmla="*/ 13716 h 2763520"/>
              <a:gd name="T28" fmla="*/ 748283 w 748665"/>
              <a:gd name="T29" fmla="*/ 13716 h 2763520"/>
              <a:gd name="T30" fmla="*/ 748283 w 748665"/>
              <a:gd name="T31" fmla="*/ 6096 h 2763520"/>
              <a:gd name="T32" fmla="*/ 743711 w 748665"/>
              <a:gd name="T33" fmla="*/ 0 h 2763520"/>
              <a:gd name="T34" fmla="*/ 24384 w 748665"/>
              <a:gd name="T35" fmla="*/ 2737103 h 2763520"/>
              <a:gd name="T36" fmla="*/ 12192 w 748665"/>
              <a:gd name="T37" fmla="*/ 2737103 h 2763520"/>
              <a:gd name="T38" fmla="*/ 24384 w 748665"/>
              <a:gd name="T39" fmla="*/ 2749295 h 2763520"/>
              <a:gd name="T40" fmla="*/ 24384 w 748665"/>
              <a:gd name="T41" fmla="*/ 2737103 h 2763520"/>
              <a:gd name="T42" fmla="*/ 723899 w 748665"/>
              <a:gd name="T43" fmla="*/ 2737103 h 2763520"/>
              <a:gd name="T44" fmla="*/ 24384 w 748665"/>
              <a:gd name="T45" fmla="*/ 2737103 h 2763520"/>
              <a:gd name="T46" fmla="*/ 24384 w 748665"/>
              <a:gd name="T47" fmla="*/ 2749295 h 2763520"/>
              <a:gd name="T48" fmla="*/ 723899 w 748665"/>
              <a:gd name="T49" fmla="*/ 2749295 h 2763520"/>
              <a:gd name="T50" fmla="*/ 723899 w 748665"/>
              <a:gd name="T51" fmla="*/ 2737103 h 2763520"/>
              <a:gd name="T52" fmla="*/ 723899 w 748665"/>
              <a:gd name="T53" fmla="*/ 13716 h 2763520"/>
              <a:gd name="T54" fmla="*/ 723899 w 748665"/>
              <a:gd name="T55" fmla="*/ 2749295 h 2763520"/>
              <a:gd name="T56" fmla="*/ 736091 w 748665"/>
              <a:gd name="T57" fmla="*/ 2737103 h 2763520"/>
              <a:gd name="T58" fmla="*/ 748283 w 748665"/>
              <a:gd name="T59" fmla="*/ 2737103 h 2763520"/>
              <a:gd name="T60" fmla="*/ 748283 w 748665"/>
              <a:gd name="T61" fmla="*/ 25907 h 2763520"/>
              <a:gd name="T62" fmla="*/ 736091 w 748665"/>
              <a:gd name="T63" fmla="*/ 25907 h 2763520"/>
              <a:gd name="T64" fmla="*/ 723899 w 748665"/>
              <a:gd name="T65" fmla="*/ 13716 h 2763520"/>
              <a:gd name="T66" fmla="*/ 748283 w 748665"/>
              <a:gd name="T67" fmla="*/ 2737103 h 2763520"/>
              <a:gd name="T68" fmla="*/ 736091 w 748665"/>
              <a:gd name="T69" fmla="*/ 2737103 h 2763520"/>
              <a:gd name="T70" fmla="*/ 723899 w 748665"/>
              <a:gd name="T71" fmla="*/ 2749295 h 2763520"/>
              <a:gd name="T72" fmla="*/ 748283 w 748665"/>
              <a:gd name="T73" fmla="*/ 2749295 h 2763520"/>
              <a:gd name="T74" fmla="*/ 748283 w 748665"/>
              <a:gd name="T75" fmla="*/ 2737103 h 2763520"/>
              <a:gd name="T76" fmla="*/ 24384 w 748665"/>
              <a:gd name="T77" fmla="*/ 13716 h 2763520"/>
              <a:gd name="T78" fmla="*/ 12192 w 748665"/>
              <a:gd name="T79" fmla="*/ 25907 h 2763520"/>
              <a:gd name="T80" fmla="*/ 24384 w 748665"/>
              <a:gd name="T81" fmla="*/ 25907 h 2763520"/>
              <a:gd name="T82" fmla="*/ 24384 w 748665"/>
              <a:gd name="T83" fmla="*/ 13716 h 2763520"/>
              <a:gd name="T84" fmla="*/ 723899 w 748665"/>
              <a:gd name="T85" fmla="*/ 13716 h 2763520"/>
              <a:gd name="T86" fmla="*/ 24384 w 748665"/>
              <a:gd name="T87" fmla="*/ 13716 h 2763520"/>
              <a:gd name="T88" fmla="*/ 24384 w 748665"/>
              <a:gd name="T89" fmla="*/ 25907 h 2763520"/>
              <a:gd name="T90" fmla="*/ 723899 w 748665"/>
              <a:gd name="T91" fmla="*/ 25907 h 2763520"/>
              <a:gd name="T92" fmla="*/ 723899 w 748665"/>
              <a:gd name="T93" fmla="*/ 13716 h 2763520"/>
              <a:gd name="T94" fmla="*/ 748283 w 748665"/>
              <a:gd name="T95" fmla="*/ 13716 h 2763520"/>
              <a:gd name="T96" fmla="*/ 723899 w 748665"/>
              <a:gd name="T97" fmla="*/ 13716 h 2763520"/>
              <a:gd name="T98" fmla="*/ 736091 w 748665"/>
              <a:gd name="T99" fmla="*/ 25907 h 2763520"/>
              <a:gd name="T100" fmla="*/ 748283 w 748665"/>
              <a:gd name="T101" fmla="*/ 25907 h 2763520"/>
              <a:gd name="T102" fmla="*/ 748283 w 748665"/>
              <a:gd name="T103" fmla="*/ 13716 h 2763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748665" h="2763520">
                <a:moveTo>
                  <a:pt x="743711" y="0"/>
                </a:moveTo>
                <a:lnTo>
                  <a:pt x="4572" y="0"/>
                </a:lnTo>
                <a:lnTo>
                  <a:pt x="0" y="6096"/>
                </a:lnTo>
                <a:lnTo>
                  <a:pt x="0" y="2756915"/>
                </a:lnTo>
                <a:lnTo>
                  <a:pt x="4572" y="2763011"/>
                </a:lnTo>
                <a:lnTo>
                  <a:pt x="743711" y="2763011"/>
                </a:lnTo>
                <a:lnTo>
                  <a:pt x="748283" y="2756915"/>
                </a:lnTo>
                <a:lnTo>
                  <a:pt x="748283" y="2749295"/>
                </a:lnTo>
                <a:lnTo>
                  <a:pt x="24384" y="2749295"/>
                </a:lnTo>
                <a:lnTo>
                  <a:pt x="12192" y="2737103"/>
                </a:lnTo>
                <a:lnTo>
                  <a:pt x="24384" y="2737103"/>
                </a:lnTo>
                <a:lnTo>
                  <a:pt x="24384" y="25907"/>
                </a:lnTo>
                <a:lnTo>
                  <a:pt x="12192" y="25907"/>
                </a:lnTo>
                <a:lnTo>
                  <a:pt x="24384" y="13716"/>
                </a:lnTo>
                <a:lnTo>
                  <a:pt x="748283" y="13716"/>
                </a:lnTo>
                <a:lnTo>
                  <a:pt x="748283" y="6096"/>
                </a:lnTo>
                <a:lnTo>
                  <a:pt x="743711" y="0"/>
                </a:lnTo>
                <a:close/>
              </a:path>
              <a:path w="748665" h="2763520">
                <a:moveTo>
                  <a:pt x="24384" y="2737103"/>
                </a:moveTo>
                <a:lnTo>
                  <a:pt x="12192" y="2737103"/>
                </a:lnTo>
                <a:lnTo>
                  <a:pt x="24384" y="2749295"/>
                </a:lnTo>
                <a:lnTo>
                  <a:pt x="24384" y="2737103"/>
                </a:lnTo>
                <a:close/>
              </a:path>
              <a:path w="748665" h="2763520">
                <a:moveTo>
                  <a:pt x="723899" y="2737103"/>
                </a:moveTo>
                <a:lnTo>
                  <a:pt x="24384" y="2737103"/>
                </a:lnTo>
                <a:lnTo>
                  <a:pt x="24384" y="2749295"/>
                </a:lnTo>
                <a:lnTo>
                  <a:pt x="723899" y="2749295"/>
                </a:lnTo>
                <a:lnTo>
                  <a:pt x="723899" y="2737103"/>
                </a:lnTo>
                <a:close/>
              </a:path>
              <a:path w="748665" h="2763520">
                <a:moveTo>
                  <a:pt x="723899" y="13716"/>
                </a:moveTo>
                <a:lnTo>
                  <a:pt x="723899" y="2749295"/>
                </a:lnTo>
                <a:lnTo>
                  <a:pt x="736091" y="2737103"/>
                </a:lnTo>
                <a:lnTo>
                  <a:pt x="748283" y="2737103"/>
                </a:lnTo>
                <a:lnTo>
                  <a:pt x="748283" y="25907"/>
                </a:lnTo>
                <a:lnTo>
                  <a:pt x="736091" y="25907"/>
                </a:lnTo>
                <a:lnTo>
                  <a:pt x="723899" y="13716"/>
                </a:lnTo>
                <a:close/>
              </a:path>
              <a:path w="748665" h="2763520">
                <a:moveTo>
                  <a:pt x="748283" y="2737103"/>
                </a:moveTo>
                <a:lnTo>
                  <a:pt x="736091" y="2737103"/>
                </a:lnTo>
                <a:lnTo>
                  <a:pt x="723899" y="2749295"/>
                </a:lnTo>
                <a:lnTo>
                  <a:pt x="748283" y="2749295"/>
                </a:lnTo>
                <a:lnTo>
                  <a:pt x="748283" y="2737103"/>
                </a:lnTo>
                <a:close/>
              </a:path>
              <a:path w="748665" h="2763520">
                <a:moveTo>
                  <a:pt x="24384" y="13716"/>
                </a:moveTo>
                <a:lnTo>
                  <a:pt x="12192" y="25907"/>
                </a:lnTo>
                <a:lnTo>
                  <a:pt x="24384" y="25907"/>
                </a:lnTo>
                <a:lnTo>
                  <a:pt x="24384" y="13716"/>
                </a:lnTo>
                <a:close/>
              </a:path>
              <a:path w="748665" h="2763520">
                <a:moveTo>
                  <a:pt x="723899" y="13716"/>
                </a:moveTo>
                <a:lnTo>
                  <a:pt x="24384" y="13716"/>
                </a:lnTo>
                <a:lnTo>
                  <a:pt x="24384" y="25907"/>
                </a:lnTo>
                <a:lnTo>
                  <a:pt x="723899" y="25907"/>
                </a:lnTo>
                <a:lnTo>
                  <a:pt x="723899" y="13716"/>
                </a:lnTo>
                <a:close/>
              </a:path>
              <a:path w="748665" h="2763520">
                <a:moveTo>
                  <a:pt x="748283" y="13716"/>
                </a:moveTo>
                <a:lnTo>
                  <a:pt x="723899" y="13716"/>
                </a:lnTo>
                <a:lnTo>
                  <a:pt x="736091" y="25907"/>
                </a:lnTo>
                <a:lnTo>
                  <a:pt x="748283" y="25907"/>
                </a:lnTo>
                <a:lnTo>
                  <a:pt x="748283" y="13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 sz="1350"/>
          </a:p>
        </p:txBody>
      </p:sp>
      <p:sp>
        <p:nvSpPr>
          <p:cNvPr id="54281" name="object 9">
            <a:extLst>
              <a:ext uri="{FF2B5EF4-FFF2-40B4-BE49-F238E27FC236}">
                <a16:creationId xmlns:a16="http://schemas.microsoft.com/office/drawing/2014/main" id="{ED7FDDA0-177D-49E6-9F74-2F7B7E14A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7814" y="1144125"/>
            <a:ext cx="2078351" cy="138794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3F6D283E-6EE1-4ED3-8679-E5C0E8F223A7}"/>
              </a:ext>
            </a:extLst>
          </p:cNvPr>
          <p:cNvSpPr txBox="1"/>
          <p:nvPr/>
        </p:nvSpPr>
        <p:spPr>
          <a:xfrm>
            <a:off x="6890802" y="2545165"/>
            <a:ext cx="830864" cy="193801"/>
          </a:xfrm>
          <a:prstGeom prst="rect">
            <a:avLst/>
          </a:prstGeom>
        </p:spPr>
        <p:txBody>
          <a:bodyPr lIns="0" tIns="9047" rIns="0" bIns="0">
            <a:spAutoFit/>
          </a:bodyPr>
          <a:lstStyle/>
          <a:p>
            <a:pPr marL="9523">
              <a:spcBef>
                <a:spcPts val="71"/>
              </a:spcBef>
              <a:defRPr/>
            </a:pPr>
            <a:r>
              <a:rPr sz="1200" b="1" spc="-4" dirty="0">
                <a:solidFill>
                  <a:srgbClr val="FF0000"/>
                </a:solidFill>
                <a:latin typeface="Arial"/>
                <a:cs typeface="Arial"/>
              </a:rPr>
              <a:t>SC</a:t>
            </a:r>
            <a:r>
              <a:rPr sz="1200" b="1" spc="-8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1200" b="1" spc="-4" dirty="0">
                <a:solidFill>
                  <a:srgbClr val="FF0000"/>
                </a:solidFill>
                <a:latin typeface="Arial"/>
                <a:cs typeface="Arial"/>
              </a:rPr>
              <a:t>EREIDI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1460B41C-0771-423E-B3A8-576E1EAAD430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7" name="object 3">
              <a:extLst>
                <a:ext uri="{FF2B5EF4-FFF2-40B4-BE49-F238E27FC236}">
                  <a16:creationId xmlns:a16="http://schemas.microsoft.com/office/drawing/2014/main" id="{7A9E9B0C-1A2F-4E75-B1F7-591828F0A6D3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4">
              <a:extLst>
                <a:ext uri="{FF2B5EF4-FFF2-40B4-BE49-F238E27FC236}">
                  <a16:creationId xmlns:a16="http://schemas.microsoft.com/office/drawing/2014/main" id="{AA662389-E6C6-4312-8257-FD94B66EFB40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5">
              <a:extLst>
                <a:ext uri="{FF2B5EF4-FFF2-40B4-BE49-F238E27FC236}">
                  <a16:creationId xmlns:a16="http://schemas.microsoft.com/office/drawing/2014/main" id="{C7D20C6D-AC4D-411D-B412-8D3AA3EB913B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object 2">
            <a:extLst>
              <a:ext uri="{FF2B5EF4-FFF2-40B4-BE49-F238E27FC236}">
                <a16:creationId xmlns:a16="http://schemas.microsoft.com/office/drawing/2014/main" id="{B2A4B0B7-BDFC-4400-A506-F013D6249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504" y="857250"/>
            <a:ext cx="4948283" cy="480068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55299" name="object 3">
            <a:extLst>
              <a:ext uri="{FF2B5EF4-FFF2-40B4-BE49-F238E27FC236}">
                <a16:creationId xmlns:a16="http://schemas.microsoft.com/office/drawing/2014/main" id="{9C887E7E-9BCC-426A-8B5E-5BB2679C0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793" y="857250"/>
            <a:ext cx="4005527" cy="264257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22086C7-B955-4B51-AD6E-50DC8DC27E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53932" y="991760"/>
            <a:ext cx="1289148" cy="379721"/>
          </a:xfrm>
        </p:spPr>
        <p:txBody>
          <a:bodyPr vert="horz" wrap="square" lIns="68580" tIns="9523" rIns="68580" bIns="34290" rtlCol="0" anchor="ctr">
            <a:normAutofit fontScale="90000"/>
          </a:bodyPr>
          <a:lstStyle/>
          <a:p>
            <a:pPr marL="9523">
              <a:spcBef>
                <a:spcPts val="75"/>
              </a:spcBef>
              <a:defRPr/>
            </a:pPr>
            <a:r>
              <a:rPr spc="-4" dirty="0"/>
              <a:t>Sclereidi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2FF16492-403A-4559-81F6-D1423C0A6AC5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CCB81060-6184-4112-AC9F-FCEEC7FFCA48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36E356F8-55E0-4A4B-B62C-41BD3051FED9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2469586A-9F83-4EE9-AA08-2D98FB637953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object 2">
            <a:extLst>
              <a:ext uri="{FF2B5EF4-FFF2-40B4-BE49-F238E27FC236}">
                <a16:creationId xmlns:a16="http://schemas.microsoft.com/office/drawing/2014/main" id="{BD614753-B533-411C-99C1-C376A9666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1" y="857249"/>
            <a:ext cx="6339582" cy="493393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CB74385-8D0C-4019-8702-6BA01174E7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09879" y="888200"/>
            <a:ext cx="1289149" cy="379722"/>
          </a:xfrm>
        </p:spPr>
        <p:txBody>
          <a:bodyPr vert="horz" wrap="square" lIns="68580" tIns="9523" rIns="68580" bIns="34290" rtlCol="0" anchor="ctr">
            <a:normAutofit fontScale="90000"/>
          </a:bodyPr>
          <a:lstStyle/>
          <a:p>
            <a:pPr marL="9523">
              <a:spcBef>
                <a:spcPts val="75"/>
              </a:spcBef>
              <a:defRPr/>
            </a:pPr>
            <a:r>
              <a:rPr spc="-4" dirty="0"/>
              <a:t>Sclereidi</a:t>
            </a:r>
          </a:p>
        </p:txBody>
      </p:sp>
      <p:sp>
        <p:nvSpPr>
          <p:cNvPr id="56324" name="object 4">
            <a:extLst>
              <a:ext uri="{FF2B5EF4-FFF2-40B4-BE49-F238E27FC236}">
                <a16:creationId xmlns:a16="http://schemas.microsoft.com/office/drawing/2014/main" id="{A9ED13B9-673C-4ADD-8003-56CE62D38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320" y="1533369"/>
            <a:ext cx="1981931" cy="21188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56325" name="object 5">
            <a:extLst>
              <a:ext uri="{FF2B5EF4-FFF2-40B4-BE49-F238E27FC236}">
                <a16:creationId xmlns:a16="http://schemas.microsoft.com/office/drawing/2014/main" id="{DB246482-AEEE-4F2F-9866-AABAF1894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283" y="3652190"/>
            <a:ext cx="2075969" cy="199621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86C8ACCB-F49C-4395-A20F-A43C406E00F6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3AD0A2B9-1189-4577-92BF-4CFAE4E99B0F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95314D97-BD01-447E-B2ED-83107126F684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D776F01D-C212-4DFB-A9B3-140A0BE66368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object 2">
            <a:extLst>
              <a:ext uri="{FF2B5EF4-FFF2-40B4-BE49-F238E27FC236}">
                <a16:creationId xmlns:a16="http://schemas.microsoft.com/office/drawing/2014/main" id="{A10A5A71-BE2E-4172-AA86-DAC9AD74E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897" y="1207213"/>
            <a:ext cx="2330705" cy="24437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57347" name="object 3">
            <a:extLst>
              <a:ext uri="{FF2B5EF4-FFF2-40B4-BE49-F238E27FC236}">
                <a16:creationId xmlns:a16="http://schemas.microsoft.com/office/drawing/2014/main" id="{C06599B0-489F-4AC5-AFF7-F836B20ACA72}"/>
              </a:ext>
            </a:extLst>
          </p:cNvPr>
          <p:cNvSpPr>
            <a:spLocks/>
          </p:cNvSpPr>
          <p:nvPr/>
        </p:nvSpPr>
        <p:spPr bwMode="auto">
          <a:xfrm>
            <a:off x="2560310" y="2111879"/>
            <a:ext cx="241641" cy="245212"/>
          </a:xfrm>
          <a:custGeom>
            <a:avLst/>
            <a:gdLst>
              <a:gd name="T0" fmla="*/ 158495 w 321944"/>
              <a:gd name="T1" fmla="*/ 405383 h 437514"/>
              <a:gd name="T2" fmla="*/ 173735 w 321944"/>
              <a:gd name="T3" fmla="*/ 416051 h 437514"/>
              <a:gd name="T4" fmla="*/ 274319 w 321944"/>
              <a:gd name="T5" fmla="*/ 435863 h 437514"/>
              <a:gd name="T6" fmla="*/ 262127 w 321944"/>
              <a:gd name="T7" fmla="*/ 406907 h 437514"/>
              <a:gd name="T8" fmla="*/ 185927 w 321944"/>
              <a:gd name="T9" fmla="*/ 390143 h 437514"/>
              <a:gd name="T10" fmla="*/ 155447 w 321944"/>
              <a:gd name="T11" fmla="*/ 257555 h 437514"/>
              <a:gd name="T12" fmla="*/ 181355 w 321944"/>
              <a:gd name="T13" fmla="*/ 387095 h 437514"/>
              <a:gd name="T14" fmla="*/ 185927 w 321944"/>
              <a:gd name="T15" fmla="*/ 390143 h 437514"/>
              <a:gd name="T16" fmla="*/ 183641 w 321944"/>
              <a:gd name="T17" fmla="*/ 388619 h 437514"/>
              <a:gd name="T18" fmla="*/ 179831 w 321944"/>
              <a:gd name="T19" fmla="*/ 385571 h 437514"/>
              <a:gd name="T20" fmla="*/ 181355 w 321944"/>
              <a:gd name="T21" fmla="*/ 386587 h 437514"/>
              <a:gd name="T22" fmla="*/ 153923 w 321944"/>
              <a:gd name="T23" fmla="*/ 255270 h 437514"/>
              <a:gd name="T24" fmla="*/ 153923 w 321944"/>
              <a:gd name="T25" fmla="*/ 255270 h 437514"/>
              <a:gd name="T26" fmla="*/ 152907 w 321944"/>
              <a:gd name="T27" fmla="*/ 253999 h 437514"/>
              <a:gd name="T28" fmla="*/ 152907 w 321944"/>
              <a:gd name="T29" fmla="*/ 253999 h 437514"/>
              <a:gd name="T30" fmla="*/ 152399 w 321944"/>
              <a:gd name="T31" fmla="*/ 252984 h 437514"/>
              <a:gd name="T32" fmla="*/ 153161 w 321944"/>
              <a:gd name="T33" fmla="*/ 254126 h 437514"/>
              <a:gd name="T34" fmla="*/ 102107 w 321944"/>
              <a:gd name="T35" fmla="*/ 227075 h 437514"/>
              <a:gd name="T36" fmla="*/ 73152 w 321944"/>
              <a:gd name="T37" fmla="*/ 236219 h 437514"/>
              <a:gd name="T38" fmla="*/ 147827 w 321944"/>
              <a:gd name="T39" fmla="*/ 251460 h 437514"/>
              <a:gd name="T40" fmla="*/ 179831 w 321944"/>
              <a:gd name="T41" fmla="*/ 242315 h 437514"/>
              <a:gd name="T42" fmla="*/ 170687 w 321944"/>
              <a:gd name="T43" fmla="*/ 231648 h 437514"/>
              <a:gd name="T44" fmla="*/ 15240 w 321944"/>
              <a:gd name="T45" fmla="*/ 204215 h 437514"/>
              <a:gd name="T46" fmla="*/ 15240 w 321944"/>
              <a:gd name="T47" fmla="*/ 204215 h 437514"/>
              <a:gd name="T48" fmla="*/ 114299 w 321944"/>
              <a:gd name="T49" fmla="*/ 225551 h 437514"/>
              <a:gd name="T50" fmla="*/ 114299 w 321944"/>
              <a:gd name="T51" fmla="*/ 213360 h 437514"/>
              <a:gd name="T52" fmla="*/ 15240 w 321944"/>
              <a:gd name="T53" fmla="*/ 204215 h 437514"/>
              <a:gd name="T54" fmla="*/ 114299 w 321944"/>
              <a:gd name="T55" fmla="*/ 213360 h 437514"/>
              <a:gd name="T56" fmla="*/ 167639 w 321944"/>
              <a:gd name="T57" fmla="*/ 207263 h 437514"/>
              <a:gd name="T58" fmla="*/ 137159 w 321944"/>
              <a:gd name="T59" fmla="*/ 190500 h 437514"/>
              <a:gd name="T60" fmla="*/ 59436 w 321944"/>
              <a:gd name="T61" fmla="*/ 202691 h 437514"/>
              <a:gd name="T62" fmla="*/ 178307 w 321944"/>
              <a:gd name="T63" fmla="*/ 196595 h 437514"/>
              <a:gd name="T64" fmla="*/ 153270 w 321944"/>
              <a:gd name="T65" fmla="*/ 183315 h 437514"/>
              <a:gd name="T66" fmla="*/ 152399 w 321944"/>
              <a:gd name="T67" fmla="*/ 185927 h 437514"/>
              <a:gd name="T68" fmla="*/ 150875 w 321944"/>
              <a:gd name="T69" fmla="*/ 184403 h 437514"/>
              <a:gd name="T70" fmla="*/ 154032 w 321944"/>
              <a:gd name="T71" fmla="*/ 182662 h 437514"/>
              <a:gd name="T72" fmla="*/ 153270 w 321944"/>
              <a:gd name="T73" fmla="*/ 183315 h 437514"/>
              <a:gd name="T74" fmla="*/ 153923 w 321944"/>
              <a:gd name="T75" fmla="*/ 182371 h 437514"/>
              <a:gd name="T76" fmla="*/ 153923 w 321944"/>
              <a:gd name="T77" fmla="*/ 182371 h 437514"/>
              <a:gd name="T78" fmla="*/ 153923 w 321944"/>
              <a:gd name="T79" fmla="*/ 182371 h 437514"/>
              <a:gd name="T80" fmla="*/ 154431 w 321944"/>
              <a:gd name="T81" fmla="*/ 181863 h 437514"/>
              <a:gd name="T82" fmla="*/ 153923 w 321944"/>
              <a:gd name="T83" fmla="*/ 181355 h 437514"/>
              <a:gd name="T84" fmla="*/ 154431 w 321944"/>
              <a:gd name="T85" fmla="*/ 181863 h 437514"/>
              <a:gd name="T86" fmla="*/ 259079 w 321944"/>
              <a:gd name="T87" fmla="*/ 3048 h 437514"/>
              <a:gd name="T88" fmla="*/ 179831 w 321944"/>
              <a:gd name="T89" fmla="*/ 19812 h 437514"/>
              <a:gd name="T90" fmla="*/ 158495 w 321944"/>
              <a:gd name="T91" fmla="*/ 33527 h 437514"/>
              <a:gd name="T92" fmla="*/ 155447 w 321944"/>
              <a:gd name="T93" fmla="*/ 179831 h 437514"/>
              <a:gd name="T94" fmla="*/ 180974 w 321944"/>
              <a:gd name="T95" fmla="*/ 51053 h 437514"/>
              <a:gd name="T96" fmla="*/ 192023 w 321944"/>
              <a:gd name="T97" fmla="*/ 45719 h 437514"/>
              <a:gd name="T98" fmla="*/ 262127 w 321944"/>
              <a:gd name="T99" fmla="*/ 30479 h 437514"/>
              <a:gd name="T100" fmla="*/ 180847 w 321944"/>
              <a:gd name="T101" fmla="*/ 51307 h 437514"/>
              <a:gd name="T102" fmla="*/ 181355 w 321944"/>
              <a:gd name="T103" fmla="*/ 53339 h 437514"/>
              <a:gd name="T104" fmla="*/ 181660 w 321944"/>
              <a:gd name="T105" fmla="*/ 50901 h 437514"/>
              <a:gd name="T106" fmla="*/ 181355 w 321944"/>
              <a:gd name="T107" fmla="*/ 51815 h 437514"/>
              <a:gd name="T108" fmla="*/ 181355 w 321944"/>
              <a:gd name="T109" fmla="*/ 50800 h 437514"/>
              <a:gd name="T110" fmla="*/ 181355 w 321944"/>
              <a:gd name="T111" fmla="*/ 50800 h 437514"/>
              <a:gd name="T112" fmla="*/ 181355 w 321944"/>
              <a:gd name="T113" fmla="*/ 50800 h 437514"/>
              <a:gd name="T114" fmla="*/ 184403 w 321944"/>
              <a:gd name="T115" fmla="*/ 48767 h 437514"/>
              <a:gd name="T116" fmla="*/ 181355 w 321944"/>
              <a:gd name="T117" fmla="*/ 50291 h 437514"/>
              <a:gd name="T118" fmla="*/ 187451 w 321944"/>
              <a:gd name="T119" fmla="*/ 47243 h 437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21944" h="437514">
                <a:moveTo>
                  <a:pt x="153923" y="256031"/>
                </a:moveTo>
                <a:lnTo>
                  <a:pt x="153923" y="396239"/>
                </a:lnTo>
                <a:lnTo>
                  <a:pt x="155447" y="397763"/>
                </a:lnTo>
                <a:lnTo>
                  <a:pt x="155447" y="399287"/>
                </a:lnTo>
                <a:lnTo>
                  <a:pt x="156971" y="400811"/>
                </a:lnTo>
                <a:lnTo>
                  <a:pt x="158495" y="405383"/>
                </a:lnTo>
                <a:lnTo>
                  <a:pt x="160019" y="405383"/>
                </a:lnTo>
                <a:lnTo>
                  <a:pt x="160019" y="406907"/>
                </a:lnTo>
                <a:lnTo>
                  <a:pt x="161543" y="406907"/>
                </a:lnTo>
                <a:lnTo>
                  <a:pt x="166115" y="411479"/>
                </a:lnTo>
                <a:lnTo>
                  <a:pt x="167639" y="411479"/>
                </a:lnTo>
                <a:lnTo>
                  <a:pt x="173735" y="416051"/>
                </a:lnTo>
                <a:lnTo>
                  <a:pt x="188975" y="422147"/>
                </a:lnTo>
                <a:lnTo>
                  <a:pt x="210311" y="428243"/>
                </a:lnTo>
                <a:lnTo>
                  <a:pt x="220979" y="429767"/>
                </a:lnTo>
                <a:lnTo>
                  <a:pt x="233171" y="432815"/>
                </a:lnTo>
                <a:lnTo>
                  <a:pt x="260603" y="435863"/>
                </a:lnTo>
                <a:lnTo>
                  <a:pt x="274319" y="435863"/>
                </a:lnTo>
                <a:lnTo>
                  <a:pt x="289559" y="437387"/>
                </a:lnTo>
                <a:lnTo>
                  <a:pt x="320039" y="437387"/>
                </a:lnTo>
                <a:lnTo>
                  <a:pt x="321563" y="409955"/>
                </a:lnTo>
                <a:lnTo>
                  <a:pt x="289559" y="408431"/>
                </a:lnTo>
                <a:lnTo>
                  <a:pt x="275843" y="408431"/>
                </a:lnTo>
                <a:lnTo>
                  <a:pt x="262127" y="406907"/>
                </a:lnTo>
                <a:lnTo>
                  <a:pt x="225551" y="402335"/>
                </a:lnTo>
                <a:lnTo>
                  <a:pt x="214883" y="399287"/>
                </a:lnTo>
                <a:lnTo>
                  <a:pt x="205739" y="397763"/>
                </a:lnTo>
                <a:lnTo>
                  <a:pt x="198119" y="394715"/>
                </a:lnTo>
                <a:lnTo>
                  <a:pt x="190499" y="393191"/>
                </a:lnTo>
                <a:lnTo>
                  <a:pt x="185927" y="390143"/>
                </a:lnTo>
                <a:lnTo>
                  <a:pt x="181355" y="390143"/>
                </a:lnTo>
                <a:lnTo>
                  <a:pt x="181355" y="387857"/>
                </a:lnTo>
                <a:lnTo>
                  <a:pt x="179831" y="385571"/>
                </a:lnTo>
                <a:lnTo>
                  <a:pt x="181355" y="385571"/>
                </a:lnTo>
                <a:lnTo>
                  <a:pt x="181355" y="257555"/>
                </a:lnTo>
                <a:lnTo>
                  <a:pt x="155447" y="257555"/>
                </a:lnTo>
                <a:lnTo>
                  <a:pt x="153923" y="256031"/>
                </a:lnTo>
                <a:close/>
              </a:path>
              <a:path w="321944" h="437514">
                <a:moveTo>
                  <a:pt x="181355" y="387857"/>
                </a:moveTo>
                <a:lnTo>
                  <a:pt x="181355" y="390143"/>
                </a:lnTo>
                <a:lnTo>
                  <a:pt x="182879" y="390143"/>
                </a:lnTo>
                <a:lnTo>
                  <a:pt x="181355" y="387857"/>
                </a:lnTo>
                <a:close/>
              </a:path>
              <a:path w="321944" h="437514">
                <a:moveTo>
                  <a:pt x="181355" y="387095"/>
                </a:moveTo>
                <a:lnTo>
                  <a:pt x="181355" y="387857"/>
                </a:lnTo>
                <a:lnTo>
                  <a:pt x="182879" y="390143"/>
                </a:lnTo>
                <a:lnTo>
                  <a:pt x="181355" y="387095"/>
                </a:lnTo>
                <a:close/>
              </a:path>
              <a:path w="321944" h="437514">
                <a:moveTo>
                  <a:pt x="181355" y="387095"/>
                </a:moveTo>
                <a:lnTo>
                  <a:pt x="182879" y="390143"/>
                </a:lnTo>
                <a:lnTo>
                  <a:pt x="185927" y="390143"/>
                </a:lnTo>
                <a:lnTo>
                  <a:pt x="183641" y="388619"/>
                </a:lnTo>
                <a:lnTo>
                  <a:pt x="182879" y="388619"/>
                </a:lnTo>
                <a:lnTo>
                  <a:pt x="181355" y="387095"/>
                </a:lnTo>
                <a:close/>
              </a:path>
              <a:path w="321944" h="437514">
                <a:moveTo>
                  <a:pt x="181355" y="387095"/>
                </a:moveTo>
                <a:lnTo>
                  <a:pt x="182879" y="388619"/>
                </a:lnTo>
                <a:lnTo>
                  <a:pt x="183641" y="388619"/>
                </a:lnTo>
                <a:lnTo>
                  <a:pt x="181355" y="387095"/>
                </a:lnTo>
                <a:close/>
              </a:path>
              <a:path w="321944" h="437514">
                <a:moveTo>
                  <a:pt x="181355" y="386587"/>
                </a:moveTo>
                <a:lnTo>
                  <a:pt x="181355" y="387095"/>
                </a:lnTo>
                <a:lnTo>
                  <a:pt x="184403" y="388619"/>
                </a:lnTo>
                <a:lnTo>
                  <a:pt x="181355" y="386587"/>
                </a:lnTo>
                <a:close/>
              </a:path>
              <a:path w="321944" h="437514">
                <a:moveTo>
                  <a:pt x="179831" y="385571"/>
                </a:moveTo>
                <a:lnTo>
                  <a:pt x="181355" y="387857"/>
                </a:lnTo>
                <a:lnTo>
                  <a:pt x="181355" y="387095"/>
                </a:lnTo>
                <a:lnTo>
                  <a:pt x="179831" y="385571"/>
                </a:lnTo>
                <a:close/>
              </a:path>
              <a:path w="321944" h="437514">
                <a:moveTo>
                  <a:pt x="179831" y="385571"/>
                </a:moveTo>
                <a:lnTo>
                  <a:pt x="181355" y="387095"/>
                </a:lnTo>
                <a:lnTo>
                  <a:pt x="181355" y="386587"/>
                </a:lnTo>
                <a:lnTo>
                  <a:pt x="179831" y="385571"/>
                </a:lnTo>
                <a:close/>
              </a:path>
              <a:path w="321944" h="437514">
                <a:moveTo>
                  <a:pt x="181355" y="385571"/>
                </a:moveTo>
                <a:lnTo>
                  <a:pt x="179831" y="385571"/>
                </a:lnTo>
                <a:lnTo>
                  <a:pt x="181355" y="386587"/>
                </a:lnTo>
                <a:lnTo>
                  <a:pt x="181355" y="385571"/>
                </a:lnTo>
                <a:close/>
              </a:path>
              <a:path w="321944" h="437514">
                <a:moveTo>
                  <a:pt x="153923" y="255270"/>
                </a:moveTo>
                <a:lnTo>
                  <a:pt x="153923" y="256031"/>
                </a:lnTo>
                <a:lnTo>
                  <a:pt x="155447" y="257555"/>
                </a:lnTo>
                <a:lnTo>
                  <a:pt x="153923" y="255270"/>
                </a:lnTo>
                <a:close/>
              </a:path>
              <a:path w="321944" h="437514">
                <a:moveTo>
                  <a:pt x="181355" y="252984"/>
                </a:moveTo>
                <a:lnTo>
                  <a:pt x="153923" y="252984"/>
                </a:lnTo>
                <a:lnTo>
                  <a:pt x="153923" y="255270"/>
                </a:lnTo>
                <a:lnTo>
                  <a:pt x="155447" y="257555"/>
                </a:lnTo>
                <a:lnTo>
                  <a:pt x="181355" y="257555"/>
                </a:lnTo>
                <a:lnTo>
                  <a:pt x="181355" y="252984"/>
                </a:lnTo>
                <a:close/>
              </a:path>
              <a:path w="321944" h="437514">
                <a:moveTo>
                  <a:pt x="150875" y="252984"/>
                </a:moveTo>
                <a:lnTo>
                  <a:pt x="153923" y="256031"/>
                </a:lnTo>
                <a:lnTo>
                  <a:pt x="152907" y="253999"/>
                </a:lnTo>
                <a:lnTo>
                  <a:pt x="150875" y="252984"/>
                </a:lnTo>
                <a:close/>
              </a:path>
              <a:path w="321944" h="437514">
                <a:moveTo>
                  <a:pt x="152907" y="253999"/>
                </a:moveTo>
                <a:lnTo>
                  <a:pt x="153923" y="256031"/>
                </a:lnTo>
                <a:lnTo>
                  <a:pt x="153923" y="255270"/>
                </a:lnTo>
                <a:lnTo>
                  <a:pt x="153161" y="254126"/>
                </a:lnTo>
                <a:lnTo>
                  <a:pt x="152907" y="253999"/>
                </a:lnTo>
                <a:close/>
              </a:path>
              <a:path w="321944" h="437514">
                <a:moveTo>
                  <a:pt x="153161" y="254126"/>
                </a:moveTo>
                <a:lnTo>
                  <a:pt x="153923" y="255270"/>
                </a:lnTo>
                <a:lnTo>
                  <a:pt x="153923" y="254507"/>
                </a:lnTo>
                <a:lnTo>
                  <a:pt x="153161" y="254126"/>
                </a:lnTo>
                <a:close/>
              </a:path>
              <a:path w="321944" h="437514">
                <a:moveTo>
                  <a:pt x="153923" y="252984"/>
                </a:moveTo>
                <a:lnTo>
                  <a:pt x="152399" y="252984"/>
                </a:lnTo>
                <a:lnTo>
                  <a:pt x="153161" y="254126"/>
                </a:lnTo>
                <a:lnTo>
                  <a:pt x="153923" y="254507"/>
                </a:lnTo>
                <a:lnTo>
                  <a:pt x="153923" y="252984"/>
                </a:lnTo>
                <a:close/>
              </a:path>
              <a:path w="321944" h="437514">
                <a:moveTo>
                  <a:pt x="152399" y="252984"/>
                </a:moveTo>
                <a:lnTo>
                  <a:pt x="152907" y="253999"/>
                </a:lnTo>
                <a:lnTo>
                  <a:pt x="153161" y="254126"/>
                </a:lnTo>
                <a:lnTo>
                  <a:pt x="152399" y="252984"/>
                </a:lnTo>
                <a:close/>
              </a:path>
              <a:path w="321944" h="437514">
                <a:moveTo>
                  <a:pt x="141380" y="219338"/>
                </a:moveTo>
                <a:lnTo>
                  <a:pt x="135635" y="220979"/>
                </a:lnTo>
                <a:lnTo>
                  <a:pt x="124967" y="222503"/>
                </a:lnTo>
                <a:lnTo>
                  <a:pt x="114299" y="225551"/>
                </a:lnTo>
                <a:lnTo>
                  <a:pt x="102107" y="227075"/>
                </a:lnTo>
                <a:lnTo>
                  <a:pt x="60960" y="231648"/>
                </a:lnTo>
                <a:lnTo>
                  <a:pt x="45720" y="233172"/>
                </a:lnTo>
                <a:lnTo>
                  <a:pt x="13716" y="233172"/>
                </a:lnTo>
                <a:lnTo>
                  <a:pt x="44196" y="234695"/>
                </a:lnTo>
                <a:lnTo>
                  <a:pt x="59436" y="234695"/>
                </a:lnTo>
                <a:lnTo>
                  <a:pt x="73152" y="236219"/>
                </a:lnTo>
                <a:lnTo>
                  <a:pt x="109727" y="240791"/>
                </a:lnTo>
                <a:lnTo>
                  <a:pt x="118871" y="242315"/>
                </a:lnTo>
                <a:lnTo>
                  <a:pt x="128015" y="245363"/>
                </a:lnTo>
                <a:lnTo>
                  <a:pt x="137159" y="246887"/>
                </a:lnTo>
                <a:lnTo>
                  <a:pt x="143255" y="249936"/>
                </a:lnTo>
                <a:lnTo>
                  <a:pt x="147827" y="251460"/>
                </a:lnTo>
                <a:lnTo>
                  <a:pt x="152907" y="253999"/>
                </a:lnTo>
                <a:lnTo>
                  <a:pt x="152399" y="252984"/>
                </a:lnTo>
                <a:lnTo>
                  <a:pt x="181355" y="252984"/>
                </a:lnTo>
                <a:lnTo>
                  <a:pt x="181355" y="246887"/>
                </a:lnTo>
                <a:lnTo>
                  <a:pt x="179831" y="245363"/>
                </a:lnTo>
                <a:lnTo>
                  <a:pt x="179831" y="242315"/>
                </a:lnTo>
                <a:lnTo>
                  <a:pt x="178307" y="240791"/>
                </a:lnTo>
                <a:lnTo>
                  <a:pt x="176783" y="237743"/>
                </a:lnTo>
                <a:lnTo>
                  <a:pt x="175259" y="237743"/>
                </a:lnTo>
                <a:lnTo>
                  <a:pt x="175259" y="236219"/>
                </a:lnTo>
                <a:lnTo>
                  <a:pt x="173735" y="236219"/>
                </a:lnTo>
                <a:lnTo>
                  <a:pt x="170687" y="231648"/>
                </a:lnTo>
                <a:lnTo>
                  <a:pt x="169163" y="231648"/>
                </a:lnTo>
                <a:lnTo>
                  <a:pt x="167639" y="230124"/>
                </a:lnTo>
                <a:lnTo>
                  <a:pt x="163067" y="227075"/>
                </a:lnTo>
                <a:lnTo>
                  <a:pt x="155447" y="224027"/>
                </a:lnTo>
                <a:lnTo>
                  <a:pt x="141380" y="219338"/>
                </a:lnTo>
                <a:close/>
              </a:path>
              <a:path w="321944" h="437514">
                <a:moveTo>
                  <a:pt x="15240" y="204215"/>
                </a:moveTo>
                <a:lnTo>
                  <a:pt x="6096" y="204215"/>
                </a:lnTo>
                <a:lnTo>
                  <a:pt x="0" y="211836"/>
                </a:lnTo>
                <a:lnTo>
                  <a:pt x="0" y="227075"/>
                </a:lnTo>
                <a:lnTo>
                  <a:pt x="6096" y="233172"/>
                </a:lnTo>
                <a:lnTo>
                  <a:pt x="15240" y="233172"/>
                </a:lnTo>
                <a:lnTo>
                  <a:pt x="15240" y="204215"/>
                </a:lnTo>
                <a:close/>
              </a:path>
              <a:path w="321944" h="437514">
                <a:moveTo>
                  <a:pt x="15240" y="204215"/>
                </a:moveTo>
                <a:lnTo>
                  <a:pt x="15240" y="233172"/>
                </a:lnTo>
                <a:lnTo>
                  <a:pt x="45720" y="233172"/>
                </a:lnTo>
                <a:lnTo>
                  <a:pt x="60960" y="231648"/>
                </a:lnTo>
                <a:lnTo>
                  <a:pt x="102107" y="227075"/>
                </a:lnTo>
                <a:lnTo>
                  <a:pt x="114299" y="225551"/>
                </a:lnTo>
                <a:lnTo>
                  <a:pt x="124967" y="222503"/>
                </a:lnTo>
                <a:lnTo>
                  <a:pt x="135635" y="220979"/>
                </a:lnTo>
                <a:lnTo>
                  <a:pt x="141380" y="219338"/>
                </a:lnTo>
                <a:lnTo>
                  <a:pt x="137159" y="217931"/>
                </a:lnTo>
                <a:lnTo>
                  <a:pt x="126491" y="214884"/>
                </a:lnTo>
                <a:lnTo>
                  <a:pt x="114299" y="213360"/>
                </a:lnTo>
                <a:lnTo>
                  <a:pt x="102107" y="210312"/>
                </a:lnTo>
                <a:lnTo>
                  <a:pt x="89916" y="208787"/>
                </a:lnTo>
                <a:lnTo>
                  <a:pt x="76200" y="207263"/>
                </a:lnTo>
                <a:lnTo>
                  <a:pt x="60960" y="205739"/>
                </a:lnTo>
                <a:lnTo>
                  <a:pt x="45720" y="205739"/>
                </a:lnTo>
                <a:lnTo>
                  <a:pt x="15240" y="204215"/>
                </a:lnTo>
                <a:close/>
              </a:path>
              <a:path w="321944" h="437514">
                <a:moveTo>
                  <a:pt x="169163" y="205739"/>
                </a:moveTo>
                <a:lnTo>
                  <a:pt x="60960" y="205739"/>
                </a:lnTo>
                <a:lnTo>
                  <a:pt x="76200" y="207263"/>
                </a:lnTo>
                <a:lnTo>
                  <a:pt x="89916" y="208787"/>
                </a:lnTo>
                <a:lnTo>
                  <a:pt x="102107" y="210312"/>
                </a:lnTo>
                <a:lnTo>
                  <a:pt x="114299" y="213360"/>
                </a:lnTo>
                <a:lnTo>
                  <a:pt x="126491" y="214884"/>
                </a:lnTo>
                <a:lnTo>
                  <a:pt x="137159" y="217931"/>
                </a:lnTo>
                <a:lnTo>
                  <a:pt x="141380" y="219338"/>
                </a:lnTo>
                <a:lnTo>
                  <a:pt x="146303" y="217931"/>
                </a:lnTo>
                <a:lnTo>
                  <a:pt x="161543" y="211836"/>
                </a:lnTo>
                <a:lnTo>
                  <a:pt x="167639" y="207263"/>
                </a:lnTo>
                <a:lnTo>
                  <a:pt x="169163" y="207263"/>
                </a:lnTo>
                <a:lnTo>
                  <a:pt x="169163" y="205739"/>
                </a:lnTo>
                <a:close/>
              </a:path>
              <a:path w="321944" h="437514">
                <a:moveTo>
                  <a:pt x="153270" y="183315"/>
                </a:moveTo>
                <a:lnTo>
                  <a:pt x="149351" y="185927"/>
                </a:lnTo>
                <a:lnTo>
                  <a:pt x="144779" y="187451"/>
                </a:lnTo>
                <a:lnTo>
                  <a:pt x="137159" y="190500"/>
                </a:lnTo>
                <a:lnTo>
                  <a:pt x="129539" y="192024"/>
                </a:lnTo>
                <a:lnTo>
                  <a:pt x="120395" y="195072"/>
                </a:lnTo>
                <a:lnTo>
                  <a:pt x="109727" y="196595"/>
                </a:lnTo>
                <a:lnTo>
                  <a:pt x="97536" y="199643"/>
                </a:lnTo>
                <a:lnTo>
                  <a:pt x="73152" y="202691"/>
                </a:lnTo>
                <a:lnTo>
                  <a:pt x="59436" y="202691"/>
                </a:lnTo>
                <a:lnTo>
                  <a:pt x="45720" y="204215"/>
                </a:lnTo>
                <a:lnTo>
                  <a:pt x="15240" y="204215"/>
                </a:lnTo>
                <a:lnTo>
                  <a:pt x="45720" y="205739"/>
                </a:lnTo>
                <a:lnTo>
                  <a:pt x="170687" y="205739"/>
                </a:lnTo>
                <a:lnTo>
                  <a:pt x="176783" y="199643"/>
                </a:lnTo>
                <a:lnTo>
                  <a:pt x="178307" y="196595"/>
                </a:lnTo>
                <a:lnTo>
                  <a:pt x="179831" y="195072"/>
                </a:lnTo>
                <a:lnTo>
                  <a:pt x="179831" y="193548"/>
                </a:lnTo>
                <a:lnTo>
                  <a:pt x="181355" y="192024"/>
                </a:lnTo>
                <a:lnTo>
                  <a:pt x="181355" y="185927"/>
                </a:lnTo>
                <a:lnTo>
                  <a:pt x="152399" y="185927"/>
                </a:lnTo>
                <a:lnTo>
                  <a:pt x="153270" y="183315"/>
                </a:lnTo>
                <a:close/>
              </a:path>
              <a:path w="321944" h="437514">
                <a:moveTo>
                  <a:pt x="153923" y="182879"/>
                </a:moveTo>
                <a:lnTo>
                  <a:pt x="153270" y="183315"/>
                </a:lnTo>
                <a:lnTo>
                  <a:pt x="152399" y="185927"/>
                </a:lnTo>
                <a:lnTo>
                  <a:pt x="153923" y="182879"/>
                </a:lnTo>
                <a:close/>
              </a:path>
              <a:path w="321944" h="437514">
                <a:moveTo>
                  <a:pt x="153923" y="182879"/>
                </a:moveTo>
                <a:lnTo>
                  <a:pt x="152399" y="185927"/>
                </a:lnTo>
                <a:lnTo>
                  <a:pt x="181355" y="185927"/>
                </a:lnTo>
                <a:lnTo>
                  <a:pt x="181355" y="184403"/>
                </a:lnTo>
                <a:lnTo>
                  <a:pt x="153923" y="184403"/>
                </a:lnTo>
                <a:lnTo>
                  <a:pt x="153923" y="182879"/>
                </a:lnTo>
                <a:close/>
              </a:path>
              <a:path w="321944" h="437514">
                <a:moveTo>
                  <a:pt x="153488" y="182662"/>
                </a:moveTo>
                <a:lnTo>
                  <a:pt x="150875" y="184403"/>
                </a:lnTo>
                <a:lnTo>
                  <a:pt x="153314" y="183184"/>
                </a:lnTo>
                <a:lnTo>
                  <a:pt x="153488" y="182662"/>
                </a:lnTo>
                <a:close/>
              </a:path>
              <a:path w="321944" h="437514">
                <a:moveTo>
                  <a:pt x="181355" y="181355"/>
                </a:moveTo>
                <a:lnTo>
                  <a:pt x="155447" y="181355"/>
                </a:lnTo>
                <a:lnTo>
                  <a:pt x="154304" y="182117"/>
                </a:lnTo>
                <a:lnTo>
                  <a:pt x="154032" y="182662"/>
                </a:lnTo>
                <a:lnTo>
                  <a:pt x="153923" y="184403"/>
                </a:lnTo>
                <a:lnTo>
                  <a:pt x="181355" y="184403"/>
                </a:lnTo>
                <a:lnTo>
                  <a:pt x="181355" y="181355"/>
                </a:lnTo>
                <a:close/>
              </a:path>
              <a:path w="321944" h="437514">
                <a:moveTo>
                  <a:pt x="153923" y="182879"/>
                </a:moveTo>
                <a:lnTo>
                  <a:pt x="153314" y="183184"/>
                </a:lnTo>
                <a:lnTo>
                  <a:pt x="153270" y="183315"/>
                </a:lnTo>
                <a:lnTo>
                  <a:pt x="153923" y="182879"/>
                </a:lnTo>
                <a:close/>
              </a:path>
              <a:path w="321944" h="437514">
                <a:moveTo>
                  <a:pt x="153923" y="182371"/>
                </a:moveTo>
                <a:lnTo>
                  <a:pt x="153488" y="182662"/>
                </a:lnTo>
                <a:lnTo>
                  <a:pt x="153314" y="183184"/>
                </a:lnTo>
                <a:lnTo>
                  <a:pt x="153923" y="182879"/>
                </a:lnTo>
                <a:lnTo>
                  <a:pt x="153923" y="182371"/>
                </a:lnTo>
                <a:close/>
              </a:path>
              <a:path w="321944" h="437514">
                <a:moveTo>
                  <a:pt x="153923" y="181355"/>
                </a:moveTo>
                <a:lnTo>
                  <a:pt x="152399" y="182879"/>
                </a:lnTo>
                <a:lnTo>
                  <a:pt x="153619" y="182270"/>
                </a:lnTo>
                <a:lnTo>
                  <a:pt x="153923" y="181355"/>
                </a:lnTo>
                <a:close/>
              </a:path>
              <a:path w="321944" h="437514">
                <a:moveTo>
                  <a:pt x="154304" y="182117"/>
                </a:moveTo>
                <a:lnTo>
                  <a:pt x="153923" y="182371"/>
                </a:lnTo>
                <a:lnTo>
                  <a:pt x="153923" y="182879"/>
                </a:lnTo>
                <a:lnTo>
                  <a:pt x="154304" y="182117"/>
                </a:lnTo>
                <a:close/>
              </a:path>
              <a:path w="321944" h="437514">
                <a:moveTo>
                  <a:pt x="153923" y="182117"/>
                </a:moveTo>
                <a:lnTo>
                  <a:pt x="153619" y="182270"/>
                </a:lnTo>
                <a:lnTo>
                  <a:pt x="153488" y="182662"/>
                </a:lnTo>
                <a:lnTo>
                  <a:pt x="153923" y="182371"/>
                </a:lnTo>
                <a:lnTo>
                  <a:pt x="153923" y="182117"/>
                </a:lnTo>
                <a:close/>
              </a:path>
              <a:path w="321944" h="437514">
                <a:moveTo>
                  <a:pt x="154431" y="181863"/>
                </a:moveTo>
                <a:lnTo>
                  <a:pt x="153923" y="182117"/>
                </a:lnTo>
                <a:lnTo>
                  <a:pt x="153923" y="182371"/>
                </a:lnTo>
                <a:lnTo>
                  <a:pt x="154304" y="182117"/>
                </a:lnTo>
                <a:lnTo>
                  <a:pt x="154431" y="181863"/>
                </a:lnTo>
                <a:close/>
              </a:path>
              <a:path w="321944" h="437514">
                <a:moveTo>
                  <a:pt x="153923" y="181355"/>
                </a:moveTo>
                <a:lnTo>
                  <a:pt x="153619" y="182270"/>
                </a:lnTo>
                <a:lnTo>
                  <a:pt x="153923" y="182117"/>
                </a:lnTo>
                <a:lnTo>
                  <a:pt x="153923" y="181355"/>
                </a:lnTo>
                <a:close/>
              </a:path>
              <a:path w="321944" h="437514">
                <a:moveTo>
                  <a:pt x="155447" y="179831"/>
                </a:moveTo>
                <a:lnTo>
                  <a:pt x="153923" y="181355"/>
                </a:lnTo>
                <a:lnTo>
                  <a:pt x="153923" y="182117"/>
                </a:lnTo>
                <a:lnTo>
                  <a:pt x="154431" y="181863"/>
                </a:lnTo>
                <a:lnTo>
                  <a:pt x="155447" y="179831"/>
                </a:lnTo>
                <a:close/>
              </a:path>
              <a:path w="321944" h="437514">
                <a:moveTo>
                  <a:pt x="181355" y="179831"/>
                </a:moveTo>
                <a:lnTo>
                  <a:pt x="155447" y="179831"/>
                </a:lnTo>
                <a:lnTo>
                  <a:pt x="154431" y="181863"/>
                </a:lnTo>
                <a:lnTo>
                  <a:pt x="155447" y="181355"/>
                </a:lnTo>
                <a:lnTo>
                  <a:pt x="181355" y="181355"/>
                </a:lnTo>
                <a:lnTo>
                  <a:pt x="181355" y="179831"/>
                </a:lnTo>
                <a:close/>
              </a:path>
              <a:path w="321944" h="437514">
                <a:moveTo>
                  <a:pt x="320039" y="0"/>
                </a:moveTo>
                <a:lnTo>
                  <a:pt x="289559" y="0"/>
                </a:lnTo>
                <a:lnTo>
                  <a:pt x="259079" y="3048"/>
                </a:lnTo>
                <a:lnTo>
                  <a:pt x="245363" y="4572"/>
                </a:lnTo>
                <a:lnTo>
                  <a:pt x="220979" y="7619"/>
                </a:lnTo>
                <a:lnTo>
                  <a:pt x="208787" y="10667"/>
                </a:lnTo>
                <a:lnTo>
                  <a:pt x="198119" y="13715"/>
                </a:lnTo>
                <a:lnTo>
                  <a:pt x="188975" y="15239"/>
                </a:lnTo>
                <a:lnTo>
                  <a:pt x="179831" y="19812"/>
                </a:lnTo>
                <a:lnTo>
                  <a:pt x="172211" y="22860"/>
                </a:lnTo>
                <a:lnTo>
                  <a:pt x="167639" y="25907"/>
                </a:lnTo>
                <a:lnTo>
                  <a:pt x="166115" y="25907"/>
                </a:lnTo>
                <a:lnTo>
                  <a:pt x="166115" y="27431"/>
                </a:lnTo>
                <a:lnTo>
                  <a:pt x="164591" y="27431"/>
                </a:lnTo>
                <a:lnTo>
                  <a:pt x="158495" y="33527"/>
                </a:lnTo>
                <a:lnTo>
                  <a:pt x="156971" y="36575"/>
                </a:lnTo>
                <a:lnTo>
                  <a:pt x="155447" y="38100"/>
                </a:lnTo>
                <a:lnTo>
                  <a:pt x="155447" y="39624"/>
                </a:lnTo>
                <a:lnTo>
                  <a:pt x="153923" y="41148"/>
                </a:lnTo>
                <a:lnTo>
                  <a:pt x="153923" y="181355"/>
                </a:lnTo>
                <a:lnTo>
                  <a:pt x="155447" y="179831"/>
                </a:lnTo>
                <a:lnTo>
                  <a:pt x="181355" y="179831"/>
                </a:lnTo>
                <a:lnTo>
                  <a:pt x="181355" y="53339"/>
                </a:lnTo>
                <a:lnTo>
                  <a:pt x="179831" y="53339"/>
                </a:lnTo>
                <a:lnTo>
                  <a:pt x="180593" y="51815"/>
                </a:lnTo>
                <a:lnTo>
                  <a:pt x="179831" y="51815"/>
                </a:lnTo>
                <a:lnTo>
                  <a:pt x="180974" y="51053"/>
                </a:lnTo>
                <a:lnTo>
                  <a:pt x="181247" y="50509"/>
                </a:lnTo>
                <a:lnTo>
                  <a:pt x="181355" y="48767"/>
                </a:lnTo>
                <a:lnTo>
                  <a:pt x="182117" y="48767"/>
                </a:lnTo>
                <a:lnTo>
                  <a:pt x="182879" y="47243"/>
                </a:lnTo>
                <a:lnTo>
                  <a:pt x="187451" y="47243"/>
                </a:lnTo>
                <a:lnTo>
                  <a:pt x="192023" y="45719"/>
                </a:lnTo>
                <a:lnTo>
                  <a:pt x="198119" y="42672"/>
                </a:lnTo>
                <a:lnTo>
                  <a:pt x="207263" y="41148"/>
                </a:lnTo>
                <a:lnTo>
                  <a:pt x="216407" y="38100"/>
                </a:lnTo>
                <a:lnTo>
                  <a:pt x="225551" y="36575"/>
                </a:lnTo>
                <a:lnTo>
                  <a:pt x="237743" y="33527"/>
                </a:lnTo>
                <a:lnTo>
                  <a:pt x="262127" y="30479"/>
                </a:lnTo>
                <a:lnTo>
                  <a:pt x="275843" y="30479"/>
                </a:lnTo>
                <a:lnTo>
                  <a:pt x="291083" y="28955"/>
                </a:lnTo>
                <a:lnTo>
                  <a:pt x="321563" y="28955"/>
                </a:lnTo>
                <a:lnTo>
                  <a:pt x="320039" y="0"/>
                </a:lnTo>
                <a:close/>
              </a:path>
              <a:path w="321944" h="437514">
                <a:moveTo>
                  <a:pt x="181355" y="51053"/>
                </a:moveTo>
                <a:lnTo>
                  <a:pt x="180847" y="51307"/>
                </a:lnTo>
                <a:lnTo>
                  <a:pt x="179831" y="53339"/>
                </a:lnTo>
                <a:lnTo>
                  <a:pt x="181355" y="51815"/>
                </a:lnTo>
                <a:lnTo>
                  <a:pt x="181355" y="51053"/>
                </a:lnTo>
                <a:close/>
              </a:path>
              <a:path w="321944" h="437514">
                <a:moveTo>
                  <a:pt x="181355" y="51815"/>
                </a:moveTo>
                <a:lnTo>
                  <a:pt x="179831" y="53339"/>
                </a:lnTo>
                <a:lnTo>
                  <a:pt x="181355" y="53339"/>
                </a:lnTo>
                <a:lnTo>
                  <a:pt x="181355" y="51815"/>
                </a:lnTo>
                <a:close/>
              </a:path>
              <a:path w="321944" h="437514">
                <a:moveTo>
                  <a:pt x="180847" y="51307"/>
                </a:moveTo>
                <a:lnTo>
                  <a:pt x="179831" y="51815"/>
                </a:lnTo>
                <a:lnTo>
                  <a:pt x="180593" y="51815"/>
                </a:lnTo>
                <a:lnTo>
                  <a:pt x="180847" y="51307"/>
                </a:lnTo>
                <a:close/>
              </a:path>
              <a:path w="321944" h="437514">
                <a:moveTo>
                  <a:pt x="181660" y="50901"/>
                </a:moveTo>
                <a:lnTo>
                  <a:pt x="181355" y="51053"/>
                </a:lnTo>
                <a:lnTo>
                  <a:pt x="181355" y="51815"/>
                </a:lnTo>
                <a:lnTo>
                  <a:pt x="181660" y="50901"/>
                </a:lnTo>
                <a:close/>
              </a:path>
              <a:path w="321944" h="437514">
                <a:moveTo>
                  <a:pt x="182879" y="50291"/>
                </a:moveTo>
                <a:lnTo>
                  <a:pt x="181660" y="50901"/>
                </a:lnTo>
                <a:lnTo>
                  <a:pt x="181355" y="51815"/>
                </a:lnTo>
                <a:lnTo>
                  <a:pt x="182879" y="50291"/>
                </a:lnTo>
                <a:close/>
              </a:path>
              <a:path w="321944" h="437514">
                <a:moveTo>
                  <a:pt x="181355" y="50800"/>
                </a:moveTo>
                <a:lnTo>
                  <a:pt x="180974" y="51053"/>
                </a:lnTo>
                <a:lnTo>
                  <a:pt x="180847" y="51307"/>
                </a:lnTo>
                <a:lnTo>
                  <a:pt x="181355" y="51053"/>
                </a:lnTo>
                <a:lnTo>
                  <a:pt x="181355" y="50800"/>
                </a:lnTo>
                <a:close/>
              </a:path>
              <a:path w="321944" h="437514">
                <a:moveTo>
                  <a:pt x="181355" y="50291"/>
                </a:moveTo>
                <a:lnTo>
                  <a:pt x="180974" y="51053"/>
                </a:lnTo>
                <a:lnTo>
                  <a:pt x="181355" y="50800"/>
                </a:lnTo>
                <a:lnTo>
                  <a:pt x="181355" y="50291"/>
                </a:lnTo>
                <a:close/>
              </a:path>
              <a:path w="321944" h="437514">
                <a:moveTo>
                  <a:pt x="181791" y="50509"/>
                </a:moveTo>
                <a:lnTo>
                  <a:pt x="181355" y="50800"/>
                </a:lnTo>
                <a:lnTo>
                  <a:pt x="181355" y="51053"/>
                </a:lnTo>
                <a:lnTo>
                  <a:pt x="181660" y="50901"/>
                </a:lnTo>
                <a:lnTo>
                  <a:pt x="181791" y="50509"/>
                </a:lnTo>
                <a:close/>
              </a:path>
              <a:path w="321944" h="437514">
                <a:moveTo>
                  <a:pt x="181965" y="49987"/>
                </a:moveTo>
                <a:lnTo>
                  <a:pt x="181355" y="50291"/>
                </a:lnTo>
                <a:lnTo>
                  <a:pt x="181355" y="50800"/>
                </a:lnTo>
                <a:lnTo>
                  <a:pt x="181791" y="50509"/>
                </a:lnTo>
                <a:lnTo>
                  <a:pt x="181965" y="49987"/>
                </a:lnTo>
                <a:close/>
              </a:path>
              <a:path w="321944" h="437514">
                <a:moveTo>
                  <a:pt x="184403" y="48767"/>
                </a:moveTo>
                <a:lnTo>
                  <a:pt x="181965" y="49987"/>
                </a:lnTo>
                <a:lnTo>
                  <a:pt x="181791" y="50509"/>
                </a:lnTo>
                <a:lnTo>
                  <a:pt x="184403" y="48767"/>
                </a:lnTo>
                <a:close/>
              </a:path>
              <a:path w="321944" h="437514">
                <a:moveTo>
                  <a:pt x="182117" y="48767"/>
                </a:moveTo>
                <a:lnTo>
                  <a:pt x="181355" y="48767"/>
                </a:lnTo>
                <a:lnTo>
                  <a:pt x="181355" y="50291"/>
                </a:lnTo>
                <a:lnTo>
                  <a:pt x="182117" y="48767"/>
                </a:lnTo>
                <a:close/>
              </a:path>
              <a:path w="321944" h="437514">
                <a:moveTo>
                  <a:pt x="182879" y="47243"/>
                </a:moveTo>
                <a:lnTo>
                  <a:pt x="181355" y="50291"/>
                </a:lnTo>
                <a:lnTo>
                  <a:pt x="181965" y="49987"/>
                </a:lnTo>
                <a:lnTo>
                  <a:pt x="182879" y="47243"/>
                </a:lnTo>
                <a:close/>
              </a:path>
              <a:path w="321944" h="437514">
                <a:moveTo>
                  <a:pt x="187451" y="47243"/>
                </a:moveTo>
                <a:lnTo>
                  <a:pt x="182879" y="47243"/>
                </a:lnTo>
                <a:lnTo>
                  <a:pt x="181965" y="49987"/>
                </a:lnTo>
                <a:lnTo>
                  <a:pt x="187451" y="47243"/>
                </a:ln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 sz="135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2548BFFF-9AA7-4EA0-ABFB-566EF7ACBE15}"/>
              </a:ext>
            </a:extLst>
          </p:cNvPr>
          <p:cNvSpPr txBox="1"/>
          <p:nvPr/>
        </p:nvSpPr>
        <p:spPr>
          <a:xfrm>
            <a:off x="1317585" y="2001177"/>
            <a:ext cx="1021320" cy="563614"/>
          </a:xfrm>
          <a:prstGeom prst="rect">
            <a:avLst/>
          </a:prstGeom>
        </p:spPr>
        <p:txBody>
          <a:bodyPr lIns="0" tIns="9523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75"/>
              </a:spcBef>
            </a:pPr>
            <a:r>
              <a:rPr lang="it-IT" altLang="it-IT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Fascio di  trasporto</a:t>
            </a:r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466A03A-DA21-4191-9A8B-D6C80FFC96D0}"/>
              </a:ext>
            </a:extLst>
          </p:cNvPr>
          <p:cNvSpPr txBox="1"/>
          <p:nvPr/>
        </p:nvSpPr>
        <p:spPr>
          <a:xfrm>
            <a:off x="1203311" y="3192716"/>
            <a:ext cx="1009416" cy="286615"/>
          </a:xfrm>
          <a:prstGeom prst="rect">
            <a:avLst/>
          </a:prstGeom>
        </p:spPr>
        <p:txBody>
          <a:bodyPr lIns="0" tIns="9523" rIns="0" bIns="0">
            <a:spAutoFit/>
          </a:bodyPr>
          <a:lstStyle/>
          <a:p>
            <a:pPr marL="9523">
              <a:spcBef>
                <a:spcPts val="75"/>
              </a:spcBef>
              <a:defRPr/>
            </a:pPr>
            <a:r>
              <a:rPr b="1" spc="-8" dirty="0">
                <a:solidFill>
                  <a:srgbClr val="FF3300"/>
                </a:solidFill>
                <a:latin typeface="Arial"/>
                <a:cs typeface="Arial"/>
              </a:rPr>
              <a:t>sc</a:t>
            </a:r>
            <a:r>
              <a:rPr b="1" spc="-4" dirty="0">
                <a:solidFill>
                  <a:srgbClr val="FF3300"/>
                </a:solidFill>
                <a:latin typeface="Arial"/>
                <a:cs typeface="Arial"/>
              </a:rPr>
              <a:t>l</a:t>
            </a:r>
            <a:r>
              <a:rPr b="1" spc="-8" dirty="0">
                <a:solidFill>
                  <a:srgbClr val="FF3300"/>
                </a:solidFill>
                <a:latin typeface="Arial"/>
                <a:cs typeface="Arial"/>
              </a:rPr>
              <a:t>e</a:t>
            </a:r>
            <a:r>
              <a:rPr b="1" spc="-4" dirty="0">
                <a:solidFill>
                  <a:srgbClr val="FF3300"/>
                </a:solidFill>
                <a:latin typeface="Arial"/>
                <a:cs typeface="Arial"/>
              </a:rPr>
              <a:t>r</a:t>
            </a:r>
            <a:r>
              <a:rPr b="1" spc="-8" dirty="0">
                <a:solidFill>
                  <a:srgbClr val="FF3300"/>
                </a:solidFill>
                <a:latin typeface="Arial"/>
                <a:cs typeface="Arial"/>
              </a:rPr>
              <a:t>e</a:t>
            </a:r>
            <a:r>
              <a:rPr b="1" spc="-4" dirty="0">
                <a:solidFill>
                  <a:srgbClr val="FF3300"/>
                </a:solidFill>
                <a:latin typeface="Arial"/>
                <a:cs typeface="Arial"/>
              </a:rPr>
              <a:t>ide</a:t>
            </a:r>
            <a:endParaRPr>
              <a:latin typeface="Arial"/>
              <a:cs typeface="Arial"/>
            </a:endParaRPr>
          </a:p>
        </p:txBody>
      </p:sp>
      <p:sp>
        <p:nvSpPr>
          <p:cNvPr id="57350" name="object 6">
            <a:extLst>
              <a:ext uri="{FF2B5EF4-FFF2-40B4-BE49-F238E27FC236}">
                <a16:creationId xmlns:a16="http://schemas.microsoft.com/office/drawing/2014/main" id="{0BDF976F-78BD-4879-85FA-84A7C0FC8980}"/>
              </a:ext>
            </a:extLst>
          </p:cNvPr>
          <p:cNvSpPr>
            <a:spLocks/>
          </p:cNvSpPr>
          <p:nvPr/>
        </p:nvSpPr>
        <p:spPr bwMode="auto">
          <a:xfrm>
            <a:off x="2399613" y="2615396"/>
            <a:ext cx="2286661" cy="608268"/>
          </a:xfrm>
          <a:custGeom>
            <a:avLst/>
            <a:gdLst>
              <a:gd name="T0" fmla="*/ 2977079 w 3049904"/>
              <a:gd name="T1" fmla="*/ 31449 h 1082039"/>
              <a:gd name="T2" fmla="*/ 0 w 3049904"/>
              <a:gd name="T3" fmla="*/ 1072895 h 1082039"/>
              <a:gd name="T4" fmla="*/ 4571 w 3049904"/>
              <a:gd name="T5" fmla="*/ 1082039 h 1082039"/>
              <a:gd name="T6" fmla="*/ 2979870 w 3049904"/>
              <a:gd name="T7" fmla="*/ 39167 h 1082039"/>
              <a:gd name="T8" fmla="*/ 2977079 w 3049904"/>
              <a:gd name="T9" fmla="*/ 31449 h 1082039"/>
              <a:gd name="T10" fmla="*/ 3033598 w 3049904"/>
              <a:gd name="T11" fmla="*/ 27431 h 1082039"/>
              <a:gd name="T12" fmla="*/ 2988563 w 3049904"/>
              <a:gd name="T13" fmla="*/ 27431 h 1082039"/>
              <a:gd name="T14" fmla="*/ 2991611 w 3049904"/>
              <a:gd name="T15" fmla="*/ 35051 h 1082039"/>
              <a:gd name="T16" fmla="*/ 2979870 w 3049904"/>
              <a:gd name="T17" fmla="*/ 39167 h 1082039"/>
              <a:gd name="T18" fmla="*/ 2991611 w 3049904"/>
              <a:gd name="T19" fmla="*/ 71627 h 1082039"/>
              <a:gd name="T20" fmla="*/ 3033598 w 3049904"/>
              <a:gd name="T21" fmla="*/ 27431 h 1082039"/>
              <a:gd name="T22" fmla="*/ 2988563 w 3049904"/>
              <a:gd name="T23" fmla="*/ 27431 h 1082039"/>
              <a:gd name="T24" fmla="*/ 2977079 w 3049904"/>
              <a:gd name="T25" fmla="*/ 31449 h 1082039"/>
              <a:gd name="T26" fmla="*/ 2979870 w 3049904"/>
              <a:gd name="T27" fmla="*/ 39167 h 1082039"/>
              <a:gd name="T28" fmla="*/ 2991611 w 3049904"/>
              <a:gd name="T29" fmla="*/ 35051 h 1082039"/>
              <a:gd name="T30" fmla="*/ 2988563 w 3049904"/>
              <a:gd name="T31" fmla="*/ 27431 h 1082039"/>
              <a:gd name="T32" fmla="*/ 2965703 w 3049904"/>
              <a:gd name="T33" fmla="*/ 0 h 1082039"/>
              <a:gd name="T34" fmla="*/ 2977079 w 3049904"/>
              <a:gd name="T35" fmla="*/ 31449 h 1082039"/>
              <a:gd name="T36" fmla="*/ 2988563 w 3049904"/>
              <a:gd name="T37" fmla="*/ 27431 h 1082039"/>
              <a:gd name="T38" fmla="*/ 3033598 w 3049904"/>
              <a:gd name="T39" fmla="*/ 27431 h 1082039"/>
              <a:gd name="T40" fmla="*/ 3049523 w 3049904"/>
              <a:gd name="T41" fmla="*/ 10667 h 1082039"/>
              <a:gd name="T42" fmla="*/ 2965703 w 3049904"/>
              <a:gd name="T43" fmla="*/ 0 h 1082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049904" h="1082039">
                <a:moveTo>
                  <a:pt x="2977079" y="31449"/>
                </a:moveTo>
                <a:lnTo>
                  <a:pt x="0" y="1072895"/>
                </a:lnTo>
                <a:lnTo>
                  <a:pt x="4571" y="1082039"/>
                </a:lnTo>
                <a:lnTo>
                  <a:pt x="2979870" y="39167"/>
                </a:lnTo>
                <a:lnTo>
                  <a:pt x="2977079" y="31449"/>
                </a:lnTo>
                <a:close/>
              </a:path>
              <a:path w="3049904" h="1082039">
                <a:moveTo>
                  <a:pt x="3033598" y="27431"/>
                </a:moveTo>
                <a:lnTo>
                  <a:pt x="2988563" y="27431"/>
                </a:lnTo>
                <a:lnTo>
                  <a:pt x="2991611" y="35051"/>
                </a:lnTo>
                <a:lnTo>
                  <a:pt x="2979870" y="39167"/>
                </a:lnTo>
                <a:lnTo>
                  <a:pt x="2991611" y="71627"/>
                </a:lnTo>
                <a:lnTo>
                  <a:pt x="3033598" y="27431"/>
                </a:lnTo>
                <a:close/>
              </a:path>
              <a:path w="3049904" h="1082039">
                <a:moveTo>
                  <a:pt x="2988563" y="27431"/>
                </a:moveTo>
                <a:lnTo>
                  <a:pt x="2977079" y="31449"/>
                </a:lnTo>
                <a:lnTo>
                  <a:pt x="2979870" y="39167"/>
                </a:lnTo>
                <a:lnTo>
                  <a:pt x="2991611" y="35051"/>
                </a:lnTo>
                <a:lnTo>
                  <a:pt x="2988563" y="27431"/>
                </a:lnTo>
                <a:close/>
              </a:path>
              <a:path w="3049904" h="1082039">
                <a:moveTo>
                  <a:pt x="2965703" y="0"/>
                </a:moveTo>
                <a:lnTo>
                  <a:pt x="2977079" y="31449"/>
                </a:lnTo>
                <a:lnTo>
                  <a:pt x="2988563" y="27431"/>
                </a:lnTo>
                <a:lnTo>
                  <a:pt x="3033598" y="27431"/>
                </a:lnTo>
                <a:lnTo>
                  <a:pt x="3049523" y="10667"/>
                </a:lnTo>
                <a:lnTo>
                  <a:pt x="2965703" y="0"/>
                </a:ln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 sz="135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CF0B9AD5-DE11-475B-91D2-8F0D482B48C9}"/>
              </a:ext>
            </a:extLst>
          </p:cNvPr>
          <p:cNvSpPr txBox="1"/>
          <p:nvPr/>
        </p:nvSpPr>
        <p:spPr>
          <a:xfrm>
            <a:off x="5657600" y="2435654"/>
            <a:ext cx="1022510" cy="286615"/>
          </a:xfrm>
          <a:prstGeom prst="rect">
            <a:avLst/>
          </a:prstGeom>
        </p:spPr>
        <p:txBody>
          <a:bodyPr lIns="0" tIns="9523" rIns="0" bIns="0">
            <a:spAutoFit/>
          </a:bodyPr>
          <a:lstStyle/>
          <a:p>
            <a:pPr marL="9523">
              <a:spcBef>
                <a:spcPts val="75"/>
              </a:spcBef>
              <a:defRPr/>
            </a:pPr>
            <a:r>
              <a:rPr b="1" spc="-4" dirty="0">
                <a:solidFill>
                  <a:srgbClr val="FF3300"/>
                </a:solidFill>
                <a:latin typeface="Arial"/>
                <a:cs typeface="Arial"/>
              </a:rPr>
              <a:t>mesofillo</a:t>
            </a:r>
            <a:endParaRPr>
              <a:latin typeface="Arial"/>
              <a:cs typeface="Arial"/>
            </a:endParaRPr>
          </a:p>
        </p:txBody>
      </p:sp>
      <p:sp>
        <p:nvSpPr>
          <p:cNvPr id="57352" name="object 8">
            <a:extLst>
              <a:ext uri="{FF2B5EF4-FFF2-40B4-BE49-F238E27FC236}">
                <a16:creationId xmlns:a16="http://schemas.microsoft.com/office/drawing/2014/main" id="{EFB070C5-C393-4FD4-8709-3DAB2B248C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65890" y="997712"/>
            <a:ext cx="1645063" cy="378531"/>
          </a:xfrm>
        </p:spPr>
        <p:txBody>
          <a:bodyPr vert="horz" wrap="square" lIns="68580" tIns="9523" rIns="68580" bIns="34290" rtlCol="0" anchor="ctr">
            <a:normAutofit fontScale="90000"/>
          </a:bodyPr>
          <a:lstStyle/>
          <a:p>
            <a:pPr marL="9523">
              <a:spcBef>
                <a:spcPts val="75"/>
              </a:spcBef>
            </a:pP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SCLEREIDI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63F066D1-D52C-4EA2-890E-00E1B20FD0A6}"/>
              </a:ext>
            </a:extLst>
          </p:cNvPr>
          <p:cNvSpPr txBox="1"/>
          <p:nvPr/>
        </p:nvSpPr>
        <p:spPr>
          <a:xfrm>
            <a:off x="1828245" y="4800879"/>
            <a:ext cx="3263939" cy="632864"/>
          </a:xfrm>
          <a:prstGeom prst="rect">
            <a:avLst/>
          </a:prstGeom>
        </p:spPr>
        <p:txBody>
          <a:bodyPr lIns="0" tIns="9523" rIns="0" bIns="0">
            <a:spAutoFit/>
          </a:bodyPr>
          <a:lstStyle>
            <a:lvl1pPr marL="12700" indent="1873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75"/>
              </a:spcBef>
            </a:pPr>
            <a:r>
              <a:rPr lang="it-IT" altLang="it-IT" sz="1350" b="1">
                <a:latin typeface="Arial" panose="020B0604020202020204" pitchFamily="34" charset="0"/>
                <a:cs typeface="Arial" panose="020B0604020202020204" pitchFamily="34" charset="0"/>
              </a:rPr>
              <a:t>Foglia sclerofilla </a:t>
            </a:r>
            <a:r>
              <a:rPr lang="it-IT" altLang="it-IT" sz="135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altLang="it-IT" sz="1350" i="1">
                <a:latin typeface="Arial" panose="020B0604020202020204" pitchFamily="34" charset="0"/>
                <a:cs typeface="Arial" panose="020B0604020202020204" pitchFamily="34" charset="0"/>
              </a:rPr>
              <a:t>Phillyrea latifolia, </a:t>
            </a:r>
            <a:r>
              <a:rPr lang="it-IT" altLang="it-IT" sz="1350">
                <a:latin typeface="Arial" panose="020B0604020202020204" pitchFamily="34" charset="0"/>
                <a:cs typeface="Arial" panose="020B0604020202020204" pitchFamily="34" charset="0"/>
              </a:rPr>
              <a:t>un  albero a distribuzione circum-Mediterranea</a:t>
            </a:r>
          </a:p>
        </p:txBody>
      </p:sp>
      <p:sp>
        <p:nvSpPr>
          <p:cNvPr id="57354" name="object 10">
            <a:extLst>
              <a:ext uri="{FF2B5EF4-FFF2-40B4-BE49-F238E27FC236}">
                <a16:creationId xmlns:a16="http://schemas.microsoft.com/office/drawing/2014/main" id="{3E16CFDA-A68F-4C77-99C9-AEA3D63C7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2409" y="4099762"/>
            <a:ext cx="2779466" cy="160816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57355" name="object 11">
            <a:extLst>
              <a:ext uri="{FF2B5EF4-FFF2-40B4-BE49-F238E27FC236}">
                <a16:creationId xmlns:a16="http://schemas.microsoft.com/office/drawing/2014/main" id="{03662501-9355-4DBC-9D04-4121FEF588A9}"/>
              </a:ext>
            </a:extLst>
          </p:cNvPr>
          <p:cNvSpPr>
            <a:spLocks/>
          </p:cNvSpPr>
          <p:nvPr/>
        </p:nvSpPr>
        <p:spPr bwMode="auto">
          <a:xfrm>
            <a:off x="5431433" y="1523847"/>
            <a:ext cx="70231" cy="2079541"/>
          </a:xfrm>
          <a:custGeom>
            <a:avLst/>
            <a:gdLst>
              <a:gd name="T0" fmla="*/ 13716 w 93345"/>
              <a:gd name="T1" fmla="*/ 3698747 h 3698875"/>
              <a:gd name="T2" fmla="*/ 19812 w 93345"/>
              <a:gd name="T3" fmla="*/ 3694175 h 3698875"/>
              <a:gd name="T4" fmla="*/ 27432 w 93345"/>
              <a:gd name="T5" fmla="*/ 3685031 h 3698875"/>
              <a:gd name="T6" fmla="*/ 54864 w 93345"/>
              <a:gd name="T7" fmla="*/ 1857755 h 3698875"/>
              <a:gd name="T8" fmla="*/ 41148 w 93345"/>
              <a:gd name="T9" fmla="*/ 1917191 h 3698875"/>
              <a:gd name="T10" fmla="*/ 30403 w 93345"/>
              <a:gd name="T11" fmla="*/ 2065019 h 3698875"/>
              <a:gd name="T12" fmla="*/ 24288 w 93345"/>
              <a:gd name="T13" fmla="*/ 3526535 h 3698875"/>
              <a:gd name="T14" fmla="*/ 15240 w 93345"/>
              <a:gd name="T15" fmla="*/ 3622547 h 3698875"/>
              <a:gd name="T16" fmla="*/ 1524 w 93345"/>
              <a:gd name="T17" fmla="*/ 3672839 h 3698875"/>
              <a:gd name="T18" fmla="*/ 44196 w 93345"/>
              <a:gd name="T19" fmla="*/ 3617975 h 3698875"/>
              <a:gd name="T20" fmla="*/ 54864 w 93345"/>
              <a:gd name="T21" fmla="*/ 3499103 h 3698875"/>
              <a:gd name="T22" fmla="*/ 57912 w 93345"/>
              <a:gd name="T23" fmla="*/ 2093975 h 3698875"/>
              <a:gd name="T24" fmla="*/ 65532 w 93345"/>
              <a:gd name="T25" fmla="*/ 1962911 h 3698875"/>
              <a:gd name="T26" fmla="*/ 74675 w 93345"/>
              <a:gd name="T27" fmla="*/ 1895855 h 3698875"/>
              <a:gd name="T28" fmla="*/ 82296 w 93345"/>
              <a:gd name="T29" fmla="*/ 1865375 h 3698875"/>
              <a:gd name="T30" fmla="*/ 67056 w 93345"/>
              <a:gd name="T31" fmla="*/ 1859279 h 3698875"/>
              <a:gd name="T32" fmla="*/ 62484 w 93345"/>
              <a:gd name="T33" fmla="*/ 1854707 h 3698875"/>
              <a:gd name="T34" fmla="*/ 1524 w 93345"/>
              <a:gd name="T35" fmla="*/ 3672839 h 3698875"/>
              <a:gd name="T36" fmla="*/ 4677 w 93345"/>
              <a:gd name="T37" fmla="*/ 3671788 h 3698875"/>
              <a:gd name="T38" fmla="*/ 67056 w 93345"/>
              <a:gd name="T39" fmla="*/ 1839467 h 3698875"/>
              <a:gd name="T40" fmla="*/ 62484 w 93345"/>
              <a:gd name="T41" fmla="*/ 1844039 h 3698875"/>
              <a:gd name="T42" fmla="*/ 62484 w 93345"/>
              <a:gd name="T43" fmla="*/ 1856231 h 3698875"/>
              <a:gd name="T44" fmla="*/ 70104 w 93345"/>
              <a:gd name="T45" fmla="*/ 1862327 h 3698875"/>
              <a:gd name="T46" fmla="*/ 79248 w 93345"/>
              <a:gd name="T47" fmla="*/ 1834895 h 3698875"/>
              <a:gd name="T48" fmla="*/ 84582 w 93345"/>
              <a:gd name="T49" fmla="*/ 1862327 h 3698875"/>
              <a:gd name="T50" fmla="*/ 92964 w 93345"/>
              <a:gd name="T51" fmla="*/ 1842515 h 3698875"/>
              <a:gd name="T52" fmla="*/ 79248 w 93345"/>
              <a:gd name="T53" fmla="*/ 1863851 h 3698875"/>
              <a:gd name="T54" fmla="*/ 82296 w 93345"/>
              <a:gd name="T55" fmla="*/ 1863851 h 3698875"/>
              <a:gd name="T56" fmla="*/ 84582 w 93345"/>
              <a:gd name="T57" fmla="*/ 1862327 h 3698875"/>
              <a:gd name="T58" fmla="*/ 89535 w 93345"/>
              <a:gd name="T59" fmla="*/ 1860803 h 3698875"/>
              <a:gd name="T60" fmla="*/ 2438 w 93345"/>
              <a:gd name="T61" fmla="*/ 26212 h 3698875"/>
              <a:gd name="T62" fmla="*/ 7620 w 93345"/>
              <a:gd name="T63" fmla="*/ 41148 h 3698875"/>
              <a:gd name="T64" fmla="*/ 21336 w 93345"/>
              <a:gd name="T65" fmla="*/ 126491 h 3698875"/>
              <a:gd name="T66" fmla="*/ 28956 w 93345"/>
              <a:gd name="T67" fmla="*/ 288035 h 3698875"/>
              <a:gd name="T68" fmla="*/ 36575 w 93345"/>
              <a:gd name="T69" fmla="*/ 1738883 h 3698875"/>
              <a:gd name="T70" fmla="*/ 50292 w 93345"/>
              <a:gd name="T71" fmla="*/ 1828799 h 3698875"/>
              <a:gd name="T72" fmla="*/ 62484 w 93345"/>
              <a:gd name="T73" fmla="*/ 1844039 h 3698875"/>
              <a:gd name="T74" fmla="*/ 67056 w 93345"/>
              <a:gd name="T75" fmla="*/ 1839467 h 3698875"/>
              <a:gd name="T76" fmla="*/ 80772 w 93345"/>
              <a:gd name="T77" fmla="*/ 1830323 h 3698875"/>
              <a:gd name="T78" fmla="*/ 73152 w 93345"/>
              <a:gd name="T79" fmla="*/ 1795271 h 3698875"/>
              <a:gd name="T80" fmla="*/ 64008 w 93345"/>
              <a:gd name="T81" fmla="*/ 1712975 h 3698875"/>
              <a:gd name="T82" fmla="*/ 57912 w 93345"/>
              <a:gd name="T83" fmla="*/ 320039 h 3698875"/>
              <a:gd name="T84" fmla="*/ 53340 w 93345"/>
              <a:gd name="T85" fmla="*/ 172212 h 3698875"/>
              <a:gd name="T86" fmla="*/ 42672 w 93345"/>
              <a:gd name="T87" fmla="*/ 71627 h 3698875"/>
              <a:gd name="T88" fmla="*/ 4572 w 93345"/>
              <a:gd name="T89" fmla="*/ 27431 h 3698875"/>
              <a:gd name="T90" fmla="*/ 85344 w 93345"/>
              <a:gd name="T91" fmla="*/ 1837943 h 3698875"/>
              <a:gd name="T92" fmla="*/ 88392 w 93345"/>
              <a:gd name="T93" fmla="*/ 1836419 h 3698875"/>
              <a:gd name="T94" fmla="*/ 0 w 93345"/>
              <a:gd name="T95" fmla="*/ 24383 h 3698875"/>
              <a:gd name="T96" fmla="*/ 13716 w 93345"/>
              <a:gd name="T97" fmla="*/ 0 h 3698875"/>
              <a:gd name="T98" fmla="*/ 30480 w 93345"/>
              <a:gd name="T99" fmla="*/ 21336 h 3698875"/>
              <a:gd name="T100" fmla="*/ 15240 w 93345"/>
              <a:gd name="T101" fmla="*/ 1524 h 3698875"/>
              <a:gd name="T102" fmla="*/ 1524 w 93345"/>
              <a:gd name="T103" fmla="*/ 24383 h 3698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3345" h="3698875">
                <a:moveTo>
                  <a:pt x="33528" y="3671315"/>
                </a:moveTo>
                <a:lnTo>
                  <a:pt x="6096" y="3671315"/>
                </a:lnTo>
                <a:lnTo>
                  <a:pt x="4677" y="3671788"/>
                </a:lnTo>
                <a:lnTo>
                  <a:pt x="10668" y="3698747"/>
                </a:lnTo>
                <a:lnTo>
                  <a:pt x="13716" y="3698747"/>
                </a:lnTo>
                <a:lnTo>
                  <a:pt x="15240" y="3697223"/>
                </a:lnTo>
                <a:lnTo>
                  <a:pt x="16764" y="3697223"/>
                </a:lnTo>
                <a:lnTo>
                  <a:pt x="18287" y="3695699"/>
                </a:lnTo>
                <a:lnTo>
                  <a:pt x="19812" y="3695699"/>
                </a:lnTo>
                <a:lnTo>
                  <a:pt x="19812" y="3694175"/>
                </a:lnTo>
                <a:lnTo>
                  <a:pt x="21336" y="3694175"/>
                </a:lnTo>
                <a:lnTo>
                  <a:pt x="22860" y="3691127"/>
                </a:lnTo>
                <a:lnTo>
                  <a:pt x="24384" y="3691127"/>
                </a:lnTo>
                <a:lnTo>
                  <a:pt x="24384" y="3689603"/>
                </a:lnTo>
                <a:lnTo>
                  <a:pt x="27432" y="3685031"/>
                </a:lnTo>
                <a:lnTo>
                  <a:pt x="32004" y="3675887"/>
                </a:lnTo>
                <a:lnTo>
                  <a:pt x="33528" y="3671315"/>
                </a:lnTo>
                <a:close/>
              </a:path>
              <a:path w="93345" h="3698875">
                <a:moveTo>
                  <a:pt x="57912" y="1850135"/>
                </a:moveTo>
                <a:lnTo>
                  <a:pt x="56387" y="1853183"/>
                </a:lnTo>
                <a:lnTo>
                  <a:pt x="54864" y="1857755"/>
                </a:lnTo>
                <a:lnTo>
                  <a:pt x="53340" y="1863851"/>
                </a:lnTo>
                <a:lnTo>
                  <a:pt x="50292" y="1869947"/>
                </a:lnTo>
                <a:lnTo>
                  <a:pt x="48768" y="1876043"/>
                </a:lnTo>
                <a:lnTo>
                  <a:pt x="44196" y="1898903"/>
                </a:lnTo>
                <a:lnTo>
                  <a:pt x="41148" y="1917191"/>
                </a:lnTo>
                <a:lnTo>
                  <a:pt x="39624" y="1937003"/>
                </a:lnTo>
                <a:lnTo>
                  <a:pt x="36575" y="1959863"/>
                </a:lnTo>
                <a:lnTo>
                  <a:pt x="35052" y="1982723"/>
                </a:lnTo>
                <a:lnTo>
                  <a:pt x="33443" y="2010155"/>
                </a:lnTo>
                <a:lnTo>
                  <a:pt x="30403" y="2065019"/>
                </a:lnTo>
                <a:lnTo>
                  <a:pt x="28956" y="2093975"/>
                </a:lnTo>
                <a:lnTo>
                  <a:pt x="28956" y="3410711"/>
                </a:lnTo>
                <a:lnTo>
                  <a:pt x="27432" y="3441191"/>
                </a:lnTo>
                <a:lnTo>
                  <a:pt x="27432" y="3470147"/>
                </a:lnTo>
                <a:lnTo>
                  <a:pt x="24288" y="3526535"/>
                </a:lnTo>
                <a:lnTo>
                  <a:pt x="22758" y="3550919"/>
                </a:lnTo>
                <a:lnTo>
                  <a:pt x="21336" y="3572255"/>
                </a:lnTo>
                <a:lnTo>
                  <a:pt x="18287" y="3593591"/>
                </a:lnTo>
                <a:lnTo>
                  <a:pt x="15240" y="3613403"/>
                </a:lnTo>
                <a:lnTo>
                  <a:pt x="15240" y="3622547"/>
                </a:lnTo>
                <a:lnTo>
                  <a:pt x="13716" y="3630167"/>
                </a:lnTo>
                <a:lnTo>
                  <a:pt x="12192" y="3639311"/>
                </a:lnTo>
                <a:lnTo>
                  <a:pt x="7620" y="3657599"/>
                </a:lnTo>
                <a:lnTo>
                  <a:pt x="4572" y="3666743"/>
                </a:lnTo>
                <a:lnTo>
                  <a:pt x="1524" y="3672839"/>
                </a:lnTo>
                <a:lnTo>
                  <a:pt x="3048" y="3671315"/>
                </a:lnTo>
                <a:lnTo>
                  <a:pt x="33528" y="3671315"/>
                </a:lnTo>
                <a:lnTo>
                  <a:pt x="36575" y="3659123"/>
                </a:lnTo>
                <a:lnTo>
                  <a:pt x="41148" y="3636263"/>
                </a:lnTo>
                <a:lnTo>
                  <a:pt x="44196" y="3617975"/>
                </a:lnTo>
                <a:lnTo>
                  <a:pt x="47244" y="3596639"/>
                </a:lnTo>
                <a:lnTo>
                  <a:pt x="48768" y="3575303"/>
                </a:lnTo>
                <a:lnTo>
                  <a:pt x="51816" y="3550919"/>
                </a:lnTo>
                <a:lnTo>
                  <a:pt x="53424" y="3525011"/>
                </a:lnTo>
                <a:lnTo>
                  <a:pt x="54864" y="3499103"/>
                </a:lnTo>
                <a:lnTo>
                  <a:pt x="54864" y="3470147"/>
                </a:lnTo>
                <a:lnTo>
                  <a:pt x="56387" y="3441191"/>
                </a:lnTo>
                <a:lnTo>
                  <a:pt x="56387" y="3410711"/>
                </a:lnTo>
                <a:lnTo>
                  <a:pt x="57912" y="3380231"/>
                </a:lnTo>
                <a:lnTo>
                  <a:pt x="57912" y="2093975"/>
                </a:lnTo>
                <a:lnTo>
                  <a:pt x="59436" y="2065019"/>
                </a:lnTo>
                <a:lnTo>
                  <a:pt x="59436" y="2037587"/>
                </a:lnTo>
                <a:lnTo>
                  <a:pt x="61055" y="2008631"/>
                </a:lnTo>
                <a:lnTo>
                  <a:pt x="62484" y="1985771"/>
                </a:lnTo>
                <a:lnTo>
                  <a:pt x="65532" y="1962911"/>
                </a:lnTo>
                <a:lnTo>
                  <a:pt x="67056" y="1941575"/>
                </a:lnTo>
                <a:lnTo>
                  <a:pt x="70104" y="1921763"/>
                </a:lnTo>
                <a:lnTo>
                  <a:pt x="71628" y="1912619"/>
                </a:lnTo>
                <a:lnTo>
                  <a:pt x="73152" y="1904999"/>
                </a:lnTo>
                <a:lnTo>
                  <a:pt x="74675" y="1895855"/>
                </a:lnTo>
                <a:lnTo>
                  <a:pt x="76200" y="1889759"/>
                </a:lnTo>
                <a:lnTo>
                  <a:pt x="76200" y="1883663"/>
                </a:lnTo>
                <a:lnTo>
                  <a:pt x="77724" y="1877567"/>
                </a:lnTo>
                <a:lnTo>
                  <a:pt x="80772" y="1868423"/>
                </a:lnTo>
                <a:lnTo>
                  <a:pt x="82296" y="1865375"/>
                </a:lnTo>
                <a:lnTo>
                  <a:pt x="83820" y="1863851"/>
                </a:lnTo>
                <a:lnTo>
                  <a:pt x="73152" y="1863851"/>
                </a:lnTo>
                <a:lnTo>
                  <a:pt x="71628" y="1862327"/>
                </a:lnTo>
                <a:lnTo>
                  <a:pt x="70104" y="1862327"/>
                </a:lnTo>
                <a:lnTo>
                  <a:pt x="67056" y="1859279"/>
                </a:lnTo>
                <a:lnTo>
                  <a:pt x="65532" y="1859279"/>
                </a:lnTo>
                <a:lnTo>
                  <a:pt x="65532" y="1857755"/>
                </a:lnTo>
                <a:lnTo>
                  <a:pt x="64008" y="1857755"/>
                </a:lnTo>
                <a:lnTo>
                  <a:pt x="62484" y="1856231"/>
                </a:lnTo>
                <a:lnTo>
                  <a:pt x="62484" y="1854707"/>
                </a:lnTo>
                <a:lnTo>
                  <a:pt x="60960" y="1854707"/>
                </a:lnTo>
                <a:lnTo>
                  <a:pt x="57912" y="1850135"/>
                </a:lnTo>
                <a:close/>
              </a:path>
              <a:path w="93345" h="3698875">
                <a:moveTo>
                  <a:pt x="4572" y="3671315"/>
                </a:moveTo>
                <a:lnTo>
                  <a:pt x="3048" y="3671315"/>
                </a:lnTo>
                <a:lnTo>
                  <a:pt x="1524" y="3672839"/>
                </a:lnTo>
                <a:lnTo>
                  <a:pt x="4677" y="3671788"/>
                </a:lnTo>
                <a:lnTo>
                  <a:pt x="4572" y="3671315"/>
                </a:lnTo>
                <a:close/>
              </a:path>
              <a:path w="93345" h="3698875">
                <a:moveTo>
                  <a:pt x="6096" y="3671315"/>
                </a:moveTo>
                <a:lnTo>
                  <a:pt x="4572" y="3671315"/>
                </a:lnTo>
                <a:lnTo>
                  <a:pt x="4677" y="3671788"/>
                </a:lnTo>
                <a:lnTo>
                  <a:pt x="6096" y="3671315"/>
                </a:lnTo>
                <a:close/>
              </a:path>
              <a:path w="93345" h="3698875">
                <a:moveTo>
                  <a:pt x="76200" y="1834895"/>
                </a:moveTo>
                <a:lnTo>
                  <a:pt x="73152" y="1836419"/>
                </a:lnTo>
                <a:lnTo>
                  <a:pt x="70104" y="1836419"/>
                </a:lnTo>
                <a:lnTo>
                  <a:pt x="67056" y="1839467"/>
                </a:lnTo>
                <a:lnTo>
                  <a:pt x="65532" y="1839467"/>
                </a:lnTo>
                <a:lnTo>
                  <a:pt x="65532" y="1840991"/>
                </a:lnTo>
                <a:lnTo>
                  <a:pt x="64008" y="1840991"/>
                </a:lnTo>
                <a:lnTo>
                  <a:pt x="62484" y="1842515"/>
                </a:lnTo>
                <a:lnTo>
                  <a:pt x="62484" y="1844039"/>
                </a:lnTo>
                <a:lnTo>
                  <a:pt x="59436" y="1847087"/>
                </a:lnTo>
                <a:lnTo>
                  <a:pt x="57912" y="1850135"/>
                </a:lnTo>
                <a:lnTo>
                  <a:pt x="60960" y="1854707"/>
                </a:lnTo>
                <a:lnTo>
                  <a:pt x="62484" y="1854707"/>
                </a:lnTo>
                <a:lnTo>
                  <a:pt x="62484" y="1856231"/>
                </a:lnTo>
                <a:lnTo>
                  <a:pt x="64008" y="1857755"/>
                </a:lnTo>
                <a:lnTo>
                  <a:pt x="65532" y="1857755"/>
                </a:lnTo>
                <a:lnTo>
                  <a:pt x="65532" y="1859279"/>
                </a:lnTo>
                <a:lnTo>
                  <a:pt x="67056" y="1859279"/>
                </a:lnTo>
                <a:lnTo>
                  <a:pt x="70104" y="1862327"/>
                </a:lnTo>
                <a:lnTo>
                  <a:pt x="71628" y="1862327"/>
                </a:lnTo>
                <a:lnTo>
                  <a:pt x="73152" y="1863851"/>
                </a:lnTo>
                <a:lnTo>
                  <a:pt x="76200" y="1863851"/>
                </a:lnTo>
                <a:lnTo>
                  <a:pt x="76200" y="1834895"/>
                </a:lnTo>
                <a:close/>
              </a:path>
              <a:path w="93345" h="3698875">
                <a:moveTo>
                  <a:pt x="79248" y="1834895"/>
                </a:moveTo>
                <a:lnTo>
                  <a:pt x="76200" y="1834895"/>
                </a:lnTo>
                <a:lnTo>
                  <a:pt x="76200" y="1863851"/>
                </a:lnTo>
                <a:lnTo>
                  <a:pt x="79248" y="1863851"/>
                </a:lnTo>
                <a:lnTo>
                  <a:pt x="84473" y="1862545"/>
                </a:lnTo>
                <a:lnTo>
                  <a:pt x="84582" y="1862327"/>
                </a:lnTo>
                <a:lnTo>
                  <a:pt x="83820" y="1862327"/>
                </a:lnTo>
                <a:lnTo>
                  <a:pt x="85344" y="1860803"/>
                </a:lnTo>
                <a:lnTo>
                  <a:pt x="89535" y="1860803"/>
                </a:lnTo>
                <a:lnTo>
                  <a:pt x="92964" y="1856231"/>
                </a:lnTo>
                <a:lnTo>
                  <a:pt x="92964" y="1842515"/>
                </a:lnTo>
                <a:lnTo>
                  <a:pt x="89535" y="1837943"/>
                </a:lnTo>
                <a:lnTo>
                  <a:pt x="85344" y="1837943"/>
                </a:lnTo>
                <a:lnTo>
                  <a:pt x="79248" y="1834895"/>
                </a:lnTo>
                <a:close/>
              </a:path>
              <a:path w="93345" h="3698875">
                <a:moveTo>
                  <a:pt x="84473" y="1862545"/>
                </a:moveTo>
                <a:lnTo>
                  <a:pt x="79248" y="1863851"/>
                </a:lnTo>
                <a:lnTo>
                  <a:pt x="82296" y="1863851"/>
                </a:lnTo>
                <a:lnTo>
                  <a:pt x="84037" y="1863416"/>
                </a:lnTo>
                <a:lnTo>
                  <a:pt x="84473" y="1862545"/>
                </a:lnTo>
                <a:close/>
              </a:path>
              <a:path w="93345" h="3698875">
                <a:moveTo>
                  <a:pt x="84037" y="1863416"/>
                </a:moveTo>
                <a:lnTo>
                  <a:pt x="82296" y="1863851"/>
                </a:lnTo>
                <a:lnTo>
                  <a:pt x="83820" y="1863851"/>
                </a:lnTo>
                <a:lnTo>
                  <a:pt x="84037" y="1863416"/>
                </a:lnTo>
                <a:close/>
              </a:path>
              <a:path w="93345" h="3698875">
                <a:moveTo>
                  <a:pt x="89535" y="1860803"/>
                </a:moveTo>
                <a:lnTo>
                  <a:pt x="85344" y="1860803"/>
                </a:lnTo>
                <a:lnTo>
                  <a:pt x="84582" y="1862327"/>
                </a:lnTo>
                <a:lnTo>
                  <a:pt x="85344" y="1862327"/>
                </a:lnTo>
                <a:lnTo>
                  <a:pt x="84473" y="1862545"/>
                </a:lnTo>
                <a:lnTo>
                  <a:pt x="84037" y="1863416"/>
                </a:lnTo>
                <a:lnTo>
                  <a:pt x="88392" y="1862327"/>
                </a:lnTo>
                <a:lnTo>
                  <a:pt x="89535" y="1860803"/>
                </a:lnTo>
                <a:close/>
              </a:path>
              <a:path w="93345" h="3698875">
                <a:moveTo>
                  <a:pt x="85344" y="1860803"/>
                </a:moveTo>
                <a:lnTo>
                  <a:pt x="83820" y="1862327"/>
                </a:lnTo>
                <a:lnTo>
                  <a:pt x="84582" y="1862327"/>
                </a:lnTo>
                <a:lnTo>
                  <a:pt x="85344" y="1860803"/>
                </a:lnTo>
                <a:close/>
              </a:path>
              <a:path w="93345" h="3698875">
                <a:moveTo>
                  <a:pt x="2438" y="26212"/>
                </a:moveTo>
                <a:lnTo>
                  <a:pt x="3048" y="27431"/>
                </a:lnTo>
                <a:lnTo>
                  <a:pt x="3048" y="28955"/>
                </a:lnTo>
                <a:lnTo>
                  <a:pt x="4572" y="33527"/>
                </a:lnTo>
                <a:lnTo>
                  <a:pt x="6096" y="36575"/>
                </a:lnTo>
                <a:lnTo>
                  <a:pt x="7620" y="41148"/>
                </a:lnTo>
                <a:lnTo>
                  <a:pt x="10668" y="53339"/>
                </a:lnTo>
                <a:lnTo>
                  <a:pt x="15240" y="76200"/>
                </a:lnTo>
                <a:lnTo>
                  <a:pt x="15240" y="85343"/>
                </a:lnTo>
                <a:lnTo>
                  <a:pt x="18287" y="105155"/>
                </a:lnTo>
                <a:lnTo>
                  <a:pt x="21336" y="126491"/>
                </a:lnTo>
                <a:lnTo>
                  <a:pt x="22860" y="149351"/>
                </a:lnTo>
                <a:lnTo>
                  <a:pt x="25908" y="201167"/>
                </a:lnTo>
                <a:lnTo>
                  <a:pt x="27432" y="228600"/>
                </a:lnTo>
                <a:lnTo>
                  <a:pt x="27432" y="257555"/>
                </a:lnTo>
                <a:lnTo>
                  <a:pt x="28956" y="288035"/>
                </a:lnTo>
                <a:lnTo>
                  <a:pt x="28956" y="1604771"/>
                </a:lnTo>
                <a:lnTo>
                  <a:pt x="30480" y="1635251"/>
                </a:lnTo>
                <a:lnTo>
                  <a:pt x="33528" y="1690115"/>
                </a:lnTo>
                <a:lnTo>
                  <a:pt x="35052" y="1716023"/>
                </a:lnTo>
                <a:lnTo>
                  <a:pt x="36575" y="1738883"/>
                </a:lnTo>
                <a:lnTo>
                  <a:pt x="39624" y="1761743"/>
                </a:lnTo>
                <a:lnTo>
                  <a:pt x="41148" y="1781555"/>
                </a:lnTo>
                <a:lnTo>
                  <a:pt x="44196" y="1799843"/>
                </a:lnTo>
                <a:lnTo>
                  <a:pt x="48768" y="1822703"/>
                </a:lnTo>
                <a:lnTo>
                  <a:pt x="50292" y="1828799"/>
                </a:lnTo>
                <a:lnTo>
                  <a:pt x="53340" y="1834895"/>
                </a:lnTo>
                <a:lnTo>
                  <a:pt x="54864" y="1840991"/>
                </a:lnTo>
                <a:lnTo>
                  <a:pt x="57912" y="1850135"/>
                </a:lnTo>
                <a:lnTo>
                  <a:pt x="59436" y="1847087"/>
                </a:lnTo>
                <a:lnTo>
                  <a:pt x="62484" y="1844039"/>
                </a:lnTo>
                <a:lnTo>
                  <a:pt x="62484" y="1842515"/>
                </a:lnTo>
                <a:lnTo>
                  <a:pt x="64008" y="1840991"/>
                </a:lnTo>
                <a:lnTo>
                  <a:pt x="65532" y="1840991"/>
                </a:lnTo>
                <a:lnTo>
                  <a:pt x="65532" y="1839467"/>
                </a:lnTo>
                <a:lnTo>
                  <a:pt x="67056" y="1839467"/>
                </a:lnTo>
                <a:lnTo>
                  <a:pt x="70104" y="1836419"/>
                </a:lnTo>
                <a:lnTo>
                  <a:pt x="73152" y="1836419"/>
                </a:lnTo>
                <a:lnTo>
                  <a:pt x="76200" y="1834895"/>
                </a:lnTo>
                <a:lnTo>
                  <a:pt x="82296" y="1834895"/>
                </a:lnTo>
                <a:lnTo>
                  <a:pt x="80772" y="1830323"/>
                </a:lnTo>
                <a:lnTo>
                  <a:pt x="80772" y="1827275"/>
                </a:lnTo>
                <a:lnTo>
                  <a:pt x="79248" y="1821179"/>
                </a:lnTo>
                <a:lnTo>
                  <a:pt x="77724" y="1816607"/>
                </a:lnTo>
                <a:lnTo>
                  <a:pt x="76200" y="1810511"/>
                </a:lnTo>
                <a:lnTo>
                  <a:pt x="73152" y="1795271"/>
                </a:lnTo>
                <a:lnTo>
                  <a:pt x="71628" y="1786127"/>
                </a:lnTo>
                <a:lnTo>
                  <a:pt x="70104" y="1778507"/>
                </a:lnTo>
                <a:lnTo>
                  <a:pt x="67056" y="1758695"/>
                </a:lnTo>
                <a:lnTo>
                  <a:pt x="65532" y="1737359"/>
                </a:lnTo>
                <a:lnTo>
                  <a:pt x="64008" y="1712975"/>
                </a:lnTo>
                <a:lnTo>
                  <a:pt x="60960" y="1688591"/>
                </a:lnTo>
                <a:lnTo>
                  <a:pt x="59436" y="1662683"/>
                </a:lnTo>
                <a:lnTo>
                  <a:pt x="59436" y="1633727"/>
                </a:lnTo>
                <a:lnTo>
                  <a:pt x="57912" y="1604771"/>
                </a:lnTo>
                <a:lnTo>
                  <a:pt x="57912" y="320039"/>
                </a:lnTo>
                <a:lnTo>
                  <a:pt x="56387" y="288035"/>
                </a:lnTo>
                <a:lnTo>
                  <a:pt x="56387" y="257555"/>
                </a:lnTo>
                <a:lnTo>
                  <a:pt x="54864" y="228600"/>
                </a:lnTo>
                <a:lnTo>
                  <a:pt x="54864" y="199643"/>
                </a:lnTo>
                <a:lnTo>
                  <a:pt x="53340" y="172212"/>
                </a:lnTo>
                <a:lnTo>
                  <a:pt x="50292" y="147827"/>
                </a:lnTo>
                <a:lnTo>
                  <a:pt x="48768" y="123443"/>
                </a:lnTo>
                <a:lnTo>
                  <a:pt x="47244" y="102107"/>
                </a:lnTo>
                <a:lnTo>
                  <a:pt x="44196" y="80772"/>
                </a:lnTo>
                <a:lnTo>
                  <a:pt x="42672" y="71627"/>
                </a:lnTo>
                <a:lnTo>
                  <a:pt x="41148" y="64007"/>
                </a:lnTo>
                <a:lnTo>
                  <a:pt x="39624" y="54863"/>
                </a:lnTo>
                <a:lnTo>
                  <a:pt x="36575" y="39624"/>
                </a:lnTo>
                <a:lnTo>
                  <a:pt x="33528" y="27431"/>
                </a:lnTo>
                <a:lnTo>
                  <a:pt x="4572" y="27431"/>
                </a:lnTo>
                <a:lnTo>
                  <a:pt x="4677" y="26959"/>
                </a:lnTo>
                <a:lnTo>
                  <a:pt x="2438" y="26212"/>
                </a:lnTo>
                <a:close/>
              </a:path>
              <a:path w="93345" h="3698875">
                <a:moveTo>
                  <a:pt x="82296" y="1834895"/>
                </a:moveTo>
                <a:lnTo>
                  <a:pt x="79248" y="1834895"/>
                </a:lnTo>
                <a:lnTo>
                  <a:pt x="85344" y="1837943"/>
                </a:lnTo>
                <a:lnTo>
                  <a:pt x="82296" y="1834895"/>
                </a:lnTo>
                <a:close/>
              </a:path>
              <a:path w="93345" h="3698875">
                <a:moveTo>
                  <a:pt x="82296" y="1834895"/>
                </a:moveTo>
                <a:lnTo>
                  <a:pt x="85344" y="1837943"/>
                </a:lnTo>
                <a:lnTo>
                  <a:pt x="89535" y="1837943"/>
                </a:lnTo>
                <a:lnTo>
                  <a:pt x="88392" y="1836419"/>
                </a:lnTo>
                <a:lnTo>
                  <a:pt x="82296" y="1834895"/>
                </a:lnTo>
                <a:close/>
              </a:path>
              <a:path w="93345" h="3698875">
                <a:moveTo>
                  <a:pt x="0" y="24383"/>
                </a:moveTo>
                <a:lnTo>
                  <a:pt x="1524" y="27431"/>
                </a:lnTo>
                <a:lnTo>
                  <a:pt x="1524" y="25907"/>
                </a:lnTo>
                <a:lnTo>
                  <a:pt x="0" y="24383"/>
                </a:lnTo>
                <a:close/>
              </a:path>
              <a:path w="93345" h="3698875">
                <a:moveTo>
                  <a:pt x="4677" y="26959"/>
                </a:moveTo>
                <a:lnTo>
                  <a:pt x="4572" y="27431"/>
                </a:lnTo>
                <a:lnTo>
                  <a:pt x="6096" y="27431"/>
                </a:lnTo>
                <a:lnTo>
                  <a:pt x="4677" y="26959"/>
                </a:lnTo>
                <a:close/>
              </a:path>
              <a:path w="93345" h="3698875">
                <a:moveTo>
                  <a:pt x="13716" y="0"/>
                </a:moveTo>
                <a:lnTo>
                  <a:pt x="10668" y="0"/>
                </a:lnTo>
                <a:lnTo>
                  <a:pt x="4677" y="26959"/>
                </a:lnTo>
                <a:lnTo>
                  <a:pt x="6096" y="27431"/>
                </a:lnTo>
                <a:lnTo>
                  <a:pt x="33528" y="27431"/>
                </a:lnTo>
                <a:lnTo>
                  <a:pt x="30480" y="21336"/>
                </a:lnTo>
                <a:lnTo>
                  <a:pt x="28956" y="16763"/>
                </a:lnTo>
                <a:lnTo>
                  <a:pt x="25908" y="12191"/>
                </a:lnTo>
                <a:lnTo>
                  <a:pt x="24384" y="9143"/>
                </a:lnTo>
                <a:lnTo>
                  <a:pt x="16764" y="1524"/>
                </a:lnTo>
                <a:lnTo>
                  <a:pt x="15240" y="1524"/>
                </a:lnTo>
                <a:lnTo>
                  <a:pt x="13716" y="0"/>
                </a:lnTo>
                <a:close/>
              </a:path>
              <a:path w="93345" h="3698875">
                <a:moveTo>
                  <a:pt x="1524" y="24383"/>
                </a:moveTo>
                <a:lnTo>
                  <a:pt x="1524" y="25907"/>
                </a:lnTo>
                <a:lnTo>
                  <a:pt x="2438" y="26212"/>
                </a:lnTo>
                <a:lnTo>
                  <a:pt x="1524" y="2438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 sz="1350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02C8E824-3B9B-455D-B9F4-6A276236DC07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7" name="object 3">
              <a:extLst>
                <a:ext uri="{FF2B5EF4-FFF2-40B4-BE49-F238E27FC236}">
                  <a16:creationId xmlns:a16="http://schemas.microsoft.com/office/drawing/2014/main" id="{B4D8B8E9-A14C-47E0-9D48-F6958AD78B8C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4">
              <a:extLst>
                <a:ext uri="{FF2B5EF4-FFF2-40B4-BE49-F238E27FC236}">
                  <a16:creationId xmlns:a16="http://schemas.microsoft.com/office/drawing/2014/main" id="{771308F4-1AA0-489C-A4C4-FCFDD7F0C98E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5">
              <a:extLst>
                <a:ext uri="{FF2B5EF4-FFF2-40B4-BE49-F238E27FC236}">
                  <a16:creationId xmlns:a16="http://schemas.microsoft.com/office/drawing/2014/main" id="{BF3A2CD3-665F-4AD6-9D30-FBAE2DA85048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object 2">
            <a:extLst>
              <a:ext uri="{FF2B5EF4-FFF2-40B4-BE49-F238E27FC236}">
                <a16:creationId xmlns:a16="http://schemas.microsoft.com/office/drawing/2014/main" id="{7112AAE8-99F5-412F-8B98-499B9CFC1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381" y="1045326"/>
            <a:ext cx="6430268" cy="449833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1E75CE70-C6D4-4EF4-A521-BCBAFAC7DF19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CC4A66F8-AD47-46AB-ABC1-A387BBD5D7B3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CCEDE51A-2320-4112-B1FA-A25E31C25136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F6B7C74C-4830-4A21-8CA8-9A3685C31AD4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object 2">
            <a:extLst>
              <a:ext uri="{FF2B5EF4-FFF2-40B4-BE49-F238E27FC236}">
                <a16:creationId xmlns:a16="http://schemas.microsoft.com/office/drawing/2014/main" id="{8217E584-496B-467A-8E6C-2E01CA846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9698" y="1202452"/>
            <a:ext cx="6400509" cy="434120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6F64064-69EA-48B2-835D-C279BE603D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21846" y="908436"/>
            <a:ext cx="1559358" cy="378531"/>
          </a:xfrm>
        </p:spPr>
        <p:txBody>
          <a:bodyPr vert="horz" wrap="square" lIns="68580" tIns="9523" rIns="68580" bIns="34290" rtlCol="0" anchor="ctr">
            <a:normAutofit fontScale="90000"/>
          </a:bodyPr>
          <a:lstStyle/>
          <a:p>
            <a:pPr marL="9523">
              <a:spcBef>
                <a:spcPts val="75"/>
              </a:spcBef>
              <a:defRPr/>
            </a:pPr>
            <a:r>
              <a:rPr dirty="0"/>
              <a:t>Fibre</a:t>
            </a:r>
            <a:r>
              <a:rPr spc="-71" dirty="0"/>
              <a:t> </a:t>
            </a:r>
            <a:r>
              <a:rPr spc="-4" dirty="0"/>
              <a:t>xilari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0C067A8A-053B-4DF2-A873-0265822FA8E7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7BDDCFCD-B810-41DB-91AD-ABAB82D0CB29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CBB68C28-8C86-437D-9347-860693482A72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A4DBA068-1360-4E1E-AA34-E65B03FFBB08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object 2">
            <a:extLst>
              <a:ext uri="{FF2B5EF4-FFF2-40B4-BE49-F238E27FC236}">
                <a16:creationId xmlns:a16="http://schemas.microsoft.com/office/drawing/2014/main" id="{D2310F8D-3DEE-48B0-AB94-4E0360C42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9435" y="1242924"/>
            <a:ext cx="5656541" cy="407218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8131E0A-4EEE-434D-B943-35440A073C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2784" y="997712"/>
            <a:ext cx="1559358" cy="378531"/>
          </a:xfrm>
        </p:spPr>
        <p:txBody>
          <a:bodyPr vert="horz" wrap="square" lIns="68580" tIns="9523" rIns="68580" bIns="34290" rtlCol="0" anchor="ctr">
            <a:normAutofit fontScale="90000"/>
          </a:bodyPr>
          <a:lstStyle/>
          <a:p>
            <a:pPr marL="9523">
              <a:spcBef>
                <a:spcPts val="75"/>
              </a:spcBef>
              <a:defRPr/>
            </a:pPr>
            <a:r>
              <a:rPr dirty="0"/>
              <a:t>Fibre</a:t>
            </a:r>
            <a:r>
              <a:rPr spc="-71" dirty="0"/>
              <a:t> </a:t>
            </a:r>
            <a:r>
              <a:rPr spc="-4" dirty="0"/>
              <a:t>xilari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13089CD1-5F9D-41EC-B529-852560D8151C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859248C9-D34B-4BF2-B393-EB09EF144A57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003C5FFA-4AF4-48EC-B352-815694FFC0CE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ACFFBA43-BD67-4EF9-B3A6-C963B17A3C59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object 2">
            <a:extLst>
              <a:ext uri="{FF2B5EF4-FFF2-40B4-BE49-F238E27FC236}">
                <a16:creationId xmlns:a16="http://schemas.microsoft.com/office/drawing/2014/main" id="{BDF20A6A-E481-4315-AF79-B4481A582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846" y="1500038"/>
            <a:ext cx="5199446" cy="370079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A94228B-10F4-4305-B430-25B1579020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31858" y="997712"/>
            <a:ext cx="6280284" cy="378531"/>
          </a:xfrm>
        </p:spPr>
        <p:txBody>
          <a:bodyPr vert="horz" wrap="square" lIns="68580" tIns="9523" rIns="68580" bIns="34290" rtlCol="0" anchor="ctr">
            <a:normAutofit fontScale="90000"/>
          </a:bodyPr>
          <a:lstStyle/>
          <a:p>
            <a:pPr marL="3900660">
              <a:spcBef>
                <a:spcPts val="75"/>
              </a:spcBef>
              <a:defRPr/>
            </a:pPr>
            <a:r>
              <a:rPr dirty="0"/>
              <a:t>Fibre</a:t>
            </a:r>
            <a:r>
              <a:rPr spc="-53" dirty="0"/>
              <a:t> </a:t>
            </a:r>
            <a:r>
              <a:rPr spc="-4" dirty="0"/>
              <a:t>extra-xilari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5D40FA03-DE0E-490B-B65D-6688C7E261CD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032E2013-991F-42D9-8E96-B292F06F0114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5D227E68-D275-45B2-BD87-8F02D8737FF6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97996CCC-F51C-4E40-ADB3-86813E9DEAE8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bject 2">
            <a:extLst>
              <a:ext uri="{FF2B5EF4-FFF2-40B4-BE49-F238E27FC236}">
                <a16:creationId xmlns:a16="http://schemas.microsoft.com/office/drawing/2014/main" id="{8A60CAC3-95DF-496C-941A-EA74924D7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8722" y="1075085"/>
            <a:ext cx="5616069" cy="42971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0F91C142-1A36-443B-BCDC-619931D9EA30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2E5A2AB3-B633-4D15-A62C-BEEC988ABA5D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2232FB2F-7DDB-4C27-BBBB-8F629B656A4C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4D555874-3234-4975-A193-D79A5306996F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object 2">
            <a:extLst>
              <a:ext uri="{FF2B5EF4-FFF2-40B4-BE49-F238E27FC236}">
                <a16:creationId xmlns:a16="http://schemas.microsoft.com/office/drawing/2014/main" id="{A071F040-5F27-4E40-9EB1-1393E8C3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6572" y="1486945"/>
            <a:ext cx="5485130" cy="39424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1A8EA98-8B93-4C22-BA46-BF2D7FBAB9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31858" y="997712"/>
            <a:ext cx="6280284" cy="378531"/>
          </a:xfrm>
        </p:spPr>
        <p:txBody>
          <a:bodyPr vert="horz" wrap="square" lIns="68580" tIns="9523" rIns="68580" bIns="34290" rtlCol="0" anchor="ctr">
            <a:normAutofit fontScale="90000"/>
          </a:bodyPr>
          <a:lstStyle/>
          <a:p>
            <a:pPr marL="3900660">
              <a:spcBef>
                <a:spcPts val="75"/>
              </a:spcBef>
              <a:defRPr/>
            </a:pPr>
            <a:r>
              <a:rPr dirty="0"/>
              <a:t>Fibre</a:t>
            </a:r>
            <a:r>
              <a:rPr spc="-53" dirty="0"/>
              <a:t> </a:t>
            </a:r>
            <a:r>
              <a:rPr spc="-4" dirty="0"/>
              <a:t>extra-xilari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2E3AAB71-1121-4F6A-9BDC-98F509059A6C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75B2A63A-DF05-4263-9E0C-5838F3517084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80D9F57C-38F8-40E5-853D-17A257A3CB89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3F96C3BE-90E5-45F5-890A-CA91FEABCC8F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object 2">
            <a:extLst>
              <a:ext uri="{FF2B5EF4-FFF2-40B4-BE49-F238E27FC236}">
                <a16:creationId xmlns:a16="http://schemas.microsoft.com/office/drawing/2014/main" id="{50D8387C-95C0-4862-B431-7F51AE3E8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4693" y="1596457"/>
            <a:ext cx="1636731" cy="14355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63491" name="object 3">
            <a:extLst>
              <a:ext uri="{FF2B5EF4-FFF2-40B4-BE49-F238E27FC236}">
                <a16:creationId xmlns:a16="http://schemas.microsoft.com/office/drawing/2014/main" id="{B050E8CB-112A-4D52-BF50-F60436457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4693" y="3396266"/>
            <a:ext cx="1552216" cy="147960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63492" name="object 4">
            <a:extLst>
              <a:ext uri="{FF2B5EF4-FFF2-40B4-BE49-F238E27FC236}">
                <a16:creationId xmlns:a16="http://schemas.microsoft.com/office/drawing/2014/main" id="{656DC6B2-4D07-4F2F-8F30-9B0CA9FB0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5223" y="1974989"/>
            <a:ext cx="2243808" cy="227118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63493" name="object 5">
            <a:extLst>
              <a:ext uri="{FF2B5EF4-FFF2-40B4-BE49-F238E27FC236}">
                <a16:creationId xmlns:a16="http://schemas.microsoft.com/office/drawing/2014/main" id="{0FB155F9-1562-49E7-BDAF-27116425EF01}"/>
              </a:ext>
            </a:extLst>
          </p:cNvPr>
          <p:cNvSpPr>
            <a:spLocks/>
          </p:cNvSpPr>
          <p:nvPr/>
        </p:nvSpPr>
        <p:spPr bwMode="auto">
          <a:xfrm>
            <a:off x="2969791" y="2783235"/>
            <a:ext cx="242831" cy="257116"/>
          </a:xfrm>
          <a:custGeom>
            <a:avLst/>
            <a:gdLst>
              <a:gd name="T0" fmla="*/ 155447 w 323214"/>
              <a:gd name="T1" fmla="*/ 414527 h 457200"/>
              <a:gd name="T2" fmla="*/ 166115 w 323214"/>
              <a:gd name="T3" fmla="*/ 428243 h 457200"/>
              <a:gd name="T4" fmla="*/ 262127 w 323214"/>
              <a:gd name="T5" fmla="*/ 454151 h 457200"/>
              <a:gd name="T6" fmla="*/ 292607 w 323214"/>
              <a:gd name="T7" fmla="*/ 417575 h 457200"/>
              <a:gd name="T8" fmla="*/ 219455 w 323214"/>
              <a:gd name="T9" fmla="*/ 408431 h 457200"/>
              <a:gd name="T10" fmla="*/ 187451 w 323214"/>
              <a:gd name="T11" fmla="*/ 396239 h 457200"/>
              <a:gd name="T12" fmla="*/ 153923 w 323214"/>
              <a:gd name="T13" fmla="*/ 269747 h 457200"/>
              <a:gd name="T14" fmla="*/ 190499 w 323214"/>
              <a:gd name="T15" fmla="*/ 399287 h 457200"/>
              <a:gd name="T16" fmla="*/ 192023 w 323214"/>
              <a:gd name="T17" fmla="*/ 399287 h 457200"/>
              <a:gd name="T18" fmla="*/ 188975 w 323214"/>
              <a:gd name="T19" fmla="*/ 397763 h 457200"/>
              <a:gd name="T20" fmla="*/ 190499 w 323214"/>
              <a:gd name="T21" fmla="*/ 396239 h 457200"/>
              <a:gd name="T22" fmla="*/ 153542 w 323214"/>
              <a:gd name="T23" fmla="*/ 268223 h 457200"/>
              <a:gd name="T24" fmla="*/ 153923 w 323214"/>
              <a:gd name="T25" fmla="*/ 268223 h 457200"/>
              <a:gd name="T26" fmla="*/ 153923 w 323214"/>
              <a:gd name="T27" fmla="*/ 269747 h 457200"/>
              <a:gd name="T28" fmla="*/ 153923 w 323214"/>
              <a:gd name="T29" fmla="*/ 269747 h 457200"/>
              <a:gd name="T30" fmla="*/ 153466 w 323214"/>
              <a:gd name="T31" fmla="*/ 267919 h 457200"/>
              <a:gd name="T32" fmla="*/ 153415 w 323214"/>
              <a:gd name="T33" fmla="*/ 267715 h 457200"/>
              <a:gd name="T34" fmla="*/ 152399 w 323214"/>
              <a:gd name="T35" fmla="*/ 266699 h 457200"/>
              <a:gd name="T36" fmla="*/ 152399 w 323214"/>
              <a:gd name="T37" fmla="*/ 266699 h 457200"/>
              <a:gd name="T38" fmla="*/ 152399 w 323214"/>
              <a:gd name="T39" fmla="*/ 267207 h 457200"/>
              <a:gd name="T40" fmla="*/ 48768 w 323214"/>
              <a:gd name="T41" fmla="*/ 248411 h 457200"/>
              <a:gd name="T42" fmla="*/ 121919 w 323214"/>
              <a:gd name="T43" fmla="*/ 257555 h 457200"/>
              <a:gd name="T44" fmla="*/ 152399 w 323214"/>
              <a:gd name="T45" fmla="*/ 267207 h 457200"/>
              <a:gd name="T46" fmla="*/ 188975 w 323214"/>
              <a:gd name="T47" fmla="*/ 252983 h 457200"/>
              <a:gd name="T48" fmla="*/ 94487 w 323214"/>
              <a:gd name="T49" fmla="*/ 243839 h 457200"/>
              <a:gd name="T50" fmla="*/ 150875 w 323214"/>
              <a:gd name="T51" fmla="*/ 231647 h 457200"/>
              <a:gd name="T52" fmla="*/ 108204 w 323214"/>
              <a:gd name="T53" fmla="*/ 214883 h 457200"/>
              <a:gd name="T54" fmla="*/ 19812 w 323214"/>
              <a:gd name="T55" fmla="*/ 208787 h 457200"/>
              <a:gd name="T56" fmla="*/ 1595 w 323214"/>
              <a:gd name="T57" fmla="*/ 235958 h 457200"/>
              <a:gd name="T58" fmla="*/ 157733 w 323214"/>
              <a:gd name="T59" fmla="*/ 228218 h 457200"/>
              <a:gd name="T60" fmla="*/ 106680 w 323214"/>
              <a:gd name="T61" fmla="*/ 240791 h 457200"/>
              <a:gd name="T62" fmla="*/ 184403 w 323214"/>
              <a:gd name="T63" fmla="*/ 245363 h 457200"/>
              <a:gd name="T64" fmla="*/ 175259 w 323214"/>
              <a:gd name="T65" fmla="*/ 236219 h 457200"/>
              <a:gd name="T66" fmla="*/ 150875 w 323214"/>
              <a:gd name="T67" fmla="*/ 190499 h 457200"/>
              <a:gd name="T68" fmla="*/ 112775 w 323214"/>
              <a:gd name="T69" fmla="*/ 201167 h 457200"/>
              <a:gd name="T70" fmla="*/ 19812 w 323214"/>
              <a:gd name="T71" fmla="*/ 208787 h 457200"/>
              <a:gd name="T72" fmla="*/ 120395 w 323214"/>
              <a:gd name="T73" fmla="*/ 217931 h 457200"/>
              <a:gd name="T74" fmla="*/ 167639 w 323214"/>
              <a:gd name="T75" fmla="*/ 224027 h 457200"/>
              <a:gd name="T76" fmla="*/ 182879 w 323214"/>
              <a:gd name="T77" fmla="*/ 213359 h 457200"/>
              <a:gd name="T78" fmla="*/ 188975 w 323214"/>
              <a:gd name="T79" fmla="*/ 202691 h 457200"/>
              <a:gd name="T80" fmla="*/ 152399 w 323214"/>
              <a:gd name="T81" fmla="*/ 188975 h 457200"/>
              <a:gd name="T82" fmla="*/ 190499 w 323214"/>
              <a:gd name="T83" fmla="*/ 185927 h 457200"/>
              <a:gd name="T84" fmla="*/ 190499 w 323214"/>
              <a:gd name="T85" fmla="*/ 185927 h 457200"/>
              <a:gd name="T86" fmla="*/ 153542 w 323214"/>
              <a:gd name="T87" fmla="*/ 187832 h 457200"/>
              <a:gd name="T88" fmla="*/ 155447 w 323214"/>
              <a:gd name="T89" fmla="*/ 185927 h 457200"/>
              <a:gd name="T90" fmla="*/ 291083 w 323214"/>
              <a:gd name="T91" fmla="*/ 0 h 457200"/>
              <a:gd name="T92" fmla="*/ 161543 w 323214"/>
              <a:gd name="T93" fmla="*/ 32003 h 457200"/>
              <a:gd name="T94" fmla="*/ 153923 w 323214"/>
              <a:gd name="T95" fmla="*/ 44196 h 457200"/>
              <a:gd name="T96" fmla="*/ 153923 w 323214"/>
              <a:gd name="T97" fmla="*/ 185927 h 457200"/>
              <a:gd name="T98" fmla="*/ 190499 w 323214"/>
              <a:gd name="T99" fmla="*/ 53339 h 457200"/>
              <a:gd name="T100" fmla="*/ 230123 w 323214"/>
              <a:gd name="T101" fmla="*/ 45720 h 457200"/>
              <a:gd name="T102" fmla="*/ 294131 w 323214"/>
              <a:gd name="T103" fmla="*/ 38100 h 457200"/>
              <a:gd name="T104" fmla="*/ 153542 w 323214"/>
              <a:gd name="T105" fmla="*/ 187832 h 457200"/>
              <a:gd name="T106" fmla="*/ 155447 w 323214"/>
              <a:gd name="T107" fmla="*/ 185927 h 457200"/>
              <a:gd name="T108" fmla="*/ 190499 w 323214"/>
              <a:gd name="T109" fmla="*/ 56387 h 457200"/>
              <a:gd name="T110" fmla="*/ 188975 w 323214"/>
              <a:gd name="T111" fmla="*/ 59436 h 457200"/>
              <a:gd name="T112" fmla="*/ 188975 w 323214"/>
              <a:gd name="T113" fmla="*/ 59436 h 457200"/>
              <a:gd name="T114" fmla="*/ 190499 w 323214"/>
              <a:gd name="T115" fmla="*/ 58420 h 45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3214" h="457200">
                <a:moveTo>
                  <a:pt x="152399" y="267207"/>
                </a:moveTo>
                <a:lnTo>
                  <a:pt x="152399" y="406907"/>
                </a:lnTo>
                <a:lnTo>
                  <a:pt x="153923" y="409955"/>
                </a:lnTo>
                <a:lnTo>
                  <a:pt x="153923" y="413003"/>
                </a:lnTo>
                <a:lnTo>
                  <a:pt x="155447" y="414527"/>
                </a:lnTo>
                <a:lnTo>
                  <a:pt x="155447" y="417575"/>
                </a:lnTo>
                <a:lnTo>
                  <a:pt x="160019" y="422147"/>
                </a:lnTo>
                <a:lnTo>
                  <a:pt x="160019" y="423671"/>
                </a:lnTo>
                <a:lnTo>
                  <a:pt x="161543" y="425195"/>
                </a:lnTo>
                <a:lnTo>
                  <a:pt x="166115" y="428243"/>
                </a:lnTo>
                <a:lnTo>
                  <a:pt x="167639" y="429767"/>
                </a:lnTo>
                <a:lnTo>
                  <a:pt x="211835" y="446531"/>
                </a:lnTo>
                <a:lnTo>
                  <a:pt x="222503" y="448055"/>
                </a:lnTo>
                <a:lnTo>
                  <a:pt x="234695" y="451103"/>
                </a:lnTo>
                <a:lnTo>
                  <a:pt x="262127" y="454151"/>
                </a:lnTo>
                <a:lnTo>
                  <a:pt x="277367" y="455675"/>
                </a:lnTo>
                <a:lnTo>
                  <a:pt x="292607" y="455675"/>
                </a:lnTo>
                <a:lnTo>
                  <a:pt x="323087" y="457199"/>
                </a:lnTo>
                <a:lnTo>
                  <a:pt x="323087" y="419099"/>
                </a:lnTo>
                <a:lnTo>
                  <a:pt x="292607" y="417575"/>
                </a:lnTo>
                <a:lnTo>
                  <a:pt x="278891" y="417575"/>
                </a:lnTo>
                <a:lnTo>
                  <a:pt x="265175" y="416051"/>
                </a:lnTo>
                <a:lnTo>
                  <a:pt x="240791" y="413003"/>
                </a:lnTo>
                <a:lnTo>
                  <a:pt x="230123" y="411479"/>
                </a:lnTo>
                <a:lnTo>
                  <a:pt x="219455" y="408431"/>
                </a:lnTo>
                <a:lnTo>
                  <a:pt x="210311" y="406907"/>
                </a:lnTo>
                <a:lnTo>
                  <a:pt x="202691" y="403859"/>
                </a:lnTo>
                <a:lnTo>
                  <a:pt x="196595" y="402335"/>
                </a:lnTo>
                <a:lnTo>
                  <a:pt x="190499" y="402335"/>
                </a:lnTo>
                <a:lnTo>
                  <a:pt x="187451" y="396239"/>
                </a:lnTo>
                <a:lnTo>
                  <a:pt x="190499" y="396239"/>
                </a:lnTo>
                <a:lnTo>
                  <a:pt x="190499" y="271271"/>
                </a:lnTo>
                <a:lnTo>
                  <a:pt x="155447" y="271271"/>
                </a:lnTo>
                <a:lnTo>
                  <a:pt x="154431" y="269747"/>
                </a:lnTo>
                <a:lnTo>
                  <a:pt x="153923" y="269747"/>
                </a:lnTo>
                <a:lnTo>
                  <a:pt x="152780" y="267461"/>
                </a:lnTo>
                <a:lnTo>
                  <a:pt x="152399" y="267207"/>
                </a:lnTo>
                <a:close/>
              </a:path>
              <a:path w="323214" h="457200">
                <a:moveTo>
                  <a:pt x="187451" y="396239"/>
                </a:moveTo>
                <a:lnTo>
                  <a:pt x="190499" y="402335"/>
                </a:lnTo>
                <a:lnTo>
                  <a:pt x="190499" y="399287"/>
                </a:lnTo>
                <a:lnTo>
                  <a:pt x="187451" y="396239"/>
                </a:lnTo>
                <a:close/>
              </a:path>
              <a:path w="323214" h="457200">
                <a:moveTo>
                  <a:pt x="190499" y="398525"/>
                </a:moveTo>
                <a:lnTo>
                  <a:pt x="190499" y="402335"/>
                </a:lnTo>
                <a:lnTo>
                  <a:pt x="196595" y="402335"/>
                </a:lnTo>
                <a:lnTo>
                  <a:pt x="192023" y="399287"/>
                </a:lnTo>
                <a:lnTo>
                  <a:pt x="190499" y="398525"/>
                </a:lnTo>
                <a:close/>
              </a:path>
              <a:path w="323214" h="457200">
                <a:moveTo>
                  <a:pt x="188975" y="397763"/>
                </a:moveTo>
                <a:lnTo>
                  <a:pt x="190499" y="399287"/>
                </a:lnTo>
                <a:lnTo>
                  <a:pt x="190499" y="398525"/>
                </a:lnTo>
                <a:lnTo>
                  <a:pt x="188975" y="397763"/>
                </a:lnTo>
                <a:close/>
              </a:path>
              <a:path w="323214" h="457200">
                <a:moveTo>
                  <a:pt x="190499" y="396239"/>
                </a:moveTo>
                <a:lnTo>
                  <a:pt x="187451" y="396239"/>
                </a:lnTo>
                <a:lnTo>
                  <a:pt x="188975" y="397763"/>
                </a:lnTo>
                <a:lnTo>
                  <a:pt x="190499" y="398525"/>
                </a:lnTo>
                <a:lnTo>
                  <a:pt x="190499" y="396239"/>
                </a:lnTo>
                <a:close/>
              </a:path>
              <a:path w="323214" h="457200">
                <a:moveTo>
                  <a:pt x="190499" y="263651"/>
                </a:moveTo>
                <a:lnTo>
                  <a:pt x="152399" y="263651"/>
                </a:lnTo>
                <a:lnTo>
                  <a:pt x="153415" y="267715"/>
                </a:lnTo>
                <a:lnTo>
                  <a:pt x="153923" y="268223"/>
                </a:lnTo>
                <a:lnTo>
                  <a:pt x="153542" y="268223"/>
                </a:lnTo>
                <a:lnTo>
                  <a:pt x="153619" y="268528"/>
                </a:lnTo>
                <a:lnTo>
                  <a:pt x="155447" y="271271"/>
                </a:lnTo>
                <a:lnTo>
                  <a:pt x="190499" y="271271"/>
                </a:lnTo>
                <a:lnTo>
                  <a:pt x="190499" y="268223"/>
                </a:lnTo>
                <a:lnTo>
                  <a:pt x="153923" y="268223"/>
                </a:lnTo>
                <a:lnTo>
                  <a:pt x="153466" y="267919"/>
                </a:lnTo>
                <a:lnTo>
                  <a:pt x="190499" y="267919"/>
                </a:lnTo>
                <a:lnTo>
                  <a:pt x="190499" y="263651"/>
                </a:lnTo>
                <a:close/>
              </a:path>
              <a:path w="323214" h="457200">
                <a:moveTo>
                  <a:pt x="152780" y="267461"/>
                </a:moveTo>
                <a:lnTo>
                  <a:pt x="153923" y="269747"/>
                </a:lnTo>
                <a:lnTo>
                  <a:pt x="153619" y="268528"/>
                </a:lnTo>
                <a:lnTo>
                  <a:pt x="153009" y="267614"/>
                </a:lnTo>
                <a:lnTo>
                  <a:pt x="152780" y="267461"/>
                </a:lnTo>
                <a:close/>
              </a:path>
              <a:path w="323214" h="457200">
                <a:moveTo>
                  <a:pt x="153619" y="268528"/>
                </a:moveTo>
                <a:lnTo>
                  <a:pt x="153923" y="269747"/>
                </a:lnTo>
                <a:lnTo>
                  <a:pt x="154431" y="269747"/>
                </a:lnTo>
                <a:lnTo>
                  <a:pt x="153619" y="268528"/>
                </a:lnTo>
                <a:close/>
              </a:path>
              <a:path w="323214" h="457200">
                <a:moveTo>
                  <a:pt x="153009" y="267614"/>
                </a:moveTo>
                <a:lnTo>
                  <a:pt x="153619" y="268528"/>
                </a:lnTo>
                <a:lnTo>
                  <a:pt x="153466" y="267919"/>
                </a:lnTo>
                <a:lnTo>
                  <a:pt x="153009" y="267614"/>
                </a:lnTo>
                <a:close/>
              </a:path>
              <a:path w="323214" h="457200">
                <a:moveTo>
                  <a:pt x="153415" y="267715"/>
                </a:moveTo>
                <a:lnTo>
                  <a:pt x="153466" y="267919"/>
                </a:lnTo>
                <a:lnTo>
                  <a:pt x="153923" y="268223"/>
                </a:lnTo>
                <a:lnTo>
                  <a:pt x="153415" y="267715"/>
                </a:lnTo>
                <a:close/>
              </a:path>
              <a:path w="323214" h="457200">
                <a:moveTo>
                  <a:pt x="152399" y="266699"/>
                </a:moveTo>
                <a:lnTo>
                  <a:pt x="153009" y="267614"/>
                </a:lnTo>
                <a:lnTo>
                  <a:pt x="153466" y="267919"/>
                </a:lnTo>
                <a:lnTo>
                  <a:pt x="153415" y="267715"/>
                </a:lnTo>
                <a:lnTo>
                  <a:pt x="152399" y="266699"/>
                </a:lnTo>
                <a:close/>
              </a:path>
              <a:path w="323214" h="457200">
                <a:moveTo>
                  <a:pt x="152399" y="263651"/>
                </a:moveTo>
                <a:lnTo>
                  <a:pt x="152399" y="266699"/>
                </a:lnTo>
                <a:lnTo>
                  <a:pt x="153415" y="267715"/>
                </a:lnTo>
                <a:lnTo>
                  <a:pt x="152399" y="263651"/>
                </a:lnTo>
                <a:close/>
              </a:path>
              <a:path w="323214" h="457200">
                <a:moveTo>
                  <a:pt x="152399" y="266699"/>
                </a:moveTo>
                <a:lnTo>
                  <a:pt x="152780" y="267461"/>
                </a:lnTo>
                <a:lnTo>
                  <a:pt x="153009" y="267614"/>
                </a:lnTo>
                <a:lnTo>
                  <a:pt x="152399" y="266699"/>
                </a:lnTo>
                <a:close/>
              </a:path>
              <a:path w="323214" h="457200">
                <a:moveTo>
                  <a:pt x="152399" y="266699"/>
                </a:moveTo>
                <a:lnTo>
                  <a:pt x="152399" y="267207"/>
                </a:lnTo>
                <a:lnTo>
                  <a:pt x="152780" y="267461"/>
                </a:lnTo>
                <a:lnTo>
                  <a:pt x="152399" y="266699"/>
                </a:lnTo>
                <a:close/>
              </a:path>
              <a:path w="323214" h="457200">
                <a:moveTo>
                  <a:pt x="19812" y="208787"/>
                </a:moveTo>
                <a:lnTo>
                  <a:pt x="19812" y="246887"/>
                </a:lnTo>
                <a:lnTo>
                  <a:pt x="48768" y="248411"/>
                </a:lnTo>
                <a:lnTo>
                  <a:pt x="62483" y="248411"/>
                </a:lnTo>
                <a:lnTo>
                  <a:pt x="89916" y="251459"/>
                </a:lnTo>
                <a:lnTo>
                  <a:pt x="100583" y="252983"/>
                </a:lnTo>
                <a:lnTo>
                  <a:pt x="112775" y="254507"/>
                </a:lnTo>
                <a:lnTo>
                  <a:pt x="121919" y="257555"/>
                </a:lnTo>
                <a:lnTo>
                  <a:pt x="131063" y="259079"/>
                </a:lnTo>
                <a:lnTo>
                  <a:pt x="138683" y="262127"/>
                </a:lnTo>
                <a:lnTo>
                  <a:pt x="144779" y="263651"/>
                </a:lnTo>
                <a:lnTo>
                  <a:pt x="149351" y="265175"/>
                </a:lnTo>
                <a:lnTo>
                  <a:pt x="152399" y="267207"/>
                </a:lnTo>
                <a:lnTo>
                  <a:pt x="152399" y="263651"/>
                </a:lnTo>
                <a:lnTo>
                  <a:pt x="190499" y="263651"/>
                </a:lnTo>
                <a:lnTo>
                  <a:pt x="190499" y="259079"/>
                </a:lnTo>
                <a:lnTo>
                  <a:pt x="188975" y="256031"/>
                </a:lnTo>
                <a:lnTo>
                  <a:pt x="188975" y="252983"/>
                </a:lnTo>
                <a:lnTo>
                  <a:pt x="185927" y="249935"/>
                </a:lnTo>
                <a:lnTo>
                  <a:pt x="184911" y="246887"/>
                </a:lnTo>
                <a:lnTo>
                  <a:pt x="50292" y="246887"/>
                </a:lnTo>
                <a:lnTo>
                  <a:pt x="80771" y="243839"/>
                </a:lnTo>
                <a:lnTo>
                  <a:pt x="94487" y="243839"/>
                </a:lnTo>
                <a:lnTo>
                  <a:pt x="106680" y="240791"/>
                </a:lnTo>
                <a:lnTo>
                  <a:pt x="118871" y="239267"/>
                </a:lnTo>
                <a:lnTo>
                  <a:pt x="131063" y="236219"/>
                </a:lnTo>
                <a:lnTo>
                  <a:pt x="141731" y="234695"/>
                </a:lnTo>
                <a:lnTo>
                  <a:pt x="150875" y="231647"/>
                </a:lnTo>
                <a:lnTo>
                  <a:pt x="157733" y="228218"/>
                </a:lnTo>
                <a:lnTo>
                  <a:pt x="152399" y="225551"/>
                </a:lnTo>
                <a:lnTo>
                  <a:pt x="131063" y="219455"/>
                </a:lnTo>
                <a:lnTo>
                  <a:pt x="120395" y="217931"/>
                </a:lnTo>
                <a:lnTo>
                  <a:pt x="108204" y="214883"/>
                </a:lnTo>
                <a:lnTo>
                  <a:pt x="80771" y="211835"/>
                </a:lnTo>
                <a:lnTo>
                  <a:pt x="65531" y="210311"/>
                </a:lnTo>
                <a:lnTo>
                  <a:pt x="51816" y="210311"/>
                </a:lnTo>
                <a:lnTo>
                  <a:pt x="19812" y="208787"/>
                </a:lnTo>
                <a:close/>
              </a:path>
              <a:path w="323214" h="457200">
                <a:moveTo>
                  <a:pt x="19812" y="208787"/>
                </a:moveTo>
                <a:lnTo>
                  <a:pt x="12215" y="210383"/>
                </a:lnTo>
                <a:lnTo>
                  <a:pt x="5905" y="214693"/>
                </a:lnTo>
                <a:lnTo>
                  <a:pt x="1595" y="221003"/>
                </a:lnTo>
                <a:lnTo>
                  <a:pt x="0" y="228599"/>
                </a:lnTo>
                <a:lnTo>
                  <a:pt x="1595" y="235958"/>
                </a:lnTo>
                <a:lnTo>
                  <a:pt x="5905" y="241744"/>
                </a:lnTo>
                <a:lnTo>
                  <a:pt x="12215" y="245530"/>
                </a:lnTo>
                <a:lnTo>
                  <a:pt x="19812" y="246887"/>
                </a:lnTo>
                <a:lnTo>
                  <a:pt x="19812" y="208787"/>
                </a:lnTo>
                <a:close/>
              </a:path>
              <a:path w="323214" h="457200">
                <a:moveTo>
                  <a:pt x="157733" y="228218"/>
                </a:moveTo>
                <a:lnTo>
                  <a:pt x="150875" y="231647"/>
                </a:lnTo>
                <a:lnTo>
                  <a:pt x="141731" y="234695"/>
                </a:lnTo>
                <a:lnTo>
                  <a:pt x="131063" y="236219"/>
                </a:lnTo>
                <a:lnTo>
                  <a:pt x="118871" y="239267"/>
                </a:lnTo>
                <a:lnTo>
                  <a:pt x="106680" y="240791"/>
                </a:lnTo>
                <a:lnTo>
                  <a:pt x="94487" y="243839"/>
                </a:lnTo>
                <a:lnTo>
                  <a:pt x="80771" y="243839"/>
                </a:lnTo>
                <a:lnTo>
                  <a:pt x="50292" y="246887"/>
                </a:lnTo>
                <a:lnTo>
                  <a:pt x="184911" y="246887"/>
                </a:lnTo>
                <a:lnTo>
                  <a:pt x="184403" y="245363"/>
                </a:lnTo>
                <a:lnTo>
                  <a:pt x="181355" y="242315"/>
                </a:lnTo>
                <a:lnTo>
                  <a:pt x="176783" y="239267"/>
                </a:lnTo>
                <a:lnTo>
                  <a:pt x="176783" y="237743"/>
                </a:lnTo>
                <a:lnTo>
                  <a:pt x="175259" y="237743"/>
                </a:lnTo>
                <a:lnTo>
                  <a:pt x="175259" y="236219"/>
                </a:lnTo>
                <a:lnTo>
                  <a:pt x="169163" y="233171"/>
                </a:lnTo>
                <a:lnTo>
                  <a:pt x="161543" y="230123"/>
                </a:lnTo>
                <a:lnTo>
                  <a:pt x="157733" y="228218"/>
                </a:lnTo>
                <a:close/>
              </a:path>
              <a:path w="323214" h="457200">
                <a:moveTo>
                  <a:pt x="152399" y="188975"/>
                </a:moveTo>
                <a:lnTo>
                  <a:pt x="150875" y="190499"/>
                </a:lnTo>
                <a:lnTo>
                  <a:pt x="146303" y="192023"/>
                </a:lnTo>
                <a:lnTo>
                  <a:pt x="140207" y="195071"/>
                </a:lnTo>
                <a:lnTo>
                  <a:pt x="132587" y="196595"/>
                </a:lnTo>
                <a:lnTo>
                  <a:pt x="123443" y="199643"/>
                </a:lnTo>
                <a:lnTo>
                  <a:pt x="112775" y="201167"/>
                </a:lnTo>
                <a:lnTo>
                  <a:pt x="102107" y="204215"/>
                </a:lnTo>
                <a:lnTo>
                  <a:pt x="77724" y="207263"/>
                </a:lnTo>
                <a:lnTo>
                  <a:pt x="64007" y="207263"/>
                </a:lnTo>
                <a:lnTo>
                  <a:pt x="50292" y="208787"/>
                </a:lnTo>
                <a:lnTo>
                  <a:pt x="19812" y="208787"/>
                </a:lnTo>
                <a:lnTo>
                  <a:pt x="51816" y="210311"/>
                </a:lnTo>
                <a:lnTo>
                  <a:pt x="65531" y="210311"/>
                </a:lnTo>
                <a:lnTo>
                  <a:pt x="80771" y="211835"/>
                </a:lnTo>
                <a:lnTo>
                  <a:pt x="108204" y="214883"/>
                </a:lnTo>
                <a:lnTo>
                  <a:pt x="120395" y="217931"/>
                </a:lnTo>
                <a:lnTo>
                  <a:pt x="131063" y="219455"/>
                </a:lnTo>
                <a:lnTo>
                  <a:pt x="152399" y="225551"/>
                </a:lnTo>
                <a:lnTo>
                  <a:pt x="157733" y="228218"/>
                </a:lnTo>
                <a:lnTo>
                  <a:pt x="160019" y="227075"/>
                </a:lnTo>
                <a:lnTo>
                  <a:pt x="167639" y="224027"/>
                </a:lnTo>
                <a:lnTo>
                  <a:pt x="175259" y="219455"/>
                </a:lnTo>
                <a:lnTo>
                  <a:pt x="176783" y="219455"/>
                </a:lnTo>
                <a:lnTo>
                  <a:pt x="176783" y="217931"/>
                </a:lnTo>
                <a:lnTo>
                  <a:pt x="181355" y="214883"/>
                </a:lnTo>
                <a:lnTo>
                  <a:pt x="182879" y="213359"/>
                </a:lnTo>
                <a:lnTo>
                  <a:pt x="182879" y="211835"/>
                </a:lnTo>
                <a:lnTo>
                  <a:pt x="184403" y="210311"/>
                </a:lnTo>
                <a:lnTo>
                  <a:pt x="185927" y="207263"/>
                </a:lnTo>
                <a:lnTo>
                  <a:pt x="187451" y="205739"/>
                </a:lnTo>
                <a:lnTo>
                  <a:pt x="188975" y="202691"/>
                </a:lnTo>
                <a:lnTo>
                  <a:pt x="188975" y="201167"/>
                </a:lnTo>
                <a:lnTo>
                  <a:pt x="190499" y="198119"/>
                </a:lnTo>
                <a:lnTo>
                  <a:pt x="190499" y="193547"/>
                </a:lnTo>
                <a:lnTo>
                  <a:pt x="152399" y="193547"/>
                </a:lnTo>
                <a:lnTo>
                  <a:pt x="152399" y="188975"/>
                </a:lnTo>
                <a:close/>
              </a:path>
              <a:path w="323214" h="457200">
                <a:moveTo>
                  <a:pt x="153270" y="189193"/>
                </a:moveTo>
                <a:lnTo>
                  <a:pt x="152399" y="190499"/>
                </a:lnTo>
                <a:lnTo>
                  <a:pt x="152399" y="193547"/>
                </a:lnTo>
                <a:lnTo>
                  <a:pt x="153270" y="189193"/>
                </a:lnTo>
                <a:close/>
              </a:path>
              <a:path w="323214" h="457200">
                <a:moveTo>
                  <a:pt x="190499" y="185927"/>
                </a:moveTo>
                <a:lnTo>
                  <a:pt x="155447" y="185927"/>
                </a:lnTo>
                <a:lnTo>
                  <a:pt x="153270" y="189193"/>
                </a:lnTo>
                <a:lnTo>
                  <a:pt x="152399" y="193547"/>
                </a:lnTo>
                <a:lnTo>
                  <a:pt x="190499" y="193547"/>
                </a:lnTo>
                <a:lnTo>
                  <a:pt x="190499" y="185927"/>
                </a:lnTo>
                <a:close/>
              </a:path>
              <a:path w="323214" h="457200">
                <a:moveTo>
                  <a:pt x="153161" y="188213"/>
                </a:moveTo>
                <a:lnTo>
                  <a:pt x="152399" y="188975"/>
                </a:lnTo>
                <a:lnTo>
                  <a:pt x="152399" y="190499"/>
                </a:lnTo>
                <a:lnTo>
                  <a:pt x="153161" y="188213"/>
                </a:lnTo>
                <a:close/>
              </a:path>
              <a:path w="323214" h="457200">
                <a:moveTo>
                  <a:pt x="153542" y="187832"/>
                </a:moveTo>
                <a:lnTo>
                  <a:pt x="153161" y="188213"/>
                </a:lnTo>
                <a:lnTo>
                  <a:pt x="152399" y="190499"/>
                </a:lnTo>
                <a:lnTo>
                  <a:pt x="153270" y="189193"/>
                </a:lnTo>
                <a:lnTo>
                  <a:pt x="153542" y="187832"/>
                </a:lnTo>
                <a:close/>
              </a:path>
              <a:path w="323214" h="457200">
                <a:moveTo>
                  <a:pt x="155447" y="185927"/>
                </a:moveTo>
                <a:lnTo>
                  <a:pt x="153542" y="187832"/>
                </a:lnTo>
                <a:lnTo>
                  <a:pt x="153270" y="189193"/>
                </a:lnTo>
                <a:lnTo>
                  <a:pt x="155447" y="185927"/>
                </a:lnTo>
                <a:close/>
              </a:path>
              <a:path w="323214" h="457200">
                <a:moveTo>
                  <a:pt x="323087" y="0"/>
                </a:moveTo>
                <a:lnTo>
                  <a:pt x="291083" y="0"/>
                </a:lnTo>
                <a:lnTo>
                  <a:pt x="275843" y="1524"/>
                </a:lnTo>
                <a:lnTo>
                  <a:pt x="234695" y="6096"/>
                </a:lnTo>
                <a:lnTo>
                  <a:pt x="181355" y="19812"/>
                </a:lnTo>
                <a:lnTo>
                  <a:pt x="166115" y="28956"/>
                </a:lnTo>
                <a:lnTo>
                  <a:pt x="161543" y="32003"/>
                </a:lnTo>
                <a:lnTo>
                  <a:pt x="160019" y="33527"/>
                </a:lnTo>
                <a:lnTo>
                  <a:pt x="160019" y="35051"/>
                </a:lnTo>
                <a:lnTo>
                  <a:pt x="155447" y="39624"/>
                </a:lnTo>
                <a:lnTo>
                  <a:pt x="155447" y="41148"/>
                </a:lnTo>
                <a:lnTo>
                  <a:pt x="153923" y="44196"/>
                </a:lnTo>
                <a:lnTo>
                  <a:pt x="153923" y="45720"/>
                </a:lnTo>
                <a:lnTo>
                  <a:pt x="152399" y="50291"/>
                </a:lnTo>
                <a:lnTo>
                  <a:pt x="152399" y="188975"/>
                </a:lnTo>
                <a:lnTo>
                  <a:pt x="153161" y="188213"/>
                </a:lnTo>
                <a:lnTo>
                  <a:pt x="153923" y="185927"/>
                </a:lnTo>
                <a:lnTo>
                  <a:pt x="190499" y="185927"/>
                </a:lnTo>
                <a:lnTo>
                  <a:pt x="190499" y="60960"/>
                </a:lnTo>
                <a:lnTo>
                  <a:pt x="187451" y="60960"/>
                </a:lnTo>
                <a:lnTo>
                  <a:pt x="190499" y="54863"/>
                </a:lnTo>
                <a:lnTo>
                  <a:pt x="190499" y="53339"/>
                </a:lnTo>
                <a:lnTo>
                  <a:pt x="201167" y="53339"/>
                </a:lnTo>
                <a:lnTo>
                  <a:pt x="204215" y="51815"/>
                </a:lnTo>
                <a:lnTo>
                  <a:pt x="211835" y="50291"/>
                </a:lnTo>
                <a:lnTo>
                  <a:pt x="220979" y="47244"/>
                </a:lnTo>
                <a:lnTo>
                  <a:pt x="230123" y="45720"/>
                </a:lnTo>
                <a:lnTo>
                  <a:pt x="240791" y="44196"/>
                </a:lnTo>
                <a:lnTo>
                  <a:pt x="252983" y="41148"/>
                </a:lnTo>
                <a:lnTo>
                  <a:pt x="265175" y="41148"/>
                </a:lnTo>
                <a:lnTo>
                  <a:pt x="278891" y="39624"/>
                </a:lnTo>
                <a:lnTo>
                  <a:pt x="294131" y="38100"/>
                </a:lnTo>
                <a:lnTo>
                  <a:pt x="323087" y="38100"/>
                </a:lnTo>
                <a:lnTo>
                  <a:pt x="323087" y="0"/>
                </a:lnTo>
                <a:close/>
              </a:path>
              <a:path w="323214" h="457200">
                <a:moveTo>
                  <a:pt x="153923" y="185927"/>
                </a:moveTo>
                <a:lnTo>
                  <a:pt x="153161" y="188213"/>
                </a:lnTo>
                <a:lnTo>
                  <a:pt x="153542" y="187832"/>
                </a:lnTo>
                <a:lnTo>
                  <a:pt x="153923" y="185927"/>
                </a:lnTo>
                <a:close/>
              </a:path>
              <a:path w="323214" h="457200">
                <a:moveTo>
                  <a:pt x="155447" y="185927"/>
                </a:moveTo>
                <a:lnTo>
                  <a:pt x="153923" y="185927"/>
                </a:lnTo>
                <a:lnTo>
                  <a:pt x="153542" y="187832"/>
                </a:lnTo>
                <a:lnTo>
                  <a:pt x="155447" y="185927"/>
                </a:lnTo>
                <a:close/>
              </a:path>
              <a:path w="323214" h="457200">
                <a:moveTo>
                  <a:pt x="190499" y="54863"/>
                </a:moveTo>
                <a:lnTo>
                  <a:pt x="187451" y="60960"/>
                </a:lnTo>
                <a:lnTo>
                  <a:pt x="190499" y="56387"/>
                </a:lnTo>
                <a:lnTo>
                  <a:pt x="190499" y="54863"/>
                </a:lnTo>
                <a:close/>
              </a:path>
              <a:path w="323214" h="457200">
                <a:moveTo>
                  <a:pt x="190499" y="56387"/>
                </a:moveTo>
                <a:lnTo>
                  <a:pt x="187451" y="60960"/>
                </a:lnTo>
                <a:lnTo>
                  <a:pt x="190499" y="57912"/>
                </a:lnTo>
                <a:lnTo>
                  <a:pt x="190499" y="56387"/>
                </a:lnTo>
                <a:close/>
              </a:path>
              <a:path w="323214" h="457200">
                <a:moveTo>
                  <a:pt x="190499" y="58420"/>
                </a:moveTo>
                <a:lnTo>
                  <a:pt x="188975" y="59436"/>
                </a:lnTo>
                <a:lnTo>
                  <a:pt x="187451" y="60960"/>
                </a:lnTo>
                <a:lnTo>
                  <a:pt x="190499" y="60960"/>
                </a:lnTo>
                <a:lnTo>
                  <a:pt x="190499" y="58420"/>
                </a:lnTo>
                <a:close/>
              </a:path>
              <a:path w="323214" h="457200">
                <a:moveTo>
                  <a:pt x="190499" y="57912"/>
                </a:moveTo>
                <a:lnTo>
                  <a:pt x="188975" y="59436"/>
                </a:lnTo>
                <a:lnTo>
                  <a:pt x="190499" y="58420"/>
                </a:lnTo>
                <a:lnTo>
                  <a:pt x="190499" y="57912"/>
                </a:lnTo>
                <a:close/>
              </a:path>
              <a:path w="323214" h="457200">
                <a:moveTo>
                  <a:pt x="201167" y="53339"/>
                </a:moveTo>
                <a:lnTo>
                  <a:pt x="190499" y="53339"/>
                </a:lnTo>
                <a:lnTo>
                  <a:pt x="190499" y="58420"/>
                </a:lnTo>
                <a:lnTo>
                  <a:pt x="193547" y="56387"/>
                </a:lnTo>
                <a:lnTo>
                  <a:pt x="198119" y="54863"/>
                </a:lnTo>
                <a:lnTo>
                  <a:pt x="201167" y="5333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 sz="1350"/>
          </a:p>
        </p:txBody>
      </p:sp>
      <p:sp>
        <p:nvSpPr>
          <p:cNvPr id="63494" name="object 6">
            <a:extLst>
              <a:ext uri="{FF2B5EF4-FFF2-40B4-BE49-F238E27FC236}">
                <a16:creationId xmlns:a16="http://schemas.microsoft.com/office/drawing/2014/main" id="{88AD8978-FD55-4481-A08D-902C3287C0FF}"/>
              </a:ext>
            </a:extLst>
          </p:cNvPr>
          <p:cNvSpPr>
            <a:spLocks/>
          </p:cNvSpPr>
          <p:nvPr/>
        </p:nvSpPr>
        <p:spPr bwMode="auto">
          <a:xfrm>
            <a:off x="2969791" y="3297467"/>
            <a:ext cx="242831" cy="258306"/>
          </a:xfrm>
          <a:custGeom>
            <a:avLst/>
            <a:gdLst>
              <a:gd name="T0" fmla="*/ 155447 w 323214"/>
              <a:gd name="T1" fmla="*/ 414527 h 457200"/>
              <a:gd name="T2" fmla="*/ 166115 w 323214"/>
              <a:gd name="T3" fmla="*/ 428243 h 457200"/>
              <a:gd name="T4" fmla="*/ 262127 w 323214"/>
              <a:gd name="T5" fmla="*/ 454151 h 457200"/>
              <a:gd name="T6" fmla="*/ 292607 w 323214"/>
              <a:gd name="T7" fmla="*/ 417575 h 457200"/>
              <a:gd name="T8" fmla="*/ 219455 w 323214"/>
              <a:gd name="T9" fmla="*/ 408431 h 457200"/>
              <a:gd name="T10" fmla="*/ 187451 w 323214"/>
              <a:gd name="T11" fmla="*/ 396239 h 457200"/>
              <a:gd name="T12" fmla="*/ 153923 w 323214"/>
              <a:gd name="T13" fmla="*/ 269748 h 457200"/>
              <a:gd name="T14" fmla="*/ 190499 w 323214"/>
              <a:gd name="T15" fmla="*/ 399287 h 457200"/>
              <a:gd name="T16" fmla="*/ 192023 w 323214"/>
              <a:gd name="T17" fmla="*/ 399287 h 457200"/>
              <a:gd name="T18" fmla="*/ 188975 w 323214"/>
              <a:gd name="T19" fmla="*/ 397763 h 457200"/>
              <a:gd name="T20" fmla="*/ 190499 w 323214"/>
              <a:gd name="T21" fmla="*/ 396239 h 457200"/>
              <a:gd name="T22" fmla="*/ 153542 w 323214"/>
              <a:gd name="T23" fmla="*/ 268224 h 457200"/>
              <a:gd name="T24" fmla="*/ 153923 w 323214"/>
              <a:gd name="T25" fmla="*/ 268224 h 457200"/>
              <a:gd name="T26" fmla="*/ 153923 w 323214"/>
              <a:gd name="T27" fmla="*/ 269748 h 457200"/>
              <a:gd name="T28" fmla="*/ 153923 w 323214"/>
              <a:gd name="T29" fmla="*/ 269748 h 457200"/>
              <a:gd name="T30" fmla="*/ 153466 w 323214"/>
              <a:gd name="T31" fmla="*/ 267919 h 457200"/>
              <a:gd name="T32" fmla="*/ 153415 w 323214"/>
              <a:gd name="T33" fmla="*/ 267716 h 457200"/>
              <a:gd name="T34" fmla="*/ 152399 w 323214"/>
              <a:gd name="T35" fmla="*/ 266700 h 457200"/>
              <a:gd name="T36" fmla="*/ 152399 w 323214"/>
              <a:gd name="T37" fmla="*/ 266700 h 457200"/>
              <a:gd name="T38" fmla="*/ 152399 w 323214"/>
              <a:gd name="T39" fmla="*/ 267207 h 457200"/>
              <a:gd name="T40" fmla="*/ 48768 w 323214"/>
              <a:gd name="T41" fmla="*/ 248412 h 457200"/>
              <a:gd name="T42" fmla="*/ 121919 w 323214"/>
              <a:gd name="T43" fmla="*/ 257556 h 457200"/>
              <a:gd name="T44" fmla="*/ 152399 w 323214"/>
              <a:gd name="T45" fmla="*/ 267207 h 457200"/>
              <a:gd name="T46" fmla="*/ 188975 w 323214"/>
              <a:gd name="T47" fmla="*/ 252983 h 457200"/>
              <a:gd name="T48" fmla="*/ 94487 w 323214"/>
              <a:gd name="T49" fmla="*/ 243839 h 457200"/>
              <a:gd name="T50" fmla="*/ 150875 w 323214"/>
              <a:gd name="T51" fmla="*/ 231648 h 457200"/>
              <a:gd name="T52" fmla="*/ 108204 w 323214"/>
              <a:gd name="T53" fmla="*/ 214883 h 457200"/>
              <a:gd name="T54" fmla="*/ 19812 w 323214"/>
              <a:gd name="T55" fmla="*/ 208787 h 457200"/>
              <a:gd name="T56" fmla="*/ 1595 w 323214"/>
              <a:gd name="T57" fmla="*/ 235958 h 457200"/>
              <a:gd name="T58" fmla="*/ 157733 w 323214"/>
              <a:gd name="T59" fmla="*/ 228219 h 457200"/>
              <a:gd name="T60" fmla="*/ 106680 w 323214"/>
              <a:gd name="T61" fmla="*/ 240792 h 457200"/>
              <a:gd name="T62" fmla="*/ 184403 w 323214"/>
              <a:gd name="T63" fmla="*/ 245363 h 457200"/>
              <a:gd name="T64" fmla="*/ 175259 w 323214"/>
              <a:gd name="T65" fmla="*/ 236219 h 457200"/>
              <a:gd name="T66" fmla="*/ 150875 w 323214"/>
              <a:gd name="T67" fmla="*/ 190500 h 457200"/>
              <a:gd name="T68" fmla="*/ 112775 w 323214"/>
              <a:gd name="T69" fmla="*/ 201168 h 457200"/>
              <a:gd name="T70" fmla="*/ 19812 w 323214"/>
              <a:gd name="T71" fmla="*/ 208787 h 457200"/>
              <a:gd name="T72" fmla="*/ 120395 w 323214"/>
              <a:gd name="T73" fmla="*/ 217931 h 457200"/>
              <a:gd name="T74" fmla="*/ 167639 w 323214"/>
              <a:gd name="T75" fmla="*/ 224027 h 457200"/>
              <a:gd name="T76" fmla="*/ 182879 w 323214"/>
              <a:gd name="T77" fmla="*/ 213359 h 457200"/>
              <a:gd name="T78" fmla="*/ 188975 w 323214"/>
              <a:gd name="T79" fmla="*/ 202692 h 457200"/>
              <a:gd name="T80" fmla="*/ 152399 w 323214"/>
              <a:gd name="T81" fmla="*/ 188975 h 457200"/>
              <a:gd name="T82" fmla="*/ 190499 w 323214"/>
              <a:gd name="T83" fmla="*/ 185927 h 457200"/>
              <a:gd name="T84" fmla="*/ 190499 w 323214"/>
              <a:gd name="T85" fmla="*/ 185927 h 457200"/>
              <a:gd name="T86" fmla="*/ 153542 w 323214"/>
              <a:gd name="T87" fmla="*/ 187833 h 457200"/>
              <a:gd name="T88" fmla="*/ 155447 w 323214"/>
              <a:gd name="T89" fmla="*/ 185927 h 457200"/>
              <a:gd name="T90" fmla="*/ 291083 w 323214"/>
              <a:gd name="T91" fmla="*/ 0 h 457200"/>
              <a:gd name="T92" fmla="*/ 161543 w 323214"/>
              <a:gd name="T93" fmla="*/ 32003 h 457200"/>
              <a:gd name="T94" fmla="*/ 153923 w 323214"/>
              <a:gd name="T95" fmla="*/ 44196 h 457200"/>
              <a:gd name="T96" fmla="*/ 153923 w 323214"/>
              <a:gd name="T97" fmla="*/ 185927 h 457200"/>
              <a:gd name="T98" fmla="*/ 190499 w 323214"/>
              <a:gd name="T99" fmla="*/ 53339 h 457200"/>
              <a:gd name="T100" fmla="*/ 230123 w 323214"/>
              <a:gd name="T101" fmla="*/ 45720 h 457200"/>
              <a:gd name="T102" fmla="*/ 294131 w 323214"/>
              <a:gd name="T103" fmla="*/ 38100 h 457200"/>
              <a:gd name="T104" fmla="*/ 153542 w 323214"/>
              <a:gd name="T105" fmla="*/ 187833 h 457200"/>
              <a:gd name="T106" fmla="*/ 155447 w 323214"/>
              <a:gd name="T107" fmla="*/ 185927 h 457200"/>
              <a:gd name="T108" fmla="*/ 190499 w 323214"/>
              <a:gd name="T109" fmla="*/ 56387 h 457200"/>
              <a:gd name="T110" fmla="*/ 188975 w 323214"/>
              <a:gd name="T111" fmla="*/ 59436 h 457200"/>
              <a:gd name="T112" fmla="*/ 188975 w 323214"/>
              <a:gd name="T113" fmla="*/ 59436 h 457200"/>
              <a:gd name="T114" fmla="*/ 190499 w 323214"/>
              <a:gd name="T115" fmla="*/ 58420 h 45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3214" h="457200">
                <a:moveTo>
                  <a:pt x="152399" y="267207"/>
                </a:moveTo>
                <a:lnTo>
                  <a:pt x="152399" y="406907"/>
                </a:lnTo>
                <a:lnTo>
                  <a:pt x="153923" y="409955"/>
                </a:lnTo>
                <a:lnTo>
                  <a:pt x="153923" y="413003"/>
                </a:lnTo>
                <a:lnTo>
                  <a:pt x="155447" y="414527"/>
                </a:lnTo>
                <a:lnTo>
                  <a:pt x="155447" y="417575"/>
                </a:lnTo>
                <a:lnTo>
                  <a:pt x="160019" y="422147"/>
                </a:lnTo>
                <a:lnTo>
                  <a:pt x="160019" y="423671"/>
                </a:lnTo>
                <a:lnTo>
                  <a:pt x="161543" y="425195"/>
                </a:lnTo>
                <a:lnTo>
                  <a:pt x="166115" y="428243"/>
                </a:lnTo>
                <a:lnTo>
                  <a:pt x="167639" y="429767"/>
                </a:lnTo>
                <a:lnTo>
                  <a:pt x="211835" y="446531"/>
                </a:lnTo>
                <a:lnTo>
                  <a:pt x="222503" y="448055"/>
                </a:lnTo>
                <a:lnTo>
                  <a:pt x="234695" y="451103"/>
                </a:lnTo>
                <a:lnTo>
                  <a:pt x="262127" y="454151"/>
                </a:lnTo>
                <a:lnTo>
                  <a:pt x="277367" y="455675"/>
                </a:lnTo>
                <a:lnTo>
                  <a:pt x="292607" y="455675"/>
                </a:lnTo>
                <a:lnTo>
                  <a:pt x="323087" y="457199"/>
                </a:lnTo>
                <a:lnTo>
                  <a:pt x="323087" y="419099"/>
                </a:lnTo>
                <a:lnTo>
                  <a:pt x="292607" y="417575"/>
                </a:lnTo>
                <a:lnTo>
                  <a:pt x="278891" y="417575"/>
                </a:lnTo>
                <a:lnTo>
                  <a:pt x="265175" y="416051"/>
                </a:lnTo>
                <a:lnTo>
                  <a:pt x="240791" y="413003"/>
                </a:lnTo>
                <a:lnTo>
                  <a:pt x="230123" y="411479"/>
                </a:lnTo>
                <a:lnTo>
                  <a:pt x="219455" y="408431"/>
                </a:lnTo>
                <a:lnTo>
                  <a:pt x="210311" y="406907"/>
                </a:lnTo>
                <a:lnTo>
                  <a:pt x="202691" y="403859"/>
                </a:lnTo>
                <a:lnTo>
                  <a:pt x="196595" y="402335"/>
                </a:lnTo>
                <a:lnTo>
                  <a:pt x="190499" y="402335"/>
                </a:lnTo>
                <a:lnTo>
                  <a:pt x="187451" y="396239"/>
                </a:lnTo>
                <a:lnTo>
                  <a:pt x="190499" y="396239"/>
                </a:lnTo>
                <a:lnTo>
                  <a:pt x="190499" y="271271"/>
                </a:lnTo>
                <a:lnTo>
                  <a:pt x="155447" y="271271"/>
                </a:lnTo>
                <a:lnTo>
                  <a:pt x="154431" y="269748"/>
                </a:lnTo>
                <a:lnTo>
                  <a:pt x="153923" y="269748"/>
                </a:lnTo>
                <a:lnTo>
                  <a:pt x="152780" y="267462"/>
                </a:lnTo>
                <a:lnTo>
                  <a:pt x="152399" y="267207"/>
                </a:lnTo>
                <a:close/>
              </a:path>
              <a:path w="323214" h="457200">
                <a:moveTo>
                  <a:pt x="187451" y="396239"/>
                </a:moveTo>
                <a:lnTo>
                  <a:pt x="190499" y="402335"/>
                </a:lnTo>
                <a:lnTo>
                  <a:pt x="190499" y="399287"/>
                </a:lnTo>
                <a:lnTo>
                  <a:pt x="187451" y="396239"/>
                </a:lnTo>
                <a:close/>
              </a:path>
              <a:path w="323214" h="457200">
                <a:moveTo>
                  <a:pt x="190499" y="398525"/>
                </a:moveTo>
                <a:lnTo>
                  <a:pt x="190499" y="402335"/>
                </a:lnTo>
                <a:lnTo>
                  <a:pt x="196595" y="402335"/>
                </a:lnTo>
                <a:lnTo>
                  <a:pt x="192023" y="399287"/>
                </a:lnTo>
                <a:lnTo>
                  <a:pt x="190499" y="398525"/>
                </a:lnTo>
                <a:close/>
              </a:path>
              <a:path w="323214" h="457200">
                <a:moveTo>
                  <a:pt x="188975" y="397763"/>
                </a:moveTo>
                <a:lnTo>
                  <a:pt x="190499" y="399287"/>
                </a:lnTo>
                <a:lnTo>
                  <a:pt x="190499" y="398525"/>
                </a:lnTo>
                <a:lnTo>
                  <a:pt x="188975" y="397763"/>
                </a:lnTo>
                <a:close/>
              </a:path>
              <a:path w="323214" h="457200">
                <a:moveTo>
                  <a:pt x="190499" y="396239"/>
                </a:moveTo>
                <a:lnTo>
                  <a:pt x="187451" y="396239"/>
                </a:lnTo>
                <a:lnTo>
                  <a:pt x="188975" y="397763"/>
                </a:lnTo>
                <a:lnTo>
                  <a:pt x="190499" y="398525"/>
                </a:lnTo>
                <a:lnTo>
                  <a:pt x="190499" y="396239"/>
                </a:lnTo>
                <a:close/>
              </a:path>
              <a:path w="323214" h="457200">
                <a:moveTo>
                  <a:pt x="190499" y="263651"/>
                </a:moveTo>
                <a:lnTo>
                  <a:pt x="152399" y="263651"/>
                </a:lnTo>
                <a:lnTo>
                  <a:pt x="153415" y="267716"/>
                </a:lnTo>
                <a:lnTo>
                  <a:pt x="153923" y="268224"/>
                </a:lnTo>
                <a:lnTo>
                  <a:pt x="153542" y="268224"/>
                </a:lnTo>
                <a:lnTo>
                  <a:pt x="153619" y="268528"/>
                </a:lnTo>
                <a:lnTo>
                  <a:pt x="155447" y="271271"/>
                </a:lnTo>
                <a:lnTo>
                  <a:pt x="190499" y="271271"/>
                </a:lnTo>
                <a:lnTo>
                  <a:pt x="190499" y="268224"/>
                </a:lnTo>
                <a:lnTo>
                  <a:pt x="153923" y="268224"/>
                </a:lnTo>
                <a:lnTo>
                  <a:pt x="153466" y="267919"/>
                </a:lnTo>
                <a:lnTo>
                  <a:pt x="190499" y="267919"/>
                </a:lnTo>
                <a:lnTo>
                  <a:pt x="190499" y="263651"/>
                </a:lnTo>
                <a:close/>
              </a:path>
              <a:path w="323214" h="457200">
                <a:moveTo>
                  <a:pt x="152780" y="267462"/>
                </a:moveTo>
                <a:lnTo>
                  <a:pt x="153923" y="269748"/>
                </a:lnTo>
                <a:lnTo>
                  <a:pt x="153619" y="268528"/>
                </a:lnTo>
                <a:lnTo>
                  <a:pt x="153009" y="267614"/>
                </a:lnTo>
                <a:lnTo>
                  <a:pt x="152780" y="267462"/>
                </a:lnTo>
                <a:close/>
              </a:path>
              <a:path w="323214" h="457200">
                <a:moveTo>
                  <a:pt x="153619" y="268528"/>
                </a:moveTo>
                <a:lnTo>
                  <a:pt x="153923" y="269748"/>
                </a:lnTo>
                <a:lnTo>
                  <a:pt x="154431" y="269748"/>
                </a:lnTo>
                <a:lnTo>
                  <a:pt x="153619" y="268528"/>
                </a:lnTo>
                <a:close/>
              </a:path>
              <a:path w="323214" h="457200">
                <a:moveTo>
                  <a:pt x="153009" y="267614"/>
                </a:moveTo>
                <a:lnTo>
                  <a:pt x="153619" y="268528"/>
                </a:lnTo>
                <a:lnTo>
                  <a:pt x="153466" y="267919"/>
                </a:lnTo>
                <a:lnTo>
                  <a:pt x="153009" y="267614"/>
                </a:lnTo>
                <a:close/>
              </a:path>
              <a:path w="323214" h="457200">
                <a:moveTo>
                  <a:pt x="153415" y="267716"/>
                </a:moveTo>
                <a:lnTo>
                  <a:pt x="153466" y="267919"/>
                </a:lnTo>
                <a:lnTo>
                  <a:pt x="153923" y="268224"/>
                </a:lnTo>
                <a:lnTo>
                  <a:pt x="153415" y="267716"/>
                </a:lnTo>
                <a:close/>
              </a:path>
              <a:path w="323214" h="457200">
                <a:moveTo>
                  <a:pt x="152399" y="266700"/>
                </a:moveTo>
                <a:lnTo>
                  <a:pt x="153009" y="267614"/>
                </a:lnTo>
                <a:lnTo>
                  <a:pt x="153466" y="267919"/>
                </a:lnTo>
                <a:lnTo>
                  <a:pt x="153415" y="267716"/>
                </a:lnTo>
                <a:lnTo>
                  <a:pt x="152399" y="266700"/>
                </a:lnTo>
                <a:close/>
              </a:path>
              <a:path w="323214" h="457200">
                <a:moveTo>
                  <a:pt x="152399" y="263651"/>
                </a:moveTo>
                <a:lnTo>
                  <a:pt x="152399" y="266700"/>
                </a:lnTo>
                <a:lnTo>
                  <a:pt x="153415" y="267716"/>
                </a:lnTo>
                <a:lnTo>
                  <a:pt x="152399" y="263651"/>
                </a:lnTo>
                <a:close/>
              </a:path>
              <a:path w="323214" h="457200">
                <a:moveTo>
                  <a:pt x="152399" y="266700"/>
                </a:moveTo>
                <a:lnTo>
                  <a:pt x="152780" y="267462"/>
                </a:lnTo>
                <a:lnTo>
                  <a:pt x="153009" y="267614"/>
                </a:lnTo>
                <a:lnTo>
                  <a:pt x="152399" y="266700"/>
                </a:lnTo>
                <a:close/>
              </a:path>
              <a:path w="323214" h="457200">
                <a:moveTo>
                  <a:pt x="152399" y="266700"/>
                </a:moveTo>
                <a:lnTo>
                  <a:pt x="152399" y="267207"/>
                </a:lnTo>
                <a:lnTo>
                  <a:pt x="152780" y="267462"/>
                </a:lnTo>
                <a:lnTo>
                  <a:pt x="152399" y="266700"/>
                </a:lnTo>
                <a:close/>
              </a:path>
              <a:path w="323214" h="457200">
                <a:moveTo>
                  <a:pt x="19812" y="208787"/>
                </a:moveTo>
                <a:lnTo>
                  <a:pt x="19812" y="246887"/>
                </a:lnTo>
                <a:lnTo>
                  <a:pt x="48768" y="248412"/>
                </a:lnTo>
                <a:lnTo>
                  <a:pt x="62483" y="248412"/>
                </a:lnTo>
                <a:lnTo>
                  <a:pt x="89916" y="251459"/>
                </a:lnTo>
                <a:lnTo>
                  <a:pt x="100583" y="252983"/>
                </a:lnTo>
                <a:lnTo>
                  <a:pt x="112775" y="254507"/>
                </a:lnTo>
                <a:lnTo>
                  <a:pt x="121919" y="257556"/>
                </a:lnTo>
                <a:lnTo>
                  <a:pt x="131063" y="259080"/>
                </a:lnTo>
                <a:lnTo>
                  <a:pt x="138683" y="262127"/>
                </a:lnTo>
                <a:lnTo>
                  <a:pt x="144779" y="263651"/>
                </a:lnTo>
                <a:lnTo>
                  <a:pt x="149351" y="265175"/>
                </a:lnTo>
                <a:lnTo>
                  <a:pt x="152399" y="267207"/>
                </a:lnTo>
                <a:lnTo>
                  <a:pt x="152399" y="263651"/>
                </a:lnTo>
                <a:lnTo>
                  <a:pt x="190499" y="263651"/>
                </a:lnTo>
                <a:lnTo>
                  <a:pt x="190499" y="259080"/>
                </a:lnTo>
                <a:lnTo>
                  <a:pt x="188975" y="256031"/>
                </a:lnTo>
                <a:lnTo>
                  <a:pt x="188975" y="252983"/>
                </a:lnTo>
                <a:lnTo>
                  <a:pt x="185927" y="249936"/>
                </a:lnTo>
                <a:lnTo>
                  <a:pt x="184911" y="246887"/>
                </a:lnTo>
                <a:lnTo>
                  <a:pt x="50292" y="246887"/>
                </a:lnTo>
                <a:lnTo>
                  <a:pt x="80771" y="243839"/>
                </a:lnTo>
                <a:lnTo>
                  <a:pt x="94487" y="243839"/>
                </a:lnTo>
                <a:lnTo>
                  <a:pt x="106680" y="240792"/>
                </a:lnTo>
                <a:lnTo>
                  <a:pt x="118871" y="239268"/>
                </a:lnTo>
                <a:lnTo>
                  <a:pt x="131063" y="236219"/>
                </a:lnTo>
                <a:lnTo>
                  <a:pt x="141731" y="234695"/>
                </a:lnTo>
                <a:lnTo>
                  <a:pt x="150875" y="231648"/>
                </a:lnTo>
                <a:lnTo>
                  <a:pt x="157733" y="228219"/>
                </a:lnTo>
                <a:lnTo>
                  <a:pt x="152399" y="225551"/>
                </a:lnTo>
                <a:lnTo>
                  <a:pt x="131063" y="219456"/>
                </a:lnTo>
                <a:lnTo>
                  <a:pt x="120395" y="217931"/>
                </a:lnTo>
                <a:lnTo>
                  <a:pt x="108204" y="214883"/>
                </a:lnTo>
                <a:lnTo>
                  <a:pt x="80771" y="211836"/>
                </a:lnTo>
                <a:lnTo>
                  <a:pt x="65531" y="210312"/>
                </a:lnTo>
                <a:lnTo>
                  <a:pt x="51816" y="210312"/>
                </a:lnTo>
                <a:lnTo>
                  <a:pt x="19812" y="208787"/>
                </a:lnTo>
                <a:close/>
              </a:path>
              <a:path w="323214" h="457200">
                <a:moveTo>
                  <a:pt x="19812" y="208787"/>
                </a:moveTo>
                <a:lnTo>
                  <a:pt x="12215" y="210383"/>
                </a:lnTo>
                <a:lnTo>
                  <a:pt x="5905" y="214693"/>
                </a:lnTo>
                <a:lnTo>
                  <a:pt x="1595" y="221003"/>
                </a:lnTo>
                <a:lnTo>
                  <a:pt x="0" y="228600"/>
                </a:lnTo>
                <a:lnTo>
                  <a:pt x="1595" y="235958"/>
                </a:lnTo>
                <a:lnTo>
                  <a:pt x="5905" y="241744"/>
                </a:lnTo>
                <a:lnTo>
                  <a:pt x="12215" y="245530"/>
                </a:lnTo>
                <a:lnTo>
                  <a:pt x="19812" y="246887"/>
                </a:lnTo>
                <a:lnTo>
                  <a:pt x="19812" y="208787"/>
                </a:lnTo>
                <a:close/>
              </a:path>
              <a:path w="323214" h="457200">
                <a:moveTo>
                  <a:pt x="157733" y="228219"/>
                </a:moveTo>
                <a:lnTo>
                  <a:pt x="150875" y="231648"/>
                </a:lnTo>
                <a:lnTo>
                  <a:pt x="141731" y="234695"/>
                </a:lnTo>
                <a:lnTo>
                  <a:pt x="131063" y="236219"/>
                </a:lnTo>
                <a:lnTo>
                  <a:pt x="118871" y="239268"/>
                </a:lnTo>
                <a:lnTo>
                  <a:pt x="106680" y="240792"/>
                </a:lnTo>
                <a:lnTo>
                  <a:pt x="94487" y="243839"/>
                </a:lnTo>
                <a:lnTo>
                  <a:pt x="80771" y="243839"/>
                </a:lnTo>
                <a:lnTo>
                  <a:pt x="50292" y="246887"/>
                </a:lnTo>
                <a:lnTo>
                  <a:pt x="184911" y="246887"/>
                </a:lnTo>
                <a:lnTo>
                  <a:pt x="184403" y="245363"/>
                </a:lnTo>
                <a:lnTo>
                  <a:pt x="181355" y="242315"/>
                </a:lnTo>
                <a:lnTo>
                  <a:pt x="176783" y="239268"/>
                </a:lnTo>
                <a:lnTo>
                  <a:pt x="176783" y="237744"/>
                </a:lnTo>
                <a:lnTo>
                  <a:pt x="175259" y="237744"/>
                </a:lnTo>
                <a:lnTo>
                  <a:pt x="175259" y="236219"/>
                </a:lnTo>
                <a:lnTo>
                  <a:pt x="169163" y="233171"/>
                </a:lnTo>
                <a:lnTo>
                  <a:pt x="161543" y="230124"/>
                </a:lnTo>
                <a:lnTo>
                  <a:pt x="157733" y="228219"/>
                </a:lnTo>
                <a:close/>
              </a:path>
              <a:path w="323214" h="457200">
                <a:moveTo>
                  <a:pt x="152399" y="188975"/>
                </a:moveTo>
                <a:lnTo>
                  <a:pt x="150875" y="190500"/>
                </a:lnTo>
                <a:lnTo>
                  <a:pt x="146303" y="192024"/>
                </a:lnTo>
                <a:lnTo>
                  <a:pt x="140207" y="195072"/>
                </a:lnTo>
                <a:lnTo>
                  <a:pt x="132587" y="196596"/>
                </a:lnTo>
                <a:lnTo>
                  <a:pt x="123443" y="199643"/>
                </a:lnTo>
                <a:lnTo>
                  <a:pt x="112775" y="201168"/>
                </a:lnTo>
                <a:lnTo>
                  <a:pt x="102107" y="204215"/>
                </a:lnTo>
                <a:lnTo>
                  <a:pt x="77724" y="207263"/>
                </a:lnTo>
                <a:lnTo>
                  <a:pt x="64007" y="207263"/>
                </a:lnTo>
                <a:lnTo>
                  <a:pt x="50292" y="208787"/>
                </a:lnTo>
                <a:lnTo>
                  <a:pt x="19812" y="208787"/>
                </a:lnTo>
                <a:lnTo>
                  <a:pt x="51816" y="210312"/>
                </a:lnTo>
                <a:lnTo>
                  <a:pt x="65531" y="210312"/>
                </a:lnTo>
                <a:lnTo>
                  <a:pt x="80771" y="211836"/>
                </a:lnTo>
                <a:lnTo>
                  <a:pt x="108204" y="214883"/>
                </a:lnTo>
                <a:lnTo>
                  <a:pt x="120395" y="217931"/>
                </a:lnTo>
                <a:lnTo>
                  <a:pt x="131063" y="219456"/>
                </a:lnTo>
                <a:lnTo>
                  <a:pt x="152399" y="225551"/>
                </a:lnTo>
                <a:lnTo>
                  <a:pt x="157733" y="228219"/>
                </a:lnTo>
                <a:lnTo>
                  <a:pt x="160019" y="227075"/>
                </a:lnTo>
                <a:lnTo>
                  <a:pt x="167639" y="224027"/>
                </a:lnTo>
                <a:lnTo>
                  <a:pt x="175259" y="219456"/>
                </a:lnTo>
                <a:lnTo>
                  <a:pt x="176783" y="219456"/>
                </a:lnTo>
                <a:lnTo>
                  <a:pt x="176783" y="217931"/>
                </a:lnTo>
                <a:lnTo>
                  <a:pt x="181355" y="214883"/>
                </a:lnTo>
                <a:lnTo>
                  <a:pt x="182879" y="213359"/>
                </a:lnTo>
                <a:lnTo>
                  <a:pt x="182879" y="211836"/>
                </a:lnTo>
                <a:lnTo>
                  <a:pt x="184403" y="210312"/>
                </a:lnTo>
                <a:lnTo>
                  <a:pt x="185927" y="207263"/>
                </a:lnTo>
                <a:lnTo>
                  <a:pt x="187451" y="205739"/>
                </a:lnTo>
                <a:lnTo>
                  <a:pt x="188975" y="202692"/>
                </a:lnTo>
                <a:lnTo>
                  <a:pt x="188975" y="201168"/>
                </a:lnTo>
                <a:lnTo>
                  <a:pt x="190499" y="198120"/>
                </a:lnTo>
                <a:lnTo>
                  <a:pt x="190499" y="193548"/>
                </a:lnTo>
                <a:lnTo>
                  <a:pt x="152399" y="193548"/>
                </a:lnTo>
                <a:lnTo>
                  <a:pt x="152399" y="188975"/>
                </a:lnTo>
                <a:close/>
              </a:path>
              <a:path w="323214" h="457200">
                <a:moveTo>
                  <a:pt x="153270" y="189193"/>
                </a:moveTo>
                <a:lnTo>
                  <a:pt x="152399" y="190500"/>
                </a:lnTo>
                <a:lnTo>
                  <a:pt x="152399" y="193548"/>
                </a:lnTo>
                <a:lnTo>
                  <a:pt x="153270" y="189193"/>
                </a:lnTo>
                <a:close/>
              </a:path>
              <a:path w="323214" h="457200">
                <a:moveTo>
                  <a:pt x="190499" y="185927"/>
                </a:moveTo>
                <a:lnTo>
                  <a:pt x="155447" y="185927"/>
                </a:lnTo>
                <a:lnTo>
                  <a:pt x="153270" y="189193"/>
                </a:lnTo>
                <a:lnTo>
                  <a:pt x="152399" y="193548"/>
                </a:lnTo>
                <a:lnTo>
                  <a:pt x="190499" y="193548"/>
                </a:lnTo>
                <a:lnTo>
                  <a:pt x="190499" y="185927"/>
                </a:lnTo>
                <a:close/>
              </a:path>
              <a:path w="323214" h="457200">
                <a:moveTo>
                  <a:pt x="153161" y="188213"/>
                </a:moveTo>
                <a:lnTo>
                  <a:pt x="152399" y="188975"/>
                </a:lnTo>
                <a:lnTo>
                  <a:pt x="152399" y="190500"/>
                </a:lnTo>
                <a:lnTo>
                  <a:pt x="153161" y="188213"/>
                </a:lnTo>
                <a:close/>
              </a:path>
              <a:path w="323214" h="457200">
                <a:moveTo>
                  <a:pt x="153542" y="187833"/>
                </a:moveTo>
                <a:lnTo>
                  <a:pt x="153161" y="188213"/>
                </a:lnTo>
                <a:lnTo>
                  <a:pt x="152399" y="190500"/>
                </a:lnTo>
                <a:lnTo>
                  <a:pt x="153270" y="189193"/>
                </a:lnTo>
                <a:lnTo>
                  <a:pt x="153542" y="187833"/>
                </a:lnTo>
                <a:close/>
              </a:path>
              <a:path w="323214" h="457200">
                <a:moveTo>
                  <a:pt x="155447" y="185927"/>
                </a:moveTo>
                <a:lnTo>
                  <a:pt x="153542" y="187833"/>
                </a:lnTo>
                <a:lnTo>
                  <a:pt x="153270" y="189193"/>
                </a:lnTo>
                <a:lnTo>
                  <a:pt x="155447" y="185927"/>
                </a:lnTo>
                <a:close/>
              </a:path>
              <a:path w="323214" h="457200">
                <a:moveTo>
                  <a:pt x="323087" y="0"/>
                </a:moveTo>
                <a:lnTo>
                  <a:pt x="291083" y="0"/>
                </a:lnTo>
                <a:lnTo>
                  <a:pt x="275843" y="1524"/>
                </a:lnTo>
                <a:lnTo>
                  <a:pt x="234695" y="6096"/>
                </a:lnTo>
                <a:lnTo>
                  <a:pt x="181355" y="19812"/>
                </a:lnTo>
                <a:lnTo>
                  <a:pt x="166115" y="28955"/>
                </a:lnTo>
                <a:lnTo>
                  <a:pt x="161543" y="32003"/>
                </a:lnTo>
                <a:lnTo>
                  <a:pt x="160019" y="33527"/>
                </a:lnTo>
                <a:lnTo>
                  <a:pt x="160019" y="35051"/>
                </a:lnTo>
                <a:lnTo>
                  <a:pt x="155447" y="39624"/>
                </a:lnTo>
                <a:lnTo>
                  <a:pt x="155447" y="41148"/>
                </a:lnTo>
                <a:lnTo>
                  <a:pt x="153923" y="44196"/>
                </a:lnTo>
                <a:lnTo>
                  <a:pt x="153923" y="45720"/>
                </a:lnTo>
                <a:lnTo>
                  <a:pt x="152399" y="50291"/>
                </a:lnTo>
                <a:lnTo>
                  <a:pt x="152399" y="188975"/>
                </a:lnTo>
                <a:lnTo>
                  <a:pt x="153161" y="188213"/>
                </a:lnTo>
                <a:lnTo>
                  <a:pt x="153923" y="185927"/>
                </a:lnTo>
                <a:lnTo>
                  <a:pt x="190499" y="185927"/>
                </a:lnTo>
                <a:lnTo>
                  <a:pt x="190499" y="60960"/>
                </a:lnTo>
                <a:lnTo>
                  <a:pt x="187451" y="60960"/>
                </a:lnTo>
                <a:lnTo>
                  <a:pt x="190499" y="54863"/>
                </a:lnTo>
                <a:lnTo>
                  <a:pt x="190499" y="53339"/>
                </a:lnTo>
                <a:lnTo>
                  <a:pt x="201167" y="53339"/>
                </a:lnTo>
                <a:lnTo>
                  <a:pt x="204215" y="51815"/>
                </a:lnTo>
                <a:lnTo>
                  <a:pt x="211835" y="50291"/>
                </a:lnTo>
                <a:lnTo>
                  <a:pt x="220979" y="47243"/>
                </a:lnTo>
                <a:lnTo>
                  <a:pt x="230123" y="45720"/>
                </a:lnTo>
                <a:lnTo>
                  <a:pt x="240791" y="44196"/>
                </a:lnTo>
                <a:lnTo>
                  <a:pt x="252983" y="41148"/>
                </a:lnTo>
                <a:lnTo>
                  <a:pt x="265175" y="41148"/>
                </a:lnTo>
                <a:lnTo>
                  <a:pt x="278891" y="39624"/>
                </a:lnTo>
                <a:lnTo>
                  <a:pt x="294131" y="38100"/>
                </a:lnTo>
                <a:lnTo>
                  <a:pt x="323087" y="38100"/>
                </a:lnTo>
                <a:lnTo>
                  <a:pt x="323087" y="0"/>
                </a:lnTo>
                <a:close/>
              </a:path>
              <a:path w="323214" h="457200">
                <a:moveTo>
                  <a:pt x="153923" y="185927"/>
                </a:moveTo>
                <a:lnTo>
                  <a:pt x="153161" y="188213"/>
                </a:lnTo>
                <a:lnTo>
                  <a:pt x="153542" y="187833"/>
                </a:lnTo>
                <a:lnTo>
                  <a:pt x="153923" y="185927"/>
                </a:lnTo>
                <a:close/>
              </a:path>
              <a:path w="323214" h="457200">
                <a:moveTo>
                  <a:pt x="155447" y="185927"/>
                </a:moveTo>
                <a:lnTo>
                  <a:pt x="153923" y="185927"/>
                </a:lnTo>
                <a:lnTo>
                  <a:pt x="153542" y="187833"/>
                </a:lnTo>
                <a:lnTo>
                  <a:pt x="155447" y="185927"/>
                </a:lnTo>
                <a:close/>
              </a:path>
              <a:path w="323214" h="457200">
                <a:moveTo>
                  <a:pt x="190499" y="54863"/>
                </a:moveTo>
                <a:lnTo>
                  <a:pt x="187451" y="60960"/>
                </a:lnTo>
                <a:lnTo>
                  <a:pt x="190499" y="56387"/>
                </a:lnTo>
                <a:lnTo>
                  <a:pt x="190499" y="54863"/>
                </a:lnTo>
                <a:close/>
              </a:path>
              <a:path w="323214" h="457200">
                <a:moveTo>
                  <a:pt x="190499" y="56387"/>
                </a:moveTo>
                <a:lnTo>
                  <a:pt x="187451" y="60960"/>
                </a:lnTo>
                <a:lnTo>
                  <a:pt x="190499" y="57912"/>
                </a:lnTo>
                <a:lnTo>
                  <a:pt x="190499" y="56387"/>
                </a:lnTo>
                <a:close/>
              </a:path>
              <a:path w="323214" h="457200">
                <a:moveTo>
                  <a:pt x="190499" y="58420"/>
                </a:moveTo>
                <a:lnTo>
                  <a:pt x="188975" y="59436"/>
                </a:lnTo>
                <a:lnTo>
                  <a:pt x="187451" y="60960"/>
                </a:lnTo>
                <a:lnTo>
                  <a:pt x="190499" y="60960"/>
                </a:lnTo>
                <a:lnTo>
                  <a:pt x="190499" y="58420"/>
                </a:lnTo>
                <a:close/>
              </a:path>
              <a:path w="323214" h="457200">
                <a:moveTo>
                  <a:pt x="190499" y="57912"/>
                </a:moveTo>
                <a:lnTo>
                  <a:pt x="188975" y="59436"/>
                </a:lnTo>
                <a:lnTo>
                  <a:pt x="190499" y="58420"/>
                </a:lnTo>
                <a:lnTo>
                  <a:pt x="190499" y="57912"/>
                </a:lnTo>
                <a:close/>
              </a:path>
              <a:path w="323214" h="457200">
                <a:moveTo>
                  <a:pt x="201167" y="53339"/>
                </a:moveTo>
                <a:lnTo>
                  <a:pt x="190499" y="53339"/>
                </a:lnTo>
                <a:lnTo>
                  <a:pt x="190499" y="58420"/>
                </a:lnTo>
                <a:lnTo>
                  <a:pt x="193547" y="56387"/>
                </a:lnTo>
                <a:lnTo>
                  <a:pt x="198119" y="54863"/>
                </a:lnTo>
                <a:lnTo>
                  <a:pt x="201167" y="5333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 sz="135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F791DCF1-9D62-471C-B849-7183639A9B5D}"/>
              </a:ext>
            </a:extLst>
          </p:cNvPr>
          <p:cNvSpPr txBox="1"/>
          <p:nvPr/>
        </p:nvSpPr>
        <p:spPr>
          <a:xfrm>
            <a:off x="1499708" y="2798711"/>
            <a:ext cx="1308194" cy="240929"/>
          </a:xfrm>
          <a:prstGeom prst="rect">
            <a:avLst/>
          </a:prstGeom>
        </p:spPr>
        <p:txBody>
          <a:bodyPr lIns="0" tIns="9999" rIns="0" bIns="0">
            <a:spAutoFit/>
          </a:bodyPr>
          <a:lstStyle/>
          <a:p>
            <a:pPr marL="9523">
              <a:spcBef>
                <a:spcPts val="79"/>
              </a:spcBef>
              <a:defRPr/>
            </a:pPr>
            <a:r>
              <a:rPr sz="1500" b="1" dirty="0">
                <a:solidFill>
                  <a:srgbClr val="FF0000"/>
                </a:solidFill>
                <a:latin typeface="Arial"/>
                <a:cs typeface="Arial"/>
              </a:rPr>
              <a:t>Fascio di</a:t>
            </a:r>
            <a:r>
              <a:rPr sz="1500" b="1" spc="-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00" b="1" spc="-4" dirty="0">
                <a:solidFill>
                  <a:srgbClr val="FF0000"/>
                </a:solidFill>
                <a:latin typeface="Arial"/>
                <a:cs typeface="Arial"/>
              </a:rPr>
              <a:t>fibre</a:t>
            </a:r>
            <a:endParaRPr sz="1500">
              <a:latin typeface="Arial"/>
              <a:cs typeface="Arial"/>
            </a:endParaRPr>
          </a:p>
        </p:txBody>
      </p:sp>
      <p:sp>
        <p:nvSpPr>
          <p:cNvPr id="63496" name="object 8">
            <a:extLst>
              <a:ext uri="{FF2B5EF4-FFF2-40B4-BE49-F238E27FC236}">
                <a16:creationId xmlns:a16="http://schemas.microsoft.com/office/drawing/2014/main" id="{58DF4F23-F9ED-455D-A2BA-B19BFEB4D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846" y="3260566"/>
            <a:ext cx="857051" cy="47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99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75"/>
              </a:spcBef>
            </a:pPr>
            <a:r>
              <a:rPr lang="it-IT" altLang="it-IT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Fascio di  trasporto</a:t>
            </a:r>
            <a:endParaRPr lang="it-IT" altLang="it-IT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2EAAB87-1D44-4F8D-9C62-74B7B3365F4D}"/>
              </a:ext>
            </a:extLst>
          </p:cNvPr>
          <p:cNvSpPr txBox="1"/>
          <p:nvPr/>
        </p:nvSpPr>
        <p:spPr>
          <a:xfrm>
            <a:off x="6034941" y="3041542"/>
            <a:ext cx="854671" cy="240929"/>
          </a:xfrm>
          <a:prstGeom prst="rect">
            <a:avLst/>
          </a:prstGeom>
        </p:spPr>
        <p:txBody>
          <a:bodyPr lIns="0" tIns="9999" rIns="0" bIns="0">
            <a:spAutoFit/>
          </a:bodyPr>
          <a:lstStyle/>
          <a:p>
            <a:pPr marL="9523">
              <a:spcBef>
                <a:spcPts val="79"/>
              </a:spcBef>
              <a:defRPr/>
            </a:pPr>
            <a:r>
              <a:rPr sz="1500" b="1" spc="-4" dirty="0">
                <a:solidFill>
                  <a:srgbClr val="FF0000"/>
                </a:solidFill>
                <a:latin typeface="Arial"/>
                <a:cs typeface="Arial"/>
              </a:rPr>
              <a:t>mesofillo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484B4B36-7EA4-40E0-866E-52340086EFDE}"/>
              </a:ext>
            </a:extLst>
          </p:cNvPr>
          <p:cNvSpPr txBox="1"/>
          <p:nvPr/>
        </p:nvSpPr>
        <p:spPr>
          <a:xfrm>
            <a:off x="2974551" y="4309264"/>
            <a:ext cx="2980635" cy="840613"/>
          </a:xfrm>
          <a:prstGeom prst="rect">
            <a:avLst/>
          </a:prstGeom>
        </p:spPr>
        <p:txBody>
          <a:bodyPr lIns="0" tIns="9523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75"/>
              </a:spcBef>
            </a:pPr>
            <a:r>
              <a:rPr lang="it-IT" altLang="it-IT" sz="1350">
                <a:latin typeface="Arial" panose="020B0604020202020204" pitchFamily="34" charset="0"/>
                <a:cs typeface="Arial" panose="020B0604020202020204" pitchFamily="34" charset="0"/>
              </a:rPr>
              <a:t>Sezione trasversale di </a:t>
            </a:r>
            <a:r>
              <a:rPr lang="it-IT" altLang="it-IT" sz="1350" b="1">
                <a:latin typeface="Arial" panose="020B0604020202020204" pitchFamily="34" charset="0"/>
                <a:cs typeface="Arial" panose="020B0604020202020204" pitchFamily="34" charset="0"/>
              </a:rPr>
              <a:t>foglia  sclerofilla </a:t>
            </a:r>
            <a:r>
              <a:rPr lang="it-IT" altLang="it-IT" sz="135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altLang="it-IT" sz="1350" i="1">
                <a:latin typeface="Arial" panose="020B0604020202020204" pitchFamily="34" charset="0"/>
                <a:cs typeface="Arial" panose="020B0604020202020204" pitchFamily="34" charset="0"/>
              </a:rPr>
              <a:t>Quercus ilex </a:t>
            </a:r>
            <a:r>
              <a:rPr lang="it-IT" altLang="it-IT" sz="1350">
                <a:latin typeface="Arial" panose="020B0604020202020204" pitchFamily="34" charset="0"/>
                <a:cs typeface="Arial" panose="020B0604020202020204" pitchFamily="34" charset="0"/>
              </a:rPr>
              <a:t>(leccio), una  specie a distribuzione circum-  Mediterranea.</a:t>
            </a:r>
          </a:p>
        </p:txBody>
      </p:sp>
      <p:sp>
        <p:nvSpPr>
          <p:cNvPr id="63499" name="object 11">
            <a:extLst>
              <a:ext uri="{FF2B5EF4-FFF2-40B4-BE49-F238E27FC236}">
                <a16:creationId xmlns:a16="http://schemas.microsoft.com/office/drawing/2014/main" id="{207CD14F-6EEE-4568-8B6C-43B0B109C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794" y="3781940"/>
            <a:ext cx="1517696" cy="1458178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63500" name="object 12">
            <a:extLst>
              <a:ext uri="{FF2B5EF4-FFF2-40B4-BE49-F238E27FC236}">
                <a16:creationId xmlns:a16="http://schemas.microsoft.com/office/drawing/2014/main" id="{089C981A-2FA4-44D5-87BC-3DA896B78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585" y="4383066"/>
            <a:ext cx="204740" cy="37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523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75"/>
              </a:spcBef>
            </a:pPr>
            <a:r>
              <a:rPr lang="it-IT" altLang="it-IT" sz="2399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it-IT" altLang="it-IT" sz="239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CF1B8E14-4FE4-4283-A19B-AE393B66EE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93767" y="997712"/>
            <a:ext cx="2387841" cy="378531"/>
          </a:xfrm>
        </p:spPr>
        <p:txBody>
          <a:bodyPr vert="horz" wrap="square" lIns="68580" tIns="9523" rIns="68580" bIns="34290" rtlCol="0" anchor="ctr">
            <a:normAutofit fontScale="90000"/>
          </a:bodyPr>
          <a:lstStyle/>
          <a:p>
            <a:pPr marL="9523">
              <a:spcBef>
                <a:spcPts val="75"/>
              </a:spcBef>
              <a:defRPr/>
            </a:pPr>
            <a:r>
              <a:rPr dirty="0"/>
              <a:t>Fibre</a:t>
            </a:r>
            <a:r>
              <a:rPr spc="-53" dirty="0"/>
              <a:t> </a:t>
            </a:r>
            <a:r>
              <a:rPr spc="-4" dirty="0"/>
              <a:t>extra-xilari</a:t>
            </a:r>
          </a:p>
        </p:txBody>
      </p:sp>
      <p:sp>
        <p:nvSpPr>
          <p:cNvPr id="63502" name="object 14">
            <a:extLst>
              <a:ext uri="{FF2B5EF4-FFF2-40B4-BE49-F238E27FC236}">
                <a16:creationId xmlns:a16="http://schemas.microsoft.com/office/drawing/2014/main" id="{189DD344-572A-4C10-9228-AA672B2FC73E}"/>
              </a:ext>
            </a:extLst>
          </p:cNvPr>
          <p:cNvSpPr>
            <a:spLocks/>
          </p:cNvSpPr>
          <p:nvPr/>
        </p:nvSpPr>
        <p:spPr bwMode="auto">
          <a:xfrm>
            <a:off x="5758779" y="2209488"/>
            <a:ext cx="173791" cy="1879562"/>
          </a:xfrm>
          <a:custGeom>
            <a:avLst/>
            <a:gdLst>
              <a:gd name="T0" fmla="*/ 166116 w 231775"/>
              <a:gd name="T1" fmla="*/ 1682495 h 3342640"/>
              <a:gd name="T2" fmla="*/ 144780 w 231775"/>
              <a:gd name="T3" fmla="*/ 1709927 h 3342640"/>
              <a:gd name="T4" fmla="*/ 108204 w 231775"/>
              <a:gd name="T5" fmla="*/ 1812035 h 3342640"/>
              <a:gd name="T6" fmla="*/ 96012 w 231775"/>
              <a:gd name="T7" fmla="*/ 3051047 h 3342640"/>
              <a:gd name="T8" fmla="*/ 82296 w 231775"/>
              <a:gd name="T9" fmla="*/ 3180587 h 3342640"/>
              <a:gd name="T10" fmla="*/ 57912 w 231775"/>
              <a:gd name="T11" fmla="*/ 3258311 h 3342640"/>
              <a:gd name="T12" fmla="*/ 36575 w 231775"/>
              <a:gd name="T13" fmla="*/ 3291839 h 3342640"/>
              <a:gd name="T14" fmla="*/ 19812 w 231775"/>
              <a:gd name="T15" fmla="*/ 3307079 h 3342640"/>
              <a:gd name="T16" fmla="*/ 9144 w 231775"/>
              <a:gd name="T17" fmla="*/ 3313175 h 3342640"/>
              <a:gd name="T18" fmla="*/ 9144 w 231775"/>
              <a:gd name="T19" fmla="*/ 3340607 h 3342640"/>
              <a:gd name="T20" fmla="*/ 48768 w 231775"/>
              <a:gd name="T21" fmla="*/ 3320795 h 3342640"/>
              <a:gd name="T22" fmla="*/ 65532 w 231775"/>
              <a:gd name="T23" fmla="*/ 3302507 h 3342640"/>
              <a:gd name="T24" fmla="*/ 118872 w 231775"/>
              <a:gd name="T25" fmla="*/ 3134867 h 3342640"/>
              <a:gd name="T26" fmla="*/ 126492 w 231775"/>
              <a:gd name="T27" fmla="*/ 1892807 h 3342640"/>
              <a:gd name="T28" fmla="*/ 169164 w 231775"/>
              <a:gd name="T29" fmla="*/ 1725167 h 3342640"/>
              <a:gd name="T30" fmla="*/ 205740 w 231775"/>
              <a:gd name="T31" fmla="*/ 1687067 h 3342640"/>
              <a:gd name="T32" fmla="*/ 216408 w 231775"/>
              <a:gd name="T33" fmla="*/ 1685543 h 3342640"/>
              <a:gd name="T34" fmla="*/ 195072 w 231775"/>
              <a:gd name="T35" fmla="*/ 1680971 h 3342640"/>
              <a:gd name="T36" fmla="*/ 178364 w 231775"/>
              <a:gd name="T37" fmla="*/ 1670642 h 3342640"/>
              <a:gd name="T38" fmla="*/ 204216 w 231775"/>
              <a:gd name="T39" fmla="*/ 1658111 h 3342640"/>
              <a:gd name="T40" fmla="*/ 182880 w 231775"/>
              <a:gd name="T41" fmla="*/ 1667255 h 3342640"/>
              <a:gd name="T42" fmla="*/ 188975 w 231775"/>
              <a:gd name="T43" fmla="*/ 1677923 h 3342640"/>
              <a:gd name="T44" fmla="*/ 208787 w 231775"/>
              <a:gd name="T45" fmla="*/ 1684019 h 3342640"/>
              <a:gd name="T46" fmla="*/ 225552 w 231775"/>
              <a:gd name="T47" fmla="*/ 1656587 h 3342640"/>
              <a:gd name="T48" fmla="*/ 217932 w 231775"/>
              <a:gd name="T49" fmla="*/ 1685543 h 3342640"/>
              <a:gd name="T50" fmla="*/ 231648 w 231775"/>
              <a:gd name="T51" fmla="*/ 1662683 h 3342640"/>
              <a:gd name="T52" fmla="*/ 3048 w 231775"/>
              <a:gd name="T53" fmla="*/ 0 h 3342640"/>
              <a:gd name="T54" fmla="*/ 10668 w 231775"/>
              <a:gd name="T55" fmla="*/ 30479 h 3342640"/>
              <a:gd name="T56" fmla="*/ 21336 w 231775"/>
              <a:gd name="T57" fmla="*/ 35051 h 3342640"/>
              <a:gd name="T58" fmla="*/ 33528 w 231775"/>
              <a:gd name="T59" fmla="*/ 45719 h 3342640"/>
              <a:gd name="T60" fmla="*/ 50292 w 231775"/>
              <a:gd name="T61" fmla="*/ 70103 h 3342640"/>
              <a:gd name="T62" fmla="*/ 92964 w 231775"/>
              <a:gd name="T63" fmla="*/ 236219 h 3342640"/>
              <a:gd name="T64" fmla="*/ 97536 w 231775"/>
              <a:gd name="T65" fmla="*/ 1450847 h 3342640"/>
              <a:gd name="T66" fmla="*/ 135636 w 231775"/>
              <a:gd name="T67" fmla="*/ 1613915 h 3342640"/>
              <a:gd name="T68" fmla="*/ 175260 w 231775"/>
              <a:gd name="T69" fmla="*/ 1668779 h 3342640"/>
              <a:gd name="T70" fmla="*/ 190500 w 231775"/>
              <a:gd name="T71" fmla="*/ 1664207 h 3342640"/>
              <a:gd name="T72" fmla="*/ 210312 w 231775"/>
              <a:gd name="T73" fmla="*/ 1656587 h 3342640"/>
              <a:gd name="T74" fmla="*/ 199644 w 231775"/>
              <a:gd name="T75" fmla="*/ 1650491 h 3342640"/>
              <a:gd name="T76" fmla="*/ 178308 w 231775"/>
              <a:gd name="T77" fmla="*/ 1629155 h 3342640"/>
              <a:gd name="T78" fmla="*/ 137160 w 231775"/>
              <a:gd name="T79" fmla="*/ 1523999 h 3342640"/>
              <a:gd name="T80" fmla="*/ 123444 w 231775"/>
              <a:gd name="T81" fmla="*/ 1394459 h 3342640"/>
              <a:gd name="T82" fmla="*/ 118872 w 231775"/>
              <a:gd name="T83" fmla="*/ 205739 h 3342640"/>
              <a:gd name="T84" fmla="*/ 105156 w 231775"/>
              <a:gd name="T85" fmla="*/ 132587 h 3342640"/>
              <a:gd name="T86" fmla="*/ 82296 w 231775"/>
              <a:gd name="T87" fmla="*/ 71627 h 3342640"/>
              <a:gd name="T88" fmla="*/ 59436 w 231775"/>
              <a:gd name="T89" fmla="*/ 32003 h 3342640"/>
              <a:gd name="T90" fmla="*/ 7620 w 231775"/>
              <a:gd name="T91" fmla="*/ 0 h 3342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1775" h="3342640">
                <a:moveTo>
                  <a:pt x="178364" y="1670642"/>
                </a:moveTo>
                <a:lnTo>
                  <a:pt x="170687" y="1676399"/>
                </a:lnTo>
                <a:lnTo>
                  <a:pt x="166116" y="1682495"/>
                </a:lnTo>
                <a:lnTo>
                  <a:pt x="160020" y="1688591"/>
                </a:lnTo>
                <a:lnTo>
                  <a:pt x="155448" y="1696211"/>
                </a:lnTo>
                <a:lnTo>
                  <a:pt x="144780" y="1709927"/>
                </a:lnTo>
                <a:lnTo>
                  <a:pt x="135636" y="1726691"/>
                </a:lnTo>
                <a:lnTo>
                  <a:pt x="120396" y="1766315"/>
                </a:lnTo>
                <a:lnTo>
                  <a:pt x="108204" y="1812035"/>
                </a:lnTo>
                <a:lnTo>
                  <a:pt x="100584" y="1862327"/>
                </a:lnTo>
                <a:lnTo>
                  <a:pt x="96012" y="1917191"/>
                </a:lnTo>
                <a:lnTo>
                  <a:pt x="96012" y="3051047"/>
                </a:lnTo>
                <a:lnTo>
                  <a:pt x="94487" y="3080003"/>
                </a:lnTo>
                <a:lnTo>
                  <a:pt x="89916" y="3131819"/>
                </a:lnTo>
                <a:lnTo>
                  <a:pt x="82296" y="3180587"/>
                </a:lnTo>
                <a:lnTo>
                  <a:pt x="71628" y="3223259"/>
                </a:lnTo>
                <a:lnTo>
                  <a:pt x="64008" y="3241547"/>
                </a:lnTo>
                <a:lnTo>
                  <a:pt x="57912" y="3258311"/>
                </a:lnTo>
                <a:lnTo>
                  <a:pt x="48768" y="3273551"/>
                </a:lnTo>
                <a:lnTo>
                  <a:pt x="41148" y="3285743"/>
                </a:lnTo>
                <a:lnTo>
                  <a:pt x="36575" y="3291839"/>
                </a:lnTo>
                <a:lnTo>
                  <a:pt x="33528" y="3296411"/>
                </a:lnTo>
                <a:lnTo>
                  <a:pt x="28956" y="3300983"/>
                </a:lnTo>
                <a:lnTo>
                  <a:pt x="19812" y="3307079"/>
                </a:lnTo>
                <a:lnTo>
                  <a:pt x="16764" y="3310127"/>
                </a:lnTo>
                <a:lnTo>
                  <a:pt x="12192" y="3311651"/>
                </a:lnTo>
                <a:lnTo>
                  <a:pt x="9144" y="3313175"/>
                </a:lnTo>
                <a:lnTo>
                  <a:pt x="0" y="3313175"/>
                </a:lnTo>
                <a:lnTo>
                  <a:pt x="3048" y="3342131"/>
                </a:lnTo>
                <a:lnTo>
                  <a:pt x="9144" y="3340607"/>
                </a:lnTo>
                <a:lnTo>
                  <a:pt x="24384" y="3337559"/>
                </a:lnTo>
                <a:lnTo>
                  <a:pt x="30480" y="3334511"/>
                </a:lnTo>
                <a:lnTo>
                  <a:pt x="48768" y="3320795"/>
                </a:lnTo>
                <a:lnTo>
                  <a:pt x="54864" y="3314699"/>
                </a:lnTo>
                <a:lnTo>
                  <a:pt x="59436" y="3308603"/>
                </a:lnTo>
                <a:lnTo>
                  <a:pt x="65532" y="3302507"/>
                </a:lnTo>
                <a:lnTo>
                  <a:pt x="99060" y="3230879"/>
                </a:lnTo>
                <a:lnTo>
                  <a:pt x="111252" y="3185159"/>
                </a:lnTo>
                <a:lnTo>
                  <a:pt x="118872" y="3134867"/>
                </a:lnTo>
                <a:lnTo>
                  <a:pt x="123444" y="3080003"/>
                </a:lnTo>
                <a:lnTo>
                  <a:pt x="123444" y="1947671"/>
                </a:lnTo>
                <a:lnTo>
                  <a:pt x="126492" y="1892807"/>
                </a:lnTo>
                <a:lnTo>
                  <a:pt x="137160" y="1818131"/>
                </a:lnTo>
                <a:lnTo>
                  <a:pt x="147828" y="1775459"/>
                </a:lnTo>
                <a:lnTo>
                  <a:pt x="169164" y="1725167"/>
                </a:lnTo>
                <a:lnTo>
                  <a:pt x="193548" y="1694687"/>
                </a:lnTo>
                <a:lnTo>
                  <a:pt x="201168" y="1690115"/>
                </a:lnTo>
                <a:lnTo>
                  <a:pt x="205740" y="1687067"/>
                </a:lnTo>
                <a:lnTo>
                  <a:pt x="208787" y="1687067"/>
                </a:lnTo>
                <a:lnTo>
                  <a:pt x="213360" y="1685543"/>
                </a:lnTo>
                <a:lnTo>
                  <a:pt x="216408" y="1685543"/>
                </a:lnTo>
                <a:lnTo>
                  <a:pt x="208787" y="1684019"/>
                </a:lnTo>
                <a:lnTo>
                  <a:pt x="202692" y="1682495"/>
                </a:lnTo>
                <a:lnTo>
                  <a:pt x="195072" y="1680971"/>
                </a:lnTo>
                <a:lnTo>
                  <a:pt x="188975" y="1677923"/>
                </a:lnTo>
                <a:lnTo>
                  <a:pt x="182880" y="1673351"/>
                </a:lnTo>
                <a:lnTo>
                  <a:pt x="178364" y="1670642"/>
                </a:lnTo>
                <a:close/>
              </a:path>
              <a:path w="231775" h="3342640">
                <a:moveTo>
                  <a:pt x="216408" y="1656587"/>
                </a:moveTo>
                <a:lnTo>
                  <a:pt x="210312" y="1656587"/>
                </a:lnTo>
                <a:lnTo>
                  <a:pt x="204216" y="1658111"/>
                </a:lnTo>
                <a:lnTo>
                  <a:pt x="196596" y="1661159"/>
                </a:lnTo>
                <a:lnTo>
                  <a:pt x="190500" y="1664207"/>
                </a:lnTo>
                <a:lnTo>
                  <a:pt x="182880" y="1667255"/>
                </a:lnTo>
                <a:lnTo>
                  <a:pt x="178364" y="1670642"/>
                </a:lnTo>
                <a:lnTo>
                  <a:pt x="182880" y="1673351"/>
                </a:lnTo>
                <a:lnTo>
                  <a:pt x="188975" y="1677923"/>
                </a:lnTo>
                <a:lnTo>
                  <a:pt x="195072" y="1680971"/>
                </a:lnTo>
                <a:lnTo>
                  <a:pt x="202692" y="1682495"/>
                </a:lnTo>
                <a:lnTo>
                  <a:pt x="208787" y="1684019"/>
                </a:lnTo>
                <a:lnTo>
                  <a:pt x="216408" y="1685543"/>
                </a:lnTo>
                <a:lnTo>
                  <a:pt x="216408" y="1656587"/>
                </a:lnTo>
                <a:close/>
              </a:path>
              <a:path w="231775" h="3342640">
                <a:moveTo>
                  <a:pt x="225552" y="1656587"/>
                </a:moveTo>
                <a:lnTo>
                  <a:pt x="216408" y="1656587"/>
                </a:lnTo>
                <a:lnTo>
                  <a:pt x="216408" y="1685543"/>
                </a:lnTo>
                <a:lnTo>
                  <a:pt x="217932" y="1685543"/>
                </a:lnTo>
                <a:lnTo>
                  <a:pt x="225552" y="1684019"/>
                </a:lnTo>
                <a:lnTo>
                  <a:pt x="231648" y="1677923"/>
                </a:lnTo>
                <a:lnTo>
                  <a:pt x="231648" y="1662683"/>
                </a:lnTo>
                <a:lnTo>
                  <a:pt x="225552" y="1656587"/>
                </a:lnTo>
                <a:close/>
              </a:path>
              <a:path w="231775" h="3342640">
                <a:moveTo>
                  <a:pt x="7620" y="0"/>
                </a:moveTo>
                <a:lnTo>
                  <a:pt x="3048" y="0"/>
                </a:lnTo>
                <a:lnTo>
                  <a:pt x="0" y="28955"/>
                </a:lnTo>
                <a:lnTo>
                  <a:pt x="6096" y="28955"/>
                </a:lnTo>
                <a:lnTo>
                  <a:pt x="10668" y="30479"/>
                </a:lnTo>
                <a:lnTo>
                  <a:pt x="13716" y="30479"/>
                </a:lnTo>
                <a:lnTo>
                  <a:pt x="16764" y="33527"/>
                </a:lnTo>
                <a:lnTo>
                  <a:pt x="21336" y="35051"/>
                </a:lnTo>
                <a:lnTo>
                  <a:pt x="25908" y="38100"/>
                </a:lnTo>
                <a:lnTo>
                  <a:pt x="28956" y="42671"/>
                </a:lnTo>
                <a:lnTo>
                  <a:pt x="33528" y="45719"/>
                </a:lnTo>
                <a:lnTo>
                  <a:pt x="38100" y="50291"/>
                </a:lnTo>
                <a:lnTo>
                  <a:pt x="41148" y="56387"/>
                </a:lnTo>
                <a:lnTo>
                  <a:pt x="50292" y="70103"/>
                </a:lnTo>
                <a:lnTo>
                  <a:pt x="77724" y="140207"/>
                </a:lnTo>
                <a:lnTo>
                  <a:pt x="86868" y="185927"/>
                </a:lnTo>
                <a:lnTo>
                  <a:pt x="92964" y="236219"/>
                </a:lnTo>
                <a:lnTo>
                  <a:pt x="96012" y="291083"/>
                </a:lnTo>
                <a:lnTo>
                  <a:pt x="96012" y="1423415"/>
                </a:lnTo>
                <a:lnTo>
                  <a:pt x="97536" y="1450847"/>
                </a:lnTo>
                <a:lnTo>
                  <a:pt x="103632" y="1504187"/>
                </a:lnTo>
                <a:lnTo>
                  <a:pt x="114300" y="1552955"/>
                </a:lnTo>
                <a:lnTo>
                  <a:pt x="135636" y="1613915"/>
                </a:lnTo>
                <a:lnTo>
                  <a:pt x="160020" y="1652015"/>
                </a:lnTo>
                <a:lnTo>
                  <a:pt x="164592" y="1658111"/>
                </a:lnTo>
                <a:lnTo>
                  <a:pt x="175260" y="1668779"/>
                </a:lnTo>
                <a:lnTo>
                  <a:pt x="178364" y="1670642"/>
                </a:lnTo>
                <a:lnTo>
                  <a:pt x="182880" y="1667255"/>
                </a:lnTo>
                <a:lnTo>
                  <a:pt x="190500" y="1664207"/>
                </a:lnTo>
                <a:lnTo>
                  <a:pt x="196596" y="1661159"/>
                </a:lnTo>
                <a:lnTo>
                  <a:pt x="204216" y="1658111"/>
                </a:lnTo>
                <a:lnTo>
                  <a:pt x="210312" y="1656587"/>
                </a:lnTo>
                <a:lnTo>
                  <a:pt x="207264" y="1655063"/>
                </a:lnTo>
                <a:lnTo>
                  <a:pt x="202692" y="1653539"/>
                </a:lnTo>
                <a:lnTo>
                  <a:pt x="199644" y="1650491"/>
                </a:lnTo>
                <a:lnTo>
                  <a:pt x="190500" y="1644395"/>
                </a:lnTo>
                <a:lnTo>
                  <a:pt x="181356" y="1635251"/>
                </a:lnTo>
                <a:lnTo>
                  <a:pt x="178308" y="1629155"/>
                </a:lnTo>
                <a:lnTo>
                  <a:pt x="169164" y="1616963"/>
                </a:lnTo>
                <a:lnTo>
                  <a:pt x="147828" y="1566671"/>
                </a:lnTo>
                <a:lnTo>
                  <a:pt x="137160" y="1523999"/>
                </a:lnTo>
                <a:lnTo>
                  <a:pt x="128016" y="1475231"/>
                </a:lnTo>
                <a:lnTo>
                  <a:pt x="124968" y="1423415"/>
                </a:lnTo>
                <a:lnTo>
                  <a:pt x="123444" y="1394459"/>
                </a:lnTo>
                <a:lnTo>
                  <a:pt x="123444" y="262127"/>
                </a:lnTo>
                <a:lnTo>
                  <a:pt x="121920" y="233171"/>
                </a:lnTo>
                <a:lnTo>
                  <a:pt x="118872" y="205739"/>
                </a:lnTo>
                <a:lnTo>
                  <a:pt x="115824" y="179831"/>
                </a:lnTo>
                <a:lnTo>
                  <a:pt x="109728" y="155448"/>
                </a:lnTo>
                <a:lnTo>
                  <a:pt x="105156" y="132587"/>
                </a:lnTo>
                <a:lnTo>
                  <a:pt x="99060" y="109727"/>
                </a:lnTo>
                <a:lnTo>
                  <a:pt x="91440" y="89915"/>
                </a:lnTo>
                <a:lnTo>
                  <a:pt x="82296" y="71627"/>
                </a:lnTo>
                <a:lnTo>
                  <a:pt x="74675" y="53339"/>
                </a:lnTo>
                <a:lnTo>
                  <a:pt x="64008" y="39624"/>
                </a:lnTo>
                <a:lnTo>
                  <a:pt x="59436" y="32003"/>
                </a:lnTo>
                <a:lnTo>
                  <a:pt x="53340" y="25907"/>
                </a:lnTo>
                <a:lnTo>
                  <a:pt x="15240" y="1524"/>
                </a:lnTo>
                <a:lnTo>
                  <a:pt x="762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 sz="1350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8E9E635B-FBBB-4262-AA23-24C248B2FB68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20" name="object 3">
              <a:extLst>
                <a:ext uri="{FF2B5EF4-FFF2-40B4-BE49-F238E27FC236}">
                  <a16:creationId xmlns:a16="http://schemas.microsoft.com/office/drawing/2014/main" id="{E3B3FD99-F4D5-428B-9D1F-7D6ED405AFEC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4">
              <a:extLst>
                <a:ext uri="{FF2B5EF4-FFF2-40B4-BE49-F238E27FC236}">
                  <a16:creationId xmlns:a16="http://schemas.microsoft.com/office/drawing/2014/main" id="{87A7677F-A825-4DA2-B660-41B3EF25E505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5">
              <a:extLst>
                <a:ext uri="{FF2B5EF4-FFF2-40B4-BE49-F238E27FC236}">
                  <a16:creationId xmlns:a16="http://schemas.microsoft.com/office/drawing/2014/main" id="{F9406A76-FDF5-45D8-AD99-6DA0793F5279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object 2">
            <a:extLst>
              <a:ext uri="{FF2B5EF4-FFF2-40B4-BE49-F238E27FC236}">
                <a16:creationId xmlns:a16="http://schemas.microsoft.com/office/drawing/2014/main" id="{FF2010D7-E8EB-48F3-85D2-424F413D3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745" y="1341722"/>
            <a:ext cx="6617153" cy="305205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882829E-CFAE-4824-B4F5-CD9CB8BDB9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31858" y="997712"/>
            <a:ext cx="6280284" cy="378531"/>
          </a:xfrm>
        </p:spPr>
        <p:txBody>
          <a:bodyPr vert="horz" wrap="square" lIns="68580" tIns="9523" rIns="68580" bIns="34290" rtlCol="0" anchor="ctr">
            <a:normAutofit fontScale="90000"/>
          </a:bodyPr>
          <a:lstStyle/>
          <a:p>
            <a:pPr marL="3900660">
              <a:spcBef>
                <a:spcPts val="75"/>
              </a:spcBef>
              <a:defRPr/>
            </a:pPr>
            <a:r>
              <a:rPr dirty="0"/>
              <a:t>Fibre</a:t>
            </a:r>
            <a:r>
              <a:rPr spc="-53" dirty="0"/>
              <a:t> </a:t>
            </a:r>
            <a:r>
              <a:rPr spc="-4" dirty="0"/>
              <a:t>extra-xilari</a:t>
            </a:r>
          </a:p>
        </p:txBody>
      </p:sp>
      <p:sp>
        <p:nvSpPr>
          <p:cNvPr id="64516" name="object 6">
            <a:extLst>
              <a:ext uri="{FF2B5EF4-FFF2-40B4-BE49-F238E27FC236}">
                <a16:creationId xmlns:a16="http://schemas.microsoft.com/office/drawing/2014/main" id="{B505AFB2-EFBD-4521-9D64-0BBA72AD8B97}"/>
              </a:ext>
            </a:extLst>
          </p:cNvPr>
          <p:cNvSpPr>
            <a:spLocks/>
          </p:cNvSpPr>
          <p:nvPr/>
        </p:nvSpPr>
        <p:spPr bwMode="auto">
          <a:xfrm>
            <a:off x="4447015" y="3476019"/>
            <a:ext cx="779678" cy="354725"/>
          </a:xfrm>
          <a:custGeom>
            <a:avLst/>
            <a:gdLst>
              <a:gd name="T0" fmla="*/ 677577 w 1039495"/>
              <a:gd name="T1" fmla="*/ 133819 h 631189"/>
              <a:gd name="T2" fmla="*/ 0 w 1039495"/>
              <a:gd name="T3" fmla="*/ 521207 h 631189"/>
              <a:gd name="T4" fmla="*/ 64008 w 1039495"/>
              <a:gd name="T5" fmla="*/ 630935 h 631189"/>
              <a:gd name="T6" fmla="*/ 740253 w 1039495"/>
              <a:gd name="T7" fmla="*/ 243503 h 631189"/>
              <a:gd name="T8" fmla="*/ 677577 w 1039495"/>
              <a:gd name="T9" fmla="*/ 133819 h 631189"/>
              <a:gd name="T10" fmla="*/ 971149 w 1039495"/>
              <a:gd name="T11" fmla="*/ 102108 h 631189"/>
              <a:gd name="T12" fmla="*/ 733043 w 1039495"/>
              <a:gd name="T13" fmla="*/ 102108 h 631189"/>
              <a:gd name="T14" fmla="*/ 795527 w 1039495"/>
              <a:gd name="T15" fmla="*/ 211835 h 631189"/>
              <a:gd name="T16" fmla="*/ 740253 w 1039495"/>
              <a:gd name="T17" fmla="*/ 243503 h 631189"/>
              <a:gd name="T18" fmla="*/ 803147 w 1039495"/>
              <a:gd name="T19" fmla="*/ 353567 h 631189"/>
              <a:gd name="T20" fmla="*/ 971149 w 1039495"/>
              <a:gd name="T21" fmla="*/ 102108 h 631189"/>
              <a:gd name="T22" fmla="*/ 733043 w 1039495"/>
              <a:gd name="T23" fmla="*/ 102108 h 631189"/>
              <a:gd name="T24" fmla="*/ 677577 w 1039495"/>
              <a:gd name="T25" fmla="*/ 133819 h 631189"/>
              <a:gd name="T26" fmla="*/ 740253 w 1039495"/>
              <a:gd name="T27" fmla="*/ 243503 h 631189"/>
              <a:gd name="T28" fmla="*/ 795527 w 1039495"/>
              <a:gd name="T29" fmla="*/ 211835 h 631189"/>
              <a:gd name="T30" fmla="*/ 733043 w 1039495"/>
              <a:gd name="T31" fmla="*/ 102108 h 631189"/>
              <a:gd name="T32" fmla="*/ 1039367 w 1039495"/>
              <a:gd name="T33" fmla="*/ 0 h 631189"/>
              <a:gd name="T34" fmla="*/ 614171 w 1039495"/>
              <a:gd name="T35" fmla="*/ 22860 h 631189"/>
              <a:gd name="T36" fmla="*/ 677577 w 1039495"/>
              <a:gd name="T37" fmla="*/ 133819 h 631189"/>
              <a:gd name="T38" fmla="*/ 733043 w 1039495"/>
              <a:gd name="T39" fmla="*/ 102108 h 631189"/>
              <a:gd name="T40" fmla="*/ 971149 w 1039495"/>
              <a:gd name="T41" fmla="*/ 102108 h 631189"/>
              <a:gd name="T42" fmla="*/ 1039367 w 1039495"/>
              <a:gd name="T43" fmla="*/ 0 h 631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39495" h="631189">
                <a:moveTo>
                  <a:pt x="677577" y="133819"/>
                </a:moveTo>
                <a:lnTo>
                  <a:pt x="0" y="521207"/>
                </a:lnTo>
                <a:lnTo>
                  <a:pt x="64008" y="630935"/>
                </a:lnTo>
                <a:lnTo>
                  <a:pt x="740253" y="243503"/>
                </a:lnTo>
                <a:lnTo>
                  <a:pt x="677577" y="133819"/>
                </a:lnTo>
                <a:close/>
              </a:path>
              <a:path w="1039495" h="631189">
                <a:moveTo>
                  <a:pt x="971149" y="102108"/>
                </a:moveTo>
                <a:lnTo>
                  <a:pt x="733043" y="102108"/>
                </a:lnTo>
                <a:lnTo>
                  <a:pt x="795527" y="211835"/>
                </a:lnTo>
                <a:lnTo>
                  <a:pt x="740253" y="243503"/>
                </a:lnTo>
                <a:lnTo>
                  <a:pt x="803147" y="353567"/>
                </a:lnTo>
                <a:lnTo>
                  <a:pt x="971149" y="102108"/>
                </a:lnTo>
                <a:close/>
              </a:path>
              <a:path w="1039495" h="631189">
                <a:moveTo>
                  <a:pt x="733043" y="102108"/>
                </a:moveTo>
                <a:lnTo>
                  <a:pt x="677577" y="133819"/>
                </a:lnTo>
                <a:lnTo>
                  <a:pt x="740253" y="243503"/>
                </a:lnTo>
                <a:lnTo>
                  <a:pt x="795527" y="211835"/>
                </a:lnTo>
                <a:lnTo>
                  <a:pt x="733043" y="102108"/>
                </a:lnTo>
                <a:close/>
              </a:path>
              <a:path w="1039495" h="631189">
                <a:moveTo>
                  <a:pt x="1039367" y="0"/>
                </a:moveTo>
                <a:lnTo>
                  <a:pt x="614171" y="22860"/>
                </a:lnTo>
                <a:lnTo>
                  <a:pt x="677577" y="133819"/>
                </a:lnTo>
                <a:lnTo>
                  <a:pt x="733043" y="102108"/>
                </a:lnTo>
                <a:lnTo>
                  <a:pt x="971149" y="102108"/>
                </a:lnTo>
                <a:lnTo>
                  <a:pt x="1039367" y="0"/>
                </a:lnTo>
                <a:close/>
              </a:path>
            </a:pathLst>
          </a:custGeom>
          <a:solidFill>
            <a:srgbClr val="B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 sz="135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06BE5677-C385-4037-8AF2-33EE0C0963D8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DDCCDE70-2C7D-4998-80C9-3E6944AC9E1F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E660FA28-CFC6-4697-9291-75707A9F1491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544BBDD0-9FA2-449B-942E-642E3C217AB7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object 2">
            <a:extLst>
              <a:ext uri="{FF2B5EF4-FFF2-40B4-BE49-F238E27FC236}">
                <a16:creationId xmlns:a16="http://schemas.microsoft.com/office/drawing/2014/main" id="{F89E5EF9-3C0F-4110-B649-1FB092DD8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298" y="1409572"/>
            <a:ext cx="6285045" cy="2991349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65539" name="object 3">
            <a:extLst>
              <a:ext uri="{FF2B5EF4-FFF2-40B4-BE49-F238E27FC236}">
                <a16:creationId xmlns:a16="http://schemas.microsoft.com/office/drawing/2014/main" id="{2F59B03E-23AE-4B82-8DC5-1B3F30E92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235" y="4458057"/>
            <a:ext cx="5205398" cy="103679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65540" name="object 4">
            <a:extLst>
              <a:ext uri="{FF2B5EF4-FFF2-40B4-BE49-F238E27FC236}">
                <a16:creationId xmlns:a16="http://schemas.microsoft.com/office/drawing/2014/main" id="{F44BF369-600A-4FB9-A6FD-42E9EFE37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5632" y="857250"/>
            <a:ext cx="1754575" cy="174505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65541" name="object 5">
            <a:extLst>
              <a:ext uri="{FF2B5EF4-FFF2-40B4-BE49-F238E27FC236}">
                <a16:creationId xmlns:a16="http://schemas.microsoft.com/office/drawing/2014/main" id="{D96EE59C-BA1D-4FB5-893F-5D9D273B0929}"/>
              </a:ext>
            </a:extLst>
          </p:cNvPr>
          <p:cNvSpPr>
            <a:spLocks/>
          </p:cNvSpPr>
          <p:nvPr/>
        </p:nvSpPr>
        <p:spPr bwMode="auto">
          <a:xfrm>
            <a:off x="1328299" y="2871321"/>
            <a:ext cx="2109299" cy="739208"/>
          </a:xfrm>
          <a:custGeom>
            <a:avLst/>
            <a:gdLst>
              <a:gd name="T0" fmla="*/ 0 w 2813685"/>
              <a:gd name="T1" fmla="*/ 1312163 h 1312545"/>
              <a:gd name="T2" fmla="*/ 2813303 w 2813685"/>
              <a:gd name="T3" fmla="*/ 1312163 h 1312545"/>
              <a:gd name="T4" fmla="*/ 2813303 w 2813685"/>
              <a:gd name="T5" fmla="*/ 0 h 1312545"/>
              <a:gd name="T6" fmla="*/ 0 w 2813685"/>
              <a:gd name="T7" fmla="*/ 0 h 1312545"/>
              <a:gd name="T8" fmla="*/ 0 w 2813685"/>
              <a:gd name="T9" fmla="*/ 1312163 h 1312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13685" h="1312545">
                <a:moveTo>
                  <a:pt x="0" y="1312163"/>
                </a:moveTo>
                <a:lnTo>
                  <a:pt x="2813303" y="1312163"/>
                </a:lnTo>
                <a:lnTo>
                  <a:pt x="2813303" y="0"/>
                </a:lnTo>
                <a:lnTo>
                  <a:pt x="0" y="0"/>
                </a:lnTo>
                <a:lnTo>
                  <a:pt x="0" y="13121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 sz="1350"/>
          </a:p>
        </p:txBody>
      </p:sp>
      <p:sp>
        <p:nvSpPr>
          <p:cNvPr id="65542" name="object 6">
            <a:extLst>
              <a:ext uri="{FF2B5EF4-FFF2-40B4-BE49-F238E27FC236}">
                <a16:creationId xmlns:a16="http://schemas.microsoft.com/office/drawing/2014/main" id="{24270BEF-630F-4C2D-92F1-CF390FBE3161}"/>
              </a:ext>
            </a:extLst>
          </p:cNvPr>
          <p:cNvSpPr>
            <a:spLocks/>
          </p:cNvSpPr>
          <p:nvPr/>
        </p:nvSpPr>
        <p:spPr bwMode="auto">
          <a:xfrm>
            <a:off x="1318775" y="2865370"/>
            <a:ext cx="2129535" cy="752301"/>
          </a:xfrm>
          <a:custGeom>
            <a:avLst/>
            <a:gdLst>
              <a:gd name="T0" fmla="*/ 2833115 w 2839720"/>
              <a:gd name="T1" fmla="*/ 0 h 1338579"/>
              <a:gd name="T2" fmla="*/ 4571 w 2839720"/>
              <a:gd name="T3" fmla="*/ 0 h 1338579"/>
              <a:gd name="T4" fmla="*/ 0 w 2839720"/>
              <a:gd name="T5" fmla="*/ 6096 h 1338579"/>
              <a:gd name="T6" fmla="*/ 0 w 2839720"/>
              <a:gd name="T7" fmla="*/ 1333499 h 1338579"/>
              <a:gd name="T8" fmla="*/ 4571 w 2839720"/>
              <a:gd name="T9" fmla="*/ 1338071 h 1338579"/>
              <a:gd name="T10" fmla="*/ 2833115 w 2839720"/>
              <a:gd name="T11" fmla="*/ 1338071 h 1338579"/>
              <a:gd name="T12" fmla="*/ 2839211 w 2839720"/>
              <a:gd name="T13" fmla="*/ 1333499 h 1338579"/>
              <a:gd name="T14" fmla="*/ 2839211 w 2839720"/>
              <a:gd name="T15" fmla="*/ 1325879 h 1338579"/>
              <a:gd name="T16" fmla="*/ 24384 w 2839720"/>
              <a:gd name="T17" fmla="*/ 1325879 h 1338579"/>
              <a:gd name="T18" fmla="*/ 12192 w 2839720"/>
              <a:gd name="T19" fmla="*/ 1313687 h 1338579"/>
              <a:gd name="T20" fmla="*/ 24384 w 2839720"/>
              <a:gd name="T21" fmla="*/ 1313687 h 1338579"/>
              <a:gd name="T22" fmla="*/ 24384 w 2839720"/>
              <a:gd name="T23" fmla="*/ 25908 h 1338579"/>
              <a:gd name="T24" fmla="*/ 12192 w 2839720"/>
              <a:gd name="T25" fmla="*/ 25908 h 1338579"/>
              <a:gd name="T26" fmla="*/ 24384 w 2839720"/>
              <a:gd name="T27" fmla="*/ 12192 h 1338579"/>
              <a:gd name="T28" fmla="*/ 2839211 w 2839720"/>
              <a:gd name="T29" fmla="*/ 12192 h 1338579"/>
              <a:gd name="T30" fmla="*/ 2839211 w 2839720"/>
              <a:gd name="T31" fmla="*/ 6096 h 1338579"/>
              <a:gd name="T32" fmla="*/ 2833115 w 2839720"/>
              <a:gd name="T33" fmla="*/ 0 h 1338579"/>
              <a:gd name="T34" fmla="*/ 24384 w 2839720"/>
              <a:gd name="T35" fmla="*/ 1313687 h 1338579"/>
              <a:gd name="T36" fmla="*/ 12192 w 2839720"/>
              <a:gd name="T37" fmla="*/ 1313687 h 1338579"/>
              <a:gd name="T38" fmla="*/ 24384 w 2839720"/>
              <a:gd name="T39" fmla="*/ 1325879 h 1338579"/>
              <a:gd name="T40" fmla="*/ 24384 w 2839720"/>
              <a:gd name="T41" fmla="*/ 1313687 h 1338579"/>
              <a:gd name="T42" fmla="*/ 2813303 w 2839720"/>
              <a:gd name="T43" fmla="*/ 1313687 h 1338579"/>
              <a:gd name="T44" fmla="*/ 24384 w 2839720"/>
              <a:gd name="T45" fmla="*/ 1313687 h 1338579"/>
              <a:gd name="T46" fmla="*/ 24384 w 2839720"/>
              <a:gd name="T47" fmla="*/ 1325879 h 1338579"/>
              <a:gd name="T48" fmla="*/ 2813303 w 2839720"/>
              <a:gd name="T49" fmla="*/ 1325879 h 1338579"/>
              <a:gd name="T50" fmla="*/ 2813303 w 2839720"/>
              <a:gd name="T51" fmla="*/ 1313687 h 1338579"/>
              <a:gd name="T52" fmla="*/ 2813303 w 2839720"/>
              <a:gd name="T53" fmla="*/ 12192 h 1338579"/>
              <a:gd name="T54" fmla="*/ 2813303 w 2839720"/>
              <a:gd name="T55" fmla="*/ 1325879 h 1338579"/>
              <a:gd name="T56" fmla="*/ 2827019 w 2839720"/>
              <a:gd name="T57" fmla="*/ 1313687 h 1338579"/>
              <a:gd name="T58" fmla="*/ 2839211 w 2839720"/>
              <a:gd name="T59" fmla="*/ 1313687 h 1338579"/>
              <a:gd name="T60" fmla="*/ 2839211 w 2839720"/>
              <a:gd name="T61" fmla="*/ 25908 h 1338579"/>
              <a:gd name="T62" fmla="*/ 2827019 w 2839720"/>
              <a:gd name="T63" fmla="*/ 25908 h 1338579"/>
              <a:gd name="T64" fmla="*/ 2813303 w 2839720"/>
              <a:gd name="T65" fmla="*/ 12192 h 1338579"/>
              <a:gd name="T66" fmla="*/ 2839211 w 2839720"/>
              <a:gd name="T67" fmla="*/ 1313687 h 1338579"/>
              <a:gd name="T68" fmla="*/ 2827019 w 2839720"/>
              <a:gd name="T69" fmla="*/ 1313687 h 1338579"/>
              <a:gd name="T70" fmla="*/ 2813303 w 2839720"/>
              <a:gd name="T71" fmla="*/ 1325879 h 1338579"/>
              <a:gd name="T72" fmla="*/ 2839211 w 2839720"/>
              <a:gd name="T73" fmla="*/ 1325879 h 1338579"/>
              <a:gd name="T74" fmla="*/ 2839211 w 2839720"/>
              <a:gd name="T75" fmla="*/ 1313687 h 1338579"/>
              <a:gd name="T76" fmla="*/ 24384 w 2839720"/>
              <a:gd name="T77" fmla="*/ 12192 h 1338579"/>
              <a:gd name="T78" fmla="*/ 12192 w 2839720"/>
              <a:gd name="T79" fmla="*/ 25908 h 1338579"/>
              <a:gd name="T80" fmla="*/ 24384 w 2839720"/>
              <a:gd name="T81" fmla="*/ 25908 h 1338579"/>
              <a:gd name="T82" fmla="*/ 24384 w 2839720"/>
              <a:gd name="T83" fmla="*/ 12192 h 1338579"/>
              <a:gd name="T84" fmla="*/ 2813303 w 2839720"/>
              <a:gd name="T85" fmla="*/ 12192 h 1338579"/>
              <a:gd name="T86" fmla="*/ 24384 w 2839720"/>
              <a:gd name="T87" fmla="*/ 12192 h 1338579"/>
              <a:gd name="T88" fmla="*/ 24384 w 2839720"/>
              <a:gd name="T89" fmla="*/ 25908 h 1338579"/>
              <a:gd name="T90" fmla="*/ 2813303 w 2839720"/>
              <a:gd name="T91" fmla="*/ 25908 h 1338579"/>
              <a:gd name="T92" fmla="*/ 2813303 w 2839720"/>
              <a:gd name="T93" fmla="*/ 12192 h 1338579"/>
              <a:gd name="T94" fmla="*/ 2839211 w 2839720"/>
              <a:gd name="T95" fmla="*/ 12192 h 1338579"/>
              <a:gd name="T96" fmla="*/ 2813303 w 2839720"/>
              <a:gd name="T97" fmla="*/ 12192 h 1338579"/>
              <a:gd name="T98" fmla="*/ 2827019 w 2839720"/>
              <a:gd name="T99" fmla="*/ 25908 h 1338579"/>
              <a:gd name="T100" fmla="*/ 2839211 w 2839720"/>
              <a:gd name="T101" fmla="*/ 25908 h 1338579"/>
              <a:gd name="T102" fmla="*/ 2839211 w 2839720"/>
              <a:gd name="T103" fmla="*/ 12192 h 1338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839720" h="1338579">
                <a:moveTo>
                  <a:pt x="2833115" y="0"/>
                </a:moveTo>
                <a:lnTo>
                  <a:pt x="4571" y="0"/>
                </a:lnTo>
                <a:lnTo>
                  <a:pt x="0" y="6096"/>
                </a:lnTo>
                <a:lnTo>
                  <a:pt x="0" y="1333499"/>
                </a:lnTo>
                <a:lnTo>
                  <a:pt x="4571" y="1338071"/>
                </a:lnTo>
                <a:lnTo>
                  <a:pt x="2833115" y="1338071"/>
                </a:lnTo>
                <a:lnTo>
                  <a:pt x="2839211" y="1333499"/>
                </a:lnTo>
                <a:lnTo>
                  <a:pt x="2839211" y="1325879"/>
                </a:lnTo>
                <a:lnTo>
                  <a:pt x="24384" y="1325879"/>
                </a:lnTo>
                <a:lnTo>
                  <a:pt x="12192" y="1313687"/>
                </a:lnTo>
                <a:lnTo>
                  <a:pt x="24384" y="1313687"/>
                </a:lnTo>
                <a:lnTo>
                  <a:pt x="24384" y="25908"/>
                </a:lnTo>
                <a:lnTo>
                  <a:pt x="12192" y="25908"/>
                </a:lnTo>
                <a:lnTo>
                  <a:pt x="24384" y="12192"/>
                </a:lnTo>
                <a:lnTo>
                  <a:pt x="2839211" y="12192"/>
                </a:lnTo>
                <a:lnTo>
                  <a:pt x="2839211" y="6096"/>
                </a:lnTo>
                <a:lnTo>
                  <a:pt x="2833115" y="0"/>
                </a:lnTo>
                <a:close/>
              </a:path>
              <a:path w="2839720" h="1338579">
                <a:moveTo>
                  <a:pt x="24384" y="1313687"/>
                </a:moveTo>
                <a:lnTo>
                  <a:pt x="12192" y="1313687"/>
                </a:lnTo>
                <a:lnTo>
                  <a:pt x="24384" y="1325879"/>
                </a:lnTo>
                <a:lnTo>
                  <a:pt x="24384" y="1313687"/>
                </a:lnTo>
                <a:close/>
              </a:path>
              <a:path w="2839720" h="1338579">
                <a:moveTo>
                  <a:pt x="2813303" y="1313687"/>
                </a:moveTo>
                <a:lnTo>
                  <a:pt x="24384" y="1313687"/>
                </a:lnTo>
                <a:lnTo>
                  <a:pt x="24384" y="1325879"/>
                </a:lnTo>
                <a:lnTo>
                  <a:pt x="2813303" y="1325879"/>
                </a:lnTo>
                <a:lnTo>
                  <a:pt x="2813303" y="1313687"/>
                </a:lnTo>
                <a:close/>
              </a:path>
              <a:path w="2839720" h="1338579">
                <a:moveTo>
                  <a:pt x="2813303" y="12192"/>
                </a:moveTo>
                <a:lnTo>
                  <a:pt x="2813303" y="1325879"/>
                </a:lnTo>
                <a:lnTo>
                  <a:pt x="2827019" y="1313687"/>
                </a:lnTo>
                <a:lnTo>
                  <a:pt x="2839211" y="1313687"/>
                </a:lnTo>
                <a:lnTo>
                  <a:pt x="2839211" y="25908"/>
                </a:lnTo>
                <a:lnTo>
                  <a:pt x="2827019" y="25908"/>
                </a:lnTo>
                <a:lnTo>
                  <a:pt x="2813303" y="12192"/>
                </a:lnTo>
                <a:close/>
              </a:path>
              <a:path w="2839720" h="1338579">
                <a:moveTo>
                  <a:pt x="2839211" y="1313687"/>
                </a:moveTo>
                <a:lnTo>
                  <a:pt x="2827019" y="1313687"/>
                </a:lnTo>
                <a:lnTo>
                  <a:pt x="2813303" y="1325879"/>
                </a:lnTo>
                <a:lnTo>
                  <a:pt x="2839211" y="1325879"/>
                </a:lnTo>
                <a:lnTo>
                  <a:pt x="2839211" y="1313687"/>
                </a:lnTo>
                <a:close/>
              </a:path>
              <a:path w="2839720" h="1338579">
                <a:moveTo>
                  <a:pt x="24384" y="12192"/>
                </a:moveTo>
                <a:lnTo>
                  <a:pt x="12192" y="25908"/>
                </a:lnTo>
                <a:lnTo>
                  <a:pt x="24384" y="25908"/>
                </a:lnTo>
                <a:lnTo>
                  <a:pt x="24384" y="12192"/>
                </a:lnTo>
                <a:close/>
              </a:path>
              <a:path w="2839720" h="1338579">
                <a:moveTo>
                  <a:pt x="2813303" y="12192"/>
                </a:moveTo>
                <a:lnTo>
                  <a:pt x="24384" y="12192"/>
                </a:lnTo>
                <a:lnTo>
                  <a:pt x="24384" y="25908"/>
                </a:lnTo>
                <a:lnTo>
                  <a:pt x="2813303" y="25908"/>
                </a:lnTo>
                <a:lnTo>
                  <a:pt x="2813303" y="12192"/>
                </a:lnTo>
                <a:close/>
              </a:path>
              <a:path w="2839720" h="1338579">
                <a:moveTo>
                  <a:pt x="2839211" y="12192"/>
                </a:moveTo>
                <a:lnTo>
                  <a:pt x="2813303" y="12192"/>
                </a:lnTo>
                <a:lnTo>
                  <a:pt x="2827019" y="25908"/>
                </a:lnTo>
                <a:lnTo>
                  <a:pt x="2839211" y="25908"/>
                </a:lnTo>
                <a:lnTo>
                  <a:pt x="2839211" y="1219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 sz="1350"/>
          </a:p>
        </p:txBody>
      </p:sp>
      <p:sp>
        <p:nvSpPr>
          <p:cNvPr id="65543" name="object 7">
            <a:extLst>
              <a:ext uri="{FF2B5EF4-FFF2-40B4-BE49-F238E27FC236}">
                <a16:creationId xmlns:a16="http://schemas.microsoft.com/office/drawing/2014/main" id="{22E27885-8CD1-4A70-8A8F-09543274F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0358" y="1022709"/>
            <a:ext cx="2397364" cy="2200956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65544" name="object 8">
            <a:extLst>
              <a:ext uri="{FF2B5EF4-FFF2-40B4-BE49-F238E27FC236}">
                <a16:creationId xmlns:a16="http://schemas.microsoft.com/office/drawing/2014/main" id="{45FB3C6B-71AC-4EC7-9E04-C7A428DE4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793" y="857250"/>
            <a:ext cx="1145117" cy="2105729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BD7E539F-8524-4A1A-A212-A89378844A6D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4" name="object 3">
              <a:extLst>
                <a:ext uri="{FF2B5EF4-FFF2-40B4-BE49-F238E27FC236}">
                  <a16:creationId xmlns:a16="http://schemas.microsoft.com/office/drawing/2014/main" id="{85613711-BF6F-490A-B21C-343FE72436CE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18CC0BE7-0198-4B7C-8013-A3A764A35729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818E5FBF-E47A-4400-A33F-3DC056D31668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object 2">
            <a:extLst>
              <a:ext uri="{FF2B5EF4-FFF2-40B4-BE49-F238E27FC236}">
                <a16:creationId xmlns:a16="http://schemas.microsoft.com/office/drawing/2014/main" id="{EC54A04E-3557-4509-9A2F-8468D3255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596" y="919149"/>
            <a:ext cx="6631437" cy="473878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7D8F5300-76F8-48FA-858D-1A99254108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1402" y="5029425"/>
            <a:ext cx="1567691" cy="285684"/>
          </a:xfrm>
        </p:spPr>
        <p:txBody>
          <a:bodyPr vert="horz" wrap="square" lIns="68580" tIns="9523" rIns="68580" bIns="34290" rtlCol="0" anchor="ctr">
            <a:normAutofit fontScale="90000"/>
          </a:bodyPr>
          <a:lstStyle/>
          <a:p>
            <a:pPr marL="9523">
              <a:spcBef>
                <a:spcPts val="75"/>
              </a:spcBef>
              <a:defRPr/>
            </a:pPr>
            <a:r>
              <a:rPr sz="1800" spc="-4" dirty="0"/>
              <a:t>Agave</a:t>
            </a:r>
            <a:r>
              <a:rPr sz="1800" spc="-45" dirty="0"/>
              <a:t> </a:t>
            </a:r>
            <a:r>
              <a:rPr sz="1800" spc="-4" dirty="0"/>
              <a:t>sisalana</a:t>
            </a:r>
            <a:endParaRPr sz="1800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3CF92A7C-4AED-42E0-9DB1-E48C68F4257C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FB825B65-0C94-4736-A08E-4A3DAD9057C5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434A1F6B-950C-4667-85BE-2A5435A8E315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1F192A03-6909-4593-9D77-2E6D1D51E2D9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53839" y="6612239"/>
            <a:ext cx="505460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dirty="0">
                <a:solidFill>
                  <a:srgbClr val="009900"/>
                </a:solidFill>
                <a:latin typeface="Times New Roman"/>
                <a:cs typeface="Times New Roman"/>
              </a:rPr>
              <a:t>Botanica - </a:t>
            </a:r>
            <a:r>
              <a:rPr sz="1400" spc="5" dirty="0">
                <a:solidFill>
                  <a:srgbClr val="009900"/>
                </a:solidFill>
                <a:latin typeface="Times New Roman"/>
                <a:cs typeface="Times New Roman"/>
              </a:rPr>
              <a:t>Modd. </a:t>
            </a:r>
            <a:r>
              <a:rPr sz="1400" dirty="0">
                <a:solidFill>
                  <a:srgbClr val="009900"/>
                </a:solidFill>
                <a:latin typeface="Times New Roman"/>
                <a:cs typeface="Times New Roman"/>
              </a:rPr>
              <a:t>B+C ”Principi di Biologia vegetale con</a:t>
            </a:r>
            <a:r>
              <a:rPr sz="1400" spc="-17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009900"/>
                </a:solidFill>
                <a:latin typeface="Times New Roman"/>
                <a:cs typeface="Times New Roman"/>
              </a:rPr>
              <a:t>Laboratorio"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38600" y="6550152"/>
            <a:ext cx="5104130" cy="0"/>
          </a:xfrm>
          <a:custGeom>
            <a:avLst/>
            <a:gdLst/>
            <a:ahLst/>
            <a:cxnLst/>
            <a:rect l="l" t="t" r="r" b="b"/>
            <a:pathLst>
              <a:path w="5104130">
                <a:moveTo>
                  <a:pt x="0" y="0"/>
                </a:moveTo>
                <a:lnTo>
                  <a:pt x="5103875" y="0"/>
                </a:lnTo>
              </a:path>
            </a:pathLst>
          </a:custGeom>
          <a:ln w="9143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05200" y="6256020"/>
            <a:ext cx="483108" cy="601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32922" y="322580"/>
            <a:ext cx="352234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3545">
              <a:lnSpc>
                <a:spcPct val="100000"/>
              </a:lnSpc>
              <a:spcBef>
                <a:spcPts val="100"/>
              </a:spcBef>
            </a:pPr>
            <a:r>
              <a:rPr sz="4400" b="1" i="0" spc="-5" dirty="0">
                <a:solidFill>
                  <a:srgbClr val="FF0000"/>
                </a:solidFill>
                <a:latin typeface="Arial"/>
                <a:cs typeface="Arial"/>
              </a:rPr>
              <a:t>TESSUTI</a:t>
            </a:r>
            <a:r>
              <a:rPr sz="4400" b="1" i="0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400" b="1" i="0" dirty="0">
                <a:solidFill>
                  <a:srgbClr val="FF0000"/>
                </a:solidFill>
                <a:latin typeface="Arial"/>
                <a:cs typeface="Arial"/>
              </a:rPr>
              <a:t>DI  TRASP</a:t>
            </a:r>
            <a:r>
              <a:rPr sz="4400" b="1" i="0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4400" b="1" i="0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4400" b="1" i="0" spc="-85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4400" b="1" i="0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564" y="115887"/>
            <a:ext cx="8662036" cy="3013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8229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I </a:t>
            </a:r>
            <a:r>
              <a:rPr sz="2400" spc="-5" dirty="0">
                <a:latin typeface="Arial"/>
                <a:cs typeface="Arial"/>
              </a:rPr>
              <a:t>tessuti di trasporto sono specializzati per il trasporto di  sostanze </a:t>
            </a:r>
            <a:r>
              <a:rPr sz="2400" dirty="0">
                <a:latin typeface="Arial"/>
                <a:cs typeface="Arial"/>
              </a:rPr>
              <a:t>tra </a:t>
            </a:r>
            <a:r>
              <a:rPr sz="2400" spc="-5" dirty="0">
                <a:latin typeface="Arial"/>
                <a:cs typeface="Arial"/>
              </a:rPr>
              <a:t>le varie parti della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pianta.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Si distinguono due </a:t>
            </a:r>
            <a:r>
              <a:rPr sz="2400" spc="-5" dirty="0" err="1">
                <a:latin typeface="Arial"/>
                <a:cs typeface="Arial"/>
              </a:rPr>
              <a:t>tessuti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lang="it-IT" sz="2400" spc="35" dirty="0">
                <a:latin typeface="Arial"/>
                <a:cs typeface="Arial"/>
              </a:rPr>
              <a:t>molto </a:t>
            </a:r>
            <a:r>
              <a:rPr sz="2400" spc="-5" dirty="0" err="1">
                <a:latin typeface="Arial"/>
                <a:cs typeface="Arial"/>
              </a:rPr>
              <a:t>diversi</a:t>
            </a:r>
            <a:r>
              <a:rPr lang="it-IT" sz="2400" spc="-5" dirty="0">
                <a:latin typeface="Arial"/>
                <a:cs typeface="Arial"/>
              </a:rPr>
              <a:t>, sempre associati</a:t>
            </a:r>
            <a:r>
              <a:rPr sz="2400" spc="-5" dirty="0">
                <a:latin typeface="Arial"/>
                <a:cs typeface="Arial"/>
              </a:rPr>
              <a:t>: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469265" marR="10287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2400" b="1" spc="-5" dirty="0">
                <a:latin typeface="Arial"/>
                <a:cs typeface="Arial"/>
              </a:rPr>
              <a:t>tessuto </a:t>
            </a:r>
            <a:r>
              <a:rPr sz="2400" b="1" spc="-5" dirty="0" err="1">
                <a:latin typeface="Arial"/>
                <a:cs typeface="Arial"/>
              </a:rPr>
              <a:t>vascolare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(</a:t>
            </a:r>
            <a:r>
              <a:rPr lang="it-IT" sz="2400" b="1" spc="-5" dirty="0">
                <a:solidFill>
                  <a:srgbClr val="FF0000"/>
                </a:solidFill>
                <a:latin typeface="Arial"/>
                <a:cs typeface="Arial"/>
              </a:rPr>
              <a:t>XILEMA</a:t>
            </a:r>
            <a:r>
              <a:rPr sz="2400" spc="-5" dirty="0">
                <a:latin typeface="Arial"/>
                <a:cs typeface="Arial"/>
              </a:rPr>
              <a:t>): </a:t>
            </a:r>
            <a:r>
              <a:rPr sz="2400" spc="-5" dirty="0" err="1">
                <a:latin typeface="Arial"/>
                <a:cs typeface="Arial"/>
              </a:rPr>
              <a:t>linfa</a:t>
            </a:r>
            <a:r>
              <a:rPr sz="2400" spc="-5" dirty="0">
                <a:latin typeface="Arial"/>
                <a:cs typeface="Arial"/>
              </a:rPr>
              <a:t>  </a:t>
            </a:r>
            <a:r>
              <a:rPr sz="2400" spc="-5" dirty="0" err="1">
                <a:latin typeface="Arial"/>
                <a:cs typeface="Arial"/>
              </a:rPr>
              <a:t>grezza</a:t>
            </a:r>
            <a:endParaRPr sz="2500" dirty="0">
              <a:latin typeface="Times New Roman"/>
              <a:cs typeface="Times New Roman"/>
            </a:endParaRPr>
          </a:p>
          <a:p>
            <a:pPr marL="469265" marR="19685" indent="-457200">
              <a:lnSpc>
                <a:spcPct val="100000"/>
              </a:lnSpc>
              <a:buAutoNum type="arabicPeriod" startAt="2"/>
              <a:tabLst>
                <a:tab pos="469265" algn="l"/>
                <a:tab pos="469900" algn="l"/>
              </a:tabLst>
            </a:pPr>
            <a:r>
              <a:rPr sz="2400" b="1" spc="-5" dirty="0">
                <a:latin typeface="Arial"/>
                <a:cs typeface="Arial"/>
              </a:rPr>
              <a:t>tessuto </a:t>
            </a:r>
            <a:r>
              <a:rPr sz="2400" b="1" spc="-5" dirty="0" err="1">
                <a:latin typeface="Arial"/>
                <a:cs typeface="Arial"/>
              </a:rPr>
              <a:t>cribroso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(</a:t>
            </a:r>
            <a:r>
              <a:rPr lang="it-IT" sz="2400" b="1" spc="-5" dirty="0">
                <a:solidFill>
                  <a:srgbClr val="FF0000"/>
                </a:solidFill>
                <a:latin typeface="Arial"/>
                <a:cs typeface="Arial"/>
              </a:rPr>
              <a:t>FLOEMA</a:t>
            </a:r>
            <a:r>
              <a:rPr sz="2400" spc="-5" dirty="0">
                <a:latin typeface="Arial"/>
                <a:cs typeface="Arial"/>
              </a:rPr>
              <a:t>)</a:t>
            </a:r>
            <a:r>
              <a:rPr lang="it-IT" sz="2400" spc="-5" dirty="0">
                <a:latin typeface="Arial"/>
                <a:cs typeface="Arial"/>
              </a:rPr>
              <a:t>: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5" dirty="0" err="1">
                <a:latin typeface="Arial"/>
                <a:cs typeface="Arial"/>
              </a:rPr>
              <a:t>linfa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 err="1">
                <a:latin typeface="Arial"/>
                <a:cs typeface="Arial"/>
              </a:rPr>
              <a:t>elaborata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Times New Roman"/>
              <a:cs typeface="Times New Roman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2C1BAFC6-5A67-463B-B10C-C2879A7E9A14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1548E4B1-ECA4-4B32-AF18-5EFBD2B073B1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DC4BC539-9825-44E4-BD68-BC1C71A05ED2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50202D5-773A-43EF-9279-05038E14B73F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74027" y="0"/>
            <a:ext cx="8327390" cy="6217087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 marR="723900">
              <a:lnSpc>
                <a:spcPct val="100000"/>
              </a:lnSpc>
              <a:spcBef>
                <a:spcPts val="1680"/>
              </a:spcBef>
              <a:buFont typeface="Symbol"/>
              <a:buChar char=""/>
              <a:tabLst>
                <a:tab pos="236854" algn="l"/>
              </a:tabLst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XILEMA</a:t>
            </a:r>
            <a:r>
              <a:rPr sz="2400" b="1" spc="-5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trasporto della </a:t>
            </a:r>
            <a:r>
              <a:rPr sz="2400" spc="-25" dirty="0">
                <a:latin typeface="Arial"/>
                <a:cs typeface="Arial"/>
              </a:rPr>
              <a:t>“</a:t>
            </a:r>
            <a:r>
              <a:rPr sz="2400" b="1" spc="-25" dirty="0">
                <a:latin typeface="Arial"/>
                <a:cs typeface="Arial"/>
              </a:rPr>
              <a:t>LINFA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GREZZA</a:t>
            </a:r>
            <a:r>
              <a:rPr sz="2400" spc="-5" dirty="0">
                <a:latin typeface="Arial"/>
                <a:cs typeface="Arial"/>
              </a:rPr>
              <a:t>”,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lang="it-IT" sz="2400" spc="5" dirty="0">
                <a:latin typeface="Arial"/>
                <a:cs typeface="Arial"/>
              </a:rPr>
              <a:t>cioè 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acqua e ioni minerali </a:t>
            </a:r>
            <a:r>
              <a:rPr sz="2400" spc="-5" dirty="0">
                <a:latin typeface="Arial"/>
                <a:cs typeface="Arial"/>
              </a:rPr>
              <a:t>assorbiti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dall’apparato</a:t>
            </a:r>
            <a:endParaRPr sz="2400" dirty="0">
              <a:latin typeface="Arial"/>
              <a:cs typeface="Arial"/>
            </a:endParaRPr>
          </a:p>
          <a:p>
            <a:pPr marL="12700" marR="5080"/>
            <a:r>
              <a:rPr sz="2400" spc="-5" dirty="0">
                <a:latin typeface="Arial"/>
                <a:cs typeface="Arial"/>
              </a:rPr>
              <a:t>radicale verso le altre parti della pianta, e quindi soprattutto le  foglie, dove la traspirazione è più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spc="-5" dirty="0" err="1">
                <a:latin typeface="Arial"/>
                <a:cs typeface="Arial"/>
              </a:rPr>
              <a:t>intensa</a:t>
            </a:r>
            <a:r>
              <a:rPr sz="2400" spc="-5" dirty="0">
                <a:latin typeface="Arial"/>
                <a:cs typeface="Arial"/>
              </a:rPr>
              <a:t>.</a:t>
            </a:r>
            <a:r>
              <a:rPr lang="it-IT" sz="2400" spc="-5" dirty="0">
                <a:latin typeface="Arial"/>
                <a:cs typeface="Arial"/>
              </a:rPr>
              <a:t> Pareti ispessite con</a:t>
            </a:r>
            <a:r>
              <a:rPr lang="it-IT" sz="2400" spc="30" dirty="0">
                <a:latin typeface="Arial"/>
                <a:cs typeface="Arial"/>
              </a:rPr>
              <a:t> </a:t>
            </a:r>
            <a:r>
              <a:rPr lang="it-IT" sz="2400" b="1" spc="-5" dirty="0">
                <a:latin typeface="Arial"/>
                <a:cs typeface="Arial"/>
              </a:rPr>
              <a:t>lignina</a:t>
            </a:r>
            <a:r>
              <a:rPr lang="it-IT" sz="2400" spc="-5" dirty="0">
                <a:latin typeface="Arial"/>
                <a:cs typeface="Arial"/>
              </a:rPr>
              <a:t>.</a:t>
            </a:r>
            <a:endParaRPr lang="it-IT"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2400" dirty="0">
                <a:latin typeface="Wingdings"/>
                <a:cs typeface="Wingdings"/>
              </a:rPr>
              <a:t>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Xilema che si forma nella struttura secondaria:</a:t>
            </a:r>
            <a:r>
              <a:rPr sz="2400" spc="15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LEGNO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ts val="1500"/>
              </a:lnSpc>
              <a:spcBef>
                <a:spcPts val="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12700" marR="739775">
              <a:lnSpc>
                <a:spcPct val="100000"/>
              </a:lnSpc>
              <a:buFont typeface="Symbol"/>
              <a:buChar char=""/>
              <a:tabLst>
                <a:tab pos="236854" algn="l"/>
              </a:tabLst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FLOEMA</a:t>
            </a:r>
            <a:r>
              <a:rPr sz="2400" b="1" spc="-5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trasporto della </a:t>
            </a:r>
            <a:r>
              <a:rPr sz="2400" spc="-25" dirty="0">
                <a:latin typeface="Arial"/>
                <a:cs typeface="Arial"/>
              </a:rPr>
              <a:t>“</a:t>
            </a:r>
            <a:r>
              <a:rPr sz="2400" b="1" spc="-25" dirty="0">
                <a:latin typeface="Arial"/>
                <a:cs typeface="Arial"/>
              </a:rPr>
              <a:t>LINFA </a:t>
            </a:r>
            <a:r>
              <a:rPr sz="2400" b="1" spc="-40" dirty="0">
                <a:latin typeface="Arial"/>
                <a:cs typeface="Arial"/>
              </a:rPr>
              <a:t>ELABORATA</a:t>
            </a:r>
            <a:r>
              <a:rPr sz="2400" spc="-40" dirty="0">
                <a:latin typeface="Arial"/>
                <a:cs typeface="Arial"/>
              </a:rPr>
              <a:t>”,  </a:t>
            </a:r>
            <a:r>
              <a:rPr lang="it-IT" sz="2400" spc="-40" dirty="0">
                <a:latin typeface="Arial"/>
                <a:cs typeface="Arial"/>
              </a:rPr>
              <a:t>cioè </a:t>
            </a:r>
            <a:r>
              <a:rPr sz="2400" b="1" spc="-5" dirty="0" err="1">
                <a:latin typeface="Arial"/>
                <a:cs typeface="Arial"/>
              </a:rPr>
              <a:t>acqua</a:t>
            </a:r>
            <a:r>
              <a:rPr sz="2400" b="1" spc="-5" dirty="0">
                <a:latin typeface="Arial"/>
                <a:cs typeface="Arial"/>
              </a:rPr>
              <a:t> e molecole organiche </a:t>
            </a:r>
            <a:r>
              <a:rPr sz="2400" spc="-5" dirty="0">
                <a:latin typeface="Arial"/>
                <a:cs typeface="Arial"/>
              </a:rPr>
              <a:t>(mono- ed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oligosaccaridi,</a:t>
            </a:r>
            <a:endParaRPr sz="2400" dirty="0">
              <a:latin typeface="Arial"/>
              <a:cs typeface="Arial"/>
            </a:endParaRPr>
          </a:p>
          <a:p>
            <a:pPr marL="12700" marR="447675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fitormoni, aminoacidi, etc.) dai diversi organi di produzione  agli organi che li devono accumulare o consumare, ad es.  dalle foglie agli organi di riserva, ai frutti in formazione, ai  tessuti in attiva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 err="1">
                <a:latin typeface="Arial"/>
                <a:cs typeface="Arial"/>
              </a:rPr>
              <a:t>crescita</a:t>
            </a:r>
            <a:r>
              <a:rPr sz="2400" spc="-5" dirty="0">
                <a:latin typeface="Arial"/>
                <a:cs typeface="Arial"/>
              </a:rPr>
              <a:t>.</a:t>
            </a:r>
            <a:r>
              <a:rPr lang="it-IT" sz="2400" spc="-5" dirty="0">
                <a:latin typeface="Arial"/>
                <a:cs typeface="Arial"/>
              </a:rPr>
              <a:t> Pareti non ispessite.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2400" dirty="0">
                <a:latin typeface="Wingdings"/>
                <a:cs typeface="Wingdings"/>
              </a:rPr>
              <a:t>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Floema che si forma nella struttura secondaria:</a:t>
            </a:r>
            <a:r>
              <a:rPr sz="2400" spc="14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LIBRO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lang="it-IT" sz="2400" spc="-5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5" dirty="0" err="1">
                <a:solidFill>
                  <a:srgbClr val="FF0000"/>
                </a:solidFill>
                <a:latin typeface="Arial"/>
                <a:cs typeface="Arial"/>
              </a:rPr>
              <a:t>Entrambi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 sono tessuti complessi, formati da più tipi di</a:t>
            </a:r>
            <a:r>
              <a:rPr sz="2400" spc="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cellule</a:t>
            </a:r>
            <a:endParaRPr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5EF3BCF5-33BD-455D-8468-33C8D8F33543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A3DF2C49-C095-4A7C-9388-D9B4F1D111BA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EB6E9D55-42B7-435A-B031-D410C623E002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7C962379-8F3B-4C7E-BAB9-738B41EFA9AD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2493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831" y="71628"/>
            <a:ext cx="5832347" cy="6705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71DC1C41-B6A7-47F4-8C1E-138BEDE12D89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D8047ED3-7FC0-40E6-BDFC-96D313D028BE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43D15ED5-1440-4F30-97B4-25988F59570C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00F2D8B4-D23C-4223-81B6-5576FE3A2693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4584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50635" y="6609714"/>
            <a:ext cx="1351280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z="1400" spc="-5" dirty="0">
                <a:solidFill>
                  <a:srgbClr val="009900"/>
                </a:solidFill>
                <a:latin typeface="Arial"/>
                <a:cs typeface="Arial"/>
              </a:rPr>
              <a:t>Biologia</a:t>
            </a:r>
            <a:r>
              <a:rPr sz="1400" spc="-65" dirty="0">
                <a:solidFill>
                  <a:srgbClr val="00990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9900"/>
                </a:solidFill>
                <a:latin typeface="Arial"/>
                <a:cs typeface="Arial"/>
              </a:rPr>
              <a:t>vegetale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35835" y="0"/>
            <a:ext cx="5529071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1115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bject 2">
            <a:extLst>
              <a:ext uri="{FF2B5EF4-FFF2-40B4-BE49-F238E27FC236}">
                <a16:creationId xmlns:a16="http://schemas.microsoft.com/office/drawing/2014/main" id="{4E001334-0780-427C-9FC2-C3A3916A6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9384" y="1553605"/>
            <a:ext cx="3428207" cy="327584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45059" name="object 3">
            <a:extLst>
              <a:ext uri="{FF2B5EF4-FFF2-40B4-BE49-F238E27FC236}">
                <a16:creationId xmlns:a16="http://schemas.microsoft.com/office/drawing/2014/main" id="{05CCEB53-E317-4DF1-A8FF-F31FA36C0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795" y="1396478"/>
            <a:ext cx="3330598" cy="386149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216F3B2-9204-4AEB-B895-0E6DF45A6584}"/>
              </a:ext>
            </a:extLst>
          </p:cNvPr>
          <p:cNvSpPr txBox="1"/>
          <p:nvPr/>
        </p:nvSpPr>
        <p:spPr>
          <a:xfrm>
            <a:off x="1761586" y="1117936"/>
            <a:ext cx="2159294" cy="217365"/>
          </a:xfrm>
          <a:prstGeom prst="rect">
            <a:avLst/>
          </a:prstGeom>
        </p:spPr>
        <p:txBody>
          <a:bodyPr lIns="0" tIns="9523" rIns="0" bIns="0">
            <a:spAutoFit/>
          </a:bodyPr>
          <a:lstStyle/>
          <a:p>
            <a:pPr marL="9523">
              <a:spcBef>
                <a:spcPts val="75"/>
              </a:spcBef>
              <a:defRPr/>
            </a:pPr>
            <a:r>
              <a:rPr sz="1350" b="1" spc="-4" dirty="0">
                <a:solidFill>
                  <a:srgbClr val="FF0000"/>
                </a:solidFill>
                <a:latin typeface="Arial"/>
                <a:cs typeface="Arial"/>
              </a:rPr>
              <a:t>Fusto in struttura</a:t>
            </a:r>
            <a:r>
              <a:rPr sz="1350" b="1" spc="-3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FF0000"/>
                </a:solidFill>
                <a:latin typeface="Arial"/>
                <a:cs typeface="Arial"/>
              </a:rPr>
              <a:t>primaria</a:t>
            </a:r>
            <a:endParaRPr sz="1350"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4C36EE6-1647-4CAE-A84F-5002C9552416}"/>
              </a:ext>
            </a:extLst>
          </p:cNvPr>
          <p:cNvSpPr txBox="1"/>
          <p:nvPr/>
        </p:nvSpPr>
        <p:spPr>
          <a:xfrm>
            <a:off x="5076709" y="1131031"/>
            <a:ext cx="2254522" cy="217365"/>
          </a:xfrm>
          <a:prstGeom prst="rect">
            <a:avLst/>
          </a:prstGeom>
        </p:spPr>
        <p:txBody>
          <a:bodyPr lIns="0" tIns="9523" rIns="0" bIns="0">
            <a:spAutoFit/>
          </a:bodyPr>
          <a:lstStyle/>
          <a:p>
            <a:pPr marL="9523">
              <a:spcBef>
                <a:spcPts val="75"/>
              </a:spcBef>
              <a:defRPr/>
            </a:pPr>
            <a:r>
              <a:rPr sz="1350" b="1" spc="-4" dirty="0">
                <a:solidFill>
                  <a:srgbClr val="FF0000"/>
                </a:solidFill>
                <a:latin typeface="Arial"/>
                <a:cs typeface="Arial"/>
              </a:rPr>
              <a:t>Radice in struttura</a:t>
            </a:r>
            <a:r>
              <a:rPr sz="135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FF0000"/>
                </a:solidFill>
                <a:latin typeface="Arial"/>
                <a:cs typeface="Arial"/>
              </a:rPr>
              <a:t>primaria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05987438-7830-4513-8E86-B5E82E815826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C6DEC5D0-FA77-4087-80A1-B8254E6F92B8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A6A75902-288D-48AB-9E32-51DC0CE23794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A4B9323F-5379-458B-AD07-9DD06DEF5F88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09600" y="356616"/>
            <a:ext cx="8001000" cy="2805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lvl="0"/>
            <a:r>
              <a:rPr lang="it-IT" sz="2400" spc="-15" dirty="0">
                <a:solidFill>
                  <a:prstClr val="black"/>
                </a:solidFill>
                <a:latin typeface="Arial"/>
                <a:cs typeface="Arial"/>
              </a:rPr>
              <a:t>L’importanza </a:t>
            </a:r>
            <a:r>
              <a:rPr lang="it-IT" sz="2400" spc="-5" dirty="0">
                <a:solidFill>
                  <a:prstClr val="black"/>
                </a:solidFill>
                <a:latin typeface="Arial"/>
                <a:cs typeface="Arial"/>
              </a:rPr>
              <a:t>strutturale ed evolutiva dei tessuti specializzati  per la conduzione ha portato a denominare </a:t>
            </a:r>
            <a:r>
              <a:rPr lang="it-IT" sz="2400" b="1" i="1" spc="-10" dirty="0" err="1">
                <a:solidFill>
                  <a:prstClr val="black"/>
                </a:solidFill>
                <a:latin typeface="Arial"/>
                <a:cs typeface="Arial"/>
              </a:rPr>
              <a:t>Tracheofite</a:t>
            </a:r>
            <a:r>
              <a:rPr lang="it-IT" sz="2400" b="1" i="1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2400" spc="-5" dirty="0">
                <a:solidFill>
                  <a:prstClr val="black"/>
                </a:solidFill>
                <a:latin typeface="Arial"/>
                <a:cs typeface="Arial"/>
              </a:rPr>
              <a:t>o  </a:t>
            </a:r>
            <a:r>
              <a:rPr lang="it-IT" sz="2400" b="1" i="1" spc="-5" dirty="0">
                <a:solidFill>
                  <a:prstClr val="black"/>
                </a:solidFill>
                <a:latin typeface="Arial"/>
                <a:cs typeface="Arial"/>
              </a:rPr>
              <a:t>piante vascolari </a:t>
            </a:r>
            <a:r>
              <a:rPr lang="it-IT" sz="2400" spc="-5" dirty="0">
                <a:solidFill>
                  <a:prstClr val="black"/>
                </a:solidFill>
                <a:latin typeface="Arial"/>
                <a:cs typeface="Arial"/>
              </a:rPr>
              <a:t>le piante che hanno conquistato e ora dominano le terre</a:t>
            </a:r>
            <a:r>
              <a:rPr lang="it-IT" sz="2400" spc="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2400" spc="-5" dirty="0">
                <a:solidFill>
                  <a:prstClr val="black"/>
                </a:solidFill>
                <a:latin typeface="Arial"/>
                <a:cs typeface="Arial"/>
              </a:rPr>
              <a:t>emerse.</a:t>
            </a:r>
            <a:endParaRPr lang="it-IT"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339725" lvl="0">
              <a:spcBef>
                <a:spcPts val="994"/>
              </a:spcBef>
            </a:pPr>
            <a:r>
              <a:rPr lang="it-IT" sz="2400" spc="-5" dirty="0">
                <a:solidFill>
                  <a:prstClr val="black"/>
                </a:solidFill>
                <a:latin typeface="Arial"/>
                <a:cs typeface="Arial"/>
              </a:rPr>
              <a:t>Questi termini si riferiscono in particolare alla presenza di  vasi o TRACHEE, gli elementi conduttori di maggiori dimensioni del tessuto</a:t>
            </a:r>
            <a:r>
              <a:rPr lang="it-IT" sz="2400" spc="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2400" spc="-5" dirty="0">
                <a:solidFill>
                  <a:prstClr val="black"/>
                </a:solidFill>
                <a:latin typeface="Arial"/>
                <a:cs typeface="Arial"/>
              </a:rPr>
              <a:t>vascolare.</a:t>
            </a:r>
            <a:endParaRPr lang="it-IT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026" name="Picture 2" descr="https://upload.wikimedia.org/wikipedia/commons/thumb/a/a3/Marcello_Malpighi_by_Carlo_Cignani.jpg/220px-Marcello_Malpighi_by_Carlo_Cign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47288"/>
            <a:ext cx="20955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86512" y="63246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Marcello Malpighi (1628 – 1694)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332" y="2918891"/>
            <a:ext cx="2033668" cy="360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706" y="3447288"/>
            <a:ext cx="2305672" cy="279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484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4443" y="784352"/>
            <a:ext cx="21050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TRACHEOF</a:t>
            </a:r>
            <a:r>
              <a:rPr sz="2400" dirty="0">
                <a:latin typeface="Times New Roman"/>
                <a:cs typeface="Times New Roman"/>
              </a:rPr>
              <a:t>I</a:t>
            </a:r>
            <a:r>
              <a:rPr sz="2400" spc="-5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3400" y="1295400"/>
            <a:ext cx="3275329" cy="1187450"/>
          </a:xfrm>
          <a:custGeom>
            <a:avLst/>
            <a:gdLst/>
            <a:ahLst/>
            <a:cxnLst/>
            <a:rect l="l" t="t" r="r" b="b"/>
            <a:pathLst>
              <a:path w="3275329" h="1187450">
                <a:moveTo>
                  <a:pt x="0" y="1187195"/>
                </a:moveTo>
                <a:lnTo>
                  <a:pt x="3275075" y="1187195"/>
                </a:lnTo>
                <a:lnTo>
                  <a:pt x="3275075" y="0"/>
                </a:lnTo>
                <a:lnTo>
                  <a:pt x="0" y="0"/>
                </a:lnTo>
                <a:lnTo>
                  <a:pt x="0" y="11871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1200" y="380999"/>
            <a:ext cx="4799330" cy="0"/>
          </a:xfrm>
          <a:custGeom>
            <a:avLst/>
            <a:gdLst/>
            <a:ahLst/>
            <a:cxnLst/>
            <a:rect l="l" t="t" r="r" b="b"/>
            <a:pathLst>
              <a:path w="4799330">
                <a:moveTo>
                  <a:pt x="0" y="0"/>
                </a:moveTo>
                <a:lnTo>
                  <a:pt x="4799075" y="0"/>
                </a:lnTo>
              </a:path>
            </a:pathLst>
          </a:custGeom>
          <a:ln w="27432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81800" y="381000"/>
            <a:ext cx="0" cy="379730"/>
          </a:xfrm>
          <a:custGeom>
            <a:avLst/>
            <a:gdLst/>
            <a:ahLst/>
            <a:cxnLst/>
            <a:rect l="l" t="t" r="r" b="b"/>
            <a:pathLst>
              <a:path h="379730">
                <a:moveTo>
                  <a:pt x="0" y="0"/>
                </a:moveTo>
                <a:lnTo>
                  <a:pt x="0" y="379475"/>
                </a:lnTo>
              </a:path>
            </a:pathLst>
          </a:custGeom>
          <a:ln w="27431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81200" y="381000"/>
            <a:ext cx="0" cy="379730"/>
          </a:xfrm>
          <a:custGeom>
            <a:avLst/>
            <a:gdLst/>
            <a:ahLst/>
            <a:cxnLst/>
            <a:rect l="l" t="t" r="r" b="b"/>
            <a:pathLst>
              <a:path h="379730">
                <a:moveTo>
                  <a:pt x="0" y="0"/>
                </a:moveTo>
                <a:lnTo>
                  <a:pt x="0" y="379475"/>
                </a:lnTo>
              </a:path>
            </a:pathLst>
          </a:custGeom>
          <a:ln w="27431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67400" y="762000"/>
            <a:ext cx="1751330" cy="466725"/>
          </a:xfrm>
          <a:custGeom>
            <a:avLst/>
            <a:gdLst/>
            <a:ahLst/>
            <a:cxnLst/>
            <a:rect l="l" t="t" r="r" b="b"/>
            <a:pathLst>
              <a:path w="1751329" h="466725">
                <a:moveTo>
                  <a:pt x="0" y="466343"/>
                </a:moveTo>
                <a:lnTo>
                  <a:pt x="1751075" y="466343"/>
                </a:lnTo>
                <a:lnTo>
                  <a:pt x="1751075" y="0"/>
                </a:lnTo>
                <a:lnTo>
                  <a:pt x="0" y="0"/>
                </a:lnTo>
                <a:lnTo>
                  <a:pt x="0" y="4663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62827" y="757427"/>
            <a:ext cx="1763395" cy="477520"/>
          </a:xfrm>
          <a:custGeom>
            <a:avLst/>
            <a:gdLst/>
            <a:ahLst/>
            <a:cxnLst/>
            <a:rect l="l" t="t" r="r" b="b"/>
            <a:pathLst>
              <a:path w="1763395" h="477519">
                <a:moveTo>
                  <a:pt x="1763267" y="0"/>
                </a:moveTo>
                <a:lnTo>
                  <a:pt x="0" y="0"/>
                </a:lnTo>
                <a:lnTo>
                  <a:pt x="0" y="477011"/>
                </a:lnTo>
                <a:lnTo>
                  <a:pt x="1763267" y="477011"/>
                </a:lnTo>
                <a:lnTo>
                  <a:pt x="1763267" y="472439"/>
                </a:lnTo>
                <a:lnTo>
                  <a:pt x="10667" y="472439"/>
                </a:lnTo>
                <a:lnTo>
                  <a:pt x="4572" y="467867"/>
                </a:lnTo>
                <a:lnTo>
                  <a:pt x="10667" y="467867"/>
                </a:lnTo>
                <a:lnTo>
                  <a:pt x="10667" y="10668"/>
                </a:lnTo>
                <a:lnTo>
                  <a:pt x="4572" y="10668"/>
                </a:lnTo>
                <a:lnTo>
                  <a:pt x="10667" y="4572"/>
                </a:lnTo>
                <a:lnTo>
                  <a:pt x="1763267" y="4572"/>
                </a:lnTo>
                <a:lnTo>
                  <a:pt x="1763267" y="0"/>
                </a:lnTo>
                <a:close/>
              </a:path>
              <a:path w="1763395" h="477519">
                <a:moveTo>
                  <a:pt x="10667" y="467867"/>
                </a:moveTo>
                <a:lnTo>
                  <a:pt x="4572" y="467867"/>
                </a:lnTo>
                <a:lnTo>
                  <a:pt x="10667" y="472439"/>
                </a:lnTo>
                <a:lnTo>
                  <a:pt x="10667" y="467867"/>
                </a:lnTo>
                <a:close/>
              </a:path>
              <a:path w="1763395" h="477519">
                <a:moveTo>
                  <a:pt x="1752599" y="467867"/>
                </a:moveTo>
                <a:lnTo>
                  <a:pt x="10667" y="467867"/>
                </a:lnTo>
                <a:lnTo>
                  <a:pt x="10667" y="472439"/>
                </a:lnTo>
                <a:lnTo>
                  <a:pt x="1752599" y="472439"/>
                </a:lnTo>
                <a:lnTo>
                  <a:pt x="1752599" y="467867"/>
                </a:lnTo>
                <a:close/>
              </a:path>
              <a:path w="1763395" h="477519">
                <a:moveTo>
                  <a:pt x="1752599" y="4572"/>
                </a:moveTo>
                <a:lnTo>
                  <a:pt x="1752599" y="472439"/>
                </a:lnTo>
                <a:lnTo>
                  <a:pt x="1757171" y="467867"/>
                </a:lnTo>
                <a:lnTo>
                  <a:pt x="1763267" y="467867"/>
                </a:lnTo>
                <a:lnTo>
                  <a:pt x="1763267" y="10668"/>
                </a:lnTo>
                <a:lnTo>
                  <a:pt x="1757171" y="10668"/>
                </a:lnTo>
                <a:lnTo>
                  <a:pt x="1752599" y="4572"/>
                </a:lnTo>
                <a:close/>
              </a:path>
              <a:path w="1763395" h="477519">
                <a:moveTo>
                  <a:pt x="1763267" y="467867"/>
                </a:moveTo>
                <a:lnTo>
                  <a:pt x="1757171" y="467867"/>
                </a:lnTo>
                <a:lnTo>
                  <a:pt x="1752599" y="472439"/>
                </a:lnTo>
                <a:lnTo>
                  <a:pt x="1763267" y="472439"/>
                </a:lnTo>
                <a:lnTo>
                  <a:pt x="1763267" y="467867"/>
                </a:lnTo>
                <a:close/>
              </a:path>
              <a:path w="1763395" h="477519">
                <a:moveTo>
                  <a:pt x="10667" y="4572"/>
                </a:moveTo>
                <a:lnTo>
                  <a:pt x="4572" y="10668"/>
                </a:lnTo>
                <a:lnTo>
                  <a:pt x="10667" y="10668"/>
                </a:lnTo>
                <a:lnTo>
                  <a:pt x="10667" y="4572"/>
                </a:lnTo>
                <a:close/>
              </a:path>
              <a:path w="1763395" h="477519">
                <a:moveTo>
                  <a:pt x="1752599" y="4572"/>
                </a:moveTo>
                <a:lnTo>
                  <a:pt x="10667" y="4572"/>
                </a:lnTo>
                <a:lnTo>
                  <a:pt x="10667" y="10668"/>
                </a:lnTo>
                <a:lnTo>
                  <a:pt x="1752599" y="10668"/>
                </a:lnTo>
                <a:lnTo>
                  <a:pt x="1752599" y="4572"/>
                </a:lnTo>
                <a:close/>
              </a:path>
              <a:path w="1763395" h="477519">
                <a:moveTo>
                  <a:pt x="1763267" y="4572"/>
                </a:moveTo>
                <a:lnTo>
                  <a:pt x="1752599" y="4572"/>
                </a:lnTo>
                <a:lnTo>
                  <a:pt x="1757171" y="10668"/>
                </a:lnTo>
                <a:lnTo>
                  <a:pt x="1763267" y="10668"/>
                </a:lnTo>
                <a:lnTo>
                  <a:pt x="1763267" y="4572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045834" y="784352"/>
            <a:ext cx="13963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0" spc="-5" dirty="0">
                <a:latin typeface="Times New Roman"/>
                <a:cs typeface="Times New Roman"/>
              </a:rPr>
              <a:t>BR</a:t>
            </a:r>
            <a:r>
              <a:rPr i="0" dirty="0">
                <a:latin typeface="Times New Roman"/>
                <a:cs typeface="Times New Roman"/>
              </a:rPr>
              <a:t>I</a:t>
            </a:r>
            <a:r>
              <a:rPr i="0" spc="-5" dirty="0">
                <a:latin typeface="Times New Roman"/>
                <a:cs typeface="Times New Roman"/>
              </a:rPr>
              <a:t>OF</a:t>
            </a:r>
            <a:r>
              <a:rPr i="0" dirty="0">
                <a:latin typeface="Times New Roman"/>
                <a:cs typeface="Times New Roman"/>
              </a:rPr>
              <a:t>I</a:t>
            </a:r>
            <a:r>
              <a:rPr i="0" spc="-5" dirty="0">
                <a:latin typeface="Times New Roman"/>
                <a:cs typeface="Times New Roman"/>
              </a:rPr>
              <a:t>T</a:t>
            </a:r>
            <a:r>
              <a:rPr i="0" dirty="0">
                <a:latin typeface="Times New Roman"/>
                <a:cs typeface="Times New Roman"/>
              </a:rPr>
              <a:t>E</a:t>
            </a:r>
          </a:p>
        </p:txBody>
      </p:sp>
      <p:sp>
        <p:nvSpPr>
          <p:cNvPr id="10" name="object 10"/>
          <p:cNvSpPr/>
          <p:nvPr/>
        </p:nvSpPr>
        <p:spPr>
          <a:xfrm>
            <a:off x="7315200" y="4876799"/>
            <a:ext cx="1676400" cy="1630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48027" y="5024627"/>
            <a:ext cx="1991995" cy="477520"/>
          </a:xfrm>
          <a:custGeom>
            <a:avLst/>
            <a:gdLst/>
            <a:ahLst/>
            <a:cxnLst/>
            <a:rect l="l" t="t" r="r" b="b"/>
            <a:pathLst>
              <a:path w="1991995" h="477520">
                <a:moveTo>
                  <a:pt x="1991867" y="0"/>
                </a:moveTo>
                <a:lnTo>
                  <a:pt x="0" y="0"/>
                </a:lnTo>
                <a:lnTo>
                  <a:pt x="0" y="477011"/>
                </a:lnTo>
                <a:lnTo>
                  <a:pt x="1991867" y="477011"/>
                </a:lnTo>
                <a:lnTo>
                  <a:pt x="1991867" y="472439"/>
                </a:lnTo>
                <a:lnTo>
                  <a:pt x="10668" y="472439"/>
                </a:lnTo>
                <a:lnTo>
                  <a:pt x="4572" y="467867"/>
                </a:lnTo>
                <a:lnTo>
                  <a:pt x="10668" y="467867"/>
                </a:lnTo>
                <a:lnTo>
                  <a:pt x="10668" y="10668"/>
                </a:lnTo>
                <a:lnTo>
                  <a:pt x="4572" y="10668"/>
                </a:lnTo>
                <a:lnTo>
                  <a:pt x="10668" y="4571"/>
                </a:lnTo>
                <a:lnTo>
                  <a:pt x="1991867" y="4571"/>
                </a:lnTo>
                <a:lnTo>
                  <a:pt x="1991867" y="0"/>
                </a:lnTo>
                <a:close/>
              </a:path>
              <a:path w="1991995" h="477520">
                <a:moveTo>
                  <a:pt x="10668" y="467867"/>
                </a:moveTo>
                <a:lnTo>
                  <a:pt x="4572" y="467867"/>
                </a:lnTo>
                <a:lnTo>
                  <a:pt x="10668" y="472439"/>
                </a:lnTo>
                <a:lnTo>
                  <a:pt x="10668" y="467867"/>
                </a:lnTo>
                <a:close/>
              </a:path>
              <a:path w="1991995" h="477520">
                <a:moveTo>
                  <a:pt x="1981199" y="467867"/>
                </a:moveTo>
                <a:lnTo>
                  <a:pt x="10668" y="467867"/>
                </a:lnTo>
                <a:lnTo>
                  <a:pt x="10668" y="472439"/>
                </a:lnTo>
                <a:lnTo>
                  <a:pt x="1981199" y="472439"/>
                </a:lnTo>
                <a:lnTo>
                  <a:pt x="1981199" y="467867"/>
                </a:lnTo>
                <a:close/>
              </a:path>
              <a:path w="1991995" h="477520">
                <a:moveTo>
                  <a:pt x="1981199" y="4571"/>
                </a:moveTo>
                <a:lnTo>
                  <a:pt x="1981199" y="472439"/>
                </a:lnTo>
                <a:lnTo>
                  <a:pt x="1985771" y="467867"/>
                </a:lnTo>
                <a:lnTo>
                  <a:pt x="1991867" y="467867"/>
                </a:lnTo>
                <a:lnTo>
                  <a:pt x="1991867" y="10668"/>
                </a:lnTo>
                <a:lnTo>
                  <a:pt x="1985771" y="10668"/>
                </a:lnTo>
                <a:lnTo>
                  <a:pt x="1981199" y="4571"/>
                </a:lnTo>
                <a:close/>
              </a:path>
              <a:path w="1991995" h="477520">
                <a:moveTo>
                  <a:pt x="1991867" y="467867"/>
                </a:moveTo>
                <a:lnTo>
                  <a:pt x="1985771" y="467867"/>
                </a:lnTo>
                <a:lnTo>
                  <a:pt x="1981199" y="472439"/>
                </a:lnTo>
                <a:lnTo>
                  <a:pt x="1991867" y="472439"/>
                </a:lnTo>
                <a:lnTo>
                  <a:pt x="1991867" y="467867"/>
                </a:lnTo>
                <a:close/>
              </a:path>
              <a:path w="1991995" h="477520">
                <a:moveTo>
                  <a:pt x="10668" y="4571"/>
                </a:moveTo>
                <a:lnTo>
                  <a:pt x="4572" y="10668"/>
                </a:lnTo>
                <a:lnTo>
                  <a:pt x="10668" y="10668"/>
                </a:lnTo>
                <a:lnTo>
                  <a:pt x="10668" y="4571"/>
                </a:lnTo>
                <a:close/>
              </a:path>
              <a:path w="1991995" h="477520">
                <a:moveTo>
                  <a:pt x="1981199" y="4571"/>
                </a:moveTo>
                <a:lnTo>
                  <a:pt x="10668" y="4571"/>
                </a:lnTo>
                <a:lnTo>
                  <a:pt x="10668" y="10668"/>
                </a:lnTo>
                <a:lnTo>
                  <a:pt x="1981199" y="10668"/>
                </a:lnTo>
                <a:lnTo>
                  <a:pt x="1981199" y="4571"/>
                </a:lnTo>
                <a:close/>
              </a:path>
              <a:path w="1991995" h="477520">
                <a:moveTo>
                  <a:pt x="1991867" y="4571"/>
                </a:moveTo>
                <a:lnTo>
                  <a:pt x="1981199" y="4571"/>
                </a:lnTo>
                <a:lnTo>
                  <a:pt x="1985771" y="10668"/>
                </a:lnTo>
                <a:lnTo>
                  <a:pt x="1991867" y="10668"/>
                </a:lnTo>
                <a:lnTo>
                  <a:pt x="1991867" y="4571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29427" y="5024627"/>
            <a:ext cx="1915795" cy="477520"/>
          </a:xfrm>
          <a:custGeom>
            <a:avLst/>
            <a:gdLst/>
            <a:ahLst/>
            <a:cxnLst/>
            <a:rect l="l" t="t" r="r" b="b"/>
            <a:pathLst>
              <a:path w="1915795" h="477520">
                <a:moveTo>
                  <a:pt x="1915667" y="0"/>
                </a:moveTo>
                <a:lnTo>
                  <a:pt x="0" y="0"/>
                </a:lnTo>
                <a:lnTo>
                  <a:pt x="0" y="477011"/>
                </a:lnTo>
                <a:lnTo>
                  <a:pt x="1915667" y="477011"/>
                </a:lnTo>
                <a:lnTo>
                  <a:pt x="1915667" y="472439"/>
                </a:lnTo>
                <a:lnTo>
                  <a:pt x="10667" y="472439"/>
                </a:lnTo>
                <a:lnTo>
                  <a:pt x="4572" y="467867"/>
                </a:lnTo>
                <a:lnTo>
                  <a:pt x="10667" y="467867"/>
                </a:lnTo>
                <a:lnTo>
                  <a:pt x="10667" y="10668"/>
                </a:lnTo>
                <a:lnTo>
                  <a:pt x="4572" y="10668"/>
                </a:lnTo>
                <a:lnTo>
                  <a:pt x="10667" y="4571"/>
                </a:lnTo>
                <a:lnTo>
                  <a:pt x="1915667" y="4571"/>
                </a:lnTo>
                <a:lnTo>
                  <a:pt x="1915667" y="0"/>
                </a:lnTo>
                <a:close/>
              </a:path>
              <a:path w="1915795" h="477520">
                <a:moveTo>
                  <a:pt x="10667" y="467867"/>
                </a:moveTo>
                <a:lnTo>
                  <a:pt x="4572" y="467867"/>
                </a:lnTo>
                <a:lnTo>
                  <a:pt x="10667" y="472439"/>
                </a:lnTo>
                <a:lnTo>
                  <a:pt x="10667" y="467867"/>
                </a:lnTo>
                <a:close/>
              </a:path>
              <a:path w="1915795" h="477520">
                <a:moveTo>
                  <a:pt x="1904999" y="467867"/>
                </a:moveTo>
                <a:lnTo>
                  <a:pt x="10667" y="467867"/>
                </a:lnTo>
                <a:lnTo>
                  <a:pt x="10667" y="472439"/>
                </a:lnTo>
                <a:lnTo>
                  <a:pt x="1904999" y="472439"/>
                </a:lnTo>
                <a:lnTo>
                  <a:pt x="1904999" y="467867"/>
                </a:lnTo>
                <a:close/>
              </a:path>
              <a:path w="1915795" h="477520">
                <a:moveTo>
                  <a:pt x="1904999" y="4571"/>
                </a:moveTo>
                <a:lnTo>
                  <a:pt x="1904999" y="472439"/>
                </a:lnTo>
                <a:lnTo>
                  <a:pt x="1909571" y="467867"/>
                </a:lnTo>
                <a:lnTo>
                  <a:pt x="1915667" y="467867"/>
                </a:lnTo>
                <a:lnTo>
                  <a:pt x="1915667" y="10668"/>
                </a:lnTo>
                <a:lnTo>
                  <a:pt x="1909571" y="10668"/>
                </a:lnTo>
                <a:lnTo>
                  <a:pt x="1904999" y="4571"/>
                </a:lnTo>
                <a:close/>
              </a:path>
              <a:path w="1915795" h="477520">
                <a:moveTo>
                  <a:pt x="1915667" y="467867"/>
                </a:moveTo>
                <a:lnTo>
                  <a:pt x="1909571" y="467867"/>
                </a:lnTo>
                <a:lnTo>
                  <a:pt x="1904999" y="472439"/>
                </a:lnTo>
                <a:lnTo>
                  <a:pt x="1915667" y="472439"/>
                </a:lnTo>
                <a:lnTo>
                  <a:pt x="1915667" y="467867"/>
                </a:lnTo>
                <a:close/>
              </a:path>
              <a:path w="1915795" h="477520">
                <a:moveTo>
                  <a:pt x="10667" y="4571"/>
                </a:moveTo>
                <a:lnTo>
                  <a:pt x="4572" y="10668"/>
                </a:lnTo>
                <a:lnTo>
                  <a:pt x="10667" y="10668"/>
                </a:lnTo>
                <a:lnTo>
                  <a:pt x="10667" y="4571"/>
                </a:lnTo>
                <a:close/>
              </a:path>
              <a:path w="1915795" h="477520">
                <a:moveTo>
                  <a:pt x="1904999" y="4571"/>
                </a:moveTo>
                <a:lnTo>
                  <a:pt x="10667" y="4571"/>
                </a:lnTo>
                <a:lnTo>
                  <a:pt x="10667" y="10668"/>
                </a:lnTo>
                <a:lnTo>
                  <a:pt x="1904999" y="10668"/>
                </a:lnTo>
                <a:lnTo>
                  <a:pt x="1904999" y="4571"/>
                </a:lnTo>
                <a:close/>
              </a:path>
              <a:path w="1915795" h="477520">
                <a:moveTo>
                  <a:pt x="1915667" y="4571"/>
                </a:moveTo>
                <a:lnTo>
                  <a:pt x="1904999" y="4571"/>
                </a:lnTo>
                <a:lnTo>
                  <a:pt x="1909571" y="10668"/>
                </a:lnTo>
                <a:lnTo>
                  <a:pt x="1915667" y="10668"/>
                </a:lnTo>
                <a:lnTo>
                  <a:pt x="1915667" y="4571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184139" y="5051551"/>
            <a:ext cx="2305050" cy="1076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Angiosperme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i="1" spc="-5" dirty="0">
                <a:latin typeface="Times New Roman"/>
                <a:cs typeface="Times New Roman"/>
              </a:rPr>
              <a:t>“a seme </a:t>
            </a:r>
            <a:r>
              <a:rPr sz="2400" i="1" spc="-15" dirty="0">
                <a:latin typeface="Times New Roman"/>
                <a:cs typeface="Times New Roman"/>
              </a:rPr>
              <a:t>protetto</a:t>
            </a:r>
            <a:r>
              <a:rPr sz="2400" i="1" spc="-85" dirty="0">
                <a:latin typeface="Times New Roman"/>
                <a:cs typeface="Times New Roman"/>
              </a:rPr>
              <a:t> </a:t>
            </a:r>
            <a:r>
              <a:rPr sz="2400" i="1" spc="-5" dirty="0">
                <a:latin typeface="Times New Roman"/>
                <a:cs typeface="Times New Roman"/>
              </a:rPr>
              <a:t>”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67000" y="4648200"/>
            <a:ext cx="3427729" cy="0"/>
          </a:xfrm>
          <a:custGeom>
            <a:avLst/>
            <a:gdLst/>
            <a:ahLst/>
            <a:cxnLst/>
            <a:rect l="l" t="t" r="r" b="b"/>
            <a:pathLst>
              <a:path w="3427729">
                <a:moveTo>
                  <a:pt x="0" y="0"/>
                </a:moveTo>
                <a:lnTo>
                  <a:pt x="3427475" y="0"/>
                </a:lnTo>
              </a:path>
            </a:pathLst>
          </a:custGeom>
          <a:ln w="27431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96000" y="4648200"/>
            <a:ext cx="0" cy="379730"/>
          </a:xfrm>
          <a:custGeom>
            <a:avLst/>
            <a:gdLst/>
            <a:ahLst/>
            <a:cxnLst/>
            <a:rect l="l" t="t" r="r" b="b"/>
            <a:pathLst>
              <a:path h="379729">
                <a:moveTo>
                  <a:pt x="0" y="0"/>
                </a:moveTo>
                <a:lnTo>
                  <a:pt x="0" y="379475"/>
                </a:lnTo>
              </a:path>
            </a:pathLst>
          </a:custGeom>
          <a:ln w="27432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67000" y="4648200"/>
            <a:ext cx="0" cy="379730"/>
          </a:xfrm>
          <a:custGeom>
            <a:avLst/>
            <a:gdLst/>
            <a:ahLst/>
            <a:cxnLst/>
            <a:rect l="l" t="t" r="r" b="b"/>
            <a:pathLst>
              <a:path h="379729">
                <a:moveTo>
                  <a:pt x="0" y="0"/>
                </a:moveTo>
                <a:lnTo>
                  <a:pt x="0" y="379475"/>
                </a:lnTo>
              </a:path>
            </a:pathLst>
          </a:custGeom>
          <a:ln w="27431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10355" y="3421379"/>
            <a:ext cx="1013460" cy="1236345"/>
          </a:xfrm>
          <a:custGeom>
            <a:avLst/>
            <a:gdLst/>
            <a:ahLst/>
            <a:cxnLst/>
            <a:rect l="l" t="t" r="r" b="b"/>
            <a:pathLst>
              <a:path w="1013460" h="1236345">
                <a:moveTo>
                  <a:pt x="22860" y="0"/>
                </a:moveTo>
                <a:lnTo>
                  <a:pt x="0" y="16763"/>
                </a:lnTo>
                <a:lnTo>
                  <a:pt x="990599" y="1235963"/>
                </a:lnTo>
                <a:lnTo>
                  <a:pt x="1013459" y="1219199"/>
                </a:lnTo>
                <a:lnTo>
                  <a:pt x="22860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10000" y="4724400"/>
            <a:ext cx="1278636" cy="17343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260339" y="3527552"/>
            <a:ext cx="13481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latin typeface="Times New Roman"/>
                <a:cs typeface="Times New Roman"/>
              </a:rPr>
              <a:t>crittogame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0480" y="2667000"/>
            <a:ext cx="1598675" cy="41361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246619" y="2286000"/>
            <a:ext cx="1897379" cy="2514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86000" y="2590800"/>
            <a:ext cx="4494530" cy="0"/>
          </a:xfrm>
          <a:custGeom>
            <a:avLst/>
            <a:gdLst/>
            <a:ahLst/>
            <a:cxnLst/>
            <a:rect l="l" t="t" r="r" b="b"/>
            <a:pathLst>
              <a:path w="4494530">
                <a:moveTo>
                  <a:pt x="0" y="0"/>
                </a:moveTo>
                <a:lnTo>
                  <a:pt x="4494275" y="0"/>
                </a:lnTo>
              </a:path>
            </a:pathLst>
          </a:custGeom>
          <a:ln w="27432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781800" y="2590800"/>
            <a:ext cx="0" cy="379730"/>
          </a:xfrm>
          <a:custGeom>
            <a:avLst/>
            <a:gdLst/>
            <a:ahLst/>
            <a:cxnLst/>
            <a:rect l="l" t="t" r="r" b="b"/>
            <a:pathLst>
              <a:path h="379730">
                <a:moveTo>
                  <a:pt x="0" y="0"/>
                </a:moveTo>
                <a:lnTo>
                  <a:pt x="0" y="379475"/>
                </a:lnTo>
              </a:path>
            </a:pathLst>
          </a:custGeom>
          <a:ln w="27431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86000" y="2590800"/>
            <a:ext cx="0" cy="379730"/>
          </a:xfrm>
          <a:custGeom>
            <a:avLst/>
            <a:gdLst/>
            <a:ahLst/>
            <a:cxnLst/>
            <a:rect l="l" t="t" r="r" b="b"/>
            <a:pathLst>
              <a:path h="379730">
                <a:moveTo>
                  <a:pt x="0" y="0"/>
                </a:moveTo>
                <a:lnTo>
                  <a:pt x="0" y="379475"/>
                </a:lnTo>
              </a:path>
            </a:pathLst>
          </a:custGeom>
          <a:ln w="27431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267455" y="1210055"/>
            <a:ext cx="1315720" cy="1391920"/>
          </a:xfrm>
          <a:custGeom>
            <a:avLst/>
            <a:gdLst/>
            <a:ahLst/>
            <a:cxnLst/>
            <a:rect l="l" t="t" r="r" b="b"/>
            <a:pathLst>
              <a:path w="1315720" h="1391920">
                <a:moveTo>
                  <a:pt x="19812" y="0"/>
                </a:moveTo>
                <a:lnTo>
                  <a:pt x="0" y="19812"/>
                </a:lnTo>
                <a:lnTo>
                  <a:pt x="1295399" y="1391411"/>
                </a:lnTo>
                <a:lnTo>
                  <a:pt x="1315211" y="1371599"/>
                </a:lnTo>
                <a:lnTo>
                  <a:pt x="19812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562600" y="2971800"/>
            <a:ext cx="2360930" cy="466725"/>
          </a:xfrm>
          <a:custGeom>
            <a:avLst/>
            <a:gdLst/>
            <a:ahLst/>
            <a:cxnLst/>
            <a:rect l="l" t="t" r="r" b="b"/>
            <a:pathLst>
              <a:path w="2360929" h="466725">
                <a:moveTo>
                  <a:pt x="0" y="466343"/>
                </a:moveTo>
                <a:lnTo>
                  <a:pt x="2360675" y="466343"/>
                </a:lnTo>
                <a:lnTo>
                  <a:pt x="2360675" y="0"/>
                </a:lnTo>
                <a:lnTo>
                  <a:pt x="0" y="0"/>
                </a:lnTo>
                <a:lnTo>
                  <a:pt x="0" y="4663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558027" y="2967227"/>
            <a:ext cx="2372995" cy="477520"/>
          </a:xfrm>
          <a:custGeom>
            <a:avLst/>
            <a:gdLst/>
            <a:ahLst/>
            <a:cxnLst/>
            <a:rect l="l" t="t" r="r" b="b"/>
            <a:pathLst>
              <a:path w="2372995" h="477520">
                <a:moveTo>
                  <a:pt x="2372867" y="0"/>
                </a:moveTo>
                <a:lnTo>
                  <a:pt x="0" y="0"/>
                </a:lnTo>
                <a:lnTo>
                  <a:pt x="0" y="477011"/>
                </a:lnTo>
                <a:lnTo>
                  <a:pt x="2372867" y="477011"/>
                </a:lnTo>
                <a:lnTo>
                  <a:pt x="2372867" y="472439"/>
                </a:lnTo>
                <a:lnTo>
                  <a:pt x="10667" y="472439"/>
                </a:lnTo>
                <a:lnTo>
                  <a:pt x="4572" y="467867"/>
                </a:lnTo>
                <a:lnTo>
                  <a:pt x="10667" y="467867"/>
                </a:lnTo>
                <a:lnTo>
                  <a:pt x="10667" y="10667"/>
                </a:lnTo>
                <a:lnTo>
                  <a:pt x="4572" y="10667"/>
                </a:lnTo>
                <a:lnTo>
                  <a:pt x="10667" y="4572"/>
                </a:lnTo>
                <a:lnTo>
                  <a:pt x="2372867" y="4572"/>
                </a:lnTo>
                <a:lnTo>
                  <a:pt x="2372867" y="0"/>
                </a:lnTo>
                <a:close/>
              </a:path>
              <a:path w="2372995" h="477520">
                <a:moveTo>
                  <a:pt x="10667" y="467867"/>
                </a:moveTo>
                <a:lnTo>
                  <a:pt x="4572" y="467867"/>
                </a:lnTo>
                <a:lnTo>
                  <a:pt x="10667" y="472439"/>
                </a:lnTo>
                <a:lnTo>
                  <a:pt x="10667" y="467867"/>
                </a:lnTo>
                <a:close/>
              </a:path>
              <a:path w="2372995" h="477520">
                <a:moveTo>
                  <a:pt x="2362199" y="467867"/>
                </a:moveTo>
                <a:lnTo>
                  <a:pt x="10667" y="467867"/>
                </a:lnTo>
                <a:lnTo>
                  <a:pt x="10667" y="472439"/>
                </a:lnTo>
                <a:lnTo>
                  <a:pt x="2362199" y="472439"/>
                </a:lnTo>
                <a:lnTo>
                  <a:pt x="2362199" y="467867"/>
                </a:lnTo>
                <a:close/>
              </a:path>
              <a:path w="2372995" h="477520">
                <a:moveTo>
                  <a:pt x="2362199" y="4572"/>
                </a:moveTo>
                <a:lnTo>
                  <a:pt x="2362199" y="472439"/>
                </a:lnTo>
                <a:lnTo>
                  <a:pt x="2366771" y="467867"/>
                </a:lnTo>
                <a:lnTo>
                  <a:pt x="2372867" y="467867"/>
                </a:lnTo>
                <a:lnTo>
                  <a:pt x="2372867" y="10667"/>
                </a:lnTo>
                <a:lnTo>
                  <a:pt x="2366771" y="10667"/>
                </a:lnTo>
                <a:lnTo>
                  <a:pt x="2362199" y="4572"/>
                </a:lnTo>
                <a:close/>
              </a:path>
              <a:path w="2372995" h="477520">
                <a:moveTo>
                  <a:pt x="2372867" y="467867"/>
                </a:moveTo>
                <a:lnTo>
                  <a:pt x="2366771" y="467867"/>
                </a:lnTo>
                <a:lnTo>
                  <a:pt x="2362199" y="472439"/>
                </a:lnTo>
                <a:lnTo>
                  <a:pt x="2372867" y="472439"/>
                </a:lnTo>
                <a:lnTo>
                  <a:pt x="2372867" y="467867"/>
                </a:lnTo>
                <a:close/>
              </a:path>
              <a:path w="2372995" h="477520">
                <a:moveTo>
                  <a:pt x="10667" y="4572"/>
                </a:moveTo>
                <a:lnTo>
                  <a:pt x="4572" y="10667"/>
                </a:lnTo>
                <a:lnTo>
                  <a:pt x="10667" y="10667"/>
                </a:lnTo>
                <a:lnTo>
                  <a:pt x="10667" y="4572"/>
                </a:lnTo>
                <a:close/>
              </a:path>
              <a:path w="2372995" h="477520">
                <a:moveTo>
                  <a:pt x="2362199" y="4572"/>
                </a:moveTo>
                <a:lnTo>
                  <a:pt x="10667" y="4572"/>
                </a:lnTo>
                <a:lnTo>
                  <a:pt x="10667" y="10667"/>
                </a:lnTo>
                <a:lnTo>
                  <a:pt x="2362199" y="10667"/>
                </a:lnTo>
                <a:lnTo>
                  <a:pt x="2362199" y="4572"/>
                </a:lnTo>
                <a:close/>
              </a:path>
              <a:path w="2372995" h="477520">
                <a:moveTo>
                  <a:pt x="2372867" y="4572"/>
                </a:moveTo>
                <a:lnTo>
                  <a:pt x="2362199" y="4572"/>
                </a:lnTo>
                <a:lnTo>
                  <a:pt x="2366771" y="10667"/>
                </a:lnTo>
                <a:lnTo>
                  <a:pt x="2372867" y="10667"/>
                </a:lnTo>
                <a:lnTo>
                  <a:pt x="2372867" y="4572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766942" y="2994151"/>
            <a:ext cx="19538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PTER</a:t>
            </a:r>
            <a:r>
              <a:rPr sz="2400" dirty="0">
                <a:latin typeface="Times New Roman"/>
                <a:cs typeface="Times New Roman"/>
              </a:rPr>
              <a:t>I</a:t>
            </a:r>
            <a:r>
              <a:rPr sz="2400" spc="-5" dirty="0">
                <a:latin typeface="Times New Roman"/>
                <a:cs typeface="Times New Roman"/>
              </a:rPr>
              <a:t>DOF</a:t>
            </a:r>
            <a:r>
              <a:rPr sz="2400" dirty="0">
                <a:latin typeface="Times New Roman"/>
                <a:cs typeface="Times New Roman"/>
              </a:rPr>
              <a:t>I</a:t>
            </a:r>
            <a:r>
              <a:rPr sz="2400" spc="-5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66800" y="2988563"/>
            <a:ext cx="2589530" cy="464820"/>
          </a:xfrm>
          <a:custGeom>
            <a:avLst/>
            <a:gdLst/>
            <a:ahLst/>
            <a:cxnLst/>
            <a:rect l="l" t="t" r="r" b="b"/>
            <a:pathLst>
              <a:path w="2589529" h="464820">
                <a:moveTo>
                  <a:pt x="0" y="464819"/>
                </a:moveTo>
                <a:lnTo>
                  <a:pt x="2589275" y="464819"/>
                </a:lnTo>
                <a:lnTo>
                  <a:pt x="2589275" y="0"/>
                </a:lnTo>
                <a:lnTo>
                  <a:pt x="0" y="0"/>
                </a:lnTo>
                <a:lnTo>
                  <a:pt x="0" y="464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2227" y="2983991"/>
            <a:ext cx="2601595" cy="475615"/>
          </a:xfrm>
          <a:custGeom>
            <a:avLst/>
            <a:gdLst/>
            <a:ahLst/>
            <a:cxnLst/>
            <a:rect l="l" t="t" r="r" b="b"/>
            <a:pathLst>
              <a:path w="2601595" h="475614">
                <a:moveTo>
                  <a:pt x="2601467" y="0"/>
                </a:moveTo>
                <a:lnTo>
                  <a:pt x="0" y="0"/>
                </a:lnTo>
                <a:lnTo>
                  <a:pt x="0" y="475487"/>
                </a:lnTo>
                <a:lnTo>
                  <a:pt x="2601467" y="475487"/>
                </a:lnTo>
                <a:lnTo>
                  <a:pt x="2601467" y="470915"/>
                </a:lnTo>
                <a:lnTo>
                  <a:pt x="10667" y="470915"/>
                </a:lnTo>
                <a:lnTo>
                  <a:pt x="4571" y="466343"/>
                </a:lnTo>
                <a:lnTo>
                  <a:pt x="10667" y="466343"/>
                </a:lnTo>
                <a:lnTo>
                  <a:pt x="10667" y="9144"/>
                </a:lnTo>
                <a:lnTo>
                  <a:pt x="4571" y="9144"/>
                </a:lnTo>
                <a:lnTo>
                  <a:pt x="10667" y="4572"/>
                </a:lnTo>
                <a:lnTo>
                  <a:pt x="2601467" y="4572"/>
                </a:lnTo>
                <a:lnTo>
                  <a:pt x="2601467" y="0"/>
                </a:lnTo>
                <a:close/>
              </a:path>
              <a:path w="2601595" h="475614">
                <a:moveTo>
                  <a:pt x="10667" y="466343"/>
                </a:moveTo>
                <a:lnTo>
                  <a:pt x="4571" y="466343"/>
                </a:lnTo>
                <a:lnTo>
                  <a:pt x="10667" y="470915"/>
                </a:lnTo>
                <a:lnTo>
                  <a:pt x="10667" y="466343"/>
                </a:lnTo>
                <a:close/>
              </a:path>
              <a:path w="2601595" h="475614">
                <a:moveTo>
                  <a:pt x="2590799" y="466343"/>
                </a:moveTo>
                <a:lnTo>
                  <a:pt x="10667" y="466343"/>
                </a:lnTo>
                <a:lnTo>
                  <a:pt x="10667" y="470915"/>
                </a:lnTo>
                <a:lnTo>
                  <a:pt x="2590799" y="470915"/>
                </a:lnTo>
                <a:lnTo>
                  <a:pt x="2590799" y="466343"/>
                </a:lnTo>
                <a:close/>
              </a:path>
              <a:path w="2601595" h="475614">
                <a:moveTo>
                  <a:pt x="2590799" y="4572"/>
                </a:moveTo>
                <a:lnTo>
                  <a:pt x="2590799" y="470915"/>
                </a:lnTo>
                <a:lnTo>
                  <a:pt x="2595371" y="466343"/>
                </a:lnTo>
                <a:lnTo>
                  <a:pt x="2601467" y="466343"/>
                </a:lnTo>
                <a:lnTo>
                  <a:pt x="2601467" y="9144"/>
                </a:lnTo>
                <a:lnTo>
                  <a:pt x="2595371" y="9144"/>
                </a:lnTo>
                <a:lnTo>
                  <a:pt x="2590799" y="4572"/>
                </a:lnTo>
                <a:close/>
              </a:path>
              <a:path w="2601595" h="475614">
                <a:moveTo>
                  <a:pt x="2601467" y="466343"/>
                </a:moveTo>
                <a:lnTo>
                  <a:pt x="2595371" y="466343"/>
                </a:lnTo>
                <a:lnTo>
                  <a:pt x="2590799" y="470915"/>
                </a:lnTo>
                <a:lnTo>
                  <a:pt x="2601467" y="470915"/>
                </a:lnTo>
                <a:lnTo>
                  <a:pt x="2601467" y="466343"/>
                </a:lnTo>
                <a:close/>
              </a:path>
              <a:path w="2601595" h="475614">
                <a:moveTo>
                  <a:pt x="10667" y="4572"/>
                </a:moveTo>
                <a:lnTo>
                  <a:pt x="4571" y="9144"/>
                </a:lnTo>
                <a:lnTo>
                  <a:pt x="10667" y="9144"/>
                </a:lnTo>
                <a:lnTo>
                  <a:pt x="10667" y="4572"/>
                </a:lnTo>
                <a:close/>
              </a:path>
              <a:path w="2601595" h="475614">
                <a:moveTo>
                  <a:pt x="2590799" y="4572"/>
                </a:moveTo>
                <a:lnTo>
                  <a:pt x="10667" y="4572"/>
                </a:lnTo>
                <a:lnTo>
                  <a:pt x="10667" y="9144"/>
                </a:lnTo>
                <a:lnTo>
                  <a:pt x="2590799" y="9144"/>
                </a:lnTo>
                <a:lnTo>
                  <a:pt x="2590799" y="4572"/>
                </a:lnTo>
                <a:close/>
              </a:path>
              <a:path w="2601595" h="475614">
                <a:moveTo>
                  <a:pt x="2601467" y="4572"/>
                </a:moveTo>
                <a:lnTo>
                  <a:pt x="2590799" y="4572"/>
                </a:lnTo>
                <a:lnTo>
                  <a:pt x="2595371" y="9144"/>
                </a:lnTo>
                <a:lnTo>
                  <a:pt x="2601467" y="9144"/>
                </a:lnTo>
                <a:lnTo>
                  <a:pt x="2601467" y="4572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90600" y="3505200"/>
            <a:ext cx="2818130" cy="829310"/>
          </a:xfrm>
          <a:custGeom>
            <a:avLst/>
            <a:gdLst/>
            <a:ahLst/>
            <a:cxnLst/>
            <a:rect l="l" t="t" r="r" b="b"/>
            <a:pathLst>
              <a:path w="2818129" h="829310">
                <a:moveTo>
                  <a:pt x="0" y="829055"/>
                </a:moveTo>
                <a:lnTo>
                  <a:pt x="2817875" y="829055"/>
                </a:lnTo>
                <a:lnTo>
                  <a:pt x="2817875" y="0"/>
                </a:lnTo>
                <a:lnTo>
                  <a:pt x="0" y="0"/>
                </a:lnTo>
                <a:lnTo>
                  <a:pt x="0" y="829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12140" y="1317752"/>
            <a:ext cx="3112135" cy="481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1615" algn="just">
              <a:lnSpc>
                <a:spcPct val="100000"/>
              </a:lnSpc>
              <a:spcBef>
                <a:spcPts val="100"/>
              </a:spcBef>
            </a:pPr>
            <a:r>
              <a:rPr sz="2400" i="1" dirty="0">
                <a:latin typeface="Times New Roman"/>
                <a:cs typeface="Times New Roman"/>
              </a:rPr>
              <a:t>o </a:t>
            </a:r>
            <a:r>
              <a:rPr sz="2400" i="1" spc="-5" dirty="0">
                <a:latin typeface="Times New Roman"/>
                <a:cs typeface="Times New Roman"/>
              </a:rPr>
              <a:t>cormofite </a:t>
            </a:r>
            <a:r>
              <a:rPr sz="2400" i="1" dirty="0">
                <a:latin typeface="Times New Roman"/>
                <a:cs typeface="Times New Roman"/>
              </a:rPr>
              <a:t>(struttura</a:t>
            </a:r>
            <a:r>
              <a:rPr sz="2400" i="1" spc="-10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a  </a:t>
            </a:r>
            <a:r>
              <a:rPr sz="2400" i="1" spc="-5" dirty="0">
                <a:latin typeface="Times New Roman"/>
                <a:cs typeface="Times New Roman"/>
              </a:rPr>
              <a:t>cormo, formato </a:t>
            </a:r>
            <a:r>
              <a:rPr sz="2400" i="1" dirty="0">
                <a:latin typeface="Times New Roman"/>
                <a:cs typeface="Times New Roman"/>
              </a:rPr>
              <a:t>da </a:t>
            </a:r>
            <a:r>
              <a:rPr sz="2400" i="1" spc="-25" dirty="0">
                <a:latin typeface="Times New Roman"/>
                <a:cs typeface="Times New Roman"/>
              </a:rPr>
              <a:t>vere  </a:t>
            </a:r>
            <a:r>
              <a:rPr sz="2400" i="1" dirty="0">
                <a:latin typeface="Times New Roman"/>
                <a:cs typeface="Times New Roman"/>
              </a:rPr>
              <a:t>foglie, caule e</a:t>
            </a:r>
            <a:r>
              <a:rPr sz="2400" i="1" spc="-114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radici)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 marL="545465">
              <a:lnSpc>
                <a:spcPct val="100000"/>
              </a:lnSpc>
              <a:spcBef>
                <a:spcPts val="1695"/>
              </a:spcBef>
            </a:pPr>
            <a:r>
              <a:rPr sz="2400" spc="-30" dirty="0">
                <a:latin typeface="Times New Roman"/>
                <a:cs typeface="Times New Roman"/>
              </a:rPr>
              <a:t>SPERMATOFITE</a:t>
            </a:r>
            <a:endParaRPr sz="2400">
              <a:latin typeface="Times New Roman"/>
              <a:cs typeface="Times New Roman"/>
            </a:endParaRPr>
          </a:p>
          <a:p>
            <a:pPr marL="469265">
              <a:lnSpc>
                <a:spcPct val="100000"/>
              </a:lnSpc>
              <a:spcBef>
                <a:spcPts val="1195"/>
              </a:spcBef>
            </a:pPr>
            <a:r>
              <a:rPr sz="2400" i="1" spc="-5" dirty="0">
                <a:latin typeface="Times New Roman"/>
                <a:cs typeface="Times New Roman"/>
              </a:rPr>
              <a:t>“piante con</a:t>
            </a:r>
            <a:r>
              <a:rPr sz="2400" i="1" spc="-70" dirty="0">
                <a:latin typeface="Times New Roman"/>
                <a:cs typeface="Times New Roman"/>
              </a:rPr>
              <a:t> </a:t>
            </a:r>
            <a:r>
              <a:rPr sz="2400" i="1" spc="-5" dirty="0">
                <a:latin typeface="Times New Roman"/>
                <a:cs typeface="Times New Roman"/>
              </a:rPr>
              <a:t>seme”</a:t>
            </a:r>
            <a:endParaRPr sz="2400">
              <a:latin typeface="Times New Roman"/>
              <a:cs typeface="Times New Roman"/>
            </a:endParaRPr>
          </a:p>
          <a:p>
            <a:pPr marL="621665">
              <a:lnSpc>
                <a:spcPct val="100000"/>
              </a:lnSpc>
            </a:pPr>
            <a:r>
              <a:rPr sz="2400" i="1" dirty="0">
                <a:latin typeface="Times New Roman"/>
                <a:cs typeface="Times New Roman"/>
              </a:rPr>
              <a:t>vascolari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800">
              <a:latin typeface="Times New Roman"/>
              <a:cs typeface="Times New Roman"/>
            </a:endParaRPr>
          </a:p>
          <a:p>
            <a:pPr marL="1231265">
              <a:lnSpc>
                <a:spcPct val="100000"/>
              </a:lnSpc>
            </a:pPr>
            <a:r>
              <a:rPr sz="2400" spc="-5" dirty="0">
                <a:latin typeface="Times New Roman"/>
                <a:cs typeface="Times New Roman"/>
              </a:rPr>
              <a:t>Gimnosperme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50">
              <a:latin typeface="Times New Roman"/>
              <a:cs typeface="Times New Roman"/>
            </a:endParaRPr>
          </a:p>
          <a:p>
            <a:pPr marL="1236980">
              <a:lnSpc>
                <a:spcPct val="100000"/>
              </a:lnSpc>
            </a:pPr>
            <a:r>
              <a:rPr sz="2400" i="1" spc="-5" dirty="0">
                <a:latin typeface="Times New Roman"/>
                <a:cs typeface="Times New Roman"/>
              </a:rPr>
              <a:t>“a seme</a:t>
            </a:r>
            <a:r>
              <a:rPr sz="2400" i="1" spc="-7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nudo”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60339" y="3756152"/>
            <a:ext cx="1162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dirty="0">
                <a:latin typeface="Times New Roman"/>
                <a:cs typeface="Times New Roman"/>
              </a:rPr>
              <a:t>vascolari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1000" y="0"/>
            <a:ext cx="4953000" cy="3096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76400" y="2133600"/>
            <a:ext cx="7467599" cy="43906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505455" cy="3428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0706" y="3659377"/>
            <a:ext cx="364490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M  U 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S 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C  H  </a:t>
            </a:r>
            <a:r>
              <a:rPr lang="it-IT" sz="32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0" y="6315836"/>
            <a:ext cx="426719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103D27D7-CABA-476F-AE6B-171D54AB16A6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DE00B0B9-8294-465A-98AF-8D26EC927301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6D042867-D31F-4858-AC9A-6C591F43444E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F7E50CD2-35F9-4C66-B0F8-B762A24DA828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70047" y="192024"/>
            <a:ext cx="2974847" cy="3189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66767" y="188976"/>
            <a:ext cx="3208019" cy="3192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01640" y="3617976"/>
            <a:ext cx="2871216" cy="2954856"/>
          </a:xfrm>
          <a:prstGeom prst="rect">
            <a:avLst/>
          </a:prstGeom>
          <a:blipFill>
            <a:blip r:embed="rId4" cstate="print"/>
            <a:srcRect/>
            <a:stretch>
              <a:fillRect r="-9553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/>
          <p:cNvSpPr/>
          <p:nvPr/>
        </p:nvSpPr>
        <p:spPr>
          <a:xfrm>
            <a:off x="147828" y="192024"/>
            <a:ext cx="2401823" cy="5943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109346" y="191332"/>
            <a:ext cx="2478405" cy="5944292"/>
          </a:xfrm>
          <a:custGeom>
            <a:avLst/>
            <a:gdLst/>
            <a:ahLst/>
            <a:cxnLst/>
            <a:rect l="l" t="t" r="r" b="b"/>
            <a:pathLst>
              <a:path w="2478405" h="6019800">
                <a:moveTo>
                  <a:pt x="2478023" y="0"/>
                </a:moveTo>
                <a:lnTo>
                  <a:pt x="0" y="0"/>
                </a:lnTo>
                <a:lnTo>
                  <a:pt x="0" y="6019799"/>
                </a:lnTo>
                <a:lnTo>
                  <a:pt x="2478023" y="6019799"/>
                </a:lnTo>
                <a:lnTo>
                  <a:pt x="2478023" y="5999987"/>
                </a:lnTo>
                <a:lnTo>
                  <a:pt x="38100" y="5999987"/>
                </a:lnTo>
                <a:lnTo>
                  <a:pt x="18288" y="5981699"/>
                </a:lnTo>
                <a:lnTo>
                  <a:pt x="38100" y="5981699"/>
                </a:lnTo>
                <a:lnTo>
                  <a:pt x="38100" y="38100"/>
                </a:lnTo>
                <a:lnTo>
                  <a:pt x="18288" y="38100"/>
                </a:lnTo>
                <a:lnTo>
                  <a:pt x="38100" y="18287"/>
                </a:lnTo>
                <a:lnTo>
                  <a:pt x="2478023" y="18287"/>
                </a:lnTo>
                <a:lnTo>
                  <a:pt x="2478023" y="0"/>
                </a:lnTo>
                <a:close/>
              </a:path>
              <a:path w="2478405" h="6019800">
                <a:moveTo>
                  <a:pt x="38100" y="5981699"/>
                </a:moveTo>
                <a:lnTo>
                  <a:pt x="18288" y="5981699"/>
                </a:lnTo>
                <a:lnTo>
                  <a:pt x="38100" y="5999987"/>
                </a:lnTo>
                <a:lnTo>
                  <a:pt x="38100" y="5981699"/>
                </a:lnTo>
                <a:close/>
              </a:path>
              <a:path w="2478405" h="6019800">
                <a:moveTo>
                  <a:pt x="2439923" y="5981699"/>
                </a:moveTo>
                <a:lnTo>
                  <a:pt x="38100" y="5981699"/>
                </a:lnTo>
                <a:lnTo>
                  <a:pt x="38100" y="5999987"/>
                </a:lnTo>
                <a:lnTo>
                  <a:pt x="2439923" y="5999987"/>
                </a:lnTo>
                <a:lnTo>
                  <a:pt x="2439923" y="5981699"/>
                </a:lnTo>
                <a:close/>
              </a:path>
              <a:path w="2478405" h="6019800">
                <a:moveTo>
                  <a:pt x="2439923" y="18287"/>
                </a:moveTo>
                <a:lnTo>
                  <a:pt x="2439923" y="5999987"/>
                </a:lnTo>
                <a:lnTo>
                  <a:pt x="2458211" y="5981699"/>
                </a:lnTo>
                <a:lnTo>
                  <a:pt x="2478023" y="5981699"/>
                </a:lnTo>
                <a:lnTo>
                  <a:pt x="2478023" y="38100"/>
                </a:lnTo>
                <a:lnTo>
                  <a:pt x="2458211" y="38100"/>
                </a:lnTo>
                <a:lnTo>
                  <a:pt x="2439923" y="18287"/>
                </a:lnTo>
                <a:close/>
              </a:path>
              <a:path w="2478405" h="6019800">
                <a:moveTo>
                  <a:pt x="2478023" y="5981699"/>
                </a:moveTo>
                <a:lnTo>
                  <a:pt x="2458211" y="5981699"/>
                </a:lnTo>
                <a:lnTo>
                  <a:pt x="2439923" y="5999987"/>
                </a:lnTo>
                <a:lnTo>
                  <a:pt x="2478023" y="5999987"/>
                </a:lnTo>
                <a:lnTo>
                  <a:pt x="2478023" y="5981699"/>
                </a:lnTo>
                <a:close/>
              </a:path>
              <a:path w="2478405" h="6019800">
                <a:moveTo>
                  <a:pt x="38100" y="18287"/>
                </a:moveTo>
                <a:lnTo>
                  <a:pt x="18288" y="38100"/>
                </a:lnTo>
                <a:lnTo>
                  <a:pt x="38100" y="38100"/>
                </a:lnTo>
                <a:lnTo>
                  <a:pt x="38100" y="18287"/>
                </a:lnTo>
                <a:close/>
              </a:path>
              <a:path w="2478405" h="6019800">
                <a:moveTo>
                  <a:pt x="2439923" y="18287"/>
                </a:moveTo>
                <a:lnTo>
                  <a:pt x="38100" y="18287"/>
                </a:lnTo>
                <a:lnTo>
                  <a:pt x="38100" y="38100"/>
                </a:lnTo>
                <a:lnTo>
                  <a:pt x="2439923" y="38100"/>
                </a:lnTo>
                <a:lnTo>
                  <a:pt x="2439923" y="18287"/>
                </a:lnTo>
                <a:close/>
              </a:path>
              <a:path w="2478405" h="6019800">
                <a:moveTo>
                  <a:pt x="2478023" y="18287"/>
                </a:moveTo>
                <a:lnTo>
                  <a:pt x="2439923" y="18287"/>
                </a:lnTo>
                <a:lnTo>
                  <a:pt x="2458211" y="38100"/>
                </a:lnTo>
                <a:lnTo>
                  <a:pt x="2478023" y="38100"/>
                </a:lnTo>
                <a:lnTo>
                  <a:pt x="2478023" y="18287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 txBox="1">
            <a:spLocks/>
          </p:cNvSpPr>
          <p:nvPr/>
        </p:nvSpPr>
        <p:spPr>
          <a:xfrm>
            <a:off x="136778" y="6158334"/>
            <a:ext cx="5091429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it-IT" sz="3200" b="1" i="1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Rhynia</a:t>
            </a:r>
            <a:r>
              <a:rPr lang="it-IT" sz="3200" b="1" i="1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it-IT" sz="3200" b="1" i="1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gwynne-vaughani</a:t>
            </a:r>
            <a:endParaRPr lang="it-IT" sz="3200" b="1" i="1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533400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Times New Roman"/>
                <a:cs typeface="Times New Roman"/>
              </a:rPr>
              <a:t>Rhynia</a:t>
            </a:r>
            <a:r>
              <a:rPr sz="3200" b="1" spc="-8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gwynne-vaughani</a:t>
            </a:r>
          </a:p>
        </p:txBody>
      </p:sp>
      <p:sp>
        <p:nvSpPr>
          <p:cNvPr id="5" name="object 5"/>
          <p:cNvSpPr/>
          <p:nvPr/>
        </p:nvSpPr>
        <p:spPr>
          <a:xfrm>
            <a:off x="1447800" y="993648"/>
            <a:ext cx="5897879" cy="53766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CB2201A-D6CD-4414-9AFE-EA20ABEF80EA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D15D9C55-5883-467C-A385-B7DC068F125B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51DFFF0E-7211-447D-BE80-E7E3AADA9FAA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71C86E06-F1B2-4DCB-A72F-908490111080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734189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3A6B5710-6EEA-47AD-9154-58D887442608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DD4A1478-4D38-4E4D-A0D4-F8E2241B7018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08683C8C-E32A-4E45-B6DB-14DEF18D14B1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3CFADDE1-BFE0-4418-A2D4-B0582D8B562A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4384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0303" y="533400"/>
            <a:ext cx="4940807" cy="5370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58127" y="6027927"/>
            <a:ext cx="5749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Sviluppo </a:t>
            </a:r>
            <a:r>
              <a:rPr sz="1800" spc="-5" dirty="0">
                <a:latin typeface="Arial"/>
                <a:cs typeface="Arial"/>
              </a:rPr>
              <a:t>dell’embrione nelle spermatofite</a:t>
            </a:r>
            <a:r>
              <a:rPr sz="1800" spc="8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(Angiosperme)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103067BF-EFB7-4A88-854C-270572102BAE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221A0499-D2A5-4951-86E3-23C50C4D4F31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B264D9E3-1157-415B-831C-CF628950130F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2D9123F4-84B4-4A7D-9B0B-5DACACE155CC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459" y="188976"/>
            <a:ext cx="8554211" cy="5714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29564" y="5975286"/>
            <a:ext cx="43275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Sviluppo </a:t>
            </a:r>
            <a:r>
              <a:rPr sz="1800" spc="-5" dirty="0">
                <a:latin typeface="Arial"/>
                <a:cs typeface="Arial"/>
              </a:rPr>
              <a:t>delle spermatofite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(Angiosperme)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BD52863-5FF7-4023-92F5-EBD04E9C476C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F56A3ED7-981D-4863-A722-7F7CF009E168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38BFAB9F-2F19-49E8-8703-D0383446B487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3561D6EB-5FD0-44FC-81AF-A244996FD14E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027" y="407987"/>
            <a:ext cx="8117205" cy="4313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9022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I </a:t>
            </a:r>
            <a:r>
              <a:rPr sz="2400" spc="-5" dirty="0">
                <a:latin typeface="Arial"/>
                <a:cs typeface="Arial"/>
              </a:rPr>
              <a:t>tessuti di trasporto si originano dal </a:t>
            </a:r>
            <a:r>
              <a:rPr sz="2400" b="1" spc="-5" dirty="0">
                <a:latin typeface="Arial"/>
                <a:cs typeface="Arial"/>
              </a:rPr>
              <a:t>procambio </a:t>
            </a:r>
            <a:r>
              <a:rPr sz="2400" spc="-5" dirty="0">
                <a:latin typeface="Arial"/>
                <a:cs typeface="Arial"/>
              </a:rPr>
              <a:t>(zona di  determinazione).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I </a:t>
            </a:r>
            <a:r>
              <a:rPr sz="2400" b="1" spc="-5" dirty="0">
                <a:latin typeface="Arial"/>
                <a:cs typeface="Arial"/>
              </a:rPr>
              <a:t>cordoni procambiali </a:t>
            </a:r>
            <a:r>
              <a:rPr sz="2400" spc="-5" dirty="0">
                <a:latin typeface="Arial"/>
                <a:cs typeface="Arial"/>
              </a:rPr>
              <a:t>si </a:t>
            </a:r>
            <a:r>
              <a:rPr sz="2400" spc="-10" dirty="0">
                <a:latin typeface="Arial"/>
                <a:cs typeface="Arial"/>
              </a:rPr>
              <a:t>differenziano </a:t>
            </a:r>
            <a:r>
              <a:rPr sz="2400" spc="-5" dirty="0">
                <a:latin typeface="Arial"/>
                <a:cs typeface="Arial"/>
              </a:rPr>
              <a:t>rapidamente in </a:t>
            </a:r>
            <a:r>
              <a:rPr sz="2400" b="1" spc="-5" dirty="0">
                <a:latin typeface="Arial"/>
                <a:cs typeface="Arial"/>
              </a:rPr>
              <a:t>fasci  cribro-vascolari</a:t>
            </a:r>
            <a:r>
              <a:rPr sz="2400" spc="-5" dirty="0">
                <a:latin typeface="Arial"/>
                <a:cs typeface="Arial"/>
              </a:rPr>
              <a:t>, </a:t>
            </a:r>
            <a:r>
              <a:rPr sz="2400" b="1" spc="-5" dirty="0">
                <a:latin typeface="Arial"/>
                <a:cs typeface="Arial"/>
              </a:rPr>
              <a:t>aperti </a:t>
            </a:r>
            <a:r>
              <a:rPr sz="2400" spc="-5" dirty="0">
                <a:latin typeface="Arial"/>
                <a:cs typeface="Arial"/>
              </a:rPr>
              <a:t>o </a:t>
            </a:r>
            <a:r>
              <a:rPr sz="2400" b="1" spc="-5" dirty="0">
                <a:latin typeface="Arial"/>
                <a:cs typeface="Arial"/>
              </a:rPr>
              <a:t>chiusi </a:t>
            </a:r>
            <a:r>
              <a:rPr sz="2400" spc="-5" dirty="0">
                <a:latin typeface="Arial"/>
                <a:cs typeface="Arial"/>
              </a:rPr>
              <a:t>a seconda che alcune  cellule rimangano </a:t>
            </a:r>
            <a:r>
              <a:rPr sz="2400" spc="-10" dirty="0">
                <a:latin typeface="Arial"/>
                <a:cs typeface="Arial"/>
              </a:rPr>
              <a:t>indifferenziate </a:t>
            </a:r>
            <a:r>
              <a:rPr sz="2400" spc="-5" dirty="0">
                <a:latin typeface="Arial"/>
                <a:cs typeface="Arial"/>
              </a:rPr>
              <a:t>nella zona di contatto </a:t>
            </a:r>
            <a:r>
              <a:rPr sz="2400" dirty="0">
                <a:latin typeface="Arial"/>
                <a:cs typeface="Arial"/>
              </a:rPr>
              <a:t>tra </a:t>
            </a:r>
            <a:r>
              <a:rPr sz="2400" spc="-5" dirty="0">
                <a:latin typeface="Arial"/>
                <a:cs typeface="Arial"/>
              </a:rPr>
              <a:t>i  due tessuti fondamentali: </a:t>
            </a:r>
            <a:r>
              <a:rPr sz="2400" b="1" spc="-5" dirty="0">
                <a:latin typeface="Arial"/>
                <a:cs typeface="Arial"/>
              </a:rPr>
              <a:t>xilema </a:t>
            </a:r>
            <a:r>
              <a:rPr sz="2400" spc="-5" dirty="0">
                <a:latin typeface="Arial"/>
                <a:cs typeface="Arial"/>
              </a:rPr>
              <a:t>e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floema</a:t>
            </a:r>
            <a:r>
              <a:rPr sz="2400" spc="-5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 marL="12700" marR="288290">
              <a:lnSpc>
                <a:spcPct val="100000"/>
              </a:lnSpc>
              <a:spcBef>
                <a:spcPts val="1860"/>
              </a:spcBef>
            </a:pPr>
            <a:r>
              <a:rPr sz="2400" dirty="0">
                <a:latin typeface="Arial"/>
                <a:cs typeface="Arial"/>
              </a:rPr>
              <a:t>Il </a:t>
            </a:r>
            <a:r>
              <a:rPr sz="2400" spc="-10" dirty="0">
                <a:latin typeface="Arial"/>
                <a:cs typeface="Arial"/>
              </a:rPr>
              <a:t>differenziamento </a:t>
            </a:r>
            <a:r>
              <a:rPr sz="2400" spc="-5" dirty="0">
                <a:latin typeface="Arial"/>
                <a:cs typeface="Arial"/>
              </a:rPr>
              <a:t>procede in maniera diversa nel caule e  nella radice, a causa della diversa organizzazione  generale dei due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organi.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C411E55F-3BAB-499C-BB54-2ED580E6BAD9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4DB80493-EDE3-446D-B9BD-6B5BF5EE2128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3CEDA6D1-3353-49E7-8B5B-E0481031063C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A59BE5E7-9D3A-413D-85AD-8771E39B8305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80359" y="1053084"/>
            <a:ext cx="6263639" cy="4946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9831" y="260603"/>
            <a:ext cx="3203447" cy="24140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5F7DD7F8-B598-473D-BF31-12261F649FD9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B7712B14-3B51-483A-AEE8-2153415F4539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2486D003-9513-46C6-B56F-9A12C36E99EC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8245090D-3309-4D2F-A733-D4F05098C915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60CDD4E-059E-4B0E-BB37-19D2AA5BC483}"/>
              </a:ext>
            </a:extLst>
          </p:cNvPr>
          <p:cNvSpPr txBox="1"/>
          <p:nvPr/>
        </p:nvSpPr>
        <p:spPr>
          <a:xfrm>
            <a:off x="1608030" y="1198882"/>
            <a:ext cx="5979126" cy="2380617"/>
          </a:xfrm>
          <a:prstGeom prst="rect">
            <a:avLst/>
          </a:prstGeom>
        </p:spPr>
        <p:txBody>
          <a:bodyPr lIns="0" tIns="146651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154"/>
              </a:spcBef>
            </a:pP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I tessuti sono solo due:</a:t>
            </a:r>
          </a:p>
          <a:p>
            <a:pPr>
              <a:spcBef>
                <a:spcPts val="1079"/>
              </a:spcBef>
              <a:buFont typeface="Symbol" panose="05050102010706020507" pitchFamily="18" charset="2"/>
              <a:buChar char=""/>
            </a:pP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COLLENCHIMA</a:t>
            </a:r>
          </a:p>
          <a:p>
            <a:pPr>
              <a:spcBef>
                <a:spcPts val="1079"/>
              </a:spcBef>
              <a:buFont typeface="Symbol" panose="05050102010706020507" pitchFamily="18" charset="2"/>
              <a:buChar char=""/>
            </a:pP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SCLERENCHIMA</a:t>
            </a:r>
          </a:p>
          <a:p>
            <a:pPr eaLnBrk="1" hangingPunct="1"/>
            <a:endParaRPr lang="it-IT" altLang="it-IT" sz="2174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819"/>
              </a:spcBef>
            </a:pP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Le cellule sono caratterizzate da 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pareti spesse e robuste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mancano o 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sono molto 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rari 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gli 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spazi intercellulari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E8CAADCD-B626-4950-9BA4-4B16667CCB14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63BFBAA1-9DCE-4B59-9D88-BC333E6834E6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4DCEB45C-6F4D-41E6-AD0F-6E4927B73478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92D50D87-B5F3-4D9F-A3AA-61FBAFDFFFF4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127" y="141287"/>
            <a:ext cx="8343265" cy="2712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239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Nella radice c’è un unico grosso cordone procambiale,  collocato centralmente. </a:t>
            </a:r>
            <a:r>
              <a:rPr sz="2400" dirty="0">
                <a:latin typeface="Arial"/>
                <a:cs typeface="Arial"/>
              </a:rPr>
              <a:t>I </a:t>
            </a:r>
            <a:r>
              <a:rPr sz="2400" spc="-5" dirty="0">
                <a:latin typeface="Arial"/>
                <a:cs typeface="Arial"/>
              </a:rPr>
              <a:t>due tessuti si </a:t>
            </a:r>
            <a:r>
              <a:rPr sz="2400" spc="-10" dirty="0">
                <a:latin typeface="Arial"/>
                <a:cs typeface="Arial"/>
              </a:rPr>
              <a:t>differenziano </a:t>
            </a:r>
            <a:r>
              <a:rPr sz="2400" spc="-5" dirty="0">
                <a:latin typeface="Arial"/>
                <a:cs typeface="Arial"/>
              </a:rPr>
              <a:t>in senso  centripeto, cioè dall’esterno verso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l’interno.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94"/>
              </a:spcBef>
            </a:pPr>
            <a:r>
              <a:rPr sz="2400" dirty="0">
                <a:latin typeface="Arial"/>
                <a:cs typeface="Arial"/>
              </a:rPr>
              <a:t>I </a:t>
            </a:r>
            <a:r>
              <a:rPr sz="2400" spc="-5" dirty="0">
                <a:latin typeface="Arial"/>
                <a:cs typeface="Arial"/>
              </a:rPr>
              <a:t>primi vasi xilematici che si </a:t>
            </a:r>
            <a:r>
              <a:rPr sz="2400" spc="-10" dirty="0">
                <a:latin typeface="Arial"/>
                <a:cs typeface="Arial"/>
              </a:rPr>
              <a:t>differenziano </a:t>
            </a:r>
            <a:r>
              <a:rPr sz="2400" spc="-5" dirty="0">
                <a:latin typeface="Arial"/>
                <a:cs typeface="Arial"/>
              </a:rPr>
              <a:t>si trovano più  all’esterno rispetto a quelli che si </a:t>
            </a:r>
            <a:r>
              <a:rPr sz="2400" spc="-10" dirty="0">
                <a:latin typeface="Arial"/>
                <a:cs typeface="Arial"/>
              </a:rPr>
              <a:t>differenziano </a:t>
            </a:r>
            <a:r>
              <a:rPr sz="2400" spc="-5" dirty="0">
                <a:latin typeface="Arial"/>
                <a:cs typeface="Arial"/>
              </a:rPr>
              <a:t>dopo, che  avranno caratteristiche diverse (ad esempio, lumi delle cellule  più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ampi).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1019" y="3069335"/>
            <a:ext cx="2631947" cy="34335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66160" y="3119671"/>
            <a:ext cx="5224528" cy="3154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1773A768-7D78-4458-8CEF-485443CE5077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0E40FEF0-06D8-43E1-A54F-C3E4E1A3CF9C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C90375F6-1487-45F5-9F3A-D23921501A9A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FDD9B68A-FA4E-4CAF-BC94-56CEFBF354EC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9564" y="68325"/>
            <a:ext cx="13652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0" spc="-15" dirty="0">
                <a:solidFill>
                  <a:srgbClr val="0000CC"/>
                </a:solidFill>
                <a:latin typeface="Arial"/>
                <a:cs typeface="Arial"/>
              </a:rPr>
              <a:t>X</a:t>
            </a:r>
            <a:r>
              <a:rPr sz="2800" b="1" i="0" spc="-5" dirty="0">
                <a:solidFill>
                  <a:srgbClr val="0000CC"/>
                </a:solidFill>
                <a:latin typeface="Arial"/>
                <a:cs typeface="Arial"/>
              </a:rPr>
              <a:t>I</a:t>
            </a:r>
            <a:r>
              <a:rPr sz="2800" b="1" i="0" spc="-10" dirty="0">
                <a:solidFill>
                  <a:srgbClr val="0000CC"/>
                </a:solidFill>
                <a:latin typeface="Arial"/>
                <a:cs typeface="Arial"/>
              </a:rPr>
              <a:t>L</a:t>
            </a:r>
            <a:r>
              <a:rPr sz="2800" b="1" i="0" spc="-15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2800" b="1" i="0" spc="-5" dirty="0">
                <a:solidFill>
                  <a:srgbClr val="0000CC"/>
                </a:solidFill>
                <a:latin typeface="Arial"/>
                <a:cs typeface="Arial"/>
              </a:rPr>
              <a:t>MA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9564" y="597153"/>
            <a:ext cx="834453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E’ un </a:t>
            </a:r>
            <a:r>
              <a:rPr sz="2400" b="1" spc="-5" dirty="0">
                <a:latin typeface="Arial"/>
                <a:cs typeface="Arial"/>
              </a:rPr>
              <a:t>tessuto composto, </a:t>
            </a:r>
            <a:r>
              <a:rPr sz="2400" spc="-5" dirty="0">
                <a:latin typeface="Arial"/>
                <a:cs typeface="Arial"/>
              </a:rPr>
              <a:t>che può essere costituito da diversi  elementi: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4825" y="1394206"/>
            <a:ext cx="5926455" cy="17418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375285" indent="-363220">
              <a:lnSpc>
                <a:spcPct val="100000"/>
              </a:lnSpc>
              <a:spcBef>
                <a:spcPts val="590"/>
              </a:spcBef>
              <a:buClr>
                <a:srgbClr val="000000"/>
              </a:buClr>
              <a:buFont typeface="Arial"/>
              <a:buChar char="•"/>
              <a:tabLst>
                <a:tab pos="375285" algn="l"/>
                <a:tab pos="375920" algn="l"/>
              </a:tabLst>
            </a:pPr>
            <a:r>
              <a:rPr sz="2400" b="1" i="1" spc="-5" dirty="0">
                <a:solidFill>
                  <a:srgbClr val="0000CC"/>
                </a:solidFill>
                <a:latin typeface="Arial"/>
                <a:cs typeface="Arial"/>
              </a:rPr>
              <a:t>tracheidi</a:t>
            </a:r>
            <a:endParaRPr sz="2400">
              <a:latin typeface="Arial"/>
              <a:cs typeface="Arial"/>
            </a:endParaRPr>
          </a:p>
          <a:p>
            <a:pPr marL="375285" indent="-363220">
              <a:lnSpc>
                <a:spcPct val="100000"/>
              </a:lnSpc>
              <a:spcBef>
                <a:spcPts val="490"/>
              </a:spcBef>
              <a:buClr>
                <a:srgbClr val="000000"/>
              </a:buClr>
              <a:buFont typeface="Arial"/>
              <a:buChar char="•"/>
              <a:tabLst>
                <a:tab pos="375285" algn="l"/>
                <a:tab pos="375920" algn="l"/>
              </a:tabLst>
            </a:pPr>
            <a:r>
              <a:rPr sz="2400" b="1" i="1" spc="-5" dirty="0">
                <a:solidFill>
                  <a:srgbClr val="0000CC"/>
                </a:solidFill>
                <a:latin typeface="Arial"/>
                <a:cs typeface="Arial"/>
              </a:rPr>
              <a:t>elementi tracheali</a:t>
            </a:r>
            <a:r>
              <a:rPr sz="2400" i="1" spc="-5" dirty="0">
                <a:latin typeface="Arial"/>
                <a:cs typeface="Arial"/>
              </a:rPr>
              <a:t>, a formare le</a:t>
            </a:r>
            <a:r>
              <a:rPr sz="2400" i="1" spc="5" dirty="0">
                <a:latin typeface="Arial"/>
                <a:cs typeface="Arial"/>
              </a:rPr>
              <a:t> </a:t>
            </a:r>
            <a:r>
              <a:rPr sz="2400" b="1" i="1" spc="-5" dirty="0">
                <a:solidFill>
                  <a:srgbClr val="0000CC"/>
                </a:solidFill>
                <a:latin typeface="Arial"/>
                <a:cs typeface="Arial"/>
              </a:rPr>
              <a:t>trachee</a:t>
            </a:r>
            <a:endParaRPr sz="2400">
              <a:latin typeface="Arial"/>
              <a:cs typeface="Arial"/>
            </a:endParaRPr>
          </a:p>
          <a:p>
            <a:pPr marL="375285" indent="-363220">
              <a:lnSpc>
                <a:spcPct val="100000"/>
              </a:lnSpc>
              <a:spcBef>
                <a:spcPts val="505"/>
              </a:spcBef>
              <a:buClr>
                <a:srgbClr val="000000"/>
              </a:buClr>
              <a:buFont typeface="Arial"/>
              <a:buChar char="•"/>
              <a:tabLst>
                <a:tab pos="375285" algn="l"/>
                <a:tab pos="375920" algn="l"/>
              </a:tabLst>
            </a:pPr>
            <a:r>
              <a:rPr sz="2400" b="1" i="1" spc="-5" dirty="0">
                <a:solidFill>
                  <a:srgbClr val="BF0000"/>
                </a:solidFill>
                <a:latin typeface="Arial"/>
                <a:cs typeface="Arial"/>
              </a:rPr>
              <a:t>fibre</a:t>
            </a:r>
            <a:r>
              <a:rPr sz="2400" b="1" i="1" spc="-10" dirty="0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sz="2400" b="1" i="1" spc="-5" dirty="0">
                <a:solidFill>
                  <a:srgbClr val="BF0000"/>
                </a:solidFill>
                <a:latin typeface="Arial"/>
                <a:cs typeface="Arial"/>
              </a:rPr>
              <a:t>sclerenchimatiche</a:t>
            </a:r>
            <a:endParaRPr sz="2400">
              <a:latin typeface="Arial"/>
              <a:cs typeface="Arial"/>
            </a:endParaRPr>
          </a:p>
          <a:p>
            <a:pPr marL="375285" indent="-36322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375285" algn="l"/>
                <a:tab pos="375920" algn="l"/>
              </a:tabLst>
            </a:pPr>
            <a:r>
              <a:rPr sz="2400" b="1" i="1" spc="-5" dirty="0">
                <a:latin typeface="Arial"/>
                <a:cs typeface="Arial"/>
              </a:rPr>
              <a:t>cellule</a:t>
            </a:r>
            <a:r>
              <a:rPr sz="2400" b="1" i="1" spc="-20" dirty="0">
                <a:latin typeface="Arial"/>
                <a:cs typeface="Arial"/>
              </a:rPr>
              <a:t> </a:t>
            </a:r>
            <a:r>
              <a:rPr sz="2400" b="1" i="1" spc="-5" dirty="0">
                <a:latin typeface="Arial"/>
                <a:cs typeface="Arial"/>
              </a:rPr>
              <a:t>parenchimatiche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9564" y="3210814"/>
            <a:ext cx="8275955" cy="357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652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I </a:t>
            </a:r>
            <a:r>
              <a:rPr sz="2400" spc="-5" dirty="0">
                <a:latin typeface="Arial"/>
                <a:cs typeface="Arial"/>
              </a:rPr>
              <a:t>primi due tipi di cellule servono per il trasporto dell'acqua, e  sono </a:t>
            </a:r>
            <a:r>
              <a:rPr sz="2400" b="1" spc="-5" dirty="0">
                <a:latin typeface="Arial"/>
                <a:cs typeface="Arial"/>
              </a:rPr>
              <a:t>morte </a:t>
            </a:r>
            <a:r>
              <a:rPr sz="2400" spc="-5" dirty="0">
                <a:latin typeface="Arial"/>
                <a:cs typeface="Arial"/>
              </a:rPr>
              <a:t>quando svolgono la loro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funzione.</a:t>
            </a:r>
            <a:endParaRPr sz="2400" dirty="0">
              <a:latin typeface="Arial"/>
              <a:cs typeface="Arial"/>
            </a:endParaRPr>
          </a:p>
          <a:p>
            <a:pPr marL="12700" marR="325755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I </a:t>
            </a:r>
            <a:r>
              <a:rPr sz="2400" spc="-5" dirty="0">
                <a:latin typeface="Arial"/>
                <a:cs typeface="Arial"/>
              </a:rPr>
              <a:t>loro protoplasti sono degenerati, e la cellula si è svuotata:  persiste in loco solo la </a:t>
            </a:r>
            <a:r>
              <a:rPr sz="2400" b="1" spc="-5" dirty="0">
                <a:latin typeface="Arial"/>
                <a:cs typeface="Arial"/>
              </a:rPr>
              <a:t>parete variamente ispessita e  lignificata</a:t>
            </a:r>
            <a:r>
              <a:rPr sz="2400" spc="-5" dirty="0">
                <a:latin typeface="Arial"/>
                <a:cs typeface="Arial"/>
              </a:rPr>
              <a:t>, che può presentare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punteggiature.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2400" spc="-5" dirty="0">
                <a:latin typeface="Arial"/>
                <a:cs typeface="Arial"/>
              </a:rPr>
              <a:t>Anche le </a:t>
            </a:r>
            <a:r>
              <a:rPr sz="2400" b="1" spc="-5" dirty="0">
                <a:latin typeface="Arial"/>
                <a:cs typeface="Arial"/>
              </a:rPr>
              <a:t>fibre </a:t>
            </a:r>
            <a:r>
              <a:rPr sz="2400" spc="-5" dirty="0">
                <a:latin typeface="Arial"/>
                <a:cs typeface="Arial"/>
              </a:rPr>
              <a:t>sono cellule morte a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maturità.</a:t>
            </a:r>
            <a:endParaRPr sz="24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94"/>
              </a:spcBef>
            </a:pPr>
            <a:r>
              <a:rPr sz="2400" spc="-5" dirty="0">
                <a:latin typeface="Arial"/>
                <a:cs typeface="Arial"/>
              </a:rPr>
              <a:t>Solo le </a:t>
            </a:r>
            <a:r>
              <a:rPr sz="2400" b="1" spc="-5" dirty="0">
                <a:latin typeface="Arial"/>
                <a:cs typeface="Arial"/>
              </a:rPr>
              <a:t>cellule parenchimatiche </a:t>
            </a:r>
            <a:r>
              <a:rPr sz="2400" spc="-5" dirty="0">
                <a:latin typeface="Arial"/>
                <a:cs typeface="Arial"/>
              </a:rPr>
              <a:t>sono vive quando svolgono  la loro funzione (comunque non essenziale per garantire il  trasporto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dell’acqua).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88252" y="1338072"/>
            <a:ext cx="149860" cy="1088390"/>
          </a:xfrm>
          <a:custGeom>
            <a:avLst/>
            <a:gdLst/>
            <a:ahLst/>
            <a:cxnLst/>
            <a:rect l="l" t="t" r="r" b="b"/>
            <a:pathLst>
              <a:path w="149859" h="1088389">
                <a:moveTo>
                  <a:pt x="105155" y="550163"/>
                </a:moveTo>
                <a:lnTo>
                  <a:pt x="70103" y="550163"/>
                </a:lnTo>
                <a:lnTo>
                  <a:pt x="70103" y="551687"/>
                </a:lnTo>
                <a:lnTo>
                  <a:pt x="68579" y="551687"/>
                </a:lnTo>
                <a:lnTo>
                  <a:pt x="68579" y="1071371"/>
                </a:lnTo>
                <a:lnTo>
                  <a:pt x="65531" y="1071371"/>
                </a:lnTo>
                <a:lnTo>
                  <a:pt x="59435" y="1074419"/>
                </a:lnTo>
                <a:lnTo>
                  <a:pt x="50291" y="1075943"/>
                </a:lnTo>
                <a:lnTo>
                  <a:pt x="39624" y="1077467"/>
                </a:lnTo>
                <a:lnTo>
                  <a:pt x="28955" y="1077467"/>
                </a:lnTo>
                <a:lnTo>
                  <a:pt x="15239" y="1078991"/>
                </a:lnTo>
                <a:lnTo>
                  <a:pt x="0" y="1078991"/>
                </a:lnTo>
                <a:lnTo>
                  <a:pt x="0" y="1088135"/>
                </a:lnTo>
                <a:lnTo>
                  <a:pt x="28955" y="1088135"/>
                </a:lnTo>
                <a:lnTo>
                  <a:pt x="41148" y="1086611"/>
                </a:lnTo>
                <a:lnTo>
                  <a:pt x="62483" y="1083563"/>
                </a:lnTo>
                <a:lnTo>
                  <a:pt x="74675" y="1077467"/>
                </a:lnTo>
                <a:lnTo>
                  <a:pt x="76200" y="1075943"/>
                </a:lnTo>
                <a:lnTo>
                  <a:pt x="76200" y="1074419"/>
                </a:lnTo>
                <a:lnTo>
                  <a:pt x="77724" y="1074419"/>
                </a:lnTo>
                <a:lnTo>
                  <a:pt x="77724" y="557783"/>
                </a:lnTo>
                <a:lnTo>
                  <a:pt x="76200" y="557783"/>
                </a:lnTo>
                <a:lnTo>
                  <a:pt x="77724" y="556259"/>
                </a:lnTo>
                <a:lnTo>
                  <a:pt x="80772" y="556259"/>
                </a:lnTo>
                <a:lnTo>
                  <a:pt x="82296" y="554735"/>
                </a:lnTo>
                <a:lnTo>
                  <a:pt x="86868" y="553211"/>
                </a:lnTo>
                <a:lnTo>
                  <a:pt x="94487" y="551687"/>
                </a:lnTo>
                <a:lnTo>
                  <a:pt x="105155" y="550163"/>
                </a:lnTo>
                <a:close/>
              </a:path>
              <a:path w="149859" h="1088389">
                <a:moveTo>
                  <a:pt x="68579" y="1069847"/>
                </a:moveTo>
                <a:lnTo>
                  <a:pt x="67055" y="1071371"/>
                </a:lnTo>
                <a:lnTo>
                  <a:pt x="68579" y="1071371"/>
                </a:lnTo>
                <a:lnTo>
                  <a:pt x="68579" y="1069847"/>
                </a:lnTo>
                <a:close/>
              </a:path>
              <a:path w="149859" h="1088389">
                <a:moveTo>
                  <a:pt x="77724" y="556259"/>
                </a:moveTo>
                <a:lnTo>
                  <a:pt x="76200" y="557783"/>
                </a:lnTo>
                <a:lnTo>
                  <a:pt x="77724" y="557021"/>
                </a:lnTo>
                <a:lnTo>
                  <a:pt x="77724" y="556259"/>
                </a:lnTo>
                <a:close/>
              </a:path>
              <a:path w="149859" h="1088389">
                <a:moveTo>
                  <a:pt x="77724" y="557021"/>
                </a:moveTo>
                <a:lnTo>
                  <a:pt x="76200" y="557783"/>
                </a:lnTo>
                <a:lnTo>
                  <a:pt x="77724" y="557783"/>
                </a:lnTo>
                <a:lnTo>
                  <a:pt x="77724" y="557021"/>
                </a:lnTo>
                <a:close/>
              </a:path>
              <a:path w="149859" h="1088389">
                <a:moveTo>
                  <a:pt x="79248" y="556259"/>
                </a:moveTo>
                <a:lnTo>
                  <a:pt x="77724" y="556259"/>
                </a:lnTo>
                <a:lnTo>
                  <a:pt x="77724" y="557021"/>
                </a:lnTo>
                <a:lnTo>
                  <a:pt x="79248" y="556259"/>
                </a:lnTo>
                <a:close/>
              </a:path>
              <a:path w="149859" h="1088389">
                <a:moveTo>
                  <a:pt x="86868" y="543559"/>
                </a:moveTo>
                <a:lnTo>
                  <a:pt x="83820" y="544067"/>
                </a:lnTo>
                <a:lnTo>
                  <a:pt x="74675" y="548639"/>
                </a:lnTo>
                <a:lnTo>
                  <a:pt x="73151" y="548639"/>
                </a:lnTo>
                <a:lnTo>
                  <a:pt x="71627" y="550163"/>
                </a:lnTo>
                <a:lnTo>
                  <a:pt x="117348" y="550163"/>
                </a:lnTo>
                <a:lnTo>
                  <a:pt x="131063" y="548639"/>
                </a:lnTo>
                <a:lnTo>
                  <a:pt x="117348" y="547115"/>
                </a:lnTo>
                <a:lnTo>
                  <a:pt x="103631" y="547115"/>
                </a:lnTo>
                <a:lnTo>
                  <a:pt x="92963" y="545591"/>
                </a:lnTo>
                <a:lnTo>
                  <a:pt x="86868" y="543559"/>
                </a:lnTo>
                <a:close/>
              </a:path>
              <a:path w="149859" h="1088389">
                <a:moveTo>
                  <a:pt x="144779" y="539495"/>
                </a:moveTo>
                <a:lnTo>
                  <a:pt x="117348" y="539495"/>
                </a:lnTo>
                <a:lnTo>
                  <a:pt x="103631" y="541019"/>
                </a:lnTo>
                <a:lnTo>
                  <a:pt x="92963" y="542543"/>
                </a:lnTo>
                <a:lnTo>
                  <a:pt x="86868" y="543559"/>
                </a:lnTo>
                <a:lnTo>
                  <a:pt x="92963" y="545591"/>
                </a:lnTo>
                <a:lnTo>
                  <a:pt x="103631" y="547115"/>
                </a:lnTo>
                <a:lnTo>
                  <a:pt x="117348" y="547115"/>
                </a:lnTo>
                <a:lnTo>
                  <a:pt x="131063" y="548639"/>
                </a:lnTo>
                <a:lnTo>
                  <a:pt x="144779" y="548639"/>
                </a:lnTo>
                <a:lnTo>
                  <a:pt x="144779" y="539495"/>
                </a:lnTo>
                <a:close/>
              </a:path>
              <a:path w="149859" h="1088389">
                <a:moveTo>
                  <a:pt x="147827" y="539495"/>
                </a:moveTo>
                <a:lnTo>
                  <a:pt x="144779" y="539495"/>
                </a:lnTo>
                <a:lnTo>
                  <a:pt x="144779" y="548639"/>
                </a:lnTo>
                <a:lnTo>
                  <a:pt x="147827" y="548639"/>
                </a:lnTo>
                <a:lnTo>
                  <a:pt x="149351" y="547115"/>
                </a:lnTo>
                <a:lnTo>
                  <a:pt x="149351" y="541019"/>
                </a:lnTo>
                <a:lnTo>
                  <a:pt x="147827" y="539495"/>
                </a:lnTo>
                <a:close/>
              </a:path>
              <a:path w="149859" h="1088389">
                <a:moveTo>
                  <a:pt x="117348" y="539495"/>
                </a:moveTo>
                <a:lnTo>
                  <a:pt x="74675" y="539495"/>
                </a:lnTo>
                <a:lnTo>
                  <a:pt x="76200" y="541019"/>
                </a:lnTo>
                <a:lnTo>
                  <a:pt x="80772" y="542543"/>
                </a:lnTo>
                <a:lnTo>
                  <a:pt x="83820" y="542543"/>
                </a:lnTo>
                <a:lnTo>
                  <a:pt x="86868" y="543559"/>
                </a:lnTo>
                <a:lnTo>
                  <a:pt x="92963" y="542543"/>
                </a:lnTo>
                <a:lnTo>
                  <a:pt x="103631" y="541019"/>
                </a:lnTo>
                <a:lnTo>
                  <a:pt x="117348" y="539495"/>
                </a:lnTo>
                <a:close/>
              </a:path>
              <a:path w="149859" h="1088389">
                <a:moveTo>
                  <a:pt x="77724" y="16763"/>
                </a:moveTo>
                <a:lnTo>
                  <a:pt x="68579" y="16763"/>
                </a:lnTo>
                <a:lnTo>
                  <a:pt x="68579" y="534923"/>
                </a:lnTo>
                <a:lnTo>
                  <a:pt x="70103" y="536447"/>
                </a:lnTo>
                <a:lnTo>
                  <a:pt x="70103" y="537971"/>
                </a:lnTo>
                <a:lnTo>
                  <a:pt x="71627" y="537971"/>
                </a:lnTo>
                <a:lnTo>
                  <a:pt x="73151" y="539495"/>
                </a:lnTo>
                <a:lnTo>
                  <a:pt x="131063" y="539495"/>
                </a:lnTo>
                <a:lnTo>
                  <a:pt x="117348" y="537971"/>
                </a:lnTo>
                <a:lnTo>
                  <a:pt x="105155" y="536447"/>
                </a:lnTo>
                <a:lnTo>
                  <a:pt x="94487" y="534923"/>
                </a:lnTo>
                <a:lnTo>
                  <a:pt x="86868" y="533399"/>
                </a:lnTo>
                <a:lnTo>
                  <a:pt x="83820" y="533399"/>
                </a:lnTo>
                <a:lnTo>
                  <a:pt x="80772" y="531875"/>
                </a:lnTo>
                <a:lnTo>
                  <a:pt x="77724" y="531875"/>
                </a:lnTo>
                <a:lnTo>
                  <a:pt x="76200" y="530351"/>
                </a:lnTo>
                <a:lnTo>
                  <a:pt x="77724" y="530351"/>
                </a:lnTo>
                <a:lnTo>
                  <a:pt x="77724" y="16763"/>
                </a:lnTo>
                <a:close/>
              </a:path>
              <a:path w="149859" h="1088389">
                <a:moveTo>
                  <a:pt x="76200" y="530351"/>
                </a:moveTo>
                <a:lnTo>
                  <a:pt x="77724" y="531875"/>
                </a:lnTo>
                <a:lnTo>
                  <a:pt x="77724" y="531113"/>
                </a:lnTo>
                <a:lnTo>
                  <a:pt x="76200" y="530351"/>
                </a:lnTo>
                <a:close/>
              </a:path>
              <a:path w="149859" h="1088389">
                <a:moveTo>
                  <a:pt x="77724" y="531113"/>
                </a:moveTo>
                <a:lnTo>
                  <a:pt x="77724" y="531875"/>
                </a:lnTo>
                <a:lnTo>
                  <a:pt x="79248" y="531875"/>
                </a:lnTo>
                <a:lnTo>
                  <a:pt x="77724" y="531113"/>
                </a:lnTo>
                <a:close/>
              </a:path>
              <a:path w="149859" h="1088389">
                <a:moveTo>
                  <a:pt x="77724" y="530351"/>
                </a:moveTo>
                <a:lnTo>
                  <a:pt x="79248" y="531875"/>
                </a:lnTo>
                <a:lnTo>
                  <a:pt x="80772" y="531875"/>
                </a:lnTo>
                <a:lnTo>
                  <a:pt x="77724" y="530351"/>
                </a:lnTo>
                <a:close/>
              </a:path>
              <a:path w="149859" h="1088389">
                <a:moveTo>
                  <a:pt x="77724" y="530351"/>
                </a:moveTo>
                <a:lnTo>
                  <a:pt x="76200" y="530351"/>
                </a:lnTo>
                <a:lnTo>
                  <a:pt x="77724" y="531113"/>
                </a:lnTo>
                <a:lnTo>
                  <a:pt x="77724" y="530351"/>
                </a:lnTo>
                <a:close/>
              </a:path>
              <a:path w="149859" h="1088389">
                <a:moveTo>
                  <a:pt x="74675" y="9143"/>
                </a:moveTo>
                <a:lnTo>
                  <a:pt x="28955" y="9143"/>
                </a:lnTo>
                <a:lnTo>
                  <a:pt x="41148" y="10667"/>
                </a:lnTo>
                <a:lnTo>
                  <a:pt x="59435" y="13715"/>
                </a:lnTo>
                <a:lnTo>
                  <a:pt x="62483" y="15239"/>
                </a:lnTo>
                <a:lnTo>
                  <a:pt x="65531" y="15239"/>
                </a:lnTo>
                <a:lnTo>
                  <a:pt x="68579" y="18287"/>
                </a:lnTo>
                <a:lnTo>
                  <a:pt x="68579" y="16763"/>
                </a:lnTo>
                <a:lnTo>
                  <a:pt x="77724" y="16763"/>
                </a:lnTo>
                <a:lnTo>
                  <a:pt x="77724" y="13715"/>
                </a:lnTo>
                <a:lnTo>
                  <a:pt x="74675" y="10667"/>
                </a:lnTo>
                <a:lnTo>
                  <a:pt x="74675" y="9143"/>
                </a:lnTo>
                <a:close/>
              </a:path>
              <a:path w="149859" h="1088389">
                <a:moveTo>
                  <a:pt x="28955" y="0"/>
                </a:moveTo>
                <a:lnTo>
                  <a:pt x="0" y="0"/>
                </a:lnTo>
                <a:lnTo>
                  <a:pt x="0" y="9143"/>
                </a:lnTo>
                <a:lnTo>
                  <a:pt x="71627" y="9143"/>
                </a:lnTo>
                <a:lnTo>
                  <a:pt x="71627" y="7619"/>
                </a:lnTo>
                <a:lnTo>
                  <a:pt x="68579" y="7619"/>
                </a:lnTo>
                <a:lnTo>
                  <a:pt x="65531" y="6095"/>
                </a:lnTo>
                <a:lnTo>
                  <a:pt x="60959" y="4571"/>
                </a:lnTo>
                <a:lnTo>
                  <a:pt x="51815" y="3048"/>
                </a:lnTo>
                <a:lnTo>
                  <a:pt x="41148" y="1524"/>
                </a:lnTo>
                <a:lnTo>
                  <a:pt x="289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84378" y="1584261"/>
            <a:ext cx="16891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elementi  conduttori o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vasi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8047" y="260603"/>
            <a:ext cx="4607051" cy="5990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0C5AC531-F5DC-48E9-8CAB-642EE64DE2DE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0219B9B9-87E0-468E-9EB5-F114CFF4A5FA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1B03B27-152A-4D95-807F-4488D5BB37E5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C5C839D6-B4D7-49AC-9A37-AC3929EF34D7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1027" y="358775"/>
            <a:ext cx="791845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i="0" spc="-5" dirty="0">
                <a:latin typeface="Arial"/>
                <a:cs typeface="Arial"/>
              </a:rPr>
              <a:t>Le </a:t>
            </a:r>
            <a:r>
              <a:rPr b="1" i="0" spc="-5" dirty="0">
                <a:solidFill>
                  <a:srgbClr val="333399"/>
                </a:solidFill>
                <a:latin typeface="Arial"/>
                <a:cs typeface="Arial"/>
              </a:rPr>
              <a:t>TRACHEIDI </a:t>
            </a:r>
            <a:r>
              <a:rPr i="0" spc="-5" dirty="0">
                <a:latin typeface="Arial"/>
                <a:cs typeface="Arial"/>
              </a:rPr>
              <a:t>sono cellule allungate con estremità</a:t>
            </a:r>
            <a:r>
              <a:rPr i="0" spc="470" dirty="0">
                <a:latin typeface="Arial"/>
                <a:cs typeface="Arial"/>
              </a:rPr>
              <a:t> </a:t>
            </a:r>
            <a:r>
              <a:rPr i="0" spc="-5" dirty="0">
                <a:latin typeface="Arial"/>
                <a:cs typeface="Arial"/>
              </a:rPr>
              <a:t>in  genere appuntita, parete ampiamente lignificata (spesso  molto lignificata: ad esempio nel caso delle fibrotracheidi  delle conifere), con numerose</a:t>
            </a:r>
            <a:r>
              <a:rPr i="0" spc="70" dirty="0">
                <a:latin typeface="Arial"/>
                <a:cs typeface="Arial"/>
              </a:rPr>
              <a:t> </a:t>
            </a:r>
            <a:r>
              <a:rPr b="1" i="0" spc="-5" dirty="0">
                <a:latin typeface="Arial"/>
                <a:cs typeface="Arial"/>
              </a:rPr>
              <a:t>punteggiature</a:t>
            </a:r>
            <a:r>
              <a:rPr i="0" spc="-5" dirty="0">
                <a:latin typeface="Arial"/>
                <a:cs typeface="Arial"/>
              </a:rPr>
              <a:t>.</a:t>
            </a:r>
          </a:p>
        </p:txBody>
      </p:sp>
      <p:sp>
        <p:nvSpPr>
          <p:cNvPr id="3" name="object 3"/>
          <p:cNvSpPr/>
          <p:nvPr/>
        </p:nvSpPr>
        <p:spPr>
          <a:xfrm>
            <a:off x="5148071" y="2095500"/>
            <a:ext cx="3485387" cy="4457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2140" y="2752725"/>
            <a:ext cx="3667760" cy="2875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1920" algn="just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Lunghezza: </a:t>
            </a:r>
            <a:r>
              <a:rPr sz="2400" dirty="0">
                <a:latin typeface="Arial"/>
                <a:cs typeface="Arial"/>
              </a:rPr>
              <a:t>c. </a:t>
            </a:r>
            <a:r>
              <a:rPr sz="2400" spc="-5" dirty="0">
                <a:latin typeface="Arial"/>
                <a:cs typeface="Arial"/>
              </a:rPr>
              <a:t>0,3-10 </a:t>
            </a:r>
            <a:r>
              <a:rPr sz="2400" dirty="0">
                <a:latin typeface="Arial"/>
                <a:cs typeface="Arial"/>
              </a:rPr>
              <a:t>mm,  </a:t>
            </a:r>
            <a:r>
              <a:rPr sz="2400" spc="-5" dirty="0">
                <a:latin typeface="Arial"/>
                <a:cs typeface="Arial"/>
              </a:rPr>
              <a:t>diametro: </a:t>
            </a:r>
            <a:r>
              <a:rPr sz="2400" dirty="0">
                <a:latin typeface="Arial"/>
                <a:cs typeface="Arial"/>
              </a:rPr>
              <a:t>c. </a:t>
            </a:r>
            <a:r>
              <a:rPr sz="2400" spc="-5" dirty="0">
                <a:latin typeface="Arial"/>
                <a:cs typeface="Arial"/>
              </a:rPr>
              <a:t>30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µm.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2060"/>
              </a:spcBef>
            </a:pPr>
            <a:r>
              <a:rPr sz="2400" spc="-5" dirty="0">
                <a:latin typeface="Arial"/>
                <a:cs typeface="Arial"/>
              </a:rPr>
              <a:t>Le tracheidi sono presenti  in quasi tutte le pteridofite,  nelle gimnosperme, e nelle  angiosperme.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9445" y="981455"/>
            <a:ext cx="2215110" cy="3086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76600" y="995172"/>
            <a:ext cx="2881490" cy="31379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9115" y="4725923"/>
            <a:ext cx="14452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P</a:t>
            </a:r>
            <a:r>
              <a:rPr sz="1800" spc="-15" dirty="0">
                <a:latin typeface="Arial"/>
                <a:cs typeface="Arial"/>
              </a:rPr>
              <a:t>u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-10" dirty="0">
                <a:latin typeface="Arial"/>
                <a:cs typeface="Arial"/>
              </a:rPr>
              <a:t>eggia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-10" dirty="0">
                <a:latin typeface="Arial"/>
                <a:cs typeface="Arial"/>
              </a:rPr>
              <a:t>u</a:t>
            </a:r>
            <a:r>
              <a:rPr sz="1800" spc="-5" dirty="0">
                <a:latin typeface="Arial"/>
                <a:cs typeface="Arial"/>
              </a:rPr>
              <a:t>ra  semplice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115" y="5548883"/>
            <a:ext cx="13696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parenchima  scl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spc="-5" dirty="0">
                <a:latin typeface="Arial"/>
                <a:cs typeface="Arial"/>
              </a:rPr>
              <a:t>r</a:t>
            </a:r>
            <a:r>
              <a:rPr sz="1800" spc="-10" dirty="0">
                <a:latin typeface="Arial"/>
                <a:cs typeface="Arial"/>
              </a:rPr>
              <a:t>en</a:t>
            </a:r>
            <a:r>
              <a:rPr sz="1800" spc="-5" dirty="0">
                <a:latin typeface="Arial"/>
                <a:cs typeface="Arial"/>
              </a:rPr>
              <a:t>c</a:t>
            </a:r>
            <a:r>
              <a:rPr sz="1800" spc="-10" dirty="0">
                <a:latin typeface="Arial"/>
                <a:cs typeface="Arial"/>
              </a:rPr>
              <a:t>hi</a:t>
            </a:r>
            <a:r>
              <a:rPr sz="1800" spc="-5" dirty="0">
                <a:latin typeface="Arial"/>
                <a:cs typeface="Arial"/>
              </a:rPr>
              <a:t>ma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71240" y="4725923"/>
            <a:ext cx="14452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P</a:t>
            </a:r>
            <a:r>
              <a:rPr sz="1800" spc="-15" dirty="0">
                <a:latin typeface="Arial"/>
                <a:cs typeface="Arial"/>
              </a:rPr>
              <a:t>u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-10" dirty="0">
                <a:latin typeface="Arial"/>
                <a:cs typeface="Arial"/>
              </a:rPr>
              <a:t>eggia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-10" dirty="0">
                <a:latin typeface="Arial"/>
                <a:cs typeface="Arial"/>
              </a:rPr>
              <a:t>u</a:t>
            </a:r>
            <a:r>
              <a:rPr sz="1800" spc="-5" dirty="0">
                <a:latin typeface="Arial"/>
                <a:cs typeface="Arial"/>
              </a:rPr>
              <a:t>ra  areolata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71240" y="5548883"/>
            <a:ext cx="13690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vasi  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spc="-15" dirty="0">
                <a:latin typeface="Arial"/>
                <a:cs typeface="Arial"/>
              </a:rPr>
              <a:t>n</a:t>
            </a:r>
            <a:r>
              <a:rPr sz="1800" spc="-10" dirty="0">
                <a:latin typeface="Arial"/>
                <a:cs typeface="Arial"/>
              </a:rPr>
              <a:t>gio</a:t>
            </a:r>
            <a:r>
              <a:rPr sz="1800" spc="-5" dirty="0">
                <a:latin typeface="Arial"/>
                <a:cs typeface="Arial"/>
              </a:rPr>
              <a:t>s</a:t>
            </a:r>
            <a:r>
              <a:rPr sz="1800" spc="-10" dirty="0">
                <a:latin typeface="Arial"/>
                <a:cs typeface="Arial"/>
              </a:rPr>
              <a:t>pe</a:t>
            </a:r>
            <a:r>
              <a:rPr sz="1800" spc="-5" dirty="0">
                <a:latin typeface="Arial"/>
                <a:cs typeface="Arial"/>
              </a:rPr>
              <a:t>rme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22403" y="4725923"/>
            <a:ext cx="17405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Punteggiatura  areolata con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toro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22403" y="5548883"/>
            <a:ext cx="195198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vasi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(fibrotracheidi)  delle Conifere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301739" y="981455"/>
            <a:ext cx="2781156" cy="301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01739" y="2525267"/>
            <a:ext cx="646430" cy="99060"/>
          </a:xfrm>
          <a:custGeom>
            <a:avLst/>
            <a:gdLst/>
            <a:ahLst/>
            <a:cxnLst/>
            <a:rect l="l" t="t" r="r" b="b"/>
            <a:pathLst>
              <a:path w="646429" h="99060">
                <a:moveTo>
                  <a:pt x="0" y="99060"/>
                </a:moveTo>
                <a:lnTo>
                  <a:pt x="646175" y="99060"/>
                </a:lnTo>
                <a:lnTo>
                  <a:pt x="646175" y="0"/>
                </a:lnTo>
                <a:lnTo>
                  <a:pt x="0" y="0"/>
                </a:lnTo>
                <a:lnTo>
                  <a:pt x="0" y="990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6CA7DFBE-FA39-468F-9D1C-EB33520C7DD8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6" name="object 3">
              <a:extLst>
                <a:ext uri="{FF2B5EF4-FFF2-40B4-BE49-F238E27FC236}">
                  <a16:creationId xmlns:a16="http://schemas.microsoft.com/office/drawing/2014/main" id="{E77D3CB3-6BD6-478D-9C57-6A630C887A51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BA0D065E-883E-4B07-8D87-DF97CE43A9B4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5">
              <a:extLst>
                <a:ext uri="{FF2B5EF4-FFF2-40B4-BE49-F238E27FC236}">
                  <a16:creationId xmlns:a16="http://schemas.microsoft.com/office/drawing/2014/main" id="{AD77AAB2-ADFD-465B-8509-9BDE420D7620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735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40707" y="6526529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50635" y="6609714"/>
            <a:ext cx="3201035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z="1400" spc="-5" dirty="0">
                <a:solidFill>
                  <a:srgbClr val="009900"/>
                </a:solidFill>
                <a:latin typeface="Arial"/>
                <a:cs typeface="Arial"/>
              </a:rPr>
              <a:t>Biologia vegetale </a:t>
            </a:r>
            <a:r>
              <a:rPr sz="1400" dirty="0">
                <a:solidFill>
                  <a:srgbClr val="009900"/>
                </a:solidFill>
                <a:latin typeface="Arial"/>
                <a:cs typeface="Arial"/>
              </a:rPr>
              <a:t>x </a:t>
            </a:r>
            <a:r>
              <a:rPr sz="1400" spc="-5" dirty="0">
                <a:solidFill>
                  <a:srgbClr val="009900"/>
                </a:solidFill>
                <a:latin typeface="Arial"/>
                <a:cs typeface="Arial"/>
              </a:rPr>
              <a:t>STB </a:t>
            </a:r>
            <a:r>
              <a:rPr sz="1400" dirty="0">
                <a:solidFill>
                  <a:srgbClr val="009900"/>
                </a:solidFill>
                <a:latin typeface="Arial"/>
                <a:cs typeface="Arial"/>
              </a:rPr>
              <a:t>– AA</a:t>
            </a:r>
            <a:r>
              <a:rPr sz="1400" spc="-204" dirty="0">
                <a:solidFill>
                  <a:srgbClr val="00990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9900"/>
                </a:solidFill>
                <a:latin typeface="Arial"/>
                <a:cs typeface="Arial"/>
              </a:rPr>
              <a:t>2018-2019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8204" y="1917192"/>
            <a:ext cx="9002267" cy="49408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58127" y="71373"/>
            <a:ext cx="8635365" cy="204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Nelle conifere, le tracheidi hanno </a:t>
            </a:r>
            <a:r>
              <a:rPr sz="1800" b="1" spc="-5" dirty="0">
                <a:latin typeface="Arial"/>
                <a:cs typeface="Arial"/>
              </a:rPr>
              <a:t>pareti fortemente ispessite</a:t>
            </a:r>
            <a:r>
              <a:rPr sz="1800" spc="-5" dirty="0">
                <a:latin typeface="Arial"/>
                <a:cs typeface="Arial"/>
              </a:rPr>
              <a:t>, e accanto alla  </a:t>
            </a:r>
            <a:r>
              <a:rPr sz="1800" b="1" spc="-5" dirty="0">
                <a:latin typeface="Arial"/>
                <a:cs typeface="Arial"/>
              </a:rPr>
              <a:t>funzione di trasporto </a:t>
            </a:r>
            <a:r>
              <a:rPr sz="1800" spc="-5" dirty="0">
                <a:latin typeface="Arial"/>
                <a:cs typeface="Arial"/>
              </a:rPr>
              <a:t>della linfa grezza svolgono anche la </a:t>
            </a:r>
            <a:r>
              <a:rPr sz="1800" b="1" spc="-5" dirty="0">
                <a:latin typeface="Arial"/>
                <a:cs typeface="Arial"/>
              </a:rPr>
              <a:t>funzione di </a:t>
            </a:r>
            <a:r>
              <a:rPr sz="1800" b="1" dirty="0">
                <a:latin typeface="Arial"/>
                <a:cs typeface="Arial"/>
              </a:rPr>
              <a:t>sostegno</a:t>
            </a:r>
            <a:r>
              <a:rPr sz="1800" dirty="0">
                <a:latin typeface="Arial"/>
                <a:cs typeface="Arial"/>
              </a:rPr>
              <a:t>, </a:t>
            </a:r>
            <a:r>
              <a:rPr sz="1800" spc="-5" dirty="0">
                <a:latin typeface="Arial"/>
                <a:cs typeface="Arial"/>
              </a:rPr>
              <a:t>in  assenza di vere e proprie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fibre.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Si parla perciò di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FIBROTRACHEIDI</a:t>
            </a:r>
            <a:r>
              <a:rPr sz="1800" spc="-10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 marL="12700" marR="498475">
              <a:lnSpc>
                <a:spcPct val="100000"/>
              </a:lnSpc>
              <a:spcBef>
                <a:spcPts val="805"/>
              </a:spcBef>
            </a:pPr>
            <a:r>
              <a:rPr sz="1800" spc="-5" dirty="0">
                <a:latin typeface="Arial"/>
                <a:cs typeface="Arial"/>
              </a:rPr>
              <a:t>Le fibrotracheidi presentano inoltre particolari specializzazioni, le </a:t>
            </a:r>
            <a:r>
              <a:rPr sz="1800" b="1" spc="-5" dirty="0">
                <a:latin typeface="Arial"/>
                <a:cs typeface="Arial"/>
              </a:rPr>
              <a:t>punteggiature  areolate con </a:t>
            </a:r>
            <a:r>
              <a:rPr sz="1800" b="1" dirty="0">
                <a:latin typeface="Arial"/>
                <a:cs typeface="Arial"/>
              </a:rPr>
              <a:t>toro</a:t>
            </a:r>
            <a:r>
              <a:rPr sz="1800" dirty="0">
                <a:latin typeface="Arial"/>
                <a:cs typeface="Arial"/>
              </a:rPr>
              <a:t>, </a:t>
            </a:r>
            <a:r>
              <a:rPr sz="1800" spc="-5" dirty="0">
                <a:latin typeface="Arial"/>
                <a:cs typeface="Arial"/>
              </a:rPr>
              <a:t>per garantire in sicurezza il trasporto dell’acqua anche in  direzione orizzontale, </a:t>
            </a:r>
            <a:r>
              <a:rPr sz="1800" dirty="0">
                <a:latin typeface="Arial"/>
                <a:cs typeface="Arial"/>
              </a:rPr>
              <a:t>tra </a:t>
            </a:r>
            <a:r>
              <a:rPr sz="1800" spc="-5" dirty="0">
                <a:latin typeface="Arial"/>
                <a:cs typeface="Arial"/>
              </a:rPr>
              <a:t>i diversi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elementi.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80432" y="1211580"/>
            <a:ext cx="3323843" cy="3456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197864"/>
            <a:ext cx="5303519" cy="45430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01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Punteggiature areolate delle tracheidi di</a:t>
            </a:r>
            <a:r>
              <a:rPr spc="45" dirty="0"/>
              <a:t> </a:t>
            </a:r>
            <a:r>
              <a:rPr spc="-5" dirty="0"/>
              <a:t>conifere</a:t>
            </a:r>
          </a:p>
        </p:txBody>
      </p:sp>
      <p:sp>
        <p:nvSpPr>
          <p:cNvPr id="7" name="object 7"/>
          <p:cNvSpPr/>
          <p:nvPr/>
        </p:nvSpPr>
        <p:spPr>
          <a:xfrm>
            <a:off x="7877555" y="1056132"/>
            <a:ext cx="978408" cy="48265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9358E00E-A7B4-4DEB-B962-EBF35A580678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3" name="object 3">
              <a:extLst>
                <a:ext uri="{FF2B5EF4-FFF2-40B4-BE49-F238E27FC236}">
                  <a16:creationId xmlns:a16="http://schemas.microsoft.com/office/drawing/2014/main" id="{6B049523-B1F9-4D64-9CEB-9F230F4C774C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74C18202-9BB8-40F6-AAF9-29056AE5050A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A7CE5A2C-D754-4583-B729-70096BD5713A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391" y="1197864"/>
            <a:ext cx="3436619" cy="44851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0377" y="5832411"/>
            <a:ext cx="325691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i="1" spc="-5" dirty="0">
                <a:latin typeface="Arial"/>
                <a:cs typeface="Arial"/>
              </a:rPr>
              <a:t>Punteggiature </a:t>
            </a:r>
            <a:r>
              <a:rPr sz="1400" i="1" dirty="0">
                <a:latin typeface="Arial"/>
                <a:cs typeface="Arial"/>
              </a:rPr>
              <a:t>areolate in fibrotracheidi</a:t>
            </a:r>
            <a:r>
              <a:rPr sz="1400" i="1" spc="-15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di  una conifera viste in </a:t>
            </a:r>
            <a:r>
              <a:rPr sz="1400" i="1" spc="-5" dirty="0">
                <a:latin typeface="Arial"/>
                <a:cs typeface="Arial"/>
              </a:rPr>
              <a:t>sezione </a:t>
            </a:r>
            <a:r>
              <a:rPr sz="1400" i="1" dirty="0">
                <a:latin typeface="Arial"/>
                <a:cs typeface="Arial"/>
              </a:rPr>
              <a:t>al  microscopio</a:t>
            </a:r>
            <a:r>
              <a:rPr sz="1400" i="1" spc="-5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ottico.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30395" y="1141476"/>
            <a:ext cx="5017007" cy="47670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01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Punteggiature areolate delle tracheidi di</a:t>
            </a:r>
            <a:r>
              <a:rPr spc="45" dirty="0"/>
              <a:t> </a:t>
            </a:r>
            <a:r>
              <a:rPr spc="-5" dirty="0"/>
              <a:t>conifere</a:t>
            </a:r>
          </a:p>
        </p:txBody>
      </p:sp>
      <p:sp>
        <p:nvSpPr>
          <p:cNvPr id="9" name="object 3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/>
          <p:cNvSpPr/>
          <p:nvPr/>
        </p:nvSpPr>
        <p:spPr>
          <a:xfrm>
            <a:off x="4140707" y="6526529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/>
          <p:cNvSpPr txBox="1"/>
          <p:nvPr/>
        </p:nvSpPr>
        <p:spPr>
          <a:xfrm>
            <a:off x="4876801" y="6597014"/>
            <a:ext cx="4187570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z="1400" spc="-5" dirty="0">
                <a:solidFill>
                  <a:srgbClr val="009900"/>
                </a:solidFill>
                <a:latin typeface="Arial"/>
                <a:cs typeface="Arial"/>
              </a:rPr>
              <a:t>3Th - </a:t>
            </a:r>
            <a:r>
              <a:rPr sz="1400" spc="-5" dirty="0" err="1">
                <a:solidFill>
                  <a:srgbClr val="009900"/>
                </a:solidFill>
                <a:latin typeface="Arial"/>
                <a:cs typeface="Arial"/>
              </a:rPr>
              <a:t>Biologia</a:t>
            </a:r>
            <a:r>
              <a:rPr sz="1400" spc="-5" dirty="0">
                <a:solidFill>
                  <a:srgbClr val="009900"/>
                </a:solidFill>
                <a:latin typeface="Arial"/>
                <a:cs typeface="Arial"/>
              </a:rPr>
              <a:t> vegetale </a:t>
            </a:r>
            <a:r>
              <a:rPr sz="1400" dirty="0">
                <a:solidFill>
                  <a:srgbClr val="009900"/>
                </a:solidFill>
                <a:latin typeface="Arial"/>
                <a:cs typeface="Arial"/>
              </a:rPr>
              <a:t>x </a:t>
            </a:r>
            <a:r>
              <a:rPr sz="1400" spc="-5" dirty="0">
                <a:solidFill>
                  <a:srgbClr val="009900"/>
                </a:solidFill>
                <a:latin typeface="Arial"/>
                <a:cs typeface="Arial"/>
              </a:rPr>
              <a:t>STB </a:t>
            </a:r>
            <a:r>
              <a:rPr sz="1400" dirty="0">
                <a:solidFill>
                  <a:srgbClr val="009900"/>
                </a:solidFill>
                <a:latin typeface="Arial"/>
                <a:cs typeface="Arial"/>
              </a:rPr>
              <a:t>– AA</a:t>
            </a:r>
            <a:r>
              <a:rPr sz="1400" spc="-204" dirty="0">
                <a:solidFill>
                  <a:srgbClr val="00990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9900"/>
                </a:solidFill>
                <a:latin typeface="Arial"/>
                <a:cs typeface="Arial"/>
              </a:rPr>
              <a:t>201</a:t>
            </a:r>
            <a:r>
              <a:rPr lang="it-IT" sz="1400" dirty="0">
                <a:solidFill>
                  <a:srgbClr val="009900"/>
                </a:solidFill>
                <a:latin typeface="Arial"/>
                <a:cs typeface="Arial"/>
              </a:rPr>
              <a:t>9</a:t>
            </a:r>
            <a:r>
              <a:rPr sz="1400" dirty="0">
                <a:solidFill>
                  <a:srgbClr val="009900"/>
                </a:solidFill>
                <a:latin typeface="Arial"/>
                <a:cs typeface="Arial"/>
              </a:rPr>
              <a:t>-20</a:t>
            </a:r>
            <a:r>
              <a:rPr lang="it-IT" sz="1400" dirty="0">
                <a:solidFill>
                  <a:srgbClr val="009900"/>
                </a:solidFill>
                <a:latin typeface="Arial"/>
                <a:cs typeface="Arial"/>
              </a:rPr>
              <a:t>20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1752600"/>
            <a:ext cx="3733799" cy="39105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53000" y="762000"/>
            <a:ext cx="3761231" cy="5024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9384D4D1-8438-4887-BB44-332E9C2CCAC5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2448F559-21AB-4A38-8FFA-307C1849DA4C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BACFB24E-269A-4B9B-8208-298E0D16FF1A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BF7642A5-1ADA-4C66-B6E6-CC8DE8701602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6052"/>
            <a:ext cx="9143999" cy="5887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4CF0FDFF-3B1A-43FF-8C2E-9B346F6C9A16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1E9CCFAB-BE26-4AF1-AB8C-1C5E752496C8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54FC9C64-8072-4FEA-9953-1DB2C0FE1215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849E0E33-A285-401D-A459-5F987705F141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FC2AC82-092E-4608-B453-5269AB34034A}"/>
              </a:ext>
            </a:extLst>
          </p:cNvPr>
          <p:cNvSpPr txBox="1"/>
          <p:nvPr/>
        </p:nvSpPr>
        <p:spPr>
          <a:xfrm>
            <a:off x="1446143" y="1026280"/>
            <a:ext cx="6294568" cy="4305503"/>
          </a:xfrm>
          <a:prstGeom prst="rect">
            <a:avLst/>
          </a:prstGeom>
        </p:spPr>
        <p:txBody>
          <a:bodyPr lIns="0" tIns="146651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154"/>
              </a:spcBef>
            </a:pP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COLLENCHIMA 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(dal gr. </a:t>
            </a:r>
            <a:r>
              <a:rPr lang="it-IT" altLang="it-IT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"kolla", 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colla)</a:t>
            </a:r>
          </a:p>
          <a:p>
            <a:pPr>
              <a:spcBef>
                <a:spcPts val="1079"/>
              </a:spcBef>
            </a:pP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è un tessuto meccanico caratteristico delle 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strutture primarie  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(presente, ad es., in piante erbacee 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dicotiledoni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, soprattutto  nelle 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parti della pianta in attiva crescita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spcBef>
                <a:spcPts val="10"/>
              </a:spcBef>
            </a:pPr>
            <a:endParaRPr lang="it-IT" altLang="it-IT" sz="1949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Le cellule sono 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fortemente allungate 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("prosenchimatiche"),  e rimangono 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vive.</a:t>
            </a:r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Presentano una 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parete ispessita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, in genere 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in maniera  irregolare 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formata da lamelle di 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cellulosa 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alternate a lamelle  di 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sostanze pectiche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altLang="it-IT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lignificata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estensibile  (PROBLEMA: il collenchima presenta solo parete I o anche  parete II?).</a:t>
            </a:r>
          </a:p>
          <a:p>
            <a:pPr>
              <a:spcBef>
                <a:spcPts val="863"/>
              </a:spcBef>
            </a:pP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In base alla forma degli ispessimenti, è possibile  riconoscere tre tipi fondamentali di collenchima: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5114C1DA-4FFF-4011-9611-9694F0A240BD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34BF28F2-ABDC-4F0A-9BC3-E3DD2D425842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7B139E91-7C84-4DAC-B55F-80B9B03BF577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73C560C6-5C12-4966-9637-5BD59C9E9462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74027" y="358775"/>
            <a:ext cx="7842884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Le </a:t>
            </a:r>
            <a:r>
              <a:rPr sz="2400" b="1" spc="-5" dirty="0">
                <a:solidFill>
                  <a:srgbClr val="333399"/>
                </a:solidFill>
                <a:latin typeface="Arial"/>
                <a:cs typeface="Arial"/>
              </a:rPr>
              <a:t>TRACHEE </a:t>
            </a:r>
            <a:r>
              <a:rPr sz="2400" spc="-5" dirty="0">
                <a:latin typeface="Arial"/>
                <a:cs typeface="Arial"/>
              </a:rPr>
              <a:t>sono elementi composti, formati da più  cellule ("</a:t>
            </a:r>
            <a:r>
              <a:rPr sz="2400" b="1" spc="-5" dirty="0">
                <a:latin typeface="Arial"/>
                <a:cs typeface="Arial"/>
              </a:rPr>
              <a:t>elementi della trachea</a:t>
            </a:r>
            <a:r>
              <a:rPr sz="2400" spc="-5" dirty="0">
                <a:latin typeface="Arial"/>
                <a:cs typeface="Arial"/>
              </a:rPr>
              <a:t>") impilate le une </a:t>
            </a:r>
            <a:r>
              <a:rPr sz="2400" spc="-10" dirty="0">
                <a:latin typeface="Arial"/>
                <a:cs typeface="Arial"/>
              </a:rPr>
              <a:t>sulle  </a:t>
            </a:r>
            <a:r>
              <a:rPr sz="2400" spc="-5" dirty="0">
                <a:latin typeface="Arial"/>
                <a:cs typeface="Arial"/>
              </a:rPr>
              <a:t>altre, a formare delle colonne lunghe eccezionalmente  anche alcuni metri, in cui sono andate perse del tutto o  quasi del tutto le pareti trasversali, per cui si forma </a:t>
            </a:r>
            <a:r>
              <a:rPr sz="2400" spc="-10" dirty="0">
                <a:latin typeface="Arial"/>
                <a:cs typeface="Arial"/>
              </a:rPr>
              <a:t>una  </a:t>
            </a:r>
            <a:r>
              <a:rPr sz="2400" spc="-5" dirty="0">
                <a:latin typeface="Arial"/>
                <a:cs typeface="Arial"/>
              </a:rPr>
              <a:t>sorta di tubo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pluricellulare.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CFCF91A8-9BAD-4745-A3DC-11C2B6710EB6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0F3B5B29-15AC-4074-AE46-4403F0E85B9B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1D360A73-5B7B-4B72-80FA-D272E8514FF8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960C5694-0932-47BC-892A-385AC0429908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459" y="1197864"/>
            <a:ext cx="5029199" cy="31287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38059" y="1412747"/>
            <a:ext cx="318770" cy="2694940"/>
          </a:xfrm>
          <a:custGeom>
            <a:avLst/>
            <a:gdLst/>
            <a:ahLst/>
            <a:cxnLst/>
            <a:rect l="l" t="t" r="r" b="b"/>
            <a:pathLst>
              <a:path w="318770" h="2694940">
                <a:moveTo>
                  <a:pt x="248134" y="1347354"/>
                </a:moveTo>
                <a:lnTo>
                  <a:pt x="210312" y="1374647"/>
                </a:lnTo>
                <a:lnTo>
                  <a:pt x="175260" y="1420367"/>
                </a:lnTo>
                <a:lnTo>
                  <a:pt x="150875" y="1478279"/>
                </a:lnTo>
                <a:lnTo>
                  <a:pt x="141731" y="1522475"/>
                </a:lnTo>
                <a:lnTo>
                  <a:pt x="138683" y="1545335"/>
                </a:lnTo>
                <a:lnTo>
                  <a:pt x="138683" y="2458211"/>
                </a:lnTo>
                <a:lnTo>
                  <a:pt x="137160" y="2481071"/>
                </a:lnTo>
                <a:lnTo>
                  <a:pt x="131064" y="2522219"/>
                </a:lnTo>
                <a:lnTo>
                  <a:pt x="120396" y="2560319"/>
                </a:lnTo>
                <a:lnTo>
                  <a:pt x="96012" y="2607563"/>
                </a:lnTo>
                <a:lnTo>
                  <a:pt x="62483" y="2642615"/>
                </a:lnTo>
                <a:lnTo>
                  <a:pt x="51816" y="2651759"/>
                </a:lnTo>
                <a:lnTo>
                  <a:pt x="38100" y="2657855"/>
                </a:lnTo>
                <a:lnTo>
                  <a:pt x="25907" y="2662427"/>
                </a:lnTo>
                <a:lnTo>
                  <a:pt x="27431" y="2662427"/>
                </a:lnTo>
                <a:lnTo>
                  <a:pt x="12192" y="2665475"/>
                </a:lnTo>
                <a:lnTo>
                  <a:pt x="6096" y="2665475"/>
                </a:lnTo>
                <a:lnTo>
                  <a:pt x="0" y="2666999"/>
                </a:lnTo>
                <a:lnTo>
                  <a:pt x="0" y="2694431"/>
                </a:lnTo>
                <a:lnTo>
                  <a:pt x="9144" y="2694431"/>
                </a:lnTo>
                <a:lnTo>
                  <a:pt x="18288" y="2692907"/>
                </a:lnTo>
                <a:lnTo>
                  <a:pt x="33527" y="2689859"/>
                </a:lnTo>
                <a:lnTo>
                  <a:pt x="36575" y="2689859"/>
                </a:lnTo>
                <a:lnTo>
                  <a:pt x="82296" y="2663951"/>
                </a:lnTo>
                <a:lnTo>
                  <a:pt x="120396" y="2622803"/>
                </a:lnTo>
                <a:lnTo>
                  <a:pt x="140207" y="2587751"/>
                </a:lnTo>
                <a:lnTo>
                  <a:pt x="160020" y="2526791"/>
                </a:lnTo>
                <a:lnTo>
                  <a:pt x="166116" y="2481071"/>
                </a:lnTo>
                <a:lnTo>
                  <a:pt x="166116" y="1569719"/>
                </a:lnTo>
                <a:lnTo>
                  <a:pt x="169164" y="1527047"/>
                </a:lnTo>
                <a:lnTo>
                  <a:pt x="178307" y="1487423"/>
                </a:lnTo>
                <a:lnTo>
                  <a:pt x="192024" y="1450847"/>
                </a:lnTo>
                <a:lnTo>
                  <a:pt x="217931" y="1408175"/>
                </a:lnTo>
                <a:lnTo>
                  <a:pt x="265175" y="1370075"/>
                </a:lnTo>
                <a:lnTo>
                  <a:pt x="278892" y="1365503"/>
                </a:lnTo>
                <a:lnTo>
                  <a:pt x="277368" y="1365503"/>
                </a:lnTo>
                <a:lnTo>
                  <a:pt x="291083" y="1362455"/>
                </a:lnTo>
                <a:lnTo>
                  <a:pt x="297179" y="1360931"/>
                </a:lnTo>
                <a:lnTo>
                  <a:pt x="295655" y="1360931"/>
                </a:lnTo>
                <a:lnTo>
                  <a:pt x="286512" y="1359407"/>
                </a:lnTo>
                <a:lnTo>
                  <a:pt x="271272" y="1356359"/>
                </a:lnTo>
                <a:lnTo>
                  <a:pt x="269748" y="1356359"/>
                </a:lnTo>
                <a:lnTo>
                  <a:pt x="252983" y="1350263"/>
                </a:lnTo>
                <a:lnTo>
                  <a:pt x="248134" y="1347354"/>
                </a:lnTo>
                <a:close/>
              </a:path>
              <a:path w="318770" h="2694940">
                <a:moveTo>
                  <a:pt x="304800" y="1333499"/>
                </a:moveTo>
                <a:lnTo>
                  <a:pt x="288036" y="1333499"/>
                </a:lnTo>
                <a:lnTo>
                  <a:pt x="271272" y="1338071"/>
                </a:lnTo>
                <a:lnTo>
                  <a:pt x="269748" y="1338071"/>
                </a:lnTo>
                <a:lnTo>
                  <a:pt x="254507" y="1344167"/>
                </a:lnTo>
                <a:lnTo>
                  <a:pt x="248134" y="1347354"/>
                </a:lnTo>
                <a:lnTo>
                  <a:pt x="252983" y="1350263"/>
                </a:lnTo>
                <a:lnTo>
                  <a:pt x="269748" y="1356359"/>
                </a:lnTo>
                <a:lnTo>
                  <a:pt x="271272" y="1356359"/>
                </a:lnTo>
                <a:lnTo>
                  <a:pt x="286512" y="1359407"/>
                </a:lnTo>
                <a:lnTo>
                  <a:pt x="295655" y="1360931"/>
                </a:lnTo>
                <a:lnTo>
                  <a:pt x="304800" y="1360931"/>
                </a:lnTo>
                <a:lnTo>
                  <a:pt x="304800" y="1333499"/>
                </a:lnTo>
                <a:close/>
              </a:path>
              <a:path w="318770" h="2694940">
                <a:moveTo>
                  <a:pt x="312420" y="1333499"/>
                </a:moveTo>
                <a:lnTo>
                  <a:pt x="304800" y="1333499"/>
                </a:lnTo>
                <a:lnTo>
                  <a:pt x="304800" y="1360931"/>
                </a:lnTo>
                <a:lnTo>
                  <a:pt x="312420" y="1360931"/>
                </a:lnTo>
                <a:lnTo>
                  <a:pt x="318516" y="1354835"/>
                </a:lnTo>
                <a:lnTo>
                  <a:pt x="318516" y="1339595"/>
                </a:lnTo>
                <a:lnTo>
                  <a:pt x="312420" y="1333499"/>
                </a:lnTo>
                <a:close/>
              </a:path>
              <a:path w="318770" h="2694940">
                <a:moveTo>
                  <a:pt x="16764" y="0"/>
                </a:moveTo>
                <a:lnTo>
                  <a:pt x="0" y="0"/>
                </a:lnTo>
                <a:lnTo>
                  <a:pt x="0" y="27431"/>
                </a:lnTo>
                <a:lnTo>
                  <a:pt x="7620" y="27431"/>
                </a:lnTo>
                <a:lnTo>
                  <a:pt x="13716" y="28955"/>
                </a:lnTo>
                <a:lnTo>
                  <a:pt x="27431" y="32003"/>
                </a:lnTo>
                <a:lnTo>
                  <a:pt x="25907" y="32003"/>
                </a:lnTo>
                <a:lnTo>
                  <a:pt x="41148" y="36575"/>
                </a:lnTo>
                <a:lnTo>
                  <a:pt x="76200" y="62483"/>
                </a:lnTo>
                <a:lnTo>
                  <a:pt x="114300" y="117347"/>
                </a:lnTo>
                <a:lnTo>
                  <a:pt x="126492" y="153923"/>
                </a:lnTo>
                <a:lnTo>
                  <a:pt x="135636" y="193547"/>
                </a:lnTo>
                <a:lnTo>
                  <a:pt x="138683" y="236219"/>
                </a:lnTo>
                <a:lnTo>
                  <a:pt x="138683" y="1147571"/>
                </a:lnTo>
                <a:lnTo>
                  <a:pt x="144779" y="1193291"/>
                </a:lnTo>
                <a:lnTo>
                  <a:pt x="156972" y="1235963"/>
                </a:lnTo>
                <a:lnTo>
                  <a:pt x="175260" y="1272539"/>
                </a:lnTo>
                <a:lnTo>
                  <a:pt x="196596" y="1304543"/>
                </a:lnTo>
                <a:lnTo>
                  <a:pt x="237744" y="1341119"/>
                </a:lnTo>
                <a:lnTo>
                  <a:pt x="248134" y="1347354"/>
                </a:lnTo>
                <a:lnTo>
                  <a:pt x="254507" y="1344167"/>
                </a:lnTo>
                <a:lnTo>
                  <a:pt x="269748" y="1338071"/>
                </a:lnTo>
                <a:lnTo>
                  <a:pt x="271272" y="1338071"/>
                </a:lnTo>
                <a:lnTo>
                  <a:pt x="288036" y="1333499"/>
                </a:lnTo>
                <a:lnTo>
                  <a:pt x="304800" y="1333499"/>
                </a:lnTo>
                <a:lnTo>
                  <a:pt x="298703" y="1331975"/>
                </a:lnTo>
                <a:lnTo>
                  <a:pt x="292607" y="1331975"/>
                </a:lnTo>
                <a:lnTo>
                  <a:pt x="277368" y="1328927"/>
                </a:lnTo>
                <a:lnTo>
                  <a:pt x="278892" y="1328927"/>
                </a:lnTo>
                <a:lnTo>
                  <a:pt x="266700" y="1324355"/>
                </a:lnTo>
                <a:lnTo>
                  <a:pt x="254507" y="1318259"/>
                </a:lnTo>
                <a:lnTo>
                  <a:pt x="219455" y="1287779"/>
                </a:lnTo>
                <a:lnTo>
                  <a:pt x="184403" y="1226819"/>
                </a:lnTo>
                <a:lnTo>
                  <a:pt x="169164" y="1168907"/>
                </a:lnTo>
                <a:lnTo>
                  <a:pt x="166116" y="1124711"/>
                </a:lnTo>
                <a:lnTo>
                  <a:pt x="166116" y="211835"/>
                </a:lnTo>
                <a:lnTo>
                  <a:pt x="160020" y="166115"/>
                </a:lnTo>
                <a:lnTo>
                  <a:pt x="147827" y="124967"/>
                </a:lnTo>
                <a:lnTo>
                  <a:pt x="129540" y="86867"/>
                </a:lnTo>
                <a:lnTo>
                  <a:pt x="108203" y="54863"/>
                </a:lnTo>
                <a:lnTo>
                  <a:pt x="65531" y="18287"/>
                </a:lnTo>
                <a:lnTo>
                  <a:pt x="36575" y="4572"/>
                </a:lnTo>
                <a:lnTo>
                  <a:pt x="33527" y="4572"/>
                </a:lnTo>
                <a:lnTo>
                  <a:pt x="1676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949565" y="1450975"/>
            <a:ext cx="245745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T  R  A  C  H  E  A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04459" y="1717547"/>
            <a:ext cx="318770" cy="1094740"/>
          </a:xfrm>
          <a:custGeom>
            <a:avLst/>
            <a:gdLst/>
            <a:ahLst/>
            <a:cxnLst/>
            <a:rect l="l" t="t" r="r" b="b"/>
            <a:pathLst>
              <a:path w="318770" h="1094739">
                <a:moveTo>
                  <a:pt x="164084" y="1010411"/>
                </a:moveTo>
                <a:lnTo>
                  <a:pt x="134112" y="1010411"/>
                </a:lnTo>
                <a:lnTo>
                  <a:pt x="128016" y="1018031"/>
                </a:lnTo>
                <a:lnTo>
                  <a:pt x="123444" y="1024127"/>
                </a:lnTo>
                <a:lnTo>
                  <a:pt x="117348" y="1030223"/>
                </a:lnTo>
                <a:lnTo>
                  <a:pt x="109728" y="1036319"/>
                </a:lnTo>
                <a:lnTo>
                  <a:pt x="100584" y="1042415"/>
                </a:lnTo>
                <a:lnTo>
                  <a:pt x="68580" y="1056131"/>
                </a:lnTo>
                <a:lnTo>
                  <a:pt x="54864" y="1059179"/>
                </a:lnTo>
                <a:lnTo>
                  <a:pt x="42672" y="1062227"/>
                </a:lnTo>
                <a:lnTo>
                  <a:pt x="28956" y="1063751"/>
                </a:lnTo>
                <a:lnTo>
                  <a:pt x="13716" y="1065275"/>
                </a:lnTo>
                <a:lnTo>
                  <a:pt x="0" y="1066799"/>
                </a:lnTo>
                <a:lnTo>
                  <a:pt x="0" y="1094231"/>
                </a:lnTo>
                <a:lnTo>
                  <a:pt x="16764" y="1094231"/>
                </a:lnTo>
                <a:lnTo>
                  <a:pt x="64008" y="1086611"/>
                </a:lnTo>
                <a:lnTo>
                  <a:pt x="115824" y="1066799"/>
                </a:lnTo>
                <a:lnTo>
                  <a:pt x="152400" y="1033271"/>
                </a:lnTo>
                <a:lnTo>
                  <a:pt x="158496" y="1025651"/>
                </a:lnTo>
                <a:lnTo>
                  <a:pt x="158496" y="1024127"/>
                </a:lnTo>
                <a:lnTo>
                  <a:pt x="163068" y="1014983"/>
                </a:lnTo>
                <a:lnTo>
                  <a:pt x="163068" y="1013459"/>
                </a:lnTo>
                <a:lnTo>
                  <a:pt x="164084" y="1010411"/>
                </a:lnTo>
                <a:close/>
              </a:path>
              <a:path w="318770" h="1094739">
                <a:moveTo>
                  <a:pt x="135636" y="1004315"/>
                </a:moveTo>
                <a:lnTo>
                  <a:pt x="132587" y="1011935"/>
                </a:lnTo>
                <a:lnTo>
                  <a:pt x="134112" y="1010411"/>
                </a:lnTo>
                <a:lnTo>
                  <a:pt x="164084" y="1010411"/>
                </a:lnTo>
                <a:lnTo>
                  <a:pt x="165608" y="1005839"/>
                </a:lnTo>
                <a:lnTo>
                  <a:pt x="135636" y="1005839"/>
                </a:lnTo>
                <a:lnTo>
                  <a:pt x="135636" y="1004315"/>
                </a:lnTo>
                <a:close/>
              </a:path>
              <a:path w="318770" h="1094739">
                <a:moveTo>
                  <a:pt x="166116" y="996695"/>
                </a:moveTo>
                <a:lnTo>
                  <a:pt x="138684" y="996695"/>
                </a:lnTo>
                <a:lnTo>
                  <a:pt x="135636" y="1005839"/>
                </a:lnTo>
                <a:lnTo>
                  <a:pt x="165608" y="1005839"/>
                </a:lnTo>
                <a:lnTo>
                  <a:pt x="166116" y="1004315"/>
                </a:lnTo>
                <a:lnTo>
                  <a:pt x="166116" y="996695"/>
                </a:lnTo>
                <a:close/>
              </a:path>
              <a:path w="318770" h="1094739">
                <a:moveTo>
                  <a:pt x="218693" y="547369"/>
                </a:moveTo>
                <a:lnTo>
                  <a:pt x="179832" y="566927"/>
                </a:lnTo>
                <a:lnTo>
                  <a:pt x="147828" y="601979"/>
                </a:lnTo>
                <a:lnTo>
                  <a:pt x="143256" y="612647"/>
                </a:lnTo>
                <a:lnTo>
                  <a:pt x="141732" y="612647"/>
                </a:lnTo>
                <a:lnTo>
                  <a:pt x="141732" y="614171"/>
                </a:lnTo>
                <a:lnTo>
                  <a:pt x="140208" y="623315"/>
                </a:lnTo>
                <a:lnTo>
                  <a:pt x="138684" y="623315"/>
                </a:lnTo>
                <a:lnTo>
                  <a:pt x="138684" y="992123"/>
                </a:lnTo>
                <a:lnTo>
                  <a:pt x="137160" y="999743"/>
                </a:lnTo>
                <a:lnTo>
                  <a:pt x="138684" y="996695"/>
                </a:lnTo>
                <a:lnTo>
                  <a:pt x="166116" y="996695"/>
                </a:lnTo>
                <a:lnTo>
                  <a:pt x="166116" y="637031"/>
                </a:lnTo>
                <a:lnTo>
                  <a:pt x="167640" y="627887"/>
                </a:lnTo>
                <a:lnTo>
                  <a:pt x="168148" y="627887"/>
                </a:lnTo>
                <a:lnTo>
                  <a:pt x="169164" y="621791"/>
                </a:lnTo>
                <a:lnTo>
                  <a:pt x="169926" y="621791"/>
                </a:lnTo>
                <a:lnTo>
                  <a:pt x="172212" y="617219"/>
                </a:lnTo>
                <a:lnTo>
                  <a:pt x="175260" y="609599"/>
                </a:lnTo>
                <a:lnTo>
                  <a:pt x="187452" y="597407"/>
                </a:lnTo>
                <a:lnTo>
                  <a:pt x="224027" y="576071"/>
                </a:lnTo>
                <a:lnTo>
                  <a:pt x="275843" y="562355"/>
                </a:lnTo>
                <a:lnTo>
                  <a:pt x="289559" y="562355"/>
                </a:lnTo>
                <a:lnTo>
                  <a:pt x="304799" y="560831"/>
                </a:lnTo>
                <a:lnTo>
                  <a:pt x="288035" y="560831"/>
                </a:lnTo>
                <a:lnTo>
                  <a:pt x="272795" y="559307"/>
                </a:lnTo>
                <a:lnTo>
                  <a:pt x="256031" y="556259"/>
                </a:lnTo>
                <a:lnTo>
                  <a:pt x="242315" y="553211"/>
                </a:lnTo>
                <a:lnTo>
                  <a:pt x="227075" y="550163"/>
                </a:lnTo>
                <a:lnTo>
                  <a:pt x="218693" y="547369"/>
                </a:lnTo>
                <a:close/>
              </a:path>
              <a:path w="318770" h="1094739">
                <a:moveTo>
                  <a:pt x="168148" y="627887"/>
                </a:moveTo>
                <a:lnTo>
                  <a:pt x="167640" y="627887"/>
                </a:lnTo>
                <a:lnTo>
                  <a:pt x="167640" y="630935"/>
                </a:lnTo>
                <a:lnTo>
                  <a:pt x="168148" y="627887"/>
                </a:lnTo>
                <a:close/>
              </a:path>
              <a:path w="318770" h="1094739">
                <a:moveTo>
                  <a:pt x="169926" y="621791"/>
                </a:moveTo>
                <a:lnTo>
                  <a:pt x="169164" y="621791"/>
                </a:lnTo>
                <a:lnTo>
                  <a:pt x="169164" y="623315"/>
                </a:lnTo>
                <a:lnTo>
                  <a:pt x="169926" y="621791"/>
                </a:lnTo>
                <a:close/>
              </a:path>
              <a:path w="318770" h="1094739">
                <a:moveTo>
                  <a:pt x="304799" y="533399"/>
                </a:moveTo>
                <a:lnTo>
                  <a:pt x="289559" y="533399"/>
                </a:lnTo>
                <a:lnTo>
                  <a:pt x="257555" y="536447"/>
                </a:lnTo>
                <a:lnTo>
                  <a:pt x="242315" y="539495"/>
                </a:lnTo>
                <a:lnTo>
                  <a:pt x="218693" y="547369"/>
                </a:lnTo>
                <a:lnTo>
                  <a:pt x="227075" y="550163"/>
                </a:lnTo>
                <a:lnTo>
                  <a:pt x="242315" y="553211"/>
                </a:lnTo>
                <a:lnTo>
                  <a:pt x="256031" y="556259"/>
                </a:lnTo>
                <a:lnTo>
                  <a:pt x="272795" y="559307"/>
                </a:lnTo>
                <a:lnTo>
                  <a:pt x="288035" y="560831"/>
                </a:lnTo>
                <a:lnTo>
                  <a:pt x="304799" y="560831"/>
                </a:lnTo>
                <a:lnTo>
                  <a:pt x="304799" y="533399"/>
                </a:lnTo>
                <a:close/>
              </a:path>
              <a:path w="318770" h="1094739">
                <a:moveTo>
                  <a:pt x="312419" y="533399"/>
                </a:moveTo>
                <a:lnTo>
                  <a:pt x="304799" y="533399"/>
                </a:lnTo>
                <a:lnTo>
                  <a:pt x="304799" y="560831"/>
                </a:lnTo>
                <a:lnTo>
                  <a:pt x="312419" y="560831"/>
                </a:lnTo>
                <a:lnTo>
                  <a:pt x="318515" y="554735"/>
                </a:lnTo>
                <a:lnTo>
                  <a:pt x="318515" y="539495"/>
                </a:lnTo>
                <a:lnTo>
                  <a:pt x="312419" y="533399"/>
                </a:lnTo>
                <a:close/>
              </a:path>
              <a:path w="318770" h="1094739">
                <a:moveTo>
                  <a:pt x="137160" y="94487"/>
                </a:moveTo>
                <a:lnTo>
                  <a:pt x="138684" y="103631"/>
                </a:lnTo>
                <a:lnTo>
                  <a:pt x="138684" y="469391"/>
                </a:lnTo>
                <a:lnTo>
                  <a:pt x="140208" y="470915"/>
                </a:lnTo>
                <a:lnTo>
                  <a:pt x="141732" y="480059"/>
                </a:lnTo>
                <a:lnTo>
                  <a:pt x="141732" y="481583"/>
                </a:lnTo>
                <a:lnTo>
                  <a:pt x="143256" y="481583"/>
                </a:lnTo>
                <a:lnTo>
                  <a:pt x="169164" y="518159"/>
                </a:lnTo>
                <a:lnTo>
                  <a:pt x="213359" y="545591"/>
                </a:lnTo>
                <a:lnTo>
                  <a:pt x="218693" y="547369"/>
                </a:lnTo>
                <a:lnTo>
                  <a:pt x="242315" y="539495"/>
                </a:lnTo>
                <a:lnTo>
                  <a:pt x="257555" y="536447"/>
                </a:lnTo>
                <a:lnTo>
                  <a:pt x="289559" y="533399"/>
                </a:lnTo>
                <a:lnTo>
                  <a:pt x="304799" y="533399"/>
                </a:lnTo>
                <a:lnTo>
                  <a:pt x="291083" y="531875"/>
                </a:lnTo>
                <a:lnTo>
                  <a:pt x="275843" y="530351"/>
                </a:lnTo>
                <a:lnTo>
                  <a:pt x="262127" y="528827"/>
                </a:lnTo>
                <a:lnTo>
                  <a:pt x="249935" y="525779"/>
                </a:lnTo>
                <a:lnTo>
                  <a:pt x="236219" y="522731"/>
                </a:lnTo>
                <a:lnTo>
                  <a:pt x="204215" y="509015"/>
                </a:lnTo>
                <a:lnTo>
                  <a:pt x="181356" y="490727"/>
                </a:lnTo>
                <a:lnTo>
                  <a:pt x="172212" y="478535"/>
                </a:lnTo>
                <a:lnTo>
                  <a:pt x="169773" y="472439"/>
                </a:lnTo>
                <a:lnTo>
                  <a:pt x="169164" y="472439"/>
                </a:lnTo>
                <a:lnTo>
                  <a:pt x="168148" y="466343"/>
                </a:lnTo>
                <a:lnTo>
                  <a:pt x="167640" y="466343"/>
                </a:lnTo>
                <a:lnTo>
                  <a:pt x="166116" y="458723"/>
                </a:lnTo>
                <a:lnTo>
                  <a:pt x="166116" y="97536"/>
                </a:lnTo>
                <a:lnTo>
                  <a:pt x="138684" y="97536"/>
                </a:lnTo>
                <a:lnTo>
                  <a:pt x="137160" y="94487"/>
                </a:lnTo>
                <a:close/>
              </a:path>
              <a:path w="318770" h="1094739">
                <a:moveTo>
                  <a:pt x="169164" y="470915"/>
                </a:moveTo>
                <a:lnTo>
                  <a:pt x="169164" y="472439"/>
                </a:lnTo>
                <a:lnTo>
                  <a:pt x="169773" y="472439"/>
                </a:lnTo>
                <a:lnTo>
                  <a:pt x="169164" y="470915"/>
                </a:lnTo>
                <a:close/>
              </a:path>
              <a:path w="318770" h="1094739">
                <a:moveTo>
                  <a:pt x="167640" y="463295"/>
                </a:moveTo>
                <a:lnTo>
                  <a:pt x="167640" y="466343"/>
                </a:lnTo>
                <a:lnTo>
                  <a:pt x="168148" y="466343"/>
                </a:lnTo>
                <a:lnTo>
                  <a:pt x="167640" y="463295"/>
                </a:lnTo>
                <a:close/>
              </a:path>
              <a:path w="318770" h="1094739">
                <a:moveTo>
                  <a:pt x="165608" y="88391"/>
                </a:moveTo>
                <a:lnTo>
                  <a:pt x="135636" y="88391"/>
                </a:lnTo>
                <a:lnTo>
                  <a:pt x="138684" y="97536"/>
                </a:lnTo>
                <a:lnTo>
                  <a:pt x="166116" y="97536"/>
                </a:lnTo>
                <a:lnTo>
                  <a:pt x="166116" y="89915"/>
                </a:lnTo>
                <a:lnTo>
                  <a:pt x="165608" y="88391"/>
                </a:lnTo>
                <a:close/>
              </a:path>
              <a:path w="318770" h="1094739">
                <a:moveTo>
                  <a:pt x="132587" y="82295"/>
                </a:moveTo>
                <a:lnTo>
                  <a:pt x="135636" y="89915"/>
                </a:lnTo>
                <a:lnTo>
                  <a:pt x="135636" y="88391"/>
                </a:lnTo>
                <a:lnTo>
                  <a:pt x="165608" y="88391"/>
                </a:lnTo>
                <a:lnTo>
                  <a:pt x="164084" y="83819"/>
                </a:lnTo>
                <a:lnTo>
                  <a:pt x="134112" y="83819"/>
                </a:lnTo>
                <a:lnTo>
                  <a:pt x="132587" y="82295"/>
                </a:lnTo>
                <a:close/>
              </a:path>
              <a:path w="318770" h="1094739">
                <a:moveTo>
                  <a:pt x="16764" y="0"/>
                </a:moveTo>
                <a:lnTo>
                  <a:pt x="0" y="0"/>
                </a:lnTo>
                <a:lnTo>
                  <a:pt x="0" y="27431"/>
                </a:lnTo>
                <a:lnTo>
                  <a:pt x="15240" y="28955"/>
                </a:lnTo>
                <a:lnTo>
                  <a:pt x="28956" y="28955"/>
                </a:lnTo>
                <a:lnTo>
                  <a:pt x="56387" y="35051"/>
                </a:lnTo>
                <a:lnTo>
                  <a:pt x="100584" y="51815"/>
                </a:lnTo>
                <a:lnTo>
                  <a:pt x="134112" y="83819"/>
                </a:lnTo>
                <a:lnTo>
                  <a:pt x="164084" y="83819"/>
                </a:lnTo>
                <a:lnTo>
                  <a:pt x="163068" y="80771"/>
                </a:lnTo>
                <a:lnTo>
                  <a:pt x="163068" y="79248"/>
                </a:lnTo>
                <a:lnTo>
                  <a:pt x="158496" y="70103"/>
                </a:lnTo>
                <a:lnTo>
                  <a:pt x="158496" y="68579"/>
                </a:lnTo>
                <a:lnTo>
                  <a:pt x="150875" y="59436"/>
                </a:lnTo>
                <a:lnTo>
                  <a:pt x="144780" y="50291"/>
                </a:lnTo>
                <a:lnTo>
                  <a:pt x="114300" y="27431"/>
                </a:lnTo>
                <a:lnTo>
                  <a:pt x="62484" y="6095"/>
                </a:lnTo>
                <a:lnTo>
                  <a:pt x="47244" y="3048"/>
                </a:lnTo>
                <a:lnTo>
                  <a:pt x="1676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892164" y="1924050"/>
            <a:ext cx="13633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nto 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ac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h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ea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le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941BCB77-5A06-40A6-B52D-71D55812358F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4" name="object 3">
              <a:extLst>
                <a:ext uri="{FF2B5EF4-FFF2-40B4-BE49-F238E27FC236}">
                  <a16:creationId xmlns:a16="http://schemas.microsoft.com/office/drawing/2014/main" id="{25BB9950-2F29-48E1-AFD3-2D5583D94272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5BE5B2DE-062E-43AE-8E59-2D96B44AB716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96CA67CC-DA36-4B13-BE5F-38D39380DB4E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4865" y="1066800"/>
            <a:ext cx="4385335" cy="50505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Xylem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0" b="5289"/>
          <a:stretch/>
        </p:blipFill>
        <p:spPr bwMode="auto">
          <a:xfrm>
            <a:off x="6248400" y="210743"/>
            <a:ext cx="1912653" cy="612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0E844576-BFDD-4E76-89B1-D9891748F8D2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F714ED8C-0F44-49A3-B0BA-8D36ACC9159D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20036F62-56EC-4C62-B49E-582B202779C4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8F10ADFB-3CDF-41AA-B8E5-00E2152C6EFB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09259" y="938784"/>
            <a:ext cx="3185159" cy="447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34389" y="5327586"/>
            <a:ext cx="438467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Arial"/>
                <a:cs typeface="Arial"/>
              </a:rPr>
              <a:t>Tipi </a:t>
            </a:r>
            <a:r>
              <a:rPr sz="1800" spc="-5" dirty="0">
                <a:latin typeface="Arial"/>
                <a:cs typeface="Arial"/>
              </a:rPr>
              <a:t>di perforazioni della parete trasversale:  A, B: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scalariformi</a:t>
            </a:r>
            <a:endParaRPr sz="1800">
              <a:latin typeface="Arial"/>
              <a:cs typeface="Arial"/>
            </a:endParaRPr>
          </a:p>
          <a:p>
            <a:pPr marL="12700" marR="314579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D: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reticolate  E: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complete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1811" y="1139135"/>
            <a:ext cx="3311651" cy="39906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52A5BD54-7B69-458B-B696-2AE00103794B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7C65B94E-BED9-4EC6-BECE-CBFB32DB17F7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F29AE0A0-D1B9-46F9-9CEC-4FAD98CAA813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21F6D627-D108-4013-8500-8E3EA4AB9842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609600"/>
            <a:ext cx="8305800" cy="464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641DCBAD-9E19-4A2A-8C50-EF92556B258E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F9013528-F8D4-4D71-AC2F-D202CABA6E61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E7230227-CCF1-4ADD-AD0D-C895502B6833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23C16AAB-6FC5-4214-A0E1-8E1848C288B3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35650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3961" y="836676"/>
            <a:ext cx="7952723" cy="4070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4027" y="5400611"/>
            <a:ext cx="38449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Schema dello </a:t>
            </a:r>
            <a:r>
              <a:rPr sz="1400" spc="-5" dirty="0">
                <a:latin typeface="Arial"/>
                <a:cs typeface="Arial"/>
              </a:rPr>
              <a:t>sviluppo </a:t>
            </a:r>
            <a:r>
              <a:rPr sz="1400" dirty="0">
                <a:latin typeface="Arial"/>
                <a:cs typeface="Arial"/>
              </a:rPr>
              <a:t>di un elemento</a:t>
            </a:r>
            <a:r>
              <a:rPr sz="1400" spc="-1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tracheale.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ACD11A47-1E00-49C6-8097-E4FEE7CDE139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C0B1ED68-DECF-4338-A032-631890443CE3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F56D902F-69C9-4086-939B-7F547E4CC979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47290979-7F78-43BD-99E7-5D86FDB96511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09672"/>
            <a:ext cx="3113531" cy="41483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680716"/>
            <a:ext cx="3142615" cy="4177665"/>
          </a:xfrm>
          <a:custGeom>
            <a:avLst/>
            <a:gdLst/>
            <a:ahLst/>
            <a:cxnLst/>
            <a:rect l="l" t="t" r="r" b="b"/>
            <a:pathLst>
              <a:path w="3142615" h="4177665">
                <a:moveTo>
                  <a:pt x="3113531" y="4177283"/>
                </a:moveTo>
                <a:lnTo>
                  <a:pt x="0" y="4177283"/>
                </a:lnTo>
                <a:lnTo>
                  <a:pt x="3113531" y="4177284"/>
                </a:lnTo>
                <a:close/>
              </a:path>
              <a:path w="3142615" h="4177665">
                <a:moveTo>
                  <a:pt x="3113531" y="13715"/>
                </a:moveTo>
                <a:lnTo>
                  <a:pt x="3113531" y="4177284"/>
                </a:lnTo>
                <a:lnTo>
                  <a:pt x="3128771" y="4177283"/>
                </a:lnTo>
                <a:lnTo>
                  <a:pt x="3142487" y="4177283"/>
                </a:lnTo>
                <a:lnTo>
                  <a:pt x="3142487" y="28956"/>
                </a:lnTo>
                <a:lnTo>
                  <a:pt x="3128771" y="28956"/>
                </a:lnTo>
                <a:lnTo>
                  <a:pt x="3113531" y="13715"/>
                </a:lnTo>
                <a:close/>
              </a:path>
              <a:path w="3142615" h="4177665">
                <a:moveTo>
                  <a:pt x="3142487" y="4177283"/>
                </a:moveTo>
                <a:lnTo>
                  <a:pt x="3128771" y="4177284"/>
                </a:lnTo>
                <a:lnTo>
                  <a:pt x="3142487" y="4177284"/>
                </a:lnTo>
                <a:close/>
              </a:path>
              <a:path w="3142615" h="4177665">
                <a:moveTo>
                  <a:pt x="3142487" y="0"/>
                </a:moveTo>
                <a:lnTo>
                  <a:pt x="0" y="0"/>
                </a:lnTo>
                <a:lnTo>
                  <a:pt x="0" y="28956"/>
                </a:lnTo>
                <a:lnTo>
                  <a:pt x="3113531" y="28956"/>
                </a:lnTo>
                <a:lnTo>
                  <a:pt x="3113531" y="13715"/>
                </a:lnTo>
                <a:lnTo>
                  <a:pt x="3142487" y="13715"/>
                </a:lnTo>
                <a:lnTo>
                  <a:pt x="3142487" y="0"/>
                </a:lnTo>
                <a:close/>
              </a:path>
              <a:path w="3142615" h="4177665">
                <a:moveTo>
                  <a:pt x="3142487" y="13715"/>
                </a:moveTo>
                <a:lnTo>
                  <a:pt x="3113531" y="13715"/>
                </a:lnTo>
                <a:lnTo>
                  <a:pt x="3128771" y="28956"/>
                </a:lnTo>
                <a:lnTo>
                  <a:pt x="3142487" y="28956"/>
                </a:lnTo>
                <a:lnTo>
                  <a:pt x="3142487" y="13715"/>
                </a:lnTo>
                <a:close/>
              </a:path>
            </a:pathLst>
          </a:custGeom>
          <a:solidFill>
            <a:srgbClr val="33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8489" y="430212"/>
            <a:ext cx="790829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i="0" spc="-5" dirty="0">
                <a:latin typeface="Arial"/>
                <a:cs typeface="Arial"/>
              </a:rPr>
              <a:t>Le </a:t>
            </a:r>
            <a:r>
              <a:rPr i="0" spc="-10" dirty="0">
                <a:latin typeface="Arial"/>
                <a:cs typeface="Arial"/>
              </a:rPr>
              <a:t>TRACHEE </a:t>
            </a:r>
            <a:r>
              <a:rPr i="0" spc="-5" dirty="0">
                <a:latin typeface="Arial"/>
                <a:cs typeface="Arial"/>
              </a:rPr>
              <a:t>sono elementi costitutivi dei fasci conduttori  delle angiosperme, ma compaiono già in alcune pteridofite  (es. attualmente possono osservarsi nella felce aquilina,  </a:t>
            </a:r>
            <a:r>
              <a:rPr b="1" spc="-5" dirty="0">
                <a:solidFill>
                  <a:srgbClr val="333399"/>
                </a:solidFill>
                <a:latin typeface="Arial"/>
                <a:cs typeface="Arial"/>
              </a:rPr>
              <a:t>Pteridium </a:t>
            </a:r>
            <a:r>
              <a:rPr b="1" dirty="0">
                <a:solidFill>
                  <a:srgbClr val="333399"/>
                </a:solidFill>
                <a:latin typeface="Arial"/>
                <a:cs typeface="Arial"/>
              </a:rPr>
              <a:t>aquilinum</a:t>
            </a:r>
            <a:r>
              <a:rPr i="0" dirty="0">
                <a:latin typeface="Arial"/>
                <a:cs typeface="Arial"/>
              </a:rPr>
              <a:t>) </a:t>
            </a:r>
            <a:r>
              <a:rPr i="0" spc="-5" dirty="0">
                <a:latin typeface="Arial"/>
                <a:cs typeface="Arial"/>
              </a:rPr>
              <a:t>e in alcune gimnosperme</a:t>
            </a:r>
            <a:r>
              <a:rPr i="0" spc="-15" dirty="0">
                <a:latin typeface="Arial"/>
                <a:cs typeface="Arial"/>
              </a:rPr>
              <a:t> </a:t>
            </a:r>
            <a:r>
              <a:rPr i="0" spc="-5" dirty="0">
                <a:latin typeface="Arial"/>
                <a:cs typeface="Arial"/>
              </a:rPr>
              <a:t>(es.</a:t>
            </a:r>
          </a:p>
          <a:p>
            <a:pPr marL="12700">
              <a:lnSpc>
                <a:spcPct val="100000"/>
              </a:lnSpc>
            </a:pPr>
            <a:r>
              <a:rPr b="1" spc="-20" dirty="0">
                <a:solidFill>
                  <a:srgbClr val="FF0000"/>
                </a:solidFill>
                <a:latin typeface="Arial"/>
                <a:cs typeface="Arial"/>
              </a:rPr>
              <a:t>Taxus </a:t>
            </a: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baccata</a:t>
            </a:r>
            <a:r>
              <a:rPr i="0" spc="-5" dirty="0">
                <a:latin typeface="Arial"/>
                <a:cs typeface="Arial"/>
              </a:rPr>
              <a:t>, </a:t>
            </a:r>
            <a:r>
              <a:rPr b="1" spc="-10" dirty="0">
                <a:solidFill>
                  <a:srgbClr val="99CC00"/>
                </a:solidFill>
                <a:latin typeface="Arial"/>
                <a:cs typeface="Arial"/>
              </a:rPr>
              <a:t>Welwitschia</a:t>
            </a:r>
            <a:r>
              <a:rPr b="1" spc="5" dirty="0">
                <a:solidFill>
                  <a:srgbClr val="99CC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99CC00"/>
                </a:solidFill>
                <a:latin typeface="Arial"/>
                <a:cs typeface="Arial"/>
              </a:rPr>
              <a:t>mirabilis</a:t>
            </a:r>
            <a:r>
              <a:rPr i="0" dirty="0">
                <a:latin typeface="Arial"/>
                <a:cs typeface="Arial"/>
              </a:rPr>
              <a:t>).</a:t>
            </a:r>
          </a:p>
        </p:txBody>
      </p:sp>
      <p:sp>
        <p:nvSpPr>
          <p:cNvPr id="5" name="object 5"/>
          <p:cNvSpPr/>
          <p:nvPr/>
        </p:nvSpPr>
        <p:spPr>
          <a:xfrm>
            <a:off x="2627375" y="2566416"/>
            <a:ext cx="2721863" cy="36713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99944" y="2537460"/>
            <a:ext cx="2778760" cy="3729354"/>
          </a:xfrm>
          <a:custGeom>
            <a:avLst/>
            <a:gdLst/>
            <a:ahLst/>
            <a:cxnLst/>
            <a:rect l="l" t="t" r="r" b="b"/>
            <a:pathLst>
              <a:path w="2778760" h="3729354">
                <a:moveTo>
                  <a:pt x="2778251" y="0"/>
                </a:moveTo>
                <a:lnTo>
                  <a:pt x="0" y="0"/>
                </a:lnTo>
                <a:lnTo>
                  <a:pt x="0" y="3729227"/>
                </a:lnTo>
                <a:lnTo>
                  <a:pt x="2778251" y="3729227"/>
                </a:lnTo>
                <a:lnTo>
                  <a:pt x="2778251" y="3715511"/>
                </a:lnTo>
                <a:lnTo>
                  <a:pt x="27431" y="3715511"/>
                </a:lnTo>
                <a:lnTo>
                  <a:pt x="13715" y="3700271"/>
                </a:lnTo>
                <a:lnTo>
                  <a:pt x="27431" y="3700271"/>
                </a:lnTo>
                <a:lnTo>
                  <a:pt x="27431" y="28955"/>
                </a:lnTo>
                <a:lnTo>
                  <a:pt x="13715" y="28955"/>
                </a:lnTo>
                <a:lnTo>
                  <a:pt x="27431" y="13716"/>
                </a:lnTo>
                <a:lnTo>
                  <a:pt x="2778251" y="13716"/>
                </a:lnTo>
                <a:lnTo>
                  <a:pt x="2778251" y="0"/>
                </a:lnTo>
                <a:close/>
              </a:path>
              <a:path w="2778760" h="3729354">
                <a:moveTo>
                  <a:pt x="27431" y="3700271"/>
                </a:moveTo>
                <a:lnTo>
                  <a:pt x="13715" y="3700271"/>
                </a:lnTo>
                <a:lnTo>
                  <a:pt x="27431" y="3715511"/>
                </a:lnTo>
                <a:lnTo>
                  <a:pt x="27431" y="3700271"/>
                </a:lnTo>
                <a:close/>
              </a:path>
              <a:path w="2778760" h="3729354">
                <a:moveTo>
                  <a:pt x="2749295" y="3700271"/>
                </a:moveTo>
                <a:lnTo>
                  <a:pt x="27431" y="3700271"/>
                </a:lnTo>
                <a:lnTo>
                  <a:pt x="27431" y="3715511"/>
                </a:lnTo>
                <a:lnTo>
                  <a:pt x="2749295" y="3715511"/>
                </a:lnTo>
                <a:lnTo>
                  <a:pt x="2749295" y="3700271"/>
                </a:lnTo>
                <a:close/>
              </a:path>
              <a:path w="2778760" h="3729354">
                <a:moveTo>
                  <a:pt x="2749295" y="13716"/>
                </a:moveTo>
                <a:lnTo>
                  <a:pt x="2749295" y="3715511"/>
                </a:lnTo>
                <a:lnTo>
                  <a:pt x="2763011" y="3700271"/>
                </a:lnTo>
                <a:lnTo>
                  <a:pt x="2778251" y="3700271"/>
                </a:lnTo>
                <a:lnTo>
                  <a:pt x="2778251" y="28955"/>
                </a:lnTo>
                <a:lnTo>
                  <a:pt x="2763011" y="28955"/>
                </a:lnTo>
                <a:lnTo>
                  <a:pt x="2749295" y="13716"/>
                </a:lnTo>
                <a:close/>
              </a:path>
              <a:path w="2778760" h="3729354">
                <a:moveTo>
                  <a:pt x="2778251" y="3700271"/>
                </a:moveTo>
                <a:lnTo>
                  <a:pt x="2763011" y="3700271"/>
                </a:lnTo>
                <a:lnTo>
                  <a:pt x="2749295" y="3715511"/>
                </a:lnTo>
                <a:lnTo>
                  <a:pt x="2778251" y="3715511"/>
                </a:lnTo>
                <a:lnTo>
                  <a:pt x="2778251" y="3700271"/>
                </a:lnTo>
                <a:close/>
              </a:path>
              <a:path w="2778760" h="3729354">
                <a:moveTo>
                  <a:pt x="27431" y="13716"/>
                </a:moveTo>
                <a:lnTo>
                  <a:pt x="13715" y="28955"/>
                </a:lnTo>
                <a:lnTo>
                  <a:pt x="27431" y="28955"/>
                </a:lnTo>
                <a:lnTo>
                  <a:pt x="27431" y="13716"/>
                </a:lnTo>
                <a:close/>
              </a:path>
              <a:path w="2778760" h="3729354">
                <a:moveTo>
                  <a:pt x="2749295" y="13716"/>
                </a:moveTo>
                <a:lnTo>
                  <a:pt x="27431" y="13716"/>
                </a:lnTo>
                <a:lnTo>
                  <a:pt x="27431" y="28955"/>
                </a:lnTo>
                <a:lnTo>
                  <a:pt x="2749295" y="28955"/>
                </a:lnTo>
                <a:lnTo>
                  <a:pt x="2749295" y="13716"/>
                </a:lnTo>
                <a:close/>
              </a:path>
              <a:path w="2778760" h="3729354">
                <a:moveTo>
                  <a:pt x="2778251" y="13716"/>
                </a:moveTo>
                <a:lnTo>
                  <a:pt x="2749295" y="13716"/>
                </a:lnTo>
                <a:lnTo>
                  <a:pt x="2763011" y="28955"/>
                </a:lnTo>
                <a:lnTo>
                  <a:pt x="2778251" y="28955"/>
                </a:lnTo>
                <a:lnTo>
                  <a:pt x="2778251" y="1371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77967" y="3938015"/>
            <a:ext cx="4066032" cy="25679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49011" y="3909059"/>
            <a:ext cx="4095115" cy="2626360"/>
          </a:xfrm>
          <a:custGeom>
            <a:avLst/>
            <a:gdLst/>
            <a:ahLst/>
            <a:cxnLst/>
            <a:rect l="l" t="t" r="r" b="b"/>
            <a:pathLst>
              <a:path w="4095115" h="2626359">
                <a:moveTo>
                  <a:pt x="4094988" y="0"/>
                </a:moveTo>
                <a:lnTo>
                  <a:pt x="0" y="0"/>
                </a:lnTo>
                <a:lnTo>
                  <a:pt x="0" y="2625851"/>
                </a:lnTo>
                <a:lnTo>
                  <a:pt x="4094988" y="2625851"/>
                </a:lnTo>
                <a:lnTo>
                  <a:pt x="4094988" y="2612135"/>
                </a:lnTo>
                <a:lnTo>
                  <a:pt x="28955" y="2612135"/>
                </a:lnTo>
                <a:lnTo>
                  <a:pt x="13715" y="2596895"/>
                </a:lnTo>
                <a:lnTo>
                  <a:pt x="28955" y="2596895"/>
                </a:lnTo>
                <a:lnTo>
                  <a:pt x="28955" y="28956"/>
                </a:lnTo>
                <a:lnTo>
                  <a:pt x="13715" y="28956"/>
                </a:lnTo>
                <a:lnTo>
                  <a:pt x="28955" y="13716"/>
                </a:lnTo>
                <a:lnTo>
                  <a:pt x="4094988" y="13716"/>
                </a:lnTo>
                <a:lnTo>
                  <a:pt x="4094988" y="0"/>
                </a:lnTo>
                <a:close/>
              </a:path>
              <a:path w="4095115" h="2626359">
                <a:moveTo>
                  <a:pt x="28955" y="2596895"/>
                </a:moveTo>
                <a:lnTo>
                  <a:pt x="13715" y="2596895"/>
                </a:lnTo>
                <a:lnTo>
                  <a:pt x="28955" y="2612135"/>
                </a:lnTo>
                <a:lnTo>
                  <a:pt x="28955" y="2596895"/>
                </a:lnTo>
                <a:close/>
              </a:path>
              <a:path w="4095115" h="2626359">
                <a:moveTo>
                  <a:pt x="4094987" y="2596895"/>
                </a:moveTo>
                <a:lnTo>
                  <a:pt x="28955" y="2596895"/>
                </a:lnTo>
                <a:lnTo>
                  <a:pt x="28955" y="2612135"/>
                </a:lnTo>
                <a:lnTo>
                  <a:pt x="4094987" y="2612135"/>
                </a:lnTo>
                <a:lnTo>
                  <a:pt x="4094987" y="2596895"/>
                </a:lnTo>
                <a:close/>
              </a:path>
              <a:path w="4095115" h="2626359">
                <a:moveTo>
                  <a:pt x="4094988" y="2596895"/>
                </a:moveTo>
                <a:lnTo>
                  <a:pt x="4094987" y="2612135"/>
                </a:lnTo>
                <a:lnTo>
                  <a:pt x="4094988" y="2596895"/>
                </a:lnTo>
                <a:close/>
              </a:path>
              <a:path w="4095115" h="2626359">
                <a:moveTo>
                  <a:pt x="28955" y="13716"/>
                </a:moveTo>
                <a:lnTo>
                  <a:pt x="13715" y="28956"/>
                </a:lnTo>
                <a:lnTo>
                  <a:pt x="28955" y="28956"/>
                </a:lnTo>
                <a:lnTo>
                  <a:pt x="28955" y="13716"/>
                </a:lnTo>
                <a:close/>
              </a:path>
              <a:path w="4095115" h="2626359">
                <a:moveTo>
                  <a:pt x="4094987" y="13716"/>
                </a:moveTo>
                <a:lnTo>
                  <a:pt x="28955" y="13716"/>
                </a:lnTo>
                <a:lnTo>
                  <a:pt x="28955" y="28956"/>
                </a:lnTo>
                <a:lnTo>
                  <a:pt x="4094987" y="28956"/>
                </a:lnTo>
                <a:lnTo>
                  <a:pt x="4094987" y="13716"/>
                </a:lnTo>
                <a:close/>
              </a:path>
            </a:pathLst>
          </a:custGeom>
          <a:solidFill>
            <a:srgbClr val="99F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FC39EF02-FB6B-4668-8A88-40F5F321E68F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6" name="object 3">
              <a:extLst>
                <a:ext uri="{FF2B5EF4-FFF2-40B4-BE49-F238E27FC236}">
                  <a16:creationId xmlns:a16="http://schemas.microsoft.com/office/drawing/2014/main" id="{6F335234-6F1C-43DB-B555-099BBEB1F5A2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98A24FFE-2313-4247-A10A-2AFE08654266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5">
              <a:extLst>
                <a:ext uri="{FF2B5EF4-FFF2-40B4-BE49-F238E27FC236}">
                  <a16:creationId xmlns:a16="http://schemas.microsoft.com/office/drawing/2014/main" id="{6EA30F35-584A-47F8-871F-E3385A066BF5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1700784"/>
            <a:ext cx="8543543" cy="34792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9740" y="406400"/>
            <a:ext cx="804227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i="0" spc="-5" dirty="0">
                <a:latin typeface="Arial"/>
                <a:cs typeface="Arial"/>
              </a:rPr>
              <a:t>Gli elementi tracheali hanno una parete secondaria formata  da ispessimenti irregolari: anulati, spiralati, reticolati o  punteggiati.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9BA936ED-7A97-4B05-BA63-B47741973C6F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B673CFDE-51E1-4091-B697-8A5C5CC38F9C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EAB1DA10-1516-4911-A845-599E684528D6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7C78F8CD-0234-494F-A250-1C1F4EAB914B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" y="285750"/>
            <a:ext cx="7788275" cy="3317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Gli elementi conduttori dello </a:t>
            </a:r>
            <a:r>
              <a:rPr sz="2400" spc="-10" dirty="0">
                <a:latin typeface="Arial"/>
                <a:cs typeface="Arial"/>
              </a:rPr>
              <a:t>xilema </a:t>
            </a:r>
            <a:r>
              <a:rPr sz="2400" spc="-5" dirty="0">
                <a:latin typeface="Arial"/>
                <a:cs typeface="Arial"/>
              </a:rPr>
              <a:t>sono chiamati</a:t>
            </a:r>
            <a:r>
              <a:rPr sz="2400" spc="14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vasi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In </a:t>
            </a:r>
            <a:r>
              <a:rPr sz="2400" spc="-5" dirty="0">
                <a:latin typeface="Arial"/>
                <a:cs typeface="Arial"/>
              </a:rPr>
              <a:t>base ai tipi di ispessimento della parete si distinguono i  seguenti tipi di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vasi:</a:t>
            </a:r>
            <a:endParaRPr sz="2400">
              <a:latin typeface="Arial"/>
              <a:cs typeface="Arial"/>
            </a:endParaRPr>
          </a:p>
          <a:p>
            <a:pPr marL="463550" indent="-273685">
              <a:lnSpc>
                <a:spcPct val="100000"/>
              </a:lnSpc>
              <a:buChar char="•"/>
              <a:tabLst>
                <a:tab pos="463550" algn="l"/>
                <a:tab pos="464184" algn="l"/>
              </a:tabLst>
            </a:pPr>
            <a:r>
              <a:rPr sz="2400" spc="-5" dirty="0">
                <a:latin typeface="Arial"/>
                <a:cs typeface="Arial"/>
              </a:rPr>
              <a:t>anulati</a:t>
            </a:r>
            <a:endParaRPr sz="2400">
              <a:latin typeface="Arial"/>
              <a:cs typeface="Arial"/>
            </a:endParaRPr>
          </a:p>
          <a:p>
            <a:pPr marL="463550" indent="-273685">
              <a:lnSpc>
                <a:spcPct val="100000"/>
              </a:lnSpc>
              <a:buChar char="•"/>
              <a:tabLst>
                <a:tab pos="463550" algn="l"/>
                <a:tab pos="464184" algn="l"/>
              </a:tabLst>
            </a:pPr>
            <a:r>
              <a:rPr sz="2400" spc="-5" dirty="0">
                <a:latin typeface="Arial"/>
                <a:cs typeface="Arial"/>
              </a:rPr>
              <a:t>spiralati</a:t>
            </a:r>
            <a:endParaRPr sz="2400">
              <a:latin typeface="Arial"/>
              <a:cs typeface="Arial"/>
            </a:endParaRPr>
          </a:p>
          <a:p>
            <a:pPr marL="463550" indent="-273685">
              <a:lnSpc>
                <a:spcPct val="100000"/>
              </a:lnSpc>
              <a:buChar char="•"/>
              <a:tabLst>
                <a:tab pos="463550" algn="l"/>
                <a:tab pos="464184" algn="l"/>
              </a:tabLst>
            </a:pPr>
            <a:r>
              <a:rPr sz="2400" spc="-5" dirty="0">
                <a:latin typeface="Arial"/>
                <a:cs typeface="Arial"/>
              </a:rPr>
              <a:t>scalariformi</a:t>
            </a:r>
            <a:endParaRPr sz="2400">
              <a:latin typeface="Arial"/>
              <a:cs typeface="Arial"/>
            </a:endParaRPr>
          </a:p>
          <a:p>
            <a:pPr marL="463550" indent="-273685">
              <a:lnSpc>
                <a:spcPct val="100000"/>
              </a:lnSpc>
              <a:buChar char="•"/>
              <a:tabLst>
                <a:tab pos="463550" algn="l"/>
                <a:tab pos="464184" algn="l"/>
              </a:tabLst>
            </a:pPr>
            <a:r>
              <a:rPr sz="2400" spc="-5" dirty="0">
                <a:latin typeface="Arial"/>
                <a:cs typeface="Arial"/>
              </a:rPr>
              <a:t>reticolati</a:t>
            </a:r>
            <a:endParaRPr sz="2400">
              <a:latin typeface="Arial"/>
              <a:cs typeface="Arial"/>
            </a:endParaRPr>
          </a:p>
          <a:p>
            <a:pPr marL="463550" indent="-273685">
              <a:lnSpc>
                <a:spcPct val="100000"/>
              </a:lnSpc>
              <a:buChar char="•"/>
              <a:tabLst>
                <a:tab pos="463550" algn="l"/>
                <a:tab pos="464184" algn="l"/>
              </a:tabLst>
            </a:pPr>
            <a:r>
              <a:rPr sz="2400" spc="-5" dirty="0">
                <a:latin typeface="Arial"/>
                <a:cs typeface="Arial"/>
              </a:rPr>
              <a:t>punteggiati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1" y="2286000"/>
            <a:ext cx="5875018" cy="3951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2893A65D-A0CC-4618-874F-F9F272A8171B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ED98046F-E066-401A-A02D-5292826701EA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A9DA38AC-BAA1-486D-8FBC-E3B03DC2C054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399B1DEF-7D52-413C-9275-D4A58A08E632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03791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609600"/>
            <a:ext cx="5562600" cy="5372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3CBCD963-721B-4D0E-9728-4D77EEA30F8B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555070B7-96FF-47E2-830C-A9A777400C3D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3E6F9454-91AE-4C68-B3AD-E0AA3A318950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3CAE2AFE-49F3-4847-9344-5A919740ECAD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04DBB89-1109-4A9C-AFAE-62E20352AB64}"/>
              </a:ext>
            </a:extLst>
          </p:cNvPr>
          <p:cNvSpPr txBox="1"/>
          <p:nvPr/>
        </p:nvSpPr>
        <p:spPr>
          <a:xfrm>
            <a:off x="1603269" y="1486946"/>
            <a:ext cx="5447039" cy="840613"/>
          </a:xfrm>
          <a:prstGeom prst="rect">
            <a:avLst/>
          </a:prstGeom>
        </p:spPr>
        <p:txBody>
          <a:bodyPr lIns="0" tIns="9523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75"/>
              </a:spcBef>
            </a:pP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ANGOLARE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: gli ispessimenti sono presenti solo agli  angoli di una cellula a sezione trasversale più o meno  quadrangolare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9BA05E4-7259-44E7-A22D-6EF74C736D9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491376" y="954859"/>
            <a:ext cx="6161249" cy="378531"/>
          </a:xfrm>
        </p:spPr>
        <p:txBody>
          <a:bodyPr vert="horz" wrap="square" lIns="68580" tIns="9523" rIns="68580" bIns="34290" rtlCol="0" anchor="ctr">
            <a:normAutofit fontScale="90000"/>
          </a:bodyPr>
          <a:lstStyle/>
          <a:p>
            <a:pPr marL="3898755">
              <a:spcBef>
                <a:spcPts val="75"/>
              </a:spcBef>
              <a:defRPr/>
            </a:pPr>
            <a:r>
              <a:rPr dirty="0"/>
              <a:t>COLLENCHI</a:t>
            </a:r>
            <a:r>
              <a:rPr spc="-4" dirty="0"/>
              <a:t>M</a:t>
            </a:r>
            <a:r>
              <a:rPr dirty="0"/>
              <a:t>A</a:t>
            </a:r>
          </a:p>
        </p:txBody>
      </p:sp>
      <p:sp>
        <p:nvSpPr>
          <p:cNvPr id="48132" name="object 4">
            <a:extLst>
              <a:ext uri="{FF2B5EF4-FFF2-40B4-BE49-F238E27FC236}">
                <a16:creationId xmlns:a16="http://schemas.microsoft.com/office/drawing/2014/main" id="{7239D8B3-E4DA-4B41-BC94-D096FFA2A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5204" y="2570164"/>
            <a:ext cx="6342182" cy="228785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36EC224A-CEA0-4885-AEC1-452A685A6484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720B44E-BF31-4148-B596-5850B4171131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29658F4E-90AC-49E1-817A-2D6DD1BADE06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9FD00C9D-E703-4923-B102-C8C530A44175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" y="405384"/>
            <a:ext cx="7467599" cy="4495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8489" y="5038724"/>
            <a:ext cx="734187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I </a:t>
            </a:r>
            <a:r>
              <a:rPr sz="2400" spc="-5" dirty="0">
                <a:latin typeface="Arial"/>
                <a:cs typeface="Arial"/>
              </a:rPr>
              <a:t>primi due tipi (anulato e spiralato) permettono ancora  l'allungamento della cellula prima che questa muoia, e  quindi sono tipici dello </a:t>
            </a:r>
            <a:r>
              <a:rPr sz="2400" spc="-10" dirty="0">
                <a:latin typeface="Arial"/>
                <a:cs typeface="Arial"/>
              </a:rPr>
              <a:t>xilema </a:t>
            </a:r>
            <a:r>
              <a:rPr sz="2400" spc="-5" dirty="0">
                <a:latin typeface="Arial"/>
                <a:cs typeface="Arial"/>
              </a:rPr>
              <a:t>che si forma per primo  [</a:t>
            </a:r>
            <a:r>
              <a:rPr sz="2400" b="1" i="1" spc="-5" dirty="0">
                <a:latin typeface="Arial"/>
                <a:cs typeface="Arial"/>
              </a:rPr>
              <a:t>proto</a:t>
            </a:r>
            <a:r>
              <a:rPr sz="2400" i="1" spc="-5" dirty="0">
                <a:latin typeface="Arial"/>
                <a:cs typeface="Arial"/>
              </a:rPr>
              <a:t>xilema</a:t>
            </a:r>
            <a:r>
              <a:rPr sz="2400" spc="-5" dirty="0">
                <a:latin typeface="Arial"/>
                <a:cs typeface="Arial"/>
              </a:rPr>
              <a:t>].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AB095CA2-3D4F-4935-B240-B7A112D8F015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363DC5BA-BFB3-48F6-ACF1-F5918058C79F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EDC5333A-3337-4B95-A4D9-C47B7D0ABF94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8DEE4C02-6B94-46B8-9978-28BE2A2D12DA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304800"/>
            <a:ext cx="5414771" cy="403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89792F39-581F-480D-B183-A32F0D266D18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ADBD6B75-2383-4727-9ECF-F7A2CC0C1648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8F6E23A4-80F6-4CA5-B6B4-68DA0899B49A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9CCFC4CE-8287-483C-B9A0-5A563603B8B6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140" y="330200"/>
            <a:ext cx="2141855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Gli elementi  tracheali dotati  lateralmente di  punteggiature  permettono il  trasporto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anche  in direzione  laterale  dell'acqua </a:t>
            </a:r>
            <a:r>
              <a:rPr sz="2400" dirty="0">
                <a:latin typeface="Arial"/>
                <a:cs typeface="Arial"/>
              </a:rPr>
              <a:t>tra  </a:t>
            </a:r>
            <a:r>
              <a:rPr sz="2400" spc="-5" dirty="0">
                <a:latin typeface="Arial"/>
                <a:cs typeface="Arial"/>
              </a:rPr>
              <a:t>“tubi”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diversi.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0" y="228600"/>
            <a:ext cx="5791199" cy="54543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C55F0F15-59FC-446D-BFAD-CE5B82C67222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33A51E6C-20BD-4DC3-8509-331D49D9698E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BA6822CC-AC44-415D-B2EA-0D4167875B57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6F7922BD-F043-4B59-8866-998346A3E652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49395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888739" y="371475"/>
            <a:ext cx="4984115" cy="5877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765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Rispetto alle tracheidi, le trachee  (“</a:t>
            </a:r>
            <a:r>
              <a:rPr sz="2400" i="1" spc="-5" dirty="0">
                <a:latin typeface="Arial"/>
                <a:cs typeface="Arial"/>
              </a:rPr>
              <a:t>vessels</a:t>
            </a:r>
            <a:r>
              <a:rPr sz="2400" spc="-5" dirty="0">
                <a:latin typeface="Arial"/>
                <a:cs typeface="Arial"/>
              </a:rPr>
              <a:t>” in ingl.) trasportano con  maggior </a:t>
            </a:r>
            <a:r>
              <a:rPr sz="2400" spc="-10" dirty="0">
                <a:latin typeface="Arial"/>
                <a:cs typeface="Arial"/>
              </a:rPr>
              <a:t>efficienza </a:t>
            </a:r>
            <a:r>
              <a:rPr sz="2400" spc="-5" dirty="0">
                <a:latin typeface="Arial"/>
                <a:cs typeface="Arial"/>
              </a:rPr>
              <a:t>l'acqua perché  hanno un lume più ampio, e non ci  sono setti apicali a limitare il flusso  </a:t>
            </a:r>
            <a:r>
              <a:rPr sz="2400" dirty="0">
                <a:latin typeface="Arial"/>
                <a:cs typeface="Arial"/>
              </a:rPr>
              <a:t>tra </a:t>
            </a:r>
            <a:r>
              <a:rPr sz="2400" spc="-5" dirty="0">
                <a:latin typeface="Arial"/>
                <a:cs typeface="Arial"/>
              </a:rPr>
              <a:t>un elemento e l’altro.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Esse sono però maggiormente  esposte al pericolo dell'embolia, cioè  alla formazione di bolle di gas che  occludono il vaso, bloccando il  passaggio della linfa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grezza.</a:t>
            </a:r>
            <a:endParaRPr sz="2400">
              <a:latin typeface="Arial"/>
              <a:cs typeface="Arial"/>
            </a:endParaRPr>
          </a:p>
          <a:p>
            <a:pPr marL="12700" marR="19685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In </a:t>
            </a:r>
            <a:r>
              <a:rPr sz="2400" spc="-5" dirty="0">
                <a:latin typeface="Arial"/>
                <a:cs typeface="Arial"/>
              </a:rPr>
              <a:t>molte piante le trachee rimangono  funzionali per tempi molto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brevi</a:t>
            </a:r>
            <a:endParaRPr sz="2400">
              <a:latin typeface="Arial"/>
              <a:cs typeface="Arial"/>
            </a:endParaRPr>
          </a:p>
          <a:p>
            <a:pPr marL="12700" marR="353695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(in alcuni alberi addirittura per una  sola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stagione).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5F892712-8876-4F14-AB67-A85E2DB1E7FE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655667C5-4849-4621-B1E7-F90C373557F9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9A15EF0E-4C0B-488E-AE41-E111209D58C7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E3DC45C4-5DC6-4F61-B069-2D295633890A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object 2">
            <a:extLst>
              <a:ext uri="{FF2B5EF4-FFF2-40B4-BE49-F238E27FC236}">
                <a16:creationId xmlns:a16="http://schemas.microsoft.com/office/drawing/2014/main" id="{B7CDD6D5-DAB6-449B-86C0-05AE55C6B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1" y="1490516"/>
            <a:ext cx="4377850" cy="361488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49155" name="object 3">
            <a:extLst>
              <a:ext uri="{FF2B5EF4-FFF2-40B4-BE49-F238E27FC236}">
                <a16:creationId xmlns:a16="http://schemas.microsoft.com/office/drawing/2014/main" id="{7A6DE3C2-F744-4C4C-B434-F04DC4CF1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778" y="1527416"/>
            <a:ext cx="3206422" cy="357797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C4AB71C4-328E-4B8A-8D96-D676A16DA66B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E97BA524-4FCE-417C-8CD2-193E0ACD6688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647A1FF7-08B1-4D87-B4AF-BC6F50BC2B99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9D010CB5-84A0-4A59-ACB3-8A2C286C8763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object 2">
            <a:extLst>
              <a:ext uri="{FF2B5EF4-FFF2-40B4-BE49-F238E27FC236}">
                <a16:creationId xmlns:a16="http://schemas.microsoft.com/office/drawing/2014/main" id="{194CA9B7-0A89-4D7F-B81E-F3933ADC0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884986"/>
            <a:ext cx="6046631" cy="349904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50179" name="object 3">
            <a:extLst>
              <a:ext uri="{FF2B5EF4-FFF2-40B4-BE49-F238E27FC236}">
                <a16:creationId xmlns:a16="http://schemas.microsoft.com/office/drawing/2014/main" id="{E9A751C3-485C-411B-B15A-F97B41A64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048000"/>
            <a:ext cx="2743200" cy="292501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DEDF6818-85FC-45FF-91F8-F8597283BD69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64A000EA-63ED-4803-BE6A-6362D557CC90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80A68A9C-A35F-46F2-9BD0-C3DD62F28A36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C71DD172-4C22-4060-BE9A-1FECAB51EC0D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>
            <a:extLst>
              <a:ext uri="{FF2B5EF4-FFF2-40B4-BE49-F238E27FC236}">
                <a16:creationId xmlns:a16="http://schemas.microsoft.com/office/drawing/2014/main" id="{49D24CF7-CBFB-41F8-AB16-6B4CFCD87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215439"/>
            <a:ext cx="5376501" cy="365196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51203" name="object 3">
            <a:extLst>
              <a:ext uri="{FF2B5EF4-FFF2-40B4-BE49-F238E27FC236}">
                <a16:creationId xmlns:a16="http://schemas.microsoft.com/office/drawing/2014/main" id="{0CF50D1F-9B5E-41ED-B2F2-F44246C16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0400" y="2514601"/>
            <a:ext cx="2963971" cy="1905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135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92CEE36-3E1C-4EC6-84F0-7745B64219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54464" y="1176264"/>
            <a:ext cx="5837474" cy="840387"/>
          </a:xfrm>
        </p:spPr>
        <p:txBody>
          <a:bodyPr vert="horz" wrap="square" lIns="68580" tIns="9523" rIns="68580" bIns="34290" rtlCol="0" anchor="ctr">
            <a:normAutofit fontScale="90000"/>
          </a:bodyPr>
          <a:lstStyle/>
          <a:p>
            <a:pPr marL="9523">
              <a:spcBef>
                <a:spcPts val="75"/>
              </a:spcBef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LAMELLARE: gli ispessimenti interessano singole pareti,  in genere quelle tangenziali alla superficie esterna  dell’organo in cui il tessuto si differenzia.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498081A9-4736-440B-B319-DC9D97915AF5}"/>
              </a:ext>
            </a:extLst>
          </p:cNvPr>
          <p:cNvGrpSpPr/>
          <p:nvPr/>
        </p:nvGrpSpPr>
        <p:grpSpPr>
          <a:xfrm>
            <a:off x="3561588" y="6324600"/>
            <a:ext cx="5581014" cy="533400"/>
            <a:chOff x="3561588" y="6324600"/>
            <a:chExt cx="5581014" cy="53340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470AF6D1-A012-418F-BFD0-DDE5016B2399}"/>
                </a:ext>
              </a:extLst>
            </p:cNvPr>
            <p:cNvSpPr/>
            <p:nvPr/>
          </p:nvSpPr>
          <p:spPr>
            <a:xfrm>
              <a:off x="3561588" y="6324600"/>
              <a:ext cx="426719" cy="533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7A04B12F-B8CB-4C32-B72F-11AE04632ACA}"/>
                </a:ext>
              </a:extLst>
            </p:cNvPr>
            <p:cNvSpPr/>
            <p:nvPr/>
          </p:nvSpPr>
          <p:spPr>
            <a:xfrm>
              <a:off x="4140707" y="6526529"/>
              <a:ext cx="5001895" cy="0"/>
            </a:xfrm>
            <a:custGeom>
              <a:avLst/>
              <a:gdLst/>
              <a:ahLst/>
              <a:cxnLst/>
              <a:rect l="l" t="t" r="r" b="b"/>
              <a:pathLst>
                <a:path w="5001895">
                  <a:moveTo>
                    <a:pt x="0" y="0"/>
                  </a:moveTo>
                  <a:lnTo>
                    <a:pt x="5001767" y="0"/>
                  </a:lnTo>
                </a:path>
              </a:pathLst>
            </a:custGeom>
            <a:ln w="762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5CDC8487-C0F5-477B-AB2C-1CB527DB4C6C}"/>
                </a:ext>
              </a:extLst>
            </p:cNvPr>
            <p:cNvSpPr txBox="1"/>
            <p:nvPr/>
          </p:nvSpPr>
          <p:spPr>
            <a:xfrm>
              <a:off x="4876801" y="6597014"/>
              <a:ext cx="4187570" cy="2043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r">
                <a:lnSpc>
                  <a:spcPts val="1650"/>
                </a:lnSpc>
              </a:pPr>
              <a:r>
                <a:rPr lang="it-IT" sz="1400" spc="-5" dirty="0">
                  <a:solidFill>
                    <a:srgbClr val="009900"/>
                  </a:solidFill>
                  <a:latin typeface="Arial"/>
                  <a:cs typeface="Arial"/>
                </a:rPr>
                <a:t>3Th - </a:t>
              </a:r>
              <a:r>
                <a:rPr sz="1400" spc="-5" dirty="0" err="1">
                  <a:solidFill>
                    <a:srgbClr val="009900"/>
                  </a:solidFill>
                  <a:latin typeface="Arial"/>
                  <a:cs typeface="Arial"/>
                </a:rPr>
                <a:t>Biologia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 vegetale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x </a:t>
              </a:r>
              <a:r>
                <a:rPr sz="1400" spc="-5" dirty="0">
                  <a:solidFill>
                    <a:srgbClr val="009900"/>
                  </a:solidFill>
                  <a:latin typeface="Arial"/>
                  <a:cs typeface="Arial"/>
                </a:rPr>
                <a:t>STB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– 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AA</a:t>
              </a:r>
              <a:r>
                <a:rPr sz="1400" spc="-204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23</a:t>
              </a:r>
              <a:r>
                <a:rPr sz="1400" dirty="0">
                  <a:solidFill>
                    <a:srgbClr val="009900"/>
                  </a:solidFill>
                  <a:latin typeface="Arial"/>
                  <a:cs typeface="Arial"/>
                </a:rPr>
                <a:t>-20</a:t>
              </a:r>
              <a:r>
                <a:rPr lang="it-IT" sz="1400" dirty="0">
                  <a:solidFill>
                    <a:srgbClr val="009900"/>
                  </a:solidFill>
                  <a:latin typeface="Arial"/>
                  <a:cs typeface="Arial"/>
                </a:rPr>
                <a:t>24</a:t>
              </a:r>
              <a:endParaRPr sz="14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</TotalTime>
  <Words>2287</Words>
  <Application>Microsoft Office PowerPoint</Application>
  <PresentationFormat>Presentazione su schermo (4:3)</PresentationFormat>
  <Paragraphs>208</Paragraphs>
  <Slides>63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63</vt:i4>
      </vt:variant>
    </vt:vector>
  </HeadingPairs>
  <TitlesOfParts>
    <vt:vector size="69" baseType="lpstr">
      <vt:lpstr>Arial</vt:lpstr>
      <vt:lpstr>Calibri</vt:lpstr>
      <vt:lpstr>Symbol</vt:lpstr>
      <vt:lpstr>Times New Roman</vt:lpstr>
      <vt:lpstr>Wingdings</vt:lpstr>
      <vt:lpstr>Office Theme</vt:lpstr>
      <vt:lpstr>Tessuti MECCANICI o DI SOSTEGNO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COLLENCHIMA</vt:lpstr>
      <vt:lpstr>Presentazione standard di PowerPoint</vt:lpstr>
      <vt:lpstr>Presentazione standard di PowerPoint</vt:lpstr>
      <vt:lpstr>LAMELLARE: gli ispessimenti interessano singole pareti,  in genere quelle tangenziali alla superficie esterna  dell’organo in cui il tessuto si differenzia.</vt:lpstr>
      <vt:lpstr>CIRCOLARE: è il tipo di collenchima più raro; gli  ispessimenti interessano tutte le pareti; spesso con la  maturità dell’organo le cellule moriranno, dopo aver  lignificato la propria parete, diventando di fatto uno  sclerenchima (v. oltre).</vt:lpstr>
      <vt:lpstr>SCLERENCHIMA (dal gr. "skleros": duro, ruvido)</vt:lpstr>
      <vt:lpstr>E' possibile riconoscere due tipi  fondamentali di cellule sclerenchimatiche:</vt:lpstr>
      <vt:lpstr>Sclereidi</vt:lpstr>
      <vt:lpstr>Sclereidi</vt:lpstr>
      <vt:lpstr>SCLEREIDI</vt:lpstr>
      <vt:lpstr>Presentazione standard di PowerPoint</vt:lpstr>
      <vt:lpstr>Fibre xilari</vt:lpstr>
      <vt:lpstr>Fibre xilari</vt:lpstr>
      <vt:lpstr>Fibre extra-xilari</vt:lpstr>
      <vt:lpstr>Fibre extra-xilari</vt:lpstr>
      <vt:lpstr>Fibre extra-xilari</vt:lpstr>
      <vt:lpstr>Fibre extra-xilari</vt:lpstr>
      <vt:lpstr>Presentazione standard di PowerPoint</vt:lpstr>
      <vt:lpstr>Agave sisalana</vt:lpstr>
      <vt:lpstr>TESSUTI DI  TRASPORTO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BRIOFITE</vt:lpstr>
      <vt:lpstr>Presentazione standard di PowerPoint</vt:lpstr>
      <vt:lpstr>Presentazione standard di PowerPoint</vt:lpstr>
      <vt:lpstr>Rhynia gwynne-vaughani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XILEMA</vt:lpstr>
      <vt:lpstr>Presentazione standard di PowerPoint</vt:lpstr>
      <vt:lpstr>Le TRACHEIDI sono cellule allungate con estremità in  genere appuntita, parete ampiamente lignificata (spesso  molto lignificata: ad esempio nel caso delle fibrotracheidi  delle conifere), con numerose punteggiature.</vt:lpstr>
      <vt:lpstr>Presentazione standard di PowerPoint</vt:lpstr>
      <vt:lpstr>Presentazione standard di PowerPoint</vt:lpstr>
      <vt:lpstr>Punteggiature areolate delle tracheidi di conifere</vt:lpstr>
      <vt:lpstr>Punteggiature areolate delle tracheidi di conifere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TRACHEE sono elementi costitutivi dei fasci conduttori  delle angiosperme, ma compaiono già in alcune pteridofite  (es. attualmente possono osservarsi nella felce aquilina,  Pteridium aquilinum) e in alcune gimnosperme (es. Taxus baccata, Welwitschia mirabilis).</vt:lpstr>
      <vt:lpstr>Gli elementi tracheali hanno una parete secondaria formata  da ispessimenti irregolari: anulati, spiralati, reticolati o  punteggiati.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TESSUTI DI  TRASPORTO</dc:title>
  <dc:creator>Mauro Tretiach</dc:creator>
  <cp:lastModifiedBy>TRETIACH MAURO</cp:lastModifiedBy>
  <cp:revision>16</cp:revision>
  <dcterms:created xsi:type="dcterms:W3CDTF">2020-04-22T13:43:43Z</dcterms:created>
  <dcterms:modified xsi:type="dcterms:W3CDTF">2024-04-15T12:53:47Z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2019-05-28T00:00:00Z</vt:filetime>
  </property>
  <property fmtid="{D5CDD505-2E9C-101B-9397-08002B2CF9AE}" pid="3" name="Creator">
    <vt:lpwstr>Nitro Reader 3  (3. 5. 5. 2)</vt:lpwstr>
  </property>
  <property fmtid="{D5CDD505-2E9C-101B-9397-08002B2CF9AE}" pid="4" name="LastSaved">
    <vt:filetime>2020-04-22T00:00:00Z</vt:filetime>
  </property>
</Properties>
</file>