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sldIdLst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18" r:id="rId34"/>
    <p:sldId id="319" r:id="rId35"/>
    <p:sldId id="320" r:id="rId36"/>
    <p:sldId id="257" r:id="rId37"/>
    <p:sldId id="258" r:id="rId38"/>
    <p:sldId id="259" r:id="rId39"/>
    <p:sldId id="260" r:id="rId40"/>
    <p:sldId id="261" r:id="rId41"/>
    <p:sldId id="262" r:id="rId42"/>
    <p:sldId id="263" r:id="rId43"/>
    <p:sldId id="264" r:id="rId44"/>
    <p:sldId id="265" r:id="rId45"/>
    <p:sldId id="266" r:id="rId46"/>
    <p:sldId id="267" r:id="rId47"/>
    <p:sldId id="268" r:id="rId48"/>
    <p:sldId id="269" r:id="rId49"/>
    <p:sldId id="270" r:id="rId50"/>
    <p:sldId id="271" r:id="rId51"/>
    <p:sldId id="272" r:id="rId52"/>
    <p:sldId id="273" r:id="rId53"/>
    <p:sldId id="274" r:id="rId54"/>
    <p:sldId id="321" r:id="rId55"/>
    <p:sldId id="322" r:id="rId56"/>
    <p:sldId id="323" r:id="rId5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75321D-3263-434A-A8A4-FF4B67E819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240525F-6868-4BCD-8E00-8FD1822FB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EC2DC8F-2DEE-4F1E-A7F2-C727A1DB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E423-4C9F-4D95-B8BF-689C54E5E5D5}" type="datetimeFigureOut">
              <a:rPr lang="it-IT" smtClean="0"/>
              <a:t>19/12/2022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97411EA-E969-4627-B29B-B4FA1A6B5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9D81616-2616-4DB3-B599-62D1503BC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DDD8-D178-4B9E-9962-37AE20DA4A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0040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048B0B-D363-4678-BD0E-585A7F763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BDAC60A-4395-4495-8660-D9BE71689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7199D76-9F23-4D41-A568-25291D1D4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E423-4C9F-4D95-B8BF-689C54E5E5D5}" type="datetimeFigureOut">
              <a:rPr lang="it-IT" smtClean="0"/>
              <a:t>19/12/2022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0DBF2EB-26A6-46B3-8754-AE31C073D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29F5E66-0488-4997-BDE4-CE930CDF7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DDD8-D178-4B9E-9962-37AE20DA4A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2060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9BCC67E-F1ED-44A0-A7F8-7E26D54272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015698B-9E55-4458-B27F-F00EFAF25F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8CD07B4-7132-437A-AFB1-828890DDB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E423-4C9F-4D95-B8BF-689C54E5E5D5}" type="datetimeFigureOut">
              <a:rPr lang="it-IT" smtClean="0"/>
              <a:t>19/12/2022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DC6DDF-8DE2-404E-8ECF-D28F181AF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094351C-09C5-4F77-9452-2CF6441D8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DDD8-D178-4B9E-9962-37AE20DA4A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9655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990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lang="it-IT" spc="-5"/>
              <a:t>Biologia vegetale </a:t>
            </a:r>
            <a:r>
              <a:rPr lang="it-IT"/>
              <a:t>x </a:t>
            </a:r>
            <a:r>
              <a:rPr lang="it-IT" spc="-5"/>
              <a:t>STB </a:t>
            </a:r>
            <a:r>
              <a:rPr lang="it-IT"/>
              <a:t>– AA</a:t>
            </a:r>
            <a:r>
              <a:rPr lang="it-IT" spc="-170"/>
              <a:t> </a:t>
            </a:r>
            <a:r>
              <a:rPr lang="it-IT" spc="-5"/>
              <a:t>2018-2019</a:t>
            </a:r>
            <a:endParaRPr lang="it-IT" spc="-5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9895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990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lang="it-IT" spc="-5"/>
              <a:t>Biologia vegetale </a:t>
            </a:r>
            <a:r>
              <a:rPr lang="it-IT"/>
              <a:t>x </a:t>
            </a:r>
            <a:r>
              <a:rPr lang="it-IT" spc="-5"/>
              <a:t>STB </a:t>
            </a:r>
            <a:r>
              <a:rPr lang="it-IT"/>
              <a:t>– AA</a:t>
            </a:r>
            <a:r>
              <a:rPr lang="it-IT" spc="-170"/>
              <a:t> </a:t>
            </a:r>
            <a:r>
              <a:rPr lang="it-IT" spc="-5"/>
              <a:t>2018-2019</a:t>
            </a:r>
            <a:endParaRPr lang="it-IT" spc="-5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893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990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lang="it-IT" spc="-5"/>
              <a:t>Biologia vegetale </a:t>
            </a:r>
            <a:r>
              <a:rPr lang="it-IT"/>
              <a:t>x </a:t>
            </a:r>
            <a:r>
              <a:rPr lang="it-IT" spc="-5"/>
              <a:t>STB </a:t>
            </a:r>
            <a:r>
              <a:rPr lang="it-IT"/>
              <a:t>– AA</a:t>
            </a:r>
            <a:r>
              <a:rPr lang="it-IT" spc="-170"/>
              <a:t> </a:t>
            </a:r>
            <a:r>
              <a:rPr lang="it-IT" spc="-5"/>
              <a:t>2018-2019</a:t>
            </a:r>
            <a:endParaRPr lang="it-IT" spc="-5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6701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793" y="54781"/>
            <a:ext cx="11964415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990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lang="it-IT" spc="-5"/>
              <a:t>Biologia vegetale </a:t>
            </a:r>
            <a:r>
              <a:rPr lang="it-IT"/>
              <a:t>x </a:t>
            </a:r>
            <a:r>
              <a:rPr lang="it-IT" spc="-5"/>
              <a:t>STB </a:t>
            </a:r>
            <a:r>
              <a:rPr lang="it-IT"/>
              <a:t>– AA</a:t>
            </a:r>
            <a:r>
              <a:rPr lang="it-IT" spc="-170"/>
              <a:t> </a:t>
            </a:r>
            <a:r>
              <a:rPr lang="it-IT" spc="-5"/>
              <a:t>2018-2019</a:t>
            </a:r>
            <a:endParaRPr lang="it-IT"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47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990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lang="it-IT" spc="-5"/>
              <a:t>Biologia vegetale </a:t>
            </a:r>
            <a:r>
              <a:rPr lang="it-IT"/>
              <a:t>x </a:t>
            </a:r>
            <a:r>
              <a:rPr lang="it-IT" spc="-5"/>
              <a:t>STB </a:t>
            </a:r>
            <a:r>
              <a:rPr lang="it-IT"/>
              <a:t>– AA</a:t>
            </a:r>
            <a:r>
              <a:rPr lang="it-IT" spc="-170"/>
              <a:t> </a:t>
            </a:r>
            <a:r>
              <a:rPr lang="it-IT" spc="-5"/>
              <a:t>2018-2019</a:t>
            </a:r>
            <a:endParaRPr lang="it-IT"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9491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990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lang="it-IT" spc="-5"/>
              <a:t>Biologia vegetale </a:t>
            </a:r>
            <a:r>
              <a:rPr lang="it-IT"/>
              <a:t>x </a:t>
            </a:r>
            <a:r>
              <a:rPr lang="it-IT" spc="-5"/>
              <a:t>STB </a:t>
            </a:r>
            <a:r>
              <a:rPr lang="it-IT"/>
              <a:t>– AA</a:t>
            </a:r>
            <a:r>
              <a:rPr lang="it-IT" spc="-170"/>
              <a:t> </a:t>
            </a:r>
            <a:r>
              <a:rPr lang="it-IT" spc="-5"/>
              <a:t>2018-2019</a:t>
            </a:r>
            <a:endParaRPr lang="it-IT"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11077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990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lang="it-IT" spc="-5"/>
              <a:t>Biologia vegetale </a:t>
            </a:r>
            <a:r>
              <a:rPr lang="it-IT"/>
              <a:t>x </a:t>
            </a:r>
            <a:r>
              <a:rPr lang="it-IT" spc="-5"/>
              <a:t>STB </a:t>
            </a:r>
            <a:r>
              <a:rPr lang="it-IT"/>
              <a:t>– AA</a:t>
            </a:r>
            <a:r>
              <a:rPr lang="it-IT" spc="-170"/>
              <a:t> </a:t>
            </a:r>
            <a:r>
              <a:rPr lang="it-IT" spc="-5"/>
              <a:t>2018-2019</a:t>
            </a:r>
            <a:endParaRPr lang="it-IT" spc="-5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7331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990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lang="it-IT" spc="-5"/>
              <a:t>Biologia vegetale </a:t>
            </a:r>
            <a:r>
              <a:rPr lang="it-IT"/>
              <a:t>x </a:t>
            </a:r>
            <a:r>
              <a:rPr lang="it-IT" spc="-5"/>
              <a:t>STB </a:t>
            </a:r>
            <a:r>
              <a:rPr lang="it-IT"/>
              <a:t>– AA</a:t>
            </a:r>
            <a:r>
              <a:rPr lang="it-IT" spc="-170"/>
              <a:t> </a:t>
            </a:r>
            <a:r>
              <a:rPr lang="it-IT" spc="-5"/>
              <a:t>2018-2019</a:t>
            </a:r>
            <a:endParaRPr lang="it-IT" spc="-5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7777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1ED7A3-0E34-4F90-8EBE-D0CD74A15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A81EFCC-0195-494C-9761-097EDC006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1E85ED7-41E3-4023-A6EA-36AD8DC90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E423-4C9F-4D95-B8BF-689C54E5E5D5}" type="datetimeFigureOut">
              <a:rPr lang="it-IT" smtClean="0"/>
              <a:t>19/12/2022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765132-311B-4615-B9D0-668A4794B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B236B8-F714-446A-8FA0-CCFD0F88F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DDD8-D178-4B9E-9962-37AE20DA4A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2539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990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lang="it-IT" spc="-5"/>
              <a:t>Biologia vegetale </a:t>
            </a:r>
            <a:r>
              <a:rPr lang="it-IT"/>
              <a:t>x </a:t>
            </a:r>
            <a:r>
              <a:rPr lang="it-IT" spc="-5"/>
              <a:t>STB </a:t>
            </a:r>
            <a:r>
              <a:rPr lang="it-IT"/>
              <a:t>– AA</a:t>
            </a:r>
            <a:r>
              <a:rPr lang="it-IT" spc="-170"/>
              <a:t> </a:t>
            </a:r>
            <a:r>
              <a:rPr lang="it-IT" spc="-5"/>
              <a:t>2018-2019</a:t>
            </a:r>
            <a:endParaRPr lang="it-IT" spc="-5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83596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783913" y="6597015"/>
            <a:ext cx="4301912" cy="215444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EDA37-C909-4827-84E6-7211C28AEBEF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299282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1698A4-678E-40A3-A75C-4CCC287AC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09A038F-3944-45C3-9325-7C8DC7A8C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1F1B503-C023-4BFD-98FB-6868404CD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E423-4C9F-4D95-B8BF-689C54E5E5D5}" type="datetimeFigureOut">
              <a:rPr lang="it-IT" smtClean="0"/>
              <a:t>19/12/2022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83CE93F-593E-4E0D-838F-6AE9AD362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1E38E66-BBA4-40F2-A452-198F355B8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DDD8-D178-4B9E-9962-37AE20DA4A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8607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87D730-5DCC-4E91-9AB8-E18B7AAB2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9B6C7B-A31C-4D92-A9EA-03F36794ED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E266585-2DD5-48CD-A662-9166D4F3F2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0C0933C-AA6F-4392-AC2E-53A015011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E423-4C9F-4D95-B8BF-689C54E5E5D5}" type="datetimeFigureOut">
              <a:rPr lang="it-IT" smtClean="0"/>
              <a:t>19/12/2022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BB8B0F1-A166-47DF-9219-551F5DC8F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902BB44-6738-47D1-B64F-09EA32FAD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DDD8-D178-4B9E-9962-37AE20DA4A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8436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EC4EC9-F83A-456A-9FF8-1DFBDE73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D5CAC3F-9D56-47D5-8FC1-547AC7167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6F327E9-CF59-4CF3-B083-FE36DE6D1C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71EAB27-137C-43F3-B976-DE622F75EA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A745E11-2320-425B-8A50-1AB2880375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9449D42-3711-494F-8D70-17D5D9BDD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E423-4C9F-4D95-B8BF-689C54E5E5D5}" type="datetimeFigureOut">
              <a:rPr lang="it-IT" smtClean="0"/>
              <a:t>19/12/2022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94F78F1-E237-49E0-9FDD-C21184C67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D79643C-FFFC-4F48-BA51-490C1FE30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DDD8-D178-4B9E-9962-37AE20DA4A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1539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5FA08E-FA62-407E-BC07-507642DA0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A1C529B-34B2-4FF2-8D0E-AAD987877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E423-4C9F-4D95-B8BF-689C54E5E5D5}" type="datetimeFigureOut">
              <a:rPr lang="it-IT" smtClean="0"/>
              <a:t>19/12/2022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5451737-589C-4212-92FB-330F131A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A134519-7970-4532-B7C3-F7B161DA2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DDD8-D178-4B9E-9962-37AE20DA4A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1167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B71DB97-30C9-4BC4-B4D7-33B050600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E423-4C9F-4D95-B8BF-689C54E5E5D5}" type="datetimeFigureOut">
              <a:rPr lang="it-IT" smtClean="0"/>
              <a:t>19/12/2022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F222B19-87EC-4A15-BA96-357C51309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D9277DF-0068-47EF-8486-8EDCBB9DA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DDD8-D178-4B9E-9962-37AE20DA4A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572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471655-DDD3-46D9-BD4F-7BD3453E9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B28B926-ED18-47C0-82B2-1F9CE5DDE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83FB8D6-942F-419C-89FC-6B8452487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B5D86F3-AADF-4DB5-A4C3-E9D175C61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E423-4C9F-4D95-B8BF-689C54E5E5D5}" type="datetimeFigureOut">
              <a:rPr lang="it-IT" smtClean="0"/>
              <a:t>19/12/2022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9557590-1D2F-4AE6-91F2-B96C4A9AD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0EA8F3A-121E-43F8-BB67-D1639FE76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DDD8-D178-4B9E-9962-37AE20DA4A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3081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C250D1-FC79-4014-BB7C-62E7CF554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5E1232A-C0EB-470A-BE43-233DC7D23D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98CA124-E7DB-4645-AB77-C237B9FE75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D3C2D4F-51C8-4364-98B4-A6F52937F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E423-4C9F-4D95-B8BF-689C54E5E5D5}" type="datetimeFigureOut">
              <a:rPr lang="it-IT" smtClean="0"/>
              <a:t>19/12/2022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2EF6696-F793-4BC3-A567-C6C3BD175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659CA38-8C0F-4713-8DCE-9A44B7F80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DDD8-D178-4B9E-9962-37AE20DA4A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5605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ECABBDE-6B9F-4609-A43F-23E7D0F90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6FA1037-9E06-4734-BE08-17E613CFF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7AFF6D5-A71A-423D-9CB8-066504A67E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7E423-4C9F-4D95-B8BF-689C54E5E5D5}" type="datetimeFigureOut">
              <a:rPr lang="it-IT" smtClean="0"/>
              <a:t>19/12/2022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316B530-770B-420D-B68F-06086DA583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03AB9E5-D903-4DC1-9DC7-AE28E70C78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6DDD8-D178-4B9E-9962-37AE20DA4A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8181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5101" y="22352"/>
            <a:ext cx="1186179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783913" y="6597015"/>
            <a:ext cx="4301912" cy="2043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00990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lang="it-IT" spc="-5"/>
              <a:t>Biologia vegetale </a:t>
            </a:r>
            <a:r>
              <a:rPr lang="it-IT"/>
              <a:t>x </a:t>
            </a:r>
            <a:r>
              <a:rPr lang="it-IT" spc="-5"/>
              <a:t>STB </a:t>
            </a:r>
            <a:r>
              <a:rPr lang="it-IT"/>
              <a:t>– AA</a:t>
            </a:r>
            <a:r>
              <a:rPr lang="it-IT" spc="-170"/>
              <a:t> </a:t>
            </a:r>
            <a:r>
              <a:rPr lang="it-IT" spc="-5"/>
              <a:t>2018-2019</a:t>
            </a:r>
            <a:endParaRPr lang="it-IT"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5016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.png"/><Relationship Id="rId4" Type="http://schemas.openxmlformats.org/officeDocument/2006/relationships/image" Target="../media/image46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.png"/><Relationship Id="rId4" Type="http://schemas.openxmlformats.org/officeDocument/2006/relationships/image" Target="../media/image54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.png"/><Relationship Id="rId4" Type="http://schemas.openxmlformats.org/officeDocument/2006/relationships/image" Target="../media/image58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0239" y="368809"/>
            <a:ext cx="8077200" cy="57942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7C8965E0-DF26-4237-85DE-21C621F805D2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705601" y="6591301"/>
            <a:ext cx="3882769" cy="20435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/>
              <a:t>20</a:t>
            </a:r>
            <a:r>
              <a:rPr lang="it-IT" spc="-5" dirty="0"/>
              <a:t>22-2023</a:t>
            </a:r>
            <a:endParaRPr spc="-5" dirty="0"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3FB60043-C781-4870-9EAB-D3A8DF2808FD}"/>
              </a:ext>
            </a:extLst>
          </p:cNvPr>
          <p:cNvSpPr/>
          <p:nvPr/>
        </p:nvSpPr>
        <p:spPr>
          <a:xfrm>
            <a:off x="5664708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361A8EA2-E770-49B2-9E38-3C155A5136FD}"/>
              </a:ext>
            </a:extLst>
          </p:cNvPr>
          <p:cNvSpPr/>
          <p:nvPr/>
        </p:nvSpPr>
        <p:spPr>
          <a:xfrm>
            <a:off x="5085589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1" y="228601"/>
            <a:ext cx="8915399" cy="6629399"/>
            <a:chOff x="0" y="228600"/>
            <a:chExt cx="8915399" cy="6629399"/>
          </a:xfrm>
        </p:grpSpPr>
        <p:sp>
          <p:nvSpPr>
            <p:cNvPr id="3" name="object 3"/>
            <p:cNvSpPr/>
            <p:nvPr/>
          </p:nvSpPr>
          <p:spPr>
            <a:xfrm>
              <a:off x="4221479" y="228600"/>
              <a:ext cx="4693920" cy="35615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3218688"/>
              <a:ext cx="4860035" cy="363931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248655" y="3919727"/>
              <a:ext cx="3479291" cy="26075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19401" y="341377"/>
            <a:ext cx="6301739" cy="62377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06291" y="25400"/>
            <a:ext cx="6480810" cy="39116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(XILEMA SECONDARIO o) LEGNO</a:t>
            </a:r>
            <a:r>
              <a:rPr spc="-105" dirty="0"/>
              <a:t> </a:t>
            </a:r>
            <a:r>
              <a:rPr spc="-5" dirty="0">
                <a:solidFill>
                  <a:srgbClr val="FF0000"/>
                </a:solidFill>
              </a:rPr>
              <a:t>OMOXILO</a:t>
            </a:r>
          </a:p>
        </p:txBody>
      </p:sp>
      <p:sp>
        <p:nvSpPr>
          <p:cNvPr id="7" name="object 7"/>
          <p:cNvSpPr/>
          <p:nvPr/>
        </p:nvSpPr>
        <p:spPr>
          <a:xfrm>
            <a:off x="1653539" y="262128"/>
            <a:ext cx="190500" cy="574675"/>
          </a:xfrm>
          <a:custGeom>
            <a:avLst/>
            <a:gdLst/>
            <a:ahLst/>
            <a:cxnLst/>
            <a:rect l="l" t="t" r="r" b="b"/>
            <a:pathLst>
              <a:path w="190500" h="574675">
                <a:moveTo>
                  <a:pt x="126492" y="160019"/>
                </a:moveTo>
                <a:lnTo>
                  <a:pt x="64008" y="160019"/>
                </a:lnTo>
                <a:lnTo>
                  <a:pt x="64008" y="574547"/>
                </a:lnTo>
                <a:lnTo>
                  <a:pt x="126492" y="574547"/>
                </a:lnTo>
                <a:lnTo>
                  <a:pt x="126492" y="160019"/>
                </a:lnTo>
                <a:close/>
              </a:path>
              <a:path w="190500" h="574675">
                <a:moveTo>
                  <a:pt x="94488" y="0"/>
                </a:moveTo>
                <a:lnTo>
                  <a:pt x="0" y="190499"/>
                </a:lnTo>
                <a:lnTo>
                  <a:pt x="64008" y="190499"/>
                </a:lnTo>
                <a:lnTo>
                  <a:pt x="64008" y="160019"/>
                </a:lnTo>
                <a:lnTo>
                  <a:pt x="175138" y="160019"/>
                </a:lnTo>
                <a:lnTo>
                  <a:pt x="94488" y="0"/>
                </a:lnTo>
                <a:close/>
              </a:path>
              <a:path w="190500" h="574675">
                <a:moveTo>
                  <a:pt x="175138" y="160019"/>
                </a:moveTo>
                <a:lnTo>
                  <a:pt x="126492" y="160019"/>
                </a:lnTo>
                <a:lnTo>
                  <a:pt x="126492" y="190499"/>
                </a:lnTo>
                <a:lnTo>
                  <a:pt x="190499" y="190499"/>
                </a:lnTo>
                <a:lnTo>
                  <a:pt x="175138" y="1600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A7E54842-DFB6-43F6-B614-72CE214A1A5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705601" y="6591301"/>
            <a:ext cx="3882769" cy="20435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/>
              <a:t>20</a:t>
            </a:r>
            <a:r>
              <a:rPr lang="it-IT" spc="-5" dirty="0"/>
              <a:t>22-2023</a:t>
            </a:r>
            <a:endParaRPr spc="-5" dirty="0"/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2EBD6369-F236-468B-8B9D-512657DD722D}"/>
              </a:ext>
            </a:extLst>
          </p:cNvPr>
          <p:cNvSpPr/>
          <p:nvPr/>
        </p:nvSpPr>
        <p:spPr>
          <a:xfrm>
            <a:off x="5664708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61211939-F8BA-4ACA-A6C6-4D86DF7D935A}"/>
              </a:ext>
            </a:extLst>
          </p:cNvPr>
          <p:cNvSpPr/>
          <p:nvPr/>
        </p:nvSpPr>
        <p:spPr>
          <a:xfrm>
            <a:off x="5085589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3201" y="685801"/>
            <a:ext cx="7127747" cy="48508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06291" y="25400"/>
            <a:ext cx="6480810" cy="39116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(XILEMA SECONDARIO o) LEGNO</a:t>
            </a:r>
            <a:r>
              <a:rPr spc="-105" dirty="0"/>
              <a:t> </a:t>
            </a:r>
            <a:r>
              <a:rPr spc="-5" dirty="0">
                <a:solidFill>
                  <a:srgbClr val="FF0000"/>
                </a:solidFill>
              </a:rPr>
              <a:t>OMOXILO</a:t>
            </a: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5E3FE545-FF0D-4F59-8D94-92024161B251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705601" y="6591301"/>
            <a:ext cx="3882769" cy="20435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/>
              <a:t>20</a:t>
            </a:r>
            <a:r>
              <a:rPr lang="it-IT" spc="-5" dirty="0"/>
              <a:t>22-2023</a:t>
            </a:r>
            <a:endParaRPr spc="-5" dirty="0"/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76F6102F-5FC0-4C59-B147-D2FA6FF60794}"/>
              </a:ext>
            </a:extLst>
          </p:cNvPr>
          <p:cNvSpPr/>
          <p:nvPr/>
        </p:nvSpPr>
        <p:spPr>
          <a:xfrm>
            <a:off x="5664708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4BD131DC-3518-4596-861E-86781D60E6DA}"/>
              </a:ext>
            </a:extLst>
          </p:cNvPr>
          <p:cNvSpPr/>
          <p:nvPr/>
        </p:nvSpPr>
        <p:spPr>
          <a:xfrm>
            <a:off x="5085589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601" y="1143001"/>
            <a:ext cx="7648955" cy="44683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06291" y="25400"/>
            <a:ext cx="6480810" cy="39116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(XILEMA SECONDARIO o) LEGNO</a:t>
            </a:r>
            <a:r>
              <a:rPr spc="-105" dirty="0"/>
              <a:t> </a:t>
            </a:r>
            <a:r>
              <a:rPr spc="-5" dirty="0">
                <a:solidFill>
                  <a:srgbClr val="FF0000"/>
                </a:solidFill>
              </a:rPr>
              <a:t>OMOXILO</a:t>
            </a: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4D52826F-C064-4A66-ABFE-21ECDD57900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705601" y="6591301"/>
            <a:ext cx="3882769" cy="20435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/>
              <a:t>20</a:t>
            </a:r>
            <a:r>
              <a:rPr lang="it-IT" spc="-5" dirty="0"/>
              <a:t>22-2023</a:t>
            </a:r>
            <a:endParaRPr spc="-5" dirty="0"/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3B3626D6-2FCE-4F41-A3EF-DE2425F02F8F}"/>
              </a:ext>
            </a:extLst>
          </p:cNvPr>
          <p:cNvSpPr/>
          <p:nvPr/>
        </p:nvSpPr>
        <p:spPr>
          <a:xfrm>
            <a:off x="5664708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45643807-9ABF-4FDC-A39C-04827ADAF68B}"/>
              </a:ext>
            </a:extLst>
          </p:cNvPr>
          <p:cNvSpPr/>
          <p:nvPr/>
        </p:nvSpPr>
        <p:spPr>
          <a:xfrm>
            <a:off x="5085589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286001" y="533400"/>
            <a:ext cx="4859825" cy="5818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62200" y="836828"/>
            <a:ext cx="10515600" cy="38215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219265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(XILEMA SECONDARIO o) LEGNO</a:t>
            </a:r>
            <a:r>
              <a:rPr spc="-114" dirty="0"/>
              <a:t> </a:t>
            </a:r>
            <a:r>
              <a:rPr spc="-5" dirty="0">
                <a:solidFill>
                  <a:srgbClr val="FF0000"/>
                </a:solidFill>
              </a:rPr>
              <a:t>ETEROXILO</a:t>
            </a: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92737502-A04C-44AA-99D8-832AE342E41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705601" y="6591301"/>
            <a:ext cx="3882769" cy="20435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/>
              <a:t>20</a:t>
            </a:r>
            <a:r>
              <a:rPr lang="it-IT" spc="-5" dirty="0"/>
              <a:t>22-2023</a:t>
            </a:r>
            <a:endParaRPr spc="-5" dirty="0"/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228AFB33-636F-4586-B1A1-9CB843540235}"/>
              </a:ext>
            </a:extLst>
          </p:cNvPr>
          <p:cNvSpPr/>
          <p:nvPr/>
        </p:nvSpPr>
        <p:spPr>
          <a:xfrm>
            <a:off x="5664708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7A206F44-A5EC-4AF1-B5A0-2DE693A3DC14}"/>
              </a:ext>
            </a:extLst>
          </p:cNvPr>
          <p:cNvSpPr/>
          <p:nvPr/>
        </p:nvSpPr>
        <p:spPr>
          <a:xfrm>
            <a:off x="5085589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84960" y="355091"/>
            <a:ext cx="6096000" cy="5904230"/>
            <a:chOff x="60960" y="355091"/>
            <a:chExt cx="6096000" cy="5904230"/>
          </a:xfrm>
        </p:grpSpPr>
        <p:sp>
          <p:nvSpPr>
            <p:cNvPr id="3" name="object 3"/>
            <p:cNvSpPr/>
            <p:nvPr/>
          </p:nvSpPr>
          <p:spPr>
            <a:xfrm>
              <a:off x="60960" y="533400"/>
              <a:ext cx="6095999" cy="572566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48639" y="355091"/>
              <a:ext cx="570230" cy="495300"/>
            </a:xfrm>
            <a:custGeom>
              <a:avLst/>
              <a:gdLst/>
              <a:ahLst/>
              <a:cxnLst/>
              <a:rect l="l" t="t" r="r" b="b"/>
              <a:pathLst>
                <a:path w="570230" h="495300">
                  <a:moveTo>
                    <a:pt x="82296" y="298703"/>
                  </a:moveTo>
                  <a:lnTo>
                    <a:pt x="0" y="495299"/>
                  </a:lnTo>
                  <a:lnTo>
                    <a:pt x="205740" y="443483"/>
                  </a:lnTo>
                  <a:lnTo>
                    <a:pt x="182350" y="416051"/>
                  </a:lnTo>
                  <a:lnTo>
                    <a:pt x="140208" y="416051"/>
                  </a:lnTo>
                  <a:lnTo>
                    <a:pt x="99060" y="367283"/>
                  </a:lnTo>
                  <a:lnTo>
                    <a:pt x="123188" y="346663"/>
                  </a:lnTo>
                  <a:lnTo>
                    <a:pt x="82296" y="298703"/>
                  </a:lnTo>
                  <a:close/>
                </a:path>
                <a:path w="570230" h="495300">
                  <a:moveTo>
                    <a:pt x="123188" y="346663"/>
                  </a:moveTo>
                  <a:lnTo>
                    <a:pt x="99060" y="367283"/>
                  </a:lnTo>
                  <a:lnTo>
                    <a:pt x="140208" y="416051"/>
                  </a:lnTo>
                  <a:lnTo>
                    <a:pt x="164544" y="395167"/>
                  </a:lnTo>
                  <a:lnTo>
                    <a:pt x="123188" y="346663"/>
                  </a:lnTo>
                  <a:close/>
                </a:path>
                <a:path w="570230" h="495300">
                  <a:moveTo>
                    <a:pt x="164544" y="395167"/>
                  </a:moveTo>
                  <a:lnTo>
                    <a:pt x="140208" y="416051"/>
                  </a:lnTo>
                  <a:lnTo>
                    <a:pt x="182350" y="416051"/>
                  </a:lnTo>
                  <a:lnTo>
                    <a:pt x="164544" y="395167"/>
                  </a:lnTo>
                  <a:close/>
                </a:path>
                <a:path w="570230" h="495300">
                  <a:moveTo>
                    <a:pt x="528827" y="0"/>
                  </a:moveTo>
                  <a:lnTo>
                    <a:pt x="123188" y="346663"/>
                  </a:lnTo>
                  <a:lnTo>
                    <a:pt x="164544" y="395167"/>
                  </a:lnTo>
                  <a:lnTo>
                    <a:pt x="569975" y="47243"/>
                  </a:lnTo>
                  <a:lnTo>
                    <a:pt x="5288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62200" y="344387"/>
            <a:ext cx="10515600" cy="136704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219265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(XILEMA SECONDARIO o) LEGNO</a:t>
            </a:r>
            <a:r>
              <a:rPr spc="-114" dirty="0"/>
              <a:t> </a:t>
            </a:r>
            <a:r>
              <a:rPr spc="-5" dirty="0">
                <a:solidFill>
                  <a:srgbClr val="FF0000"/>
                </a:solidFill>
              </a:rPr>
              <a:t>ETEROXILO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614604" y="465073"/>
            <a:ext cx="2882265" cy="296418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90500" indent="-178435">
              <a:spcBef>
                <a:spcPts val="400"/>
              </a:spcBef>
              <a:buChar char="•"/>
              <a:tabLst>
                <a:tab pos="191135" algn="l"/>
              </a:tabLst>
            </a:pPr>
            <a:r>
              <a:rPr spc="-40" dirty="0">
                <a:latin typeface="Arial"/>
                <a:cs typeface="Arial"/>
              </a:rPr>
              <a:t>Vasi</a:t>
            </a:r>
            <a:endParaRPr>
              <a:latin typeface="Arial"/>
              <a:cs typeface="Arial"/>
            </a:endParaRPr>
          </a:p>
          <a:p>
            <a:pPr marL="190500" indent="-178435">
              <a:spcBef>
                <a:spcPts val="300"/>
              </a:spcBef>
              <a:buChar char="•"/>
              <a:tabLst>
                <a:tab pos="191135" algn="l"/>
              </a:tabLst>
            </a:pPr>
            <a:r>
              <a:rPr spc="-5" dirty="0">
                <a:latin typeface="Arial"/>
                <a:cs typeface="Arial"/>
              </a:rPr>
              <a:t>Fibre</a:t>
            </a:r>
            <a:endParaRPr>
              <a:latin typeface="Arial"/>
              <a:cs typeface="Arial"/>
            </a:endParaRPr>
          </a:p>
          <a:p>
            <a:pPr marL="190500" indent="-178435">
              <a:spcBef>
                <a:spcPts val="300"/>
              </a:spcBef>
              <a:buChar char="•"/>
              <a:tabLst>
                <a:tab pos="191135" algn="l"/>
              </a:tabLst>
            </a:pPr>
            <a:r>
              <a:rPr spc="-5" dirty="0">
                <a:latin typeface="Arial"/>
                <a:cs typeface="Arial"/>
              </a:rPr>
              <a:t>Parenchima:</a:t>
            </a:r>
            <a:endParaRPr>
              <a:latin typeface="Arial"/>
              <a:cs typeface="Arial"/>
            </a:endParaRPr>
          </a:p>
          <a:p>
            <a:pPr marL="502920" marR="657860" lvl="1" indent="-127000">
              <a:spcBef>
                <a:spcPts val="300"/>
              </a:spcBef>
              <a:buChar char="-"/>
              <a:tabLst>
                <a:tab pos="517525" algn="l"/>
              </a:tabLst>
            </a:pPr>
            <a:r>
              <a:rPr spc="-5" dirty="0">
                <a:latin typeface="Arial"/>
                <a:cs typeface="Arial"/>
              </a:rPr>
              <a:t>cellule del legno  (sistema</a:t>
            </a:r>
            <a:r>
              <a:rPr spc="-5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assiale)</a:t>
            </a:r>
            <a:endParaRPr>
              <a:latin typeface="Arial"/>
              <a:cs typeface="Arial"/>
            </a:endParaRPr>
          </a:p>
          <a:p>
            <a:pPr marL="548640" marR="639445" lvl="1" indent="-173990">
              <a:spcBef>
                <a:spcPts val="505"/>
              </a:spcBef>
              <a:buChar char="-"/>
              <a:tabLst>
                <a:tab pos="549275" algn="l"/>
              </a:tabLst>
            </a:pPr>
            <a:r>
              <a:rPr spc="-5" dirty="0">
                <a:latin typeface="Arial"/>
                <a:cs typeface="Arial"/>
              </a:rPr>
              <a:t>raggi midollari  (sistema</a:t>
            </a:r>
            <a:r>
              <a:rPr spc="-6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radiale)</a:t>
            </a:r>
            <a:endParaRPr>
              <a:latin typeface="Arial"/>
              <a:cs typeface="Arial"/>
            </a:endParaRPr>
          </a:p>
          <a:p>
            <a:pPr>
              <a:spcBef>
                <a:spcPts val="35"/>
              </a:spcBef>
            </a:pPr>
            <a:endParaRPr sz="1700">
              <a:latin typeface="Arial"/>
              <a:cs typeface="Arial"/>
            </a:endParaRPr>
          </a:p>
          <a:p>
            <a:pPr marL="12700" marR="5080"/>
            <a:r>
              <a:rPr spc="-45" dirty="0">
                <a:latin typeface="Arial"/>
                <a:cs typeface="Arial"/>
              </a:rPr>
              <a:t>Tanti </a:t>
            </a:r>
            <a:r>
              <a:rPr spc="-5" dirty="0">
                <a:latin typeface="Arial"/>
                <a:cs typeface="Arial"/>
              </a:rPr>
              <a:t>tipi di legno, distinti in  base a vari elementi, ad</a:t>
            </a:r>
            <a:r>
              <a:rPr spc="-2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es.:</a:t>
            </a:r>
            <a:endParaRPr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14603" y="3403345"/>
            <a:ext cx="3040380" cy="31496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299085" indent="-287020">
              <a:spcBef>
                <a:spcPts val="600"/>
              </a:spcBef>
              <a:buChar char="•"/>
              <a:tabLst>
                <a:tab pos="299085" algn="l"/>
                <a:tab pos="299720" algn="l"/>
              </a:tabLst>
            </a:pPr>
            <a:r>
              <a:rPr spc="-5" dirty="0">
                <a:latin typeface="Arial"/>
                <a:cs typeface="Arial"/>
              </a:rPr>
              <a:t>tipi di</a:t>
            </a:r>
            <a:r>
              <a:rPr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vasi</a:t>
            </a:r>
            <a:endParaRPr>
              <a:latin typeface="Arial"/>
              <a:cs typeface="Arial"/>
            </a:endParaRPr>
          </a:p>
          <a:p>
            <a:pPr marL="299085" indent="-287020">
              <a:spcBef>
                <a:spcPts val="505"/>
              </a:spcBef>
              <a:buChar char="•"/>
              <a:tabLst>
                <a:tab pos="299085" algn="l"/>
                <a:tab pos="299720" algn="l"/>
              </a:tabLst>
            </a:pPr>
            <a:r>
              <a:rPr spc="-5" dirty="0">
                <a:latin typeface="Arial"/>
                <a:cs typeface="Arial"/>
              </a:rPr>
              <a:t>raggi</a:t>
            </a:r>
            <a:r>
              <a:rPr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midollari</a:t>
            </a:r>
            <a:endParaRPr>
              <a:latin typeface="Arial"/>
              <a:cs typeface="Arial"/>
            </a:endParaRPr>
          </a:p>
          <a:p>
            <a:pPr marL="299085" marR="5080" indent="-287020">
              <a:spcBef>
                <a:spcPts val="495"/>
              </a:spcBef>
              <a:buChar char="•"/>
              <a:tabLst>
                <a:tab pos="299085" algn="l"/>
                <a:tab pos="299720" algn="l"/>
              </a:tabLst>
            </a:pPr>
            <a:r>
              <a:rPr spc="-5" dirty="0">
                <a:latin typeface="Arial"/>
                <a:cs typeface="Arial"/>
              </a:rPr>
              <a:t>distribuzione dei vasi  all’interno di ogni singolo  anello di crescita</a:t>
            </a:r>
            <a:r>
              <a:rPr spc="-2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(</a:t>
            </a:r>
            <a:r>
              <a:rPr i="1" spc="-5" dirty="0">
                <a:latin typeface="Arial"/>
                <a:cs typeface="Arial"/>
              </a:rPr>
              <a:t>porosità</a:t>
            </a:r>
            <a:r>
              <a:rPr spc="-5" dirty="0">
                <a:latin typeface="Arial"/>
                <a:cs typeface="Arial"/>
              </a:rPr>
              <a:t>)</a:t>
            </a:r>
            <a:endParaRPr>
              <a:latin typeface="Arial"/>
              <a:cs typeface="Arial"/>
            </a:endParaRPr>
          </a:p>
          <a:p>
            <a:pPr marL="299085" marR="193675" indent="-287020">
              <a:spcBef>
                <a:spcPts val="500"/>
              </a:spcBef>
              <a:buChar char="•"/>
              <a:tabLst>
                <a:tab pos="299085" algn="l"/>
                <a:tab pos="299720" algn="l"/>
              </a:tabLst>
            </a:pPr>
            <a:r>
              <a:rPr spc="-5" dirty="0">
                <a:latin typeface="Arial"/>
                <a:cs typeface="Arial"/>
              </a:rPr>
              <a:t>distribuzione delle cellule  parenchimatiche</a:t>
            </a:r>
            <a:endParaRPr>
              <a:latin typeface="Arial"/>
              <a:cs typeface="Arial"/>
            </a:endParaRPr>
          </a:p>
          <a:p>
            <a:pPr marL="299085" marR="129539" indent="-287020">
              <a:spcBef>
                <a:spcPts val="505"/>
              </a:spcBef>
              <a:buChar char="•"/>
              <a:tabLst>
                <a:tab pos="299085" algn="l"/>
                <a:tab pos="299720" algn="l"/>
              </a:tabLst>
            </a:pPr>
            <a:r>
              <a:rPr spc="-5" dirty="0">
                <a:latin typeface="Arial"/>
                <a:cs typeface="Arial"/>
              </a:rPr>
              <a:t>proporzioni di vasi, fibre e  parenchima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(</a:t>
            </a:r>
            <a:r>
              <a:rPr i="1" spc="-10" dirty="0">
                <a:latin typeface="Arial"/>
                <a:cs typeface="Arial"/>
              </a:rPr>
              <a:t>durezza</a:t>
            </a:r>
            <a:r>
              <a:rPr spc="-10" dirty="0">
                <a:latin typeface="Arial"/>
                <a:cs typeface="Arial"/>
              </a:rPr>
              <a:t>)</a:t>
            </a:r>
            <a:endParaRPr>
              <a:latin typeface="Arial"/>
              <a:cs typeface="Arial"/>
            </a:endParaRPr>
          </a:p>
          <a:p>
            <a:pPr marL="363220" indent="-350520">
              <a:spcBef>
                <a:spcPts val="495"/>
              </a:spcBef>
              <a:buChar char="•"/>
              <a:tabLst>
                <a:tab pos="362585" algn="l"/>
                <a:tab pos="363220" algn="l"/>
              </a:tabLst>
            </a:pPr>
            <a:r>
              <a:rPr dirty="0">
                <a:latin typeface="Arial"/>
                <a:cs typeface="Arial"/>
              </a:rPr>
              <a:t>….</a:t>
            </a:r>
            <a:endParaRPr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02740" y="6411785"/>
            <a:ext cx="180657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Sezione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trasversale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22AA7841-702B-47B2-B2C3-FEAC9CBB6B53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705601" y="6591300"/>
            <a:ext cx="3882769" cy="224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/>
              <a:t>20</a:t>
            </a:r>
            <a:r>
              <a:rPr lang="it-IT" spc="-5" dirty="0"/>
              <a:t>22-2023</a:t>
            </a:r>
            <a:endParaRPr spc="-5" dirty="0"/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E048F7AD-E216-4063-A215-DF51B3082D85}"/>
              </a:ext>
            </a:extLst>
          </p:cNvPr>
          <p:cNvSpPr/>
          <p:nvPr/>
        </p:nvSpPr>
        <p:spPr>
          <a:xfrm>
            <a:off x="5664708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AEC2CC8E-9B7A-49FA-98F7-0E849E746F53}"/>
              </a:ext>
            </a:extLst>
          </p:cNvPr>
          <p:cNvSpPr/>
          <p:nvPr/>
        </p:nvSpPr>
        <p:spPr>
          <a:xfrm>
            <a:off x="5085589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1" y="533401"/>
            <a:ext cx="7565135" cy="5724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62200" y="344387"/>
            <a:ext cx="10515600" cy="136704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219265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(XILEMA SECONDARIO o) LEGNO</a:t>
            </a:r>
            <a:r>
              <a:rPr spc="-114" dirty="0"/>
              <a:t> </a:t>
            </a:r>
            <a:r>
              <a:rPr spc="-5" dirty="0">
                <a:solidFill>
                  <a:srgbClr val="FF0000"/>
                </a:solidFill>
              </a:rPr>
              <a:t>ETEROXILO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65566" y="2447863"/>
            <a:ext cx="128968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sz="1400" dirty="0">
                <a:latin typeface="Arial"/>
                <a:cs typeface="Arial"/>
              </a:rPr>
              <a:t>raggio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midollare  pluriseriato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127479" y="2542031"/>
            <a:ext cx="807720" cy="1468120"/>
          </a:xfrm>
          <a:custGeom>
            <a:avLst/>
            <a:gdLst/>
            <a:ahLst/>
            <a:cxnLst/>
            <a:rect l="l" t="t" r="r" b="b"/>
            <a:pathLst>
              <a:path w="807720" h="1468120">
                <a:moveTo>
                  <a:pt x="97536" y="166116"/>
                </a:moveTo>
                <a:lnTo>
                  <a:pt x="94488" y="163068"/>
                </a:lnTo>
                <a:lnTo>
                  <a:pt x="27101" y="141020"/>
                </a:lnTo>
                <a:lnTo>
                  <a:pt x="9144" y="144780"/>
                </a:lnTo>
                <a:lnTo>
                  <a:pt x="91440" y="172212"/>
                </a:lnTo>
                <a:lnTo>
                  <a:pt x="96012" y="172212"/>
                </a:lnTo>
                <a:lnTo>
                  <a:pt x="97536" y="169164"/>
                </a:lnTo>
                <a:lnTo>
                  <a:pt x="97536" y="166116"/>
                </a:lnTo>
                <a:close/>
              </a:path>
              <a:path w="807720" h="1468120">
                <a:moveTo>
                  <a:pt x="249936" y="1461516"/>
                </a:moveTo>
                <a:lnTo>
                  <a:pt x="246888" y="1458468"/>
                </a:lnTo>
                <a:lnTo>
                  <a:pt x="179501" y="1436420"/>
                </a:lnTo>
                <a:lnTo>
                  <a:pt x="161544" y="1440180"/>
                </a:lnTo>
                <a:lnTo>
                  <a:pt x="243840" y="1467612"/>
                </a:lnTo>
                <a:lnTo>
                  <a:pt x="248412" y="1467612"/>
                </a:lnTo>
                <a:lnTo>
                  <a:pt x="249936" y="1464564"/>
                </a:lnTo>
                <a:lnTo>
                  <a:pt x="249936" y="1461516"/>
                </a:lnTo>
                <a:close/>
              </a:path>
              <a:path w="807720" h="1468120">
                <a:moveTo>
                  <a:pt x="655320" y="9144"/>
                </a:moveTo>
                <a:lnTo>
                  <a:pt x="652272" y="0"/>
                </a:lnTo>
                <a:lnTo>
                  <a:pt x="24523" y="132092"/>
                </a:lnTo>
                <a:lnTo>
                  <a:pt x="77724" y="83820"/>
                </a:lnTo>
                <a:lnTo>
                  <a:pt x="79248" y="82296"/>
                </a:lnTo>
                <a:lnTo>
                  <a:pt x="79248" y="79248"/>
                </a:lnTo>
                <a:lnTo>
                  <a:pt x="77724" y="77724"/>
                </a:lnTo>
                <a:lnTo>
                  <a:pt x="76200" y="74676"/>
                </a:lnTo>
                <a:lnTo>
                  <a:pt x="73152" y="74676"/>
                </a:lnTo>
                <a:lnTo>
                  <a:pt x="71628" y="77724"/>
                </a:lnTo>
                <a:lnTo>
                  <a:pt x="0" y="141732"/>
                </a:lnTo>
                <a:lnTo>
                  <a:pt x="9144" y="144780"/>
                </a:lnTo>
                <a:lnTo>
                  <a:pt x="16408" y="143256"/>
                </a:lnTo>
                <a:lnTo>
                  <a:pt x="27101" y="141020"/>
                </a:lnTo>
                <a:lnTo>
                  <a:pt x="655320" y="9144"/>
                </a:lnTo>
                <a:close/>
              </a:path>
              <a:path w="807720" h="1468120">
                <a:moveTo>
                  <a:pt x="807720" y="1304544"/>
                </a:moveTo>
                <a:lnTo>
                  <a:pt x="804672" y="1295400"/>
                </a:lnTo>
                <a:lnTo>
                  <a:pt x="176923" y="1427492"/>
                </a:lnTo>
                <a:lnTo>
                  <a:pt x="230124" y="1379220"/>
                </a:lnTo>
                <a:lnTo>
                  <a:pt x="231648" y="1377696"/>
                </a:lnTo>
                <a:lnTo>
                  <a:pt x="231648" y="1374648"/>
                </a:lnTo>
                <a:lnTo>
                  <a:pt x="230124" y="1373124"/>
                </a:lnTo>
                <a:lnTo>
                  <a:pt x="228600" y="1370076"/>
                </a:lnTo>
                <a:lnTo>
                  <a:pt x="225552" y="1370076"/>
                </a:lnTo>
                <a:lnTo>
                  <a:pt x="224028" y="1373124"/>
                </a:lnTo>
                <a:lnTo>
                  <a:pt x="152400" y="1437132"/>
                </a:lnTo>
                <a:lnTo>
                  <a:pt x="161544" y="1440180"/>
                </a:lnTo>
                <a:lnTo>
                  <a:pt x="168808" y="1438656"/>
                </a:lnTo>
                <a:lnTo>
                  <a:pt x="179501" y="1436420"/>
                </a:lnTo>
                <a:lnTo>
                  <a:pt x="807720" y="13045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117966" y="3743262"/>
            <a:ext cx="128968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raggio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midollare  uniseriato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21789" y="6440512"/>
            <a:ext cx="176022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5" dirty="0">
                <a:latin typeface="Arial"/>
                <a:cs typeface="Arial"/>
              </a:rPr>
              <a:t>Sezione long.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tang.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1C045CC5-A9AD-4DDE-9E2D-0AC9D2BECE1F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705601" y="6591300"/>
            <a:ext cx="3882769" cy="224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/>
              <a:t>20</a:t>
            </a:r>
            <a:r>
              <a:rPr lang="it-IT" spc="-5" dirty="0"/>
              <a:t>22-2023</a:t>
            </a:r>
            <a:endParaRPr spc="-5" dirty="0"/>
          </a:p>
        </p:txBody>
      </p:sp>
      <p:sp>
        <p:nvSpPr>
          <p:cNvPr id="15" name="object 6">
            <a:extLst>
              <a:ext uri="{FF2B5EF4-FFF2-40B4-BE49-F238E27FC236}">
                <a16:creationId xmlns:a16="http://schemas.microsoft.com/office/drawing/2014/main" id="{BBA7CFFA-9420-4AC8-9607-DF10AB162BC1}"/>
              </a:ext>
            </a:extLst>
          </p:cNvPr>
          <p:cNvSpPr/>
          <p:nvPr/>
        </p:nvSpPr>
        <p:spPr>
          <a:xfrm>
            <a:off x="5664708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69722A15-0BC9-40B0-81E6-D0B44172D0B2}"/>
              </a:ext>
            </a:extLst>
          </p:cNvPr>
          <p:cNvSpPr/>
          <p:nvPr/>
        </p:nvSpPr>
        <p:spPr>
          <a:xfrm>
            <a:off x="5085589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09801" y="685801"/>
            <a:ext cx="7716011" cy="55336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62200" y="836828"/>
            <a:ext cx="10515600" cy="38215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219265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(XILEMA SECONDARIO o) LEGNO</a:t>
            </a:r>
            <a:r>
              <a:rPr spc="-114" dirty="0"/>
              <a:t> </a:t>
            </a:r>
            <a:r>
              <a:rPr spc="-5" dirty="0">
                <a:solidFill>
                  <a:srgbClr val="FF0000"/>
                </a:solidFill>
              </a:rPr>
              <a:t>ETEROXILO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21789" y="6440512"/>
            <a:ext cx="176022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5" dirty="0">
                <a:latin typeface="Arial"/>
                <a:cs typeface="Arial"/>
              </a:rPr>
              <a:t>Sezione long.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tang.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67FEFE5B-3BF7-4D77-AD23-344F7E858F21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705601" y="6591301"/>
            <a:ext cx="3882769" cy="20435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/>
              <a:t>20</a:t>
            </a:r>
            <a:r>
              <a:rPr lang="it-IT" spc="-5" dirty="0"/>
              <a:t>22-2023</a:t>
            </a:r>
            <a:endParaRPr spc="-5" dirty="0"/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576F8EF1-E8A1-4842-88BC-2653EDF635C5}"/>
              </a:ext>
            </a:extLst>
          </p:cNvPr>
          <p:cNvSpPr/>
          <p:nvPr/>
        </p:nvSpPr>
        <p:spPr>
          <a:xfrm>
            <a:off x="5664708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6FC65279-4C26-465B-84F2-AAC658CD63F1}"/>
              </a:ext>
            </a:extLst>
          </p:cNvPr>
          <p:cNvSpPr/>
          <p:nvPr/>
        </p:nvSpPr>
        <p:spPr>
          <a:xfrm>
            <a:off x="5085589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600" y="990601"/>
            <a:ext cx="7577328" cy="5172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1637794" y="29903"/>
            <a:ext cx="11964415" cy="38215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21894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(XILEMA SECONDARIO o) LEGNO</a:t>
            </a:r>
            <a:r>
              <a:rPr spc="-145" dirty="0"/>
              <a:t> </a:t>
            </a:r>
            <a:r>
              <a:rPr spc="-5" dirty="0"/>
              <a:t>ETEROXILO</a:t>
            </a:r>
          </a:p>
        </p:txBody>
      </p:sp>
      <p:sp>
        <p:nvSpPr>
          <p:cNvPr id="6" name="object 6"/>
          <p:cNvSpPr/>
          <p:nvPr/>
        </p:nvSpPr>
        <p:spPr>
          <a:xfrm>
            <a:off x="1976627" y="1126236"/>
            <a:ext cx="190500" cy="617220"/>
          </a:xfrm>
          <a:custGeom>
            <a:avLst/>
            <a:gdLst/>
            <a:ahLst/>
            <a:cxnLst/>
            <a:rect l="l" t="t" r="r" b="b"/>
            <a:pathLst>
              <a:path w="190500" h="617219">
                <a:moveTo>
                  <a:pt x="64007" y="426719"/>
                </a:moveTo>
                <a:lnTo>
                  <a:pt x="0" y="426719"/>
                </a:lnTo>
                <a:lnTo>
                  <a:pt x="96011" y="617219"/>
                </a:lnTo>
                <a:lnTo>
                  <a:pt x="174626" y="458723"/>
                </a:lnTo>
                <a:lnTo>
                  <a:pt x="64007" y="458723"/>
                </a:lnTo>
                <a:lnTo>
                  <a:pt x="64007" y="426719"/>
                </a:lnTo>
                <a:close/>
              </a:path>
              <a:path w="190500" h="617219">
                <a:moveTo>
                  <a:pt x="128015" y="0"/>
                </a:moveTo>
                <a:lnTo>
                  <a:pt x="64007" y="0"/>
                </a:lnTo>
                <a:lnTo>
                  <a:pt x="64007" y="458723"/>
                </a:lnTo>
                <a:lnTo>
                  <a:pt x="128015" y="458723"/>
                </a:lnTo>
                <a:lnTo>
                  <a:pt x="128015" y="0"/>
                </a:lnTo>
                <a:close/>
              </a:path>
              <a:path w="190500" h="617219">
                <a:moveTo>
                  <a:pt x="190500" y="426719"/>
                </a:moveTo>
                <a:lnTo>
                  <a:pt x="128015" y="426719"/>
                </a:lnTo>
                <a:lnTo>
                  <a:pt x="128015" y="458723"/>
                </a:lnTo>
                <a:lnTo>
                  <a:pt x="174626" y="458723"/>
                </a:lnTo>
                <a:lnTo>
                  <a:pt x="190500" y="4267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593339" y="566673"/>
            <a:ext cx="6516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latin typeface="Arial"/>
                <a:cs typeface="Arial"/>
              </a:rPr>
              <a:t>Distribuzione dei vasi all’interno di ogni singolo anello di</a:t>
            </a:r>
            <a:r>
              <a:rPr spc="12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crescita</a:t>
            </a:r>
            <a:endParaRPr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47404" y="6183248"/>
            <a:ext cx="16617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latin typeface="Arial"/>
                <a:cs typeface="Arial"/>
              </a:rPr>
              <a:t>porosità</a:t>
            </a:r>
            <a:r>
              <a:rPr spc="-5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anulare</a:t>
            </a:r>
            <a:endParaRPr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65836" y="6183248"/>
            <a:ext cx="15703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latin typeface="Arial"/>
                <a:cs typeface="Arial"/>
              </a:rPr>
              <a:t>porosità</a:t>
            </a:r>
            <a:r>
              <a:rPr spc="-4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diffusa</a:t>
            </a:r>
            <a:endParaRPr>
              <a:latin typeface="Arial"/>
              <a:cs typeface="Arial"/>
            </a:endParaRP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D2D2AC9B-5F47-48CF-8FF2-24B84E1D08A6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705601" y="6591301"/>
            <a:ext cx="3882769" cy="20435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/>
              <a:t>20</a:t>
            </a:r>
            <a:r>
              <a:rPr lang="it-IT" spc="-5" dirty="0"/>
              <a:t>22-2023</a:t>
            </a:r>
            <a:endParaRPr spc="-5" dirty="0"/>
          </a:p>
        </p:txBody>
      </p:sp>
      <p:sp>
        <p:nvSpPr>
          <p:cNvPr id="15" name="object 6">
            <a:extLst>
              <a:ext uri="{FF2B5EF4-FFF2-40B4-BE49-F238E27FC236}">
                <a16:creationId xmlns:a16="http://schemas.microsoft.com/office/drawing/2014/main" id="{3DCD3D96-120F-4665-B913-647FB3CFBA61}"/>
              </a:ext>
            </a:extLst>
          </p:cNvPr>
          <p:cNvSpPr/>
          <p:nvPr/>
        </p:nvSpPr>
        <p:spPr>
          <a:xfrm>
            <a:off x="5664708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1A244A56-1879-4B82-AAD0-5FB900D66A6B}"/>
              </a:ext>
            </a:extLst>
          </p:cNvPr>
          <p:cNvSpPr/>
          <p:nvPr/>
        </p:nvSpPr>
        <p:spPr>
          <a:xfrm>
            <a:off x="5085589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90800" y="4724401"/>
            <a:ext cx="7086600" cy="1636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48001" y="457201"/>
            <a:ext cx="6019799" cy="41041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786251" y="25400"/>
            <a:ext cx="6796405" cy="39116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(XILEMA SECONDARIO o) LEGNO</a:t>
            </a:r>
            <a:r>
              <a:rPr spc="-145" dirty="0"/>
              <a:t> </a:t>
            </a:r>
            <a:r>
              <a:rPr spc="-5" dirty="0"/>
              <a:t>ETEROXILO</a:t>
            </a:r>
          </a:p>
        </p:txBody>
      </p:sp>
      <p:sp>
        <p:nvSpPr>
          <p:cNvPr id="9" name="object 9"/>
          <p:cNvSpPr/>
          <p:nvPr/>
        </p:nvSpPr>
        <p:spPr>
          <a:xfrm>
            <a:off x="1976627" y="1126236"/>
            <a:ext cx="190500" cy="617220"/>
          </a:xfrm>
          <a:custGeom>
            <a:avLst/>
            <a:gdLst/>
            <a:ahLst/>
            <a:cxnLst/>
            <a:rect l="l" t="t" r="r" b="b"/>
            <a:pathLst>
              <a:path w="190500" h="617219">
                <a:moveTo>
                  <a:pt x="64007" y="426719"/>
                </a:moveTo>
                <a:lnTo>
                  <a:pt x="0" y="426719"/>
                </a:lnTo>
                <a:lnTo>
                  <a:pt x="96011" y="617219"/>
                </a:lnTo>
                <a:lnTo>
                  <a:pt x="174626" y="458723"/>
                </a:lnTo>
                <a:lnTo>
                  <a:pt x="64007" y="458723"/>
                </a:lnTo>
                <a:lnTo>
                  <a:pt x="64007" y="426719"/>
                </a:lnTo>
                <a:close/>
              </a:path>
              <a:path w="190500" h="617219">
                <a:moveTo>
                  <a:pt x="128015" y="0"/>
                </a:moveTo>
                <a:lnTo>
                  <a:pt x="64007" y="0"/>
                </a:lnTo>
                <a:lnTo>
                  <a:pt x="64007" y="458723"/>
                </a:lnTo>
                <a:lnTo>
                  <a:pt x="128015" y="458723"/>
                </a:lnTo>
                <a:lnTo>
                  <a:pt x="128015" y="0"/>
                </a:lnTo>
                <a:close/>
              </a:path>
              <a:path w="190500" h="617219">
                <a:moveTo>
                  <a:pt x="190500" y="426719"/>
                </a:moveTo>
                <a:lnTo>
                  <a:pt x="128015" y="426719"/>
                </a:lnTo>
                <a:lnTo>
                  <a:pt x="128015" y="458723"/>
                </a:lnTo>
                <a:lnTo>
                  <a:pt x="174626" y="458723"/>
                </a:lnTo>
                <a:lnTo>
                  <a:pt x="190500" y="4267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4E1F82F8-C1EE-48AD-B3C6-215901D4E8D3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705601" y="6591301"/>
            <a:ext cx="3882769" cy="20435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/>
              <a:t>20</a:t>
            </a:r>
            <a:r>
              <a:rPr lang="it-IT" spc="-5" dirty="0"/>
              <a:t>22-2023</a:t>
            </a:r>
            <a:endParaRPr spc="-5" dirty="0"/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E9AC8F12-23D0-43C2-9B8F-6B5BCD82DA6C}"/>
              </a:ext>
            </a:extLst>
          </p:cNvPr>
          <p:cNvSpPr/>
          <p:nvPr/>
        </p:nvSpPr>
        <p:spPr>
          <a:xfrm>
            <a:off x="5664708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87D12C24-A20C-4C04-BA85-D5A002E71CD2}"/>
              </a:ext>
            </a:extLst>
          </p:cNvPr>
          <p:cNvSpPr/>
          <p:nvPr/>
        </p:nvSpPr>
        <p:spPr>
          <a:xfrm>
            <a:off x="5085589" y="6324600"/>
            <a:ext cx="426719" cy="533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03832" y="260605"/>
            <a:ext cx="8714231" cy="6361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83714" y="1871600"/>
            <a:ext cx="101600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0960" marR="5080" indent="-48895">
              <a:spcBef>
                <a:spcPts val="105"/>
              </a:spcBef>
            </a:pPr>
            <a:r>
              <a:rPr sz="1400" dirty="0">
                <a:latin typeface="Arial"/>
                <a:cs typeface="Arial"/>
              </a:rPr>
              <a:t>(epider</a:t>
            </a:r>
            <a:r>
              <a:rPr sz="1400" spc="-5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ide,  periderma)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27491" y="2809747"/>
            <a:ext cx="147002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raggi midollari  (pa</a:t>
            </a:r>
            <a:r>
              <a:rPr sz="1600" spc="-10" dirty="0">
                <a:latin typeface="Arial"/>
                <a:cs typeface="Arial"/>
              </a:rPr>
              <a:t>r</a:t>
            </a:r>
            <a:r>
              <a:rPr sz="1600" spc="-5" dirty="0">
                <a:latin typeface="Arial"/>
                <a:cs typeface="Arial"/>
              </a:rPr>
              <a:t>enchimatici)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33247" y="2945892"/>
            <a:ext cx="2018030" cy="559435"/>
          </a:xfrm>
          <a:custGeom>
            <a:avLst/>
            <a:gdLst/>
            <a:ahLst/>
            <a:cxnLst/>
            <a:rect l="l" t="t" r="r" b="b"/>
            <a:pathLst>
              <a:path w="2018029" h="559435">
                <a:moveTo>
                  <a:pt x="2016252" y="0"/>
                </a:moveTo>
                <a:lnTo>
                  <a:pt x="0" y="230124"/>
                </a:lnTo>
                <a:lnTo>
                  <a:pt x="0" y="239268"/>
                </a:lnTo>
                <a:lnTo>
                  <a:pt x="2016252" y="9144"/>
                </a:lnTo>
                <a:lnTo>
                  <a:pt x="2016252" y="0"/>
                </a:lnTo>
                <a:close/>
              </a:path>
              <a:path w="2018029" h="559435">
                <a:moveTo>
                  <a:pt x="2017776" y="132588"/>
                </a:moveTo>
                <a:lnTo>
                  <a:pt x="2014728" y="123444"/>
                </a:lnTo>
                <a:lnTo>
                  <a:pt x="77724" y="550164"/>
                </a:lnTo>
                <a:lnTo>
                  <a:pt x="80772" y="559308"/>
                </a:lnTo>
                <a:lnTo>
                  <a:pt x="2017776" y="1325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514091" y="2746247"/>
            <a:ext cx="16205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607185" algn="l"/>
              </a:tabLst>
            </a:pPr>
            <a:r>
              <a:rPr sz="1200" i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	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18640" y="2746247"/>
            <a:ext cx="5930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200" i="1" spc="-15" dirty="0">
                <a:latin typeface="Arial"/>
                <a:cs typeface="Arial"/>
              </a:rPr>
              <a:t>zona  </a:t>
            </a:r>
            <a:r>
              <a:rPr sz="1200" i="1" spc="-5" dirty="0">
                <a:latin typeface="Arial"/>
                <a:cs typeface="Arial"/>
              </a:rPr>
              <a:t>cort</a:t>
            </a:r>
            <a:r>
              <a:rPr sz="1200" i="1" spc="-10" dirty="0">
                <a:latin typeface="Arial"/>
                <a:cs typeface="Arial"/>
              </a:rPr>
              <a:t>i</a:t>
            </a:r>
            <a:r>
              <a:rPr sz="1200" i="1" spc="-5" dirty="0">
                <a:latin typeface="Arial"/>
                <a:cs typeface="Arial"/>
              </a:rPr>
              <a:t>ca</a:t>
            </a:r>
            <a:r>
              <a:rPr sz="1200" i="1" spc="-10" dirty="0">
                <a:latin typeface="Arial"/>
                <a:cs typeface="Arial"/>
              </a:rPr>
              <a:t>l</a:t>
            </a:r>
            <a:r>
              <a:rPr sz="1200" i="1" spc="-5" dirty="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29002" y="6372097"/>
            <a:ext cx="20040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i="1" spc="-15" dirty="0">
                <a:latin typeface="Arial"/>
                <a:cs typeface="Arial"/>
              </a:rPr>
              <a:t>Sez. </a:t>
            </a:r>
            <a:r>
              <a:rPr sz="1200" i="1" spc="-5" dirty="0">
                <a:latin typeface="Arial"/>
                <a:cs typeface="Arial"/>
              </a:rPr>
              <a:t>trasversale fusto di</a:t>
            </a:r>
            <a:r>
              <a:rPr sz="1200" i="1" spc="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tiglio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84192" y="2029968"/>
            <a:ext cx="6083935" cy="4828540"/>
            <a:chOff x="3060191" y="2029968"/>
            <a:chExt cx="6083935" cy="4828540"/>
          </a:xfrm>
        </p:grpSpPr>
        <p:sp>
          <p:nvSpPr>
            <p:cNvPr id="3" name="object 3"/>
            <p:cNvSpPr/>
            <p:nvPr/>
          </p:nvSpPr>
          <p:spPr>
            <a:xfrm>
              <a:off x="3060191" y="2029968"/>
              <a:ext cx="6083808" cy="482803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562343" y="6262116"/>
              <a:ext cx="2310765" cy="312420"/>
            </a:xfrm>
            <a:custGeom>
              <a:avLst/>
              <a:gdLst/>
              <a:ahLst/>
              <a:cxnLst/>
              <a:rect l="l" t="t" r="r" b="b"/>
              <a:pathLst>
                <a:path w="2310765" h="312420">
                  <a:moveTo>
                    <a:pt x="2310383" y="0"/>
                  </a:moveTo>
                  <a:lnTo>
                    <a:pt x="0" y="0"/>
                  </a:lnTo>
                  <a:lnTo>
                    <a:pt x="0" y="312419"/>
                  </a:lnTo>
                  <a:lnTo>
                    <a:pt x="2310383" y="312419"/>
                  </a:lnTo>
                  <a:lnTo>
                    <a:pt x="23103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656714" y="71374"/>
            <a:ext cx="8077200" cy="4337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b="1" spc="-5" dirty="0">
                <a:latin typeface="Arial"/>
                <a:cs typeface="Arial"/>
              </a:rPr>
              <a:t>Durezza del legno: </a:t>
            </a:r>
            <a:r>
              <a:rPr spc="-5" dirty="0">
                <a:latin typeface="Arial"/>
                <a:cs typeface="Arial"/>
              </a:rPr>
              <a:t>determinata dalle proporzioni </a:t>
            </a:r>
            <a:r>
              <a:rPr dirty="0">
                <a:latin typeface="Arial"/>
                <a:cs typeface="Arial"/>
              </a:rPr>
              <a:t>fra </a:t>
            </a:r>
            <a:r>
              <a:rPr spc="-5" dirty="0">
                <a:latin typeface="Arial"/>
                <a:cs typeface="Arial"/>
              </a:rPr>
              <a:t>i 3 tipi di cellule e grado di  ispessimento e lignificazione delle</a:t>
            </a:r>
            <a:r>
              <a:rPr spc="6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pareti</a:t>
            </a:r>
            <a:endParaRPr>
              <a:latin typeface="Arial"/>
              <a:cs typeface="Arial"/>
            </a:endParaRPr>
          </a:p>
          <a:p>
            <a:pPr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12700"/>
            <a:r>
              <a:rPr b="1" spc="-5" dirty="0">
                <a:latin typeface="Arial"/>
                <a:cs typeface="Arial"/>
              </a:rPr>
              <a:t>Legni </a:t>
            </a:r>
            <a:r>
              <a:rPr spc="-5" dirty="0">
                <a:latin typeface="Arial"/>
                <a:cs typeface="Arial"/>
              </a:rPr>
              <a:t>duri (es. bosso,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olivo)</a:t>
            </a:r>
            <a:endParaRPr>
              <a:latin typeface="Arial"/>
              <a:cs typeface="Arial"/>
            </a:endParaRPr>
          </a:p>
          <a:p>
            <a:pPr marL="152400" indent="-140335">
              <a:spcBef>
                <a:spcPts val="204"/>
              </a:spcBef>
              <a:buChar char="-"/>
              <a:tabLst>
                <a:tab pos="153035" algn="l"/>
              </a:tabLst>
            </a:pPr>
            <a:r>
              <a:rPr spc="-5" dirty="0">
                <a:latin typeface="Arial"/>
                <a:cs typeface="Arial"/>
              </a:rPr>
              <a:t>prevalgono le fibre con parete</a:t>
            </a:r>
            <a:r>
              <a:rPr spc="3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grossa</a:t>
            </a:r>
            <a:endParaRPr>
              <a:latin typeface="Arial"/>
              <a:cs typeface="Arial"/>
            </a:endParaRPr>
          </a:p>
          <a:p>
            <a:pPr marL="152400" indent="-140335">
              <a:spcBef>
                <a:spcPts val="190"/>
              </a:spcBef>
              <a:buChar char="-"/>
              <a:tabLst>
                <a:tab pos="153035" algn="l"/>
              </a:tabLst>
            </a:pPr>
            <a:r>
              <a:rPr spc="-5" dirty="0">
                <a:latin typeface="Arial"/>
                <a:cs typeface="Arial"/>
              </a:rPr>
              <a:t>vasi</a:t>
            </a:r>
            <a:r>
              <a:rPr spc="-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piccoli</a:t>
            </a:r>
            <a:endParaRPr>
              <a:latin typeface="Arial"/>
              <a:cs typeface="Arial"/>
            </a:endParaRPr>
          </a:p>
          <a:p>
            <a:pPr marL="152400" indent="-140335">
              <a:spcBef>
                <a:spcPts val="204"/>
              </a:spcBef>
              <a:buChar char="-"/>
              <a:tabLst>
                <a:tab pos="153035" algn="l"/>
              </a:tabLst>
            </a:pPr>
            <a:r>
              <a:rPr spc="-5" dirty="0">
                <a:latin typeface="Arial"/>
                <a:cs typeface="Arial"/>
              </a:rPr>
              <a:t>cell. parenchimatiche</a:t>
            </a:r>
            <a:r>
              <a:rPr spc="3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scarse</a:t>
            </a:r>
            <a:endParaRPr>
              <a:latin typeface="Arial"/>
              <a:cs typeface="Arial"/>
            </a:endParaRPr>
          </a:p>
          <a:p>
            <a:pPr>
              <a:spcBef>
                <a:spcPts val="35"/>
              </a:spcBef>
              <a:buFont typeface="Arial"/>
              <a:buChar char="-"/>
            </a:pPr>
            <a:endParaRPr sz="1850">
              <a:latin typeface="Arial"/>
              <a:cs typeface="Arial"/>
            </a:endParaRPr>
          </a:p>
          <a:p>
            <a:pPr marL="12700"/>
            <a:r>
              <a:rPr b="1" spc="-5" dirty="0">
                <a:latin typeface="Arial"/>
                <a:cs typeface="Arial"/>
              </a:rPr>
              <a:t>Legni teneri </a:t>
            </a:r>
            <a:r>
              <a:rPr spc="-5" dirty="0">
                <a:latin typeface="Arial"/>
                <a:cs typeface="Arial"/>
              </a:rPr>
              <a:t>(salice,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pioppo)</a:t>
            </a:r>
            <a:endParaRPr>
              <a:latin typeface="Arial"/>
              <a:cs typeface="Arial"/>
            </a:endParaRPr>
          </a:p>
          <a:p>
            <a:pPr marL="152400" indent="-140335">
              <a:spcBef>
                <a:spcPts val="204"/>
              </a:spcBef>
              <a:buChar char="-"/>
              <a:tabLst>
                <a:tab pos="153035" algn="l"/>
              </a:tabLst>
            </a:pPr>
            <a:r>
              <a:rPr spc="-5" dirty="0">
                <a:latin typeface="Arial"/>
                <a:cs typeface="Arial"/>
              </a:rPr>
              <a:t>molti vasi molto</a:t>
            </a:r>
            <a:r>
              <a:rPr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grandi</a:t>
            </a:r>
            <a:endParaRPr>
              <a:latin typeface="Arial"/>
              <a:cs typeface="Arial"/>
            </a:endParaRPr>
          </a:p>
          <a:p>
            <a:pPr marL="153035" marR="6407150" indent="-153035">
              <a:spcBef>
                <a:spcPts val="190"/>
              </a:spcBef>
              <a:buChar char="-"/>
              <a:tabLst>
                <a:tab pos="153035" algn="l"/>
              </a:tabLst>
            </a:pPr>
            <a:r>
              <a:rPr spc="-5" dirty="0">
                <a:latin typeface="Arial"/>
                <a:cs typeface="Arial"/>
              </a:rPr>
              <a:t>fibre con</a:t>
            </a:r>
            <a:r>
              <a:rPr spc="-7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pareti  piuttosto</a:t>
            </a:r>
            <a:r>
              <a:rPr spc="-5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sottili</a:t>
            </a:r>
            <a:endParaRPr>
              <a:latin typeface="Arial"/>
              <a:cs typeface="Arial"/>
            </a:endParaRPr>
          </a:p>
          <a:p>
            <a:pPr marL="153035" marR="5709920" indent="-153035">
              <a:spcBef>
                <a:spcPts val="204"/>
              </a:spcBef>
              <a:buChar char="-"/>
              <a:tabLst>
                <a:tab pos="153035" algn="l"/>
              </a:tabLst>
            </a:pPr>
            <a:r>
              <a:rPr spc="-5" dirty="0">
                <a:latin typeface="Arial"/>
                <a:cs typeface="Arial"/>
              </a:rPr>
              <a:t>abbondanti cellule  parenchimatiche,</a:t>
            </a:r>
            <a:r>
              <a:rPr spc="-3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con</a:t>
            </a:r>
            <a:endParaRPr>
              <a:latin typeface="Arial"/>
              <a:cs typeface="Arial"/>
            </a:endParaRPr>
          </a:p>
          <a:p>
            <a:pPr marL="187960"/>
            <a:r>
              <a:rPr spc="-5" dirty="0">
                <a:latin typeface="Arial"/>
                <a:cs typeface="Arial"/>
              </a:rPr>
              <a:t>pareti sottili e poco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lignificate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77790" y="214312"/>
            <a:ext cx="5309235" cy="6036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0665"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I legni di cui è composto il violino rivestono  un'importanza fondamentale per la sonorità  dello strumento. </a:t>
            </a:r>
            <a:r>
              <a:rPr sz="2000" spc="-5" dirty="0">
                <a:latin typeface="Arial"/>
                <a:cs typeface="Arial"/>
              </a:rPr>
              <a:t>Il tipo </a:t>
            </a:r>
            <a:r>
              <a:rPr sz="2000" dirty="0">
                <a:latin typeface="Arial"/>
                <a:cs typeface="Arial"/>
              </a:rPr>
              <a:t>di legno utilizzato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oggi  dai liutai per la costruzione del violino è  rimasto identico a quello usato ai </a:t>
            </a:r>
            <a:r>
              <a:rPr sz="2000" spc="-5" dirty="0">
                <a:latin typeface="Arial"/>
                <a:cs typeface="Arial"/>
              </a:rPr>
              <a:t>tempi </a:t>
            </a:r>
            <a:r>
              <a:rPr sz="2000" dirty="0">
                <a:latin typeface="Arial"/>
                <a:cs typeface="Arial"/>
              </a:rPr>
              <a:t>di  </a:t>
            </a:r>
            <a:r>
              <a:rPr sz="2000" spc="-5" dirty="0">
                <a:latin typeface="Arial"/>
                <a:cs typeface="Arial"/>
              </a:rPr>
              <a:t>Amati. </a:t>
            </a:r>
            <a:r>
              <a:rPr sz="2000" dirty="0">
                <a:latin typeface="Arial"/>
                <a:cs typeface="Arial"/>
              </a:rPr>
              <a:t>L'esperienza secolare ha delimitato le  essenze di legno da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impiegare.</a:t>
            </a:r>
            <a:endParaRPr sz="2000">
              <a:latin typeface="Arial"/>
              <a:cs typeface="Arial"/>
            </a:endParaRPr>
          </a:p>
          <a:p>
            <a:pPr marL="12700" marR="424815">
              <a:spcBef>
                <a:spcPts val="1725"/>
              </a:spcBef>
            </a:pPr>
            <a:r>
              <a:rPr sz="2000" b="1" dirty="0">
                <a:latin typeface="Arial"/>
                <a:cs typeface="Arial"/>
              </a:rPr>
              <a:t>Abete rosso </a:t>
            </a:r>
            <a:r>
              <a:rPr sz="2000" b="1" spc="-5" dirty="0">
                <a:latin typeface="Arial"/>
                <a:cs typeface="Arial"/>
              </a:rPr>
              <a:t>delle Dolomiti </a:t>
            </a:r>
            <a:r>
              <a:rPr sz="2000" dirty="0">
                <a:latin typeface="Arial"/>
                <a:cs typeface="Arial"/>
              </a:rPr>
              <a:t>– per la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tavola  </a:t>
            </a:r>
            <a:r>
              <a:rPr sz="2000" dirty="0">
                <a:latin typeface="Arial"/>
                <a:cs typeface="Arial"/>
              </a:rPr>
              <a:t>armonica, la catena interna e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l’anima;</a:t>
            </a:r>
            <a:endParaRPr sz="2000">
              <a:latin typeface="Arial"/>
              <a:cs typeface="Arial"/>
            </a:endParaRPr>
          </a:p>
          <a:p>
            <a:pPr marL="12700" marR="242570">
              <a:spcBef>
                <a:spcPts val="1200"/>
              </a:spcBef>
            </a:pPr>
            <a:r>
              <a:rPr sz="2000" b="1" dirty="0">
                <a:latin typeface="Arial"/>
                <a:cs typeface="Arial"/>
              </a:rPr>
              <a:t>Acero di monte dei Balcani </a:t>
            </a:r>
            <a:r>
              <a:rPr sz="2000" dirty="0">
                <a:latin typeface="Arial"/>
                <a:cs typeface="Arial"/>
              </a:rPr>
              <a:t>– per il fondo,</a:t>
            </a:r>
            <a:r>
              <a:rPr sz="2000" spc="-20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il  manico, il cavigliere con riccio e il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ponticello;</a:t>
            </a:r>
            <a:endParaRPr sz="2000">
              <a:latin typeface="Arial"/>
              <a:cs typeface="Arial"/>
            </a:endParaRPr>
          </a:p>
          <a:p>
            <a:pPr marL="12700">
              <a:spcBef>
                <a:spcPts val="1200"/>
              </a:spcBef>
            </a:pPr>
            <a:r>
              <a:rPr sz="2000" b="1" dirty="0">
                <a:latin typeface="Arial"/>
                <a:cs typeface="Arial"/>
              </a:rPr>
              <a:t>Ebano </a:t>
            </a:r>
            <a:r>
              <a:rPr sz="2000" dirty="0">
                <a:latin typeface="Arial"/>
                <a:cs typeface="Arial"/>
              </a:rPr>
              <a:t>– per la </a:t>
            </a:r>
            <a:r>
              <a:rPr sz="2000" spc="-5" dirty="0">
                <a:latin typeface="Arial"/>
                <a:cs typeface="Arial"/>
              </a:rPr>
              <a:t>tastiera, </a:t>
            </a:r>
            <a:r>
              <a:rPr sz="2000" dirty="0">
                <a:latin typeface="Arial"/>
                <a:cs typeface="Arial"/>
              </a:rPr>
              <a:t>la montatura e il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filetto;</a:t>
            </a:r>
            <a:endParaRPr sz="2000">
              <a:latin typeface="Arial"/>
              <a:cs typeface="Arial"/>
            </a:endParaRPr>
          </a:p>
          <a:p>
            <a:pPr marL="12700">
              <a:spcBef>
                <a:spcPts val="1200"/>
              </a:spcBef>
            </a:pPr>
            <a:r>
              <a:rPr sz="2000" b="1" spc="-5" dirty="0">
                <a:latin typeface="Arial"/>
                <a:cs typeface="Arial"/>
              </a:rPr>
              <a:t>Ciliegio </a:t>
            </a:r>
            <a:r>
              <a:rPr sz="2000" dirty="0">
                <a:latin typeface="Arial"/>
                <a:cs typeface="Arial"/>
              </a:rPr>
              <a:t>– per il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filetto</a:t>
            </a:r>
            <a:endParaRPr sz="2000">
              <a:latin typeface="Arial"/>
              <a:cs typeface="Arial"/>
            </a:endParaRPr>
          </a:p>
          <a:p>
            <a:pPr marL="12700">
              <a:spcBef>
                <a:spcPts val="1200"/>
              </a:spcBef>
            </a:pPr>
            <a:r>
              <a:rPr sz="2000" b="1" spc="-5" dirty="0">
                <a:latin typeface="Arial"/>
                <a:cs typeface="Arial"/>
              </a:rPr>
              <a:t>Palissandro </a:t>
            </a:r>
            <a:r>
              <a:rPr sz="2000" dirty="0">
                <a:latin typeface="Arial"/>
                <a:cs typeface="Arial"/>
              </a:rPr>
              <a:t>– per la montatura (o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“cordiera”);</a:t>
            </a:r>
            <a:endParaRPr sz="2000">
              <a:latin typeface="Arial"/>
              <a:cs typeface="Arial"/>
            </a:endParaRPr>
          </a:p>
          <a:p>
            <a:pPr marL="12700">
              <a:spcBef>
                <a:spcPts val="1200"/>
              </a:spcBef>
            </a:pPr>
            <a:r>
              <a:rPr sz="2000" b="1" spc="-5" dirty="0">
                <a:latin typeface="Arial"/>
                <a:cs typeface="Arial"/>
              </a:rPr>
              <a:t>Platano </a:t>
            </a:r>
            <a:r>
              <a:rPr sz="2000" dirty="0">
                <a:latin typeface="Arial"/>
                <a:cs typeface="Arial"/>
              </a:rPr>
              <a:t>– a </a:t>
            </a:r>
            <a:r>
              <a:rPr sz="2000" spc="-5" dirty="0">
                <a:latin typeface="Arial"/>
                <a:cs typeface="Arial"/>
              </a:rPr>
              <a:t>volte </a:t>
            </a:r>
            <a:r>
              <a:rPr sz="2000" dirty="0">
                <a:latin typeface="Arial"/>
                <a:cs typeface="Arial"/>
              </a:rPr>
              <a:t>per il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ponticello;</a:t>
            </a:r>
            <a:endParaRPr sz="2000">
              <a:latin typeface="Arial"/>
              <a:cs typeface="Arial"/>
            </a:endParaRPr>
          </a:p>
          <a:p>
            <a:pPr marL="12700">
              <a:spcBef>
                <a:spcPts val="1200"/>
              </a:spcBef>
            </a:pPr>
            <a:r>
              <a:rPr sz="2000" b="1" dirty="0">
                <a:latin typeface="Arial"/>
                <a:cs typeface="Arial"/>
              </a:rPr>
              <a:t>Bosso, </a:t>
            </a:r>
            <a:r>
              <a:rPr sz="2000" b="1" spc="-5" dirty="0">
                <a:latin typeface="Arial"/>
                <a:cs typeface="Arial"/>
              </a:rPr>
              <a:t>Pero </a:t>
            </a:r>
            <a:r>
              <a:rPr sz="2000" dirty="0">
                <a:latin typeface="Arial"/>
                <a:cs typeface="Arial"/>
              </a:rPr>
              <a:t>– per i piroli o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bischeri.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48612" y="188977"/>
            <a:ext cx="2796539" cy="42108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49381" y="4749429"/>
            <a:ext cx="3432878" cy="19343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528B7E9A-AE48-4672-93FD-F0926644B2ED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705601" y="6591301"/>
            <a:ext cx="3882769" cy="20435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/>
              <a:t>20</a:t>
            </a:r>
            <a:r>
              <a:rPr lang="it-IT" spc="-5" dirty="0"/>
              <a:t>22-2023</a:t>
            </a:r>
            <a:endParaRPr spc="-5" dirty="0"/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D8CD5593-D134-4A67-8CCC-1D2051F01BC7}"/>
              </a:ext>
            </a:extLst>
          </p:cNvPr>
          <p:cNvSpPr/>
          <p:nvPr/>
        </p:nvSpPr>
        <p:spPr>
          <a:xfrm>
            <a:off x="5664708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AC5E076D-08E0-4ECE-A727-32BBD676497D}"/>
              </a:ext>
            </a:extLst>
          </p:cNvPr>
          <p:cNvSpPr/>
          <p:nvPr/>
        </p:nvSpPr>
        <p:spPr>
          <a:xfrm>
            <a:off x="5085589" y="6324600"/>
            <a:ext cx="426719" cy="533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11140" y="293687"/>
            <a:ext cx="5004435" cy="43524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10515">
              <a:spcBef>
                <a:spcPts val="100"/>
              </a:spcBef>
            </a:pPr>
            <a:r>
              <a:rPr sz="2000" spc="-30" dirty="0">
                <a:latin typeface="Arial"/>
                <a:cs typeface="Arial"/>
              </a:rPr>
              <a:t>Valli </a:t>
            </a:r>
            <a:r>
              <a:rPr sz="2000" dirty="0">
                <a:latin typeface="Arial"/>
                <a:cs typeface="Arial"/>
              </a:rPr>
              <a:t>del Natisone. </a:t>
            </a:r>
            <a:r>
              <a:rPr sz="2000" spc="-5" dirty="0">
                <a:latin typeface="Arial"/>
                <a:cs typeface="Arial"/>
              </a:rPr>
              <a:t>Il </a:t>
            </a:r>
            <a:r>
              <a:rPr sz="2000" dirty="0">
                <a:latin typeface="Arial"/>
                <a:cs typeface="Arial"/>
              </a:rPr>
              <a:t>piccolo paese di  </a:t>
            </a:r>
            <a:r>
              <a:rPr sz="2000" spc="-25" dirty="0">
                <a:latin typeface="Arial"/>
                <a:cs typeface="Arial"/>
              </a:rPr>
              <a:t>Tercimonte </a:t>
            </a:r>
            <a:r>
              <a:rPr sz="2000" dirty="0">
                <a:latin typeface="Arial"/>
                <a:cs typeface="Arial"/>
              </a:rPr>
              <a:t>era molto noto </a:t>
            </a:r>
            <a:r>
              <a:rPr sz="2000" spc="-5" dirty="0">
                <a:latin typeface="Arial"/>
                <a:cs typeface="Arial"/>
              </a:rPr>
              <a:t>fino </a:t>
            </a:r>
            <a:r>
              <a:rPr sz="2000" dirty="0">
                <a:latin typeface="Arial"/>
                <a:cs typeface="Arial"/>
              </a:rPr>
              <a:t>a pochi  decenni </a:t>
            </a:r>
            <a:r>
              <a:rPr sz="2000" spc="-5" dirty="0">
                <a:latin typeface="Arial"/>
                <a:cs typeface="Arial"/>
              </a:rPr>
              <a:t>fa </a:t>
            </a:r>
            <a:r>
              <a:rPr sz="2000" dirty="0">
                <a:latin typeface="Arial"/>
                <a:cs typeface="Arial"/>
              </a:rPr>
              <a:t>per la produzione dei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rastrelli</a:t>
            </a:r>
            <a:r>
              <a:rPr sz="200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>
              <a:spcBef>
                <a:spcPts val="45"/>
              </a:spcBef>
            </a:pPr>
            <a:endParaRPr sz="2050">
              <a:latin typeface="Arial"/>
              <a:cs typeface="Arial"/>
            </a:endParaRPr>
          </a:p>
          <a:p>
            <a:pPr marL="12700" marR="874394"/>
            <a:r>
              <a:rPr sz="2000" spc="-5" dirty="0">
                <a:latin typeface="Arial"/>
                <a:cs typeface="Arial"/>
              </a:rPr>
              <a:t>Ogni parte </a:t>
            </a:r>
            <a:r>
              <a:rPr sz="2000" dirty="0">
                <a:latin typeface="Arial"/>
                <a:cs typeface="Arial"/>
              </a:rPr>
              <a:t>del rastrello era costruita  utilizzando il legno di specie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diverse.</a:t>
            </a:r>
            <a:endParaRPr sz="2000">
              <a:latin typeface="Arial"/>
              <a:cs typeface="Arial"/>
            </a:endParaRPr>
          </a:p>
          <a:p>
            <a:pPr>
              <a:spcBef>
                <a:spcPts val="40"/>
              </a:spcBef>
            </a:pPr>
            <a:endParaRPr sz="2050">
              <a:latin typeface="Arial"/>
              <a:cs typeface="Arial"/>
            </a:endParaRPr>
          </a:p>
          <a:p>
            <a:pPr marL="12700" marR="5080">
              <a:spcBef>
                <a:spcPts val="5"/>
              </a:spcBef>
            </a:pPr>
            <a:r>
              <a:rPr sz="2000" spc="-5" dirty="0">
                <a:latin typeface="Arial"/>
                <a:cs typeface="Arial"/>
              </a:rPr>
              <a:t>Per </a:t>
            </a:r>
            <a:r>
              <a:rPr sz="2000" dirty="0">
                <a:latin typeface="Arial"/>
                <a:cs typeface="Arial"/>
              </a:rPr>
              <a:t>il </a:t>
            </a:r>
            <a:r>
              <a:rPr sz="2000" spc="-5" dirty="0">
                <a:latin typeface="Arial"/>
                <a:cs typeface="Arial"/>
              </a:rPr>
              <a:t>pettine </a:t>
            </a:r>
            <a:r>
              <a:rPr sz="2000" dirty="0">
                <a:latin typeface="Arial"/>
                <a:cs typeface="Arial"/>
              </a:rPr>
              <a:t>il legno migliore era il noce,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  se ne usavano anche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altri.</a:t>
            </a:r>
            <a:endParaRPr sz="2000">
              <a:latin typeface="Arial"/>
              <a:cs typeface="Arial"/>
            </a:endParaRPr>
          </a:p>
          <a:p>
            <a:pPr>
              <a:spcBef>
                <a:spcPts val="40"/>
              </a:spcBef>
            </a:pPr>
            <a:endParaRPr sz="2050">
              <a:latin typeface="Arial"/>
              <a:cs typeface="Arial"/>
            </a:endParaRPr>
          </a:p>
          <a:p>
            <a:pPr marL="12700"/>
            <a:r>
              <a:rPr sz="2000" spc="-5" dirty="0">
                <a:latin typeface="Arial"/>
                <a:cs typeface="Arial"/>
              </a:rPr>
              <a:t>Il </a:t>
            </a:r>
            <a:r>
              <a:rPr sz="2000" dirty="0">
                <a:latin typeface="Arial"/>
                <a:cs typeface="Arial"/>
              </a:rPr>
              <a:t>manico era di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nocciolo</a:t>
            </a:r>
            <a:endParaRPr sz="2000">
              <a:latin typeface="Arial"/>
              <a:cs typeface="Arial"/>
            </a:endParaRPr>
          </a:p>
          <a:p>
            <a:pPr>
              <a:spcBef>
                <a:spcPts val="40"/>
              </a:spcBef>
            </a:pPr>
            <a:endParaRPr sz="2050">
              <a:latin typeface="Arial"/>
              <a:cs typeface="Arial"/>
            </a:endParaRPr>
          </a:p>
          <a:p>
            <a:pPr marL="12700" marR="217170">
              <a:spcBef>
                <a:spcPts val="5"/>
              </a:spcBef>
            </a:pPr>
            <a:r>
              <a:rPr sz="2000" dirty="0">
                <a:latin typeface="Arial"/>
                <a:cs typeface="Arial"/>
              </a:rPr>
              <a:t>I denti, che risultavano duri come il </a:t>
            </a:r>
            <a:r>
              <a:rPr sz="2000" spc="-5" dirty="0">
                <a:latin typeface="Arial"/>
                <a:cs typeface="Arial"/>
              </a:rPr>
              <a:t>ferro,  </a:t>
            </a:r>
            <a:r>
              <a:rPr sz="2000" dirty="0">
                <a:latin typeface="Arial"/>
                <a:cs typeface="Arial"/>
              </a:rPr>
              <a:t>erano di corniolo (legno duro e</a:t>
            </a:r>
            <a:r>
              <a:rPr sz="2000" spc="-1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resistente).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59635" y="260604"/>
            <a:ext cx="3057144" cy="30586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30680" y="3625597"/>
            <a:ext cx="3153155" cy="31516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475B1E2D-886F-44DA-9DBD-ED2B5F8EDE5C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705601" y="6591301"/>
            <a:ext cx="3882769" cy="20435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/>
              <a:t>20</a:t>
            </a:r>
            <a:r>
              <a:rPr lang="it-IT" spc="-5" dirty="0"/>
              <a:t>22-2023</a:t>
            </a:r>
            <a:endParaRPr spc="-5" dirty="0"/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54FE2794-804C-4503-B4CF-0FDA53BA29DF}"/>
              </a:ext>
            </a:extLst>
          </p:cNvPr>
          <p:cNvSpPr/>
          <p:nvPr/>
        </p:nvSpPr>
        <p:spPr>
          <a:xfrm>
            <a:off x="5664708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C8A98623-3EE3-453D-ABD3-1AA0C2B22D2C}"/>
              </a:ext>
            </a:extLst>
          </p:cNvPr>
          <p:cNvSpPr/>
          <p:nvPr/>
        </p:nvSpPr>
        <p:spPr>
          <a:xfrm>
            <a:off x="5085589" y="6324600"/>
            <a:ext cx="426719" cy="533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33601" y="685801"/>
            <a:ext cx="8167115" cy="55001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33490" y="25400"/>
            <a:ext cx="4751070" cy="39116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XILEMA SECONDARIO o</a:t>
            </a:r>
            <a:r>
              <a:rPr spc="-150" dirty="0"/>
              <a:t> </a:t>
            </a:r>
            <a:r>
              <a:rPr spc="-5" dirty="0"/>
              <a:t>LEGNO</a:t>
            </a: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A1E54D0C-15E2-4F7B-BDDD-F65701F91AC1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705601" y="6591301"/>
            <a:ext cx="3882769" cy="20435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/>
              <a:t>20</a:t>
            </a:r>
            <a:r>
              <a:rPr lang="it-IT" spc="-5" dirty="0"/>
              <a:t>22-2023</a:t>
            </a:r>
            <a:endParaRPr spc="-5" dirty="0"/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EBA5D815-43AF-41B0-8164-3B9F68AA3C38}"/>
              </a:ext>
            </a:extLst>
          </p:cNvPr>
          <p:cNvSpPr/>
          <p:nvPr/>
        </p:nvSpPr>
        <p:spPr>
          <a:xfrm>
            <a:off x="5664708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DC8129E4-EB32-46DF-869D-28295E57B016}"/>
              </a:ext>
            </a:extLst>
          </p:cNvPr>
          <p:cNvSpPr/>
          <p:nvPr/>
        </p:nvSpPr>
        <p:spPr>
          <a:xfrm>
            <a:off x="5085589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0" y="1"/>
            <a:ext cx="9144000" cy="6530339"/>
            <a:chOff x="0" y="0"/>
            <a:chExt cx="9144000" cy="6530339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5227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40707" y="6522719"/>
              <a:ext cx="5001895" cy="7620"/>
            </a:xfrm>
            <a:custGeom>
              <a:avLst/>
              <a:gdLst/>
              <a:ahLst/>
              <a:cxnLst/>
              <a:rect l="l" t="t" r="r" b="b"/>
              <a:pathLst>
                <a:path w="5001895" h="7620">
                  <a:moveTo>
                    <a:pt x="5001767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001767" y="7619"/>
                  </a:lnTo>
                  <a:lnTo>
                    <a:pt x="5001767" y="0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7">
            <a:extLst>
              <a:ext uri="{FF2B5EF4-FFF2-40B4-BE49-F238E27FC236}">
                <a16:creationId xmlns:a16="http://schemas.microsoft.com/office/drawing/2014/main" id="{C3905BAC-0F40-4BE7-8A48-695489ED7EDA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705600" y="6591301"/>
            <a:ext cx="3882769" cy="20435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/>
              <a:t>20</a:t>
            </a:r>
            <a:r>
              <a:rPr lang="it-IT" spc="-5" dirty="0"/>
              <a:t>22-2023</a:t>
            </a:r>
            <a:endParaRPr spc="-5" dirty="0"/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730F9688-DBF7-4D47-85E2-8DDEFB50735B}"/>
              </a:ext>
            </a:extLst>
          </p:cNvPr>
          <p:cNvSpPr/>
          <p:nvPr/>
        </p:nvSpPr>
        <p:spPr>
          <a:xfrm>
            <a:off x="5664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2BA25931-1E33-4F9E-901B-B80D18CD9F96}"/>
              </a:ext>
            </a:extLst>
          </p:cNvPr>
          <p:cNvSpPr/>
          <p:nvPr/>
        </p:nvSpPr>
        <p:spPr>
          <a:xfrm>
            <a:off x="5085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1" y="685801"/>
            <a:ext cx="7485887" cy="5465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32260" y="25400"/>
            <a:ext cx="49517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solidFill>
                  <a:srgbClr val="CC9900"/>
                </a:solidFill>
              </a:rPr>
              <a:t>(FLOEMA SECONDARIO o)</a:t>
            </a:r>
            <a:r>
              <a:rPr spc="-150" dirty="0">
                <a:solidFill>
                  <a:srgbClr val="CC9900"/>
                </a:solidFill>
              </a:rPr>
              <a:t> </a:t>
            </a:r>
            <a:r>
              <a:rPr spc="-5" dirty="0">
                <a:solidFill>
                  <a:srgbClr val="CC9900"/>
                </a:solidFill>
              </a:rPr>
              <a:t>LIBRO</a:t>
            </a: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1B430D1D-C3F6-4080-BC04-C24E54E07ECC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705600" y="6591301"/>
            <a:ext cx="3882769" cy="20435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/>
              <a:t>20</a:t>
            </a:r>
            <a:r>
              <a:rPr lang="it-IT" spc="-5" dirty="0"/>
              <a:t>22-2023</a:t>
            </a:r>
            <a:endParaRPr spc="-5" dirty="0"/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106B5603-07FE-480E-B101-EC15738E8FF6}"/>
              </a:ext>
            </a:extLst>
          </p:cNvPr>
          <p:cNvSpPr/>
          <p:nvPr/>
        </p:nvSpPr>
        <p:spPr>
          <a:xfrm>
            <a:off x="5664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0E2EB3F0-17C3-42BF-A289-0ED5A9CE9AEC}"/>
              </a:ext>
            </a:extLst>
          </p:cNvPr>
          <p:cNvSpPr/>
          <p:nvPr/>
        </p:nvSpPr>
        <p:spPr>
          <a:xfrm>
            <a:off x="5085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84275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10201" y="685800"/>
            <a:ext cx="4930139" cy="55320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57401" y="914401"/>
            <a:ext cx="3262883" cy="44759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632260" y="25400"/>
            <a:ext cx="49517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solidFill>
                  <a:srgbClr val="CC9900"/>
                </a:solidFill>
              </a:rPr>
              <a:t>(FLOEMA SECONDARIO o)</a:t>
            </a:r>
            <a:r>
              <a:rPr spc="-150" dirty="0">
                <a:solidFill>
                  <a:srgbClr val="CC9900"/>
                </a:solidFill>
              </a:rPr>
              <a:t> </a:t>
            </a:r>
            <a:r>
              <a:rPr spc="-5" dirty="0">
                <a:solidFill>
                  <a:srgbClr val="CC9900"/>
                </a:solidFill>
              </a:rPr>
              <a:t>LIBRO</a:t>
            </a:r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2CE8753A-1FCE-4992-9CB5-E9792CEC1AEC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705600" y="6591301"/>
            <a:ext cx="3882769" cy="20435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/>
              <a:t>20</a:t>
            </a:r>
            <a:r>
              <a:rPr lang="it-IT" spc="-5" dirty="0"/>
              <a:t>22-2023</a:t>
            </a:r>
            <a:endParaRPr spc="-5" dirty="0"/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E23BEC3A-399F-4DED-B771-8B7ACBAD43C4}"/>
              </a:ext>
            </a:extLst>
          </p:cNvPr>
          <p:cNvSpPr/>
          <p:nvPr/>
        </p:nvSpPr>
        <p:spPr>
          <a:xfrm>
            <a:off x="5664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63460F9A-3390-42C5-8F71-7512E188EDCC}"/>
              </a:ext>
            </a:extLst>
          </p:cNvPr>
          <p:cNvSpPr/>
          <p:nvPr/>
        </p:nvSpPr>
        <p:spPr>
          <a:xfrm>
            <a:off x="5085588" y="6324600"/>
            <a:ext cx="426719" cy="533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88405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2260" y="25400"/>
            <a:ext cx="49517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solidFill>
                  <a:srgbClr val="CC9900"/>
                </a:solidFill>
              </a:rPr>
              <a:t>(FLOEMA SECONDARIO o)</a:t>
            </a:r>
            <a:r>
              <a:rPr spc="-150" dirty="0">
                <a:solidFill>
                  <a:srgbClr val="CC9900"/>
                </a:solidFill>
              </a:rPr>
              <a:t> </a:t>
            </a:r>
            <a:r>
              <a:rPr spc="-5" dirty="0">
                <a:solidFill>
                  <a:srgbClr val="CC9900"/>
                </a:solidFill>
              </a:rPr>
              <a:t>LIBRO</a:t>
            </a:r>
          </a:p>
        </p:txBody>
      </p:sp>
      <p:sp>
        <p:nvSpPr>
          <p:cNvPr id="4" name="object 4"/>
          <p:cNvSpPr/>
          <p:nvPr/>
        </p:nvSpPr>
        <p:spPr>
          <a:xfrm>
            <a:off x="2362201" y="457201"/>
            <a:ext cx="7798307" cy="60304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5D9519BC-0A81-4460-993C-8306B6C466D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705600" y="6591301"/>
            <a:ext cx="3882769" cy="20435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/>
              <a:t>20</a:t>
            </a:r>
            <a:r>
              <a:rPr lang="it-IT" spc="-5" dirty="0"/>
              <a:t>22-2023</a:t>
            </a:r>
            <a:endParaRPr spc="-5" dirty="0"/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8222FD1E-D7BB-46D8-BD41-AFA19E6071AE}"/>
              </a:ext>
            </a:extLst>
          </p:cNvPr>
          <p:cNvSpPr/>
          <p:nvPr/>
        </p:nvSpPr>
        <p:spPr>
          <a:xfrm>
            <a:off x="5664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428BC47A-5B4B-4928-A28E-0FD28BD12E13}"/>
              </a:ext>
            </a:extLst>
          </p:cNvPr>
          <p:cNvSpPr/>
          <p:nvPr/>
        </p:nvSpPr>
        <p:spPr>
          <a:xfrm>
            <a:off x="5085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33061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74215" y="425450"/>
            <a:ext cx="3331210" cy="6243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4610">
              <a:spcBef>
                <a:spcPts val="100"/>
              </a:spcBef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Nei primi anni, a causa  della mancata crescita  del libro più vecchio (e  quindi più esterno) e  della sua lacerazione, si  vengono a creare degli  spazi che vengono  occupati da cellule  parenchimatiche  proliferanti direttamente  dai raggi midollari. Si  formano così delle  caratteristiche isole  triangolari di  </a:t>
            </a:r>
            <a:r>
              <a:rPr sz="2400" spc="-25" dirty="0">
                <a:solidFill>
                  <a:prstClr val="black"/>
                </a:solidFill>
                <a:latin typeface="Arial"/>
                <a:cs typeface="Arial"/>
              </a:rPr>
              <a:t>PARENCHIMA</a:t>
            </a:r>
            <a:r>
              <a:rPr sz="2400" spc="-10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DI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5080"/>
            <a:r>
              <a:rPr sz="2400" spc="-40" dirty="0">
                <a:solidFill>
                  <a:prstClr val="black"/>
                </a:solidFill>
                <a:latin typeface="Arial"/>
                <a:cs typeface="Arial"/>
              </a:rPr>
              <a:t>DILATAZIONE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frapposte  al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libro.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486590" y="1168182"/>
            <a:ext cx="5170932" cy="5404103"/>
            <a:chOff x="3973067" y="1126236"/>
            <a:chExt cx="5170932" cy="5404103"/>
          </a:xfrm>
        </p:grpSpPr>
        <p:sp>
          <p:nvSpPr>
            <p:cNvPr id="5" name="object 5"/>
            <p:cNvSpPr/>
            <p:nvPr/>
          </p:nvSpPr>
          <p:spPr>
            <a:xfrm>
              <a:off x="4140707" y="6522719"/>
              <a:ext cx="5001895" cy="7620"/>
            </a:xfrm>
            <a:custGeom>
              <a:avLst/>
              <a:gdLst/>
              <a:ahLst/>
              <a:cxnLst/>
              <a:rect l="l" t="t" r="r" b="b"/>
              <a:pathLst>
                <a:path w="5001895" h="7620">
                  <a:moveTo>
                    <a:pt x="5001767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001767" y="7619"/>
                  </a:lnTo>
                  <a:lnTo>
                    <a:pt x="5001767" y="0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3973067" y="1126236"/>
              <a:ext cx="5170932" cy="53873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072056" y="101600"/>
            <a:ext cx="23647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33375">
              <a:spcBef>
                <a:spcPts val="100"/>
              </a:spcBef>
            </a:pPr>
            <a:r>
              <a:rPr b="0" spc="-185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NCH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IMA 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DI</a:t>
            </a:r>
            <a:r>
              <a:rPr b="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40" dirty="0">
                <a:solidFill>
                  <a:srgbClr val="000000"/>
                </a:solidFill>
                <a:latin typeface="Arial"/>
                <a:cs typeface="Arial"/>
              </a:rPr>
              <a:t>DILATAZIONE</a:t>
            </a:r>
          </a:p>
        </p:txBody>
      </p:sp>
    </p:spTree>
    <p:extLst>
      <p:ext uri="{BB962C8B-B14F-4D97-AF65-F5344CB8AC3E}">
        <p14:creationId xmlns:p14="http://schemas.microsoft.com/office/powerpoint/2010/main" val="17995400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524001" y="908305"/>
            <a:ext cx="8229599" cy="5667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072056" y="101600"/>
            <a:ext cx="23647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33375">
              <a:spcBef>
                <a:spcPts val="100"/>
              </a:spcBef>
            </a:pPr>
            <a:r>
              <a:rPr b="0" spc="-185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NCH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IMA 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DI</a:t>
            </a:r>
            <a:r>
              <a:rPr b="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40" dirty="0">
                <a:solidFill>
                  <a:srgbClr val="000000"/>
                </a:solidFill>
                <a:latin typeface="Arial"/>
                <a:cs typeface="Arial"/>
              </a:rPr>
              <a:t>DILATAZIONE</a:t>
            </a: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3E92D24D-40E2-4985-9D5B-E858C9D561C5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705600" y="6591301"/>
            <a:ext cx="3882769" cy="20435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/>
              <a:t>20</a:t>
            </a:r>
            <a:r>
              <a:rPr lang="it-IT" spc="-5" dirty="0"/>
              <a:t>22-2023</a:t>
            </a:r>
            <a:endParaRPr spc="-5" dirty="0"/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51F820AD-EA8F-4222-AE9C-5CEDCC5D4BC1}"/>
              </a:ext>
            </a:extLst>
          </p:cNvPr>
          <p:cNvSpPr/>
          <p:nvPr/>
        </p:nvSpPr>
        <p:spPr>
          <a:xfrm>
            <a:off x="5664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A800FD55-728C-49DD-BD1E-471A21973BCF}"/>
              </a:ext>
            </a:extLst>
          </p:cNvPr>
          <p:cNvSpPr/>
          <p:nvPr/>
        </p:nvSpPr>
        <p:spPr>
          <a:xfrm>
            <a:off x="5085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8012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83664" y="228600"/>
            <a:ext cx="4168999" cy="46479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36436" y="685801"/>
            <a:ext cx="3200399" cy="57637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07540" y="5070475"/>
            <a:ext cx="371982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Alle nostre latitudini i cambi  hanno attività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stagionale….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5A7652AF-2254-47C2-860B-581CA11CD32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705601" y="6591300"/>
            <a:ext cx="3882769" cy="224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/>
              <a:t>20</a:t>
            </a:r>
            <a:r>
              <a:rPr lang="it-IT" spc="-5" dirty="0"/>
              <a:t>22-2023</a:t>
            </a:r>
            <a:endParaRPr spc="-5" dirty="0"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1F22D22E-A664-4ECD-8D31-348128322856}"/>
              </a:ext>
            </a:extLst>
          </p:cNvPr>
          <p:cNvSpPr/>
          <p:nvPr/>
        </p:nvSpPr>
        <p:spPr>
          <a:xfrm>
            <a:off x="5664708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8240DF44-6A8B-4CEA-91B1-DAF0C6D62743}"/>
              </a:ext>
            </a:extLst>
          </p:cNvPr>
          <p:cNvSpPr/>
          <p:nvPr/>
        </p:nvSpPr>
        <p:spPr>
          <a:xfrm>
            <a:off x="5085589" y="6324600"/>
            <a:ext cx="426719" cy="533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13862" y="1"/>
            <a:ext cx="3692250" cy="57744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00291" y="185214"/>
            <a:ext cx="102806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i="1" spc="-5" dirty="0">
                <a:solidFill>
                  <a:prstClr val="black"/>
                </a:solidFill>
                <a:latin typeface="Arial"/>
                <a:cs typeface="Arial"/>
              </a:rPr>
              <a:t>epide</a:t>
            </a:r>
            <a:r>
              <a:rPr sz="1600" i="1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1600" i="1" spc="-15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1600" i="1" spc="-5" dirty="0">
                <a:solidFill>
                  <a:prstClr val="black"/>
                </a:solidFill>
                <a:latin typeface="Arial"/>
                <a:cs typeface="Arial"/>
              </a:rPr>
              <a:t>ide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65365" y="1601263"/>
            <a:ext cx="21812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i="1" spc="-5" dirty="0">
                <a:solidFill>
                  <a:prstClr val="black"/>
                </a:solidFill>
                <a:latin typeface="Arial"/>
                <a:cs typeface="Arial"/>
              </a:rPr>
              <a:t>cambio</a:t>
            </a:r>
            <a:r>
              <a:rPr sz="1600" i="1" spc="-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prstClr val="black"/>
                </a:solidFill>
                <a:latin typeface="Arial"/>
                <a:cs typeface="Arial"/>
              </a:rPr>
              <a:t>cribro-vascolare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82829" y="3209401"/>
            <a:ext cx="17976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i="1" spc="-5" dirty="0">
                <a:solidFill>
                  <a:prstClr val="black"/>
                </a:solidFill>
                <a:latin typeface="Arial"/>
                <a:cs typeface="Arial"/>
              </a:rPr>
              <a:t>legno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  <a:p>
            <a:pPr marL="12700"/>
            <a:r>
              <a:rPr sz="1600" i="1" spc="-5" dirty="0">
                <a:solidFill>
                  <a:prstClr val="black"/>
                </a:solidFill>
                <a:latin typeface="Arial"/>
                <a:cs typeface="Arial"/>
              </a:rPr>
              <a:t>(xilema</a:t>
            </a:r>
            <a:r>
              <a:rPr sz="1600" i="1" spc="-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prstClr val="black"/>
                </a:solidFill>
                <a:latin typeface="Arial"/>
                <a:cs typeface="Arial"/>
              </a:rPr>
              <a:t>secondario)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65364" y="4734988"/>
            <a:ext cx="139954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1600" i="1" spc="-5" dirty="0">
                <a:solidFill>
                  <a:prstClr val="black"/>
                </a:solidFill>
                <a:latin typeface="Arial"/>
                <a:cs typeface="Arial"/>
              </a:rPr>
              <a:t>residui dello  xilema</a:t>
            </a:r>
            <a:r>
              <a:rPr sz="1600" i="1" spc="-8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prstClr val="black"/>
                </a:solidFill>
                <a:latin typeface="Arial"/>
                <a:cs typeface="Arial"/>
              </a:rPr>
              <a:t>primario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48778" y="5319189"/>
            <a:ext cx="8487410" cy="1518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14425">
              <a:spcBef>
                <a:spcPts val="95"/>
              </a:spcBef>
            </a:pPr>
            <a:r>
              <a:rPr sz="1600" i="1" spc="-5" dirty="0">
                <a:solidFill>
                  <a:prstClr val="black"/>
                </a:solidFill>
                <a:latin typeface="Arial"/>
                <a:cs typeface="Arial"/>
              </a:rPr>
              <a:t>midollo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5"/>
              </a:spcBef>
            </a:pPr>
            <a:endParaRPr sz="185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5080"/>
            <a:r>
              <a:rPr sz="1600" spc="-5" dirty="0">
                <a:solidFill>
                  <a:prstClr val="black"/>
                </a:solidFill>
                <a:latin typeface="Arial"/>
                <a:cs typeface="Arial"/>
              </a:rPr>
              <a:t>Fusto di pruno (</a:t>
            </a:r>
            <a:r>
              <a:rPr sz="1600" i="1" spc="-5" dirty="0">
                <a:solidFill>
                  <a:prstClr val="black"/>
                </a:solidFill>
                <a:latin typeface="Arial"/>
                <a:cs typeface="Arial"/>
              </a:rPr>
              <a:t>Prunus sp.</a:t>
            </a:r>
            <a:r>
              <a:rPr sz="1600" spc="-5" dirty="0">
                <a:solidFill>
                  <a:prstClr val="black"/>
                </a:solidFill>
                <a:latin typeface="Arial"/>
                <a:cs typeface="Arial"/>
              </a:rPr>
              <a:t>) in struttura secondaria nel primo anno di attività del cambio cribro-  vascolare.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128270">
              <a:spcBef>
                <a:spcPts val="500"/>
              </a:spcBef>
            </a:pP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sz="14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questo</a:t>
            </a:r>
            <a:r>
              <a:rPr sz="1400" spc="-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giovane </a:t>
            </a: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fusto</a:t>
            </a:r>
            <a:r>
              <a:rPr sz="1400" spc="-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non</a:t>
            </a:r>
            <a:r>
              <a:rPr sz="14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appaiono</a:t>
            </a:r>
            <a:r>
              <a:rPr sz="14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ancora</a:t>
            </a:r>
            <a:r>
              <a:rPr sz="1400" spc="-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1400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segni</a:t>
            </a:r>
            <a:r>
              <a:rPr sz="14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dell’attività</a:t>
            </a:r>
            <a:r>
              <a:rPr sz="14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del</a:t>
            </a: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fellogeno</a:t>
            </a:r>
            <a:r>
              <a:rPr sz="1400" spc="-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nella</a:t>
            </a:r>
            <a:r>
              <a:rPr sz="14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zona</a:t>
            </a:r>
            <a:r>
              <a:rPr sz="14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corticale,</a:t>
            </a:r>
            <a:r>
              <a:rPr sz="1400" spc="-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che</a:t>
            </a:r>
            <a:r>
              <a:rPr sz="14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può  essere notevolmente ritardata rispetto all’inizio dell’attività del cambio</a:t>
            </a:r>
            <a:r>
              <a:rPr sz="1400" spc="-2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cribro-vascolare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36302" y="3375717"/>
            <a:ext cx="78041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1600" i="1" spc="-5" dirty="0">
                <a:solidFill>
                  <a:prstClr val="black"/>
                </a:solidFill>
                <a:latin typeface="Arial"/>
                <a:cs typeface="Arial"/>
              </a:rPr>
              <a:t>raggi  </a:t>
            </a:r>
            <a:r>
              <a:rPr sz="1600" i="1" spc="-15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1600" i="1" spc="-5" dirty="0">
                <a:solidFill>
                  <a:prstClr val="black"/>
                </a:solidFill>
                <a:latin typeface="Arial"/>
                <a:cs typeface="Arial"/>
              </a:rPr>
              <a:t>idolla</a:t>
            </a:r>
            <a:r>
              <a:rPr sz="1600" i="1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1600" i="1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03347" y="1355202"/>
            <a:ext cx="182054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410970">
              <a:spcBef>
                <a:spcPts val="95"/>
              </a:spcBef>
            </a:pPr>
            <a:r>
              <a:rPr sz="1600" i="1" spc="-5" dirty="0">
                <a:solidFill>
                  <a:prstClr val="black"/>
                </a:solidFill>
                <a:latin typeface="Arial"/>
                <a:cs typeface="Arial"/>
              </a:rPr>
              <a:t>lib</a:t>
            </a:r>
            <a:r>
              <a:rPr sz="1600" i="1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1600" i="1" spc="-5" dirty="0">
                <a:solidFill>
                  <a:prstClr val="black"/>
                </a:solidFill>
                <a:latin typeface="Arial"/>
                <a:cs typeface="Arial"/>
              </a:rPr>
              <a:t>o  (floema</a:t>
            </a:r>
            <a:r>
              <a:rPr sz="1600" i="1" spc="-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prstClr val="black"/>
                </a:solidFill>
                <a:latin typeface="Arial"/>
                <a:cs typeface="Arial"/>
              </a:rPr>
              <a:t>secondario)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75976" y="690039"/>
            <a:ext cx="83820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i="1" spc="-5" dirty="0">
                <a:solidFill>
                  <a:prstClr val="black"/>
                </a:solidFill>
                <a:latin typeface="Arial"/>
                <a:cs typeface="Arial"/>
              </a:rPr>
              <a:t>corteccia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43300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51376" y="188977"/>
            <a:ext cx="3587495" cy="53873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855AD0DD-095C-4D0D-A422-74BB4D251F9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705600" y="6591301"/>
            <a:ext cx="3882769" cy="20435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/>
              <a:t>20</a:t>
            </a:r>
            <a:r>
              <a:rPr lang="it-IT" spc="-5" dirty="0"/>
              <a:t>22-2023</a:t>
            </a:r>
            <a:endParaRPr spc="-5" dirty="0"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CE35BB30-344E-4886-A779-6348E6ABDCD1}"/>
              </a:ext>
            </a:extLst>
          </p:cNvPr>
          <p:cNvSpPr/>
          <p:nvPr/>
        </p:nvSpPr>
        <p:spPr>
          <a:xfrm>
            <a:off x="5664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EF5911EB-D83B-4027-9A78-BB5238E257FE}"/>
              </a:ext>
            </a:extLst>
          </p:cNvPr>
          <p:cNvSpPr/>
          <p:nvPr/>
        </p:nvSpPr>
        <p:spPr>
          <a:xfrm>
            <a:off x="5085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8757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733800" y="228601"/>
            <a:ext cx="5139798" cy="61928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46078" y="234797"/>
            <a:ext cx="364490" cy="5877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3020" algn="just">
              <a:lnSpc>
                <a:spcPct val="15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D60093"/>
                </a:solidFill>
                <a:latin typeface="Arial"/>
                <a:cs typeface="Arial"/>
              </a:rPr>
              <a:t>S  </a:t>
            </a:r>
            <a:r>
              <a:rPr sz="3200" b="1" dirty="0">
                <a:solidFill>
                  <a:srgbClr val="D60093"/>
                </a:solidFill>
                <a:latin typeface="Arial"/>
                <a:cs typeface="Arial"/>
              </a:rPr>
              <a:t>O  M  M  A  R  </a:t>
            </a:r>
            <a:r>
              <a:rPr sz="3200" b="1" spc="-5" dirty="0">
                <a:solidFill>
                  <a:srgbClr val="D60093"/>
                </a:solidFill>
                <a:latin typeface="Arial"/>
                <a:cs typeface="Arial"/>
              </a:rPr>
              <a:t>I  </a:t>
            </a:r>
            <a:r>
              <a:rPr sz="3200" b="1" dirty="0">
                <a:solidFill>
                  <a:srgbClr val="D60093"/>
                </a:solidFill>
                <a:latin typeface="Arial"/>
                <a:cs typeface="Arial"/>
              </a:rPr>
              <a:t>O</a:t>
            </a:r>
            <a:endParaRPr sz="3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5DCEBC07-79E5-4624-B447-7C691BCDBA23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705600" y="6591301"/>
            <a:ext cx="3882769" cy="20435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/>
              <a:t>20</a:t>
            </a:r>
            <a:r>
              <a:rPr lang="it-IT" spc="-5" dirty="0"/>
              <a:t>22-2023</a:t>
            </a:r>
            <a:endParaRPr spc="-5" dirty="0"/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5BA1BCC4-DC4B-47B3-976A-1A3345C90C44}"/>
              </a:ext>
            </a:extLst>
          </p:cNvPr>
          <p:cNvSpPr/>
          <p:nvPr/>
        </p:nvSpPr>
        <p:spPr>
          <a:xfrm>
            <a:off x="5664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4DBC881D-31E5-4848-B21F-EF49AD0A56DF}"/>
              </a:ext>
            </a:extLst>
          </p:cNvPr>
          <p:cNvSpPr/>
          <p:nvPr/>
        </p:nvSpPr>
        <p:spPr>
          <a:xfrm>
            <a:off x="5085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65727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0" y="0"/>
            <a:ext cx="9143999" cy="6858000"/>
            <a:chOff x="0" y="0"/>
            <a:chExt cx="9143999" cy="6858000"/>
          </a:xfrm>
        </p:grpSpPr>
        <p:sp>
          <p:nvSpPr>
            <p:cNvPr id="3" name="object 3"/>
            <p:cNvSpPr/>
            <p:nvPr/>
          </p:nvSpPr>
          <p:spPr>
            <a:xfrm>
              <a:off x="3561588" y="0"/>
              <a:ext cx="5582411" cy="62011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3561588" cy="6858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object 7">
            <a:extLst>
              <a:ext uri="{FF2B5EF4-FFF2-40B4-BE49-F238E27FC236}">
                <a16:creationId xmlns:a16="http://schemas.microsoft.com/office/drawing/2014/main" id="{3BCA2D1B-6058-432E-AA11-465F69419E13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705600" y="6591301"/>
            <a:ext cx="3882769" cy="20435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/>
              <a:t>20</a:t>
            </a:r>
            <a:r>
              <a:rPr lang="it-IT" spc="-5" dirty="0"/>
              <a:t>22-2023</a:t>
            </a:r>
            <a:endParaRPr spc="-5" dirty="0"/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7CC697D0-2C00-4CB5-9377-04D9C44C312D}"/>
              </a:ext>
            </a:extLst>
          </p:cNvPr>
          <p:cNvSpPr/>
          <p:nvPr/>
        </p:nvSpPr>
        <p:spPr>
          <a:xfrm>
            <a:off x="5664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C4247520-5E75-4CFB-B63A-0907A8DC387A}"/>
              </a:ext>
            </a:extLst>
          </p:cNvPr>
          <p:cNvSpPr/>
          <p:nvPr/>
        </p:nvSpPr>
        <p:spPr>
          <a:xfrm>
            <a:off x="5085588" y="6324600"/>
            <a:ext cx="426719" cy="533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97301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71053" y="428689"/>
            <a:ext cx="7812405" cy="37875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3200" b="1" spc="-20" dirty="0">
                <a:solidFill>
                  <a:srgbClr val="FF0000"/>
                </a:solidFill>
                <a:latin typeface="Arial"/>
                <a:cs typeface="Arial"/>
              </a:rPr>
              <a:t>FUSTO </a:t>
            </a:r>
            <a:r>
              <a:rPr sz="3200" b="1" spc="-10" dirty="0">
                <a:solidFill>
                  <a:srgbClr val="FF0000"/>
                </a:solidFill>
                <a:latin typeface="Arial"/>
                <a:cs typeface="Arial"/>
              </a:rPr>
              <a:t>NELLE</a:t>
            </a:r>
            <a:r>
              <a:rPr sz="3200" b="1" spc="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Arial"/>
                <a:cs typeface="Arial"/>
              </a:rPr>
              <a:t>MONOCOTILEDONI</a:t>
            </a:r>
            <a:endParaRPr sz="32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sz="31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50"/>
              </a:spcBef>
            </a:pPr>
            <a:endParaRPr sz="27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/>
            <a:r>
              <a:rPr sz="2800" b="1" spc="-5" dirty="0">
                <a:solidFill>
                  <a:prstClr val="black"/>
                </a:solidFill>
                <a:latin typeface="Arial"/>
                <a:cs typeface="Arial"/>
              </a:rPr>
              <a:t>Casi particolari:</a:t>
            </a:r>
            <a:endParaRPr sz="2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74320" indent="-262255">
              <a:spcBef>
                <a:spcPts val="1680"/>
              </a:spcBef>
              <a:buFont typeface="Symbol"/>
              <a:buChar char=""/>
              <a:tabLst>
                <a:tab pos="274955" algn="l"/>
              </a:tabLst>
            </a:pPr>
            <a:r>
              <a:rPr sz="2800" b="1" spc="-5" dirty="0">
                <a:solidFill>
                  <a:prstClr val="black"/>
                </a:solidFill>
                <a:latin typeface="Arial"/>
                <a:cs typeface="Arial"/>
              </a:rPr>
              <a:t>il </a:t>
            </a:r>
            <a:r>
              <a:rPr sz="2800" b="1" spc="-10" dirty="0">
                <a:solidFill>
                  <a:prstClr val="black"/>
                </a:solidFill>
                <a:latin typeface="Arial"/>
                <a:cs typeface="Arial"/>
              </a:rPr>
              <a:t>CULMO </a:t>
            </a:r>
            <a:r>
              <a:rPr sz="2800" b="1" spc="-5" dirty="0">
                <a:solidFill>
                  <a:prstClr val="black"/>
                </a:solidFill>
                <a:latin typeface="Arial"/>
                <a:cs typeface="Arial"/>
              </a:rPr>
              <a:t>delle Graminaceae (Poaceae) </a:t>
            </a:r>
            <a:r>
              <a:rPr sz="2800" b="1" i="1" spc="-5" dirty="0">
                <a:solidFill>
                  <a:prstClr val="black"/>
                </a:solidFill>
                <a:latin typeface="Arial"/>
                <a:cs typeface="Arial"/>
              </a:rPr>
              <a:t>et</a:t>
            </a:r>
            <a:r>
              <a:rPr sz="2800" b="1" i="1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prstClr val="black"/>
                </a:solidFill>
                <a:latin typeface="Arial"/>
                <a:cs typeface="Arial"/>
              </a:rPr>
              <a:t>al</a:t>
            </a:r>
            <a:r>
              <a:rPr sz="2800" b="1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sz="2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74320" indent="-262255">
              <a:spcBef>
                <a:spcPts val="1680"/>
              </a:spcBef>
              <a:buFont typeface="Symbol"/>
              <a:buChar char=""/>
              <a:tabLst>
                <a:tab pos="274955" algn="l"/>
              </a:tabLst>
            </a:pPr>
            <a:r>
              <a:rPr sz="2800" b="1" spc="-5" dirty="0">
                <a:solidFill>
                  <a:prstClr val="black"/>
                </a:solidFill>
                <a:latin typeface="Arial"/>
                <a:cs typeface="Arial"/>
              </a:rPr>
              <a:t>lo </a:t>
            </a:r>
            <a:r>
              <a:rPr sz="2800" b="1" spc="-10" dirty="0">
                <a:solidFill>
                  <a:prstClr val="black"/>
                </a:solidFill>
                <a:latin typeface="Arial"/>
                <a:cs typeface="Arial"/>
              </a:rPr>
              <a:t>STIPITE </a:t>
            </a:r>
            <a:r>
              <a:rPr sz="2800" b="1" spc="-5" dirty="0" err="1">
                <a:solidFill>
                  <a:prstClr val="black"/>
                </a:solidFill>
                <a:latin typeface="Arial"/>
                <a:cs typeface="Arial"/>
              </a:rPr>
              <a:t>delle</a:t>
            </a:r>
            <a:r>
              <a:rPr sz="2800" b="1" spc="-5" dirty="0">
                <a:solidFill>
                  <a:prstClr val="black"/>
                </a:solidFill>
                <a:latin typeface="Arial"/>
                <a:cs typeface="Arial"/>
              </a:rPr>
              <a:t> Palme</a:t>
            </a:r>
            <a:endParaRPr lang="it-IT" sz="2800" b="1" spc="-5" dirty="0">
              <a:solidFill>
                <a:prstClr val="black"/>
              </a:solidFill>
              <a:latin typeface="Arial"/>
              <a:cs typeface="Arial"/>
            </a:endParaRPr>
          </a:p>
          <a:p>
            <a:pPr marL="274320" indent="-262255">
              <a:spcBef>
                <a:spcPts val="1680"/>
              </a:spcBef>
              <a:buFont typeface="Symbol"/>
              <a:buChar char=""/>
              <a:tabLst>
                <a:tab pos="274955" algn="l"/>
              </a:tabLst>
            </a:pPr>
            <a:r>
              <a:rPr lang="it-IT" sz="2800" b="1" spc="-5" dirty="0">
                <a:solidFill>
                  <a:prstClr val="black"/>
                </a:solidFill>
                <a:latin typeface="Arial"/>
                <a:cs typeface="Arial"/>
              </a:rPr>
              <a:t>il fusto delle Dracene</a:t>
            </a:r>
            <a:endParaRPr sz="28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E6B10CEA-49C8-453D-8409-6091D479089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705600" y="6591301"/>
            <a:ext cx="3882769" cy="20435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/>
              <a:t>20</a:t>
            </a:r>
            <a:r>
              <a:rPr lang="it-IT" spc="-5" dirty="0"/>
              <a:t>22-2023</a:t>
            </a:r>
            <a:endParaRPr spc="-5" dirty="0"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F88C4824-FB33-4FD5-8DDD-6FCA8AF71780}"/>
              </a:ext>
            </a:extLst>
          </p:cNvPr>
          <p:cNvSpPr/>
          <p:nvPr/>
        </p:nvSpPr>
        <p:spPr>
          <a:xfrm>
            <a:off x="5664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28484F61-E7B9-406B-BA62-42C7D6BFE642}"/>
              </a:ext>
            </a:extLst>
          </p:cNvPr>
          <p:cNvSpPr/>
          <p:nvPr/>
        </p:nvSpPr>
        <p:spPr>
          <a:xfrm>
            <a:off x="5085588" y="6324600"/>
            <a:ext cx="426719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1" y="3250691"/>
            <a:ext cx="4812791" cy="3607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71052" y="357251"/>
            <a:ext cx="61836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indent="-216535">
              <a:spcBef>
                <a:spcPts val="100"/>
              </a:spcBef>
              <a:buFont typeface="Symbol"/>
              <a:buChar char=""/>
              <a:tabLst>
                <a:tab pos="229235" algn="l"/>
              </a:tabLst>
            </a:pPr>
            <a:r>
              <a:rPr sz="2400" b="1" dirty="0">
                <a:solidFill>
                  <a:prstClr val="black"/>
                </a:solidFill>
                <a:latin typeface="Times New Roman"/>
                <a:cs typeface="Times New Roman"/>
              </a:rPr>
              <a:t>il </a:t>
            </a:r>
            <a:r>
              <a:rPr sz="2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CULMO delle Graminaceae (Poaceae) </a:t>
            </a:r>
            <a:r>
              <a:rPr sz="2400" b="1" dirty="0">
                <a:solidFill>
                  <a:prstClr val="black"/>
                </a:solidFill>
                <a:latin typeface="Times New Roman"/>
                <a:cs typeface="Times New Roman"/>
              </a:rPr>
              <a:t>et</a:t>
            </a:r>
            <a:r>
              <a:rPr sz="2400" b="1" spc="-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prstClr val="black"/>
                </a:solidFill>
                <a:latin typeface="Times New Roman"/>
                <a:cs typeface="Times New Roman"/>
              </a:rPr>
              <a:t>al.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48611" y="981456"/>
            <a:ext cx="1981200" cy="33375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84192" y="981456"/>
            <a:ext cx="6083807" cy="55443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DAA62C75-A61F-4607-ACF4-64F5C9249E10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705600" y="6591301"/>
            <a:ext cx="3882769" cy="20435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/>
              <a:t>20</a:t>
            </a:r>
            <a:r>
              <a:rPr lang="it-IT" spc="-5" dirty="0"/>
              <a:t>22-2023</a:t>
            </a:r>
            <a:endParaRPr spc="-5" dirty="0"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19EB9737-C526-4219-AC59-25CEB2494245}"/>
              </a:ext>
            </a:extLst>
          </p:cNvPr>
          <p:cNvSpPr/>
          <p:nvPr/>
        </p:nvSpPr>
        <p:spPr>
          <a:xfrm>
            <a:off x="5664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5C60BFB1-380C-42A1-9D14-F493E224E270}"/>
              </a:ext>
            </a:extLst>
          </p:cNvPr>
          <p:cNvSpPr/>
          <p:nvPr/>
        </p:nvSpPr>
        <p:spPr>
          <a:xfrm>
            <a:off x="5085588" y="6324600"/>
            <a:ext cx="426719" cy="533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524001" y="0"/>
            <a:ext cx="3624071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36335" y="836675"/>
            <a:ext cx="4332732" cy="3779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87404" y="4751323"/>
            <a:ext cx="172910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spc="-5" dirty="0">
                <a:solidFill>
                  <a:prstClr val="black"/>
                </a:solidFill>
                <a:latin typeface="Arial"/>
                <a:cs typeface="Arial"/>
              </a:rPr>
              <a:t>zona</a:t>
            </a:r>
            <a:r>
              <a:rPr sz="1600" spc="-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prstClr val="black"/>
                </a:solidFill>
                <a:latin typeface="Arial"/>
                <a:cs typeface="Arial"/>
              </a:rPr>
              <a:t>dell’internodo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71253F40-1AD3-4F0A-B810-639F80F5160A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705600" y="6591301"/>
            <a:ext cx="3882769" cy="20435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/>
              <a:t>20</a:t>
            </a:r>
            <a:r>
              <a:rPr lang="it-IT" spc="-5" dirty="0"/>
              <a:t>22-2023</a:t>
            </a:r>
            <a:endParaRPr spc="-5" dirty="0"/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220E4EF3-743D-4183-8DF8-5F5AD1084763}"/>
              </a:ext>
            </a:extLst>
          </p:cNvPr>
          <p:cNvSpPr/>
          <p:nvPr/>
        </p:nvSpPr>
        <p:spPr>
          <a:xfrm>
            <a:off x="5664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0B561A69-6AC6-4958-9879-1BC02F49B607}"/>
              </a:ext>
            </a:extLst>
          </p:cNvPr>
          <p:cNvSpPr/>
          <p:nvPr/>
        </p:nvSpPr>
        <p:spPr>
          <a:xfrm>
            <a:off x="5085588" y="6324600"/>
            <a:ext cx="426719" cy="533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1150619"/>
            <a:ext cx="9144000" cy="44942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98003" y="5760973"/>
            <a:ext cx="400494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spc="-5" dirty="0">
                <a:solidFill>
                  <a:prstClr val="black"/>
                </a:solidFill>
                <a:latin typeface="Arial"/>
                <a:cs typeface="Arial"/>
              </a:rPr>
              <a:t>Foglie di monocotiledoni: nervature</a:t>
            </a:r>
            <a:r>
              <a:rPr sz="16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prstClr val="black"/>
                </a:solidFill>
                <a:latin typeface="Arial"/>
                <a:cs typeface="Arial"/>
              </a:rPr>
              <a:t>parallele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55FE6685-7BE0-427E-AB8A-43CC2BF1150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705600" y="6591301"/>
            <a:ext cx="3882769" cy="20435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/>
              <a:t>20</a:t>
            </a:r>
            <a:r>
              <a:rPr lang="it-IT" spc="-5" dirty="0"/>
              <a:t>22-2023</a:t>
            </a:r>
            <a:endParaRPr spc="-5" dirty="0"/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0F1C816B-4F21-4058-8DC1-B4627579FFFF}"/>
              </a:ext>
            </a:extLst>
          </p:cNvPr>
          <p:cNvSpPr/>
          <p:nvPr/>
        </p:nvSpPr>
        <p:spPr>
          <a:xfrm>
            <a:off x="5664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F388989F-06CC-46E7-A333-EE392B116849}"/>
              </a:ext>
            </a:extLst>
          </p:cNvPr>
          <p:cNvSpPr/>
          <p:nvPr/>
        </p:nvSpPr>
        <p:spPr>
          <a:xfrm>
            <a:off x="5085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719653" y="1053085"/>
            <a:ext cx="1858699" cy="31683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72611" y="117347"/>
            <a:ext cx="4379976" cy="6380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7145ED2F-4DFD-4A38-BB7D-77727F9AA3F6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705600" y="6591301"/>
            <a:ext cx="3882769" cy="20435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/>
              <a:t>20</a:t>
            </a:r>
            <a:r>
              <a:rPr lang="it-IT" spc="-5" dirty="0"/>
              <a:t>22-2023</a:t>
            </a:r>
            <a:endParaRPr spc="-5" dirty="0"/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0881E6C6-1A9E-448C-A580-23313928F099}"/>
              </a:ext>
            </a:extLst>
          </p:cNvPr>
          <p:cNvSpPr/>
          <p:nvPr/>
        </p:nvSpPr>
        <p:spPr>
          <a:xfrm>
            <a:off x="5664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8435BAA7-59D2-47AB-8518-3C78F01B7C64}"/>
              </a:ext>
            </a:extLst>
          </p:cNvPr>
          <p:cNvSpPr/>
          <p:nvPr/>
        </p:nvSpPr>
        <p:spPr>
          <a:xfrm>
            <a:off x="5085588" y="6324600"/>
            <a:ext cx="426719" cy="533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0240" y="693421"/>
            <a:ext cx="8208263" cy="49712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80577" y="5903848"/>
            <a:ext cx="770382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spc="-5" dirty="0">
                <a:solidFill>
                  <a:prstClr val="black"/>
                </a:solidFill>
                <a:latin typeface="Arial"/>
                <a:cs typeface="Arial"/>
              </a:rPr>
              <a:t>sezione trasversale nella zona dell’internodo: fasci conduttori (chiusi) disposti su 2</a:t>
            </a:r>
            <a:r>
              <a:rPr sz="1600" spc="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prstClr val="black"/>
                </a:solidFill>
                <a:latin typeface="Arial"/>
                <a:cs typeface="Arial"/>
              </a:rPr>
              <a:t>file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98471D97-BC0D-463B-A999-2C85C4233ED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705600" y="6591301"/>
            <a:ext cx="3882769" cy="20435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/>
              <a:t>20</a:t>
            </a:r>
            <a:r>
              <a:rPr lang="it-IT" spc="-5" dirty="0"/>
              <a:t>22-2023</a:t>
            </a:r>
            <a:endParaRPr spc="-5" dirty="0"/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44977349-A7DD-4CA3-80DD-F26691E68FA7}"/>
              </a:ext>
            </a:extLst>
          </p:cNvPr>
          <p:cNvSpPr/>
          <p:nvPr/>
        </p:nvSpPr>
        <p:spPr>
          <a:xfrm>
            <a:off x="5664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B6169A98-8E4C-46A5-9B5A-7D016CD84CB0}"/>
              </a:ext>
            </a:extLst>
          </p:cNvPr>
          <p:cNvSpPr/>
          <p:nvPr/>
        </p:nvSpPr>
        <p:spPr>
          <a:xfrm>
            <a:off x="5085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351532" y="341377"/>
            <a:ext cx="6301739" cy="62377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695689" y="5140262"/>
            <a:ext cx="1762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latin typeface="Arial"/>
                <a:cs typeface="Arial"/>
              </a:rPr>
              <a:t>legno</a:t>
            </a:r>
            <a:r>
              <a:rPr spc="-5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primaverile</a:t>
            </a:r>
            <a:endParaRPr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809989" y="1223898"/>
            <a:ext cx="1762760" cy="57404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0000"/>
                </a:solidFill>
                <a:latin typeface="Arial"/>
                <a:cs typeface="Arial"/>
              </a:rPr>
              <a:t>legno</a:t>
            </a:r>
            <a:r>
              <a:rPr sz="1800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00"/>
                </a:solidFill>
                <a:latin typeface="Arial"/>
                <a:cs typeface="Arial"/>
              </a:rPr>
              <a:t>primaverile  anno</a:t>
            </a:r>
            <a:r>
              <a:rPr sz="18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00"/>
                </a:solidFill>
                <a:latin typeface="Arial"/>
                <a:cs typeface="Arial"/>
              </a:rPr>
              <a:t>successivo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87765" y="2569782"/>
            <a:ext cx="1663700" cy="826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6670">
              <a:lnSpc>
                <a:spcPct val="157400"/>
              </a:lnSpc>
              <a:spcBef>
                <a:spcPts val="100"/>
              </a:spcBef>
            </a:pPr>
            <a:r>
              <a:rPr spc="-5" dirty="0">
                <a:latin typeface="Arial"/>
                <a:cs typeface="Arial"/>
              </a:rPr>
              <a:t>pausa</a:t>
            </a:r>
            <a:r>
              <a:rPr spc="-7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invernale  legno</a:t>
            </a:r>
            <a:r>
              <a:rPr spc="-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estivo</a:t>
            </a:r>
            <a:endParaRPr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53539" y="262128"/>
            <a:ext cx="190500" cy="574675"/>
          </a:xfrm>
          <a:custGeom>
            <a:avLst/>
            <a:gdLst/>
            <a:ahLst/>
            <a:cxnLst/>
            <a:rect l="l" t="t" r="r" b="b"/>
            <a:pathLst>
              <a:path w="190500" h="574675">
                <a:moveTo>
                  <a:pt x="126492" y="160019"/>
                </a:moveTo>
                <a:lnTo>
                  <a:pt x="64008" y="160019"/>
                </a:lnTo>
                <a:lnTo>
                  <a:pt x="64008" y="574547"/>
                </a:lnTo>
                <a:lnTo>
                  <a:pt x="126492" y="574547"/>
                </a:lnTo>
                <a:lnTo>
                  <a:pt x="126492" y="160019"/>
                </a:lnTo>
                <a:close/>
              </a:path>
              <a:path w="190500" h="574675">
                <a:moveTo>
                  <a:pt x="94488" y="0"/>
                </a:moveTo>
                <a:lnTo>
                  <a:pt x="0" y="190499"/>
                </a:lnTo>
                <a:lnTo>
                  <a:pt x="64008" y="190499"/>
                </a:lnTo>
                <a:lnTo>
                  <a:pt x="64008" y="160019"/>
                </a:lnTo>
                <a:lnTo>
                  <a:pt x="175138" y="160019"/>
                </a:lnTo>
                <a:lnTo>
                  <a:pt x="94488" y="0"/>
                </a:lnTo>
                <a:close/>
              </a:path>
              <a:path w="190500" h="574675">
                <a:moveTo>
                  <a:pt x="175138" y="160019"/>
                </a:moveTo>
                <a:lnTo>
                  <a:pt x="126492" y="160019"/>
                </a:lnTo>
                <a:lnTo>
                  <a:pt x="126492" y="190499"/>
                </a:lnTo>
                <a:lnTo>
                  <a:pt x="190499" y="190499"/>
                </a:lnTo>
                <a:lnTo>
                  <a:pt x="175138" y="1600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CCC7B18C-B138-4304-988E-D27F33FD30E3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705601" y="6591300"/>
            <a:ext cx="3882769" cy="224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/>
              <a:t>20</a:t>
            </a:r>
            <a:r>
              <a:rPr lang="it-IT" spc="-5" dirty="0"/>
              <a:t>22-2023</a:t>
            </a:r>
            <a:endParaRPr spc="-5" dirty="0"/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0C39C4E4-B6E7-4E45-98E6-50170083615B}"/>
              </a:ext>
            </a:extLst>
          </p:cNvPr>
          <p:cNvSpPr/>
          <p:nvPr/>
        </p:nvSpPr>
        <p:spPr>
          <a:xfrm>
            <a:off x="5664708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0F3E58AB-9AD9-4300-BF8A-852ED22896E1}"/>
              </a:ext>
            </a:extLst>
          </p:cNvPr>
          <p:cNvSpPr/>
          <p:nvPr/>
        </p:nvSpPr>
        <p:spPr>
          <a:xfrm>
            <a:off x="5085589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9653" y="1053085"/>
            <a:ext cx="1858699" cy="31683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72611" y="117347"/>
            <a:ext cx="4379976" cy="6380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84185" y="77304"/>
            <a:ext cx="3377565" cy="404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Nodi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: 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fusto</a:t>
            </a:r>
            <a:r>
              <a:rPr spc="-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pieno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15"/>
              </a:spcBef>
            </a:pPr>
            <a:endParaRPr sz="20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158750">
              <a:lnSpc>
                <a:spcPct val="110000"/>
              </a:lnSpc>
            </a:pP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Meristemi intercalari 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(residui):  gruppi di cellule meristematiche  che derivano dal meristema  apicale, generalmente poco  numerose, che mantengono la  capacità di dividersi e sono  localizzati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tra 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i tessuti definitivi  dell’organismo.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5080">
              <a:lnSpc>
                <a:spcPct val="110000"/>
              </a:lnSpc>
              <a:spcBef>
                <a:spcPts val="1000"/>
              </a:spcBef>
            </a:pP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Determinano la crescita  internodale (in altezza) del culmo  delle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Poacee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379208" y="3997453"/>
            <a:ext cx="3011423" cy="24658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69937DC7-94AB-4C13-BAD0-592AFA83F32A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705600" y="6591301"/>
            <a:ext cx="3882769" cy="20435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/>
              <a:t>20</a:t>
            </a:r>
            <a:r>
              <a:rPr lang="it-IT" spc="-5" dirty="0"/>
              <a:t>22-2023</a:t>
            </a:r>
            <a:endParaRPr spc="-5" dirty="0"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F15F900A-BFEB-4189-985E-08B4DF567175}"/>
              </a:ext>
            </a:extLst>
          </p:cNvPr>
          <p:cNvSpPr/>
          <p:nvPr/>
        </p:nvSpPr>
        <p:spPr>
          <a:xfrm>
            <a:off x="5664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999808AB-AAE1-4C6E-B416-92B0686C1966}"/>
              </a:ext>
            </a:extLst>
          </p:cNvPr>
          <p:cNvSpPr/>
          <p:nvPr/>
        </p:nvSpPr>
        <p:spPr>
          <a:xfrm>
            <a:off x="5085588" y="6324600"/>
            <a:ext cx="426719" cy="533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25896" y="923543"/>
            <a:ext cx="4642103" cy="4236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98028" y="862012"/>
            <a:ext cx="7872095" cy="5614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287520">
              <a:spcBef>
                <a:spcPts val="100"/>
              </a:spcBef>
            </a:pP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I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bambù sono piante  sempreverde, originarie  delle regioni tropicali e  sub-tropicali, per lo più  dell'Estremo Oriente</a:t>
            </a:r>
            <a:r>
              <a:rPr sz="24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(Cina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4192904" algn="just"/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e Giappone), che crescono  spontanee anche in Africa,  Oceania e</a:t>
            </a:r>
            <a:r>
              <a:rPr sz="2400" spc="-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America.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4242435"/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Appartengono alla famiglia  delle Poaceae  (Graminaceae), con più di  75 generi e oltre 1200  specie.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5080">
              <a:spcBef>
                <a:spcPts val="810"/>
              </a:spcBef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Molte specie raggiungono la maturità dopo 5 anni, e molte  sono</a:t>
            </a:r>
            <a:r>
              <a:rPr sz="24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monocarpiche.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42489" y="209742"/>
            <a:ext cx="55968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spc="-5" dirty="0">
                <a:solidFill>
                  <a:srgbClr val="CC3300"/>
                </a:solidFill>
                <a:latin typeface="Arial"/>
                <a:cs typeface="Arial"/>
              </a:rPr>
              <a:t>Poaceae “monstre”: i</a:t>
            </a:r>
            <a:r>
              <a:rPr sz="3200" spc="-6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CC3300"/>
                </a:solidFill>
                <a:latin typeface="Arial"/>
                <a:cs typeface="Arial"/>
              </a:rPr>
              <a:t>bambù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DFD2034F-D81E-4692-A619-3F386DBD9E56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705600" y="6591301"/>
            <a:ext cx="3882769" cy="20435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/>
              <a:t>20</a:t>
            </a:r>
            <a:r>
              <a:rPr lang="it-IT" spc="-5" dirty="0"/>
              <a:t>22-2023</a:t>
            </a:r>
            <a:endParaRPr spc="-5" dirty="0"/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A807A284-C2B8-478E-9450-D4D24D19643B}"/>
              </a:ext>
            </a:extLst>
          </p:cNvPr>
          <p:cNvSpPr/>
          <p:nvPr/>
        </p:nvSpPr>
        <p:spPr>
          <a:xfrm>
            <a:off x="5664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273CAFFC-214A-4C68-B0D3-117107AB7838}"/>
              </a:ext>
            </a:extLst>
          </p:cNvPr>
          <p:cNvSpPr/>
          <p:nvPr/>
        </p:nvSpPr>
        <p:spPr>
          <a:xfrm>
            <a:off x="5085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12336" y="1184149"/>
            <a:ext cx="3829811" cy="51023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39046" y="71208"/>
            <a:ext cx="827468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Sono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tra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le piante con il ritmo di crescita più rapido al mondo:  sino a 120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cm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nell’arco di 24</a:t>
            </a:r>
            <a:r>
              <a:rPr b="0" spc="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ore.</a:t>
            </a:r>
          </a:p>
        </p:txBody>
      </p:sp>
      <p:sp>
        <p:nvSpPr>
          <p:cNvPr id="6" name="object 6"/>
          <p:cNvSpPr/>
          <p:nvPr/>
        </p:nvSpPr>
        <p:spPr>
          <a:xfrm>
            <a:off x="1781555" y="908304"/>
            <a:ext cx="2418588" cy="5803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331707" y="3316224"/>
            <a:ext cx="2232660" cy="28315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BF46AD93-593C-4446-A872-E4F039D1A72E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705600" y="6591301"/>
            <a:ext cx="3882769" cy="20435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/>
              <a:t>20</a:t>
            </a:r>
            <a:r>
              <a:rPr lang="it-IT" spc="-5" dirty="0"/>
              <a:t>22-2023</a:t>
            </a:r>
            <a:endParaRPr spc="-5" dirty="0"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7FA75F0E-14AA-4053-BFA1-5B2F6FC78CE6}"/>
              </a:ext>
            </a:extLst>
          </p:cNvPr>
          <p:cNvSpPr/>
          <p:nvPr/>
        </p:nvSpPr>
        <p:spPr>
          <a:xfrm>
            <a:off x="5664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504498C3-6F58-43BB-8395-8A75C16BAE8E}"/>
              </a:ext>
            </a:extLst>
          </p:cNvPr>
          <p:cNvSpPr/>
          <p:nvPr/>
        </p:nvSpPr>
        <p:spPr>
          <a:xfrm>
            <a:off x="5085588" y="6324600"/>
            <a:ext cx="426719" cy="533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78736" y="405384"/>
            <a:ext cx="7847330" cy="15684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7465" rIns="0" bIns="0" rtlCol="0">
            <a:spAutoFit/>
          </a:bodyPr>
          <a:lstStyle/>
          <a:p>
            <a:pPr marL="90170" marR="142875">
              <a:spcBef>
                <a:spcPts val="295"/>
              </a:spcBef>
            </a:pP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Alcune specie giganti possono arrivare sino a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15-20 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metri; la più alta di tutte, D</a:t>
            </a:r>
            <a:r>
              <a:rPr b="0" i="1" spc="-5" dirty="0">
                <a:solidFill>
                  <a:srgbClr val="000000"/>
                </a:solidFill>
                <a:latin typeface="Arial"/>
                <a:cs typeface="Arial"/>
              </a:rPr>
              <a:t>endrocalamus giganteus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, può  raggiungere i 40 metri in altezza, con un diametro medio  di 30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cm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alla base del culmo (il fusto</a:t>
            </a:r>
            <a:r>
              <a:rPr b="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cavo).</a:t>
            </a:r>
          </a:p>
        </p:txBody>
      </p:sp>
      <p:sp>
        <p:nvSpPr>
          <p:cNvPr id="4" name="object 4"/>
          <p:cNvSpPr/>
          <p:nvPr/>
        </p:nvSpPr>
        <p:spPr>
          <a:xfrm>
            <a:off x="5519928" y="1978152"/>
            <a:ext cx="4405883" cy="45491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5F5B0F9F-8D6C-4892-9F06-E957C1C63820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705600" y="6591301"/>
            <a:ext cx="3882769" cy="20435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/>
              <a:t>20</a:t>
            </a:r>
            <a:r>
              <a:rPr lang="it-IT" spc="-5" dirty="0"/>
              <a:t>22-2023</a:t>
            </a:r>
            <a:endParaRPr spc="-5" dirty="0"/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A2D09963-6786-43A0-ADF6-B3F395F2C2D0}"/>
              </a:ext>
            </a:extLst>
          </p:cNvPr>
          <p:cNvSpPr/>
          <p:nvPr/>
        </p:nvSpPr>
        <p:spPr>
          <a:xfrm>
            <a:off x="5664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3EB7BCBC-C7C6-4F59-8780-10C07B70AB59}"/>
              </a:ext>
            </a:extLst>
          </p:cNvPr>
          <p:cNvSpPr/>
          <p:nvPr/>
        </p:nvSpPr>
        <p:spPr>
          <a:xfrm>
            <a:off x="5085588" y="6324600"/>
            <a:ext cx="426719" cy="533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1" y="1"/>
            <a:ext cx="8642603" cy="6525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15C9BE63-EF74-4783-A70C-AC460D6FAAC0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705600" y="6591301"/>
            <a:ext cx="3882769" cy="20435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/>
              <a:t>20</a:t>
            </a:r>
            <a:r>
              <a:rPr lang="it-IT" spc="-5" dirty="0"/>
              <a:t>22-2023</a:t>
            </a:r>
            <a:endParaRPr spc="-5" dirty="0"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3D366092-4C36-4DCE-8C62-8651C9CF7721}"/>
              </a:ext>
            </a:extLst>
          </p:cNvPr>
          <p:cNvSpPr/>
          <p:nvPr/>
        </p:nvSpPr>
        <p:spPr>
          <a:xfrm>
            <a:off x="5664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235A9FE9-7878-49F8-968C-9E0A79B9C73E}"/>
              </a:ext>
            </a:extLst>
          </p:cNvPr>
          <p:cNvSpPr/>
          <p:nvPr/>
        </p:nvSpPr>
        <p:spPr>
          <a:xfrm>
            <a:off x="5085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762000"/>
            <a:ext cx="4572000" cy="609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24387" y="124016"/>
            <a:ext cx="576199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spcBef>
                <a:spcPts val="100"/>
              </a:spcBef>
            </a:pPr>
            <a:r>
              <a:rPr sz="3200" spc="-5" dirty="0">
                <a:solidFill>
                  <a:srgbClr val="336600"/>
                </a:solidFill>
                <a:latin typeface="Arial"/>
                <a:cs typeface="Arial"/>
              </a:rPr>
              <a:t>MONOCOTILEDONI</a:t>
            </a:r>
            <a:r>
              <a:rPr sz="3200" spc="-7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3200" spc="5" dirty="0">
                <a:solidFill>
                  <a:srgbClr val="336600"/>
                </a:solidFill>
                <a:latin typeface="Arial"/>
                <a:cs typeface="Arial"/>
              </a:rPr>
              <a:t>PSEUDO-</a:t>
            </a:r>
            <a:endParaRPr sz="3200">
              <a:latin typeface="Arial"/>
              <a:cs typeface="Arial"/>
            </a:endParaRPr>
          </a:p>
          <a:p>
            <a:pPr marR="6985" algn="r"/>
            <a:r>
              <a:rPr sz="3200" dirty="0">
                <a:solidFill>
                  <a:srgbClr val="336600"/>
                </a:solidFill>
                <a:latin typeface="Arial"/>
                <a:cs typeface="Arial"/>
              </a:rPr>
              <a:t>ARBOREE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88636" y="2895601"/>
            <a:ext cx="5077967" cy="3511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0A9E8A7D-8905-403E-BDE6-4F157B09175A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705600" y="6591301"/>
            <a:ext cx="3882769" cy="20435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/>
              <a:t>20</a:t>
            </a:r>
            <a:r>
              <a:rPr lang="it-IT" spc="-5" dirty="0"/>
              <a:t>22-2023</a:t>
            </a:r>
            <a:endParaRPr spc="-5" dirty="0"/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0BF744DD-1CB8-4CB1-A8D9-DC2578C0E242}"/>
              </a:ext>
            </a:extLst>
          </p:cNvPr>
          <p:cNvSpPr/>
          <p:nvPr/>
        </p:nvSpPr>
        <p:spPr>
          <a:xfrm>
            <a:off x="5664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1080548A-95FC-4D22-89B1-38CBC890B2B4}"/>
              </a:ext>
            </a:extLst>
          </p:cNvPr>
          <p:cNvSpPr/>
          <p:nvPr/>
        </p:nvSpPr>
        <p:spPr>
          <a:xfrm>
            <a:off x="5085588" y="6324600"/>
            <a:ext cx="426719" cy="533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1" y="1606297"/>
            <a:ext cx="8762999" cy="4815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22440" y="354203"/>
            <a:ext cx="29610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spc="-240" dirty="0">
                <a:solidFill>
                  <a:srgbClr val="3333CC"/>
                </a:solidFill>
                <a:latin typeface="Arial"/>
                <a:cs typeface="Arial"/>
              </a:rPr>
              <a:t>A</a:t>
            </a:r>
            <a:r>
              <a:rPr sz="3200" spc="-250" dirty="0">
                <a:solidFill>
                  <a:srgbClr val="3333CC"/>
                </a:solidFill>
                <a:latin typeface="Arial"/>
                <a:cs typeface="Arial"/>
              </a:rPr>
              <a:t>T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AC</a:t>
            </a:r>
            <a:r>
              <a:rPr sz="3200" spc="-65" dirty="0">
                <a:solidFill>
                  <a:srgbClr val="3333CC"/>
                </a:solidFill>
                <a:latin typeface="Arial"/>
                <a:cs typeface="Arial"/>
              </a:rPr>
              <a:t>T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O</a:t>
            </a:r>
            <a:r>
              <a:rPr sz="3200" spc="-5" dirty="0">
                <a:solidFill>
                  <a:srgbClr val="3333CC"/>
                </a:solidFill>
                <a:latin typeface="Arial"/>
                <a:cs typeface="Arial"/>
              </a:rPr>
              <a:t>STELE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26590" y="461962"/>
            <a:ext cx="40868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Nelle</a:t>
            </a:r>
            <a:r>
              <a:rPr sz="2400" b="1" spc="-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Monocotiledoni……….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EC3F1134-0991-450B-B7E8-D8F9E5A6FFFE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705600" y="6591301"/>
            <a:ext cx="3882769" cy="20435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/>
              <a:t>20</a:t>
            </a:r>
            <a:r>
              <a:rPr lang="it-IT" spc="-5" dirty="0"/>
              <a:t>22-2023</a:t>
            </a:r>
            <a:endParaRPr spc="-5" dirty="0"/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09122805-46F5-4460-B78B-AFAB20E7AC66}"/>
              </a:ext>
            </a:extLst>
          </p:cNvPr>
          <p:cNvSpPr/>
          <p:nvPr/>
        </p:nvSpPr>
        <p:spPr>
          <a:xfrm>
            <a:off x="5664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3AC81A08-68E9-411D-BBBF-67F625E841B4}"/>
              </a:ext>
            </a:extLst>
          </p:cNvPr>
          <p:cNvSpPr/>
          <p:nvPr/>
        </p:nvSpPr>
        <p:spPr>
          <a:xfrm>
            <a:off x="5085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03576" y="0"/>
            <a:ext cx="7115555" cy="65318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5"/>
          <p:cNvSpPr/>
          <p:nvPr/>
        </p:nvSpPr>
        <p:spPr>
          <a:xfrm>
            <a:off x="5085589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DD14B32C-0D01-4ED3-BF38-83326CB04C1E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705600" y="6591301"/>
            <a:ext cx="3882769" cy="20435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/>
              <a:t>20</a:t>
            </a:r>
            <a:r>
              <a:rPr lang="it-IT" spc="-5" dirty="0"/>
              <a:t>22-2023</a:t>
            </a:r>
            <a:endParaRPr spc="-5" dirty="0"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32D725BC-C939-47B7-AE07-EAEC0F1A8612}"/>
              </a:ext>
            </a:extLst>
          </p:cNvPr>
          <p:cNvSpPr/>
          <p:nvPr/>
        </p:nvSpPr>
        <p:spPr>
          <a:xfrm>
            <a:off x="5664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8543415D-D734-4762-9F40-245A0698B2A7}"/>
              </a:ext>
            </a:extLst>
          </p:cNvPr>
          <p:cNvSpPr/>
          <p:nvPr/>
        </p:nvSpPr>
        <p:spPr>
          <a:xfrm>
            <a:off x="5085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21583" y="2141273"/>
            <a:ext cx="3031188" cy="43310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22215" y="69849"/>
            <a:ext cx="5192395" cy="6314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22250">
              <a:spcBef>
                <a:spcPts val="95"/>
              </a:spcBef>
            </a:pP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Alcune palme raggiungono altezze  considerevoli, con «fusti» (detti «stipiti»)  alti anche 50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metri.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5080">
              <a:spcBef>
                <a:spcPts val="1005"/>
              </a:spcBef>
            </a:pP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Ciò avviene senza accrescimento  secondario in spessore, grazie ad un  accrescimento diametrale di tipo primario,  che porta ad una dilatazione importante  della zona posta immediatamente sotto il  meristema</a:t>
            </a:r>
            <a:r>
              <a:rPr sz="2200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apicale.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50165">
              <a:spcBef>
                <a:spcPts val="1000"/>
              </a:spcBef>
            </a:pPr>
            <a:r>
              <a:rPr sz="2200" spc="-65" dirty="0">
                <a:solidFill>
                  <a:prstClr val="black"/>
                </a:solidFill>
                <a:latin typeface="Arial"/>
                <a:cs typeface="Arial"/>
              </a:rPr>
              <a:t>Tale 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crescita può determinare la  formazione di un apice depresso di forma  discoidale, del diametro di diversi  decimetri, pari cioè al diametro</a:t>
            </a:r>
            <a:r>
              <a:rPr sz="2200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dello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174625">
              <a:tabLst>
                <a:tab pos="1205230" algn="l"/>
              </a:tabLst>
            </a:pP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«stipite»	che si manterrà tale negli anni,  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indifferente 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al passare degli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anni.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219075"/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Non c’è accrescimento secondario in  spessore, tanto più che in genere non ci  sono ramificazioni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laterali.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3E04C5B6-1264-4232-8E42-A29BABF90462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705600" y="6591301"/>
            <a:ext cx="3882769" cy="20435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/>
              <a:t>20</a:t>
            </a:r>
            <a:r>
              <a:rPr lang="it-IT" spc="-5" dirty="0"/>
              <a:t>22-2023</a:t>
            </a:r>
            <a:endParaRPr spc="-5" dirty="0"/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545C3DD0-622D-4D55-A3B8-061CDC1E4AD5}"/>
              </a:ext>
            </a:extLst>
          </p:cNvPr>
          <p:cNvSpPr/>
          <p:nvPr/>
        </p:nvSpPr>
        <p:spPr>
          <a:xfrm>
            <a:off x="5664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658B37C4-0AC2-4E08-AA2C-EDD432E8B9C5}"/>
              </a:ext>
            </a:extLst>
          </p:cNvPr>
          <p:cNvSpPr/>
          <p:nvPr/>
        </p:nvSpPr>
        <p:spPr>
          <a:xfrm>
            <a:off x="5085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44012" y="1"/>
            <a:ext cx="4006595" cy="6525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223B3F39-7AA8-4884-905E-BCF7E45F6D4A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705600" y="6591301"/>
            <a:ext cx="3882769" cy="20435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/>
              <a:t>20</a:t>
            </a:r>
            <a:r>
              <a:rPr lang="it-IT" spc="-5" dirty="0"/>
              <a:t>22-2023</a:t>
            </a:r>
            <a:endParaRPr spc="-5" dirty="0"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61BCCFA4-3CA0-40CE-9107-FD9D697B3880}"/>
              </a:ext>
            </a:extLst>
          </p:cNvPr>
          <p:cNvSpPr/>
          <p:nvPr/>
        </p:nvSpPr>
        <p:spPr>
          <a:xfrm>
            <a:off x="5664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A2F06536-56ED-4A83-8908-2ED9E202825B}"/>
              </a:ext>
            </a:extLst>
          </p:cNvPr>
          <p:cNvSpPr/>
          <p:nvPr/>
        </p:nvSpPr>
        <p:spPr>
          <a:xfrm>
            <a:off x="5085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31382" y="35171"/>
            <a:ext cx="4855210" cy="1052339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984885" marR="5080" indent="-972819">
              <a:lnSpc>
                <a:spcPct val="150000"/>
              </a:lnSpc>
              <a:spcBef>
                <a:spcPts val="100"/>
              </a:spcBef>
            </a:pPr>
            <a:r>
              <a:rPr spc="-5" dirty="0"/>
              <a:t>XILEMA SECONDARIO o</a:t>
            </a:r>
            <a:r>
              <a:rPr spc="-145" dirty="0"/>
              <a:t> </a:t>
            </a:r>
            <a:r>
              <a:rPr spc="-5" dirty="0"/>
              <a:t>LEGNO:  La</a:t>
            </a:r>
            <a:r>
              <a:rPr spc="-70" dirty="0"/>
              <a:t> </a:t>
            </a:r>
            <a:r>
              <a:rPr spc="-5" dirty="0"/>
              <a:t>DENDROCRONOLOGIA</a:t>
            </a:r>
          </a:p>
        </p:txBody>
      </p:sp>
      <p:sp>
        <p:nvSpPr>
          <p:cNvPr id="3" name="object 3"/>
          <p:cNvSpPr/>
          <p:nvPr/>
        </p:nvSpPr>
        <p:spPr>
          <a:xfrm>
            <a:off x="1955291" y="1429741"/>
            <a:ext cx="8382000" cy="40002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AAABE520-45E1-445F-9595-A5AAC59CE09B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705601" y="6591301"/>
            <a:ext cx="3882769" cy="20435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/>
              <a:t>20</a:t>
            </a:r>
            <a:r>
              <a:rPr lang="it-IT" spc="-5" dirty="0"/>
              <a:t>22-2023</a:t>
            </a:r>
            <a:endParaRPr spc="-5" dirty="0"/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9E95FBA0-6311-4329-8CFA-5286EF37B7A4}"/>
              </a:ext>
            </a:extLst>
          </p:cNvPr>
          <p:cNvSpPr/>
          <p:nvPr/>
        </p:nvSpPr>
        <p:spPr>
          <a:xfrm>
            <a:off x="5664708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D3025DF1-EDEE-439A-8201-61B31317110B}"/>
              </a:ext>
            </a:extLst>
          </p:cNvPr>
          <p:cNvSpPr/>
          <p:nvPr/>
        </p:nvSpPr>
        <p:spPr>
          <a:xfrm>
            <a:off x="5085589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601" y="685801"/>
            <a:ext cx="7467599" cy="4835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5C4516FF-6AD7-4724-BD91-6A8BA1616FA0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705600" y="6591301"/>
            <a:ext cx="3882769" cy="20435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/>
              <a:t>20</a:t>
            </a:r>
            <a:r>
              <a:rPr lang="it-IT" spc="-5" dirty="0"/>
              <a:t>22-2023</a:t>
            </a:r>
            <a:endParaRPr spc="-5" dirty="0"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2A2B8C0C-424E-4703-8451-379F627A77D4}"/>
              </a:ext>
            </a:extLst>
          </p:cNvPr>
          <p:cNvSpPr/>
          <p:nvPr/>
        </p:nvSpPr>
        <p:spPr>
          <a:xfrm>
            <a:off x="5664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334DE0B9-C874-4295-8066-3BB7EED5D985}"/>
              </a:ext>
            </a:extLst>
          </p:cNvPr>
          <p:cNvSpPr/>
          <p:nvPr/>
        </p:nvSpPr>
        <p:spPr>
          <a:xfrm>
            <a:off x="5085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79007" y="726949"/>
            <a:ext cx="4888992" cy="58049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20239" y="419101"/>
            <a:ext cx="3476244" cy="46329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B5B7C365-E13D-4C19-8AEC-78FCD21C655B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705600" y="6591301"/>
            <a:ext cx="3882769" cy="20435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/>
              <a:t>20</a:t>
            </a:r>
            <a:r>
              <a:rPr lang="it-IT" spc="-5" dirty="0"/>
              <a:t>22-2023</a:t>
            </a:r>
            <a:endParaRPr spc="-5" dirty="0"/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2C864458-1FD7-4957-912B-9E3FE4C1720D}"/>
              </a:ext>
            </a:extLst>
          </p:cNvPr>
          <p:cNvSpPr/>
          <p:nvPr/>
        </p:nvSpPr>
        <p:spPr>
          <a:xfrm>
            <a:off x="5664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DBC50054-ACD6-44C2-9B00-DF20E4314FE4}"/>
              </a:ext>
            </a:extLst>
          </p:cNvPr>
          <p:cNvSpPr/>
          <p:nvPr/>
        </p:nvSpPr>
        <p:spPr>
          <a:xfrm>
            <a:off x="5085588" y="6324600"/>
            <a:ext cx="426719" cy="533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1" y="0"/>
            <a:ext cx="5137403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51321" y="819912"/>
            <a:ext cx="3636263" cy="46238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7C79DFD9-88C3-4D51-AA78-6988EE037975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705600" y="6591301"/>
            <a:ext cx="3882769" cy="20435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/>
              <a:t>20</a:t>
            </a:r>
            <a:r>
              <a:rPr lang="it-IT" spc="-5" dirty="0"/>
              <a:t>22-2023</a:t>
            </a:r>
            <a:endParaRPr spc="-5" dirty="0"/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7F375769-B56F-4DEE-B8CA-E27DF1CB0B75}"/>
              </a:ext>
            </a:extLst>
          </p:cNvPr>
          <p:cNvSpPr/>
          <p:nvPr/>
        </p:nvSpPr>
        <p:spPr>
          <a:xfrm>
            <a:off x="5664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42598764-42B0-45EA-9949-B3423BF06A2D}"/>
              </a:ext>
            </a:extLst>
          </p:cNvPr>
          <p:cNvSpPr/>
          <p:nvPr/>
        </p:nvSpPr>
        <p:spPr>
          <a:xfrm>
            <a:off x="5085588" y="6324600"/>
            <a:ext cx="426719" cy="533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53" name="Group 13"/>
          <p:cNvGrpSpPr>
            <a:grpSpLocks/>
          </p:cNvGrpSpPr>
          <p:nvPr/>
        </p:nvGrpSpPr>
        <p:grpSpPr bwMode="auto">
          <a:xfrm>
            <a:off x="2208213" y="620713"/>
            <a:ext cx="7848600" cy="5903912"/>
            <a:chOff x="431" y="391"/>
            <a:chExt cx="5214" cy="3929"/>
          </a:xfrm>
        </p:grpSpPr>
        <p:pic>
          <p:nvPicPr>
            <p:cNvPr id="22536" name="Picture 2" descr="dracenaIco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720"/>
              <a:ext cx="4848" cy="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7" name="Text Box 3"/>
            <p:cNvSpPr txBox="1">
              <a:spLocks noChangeArrowheads="1"/>
            </p:cNvSpPr>
            <p:nvPr/>
          </p:nvSpPr>
          <p:spPr bwMode="auto">
            <a:xfrm>
              <a:off x="2699" y="391"/>
              <a:ext cx="2946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50000"/>
                </a:spcBef>
                <a:buNone/>
              </a:pPr>
              <a:r>
                <a:rPr lang="it-IT" altLang="it-IT" sz="2400" b="1" i="1">
                  <a:solidFill>
                    <a:prstClr val="black"/>
                  </a:solidFill>
                  <a:latin typeface="Arial" charset="0"/>
                  <a:cs typeface="Arial" charset="0"/>
                </a:rPr>
                <a:t>Dracaena draco</a:t>
              </a:r>
              <a:r>
                <a:rPr lang="it-IT" altLang="it-IT" sz="2400" b="1">
                  <a:solidFill>
                    <a:prstClr val="black"/>
                  </a:solidFill>
                  <a:latin typeface="Arial" charset="0"/>
                  <a:cs typeface="Arial" charset="0"/>
                </a:rPr>
                <a:t>, Tenerife</a:t>
              </a:r>
            </a:p>
          </p:txBody>
        </p:sp>
      </p:grpSp>
      <p:sp>
        <p:nvSpPr>
          <p:cNvPr id="22531" name="Text Box 12"/>
          <p:cNvSpPr txBox="1">
            <a:spLocks noChangeArrowheads="1"/>
          </p:cNvSpPr>
          <p:nvPr/>
        </p:nvSpPr>
        <p:spPr bwMode="auto">
          <a:xfrm>
            <a:off x="1524001" y="1"/>
            <a:ext cx="889317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it-IT" altLang="it-IT" sz="2400">
                <a:solidFill>
                  <a:prstClr val="black"/>
                </a:solidFill>
                <a:latin typeface="Arial" charset="0"/>
                <a:cs typeface="Arial" charset="0"/>
              </a:rPr>
              <a:t>Un ulteriore modello alternativo è presente in un gruppo di piante (sub-)tropicali, le </a:t>
            </a:r>
            <a:r>
              <a:rPr lang="it-IT" altLang="it-IT" sz="2400" b="1">
                <a:solidFill>
                  <a:prstClr val="black"/>
                </a:solidFill>
                <a:latin typeface="Arial" charset="0"/>
                <a:cs typeface="Arial" charset="0"/>
              </a:rPr>
              <a:t>Dracene</a:t>
            </a:r>
            <a:r>
              <a:rPr lang="it-IT" altLang="it-IT" sz="2400">
                <a:solidFill>
                  <a:prstClr val="black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0BF2FF50-DAB7-4C35-8E67-35F158E06F9D}"/>
              </a:ext>
            </a:extLst>
          </p:cNvPr>
          <p:cNvSpPr txBox="1">
            <a:spLocks/>
          </p:cNvSpPr>
          <p:nvPr/>
        </p:nvSpPr>
        <p:spPr>
          <a:xfrm>
            <a:off x="6705600" y="6591301"/>
            <a:ext cx="3882769" cy="20435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650"/>
              </a:lnSpc>
            </a:pPr>
            <a:r>
              <a:rPr lang="it-IT" spc="-5"/>
              <a:t>3Th - Biologia vegetale </a:t>
            </a:r>
            <a:r>
              <a:rPr lang="it-IT"/>
              <a:t>– AA</a:t>
            </a:r>
            <a:r>
              <a:rPr lang="it-IT" spc="-170"/>
              <a:t> </a:t>
            </a:r>
            <a:r>
              <a:rPr lang="it-IT" spc="-5"/>
              <a:t>2022-2023</a:t>
            </a:r>
            <a:endParaRPr lang="it-IT" spc="-5" dirty="0"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CB312A93-8044-4B35-BC09-47DB5F4B80A0}"/>
              </a:ext>
            </a:extLst>
          </p:cNvPr>
          <p:cNvSpPr/>
          <p:nvPr/>
        </p:nvSpPr>
        <p:spPr>
          <a:xfrm>
            <a:off x="5664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14D2D13E-57C7-44E3-B44D-A50A13035288}"/>
              </a:ext>
            </a:extLst>
          </p:cNvPr>
          <p:cNvSpPr/>
          <p:nvPr/>
        </p:nvSpPr>
        <p:spPr>
          <a:xfrm>
            <a:off x="5085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174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6d6d859473410e347ad82a398a6273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6840538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7391401" y="115889"/>
            <a:ext cx="3165475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  <a:buNone/>
            </a:pPr>
            <a:r>
              <a:rPr lang="it-IT" altLang="it-IT" sz="2400" b="1" i="1">
                <a:solidFill>
                  <a:prstClr val="black"/>
                </a:solidFill>
                <a:latin typeface="Arial" charset="0"/>
                <a:cs typeface="Arial" charset="0"/>
              </a:rPr>
              <a:t>Dracaena cinnabari,</a:t>
            </a:r>
          </a:p>
          <a:p>
            <a:pPr algn="r">
              <a:spcBef>
                <a:spcPct val="50000"/>
              </a:spcBef>
              <a:buNone/>
            </a:pPr>
            <a:r>
              <a:rPr lang="it-IT" altLang="it-IT" sz="2400" b="1" i="1">
                <a:solidFill>
                  <a:prstClr val="black"/>
                </a:solidFill>
                <a:latin typeface="Arial" charset="0"/>
                <a:cs typeface="Arial" charset="0"/>
              </a:rPr>
              <a:t>Socotra</a:t>
            </a:r>
            <a:endParaRPr lang="it-IT" altLang="it-IT" sz="2400" b="1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1" name="Picture 2" descr="Dracaena fragrans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316" y="3018537"/>
            <a:ext cx="2609094" cy="351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ject 7">
            <a:extLst>
              <a:ext uri="{FF2B5EF4-FFF2-40B4-BE49-F238E27FC236}">
                <a16:creationId xmlns:a16="http://schemas.microsoft.com/office/drawing/2014/main" id="{5E8C42F2-A92F-41DA-A943-3023CA68239B}"/>
              </a:ext>
            </a:extLst>
          </p:cNvPr>
          <p:cNvSpPr txBox="1">
            <a:spLocks/>
          </p:cNvSpPr>
          <p:nvPr/>
        </p:nvSpPr>
        <p:spPr>
          <a:xfrm>
            <a:off x="6705600" y="6591301"/>
            <a:ext cx="3882769" cy="20435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650"/>
              </a:lnSpc>
            </a:pPr>
            <a:r>
              <a:rPr lang="it-IT" spc="-5"/>
              <a:t>3Th - Biologia vegetale </a:t>
            </a:r>
            <a:r>
              <a:rPr lang="it-IT"/>
              <a:t>– AA</a:t>
            </a:r>
            <a:r>
              <a:rPr lang="it-IT" spc="-170"/>
              <a:t> </a:t>
            </a:r>
            <a:r>
              <a:rPr lang="it-IT" spc="-5"/>
              <a:t>2022-2023</a:t>
            </a:r>
            <a:endParaRPr lang="it-IT" spc="-5" dirty="0"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988121C8-E5A5-4A88-9D07-94AD0D90E07A}"/>
              </a:ext>
            </a:extLst>
          </p:cNvPr>
          <p:cNvSpPr/>
          <p:nvPr/>
        </p:nvSpPr>
        <p:spPr>
          <a:xfrm>
            <a:off x="5664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B85FBED3-879E-4430-8E5B-7B593A8121B1}"/>
              </a:ext>
            </a:extLst>
          </p:cNvPr>
          <p:cNvSpPr/>
          <p:nvPr/>
        </p:nvSpPr>
        <p:spPr>
          <a:xfrm>
            <a:off x="5085588" y="6324600"/>
            <a:ext cx="426719" cy="533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06353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rescitasecmonocot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144" y="506349"/>
            <a:ext cx="6705600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ject 7">
            <a:extLst>
              <a:ext uri="{FF2B5EF4-FFF2-40B4-BE49-F238E27FC236}">
                <a16:creationId xmlns:a16="http://schemas.microsoft.com/office/drawing/2014/main" id="{6280FCDD-1DCF-4557-A37E-E768252E8BA3}"/>
              </a:ext>
            </a:extLst>
          </p:cNvPr>
          <p:cNvSpPr txBox="1">
            <a:spLocks/>
          </p:cNvSpPr>
          <p:nvPr/>
        </p:nvSpPr>
        <p:spPr>
          <a:xfrm>
            <a:off x="6705600" y="6591301"/>
            <a:ext cx="3882769" cy="20435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650"/>
              </a:lnSpc>
            </a:pPr>
            <a:r>
              <a:rPr lang="it-IT" spc="-5"/>
              <a:t>3Th - Biologia vegetale </a:t>
            </a:r>
            <a:r>
              <a:rPr lang="it-IT"/>
              <a:t>– AA</a:t>
            </a:r>
            <a:r>
              <a:rPr lang="it-IT" spc="-170"/>
              <a:t> </a:t>
            </a:r>
            <a:r>
              <a:rPr lang="it-IT" spc="-5"/>
              <a:t>2022-2023</a:t>
            </a:r>
            <a:endParaRPr lang="it-IT" spc="-5" dirty="0"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A9F6631F-90BC-47BA-9760-F9129AE1DE03}"/>
              </a:ext>
            </a:extLst>
          </p:cNvPr>
          <p:cNvSpPr/>
          <p:nvPr/>
        </p:nvSpPr>
        <p:spPr>
          <a:xfrm>
            <a:off x="5664707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10BC3B90-1CF0-4602-857A-69B5B4FFB018}"/>
              </a:ext>
            </a:extLst>
          </p:cNvPr>
          <p:cNvSpPr/>
          <p:nvPr/>
        </p:nvSpPr>
        <p:spPr>
          <a:xfrm>
            <a:off x="5085588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8728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93392" y="425197"/>
            <a:ext cx="8455151" cy="52593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81530" y="4955222"/>
            <a:ext cx="8586470" cy="14696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Gimnosperme: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ts val="2765"/>
              </a:lnSpc>
            </a:pPr>
            <a:r>
              <a:rPr sz="2400" spc="-5" dirty="0" err="1">
                <a:latin typeface="Arial"/>
                <a:cs typeface="Arial"/>
              </a:rPr>
              <a:t>legno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OMOXILO</a:t>
            </a:r>
            <a:endParaRPr lang="it-IT" sz="2400" dirty="0">
              <a:latin typeface="Arial"/>
              <a:cs typeface="Arial"/>
            </a:endParaRPr>
          </a:p>
          <a:p>
            <a:pPr marL="12700">
              <a:lnSpc>
                <a:spcPts val="2765"/>
              </a:lnSpc>
            </a:pPr>
            <a:r>
              <a:rPr lang="it-IT" sz="2400" spc="-5" dirty="0">
                <a:latin typeface="Arial"/>
                <a:cs typeface="Arial"/>
              </a:rPr>
              <a:t>                                                  </a:t>
            </a:r>
            <a:r>
              <a:rPr sz="2400" spc="-5" dirty="0" err="1">
                <a:latin typeface="Arial"/>
                <a:cs typeface="Arial"/>
              </a:rPr>
              <a:t>Angiosperme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 err="1">
                <a:latin typeface="Arial"/>
                <a:cs typeface="Arial"/>
              </a:rPr>
              <a:t>dicotiledoni</a:t>
            </a:r>
            <a:r>
              <a:rPr sz="2400" spc="-5" dirty="0">
                <a:latin typeface="Arial"/>
                <a:cs typeface="Arial"/>
              </a:rPr>
              <a:t>:</a:t>
            </a:r>
          </a:p>
          <a:p>
            <a:pPr marL="3571240">
              <a:tabLst>
                <a:tab pos="4598670" algn="l"/>
                <a:tab pos="8573135" algn="l"/>
              </a:tabLst>
            </a:pPr>
            <a:r>
              <a:rPr lang="it-IT" sz="2400" spc="-5" dirty="0">
                <a:uFill>
                  <a:solidFill>
                    <a:srgbClr val="009900"/>
                  </a:solidFill>
                </a:uFill>
                <a:latin typeface="Arial"/>
                <a:cs typeface="Arial"/>
              </a:rPr>
              <a:t>            </a:t>
            </a:r>
            <a:r>
              <a:rPr sz="2400" spc="-5" dirty="0" err="1">
                <a:uFill>
                  <a:solidFill>
                    <a:srgbClr val="009900"/>
                  </a:solidFill>
                </a:uFill>
                <a:latin typeface="Arial"/>
                <a:cs typeface="Arial"/>
              </a:rPr>
              <a:t>legno</a:t>
            </a:r>
            <a:r>
              <a:rPr sz="2400" spc="-65" dirty="0">
                <a:uFill>
                  <a:solidFill>
                    <a:srgbClr val="009900"/>
                  </a:solidFill>
                </a:uFill>
                <a:latin typeface="Arial"/>
                <a:cs typeface="Arial"/>
              </a:rPr>
              <a:t> </a:t>
            </a:r>
            <a:r>
              <a:rPr sz="2400" spc="-5" dirty="0">
                <a:uFill>
                  <a:solidFill>
                    <a:srgbClr val="009900"/>
                  </a:solidFill>
                </a:uFill>
                <a:latin typeface="Arial"/>
                <a:cs typeface="Arial"/>
              </a:rPr>
              <a:t>ETEROXILO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630290" y="-801094"/>
            <a:ext cx="4953000" cy="2044149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(XILEMA SECONDARIO o)</a:t>
            </a:r>
            <a:r>
              <a:rPr spc="-150" dirty="0"/>
              <a:t> </a:t>
            </a:r>
            <a:r>
              <a:rPr spc="-5" dirty="0"/>
              <a:t>LEGNO</a:t>
            </a: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0FB5B480-4C8F-4D46-8118-64C492B6CFD0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705601" y="6591300"/>
            <a:ext cx="3882769" cy="224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/>
              <a:t>20</a:t>
            </a:r>
            <a:r>
              <a:rPr lang="it-IT" spc="-5" dirty="0"/>
              <a:t>22-2023</a:t>
            </a:r>
            <a:endParaRPr spc="-5" dirty="0"/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8D144866-CFDB-4665-AB9B-4692D3F302C0}"/>
              </a:ext>
            </a:extLst>
          </p:cNvPr>
          <p:cNvSpPr/>
          <p:nvPr/>
        </p:nvSpPr>
        <p:spPr>
          <a:xfrm>
            <a:off x="5664708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513F4563-8285-4B88-AE64-1F6290C0EA2D}"/>
              </a:ext>
            </a:extLst>
          </p:cNvPr>
          <p:cNvSpPr/>
          <p:nvPr/>
        </p:nvSpPr>
        <p:spPr>
          <a:xfrm>
            <a:off x="5085589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26590" y="760413"/>
            <a:ext cx="4036060" cy="18902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Legno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OMOXILO:</a:t>
            </a:r>
            <a:endParaRPr sz="2400">
              <a:latin typeface="Arial"/>
              <a:cs typeface="Arial"/>
            </a:endParaRPr>
          </a:p>
          <a:p>
            <a:pPr marL="12700"/>
            <a:r>
              <a:rPr sz="2400" spc="-5" dirty="0">
                <a:latin typeface="Arial"/>
                <a:cs typeface="Arial"/>
              </a:rPr>
              <a:t>formato da sole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fibrotracheidi;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Arial"/>
              <a:cs typeface="Arial"/>
            </a:endParaRPr>
          </a:p>
          <a:p>
            <a:pPr>
              <a:spcBef>
                <a:spcPts val="10"/>
              </a:spcBef>
            </a:pPr>
            <a:endParaRPr sz="2300">
              <a:latin typeface="Arial"/>
              <a:cs typeface="Arial"/>
            </a:endParaRPr>
          </a:p>
          <a:p>
            <a:pPr marL="12700"/>
            <a:r>
              <a:rPr sz="2400" spc="-5" dirty="0">
                <a:latin typeface="Arial"/>
                <a:cs typeface="Arial"/>
              </a:rPr>
              <a:t>raggi midollari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uniseriati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19203" y="760412"/>
            <a:ext cx="424561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Legno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ETEROXILO:</a:t>
            </a:r>
            <a:endParaRPr sz="2400">
              <a:latin typeface="Arial"/>
              <a:cs typeface="Arial"/>
            </a:endParaRPr>
          </a:p>
          <a:p>
            <a:pPr marL="12700" marR="264160"/>
            <a:r>
              <a:rPr sz="2400" spc="-5" dirty="0">
                <a:latin typeface="Arial"/>
                <a:cs typeface="Arial"/>
              </a:rPr>
              <a:t>formato da trachee, tracheidi;  fibre;</a:t>
            </a:r>
            <a:endParaRPr sz="2400">
              <a:latin typeface="Arial"/>
              <a:cs typeface="Arial"/>
            </a:endParaRPr>
          </a:p>
          <a:p>
            <a:pPr marL="12700"/>
            <a:r>
              <a:rPr sz="2400" spc="-5" dirty="0">
                <a:latin typeface="Arial"/>
                <a:cs typeface="Arial"/>
              </a:rPr>
              <a:t>parenchima del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legno;</a:t>
            </a:r>
            <a:endParaRPr sz="2400">
              <a:latin typeface="Arial"/>
              <a:cs typeface="Arial"/>
            </a:endParaRPr>
          </a:p>
          <a:p>
            <a:pPr marL="12700"/>
            <a:r>
              <a:rPr sz="2400" spc="-5" dirty="0">
                <a:latin typeface="Arial"/>
                <a:cs typeface="Arial"/>
              </a:rPr>
              <a:t>raggi midollari uni- e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pluriseriati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94560" y="2942844"/>
            <a:ext cx="3470147" cy="3285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72784" y="2927605"/>
            <a:ext cx="3496055" cy="3300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630290" y="25400"/>
            <a:ext cx="4953000" cy="39116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(XILEMA SECONDARIO o)</a:t>
            </a:r>
            <a:r>
              <a:rPr spc="-150" dirty="0"/>
              <a:t> </a:t>
            </a:r>
            <a:r>
              <a:rPr spc="-5" dirty="0"/>
              <a:t>LEGNO</a:t>
            </a:r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D2F565D0-B353-44E3-A995-9CD316F1D46B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705601" y="6591301"/>
            <a:ext cx="3882769" cy="20435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/>
              <a:t>20</a:t>
            </a:r>
            <a:r>
              <a:rPr lang="it-IT" spc="-5" dirty="0"/>
              <a:t>22-2023</a:t>
            </a:r>
            <a:endParaRPr spc="-5" dirty="0"/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C1C9E6E2-E4FA-4EA8-9404-7A2F4D32BBFE}"/>
              </a:ext>
            </a:extLst>
          </p:cNvPr>
          <p:cNvSpPr/>
          <p:nvPr/>
        </p:nvSpPr>
        <p:spPr>
          <a:xfrm>
            <a:off x="5664708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E2A20EEF-45C9-465E-8C91-E55E3AE73AA3}"/>
              </a:ext>
            </a:extLst>
          </p:cNvPr>
          <p:cNvSpPr/>
          <p:nvPr/>
        </p:nvSpPr>
        <p:spPr>
          <a:xfrm>
            <a:off x="5085589" y="6324600"/>
            <a:ext cx="426719" cy="533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36648" y="30481"/>
            <a:ext cx="2918459" cy="6827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111365" y="568262"/>
            <a:ext cx="2996565" cy="38215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9550">
              <a:spcBef>
                <a:spcPts val="100"/>
              </a:spcBef>
            </a:pPr>
            <a:r>
              <a:rPr spc="-10" dirty="0">
                <a:latin typeface="Arial"/>
                <a:cs typeface="Arial"/>
              </a:rPr>
              <a:t>Per </a:t>
            </a:r>
            <a:r>
              <a:rPr spc="-5" dirty="0">
                <a:latin typeface="Arial"/>
                <a:cs typeface="Arial"/>
              </a:rPr>
              <a:t>capire le caratteristiche  del legno utilizzando un  microscopio ottico sono  necessari 3 tipi di</a:t>
            </a:r>
            <a:r>
              <a:rPr spc="-1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sezioni:</a:t>
            </a:r>
            <a:endParaRPr>
              <a:latin typeface="Arial"/>
              <a:cs typeface="Arial"/>
            </a:endParaRPr>
          </a:p>
          <a:p>
            <a:pPr marL="299085" indent="-287020">
              <a:spcBef>
                <a:spcPts val="300"/>
              </a:spcBef>
              <a:buChar char="•"/>
              <a:tabLst>
                <a:tab pos="299085" algn="l"/>
                <a:tab pos="299720" algn="l"/>
              </a:tabLst>
            </a:pPr>
            <a:r>
              <a:rPr spc="-5" dirty="0">
                <a:latin typeface="Arial"/>
                <a:cs typeface="Arial"/>
              </a:rPr>
              <a:t>trasversale</a:t>
            </a:r>
            <a:endParaRPr>
              <a:latin typeface="Arial"/>
              <a:cs typeface="Arial"/>
            </a:endParaRPr>
          </a:p>
          <a:p>
            <a:pPr marL="299085" indent="-287020">
              <a:spcBef>
                <a:spcPts val="300"/>
              </a:spcBef>
              <a:buChar char="•"/>
              <a:tabLst>
                <a:tab pos="299085" algn="l"/>
                <a:tab pos="299720" algn="l"/>
              </a:tabLst>
            </a:pPr>
            <a:r>
              <a:rPr spc="-5" dirty="0">
                <a:latin typeface="Arial"/>
                <a:cs typeface="Arial"/>
              </a:rPr>
              <a:t>longitudinale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tangenziale</a:t>
            </a:r>
            <a:endParaRPr>
              <a:latin typeface="Arial"/>
              <a:cs typeface="Arial"/>
            </a:endParaRPr>
          </a:p>
          <a:p>
            <a:pPr marL="299085" indent="-287020">
              <a:spcBef>
                <a:spcPts val="300"/>
              </a:spcBef>
              <a:buChar char="•"/>
              <a:tabLst>
                <a:tab pos="299085" algn="l"/>
                <a:tab pos="299720" algn="l"/>
              </a:tabLst>
            </a:pPr>
            <a:r>
              <a:rPr spc="-5" dirty="0">
                <a:latin typeface="Arial"/>
                <a:cs typeface="Arial"/>
              </a:rPr>
              <a:t>longitudinale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radiale</a:t>
            </a:r>
            <a:endParaRPr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Arial"/>
              <a:cs typeface="Arial"/>
            </a:endParaRPr>
          </a:p>
          <a:p>
            <a:pPr marL="12700" marR="5080"/>
            <a:r>
              <a:rPr spc="-5" dirty="0">
                <a:latin typeface="Arial"/>
                <a:cs typeface="Arial"/>
              </a:rPr>
              <a:t>Combinando insieme le  informazioni provenienti da  ciascun tipo di sezione si può  comprendere l’aspetto  tridimensionale di un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legno</a:t>
            </a:r>
            <a:endParaRPr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74697" y="5134545"/>
            <a:ext cx="4392134" cy="15360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71881" y="-462540"/>
            <a:ext cx="3912870" cy="136704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Raggi midollari del</a:t>
            </a:r>
            <a:r>
              <a:rPr spc="-80" dirty="0"/>
              <a:t> </a:t>
            </a:r>
            <a:r>
              <a:rPr spc="-5" dirty="0"/>
              <a:t>LEGNO</a:t>
            </a:r>
          </a:p>
        </p:txBody>
      </p:sp>
      <p:sp>
        <p:nvSpPr>
          <p:cNvPr id="3" name="object 3"/>
          <p:cNvSpPr/>
          <p:nvPr/>
        </p:nvSpPr>
        <p:spPr>
          <a:xfrm>
            <a:off x="1524001" y="1933957"/>
            <a:ext cx="9143999" cy="29946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782128" y="4954524"/>
            <a:ext cx="102552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sez.  longi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udin</a:t>
            </a:r>
            <a:r>
              <a:rPr sz="1400" spc="-1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le  tangenziale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93390" y="4968812"/>
            <a:ext cx="102552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sez.  longi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udin</a:t>
            </a:r>
            <a:r>
              <a:rPr sz="1400" spc="-1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le  radiale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8162D67C-51BE-4F3C-8325-745D9FABAFBF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705601" y="6591300"/>
            <a:ext cx="3882769" cy="224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it-IT" spc="-5" dirty="0"/>
              <a:t>3Th - </a:t>
            </a:r>
            <a:r>
              <a:rPr spc="-5" dirty="0" err="1"/>
              <a:t>Biologia</a:t>
            </a:r>
            <a:r>
              <a:rPr spc="-5" dirty="0"/>
              <a:t> </a:t>
            </a:r>
            <a:r>
              <a:rPr spc="-5" dirty="0" err="1"/>
              <a:t>vegetale</a:t>
            </a:r>
            <a:r>
              <a:rPr spc="-5" dirty="0"/>
              <a:t> </a:t>
            </a:r>
            <a:r>
              <a:rPr dirty="0"/>
              <a:t>– AA</a:t>
            </a:r>
            <a:r>
              <a:rPr spc="-170" dirty="0"/>
              <a:t> </a:t>
            </a:r>
            <a:r>
              <a:rPr spc="-5" dirty="0"/>
              <a:t>20</a:t>
            </a:r>
            <a:r>
              <a:rPr lang="it-IT" spc="-5" dirty="0"/>
              <a:t>22-2023</a:t>
            </a:r>
            <a:endParaRPr spc="-5" dirty="0"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74B9AD53-1973-4E86-9A09-E59CA884401F}"/>
              </a:ext>
            </a:extLst>
          </p:cNvPr>
          <p:cNvSpPr/>
          <p:nvPr/>
        </p:nvSpPr>
        <p:spPr>
          <a:xfrm>
            <a:off x="5664708" y="6522719"/>
            <a:ext cx="5001895" cy="7620"/>
          </a:xfrm>
          <a:custGeom>
            <a:avLst/>
            <a:gdLst/>
            <a:ahLst/>
            <a:cxnLst/>
            <a:rect l="l" t="t" r="r" b="b"/>
            <a:pathLst>
              <a:path w="5001895" h="7620">
                <a:moveTo>
                  <a:pt x="5001767" y="0"/>
                </a:moveTo>
                <a:lnTo>
                  <a:pt x="0" y="0"/>
                </a:lnTo>
                <a:lnTo>
                  <a:pt x="0" y="7619"/>
                </a:lnTo>
                <a:lnTo>
                  <a:pt x="5001767" y="7619"/>
                </a:lnTo>
                <a:lnTo>
                  <a:pt x="50017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00B79B96-E3E7-4723-9476-7A50B537D9A1}"/>
              </a:ext>
            </a:extLst>
          </p:cNvPr>
          <p:cNvSpPr/>
          <p:nvPr/>
        </p:nvSpPr>
        <p:spPr>
          <a:xfrm>
            <a:off x="5085589" y="6324600"/>
            <a:ext cx="426719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1532</Words>
  <Application>Microsoft Office PowerPoint</Application>
  <PresentationFormat>Widescreen</PresentationFormat>
  <Paragraphs>198</Paragraphs>
  <Slides>55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55</vt:i4>
      </vt:variant>
    </vt:vector>
  </HeadingPairs>
  <TitlesOfParts>
    <vt:vector size="62" baseType="lpstr">
      <vt:lpstr>Arial</vt:lpstr>
      <vt:lpstr>Calibri</vt:lpstr>
      <vt:lpstr>Calibri Light</vt:lpstr>
      <vt:lpstr>Symbol</vt:lpstr>
      <vt:lpstr>Times New Roman</vt:lpstr>
      <vt:lpstr>Tema di Office</vt:lpstr>
      <vt:lpstr>Office Theme</vt:lpstr>
      <vt:lpstr>Presentazione standard di PowerPoint</vt:lpstr>
      <vt:lpstr>Presentazione standard di PowerPoint</vt:lpstr>
      <vt:lpstr>Presentazione standard di PowerPoint</vt:lpstr>
      <vt:lpstr>legno primaverile  anno successivo</vt:lpstr>
      <vt:lpstr>XILEMA SECONDARIO o LEGNO:  La DENDROCRONOLOGIA</vt:lpstr>
      <vt:lpstr>(XILEMA SECONDARIO o) LEGNO</vt:lpstr>
      <vt:lpstr>(XILEMA SECONDARIO o) LEGNO</vt:lpstr>
      <vt:lpstr>Presentazione standard di PowerPoint</vt:lpstr>
      <vt:lpstr>Raggi midollari del LEGNO</vt:lpstr>
      <vt:lpstr>Presentazione standard di PowerPoint</vt:lpstr>
      <vt:lpstr>(XILEMA SECONDARIO o) LEGNO OMOXILO</vt:lpstr>
      <vt:lpstr>(XILEMA SECONDARIO o) LEGNO OMOXILO</vt:lpstr>
      <vt:lpstr>(XILEMA SECONDARIO o) LEGNO OMOXILO</vt:lpstr>
      <vt:lpstr>(XILEMA SECONDARIO o) LEGNO ETEROXILO</vt:lpstr>
      <vt:lpstr>(XILEMA SECONDARIO o) LEGNO ETEROXILO</vt:lpstr>
      <vt:lpstr>(XILEMA SECONDARIO o) LEGNO ETEROXILO</vt:lpstr>
      <vt:lpstr>(XILEMA SECONDARIO o) LEGNO ETEROXILO</vt:lpstr>
      <vt:lpstr>(XILEMA SECONDARIO o) LEGNO ETEROXILO</vt:lpstr>
      <vt:lpstr>(XILEMA SECONDARIO o) LEGNO ETEROXILO</vt:lpstr>
      <vt:lpstr>Presentazione standard di PowerPoint</vt:lpstr>
      <vt:lpstr>Presentazione standard di PowerPoint</vt:lpstr>
      <vt:lpstr>Presentazione standard di PowerPoint</vt:lpstr>
      <vt:lpstr>XILEMA SECONDARIO o LEGNO</vt:lpstr>
      <vt:lpstr>Presentazione standard di PowerPoint</vt:lpstr>
      <vt:lpstr>(FLOEMA SECONDARIO o) LIBRO</vt:lpstr>
      <vt:lpstr>(FLOEMA SECONDARIO o) LIBRO</vt:lpstr>
      <vt:lpstr>(FLOEMA SECONDARIO o) LIBRO</vt:lpstr>
      <vt:lpstr>PARENCHIMA  DI DILATAZIONE</vt:lpstr>
      <vt:lpstr>PARENCHIMA  DI DILATAZIONE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Poaceae “monstre”: i bambù</vt:lpstr>
      <vt:lpstr>Sono tra le piante con il ritmo di crescita più rapido al mondo:  sino a 120 cm nell’arco di 24 ore.</vt:lpstr>
      <vt:lpstr>Alcune specie giganti possono arrivare sino a 15-20  metri; la più alta di tutte, Dendrocalamus giganteus, può  raggiungere i 40 metri in altezza, con un diametro medio  di 30 cm alla base del culmo (il fusto cavo).</vt:lpstr>
      <vt:lpstr>Presentazione standard di PowerPoint</vt:lpstr>
      <vt:lpstr>MONOCOTILEDONI PSEUDO- ARBOREE</vt:lpstr>
      <vt:lpstr>ATACTOSTELE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TRETIACH MAURO</dc:creator>
  <cp:lastModifiedBy>TRETIACH MAURO</cp:lastModifiedBy>
  <cp:revision>4</cp:revision>
  <dcterms:created xsi:type="dcterms:W3CDTF">2022-12-16T17:50:51Z</dcterms:created>
  <dcterms:modified xsi:type="dcterms:W3CDTF">2022-12-19T15:49:20Z</dcterms:modified>
</cp:coreProperties>
</file>