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320" r:id="rId11"/>
    <p:sldId id="32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344" y="25400"/>
            <a:ext cx="897331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69" y="25400"/>
            <a:ext cx="897966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37935" y="6597014"/>
            <a:ext cx="322643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564" y="423991"/>
            <a:ext cx="798487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7960" algn="l"/>
              </a:tabLst>
            </a:pPr>
            <a:r>
              <a:rPr sz="3200" spc="-5" dirty="0">
                <a:solidFill>
                  <a:srgbClr val="008080"/>
                </a:solidFill>
              </a:rPr>
              <a:t>A</a:t>
            </a:r>
            <a:r>
              <a:rPr lang="it-IT" sz="3200" spc="-5" dirty="0">
                <a:solidFill>
                  <a:srgbClr val="008080"/>
                </a:solidFill>
              </a:rPr>
              <a:t>CCRESCIMENTO IN SPESSORE </a:t>
            </a:r>
            <a:br>
              <a:rPr lang="it-IT" sz="3200" spc="-5" dirty="0">
                <a:solidFill>
                  <a:srgbClr val="008080"/>
                </a:solidFill>
              </a:rPr>
            </a:br>
            <a:r>
              <a:rPr lang="it-IT" sz="3200" spc="-5" dirty="0">
                <a:solidFill>
                  <a:srgbClr val="008080"/>
                </a:solidFill>
              </a:rPr>
              <a:t>o del PASSAGGIO DA STRUTTURA PRIMARIA A STRUTTURA SECONDARIA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621058" y="2133599"/>
            <a:ext cx="5732240" cy="416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5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5351" y="1400556"/>
            <a:ext cx="5113019" cy="4576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4521" y="256882"/>
            <a:ext cx="117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ide</a:t>
            </a:r>
            <a:r>
              <a:rPr sz="1800" spc="-5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id</a:t>
            </a:r>
            <a:r>
              <a:rPr sz="1800" spc="-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521" y="880770"/>
            <a:ext cx="215836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Collenchima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cordoni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Parenchima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corticale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21" y="2771482"/>
            <a:ext cx="2233295" cy="2280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565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Fascio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collaterale  aperto</a:t>
            </a:r>
            <a:endParaRPr sz="1800">
              <a:latin typeface="Arial"/>
              <a:cs typeface="Arial"/>
            </a:endParaRPr>
          </a:p>
          <a:p>
            <a:pPr marL="12700" marR="5080" indent="381000">
              <a:lnSpc>
                <a:spcPts val="7200"/>
              </a:lnSpc>
              <a:spcBef>
                <a:spcPts val="120"/>
              </a:spcBef>
            </a:pPr>
            <a:r>
              <a:rPr sz="1800" spc="-5" dirty="0">
                <a:latin typeface="Arial"/>
                <a:cs typeface="Arial"/>
              </a:rPr>
              <a:t>Raggio midollare  Parenchima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midollare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4463" y="533399"/>
            <a:ext cx="3436620" cy="4424680"/>
          </a:xfrm>
          <a:custGeom>
            <a:avLst/>
            <a:gdLst/>
            <a:ahLst/>
            <a:cxnLst/>
            <a:rect l="l" t="t" r="r" b="b"/>
            <a:pathLst>
              <a:path w="3436620" h="4424680">
                <a:moveTo>
                  <a:pt x="1068324" y="3352800"/>
                </a:moveTo>
                <a:lnTo>
                  <a:pt x="1052207" y="3317748"/>
                </a:lnTo>
                <a:lnTo>
                  <a:pt x="1033272" y="3276600"/>
                </a:lnTo>
                <a:lnTo>
                  <a:pt x="1012761" y="3302406"/>
                </a:lnTo>
                <a:lnTo>
                  <a:pt x="4572" y="2511552"/>
                </a:lnTo>
                <a:lnTo>
                  <a:pt x="0" y="2519172"/>
                </a:lnTo>
                <a:lnTo>
                  <a:pt x="1006703" y="3310039"/>
                </a:lnTo>
                <a:lnTo>
                  <a:pt x="986028" y="3336036"/>
                </a:lnTo>
                <a:lnTo>
                  <a:pt x="1068324" y="3352800"/>
                </a:lnTo>
                <a:close/>
              </a:path>
              <a:path w="3436620" h="4424680">
                <a:moveTo>
                  <a:pt x="1220724" y="3886200"/>
                </a:moveTo>
                <a:lnTo>
                  <a:pt x="1206296" y="3872484"/>
                </a:lnTo>
                <a:lnTo>
                  <a:pt x="1159764" y="3828288"/>
                </a:lnTo>
                <a:lnTo>
                  <a:pt x="1149870" y="3859301"/>
                </a:lnTo>
                <a:lnTo>
                  <a:pt x="3048" y="3500628"/>
                </a:lnTo>
                <a:lnTo>
                  <a:pt x="1524" y="3509772"/>
                </a:lnTo>
                <a:lnTo>
                  <a:pt x="1146949" y="3868470"/>
                </a:lnTo>
                <a:lnTo>
                  <a:pt x="1136904" y="3899916"/>
                </a:lnTo>
                <a:lnTo>
                  <a:pt x="1220724" y="3886200"/>
                </a:lnTo>
                <a:close/>
              </a:path>
              <a:path w="3436620" h="4424680">
                <a:moveTo>
                  <a:pt x="2135124" y="1447800"/>
                </a:moveTo>
                <a:lnTo>
                  <a:pt x="2126996" y="1441704"/>
                </a:lnTo>
                <a:lnTo>
                  <a:pt x="2068068" y="1397508"/>
                </a:lnTo>
                <a:lnTo>
                  <a:pt x="2062048" y="1430350"/>
                </a:lnTo>
                <a:lnTo>
                  <a:pt x="1298448" y="1290828"/>
                </a:lnTo>
                <a:lnTo>
                  <a:pt x="1296924" y="1301496"/>
                </a:lnTo>
                <a:lnTo>
                  <a:pt x="2060359" y="1439494"/>
                </a:lnTo>
                <a:lnTo>
                  <a:pt x="2054352" y="1472184"/>
                </a:lnTo>
                <a:lnTo>
                  <a:pt x="2135124" y="1447800"/>
                </a:lnTo>
                <a:close/>
              </a:path>
              <a:path w="3436620" h="4424680">
                <a:moveTo>
                  <a:pt x="2363724" y="3733800"/>
                </a:moveTo>
                <a:lnTo>
                  <a:pt x="2279904" y="3720084"/>
                </a:lnTo>
                <a:lnTo>
                  <a:pt x="2290178" y="3752951"/>
                </a:lnTo>
                <a:lnTo>
                  <a:pt x="153924" y="4415028"/>
                </a:lnTo>
                <a:lnTo>
                  <a:pt x="155448" y="4424172"/>
                </a:lnTo>
                <a:lnTo>
                  <a:pt x="2293048" y="3762146"/>
                </a:lnTo>
                <a:lnTo>
                  <a:pt x="2302764" y="3793236"/>
                </a:lnTo>
                <a:lnTo>
                  <a:pt x="2348103" y="3749040"/>
                </a:lnTo>
                <a:lnTo>
                  <a:pt x="2363724" y="3733800"/>
                </a:lnTo>
                <a:close/>
              </a:path>
              <a:path w="3436620" h="4424680">
                <a:moveTo>
                  <a:pt x="2820924" y="1066800"/>
                </a:moveTo>
                <a:lnTo>
                  <a:pt x="2809697" y="1057656"/>
                </a:lnTo>
                <a:lnTo>
                  <a:pt x="2755392" y="1013460"/>
                </a:lnTo>
                <a:lnTo>
                  <a:pt x="2748203" y="1045514"/>
                </a:lnTo>
                <a:lnTo>
                  <a:pt x="460248" y="528828"/>
                </a:lnTo>
                <a:lnTo>
                  <a:pt x="458724" y="539496"/>
                </a:lnTo>
                <a:lnTo>
                  <a:pt x="2746095" y="1054874"/>
                </a:lnTo>
                <a:lnTo>
                  <a:pt x="2738628" y="1088136"/>
                </a:lnTo>
                <a:lnTo>
                  <a:pt x="2820924" y="1066800"/>
                </a:lnTo>
                <a:close/>
              </a:path>
              <a:path w="3436620" h="4424680">
                <a:moveTo>
                  <a:pt x="3436620" y="1524"/>
                </a:moveTo>
                <a:lnTo>
                  <a:pt x="3425952" y="0"/>
                </a:lnTo>
                <a:lnTo>
                  <a:pt x="3284385" y="1067803"/>
                </a:lnTo>
                <a:lnTo>
                  <a:pt x="3250692" y="1063752"/>
                </a:lnTo>
                <a:lnTo>
                  <a:pt x="3278124" y="1143000"/>
                </a:lnTo>
                <a:lnTo>
                  <a:pt x="3320542" y="1082040"/>
                </a:lnTo>
                <a:lnTo>
                  <a:pt x="3326892" y="1072896"/>
                </a:lnTo>
                <a:lnTo>
                  <a:pt x="3293605" y="1068908"/>
                </a:lnTo>
                <a:lnTo>
                  <a:pt x="343662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8521" y="6121234"/>
            <a:ext cx="6275705" cy="455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60"/>
              </a:spcBef>
            </a:pPr>
            <a:r>
              <a:rPr sz="1400" spc="-5" dirty="0">
                <a:latin typeface="Comic Sans MS"/>
                <a:cs typeface="Comic Sans MS"/>
              </a:rPr>
              <a:t>Sez. trasversale </a:t>
            </a:r>
            <a:r>
              <a:rPr sz="1400" dirty="0">
                <a:latin typeface="Comic Sans MS"/>
                <a:cs typeface="Comic Sans MS"/>
              </a:rPr>
              <a:t>del </a:t>
            </a:r>
            <a:r>
              <a:rPr sz="1400" spc="-5" dirty="0">
                <a:latin typeface="Comic Sans MS"/>
                <a:cs typeface="Comic Sans MS"/>
              </a:rPr>
              <a:t>fusto </a:t>
            </a:r>
            <a:r>
              <a:rPr sz="1400" dirty="0">
                <a:latin typeface="Comic Sans MS"/>
                <a:cs typeface="Comic Sans MS"/>
              </a:rPr>
              <a:t>in </a:t>
            </a:r>
            <a:r>
              <a:rPr sz="1400" spc="-5" dirty="0">
                <a:latin typeface="Comic Sans MS"/>
                <a:cs typeface="Comic Sans MS"/>
              </a:rPr>
              <a:t>struttura </a:t>
            </a:r>
            <a:r>
              <a:rPr sz="1400" dirty="0">
                <a:latin typeface="Comic Sans MS"/>
                <a:cs typeface="Comic Sans MS"/>
              </a:rPr>
              <a:t>primaria di una </a:t>
            </a:r>
            <a:r>
              <a:rPr sz="1400" spc="-5" dirty="0">
                <a:latin typeface="Comic Sans MS"/>
                <a:cs typeface="Comic Sans MS"/>
              </a:rPr>
              <a:t>Dicotiledone </a:t>
            </a:r>
            <a:r>
              <a:rPr sz="1400" spc="-5" dirty="0" err="1">
                <a:latin typeface="Comic Sans MS"/>
                <a:cs typeface="Comic Sans MS"/>
              </a:rPr>
              <a:t>erbacea</a:t>
            </a:r>
            <a:r>
              <a:rPr sz="1400" spc="-5" dirty="0">
                <a:latin typeface="Comic Sans MS"/>
                <a:cs typeface="Comic Sans MS"/>
              </a:rPr>
              <a:t>  (</a:t>
            </a:r>
            <a:r>
              <a:rPr lang="it-IT" sz="1400" spc="-5" dirty="0">
                <a:latin typeface="Comic Sans MS"/>
                <a:cs typeface="Comic Sans MS"/>
              </a:rPr>
              <a:t>e</a:t>
            </a:r>
            <a:r>
              <a:rPr sz="1400" spc="-5" dirty="0" err="1">
                <a:latin typeface="Comic Sans MS"/>
                <a:cs typeface="Comic Sans MS"/>
              </a:rPr>
              <a:t>rba</a:t>
            </a:r>
            <a:r>
              <a:rPr sz="1400" spc="-5" dirty="0">
                <a:latin typeface="Comic Sans MS"/>
                <a:cs typeface="Comic Sans MS"/>
              </a:rPr>
              <a:t> medica, </a:t>
            </a:r>
            <a:r>
              <a:rPr sz="1450" i="1" spc="-30" dirty="0">
                <a:latin typeface="Comic Sans MS"/>
                <a:cs typeface="Comic Sans MS"/>
              </a:rPr>
              <a:t>Medicago </a:t>
            </a:r>
            <a:r>
              <a:rPr sz="1450" i="1" spc="-20" dirty="0">
                <a:latin typeface="Comic Sans MS"/>
                <a:cs typeface="Comic Sans MS"/>
              </a:rPr>
              <a:t>sativa</a:t>
            </a:r>
            <a:r>
              <a:rPr sz="1400" spc="-20" dirty="0">
                <a:latin typeface="Comic Sans MS"/>
                <a:cs typeface="Comic Sans MS"/>
              </a:rPr>
              <a:t>) </a:t>
            </a:r>
            <a:r>
              <a:rPr sz="1400" spc="-5" dirty="0">
                <a:latin typeface="Comic Sans MS"/>
                <a:cs typeface="Comic Sans MS"/>
              </a:rPr>
              <a:t>(Da Longo</a:t>
            </a:r>
            <a:r>
              <a:rPr sz="1400" spc="-10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1997)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508" y="152170"/>
            <a:ext cx="25598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6600"/>
                </a:solidFill>
              </a:rPr>
              <a:t>Dicotiledoni</a:t>
            </a:r>
            <a:endParaRPr sz="2800" dirty="0"/>
          </a:p>
        </p:txBody>
      </p:sp>
      <p:sp>
        <p:nvSpPr>
          <p:cNvPr id="9" name="object 9"/>
          <p:cNvSpPr txBox="1"/>
          <p:nvPr/>
        </p:nvSpPr>
        <p:spPr>
          <a:xfrm>
            <a:off x="494459" y="6198895"/>
            <a:ext cx="786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el</a:t>
            </a:r>
            <a:r>
              <a:rPr sz="1800" spc="-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83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7461" y="26758"/>
            <a:ext cx="359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Fascio collaterale</a:t>
            </a:r>
            <a:r>
              <a:rPr spc="-70" dirty="0"/>
              <a:t> </a:t>
            </a:r>
            <a:r>
              <a:rPr spc="-5" dirty="0"/>
              <a:t>aperto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324600"/>
            <a:chOff x="0" y="0"/>
            <a:chExt cx="9144000" cy="6324600"/>
          </a:xfrm>
        </p:grpSpPr>
        <p:sp>
          <p:nvSpPr>
            <p:cNvPr id="4" name="object 4"/>
            <p:cNvSpPr/>
            <p:nvPr/>
          </p:nvSpPr>
          <p:spPr>
            <a:xfrm>
              <a:off x="1626107" y="685800"/>
              <a:ext cx="7517891" cy="5638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24455" cy="2747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3470" y="4664671"/>
            <a:ext cx="2910729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Nei fasci aperti una  parte delle cellule</a:t>
            </a:r>
            <a:r>
              <a:rPr sz="18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del  cordone</a:t>
            </a:r>
            <a:r>
              <a:rPr sz="18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procambiale  non si differenziano,  mantenendo  proprietà  meristematiche:  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CAMBIO</a:t>
            </a:r>
            <a:r>
              <a:rPr lang="it-IT"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it-IT" sz="1800" b="1" spc="-15" dirty="0" err="1">
                <a:solidFill>
                  <a:srgbClr val="333399"/>
                </a:solidFill>
                <a:latin typeface="Arial"/>
                <a:cs typeface="Arial"/>
              </a:rPr>
              <a:t>intrafascicolare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9539" y="262127"/>
            <a:ext cx="1706879" cy="3966193"/>
            <a:chOff x="129539" y="262127"/>
            <a:chExt cx="1706879" cy="3904488"/>
          </a:xfrm>
        </p:grpSpPr>
        <p:sp>
          <p:nvSpPr>
            <p:cNvPr id="10" name="object 10"/>
            <p:cNvSpPr/>
            <p:nvPr/>
          </p:nvSpPr>
          <p:spPr>
            <a:xfrm>
              <a:off x="143255" y="2900171"/>
              <a:ext cx="1693163" cy="1266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9" y="262127"/>
              <a:ext cx="190500" cy="391795"/>
            </a:xfrm>
            <a:custGeom>
              <a:avLst/>
              <a:gdLst/>
              <a:ahLst/>
              <a:cxnLst/>
              <a:rect l="l" t="t" r="r" b="b"/>
              <a:pathLst>
                <a:path w="190500" h="391795">
                  <a:moveTo>
                    <a:pt x="126492" y="160019"/>
                  </a:moveTo>
                  <a:lnTo>
                    <a:pt x="64008" y="160019"/>
                  </a:lnTo>
                  <a:lnTo>
                    <a:pt x="64008" y="391667"/>
                  </a:lnTo>
                  <a:lnTo>
                    <a:pt x="126492" y="391667"/>
                  </a:lnTo>
                  <a:lnTo>
                    <a:pt x="126492" y="160019"/>
                  </a:lnTo>
                  <a:close/>
                </a:path>
                <a:path w="190500" h="391795">
                  <a:moveTo>
                    <a:pt x="94488" y="0"/>
                  </a:moveTo>
                  <a:lnTo>
                    <a:pt x="0" y="190499"/>
                  </a:lnTo>
                  <a:lnTo>
                    <a:pt x="64008" y="190499"/>
                  </a:lnTo>
                  <a:lnTo>
                    <a:pt x="64008" y="160019"/>
                  </a:lnTo>
                  <a:lnTo>
                    <a:pt x="175138" y="160019"/>
                  </a:lnTo>
                  <a:lnTo>
                    <a:pt x="94488" y="0"/>
                  </a:lnTo>
                  <a:close/>
                </a:path>
                <a:path w="190500" h="391795">
                  <a:moveTo>
                    <a:pt x="175138" y="160019"/>
                  </a:moveTo>
                  <a:lnTo>
                    <a:pt x="126492" y="160019"/>
                  </a:lnTo>
                  <a:lnTo>
                    <a:pt x="126492" y="190499"/>
                  </a:lnTo>
                  <a:lnTo>
                    <a:pt x="190499" y="190499"/>
                  </a:lnTo>
                  <a:lnTo>
                    <a:pt x="175138" y="160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80234" y="431571"/>
            <a:ext cx="209550" cy="155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2000" dirty="0">
                <a:latin typeface="Arial"/>
                <a:cs typeface="Arial"/>
              </a:rPr>
              <a:t>C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5C3C9DB7-36E6-42D6-A543-735E3A5997C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44E98996-452F-4E12-8025-C64CBE84F50C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6DFE7E6F-B397-40BC-A687-15852DD9BFDC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74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31" y="1773936"/>
            <a:ext cx="2895599" cy="280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1773936"/>
            <a:ext cx="3009900" cy="2919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0" y="3244595"/>
            <a:ext cx="1066800" cy="228600"/>
          </a:xfrm>
          <a:custGeom>
            <a:avLst/>
            <a:gdLst/>
            <a:ahLst/>
            <a:cxnLst/>
            <a:rect l="l" t="t" r="r" b="b"/>
            <a:pathLst>
              <a:path w="1066800" h="228600">
                <a:moveTo>
                  <a:pt x="838199" y="0"/>
                </a:moveTo>
                <a:lnTo>
                  <a:pt x="838199" y="228600"/>
                </a:lnTo>
                <a:lnTo>
                  <a:pt x="990599" y="152400"/>
                </a:lnTo>
                <a:lnTo>
                  <a:pt x="876299" y="152400"/>
                </a:lnTo>
                <a:lnTo>
                  <a:pt x="876299" y="76200"/>
                </a:lnTo>
                <a:lnTo>
                  <a:pt x="990599" y="76200"/>
                </a:lnTo>
                <a:lnTo>
                  <a:pt x="838199" y="0"/>
                </a:lnTo>
                <a:close/>
              </a:path>
              <a:path w="1066800" h="228600">
                <a:moveTo>
                  <a:pt x="838199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838199" y="152400"/>
                </a:lnTo>
                <a:lnTo>
                  <a:pt x="838199" y="76200"/>
                </a:lnTo>
                <a:close/>
              </a:path>
              <a:path w="1066800" h="228600">
                <a:moveTo>
                  <a:pt x="990599" y="76200"/>
                </a:moveTo>
                <a:lnTo>
                  <a:pt x="876299" y="76200"/>
                </a:lnTo>
                <a:lnTo>
                  <a:pt x="876299" y="152400"/>
                </a:lnTo>
                <a:lnTo>
                  <a:pt x="990599" y="152400"/>
                </a:lnTo>
                <a:lnTo>
                  <a:pt x="1066799" y="114300"/>
                </a:lnTo>
                <a:lnTo>
                  <a:pt x="990599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73617" y="5108638"/>
            <a:ext cx="26714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7500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Cambio  </a:t>
            </a:r>
            <a:r>
              <a:rPr sz="2800" b="1" spc="-5" dirty="0">
                <a:latin typeface="Arial"/>
                <a:cs typeface="Arial"/>
              </a:rPr>
              <a:t>cri</a:t>
            </a:r>
            <a:r>
              <a:rPr sz="2800" b="1" spc="-10" dirty="0">
                <a:latin typeface="Arial"/>
                <a:cs typeface="Arial"/>
              </a:rPr>
              <a:t>b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vasc</a:t>
            </a:r>
            <a:r>
              <a:rPr sz="2800" b="1" spc="-10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lare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9200" y="309880"/>
            <a:ext cx="72008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FF6600"/>
                </a:solidFill>
              </a:rPr>
              <a:t>Struttura primaria </a:t>
            </a:r>
            <a:r>
              <a:rPr sz="3600" b="0" spc="-5" dirty="0">
                <a:solidFill>
                  <a:srgbClr val="FF6600"/>
                </a:solidFill>
                <a:latin typeface="Symbol"/>
                <a:cs typeface="Symbol"/>
              </a:rPr>
              <a:t></a:t>
            </a:r>
            <a:r>
              <a:rPr sz="3600" b="0" spc="4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6600"/>
                </a:solidFill>
              </a:rPr>
              <a:t>secondaria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2435" y="958596"/>
            <a:ext cx="304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(Dicotiledoni 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Gimnosperme)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4BEF02B7-69E9-41A6-A150-5835890396D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FBF671EA-6039-4BE8-ABC6-1400FE6ABD13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5C49D4C-5A52-4E85-9D83-49FE76FC1611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58395"/>
            <a:ext cx="9144000" cy="5164324"/>
            <a:chOff x="0" y="1388364"/>
            <a:chExt cx="9144000" cy="5142230"/>
          </a:xfrm>
        </p:grpSpPr>
        <p:sp>
          <p:nvSpPr>
            <p:cNvPr id="3" name="object 3"/>
            <p:cNvSpPr/>
            <p:nvPr/>
          </p:nvSpPr>
          <p:spPr>
            <a:xfrm>
              <a:off x="0" y="1388364"/>
              <a:ext cx="9143999" cy="5141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54567" y="2734055"/>
              <a:ext cx="5643880" cy="1789430"/>
            </a:xfrm>
            <a:custGeom>
              <a:avLst/>
              <a:gdLst/>
              <a:ahLst/>
              <a:cxnLst/>
              <a:rect l="l" t="t" r="r" b="b"/>
              <a:pathLst>
                <a:path w="5643880" h="1789429">
                  <a:moveTo>
                    <a:pt x="557784" y="1417320"/>
                  </a:moveTo>
                  <a:lnTo>
                    <a:pt x="457022" y="1503489"/>
                  </a:lnTo>
                  <a:lnTo>
                    <a:pt x="207302" y="1213104"/>
                  </a:lnTo>
                  <a:lnTo>
                    <a:pt x="198120" y="1202436"/>
                  </a:lnTo>
                  <a:lnTo>
                    <a:pt x="0" y="1373124"/>
                  </a:lnTo>
                  <a:lnTo>
                    <a:pt x="258381" y="1673567"/>
                  </a:lnTo>
                  <a:lnTo>
                    <a:pt x="158496" y="1760220"/>
                  </a:lnTo>
                  <a:lnTo>
                    <a:pt x="530352" y="1789176"/>
                  </a:lnTo>
                  <a:lnTo>
                    <a:pt x="530809" y="1783080"/>
                  </a:lnTo>
                  <a:lnTo>
                    <a:pt x="557009" y="1427988"/>
                  </a:lnTo>
                  <a:lnTo>
                    <a:pt x="557784" y="1417320"/>
                  </a:lnTo>
                  <a:close/>
                </a:path>
                <a:path w="5643880" h="1789429">
                  <a:moveTo>
                    <a:pt x="3144012" y="396240"/>
                  </a:moveTo>
                  <a:lnTo>
                    <a:pt x="3011424" y="396240"/>
                  </a:lnTo>
                  <a:lnTo>
                    <a:pt x="3011424" y="9144"/>
                  </a:lnTo>
                  <a:lnTo>
                    <a:pt x="3011424" y="4572"/>
                  </a:lnTo>
                  <a:lnTo>
                    <a:pt x="3011424" y="0"/>
                  </a:lnTo>
                  <a:lnTo>
                    <a:pt x="2749296" y="0"/>
                  </a:lnTo>
                  <a:lnTo>
                    <a:pt x="2749296" y="396240"/>
                  </a:lnTo>
                  <a:lnTo>
                    <a:pt x="2616708" y="396240"/>
                  </a:lnTo>
                  <a:lnTo>
                    <a:pt x="2880360" y="659892"/>
                  </a:lnTo>
                  <a:lnTo>
                    <a:pt x="2891028" y="649224"/>
                  </a:lnTo>
                  <a:lnTo>
                    <a:pt x="3134868" y="405384"/>
                  </a:lnTo>
                  <a:lnTo>
                    <a:pt x="3142488" y="397764"/>
                  </a:lnTo>
                  <a:lnTo>
                    <a:pt x="3144012" y="396240"/>
                  </a:lnTo>
                  <a:close/>
                </a:path>
                <a:path w="5643880" h="1789429">
                  <a:moveTo>
                    <a:pt x="5643372" y="1097280"/>
                  </a:moveTo>
                  <a:lnTo>
                    <a:pt x="5639130" y="1092708"/>
                  </a:lnTo>
                  <a:lnTo>
                    <a:pt x="5474970" y="915924"/>
                  </a:lnTo>
                  <a:lnTo>
                    <a:pt x="5465064" y="905256"/>
                  </a:lnTo>
                  <a:lnTo>
                    <a:pt x="5175008" y="1174280"/>
                  </a:lnTo>
                  <a:lnTo>
                    <a:pt x="5095519" y="1089660"/>
                  </a:lnTo>
                  <a:lnTo>
                    <a:pt x="5084064" y="1077468"/>
                  </a:lnTo>
                  <a:lnTo>
                    <a:pt x="5070348" y="1450848"/>
                  </a:lnTo>
                  <a:lnTo>
                    <a:pt x="5442204" y="1463040"/>
                  </a:lnTo>
                  <a:lnTo>
                    <a:pt x="5440807" y="1461516"/>
                  </a:lnTo>
                  <a:lnTo>
                    <a:pt x="5356288" y="1370076"/>
                  </a:lnTo>
                  <a:lnTo>
                    <a:pt x="5353037" y="1366570"/>
                  </a:lnTo>
                  <a:lnTo>
                    <a:pt x="5357457" y="1362456"/>
                  </a:lnTo>
                  <a:lnTo>
                    <a:pt x="5640095" y="1100328"/>
                  </a:lnTo>
                  <a:lnTo>
                    <a:pt x="5643372" y="10972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3955" y="3108959"/>
              <a:ext cx="3345179" cy="670560"/>
            </a:xfrm>
            <a:custGeom>
              <a:avLst/>
              <a:gdLst/>
              <a:ahLst/>
              <a:cxnLst/>
              <a:rect l="l" t="t" r="r" b="b"/>
              <a:pathLst>
                <a:path w="3345179" h="670560">
                  <a:moveTo>
                    <a:pt x="557784" y="298704"/>
                  </a:moveTo>
                  <a:lnTo>
                    <a:pt x="461937" y="390144"/>
                  </a:lnTo>
                  <a:lnTo>
                    <a:pt x="199097" y="112776"/>
                  </a:lnTo>
                  <a:lnTo>
                    <a:pt x="188976" y="102108"/>
                  </a:lnTo>
                  <a:lnTo>
                    <a:pt x="0" y="281940"/>
                  </a:lnTo>
                  <a:lnTo>
                    <a:pt x="272059" y="569023"/>
                  </a:lnTo>
                  <a:lnTo>
                    <a:pt x="176784" y="659892"/>
                  </a:lnTo>
                  <a:lnTo>
                    <a:pt x="548640" y="670560"/>
                  </a:lnTo>
                  <a:lnTo>
                    <a:pt x="548792" y="664464"/>
                  </a:lnTo>
                  <a:lnTo>
                    <a:pt x="557530" y="309372"/>
                  </a:lnTo>
                  <a:lnTo>
                    <a:pt x="557784" y="298704"/>
                  </a:lnTo>
                  <a:close/>
                </a:path>
                <a:path w="3345179" h="670560">
                  <a:moveTo>
                    <a:pt x="3345180" y="108204"/>
                  </a:moveTo>
                  <a:lnTo>
                    <a:pt x="3124187" y="7620"/>
                  </a:lnTo>
                  <a:lnTo>
                    <a:pt x="3107436" y="0"/>
                  </a:lnTo>
                  <a:lnTo>
                    <a:pt x="2941447" y="360654"/>
                  </a:lnTo>
                  <a:lnTo>
                    <a:pt x="2837370" y="312420"/>
                  </a:lnTo>
                  <a:lnTo>
                    <a:pt x="2820924" y="304800"/>
                  </a:lnTo>
                  <a:lnTo>
                    <a:pt x="2950464" y="653796"/>
                  </a:lnTo>
                  <a:lnTo>
                    <a:pt x="2971088" y="646176"/>
                  </a:lnTo>
                  <a:lnTo>
                    <a:pt x="3288614" y="528828"/>
                  </a:lnTo>
                  <a:lnTo>
                    <a:pt x="3300984" y="524256"/>
                  </a:lnTo>
                  <a:lnTo>
                    <a:pt x="3290862" y="519684"/>
                  </a:lnTo>
                  <a:lnTo>
                    <a:pt x="3189528" y="473964"/>
                  </a:lnTo>
                  <a:lnTo>
                    <a:pt x="3179597" y="469493"/>
                  </a:lnTo>
                  <a:lnTo>
                    <a:pt x="3180334" y="467868"/>
                  </a:lnTo>
                  <a:lnTo>
                    <a:pt x="3341687" y="115824"/>
                  </a:lnTo>
                  <a:lnTo>
                    <a:pt x="3345180" y="108204"/>
                  </a:lnTo>
                  <a:close/>
                </a:path>
              </a:pathLst>
            </a:custGeom>
            <a:solidFill>
              <a:srgbClr val="26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42531" y="344423"/>
            <a:ext cx="658495" cy="527685"/>
          </a:xfrm>
          <a:custGeom>
            <a:avLst/>
            <a:gdLst/>
            <a:ahLst/>
            <a:cxnLst/>
            <a:rect l="l" t="t" r="r" b="b"/>
            <a:pathLst>
              <a:path w="658494" h="527685">
                <a:moveTo>
                  <a:pt x="658368" y="263652"/>
                </a:moveTo>
                <a:lnTo>
                  <a:pt x="655320" y="260604"/>
                </a:lnTo>
                <a:lnTo>
                  <a:pt x="406908" y="12192"/>
                </a:lnTo>
                <a:lnTo>
                  <a:pt x="394716" y="0"/>
                </a:lnTo>
                <a:lnTo>
                  <a:pt x="394716" y="132588"/>
                </a:lnTo>
                <a:lnTo>
                  <a:pt x="0" y="132588"/>
                </a:lnTo>
                <a:lnTo>
                  <a:pt x="0" y="394716"/>
                </a:lnTo>
                <a:lnTo>
                  <a:pt x="394716" y="394716"/>
                </a:lnTo>
                <a:lnTo>
                  <a:pt x="394716" y="527304"/>
                </a:lnTo>
                <a:lnTo>
                  <a:pt x="406908" y="515112"/>
                </a:lnTo>
                <a:lnTo>
                  <a:pt x="655320" y="266700"/>
                </a:lnTo>
                <a:lnTo>
                  <a:pt x="658368" y="2636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42543" y="1066800"/>
            <a:ext cx="658495" cy="528955"/>
            <a:chOff x="542543" y="1066800"/>
            <a:chExt cx="658495" cy="528955"/>
          </a:xfrm>
        </p:grpSpPr>
        <p:sp>
          <p:nvSpPr>
            <p:cNvPr id="8" name="object 8"/>
            <p:cNvSpPr/>
            <p:nvPr/>
          </p:nvSpPr>
          <p:spPr>
            <a:xfrm>
              <a:off x="547115" y="1078991"/>
              <a:ext cx="647700" cy="504825"/>
            </a:xfrm>
            <a:custGeom>
              <a:avLst/>
              <a:gdLst/>
              <a:ahLst/>
              <a:cxnLst/>
              <a:rect l="l" t="t" r="r" b="b"/>
              <a:pathLst>
                <a:path w="647700" h="504825">
                  <a:moveTo>
                    <a:pt x="394715" y="0"/>
                  </a:moveTo>
                  <a:lnTo>
                    <a:pt x="394715" y="126492"/>
                  </a:lnTo>
                  <a:lnTo>
                    <a:pt x="0" y="126492"/>
                  </a:lnTo>
                  <a:lnTo>
                    <a:pt x="0" y="377951"/>
                  </a:lnTo>
                  <a:lnTo>
                    <a:pt x="394715" y="377951"/>
                  </a:lnTo>
                  <a:lnTo>
                    <a:pt x="394715" y="504443"/>
                  </a:lnTo>
                  <a:lnTo>
                    <a:pt x="647699" y="251460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543" y="1066800"/>
              <a:ext cx="658495" cy="528955"/>
            </a:xfrm>
            <a:custGeom>
              <a:avLst/>
              <a:gdLst/>
              <a:ahLst/>
              <a:cxnLst/>
              <a:rect l="l" t="t" r="r" b="b"/>
              <a:pathLst>
                <a:path w="658494" h="528955">
                  <a:moveTo>
                    <a:pt x="394715" y="390143"/>
                  </a:moveTo>
                  <a:lnTo>
                    <a:pt x="394715" y="528827"/>
                  </a:lnTo>
                  <a:lnTo>
                    <a:pt x="406837" y="516635"/>
                  </a:lnTo>
                  <a:lnTo>
                    <a:pt x="403859" y="516635"/>
                  </a:lnTo>
                  <a:lnTo>
                    <a:pt x="396239" y="513587"/>
                  </a:lnTo>
                  <a:lnTo>
                    <a:pt x="403859" y="505967"/>
                  </a:lnTo>
                  <a:lnTo>
                    <a:pt x="403859" y="394715"/>
                  </a:lnTo>
                  <a:lnTo>
                    <a:pt x="399287" y="394715"/>
                  </a:lnTo>
                  <a:lnTo>
                    <a:pt x="394715" y="390143"/>
                  </a:lnTo>
                  <a:close/>
                </a:path>
                <a:path w="658494" h="528955">
                  <a:moveTo>
                    <a:pt x="403859" y="505967"/>
                  </a:moveTo>
                  <a:lnTo>
                    <a:pt x="396239" y="513587"/>
                  </a:lnTo>
                  <a:lnTo>
                    <a:pt x="403859" y="516635"/>
                  </a:lnTo>
                  <a:lnTo>
                    <a:pt x="403859" y="505967"/>
                  </a:lnTo>
                  <a:close/>
                </a:path>
                <a:path w="658494" h="528955">
                  <a:moveTo>
                    <a:pt x="645413" y="264413"/>
                  </a:moveTo>
                  <a:lnTo>
                    <a:pt x="403859" y="505967"/>
                  </a:lnTo>
                  <a:lnTo>
                    <a:pt x="403859" y="516635"/>
                  </a:lnTo>
                  <a:lnTo>
                    <a:pt x="406837" y="516635"/>
                  </a:lnTo>
                  <a:lnTo>
                    <a:pt x="653822" y="268224"/>
                  </a:lnTo>
                  <a:lnTo>
                    <a:pt x="649223" y="268224"/>
                  </a:lnTo>
                  <a:lnTo>
                    <a:pt x="645413" y="264413"/>
                  </a:lnTo>
                  <a:close/>
                </a:path>
                <a:path w="658494" h="528955">
                  <a:moveTo>
                    <a:pt x="394715" y="132587"/>
                  </a:moveTo>
                  <a:lnTo>
                    <a:pt x="0" y="132587"/>
                  </a:lnTo>
                  <a:lnTo>
                    <a:pt x="0" y="394715"/>
                  </a:lnTo>
                  <a:lnTo>
                    <a:pt x="394715" y="394715"/>
                  </a:lnTo>
                  <a:lnTo>
                    <a:pt x="394715" y="390143"/>
                  </a:lnTo>
                  <a:lnTo>
                    <a:pt x="9143" y="390143"/>
                  </a:lnTo>
                  <a:lnTo>
                    <a:pt x="4571" y="385571"/>
                  </a:lnTo>
                  <a:lnTo>
                    <a:pt x="9143" y="385571"/>
                  </a:lnTo>
                  <a:lnTo>
                    <a:pt x="9143" y="143255"/>
                  </a:lnTo>
                  <a:lnTo>
                    <a:pt x="4571" y="143255"/>
                  </a:lnTo>
                  <a:lnTo>
                    <a:pt x="9143" y="138684"/>
                  </a:lnTo>
                  <a:lnTo>
                    <a:pt x="394715" y="138684"/>
                  </a:lnTo>
                  <a:lnTo>
                    <a:pt x="394715" y="132587"/>
                  </a:lnTo>
                  <a:close/>
                </a:path>
                <a:path w="658494" h="528955">
                  <a:moveTo>
                    <a:pt x="403859" y="385571"/>
                  </a:moveTo>
                  <a:lnTo>
                    <a:pt x="9143" y="385571"/>
                  </a:lnTo>
                  <a:lnTo>
                    <a:pt x="9143" y="390143"/>
                  </a:lnTo>
                  <a:lnTo>
                    <a:pt x="394715" y="390143"/>
                  </a:lnTo>
                  <a:lnTo>
                    <a:pt x="399287" y="394715"/>
                  </a:lnTo>
                  <a:lnTo>
                    <a:pt x="403859" y="394715"/>
                  </a:lnTo>
                  <a:lnTo>
                    <a:pt x="403859" y="385571"/>
                  </a:lnTo>
                  <a:close/>
                </a:path>
                <a:path w="658494" h="528955">
                  <a:moveTo>
                    <a:pt x="9143" y="385571"/>
                  </a:moveTo>
                  <a:lnTo>
                    <a:pt x="4571" y="385571"/>
                  </a:lnTo>
                  <a:lnTo>
                    <a:pt x="9143" y="390143"/>
                  </a:lnTo>
                  <a:lnTo>
                    <a:pt x="9143" y="385571"/>
                  </a:lnTo>
                  <a:close/>
                </a:path>
                <a:path w="658494" h="528955">
                  <a:moveTo>
                    <a:pt x="649223" y="260603"/>
                  </a:moveTo>
                  <a:lnTo>
                    <a:pt x="645413" y="264413"/>
                  </a:lnTo>
                  <a:lnTo>
                    <a:pt x="649223" y="268224"/>
                  </a:lnTo>
                  <a:lnTo>
                    <a:pt x="649223" y="260603"/>
                  </a:lnTo>
                  <a:close/>
                </a:path>
                <a:path w="658494" h="528955">
                  <a:moveTo>
                    <a:pt x="655319" y="260603"/>
                  </a:moveTo>
                  <a:lnTo>
                    <a:pt x="649223" y="260603"/>
                  </a:lnTo>
                  <a:lnTo>
                    <a:pt x="649223" y="268224"/>
                  </a:lnTo>
                  <a:lnTo>
                    <a:pt x="653822" y="268224"/>
                  </a:lnTo>
                  <a:lnTo>
                    <a:pt x="658367" y="263651"/>
                  </a:lnTo>
                  <a:lnTo>
                    <a:pt x="655319" y="260603"/>
                  </a:lnTo>
                  <a:close/>
                </a:path>
                <a:path w="658494" h="528955">
                  <a:moveTo>
                    <a:pt x="406907" y="12191"/>
                  </a:moveTo>
                  <a:lnTo>
                    <a:pt x="403859" y="12191"/>
                  </a:lnTo>
                  <a:lnTo>
                    <a:pt x="403859" y="22860"/>
                  </a:lnTo>
                  <a:lnTo>
                    <a:pt x="645413" y="264413"/>
                  </a:lnTo>
                  <a:lnTo>
                    <a:pt x="649223" y="260603"/>
                  </a:lnTo>
                  <a:lnTo>
                    <a:pt x="655319" y="260603"/>
                  </a:lnTo>
                  <a:lnTo>
                    <a:pt x="406907" y="12191"/>
                  </a:lnTo>
                  <a:close/>
                </a:path>
                <a:path w="658494" h="528955">
                  <a:moveTo>
                    <a:pt x="9143" y="138684"/>
                  </a:moveTo>
                  <a:lnTo>
                    <a:pt x="4571" y="143255"/>
                  </a:lnTo>
                  <a:lnTo>
                    <a:pt x="9143" y="143255"/>
                  </a:lnTo>
                  <a:lnTo>
                    <a:pt x="9143" y="138684"/>
                  </a:lnTo>
                  <a:close/>
                </a:path>
                <a:path w="658494" h="528955">
                  <a:moveTo>
                    <a:pt x="403859" y="132587"/>
                  </a:moveTo>
                  <a:lnTo>
                    <a:pt x="399287" y="132587"/>
                  </a:lnTo>
                  <a:lnTo>
                    <a:pt x="394715" y="138684"/>
                  </a:lnTo>
                  <a:lnTo>
                    <a:pt x="9143" y="138684"/>
                  </a:lnTo>
                  <a:lnTo>
                    <a:pt x="9143" y="143255"/>
                  </a:lnTo>
                  <a:lnTo>
                    <a:pt x="403859" y="143255"/>
                  </a:lnTo>
                  <a:lnTo>
                    <a:pt x="403859" y="132587"/>
                  </a:lnTo>
                  <a:close/>
                </a:path>
                <a:path w="658494" h="528955">
                  <a:moveTo>
                    <a:pt x="394715" y="0"/>
                  </a:moveTo>
                  <a:lnTo>
                    <a:pt x="394715" y="138684"/>
                  </a:lnTo>
                  <a:lnTo>
                    <a:pt x="399287" y="132587"/>
                  </a:lnTo>
                  <a:lnTo>
                    <a:pt x="403859" y="132587"/>
                  </a:lnTo>
                  <a:lnTo>
                    <a:pt x="403859" y="22860"/>
                  </a:lnTo>
                  <a:lnTo>
                    <a:pt x="396239" y="15239"/>
                  </a:lnTo>
                  <a:lnTo>
                    <a:pt x="403859" y="12191"/>
                  </a:lnTo>
                  <a:lnTo>
                    <a:pt x="406907" y="12191"/>
                  </a:lnTo>
                  <a:lnTo>
                    <a:pt x="394715" y="0"/>
                  </a:lnTo>
                  <a:close/>
                </a:path>
                <a:path w="658494" h="528955">
                  <a:moveTo>
                    <a:pt x="403859" y="12191"/>
                  </a:moveTo>
                  <a:lnTo>
                    <a:pt x="396239" y="15239"/>
                  </a:lnTo>
                  <a:lnTo>
                    <a:pt x="403859" y="22860"/>
                  </a:lnTo>
                  <a:lnTo>
                    <a:pt x="403859" y="12191"/>
                  </a:lnTo>
                  <a:close/>
                </a:path>
              </a:pathLst>
            </a:custGeom>
            <a:solidFill>
              <a:srgbClr val="26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10653" y="457200"/>
            <a:ext cx="2682875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Cambio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intrafascicolare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Cambio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interfascicolare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03847" y="0"/>
            <a:ext cx="2726435" cy="1802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E7D655F0-E85B-4F83-B2C2-CEA5AFA4F7C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7AA95FC-283F-4266-A064-6D91B9F60225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F8B4950F-7A19-419C-9BDC-28134D10E065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304800"/>
            <a:ext cx="5032375" cy="5905500"/>
            <a:chOff x="304800" y="304800"/>
            <a:chExt cx="5032375" cy="5905500"/>
          </a:xfrm>
        </p:grpSpPr>
        <p:sp>
          <p:nvSpPr>
            <p:cNvPr id="3" name="object 3"/>
            <p:cNvSpPr/>
            <p:nvPr/>
          </p:nvSpPr>
          <p:spPr>
            <a:xfrm>
              <a:off x="304800" y="304800"/>
              <a:ext cx="4888991" cy="5905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987" y="1520951"/>
              <a:ext cx="2289175" cy="1760220"/>
            </a:xfrm>
            <a:custGeom>
              <a:avLst/>
              <a:gdLst/>
              <a:ahLst/>
              <a:cxnLst/>
              <a:rect l="l" t="t" r="r" b="b"/>
              <a:pathLst>
                <a:path w="2289175" h="1760220">
                  <a:moveTo>
                    <a:pt x="2212848" y="1752600"/>
                  </a:moveTo>
                  <a:lnTo>
                    <a:pt x="1438808" y="1259624"/>
                  </a:lnTo>
                  <a:lnTo>
                    <a:pt x="1443228" y="1252728"/>
                  </a:lnTo>
                  <a:lnTo>
                    <a:pt x="1456944" y="1231392"/>
                  </a:lnTo>
                  <a:lnTo>
                    <a:pt x="1371600" y="1222248"/>
                  </a:lnTo>
                  <a:lnTo>
                    <a:pt x="1415796" y="1295400"/>
                  </a:lnTo>
                  <a:lnTo>
                    <a:pt x="1434007" y="1267091"/>
                  </a:lnTo>
                  <a:lnTo>
                    <a:pt x="2208276" y="1760220"/>
                  </a:lnTo>
                  <a:lnTo>
                    <a:pt x="2212848" y="1752600"/>
                  </a:lnTo>
                  <a:close/>
                </a:path>
                <a:path w="2289175" h="1760220">
                  <a:moveTo>
                    <a:pt x="2289048" y="7620"/>
                  </a:moveTo>
                  <a:lnTo>
                    <a:pt x="2284476" y="0"/>
                  </a:lnTo>
                  <a:lnTo>
                    <a:pt x="63309" y="1332103"/>
                  </a:lnTo>
                  <a:lnTo>
                    <a:pt x="45720" y="1303020"/>
                  </a:lnTo>
                  <a:lnTo>
                    <a:pt x="0" y="1374648"/>
                  </a:lnTo>
                  <a:lnTo>
                    <a:pt x="85344" y="1368552"/>
                  </a:lnTo>
                  <a:lnTo>
                    <a:pt x="72453" y="1347216"/>
                  </a:lnTo>
                  <a:lnTo>
                    <a:pt x="68580" y="1340815"/>
                  </a:lnTo>
                  <a:lnTo>
                    <a:pt x="2289048" y="762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2903" y="717550"/>
            <a:ext cx="28041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Cambio  intrafascicolare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(residuo del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cordone  procambiale)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42903" y="2878137"/>
            <a:ext cx="34385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Cambio interfascicolare  </a:t>
            </a:r>
            <a:r>
              <a:rPr sz="2400" spc="-5" dirty="0">
                <a:latin typeface="Arial"/>
                <a:cs typeface="Arial"/>
              </a:rPr>
              <a:t>(cellule parenchimatiche  del raggio midollare  indotte a </a:t>
            </a:r>
            <a:r>
              <a:rPr sz="2400" spc="-10" dirty="0">
                <a:latin typeface="Arial"/>
                <a:cs typeface="Arial"/>
              </a:rPr>
              <a:t>dedifferenziarsi)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0AB136C-401B-41AB-BFBF-7E02155A046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EAFDB214-3B7F-4817-88D6-AF7370886487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6017F50C-2D01-4F6A-952E-AA4199B0D49F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1456"/>
            <a:ext cx="9144000" cy="485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FBF2B17-7A7B-489A-871F-619BDDD8C93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DC8A855-F110-41B2-81DC-CB5545B5AD07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5077DBE3-5BD2-4648-9F7C-F3933AED2610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246" y="1752601"/>
            <a:ext cx="6104153" cy="4581624"/>
            <a:chOff x="525246" y="1752600"/>
            <a:chExt cx="6104153" cy="4559807"/>
          </a:xfrm>
        </p:grpSpPr>
        <p:sp>
          <p:nvSpPr>
            <p:cNvPr id="3" name="object 3"/>
            <p:cNvSpPr/>
            <p:nvPr/>
          </p:nvSpPr>
          <p:spPr>
            <a:xfrm>
              <a:off x="525246" y="1752600"/>
              <a:ext cx="5886935" cy="455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26379" y="2421635"/>
              <a:ext cx="1303020" cy="702945"/>
            </a:xfrm>
            <a:custGeom>
              <a:avLst/>
              <a:gdLst/>
              <a:ahLst/>
              <a:cxnLst/>
              <a:rect l="l" t="t" r="r" b="b"/>
              <a:pathLst>
                <a:path w="1303020" h="702944">
                  <a:moveTo>
                    <a:pt x="1194390" y="666845"/>
                  </a:moveTo>
                  <a:lnTo>
                    <a:pt x="1176527" y="701039"/>
                  </a:lnTo>
                  <a:lnTo>
                    <a:pt x="1303019" y="702563"/>
                  </a:lnTo>
                  <a:lnTo>
                    <a:pt x="1283656" y="675131"/>
                  </a:lnTo>
                  <a:lnTo>
                    <a:pt x="1210055" y="675131"/>
                  </a:lnTo>
                  <a:lnTo>
                    <a:pt x="1194390" y="666845"/>
                  </a:lnTo>
                  <a:close/>
                </a:path>
                <a:path w="1303020" h="702944">
                  <a:moveTo>
                    <a:pt x="1212076" y="632989"/>
                  </a:moveTo>
                  <a:lnTo>
                    <a:pt x="1194390" y="666845"/>
                  </a:lnTo>
                  <a:lnTo>
                    <a:pt x="1210055" y="675131"/>
                  </a:lnTo>
                  <a:lnTo>
                    <a:pt x="1228343" y="641603"/>
                  </a:lnTo>
                  <a:lnTo>
                    <a:pt x="1212076" y="632989"/>
                  </a:lnTo>
                  <a:close/>
                </a:path>
                <a:path w="1303020" h="702944">
                  <a:moveTo>
                    <a:pt x="1229867" y="598931"/>
                  </a:moveTo>
                  <a:lnTo>
                    <a:pt x="1212076" y="632989"/>
                  </a:lnTo>
                  <a:lnTo>
                    <a:pt x="1228343" y="641603"/>
                  </a:lnTo>
                  <a:lnTo>
                    <a:pt x="1210055" y="675131"/>
                  </a:lnTo>
                  <a:lnTo>
                    <a:pt x="1283656" y="675131"/>
                  </a:lnTo>
                  <a:lnTo>
                    <a:pt x="1229867" y="598931"/>
                  </a:lnTo>
                  <a:close/>
                </a:path>
                <a:path w="1303020" h="702944">
                  <a:moveTo>
                    <a:pt x="16763" y="0"/>
                  </a:moveTo>
                  <a:lnTo>
                    <a:pt x="0" y="35051"/>
                  </a:lnTo>
                  <a:lnTo>
                    <a:pt x="1194390" y="666845"/>
                  </a:lnTo>
                  <a:lnTo>
                    <a:pt x="1212076" y="632989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39" y="161925"/>
            <a:ext cx="81889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Con divisioni longitudinali tangenziali avviene la formazione  di due cellule di dimensioni uguali, di cui una si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differenzierà,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mentre l’altra manterrà la capacità di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dividersi.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F238B9B-9BF8-4C0D-8CE1-A4C59A2046A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047F774-15EC-4DCC-815C-576361FC82FA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E2600E69-57C6-4AAB-9BD8-17B5BE403BAE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051303" y="0"/>
            <a:ext cx="5143500" cy="6426835"/>
            <a:chOff x="2051303" y="0"/>
            <a:chExt cx="5143500" cy="6426835"/>
          </a:xfrm>
        </p:grpSpPr>
        <p:sp>
          <p:nvSpPr>
            <p:cNvPr id="5" name="object 5"/>
            <p:cNvSpPr/>
            <p:nvPr/>
          </p:nvSpPr>
          <p:spPr>
            <a:xfrm>
              <a:off x="2051303" y="0"/>
              <a:ext cx="5143499" cy="64267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1115" y="342899"/>
              <a:ext cx="85725" cy="1152525"/>
            </a:xfrm>
            <a:custGeom>
              <a:avLst/>
              <a:gdLst/>
              <a:ahLst/>
              <a:cxnLst/>
              <a:rect l="l" t="t" r="r" b="b"/>
              <a:pathLst>
                <a:path w="85725" h="1152525">
                  <a:moveTo>
                    <a:pt x="56387" y="71627"/>
                  </a:moveTo>
                  <a:lnTo>
                    <a:pt x="28956" y="71627"/>
                  </a:lnTo>
                  <a:lnTo>
                    <a:pt x="28956" y="1152143"/>
                  </a:lnTo>
                  <a:lnTo>
                    <a:pt x="56387" y="1152143"/>
                  </a:lnTo>
                  <a:lnTo>
                    <a:pt x="56387" y="71627"/>
                  </a:lnTo>
                  <a:close/>
                </a:path>
                <a:path w="85725" h="1152525">
                  <a:moveTo>
                    <a:pt x="42672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1627"/>
                  </a:lnTo>
                  <a:lnTo>
                    <a:pt x="77857" y="71627"/>
                  </a:lnTo>
                  <a:lnTo>
                    <a:pt x="42672" y="0"/>
                  </a:lnTo>
                  <a:close/>
                </a:path>
                <a:path w="85725" h="1152525">
                  <a:moveTo>
                    <a:pt x="77857" y="71627"/>
                  </a:moveTo>
                  <a:lnTo>
                    <a:pt x="56387" y="71627"/>
                  </a:lnTo>
                  <a:lnTo>
                    <a:pt x="56387" y="86867"/>
                  </a:lnTo>
                  <a:lnTo>
                    <a:pt x="85343" y="86867"/>
                  </a:lnTo>
                  <a:lnTo>
                    <a:pt x="77857" y="71627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127" y="234886"/>
            <a:ext cx="14662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C3300"/>
                </a:solidFill>
                <a:latin typeface="Arial"/>
                <a:cs typeface="Arial"/>
              </a:rPr>
              <a:t>La posizione della  cellula cambiale</a:t>
            </a:r>
            <a:r>
              <a:rPr sz="1400" spc="-1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3300"/>
                </a:solidFill>
                <a:latin typeface="Arial"/>
                <a:cs typeface="Arial"/>
              </a:rPr>
              <a:t>si  sposta  </a:t>
            </a:r>
            <a:r>
              <a:rPr sz="1400" spc="-5" dirty="0">
                <a:solidFill>
                  <a:srgbClr val="CC3300"/>
                </a:solidFill>
                <a:latin typeface="Arial"/>
                <a:cs typeface="Arial"/>
              </a:rPr>
              <a:t>progressivamente  </a:t>
            </a:r>
            <a:r>
              <a:rPr sz="1400" dirty="0">
                <a:solidFill>
                  <a:srgbClr val="CC3300"/>
                </a:solidFill>
                <a:latin typeface="Arial"/>
                <a:cs typeface="Arial"/>
              </a:rPr>
              <a:t>più lontano dal  centro</a:t>
            </a:r>
            <a:r>
              <a:rPr sz="1400" spc="-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3300"/>
                </a:solidFill>
                <a:latin typeface="Arial"/>
                <a:cs typeface="Arial"/>
              </a:rPr>
              <a:t>dell’organo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23684" cy="6858000"/>
            <a:chOff x="0" y="0"/>
            <a:chExt cx="6623684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23303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5915" y="868679"/>
              <a:ext cx="85725" cy="1369060"/>
            </a:xfrm>
            <a:custGeom>
              <a:avLst/>
              <a:gdLst/>
              <a:ahLst/>
              <a:cxnLst/>
              <a:rect l="l" t="t" r="r" b="b"/>
              <a:pathLst>
                <a:path w="85725" h="1369060">
                  <a:moveTo>
                    <a:pt x="56387" y="71628"/>
                  </a:moveTo>
                  <a:lnTo>
                    <a:pt x="28955" y="71628"/>
                  </a:lnTo>
                  <a:lnTo>
                    <a:pt x="28955" y="1368551"/>
                  </a:lnTo>
                  <a:lnTo>
                    <a:pt x="56387" y="1368551"/>
                  </a:lnTo>
                  <a:lnTo>
                    <a:pt x="56387" y="71628"/>
                  </a:lnTo>
                  <a:close/>
                </a:path>
                <a:path w="85725" h="1369060">
                  <a:moveTo>
                    <a:pt x="42672" y="0"/>
                  </a:moveTo>
                  <a:lnTo>
                    <a:pt x="0" y="86868"/>
                  </a:lnTo>
                  <a:lnTo>
                    <a:pt x="28955" y="86868"/>
                  </a:lnTo>
                  <a:lnTo>
                    <a:pt x="28955" y="71628"/>
                  </a:lnTo>
                  <a:lnTo>
                    <a:pt x="77857" y="71628"/>
                  </a:lnTo>
                  <a:lnTo>
                    <a:pt x="42672" y="0"/>
                  </a:lnTo>
                  <a:close/>
                </a:path>
                <a:path w="85725" h="1369060">
                  <a:moveTo>
                    <a:pt x="77857" y="71628"/>
                  </a:moveTo>
                  <a:lnTo>
                    <a:pt x="56387" y="71628"/>
                  </a:lnTo>
                  <a:lnTo>
                    <a:pt x="56387" y="86868"/>
                  </a:lnTo>
                  <a:lnTo>
                    <a:pt x="85343" y="86868"/>
                  </a:lnTo>
                  <a:lnTo>
                    <a:pt x="77857" y="71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66864" y="285750"/>
            <a:ext cx="204279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 la  formazione di  nuovi elementi  xilematici, il  cambio si  sposta sempre  più lontano dal  centro  dell’organo,  aumentando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  propria  circonferenza.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2463" y="2113788"/>
            <a:ext cx="5318760" cy="3916679"/>
            <a:chOff x="3362463" y="2113788"/>
            <a:chExt cx="5318760" cy="3916679"/>
          </a:xfrm>
        </p:grpSpPr>
        <p:sp>
          <p:nvSpPr>
            <p:cNvPr id="3" name="object 3"/>
            <p:cNvSpPr/>
            <p:nvPr/>
          </p:nvSpPr>
          <p:spPr>
            <a:xfrm>
              <a:off x="3362463" y="2566415"/>
              <a:ext cx="5205464" cy="3389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0803" y="2558795"/>
              <a:ext cx="2327275" cy="3472179"/>
            </a:xfrm>
            <a:custGeom>
              <a:avLst/>
              <a:gdLst/>
              <a:ahLst/>
              <a:cxnLst/>
              <a:rect l="l" t="t" r="r" b="b"/>
              <a:pathLst>
                <a:path w="2327275" h="3472179">
                  <a:moveTo>
                    <a:pt x="2327148" y="3454908"/>
                  </a:moveTo>
                  <a:lnTo>
                    <a:pt x="1181074" y="1735429"/>
                  </a:lnTo>
                  <a:lnTo>
                    <a:pt x="2257044" y="15240"/>
                  </a:lnTo>
                  <a:lnTo>
                    <a:pt x="2232660" y="0"/>
                  </a:lnTo>
                  <a:lnTo>
                    <a:pt x="1163815" y="1709547"/>
                  </a:lnTo>
                  <a:lnTo>
                    <a:pt x="24384" y="0"/>
                  </a:lnTo>
                  <a:lnTo>
                    <a:pt x="0" y="15240"/>
                  </a:lnTo>
                  <a:lnTo>
                    <a:pt x="1147216" y="1736090"/>
                  </a:lnTo>
                  <a:lnTo>
                    <a:pt x="71628" y="3456432"/>
                  </a:lnTo>
                  <a:lnTo>
                    <a:pt x="96012" y="3470148"/>
                  </a:lnTo>
                  <a:lnTo>
                    <a:pt x="1164475" y="1761959"/>
                  </a:lnTo>
                  <a:lnTo>
                    <a:pt x="2304288" y="3471672"/>
                  </a:lnTo>
                  <a:lnTo>
                    <a:pt x="2327148" y="345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7595" y="2113787"/>
              <a:ext cx="2673350" cy="3898900"/>
            </a:xfrm>
            <a:custGeom>
              <a:avLst/>
              <a:gdLst/>
              <a:ahLst/>
              <a:cxnLst/>
              <a:rect l="l" t="t" r="r" b="b"/>
              <a:pathLst>
                <a:path w="2673350" h="3898900">
                  <a:moveTo>
                    <a:pt x="2673096" y="0"/>
                  </a:moveTo>
                  <a:lnTo>
                    <a:pt x="0" y="0"/>
                  </a:lnTo>
                  <a:lnTo>
                    <a:pt x="0" y="3898392"/>
                  </a:lnTo>
                  <a:lnTo>
                    <a:pt x="2673096" y="3898392"/>
                  </a:lnTo>
                  <a:lnTo>
                    <a:pt x="2673096" y="3893820"/>
                  </a:lnTo>
                  <a:lnTo>
                    <a:pt x="2673096" y="3889248"/>
                  </a:lnTo>
                  <a:lnTo>
                    <a:pt x="2673096" y="9144"/>
                  </a:lnTo>
                  <a:lnTo>
                    <a:pt x="2673096" y="4572"/>
                  </a:lnTo>
                  <a:lnTo>
                    <a:pt x="2673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330199"/>
            <a:ext cx="797433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000000"/>
                </a:solidFill>
                <a:latin typeface="Arial"/>
                <a:cs typeface="Arial"/>
              </a:rPr>
              <a:t>L’aumento </a:t>
            </a:r>
            <a:r>
              <a:rPr sz="2200" b="0" spc="-5" dirty="0">
                <a:solidFill>
                  <a:srgbClr val="000000"/>
                </a:solidFill>
                <a:latin typeface="Arial"/>
                <a:cs typeface="Arial"/>
              </a:rPr>
              <a:t>progressivo di distanza dal centro della circonferenza  dell’anello cambiale determina un aumento stesso della  circonferenza, e quindi la necessità di aumentare il numero di  cellule cambiali stesse. Ciò avviene non con le “solite” divisioni  tangenziali (a),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ma </a:t>
            </a:r>
            <a:r>
              <a:rPr sz="2200" b="0" spc="-5" dirty="0">
                <a:solidFill>
                  <a:srgbClr val="000000"/>
                </a:solidFill>
                <a:latin typeface="Arial"/>
                <a:cs typeface="Arial"/>
              </a:rPr>
              <a:t>grazie a occasionali divisioni</a:t>
            </a:r>
            <a:r>
              <a:rPr sz="2200"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Arial"/>
                <a:cs typeface="Arial"/>
              </a:rPr>
              <a:t>longitudinali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2006599"/>
            <a:ext cx="12668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radiali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(b).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2500" y="2548127"/>
            <a:ext cx="1336675" cy="1332230"/>
          </a:xfrm>
          <a:custGeom>
            <a:avLst/>
            <a:gdLst/>
            <a:ahLst/>
            <a:cxnLst/>
            <a:rect l="l" t="t" r="r" b="b"/>
            <a:pathLst>
              <a:path w="1336675" h="1332229">
                <a:moveTo>
                  <a:pt x="39623" y="697991"/>
                </a:moveTo>
                <a:lnTo>
                  <a:pt x="1523" y="701039"/>
                </a:lnTo>
                <a:lnTo>
                  <a:pt x="4571" y="734567"/>
                </a:lnTo>
                <a:lnTo>
                  <a:pt x="42671" y="729995"/>
                </a:lnTo>
                <a:lnTo>
                  <a:pt x="39623" y="697991"/>
                </a:lnTo>
                <a:close/>
              </a:path>
              <a:path w="1336675" h="1332229">
                <a:moveTo>
                  <a:pt x="1523" y="659891"/>
                </a:moveTo>
                <a:lnTo>
                  <a:pt x="0" y="665987"/>
                </a:lnTo>
                <a:lnTo>
                  <a:pt x="1523" y="699515"/>
                </a:lnTo>
                <a:lnTo>
                  <a:pt x="39623" y="697991"/>
                </a:lnTo>
                <a:lnTo>
                  <a:pt x="38100" y="665987"/>
                </a:lnTo>
                <a:lnTo>
                  <a:pt x="39623" y="661415"/>
                </a:lnTo>
                <a:lnTo>
                  <a:pt x="1523" y="659891"/>
                </a:lnTo>
                <a:close/>
              </a:path>
              <a:path w="1336675" h="1332229">
                <a:moveTo>
                  <a:pt x="6095" y="582167"/>
                </a:moveTo>
                <a:lnTo>
                  <a:pt x="4571" y="597407"/>
                </a:lnTo>
                <a:lnTo>
                  <a:pt x="3047" y="621791"/>
                </a:lnTo>
                <a:lnTo>
                  <a:pt x="39623" y="624839"/>
                </a:lnTo>
                <a:lnTo>
                  <a:pt x="42671" y="600455"/>
                </a:lnTo>
                <a:lnTo>
                  <a:pt x="44195" y="586739"/>
                </a:lnTo>
                <a:lnTo>
                  <a:pt x="6095" y="582167"/>
                </a:lnTo>
                <a:close/>
              </a:path>
              <a:path w="1336675" h="1332229">
                <a:moveTo>
                  <a:pt x="19811" y="505967"/>
                </a:moveTo>
                <a:lnTo>
                  <a:pt x="13715" y="531875"/>
                </a:lnTo>
                <a:lnTo>
                  <a:pt x="12191" y="544067"/>
                </a:lnTo>
                <a:lnTo>
                  <a:pt x="48767" y="550163"/>
                </a:lnTo>
                <a:lnTo>
                  <a:pt x="51815" y="537971"/>
                </a:lnTo>
                <a:lnTo>
                  <a:pt x="57911" y="515111"/>
                </a:lnTo>
                <a:lnTo>
                  <a:pt x="19811" y="505967"/>
                </a:lnTo>
                <a:close/>
              </a:path>
              <a:path w="1336675" h="1332229">
                <a:moveTo>
                  <a:pt x="44195" y="429767"/>
                </a:moveTo>
                <a:lnTo>
                  <a:pt x="41147" y="437387"/>
                </a:lnTo>
                <a:lnTo>
                  <a:pt x="30479" y="467867"/>
                </a:lnTo>
                <a:lnTo>
                  <a:pt x="67056" y="478535"/>
                </a:lnTo>
                <a:lnTo>
                  <a:pt x="77723" y="449579"/>
                </a:lnTo>
                <a:lnTo>
                  <a:pt x="79247" y="445007"/>
                </a:lnTo>
                <a:lnTo>
                  <a:pt x="44195" y="429767"/>
                </a:lnTo>
                <a:close/>
              </a:path>
              <a:path w="1336675" h="1332229">
                <a:moveTo>
                  <a:pt x="76200" y="359663"/>
                </a:moveTo>
                <a:lnTo>
                  <a:pt x="67056" y="376427"/>
                </a:lnTo>
                <a:lnTo>
                  <a:pt x="57911" y="394715"/>
                </a:lnTo>
                <a:lnTo>
                  <a:pt x="92963" y="409955"/>
                </a:lnTo>
                <a:lnTo>
                  <a:pt x="100584" y="393191"/>
                </a:lnTo>
                <a:lnTo>
                  <a:pt x="109728" y="376427"/>
                </a:lnTo>
                <a:lnTo>
                  <a:pt x="76200" y="359663"/>
                </a:lnTo>
                <a:close/>
              </a:path>
              <a:path w="1336675" h="1332229">
                <a:moveTo>
                  <a:pt x="115823" y="291083"/>
                </a:moveTo>
                <a:lnTo>
                  <a:pt x="114300" y="292607"/>
                </a:lnTo>
                <a:lnTo>
                  <a:pt x="97535" y="320039"/>
                </a:lnTo>
                <a:lnTo>
                  <a:pt x="94487" y="324611"/>
                </a:lnTo>
                <a:lnTo>
                  <a:pt x="128015" y="344423"/>
                </a:lnTo>
                <a:lnTo>
                  <a:pt x="129539" y="339851"/>
                </a:lnTo>
                <a:lnTo>
                  <a:pt x="146303" y="313943"/>
                </a:lnTo>
                <a:lnTo>
                  <a:pt x="115823" y="291083"/>
                </a:lnTo>
                <a:close/>
              </a:path>
              <a:path w="1336675" h="1332229">
                <a:moveTo>
                  <a:pt x="163067" y="230123"/>
                </a:moveTo>
                <a:lnTo>
                  <a:pt x="152400" y="242315"/>
                </a:lnTo>
                <a:lnTo>
                  <a:pt x="138684" y="260603"/>
                </a:lnTo>
                <a:lnTo>
                  <a:pt x="169163" y="283463"/>
                </a:lnTo>
                <a:lnTo>
                  <a:pt x="182879" y="265175"/>
                </a:lnTo>
                <a:lnTo>
                  <a:pt x="192023" y="254507"/>
                </a:lnTo>
                <a:lnTo>
                  <a:pt x="163067" y="230123"/>
                </a:lnTo>
                <a:close/>
              </a:path>
              <a:path w="1336675" h="1332229">
                <a:moveTo>
                  <a:pt x="217931" y="173735"/>
                </a:moveTo>
                <a:lnTo>
                  <a:pt x="190500" y="201167"/>
                </a:lnTo>
                <a:lnTo>
                  <a:pt x="217931" y="227075"/>
                </a:lnTo>
                <a:lnTo>
                  <a:pt x="243839" y="201167"/>
                </a:lnTo>
                <a:lnTo>
                  <a:pt x="217931" y="173735"/>
                </a:lnTo>
                <a:close/>
              </a:path>
              <a:path w="1336675" h="1332229">
                <a:moveTo>
                  <a:pt x="278891" y="123443"/>
                </a:moveTo>
                <a:lnTo>
                  <a:pt x="268223" y="131063"/>
                </a:lnTo>
                <a:lnTo>
                  <a:pt x="248411" y="147827"/>
                </a:lnTo>
                <a:lnTo>
                  <a:pt x="271272" y="178307"/>
                </a:lnTo>
                <a:lnTo>
                  <a:pt x="292607" y="161543"/>
                </a:lnTo>
                <a:lnTo>
                  <a:pt x="301751" y="155447"/>
                </a:lnTo>
                <a:lnTo>
                  <a:pt x="278891" y="123443"/>
                </a:lnTo>
                <a:close/>
              </a:path>
              <a:path w="1336675" h="1332229">
                <a:moveTo>
                  <a:pt x="344423" y="82295"/>
                </a:moveTo>
                <a:lnTo>
                  <a:pt x="321563" y="96011"/>
                </a:lnTo>
                <a:lnTo>
                  <a:pt x="310895" y="102107"/>
                </a:lnTo>
                <a:lnTo>
                  <a:pt x="332231" y="134111"/>
                </a:lnTo>
                <a:lnTo>
                  <a:pt x="364235" y="115823"/>
                </a:lnTo>
                <a:lnTo>
                  <a:pt x="344423" y="82295"/>
                </a:lnTo>
                <a:close/>
              </a:path>
              <a:path w="1336675" h="1332229">
                <a:moveTo>
                  <a:pt x="416051" y="48767"/>
                </a:moveTo>
                <a:lnTo>
                  <a:pt x="408431" y="51815"/>
                </a:lnTo>
                <a:lnTo>
                  <a:pt x="381000" y="64007"/>
                </a:lnTo>
                <a:lnTo>
                  <a:pt x="396239" y="99059"/>
                </a:lnTo>
                <a:lnTo>
                  <a:pt x="423672" y="86867"/>
                </a:lnTo>
                <a:lnTo>
                  <a:pt x="429767" y="83819"/>
                </a:lnTo>
                <a:lnTo>
                  <a:pt x="416051" y="48767"/>
                </a:lnTo>
                <a:close/>
              </a:path>
              <a:path w="1336675" h="1332229">
                <a:moveTo>
                  <a:pt x="490727" y="22859"/>
                </a:moveTo>
                <a:lnTo>
                  <a:pt x="469391" y="28955"/>
                </a:lnTo>
                <a:lnTo>
                  <a:pt x="452628" y="35051"/>
                </a:lnTo>
                <a:lnTo>
                  <a:pt x="464819" y="70103"/>
                </a:lnTo>
                <a:lnTo>
                  <a:pt x="481583" y="65531"/>
                </a:lnTo>
                <a:lnTo>
                  <a:pt x="499871" y="59435"/>
                </a:lnTo>
                <a:lnTo>
                  <a:pt x="490727" y="22859"/>
                </a:lnTo>
                <a:close/>
              </a:path>
              <a:path w="1336675" h="1332229">
                <a:moveTo>
                  <a:pt x="566927" y="6096"/>
                </a:moveTo>
                <a:lnTo>
                  <a:pt x="533399" y="12191"/>
                </a:lnTo>
                <a:lnTo>
                  <a:pt x="527303" y="13715"/>
                </a:lnTo>
                <a:lnTo>
                  <a:pt x="536447" y="50291"/>
                </a:lnTo>
                <a:lnTo>
                  <a:pt x="542543" y="50291"/>
                </a:lnTo>
                <a:lnTo>
                  <a:pt x="573023" y="44195"/>
                </a:lnTo>
                <a:lnTo>
                  <a:pt x="566927" y="6096"/>
                </a:lnTo>
                <a:close/>
              </a:path>
              <a:path w="1336675" h="1332229">
                <a:moveTo>
                  <a:pt x="644651" y="0"/>
                </a:moveTo>
                <a:lnTo>
                  <a:pt x="633983" y="0"/>
                </a:lnTo>
                <a:lnTo>
                  <a:pt x="606551" y="1524"/>
                </a:lnTo>
                <a:lnTo>
                  <a:pt x="609599" y="39623"/>
                </a:lnTo>
                <a:lnTo>
                  <a:pt x="637031" y="38099"/>
                </a:lnTo>
                <a:lnTo>
                  <a:pt x="646175" y="38099"/>
                </a:lnTo>
                <a:lnTo>
                  <a:pt x="644651" y="0"/>
                </a:lnTo>
                <a:close/>
              </a:path>
              <a:path w="1336675" h="1332229">
                <a:moveTo>
                  <a:pt x="702563" y="0"/>
                </a:moveTo>
                <a:lnTo>
                  <a:pt x="684275" y="0"/>
                </a:lnTo>
                <a:lnTo>
                  <a:pt x="682751" y="38099"/>
                </a:lnTo>
                <a:lnTo>
                  <a:pt x="701039" y="38099"/>
                </a:lnTo>
                <a:lnTo>
                  <a:pt x="720851" y="39623"/>
                </a:lnTo>
                <a:lnTo>
                  <a:pt x="722375" y="1524"/>
                </a:lnTo>
                <a:lnTo>
                  <a:pt x="702563" y="0"/>
                </a:lnTo>
                <a:close/>
              </a:path>
              <a:path w="1336675" h="1332229">
                <a:moveTo>
                  <a:pt x="769619" y="6096"/>
                </a:moveTo>
                <a:lnTo>
                  <a:pt x="761999" y="6096"/>
                </a:lnTo>
                <a:lnTo>
                  <a:pt x="757427" y="42671"/>
                </a:lnTo>
                <a:lnTo>
                  <a:pt x="765047" y="44195"/>
                </a:lnTo>
                <a:lnTo>
                  <a:pt x="794003" y="50291"/>
                </a:lnTo>
                <a:lnTo>
                  <a:pt x="800099" y="12191"/>
                </a:lnTo>
                <a:lnTo>
                  <a:pt x="769619" y="6096"/>
                </a:lnTo>
                <a:close/>
              </a:path>
              <a:path w="1336675" h="1332229">
                <a:moveTo>
                  <a:pt x="839723" y="21335"/>
                </a:moveTo>
                <a:lnTo>
                  <a:pt x="829055" y="57911"/>
                </a:lnTo>
                <a:lnTo>
                  <a:pt x="856487" y="65531"/>
                </a:lnTo>
                <a:lnTo>
                  <a:pt x="864107" y="68579"/>
                </a:lnTo>
                <a:lnTo>
                  <a:pt x="876299" y="32003"/>
                </a:lnTo>
                <a:lnTo>
                  <a:pt x="867155" y="28955"/>
                </a:lnTo>
                <a:lnTo>
                  <a:pt x="839723" y="21335"/>
                </a:lnTo>
                <a:close/>
              </a:path>
              <a:path w="1336675" h="1332229">
                <a:moveTo>
                  <a:pt x="912875" y="45719"/>
                </a:moveTo>
                <a:lnTo>
                  <a:pt x="899159" y="80771"/>
                </a:lnTo>
                <a:lnTo>
                  <a:pt x="914399" y="86867"/>
                </a:lnTo>
                <a:lnTo>
                  <a:pt x="934211" y="96011"/>
                </a:lnTo>
                <a:lnTo>
                  <a:pt x="949451" y="60959"/>
                </a:lnTo>
                <a:lnTo>
                  <a:pt x="928115" y="51815"/>
                </a:lnTo>
                <a:lnTo>
                  <a:pt x="912875" y="45719"/>
                </a:lnTo>
                <a:close/>
              </a:path>
              <a:path w="1336675" h="1332229">
                <a:moveTo>
                  <a:pt x="984503" y="77723"/>
                </a:moveTo>
                <a:lnTo>
                  <a:pt x="966215" y="112775"/>
                </a:lnTo>
                <a:lnTo>
                  <a:pt x="969263" y="112775"/>
                </a:lnTo>
                <a:lnTo>
                  <a:pt x="995171" y="128015"/>
                </a:lnTo>
                <a:lnTo>
                  <a:pt x="998219" y="131063"/>
                </a:lnTo>
                <a:lnTo>
                  <a:pt x="1019555" y="99059"/>
                </a:lnTo>
                <a:lnTo>
                  <a:pt x="1013459" y="94487"/>
                </a:lnTo>
                <a:lnTo>
                  <a:pt x="986027" y="79247"/>
                </a:lnTo>
                <a:lnTo>
                  <a:pt x="984503" y="77723"/>
                </a:lnTo>
                <a:close/>
              </a:path>
              <a:path w="1336675" h="1332229">
                <a:moveTo>
                  <a:pt x="1051559" y="120395"/>
                </a:moveTo>
                <a:lnTo>
                  <a:pt x="1028699" y="150875"/>
                </a:lnTo>
                <a:lnTo>
                  <a:pt x="1045463" y="161543"/>
                </a:lnTo>
                <a:lnTo>
                  <a:pt x="1059179" y="173735"/>
                </a:lnTo>
                <a:lnTo>
                  <a:pt x="1082039" y="143255"/>
                </a:lnTo>
                <a:lnTo>
                  <a:pt x="1066799" y="131063"/>
                </a:lnTo>
                <a:lnTo>
                  <a:pt x="1051559" y="120395"/>
                </a:lnTo>
                <a:close/>
              </a:path>
              <a:path w="1336675" h="1332229">
                <a:moveTo>
                  <a:pt x="1112519" y="167639"/>
                </a:moveTo>
                <a:lnTo>
                  <a:pt x="1088135" y="196595"/>
                </a:lnTo>
                <a:lnTo>
                  <a:pt x="1091183" y="201167"/>
                </a:lnTo>
                <a:lnTo>
                  <a:pt x="1114043" y="220979"/>
                </a:lnTo>
                <a:lnTo>
                  <a:pt x="1114043" y="222503"/>
                </a:lnTo>
                <a:lnTo>
                  <a:pt x="1141475" y="195071"/>
                </a:lnTo>
                <a:lnTo>
                  <a:pt x="1139951" y="193547"/>
                </a:lnTo>
                <a:lnTo>
                  <a:pt x="1117091" y="172211"/>
                </a:lnTo>
                <a:lnTo>
                  <a:pt x="1112519" y="167639"/>
                </a:lnTo>
                <a:close/>
              </a:path>
              <a:path w="1336675" h="1332229">
                <a:moveTo>
                  <a:pt x="1168907" y="224027"/>
                </a:moveTo>
                <a:lnTo>
                  <a:pt x="1139951" y="248411"/>
                </a:lnTo>
                <a:lnTo>
                  <a:pt x="1153667" y="266699"/>
                </a:lnTo>
                <a:lnTo>
                  <a:pt x="1162811" y="277367"/>
                </a:lnTo>
                <a:lnTo>
                  <a:pt x="1193291" y="254507"/>
                </a:lnTo>
                <a:lnTo>
                  <a:pt x="1182623" y="240791"/>
                </a:lnTo>
                <a:lnTo>
                  <a:pt x="1168907" y="224027"/>
                </a:lnTo>
                <a:close/>
              </a:path>
              <a:path w="1336675" h="1332229">
                <a:moveTo>
                  <a:pt x="1216151" y="284987"/>
                </a:moveTo>
                <a:lnTo>
                  <a:pt x="1185671" y="307847"/>
                </a:lnTo>
                <a:lnTo>
                  <a:pt x="1190243" y="313943"/>
                </a:lnTo>
                <a:lnTo>
                  <a:pt x="1205483" y="338327"/>
                </a:lnTo>
                <a:lnTo>
                  <a:pt x="1237487" y="318515"/>
                </a:lnTo>
                <a:lnTo>
                  <a:pt x="1222247" y="292607"/>
                </a:lnTo>
                <a:lnTo>
                  <a:pt x="1216151" y="284987"/>
                </a:lnTo>
                <a:close/>
              </a:path>
              <a:path w="1336675" h="1332229">
                <a:moveTo>
                  <a:pt x="1257299" y="352043"/>
                </a:moveTo>
                <a:lnTo>
                  <a:pt x="1223771" y="370331"/>
                </a:lnTo>
                <a:lnTo>
                  <a:pt x="1235963" y="393191"/>
                </a:lnTo>
                <a:lnTo>
                  <a:pt x="1240535" y="403859"/>
                </a:lnTo>
                <a:lnTo>
                  <a:pt x="1275587" y="387095"/>
                </a:lnTo>
                <a:lnTo>
                  <a:pt x="1269491" y="376427"/>
                </a:lnTo>
                <a:lnTo>
                  <a:pt x="1257299" y="352043"/>
                </a:lnTo>
                <a:close/>
              </a:path>
              <a:path w="1336675" h="1332229">
                <a:moveTo>
                  <a:pt x="1290827" y="423671"/>
                </a:moveTo>
                <a:lnTo>
                  <a:pt x="1254251" y="437387"/>
                </a:lnTo>
                <a:lnTo>
                  <a:pt x="1260347" y="449579"/>
                </a:lnTo>
                <a:lnTo>
                  <a:pt x="1267967" y="472439"/>
                </a:lnTo>
                <a:lnTo>
                  <a:pt x="1303019" y="460247"/>
                </a:lnTo>
                <a:lnTo>
                  <a:pt x="1295399" y="435863"/>
                </a:lnTo>
                <a:lnTo>
                  <a:pt x="1290827" y="423671"/>
                </a:lnTo>
                <a:close/>
              </a:path>
              <a:path w="1336675" h="1332229">
                <a:moveTo>
                  <a:pt x="1315211" y="498347"/>
                </a:moveTo>
                <a:lnTo>
                  <a:pt x="1277111" y="507491"/>
                </a:lnTo>
                <a:lnTo>
                  <a:pt x="1278635" y="509015"/>
                </a:lnTo>
                <a:lnTo>
                  <a:pt x="1284731" y="539495"/>
                </a:lnTo>
                <a:lnTo>
                  <a:pt x="1286255" y="544067"/>
                </a:lnTo>
                <a:lnTo>
                  <a:pt x="1322831" y="536447"/>
                </a:lnTo>
                <a:lnTo>
                  <a:pt x="1322831" y="530351"/>
                </a:lnTo>
                <a:lnTo>
                  <a:pt x="1315211" y="498347"/>
                </a:lnTo>
                <a:close/>
              </a:path>
              <a:path w="1336675" h="1332229">
                <a:moveTo>
                  <a:pt x="1328927" y="576071"/>
                </a:moveTo>
                <a:lnTo>
                  <a:pt x="1292351" y="580643"/>
                </a:lnTo>
                <a:lnTo>
                  <a:pt x="1293875" y="601979"/>
                </a:lnTo>
                <a:lnTo>
                  <a:pt x="1295399" y="617219"/>
                </a:lnTo>
                <a:lnTo>
                  <a:pt x="1333499" y="614171"/>
                </a:lnTo>
                <a:lnTo>
                  <a:pt x="1331975" y="597407"/>
                </a:lnTo>
                <a:lnTo>
                  <a:pt x="1328927" y="576071"/>
                </a:lnTo>
                <a:close/>
              </a:path>
              <a:path w="1336675" h="1332229">
                <a:moveTo>
                  <a:pt x="1335023" y="653795"/>
                </a:moveTo>
                <a:lnTo>
                  <a:pt x="1296923" y="653795"/>
                </a:lnTo>
                <a:lnTo>
                  <a:pt x="1298447" y="665987"/>
                </a:lnTo>
                <a:lnTo>
                  <a:pt x="1296923" y="691895"/>
                </a:lnTo>
                <a:lnTo>
                  <a:pt x="1335023" y="691895"/>
                </a:lnTo>
                <a:lnTo>
                  <a:pt x="1336547" y="665987"/>
                </a:lnTo>
                <a:lnTo>
                  <a:pt x="1335023" y="653795"/>
                </a:lnTo>
                <a:close/>
              </a:path>
              <a:path w="1336675" h="1332229">
                <a:moveTo>
                  <a:pt x="1293875" y="728471"/>
                </a:moveTo>
                <a:lnTo>
                  <a:pt x="1293875" y="729995"/>
                </a:lnTo>
                <a:lnTo>
                  <a:pt x="1290827" y="761999"/>
                </a:lnTo>
                <a:lnTo>
                  <a:pt x="1289303" y="763523"/>
                </a:lnTo>
                <a:lnTo>
                  <a:pt x="1327403" y="771143"/>
                </a:lnTo>
                <a:lnTo>
                  <a:pt x="1328927" y="766571"/>
                </a:lnTo>
                <a:lnTo>
                  <a:pt x="1331975" y="733043"/>
                </a:lnTo>
                <a:lnTo>
                  <a:pt x="1331975" y="731519"/>
                </a:lnTo>
                <a:lnTo>
                  <a:pt x="1293875" y="728471"/>
                </a:lnTo>
                <a:close/>
              </a:path>
              <a:path w="1336675" h="1332229">
                <a:moveTo>
                  <a:pt x="1283207" y="800099"/>
                </a:moveTo>
                <a:lnTo>
                  <a:pt x="1277111" y="822959"/>
                </a:lnTo>
                <a:lnTo>
                  <a:pt x="1274063" y="836675"/>
                </a:lnTo>
                <a:lnTo>
                  <a:pt x="1310639" y="847343"/>
                </a:lnTo>
                <a:lnTo>
                  <a:pt x="1315211" y="832103"/>
                </a:lnTo>
                <a:lnTo>
                  <a:pt x="1319783" y="809243"/>
                </a:lnTo>
                <a:lnTo>
                  <a:pt x="1283207" y="800099"/>
                </a:lnTo>
                <a:close/>
              </a:path>
              <a:path w="1336675" h="1332229">
                <a:moveTo>
                  <a:pt x="1263395" y="871727"/>
                </a:moveTo>
                <a:lnTo>
                  <a:pt x="1258823" y="882395"/>
                </a:lnTo>
                <a:lnTo>
                  <a:pt x="1249679" y="906779"/>
                </a:lnTo>
                <a:lnTo>
                  <a:pt x="1284731" y="920495"/>
                </a:lnTo>
                <a:lnTo>
                  <a:pt x="1295399" y="894587"/>
                </a:lnTo>
                <a:lnTo>
                  <a:pt x="1298447" y="883919"/>
                </a:lnTo>
                <a:lnTo>
                  <a:pt x="1263395" y="871727"/>
                </a:lnTo>
                <a:close/>
              </a:path>
              <a:path w="1336675" h="1332229">
                <a:moveTo>
                  <a:pt x="1234439" y="940307"/>
                </a:moveTo>
                <a:lnTo>
                  <a:pt x="1222247" y="966215"/>
                </a:lnTo>
                <a:lnTo>
                  <a:pt x="1217675" y="972311"/>
                </a:lnTo>
                <a:lnTo>
                  <a:pt x="1251203" y="992123"/>
                </a:lnTo>
                <a:lnTo>
                  <a:pt x="1255775" y="982979"/>
                </a:lnTo>
                <a:lnTo>
                  <a:pt x="1269491" y="957071"/>
                </a:lnTo>
                <a:lnTo>
                  <a:pt x="1234439" y="940307"/>
                </a:lnTo>
                <a:close/>
              </a:path>
              <a:path w="1336675" h="1332229">
                <a:moveTo>
                  <a:pt x="1197863" y="1004315"/>
                </a:moveTo>
                <a:lnTo>
                  <a:pt x="1190243" y="1018031"/>
                </a:lnTo>
                <a:lnTo>
                  <a:pt x="1178051" y="1034795"/>
                </a:lnTo>
                <a:lnTo>
                  <a:pt x="1208531" y="1057655"/>
                </a:lnTo>
                <a:lnTo>
                  <a:pt x="1222247" y="1037843"/>
                </a:lnTo>
                <a:lnTo>
                  <a:pt x="1229867" y="1025651"/>
                </a:lnTo>
                <a:lnTo>
                  <a:pt x="1197863" y="1004315"/>
                </a:lnTo>
                <a:close/>
              </a:path>
              <a:path w="1336675" h="1332229">
                <a:moveTo>
                  <a:pt x="1104899" y="1118615"/>
                </a:moveTo>
                <a:lnTo>
                  <a:pt x="1077467" y="1142999"/>
                </a:lnTo>
                <a:lnTo>
                  <a:pt x="1101851" y="1171955"/>
                </a:lnTo>
                <a:lnTo>
                  <a:pt x="1117091" y="1158239"/>
                </a:lnTo>
                <a:lnTo>
                  <a:pt x="1130807" y="1146047"/>
                </a:lnTo>
                <a:lnTo>
                  <a:pt x="1104899" y="1118615"/>
                </a:lnTo>
                <a:close/>
              </a:path>
              <a:path w="1336675" h="1332229">
                <a:moveTo>
                  <a:pt x="1155191" y="1065275"/>
                </a:moveTo>
                <a:lnTo>
                  <a:pt x="1153667" y="1065275"/>
                </a:lnTo>
                <a:lnTo>
                  <a:pt x="1133855" y="1088135"/>
                </a:lnTo>
                <a:lnTo>
                  <a:pt x="1130807" y="1092707"/>
                </a:lnTo>
                <a:lnTo>
                  <a:pt x="1158239" y="1118615"/>
                </a:lnTo>
                <a:lnTo>
                  <a:pt x="1162811" y="1114043"/>
                </a:lnTo>
                <a:lnTo>
                  <a:pt x="1184147" y="1089659"/>
                </a:lnTo>
                <a:lnTo>
                  <a:pt x="1184147" y="1088135"/>
                </a:lnTo>
                <a:lnTo>
                  <a:pt x="1155191" y="1065275"/>
                </a:lnTo>
                <a:close/>
              </a:path>
              <a:path w="1336675" h="1332229">
                <a:moveTo>
                  <a:pt x="1048511" y="1167383"/>
                </a:moveTo>
                <a:lnTo>
                  <a:pt x="1043939" y="1170431"/>
                </a:lnTo>
                <a:lnTo>
                  <a:pt x="1019555" y="1187195"/>
                </a:lnTo>
                <a:lnTo>
                  <a:pt x="1018031" y="1187195"/>
                </a:lnTo>
                <a:lnTo>
                  <a:pt x="1039367" y="1220723"/>
                </a:lnTo>
                <a:lnTo>
                  <a:pt x="1042415" y="1217675"/>
                </a:lnTo>
                <a:lnTo>
                  <a:pt x="1068323" y="1199387"/>
                </a:lnTo>
                <a:lnTo>
                  <a:pt x="1071371" y="1196339"/>
                </a:lnTo>
                <a:lnTo>
                  <a:pt x="1048511" y="1167383"/>
                </a:lnTo>
                <a:close/>
              </a:path>
              <a:path w="1336675" h="1332229">
                <a:moveTo>
                  <a:pt x="987551" y="1207007"/>
                </a:moveTo>
                <a:lnTo>
                  <a:pt x="967739" y="1219199"/>
                </a:lnTo>
                <a:lnTo>
                  <a:pt x="954023" y="1225295"/>
                </a:lnTo>
                <a:lnTo>
                  <a:pt x="972311" y="1258823"/>
                </a:lnTo>
                <a:lnTo>
                  <a:pt x="987551" y="1251203"/>
                </a:lnTo>
                <a:lnTo>
                  <a:pt x="1005839" y="1240535"/>
                </a:lnTo>
                <a:lnTo>
                  <a:pt x="987551" y="1207007"/>
                </a:lnTo>
                <a:close/>
              </a:path>
              <a:path w="1336675" h="1332229">
                <a:moveTo>
                  <a:pt x="920495" y="1242059"/>
                </a:moveTo>
                <a:lnTo>
                  <a:pt x="912875" y="1245107"/>
                </a:lnTo>
                <a:lnTo>
                  <a:pt x="886967" y="1255775"/>
                </a:lnTo>
                <a:lnTo>
                  <a:pt x="900683" y="1290827"/>
                </a:lnTo>
                <a:lnTo>
                  <a:pt x="928115" y="1280159"/>
                </a:lnTo>
                <a:lnTo>
                  <a:pt x="937259" y="1275587"/>
                </a:lnTo>
                <a:lnTo>
                  <a:pt x="920495" y="1242059"/>
                </a:lnTo>
                <a:close/>
              </a:path>
              <a:path w="1336675" h="1332229">
                <a:moveTo>
                  <a:pt x="851915" y="1266443"/>
                </a:moveTo>
                <a:lnTo>
                  <a:pt x="824483" y="1274063"/>
                </a:lnTo>
                <a:lnTo>
                  <a:pt x="816863" y="1277111"/>
                </a:lnTo>
                <a:lnTo>
                  <a:pt x="824483" y="1313687"/>
                </a:lnTo>
                <a:lnTo>
                  <a:pt x="862583" y="1303019"/>
                </a:lnTo>
                <a:lnTo>
                  <a:pt x="851915" y="1266443"/>
                </a:lnTo>
                <a:close/>
              </a:path>
              <a:path w="1336675" h="1332229">
                <a:moveTo>
                  <a:pt x="780287" y="1284731"/>
                </a:moveTo>
                <a:lnTo>
                  <a:pt x="763523" y="1287779"/>
                </a:lnTo>
                <a:lnTo>
                  <a:pt x="743711" y="1289303"/>
                </a:lnTo>
                <a:lnTo>
                  <a:pt x="748283" y="1327403"/>
                </a:lnTo>
                <a:lnTo>
                  <a:pt x="771143" y="1324355"/>
                </a:lnTo>
                <a:lnTo>
                  <a:pt x="786383" y="1321307"/>
                </a:lnTo>
                <a:lnTo>
                  <a:pt x="780287" y="1284731"/>
                </a:lnTo>
                <a:close/>
              </a:path>
              <a:path w="1336675" h="1332229">
                <a:moveTo>
                  <a:pt x="707135" y="1293875"/>
                </a:moveTo>
                <a:lnTo>
                  <a:pt x="669035" y="1293875"/>
                </a:lnTo>
                <a:lnTo>
                  <a:pt x="670559" y="1331975"/>
                </a:lnTo>
                <a:lnTo>
                  <a:pt x="702563" y="1331975"/>
                </a:lnTo>
                <a:lnTo>
                  <a:pt x="708659" y="1330451"/>
                </a:lnTo>
                <a:lnTo>
                  <a:pt x="707135" y="1293875"/>
                </a:lnTo>
                <a:close/>
              </a:path>
              <a:path w="1336675" h="1332229">
                <a:moveTo>
                  <a:pt x="603503" y="1290827"/>
                </a:moveTo>
                <a:lnTo>
                  <a:pt x="595883" y="1290827"/>
                </a:lnTo>
                <a:lnTo>
                  <a:pt x="591311" y="1327403"/>
                </a:lnTo>
                <a:lnTo>
                  <a:pt x="600455" y="1328927"/>
                </a:lnTo>
                <a:lnTo>
                  <a:pt x="630935" y="1331975"/>
                </a:lnTo>
                <a:lnTo>
                  <a:pt x="632459" y="1293875"/>
                </a:lnTo>
                <a:lnTo>
                  <a:pt x="603503" y="1290827"/>
                </a:lnTo>
                <a:close/>
              </a:path>
              <a:path w="1336675" h="1332229">
                <a:moveTo>
                  <a:pt x="522731" y="1277111"/>
                </a:moveTo>
                <a:lnTo>
                  <a:pt x="515111" y="1315211"/>
                </a:lnTo>
                <a:lnTo>
                  <a:pt x="534923" y="1319783"/>
                </a:lnTo>
                <a:lnTo>
                  <a:pt x="553211" y="1322831"/>
                </a:lnTo>
                <a:lnTo>
                  <a:pt x="559307" y="1284731"/>
                </a:lnTo>
                <a:lnTo>
                  <a:pt x="541019" y="1281683"/>
                </a:lnTo>
                <a:lnTo>
                  <a:pt x="522731" y="1277111"/>
                </a:lnTo>
                <a:close/>
              </a:path>
              <a:path w="1336675" h="1332229">
                <a:moveTo>
                  <a:pt x="451103" y="1255775"/>
                </a:moveTo>
                <a:lnTo>
                  <a:pt x="438911" y="1292351"/>
                </a:lnTo>
                <a:lnTo>
                  <a:pt x="470915" y="1303019"/>
                </a:lnTo>
                <a:lnTo>
                  <a:pt x="477011" y="1304543"/>
                </a:lnTo>
                <a:lnTo>
                  <a:pt x="487679" y="1267967"/>
                </a:lnTo>
                <a:lnTo>
                  <a:pt x="480059" y="1266443"/>
                </a:lnTo>
                <a:lnTo>
                  <a:pt x="451103" y="1255775"/>
                </a:lnTo>
                <a:close/>
              </a:path>
              <a:path w="1336675" h="1332229">
                <a:moveTo>
                  <a:pt x="384047" y="1226819"/>
                </a:moveTo>
                <a:lnTo>
                  <a:pt x="367284" y="1260347"/>
                </a:lnTo>
                <a:lnTo>
                  <a:pt x="379475" y="1266443"/>
                </a:lnTo>
                <a:lnTo>
                  <a:pt x="402335" y="1277111"/>
                </a:lnTo>
                <a:lnTo>
                  <a:pt x="417575" y="1242059"/>
                </a:lnTo>
                <a:lnTo>
                  <a:pt x="394716" y="1232915"/>
                </a:lnTo>
                <a:lnTo>
                  <a:pt x="384047" y="1226819"/>
                </a:lnTo>
                <a:close/>
              </a:path>
              <a:path w="1336675" h="1332229">
                <a:moveTo>
                  <a:pt x="320039" y="1190243"/>
                </a:moveTo>
                <a:lnTo>
                  <a:pt x="300228" y="1222247"/>
                </a:lnTo>
                <a:lnTo>
                  <a:pt x="323088" y="1235963"/>
                </a:lnTo>
                <a:lnTo>
                  <a:pt x="332231" y="1242059"/>
                </a:lnTo>
                <a:lnTo>
                  <a:pt x="352044" y="1208531"/>
                </a:lnTo>
                <a:lnTo>
                  <a:pt x="320039" y="1190243"/>
                </a:lnTo>
                <a:close/>
              </a:path>
              <a:path w="1336675" h="1332229">
                <a:moveTo>
                  <a:pt x="262128" y="1146047"/>
                </a:moveTo>
                <a:lnTo>
                  <a:pt x="236219" y="1173479"/>
                </a:lnTo>
                <a:lnTo>
                  <a:pt x="243839" y="1181099"/>
                </a:lnTo>
                <a:lnTo>
                  <a:pt x="266700" y="1199387"/>
                </a:lnTo>
                <a:lnTo>
                  <a:pt x="291084" y="1168907"/>
                </a:lnTo>
                <a:lnTo>
                  <a:pt x="268223" y="1150619"/>
                </a:lnTo>
                <a:lnTo>
                  <a:pt x="262128" y="1146047"/>
                </a:lnTo>
                <a:close/>
              </a:path>
              <a:path w="1336675" h="1332229">
                <a:moveTo>
                  <a:pt x="207263" y="1094231"/>
                </a:moveTo>
                <a:lnTo>
                  <a:pt x="179831" y="1120139"/>
                </a:lnTo>
                <a:lnTo>
                  <a:pt x="207263" y="1147571"/>
                </a:lnTo>
                <a:lnTo>
                  <a:pt x="234695" y="1120139"/>
                </a:lnTo>
                <a:lnTo>
                  <a:pt x="222503" y="1109471"/>
                </a:lnTo>
                <a:lnTo>
                  <a:pt x="207263" y="1094231"/>
                </a:lnTo>
                <a:close/>
              </a:path>
              <a:path w="1336675" h="1332229">
                <a:moveTo>
                  <a:pt x="161544" y="1037843"/>
                </a:moveTo>
                <a:lnTo>
                  <a:pt x="129539" y="1059179"/>
                </a:lnTo>
                <a:lnTo>
                  <a:pt x="134111" y="1065275"/>
                </a:lnTo>
                <a:lnTo>
                  <a:pt x="153923" y="1089659"/>
                </a:lnTo>
                <a:lnTo>
                  <a:pt x="153923" y="1091183"/>
                </a:lnTo>
                <a:lnTo>
                  <a:pt x="182879" y="1066799"/>
                </a:lnTo>
                <a:lnTo>
                  <a:pt x="182879" y="1065275"/>
                </a:lnTo>
                <a:lnTo>
                  <a:pt x="163067" y="1040891"/>
                </a:lnTo>
                <a:lnTo>
                  <a:pt x="161544" y="1037843"/>
                </a:lnTo>
                <a:close/>
              </a:path>
              <a:path w="1336675" h="1332229">
                <a:moveTo>
                  <a:pt x="120395" y="975359"/>
                </a:moveTo>
                <a:lnTo>
                  <a:pt x="86867" y="993647"/>
                </a:lnTo>
                <a:lnTo>
                  <a:pt x="97535" y="1011935"/>
                </a:lnTo>
                <a:lnTo>
                  <a:pt x="108203" y="1027175"/>
                </a:lnTo>
                <a:lnTo>
                  <a:pt x="140207" y="1007363"/>
                </a:lnTo>
                <a:lnTo>
                  <a:pt x="129539" y="990599"/>
                </a:lnTo>
                <a:lnTo>
                  <a:pt x="120395" y="975359"/>
                </a:lnTo>
                <a:close/>
              </a:path>
              <a:path w="1336675" h="1332229">
                <a:moveTo>
                  <a:pt x="88391" y="909827"/>
                </a:moveTo>
                <a:lnTo>
                  <a:pt x="51815" y="923543"/>
                </a:lnTo>
                <a:lnTo>
                  <a:pt x="53339" y="925067"/>
                </a:lnTo>
                <a:lnTo>
                  <a:pt x="67056" y="955547"/>
                </a:lnTo>
                <a:lnTo>
                  <a:pt x="68579" y="960119"/>
                </a:lnTo>
                <a:lnTo>
                  <a:pt x="103631" y="941831"/>
                </a:lnTo>
                <a:lnTo>
                  <a:pt x="100584" y="937259"/>
                </a:lnTo>
                <a:lnTo>
                  <a:pt x="88391" y="909827"/>
                </a:lnTo>
                <a:close/>
              </a:path>
              <a:path w="1336675" h="1332229">
                <a:moveTo>
                  <a:pt x="64007" y="839723"/>
                </a:moveTo>
                <a:lnTo>
                  <a:pt x="27431" y="850391"/>
                </a:lnTo>
                <a:lnTo>
                  <a:pt x="30479" y="864107"/>
                </a:lnTo>
                <a:lnTo>
                  <a:pt x="38100" y="886967"/>
                </a:lnTo>
                <a:lnTo>
                  <a:pt x="74675" y="874775"/>
                </a:lnTo>
                <a:lnTo>
                  <a:pt x="67056" y="851915"/>
                </a:lnTo>
                <a:lnTo>
                  <a:pt x="64007" y="839723"/>
                </a:lnTo>
                <a:close/>
              </a:path>
              <a:path w="1336675" h="1332229">
                <a:moveTo>
                  <a:pt x="47243" y="766571"/>
                </a:moveTo>
                <a:lnTo>
                  <a:pt x="9143" y="774191"/>
                </a:lnTo>
                <a:lnTo>
                  <a:pt x="13715" y="800099"/>
                </a:lnTo>
                <a:lnTo>
                  <a:pt x="16763" y="812291"/>
                </a:lnTo>
                <a:lnTo>
                  <a:pt x="54863" y="803147"/>
                </a:lnTo>
                <a:lnTo>
                  <a:pt x="51815" y="792479"/>
                </a:lnTo>
                <a:lnTo>
                  <a:pt x="47243" y="766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975" y="4636007"/>
            <a:ext cx="1838325" cy="1766570"/>
          </a:xfrm>
          <a:custGeom>
            <a:avLst/>
            <a:gdLst/>
            <a:ahLst/>
            <a:cxnLst/>
            <a:rect l="l" t="t" r="r" b="b"/>
            <a:pathLst>
              <a:path w="1838325" h="1766570">
                <a:moveTo>
                  <a:pt x="38100" y="868680"/>
                </a:moveTo>
                <a:lnTo>
                  <a:pt x="0" y="867156"/>
                </a:lnTo>
                <a:lnTo>
                  <a:pt x="0" y="906780"/>
                </a:lnTo>
                <a:lnTo>
                  <a:pt x="38100" y="905256"/>
                </a:lnTo>
                <a:lnTo>
                  <a:pt x="38100" y="868680"/>
                </a:lnTo>
                <a:close/>
              </a:path>
              <a:path w="1838325" h="1766570">
                <a:moveTo>
                  <a:pt x="41148" y="947928"/>
                </a:moveTo>
                <a:lnTo>
                  <a:pt x="39624" y="926592"/>
                </a:lnTo>
                <a:lnTo>
                  <a:pt x="39624" y="925068"/>
                </a:lnTo>
                <a:lnTo>
                  <a:pt x="1524" y="926592"/>
                </a:lnTo>
                <a:lnTo>
                  <a:pt x="1524" y="929640"/>
                </a:lnTo>
                <a:lnTo>
                  <a:pt x="3048" y="952500"/>
                </a:lnTo>
                <a:lnTo>
                  <a:pt x="4572" y="966216"/>
                </a:lnTo>
                <a:lnTo>
                  <a:pt x="41148" y="961644"/>
                </a:lnTo>
                <a:lnTo>
                  <a:pt x="41148" y="947928"/>
                </a:lnTo>
                <a:close/>
              </a:path>
              <a:path w="1838325" h="1766570">
                <a:moveTo>
                  <a:pt x="42672" y="794004"/>
                </a:moveTo>
                <a:lnTo>
                  <a:pt x="4572" y="789432"/>
                </a:lnTo>
                <a:lnTo>
                  <a:pt x="4572" y="794004"/>
                </a:lnTo>
                <a:lnTo>
                  <a:pt x="3048" y="815340"/>
                </a:lnTo>
                <a:lnTo>
                  <a:pt x="1524" y="829056"/>
                </a:lnTo>
                <a:lnTo>
                  <a:pt x="39624" y="830580"/>
                </a:lnTo>
                <a:lnTo>
                  <a:pt x="41148" y="818388"/>
                </a:lnTo>
                <a:lnTo>
                  <a:pt x="42672" y="797052"/>
                </a:lnTo>
                <a:lnTo>
                  <a:pt x="42672" y="794004"/>
                </a:lnTo>
                <a:close/>
              </a:path>
              <a:path w="1838325" h="1766570">
                <a:moveTo>
                  <a:pt x="51816" y="1036320"/>
                </a:moveTo>
                <a:lnTo>
                  <a:pt x="48768" y="1011936"/>
                </a:lnTo>
                <a:lnTo>
                  <a:pt x="45720" y="999744"/>
                </a:lnTo>
                <a:lnTo>
                  <a:pt x="9144" y="1004316"/>
                </a:lnTo>
                <a:lnTo>
                  <a:pt x="10668" y="1018032"/>
                </a:lnTo>
                <a:lnTo>
                  <a:pt x="15240" y="1042416"/>
                </a:lnTo>
                <a:lnTo>
                  <a:pt x="51816" y="1036320"/>
                </a:lnTo>
                <a:close/>
              </a:path>
              <a:path w="1838325" h="1766570">
                <a:moveTo>
                  <a:pt x="54864" y="720852"/>
                </a:moveTo>
                <a:lnTo>
                  <a:pt x="16764" y="713232"/>
                </a:lnTo>
                <a:lnTo>
                  <a:pt x="10668" y="749808"/>
                </a:lnTo>
                <a:lnTo>
                  <a:pt x="10668" y="751332"/>
                </a:lnTo>
                <a:lnTo>
                  <a:pt x="47244" y="755904"/>
                </a:lnTo>
                <a:lnTo>
                  <a:pt x="48768" y="754380"/>
                </a:lnTo>
                <a:lnTo>
                  <a:pt x="54864" y="720852"/>
                </a:lnTo>
                <a:close/>
              </a:path>
              <a:path w="1838325" h="1766570">
                <a:moveTo>
                  <a:pt x="70104" y="1107948"/>
                </a:moveTo>
                <a:lnTo>
                  <a:pt x="65532" y="1094232"/>
                </a:lnTo>
                <a:lnTo>
                  <a:pt x="60960" y="1071372"/>
                </a:lnTo>
                <a:lnTo>
                  <a:pt x="22860" y="1080516"/>
                </a:lnTo>
                <a:lnTo>
                  <a:pt x="28956" y="1104900"/>
                </a:lnTo>
                <a:lnTo>
                  <a:pt x="33528" y="1118616"/>
                </a:lnTo>
                <a:lnTo>
                  <a:pt x="70104" y="1107948"/>
                </a:lnTo>
                <a:close/>
              </a:path>
              <a:path w="1838325" h="1766570">
                <a:moveTo>
                  <a:pt x="73152" y="647700"/>
                </a:moveTo>
                <a:lnTo>
                  <a:pt x="36576" y="637032"/>
                </a:lnTo>
                <a:lnTo>
                  <a:pt x="28956" y="662940"/>
                </a:lnTo>
                <a:lnTo>
                  <a:pt x="25908" y="675132"/>
                </a:lnTo>
                <a:lnTo>
                  <a:pt x="62484" y="684276"/>
                </a:lnTo>
                <a:lnTo>
                  <a:pt x="65532" y="672084"/>
                </a:lnTo>
                <a:lnTo>
                  <a:pt x="73152" y="647700"/>
                </a:lnTo>
                <a:close/>
              </a:path>
              <a:path w="1838325" h="1766570">
                <a:moveTo>
                  <a:pt x="92964" y="1178052"/>
                </a:moveTo>
                <a:lnTo>
                  <a:pt x="91440" y="1173480"/>
                </a:lnTo>
                <a:lnTo>
                  <a:pt x="80772" y="1143000"/>
                </a:lnTo>
                <a:lnTo>
                  <a:pt x="44196" y="1156716"/>
                </a:lnTo>
                <a:lnTo>
                  <a:pt x="56388" y="1188720"/>
                </a:lnTo>
                <a:lnTo>
                  <a:pt x="57912" y="1193292"/>
                </a:lnTo>
                <a:lnTo>
                  <a:pt x="92964" y="1178052"/>
                </a:lnTo>
                <a:close/>
              </a:path>
              <a:path w="1838325" h="1766570">
                <a:moveTo>
                  <a:pt x="97536" y="577596"/>
                </a:moveTo>
                <a:lnTo>
                  <a:pt x="62484" y="563880"/>
                </a:lnTo>
                <a:lnTo>
                  <a:pt x="54864" y="580644"/>
                </a:lnTo>
                <a:lnTo>
                  <a:pt x="48768" y="600456"/>
                </a:lnTo>
                <a:lnTo>
                  <a:pt x="83820" y="612648"/>
                </a:lnTo>
                <a:lnTo>
                  <a:pt x="91440" y="592836"/>
                </a:lnTo>
                <a:lnTo>
                  <a:pt x="97536" y="577596"/>
                </a:lnTo>
                <a:close/>
              </a:path>
              <a:path w="1838325" h="1766570">
                <a:moveTo>
                  <a:pt x="123444" y="1246632"/>
                </a:moveTo>
                <a:lnTo>
                  <a:pt x="106680" y="1213104"/>
                </a:lnTo>
                <a:lnTo>
                  <a:pt x="73152" y="1228344"/>
                </a:lnTo>
                <a:lnTo>
                  <a:pt x="88392" y="1263396"/>
                </a:lnTo>
                <a:lnTo>
                  <a:pt x="123444" y="1246632"/>
                </a:lnTo>
                <a:close/>
              </a:path>
              <a:path w="1838325" h="1766570">
                <a:moveTo>
                  <a:pt x="128016" y="510540"/>
                </a:moveTo>
                <a:lnTo>
                  <a:pt x="94488" y="492252"/>
                </a:lnTo>
                <a:lnTo>
                  <a:pt x="89916" y="501396"/>
                </a:lnTo>
                <a:lnTo>
                  <a:pt x="77724" y="527304"/>
                </a:lnTo>
                <a:lnTo>
                  <a:pt x="112776" y="544068"/>
                </a:lnTo>
                <a:lnTo>
                  <a:pt x="124968" y="516636"/>
                </a:lnTo>
                <a:lnTo>
                  <a:pt x="128016" y="510540"/>
                </a:lnTo>
                <a:close/>
              </a:path>
              <a:path w="1838325" h="1766570">
                <a:moveTo>
                  <a:pt x="160020" y="1312164"/>
                </a:moveTo>
                <a:lnTo>
                  <a:pt x="143256" y="1286256"/>
                </a:lnTo>
                <a:lnTo>
                  <a:pt x="140208" y="1280160"/>
                </a:lnTo>
                <a:lnTo>
                  <a:pt x="106680" y="1298448"/>
                </a:lnTo>
                <a:lnTo>
                  <a:pt x="111252" y="1306068"/>
                </a:lnTo>
                <a:lnTo>
                  <a:pt x="126492" y="1331976"/>
                </a:lnTo>
                <a:lnTo>
                  <a:pt x="160020" y="1312164"/>
                </a:lnTo>
                <a:close/>
              </a:path>
              <a:path w="1838325" h="1766570">
                <a:moveTo>
                  <a:pt x="166116" y="445008"/>
                </a:moveTo>
                <a:lnTo>
                  <a:pt x="132588" y="425196"/>
                </a:lnTo>
                <a:lnTo>
                  <a:pt x="112776" y="458724"/>
                </a:lnTo>
                <a:lnTo>
                  <a:pt x="146304" y="478536"/>
                </a:lnTo>
                <a:lnTo>
                  <a:pt x="166116" y="445008"/>
                </a:lnTo>
                <a:close/>
              </a:path>
              <a:path w="1838325" h="1766570">
                <a:moveTo>
                  <a:pt x="201168" y="1373124"/>
                </a:moveTo>
                <a:lnTo>
                  <a:pt x="187452" y="1356360"/>
                </a:lnTo>
                <a:lnTo>
                  <a:pt x="179832" y="1342644"/>
                </a:lnTo>
                <a:lnTo>
                  <a:pt x="147828" y="1363980"/>
                </a:lnTo>
                <a:lnTo>
                  <a:pt x="156972" y="1377696"/>
                </a:lnTo>
                <a:lnTo>
                  <a:pt x="170688" y="1395984"/>
                </a:lnTo>
                <a:lnTo>
                  <a:pt x="201168" y="1373124"/>
                </a:lnTo>
                <a:close/>
              </a:path>
              <a:path w="1838325" h="1766570">
                <a:moveTo>
                  <a:pt x="208788" y="384048"/>
                </a:moveTo>
                <a:lnTo>
                  <a:pt x="178308" y="361188"/>
                </a:lnTo>
                <a:lnTo>
                  <a:pt x="156972" y="390144"/>
                </a:lnTo>
                <a:lnTo>
                  <a:pt x="153924" y="393192"/>
                </a:lnTo>
                <a:lnTo>
                  <a:pt x="185928" y="414528"/>
                </a:lnTo>
                <a:lnTo>
                  <a:pt x="188976" y="411480"/>
                </a:lnTo>
                <a:lnTo>
                  <a:pt x="208788" y="384048"/>
                </a:lnTo>
                <a:close/>
              </a:path>
              <a:path w="1838325" h="1766570">
                <a:moveTo>
                  <a:pt x="248412" y="1431036"/>
                </a:moveTo>
                <a:lnTo>
                  <a:pt x="239268" y="1420368"/>
                </a:lnTo>
                <a:lnTo>
                  <a:pt x="224028" y="1403604"/>
                </a:lnTo>
                <a:lnTo>
                  <a:pt x="195072" y="1426464"/>
                </a:lnTo>
                <a:lnTo>
                  <a:pt x="210312" y="1446276"/>
                </a:lnTo>
                <a:lnTo>
                  <a:pt x="219456" y="1456944"/>
                </a:lnTo>
                <a:lnTo>
                  <a:pt x="248412" y="1431036"/>
                </a:lnTo>
                <a:close/>
              </a:path>
              <a:path w="1838325" h="1766570">
                <a:moveTo>
                  <a:pt x="256032" y="327660"/>
                </a:moveTo>
                <a:lnTo>
                  <a:pt x="227076" y="301752"/>
                </a:lnTo>
                <a:lnTo>
                  <a:pt x="210312" y="321564"/>
                </a:lnTo>
                <a:lnTo>
                  <a:pt x="202692" y="330708"/>
                </a:lnTo>
                <a:lnTo>
                  <a:pt x="231648" y="355092"/>
                </a:lnTo>
                <a:lnTo>
                  <a:pt x="239268" y="345948"/>
                </a:lnTo>
                <a:lnTo>
                  <a:pt x="256032" y="327660"/>
                </a:lnTo>
                <a:close/>
              </a:path>
              <a:path w="1838325" h="1766570">
                <a:moveTo>
                  <a:pt x="300228" y="1484376"/>
                </a:moveTo>
                <a:lnTo>
                  <a:pt x="295656" y="1481328"/>
                </a:lnTo>
                <a:lnTo>
                  <a:pt x="272796" y="1458468"/>
                </a:lnTo>
                <a:lnTo>
                  <a:pt x="246888" y="1485900"/>
                </a:lnTo>
                <a:lnTo>
                  <a:pt x="274320" y="1513332"/>
                </a:lnTo>
                <a:lnTo>
                  <a:pt x="300228" y="1484376"/>
                </a:lnTo>
                <a:close/>
              </a:path>
              <a:path w="1838325" h="1766570">
                <a:moveTo>
                  <a:pt x="307848" y="274320"/>
                </a:moveTo>
                <a:lnTo>
                  <a:pt x="281940" y="246888"/>
                </a:lnTo>
                <a:lnTo>
                  <a:pt x="254508" y="274320"/>
                </a:lnTo>
                <a:lnTo>
                  <a:pt x="281940" y="300228"/>
                </a:lnTo>
                <a:lnTo>
                  <a:pt x="307848" y="274320"/>
                </a:lnTo>
                <a:close/>
              </a:path>
              <a:path w="1838325" h="1766570">
                <a:moveTo>
                  <a:pt x="356616" y="1534668"/>
                </a:moveTo>
                <a:lnTo>
                  <a:pt x="327660" y="1510284"/>
                </a:lnTo>
                <a:lnTo>
                  <a:pt x="303276" y="1539240"/>
                </a:lnTo>
                <a:lnTo>
                  <a:pt x="332232" y="1563624"/>
                </a:lnTo>
                <a:lnTo>
                  <a:pt x="356616" y="1534668"/>
                </a:lnTo>
                <a:close/>
              </a:path>
              <a:path w="1838325" h="1766570">
                <a:moveTo>
                  <a:pt x="364236" y="227076"/>
                </a:moveTo>
                <a:lnTo>
                  <a:pt x="341376" y="196596"/>
                </a:lnTo>
                <a:lnTo>
                  <a:pt x="333756" y="201168"/>
                </a:lnTo>
                <a:lnTo>
                  <a:pt x="312420" y="220980"/>
                </a:lnTo>
                <a:lnTo>
                  <a:pt x="336804" y="249936"/>
                </a:lnTo>
                <a:lnTo>
                  <a:pt x="358140" y="231648"/>
                </a:lnTo>
                <a:lnTo>
                  <a:pt x="364236" y="227076"/>
                </a:lnTo>
                <a:close/>
              </a:path>
              <a:path w="1838325" h="1766570">
                <a:moveTo>
                  <a:pt x="416052" y="1577340"/>
                </a:moveTo>
                <a:lnTo>
                  <a:pt x="391668" y="1560576"/>
                </a:lnTo>
                <a:lnTo>
                  <a:pt x="385572" y="1556004"/>
                </a:lnTo>
                <a:lnTo>
                  <a:pt x="362712" y="1586484"/>
                </a:lnTo>
                <a:lnTo>
                  <a:pt x="370332" y="1592580"/>
                </a:lnTo>
                <a:lnTo>
                  <a:pt x="394716" y="1609344"/>
                </a:lnTo>
                <a:lnTo>
                  <a:pt x="416052" y="1577340"/>
                </a:lnTo>
                <a:close/>
              </a:path>
              <a:path w="1838325" h="1766570">
                <a:moveTo>
                  <a:pt x="426720" y="182880"/>
                </a:moveTo>
                <a:lnTo>
                  <a:pt x="405384" y="150876"/>
                </a:lnTo>
                <a:lnTo>
                  <a:pt x="373380" y="172212"/>
                </a:lnTo>
                <a:lnTo>
                  <a:pt x="394716" y="204216"/>
                </a:lnTo>
                <a:lnTo>
                  <a:pt x="426720" y="182880"/>
                </a:lnTo>
                <a:close/>
              </a:path>
              <a:path w="1838325" h="1766570">
                <a:moveTo>
                  <a:pt x="480060" y="1616964"/>
                </a:moveTo>
                <a:lnTo>
                  <a:pt x="461772" y="1606296"/>
                </a:lnTo>
                <a:lnTo>
                  <a:pt x="448056" y="1597152"/>
                </a:lnTo>
                <a:lnTo>
                  <a:pt x="428244" y="1630680"/>
                </a:lnTo>
                <a:lnTo>
                  <a:pt x="443484" y="1639824"/>
                </a:lnTo>
                <a:lnTo>
                  <a:pt x="461772" y="1650492"/>
                </a:lnTo>
                <a:lnTo>
                  <a:pt x="480060" y="1616964"/>
                </a:lnTo>
                <a:close/>
              </a:path>
              <a:path w="1838325" h="1766570">
                <a:moveTo>
                  <a:pt x="490728" y="144780"/>
                </a:moveTo>
                <a:lnTo>
                  <a:pt x="472440" y="111252"/>
                </a:lnTo>
                <a:lnTo>
                  <a:pt x="441960" y="128016"/>
                </a:lnTo>
                <a:lnTo>
                  <a:pt x="437388" y="131064"/>
                </a:lnTo>
                <a:lnTo>
                  <a:pt x="457200" y="163068"/>
                </a:lnTo>
                <a:lnTo>
                  <a:pt x="461772" y="160020"/>
                </a:lnTo>
                <a:lnTo>
                  <a:pt x="490728" y="144780"/>
                </a:lnTo>
                <a:close/>
              </a:path>
              <a:path w="1838325" h="1766570">
                <a:moveTo>
                  <a:pt x="547116" y="1650492"/>
                </a:moveTo>
                <a:lnTo>
                  <a:pt x="536448" y="1645920"/>
                </a:lnTo>
                <a:lnTo>
                  <a:pt x="513588" y="1633728"/>
                </a:lnTo>
                <a:lnTo>
                  <a:pt x="496824" y="1668780"/>
                </a:lnTo>
                <a:lnTo>
                  <a:pt x="521208" y="1680972"/>
                </a:lnTo>
                <a:lnTo>
                  <a:pt x="531876" y="1684020"/>
                </a:lnTo>
                <a:lnTo>
                  <a:pt x="547116" y="1650492"/>
                </a:lnTo>
                <a:close/>
              </a:path>
              <a:path w="1838325" h="1766570">
                <a:moveTo>
                  <a:pt x="557784" y="112776"/>
                </a:moveTo>
                <a:lnTo>
                  <a:pt x="542544" y="77724"/>
                </a:lnTo>
                <a:lnTo>
                  <a:pt x="519684" y="86868"/>
                </a:lnTo>
                <a:lnTo>
                  <a:pt x="505968" y="94488"/>
                </a:lnTo>
                <a:lnTo>
                  <a:pt x="524256" y="128016"/>
                </a:lnTo>
                <a:lnTo>
                  <a:pt x="536448" y="121920"/>
                </a:lnTo>
                <a:lnTo>
                  <a:pt x="557784" y="112776"/>
                </a:lnTo>
                <a:close/>
              </a:path>
              <a:path w="1838325" h="1766570">
                <a:moveTo>
                  <a:pt x="615696" y="1677924"/>
                </a:moveTo>
                <a:lnTo>
                  <a:pt x="580644" y="1664208"/>
                </a:lnTo>
                <a:lnTo>
                  <a:pt x="566928" y="1699260"/>
                </a:lnTo>
                <a:lnTo>
                  <a:pt x="603504" y="1712976"/>
                </a:lnTo>
                <a:lnTo>
                  <a:pt x="603504" y="1714500"/>
                </a:lnTo>
                <a:lnTo>
                  <a:pt x="615696" y="1677924"/>
                </a:lnTo>
                <a:close/>
              </a:path>
              <a:path w="1838325" h="1766570">
                <a:moveTo>
                  <a:pt x="626364" y="85344"/>
                </a:moveTo>
                <a:lnTo>
                  <a:pt x="614172" y="50292"/>
                </a:lnTo>
                <a:lnTo>
                  <a:pt x="601980" y="53340"/>
                </a:lnTo>
                <a:lnTo>
                  <a:pt x="577596" y="62484"/>
                </a:lnTo>
                <a:lnTo>
                  <a:pt x="591312" y="99060"/>
                </a:lnTo>
                <a:lnTo>
                  <a:pt x="615696" y="89916"/>
                </a:lnTo>
                <a:lnTo>
                  <a:pt x="626364" y="85344"/>
                </a:lnTo>
                <a:close/>
              </a:path>
              <a:path w="1838325" h="1766570">
                <a:moveTo>
                  <a:pt x="687324" y="1699260"/>
                </a:moveTo>
                <a:lnTo>
                  <a:pt x="656844" y="1690116"/>
                </a:lnTo>
                <a:lnTo>
                  <a:pt x="652272" y="1688592"/>
                </a:lnTo>
                <a:lnTo>
                  <a:pt x="640080" y="1725168"/>
                </a:lnTo>
                <a:lnTo>
                  <a:pt x="646176" y="1728216"/>
                </a:lnTo>
                <a:lnTo>
                  <a:pt x="678180" y="1735836"/>
                </a:lnTo>
                <a:lnTo>
                  <a:pt x="687324" y="1699260"/>
                </a:lnTo>
                <a:close/>
              </a:path>
              <a:path w="1838325" h="1766570">
                <a:moveTo>
                  <a:pt x="699516" y="64008"/>
                </a:moveTo>
                <a:lnTo>
                  <a:pt x="690372" y="27432"/>
                </a:lnTo>
                <a:lnTo>
                  <a:pt x="688848" y="27432"/>
                </a:lnTo>
                <a:lnTo>
                  <a:pt x="652272" y="38100"/>
                </a:lnTo>
                <a:lnTo>
                  <a:pt x="661416" y="74676"/>
                </a:lnTo>
                <a:lnTo>
                  <a:pt x="699516" y="64008"/>
                </a:lnTo>
                <a:close/>
              </a:path>
              <a:path w="1838325" h="1766570">
                <a:moveTo>
                  <a:pt x="760476" y="1714500"/>
                </a:moveTo>
                <a:lnTo>
                  <a:pt x="740664" y="1711452"/>
                </a:lnTo>
                <a:lnTo>
                  <a:pt x="723900" y="1708404"/>
                </a:lnTo>
                <a:lnTo>
                  <a:pt x="716280" y="1744980"/>
                </a:lnTo>
                <a:lnTo>
                  <a:pt x="734568" y="1749552"/>
                </a:lnTo>
                <a:lnTo>
                  <a:pt x="754380" y="1752600"/>
                </a:lnTo>
                <a:lnTo>
                  <a:pt x="760476" y="1714500"/>
                </a:lnTo>
                <a:close/>
              </a:path>
              <a:path w="1838325" h="1766570">
                <a:moveTo>
                  <a:pt x="771144" y="50292"/>
                </a:moveTo>
                <a:lnTo>
                  <a:pt x="765048" y="12192"/>
                </a:lnTo>
                <a:lnTo>
                  <a:pt x="733044" y="18288"/>
                </a:lnTo>
                <a:lnTo>
                  <a:pt x="726948" y="19812"/>
                </a:lnTo>
                <a:lnTo>
                  <a:pt x="734568" y="56388"/>
                </a:lnTo>
                <a:lnTo>
                  <a:pt x="742188" y="54864"/>
                </a:lnTo>
                <a:lnTo>
                  <a:pt x="771144" y="50292"/>
                </a:lnTo>
                <a:close/>
              </a:path>
              <a:path w="1838325" h="1766570">
                <a:moveTo>
                  <a:pt x="833628" y="1725168"/>
                </a:moveTo>
                <a:lnTo>
                  <a:pt x="829056" y="1725168"/>
                </a:lnTo>
                <a:lnTo>
                  <a:pt x="797052" y="1720596"/>
                </a:lnTo>
                <a:lnTo>
                  <a:pt x="792480" y="1758696"/>
                </a:lnTo>
                <a:lnTo>
                  <a:pt x="826008" y="1763268"/>
                </a:lnTo>
                <a:lnTo>
                  <a:pt x="830580" y="1763268"/>
                </a:lnTo>
                <a:lnTo>
                  <a:pt x="833628" y="1725168"/>
                </a:lnTo>
                <a:close/>
              </a:path>
              <a:path w="1838325" h="1766570">
                <a:moveTo>
                  <a:pt x="845820" y="41148"/>
                </a:moveTo>
                <a:lnTo>
                  <a:pt x="842772" y="3048"/>
                </a:lnTo>
                <a:lnTo>
                  <a:pt x="824484" y="4572"/>
                </a:lnTo>
                <a:lnTo>
                  <a:pt x="804672" y="7620"/>
                </a:lnTo>
                <a:lnTo>
                  <a:pt x="809244" y="44196"/>
                </a:lnTo>
                <a:lnTo>
                  <a:pt x="829056" y="42672"/>
                </a:lnTo>
                <a:lnTo>
                  <a:pt x="845820" y="41148"/>
                </a:lnTo>
                <a:close/>
              </a:path>
              <a:path w="1838325" h="1766570">
                <a:moveTo>
                  <a:pt x="909828" y="1728216"/>
                </a:moveTo>
                <a:lnTo>
                  <a:pt x="871728" y="1728216"/>
                </a:lnTo>
                <a:lnTo>
                  <a:pt x="868680" y="1766316"/>
                </a:lnTo>
                <a:lnTo>
                  <a:pt x="908304" y="1766316"/>
                </a:lnTo>
                <a:lnTo>
                  <a:pt x="909828" y="1728216"/>
                </a:lnTo>
                <a:close/>
              </a:path>
              <a:path w="1838325" h="1766570">
                <a:moveTo>
                  <a:pt x="920496" y="0"/>
                </a:moveTo>
                <a:lnTo>
                  <a:pt x="882396" y="0"/>
                </a:lnTo>
                <a:lnTo>
                  <a:pt x="882396" y="38100"/>
                </a:lnTo>
                <a:lnTo>
                  <a:pt x="918972" y="38100"/>
                </a:lnTo>
                <a:lnTo>
                  <a:pt x="920496" y="0"/>
                </a:lnTo>
                <a:close/>
              </a:path>
              <a:path w="1838325" h="1766570">
                <a:moveTo>
                  <a:pt x="986028" y="1764792"/>
                </a:moveTo>
                <a:lnTo>
                  <a:pt x="982980" y="1726692"/>
                </a:lnTo>
                <a:lnTo>
                  <a:pt x="964692" y="1728216"/>
                </a:lnTo>
                <a:lnTo>
                  <a:pt x="946404" y="1728216"/>
                </a:lnTo>
                <a:lnTo>
                  <a:pt x="947928" y="1766316"/>
                </a:lnTo>
                <a:lnTo>
                  <a:pt x="966216" y="1766316"/>
                </a:lnTo>
                <a:lnTo>
                  <a:pt x="986028" y="1764792"/>
                </a:lnTo>
                <a:close/>
              </a:path>
              <a:path w="1838325" h="1766570">
                <a:moveTo>
                  <a:pt x="998220" y="3048"/>
                </a:moveTo>
                <a:lnTo>
                  <a:pt x="966216" y="1524"/>
                </a:lnTo>
                <a:lnTo>
                  <a:pt x="958596" y="1524"/>
                </a:lnTo>
                <a:lnTo>
                  <a:pt x="957072" y="39624"/>
                </a:lnTo>
                <a:lnTo>
                  <a:pt x="964692" y="39624"/>
                </a:lnTo>
                <a:lnTo>
                  <a:pt x="995172" y="41148"/>
                </a:lnTo>
                <a:lnTo>
                  <a:pt x="998220" y="3048"/>
                </a:lnTo>
                <a:close/>
              </a:path>
              <a:path w="1838325" h="1766570">
                <a:moveTo>
                  <a:pt x="1063752" y="1755648"/>
                </a:moveTo>
                <a:lnTo>
                  <a:pt x="1057656" y="1719072"/>
                </a:lnTo>
                <a:lnTo>
                  <a:pt x="1053084" y="1719072"/>
                </a:lnTo>
                <a:lnTo>
                  <a:pt x="1021080" y="1723644"/>
                </a:lnTo>
                <a:lnTo>
                  <a:pt x="1025652" y="1761744"/>
                </a:lnTo>
                <a:lnTo>
                  <a:pt x="1059180" y="1757172"/>
                </a:lnTo>
                <a:lnTo>
                  <a:pt x="1063752" y="1755648"/>
                </a:lnTo>
                <a:close/>
              </a:path>
              <a:path w="1838325" h="1766570">
                <a:moveTo>
                  <a:pt x="1074420" y="13716"/>
                </a:moveTo>
                <a:lnTo>
                  <a:pt x="1059180" y="10668"/>
                </a:lnTo>
                <a:lnTo>
                  <a:pt x="1036320" y="7620"/>
                </a:lnTo>
                <a:lnTo>
                  <a:pt x="1031748" y="45720"/>
                </a:lnTo>
                <a:lnTo>
                  <a:pt x="1054608" y="48768"/>
                </a:lnTo>
                <a:lnTo>
                  <a:pt x="1068324" y="50292"/>
                </a:lnTo>
                <a:lnTo>
                  <a:pt x="1074420" y="13716"/>
                </a:lnTo>
                <a:close/>
              </a:path>
              <a:path w="1838325" h="1766570">
                <a:moveTo>
                  <a:pt x="1139952" y="1741932"/>
                </a:moveTo>
                <a:lnTo>
                  <a:pt x="1130808" y="1703832"/>
                </a:lnTo>
                <a:lnTo>
                  <a:pt x="1095756" y="1711452"/>
                </a:lnTo>
                <a:lnTo>
                  <a:pt x="1094232" y="1711452"/>
                </a:lnTo>
                <a:lnTo>
                  <a:pt x="1101852" y="1749552"/>
                </a:lnTo>
                <a:lnTo>
                  <a:pt x="1104900" y="1749552"/>
                </a:lnTo>
                <a:lnTo>
                  <a:pt x="1139952" y="1741932"/>
                </a:lnTo>
                <a:close/>
              </a:path>
              <a:path w="1838325" h="1766570">
                <a:moveTo>
                  <a:pt x="1152144" y="28956"/>
                </a:moveTo>
                <a:lnTo>
                  <a:pt x="1147572" y="27432"/>
                </a:lnTo>
                <a:lnTo>
                  <a:pt x="1114044" y="19812"/>
                </a:lnTo>
                <a:lnTo>
                  <a:pt x="1104900" y="57912"/>
                </a:lnTo>
                <a:lnTo>
                  <a:pt x="1139952" y="65532"/>
                </a:lnTo>
                <a:lnTo>
                  <a:pt x="1141476" y="65532"/>
                </a:lnTo>
                <a:lnTo>
                  <a:pt x="1152144" y="28956"/>
                </a:lnTo>
                <a:close/>
              </a:path>
              <a:path w="1838325" h="1766570">
                <a:moveTo>
                  <a:pt x="1214628" y="1720596"/>
                </a:moveTo>
                <a:lnTo>
                  <a:pt x="1202436" y="1684020"/>
                </a:lnTo>
                <a:lnTo>
                  <a:pt x="1181100" y="1691640"/>
                </a:lnTo>
                <a:lnTo>
                  <a:pt x="1167384" y="1694688"/>
                </a:lnTo>
                <a:lnTo>
                  <a:pt x="1176528" y="1731264"/>
                </a:lnTo>
                <a:lnTo>
                  <a:pt x="1193292" y="1726692"/>
                </a:lnTo>
                <a:lnTo>
                  <a:pt x="1214628" y="1720596"/>
                </a:lnTo>
                <a:close/>
              </a:path>
              <a:path w="1838325" h="1766570">
                <a:moveTo>
                  <a:pt x="1225296" y="50292"/>
                </a:moveTo>
                <a:lnTo>
                  <a:pt x="1191768" y="39624"/>
                </a:lnTo>
                <a:lnTo>
                  <a:pt x="1188720" y="38100"/>
                </a:lnTo>
                <a:lnTo>
                  <a:pt x="1178052" y="76200"/>
                </a:lnTo>
                <a:lnTo>
                  <a:pt x="1181100" y="76200"/>
                </a:lnTo>
                <a:lnTo>
                  <a:pt x="1213104" y="86868"/>
                </a:lnTo>
                <a:lnTo>
                  <a:pt x="1225296" y="50292"/>
                </a:lnTo>
                <a:close/>
              </a:path>
              <a:path w="1838325" h="1766570">
                <a:moveTo>
                  <a:pt x="1287780" y="1693164"/>
                </a:moveTo>
                <a:lnTo>
                  <a:pt x="1272540" y="1658112"/>
                </a:lnTo>
                <a:lnTo>
                  <a:pt x="1261872" y="1662684"/>
                </a:lnTo>
                <a:lnTo>
                  <a:pt x="1237488" y="1671828"/>
                </a:lnTo>
                <a:lnTo>
                  <a:pt x="1251204" y="1706880"/>
                </a:lnTo>
                <a:lnTo>
                  <a:pt x="1277112" y="1697736"/>
                </a:lnTo>
                <a:lnTo>
                  <a:pt x="1287780" y="1693164"/>
                </a:lnTo>
                <a:close/>
              </a:path>
              <a:path w="1838325" h="1766570">
                <a:moveTo>
                  <a:pt x="1298448" y="79248"/>
                </a:moveTo>
                <a:lnTo>
                  <a:pt x="1275588" y="70104"/>
                </a:lnTo>
                <a:lnTo>
                  <a:pt x="1261872" y="64008"/>
                </a:lnTo>
                <a:lnTo>
                  <a:pt x="1248156" y="99060"/>
                </a:lnTo>
                <a:lnTo>
                  <a:pt x="1263396" y="105156"/>
                </a:lnTo>
                <a:lnTo>
                  <a:pt x="1283208" y="114300"/>
                </a:lnTo>
                <a:lnTo>
                  <a:pt x="1298448" y="79248"/>
                </a:lnTo>
                <a:close/>
              </a:path>
              <a:path w="1838325" h="1766570">
                <a:moveTo>
                  <a:pt x="1357884" y="1659636"/>
                </a:moveTo>
                <a:lnTo>
                  <a:pt x="1339596" y="1626108"/>
                </a:lnTo>
                <a:lnTo>
                  <a:pt x="1339596" y="1627632"/>
                </a:lnTo>
                <a:lnTo>
                  <a:pt x="1306068" y="1642872"/>
                </a:lnTo>
                <a:lnTo>
                  <a:pt x="1322832" y="1677924"/>
                </a:lnTo>
                <a:lnTo>
                  <a:pt x="1357884" y="1659636"/>
                </a:lnTo>
                <a:close/>
              </a:path>
              <a:path w="1838325" h="1766570">
                <a:moveTo>
                  <a:pt x="1368552" y="112776"/>
                </a:moveTo>
                <a:lnTo>
                  <a:pt x="1356360" y="106680"/>
                </a:lnTo>
                <a:lnTo>
                  <a:pt x="1333500" y="94488"/>
                </a:lnTo>
                <a:lnTo>
                  <a:pt x="1316736" y="129540"/>
                </a:lnTo>
                <a:lnTo>
                  <a:pt x="1339596" y="140208"/>
                </a:lnTo>
                <a:lnTo>
                  <a:pt x="1350264" y="146304"/>
                </a:lnTo>
                <a:lnTo>
                  <a:pt x="1368552" y="112776"/>
                </a:lnTo>
                <a:close/>
              </a:path>
              <a:path w="1838325" h="1766570">
                <a:moveTo>
                  <a:pt x="1424940" y="1621536"/>
                </a:moveTo>
                <a:lnTo>
                  <a:pt x="1405128" y="1589532"/>
                </a:lnTo>
                <a:lnTo>
                  <a:pt x="1376172" y="1606296"/>
                </a:lnTo>
                <a:lnTo>
                  <a:pt x="1373124" y="1607820"/>
                </a:lnTo>
                <a:lnTo>
                  <a:pt x="1391412" y="1641348"/>
                </a:lnTo>
                <a:lnTo>
                  <a:pt x="1395984" y="1639824"/>
                </a:lnTo>
                <a:lnTo>
                  <a:pt x="1424940" y="1621536"/>
                </a:lnTo>
                <a:close/>
              </a:path>
              <a:path w="1838325" h="1766570">
                <a:moveTo>
                  <a:pt x="1435608" y="152400"/>
                </a:moveTo>
                <a:lnTo>
                  <a:pt x="1432560" y="150876"/>
                </a:lnTo>
                <a:lnTo>
                  <a:pt x="1402080" y="132588"/>
                </a:lnTo>
                <a:lnTo>
                  <a:pt x="1382268" y="164592"/>
                </a:lnTo>
                <a:lnTo>
                  <a:pt x="1412748" y="182880"/>
                </a:lnTo>
                <a:lnTo>
                  <a:pt x="1414272" y="184404"/>
                </a:lnTo>
                <a:lnTo>
                  <a:pt x="1435608" y="152400"/>
                </a:lnTo>
                <a:close/>
              </a:path>
              <a:path w="1838325" h="1766570">
                <a:moveTo>
                  <a:pt x="1488948" y="1577340"/>
                </a:moveTo>
                <a:lnTo>
                  <a:pt x="1466088" y="1546860"/>
                </a:lnTo>
                <a:lnTo>
                  <a:pt x="1446276" y="1560576"/>
                </a:lnTo>
                <a:lnTo>
                  <a:pt x="1435608" y="1568196"/>
                </a:lnTo>
                <a:lnTo>
                  <a:pt x="1456944" y="1600200"/>
                </a:lnTo>
                <a:lnTo>
                  <a:pt x="1469136" y="1591056"/>
                </a:lnTo>
                <a:lnTo>
                  <a:pt x="1488948" y="1577340"/>
                </a:lnTo>
                <a:close/>
              </a:path>
              <a:path w="1838325" h="1766570">
                <a:moveTo>
                  <a:pt x="1498092" y="198120"/>
                </a:moveTo>
                <a:lnTo>
                  <a:pt x="1469136" y="175260"/>
                </a:lnTo>
                <a:lnTo>
                  <a:pt x="1467612" y="173736"/>
                </a:lnTo>
                <a:lnTo>
                  <a:pt x="1444752" y="205740"/>
                </a:lnTo>
                <a:lnTo>
                  <a:pt x="1446276" y="207264"/>
                </a:lnTo>
                <a:lnTo>
                  <a:pt x="1475232" y="228600"/>
                </a:lnTo>
                <a:lnTo>
                  <a:pt x="1498092" y="198120"/>
                </a:lnTo>
                <a:close/>
              </a:path>
              <a:path w="1838325" h="1766570">
                <a:moveTo>
                  <a:pt x="1548384" y="1527048"/>
                </a:moveTo>
                <a:lnTo>
                  <a:pt x="1522476" y="1498092"/>
                </a:lnTo>
                <a:lnTo>
                  <a:pt x="1511808" y="1508760"/>
                </a:lnTo>
                <a:lnTo>
                  <a:pt x="1495044" y="1522476"/>
                </a:lnTo>
                <a:lnTo>
                  <a:pt x="1519428" y="1552956"/>
                </a:lnTo>
                <a:lnTo>
                  <a:pt x="1537716" y="1537716"/>
                </a:lnTo>
                <a:lnTo>
                  <a:pt x="1548384" y="1527048"/>
                </a:lnTo>
                <a:close/>
              </a:path>
              <a:path w="1838325" h="1766570">
                <a:moveTo>
                  <a:pt x="1557528" y="248412"/>
                </a:moveTo>
                <a:lnTo>
                  <a:pt x="1536192" y="228600"/>
                </a:lnTo>
                <a:lnTo>
                  <a:pt x="1528572" y="222504"/>
                </a:lnTo>
                <a:lnTo>
                  <a:pt x="1504188" y="251460"/>
                </a:lnTo>
                <a:lnTo>
                  <a:pt x="1511808" y="259080"/>
                </a:lnTo>
                <a:lnTo>
                  <a:pt x="1531620" y="275844"/>
                </a:lnTo>
                <a:lnTo>
                  <a:pt x="1557528" y="248412"/>
                </a:lnTo>
                <a:close/>
              </a:path>
              <a:path w="1838325" h="1766570">
                <a:moveTo>
                  <a:pt x="1604772" y="1472184"/>
                </a:moveTo>
                <a:lnTo>
                  <a:pt x="1575816" y="1446276"/>
                </a:lnTo>
                <a:lnTo>
                  <a:pt x="1571244" y="1452372"/>
                </a:lnTo>
                <a:lnTo>
                  <a:pt x="1549908" y="1473708"/>
                </a:lnTo>
                <a:lnTo>
                  <a:pt x="1577340" y="1499616"/>
                </a:lnTo>
                <a:lnTo>
                  <a:pt x="1600200" y="1478280"/>
                </a:lnTo>
                <a:lnTo>
                  <a:pt x="1604772" y="1472184"/>
                </a:lnTo>
                <a:close/>
              </a:path>
              <a:path w="1838325" h="1766570">
                <a:moveTo>
                  <a:pt x="1612392" y="303276"/>
                </a:moveTo>
                <a:lnTo>
                  <a:pt x="1584960" y="275844"/>
                </a:lnTo>
                <a:lnTo>
                  <a:pt x="1559052" y="301752"/>
                </a:lnTo>
                <a:lnTo>
                  <a:pt x="1583436" y="329184"/>
                </a:lnTo>
                <a:lnTo>
                  <a:pt x="1612392" y="303276"/>
                </a:lnTo>
                <a:close/>
              </a:path>
              <a:path w="1838325" h="1766570">
                <a:moveTo>
                  <a:pt x="1655064" y="1414272"/>
                </a:moveTo>
                <a:lnTo>
                  <a:pt x="1624584" y="1389888"/>
                </a:lnTo>
                <a:lnTo>
                  <a:pt x="1601724" y="1418844"/>
                </a:lnTo>
                <a:lnTo>
                  <a:pt x="1630680" y="1443228"/>
                </a:lnTo>
                <a:lnTo>
                  <a:pt x="1655064" y="1414272"/>
                </a:lnTo>
                <a:close/>
              </a:path>
              <a:path w="1838325" h="1766570">
                <a:moveTo>
                  <a:pt x="1662684" y="364236"/>
                </a:moveTo>
                <a:lnTo>
                  <a:pt x="1655064" y="355092"/>
                </a:lnTo>
                <a:lnTo>
                  <a:pt x="1638300" y="333756"/>
                </a:lnTo>
                <a:lnTo>
                  <a:pt x="1607820" y="356616"/>
                </a:lnTo>
                <a:lnTo>
                  <a:pt x="1626108" y="377952"/>
                </a:lnTo>
                <a:lnTo>
                  <a:pt x="1632204" y="387096"/>
                </a:lnTo>
                <a:lnTo>
                  <a:pt x="1662684" y="364236"/>
                </a:lnTo>
                <a:close/>
              </a:path>
              <a:path w="1838325" h="1766570">
                <a:moveTo>
                  <a:pt x="1699260" y="1350264"/>
                </a:moveTo>
                <a:lnTo>
                  <a:pt x="1668780" y="1328928"/>
                </a:lnTo>
                <a:lnTo>
                  <a:pt x="1648968" y="1356360"/>
                </a:lnTo>
                <a:lnTo>
                  <a:pt x="1647444" y="1359408"/>
                </a:lnTo>
                <a:lnTo>
                  <a:pt x="1677924" y="1382268"/>
                </a:lnTo>
                <a:lnTo>
                  <a:pt x="1699260" y="1350264"/>
                </a:lnTo>
                <a:close/>
              </a:path>
              <a:path w="1838325" h="1766570">
                <a:moveTo>
                  <a:pt x="1706880" y="428244"/>
                </a:moveTo>
                <a:lnTo>
                  <a:pt x="1705356" y="425196"/>
                </a:lnTo>
                <a:lnTo>
                  <a:pt x="1685544" y="394716"/>
                </a:lnTo>
                <a:lnTo>
                  <a:pt x="1653540" y="416052"/>
                </a:lnTo>
                <a:lnTo>
                  <a:pt x="1673352" y="446532"/>
                </a:lnTo>
                <a:lnTo>
                  <a:pt x="1673352" y="448056"/>
                </a:lnTo>
                <a:lnTo>
                  <a:pt x="1706880" y="428244"/>
                </a:lnTo>
                <a:close/>
              </a:path>
              <a:path w="1838325" h="1766570">
                <a:moveTo>
                  <a:pt x="1738884" y="1283208"/>
                </a:moveTo>
                <a:lnTo>
                  <a:pt x="1705356" y="1264920"/>
                </a:lnTo>
                <a:lnTo>
                  <a:pt x="1687068" y="1296924"/>
                </a:lnTo>
                <a:lnTo>
                  <a:pt x="1720596" y="1316736"/>
                </a:lnTo>
                <a:lnTo>
                  <a:pt x="1726692" y="1304544"/>
                </a:lnTo>
                <a:lnTo>
                  <a:pt x="1738884" y="1283208"/>
                </a:lnTo>
                <a:close/>
              </a:path>
              <a:path w="1838325" h="1766570">
                <a:moveTo>
                  <a:pt x="1744980" y="495300"/>
                </a:moveTo>
                <a:lnTo>
                  <a:pt x="1726692" y="461772"/>
                </a:lnTo>
                <a:lnTo>
                  <a:pt x="1726692" y="460248"/>
                </a:lnTo>
                <a:lnTo>
                  <a:pt x="1693164" y="480060"/>
                </a:lnTo>
                <a:lnTo>
                  <a:pt x="1694688" y="481584"/>
                </a:lnTo>
                <a:lnTo>
                  <a:pt x="1711452" y="513588"/>
                </a:lnTo>
                <a:lnTo>
                  <a:pt x="1744980" y="495300"/>
                </a:lnTo>
                <a:close/>
              </a:path>
              <a:path w="1838325" h="1766570">
                <a:moveTo>
                  <a:pt x="1772412" y="1211580"/>
                </a:moveTo>
                <a:lnTo>
                  <a:pt x="1737360" y="1197864"/>
                </a:lnTo>
                <a:lnTo>
                  <a:pt x="1731264" y="1213104"/>
                </a:lnTo>
                <a:lnTo>
                  <a:pt x="1722120" y="1231392"/>
                </a:lnTo>
                <a:lnTo>
                  <a:pt x="1757172" y="1248156"/>
                </a:lnTo>
                <a:lnTo>
                  <a:pt x="1766316" y="1226820"/>
                </a:lnTo>
                <a:lnTo>
                  <a:pt x="1772412" y="1211580"/>
                </a:lnTo>
                <a:close/>
              </a:path>
              <a:path w="1838325" h="1766570">
                <a:moveTo>
                  <a:pt x="1776984" y="565404"/>
                </a:moveTo>
                <a:lnTo>
                  <a:pt x="1766316" y="539496"/>
                </a:lnTo>
                <a:lnTo>
                  <a:pt x="1761744" y="530352"/>
                </a:lnTo>
                <a:lnTo>
                  <a:pt x="1726692" y="547116"/>
                </a:lnTo>
                <a:lnTo>
                  <a:pt x="1731264" y="554736"/>
                </a:lnTo>
                <a:lnTo>
                  <a:pt x="1741932" y="580644"/>
                </a:lnTo>
                <a:lnTo>
                  <a:pt x="1776984" y="565404"/>
                </a:lnTo>
                <a:close/>
              </a:path>
              <a:path w="1838325" h="1766570">
                <a:moveTo>
                  <a:pt x="1799844" y="1138428"/>
                </a:moveTo>
                <a:lnTo>
                  <a:pt x="1763268" y="1127760"/>
                </a:lnTo>
                <a:lnTo>
                  <a:pt x="1760220" y="1135380"/>
                </a:lnTo>
                <a:lnTo>
                  <a:pt x="1751076" y="1162812"/>
                </a:lnTo>
                <a:lnTo>
                  <a:pt x="1786128" y="1175004"/>
                </a:lnTo>
                <a:lnTo>
                  <a:pt x="1796796" y="1146048"/>
                </a:lnTo>
                <a:lnTo>
                  <a:pt x="1799844" y="1138428"/>
                </a:lnTo>
                <a:close/>
              </a:path>
              <a:path w="1838325" h="1766570">
                <a:moveTo>
                  <a:pt x="1802892" y="640080"/>
                </a:moveTo>
                <a:lnTo>
                  <a:pt x="1796796" y="620268"/>
                </a:lnTo>
                <a:lnTo>
                  <a:pt x="1790700" y="601980"/>
                </a:lnTo>
                <a:lnTo>
                  <a:pt x="1754124" y="615696"/>
                </a:lnTo>
                <a:lnTo>
                  <a:pt x="1760220" y="632460"/>
                </a:lnTo>
                <a:lnTo>
                  <a:pt x="1766316" y="650748"/>
                </a:lnTo>
                <a:lnTo>
                  <a:pt x="1802892" y="640080"/>
                </a:lnTo>
                <a:close/>
              </a:path>
              <a:path w="1838325" h="1766570">
                <a:moveTo>
                  <a:pt x="1819656" y="1063752"/>
                </a:moveTo>
                <a:lnTo>
                  <a:pt x="1781556" y="1054608"/>
                </a:lnTo>
                <a:lnTo>
                  <a:pt x="1772412" y="1092708"/>
                </a:lnTo>
                <a:lnTo>
                  <a:pt x="1810512" y="1100328"/>
                </a:lnTo>
                <a:lnTo>
                  <a:pt x="1819656" y="1063752"/>
                </a:lnTo>
                <a:close/>
              </a:path>
              <a:path w="1838325" h="1766570">
                <a:moveTo>
                  <a:pt x="1821180" y="716280"/>
                </a:moveTo>
                <a:lnTo>
                  <a:pt x="1819656" y="705612"/>
                </a:lnTo>
                <a:lnTo>
                  <a:pt x="1813560" y="678180"/>
                </a:lnTo>
                <a:lnTo>
                  <a:pt x="1775460" y="685800"/>
                </a:lnTo>
                <a:lnTo>
                  <a:pt x="1783080" y="713232"/>
                </a:lnTo>
                <a:lnTo>
                  <a:pt x="1784604" y="722376"/>
                </a:lnTo>
                <a:lnTo>
                  <a:pt x="1821180" y="716280"/>
                </a:lnTo>
                <a:close/>
              </a:path>
              <a:path w="1838325" h="1766570">
                <a:moveTo>
                  <a:pt x="1831848" y="987552"/>
                </a:moveTo>
                <a:lnTo>
                  <a:pt x="1793748" y="981456"/>
                </a:lnTo>
                <a:lnTo>
                  <a:pt x="1790700" y="1013460"/>
                </a:lnTo>
                <a:lnTo>
                  <a:pt x="1789176" y="1018032"/>
                </a:lnTo>
                <a:lnTo>
                  <a:pt x="1825752" y="1025652"/>
                </a:lnTo>
                <a:lnTo>
                  <a:pt x="1827276" y="1018032"/>
                </a:lnTo>
                <a:lnTo>
                  <a:pt x="1831848" y="987552"/>
                </a:lnTo>
                <a:close/>
              </a:path>
              <a:path w="1838325" h="1766570">
                <a:moveTo>
                  <a:pt x="1833372" y="792480"/>
                </a:moveTo>
                <a:lnTo>
                  <a:pt x="1828800" y="754380"/>
                </a:lnTo>
                <a:lnTo>
                  <a:pt x="1790700" y="758952"/>
                </a:lnTo>
                <a:lnTo>
                  <a:pt x="1795272" y="797052"/>
                </a:lnTo>
                <a:lnTo>
                  <a:pt x="1833372" y="792480"/>
                </a:lnTo>
                <a:close/>
              </a:path>
              <a:path w="1838325" h="1766570">
                <a:moveTo>
                  <a:pt x="1837944" y="909828"/>
                </a:moveTo>
                <a:lnTo>
                  <a:pt x="1799844" y="908304"/>
                </a:lnTo>
                <a:lnTo>
                  <a:pt x="1798320" y="928116"/>
                </a:lnTo>
                <a:lnTo>
                  <a:pt x="1798320" y="944880"/>
                </a:lnTo>
                <a:lnTo>
                  <a:pt x="1836420" y="947928"/>
                </a:lnTo>
                <a:lnTo>
                  <a:pt x="1836547" y="928116"/>
                </a:lnTo>
                <a:lnTo>
                  <a:pt x="1837944" y="909828"/>
                </a:lnTo>
                <a:close/>
              </a:path>
              <a:path w="1838325" h="1766570">
                <a:moveTo>
                  <a:pt x="1837944" y="861060"/>
                </a:moveTo>
                <a:lnTo>
                  <a:pt x="1836521" y="839724"/>
                </a:lnTo>
                <a:lnTo>
                  <a:pt x="1836420" y="830580"/>
                </a:lnTo>
                <a:lnTo>
                  <a:pt x="1798320" y="833628"/>
                </a:lnTo>
                <a:lnTo>
                  <a:pt x="1798320" y="839724"/>
                </a:lnTo>
                <a:lnTo>
                  <a:pt x="1799742" y="861060"/>
                </a:lnTo>
                <a:lnTo>
                  <a:pt x="1799844" y="870204"/>
                </a:lnTo>
                <a:lnTo>
                  <a:pt x="1837944" y="870204"/>
                </a:lnTo>
                <a:lnTo>
                  <a:pt x="1837944" y="861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5147" y="4079747"/>
            <a:ext cx="114300" cy="433070"/>
          </a:xfrm>
          <a:custGeom>
            <a:avLst/>
            <a:gdLst/>
            <a:ahLst/>
            <a:cxnLst/>
            <a:rect l="l" t="t" r="r" b="b"/>
            <a:pathLst>
              <a:path w="114300" h="433070">
                <a:moveTo>
                  <a:pt x="38100" y="318515"/>
                </a:moveTo>
                <a:lnTo>
                  <a:pt x="0" y="318515"/>
                </a:lnTo>
                <a:lnTo>
                  <a:pt x="56387" y="432815"/>
                </a:lnTo>
                <a:lnTo>
                  <a:pt x="105034" y="336803"/>
                </a:lnTo>
                <a:lnTo>
                  <a:pt x="38100" y="336803"/>
                </a:lnTo>
                <a:lnTo>
                  <a:pt x="38100" y="318515"/>
                </a:lnTo>
                <a:close/>
              </a:path>
              <a:path w="114300" h="433070">
                <a:moveTo>
                  <a:pt x="76199" y="0"/>
                </a:moveTo>
                <a:lnTo>
                  <a:pt x="38100" y="0"/>
                </a:lnTo>
                <a:lnTo>
                  <a:pt x="38100" y="336803"/>
                </a:lnTo>
                <a:lnTo>
                  <a:pt x="76199" y="336803"/>
                </a:lnTo>
                <a:lnTo>
                  <a:pt x="76199" y="0"/>
                </a:lnTo>
                <a:close/>
              </a:path>
              <a:path w="114300" h="433070">
                <a:moveTo>
                  <a:pt x="114299" y="318515"/>
                </a:moveTo>
                <a:lnTo>
                  <a:pt x="76199" y="318515"/>
                </a:lnTo>
                <a:lnTo>
                  <a:pt x="76199" y="336803"/>
                </a:lnTo>
                <a:lnTo>
                  <a:pt x="105034" y="336803"/>
                </a:lnTo>
                <a:lnTo>
                  <a:pt x="114299" y="318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48F5E12F-3BAE-4D9F-A0FE-68966A9D49E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988A8153-4367-469D-AE6A-6DB162621F17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A7C5224-73A6-4DAE-ACBD-24AEBEAEA9BF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533387"/>
            <a:chOff x="0" y="0"/>
            <a:chExt cx="9144000" cy="6533387"/>
          </a:xfrm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65257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68496"/>
              <a:ext cx="4576571" cy="2564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04086" y="228600"/>
            <a:ext cx="2078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0000"/>
                </a:solidFill>
              </a:rPr>
              <a:t>FUS</a:t>
            </a:r>
            <a:r>
              <a:rPr sz="4800" spc="-95" dirty="0">
                <a:solidFill>
                  <a:srgbClr val="FF0000"/>
                </a:solidFill>
              </a:rPr>
              <a:t>T</a:t>
            </a:r>
            <a:r>
              <a:rPr sz="4800" spc="-5" dirty="0">
                <a:solidFill>
                  <a:srgbClr val="FF0000"/>
                </a:solidFill>
              </a:rPr>
              <a:t>O</a:t>
            </a:r>
            <a:endParaRPr sz="4800" dirty="0"/>
          </a:p>
        </p:txBody>
      </p:sp>
      <p:sp>
        <p:nvSpPr>
          <p:cNvPr id="10" name="object 10"/>
          <p:cNvSpPr txBox="1"/>
          <p:nvPr/>
        </p:nvSpPr>
        <p:spPr>
          <a:xfrm>
            <a:off x="5140229" y="3427348"/>
            <a:ext cx="3644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0770" marR="5080" indent="-10687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ACCRESCIMENTO SECONDARIO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SPESSORE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2707" y="-292863"/>
            <a:ext cx="8049895" cy="6803390"/>
            <a:chOff x="1094231" y="54864"/>
            <a:chExt cx="8049895" cy="6803390"/>
          </a:xfrm>
        </p:grpSpPr>
        <p:sp>
          <p:nvSpPr>
            <p:cNvPr id="12" name="object 12"/>
            <p:cNvSpPr/>
            <p:nvPr/>
          </p:nvSpPr>
          <p:spPr>
            <a:xfrm>
              <a:off x="6545579" y="4913375"/>
              <a:ext cx="2598419" cy="1944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4231" y="54864"/>
              <a:ext cx="2639567" cy="3822191"/>
            </a:xfrm>
            <a:prstGeom prst="rect">
              <a:avLst/>
            </a:prstGeom>
            <a:blipFill>
              <a:blip r:embed="rId5" cstate="print"/>
              <a:srcRect/>
              <a:stretch>
                <a:fillRect l="113" t="7998" r="-113" b="-156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14678" y="3535298"/>
            <a:ext cx="2601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STRUTTURA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PRIMARIA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32DAFBAD-F1DB-4183-8E50-A3011C286ED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1CD69D30-EB0F-46E9-89D1-A947B17CA496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12DE8AC-4D9C-41F7-BC3D-9F365B23EBB2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808" y="188976"/>
            <a:ext cx="6394703" cy="585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98665" y="1007998"/>
            <a:ext cx="1878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iniziali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fusiformi</a:t>
            </a:r>
            <a:endParaRPr sz="1800">
              <a:latin typeface="Arial"/>
              <a:cs typeface="Arial"/>
            </a:endParaRPr>
          </a:p>
          <a:p>
            <a:pPr marL="367665" marR="5080" indent="-3556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→ </a:t>
            </a:r>
            <a:r>
              <a:rPr sz="1800" spc="-5" dirty="0">
                <a:latin typeface="Arial"/>
                <a:cs typeface="Arial"/>
              </a:rPr>
              <a:t>sistema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assiale  del fusto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665" y="4176648"/>
            <a:ext cx="18522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iniziali dei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raggi</a:t>
            </a:r>
            <a:endParaRPr sz="1800">
              <a:latin typeface="Arial"/>
              <a:cs typeface="Arial"/>
            </a:endParaRPr>
          </a:p>
          <a:p>
            <a:pPr marL="367665" marR="5080" indent="-3556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→ </a:t>
            </a:r>
            <a:r>
              <a:rPr sz="1800" spc="-5" dirty="0">
                <a:latin typeface="Arial"/>
                <a:cs typeface="Arial"/>
              </a:rPr>
              <a:t>sistema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radiale  del fusto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B9C4C43-E98E-44AD-A6DD-F916270CE51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666AE838-13AB-4476-8030-925C794DB1CB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3BFF61FF-79C7-450B-8AB1-3C8564C9DB48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2008631"/>
            <a:ext cx="9128759" cy="4517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764" y="0"/>
            <a:ext cx="3815079" cy="1923414"/>
            <a:chOff x="16764" y="0"/>
            <a:chExt cx="3815079" cy="1923414"/>
          </a:xfrm>
        </p:grpSpPr>
        <p:sp>
          <p:nvSpPr>
            <p:cNvPr id="4" name="object 4"/>
            <p:cNvSpPr/>
            <p:nvPr/>
          </p:nvSpPr>
          <p:spPr>
            <a:xfrm>
              <a:off x="16764" y="137160"/>
              <a:ext cx="3810000" cy="1786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99" y="0"/>
              <a:ext cx="548640" cy="475615"/>
            </a:xfrm>
            <a:custGeom>
              <a:avLst/>
              <a:gdLst/>
              <a:ahLst/>
              <a:cxnLst/>
              <a:rect l="l" t="t" r="r" b="b"/>
              <a:pathLst>
                <a:path w="548639" h="475615">
                  <a:moveTo>
                    <a:pt x="548639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548639" y="475487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2028" y="0"/>
              <a:ext cx="559435" cy="481965"/>
            </a:xfrm>
            <a:custGeom>
              <a:avLst/>
              <a:gdLst/>
              <a:ahLst/>
              <a:cxnLst/>
              <a:rect l="l" t="t" r="r" b="b"/>
              <a:pathLst>
                <a:path w="559435" h="481965">
                  <a:moveTo>
                    <a:pt x="10667" y="0"/>
                  </a:moveTo>
                  <a:lnTo>
                    <a:pt x="0" y="0"/>
                  </a:lnTo>
                  <a:lnTo>
                    <a:pt x="0" y="480059"/>
                  </a:lnTo>
                  <a:lnTo>
                    <a:pt x="3048" y="481583"/>
                  </a:lnTo>
                  <a:lnTo>
                    <a:pt x="557783" y="481583"/>
                  </a:lnTo>
                  <a:lnTo>
                    <a:pt x="559307" y="480059"/>
                  </a:lnTo>
                  <a:lnTo>
                    <a:pt x="559307" y="477011"/>
                  </a:lnTo>
                  <a:lnTo>
                    <a:pt x="10667" y="477011"/>
                  </a:lnTo>
                  <a:lnTo>
                    <a:pt x="4572" y="472439"/>
                  </a:lnTo>
                  <a:lnTo>
                    <a:pt x="10667" y="472439"/>
                  </a:lnTo>
                  <a:lnTo>
                    <a:pt x="10667" y="6096"/>
                  </a:lnTo>
                  <a:lnTo>
                    <a:pt x="4572" y="6096"/>
                  </a:lnTo>
                  <a:lnTo>
                    <a:pt x="10667" y="0"/>
                  </a:lnTo>
                  <a:close/>
                </a:path>
                <a:path w="559435" h="481965">
                  <a:moveTo>
                    <a:pt x="10667" y="472439"/>
                  </a:moveTo>
                  <a:lnTo>
                    <a:pt x="4572" y="472439"/>
                  </a:lnTo>
                  <a:lnTo>
                    <a:pt x="10667" y="477011"/>
                  </a:lnTo>
                  <a:lnTo>
                    <a:pt x="10667" y="472439"/>
                  </a:lnTo>
                  <a:close/>
                </a:path>
                <a:path w="559435" h="481965">
                  <a:moveTo>
                    <a:pt x="550163" y="472439"/>
                  </a:moveTo>
                  <a:lnTo>
                    <a:pt x="10667" y="472439"/>
                  </a:lnTo>
                  <a:lnTo>
                    <a:pt x="10667" y="477011"/>
                  </a:lnTo>
                  <a:lnTo>
                    <a:pt x="550163" y="477011"/>
                  </a:lnTo>
                  <a:lnTo>
                    <a:pt x="550163" y="472439"/>
                  </a:lnTo>
                  <a:close/>
                </a:path>
                <a:path w="559435" h="481965">
                  <a:moveTo>
                    <a:pt x="550163" y="0"/>
                  </a:moveTo>
                  <a:lnTo>
                    <a:pt x="550163" y="477011"/>
                  </a:lnTo>
                  <a:lnTo>
                    <a:pt x="554735" y="472439"/>
                  </a:lnTo>
                  <a:lnTo>
                    <a:pt x="559307" y="472439"/>
                  </a:lnTo>
                  <a:lnTo>
                    <a:pt x="559307" y="6096"/>
                  </a:lnTo>
                  <a:lnTo>
                    <a:pt x="554735" y="6096"/>
                  </a:lnTo>
                  <a:lnTo>
                    <a:pt x="550163" y="0"/>
                  </a:lnTo>
                  <a:close/>
                </a:path>
                <a:path w="559435" h="481965">
                  <a:moveTo>
                    <a:pt x="559307" y="472439"/>
                  </a:moveTo>
                  <a:lnTo>
                    <a:pt x="554735" y="472439"/>
                  </a:lnTo>
                  <a:lnTo>
                    <a:pt x="550163" y="477011"/>
                  </a:lnTo>
                  <a:lnTo>
                    <a:pt x="559307" y="477011"/>
                  </a:lnTo>
                  <a:lnTo>
                    <a:pt x="559307" y="472439"/>
                  </a:lnTo>
                  <a:close/>
                </a:path>
                <a:path w="559435" h="481965">
                  <a:moveTo>
                    <a:pt x="10667" y="0"/>
                  </a:moveTo>
                  <a:lnTo>
                    <a:pt x="4572" y="6096"/>
                  </a:lnTo>
                  <a:lnTo>
                    <a:pt x="10667" y="6096"/>
                  </a:lnTo>
                  <a:lnTo>
                    <a:pt x="10667" y="0"/>
                  </a:lnTo>
                  <a:close/>
                </a:path>
                <a:path w="559435" h="481965">
                  <a:moveTo>
                    <a:pt x="550163" y="0"/>
                  </a:moveTo>
                  <a:lnTo>
                    <a:pt x="10667" y="0"/>
                  </a:lnTo>
                  <a:lnTo>
                    <a:pt x="10667" y="6096"/>
                  </a:lnTo>
                  <a:lnTo>
                    <a:pt x="550163" y="6096"/>
                  </a:lnTo>
                  <a:lnTo>
                    <a:pt x="550163" y="0"/>
                  </a:lnTo>
                  <a:close/>
                </a:path>
                <a:path w="559435" h="481965">
                  <a:moveTo>
                    <a:pt x="559307" y="0"/>
                  </a:moveTo>
                  <a:lnTo>
                    <a:pt x="550163" y="0"/>
                  </a:lnTo>
                  <a:lnTo>
                    <a:pt x="554735" y="6096"/>
                  </a:lnTo>
                  <a:lnTo>
                    <a:pt x="559307" y="6096"/>
                  </a:lnTo>
                  <a:lnTo>
                    <a:pt x="559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843783" y="5376028"/>
            <a:ext cx="510540" cy="203835"/>
          </a:xfrm>
          <a:custGeom>
            <a:avLst/>
            <a:gdLst/>
            <a:ahLst/>
            <a:cxnLst/>
            <a:rect l="l" t="t" r="r" b="b"/>
            <a:pathLst>
              <a:path w="510539" h="203835">
                <a:moveTo>
                  <a:pt x="110721" y="52525"/>
                </a:moveTo>
                <a:lnTo>
                  <a:pt x="73152" y="62364"/>
                </a:lnTo>
                <a:lnTo>
                  <a:pt x="98632" y="88695"/>
                </a:lnTo>
                <a:lnTo>
                  <a:pt x="499871" y="203334"/>
                </a:lnTo>
                <a:lnTo>
                  <a:pt x="510539" y="166758"/>
                </a:lnTo>
                <a:lnTo>
                  <a:pt x="110721" y="52525"/>
                </a:lnTo>
                <a:close/>
              </a:path>
              <a:path w="510539" h="203835">
                <a:moveTo>
                  <a:pt x="167663" y="0"/>
                </a:moveTo>
                <a:lnTo>
                  <a:pt x="160019" y="642"/>
                </a:lnTo>
                <a:lnTo>
                  <a:pt x="0" y="41790"/>
                </a:lnTo>
                <a:lnTo>
                  <a:pt x="114300" y="160662"/>
                </a:lnTo>
                <a:lnTo>
                  <a:pt x="120729" y="164949"/>
                </a:lnTo>
                <a:lnTo>
                  <a:pt x="128016" y="166377"/>
                </a:lnTo>
                <a:lnTo>
                  <a:pt x="135302" y="164949"/>
                </a:lnTo>
                <a:lnTo>
                  <a:pt x="98632" y="88695"/>
                </a:lnTo>
                <a:lnTo>
                  <a:pt x="30480" y="69222"/>
                </a:lnTo>
                <a:lnTo>
                  <a:pt x="41148" y="32646"/>
                </a:lnTo>
                <a:lnTo>
                  <a:pt x="177384" y="32646"/>
                </a:lnTo>
                <a:lnTo>
                  <a:pt x="181165" y="28646"/>
                </a:lnTo>
                <a:lnTo>
                  <a:pt x="183522" y="22002"/>
                </a:lnTo>
                <a:lnTo>
                  <a:pt x="182880" y="14358"/>
                </a:lnTo>
                <a:lnTo>
                  <a:pt x="179522" y="7286"/>
                </a:lnTo>
                <a:lnTo>
                  <a:pt x="174307" y="2357"/>
                </a:lnTo>
                <a:lnTo>
                  <a:pt x="167663" y="0"/>
                </a:lnTo>
                <a:close/>
              </a:path>
              <a:path w="510539" h="203835">
                <a:moveTo>
                  <a:pt x="41148" y="32646"/>
                </a:moveTo>
                <a:lnTo>
                  <a:pt x="30480" y="69222"/>
                </a:lnTo>
                <a:lnTo>
                  <a:pt x="98632" y="88695"/>
                </a:lnTo>
                <a:lnTo>
                  <a:pt x="81263" y="70746"/>
                </a:lnTo>
                <a:lnTo>
                  <a:pt x="41148" y="70746"/>
                </a:lnTo>
                <a:lnTo>
                  <a:pt x="50292" y="38742"/>
                </a:lnTo>
                <a:lnTo>
                  <a:pt x="62483" y="38742"/>
                </a:lnTo>
                <a:lnTo>
                  <a:pt x="41148" y="32646"/>
                </a:lnTo>
                <a:close/>
              </a:path>
              <a:path w="510539" h="203835">
                <a:moveTo>
                  <a:pt x="50292" y="38742"/>
                </a:moveTo>
                <a:lnTo>
                  <a:pt x="41148" y="70746"/>
                </a:lnTo>
                <a:lnTo>
                  <a:pt x="73152" y="62364"/>
                </a:lnTo>
                <a:lnTo>
                  <a:pt x="50292" y="38742"/>
                </a:lnTo>
                <a:close/>
              </a:path>
              <a:path w="510539" h="203835">
                <a:moveTo>
                  <a:pt x="73152" y="62364"/>
                </a:moveTo>
                <a:lnTo>
                  <a:pt x="41148" y="70746"/>
                </a:lnTo>
                <a:lnTo>
                  <a:pt x="81263" y="70746"/>
                </a:lnTo>
                <a:lnTo>
                  <a:pt x="73152" y="62364"/>
                </a:lnTo>
                <a:close/>
              </a:path>
              <a:path w="510539" h="203835">
                <a:moveTo>
                  <a:pt x="62483" y="38742"/>
                </a:moveTo>
                <a:lnTo>
                  <a:pt x="50292" y="38742"/>
                </a:lnTo>
                <a:lnTo>
                  <a:pt x="73152" y="62364"/>
                </a:lnTo>
                <a:lnTo>
                  <a:pt x="110721" y="52525"/>
                </a:lnTo>
                <a:lnTo>
                  <a:pt x="62483" y="38742"/>
                </a:lnTo>
                <a:close/>
              </a:path>
              <a:path w="510539" h="203835">
                <a:moveTo>
                  <a:pt x="177384" y="32646"/>
                </a:moveTo>
                <a:lnTo>
                  <a:pt x="41148" y="32646"/>
                </a:lnTo>
                <a:lnTo>
                  <a:pt x="110721" y="52525"/>
                </a:lnTo>
                <a:lnTo>
                  <a:pt x="169163" y="37218"/>
                </a:lnTo>
                <a:lnTo>
                  <a:pt x="176236" y="33861"/>
                </a:lnTo>
                <a:lnTo>
                  <a:pt x="177384" y="32646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4479" y="2776727"/>
            <a:ext cx="260985" cy="570230"/>
          </a:xfrm>
          <a:custGeom>
            <a:avLst/>
            <a:gdLst/>
            <a:ahLst/>
            <a:cxnLst/>
            <a:rect l="l" t="t" r="r" b="b"/>
            <a:pathLst>
              <a:path w="260985" h="570229">
                <a:moveTo>
                  <a:pt x="16764" y="385571"/>
                </a:moveTo>
                <a:lnTo>
                  <a:pt x="9429" y="388286"/>
                </a:lnTo>
                <a:lnTo>
                  <a:pt x="3809" y="393572"/>
                </a:lnTo>
                <a:lnTo>
                  <a:pt x="476" y="400573"/>
                </a:lnTo>
                <a:lnTo>
                  <a:pt x="0" y="408431"/>
                </a:lnTo>
                <a:lnTo>
                  <a:pt x="27431" y="569975"/>
                </a:lnTo>
                <a:lnTo>
                  <a:pt x="61824" y="542543"/>
                </a:lnTo>
                <a:lnTo>
                  <a:pt x="57912" y="542543"/>
                </a:lnTo>
                <a:lnTo>
                  <a:pt x="22859" y="528827"/>
                </a:lnTo>
                <a:lnTo>
                  <a:pt x="48184" y="462756"/>
                </a:lnTo>
                <a:lnTo>
                  <a:pt x="38100" y="400811"/>
                </a:lnTo>
                <a:lnTo>
                  <a:pt x="35623" y="394358"/>
                </a:lnTo>
                <a:lnTo>
                  <a:pt x="30860" y="389191"/>
                </a:lnTo>
                <a:lnTo>
                  <a:pt x="24384" y="386024"/>
                </a:lnTo>
                <a:lnTo>
                  <a:pt x="16764" y="385571"/>
                </a:lnTo>
                <a:close/>
              </a:path>
              <a:path w="260985" h="570229">
                <a:moveTo>
                  <a:pt x="48184" y="462756"/>
                </a:moveTo>
                <a:lnTo>
                  <a:pt x="22859" y="528827"/>
                </a:lnTo>
                <a:lnTo>
                  <a:pt x="57912" y="542543"/>
                </a:lnTo>
                <a:lnTo>
                  <a:pt x="62000" y="531875"/>
                </a:lnTo>
                <a:lnTo>
                  <a:pt x="59436" y="531875"/>
                </a:lnTo>
                <a:lnTo>
                  <a:pt x="28956" y="519683"/>
                </a:lnTo>
                <a:lnTo>
                  <a:pt x="54189" y="499645"/>
                </a:lnTo>
                <a:lnTo>
                  <a:pt x="48184" y="462756"/>
                </a:lnTo>
                <a:close/>
              </a:path>
              <a:path w="260985" h="570229">
                <a:moveTo>
                  <a:pt x="146113" y="433768"/>
                </a:moveTo>
                <a:lnTo>
                  <a:pt x="138993" y="434220"/>
                </a:lnTo>
                <a:lnTo>
                  <a:pt x="132588" y="437387"/>
                </a:lnTo>
                <a:lnTo>
                  <a:pt x="83177" y="476625"/>
                </a:lnTo>
                <a:lnTo>
                  <a:pt x="57912" y="542543"/>
                </a:lnTo>
                <a:lnTo>
                  <a:pt x="61824" y="542543"/>
                </a:lnTo>
                <a:lnTo>
                  <a:pt x="155447" y="467867"/>
                </a:lnTo>
                <a:lnTo>
                  <a:pt x="160853" y="461438"/>
                </a:lnTo>
                <a:lnTo>
                  <a:pt x="163258" y="454151"/>
                </a:lnTo>
                <a:lnTo>
                  <a:pt x="162520" y="446865"/>
                </a:lnTo>
                <a:lnTo>
                  <a:pt x="158496" y="440435"/>
                </a:lnTo>
                <a:lnTo>
                  <a:pt x="152947" y="435887"/>
                </a:lnTo>
                <a:lnTo>
                  <a:pt x="146113" y="433768"/>
                </a:lnTo>
                <a:close/>
              </a:path>
              <a:path w="260985" h="570229">
                <a:moveTo>
                  <a:pt x="54189" y="499645"/>
                </a:moveTo>
                <a:lnTo>
                  <a:pt x="28956" y="519683"/>
                </a:lnTo>
                <a:lnTo>
                  <a:pt x="59436" y="531875"/>
                </a:lnTo>
                <a:lnTo>
                  <a:pt x="54189" y="499645"/>
                </a:lnTo>
                <a:close/>
              </a:path>
              <a:path w="260985" h="570229">
                <a:moveTo>
                  <a:pt x="83177" y="476625"/>
                </a:moveTo>
                <a:lnTo>
                  <a:pt x="54189" y="499645"/>
                </a:lnTo>
                <a:lnTo>
                  <a:pt x="59436" y="531875"/>
                </a:lnTo>
                <a:lnTo>
                  <a:pt x="62000" y="531875"/>
                </a:lnTo>
                <a:lnTo>
                  <a:pt x="83177" y="476625"/>
                </a:lnTo>
                <a:close/>
              </a:path>
              <a:path w="260985" h="570229">
                <a:moveTo>
                  <a:pt x="225552" y="0"/>
                </a:moveTo>
                <a:lnTo>
                  <a:pt x="48184" y="462756"/>
                </a:lnTo>
                <a:lnTo>
                  <a:pt x="54189" y="499645"/>
                </a:lnTo>
                <a:lnTo>
                  <a:pt x="83177" y="476625"/>
                </a:lnTo>
                <a:lnTo>
                  <a:pt x="260603" y="13715"/>
                </a:lnTo>
                <a:lnTo>
                  <a:pt x="22555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79164" y="5516498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7839" y="2303398"/>
            <a:ext cx="67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82589" y="54038"/>
            <a:ext cx="3499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6600"/>
                </a:solidFill>
              </a:rPr>
              <a:t>Struttura</a:t>
            </a:r>
            <a:r>
              <a:rPr sz="2800" spc="-70" dirty="0">
                <a:solidFill>
                  <a:srgbClr val="FF6600"/>
                </a:solidFill>
              </a:rPr>
              <a:t> </a:t>
            </a:r>
            <a:r>
              <a:rPr sz="2800" spc="-5" dirty="0">
                <a:solidFill>
                  <a:srgbClr val="FF6600"/>
                </a:solidFill>
              </a:rPr>
              <a:t>secondaria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4218940" y="746061"/>
            <a:ext cx="49098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0905" algn="l"/>
              </a:tabLst>
            </a:pPr>
            <a:r>
              <a:rPr sz="1800" i="1" spc="-5" dirty="0">
                <a:latin typeface="Arial"/>
                <a:cs typeface="Arial"/>
              </a:rPr>
              <a:t>struttura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primaria	secondaria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70075" algn="l"/>
              </a:tabLst>
            </a:pPr>
            <a:r>
              <a:rPr sz="1800" b="1" spc="-5" dirty="0">
                <a:latin typeface="Arial"/>
                <a:cs typeface="Arial"/>
              </a:rPr>
              <a:t>floema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(libro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1°)	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libro </a:t>
            </a:r>
            <a:r>
              <a:rPr sz="1800" spc="-5" dirty="0">
                <a:latin typeface="Arial"/>
                <a:cs typeface="Arial"/>
              </a:rPr>
              <a:t>(floema 2°, libro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2°)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xilema </a:t>
            </a:r>
            <a:r>
              <a:rPr sz="1800" spc="-5" dirty="0">
                <a:latin typeface="Arial"/>
                <a:cs typeface="Arial"/>
              </a:rPr>
              <a:t>(legno 1°)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legno </a:t>
            </a:r>
            <a:r>
              <a:rPr sz="1800" spc="-5" dirty="0">
                <a:latin typeface="Arial"/>
                <a:cs typeface="Arial"/>
              </a:rPr>
              <a:t>(xilema 2°, legno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2°)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5AD8BC2B-E609-4359-B7CE-A377FE86D0D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56BA0E97-385D-485C-BE49-8E2F6171B777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C23198D6-932B-4AE8-833C-788D3BED5DEA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27388" cy="6858000"/>
            <a:chOff x="0" y="0"/>
            <a:chExt cx="8827388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4864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9700" y="2144268"/>
              <a:ext cx="3602735" cy="2563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9619" y="1990344"/>
              <a:ext cx="431800" cy="358140"/>
            </a:xfrm>
            <a:custGeom>
              <a:avLst/>
              <a:gdLst/>
              <a:ahLst/>
              <a:cxnLst/>
              <a:rect l="l" t="t" r="r" b="b"/>
              <a:pathLst>
                <a:path w="431800" h="358139">
                  <a:moveTo>
                    <a:pt x="431291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431291" y="358139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5047" y="1985772"/>
              <a:ext cx="441959" cy="368935"/>
            </a:xfrm>
            <a:custGeom>
              <a:avLst/>
              <a:gdLst/>
              <a:ahLst/>
              <a:cxnLst/>
              <a:rect l="l" t="t" r="r" b="b"/>
              <a:pathLst>
                <a:path w="441959" h="368935">
                  <a:moveTo>
                    <a:pt x="440435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367283"/>
                  </a:lnTo>
                  <a:lnTo>
                    <a:pt x="1524" y="368807"/>
                  </a:lnTo>
                  <a:lnTo>
                    <a:pt x="440435" y="368807"/>
                  </a:lnTo>
                  <a:lnTo>
                    <a:pt x="441959" y="367283"/>
                  </a:lnTo>
                  <a:lnTo>
                    <a:pt x="441959" y="364235"/>
                  </a:lnTo>
                  <a:lnTo>
                    <a:pt x="9143" y="364235"/>
                  </a:lnTo>
                  <a:lnTo>
                    <a:pt x="4571" y="359663"/>
                  </a:lnTo>
                  <a:lnTo>
                    <a:pt x="9143" y="359663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1"/>
                  </a:lnTo>
                  <a:lnTo>
                    <a:pt x="441959" y="4571"/>
                  </a:lnTo>
                  <a:lnTo>
                    <a:pt x="441959" y="1524"/>
                  </a:lnTo>
                  <a:lnTo>
                    <a:pt x="440435" y="0"/>
                  </a:lnTo>
                  <a:close/>
                </a:path>
                <a:path w="441959" h="368935">
                  <a:moveTo>
                    <a:pt x="9143" y="359663"/>
                  </a:moveTo>
                  <a:lnTo>
                    <a:pt x="4571" y="359663"/>
                  </a:lnTo>
                  <a:lnTo>
                    <a:pt x="9143" y="364235"/>
                  </a:lnTo>
                  <a:lnTo>
                    <a:pt x="9143" y="359663"/>
                  </a:lnTo>
                  <a:close/>
                </a:path>
                <a:path w="441959" h="368935">
                  <a:moveTo>
                    <a:pt x="432815" y="359663"/>
                  </a:moveTo>
                  <a:lnTo>
                    <a:pt x="9143" y="359663"/>
                  </a:lnTo>
                  <a:lnTo>
                    <a:pt x="9143" y="364235"/>
                  </a:lnTo>
                  <a:lnTo>
                    <a:pt x="432815" y="364235"/>
                  </a:lnTo>
                  <a:lnTo>
                    <a:pt x="432815" y="359663"/>
                  </a:lnTo>
                  <a:close/>
                </a:path>
                <a:path w="441959" h="368935">
                  <a:moveTo>
                    <a:pt x="432815" y="4571"/>
                  </a:moveTo>
                  <a:lnTo>
                    <a:pt x="432815" y="364235"/>
                  </a:lnTo>
                  <a:lnTo>
                    <a:pt x="437387" y="359663"/>
                  </a:lnTo>
                  <a:lnTo>
                    <a:pt x="441959" y="359663"/>
                  </a:lnTo>
                  <a:lnTo>
                    <a:pt x="441959" y="9143"/>
                  </a:lnTo>
                  <a:lnTo>
                    <a:pt x="437387" y="9143"/>
                  </a:lnTo>
                  <a:lnTo>
                    <a:pt x="432815" y="4571"/>
                  </a:lnTo>
                  <a:close/>
                </a:path>
                <a:path w="441959" h="368935">
                  <a:moveTo>
                    <a:pt x="441959" y="359663"/>
                  </a:moveTo>
                  <a:lnTo>
                    <a:pt x="437387" y="359663"/>
                  </a:lnTo>
                  <a:lnTo>
                    <a:pt x="432815" y="364235"/>
                  </a:lnTo>
                  <a:lnTo>
                    <a:pt x="441959" y="364235"/>
                  </a:lnTo>
                  <a:lnTo>
                    <a:pt x="441959" y="359663"/>
                  </a:lnTo>
                  <a:close/>
                </a:path>
                <a:path w="441959" h="368935">
                  <a:moveTo>
                    <a:pt x="9143" y="4571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441959" h="368935">
                  <a:moveTo>
                    <a:pt x="432815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432815" y="9143"/>
                  </a:lnTo>
                  <a:lnTo>
                    <a:pt x="432815" y="4571"/>
                  </a:lnTo>
                  <a:close/>
                </a:path>
                <a:path w="441959" h="368935">
                  <a:moveTo>
                    <a:pt x="441959" y="4571"/>
                  </a:moveTo>
                  <a:lnTo>
                    <a:pt x="432815" y="4571"/>
                  </a:lnTo>
                  <a:lnTo>
                    <a:pt x="437387" y="9143"/>
                  </a:lnTo>
                  <a:lnTo>
                    <a:pt x="441959" y="9143"/>
                  </a:lnTo>
                  <a:lnTo>
                    <a:pt x="441959" y="4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0" y="1676400"/>
              <a:ext cx="4326635" cy="30571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8095" y="2014727"/>
              <a:ext cx="433070" cy="360045"/>
            </a:xfrm>
            <a:custGeom>
              <a:avLst/>
              <a:gdLst/>
              <a:ahLst/>
              <a:cxnLst/>
              <a:rect l="l" t="t" r="r" b="b"/>
              <a:pathLst>
                <a:path w="433070" h="360044">
                  <a:moveTo>
                    <a:pt x="432815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32815" y="35966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3523" y="2010155"/>
              <a:ext cx="443865" cy="370840"/>
            </a:xfrm>
            <a:custGeom>
              <a:avLst/>
              <a:gdLst/>
              <a:ahLst/>
              <a:cxnLst/>
              <a:rect l="l" t="t" r="r" b="b"/>
              <a:pathLst>
                <a:path w="443865" h="370839">
                  <a:moveTo>
                    <a:pt x="441959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367284"/>
                  </a:lnTo>
                  <a:lnTo>
                    <a:pt x="3048" y="370332"/>
                  </a:lnTo>
                  <a:lnTo>
                    <a:pt x="441959" y="370332"/>
                  </a:lnTo>
                  <a:lnTo>
                    <a:pt x="443483" y="367284"/>
                  </a:lnTo>
                  <a:lnTo>
                    <a:pt x="443483" y="365760"/>
                  </a:lnTo>
                  <a:lnTo>
                    <a:pt x="9143" y="365760"/>
                  </a:lnTo>
                  <a:lnTo>
                    <a:pt x="4572" y="359663"/>
                  </a:lnTo>
                  <a:lnTo>
                    <a:pt x="9143" y="359663"/>
                  </a:lnTo>
                  <a:lnTo>
                    <a:pt x="9143" y="9144"/>
                  </a:lnTo>
                  <a:lnTo>
                    <a:pt x="4572" y="9144"/>
                  </a:lnTo>
                  <a:lnTo>
                    <a:pt x="9143" y="4572"/>
                  </a:lnTo>
                  <a:lnTo>
                    <a:pt x="443483" y="4572"/>
                  </a:lnTo>
                  <a:lnTo>
                    <a:pt x="443483" y="3048"/>
                  </a:lnTo>
                  <a:lnTo>
                    <a:pt x="441959" y="0"/>
                  </a:lnTo>
                  <a:close/>
                </a:path>
                <a:path w="443865" h="370839">
                  <a:moveTo>
                    <a:pt x="9143" y="359663"/>
                  </a:moveTo>
                  <a:lnTo>
                    <a:pt x="4572" y="359663"/>
                  </a:lnTo>
                  <a:lnTo>
                    <a:pt x="9143" y="365760"/>
                  </a:lnTo>
                  <a:lnTo>
                    <a:pt x="9143" y="359663"/>
                  </a:lnTo>
                  <a:close/>
                </a:path>
                <a:path w="443865" h="370839">
                  <a:moveTo>
                    <a:pt x="434339" y="359663"/>
                  </a:moveTo>
                  <a:lnTo>
                    <a:pt x="9143" y="359663"/>
                  </a:lnTo>
                  <a:lnTo>
                    <a:pt x="9143" y="365760"/>
                  </a:lnTo>
                  <a:lnTo>
                    <a:pt x="434339" y="365760"/>
                  </a:lnTo>
                  <a:lnTo>
                    <a:pt x="434339" y="359663"/>
                  </a:lnTo>
                  <a:close/>
                </a:path>
                <a:path w="443865" h="370839">
                  <a:moveTo>
                    <a:pt x="434339" y="4572"/>
                  </a:moveTo>
                  <a:lnTo>
                    <a:pt x="434339" y="365760"/>
                  </a:lnTo>
                  <a:lnTo>
                    <a:pt x="438911" y="359663"/>
                  </a:lnTo>
                  <a:lnTo>
                    <a:pt x="443483" y="359663"/>
                  </a:lnTo>
                  <a:lnTo>
                    <a:pt x="443483" y="9144"/>
                  </a:lnTo>
                  <a:lnTo>
                    <a:pt x="438911" y="9144"/>
                  </a:lnTo>
                  <a:lnTo>
                    <a:pt x="434339" y="4572"/>
                  </a:lnTo>
                  <a:close/>
                </a:path>
                <a:path w="443865" h="370839">
                  <a:moveTo>
                    <a:pt x="443483" y="359663"/>
                  </a:moveTo>
                  <a:lnTo>
                    <a:pt x="438911" y="359663"/>
                  </a:lnTo>
                  <a:lnTo>
                    <a:pt x="434339" y="365760"/>
                  </a:lnTo>
                  <a:lnTo>
                    <a:pt x="443483" y="365760"/>
                  </a:lnTo>
                  <a:lnTo>
                    <a:pt x="443483" y="359663"/>
                  </a:lnTo>
                  <a:close/>
                </a:path>
                <a:path w="443865" h="370839">
                  <a:moveTo>
                    <a:pt x="9143" y="4572"/>
                  </a:moveTo>
                  <a:lnTo>
                    <a:pt x="4572" y="9144"/>
                  </a:lnTo>
                  <a:lnTo>
                    <a:pt x="9143" y="9144"/>
                  </a:lnTo>
                  <a:lnTo>
                    <a:pt x="9143" y="4572"/>
                  </a:lnTo>
                  <a:close/>
                </a:path>
                <a:path w="443865" h="370839">
                  <a:moveTo>
                    <a:pt x="434339" y="4572"/>
                  </a:moveTo>
                  <a:lnTo>
                    <a:pt x="9143" y="4572"/>
                  </a:lnTo>
                  <a:lnTo>
                    <a:pt x="9143" y="9144"/>
                  </a:lnTo>
                  <a:lnTo>
                    <a:pt x="434339" y="9144"/>
                  </a:lnTo>
                  <a:lnTo>
                    <a:pt x="434339" y="4572"/>
                  </a:lnTo>
                  <a:close/>
                </a:path>
                <a:path w="443865" h="370839">
                  <a:moveTo>
                    <a:pt x="443483" y="4572"/>
                  </a:moveTo>
                  <a:lnTo>
                    <a:pt x="434339" y="4572"/>
                  </a:lnTo>
                  <a:lnTo>
                    <a:pt x="438911" y="9144"/>
                  </a:lnTo>
                  <a:lnTo>
                    <a:pt x="443483" y="9144"/>
                  </a:lnTo>
                  <a:lnTo>
                    <a:pt x="443483" y="4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17192"/>
            <a:ext cx="9144000" cy="302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590" y="819150"/>
            <a:ext cx="571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Nella parte più esterna del fusto,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intanto…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77" y="112712"/>
            <a:ext cx="2200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IL</a:t>
            </a:r>
            <a:r>
              <a:rPr spc="-130" dirty="0"/>
              <a:t> </a:t>
            </a:r>
            <a:r>
              <a:rPr spc="-5" dirty="0"/>
              <a:t>PERIDERMA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15134" y="5828279"/>
            <a:ext cx="40087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fellogeno o cambio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subero-fellodermico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1CB4A84-129C-4199-8E04-FB8BE9DAEBB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9BE1EF1-FC40-4859-90E8-EA2C25420F0F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BE6CEC8-850B-47E2-9EF8-D6DAA33DAC36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4175010"/>
            <a:ext cx="6594347" cy="1812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" y="873251"/>
            <a:ext cx="6339839" cy="2290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8111" y="3256787"/>
            <a:ext cx="419100" cy="789940"/>
          </a:xfrm>
          <a:custGeom>
            <a:avLst/>
            <a:gdLst/>
            <a:ahLst/>
            <a:cxnLst/>
            <a:rect l="l" t="t" r="r" b="b"/>
            <a:pathLst>
              <a:path w="419100" h="789939">
                <a:moveTo>
                  <a:pt x="419100" y="210312"/>
                </a:moveTo>
                <a:lnTo>
                  <a:pt x="417588" y="208788"/>
                </a:lnTo>
                <a:lnTo>
                  <a:pt x="408520" y="199644"/>
                </a:lnTo>
                <a:lnTo>
                  <a:pt x="220903" y="10668"/>
                </a:lnTo>
                <a:lnTo>
                  <a:pt x="210312" y="0"/>
                </a:lnTo>
                <a:lnTo>
                  <a:pt x="0" y="210312"/>
                </a:lnTo>
                <a:lnTo>
                  <a:pt x="106680" y="210312"/>
                </a:lnTo>
                <a:lnTo>
                  <a:pt x="106680" y="789432"/>
                </a:lnTo>
                <a:lnTo>
                  <a:pt x="313944" y="789432"/>
                </a:lnTo>
                <a:lnTo>
                  <a:pt x="313944" y="784860"/>
                </a:lnTo>
                <a:lnTo>
                  <a:pt x="313944" y="778764"/>
                </a:lnTo>
                <a:lnTo>
                  <a:pt x="313944" y="210312"/>
                </a:lnTo>
                <a:lnTo>
                  <a:pt x="419100" y="2103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74928" y="1482153"/>
            <a:ext cx="1166495" cy="10909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800" spc="-5" dirty="0">
                <a:latin typeface="Arial"/>
                <a:cs typeface="Arial"/>
              </a:rPr>
              <a:t>Sughero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Fellogeno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ellode</a:t>
            </a:r>
            <a:r>
              <a:rPr sz="1800" spc="-5" dirty="0">
                <a:latin typeface="Arial"/>
                <a:cs typeface="Arial"/>
              </a:rPr>
              <a:t>rma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74928" y="4578286"/>
            <a:ext cx="116649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Sughero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Fellogeno 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ellode</a:t>
            </a:r>
            <a:r>
              <a:rPr sz="1800" spc="-5" dirty="0">
                <a:latin typeface="Arial"/>
                <a:cs typeface="Arial"/>
              </a:rPr>
              <a:t>rma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58E2E7E-4BA4-4390-97CB-C322B431C1B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3E32D6E-F113-4D9C-B4A6-A1E09FB2D11D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1002531-0F94-42E6-816B-42CC244DCBB9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1032" y="405384"/>
            <a:ext cx="6480047" cy="5632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0051" y="4288535"/>
            <a:ext cx="78105" cy="1739264"/>
          </a:xfrm>
          <a:custGeom>
            <a:avLst/>
            <a:gdLst/>
            <a:ahLst/>
            <a:cxnLst/>
            <a:rect l="l" t="t" r="r" b="b"/>
            <a:pathLst>
              <a:path w="78105" h="1739264">
                <a:moveTo>
                  <a:pt x="76199" y="0"/>
                </a:moveTo>
                <a:lnTo>
                  <a:pt x="27431" y="35052"/>
                </a:lnTo>
                <a:lnTo>
                  <a:pt x="13716" y="67056"/>
                </a:lnTo>
                <a:lnTo>
                  <a:pt x="9143" y="79248"/>
                </a:lnTo>
                <a:lnTo>
                  <a:pt x="6095" y="91440"/>
                </a:lnTo>
                <a:lnTo>
                  <a:pt x="4572" y="105156"/>
                </a:lnTo>
                <a:lnTo>
                  <a:pt x="1524" y="118872"/>
                </a:lnTo>
                <a:lnTo>
                  <a:pt x="1524" y="134112"/>
                </a:lnTo>
                <a:lnTo>
                  <a:pt x="0" y="149352"/>
                </a:lnTo>
                <a:lnTo>
                  <a:pt x="0" y="1589531"/>
                </a:lnTo>
                <a:lnTo>
                  <a:pt x="1524" y="1604771"/>
                </a:lnTo>
                <a:lnTo>
                  <a:pt x="1524" y="1618487"/>
                </a:lnTo>
                <a:lnTo>
                  <a:pt x="4572" y="1633727"/>
                </a:lnTo>
                <a:lnTo>
                  <a:pt x="6095" y="1647443"/>
                </a:lnTo>
                <a:lnTo>
                  <a:pt x="9143" y="1659635"/>
                </a:lnTo>
                <a:lnTo>
                  <a:pt x="13716" y="1671827"/>
                </a:lnTo>
                <a:lnTo>
                  <a:pt x="16763" y="1682495"/>
                </a:lnTo>
                <a:lnTo>
                  <a:pt x="22860" y="1693163"/>
                </a:lnTo>
                <a:lnTo>
                  <a:pt x="27431" y="1703831"/>
                </a:lnTo>
                <a:lnTo>
                  <a:pt x="45719" y="1726691"/>
                </a:lnTo>
                <a:lnTo>
                  <a:pt x="53339" y="1731263"/>
                </a:lnTo>
                <a:lnTo>
                  <a:pt x="60959" y="1734311"/>
                </a:lnTo>
                <a:lnTo>
                  <a:pt x="60959" y="1735835"/>
                </a:lnTo>
                <a:lnTo>
                  <a:pt x="76199" y="1738883"/>
                </a:lnTo>
                <a:lnTo>
                  <a:pt x="77723" y="1728215"/>
                </a:lnTo>
                <a:lnTo>
                  <a:pt x="71627" y="1728215"/>
                </a:lnTo>
                <a:lnTo>
                  <a:pt x="64007" y="1726691"/>
                </a:lnTo>
                <a:lnTo>
                  <a:pt x="57911" y="1723643"/>
                </a:lnTo>
                <a:lnTo>
                  <a:pt x="51815" y="1719071"/>
                </a:lnTo>
                <a:lnTo>
                  <a:pt x="45719" y="1712975"/>
                </a:lnTo>
                <a:lnTo>
                  <a:pt x="41148" y="1705355"/>
                </a:lnTo>
                <a:lnTo>
                  <a:pt x="35051" y="1697735"/>
                </a:lnTo>
                <a:lnTo>
                  <a:pt x="15239" y="1644395"/>
                </a:lnTo>
                <a:lnTo>
                  <a:pt x="10668" y="1603247"/>
                </a:lnTo>
                <a:lnTo>
                  <a:pt x="10668" y="134112"/>
                </a:lnTo>
                <a:lnTo>
                  <a:pt x="15239" y="92964"/>
                </a:lnTo>
                <a:lnTo>
                  <a:pt x="18287" y="80772"/>
                </a:lnTo>
                <a:lnTo>
                  <a:pt x="22860" y="70104"/>
                </a:lnTo>
                <a:lnTo>
                  <a:pt x="25907" y="59436"/>
                </a:lnTo>
                <a:lnTo>
                  <a:pt x="30480" y="48768"/>
                </a:lnTo>
                <a:lnTo>
                  <a:pt x="35051" y="39624"/>
                </a:lnTo>
                <a:lnTo>
                  <a:pt x="41148" y="32004"/>
                </a:lnTo>
                <a:lnTo>
                  <a:pt x="47243" y="25908"/>
                </a:lnTo>
                <a:lnTo>
                  <a:pt x="51815" y="19812"/>
                </a:lnTo>
                <a:lnTo>
                  <a:pt x="57911" y="15240"/>
                </a:lnTo>
                <a:lnTo>
                  <a:pt x="64007" y="12192"/>
                </a:lnTo>
                <a:lnTo>
                  <a:pt x="71627" y="10668"/>
                </a:lnTo>
                <a:lnTo>
                  <a:pt x="70103" y="10668"/>
                </a:lnTo>
                <a:lnTo>
                  <a:pt x="77723" y="9144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0051" y="1912619"/>
            <a:ext cx="78105" cy="2313940"/>
          </a:xfrm>
          <a:custGeom>
            <a:avLst/>
            <a:gdLst/>
            <a:ahLst/>
            <a:cxnLst/>
            <a:rect l="l" t="t" r="r" b="b"/>
            <a:pathLst>
              <a:path w="78105" h="2313940">
                <a:moveTo>
                  <a:pt x="77723" y="2304287"/>
                </a:moveTo>
                <a:lnTo>
                  <a:pt x="53339" y="2304287"/>
                </a:lnTo>
                <a:lnTo>
                  <a:pt x="59435" y="2308859"/>
                </a:lnTo>
                <a:lnTo>
                  <a:pt x="60959" y="2310383"/>
                </a:lnTo>
                <a:lnTo>
                  <a:pt x="67055" y="2313431"/>
                </a:lnTo>
                <a:lnTo>
                  <a:pt x="76199" y="2313431"/>
                </a:lnTo>
                <a:lnTo>
                  <a:pt x="77723" y="2304287"/>
                </a:lnTo>
                <a:close/>
              </a:path>
              <a:path w="78105" h="2313940">
                <a:moveTo>
                  <a:pt x="71627" y="9144"/>
                </a:moveTo>
                <a:lnTo>
                  <a:pt x="51815" y="9144"/>
                </a:lnTo>
                <a:lnTo>
                  <a:pt x="45719" y="16764"/>
                </a:lnTo>
                <a:lnTo>
                  <a:pt x="38100" y="24384"/>
                </a:lnTo>
                <a:lnTo>
                  <a:pt x="32004" y="35052"/>
                </a:lnTo>
                <a:lnTo>
                  <a:pt x="27431" y="45720"/>
                </a:lnTo>
                <a:lnTo>
                  <a:pt x="21336" y="59436"/>
                </a:lnTo>
                <a:lnTo>
                  <a:pt x="9143" y="103631"/>
                </a:lnTo>
                <a:lnTo>
                  <a:pt x="4572" y="138683"/>
                </a:lnTo>
                <a:lnTo>
                  <a:pt x="1524" y="156971"/>
                </a:lnTo>
                <a:lnTo>
                  <a:pt x="1524" y="176783"/>
                </a:lnTo>
                <a:lnTo>
                  <a:pt x="0" y="196595"/>
                </a:lnTo>
                <a:lnTo>
                  <a:pt x="0" y="2116835"/>
                </a:lnTo>
                <a:lnTo>
                  <a:pt x="1524" y="2136647"/>
                </a:lnTo>
                <a:lnTo>
                  <a:pt x="1524" y="2156459"/>
                </a:lnTo>
                <a:lnTo>
                  <a:pt x="4572" y="2174747"/>
                </a:lnTo>
                <a:lnTo>
                  <a:pt x="6095" y="2193035"/>
                </a:lnTo>
                <a:lnTo>
                  <a:pt x="9143" y="2209799"/>
                </a:lnTo>
                <a:lnTo>
                  <a:pt x="13716" y="2226563"/>
                </a:lnTo>
                <a:lnTo>
                  <a:pt x="16763" y="2240279"/>
                </a:lnTo>
                <a:lnTo>
                  <a:pt x="21336" y="2255519"/>
                </a:lnTo>
                <a:lnTo>
                  <a:pt x="27431" y="2267711"/>
                </a:lnTo>
                <a:lnTo>
                  <a:pt x="39624" y="2289047"/>
                </a:lnTo>
                <a:lnTo>
                  <a:pt x="45719" y="2296667"/>
                </a:lnTo>
                <a:lnTo>
                  <a:pt x="45719" y="2298191"/>
                </a:lnTo>
                <a:lnTo>
                  <a:pt x="51815" y="2304287"/>
                </a:lnTo>
                <a:lnTo>
                  <a:pt x="71627" y="2304287"/>
                </a:lnTo>
                <a:lnTo>
                  <a:pt x="64007" y="2301239"/>
                </a:lnTo>
                <a:lnTo>
                  <a:pt x="65531" y="2301239"/>
                </a:lnTo>
                <a:lnTo>
                  <a:pt x="57911" y="2296667"/>
                </a:lnTo>
                <a:lnTo>
                  <a:pt x="59435" y="2296667"/>
                </a:lnTo>
                <a:lnTo>
                  <a:pt x="53720" y="2292095"/>
                </a:lnTo>
                <a:lnTo>
                  <a:pt x="53339" y="2292095"/>
                </a:lnTo>
                <a:lnTo>
                  <a:pt x="51815" y="2290571"/>
                </a:lnTo>
                <a:lnTo>
                  <a:pt x="52323" y="2290571"/>
                </a:lnTo>
                <a:lnTo>
                  <a:pt x="41148" y="2273807"/>
                </a:lnTo>
                <a:lnTo>
                  <a:pt x="35051" y="2263139"/>
                </a:lnTo>
                <a:lnTo>
                  <a:pt x="30480" y="2250947"/>
                </a:lnTo>
                <a:lnTo>
                  <a:pt x="25907" y="2237231"/>
                </a:lnTo>
                <a:lnTo>
                  <a:pt x="22860" y="2223515"/>
                </a:lnTo>
                <a:lnTo>
                  <a:pt x="18287" y="2208275"/>
                </a:lnTo>
                <a:lnTo>
                  <a:pt x="15239" y="2191511"/>
                </a:lnTo>
                <a:lnTo>
                  <a:pt x="10668" y="2136647"/>
                </a:lnTo>
                <a:lnTo>
                  <a:pt x="10668" y="176783"/>
                </a:lnTo>
                <a:lnTo>
                  <a:pt x="15239" y="121919"/>
                </a:lnTo>
                <a:lnTo>
                  <a:pt x="18287" y="105155"/>
                </a:lnTo>
                <a:lnTo>
                  <a:pt x="22860" y="89915"/>
                </a:lnTo>
                <a:lnTo>
                  <a:pt x="25907" y="74676"/>
                </a:lnTo>
                <a:lnTo>
                  <a:pt x="41148" y="39624"/>
                </a:lnTo>
                <a:lnTo>
                  <a:pt x="59435" y="16764"/>
                </a:lnTo>
                <a:lnTo>
                  <a:pt x="57911" y="16764"/>
                </a:lnTo>
                <a:lnTo>
                  <a:pt x="65531" y="12192"/>
                </a:lnTo>
                <a:lnTo>
                  <a:pt x="64007" y="12192"/>
                </a:lnTo>
                <a:lnTo>
                  <a:pt x="71627" y="9144"/>
                </a:lnTo>
                <a:close/>
              </a:path>
              <a:path w="78105" h="2313940">
                <a:moveTo>
                  <a:pt x="51815" y="2290571"/>
                </a:moveTo>
                <a:lnTo>
                  <a:pt x="53339" y="2292095"/>
                </a:lnTo>
                <a:lnTo>
                  <a:pt x="52904" y="2291442"/>
                </a:lnTo>
                <a:lnTo>
                  <a:pt x="51815" y="2290571"/>
                </a:lnTo>
                <a:close/>
              </a:path>
              <a:path w="78105" h="2313940">
                <a:moveTo>
                  <a:pt x="52904" y="2291442"/>
                </a:moveTo>
                <a:lnTo>
                  <a:pt x="53339" y="2292095"/>
                </a:lnTo>
                <a:lnTo>
                  <a:pt x="53720" y="2292095"/>
                </a:lnTo>
                <a:lnTo>
                  <a:pt x="52904" y="2291442"/>
                </a:lnTo>
                <a:close/>
              </a:path>
              <a:path w="78105" h="2313940">
                <a:moveTo>
                  <a:pt x="52323" y="2290571"/>
                </a:moveTo>
                <a:lnTo>
                  <a:pt x="51815" y="2290571"/>
                </a:lnTo>
                <a:lnTo>
                  <a:pt x="52904" y="2291442"/>
                </a:lnTo>
                <a:lnTo>
                  <a:pt x="52323" y="2290571"/>
                </a:lnTo>
                <a:close/>
              </a:path>
              <a:path w="78105" h="2313940">
                <a:moveTo>
                  <a:pt x="76199" y="0"/>
                </a:moveTo>
                <a:lnTo>
                  <a:pt x="68579" y="0"/>
                </a:lnTo>
                <a:lnTo>
                  <a:pt x="67055" y="1524"/>
                </a:lnTo>
                <a:lnTo>
                  <a:pt x="60959" y="3048"/>
                </a:lnTo>
                <a:lnTo>
                  <a:pt x="60959" y="4572"/>
                </a:lnTo>
                <a:lnTo>
                  <a:pt x="59435" y="4572"/>
                </a:lnTo>
                <a:lnTo>
                  <a:pt x="53339" y="9144"/>
                </a:lnTo>
                <a:lnTo>
                  <a:pt x="71627" y="9144"/>
                </a:lnTo>
                <a:lnTo>
                  <a:pt x="70103" y="10668"/>
                </a:lnTo>
                <a:lnTo>
                  <a:pt x="77723" y="9144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0051" y="1264919"/>
            <a:ext cx="78105" cy="585470"/>
          </a:xfrm>
          <a:custGeom>
            <a:avLst/>
            <a:gdLst/>
            <a:ahLst/>
            <a:cxnLst/>
            <a:rect l="l" t="t" r="r" b="b"/>
            <a:pathLst>
              <a:path w="78105" h="585469">
                <a:moveTo>
                  <a:pt x="28956" y="21335"/>
                </a:moveTo>
                <a:lnTo>
                  <a:pt x="13716" y="21335"/>
                </a:lnTo>
                <a:lnTo>
                  <a:pt x="13716" y="22859"/>
                </a:lnTo>
                <a:lnTo>
                  <a:pt x="10668" y="25907"/>
                </a:lnTo>
                <a:lnTo>
                  <a:pt x="6095" y="32003"/>
                </a:lnTo>
                <a:lnTo>
                  <a:pt x="3048" y="41147"/>
                </a:lnTo>
                <a:lnTo>
                  <a:pt x="1524" y="41147"/>
                </a:lnTo>
                <a:lnTo>
                  <a:pt x="1524" y="47243"/>
                </a:lnTo>
                <a:lnTo>
                  <a:pt x="0" y="51815"/>
                </a:lnTo>
                <a:lnTo>
                  <a:pt x="0" y="533399"/>
                </a:lnTo>
                <a:lnTo>
                  <a:pt x="1524" y="537971"/>
                </a:lnTo>
                <a:lnTo>
                  <a:pt x="1524" y="544067"/>
                </a:lnTo>
                <a:lnTo>
                  <a:pt x="3048" y="544067"/>
                </a:lnTo>
                <a:lnTo>
                  <a:pt x="4572" y="548639"/>
                </a:lnTo>
                <a:lnTo>
                  <a:pt x="13716" y="562355"/>
                </a:lnTo>
                <a:lnTo>
                  <a:pt x="15239" y="562355"/>
                </a:lnTo>
                <a:lnTo>
                  <a:pt x="22860" y="569975"/>
                </a:lnTo>
                <a:lnTo>
                  <a:pt x="24383" y="569975"/>
                </a:lnTo>
                <a:lnTo>
                  <a:pt x="35051" y="576071"/>
                </a:lnTo>
                <a:lnTo>
                  <a:pt x="48767" y="580643"/>
                </a:lnTo>
                <a:lnTo>
                  <a:pt x="60959" y="583691"/>
                </a:lnTo>
                <a:lnTo>
                  <a:pt x="62483" y="583691"/>
                </a:lnTo>
                <a:lnTo>
                  <a:pt x="76199" y="585215"/>
                </a:lnTo>
                <a:lnTo>
                  <a:pt x="77723" y="576071"/>
                </a:lnTo>
                <a:lnTo>
                  <a:pt x="62483" y="574547"/>
                </a:lnTo>
                <a:lnTo>
                  <a:pt x="64007" y="574547"/>
                </a:lnTo>
                <a:lnTo>
                  <a:pt x="50291" y="571499"/>
                </a:lnTo>
                <a:lnTo>
                  <a:pt x="38100" y="568451"/>
                </a:lnTo>
                <a:lnTo>
                  <a:pt x="39624" y="568451"/>
                </a:lnTo>
                <a:lnTo>
                  <a:pt x="28956" y="562355"/>
                </a:lnTo>
                <a:lnTo>
                  <a:pt x="19812" y="556259"/>
                </a:lnTo>
                <a:lnTo>
                  <a:pt x="21336" y="556259"/>
                </a:lnTo>
                <a:lnTo>
                  <a:pt x="18287" y="551687"/>
                </a:lnTo>
                <a:lnTo>
                  <a:pt x="15239" y="548639"/>
                </a:lnTo>
                <a:lnTo>
                  <a:pt x="12192" y="544067"/>
                </a:lnTo>
                <a:lnTo>
                  <a:pt x="10668" y="541019"/>
                </a:lnTo>
                <a:lnTo>
                  <a:pt x="12192" y="541019"/>
                </a:lnTo>
                <a:lnTo>
                  <a:pt x="10668" y="536447"/>
                </a:lnTo>
                <a:lnTo>
                  <a:pt x="10668" y="47243"/>
                </a:lnTo>
                <a:lnTo>
                  <a:pt x="12192" y="44195"/>
                </a:lnTo>
                <a:lnTo>
                  <a:pt x="10668" y="44195"/>
                </a:lnTo>
                <a:lnTo>
                  <a:pt x="13716" y="39623"/>
                </a:lnTo>
                <a:lnTo>
                  <a:pt x="15239" y="36575"/>
                </a:lnTo>
                <a:lnTo>
                  <a:pt x="18287" y="32003"/>
                </a:lnTo>
                <a:lnTo>
                  <a:pt x="21336" y="28955"/>
                </a:lnTo>
                <a:lnTo>
                  <a:pt x="19812" y="28955"/>
                </a:lnTo>
                <a:lnTo>
                  <a:pt x="28956" y="21335"/>
                </a:lnTo>
                <a:close/>
              </a:path>
              <a:path w="78105" h="585469">
                <a:moveTo>
                  <a:pt x="76199" y="0"/>
                </a:moveTo>
                <a:lnTo>
                  <a:pt x="60959" y="0"/>
                </a:lnTo>
                <a:lnTo>
                  <a:pt x="47243" y="3047"/>
                </a:lnTo>
                <a:lnTo>
                  <a:pt x="35051" y="7619"/>
                </a:lnTo>
                <a:lnTo>
                  <a:pt x="24383" y="13715"/>
                </a:lnTo>
                <a:lnTo>
                  <a:pt x="22860" y="13715"/>
                </a:lnTo>
                <a:lnTo>
                  <a:pt x="22860" y="15239"/>
                </a:lnTo>
                <a:lnTo>
                  <a:pt x="15239" y="21335"/>
                </a:lnTo>
                <a:lnTo>
                  <a:pt x="28956" y="21335"/>
                </a:lnTo>
                <a:lnTo>
                  <a:pt x="28956" y="22859"/>
                </a:lnTo>
                <a:lnTo>
                  <a:pt x="39624" y="16763"/>
                </a:lnTo>
                <a:lnTo>
                  <a:pt x="38100" y="16763"/>
                </a:lnTo>
                <a:lnTo>
                  <a:pt x="50291" y="12191"/>
                </a:lnTo>
                <a:lnTo>
                  <a:pt x="64007" y="9143"/>
                </a:lnTo>
                <a:lnTo>
                  <a:pt x="77723" y="9143"/>
                </a:lnTo>
                <a:lnTo>
                  <a:pt x="76199" y="0"/>
                </a:lnTo>
                <a:close/>
              </a:path>
              <a:path w="78105" h="585469">
                <a:moveTo>
                  <a:pt x="77723" y="9143"/>
                </a:moveTo>
                <a:lnTo>
                  <a:pt x="64007" y="9143"/>
                </a:lnTo>
                <a:lnTo>
                  <a:pt x="62483" y="10667"/>
                </a:lnTo>
                <a:lnTo>
                  <a:pt x="7772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689" y="1368361"/>
            <a:ext cx="1663700" cy="261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Epidermide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335915">
              <a:lnSpc>
                <a:spcPct val="100000"/>
              </a:lnSpc>
              <a:spcBef>
                <a:spcPts val="1775"/>
              </a:spcBef>
            </a:pPr>
            <a:r>
              <a:rPr sz="1800" spc="-5" dirty="0">
                <a:latin typeface="Arial"/>
                <a:cs typeface="Arial"/>
              </a:rPr>
              <a:t>Sughero o  Fellema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(Ph)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69400"/>
              </a:lnSpc>
            </a:pPr>
            <a:r>
              <a:rPr sz="1800" spc="-5" dirty="0">
                <a:latin typeface="Arial"/>
                <a:cs typeface="Arial"/>
              </a:rPr>
              <a:t>Fellogeno (Pg)  Felloderma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(Pd)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127" y="4895786"/>
            <a:ext cx="1279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Collen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hi</a:t>
            </a:r>
            <a:r>
              <a:rPr sz="1800" spc="-5" dirty="0">
                <a:latin typeface="Arial"/>
                <a:cs typeface="Arial"/>
              </a:rPr>
              <a:t>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7EC9FF5E-3F6D-4200-9EC4-2FFB9C2DEB7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61D0187-B9FF-41B8-B1B6-525124A55957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5383ACB-D37D-4F8E-B33F-6E8B28E0875F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8305800" cy="577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4728902-09A1-4258-ACCD-7D42256663D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7FC084F7-1AB4-4CEC-9842-A6CF44284246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BD1404A-4360-48CF-B899-1B78B1DE4EF2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0"/>
            <a:ext cx="9043415" cy="6857999"/>
            <a:chOff x="100584" y="0"/>
            <a:chExt cx="9043415" cy="6857999"/>
          </a:xfrm>
        </p:grpSpPr>
        <p:sp>
          <p:nvSpPr>
            <p:cNvPr id="3" name="object 3"/>
            <p:cNvSpPr/>
            <p:nvPr/>
          </p:nvSpPr>
          <p:spPr>
            <a:xfrm>
              <a:off x="4914899" y="0"/>
              <a:ext cx="4229100" cy="4209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371" y="2546604"/>
              <a:ext cx="5333999" cy="43113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0707" y="5379720"/>
              <a:ext cx="2281555" cy="302260"/>
            </a:xfrm>
            <a:custGeom>
              <a:avLst/>
              <a:gdLst/>
              <a:ahLst/>
              <a:cxnLst/>
              <a:rect l="l" t="t" r="r" b="b"/>
              <a:pathLst>
                <a:path w="2281554" h="302260">
                  <a:moveTo>
                    <a:pt x="34535" y="40394"/>
                  </a:moveTo>
                  <a:lnTo>
                    <a:pt x="25138" y="44472"/>
                  </a:lnTo>
                  <a:lnTo>
                    <a:pt x="36298" y="52963"/>
                  </a:lnTo>
                  <a:lnTo>
                    <a:pt x="2281427" y="301751"/>
                  </a:lnTo>
                  <a:lnTo>
                    <a:pt x="2281427" y="288035"/>
                  </a:lnTo>
                  <a:lnTo>
                    <a:pt x="34535" y="40394"/>
                  </a:lnTo>
                  <a:close/>
                </a:path>
                <a:path w="2281554" h="302260">
                  <a:moveTo>
                    <a:pt x="94487" y="0"/>
                  </a:moveTo>
                  <a:lnTo>
                    <a:pt x="91440" y="1524"/>
                  </a:lnTo>
                  <a:lnTo>
                    <a:pt x="0" y="42671"/>
                  </a:lnTo>
                  <a:lnTo>
                    <a:pt x="79248" y="102107"/>
                  </a:lnTo>
                  <a:lnTo>
                    <a:pt x="82296" y="103631"/>
                  </a:lnTo>
                  <a:lnTo>
                    <a:pt x="86868" y="102107"/>
                  </a:lnTo>
                  <a:lnTo>
                    <a:pt x="91440" y="97535"/>
                  </a:lnTo>
                  <a:lnTo>
                    <a:pt x="89916" y="92963"/>
                  </a:lnTo>
                  <a:lnTo>
                    <a:pt x="86868" y="91439"/>
                  </a:lnTo>
                  <a:lnTo>
                    <a:pt x="36298" y="52963"/>
                  </a:lnTo>
                  <a:lnTo>
                    <a:pt x="12192" y="50291"/>
                  </a:lnTo>
                  <a:lnTo>
                    <a:pt x="13716" y="38099"/>
                  </a:lnTo>
                  <a:lnTo>
                    <a:pt x="39822" y="38099"/>
                  </a:lnTo>
                  <a:lnTo>
                    <a:pt x="96012" y="13716"/>
                  </a:lnTo>
                  <a:lnTo>
                    <a:pt x="99060" y="12192"/>
                  </a:lnTo>
                  <a:lnTo>
                    <a:pt x="100584" y="9144"/>
                  </a:lnTo>
                  <a:lnTo>
                    <a:pt x="99060" y="4572"/>
                  </a:lnTo>
                  <a:lnTo>
                    <a:pt x="97536" y="1524"/>
                  </a:lnTo>
                  <a:lnTo>
                    <a:pt x="94487" y="0"/>
                  </a:lnTo>
                  <a:close/>
                </a:path>
                <a:path w="2281554" h="302260">
                  <a:moveTo>
                    <a:pt x="13716" y="38099"/>
                  </a:moveTo>
                  <a:lnTo>
                    <a:pt x="12192" y="50291"/>
                  </a:lnTo>
                  <a:lnTo>
                    <a:pt x="36298" y="52963"/>
                  </a:lnTo>
                  <a:lnTo>
                    <a:pt x="30784" y="48767"/>
                  </a:lnTo>
                  <a:lnTo>
                    <a:pt x="15240" y="48767"/>
                  </a:lnTo>
                  <a:lnTo>
                    <a:pt x="16716" y="38430"/>
                  </a:lnTo>
                  <a:lnTo>
                    <a:pt x="13716" y="38099"/>
                  </a:lnTo>
                  <a:close/>
                </a:path>
                <a:path w="2281554" h="302260">
                  <a:moveTo>
                    <a:pt x="16716" y="38430"/>
                  </a:moveTo>
                  <a:lnTo>
                    <a:pt x="15240" y="48767"/>
                  </a:lnTo>
                  <a:lnTo>
                    <a:pt x="25138" y="44472"/>
                  </a:lnTo>
                  <a:lnTo>
                    <a:pt x="17280" y="38492"/>
                  </a:lnTo>
                  <a:lnTo>
                    <a:pt x="16716" y="38430"/>
                  </a:lnTo>
                  <a:close/>
                </a:path>
                <a:path w="2281554" h="302260">
                  <a:moveTo>
                    <a:pt x="25138" y="44472"/>
                  </a:moveTo>
                  <a:lnTo>
                    <a:pt x="15240" y="48767"/>
                  </a:lnTo>
                  <a:lnTo>
                    <a:pt x="30784" y="48767"/>
                  </a:lnTo>
                  <a:lnTo>
                    <a:pt x="25138" y="44472"/>
                  </a:lnTo>
                  <a:close/>
                </a:path>
                <a:path w="2281554" h="302260">
                  <a:moveTo>
                    <a:pt x="17280" y="38492"/>
                  </a:moveTo>
                  <a:lnTo>
                    <a:pt x="25138" y="44472"/>
                  </a:lnTo>
                  <a:lnTo>
                    <a:pt x="34535" y="40394"/>
                  </a:lnTo>
                  <a:lnTo>
                    <a:pt x="17280" y="38492"/>
                  </a:lnTo>
                  <a:close/>
                </a:path>
                <a:path w="2281554" h="302260">
                  <a:moveTo>
                    <a:pt x="39822" y="38099"/>
                  </a:moveTo>
                  <a:lnTo>
                    <a:pt x="16763" y="38099"/>
                  </a:lnTo>
                  <a:lnTo>
                    <a:pt x="17280" y="38492"/>
                  </a:lnTo>
                  <a:lnTo>
                    <a:pt x="34535" y="40394"/>
                  </a:lnTo>
                  <a:lnTo>
                    <a:pt x="39822" y="38099"/>
                  </a:lnTo>
                  <a:close/>
                </a:path>
                <a:path w="2281554" h="302260">
                  <a:moveTo>
                    <a:pt x="16763" y="38099"/>
                  </a:moveTo>
                  <a:lnTo>
                    <a:pt x="16716" y="38430"/>
                  </a:lnTo>
                  <a:lnTo>
                    <a:pt x="17280" y="38492"/>
                  </a:lnTo>
                  <a:lnTo>
                    <a:pt x="16763" y="38099"/>
                  </a:lnTo>
                  <a:close/>
                </a:path>
                <a:path w="2281554" h="302260">
                  <a:moveTo>
                    <a:pt x="16763" y="38099"/>
                  </a:moveTo>
                  <a:lnTo>
                    <a:pt x="13716" y="38099"/>
                  </a:lnTo>
                  <a:lnTo>
                    <a:pt x="16716" y="38430"/>
                  </a:lnTo>
                  <a:lnTo>
                    <a:pt x="16763" y="380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584" y="400812"/>
              <a:ext cx="1693163" cy="22418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2832" y="553796"/>
              <a:ext cx="2296159" cy="1798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00177" y="5516498"/>
            <a:ext cx="252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Fellogeno della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lenticella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689" y="25399"/>
            <a:ext cx="1197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6600"/>
                </a:solidFill>
                <a:latin typeface="Arial"/>
                <a:cs typeface="Arial"/>
              </a:rPr>
              <a:t>Lenticelle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" y="2705100"/>
            <a:ext cx="7924800" cy="3677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127" y="320205"/>
            <a:ext cx="8610600" cy="2540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5" dirty="0">
                <a:latin typeface="Arial"/>
                <a:cs typeface="Arial"/>
              </a:rPr>
              <a:t>Il </a:t>
            </a:r>
            <a:r>
              <a:rPr sz="2000" dirty="0">
                <a:latin typeface="Arial"/>
                <a:cs typeface="Arial"/>
              </a:rPr>
              <a:t>fellogeno dura generalmente un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anno.</a:t>
            </a:r>
            <a:endParaRPr sz="2000">
              <a:latin typeface="Arial"/>
              <a:cs typeface="Arial"/>
            </a:endParaRPr>
          </a:p>
          <a:p>
            <a:pPr marL="12700" marR="24765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latin typeface="Arial"/>
                <a:cs typeface="Arial"/>
              </a:rPr>
              <a:t>Con il passare degli anni, e l’ulteriore </a:t>
            </a:r>
            <a:r>
              <a:rPr sz="2000" spc="-5" dirty="0">
                <a:latin typeface="Arial"/>
                <a:cs typeface="Arial"/>
              </a:rPr>
              <a:t>accrescimento </a:t>
            </a:r>
            <a:r>
              <a:rPr sz="2000" dirty="0">
                <a:latin typeface="Arial"/>
                <a:cs typeface="Arial"/>
              </a:rPr>
              <a:t>in spessore del legno,  anche il primo periderma viene lacerato, e se ne deve formare uno nuovo,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 posizione più interna. </a:t>
            </a:r>
            <a:r>
              <a:rPr sz="2000" spc="-5" dirty="0">
                <a:latin typeface="Arial"/>
                <a:cs typeface="Arial"/>
              </a:rPr>
              <a:t>Alla fine </a:t>
            </a:r>
            <a:r>
              <a:rPr sz="2000" dirty="0">
                <a:latin typeface="Arial"/>
                <a:cs typeface="Arial"/>
              </a:rPr>
              <a:t>il fellogeno si formerà nel libro (floema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2°).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2000" spc="-20" dirty="0">
                <a:latin typeface="Arial"/>
                <a:cs typeface="Arial"/>
              </a:rPr>
              <a:t>Tutto </a:t>
            </a:r>
            <a:r>
              <a:rPr sz="2000" dirty="0">
                <a:latin typeface="Arial"/>
                <a:cs typeface="Arial"/>
              </a:rPr>
              <a:t>ciò che rimane esterno al periderma che si </a:t>
            </a:r>
            <a:r>
              <a:rPr sz="2000" spc="-5" dirty="0">
                <a:latin typeface="Arial"/>
                <a:cs typeface="Arial"/>
              </a:rPr>
              <a:t>forma </a:t>
            </a:r>
            <a:r>
              <a:rPr sz="2000" dirty="0">
                <a:latin typeface="Arial"/>
                <a:cs typeface="Arial"/>
              </a:rPr>
              <a:t>ogni anno morirà. </a:t>
            </a:r>
            <a:r>
              <a:rPr sz="2000" spc="-5" dirty="0">
                <a:latin typeface="Arial"/>
                <a:cs typeface="Arial"/>
              </a:rPr>
              <a:t>Il  </a:t>
            </a:r>
            <a:r>
              <a:rPr sz="2000" dirty="0">
                <a:latin typeface="Arial"/>
                <a:cs typeface="Arial"/>
              </a:rPr>
              <a:t>ciclo quindi si ripeterà più </a:t>
            </a:r>
            <a:r>
              <a:rPr sz="2000" spc="-5" dirty="0">
                <a:latin typeface="Arial"/>
                <a:cs typeface="Arial"/>
              </a:rPr>
              <a:t>volte, </a:t>
            </a:r>
            <a:r>
              <a:rPr sz="2000" dirty="0">
                <a:latin typeface="Arial"/>
                <a:cs typeface="Arial"/>
              </a:rPr>
              <a:t>formando il “</a:t>
            </a:r>
            <a:r>
              <a:rPr sz="2000" i="1" dirty="0">
                <a:latin typeface="Arial"/>
                <a:cs typeface="Arial"/>
              </a:rPr>
              <a:t>ritidoma</a:t>
            </a:r>
            <a:r>
              <a:rPr sz="2000" dirty="0">
                <a:latin typeface="Arial"/>
                <a:cs typeface="Arial"/>
              </a:rPr>
              <a:t>” (o scorza; ”corteccia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”)  degli alberi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577" y="25400"/>
            <a:ext cx="188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IL</a:t>
            </a:r>
            <a:r>
              <a:rPr spc="-120" dirty="0"/>
              <a:t> </a:t>
            </a:r>
            <a:r>
              <a:rPr spc="-5" dirty="0"/>
              <a:t>RITIDOMA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5384"/>
            <a:ext cx="9143999" cy="6134098"/>
            <a:chOff x="0" y="405384"/>
            <a:chExt cx="9143999" cy="6134098"/>
          </a:xfrm>
        </p:grpSpPr>
        <p:sp>
          <p:nvSpPr>
            <p:cNvPr id="3" name="object 3"/>
            <p:cNvSpPr/>
            <p:nvPr/>
          </p:nvSpPr>
          <p:spPr>
            <a:xfrm>
              <a:off x="5689091" y="1908047"/>
              <a:ext cx="3454908" cy="4631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5384"/>
              <a:ext cx="6431279" cy="2976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741EFC6C-C046-4093-9890-9673713796E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41C35D5F-705A-47C4-987D-2DD9BEDBB3D7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81D4DED-CB32-4946-8BFD-2D140ECEB452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064" y="737870"/>
            <a:ext cx="2973705" cy="36830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540"/>
              </a:spcBef>
              <a:buAutoNum type="arabicParenR"/>
              <a:tabLst>
                <a:tab pos="367665" algn="l"/>
              </a:tabLst>
            </a:pPr>
            <a:r>
              <a:rPr sz="2400" spc="-5" dirty="0">
                <a:latin typeface="Arial"/>
                <a:cs typeface="Arial"/>
              </a:rPr>
              <a:t>organo di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sostegno</a:t>
            </a:r>
            <a:endParaRPr sz="2400" dirty="0">
              <a:latin typeface="Arial"/>
              <a:cs typeface="Arial"/>
            </a:endParaRPr>
          </a:p>
          <a:p>
            <a:pPr marL="12700" marR="342265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367665" algn="l"/>
              </a:tabLst>
            </a:pPr>
            <a:r>
              <a:rPr lang="it-IT"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collegamento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  </a:t>
            </a:r>
            <a:r>
              <a:rPr sz="2400" spc="-5" dirty="0">
                <a:latin typeface="Arial"/>
                <a:cs typeface="Arial"/>
              </a:rPr>
              <a:t>foglie e radici  (trasporto)</a:t>
            </a:r>
            <a:endParaRPr sz="2400" dirty="0">
              <a:latin typeface="Arial"/>
              <a:cs typeface="Arial"/>
            </a:endParaRPr>
          </a:p>
          <a:p>
            <a:pPr marL="12700" marR="41148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367665" algn="l"/>
              </a:tabLst>
            </a:pPr>
            <a:r>
              <a:rPr lang="it-IT"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accumulo</a:t>
            </a:r>
            <a:r>
              <a:rPr sz="2400" spc="-5" dirty="0">
                <a:latin typeface="Arial"/>
                <a:cs typeface="Arial"/>
              </a:rPr>
              <a:t> di  sostanze di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riserva</a:t>
            </a:r>
            <a:endParaRPr sz="2400" dirty="0">
              <a:latin typeface="Arial"/>
              <a:cs typeface="Arial"/>
            </a:endParaRPr>
          </a:p>
          <a:p>
            <a:pPr marL="12700" marR="465455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367665" algn="l"/>
              </a:tabLst>
            </a:pPr>
            <a:r>
              <a:rPr lang="it-IT" sz="24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volte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funzione  fotosintetica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0604" y="886967"/>
            <a:ext cx="5061203" cy="4479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7036112-9557-4F01-821D-30559271FFE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24B5981-2D80-472A-9952-F87A4B74E16B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07E21B7-A3A6-4FFB-86F6-26DA21F7E334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475" cy="6857999"/>
            <a:chOff x="0" y="0"/>
            <a:chExt cx="9142475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69179" cy="3674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9144" y="1917192"/>
              <a:ext cx="5323331" cy="3991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74363"/>
              <a:ext cx="4843271" cy="3183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7621D27D-6A03-4862-854A-D362E2C303C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F9B937A-2A11-441B-8CB7-566CFF809CDB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17C3152-1886-409F-9E5A-5020DC018EE6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8555" y="44196"/>
            <a:ext cx="4661915" cy="616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477" y="48513"/>
            <a:ext cx="4300220" cy="399287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7960" algn="l"/>
              </a:tabLst>
            </a:pPr>
            <a:r>
              <a:rPr sz="1800" b="1" spc="-5" dirty="0">
                <a:latin typeface="Arial"/>
                <a:cs typeface="Arial"/>
              </a:rPr>
              <a:t>zona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meristematica</a:t>
            </a:r>
            <a:endParaRPr sz="1800"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Arial"/>
                <a:cs typeface="Arial"/>
              </a:rPr>
              <a:t>crescita per divisione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cellulare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"/>
              <a:cs typeface="Arial"/>
            </a:endParaRPr>
          </a:p>
          <a:p>
            <a:pPr marL="187325" marR="5080" indent="-175260">
              <a:lnSpc>
                <a:spcPct val="110000"/>
              </a:lnSpc>
              <a:buFont typeface="Arial"/>
              <a:buChar char="•"/>
              <a:tabLst>
                <a:tab pos="187960" algn="l"/>
                <a:tab pos="618490" algn="l"/>
              </a:tabLst>
            </a:pPr>
            <a:r>
              <a:rPr sz="1800" b="1" spc="-5" dirty="0">
                <a:latin typeface="Arial"/>
                <a:cs typeface="Arial"/>
              </a:rPr>
              <a:t>zona di distensione e differenziazione  </a:t>
            </a:r>
            <a:r>
              <a:rPr sz="1800" spc="-5" dirty="0">
                <a:latin typeface="Arial"/>
                <a:cs typeface="Arial"/>
              </a:rPr>
              <a:t>Crescita per distensione: allungamento  del	fusto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7960" algn="l"/>
              </a:tabLst>
            </a:pPr>
            <a:r>
              <a:rPr sz="1800" b="1" spc="-5" dirty="0">
                <a:latin typeface="Arial"/>
                <a:cs typeface="Arial"/>
              </a:rPr>
              <a:t>zona di struttura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primaria</a:t>
            </a:r>
            <a:endParaRPr sz="1800">
              <a:latin typeface="Arial"/>
              <a:cs typeface="Arial"/>
            </a:endParaRPr>
          </a:p>
          <a:p>
            <a:pPr marL="187325" marR="466090">
              <a:lnSpc>
                <a:spcPct val="110000"/>
              </a:lnSpc>
            </a:pPr>
            <a:r>
              <a:rPr sz="1800" spc="-5" dirty="0">
                <a:latin typeface="Arial"/>
                <a:cs typeface="Arial"/>
              </a:rPr>
              <a:t>cellule completamente </a:t>
            </a:r>
            <a:r>
              <a:rPr sz="1800" spc="-10" dirty="0">
                <a:latin typeface="Arial"/>
                <a:cs typeface="Arial"/>
              </a:rPr>
              <a:t>differenziate,  </a:t>
            </a:r>
            <a:r>
              <a:rPr sz="1800" spc="-5" dirty="0">
                <a:latin typeface="Arial"/>
                <a:cs typeface="Arial"/>
              </a:rPr>
              <a:t>ma possono permanere aree  meristematiche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residue</a:t>
            </a:r>
            <a:endParaRPr sz="1800">
              <a:latin typeface="Arial"/>
              <a:cs typeface="Arial"/>
            </a:endParaRPr>
          </a:p>
          <a:p>
            <a:pPr marL="207645" marR="137795">
              <a:lnSpc>
                <a:spcPct val="110000"/>
              </a:lnSpc>
              <a:spcBef>
                <a:spcPts val="500"/>
              </a:spcBef>
            </a:pPr>
            <a:r>
              <a:rPr sz="1800" spc="-5" dirty="0">
                <a:latin typeface="Arial"/>
                <a:cs typeface="Arial"/>
              </a:rPr>
              <a:t>Struttura primaria definitiva: Pteridofite,  Monocotiledoni, Dicotiledoni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erbacee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77" y="4317238"/>
            <a:ext cx="3977323" cy="226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522605" indent="-17526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zona di struttura secondaria</a:t>
            </a:r>
            <a:r>
              <a:rPr sz="1800" spc="-5" dirty="0">
                <a:latin typeface="Arial"/>
                <a:cs typeface="Arial"/>
              </a:rPr>
              <a:t>:  </a:t>
            </a:r>
            <a:r>
              <a:rPr sz="1800" b="1" spc="-5" dirty="0">
                <a:latin typeface="Arial"/>
                <a:cs typeface="Arial"/>
              </a:rPr>
              <a:t>Crescita per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ispessimento</a:t>
            </a:r>
            <a:endParaRPr sz="1800" b="1" dirty="0">
              <a:latin typeface="Arial"/>
              <a:cs typeface="Arial"/>
            </a:endParaRPr>
          </a:p>
          <a:p>
            <a:pPr marL="187325" marR="80010">
              <a:lnSpc>
                <a:spcPct val="110000"/>
              </a:lnSpc>
              <a:spcBef>
                <a:spcPts val="500"/>
              </a:spcBef>
            </a:pPr>
            <a:r>
              <a:rPr sz="1800" spc="-5" dirty="0">
                <a:latin typeface="Arial"/>
                <a:cs typeface="Arial"/>
              </a:rPr>
              <a:t>Formazione 2 meristemi secondari:  </a:t>
            </a:r>
            <a:r>
              <a:rPr sz="1800" b="1" spc="-5" dirty="0">
                <a:latin typeface="Arial"/>
                <a:cs typeface="Arial"/>
              </a:rPr>
              <a:t>cambio </a:t>
            </a:r>
            <a:r>
              <a:rPr sz="1800" dirty="0">
                <a:latin typeface="Arial"/>
                <a:cs typeface="Arial"/>
              </a:rPr>
              <a:t>→ </a:t>
            </a:r>
            <a:r>
              <a:rPr sz="1800" spc="-5" dirty="0">
                <a:latin typeface="Arial"/>
                <a:cs typeface="Arial"/>
              </a:rPr>
              <a:t>crescita spessore  </a:t>
            </a:r>
            <a:r>
              <a:rPr sz="1800" b="1" spc="-5" dirty="0">
                <a:latin typeface="Arial"/>
                <a:cs typeface="Arial"/>
              </a:rPr>
              <a:t>fellogeno </a:t>
            </a:r>
            <a:r>
              <a:rPr sz="1800" dirty="0">
                <a:latin typeface="Arial"/>
                <a:cs typeface="Arial"/>
              </a:rPr>
              <a:t>→ </a:t>
            </a:r>
            <a:r>
              <a:rPr sz="1800" spc="-5" dirty="0">
                <a:latin typeface="Arial"/>
                <a:cs typeface="Arial"/>
              </a:rPr>
              <a:t>tessuti di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protezione</a:t>
            </a:r>
            <a:endParaRPr sz="1800" dirty="0">
              <a:latin typeface="Arial"/>
              <a:cs typeface="Arial"/>
            </a:endParaRPr>
          </a:p>
          <a:p>
            <a:pPr marL="187325" marR="5080">
              <a:lnSpc>
                <a:spcPct val="110000"/>
              </a:lnSpc>
              <a:spcBef>
                <a:spcPts val="495"/>
              </a:spcBef>
            </a:pPr>
            <a:r>
              <a:rPr sz="1800" spc="-5" dirty="0">
                <a:latin typeface="Arial"/>
                <a:cs typeface="Arial"/>
              </a:rPr>
              <a:t>Gimnosperme e molte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Angiosperme  Dicotiledoni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8078" y="6316598"/>
            <a:ext cx="3873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Schema delle diverse </a:t>
            </a:r>
            <a:r>
              <a:rPr sz="1400" i="1" spc="-10" dirty="0">
                <a:latin typeface="Arial"/>
                <a:cs typeface="Arial"/>
              </a:rPr>
              <a:t>zone </a:t>
            </a:r>
            <a:r>
              <a:rPr sz="1400" i="1" dirty="0">
                <a:latin typeface="Arial"/>
                <a:cs typeface="Arial"/>
              </a:rPr>
              <a:t>di crescita di un</a:t>
            </a:r>
            <a:r>
              <a:rPr sz="1400" i="1" spc="-1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fusto  di una Angiosperma</a:t>
            </a:r>
            <a:r>
              <a:rPr sz="1400" i="1" spc="-1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Dicotiledone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38" y="714794"/>
            <a:ext cx="8442961" cy="220316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5" dirty="0">
                <a:latin typeface="Arial"/>
                <a:cs typeface="Arial"/>
              </a:rPr>
              <a:t>Organizzata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in:</a:t>
            </a:r>
          </a:p>
          <a:p>
            <a:pPr marL="749935" indent="-280670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750570" algn="l"/>
              </a:tabLst>
            </a:pPr>
            <a:r>
              <a:rPr sz="2000" b="1" dirty="0">
                <a:latin typeface="Arial"/>
                <a:cs typeface="Arial"/>
              </a:rPr>
              <a:t>zona tegumentale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tessuti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protezione</a:t>
            </a:r>
          </a:p>
          <a:p>
            <a:pPr marL="749935" indent="-280670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750570" algn="l"/>
              </a:tabLst>
            </a:pPr>
            <a:r>
              <a:rPr sz="2000" b="1" dirty="0">
                <a:latin typeface="Arial"/>
                <a:cs typeface="Arial"/>
              </a:rPr>
              <a:t>zona corticale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tessuti </a:t>
            </a:r>
            <a:r>
              <a:rPr sz="2000" dirty="0">
                <a:latin typeface="Arial"/>
                <a:cs typeface="Arial"/>
              </a:rPr>
              <a:t>parenchimatici e di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sostegno</a:t>
            </a:r>
          </a:p>
          <a:p>
            <a:pPr marL="748665" marR="1920875" indent="-279400">
              <a:lnSpc>
                <a:spcPct val="110000"/>
              </a:lnSpc>
              <a:spcBef>
                <a:spcPts val="960"/>
              </a:spcBef>
              <a:buFont typeface="Arial"/>
              <a:buAutoNum type="arabicPeriod"/>
              <a:tabLst>
                <a:tab pos="750570" algn="l"/>
              </a:tabLst>
            </a:pPr>
            <a:r>
              <a:rPr sz="2000" b="1" dirty="0">
                <a:latin typeface="Arial"/>
                <a:cs typeface="Arial"/>
              </a:rPr>
              <a:t>zona del </a:t>
            </a:r>
            <a:r>
              <a:rPr sz="2000" b="1" spc="-5" dirty="0">
                <a:latin typeface="Arial"/>
                <a:cs typeface="Arial"/>
              </a:rPr>
              <a:t>cilindro </a:t>
            </a:r>
            <a:r>
              <a:rPr sz="2000" b="1" dirty="0">
                <a:latin typeface="Arial"/>
                <a:cs typeface="Arial"/>
              </a:rPr>
              <a:t>centrale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(stele)</a:t>
            </a:r>
            <a:r>
              <a:rPr sz="2000" spc="5" dirty="0">
                <a:latin typeface="Arial"/>
                <a:cs typeface="Arial"/>
              </a:rPr>
              <a:t>:  </a:t>
            </a:r>
            <a:r>
              <a:rPr lang="it-IT" sz="2000" spc="5" dirty="0">
                <a:latin typeface="Arial"/>
                <a:cs typeface="Arial"/>
              </a:rPr>
              <a:t>endodermide, </a:t>
            </a:r>
            <a:r>
              <a:rPr sz="2000" spc="-5" dirty="0" err="1">
                <a:latin typeface="Arial"/>
                <a:cs typeface="Arial"/>
              </a:rPr>
              <a:t>tessuti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 </a:t>
            </a:r>
            <a:r>
              <a:rPr sz="2000" spc="-5" dirty="0">
                <a:latin typeface="Arial"/>
                <a:cs typeface="Arial"/>
              </a:rPr>
              <a:t>trasporto,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parenchimi</a:t>
            </a:r>
          </a:p>
        </p:txBody>
      </p:sp>
      <p:sp>
        <p:nvSpPr>
          <p:cNvPr id="3" name="object 3"/>
          <p:cNvSpPr/>
          <p:nvPr/>
        </p:nvSpPr>
        <p:spPr>
          <a:xfrm>
            <a:off x="2048254" y="3124201"/>
            <a:ext cx="4352545" cy="3108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4214" y="5800788"/>
            <a:ext cx="1333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(da </a:t>
            </a:r>
            <a:r>
              <a:rPr sz="1400" spc="-5" dirty="0">
                <a:latin typeface="Comic Sans MS"/>
                <a:cs typeface="Comic Sans MS"/>
              </a:rPr>
              <a:t>Longo</a:t>
            </a:r>
            <a:r>
              <a:rPr sz="1400" spc="-9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1997)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235" y="170179"/>
            <a:ext cx="7783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6600"/>
                </a:solidFill>
              </a:rPr>
              <a:t>Struttura primaria </a:t>
            </a:r>
            <a:r>
              <a:rPr sz="2800" spc="-10" dirty="0">
                <a:solidFill>
                  <a:srgbClr val="FF6600"/>
                </a:solidFill>
              </a:rPr>
              <a:t>del </a:t>
            </a:r>
            <a:r>
              <a:rPr sz="2800" spc="-5" dirty="0">
                <a:solidFill>
                  <a:srgbClr val="FF6600"/>
                </a:solidFill>
              </a:rPr>
              <a:t>fusto nelle</a:t>
            </a:r>
            <a:r>
              <a:rPr sz="2800" spc="-15" dirty="0">
                <a:solidFill>
                  <a:srgbClr val="FF6600"/>
                </a:solidFill>
              </a:rPr>
              <a:t> </a:t>
            </a:r>
            <a:r>
              <a:rPr sz="2800" spc="-5" dirty="0">
                <a:solidFill>
                  <a:srgbClr val="FF6600"/>
                </a:solidFill>
              </a:rPr>
              <a:t>Spermatofite</a:t>
            </a:r>
            <a:endParaRPr sz="28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D38E66E-1C30-4CD1-B94A-74EF3B0B927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B60B45D-E583-4381-A587-9A23E44947AA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9C14F42-02C2-4252-B882-36AB68AC28D0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88976"/>
            <a:ext cx="5309615" cy="572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5639" y="600011"/>
            <a:ext cx="30346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Nel fusto in struttura primaria,  nella zona corticale si trovano  generalmente tessuti  meccanici di sostegno ben  sviluppati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42A3AFC-95F2-4D1A-8D78-6214BEEC6DE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05B6447-F96B-481F-A934-07A8C4287CF6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E8100CF-68E3-4EC7-843A-20E84BE27175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381000"/>
            <a:ext cx="8610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L'organizzazione del fusto primario è varia, ma nelle Spermatofite si riconduce 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lang="it-IT" sz="1800" spc="155" dirty="0">
                <a:latin typeface="Arial"/>
                <a:cs typeface="Arial"/>
              </a:rPr>
              <a:t>due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710184"/>
            <a:ext cx="670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tipologie principali, in base alle caratteristiche del cilindro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centrale: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153" y="1854063"/>
            <a:ext cx="4151629" cy="12253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it-IT" sz="1800" b="1" spc="-5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. fusto primario delle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Monocotiledoni</a:t>
            </a:r>
            <a:endParaRPr sz="1800" dirty="0">
              <a:latin typeface="Arial"/>
              <a:cs typeface="Arial"/>
            </a:endParaRPr>
          </a:p>
          <a:p>
            <a:pPr marL="266700" indent="-14351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67335" algn="l"/>
              </a:tabLst>
            </a:pPr>
            <a:r>
              <a:rPr sz="1800" i="1" spc="-5" dirty="0">
                <a:latin typeface="Arial"/>
                <a:cs typeface="Arial"/>
              </a:rPr>
              <a:t>fasci collaterali chiusi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senza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cambio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266700" indent="-14351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67335" algn="l"/>
              </a:tabLst>
            </a:pPr>
            <a:r>
              <a:rPr sz="1800" i="1" spc="-5" dirty="0">
                <a:latin typeface="Arial"/>
                <a:cs typeface="Arial"/>
              </a:rPr>
              <a:t>sparsi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irregolarmente</a:t>
            </a:r>
            <a:endParaRPr sz="1800" dirty="0">
              <a:latin typeface="Arial"/>
              <a:cs typeface="Arial"/>
            </a:endParaRPr>
          </a:p>
          <a:p>
            <a:pPr marL="266700" indent="-143510">
              <a:lnSpc>
                <a:spcPct val="100000"/>
              </a:lnSpc>
              <a:spcBef>
                <a:spcPts val="215"/>
              </a:spcBef>
              <a:buChar char="•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fusto con accrescimento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solo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primario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63467" y="1460542"/>
            <a:ext cx="3424427" cy="201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4960" y="3820668"/>
            <a:ext cx="3404615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69352" y="3656288"/>
            <a:ext cx="1314828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Raggio</a:t>
            </a:r>
            <a:r>
              <a:rPr sz="105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midollari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911" y="4183327"/>
            <a:ext cx="5071110" cy="1502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315"/>
              </a:spcBef>
              <a:tabLst>
                <a:tab pos="267335" algn="l"/>
              </a:tabLst>
            </a:pPr>
            <a:r>
              <a:rPr lang="it-IT" sz="1800" b="1" spc="-5" dirty="0">
                <a:latin typeface="Arial"/>
                <a:cs typeface="Arial"/>
              </a:rPr>
              <a:t>2. </a:t>
            </a:r>
            <a:r>
              <a:rPr sz="1800" b="1" spc="-5" dirty="0" err="1">
                <a:latin typeface="Arial"/>
                <a:cs typeface="Arial"/>
              </a:rPr>
              <a:t>fusto</a:t>
            </a:r>
            <a:r>
              <a:rPr sz="1800" b="1" spc="-5" dirty="0">
                <a:latin typeface="Arial"/>
                <a:cs typeface="Arial"/>
              </a:rPr>
              <a:t> primario delle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Dicotiledoni</a:t>
            </a:r>
            <a:endParaRPr sz="1800" dirty="0">
              <a:latin typeface="Arial"/>
              <a:cs typeface="Arial"/>
            </a:endParaRPr>
          </a:p>
          <a:p>
            <a:pPr marL="337185" lvl="1" indent="-14414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37820" algn="l"/>
              </a:tabLst>
            </a:pPr>
            <a:r>
              <a:rPr sz="1800" i="1" spc="-5" dirty="0">
                <a:latin typeface="Arial"/>
                <a:cs typeface="Arial"/>
              </a:rPr>
              <a:t>fasci </a:t>
            </a:r>
            <a:r>
              <a:rPr sz="1800" i="1" spc="-5" dirty="0" err="1">
                <a:latin typeface="Arial"/>
                <a:cs typeface="Arial"/>
              </a:rPr>
              <a:t>collaterali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lang="it-IT" sz="1800" i="1" spc="-5" dirty="0">
                <a:latin typeface="Arial"/>
                <a:cs typeface="Arial"/>
              </a:rPr>
              <a:t>chiusi o </a:t>
            </a:r>
            <a:r>
              <a:rPr sz="1800" i="1" spc="-5" dirty="0" err="1">
                <a:latin typeface="Arial"/>
                <a:cs typeface="Arial"/>
              </a:rPr>
              <a:t>aperti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con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cambio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337185" lvl="1" indent="-144145">
              <a:lnSpc>
                <a:spcPct val="100000"/>
              </a:lnSpc>
              <a:spcBef>
                <a:spcPts val="215"/>
              </a:spcBef>
              <a:buChar char="•"/>
              <a:tabLst>
                <a:tab pos="337820" algn="l"/>
              </a:tabLst>
            </a:pPr>
            <a:r>
              <a:rPr sz="1800" spc="-5" dirty="0">
                <a:latin typeface="Arial"/>
                <a:cs typeface="Arial"/>
              </a:rPr>
              <a:t>disposti regolarmente </a:t>
            </a:r>
            <a:r>
              <a:rPr sz="1800" i="1" spc="-5" dirty="0">
                <a:latin typeface="Arial"/>
                <a:cs typeface="Arial"/>
              </a:rPr>
              <a:t>ad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anello</a:t>
            </a:r>
            <a:endParaRPr sz="1800" dirty="0">
              <a:latin typeface="Arial"/>
              <a:cs typeface="Arial"/>
            </a:endParaRPr>
          </a:p>
          <a:p>
            <a:pPr marL="337185" lvl="1" indent="-144145">
              <a:lnSpc>
                <a:spcPct val="100000"/>
              </a:lnSpc>
              <a:spcBef>
                <a:spcPts val="215"/>
              </a:spcBef>
              <a:buChar char="•"/>
              <a:tabLst>
                <a:tab pos="337820" algn="l"/>
              </a:tabLst>
            </a:pPr>
            <a:r>
              <a:rPr sz="1800" spc="-5" dirty="0">
                <a:latin typeface="Arial"/>
                <a:cs typeface="Arial"/>
              </a:rPr>
              <a:t>fusto con </a:t>
            </a:r>
            <a:r>
              <a:rPr sz="1800" spc="-5" dirty="0" err="1">
                <a:latin typeface="Arial"/>
                <a:cs typeface="Arial"/>
              </a:rPr>
              <a:t>accrescimento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primario</a:t>
            </a:r>
            <a:r>
              <a:rPr lang="it-IT"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 eventualmente anche</a:t>
            </a: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secondario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3ADE1526-9000-4ED0-B4BC-4F04C53EB9B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AFD59007-232D-49D8-A7AB-969F052D0AFF}"/>
              </a:ext>
            </a:extLst>
          </p:cNvPr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02BD431-2B19-4FE9-BAB0-6A3554BFBB1F}"/>
              </a:ext>
            </a:extLst>
          </p:cNvPr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08" y="152171"/>
            <a:ext cx="27122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6600"/>
                </a:solidFill>
              </a:rPr>
              <a:t>Monocotiledoni</a:t>
            </a:r>
          </a:p>
        </p:txBody>
      </p:sp>
      <p:sp>
        <p:nvSpPr>
          <p:cNvPr id="3" name="object 3"/>
          <p:cNvSpPr/>
          <p:nvPr/>
        </p:nvSpPr>
        <p:spPr>
          <a:xfrm>
            <a:off x="7055158" y="28956"/>
            <a:ext cx="1807886" cy="176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00046" y="1977796"/>
            <a:ext cx="1958975" cy="57594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145"/>
              </a:spcBef>
            </a:pPr>
            <a:r>
              <a:rPr sz="1200" spc="-5" dirty="0">
                <a:latin typeface="Comic Sans MS"/>
                <a:cs typeface="Comic Sans MS"/>
              </a:rPr>
              <a:t>Sez. </a:t>
            </a:r>
            <a:r>
              <a:rPr sz="1200" dirty="0">
                <a:latin typeface="Comic Sans MS"/>
                <a:cs typeface="Comic Sans MS"/>
              </a:rPr>
              <a:t>trasversale del </a:t>
            </a:r>
            <a:r>
              <a:rPr sz="1200" spc="-5" dirty="0">
                <a:latin typeface="Comic Sans MS"/>
                <a:cs typeface="Comic Sans MS"/>
              </a:rPr>
              <a:t>fusto  in </a:t>
            </a:r>
            <a:r>
              <a:rPr sz="1200" dirty="0">
                <a:latin typeface="Comic Sans MS"/>
                <a:cs typeface="Comic Sans MS"/>
              </a:rPr>
              <a:t>struttura </a:t>
            </a:r>
            <a:r>
              <a:rPr sz="1200" spc="-5" dirty="0">
                <a:latin typeface="Comic Sans MS"/>
                <a:cs typeface="Comic Sans MS"/>
              </a:rPr>
              <a:t>primaria </a:t>
            </a:r>
            <a:r>
              <a:rPr sz="1200" dirty="0">
                <a:latin typeface="Comic Sans MS"/>
                <a:cs typeface="Comic Sans MS"/>
              </a:rPr>
              <a:t>di</a:t>
            </a:r>
            <a:r>
              <a:rPr sz="1200" spc="-8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una  Monocotildone </a:t>
            </a:r>
            <a:r>
              <a:rPr sz="1200" spc="-20" dirty="0">
                <a:latin typeface="Comic Sans MS"/>
                <a:cs typeface="Comic Sans MS"/>
              </a:rPr>
              <a:t>(</a:t>
            </a:r>
            <a:r>
              <a:rPr sz="1250" i="1" spc="-20" dirty="0">
                <a:latin typeface="Comic Sans MS"/>
                <a:cs typeface="Comic Sans MS"/>
              </a:rPr>
              <a:t>Zea</a:t>
            </a:r>
            <a:r>
              <a:rPr sz="1250" i="1" spc="-7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mays</a:t>
            </a:r>
            <a:r>
              <a:rPr sz="1200" spc="-25" dirty="0">
                <a:latin typeface="Comic Sans MS"/>
                <a:cs typeface="Comic Sans MS"/>
              </a:rPr>
              <a:t>)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56716"/>
            <a:ext cx="6733031" cy="5701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33209" y="1801520"/>
            <a:ext cx="925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Epidermide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771" y="2449220"/>
            <a:ext cx="97599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Paren</a:t>
            </a:r>
            <a:r>
              <a:rPr sz="1400" dirty="0">
                <a:latin typeface="Arial"/>
                <a:cs typeface="Arial"/>
              </a:rPr>
              <a:t>chi</a:t>
            </a:r>
            <a:r>
              <a:rPr sz="1400" spc="-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  corticale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1332" y="4969763"/>
            <a:ext cx="1260475" cy="76200"/>
          </a:xfrm>
          <a:custGeom>
            <a:avLst/>
            <a:gdLst/>
            <a:ahLst/>
            <a:cxnLst/>
            <a:rect l="l" t="t" r="r" b="b"/>
            <a:pathLst>
              <a:path w="12604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672"/>
                </a:lnTo>
                <a:lnTo>
                  <a:pt x="64008" y="42672"/>
                </a:lnTo>
                <a:lnTo>
                  <a:pt x="64008" y="33528"/>
                </a:lnTo>
                <a:lnTo>
                  <a:pt x="76200" y="33528"/>
                </a:lnTo>
                <a:lnTo>
                  <a:pt x="76200" y="0"/>
                </a:lnTo>
                <a:close/>
              </a:path>
              <a:path w="1260475" h="76200">
                <a:moveTo>
                  <a:pt x="76200" y="33528"/>
                </a:moveTo>
                <a:lnTo>
                  <a:pt x="64008" y="33528"/>
                </a:lnTo>
                <a:lnTo>
                  <a:pt x="64008" y="42672"/>
                </a:lnTo>
                <a:lnTo>
                  <a:pt x="76200" y="42672"/>
                </a:lnTo>
                <a:lnTo>
                  <a:pt x="76200" y="33528"/>
                </a:lnTo>
                <a:close/>
              </a:path>
              <a:path w="1260475" h="76200">
                <a:moveTo>
                  <a:pt x="1260347" y="33528"/>
                </a:moveTo>
                <a:lnTo>
                  <a:pt x="76200" y="33528"/>
                </a:lnTo>
                <a:lnTo>
                  <a:pt x="76200" y="42672"/>
                </a:lnTo>
                <a:lnTo>
                  <a:pt x="1260347" y="42672"/>
                </a:lnTo>
                <a:lnTo>
                  <a:pt x="1260347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49109" y="3870032"/>
            <a:ext cx="1925955" cy="141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Parenchima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del cilindro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centrale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marL="137795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Fascio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collaterale  chiuso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8846" y="6337007"/>
            <a:ext cx="115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Atactostele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163" y="327660"/>
            <a:ext cx="8975090" cy="6263640"/>
            <a:chOff x="169163" y="327660"/>
            <a:chExt cx="8975090" cy="6263640"/>
          </a:xfrm>
        </p:grpSpPr>
        <p:sp>
          <p:nvSpPr>
            <p:cNvPr id="3" name="object 3"/>
            <p:cNvSpPr/>
            <p:nvPr/>
          </p:nvSpPr>
          <p:spPr>
            <a:xfrm>
              <a:off x="207263" y="1197864"/>
              <a:ext cx="8936735" cy="5393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163" y="327660"/>
              <a:ext cx="1464563" cy="2145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5921" y="893533"/>
            <a:ext cx="180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921" y="1655533"/>
            <a:ext cx="19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17169" y="26758"/>
            <a:ext cx="3645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Fascio collaterale</a:t>
            </a:r>
            <a:r>
              <a:rPr spc="-70" dirty="0"/>
              <a:t> </a:t>
            </a:r>
            <a:r>
              <a:rPr spc="-5" dirty="0"/>
              <a:t>chiuso</a:t>
            </a:r>
          </a:p>
        </p:txBody>
      </p:sp>
      <p:sp>
        <p:nvSpPr>
          <p:cNvPr id="8" name="object 8"/>
          <p:cNvSpPr/>
          <p:nvPr/>
        </p:nvSpPr>
        <p:spPr>
          <a:xfrm>
            <a:off x="129539" y="262127"/>
            <a:ext cx="190500" cy="391795"/>
          </a:xfrm>
          <a:custGeom>
            <a:avLst/>
            <a:gdLst/>
            <a:ahLst/>
            <a:cxnLst/>
            <a:rect l="l" t="t" r="r" b="b"/>
            <a:pathLst>
              <a:path w="190500" h="391795">
                <a:moveTo>
                  <a:pt x="126492" y="160019"/>
                </a:moveTo>
                <a:lnTo>
                  <a:pt x="64008" y="160019"/>
                </a:lnTo>
                <a:lnTo>
                  <a:pt x="64008" y="391667"/>
                </a:lnTo>
                <a:lnTo>
                  <a:pt x="126492" y="391667"/>
                </a:lnTo>
                <a:lnTo>
                  <a:pt x="126492" y="160019"/>
                </a:lnTo>
                <a:close/>
              </a:path>
              <a:path w="190500" h="391795">
                <a:moveTo>
                  <a:pt x="94488" y="0"/>
                </a:moveTo>
                <a:lnTo>
                  <a:pt x="0" y="190499"/>
                </a:lnTo>
                <a:lnTo>
                  <a:pt x="64008" y="190499"/>
                </a:lnTo>
                <a:lnTo>
                  <a:pt x="64008" y="160019"/>
                </a:lnTo>
                <a:lnTo>
                  <a:pt x="175138" y="160019"/>
                </a:lnTo>
                <a:lnTo>
                  <a:pt x="94488" y="0"/>
                </a:lnTo>
                <a:close/>
              </a:path>
              <a:path w="190500" h="391795">
                <a:moveTo>
                  <a:pt x="175138" y="160019"/>
                </a:moveTo>
                <a:lnTo>
                  <a:pt x="126492" y="160019"/>
                </a:lnTo>
                <a:lnTo>
                  <a:pt x="126492" y="190499"/>
                </a:lnTo>
                <a:lnTo>
                  <a:pt x="190499" y="190499"/>
                </a:lnTo>
                <a:lnTo>
                  <a:pt x="175138" y="160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867</Words>
  <Application>Microsoft Office PowerPoint</Application>
  <PresentationFormat>Presentazione su schermo (4:3)</PresentationFormat>
  <Paragraphs>128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Symbol</vt:lpstr>
      <vt:lpstr>Times New Roman</vt:lpstr>
      <vt:lpstr>Office Theme</vt:lpstr>
      <vt:lpstr>ACCRESCIMENTO IN SPESSORE  o del PASSAGGIO DA STRUTTURA PRIMARIA A STRUTTURA SECONDARIA</vt:lpstr>
      <vt:lpstr>FUSTO</vt:lpstr>
      <vt:lpstr>Presentazione standard di PowerPoint</vt:lpstr>
      <vt:lpstr>Presentazione standard di PowerPoint</vt:lpstr>
      <vt:lpstr>Struttura primaria del fusto nelle Spermatofite</vt:lpstr>
      <vt:lpstr>Presentazione standard di PowerPoint</vt:lpstr>
      <vt:lpstr>Presentazione standard di PowerPoint</vt:lpstr>
      <vt:lpstr>Monocotiledoni</vt:lpstr>
      <vt:lpstr>Fascio collaterale chiuso</vt:lpstr>
      <vt:lpstr>Dicotiledoni</vt:lpstr>
      <vt:lpstr>Fascio collaterale aperto</vt:lpstr>
      <vt:lpstr>Struttura primaria  secondaria</vt:lpstr>
      <vt:lpstr>Presentazione standard di PowerPoint</vt:lpstr>
      <vt:lpstr>Cambio  intrafascicolare  (residuo del cordone  procambiale)</vt:lpstr>
      <vt:lpstr>Presentazione standard di PowerPoint</vt:lpstr>
      <vt:lpstr>Con divisioni longitudinali tangenziali avviene la formazione  di due cellule di dimensioni uguali, di cui una si differenzierà,  mentre l’altra manterrà la capacità di dividersi.</vt:lpstr>
      <vt:lpstr>Presentazione standard di PowerPoint</vt:lpstr>
      <vt:lpstr>Presentazione standard di PowerPoint</vt:lpstr>
      <vt:lpstr>L’aumento progressivo di distanza dal centro della circonferenza  dell’anello cambiale determina un aumento stesso della  circonferenza, e quindi la necessità di aumentare il numero di  cellule cambiali stesse. Ciò avviene non con le “solite” divisioni  tangenziali (a), ma grazie a occasionali divisioni longitudinali</vt:lpstr>
      <vt:lpstr>Presentazione standard di PowerPoint</vt:lpstr>
      <vt:lpstr>Struttura secondaria</vt:lpstr>
      <vt:lpstr>Presentazione standard di PowerPoint</vt:lpstr>
      <vt:lpstr>IL PERIDERMA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RITIDOMA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VEGETALE</dc:title>
  <dc:creator>Mauro Tretiach</dc:creator>
  <cp:lastModifiedBy>TRETIACH MAURO</cp:lastModifiedBy>
  <cp:revision>11</cp:revision>
  <dcterms:created xsi:type="dcterms:W3CDTF">2020-04-28T12:38:14Z</dcterms:created>
  <dcterms:modified xsi:type="dcterms:W3CDTF">2022-12-16T17:52:37Z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2019-05-29T00:00:00Z</vt:filetime>
  </property>
  <property fmtid="{D5CDD505-2E9C-101B-9397-08002B2CF9AE}" pid="3" name="Creator">
    <vt:lpwstr>Nitro Reader 3  (3. 5. 5. 2)</vt:lpwstr>
  </property>
  <property fmtid="{D5CDD505-2E9C-101B-9397-08002B2CF9AE}" pid="4" name="LastSaved">
    <vt:filetime>2020-04-28T00:00:00Z</vt:filetime>
  </property>
</Properties>
</file>