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7" r:id="rId4"/>
    <p:sldId id="278" r:id="rId5"/>
    <p:sldId id="279"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B42A57-6DD2-49B7-BBD8-5DC0C967AD5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58074AB-69C6-48A2-9FE7-FE03BD540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338981-F4B4-4461-A78F-D2DCE3AAFF00}"/>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586BEE14-AF55-4823-8DA3-374F446B08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7702ED-4655-4973-929B-C3797343A6DA}"/>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113280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492501-3716-4F48-B215-BCBD7B804A6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61CBA4-C74B-40C9-A588-D6CCA4AAE4FE}"/>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4F8EC7-D174-4422-8F61-6E18EDE6AC61}"/>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8D67ECF7-272B-40BB-8E50-42D2017DB6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F86999-032D-40D7-8D13-CF0E0B76B4C9}"/>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401652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C0527F6-D4FD-4C5A-AF20-0E81BDA8E38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C2AED28-8A48-4C42-B1C1-538BFDFF7FF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8D9A4B-2091-4637-9CF0-8FC89985965D}"/>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8B174EED-7A74-401E-A4F7-8D3F051A11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20FE6D-BA04-45D2-8F0E-7372D538C5AF}"/>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120556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3936" y="2801111"/>
            <a:ext cx="2245359" cy="4056888"/>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9361423" y="2493263"/>
            <a:ext cx="2052319" cy="3810000"/>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9310623" y="2455163"/>
            <a:ext cx="2153920" cy="3886200"/>
          </a:xfrm>
          <a:custGeom>
            <a:avLst/>
            <a:gdLst/>
            <a:ahLst/>
            <a:cxnLst/>
            <a:rect l="l" t="t" r="r" b="b"/>
            <a:pathLst>
              <a:path w="1615440" h="3886200">
                <a:moveTo>
                  <a:pt x="1615439" y="0"/>
                </a:moveTo>
                <a:lnTo>
                  <a:pt x="0" y="0"/>
                </a:lnTo>
                <a:lnTo>
                  <a:pt x="0" y="3886199"/>
                </a:lnTo>
                <a:lnTo>
                  <a:pt x="1615439" y="3886199"/>
                </a:lnTo>
                <a:lnTo>
                  <a:pt x="1615439" y="3866387"/>
                </a:lnTo>
                <a:lnTo>
                  <a:pt x="38100" y="3866387"/>
                </a:lnTo>
                <a:lnTo>
                  <a:pt x="18288" y="3848099"/>
                </a:lnTo>
                <a:lnTo>
                  <a:pt x="38100" y="3848099"/>
                </a:lnTo>
                <a:lnTo>
                  <a:pt x="38100" y="38100"/>
                </a:lnTo>
                <a:lnTo>
                  <a:pt x="18288" y="38100"/>
                </a:lnTo>
                <a:lnTo>
                  <a:pt x="38100" y="18287"/>
                </a:lnTo>
                <a:lnTo>
                  <a:pt x="1615439" y="18287"/>
                </a:lnTo>
                <a:lnTo>
                  <a:pt x="1615439" y="0"/>
                </a:lnTo>
                <a:close/>
              </a:path>
              <a:path w="1615440" h="3886200">
                <a:moveTo>
                  <a:pt x="38100" y="3848099"/>
                </a:moveTo>
                <a:lnTo>
                  <a:pt x="18288" y="3848099"/>
                </a:lnTo>
                <a:lnTo>
                  <a:pt x="38100" y="3866387"/>
                </a:lnTo>
                <a:lnTo>
                  <a:pt x="38100" y="3848099"/>
                </a:lnTo>
                <a:close/>
              </a:path>
              <a:path w="1615440" h="3886200">
                <a:moveTo>
                  <a:pt x="1577339" y="3848099"/>
                </a:moveTo>
                <a:lnTo>
                  <a:pt x="38100" y="3848099"/>
                </a:lnTo>
                <a:lnTo>
                  <a:pt x="38100" y="3866387"/>
                </a:lnTo>
                <a:lnTo>
                  <a:pt x="1577339" y="3866387"/>
                </a:lnTo>
                <a:lnTo>
                  <a:pt x="1577339" y="3848099"/>
                </a:lnTo>
                <a:close/>
              </a:path>
              <a:path w="1615440" h="3886200">
                <a:moveTo>
                  <a:pt x="1577339" y="18287"/>
                </a:moveTo>
                <a:lnTo>
                  <a:pt x="1577339" y="3866387"/>
                </a:lnTo>
                <a:lnTo>
                  <a:pt x="1597151" y="3848099"/>
                </a:lnTo>
                <a:lnTo>
                  <a:pt x="1615439" y="3848099"/>
                </a:lnTo>
                <a:lnTo>
                  <a:pt x="1615439" y="38100"/>
                </a:lnTo>
                <a:lnTo>
                  <a:pt x="1597151" y="38100"/>
                </a:lnTo>
                <a:lnTo>
                  <a:pt x="1577339" y="18287"/>
                </a:lnTo>
                <a:close/>
              </a:path>
              <a:path w="1615440" h="3886200">
                <a:moveTo>
                  <a:pt x="1615439" y="3848099"/>
                </a:moveTo>
                <a:lnTo>
                  <a:pt x="1597151" y="3848099"/>
                </a:lnTo>
                <a:lnTo>
                  <a:pt x="1577339" y="3866387"/>
                </a:lnTo>
                <a:lnTo>
                  <a:pt x="1615439" y="3866387"/>
                </a:lnTo>
                <a:lnTo>
                  <a:pt x="1615439" y="3848099"/>
                </a:lnTo>
                <a:close/>
              </a:path>
              <a:path w="1615440" h="3886200">
                <a:moveTo>
                  <a:pt x="38100" y="18287"/>
                </a:moveTo>
                <a:lnTo>
                  <a:pt x="18288" y="38100"/>
                </a:lnTo>
                <a:lnTo>
                  <a:pt x="38100" y="38100"/>
                </a:lnTo>
                <a:lnTo>
                  <a:pt x="38100" y="18287"/>
                </a:lnTo>
                <a:close/>
              </a:path>
              <a:path w="1615440" h="3886200">
                <a:moveTo>
                  <a:pt x="1577339" y="18287"/>
                </a:moveTo>
                <a:lnTo>
                  <a:pt x="38100" y="18287"/>
                </a:lnTo>
                <a:lnTo>
                  <a:pt x="38100" y="38100"/>
                </a:lnTo>
                <a:lnTo>
                  <a:pt x="1577339" y="38100"/>
                </a:lnTo>
                <a:lnTo>
                  <a:pt x="1577339" y="18287"/>
                </a:lnTo>
                <a:close/>
              </a:path>
              <a:path w="1615440" h="3886200">
                <a:moveTo>
                  <a:pt x="1615439" y="18287"/>
                </a:moveTo>
                <a:lnTo>
                  <a:pt x="1577339" y="18287"/>
                </a:lnTo>
                <a:lnTo>
                  <a:pt x="1597151" y="38100"/>
                </a:lnTo>
                <a:lnTo>
                  <a:pt x="1615439" y="38100"/>
                </a:lnTo>
                <a:lnTo>
                  <a:pt x="1615439" y="18287"/>
                </a:lnTo>
                <a:close/>
              </a:path>
            </a:pathLst>
          </a:custGeom>
          <a:solidFill>
            <a:srgbClr val="808080"/>
          </a:solidFill>
        </p:spPr>
        <p:txBody>
          <a:bodyPr wrap="square" lIns="0" tIns="0" rIns="0" bIns="0" rtlCol="0"/>
          <a:lstStyle/>
          <a:p>
            <a:endParaRPr sz="1800"/>
          </a:p>
        </p:txBody>
      </p:sp>
      <p:sp>
        <p:nvSpPr>
          <p:cNvPr id="19" name="bk object 19"/>
          <p:cNvSpPr/>
          <p:nvPr/>
        </p:nvSpPr>
        <p:spPr>
          <a:xfrm>
            <a:off x="2836671" y="3806952"/>
            <a:ext cx="3066288" cy="2071116"/>
          </a:xfrm>
          <a:prstGeom prst="rect">
            <a:avLst/>
          </a:prstGeom>
          <a:blipFill>
            <a:blip r:embed="rId4" cstate="print"/>
            <a:stretch>
              <a:fillRect/>
            </a:stretch>
          </a:blipFill>
        </p:spPr>
        <p:txBody>
          <a:bodyPr wrap="square" lIns="0" tIns="0" rIns="0" bIns="0" rtlCol="0"/>
          <a:lstStyle/>
          <a:p>
            <a:endParaRPr sz="1800"/>
          </a:p>
        </p:txBody>
      </p:sp>
      <p:sp>
        <p:nvSpPr>
          <p:cNvPr id="20" name="bk object 20"/>
          <p:cNvSpPr/>
          <p:nvPr/>
        </p:nvSpPr>
        <p:spPr>
          <a:xfrm>
            <a:off x="3033775" y="3832859"/>
            <a:ext cx="2745740" cy="1943100"/>
          </a:xfrm>
          <a:custGeom>
            <a:avLst/>
            <a:gdLst/>
            <a:ahLst/>
            <a:cxnLst/>
            <a:rect l="l" t="t" r="r" b="b"/>
            <a:pathLst>
              <a:path w="2059304" h="1943100">
                <a:moveTo>
                  <a:pt x="1211579" y="1930400"/>
                </a:moveTo>
                <a:lnTo>
                  <a:pt x="847343" y="1930400"/>
                </a:lnTo>
                <a:lnTo>
                  <a:pt x="873251" y="1943100"/>
                </a:lnTo>
                <a:lnTo>
                  <a:pt x="1107947" y="1943100"/>
                </a:lnTo>
                <a:lnTo>
                  <a:pt x="1211579" y="1930400"/>
                </a:lnTo>
                <a:close/>
              </a:path>
              <a:path w="2059304" h="1943100">
                <a:moveTo>
                  <a:pt x="0" y="977900"/>
                </a:moveTo>
                <a:lnTo>
                  <a:pt x="0" y="1003300"/>
                </a:lnTo>
                <a:lnTo>
                  <a:pt x="4571" y="1079500"/>
                </a:lnTo>
                <a:lnTo>
                  <a:pt x="7619" y="1104900"/>
                </a:lnTo>
                <a:lnTo>
                  <a:pt x="12191" y="1130300"/>
                </a:lnTo>
                <a:lnTo>
                  <a:pt x="15239" y="1155700"/>
                </a:lnTo>
                <a:lnTo>
                  <a:pt x="19812" y="1168400"/>
                </a:lnTo>
                <a:lnTo>
                  <a:pt x="38100" y="1244600"/>
                </a:lnTo>
                <a:lnTo>
                  <a:pt x="45719" y="1270000"/>
                </a:lnTo>
                <a:lnTo>
                  <a:pt x="62483" y="1308100"/>
                </a:lnTo>
                <a:lnTo>
                  <a:pt x="80771" y="1358900"/>
                </a:lnTo>
                <a:lnTo>
                  <a:pt x="102107" y="1397000"/>
                </a:lnTo>
                <a:lnTo>
                  <a:pt x="124968" y="1447800"/>
                </a:lnTo>
                <a:lnTo>
                  <a:pt x="149351" y="1485900"/>
                </a:lnTo>
                <a:lnTo>
                  <a:pt x="175259" y="1524000"/>
                </a:lnTo>
                <a:lnTo>
                  <a:pt x="204215" y="1562100"/>
                </a:lnTo>
                <a:lnTo>
                  <a:pt x="234695" y="1600200"/>
                </a:lnTo>
                <a:lnTo>
                  <a:pt x="268224" y="1638300"/>
                </a:lnTo>
                <a:lnTo>
                  <a:pt x="301751" y="1663700"/>
                </a:lnTo>
                <a:lnTo>
                  <a:pt x="336803" y="1701800"/>
                </a:lnTo>
                <a:lnTo>
                  <a:pt x="374903" y="1727200"/>
                </a:lnTo>
                <a:lnTo>
                  <a:pt x="414527" y="1752600"/>
                </a:lnTo>
                <a:lnTo>
                  <a:pt x="454151" y="1790700"/>
                </a:lnTo>
                <a:lnTo>
                  <a:pt x="495299" y="1803400"/>
                </a:lnTo>
                <a:lnTo>
                  <a:pt x="583691" y="1854200"/>
                </a:lnTo>
                <a:lnTo>
                  <a:pt x="629411" y="1879600"/>
                </a:lnTo>
                <a:lnTo>
                  <a:pt x="675131" y="1892300"/>
                </a:lnTo>
                <a:lnTo>
                  <a:pt x="821435" y="1930400"/>
                </a:lnTo>
                <a:lnTo>
                  <a:pt x="1235963" y="1930400"/>
                </a:lnTo>
                <a:lnTo>
                  <a:pt x="1335023" y="1905000"/>
                </a:lnTo>
                <a:lnTo>
                  <a:pt x="877823" y="1905000"/>
                </a:lnTo>
                <a:lnTo>
                  <a:pt x="733043" y="1866900"/>
                </a:lnTo>
                <a:lnTo>
                  <a:pt x="643127" y="1841500"/>
                </a:lnTo>
                <a:lnTo>
                  <a:pt x="598931" y="1816100"/>
                </a:lnTo>
                <a:lnTo>
                  <a:pt x="556259" y="1803400"/>
                </a:lnTo>
                <a:lnTo>
                  <a:pt x="513587" y="1778000"/>
                </a:lnTo>
                <a:lnTo>
                  <a:pt x="434339" y="1727200"/>
                </a:lnTo>
                <a:lnTo>
                  <a:pt x="397763" y="1701800"/>
                </a:lnTo>
                <a:lnTo>
                  <a:pt x="361187" y="1663700"/>
                </a:lnTo>
                <a:lnTo>
                  <a:pt x="294131" y="1600200"/>
                </a:lnTo>
                <a:lnTo>
                  <a:pt x="263651" y="1574800"/>
                </a:lnTo>
                <a:lnTo>
                  <a:pt x="205739" y="1498600"/>
                </a:lnTo>
                <a:lnTo>
                  <a:pt x="156971" y="1422400"/>
                </a:lnTo>
                <a:lnTo>
                  <a:pt x="135636" y="1384300"/>
                </a:lnTo>
                <a:lnTo>
                  <a:pt x="115824" y="1346200"/>
                </a:lnTo>
                <a:lnTo>
                  <a:pt x="74675" y="1231900"/>
                </a:lnTo>
                <a:lnTo>
                  <a:pt x="62483" y="1193800"/>
                </a:lnTo>
                <a:lnTo>
                  <a:pt x="48768" y="1117600"/>
                </a:lnTo>
                <a:lnTo>
                  <a:pt x="41147" y="1054100"/>
                </a:lnTo>
                <a:lnTo>
                  <a:pt x="38100" y="1003300"/>
                </a:lnTo>
                <a:lnTo>
                  <a:pt x="38100" y="990600"/>
                </a:lnTo>
                <a:lnTo>
                  <a:pt x="3333" y="990600"/>
                </a:lnTo>
                <a:lnTo>
                  <a:pt x="0" y="977900"/>
                </a:lnTo>
                <a:close/>
              </a:path>
              <a:path w="2059304" h="1943100">
                <a:moveTo>
                  <a:pt x="1286255" y="38100"/>
                </a:moveTo>
                <a:lnTo>
                  <a:pt x="1080515" y="38100"/>
                </a:lnTo>
                <a:lnTo>
                  <a:pt x="1106423" y="50800"/>
                </a:lnTo>
                <a:lnTo>
                  <a:pt x="1181099" y="50800"/>
                </a:lnTo>
                <a:lnTo>
                  <a:pt x="1229867" y="63500"/>
                </a:lnTo>
                <a:lnTo>
                  <a:pt x="1415795" y="114300"/>
                </a:lnTo>
                <a:lnTo>
                  <a:pt x="1459991" y="139700"/>
                </a:lnTo>
                <a:lnTo>
                  <a:pt x="1502663" y="152400"/>
                </a:lnTo>
                <a:lnTo>
                  <a:pt x="1543811" y="177800"/>
                </a:lnTo>
                <a:lnTo>
                  <a:pt x="1623059" y="228600"/>
                </a:lnTo>
                <a:lnTo>
                  <a:pt x="1661159" y="254000"/>
                </a:lnTo>
                <a:lnTo>
                  <a:pt x="1696211" y="279400"/>
                </a:lnTo>
                <a:lnTo>
                  <a:pt x="1731263" y="317500"/>
                </a:lnTo>
                <a:lnTo>
                  <a:pt x="1763267" y="355600"/>
                </a:lnTo>
                <a:lnTo>
                  <a:pt x="1795271" y="381000"/>
                </a:lnTo>
                <a:lnTo>
                  <a:pt x="1824227" y="419100"/>
                </a:lnTo>
                <a:lnTo>
                  <a:pt x="1851659" y="457200"/>
                </a:lnTo>
                <a:lnTo>
                  <a:pt x="1877567" y="495300"/>
                </a:lnTo>
                <a:lnTo>
                  <a:pt x="1901951" y="533400"/>
                </a:lnTo>
                <a:lnTo>
                  <a:pt x="1923287" y="571500"/>
                </a:lnTo>
                <a:lnTo>
                  <a:pt x="1943099" y="609600"/>
                </a:lnTo>
                <a:lnTo>
                  <a:pt x="1959863" y="660400"/>
                </a:lnTo>
                <a:lnTo>
                  <a:pt x="1976627" y="698500"/>
                </a:lnTo>
                <a:lnTo>
                  <a:pt x="1982723" y="723900"/>
                </a:lnTo>
                <a:lnTo>
                  <a:pt x="2001011" y="787400"/>
                </a:lnTo>
                <a:lnTo>
                  <a:pt x="2005583" y="812800"/>
                </a:lnTo>
                <a:lnTo>
                  <a:pt x="2008631" y="838200"/>
                </a:lnTo>
                <a:lnTo>
                  <a:pt x="2013203" y="863600"/>
                </a:lnTo>
                <a:lnTo>
                  <a:pt x="2017775" y="901700"/>
                </a:lnTo>
                <a:lnTo>
                  <a:pt x="2020823" y="952500"/>
                </a:lnTo>
                <a:lnTo>
                  <a:pt x="2020823" y="1003300"/>
                </a:lnTo>
                <a:lnTo>
                  <a:pt x="2017775" y="1054100"/>
                </a:lnTo>
                <a:lnTo>
                  <a:pt x="2013203" y="1092200"/>
                </a:lnTo>
                <a:lnTo>
                  <a:pt x="2008631" y="1117600"/>
                </a:lnTo>
                <a:lnTo>
                  <a:pt x="2005583" y="1143000"/>
                </a:lnTo>
                <a:lnTo>
                  <a:pt x="2001011" y="1168400"/>
                </a:lnTo>
                <a:lnTo>
                  <a:pt x="1994915" y="1193800"/>
                </a:lnTo>
                <a:lnTo>
                  <a:pt x="1988819" y="1206500"/>
                </a:lnTo>
                <a:lnTo>
                  <a:pt x="1976627" y="1257300"/>
                </a:lnTo>
                <a:lnTo>
                  <a:pt x="1959863" y="1295400"/>
                </a:lnTo>
                <a:lnTo>
                  <a:pt x="1943099" y="1346200"/>
                </a:lnTo>
                <a:lnTo>
                  <a:pt x="1923287" y="1384300"/>
                </a:lnTo>
                <a:lnTo>
                  <a:pt x="1877567" y="1460500"/>
                </a:lnTo>
                <a:lnTo>
                  <a:pt x="1851659" y="1498600"/>
                </a:lnTo>
                <a:lnTo>
                  <a:pt x="1824227" y="1536700"/>
                </a:lnTo>
                <a:lnTo>
                  <a:pt x="1763267" y="1600200"/>
                </a:lnTo>
                <a:lnTo>
                  <a:pt x="1729739" y="1638300"/>
                </a:lnTo>
                <a:lnTo>
                  <a:pt x="1696211" y="1663700"/>
                </a:lnTo>
                <a:lnTo>
                  <a:pt x="1623059" y="1727200"/>
                </a:lnTo>
                <a:lnTo>
                  <a:pt x="1543811" y="1778000"/>
                </a:lnTo>
                <a:lnTo>
                  <a:pt x="1458467" y="1816100"/>
                </a:lnTo>
                <a:lnTo>
                  <a:pt x="1414271" y="1841500"/>
                </a:lnTo>
                <a:lnTo>
                  <a:pt x="1324355" y="1866900"/>
                </a:lnTo>
                <a:lnTo>
                  <a:pt x="1228343" y="1892300"/>
                </a:lnTo>
                <a:lnTo>
                  <a:pt x="1203959" y="1892300"/>
                </a:lnTo>
                <a:lnTo>
                  <a:pt x="1179575" y="1905000"/>
                </a:lnTo>
                <a:lnTo>
                  <a:pt x="1335023" y="1905000"/>
                </a:lnTo>
                <a:lnTo>
                  <a:pt x="1383791" y="1892300"/>
                </a:lnTo>
                <a:lnTo>
                  <a:pt x="1475231" y="1854200"/>
                </a:lnTo>
                <a:lnTo>
                  <a:pt x="1519427" y="1828800"/>
                </a:lnTo>
                <a:lnTo>
                  <a:pt x="1562099" y="1803400"/>
                </a:lnTo>
                <a:lnTo>
                  <a:pt x="1604771" y="1790700"/>
                </a:lnTo>
                <a:lnTo>
                  <a:pt x="1644395" y="1752600"/>
                </a:lnTo>
                <a:lnTo>
                  <a:pt x="1684019" y="1727200"/>
                </a:lnTo>
                <a:lnTo>
                  <a:pt x="1720595" y="1701800"/>
                </a:lnTo>
                <a:lnTo>
                  <a:pt x="1757171" y="16637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37587" y="1168400"/>
                </a:lnTo>
                <a:lnTo>
                  <a:pt x="2046731" y="11303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2011679" y="685800"/>
                </a:lnTo>
                <a:lnTo>
                  <a:pt x="1996439" y="647700"/>
                </a:lnTo>
                <a:lnTo>
                  <a:pt x="1976627" y="5969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44395" y="203200"/>
                </a:lnTo>
                <a:lnTo>
                  <a:pt x="1603247" y="165100"/>
                </a:lnTo>
                <a:lnTo>
                  <a:pt x="1562099" y="139700"/>
                </a:lnTo>
                <a:lnTo>
                  <a:pt x="1519427" y="127000"/>
                </a:lnTo>
                <a:lnTo>
                  <a:pt x="1475231" y="101600"/>
                </a:lnTo>
                <a:lnTo>
                  <a:pt x="1429511" y="76200"/>
                </a:lnTo>
                <a:lnTo>
                  <a:pt x="1286255" y="38100"/>
                </a:lnTo>
                <a:close/>
              </a:path>
              <a:path w="2059304" h="1943100">
                <a:moveTo>
                  <a:pt x="38100" y="952500"/>
                </a:moveTo>
                <a:lnTo>
                  <a:pt x="22002" y="952500"/>
                </a:lnTo>
                <a:lnTo>
                  <a:pt x="28193" y="965200"/>
                </a:lnTo>
                <a:lnTo>
                  <a:pt x="36575" y="965200"/>
                </a:lnTo>
                <a:lnTo>
                  <a:pt x="0" y="977900"/>
                </a:lnTo>
                <a:lnTo>
                  <a:pt x="3333" y="990600"/>
                </a:lnTo>
                <a:lnTo>
                  <a:pt x="38100" y="990600"/>
                </a:lnTo>
                <a:lnTo>
                  <a:pt x="38100" y="9525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52627" y="165100"/>
                </a:lnTo>
                <a:lnTo>
                  <a:pt x="413003" y="203200"/>
                </a:lnTo>
                <a:lnTo>
                  <a:pt x="336803" y="254000"/>
                </a:lnTo>
                <a:lnTo>
                  <a:pt x="301751" y="292100"/>
                </a:lnTo>
                <a:lnTo>
                  <a:pt x="266700" y="317500"/>
                </a:lnTo>
                <a:lnTo>
                  <a:pt x="234695" y="355600"/>
                </a:lnTo>
                <a:lnTo>
                  <a:pt x="204215" y="393700"/>
                </a:lnTo>
                <a:lnTo>
                  <a:pt x="175259" y="431800"/>
                </a:lnTo>
                <a:lnTo>
                  <a:pt x="123443" y="508000"/>
                </a:lnTo>
                <a:lnTo>
                  <a:pt x="100583" y="558800"/>
                </a:lnTo>
                <a:lnTo>
                  <a:pt x="80771" y="596900"/>
                </a:lnTo>
                <a:lnTo>
                  <a:pt x="62483" y="647700"/>
                </a:lnTo>
                <a:lnTo>
                  <a:pt x="45719" y="685800"/>
                </a:lnTo>
                <a:lnTo>
                  <a:pt x="38100" y="711200"/>
                </a:lnTo>
                <a:lnTo>
                  <a:pt x="25907" y="762000"/>
                </a:lnTo>
                <a:lnTo>
                  <a:pt x="19812" y="774700"/>
                </a:lnTo>
                <a:lnTo>
                  <a:pt x="10668" y="825500"/>
                </a:lnTo>
                <a:lnTo>
                  <a:pt x="4571" y="876300"/>
                </a:lnTo>
                <a:lnTo>
                  <a:pt x="0" y="952500"/>
                </a:lnTo>
                <a:lnTo>
                  <a:pt x="0" y="977900"/>
                </a:lnTo>
                <a:lnTo>
                  <a:pt x="36575" y="965200"/>
                </a:lnTo>
                <a:lnTo>
                  <a:pt x="15239" y="965200"/>
                </a:lnTo>
                <a:lnTo>
                  <a:pt x="22002" y="952500"/>
                </a:lnTo>
                <a:lnTo>
                  <a:pt x="38100" y="952500"/>
                </a:lnTo>
                <a:lnTo>
                  <a:pt x="42671" y="876300"/>
                </a:lnTo>
                <a:lnTo>
                  <a:pt x="45719" y="863600"/>
                </a:lnTo>
                <a:lnTo>
                  <a:pt x="48768" y="838200"/>
                </a:lnTo>
                <a:lnTo>
                  <a:pt x="62483" y="762000"/>
                </a:lnTo>
                <a:lnTo>
                  <a:pt x="68580" y="749300"/>
                </a:lnTo>
                <a:lnTo>
                  <a:pt x="74675" y="723900"/>
                </a:lnTo>
                <a:lnTo>
                  <a:pt x="82295" y="698500"/>
                </a:lnTo>
                <a:lnTo>
                  <a:pt x="97536" y="660400"/>
                </a:lnTo>
                <a:lnTo>
                  <a:pt x="115824" y="609600"/>
                </a:lnTo>
                <a:lnTo>
                  <a:pt x="135636" y="571500"/>
                </a:lnTo>
                <a:lnTo>
                  <a:pt x="156971" y="533400"/>
                </a:lnTo>
                <a:lnTo>
                  <a:pt x="181356" y="495300"/>
                </a:lnTo>
                <a:lnTo>
                  <a:pt x="207263" y="457200"/>
                </a:lnTo>
                <a:lnTo>
                  <a:pt x="234695" y="419100"/>
                </a:lnTo>
                <a:lnTo>
                  <a:pt x="263651" y="381000"/>
                </a:lnTo>
                <a:lnTo>
                  <a:pt x="295655" y="342900"/>
                </a:lnTo>
                <a:lnTo>
                  <a:pt x="327659" y="317500"/>
                </a:lnTo>
                <a:lnTo>
                  <a:pt x="362711" y="279400"/>
                </a:lnTo>
                <a:lnTo>
                  <a:pt x="397763" y="254000"/>
                </a:lnTo>
                <a:lnTo>
                  <a:pt x="473963" y="203200"/>
                </a:lnTo>
                <a:lnTo>
                  <a:pt x="556259" y="152400"/>
                </a:lnTo>
                <a:lnTo>
                  <a:pt x="598931" y="139700"/>
                </a:lnTo>
                <a:lnTo>
                  <a:pt x="643127" y="114300"/>
                </a:lnTo>
                <a:lnTo>
                  <a:pt x="829055" y="63500"/>
                </a:lnTo>
                <a:lnTo>
                  <a:pt x="877823" y="50800"/>
                </a:lnTo>
                <a:lnTo>
                  <a:pt x="952499" y="50800"/>
                </a:lnTo>
                <a:lnTo>
                  <a:pt x="978407" y="38100"/>
                </a:lnTo>
                <a:lnTo>
                  <a:pt x="1286255" y="38100"/>
                </a:lnTo>
                <a:lnTo>
                  <a:pt x="1235963" y="25400"/>
                </a:lnTo>
                <a:lnTo>
                  <a:pt x="1211579" y="12700"/>
                </a:lnTo>
                <a:close/>
              </a:path>
              <a:path w="2059304" h="1943100">
                <a:moveTo>
                  <a:pt x="22002" y="952500"/>
                </a:moveTo>
                <a:lnTo>
                  <a:pt x="15239" y="965200"/>
                </a:lnTo>
                <a:lnTo>
                  <a:pt x="28193" y="965200"/>
                </a:lnTo>
                <a:lnTo>
                  <a:pt x="22002" y="952500"/>
                </a:lnTo>
                <a:close/>
              </a:path>
              <a:path w="2059304" h="1943100">
                <a:moveTo>
                  <a:pt x="1082039" y="0"/>
                </a:moveTo>
                <a:lnTo>
                  <a:pt x="1001267" y="0"/>
                </a:lnTo>
                <a:lnTo>
                  <a:pt x="949451" y="12700"/>
                </a:lnTo>
                <a:lnTo>
                  <a:pt x="1107947" y="12700"/>
                </a:lnTo>
                <a:lnTo>
                  <a:pt x="1082039" y="0"/>
                </a:lnTo>
                <a:close/>
              </a:path>
            </a:pathLst>
          </a:custGeom>
          <a:solidFill>
            <a:srgbClr val="CC3300"/>
          </a:solidFill>
        </p:spPr>
        <p:txBody>
          <a:bodyPr wrap="square" lIns="0" tIns="0" rIns="0" bIns="0" rtlCol="0"/>
          <a:lstStyle/>
          <a:p>
            <a:endParaRPr sz="1800"/>
          </a:p>
        </p:txBody>
      </p:sp>
      <p:sp>
        <p:nvSpPr>
          <p:cNvPr id="21" name="bk object 21"/>
          <p:cNvSpPr/>
          <p:nvPr/>
        </p:nvSpPr>
        <p:spPr>
          <a:xfrm>
            <a:off x="5181600" y="4000500"/>
            <a:ext cx="914400" cy="76200"/>
          </a:xfrm>
          <a:custGeom>
            <a:avLst/>
            <a:gdLst/>
            <a:ahLst/>
            <a:cxnLst/>
            <a:rect l="l" t="t" r="r" b="b"/>
            <a:pathLst>
              <a:path w="685800" h="76200">
                <a:moveTo>
                  <a:pt x="609599" y="0"/>
                </a:moveTo>
                <a:lnTo>
                  <a:pt x="609599" y="76199"/>
                </a:lnTo>
                <a:lnTo>
                  <a:pt x="673607" y="44195"/>
                </a:lnTo>
                <a:lnTo>
                  <a:pt x="623315" y="44195"/>
                </a:lnTo>
                <a:lnTo>
                  <a:pt x="623315" y="33527"/>
                </a:lnTo>
                <a:lnTo>
                  <a:pt x="676655" y="33527"/>
                </a:lnTo>
                <a:lnTo>
                  <a:pt x="609599" y="0"/>
                </a:lnTo>
                <a:close/>
              </a:path>
              <a:path w="685800" h="76200">
                <a:moveTo>
                  <a:pt x="609599" y="33527"/>
                </a:moveTo>
                <a:lnTo>
                  <a:pt x="0" y="33527"/>
                </a:lnTo>
                <a:lnTo>
                  <a:pt x="0" y="44195"/>
                </a:lnTo>
                <a:lnTo>
                  <a:pt x="609599" y="44195"/>
                </a:lnTo>
                <a:lnTo>
                  <a:pt x="609599" y="33527"/>
                </a:lnTo>
                <a:close/>
              </a:path>
              <a:path w="685800" h="76200">
                <a:moveTo>
                  <a:pt x="676655" y="33527"/>
                </a:moveTo>
                <a:lnTo>
                  <a:pt x="623315" y="33527"/>
                </a:lnTo>
                <a:lnTo>
                  <a:pt x="623315" y="44195"/>
                </a:lnTo>
                <a:lnTo>
                  <a:pt x="673607" y="44195"/>
                </a:lnTo>
                <a:lnTo>
                  <a:pt x="685799" y="38099"/>
                </a:lnTo>
                <a:lnTo>
                  <a:pt x="676655" y="33527"/>
                </a:lnTo>
                <a:close/>
              </a:path>
            </a:pathLst>
          </a:custGeom>
          <a:solidFill>
            <a:srgbClr val="000000"/>
          </a:solidFill>
        </p:spPr>
        <p:txBody>
          <a:bodyPr wrap="square" lIns="0" tIns="0" rIns="0" bIns="0" rtlCol="0"/>
          <a:lstStyle/>
          <a:p>
            <a:endParaRPr sz="1800"/>
          </a:p>
        </p:txBody>
      </p:sp>
      <p:sp>
        <p:nvSpPr>
          <p:cNvPr id="22" name="bk object 22"/>
          <p:cNvSpPr/>
          <p:nvPr/>
        </p:nvSpPr>
        <p:spPr>
          <a:xfrm>
            <a:off x="5181600" y="4381500"/>
            <a:ext cx="914400" cy="76200"/>
          </a:xfrm>
          <a:custGeom>
            <a:avLst/>
            <a:gdLst/>
            <a:ahLst/>
            <a:cxnLst/>
            <a:rect l="l" t="t" r="r" b="b"/>
            <a:pathLst>
              <a:path w="685800" h="76200">
                <a:moveTo>
                  <a:pt x="609599" y="0"/>
                </a:moveTo>
                <a:lnTo>
                  <a:pt x="609599" y="76199"/>
                </a:lnTo>
                <a:lnTo>
                  <a:pt x="673607" y="44195"/>
                </a:lnTo>
                <a:lnTo>
                  <a:pt x="623315" y="44195"/>
                </a:lnTo>
                <a:lnTo>
                  <a:pt x="623315" y="33527"/>
                </a:lnTo>
                <a:lnTo>
                  <a:pt x="676655" y="33527"/>
                </a:lnTo>
                <a:lnTo>
                  <a:pt x="609599" y="0"/>
                </a:lnTo>
                <a:close/>
              </a:path>
              <a:path w="685800" h="76200">
                <a:moveTo>
                  <a:pt x="609599" y="33527"/>
                </a:moveTo>
                <a:lnTo>
                  <a:pt x="0" y="33527"/>
                </a:lnTo>
                <a:lnTo>
                  <a:pt x="0" y="44195"/>
                </a:lnTo>
                <a:lnTo>
                  <a:pt x="609599" y="44195"/>
                </a:lnTo>
                <a:lnTo>
                  <a:pt x="609599" y="33527"/>
                </a:lnTo>
                <a:close/>
              </a:path>
              <a:path w="685800" h="76200">
                <a:moveTo>
                  <a:pt x="676655" y="33527"/>
                </a:moveTo>
                <a:lnTo>
                  <a:pt x="623315" y="33527"/>
                </a:lnTo>
                <a:lnTo>
                  <a:pt x="623315" y="44195"/>
                </a:lnTo>
                <a:lnTo>
                  <a:pt x="673607" y="44195"/>
                </a:lnTo>
                <a:lnTo>
                  <a:pt x="685799" y="38099"/>
                </a:lnTo>
                <a:lnTo>
                  <a:pt x="676655" y="33527"/>
                </a:lnTo>
                <a:close/>
              </a:path>
            </a:pathLst>
          </a:custGeom>
          <a:solidFill>
            <a:srgbClr val="000000"/>
          </a:solidFill>
        </p:spPr>
        <p:txBody>
          <a:bodyPr wrap="square" lIns="0" tIns="0" rIns="0" bIns="0" rtlCol="0"/>
          <a:lstStyle/>
          <a:p>
            <a:endParaRPr sz="1800"/>
          </a:p>
        </p:txBody>
      </p:sp>
      <p:sp>
        <p:nvSpPr>
          <p:cNvPr id="23" name="bk object 23"/>
          <p:cNvSpPr/>
          <p:nvPr/>
        </p:nvSpPr>
        <p:spPr>
          <a:xfrm>
            <a:off x="4572000" y="4762500"/>
            <a:ext cx="1524000" cy="76200"/>
          </a:xfrm>
          <a:custGeom>
            <a:avLst/>
            <a:gdLst/>
            <a:ahLst/>
            <a:cxnLst/>
            <a:rect l="l" t="t" r="r" b="b"/>
            <a:pathLst>
              <a:path w="1143000" h="76200">
                <a:moveTo>
                  <a:pt x="1066799" y="0"/>
                </a:moveTo>
                <a:lnTo>
                  <a:pt x="1066799" y="76199"/>
                </a:lnTo>
                <a:lnTo>
                  <a:pt x="1130807" y="44195"/>
                </a:lnTo>
                <a:lnTo>
                  <a:pt x="1080515" y="44195"/>
                </a:lnTo>
                <a:lnTo>
                  <a:pt x="1080515" y="33527"/>
                </a:lnTo>
                <a:lnTo>
                  <a:pt x="1133855" y="33527"/>
                </a:lnTo>
                <a:lnTo>
                  <a:pt x="1066799" y="0"/>
                </a:lnTo>
                <a:close/>
              </a:path>
              <a:path w="1143000" h="76200">
                <a:moveTo>
                  <a:pt x="1066799" y="33527"/>
                </a:moveTo>
                <a:lnTo>
                  <a:pt x="0" y="33527"/>
                </a:lnTo>
                <a:lnTo>
                  <a:pt x="0" y="44195"/>
                </a:lnTo>
                <a:lnTo>
                  <a:pt x="1066799" y="44195"/>
                </a:lnTo>
                <a:lnTo>
                  <a:pt x="1066799" y="33527"/>
                </a:lnTo>
                <a:close/>
              </a:path>
              <a:path w="1143000" h="76200">
                <a:moveTo>
                  <a:pt x="1133855" y="33527"/>
                </a:moveTo>
                <a:lnTo>
                  <a:pt x="1080515" y="33527"/>
                </a:lnTo>
                <a:lnTo>
                  <a:pt x="1080515" y="44195"/>
                </a:lnTo>
                <a:lnTo>
                  <a:pt x="1130807" y="44195"/>
                </a:lnTo>
                <a:lnTo>
                  <a:pt x="1142999" y="38099"/>
                </a:lnTo>
                <a:lnTo>
                  <a:pt x="1133855" y="33527"/>
                </a:lnTo>
                <a:close/>
              </a:path>
            </a:pathLst>
          </a:custGeom>
          <a:solidFill>
            <a:srgbClr val="000000"/>
          </a:solidFill>
        </p:spPr>
        <p:txBody>
          <a:bodyPr wrap="square" lIns="0" tIns="0" rIns="0" bIns="0" rtlCol="0"/>
          <a:lstStyle/>
          <a:p>
            <a:endParaRPr sz="1800"/>
          </a:p>
        </p:txBody>
      </p:sp>
      <p:sp>
        <p:nvSpPr>
          <p:cNvPr id="2" name="Holder 2"/>
          <p:cNvSpPr>
            <a:spLocks noGrp="1"/>
          </p:cNvSpPr>
          <p:nvPr>
            <p:ph type="ctrTitle"/>
          </p:nvPr>
        </p:nvSpPr>
        <p:spPr>
          <a:xfrm>
            <a:off x="614828" y="287108"/>
            <a:ext cx="10962341"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696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9086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5656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6675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7681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4368DC-7FBE-443B-9953-2A9BD130DB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C662B8-A8C0-4086-AA5F-F5AC411686DA}"/>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DFCBFD-2757-47EA-8419-F6B8A99BCFEE}"/>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FF4A202E-F984-4C09-9DBA-99B6DD0E37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060A3C-0415-4311-9EDB-51A0088C4C1B}"/>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48203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5C57B-DF40-490F-B653-2051E4E5E64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E73B0A2-F9DA-49F0-A34A-33E75678A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AB3F9C4-955D-4B69-9F81-5F12F96BEA1C}"/>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0A887D39-1017-4DFC-BC7E-79465A3FFF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8F1DEF-96B9-4E09-8F46-81DCA5002D78}"/>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392502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4FB7D-1228-4AEC-B7E2-4B436AB889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D2A2F5-9A3E-4D20-950B-4E671E28A339}"/>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D324AE6-901C-4987-98E0-077586DF416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8D90E83-C021-44C5-98A0-15E002043FCA}"/>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6" name="Segnaposto piè di pagina 5">
            <a:extLst>
              <a:ext uri="{FF2B5EF4-FFF2-40B4-BE49-F238E27FC236}">
                <a16:creationId xmlns:a16="http://schemas.microsoft.com/office/drawing/2014/main" id="{78E9853A-60D1-454A-91BD-D2416A1393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AE43350-0350-41EC-91E7-60A467F41137}"/>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20893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7FF0A-7CFB-4125-A50B-7F4F85B758C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8E199F9-98CD-436F-8420-1BEE5364A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C078C0E-3BC3-45C1-AFE0-6E1245D2A7F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C4F4362-786D-47B4-AABF-2C0B6CDE7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128733B-9E05-4D59-8E4E-2E2D3CCEB3E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C462869-FD0E-4688-9F9A-DFFBF4AEE5BA}"/>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8" name="Segnaposto piè di pagina 7">
            <a:extLst>
              <a:ext uri="{FF2B5EF4-FFF2-40B4-BE49-F238E27FC236}">
                <a16:creationId xmlns:a16="http://schemas.microsoft.com/office/drawing/2014/main" id="{0B46C96C-E2F4-47A6-9270-5ADDFD1F9FD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B821B2-2DF3-47AE-95F8-57D7DA6E0DC2}"/>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103487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E8F65D-5F12-4654-B913-C8313DE0414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E4EFB50-A335-4E12-A5AA-8B8D76FE3067}"/>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4" name="Segnaposto piè di pagina 3">
            <a:extLst>
              <a:ext uri="{FF2B5EF4-FFF2-40B4-BE49-F238E27FC236}">
                <a16:creationId xmlns:a16="http://schemas.microsoft.com/office/drawing/2014/main" id="{CD271792-4F0F-42CE-ACE4-811588829CB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0DA4376-DE49-4F6C-BD0A-1B6613B1B0AD}"/>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119714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1D72D84-B901-4A0F-98C7-E8BD9B5A7C04}"/>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3" name="Segnaposto piè di pagina 2">
            <a:extLst>
              <a:ext uri="{FF2B5EF4-FFF2-40B4-BE49-F238E27FC236}">
                <a16:creationId xmlns:a16="http://schemas.microsoft.com/office/drawing/2014/main" id="{54C9922A-D3EF-4929-891F-8ECC589106F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C59C84B-ABA5-4C46-9D85-7916AB767BAF}"/>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82870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82AD5-6EF1-47E4-9E2F-2F1D272213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69CA61-D883-47F6-9CE8-16C4EB65A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A289AD2-A15B-40D8-A6A4-6EE9DD13F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FEEB214-11D2-41F7-976F-EAC4C70D7379}"/>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6" name="Segnaposto piè di pagina 5">
            <a:extLst>
              <a:ext uri="{FF2B5EF4-FFF2-40B4-BE49-F238E27FC236}">
                <a16:creationId xmlns:a16="http://schemas.microsoft.com/office/drawing/2014/main" id="{D6422ACD-F41E-413B-9645-D0B7A55036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3158DB-A9AF-4B26-BD56-AB56A9E8C2B8}"/>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329207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EF22A1-8A89-4A62-9082-226FC4E569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DA68DB7-6F3E-47D5-AF98-A2837D1E5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ACD3820-FEDF-445F-85F5-E90A2F86E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CC00BD6-75B0-4F71-96A6-47556EC25422}"/>
              </a:ext>
            </a:extLst>
          </p:cNvPr>
          <p:cNvSpPr>
            <a:spLocks noGrp="1"/>
          </p:cNvSpPr>
          <p:nvPr>
            <p:ph type="dt" sz="half" idx="10"/>
          </p:nvPr>
        </p:nvSpPr>
        <p:spPr/>
        <p:txBody>
          <a:bodyPr/>
          <a:lstStyle/>
          <a:p>
            <a:fld id="{D37D49B8-D074-4DEB-9C73-491236429915}" type="datetimeFigureOut">
              <a:rPr lang="it-IT" smtClean="0"/>
              <a:t>15/12/2022</a:t>
            </a:fld>
            <a:endParaRPr lang="it-IT"/>
          </a:p>
        </p:txBody>
      </p:sp>
      <p:sp>
        <p:nvSpPr>
          <p:cNvPr id="6" name="Segnaposto piè di pagina 5">
            <a:extLst>
              <a:ext uri="{FF2B5EF4-FFF2-40B4-BE49-F238E27FC236}">
                <a16:creationId xmlns:a16="http://schemas.microsoft.com/office/drawing/2014/main" id="{AB831538-C961-4904-A8D4-A88FF5FBB1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12C13E-8359-4299-BD0E-AFE17C554C1C}"/>
              </a:ext>
            </a:extLst>
          </p:cNvPr>
          <p:cNvSpPr>
            <a:spLocks noGrp="1"/>
          </p:cNvSpPr>
          <p:nvPr>
            <p:ph type="sldNum" sz="quarter" idx="12"/>
          </p:nvPr>
        </p:nvSpPr>
        <p:spPr/>
        <p:txBody>
          <a:bodyPr/>
          <a:lstStyle/>
          <a:p>
            <a:fld id="{4C2892F2-7DFA-4E9D-B0F3-F5FD8B0B82DF}" type="slidenum">
              <a:rPr lang="it-IT" smtClean="0"/>
              <a:t>‹N›</a:t>
            </a:fld>
            <a:endParaRPr lang="it-IT"/>
          </a:p>
        </p:txBody>
      </p:sp>
    </p:spTree>
    <p:extLst>
      <p:ext uri="{BB962C8B-B14F-4D97-AF65-F5344CB8AC3E}">
        <p14:creationId xmlns:p14="http://schemas.microsoft.com/office/powerpoint/2010/main" val="339679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EF74871-7FD8-4587-987F-3B8103AB1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8952803-C1B2-4F79-9BF3-5AF2790EA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D160D1-7C0D-4415-9072-535A426F6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D49B8-D074-4DEB-9C73-491236429915}" type="datetimeFigureOut">
              <a:rPr lang="it-IT" smtClean="0"/>
              <a:t>15/12/2022</a:t>
            </a:fld>
            <a:endParaRPr lang="it-IT"/>
          </a:p>
        </p:txBody>
      </p:sp>
      <p:sp>
        <p:nvSpPr>
          <p:cNvPr id="5" name="Segnaposto piè di pagina 4">
            <a:extLst>
              <a:ext uri="{FF2B5EF4-FFF2-40B4-BE49-F238E27FC236}">
                <a16:creationId xmlns:a16="http://schemas.microsoft.com/office/drawing/2014/main" id="{1FAF5BB6-EF2D-4FC8-8091-756E8BD57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CA7DC88-8A57-496E-87C8-461935CAF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892F2-7DFA-4E9D-B0F3-F5FD8B0B82DF}" type="slidenum">
              <a:rPr lang="it-IT" smtClean="0"/>
              <a:t>‹N›</a:t>
            </a:fld>
            <a:endParaRPr lang="it-IT"/>
          </a:p>
        </p:txBody>
      </p:sp>
    </p:spTree>
    <p:extLst>
      <p:ext uri="{BB962C8B-B14F-4D97-AF65-F5344CB8AC3E}">
        <p14:creationId xmlns:p14="http://schemas.microsoft.com/office/powerpoint/2010/main" val="37495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8309" y="26758"/>
            <a:ext cx="11975383" cy="369332"/>
          </a:xfrm>
          <a:prstGeom prst="rect">
            <a:avLst/>
          </a:prstGeom>
        </p:spPr>
        <p:txBody>
          <a:bodyPr wrap="square" lIns="0" tIns="0" rIns="0" bIns="0">
            <a:spAutoFit/>
          </a:bodyPr>
          <a:lstStyle>
            <a:lvl1pPr>
              <a:defRPr sz="2400" b="1" i="0">
                <a:solidFill>
                  <a:srgbClr val="333399"/>
                </a:solidFill>
                <a:latin typeface="Arial"/>
                <a:cs typeface="Arial"/>
              </a:defRPr>
            </a:lvl1pPr>
          </a:lstStyle>
          <a:p>
            <a:endParaRPr/>
          </a:p>
        </p:txBody>
      </p:sp>
      <p:sp>
        <p:nvSpPr>
          <p:cNvPr id="3" name="Holder 3"/>
          <p:cNvSpPr>
            <a:spLocks noGrp="1"/>
          </p:cNvSpPr>
          <p:nvPr>
            <p:ph type="body" idx="1"/>
          </p:nvPr>
        </p:nvSpPr>
        <p:spPr>
          <a:xfrm>
            <a:off x="632037" y="3309938"/>
            <a:ext cx="5907193"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7785756" y="6598374"/>
            <a:ext cx="4301912" cy="204351"/>
          </a:xfrm>
          <a:prstGeom prst="rect">
            <a:avLst/>
          </a:prstGeom>
        </p:spPr>
        <p:txBody>
          <a:bodyPr wrap="square" lIns="0" tIns="0" rIns="0" bIns="0">
            <a:spAutoFit/>
          </a:bodyPr>
          <a:lstStyle>
            <a:lvl1pPr>
              <a:defRPr sz="1400" b="0" i="0">
                <a:solidFill>
                  <a:srgbClr val="009900"/>
                </a:solidFill>
                <a:latin typeface="Arial"/>
                <a:cs typeface="Arial"/>
              </a:defRPr>
            </a:lvl1pPr>
          </a:lstStyle>
          <a:p>
            <a:pPr marL="12700">
              <a:lnSpc>
                <a:spcPts val="1650"/>
              </a:lnSpc>
            </a:pPr>
            <a:r>
              <a:rPr lang="it-IT" spc="-5"/>
              <a:t>Biologia vegetale </a:t>
            </a:r>
            <a:r>
              <a:rPr lang="it-IT"/>
              <a:t>x </a:t>
            </a:r>
            <a:r>
              <a:rPr lang="it-IT" spc="-5"/>
              <a:t>STB </a:t>
            </a:r>
            <a:r>
              <a:rPr lang="it-IT"/>
              <a:t>– AA</a:t>
            </a:r>
            <a:r>
              <a:rPr lang="it-IT" spc="-204"/>
              <a:t> </a:t>
            </a:r>
            <a:r>
              <a:rPr lang="it-IT"/>
              <a:t>2018-2019</a:t>
            </a:r>
            <a:endParaRPr lang="it-IT"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82366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BE468E84-D813-4238-8CC1-9F2B6E48D3E2}"/>
              </a:ext>
            </a:extLst>
          </p:cNvPr>
          <p:cNvSpPr>
            <a:spLocks noGrp="1"/>
          </p:cNvSpPr>
          <p:nvPr>
            <p:ph type="subTitle" idx="1"/>
          </p:nvPr>
        </p:nvSpPr>
        <p:spPr>
          <a:xfrm>
            <a:off x="1465277" y="1026618"/>
            <a:ext cx="9144000" cy="1655762"/>
          </a:xfrm>
        </p:spPr>
        <p:txBody>
          <a:bodyPr>
            <a:normAutofit/>
          </a:bodyPr>
          <a:lstStyle/>
          <a:p>
            <a:r>
              <a:rPr lang="it-IT" sz="7200" dirty="0"/>
              <a:t>CODICE:</a:t>
            </a:r>
          </a:p>
          <a:p>
            <a:endParaRPr lang="it-IT" sz="7200" dirty="0"/>
          </a:p>
        </p:txBody>
      </p:sp>
    </p:spTree>
    <p:extLst>
      <p:ext uri="{BB962C8B-B14F-4D97-AF65-F5344CB8AC3E}">
        <p14:creationId xmlns:p14="http://schemas.microsoft.com/office/powerpoint/2010/main" val="103473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5121" y="142646"/>
            <a:ext cx="8177530" cy="1854200"/>
          </a:xfrm>
          <a:prstGeom prst="rect">
            <a:avLst/>
          </a:prstGeom>
        </p:spPr>
        <p:txBody>
          <a:bodyPr vert="horz" wrap="square" lIns="0" tIns="12700" rIns="0" bIns="0" rtlCol="0">
            <a:spAutoFit/>
          </a:bodyPr>
          <a:lstStyle/>
          <a:p>
            <a:pPr marL="12700" marR="5080">
              <a:spcBef>
                <a:spcPts val="100"/>
              </a:spcBef>
            </a:pPr>
            <a:r>
              <a:rPr b="0" spc="-5" dirty="0">
                <a:solidFill>
                  <a:srgbClr val="000000"/>
                </a:solidFill>
              </a:rPr>
              <a:t>Al contrario di quanto visto finora, in tutte le altre forme  derivate dalla protostele il centro degli organi assili non è più  occupato da tessuti conduttori, ma compare una zona  midollare: vari tipi di </a:t>
            </a:r>
            <a:r>
              <a:rPr spc="-5" dirty="0">
                <a:solidFill>
                  <a:srgbClr val="000000"/>
                </a:solidFill>
              </a:rPr>
              <a:t>sifonostele</a:t>
            </a:r>
            <a:r>
              <a:rPr b="0" spc="-5" dirty="0">
                <a:solidFill>
                  <a:srgbClr val="000000"/>
                </a:solidFill>
              </a:rPr>
              <a:t>, presenti nei fusti della  maggior parte delle crittogame</a:t>
            </a:r>
            <a:r>
              <a:rPr b="0" spc="35" dirty="0">
                <a:solidFill>
                  <a:srgbClr val="000000"/>
                </a:solidFill>
              </a:rPr>
              <a:t> </a:t>
            </a:r>
            <a:r>
              <a:rPr b="0" spc="-5" dirty="0">
                <a:solidFill>
                  <a:srgbClr val="000000"/>
                </a:solidFill>
              </a:rPr>
              <a:t>vascolari.</a:t>
            </a:r>
          </a:p>
        </p:txBody>
      </p:sp>
      <p:sp>
        <p:nvSpPr>
          <p:cNvPr id="3" name="object 3"/>
          <p:cNvSpPr/>
          <p:nvPr/>
        </p:nvSpPr>
        <p:spPr>
          <a:xfrm>
            <a:off x="4794503" y="2368295"/>
            <a:ext cx="2299716" cy="2071116"/>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4942333" y="2397251"/>
            <a:ext cx="2059305" cy="1943100"/>
          </a:xfrm>
          <a:custGeom>
            <a:avLst/>
            <a:gdLst/>
            <a:ahLst/>
            <a:cxnLst/>
            <a:rect l="l" t="t" r="r" b="b"/>
            <a:pathLst>
              <a:path w="2059304" h="1943100">
                <a:moveTo>
                  <a:pt x="38100" y="952500"/>
                </a:moveTo>
                <a:lnTo>
                  <a:pt x="22860" y="952500"/>
                </a:lnTo>
                <a:lnTo>
                  <a:pt x="32004" y="965200"/>
                </a:lnTo>
                <a:lnTo>
                  <a:pt x="35051" y="965200"/>
                </a:lnTo>
                <a:lnTo>
                  <a:pt x="0" y="977900"/>
                </a:lnTo>
                <a:lnTo>
                  <a:pt x="0" y="1003300"/>
                </a:lnTo>
                <a:lnTo>
                  <a:pt x="4572" y="1079500"/>
                </a:lnTo>
                <a:lnTo>
                  <a:pt x="7620" y="1104900"/>
                </a:lnTo>
                <a:lnTo>
                  <a:pt x="12192" y="1130300"/>
                </a:lnTo>
                <a:lnTo>
                  <a:pt x="15239" y="1155700"/>
                </a:lnTo>
                <a:lnTo>
                  <a:pt x="19812" y="1168400"/>
                </a:lnTo>
                <a:lnTo>
                  <a:pt x="38100" y="1244600"/>
                </a:lnTo>
                <a:lnTo>
                  <a:pt x="45720" y="1270000"/>
                </a:lnTo>
                <a:lnTo>
                  <a:pt x="62484" y="1308100"/>
                </a:lnTo>
                <a:lnTo>
                  <a:pt x="80772" y="1358900"/>
                </a:lnTo>
                <a:lnTo>
                  <a:pt x="102108" y="1397000"/>
                </a:lnTo>
                <a:lnTo>
                  <a:pt x="124968" y="1435100"/>
                </a:lnTo>
                <a:lnTo>
                  <a:pt x="149351" y="1485900"/>
                </a:lnTo>
                <a:lnTo>
                  <a:pt x="175260" y="1524000"/>
                </a:lnTo>
                <a:lnTo>
                  <a:pt x="204216" y="1562100"/>
                </a:lnTo>
                <a:lnTo>
                  <a:pt x="234696" y="1600200"/>
                </a:lnTo>
                <a:lnTo>
                  <a:pt x="268224" y="1625600"/>
                </a:lnTo>
                <a:lnTo>
                  <a:pt x="301751" y="1663700"/>
                </a:lnTo>
                <a:lnTo>
                  <a:pt x="336803" y="1701800"/>
                </a:lnTo>
                <a:lnTo>
                  <a:pt x="374903" y="1727200"/>
                </a:lnTo>
                <a:lnTo>
                  <a:pt x="454151" y="1778000"/>
                </a:lnTo>
                <a:lnTo>
                  <a:pt x="495299" y="1803400"/>
                </a:lnTo>
                <a:lnTo>
                  <a:pt x="583691" y="1854200"/>
                </a:lnTo>
                <a:lnTo>
                  <a:pt x="629411" y="1866900"/>
                </a:lnTo>
                <a:lnTo>
                  <a:pt x="675131" y="1892300"/>
                </a:lnTo>
                <a:lnTo>
                  <a:pt x="821435" y="1930400"/>
                </a:lnTo>
                <a:lnTo>
                  <a:pt x="873251" y="1943100"/>
                </a:lnTo>
                <a:lnTo>
                  <a:pt x="1185671" y="1943100"/>
                </a:lnTo>
                <a:lnTo>
                  <a:pt x="1211579" y="1930400"/>
                </a:lnTo>
                <a:lnTo>
                  <a:pt x="1235963" y="1930400"/>
                </a:lnTo>
                <a:lnTo>
                  <a:pt x="1335023" y="1905000"/>
                </a:lnTo>
                <a:lnTo>
                  <a:pt x="877823" y="1905000"/>
                </a:lnTo>
                <a:lnTo>
                  <a:pt x="733043" y="1866900"/>
                </a:lnTo>
                <a:lnTo>
                  <a:pt x="687323" y="1854200"/>
                </a:lnTo>
                <a:lnTo>
                  <a:pt x="598931" y="1816100"/>
                </a:lnTo>
                <a:lnTo>
                  <a:pt x="556259" y="1803400"/>
                </a:lnTo>
                <a:lnTo>
                  <a:pt x="513587" y="1778000"/>
                </a:lnTo>
                <a:lnTo>
                  <a:pt x="434339" y="1727200"/>
                </a:lnTo>
                <a:lnTo>
                  <a:pt x="361187" y="1663700"/>
                </a:lnTo>
                <a:lnTo>
                  <a:pt x="327659" y="1638300"/>
                </a:lnTo>
                <a:lnTo>
                  <a:pt x="294131" y="1600200"/>
                </a:lnTo>
                <a:lnTo>
                  <a:pt x="263651" y="1574800"/>
                </a:lnTo>
                <a:lnTo>
                  <a:pt x="205739" y="1498600"/>
                </a:lnTo>
                <a:lnTo>
                  <a:pt x="156972" y="1422400"/>
                </a:lnTo>
                <a:lnTo>
                  <a:pt x="135636" y="1384300"/>
                </a:lnTo>
                <a:lnTo>
                  <a:pt x="115824" y="1346200"/>
                </a:lnTo>
                <a:lnTo>
                  <a:pt x="97536" y="1295400"/>
                </a:lnTo>
                <a:lnTo>
                  <a:pt x="82296" y="1257300"/>
                </a:lnTo>
                <a:lnTo>
                  <a:pt x="74675" y="1231900"/>
                </a:lnTo>
                <a:lnTo>
                  <a:pt x="62484" y="1181100"/>
                </a:lnTo>
                <a:lnTo>
                  <a:pt x="57912" y="1168400"/>
                </a:lnTo>
                <a:lnTo>
                  <a:pt x="48768" y="1117600"/>
                </a:lnTo>
                <a:lnTo>
                  <a:pt x="42672" y="1066800"/>
                </a:lnTo>
                <a:lnTo>
                  <a:pt x="41148" y="1041400"/>
                </a:lnTo>
                <a:lnTo>
                  <a:pt x="39624" y="1028700"/>
                </a:lnTo>
                <a:lnTo>
                  <a:pt x="38100" y="1003300"/>
                </a:lnTo>
                <a:lnTo>
                  <a:pt x="38100" y="990600"/>
                </a:lnTo>
                <a:lnTo>
                  <a:pt x="1524" y="990600"/>
                </a:lnTo>
                <a:lnTo>
                  <a:pt x="38100" y="977900"/>
                </a:lnTo>
                <a:lnTo>
                  <a:pt x="38100" y="952500"/>
                </a:lnTo>
                <a:close/>
              </a:path>
              <a:path w="2059304" h="1943100">
                <a:moveTo>
                  <a:pt x="1286255" y="38100"/>
                </a:moveTo>
                <a:lnTo>
                  <a:pt x="1054607" y="38100"/>
                </a:lnTo>
                <a:lnTo>
                  <a:pt x="1106423" y="50800"/>
                </a:lnTo>
                <a:lnTo>
                  <a:pt x="1205483" y="50800"/>
                </a:lnTo>
                <a:lnTo>
                  <a:pt x="1229867" y="63500"/>
                </a:lnTo>
                <a:lnTo>
                  <a:pt x="1324355" y="88900"/>
                </a:lnTo>
                <a:lnTo>
                  <a:pt x="1459991" y="127000"/>
                </a:lnTo>
                <a:lnTo>
                  <a:pt x="1502663" y="152400"/>
                </a:lnTo>
                <a:lnTo>
                  <a:pt x="1543811" y="177800"/>
                </a:lnTo>
                <a:lnTo>
                  <a:pt x="1623059" y="228600"/>
                </a:lnTo>
                <a:lnTo>
                  <a:pt x="1661159" y="254000"/>
                </a:lnTo>
                <a:lnTo>
                  <a:pt x="1731263" y="317500"/>
                </a:lnTo>
                <a:lnTo>
                  <a:pt x="1763267" y="342900"/>
                </a:lnTo>
                <a:lnTo>
                  <a:pt x="1795271" y="381000"/>
                </a:lnTo>
                <a:lnTo>
                  <a:pt x="1824227" y="419100"/>
                </a:lnTo>
                <a:lnTo>
                  <a:pt x="1851659" y="457200"/>
                </a:lnTo>
                <a:lnTo>
                  <a:pt x="1877567" y="495300"/>
                </a:lnTo>
                <a:lnTo>
                  <a:pt x="1901951" y="533400"/>
                </a:lnTo>
                <a:lnTo>
                  <a:pt x="1923287" y="571500"/>
                </a:lnTo>
                <a:lnTo>
                  <a:pt x="1943099" y="609600"/>
                </a:lnTo>
                <a:lnTo>
                  <a:pt x="1976627" y="698500"/>
                </a:lnTo>
                <a:lnTo>
                  <a:pt x="1982723" y="723900"/>
                </a:lnTo>
                <a:lnTo>
                  <a:pt x="1988819" y="736600"/>
                </a:lnTo>
                <a:lnTo>
                  <a:pt x="2001011" y="787400"/>
                </a:lnTo>
                <a:lnTo>
                  <a:pt x="2005583" y="812800"/>
                </a:lnTo>
                <a:lnTo>
                  <a:pt x="2008631" y="838200"/>
                </a:lnTo>
                <a:lnTo>
                  <a:pt x="2013203" y="850900"/>
                </a:lnTo>
                <a:lnTo>
                  <a:pt x="2014727" y="876300"/>
                </a:lnTo>
                <a:lnTo>
                  <a:pt x="2017775" y="901700"/>
                </a:lnTo>
                <a:lnTo>
                  <a:pt x="2020823" y="952500"/>
                </a:lnTo>
                <a:lnTo>
                  <a:pt x="2020823" y="1003300"/>
                </a:lnTo>
                <a:lnTo>
                  <a:pt x="2017775" y="1054100"/>
                </a:lnTo>
                <a:lnTo>
                  <a:pt x="2014727" y="1066800"/>
                </a:lnTo>
                <a:lnTo>
                  <a:pt x="2013203" y="1092200"/>
                </a:lnTo>
                <a:lnTo>
                  <a:pt x="2008631" y="1117600"/>
                </a:lnTo>
                <a:lnTo>
                  <a:pt x="2005583" y="1143000"/>
                </a:lnTo>
                <a:lnTo>
                  <a:pt x="2001011" y="1168400"/>
                </a:lnTo>
                <a:lnTo>
                  <a:pt x="1988819" y="1206500"/>
                </a:lnTo>
                <a:lnTo>
                  <a:pt x="1976627" y="1257300"/>
                </a:lnTo>
                <a:lnTo>
                  <a:pt x="1943099" y="1346200"/>
                </a:lnTo>
                <a:lnTo>
                  <a:pt x="1923287" y="1384300"/>
                </a:lnTo>
                <a:lnTo>
                  <a:pt x="1877567" y="1460500"/>
                </a:lnTo>
                <a:lnTo>
                  <a:pt x="1851659" y="1498600"/>
                </a:lnTo>
                <a:lnTo>
                  <a:pt x="1824227" y="1536700"/>
                </a:lnTo>
                <a:lnTo>
                  <a:pt x="1793747" y="1574800"/>
                </a:lnTo>
                <a:lnTo>
                  <a:pt x="1763267" y="1600200"/>
                </a:lnTo>
                <a:lnTo>
                  <a:pt x="1729739" y="1638300"/>
                </a:lnTo>
                <a:lnTo>
                  <a:pt x="1696211" y="1663700"/>
                </a:lnTo>
                <a:lnTo>
                  <a:pt x="1659635" y="1701800"/>
                </a:lnTo>
                <a:lnTo>
                  <a:pt x="1623059" y="1727200"/>
                </a:lnTo>
                <a:lnTo>
                  <a:pt x="1543811" y="1778000"/>
                </a:lnTo>
                <a:lnTo>
                  <a:pt x="1501139" y="1803400"/>
                </a:lnTo>
                <a:lnTo>
                  <a:pt x="1458467" y="1816100"/>
                </a:lnTo>
                <a:lnTo>
                  <a:pt x="1414271" y="1841500"/>
                </a:lnTo>
                <a:lnTo>
                  <a:pt x="1324355" y="1866900"/>
                </a:lnTo>
                <a:lnTo>
                  <a:pt x="1179575" y="1905000"/>
                </a:lnTo>
                <a:lnTo>
                  <a:pt x="1335023" y="1905000"/>
                </a:lnTo>
                <a:lnTo>
                  <a:pt x="1383791" y="1892300"/>
                </a:lnTo>
                <a:lnTo>
                  <a:pt x="1429511" y="1866900"/>
                </a:lnTo>
                <a:lnTo>
                  <a:pt x="1475231" y="1854200"/>
                </a:lnTo>
                <a:lnTo>
                  <a:pt x="1563623" y="1803400"/>
                </a:lnTo>
                <a:lnTo>
                  <a:pt x="1604771" y="1778000"/>
                </a:lnTo>
                <a:lnTo>
                  <a:pt x="1684019" y="1727200"/>
                </a:lnTo>
                <a:lnTo>
                  <a:pt x="1720595" y="1701800"/>
                </a:lnTo>
                <a:lnTo>
                  <a:pt x="1757171" y="1663700"/>
                </a:lnTo>
                <a:lnTo>
                  <a:pt x="1790699" y="16256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46731" y="1117600"/>
                </a:lnTo>
                <a:lnTo>
                  <a:pt x="2049779" y="11049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1996439" y="6350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82495" y="228600"/>
                </a:lnTo>
                <a:lnTo>
                  <a:pt x="1644395" y="190500"/>
                </a:lnTo>
                <a:lnTo>
                  <a:pt x="1562099" y="139700"/>
                </a:lnTo>
                <a:lnTo>
                  <a:pt x="1519427" y="127000"/>
                </a:lnTo>
                <a:lnTo>
                  <a:pt x="1475231" y="101600"/>
                </a:lnTo>
                <a:lnTo>
                  <a:pt x="1429511" y="76200"/>
                </a:lnTo>
                <a:lnTo>
                  <a:pt x="1286255" y="38100"/>
                </a:lnTo>
                <a:close/>
              </a:path>
              <a:path w="2059304" h="1943100">
                <a:moveTo>
                  <a:pt x="38100" y="977900"/>
                </a:moveTo>
                <a:lnTo>
                  <a:pt x="1524" y="990600"/>
                </a:lnTo>
                <a:lnTo>
                  <a:pt x="38100" y="990600"/>
                </a:lnTo>
                <a:lnTo>
                  <a:pt x="38100" y="9779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95299" y="139700"/>
                </a:lnTo>
                <a:lnTo>
                  <a:pt x="454151" y="165100"/>
                </a:lnTo>
                <a:lnTo>
                  <a:pt x="413003" y="203200"/>
                </a:lnTo>
                <a:lnTo>
                  <a:pt x="336803" y="254000"/>
                </a:lnTo>
                <a:lnTo>
                  <a:pt x="301751" y="292100"/>
                </a:lnTo>
                <a:lnTo>
                  <a:pt x="266700" y="317500"/>
                </a:lnTo>
                <a:lnTo>
                  <a:pt x="234696" y="355600"/>
                </a:lnTo>
                <a:lnTo>
                  <a:pt x="204216" y="393700"/>
                </a:lnTo>
                <a:lnTo>
                  <a:pt x="175260" y="431800"/>
                </a:lnTo>
                <a:lnTo>
                  <a:pt x="123444" y="508000"/>
                </a:lnTo>
                <a:lnTo>
                  <a:pt x="100584" y="558800"/>
                </a:lnTo>
                <a:lnTo>
                  <a:pt x="80772" y="596900"/>
                </a:lnTo>
                <a:lnTo>
                  <a:pt x="62484" y="647700"/>
                </a:lnTo>
                <a:lnTo>
                  <a:pt x="45720" y="685800"/>
                </a:lnTo>
                <a:lnTo>
                  <a:pt x="38100" y="711200"/>
                </a:lnTo>
                <a:lnTo>
                  <a:pt x="25908" y="762000"/>
                </a:lnTo>
                <a:lnTo>
                  <a:pt x="19812" y="774700"/>
                </a:lnTo>
                <a:lnTo>
                  <a:pt x="10668" y="825500"/>
                </a:lnTo>
                <a:lnTo>
                  <a:pt x="4572" y="876300"/>
                </a:lnTo>
                <a:lnTo>
                  <a:pt x="0" y="952500"/>
                </a:lnTo>
                <a:lnTo>
                  <a:pt x="0" y="977900"/>
                </a:lnTo>
                <a:lnTo>
                  <a:pt x="35051" y="965200"/>
                </a:lnTo>
                <a:lnTo>
                  <a:pt x="6096" y="965200"/>
                </a:lnTo>
                <a:lnTo>
                  <a:pt x="13716" y="952500"/>
                </a:lnTo>
                <a:lnTo>
                  <a:pt x="38100" y="952500"/>
                </a:lnTo>
                <a:lnTo>
                  <a:pt x="42672" y="876300"/>
                </a:lnTo>
                <a:lnTo>
                  <a:pt x="48768" y="838200"/>
                </a:lnTo>
                <a:lnTo>
                  <a:pt x="62484" y="762000"/>
                </a:lnTo>
                <a:lnTo>
                  <a:pt x="74675" y="723900"/>
                </a:lnTo>
                <a:lnTo>
                  <a:pt x="82296" y="698500"/>
                </a:lnTo>
                <a:lnTo>
                  <a:pt x="97536" y="660400"/>
                </a:lnTo>
                <a:lnTo>
                  <a:pt x="115824" y="609600"/>
                </a:lnTo>
                <a:lnTo>
                  <a:pt x="135636" y="571500"/>
                </a:lnTo>
                <a:lnTo>
                  <a:pt x="156972" y="533400"/>
                </a:lnTo>
                <a:lnTo>
                  <a:pt x="181356" y="495300"/>
                </a:lnTo>
                <a:lnTo>
                  <a:pt x="207263" y="457200"/>
                </a:lnTo>
                <a:lnTo>
                  <a:pt x="234696" y="419100"/>
                </a:lnTo>
                <a:lnTo>
                  <a:pt x="263651" y="381000"/>
                </a:lnTo>
                <a:lnTo>
                  <a:pt x="327659" y="317500"/>
                </a:lnTo>
                <a:lnTo>
                  <a:pt x="362711" y="279400"/>
                </a:lnTo>
                <a:lnTo>
                  <a:pt x="397763" y="254000"/>
                </a:lnTo>
                <a:lnTo>
                  <a:pt x="473963" y="203200"/>
                </a:lnTo>
                <a:lnTo>
                  <a:pt x="556259" y="152400"/>
                </a:lnTo>
                <a:lnTo>
                  <a:pt x="598931" y="127000"/>
                </a:lnTo>
                <a:lnTo>
                  <a:pt x="734567" y="88900"/>
                </a:lnTo>
                <a:lnTo>
                  <a:pt x="829055" y="63500"/>
                </a:lnTo>
                <a:lnTo>
                  <a:pt x="853439" y="50800"/>
                </a:lnTo>
                <a:lnTo>
                  <a:pt x="928115" y="50800"/>
                </a:lnTo>
                <a:lnTo>
                  <a:pt x="952499" y="38100"/>
                </a:lnTo>
                <a:lnTo>
                  <a:pt x="1286255" y="38100"/>
                </a:lnTo>
                <a:lnTo>
                  <a:pt x="1235963" y="25400"/>
                </a:lnTo>
                <a:lnTo>
                  <a:pt x="1211579" y="12700"/>
                </a:lnTo>
                <a:close/>
              </a:path>
              <a:path w="2059304" h="1943100">
                <a:moveTo>
                  <a:pt x="22860" y="952500"/>
                </a:moveTo>
                <a:lnTo>
                  <a:pt x="13716" y="952500"/>
                </a:lnTo>
                <a:lnTo>
                  <a:pt x="6096" y="965200"/>
                </a:lnTo>
                <a:lnTo>
                  <a:pt x="32004" y="965200"/>
                </a:lnTo>
                <a:lnTo>
                  <a:pt x="22860" y="952500"/>
                </a:lnTo>
                <a:close/>
              </a:path>
              <a:path w="2059304" h="1943100">
                <a:moveTo>
                  <a:pt x="1056131" y="0"/>
                </a:moveTo>
                <a:lnTo>
                  <a:pt x="949451" y="0"/>
                </a:lnTo>
                <a:lnTo>
                  <a:pt x="871727" y="12700"/>
                </a:lnTo>
                <a:lnTo>
                  <a:pt x="1133855" y="12700"/>
                </a:lnTo>
                <a:lnTo>
                  <a:pt x="1056131" y="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5" name="object 5"/>
          <p:cNvSpPr/>
          <p:nvPr/>
        </p:nvSpPr>
        <p:spPr>
          <a:xfrm>
            <a:off x="1842516" y="3810000"/>
            <a:ext cx="3211067" cy="2982467"/>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2052827" y="3860291"/>
            <a:ext cx="2863850" cy="2781300"/>
          </a:xfrm>
          <a:custGeom>
            <a:avLst/>
            <a:gdLst/>
            <a:ahLst/>
            <a:cxnLst/>
            <a:rect l="l" t="t" r="r" b="b"/>
            <a:pathLst>
              <a:path w="2863850" h="2781300">
                <a:moveTo>
                  <a:pt x="1648967" y="2768600"/>
                </a:moveTo>
                <a:lnTo>
                  <a:pt x="1214627" y="2768600"/>
                </a:lnTo>
                <a:lnTo>
                  <a:pt x="1249679" y="2781300"/>
                </a:lnTo>
                <a:lnTo>
                  <a:pt x="1613915" y="2781300"/>
                </a:lnTo>
                <a:lnTo>
                  <a:pt x="1648967" y="2768600"/>
                </a:lnTo>
                <a:close/>
              </a:path>
              <a:path w="2863850" h="2781300">
                <a:moveTo>
                  <a:pt x="1720595" y="2755900"/>
                </a:moveTo>
                <a:lnTo>
                  <a:pt x="1142999" y="2755900"/>
                </a:lnTo>
                <a:lnTo>
                  <a:pt x="1178051" y="2768600"/>
                </a:lnTo>
                <a:lnTo>
                  <a:pt x="1685543" y="2768600"/>
                </a:lnTo>
                <a:lnTo>
                  <a:pt x="1720595" y="2755900"/>
                </a:lnTo>
                <a:close/>
              </a:path>
              <a:path w="2863850" h="2781300">
                <a:moveTo>
                  <a:pt x="38100" y="1371600"/>
                </a:moveTo>
                <a:lnTo>
                  <a:pt x="18287" y="1371600"/>
                </a:lnTo>
                <a:lnTo>
                  <a:pt x="0" y="1396999"/>
                </a:lnTo>
                <a:lnTo>
                  <a:pt x="0" y="1435099"/>
                </a:lnTo>
                <a:lnTo>
                  <a:pt x="1523" y="1460499"/>
                </a:lnTo>
                <a:lnTo>
                  <a:pt x="10667" y="1574799"/>
                </a:lnTo>
                <a:lnTo>
                  <a:pt x="16764" y="1612899"/>
                </a:lnTo>
                <a:lnTo>
                  <a:pt x="44195" y="1739900"/>
                </a:lnTo>
                <a:lnTo>
                  <a:pt x="54864" y="1778000"/>
                </a:lnTo>
                <a:lnTo>
                  <a:pt x="64007" y="1803400"/>
                </a:lnTo>
                <a:lnTo>
                  <a:pt x="74675" y="1841500"/>
                </a:lnTo>
                <a:lnTo>
                  <a:pt x="99059" y="1905000"/>
                </a:lnTo>
                <a:lnTo>
                  <a:pt x="112775" y="1943100"/>
                </a:lnTo>
                <a:lnTo>
                  <a:pt x="126491" y="1968500"/>
                </a:lnTo>
                <a:lnTo>
                  <a:pt x="172211" y="2057400"/>
                </a:lnTo>
                <a:lnTo>
                  <a:pt x="188975" y="2082800"/>
                </a:lnTo>
                <a:lnTo>
                  <a:pt x="225551" y="2146300"/>
                </a:lnTo>
                <a:lnTo>
                  <a:pt x="243839" y="2171700"/>
                </a:lnTo>
                <a:lnTo>
                  <a:pt x="263652" y="2197100"/>
                </a:lnTo>
                <a:lnTo>
                  <a:pt x="284988" y="2222500"/>
                </a:lnTo>
                <a:lnTo>
                  <a:pt x="304800" y="2260600"/>
                </a:lnTo>
                <a:lnTo>
                  <a:pt x="327659" y="2286000"/>
                </a:lnTo>
                <a:lnTo>
                  <a:pt x="348995" y="2311400"/>
                </a:lnTo>
                <a:lnTo>
                  <a:pt x="371855" y="2336800"/>
                </a:lnTo>
                <a:lnTo>
                  <a:pt x="396239" y="2362200"/>
                </a:lnTo>
                <a:lnTo>
                  <a:pt x="419099" y="2374900"/>
                </a:lnTo>
                <a:lnTo>
                  <a:pt x="443483" y="2400300"/>
                </a:lnTo>
                <a:lnTo>
                  <a:pt x="521207" y="2476500"/>
                </a:lnTo>
                <a:lnTo>
                  <a:pt x="548639" y="2489200"/>
                </a:lnTo>
                <a:lnTo>
                  <a:pt x="574547" y="2514600"/>
                </a:lnTo>
                <a:lnTo>
                  <a:pt x="603503" y="2527300"/>
                </a:lnTo>
                <a:lnTo>
                  <a:pt x="630935" y="2552700"/>
                </a:lnTo>
                <a:lnTo>
                  <a:pt x="688847" y="2590800"/>
                </a:lnTo>
                <a:lnTo>
                  <a:pt x="749807" y="2616200"/>
                </a:lnTo>
                <a:lnTo>
                  <a:pt x="810767" y="2654300"/>
                </a:lnTo>
                <a:lnTo>
                  <a:pt x="906779" y="2692400"/>
                </a:lnTo>
                <a:lnTo>
                  <a:pt x="940307" y="2705100"/>
                </a:lnTo>
                <a:lnTo>
                  <a:pt x="972311" y="2717800"/>
                </a:lnTo>
                <a:lnTo>
                  <a:pt x="1039367" y="2730500"/>
                </a:lnTo>
                <a:lnTo>
                  <a:pt x="1074419" y="2743200"/>
                </a:lnTo>
                <a:lnTo>
                  <a:pt x="1107947" y="2755900"/>
                </a:lnTo>
                <a:lnTo>
                  <a:pt x="1755647" y="2755900"/>
                </a:lnTo>
                <a:lnTo>
                  <a:pt x="1789175" y="2743200"/>
                </a:lnTo>
                <a:lnTo>
                  <a:pt x="1289303" y="2743200"/>
                </a:lnTo>
                <a:lnTo>
                  <a:pt x="1219199" y="2730500"/>
                </a:lnTo>
                <a:lnTo>
                  <a:pt x="1184147" y="2730500"/>
                </a:lnTo>
                <a:lnTo>
                  <a:pt x="1150619" y="2717800"/>
                </a:lnTo>
                <a:lnTo>
                  <a:pt x="1050035" y="2705100"/>
                </a:lnTo>
                <a:lnTo>
                  <a:pt x="888491" y="2641600"/>
                </a:lnTo>
                <a:lnTo>
                  <a:pt x="766571" y="2590800"/>
                </a:lnTo>
                <a:lnTo>
                  <a:pt x="679703" y="2540000"/>
                </a:lnTo>
                <a:lnTo>
                  <a:pt x="624839" y="2501900"/>
                </a:lnTo>
                <a:lnTo>
                  <a:pt x="597407" y="2476500"/>
                </a:lnTo>
                <a:lnTo>
                  <a:pt x="571499" y="2463800"/>
                </a:lnTo>
                <a:lnTo>
                  <a:pt x="544067" y="2438400"/>
                </a:lnTo>
                <a:lnTo>
                  <a:pt x="519683" y="2413000"/>
                </a:lnTo>
                <a:lnTo>
                  <a:pt x="493775" y="2400300"/>
                </a:lnTo>
                <a:lnTo>
                  <a:pt x="445007" y="2349500"/>
                </a:lnTo>
                <a:lnTo>
                  <a:pt x="399287" y="2311400"/>
                </a:lnTo>
                <a:lnTo>
                  <a:pt x="377951" y="2286000"/>
                </a:lnTo>
                <a:lnTo>
                  <a:pt x="355091" y="2260600"/>
                </a:lnTo>
                <a:lnTo>
                  <a:pt x="335279" y="2235200"/>
                </a:lnTo>
                <a:lnTo>
                  <a:pt x="313944" y="2209800"/>
                </a:lnTo>
                <a:lnTo>
                  <a:pt x="294131" y="2184400"/>
                </a:lnTo>
                <a:lnTo>
                  <a:pt x="275844" y="2146300"/>
                </a:lnTo>
                <a:lnTo>
                  <a:pt x="239267" y="2095500"/>
                </a:lnTo>
                <a:lnTo>
                  <a:pt x="205739" y="2044700"/>
                </a:lnTo>
                <a:lnTo>
                  <a:pt x="175259" y="1981200"/>
                </a:lnTo>
                <a:lnTo>
                  <a:pt x="160019" y="1955800"/>
                </a:lnTo>
                <a:lnTo>
                  <a:pt x="147827" y="1917700"/>
                </a:lnTo>
                <a:lnTo>
                  <a:pt x="134111" y="1892300"/>
                </a:lnTo>
                <a:lnTo>
                  <a:pt x="121919" y="1854200"/>
                </a:lnTo>
                <a:lnTo>
                  <a:pt x="111251" y="1828800"/>
                </a:lnTo>
                <a:lnTo>
                  <a:pt x="89915" y="1765300"/>
                </a:lnTo>
                <a:lnTo>
                  <a:pt x="82295" y="1727200"/>
                </a:lnTo>
                <a:lnTo>
                  <a:pt x="73151" y="1701800"/>
                </a:lnTo>
                <a:lnTo>
                  <a:pt x="65531" y="1663700"/>
                </a:lnTo>
                <a:lnTo>
                  <a:pt x="53339" y="1600199"/>
                </a:lnTo>
                <a:lnTo>
                  <a:pt x="48767" y="1562099"/>
                </a:lnTo>
                <a:lnTo>
                  <a:pt x="44195" y="1536699"/>
                </a:lnTo>
                <a:lnTo>
                  <a:pt x="41147" y="1498599"/>
                </a:lnTo>
                <a:lnTo>
                  <a:pt x="38100" y="1422399"/>
                </a:lnTo>
                <a:lnTo>
                  <a:pt x="38100" y="1409699"/>
                </a:lnTo>
                <a:lnTo>
                  <a:pt x="18287" y="1409699"/>
                </a:lnTo>
                <a:lnTo>
                  <a:pt x="36060" y="1398307"/>
                </a:lnTo>
                <a:lnTo>
                  <a:pt x="36504" y="1396999"/>
                </a:lnTo>
                <a:lnTo>
                  <a:pt x="38100" y="1396999"/>
                </a:lnTo>
                <a:lnTo>
                  <a:pt x="38100" y="1371600"/>
                </a:lnTo>
                <a:close/>
              </a:path>
              <a:path w="2863850" h="2781300">
                <a:moveTo>
                  <a:pt x="1789175" y="38100"/>
                </a:moveTo>
                <a:lnTo>
                  <a:pt x="1539239" y="38100"/>
                </a:lnTo>
                <a:lnTo>
                  <a:pt x="1574291" y="50800"/>
                </a:lnTo>
                <a:lnTo>
                  <a:pt x="1644395" y="50800"/>
                </a:lnTo>
                <a:lnTo>
                  <a:pt x="1677923" y="63500"/>
                </a:lnTo>
                <a:lnTo>
                  <a:pt x="1712975" y="63500"/>
                </a:lnTo>
                <a:lnTo>
                  <a:pt x="1780031" y="76200"/>
                </a:lnTo>
                <a:lnTo>
                  <a:pt x="1847087" y="101600"/>
                </a:lnTo>
                <a:lnTo>
                  <a:pt x="1911095" y="127000"/>
                </a:lnTo>
                <a:lnTo>
                  <a:pt x="1975103" y="139700"/>
                </a:lnTo>
                <a:lnTo>
                  <a:pt x="2005583" y="152400"/>
                </a:lnTo>
                <a:lnTo>
                  <a:pt x="2036063" y="177800"/>
                </a:lnTo>
                <a:lnTo>
                  <a:pt x="2097023" y="203200"/>
                </a:lnTo>
                <a:lnTo>
                  <a:pt x="2183891" y="254000"/>
                </a:lnTo>
                <a:lnTo>
                  <a:pt x="2238755" y="292100"/>
                </a:lnTo>
                <a:lnTo>
                  <a:pt x="2266187" y="304800"/>
                </a:lnTo>
                <a:lnTo>
                  <a:pt x="2318003" y="342900"/>
                </a:lnTo>
                <a:lnTo>
                  <a:pt x="2343911" y="368300"/>
                </a:lnTo>
                <a:lnTo>
                  <a:pt x="2368295" y="393700"/>
                </a:lnTo>
                <a:lnTo>
                  <a:pt x="2394203" y="419100"/>
                </a:lnTo>
                <a:lnTo>
                  <a:pt x="2417063" y="431800"/>
                </a:lnTo>
                <a:lnTo>
                  <a:pt x="2441447" y="457200"/>
                </a:lnTo>
                <a:lnTo>
                  <a:pt x="2462783" y="482600"/>
                </a:lnTo>
                <a:lnTo>
                  <a:pt x="2485643" y="508000"/>
                </a:lnTo>
                <a:lnTo>
                  <a:pt x="2528315" y="558800"/>
                </a:lnTo>
                <a:lnTo>
                  <a:pt x="2587751" y="635000"/>
                </a:lnTo>
                <a:lnTo>
                  <a:pt x="2624327" y="685800"/>
                </a:lnTo>
                <a:lnTo>
                  <a:pt x="2657855" y="749300"/>
                </a:lnTo>
                <a:lnTo>
                  <a:pt x="2688335" y="812800"/>
                </a:lnTo>
                <a:lnTo>
                  <a:pt x="2715767" y="863600"/>
                </a:lnTo>
                <a:lnTo>
                  <a:pt x="2729483" y="901700"/>
                </a:lnTo>
                <a:lnTo>
                  <a:pt x="2740151" y="927100"/>
                </a:lnTo>
                <a:lnTo>
                  <a:pt x="2752343" y="965200"/>
                </a:lnTo>
                <a:lnTo>
                  <a:pt x="2763011" y="990600"/>
                </a:lnTo>
                <a:lnTo>
                  <a:pt x="2781299" y="1054100"/>
                </a:lnTo>
                <a:lnTo>
                  <a:pt x="2788919" y="1092200"/>
                </a:lnTo>
                <a:lnTo>
                  <a:pt x="2796539" y="1117600"/>
                </a:lnTo>
                <a:lnTo>
                  <a:pt x="2804159" y="1155700"/>
                </a:lnTo>
                <a:lnTo>
                  <a:pt x="2813303" y="1219200"/>
                </a:lnTo>
                <a:lnTo>
                  <a:pt x="2817875" y="1257300"/>
                </a:lnTo>
                <a:lnTo>
                  <a:pt x="2820923" y="1295400"/>
                </a:lnTo>
                <a:lnTo>
                  <a:pt x="2823971" y="1320800"/>
                </a:lnTo>
                <a:lnTo>
                  <a:pt x="2823971" y="1358900"/>
                </a:lnTo>
                <a:lnTo>
                  <a:pt x="2825495" y="1396999"/>
                </a:lnTo>
                <a:lnTo>
                  <a:pt x="2825495" y="1435099"/>
                </a:lnTo>
                <a:lnTo>
                  <a:pt x="2823971" y="1460499"/>
                </a:lnTo>
                <a:lnTo>
                  <a:pt x="2817875" y="1536699"/>
                </a:lnTo>
                <a:lnTo>
                  <a:pt x="2814827" y="1562099"/>
                </a:lnTo>
                <a:lnTo>
                  <a:pt x="2808731" y="1600199"/>
                </a:lnTo>
                <a:lnTo>
                  <a:pt x="2804159" y="1638300"/>
                </a:lnTo>
                <a:lnTo>
                  <a:pt x="2788919" y="1701800"/>
                </a:lnTo>
                <a:lnTo>
                  <a:pt x="2781299" y="1727200"/>
                </a:lnTo>
                <a:lnTo>
                  <a:pt x="2763011" y="1803400"/>
                </a:lnTo>
                <a:lnTo>
                  <a:pt x="2752343" y="1828800"/>
                </a:lnTo>
                <a:lnTo>
                  <a:pt x="2740151" y="1866900"/>
                </a:lnTo>
                <a:lnTo>
                  <a:pt x="2715767" y="1917700"/>
                </a:lnTo>
                <a:lnTo>
                  <a:pt x="2702051" y="1955800"/>
                </a:lnTo>
                <a:lnTo>
                  <a:pt x="2688335" y="1981200"/>
                </a:lnTo>
                <a:lnTo>
                  <a:pt x="2673095" y="2006600"/>
                </a:lnTo>
                <a:lnTo>
                  <a:pt x="2657855" y="2044700"/>
                </a:lnTo>
                <a:lnTo>
                  <a:pt x="2641091" y="2070100"/>
                </a:lnTo>
                <a:lnTo>
                  <a:pt x="2622803" y="2095500"/>
                </a:lnTo>
                <a:lnTo>
                  <a:pt x="2606039" y="2120900"/>
                </a:lnTo>
                <a:lnTo>
                  <a:pt x="2587751" y="2146300"/>
                </a:lnTo>
                <a:lnTo>
                  <a:pt x="2567939" y="2184400"/>
                </a:lnTo>
                <a:lnTo>
                  <a:pt x="2528315" y="2235200"/>
                </a:lnTo>
                <a:lnTo>
                  <a:pt x="2485643" y="2286000"/>
                </a:lnTo>
                <a:lnTo>
                  <a:pt x="2462783" y="2311400"/>
                </a:lnTo>
                <a:lnTo>
                  <a:pt x="2439923" y="2324100"/>
                </a:lnTo>
                <a:lnTo>
                  <a:pt x="2417063" y="2349500"/>
                </a:lnTo>
                <a:lnTo>
                  <a:pt x="2392679" y="2374900"/>
                </a:lnTo>
                <a:lnTo>
                  <a:pt x="2343911" y="2413000"/>
                </a:lnTo>
                <a:lnTo>
                  <a:pt x="2292095" y="2463800"/>
                </a:lnTo>
                <a:lnTo>
                  <a:pt x="2264663" y="2476500"/>
                </a:lnTo>
                <a:lnTo>
                  <a:pt x="2238755" y="2501900"/>
                </a:lnTo>
                <a:lnTo>
                  <a:pt x="2211323" y="2514600"/>
                </a:lnTo>
                <a:lnTo>
                  <a:pt x="2182367" y="2540000"/>
                </a:lnTo>
                <a:lnTo>
                  <a:pt x="2154935" y="2552700"/>
                </a:lnTo>
                <a:lnTo>
                  <a:pt x="2125979" y="2565400"/>
                </a:lnTo>
                <a:lnTo>
                  <a:pt x="2095499" y="2590800"/>
                </a:lnTo>
                <a:lnTo>
                  <a:pt x="2066543" y="2603500"/>
                </a:lnTo>
                <a:lnTo>
                  <a:pt x="2005583" y="2628900"/>
                </a:lnTo>
                <a:lnTo>
                  <a:pt x="1973579" y="2641600"/>
                </a:lnTo>
                <a:lnTo>
                  <a:pt x="1943099" y="2654300"/>
                </a:lnTo>
                <a:lnTo>
                  <a:pt x="1879091" y="2679700"/>
                </a:lnTo>
                <a:lnTo>
                  <a:pt x="1845563" y="2692400"/>
                </a:lnTo>
                <a:lnTo>
                  <a:pt x="1813559" y="2692400"/>
                </a:lnTo>
                <a:lnTo>
                  <a:pt x="1780031" y="2705100"/>
                </a:lnTo>
                <a:lnTo>
                  <a:pt x="1642871" y="2730500"/>
                </a:lnTo>
                <a:lnTo>
                  <a:pt x="1609343" y="2743200"/>
                </a:lnTo>
                <a:lnTo>
                  <a:pt x="1789175" y="2743200"/>
                </a:lnTo>
                <a:lnTo>
                  <a:pt x="1824227" y="2730500"/>
                </a:lnTo>
                <a:lnTo>
                  <a:pt x="1857755" y="2730500"/>
                </a:lnTo>
                <a:lnTo>
                  <a:pt x="1891283" y="2717800"/>
                </a:lnTo>
                <a:lnTo>
                  <a:pt x="1923287" y="2705100"/>
                </a:lnTo>
                <a:lnTo>
                  <a:pt x="1956815" y="2692400"/>
                </a:lnTo>
                <a:lnTo>
                  <a:pt x="2052827" y="2654300"/>
                </a:lnTo>
                <a:lnTo>
                  <a:pt x="2113787" y="2616200"/>
                </a:lnTo>
                <a:lnTo>
                  <a:pt x="2174747" y="2590800"/>
                </a:lnTo>
                <a:lnTo>
                  <a:pt x="2232659" y="2552700"/>
                </a:lnTo>
                <a:lnTo>
                  <a:pt x="2260091" y="2527300"/>
                </a:lnTo>
                <a:lnTo>
                  <a:pt x="2287523" y="2514600"/>
                </a:lnTo>
                <a:lnTo>
                  <a:pt x="2342387" y="2463800"/>
                </a:lnTo>
                <a:lnTo>
                  <a:pt x="2394203" y="2425700"/>
                </a:lnTo>
                <a:lnTo>
                  <a:pt x="2420111" y="2400300"/>
                </a:lnTo>
                <a:lnTo>
                  <a:pt x="2491739" y="2336800"/>
                </a:lnTo>
                <a:lnTo>
                  <a:pt x="2514599" y="2311400"/>
                </a:lnTo>
                <a:lnTo>
                  <a:pt x="2578607" y="2222500"/>
                </a:lnTo>
                <a:lnTo>
                  <a:pt x="2599943" y="2197100"/>
                </a:lnTo>
                <a:lnTo>
                  <a:pt x="2618231" y="2171700"/>
                </a:lnTo>
                <a:lnTo>
                  <a:pt x="2638043" y="2146300"/>
                </a:lnTo>
                <a:lnTo>
                  <a:pt x="2656331" y="2120900"/>
                </a:lnTo>
                <a:lnTo>
                  <a:pt x="2673095" y="2082800"/>
                </a:lnTo>
                <a:lnTo>
                  <a:pt x="2691383" y="2057400"/>
                </a:lnTo>
                <a:lnTo>
                  <a:pt x="2737103" y="1968500"/>
                </a:lnTo>
                <a:lnTo>
                  <a:pt x="2750819" y="1943100"/>
                </a:lnTo>
                <a:lnTo>
                  <a:pt x="2764535" y="1905000"/>
                </a:lnTo>
                <a:lnTo>
                  <a:pt x="2788919" y="1841500"/>
                </a:lnTo>
                <a:lnTo>
                  <a:pt x="2799587" y="1803400"/>
                </a:lnTo>
                <a:lnTo>
                  <a:pt x="2808731" y="1778000"/>
                </a:lnTo>
                <a:lnTo>
                  <a:pt x="2827019" y="1714500"/>
                </a:lnTo>
                <a:lnTo>
                  <a:pt x="2834639" y="1676400"/>
                </a:lnTo>
                <a:lnTo>
                  <a:pt x="2840735" y="1638300"/>
                </a:lnTo>
                <a:lnTo>
                  <a:pt x="2846831" y="1612899"/>
                </a:lnTo>
                <a:lnTo>
                  <a:pt x="2855975" y="1536699"/>
                </a:lnTo>
                <a:lnTo>
                  <a:pt x="2862071" y="1460499"/>
                </a:lnTo>
                <a:lnTo>
                  <a:pt x="2863595" y="1435099"/>
                </a:lnTo>
                <a:lnTo>
                  <a:pt x="2863595" y="1396999"/>
                </a:lnTo>
                <a:lnTo>
                  <a:pt x="2862071" y="1358900"/>
                </a:lnTo>
                <a:lnTo>
                  <a:pt x="2862071" y="1320800"/>
                </a:lnTo>
                <a:lnTo>
                  <a:pt x="2855975" y="1257300"/>
                </a:lnTo>
                <a:lnTo>
                  <a:pt x="2846831" y="1181100"/>
                </a:lnTo>
                <a:lnTo>
                  <a:pt x="2840735" y="1143000"/>
                </a:lnTo>
                <a:lnTo>
                  <a:pt x="2834639" y="1117600"/>
                </a:lnTo>
                <a:lnTo>
                  <a:pt x="2827019" y="1079500"/>
                </a:lnTo>
                <a:lnTo>
                  <a:pt x="2799587" y="977900"/>
                </a:lnTo>
                <a:lnTo>
                  <a:pt x="2787395" y="952500"/>
                </a:lnTo>
                <a:lnTo>
                  <a:pt x="2776727" y="914400"/>
                </a:lnTo>
                <a:lnTo>
                  <a:pt x="2764535" y="889000"/>
                </a:lnTo>
                <a:lnTo>
                  <a:pt x="2750819" y="850900"/>
                </a:lnTo>
                <a:lnTo>
                  <a:pt x="2737103" y="825500"/>
                </a:lnTo>
                <a:lnTo>
                  <a:pt x="2706623" y="762000"/>
                </a:lnTo>
                <a:lnTo>
                  <a:pt x="2689859" y="723900"/>
                </a:lnTo>
                <a:lnTo>
                  <a:pt x="2656331" y="673100"/>
                </a:lnTo>
                <a:lnTo>
                  <a:pt x="2638043" y="647700"/>
                </a:lnTo>
                <a:lnTo>
                  <a:pt x="2578607" y="558800"/>
                </a:lnTo>
                <a:lnTo>
                  <a:pt x="2514599" y="482600"/>
                </a:lnTo>
                <a:lnTo>
                  <a:pt x="2491739" y="457200"/>
                </a:lnTo>
                <a:lnTo>
                  <a:pt x="2394203" y="355600"/>
                </a:lnTo>
                <a:lnTo>
                  <a:pt x="2368295" y="342900"/>
                </a:lnTo>
                <a:lnTo>
                  <a:pt x="2342387" y="317500"/>
                </a:lnTo>
                <a:lnTo>
                  <a:pt x="2314955" y="292100"/>
                </a:lnTo>
                <a:lnTo>
                  <a:pt x="2287523" y="279400"/>
                </a:lnTo>
                <a:lnTo>
                  <a:pt x="2260091" y="254000"/>
                </a:lnTo>
                <a:lnTo>
                  <a:pt x="2231135" y="241300"/>
                </a:lnTo>
                <a:lnTo>
                  <a:pt x="2203703" y="215900"/>
                </a:lnTo>
                <a:lnTo>
                  <a:pt x="2173223" y="203200"/>
                </a:lnTo>
                <a:lnTo>
                  <a:pt x="2144267" y="190500"/>
                </a:lnTo>
                <a:lnTo>
                  <a:pt x="2113787" y="165100"/>
                </a:lnTo>
                <a:lnTo>
                  <a:pt x="2083307" y="152400"/>
                </a:lnTo>
                <a:lnTo>
                  <a:pt x="2051303" y="139700"/>
                </a:lnTo>
                <a:lnTo>
                  <a:pt x="2020823" y="127000"/>
                </a:lnTo>
                <a:lnTo>
                  <a:pt x="1956815" y="101600"/>
                </a:lnTo>
                <a:lnTo>
                  <a:pt x="1789175" y="38100"/>
                </a:lnTo>
                <a:close/>
              </a:path>
              <a:path w="2863850" h="2781300">
                <a:moveTo>
                  <a:pt x="36060" y="1398307"/>
                </a:moveTo>
                <a:lnTo>
                  <a:pt x="18287" y="1409699"/>
                </a:lnTo>
                <a:lnTo>
                  <a:pt x="32194" y="1409699"/>
                </a:lnTo>
                <a:lnTo>
                  <a:pt x="36060" y="1398307"/>
                </a:lnTo>
                <a:close/>
              </a:path>
              <a:path w="2863850" h="2781300">
                <a:moveTo>
                  <a:pt x="38100" y="1396999"/>
                </a:moveTo>
                <a:lnTo>
                  <a:pt x="36060" y="1398307"/>
                </a:lnTo>
                <a:lnTo>
                  <a:pt x="32194" y="1409699"/>
                </a:lnTo>
                <a:lnTo>
                  <a:pt x="38100" y="1409699"/>
                </a:lnTo>
                <a:lnTo>
                  <a:pt x="38100" y="1396999"/>
                </a:lnTo>
                <a:close/>
              </a:path>
              <a:path w="2863850" h="2781300">
                <a:moveTo>
                  <a:pt x="1648967" y="12700"/>
                </a:moveTo>
                <a:lnTo>
                  <a:pt x="1213103" y="12700"/>
                </a:lnTo>
                <a:lnTo>
                  <a:pt x="1072895" y="38100"/>
                </a:lnTo>
                <a:lnTo>
                  <a:pt x="938783" y="88900"/>
                </a:lnTo>
                <a:lnTo>
                  <a:pt x="810767" y="139700"/>
                </a:lnTo>
                <a:lnTo>
                  <a:pt x="749807" y="165100"/>
                </a:lnTo>
                <a:lnTo>
                  <a:pt x="688847" y="203200"/>
                </a:lnTo>
                <a:lnTo>
                  <a:pt x="601979" y="254000"/>
                </a:lnTo>
                <a:lnTo>
                  <a:pt x="574547" y="279400"/>
                </a:lnTo>
                <a:lnTo>
                  <a:pt x="547115" y="292100"/>
                </a:lnTo>
                <a:lnTo>
                  <a:pt x="521207" y="317500"/>
                </a:lnTo>
                <a:lnTo>
                  <a:pt x="493775" y="342900"/>
                </a:lnTo>
                <a:lnTo>
                  <a:pt x="469391" y="355600"/>
                </a:lnTo>
                <a:lnTo>
                  <a:pt x="443483" y="381000"/>
                </a:lnTo>
                <a:lnTo>
                  <a:pt x="394715" y="431800"/>
                </a:lnTo>
                <a:lnTo>
                  <a:pt x="326135" y="508000"/>
                </a:lnTo>
                <a:lnTo>
                  <a:pt x="304800" y="533400"/>
                </a:lnTo>
                <a:lnTo>
                  <a:pt x="284988" y="558800"/>
                </a:lnTo>
                <a:lnTo>
                  <a:pt x="263652" y="584200"/>
                </a:lnTo>
                <a:lnTo>
                  <a:pt x="243839" y="609600"/>
                </a:lnTo>
                <a:lnTo>
                  <a:pt x="225551" y="647700"/>
                </a:lnTo>
                <a:lnTo>
                  <a:pt x="188975" y="698500"/>
                </a:lnTo>
                <a:lnTo>
                  <a:pt x="172211" y="736600"/>
                </a:lnTo>
                <a:lnTo>
                  <a:pt x="156972" y="762000"/>
                </a:lnTo>
                <a:lnTo>
                  <a:pt x="126491" y="825500"/>
                </a:lnTo>
                <a:lnTo>
                  <a:pt x="112775" y="850900"/>
                </a:lnTo>
                <a:lnTo>
                  <a:pt x="99059" y="889000"/>
                </a:lnTo>
                <a:lnTo>
                  <a:pt x="74675" y="952500"/>
                </a:lnTo>
                <a:lnTo>
                  <a:pt x="64007" y="977900"/>
                </a:lnTo>
                <a:lnTo>
                  <a:pt x="53339" y="1016000"/>
                </a:lnTo>
                <a:lnTo>
                  <a:pt x="44195" y="1041400"/>
                </a:lnTo>
                <a:lnTo>
                  <a:pt x="28955" y="1117600"/>
                </a:lnTo>
                <a:lnTo>
                  <a:pt x="22859" y="1143000"/>
                </a:lnTo>
                <a:lnTo>
                  <a:pt x="10667" y="1219200"/>
                </a:lnTo>
                <a:lnTo>
                  <a:pt x="4571" y="1282700"/>
                </a:lnTo>
                <a:lnTo>
                  <a:pt x="1523" y="1320800"/>
                </a:lnTo>
                <a:lnTo>
                  <a:pt x="0" y="1358900"/>
                </a:lnTo>
                <a:lnTo>
                  <a:pt x="0" y="1396999"/>
                </a:lnTo>
                <a:lnTo>
                  <a:pt x="9144" y="1384299"/>
                </a:lnTo>
                <a:lnTo>
                  <a:pt x="1523" y="1384299"/>
                </a:lnTo>
                <a:lnTo>
                  <a:pt x="9143" y="1371600"/>
                </a:lnTo>
                <a:lnTo>
                  <a:pt x="38100" y="1371600"/>
                </a:lnTo>
                <a:lnTo>
                  <a:pt x="38100" y="1358900"/>
                </a:lnTo>
                <a:lnTo>
                  <a:pt x="39623" y="1320800"/>
                </a:lnTo>
                <a:lnTo>
                  <a:pt x="45719" y="1257300"/>
                </a:lnTo>
                <a:lnTo>
                  <a:pt x="48767" y="1219200"/>
                </a:lnTo>
                <a:lnTo>
                  <a:pt x="53339" y="1193800"/>
                </a:lnTo>
                <a:lnTo>
                  <a:pt x="65531" y="1117600"/>
                </a:lnTo>
                <a:lnTo>
                  <a:pt x="73151" y="1092200"/>
                </a:lnTo>
                <a:lnTo>
                  <a:pt x="82295" y="1054100"/>
                </a:lnTo>
                <a:lnTo>
                  <a:pt x="100583" y="990600"/>
                </a:lnTo>
                <a:lnTo>
                  <a:pt x="111251" y="965200"/>
                </a:lnTo>
                <a:lnTo>
                  <a:pt x="121919" y="927100"/>
                </a:lnTo>
                <a:lnTo>
                  <a:pt x="134111" y="901700"/>
                </a:lnTo>
                <a:lnTo>
                  <a:pt x="161544" y="838200"/>
                </a:lnTo>
                <a:lnTo>
                  <a:pt x="175259" y="812800"/>
                </a:lnTo>
                <a:lnTo>
                  <a:pt x="190500" y="774700"/>
                </a:lnTo>
                <a:lnTo>
                  <a:pt x="205739" y="749300"/>
                </a:lnTo>
                <a:lnTo>
                  <a:pt x="222503" y="723900"/>
                </a:lnTo>
                <a:lnTo>
                  <a:pt x="239267" y="685800"/>
                </a:lnTo>
                <a:lnTo>
                  <a:pt x="275844" y="635000"/>
                </a:lnTo>
                <a:lnTo>
                  <a:pt x="335279" y="558800"/>
                </a:lnTo>
                <a:lnTo>
                  <a:pt x="399287" y="482600"/>
                </a:lnTo>
                <a:lnTo>
                  <a:pt x="469391" y="406400"/>
                </a:lnTo>
                <a:lnTo>
                  <a:pt x="493775" y="393700"/>
                </a:lnTo>
                <a:lnTo>
                  <a:pt x="571499" y="330200"/>
                </a:lnTo>
                <a:lnTo>
                  <a:pt x="597407" y="304800"/>
                </a:lnTo>
                <a:lnTo>
                  <a:pt x="679703" y="254000"/>
                </a:lnTo>
                <a:lnTo>
                  <a:pt x="766571" y="203200"/>
                </a:lnTo>
                <a:lnTo>
                  <a:pt x="827531" y="165100"/>
                </a:lnTo>
                <a:lnTo>
                  <a:pt x="888491" y="139700"/>
                </a:lnTo>
                <a:lnTo>
                  <a:pt x="920495" y="127000"/>
                </a:lnTo>
                <a:lnTo>
                  <a:pt x="952499" y="127000"/>
                </a:lnTo>
                <a:lnTo>
                  <a:pt x="1016507" y="101600"/>
                </a:lnTo>
                <a:lnTo>
                  <a:pt x="1083563" y="76200"/>
                </a:lnTo>
                <a:lnTo>
                  <a:pt x="1117091" y="76200"/>
                </a:lnTo>
                <a:lnTo>
                  <a:pt x="1184147" y="63500"/>
                </a:lnTo>
                <a:lnTo>
                  <a:pt x="1219199" y="50800"/>
                </a:lnTo>
                <a:lnTo>
                  <a:pt x="1289303" y="50800"/>
                </a:lnTo>
                <a:lnTo>
                  <a:pt x="1324355" y="38100"/>
                </a:lnTo>
                <a:lnTo>
                  <a:pt x="1754123" y="38100"/>
                </a:lnTo>
                <a:lnTo>
                  <a:pt x="1720595" y="25400"/>
                </a:lnTo>
                <a:lnTo>
                  <a:pt x="1684019" y="25400"/>
                </a:lnTo>
                <a:lnTo>
                  <a:pt x="1648967" y="12700"/>
                </a:lnTo>
                <a:close/>
              </a:path>
              <a:path w="2863850" h="2781300">
                <a:moveTo>
                  <a:pt x="18287" y="1371600"/>
                </a:moveTo>
                <a:lnTo>
                  <a:pt x="9143" y="1371600"/>
                </a:lnTo>
                <a:lnTo>
                  <a:pt x="1523" y="1384299"/>
                </a:lnTo>
                <a:lnTo>
                  <a:pt x="9144" y="1384299"/>
                </a:lnTo>
                <a:lnTo>
                  <a:pt x="18287" y="1371600"/>
                </a:lnTo>
                <a:close/>
              </a:path>
              <a:path w="2863850" h="2781300">
                <a:moveTo>
                  <a:pt x="1540763" y="0"/>
                </a:moveTo>
                <a:lnTo>
                  <a:pt x="1321307" y="0"/>
                </a:lnTo>
                <a:lnTo>
                  <a:pt x="1284731" y="12700"/>
                </a:lnTo>
                <a:lnTo>
                  <a:pt x="1577339" y="12700"/>
                </a:lnTo>
                <a:lnTo>
                  <a:pt x="1540763" y="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7" name="object 7"/>
          <p:cNvSpPr/>
          <p:nvPr/>
        </p:nvSpPr>
        <p:spPr>
          <a:xfrm>
            <a:off x="2142743" y="3883151"/>
            <a:ext cx="2612390" cy="2763520"/>
          </a:xfrm>
          <a:custGeom>
            <a:avLst/>
            <a:gdLst/>
            <a:ahLst/>
            <a:cxnLst/>
            <a:rect l="l" t="t" r="r" b="b"/>
            <a:pathLst>
              <a:path w="2612390" h="2763520">
                <a:moveTo>
                  <a:pt x="21335" y="0"/>
                </a:moveTo>
                <a:lnTo>
                  <a:pt x="0" y="19812"/>
                </a:lnTo>
                <a:lnTo>
                  <a:pt x="2590799" y="2763011"/>
                </a:lnTo>
                <a:lnTo>
                  <a:pt x="2612135" y="2743199"/>
                </a:lnTo>
                <a:lnTo>
                  <a:pt x="21335" y="0"/>
                </a:lnTo>
                <a:close/>
              </a:path>
            </a:pathLst>
          </a:custGeom>
          <a:solidFill>
            <a:srgbClr val="333399"/>
          </a:solidFill>
        </p:spPr>
        <p:txBody>
          <a:bodyPr wrap="square" lIns="0" tIns="0" rIns="0" bIns="0" rtlCol="0"/>
          <a:lstStyle/>
          <a:p>
            <a:endParaRPr>
              <a:solidFill>
                <a:prstClr val="black"/>
              </a:solidFill>
              <a:latin typeface="Calibri"/>
            </a:endParaRPr>
          </a:p>
        </p:txBody>
      </p:sp>
      <p:sp>
        <p:nvSpPr>
          <p:cNvPr id="8" name="object 8"/>
          <p:cNvSpPr/>
          <p:nvPr/>
        </p:nvSpPr>
        <p:spPr>
          <a:xfrm>
            <a:off x="1991869" y="3883151"/>
            <a:ext cx="2837815" cy="2687320"/>
          </a:xfrm>
          <a:custGeom>
            <a:avLst/>
            <a:gdLst/>
            <a:ahLst/>
            <a:cxnLst/>
            <a:rect l="l" t="t" r="r" b="b"/>
            <a:pathLst>
              <a:path w="2837815" h="2687320">
                <a:moveTo>
                  <a:pt x="2819399" y="0"/>
                </a:moveTo>
                <a:lnTo>
                  <a:pt x="0" y="2666999"/>
                </a:lnTo>
                <a:lnTo>
                  <a:pt x="18287" y="2686811"/>
                </a:lnTo>
                <a:lnTo>
                  <a:pt x="2837687" y="19812"/>
                </a:lnTo>
                <a:lnTo>
                  <a:pt x="2819399" y="0"/>
                </a:lnTo>
                <a:close/>
              </a:path>
            </a:pathLst>
          </a:custGeom>
          <a:solidFill>
            <a:srgbClr val="333399"/>
          </a:solidFill>
        </p:spPr>
        <p:txBody>
          <a:bodyPr wrap="square" lIns="0" tIns="0" rIns="0" bIns="0" rtlCol="0"/>
          <a:lstStyle/>
          <a:p>
            <a:endParaRPr>
              <a:solidFill>
                <a:prstClr val="black"/>
              </a:solidFill>
              <a:latin typeface="Calibri"/>
            </a:endParaRPr>
          </a:p>
        </p:txBody>
      </p:sp>
      <p:sp>
        <p:nvSpPr>
          <p:cNvPr id="9" name="object 9"/>
          <p:cNvSpPr/>
          <p:nvPr/>
        </p:nvSpPr>
        <p:spPr>
          <a:xfrm>
            <a:off x="7005828" y="3665221"/>
            <a:ext cx="3288791" cy="313486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0" name="object 10"/>
          <p:cNvSpPr/>
          <p:nvPr/>
        </p:nvSpPr>
        <p:spPr>
          <a:xfrm>
            <a:off x="7220712" y="3722115"/>
            <a:ext cx="2933699" cy="2921000"/>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1" name="object 11"/>
          <p:cNvSpPr/>
          <p:nvPr/>
        </p:nvSpPr>
        <p:spPr>
          <a:xfrm>
            <a:off x="4728972" y="4002023"/>
            <a:ext cx="311150" cy="248920"/>
          </a:xfrm>
          <a:custGeom>
            <a:avLst/>
            <a:gdLst/>
            <a:ahLst/>
            <a:cxnLst/>
            <a:rect l="l" t="t" r="r" b="b"/>
            <a:pathLst>
              <a:path w="311150" h="248920">
                <a:moveTo>
                  <a:pt x="112776" y="19811"/>
                </a:moveTo>
                <a:lnTo>
                  <a:pt x="0" y="248411"/>
                </a:lnTo>
                <a:lnTo>
                  <a:pt x="249935" y="202691"/>
                </a:lnTo>
                <a:lnTo>
                  <a:pt x="221360" y="164591"/>
                </a:lnTo>
                <a:lnTo>
                  <a:pt x="173735" y="164591"/>
                </a:lnTo>
                <a:lnTo>
                  <a:pt x="128016" y="103631"/>
                </a:lnTo>
                <a:lnTo>
                  <a:pt x="158414" y="80663"/>
                </a:lnTo>
                <a:lnTo>
                  <a:pt x="112776" y="19811"/>
                </a:lnTo>
                <a:close/>
              </a:path>
              <a:path w="311150" h="248920">
                <a:moveTo>
                  <a:pt x="158414" y="80663"/>
                </a:moveTo>
                <a:lnTo>
                  <a:pt x="128016" y="103631"/>
                </a:lnTo>
                <a:lnTo>
                  <a:pt x="173735" y="164591"/>
                </a:lnTo>
                <a:lnTo>
                  <a:pt x="204134" y="141623"/>
                </a:lnTo>
                <a:lnTo>
                  <a:pt x="158414" y="80663"/>
                </a:lnTo>
                <a:close/>
              </a:path>
              <a:path w="311150" h="248920">
                <a:moveTo>
                  <a:pt x="204134" y="141623"/>
                </a:moveTo>
                <a:lnTo>
                  <a:pt x="173735" y="164591"/>
                </a:lnTo>
                <a:lnTo>
                  <a:pt x="221360" y="164591"/>
                </a:lnTo>
                <a:lnTo>
                  <a:pt x="204134" y="141623"/>
                </a:lnTo>
                <a:close/>
              </a:path>
              <a:path w="311150" h="248920">
                <a:moveTo>
                  <a:pt x="265176" y="0"/>
                </a:moveTo>
                <a:lnTo>
                  <a:pt x="158414" y="80663"/>
                </a:lnTo>
                <a:lnTo>
                  <a:pt x="204134" y="141623"/>
                </a:lnTo>
                <a:lnTo>
                  <a:pt x="310895" y="60959"/>
                </a:lnTo>
                <a:lnTo>
                  <a:pt x="265176"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2" name="object 12"/>
          <p:cNvSpPr/>
          <p:nvPr/>
        </p:nvSpPr>
        <p:spPr>
          <a:xfrm>
            <a:off x="6865620" y="4075177"/>
            <a:ext cx="311150" cy="247015"/>
          </a:xfrm>
          <a:custGeom>
            <a:avLst/>
            <a:gdLst/>
            <a:ahLst/>
            <a:cxnLst/>
            <a:rect l="l" t="t" r="r" b="b"/>
            <a:pathLst>
              <a:path w="311150" h="247014">
                <a:moveTo>
                  <a:pt x="105197" y="140153"/>
                </a:moveTo>
                <a:lnTo>
                  <a:pt x="59435" y="201167"/>
                </a:lnTo>
                <a:lnTo>
                  <a:pt x="310895" y="246887"/>
                </a:lnTo>
                <a:lnTo>
                  <a:pt x="268985" y="163067"/>
                </a:lnTo>
                <a:lnTo>
                  <a:pt x="135635" y="163067"/>
                </a:lnTo>
                <a:lnTo>
                  <a:pt x="105197" y="140153"/>
                </a:lnTo>
                <a:close/>
              </a:path>
              <a:path w="311150" h="247014">
                <a:moveTo>
                  <a:pt x="150917" y="79193"/>
                </a:moveTo>
                <a:lnTo>
                  <a:pt x="105197" y="140153"/>
                </a:lnTo>
                <a:lnTo>
                  <a:pt x="135635" y="163067"/>
                </a:lnTo>
                <a:lnTo>
                  <a:pt x="181355" y="102107"/>
                </a:lnTo>
                <a:lnTo>
                  <a:pt x="150917" y="79193"/>
                </a:lnTo>
                <a:close/>
              </a:path>
              <a:path w="311150" h="247014">
                <a:moveTo>
                  <a:pt x="196595" y="18287"/>
                </a:moveTo>
                <a:lnTo>
                  <a:pt x="150917" y="79193"/>
                </a:lnTo>
                <a:lnTo>
                  <a:pt x="181355" y="102107"/>
                </a:lnTo>
                <a:lnTo>
                  <a:pt x="135635" y="163067"/>
                </a:lnTo>
                <a:lnTo>
                  <a:pt x="268985" y="163067"/>
                </a:lnTo>
                <a:lnTo>
                  <a:pt x="196595" y="18287"/>
                </a:lnTo>
                <a:close/>
              </a:path>
              <a:path w="311150" h="247014">
                <a:moveTo>
                  <a:pt x="45720" y="0"/>
                </a:moveTo>
                <a:lnTo>
                  <a:pt x="0" y="60959"/>
                </a:lnTo>
                <a:lnTo>
                  <a:pt x="105197" y="140153"/>
                </a:lnTo>
                <a:lnTo>
                  <a:pt x="150917" y="79193"/>
                </a:lnTo>
                <a:lnTo>
                  <a:pt x="45720" y="0"/>
                </a:lnTo>
                <a:close/>
              </a:path>
            </a:pathLst>
          </a:custGeom>
          <a:solidFill>
            <a:srgbClr val="000000"/>
          </a:solidFill>
        </p:spPr>
        <p:txBody>
          <a:bodyPr wrap="square" lIns="0" tIns="0" rIns="0" bIns="0" rtlCol="0"/>
          <a:lstStyle/>
          <a:p>
            <a:endParaRPr>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3564" y="358775"/>
            <a:ext cx="8361680" cy="3500120"/>
          </a:xfrm>
          <a:prstGeom prst="rect">
            <a:avLst/>
          </a:prstGeom>
        </p:spPr>
        <p:txBody>
          <a:bodyPr vert="horz" wrap="square" lIns="0" tIns="12700" rIns="0" bIns="0" rtlCol="0">
            <a:spAutoFit/>
          </a:bodyPr>
          <a:lstStyle/>
          <a:p>
            <a:pPr marL="12700" marR="5080">
              <a:spcBef>
                <a:spcPts val="100"/>
              </a:spcBef>
            </a:pPr>
            <a:r>
              <a:rPr sz="2400" spc="-5" dirty="0">
                <a:solidFill>
                  <a:prstClr val="black"/>
                </a:solidFill>
                <a:latin typeface="Arial"/>
                <a:cs typeface="Arial"/>
              </a:rPr>
              <a:t>La cavitazione della parte centrale permette infatti di  mantenere una distanza ottimale </a:t>
            </a:r>
            <a:r>
              <a:rPr sz="2400" dirty="0">
                <a:solidFill>
                  <a:prstClr val="black"/>
                </a:solidFill>
                <a:latin typeface="Arial"/>
                <a:cs typeface="Arial"/>
              </a:rPr>
              <a:t>tra </a:t>
            </a:r>
            <a:r>
              <a:rPr sz="2400" spc="-5" dirty="0">
                <a:solidFill>
                  <a:prstClr val="black"/>
                </a:solidFill>
                <a:latin typeface="Arial"/>
                <a:cs typeface="Arial"/>
              </a:rPr>
              <a:t>gli elementi più distali dei  due tessuti di trasporto.</a:t>
            </a:r>
            <a:endParaRPr sz="2400">
              <a:solidFill>
                <a:prstClr val="black"/>
              </a:solidFill>
              <a:latin typeface="Arial"/>
              <a:cs typeface="Arial"/>
            </a:endParaRPr>
          </a:p>
          <a:p>
            <a:pPr marL="12700" marR="40005">
              <a:spcBef>
                <a:spcPts val="1440"/>
              </a:spcBef>
            </a:pPr>
            <a:r>
              <a:rPr sz="2400" spc="-5" dirty="0">
                <a:solidFill>
                  <a:prstClr val="black"/>
                </a:solidFill>
                <a:latin typeface="Arial"/>
                <a:cs typeface="Arial"/>
              </a:rPr>
              <a:t>Questa volta il risultato si accompagna anche a un  miglioramento delle prestazioni meccaniche, perché nel fusto  gli elementi meccanici (fibre sclerenchimatiche, fibrotracheidi)  presenti nei tessuti di trasporto vengono a trovarsi più  perifericamente, aumentando la resistenza dell’organo agli  sforzi</a:t>
            </a:r>
            <a:r>
              <a:rPr sz="2400" spc="-20" dirty="0">
                <a:solidFill>
                  <a:prstClr val="black"/>
                </a:solidFill>
                <a:latin typeface="Arial"/>
                <a:cs typeface="Arial"/>
              </a:rPr>
              <a:t> </a:t>
            </a:r>
            <a:r>
              <a:rPr sz="2400" spc="-5" dirty="0">
                <a:solidFill>
                  <a:prstClr val="black"/>
                </a:solidFill>
                <a:latin typeface="Arial"/>
                <a:cs typeface="Arial"/>
              </a:rPr>
              <a:t>laterali.</a:t>
            </a:r>
            <a:endParaRPr sz="2400">
              <a:solidFill>
                <a:prstClr val="black"/>
              </a:solidFill>
              <a:latin typeface="Arial"/>
              <a:cs typeface="Arial"/>
            </a:endParaRPr>
          </a:p>
        </p:txBody>
      </p:sp>
      <p:sp>
        <p:nvSpPr>
          <p:cNvPr id="6" name="object 8"/>
          <p:cNvSpPr/>
          <p:nvPr/>
        </p:nvSpPr>
        <p:spPr>
          <a:xfrm>
            <a:off x="5085589" y="6324600"/>
            <a:ext cx="426719" cy="533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7"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9" name="object 10">
            <a:extLst>
              <a:ext uri="{FF2B5EF4-FFF2-40B4-BE49-F238E27FC236}">
                <a16:creationId xmlns:a16="http://schemas.microsoft.com/office/drawing/2014/main" id="{B36E1DDD-01BC-463B-95C5-5C25CAE672CD}"/>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33601" y="1848612"/>
            <a:ext cx="1536191" cy="401269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p:nvPr/>
        </p:nvSpPr>
        <p:spPr>
          <a:xfrm>
            <a:off x="4012692" y="3477768"/>
            <a:ext cx="2292095" cy="219911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6673596" y="2048256"/>
            <a:ext cx="3672839" cy="291083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8538957" y="5036234"/>
            <a:ext cx="1797685" cy="299720"/>
          </a:xfrm>
          <a:prstGeom prst="rect">
            <a:avLst/>
          </a:prstGeom>
        </p:spPr>
        <p:txBody>
          <a:bodyPr vert="horz" wrap="square" lIns="0" tIns="12700" rIns="0" bIns="0" rtlCol="0">
            <a:spAutoFit/>
          </a:bodyPr>
          <a:lstStyle/>
          <a:p>
            <a:pPr marL="12700">
              <a:spcBef>
                <a:spcPts val="100"/>
              </a:spcBef>
            </a:pPr>
            <a:r>
              <a:rPr i="1" spc="-5" dirty="0">
                <a:solidFill>
                  <a:srgbClr val="333399"/>
                </a:solidFill>
                <a:latin typeface="Times New Roman"/>
                <a:cs typeface="Times New Roman"/>
              </a:rPr>
              <a:t>Gleichenia</a:t>
            </a:r>
            <a:r>
              <a:rPr i="1" spc="-40" dirty="0">
                <a:solidFill>
                  <a:srgbClr val="333399"/>
                </a:solidFill>
                <a:latin typeface="Times New Roman"/>
                <a:cs typeface="Times New Roman"/>
              </a:rPr>
              <a:t> </a:t>
            </a:r>
            <a:r>
              <a:rPr i="1" spc="-5" dirty="0">
                <a:solidFill>
                  <a:srgbClr val="333399"/>
                </a:solidFill>
                <a:latin typeface="Times New Roman"/>
                <a:cs typeface="Times New Roman"/>
              </a:rPr>
              <a:t>dicarpa</a:t>
            </a:r>
            <a:endParaRPr dirty="0">
              <a:solidFill>
                <a:prstClr val="black"/>
              </a:solidFill>
              <a:latin typeface="Times New Roman"/>
              <a:cs typeface="Times New Roman"/>
            </a:endParaRPr>
          </a:p>
        </p:txBody>
      </p:sp>
      <p:sp>
        <p:nvSpPr>
          <p:cNvPr id="6" name="object 6"/>
          <p:cNvSpPr/>
          <p:nvPr/>
        </p:nvSpPr>
        <p:spPr>
          <a:xfrm>
            <a:off x="4533901" y="3837433"/>
            <a:ext cx="1336675" cy="1335405"/>
          </a:xfrm>
          <a:custGeom>
            <a:avLst/>
            <a:gdLst/>
            <a:ahLst/>
            <a:cxnLst/>
            <a:rect l="l" t="t" r="r" b="b"/>
            <a:pathLst>
              <a:path w="1336675" h="1335404">
                <a:moveTo>
                  <a:pt x="667511" y="0"/>
                </a:moveTo>
                <a:lnTo>
                  <a:pt x="566927" y="7620"/>
                </a:lnTo>
                <a:lnTo>
                  <a:pt x="501395" y="21336"/>
                </a:lnTo>
                <a:lnTo>
                  <a:pt x="438911" y="41148"/>
                </a:lnTo>
                <a:lnTo>
                  <a:pt x="377951" y="67056"/>
                </a:lnTo>
                <a:lnTo>
                  <a:pt x="294131" y="114300"/>
                </a:lnTo>
                <a:lnTo>
                  <a:pt x="243839" y="152400"/>
                </a:lnTo>
                <a:lnTo>
                  <a:pt x="173735" y="219456"/>
                </a:lnTo>
                <a:lnTo>
                  <a:pt x="132587" y="268224"/>
                </a:lnTo>
                <a:lnTo>
                  <a:pt x="97535" y="321564"/>
                </a:lnTo>
                <a:lnTo>
                  <a:pt x="53339" y="408432"/>
                </a:lnTo>
                <a:lnTo>
                  <a:pt x="30479" y="469391"/>
                </a:lnTo>
                <a:lnTo>
                  <a:pt x="13715" y="533399"/>
                </a:lnTo>
                <a:lnTo>
                  <a:pt x="1523" y="633983"/>
                </a:lnTo>
                <a:lnTo>
                  <a:pt x="0" y="669035"/>
                </a:lnTo>
                <a:lnTo>
                  <a:pt x="1523" y="702563"/>
                </a:lnTo>
                <a:lnTo>
                  <a:pt x="13715" y="803147"/>
                </a:lnTo>
                <a:lnTo>
                  <a:pt x="30479" y="867155"/>
                </a:lnTo>
                <a:lnTo>
                  <a:pt x="53339" y="928115"/>
                </a:lnTo>
                <a:lnTo>
                  <a:pt x="97535" y="1014983"/>
                </a:lnTo>
                <a:lnTo>
                  <a:pt x="153923" y="1092707"/>
                </a:lnTo>
                <a:lnTo>
                  <a:pt x="219455" y="1162811"/>
                </a:lnTo>
                <a:lnTo>
                  <a:pt x="295655" y="1222247"/>
                </a:lnTo>
                <a:lnTo>
                  <a:pt x="350519" y="1254251"/>
                </a:lnTo>
                <a:lnTo>
                  <a:pt x="408431" y="1283207"/>
                </a:lnTo>
                <a:lnTo>
                  <a:pt x="470915" y="1306067"/>
                </a:lnTo>
                <a:lnTo>
                  <a:pt x="566927" y="1327403"/>
                </a:lnTo>
                <a:lnTo>
                  <a:pt x="633983" y="1335023"/>
                </a:lnTo>
                <a:lnTo>
                  <a:pt x="702563" y="1335023"/>
                </a:lnTo>
                <a:lnTo>
                  <a:pt x="771143" y="1327403"/>
                </a:lnTo>
                <a:lnTo>
                  <a:pt x="835151" y="1313687"/>
                </a:lnTo>
                <a:lnTo>
                  <a:pt x="892555" y="1296923"/>
                </a:lnTo>
                <a:lnTo>
                  <a:pt x="635507" y="1296923"/>
                </a:lnTo>
                <a:lnTo>
                  <a:pt x="603503" y="1293875"/>
                </a:lnTo>
                <a:lnTo>
                  <a:pt x="541019" y="1284731"/>
                </a:lnTo>
                <a:lnTo>
                  <a:pt x="480059" y="1269491"/>
                </a:lnTo>
                <a:lnTo>
                  <a:pt x="422147" y="1248155"/>
                </a:lnTo>
                <a:lnTo>
                  <a:pt x="367283" y="1220723"/>
                </a:lnTo>
                <a:lnTo>
                  <a:pt x="315467" y="1188719"/>
                </a:lnTo>
                <a:lnTo>
                  <a:pt x="268223" y="1153667"/>
                </a:lnTo>
                <a:lnTo>
                  <a:pt x="222503" y="1112519"/>
                </a:lnTo>
                <a:lnTo>
                  <a:pt x="182879" y="1068323"/>
                </a:lnTo>
                <a:lnTo>
                  <a:pt x="146303" y="1019555"/>
                </a:lnTo>
                <a:lnTo>
                  <a:pt x="114300" y="967739"/>
                </a:lnTo>
                <a:lnTo>
                  <a:pt x="88391" y="912875"/>
                </a:lnTo>
                <a:lnTo>
                  <a:pt x="67056" y="854963"/>
                </a:lnTo>
                <a:lnTo>
                  <a:pt x="45719" y="763523"/>
                </a:lnTo>
                <a:lnTo>
                  <a:pt x="39623" y="699515"/>
                </a:lnTo>
                <a:lnTo>
                  <a:pt x="38100" y="667511"/>
                </a:lnTo>
                <a:lnTo>
                  <a:pt x="39623" y="635507"/>
                </a:lnTo>
                <a:lnTo>
                  <a:pt x="45719" y="571499"/>
                </a:lnTo>
                <a:lnTo>
                  <a:pt x="67056" y="480059"/>
                </a:lnTo>
                <a:lnTo>
                  <a:pt x="88391" y="422148"/>
                </a:lnTo>
                <a:lnTo>
                  <a:pt x="114300" y="367284"/>
                </a:lnTo>
                <a:lnTo>
                  <a:pt x="146303" y="315468"/>
                </a:lnTo>
                <a:lnTo>
                  <a:pt x="182879" y="266700"/>
                </a:lnTo>
                <a:lnTo>
                  <a:pt x="245363" y="201168"/>
                </a:lnTo>
                <a:lnTo>
                  <a:pt x="292607" y="163068"/>
                </a:lnTo>
                <a:lnTo>
                  <a:pt x="342899" y="129540"/>
                </a:lnTo>
                <a:lnTo>
                  <a:pt x="396239" y="100584"/>
                </a:lnTo>
                <a:lnTo>
                  <a:pt x="452627" y="76200"/>
                </a:lnTo>
                <a:lnTo>
                  <a:pt x="512063" y="57912"/>
                </a:lnTo>
                <a:lnTo>
                  <a:pt x="573023" y="45720"/>
                </a:lnTo>
                <a:lnTo>
                  <a:pt x="669035" y="38100"/>
                </a:lnTo>
                <a:lnTo>
                  <a:pt x="888927" y="38100"/>
                </a:lnTo>
                <a:lnTo>
                  <a:pt x="867155" y="30480"/>
                </a:lnTo>
                <a:lnTo>
                  <a:pt x="835151" y="21336"/>
                </a:lnTo>
                <a:lnTo>
                  <a:pt x="801623" y="13716"/>
                </a:lnTo>
                <a:lnTo>
                  <a:pt x="769619" y="7620"/>
                </a:lnTo>
                <a:lnTo>
                  <a:pt x="736091" y="3048"/>
                </a:lnTo>
                <a:lnTo>
                  <a:pt x="667511" y="0"/>
                </a:lnTo>
                <a:close/>
              </a:path>
              <a:path w="1336675" h="1335404">
                <a:moveTo>
                  <a:pt x="888927" y="38100"/>
                </a:moveTo>
                <a:lnTo>
                  <a:pt x="669035" y="38100"/>
                </a:lnTo>
                <a:lnTo>
                  <a:pt x="733043" y="41148"/>
                </a:lnTo>
                <a:lnTo>
                  <a:pt x="765047" y="45720"/>
                </a:lnTo>
                <a:lnTo>
                  <a:pt x="826007" y="57912"/>
                </a:lnTo>
                <a:lnTo>
                  <a:pt x="885443" y="76200"/>
                </a:lnTo>
                <a:lnTo>
                  <a:pt x="941831" y="100584"/>
                </a:lnTo>
                <a:lnTo>
                  <a:pt x="995171" y="129540"/>
                </a:lnTo>
                <a:lnTo>
                  <a:pt x="1045463" y="163068"/>
                </a:lnTo>
                <a:lnTo>
                  <a:pt x="1114043" y="222504"/>
                </a:lnTo>
                <a:lnTo>
                  <a:pt x="1173479" y="291084"/>
                </a:lnTo>
                <a:lnTo>
                  <a:pt x="1190243" y="316992"/>
                </a:lnTo>
                <a:lnTo>
                  <a:pt x="1207007" y="341376"/>
                </a:lnTo>
                <a:lnTo>
                  <a:pt x="1222247" y="368808"/>
                </a:lnTo>
                <a:lnTo>
                  <a:pt x="1235963" y="394716"/>
                </a:lnTo>
                <a:lnTo>
                  <a:pt x="1248155" y="423672"/>
                </a:lnTo>
                <a:lnTo>
                  <a:pt x="1260347" y="451103"/>
                </a:lnTo>
                <a:lnTo>
                  <a:pt x="1269491" y="481583"/>
                </a:lnTo>
                <a:lnTo>
                  <a:pt x="1278635" y="510539"/>
                </a:lnTo>
                <a:lnTo>
                  <a:pt x="1284731" y="541019"/>
                </a:lnTo>
                <a:lnTo>
                  <a:pt x="1290827" y="573023"/>
                </a:lnTo>
                <a:lnTo>
                  <a:pt x="1293875" y="603503"/>
                </a:lnTo>
                <a:lnTo>
                  <a:pt x="1296923" y="635507"/>
                </a:lnTo>
                <a:lnTo>
                  <a:pt x="1298447" y="669035"/>
                </a:lnTo>
                <a:lnTo>
                  <a:pt x="1296923" y="701039"/>
                </a:lnTo>
                <a:lnTo>
                  <a:pt x="1290827" y="763523"/>
                </a:lnTo>
                <a:lnTo>
                  <a:pt x="1277111" y="826007"/>
                </a:lnTo>
                <a:lnTo>
                  <a:pt x="1258823" y="885443"/>
                </a:lnTo>
                <a:lnTo>
                  <a:pt x="1235963" y="941831"/>
                </a:lnTo>
                <a:lnTo>
                  <a:pt x="1207007" y="995171"/>
                </a:lnTo>
                <a:lnTo>
                  <a:pt x="1171955" y="1045463"/>
                </a:lnTo>
                <a:lnTo>
                  <a:pt x="1133855" y="1091183"/>
                </a:lnTo>
                <a:lnTo>
                  <a:pt x="1091183" y="1133855"/>
                </a:lnTo>
                <a:lnTo>
                  <a:pt x="1019555" y="1190243"/>
                </a:lnTo>
                <a:lnTo>
                  <a:pt x="967739" y="1222247"/>
                </a:lnTo>
                <a:lnTo>
                  <a:pt x="912875" y="1248155"/>
                </a:lnTo>
                <a:lnTo>
                  <a:pt x="854963" y="1269491"/>
                </a:lnTo>
                <a:lnTo>
                  <a:pt x="794003" y="1284731"/>
                </a:lnTo>
                <a:lnTo>
                  <a:pt x="699515" y="1296923"/>
                </a:lnTo>
                <a:lnTo>
                  <a:pt x="892555" y="1296923"/>
                </a:lnTo>
                <a:lnTo>
                  <a:pt x="928115" y="1283207"/>
                </a:lnTo>
                <a:lnTo>
                  <a:pt x="987551" y="1254251"/>
                </a:lnTo>
                <a:lnTo>
                  <a:pt x="1042415" y="1220723"/>
                </a:lnTo>
                <a:lnTo>
                  <a:pt x="1092707" y="1182623"/>
                </a:lnTo>
                <a:lnTo>
                  <a:pt x="1139951" y="1139951"/>
                </a:lnTo>
                <a:lnTo>
                  <a:pt x="1184147" y="1092707"/>
                </a:lnTo>
                <a:lnTo>
                  <a:pt x="1222247" y="1040891"/>
                </a:lnTo>
                <a:lnTo>
                  <a:pt x="1255775" y="986027"/>
                </a:lnTo>
                <a:lnTo>
                  <a:pt x="1283207" y="926591"/>
                </a:lnTo>
                <a:lnTo>
                  <a:pt x="1306067" y="865631"/>
                </a:lnTo>
                <a:lnTo>
                  <a:pt x="1322831" y="801623"/>
                </a:lnTo>
                <a:lnTo>
                  <a:pt x="1331975" y="736091"/>
                </a:lnTo>
                <a:lnTo>
                  <a:pt x="1336547" y="667511"/>
                </a:lnTo>
                <a:lnTo>
                  <a:pt x="1335023" y="632459"/>
                </a:lnTo>
                <a:lnTo>
                  <a:pt x="1327403" y="565403"/>
                </a:lnTo>
                <a:lnTo>
                  <a:pt x="1315211" y="499871"/>
                </a:lnTo>
                <a:lnTo>
                  <a:pt x="1295399" y="437387"/>
                </a:lnTo>
                <a:lnTo>
                  <a:pt x="1269491" y="377952"/>
                </a:lnTo>
                <a:lnTo>
                  <a:pt x="1239011" y="321564"/>
                </a:lnTo>
                <a:lnTo>
                  <a:pt x="1182623" y="242316"/>
                </a:lnTo>
                <a:lnTo>
                  <a:pt x="1139951" y="195072"/>
                </a:lnTo>
                <a:lnTo>
                  <a:pt x="1092707" y="152400"/>
                </a:lnTo>
                <a:lnTo>
                  <a:pt x="1040891" y="114300"/>
                </a:lnTo>
                <a:lnTo>
                  <a:pt x="986027" y="80772"/>
                </a:lnTo>
                <a:lnTo>
                  <a:pt x="928115" y="53340"/>
                </a:lnTo>
                <a:lnTo>
                  <a:pt x="897635" y="41148"/>
                </a:lnTo>
                <a:lnTo>
                  <a:pt x="888927" y="3810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7" name="object 7"/>
          <p:cNvSpPr txBox="1">
            <a:spLocks noGrp="1"/>
          </p:cNvSpPr>
          <p:nvPr>
            <p:ph type="title"/>
          </p:nvPr>
        </p:nvSpPr>
        <p:spPr>
          <a:xfrm>
            <a:off x="2826497" y="142646"/>
            <a:ext cx="7054215" cy="1488440"/>
          </a:xfrm>
          <a:prstGeom prst="rect">
            <a:avLst/>
          </a:prstGeom>
        </p:spPr>
        <p:txBody>
          <a:bodyPr vert="horz" wrap="square" lIns="0" tIns="12700" rIns="0" bIns="0" rtlCol="0">
            <a:spAutoFit/>
          </a:bodyPr>
          <a:lstStyle/>
          <a:p>
            <a:pPr marL="12700" marR="5080">
              <a:spcBef>
                <a:spcPts val="100"/>
              </a:spcBef>
            </a:pPr>
            <a:r>
              <a:rPr spc="-5" dirty="0">
                <a:solidFill>
                  <a:srgbClr val="000000"/>
                </a:solidFill>
              </a:rPr>
              <a:t>SIFONOSTELE </a:t>
            </a:r>
            <a:r>
              <a:rPr b="0" spc="-5" dirty="0">
                <a:solidFill>
                  <a:srgbClr val="000000"/>
                </a:solidFill>
              </a:rPr>
              <a:t>– fascio conduttore unico, di forma  tubulare, con al centro midollo; si presenta in alcune  famiglie di Felci (Schizeaceae,</a:t>
            </a:r>
            <a:r>
              <a:rPr b="0" spc="55" dirty="0">
                <a:solidFill>
                  <a:srgbClr val="000000"/>
                </a:solidFill>
              </a:rPr>
              <a:t> </a:t>
            </a:r>
            <a:r>
              <a:rPr b="0" spc="-5" dirty="0">
                <a:solidFill>
                  <a:srgbClr val="000000"/>
                </a:solidFill>
              </a:rPr>
              <a:t>Gleicheniaceae).</a:t>
            </a:r>
          </a:p>
          <a:p>
            <a:pPr marL="12700"/>
            <a:r>
              <a:rPr b="0" spc="-5" dirty="0">
                <a:solidFill>
                  <a:srgbClr val="000000"/>
                </a:solidFill>
              </a:rPr>
              <a:t>Dal greco antico «</a:t>
            </a:r>
            <a:r>
              <a:rPr b="0" i="1" spc="-5" dirty="0">
                <a:solidFill>
                  <a:srgbClr val="000000"/>
                </a:solidFill>
              </a:rPr>
              <a:t>siphon»</a:t>
            </a:r>
            <a:r>
              <a:rPr b="0" spc="-5" dirty="0">
                <a:solidFill>
                  <a:srgbClr val="000000"/>
                </a:solidFill>
              </a:rPr>
              <a:t>,</a:t>
            </a:r>
            <a:r>
              <a:rPr b="0" spc="55" dirty="0">
                <a:solidFill>
                  <a:srgbClr val="000000"/>
                </a:solidFill>
              </a:rPr>
              <a:t> </a:t>
            </a:r>
            <a:r>
              <a:rPr b="0" spc="-5" dirty="0">
                <a:solidFill>
                  <a:srgbClr val="000000"/>
                </a:solidFill>
              </a:rPr>
              <a:t>tubo.</a:t>
            </a:r>
          </a:p>
        </p:txBody>
      </p:sp>
      <p:sp>
        <p:nvSpPr>
          <p:cNvPr id="8" name="object 8"/>
          <p:cNvSpPr txBox="1"/>
          <p:nvPr/>
        </p:nvSpPr>
        <p:spPr>
          <a:xfrm>
            <a:off x="2826497" y="1605686"/>
            <a:ext cx="6208395" cy="391160"/>
          </a:xfrm>
          <a:prstGeom prst="rect">
            <a:avLst/>
          </a:prstGeom>
        </p:spPr>
        <p:txBody>
          <a:bodyPr vert="horz" wrap="square" lIns="0" tIns="12700" rIns="0" bIns="0" rtlCol="0">
            <a:spAutoFit/>
          </a:bodyPr>
          <a:lstStyle/>
          <a:p>
            <a:pPr marL="12700">
              <a:spcBef>
                <a:spcPts val="100"/>
              </a:spcBef>
            </a:pPr>
            <a:r>
              <a:rPr sz="2400" spc="-5" dirty="0">
                <a:solidFill>
                  <a:prstClr val="black"/>
                </a:solidFill>
                <a:latin typeface="Arial"/>
                <a:cs typeface="Arial"/>
              </a:rPr>
              <a:t>Questa stele è molto simile alla successiva</a:t>
            </a:r>
            <a:r>
              <a:rPr sz="2400" spc="60" dirty="0">
                <a:solidFill>
                  <a:prstClr val="black"/>
                </a:solidFill>
                <a:latin typeface="Arial"/>
                <a:cs typeface="Arial"/>
              </a:rPr>
              <a:t> </a:t>
            </a:r>
            <a:r>
              <a:rPr sz="2400" dirty="0">
                <a:solidFill>
                  <a:prstClr val="black"/>
                </a:solidFill>
                <a:latin typeface="Arial"/>
                <a:cs typeface="Arial"/>
              </a:rPr>
              <a:t>…</a:t>
            </a:r>
            <a:endParaRPr sz="2400">
              <a:solidFill>
                <a:prstClr val="black"/>
              </a:solidFill>
              <a:latin typeface="Arial"/>
              <a:cs typeface="Arial"/>
            </a:endParaRPr>
          </a:p>
        </p:txBody>
      </p:sp>
      <p:sp>
        <p:nvSpPr>
          <p:cNvPr id="9" name="object 9"/>
          <p:cNvSpPr txBox="1"/>
          <p:nvPr/>
        </p:nvSpPr>
        <p:spPr>
          <a:xfrm>
            <a:off x="5634403" y="5632221"/>
            <a:ext cx="4702810" cy="756920"/>
          </a:xfrm>
          <a:prstGeom prst="rect">
            <a:avLst/>
          </a:prstGeom>
        </p:spPr>
        <p:txBody>
          <a:bodyPr vert="horz" wrap="square" lIns="0" tIns="12700" rIns="0" bIns="0" rtlCol="0">
            <a:spAutoFit/>
          </a:bodyPr>
          <a:lstStyle/>
          <a:p>
            <a:pPr marL="300355" marR="5080" indent="-288290">
              <a:spcBef>
                <a:spcPts val="100"/>
              </a:spcBef>
            </a:pPr>
            <a:r>
              <a:rPr sz="2400" spc="-5" dirty="0">
                <a:solidFill>
                  <a:prstClr val="black"/>
                </a:solidFill>
                <a:latin typeface="Arial"/>
                <a:cs typeface="Arial"/>
              </a:rPr>
              <a:t>Se si introduce una lacuna ad ogni  emersione fogliare si crea</a:t>
            </a:r>
            <a:r>
              <a:rPr sz="2400" dirty="0">
                <a:solidFill>
                  <a:prstClr val="black"/>
                </a:solidFill>
                <a:latin typeface="Arial"/>
                <a:cs typeface="Arial"/>
              </a:rPr>
              <a:t> </a:t>
            </a:r>
            <a:r>
              <a:rPr sz="2400" spc="-5" dirty="0">
                <a:solidFill>
                  <a:prstClr val="black"/>
                </a:solidFill>
                <a:latin typeface="Arial"/>
                <a:cs typeface="Arial"/>
              </a:rPr>
              <a:t>una…</a:t>
            </a:r>
            <a:endParaRPr sz="2400">
              <a:solidFill>
                <a:prstClr val="black"/>
              </a:solidFill>
              <a:latin typeface="Arial"/>
              <a:cs typeface="Arial"/>
            </a:endParaRPr>
          </a:p>
        </p:txBody>
      </p:sp>
      <p:sp>
        <p:nvSpPr>
          <p:cNvPr id="12" name="object 12"/>
          <p:cNvSpPr txBox="1"/>
          <p:nvPr/>
        </p:nvSpPr>
        <p:spPr>
          <a:xfrm>
            <a:off x="1734297" y="5886094"/>
            <a:ext cx="2519045" cy="756920"/>
          </a:xfrm>
          <a:prstGeom prst="rect">
            <a:avLst/>
          </a:prstGeom>
        </p:spPr>
        <p:txBody>
          <a:bodyPr vert="horz" wrap="square" lIns="0" tIns="12065" rIns="0" bIns="0" rtlCol="0">
            <a:spAutoFit/>
          </a:bodyPr>
          <a:lstStyle/>
          <a:p>
            <a:pPr marL="12700" marR="5080">
              <a:spcBef>
                <a:spcPts val="95"/>
              </a:spcBef>
            </a:pPr>
            <a:r>
              <a:rPr sz="1600" spc="-5" dirty="0">
                <a:solidFill>
                  <a:prstClr val="black"/>
                </a:solidFill>
                <a:latin typeface="Arial"/>
                <a:cs typeface="Arial"/>
              </a:rPr>
              <a:t>Sifonostele (fusto) con fasci  delle tracce fogliari che si  ramificano</a:t>
            </a:r>
            <a:r>
              <a:rPr sz="1600" spc="-15" dirty="0">
                <a:solidFill>
                  <a:prstClr val="black"/>
                </a:solidFill>
                <a:latin typeface="Arial"/>
                <a:cs typeface="Arial"/>
              </a:rPr>
              <a:t> </a:t>
            </a:r>
            <a:r>
              <a:rPr sz="1600" spc="-5" dirty="0">
                <a:solidFill>
                  <a:prstClr val="black"/>
                </a:solidFill>
                <a:latin typeface="Arial"/>
                <a:cs typeface="Arial"/>
              </a:rPr>
              <a:t>lateralmente</a:t>
            </a:r>
            <a:endParaRPr sz="1600">
              <a:solidFill>
                <a:prstClr val="black"/>
              </a:solidFill>
              <a:latin typeface="Arial"/>
              <a:cs typeface="Arial"/>
            </a:endParaRPr>
          </a:p>
        </p:txBody>
      </p:sp>
      <p:sp>
        <p:nvSpPr>
          <p:cNvPr id="13" name="object 13"/>
          <p:cNvSpPr/>
          <p:nvPr/>
        </p:nvSpPr>
        <p:spPr>
          <a:xfrm>
            <a:off x="1524000" y="25908"/>
            <a:ext cx="1028700" cy="2036063"/>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5" name="object 8"/>
          <p:cNvSpPr/>
          <p:nvPr/>
        </p:nvSpPr>
        <p:spPr>
          <a:xfrm>
            <a:off x="5085589" y="6324600"/>
            <a:ext cx="426719" cy="533400"/>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6"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8" name="object 10">
            <a:extLst>
              <a:ext uri="{FF2B5EF4-FFF2-40B4-BE49-F238E27FC236}">
                <a16:creationId xmlns:a16="http://schemas.microsoft.com/office/drawing/2014/main" id="{D309A203-ED77-46B7-90C3-96DEF305B27D}"/>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8820" y="228601"/>
            <a:ext cx="2162555" cy="638555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p:nvPr/>
        </p:nvSpPr>
        <p:spPr>
          <a:xfrm>
            <a:off x="7516367" y="4002023"/>
            <a:ext cx="2328672" cy="2328672"/>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7824215" y="4309871"/>
            <a:ext cx="1714500" cy="1714500"/>
          </a:xfrm>
          <a:custGeom>
            <a:avLst/>
            <a:gdLst/>
            <a:ahLst/>
            <a:cxnLst/>
            <a:rect l="l" t="t" r="r" b="b"/>
            <a:pathLst>
              <a:path w="1714500" h="1714500">
                <a:moveTo>
                  <a:pt x="900683" y="0"/>
                </a:moveTo>
                <a:lnTo>
                  <a:pt x="812291" y="0"/>
                </a:lnTo>
                <a:lnTo>
                  <a:pt x="725423" y="9143"/>
                </a:lnTo>
                <a:lnTo>
                  <a:pt x="684275" y="16763"/>
                </a:lnTo>
                <a:lnTo>
                  <a:pt x="641603" y="25907"/>
                </a:lnTo>
                <a:lnTo>
                  <a:pt x="601979" y="38099"/>
                </a:lnTo>
                <a:lnTo>
                  <a:pt x="562355" y="51815"/>
                </a:lnTo>
                <a:lnTo>
                  <a:pt x="522731" y="67055"/>
                </a:lnTo>
                <a:lnTo>
                  <a:pt x="484631" y="83819"/>
                </a:lnTo>
                <a:lnTo>
                  <a:pt x="411479" y="123443"/>
                </a:lnTo>
                <a:lnTo>
                  <a:pt x="377951" y="146303"/>
                </a:lnTo>
                <a:lnTo>
                  <a:pt x="310895" y="195071"/>
                </a:lnTo>
                <a:lnTo>
                  <a:pt x="280415" y="222503"/>
                </a:lnTo>
                <a:lnTo>
                  <a:pt x="249935" y="251459"/>
                </a:lnTo>
                <a:lnTo>
                  <a:pt x="222504" y="280415"/>
                </a:lnTo>
                <a:lnTo>
                  <a:pt x="195072" y="310895"/>
                </a:lnTo>
                <a:lnTo>
                  <a:pt x="169163" y="344423"/>
                </a:lnTo>
                <a:lnTo>
                  <a:pt x="146303" y="377951"/>
                </a:lnTo>
                <a:lnTo>
                  <a:pt x="123443" y="413003"/>
                </a:lnTo>
                <a:lnTo>
                  <a:pt x="103631" y="448055"/>
                </a:lnTo>
                <a:lnTo>
                  <a:pt x="83819" y="486155"/>
                </a:lnTo>
                <a:lnTo>
                  <a:pt x="67055" y="522731"/>
                </a:lnTo>
                <a:lnTo>
                  <a:pt x="51815" y="562355"/>
                </a:lnTo>
                <a:lnTo>
                  <a:pt x="38100" y="601979"/>
                </a:lnTo>
                <a:lnTo>
                  <a:pt x="25907" y="643127"/>
                </a:lnTo>
                <a:lnTo>
                  <a:pt x="16763" y="684275"/>
                </a:lnTo>
                <a:lnTo>
                  <a:pt x="9143" y="726947"/>
                </a:lnTo>
                <a:lnTo>
                  <a:pt x="4572" y="769619"/>
                </a:lnTo>
                <a:lnTo>
                  <a:pt x="1524" y="812291"/>
                </a:lnTo>
                <a:lnTo>
                  <a:pt x="0" y="856487"/>
                </a:lnTo>
                <a:lnTo>
                  <a:pt x="1524" y="900683"/>
                </a:lnTo>
                <a:lnTo>
                  <a:pt x="4572" y="944879"/>
                </a:lnTo>
                <a:lnTo>
                  <a:pt x="9143" y="987551"/>
                </a:lnTo>
                <a:lnTo>
                  <a:pt x="16763" y="1030223"/>
                </a:lnTo>
                <a:lnTo>
                  <a:pt x="38100" y="1112519"/>
                </a:lnTo>
                <a:lnTo>
                  <a:pt x="51815" y="1152143"/>
                </a:lnTo>
                <a:lnTo>
                  <a:pt x="67055" y="1190243"/>
                </a:lnTo>
                <a:lnTo>
                  <a:pt x="83819" y="1228343"/>
                </a:lnTo>
                <a:lnTo>
                  <a:pt x="103631" y="1266443"/>
                </a:lnTo>
                <a:lnTo>
                  <a:pt x="123443" y="1301495"/>
                </a:lnTo>
                <a:lnTo>
                  <a:pt x="146303" y="1336547"/>
                </a:lnTo>
                <a:lnTo>
                  <a:pt x="170687" y="1370075"/>
                </a:lnTo>
                <a:lnTo>
                  <a:pt x="222504" y="1434083"/>
                </a:lnTo>
                <a:lnTo>
                  <a:pt x="280415" y="1491995"/>
                </a:lnTo>
                <a:lnTo>
                  <a:pt x="344423" y="1543811"/>
                </a:lnTo>
                <a:lnTo>
                  <a:pt x="377951" y="1568195"/>
                </a:lnTo>
                <a:lnTo>
                  <a:pt x="448055" y="1610867"/>
                </a:lnTo>
                <a:lnTo>
                  <a:pt x="486155" y="1629155"/>
                </a:lnTo>
                <a:lnTo>
                  <a:pt x="562355" y="1662683"/>
                </a:lnTo>
                <a:lnTo>
                  <a:pt x="601979" y="1674875"/>
                </a:lnTo>
                <a:lnTo>
                  <a:pt x="643127" y="1687067"/>
                </a:lnTo>
                <a:lnTo>
                  <a:pt x="684275" y="1696211"/>
                </a:lnTo>
                <a:lnTo>
                  <a:pt x="726947" y="1703831"/>
                </a:lnTo>
                <a:lnTo>
                  <a:pt x="769619" y="1709927"/>
                </a:lnTo>
                <a:lnTo>
                  <a:pt x="813815" y="1712975"/>
                </a:lnTo>
                <a:lnTo>
                  <a:pt x="858011" y="1714499"/>
                </a:lnTo>
                <a:lnTo>
                  <a:pt x="902207" y="1712975"/>
                </a:lnTo>
                <a:lnTo>
                  <a:pt x="944879" y="1709927"/>
                </a:lnTo>
                <a:lnTo>
                  <a:pt x="987551" y="1703831"/>
                </a:lnTo>
                <a:lnTo>
                  <a:pt x="1030223" y="1696211"/>
                </a:lnTo>
                <a:lnTo>
                  <a:pt x="1071371" y="1687067"/>
                </a:lnTo>
                <a:lnTo>
                  <a:pt x="1107376" y="1676399"/>
                </a:lnTo>
                <a:lnTo>
                  <a:pt x="856487" y="1676399"/>
                </a:lnTo>
                <a:lnTo>
                  <a:pt x="813815" y="1674875"/>
                </a:lnTo>
                <a:lnTo>
                  <a:pt x="772667" y="1671827"/>
                </a:lnTo>
                <a:lnTo>
                  <a:pt x="691895" y="1659635"/>
                </a:lnTo>
                <a:lnTo>
                  <a:pt x="652271" y="1650491"/>
                </a:lnTo>
                <a:lnTo>
                  <a:pt x="612647" y="1638299"/>
                </a:lnTo>
                <a:lnTo>
                  <a:pt x="574547" y="1626107"/>
                </a:lnTo>
                <a:lnTo>
                  <a:pt x="537971" y="1610867"/>
                </a:lnTo>
                <a:lnTo>
                  <a:pt x="501395" y="1594103"/>
                </a:lnTo>
                <a:lnTo>
                  <a:pt x="466343" y="1577339"/>
                </a:lnTo>
                <a:lnTo>
                  <a:pt x="431291" y="1557527"/>
                </a:lnTo>
                <a:lnTo>
                  <a:pt x="399287" y="1536191"/>
                </a:lnTo>
                <a:lnTo>
                  <a:pt x="367283" y="1513331"/>
                </a:lnTo>
                <a:lnTo>
                  <a:pt x="335279" y="1488947"/>
                </a:lnTo>
                <a:lnTo>
                  <a:pt x="306323" y="1463039"/>
                </a:lnTo>
                <a:lnTo>
                  <a:pt x="277367" y="1435607"/>
                </a:lnTo>
                <a:lnTo>
                  <a:pt x="249935" y="1406651"/>
                </a:lnTo>
                <a:lnTo>
                  <a:pt x="224028" y="1377695"/>
                </a:lnTo>
                <a:lnTo>
                  <a:pt x="199643" y="1345691"/>
                </a:lnTo>
                <a:lnTo>
                  <a:pt x="176784" y="1313687"/>
                </a:lnTo>
                <a:lnTo>
                  <a:pt x="155448" y="1281683"/>
                </a:lnTo>
                <a:lnTo>
                  <a:pt x="118872" y="1211579"/>
                </a:lnTo>
                <a:lnTo>
                  <a:pt x="102107" y="1175003"/>
                </a:lnTo>
                <a:lnTo>
                  <a:pt x="86867" y="1138427"/>
                </a:lnTo>
                <a:lnTo>
                  <a:pt x="74675" y="1100327"/>
                </a:lnTo>
                <a:lnTo>
                  <a:pt x="64007" y="1060703"/>
                </a:lnTo>
                <a:lnTo>
                  <a:pt x="54863" y="1021079"/>
                </a:lnTo>
                <a:lnTo>
                  <a:pt x="47243" y="981455"/>
                </a:lnTo>
                <a:lnTo>
                  <a:pt x="42672" y="940307"/>
                </a:lnTo>
                <a:lnTo>
                  <a:pt x="38100" y="897635"/>
                </a:lnTo>
                <a:lnTo>
                  <a:pt x="38100" y="856487"/>
                </a:lnTo>
                <a:lnTo>
                  <a:pt x="39624" y="813815"/>
                </a:lnTo>
                <a:lnTo>
                  <a:pt x="42672" y="772667"/>
                </a:lnTo>
                <a:lnTo>
                  <a:pt x="47243" y="731519"/>
                </a:lnTo>
                <a:lnTo>
                  <a:pt x="54863" y="690371"/>
                </a:lnTo>
                <a:lnTo>
                  <a:pt x="64007" y="650747"/>
                </a:lnTo>
                <a:lnTo>
                  <a:pt x="74675" y="612647"/>
                </a:lnTo>
                <a:lnTo>
                  <a:pt x="88391" y="574547"/>
                </a:lnTo>
                <a:lnTo>
                  <a:pt x="102107" y="537971"/>
                </a:lnTo>
                <a:lnTo>
                  <a:pt x="118872" y="501395"/>
                </a:lnTo>
                <a:lnTo>
                  <a:pt x="137160" y="466343"/>
                </a:lnTo>
                <a:lnTo>
                  <a:pt x="156972" y="431291"/>
                </a:lnTo>
                <a:lnTo>
                  <a:pt x="178307" y="397763"/>
                </a:lnTo>
                <a:lnTo>
                  <a:pt x="201167" y="365759"/>
                </a:lnTo>
                <a:lnTo>
                  <a:pt x="225551" y="335279"/>
                </a:lnTo>
                <a:lnTo>
                  <a:pt x="251459" y="304799"/>
                </a:lnTo>
                <a:lnTo>
                  <a:pt x="306323" y="249935"/>
                </a:lnTo>
                <a:lnTo>
                  <a:pt x="336803" y="224027"/>
                </a:lnTo>
                <a:lnTo>
                  <a:pt x="367283" y="199643"/>
                </a:lnTo>
                <a:lnTo>
                  <a:pt x="399287" y="176783"/>
                </a:lnTo>
                <a:lnTo>
                  <a:pt x="432815" y="155447"/>
                </a:lnTo>
                <a:lnTo>
                  <a:pt x="466343" y="135635"/>
                </a:lnTo>
                <a:lnTo>
                  <a:pt x="502919" y="117347"/>
                </a:lnTo>
                <a:lnTo>
                  <a:pt x="537971" y="102107"/>
                </a:lnTo>
                <a:lnTo>
                  <a:pt x="576071" y="86867"/>
                </a:lnTo>
                <a:lnTo>
                  <a:pt x="652271" y="62483"/>
                </a:lnTo>
                <a:lnTo>
                  <a:pt x="691895" y="53339"/>
                </a:lnTo>
                <a:lnTo>
                  <a:pt x="774191" y="41147"/>
                </a:lnTo>
                <a:lnTo>
                  <a:pt x="815339" y="38099"/>
                </a:lnTo>
                <a:lnTo>
                  <a:pt x="1110995" y="38099"/>
                </a:lnTo>
                <a:lnTo>
                  <a:pt x="1071371" y="25907"/>
                </a:lnTo>
                <a:lnTo>
                  <a:pt x="1028699" y="16763"/>
                </a:lnTo>
                <a:lnTo>
                  <a:pt x="987551" y="9143"/>
                </a:lnTo>
                <a:lnTo>
                  <a:pt x="944879" y="3047"/>
                </a:lnTo>
                <a:lnTo>
                  <a:pt x="900683" y="0"/>
                </a:lnTo>
                <a:close/>
              </a:path>
              <a:path w="1714500" h="1714500">
                <a:moveTo>
                  <a:pt x="1110995" y="38099"/>
                </a:moveTo>
                <a:lnTo>
                  <a:pt x="899159" y="38099"/>
                </a:lnTo>
                <a:lnTo>
                  <a:pt x="941831" y="41147"/>
                </a:lnTo>
                <a:lnTo>
                  <a:pt x="982979" y="47243"/>
                </a:lnTo>
                <a:lnTo>
                  <a:pt x="1022603" y="54863"/>
                </a:lnTo>
                <a:lnTo>
                  <a:pt x="1062227" y="64007"/>
                </a:lnTo>
                <a:lnTo>
                  <a:pt x="1100327" y="74675"/>
                </a:lnTo>
                <a:lnTo>
                  <a:pt x="1138427" y="86867"/>
                </a:lnTo>
                <a:lnTo>
                  <a:pt x="1176527" y="102107"/>
                </a:lnTo>
                <a:lnTo>
                  <a:pt x="1213103" y="118871"/>
                </a:lnTo>
                <a:lnTo>
                  <a:pt x="1248155" y="137159"/>
                </a:lnTo>
                <a:lnTo>
                  <a:pt x="1281683" y="156971"/>
                </a:lnTo>
                <a:lnTo>
                  <a:pt x="1315211" y="178307"/>
                </a:lnTo>
                <a:lnTo>
                  <a:pt x="1347215" y="201167"/>
                </a:lnTo>
                <a:lnTo>
                  <a:pt x="1408175" y="249935"/>
                </a:lnTo>
                <a:lnTo>
                  <a:pt x="1437131" y="277367"/>
                </a:lnTo>
                <a:lnTo>
                  <a:pt x="1488947" y="335279"/>
                </a:lnTo>
                <a:lnTo>
                  <a:pt x="1513331" y="367283"/>
                </a:lnTo>
                <a:lnTo>
                  <a:pt x="1536191" y="399287"/>
                </a:lnTo>
                <a:lnTo>
                  <a:pt x="1557527" y="432815"/>
                </a:lnTo>
                <a:lnTo>
                  <a:pt x="1577339" y="466343"/>
                </a:lnTo>
                <a:lnTo>
                  <a:pt x="1595627" y="501395"/>
                </a:lnTo>
                <a:lnTo>
                  <a:pt x="1612391" y="537971"/>
                </a:lnTo>
                <a:lnTo>
                  <a:pt x="1639823" y="614171"/>
                </a:lnTo>
                <a:lnTo>
                  <a:pt x="1650491" y="652271"/>
                </a:lnTo>
                <a:lnTo>
                  <a:pt x="1659635" y="691895"/>
                </a:lnTo>
                <a:lnTo>
                  <a:pt x="1667255" y="733043"/>
                </a:lnTo>
                <a:lnTo>
                  <a:pt x="1671827" y="772667"/>
                </a:lnTo>
                <a:lnTo>
                  <a:pt x="1674875" y="815339"/>
                </a:lnTo>
                <a:lnTo>
                  <a:pt x="1676399" y="856487"/>
                </a:lnTo>
                <a:lnTo>
                  <a:pt x="1674875" y="899159"/>
                </a:lnTo>
                <a:lnTo>
                  <a:pt x="1671827" y="940307"/>
                </a:lnTo>
                <a:lnTo>
                  <a:pt x="1667255" y="981455"/>
                </a:lnTo>
                <a:lnTo>
                  <a:pt x="1659635" y="1022603"/>
                </a:lnTo>
                <a:lnTo>
                  <a:pt x="1650491" y="1062227"/>
                </a:lnTo>
                <a:lnTo>
                  <a:pt x="1639823" y="1100327"/>
                </a:lnTo>
                <a:lnTo>
                  <a:pt x="1626107" y="1138427"/>
                </a:lnTo>
                <a:lnTo>
                  <a:pt x="1610867" y="1176527"/>
                </a:lnTo>
                <a:lnTo>
                  <a:pt x="1595627" y="1211579"/>
                </a:lnTo>
                <a:lnTo>
                  <a:pt x="1577339" y="1248155"/>
                </a:lnTo>
                <a:lnTo>
                  <a:pt x="1557527" y="1281683"/>
                </a:lnTo>
                <a:lnTo>
                  <a:pt x="1536191" y="1315211"/>
                </a:lnTo>
                <a:lnTo>
                  <a:pt x="1513331" y="1347215"/>
                </a:lnTo>
                <a:lnTo>
                  <a:pt x="1488947" y="1377695"/>
                </a:lnTo>
                <a:lnTo>
                  <a:pt x="1463039" y="1408175"/>
                </a:lnTo>
                <a:lnTo>
                  <a:pt x="1408175" y="1463039"/>
                </a:lnTo>
                <a:lnTo>
                  <a:pt x="1377695" y="1488947"/>
                </a:lnTo>
                <a:lnTo>
                  <a:pt x="1347215" y="1513331"/>
                </a:lnTo>
                <a:lnTo>
                  <a:pt x="1315211" y="1536191"/>
                </a:lnTo>
                <a:lnTo>
                  <a:pt x="1281683" y="1557527"/>
                </a:lnTo>
                <a:lnTo>
                  <a:pt x="1246631" y="1577339"/>
                </a:lnTo>
                <a:lnTo>
                  <a:pt x="1211579" y="1595627"/>
                </a:lnTo>
                <a:lnTo>
                  <a:pt x="1138427" y="1626107"/>
                </a:lnTo>
                <a:lnTo>
                  <a:pt x="1100327" y="1638299"/>
                </a:lnTo>
                <a:lnTo>
                  <a:pt x="1060703" y="1650491"/>
                </a:lnTo>
                <a:lnTo>
                  <a:pt x="1021079" y="1659635"/>
                </a:lnTo>
                <a:lnTo>
                  <a:pt x="940307" y="1671827"/>
                </a:lnTo>
                <a:lnTo>
                  <a:pt x="899159" y="1674875"/>
                </a:lnTo>
                <a:lnTo>
                  <a:pt x="856487" y="1676399"/>
                </a:lnTo>
                <a:lnTo>
                  <a:pt x="1107376" y="1676399"/>
                </a:lnTo>
                <a:lnTo>
                  <a:pt x="1152143" y="1661159"/>
                </a:lnTo>
                <a:lnTo>
                  <a:pt x="1191767" y="1645919"/>
                </a:lnTo>
                <a:lnTo>
                  <a:pt x="1228343" y="1629155"/>
                </a:lnTo>
                <a:lnTo>
                  <a:pt x="1266443" y="1610867"/>
                </a:lnTo>
                <a:lnTo>
                  <a:pt x="1301495" y="1589531"/>
                </a:lnTo>
                <a:lnTo>
                  <a:pt x="1336547" y="1566671"/>
                </a:lnTo>
                <a:lnTo>
                  <a:pt x="1370075" y="1543811"/>
                </a:lnTo>
                <a:lnTo>
                  <a:pt x="1402079" y="1517903"/>
                </a:lnTo>
                <a:lnTo>
                  <a:pt x="1434083" y="1490471"/>
                </a:lnTo>
                <a:lnTo>
                  <a:pt x="1463039" y="1463039"/>
                </a:lnTo>
                <a:lnTo>
                  <a:pt x="1491995" y="1432559"/>
                </a:lnTo>
                <a:lnTo>
                  <a:pt x="1519427" y="1402079"/>
                </a:lnTo>
                <a:lnTo>
                  <a:pt x="1568195" y="1335023"/>
                </a:lnTo>
                <a:lnTo>
                  <a:pt x="1591055" y="1301495"/>
                </a:lnTo>
                <a:lnTo>
                  <a:pt x="1610867" y="1264919"/>
                </a:lnTo>
                <a:lnTo>
                  <a:pt x="1629155" y="1228343"/>
                </a:lnTo>
                <a:lnTo>
                  <a:pt x="1647443" y="1190243"/>
                </a:lnTo>
                <a:lnTo>
                  <a:pt x="1662683" y="1150619"/>
                </a:lnTo>
                <a:lnTo>
                  <a:pt x="1676399" y="1110995"/>
                </a:lnTo>
                <a:lnTo>
                  <a:pt x="1687067" y="1069847"/>
                </a:lnTo>
                <a:lnTo>
                  <a:pt x="1696211" y="1028699"/>
                </a:lnTo>
                <a:lnTo>
                  <a:pt x="1703831" y="986027"/>
                </a:lnTo>
                <a:lnTo>
                  <a:pt x="1709927" y="943355"/>
                </a:lnTo>
                <a:lnTo>
                  <a:pt x="1712975" y="900683"/>
                </a:lnTo>
                <a:lnTo>
                  <a:pt x="1714499" y="856487"/>
                </a:lnTo>
                <a:lnTo>
                  <a:pt x="1712975" y="812291"/>
                </a:lnTo>
                <a:lnTo>
                  <a:pt x="1709927" y="768095"/>
                </a:lnTo>
                <a:lnTo>
                  <a:pt x="1703831" y="725423"/>
                </a:lnTo>
                <a:lnTo>
                  <a:pt x="1696211" y="682751"/>
                </a:lnTo>
                <a:lnTo>
                  <a:pt x="1687067" y="641603"/>
                </a:lnTo>
                <a:lnTo>
                  <a:pt x="1674875" y="601979"/>
                </a:lnTo>
                <a:lnTo>
                  <a:pt x="1662683" y="560831"/>
                </a:lnTo>
                <a:lnTo>
                  <a:pt x="1629155" y="484631"/>
                </a:lnTo>
                <a:lnTo>
                  <a:pt x="1610867" y="448055"/>
                </a:lnTo>
                <a:lnTo>
                  <a:pt x="1589531" y="411479"/>
                </a:lnTo>
                <a:lnTo>
                  <a:pt x="1568195" y="376427"/>
                </a:lnTo>
                <a:lnTo>
                  <a:pt x="1543811" y="342899"/>
                </a:lnTo>
                <a:lnTo>
                  <a:pt x="1517903" y="310895"/>
                </a:lnTo>
                <a:lnTo>
                  <a:pt x="1491995" y="280415"/>
                </a:lnTo>
                <a:lnTo>
                  <a:pt x="1463039" y="249935"/>
                </a:lnTo>
                <a:lnTo>
                  <a:pt x="1402079" y="195071"/>
                </a:lnTo>
                <a:lnTo>
                  <a:pt x="1370075" y="169163"/>
                </a:lnTo>
                <a:lnTo>
                  <a:pt x="1336547" y="146303"/>
                </a:lnTo>
                <a:lnTo>
                  <a:pt x="1301495" y="123443"/>
                </a:lnTo>
                <a:lnTo>
                  <a:pt x="1264919" y="102107"/>
                </a:lnTo>
                <a:lnTo>
                  <a:pt x="1228343" y="83819"/>
                </a:lnTo>
                <a:lnTo>
                  <a:pt x="1190243" y="67055"/>
                </a:lnTo>
                <a:lnTo>
                  <a:pt x="1150619" y="51815"/>
                </a:lnTo>
                <a:lnTo>
                  <a:pt x="1110995" y="38099"/>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5" name="object 5"/>
          <p:cNvSpPr/>
          <p:nvPr/>
        </p:nvSpPr>
        <p:spPr>
          <a:xfrm>
            <a:off x="1848611" y="4652771"/>
            <a:ext cx="2446020" cy="0"/>
          </a:xfrm>
          <a:custGeom>
            <a:avLst/>
            <a:gdLst/>
            <a:ahLst/>
            <a:cxnLst/>
            <a:rect l="l" t="t" r="r" b="b"/>
            <a:pathLst>
              <a:path w="2446020">
                <a:moveTo>
                  <a:pt x="0" y="0"/>
                </a:moveTo>
                <a:lnTo>
                  <a:pt x="2446019" y="0"/>
                </a:lnTo>
              </a:path>
            </a:pathLst>
          </a:custGeom>
          <a:ln w="36575">
            <a:solidFill>
              <a:srgbClr val="333399"/>
            </a:solidFill>
          </a:ln>
        </p:spPr>
        <p:txBody>
          <a:bodyPr wrap="square" lIns="0" tIns="0" rIns="0" bIns="0" rtlCol="0"/>
          <a:lstStyle/>
          <a:p>
            <a:endParaRPr>
              <a:solidFill>
                <a:prstClr val="black"/>
              </a:solidFill>
              <a:latin typeface="Calibri"/>
            </a:endParaRPr>
          </a:p>
        </p:txBody>
      </p:sp>
      <p:sp>
        <p:nvSpPr>
          <p:cNvPr id="6" name="object 6"/>
          <p:cNvSpPr txBox="1">
            <a:spLocks noGrp="1"/>
          </p:cNvSpPr>
          <p:nvPr>
            <p:ph type="title"/>
          </p:nvPr>
        </p:nvSpPr>
        <p:spPr>
          <a:xfrm>
            <a:off x="4520359" y="142646"/>
            <a:ext cx="5918200" cy="1854200"/>
          </a:xfrm>
          <a:prstGeom prst="rect">
            <a:avLst/>
          </a:prstGeom>
        </p:spPr>
        <p:txBody>
          <a:bodyPr vert="horz" wrap="square" lIns="0" tIns="12700" rIns="0" bIns="0" rtlCol="0">
            <a:spAutoFit/>
          </a:bodyPr>
          <a:lstStyle/>
          <a:p>
            <a:pPr marL="12700" marR="5080">
              <a:spcBef>
                <a:spcPts val="100"/>
              </a:spcBef>
            </a:pPr>
            <a:r>
              <a:rPr spc="-5" dirty="0">
                <a:solidFill>
                  <a:srgbClr val="000000"/>
                </a:solidFill>
              </a:rPr>
              <a:t>DICTIOSTELE </a:t>
            </a:r>
            <a:r>
              <a:rPr b="0" spc="-5" dirty="0">
                <a:solidFill>
                  <a:srgbClr val="000000"/>
                </a:solidFill>
              </a:rPr>
              <a:t>– è il tipico «tubo vascolare  bucato» della </a:t>
            </a:r>
            <a:r>
              <a:rPr spc="-5" dirty="0">
                <a:solidFill>
                  <a:srgbClr val="000000"/>
                </a:solidFill>
              </a:rPr>
              <a:t>maggioranza delle </a:t>
            </a:r>
            <a:r>
              <a:rPr dirty="0">
                <a:solidFill>
                  <a:srgbClr val="000000"/>
                </a:solidFill>
              </a:rPr>
              <a:t>Felci</a:t>
            </a:r>
            <a:r>
              <a:rPr b="0" dirty="0">
                <a:solidFill>
                  <a:srgbClr val="000000"/>
                </a:solidFill>
                <a:latin typeface="Arial"/>
                <a:cs typeface="Arial"/>
              </a:rPr>
              <a:t>,  </a:t>
            </a:r>
            <a:r>
              <a:rPr b="0" spc="-5" dirty="0">
                <a:solidFill>
                  <a:srgbClr val="000000"/>
                </a:solidFill>
              </a:rPr>
              <a:t>formato da un fascio conduttore che appare  reticolato (dal greco antico «diktion», rete)  per la presenza delle tracce</a:t>
            </a:r>
            <a:r>
              <a:rPr b="0" spc="50" dirty="0">
                <a:solidFill>
                  <a:srgbClr val="000000"/>
                </a:solidFill>
              </a:rPr>
              <a:t> </a:t>
            </a:r>
            <a:r>
              <a:rPr b="0" spc="-5" dirty="0">
                <a:solidFill>
                  <a:srgbClr val="000000"/>
                </a:solidFill>
              </a:rPr>
              <a:t>fogliari.</a:t>
            </a:r>
          </a:p>
        </p:txBody>
      </p:sp>
      <p:sp>
        <p:nvSpPr>
          <p:cNvPr id="7" name="object 7"/>
          <p:cNvSpPr txBox="1"/>
          <p:nvPr/>
        </p:nvSpPr>
        <p:spPr>
          <a:xfrm>
            <a:off x="4520359" y="2033931"/>
            <a:ext cx="5839460" cy="2731135"/>
          </a:xfrm>
          <a:prstGeom prst="rect">
            <a:avLst/>
          </a:prstGeom>
        </p:spPr>
        <p:txBody>
          <a:bodyPr vert="horz" wrap="square" lIns="0" tIns="12700" rIns="0" bIns="0" rtlCol="0">
            <a:spAutoFit/>
          </a:bodyPr>
          <a:lstStyle/>
          <a:p>
            <a:pPr marL="12700" marR="5080">
              <a:spcBef>
                <a:spcPts val="100"/>
              </a:spcBef>
            </a:pPr>
            <a:r>
              <a:rPr sz="2400" spc="-5" dirty="0">
                <a:solidFill>
                  <a:prstClr val="black"/>
                </a:solidFill>
                <a:latin typeface="Arial"/>
                <a:cs typeface="Arial"/>
              </a:rPr>
              <a:t>Al di sopra delle tracce fogliari piegate  lateralmente all’infuori vi sono ampie  lacune fogliari riempite da parenchima, che  in sezione formano i raggi midollari. </a:t>
            </a:r>
            <a:r>
              <a:rPr sz="2400" dirty="0">
                <a:solidFill>
                  <a:prstClr val="black"/>
                </a:solidFill>
                <a:latin typeface="Arial"/>
                <a:cs typeface="Arial"/>
              </a:rPr>
              <a:t>Il  </a:t>
            </a:r>
            <a:r>
              <a:rPr sz="2400" spc="-5" dirty="0">
                <a:solidFill>
                  <a:prstClr val="black"/>
                </a:solidFill>
                <a:latin typeface="Arial"/>
                <a:cs typeface="Arial"/>
              </a:rPr>
              <a:t>midollo centrale visto in sezione non è  completamente</a:t>
            </a:r>
            <a:r>
              <a:rPr sz="2400" spc="5" dirty="0">
                <a:solidFill>
                  <a:prstClr val="black"/>
                </a:solidFill>
                <a:latin typeface="Arial"/>
                <a:cs typeface="Arial"/>
              </a:rPr>
              <a:t> </a:t>
            </a:r>
            <a:r>
              <a:rPr sz="2400" spc="-5" dirty="0">
                <a:solidFill>
                  <a:prstClr val="black"/>
                </a:solidFill>
                <a:latin typeface="Arial"/>
                <a:cs typeface="Arial"/>
              </a:rPr>
              <a:t>racchiuso.</a:t>
            </a:r>
            <a:endParaRPr sz="2400">
              <a:solidFill>
                <a:prstClr val="black"/>
              </a:solidFill>
              <a:latin typeface="Arial"/>
              <a:cs typeface="Arial"/>
            </a:endParaRPr>
          </a:p>
          <a:p>
            <a:pPr marL="83820">
              <a:spcBef>
                <a:spcPts val="1864"/>
              </a:spcBef>
            </a:pPr>
            <a:r>
              <a:rPr spc="-5" dirty="0">
                <a:solidFill>
                  <a:srgbClr val="333399"/>
                </a:solidFill>
                <a:latin typeface="Arial"/>
                <a:cs typeface="Arial"/>
              </a:rPr>
              <a:t>Sezione di</a:t>
            </a:r>
            <a:r>
              <a:rPr spc="10" dirty="0">
                <a:solidFill>
                  <a:srgbClr val="333399"/>
                </a:solidFill>
                <a:latin typeface="Arial"/>
                <a:cs typeface="Arial"/>
              </a:rPr>
              <a:t> </a:t>
            </a:r>
            <a:r>
              <a:rPr spc="-5" dirty="0">
                <a:solidFill>
                  <a:srgbClr val="333399"/>
                </a:solidFill>
                <a:latin typeface="Arial"/>
                <a:cs typeface="Arial"/>
              </a:rPr>
              <a:t>taglio</a:t>
            </a:r>
            <a:endParaRPr>
              <a:solidFill>
                <a:prstClr val="black"/>
              </a:solidFill>
              <a:latin typeface="Arial"/>
              <a:cs typeface="Arial"/>
            </a:endParaRPr>
          </a:p>
        </p:txBody>
      </p:sp>
      <p:sp>
        <p:nvSpPr>
          <p:cNvPr id="8" name="object 8"/>
          <p:cNvSpPr/>
          <p:nvPr/>
        </p:nvSpPr>
        <p:spPr>
          <a:xfrm>
            <a:off x="6601968" y="4616195"/>
            <a:ext cx="719455" cy="76200"/>
          </a:xfrm>
          <a:custGeom>
            <a:avLst/>
            <a:gdLst/>
            <a:ahLst/>
            <a:cxnLst/>
            <a:rect l="l" t="t" r="r" b="b"/>
            <a:pathLst>
              <a:path w="719454" h="76200">
                <a:moveTo>
                  <a:pt x="643127" y="0"/>
                </a:moveTo>
                <a:lnTo>
                  <a:pt x="643127" y="76199"/>
                </a:lnTo>
                <a:lnTo>
                  <a:pt x="710183" y="42671"/>
                </a:lnTo>
                <a:lnTo>
                  <a:pt x="655319" y="42671"/>
                </a:lnTo>
                <a:lnTo>
                  <a:pt x="655319" y="32003"/>
                </a:lnTo>
                <a:lnTo>
                  <a:pt x="707135" y="32003"/>
                </a:lnTo>
                <a:lnTo>
                  <a:pt x="643127" y="0"/>
                </a:lnTo>
                <a:close/>
              </a:path>
              <a:path w="719454" h="76200">
                <a:moveTo>
                  <a:pt x="643127" y="32003"/>
                </a:moveTo>
                <a:lnTo>
                  <a:pt x="0" y="32003"/>
                </a:lnTo>
                <a:lnTo>
                  <a:pt x="0" y="42671"/>
                </a:lnTo>
                <a:lnTo>
                  <a:pt x="643127" y="42671"/>
                </a:lnTo>
                <a:lnTo>
                  <a:pt x="643127" y="32003"/>
                </a:lnTo>
                <a:close/>
              </a:path>
              <a:path w="719454" h="76200">
                <a:moveTo>
                  <a:pt x="707135" y="32003"/>
                </a:moveTo>
                <a:lnTo>
                  <a:pt x="655319" y="32003"/>
                </a:lnTo>
                <a:lnTo>
                  <a:pt x="655319" y="42671"/>
                </a:lnTo>
                <a:lnTo>
                  <a:pt x="710183" y="42671"/>
                </a:lnTo>
                <a:lnTo>
                  <a:pt x="719327" y="38099"/>
                </a:lnTo>
                <a:lnTo>
                  <a:pt x="707135" y="32003"/>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9" name="object 9"/>
          <p:cNvSpPr txBox="1"/>
          <p:nvPr/>
        </p:nvSpPr>
        <p:spPr>
          <a:xfrm>
            <a:off x="4982321" y="6317894"/>
            <a:ext cx="5293360" cy="513080"/>
          </a:xfrm>
          <a:prstGeom prst="rect">
            <a:avLst/>
          </a:prstGeom>
        </p:spPr>
        <p:txBody>
          <a:bodyPr vert="horz" wrap="square" lIns="0" tIns="12065" rIns="0" bIns="0" rtlCol="0">
            <a:spAutoFit/>
          </a:bodyPr>
          <a:lstStyle/>
          <a:p>
            <a:pPr marL="12700" marR="5080">
              <a:spcBef>
                <a:spcPts val="95"/>
              </a:spcBef>
            </a:pPr>
            <a:r>
              <a:rPr sz="1600" spc="-15" dirty="0">
                <a:solidFill>
                  <a:prstClr val="black"/>
                </a:solidFill>
                <a:latin typeface="Arial"/>
                <a:cs typeface="Arial"/>
              </a:rPr>
              <a:t>Traccia </a:t>
            </a:r>
            <a:r>
              <a:rPr sz="1600" spc="-5" dirty="0">
                <a:solidFill>
                  <a:prstClr val="black"/>
                </a:solidFill>
                <a:latin typeface="Arial"/>
                <a:cs typeface="Arial"/>
              </a:rPr>
              <a:t>fogliare: prosecuzione dei fasci conduttori del </a:t>
            </a:r>
            <a:r>
              <a:rPr sz="1600" spc="-10" dirty="0">
                <a:solidFill>
                  <a:prstClr val="black"/>
                </a:solidFill>
                <a:latin typeface="Arial"/>
                <a:cs typeface="Arial"/>
              </a:rPr>
              <a:t>fusto  </a:t>
            </a:r>
            <a:r>
              <a:rPr sz="1600" spc="-5" dirty="0">
                <a:solidFill>
                  <a:prstClr val="black"/>
                </a:solidFill>
                <a:latin typeface="Arial"/>
                <a:cs typeface="Arial"/>
              </a:rPr>
              <a:t>nella</a:t>
            </a:r>
            <a:r>
              <a:rPr sz="1600" spc="-20" dirty="0">
                <a:solidFill>
                  <a:prstClr val="black"/>
                </a:solidFill>
                <a:latin typeface="Arial"/>
                <a:cs typeface="Arial"/>
              </a:rPr>
              <a:t> </a:t>
            </a:r>
            <a:r>
              <a:rPr sz="1600" spc="-5" dirty="0">
                <a:solidFill>
                  <a:prstClr val="black"/>
                </a:solidFill>
                <a:latin typeface="Arial"/>
                <a:cs typeface="Arial"/>
              </a:rPr>
              <a:t>foglia</a:t>
            </a:r>
            <a:endParaRPr sz="1600" dirty="0">
              <a:solidFill>
                <a:prstClr val="black"/>
              </a:solidFill>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9048" y="175261"/>
            <a:ext cx="7562087" cy="385571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1624964" y="4102100"/>
            <a:ext cx="8620760" cy="2585720"/>
          </a:xfrm>
          <a:prstGeom prst="rect">
            <a:avLst/>
          </a:prstGeom>
        </p:spPr>
        <p:txBody>
          <a:bodyPr vert="horz" wrap="square" lIns="0" tIns="12700" rIns="0" bIns="0" rtlCol="0">
            <a:spAutoFit/>
          </a:bodyPr>
          <a:lstStyle/>
          <a:p>
            <a:pPr marL="12700" marR="5080">
              <a:spcBef>
                <a:spcPts val="100"/>
              </a:spcBef>
            </a:pPr>
            <a:r>
              <a:rPr sz="2400" b="1" spc="-5" dirty="0">
                <a:solidFill>
                  <a:srgbClr val="BF0000"/>
                </a:solidFill>
                <a:latin typeface="Arial"/>
                <a:cs typeface="Arial"/>
              </a:rPr>
              <a:t>Sifonostele </a:t>
            </a:r>
            <a:r>
              <a:rPr sz="2400" spc="-5" dirty="0">
                <a:solidFill>
                  <a:prstClr val="black"/>
                </a:solidFill>
                <a:latin typeface="Arial"/>
                <a:cs typeface="Arial"/>
              </a:rPr>
              <a:t>e </a:t>
            </a:r>
            <a:r>
              <a:rPr sz="2400" b="1" spc="-5" dirty="0">
                <a:solidFill>
                  <a:srgbClr val="BF0000"/>
                </a:solidFill>
                <a:latin typeface="Arial"/>
                <a:cs typeface="Arial"/>
              </a:rPr>
              <a:t>dictiostele </a:t>
            </a:r>
            <a:r>
              <a:rPr sz="2400" spc="-5" dirty="0">
                <a:solidFill>
                  <a:prstClr val="black"/>
                </a:solidFill>
                <a:latin typeface="Arial"/>
                <a:cs typeface="Arial"/>
              </a:rPr>
              <a:t>sono molto simili, in quanto si </a:t>
            </a:r>
            <a:r>
              <a:rPr sz="2400" spc="-10" dirty="0">
                <a:solidFill>
                  <a:prstClr val="black"/>
                </a:solidFill>
                <a:latin typeface="Arial"/>
                <a:cs typeface="Arial"/>
              </a:rPr>
              <a:t>diffe-  </a:t>
            </a:r>
            <a:r>
              <a:rPr sz="2400" spc="-5" dirty="0">
                <a:solidFill>
                  <a:prstClr val="black"/>
                </a:solidFill>
                <a:latin typeface="Arial"/>
                <a:cs typeface="Arial"/>
              </a:rPr>
              <a:t>renziano soltanto per la presenza della lacuna fogliare in </a:t>
            </a:r>
            <a:r>
              <a:rPr sz="2400" dirty="0">
                <a:solidFill>
                  <a:prstClr val="black"/>
                </a:solidFill>
                <a:latin typeface="Arial"/>
                <a:cs typeface="Arial"/>
              </a:rPr>
              <a:t>corri-  </a:t>
            </a:r>
            <a:r>
              <a:rPr sz="2400" spc="-5" dirty="0">
                <a:solidFill>
                  <a:prstClr val="black"/>
                </a:solidFill>
                <a:latin typeface="Arial"/>
                <a:cs typeface="Arial"/>
              </a:rPr>
              <a:t>spondenza dell’emergenza della nervatura della fronda fogliare.  </a:t>
            </a:r>
            <a:r>
              <a:rPr sz="2400" dirty="0">
                <a:solidFill>
                  <a:prstClr val="black"/>
                </a:solidFill>
                <a:latin typeface="Arial"/>
                <a:cs typeface="Arial"/>
              </a:rPr>
              <a:t>Il </a:t>
            </a:r>
            <a:r>
              <a:rPr sz="2400" spc="-5" dirty="0">
                <a:solidFill>
                  <a:prstClr val="black"/>
                </a:solidFill>
                <a:latin typeface="Arial"/>
                <a:cs typeface="Arial"/>
              </a:rPr>
              <a:t>progressivo aumento dell’ampiezza delle lacune, con </a:t>
            </a:r>
            <a:r>
              <a:rPr sz="2400" dirty="0">
                <a:solidFill>
                  <a:prstClr val="black"/>
                </a:solidFill>
                <a:latin typeface="Arial"/>
                <a:cs typeface="Arial"/>
              </a:rPr>
              <a:t>conse-  </a:t>
            </a:r>
            <a:r>
              <a:rPr sz="2400" spc="-5" dirty="0">
                <a:solidFill>
                  <a:prstClr val="black"/>
                </a:solidFill>
                <a:latin typeface="Arial"/>
                <a:cs typeface="Arial"/>
              </a:rPr>
              <a:t>guente riduzione dei tessuti di conduzione (che si arricchiscono  però in elementi tracheali, molto </a:t>
            </a:r>
            <a:r>
              <a:rPr sz="2400" spc="-10" dirty="0">
                <a:solidFill>
                  <a:prstClr val="black"/>
                </a:solidFill>
                <a:latin typeface="Arial"/>
                <a:cs typeface="Arial"/>
              </a:rPr>
              <a:t>efficienti </a:t>
            </a:r>
            <a:r>
              <a:rPr sz="2400" spc="-5" dirty="0">
                <a:solidFill>
                  <a:prstClr val="black"/>
                </a:solidFill>
                <a:latin typeface="Arial"/>
                <a:cs typeface="Arial"/>
              </a:rPr>
              <a:t>nel trasporto </a:t>
            </a:r>
            <a:r>
              <a:rPr sz="2400" dirty="0">
                <a:solidFill>
                  <a:prstClr val="black"/>
                </a:solidFill>
                <a:latin typeface="Arial"/>
                <a:cs typeface="Arial"/>
              </a:rPr>
              <a:t>dell’ac-  </a:t>
            </a:r>
            <a:r>
              <a:rPr sz="2400" spc="-5" dirty="0">
                <a:solidFill>
                  <a:prstClr val="black"/>
                </a:solidFill>
                <a:latin typeface="Arial"/>
                <a:cs typeface="Arial"/>
              </a:rPr>
              <a:t>qua), porta all’EUSTELE.</a:t>
            </a:r>
            <a:endParaRPr sz="2400" dirty="0">
              <a:solidFill>
                <a:prstClr val="black"/>
              </a:solidFill>
              <a:latin typeface="Arial"/>
              <a:cs typeface="Arial"/>
            </a:endParaRPr>
          </a:p>
        </p:txBody>
      </p:sp>
      <p:sp>
        <p:nvSpPr>
          <p:cNvPr id="7" name="object 8"/>
          <p:cNvSpPr/>
          <p:nvPr/>
        </p:nvSpPr>
        <p:spPr>
          <a:xfrm>
            <a:off x="5085589" y="6324600"/>
            <a:ext cx="426719" cy="5334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0" name="object 10">
            <a:extLst>
              <a:ext uri="{FF2B5EF4-FFF2-40B4-BE49-F238E27FC236}">
                <a16:creationId xmlns:a16="http://schemas.microsoft.com/office/drawing/2014/main" id="{0F7C6060-186B-4D39-A21E-331E0E5E5CE2}"/>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22065" y="133351"/>
            <a:ext cx="6701155" cy="6001643"/>
          </a:xfrm>
          <a:prstGeom prst="rect">
            <a:avLst/>
          </a:prstGeom>
        </p:spPr>
        <p:txBody>
          <a:bodyPr vert="horz" wrap="square" lIns="0" tIns="12700" rIns="0" bIns="0" rtlCol="0">
            <a:spAutoFit/>
          </a:bodyPr>
          <a:lstStyle/>
          <a:p>
            <a:pPr marL="12700" marR="1603375">
              <a:spcBef>
                <a:spcPts val="100"/>
              </a:spcBef>
            </a:pPr>
            <a:r>
              <a:rPr sz="2400" b="1" spc="-5" dirty="0">
                <a:solidFill>
                  <a:prstClr val="black"/>
                </a:solidFill>
                <a:latin typeface="Arial"/>
                <a:cs typeface="Arial"/>
              </a:rPr>
              <a:t>EUSTELE </a:t>
            </a:r>
            <a:r>
              <a:rPr sz="2400" spc="-5" dirty="0">
                <a:solidFill>
                  <a:prstClr val="black"/>
                </a:solidFill>
                <a:latin typeface="Arial"/>
                <a:cs typeface="Arial"/>
              </a:rPr>
              <a:t>– è il tipo di stele di tutte le  Gimnosperme e Dicotiledoni.</a:t>
            </a:r>
            <a:endParaRPr sz="2400">
              <a:solidFill>
                <a:prstClr val="black"/>
              </a:solidFill>
              <a:latin typeface="Arial"/>
              <a:cs typeface="Arial"/>
            </a:endParaRPr>
          </a:p>
          <a:p>
            <a:pPr marL="12700" marR="601980"/>
            <a:r>
              <a:rPr sz="2400" spc="-5" dirty="0">
                <a:solidFill>
                  <a:prstClr val="black"/>
                </a:solidFill>
                <a:latin typeface="Arial"/>
                <a:cs typeface="Arial"/>
              </a:rPr>
              <a:t>Floema e </a:t>
            </a:r>
            <a:r>
              <a:rPr sz="2400" spc="-10" dirty="0">
                <a:solidFill>
                  <a:prstClr val="black"/>
                </a:solidFill>
                <a:latin typeface="Arial"/>
                <a:cs typeface="Arial"/>
              </a:rPr>
              <a:t>xilema </a:t>
            </a:r>
            <a:r>
              <a:rPr sz="2400" spc="-5" dirty="0">
                <a:solidFill>
                  <a:prstClr val="black"/>
                </a:solidFill>
                <a:latin typeface="Arial"/>
                <a:cs typeface="Arial"/>
              </a:rPr>
              <a:t>sono frammentati in cordoni  distinti, disposti lungo un anello e divisi  chiaramente dal</a:t>
            </a:r>
            <a:r>
              <a:rPr sz="2400" spc="20" dirty="0">
                <a:solidFill>
                  <a:prstClr val="black"/>
                </a:solidFill>
                <a:latin typeface="Arial"/>
                <a:cs typeface="Arial"/>
              </a:rPr>
              <a:t> </a:t>
            </a:r>
            <a:r>
              <a:rPr sz="2400" spc="-5" dirty="0">
                <a:solidFill>
                  <a:prstClr val="black"/>
                </a:solidFill>
                <a:latin typeface="Arial"/>
                <a:cs typeface="Arial"/>
              </a:rPr>
              <a:t>midollo.</a:t>
            </a:r>
            <a:endParaRPr sz="2400">
              <a:solidFill>
                <a:prstClr val="black"/>
              </a:solidFill>
              <a:latin typeface="Arial"/>
              <a:cs typeface="Arial"/>
            </a:endParaRPr>
          </a:p>
          <a:p>
            <a:pPr marL="12700" marR="5080">
              <a:spcBef>
                <a:spcPts val="490"/>
              </a:spcBef>
            </a:pPr>
            <a:r>
              <a:rPr sz="2400" spc="-20" dirty="0">
                <a:solidFill>
                  <a:prstClr val="black"/>
                </a:solidFill>
                <a:latin typeface="Arial"/>
                <a:cs typeface="Arial"/>
              </a:rPr>
              <a:t>L’eustele </a:t>
            </a:r>
            <a:r>
              <a:rPr sz="2400" spc="-5" dirty="0">
                <a:solidFill>
                  <a:prstClr val="black"/>
                </a:solidFill>
                <a:latin typeface="Arial"/>
                <a:cs typeface="Arial"/>
              </a:rPr>
              <a:t>deriva dalla sifonostele: corrisponde ad  originario un fascio conduttore concentrico con  midollo al centro, che è stato frammentato in più  fasci distinti dai raggi midollari. Ogni fascio  conduttore non è più concentrico ma collaterale.  </a:t>
            </a:r>
            <a:r>
              <a:rPr sz="2400" dirty="0">
                <a:solidFill>
                  <a:prstClr val="black"/>
                </a:solidFill>
                <a:latin typeface="Arial"/>
                <a:cs typeface="Arial"/>
              </a:rPr>
              <a:t>Il </a:t>
            </a:r>
            <a:r>
              <a:rPr sz="2400" spc="-5" dirty="0">
                <a:solidFill>
                  <a:prstClr val="black"/>
                </a:solidFill>
                <a:latin typeface="Arial"/>
                <a:cs typeface="Arial"/>
              </a:rPr>
              <a:t>midollo è presente nella parte centrale ed è ben  sviluppato.</a:t>
            </a:r>
            <a:endParaRPr sz="2400">
              <a:solidFill>
                <a:prstClr val="black"/>
              </a:solidFill>
              <a:latin typeface="Arial"/>
              <a:cs typeface="Arial"/>
            </a:endParaRPr>
          </a:p>
          <a:p>
            <a:pPr>
              <a:spcBef>
                <a:spcPts val="5"/>
              </a:spcBef>
            </a:pPr>
            <a:endParaRPr sz="2500">
              <a:solidFill>
                <a:prstClr val="black"/>
              </a:solidFill>
              <a:latin typeface="Times New Roman"/>
              <a:cs typeface="Times New Roman"/>
            </a:endParaRPr>
          </a:p>
          <a:p>
            <a:pPr marL="12700" marR="392430"/>
            <a:r>
              <a:rPr sz="2400" spc="-20" dirty="0">
                <a:solidFill>
                  <a:prstClr val="black"/>
                </a:solidFill>
                <a:latin typeface="Arial"/>
                <a:cs typeface="Arial"/>
              </a:rPr>
              <a:t>L’intera </a:t>
            </a:r>
            <a:r>
              <a:rPr sz="2400" spc="-5" dirty="0">
                <a:solidFill>
                  <a:prstClr val="black"/>
                </a:solidFill>
                <a:latin typeface="Arial"/>
                <a:cs typeface="Arial"/>
              </a:rPr>
              <a:t>stele continua ad essere circondata da  una sola endodermide comune (spesso  </a:t>
            </a:r>
            <a:r>
              <a:rPr sz="2400" spc="-10" dirty="0">
                <a:solidFill>
                  <a:prstClr val="black"/>
                </a:solidFill>
                <a:latin typeface="Arial"/>
                <a:cs typeface="Arial"/>
              </a:rPr>
              <a:t>difficilmente</a:t>
            </a:r>
            <a:r>
              <a:rPr sz="2400" spc="15" dirty="0">
                <a:solidFill>
                  <a:prstClr val="black"/>
                </a:solidFill>
                <a:latin typeface="Arial"/>
                <a:cs typeface="Arial"/>
              </a:rPr>
              <a:t> </a:t>
            </a:r>
            <a:r>
              <a:rPr sz="2400" spc="-5" dirty="0">
                <a:solidFill>
                  <a:prstClr val="black"/>
                </a:solidFill>
                <a:latin typeface="Arial"/>
                <a:cs typeface="Arial"/>
              </a:rPr>
              <a:t>osservabile).</a:t>
            </a:r>
            <a:endParaRPr sz="2400">
              <a:solidFill>
                <a:prstClr val="black"/>
              </a:solidFill>
              <a:latin typeface="Arial"/>
              <a:cs typeface="Arial"/>
            </a:endParaRPr>
          </a:p>
        </p:txBody>
      </p:sp>
      <p:sp>
        <p:nvSpPr>
          <p:cNvPr id="5" name="object 5"/>
          <p:cNvSpPr/>
          <p:nvPr/>
        </p:nvSpPr>
        <p:spPr>
          <a:xfrm>
            <a:off x="2065304" y="122185"/>
            <a:ext cx="1172612" cy="4201471"/>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1554480" y="4617721"/>
            <a:ext cx="2130972" cy="208787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5085589" y="6324600"/>
            <a:ext cx="426719" cy="53340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1" name="object 10">
            <a:extLst>
              <a:ext uri="{FF2B5EF4-FFF2-40B4-BE49-F238E27FC236}">
                <a16:creationId xmlns:a16="http://schemas.microsoft.com/office/drawing/2014/main" id="{8C097945-633C-42DE-9F84-62681FE69ABA}"/>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56749" y="5326063"/>
            <a:ext cx="1836420" cy="940435"/>
          </a:xfrm>
          <a:prstGeom prst="rect">
            <a:avLst/>
          </a:prstGeom>
        </p:spPr>
        <p:txBody>
          <a:bodyPr vert="horz" wrap="square" lIns="0" tIns="12700" rIns="0" bIns="0" rtlCol="0">
            <a:spAutoFit/>
          </a:bodyPr>
          <a:lstStyle/>
          <a:p>
            <a:pPr marL="12700" marR="5080" indent="481330">
              <a:spcBef>
                <a:spcPts val="100"/>
              </a:spcBef>
            </a:pPr>
            <a:r>
              <a:rPr sz="2000" spc="-5" dirty="0">
                <a:solidFill>
                  <a:prstClr val="black"/>
                </a:solidFill>
                <a:latin typeface="Arial"/>
                <a:cs typeface="Arial"/>
              </a:rPr>
              <a:t>Eustele  </a:t>
            </a:r>
            <a:r>
              <a:rPr sz="2000" dirty="0">
                <a:solidFill>
                  <a:prstClr val="black"/>
                </a:solidFill>
                <a:latin typeface="Arial"/>
                <a:cs typeface="Arial"/>
              </a:rPr>
              <a:t>pianta erbacea  (eudico</a:t>
            </a:r>
            <a:r>
              <a:rPr sz="2000" spc="-5" dirty="0">
                <a:solidFill>
                  <a:prstClr val="black"/>
                </a:solidFill>
                <a:latin typeface="Arial"/>
                <a:cs typeface="Arial"/>
              </a:rPr>
              <a:t>t</a:t>
            </a:r>
            <a:r>
              <a:rPr sz="2000" dirty="0">
                <a:solidFill>
                  <a:prstClr val="black"/>
                </a:solidFill>
                <a:latin typeface="Arial"/>
                <a:cs typeface="Arial"/>
              </a:rPr>
              <a:t>iledone)</a:t>
            </a:r>
            <a:endParaRPr sz="2000">
              <a:solidFill>
                <a:prstClr val="black"/>
              </a:solidFill>
              <a:latin typeface="Arial"/>
              <a:cs typeface="Arial"/>
            </a:endParaRPr>
          </a:p>
        </p:txBody>
      </p:sp>
      <p:sp>
        <p:nvSpPr>
          <p:cNvPr id="3" name="object 3"/>
          <p:cNvSpPr/>
          <p:nvPr/>
        </p:nvSpPr>
        <p:spPr>
          <a:xfrm>
            <a:off x="3147060" y="2560320"/>
            <a:ext cx="6259067" cy="2814827"/>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3517392" y="2887979"/>
            <a:ext cx="1670685" cy="1605280"/>
          </a:xfrm>
          <a:custGeom>
            <a:avLst/>
            <a:gdLst/>
            <a:ahLst/>
            <a:cxnLst/>
            <a:rect l="l" t="t" r="r" b="b"/>
            <a:pathLst>
              <a:path w="1670685" h="1605279">
                <a:moveTo>
                  <a:pt x="835151" y="0"/>
                </a:moveTo>
                <a:lnTo>
                  <a:pt x="790955" y="1524"/>
                </a:lnTo>
                <a:lnTo>
                  <a:pt x="749807" y="4572"/>
                </a:lnTo>
                <a:lnTo>
                  <a:pt x="707135" y="9144"/>
                </a:lnTo>
                <a:lnTo>
                  <a:pt x="665987" y="16763"/>
                </a:lnTo>
                <a:lnTo>
                  <a:pt x="626363" y="25908"/>
                </a:lnTo>
                <a:lnTo>
                  <a:pt x="586739" y="36575"/>
                </a:lnTo>
                <a:lnTo>
                  <a:pt x="547116" y="48768"/>
                </a:lnTo>
                <a:lnTo>
                  <a:pt x="509016" y="64008"/>
                </a:lnTo>
                <a:lnTo>
                  <a:pt x="472440" y="79248"/>
                </a:lnTo>
                <a:lnTo>
                  <a:pt x="437388" y="97536"/>
                </a:lnTo>
                <a:lnTo>
                  <a:pt x="367284" y="137160"/>
                </a:lnTo>
                <a:lnTo>
                  <a:pt x="335280" y="160020"/>
                </a:lnTo>
                <a:lnTo>
                  <a:pt x="303276" y="184403"/>
                </a:lnTo>
                <a:lnTo>
                  <a:pt x="272796" y="208787"/>
                </a:lnTo>
                <a:lnTo>
                  <a:pt x="243840" y="236220"/>
                </a:lnTo>
                <a:lnTo>
                  <a:pt x="216408" y="263651"/>
                </a:lnTo>
                <a:lnTo>
                  <a:pt x="190500" y="292607"/>
                </a:lnTo>
                <a:lnTo>
                  <a:pt x="141731" y="353567"/>
                </a:lnTo>
                <a:lnTo>
                  <a:pt x="120396" y="387095"/>
                </a:lnTo>
                <a:lnTo>
                  <a:pt x="100584" y="420623"/>
                </a:lnTo>
                <a:lnTo>
                  <a:pt x="82296" y="455675"/>
                </a:lnTo>
                <a:lnTo>
                  <a:pt x="65531" y="490727"/>
                </a:lnTo>
                <a:lnTo>
                  <a:pt x="50292" y="527303"/>
                </a:lnTo>
                <a:lnTo>
                  <a:pt x="36576" y="563879"/>
                </a:lnTo>
                <a:lnTo>
                  <a:pt x="25908" y="601979"/>
                </a:lnTo>
                <a:lnTo>
                  <a:pt x="16764" y="641603"/>
                </a:lnTo>
                <a:lnTo>
                  <a:pt x="9143" y="681227"/>
                </a:lnTo>
                <a:lnTo>
                  <a:pt x="4572" y="720851"/>
                </a:lnTo>
                <a:lnTo>
                  <a:pt x="0" y="761999"/>
                </a:lnTo>
                <a:lnTo>
                  <a:pt x="0" y="844295"/>
                </a:lnTo>
                <a:lnTo>
                  <a:pt x="4572" y="885443"/>
                </a:lnTo>
                <a:lnTo>
                  <a:pt x="9143" y="925067"/>
                </a:lnTo>
                <a:lnTo>
                  <a:pt x="16764" y="964691"/>
                </a:lnTo>
                <a:lnTo>
                  <a:pt x="25908" y="1004315"/>
                </a:lnTo>
                <a:lnTo>
                  <a:pt x="36576" y="1042415"/>
                </a:lnTo>
                <a:lnTo>
                  <a:pt x="50292" y="1078991"/>
                </a:lnTo>
                <a:lnTo>
                  <a:pt x="65531" y="1115567"/>
                </a:lnTo>
                <a:lnTo>
                  <a:pt x="82296" y="1150619"/>
                </a:lnTo>
                <a:lnTo>
                  <a:pt x="100584" y="1185671"/>
                </a:lnTo>
                <a:lnTo>
                  <a:pt x="120396" y="1219199"/>
                </a:lnTo>
                <a:lnTo>
                  <a:pt x="143256" y="1252727"/>
                </a:lnTo>
                <a:lnTo>
                  <a:pt x="190500" y="1313687"/>
                </a:lnTo>
                <a:lnTo>
                  <a:pt x="216408" y="1342643"/>
                </a:lnTo>
                <a:lnTo>
                  <a:pt x="274320" y="1397507"/>
                </a:lnTo>
                <a:lnTo>
                  <a:pt x="335280" y="1446275"/>
                </a:lnTo>
                <a:lnTo>
                  <a:pt x="368808" y="1469135"/>
                </a:lnTo>
                <a:lnTo>
                  <a:pt x="402336" y="1488947"/>
                </a:lnTo>
                <a:lnTo>
                  <a:pt x="437388" y="1508759"/>
                </a:lnTo>
                <a:lnTo>
                  <a:pt x="472440" y="1527047"/>
                </a:lnTo>
                <a:lnTo>
                  <a:pt x="548640" y="1557527"/>
                </a:lnTo>
                <a:lnTo>
                  <a:pt x="586739" y="1569719"/>
                </a:lnTo>
                <a:lnTo>
                  <a:pt x="626363" y="1580387"/>
                </a:lnTo>
                <a:lnTo>
                  <a:pt x="667511" y="1589531"/>
                </a:lnTo>
                <a:lnTo>
                  <a:pt x="749807" y="1601723"/>
                </a:lnTo>
                <a:lnTo>
                  <a:pt x="792479" y="1604771"/>
                </a:lnTo>
                <a:lnTo>
                  <a:pt x="877823" y="1604771"/>
                </a:lnTo>
                <a:lnTo>
                  <a:pt x="920495" y="1601723"/>
                </a:lnTo>
                <a:lnTo>
                  <a:pt x="1002791" y="1589531"/>
                </a:lnTo>
                <a:lnTo>
                  <a:pt x="1043939" y="1580387"/>
                </a:lnTo>
                <a:lnTo>
                  <a:pt x="835151" y="1580387"/>
                </a:lnTo>
                <a:lnTo>
                  <a:pt x="792479" y="1578863"/>
                </a:lnTo>
                <a:lnTo>
                  <a:pt x="751331" y="1575815"/>
                </a:lnTo>
                <a:lnTo>
                  <a:pt x="711707" y="1571243"/>
                </a:lnTo>
                <a:lnTo>
                  <a:pt x="670559" y="1563623"/>
                </a:lnTo>
                <a:lnTo>
                  <a:pt x="632459" y="1556003"/>
                </a:lnTo>
                <a:lnTo>
                  <a:pt x="592835" y="1545335"/>
                </a:lnTo>
                <a:lnTo>
                  <a:pt x="556260" y="1533143"/>
                </a:lnTo>
                <a:lnTo>
                  <a:pt x="519684" y="1519427"/>
                </a:lnTo>
                <a:lnTo>
                  <a:pt x="483108" y="1502663"/>
                </a:lnTo>
                <a:lnTo>
                  <a:pt x="448056" y="1485899"/>
                </a:lnTo>
                <a:lnTo>
                  <a:pt x="414528" y="1467611"/>
                </a:lnTo>
                <a:lnTo>
                  <a:pt x="381000" y="1446275"/>
                </a:lnTo>
                <a:lnTo>
                  <a:pt x="318516" y="1402079"/>
                </a:lnTo>
                <a:lnTo>
                  <a:pt x="262128" y="1351787"/>
                </a:lnTo>
                <a:lnTo>
                  <a:pt x="234696" y="1324355"/>
                </a:lnTo>
                <a:lnTo>
                  <a:pt x="185928" y="1267967"/>
                </a:lnTo>
                <a:lnTo>
                  <a:pt x="163068" y="1237487"/>
                </a:lnTo>
                <a:lnTo>
                  <a:pt x="141731" y="1205483"/>
                </a:lnTo>
                <a:lnTo>
                  <a:pt x="105156" y="1139951"/>
                </a:lnTo>
                <a:lnTo>
                  <a:pt x="88392" y="1104899"/>
                </a:lnTo>
                <a:lnTo>
                  <a:pt x="60960" y="1033271"/>
                </a:lnTo>
                <a:lnTo>
                  <a:pt x="41148" y="958595"/>
                </a:lnTo>
                <a:lnTo>
                  <a:pt x="28956" y="882395"/>
                </a:lnTo>
                <a:lnTo>
                  <a:pt x="25908" y="842771"/>
                </a:lnTo>
                <a:lnTo>
                  <a:pt x="24384" y="803147"/>
                </a:lnTo>
                <a:lnTo>
                  <a:pt x="25908" y="761999"/>
                </a:lnTo>
                <a:lnTo>
                  <a:pt x="28956" y="723899"/>
                </a:lnTo>
                <a:lnTo>
                  <a:pt x="35052" y="684275"/>
                </a:lnTo>
                <a:lnTo>
                  <a:pt x="41148" y="646175"/>
                </a:lnTo>
                <a:lnTo>
                  <a:pt x="50292" y="608075"/>
                </a:lnTo>
                <a:lnTo>
                  <a:pt x="74676" y="534923"/>
                </a:lnTo>
                <a:lnTo>
                  <a:pt x="105156" y="466343"/>
                </a:lnTo>
                <a:lnTo>
                  <a:pt x="141731" y="399287"/>
                </a:lnTo>
                <a:lnTo>
                  <a:pt x="185928" y="338327"/>
                </a:lnTo>
                <a:lnTo>
                  <a:pt x="234696" y="280415"/>
                </a:lnTo>
                <a:lnTo>
                  <a:pt x="262128" y="252983"/>
                </a:lnTo>
                <a:lnTo>
                  <a:pt x="291084" y="227075"/>
                </a:lnTo>
                <a:lnTo>
                  <a:pt x="350520" y="179832"/>
                </a:lnTo>
                <a:lnTo>
                  <a:pt x="382524" y="158496"/>
                </a:lnTo>
                <a:lnTo>
                  <a:pt x="449580" y="118872"/>
                </a:lnTo>
                <a:lnTo>
                  <a:pt x="519684" y="86868"/>
                </a:lnTo>
                <a:lnTo>
                  <a:pt x="556260" y="73151"/>
                </a:lnTo>
                <a:lnTo>
                  <a:pt x="594359" y="60960"/>
                </a:lnTo>
                <a:lnTo>
                  <a:pt x="632459" y="50292"/>
                </a:lnTo>
                <a:lnTo>
                  <a:pt x="672083" y="41148"/>
                </a:lnTo>
                <a:lnTo>
                  <a:pt x="711707" y="35051"/>
                </a:lnTo>
                <a:lnTo>
                  <a:pt x="752855" y="30480"/>
                </a:lnTo>
                <a:lnTo>
                  <a:pt x="794003" y="27432"/>
                </a:lnTo>
                <a:lnTo>
                  <a:pt x="835151" y="25908"/>
                </a:lnTo>
                <a:lnTo>
                  <a:pt x="1042415" y="25908"/>
                </a:lnTo>
                <a:lnTo>
                  <a:pt x="1002791" y="16763"/>
                </a:lnTo>
                <a:lnTo>
                  <a:pt x="961643" y="9144"/>
                </a:lnTo>
                <a:lnTo>
                  <a:pt x="920495" y="4572"/>
                </a:lnTo>
                <a:lnTo>
                  <a:pt x="877823" y="1524"/>
                </a:lnTo>
                <a:lnTo>
                  <a:pt x="835151" y="0"/>
                </a:lnTo>
                <a:close/>
              </a:path>
              <a:path w="1670685" h="1605279">
                <a:moveTo>
                  <a:pt x="1042415" y="25908"/>
                </a:moveTo>
                <a:lnTo>
                  <a:pt x="835151" y="25908"/>
                </a:lnTo>
                <a:lnTo>
                  <a:pt x="876299" y="27432"/>
                </a:lnTo>
                <a:lnTo>
                  <a:pt x="917447" y="30480"/>
                </a:lnTo>
                <a:lnTo>
                  <a:pt x="958595" y="35051"/>
                </a:lnTo>
                <a:lnTo>
                  <a:pt x="998219" y="41148"/>
                </a:lnTo>
                <a:lnTo>
                  <a:pt x="1037843" y="50292"/>
                </a:lnTo>
                <a:lnTo>
                  <a:pt x="1075943" y="60960"/>
                </a:lnTo>
                <a:lnTo>
                  <a:pt x="1114043" y="73151"/>
                </a:lnTo>
                <a:lnTo>
                  <a:pt x="1150619" y="86868"/>
                </a:lnTo>
                <a:lnTo>
                  <a:pt x="1185671" y="102108"/>
                </a:lnTo>
                <a:lnTo>
                  <a:pt x="1255775" y="138684"/>
                </a:lnTo>
                <a:lnTo>
                  <a:pt x="1319783" y="179832"/>
                </a:lnTo>
                <a:lnTo>
                  <a:pt x="1350263" y="204215"/>
                </a:lnTo>
                <a:lnTo>
                  <a:pt x="1408175" y="254507"/>
                </a:lnTo>
                <a:lnTo>
                  <a:pt x="1459991" y="309371"/>
                </a:lnTo>
                <a:lnTo>
                  <a:pt x="1505711" y="368807"/>
                </a:lnTo>
                <a:lnTo>
                  <a:pt x="1527047" y="400811"/>
                </a:lnTo>
                <a:lnTo>
                  <a:pt x="1565147" y="466343"/>
                </a:lnTo>
                <a:lnTo>
                  <a:pt x="1595627" y="536447"/>
                </a:lnTo>
                <a:lnTo>
                  <a:pt x="1618487" y="609599"/>
                </a:lnTo>
                <a:lnTo>
                  <a:pt x="1635251" y="684275"/>
                </a:lnTo>
                <a:lnTo>
                  <a:pt x="1639823" y="723899"/>
                </a:lnTo>
                <a:lnTo>
                  <a:pt x="1642871" y="763523"/>
                </a:lnTo>
                <a:lnTo>
                  <a:pt x="1644395" y="803147"/>
                </a:lnTo>
                <a:lnTo>
                  <a:pt x="1642871" y="842771"/>
                </a:lnTo>
                <a:lnTo>
                  <a:pt x="1639823" y="882395"/>
                </a:lnTo>
                <a:lnTo>
                  <a:pt x="1635251" y="922019"/>
                </a:lnTo>
                <a:lnTo>
                  <a:pt x="1627631" y="960119"/>
                </a:lnTo>
                <a:lnTo>
                  <a:pt x="1607819" y="1034795"/>
                </a:lnTo>
                <a:lnTo>
                  <a:pt x="1565147" y="1139951"/>
                </a:lnTo>
                <a:lnTo>
                  <a:pt x="1546859" y="1173479"/>
                </a:lnTo>
                <a:lnTo>
                  <a:pt x="1505711" y="1237487"/>
                </a:lnTo>
                <a:lnTo>
                  <a:pt x="1482851" y="1267967"/>
                </a:lnTo>
                <a:lnTo>
                  <a:pt x="1434083" y="1325879"/>
                </a:lnTo>
                <a:lnTo>
                  <a:pt x="1379219" y="1377695"/>
                </a:lnTo>
                <a:lnTo>
                  <a:pt x="1319783" y="1424939"/>
                </a:lnTo>
                <a:lnTo>
                  <a:pt x="1287779" y="1447799"/>
                </a:lnTo>
                <a:lnTo>
                  <a:pt x="1254251" y="1467611"/>
                </a:lnTo>
                <a:lnTo>
                  <a:pt x="1220723" y="1485899"/>
                </a:lnTo>
                <a:lnTo>
                  <a:pt x="1185671" y="1502663"/>
                </a:lnTo>
                <a:lnTo>
                  <a:pt x="1149095" y="1519427"/>
                </a:lnTo>
                <a:lnTo>
                  <a:pt x="1112519" y="1533143"/>
                </a:lnTo>
                <a:lnTo>
                  <a:pt x="1075943" y="1545335"/>
                </a:lnTo>
                <a:lnTo>
                  <a:pt x="1036319" y="1556003"/>
                </a:lnTo>
                <a:lnTo>
                  <a:pt x="998219" y="1563623"/>
                </a:lnTo>
                <a:lnTo>
                  <a:pt x="957071" y="1571243"/>
                </a:lnTo>
                <a:lnTo>
                  <a:pt x="917447" y="1575815"/>
                </a:lnTo>
                <a:lnTo>
                  <a:pt x="876299" y="1578863"/>
                </a:lnTo>
                <a:lnTo>
                  <a:pt x="835151" y="1580387"/>
                </a:lnTo>
                <a:lnTo>
                  <a:pt x="1043939" y="1580387"/>
                </a:lnTo>
                <a:lnTo>
                  <a:pt x="1083563" y="1569719"/>
                </a:lnTo>
                <a:lnTo>
                  <a:pt x="1159763" y="1542287"/>
                </a:lnTo>
                <a:lnTo>
                  <a:pt x="1232915" y="1508759"/>
                </a:lnTo>
                <a:lnTo>
                  <a:pt x="1267967" y="1488947"/>
                </a:lnTo>
                <a:lnTo>
                  <a:pt x="1335023" y="1446275"/>
                </a:lnTo>
                <a:lnTo>
                  <a:pt x="1395983" y="1397507"/>
                </a:lnTo>
                <a:lnTo>
                  <a:pt x="1424939" y="1370075"/>
                </a:lnTo>
                <a:lnTo>
                  <a:pt x="1452371" y="1342643"/>
                </a:lnTo>
                <a:lnTo>
                  <a:pt x="1479803" y="1313687"/>
                </a:lnTo>
                <a:lnTo>
                  <a:pt x="1504187" y="1283207"/>
                </a:lnTo>
                <a:lnTo>
                  <a:pt x="1527047" y="1251203"/>
                </a:lnTo>
                <a:lnTo>
                  <a:pt x="1548383" y="1219199"/>
                </a:lnTo>
                <a:lnTo>
                  <a:pt x="1569719" y="1185671"/>
                </a:lnTo>
                <a:lnTo>
                  <a:pt x="1588007" y="1150619"/>
                </a:lnTo>
                <a:lnTo>
                  <a:pt x="1604771" y="1115567"/>
                </a:lnTo>
                <a:lnTo>
                  <a:pt x="1618487" y="1078991"/>
                </a:lnTo>
                <a:lnTo>
                  <a:pt x="1632203" y="1040891"/>
                </a:lnTo>
                <a:lnTo>
                  <a:pt x="1653539" y="964691"/>
                </a:lnTo>
                <a:lnTo>
                  <a:pt x="1665731" y="885443"/>
                </a:lnTo>
                <a:lnTo>
                  <a:pt x="1668779" y="844295"/>
                </a:lnTo>
                <a:lnTo>
                  <a:pt x="1670303" y="803147"/>
                </a:lnTo>
                <a:lnTo>
                  <a:pt x="1668779" y="760475"/>
                </a:lnTo>
                <a:lnTo>
                  <a:pt x="1665731" y="720851"/>
                </a:lnTo>
                <a:lnTo>
                  <a:pt x="1659635" y="679703"/>
                </a:lnTo>
                <a:lnTo>
                  <a:pt x="1652015" y="640079"/>
                </a:lnTo>
                <a:lnTo>
                  <a:pt x="1642871" y="601979"/>
                </a:lnTo>
                <a:lnTo>
                  <a:pt x="1632203" y="563879"/>
                </a:lnTo>
                <a:lnTo>
                  <a:pt x="1618487" y="527303"/>
                </a:lnTo>
                <a:lnTo>
                  <a:pt x="1603247" y="490727"/>
                </a:lnTo>
                <a:lnTo>
                  <a:pt x="1586483" y="454151"/>
                </a:lnTo>
                <a:lnTo>
                  <a:pt x="1568195" y="420623"/>
                </a:lnTo>
                <a:lnTo>
                  <a:pt x="1548383" y="385571"/>
                </a:lnTo>
                <a:lnTo>
                  <a:pt x="1527047" y="353567"/>
                </a:lnTo>
                <a:lnTo>
                  <a:pt x="1504187" y="323087"/>
                </a:lnTo>
                <a:lnTo>
                  <a:pt x="1478279" y="292607"/>
                </a:lnTo>
                <a:lnTo>
                  <a:pt x="1452371" y="263651"/>
                </a:lnTo>
                <a:lnTo>
                  <a:pt x="1424939" y="234696"/>
                </a:lnTo>
                <a:lnTo>
                  <a:pt x="1395983" y="208787"/>
                </a:lnTo>
                <a:lnTo>
                  <a:pt x="1365503" y="182880"/>
                </a:lnTo>
                <a:lnTo>
                  <a:pt x="1301495" y="137160"/>
                </a:lnTo>
                <a:lnTo>
                  <a:pt x="1267967" y="115824"/>
                </a:lnTo>
                <a:lnTo>
                  <a:pt x="1232915" y="97536"/>
                </a:lnTo>
                <a:lnTo>
                  <a:pt x="1196339" y="79248"/>
                </a:lnTo>
                <a:lnTo>
                  <a:pt x="1159763" y="64008"/>
                </a:lnTo>
                <a:lnTo>
                  <a:pt x="1121663" y="48768"/>
                </a:lnTo>
                <a:lnTo>
                  <a:pt x="1082039" y="36575"/>
                </a:lnTo>
                <a:lnTo>
                  <a:pt x="1042415" y="25908"/>
                </a:lnTo>
                <a:close/>
              </a:path>
            </a:pathLst>
          </a:custGeom>
          <a:solidFill>
            <a:srgbClr val="BF0000"/>
          </a:solidFill>
        </p:spPr>
        <p:txBody>
          <a:bodyPr wrap="square" lIns="0" tIns="0" rIns="0" bIns="0" rtlCol="0"/>
          <a:lstStyle/>
          <a:p>
            <a:endParaRPr>
              <a:solidFill>
                <a:prstClr val="black"/>
              </a:solidFill>
              <a:latin typeface="Calibri"/>
            </a:endParaRPr>
          </a:p>
        </p:txBody>
      </p:sp>
      <p:sp>
        <p:nvSpPr>
          <p:cNvPr id="5" name="object 5"/>
          <p:cNvSpPr/>
          <p:nvPr/>
        </p:nvSpPr>
        <p:spPr>
          <a:xfrm>
            <a:off x="6661404" y="2901695"/>
            <a:ext cx="1670685" cy="1605280"/>
          </a:xfrm>
          <a:custGeom>
            <a:avLst/>
            <a:gdLst/>
            <a:ahLst/>
            <a:cxnLst/>
            <a:rect l="l" t="t" r="r" b="b"/>
            <a:pathLst>
              <a:path w="1670684" h="1605279">
                <a:moveTo>
                  <a:pt x="877823" y="0"/>
                </a:moveTo>
                <a:lnTo>
                  <a:pt x="792479" y="0"/>
                </a:lnTo>
                <a:lnTo>
                  <a:pt x="749807" y="3048"/>
                </a:lnTo>
                <a:lnTo>
                  <a:pt x="667511" y="15240"/>
                </a:lnTo>
                <a:lnTo>
                  <a:pt x="626363" y="24384"/>
                </a:lnTo>
                <a:lnTo>
                  <a:pt x="586739" y="35052"/>
                </a:lnTo>
                <a:lnTo>
                  <a:pt x="510539" y="62484"/>
                </a:lnTo>
                <a:lnTo>
                  <a:pt x="437387" y="96012"/>
                </a:lnTo>
                <a:lnTo>
                  <a:pt x="402335" y="115824"/>
                </a:lnTo>
                <a:lnTo>
                  <a:pt x="335279" y="158496"/>
                </a:lnTo>
                <a:lnTo>
                  <a:pt x="274319" y="207264"/>
                </a:lnTo>
                <a:lnTo>
                  <a:pt x="245363" y="234695"/>
                </a:lnTo>
                <a:lnTo>
                  <a:pt x="217931" y="262127"/>
                </a:lnTo>
                <a:lnTo>
                  <a:pt x="190500" y="291083"/>
                </a:lnTo>
                <a:lnTo>
                  <a:pt x="166115" y="321563"/>
                </a:lnTo>
                <a:lnTo>
                  <a:pt x="143255" y="353567"/>
                </a:lnTo>
                <a:lnTo>
                  <a:pt x="121920" y="385571"/>
                </a:lnTo>
                <a:lnTo>
                  <a:pt x="100584" y="419099"/>
                </a:lnTo>
                <a:lnTo>
                  <a:pt x="82296" y="454151"/>
                </a:lnTo>
                <a:lnTo>
                  <a:pt x="65531" y="489203"/>
                </a:lnTo>
                <a:lnTo>
                  <a:pt x="51815" y="525779"/>
                </a:lnTo>
                <a:lnTo>
                  <a:pt x="38100" y="563879"/>
                </a:lnTo>
                <a:lnTo>
                  <a:pt x="16763" y="640079"/>
                </a:lnTo>
                <a:lnTo>
                  <a:pt x="4572" y="719327"/>
                </a:lnTo>
                <a:lnTo>
                  <a:pt x="1524" y="760475"/>
                </a:lnTo>
                <a:lnTo>
                  <a:pt x="0" y="801623"/>
                </a:lnTo>
                <a:lnTo>
                  <a:pt x="1524" y="844295"/>
                </a:lnTo>
                <a:lnTo>
                  <a:pt x="4572" y="883919"/>
                </a:lnTo>
                <a:lnTo>
                  <a:pt x="10667" y="925067"/>
                </a:lnTo>
                <a:lnTo>
                  <a:pt x="16763" y="964691"/>
                </a:lnTo>
                <a:lnTo>
                  <a:pt x="38100" y="1040891"/>
                </a:lnTo>
                <a:lnTo>
                  <a:pt x="65531" y="1114043"/>
                </a:lnTo>
                <a:lnTo>
                  <a:pt x="82296" y="1150619"/>
                </a:lnTo>
                <a:lnTo>
                  <a:pt x="102108" y="1185671"/>
                </a:lnTo>
                <a:lnTo>
                  <a:pt x="121920" y="1219199"/>
                </a:lnTo>
                <a:lnTo>
                  <a:pt x="143255" y="1251203"/>
                </a:lnTo>
                <a:lnTo>
                  <a:pt x="166115" y="1281683"/>
                </a:lnTo>
                <a:lnTo>
                  <a:pt x="217931" y="1342643"/>
                </a:lnTo>
                <a:lnTo>
                  <a:pt x="245363" y="1370075"/>
                </a:lnTo>
                <a:lnTo>
                  <a:pt x="274319" y="1395983"/>
                </a:lnTo>
                <a:lnTo>
                  <a:pt x="304799" y="1421891"/>
                </a:lnTo>
                <a:lnTo>
                  <a:pt x="368807" y="1467611"/>
                </a:lnTo>
                <a:lnTo>
                  <a:pt x="402335" y="1488947"/>
                </a:lnTo>
                <a:lnTo>
                  <a:pt x="437387" y="1507235"/>
                </a:lnTo>
                <a:lnTo>
                  <a:pt x="473963" y="1525523"/>
                </a:lnTo>
                <a:lnTo>
                  <a:pt x="510539" y="1540763"/>
                </a:lnTo>
                <a:lnTo>
                  <a:pt x="548639" y="1556003"/>
                </a:lnTo>
                <a:lnTo>
                  <a:pt x="588263" y="1568195"/>
                </a:lnTo>
                <a:lnTo>
                  <a:pt x="627887" y="1578863"/>
                </a:lnTo>
                <a:lnTo>
                  <a:pt x="667511" y="1588007"/>
                </a:lnTo>
                <a:lnTo>
                  <a:pt x="708659" y="1595627"/>
                </a:lnTo>
                <a:lnTo>
                  <a:pt x="749807" y="1600199"/>
                </a:lnTo>
                <a:lnTo>
                  <a:pt x="792479" y="1603247"/>
                </a:lnTo>
                <a:lnTo>
                  <a:pt x="835151" y="1604771"/>
                </a:lnTo>
                <a:lnTo>
                  <a:pt x="879347" y="1603247"/>
                </a:lnTo>
                <a:lnTo>
                  <a:pt x="920495" y="1600199"/>
                </a:lnTo>
                <a:lnTo>
                  <a:pt x="963167" y="1595627"/>
                </a:lnTo>
                <a:lnTo>
                  <a:pt x="1004315" y="1588007"/>
                </a:lnTo>
                <a:lnTo>
                  <a:pt x="1043939" y="1578863"/>
                </a:lnTo>
                <a:lnTo>
                  <a:pt x="835151" y="1578863"/>
                </a:lnTo>
                <a:lnTo>
                  <a:pt x="794003" y="1577339"/>
                </a:lnTo>
                <a:lnTo>
                  <a:pt x="752855" y="1574291"/>
                </a:lnTo>
                <a:lnTo>
                  <a:pt x="711707" y="1569719"/>
                </a:lnTo>
                <a:lnTo>
                  <a:pt x="672083" y="1563623"/>
                </a:lnTo>
                <a:lnTo>
                  <a:pt x="632459" y="1554479"/>
                </a:lnTo>
                <a:lnTo>
                  <a:pt x="594359" y="1543811"/>
                </a:lnTo>
                <a:lnTo>
                  <a:pt x="556259" y="1531619"/>
                </a:lnTo>
                <a:lnTo>
                  <a:pt x="519683" y="1517903"/>
                </a:lnTo>
                <a:lnTo>
                  <a:pt x="484631" y="1502663"/>
                </a:lnTo>
                <a:lnTo>
                  <a:pt x="414527" y="1466087"/>
                </a:lnTo>
                <a:lnTo>
                  <a:pt x="350519" y="1424939"/>
                </a:lnTo>
                <a:lnTo>
                  <a:pt x="320039" y="1400555"/>
                </a:lnTo>
                <a:lnTo>
                  <a:pt x="262127" y="1351787"/>
                </a:lnTo>
                <a:lnTo>
                  <a:pt x="210312" y="1295399"/>
                </a:lnTo>
                <a:lnTo>
                  <a:pt x="163067" y="1235963"/>
                </a:lnTo>
                <a:lnTo>
                  <a:pt x="123443" y="1171955"/>
                </a:lnTo>
                <a:lnTo>
                  <a:pt x="105155" y="1138427"/>
                </a:lnTo>
                <a:lnTo>
                  <a:pt x="74675" y="1068323"/>
                </a:lnTo>
                <a:lnTo>
                  <a:pt x="51815" y="995171"/>
                </a:lnTo>
                <a:lnTo>
                  <a:pt x="35051" y="920495"/>
                </a:lnTo>
                <a:lnTo>
                  <a:pt x="30479" y="880871"/>
                </a:lnTo>
                <a:lnTo>
                  <a:pt x="27431" y="841247"/>
                </a:lnTo>
                <a:lnTo>
                  <a:pt x="25908" y="801623"/>
                </a:lnTo>
                <a:lnTo>
                  <a:pt x="27431" y="761999"/>
                </a:lnTo>
                <a:lnTo>
                  <a:pt x="30479" y="722375"/>
                </a:lnTo>
                <a:lnTo>
                  <a:pt x="35051" y="682751"/>
                </a:lnTo>
                <a:lnTo>
                  <a:pt x="42672" y="644651"/>
                </a:lnTo>
                <a:lnTo>
                  <a:pt x="62484" y="569975"/>
                </a:lnTo>
                <a:lnTo>
                  <a:pt x="105155" y="464819"/>
                </a:lnTo>
                <a:lnTo>
                  <a:pt x="123443" y="431291"/>
                </a:lnTo>
                <a:lnTo>
                  <a:pt x="164591" y="367283"/>
                </a:lnTo>
                <a:lnTo>
                  <a:pt x="210312" y="307847"/>
                </a:lnTo>
                <a:lnTo>
                  <a:pt x="236220" y="278891"/>
                </a:lnTo>
                <a:lnTo>
                  <a:pt x="291083" y="227075"/>
                </a:lnTo>
                <a:lnTo>
                  <a:pt x="350519" y="179832"/>
                </a:lnTo>
                <a:lnTo>
                  <a:pt x="382523" y="156972"/>
                </a:lnTo>
                <a:lnTo>
                  <a:pt x="416051" y="137160"/>
                </a:lnTo>
                <a:lnTo>
                  <a:pt x="449579" y="118872"/>
                </a:lnTo>
                <a:lnTo>
                  <a:pt x="484631" y="102108"/>
                </a:lnTo>
                <a:lnTo>
                  <a:pt x="521207" y="85344"/>
                </a:lnTo>
                <a:lnTo>
                  <a:pt x="557783" y="71628"/>
                </a:lnTo>
                <a:lnTo>
                  <a:pt x="594359" y="59436"/>
                </a:lnTo>
                <a:lnTo>
                  <a:pt x="633983" y="48768"/>
                </a:lnTo>
                <a:lnTo>
                  <a:pt x="711707" y="33528"/>
                </a:lnTo>
                <a:lnTo>
                  <a:pt x="752855" y="28956"/>
                </a:lnTo>
                <a:lnTo>
                  <a:pt x="794003" y="25908"/>
                </a:lnTo>
                <a:lnTo>
                  <a:pt x="835151" y="24384"/>
                </a:lnTo>
                <a:lnTo>
                  <a:pt x="1043939" y="24384"/>
                </a:lnTo>
                <a:lnTo>
                  <a:pt x="1002791" y="15240"/>
                </a:lnTo>
                <a:lnTo>
                  <a:pt x="920495" y="3048"/>
                </a:lnTo>
                <a:lnTo>
                  <a:pt x="877823" y="0"/>
                </a:lnTo>
                <a:close/>
              </a:path>
              <a:path w="1670684" h="1605279">
                <a:moveTo>
                  <a:pt x="1043939" y="24384"/>
                </a:moveTo>
                <a:lnTo>
                  <a:pt x="835151" y="24384"/>
                </a:lnTo>
                <a:lnTo>
                  <a:pt x="877823" y="25908"/>
                </a:lnTo>
                <a:lnTo>
                  <a:pt x="918971" y="28956"/>
                </a:lnTo>
                <a:lnTo>
                  <a:pt x="958595" y="33528"/>
                </a:lnTo>
                <a:lnTo>
                  <a:pt x="999743" y="41148"/>
                </a:lnTo>
                <a:lnTo>
                  <a:pt x="1037843" y="48768"/>
                </a:lnTo>
                <a:lnTo>
                  <a:pt x="1077467" y="59436"/>
                </a:lnTo>
                <a:lnTo>
                  <a:pt x="1114043" y="71628"/>
                </a:lnTo>
                <a:lnTo>
                  <a:pt x="1187195" y="102108"/>
                </a:lnTo>
                <a:lnTo>
                  <a:pt x="1222247" y="118872"/>
                </a:lnTo>
                <a:lnTo>
                  <a:pt x="1255775" y="137160"/>
                </a:lnTo>
                <a:lnTo>
                  <a:pt x="1289303" y="158496"/>
                </a:lnTo>
                <a:lnTo>
                  <a:pt x="1350263" y="202692"/>
                </a:lnTo>
                <a:lnTo>
                  <a:pt x="1380743" y="227075"/>
                </a:lnTo>
                <a:lnTo>
                  <a:pt x="1435607" y="280415"/>
                </a:lnTo>
                <a:lnTo>
                  <a:pt x="1484375" y="336803"/>
                </a:lnTo>
                <a:lnTo>
                  <a:pt x="1528571" y="399287"/>
                </a:lnTo>
                <a:lnTo>
                  <a:pt x="1565147" y="464819"/>
                </a:lnTo>
                <a:lnTo>
                  <a:pt x="1581911" y="499871"/>
                </a:lnTo>
                <a:lnTo>
                  <a:pt x="1609343" y="571499"/>
                </a:lnTo>
                <a:lnTo>
                  <a:pt x="1629155" y="646175"/>
                </a:lnTo>
                <a:lnTo>
                  <a:pt x="1641347" y="722375"/>
                </a:lnTo>
                <a:lnTo>
                  <a:pt x="1644395" y="761999"/>
                </a:lnTo>
                <a:lnTo>
                  <a:pt x="1645919" y="801623"/>
                </a:lnTo>
                <a:lnTo>
                  <a:pt x="1644395" y="842771"/>
                </a:lnTo>
                <a:lnTo>
                  <a:pt x="1641347" y="880871"/>
                </a:lnTo>
                <a:lnTo>
                  <a:pt x="1635251" y="920495"/>
                </a:lnTo>
                <a:lnTo>
                  <a:pt x="1629155" y="958595"/>
                </a:lnTo>
                <a:lnTo>
                  <a:pt x="1620011" y="996695"/>
                </a:lnTo>
                <a:lnTo>
                  <a:pt x="1595627" y="1069847"/>
                </a:lnTo>
                <a:lnTo>
                  <a:pt x="1565147" y="1138427"/>
                </a:lnTo>
                <a:lnTo>
                  <a:pt x="1528571" y="1205483"/>
                </a:lnTo>
                <a:lnTo>
                  <a:pt x="1484375" y="1266443"/>
                </a:lnTo>
                <a:lnTo>
                  <a:pt x="1459991" y="1296923"/>
                </a:lnTo>
                <a:lnTo>
                  <a:pt x="1408175" y="1351787"/>
                </a:lnTo>
                <a:lnTo>
                  <a:pt x="1379219" y="1377695"/>
                </a:lnTo>
                <a:lnTo>
                  <a:pt x="1319783" y="1424939"/>
                </a:lnTo>
                <a:lnTo>
                  <a:pt x="1287779" y="1446275"/>
                </a:lnTo>
                <a:lnTo>
                  <a:pt x="1220723" y="1485899"/>
                </a:lnTo>
                <a:lnTo>
                  <a:pt x="1185671" y="1502663"/>
                </a:lnTo>
                <a:lnTo>
                  <a:pt x="1150619" y="1517903"/>
                </a:lnTo>
                <a:lnTo>
                  <a:pt x="1114043" y="1531619"/>
                </a:lnTo>
                <a:lnTo>
                  <a:pt x="1075943" y="1543811"/>
                </a:lnTo>
                <a:lnTo>
                  <a:pt x="1037843" y="1554479"/>
                </a:lnTo>
                <a:lnTo>
                  <a:pt x="998219" y="1563623"/>
                </a:lnTo>
                <a:lnTo>
                  <a:pt x="958595" y="1569719"/>
                </a:lnTo>
                <a:lnTo>
                  <a:pt x="917447" y="1574291"/>
                </a:lnTo>
                <a:lnTo>
                  <a:pt x="876299" y="1577339"/>
                </a:lnTo>
                <a:lnTo>
                  <a:pt x="835151" y="1578863"/>
                </a:lnTo>
                <a:lnTo>
                  <a:pt x="1043939" y="1578863"/>
                </a:lnTo>
                <a:lnTo>
                  <a:pt x="1083563" y="1568195"/>
                </a:lnTo>
                <a:lnTo>
                  <a:pt x="1123187" y="1556003"/>
                </a:lnTo>
                <a:lnTo>
                  <a:pt x="1161287" y="1540763"/>
                </a:lnTo>
                <a:lnTo>
                  <a:pt x="1197863" y="1525523"/>
                </a:lnTo>
                <a:lnTo>
                  <a:pt x="1267967" y="1488947"/>
                </a:lnTo>
                <a:lnTo>
                  <a:pt x="1303019" y="1467611"/>
                </a:lnTo>
                <a:lnTo>
                  <a:pt x="1335023" y="1444751"/>
                </a:lnTo>
                <a:lnTo>
                  <a:pt x="1367027" y="1420367"/>
                </a:lnTo>
                <a:lnTo>
                  <a:pt x="1397507" y="1395983"/>
                </a:lnTo>
                <a:lnTo>
                  <a:pt x="1426463" y="1368551"/>
                </a:lnTo>
                <a:lnTo>
                  <a:pt x="1453895" y="1341119"/>
                </a:lnTo>
                <a:lnTo>
                  <a:pt x="1479803" y="1312163"/>
                </a:lnTo>
                <a:lnTo>
                  <a:pt x="1528571" y="1251203"/>
                </a:lnTo>
                <a:lnTo>
                  <a:pt x="1549907" y="1217675"/>
                </a:lnTo>
                <a:lnTo>
                  <a:pt x="1569719" y="1184147"/>
                </a:lnTo>
                <a:lnTo>
                  <a:pt x="1588007" y="1149095"/>
                </a:lnTo>
                <a:lnTo>
                  <a:pt x="1604771" y="1114043"/>
                </a:lnTo>
                <a:lnTo>
                  <a:pt x="1620011" y="1077467"/>
                </a:lnTo>
                <a:lnTo>
                  <a:pt x="1633727" y="1040891"/>
                </a:lnTo>
                <a:lnTo>
                  <a:pt x="1644395" y="1002791"/>
                </a:lnTo>
                <a:lnTo>
                  <a:pt x="1653539" y="963167"/>
                </a:lnTo>
                <a:lnTo>
                  <a:pt x="1661159" y="923543"/>
                </a:lnTo>
                <a:lnTo>
                  <a:pt x="1665731" y="883919"/>
                </a:lnTo>
                <a:lnTo>
                  <a:pt x="1668779" y="842771"/>
                </a:lnTo>
                <a:lnTo>
                  <a:pt x="1670303" y="801623"/>
                </a:lnTo>
                <a:lnTo>
                  <a:pt x="1668779" y="760475"/>
                </a:lnTo>
                <a:lnTo>
                  <a:pt x="1665731" y="719327"/>
                </a:lnTo>
                <a:lnTo>
                  <a:pt x="1661159" y="679703"/>
                </a:lnTo>
                <a:lnTo>
                  <a:pt x="1653539" y="640079"/>
                </a:lnTo>
                <a:lnTo>
                  <a:pt x="1644395" y="600455"/>
                </a:lnTo>
                <a:lnTo>
                  <a:pt x="1632203" y="562355"/>
                </a:lnTo>
                <a:lnTo>
                  <a:pt x="1620011" y="525779"/>
                </a:lnTo>
                <a:lnTo>
                  <a:pt x="1604771" y="489203"/>
                </a:lnTo>
                <a:lnTo>
                  <a:pt x="1588007" y="454151"/>
                </a:lnTo>
                <a:lnTo>
                  <a:pt x="1569719" y="419099"/>
                </a:lnTo>
                <a:lnTo>
                  <a:pt x="1549907" y="385571"/>
                </a:lnTo>
                <a:lnTo>
                  <a:pt x="1527047" y="352043"/>
                </a:lnTo>
                <a:lnTo>
                  <a:pt x="1504187" y="321563"/>
                </a:lnTo>
                <a:lnTo>
                  <a:pt x="1479803" y="291083"/>
                </a:lnTo>
                <a:lnTo>
                  <a:pt x="1453895" y="262127"/>
                </a:lnTo>
                <a:lnTo>
                  <a:pt x="1395983" y="207264"/>
                </a:lnTo>
                <a:lnTo>
                  <a:pt x="1335023" y="158496"/>
                </a:lnTo>
                <a:lnTo>
                  <a:pt x="1301495" y="135636"/>
                </a:lnTo>
                <a:lnTo>
                  <a:pt x="1267967" y="115824"/>
                </a:lnTo>
                <a:lnTo>
                  <a:pt x="1232915" y="96012"/>
                </a:lnTo>
                <a:lnTo>
                  <a:pt x="1196339" y="77724"/>
                </a:lnTo>
                <a:lnTo>
                  <a:pt x="1159763" y="62484"/>
                </a:lnTo>
                <a:lnTo>
                  <a:pt x="1121663" y="47244"/>
                </a:lnTo>
                <a:lnTo>
                  <a:pt x="1083563" y="35052"/>
                </a:lnTo>
                <a:lnTo>
                  <a:pt x="1043939" y="24384"/>
                </a:lnTo>
                <a:close/>
              </a:path>
            </a:pathLst>
          </a:custGeom>
          <a:solidFill>
            <a:srgbClr val="BF0000"/>
          </a:solidFill>
        </p:spPr>
        <p:txBody>
          <a:bodyPr wrap="square" lIns="0" tIns="0" rIns="0" bIns="0" rtlCol="0"/>
          <a:lstStyle/>
          <a:p>
            <a:endParaRPr>
              <a:solidFill>
                <a:prstClr val="black"/>
              </a:solidFill>
              <a:latin typeface="Calibri"/>
            </a:endParaRPr>
          </a:p>
        </p:txBody>
      </p:sp>
      <p:sp>
        <p:nvSpPr>
          <p:cNvPr id="6" name="object 6"/>
          <p:cNvSpPr/>
          <p:nvPr/>
        </p:nvSpPr>
        <p:spPr>
          <a:xfrm>
            <a:off x="4728973" y="2441447"/>
            <a:ext cx="1130935" cy="477520"/>
          </a:xfrm>
          <a:custGeom>
            <a:avLst/>
            <a:gdLst/>
            <a:ahLst/>
            <a:cxnLst/>
            <a:rect l="l" t="t" r="r" b="b"/>
            <a:pathLst>
              <a:path w="1130935" h="477519">
                <a:moveTo>
                  <a:pt x="1127759" y="0"/>
                </a:moveTo>
                <a:lnTo>
                  <a:pt x="0" y="467867"/>
                </a:lnTo>
                <a:lnTo>
                  <a:pt x="4572" y="477011"/>
                </a:lnTo>
                <a:lnTo>
                  <a:pt x="1130807" y="9143"/>
                </a:lnTo>
                <a:lnTo>
                  <a:pt x="1127759"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7" name="object 7"/>
          <p:cNvSpPr/>
          <p:nvPr/>
        </p:nvSpPr>
        <p:spPr>
          <a:xfrm>
            <a:off x="6096000" y="2441447"/>
            <a:ext cx="1012190" cy="477520"/>
          </a:xfrm>
          <a:custGeom>
            <a:avLst/>
            <a:gdLst/>
            <a:ahLst/>
            <a:cxnLst/>
            <a:rect l="l" t="t" r="r" b="b"/>
            <a:pathLst>
              <a:path w="1012189" h="477519">
                <a:moveTo>
                  <a:pt x="4571" y="0"/>
                </a:moveTo>
                <a:lnTo>
                  <a:pt x="0" y="7619"/>
                </a:lnTo>
                <a:lnTo>
                  <a:pt x="1008887" y="477011"/>
                </a:lnTo>
                <a:lnTo>
                  <a:pt x="1011935" y="467867"/>
                </a:lnTo>
                <a:lnTo>
                  <a:pt x="4571"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8" name="object 8"/>
          <p:cNvSpPr txBox="1"/>
          <p:nvPr/>
        </p:nvSpPr>
        <p:spPr>
          <a:xfrm>
            <a:off x="5495290" y="2228722"/>
            <a:ext cx="930910" cy="197490"/>
          </a:xfrm>
          <a:prstGeom prst="rect">
            <a:avLst/>
          </a:prstGeom>
        </p:spPr>
        <p:txBody>
          <a:bodyPr vert="horz" wrap="square" lIns="0" tIns="12700" rIns="0" bIns="0" rtlCol="0">
            <a:spAutoFit/>
          </a:bodyPr>
          <a:lstStyle/>
          <a:p>
            <a:pPr marL="12700">
              <a:spcBef>
                <a:spcPts val="100"/>
              </a:spcBef>
            </a:pPr>
            <a:r>
              <a:rPr sz="1200" spc="-5" dirty="0">
                <a:solidFill>
                  <a:srgbClr val="3F3F3F"/>
                </a:solidFill>
                <a:latin typeface="Arial"/>
                <a:cs typeface="Arial"/>
              </a:rPr>
              <a:t>Endodermide</a:t>
            </a:r>
            <a:endParaRPr sz="1200">
              <a:solidFill>
                <a:prstClr val="black"/>
              </a:solidFill>
              <a:latin typeface="Arial"/>
              <a:cs typeface="Arial"/>
            </a:endParaRPr>
          </a:p>
        </p:txBody>
      </p:sp>
      <p:sp>
        <p:nvSpPr>
          <p:cNvPr id="11" name="object 11"/>
          <p:cNvSpPr txBox="1">
            <a:spLocks noGrp="1"/>
          </p:cNvSpPr>
          <p:nvPr>
            <p:ph type="title"/>
          </p:nvPr>
        </p:nvSpPr>
        <p:spPr>
          <a:xfrm>
            <a:off x="1782128" y="128689"/>
            <a:ext cx="8485505" cy="2037080"/>
          </a:xfrm>
          <a:prstGeom prst="rect">
            <a:avLst/>
          </a:prstGeom>
        </p:spPr>
        <p:txBody>
          <a:bodyPr vert="horz" wrap="square" lIns="0" tIns="12700" rIns="0" bIns="0" rtlCol="0">
            <a:spAutoFit/>
          </a:bodyPr>
          <a:lstStyle/>
          <a:p>
            <a:pPr marL="12700" marR="5080">
              <a:lnSpc>
                <a:spcPct val="110000"/>
              </a:lnSpc>
              <a:spcBef>
                <a:spcPts val="100"/>
              </a:spcBef>
            </a:pPr>
            <a:r>
              <a:rPr sz="2000" b="0" dirty="0">
                <a:solidFill>
                  <a:srgbClr val="000000"/>
                </a:solidFill>
              </a:rPr>
              <a:t>Nelle dicotiledoni arboree (che sono più primitive delle piante erbacee) il  processo di </a:t>
            </a:r>
            <a:r>
              <a:rPr sz="2000" b="0" spc="-5" dirty="0">
                <a:solidFill>
                  <a:srgbClr val="000000"/>
                </a:solidFill>
              </a:rPr>
              <a:t>smembramento </a:t>
            </a:r>
            <a:r>
              <a:rPr sz="2000" b="0" dirty="0">
                <a:solidFill>
                  <a:srgbClr val="000000"/>
                </a:solidFill>
              </a:rPr>
              <a:t>dell’originale fascio conduttore in porzioni più</a:t>
            </a:r>
            <a:r>
              <a:rPr sz="2000" b="0" spc="-204" dirty="0">
                <a:solidFill>
                  <a:srgbClr val="000000"/>
                </a:solidFill>
              </a:rPr>
              <a:t> </a:t>
            </a:r>
            <a:r>
              <a:rPr sz="2000" b="0" dirty="0">
                <a:solidFill>
                  <a:srgbClr val="000000"/>
                </a:solidFill>
              </a:rPr>
              <a:t>o  meno numerose che formano i singoli </a:t>
            </a:r>
            <a:r>
              <a:rPr sz="2000" b="0" spc="-5" dirty="0">
                <a:solidFill>
                  <a:srgbClr val="000000"/>
                </a:solidFill>
              </a:rPr>
              <a:t>fasci </a:t>
            </a:r>
            <a:r>
              <a:rPr sz="2000" b="0" dirty="0">
                <a:solidFill>
                  <a:srgbClr val="000000"/>
                </a:solidFill>
              </a:rPr>
              <a:t>collaterali non è molto  pronunciato.</a:t>
            </a:r>
            <a:endParaRPr sz="2000"/>
          </a:p>
          <a:p>
            <a:pPr marL="12700" marR="56515">
              <a:lnSpc>
                <a:spcPct val="110000"/>
              </a:lnSpc>
            </a:pPr>
            <a:r>
              <a:rPr sz="2000" b="0" spc="-5" dirty="0">
                <a:solidFill>
                  <a:srgbClr val="000000"/>
                </a:solidFill>
              </a:rPr>
              <a:t>Questo </a:t>
            </a:r>
            <a:r>
              <a:rPr sz="2000" b="0" dirty="0">
                <a:solidFill>
                  <a:srgbClr val="000000"/>
                </a:solidFill>
              </a:rPr>
              <a:t>conferisce alla </a:t>
            </a:r>
            <a:r>
              <a:rPr sz="2000" b="0" spc="-5" dirty="0">
                <a:solidFill>
                  <a:srgbClr val="000000"/>
                </a:solidFill>
              </a:rPr>
              <a:t>struttura </a:t>
            </a:r>
            <a:r>
              <a:rPr sz="2000" b="0" dirty="0">
                <a:solidFill>
                  <a:srgbClr val="000000"/>
                </a:solidFill>
              </a:rPr>
              <a:t>un </a:t>
            </a:r>
            <a:r>
              <a:rPr sz="2000" b="0" spc="-5" dirty="0">
                <a:solidFill>
                  <a:srgbClr val="000000"/>
                </a:solidFill>
              </a:rPr>
              <a:t>aspetto </a:t>
            </a:r>
            <a:r>
              <a:rPr sz="2000" b="0" dirty="0">
                <a:solidFill>
                  <a:srgbClr val="000000"/>
                </a:solidFill>
              </a:rPr>
              <a:t>molto più massiccio di quanto</a:t>
            </a:r>
            <a:r>
              <a:rPr sz="2000" b="0" spc="-250" dirty="0">
                <a:solidFill>
                  <a:srgbClr val="000000"/>
                </a:solidFill>
              </a:rPr>
              <a:t> </a:t>
            </a:r>
            <a:r>
              <a:rPr sz="2000" b="0" dirty="0">
                <a:solidFill>
                  <a:srgbClr val="000000"/>
                </a:solidFill>
              </a:rPr>
              <a:t>si  osserva nelle dicotiledoni erbacee, dovendo svolgere una più</a:t>
            </a:r>
            <a:r>
              <a:rPr sz="2000" b="0" spc="-225" dirty="0">
                <a:solidFill>
                  <a:srgbClr val="000000"/>
                </a:solidFill>
              </a:rPr>
              <a:t> </a:t>
            </a:r>
            <a:r>
              <a:rPr sz="2000" b="0" dirty="0">
                <a:solidFill>
                  <a:srgbClr val="000000"/>
                </a:solidFill>
              </a:rPr>
              <a:t>importante</a:t>
            </a:r>
            <a:endParaRPr sz="2000"/>
          </a:p>
        </p:txBody>
      </p:sp>
      <p:sp>
        <p:nvSpPr>
          <p:cNvPr id="12" name="object 12"/>
          <p:cNvSpPr txBox="1"/>
          <p:nvPr/>
        </p:nvSpPr>
        <p:spPr>
          <a:xfrm>
            <a:off x="1782128" y="2170241"/>
            <a:ext cx="2426335" cy="330835"/>
          </a:xfrm>
          <a:prstGeom prst="rect">
            <a:avLst/>
          </a:prstGeom>
        </p:spPr>
        <p:txBody>
          <a:bodyPr vert="horz" wrap="square" lIns="0" tIns="13335" rIns="0" bIns="0" rtlCol="0">
            <a:spAutoFit/>
          </a:bodyPr>
          <a:lstStyle/>
          <a:p>
            <a:pPr marL="12700">
              <a:spcBef>
                <a:spcPts val="105"/>
              </a:spcBef>
            </a:pPr>
            <a:r>
              <a:rPr sz="2000" dirty="0">
                <a:solidFill>
                  <a:prstClr val="black"/>
                </a:solidFill>
                <a:latin typeface="Arial"/>
                <a:cs typeface="Arial"/>
              </a:rPr>
              <a:t>funzione di</a:t>
            </a:r>
            <a:r>
              <a:rPr sz="2000" spc="-114" dirty="0">
                <a:solidFill>
                  <a:prstClr val="black"/>
                </a:solidFill>
                <a:latin typeface="Arial"/>
                <a:cs typeface="Arial"/>
              </a:rPr>
              <a:t> </a:t>
            </a:r>
            <a:r>
              <a:rPr sz="2000" dirty="0">
                <a:solidFill>
                  <a:prstClr val="black"/>
                </a:solidFill>
                <a:latin typeface="Arial"/>
                <a:cs typeface="Arial"/>
              </a:rPr>
              <a:t>sostegno.</a:t>
            </a:r>
            <a:endParaRPr sz="2000">
              <a:solidFill>
                <a:prstClr val="black"/>
              </a:solidFill>
              <a:latin typeface="Arial"/>
              <a:cs typeface="Arial"/>
            </a:endParaRPr>
          </a:p>
        </p:txBody>
      </p:sp>
      <p:sp>
        <p:nvSpPr>
          <p:cNvPr id="13" name="object 13"/>
          <p:cNvSpPr txBox="1"/>
          <p:nvPr/>
        </p:nvSpPr>
        <p:spPr>
          <a:xfrm>
            <a:off x="2409380" y="5362575"/>
            <a:ext cx="3314700" cy="940435"/>
          </a:xfrm>
          <a:prstGeom prst="rect">
            <a:avLst/>
          </a:prstGeom>
        </p:spPr>
        <p:txBody>
          <a:bodyPr vert="horz" wrap="square" lIns="0" tIns="12700" rIns="0" bIns="0" rtlCol="0">
            <a:spAutoFit/>
          </a:bodyPr>
          <a:lstStyle/>
          <a:p>
            <a:pPr marL="830580" marR="822325" indent="401955">
              <a:spcBef>
                <a:spcPts val="100"/>
              </a:spcBef>
            </a:pPr>
            <a:r>
              <a:rPr sz="2000" spc="-5" dirty="0">
                <a:solidFill>
                  <a:prstClr val="black"/>
                </a:solidFill>
                <a:latin typeface="Arial"/>
                <a:cs typeface="Arial"/>
              </a:rPr>
              <a:t>Eustele  </a:t>
            </a:r>
            <a:r>
              <a:rPr sz="2000" dirty="0">
                <a:solidFill>
                  <a:prstClr val="black"/>
                </a:solidFill>
                <a:latin typeface="Arial"/>
                <a:cs typeface="Arial"/>
              </a:rPr>
              <a:t>pianta</a:t>
            </a:r>
            <a:r>
              <a:rPr sz="2000" spc="-100" dirty="0">
                <a:solidFill>
                  <a:prstClr val="black"/>
                </a:solidFill>
                <a:latin typeface="Arial"/>
                <a:cs typeface="Arial"/>
              </a:rPr>
              <a:t> </a:t>
            </a:r>
            <a:r>
              <a:rPr sz="2000" dirty="0">
                <a:solidFill>
                  <a:prstClr val="black"/>
                </a:solidFill>
                <a:latin typeface="Arial"/>
                <a:cs typeface="Arial"/>
              </a:rPr>
              <a:t>legnosa</a:t>
            </a:r>
            <a:endParaRPr sz="2000">
              <a:solidFill>
                <a:prstClr val="black"/>
              </a:solidFill>
              <a:latin typeface="Arial"/>
              <a:cs typeface="Arial"/>
            </a:endParaRPr>
          </a:p>
          <a:p>
            <a:pPr marL="12700"/>
            <a:r>
              <a:rPr sz="2000" dirty="0">
                <a:solidFill>
                  <a:prstClr val="black"/>
                </a:solidFill>
                <a:latin typeface="Arial"/>
                <a:cs typeface="Arial"/>
              </a:rPr>
              <a:t>(eucotiledone,</a:t>
            </a:r>
            <a:r>
              <a:rPr sz="2000" spc="-110" dirty="0">
                <a:solidFill>
                  <a:prstClr val="black"/>
                </a:solidFill>
                <a:latin typeface="Arial"/>
                <a:cs typeface="Arial"/>
              </a:rPr>
              <a:t> </a:t>
            </a:r>
            <a:r>
              <a:rPr sz="2000" dirty="0">
                <a:solidFill>
                  <a:prstClr val="black"/>
                </a:solidFill>
                <a:latin typeface="Arial"/>
                <a:cs typeface="Arial"/>
              </a:rPr>
              <a:t>gimnosperme)</a:t>
            </a:r>
            <a:endParaRPr sz="2000">
              <a:solidFill>
                <a:prstClr val="black"/>
              </a:solidFill>
              <a:latin typeface="Arial"/>
              <a:cs typeface="Arial"/>
            </a:endParaRPr>
          </a:p>
        </p:txBody>
      </p:sp>
      <p:sp>
        <p:nvSpPr>
          <p:cNvPr id="15" name="object 8"/>
          <p:cNvSpPr/>
          <p:nvPr/>
        </p:nvSpPr>
        <p:spPr>
          <a:xfrm>
            <a:off x="5085589" y="6324600"/>
            <a:ext cx="426719" cy="5334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6"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8" name="object 10">
            <a:extLst>
              <a:ext uri="{FF2B5EF4-FFF2-40B4-BE49-F238E27FC236}">
                <a16:creationId xmlns:a16="http://schemas.microsoft.com/office/drawing/2014/main" id="{455CC579-A6B6-4537-A299-5749A240060F}"/>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0221" y="1"/>
            <a:ext cx="8907779" cy="659739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1759696" y="131725"/>
            <a:ext cx="1899920" cy="513715"/>
          </a:xfrm>
          <a:prstGeom prst="rect">
            <a:avLst/>
          </a:prstGeom>
        </p:spPr>
        <p:txBody>
          <a:bodyPr vert="horz" wrap="square" lIns="0" tIns="12700" rIns="0" bIns="0" rtlCol="0">
            <a:spAutoFit/>
          </a:bodyPr>
          <a:lstStyle/>
          <a:p>
            <a:pPr marL="12700">
              <a:spcBef>
                <a:spcPts val="100"/>
              </a:spcBef>
            </a:pPr>
            <a:r>
              <a:rPr sz="3200" dirty="0"/>
              <a:t>EUSTELE</a:t>
            </a:r>
            <a:endParaRPr sz="3200"/>
          </a:p>
        </p:txBody>
      </p:sp>
      <p:sp>
        <p:nvSpPr>
          <p:cNvPr id="4" name="object 4"/>
          <p:cNvSpPr/>
          <p:nvPr/>
        </p:nvSpPr>
        <p:spPr>
          <a:xfrm>
            <a:off x="3648456" y="5024628"/>
            <a:ext cx="1306195" cy="186055"/>
          </a:xfrm>
          <a:custGeom>
            <a:avLst/>
            <a:gdLst/>
            <a:ahLst/>
            <a:cxnLst/>
            <a:rect l="l" t="t" r="r" b="b"/>
            <a:pathLst>
              <a:path w="1306195" h="186054">
                <a:moveTo>
                  <a:pt x="71627" y="111251"/>
                </a:moveTo>
                <a:lnTo>
                  <a:pt x="0" y="156971"/>
                </a:lnTo>
                <a:lnTo>
                  <a:pt x="80771" y="185927"/>
                </a:lnTo>
                <a:lnTo>
                  <a:pt x="77039" y="155447"/>
                </a:lnTo>
                <a:lnTo>
                  <a:pt x="64007" y="155447"/>
                </a:lnTo>
                <a:lnTo>
                  <a:pt x="62483" y="146303"/>
                </a:lnTo>
                <a:lnTo>
                  <a:pt x="75729" y="144743"/>
                </a:lnTo>
                <a:lnTo>
                  <a:pt x="71627" y="111251"/>
                </a:lnTo>
                <a:close/>
              </a:path>
              <a:path w="1306195" h="186054">
                <a:moveTo>
                  <a:pt x="75729" y="144743"/>
                </a:moveTo>
                <a:lnTo>
                  <a:pt x="62483" y="146303"/>
                </a:lnTo>
                <a:lnTo>
                  <a:pt x="64007" y="155447"/>
                </a:lnTo>
                <a:lnTo>
                  <a:pt x="76856" y="153950"/>
                </a:lnTo>
                <a:lnTo>
                  <a:pt x="75729" y="144743"/>
                </a:lnTo>
                <a:close/>
              </a:path>
              <a:path w="1306195" h="186054">
                <a:moveTo>
                  <a:pt x="76856" y="153950"/>
                </a:moveTo>
                <a:lnTo>
                  <a:pt x="64007" y="155447"/>
                </a:lnTo>
                <a:lnTo>
                  <a:pt x="77039" y="155447"/>
                </a:lnTo>
                <a:lnTo>
                  <a:pt x="76856" y="153950"/>
                </a:lnTo>
                <a:close/>
              </a:path>
              <a:path w="1306195" h="186054">
                <a:moveTo>
                  <a:pt x="1304543" y="0"/>
                </a:moveTo>
                <a:lnTo>
                  <a:pt x="75729" y="144743"/>
                </a:lnTo>
                <a:lnTo>
                  <a:pt x="76856" y="153950"/>
                </a:lnTo>
                <a:lnTo>
                  <a:pt x="1306067" y="10668"/>
                </a:lnTo>
                <a:lnTo>
                  <a:pt x="1304543"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5" name="object 5"/>
          <p:cNvSpPr/>
          <p:nvPr/>
        </p:nvSpPr>
        <p:spPr>
          <a:xfrm>
            <a:off x="3733801" y="5474208"/>
            <a:ext cx="1221105" cy="398145"/>
          </a:xfrm>
          <a:custGeom>
            <a:avLst/>
            <a:gdLst/>
            <a:ahLst/>
            <a:cxnLst/>
            <a:rect l="l" t="t" r="r" b="b"/>
            <a:pathLst>
              <a:path w="1221104" h="398145">
                <a:moveTo>
                  <a:pt x="75312" y="31432"/>
                </a:moveTo>
                <a:lnTo>
                  <a:pt x="72383" y="40608"/>
                </a:lnTo>
                <a:lnTo>
                  <a:pt x="1219199" y="397764"/>
                </a:lnTo>
                <a:lnTo>
                  <a:pt x="1220723" y="388620"/>
                </a:lnTo>
                <a:lnTo>
                  <a:pt x="75312" y="31432"/>
                </a:lnTo>
                <a:close/>
              </a:path>
              <a:path w="1221104" h="398145">
                <a:moveTo>
                  <a:pt x="85343" y="0"/>
                </a:moveTo>
                <a:lnTo>
                  <a:pt x="0" y="12192"/>
                </a:lnTo>
                <a:lnTo>
                  <a:pt x="62483" y="71628"/>
                </a:lnTo>
                <a:lnTo>
                  <a:pt x="72383" y="40608"/>
                </a:lnTo>
                <a:lnTo>
                  <a:pt x="59435" y="36576"/>
                </a:lnTo>
                <a:lnTo>
                  <a:pt x="62483" y="27432"/>
                </a:lnTo>
                <a:lnTo>
                  <a:pt x="76589" y="27432"/>
                </a:lnTo>
                <a:lnTo>
                  <a:pt x="85343" y="0"/>
                </a:lnTo>
                <a:close/>
              </a:path>
              <a:path w="1221104" h="398145">
                <a:moveTo>
                  <a:pt x="62483" y="27432"/>
                </a:moveTo>
                <a:lnTo>
                  <a:pt x="59435" y="36576"/>
                </a:lnTo>
                <a:lnTo>
                  <a:pt x="72383" y="40608"/>
                </a:lnTo>
                <a:lnTo>
                  <a:pt x="75312" y="31432"/>
                </a:lnTo>
                <a:lnTo>
                  <a:pt x="62483" y="27432"/>
                </a:lnTo>
                <a:close/>
              </a:path>
              <a:path w="1221104" h="398145">
                <a:moveTo>
                  <a:pt x="76589" y="27432"/>
                </a:moveTo>
                <a:lnTo>
                  <a:pt x="62483" y="27432"/>
                </a:lnTo>
                <a:lnTo>
                  <a:pt x="75312" y="31432"/>
                </a:lnTo>
                <a:lnTo>
                  <a:pt x="76589" y="27432"/>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6" name="object 6"/>
          <p:cNvSpPr/>
          <p:nvPr/>
        </p:nvSpPr>
        <p:spPr>
          <a:xfrm>
            <a:off x="2142743" y="4629911"/>
            <a:ext cx="1790700" cy="1714500"/>
          </a:xfrm>
          <a:custGeom>
            <a:avLst/>
            <a:gdLst/>
            <a:ahLst/>
            <a:cxnLst/>
            <a:rect l="l" t="t" r="r" b="b"/>
            <a:pathLst>
              <a:path w="1790700" h="1714500">
                <a:moveTo>
                  <a:pt x="894587" y="0"/>
                </a:moveTo>
                <a:lnTo>
                  <a:pt x="848867" y="1524"/>
                </a:lnTo>
                <a:lnTo>
                  <a:pt x="803147" y="4572"/>
                </a:lnTo>
                <a:lnTo>
                  <a:pt x="758951" y="9144"/>
                </a:lnTo>
                <a:lnTo>
                  <a:pt x="714755" y="16764"/>
                </a:lnTo>
                <a:lnTo>
                  <a:pt x="627887" y="38100"/>
                </a:lnTo>
                <a:lnTo>
                  <a:pt x="586739" y="51816"/>
                </a:lnTo>
                <a:lnTo>
                  <a:pt x="545591" y="67056"/>
                </a:lnTo>
                <a:lnTo>
                  <a:pt x="505967" y="83820"/>
                </a:lnTo>
                <a:lnTo>
                  <a:pt x="429767" y="123444"/>
                </a:lnTo>
                <a:lnTo>
                  <a:pt x="394715" y="146304"/>
                </a:lnTo>
                <a:lnTo>
                  <a:pt x="324611" y="195072"/>
                </a:lnTo>
                <a:lnTo>
                  <a:pt x="292607" y="222503"/>
                </a:lnTo>
                <a:lnTo>
                  <a:pt x="231647" y="280415"/>
                </a:lnTo>
                <a:lnTo>
                  <a:pt x="176784" y="344423"/>
                </a:lnTo>
                <a:lnTo>
                  <a:pt x="152400" y="377951"/>
                </a:lnTo>
                <a:lnTo>
                  <a:pt x="129539" y="413003"/>
                </a:lnTo>
                <a:lnTo>
                  <a:pt x="108203" y="448055"/>
                </a:lnTo>
                <a:lnTo>
                  <a:pt x="88392" y="486155"/>
                </a:lnTo>
                <a:lnTo>
                  <a:pt x="70103" y="524255"/>
                </a:lnTo>
                <a:lnTo>
                  <a:pt x="53339" y="562355"/>
                </a:lnTo>
                <a:lnTo>
                  <a:pt x="39623" y="601979"/>
                </a:lnTo>
                <a:lnTo>
                  <a:pt x="27431" y="643127"/>
                </a:lnTo>
                <a:lnTo>
                  <a:pt x="18287" y="684275"/>
                </a:lnTo>
                <a:lnTo>
                  <a:pt x="9143" y="726947"/>
                </a:lnTo>
                <a:lnTo>
                  <a:pt x="4571" y="769619"/>
                </a:lnTo>
                <a:lnTo>
                  <a:pt x="0" y="813815"/>
                </a:lnTo>
                <a:lnTo>
                  <a:pt x="0" y="879347"/>
                </a:lnTo>
                <a:lnTo>
                  <a:pt x="4571" y="944879"/>
                </a:lnTo>
                <a:lnTo>
                  <a:pt x="10667" y="989075"/>
                </a:lnTo>
                <a:lnTo>
                  <a:pt x="18287" y="1030223"/>
                </a:lnTo>
                <a:lnTo>
                  <a:pt x="27431" y="1071371"/>
                </a:lnTo>
                <a:lnTo>
                  <a:pt x="39623" y="1112519"/>
                </a:lnTo>
                <a:lnTo>
                  <a:pt x="70103" y="1191767"/>
                </a:lnTo>
                <a:lnTo>
                  <a:pt x="88392" y="1229867"/>
                </a:lnTo>
                <a:lnTo>
                  <a:pt x="108203" y="1266443"/>
                </a:lnTo>
                <a:lnTo>
                  <a:pt x="129539" y="1303019"/>
                </a:lnTo>
                <a:lnTo>
                  <a:pt x="152400" y="1336547"/>
                </a:lnTo>
                <a:lnTo>
                  <a:pt x="204215" y="1403603"/>
                </a:lnTo>
                <a:lnTo>
                  <a:pt x="262127" y="1464563"/>
                </a:lnTo>
                <a:lnTo>
                  <a:pt x="326135" y="1519427"/>
                </a:lnTo>
                <a:lnTo>
                  <a:pt x="359663" y="1545335"/>
                </a:lnTo>
                <a:lnTo>
                  <a:pt x="394715" y="1568195"/>
                </a:lnTo>
                <a:lnTo>
                  <a:pt x="431291" y="1591055"/>
                </a:lnTo>
                <a:lnTo>
                  <a:pt x="507491" y="1630679"/>
                </a:lnTo>
                <a:lnTo>
                  <a:pt x="547115" y="1647443"/>
                </a:lnTo>
                <a:lnTo>
                  <a:pt x="588263" y="1662683"/>
                </a:lnTo>
                <a:lnTo>
                  <a:pt x="629411" y="1676399"/>
                </a:lnTo>
                <a:lnTo>
                  <a:pt x="714755" y="1697735"/>
                </a:lnTo>
                <a:lnTo>
                  <a:pt x="758951" y="1705355"/>
                </a:lnTo>
                <a:lnTo>
                  <a:pt x="804671" y="1709927"/>
                </a:lnTo>
                <a:lnTo>
                  <a:pt x="848867" y="1712975"/>
                </a:lnTo>
                <a:lnTo>
                  <a:pt x="894587" y="1714499"/>
                </a:lnTo>
                <a:lnTo>
                  <a:pt x="940307" y="1712975"/>
                </a:lnTo>
                <a:lnTo>
                  <a:pt x="986027" y="1709927"/>
                </a:lnTo>
                <a:lnTo>
                  <a:pt x="1031747" y="1703831"/>
                </a:lnTo>
                <a:lnTo>
                  <a:pt x="1075943" y="1696211"/>
                </a:lnTo>
                <a:lnTo>
                  <a:pt x="1118615" y="1687067"/>
                </a:lnTo>
                <a:lnTo>
                  <a:pt x="1161287" y="1676399"/>
                </a:lnTo>
                <a:lnTo>
                  <a:pt x="894587" y="1676399"/>
                </a:lnTo>
                <a:lnTo>
                  <a:pt x="850391" y="1674875"/>
                </a:lnTo>
                <a:lnTo>
                  <a:pt x="806195" y="1671827"/>
                </a:lnTo>
                <a:lnTo>
                  <a:pt x="763523" y="1667255"/>
                </a:lnTo>
                <a:lnTo>
                  <a:pt x="720851" y="1659635"/>
                </a:lnTo>
                <a:lnTo>
                  <a:pt x="679703" y="1650491"/>
                </a:lnTo>
                <a:lnTo>
                  <a:pt x="640079" y="1639823"/>
                </a:lnTo>
                <a:lnTo>
                  <a:pt x="598931" y="1626107"/>
                </a:lnTo>
                <a:lnTo>
                  <a:pt x="560831" y="1612391"/>
                </a:lnTo>
                <a:lnTo>
                  <a:pt x="522731" y="1595627"/>
                </a:lnTo>
                <a:lnTo>
                  <a:pt x="486155" y="1577339"/>
                </a:lnTo>
                <a:lnTo>
                  <a:pt x="449579" y="1557527"/>
                </a:lnTo>
                <a:lnTo>
                  <a:pt x="414527" y="1536191"/>
                </a:lnTo>
                <a:lnTo>
                  <a:pt x="380999" y="1513331"/>
                </a:lnTo>
                <a:lnTo>
                  <a:pt x="348995" y="1488947"/>
                </a:lnTo>
                <a:lnTo>
                  <a:pt x="318515" y="1463039"/>
                </a:lnTo>
                <a:lnTo>
                  <a:pt x="288035" y="1435607"/>
                </a:lnTo>
                <a:lnTo>
                  <a:pt x="259079" y="1406651"/>
                </a:lnTo>
                <a:lnTo>
                  <a:pt x="233172" y="1377695"/>
                </a:lnTo>
                <a:lnTo>
                  <a:pt x="207263" y="1347215"/>
                </a:lnTo>
                <a:lnTo>
                  <a:pt x="182879" y="1315211"/>
                </a:lnTo>
                <a:lnTo>
                  <a:pt x="161544" y="1281683"/>
                </a:lnTo>
                <a:lnTo>
                  <a:pt x="140208" y="1246631"/>
                </a:lnTo>
                <a:lnTo>
                  <a:pt x="121920" y="1211579"/>
                </a:lnTo>
                <a:lnTo>
                  <a:pt x="105156" y="1175003"/>
                </a:lnTo>
                <a:lnTo>
                  <a:pt x="89915" y="1138427"/>
                </a:lnTo>
                <a:lnTo>
                  <a:pt x="76200" y="1100327"/>
                </a:lnTo>
                <a:lnTo>
                  <a:pt x="64007" y="1060703"/>
                </a:lnTo>
                <a:lnTo>
                  <a:pt x="54864" y="1021079"/>
                </a:lnTo>
                <a:lnTo>
                  <a:pt x="47243" y="981455"/>
                </a:lnTo>
                <a:lnTo>
                  <a:pt x="38100" y="899159"/>
                </a:lnTo>
                <a:lnTo>
                  <a:pt x="38100" y="815339"/>
                </a:lnTo>
                <a:lnTo>
                  <a:pt x="42671" y="772667"/>
                </a:lnTo>
                <a:lnTo>
                  <a:pt x="47243" y="731519"/>
                </a:lnTo>
                <a:lnTo>
                  <a:pt x="54864" y="691895"/>
                </a:lnTo>
                <a:lnTo>
                  <a:pt x="64007" y="652271"/>
                </a:lnTo>
                <a:lnTo>
                  <a:pt x="76200" y="612647"/>
                </a:lnTo>
                <a:lnTo>
                  <a:pt x="89915" y="574547"/>
                </a:lnTo>
                <a:lnTo>
                  <a:pt x="105156" y="537971"/>
                </a:lnTo>
                <a:lnTo>
                  <a:pt x="121920" y="501395"/>
                </a:lnTo>
                <a:lnTo>
                  <a:pt x="141731" y="466343"/>
                </a:lnTo>
                <a:lnTo>
                  <a:pt x="161544" y="432815"/>
                </a:lnTo>
                <a:lnTo>
                  <a:pt x="184403" y="399287"/>
                </a:lnTo>
                <a:lnTo>
                  <a:pt x="207263" y="367283"/>
                </a:lnTo>
                <a:lnTo>
                  <a:pt x="233172" y="336803"/>
                </a:lnTo>
                <a:lnTo>
                  <a:pt x="260603" y="306323"/>
                </a:lnTo>
                <a:lnTo>
                  <a:pt x="289559" y="277367"/>
                </a:lnTo>
                <a:lnTo>
                  <a:pt x="318515" y="251459"/>
                </a:lnTo>
                <a:lnTo>
                  <a:pt x="348995" y="225551"/>
                </a:lnTo>
                <a:lnTo>
                  <a:pt x="382523" y="201167"/>
                </a:lnTo>
                <a:lnTo>
                  <a:pt x="416051" y="178308"/>
                </a:lnTo>
                <a:lnTo>
                  <a:pt x="451103" y="156972"/>
                </a:lnTo>
                <a:lnTo>
                  <a:pt x="486155" y="137160"/>
                </a:lnTo>
                <a:lnTo>
                  <a:pt x="522731" y="118872"/>
                </a:lnTo>
                <a:lnTo>
                  <a:pt x="560831" y="102108"/>
                </a:lnTo>
                <a:lnTo>
                  <a:pt x="600455" y="86868"/>
                </a:lnTo>
                <a:lnTo>
                  <a:pt x="640079" y="74676"/>
                </a:lnTo>
                <a:lnTo>
                  <a:pt x="681227" y="64008"/>
                </a:lnTo>
                <a:lnTo>
                  <a:pt x="722375" y="54864"/>
                </a:lnTo>
                <a:lnTo>
                  <a:pt x="765047" y="47244"/>
                </a:lnTo>
                <a:lnTo>
                  <a:pt x="807719" y="42672"/>
                </a:lnTo>
                <a:lnTo>
                  <a:pt x="851915" y="39624"/>
                </a:lnTo>
                <a:lnTo>
                  <a:pt x="896111" y="38100"/>
                </a:lnTo>
                <a:lnTo>
                  <a:pt x="1161287" y="38100"/>
                </a:lnTo>
                <a:lnTo>
                  <a:pt x="1074419" y="16764"/>
                </a:lnTo>
                <a:lnTo>
                  <a:pt x="1030223" y="9144"/>
                </a:lnTo>
                <a:lnTo>
                  <a:pt x="986027" y="4572"/>
                </a:lnTo>
                <a:lnTo>
                  <a:pt x="940307" y="1524"/>
                </a:lnTo>
                <a:lnTo>
                  <a:pt x="894587" y="0"/>
                </a:lnTo>
                <a:close/>
              </a:path>
              <a:path w="1790700" h="1714500">
                <a:moveTo>
                  <a:pt x="1161287" y="38100"/>
                </a:moveTo>
                <a:lnTo>
                  <a:pt x="896111" y="38100"/>
                </a:lnTo>
                <a:lnTo>
                  <a:pt x="938783" y="39624"/>
                </a:lnTo>
                <a:lnTo>
                  <a:pt x="982979" y="42672"/>
                </a:lnTo>
                <a:lnTo>
                  <a:pt x="1025651" y="47244"/>
                </a:lnTo>
                <a:lnTo>
                  <a:pt x="1068323" y="54864"/>
                </a:lnTo>
                <a:lnTo>
                  <a:pt x="1109471" y="64008"/>
                </a:lnTo>
                <a:lnTo>
                  <a:pt x="1150619" y="74676"/>
                </a:lnTo>
                <a:lnTo>
                  <a:pt x="1229867" y="102108"/>
                </a:lnTo>
                <a:lnTo>
                  <a:pt x="1267967" y="118872"/>
                </a:lnTo>
                <a:lnTo>
                  <a:pt x="1304543" y="137160"/>
                </a:lnTo>
                <a:lnTo>
                  <a:pt x="1339595" y="156972"/>
                </a:lnTo>
                <a:lnTo>
                  <a:pt x="1374647" y="178308"/>
                </a:lnTo>
                <a:lnTo>
                  <a:pt x="1408175" y="201167"/>
                </a:lnTo>
                <a:lnTo>
                  <a:pt x="1440179" y="225551"/>
                </a:lnTo>
                <a:lnTo>
                  <a:pt x="1472183" y="251459"/>
                </a:lnTo>
                <a:lnTo>
                  <a:pt x="1530095" y="306323"/>
                </a:lnTo>
                <a:lnTo>
                  <a:pt x="1557527" y="336803"/>
                </a:lnTo>
                <a:lnTo>
                  <a:pt x="1581911" y="367283"/>
                </a:lnTo>
                <a:lnTo>
                  <a:pt x="1606295" y="399287"/>
                </a:lnTo>
                <a:lnTo>
                  <a:pt x="1629155" y="432815"/>
                </a:lnTo>
                <a:lnTo>
                  <a:pt x="1668779" y="502919"/>
                </a:lnTo>
                <a:lnTo>
                  <a:pt x="1685543" y="539495"/>
                </a:lnTo>
                <a:lnTo>
                  <a:pt x="1700783" y="576071"/>
                </a:lnTo>
                <a:lnTo>
                  <a:pt x="1714499" y="614171"/>
                </a:lnTo>
                <a:lnTo>
                  <a:pt x="1725167" y="653795"/>
                </a:lnTo>
                <a:lnTo>
                  <a:pt x="1734311" y="693419"/>
                </a:lnTo>
                <a:lnTo>
                  <a:pt x="1741931" y="733043"/>
                </a:lnTo>
                <a:lnTo>
                  <a:pt x="1748027" y="774191"/>
                </a:lnTo>
                <a:lnTo>
                  <a:pt x="1751075" y="815339"/>
                </a:lnTo>
                <a:lnTo>
                  <a:pt x="1752491" y="835151"/>
                </a:lnTo>
                <a:lnTo>
                  <a:pt x="1752491" y="879347"/>
                </a:lnTo>
                <a:lnTo>
                  <a:pt x="1748027" y="941831"/>
                </a:lnTo>
                <a:lnTo>
                  <a:pt x="1741931" y="982979"/>
                </a:lnTo>
                <a:lnTo>
                  <a:pt x="1734311" y="1022603"/>
                </a:lnTo>
                <a:lnTo>
                  <a:pt x="1725167" y="1062227"/>
                </a:lnTo>
                <a:lnTo>
                  <a:pt x="1700783" y="1138427"/>
                </a:lnTo>
                <a:lnTo>
                  <a:pt x="1684019" y="1176527"/>
                </a:lnTo>
                <a:lnTo>
                  <a:pt x="1667255" y="1213103"/>
                </a:lnTo>
                <a:lnTo>
                  <a:pt x="1648967" y="1248155"/>
                </a:lnTo>
                <a:lnTo>
                  <a:pt x="1606295" y="1315211"/>
                </a:lnTo>
                <a:lnTo>
                  <a:pt x="1581911" y="1347215"/>
                </a:lnTo>
                <a:lnTo>
                  <a:pt x="1530095" y="1408175"/>
                </a:lnTo>
                <a:lnTo>
                  <a:pt x="1501139" y="1437131"/>
                </a:lnTo>
                <a:lnTo>
                  <a:pt x="1440179" y="1488947"/>
                </a:lnTo>
                <a:lnTo>
                  <a:pt x="1408175" y="1513331"/>
                </a:lnTo>
                <a:lnTo>
                  <a:pt x="1374647" y="1536191"/>
                </a:lnTo>
                <a:lnTo>
                  <a:pt x="1339595" y="1557527"/>
                </a:lnTo>
                <a:lnTo>
                  <a:pt x="1303019" y="1577339"/>
                </a:lnTo>
                <a:lnTo>
                  <a:pt x="1266443" y="1595627"/>
                </a:lnTo>
                <a:lnTo>
                  <a:pt x="1228343" y="1612391"/>
                </a:lnTo>
                <a:lnTo>
                  <a:pt x="1149095" y="1639823"/>
                </a:lnTo>
                <a:lnTo>
                  <a:pt x="1107947" y="1650491"/>
                </a:lnTo>
                <a:lnTo>
                  <a:pt x="1066799" y="1659635"/>
                </a:lnTo>
                <a:lnTo>
                  <a:pt x="1024127" y="1667255"/>
                </a:lnTo>
                <a:lnTo>
                  <a:pt x="981455" y="1671827"/>
                </a:lnTo>
                <a:lnTo>
                  <a:pt x="938783" y="1674875"/>
                </a:lnTo>
                <a:lnTo>
                  <a:pt x="894587" y="1676399"/>
                </a:lnTo>
                <a:lnTo>
                  <a:pt x="1161287" y="1676399"/>
                </a:lnTo>
                <a:lnTo>
                  <a:pt x="1202435" y="1662683"/>
                </a:lnTo>
                <a:lnTo>
                  <a:pt x="1243583" y="1647443"/>
                </a:lnTo>
                <a:lnTo>
                  <a:pt x="1283207" y="1629155"/>
                </a:lnTo>
                <a:lnTo>
                  <a:pt x="1321307" y="1610867"/>
                </a:lnTo>
                <a:lnTo>
                  <a:pt x="1359407" y="1591055"/>
                </a:lnTo>
                <a:lnTo>
                  <a:pt x="1395983" y="1568195"/>
                </a:lnTo>
                <a:lnTo>
                  <a:pt x="1431035" y="1543811"/>
                </a:lnTo>
                <a:lnTo>
                  <a:pt x="1464563" y="1519427"/>
                </a:lnTo>
                <a:lnTo>
                  <a:pt x="1496567" y="1491995"/>
                </a:lnTo>
                <a:lnTo>
                  <a:pt x="1528571" y="1463039"/>
                </a:lnTo>
                <a:lnTo>
                  <a:pt x="1557527" y="1434083"/>
                </a:lnTo>
                <a:lnTo>
                  <a:pt x="1586483" y="1402079"/>
                </a:lnTo>
                <a:lnTo>
                  <a:pt x="1612391" y="1370075"/>
                </a:lnTo>
                <a:lnTo>
                  <a:pt x="1636775" y="1336547"/>
                </a:lnTo>
                <a:lnTo>
                  <a:pt x="1661159" y="1301495"/>
                </a:lnTo>
                <a:lnTo>
                  <a:pt x="1682495" y="1266443"/>
                </a:lnTo>
                <a:lnTo>
                  <a:pt x="1702307" y="1228343"/>
                </a:lnTo>
                <a:lnTo>
                  <a:pt x="1720595" y="1190243"/>
                </a:lnTo>
                <a:lnTo>
                  <a:pt x="1735835" y="1152143"/>
                </a:lnTo>
                <a:lnTo>
                  <a:pt x="1749551" y="1112519"/>
                </a:lnTo>
                <a:lnTo>
                  <a:pt x="1761743" y="1071371"/>
                </a:lnTo>
                <a:lnTo>
                  <a:pt x="1772411" y="1030223"/>
                </a:lnTo>
                <a:lnTo>
                  <a:pt x="1780031" y="987551"/>
                </a:lnTo>
                <a:lnTo>
                  <a:pt x="1786127" y="944879"/>
                </a:lnTo>
                <a:lnTo>
                  <a:pt x="1789284" y="899159"/>
                </a:lnTo>
                <a:lnTo>
                  <a:pt x="1790699" y="879347"/>
                </a:lnTo>
                <a:lnTo>
                  <a:pt x="1790699" y="835151"/>
                </a:lnTo>
                <a:lnTo>
                  <a:pt x="1789175" y="812291"/>
                </a:lnTo>
                <a:lnTo>
                  <a:pt x="1786127" y="769619"/>
                </a:lnTo>
                <a:lnTo>
                  <a:pt x="1780031" y="725423"/>
                </a:lnTo>
                <a:lnTo>
                  <a:pt x="1772411" y="684275"/>
                </a:lnTo>
                <a:lnTo>
                  <a:pt x="1761743" y="641603"/>
                </a:lnTo>
                <a:lnTo>
                  <a:pt x="1749551" y="601979"/>
                </a:lnTo>
                <a:lnTo>
                  <a:pt x="1735835" y="562355"/>
                </a:lnTo>
                <a:lnTo>
                  <a:pt x="1719071" y="522731"/>
                </a:lnTo>
                <a:lnTo>
                  <a:pt x="1702307" y="484631"/>
                </a:lnTo>
                <a:lnTo>
                  <a:pt x="1659635" y="411479"/>
                </a:lnTo>
                <a:lnTo>
                  <a:pt x="1636775" y="377951"/>
                </a:lnTo>
                <a:lnTo>
                  <a:pt x="1612391" y="342899"/>
                </a:lnTo>
                <a:lnTo>
                  <a:pt x="1584959" y="310895"/>
                </a:lnTo>
                <a:lnTo>
                  <a:pt x="1557527" y="280415"/>
                </a:lnTo>
                <a:lnTo>
                  <a:pt x="1527047" y="249935"/>
                </a:lnTo>
                <a:lnTo>
                  <a:pt x="1496567" y="222503"/>
                </a:lnTo>
                <a:lnTo>
                  <a:pt x="1463039" y="195072"/>
                </a:lnTo>
                <a:lnTo>
                  <a:pt x="1429511" y="169164"/>
                </a:lnTo>
                <a:lnTo>
                  <a:pt x="1394459" y="146304"/>
                </a:lnTo>
                <a:lnTo>
                  <a:pt x="1357883" y="123444"/>
                </a:lnTo>
                <a:lnTo>
                  <a:pt x="1321307" y="103632"/>
                </a:lnTo>
                <a:lnTo>
                  <a:pt x="1281683" y="83820"/>
                </a:lnTo>
                <a:lnTo>
                  <a:pt x="1242059" y="67056"/>
                </a:lnTo>
                <a:lnTo>
                  <a:pt x="1202435" y="51816"/>
                </a:lnTo>
                <a:lnTo>
                  <a:pt x="1161287" y="3810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7" name="object 7"/>
          <p:cNvSpPr/>
          <p:nvPr/>
        </p:nvSpPr>
        <p:spPr>
          <a:xfrm>
            <a:off x="3505201" y="4491227"/>
            <a:ext cx="992505" cy="325120"/>
          </a:xfrm>
          <a:custGeom>
            <a:avLst/>
            <a:gdLst/>
            <a:ahLst/>
            <a:cxnLst/>
            <a:rect l="l" t="t" r="r" b="b"/>
            <a:pathLst>
              <a:path w="992505" h="325120">
                <a:moveTo>
                  <a:pt x="62483" y="251459"/>
                </a:moveTo>
                <a:lnTo>
                  <a:pt x="0" y="309371"/>
                </a:lnTo>
                <a:lnTo>
                  <a:pt x="85343" y="324612"/>
                </a:lnTo>
                <a:lnTo>
                  <a:pt x="76295" y="295656"/>
                </a:lnTo>
                <a:lnTo>
                  <a:pt x="62483" y="295656"/>
                </a:lnTo>
                <a:lnTo>
                  <a:pt x="59435" y="286512"/>
                </a:lnTo>
                <a:lnTo>
                  <a:pt x="72209" y="282581"/>
                </a:lnTo>
                <a:lnTo>
                  <a:pt x="62483" y="251459"/>
                </a:lnTo>
                <a:close/>
              </a:path>
              <a:path w="992505" h="325120">
                <a:moveTo>
                  <a:pt x="72209" y="282581"/>
                </a:moveTo>
                <a:lnTo>
                  <a:pt x="59435" y="286512"/>
                </a:lnTo>
                <a:lnTo>
                  <a:pt x="62483" y="295656"/>
                </a:lnTo>
                <a:lnTo>
                  <a:pt x="75081" y="291773"/>
                </a:lnTo>
                <a:lnTo>
                  <a:pt x="72209" y="282581"/>
                </a:lnTo>
                <a:close/>
              </a:path>
              <a:path w="992505" h="325120">
                <a:moveTo>
                  <a:pt x="75081" y="291773"/>
                </a:moveTo>
                <a:lnTo>
                  <a:pt x="62483" y="295656"/>
                </a:lnTo>
                <a:lnTo>
                  <a:pt x="76295" y="295656"/>
                </a:lnTo>
                <a:lnTo>
                  <a:pt x="75081" y="291773"/>
                </a:lnTo>
                <a:close/>
              </a:path>
              <a:path w="992505" h="325120">
                <a:moveTo>
                  <a:pt x="990599" y="0"/>
                </a:moveTo>
                <a:lnTo>
                  <a:pt x="72209" y="282581"/>
                </a:lnTo>
                <a:lnTo>
                  <a:pt x="75081" y="291773"/>
                </a:lnTo>
                <a:lnTo>
                  <a:pt x="992123" y="9143"/>
                </a:lnTo>
                <a:lnTo>
                  <a:pt x="990599"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8" name="object 8"/>
          <p:cNvSpPr txBox="1"/>
          <p:nvPr/>
        </p:nvSpPr>
        <p:spPr>
          <a:xfrm>
            <a:off x="4728322" y="4217758"/>
            <a:ext cx="2407285" cy="1915160"/>
          </a:xfrm>
          <a:prstGeom prst="rect">
            <a:avLst/>
          </a:prstGeom>
        </p:spPr>
        <p:txBody>
          <a:bodyPr vert="horz" wrap="square" lIns="0" tIns="12700" rIns="0" bIns="0" rtlCol="0">
            <a:spAutoFit/>
          </a:bodyPr>
          <a:lstStyle/>
          <a:p>
            <a:pPr marL="12700">
              <a:spcBef>
                <a:spcPts val="100"/>
              </a:spcBef>
            </a:pPr>
            <a:r>
              <a:rPr sz="2400" spc="-5" dirty="0">
                <a:solidFill>
                  <a:prstClr val="black"/>
                </a:solidFill>
                <a:latin typeface="Arial"/>
                <a:cs typeface="Arial"/>
              </a:rPr>
              <a:t>endodermide</a:t>
            </a:r>
            <a:endParaRPr sz="2400">
              <a:solidFill>
                <a:prstClr val="black"/>
              </a:solidFill>
              <a:latin typeface="Arial"/>
              <a:cs typeface="Arial"/>
            </a:endParaRPr>
          </a:p>
          <a:p>
            <a:pPr marL="546100" marR="619125">
              <a:spcBef>
                <a:spcPts val="120"/>
              </a:spcBef>
            </a:pPr>
            <a:r>
              <a:rPr sz="2400" spc="-5" dirty="0">
                <a:solidFill>
                  <a:prstClr val="black"/>
                </a:solidFill>
                <a:latin typeface="Arial"/>
                <a:cs typeface="Arial"/>
              </a:rPr>
              <a:t>raggio  </a:t>
            </a:r>
            <a:r>
              <a:rPr sz="2400" dirty="0">
                <a:solidFill>
                  <a:prstClr val="black"/>
                </a:solidFill>
                <a:latin typeface="Arial"/>
                <a:cs typeface="Arial"/>
              </a:rPr>
              <a:t>m</a:t>
            </a:r>
            <a:r>
              <a:rPr sz="2400" spc="-10" dirty="0">
                <a:solidFill>
                  <a:prstClr val="black"/>
                </a:solidFill>
                <a:latin typeface="Arial"/>
                <a:cs typeface="Arial"/>
              </a:rPr>
              <a:t>idolla</a:t>
            </a:r>
            <a:r>
              <a:rPr sz="2400" dirty="0">
                <a:solidFill>
                  <a:prstClr val="black"/>
                </a:solidFill>
                <a:latin typeface="Arial"/>
                <a:cs typeface="Arial"/>
              </a:rPr>
              <a:t>r</a:t>
            </a:r>
            <a:r>
              <a:rPr sz="2400" spc="-5" dirty="0">
                <a:solidFill>
                  <a:prstClr val="black"/>
                </a:solidFill>
                <a:latin typeface="Arial"/>
                <a:cs typeface="Arial"/>
              </a:rPr>
              <a:t>e</a:t>
            </a:r>
            <a:endParaRPr sz="2400">
              <a:solidFill>
                <a:prstClr val="black"/>
              </a:solidFill>
              <a:latin typeface="Arial"/>
              <a:cs typeface="Arial"/>
            </a:endParaRPr>
          </a:p>
          <a:p>
            <a:pPr>
              <a:spcBef>
                <a:spcPts val="20"/>
              </a:spcBef>
            </a:pPr>
            <a:endParaRPr sz="2800">
              <a:solidFill>
                <a:prstClr val="black"/>
              </a:solidFill>
              <a:latin typeface="Times New Roman"/>
              <a:cs typeface="Times New Roman"/>
            </a:endParaRPr>
          </a:p>
          <a:p>
            <a:pPr marL="546100"/>
            <a:r>
              <a:rPr sz="2400" spc="-5" dirty="0">
                <a:solidFill>
                  <a:prstClr val="black"/>
                </a:solidFill>
                <a:latin typeface="Arial"/>
                <a:cs typeface="Arial"/>
              </a:rPr>
              <a:t>singolo</a:t>
            </a:r>
            <a:r>
              <a:rPr sz="2400" spc="-30" dirty="0">
                <a:solidFill>
                  <a:prstClr val="black"/>
                </a:solidFill>
                <a:latin typeface="Arial"/>
                <a:cs typeface="Arial"/>
              </a:rPr>
              <a:t> </a:t>
            </a:r>
            <a:r>
              <a:rPr sz="2400" spc="-5" dirty="0">
                <a:solidFill>
                  <a:prstClr val="black"/>
                </a:solidFill>
                <a:latin typeface="Arial"/>
                <a:cs typeface="Arial"/>
              </a:rPr>
              <a:t>fascio</a:t>
            </a:r>
            <a:endParaRPr sz="2400">
              <a:solidFill>
                <a:prstClr val="black"/>
              </a:solidFill>
              <a:latin typeface="Arial"/>
              <a:cs typeface="Arial"/>
            </a:endParaRPr>
          </a:p>
        </p:txBody>
      </p:sp>
      <p:sp>
        <p:nvSpPr>
          <p:cNvPr id="9" name="object 9"/>
          <p:cNvSpPr/>
          <p:nvPr/>
        </p:nvSpPr>
        <p:spPr>
          <a:xfrm>
            <a:off x="8348471" y="4553711"/>
            <a:ext cx="1790700" cy="1714500"/>
          </a:xfrm>
          <a:custGeom>
            <a:avLst/>
            <a:gdLst/>
            <a:ahLst/>
            <a:cxnLst/>
            <a:rect l="l" t="t" r="r" b="b"/>
            <a:pathLst>
              <a:path w="1790700" h="1714500">
                <a:moveTo>
                  <a:pt x="894587" y="0"/>
                </a:moveTo>
                <a:lnTo>
                  <a:pt x="848867" y="1524"/>
                </a:lnTo>
                <a:lnTo>
                  <a:pt x="803147" y="4572"/>
                </a:lnTo>
                <a:lnTo>
                  <a:pt x="757427" y="9144"/>
                </a:lnTo>
                <a:lnTo>
                  <a:pt x="714755" y="16764"/>
                </a:lnTo>
                <a:lnTo>
                  <a:pt x="627887" y="38100"/>
                </a:lnTo>
                <a:lnTo>
                  <a:pt x="586739" y="51816"/>
                </a:lnTo>
                <a:lnTo>
                  <a:pt x="545591" y="67056"/>
                </a:lnTo>
                <a:lnTo>
                  <a:pt x="505967" y="83820"/>
                </a:lnTo>
                <a:lnTo>
                  <a:pt x="429767" y="123444"/>
                </a:lnTo>
                <a:lnTo>
                  <a:pt x="394715" y="146304"/>
                </a:lnTo>
                <a:lnTo>
                  <a:pt x="324611" y="195072"/>
                </a:lnTo>
                <a:lnTo>
                  <a:pt x="292607" y="222504"/>
                </a:lnTo>
                <a:lnTo>
                  <a:pt x="231648" y="280415"/>
                </a:lnTo>
                <a:lnTo>
                  <a:pt x="176783" y="344423"/>
                </a:lnTo>
                <a:lnTo>
                  <a:pt x="152400" y="377951"/>
                </a:lnTo>
                <a:lnTo>
                  <a:pt x="106679" y="448055"/>
                </a:lnTo>
                <a:lnTo>
                  <a:pt x="86867" y="486155"/>
                </a:lnTo>
                <a:lnTo>
                  <a:pt x="53339" y="562355"/>
                </a:lnTo>
                <a:lnTo>
                  <a:pt x="39624" y="601979"/>
                </a:lnTo>
                <a:lnTo>
                  <a:pt x="27431" y="643127"/>
                </a:lnTo>
                <a:lnTo>
                  <a:pt x="16763" y="684275"/>
                </a:lnTo>
                <a:lnTo>
                  <a:pt x="9143" y="726947"/>
                </a:lnTo>
                <a:lnTo>
                  <a:pt x="4571" y="769619"/>
                </a:lnTo>
                <a:lnTo>
                  <a:pt x="0" y="813815"/>
                </a:lnTo>
                <a:lnTo>
                  <a:pt x="0" y="902207"/>
                </a:lnTo>
                <a:lnTo>
                  <a:pt x="4571" y="944879"/>
                </a:lnTo>
                <a:lnTo>
                  <a:pt x="9143" y="989075"/>
                </a:lnTo>
                <a:lnTo>
                  <a:pt x="27431" y="1071371"/>
                </a:lnTo>
                <a:lnTo>
                  <a:pt x="39624" y="1112519"/>
                </a:lnTo>
                <a:lnTo>
                  <a:pt x="53339" y="1152143"/>
                </a:lnTo>
                <a:lnTo>
                  <a:pt x="70103" y="1191767"/>
                </a:lnTo>
                <a:lnTo>
                  <a:pt x="88391" y="1229867"/>
                </a:lnTo>
                <a:lnTo>
                  <a:pt x="108203" y="1266443"/>
                </a:lnTo>
                <a:lnTo>
                  <a:pt x="129539" y="1303019"/>
                </a:lnTo>
                <a:lnTo>
                  <a:pt x="152400" y="1336547"/>
                </a:lnTo>
                <a:lnTo>
                  <a:pt x="204215" y="1403603"/>
                </a:lnTo>
                <a:lnTo>
                  <a:pt x="262127" y="1464563"/>
                </a:lnTo>
                <a:lnTo>
                  <a:pt x="292607" y="1491995"/>
                </a:lnTo>
                <a:lnTo>
                  <a:pt x="326135" y="1519427"/>
                </a:lnTo>
                <a:lnTo>
                  <a:pt x="359663" y="1545335"/>
                </a:lnTo>
                <a:lnTo>
                  <a:pt x="394715" y="1568195"/>
                </a:lnTo>
                <a:lnTo>
                  <a:pt x="431291" y="1591055"/>
                </a:lnTo>
                <a:lnTo>
                  <a:pt x="507491" y="1630679"/>
                </a:lnTo>
                <a:lnTo>
                  <a:pt x="547115" y="1647443"/>
                </a:lnTo>
                <a:lnTo>
                  <a:pt x="588263" y="1662683"/>
                </a:lnTo>
                <a:lnTo>
                  <a:pt x="629411" y="1676399"/>
                </a:lnTo>
                <a:lnTo>
                  <a:pt x="714755" y="1697735"/>
                </a:lnTo>
                <a:lnTo>
                  <a:pt x="758951" y="1705355"/>
                </a:lnTo>
                <a:lnTo>
                  <a:pt x="803147" y="1709927"/>
                </a:lnTo>
                <a:lnTo>
                  <a:pt x="848867" y="1712975"/>
                </a:lnTo>
                <a:lnTo>
                  <a:pt x="894587" y="1714499"/>
                </a:lnTo>
                <a:lnTo>
                  <a:pt x="940307" y="1712975"/>
                </a:lnTo>
                <a:lnTo>
                  <a:pt x="986027" y="1709927"/>
                </a:lnTo>
                <a:lnTo>
                  <a:pt x="1030223" y="1703831"/>
                </a:lnTo>
                <a:lnTo>
                  <a:pt x="1074419" y="1696211"/>
                </a:lnTo>
                <a:lnTo>
                  <a:pt x="1118615" y="1687067"/>
                </a:lnTo>
                <a:lnTo>
                  <a:pt x="1161287" y="1676399"/>
                </a:lnTo>
                <a:lnTo>
                  <a:pt x="893063" y="1676399"/>
                </a:lnTo>
                <a:lnTo>
                  <a:pt x="850391" y="1674875"/>
                </a:lnTo>
                <a:lnTo>
                  <a:pt x="806195" y="1671827"/>
                </a:lnTo>
                <a:lnTo>
                  <a:pt x="763523" y="1667255"/>
                </a:lnTo>
                <a:lnTo>
                  <a:pt x="720851" y="1659635"/>
                </a:lnTo>
                <a:lnTo>
                  <a:pt x="679703" y="1650491"/>
                </a:lnTo>
                <a:lnTo>
                  <a:pt x="638555" y="1639823"/>
                </a:lnTo>
                <a:lnTo>
                  <a:pt x="598931" y="1626107"/>
                </a:lnTo>
                <a:lnTo>
                  <a:pt x="560831" y="1612391"/>
                </a:lnTo>
                <a:lnTo>
                  <a:pt x="522731" y="1595627"/>
                </a:lnTo>
                <a:lnTo>
                  <a:pt x="486155" y="1577339"/>
                </a:lnTo>
                <a:lnTo>
                  <a:pt x="449579" y="1557527"/>
                </a:lnTo>
                <a:lnTo>
                  <a:pt x="414527" y="1536191"/>
                </a:lnTo>
                <a:lnTo>
                  <a:pt x="380999" y="1513331"/>
                </a:lnTo>
                <a:lnTo>
                  <a:pt x="348995" y="1488947"/>
                </a:lnTo>
                <a:lnTo>
                  <a:pt x="316991" y="1463039"/>
                </a:lnTo>
                <a:lnTo>
                  <a:pt x="288035" y="1435607"/>
                </a:lnTo>
                <a:lnTo>
                  <a:pt x="259079" y="1406651"/>
                </a:lnTo>
                <a:lnTo>
                  <a:pt x="233171" y="1377695"/>
                </a:lnTo>
                <a:lnTo>
                  <a:pt x="207263" y="1347215"/>
                </a:lnTo>
                <a:lnTo>
                  <a:pt x="182879" y="1315211"/>
                </a:lnTo>
                <a:lnTo>
                  <a:pt x="161543" y="1281683"/>
                </a:lnTo>
                <a:lnTo>
                  <a:pt x="140207" y="1246631"/>
                </a:lnTo>
                <a:lnTo>
                  <a:pt x="121919" y="1211579"/>
                </a:lnTo>
                <a:lnTo>
                  <a:pt x="105155" y="1175003"/>
                </a:lnTo>
                <a:lnTo>
                  <a:pt x="89915" y="1138427"/>
                </a:lnTo>
                <a:lnTo>
                  <a:pt x="76200" y="1100327"/>
                </a:lnTo>
                <a:lnTo>
                  <a:pt x="64007" y="1060703"/>
                </a:lnTo>
                <a:lnTo>
                  <a:pt x="54863" y="1021079"/>
                </a:lnTo>
                <a:lnTo>
                  <a:pt x="47243" y="981455"/>
                </a:lnTo>
                <a:lnTo>
                  <a:pt x="41148" y="940307"/>
                </a:lnTo>
                <a:lnTo>
                  <a:pt x="38212" y="900683"/>
                </a:lnTo>
                <a:lnTo>
                  <a:pt x="38317" y="812291"/>
                </a:lnTo>
                <a:lnTo>
                  <a:pt x="41148" y="772667"/>
                </a:lnTo>
                <a:lnTo>
                  <a:pt x="47243" y="731519"/>
                </a:lnTo>
                <a:lnTo>
                  <a:pt x="54863" y="691895"/>
                </a:lnTo>
                <a:lnTo>
                  <a:pt x="64007" y="652271"/>
                </a:lnTo>
                <a:lnTo>
                  <a:pt x="76200" y="612647"/>
                </a:lnTo>
                <a:lnTo>
                  <a:pt x="89915" y="574547"/>
                </a:lnTo>
                <a:lnTo>
                  <a:pt x="105155" y="537971"/>
                </a:lnTo>
                <a:lnTo>
                  <a:pt x="121919" y="501395"/>
                </a:lnTo>
                <a:lnTo>
                  <a:pt x="140207" y="466343"/>
                </a:lnTo>
                <a:lnTo>
                  <a:pt x="161543" y="432815"/>
                </a:lnTo>
                <a:lnTo>
                  <a:pt x="184403" y="399287"/>
                </a:lnTo>
                <a:lnTo>
                  <a:pt x="207263" y="367283"/>
                </a:lnTo>
                <a:lnTo>
                  <a:pt x="233171" y="336803"/>
                </a:lnTo>
                <a:lnTo>
                  <a:pt x="260603" y="306323"/>
                </a:lnTo>
                <a:lnTo>
                  <a:pt x="288035" y="277367"/>
                </a:lnTo>
                <a:lnTo>
                  <a:pt x="348995" y="225552"/>
                </a:lnTo>
                <a:lnTo>
                  <a:pt x="382523" y="201168"/>
                </a:lnTo>
                <a:lnTo>
                  <a:pt x="416051" y="178308"/>
                </a:lnTo>
                <a:lnTo>
                  <a:pt x="449579" y="156972"/>
                </a:lnTo>
                <a:lnTo>
                  <a:pt x="486155" y="137160"/>
                </a:lnTo>
                <a:lnTo>
                  <a:pt x="522731" y="118872"/>
                </a:lnTo>
                <a:lnTo>
                  <a:pt x="560831" y="102108"/>
                </a:lnTo>
                <a:lnTo>
                  <a:pt x="600455" y="86868"/>
                </a:lnTo>
                <a:lnTo>
                  <a:pt x="640079" y="74676"/>
                </a:lnTo>
                <a:lnTo>
                  <a:pt x="681227" y="64008"/>
                </a:lnTo>
                <a:lnTo>
                  <a:pt x="722375" y="54864"/>
                </a:lnTo>
                <a:lnTo>
                  <a:pt x="765047" y="47244"/>
                </a:lnTo>
                <a:lnTo>
                  <a:pt x="807719" y="42672"/>
                </a:lnTo>
                <a:lnTo>
                  <a:pt x="850391" y="39624"/>
                </a:lnTo>
                <a:lnTo>
                  <a:pt x="894587" y="38100"/>
                </a:lnTo>
                <a:lnTo>
                  <a:pt x="1159763" y="38100"/>
                </a:lnTo>
                <a:lnTo>
                  <a:pt x="1074419" y="16764"/>
                </a:lnTo>
                <a:lnTo>
                  <a:pt x="1030223" y="9144"/>
                </a:lnTo>
                <a:lnTo>
                  <a:pt x="986027" y="4572"/>
                </a:lnTo>
                <a:lnTo>
                  <a:pt x="940307" y="1524"/>
                </a:lnTo>
                <a:lnTo>
                  <a:pt x="894587" y="0"/>
                </a:lnTo>
                <a:close/>
              </a:path>
              <a:path w="1790700" h="1714500">
                <a:moveTo>
                  <a:pt x="1159763" y="38100"/>
                </a:moveTo>
                <a:lnTo>
                  <a:pt x="894587" y="38100"/>
                </a:lnTo>
                <a:lnTo>
                  <a:pt x="938783" y="39624"/>
                </a:lnTo>
                <a:lnTo>
                  <a:pt x="982979" y="42672"/>
                </a:lnTo>
                <a:lnTo>
                  <a:pt x="1025651" y="47244"/>
                </a:lnTo>
                <a:lnTo>
                  <a:pt x="1068323" y="54864"/>
                </a:lnTo>
                <a:lnTo>
                  <a:pt x="1109471" y="64008"/>
                </a:lnTo>
                <a:lnTo>
                  <a:pt x="1150619" y="74676"/>
                </a:lnTo>
                <a:lnTo>
                  <a:pt x="1190243" y="88392"/>
                </a:lnTo>
                <a:lnTo>
                  <a:pt x="1228343" y="102108"/>
                </a:lnTo>
                <a:lnTo>
                  <a:pt x="1266443" y="118872"/>
                </a:lnTo>
                <a:lnTo>
                  <a:pt x="1304543" y="137160"/>
                </a:lnTo>
                <a:lnTo>
                  <a:pt x="1339595" y="156972"/>
                </a:lnTo>
                <a:lnTo>
                  <a:pt x="1374647" y="178308"/>
                </a:lnTo>
                <a:lnTo>
                  <a:pt x="1408175" y="201168"/>
                </a:lnTo>
                <a:lnTo>
                  <a:pt x="1440179" y="225552"/>
                </a:lnTo>
                <a:lnTo>
                  <a:pt x="1472183" y="251460"/>
                </a:lnTo>
                <a:lnTo>
                  <a:pt x="1530095" y="306323"/>
                </a:lnTo>
                <a:lnTo>
                  <a:pt x="1557527" y="336803"/>
                </a:lnTo>
                <a:lnTo>
                  <a:pt x="1581911" y="367283"/>
                </a:lnTo>
                <a:lnTo>
                  <a:pt x="1606295" y="399287"/>
                </a:lnTo>
                <a:lnTo>
                  <a:pt x="1627631" y="432815"/>
                </a:lnTo>
                <a:lnTo>
                  <a:pt x="1648967" y="467867"/>
                </a:lnTo>
                <a:lnTo>
                  <a:pt x="1667255" y="502919"/>
                </a:lnTo>
                <a:lnTo>
                  <a:pt x="1685543" y="539495"/>
                </a:lnTo>
                <a:lnTo>
                  <a:pt x="1700783" y="576071"/>
                </a:lnTo>
                <a:lnTo>
                  <a:pt x="1712975" y="614171"/>
                </a:lnTo>
                <a:lnTo>
                  <a:pt x="1725167" y="653795"/>
                </a:lnTo>
                <a:lnTo>
                  <a:pt x="1734311" y="693419"/>
                </a:lnTo>
                <a:lnTo>
                  <a:pt x="1741931" y="733043"/>
                </a:lnTo>
                <a:lnTo>
                  <a:pt x="1748027" y="774191"/>
                </a:lnTo>
                <a:lnTo>
                  <a:pt x="1750963" y="813815"/>
                </a:lnTo>
                <a:lnTo>
                  <a:pt x="1751075" y="836675"/>
                </a:lnTo>
                <a:lnTo>
                  <a:pt x="1752599" y="858011"/>
                </a:lnTo>
                <a:lnTo>
                  <a:pt x="1751075" y="877823"/>
                </a:lnTo>
                <a:lnTo>
                  <a:pt x="1750967" y="900683"/>
                </a:lnTo>
                <a:lnTo>
                  <a:pt x="1748027" y="941831"/>
                </a:lnTo>
                <a:lnTo>
                  <a:pt x="1741931" y="982979"/>
                </a:lnTo>
                <a:lnTo>
                  <a:pt x="1734311" y="1022603"/>
                </a:lnTo>
                <a:lnTo>
                  <a:pt x="1725167" y="1062227"/>
                </a:lnTo>
                <a:lnTo>
                  <a:pt x="1712975" y="1100327"/>
                </a:lnTo>
                <a:lnTo>
                  <a:pt x="1699259" y="1138427"/>
                </a:lnTo>
                <a:lnTo>
                  <a:pt x="1684019" y="1176527"/>
                </a:lnTo>
                <a:lnTo>
                  <a:pt x="1667255" y="1213103"/>
                </a:lnTo>
                <a:lnTo>
                  <a:pt x="1648967" y="1248155"/>
                </a:lnTo>
                <a:lnTo>
                  <a:pt x="1606295" y="1315211"/>
                </a:lnTo>
                <a:lnTo>
                  <a:pt x="1581911" y="1347215"/>
                </a:lnTo>
                <a:lnTo>
                  <a:pt x="1556003" y="1377695"/>
                </a:lnTo>
                <a:lnTo>
                  <a:pt x="1528571" y="1408175"/>
                </a:lnTo>
                <a:lnTo>
                  <a:pt x="1501139" y="1437131"/>
                </a:lnTo>
                <a:lnTo>
                  <a:pt x="1440179" y="1488947"/>
                </a:lnTo>
                <a:lnTo>
                  <a:pt x="1408175" y="1513331"/>
                </a:lnTo>
                <a:lnTo>
                  <a:pt x="1373123" y="1536191"/>
                </a:lnTo>
                <a:lnTo>
                  <a:pt x="1339595" y="1557527"/>
                </a:lnTo>
                <a:lnTo>
                  <a:pt x="1303019" y="1577339"/>
                </a:lnTo>
                <a:lnTo>
                  <a:pt x="1266443" y="1595627"/>
                </a:lnTo>
                <a:lnTo>
                  <a:pt x="1228343" y="1612391"/>
                </a:lnTo>
                <a:lnTo>
                  <a:pt x="1149095" y="1639823"/>
                </a:lnTo>
                <a:lnTo>
                  <a:pt x="1107947" y="1650491"/>
                </a:lnTo>
                <a:lnTo>
                  <a:pt x="1066799" y="1659635"/>
                </a:lnTo>
                <a:lnTo>
                  <a:pt x="1024127" y="1667255"/>
                </a:lnTo>
                <a:lnTo>
                  <a:pt x="981455" y="1671827"/>
                </a:lnTo>
                <a:lnTo>
                  <a:pt x="937259" y="1674875"/>
                </a:lnTo>
                <a:lnTo>
                  <a:pt x="893063" y="1676399"/>
                </a:lnTo>
                <a:lnTo>
                  <a:pt x="1161287" y="1676399"/>
                </a:lnTo>
                <a:lnTo>
                  <a:pt x="1202435" y="1662683"/>
                </a:lnTo>
                <a:lnTo>
                  <a:pt x="1243583" y="1647443"/>
                </a:lnTo>
                <a:lnTo>
                  <a:pt x="1283207" y="1629155"/>
                </a:lnTo>
                <a:lnTo>
                  <a:pt x="1321307" y="1610867"/>
                </a:lnTo>
                <a:lnTo>
                  <a:pt x="1359407" y="1591055"/>
                </a:lnTo>
                <a:lnTo>
                  <a:pt x="1395983" y="1568195"/>
                </a:lnTo>
                <a:lnTo>
                  <a:pt x="1431035" y="1543811"/>
                </a:lnTo>
                <a:lnTo>
                  <a:pt x="1464563" y="1519427"/>
                </a:lnTo>
                <a:lnTo>
                  <a:pt x="1496567" y="1491995"/>
                </a:lnTo>
                <a:lnTo>
                  <a:pt x="1528571" y="1463039"/>
                </a:lnTo>
                <a:lnTo>
                  <a:pt x="1557527" y="1434083"/>
                </a:lnTo>
                <a:lnTo>
                  <a:pt x="1612391" y="1370075"/>
                </a:lnTo>
                <a:lnTo>
                  <a:pt x="1636775" y="1336547"/>
                </a:lnTo>
                <a:lnTo>
                  <a:pt x="1661159" y="1301495"/>
                </a:lnTo>
                <a:lnTo>
                  <a:pt x="1682495" y="1266443"/>
                </a:lnTo>
                <a:lnTo>
                  <a:pt x="1702307" y="1228343"/>
                </a:lnTo>
                <a:lnTo>
                  <a:pt x="1735835" y="1152143"/>
                </a:lnTo>
                <a:lnTo>
                  <a:pt x="1749551" y="1112519"/>
                </a:lnTo>
                <a:lnTo>
                  <a:pt x="1761743" y="1071371"/>
                </a:lnTo>
                <a:lnTo>
                  <a:pt x="1772411" y="1030223"/>
                </a:lnTo>
                <a:lnTo>
                  <a:pt x="1780031" y="987551"/>
                </a:lnTo>
                <a:lnTo>
                  <a:pt x="1786127" y="944879"/>
                </a:lnTo>
                <a:lnTo>
                  <a:pt x="1789070" y="902207"/>
                </a:lnTo>
                <a:lnTo>
                  <a:pt x="1789175" y="879347"/>
                </a:lnTo>
                <a:lnTo>
                  <a:pt x="1790699" y="856487"/>
                </a:lnTo>
                <a:lnTo>
                  <a:pt x="1789284" y="836675"/>
                </a:lnTo>
                <a:lnTo>
                  <a:pt x="1789175" y="812291"/>
                </a:lnTo>
                <a:lnTo>
                  <a:pt x="1784603" y="769619"/>
                </a:lnTo>
                <a:lnTo>
                  <a:pt x="1780031" y="725423"/>
                </a:lnTo>
                <a:lnTo>
                  <a:pt x="1772411" y="684275"/>
                </a:lnTo>
                <a:lnTo>
                  <a:pt x="1761743" y="641603"/>
                </a:lnTo>
                <a:lnTo>
                  <a:pt x="1749551" y="601979"/>
                </a:lnTo>
                <a:lnTo>
                  <a:pt x="1735835" y="562355"/>
                </a:lnTo>
                <a:lnTo>
                  <a:pt x="1719071" y="522731"/>
                </a:lnTo>
                <a:lnTo>
                  <a:pt x="1700783" y="484631"/>
                </a:lnTo>
                <a:lnTo>
                  <a:pt x="1680971" y="448055"/>
                </a:lnTo>
                <a:lnTo>
                  <a:pt x="1659635" y="411479"/>
                </a:lnTo>
                <a:lnTo>
                  <a:pt x="1636775" y="377951"/>
                </a:lnTo>
                <a:lnTo>
                  <a:pt x="1612391" y="342899"/>
                </a:lnTo>
                <a:lnTo>
                  <a:pt x="1584959" y="310895"/>
                </a:lnTo>
                <a:lnTo>
                  <a:pt x="1557527" y="280415"/>
                </a:lnTo>
                <a:lnTo>
                  <a:pt x="1527047" y="249936"/>
                </a:lnTo>
                <a:lnTo>
                  <a:pt x="1496567" y="222504"/>
                </a:lnTo>
                <a:lnTo>
                  <a:pt x="1463039" y="195072"/>
                </a:lnTo>
                <a:lnTo>
                  <a:pt x="1429511" y="169164"/>
                </a:lnTo>
                <a:lnTo>
                  <a:pt x="1394459" y="146304"/>
                </a:lnTo>
                <a:lnTo>
                  <a:pt x="1357883" y="123444"/>
                </a:lnTo>
                <a:lnTo>
                  <a:pt x="1321307" y="103632"/>
                </a:lnTo>
                <a:lnTo>
                  <a:pt x="1281683" y="83820"/>
                </a:lnTo>
                <a:lnTo>
                  <a:pt x="1242059" y="67056"/>
                </a:lnTo>
                <a:lnTo>
                  <a:pt x="1202435" y="51816"/>
                </a:lnTo>
                <a:lnTo>
                  <a:pt x="1159763" y="3810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13" name="object 8"/>
          <p:cNvSpPr/>
          <p:nvPr/>
        </p:nvSpPr>
        <p:spPr>
          <a:xfrm>
            <a:off x="5085589" y="6324600"/>
            <a:ext cx="426719" cy="5334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4"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6" name="object 10">
            <a:extLst>
              <a:ext uri="{FF2B5EF4-FFF2-40B4-BE49-F238E27FC236}">
                <a16:creationId xmlns:a16="http://schemas.microsoft.com/office/drawing/2014/main" id="{9C1137BB-76CE-4439-8D2B-E5C12BC721FB}"/>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393564" y="101601"/>
            <a:ext cx="5887720" cy="6130925"/>
          </a:xfrm>
          <a:prstGeom prst="rect">
            <a:avLst/>
          </a:prstGeom>
        </p:spPr>
        <p:txBody>
          <a:bodyPr vert="horz" wrap="square" lIns="0" tIns="12700" rIns="0" bIns="0" rtlCol="0">
            <a:spAutoFit/>
          </a:bodyPr>
          <a:lstStyle/>
          <a:p>
            <a:pPr marL="12700" marR="111760">
              <a:spcBef>
                <a:spcPts val="100"/>
              </a:spcBef>
            </a:pPr>
            <a:r>
              <a:rPr sz="2400" b="1" spc="-45" dirty="0">
                <a:solidFill>
                  <a:prstClr val="black"/>
                </a:solidFill>
                <a:latin typeface="Arial"/>
                <a:cs typeface="Arial"/>
              </a:rPr>
              <a:t>ATACTOSTELE </a:t>
            </a:r>
            <a:r>
              <a:rPr sz="2400" spc="-5" dirty="0">
                <a:solidFill>
                  <a:prstClr val="black"/>
                </a:solidFill>
                <a:latin typeface="Arial"/>
                <a:cs typeface="Arial"/>
              </a:rPr>
              <a:t>– è la stele presente nelle  Angiosperme Monocotiledoni. Dal greco  </a:t>
            </a:r>
            <a:r>
              <a:rPr sz="2400" i="1" spc="-5" dirty="0">
                <a:solidFill>
                  <a:prstClr val="black"/>
                </a:solidFill>
                <a:latin typeface="Arial"/>
                <a:cs typeface="Arial"/>
              </a:rPr>
              <a:t>atakos </a:t>
            </a:r>
            <a:r>
              <a:rPr sz="2400" dirty="0">
                <a:solidFill>
                  <a:prstClr val="black"/>
                </a:solidFill>
                <a:latin typeface="Arial"/>
                <a:cs typeface="Arial"/>
              </a:rPr>
              <a:t>=</a:t>
            </a:r>
            <a:r>
              <a:rPr sz="2400" spc="-5" dirty="0">
                <a:solidFill>
                  <a:prstClr val="black"/>
                </a:solidFill>
                <a:latin typeface="Arial"/>
                <a:cs typeface="Arial"/>
              </a:rPr>
              <a:t> disordinato</a:t>
            </a:r>
            <a:endParaRPr sz="2400">
              <a:solidFill>
                <a:prstClr val="black"/>
              </a:solidFill>
              <a:latin typeface="Arial"/>
              <a:cs typeface="Arial"/>
            </a:endParaRPr>
          </a:p>
          <a:p>
            <a:pPr marL="12700" marR="5080">
              <a:spcBef>
                <a:spcPts val="994"/>
              </a:spcBef>
            </a:pPr>
            <a:r>
              <a:rPr sz="2400" spc="-5" dirty="0">
                <a:solidFill>
                  <a:prstClr val="black"/>
                </a:solidFill>
                <a:latin typeface="Arial"/>
                <a:cs typeface="Arial"/>
              </a:rPr>
              <a:t>Nell’atactostele i fasci sono collaterali; non  sono distributi lungo un anello ma in tutta la  sezione del fusto; il procambio viene  interamente utilizzato nella formazione di  floema e </a:t>
            </a:r>
            <a:r>
              <a:rPr sz="2400" spc="-10" dirty="0">
                <a:solidFill>
                  <a:prstClr val="black"/>
                </a:solidFill>
                <a:latin typeface="Arial"/>
                <a:cs typeface="Arial"/>
              </a:rPr>
              <a:t>xilema </a:t>
            </a:r>
            <a:r>
              <a:rPr sz="2400" spc="-5" dirty="0">
                <a:solidFill>
                  <a:prstClr val="black"/>
                </a:solidFill>
                <a:latin typeface="Arial"/>
                <a:cs typeface="Arial"/>
              </a:rPr>
              <a:t>per cui i singoli fasci  conduttori sono</a:t>
            </a:r>
            <a:r>
              <a:rPr sz="2400" spc="5" dirty="0">
                <a:solidFill>
                  <a:prstClr val="black"/>
                </a:solidFill>
                <a:latin typeface="Arial"/>
                <a:cs typeface="Arial"/>
              </a:rPr>
              <a:t> </a:t>
            </a:r>
            <a:r>
              <a:rPr sz="2400" spc="-5" dirty="0">
                <a:solidFill>
                  <a:prstClr val="black"/>
                </a:solidFill>
                <a:latin typeface="Arial"/>
                <a:cs typeface="Arial"/>
              </a:rPr>
              <a:t>chiusi.</a:t>
            </a:r>
            <a:endParaRPr sz="2400">
              <a:solidFill>
                <a:prstClr val="black"/>
              </a:solidFill>
              <a:latin typeface="Arial"/>
              <a:cs typeface="Arial"/>
            </a:endParaRPr>
          </a:p>
          <a:p>
            <a:pPr marL="12700" marR="178435">
              <a:spcBef>
                <a:spcPts val="994"/>
              </a:spcBef>
            </a:pPr>
            <a:r>
              <a:rPr sz="2400" spc="-15" dirty="0">
                <a:solidFill>
                  <a:prstClr val="black"/>
                </a:solidFill>
                <a:latin typeface="Arial"/>
                <a:cs typeface="Arial"/>
              </a:rPr>
              <a:t>L’atactostele </a:t>
            </a:r>
            <a:r>
              <a:rPr sz="2400" spc="-5" dirty="0">
                <a:solidFill>
                  <a:prstClr val="black"/>
                </a:solidFill>
                <a:latin typeface="Arial"/>
                <a:cs typeface="Arial"/>
              </a:rPr>
              <a:t>delle monocotoledoni è una  struttura che sembra essere derivata dalla  eustele.</a:t>
            </a:r>
            <a:endParaRPr sz="2400">
              <a:solidFill>
                <a:prstClr val="black"/>
              </a:solidFill>
              <a:latin typeface="Arial"/>
              <a:cs typeface="Arial"/>
            </a:endParaRPr>
          </a:p>
          <a:p>
            <a:pPr marL="12700" marR="205740"/>
            <a:r>
              <a:rPr sz="2400" spc="-5" dirty="0">
                <a:solidFill>
                  <a:prstClr val="black"/>
                </a:solidFill>
                <a:latin typeface="Arial"/>
                <a:cs typeface="Arial"/>
              </a:rPr>
              <a:t>Anche l’atactostele può comunque essere  alla fine ricondotta ad un originario fascio  conduttore concentrico che è stato  frammentato.</a:t>
            </a:r>
            <a:endParaRPr sz="2400">
              <a:solidFill>
                <a:prstClr val="black"/>
              </a:solidFill>
              <a:latin typeface="Arial"/>
              <a:cs typeface="Arial"/>
            </a:endParaRPr>
          </a:p>
        </p:txBody>
      </p:sp>
      <p:sp>
        <p:nvSpPr>
          <p:cNvPr id="5" name="object 5"/>
          <p:cNvSpPr/>
          <p:nvPr/>
        </p:nvSpPr>
        <p:spPr>
          <a:xfrm>
            <a:off x="1703832" y="507491"/>
            <a:ext cx="2612135" cy="347472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1703832" y="4549140"/>
            <a:ext cx="2307335" cy="177546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5085589" y="6324600"/>
            <a:ext cx="426719" cy="53340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1" name="object 10">
            <a:extLst>
              <a:ext uri="{FF2B5EF4-FFF2-40B4-BE49-F238E27FC236}">
                <a16:creationId xmlns:a16="http://schemas.microsoft.com/office/drawing/2014/main" id="{AAB1B927-D338-41F7-8BD3-DE97D82E8ADF}"/>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2205" y="188977"/>
            <a:ext cx="9035795" cy="2951987"/>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1677353" y="3299143"/>
            <a:ext cx="8597265" cy="3050707"/>
          </a:xfrm>
          <a:prstGeom prst="rect">
            <a:avLst/>
          </a:prstGeom>
        </p:spPr>
        <p:txBody>
          <a:bodyPr vert="horz" wrap="square" lIns="0" tIns="102235" rIns="0" bIns="0" rtlCol="0">
            <a:spAutoFit/>
          </a:bodyPr>
          <a:lstStyle/>
          <a:p>
            <a:pPr marL="12700">
              <a:spcBef>
                <a:spcPts val="805"/>
              </a:spcBef>
            </a:pPr>
            <a:r>
              <a:rPr dirty="0">
                <a:solidFill>
                  <a:prstClr val="black"/>
                </a:solidFill>
                <a:latin typeface="Arial"/>
                <a:cs typeface="Arial"/>
              </a:rPr>
              <a:t>I </a:t>
            </a:r>
            <a:r>
              <a:rPr spc="-5" dirty="0">
                <a:solidFill>
                  <a:prstClr val="black"/>
                </a:solidFill>
                <a:latin typeface="Arial"/>
                <a:cs typeface="Arial"/>
              </a:rPr>
              <a:t>vari tipi di</a:t>
            </a:r>
            <a:r>
              <a:rPr spc="-10" dirty="0">
                <a:solidFill>
                  <a:prstClr val="black"/>
                </a:solidFill>
                <a:latin typeface="Arial"/>
                <a:cs typeface="Arial"/>
              </a:rPr>
              <a:t> </a:t>
            </a:r>
            <a:r>
              <a:rPr spc="-5" dirty="0">
                <a:solidFill>
                  <a:prstClr val="black"/>
                </a:solidFill>
                <a:latin typeface="Arial"/>
                <a:cs typeface="Arial"/>
              </a:rPr>
              <a:t>stele.</a:t>
            </a:r>
            <a:endParaRPr dirty="0">
              <a:solidFill>
                <a:prstClr val="black"/>
              </a:solidFill>
              <a:latin typeface="Arial"/>
              <a:cs typeface="Arial"/>
            </a:endParaRPr>
          </a:p>
          <a:p>
            <a:pPr marL="12700" marR="5080">
              <a:lnSpc>
                <a:spcPct val="110000"/>
              </a:lnSpc>
              <a:spcBef>
                <a:spcPts val="495"/>
              </a:spcBef>
              <a:buFont typeface="Arial"/>
              <a:buAutoNum type="alphaLcParenR"/>
              <a:tabLst>
                <a:tab pos="279400" algn="l"/>
              </a:tabLst>
            </a:pPr>
            <a:r>
              <a:rPr lang="it-IT" i="1" spc="-5" dirty="0">
                <a:solidFill>
                  <a:prstClr val="black"/>
                </a:solidFill>
                <a:latin typeface="Arial"/>
                <a:cs typeface="Arial"/>
              </a:rPr>
              <a:t> </a:t>
            </a:r>
            <a:r>
              <a:rPr i="1" spc="-5" dirty="0" err="1">
                <a:solidFill>
                  <a:prstClr val="black"/>
                </a:solidFill>
                <a:latin typeface="Arial"/>
                <a:cs typeface="Arial"/>
              </a:rPr>
              <a:t>Prostele</a:t>
            </a:r>
            <a:r>
              <a:rPr i="1" spc="-5" dirty="0">
                <a:solidFill>
                  <a:prstClr val="black"/>
                </a:solidFill>
                <a:latin typeface="Arial"/>
                <a:cs typeface="Arial"/>
              </a:rPr>
              <a:t> </a:t>
            </a:r>
            <a:r>
              <a:rPr spc="-5" dirty="0">
                <a:solidFill>
                  <a:prstClr val="black"/>
                </a:solidFill>
                <a:latin typeface="Arial"/>
                <a:cs typeface="Arial"/>
              </a:rPr>
              <a:t>con tracce divergenti delle appendici che rappresentano i precursori delle  foglie.</a:t>
            </a:r>
            <a:endParaRPr dirty="0">
              <a:solidFill>
                <a:prstClr val="black"/>
              </a:solidFill>
              <a:latin typeface="Arial"/>
              <a:cs typeface="Arial"/>
            </a:endParaRPr>
          </a:p>
          <a:p>
            <a:pPr marL="12700" marR="489584">
              <a:lnSpc>
                <a:spcPct val="110000"/>
              </a:lnSpc>
              <a:spcBef>
                <a:spcPts val="500"/>
              </a:spcBef>
              <a:buFont typeface="Arial"/>
              <a:buAutoNum type="alphaLcParenR"/>
              <a:tabLst>
                <a:tab pos="279400" algn="l"/>
              </a:tabLst>
            </a:pPr>
            <a:r>
              <a:rPr lang="it-IT" i="1" spc="-5" dirty="0">
                <a:solidFill>
                  <a:prstClr val="black"/>
                </a:solidFill>
                <a:latin typeface="Arial"/>
                <a:cs typeface="Arial"/>
              </a:rPr>
              <a:t> </a:t>
            </a:r>
            <a:r>
              <a:rPr i="1" spc="-5" dirty="0" err="1">
                <a:solidFill>
                  <a:prstClr val="black"/>
                </a:solidFill>
                <a:latin typeface="Arial"/>
                <a:cs typeface="Arial"/>
              </a:rPr>
              <a:t>Sifonostele</a:t>
            </a:r>
            <a:r>
              <a:rPr i="1" spc="-5" dirty="0">
                <a:solidFill>
                  <a:prstClr val="black"/>
                </a:solidFill>
                <a:latin typeface="Arial"/>
                <a:cs typeface="Arial"/>
              </a:rPr>
              <a:t> </a:t>
            </a:r>
            <a:r>
              <a:rPr spc="-5" dirty="0">
                <a:solidFill>
                  <a:prstClr val="black"/>
                </a:solidFill>
                <a:latin typeface="Arial"/>
                <a:cs typeface="Arial"/>
              </a:rPr>
              <a:t>priva di lacune fogliari; le tracce fogliari, che si dirigono alle foglie,  divergono semplicemente dal cilindro che rimane compatto. Questo tipo di  sifonostele, </a:t>
            </a:r>
            <a:r>
              <a:rPr dirty="0">
                <a:solidFill>
                  <a:prstClr val="black"/>
                </a:solidFill>
                <a:latin typeface="Arial"/>
                <a:cs typeface="Arial"/>
              </a:rPr>
              <a:t>tra </a:t>
            </a:r>
            <a:r>
              <a:rPr spc="-5" dirty="0">
                <a:solidFill>
                  <a:prstClr val="black"/>
                </a:solidFill>
                <a:latin typeface="Arial"/>
                <a:cs typeface="Arial"/>
              </a:rPr>
              <a:t>le altre piante, si ritrova in </a:t>
            </a:r>
            <a:r>
              <a:rPr i="1" spc="-5" dirty="0">
                <a:solidFill>
                  <a:prstClr val="black"/>
                </a:solidFill>
                <a:latin typeface="Arial"/>
                <a:cs typeface="Arial"/>
              </a:rPr>
              <a:t>Selaginella</a:t>
            </a:r>
            <a:r>
              <a:rPr i="1" spc="85" dirty="0">
                <a:solidFill>
                  <a:prstClr val="black"/>
                </a:solidFill>
                <a:latin typeface="Arial"/>
                <a:cs typeface="Arial"/>
              </a:rPr>
              <a:t> </a:t>
            </a:r>
            <a:r>
              <a:rPr spc="-5" dirty="0">
                <a:solidFill>
                  <a:prstClr val="black"/>
                </a:solidFill>
                <a:latin typeface="Arial"/>
                <a:cs typeface="Arial"/>
              </a:rPr>
              <a:t>(Pteridofite).</a:t>
            </a:r>
            <a:endParaRPr dirty="0">
              <a:solidFill>
                <a:prstClr val="black"/>
              </a:solidFill>
              <a:latin typeface="Arial"/>
              <a:cs typeface="Arial"/>
            </a:endParaRPr>
          </a:p>
          <a:p>
            <a:pPr marL="12700" marR="399415">
              <a:lnSpc>
                <a:spcPct val="110000"/>
              </a:lnSpc>
              <a:spcBef>
                <a:spcPts val="505"/>
              </a:spcBef>
              <a:buFont typeface="Arial"/>
              <a:buAutoNum type="alphaLcParenR"/>
              <a:tabLst>
                <a:tab pos="267335" algn="l"/>
              </a:tabLst>
            </a:pPr>
            <a:r>
              <a:rPr lang="it-IT" i="1" spc="-5" dirty="0">
                <a:solidFill>
                  <a:prstClr val="black"/>
                </a:solidFill>
                <a:latin typeface="Arial"/>
                <a:cs typeface="Arial"/>
              </a:rPr>
              <a:t> </a:t>
            </a:r>
            <a:r>
              <a:rPr i="1" spc="-5" dirty="0" err="1">
                <a:solidFill>
                  <a:prstClr val="black"/>
                </a:solidFill>
                <a:latin typeface="Arial"/>
                <a:cs typeface="Arial"/>
              </a:rPr>
              <a:t>Dictiostele</a:t>
            </a:r>
            <a:r>
              <a:rPr spc="-5" dirty="0">
                <a:solidFill>
                  <a:prstClr val="black"/>
                </a:solidFill>
                <a:latin typeface="Arial"/>
                <a:cs typeface="Arial"/>
              </a:rPr>
              <a:t>: tipo di sifonostele con lacune fogliari, comunemente </a:t>
            </a:r>
            <a:r>
              <a:rPr spc="-5" dirty="0" err="1">
                <a:solidFill>
                  <a:prstClr val="black"/>
                </a:solidFill>
                <a:latin typeface="Arial"/>
                <a:cs typeface="Arial"/>
              </a:rPr>
              <a:t>presente</a:t>
            </a:r>
            <a:r>
              <a:rPr spc="-5" dirty="0">
                <a:solidFill>
                  <a:prstClr val="black"/>
                </a:solidFill>
                <a:latin typeface="Arial"/>
                <a:cs typeface="Arial"/>
              </a:rPr>
              <a:t> </a:t>
            </a:r>
            <a:r>
              <a:rPr spc="-5" dirty="0" err="1">
                <a:solidFill>
                  <a:prstClr val="black"/>
                </a:solidFill>
                <a:latin typeface="Arial"/>
                <a:cs typeface="Arial"/>
              </a:rPr>
              <a:t>nell</a:t>
            </a:r>
            <a:r>
              <a:rPr lang="it-IT" spc="-5" dirty="0">
                <a:solidFill>
                  <a:prstClr val="black"/>
                </a:solidFill>
                <a:latin typeface="Arial"/>
                <a:cs typeface="Arial"/>
              </a:rPr>
              <a:t>a maggior parte delle</a:t>
            </a:r>
            <a:r>
              <a:rPr spc="-5" dirty="0">
                <a:solidFill>
                  <a:prstClr val="black"/>
                </a:solidFill>
                <a:latin typeface="Arial"/>
                <a:cs typeface="Arial"/>
              </a:rPr>
              <a:t>  Felci</a:t>
            </a:r>
            <a:r>
              <a:rPr spc="-10" dirty="0">
                <a:solidFill>
                  <a:prstClr val="black"/>
                </a:solidFill>
                <a:latin typeface="Arial"/>
                <a:cs typeface="Arial"/>
              </a:rPr>
              <a:t> </a:t>
            </a:r>
            <a:r>
              <a:rPr spc="-5" dirty="0">
                <a:solidFill>
                  <a:prstClr val="black"/>
                </a:solidFill>
                <a:latin typeface="Arial"/>
                <a:cs typeface="Arial"/>
              </a:rPr>
              <a:t>(Pteridofite).</a:t>
            </a:r>
            <a:endParaRPr dirty="0">
              <a:solidFill>
                <a:prstClr val="black"/>
              </a:solidFill>
              <a:latin typeface="Arial"/>
              <a:cs typeface="Arial"/>
            </a:endParaRPr>
          </a:p>
          <a:p>
            <a:pPr marL="12700" marR="246379">
              <a:lnSpc>
                <a:spcPct val="110000"/>
              </a:lnSpc>
              <a:spcBef>
                <a:spcPts val="495"/>
              </a:spcBef>
              <a:buFont typeface="Arial"/>
              <a:buAutoNum type="alphaLcParenR"/>
              <a:tabLst>
                <a:tab pos="279400" algn="l"/>
              </a:tabLst>
            </a:pPr>
            <a:r>
              <a:rPr lang="it-IT" i="1" spc="-5" dirty="0">
                <a:solidFill>
                  <a:prstClr val="black"/>
                </a:solidFill>
                <a:latin typeface="Arial"/>
                <a:cs typeface="Arial"/>
              </a:rPr>
              <a:t> </a:t>
            </a:r>
            <a:r>
              <a:rPr i="1" spc="-5" dirty="0" err="1">
                <a:solidFill>
                  <a:prstClr val="black"/>
                </a:solidFill>
                <a:latin typeface="Arial"/>
                <a:cs typeface="Arial"/>
              </a:rPr>
              <a:t>Eustele</a:t>
            </a:r>
            <a:r>
              <a:rPr spc="-5" dirty="0">
                <a:solidFill>
                  <a:prstClr val="black"/>
                </a:solidFill>
                <a:latin typeface="Arial"/>
                <a:cs typeface="Arial"/>
              </a:rPr>
              <a:t>, presente </a:t>
            </a:r>
            <a:r>
              <a:rPr spc="-5" dirty="0" err="1">
                <a:solidFill>
                  <a:prstClr val="black"/>
                </a:solidFill>
                <a:latin typeface="Arial"/>
                <a:cs typeface="Arial"/>
              </a:rPr>
              <a:t>nelle</a:t>
            </a:r>
            <a:r>
              <a:rPr spc="-5" dirty="0">
                <a:solidFill>
                  <a:prstClr val="black"/>
                </a:solidFill>
                <a:latin typeface="Arial"/>
                <a:cs typeface="Arial"/>
              </a:rPr>
              <a:t> </a:t>
            </a:r>
            <a:r>
              <a:rPr lang="it-IT" spc="-5" dirty="0">
                <a:solidFill>
                  <a:prstClr val="black"/>
                </a:solidFill>
                <a:latin typeface="Arial"/>
                <a:cs typeface="Arial"/>
              </a:rPr>
              <a:t>Gimnosperme e nelle </a:t>
            </a:r>
            <a:r>
              <a:rPr spc="-5" dirty="0" err="1">
                <a:solidFill>
                  <a:prstClr val="black"/>
                </a:solidFill>
                <a:latin typeface="Arial"/>
                <a:cs typeface="Arial"/>
              </a:rPr>
              <a:t>Dicotiledoni</a:t>
            </a:r>
            <a:r>
              <a:rPr spc="-5" dirty="0">
                <a:solidFill>
                  <a:prstClr val="black"/>
                </a:solidFill>
                <a:latin typeface="Arial"/>
                <a:cs typeface="Arial"/>
              </a:rPr>
              <a:t>. </a:t>
            </a:r>
            <a:endParaRPr dirty="0">
              <a:solidFill>
                <a:prstClr val="black"/>
              </a:solidFill>
              <a:latin typeface="Arial"/>
              <a:cs typeface="Arial"/>
            </a:endParaRPr>
          </a:p>
        </p:txBody>
      </p:sp>
      <p:sp>
        <p:nvSpPr>
          <p:cNvPr id="4" name="object 8"/>
          <p:cNvSpPr/>
          <p:nvPr/>
        </p:nvSpPr>
        <p:spPr>
          <a:xfrm>
            <a:off x="5085589" y="6324600"/>
            <a:ext cx="426719" cy="5334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7" name="object 10">
            <a:extLst>
              <a:ext uri="{FF2B5EF4-FFF2-40B4-BE49-F238E27FC236}">
                <a16:creationId xmlns:a16="http://schemas.microsoft.com/office/drawing/2014/main" id="{4B33F2D9-2CDD-43B6-9529-0B5FF9D61452}"/>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07514" y="44552"/>
            <a:ext cx="4448810" cy="2037080"/>
          </a:xfrm>
          <a:prstGeom prst="rect">
            <a:avLst/>
          </a:prstGeom>
        </p:spPr>
        <p:txBody>
          <a:bodyPr vert="horz" wrap="square" lIns="0" tIns="12700" rIns="0" bIns="0" rtlCol="0">
            <a:spAutoFit/>
          </a:bodyPr>
          <a:lstStyle/>
          <a:p>
            <a:pPr marL="12700" marR="5080">
              <a:lnSpc>
                <a:spcPct val="110000"/>
              </a:lnSpc>
              <a:spcBef>
                <a:spcPts val="100"/>
              </a:spcBef>
            </a:pPr>
            <a:r>
              <a:rPr sz="2000" dirty="0">
                <a:solidFill>
                  <a:prstClr val="black"/>
                </a:solidFill>
                <a:latin typeface="Arial"/>
                <a:cs typeface="Arial"/>
              </a:rPr>
              <a:t>La zona centrale del </a:t>
            </a:r>
            <a:r>
              <a:rPr sz="2000" spc="-5" dirty="0">
                <a:solidFill>
                  <a:prstClr val="black"/>
                </a:solidFill>
                <a:latin typeface="Arial"/>
                <a:cs typeface="Arial"/>
              </a:rPr>
              <a:t>fusto </a:t>
            </a:r>
            <a:r>
              <a:rPr sz="2000" dirty="0">
                <a:solidFill>
                  <a:prstClr val="black"/>
                </a:solidFill>
                <a:latin typeface="Arial"/>
                <a:cs typeface="Arial"/>
              </a:rPr>
              <a:t>o della  radice in cui si </a:t>
            </a:r>
            <a:r>
              <a:rPr sz="2000" spc="-5" dirty="0">
                <a:solidFill>
                  <a:prstClr val="black"/>
                </a:solidFill>
                <a:latin typeface="Arial"/>
                <a:cs typeface="Arial"/>
              </a:rPr>
              <a:t>trovano </a:t>
            </a:r>
            <a:r>
              <a:rPr sz="2000" dirty="0">
                <a:solidFill>
                  <a:prstClr val="black"/>
                </a:solidFill>
                <a:latin typeface="Arial"/>
                <a:cs typeface="Arial"/>
              </a:rPr>
              <a:t>i </a:t>
            </a:r>
            <a:r>
              <a:rPr sz="2000" spc="-5" dirty="0">
                <a:solidFill>
                  <a:prstClr val="black"/>
                </a:solidFill>
                <a:latin typeface="Arial"/>
                <a:cs typeface="Arial"/>
              </a:rPr>
              <a:t>fasci  </a:t>
            </a:r>
            <a:r>
              <a:rPr sz="2000" dirty="0">
                <a:solidFill>
                  <a:prstClr val="black"/>
                </a:solidFill>
                <a:latin typeface="Arial"/>
                <a:cs typeface="Arial"/>
              </a:rPr>
              <a:t>conduttori è chiamata </a:t>
            </a:r>
            <a:r>
              <a:rPr sz="2000" b="1" spc="-5" dirty="0">
                <a:solidFill>
                  <a:prstClr val="black"/>
                </a:solidFill>
                <a:latin typeface="Arial"/>
                <a:cs typeface="Arial"/>
              </a:rPr>
              <a:t>cilindro  </a:t>
            </a:r>
            <a:r>
              <a:rPr sz="2000" b="1" dirty="0">
                <a:solidFill>
                  <a:prstClr val="black"/>
                </a:solidFill>
                <a:latin typeface="Arial"/>
                <a:cs typeface="Arial"/>
              </a:rPr>
              <a:t>centrale </a:t>
            </a:r>
            <a:r>
              <a:rPr sz="2000" dirty="0">
                <a:solidFill>
                  <a:prstClr val="black"/>
                </a:solidFill>
                <a:latin typeface="Arial"/>
                <a:cs typeface="Arial"/>
              </a:rPr>
              <a:t>o </a:t>
            </a:r>
            <a:r>
              <a:rPr sz="2000" b="1" dirty="0">
                <a:solidFill>
                  <a:prstClr val="black"/>
                </a:solidFill>
                <a:latin typeface="Arial"/>
                <a:cs typeface="Arial"/>
              </a:rPr>
              <a:t>stele, </a:t>
            </a:r>
            <a:r>
              <a:rPr sz="2000" dirty="0">
                <a:solidFill>
                  <a:prstClr val="black"/>
                </a:solidFill>
                <a:latin typeface="Arial"/>
                <a:cs typeface="Arial"/>
              </a:rPr>
              <a:t>in cui si possono  </a:t>
            </a:r>
            <a:r>
              <a:rPr sz="2000" spc="-5" dirty="0">
                <a:solidFill>
                  <a:prstClr val="black"/>
                </a:solidFill>
                <a:latin typeface="Arial"/>
                <a:cs typeface="Arial"/>
              </a:rPr>
              <a:t>trovare </a:t>
            </a:r>
            <a:r>
              <a:rPr sz="2000" dirty="0">
                <a:solidFill>
                  <a:prstClr val="black"/>
                </a:solidFill>
                <a:latin typeface="Arial"/>
                <a:cs typeface="Arial"/>
              </a:rPr>
              <a:t>anche altri </a:t>
            </a:r>
            <a:r>
              <a:rPr sz="2000" spc="-5" dirty="0">
                <a:solidFill>
                  <a:prstClr val="black"/>
                </a:solidFill>
                <a:latin typeface="Arial"/>
                <a:cs typeface="Arial"/>
              </a:rPr>
              <a:t>tessuti </a:t>
            </a:r>
            <a:r>
              <a:rPr sz="2000" dirty="0">
                <a:solidFill>
                  <a:prstClr val="black"/>
                </a:solidFill>
                <a:latin typeface="Arial"/>
                <a:cs typeface="Arial"/>
              </a:rPr>
              <a:t>(delimitata</a:t>
            </a:r>
            <a:r>
              <a:rPr sz="2000" spc="-140" dirty="0">
                <a:solidFill>
                  <a:prstClr val="black"/>
                </a:solidFill>
                <a:latin typeface="Arial"/>
                <a:cs typeface="Arial"/>
              </a:rPr>
              <a:t> </a:t>
            </a:r>
            <a:r>
              <a:rPr sz="2000" spc="-5" dirty="0">
                <a:solidFill>
                  <a:prstClr val="black"/>
                </a:solidFill>
                <a:latin typeface="Arial"/>
                <a:cs typeface="Arial"/>
              </a:rPr>
              <a:t>da  </a:t>
            </a:r>
            <a:r>
              <a:rPr sz="2000" dirty="0">
                <a:solidFill>
                  <a:prstClr val="black"/>
                </a:solidFill>
                <a:latin typeface="Arial"/>
                <a:cs typeface="Arial"/>
              </a:rPr>
              <a:t>endodermide e</a:t>
            </a:r>
            <a:r>
              <a:rPr sz="2000" spc="-70" dirty="0">
                <a:solidFill>
                  <a:prstClr val="black"/>
                </a:solidFill>
                <a:latin typeface="Arial"/>
                <a:cs typeface="Arial"/>
              </a:rPr>
              <a:t> </a:t>
            </a:r>
            <a:r>
              <a:rPr sz="2000" dirty="0">
                <a:solidFill>
                  <a:prstClr val="black"/>
                </a:solidFill>
                <a:latin typeface="Arial"/>
                <a:cs typeface="Arial"/>
              </a:rPr>
              <a:t>periciclo).</a:t>
            </a:r>
            <a:endParaRPr sz="2000">
              <a:solidFill>
                <a:prstClr val="black"/>
              </a:solidFill>
              <a:latin typeface="Arial"/>
              <a:cs typeface="Arial"/>
            </a:endParaRPr>
          </a:p>
        </p:txBody>
      </p:sp>
      <p:sp>
        <p:nvSpPr>
          <p:cNvPr id="3" name="object 3"/>
          <p:cNvSpPr/>
          <p:nvPr/>
        </p:nvSpPr>
        <p:spPr>
          <a:xfrm>
            <a:off x="2025396" y="2061971"/>
            <a:ext cx="1731263" cy="17145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6240780" y="260605"/>
            <a:ext cx="4315967" cy="60578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2208275" y="2886455"/>
            <a:ext cx="1369060" cy="76200"/>
          </a:xfrm>
          <a:custGeom>
            <a:avLst/>
            <a:gdLst/>
            <a:ahLst/>
            <a:cxnLst/>
            <a:rect l="l" t="t" r="r" b="b"/>
            <a:pathLst>
              <a:path w="1369060" h="76200">
                <a:moveTo>
                  <a:pt x="76200" y="0"/>
                </a:moveTo>
                <a:lnTo>
                  <a:pt x="0" y="38100"/>
                </a:lnTo>
                <a:lnTo>
                  <a:pt x="76200" y="76200"/>
                </a:lnTo>
                <a:lnTo>
                  <a:pt x="76200" y="51816"/>
                </a:lnTo>
                <a:lnTo>
                  <a:pt x="64007" y="51816"/>
                </a:lnTo>
                <a:lnTo>
                  <a:pt x="64007" y="25908"/>
                </a:lnTo>
                <a:lnTo>
                  <a:pt x="76200" y="25908"/>
                </a:lnTo>
                <a:lnTo>
                  <a:pt x="76200" y="0"/>
                </a:lnTo>
                <a:close/>
              </a:path>
              <a:path w="1369060" h="76200">
                <a:moveTo>
                  <a:pt x="1292351" y="0"/>
                </a:moveTo>
                <a:lnTo>
                  <a:pt x="1292351" y="76200"/>
                </a:lnTo>
                <a:lnTo>
                  <a:pt x="1341119" y="51816"/>
                </a:lnTo>
                <a:lnTo>
                  <a:pt x="1306067" y="51816"/>
                </a:lnTo>
                <a:lnTo>
                  <a:pt x="1306067" y="25908"/>
                </a:lnTo>
                <a:lnTo>
                  <a:pt x="1344167" y="25908"/>
                </a:lnTo>
                <a:lnTo>
                  <a:pt x="1292351" y="0"/>
                </a:lnTo>
                <a:close/>
              </a:path>
              <a:path w="1369060" h="76200">
                <a:moveTo>
                  <a:pt x="76200" y="25908"/>
                </a:moveTo>
                <a:lnTo>
                  <a:pt x="64007" y="25908"/>
                </a:lnTo>
                <a:lnTo>
                  <a:pt x="64007" y="51816"/>
                </a:lnTo>
                <a:lnTo>
                  <a:pt x="76200" y="51816"/>
                </a:lnTo>
                <a:lnTo>
                  <a:pt x="76200" y="25908"/>
                </a:lnTo>
                <a:close/>
              </a:path>
              <a:path w="1369060" h="76200">
                <a:moveTo>
                  <a:pt x="1292351" y="25908"/>
                </a:moveTo>
                <a:lnTo>
                  <a:pt x="76200" y="25908"/>
                </a:lnTo>
                <a:lnTo>
                  <a:pt x="76200" y="51816"/>
                </a:lnTo>
                <a:lnTo>
                  <a:pt x="1292351" y="51816"/>
                </a:lnTo>
                <a:lnTo>
                  <a:pt x="1292351" y="25908"/>
                </a:lnTo>
                <a:close/>
              </a:path>
              <a:path w="1369060" h="76200">
                <a:moveTo>
                  <a:pt x="1344167" y="25908"/>
                </a:moveTo>
                <a:lnTo>
                  <a:pt x="1306067" y="25908"/>
                </a:lnTo>
                <a:lnTo>
                  <a:pt x="1306067" y="51816"/>
                </a:lnTo>
                <a:lnTo>
                  <a:pt x="1341119" y="51816"/>
                </a:lnTo>
                <a:lnTo>
                  <a:pt x="1368551" y="38100"/>
                </a:lnTo>
                <a:lnTo>
                  <a:pt x="1344167" y="25908"/>
                </a:lnTo>
                <a:close/>
              </a:path>
            </a:pathLst>
          </a:custGeom>
          <a:solidFill>
            <a:srgbClr val="BF0000"/>
          </a:solidFill>
        </p:spPr>
        <p:txBody>
          <a:bodyPr wrap="square" lIns="0" tIns="0" rIns="0" bIns="0" rtlCol="0"/>
          <a:lstStyle/>
          <a:p>
            <a:endParaRPr>
              <a:solidFill>
                <a:prstClr val="black"/>
              </a:solidFill>
              <a:latin typeface="Calibri"/>
            </a:endParaRPr>
          </a:p>
        </p:txBody>
      </p:sp>
      <p:sp>
        <p:nvSpPr>
          <p:cNvPr id="6" name="object 6"/>
          <p:cNvSpPr/>
          <p:nvPr/>
        </p:nvSpPr>
        <p:spPr>
          <a:xfrm>
            <a:off x="4334256" y="2174748"/>
            <a:ext cx="1568195" cy="154076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43045" y="2880359"/>
            <a:ext cx="1152525" cy="76200"/>
          </a:xfrm>
          <a:custGeom>
            <a:avLst/>
            <a:gdLst/>
            <a:ahLst/>
            <a:cxnLst/>
            <a:rect l="l" t="t" r="r" b="b"/>
            <a:pathLst>
              <a:path w="1152525" h="76200">
                <a:moveTo>
                  <a:pt x="76200" y="0"/>
                </a:moveTo>
                <a:lnTo>
                  <a:pt x="0" y="38100"/>
                </a:lnTo>
                <a:lnTo>
                  <a:pt x="76200" y="76200"/>
                </a:lnTo>
                <a:lnTo>
                  <a:pt x="76200" y="50291"/>
                </a:lnTo>
                <a:lnTo>
                  <a:pt x="62483" y="50291"/>
                </a:lnTo>
                <a:lnTo>
                  <a:pt x="62483" y="25907"/>
                </a:lnTo>
                <a:lnTo>
                  <a:pt x="76200" y="25907"/>
                </a:lnTo>
                <a:lnTo>
                  <a:pt x="76200" y="0"/>
                </a:lnTo>
                <a:close/>
              </a:path>
              <a:path w="1152525" h="76200">
                <a:moveTo>
                  <a:pt x="1075943" y="0"/>
                </a:moveTo>
                <a:lnTo>
                  <a:pt x="1075943" y="76200"/>
                </a:lnTo>
                <a:lnTo>
                  <a:pt x="1127759" y="50291"/>
                </a:lnTo>
                <a:lnTo>
                  <a:pt x="1088135" y="50291"/>
                </a:lnTo>
                <a:lnTo>
                  <a:pt x="1088135" y="25907"/>
                </a:lnTo>
                <a:lnTo>
                  <a:pt x="1127759" y="25907"/>
                </a:lnTo>
                <a:lnTo>
                  <a:pt x="1075943" y="0"/>
                </a:lnTo>
                <a:close/>
              </a:path>
              <a:path w="1152525" h="76200">
                <a:moveTo>
                  <a:pt x="76200" y="25907"/>
                </a:moveTo>
                <a:lnTo>
                  <a:pt x="62483" y="25907"/>
                </a:lnTo>
                <a:lnTo>
                  <a:pt x="62483" y="50291"/>
                </a:lnTo>
                <a:lnTo>
                  <a:pt x="76200" y="50291"/>
                </a:lnTo>
                <a:lnTo>
                  <a:pt x="76200" y="25907"/>
                </a:lnTo>
                <a:close/>
              </a:path>
              <a:path w="1152525" h="76200">
                <a:moveTo>
                  <a:pt x="1075943" y="25907"/>
                </a:moveTo>
                <a:lnTo>
                  <a:pt x="76200" y="25907"/>
                </a:lnTo>
                <a:lnTo>
                  <a:pt x="76200" y="50291"/>
                </a:lnTo>
                <a:lnTo>
                  <a:pt x="1075943" y="50291"/>
                </a:lnTo>
                <a:lnTo>
                  <a:pt x="1075943" y="25907"/>
                </a:lnTo>
                <a:close/>
              </a:path>
              <a:path w="1152525" h="76200">
                <a:moveTo>
                  <a:pt x="1127759" y="25907"/>
                </a:moveTo>
                <a:lnTo>
                  <a:pt x="1088135" y="25907"/>
                </a:lnTo>
                <a:lnTo>
                  <a:pt x="1088135" y="50291"/>
                </a:lnTo>
                <a:lnTo>
                  <a:pt x="1127759" y="50291"/>
                </a:lnTo>
                <a:lnTo>
                  <a:pt x="1152143" y="38100"/>
                </a:lnTo>
                <a:lnTo>
                  <a:pt x="1127759" y="25907"/>
                </a:lnTo>
                <a:close/>
              </a:path>
            </a:pathLst>
          </a:custGeom>
          <a:solidFill>
            <a:srgbClr val="BF0000"/>
          </a:solidFill>
        </p:spPr>
        <p:txBody>
          <a:bodyPr wrap="square" lIns="0" tIns="0" rIns="0" bIns="0" rtlCol="0"/>
          <a:lstStyle/>
          <a:p>
            <a:endParaRPr>
              <a:solidFill>
                <a:prstClr val="black"/>
              </a:solidFill>
              <a:latin typeface="Calibri"/>
            </a:endParaRPr>
          </a:p>
        </p:txBody>
      </p:sp>
      <p:sp>
        <p:nvSpPr>
          <p:cNvPr id="8" name="object 8"/>
          <p:cNvSpPr/>
          <p:nvPr/>
        </p:nvSpPr>
        <p:spPr>
          <a:xfrm>
            <a:off x="2526792" y="3739897"/>
            <a:ext cx="3168395" cy="3118103"/>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3858768" y="5047488"/>
            <a:ext cx="475615" cy="76200"/>
          </a:xfrm>
          <a:custGeom>
            <a:avLst/>
            <a:gdLst/>
            <a:ahLst/>
            <a:cxnLst/>
            <a:rect l="l" t="t" r="r" b="b"/>
            <a:pathLst>
              <a:path w="475614" h="76200">
                <a:moveTo>
                  <a:pt x="76200" y="0"/>
                </a:moveTo>
                <a:lnTo>
                  <a:pt x="0" y="38100"/>
                </a:lnTo>
                <a:lnTo>
                  <a:pt x="76200" y="76200"/>
                </a:lnTo>
                <a:lnTo>
                  <a:pt x="76200" y="50292"/>
                </a:lnTo>
                <a:lnTo>
                  <a:pt x="62483" y="50292"/>
                </a:lnTo>
                <a:lnTo>
                  <a:pt x="62483" y="25908"/>
                </a:lnTo>
                <a:lnTo>
                  <a:pt x="76200" y="25908"/>
                </a:lnTo>
                <a:lnTo>
                  <a:pt x="76200" y="0"/>
                </a:lnTo>
                <a:close/>
              </a:path>
              <a:path w="475614" h="76200">
                <a:moveTo>
                  <a:pt x="399287" y="0"/>
                </a:moveTo>
                <a:lnTo>
                  <a:pt x="399287" y="76200"/>
                </a:lnTo>
                <a:lnTo>
                  <a:pt x="451103" y="50292"/>
                </a:lnTo>
                <a:lnTo>
                  <a:pt x="413003" y="50292"/>
                </a:lnTo>
                <a:lnTo>
                  <a:pt x="413003" y="25908"/>
                </a:lnTo>
                <a:lnTo>
                  <a:pt x="451103" y="25908"/>
                </a:lnTo>
                <a:lnTo>
                  <a:pt x="399287" y="0"/>
                </a:lnTo>
                <a:close/>
              </a:path>
              <a:path w="475614" h="76200">
                <a:moveTo>
                  <a:pt x="76200" y="25908"/>
                </a:moveTo>
                <a:lnTo>
                  <a:pt x="62483" y="25908"/>
                </a:lnTo>
                <a:lnTo>
                  <a:pt x="62483" y="50292"/>
                </a:lnTo>
                <a:lnTo>
                  <a:pt x="76200" y="50292"/>
                </a:lnTo>
                <a:lnTo>
                  <a:pt x="76200" y="25908"/>
                </a:lnTo>
                <a:close/>
              </a:path>
              <a:path w="475614" h="76200">
                <a:moveTo>
                  <a:pt x="399287" y="25908"/>
                </a:moveTo>
                <a:lnTo>
                  <a:pt x="76200" y="25908"/>
                </a:lnTo>
                <a:lnTo>
                  <a:pt x="76200" y="50292"/>
                </a:lnTo>
                <a:lnTo>
                  <a:pt x="399287" y="50292"/>
                </a:lnTo>
                <a:lnTo>
                  <a:pt x="399287" y="25908"/>
                </a:lnTo>
                <a:close/>
              </a:path>
              <a:path w="475614" h="76200">
                <a:moveTo>
                  <a:pt x="451103" y="25908"/>
                </a:moveTo>
                <a:lnTo>
                  <a:pt x="413003" y="25908"/>
                </a:lnTo>
                <a:lnTo>
                  <a:pt x="413003" y="50292"/>
                </a:lnTo>
                <a:lnTo>
                  <a:pt x="451103" y="50292"/>
                </a:lnTo>
                <a:lnTo>
                  <a:pt x="475487" y="38100"/>
                </a:lnTo>
                <a:lnTo>
                  <a:pt x="451103" y="25908"/>
                </a:lnTo>
                <a:close/>
              </a:path>
            </a:pathLst>
          </a:custGeom>
          <a:solidFill>
            <a:srgbClr val="BF0000"/>
          </a:solidFill>
        </p:spPr>
        <p:txBody>
          <a:bodyPr wrap="square" lIns="0" tIns="0" rIns="0" bIns="0" rtlCol="0"/>
          <a:lstStyle/>
          <a:p>
            <a:endParaRPr>
              <a:solidFill>
                <a:prstClr val="black"/>
              </a:solidFill>
              <a:latin typeface="Calibri"/>
            </a:endParaRPr>
          </a:p>
        </p:txBody>
      </p:sp>
      <p:sp>
        <p:nvSpPr>
          <p:cNvPr id="10" name="object 10">
            <a:extLst>
              <a:ext uri="{FF2B5EF4-FFF2-40B4-BE49-F238E27FC236}">
                <a16:creationId xmlns:a16="http://schemas.microsoft.com/office/drawing/2014/main" id="{78CC31B0-F032-42F9-BA8C-EF97983A8A4F}"/>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9940" y="71120"/>
            <a:ext cx="8108950" cy="6190615"/>
          </a:xfrm>
          <a:prstGeom prst="rect">
            <a:avLst/>
          </a:prstGeom>
        </p:spPr>
        <p:txBody>
          <a:bodyPr vert="horz" wrap="square" lIns="0" tIns="195580" rIns="0" bIns="0" rtlCol="0">
            <a:spAutoFit/>
          </a:bodyPr>
          <a:lstStyle/>
          <a:p>
            <a:pPr marL="12700">
              <a:spcBef>
                <a:spcPts val="1540"/>
              </a:spcBef>
            </a:pPr>
            <a:r>
              <a:rPr sz="2400" spc="-5" dirty="0">
                <a:solidFill>
                  <a:prstClr val="black"/>
                </a:solidFill>
                <a:latin typeface="Arial"/>
                <a:cs typeface="Arial"/>
              </a:rPr>
              <a:t>Da ricordare:</a:t>
            </a:r>
            <a:endParaRPr sz="2400" dirty="0">
              <a:solidFill>
                <a:prstClr val="black"/>
              </a:solidFill>
              <a:latin typeface="Arial"/>
              <a:cs typeface="Arial"/>
            </a:endParaRPr>
          </a:p>
          <a:p>
            <a:pPr marL="12700" marR="277495">
              <a:spcBef>
                <a:spcPts val="1440"/>
              </a:spcBef>
              <a:buFontTx/>
              <a:buAutoNum type="arabicParenR"/>
              <a:tabLst>
                <a:tab pos="367665" algn="l"/>
              </a:tabLst>
            </a:pPr>
            <a:r>
              <a:rPr lang="it-IT" sz="2400" spc="-5" dirty="0">
                <a:solidFill>
                  <a:prstClr val="black"/>
                </a:solidFill>
                <a:latin typeface="Arial"/>
                <a:cs typeface="Arial"/>
              </a:rPr>
              <a:t> </a:t>
            </a:r>
            <a:r>
              <a:rPr sz="2400" spc="-5" dirty="0" err="1">
                <a:solidFill>
                  <a:prstClr val="black"/>
                </a:solidFill>
                <a:latin typeface="Arial"/>
                <a:cs typeface="Arial"/>
              </a:rPr>
              <a:t>nelle</a:t>
            </a:r>
            <a:r>
              <a:rPr sz="2400" spc="-5" dirty="0">
                <a:solidFill>
                  <a:prstClr val="black"/>
                </a:solidFill>
                <a:latin typeface="Arial"/>
                <a:cs typeface="Arial"/>
              </a:rPr>
              <a:t> piante </a:t>
            </a:r>
            <a:r>
              <a:rPr sz="2400" b="1" spc="-5" dirty="0">
                <a:solidFill>
                  <a:prstClr val="black"/>
                </a:solidFill>
                <a:latin typeface="Arial"/>
                <a:cs typeface="Arial"/>
              </a:rPr>
              <a:t>con accrescimento secondario </a:t>
            </a:r>
            <a:r>
              <a:rPr sz="2400" spc="-5" dirty="0">
                <a:solidFill>
                  <a:prstClr val="black"/>
                </a:solidFill>
                <a:latin typeface="Arial"/>
                <a:cs typeface="Arial"/>
              </a:rPr>
              <a:t>in  spessore, i </a:t>
            </a:r>
            <a:r>
              <a:rPr sz="2400" b="1" spc="-5" dirty="0">
                <a:solidFill>
                  <a:prstClr val="black"/>
                </a:solidFill>
                <a:latin typeface="Arial"/>
                <a:cs typeface="Arial"/>
              </a:rPr>
              <a:t>fasci sono APERTI</a:t>
            </a:r>
            <a:r>
              <a:rPr sz="2400" spc="-5" dirty="0">
                <a:solidFill>
                  <a:prstClr val="black"/>
                </a:solidFill>
                <a:latin typeface="Arial"/>
                <a:cs typeface="Arial"/>
              </a:rPr>
              <a:t>, cioè ci sono cellule  meristematiche residue derivanti dal cordone procambiale  (“CAMBIO</a:t>
            </a:r>
            <a:r>
              <a:rPr sz="2400" spc="-20" dirty="0">
                <a:solidFill>
                  <a:prstClr val="black"/>
                </a:solidFill>
                <a:latin typeface="Arial"/>
                <a:cs typeface="Arial"/>
              </a:rPr>
              <a:t> </a:t>
            </a:r>
            <a:r>
              <a:rPr sz="2400" spc="-15" dirty="0">
                <a:solidFill>
                  <a:prstClr val="black"/>
                </a:solidFill>
                <a:latin typeface="Arial"/>
                <a:cs typeface="Arial"/>
              </a:rPr>
              <a:t>INTRAFASCICOLARE”).</a:t>
            </a:r>
            <a:endParaRPr sz="2400" dirty="0">
              <a:solidFill>
                <a:prstClr val="black"/>
              </a:solidFill>
              <a:latin typeface="Arial"/>
              <a:cs typeface="Arial"/>
            </a:endParaRPr>
          </a:p>
          <a:p>
            <a:pPr marL="12700" marR="1226820"/>
            <a:r>
              <a:rPr sz="2400" spc="-5" dirty="0">
                <a:solidFill>
                  <a:prstClr val="black"/>
                </a:solidFill>
                <a:latin typeface="Arial"/>
                <a:cs typeface="Arial"/>
              </a:rPr>
              <a:t>Nelle </a:t>
            </a:r>
            <a:r>
              <a:rPr sz="2400" b="1" spc="-5" dirty="0">
                <a:solidFill>
                  <a:prstClr val="black"/>
                </a:solidFill>
                <a:latin typeface="Arial"/>
                <a:cs typeface="Arial"/>
              </a:rPr>
              <a:t>piante senza accrescimento secondario </a:t>
            </a:r>
            <a:r>
              <a:rPr sz="2400" spc="-5" dirty="0">
                <a:solidFill>
                  <a:prstClr val="black"/>
                </a:solidFill>
                <a:latin typeface="Arial"/>
                <a:cs typeface="Arial"/>
              </a:rPr>
              <a:t>in  spessore i </a:t>
            </a:r>
            <a:r>
              <a:rPr sz="2400" b="1" spc="-5" dirty="0">
                <a:solidFill>
                  <a:prstClr val="black"/>
                </a:solidFill>
                <a:latin typeface="Arial"/>
                <a:cs typeface="Arial"/>
              </a:rPr>
              <a:t>fasci sono</a:t>
            </a:r>
            <a:r>
              <a:rPr sz="2400" b="1" spc="10" dirty="0">
                <a:solidFill>
                  <a:prstClr val="black"/>
                </a:solidFill>
                <a:latin typeface="Arial"/>
                <a:cs typeface="Arial"/>
              </a:rPr>
              <a:t> </a:t>
            </a:r>
            <a:r>
              <a:rPr sz="2400" b="1" spc="-5" dirty="0">
                <a:solidFill>
                  <a:prstClr val="black"/>
                </a:solidFill>
                <a:latin typeface="Arial"/>
                <a:cs typeface="Arial"/>
              </a:rPr>
              <a:t>CHIUSI</a:t>
            </a:r>
            <a:r>
              <a:rPr sz="2400" spc="-5" dirty="0">
                <a:solidFill>
                  <a:prstClr val="black"/>
                </a:solidFill>
                <a:latin typeface="Arial"/>
                <a:cs typeface="Arial"/>
              </a:rPr>
              <a:t>.</a:t>
            </a:r>
            <a:endParaRPr sz="2400" dirty="0">
              <a:solidFill>
                <a:prstClr val="black"/>
              </a:solidFill>
              <a:latin typeface="Arial"/>
              <a:cs typeface="Arial"/>
            </a:endParaRPr>
          </a:p>
          <a:p>
            <a:pPr>
              <a:spcBef>
                <a:spcPts val="45"/>
              </a:spcBef>
            </a:pPr>
            <a:endParaRPr sz="2100" dirty="0">
              <a:solidFill>
                <a:prstClr val="black"/>
              </a:solidFill>
              <a:latin typeface="Times New Roman"/>
              <a:cs typeface="Times New Roman"/>
            </a:endParaRPr>
          </a:p>
          <a:p>
            <a:pPr marL="12700" marR="5080">
              <a:buFontTx/>
              <a:buAutoNum type="arabicParenR" startAt="2"/>
              <a:tabLst>
                <a:tab pos="367665" algn="l"/>
              </a:tabLst>
            </a:pPr>
            <a:r>
              <a:rPr lang="it-IT" sz="2400" spc="-5" dirty="0">
                <a:solidFill>
                  <a:prstClr val="black"/>
                </a:solidFill>
                <a:latin typeface="Arial"/>
                <a:cs typeface="Arial"/>
              </a:rPr>
              <a:t> </a:t>
            </a:r>
            <a:r>
              <a:rPr sz="2400" spc="-5" dirty="0" err="1">
                <a:solidFill>
                  <a:prstClr val="black"/>
                </a:solidFill>
                <a:latin typeface="Arial"/>
                <a:cs typeface="Arial"/>
              </a:rPr>
              <a:t>nel</a:t>
            </a:r>
            <a:r>
              <a:rPr sz="2400" spc="-5" dirty="0">
                <a:solidFill>
                  <a:prstClr val="black"/>
                </a:solidFill>
                <a:latin typeface="Arial"/>
                <a:cs typeface="Arial"/>
              </a:rPr>
              <a:t> primo caso è molto frequente osservare che i fasci  sono “impacchettati” molto strettamente uno accanto  all’altro: i raggi midollari sono in genere ridotti a poche file di  cellule (addirittura una sola nelle gimnosperme legnose).  Del resto le piante legnose sono considerate più primitive di  quelle erbacee (le seconde sarebbero derivate dalle prime),  per cui viene conservata come carattere primitivo una stele  quasi</a:t>
            </a:r>
            <a:r>
              <a:rPr sz="2400" spc="5" dirty="0">
                <a:solidFill>
                  <a:prstClr val="black"/>
                </a:solidFill>
                <a:latin typeface="Arial"/>
                <a:cs typeface="Arial"/>
              </a:rPr>
              <a:t> </a:t>
            </a:r>
            <a:r>
              <a:rPr sz="2400" spc="-5" dirty="0">
                <a:solidFill>
                  <a:prstClr val="black"/>
                </a:solidFill>
                <a:latin typeface="Arial"/>
                <a:cs typeface="Arial"/>
              </a:rPr>
              <a:t>completa.</a:t>
            </a:r>
            <a:endParaRPr sz="2400" dirty="0">
              <a:solidFill>
                <a:prstClr val="black"/>
              </a:solidFill>
              <a:latin typeface="Arial"/>
              <a:cs typeface="Arial"/>
            </a:endParaRPr>
          </a:p>
        </p:txBody>
      </p:sp>
      <p:sp>
        <p:nvSpPr>
          <p:cNvPr id="3" name="object 8"/>
          <p:cNvSpPr/>
          <p:nvPr/>
        </p:nvSpPr>
        <p:spPr>
          <a:xfrm>
            <a:off x="5085589" y="6324600"/>
            <a:ext cx="426719" cy="533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6" name="object 10">
            <a:extLst>
              <a:ext uri="{FF2B5EF4-FFF2-40B4-BE49-F238E27FC236}">
                <a16:creationId xmlns:a16="http://schemas.microsoft.com/office/drawing/2014/main" id="{CB93B5C3-6868-45D0-8A49-B6CD2D9EB967}"/>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0684" y="138075"/>
            <a:ext cx="5055870" cy="513715"/>
          </a:xfrm>
          <a:prstGeom prst="rect">
            <a:avLst/>
          </a:prstGeom>
        </p:spPr>
        <p:txBody>
          <a:bodyPr vert="horz" wrap="square" lIns="0" tIns="12700" rIns="0" bIns="0" rtlCol="0">
            <a:spAutoFit/>
          </a:bodyPr>
          <a:lstStyle/>
          <a:p>
            <a:pPr marL="12700">
              <a:spcBef>
                <a:spcPts val="100"/>
              </a:spcBef>
            </a:pPr>
            <a:r>
              <a:rPr sz="3200" dirty="0">
                <a:solidFill>
                  <a:srgbClr val="FF0000"/>
                </a:solidFill>
              </a:rPr>
              <a:t>LA TEORIA DELLA</a:t>
            </a:r>
            <a:r>
              <a:rPr sz="3200" spc="-470" dirty="0">
                <a:solidFill>
                  <a:srgbClr val="FF0000"/>
                </a:solidFill>
              </a:rPr>
              <a:t> </a:t>
            </a:r>
            <a:r>
              <a:rPr sz="3200" spc="-5" dirty="0">
                <a:solidFill>
                  <a:srgbClr val="FF0000"/>
                </a:solidFill>
              </a:rPr>
              <a:t>STELE</a:t>
            </a:r>
            <a:endParaRPr sz="3200"/>
          </a:p>
        </p:txBody>
      </p:sp>
      <p:sp>
        <p:nvSpPr>
          <p:cNvPr id="3" name="object 3"/>
          <p:cNvSpPr txBox="1"/>
          <p:nvPr/>
        </p:nvSpPr>
        <p:spPr>
          <a:xfrm>
            <a:off x="1978772" y="863371"/>
            <a:ext cx="7789545" cy="1854200"/>
          </a:xfrm>
          <a:prstGeom prst="rect">
            <a:avLst/>
          </a:prstGeom>
        </p:spPr>
        <p:txBody>
          <a:bodyPr vert="horz" wrap="square" lIns="0" tIns="12700" rIns="0" bIns="0" rtlCol="0">
            <a:spAutoFit/>
          </a:bodyPr>
          <a:lstStyle/>
          <a:p>
            <a:pPr marL="12700" marR="5080">
              <a:spcBef>
                <a:spcPts val="100"/>
              </a:spcBef>
            </a:pPr>
            <a:r>
              <a:rPr sz="2400" spc="-5" dirty="0">
                <a:solidFill>
                  <a:prstClr val="black"/>
                </a:solidFill>
                <a:latin typeface="Arial"/>
                <a:cs typeface="Arial"/>
              </a:rPr>
              <a:t>Esistono relazioni evolutive </a:t>
            </a:r>
            <a:r>
              <a:rPr sz="2400" dirty="0">
                <a:solidFill>
                  <a:prstClr val="black"/>
                </a:solidFill>
                <a:latin typeface="Arial"/>
                <a:cs typeface="Arial"/>
              </a:rPr>
              <a:t>tra </a:t>
            </a:r>
            <a:r>
              <a:rPr sz="2400" spc="-5" dirty="0">
                <a:solidFill>
                  <a:prstClr val="black"/>
                </a:solidFill>
                <a:latin typeface="Arial"/>
                <a:cs typeface="Arial"/>
              </a:rPr>
              <a:t>i diversi tipi di fascio che  abbiamo descritto? E’ possibile far derivare da quell’unico  fascio perifloematico, presente in molte piante primitive, i  diversi altri tipi di fascio, spiegando anche la loro  disposizione all’interno dell’organo caulinare o</a:t>
            </a:r>
            <a:r>
              <a:rPr sz="2400" spc="165" dirty="0">
                <a:solidFill>
                  <a:prstClr val="black"/>
                </a:solidFill>
                <a:latin typeface="Arial"/>
                <a:cs typeface="Arial"/>
              </a:rPr>
              <a:t> </a:t>
            </a:r>
            <a:r>
              <a:rPr sz="2400" spc="-5" dirty="0">
                <a:solidFill>
                  <a:prstClr val="black"/>
                </a:solidFill>
                <a:latin typeface="Arial"/>
                <a:cs typeface="Arial"/>
              </a:rPr>
              <a:t>radicale?</a:t>
            </a:r>
            <a:endParaRPr sz="2400">
              <a:solidFill>
                <a:prstClr val="black"/>
              </a:solidFill>
              <a:latin typeface="Arial"/>
              <a:cs typeface="Arial"/>
            </a:endParaRPr>
          </a:p>
        </p:txBody>
      </p:sp>
      <p:sp>
        <p:nvSpPr>
          <p:cNvPr id="4" name="object 4"/>
          <p:cNvSpPr/>
          <p:nvPr/>
        </p:nvSpPr>
        <p:spPr>
          <a:xfrm>
            <a:off x="1993392" y="2997707"/>
            <a:ext cx="1446275" cy="3581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1955291" y="2959607"/>
            <a:ext cx="1522730" cy="3657600"/>
          </a:xfrm>
          <a:custGeom>
            <a:avLst/>
            <a:gdLst/>
            <a:ahLst/>
            <a:cxnLst/>
            <a:rect l="l" t="t" r="r" b="b"/>
            <a:pathLst>
              <a:path w="1522730" h="3657600">
                <a:moveTo>
                  <a:pt x="1522475" y="0"/>
                </a:moveTo>
                <a:lnTo>
                  <a:pt x="0" y="0"/>
                </a:lnTo>
                <a:lnTo>
                  <a:pt x="0" y="3657599"/>
                </a:lnTo>
                <a:lnTo>
                  <a:pt x="1522475" y="3657599"/>
                </a:lnTo>
                <a:lnTo>
                  <a:pt x="1522475" y="3639311"/>
                </a:lnTo>
                <a:lnTo>
                  <a:pt x="38100" y="3639311"/>
                </a:lnTo>
                <a:lnTo>
                  <a:pt x="18287" y="3619499"/>
                </a:lnTo>
                <a:lnTo>
                  <a:pt x="38100" y="3619499"/>
                </a:lnTo>
                <a:lnTo>
                  <a:pt x="38100" y="38100"/>
                </a:lnTo>
                <a:lnTo>
                  <a:pt x="18287" y="38100"/>
                </a:lnTo>
                <a:lnTo>
                  <a:pt x="38100" y="19812"/>
                </a:lnTo>
                <a:lnTo>
                  <a:pt x="1522475" y="19812"/>
                </a:lnTo>
                <a:lnTo>
                  <a:pt x="1522475" y="0"/>
                </a:lnTo>
                <a:close/>
              </a:path>
              <a:path w="1522730" h="3657600">
                <a:moveTo>
                  <a:pt x="38100" y="3619499"/>
                </a:moveTo>
                <a:lnTo>
                  <a:pt x="18287" y="3619499"/>
                </a:lnTo>
                <a:lnTo>
                  <a:pt x="38100" y="3639311"/>
                </a:lnTo>
                <a:lnTo>
                  <a:pt x="38100" y="3619499"/>
                </a:lnTo>
                <a:close/>
              </a:path>
              <a:path w="1522730" h="3657600">
                <a:moveTo>
                  <a:pt x="1484375" y="3619499"/>
                </a:moveTo>
                <a:lnTo>
                  <a:pt x="38100" y="3619499"/>
                </a:lnTo>
                <a:lnTo>
                  <a:pt x="38100" y="3639311"/>
                </a:lnTo>
                <a:lnTo>
                  <a:pt x="1484375" y="3639311"/>
                </a:lnTo>
                <a:lnTo>
                  <a:pt x="1484375" y="3619499"/>
                </a:lnTo>
                <a:close/>
              </a:path>
              <a:path w="1522730" h="3657600">
                <a:moveTo>
                  <a:pt x="1484375" y="19812"/>
                </a:moveTo>
                <a:lnTo>
                  <a:pt x="1484375" y="3639311"/>
                </a:lnTo>
                <a:lnTo>
                  <a:pt x="1502663" y="3619499"/>
                </a:lnTo>
                <a:lnTo>
                  <a:pt x="1522475" y="3619499"/>
                </a:lnTo>
                <a:lnTo>
                  <a:pt x="1522475" y="38100"/>
                </a:lnTo>
                <a:lnTo>
                  <a:pt x="1502663" y="38100"/>
                </a:lnTo>
                <a:lnTo>
                  <a:pt x="1484375" y="19812"/>
                </a:lnTo>
                <a:close/>
              </a:path>
              <a:path w="1522730" h="3657600">
                <a:moveTo>
                  <a:pt x="1522475" y="3619499"/>
                </a:moveTo>
                <a:lnTo>
                  <a:pt x="1502663" y="3619499"/>
                </a:lnTo>
                <a:lnTo>
                  <a:pt x="1484375" y="3639311"/>
                </a:lnTo>
                <a:lnTo>
                  <a:pt x="1522475" y="3639311"/>
                </a:lnTo>
                <a:lnTo>
                  <a:pt x="1522475" y="3619499"/>
                </a:lnTo>
                <a:close/>
              </a:path>
              <a:path w="1522730" h="3657600">
                <a:moveTo>
                  <a:pt x="38100" y="19812"/>
                </a:moveTo>
                <a:lnTo>
                  <a:pt x="18287" y="38100"/>
                </a:lnTo>
                <a:lnTo>
                  <a:pt x="38100" y="38100"/>
                </a:lnTo>
                <a:lnTo>
                  <a:pt x="38100" y="19812"/>
                </a:lnTo>
                <a:close/>
              </a:path>
              <a:path w="1522730" h="3657600">
                <a:moveTo>
                  <a:pt x="1484375" y="19812"/>
                </a:moveTo>
                <a:lnTo>
                  <a:pt x="38100" y="19812"/>
                </a:lnTo>
                <a:lnTo>
                  <a:pt x="38100" y="38100"/>
                </a:lnTo>
                <a:lnTo>
                  <a:pt x="1484375" y="38100"/>
                </a:lnTo>
                <a:lnTo>
                  <a:pt x="1484375" y="19812"/>
                </a:lnTo>
                <a:close/>
              </a:path>
              <a:path w="1522730" h="3657600">
                <a:moveTo>
                  <a:pt x="1522475" y="19812"/>
                </a:moveTo>
                <a:lnTo>
                  <a:pt x="1484375" y="19812"/>
                </a:lnTo>
                <a:lnTo>
                  <a:pt x="1502663" y="38100"/>
                </a:lnTo>
                <a:lnTo>
                  <a:pt x="1522475" y="38100"/>
                </a:lnTo>
                <a:lnTo>
                  <a:pt x="1522475" y="19812"/>
                </a:lnTo>
                <a:close/>
              </a:path>
            </a:pathLst>
          </a:custGeom>
          <a:solidFill>
            <a:srgbClr val="808080"/>
          </a:solidFill>
        </p:spPr>
        <p:txBody>
          <a:bodyPr wrap="square" lIns="0" tIns="0" rIns="0" bIns="0" rtlCol="0"/>
          <a:lstStyle/>
          <a:p>
            <a:endParaRPr>
              <a:solidFill>
                <a:prstClr val="black"/>
              </a:solidFill>
              <a:latin typeface="Calibri"/>
            </a:endParaRPr>
          </a:p>
        </p:txBody>
      </p:sp>
      <p:sp>
        <p:nvSpPr>
          <p:cNvPr id="6" name="object 6"/>
          <p:cNvSpPr/>
          <p:nvPr/>
        </p:nvSpPr>
        <p:spPr>
          <a:xfrm>
            <a:off x="3497580" y="3855721"/>
            <a:ext cx="2386583" cy="2458211"/>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079748" y="4533900"/>
            <a:ext cx="1198245" cy="1103630"/>
          </a:xfrm>
          <a:custGeom>
            <a:avLst/>
            <a:gdLst/>
            <a:ahLst/>
            <a:cxnLst/>
            <a:rect l="l" t="t" r="r" b="b"/>
            <a:pathLst>
              <a:path w="1198245" h="1103629">
                <a:moveTo>
                  <a:pt x="629411" y="0"/>
                </a:moveTo>
                <a:lnTo>
                  <a:pt x="566927" y="0"/>
                </a:lnTo>
                <a:lnTo>
                  <a:pt x="507491" y="6095"/>
                </a:lnTo>
                <a:lnTo>
                  <a:pt x="449579" y="16763"/>
                </a:lnTo>
                <a:lnTo>
                  <a:pt x="365759" y="42671"/>
                </a:lnTo>
                <a:lnTo>
                  <a:pt x="313943" y="65531"/>
                </a:lnTo>
                <a:lnTo>
                  <a:pt x="263651" y="94487"/>
                </a:lnTo>
                <a:lnTo>
                  <a:pt x="217931" y="124967"/>
                </a:lnTo>
                <a:lnTo>
                  <a:pt x="175259" y="161543"/>
                </a:lnTo>
                <a:lnTo>
                  <a:pt x="137159" y="199643"/>
                </a:lnTo>
                <a:lnTo>
                  <a:pt x="102107" y="242315"/>
                </a:lnTo>
                <a:lnTo>
                  <a:pt x="71627" y="288035"/>
                </a:lnTo>
                <a:lnTo>
                  <a:pt x="47243" y="336803"/>
                </a:lnTo>
                <a:lnTo>
                  <a:pt x="25907" y="387095"/>
                </a:lnTo>
                <a:lnTo>
                  <a:pt x="6095" y="467867"/>
                </a:lnTo>
                <a:lnTo>
                  <a:pt x="0" y="524255"/>
                </a:lnTo>
                <a:lnTo>
                  <a:pt x="0" y="580643"/>
                </a:lnTo>
                <a:lnTo>
                  <a:pt x="3047" y="608075"/>
                </a:lnTo>
                <a:lnTo>
                  <a:pt x="6095" y="637031"/>
                </a:lnTo>
                <a:lnTo>
                  <a:pt x="12191" y="662939"/>
                </a:lnTo>
                <a:lnTo>
                  <a:pt x="18287" y="690371"/>
                </a:lnTo>
                <a:lnTo>
                  <a:pt x="36575" y="742187"/>
                </a:lnTo>
                <a:lnTo>
                  <a:pt x="59435" y="792479"/>
                </a:lnTo>
                <a:lnTo>
                  <a:pt x="86867" y="838199"/>
                </a:lnTo>
                <a:lnTo>
                  <a:pt x="118871" y="882395"/>
                </a:lnTo>
                <a:lnTo>
                  <a:pt x="155447" y="923543"/>
                </a:lnTo>
                <a:lnTo>
                  <a:pt x="196595" y="960119"/>
                </a:lnTo>
                <a:lnTo>
                  <a:pt x="217931" y="978407"/>
                </a:lnTo>
                <a:lnTo>
                  <a:pt x="240791" y="993647"/>
                </a:lnTo>
                <a:lnTo>
                  <a:pt x="265175" y="1010411"/>
                </a:lnTo>
                <a:lnTo>
                  <a:pt x="313943" y="1037843"/>
                </a:lnTo>
                <a:lnTo>
                  <a:pt x="365759" y="1060703"/>
                </a:lnTo>
                <a:lnTo>
                  <a:pt x="422147" y="1078991"/>
                </a:lnTo>
                <a:lnTo>
                  <a:pt x="478535" y="1092707"/>
                </a:lnTo>
                <a:lnTo>
                  <a:pt x="568451" y="1103375"/>
                </a:lnTo>
                <a:lnTo>
                  <a:pt x="598931" y="1103375"/>
                </a:lnTo>
                <a:lnTo>
                  <a:pt x="659891" y="1100327"/>
                </a:lnTo>
                <a:lnTo>
                  <a:pt x="719327" y="1092707"/>
                </a:lnTo>
                <a:lnTo>
                  <a:pt x="777239" y="1078991"/>
                </a:lnTo>
                <a:lnTo>
                  <a:pt x="818387" y="1065275"/>
                </a:lnTo>
                <a:lnTo>
                  <a:pt x="569975" y="1065275"/>
                </a:lnTo>
                <a:lnTo>
                  <a:pt x="512063" y="1059179"/>
                </a:lnTo>
                <a:lnTo>
                  <a:pt x="457199" y="1048511"/>
                </a:lnTo>
                <a:lnTo>
                  <a:pt x="379475" y="1024127"/>
                </a:lnTo>
                <a:lnTo>
                  <a:pt x="330707" y="1002791"/>
                </a:lnTo>
                <a:lnTo>
                  <a:pt x="283463" y="976883"/>
                </a:lnTo>
                <a:lnTo>
                  <a:pt x="240791" y="947927"/>
                </a:lnTo>
                <a:lnTo>
                  <a:pt x="201167" y="914399"/>
                </a:lnTo>
                <a:lnTo>
                  <a:pt x="164591" y="877823"/>
                </a:lnTo>
                <a:lnTo>
                  <a:pt x="132587" y="838199"/>
                </a:lnTo>
                <a:lnTo>
                  <a:pt x="105155" y="795527"/>
                </a:lnTo>
                <a:lnTo>
                  <a:pt x="80771" y="749807"/>
                </a:lnTo>
                <a:lnTo>
                  <a:pt x="62483" y="704087"/>
                </a:lnTo>
                <a:lnTo>
                  <a:pt x="48767" y="653795"/>
                </a:lnTo>
                <a:lnTo>
                  <a:pt x="38099" y="577595"/>
                </a:lnTo>
                <a:lnTo>
                  <a:pt x="38099" y="524255"/>
                </a:lnTo>
                <a:lnTo>
                  <a:pt x="44195" y="472439"/>
                </a:lnTo>
                <a:lnTo>
                  <a:pt x="54863" y="423671"/>
                </a:lnTo>
                <a:lnTo>
                  <a:pt x="71627" y="374903"/>
                </a:lnTo>
                <a:lnTo>
                  <a:pt x="92963" y="329183"/>
                </a:lnTo>
                <a:lnTo>
                  <a:pt x="118871" y="284987"/>
                </a:lnTo>
                <a:lnTo>
                  <a:pt x="134111" y="265175"/>
                </a:lnTo>
                <a:lnTo>
                  <a:pt x="149351" y="243839"/>
                </a:lnTo>
                <a:lnTo>
                  <a:pt x="166115" y="225551"/>
                </a:lnTo>
                <a:lnTo>
                  <a:pt x="182879" y="205739"/>
                </a:lnTo>
                <a:lnTo>
                  <a:pt x="201167" y="188975"/>
                </a:lnTo>
                <a:lnTo>
                  <a:pt x="242315" y="155447"/>
                </a:lnTo>
                <a:lnTo>
                  <a:pt x="284987" y="124967"/>
                </a:lnTo>
                <a:lnTo>
                  <a:pt x="330707" y="100583"/>
                </a:lnTo>
                <a:lnTo>
                  <a:pt x="380999" y="77723"/>
                </a:lnTo>
                <a:lnTo>
                  <a:pt x="431291" y="60959"/>
                </a:lnTo>
                <a:lnTo>
                  <a:pt x="513587" y="44195"/>
                </a:lnTo>
                <a:lnTo>
                  <a:pt x="569975" y="38099"/>
                </a:lnTo>
                <a:lnTo>
                  <a:pt x="816863" y="38099"/>
                </a:lnTo>
                <a:lnTo>
                  <a:pt x="775715" y="24383"/>
                </a:lnTo>
                <a:lnTo>
                  <a:pt x="748283" y="16763"/>
                </a:lnTo>
                <a:lnTo>
                  <a:pt x="719327" y="10667"/>
                </a:lnTo>
                <a:lnTo>
                  <a:pt x="688847" y="6095"/>
                </a:lnTo>
                <a:lnTo>
                  <a:pt x="629411" y="0"/>
                </a:lnTo>
                <a:close/>
              </a:path>
              <a:path w="1198245" h="1103629">
                <a:moveTo>
                  <a:pt x="816863" y="38099"/>
                </a:moveTo>
                <a:lnTo>
                  <a:pt x="627887" y="38099"/>
                </a:lnTo>
                <a:lnTo>
                  <a:pt x="684275" y="44195"/>
                </a:lnTo>
                <a:lnTo>
                  <a:pt x="711707" y="48767"/>
                </a:lnTo>
                <a:lnTo>
                  <a:pt x="766571" y="60959"/>
                </a:lnTo>
                <a:lnTo>
                  <a:pt x="792479" y="68579"/>
                </a:lnTo>
                <a:lnTo>
                  <a:pt x="818387" y="79247"/>
                </a:lnTo>
                <a:lnTo>
                  <a:pt x="842771" y="88391"/>
                </a:lnTo>
                <a:lnTo>
                  <a:pt x="890015" y="112775"/>
                </a:lnTo>
                <a:lnTo>
                  <a:pt x="935735" y="140207"/>
                </a:lnTo>
                <a:lnTo>
                  <a:pt x="996695" y="188975"/>
                </a:lnTo>
                <a:lnTo>
                  <a:pt x="1031747" y="225551"/>
                </a:lnTo>
                <a:lnTo>
                  <a:pt x="1065275" y="265175"/>
                </a:lnTo>
                <a:lnTo>
                  <a:pt x="1092707" y="307847"/>
                </a:lnTo>
                <a:lnTo>
                  <a:pt x="1115567" y="352043"/>
                </a:lnTo>
                <a:lnTo>
                  <a:pt x="1135379" y="399287"/>
                </a:lnTo>
                <a:lnTo>
                  <a:pt x="1141475" y="423671"/>
                </a:lnTo>
                <a:lnTo>
                  <a:pt x="1149095" y="449579"/>
                </a:lnTo>
                <a:lnTo>
                  <a:pt x="1153667" y="473963"/>
                </a:lnTo>
                <a:lnTo>
                  <a:pt x="1156715" y="499871"/>
                </a:lnTo>
                <a:lnTo>
                  <a:pt x="1159763" y="551687"/>
                </a:lnTo>
                <a:lnTo>
                  <a:pt x="1158150" y="580643"/>
                </a:lnTo>
                <a:lnTo>
                  <a:pt x="1153667" y="629411"/>
                </a:lnTo>
                <a:lnTo>
                  <a:pt x="1141475" y="679703"/>
                </a:lnTo>
                <a:lnTo>
                  <a:pt x="1126235" y="728471"/>
                </a:lnTo>
                <a:lnTo>
                  <a:pt x="1104899" y="774191"/>
                </a:lnTo>
                <a:lnTo>
                  <a:pt x="1078991" y="818387"/>
                </a:lnTo>
                <a:lnTo>
                  <a:pt x="1048511" y="858011"/>
                </a:lnTo>
                <a:lnTo>
                  <a:pt x="995171" y="914399"/>
                </a:lnTo>
                <a:lnTo>
                  <a:pt x="955547" y="947927"/>
                </a:lnTo>
                <a:lnTo>
                  <a:pt x="912875" y="976883"/>
                </a:lnTo>
                <a:lnTo>
                  <a:pt x="865631" y="1002791"/>
                </a:lnTo>
                <a:lnTo>
                  <a:pt x="842771" y="1014983"/>
                </a:lnTo>
                <a:lnTo>
                  <a:pt x="765047" y="1042415"/>
                </a:lnTo>
                <a:lnTo>
                  <a:pt x="711707" y="1054607"/>
                </a:lnTo>
                <a:lnTo>
                  <a:pt x="655319" y="1062227"/>
                </a:lnTo>
                <a:lnTo>
                  <a:pt x="598931" y="1065275"/>
                </a:lnTo>
                <a:lnTo>
                  <a:pt x="818387" y="1065275"/>
                </a:lnTo>
                <a:lnTo>
                  <a:pt x="883919" y="1036319"/>
                </a:lnTo>
                <a:lnTo>
                  <a:pt x="957071" y="993647"/>
                </a:lnTo>
                <a:lnTo>
                  <a:pt x="1001267" y="960119"/>
                </a:lnTo>
                <a:lnTo>
                  <a:pt x="1042415" y="923543"/>
                </a:lnTo>
                <a:lnTo>
                  <a:pt x="1060703" y="902207"/>
                </a:lnTo>
                <a:lnTo>
                  <a:pt x="1078991" y="882395"/>
                </a:lnTo>
                <a:lnTo>
                  <a:pt x="1110995" y="838199"/>
                </a:lnTo>
                <a:lnTo>
                  <a:pt x="1138427" y="790955"/>
                </a:lnTo>
                <a:lnTo>
                  <a:pt x="1161287" y="740663"/>
                </a:lnTo>
                <a:lnTo>
                  <a:pt x="1179575" y="688847"/>
                </a:lnTo>
                <a:lnTo>
                  <a:pt x="1194815" y="608075"/>
                </a:lnTo>
                <a:lnTo>
                  <a:pt x="1196424" y="577595"/>
                </a:lnTo>
                <a:lnTo>
                  <a:pt x="1197863" y="551687"/>
                </a:lnTo>
                <a:lnTo>
                  <a:pt x="1194815" y="493775"/>
                </a:lnTo>
                <a:lnTo>
                  <a:pt x="1185671" y="438911"/>
                </a:lnTo>
                <a:lnTo>
                  <a:pt x="1170431" y="387095"/>
                </a:lnTo>
                <a:lnTo>
                  <a:pt x="1150619" y="335279"/>
                </a:lnTo>
                <a:lnTo>
                  <a:pt x="1110995" y="265175"/>
                </a:lnTo>
                <a:lnTo>
                  <a:pt x="1060703" y="199643"/>
                </a:lnTo>
                <a:lnTo>
                  <a:pt x="1021079" y="160019"/>
                </a:lnTo>
                <a:lnTo>
                  <a:pt x="955547" y="108203"/>
                </a:lnTo>
                <a:lnTo>
                  <a:pt x="883919" y="65531"/>
                </a:lnTo>
                <a:lnTo>
                  <a:pt x="830579" y="42671"/>
                </a:lnTo>
                <a:lnTo>
                  <a:pt x="816863" y="38099"/>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8" name="object 8"/>
          <p:cNvSpPr/>
          <p:nvPr/>
        </p:nvSpPr>
        <p:spPr>
          <a:xfrm>
            <a:off x="4168140" y="4594859"/>
            <a:ext cx="1047115" cy="995680"/>
          </a:xfrm>
          <a:custGeom>
            <a:avLst/>
            <a:gdLst/>
            <a:ahLst/>
            <a:cxnLst/>
            <a:rect l="l" t="t" r="r" b="b"/>
            <a:pathLst>
              <a:path w="1047114" h="995679">
                <a:moveTo>
                  <a:pt x="524255" y="0"/>
                </a:moveTo>
                <a:lnTo>
                  <a:pt x="473763" y="2275"/>
                </a:lnTo>
                <a:lnTo>
                  <a:pt x="424629" y="8963"/>
                </a:lnTo>
                <a:lnTo>
                  <a:pt x="377073" y="19857"/>
                </a:lnTo>
                <a:lnTo>
                  <a:pt x="331315" y="34752"/>
                </a:lnTo>
                <a:lnTo>
                  <a:pt x="287575" y="53439"/>
                </a:lnTo>
                <a:lnTo>
                  <a:pt x="246072" y="75712"/>
                </a:lnTo>
                <a:lnTo>
                  <a:pt x="207025" y="101366"/>
                </a:lnTo>
                <a:lnTo>
                  <a:pt x="170655" y="130193"/>
                </a:lnTo>
                <a:lnTo>
                  <a:pt x="137181" y="161987"/>
                </a:lnTo>
                <a:lnTo>
                  <a:pt x="106823" y="196541"/>
                </a:lnTo>
                <a:lnTo>
                  <a:pt x="79800" y="233648"/>
                </a:lnTo>
                <a:lnTo>
                  <a:pt x="56331" y="273102"/>
                </a:lnTo>
                <a:lnTo>
                  <a:pt x="36638" y="314697"/>
                </a:lnTo>
                <a:lnTo>
                  <a:pt x="20938" y="358225"/>
                </a:lnTo>
                <a:lnTo>
                  <a:pt x="9452" y="403481"/>
                </a:lnTo>
                <a:lnTo>
                  <a:pt x="2399" y="450257"/>
                </a:lnTo>
                <a:lnTo>
                  <a:pt x="0" y="498347"/>
                </a:lnTo>
                <a:lnTo>
                  <a:pt x="2399" y="546184"/>
                </a:lnTo>
                <a:lnTo>
                  <a:pt x="9452" y="592737"/>
                </a:lnTo>
                <a:lnTo>
                  <a:pt x="20938" y="637797"/>
                </a:lnTo>
                <a:lnTo>
                  <a:pt x="36638" y="681156"/>
                </a:lnTo>
                <a:lnTo>
                  <a:pt x="56331" y="722605"/>
                </a:lnTo>
                <a:lnTo>
                  <a:pt x="79800" y="761936"/>
                </a:lnTo>
                <a:lnTo>
                  <a:pt x="106823" y="798941"/>
                </a:lnTo>
                <a:lnTo>
                  <a:pt x="137181" y="833410"/>
                </a:lnTo>
                <a:lnTo>
                  <a:pt x="170655" y="865137"/>
                </a:lnTo>
                <a:lnTo>
                  <a:pt x="207025" y="893911"/>
                </a:lnTo>
                <a:lnTo>
                  <a:pt x="246072" y="919525"/>
                </a:lnTo>
                <a:lnTo>
                  <a:pt x="287575" y="941771"/>
                </a:lnTo>
                <a:lnTo>
                  <a:pt x="331315" y="960439"/>
                </a:lnTo>
                <a:lnTo>
                  <a:pt x="377073" y="975322"/>
                </a:lnTo>
                <a:lnTo>
                  <a:pt x="424629" y="986210"/>
                </a:lnTo>
                <a:lnTo>
                  <a:pt x="473763" y="992896"/>
                </a:lnTo>
                <a:lnTo>
                  <a:pt x="524255" y="995171"/>
                </a:lnTo>
                <a:lnTo>
                  <a:pt x="574495" y="992896"/>
                </a:lnTo>
                <a:lnTo>
                  <a:pt x="623405" y="986210"/>
                </a:lnTo>
                <a:lnTo>
                  <a:pt x="670765" y="975322"/>
                </a:lnTo>
                <a:lnTo>
                  <a:pt x="716353" y="960439"/>
                </a:lnTo>
                <a:lnTo>
                  <a:pt x="759948" y="941771"/>
                </a:lnTo>
                <a:lnTo>
                  <a:pt x="801328" y="919525"/>
                </a:lnTo>
                <a:lnTo>
                  <a:pt x="840272" y="893911"/>
                </a:lnTo>
                <a:lnTo>
                  <a:pt x="876558" y="865137"/>
                </a:lnTo>
                <a:lnTo>
                  <a:pt x="909965" y="833410"/>
                </a:lnTo>
                <a:lnTo>
                  <a:pt x="940271" y="798941"/>
                </a:lnTo>
                <a:lnTo>
                  <a:pt x="967254" y="761936"/>
                </a:lnTo>
                <a:lnTo>
                  <a:pt x="990694" y="722605"/>
                </a:lnTo>
                <a:lnTo>
                  <a:pt x="1010369" y="681156"/>
                </a:lnTo>
                <a:lnTo>
                  <a:pt x="1026058" y="637797"/>
                </a:lnTo>
                <a:lnTo>
                  <a:pt x="1037538" y="592737"/>
                </a:lnTo>
                <a:lnTo>
                  <a:pt x="1044588" y="546184"/>
                </a:lnTo>
                <a:lnTo>
                  <a:pt x="1046987" y="498347"/>
                </a:lnTo>
                <a:lnTo>
                  <a:pt x="1044588" y="450257"/>
                </a:lnTo>
                <a:lnTo>
                  <a:pt x="1037538" y="403481"/>
                </a:lnTo>
                <a:lnTo>
                  <a:pt x="1026058" y="358225"/>
                </a:lnTo>
                <a:lnTo>
                  <a:pt x="1010369" y="314697"/>
                </a:lnTo>
                <a:lnTo>
                  <a:pt x="990694" y="273102"/>
                </a:lnTo>
                <a:lnTo>
                  <a:pt x="967254" y="233648"/>
                </a:lnTo>
                <a:lnTo>
                  <a:pt x="940271" y="196541"/>
                </a:lnTo>
                <a:lnTo>
                  <a:pt x="909965" y="161987"/>
                </a:lnTo>
                <a:lnTo>
                  <a:pt x="876558" y="130193"/>
                </a:lnTo>
                <a:lnTo>
                  <a:pt x="840272" y="101366"/>
                </a:lnTo>
                <a:lnTo>
                  <a:pt x="801328" y="75712"/>
                </a:lnTo>
                <a:lnTo>
                  <a:pt x="759948" y="53439"/>
                </a:lnTo>
                <a:lnTo>
                  <a:pt x="716353" y="34752"/>
                </a:lnTo>
                <a:lnTo>
                  <a:pt x="670765" y="19857"/>
                </a:lnTo>
                <a:lnTo>
                  <a:pt x="623405" y="8963"/>
                </a:lnTo>
                <a:lnTo>
                  <a:pt x="574495" y="2275"/>
                </a:lnTo>
                <a:lnTo>
                  <a:pt x="524255" y="0"/>
                </a:lnTo>
                <a:close/>
              </a:path>
            </a:pathLst>
          </a:custGeom>
          <a:solidFill>
            <a:srgbClr val="B3B3B3"/>
          </a:solidFill>
        </p:spPr>
        <p:txBody>
          <a:bodyPr wrap="square" lIns="0" tIns="0" rIns="0" bIns="0" rtlCol="0"/>
          <a:lstStyle/>
          <a:p>
            <a:endParaRPr>
              <a:solidFill>
                <a:prstClr val="black"/>
              </a:solidFill>
              <a:latin typeface="Calibri"/>
            </a:endParaRPr>
          </a:p>
        </p:txBody>
      </p:sp>
      <p:sp>
        <p:nvSpPr>
          <p:cNvPr id="9" name="object 9"/>
          <p:cNvSpPr/>
          <p:nvPr/>
        </p:nvSpPr>
        <p:spPr>
          <a:xfrm>
            <a:off x="4384547" y="4788407"/>
            <a:ext cx="624840" cy="599440"/>
          </a:xfrm>
          <a:custGeom>
            <a:avLst/>
            <a:gdLst/>
            <a:ahLst/>
            <a:cxnLst/>
            <a:rect l="l" t="t" r="r" b="b"/>
            <a:pathLst>
              <a:path w="624839" h="599439">
                <a:moveTo>
                  <a:pt x="312419" y="0"/>
                </a:moveTo>
                <a:lnTo>
                  <a:pt x="261824" y="3921"/>
                </a:lnTo>
                <a:lnTo>
                  <a:pt x="213798" y="15276"/>
                </a:lnTo>
                <a:lnTo>
                  <a:pt x="168991" y="33453"/>
                </a:lnTo>
                <a:lnTo>
                  <a:pt x="128052" y="57838"/>
                </a:lnTo>
                <a:lnTo>
                  <a:pt x="91630" y="87820"/>
                </a:lnTo>
                <a:lnTo>
                  <a:pt x="60374" y="122785"/>
                </a:lnTo>
                <a:lnTo>
                  <a:pt x="34934" y="162121"/>
                </a:lnTo>
                <a:lnTo>
                  <a:pt x="15959" y="205215"/>
                </a:lnTo>
                <a:lnTo>
                  <a:pt x="4098" y="251455"/>
                </a:lnTo>
                <a:lnTo>
                  <a:pt x="0" y="300227"/>
                </a:lnTo>
                <a:lnTo>
                  <a:pt x="4098" y="348587"/>
                </a:lnTo>
                <a:lnTo>
                  <a:pt x="15959" y="394496"/>
                </a:lnTo>
                <a:lnTo>
                  <a:pt x="34934" y="437333"/>
                </a:lnTo>
                <a:lnTo>
                  <a:pt x="60374" y="476475"/>
                </a:lnTo>
                <a:lnTo>
                  <a:pt x="91630" y="511301"/>
                </a:lnTo>
                <a:lnTo>
                  <a:pt x="128052" y="541190"/>
                </a:lnTo>
                <a:lnTo>
                  <a:pt x="168991" y="565519"/>
                </a:lnTo>
                <a:lnTo>
                  <a:pt x="213798" y="583667"/>
                </a:lnTo>
                <a:lnTo>
                  <a:pt x="261824" y="595012"/>
                </a:lnTo>
                <a:lnTo>
                  <a:pt x="312419" y="598931"/>
                </a:lnTo>
                <a:lnTo>
                  <a:pt x="363015" y="595012"/>
                </a:lnTo>
                <a:lnTo>
                  <a:pt x="411041" y="583667"/>
                </a:lnTo>
                <a:lnTo>
                  <a:pt x="455848" y="565519"/>
                </a:lnTo>
                <a:lnTo>
                  <a:pt x="496787" y="541190"/>
                </a:lnTo>
                <a:lnTo>
                  <a:pt x="533209" y="511301"/>
                </a:lnTo>
                <a:lnTo>
                  <a:pt x="564465" y="476475"/>
                </a:lnTo>
                <a:lnTo>
                  <a:pt x="589905" y="437333"/>
                </a:lnTo>
                <a:lnTo>
                  <a:pt x="608880" y="394496"/>
                </a:lnTo>
                <a:lnTo>
                  <a:pt x="620741" y="348587"/>
                </a:lnTo>
                <a:lnTo>
                  <a:pt x="624839" y="300227"/>
                </a:lnTo>
                <a:lnTo>
                  <a:pt x="620741" y="251455"/>
                </a:lnTo>
                <a:lnTo>
                  <a:pt x="608880" y="205215"/>
                </a:lnTo>
                <a:lnTo>
                  <a:pt x="589905" y="162121"/>
                </a:lnTo>
                <a:lnTo>
                  <a:pt x="564465" y="122785"/>
                </a:lnTo>
                <a:lnTo>
                  <a:pt x="533209" y="87820"/>
                </a:lnTo>
                <a:lnTo>
                  <a:pt x="496787" y="57838"/>
                </a:lnTo>
                <a:lnTo>
                  <a:pt x="455848" y="33453"/>
                </a:lnTo>
                <a:lnTo>
                  <a:pt x="411041" y="15276"/>
                </a:lnTo>
                <a:lnTo>
                  <a:pt x="363015" y="3921"/>
                </a:lnTo>
                <a:lnTo>
                  <a:pt x="312419"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0" name="object 10"/>
          <p:cNvSpPr/>
          <p:nvPr/>
        </p:nvSpPr>
        <p:spPr>
          <a:xfrm>
            <a:off x="4727447" y="3861815"/>
            <a:ext cx="0" cy="646430"/>
          </a:xfrm>
          <a:custGeom>
            <a:avLst/>
            <a:gdLst/>
            <a:ahLst/>
            <a:cxnLst/>
            <a:rect l="l" t="t" r="r" b="b"/>
            <a:pathLst>
              <a:path h="646429">
                <a:moveTo>
                  <a:pt x="0" y="0"/>
                </a:moveTo>
                <a:lnTo>
                  <a:pt x="0" y="646175"/>
                </a:lnTo>
              </a:path>
            </a:pathLst>
          </a:custGeom>
          <a:ln w="9143">
            <a:solidFill>
              <a:srgbClr val="CC3300"/>
            </a:solidFill>
          </a:ln>
        </p:spPr>
        <p:txBody>
          <a:bodyPr wrap="square" lIns="0" tIns="0" rIns="0" bIns="0" rtlCol="0"/>
          <a:lstStyle/>
          <a:p>
            <a:endParaRPr>
              <a:solidFill>
                <a:prstClr val="black"/>
              </a:solidFill>
              <a:latin typeface="Calibri"/>
            </a:endParaRPr>
          </a:p>
        </p:txBody>
      </p:sp>
      <p:sp>
        <p:nvSpPr>
          <p:cNvPr id="11" name="object 11"/>
          <p:cNvSpPr/>
          <p:nvPr/>
        </p:nvSpPr>
        <p:spPr>
          <a:xfrm>
            <a:off x="7574280" y="2904745"/>
            <a:ext cx="3093719" cy="361492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5809489" y="3776472"/>
            <a:ext cx="2813303" cy="276605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6278880" y="4216907"/>
            <a:ext cx="1871471" cy="1828800"/>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4869179" y="4148327"/>
            <a:ext cx="439420" cy="579120"/>
          </a:xfrm>
          <a:custGeom>
            <a:avLst/>
            <a:gdLst/>
            <a:ahLst/>
            <a:cxnLst/>
            <a:rect l="l" t="t" r="r" b="b"/>
            <a:pathLst>
              <a:path w="439420" h="579120">
                <a:moveTo>
                  <a:pt x="431291" y="0"/>
                </a:moveTo>
                <a:lnTo>
                  <a:pt x="0" y="574547"/>
                </a:lnTo>
                <a:lnTo>
                  <a:pt x="7620" y="579119"/>
                </a:lnTo>
                <a:lnTo>
                  <a:pt x="438911" y="4571"/>
                </a:lnTo>
                <a:lnTo>
                  <a:pt x="431291" y="0"/>
                </a:lnTo>
                <a:close/>
              </a:path>
            </a:pathLst>
          </a:custGeom>
          <a:solidFill>
            <a:srgbClr val="808080"/>
          </a:solidFill>
        </p:spPr>
        <p:txBody>
          <a:bodyPr wrap="square" lIns="0" tIns="0" rIns="0" bIns="0" rtlCol="0"/>
          <a:lstStyle/>
          <a:p>
            <a:endParaRPr>
              <a:solidFill>
                <a:prstClr val="black"/>
              </a:solidFill>
              <a:latin typeface="Calibri"/>
            </a:endParaRPr>
          </a:p>
        </p:txBody>
      </p:sp>
      <p:sp>
        <p:nvSpPr>
          <p:cNvPr id="15" name="object 15"/>
          <p:cNvSpPr txBox="1"/>
          <p:nvPr/>
        </p:nvSpPr>
        <p:spPr>
          <a:xfrm>
            <a:off x="4159996" y="3514116"/>
            <a:ext cx="2123440" cy="890905"/>
          </a:xfrm>
          <a:prstGeom prst="rect">
            <a:avLst/>
          </a:prstGeom>
        </p:spPr>
        <p:txBody>
          <a:bodyPr vert="horz" wrap="square" lIns="0" tIns="27305" rIns="0" bIns="0" rtlCol="0">
            <a:spAutoFit/>
          </a:bodyPr>
          <a:lstStyle/>
          <a:p>
            <a:pPr marL="12700">
              <a:spcBef>
                <a:spcPts val="215"/>
              </a:spcBef>
            </a:pPr>
            <a:r>
              <a:rPr spc="-5" dirty="0">
                <a:solidFill>
                  <a:srgbClr val="CC3300"/>
                </a:solidFill>
                <a:latin typeface="Arial"/>
                <a:cs typeface="Arial"/>
              </a:rPr>
              <a:t>endodermide</a:t>
            </a:r>
            <a:endParaRPr>
              <a:solidFill>
                <a:prstClr val="black"/>
              </a:solidFill>
              <a:latin typeface="Arial"/>
              <a:cs typeface="Arial"/>
            </a:endParaRPr>
          </a:p>
          <a:p>
            <a:pPr marL="1020444">
              <a:spcBef>
                <a:spcPts val="114"/>
              </a:spcBef>
            </a:pPr>
            <a:r>
              <a:rPr spc="-5" dirty="0">
                <a:solidFill>
                  <a:srgbClr val="808080"/>
                </a:solidFill>
                <a:latin typeface="Arial"/>
                <a:cs typeface="Arial"/>
              </a:rPr>
              <a:t>floema</a:t>
            </a:r>
            <a:endParaRPr>
              <a:solidFill>
                <a:prstClr val="black"/>
              </a:solidFill>
              <a:latin typeface="Arial"/>
              <a:cs typeface="Arial"/>
            </a:endParaRPr>
          </a:p>
          <a:p>
            <a:pPr marL="1452245">
              <a:spcBef>
                <a:spcPts val="100"/>
              </a:spcBef>
            </a:pPr>
            <a:r>
              <a:rPr spc="-10" dirty="0">
                <a:solidFill>
                  <a:prstClr val="black"/>
                </a:solidFill>
                <a:latin typeface="Arial"/>
                <a:cs typeface="Arial"/>
              </a:rPr>
              <a:t>xilema</a:t>
            </a:r>
            <a:endParaRPr>
              <a:solidFill>
                <a:prstClr val="black"/>
              </a:solidFill>
              <a:latin typeface="Arial"/>
              <a:cs typeface="Arial"/>
            </a:endParaRPr>
          </a:p>
        </p:txBody>
      </p:sp>
      <p:sp>
        <p:nvSpPr>
          <p:cNvPr id="16" name="object 16"/>
          <p:cNvSpPr/>
          <p:nvPr/>
        </p:nvSpPr>
        <p:spPr>
          <a:xfrm>
            <a:off x="4870703" y="4433316"/>
            <a:ext cx="868680" cy="513715"/>
          </a:xfrm>
          <a:custGeom>
            <a:avLst/>
            <a:gdLst/>
            <a:ahLst/>
            <a:cxnLst/>
            <a:rect l="l" t="t" r="r" b="b"/>
            <a:pathLst>
              <a:path w="868679" h="513714">
                <a:moveTo>
                  <a:pt x="862583" y="0"/>
                </a:moveTo>
                <a:lnTo>
                  <a:pt x="0" y="504443"/>
                </a:lnTo>
                <a:lnTo>
                  <a:pt x="4572" y="513587"/>
                </a:lnTo>
                <a:lnTo>
                  <a:pt x="868679" y="9143"/>
                </a:lnTo>
                <a:lnTo>
                  <a:pt x="862583"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20" name="object 8"/>
          <p:cNvSpPr/>
          <p:nvPr/>
        </p:nvSpPr>
        <p:spPr>
          <a:xfrm>
            <a:off x="5085589" y="6324600"/>
            <a:ext cx="426719" cy="533400"/>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1"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23" name="object 10">
            <a:extLst>
              <a:ext uri="{FF2B5EF4-FFF2-40B4-BE49-F238E27FC236}">
                <a16:creationId xmlns:a16="http://schemas.microsoft.com/office/drawing/2014/main" id="{99B9D39D-E032-4100-AAD3-EA5EFBD28081}"/>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1190" y="249427"/>
            <a:ext cx="4262755" cy="574040"/>
          </a:xfrm>
          <a:prstGeom prst="rect">
            <a:avLst/>
          </a:prstGeom>
        </p:spPr>
        <p:txBody>
          <a:bodyPr vert="horz" wrap="square" lIns="0" tIns="12700" rIns="0" bIns="0" rtlCol="0">
            <a:spAutoFit/>
          </a:bodyPr>
          <a:lstStyle/>
          <a:p>
            <a:pPr marL="12700">
              <a:spcBef>
                <a:spcPts val="100"/>
              </a:spcBef>
            </a:pPr>
            <a:r>
              <a:rPr sz="3600" spc="-5" dirty="0">
                <a:solidFill>
                  <a:srgbClr val="BF0000"/>
                </a:solidFill>
              </a:rPr>
              <a:t>La teoria della</a:t>
            </a:r>
            <a:r>
              <a:rPr sz="3600" spc="-65" dirty="0">
                <a:solidFill>
                  <a:srgbClr val="BF0000"/>
                </a:solidFill>
              </a:rPr>
              <a:t> </a:t>
            </a:r>
            <a:r>
              <a:rPr sz="3600" spc="-5" dirty="0">
                <a:solidFill>
                  <a:srgbClr val="BF0000"/>
                </a:solidFill>
              </a:rPr>
              <a:t>stele</a:t>
            </a:r>
            <a:endParaRPr sz="3600"/>
          </a:p>
        </p:txBody>
      </p:sp>
      <p:sp>
        <p:nvSpPr>
          <p:cNvPr id="3" name="object 3"/>
          <p:cNvSpPr txBox="1"/>
          <p:nvPr/>
        </p:nvSpPr>
        <p:spPr>
          <a:xfrm>
            <a:off x="1853565" y="1006475"/>
            <a:ext cx="8649335" cy="5005070"/>
          </a:xfrm>
          <a:prstGeom prst="rect">
            <a:avLst/>
          </a:prstGeom>
        </p:spPr>
        <p:txBody>
          <a:bodyPr vert="horz" wrap="square" lIns="0" tIns="12700" rIns="0" bIns="0" rtlCol="0">
            <a:spAutoFit/>
          </a:bodyPr>
          <a:lstStyle/>
          <a:p>
            <a:pPr marL="12700" marR="941705">
              <a:spcBef>
                <a:spcPts val="100"/>
              </a:spcBef>
            </a:pPr>
            <a:r>
              <a:rPr sz="2400" spc="-5" dirty="0">
                <a:solidFill>
                  <a:prstClr val="black"/>
                </a:solidFill>
                <a:latin typeface="Arial"/>
                <a:cs typeface="Arial"/>
              </a:rPr>
              <a:t>Con il termine di «</a:t>
            </a:r>
            <a:r>
              <a:rPr sz="2400" i="1" spc="-5" dirty="0">
                <a:solidFill>
                  <a:prstClr val="black"/>
                </a:solidFill>
                <a:latin typeface="Arial"/>
                <a:cs typeface="Arial"/>
              </a:rPr>
              <a:t>stele</a:t>
            </a:r>
            <a:r>
              <a:rPr sz="2400" spc="-5" dirty="0">
                <a:solidFill>
                  <a:prstClr val="black"/>
                </a:solidFill>
                <a:latin typeface="Arial"/>
                <a:cs typeface="Arial"/>
              </a:rPr>
              <a:t>» (=</a:t>
            </a:r>
            <a:r>
              <a:rPr sz="2400" i="1" u="heavy" spc="-5" dirty="0">
                <a:solidFill>
                  <a:prstClr val="black"/>
                </a:solidFill>
                <a:uFill>
                  <a:solidFill>
                    <a:srgbClr val="000000"/>
                  </a:solidFill>
                </a:uFill>
                <a:latin typeface="Arial"/>
                <a:cs typeface="Arial"/>
              </a:rPr>
              <a:t>colonna</a:t>
            </a:r>
            <a:r>
              <a:rPr sz="2400" i="1" spc="-5" dirty="0">
                <a:solidFill>
                  <a:prstClr val="black"/>
                </a:solidFill>
                <a:latin typeface="Arial"/>
                <a:cs typeface="Arial"/>
              </a:rPr>
              <a:t> </a:t>
            </a:r>
            <a:r>
              <a:rPr sz="2400" spc="-5" dirty="0">
                <a:solidFill>
                  <a:prstClr val="black"/>
                </a:solidFill>
                <a:latin typeface="Arial"/>
                <a:cs typeface="Arial"/>
              </a:rPr>
              <a:t>in greco antico) viene  indicato l’insieme dei fasci degli organi assiali uniti a  endoderma, periciclo e midollo – se</a:t>
            </a:r>
            <a:r>
              <a:rPr sz="2400" spc="100" dirty="0">
                <a:solidFill>
                  <a:prstClr val="black"/>
                </a:solidFill>
                <a:latin typeface="Arial"/>
                <a:cs typeface="Arial"/>
              </a:rPr>
              <a:t> </a:t>
            </a:r>
            <a:r>
              <a:rPr sz="2400" spc="-5" dirty="0">
                <a:solidFill>
                  <a:prstClr val="black"/>
                </a:solidFill>
                <a:latin typeface="Arial"/>
                <a:cs typeface="Arial"/>
              </a:rPr>
              <a:t>presenti.</a:t>
            </a:r>
            <a:endParaRPr sz="2400">
              <a:solidFill>
                <a:prstClr val="black"/>
              </a:solidFill>
              <a:latin typeface="Arial"/>
              <a:cs typeface="Arial"/>
            </a:endParaRPr>
          </a:p>
          <a:p>
            <a:pPr marL="12700" marR="70485">
              <a:spcBef>
                <a:spcPts val="2135"/>
              </a:spcBef>
            </a:pPr>
            <a:r>
              <a:rPr sz="2400" spc="-5" dirty="0">
                <a:solidFill>
                  <a:prstClr val="black"/>
                </a:solidFill>
                <a:latin typeface="Arial"/>
                <a:cs typeface="Arial"/>
              </a:rPr>
              <a:t>La stele è formata in maniera molto diversa nei vari gruppi di  Cormofite. </a:t>
            </a:r>
            <a:r>
              <a:rPr sz="2400" spc="-15" dirty="0">
                <a:solidFill>
                  <a:prstClr val="black"/>
                </a:solidFill>
                <a:latin typeface="Arial"/>
                <a:cs typeface="Arial"/>
              </a:rPr>
              <a:t>Tuttavia </a:t>
            </a:r>
            <a:r>
              <a:rPr sz="2400" spc="-5" dirty="0">
                <a:solidFill>
                  <a:prstClr val="black"/>
                </a:solidFill>
                <a:latin typeface="Arial"/>
                <a:cs typeface="Arial"/>
              </a:rPr>
              <a:t>l’origine filogenetica è probabilmente  comune («teoria della stele»), le varie steli derivando dalla  soluzione a un unico problema: “</a:t>
            </a:r>
            <a:r>
              <a:rPr sz="2400" i="1" spc="-5" dirty="0">
                <a:solidFill>
                  <a:srgbClr val="333399"/>
                </a:solidFill>
                <a:latin typeface="Arial"/>
                <a:cs typeface="Arial"/>
              </a:rPr>
              <a:t>come </a:t>
            </a:r>
            <a:r>
              <a:rPr sz="2400" i="1" spc="-10" dirty="0">
                <a:solidFill>
                  <a:srgbClr val="333399"/>
                </a:solidFill>
                <a:latin typeface="Arial"/>
                <a:cs typeface="Arial"/>
              </a:rPr>
              <a:t>aumentare </a:t>
            </a:r>
            <a:r>
              <a:rPr sz="2400" i="1" spc="-5" dirty="0">
                <a:solidFill>
                  <a:srgbClr val="333399"/>
                </a:solidFill>
                <a:latin typeface="Arial"/>
                <a:cs typeface="Arial"/>
              </a:rPr>
              <a:t>le dimensioni  </a:t>
            </a:r>
            <a:r>
              <a:rPr sz="2400" i="1" spc="-10" dirty="0">
                <a:solidFill>
                  <a:srgbClr val="333399"/>
                </a:solidFill>
                <a:latin typeface="Arial"/>
                <a:cs typeface="Arial"/>
              </a:rPr>
              <a:t>dell’organo, </a:t>
            </a:r>
            <a:r>
              <a:rPr sz="2400" i="1" spc="-5" dirty="0">
                <a:solidFill>
                  <a:srgbClr val="333399"/>
                </a:solidFill>
                <a:latin typeface="Arial"/>
                <a:cs typeface="Arial"/>
              </a:rPr>
              <a:t>senza che la distanza tra gli </a:t>
            </a:r>
            <a:r>
              <a:rPr sz="2400" i="1" spc="-10" dirty="0">
                <a:solidFill>
                  <a:srgbClr val="333399"/>
                </a:solidFill>
                <a:latin typeface="Arial"/>
                <a:cs typeface="Arial"/>
              </a:rPr>
              <a:t>elementi </a:t>
            </a:r>
            <a:r>
              <a:rPr sz="2400" i="1" spc="-5" dirty="0">
                <a:solidFill>
                  <a:srgbClr val="333399"/>
                </a:solidFill>
                <a:latin typeface="Arial"/>
                <a:cs typeface="Arial"/>
              </a:rPr>
              <a:t>dei due  tessuti di trasporto </a:t>
            </a:r>
            <a:r>
              <a:rPr sz="2400" i="1" spc="-10" dirty="0">
                <a:solidFill>
                  <a:srgbClr val="333399"/>
                </a:solidFill>
                <a:latin typeface="Arial"/>
                <a:cs typeface="Arial"/>
              </a:rPr>
              <a:t>fondamentali </a:t>
            </a:r>
            <a:r>
              <a:rPr sz="2400" i="1" spc="-5" dirty="0">
                <a:solidFill>
                  <a:srgbClr val="333399"/>
                </a:solidFill>
                <a:latin typeface="Arial"/>
                <a:cs typeface="Arial"/>
              </a:rPr>
              <a:t>– </a:t>
            </a:r>
            <a:r>
              <a:rPr sz="2400" i="1" spc="-10" dirty="0">
                <a:solidFill>
                  <a:srgbClr val="333399"/>
                </a:solidFill>
                <a:latin typeface="Arial"/>
                <a:cs typeface="Arial"/>
              </a:rPr>
              <a:t>floema </a:t>
            </a:r>
            <a:r>
              <a:rPr sz="2400" i="1" spc="-5" dirty="0">
                <a:solidFill>
                  <a:srgbClr val="333399"/>
                </a:solidFill>
                <a:latin typeface="Arial"/>
                <a:cs typeface="Arial"/>
              </a:rPr>
              <a:t>e </a:t>
            </a:r>
            <a:r>
              <a:rPr sz="2400" i="1" spc="-10" dirty="0">
                <a:solidFill>
                  <a:srgbClr val="333399"/>
                </a:solidFill>
                <a:latin typeface="Arial"/>
                <a:cs typeface="Arial"/>
              </a:rPr>
              <a:t>xilema </a:t>
            </a:r>
            <a:r>
              <a:rPr sz="2400" i="1" spc="-5" dirty="0">
                <a:solidFill>
                  <a:srgbClr val="333399"/>
                </a:solidFill>
                <a:latin typeface="Arial"/>
                <a:cs typeface="Arial"/>
              </a:rPr>
              <a:t>– diventi  eccessiva?</a:t>
            </a:r>
            <a:r>
              <a:rPr sz="2400" spc="-5" dirty="0">
                <a:solidFill>
                  <a:prstClr val="black"/>
                </a:solidFill>
                <a:latin typeface="Arial"/>
                <a:cs typeface="Arial"/>
              </a:rPr>
              <a:t>”.</a:t>
            </a:r>
            <a:endParaRPr sz="2400">
              <a:solidFill>
                <a:prstClr val="black"/>
              </a:solidFill>
              <a:latin typeface="Arial"/>
              <a:cs typeface="Arial"/>
            </a:endParaRPr>
          </a:p>
          <a:p>
            <a:pPr>
              <a:spcBef>
                <a:spcPts val="40"/>
              </a:spcBef>
            </a:pPr>
            <a:endParaRPr sz="2150">
              <a:solidFill>
                <a:prstClr val="black"/>
              </a:solidFill>
              <a:latin typeface="Times New Roman"/>
              <a:cs typeface="Times New Roman"/>
            </a:endParaRPr>
          </a:p>
          <a:p>
            <a:pPr marL="12700" marR="5080"/>
            <a:r>
              <a:rPr sz="2400" dirty="0">
                <a:solidFill>
                  <a:prstClr val="black"/>
                </a:solidFill>
                <a:latin typeface="Arial"/>
                <a:cs typeface="Arial"/>
              </a:rPr>
              <a:t>I </a:t>
            </a:r>
            <a:r>
              <a:rPr sz="2400" spc="-5" dirty="0">
                <a:solidFill>
                  <a:prstClr val="black"/>
                </a:solidFill>
                <a:latin typeface="Arial"/>
                <a:cs typeface="Arial"/>
              </a:rPr>
              <a:t>numerosi tipi di stele possono essere disposti in una sequenza  evolutiva abbastanza</a:t>
            </a:r>
            <a:r>
              <a:rPr sz="2400" spc="30" dirty="0">
                <a:solidFill>
                  <a:prstClr val="black"/>
                </a:solidFill>
                <a:latin typeface="Arial"/>
                <a:cs typeface="Arial"/>
              </a:rPr>
              <a:t> </a:t>
            </a:r>
            <a:r>
              <a:rPr sz="2400" spc="-5" dirty="0">
                <a:solidFill>
                  <a:prstClr val="black"/>
                </a:solidFill>
                <a:latin typeface="Arial"/>
                <a:cs typeface="Arial"/>
              </a:rPr>
              <a:t>soddisfacente.</a:t>
            </a:r>
            <a:endParaRPr sz="2400">
              <a:solidFill>
                <a:prstClr val="black"/>
              </a:solidFill>
              <a:latin typeface="Arial"/>
              <a:cs typeface="Arial"/>
            </a:endParaRPr>
          </a:p>
        </p:txBody>
      </p:sp>
      <p:sp>
        <p:nvSpPr>
          <p:cNvPr id="7" name="object 8"/>
          <p:cNvSpPr/>
          <p:nvPr/>
        </p:nvSpPr>
        <p:spPr>
          <a:xfrm>
            <a:off x="5085589" y="6324600"/>
            <a:ext cx="426719" cy="533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8"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0" name="object 10">
            <a:extLst>
              <a:ext uri="{FF2B5EF4-FFF2-40B4-BE49-F238E27FC236}">
                <a16:creationId xmlns:a16="http://schemas.microsoft.com/office/drawing/2014/main" id="{6469476E-2466-4596-8800-671D7F1753C4}"/>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04721" y="3836758"/>
            <a:ext cx="1802130" cy="1153160"/>
          </a:xfrm>
          <a:prstGeom prst="rect">
            <a:avLst/>
          </a:prstGeom>
        </p:spPr>
        <p:txBody>
          <a:bodyPr vert="horz" wrap="square" lIns="0" tIns="12700" rIns="0" bIns="0" rtlCol="0">
            <a:spAutoFit/>
          </a:bodyPr>
          <a:lstStyle/>
          <a:p>
            <a:pPr marL="88900" marR="5080" indent="-76200">
              <a:lnSpc>
                <a:spcPts val="3000"/>
              </a:lnSpc>
              <a:spcBef>
                <a:spcPts val="100"/>
              </a:spcBef>
            </a:pPr>
            <a:r>
              <a:rPr sz="2400" spc="-10" dirty="0">
                <a:solidFill>
                  <a:prstClr val="black"/>
                </a:solidFill>
                <a:latin typeface="Arial"/>
                <a:cs typeface="Arial"/>
              </a:rPr>
              <a:t>endode</a:t>
            </a:r>
            <a:r>
              <a:rPr sz="2400" dirty="0">
                <a:solidFill>
                  <a:prstClr val="black"/>
                </a:solidFill>
                <a:latin typeface="Arial"/>
                <a:cs typeface="Arial"/>
              </a:rPr>
              <a:t>rm</a:t>
            </a:r>
            <a:r>
              <a:rPr sz="2400" spc="-10" dirty="0">
                <a:solidFill>
                  <a:prstClr val="black"/>
                </a:solidFill>
                <a:latin typeface="Arial"/>
                <a:cs typeface="Arial"/>
              </a:rPr>
              <a:t>id</a:t>
            </a:r>
            <a:r>
              <a:rPr sz="2400" spc="-5" dirty="0">
                <a:solidFill>
                  <a:prstClr val="black"/>
                </a:solidFill>
                <a:latin typeface="Arial"/>
                <a:cs typeface="Arial"/>
              </a:rPr>
              <a:t>e  floema  </a:t>
            </a:r>
            <a:r>
              <a:rPr sz="2400" spc="-10" dirty="0">
                <a:solidFill>
                  <a:prstClr val="black"/>
                </a:solidFill>
                <a:latin typeface="Arial"/>
                <a:cs typeface="Arial"/>
              </a:rPr>
              <a:t>xilema</a:t>
            </a:r>
            <a:endParaRPr sz="2400">
              <a:solidFill>
                <a:prstClr val="black"/>
              </a:solidFill>
              <a:latin typeface="Arial"/>
              <a:cs typeface="Arial"/>
            </a:endParaRPr>
          </a:p>
        </p:txBody>
      </p:sp>
      <p:sp>
        <p:nvSpPr>
          <p:cNvPr id="3" name="object 3"/>
          <p:cNvSpPr txBox="1">
            <a:spLocks noGrp="1"/>
          </p:cNvSpPr>
          <p:nvPr>
            <p:ph type="ctrTitle"/>
          </p:nvPr>
        </p:nvSpPr>
        <p:spPr>
          <a:xfrm>
            <a:off x="2138829" y="287109"/>
            <a:ext cx="10962341" cy="1859483"/>
          </a:xfrm>
          <a:prstGeom prst="rect">
            <a:avLst/>
          </a:prstGeom>
        </p:spPr>
        <p:txBody>
          <a:bodyPr vert="horz" wrap="square" lIns="0" tIns="12700" rIns="0" bIns="0" rtlCol="0">
            <a:spAutoFit/>
          </a:bodyPr>
          <a:lstStyle/>
          <a:p>
            <a:pPr marL="12700" marR="833119">
              <a:spcBef>
                <a:spcPts val="100"/>
              </a:spcBef>
            </a:pPr>
            <a:r>
              <a:rPr b="1" spc="-10" dirty="0"/>
              <a:t>PROTOSTELE </a:t>
            </a:r>
            <a:r>
              <a:rPr spc="-5" dirty="0"/>
              <a:t>– un unico fascio conduttore centrale,  concentrico, spesso con </a:t>
            </a:r>
            <a:r>
              <a:rPr spc="-10" dirty="0"/>
              <a:t>xilema</a:t>
            </a:r>
            <a:r>
              <a:rPr spc="45" dirty="0"/>
              <a:t> </a:t>
            </a:r>
            <a:r>
              <a:rPr spc="-5" dirty="0"/>
              <a:t>all’interno.</a:t>
            </a:r>
          </a:p>
          <a:p>
            <a:pPr marL="12700" marR="5080"/>
            <a:r>
              <a:rPr spc="-5" dirty="0"/>
              <a:t>La protostele è ritenuta particolarmente antica, essendo  presente nelle piante terrestri più primitive. Oggi si trova  ancora negli stadi giovanili di molte felci. Corrisponde ad un  singolo fascio «peri-» (per es.</a:t>
            </a:r>
            <a:r>
              <a:rPr spc="50" dirty="0"/>
              <a:t> </a:t>
            </a:r>
            <a:r>
              <a:rPr spc="-5" dirty="0"/>
              <a:t>perifloematico).</a:t>
            </a:r>
          </a:p>
        </p:txBody>
      </p:sp>
      <p:sp>
        <p:nvSpPr>
          <p:cNvPr id="6" name="object 6"/>
          <p:cNvSpPr txBox="1"/>
          <p:nvPr/>
        </p:nvSpPr>
        <p:spPr>
          <a:xfrm>
            <a:off x="7363318" y="6146508"/>
            <a:ext cx="3226435" cy="289823"/>
          </a:xfrm>
          <a:prstGeom prst="rect">
            <a:avLst/>
          </a:prstGeom>
        </p:spPr>
        <p:txBody>
          <a:bodyPr vert="horz" wrap="square" lIns="0" tIns="12700" rIns="0" bIns="0" rtlCol="0">
            <a:spAutoFit/>
          </a:bodyPr>
          <a:lstStyle/>
          <a:p>
            <a:pPr marL="184150">
              <a:spcBef>
                <a:spcPts val="100"/>
              </a:spcBef>
            </a:pPr>
            <a:r>
              <a:rPr i="1" spc="-5" dirty="0" err="1">
                <a:solidFill>
                  <a:prstClr val="black"/>
                </a:solidFill>
                <a:latin typeface="Arial"/>
                <a:cs typeface="Arial"/>
              </a:rPr>
              <a:t>Rhynia</a:t>
            </a:r>
            <a:endParaRPr dirty="0">
              <a:solidFill>
                <a:prstClr val="black"/>
              </a:solidFill>
              <a:latin typeface="Arial"/>
              <a:cs typeface="Arial"/>
            </a:endParaRPr>
          </a:p>
        </p:txBody>
      </p:sp>
      <p:sp>
        <p:nvSpPr>
          <p:cNvPr id="7" name="object 8"/>
          <p:cNvSpPr/>
          <p:nvPr/>
        </p:nvSpPr>
        <p:spPr>
          <a:xfrm>
            <a:off x="5085589" y="6324600"/>
            <a:ext cx="426719" cy="53340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8"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0" name="object 10">
            <a:extLst>
              <a:ext uri="{FF2B5EF4-FFF2-40B4-BE49-F238E27FC236}">
                <a16:creationId xmlns:a16="http://schemas.microsoft.com/office/drawing/2014/main" id="{FB47E5BA-798B-4821-94AB-2CD20316FF33}"/>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8383" y="260604"/>
            <a:ext cx="9119616" cy="5975603"/>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1602740" y="6257797"/>
            <a:ext cx="8640445" cy="513080"/>
          </a:xfrm>
          <a:prstGeom prst="rect">
            <a:avLst/>
          </a:prstGeom>
        </p:spPr>
        <p:txBody>
          <a:bodyPr vert="horz" wrap="square" lIns="0" tIns="12065" rIns="0" bIns="0" rtlCol="0">
            <a:spAutoFit/>
          </a:bodyPr>
          <a:lstStyle/>
          <a:p>
            <a:pPr marL="12700" marR="5080">
              <a:spcBef>
                <a:spcPts val="95"/>
              </a:spcBef>
            </a:pPr>
            <a:r>
              <a:rPr sz="1600" i="1" spc="-10" dirty="0">
                <a:solidFill>
                  <a:prstClr val="black"/>
                </a:solidFill>
                <a:latin typeface="Arial"/>
                <a:cs typeface="Arial"/>
              </a:rPr>
              <a:t>Ricostruzione </a:t>
            </a:r>
            <a:r>
              <a:rPr sz="1600" i="1" spc="-5" dirty="0">
                <a:solidFill>
                  <a:prstClr val="black"/>
                </a:solidFill>
                <a:latin typeface="Arial"/>
                <a:cs typeface="Arial"/>
              </a:rPr>
              <a:t>di una foresta paludosa del Carbonifero superiore dominata da pteridofite arboree  (Lepidodendron, Sigillaria; Calamites e felci arboree)</a:t>
            </a:r>
            <a:endParaRPr sz="1600">
              <a:solidFill>
                <a:prstClr val="black"/>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4503" y="2052827"/>
            <a:ext cx="2299716" cy="2071116"/>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p:nvPr/>
        </p:nvSpPr>
        <p:spPr>
          <a:xfrm>
            <a:off x="4942333" y="2080259"/>
            <a:ext cx="2059305" cy="1943100"/>
          </a:xfrm>
          <a:custGeom>
            <a:avLst/>
            <a:gdLst/>
            <a:ahLst/>
            <a:cxnLst/>
            <a:rect l="l" t="t" r="r" b="b"/>
            <a:pathLst>
              <a:path w="2059304" h="1943100">
                <a:moveTo>
                  <a:pt x="1211579" y="1930400"/>
                </a:moveTo>
                <a:lnTo>
                  <a:pt x="847343" y="1930400"/>
                </a:lnTo>
                <a:lnTo>
                  <a:pt x="873251" y="1943100"/>
                </a:lnTo>
                <a:lnTo>
                  <a:pt x="1107947" y="1943100"/>
                </a:lnTo>
                <a:lnTo>
                  <a:pt x="1211579" y="1930400"/>
                </a:lnTo>
                <a:close/>
              </a:path>
              <a:path w="2059304" h="1943100">
                <a:moveTo>
                  <a:pt x="0" y="977900"/>
                </a:moveTo>
                <a:lnTo>
                  <a:pt x="0" y="1003300"/>
                </a:lnTo>
                <a:lnTo>
                  <a:pt x="4572" y="1079500"/>
                </a:lnTo>
                <a:lnTo>
                  <a:pt x="7620" y="1104900"/>
                </a:lnTo>
                <a:lnTo>
                  <a:pt x="12192" y="1130300"/>
                </a:lnTo>
                <a:lnTo>
                  <a:pt x="15239" y="1155700"/>
                </a:lnTo>
                <a:lnTo>
                  <a:pt x="19812" y="1168400"/>
                </a:lnTo>
                <a:lnTo>
                  <a:pt x="38100" y="1244600"/>
                </a:lnTo>
                <a:lnTo>
                  <a:pt x="45720" y="1270000"/>
                </a:lnTo>
                <a:lnTo>
                  <a:pt x="62484" y="1308100"/>
                </a:lnTo>
                <a:lnTo>
                  <a:pt x="80772" y="1358900"/>
                </a:lnTo>
                <a:lnTo>
                  <a:pt x="102108" y="1397000"/>
                </a:lnTo>
                <a:lnTo>
                  <a:pt x="124968" y="1447800"/>
                </a:lnTo>
                <a:lnTo>
                  <a:pt x="149351" y="1485900"/>
                </a:lnTo>
                <a:lnTo>
                  <a:pt x="175260" y="1524000"/>
                </a:lnTo>
                <a:lnTo>
                  <a:pt x="204216" y="1562100"/>
                </a:lnTo>
                <a:lnTo>
                  <a:pt x="234696" y="1600200"/>
                </a:lnTo>
                <a:lnTo>
                  <a:pt x="268224" y="1638300"/>
                </a:lnTo>
                <a:lnTo>
                  <a:pt x="301751" y="1663700"/>
                </a:lnTo>
                <a:lnTo>
                  <a:pt x="336803" y="1701800"/>
                </a:lnTo>
                <a:lnTo>
                  <a:pt x="374903" y="1727200"/>
                </a:lnTo>
                <a:lnTo>
                  <a:pt x="414527" y="1752600"/>
                </a:lnTo>
                <a:lnTo>
                  <a:pt x="454151" y="1790700"/>
                </a:lnTo>
                <a:lnTo>
                  <a:pt x="495299" y="1803400"/>
                </a:lnTo>
                <a:lnTo>
                  <a:pt x="583691" y="1854200"/>
                </a:lnTo>
                <a:lnTo>
                  <a:pt x="629411" y="1879600"/>
                </a:lnTo>
                <a:lnTo>
                  <a:pt x="675131" y="1892300"/>
                </a:lnTo>
                <a:lnTo>
                  <a:pt x="821435" y="1930400"/>
                </a:lnTo>
                <a:lnTo>
                  <a:pt x="1235963" y="1930400"/>
                </a:lnTo>
                <a:lnTo>
                  <a:pt x="1335023" y="1905000"/>
                </a:lnTo>
                <a:lnTo>
                  <a:pt x="877823" y="1905000"/>
                </a:lnTo>
                <a:lnTo>
                  <a:pt x="733043" y="1866900"/>
                </a:lnTo>
                <a:lnTo>
                  <a:pt x="643127" y="1841500"/>
                </a:lnTo>
                <a:lnTo>
                  <a:pt x="598931" y="1816100"/>
                </a:lnTo>
                <a:lnTo>
                  <a:pt x="556259" y="1803400"/>
                </a:lnTo>
                <a:lnTo>
                  <a:pt x="513587" y="1778000"/>
                </a:lnTo>
                <a:lnTo>
                  <a:pt x="434339" y="1727200"/>
                </a:lnTo>
                <a:lnTo>
                  <a:pt x="397763" y="1701800"/>
                </a:lnTo>
                <a:lnTo>
                  <a:pt x="361187" y="1663700"/>
                </a:lnTo>
                <a:lnTo>
                  <a:pt x="294131" y="1600200"/>
                </a:lnTo>
                <a:lnTo>
                  <a:pt x="263651" y="1574800"/>
                </a:lnTo>
                <a:lnTo>
                  <a:pt x="205739" y="1498600"/>
                </a:lnTo>
                <a:lnTo>
                  <a:pt x="156972" y="1422400"/>
                </a:lnTo>
                <a:lnTo>
                  <a:pt x="135636" y="1384300"/>
                </a:lnTo>
                <a:lnTo>
                  <a:pt x="115824" y="1346200"/>
                </a:lnTo>
                <a:lnTo>
                  <a:pt x="74675" y="1231900"/>
                </a:lnTo>
                <a:lnTo>
                  <a:pt x="62484" y="1193800"/>
                </a:lnTo>
                <a:lnTo>
                  <a:pt x="48768" y="1117600"/>
                </a:lnTo>
                <a:lnTo>
                  <a:pt x="41148" y="1054100"/>
                </a:lnTo>
                <a:lnTo>
                  <a:pt x="38100" y="1003300"/>
                </a:lnTo>
                <a:lnTo>
                  <a:pt x="38100" y="990600"/>
                </a:lnTo>
                <a:lnTo>
                  <a:pt x="3333" y="990600"/>
                </a:lnTo>
                <a:lnTo>
                  <a:pt x="0" y="977900"/>
                </a:lnTo>
                <a:close/>
              </a:path>
              <a:path w="2059304" h="1943100">
                <a:moveTo>
                  <a:pt x="1286255" y="38100"/>
                </a:moveTo>
                <a:lnTo>
                  <a:pt x="1080515" y="38100"/>
                </a:lnTo>
                <a:lnTo>
                  <a:pt x="1106423" y="50800"/>
                </a:lnTo>
                <a:lnTo>
                  <a:pt x="1181099" y="50800"/>
                </a:lnTo>
                <a:lnTo>
                  <a:pt x="1229867" y="63500"/>
                </a:lnTo>
                <a:lnTo>
                  <a:pt x="1415795" y="114300"/>
                </a:lnTo>
                <a:lnTo>
                  <a:pt x="1459991" y="139700"/>
                </a:lnTo>
                <a:lnTo>
                  <a:pt x="1502663" y="152400"/>
                </a:lnTo>
                <a:lnTo>
                  <a:pt x="1543811" y="177800"/>
                </a:lnTo>
                <a:lnTo>
                  <a:pt x="1623059" y="228600"/>
                </a:lnTo>
                <a:lnTo>
                  <a:pt x="1661159" y="254000"/>
                </a:lnTo>
                <a:lnTo>
                  <a:pt x="1696211" y="279400"/>
                </a:lnTo>
                <a:lnTo>
                  <a:pt x="1731263" y="317500"/>
                </a:lnTo>
                <a:lnTo>
                  <a:pt x="1763267" y="355600"/>
                </a:lnTo>
                <a:lnTo>
                  <a:pt x="1795271" y="381000"/>
                </a:lnTo>
                <a:lnTo>
                  <a:pt x="1824227" y="419100"/>
                </a:lnTo>
                <a:lnTo>
                  <a:pt x="1851659" y="457200"/>
                </a:lnTo>
                <a:lnTo>
                  <a:pt x="1877567" y="495300"/>
                </a:lnTo>
                <a:lnTo>
                  <a:pt x="1901951" y="533400"/>
                </a:lnTo>
                <a:lnTo>
                  <a:pt x="1923287" y="571500"/>
                </a:lnTo>
                <a:lnTo>
                  <a:pt x="1943099" y="609600"/>
                </a:lnTo>
                <a:lnTo>
                  <a:pt x="1959863" y="660400"/>
                </a:lnTo>
                <a:lnTo>
                  <a:pt x="1976627" y="698500"/>
                </a:lnTo>
                <a:lnTo>
                  <a:pt x="1982723" y="723900"/>
                </a:lnTo>
                <a:lnTo>
                  <a:pt x="2001011" y="787400"/>
                </a:lnTo>
                <a:lnTo>
                  <a:pt x="2005583" y="812800"/>
                </a:lnTo>
                <a:lnTo>
                  <a:pt x="2008631" y="838200"/>
                </a:lnTo>
                <a:lnTo>
                  <a:pt x="2013203" y="863600"/>
                </a:lnTo>
                <a:lnTo>
                  <a:pt x="2017775" y="901700"/>
                </a:lnTo>
                <a:lnTo>
                  <a:pt x="2020823" y="952500"/>
                </a:lnTo>
                <a:lnTo>
                  <a:pt x="2020823" y="1003300"/>
                </a:lnTo>
                <a:lnTo>
                  <a:pt x="2017775" y="1054100"/>
                </a:lnTo>
                <a:lnTo>
                  <a:pt x="2013203" y="1092200"/>
                </a:lnTo>
                <a:lnTo>
                  <a:pt x="2008631" y="1117600"/>
                </a:lnTo>
                <a:lnTo>
                  <a:pt x="2005583" y="1143000"/>
                </a:lnTo>
                <a:lnTo>
                  <a:pt x="2001011" y="1168400"/>
                </a:lnTo>
                <a:lnTo>
                  <a:pt x="1994915" y="1193800"/>
                </a:lnTo>
                <a:lnTo>
                  <a:pt x="1988819" y="1206500"/>
                </a:lnTo>
                <a:lnTo>
                  <a:pt x="1976627" y="1257300"/>
                </a:lnTo>
                <a:lnTo>
                  <a:pt x="1959863" y="1295400"/>
                </a:lnTo>
                <a:lnTo>
                  <a:pt x="1943099" y="1346200"/>
                </a:lnTo>
                <a:lnTo>
                  <a:pt x="1923287" y="1384300"/>
                </a:lnTo>
                <a:lnTo>
                  <a:pt x="1877567" y="1460500"/>
                </a:lnTo>
                <a:lnTo>
                  <a:pt x="1851659" y="1498600"/>
                </a:lnTo>
                <a:lnTo>
                  <a:pt x="1824227" y="1536700"/>
                </a:lnTo>
                <a:lnTo>
                  <a:pt x="1763267" y="1612900"/>
                </a:lnTo>
                <a:lnTo>
                  <a:pt x="1696211" y="1663700"/>
                </a:lnTo>
                <a:lnTo>
                  <a:pt x="1623059" y="1727200"/>
                </a:lnTo>
                <a:lnTo>
                  <a:pt x="1543811" y="1778000"/>
                </a:lnTo>
                <a:lnTo>
                  <a:pt x="1458467" y="1816100"/>
                </a:lnTo>
                <a:lnTo>
                  <a:pt x="1414271" y="1841500"/>
                </a:lnTo>
                <a:lnTo>
                  <a:pt x="1324355" y="1866900"/>
                </a:lnTo>
                <a:lnTo>
                  <a:pt x="1228343" y="1892300"/>
                </a:lnTo>
                <a:lnTo>
                  <a:pt x="1203959" y="1892300"/>
                </a:lnTo>
                <a:lnTo>
                  <a:pt x="1179575" y="1905000"/>
                </a:lnTo>
                <a:lnTo>
                  <a:pt x="1335023" y="1905000"/>
                </a:lnTo>
                <a:lnTo>
                  <a:pt x="1383791" y="1892300"/>
                </a:lnTo>
                <a:lnTo>
                  <a:pt x="1475231" y="1854200"/>
                </a:lnTo>
                <a:lnTo>
                  <a:pt x="1519427" y="1828800"/>
                </a:lnTo>
                <a:lnTo>
                  <a:pt x="1562099" y="1803400"/>
                </a:lnTo>
                <a:lnTo>
                  <a:pt x="1604771" y="1790700"/>
                </a:lnTo>
                <a:lnTo>
                  <a:pt x="1644395" y="1752600"/>
                </a:lnTo>
                <a:lnTo>
                  <a:pt x="1684019" y="1727200"/>
                </a:lnTo>
                <a:lnTo>
                  <a:pt x="1720595" y="1701800"/>
                </a:lnTo>
                <a:lnTo>
                  <a:pt x="1757171" y="16637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37587" y="1168400"/>
                </a:lnTo>
                <a:lnTo>
                  <a:pt x="2046731" y="11303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2011679" y="685800"/>
                </a:lnTo>
                <a:lnTo>
                  <a:pt x="1996439" y="647700"/>
                </a:lnTo>
                <a:lnTo>
                  <a:pt x="1976627" y="5969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44395" y="203200"/>
                </a:lnTo>
                <a:lnTo>
                  <a:pt x="1603247" y="165100"/>
                </a:lnTo>
                <a:lnTo>
                  <a:pt x="1562099" y="139700"/>
                </a:lnTo>
                <a:lnTo>
                  <a:pt x="1519427" y="127000"/>
                </a:lnTo>
                <a:lnTo>
                  <a:pt x="1475231" y="101600"/>
                </a:lnTo>
                <a:lnTo>
                  <a:pt x="1429511" y="76200"/>
                </a:lnTo>
                <a:lnTo>
                  <a:pt x="1286255" y="38100"/>
                </a:lnTo>
                <a:close/>
              </a:path>
              <a:path w="2059304" h="1943100">
                <a:moveTo>
                  <a:pt x="38100" y="952500"/>
                </a:moveTo>
                <a:lnTo>
                  <a:pt x="22002" y="952500"/>
                </a:lnTo>
                <a:lnTo>
                  <a:pt x="28194" y="965200"/>
                </a:lnTo>
                <a:lnTo>
                  <a:pt x="36575" y="965200"/>
                </a:lnTo>
                <a:lnTo>
                  <a:pt x="0" y="977900"/>
                </a:lnTo>
                <a:lnTo>
                  <a:pt x="3333" y="990600"/>
                </a:lnTo>
                <a:lnTo>
                  <a:pt x="38100" y="990600"/>
                </a:lnTo>
                <a:lnTo>
                  <a:pt x="38100" y="9525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52627" y="165100"/>
                </a:lnTo>
                <a:lnTo>
                  <a:pt x="413003" y="203200"/>
                </a:lnTo>
                <a:lnTo>
                  <a:pt x="336803" y="254000"/>
                </a:lnTo>
                <a:lnTo>
                  <a:pt x="301751" y="292100"/>
                </a:lnTo>
                <a:lnTo>
                  <a:pt x="266700" y="317500"/>
                </a:lnTo>
                <a:lnTo>
                  <a:pt x="234696" y="355600"/>
                </a:lnTo>
                <a:lnTo>
                  <a:pt x="204216" y="393700"/>
                </a:lnTo>
                <a:lnTo>
                  <a:pt x="175260" y="431800"/>
                </a:lnTo>
                <a:lnTo>
                  <a:pt x="123444" y="508000"/>
                </a:lnTo>
                <a:lnTo>
                  <a:pt x="100584" y="558800"/>
                </a:lnTo>
                <a:lnTo>
                  <a:pt x="80772" y="596900"/>
                </a:lnTo>
                <a:lnTo>
                  <a:pt x="62484" y="647700"/>
                </a:lnTo>
                <a:lnTo>
                  <a:pt x="45720" y="685800"/>
                </a:lnTo>
                <a:lnTo>
                  <a:pt x="38100" y="711200"/>
                </a:lnTo>
                <a:lnTo>
                  <a:pt x="25908" y="762000"/>
                </a:lnTo>
                <a:lnTo>
                  <a:pt x="19812" y="774700"/>
                </a:lnTo>
                <a:lnTo>
                  <a:pt x="10668" y="825500"/>
                </a:lnTo>
                <a:lnTo>
                  <a:pt x="4572" y="876300"/>
                </a:lnTo>
                <a:lnTo>
                  <a:pt x="0" y="952500"/>
                </a:lnTo>
                <a:lnTo>
                  <a:pt x="0" y="977900"/>
                </a:lnTo>
                <a:lnTo>
                  <a:pt x="36575" y="965200"/>
                </a:lnTo>
                <a:lnTo>
                  <a:pt x="15239" y="965200"/>
                </a:lnTo>
                <a:lnTo>
                  <a:pt x="22002" y="952500"/>
                </a:lnTo>
                <a:lnTo>
                  <a:pt x="38100" y="952500"/>
                </a:lnTo>
                <a:lnTo>
                  <a:pt x="42672" y="876300"/>
                </a:lnTo>
                <a:lnTo>
                  <a:pt x="45720" y="863600"/>
                </a:lnTo>
                <a:lnTo>
                  <a:pt x="48768" y="838200"/>
                </a:lnTo>
                <a:lnTo>
                  <a:pt x="62484" y="762000"/>
                </a:lnTo>
                <a:lnTo>
                  <a:pt x="68580" y="749300"/>
                </a:lnTo>
                <a:lnTo>
                  <a:pt x="74675" y="723900"/>
                </a:lnTo>
                <a:lnTo>
                  <a:pt x="82296" y="698500"/>
                </a:lnTo>
                <a:lnTo>
                  <a:pt x="97536" y="660400"/>
                </a:lnTo>
                <a:lnTo>
                  <a:pt x="115824" y="609600"/>
                </a:lnTo>
                <a:lnTo>
                  <a:pt x="135636" y="571500"/>
                </a:lnTo>
                <a:lnTo>
                  <a:pt x="156972" y="533400"/>
                </a:lnTo>
                <a:lnTo>
                  <a:pt x="181356" y="495300"/>
                </a:lnTo>
                <a:lnTo>
                  <a:pt x="207263" y="457200"/>
                </a:lnTo>
                <a:lnTo>
                  <a:pt x="234696" y="419100"/>
                </a:lnTo>
                <a:lnTo>
                  <a:pt x="263651" y="381000"/>
                </a:lnTo>
                <a:lnTo>
                  <a:pt x="295655" y="342900"/>
                </a:lnTo>
                <a:lnTo>
                  <a:pt x="327659" y="317500"/>
                </a:lnTo>
                <a:lnTo>
                  <a:pt x="362711" y="279400"/>
                </a:lnTo>
                <a:lnTo>
                  <a:pt x="397763" y="254000"/>
                </a:lnTo>
                <a:lnTo>
                  <a:pt x="473963" y="203200"/>
                </a:lnTo>
                <a:lnTo>
                  <a:pt x="556259" y="152400"/>
                </a:lnTo>
                <a:lnTo>
                  <a:pt x="598931" y="139700"/>
                </a:lnTo>
                <a:lnTo>
                  <a:pt x="643127" y="114300"/>
                </a:lnTo>
                <a:lnTo>
                  <a:pt x="829055" y="63500"/>
                </a:lnTo>
                <a:lnTo>
                  <a:pt x="877823" y="50800"/>
                </a:lnTo>
                <a:lnTo>
                  <a:pt x="952499" y="50800"/>
                </a:lnTo>
                <a:lnTo>
                  <a:pt x="978407" y="38100"/>
                </a:lnTo>
                <a:lnTo>
                  <a:pt x="1286255" y="38100"/>
                </a:lnTo>
                <a:lnTo>
                  <a:pt x="1235963" y="25400"/>
                </a:lnTo>
                <a:lnTo>
                  <a:pt x="1211579" y="12700"/>
                </a:lnTo>
                <a:close/>
              </a:path>
              <a:path w="2059304" h="1943100">
                <a:moveTo>
                  <a:pt x="22002" y="952500"/>
                </a:moveTo>
                <a:lnTo>
                  <a:pt x="15239" y="965200"/>
                </a:lnTo>
                <a:lnTo>
                  <a:pt x="28194" y="965200"/>
                </a:lnTo>
                <a:lnTo>
                  <a:pt x="22002" y="952500"/>
                </a:lnTo>
                <a:close/>
              </a:path>
              <a:path w="2059304" h="1943100">
                <a:moveTo>
                  <a:pt x="1082039" y="0"/>
                </a:moveTo>
                <a:lnTo>
                  <a:pt x="1001267" y="0"/>
                </a:lnTo>
                <a:lnTo>
                  <a:pt x="949451" y="12700"/>
                </a:lnTo>
                <a:lnTo>
                  <a:pt x="1107947" y="12700"/>
                </a:lnTo>
                <a:lnTo>
                  <a:pt x="1082039" y="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4" name="object 4"/>
          <p:cNvSpPr/>
          <p:nvPr/>
        </p:nvSpPr>
        <p:spPr>
          <a:xfrm>
            <a:off x="1781555" y="3590544"/>
            <a:ext cx="3209544" cy="2980944"/>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1990343" y="3637788"/>
            <a:ext cx="2863850" cy="2781300"/>
          </a:xfrm>
          <a:custGeom>
            <a:avLst/>
            <a:gdLst/>
            <a:ahLst/>
            <a:cxnLst/>
            <a:rect l="l" t="t" r="r" b="b"/>
            <a:pathLst>
              <a:path w="2863850" h="2781300">
                <a:moveTo>
                  <a:pt x="1219199" y="2730500"/>
                </a:moveTo>
                <a:lnTo>
                  <a:pt x="1040891" y="2730500"/>
                </a:lnTo>
                <a:lnTo>
                  <a:pt x="1074419" y="2743200"/>
                </a:lnTo>
                <a:lnTo>
                  <a:pt x="1214627" y="2768600"/>
                </a:lnTo>
                <a:lnTo>
                  <a:pt x="1249679" y="2781300"/>
                </a:lnTo>
                <a:lnTo>
                  <a:pt x="1613915" y="2781300"/>
                </a:lnTo>
                <a:lnTo>
                  <a:pt x="1650491" y="2768600"/>
                </a:lnTo>
                <a:lnTo>
                  <a:pt x="1720595" y="2755900"/>
                </a:lnTo>
                <a:lnTo>
                  <a:pt x="1755647" y="2755900"/>
                </a:lnTo>
                <a:lnTo>
                  <a:pt x="1790699" y="2743200"/>
                </a:lnTo>
                <a:lnTo>
                  <a:pt x="1289303" y="2743200"/>
                </a:lnTo>
                <a:lnTo>
                  <a:pt x="1219199" y="2730500"/>
                </a:lnTo>
                <a:close/>
              </a:path>
              <a:path w="2863850" h="2781300">
                <a:moveTo>
                  <a:pt x="1824227" y="50800"/>
                </a:moveTo>
                <a:lnTo>
                  <a:pt x="1644395" y="50800"/>
                </a:lnTo>
                <a:lnTo>
                  <a:pt x="1679447" y="63500"/>
                </a:lnTo>
                <a:lnTo>
                  <a:pt x="1712975" y="63500"/>
                </a:lnTo>
                <a:lnTo>
                  <a:pt x="1746503" y="76200"/>
                </a:lnTo>
                <a:lnTo>
                  <a:pt x="1781555" y="76200"/>
                </a:lnTo>
                <a:lnTo>
                  <a:pt x="1813559" y="88900"/>
                </a:lnTo>
                <a:lnTo>
                  <a:pt x="1847087" y="101600"/>
                </a:lnTo>
                <a:lnTo>
                  <a:pt x="1911095" y="127000"/>
                </a:lnTo>
                <a:lnTo>
                  <a:pt x="1975103" y="139700"/>
                </a:lnTo>
                <a:lnTo>
                  <a:pt x="2066543" y="190500"/>
                </a:lnTo>
                <a:lnTo>
                  <a:pt x="2097023" y="203200"/>
                </a:lnTo>
                <a:lnTo>
                  <a:pt x="2183891" y="254000"/>
                </a:lnTo>
                <a:lnTo>
                  <a:pt x="2293619" y="330200"/>
                </a:lnTo>
                <a:lnTo>
                  <a:pt x="2319527" y="342900"/>
                </a:lnTo>
                <a:lnTo>
                  <a:pt x="2343911" y="368300"/>
                </a:lnTo>
                <a:lnTo>
                  <a:pt x="2369819" y="393700"/>
                </a:lnTo>
                <a:lnTo>
                  <a:pt x="2418587" y="431800"/>
                </a:lnTo>
                <a:lnTo>
                  <a:pt x="2464307" y="482600"/>
                </a:lnTo>
                <a:lnTo>
                  <a:pt x="2485643" y="508000"/>
                </a:lnTo>
                <a:lnTo>
                  <a:pt x="2508503" y="533400"/>
                </a:lnTo>
                <a:lnTo>
                  <a:pt x="2528315" y="558800"/>
                </a:lnTo>
                <a:lnTo>
                  <a:pt x="2549651" y="584200"/>
                </a:lnTo>
                <a:lnTo>
                  <a:pt x="2569463" y="609600"/>
                </a:lnTo>
                <a:lnTo>
                  <a:pt x="2606039" y="660400"/>
                </a:lnTo>
                <a:lnTo>
                  <a:pt x="2624327" y="698500"/>
                </a:lnTo>
                <a:lnTo>
                  <a:pt x="2657855" y="749300"/>
                </a:lnTo>
                <a:lnTo>
                  <a:pt x="2688335" y="812800"/>
                </a:lnTo>
                <a:lnTo>
                  <a:pt x="2703575" y="838200"/>
                </a:lnTo>
                <a:lnTo>
                  <a:pt x="2715767" y="863600"/>
                </a:lnTo>
                <a:lnTo>
                  <a:pt x="2729483" y="901700"/>
                </a:lnTo>
                <a:lnTo>
                  <a:pt x="2741675" y="927100"/>
                </a:lnTo>
                <a:lnTo>
                  <a:pt x="2752343" y="965200"/>
                </a:lnTo>
                <a:lnTo>
                  <a:pt x="2773679" y="1028700"/>
                </a:lnTo>
                <a:lnTo>
                  <a:pt x="2781299" y="1054100"/>
                </a:lnTo>
                <a:lnTo>
                  <a:pt x="2790443" y="1092200"/>
                </a:lnTo>
                <a:lnTo>
                  <a:pt x="2798063" y="1117600"/>
                </a:lnTo>
                <a:lnTo>
                  <a:pt x="2810255" y="1193800"/>
                </a:lnTo>
                <a:lnTo>
                  <a:pt x="2814827" y="1219200"/>
                </a:lnTo>
                <a:lnTo>
                  <a:pt x="2817875" y="1257300"/>
                </a:lnTo>
                <a:lnTo>
                  <a:pt x="2822447" y="1295400"/>
                </a:lnTo>
                <a:lnTo>
                  <a:pt x="2825495" y="1358900"/>
                </a:lnTo>
                <a:lnTo>
                  <a:pt x="2825495" y="1435100"/>
                </a:lnTo>
                <a:lnTo>
                  <a:pt x="2823971" y="1460500"/>
                </a:lnTo>
                <a:lnTo>
                  <a:pt x="2822447" y="1498600"/>
                </a:lnTo>
                <a:lnTo>
                  <a:pt x="2819399" y="1536700"/>
                </a:lnTo>
                <a:lnTo>
                  <a:pt x="2810255" y="1600200"/>
                </a:lnTo>
                <a:lnTo>
                  <a:pt x="2798063" y="1663700"/>
                </a:lnTo>
                <a:lnTo>
                  <a:pt x="2790443" y="1701800"/>
                </a:lnTo>
                <a:lnTo>
                  <a:pt x="2781299" y="1727200"/>
                </a:lnTo>
                <a:lnTo>
                  <a:pt x="2773679" y="1765300"/>
                </a:lnTo>
                <a:lnTo>
                  <a:pt x="2741675" y="1866900"/>
                </a:lnTo>
                <a:lnTo>
                  <a:pt x="2729483" y="1892300"/>
                </a:lnTo>
                <a:lnTo>
                  <a:pt x="2702051" y="1955800"/>
                </a:lnTo>
                <a:lnTo>
                  <a:pt x="2688335" y="1981200"/>
                </a:lnTo>
                <a:lnTo>
                  <a:pt x="2673095" y="2006600"/>
                </a:lnTo>
                <a:lnTo>
                  <a:pt x="2657855" y="2044700"/>
                </a:lnTo>
                <a:lnTo>
                  <a:pt x="2624327" y="2095500"/>
                </a:lnTo>
                <a:lnTo>
                  <a:pt x="2569463" y="2184400"/>
                </a:lnTo>
                <a:lnTo>
                  <a:pt x="2549651" y="2209800"/>
                </a:lnTo>
                <a:lnTo>
                  <a:pt x="2464307" y="2311400"/>
                </a:lnTo>
                <a:lnTo>
                  <a:pt x="2441447" y="2336800"/>
                </a:lnTo>
                <a:lnTo>
                  <a:pt x="2417063" y="2349500"/>
                </a:lnTo>
                <a:lnTo>
                  <a:pt x="2394203" y="2374900"/>
                </a:lnTo>
                <a:lnTo>
                  <a:pt x="2369819" y="2400300"/>
                </a:lnTo>
                <a:lnTo>
                  <a:pt x="2343911" y="2425700"/>
                </a:lnTo>
                <a:lnTo>
                  <a:pt x="2318003" y="2438400"/>
                </a:lnTo>
                <a:lnTo>
                  <a:pt x="2292095" y="2463800"/>
                </a:lnTo>
                <a:lnTo>
                  <a:pt x="2266187" y="2476500"/>
                </a:lnTo>
                <a:lnTo>
                  <a:pt x="2183891" y="2540000"/>
                </a:lnTo>
                <a:lnTo>
                  <a:pt x="2125979" y="2565400"/>
                </a:lnTo>
                <a:lnTo>
                  <a:pt x="2097023" y="2590800"/>
                </a:lnTo>
                <a:lnTo>
                  <a:pt x="1975103" y="2641600"/>
                </a:lnTo>
                <a:lnTo>
                  <a:pt x="1847087" y="2692400"/>
                </a:lnTo>
                <a:lnTo>
                  <a:pt x="1813559" y="2705100"/>
                </a:lnTo>
                <a:lnTo>
                  <a:pt x="1780031" y="2705100"/>
                </a:lnTo>
                <a:lnTo>
                  <a:pt x="1746503" y="2717800"/>
                </a:lnTo>
                <a:lnTo>
                  <a:pt x="1712975" y="2717800"/>
                </a:lnTo>
                <a:lnTo>
                  <a:pt x="1677923" y="2730500"/>
                </a:lnTo>
                <a:lnTo>
                  <a:pt x="1644395" y="2730500"/>
                </a:lnTo>
                <a:lnTo>
                  <a:pt x="1574291" y="2743200"/>
                </a:lnTo>
                <a:lnTo>
                  <a:pt x="1790699" y="2743200"/>
                </a:lnTo>
                <a:lnTo>
                  <a:pt x="1824227" y="2730500"/>
                </a:lnTo>
                <a:lnTo>
                  <a:pt x="1924811" y="2705100"/>
                </a:lnTo>
                <a:lnTo>
                  <a:pt x="2052827" y="2654300"/>
                </a:lnTo>
                <a:lnTo>
                  <a:pt x="2083307" y="2628900"/>
                </a:lnTo>
                <a:lnTo>
                  <a:pt x="2115311" y="2616200"/>
                </a:lnTo>
                <a:lnTo>
                  <a:pt x="2144267" y="2603500"/>
                </a:lnTo>
                <a:lnTo>
                  <a:pt x="2174747" y="2590800"/>
                </a:lnTo>
                <a:lnTo>
                  <a:pt x="2261615" y="2527300"/>
                </a:lnTo>
                <a:lnTo>
                  <a:pt x="2289047" y="2514600"/>
                </a:lnTo>
                <a:lnTo>
                  <a:pt x="2316479" y="2489200"/>
                </a:lnTo>
                <a:lnTo>
                  <a:pt x="2342387" y="2476500"/>
                </a:lnTo>
                <a:lnTo>
                  <a:pt x="2369819" y="2451100"/>
                </a:lnTo>
                <a:lnTo>
                  <a:pt x="2394203" y="2425700"/>
                </a:lnTo>
                <a:lnTo>
                  <a:pt x="2420111" y="2400300"/>
                </a:lnTo>
                <a:lnTo>
                  <a:pt x="2444495" y="2374900"/>
                </a:lnTo>
                <a:lnTo>
                  <a:pt x="2468879" y="2362200"/>
                </a:lnTo>
                <a:lnTo>
                  <a:pt x="2537459" y="2286000"/>
                </a:lnTo>
                <a:lnTo>
                  <a:pt x="2558795" y="2260600"/>
                </a:lnTo>
                <a:lnTo>
                  <a:pt x="2580131" y="2222500"/>
                </a:lnTo>
                <a:lnTo>
                  <a:pt x="2619755" y="2171700"/>
                </a:lnTo>
                <a:lnTo>
                  <a:pt x="2638043" y="2146300"/>
                </a:lnTo>
                <a:lnTo>
                  <a:pt x="2674619" y="2082800"/>
                </a:lnTo>
                <a:lnTo>
                  <a:pt x="2691383" y="2057400"/>
                </a:lnTo>
                <a:lnTo>
                  <a:pt x="2706623" y="2032000"/>
                </a:lnTo>
                <a:lnTo>
                  <a:pt x="2723387" y="1993900"/>
                </a:lnTo>
                <a:lnTo>
                  <a:pt x="2750819" y="1943100"/>
                </a:lnTo>
                <a:lnTo>
                  <a:pt x="2764535" y="1905000"/>
                </a:lnTo>
                <a:lnTo>
                  <a:pt x="2788919" y="1841500"/>
                </a:lnTo>
                <a:lnTo>
                  <a:pt x="2799587" y="1803400"/>
                </a:lnTo>
                <a:lnTo>
                  <a:pt x="2819399" y="1739900"/>
                </a:lnTo>
                <a:lnTo>
                  <a:pt x="2842259" y="1638300"/>
                </a:lnTo>
                <a:lnTo>
                  <a:pt x="2852927" y="1574800"/>
                </a:lnTo>
                <a:lnTo>
                  <a:pt x="2855975" y="1536700"/>
                </a:lnTo>
                <a:lnTo>
                  <a:pt x="2860547" y="1498600"/>
                </a:lnTo>
                <a:lnTo>
                  <a:pt x="2862071" y="1460500"/>
                </a:lnTo>
                <a:lnTo>
                  <a:pt x="2863595" y="1435100"/>
                </a:lnTo>
                <a:lnTo>
                  <a:pt x="2863595" y="1358900"/>
                </a:lnTo>
                <a:lnTo>
                  <a:pt x="2862071" y="1320800"/>
                </a:lnTo>
                <a:lnTo>
                  <a:pt x="2852927" y="1219200"/>
                </a:lnTo>
                <a:lnTo>
                  <a:pt x="2840735" y="1143000"/>
                </a:lnTo>
                <a:lnTo>
                  <a:pt x="2834639" y="1117600"/>
                </a:lnTo>
                <a:lnTo>
                  <a:pt x="2819399" y="1041400"/>
                </a:lnTo>
                <a:lnTo>
                  <a:pt x="2808731" y="1016000"/>
                </a:lnTo>
                <a:lnTo>
                  <a:pt x="2799587" y="977900"/>
                </a:lnTo>
                <a:lnTo>
                  <a:pt x="2788919" y="952500"/>
                </a:lnTo>
                <a:lnTo>
                  <a:pt x="2764535" y="889000"/>
                </a:lnTo>
                <a:lnTo>
                  <a:pt x="2750819" y="850900"/>
                </a:lnTo>
                <a:lnTo>
                  <a:pt x="2737103" y="825500"/>
                </a:lnTo>
                <a:lnTo>
                  <a:pt x="2691383" y="723900"/>
                </a:lnTo>
                <a:lnTo>
                  <a:pt x="2674619" y="698500"/>
                </a:lnTo>
                <a:lnTo>
                  <a:pt x="2638043" y="647700"/>
                </a:lnTo>
                <a:lnTo>
                  <a:pt x="2619755" y="609600"/>
                </a:lnTo>
                <a:lnTo>
                  <a:pt x="2599943" y="584200"/>
                </a:lnTo>
                <a:lnTo>
                  <a:pt x="2578607" y="558800"/>
                </a:lnTo>
                <a:lnTo>
                  <a:pt x="2558795" y="533400"/>
                </a:lnTo>
                <a:lnTo>
                  <a:pt x="2468879" y="431800"/>
                </a:lnTo>
                <a:lnTo>
                  <a:pt x="2420111" y="381000"/>
                </a:lnTo>
                <a:lnTo>
                  <a:pt x="2316479" y="292100"/>
                </a:lnTo>
                <a:lnTo>
                  <a:pt x="2289047" y="279400"/>
                </a:lnTo>
                <a:lnTo>
                  <a:pt x="2260091" y="254000"/>
                </a:lnTo>
                <a:lnTo>
                  <a:pt x="2232659" y="241300"/>
                </a:lnTo>
                <a:lnTo>
                  <a:pt x="2174747" y="203200"/>
                </a:lnTo>
                <a:lnTo>
                  <a:pt x="2113787" y="165100"/>
                </a:lnTo>
                <a:lnTo>
                  <a:pt x="2052827" y="139700"/>
                </a:lnTo>
                <a:lnTo>
                  <a:pt x="1924811" y="88900"/>
                </a:lnTo>
                <a:lnTo>
                  <a:pt x="1824227" y="50800"/>
                </a:lnTo>
                <a:close/>
              </a:path>
              <a:path w="2863850" h="2781300">
                <a:moveTo>
                  <a:pt x="39115" y="1371600"/>
                </a:moveTo>
                <a:lnTo>
                  <a:pt x="19811" y="1371600"/>
                </a:lnTo>
                <a:lnTo>
                  <a:pt x="0" y="1397000"/>
                </a:lnTo>
                <a:lnTo>
                  <a:pt x="0" y="1435100"/>
                </a:lnTo>
                <a:lnTo>
                  <a:pt x="1523" y="1460500"/>
                </a:lnTo>
                <a:lnTo>
                  <a:pt x="7620" y="1536700"/>
                </a:lnTo>
                <a:lnTo>
                  <a:pt x="16764" y="1612900"/>
                </a:lnTo>
                <a:lnTo>
                  <a:pt x="22859" y="1638300"/>
                </a:lnTo>
                <a:lnTo>
                  <a:pt x="28956" y="1676400"/>
                </a:lnTo>
                <a:lnTo>
                  <a:pt x="36575" y="1714500"/>
                </a:lnTo>
                <a:lnTo>
                  <a:pt x="45720" y="1739900"/>
                </a:lnTo>
                <a:lnTo>
                  <a:pt x="54864" y="1778000"/>
                </a:lnTo>
                <a:lnTo>
                  <a:pt x="64007" y="1803400"/>
                </a:lnTo>
                <a:lnTo>
                  <a:pt x="76200" y="1841500"/>
                </a:lnTo>
                <a:lnTo>
                  <a:pt x="86867" y="1879600"/>
                </a:lnTo>
                <a:lnTo>
                  <a:pt x="99059" y="1905000"/>
                </a:lnTo>
                <a:lnTo>
                  <a:pt x="112775" y="1943100"/>
                </a:lnTo>
                <a:lnTo>
                  <a:pt x="126492" y="1968500"/>
                </a:lnTo>
                <a:lnTo>
                  <a:pt x="141731" y="1993900"/>
                </a:lnTo>
                <a:lnTo>
                  <a:pt x="156972" y="2032000"/>
                </a:lnTo>
                <a:lnTo>
                  <a:pt x="173736" y="2057400"/>
                </a:lnTo>
                <a:lnTo>
                  <a:pt x="207264" y="2120900"/>
                </a:lnTo>
                <a:lnTo>
                  <a:pt x="225551" y="2146300"/>
                </a:lnTo>
                <a:lnTo>
                  <a:pt x="284988" y="2222500"/>
                </a:lnTo>
                <a:lnTo>
                  <a:pt x="306323" y="2260600"/>
                </a:lnTo>
                <a:lnTo>
                  <a:pt x="327659" y="2286000"/>
                </a:lnTo>
                <a:lnTo>
                  <a:pt x="396239" y="2362200"/>
                </a:lnTo>
                <a:lnTo>
                  <a:pt x="420623" y="2374900"/>
                </a:lnTo>
                <a:lnTo>
                  <a:pt x="469391" y="2425700"/>
                </a:lnTo>
                <a:lnTo>
                  <a:pt x="521207" y="2476500"/>
                </a:lnTo>
                <a:lnTo>
                  <a:pt x="548639" y="2489200"/>
                </a:lnTo>
                <a:lnTo>
                  <a:pt x="603503" y="2527300"/>
                </a:lnTo>
                <a:lnTo>
                  <a:pt x="632459" y="2552700"/>
                </a:lnTo>
                <a:lnTo>
                  <a:pt x="661415" y="2565400"/>
                </a:lnTo>
                <a:lnTo>
                  <a:pt x="719327" y="2603500"/>
                </a:lnTo>
                <a:lnTo>
                  <a:pt x="780287" y="2641600"/>
                </a:lnTo>
                <a:lnTo>
                  <a:pt x="812291" y="2654300"/>
                </a:lnTo>
                <a:lnTo>
                  <a:pt x="842771" y="2667000"/>
                </a:lnTo>
                <a:lnTo>
                  <a:pt x="874775" y="2679700"/>
                </a:lnTo>
                <a:lnTo>
                  <a:pt x="908303" y="2692400"/>
                </a:lnTo>
                <a:lnTo>
                  <a:pt x="940307" y="2705100"/>
                </a:lnTo>
                <a:lnTo>
                  <a:pt x="1007363" y="2730500"/>
                </a:lnTo>
                <a:lnTo>
                  <a:pt x="1185671" y="2730500"/>
                </a:lnTo>
                <a:lnTo>
                  <a:pt x="1150619" y="2717800"/>
                </a:lnTo>
                <a:lnTo>
                  <a:pt x="1117091" y="2717800"/>
                </a:lnTo>
                <a:lnTo>
                  <a:pt x="1083563" y="2705100"/>
                </a:lnTo>
                <a:lnTo>
                  <a:pt x="1050035" y="2705100"/>
                </a:lnTo>
                <a:lnTo>
                  <a:pt x="1018031" y="2692400"/>
                </a:lnTo>
                <a:lnTo>
                  <a:pt x="984503" y="2679700"/>
                </a:lnTo>
                <a:lnTo>
                  <a:pt x="920495" y="2654300"/>
                </a:lnTo>
                <a:lnTo>
                  <a:pt x="890015" y="2641600"/>
                </a:lnTo>
                <a:lnTo>
                  <a:pt x="858011" y="2628900"/>
                </a:lnTo>
                <a:lnTo>
                  <a:pt x="797051" y="2603500"/>
                </a:lnTo>
                <a:lnTo>
                  <a:pt x="768095" y="2590800"/>
                </a:lnTo>
                <a:lnTo>
                  <a:pt x="737615" y="2565400"/>
                </a:lnTo>
                <a:lnTo>
                  <a:pt x="708659" y="2552700"/>
                </a:lnTo>
                <a:lnTo>
                  <a:pt x="681227" y="2540000"/>
                </a:lnTo>
                <a:lnTo>
                  <a:pt x="652271" y="2514600"/>
                </a:lnTo>
                <a:lnTo>
                  <a:pt x="597407" y="2476500"/>
                </a:lnTo>
                <a:lnTo>
                  <a:pt x="571499" y="2463800"/>
                </a:lnTo>
                <a:lnTo>
                  <a:pt x="519683" y="2413000"/>
                </a:lnTo>
                <a:lnTo>
                  <a:pt x="470915" y="2374900"/>
                </a:lnTo>
                <a:lnTo>
                  <a:pt x="446531" y="2349500"/>
                </a:lnTo>
                <a:lnTo>
                  <a:pt x="423671" y="2324100"/>
                </a:lnTo>
                <a:lnTo>
                  <a:pt x="400811" y="2311400"/>
                </a:lnTo>
                <a:lnTo>
                  <a:pt x="377952" y="2286000"/>
                </a:lnTo>
                <a:lnTo>
                  <a:pt x="335280" y="2235200"/>
                </a:lnTo>
                <a:lnTo>
                  <a:pt x="295656" y="2184400"/>
                </a:lnTo>
                <a:lnTo>
                  <a:pt x="275844" y="2146300"/>
                </a:lnTo>
                <a:lnTo>
                  <a:pt x="239267" y="2095500"/>
                </a:lnTo>
                <a:lnTo>
                  <a:pt x="205739" y="2044700"/>
                </a:lnTo>
                <a:lnTo>
                  <a:pt x="190500" y="2006600"/>
                </a:lnTo>
                <a:lnTo>
                  <a:pt x="175259" y="1981200"/>
                </a:lnTo>
                <a:lnTo>
                  <a:pt x="161544" y="1955800"/>
                </a:lnTo>
                <a:lnTo>
                  <a:pt x="134111" y="1892300"/>
                </a:lnTo>
                <a:lnTo>
                  <a:pt x="123443" y="1854200"/>
                </a:lnTo>
                <a:lnTo>
                  <a:pt x="111251" y="1828800"/>
                </a:lnTo>
                <a:lnTo>
                  <a:pt x="100584" y="1803400"/>
                </a:lnTo>
                <a:lnTo>
                  <a:pt x="82295" y="1727200"/>
                </a:lnTo>
                <a:lnTo>
                  <a:pt x="74675" y="1701800"/>
                </a:lnTo>
                <a:lnTo>
                  <a:pt x="67056" y="1663700"/>
                </a:lnTo>
                <a:lnTo>
                  <a:pt x="59436" y="1638300"/>
                </a:lnTo>
                <a:lnTo>
                  <a:pt x="54864" y="1600200"/>
                </a:lnTo>
                <a:lnTo>
                  <a:pt x="48767" y="1562100"/>
                </a:lnTo>
                <a:lnTo>
                  <a:pt x="45720" y="1536700"/>
                </a:lnTo>
                <a:lnTo>
                  <a:pt x="39623" y="1460500"/>
                </a:lnTo>
                <a:lnTo>
                  <a:pt x="38100" y="1422400"/>
                </a:lnTo>
                <a:lnTo>
                  <a:pt x="38100" y="1409700"/>
                </a:lnTo>
                <a:lnTo>
                  <a:pt x="19811" y="1409700"/>
                </a:lnTo>
                <a:lnTo>
                  <a:pt x="36388" y="1398188"/>
                </a:lnTo>
                <a:lnTo>
                  <a:pt x="36742" y="1397000"/>
                </a:lnTo>
                <a:lnTo>
                  <a:pt x="38100" y="1397000"/>
                </a:lnTo>
                <a:lnTo>
                  <a:pt x="39115" y="1371600"/>
                </a:lnTo>
                <a:close/>
              </a:path>
              <a:path w="2863850" h="2781300">
                <a:moveTo>
                  <a:pt x="36388" y="1398188"/>
                </a:moveTo>
                <a:lnTo>
                  <a:pt x="19811" y="1409700"/>
                </a:lnTo>
                <a:lnTo>
                  <a:pt x="32956" y="1409700"/>
                </a:lnTo>
                <a:lnTo>
                  <a:pt x="36388" y="1398188"/>
                </a:lnTo>
                <a:close/>
              </a:path>
              <a:path w="2863850" h="2781300">
                <a:moveTo>
                  <a:pt x="38100" y="1397000"/>
                </a:moveTo>
                <a:lnTo>
                  <a:pt x="36388" y="1398188"/>
                </a:lnTo>
                <a:lnTo>
                  <a:pt x="32956" y="1409700"/>
                </a:lnTo>
                <a:lnTo>
                  <a:pt x="38100" y="1409700"/>
                </a:lnTo>
                <a:lnTo>
                  <a:pt x="38100" y="1397000"/>
                </a:lnTo>
                <a:close/>
              </a:path>
              <a:path w="2863850" h="2781300">
                <a:moveTo>
                  <a:pt x="507" y="1384300"/>
                </a:moveTo>
                <a:lnTo>
                  <a:pt x="0" y="1384300"/>
                </a:lnTo>
                <a:lnTo>
                  <a:pt x="0" y="1397000"/>
                </a:lnTo>
                <a:lnTo>
                  <a:pt x="507" y="1384300"/>
                </a:lnTo>
                <a:close/>
              </a:path>
              <a:path w="2863850" h="2781300">
                <a:moveTo>
                  <a:pt x="1219199" y="50800"/>
                </a:moveTo>
                <a:lnTo>
                  <a:pt x="1039367" y="50800"/>
                </a:lnTo>
                <a:lnTo>
                  <a:pt x="972311" y="76200"/>
                </a:lnTo>
                <a:lnTo>
                  <a:pt x="940307" y="88900"/>
                </a:lnTo>
                <a:lnTo>
                  <a:pt x="906779" y="101600"/>
                </a:lnTo>
                <a:lnTo>
                  <a:pt x="810767" y="139700"/>
                </a:lnTo>
                <a:lnTo>
                  <a:pt x="749807" y="165100"/>
                </a:lnTo>
                <a:lnTo>
                  <a:pt x="719327" y="190500"/>
                </a:lnTo>
                <a:lnTo>
                  <a:pt x="690371" y="203200"/>
                </a:lnTo>
                <a:lnTo>
                  <a:pt x="659891" y="215900"/>
                </a:lnTo>
                <a:lnTo>
                  <a:pt x="630935" y="241300"/>
                </a:lnTo>
                <a:lnTo>
                  <a:pt x="548639" y="292100"/>
                </a:lnTo>
                <a:lnTo>
                  <a:pt x="521207" y="317500"/>
                </a:lnTo>
                <a:lnTo>
                  <a:pt x="469391" y="368300"/>
                </a:lnTo>
                <a:lnTo>
                  <a:pt x="445007" y="381000"/>
                </a:lnTo>
                <a:lnTo>
                  <a:pt x="419099" y="406400"/>
                </a:lnTo>
                <a:lnTo>
                  <a:pt x="396239" y="431800"/>
                </a:lnTo>
                <a:lnTo>
                  <a:pt x="371856" y="457200"/>
                </a:lnTo>
                <a:lnTo>
                  <a:pt x="348996" y="482600"/>
                </a:lnTo>
                <a:lnTo>
                  <a:pt x="284988" y="558800"/>
                </a:lnTo>
                <a:lnTo>
                  <a:pt x="245364" y="609600"/>
                </a:lnTo>
                <a:lnTo>
                  <a:pt x="225551" y="647700"/>
                </a:lnTo>
                <a:lnTo>
                  <a:pt x="207264" y="673100"/>
                </a:lnTo>
                <a:lnTo>
                  <a:pt x="190500" y="698500"/>
                </a:lnTo>
                <a:lnTo>
                  <a:pt x="173736" y="736600"/>
                </a:lnTo>
                <a:lnTo>
                  <a:pt x="156972" y="762000"/>
                </a:lnTo>
                <a:lnTo>
                  <a:pt x="126492" y="825500"/>
                </a:lnTo>
                <a:lnTo>
                  <a:pt x="112775" y="850900"/>
                </a:lnTo>
                <a:lnTo>
                  <a:pt x="99059" y="889000"/>
                </a:lnTo>
                <a:lnTo>
                  <a:pt x="86867" y="914400"/>
                </a:lnTo>
                <a:lnTo>
                  <a:pt x="76200" y="952500"/>
                </a:lnTo>
                <a:lnTo>
                  <a:pt x="64007" y="977900"/>
                </a:lnTo>
                <a:lnTo>
                  <a:pt x="54864" y="1016000"/>
                </a:lnTo>
                <a:lnTo>
                  <a:pt x="36575" y="1079500"/>
                </a:lnTo>
                <a:lnTo>
                  <a:pt x="28956" y="1117600"/>
                </a:lnTo>
                <a:lnTo>
                  <a:pt x="16764" y="1181100"/>
                </a:lnTo>
                <a:lnTo>
                  <a:pt x="4571" y="1282700"/>
                </a:lnTo>
                <a:lnTo>
                  <a:pt x="1523" y="1320800"/>
                </a:lnTo>
                <a:lnTo>
                  <a:pt x="1523" y="1358900"/>
                </a:lnTo>
                <a:lnTo>
                  <a:pt x="0" y="1397000"/>
                </a:lnTo>
                <a:lnTo>
                  <a:pt x="9906" y="1384300"/>
                </a:lnTo>
                <a:lnTo>
                  <a:pt x="9143" y="1384300"/>
                </a:lnTo>
                <a:lnTo>
                  <a:pt x="13715" y="1371600"/>
                </a:lnTo>
                <a:lnTo>
                  <a:pt x="39115" y="1371600"/>
                </a:lnTo>
                <a:lnTo>
                  <a:pt x="39623" y="1358900"/>
                </a:lnTo>
                <a:lnTo>
                  <a:pt x="39623" y="1320800"/>
                </a:lnTo>
                <a:lnTo>
                  <a:pt x="42671" y="1295400"/>
                </a:lnTo>
                <a:lnTo>
                  <a:pt x="45720" y="1257300"/>
                </a:lnTo>
                <a:lnTo>
                  <a:pt x="50292" y="1219200"/>
                </a:lnTo>
                <a:lnTo>
                  <a:pt x="54864" y="1193800"/>
                </a:lnTo>
                <a:lnTo>
                  <a:pt x="67056" y="1117600"/>
                </a:lnTo>
                <a:lnTo>
                  <a:pt x="74675" y="1092200"/>
                </a:lnTo>
                <a:lnTo>
                  <a:pt x="82295" y="1054100"/>
                </a:lnTo>
                <a:lnTo>
                  <a:pt x="100584" y="990600"/>
                </a:lnTo>
                <a:lnTo>
                  <a:pt x="111251" y="965200"/>
                </a:lnTo>
                <a:lnTo>
                  <a:pt x="123443" y="927100"/>
                </a:lnTo>
                <a:lnTo>
                  <a:pt x="135636" y="901700"/>
                </a:lnTo>
                <a:lnTo>
                  <a:pt x="147828" y="863600"/>
                </a:lnTo>
                <a:lnTo>
                  <a:pt x="175259" y="812800"/>
                </a:lnTo>
                <a:lnTo>
                  <a:pt x="190500" y="774700"/>
                </a:lnTo>
                <a:lnTo>
                  <a:pt x="207264" y="749300"/>
                </a:lnTo>
                <a:lnTo>
                  <a:pt x="222503" y="723900"/>
                </a:lnTo>
                <a:lnTo>
                  <a:pt x="240792" y="685800"/>
                </a:lnTo>
                <a:lnTo>
                  <a:pt x="257556" y="660400"/>
                </a:lnTo>
                <a:lnTo>
                  <a:pt x="335280" y="558800"/>
                </a:lnTo>
                <a:lnTo>
                  <a:pt x="377952" y="508000"/>
                </a:lnTo>
                <a:lnTo>
                  <a:pt x="446531" y="431800"/>
                </a:lnTo>
                <a:lnTo>
                  <a:pt x="495299" y="393700"/>
                </a:lnTo>
                <a:lnTo>
                  <a:pt x="519683" y="368300"/>
                </a:lnTo>
                <a:lnTo>
                  <a:pt x="545591" y="342900"/>
                </a:lnTo>
                <a:lnTo>
                  <a:pt x="571499" y="330200"/>
                </a:lnTo>
                <a:lnTo>
                  <a:pt x="598931" y="304800"/>
                </a:lnTo>
                <a:lnTo>
                  <a:pt x="624839" y="292100"/>
                </a:lnTo>
                <a:lnTo>
                  <a:pt x="652271" y="266700"/>
                </a:lnTo>
                <a:lnTo>
                  <a:pt x="681227" y="254000"/>
                </a:lnTo>
                <a:lnTo>
                  <a:pt x="768095" y="203200"/>
                </a:lnTo>
                <a:lnTo>
                  <a:pt x="797051" y="190500"/>
                </a:lnTo>
                <a:lnTo>
                  <a:pt x="827531" y="177800"/>
                </a:lnTo>
                <a:lnTo>
                  <a:pt x="858011" y="152400"/>
                </a:lnTo>
                <a:lnTo>
                  <a:pt x="890015" y="139700"/>
                </a:lnTo>
                <a:lnTo>
                  <a:pt x="920495" y="127000"/>
                </a:lnTo>
                <a:lnTo>
                  <a:pt x="952499" y="127000"/>
                </a:lnTo>
                <a:lnTo>
                  <a:pt x="984503" y="114300"/>
                </a:lnTo>
                <a:lnTo>
                  <a:pt x="1018031" y="101600"/>
                </a:lnTo>
                <a:lnTo>
                  <a:pt x="1050035" y="88900"/>
                </a:lnTo>
                <a:lnTo>
                  <a:pt x="1083563" y="76200"/>
                </a:lnTo>
                <a:lnTo>
                  <a:pt x="1150619" y="63500"/>
                </a:lnTo>
                <a:lnTo>
                  <a:pt x="1185671" y="63500"/>
                </a:lnTo>
                <a:lnTo>
                  <a:pt x="1219199" y="50800"/>
                </a:lnTo>
                <a:close/>
              </a:path>
              <a:path w="2863850" h="2781300">
                <a:moveTo>
                  <a:pt x="19811" y="1371600"/>
                </a:moveTo>
                <a:lnTo>
                  <a:pt x="13715" y="1371600"/>
                </a:lnTo>
                <a:lnTo>
                  <a:pt x="9143" y="1384300"/>
                </a:lnTo>
                <a:lnTo>
                  <a:pt x="9906" y="1384300"/>
                </a:lnTo>
                <a:lnTo>
                  <a:pt x="19811" y="1371600"/>
                </a:lnTo>
                <a:close/>
              </a:path>
              <a:path w="2863850" h="2781300">
                <a:moveTo>
                  <a:pt x="1650491" y="12700"/>
                </a:moveTo>
                <a:lnTo>
                  <a:pt x="1213103" y="12700"/>
                </a:lnTo>
                <a:lnTo>
                  <a:pt x="1142999" y="25400"/>
                </a:lnTo>
                <a:lnTo>
                  <a:pt x="1107947" y="38100"/>
                </a:lnTo>
                <a:lnTo>
                  <a:pt x="1074419" y="50800"/>
                </a:lnTo>
                <a:lnTo>
                  <a:pt x="1289303" y="50800"/>
                </a:lnTo>
                <a:lnTo>
                  <a:pt x="1324355" y="38100"/>
                </a:lnTo>
                <a:lnTo>
                  <a:pt x="1755647" y="38100"/>
                </a:lnTo>
                <a:lnTo>
                  <a:pt x="1720595" y="25400"/>
                </a:lnTo>
                <a:lnTo>
                  <a:pt x="1650491" y="12700"/>
                </a:lnTo>
                <a:close/>
              </a:path>
              <a:path w="2863850" h="2781300">
                <a:moveTo>
                  <a:pt x="1755647" y="38100"/>
                </a:moveTo>
                <a:lnTo>
                  <a:pt x="1504187" y="38100"/>
                </a:lnTo>
                <a:lnTo>
                  <a:pt x="1609343" y="50800"/>
                </a:lnTo>
                <a:lnTo>
                  <a:pt x="1789175" y="50800"/>
                </a:lnTo>
                <a:lnTo>
                  <a:pt x="1755647" y="38100"/>
                </a:lnTo>
                <a:close/>
              </a:path>
              <a:path w="2863850" h="2781300">
                <a:moveTo>
                  <a:pt x="1505711" y="0"/>
                </a:moveTo>
                <a:lnTo>
                  <a:pt x="1357883" y="0"/>
                </a:lnTo>
                <a:lnTo>
                  <a:pt x="1284731" y="12700"/>
                </a:lnTo>
                <a:lnTo>
                  <a:pt x="1578863" y="12700"/>
                </a:lnTo>
                <a:lnTo>
                  <a:pt x="1505711" y="0"/>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6" name="object 6"/>
          <p:cNvSpPr/>
          <p:nvPr/>
        </p:nvSpPr>
        <p:spPr>
          <a:xfrm>
            <a:off x="4666487" y="3779520"/>
            <a:ext cx="312420" cy="248920"/>
          </a:xfrm>
          <a:custGeom>
            <a:avLst/>
            <a:gdLst/>
            <a:ahLst/>
            <a:cxnLst/>
            <a:rect l="l" t="t" r="r" b="b"/>
            <a:pathLst>
              <a:path w="312420" h="248920">
                <a:moveTo>
                  <a:pt x="114300" y="19811"/>
                </a:moveTo>
                <a:lnTo>
                  <a:pt x="0" y="248411"/>
                </a:lnTo>
                <a:lnTo>
                  <a:pt x="251460" y="202691"/>
                </a:lnTo>
                <a:lnTo>
                  <a:pt x="222885" y="164591"/>
                </a:lnTo>
                <a:lnTo>
                  <a:pt x="175260" y="164591"/>
                </a:lnTo>
                <a:lnTo>
                  <a:pt x="129539" y="103631"/>
                </a:lnTo>
                <a:lnTo>
                  <a:pt x="159815" y="80499"/>
                </a:lnTo>
                <a:lnTo>
                  <a:pt x="114300" y="19811"/>
                </a:lnTo>
                <a:close/>
              </a:path>
              <a:path w="312420" h="248920">
                <a:moveTo>
                  <a:pt x="159815" y="80499"/>
                </a:moveTo>
                <a:lnTo>
                  <a:pt x="129539" y="103631"/>
                </a:lnTo>
                <a:lnTo>
                  <a:pt x="175260" y="164591"/>
                </a:lnTo>
                <a:lnTo>
                  <a:pt x="205658" y="141623"/>
                </a:lnTo>
                <a:lnTo>
                  <a:pt x="159815" y="80499"/>
                </a:lnTo>
                <a:close/>
              </a:path>
              <a:path w="312420" h="248920">
                <a:moveTo>
                  <a:pt x="205658" y="141623"/>
                </a:moveTo>
                <a:lnTo>
                  <a:pt x="175260" y="164591"/>
                </a:lnTo>
                <a:lnTo>
                  <a:pt x="222885" y="164591"/>
                </a:lnTo>
                <a:lnTo>
                  <a:pt x="205658" y="141623"/>
                </a:lnTo>
                <a:close/>
              </a:path>
              <a:path w="312420" h="248920">
                <a:moveTo>
                  <a:pt x="265175" y="0"/>
                </a:moveTo>
                <a:lnTo>
                  <a:pt x="159815" y="80499"/>
                </a:lnTo>
                <a:lnTo>
                  <a:pt x="205658" y="141623"/>
                </a:lnTo>
                <a:lnTo>
                  <a:pt x="312419" y="60959"/>
                </a:lnTo>
                <a:lnTo>
                  <a:pt x="265175"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7" name="object 7"/>
          <p:cNvSpPr/>
          <p:nvPr/>
        </p:nvSpPr>
        <p:spPr>
          <a:xfrm>
            <a:off x="2191511" y="3567683"/>
            <a:ext cx="2612390" cy="2763520"/>
          </a:xfrm>
          <a:custGeom>
            <a:avLst/>
            <a:gdLst/>
            <a:ahLst/>
            <a:cxnLst/>
            <a:rect l="l" t="t" r="r" b="b"/>
            <a:pathLst>
              <a:path w="2612390" h="2763520">
                <a:moveTo>
                  <a:pt x="21335" y="0"/>
                </a:moveTo>
                <a:lnTo>
                  <a:pt x="0" y="19812"/>
                </a:lnTo>
                <a:lnTo>
                  <a:pt x="2590799" y="2763011"/>
                </a:lnTo>
                <a:lnTo>
                  <a:pt x="2612135" y="2743199"/>
                </a:lnTo>
                <a:lnTo>
                  <a:pt x="21335" y="0"/>
                </a:lnTo>
                <a:close/>
              </a:path>
            </a:pathLst>
          </a:custGeom>
          <a:solidFill>
            <a:srgbClr val="333399"/>
          </a:solidFill>
        </p:spPr>
        <p:txBody>
          <a:bodyPr wrap="square" lIns="0" tIns="0" rIns="0" bIns="0" rtlCol="0"/>
          <a:lstStyle/>
          <a:p>
            <a:endParaRPr>
              <a:solidFill>
                <a:prstClr val="black"/>
              </a:solidFill>
              <a:latin typeface="Calibri"/>
            </a:endParaRPr>
          </a:p>
        </p:txBody>
      </p:sp>
      <p:sp>
        <p:nvSpPr>
          <p:cNvPr id="8" name="object 8"/>
          <p:cNvSpPr/>
          <p:nvPr/>
        </p:nvSpPr>
        <p:spPr>
          <a:xfrm>
            <a:off x="1991869" y="3567683"/>
            <a:ext cx="2837815" cy="2687320"/>
          </a:xfrm>
          <a:custGeom>
            <a:avLst/>
            <a:gdLst/>
            <a:ahLst/>
            <a:cxnLst/>
            <a:rect l="l" t="t" r="r" b="b"/>
            <a:pathLst>
              <a:path w="2837815" h="2687320">
                <a:moveTo>
                  <a:pt x="2819399" y="0"/>
                </a:moveTo>
                <a:lnTo>
                  <a:pt x="0" y="2666999"/>
                </a:lnTo>
                <a:lnTo>
                  <a:pt x="18287" y="2686811"/>
                </a:lnTo>
                <a:lnTo>
                  <a:pt x="2837687" y="19812"/>
                </a:lnTo>
                <a:lnTo>
                  <a:pt x="2819399" y="0"/>
                </a:lnTo>
                <a:close/>
              </a:path>
            </a:pathLst>
          </a:custGeom>
          <a:solidFill>
            <a:srgbClr val="333399"/>
          </a:solidFill>
        </p:spPr>
        <p:txBody>
          <a:bodyPr wrap="square" lIns="0" tIns="0" rIns="0" bIns="0" rtlCol="0"/>
          <a:lstStyle/>
          <a:p>
            <a:endParaRPr>
              <a:solidFill>
                <a:prstClr val="black"/>
              </a:solidFill>
              <a:latin typeface="Calibri"/>
            </a:endParaRPr>
          </a:p>
        </p:txBody>
      </p:sp>
      <p:sp>
        <p:nvSpPr>
          <p:cNvPr id="9" name="object 9"/>
          <p:cNvSpPr/>
          <p:nvPr/>
        </p:nvSpPr>
        <p:spPr>
          <a:xfrm>
            <a:off x="6865620" y="3726180"/>
            <a:ext cx="311150" cy="247015"/>
          </a:xfrm>
          <a:custGeom>
            <a:avLst/>
            <a:gdLst/>
            <a:ahLst/>
            <a:cxnLst/>
            <a:rect l="l" t="t" r="r" b="b"/>
            <a:pathLst>
              <a:path w="311150" h="247014">
                <a:moveTo>
                  <a:pt x="105197" y="140153"/>
                </a:moveTo>
                <a:lnTo>
                  <a:pt x="59435" y="201168"/>
                </a:lnTo>
                <a:lnTo>
                  <a:pt x="310895" y="246887"/>
                </a:lnTo>
                <a:lnTo>
                  <a:pt x="268985" y="163068"/>
                </a:lnTo>
                <a:lnTo>
                  <a:pt x="135635" y="163068"/>
                </a:lnTo>
                <a:lnTo>
                  <a:pt x="105197" y="140153"/>
                </a:lnTo>
                <a:close/>
              </a:path>
              <a:path w="311150" h="247014">
                <a:moveTo>
                  <a:pt x="150917" y="79193"/>
                </a:moveTo>
                <a:lnTo>
                  <a:pt x="105197" y="140153"/>
                </a:lnTo>
                <a:lnTo>
                  <a:pt x="135635" y="163068"/>
                </a:lnTo>
                <a:lnTo>
                  <a:pt x="181355" y="102107"/>
                </a:lnTo>
                <a:lnTo>
                  <a:pt x="150917" y="79193"/>
                </a:lnTo>
                <a:close/>
              </a:path>
              <a:path w="311150" h="247014">
                <a:moveTo>
                  <a:pt x="196595" y="18287"/>
                </a:moveTo>
                <a:lnTo>
                  <a:pt x="150917" y="79193"/>
                </a:lnTo>
                <a:lnTo>
                  <a:pt x="181355" y="102107"/>
                </a:lnTo>
                <a:lnTo>
                  <a:pt x="135635" y="163068"/>
                </a:lnTo>
                <a:lnTo>
                  <a:pt x="268985" y="163068"/>
                </a:lnTo>
                <a:lnTo>
                  <a:pt x="196595" y="18287"/>
                </a:lnTo>
                <a:close/>
              </a:path>
              <a:path w="311150" h="247014">
                <a:moveTo>
                  <a:pt x="45720" y="0"/>
                </a:moveTo>
                <a:lnTo>
                  <a:pt x="0" y="60960"/>
                </a:lnTo>
                <a:lnTo>
                  <a:pt x="105197" y="140153"/>
                </a:lnTo>
                <a:lnTo>
                  <a:pt x="150917" y="79193"/>
                </a:lnTo>
                <a:lnTo>
                  <a:pt x="45720"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10" name="object 10"/>
          <p:cNvSpPr/>
          <p:nvPr/>
        </p:nvSpPr>
        <p:spPr>
          <a:xfrm>
            <a:off x="7642860" y="3542283"/>
            <a:ext cx="2138171" cy="261620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1" name="object 11"/>
          <p:cNvSpPr txBox="1"/>
          <p:nvPr/>
        </p:nvSpPr>
        <p:spPr>
          <a:xfrm>
            <a:off x="1999409" y="185508"/>
            <a:ext cx="8223884" cy="2232660"/>
          </a:xfrm>
          <a:prstGeom prst="rect">
            <a:avLst/>
          </a:prstGeom>
        </p:spPr>
        <p:txBody>
          <a:bodyPr vert="horz" wrap="square" lIns="0" tIns="12700" rIns="0" bIns="0" rtlCol="0">
            <a:spAutoFit/>
          </a:bodyPr>
          <a:lstStyle/>
          <a:p>
            <a:pPr marL="12700" marR="133350" algn="just">
              <a:spcBef>
                <a:spcPts val="100"/>
              </a:spcBef>
            </a:pPr>
            <a:r>
              <a:rPr sz="2400" spc="-20" dirty="0">
                <a:solidFill>
                  <a:prstClr val="black"/>
                </a:solidFill>
                <a:latin typeface="Arial"/>
                <a:cs typeface="Arial"/>
              </a:rPr>
              <a:t>L’aumento </a:t>
            </a:r>
            <a:r>
              <a:rPr sz="2400" spc="-5" dirty="0">
                <a:solidFill>
                  <a:prstClr val="black"/>
                </a:solidFill>
                <a:latin typeface="Arial"/>
                <a:cs typeface="Arial"/>
              </a:rPr>
              <a:t>delle dimensioni della struttura si accompagna a  un problema di non poco conto: l’aumento delle distanze </a:t>
            </a:r>
            <a:r>
              <a:rPr sz="2400" dirty="0">
                <a:solidFill>
                  <a:prstClr val="black"/>
                </a:solidFill>
                <a:latin typeface="Arial"/>
                <a:cs typeface="Arial"/>
              </a:rPr>
              <a:t>tra  </a:t>
            </a:r>
            <a:r>
              <a:rPr sz="2400" spc="-5" dirty="0">
                <a:solidFill>
                  <a:prstClr val="black"/>
                </a:solidFill>
                <a:latin typeface="Arial"/>
                <a:cs typeface="Arial"/>
              </a:rPr>
              <a:t>gli elementi più distali dei due tessuti di</a:t>
            </a:r>
            <a:r>
              <a:rPr sz="2400" spc="100" dirty="0">
                <a:solidFill>
                  <a:prstClr val="black"/>
                </a:solidFill>
                <a:latin typeface="Arial"/>
                <a:cs typeface="Arial"/>
              </a:rPr>
              <a:t> </a:t>
            </a:r>
            <a:r>
              <a:rPr sz="2400" spc="-5" dirty="0">
                <a:solidFill>
                  <a:prstClr val="black"/>
                </a:solidFill>
                <a:latin typeface="Arial"/>
                <a:cs typeface="Arial"/>
              </a:rPr>
              <a:t>trasporto.</a:t>
            </a:r>
            <a:endParaRPr sz="2400">
              <a:solidFill>
                <a:prstClr val="black"/>
              </a:solidFill>
              <a:latin typeface="Arial"/>
              <a:cs typeface="Arial"/>
            </a:endParaRPr>
          </a:p>
          <a:p>
            <a:pPr marL="12700" marR="5080">
              <a:spcBef>
                <a:spcPts val="95"/>
              </a:spcBef>
            </a:pPr>
            <a:r>
              <a:rPr sz="2400" spc="-5" dirty="0">
                <a:solidFill>
                  <a:prstClr val="black"/>
                </a:solidFill>
                <a:latin typeface="Arial"/>
                <a:cs typeface="Arial"/>
              </a:rPr>
              <a:t>La soluzione è perciò la deviazione dalla forma circolare,  che comporta un aumento della zona di contatto </a:t>
            </a:r>
            <a:r>
              <a:rPr sz="2400" dirty="0">
                <a:solidFill>
                  <a:prstClr val="black"/>
                </a:solidFill>
                <a:latin typeface="Arial"/>
                <a:cs typeface="Arial"/>
              </a:rPr>
              <a:t>tra </a:t>
            </a:r>
            <a:r>
              <a:rPr sz="2400" spc="-5" dirty="0">
                <a:solidFill>
                  <a:prstClr val="black"/>
                </a:solidFill>
                <a:latin typeface="Arial"/>
                <a:cs typeface="Arial"/>
              </a:rPr>
              <a:t>floema e  </a:t>
            </a:r>
            <a:r>
              <a:rPr sz="2400" spc="-10" dirty="0">
                <a:solidFill>
                  <a:prstClr val="black"/>
                </a:solidFill>
                <a:latin typeface="Arial"/>
                <a:cs typeface="Arial"/>
              </a:rPr>
              <a:t>xilema.</a:t>
            </a:r>
            <a:endParaRPr sz="2400">
              <a:solidFill>
                <a:prstClr val="black"/>
              </a:solidFill>
              <a:latin typeface="Arial"/>
              <a:cs typeface="Arial"/>
            </a:endParaRPr>
          </a:p>
        </p:txBody>
      </p:sp>
      <p:sp>
        <p:nvSpPr>
          <p:cNvPr id="15" name="object 8"/>
          <p:cNvSpPr/>
          <p:nvPr/>
        </p:nvSpPr>
        <p:spPr>
          <a:xfrm>
            <a:off x="5085589" y="6324600"/>
            <a:ext cx="426719" cy="533400"/>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8" name="object 10">
            <a:extLst>
              <a:ext uri="{FF2B5EF4-FFF2-40B4-BE49-F238E27FC236}">
                <a16:creationId xmlns:a16="http://schemas.microsoft.com/office/drawing/2014/main" id="{81E82C37-6E03-426A-8BC0-CF92A90257F9}"/>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20240" y="333757"/>
            <a:ext cx="5292851" cy="542391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7359015" y="444500"/>
            <a:ext cx="2955925" cy="4231640"/>
          </a:xfrm>
          <a:prstGeom prst="rect">
            <a:avLst/>
          </a:prstGeom>
        </p:spPr>
        <p:txBody>
          <a:bodyPr vert="horz" wrap="square" lIns="0" tIns="12700" rIns="0" bIns="0" rtlCol="0">
            <a:spAutoFit/>
          </a:bodyPr>
          <a:lstStyle/>
          <a:p>
            <a:pPr marL="12700" marR="5080">
              <a:spcBef>
                <a:spcPts val="100"/>
              </a:spcBef>
            </a:pPr>
            <a:r>
              <a:rPr sz="2400" spc="-5" dirty="0">
                <a:solidFill>
                  <a:srgbClr val="333399"/>
                </a:solidFill>
                <a:latin typeface="Arial"/>
                <a:cs typeface="Arial"/>
              </a:rPr>
              <a:t>La prima “soluzione”  è quindi la deviazione  dalla regolarità della  forma circolare: in  sezione trasversale il  fascio perifloematico  diventa chiaramente  lobato: parliamo</a:t>
            </a:r>
            <a:r>
              <a:rPr sz="2400" spc="5" dirty="0">
                <a:solidFill>
                  <a:srgbClr val="333399"/>
                </a:solidFill>
                <a:latin typeface="Arial"/>
                <a:cs typeface="Arial"/>
              </a:rPr>
              <a:t> </a:t>
            </a:r>
            <a:r>
              <a:rPr sz="2400" spc="-5" dirty="0">
                <a:solidFill>
                  <a:srgbClr val="333399"/>
                </a:solidFill>
                <a:latin typeface="Arial"/>
                <a:cs typeface="Arial"/>
              </a:rPr>
              <a:t>di</a:t>
            </a:r>
            <a:endParaRPr sz="2400">
              <a:solidFill>
                <a:prstClr val="black"/>
              </a:solidFill>
              <a:latin typeface="Arial"/>
              <a:cs typeface="Arial"/>
            </a:endParaRPr>
          </a:p>
          <a:p>
            <a:pPr marL="12700" marR="43180">
              <a:spcBef>
                <a:spcPts val="1440"/>
              </a:spcBef>
            </a:pPr>
            <a:r>
              <a:rPr sz="2400" b="1" spc="-10" dirty="0">
                <a:solidFill>
                  <a:srgbClr val="333399"/>
                </a:solidFill>
                <a:latin typeface="Arial"/>
                <a:cs typeface="Arial"/>
              </a:rPr>
              <a:t>PROTOSTELE  </a:t>
            </a:r>
            <a:r>
              <a:rPr sz="2400" b="1" spc="-5" dirty="0">
                <a:solidFill>
                  <a:srgbClr val="333399"/>
                </a:solidFill>
                <a:latin typeface="Arial"/>
                <a:cs typeface="Arial"/>
              </a:rPr>
              <a:t>I</a:t>
            </a:r>
            <a:r>
              <a:rPr sz="2400" b="1" spc="-10" dirty="0">
                <a:solidFill>
                  <a:srgbClr val="333399"/>
                </a:solidFill>
                <a:latin typeface="Arial"/>
                <a:cs typeface="Arial"/>
              </a:rPr>
              <a:t>RRE</a:t>
            </a:r>
            <a:r>
              <a:rPr sz="2400" b="1" spc="-5" dirty="0">
                <a:solidFill>
                  <a:srgbClr val="333399"/>
                </a:solidFill>
                <a:latin typeface="Arial"/>
                <a:cs typeface="Arial"/>
              </a:rPr>
              <a:t>GOL</a:t>
            </a:r>
            <a:r>
              <a:rPr sz="2400" b="1" spc="-10" dirty="0">
                <a:solidFill>
                  <a:srgbClr val="333399"/>
                </a:solidFill>
                <a:latin typeface="Arial"/>
                <a:cs typeface="Arial"/>
              </a:rPr>
              <a:t>AR</a:t>
            </a:r>
            <a:r>
              <a:rPr sz="2400" b="1" dirty="0">
                <a:solidFill>
                  <a:srgbClr val="333399"/>
                </a:solidFill>
                <a:latin typeface="Arial"/>
                <a:cs typeface="Arial"/>
              </a:rPr>
              <a:t>M</a:t>
            </a:r>
            <a:r>
              <a:rPr sz="2400" b="1" spc="-10" dirty="0">
                <a:solidFill>
                  <a:srgbClr val="333399"/>
                </a:solidFill>
                <a:latin typeface="Arial"/>
                <a:cs typeface="Arial"/>
              </a:rPr>
              <a:t>EN</a:t>
            </a:r>
            <a:r>
              <a:rPr sz="2400" b="1" spc="-5" dirty="0">
                <a:solidFill>
                  <a:srgbClr val="333399"/>
                </a:solidFill>
                <a:latin typeface="Arial"/>
                <a:cs typeface="Arial"/>
              </a:rPr>
              <a:t>TE  </a:t>
            </a:r>
            <a:r>
              <a:rPr sz="2400" b="1" spc="-65" dirty="0">
                <a:solidFill>
                  <a:srgbClr val="333399"/>
                </a:solidFill>
                <a:latin typeface="Arial"/>
                <a:cs typeface="Arial"/>
              </a:rPr>
              <a:t>LOBATA</a:t>
            </a:r>
            <a:endParaRPr sz="2400">
              <a:solidFill>
                <a:prstClr val="black"/>
              </a:solidFill>
              <a:latin typeface="Arial"/>
              <a:cs typeface="Arial"/>
            </a:endParaRPr>
          </a:p>
        </p:txBody>
      </p:sp>
      <p:sp>
        <p:nvSpPr>
          <p:cNvPr id="7" name="object 8"/>
          <p:cNvSpPr/>
          <p:nvPr/>
        </p:nvSpPr>
        <p:spPr>
          <a:xfrm>
            <a:off x="5085589" y="6324600"/>
            <a:ext cx="426719" cy="53340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9"/>
          <p:cNvSpPr/>
          <p:nvPr/>
        </p:nvSpPr>
        <p:spPr>
          <a:xfrm>
            <a:off x="5664708"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solidFill>
                <a:prstClr val="black"/>
              </a:solidFill>
              <a:latin typeface="Calibri"/>
            </a:endParaRPr>
          </a:p>
        </p:txBody>
      </p:sp>
      <p:sp>
        <p:nvSpPr>
          <p:cNvPr id="10" name="object 10">
            <a:extLst>
              <a:ext uri="{FF2B5EF4-FFF2-40B4-BE49-F238E27FC236}">
                <a16:creationId xmlns:a16="http://schemas.microsoft.com/office/drawing/2014/main" id="{69597E25-523B-4492-8D6E-2D11B7CE7FE9}"/>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59864" y="1466087"/>
            <a:ext cx="1551431" cy="427482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6633322" y="5894158"/>
            <a:ext cx="1584325" cy="391160"/>
          </a:xfrm>
          <a:prstGeom prst="rect">
            <a:avLst/>
          </a:prstGeom>
        </p:spPr>
        <p:txBody>
          <a:bodyPr vert="horz" wrap="square" lIns="0" tIns="12700" rIns="0" bIns="0" rtlCol="0">
            <a:spAutoFit/>
          </a:bodyPr>
          <a:lstStyle/>
          <a:p>
            <a:pPr marL="12700">
              <a:spcBef>
                <a:spcPts val="100"/>
              </a:spcBef>
            </a:pPr>
            <a:r>
              <a:rPr sz="2400" spc="-5" dirty="0">
                <a:solidFill>
                  <a:srgbClr val="333399"/>
                </a:solidFill>
                <a:latin typeface="Arial"/>
                <a:cs typeface="Arial"/>
              </a:rPr>
              <a:t>nella</a:t>
            </a:r>
            <a:r>
              <a:rPr sz="2400" spc="-55" dirty="0">
                <a:solidFill>
                  <a:srgbClr val="333399"/>
                </a:solidFill>
                <a:latin typeface="Arial"/>
                <a:cs typeface="Arial"/>
              </a:rPr>
              <a:t> </a:t>
            </a:r>
            <a:r>
              <a:rPr sz="2400" spc="-5" dirty="0">
                <a:solidFill>
                  <a:srgbClr val="333399"/>
                </a:solidFill>
                <a:latin typeface="Arial"/>
                <a:cs typeface="Arial"/>
              </a:rPr>
              <a:t>radice</a:t>
            </a:r>
            <a:endParaRPr sz="2400">
              <a:solidFill>
                <a:prstClr val="black"/>
              </a:solidFill>
              <a:latin typeface="Arial"/>
              <a:cs typeface="Arial"/>
            </a:endParaRPr>
          </a:p>
        </p:txBody>
      </p:sp>
      <p:sp>
        <p:nvSpPr>
          <p:cNvPr id="4" name="object 4"/>
          <p:cNvSpPr/>
          <p:nvPr/>
        </p:nvSpPr>
        <p:spPr>
          <a:xfrm>
            <a:off x="8223504" y="4642103"/>
            <a:ext cx="1700783" cy="146304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8331707" y="4686300"/>
            <a:ext cx="1477010" cy="1376680"/>
          </a:xfrm>
          <a:custGeom>
            <a:avLst/>
            <a:gdLst/>
            <a:ahLst/>
            <a:cxnLst/>
            <a:rect l="l" t="t" r="r" b="b"/>
            <a:pathLst>
              <a:path w="1477009" h="1376679">
                <a:moveTo>
                  <a:pt x="775715" y="0"/>
                </a:moveTo>
                <a:lnTo>
                  <a:pt x="699515" y="0"/>
                </a:lnTo>
                <a:lnTo>
                  <a:pt x="662939" y="3047"/>
                </a:lnTo>
                <a:lnTo>
                  <a:pt x="624839" y="7619"/>
                </a:lnTo>
                <a:lnTo>
                  <a:pt x="553211" y="21335"/>
                </a:lnTo>
                <a:lnTo>
                  <a:pt x="484631" y="41147"/>
                </a:lnTo>
                <a:lnTo>
                  <a:pt x="417575" y="67055"/>
                </a:lnTo>
                <a:lnTo>
                  <a:pt x="355091" y="99059"/>
                </a:lnTo>
                <a:lnTo>
                  <a:pt x="297179" y="135635"/>
                </a:lnTo>
                <a:lnTo>
                  <a:pt x="242316" y="178307"/>
                </a:lnTo>
                <a:lnTo>
                  <a:pt x="167640" y="249935"/>
                </a:lnTo>
                <a:lnTo>
                  <a:pt x="106679" y="330707"/>
                </a:lnTo>
                <a:lnTo>
                  <a:pt x="73151" y="388619"/>
                </a:lnTo>
                <a:lnTo>
                  <a:pt x="44196" y="451103"/>
                </a:lnTo>
                <a:lnTo>
                  <a:pt x="22859" y="516635"/>
                </a:lnTo>
                <a:lnTo>
                  <a:pt x="7620" y="583691"/>
                </a:lnTo>
                <a:lnTo>
                  <a:pt x="0" y="652271"/>
                </a:lnTo>
                <a:lnTo>
                  <a:pt x="0" y="723899"/>
                </a:lnTo>
                <a:lnTo>
                  <a:pt x="7620" y="794003"/>
                </a:lnTo>
                <a:lnTo>
                  <a:pt x="22859" y="861059"/>
                </a:lnTo>
                <a:lnTo>
                  <a:pt x="44196" y="925067"/>
                </a:lnTo>
                <a:lnTo>
                  <a:pt x="73151" y="987551"/>
                </a:lnTo>
                <a:lnTo>
                  <a:pt x="106679" y="1045463"/>
                </a:lnTo>
                <a:lnTo>
                  <a:pt x="146303" y="1100327"/>
                </a:lnTo>
                <a:lnTo>
                  <a:pt x="192024" y="1152143"/>
                </a:lnTo>
                <a:lnTo>
                  <a:pt x="242316" y="1197863"/>
                </a:lnTo>
                <a:lnTo>
                  <a:pt x="297179" y="1240535"/>
                </a:lnTo>
                <a:lnTo>
                  <a:pt x="356615" y="1277111"/>
                </a:lnTo>
                <a:lnTo>
                  <a:pt x="419099" y="1309115"/>
                </a:lnTo>
                <a:lnTo>
                  <a:pt x="484631" y="1335023"/>
                </a:lnTo>
                <a:lnTo>
                  <a:pt x="554735" y="1354835"/>
                </a:lnTo>
                <a:lnTo>
                  <a:pt x="626363" y="1368551"/>
                </a:lnTo>
                <a:lnTo>
                  <a:pt x="701039" y="1376171"/>
                </a:lnTo>
                <a:lnTo>
                  <a:pt x="739139" y="1376171"/>
                </a:lnTo>
                <a:lnTo>
                  <a:pt x="813815" y="1373123"/>
                </a:lnTo>
                <a:lnTo>
                  <a:pt x="886967" y="1362455"/>
                </a:lnTo>
                <a:lnTo>
                  <a:pt x="958595" y="1345691"/>
                </a:lnTo>
                <a:lnTo>
                  <a:pt x="982544" y="1338071"/>
                </a:lnTo>
                <a:lnTo>
                  <a:pt x="701039" y="1338071"/>
                </a:lnTo>
                <a:lnTo>
                  <a:pt x="665987" y="1335023"/>
                </a:lnTo>
                <a:lnTo>
                  <a:pt x="562355" y="1318259"/>
                </a:lnTo>
                <a:lnTo>
                  <a:pt x="496823" y="1298447"/>
                </a:lnTo>
                <a:lnTo>
                  <a:pt x="434339" y="1274063"/>
                </a:lnTo>
                <a:lnTo>
                  <a:pt x="374903" y="1243583"/>
                </a:lnTo>
                <a:lnTo>
                  <a:pt x="318515" y="1208531"/>
                </a:lnTo>
                <a:lnTo>
                  <a:pt x="266700" y="1168907"/>
                </a:lnTo>
                <a:lnTo>
                  <a:pt x="219455" y="1124711"/>
                </a:lnTo>
                <a:lnTo>
                  <a:pt x="176783" y="1075943"/>
                </a:lnTo>
                <a:lnTo>
                  <a:pt x="138683" y="1024127"/>
                </a:lnTo>
                <a:lnTo>
                  <a:pt x="106679" y="969263"/>
                </a:lnTo>
                <a:lnTo>
                  <a:pt x="79248" y="909827"/>
                </a:lnTo>
                <a:lnTo>
                  <a:pt x="59435" y="848867"/>
                </a:lnTo>
                <a:lnTo>
                  <a:pt x="45720" y="786383"/>
                </a:lnTo>
                <a:lnTo>
                  <a:pt x="38100" y="720851"/>
                </a:lnTo>
                <a:lnTo>
                  <a:pt x="38100" y="653795"/>
                </a:lnTo>
                <a:lnTo>
                  <a:pt x="45720" y="588263"/>
                </a:lnTo>
                <a:lnTo>
                  <a:pt x="59435" y="525779"/>
                </a:lnTo>
                <a:lnTo>
                  <a:pt x="80772" y="464819"/>
                </a:lnTo>
                <a:lnTo>
                  <a:pt x="92964" y="434339"/>
                </a:lnTo>
                <a:lnTo>
                  <a:pt x="121920" y="377951"/>
                </a:lnTo>
                <a:lnTo>
                  <a:pt x="156972" y="324611"/>
                </a:lnTo>
                <a:lnTo>
                  <a:pt x="198120" y="274319"/>
                </a:lnTo>
                <a:lnTo>
                  <a:pt x="242316" y="228599"/>
                </a:lnTo>
                <a:lnTo>
                  <a:pt x="292607" y="185927"/>
                </a:lnTo>
                <a:lnTo>
                  <a:pt x="345947" y="149351"/>
                </a:lnTo>
                <a:lnTo>
                  <a:pt x="374903" y="131063"/>
                </a:lnTo>
                <a:lnTo>
                  <a:pt x="434339" y="102107"/>
                </a:lnTo>
                <a:lnTo>
                  <a:pt x="496823" y="76199"/>
                </a:lnTo>
                <a:lnTo>
                  <a:pt x="563879" y="57911"/>
                </a:lnTo>
                <a:lnTo>
                  <a:pt x="632459" y="44195"/>
                </a:lnTo>
                <a:lnTo>
                  <a:pt x="702563" y="38099"/>
                </a:lnTo>
                <a:lnTo>
                  <a:pt x="982109" y="38099"/>
                </a:lnTo>
                <a:lnTo>
                  <a:pt x="957071" y="30479"/>
                </a:lnTo>
                <a:lnTo>
                  <a:pt x="922019" y="21335"/>
                </a:lnTo>
                <a:lnTo>
                  <a:pt x="886967" y="13715"/>
                </a:lnTo>
                <a:lnTo>
                  <a:pt x="850391" y="7619"/>
                </a:lnTo>
                <a:lnTo>
                  <a:pt x="813815" y="3047"/>
                </a:lnTo>
                <a:lnTo>
                  <a:pt x="775715" y="0"/>
                </a:lnTo>
                <a:close/>
              </a:path>
              <a:path w="1477009" h="1376679">
                <a:moveTo>
                  <a:pt x="982109" y="38099"/>
                </a:moveTo>
                <a:lnTo>
                  <a:pt x="774191" y="38099"/>
                </a:lnTo>
                <a:lnTo>
                  <a:pt x="810767" y="41147"/>
                </a:lnTo>
                <a:lnTo>
                  <a:pt x="880871" y="50291"/>
                </a:lnTo>
                <a:lnTo>
                  <a:pt x="947927" y="67055"/>
                </a:lnTo>
                <a:lnTo>
                  <a:pt x="1011935" y="88391"/>
                </a:lnTo>
                <a:lnTo>
                  <a:pt x="1072895" y="115823"/>
                </a:lnTo>
                <a:lnTo>
                  <a:pt x="1130807" y="149351"/>
                </a:lnTo>
                <a:lnTo>
                  <a:pt x="1185671" y="185927"/>
                </a:lnTo>
                <a:lnTo>
                  <a:pt x="1234439" y="228599"/>
                </a:lnTo>
                <a:lnTo>
                  <a:pt x="1280159" y="274319"/>
                </a:lnTo>
                <a:lnTo>
                  <a:pt x="1299971" y="300227"/>
                </a:lnTo>
                <a:lnTo>
                  <a:pt x="1319783" y="324611"/>
                </a:lnTo>
                <a:lnTo>
                  <a:pt x="1354835" y="379475"/>
                </a:lnTo>
                <a:lnTo>
                  <a:pt x="1397507" y="464819"/>
                </a:lnTo>
                <a:lnTo>
                  <a:pt x="1417319" y="525779"/>
                </a:lnTo>
                <a:lnTo>
                  <a:pt x="1431035" y="589787"/>
                </a:lnTo>
                <a:lnTo>
                  <a:pt x="1438655" y="655319"/>
                </a:lnTo>
                <a:lnTo>
                  <a:pt x="1438655" y="722375"/>
                </a:lnTo>
                <a:lnTo>
                  <a:pt x="1431035" y="787907"/>
                </a:lnTo>
                <a:lnTo>
                  <a:pt x="1417319" y="850391"/>
                </a:lnTo>
                <a:lnTo>
                  <a:pt x="1395983" y="911351"/>
                </a:lnTo>
                <a:lnTo>
                  <a:pt x="1370075" y="969263"/>
                </a:lnTo>
                <a:lnTo>
                  <a:pt x="1338071" y="1025651"/>
                </a:lnTo>
                <a:lnTo>
                  <a:pt x="1299971" y="1077467"/>
                </a:lnTo>
                <a:lnTo>
                  <a:pt x="1257299" y="1124711"/>
                </a:lnTo>
                <a:lnTo>
                  <a:pt x="1210055" y="1168907"/>
                </a:lnTo>
                <a:lnTo>
                  <a:pt x="1158239" y="1208531"/>
                </a:lnTo>
                <a:lnTo>
                  <a:pt x="1072895" y="1260347"/>
                </a:lnTo>
                <a:lnTo>
                  <a:pt x="1010411" y="1287779"/>
                </a:lnTo>
                <a:lnTo>
                  <a:pt x="946403" y="1309115"/>
                </a:lnTo>
                <a:lnTo>
                  <a:pt x="844295" y="1330451"/>
                </a:lnTo>
                <a:lnTo>
                  <a:pt x="774191" y="1338071"/>
                </a:lnTo>
                <a:lnTo>
                  <a:pt x="982544" y="1338071"/>
                </a:lnTo>
                <a:lnTo>
                  <a:pt x="1025651" y="1322831"/>
                </a:lnTo>
                <a:lnTo>
                  <a:pt x="1089659" y="1293875"/>
                </a:lnTo>
                <a:lnTo>
                  <a:pt x="1150619" y="1258823"/>
                </a:lnTo>
                <a:lnTo>
                  <a:pt x="1208531" y="1219199"/>
                </a:lnTo>
                <a:lnTo>
                  <a:pt x="1260347" y="1175003"/>
                </a:lnTo>
                <a:lnTo>
                  <a:pt x="1307591" y="1126235"/>
                </a:lnTo>
                <a:lnTo>
                  <a:pt x="1370075" y="1045463"/>
                </a:lnTo>
                <a:lnTo>
                  <a:pt x="1418843" y="955547"/>
                </a:lnTo>
                <a:lnTo>
                  <a:pt x="1443227" y="893063"/>
                </a:lnTo>
                <a:lnTo>
                  <a:pt x="1469135" y="792479"/>
                </a:lnTo>
                <a:lnTo>
                  <a:pt x="1476755" y="722375"/>
                </a:lnTo>
                <a:lnTo>
                  <a:pt x="1476755" y="652271"/>
                </a:lnTo>
                <a:lnTo>
                  <a:pt x="1469135" y="582167"/>
                </a:lnTo>
                <a:lnTo>
                  <a:pt x="1453895" y="515111"/>
                </a:lnTo>
                <a:lnTo>
                  <a:pt x="1432559" y="449579"/>
                </a:lnTo>
                <a:lnTo>
                  <a:pt x="1403603" y="388619"/>
                </a:lnTo>
                <a:lnTo>
                  <a:pt x="1370075" y="329183"/>
                </a:lnTo>
                <a:lnTo>
                  <a:pt x="1328927" y="274319"/>
                </a:lnTo>
                <a:lnTo>
                  <a:pt x="1284731" y="224027"/>
                </a:lnTo>
                <a:lnTo>
                  <a:pt x="1234439" y="176783"/>
                </a:lnTo>
                <a:lnTo>
                  <a:pt x="1179575" y="135635"/>
                </a:lnTo>
                <a:lnTo>
                  <a:pt x="1089659" y="82295"/>
                </a:lnTo>
                <a:lnTo>
                  <a:pt x="1025651" y="53339"/>
                </a:lnTo>
                <a:lnTo>
                  <a:pt x="992123" y="41147"/>
                </a:lnTo>
                <a:lnTo>
                  <a:pt x="982109" y="38099"/>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6" name="object 6"/>
          <p:cNvSpPr/>
          <p:nvPr/>
        </p:nvSpPr>
        <p:spPr>
          <a:xfrm>
            <a:off x="8072629" y="4424171"/>
            <a:ext cx="1991995" cy="1905000"/>
          </a:xfrm>
          <a:custGeom>
            <a:avLst/>
            <a:gdLst/>
            <a:ahLst/>
            <a:cxnLst/>
            <a:rect l="l" t="t" r="r" b="b"/>
            <a:pathLst>
              <a:path w="1991995" h="1905000">
                <a:moveTo>
                  <a:pt x="894587" y="1892300"/>
                </a:moveTo>
                <a:lnTo>
                  <a:pt x="819911" y="1892300"/>
                </a:lnTo>
                <a:lnTo>
                  <a:pt x="844295" y="1905000"/>
                </a:lnTo>
                <a:lnTo>
                  <a:pt x="920495" y="1905000"/>
                </a:lnTo>
                <a:lnTo>
                  <a:pt x="894587" y="1892300"/>
                </a:lnTo>
                <a:close/>
              </a:path>
              <a:path w="1991995" h="1905000">
                <a:moveTo>
                  <a:pt x="1171955" y="1892300"/>
                </a:moveTo>
                <a:lnTo>
                  <a:pt x="1097279" y="1892300"/>
                </a:lnTo>
                <a:lnTo>
                  <a:pt x="1071371" y="1905000"/>
                </a:lnTo>
                <a:lnTo>
                  <a:pt x="1123187" y="1905000"/>
                </a:lnTo>
                <a:lnTo>
                  <a:pt x="1171955" y="1892300"/>
                </a:lnTo>
                <a:close/>
              </a:path>
              <a:path w="1991995" h="1905000">
                <a:moveTo>
                  <a:pt x="845819" y="12700"/>
                </a:moveTo>
                <a:lnTo>
                  <a:pt x="795527" y="12700"/>
                </a:lnTo>
                <a:lnTo>
                  <a:pt x="746759" y="25400"/>
                </a:lnTo>
                <a:lnTo>
                  <a:pt x="653795" y="50800"/>
                </a:lnTo>
                <a:lnTo>
                  <a:pt x="608075" y="76200"/>
                </a:lnTo>
                <a:lnTo>
                  <a:pt x="563879" y="88900"/>
                </a:lnTo>
                <a:lnTo>
                  <a:pt x="521207" y="114300"/>
                </a:lnTo>
                <a:lnTo>
                  <a:pt x="438911" y="165100"/>
                </a:lnTo>
                <a:lnTo>
                  <a:pt x="362711" y="215900"/>
                </a:lnTo>
                <a:lnTo>
                  <a:pt x="326135" y="241300"/>
                </a:lnTo>
                <a:lnTo>
                  <a:pt x="259079" y="317500"/>
                </a:lnTo>
                <a:lnTo>
                  <a:pt x="227075" y="342900"/>
                </a:lnTo>
                <a:lnTo>
                  <a:pt x="198120" y="381000"/>
                </a:lnTo>
                <a:lnTo>
                  <a:pt x="170687" y="419100"/>
                </a:lnTo>
                <a:lnTo>
                  <a:pt x="144779" y="457200"/>
                </a:lnTo>
                <a:lnTo>
                  <a:pt x="120396" y="495300"/>
                </a:lnTo>
                <a:lnTo>
                  <a:pt x="99059" y="546100"/>
                </a:lnTo>
                <a:lnTo>
                  <a:pt x="79248" y="584200"/>
                </a:lnTo>
                <a:lnTo>
                  <a:pt x="60959" y="622300"/>
                </a:lnTo>
                <a:lnTo>
                  <a:pt x="38100" y="698500"/>
                </a:lnTo>
                <a:lnTo>
                  <a:pt x="25907" y="736600"/>
                </a:lnTo>
                <a:lnTo>
                  <a:pt x="12192" y="812800"/>
                </a:lnTo>
                <a:lnTo>
                  <a:pt x="9144" y="838200"/>
                </a:lnTo>
                <a:lnTo>
                  <a:pt x="6096" y="850900"/>
                </a:lnTo>
                <a:lnTo>
                  <a:pt x="3048" y="876300"/>
                </a:lnTo>
                <a:lnTo>
                  <a:pt x="1524" y="901700"/>
                </a:lnTo>
                <a:lnTo>
                  <a:pt x="1524" y="927100"/>
                </a:lnTo>
                <a:lnTo>
                  <a:pt x="0" y="952500"/>
                </a:lnTo>
                <a:lnTo>
                  <a:pt x="0" y="977900"/>
                </a:lnTo>
                <a:lnTo>
                  <a:pt x="3048" y="1028700"/>
                </a:lnTo>
                <a:lnTo>
                  <a:pt x="6096" y="1054100"/>
                </a:lnTo>
                <a:lnTo>
                  <a:pt x="7620" y="1079500"/>
                </a:lnTo>
                <a:lnTo>
                  <a:pt x="12192" y="1104900"/>
                </a:lnTo>
                <a:lnTo>
                  <a:pt x="15239" y="1130300"/>
                </a:lnTo>
                <a:lnTo>
                  <a:pt x="19811" y="1143000"/>
                </a:lnTo>
                <a:lnTo>
                  <a:pt x="38100" y="1219200"/>
                </a:lnTo>
                <a:lnTo>
                  <a:pt x="79248" y="1333500"/>
                </a:lnTo>
                <a:lnTo>
                  <a:pt x="99059" y="1371600"/>
                </a:lnTo>
                <a:lnTo>
                  <a:pt x="120396" y="1409700"/>
                </a:lnTo>
                <a:lnTo>
                  <a:pt x="144779" y="1447800"/>
                </a:lnTo>
                <a:lnTo>
                  <a:pt x="170687" y="1485900"/>
                </a:lnTo>
                <a:lnTo>
                  <a:pt x="198120" y="1524000"/>
                </a:lnTo>
                <a:lnTo>
                  <a:pt x="259079" y="1600200"/>
                </a:lnTo>
                <a:lnTo>
                  <a:pt x="292607" y="1638300"/>
                </a:lnTo>
                <a:lnTo>
                  <a:pt x="326135" y="1663700"/>
                </a:lnTo>
                <a:lnTo>
                  <a:pt x="362711" y="1689100"/>
                </a:lnTo>
                <a:lnTo>
                  <a:pt x="400811" y="1727200"/>
                </a:lnTo>
                <a:lnTo>
                  <a:pt x="438911" y="1752600"/>
                </a:lnTo>
                <a:lnTo>
                  <a:pt x="480059" y="1778000"/>
                </a:lnTo>
                <a:lnTo>
                  <a:pt x="521207" y="1790700"/>
                </a:lnTo>
                <a:lnTo>
                  <a:pt x="563879" y="1816100"/>
                </a:lnTo>
                <a:lnTo>
                  <a:pt x="608075" y="1841500"/>
                </a:lnTo>
                <a:lnTo>
                  <a:pt x="699515" y="1866900"/>
                </a:lnTo>
                <a:lnTo>
                  <a:pt x="795527" y="1892300"/>
                </a:lnTo>
                <a:lnTo>
                  <a:pt x="821435" y="1892300"/>
                </a:lnTo>
                <a:lnTo>
                  <a:pt x="797051" y="1879600"/>
                </a:lnTo>
                <a:lnTo>
                  <a:pt x="656843" y="1841500"/>
                </a:lnTo>
                <a:lnTo>
                  <a:pt x="568451" y="1803400"/>
                </a:lnTo>
                <a:lnTo>
                  <a:pt x="525779" y="1790700"/>
                </a:lnTo>
                <a:lnTo>
                  <a:pt x="484631" y="1765300"/>
                </a:lnTo>
                <a:lnTo>
                  <a:pt x="405383" y="1714500"/>
                </a:lnTo>
                <a:lnTo>
                  <a:pt x="332231" y="1651000"/>
                </a:lnTo>
                <a:lnTo>
                  <a:pt x="298703" y="1625600"/>
                </a:lnTo>
                <a:lnTo>
                  <a:pt x="266700" y="1587500"/>
                </a:lnTo>
                <a:lnTo>
                  <a:pt x="234696" y="1562100"/>
                </a:lnTo>
                <a:lnTo>
                  <a:pt x="205739" y="1524000"/>
                </a:lnTo>
                <a:lnTo>
                  <a:pt x="178307" y="1485900"/>
                </a:lnTo>
                <a:lnTo>
                  <a:pt x="152400" y="1447800"/>
                </a:lnTo>
                <a:lnTo>
                  <a:pt x="106679" y="1371600"/>
                </a:lnTo>
                <a:lnTo>
                  <a:pt x="86868" y="1320800"/>
                </a:lnTo>
                <a:lnTo>
                  <a:pt x="70103" y="1282700"/>
                </a:lnTo>
                <a:lnTo>
                  <a:pt x="54863" y="1231900"/>
                </a:lnTo>
                <a:lnTo>
                  <a:pt x="47244" y="1219200"/>
                </a:lnTo>
                <a:lnTo>
                  <a:pt x="35051" y="1168400"/>
                </a:lnTo>
                <a:lnTo>
                  <a:pt x="25907" y="1117600"/>
                </a:lnTo>
                <a:lnTo>
                  <a:pt x="21335" y="1104900"/>
                </a:lnTo>
                <a:lnTo>
                  <a:pt x="12192" y="1028700"/>
                </a:lnTo>
                <a:lnTo>
                  <a:pt x="10668" y="1003300"/>
                </a:lnTo>
                <a:lnTo>
                  <a:pt x="10668" y="977900"/>
                </a:lnTo>
                <a:lnTo>
                  <a:pt x="9905" y="965200"/>
                </a:lnTo>
                <a:lnTo>
                  <a:pt x="3048" y="965200"/>
                </a:lnTo>
                <a:lnTo>
                  <a:pt x="9144" y="952500"/>
                </a:lnTo>
                <a:lnTo>
                  <a:pt x="10668" y="952500"/>
                </a:lnTo>
                <a:lnTo>
                  <a:pt x="10668" y="901700"/>
                </a:lnTo>
                <a:lnTo>
                  <a:pt x="21335" y="812800"/>
                </a:lnTo>
                <a:lnTo>
                  <a:pt x="35051" y="736600"/>
                </a:lnTo>
                <a:lnTo>
                  <a:pt x="47244" y="698500"/>
                </a:lnTo>
                <a:lnTo>
                  <a:pt x="54863" y="673100"/>
                </a:lnTo>
                <a:lnTo>
                  <a:pt x="70103" y="635000"/>
                </a:lnTo>
                <a:lnTo>
                  <a:pt x="86868" y="584200"/>
                </a:lnTo>
                <a:lnTo>
                  <a:pt x="106679" y="546100"/>
                </a:lnTo>
                <a:lnTo>
                  <a:pt x="152400" y="469900"/>
                </a:lnTo>
                <a:lnTo>
                  <a:pt x="178307" y="431800"/>
                </a:lnTo>
                <a:lnTo>
                  <a:pt x="205739" y="393700"/>
                </a:lnTo>
                <a:lnTo>
                  <a:pt x="234696" y="355600"/>
                </a:lnTo>
                <a:lnTo>
                  <a:pt x="298703" y="279400"/>
                </a:lnTo>
                <a:lnTo>
                  <a:pt x="368807" y="228600"/>
                </a:lnTo>
                <a:lnTo>
                  <a:pt x="405383" y="190500"/>
                </a:lnTo>
                <a:lnTo>
                  <a:pt x="484631" y="139700"/>
                </a:lnTo>
                <a:lnTo>
                  <a:pt x="525779" y="127000"/>
                </a:lnTo>
                <a:lnTo>
                  <a:pt x="568451" y="101600"/>
                </a:lnTo>
                <a:lnTo>
                  <a:pt x="612647" y="76200"/>
                </a:lnTo>
                <a:lnTo>
                  <a:pt x="702563" y="50800"/>
                </a:lnTo>
                <a:lnTo>
                  <a:pt x="797051" y="25400"/>
                </a:lnTo>
                <a:lnTo>
                  <a:pt x="821435" y="25400"/>
                </a:lnTo>
                <a:lnTo>
                  <a:pt x="845819" y="12700"/>
                </a:lnTo>
                <a:close/>
              </a:path>
              <a:path w="1991995" h="1905000">
                <a:moveTo>
                  <a:pt x="1196339" y="12700"/>
                </a:moveTo>
                <a:lnTo>
                  <a:pt x="1097279" y="12700"/>
                </a:lnTo>
                <a:lnTo>
                  <a:pt x="1170431" y="25400"/>
                </a:lnTo>
                <a:lnTo>
                  <a:pt x="1194815" y="25400"/>
                </a:lnTo>
                <a:lnTo>
                  <a:pt x="1335023" y="63500"/>
                </a:lnTo>
                <a:lnTo>
                  <a:pt x="1423415" y="101600"/>
                </a:lnTo>
                <a:lnTo>
                  <a:pt x="1466087" y="127000"/>
                </a:lnTo>
                <a:lnTo>
                  <a:pt x="1507235" y="139700"/>
                </a:lnTo>
                <a:lnTo>
                  <a:pt x="1586483" y="190500"/>
                </a:lnTo>
                <a:lnTo>
                  <a:pt x="1659635" y="254000"/>
                </a:lnTo>
                <a:lnTo>
                  <a:pt x="1693163" y="279400"/>
                </a:lnTo>
                <a:lnTo>
                  <a:pt x="1757171" y="355600"/>
                </a:lnTo>
                <a:lnTo>
                  <a:pt x="1786127" y="393700"/>
                </a:lnTo>
                <a:lnTo>
                  <a:pt x="1813559" y="431800"/>
                </a:lnTo>
                <a:lnTo>
                  <a:pt x="1839467" y="469900"/>
                </a:lnTo>
                <a:lnTo>
                  <a:pt x="1885187" y="546100"/>
                </a:lnTo>
                <a:lnTo>
                  <a:pt x="1904999" y="584200"/>
                </a:lnTo>
                <a:lnTo>
                  <a:pt x="1921763" y="635000"/>
                </a:lnTo>
                <a:lnTo>
                  <a:pt x="1937003" y="673100"/>
                </a:lnTo>
                <a:lnTo>
                  <a:pt x="1944623" y="698500"/>
                </a:lnTo>
                <a:lnTo>
                  <a:pt x="1956815" y="736600"/>
                </a:lnTo>
                <a:lnTo>
                  <a:pt x="1970531" y="812800"/>
                </a:lnTo>
                <a:lnTo>
                  <a:pt x="1976627" y="863600"/>
                </a:lnTo>
                <a:lnTo>
                  <a:pt x="1978151" y="889000"/>
                </a:lnTo>
                <a:lnTo>
                  <a:pt x="1979675" y="901700"/>
                </a:lnTo>
                <a:lnTo>
                  <a:pt x="1981199" y="927100"/>
                </a:lnTo>
                <a:lnTo>
                  <a:pt x="1981199" y="977900"/>
                </a:lnTo>
                <a:lnTo>
                  <a:pt x="1976627" y="1054100"/>
                </a:lnTo>
                <a:lnTo>
                  <a:pt x="1970531" y="1104900"/>
                </a:lnTo>
                <a:lnTo>
                  <a:pt x="1965959" y="1117600"/>
                </a:lnTo>
                <a:lnTo>
                  <a:pt x="1956815" y="1168400"/>
                </a:lnTo>
                <a:lnTo>
                  <a:pt x="1944623" y="1219200"/>
                </a:lnTo>
                <a:lnTo>
                  <a:pt x="1937003" y="1231900"/>
                </a:lnTo>
                <a:lnTo>
                  <a:pt x="1921763" y="1282700"/>
                </a:lnTo>
                <a:lnTo>
                  <a:pt x="1904999" y="1320800"/>
                </a:lnTo>
                <a:lnTo>
                  <a:pt x="1885187" y="1371600"/>
                </a:lnTo>
                <a:lnTo>
                  <a:pt x="1839467" y="1447800"/>
                </a:lnTo>
                <a:lnTo>
                  <a:pt x="1813559" y="1485900"/>
                </a:lnTo>
                <a:lnTo>
                  <a:pt x="1786127" y="1524000"/>
                </a:lnTo>
                <a:lnTo>
                  <a:pt x="1757171" y="1562100"/>
                </a:lnTo>
                <a:lnTo>
                  <a:pt x="1725167" y="1587500"/>
                </a:lnTo>
                <a:lnTo>
                  <a:pt x="1693163" y="1625600"/>
                </a:lnTo>
                <a:lnTo>
                  <a:pt x="1658111" y="1651000"/>
                </a:lnTo>
                <a:lnTo>
                  <a:pt x="1623059" y="1689100"/>
                </a:lnTo>
                <a:lnTo>
                  <a:pt x="1586483" y="1714500"/>
                </a:lnTo>
                <a:lnTo>
                  <a:pt x="1507235" y="1765300"/>
                </a:lnTo>
                <a:lnTo>
                  <a:pt x="1466087" y="1790700"/>
                </a:lnTo>
                <a:lnTo>
                  <a:pt x="1423415" y="1803400"/>
                </a:lnTo>
                <a:lnTo>
                  <a:pt x="1379219" y="1828800"/>
                </a:lnTo>
                <a:lnTo>
                  <a:pt x="1335023" y="1841500"/>
                </a:lnTo>
                <a:lnTo>
                  <a:pt x="1194815" y="1879600"/>
                </a:lnTo>
                <a:lnTo>
                  <a:pt x="1170431" y="1892300"/>
                </a:lnTo>
                <a:lnTo>
                  <a:pt x="1196339" y="1892300"/>
                </a:lnTo>
                <a:lnTo>
                  <a:pt x="1292351" y="1866900"/>
                </a:lnTo>
                <a:lnTo>
                  <a:pt x="1383791" y="1841500"/>
                </a:lnTo>
                <a:lnTo>
                  <a:pt x="1427987" y="1816100"/>
                </a:lnTo>
                <a:lnTo>
                  <a:pt x="1470659" y="1790700"/>
                </a:lnTo>
                <a:lnTo>
                  <a:pt x="1511807" y="1778000"/>
                </a:lnTo>
                <a:lnTo>
                  <a:pt x="1552955" y="1752600"/>
                </a:lnTo>
                <a:lnTo>
                  <a:pt x="1591055" y="1727200"/>
                </a:lnTo>
                <a:lnTo>
                  <a:pt x="1629155" y="1689100"/>
                </a:lnTo>
                <a:lnTo>
                  <a:pt x="1665731" y="1663700"/>
                </a:lnTo>
                <a:lnTo>
                  <a:pt x="1699259" y="1638300"/>
                </a:lnTo>
                <a:lnTo>
                  <a:pt x="1732787" y="1600200"/>
                </a:lnTo>
                <a:lnTo>
                  <a:pt x="1793747" y="1524000"/>
                </a:lnTo>
                <a:lnTo>
                  <a:pt x="1821179" y="1485900"/>
                </a:lnTo>
                <a:lnTo>
                  <a:pt x="1847087" y="1447800"/>
                </a:lnTo>
                <a:lnTo>
                  <a:pt x="1871471" y="1409700"/>
                </a:lnTo>
                <a:lnTo>
                  <a:pt x="1892807" y="1371600"/>
                </a:lnTo>
                <a:lnTo>
                  <a:pt x="1912619" y="1333500"/>
                </a:lnTo>
                <a:lnTo>
                  <a:pt x="1930907" y="1282700"/>
                </a:lnTo>
                <a:lnTo>
                  <a:pt x="1946147" y="1244600"/>
                </a:lnTo>
                <a:lnTo>
                  <a:pt x="1975103" y="1130300"/>
                </a:lnTo>
                <a:lnTo>
                  <a:pt x="1988819" y="1028700"/>
                </a:lnTo>
                <a:lnTo>
                  <a:pt x="1990343" y="1003300"/>
                </a:lnTo>
                <a:lnTo>
                  <a:pt x="1990343" y="977900"/>
                </a:lnTo>
                <a:lnTo>
                  <a:pt x="1991867" y="952500"/>
                </a:lnTo>
                <a:lnTo>
                  <a:pt x="1990343" y="927100"/>
                </a:lnTo>
                <a:lnTo>
                  <a:pt x="1990343" y="901700"/>
                </a:lnTo>
                <a:lnTo>
                  <a:pt x="1988819" y="876300"/>
                </a:lnTo>
                <a:lnTo>
                  <a:pt x="1982723" y="838200"/>
                </a:lnTo>
                <a:lnTo>
                  <a:pt x="1979675" y="812800"/>
                </a:lnTo>
                <a:lnTo>
                  <a:pt x="1965959" y="736600"/>
                </a:lnTo>
                <a:lnTo>
                  <a:pt x="1959863" y="711200"/>
                </a:lnTo>
                <a:lnTo>
                  <a:pt x="1953767" y="698500"/>
                </a:lnTo>
                <a:lnTo>
                  <a:pt x="1930907" y="622300"/>
                </a:lnTo>
                <a:lnTo>
                  <a:pt x="1912619" y="584200"/>
                </a:lnTo>
                <a:lnTo>
                  <a:pt x="1892807" y="546100"/>
                </a:lnTo>
                <a:lnTo>
                  <a:pt x="1871471" y="495300"/>
                </a:lnTo>
                <a:lnTo>
                  <a:pt x="1847087" y="457200"/>
                </a:lnTo>
                <a:lnTo>
                  <a:pt x="1821179" y="419100"/>
                </a:lnTo>
                <a:lnTo>
                  <a:pt x="1793747" y="381000"/>
                </a:lnTo>
                <a:lnTo>
                  <a:pt x="1763267" y="342900"/>
                </a:lnTo>
                <a:lnTo>
                  <a:pt x="1732787" y="317500"/>
                </a:lnTo>
                <a:lnTo>
                  <a:pt x="1665731" y="241300"/>
                </a:lnTo>
                <a:lnTo>
                  <a:pt x="1629155" y="215900"/>
                </a:lnTo>
                <a:lnTo>
                  <a:pt x="1552955" y="165100"/>
                </a:lnTo>
                <a:lnTo>
                  <a:pt x="1470659" y="114300"/>
                </a:lnTo>
                <a:lnTo>
                  <a:pt x="1427987" y="88900"/>
                </a:lnTo>
                <a:lnTo>
                  <a:pt x="1383791" y="76200"/>
                </a:lnTo>
                <a:lnTo>
                  <a:pt x="1338071" y="50800"/>
                </a:lnTo>
                <a:lnTo>
                  <a:pt x="1245107" y="25400"/>
                </a:lnTo>
                <a:lnTo>
                  <a:pt x="1196339" y="12700"/>
                </a:lnTo>
                <a:close/>
              </a:path>
              <a:path w="1991995" h="1905000">
                <a:moveTo>
                  <a:pt x="9144" y="952500"/>
                </a:moveTo>
                <a:lnTo>
                  <a:pt x="3048" y="965200"/>
                </a:lnTo>
                <a:lnTo>
                  <a:pt x="9144" y="965200"/>
                </a:lnTo>
                <a:lnTo>
                  <a:pt x="9651" y="960966"/>
                </a:lnTo>
                <a:lnTo>
                  <a:pt x="9144" y="952500"/>
                </a:lnTo>
                <a:close/>
              </a:path>
              <a:path w="1991995" h="1905000">
                <a:moveTo>
                  <a:pt x="9651" y="960966"/>
                </a:moveTo>
                <a:lnTo>
                  <a:pt x="9144" y="965200"/>
                </a:lnTo>
                <a:lnTo>
                  <a:pt x="9905" y="965200"/>
                </a:lnTo>
                <a:lnTo>
                  <a:pt x="9651" y="960966"/>
                </a:lnTo>
                <a:close/>
              </a:path>
              <a:path w="1991995" h="1905000">
                <a:moveTo>
                  <a:pt x="10668" y="952500"/>
                </a:moveTo>
                <a:lnTo>
                  <a:pt x="9144" y="952500"/>
                </a:lnTo>
                <a:lnTo>
                  <a:pt x="9651" y="960966"/>
                </a:lnTo>
                <a:lnTo>
                  <a:pt x="10668" y="952500"/>
                </a:lnTo>
                <a:close/>
              </a:path>
              <a:path w="1991995" h="1905000">
                <a:moveTo>
                  <a:pt x="1123187" y="0"/>
                </a:moveTo>
                <a:lnTo>
                  <a:pt x="868679" y="0"/>
                </a:lnTo>
                <a:lnTo>
                  <a:pt x="844295" y="12700"/>
                </a:lnTo>
                <a:lnTo>
                  <a:pt x="1147571" y="12700"/>
                </a:lnTo>
                <a:lnTo>
                  <a:pt x="1123187"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7" name="object 7"/>
          <p:cNvSpPr/>
          <p:nvPr/>
        </p:nvSpPr>
        <p:spPr>
          <a:xfrm>
            <a:off x="4285500" y="4434839"/>
            <a:ext cx="2144254" cy="2071116"/>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943855" y="5013959"/>
            <a:ext cx="829310" cy="828040"/>
          </a:xfrm>
          <a:custGeom>
            <a:avLst/>
            <a:gdLst/>
            <a:ahLst/>
            <a:cxnLst/>
            <a:rect l="l" t="t" r="r" b="b"/>
            <a:pathLst>
              <a:path w="829310" h="828039">
                <a:moveTo>
                  <a:pt x="414527" y="0"/>
                </a:moveTo>
                <a:lnTo>
                  <a:pt x="366247" y="2793"/>
                </a:lnTo>
                <a:lnTo>
                  <a:pt x="319586" y="10965"/>
                </a:lnTo>
                <a:lnTo>
                  <a:pt x="274858" y="24202"/>
                </a:lnTo>
                <a:lnTo>
                  <a:pt x="232376" y="42192"/>
                </a:lnTo>
                <a:lnTo>
                  <a:pt x="192453" y="64620"/>
                </a:lnTo>
                <a:lnTo>
                  <a:pt x="155403" y="91173"/>
                </a:lnTo>
                <a:lnTo>
                  <a:pt x="121538" y="121538"/>
                </a:lnTo>
                <a:lnTo>
                  <a:pt x="91173" y="155403"/>
                </a:lnTo>
                <a:lnTo>
                  <a:pt x="64620" y="192453"/>
                </a:lnTo>
                <a:lnTo>
                  <a:pt x="42192" y="232376"/>
                </a:lnTo>
                <a:lnTo>
                  <a:pt x="24202" y="274858"/>
                </a:lnTo>
                <a:lnTo>
                  <a:pt x="10965" y="319586"/>
                </a:lnTo>
                <a:lnTo>
                  <a:pt x="2793" y="366247"/>
                </a:lnTo>
                <a:lnTo>
                  <a:pt x="0" y="414527"/>
                </a:lnTo>
                <a:lnTo>
                  <a:pt x="2793" y="462786"/>
                </a:lnTo>
                <a:lnTo>
                  <a:pt x="10965" y="509384"/>
                </a:lnTo>
                <a:lnTo>
                  <a:pt x="24202" y="554017"/>
                </a:lnTo>
                <a:lnTo>
                  <a:pt x="42192" y="596377"/>
                </a:lnTo>
                <a:lnTo>
                  <a:pt x="64620" y="636157"/>
                </a:lnTo>
                <a:lnTo>
                  <a:pt x="91173" y="673052"/>
                </a:lnTo>
                <a:lnTo>
                  <a:pt x="121538" y="706754"/>
                </a:lnTo>
                <a:lnTo>
                  <a:pt x="155403" y="736958"/>
                </a:lnTo>
                <a:lnTo>
                  <a:pt x="192453" y="763356"/>
                </a:lnTo>
                <a:lnTo>
                  <a:pt x="232376" y="785641"/>
                </a:lnTo>
                <a:lnTo>
                  <a:pt x="274858" y="803508"/>
                </a:lnTo>
                <a:lnTo>
                  <a:pt x="319586" y="816650"/>
                </a:lnTo>
                <a:lnTo>
                  <a:pt x="366247" y="824760"/>
                </a:lnTo>
                <a:lnTo>
                  <a:pt x="414527" y="827531"/>
                </a:lnTo>
                <a:lnTo>
                  <a:pt x="462808" y="824760"/>
                </a:lnTo>
                <a:lnTo>
                  <a:pt x="509469" y="816650"/>
                </a:lnTo>
                <a:lnTo>
                  <a:pt x="554197" y="803508"/>
                </a:lnTo>
                <a:lnTo>
                  <a:pt x="596679" y="785641"/>
                </a:lnTo>
                <a:lnTo>
                  <a:pt x="636602" y="763356"/>
                </a:lnTo>
                <a:lnTo>
                  <a:pt x="673652" y="736958"/>
                </a:lnTo>
                <a:lnTo>
                  <a:pt x="707516" y="706754"/>
                </a:lnTo>
                <a:lnTo>
                  <a:pt x="737882" y="673052"/>
                </a:lnTo>
                <a:lnTo>
                  <a:pt x="764435" y="636157"/>
                </a:lnTo>
                <a:lnTo>
                  <a:pt x="786863" y="596377"/>
                </a:lnTo>
                <a:lnTo>
                  <a:pt x="804853" y="554017"/>
                </a:lnTo>
                <a:lnTo>
                  <a:pt x="818090" y="509384"/>
                </a:lnTo>
                <a:lnTo>
                  <a:pt x="826262" y="462786"/>
                </a:lnTo>
                <a:lnTo>
                  <a:pt x="829055" y="414527"/>
                </a:lnTo>
                <a:lnTo>
                  <a:pt x="826262" y="366247"/>
                </a:lnTo>
                <a:lnTo>
                  <a:pt x="818090" y="319586"/>
                </a:lnTo>
                <a:lnTo>
                  <a:pt x="804853" y="274858"/>
                </a:lnTo>
                <a:lnTo>
                  <a:pt x="786863" y="232376"/>
                </a:lnTo>
                <a:lnTo>
                  <a:pt x="764435" y="192453"/>
                </a:lnTo>
                <a:lnTo>
                  <a:pt x="737882" y="155403"/>
                </a:lnTo>
                <a:lnTo>
                  <a:pt x="707516" y="121538"/>
                </a:lnTo>
                <a:lnTo>
                  <a:pt x="673652" y="91173"/>
                </a:lnTo>
                <a:lnTo>
                  <a:pt x="636602" y="64620"/>
                </a:lnTo>
                <a:lnTo>
                  <a:pt x="596679" y="42192"/>
                </a:lnTo>
                <a:lnTo>
                  <a:pt x="554197" y="24202"/>
                </a:lnTo>
                <a:lnTo>
                  <a:pt x="509469" y="10965"/>
                </a:lnTo>
                <a:lnTo>
                  <a:pt x="462808" y="2793"/>
                </a:lnTo>
                <a:lnTo>
                  <a:pt x="414527" y="0"/>
                </a:lnTo>
                <a:close/>
              </a:path>
            </a:pathLst>
          </a:custGeom>
          <a:solidFill>
            <a:srgbClr val="000000"/>
          </a:solidFill>
        </p:spPr>
        <p:txBody>
          <a:bodyPr wrap="square" lIns="0" tIns="0" rIns="0" bIns="0" rtlCol="0"/>
          <a:lstStyle/>
          <a:p>
            <a:endParaRPr>
              <a:solidFill>
                <a:prstClr val="black"/>
              </a:solidFill>
              <a:latin typeface="Calibri"/>
            </a:endParaRPr>
          </a:p>
        </p:txBody>
      </p:sp>
      <p:sp>
        <p:nvSpPr>
          <p:cNvPr id="9" name="object 9"/>
          <p:cNvSpPr/>
          <p:nvPr/>
        </p:nvSpPr>
        <p:spPr>
          <a:xfrm>
            <a:off x="4925567" y="4994147"/>
            <a:ext cx="866140" cy="867410"/>
          </a:xfrm>
          <a:custGeom>
            <a:avLst/>
            <a:gdLst/>
            <a:ahLst/>
            <a:cxnLst/>
            <a:rect l="l" t="t" r="r" b="b"/>
            <a:pathLst>
              <a:path w="866139" h="867410">
                <a:moveTo>
                  <a:pt x="432815" y="0"/>
                </a:moveTo>
                <a:lnTo>
                  <a:pt x="388619" y="3047"/>
                </a:lnTo>
                <a:lnTo>
                  <a:pt x="345947" y="9143"/>
                </a:lnTo>
                <a:lnTo>
                  <a:pt x="303275" y="19811"/>
                </a:lnTo>
                <a:lnTo>
                  <a:pt x="263651" y="35051"/>
                </a:lnTo>
                <a:lnTo>
                  <a:pt x="227075" y="53339"/>
                </a:lnTo>
                <a:lnTo>
                  <a:pt x="190500" y="74675"/>
                </a:lnTo>
                <a:lnTo>
                  <a:pt x="156972" y="100583"/>
                </a:lnTo>
                <a:lnTo>
                  <a:pt x="141732" y="112775"/>
                </a:lnTo>
                <a:lnTo>
                  <a:pt x="99060" y="158495"/>
                </a:lnTo>
                <a:lnTo>
                  <a:pt x="73151" y="192023"/>
                </a:lnTo>
                <a:lnTo>
                  <a:pt x="62484" y="210311"/>
                </a:lnTo>
                <a:lnTo>
                  <a:pt x="51815" y="227075"/>
                </a:lnTo>
                <a:lnTo>
                  <a:pt x="42672" y="246887"/>
                </a:lnTo>
                <a:lnTo>
                  <a:pt x="33527" y="265175"/>
                </a:lnTo>
                <a:lnTo>
                  <a:pt x="25908" y="284987"/>
                </a:lnTo>
                <a:lnTo>
                  <a:pt x="13715" y="326135"/>
                </a:lnTo>
                <a:lnTo>
                  <a:pt x="4572" y="368807"/>
                </a:lnTo>
                <a:lnTo>
                  <a:pt x="0" y="411479"/>
                </a:lnTo>
                <a:lnTo>
                  <a:pt x="0" y="457199"/>
                </a:lnTo>
                <a:lnTo>
                  <a:pt x="3048" y="478535"/>
                </a:lnTo>
                <a:lnTo>
                  <a:pt x="4572" y="499871"/>
                </a:lnTo>
                <a:lnTo>
                  <a:pt x="13715" y="542543"/>
                </a:lnTo>
                <a:lnTo>
                  <a:pt x="19812" y="562355"/>
                </a:lnTo>
                <a:lnTo>
                  <a:pt x="25908" y="583691"/>
                </a:lnTo>
                <a:lnTo>
                  <a:pt x="35051" y="603503"/>
                </a:lnTo>
                <a:lnTo>
                  <a:pt x="42672" y="621791"/>
                </a:lnTo>
                <a:lnTo>
                  <a:pt x="51815" y="640079"/>
                </a:lnTo>
                <a:lnTo>
                  <a:pt x="74675" y="676655"/>
                </a:lnTo>
                <a:lnTo>
                  <a:pt x="99060" y="710183"/>
                </a:lnTo>
                <a:lnTo>
                  <a:pt x="126492" y="740663"/>
                </a:lnTo>
                <a:lnTo>
                  <a:pt x="158496" y="768095"/>
                </a:lnTo>
                <a:lnTo>
                  <a:pt x="173736" y="781811"/>
                </a:lnTo>
                <a:lnTo>
                  <a:pt x="192024" y="792479"/>
                </a:lnTo>
                <a:lnTo>
                  <a:pt x="208787" y="804671"/>
                </a:lnTo>
                <a:lnTo>
                  <a:pt x="227075" y="815339"/>
                </a:lnTo>
                <a:lnTo>
                  <a:pt x="265175" y="833627"/>
                </a:lnTo>
                <a:lnTo>
                  <a:pt x="324611" y="853439"/>
                </a:lnTo>
                <a:lnTo>
                  <a:pt x="367283" y="862583"/>
                </a:lnTo>
                <a:lnTo>
                  <a:pt x="432815" y="867155"/>
                </a:lnTo>
                <a:lnTo>
                  <a:pt x="477011" y="864107"/>
                </a:lnTo>
                <a:lnTo>
                  <a:pt x="521207" y="858011"/>
                </a:lnTo>
                <a:lnTo>
                  <a:pt x="541019" y="853439"/>
                </a:lnTo>
                <a:lnTo>
                  <a:pt x="562355" y="847343"/>
                </a:lnTo>
                <a:lnTo>
                  <a:pt x="609904" y="829055"/>
                </a:lnTo>
                <a:lnTo>
                  <a:pt x="432815" y="829055"/>
                </a:lnTo>
                <a:lnTo>
                  <a:pt x="371855" y="824483"/>
                </a:lnTo>
                <a:lnTo>
                  <a:pt x="353567" y="819911"/>
                </a:lnTo>
                <a:lnTo>
                  <a:pt x="333755" y="816863"/>
                </a:lnTo>
                <a:lnTo>
                  <a:pt x="297179" y="804671"/>
                </a:lnTo>
                <a:lnTo>
                  <a:pt x="262127" y="789431"/>
                </a:lnTo>
                <a:lnTo>
                  <a:pt x="228600" y="771143"/>
                </a:lnTo>
                <a:lnTo>
                  <a:pt x="196596" y="749807"/>
                </a:lnTo>
                <a:lnTo>
                  <a:pt x="153924" y="713231"/>
                </a:lnTo>
                <a:lnTo>
                  <a:pt x="115824" y="669035"/>
                </a:lnTo>
                <a:lnTo>
                  <a:pt x="76200" y="605027"/>
                </a:lnTo>
                <a:lnTo>
                  <a:pt x="50292" y="531875"/>
                </a:lnTo>
                <a:lnTo>
                  <a:pt x="39624" y="473963"/>
                </a:lnTo>
                <a:lnTo>
                  <a:pt x="38217" y="455675"/>
                </a:lnTo>
                <a:lnTo>
                  <a:pt x="38217" y="411479"/>
                </a:lnTo>
                <a:lnTo>
                  <a:pt x="45720" y="353567"/>
                </a:lnTo>
                <a:lnTo>
                  <a:pt x="56387" y="315467"/>
                </a:lnTo>
                <a:lnTo>
                  <a:pt x="70103" y="280415"/>
                </a:lnTo>
                <a:lnTo>
                  <a:pt x="77724" y="262127"/>
                </a:lnTo>
                <a:lnTo>
                  <a:pt x="85344" y="245363"/>
                </a:lnTo>
                <a:lnTo>
                  <a:pt x="96012" y="228599"/>
                </a:lnTo>
                <a:lnTo>
                  <a:pt x="105156" y="211835"/>
                </a:lnTo>
                <a:lnTo>
                  <a:pt x="117348" y="196595"/>
                </a:lnTo>
                <a:lnTo>
                  <a:pt x="128015" y="182879"/>
                </a:lnTo>
                <a:lnTo>
                  <a:pt x="141732" y="167639"/>
                </a:lnTo>
                <a:lnTo>
                  <a:pt x="153924" y="153923"/>
                </a:lnTo>
                <a:lnTo>
                  <a:pt x="167639" y="141731"/>
                </a:lnTo>
                <a:lnTo>
                  <a:pt x="182880" y="129539"/>
                </a:lnTo>
                <a:lnTo>
                  <a:pt x="196596" y="117347"/>
                </a:lnTo>
                <a:lnTo>
                  <a:pt x="213360" y="106679"/>
                </a:lnTo>
                <a:lnTo>
                  <a:pt x="228600" y="96011"/>
                </a:lnTo>
                <a:lnTo>
                  <a:pt x="262127" y="77723"/>
                </a:lnTo>
                <a:lnTo>
                  <a:pt x="280415" y="70103"/>
                </a:lnTo>
                <a:lnTo>
                  <a:pt x="297179" y="62483"/>
                </a:lnTo>
                <a:lnTo>
                  <a:pt x="315467" y="56387"/>
                </a:lnTo>
                <a:lnTo>
                  <a:pt x="335279" y="51815"/>
                </a:lnTo>
                <a:lnTo>
                  <a:pt x="353567" y="47243"/>
                </a:lnTo>
                <a:lnTo>
                  <a:pt x="373379" y="42671"/>
                </a:lnTo>
                <a:lnTo>
                  <a:pt x="432815" y="38099"/>
                </a:lnTo>
                <a:lnTo>
                  <a:pt x="609295" y="38099"/>
                </a:lnTo>
                <a:lnTo>
                  <a:pt x="601979" y="35051"/>
                </a:lnTo>
                <a:lnTo>
                  <a:pt x="560831" y="19811"/>
                </a:lnTo>
                <a:lnTo>
                  <a:pt x="519683" y="9143"/>
                </a:lnTo>
                <a:lnTo>
                  <a:pt x="477011" y="3047"/>
                </a:lnTo>
                <a:lnTo>
                  <a:pt x="432815" y="0"/>
                </a:lnTo>
                <a:close/>
              </a:path>
              <a:path w="866139" h="867410">
                <a:moveTo>
                  <a:pt x="609295" y="38099"/>
                </a:moveTo>
                <a:lnTo>
                  <a:pt x="432815" y="38099"/>
                </a:lnTo>
                <a:lnTo>
                  <a:pt x="493775" y="42671"/>
                </a:lnTo>
                <a:lnTo>
                  <a:pt x="513587" y="47243"/>
                </a:lnTo>
                <a:lnTo>
                  <a:pt x="531875" y="51815"/>
                </a:lnTo>
                <a:lnTo>
                  <a:pt x="551687" y="56387"/>
                </a:lnTo>
                <a:lnTo>
                  <a:pt x="569975" y="62483"/>
                </a:lnTo>
                <a:lnTo>
                  <a:pt x="586739" y="70103"/>
                </a:lnTo>
                <a:lnTo>
                  <a:pt x="605027" y="77723"/>
                </a:lnTo>
                <a:lnTo>
                  <a:pt x="638555" y="96011"/>
                </a:lnTo>
                <a:lnTo>
                  <a:pt x="699515" y="141731"/>
                </a:lnTo>
                <a:lnTo>
                  <a:pt x="737615" y="182879"/>
                </a:lnTo>
                <a:lnTo>
                  <a:pt x="771143" y="230123"/>
                </a:lnTo>
                <a:lnTo>
                  <a:pt x="789431" y="263651"/>
                </a:lnTo>
                <a:lnTo>
                  <a:pt x="804671" y="298703"/>
                </a:lnTo>
                <a:lnTo>
                  <a:pt x="819911" y="355091"/>
                </a:lnTo>
                <a:lnTo>
                  <a:pt x="822959" y="374903"/>
                </a:lnTo>
                <a:lnTo>
                  <a:pt x="826007" y="393191"/>
                </a:lnTo>
                <a:lnTo>
                  <a:pt x="827314" y="411479"/>
                </a:lnTo>
                <a:lnTo>
                  <a:pt x="827414" y="455675"/>
                </a:lnTo>
                <a:lnTo>
                  <a:pt x="826007" y="473963"/>
                </a:lnTo>
                <a:lnTo>
                  <a:pt x="819911" y="513587"/>
                </a:lnTo>
                <a:lnTo>
                  <a:pt x="810767" y="551687"/>
                </a:lnTo>
                <a:lnTo>
                  <a:pt x="797051" y="588263"/>
                </a:lnTo>
                <a:lnTo>
                  <a:pt x="771143" y="638555"/>
                </a:lnTo>
                <a:lnTo>
                  <a:pt x="749807" y="670559"/>
                </a:lnTo>
                <a:lnTo>
                  <a:pt x="697991" y="726947"/>
                </a:lnTo>
                <a:lnTo>
                  <a:pt x="653795" y="761999"/>
                </a:lnTo>
                <a:lnTo>
                  <a:pt x="637031" y="771143"/>
                </a:lnTo>
                <a:lnTo>
                  <a:pt x="620267" y="781811"/>
                </a:lnTo>
                <a:lnTo>
                  <a:pt x="603503" y="789431"/>
                </a:lnTo>
                <a:lnTo>
                  <a:pt x="586739" y="798575"/>
                </a:lnTo>
                <a:lnTo>
                  <a:pt x="531875" y="816863"/>
                </a:lnTo>
                <a:lnTo>
                  <a:pt x="512063" y="821435"/>
                </a:lnTo>
                <a:lnTo>
                  <a:pt x="472439" y="827531"/>
                </a:lnTo>
                <a:lnTo>
                  <a:pt x="452627" y="827531"/>
                </a:lnTo>
                <a:lnTo>
                  <a:pt x="432815" y="829055"/>
                </a:lnTo>
                <a:lnTo>
                  <a:pt x="609904" y="829055"/>
                </a:lnTo>
                <a:lnTo>
                  <a:pt x="621791" y="824483"/>
                </a:lnTo>
                <a:lnTo>
                  <a:pt x="658367" y="803147"/>
                </a:lnTo>
                <a:lnTo>
                  <a:pt x="708659" y="768095"/>
                </a:lnTo>
                <a:lnTo>
                  <a:pt x="754379" y="723899"/>
                </a:lnTo>
                <a:lnTo>
                  <a:pt x="792479" y="675131"/>
                </a:lnTo>
                <a:lnTo>
                  <a:pt x="813815" y="640079"/>
                </a:lnTo>
                <a:lnTo>
                  <a:pt x="832103" y="601979"/>
                </a:lnTo>
                <a:lnTo>
                  <a:pt x="847343" y="562355"/>
                </a:lnTo>
                <a:lnTo>
                  <a:pt x="851915" y="541019"/>
                </a:lnTo>
                <a:lnTo>
                  <a:pt x="858011" y="521207"/>
                </a:lnTo>
                <a:lnTo>
                  <a:pt x="861059" y="499871"/>
                </a:lnTo>
                <a:lnTo>
                  <a:pt x="864107" y="477011"/>
                </a:lnTo>
                <a:lnTo>
                  <a:pt x="865523" y="457199"/>
                </a:lnTo>
                <a:lnTo>
                  <a:pt x="865631" y="411479"/>
                </a:lnTo>
                <a:lnTo>
                  <a:pt x="864107" y="388619"/>
                </a:lnTo>
                <a:lnTo>
                  <a:pt x="851915" y="324611"/>
                </a:lnTo>
                <a:lnTo>
                  <a:pt x="839723" y="284987"/>
                </a:lnTo>
                <a:lnTo>
                  <a:pt x="822959" y="245363"/>
                </a:lnTo>
                <a:lnTo>
                  <a:pt x="792479" y="190499"/>
                </a:lnTo>
                <a:lnTo>
                  <a:pt x="766571" y="158495"/>
                </a:lnTo>
                <a:lnTo>
                  <a:pt x="752855" y="141731"/>
                </a:lnTo>
                <a:lnTo>
                  <a:pt x="708659" y="99059"/>
                </a:lnTo>
                <a:lnTo>
                  <a:pt x="675131" y="74675"/>
                </a:lnTo>
                <a:lnTo>
                  <a:pt x="638555" y="53339"/>
                </a:lnTo>
                <a:lnTo>
                  <a:pt x="620267" y="42671"/>
                </a:lnTo>
                <a:lnTo>
                  <a:pt x="609295" y="38099"/>
                </a:lnTo>
                <a:close/>
              </a:path>
            </a:pathLst>
          </a:custGeom>
          <a:solidFill>
            <a:srgbClr val="CC3300"/>
          </a:solidFill>
        </p:spPr>
        <p:txBody>
          <a:bodyPr wrap="square" lIns="0" tIns="0" rIns="0" bIns="0" rtlCol="0"/>
          <a:lstStyle/>
          <a:p>
            <a:endParaRPr>
              <a:solidFill>
                <a:prstClr val="black"/>
              </a:solidFill>
              <a:latin typeface="Calibri"/>
            </a:endParaRPr>
          </a:p>
        </p:txBody>
      </p:sp>
      <p:sp>
        <p:nvSpPr>
          <p:cNvPr id="10" name="object 10"/>
          <p:cNvSpPr txBox="1">
            <a:spLocks noGrp="1"/>
          </p:cNvSpPr>
          <p:nvPr>
            <p:ph type="title"/>
          </p:nvPr>
        </p:nvSpPr>
        <p:spPr>
          <a:xfrm>
            <a:off x="3872659" y="206147"/>
            <a:ext cx="4658360" cy="330835"/>
          </a:xfrm>
          <a:prstGeom prst="rect">
            <a:avLst/>
          </a:prstGeom>
        </p:spPr>
        <p:txBody>
          <a:bodyPr vert="horz" wrap="square" lIns="0" tIns="12700" rIns="0" bIns="0" rtlCol="0">
            <a:spAutoFit/>
          </a:bodyPr>
          <a:lstStyle/>
          <a:p>
            <a:pPr marL="12700">
              <a:spcBef>
                <a:spcPts val="100"/>
              </a:spcBef>
            </a:pPr>
            <a:r>
              <a:rPr sz="2000" spc="-5" dirty="0">
                <a:solidFill>
                  <a:srgbClr val="000000"/>
                </a:solidFill>
              </a:rPr>
              <a:t>ACTINOSTELE </a:t>
            </a:r>
            <a:r>
              <a:rPr sz="2000" b="0" dirty="0">
                <a:solidFill>
                  <a:srgbClr val="000000"/>
                </a:solidFill>
              </a:rPr>
              <a:t>– deriva dalla</a:t>
            </a:r>
            <a:r>
              <a:rPr sz="2000" b="0" spc="-65" dirty="0">
                <a:solidFill>
                  <a:srgbClr val="000000"/>
                </a:solidFill>
              </a:rPr>
              <a:t> </a:t>
            </a:r>
            <a:r>
              <a:rPr sz="2000" b="0" dirty="0">
                <a:solidFill>
                  <a:srgbClr val="000000"/>
                </a:solidFill>
              </a:rPr>
              <a:t>protostele.</a:t>
            </a:r>
            <a:endParaRPr sz="2000"/>
          </a:p>
        </p:txBody>
      </p:sp>
      <p:sp>
        <p:nvSpPr>
          <p:cNvPr id="11" name="object 11"/>
          <p:cNvSpPr txBox="1"/>
          <p:nvPr/>
        </p:nvSpPr>
        <p:spPr>
          <a:xfrm>
            <a:off x="3872660" y="510946"/>
            <a:ext cx="6289675" cy="4479290"/>
          </a:xfrm>
          <a:prstGeom prst="rect">
            <a:avLst/>
          </a:prstGeom>
        </p:spPr>
        <p:txBody>
          <a:bodyPr vert="horz" wrap="square" lIns="0" tIns="13335" rIns="0" bIns="0" rtlCol="0">
            <a:spAutoFit/>
          </a:bodyPr>
          <a:lstStyle/>
          <a:p>
            <a:pPr marL="12700" marR="5080">
              <a:spcBef>
                <a:spcPts val="105"/>
              </a:spcBef>
            </a:pPr>
            <a:r>
              <a:rPr sz="2000" dirty="0">
                <a:solidFill>
                  <a:prstClr val="black"/>
                </a:solidFill>
                <a:latin typeface="Arial"/>
                <a:cs typeface="Arial"/>
              </a:rPr>
              <a:t>Un unico fascio molto sviluppato, disposto</a:t>
            </a:r>
            <a:r>
              <a:rPr sz="2000" spc="-200" dirty="0">
                <a:solidFill>
                  <a:prstClr val="black"/>
                </a:solidFill>
                <a:latin typeface="Arial"/>
                <a:cs typeface="Arial"/>
              </a:rPr>
              <a:t> </a:t>
            </a:r>
            <a:r>
              <a:rPr sz="2000" dirty="0">
                <a:solidFill>
                  <a:prstClr val="black"/>
                </a:solidFill>
                <a:latin typeface="Arial"/>
                <a:cs typeface="Arial"/>
              </a:rPr>
              <a:t>centralmente  in cui xilema (nella </a:t>
            </a:r>
            <a:r>
              <a:rPr sz="2000" spc="-5" dirty="0">
                <a:solidFill>
                  <a:prstClr val="black"/>
                </a:solidFill>
                <a:latin typeface="Arial"/>
                <a:cs typeface="Arial"/>
              </a:rPr>
              <a:t>parte </a:t>
            </a:r>
            <a:r>
              <a:rPr sz="2000" dirty="0">
                <a:solidFill>
                  <a:prstClr val="black"/>
                </a:solidFill>
                <a:latin typeface="Arial"/>
                <a:cs typeface="Arial"/>
              </a:rPr>
              <a:t>più interna) appare a </a:t>
            </a:r>
            <a:r>
              <a:rPr sz="2000" spc="-5" dirty="0">
                <a:solidFill>
                  <a:prstClr val="black"/>
                </a:solidFill>
                <a:latin typeface="Arial"/>
                <a:cs typeface="Arial"/>
              </a:rPr>
              <a:t>forma </a:t>
            </a:r>
            <a:r>
              <a:rPr sz="2000" dirty="0">
                <a:solidFill>
                  <a:prstClr val="black"/>
                </a:solidFill>
                <a:latin typeface="Arial"/>
                <a:cs typeface="Arial"/>
              </a:rPr>
              <a:t>di  </a:t>
            </a:r>
            <a:r>
              <a:rPr sz="2000" spc="-5" dirty="0">
                <a:solidFill>
                  <a:prstClr val="black"/>
                </a:solidFill>
                <a:latin typeface="Arial"/>
                <a:cs typeface="Arial"/>
              </a:rPr>
              <a:t>stella </a:t>
            </a:r>
            <a:r>
              <a:rPr sz="2000" dirty="0">
                <a:solidFill>
                  <a:prstClr val="black"/>
                </a:solidFill>
                <a:latin typeface="Arial"/>
                <a:cs typeface="Arial"/>
              </a:rPr>
              <a:t>in sezione trasversale </a:t>
            </a:r>
            <a:r>
              <a:rPr sz="2000" spc="-5" dirty="0">
                <a:solidFill>
                  <a:prstClr val="black"/>
                </a:solidFill>
                <a:latin typeface="Arial"/>
                <a:cs typeface="Arial"/>
              </a:rPr>
              <a:t>tra </a:t>
            </a:r>
            <a:r>
              <a:rPr sz="2000" dirty="0">
                <a:solidFill>
                  <a:prstClr val="black"/>
                </a:solidFill>
                <a:latin typeface="Arial"/>
                <a:cs typeface="Arial"/>
              </a:rPr>
              <a:t>i cui raggi si </a:t>
            </a:r>
            <a:r>
              <a:rPr sz="2000" spc="-5" dirty="0">
                <a:solidFill>
                  <a:prstClr val="black"/>
                </a:solidFill>
                <a:latin typeface="Arial"/>
                <a:cs typeface="Arial"/>
              </a:rPr>
              <a:t>trova </a:t>
            </a:r>
            <a:r>
              <a:rPr sz="2000" dirty="0">
                <a:solidFill>
                  <a:prstClr val="black"/>
                </a:solidFill>
                <a:latin typeface="Arial"/>
                <a:cs typeface="Arial"/>
              </a:rPr>
              <a:t>il  floema (dal greco antico «</a:t>
            </a:r>
            <a:r>
              <a:rPr sz="2000" i="1" dirty="0">
                <a:solidFill>
                  <a:prstClr val="black"/>
                </a:solidFill>
                <a:latin typeface="Arial"/>
                <a:cs typeface="Arial"/>
              </a:rPr>
              <a:t>actinotos</a:t>
            </a:r>
            <a:r>
              <a:rPr sz="2000" dirty="0">
                <a:solidFill>
                  <a:prstClr val="black"/>
                </a:solidFill>
                <a:latin typeface="Arial"/>
                <a:cs typeface="Arial"/>
              </a:rPr>
              <a:t>», circondato da  raggi), che viene suddiviso in vari</a:t>
            </a:r>
            <a:r>
              <a:rPr sz="2000" spc="-130" dirty="0">
                <a:solidFill>
                  <a:prstClr val="black"/>
                </a:solidFill>
                <a:latin typeface="Arial"/>
                <a:cs typeface="Arial"/>
              </a:rPr>
              <a:t> </a:t>
            </a:r>
            <a:r>
              <a:rPr sz="2000" dirty="0">
                <a:solidFill>
                  <a:prstClr val="black"/>
                </a:solidFill>
                <a:latin typeface="Arial"/>
                <a:cs typeface="Arial"/>
              </a:rPr>
              <a:t>cordoni.</a:t>
            </a:r>
            <a:endParaRPr sz="2000">
              <a:solidFill>
                <a:prstClr val="black"/>
              </a:solidFill>
              <a:latin typeface="Arial"/>
              <a:cs typeface="Arial"/>
            </a:endParaRPr>
          </a:p>
          <a:p>
            <a:pPr marL="12700" marR="107314">
              <a:spcBef>
                <a:spcPts val="995"/>
              </a:spcBef>
            </a:pPr>
            <a:r>
              <a:rPr sz="2000" dirty="0">
                <a:solidFill>
                  <a:prstClr val="black"/>
                </a:solidFill>
                <a:latin typeface="Arial"/>
                <a:cs typeface="Arial"/>
              </a:rPr>
              <a:t>Anche </a:t>
            </a:r>
            <a:r>
              <a:rPr sz="2000" spc="-5" dirty="0">
                <a:solidFill>
                  <a:prstClr val="black"/>
                </a:solidFill>
                <a:latin typeface="Arial"/>
                <a:cs typeface="Arial"/>
              </a:rPr>
              <a:t>l’actinostele </a:t>
            </a:r>
            <a:r>
              <a:rPr sz="2000" dirty="0">
                <a:solidFill>
                  <a:prstClr val="black"/>
                </a:solidFill>
                <a:latin typeface="Arial"/>
                <a:cs typeface="Arial"/>
              </a:rPr>
              <a:t>è già presente in </a:t>
            </a:r>
            <a:r>
              <a:rPr sz="2000" spc="-5" dirty="0">
                <a:solidFill>
                  <a:prstClr val="black"/>
                </a:solidFill>
                <a:latin typeface="Arial"/>
                <a:cs typeface="Arial"/>
              </a:rPr>
              <a:t>felci </a:t>
            </a:r>
            <a:r>
              <a:rPr sz="2000" dirty="0">
                <a:solidFill>
                  <a:prstClr val="black"/>
                </a:solidFill>
                <a:latin typeface="Arial"/>
                <a:cs typeface="Arial"/>
              </a:rPr>
              <a:t>primitive ed</a:t>
            </a:r>
            <a:r>
              <a:rPr sz="2000" spc="-135" dirty="0">
                <a:solidFill>
                  <a:prstClr val="black"/>
                </a:solidFill>
                <a:latin typeface="Arial"/>
                <a:cs typeface="Arial"/>
              </a:rPr>
              <a:t> </a:t>
            </a:r>
            <a:r>
              <a:rPr sz="2000" dirty="0">
                <a:solidFill>
                  <a:prstClr val="black"/>
                </a:solidFill>
                <a:latin typeface="Arial"/>
                <a:cs typeface="Arial"/>
              </a:rPr>
              <a:t>è  oggi particolarmente </a:t>
            </a:r>
            <a:r>
              <a:rPr sz="2000" spc="-10" dirty="0">
                <a:solidFill>
                  <a:prstClr val="black"/>
                </a:solidFill>
                <a:latin typeface="Arial"/>
                <a:cs typeface="Arial"/>
              </a:rPr>
              <a:t>diffusa </a:t>
            </a:r>
            <a:r>
              <a:rPr sz="2000" dirty="0">
                <a:solidFill>
                  <a:prstClr val="black"/>
                </a:solidFill>
                <a:latin typeface="Arial"/>
                <a:cs typeface="Arial"/>
              </a:rPr>
              <a:t>nei</a:t>
            </a:r>
            <a:r>
              <a:rPr sz="2000" spc="-114" dirty="0">
                <a:solidFill>
                  <a:prstClr val="black"/>
                </a:solidFill>
                <a:latin typeface="Arial"/>
                <a:cs typeface="Arial"/>
              </a:rPr>
              <a:t> </a:t>
            </a:r>
            <a:r>
              <a:rPr sz="2000" dirty="0">
                <a:solidFill>
                  <a:prstClr val="black"/>
                </a:solidFill>
                <a:latin typeface="Arial"/>
                <a:cs typeface="Arial"/>
              </a:rPr>
              <a:t>licopodi.</a:t>
            </a:r>
            <a:endParaRPr sz="2000">
              <a:solidFill>
                <a:prstClr val="black"/>
              </a:solidFill>
              <a:latin typeface="Arial"/>
              <a:cs typeface="Arial"/>
            </a:endParaRPr>
          </a:p>
          <a:p>
            <a:pPr marL="12700" marR="8890"/>
            <a:r>
              <a:rPr sz="2000" spc="-5" dirty="0">
                <a:solidFill>
                  <a:prstClr val="black"/>
                </a:solidFill>
                <a:latin typeface="Arial"/>
                <a:cs typeface="Arial"/>
              </a:rPr>
              <a:t>Il </a:t>
            </a:r>
            <a:r>
              <a:rPr sz="2000" dirty="0">
                <a:solidFill>
                  <a:prstClr val="black"/>
                </a:solidFill>
                <a:latin typeface="Arial"/>
                <a:cs typeface="Arial"/>
              </a:rPr>
              <a:t>cilindro centrale delle radici corrisponde a questo  modello di </a:t>
            </a:r>
            <a:r>
              <a:rPr sz="2000" spc="-5" dirty="0">
                <a:solidFill>
                  <a:prstClr val="black"/>
                </a:solidFill>
                <a:latin typeface="Arial"/>
                <a:cs typeface="Arial"/>
              </a:rPr>
              <a:t>stele, </a:t>
            </a:r>
            <a:r>
              <a:rPr sz="2000" dirty="0">
                <a:solidFill>
                  <a:prstClr val="black"/>
                </a:solidFill>
                <a:latin typeface="Arial"/>
                <a:cs typeface="Arial"/>
              </a:rPr>
              <a:t>soltanto che ovviamente in esso non</a:t>
            </a:r>
            <a:r>
              <a:rPr sz="2000" spc="-195" dirty="0">
                <a:solidFill>
                  <a:prstClr val="black"/>
                </a:solidFill>
                <a:latin typeface="Arial"/>
                <a:cs typeface="Arial"/>
              </a:rPr>
              <a:t> </a:t>
            </a:r>
            <a:r>
              <a:rPr sz="2000" dirty="0">
                <a:solidFill>
                  <a:prstClr val="black"/>
                </a:solidFill>
                <a:latin typeface="Arial"/>
                <a:cs typeface="Arial"/>
              </a:rPr>
              <a:t>si  inseriscono i </a:t>
            </a:r>
            <a:r>
              <a:rPr sz="2000" spc="-5" dirty="0">
                <a:solidFill>
                  <a:prstClr val="black"/>
                </a:solidFill>
                <a:latin typeface="Arial"/>
                <a:cs typeface="Arial"/>
              </a:rPr>
              <a:t>fasci </a:t>
            </a:r>
            <a:r>
              <a:rPr sz="2000" dirty="0">
                <a:solidFill>
                  <a:prstClr val="black"/>
                </a:solidFill>
                <a:latin typeface="Arial"/>
                <a:cs typeface="Arial"/>
              </a:rPr>
              <a:t>delle tracce</a:t>
            </a:r>
            <a:r>
              <a:rPr sz="2000" spc="-135" dirty="0">
                <a:solidFill>
                  <a:prstClr val="black"/>
                </a:solidFill>
                <a:latin typeface="Arial"/>
                <a:cs typeface="Arial"/>
              </a:rPr>
              <a:t> </a:t>
            </a:r>
            <a:r>
              <a:rPr sz="2000" dirty="0">
                <a:solidFill>
                  <a:prstClr val="black"/>
                </a:solidFill>
                <a:latin typeface="Arial"/>
                <a:cs typeface="Arial"/>
              </a:rPr>
              <a:t>fogliari.</a:t>
            </a:r>
            <a:endParaRPr sz="2000">
              <a:solidFill>
                <a:prstClr val="black"/>
              </a:solidFill>
              <a:latin typeface="Arial"/>
              <a:cs typeface="Arial"/>
            </a:endParaRPr>
          </a:p>
          <a:p>
            <a:pPr marL="12700" marR="419100"/>
            <a:r>
              <a:rPr sz="2000" spc="-5" dirty="0">
                <a:solidFill>
                  <a:prstClr val="black"/>
                </a:solidFill>
                <a:latin typeface="Arial"/>
                <a:cs typeface="Arial"/>
              </a:rPr>
              <a:t>In </a:t>
            </a:r>
            <a:r>
              <a:rPr sz="2000" dirty="0">
                <a:solidFill>
                  <a:prstClr val="black"/>
                </a:solidFill>
                <a:latin typeface="Arial"/>
                <a:cs typeface="Arial"/>
              </a:rPr>
              <a:t>entrambi i casi la porzione centrale non viene</a:t>
            </a:r>
            <a:r>
              <a:rPr sz="2000" spc="-220" dirty="0">
                <a:solidFill>
                  <a:prstClr val="black"/>
                </a:solidFill>
                <a:latin typeface="Arial"/>
                <a:cs typeface="Arial"/>
              </a:rPr>
              <a:t> </a:t>
            </a:r>
            <a:r>
              <a:rPr sz="2000" dirty="0">
                <a:solidFill>
                  <a:prstClr val="black"/>
                </a:solidFill>
                <a:latin typeface="Arial"/>
                <a:cs typeface="Arial"/>
              </a:rPr>
              <a:t>mai  occupata da</a:t>
            </a:r>
            <a:r>
              <a:rPr sz="2000" spc="-70" dirty="0">
                <a:solidFill>
                  <a:prstClr val="black"/>
                </a:solidFill>
                <a:latin typeface="Arial"/>
                <a:cs typeface="Arial"/>
              </a:rPr>
              <a:t> </a:t>
            </a:r>
            <a:r>
              <a:rPr sz="2000" dirty="0">
                <a:solidFill>
                  <a:prstClr val="black"/>
                </a:solidFill>
                <a:latin typeface="Arial"/>
                <a:cs typeface="Arial"/>
              </a:rPr>
              <a:t>midollo.</a:t>
            </a:r>
            <a:endParaRPr sz="2000">
              <a:solidFill>
                <a:prstClr val="black"/>
              </a:solidFill>
              <a:latin typeface="Arial"/>
              <a:cs typeface="Arial"/>
            </a:endParaRPr>
          </a:p>
          <a:p>
            <a:pPr marL="12700">
              <a:lnSpc>
                <a:spcPts val="2395"/>
              </a:lnSpc>
            </a:pPr>
            <a:r>
              <a:rPr sz="2000" dirty="0">
                <a:solidFill>
                  <a:prstClr val="black"/>
                </a:solidFill>
                <a:latin typeface="Arial"/>
                <a:cs typeface="Arial"/>
              </a:rPr>
              <a:t>.</a:t>
            </a:r>
            <a:endParaRPr sz="2000">
              <a:solidFill>
                <a:prstClr val="black"/>
              </a:solidFill>
              <a:latin typeface="Arial"/>
              <a:cs typeface="Arial"/>
            </a:endParaRPr>
          </a:p>
          <a:p>
            <a:pPr marL="2647950">
              <a:lnSpc>
                <a:spcPts val="2875"/>
              </a:lnSpc>
            </a:pPr>
            <a:r>
              <a:rPr sz="2400" spc="-5" dirty="0">
                <a:solidFill>
                  <a:srgbClr val="333399"/>
                </a:solidFill>
                <a:latin typeface="Arial"/>
                <a:cs typeface="Arial"/>
              </a:rPr>
              <a:t>nel</a:t>
            </a:r>
            <a:r>
              <a:rPr sz="2400" spc="5" dirty="0">
                <a:solidFill>
                  <a:srgbClr val="333399"/>
                </a:solidFill>
                <a:latin typeface="Arial"/>
                <a:cs typeface="Arial"/>
              </a:rPr>
              <a:t> </a:t>
            </a:r>
            <a:r>
              <a:rPr sz="2400" spc="-5" dirty="0">
                <a:solidFill>
                  <a:srgbClr val="333399"/>
                </a:solidFill>
                <a:latin typeface="Arial"/>
                <a:cs typeface="Arial"/>
              </a:rPr>
              <a:t>caule</a:t>
            </a:r>
            <a:endParaRPr sz="2400">
              <a:solidFill>
                <a:prstClr val="black"/>
              </a:solidFill>
              <a:latin typeface="Arial"/>
              <a:cs typeface="Arial"/>
            </a:endParaRPr>
          </a:p>
        </p:txBody>
      </p:sp>
      <p:sp>
        <p:nvSpPr>
          <p:cNvPr id="14" name="object 14"/>
          <p:cNvSpPr/>
          <p:nvPr/>
        </p:nvSpPr>
        <p:spPr>
          <a:xfrm>
            <a:off x="1524001" y="85345"/>
            <a:ext cx="2081783" cy="896111"/>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5" name="object 15"/>
          <p:cNvSpPr txBox="1"/>
          <p:nvPr/>
        </p:nvSpPr>
        <p:spPr>
          <a:xfrm>
            <a:off x="1700960" y="5792431"/>
            <a:ext cx="2507615" cy="756920"/>
          </a:xfrm>
          <a:prstGeom prst="rect">
            <a:avLst/>
          </a:prstGeom>
        </p:spPr>
        <p:txBody>
          <a:bodyPr vert="horz" wrap="square" lIns="0" tIns="12065" rIns="0" bIns="0" rtlCol="0">
            <a:spAutoFit/>
          </a:bodyPr>
          <a:lstStyle/>
          <a:p>
            <a:pPr marL="12700" marR="5080">
              <a:spcBef>
                <a:spcPts val="95"/>
              </a:spcBef>
            </a:pPr>
            <a:r>
              <a:rPr sz="1600" spc="-5" dirty="0">
                <a:solidFill>
                  <a:prstClr val="black"/>
                </a:solidFill>
                <a:latin typeface="Arial"/>
                <a:cs typeface="Arial"/>
              </a:rPr>
              <a:t>Actinostele (fusto) con fasci  delle tracce fogliari che si  ramificano</a:t>
            </a:r>
            <a:r>
              <a:rPr sz="1600" spc="-15" dirty="0">
                <a:solidFill>
                  <a:prstClr val="black"/>
                </a:solidFill>
                <a:latin typeface="Arial"/>
                <a:cs typeface="Arial"/>
              </a:rPr>
              <a:t> </a:t>
            </a:r>
            <a:r>
              <a:rPr sz="1600" spc="-5" dirty="0">
                <a:solidFill>
                  <a:prstClr val="black"/>
                </a:solidFill>
                <a:latin typeface="Arial"/>
                <a:cs typeface="Arial"/>
              </a:rPr>
              <a:t>lateralmente</a:t>
            </a:r>
            <a:endParaRPr sz="1600">
              <a:solidFill>
                <a:prstClr val="black"/>
              </a:solidFill>
              <a:latin typeface="Arial"/>
              <a:cs typeface="Arial"/>
            </a:endParaRPr>
          </a:p>
        </p:txBody>
      </p:sp>
      <p:sp>
        <p:nvSpPr>
          <p:cNvPr id="16" name="object 10">
            <a:extLst>
              <a:ext uri="{FF2B5EF4-FFF2-40B4-BE49-F238E27FC236}">
                <a16:creationId xmlns:a16="http://schemas.microsoft.com/office/drawing/2014/main" id="{61041133-75E7-4A4B-9268-A5D9E2FC97EB}"/>
              </a:ext>
            </a:extLst>
          </p:cNvPr>
          <p:cNvSpPr txBox="1"/>
          <p:nvPr/>
        </p:nvSpPr>
        <p:spPr>
          <a:xfrm>
            <a:off x="6247560" y="6581482"/>
            <a:ext cx="4342193" cy="228268"/>
          </a:xfrm>
          <a:prstGeom prst="rect">
            <a:avLst/>
          </a:prstGeom>
        </p:spPr>
        <p:txBody>
          <a:bodyPr vert="horz" wrap="square" lIns="0" tIns="12700" rIns="0" bIns="0" rtlCol="0">
            <a:spAutoFit/>
          </a:bodyPr>
          <a:lstStyle/>
          <a:p>
            <a:pPr marL="12700" algn="r">
              <a:spcBef>
                <a:spcPts val="100"/>
              </a:spcBef>
            </a:pPr>
            <a:r>
              <a:rPr lang="it-IT" sz="1400" spc="-5" dirty="0">
                <a:solidFill>
                  <a:srgbClr val="009900"/>
                </a:solidFill>
                <a:latin typeface="Arial"/>
                <a:cs typeface="Arial"/>
              </a:rPr>
              <a:t>3Th - </a:t>
            </a:r>
            <a:r>
              <a:rPr sz="1400" spc="-5" dirty="0" err="1">
                <a:solidFill>
                  <a:srgbClr val="009900"/>
                </a:solidFill>
                <a:latin typeface="Arial"/>
                <a:cs typeface="Arial"/>
              </a:rPr>
              <a:t>Biologia</a:t>
            </a:r>
            <a:r>
              <a:rPr sz="1400" spc="-5" dirty="0">
                <a:solidFill>
                  <a:srgbClr val="009900"/>
                </a:solidFill>
                <a:latin typeface="Arial"/>
                <a:cs typeface="Arial"/>
              </a:rPr>
              <a:t> </a:t>
            </a:r>
            <a:r>
              <a:rPr sz="1400" spc="-5" dirty="0" err="1">
                <a:solidFill>
                  <a:srgbClr val="009900"/>
                </a:solidFill>
                <a:latin typeface="Arial"/>
                <a:cs typeface="Arial"/>
              </a:rPr>
              <a:t>vegetale</a:t>
            </a:r>
            <a:r>
              <a:rPr lang="it-IT" sz="1400" spc="-5" dirty="0">
                <a:solidFill>
                  <a:srgbClr val="009900"/>
                </a:solidFill>
                <a:latin typeface="Arial"/>
                <a:cs typeface="Arial"/>
              </a:rPr>
              <a:t> </a:t>
            </a:r>
            <a:r>
              <a:rPr sz="1400" dirty="0">
                <a:solidFill>
                  <a:srgbClr val="009900"/>
                </a:solidFill>
                <a:latin typeface="Arial"/>
                <a:cs typeface="Arial"/>
              </a:rPr>
              <a:t>– AA</a:t>
            </a:r>
            <a:r>
              <a:rPr sz="1400" spc="-204" dirty="0">
                <a:solidFill>
                  <a:srgbClr val="009900"/>
                </a:solidFill>
                <a:latin typeface="Arial"/>
                <a:cs typeface="Arial"/>
              </a:rPr>
              <a:t> </a:t>
            </a:r>
            <a:r>
              <a:rPr lang="it-IT" sz="1400" spc="-204" dirty="0">
                <a:solidFill>
                  <a:srgbClr val="009900"/>
                </a:solidFill>
                <a:latin typeface="Arial"/>
                <a:cs typeface="Arial"/>
              </a:rPr>
              <a:t> </a:t>
            </a:r>
            <a:r>
              <a:rPr sz="1400" dirty="0">
                <a:solidFill>
                  <a:srgbClr val="009900"/>
                </a:solidFill>
                <a:latin typeface="Arial"/>
                <a:cs typeface="Arial"/>
              </a:rPr>
              <a:t>20</a:t>
            </a:r>
            <a:r>
              <a:rPr lang="it-IT" sz="1400" dirty="0">
                <a:solidFill>
                  <a:srgbClr val="009900"/>
                </a:solidFill>
                <a:latin typeface="Arial"/>
                <a:cs typeface="Arial"/>
              </a:rPr>
              <a:t>22</a:t>
            </a:r>
            <a:r>
              <a:rPr sz="1400" dirty="0">
                <a:solidFill>
                  <a:srgbClr val="009900"/>
                </a:solidFill>
                <a:latin typeface="Arial"/>
                <a:cs typeface="Arial"/>
              </a:rPr>
              <a:t>-20</a:t>
            </a:r>
            <a:r>
              <a:rPr lang="it-IT" sz="1400" dirty="0">
                <a:solidFill>
                  <a:srgbClr val="009900"/>
                </a:solidFill>
                <a:latin typeface="Arial"/>
                <a:cs typeface="Arial"/>
              </a:rPr>
              <a:t>23</a:t>
            </a:r>
            <a:endParaRPr sz="1400" dirty="0">
              <a:solidFill>
                <a:prstClr val="black"/>
              </a:solidFill>
              <a:latin typeface="Arial"/>
              <a:cs typeface="Aria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20</vt:i4>
      </vt:variant>
    </vt:vector>
  </HeadingPairs>
  <TitlesOfParts>
    <vt:vector size="26" baseType="lpstr">
      <vt:lpstr>Arial</vt:lpstr>
      <vt:lpstr>Calibri</vt:lpstr>
      <vt:lpstr>Calibri Light</vt:lpstr>
      <vt:lpstr>Times New Roman</vt:lpstr>
      <vt:lpstr>Tema di Office</vt:lpstr>
      <vt:lpstr>Office Theme</vt:lpstr>
      <vt:lpstr>Presentazione standard di PowerPoint</vt:lpstr>
      <vt:lpstr>Presentazione standard di PowerPoint</vt:lpstr>
      <vt:lpstr>LA TEORIA DELLA STELE</vt:lpstr>
      <vt:lpstr>La teoria della stele</vt:lpstr>
      <vt:lpstr>PROTOSTELE – un unico fascio conduttore centrale,  concentrico, spesso con xilema all’interno. La protostele è ritenuta particolarmente antica, essendo  presente nelle piante terrestri più primitive. Oggi si trova  ancora negli stadi giovanili di molte felci. Corrisponde ad un  singolo fascio «peri-» (per es. perifloematico).</vt:lpstr>
      <vt:lpstr>Presentazione standard di PowerPoint</vt:lpstr>
      <vt:lpstr>Presentazione standard di PowerPoint</vt:lpstr>
      <vt:lpstr>Presentazione standard di PowerPoint</vt:lpstr>
      <vt:lpstr>ACTINOSTELE – deriva dalla protostele.</vt:lpstr>
      <vt:lpstr>Al contrario di quanto visto finora, in tutte le altre forme  derivate dalla protostele il centro degli organi assili non è più  occupato da tessuti conduttori, ma compare una zona  midollare: vari tipi di sifonostele, presenti nei fusti della  maggior parte delle crittogame vascolari.</vt:lpstr>
      <vt:lpstr>Presentazione standard di PowerPoint</vt:lpstr>
      <vt:lpstr>SIFONOSTELE – fascio conduttore unico, di forma  tubulare, con al centro midollo; si presenta in alcune  famiglie di Felci (Schizeaceae, Gleicheniaceae). Dal greco antico «siphon», tubo.</vt:lpstr>
      <vt:lpstr>DICTIOSTELE – è il tipico «tubo vascolare  bucato» della maggioranza delle Felci,  formato da un fascio conduttore che appare  reticolato (dal greco antico «diktion», rete)  per la presenza delle tracce fogliari.</vt:lpstr>
      <vt:lpstr>Presentazione standard di PowerPoint</vt:lpstr>
      <vt:lpstr>Presentazione standard di PowerPoint</vt:lpstr>
      <vt:lpstr>Nelle dicotiledoni arboree (che sono più primitive delle piante erbacee) il  processo di smembramento dell’originale fascio conduttore in porzioni più o  meno numerose che formano i singoli fasci collaterali non è molto  pronunciato. Questo conferisce alla struttura un aspetto molto più massiccio di quanto si  osserva nelle dicotiledoni erbacee, dovendo svolgere una più importante</vt:lpstr>
      <vt:lpstr>EUSTELE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TRETIACH MAURO</dc:creator>
  <cp:lastModifiedBy>TRETIACH MAURO</cp:lastModifiedBy>
  <cp:revision>1</cp:revision>
  <dcterms:created xsi:type="dcterms:W3CDTF">2022-12-15T11:13:26Z</dcterms:created>
  <dcterms:modified xsi:type="dcterms:W3CDTF">2022-12-15T11:13:52Z</dcterms:modified>
</cp:coreProperties>
</file>