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10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73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70650-6444-43D6-84C5-03B067E699E6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D461A-DE11-4BE4-B668-48E502F70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31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D461A-DE11-4BE4-B668-48E502F703B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52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0"/>
            <a:ext cx="1905000" cy="22174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72183" cy="183184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38200" y="762000"/>
            <a:ext cx="2437130" cy="466725"/>
          </a:xfrm>
          <a:custGeom>
            <a:avLst/>
            <a:gdLst/>
            <a:ahLst/>
            <a:cxnLst/>
            <a:rect l="l" t="t" r="r" b="b"/>
            <a:pathLst>
              <a:path w="2437129" h="466725">
                <a:moveTo>
                  <a:pt x="2436875" y="0"/>
                </a:moveTo>
                <a:lnTo>
                  <a:pt x="0" y="0"/>
                </a:lnTo>
                <a:lnTo>
                  <a:pt x="0" y="466343"/>
                </a:lnTo>
                <a:lnTo>
                  <a:pt x="2436875" y="466343"/>
                </a:lnTo>
                <a:lnTo>
                  <a:pt x="2436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33627" y="757427"/>
            <a:ext cx="2449195" cy="477520"/>
          </a:xfrm>
          <a:custGeom>
            <a:avLst/>
            <a:gdLst/>
            <a:ahLst/>
            <a:cxnLst/>
            <a:rect l="l" t="t" r="r" b="b"/>
            <a:pathLst>
              <a:path w="2449195" h="477519">
                <a:moveTo>
                  <a:pt x="2449067" y="0"/>
                </a:moveTo>
                <a:lnTo>
                  <a:pt x="0" y="0"/>
                </a:lnTo>
                <a:lnTo>
                  <a:pt x="0" y="477011"/>
                </a:lnTo>
                <a:lnTo>
                  <a:pt x="2449067" y="477011"/>
                </a:lnTo>
                <a:lnTo>
                  <a:pt x="2449067" y="472439"/>
                </a:lnTo>
                <a:lnTo>
                  <a:pt x="10668" y="472439"/>
                </a:lnTo>
                <a:lnTo>
                  <a:pt x="4571" y="467867"/>
                </a:lnTo>
                <a:lnTo>
                  <a:pt x="10668" y="467867"/>
                </a:lnTo>
                <a:lnTo>
                  <a:pt x="10668" y="10668"/>
                </a:lnTo>
                <a:lnTo>
                  <a:pt x="4571" y="10668"/>
                </a:lnTo>
                <a:lnTo>
                  <a:pt x="10668" y="4572"/>
                </a:lnTo>
                <a:lnTo>
                  <a:pt x="2449067" y="4572"/>
                </a:lnTo>
                <a:lnTo>
                  <a:pt x="2449067" y="0"/>
                </a:lnTo>
                <a:close/>
              </a:path>
              <a:path w="2449195" h="477519">
                <a:moveTo>
                  <a:pt x="10668" y="467867"/>
                </a:moveTo>
                <a:lnTo>
                  <a:pt x="4571" y="467867"/>
                </a:lnTo>
                <a:lnTo>
                  <a:pt x="10668" y="472439"/>
                </a:lnTo>
                <a:lnTo>
                  <a:pt x="10668" y="467867"/>
                </a:lnTo>
                <a:close/>
              </a:path>
              <a:path w="2449195" h="477519">
                <a:moveTo>
                  <a:pt x="2438399" y="467867"/>
                </a:moveTo>
                <a:lnTo>
                  <a:pt x="10668" y="467867"/>
                </a:lnTo>
                <a:lnTo>
                  <a:pt x="10668" y="472439"/>
                </a:lnTo>
                <a:lnTo>
                  <a:pt x="2438399" y="472439"/>
                </a:lnTo>
                <a:lnTo>
                  <a:pt x="2438399" y="467867"/>
                </a:lnTo>
                <a:close/>
              </a:path>
              <a:path w="2449195" h="477519">
                <a:moveTo>
                  <a:pt x="2438399" y="4572"/>
                </a:moveTo>
                <a:lnTo>
                  <a:pt x="2438399" y="472439"/>
                </a:lnTo>
                <a:lnTo>
                  <a:pt x="2442971" y="467867"/>
                </a:lnTo>
                <a:lnTo>
                  <a:pt x="2449067" y="467867"/>
                </a:lnTo>
                <a:lnTo>
                  <a:pt x="2449067" y="10668"/>
                </a:lnTo>
                <a:lnTo>
                  <a:pt x="2442971" y="10668"/>
                </a:lnTo>
                <a:lnTo>
                  <a:pt x="2438399" y="4572"/>
                </a:lnTo>
                <a:close/>
              </a:path>
              <a:path w="2449195" h="477519">
                <a:moveTo>
                  <a:pt x="2449067" y="467867"/>
                </a:moveTo>
                <a:lnTo>
                  <a:pt x="2442971" y="467867"/>
                </a:lnTo>
                <a:lnTo>
                  <a:pt x="2438399" y="472439"/>
                </a:lnTo>
                <a:lnTo>
                  <a:pt x="2449067" y="472439"/>
                </a:lnTo>
                <a:lnTo>
                  <a:pt x="2449067" y="467867"/>
                </a:lnTo>
                <a:close/>
              </a:path>
              <a:path w="2449195" h="477519">
                <a:moveTo>
                  <a:pt x="10668" y="4572"/>
                </a:moveTo>
                <a:lnTo>
                  <a:pt x="4571" y="10668"/>
                </a:lnTo>
                <a:lnTo>
                  <a:pt x="10668" y="10668"/>
                </a:lnTo>
                <a:lnTo>
                  <a:pt x="10668" y="4572"/>
                </a:lnTo>
                <a:close/>
              </a:path>
              <a:path w="2449195" h="477519">
                <a:moveTo>
                  <a:pt x="2438399" y="4572"/>
                </a:moveTo>
                <a:lnTo>
                  <a:pt x="10668" y="4572"/>
                </a:lnTo>
                <a:lnTo>
                  <a:pt x="10668" y="10668"/>
                </a:lnTo>
                <a:lnTo>
                  <a:pt x="2438399" y="10668"/>
                </a:lnTo>
                <a:lnTo>
                  <a:pt x="2438399" y="4572"/>
                </a:lnTo>
                <a:close/>
              </a:path>
              <a:path w="2449195" h="477519">
                <a:moveTo>
                  <a:pt x="2449067" y="4572"/>
                </a:moveTo>
                <a:lnTo>
                  <a:pt x="2438399" y="4572"/>
                </a:lnTo>
                <a:lnTo>
                  <a:pt x="2442971" y="10668"/>
                </a:lnTo>
                <a:lnTo>
                  <a:pt x="2449067" y="10668"/>
                </a:lnTo>
                <a:lnTo>
                  <a:pt x="2449067" y="457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940" y="285750"/>
            <a:ext cx="781811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4340" y="1222375"/>
            <a:ext cx="8275319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4" y="68325"/>
            <a:ext cx="1365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0" spc="-15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800" b="1" i="0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i="0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800" b="1" i="0" spc="-1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i="0" spc="-5" dirty="0">
                <a:solidFill>
                  <a:srgbClr val="0000CC"/>
                </a:solidFill>
                <a:latin typeface="Arial"/>
                <a:cs typeface="Arial"/>
              </a:rPr>
              <a:t>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4" y="597153"/>
            <a:ext cx="83445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E’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tessuto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composto,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che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può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essere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costituito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diversi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elementi: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825" y="1394206"/>
            <a:ext cx="5926455" cy="17418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590"/>
              </a:spcBef>
              <a:buClr>
                <a:srgbClr val="000000"/>
              </a:buClr>
              <a:buFont typeface="Arial MT"/>
              <a:buChar char="•"/>
              <a:tabLst>
                <a:tab pos="375285" algn="l"/>
                <a:tab pos="375920" algn="l"/>
              </a:tabLst>
            </a:pP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tracheidi</a:t>
            </a:r>
            <a:endParaRPr sz="24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Font typeface="Arial MT"/>
              <a:buChar char="•"/>
              <a:tabLst>
                <a:tab pos="375285" algn="l"/>
                <a:tab pos="375920" algn="l"/>
              </a:tabLst>
            </a:pP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elementi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tracheali</a:t>
            </a:r>
            <a:r>
              <a:rPr sz="2400" i="1" spc="-5" dirty="0">
                <a:latin typeface="Arial"/>
                <a:cs typeface="Arial"/>
              </a:rPr>
              <a:t>,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a formare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le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trachee</a:t>
            </a:r>
            <a:endParaRPr sz="24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505"/>
              </a:spcBef>
              <a:buClr>
                <a:srgbClr val="000000"/>
              </a:buClr>
              <a:buFont typeface="Arial MT"/>
              <a:buChar char="•"/>
              <a:tabLst>
                <a:tab pos="375285" algn="l"/>
                <a:tab pos="375920" algn="l"/>
              </a:tabLst>
            </a:pPr>
            <a:r>
              <a:rPr sz="2400" b="1" i="1" spc="-5" dirty="0">
                <a:solidFill>
                  <a:srgbClr val="BF0000"/>
                </a:solidFill>
                <a:latin typeface="Arial"/>
                <a:cs typeface="Arial"/>
              </a:rPr>
              <a:t>fibre</a:t>
            </a:r>
            <a:r>
              <a:rPr sz="2400" b="1" i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BF0000"/>
                </a:solidFill>
                <a:latin typeface="Arial"/>
                <a:cs typeface="Arial"/>
              </a:rPr>
              <a:t>sclerenchimatiche</a:t>
            </a:r>
            <a:endParaRPr sz="24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75285" algn="l"/>
                <a:tab pos="375920" algn="l"/>
              </a:tabLst>
            </a:pPr>
            <a:r>
              <a:rPr sz="2400" b="1" i="1" spc="-5" dirty="0">
                <a:latin typeface="Arial"/>
                <a:cs typeface="Arial"/>
              </a:rPr>
              <a:t>cellule</a:t>
            </a:r>
            <a:r>
              <a:rPr sz="2400" b="1" i="1" spc="-4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parenchimatiche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64" y="3210814"/>
            <a:ext cx="8275955" cy="357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I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primi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due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tipi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cellule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servono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trasporto </a:t>
            </a:r>
            <a:r>
              <a:rPr sz="2400" spc="-15" dirty="0">
                <a:latin typeface="Arial MT"/>
                <a:cs typeface="Arial MT"/>
              </a:rPr>
              <a:t>dell’acqua,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sono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morte </a:t>
            </a:r>
            <a:r>
              <a:rPr sz="2400" spc="-5" dirty="0">
                <a:latin typeface="Arial MT"/>
                <a:cs typeface="Arial MT"/>
              </a:rPr>
              <a:t>quando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svolgono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loro funzione.</a:t>
            </a:r>
            <a:endParaRPr sz="2400">
              <a:latin typeface="Arial MT"/>
              <a:cs typeface="Arial MT"/>
            </a:endParaRPr>
          </a:p>
          <a:p>
            <a:pPr marL="12700" marR="325755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I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loro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protoplasti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sono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degenerati,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cellula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 è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svuotata: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persiste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loco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solo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parete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variamente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ispessita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lignificata</a:t>
            </a:r>
            <a:r>
              <a:rPr sz="2400" spc="-5" dirty="0">
                <a:latin typeface="Arial MT"/>
                <a:cs typeface="Arial MT"/>
              </a:rPr>
              <a:t>,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può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presentare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punteggiature.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spc="-5" dirty="0">
                <a:latin typeface="Arial MT"/>
                <a:cs typeface="Arial MT"/>
              </a:rPr>
              <a:t>Anche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fibre </a:t>
            </a:r>
            <a:r>
              <a:rPr sz="2400" spc="-5" dirty="0">
                <a:latin typeface="Arial MT"/>
                <a:cs typeface="Arial MT"/>
              </a:rPr>
              <a:t>sono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cellule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morte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maturità.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sz="2400" spc="-5" dirty="0">
                <a:latin typeface="Arial MT"/>
                <a:cs typeface="Arial MT"/>
              </a:rPr>
              <a:t>Solo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cellule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parenchimatiche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sono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vive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quando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svolgono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 loro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funzione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(comunque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essenziale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 garantire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il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trasporto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dell’acqua).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8252" y="1338072"/>
            <a:ext cx="149860" cy="1088390"/>
          </a:xfrm>
          <a:custGeom>
            <a:avLst/>
            <a:gdLst/>
            <a:ahLst/>
            <a:cxnLst/>
            <a:rect l="l" t="t" r="r" b="b"/>
            <a:pathLst>
              <a:path w="149859" h="1088389">
                <a:moveTo>
                  <a:pt x="105155" y="550163"/>
                </a:moveTo>
                <a:lnTo>
                  <a:pt x="70103" y="550163"/>
                </a:lnTo>
                <a:lnTo>
                  <a:pt x="70103" y="551687"/>
                </a:lnTo>
                <a:lnTo>
                  <a:pt x="68579" y="551687"/>
                </a:lnTo>
                <a:lnTo>
                  <a:pt x="68579" y="1071371"/>
                </a:lnTo>
                <a:lnTo>
                  <a:pt x="65531" y="1071371"/>
                </a:lnTo>
                <a:lnTo>
                  <a:pt x="59435" y="1074419"/>
                </a:lnTo>
                <a:lnTo>
                  <a:pt x="50291" y="1075943"/>
                </a:lnTo>
                <a:lnTo>
                  <a:pt x="39624" y="1077467"/>
                </a:lnTo>
                <a:lnTo>
                  <a:pt x="28955" y="1077467"/>
                </a:lnTo>
                <a:lnTo>
                  <a:pt x="15239" y="1078991"/>
                </a:lnTo>
                <a:lnTo>
                  <a:pt x="0" y="1078991"/>
                </a:lnTo>
                <a:lnTo>
                  <a:pt x="0" y="1088135"/>
                </a:lnTo>
                <a:lnTo>
                  <a:pt x="28955" y="1088135"/>
                </a:lnTo>
                <a:lnTo>
                  <a:pt x="41148" y="1086611"/>
                </a:lnTo>
                <a:lnTo>
                  <a:pt x="62483" y="1083563"/>
                </a:lnTo>
                <a:lnTo>
                  <a:pt x="74675" y="1077467"/>
                </a:lnTo>
                <a:lnTo>
                  <a:pt x="76200" y="1075943"/>
                </a:lnTo>
                <a:lnTo>
                  <a:pt x="76200" y="1074419"/>
                </a:lnTo>
                <a:lnTo>
                  <a:pt x="77724" y="1074419"/>
                </a:lnTo>
                <a:lnTo>
                  <a:pt x="77724" y="557783"/>
                </a:lnTo>
                <a:lnTo>
                  <a:pt x="76200" y="557783"/>
                </a:lnTo>
                <a:lnTo>
                  <a:pt x="77724" y="556259"/>
                </a:lnTo>
                <a:lnTo>
                  <a:pt x="80772" y="556259"/>
                </a:lnTo>
                <a:lnTo>
                  <a:pt x="82296" y="554735"/>
                </a:lnTo>
                <a:lnTo>
                  <a:pt x="86868" y="553211"/>
                </a:lnTo>
                <a:lnTo>
                  <a:pt x="94487" y="551687"/>
                </a:lnTo>
                <a:lnTo>
                  <a:pt x="105155" y="550163"/>
                </a:lnTo>
                <a:close/>
              </a:path>
              <a:path w="149859" h="1088389">
                <a:moveTo>
                  <a:pt x="68579" y="1069847"/>
                </a:moveTo>
                <a:lnTo>
                  <a:pt x="67055" y="1071371"/>
                </a:lnTo>
                <a:lnTo>
                  <a:pt x="68579" y="1071371"/>
                </a:lnTo>
                <a:lnTo>
                  <a:pt x="68579" y="1069847"/>
                </a:lnTo>
                <a:close/>
              </a:path>
              <a:path w="149859" h="1088389">
                <a:moveTo>
                  <a:pt x="77724" y="556259"/>
                </a:moveTo>
                <a:lnTo>
                  <a:pt x="76200" y="557783"/>
                </a:lnTo>
                <a:lnTo>
                  <a:pt x="77724" y="557021"/>
                </a:lnTo>
                <a:lnTo>
                  <a:pt x="77724" y="556259"/>
                </a:lnTo>
                <a:close/>
              </a:path>
              <a:path w="149859" h="1088389">
                <a:moveTo>
                  <a:pt x="77724" y="557021"/>
                </a:moveTo>
                <a:lnTo>
                  <a:pt x="76200" y="557783"/>
                </a:lnTo>
                <a:lnTo>
                  <a:pt x="77724" y="557783"/>
                </a:lnTo>
                <a:lnTo>
                  <a:pt x="77724" y="557021"/>
                </a:lnTo>
                <a:close/>
              </a:path>
              <a:path w="149859" h="1088389">
                <a:moveTo>
                  <a:pt x="79248" y="556259"/>
                </a:moveTo>
                <a:lnTo>
                  <a:pt x="77724" y="556259"/>
                </a:lnTo>
                <a:lnTo>
                  <a:pt x="77724" y="557021"/>
                </a:lnTo>
                <a:lnTo>
                  <a:pt x="79248" y="556259"/>
                </a:lnTo>
                <a:close/>
              </a:path>
              <a:path w="149859" h="1088389">
                <a:moveTo>
                  <a:pt x="86868" y="543559"/>
                </a:moveTo>
                <a:lnTo>
                  <a:pt x="83820" y="544067"/>
                </a:lnTo>
                <a:lnTo>
                  <a:pt x="74675" y="548639"/>
                </a:lnTo>
                <a:lnTo>
                  <a:pt x="73151" y="548639"/>
                </a:lnTo>
                <a:lnTo>
                  <a:pt x="71627" y="550163"/>
                </a:lnTo>
                <a:lnTo>
                  <a:pt x="117348" y="550163"/>
                </a:lnTo>
                <a:lnTo>
                  <a:pt x="131063" y="548639"/>
                </a:lnTo>
                <a:lnTo>
                  <a:pt x="117348" y="547115"/>
                </a:lnTo>
                <a:lnTo>
                  <a:pt x="103631" y="547115"/>
                </a:lnTo>
                <a:lnTo>
                  <a:pt x="92963" y="545591"/>
                </a:lnTo>
                <a:lnTo>
                  <a:pt x="86868" y="543559"/>
                </a:lnTo>
                <a:close/>
              </a:path>
              <a:path w="149859" h="1088389">
                <a:moveTo>
                  <a:pt x="144779" y="539495"/>
                </a:moveTo>
                <a:lnTo>
                  <a:pt x="117348" y="539495"/>
                </a:lnTo>
                <a:lnTo>
                  <a:pt x="103631" y="541019"/>
                </a:lnTo>
                <a:lnTo>
                  <a:pt x="92963" y="542543"/>
                </a:lnTo>
                <a:lnTo>
                  <a:pt x="86868" y="543559"/>
                </a:lnTo>
                <a:lnTo>
                  <a:pt x="92963" y="545591"/>
                </a:lnTo>
                <a:lnTo>
                  <a:pt x="103631" y="547115"/>
                </a:lnTo>
                <a:lnTo>
                  <a:pt x="117348" y="547115"/>
                </a:lnTo>
                <a:lnTo>
                  <a:pt x="131063" y="548639"/>
                </a:lnTo>
                <a:lnTo>
                  <a:pt x="144779" y="548639"/>
                </a:lnTo>
                <a:lnTo>
                  <a:pt x="144779" y="539495"/>
                </a:lnTo>
                <a:close/>
              </a:path>
              <a:path w="149859" h="1088389">
                <a:moveTo>
                  <a:pt x="147827" y="539495"/>
                </a:moveTo>
                <a:lnTo>
                  <a:pt x="144779" y="539495"/>
                </a:lnTo>
                <a:lnTo>
                  <a:pt x="144779" y="548639"/>
                </a:lnTo>
                <a:lnTo>
                  <a:pt x="147827" y="548639"/>
                </a:lnTo>
                <a:lnTo>
                  <a:pt x="149351" y="547115"/>
                </a:lnTo>
                <a:lnTo>
                  <a:pt x="149351" y="541019"/>
                </a:lnTo>
                <a:lnTo>
                  <a:pt x="147827" y="539495"/>
                </a:lnTo>
                <a:close/>
              </a:path>
              <a:path w="149859" h="1088389">
                <a:moveTo>
                  <a:pt x="117348" y="539495"/>
                </a:moveTo>
                <a:lnTo>
                  <a:pt x="74675" y="539495"/>
                </a:lnTo>
                <a:lnTo>
                  <a:pt x="76200" y="541019"/>
                </a:lnTo>
                <a:lnTo>
                  <a:pt x="80772" y="542543"/>
                </a:lnTo>
                <a:lnTo>
                  <a:pt x="83820" y="542543"/>
                </a:lnTo>
                <a:lnTo>
                  <a:pt x="86868" y="543559"/>
                </a:lnTo>
                <a:lnTo>
                  <a:pt x="92963" y="542543"/>
                </a:lnTo>
                <a:lnTo>
                  <a:pt x="103631" y="541019"/>
                </a:lnTo>
                <a:lnTo>
                  <a:pt x="117348" y="539495"/>
                </a:lnTo>
                <a:close/>
              </a:path>
              <a:path w="149859" h="1088389">
                <a:moveTo>
                  <a:pt x="77724" y="16763"/>
                </a:moveTo>
                <a:lnTo>
                  <a:pt x="68579" y="16763"/>
                </a:lnTo>
                <a:lnTo>
                  <a:pt x="68579" y="534923"/>
                </a:lnTo>
                <a:lnTo>
                  <a:pt x="70103" y="536447"/>
                </a:lnTo>
                <a:lnTo>
                  <a:pt x="70103" y="537971"/>
                </a:lnTo>
                <a:lnTo>
                  <a:pt x="71627" y="537971"/>
                </a:lnTo>
                <a:lnTo>
                  <a:pt x="73151" y="539495"/>
                </a:lnTo>
                <a:lnTo>
                  <a:pt x="131063" y="539495"/>
                </a:lnTo>
                <a:lnTo>
                  <a:pt x="117348" y="537971"/>
                </a:lnTo>
                <a:lnTo>
                  <a:pt x="105155" y="536447"/>
                </a:lnTo>
                <a:lnTo>
                  <a:pt x="94487" y="534923"/>
                </a:lnTo>
                <a:lnTo>
                  <a:pt x="86868" y="533399"/>
                </a:lnTo>
                <a:lnTo>
                  <a:pt x="83820" y="533399"/>
                </a:lnTo>
                <a:lnTo>
                  <a:pt x="80772" y="531875"/>
                </a:lnTo>
                <a:lnTo>
                  <a:pt x="77724" y="531875"/>
                </a:lnTo>
                <a:lnTo>
                  <a:pt x="76200" y="530351"/>
                </a:lnTo>
                <a:lnTo>
                  <a:pt x="77724" y="530351"/>
                </a:lnTo>
                <a:lnTo>
                  <a:pt x="77724" y="16763"/>
                </a:lnTo>
                <a:close/>
              </a:path>
              <a:path w="149859" h="1088389">
                <a:moveTo>
                  <a:pt x="76200" y="530351"/>
                </a:moveTo>
                <a:lnTo>
                  <a:pt x="77724" y="531875"/>
                </a:lnTo>
                <a:lnTo>
                  <a:pt x="77724" y="531113"/>
                </a:lnTo>
                <a:lnTo>
                  <a:pt x="76200" y="530351"/>
                </a:lnTo>
                <a:close/>
              </a:path>
              <a:path w="149859" h="1088389">
                <a:moveTo>
                  <a:pt x="77724" y="531113"/>
                </a:moveTo>
                <a:lnTo>
                  <a:pt x="77724" y="531875"/>
                </a:lnTo>
                <a:lnTo>
                  <a:pt x="79248" y="531875"/>
                </a:lnTo>
                <a:lnTo>
                  <a:pt x="77724" y="531113"/>
                </a:lnTo>
                <a:close/>
              </a:path>
              <a:path w="149859" h="1088389">
                <a:moveTo>
                  <a:pt x="77724" y="530351"/>
                </a:moveTo>
                <a:lnTo>
                  <a:pt x="79248" y="531875"/>
                </a:lnTo>
                <a:lnTo>
                  <a:pt x="80772" y="531875"/>
                </a:lnTo>
                <a:lnTo>
                  <a:pt x="77724" y="530351"/>
                </a:lnTo>
                <a:close/>
              </a:path>
              <a:path w="149859" h="1088389">
                <a:moveTo>
                  <a:pt x="77724" y="530351"/>
                </a:moveTo>
                <a:lnTo>
                  <a:pt x="76200" y="530351"/>
                </a:lnTo>
                <a:lnTo>
                  <a:pt x="77724" y="531113"/>
                </a:lnTo>
                <a:lnTo>
                  <a:pt x="77724" y="530351"/>
                </a:lnTo>
                <a:close/>
              </a:path>
              <a:path w="149859" h="1088389">
                <a:moveTo>
                  <a:pt x="74675" y="9143"/>
                </a:moveTo>
                <a:lnTo>
                  <a:pt x="28955" y="9143"/>
                </a:lnTo>
                <a:lnTo>
                  <a:pt x="41148" y="10667"/>
                </a:lnTo>
                <a:lnTo>
                  <a:pt x="59435" y="13715"/>
                </a:lnTo>
                <a:lnTo>
                  <a:pt x="62483" y="15239"/>
                </a:lnTo>
                <a:lnTo>
                  <a:pt x="65531" y="15239"/>
                </a:lnTo>
                <a:lnTo>
                  <a:pt x="68579" y="18287"/>
                </a:lnTo>
                <a:lnTo>
                  <a:pt x="68579" y="16763"/>
                </a:lnTo>
                <a:lnTo>
                  <a:pt x="77724" y="16763"/>
                </a:lnTo>
                <a:lnTo>
                  <a:pt x="77724" y="13715"/>
                </a:lnTo>
                <a:lnTo>
                  <a:pt x="74675" y="10667"/>
                </a:lnTo>
                <a:lnTo>
                  <a:pt x="74675" y="9143"/>
                </a:lnTo>
                <a:close/>
              </a:path>
              <a:path w="149859" h="1088389">
                <a:moveTo>
                  <a:pt x="28955" y="0"/>
                </a:moveTo>
                <a:lnTo>
                  <a:pt x="0" y="0"/>
                </a:lnTo>
                <a:lnTo>
                  <a:pt x="0" y="9143"/>
                </a:lnTo>
                <a:lnTo>
                  <a:pt x="71627" y="9143"/>
                </a:lnTo>
                <a:lnTo>
                  <a:pt x="71627" y="7619"/>
                </a:lnTo>
                <a:lnTo>
                  <a:pt x="68579" y="7619"/>
                </a:lnTo>
                <a:lnTo>
                  <a:pt x="65531" y="6095"/>
                </a:lnTo>
                <a:lnTo>
                  <a:pt x="60959" y="4571"/>
                </a:lnTo>
                <a:lnTo>
                  <a:pt x="51815" y="3048"/>
                </a:lnTo>
                <a:lnTo>
                  <a:pt x="41148" y="1524"/>
                </a:lnTo>
                <a:lnTo>
                  <a:pt x="28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84378" y="1584261"/>
            <a:ext cx="1689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elementi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conduttori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vasi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32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609600"/>
            <a:ext cx="5562600" cy="53721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520C432-574E-4DF4-8789-E28915560D88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05384"/>
            <a:ext cx="7467599" cy="44957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8489" y="5038724"/>
            <a:ext cx="734187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I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primi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due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tipi (anulato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spiralato)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permettono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ancora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l’allungamento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della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cellula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prima che questa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muoia,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quindi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sono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tipici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dello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xilema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 forma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primo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[</a:t>
            </a:r>
            <a:r>
              <a:rPr sz="2400" b="1" i="1" spc="-5" dirty="0">
                <a:latin typeface="Arial"/>
                <a:cs typeface="Arial"/>
              </a:rPr>
              <a:t>proto</a:t>
            </a:r>
            <a:r>
              <a:rPr sz="2400" i="1" spc="-5" dirty="0">
                <a:latin typeface="Arial"/>
                <a:cs typeface="Arial"/>
              </a:rPr>
              <a:t>xilema</a:t>
            </a:r>
            <a:r>
              <a:rPr sz="2400" spc="-5" dirty="0">
                <a:latin typeface="Arial MT"/>
                <a:cs typeface="Arial MT"/>
              </a:rPr>
              <a:t>].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28A834F-88E3-48D3-A17D-FF3F827F2EFD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5414771" cy="4038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F54BFB0-9A9A-467D-9597-D6AC4F45C1AE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330200"/>
            <a:ext cx="214185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Gli elementi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tracheali dotati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lateralmente di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punteggiature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permettono il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trasporto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anche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 direzione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laterale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dell’acqua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tra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“tubi”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diversi.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228600"/>
            <a:ext cx="5791199" cy="54543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7D7EEA7-3F70-4216-96F8-DCE22B313E8D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988435" cy="6858000"/>
            <a:chOff x="0" y="0"/>
            <a:chExt cx="39884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549395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1588" y="6324600"/>
              <a:ext cx="426719" cy="533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888739" y="371475"/>
            <a:ext cx="4984115" cy="587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76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Rispetto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alle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tracheidi,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 trachee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(“</a:t>
            </a:r>
            <a:r>
              <a:rPr sz="2400" i="1" spc="-5" dirty="0">
                <a:latin typeface="Arial"/>
                <a:cs typeface="Arial"/>
              </a:rPr>
              <a:t>vessels</a:t>
            </a:r>
            <a:r>
              <a:rPr sz="2400" spc="-5" dirty="0">
                <a:latin typeface="Arial MT"/>
                <a:cs typeface="Arial MT"/>
              </a:rPr>
              <a:t>”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ingl.)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trasportano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maggior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efficienza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l’acqua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perché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hanno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lume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più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ampio, e non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ci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sono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setti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apicali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 limitare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flusso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un elemento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 l’altro.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Esse sono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però maggiormente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esposte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 pericolo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dell’embolia,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cioè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alla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formazione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bolle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gas che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occludono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vaso,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bloccando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il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passaggio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della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linfa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grezza.</a:t>
            </a:r>
            <a:endParaRPr sz="2400">
              <a:latin typeface="Arial MT"/>
              <a:cs typeface="Arial MT"/>
            </a:endParaRPr>
          </a:p>
          <a:p>
            <a:pPr marL="12700" marR="19685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In </a:t>
            </a:r>
            <a:r>
              <a:rPr sz="2400" spc="-5" dirty="0">
                <a:latin typeface="Arial MT"/>
                <a:cs typeface="Arial MT"/>
              </a:rPr>
              <a:t>molte piante le trachee rimangono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funzionali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tempi molto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brevi</a:t>
            </a:r>
            <a:endParaRPr sz="2400">
              <a:latin typeface="Arial MT"/>
              <a:cs typeface="Arial MT"/>
            </a:endParaRPr>
          </a:p>
          <a:p>
            <a:pPr marL="12700" marR="353695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(in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alcuni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alberi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addirittura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 una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sola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stagione).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7D2AB22-98CD-433B-9D54-A18AE641A9AD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687" y="233171"/>
            <a:ext cx="3841648" cy="56296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63503" y="1196911"/>
            <a:ext cx="18656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p</a:t>
            </a: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spc="-10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t</a:t>
            </a:r>
            <a:r>
              <a:rPr sz="1800" spc="-10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f</a:t>
            </a:r>
            <a:r>
              <a:rPr sz="1800" spc="-10" dirty="0">
                <a:latin typeface="Arial MT"/>
                <a:cs typeface="Arial MT"/>
              </a:rPr>
              <a:t>loe</a:t>
            </a:r>
            <a:r>
              <a:rPr sz="1800" spc="-5" dirty="0">
                <a:latin typeface="Arial MT"/>
                <a:cs typeface="Arial MT"/>
              </a:rPr>
              <a:t>ma  floema</a:t>
            </a:r>
            <a:endParaRPr sz="1800">
              <a:latin typeface="Arial MT"/>
              <a:cs typeface="Arial MT"/>
            </a:endParaRPr>
          </a:p>
          <a:p>
            <a:pPr marL="647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metafloema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cambio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3503" y="3665791"/>
            <a:ext cx="35801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metaxilema: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vasi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grandi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(trachee reticolate, scalariformi,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…)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527" y="5037392"/>
            <a:ext cx="7723505" cy="171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5675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protoxilema: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vasi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piccoli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(tracheidi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anulate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spiralate)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 MT"/>
              <a:cs typeface="Arial MT"/>
            </a:endParaRPr>
          </a:p>
          <a:p>
            <a:pPr marL="12700" marR="3447415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Fascio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cribrovascolare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collaterale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aperto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(sezione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trasversale),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fusto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struttura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primaria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Dicotiledone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00515" y="1702307"/>
            <a:ext cx="2388235" cy="3540760"/>
          </a:xfrm>
          <a:custGeom>
            <a:avLst/>
            <a:gdLst/>
            <a:ahLst/>
            <a:cxnLst/>
            <a:rect l="l" t="t" r="r" b="b"/>
            <a:pathLst>
              <a:path w="2388235" h="3540760">
                <a:moveTo>
                  <a:pt x="2386584" y="3514344"/>
                </a:moveTo>
                <a:lnTo>
                  <a:pt x="1008722" y="3364039"/>
                </a:lnTo>
                <a:lnTo>
                  <a:pt x="1020064" y="3358896"/>
                </a:lnTo>
                <a:lnTo>
                  <a:pt x="1046988" y="3346704"/>
                </a:lnTo>
                <a:lnTo>
                  <a:pt x="1053084" y="3345180"/>
                </a:lnTo>
                <a:lnTo>
                  <a:pt x="1056132" y="3337560"/>
                </a:lnTo>
                <a:lnTo>
                  <a:pt x="1053084" y="3329940"/>
                </a:lnTo>
                <a:lnTo>
                  <a:pt x="1050036" y="3323844"/>
                </a:lnTo>
                <a:lnTo>
                  <a:pt x="1042416" y="3320796"/>
                </a:lnTo>
                <a:lnTo>
                  <a:pt x="1036320" y="3323844"/>
                </a:lnTo>
                <a:lnTo>
                  <a:pt x="935736" y="3369564"/>
                </a:lnTo>
                <a:lnTo>
                  <a:pt x="1024128" y="3433572"/>
                </a:lnTo>
                <a:lnTo>
                  <a:pt x="1030224" y="3438144"/>
                </a:lnTo>
                <a:lnTo>
                  <a:pt x="1037844" y="3436620"/>
                </a:lnTo>
                <a:lnTo>
                  <a:pt x="1042416" y="3432048"/>
                </a:lnTo>
                <a:lnTo>
                  <a:pt x="1045464" y="3425952"/>
                </a:lnTo>
                <a:lnTo>
                  <a:pt x="1043940" y="3418332"/>
                </a:lnTo>
                <a:lnTo>
                  <a:pt x="1039368" y="3413760"/>
                </a:lnTo>
                <a:lnTo>
                  <a:pt x="1006576" y="3390049"/>
                </a:lnTo>
                <a:lnTo>
                  <a:pt x="2383536" y="3540252"/>
                </a:lnTo>
                <a:lnTo>
                  <a:pt x="2386584" y="3514344"/>
                </a:lnTo>
                <a:close/>
              </a:path>
              <a:path w="2388235" h="3540760">
                <a:moveTo>
                  <a:pt x="2386584" y="1066800"/>
                </a:moveTo>
                <a:lnTo>
                  <a:pt x="649528" y="928738"/>
                </a:lnTo>
                <a:lnTo>
                  <a:pt x="656844" y="925068"/>
                </a:lnTo>
                <a:lnTo>
                  <a:pt x="693420" y="906780"/>
                </a:lnTo>
                <a:lnTo>
                  <a:pt x="696468" y="899160"/>
                </a:lnTo>
                <a:lnTo>
                  <a:pt x="690372" y="886968"/>
                </a:lnTo>
                <a:lnTo>
                  <a:pt x="682752" y="883920"/>
                </a:lnTo>
                <a:lnTo>
                  <a:pt x="675132" y="886968"/>
                </a:lnTo>
                <a:lnTo>
                  <a:pt x="576072" y="935736"/>
                </a:lnTo>
                <a:lnTo>
                  <a:pt x="667512" y="998220"/>
                </a:lnTo>
                <a:lnTo>
                  <a:pt x="672084" y="1002792"/>
                </a:lnTo>
                <a:lnTo>
                  <a:pt x="681228" y="1001268"/>
                </a:lnTo>
                <a:lnTo>
                  <a:pt x="684276" y="995172"/>
                </a:lnTo>
                <a:lnTo>
                  <a:pt x="688848" y="989076"/>
                </a:lnTo>
                <a:lnTo>
                  <a:pt x="687324" y="981456"/>
                </a:lnTo>
                <a:lnTo>
                  <a:pt x="681228" y="976884"/>
                </a:lnTo>
                <a:lnTo>
                  <a:pt x="647547" y="953236"/>
                </a:lnTo>
                <a:lnTo>
                  <a:pt x="2383536" y="1092708"/>
                </a:lnTo>
                <a:lnTo>
                  <a:pt x="2386584" y="1066800"/>
                </a:lnTo>
                <a:close/>
              </a:path>
              <a:path w="2388235" h="3540760">
                <a:moveTo>
                  <a:pt x="2386584" y="25908"/>
                </a:moveTo>
                <a:lnTo>
                  <a:pt x="2383536" y="0"/>
                </a:lnTo>
                <a:lnTo>
                  <a:pt x="69456" y="267589"/>
                </a:lnTo>
                <a:lnTo>
                  <a:pt x="50596" y="281533"/>
                </a:lnTo>
                <a:lnTo>
                  <a:pt x="62395" y="272796"/>
                </a:lnTo>
                <a:lnTo>
                  <a:pt x="103632" y="242316"/>
                </a:lnTo>
                <a:lnTo>
                  <a:pt x="102108" y="217932"/>
                </a:lnTo>
                <a:lnTo>
                  <a:pt x="94488" y="217932"/>
                </a:lnTo>
                <a:lnTo>
                  <a:pt x="88392" y="220980"/>
                </a:lnTo>
                <a:lnTo>
                  <a:pt x="0" y="288036"/>
                </a:lnTo>
                <a:lnTo>
                  <a:pt x="100584" y="332232"/>
                </a:lnTo>
                <a:lnTo>
                  <a:pt x="108204" y="335280"/>
                </a:lnTo>
                <a:lnTo>
                  <a:pt x="115824" y="332232"/>
                </a:lnTo>
                <a:lnTo>
                  <a:pt x="117348" y="324612"/>
                </a:lnTo>
                <a:lnTo>
                  <a:pt x="120396" y="318516"/>
                </a:lnTo>
                <a:lnTo>
                  <a:pt x="117348" y="310896"/>
                </a:lnTo>
                <a:lnTo>
                  <a:pt x="111252" y="307848"/>
                </a:lnTo>
                <a:lnTo>
                  <a:pt x="86677" y="297180"/>
                </a:lnTo>
                <a:lnTo>
                  <a:pt x="74269" y="291807"/>
                </a:lnTo>
                <a:lnTo>
                  <a:pt x="27432" y="297180"/>
                </a:lnTo>
                <a:lnTo>
                  <a:pt x="53949" y="294132"/>
                </a:lnTo>
                <a:lnTo>
                  <a:pt x="74269" y="291807"/>
                </a:lnTo>
                <a:lnTo>
                  <a:pt x="2386584" y="25908"/>
                </a:lnTo>
                <a:close/>
              </a:path>
              <a:path w="2388235" h="3540760">
                <a:moveTo>
                  <a:pt x="2388108" y="2133600"/>
                </a:moveTo>
                <a:lnTo>
                  <a:pt x="1011212" y="1827301"/>
                </a:lnTo>
                <a:lnTo>
                  <a:pt x="1043863" y="1816608"/>
                </a:lnTo>
                <a:lnTo>
                  <a:pt x="1048512" y="1815084"/>
                </a:lnTo>
                <a:lnTo>
                  <a:pt x="1054608" y="1813560"/>
                </a:lnTo>
                <a:lnTo>
                  <a:pt x="1057656" y="1805940"/>
                </a:lnTo>
                <a:lnTo>
                  <a:pt x="1056132" y="1798320"/>
                </a:lnTo>
                <a:lnTo>
                  <a:pt x="1054608" y="1792224"/>
                </a:lnTo>
                <a:lnTo>
                  <a:pt x="1046988" y="1789176"/>
                </a:lnTo>
                <a:lnTo>
                  <a:pt x="1040892" y="1790700"/>
                </a:lnTo>
                <a:lnTo>
                  <a:pt x="935736" y="1824228"/>
                </a:lnTo>
                <a:lnTo>
                  <a:pt x="1016508" y="1898904"/>
                </a:lnTo>
                <a:lnTo>
                  <a:pt x="1021080" y="1903476"/>
                </a:lnTo>
                <a:lnTo>
                  <a:pt x="1028700" y="1903476"/>
                </a:lnTo>
                <a:lnTo>
                  <a:pt x="1034796" y="1898904"/>
                </a:lnTo>
                <a:lnTo>
                  <a:pt x="1039368" y="1892808"/>
                </a:lnTo>
                <a:lnTo>
                  <a:pt x="1039368" y="1885188"/>
                </a:lnTo>
                <a:lnTo>
                  <a:pt x="1033272" y="1880616"/>
                </a:lnTo>
                <a:lnTo>
                  <a:pt x="1004303" y="1853031"/>
                </a:lnTo>
                <a:lnTo>
                  <a:pt x="2382012" y="2159508"/>
                </a:lnTo>
                <a:lnTo>
                  <a:pt x="2388108" y="2133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5219" y="3048"/>
            <a:ext cx="1624583" cy="19872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254000"/>
            <a:ext cx="296608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99415" algn="l"/>
                <a:tab pos="1000125" algn="l"/>
                <a:tab pos="1109345" algn="l"/>
                <a:tab pos="1176655" algn="l"/>
                <a:tab pos="1455420" algn="l"/>
                <a:tab pos="1597025" algn="l"/>
                <a:tab pos="1671955" algn="l"/>
                <a:tab pos="1705610" algn="l"/>
                <a:tab pos="1836420" algn="l"/>
                <a:tab pos="2057400" algn="l"/>
                <a:tab pos="2086610" algn="l"/>
                <a:tab pos="2292350" algn="l"/>
                <a:tab pos="2459990" algn="l"/>
                <a:tab pos="2714625" algn="l"/>
              </a:tabLst>
            </a:pPr>
            <a:r>
              <a:rPr sz="2400" dirty="0">
                <a:latin typeface="Arial MT"/>
                <a:cs typeface="Arial MT"/>
              </a:rPr>
              <a:t>I</a:t>
            </a:r>
            <a:r>
              <a:rPr sz="2400" spc="-5" dirty="0">
                <a:latin typeface="Arial MT"/>
                <a:cs typeface="Arial MT"/>
              </a:rPr>
              <a:t>n	m</a:t>
            </a:r>
            <a:r>
              <a:rPr sz="2400" spc="-10" dirty="0">
                <a:latin typeface="Arial MT"/>
                <a:cs typeface="Arial MT"/>
              </a:rPr>
              <a:t>ol</a:t>
            </a:r>
            <a:r>
              <a:rPr sz="2400" dirty="0">
                <a:latin typeface="Arial MT"/>
                <a:cs typeface="Arial MT"/>
              </a:rPr>
              <a:t>t</a:t>
            </a:r>
            <a:r>
              <a:rPr sz="2400" spc="-5" dirty="0">
                <a:latin typeface="Arial MT"/>
                <a:cs typeface="Arial MT"/>
              </a:rPr>
              <a:t>i</a:t>
            </a:r>
            <a:r>
              <a:rPr sz="2400" dirty="0">
                <a:latin typeface="Arial MT"/>
                <a:cs typeface="Arial MT"/>
              </a:rPr>
              <a:t>		</a:t>
            </a:r>
            <a:r>
              <a:rPr sz="2400" spc="-5" dirty="0">
                <a:latin typeface="Arial MT"/>
                <a:cs typeface="Arial MT"/>
              </a:rPr>
              <a:t>c</a:t>
            </a:r>
            <a:r>
              <a:rPr sz="2400" spc="-1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si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l</a:t>
            </a:r>
            <a:r>
              <a:rPr sz="2400" spc="-10" dirty="0">
                <a:latin typeface="Arial MT"/>
                <a:cs typeface="Arial MT"/>
              </a:rPr>
              <a:t>l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	f</a:t>
            </a:r>
            <a:r>
              <a:rPr sz="2400" spc="-10" dirty="0">
                <a:latin typeface="Arial MT"/>
                <a:cs typeface="Arial MT"/>
              </a:rPr>
              <a:t>in</a:t>
            </a:r>
            <a:r>
              <a:rPr sz="2400" spc="-5" dirty="0">
                <a:latin typeface="Arial MT"/>
                <a:cs typeface="Arial MT"/>
              </a:rPr>
              <a:t>e  </a:t>
            </a:r>
            <a:r>
              <a:rPr sz="2400" spc="-10" dirty="0">
                <a:latin typeface="Arial MT"/>
                <a:cs typeface="Arial MT"/>
              </a:rPr>
              <a:t>d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10" dirty="0">
                <a:latin typeface="Arial MT"/>
                <a:cs typeface="Arial MT"/>
              </a:rPr>
              <a:t>l</a:t>
            </a:r>
            <a:r>
              <a:rPr sz="2400" spc="-5" dirty="0">
                <a:latin typeface="Arial MT"/>
                <a:cs typeface="Arial MT"/>
              </a:rPr>
              <a:t>la</a:t>
            </a:r>
            <a:r>
              <a:rPr sz="2400" dirty="0">
                <a:latin typeface="Arial MT"/>
                <a:cs typeface="Arial MT"/>
              </a:rPr>
              <a:t>		st</a:t>
            </a:r>
            <a:r>
              <a:rPr sz="2400" spc="-20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g</a:t>
            </a:r>
            <a:r>
              <a:rPr sz="2400" spc="-5" dirty="0">
                <a:latin typeface="Arial MT"/>
                <a:cs typeface="Arial MT"/>
              </a:rPr>
              <a:t>i</a:t>
            </a:r>
            <a:r>
              <a:rPr sz="2400" spc="-10" dirty="0">
                <a:latin typeface="Arial MT"/>
                <a:cs typeface="Arial MT"/>
              </a:rPr>
              <a:t>o</a:t>
            </a:r>
            <a:r>
              <a:rPr sz="2400" dirty="0">
                <a:latin typeface="Arial MT"/>
                <a:cs typeface="Arial MT"/>
              </a:rPr>
              <a:t>n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			</a:t>
            </a:r>
            <a:r>
              <a:rPr sz="2400" spc="-10" dirty="0">
                <a:latin typeface="Arial MT"/>
                <a:cs typeface="Arial MT"/>
              </a:rPr>
              <a:t>d</a:t>
            </a:r>
            <a:r>
              <a:rPr sz="2400" spc="-5" dirty="0">
                <a:latin typeface="Arial MT"/>
                <a:cs typeface="Arial MT"/>
              </a:rPr>
              <a:t>i  </a:t>
            </a:r>
            <a:r>
              <a:rPr sz="2400" dirty="0">
                <a:latin typeface="Arial MT"/>
                <a:cs typeface="Arial MT"/>
              </a:rPr>
              <a:t>cr</a:t>
            </a:r>
            <a:r>
              <a:rPr sz="2400" spc="-10" dirty="0">
                <a:latin typeface="Arial MT"/>
                <a:cs typeface="Arial MT"/>
              </a:rPr>
              <a:t>e</a:t>
            </a:r>
            <a:r>
              <a:rPr sz="2400" spc="-5" dirty="0">
                <a:latin typeface="Arial MT"/>
                <a:cs typeface="Arial MT"/>
              </a:rPr>
              <a:t>sc</a:t>
            </a:r>
            <a:r>
              <a:rPr sz="2400" spc="-10" dirty="0">
                <a:latin typeface="Arial MT"/>
                <a:cs typeface="Arial MT"/>
              </a:rPr>
              <a:t>i</a:t>
            </a:r>
            <a:r>
              <a:rPr sz="2400" dirty="0">
                <a:latin typeface="Arial MT"/>
                <a:cs typeface="Arial MT"/>
              </a:rPr>
              <a:t>t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			</a:t>
            </a:r>
            <a:r>
              <a:rPr sz="2400" spc="-5" dirty="0">
                <a:latin typeface="Arial MT"/>
                <a:cs typeface="Arial MT"/>
              </a:rPr>
              <a:t>le</a:t>
            </a:r>
            <a:r>
              <a:rPr sz="2400" dirty="0">
                <a:latin typeface="Arial MT"/>
                <a:cs typeface="Arial MT"/>
              </a:rPr>
              <a:t>				</a:t>
            </a:r>
            <a:r>
              <a:rPr sz="2400" spc="-5" dirty="0">
                <a:latin typeface="Arial MT"/>
                <a:cs typeface="Arial MT"/>
              </a:rPr>
              <a:t>c</a:t>
            </a:r>
            <a:r>
              <a:rPr sz="2400" spc="-10" dirty="0">
                <a:latin typeface="Arial MT"/>
                <a:cs typeface="Arial MT"/>
              </a:rPr>
              <a:t>e</a:t>
            </a:r>
            <a:r>
              <a:rPr sz="2400" spc="-5" dirty="0">
                <a:latin typeface="Arial MT"/>
                <a:cs typeface="Arial MT"/>
              </a:rPr>
              <a:t>l</a:t>
            </a:r>
            <a:r>
              <a:rPr sz="2400" spc="-10" dirty="0">
                <a:latin typeface="Arial MT"/>
                <a:cs typeface="Arial MT"/>
              </a:rPr>
              <a:t>l</a:t>
            </a:r>
            <a:r>
              <a:rPr sz="2400" dirty="0">
                <a:latin typeface="Arial MT"/>
                <a:cs typeface="Arial MT"/>
              </a:rPr>
              <a:t>u</a:t>
            </a:r>
            <a:r>
              <a:rPr sz="2400" spc="-10" dirty="0">
                <a:latin typeface="Arial MT"/>
                <a:cs typeface="Arial MT"/>
              </a:rPr>
              <a:t>l</a:t>
            </a:r>
            <a:r>
              <a:rPr sz="2400" spc="-5" dirty="0">
                <a:latin typeface="Arial MT"/>
                <a:cs typeface="Arial MT"/>
              </a:rPr>
              <a:t>e  parenchimatiche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</a:t>
            </a:r>
            <a:r>
              <a:rPr sz="2400" spc="10" dirty="0">
                <a:latin typeface="Arial MT"/>
                <a:cs typeface="Arial MT"/>
              </a:rPr>
              <a:t>v</a:t>
            </a:r>
            <a:r>
              <a:rPr sz="2400" spc="-10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d</a:t>
            </a:r>
            <a:r>
              <a:rPr sz="2400" spc="-10" dirty="0">
                <a:latin typeface="Arial MT"/>
                <a:cs typeface="Arial MT"/>
              </a:rPr>
              <a:t>o</a:t>
            </a:r>
            <a:r>
              <a:rPr sz="2400" dirty="0">
                <a:latin typeface="Arial MT"/>
                <a:cs typeface="Arial MT"/>
              </a:rPr>
              <a:t>n</a:t>
            </a:r>
            <a:r>
              <a:rPr sz="2400" spc="-5" dirty="0">
                <a:latin typeface="Arial MT"/>
                <a:cs typeface="Arial MT"/>
              </a:rPr>
              <a:t>o</a:t>
            </a:r>
            <a:r>
              <a:rPr sz="2400" dirty="0">
                <a:latin typeface="Arial MT"/>
                <a:cs typeface="Arial MT"/>
              </a:rPr>
              <a:t>				</a:t>
            </a:r>
            <a:r>
              <a:rPr sz="2400" spc="-10" dirty="0">
                <a:latin typeface="Arial MT"/>
                <a:cs typeface="Arial MT"/>
              </a:rPr>
              <a:t>i</a:t>
            </a:r>
            <a:r>
              <a:rPr sz="2400" spc="-5" dirty="0">
                <a:latin typeface="Arial MT"/>
                <a:cs typeface="Arial MT"/>
              </a:rPr>
              <a:t>l</a:t>
            </a:r>
            <a:r>
              <a:rPr sz="2400" dirty="0">
                <a:latin typeface="Arial MT"/>
                <a:cs typeface="Arial MT"/>
              </a:rPr>
              <a:t>			</a:t>
            </a:r>
            <a:r>
              <a:rPr sz="2400" spc="-10" dirty="0">
                <a:latin typeface="Arial MT"/>
                <a:cs typeface="Arial MT"/>
              </a:rPr>
              <a:t>lu</a:t>
            </a:r>
            <a:r>
              <a:rPr sz="2400" dirty="0">
                <a:latin typeface="Arial MT"/>
                <a:cs typeface="Arial MT"/>
              </a:rPr>
              <a:t>m</a:t>
            </a:r>
            <a:r>
              <a:rPr sz="2400" spc="-5" dirty="0">
                <a:latin typeface="Arial MT"/>
                <a:cs typeface="Arial MT"/>
              </a:rPr>
              <a:t>e  </a:t>
            </a:r>
            <a:r>
              <a:rPr sz="2400" dirty="0">
                <a:latin typeface="Arial MT"/>
                <a:cs typeface="Arial MT"/>
              </a:rPr>
              <a:t>tr</a:t>
            </a:r>
            <a:r>
              <a:rPr sz="2400" spc="-1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c</a:t>
            </a:r>
            <a:r>
              <a:rPr sz="2400" spc="-10" dirty="0">
                <a:latin typeface="Arial MT"/>
                <a:cs typeface="Arial MT"/>
              </a:rPr>
              <a:t>hea</a:t>
            </a:r>
            <a:r>
              <a:rPr sz="2400" spc="-5" dirty="0">
                <a:latin typeface="Arial MT"/>
                <a:cs typeface="Arial MT"/>
              </a:rPr>
              <a:t>le</a:t>
            </a:r>
            <a:r>
              <a:rPr sz="2400" dirty="0">
                <a:latin typeface="Arial MT"/>
                <a:cs typeface="Arial MT"/>
              </a:rPr>
              <a:t>		</a:t>
            </a:r>
            <a:r>
              <a:rPr sz="2400" spc="-10" dirty="0">
                <a:latin typeface="Arial MT"/>
                <a:cs typeface="Arial MT"/>
              </a:rPr>
              <a:t>at</a:t>
            </a:r>
            <a:r>
              <a:rPr sz="2400" dirty="0">
                <a:latin typeface="Arial MT"/>
                <a:cs typeface="Arial MT"/>
              </a:rPr>
              <a:t>tr</a:t>
            </a:r>
            <a:r>
              <a:rPr sz="2400" spc="-1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v</a:t>
            </a:r>
            <a:r>
              <a:rPr sz="2400" spc="-10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r</a:t>
            </a:r>
            <a:r>
              <a:rPr sz="2400" spc="-5" dirty="0">
                <a:latin typeface="Arial MT"/>
                <a:cs typeface="Arial MT"/>
              </a:rPr>
              <a:t>so  </a:t>
            </a:r>
            <a:r>
              <a:rPr sz="2400" spc="-10" dirty="0">
                <a:latin typeface="Arial MT"/>
                <a:cs typeface="Arial MT"/>
              </a:rPr>
              <a:t>l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		p</a:t>
            </a:r>
            <a:r>
              <a:rPr sz="2400" spc="-10" dirty="0">
                <a:latin typeface="Arial MT"/>
                <a:cs typeface="Arial MT"/>
              </a:rPr>
              <a:t>u</a:t>
            </a:r>
            <a:r>
              <a:rPr sz="2400" dirty="0">
                <a:latin typeface="Arial MT"/>
                <a:cs typeface="Arial MT"/>
              </a:rPr>
              <a:t>nt</a:t>
            </a:r>
            <a:r>
              <a:rPr sz="2400" spc="-10" dirty="0">
                <a:latin typeface="Arial MT"/>
                <a:cs typeface="Arial MT"/>
              </a:rPr>
              <a:t>egg</a:t>
            </a:r>
            <a:r>
              <a:rPr sz="2400" spc="-5" dirty="0">
                <a:latin typeface="Arial MT"/>
                <a:cs typeface="Arial MT"/>
              </a:rPr>
              <a:t>i</a:t>
            </a:r>
            <a:r>
              <a:rPr sz="2400" spc="-10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t</a:t>
            </a:r>
            <a:r>
              <a:rPr sz="2400" spc="-10" dirty="0">
                <a:latin typeface="Arial MT"/>
                <a:cs typeface="Arial MT"/>
              </a:rPr>
              <a:t>u</a:t>
            </a:r>
            <a:r>
              <a:rPr sz="2400" dirty="0">
                <a:latin typeface="Arial MT"/>
                <a:cs typeface="Arial MT"/>
              </a:rPr>
              <a:t>r</a:t>
            </a:r>
            <a:r>
              <a:rPr sz="2400" spc="-10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,  f</a:t>
            </a:r>
            <a:r>
              <a:rPr sz="2400" spc="-10" dirty="0">
                <a:latin typeface="Arial MT"/>
                <a:cs typeface="Arial MT"/>
              </a:rPr>
              <a:t>o</a:t>
            </a:r>
            <a:r>
              <a:rPr sz="2400" dirty="0">
                <a:latin typeface="Arial MT"/>
                <a:cs typeface="Arial MT"/>
              </a:rPr>
              <a:t>rm</a:t>
            </a:r>
            <a:r>
              <a:rPr sz="2400" spc="-10" dirty="0">
                <a:latin typeface="Arial MT"/>
                <a:cs typeface="Arial MT"/>
              </a:rPr>
              <a:t>and</a:t>
            </a:r>
            <a:r>
              <a:rPr sz="2400" spc="-5" dirty="0">
                <a:latin typeface="Arial MT"/>
                <a:cs typeface="Arial MT"/>
              </a:rPr>
              <a:t>o</a:t>
            </a:r>
            <a:r>
              <a:rPr sz="2400" dirty="0">
                <a:latin typeface="Arial MT"/>
                <a:cs typeface="Arial MT"/>
              </a:rPr>
              <a:t>					</a:t>
            </a:r>
            <a:r>
              <a:rPr sz="2400" spc="-15" dirty="0">
                <a:latin typeface="Arial MT"/>
                <a:cs typeface="Arial MT"/>
              </a:rPr>
              <a:t>s</a:t>
            </a:r>
            <a:r>
              <a:rPr sz="2400" dirty="0">
                <a:latin typeface="Arial MT"/>
                <a:cs typeface="Arial MT"/>
              </a:rPr>
              <a:t>tr</a:t>
            </a:r>
            <a:r>
              <a:rPr sz="2400" spc="-10" dirty="0">
                <a:latin typeface="Arial MT"/>
                <a:cs typeface="Arial MT"/>
              </a:rPr>
              <a:t>ut</a:t>
            </a:r>
            <a:r>
              <a:rPr sz="2400" dirty="0">
                <a:latin typeface="Arial MT"/>
                <a:cs typeface="Arial MT"/>
              </a:rPr>
              <a:t>t</a:t>
            </a:r>
            <a:r>
              <a:rPr sz="2400" spc="-10" dirty="0">
                <a:latin typeface="Arial MT"/>
                <a:cs typeface="Arial MT"/>
              </a:rPr>
              <a:t>ur</a:t>
            </a:r>
            <a:r>
              <a:rPr sz="2400" spc="-5" dirty="0">
                <a:latin typeface="Arial MT"/>
                <a:cs typeface="Arial MT"/>
              </a:rPr>
              <a:t>e  v</a:t>
            </a:r>
            <a:r>
              <a:rPr sz="2400" spc="-10" dirty="0">
                <a:latin typeface="Arial MT"/>
                <a:cs typeface="Arial MT"/>
              </a:rPr>
              <a:t>e</a:t>
            </a:r>
            <a:r>
              <a:rPr sz="2400" spc="-5" dirty="0">
                <a:latin typeface="Arial MT"/>
                <a:cs typeface="Arial MT"/>
              </a:rPr>
              <a:t>sc</a:t>
            </a:r>
            <a:r>
              <a:rPr sz="2400" spc="-10" dirty="0">
                <a:latin typeface="Arial MT"/>
                <a:cs typeface="Arial MT"/>
              </a:rPr>
              <a:t>i</a:t>
            </a:r>
            <a:r>
              <a:rPr sz="2400" spc="10" dirty="0">
                <a:latin typeface="Arial MT"/>
                <a:cs typeface="Arial MT"/>
              </a:rPr>
              <a:t>c</a:t>
            </a:r>
            <a:r>
              <a:rPr sz="2400" spc="-10" dirty="0">
                <a:latin typeface="Arial MT"/>
                <a:cs typeface="Arial MT"/>
              </a:rPr>
              <a:t>o</a:t>
            </a:r>
            <a:r>
              <a:rPr sz="2400" spc="-5" dirty="0">
                <a:latin typeface="Arial MT"/>
                <a:cs typeface="Arial MT"/>
              </a:rPr>
              <a:t>l</a:t>
            </a:r>
            <a:r>
              <a:rPr sz="2400" spc="-10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r</a:t>
            </a:r>
            <a:r>
              <a:rPr sz="2400" spc="-10" dirty="0">
                <a:latin typeface="Arial MT"/>
                <a:cs typeface="Arial MT"/>
              </a:rPr>
              <a:t>i</a:t>
            </a:r>
            <a:r>
              <a:rPr sz="2400" dirty="0">
                <a:latin typeface="Arial MT"/>
                <a:cs typeface="Arial MT"/>
              </a:rPr>
              <a:t>,		</a:t>
            </a:r>
            <a:r>
              <a:rPr sz="2400" spc="-10" dirty="0">
                <a:latin typeface="Arial MT"/>
                <a:cs typeface="Arial MT"/>
              </a:rPr>
              <a:t>l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5" dirty="0">
                <a:latin typeface="Arial MT"/>
                <a:cs typeface="Arial MT"/>
              </a:rPr>
              <a:t>T</a:t>
            </a:r>
            <a:r>
              <a:rPr sz="2400" dirty="0">
                <a:latin typeface="Arial MT"/>
                <a:cs typeface="Arial MT"/>
              </a:rPr>
              <a:t>I</a:t>
            </a:r>
            <a:r>
              <a:rPr sz="2400" spc="-10" dirty="0">
                <a:latin typeface="Arial MT"/>
                <a:cs typeface="Arial MT"/>
              </a:rPr>
              <a:t>LL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,  </a:t>
            </a:r>
            <a:r>
              <a:rPr sz="2400" spc="-5" dirty="0">
                <a:latin typeface="Arial MT"/>
                <a:cs typeface="Arial MT"/>
              </a:rPr>
              <a:t>che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occludono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vasi.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304800"/>
            <a:ext cx="4765547" cy="58597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E215C7D-4022-4B0A-8300-F4678AF53A58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590" y="281177"/>
            <a:ext cx="17418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0" dirty="0">
                <a:solidFill>
                  <a:srgbClr val="333399"/>
                </a:solidFill>
                <a:latin typeface="Arial"/>
                <a:cs typeface="Arial"/>
              </a:rPr>
              <a:t>FLOE</a:t>
            </a:r>
            <a:r>
              <a:rPr sz="3200" b="1" i="0" spc="-5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3200" b="1" i="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340" y="1222375"/>
            <a:ext cx="415671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 MT"/>
                <a:cs typeface="Arial MT"/>
              </a:rPr>
              <a:t>Trasporto </a:t>
            </a:r>
            <a:r>
              <a:rPr sz="2400" spc="-5" dirty="0">
                <a:latin typeface="Arial MT"/>
                <a:cs typeface="Arial MT"/>
              </a:rPr>
              <a:t>della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“LINFA 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40" dirty="0">
                <a:latin typeface="Arial MT"/>
                <a:cs typeface="Arial MT"/>
              </a:rPr>
              <a:t>ELABORATA”,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acqua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molecole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organiche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(mono-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ed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oligosaccaridi,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fitormoni,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aa,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etc.)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dai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diversi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organi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produzione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agli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organi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devono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accumulare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consumare, ad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es.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dalle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foglie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agli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organi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riserva,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ai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frutti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formazione,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ai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tessuti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 attiva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crescita.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40707" y="152400"/>
            <a:ext cx="5003800" cy="6377940"/>
            <a:chOff x="4140707" y="152400"/>
            <a:chExt cx="5003800" cy="6377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9699" y="152400"/>
              <a:ext cx="3924299" cy="63733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40707" y="6522719"/>
              <a:ext cx="5001895" cy="7620"/>
            </a:xfrm>
            <a:custGeom>
              <a:avLst/>
              <a:gdLst/>
              <a:ahLst/>
              <a:cxnLst/>
              <a:rect l="l" t="t" r="r" b="b"/>
              <a:pathLst>
                <a:path w="5001895" h="7620">
                  <a:moveTo>
                    <a:pt x="50017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01767" y="7619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543F3328-4860-4923-8A7F-E29DEA95C3B3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3" y="908303"/>
            <a:ext cx="5117591" cy="47259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C7692F4-0AB2-4299-BF0F-F3F69DD0EB72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3" y="550164"/>
            <a:ext cx="5082539" cy="52456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347D4B9-B325-4441-A42F-A37961C7B07D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058" y="3128439"/>
            <a:ext cx="4811449" cy="27862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5667" y="1990344"/>
            <a:ext cx="3183635" cy="44714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027" y="358775"/>
            <a:ext cx="7842884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Le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TRACHEE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sono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elementi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composti,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formati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più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cellule ("</a:t>
            </a:r>
            <a:r>
              <a:rPr sz="2400" b="1" spc="-5" dirty="0">
                <a:latin typeface="Arial"/>
                <a:cs typeface="Arial"/>
              </a:rPr>
              <a:t>elementi della trachea</a:t>
            </a:r>
            <a:r>
              <a:rPr sz="2400" spc="-5" dirty="0">
                <a:latin typeface="Arial MT"/>
                <a:cs typeface="Arial MT"/>
              </a:rPr>
              <a:t>") impilate le une </a:t>
            </a:r>
            <a:r>
              <a:rPr sz="2400" spc="-10" dirty="0">
                <a:latin typeface="Arial MT"/>
                <a:cs typeface="Arial MT"/>
              </a:rPr>
              <a:t>sulle </a:t>
            </a:r>
            <a:r>
              <a:rPr sz="2400" spc="-5" dirty="0">
                <a:latin typeface="Arial MT"/>
                <a:cs typeface="Arial MT"/>
              </a:rPr>
              <a:t> altre,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formare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delle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colonne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lunghe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eccezionalmente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anche alcuni metri, in cui sono andate perse del tutto o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quasi del tutto le pareti trasversali, per cui si forma </a:t>
            </a:r>
            <a:r>
              <a:rPr sz="2400" spc="-10" dirty="0">
                <a:latin typeface="Arial MT"/>
                <a:cs typeface="Arial MT"/>
              </a:rPr>
              <a:t>una </a:t>
            </a:r>
            <a:r>
              <a:rPr sz="2400" spc="-5" dirty="0">
                <a:latin typeface="Arial MT"/>
                <a:cs typeface="Arial MT"/>
              </a:rPr>
              <a:t> sorta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tubo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pluricellulare.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A2EA8CDA-A615-4F4D-A29C-84F323D992CB}"/>
              </a:ext>
            </a:extLst>
          </p:cNvPr>
          <p:cNvGrpSpPr/>
          <p:nvPr/>
        </p:nvGrpSpPr>
        <p:grpSpPr>
          <a:xfrm>
            <a:off x="3561588" y="6324600"/>
            <a:ext cx="5581014" cy="533400"/>
            <a:chOff x="3561588" y="6324600"/>
            <a:chExt cx="5581014" cy="533400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1588" y="6324600"/>
              <a:ext cx="426719" cy="533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40707" y="6522719"/>
              <a:ext cx="5001895" cy="7620"/>
            </a:xfrm>
            <a:custGeom>
              <a:avLst/>
              <a:gdLst/>
              <a:ahLst/>
              <a:cxnLst/>
              <a:rect l="l" t="t" r="r" b="b"/>
              <a:pathLst>
                <a:path w="5001895" h="7620">
                  <a:moveTo>
                    <a:pt x="50017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01767" y="7619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1B25D0B2-D37B-4890-9F0C-FD5558DB004A}"/>
                </a:ext>
              </a:extLst>
            </p:cNvPr>
            <p:cNvSpPr txBox="1"/>
            <p:nvPr/>
          </p:nvSpPr>
          <p:spPr>
            <a:xfrm>
              <a:off x="5837935" y="6597014"/>
              <a:ext cx="3226435" cy="2043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650"/>
                </a:lnSpc>
              </a:pPr>
              <a:r>
                <a:rPr lang="it-IT" sz="1400" spc="-5" dirty="0">
                  <a:solidFill>
                    <a:srgbClr val="009900"/>
                  </a:solidFill>
                  <a:latin typeface="Arial MT"/>
                  <a:cs typeface="Arial MT"/>
                </a:rPr>
                <a:t>3Th - </a:t>
              </a:r>
              <a:r>
                <a:rPr sz="1400" spc="-5" dirty="0" err="1">
                  <a:solidFill>
                    <a:srgbClr val="009900"/>
                  </a:solidFill>
                  <a:latin typeface="Arial MT"/>
                  <a:cs typeface="Arial MT"/>
                </a:rPr>
                <a:t>Biologia</a:t>
              </a:r>
              <a:r>
                <a:rPr sz="1400" spc="-25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spc="-5" dirty="0" err="1">
                  <a:solidFill>
                    <a:srgbClr val="009900"/>
                  </a:solidFill>
                  <a:latin typeface="Arial MT"/>
                  <a:cs typeface="Arial MT"/>
                </a:rPr>
                <a:t>vegetale</a:t>
              </a:r>
              <a:r>
                <a:rPr sz="1400" spc="-25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–</a:t>
              </a:r>
              <a:r>
                <a:rPr sz="1400" spc="-90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AA</a:t>
              </a:r>
              <a:r>
                <a:rPr sz="1400" spc="-85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20</a:t>
              </a:r>
              <a:r>
                <a:rPr lang="it-IT" sz="1400" dirty="0">
                  <a:solidFill>
                    <a:srgbClr val="009900"/>
                  </a:solidFill>
                  <a:latin typeface="Arial MT"/>
                  <a:cs typeface="Arial MT"/>
                </a:rPr>
                <a:t>22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-20</a:t>
              </a:r>
              <a:r>
                <a:rPr lang="it-IT" sz="1400" dirty="0">
                  <a:solidFill>
                    <a:srgbClr val="009900"/>
                  </a:solidFill>
                  <a:latin typeface="Arial MT"/>
                  <a:cs typeface="Arial MT"/>
                </a:rPr>
                <a:t>23</a:t>
              </a:r>
              <a:endParaRPr sz="1400" dirty="0">
                <a:latin typeface="Arial MT"/>
                <a:cs typeface="Arial MT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47" y="117348"/>
            <a:ext cx="8529955" cy="6741159"/>
            <a:chOff x="612647" y="117348"/>
            <a:chExt cx="8529955" cy="67411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647" y="117348"/>
              <a:ext cx="8243315" cy="64129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1587" y="6324599"/>
              <a:ext cx="426719" cy="533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40707" y="6522719"/>
              <a:ext cx="5001895" cy="7620"/>
            </a:xfrm>
            <a:custGeom>
              <a:avLst/>
              <a:gdLst/>
              <a:ahLst/>
              <a:cxnLst/>
              <a:rect l="l" t="t" r="r" b="b"/>
              <a:pathLst>
                <a:path w="5001895" h="7620">
                  <a:moveTo>
                    <a:pt x="50017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01767" y="7619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5">
            <a:extLst>
              <a:ext uri="{FF2B5EF4-FFF2-40B4-BE49-F238E27FC236}">
                <a16:creationId xmlns:a16="http://schemas.microsoft.com/office/drawing/2014/main" id="{B847D15E-05A6-4A25-B402-84D9AB1333C3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56020"/>
            <a:ext cx="483108" cy="6019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9022" y="1131867"/>
            <a:ext cx="271780" cy="143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2655"/>
              </a:lnSpc>
            </a:pPr>
            <a:r>
              <a:rPr sz="2400" spc="-10" dirty="0">
                <a:latin typeface="Arial MT"/>
                <a:cs typeface="Arial MT"/>
              </a:rPr>
              <a:t>i</a:t>
            </a:r>
            <a:r>
              <a:rPr sz="2400" spc="-5" dirty="0">
                <a:latin typeface="Arial MT"/>
                <a:cs typeface="Arial MT"/>
              </a:rPr>
              <a:t>l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4" y="358775"/>
            <a:ext cx="212471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Con questo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esperimento si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dimostra come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trasporto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possa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avvenire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contemporane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mente nei due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sensi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all’interno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dello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stesso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internodo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2491" y="0"/>
            <a:ext cx="5231891" cy="685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27375" y="4006595"/>
            <a:ext cx="864235" cy="3797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spc="-10" dirty="0">
                <a:latin typeface="Arial MT"/>
                <a:cs typeface="Arial MT"/>
              </a:rPr>
              <a:t>xilema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9547" y="4386071"/>
            <a:ext cx="935990" cy="3644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latin typeface="Arial MT"/>
                <a:cs typeface="Arial MT"/>
              </a:rPr>
              <a:t>floema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12039" y="6377940"/>
            <a:ext cx="586740" cy="152400"/>
          </a:xfrm>
          <a:custGeom>
            <a:avLst/>
            <a:gdLst/>
            <a:ahLst/>
            <a:cxnLst/>
            <a:rect l="l" t="t" r="r" b="b"/>
            <a:pathLst>
              <a:path w="586740" h="152400">
                <a:moveTo>
                  <a:pt x="586740" y="0"/>
                </a:moveTo>
                <a:lnTo>
                  <a:pt x="0" y="0"/>
                </a:lnTo>
                <a:lnTo>
                  <a:pt x="0" y="152400"/>
                </a:lnTo>
                <a:lnTo>
                  <a:pt x="586740" y="152400"/>
                </a:lnTo>
                <a:lnTo>
                  <a:pt x="586740" y="147828"/>
                </a:lnTo>
                <a:lnTo>
                  <a:pt x="586740" y="143256"/>
                </a:lnTo>
                <a:lnTo>
                  <a:pt x="586740" y="9144"/>
                </a:lnTo>
                <a:lnTo>
                  <a:pt x="586740" y="4572"/>
                </a:lnTo>
                <a:lnTo>
                  <a:pt x="586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1895" y="118872"/>
            <a:ext cx="4428744" cy="62636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391" y="621791"/>
            <a:ext cx="3744467" cy="21107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391" y="2875787"/>
            <a:ext cx="3744467" cy="23789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5D0D4C1-E647-47F2-B43F-ED4C2CDFA78C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1895" y="216408"/>
            <a:ext cx="3832859" cy="64785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590" y="116331"/>
            <a:ext cx="2662555" cy="1905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spc="-30" dirty="0">
                <a:latin typeface="Arial MT"/>
                <a:cs typeface="Arial MT"/>
              </a:rPr>
              <a:t>Tessuto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composto:</a:t>
            </a:r>
            <a:endParaRPr sz="1800">
              <a:latin typeface="Arial MT"/>
              <a:cs typeface="Arial MT"/>
            </a:endParaRPr>
          </a:p>
          <a:p>
            <a:pPr marL="187325" marR="5080" indent="-175260">
              <a:lnSpc>
                <a:spcPct val="100000"/>
              </a:lnSpc>
              <a:spcBef>
                <a:spcPts val="994"/>
              </a:spcBef>
              <a:buChar char="•"/>
              <a:tabLst>
                <a:tab pos="187960" algn="l"/>
              </a:tabLst>
            </a:pPr>
            <a:r>
              <a:rPr sz="1800" spc="-5" dirty="0">
                <a:latin typeface="Arial MT"/>
                <a:cs typeface="Arial MT"/>
              </a:rPr>
              <a:t>elementi dei tubi cribrosi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(Angiosperme)</a:t>
            </a:r>
            <a:endParaRPr sz="1800">
              <a:latin typeface="Arial MT"/>
              <a:cs typeface="Arial MT"/>
            </a:endParaRPr>
          </a:p>
          <a:p>
            <a:pPr marL="187960" indent="-175260">
              <a:lnSpc>
                <a:spcPct val="100000"/>
              </a:lnSpc>
              <a:spcBef>
                <a:spcPts val="1010"/>
              </a:spcBef>
              <a:buChar char="•"/>
              <a:tabLst>
                <a:tab pos="187960" algn="l"/>
              </a:tabLst>
            </a:pPr>
            <a:r>
              <a:rPr sz="1800" spc="-5" dirty="0">
                <a:latin typeface="Arial MT"/>
                <a:cs typeface="Arial MT"/>
              </a:rPr>
              <a:t>fibre</a:t>
            </a:r>
            <a:endParaRPr sz="1800">
              <a:latin typeface="Arial MT"/>
              <a:cs typeface="Arial MT"/>
            </a:endParaRPr>
          </a:p>
          <a:p>
            <a:pPr marL="187960" indent="-175260">
              <a:lnSpc>
                <a:spcPct val="100000"/>
              </a:lnSpc>
              <a:spcBef>
                <a:spcPts val="994"/>
              </a:spcBef>
              <a:buChar char="•"/>
              <a:tabLst>
                <a:tab pos="187960" algn="l"/>
              </a:tabLst>
            </a:pPr>
            <a:r>
              <a:rPr sz="1800" spc="-5" dirty="0">
                <a:latin typeface="Arial MT"/>
                <a:cs typeface="Arial MT"/>
              </a:rPr>
              <a:t>parenchima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4179" y="0"/>
            <a:ext cx="6146800" cy="6858000"/>
            <a:chOff x="2964179" y="0"/>
            <a:chExt cx="61468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0" y="6256019"/>
              <a:ext cx="483108" cy="6019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4179" y="0"/>
              <a:ext cx="6146291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6689" y="178815"/>
            <a:ext cx="3440429" cy="509270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b="1" spc="-5" dirty="0">
                <a:latin typeface="Arial"/>
                <a:cs typeface="Arial"/>
              </a:rPr>
              <a:t>Elementi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tubi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cribrosi</a:t>
            </a:r>
            <a:r>
              <a:rPr sz="1800" spc="-5" dirty="0"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marL="12700" marR="169545">
              <a:lnSpc>
                <a:spcPct val="100000"/>
              </a:lnSpc>
              <a:spcBef>
                <a:spcPts val="500"/>
              </a:spcBef>
            </a:pPr>
            <a:r>
              <a:rPr sz="1800" spc="-5" dirty="0">
                <a:latin typeface="Arial MT"/>
                <a:cs typeface="Arial MT"/>
              </a:rPr>
              <a:t>cellule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allungate,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maturità vive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nucleo degenera,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vacuolo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scompare.</a:t>
            </a:r>
            <a:endParaRPr sz="1800">
              <a:latin typeface="Arial MT"/>
              <a:cs typeface="Arial MT"/>
            </a:endParaRPr>
          </a:p>
          <a:p>
            <a:pPr marL="12700" marR="359410">
              <a:lnSpc>
                <a:spcPct val="100000"/>
              </a:lnSpc>
              <a:spcBef>
                <a:spcPts val="1500"/>
              </a:spcBef>
            </a:pPr>
            <a:r>
              <a:rPr sz="1800" spc="-5" dirty="0">
                <a:latin typeface="Arial MT"/>
                <a:cs typeface="Arial MT"/>
              </a:rPr>
              <a:t>Pareti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trasversali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laterali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grossi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cui passano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plasmodesmi: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pori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cribrosi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spc="-5" dirty="0">
                <a:latin typeface="Arial MT"/>
                <a:cs typeface="Arial MT"/>
              </a:rPr>
              <a:t>Pori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cribrosi raggruppati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 zone: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aree cribrose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(pareti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laterali).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500"/>
              </a:spcBef>
            </a:pPr>
            <a:r>
              <a:rPr sz="1800" spc="-5" dirty="0">
                <a:latin typeface="Arial MT"/>
                <a:cs typeface="Arial MT"/>
              </a:rPr>
              <a:t>Pori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cribrosi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maggiori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concentrati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aree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chiamate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placche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cribrose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(pareti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trasversali).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 MT"/>
              <a:cs typeface="Arial MT"/>
            </a:endParaRPr>
          </a:p>
          <a:p>
            <a:pPr marL="12700" marR="79375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pori delle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placche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cribrose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sono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tappezzati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callosio.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3163" y="405383"/>
            <a:ext cx="5472683" cy="536600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F6EEF5AF-94E1-4525-8BB2-6EEAE6812125}"/>
              </a:ext>
            </a:extLst>
          </p:cNvPr>
          <p:cNvGrpSpPr/>
          <p:nvPr/>
        </p:nvGrpSpPr>
        <p:grpSpPr>
          <a:xfrm>
            <a:off x="3561588" y="6324600"/>
            <a:ext cx="5581014" cy="533400"/>
            <a:chOff x="3561588" y="6324600"/>
            <a:chExt cx="5581014" cy="533400"/>
          </a:xfrm>
        </p:grpSpPr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71AFF6B3-A8FA-4BD8-8458-8970355DDE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1588" y="6324600"/>
              <a:ext cx="426719" cy="533400"/>
            </a:xfrm>
            <a:prstGeom prst="rect">
              <a:avLst/>
            </a:prstGeom>
          </p:spPr>
        </p:pic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2FEFDAF-57FE-4895-A2F0-1E00F2EB4D2A}"/>
                </a:ext>
              </a:extLst>
            </p:cNvPr>
            <p:cNvSpPr/>
            <p:nvPr/>
          </p:nvSpPr>
          <p:spPr>
            <a:xfrm>
              <a:off x="4140707" y="6522719"/>
              <a:ext cx="5001895" cy="7620"/>
            </a:xfrm>
            <a:custGeom>
              <a:avLst/>
              <a:gdLst/>
              <a:ahLst/>
              <a:cxnLst/>
              <a:rect l="l" t="t" r="r" b="b"/>
              <a:pathLst>
                <a:path w="5001895" h="7620">
                  <a:moveTo>
                    <a:pt x="50017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01767" y="7619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25CDF2A-AD89-402E-9538-14E1A0AA77CF}"/>
                </a:ext>
              </a:extLst>
            </p:cNvPr>
            <p:cNvSpPr txBox="1"/>
            <p:nvPr/>
          </p:nvSpPr>
          <p:spPr>
            <a:xfrm>
              <a:off x="5837935" y="6597014"/>
              <a:ext cx="3226435" cy="2043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650"/>
                </a:lnSpc>
              </a:pPr>
              <a:r>
                <a:rPr lang="it-IT" sz="1400" spc="-5" dirty="0">
                  <a:solidFill>
                    <a:srgbClr val="009900"/>
                  </a:solidFill>
                  <a:latin typeface="Arial MT"/>
                  <a:cs typeface="Arial MT"/>
                </a:rPr>
                <a:t>3Th - </a:t>
              </a:r>
              <a:r>
                <a:rPr sz="1400" spc="-5" dirty="0" err="1">
                  <a:solidFill>
                    <a:srgbClr val="009900"/>
                  </a:solidFill>
                  <a:latin typeface="Arial MT"/>
                  <a:cs typeface="Arial MT"/>
                </a:rPr>
                <a:t>Biologia</a:t>
              </a:r>
              <a:r>
                <a:rPr sz="1400" spc="-25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spc="-5" dirty="0" err="1">
                  <a:solidFill>
                    <a:srgbClr val="009900"/>
                  </a:solidFill>
                  <a:latin typeface="Arial MT"/>
                  <a:cs typeface="Arial MT"/>
                </a:rPr>
                <a:t>vegetale</a:t>
              </a:r>
              <a:r>
                <a:rPr sz="1400" spc="-25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–</a:t>
              </a:r>
              <a:r>
                <a:rPr sz="1400" spc="-90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AA</a:t>
              </a:r>
              <a:r>
                <a:rPr sz="1400" spc="-85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20</a:t>
              </a:r>
              <a:r>
                <a:rPr lang="it-IT" sz="1400" dirty="0">
                  <a:solidFill>
                    <a:srgbClr val="009900"/>
                  </a:solidFill>
                  <a:latin typeface="Arial MT"/>
                  <a:cs typeface="Arial MT"/>
                </a:rPr>
                <a:t>22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-20</a:t>
              </a:r>
              <a:r>
                <a:rPr lang="it-IT" sz="1400" dirty="0">
                  <a:solidFill>
                    <a:srgbClr val="009900"/>
                  </a:solidFill>
                  <a:latin typeface="Arial MT"/>
                  <a:cs typeface="Arial MT"/>
                </a:rPr>
                <a:t>23</a:t>
              </a:r>
              <a:endParaRPr sz="1400" dirty="0">
                <a:latin typeface="Arial MT"/>
                <a:cs typeface="Arial MT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1414271"/>
            <a:ext cx="8514588" cy="40492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42811"/>
            <a:ext cx="799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0" spc="-10" dirty="0">
                <a:latin typeface="Arial"/>
                <a:cs typeface="Arial"/>
              </a:rPr>
              <a:t>DIFFERENZIAMENTO</a:t>
            </a:r>
            <a:r>
              <a:rPr sz="1800" b="1" i="0" spc="40" dirty="0">
                <a:latin typeface="Arial"/>
                <a:cs typeface="Arial"/>
              </a:rPr>
              <a:t> </a:t>
            </a:r>
            <a:r>
              <a:rPr sz="1800" b="1" i="0" spc="-5" dirty="0">
                <a:latin typeface="Arial"/>
                <a:cs typeface="Arial"/>
              </a:rPr>
              <a:t>DEGLI</a:t>
            </a:r>
            <a:r>
              <a:rPr sz="1800" b="1" i="0" spc="-10" dirty="0">
                <a:latin typeface="Arial"/>
                <a:cs typeface="Arial"/>
              </a:rPr>
              <a:t> </a:t>
            </a:r>
            <a:r>
              <a:rPr sz="1800" b="1" i="0" spc="-5" dirty="0">
                <a:latin typeface="Arial"/>
                <a:cs typeface="Arial"/>
              </a:rPr>
              <a:t>ELEMENTI</a:t>
            </a:r>
            <a:r>
              <a:rPr sz="1800" b="1" i="0" spc="-10" dirty="0">
                <a:latin typeface="Arial"/>
                <a:cs typeface="Arial"/>
              </a:rPr>
              <a:t> </a:t>
            </a:r>
            <a:r>
              <a:rPr sz="1800" b="1" i="0" spc="-5" dirty="0">
                <a:latin typeface="Arial"/>
                <a:cs typeface="Arial"/>
              </a:rPr>
              <a:t>DEI</a:t>
            </a:r>
            <a:r>
              <a:rPr sz="1800" b="1" i="0" spc="10" dirty="0">
                <a:latin typeface="Arial"/>
                <a:cs typeface="Arial"/>
              </a:rPr>
              <a:t> </a:t>
            </a:r>
            <a:r>
              <a:rPr sz="1800" b="1" i="0" spc="-5" dirty="0">
                <a:latin typeface="Arial"/>
                <a:cs typeface="Arial"/>
              </a:rPr>
              <a:t>TUBI</a:t>
            </a:r>
            <a:r>
              <a:rPr sz="1800" b="1" i="0" spc="5" dirty="0">
                <a:latin typeface="Arial"/>
                <a:cs typeface="Arial"/>
              </a:rPr>
              <a:t> </a:t>
            </a:r>
            <a:r>
              <a:rPr sz="1800" b="1" i="0" spc="-5" dirty="0">
                <a:latin typeface="Arial"/>
                <a:cs typeface="Arial"/>
              </a:rPr>
              <a:t>CRIBROSI</a:t>
            </a:r>
            <a:r>
              <a:rPr sz="1800" b="1" i="0" spc="5" dirty="0">
                <a:latin typeface="Arial"/>
                <a:cs typeface="Arial"/>
              </a:rPr>
              <a:t> </a:t>
            </a:r>
            <a:r>
              <a:rPr sz="1800" b="1" i="0" spc="-5" dirty="0">
                <a:latin typeface="Arial"/>
                <a:cs typeface="Arial"/>
              </a:rPr>
              <a:t>O </a:t>
            </a:r>
            <a:r>
              <a:rPr sz="1800" b="1" i="0" spc="-10" dirty="0">
                <a:latin typeface="Arial"/>
                <a:cs typeface="Arial"/>
              </a:rPr>
              <a:t>LIBERIANI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15" y="5678423"/>
            <a:ext cx="4972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Schema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sviluppo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elemento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tubo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cribroso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(TC).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AB8E1A3-9799-4CCC-B4B5-2F4331D33101}"/>
              </a:ext>
            </a:extLst>
          </p:cNvPr>
          <p:cNvGrpSpPr/>
          <p:nvPr/>
        </p:nvGrpSpPr>
        <p:grpSpPr>
          <a:xfrm>
            <a:off x="3561588" y="6324600"/>
            <a:ext cx="5581014" cy="533400"/>
            <a:chOff x="3561588" y="6324600"/>
            <a:chExt cx="5581014" cy="53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CB7124CA-FFBF-4B75-A305-97212C8F2A5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1588" y="6324600"/>
              <a:ext cx="426719" cy="533400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67E294C4-19C2-4C88-B615-EA0FC548F4DF}"/>
                </a:ext>
              </a:extLst>
            </p:cNvPr>
            <p:cNvSpPr/>
            <p:nvPr/>
          </p:nvSpPr>
          <p:spPr>
            <a:xfrm>
              <a:off x="4140707" y="6522719"/>
              <a:ext cx="5001895" cy="7620"/>
            </a:xfrm>
            <a:custGeom>
              <a:avLst/>
              <a:gdLst/>
              <a:ahLst/>
              <a:cxnLst/>
              <a:rect l="l" t="t" r="r" b="b"/>
              <a:pathLst>
                <a:path w="5001895" h="7620">
                  <a:moveTo>
                    <a:pt x="50017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01767" y="7619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4ABEFA2-D8DB-48DA-AAAE-A016C5F488AD}"/>
                </a:ext>
              </a:extLst>
            </p:cNvPr>
            <p:cNvSpPr txBox="1"/>
            <p:nvPr/>
          </p:nvSpPr>
          <p:spPr>
            <a:xfrm>
              <a:off x="5837935" y="6597014"/>
              <a:ext cx="3226435" cy="2043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650"/>
                </a:lnSpc>
              </a:pPr>
              <a:r>
                <a:rPr lang="it-IT" sz="1400" spc="-5" dirty="0">
                  <a:solidFill>
                    <a:srgbClr val="009900"/>
                  </a:solidFill>
                  <a:latin typeface="Arial MT"/>
                  <a:cs typeface="Arial MT"/>
                </a:rPr>
                <a:t>3Th - </a:t>
              </a:r>
              <a:r>
                <a:rPr sz="1400" spc="-5" dirty="0" err="1">
                  <a:solidFill>
                    <a:srgbClr val="009900"/>
                  </a:solidFill>
                  <a:latin typeface="Arial MT"/>
                  <a:cs typeface="Arial MT"/>
                </a:rPr>
                <a:t>Biologia</a:t>
              </a:r>
              <a:r>
                <a:rPr sz="1400" spc="-25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spc="-5" dirty="0" err="1">
                  <a:solidFill>
                    <a:srgbClr val="009900"/>
                  </a:solidFill>
                  <a:latin typeface="Arial MT"/>
                  <a:cs typeface="Arial MT"/>
                </a:rPr>
                <a:t>vegetale</a:t>
              </a:r>
              <a:r>
                <a:rPr sz="1400" spc="-25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–</a:t>
              </a:r>
              <a:r>
                <a:rPr sz="1400" spc="-90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AA</a:t>
              </a:r>
              <a:r>
                <a:rPr sz="1400" spc="-85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20</a:t>
              </a:r>
              <a:r>
                <a:rPr lang="it-IT" sz="1400" dirty="0">
                  <a:solidFill>
                    <a:srgbClr val="009900"/>
                  </a:solidFill>
                  <a:latin typeface="Arial MT"/>
                  <a:cs typeface="Arial MT"/>
                </a:rPr>
                <a:t>22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-20</a:t>
              </a:r>
              <a:r>
                <a:rPr lang="it-IT" sz="1400" dirty="0">
                  <a:solidFill>
                    <a:srgbClr val="009900"/>
                  </a:solidFill>
                  <a:latin typeface="Arial MT"/>
                  <a:cs typeface="Arial MT"/>
                </a:rPr>
                <a:t>23</a:t>
              </a:r>
              <a:endParaRPr sz="1400" dirty="0">
                <a:latin typeface="Arial MT"/>
                <a:cs typeface="Arial M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2167" y="0"/>
            <a:ext cx="8529320" cy="5615940"/>
            <a:chOff x="482167" y="0"/>
            <a:chExt cx="8529320" cy="5615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167" y="481705"/>
              <a:ext cx="4009926" cy="48902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9371" y="0"/>
              <a:ext cx="4892039" cy="561593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4027" y="5641847"/>
            <a:ext cx="326580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I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tubi</a:t>
            </a:r>
            <a:r>
              <a:rPr sz="1600" spc="-5" dirty="0">
                <a:latin typeface="Arial MT"/>
                <a:cs typeface="Arial MT"/>
              </a:rPr>
              <a:t> cribrosi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sono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formati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cellule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allungate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sovrapposte.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39653" y="5194172"/>
            <a:ext cx="390207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I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tubi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cribrosi restano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funzionali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una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stagione vegetativa, poi il rivestimento di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callosio si amplia e la placca cribrosa viene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coperta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sulle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due facce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callosio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578F522A-F433-41EA-8F07-0F09189BB241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"/>
            <a:ext cx="8001000" cy="56220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34839" y="4535423"/>
            <a:ext cx="1344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elemento del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tubo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cribroso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49467" y="3358895"/>
            <a:ext cx="993775" cy="937260"/>
          </a:xfrm>
          <a:custGeom>
            <a:avLst/>
            <a:gdLst/>
            <a:ahLst/>
            <a:cxnLst/>
            <a:rect l="l" t="t" r="r" b="b"/>
            <a:pathLst>
              <a:path w="993775" h="937260">
                <a:moveTo>
                  <a:pt x="979112" y="12627"/>
                </a:moveTo>
                <a:lnTo>
                  <a:pt x="970787" y="14559"/>
                </a:lnTo>
                <a:lnTo>
                  <a:pt x="0" y="931163"/>
                </a:lnTo>
                <a:lnTo>
                  <a:pt x="6096" y="937259"/>
                </a:lnTo>
                <a:lnTo>
                  <a:pt x="976736" y="20794"/>
                </a:lnTo>
                <a:lnTo>
                  <a:pt x="979112" y="12627"/>
                </a:lnTo>
                <a:close/>
              </a:path>
              <a:path w="993775" h="937260">
                <a:moveTo>
                  <a:pt x="992733" y="3048"/>
                </a:moveTo>
                <a:lnTo>
                  <a:pt x="982979" y="3048"/>
                </a:lnTo>
                <a:lnTo>
                  <a:pt x="989075" y="9144"/>
                </a:lnTo>
                <a:lnTo>
                  <a:pt x="976736" y="20794"/>
                </a:lnTo>
                <a:lnTo>
                  <a:pt x="957071" y="88392"/>
                </a:lnTo>
                <a:lnTo>
                  <a:pt x="955547" y="91440"/>
                </a:lnTo>
                <a:lnTo>
                  <a:pt x="957071" y="94487"/>
                </a:lnTo>
                <a:lnTo>
                  <a:pt x="960119" y="94487"/>
                </a:lnTo>
                <a:lnTo>
                  <a:pt x="963167" y="96012"/>
                </a:lnTo>
                <a:lnTo>
                  <a:pt x="964691" y="94487"/>
                </a:lnTo>
                <a:lnTo>
                  <a:pt x="966215" y="91440"/>
                </a:lnTo>
                <a:lnTo>
                  <a:pt x="992733" y="3048"/>
                </a:lnTo>
                <a:close/>
              </a:path>
              <a:path w="993775" h="937260">
                <a:moveTo>
                  <a:pt x="993647" y="0"/>
                </a:moveTo>
                <a:lnTo>
                  <a:pt x="899159" y="21336"/>
                </a:lnTo>
                <a:lnTo>
                  <a:pt x="897635" y="21336"/>
                </a:lnTo>
                <a:lnTo>
                  <a:pt x="894587" y="24384"/>
                </a:lnTo>
                <a:lnTo>
                  <a:pt x="896111" y="27432"/>
                </a:lnTo>
                <a:lnTo>
                  <a:pt x="896111" y="28956"/>
                </a:lnTo>
                <a:lnTo>
                  <a:pt x="899159" y="30480"/>
                </a:lnTo>
                <a:lnTo>
                  <a:pt x="902207" y="30480"/>
                </a:lnTo>
                <a:lnTo>
                  <a:pt x="970787" y="14559"/>
                </a:lnTo>
                <a:lnTo>
                  <a:pt x="982979" y="3048"/>
                </a:lnTo>
                <a:lnTo>
                  <a:pt x="992733" y="3048"/>
                </a:lnTo>
                <a:lnTo>
                  <a:pt x="993647" y="0"/>
                </a:lnTo>
                <a:close/>
              </a:path>
              <a:path w="993775" h="937260">
                <a:moveTo>
                  <a:pt x="987432" y="10695"/>
                </a:moveTo>
                <a:lnTo>
                  <a:pt x="979112" y="12627"/>
                </a:lnTo>
                <a:lnTo>
                  <a:pt x="976736" y="20794"/>
                </a:lnTo>
                <a:lnTo>
                  <a:pt x="987432" y="10695"/>
                </a:lnTo>
                <a:close/>
              </a:path>
              <a:path w="993775" h="937260">
                <a:moveTo>
                  <a:pt x="982979" y="3048"/>
                </a:moveTo>
                <a:lnTo>
                  <a:pt x="970787" y="14559"/>
                </a:lnTo>
                <a:lnTo>
                  <a:pt x="979112" y="12627"/>
                </a:lnTo>
                <a:lnTo>
                  <a:pt x="981455" y="4572"/>
                </a:lnTo>
                <a:lnTo>
                  <a:pt x="984503" y="4572"/>
                </a:lnTo>
                <a:lnTo>
                  <a:pt x="982979" y="3048"/>
                </a:lnTo>
                <a:close/>
              </a:path>
              <a:path w="993775" h="937260">
                <a:moveTo>
                  <a:pt x="981455" y="4572"/>
                </a:moveTo>
                <a:lnTo>
                  <a:pt x="979112" y="12627"/>
                </a:lnTo>
                <a:lnTo>
                  <a:pt x="987432" y="10695"/>
                </a:lnTo>
                <a:lnTo>
                  <a:pt x="981455" y="4572"/>
                </a:lnTo>
                <a:close/>
              </a:path>
              <a:path w="993775" h="937260">
                <a:moveTo>
                  <a:pt x="984503" y="4572"/>
                </a:moveTo>
                <a:lnTo>
                  <a:pt x="981455" y="4572"/>
                </a:lnTo>
                <a:lnTo>
                  <a:pt x="987508" y="10624"/>
                </a:lnTo>
                <a:lnTo>
                  <a:pt x="989075" y="9144"/>
                </a:lnTo>
                <a:lnTo>
                  <a:pt x="984503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9D70F47-CA07-4EBA-A2DF-46ADB509680E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468" y="914400"/>
            <a:ext cx="7778495" cy="47655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9259" y="938784"/>
            <a:ext cx="3185159" cy="44714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4389" y="5327586"/>
            <a:ext cx="43846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MT"/>
                <a:cs typeface="Arial MT"/>
              </a:rPr>
              <a:t>Tipi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 perforazioni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della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parete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trasversale: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B: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scalariformi</a:t>
            </a:r>
            <a:endParaRPr sz="1800">
              <a:latin typeface="Arial MT"/>
              <a:cs typeface="Arial MT"/>
            </a:endParaRPr>
          </a:p>
          <a:p>
            <a:pPr marL="12700" marR="314579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D: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reticolate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E: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complete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811" y="1139135"/>
            <a:ext cx="3311651" cy="3990648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69DB90E6-A586-493B-8FBC-37BBEAD0F441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04" y="792479"/>
            <a:ext cx="8281670" cy="5245735"/>
            <a:chOff x="108204" y="792479"/>
            <a:chExt cx="8281670" cy="5245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1484376"/>
              <a:ext cx="8281415" cy="45537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49239" y="792479"/>
              <a:ext cx="675640" cy="2312035"/>
            </a:xfrm>
            <a:custGeom>
              <a:avLst/>
              <a:gdLst/>
              <a:ahLst/>
              <a:cxnLst/>
              <a:rect l="l" t="t" r="r" b="b"/>
              <a:pathLst>
                <a:path w="675639" h="2312035">
                  <a:moveTo>
                    <a:pt x="24384" y="0"/>
                  </a:moveTo>
                  <a:lnTo>
                    <a:pt x="0" y="7620"/>
                  </a:lnTo>
                  <a:lnTo>
                    <a:pt x="650747" y="2311907"/>
                  </a:lnTo>
                  <a:lnTo>
                    <a:pt x="675131" y="2305811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31652" y="453961"/>
            <a:ext cx="362521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elemento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dei tubi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cribrosi</a:t>
            </a:r>
            <a:endParaRPr sz="1800">
              <a:latin typeface="Arial MT"/>
              <a:cs typeface="Arial MT"/>
            </a:endParaRPr>
          </a:p>
          <a:p>
            <a:pPr marL="1835150">
              <a:lnSpc>
                <a:spcPct val="100000"/>
              </a:lnSpc>
              <a:spcBef>
                <a:spcPts val="1465"/>
              </a:spcBef>
            </a:pPr>
            <a:r>
              <a:rPr sz="1800" spc="-5" dirty="0">
                <a:latin typeface="Arial MT"/>
                <a:cs typeface="Arial MT"/>
              </a:rPr>
              <a:t>cellula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compagna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4391" y="1341119"/>
            <a:ext cx="215265" cy="1729739"/>
          </a:xfrm>
          <a:custGeom>
            <a:avLst/>
            <a:gdLst/>
            <a:ahLst/>
            <a:cxnLst/>
            <a:rect l="l" t="t" r="r" b="b"/>
            <a:pathLst>
              <a:path w="215264" h="1729739">
                <a:moveTo>
                  <a:pt x="190500" y="0"/>
                </a:moveTo>
                <a:lnTo>
                  <a:pt x="0" y="1726691"/>
                </a:lnTo>
                <a:lnTo>
                  <a:pt x="24384" y="1729739"/>
                </a:lnTo>
                <a:lnTo>
                  <a:pt x="214884" y="3047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9564" y="6345173"/>
            <a:ext cx="490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Fascio conduttore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fusto del mais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</a:t>
            </a:r>
            <a:r>
              <a:rPr sz="1800" i="1" spc="-5" dirty="0">
                <a:latin typeface="Arial"/>
                <a:cs typeface="Arial"/>
              </a:rPr>
              <a:t>Zea mays</a:t>
            </a:r>
            <a:r>
              <a:rPr sz="1800" spc="-5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197864"/>
            <a:ext cx="5029199" cy="312877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338059" y="1412747"/>
            <a:ext cx="318770" cy="2694940"/>
          </a:xfrm>
          <a:custGeom>
            <a:avLst/>
            <a:gdLst/>
            <a:ahLst/>
            <a:cxnLst/>
            <a:rect l="l" t="t" r="r" b="b"/>
            <a:pathLst>
              <a:path w="318770" h="2694940">
                <a:moveTo>
                  <a:pt x="248134" y="1347354"/>
                </a:moveTo>
                <a:lnTo>
                  <a:pt x="210312" y="1374647"/>
                </a:lnTo>
                <a:lnTo>
                  <a:pt x="175260" y="1420367"/>
                </a:lnTo>
                <a:lnTo>
                  <a:pt x="150875" y="1478279"/>
                </a:lnTo>
                <a:lnTo>
                  <a:pt x="141731" y="1522475"/>
                </a:lnTo>
                <a:lnTo>
                  <a:pt x="138683" y="1545335"/>
                </a:lnTo>
                <a:lnTo>
                  <a:pt x="138683" y="2458211"/>
                </a:lnTo>
                <a:lnTo>
                  <a:pt x="137160" y="2481071"/>
                </a:lnTo>
                <a:lnTo>
                  <a:pt x="131064" y="2522219"/>
                </a:lnTo>
                <a:lnTo>
                  <a:pt x="120396" y="2560319"/>
                </a:lnTo>
                <a:lnTo>
                  <a:pt x="96012" y="2607563"/>
                </a:lnTo>
                <a:lnTo>
                  <a:pt x="62483" y="2642615"/>
                </a:lnTo>
                <a:lnTo>
                  <a:pt x="51816" y="2651759"/>
                </a:lnTo>
                <a:lnTo>
                  <a:pt x="38100" y="2657855"/>
                </a:lnTo>
                <a:lnTo>
                  <a:pt x="25907" y="2662427"/>
                </a:lnTo>
                <a:lnTo>
                  <a:pt x="27431" y="2662427"/>
                </a:lnTo>
                <a:lnTo>
                  <a:pt x="12192" y="2665475"/>
                </a:lnTo>
                <a:lnTo>
                  <a:pt x="6096" y="2665475"/>
                </a:lnTo>
                <a:lnTo>
                  <a:pt x="0" y="2666999"/>
                </a:lnTo>
                <a:lnTo>
                  <a:pt x="0" y="2694431"/>
                </a:lnTo>
                <a:lnTo>
                  <a:pt x="9144" y="2694431"/>
                </a:lnTo>
                <a:lnTo>
                  <a:pt x="18288" y="2692907"/>
                </a:lnTo>
                <a:lnTo>
                  <a:pt x="33527" y="2689859"/>
                </a:lnTo>
                <a:lnTo>
                  <a:pt x="36575" y="2689859"/>
                </a:lnTo>
                <a:lnTo>
                  <a:pt x="82296" y="2663951"/>
                </a:lnTo>
                <a:lnTo>
                  <a:pt x="120396" y="2622803"/>
                </a:lnTo>
                <a:lnTo>
                  <a:pt x="140207" y="2587751"/>
                </a:lnTo>
                <a:lnTo>
                  <a:pt x="160020" y="2526791"/>
                </a:lnTo>
                <a:lnTo>
                  <a:pt x="166116" y="2481071"/>
                </a:lnTo>
                <a:lnTo>
                  <a:pt x="166116" y="1569719"/>
                </a:lnTo>
                <a:lnTo>
                  <a:pt x="169164" y="1527047"/>
                </a:lnTo>
                <a:lnTo>
                  <a:pt x="178307" y="1487423"/>
                </a:lnTo>
                <a:lnTo>
                  <a:pt x="192024" y="1450847"/>
                </a:lnTo>
                <a:lnTo>
                  <a:pt x="217931" y="1408175"/>
                </a:lnTo>
                <a:lnTo>
                  <a:pt x="265175" y="1370075"/>
                </a:lnTo>
                <a:lnTo>
                  <a:pt x="278892" y="1365503"/>
                </a:lnTo>
                <a:lnTo>
                  <a:pt x="277368" y="1365503"/>
                </a:lnTo>
                <a:lnTo>
                  <a:pt x="291083" y="1362455"/>
                </a:lnTo>
                <a:lnTo>
                  <a:pt x="297179" y="1360931"/>
                </a:lnTo>
                <a:lnTo>
                  <a:pt x="295655" y="1360931"/>
                </a:lnTo>
                <a:lnTo>
                  <a:pt x="286512" y="1359407"/>
                </a:lnTo>
                <a:lnTo>
                  <a:pt x="271272" y="1356359"/>
                </a:lnTo>
                <a:lnTo>
                  <a:pt x="269748" y="1356359"/>
                </a:lnTo>
                <a:lnTo>
                  <a:pt x="252983" y="1350263"/>
                </a:lnTo>
                <a:lnTo>
                  <a:pt x="248134" y="1347354"/>
                </a:lnTo>
                <a:close/>
              </a:path>
              <a:path w="318770" h="2694940">
                <a:moveTo>
                  <a:pt x="304800" y="1333499"/>
                </a:moveTo>
                <a:lnTo>
                  <a:pt x="288036" y="1333499"/>
                </a:lnTo>
                <a:lnTo>
                  <a:pt x="271272" y="1338071"/>
                </a:lnTo>
                <a:lnTo>
                  <a:pt x="269748" y="1338071"/>
                </a:lnTo>
                <a:lnTo>
                  <a:pt x="254507" y="1344167"/>
                </a:lnTo>
                <a:lnTo>
                  <a:pt x="248134" y="1347354"/>
                </a:lnTo>
                <a:lnTo>
                  <a:pt x="252983" y="1350263"/>
                </a:lnTo>
                <a:lnTo>
                  <a:pt x="269748" y="1356359"/>
                </a:lnTo>
                <a:lnTo>
                  <a:pt x="271272" y="1356359"/>
                </a:lnTo>
                <a:lnTo>
                  <a:pt x="286512" y="1359407"/>
                </a:lnTo>
                <a:lnTo>
                  <a:pt x="295655" y="1360931"/>
                </a:lnTo>
                <a:lnTo>
                  <a:pt x="304800" y="1360931"/>
                </a:lnTo>
                <a:lnTo>
                  <a:pt x="304800" y="1333499"/>
                </a:lnTo>
                <a:close/>
              </a:path>
              <a:path w="318770" h="2694940">
                <a:moveTo>
                  <a:pt x="312420" y="1333499"/>
                </a:moveTo>
                <a:lnTo>
                  <a:pt x="304800" y="1333499"/>
                </a:lnTo>
                <a:lnTo>
                  <a:pt x="304800" y="1360931"/>
                </a:lnTo>
                <a:lnTo>
                  <a:pt x="312420" y="1360931"/>
                </a:lnTo>
                <a:lnTo>
                  <a:pt x="318516" y="1354835"/>
                </a:lnTo>
                <a:lnTo>
                  <a:pt x="318516" y="1339595"/>
                </a:lnTo>
                <a:lnTo>
                  <a:pt x="312420" y="1333499"/>
                </a:lnTo>
                <a:close/>
              </a:path>
              <a:path w="318770" h="2694940">
                <a:moveTo>
                  <a:pt x="16764" y="0"/>
                </a:moveTo>
                <a:lnTo>
                  <a:pt x="0" y="0"/>
                </a:lnTo>
                <a:lnTo>
                  <a:pt x="0" y="27431"/>
                </a:lnTo>
                <a:lnTo>
                  <a:pt x="7620" y="27431"/>
                </a:lnTo>
                <a:lnTo>
                  <a:pt x="13716" y="28955"/>
                </a:lnTo>
                <a:lnTo>
                  <a:pt x="27431" y="32003"/>
                </a:lnTo>
                <a:lnTo>
                  <a:pt x="25907" y="32003"/>
                </a:lnTo>
                <a:lnTo>
                  <a:pt x="41148" y="36575"/>
                </a:lnTo>
                <a:lnTo>
                  <a:pt x="76200" y="62483"/>
                </a:lnTo>
                <a:lnTo>
                  <a:pt x="114300" y="117347"/>
                </a:lnTo>
                <a:lnTo>
                  <a:pt x="126492" y="153923"/>
                </a:lnTo>
                <a:lnTo>
                  <a:pt x="135636" y="193547"/>
                </a:lnTo>
                <a:lnTo>
                  <a:pt x="138683" y="236219"/>
                </a:lnTo>
                <a:lnTo>
                  <a:pt x="138683" y="1147571"/>
                </a:lnTo>
                <a:lnTo>
                  <a:pt x="144779" y="1193291"/>
                </a:lnTo>
                <a:lnTo>
                  <a:pt x="156972" y="1235963"/>
                </a:lnTo>
                <a:lnTo>
                  <a:pt x="175260" y="1272539"/>
                </a:lnTo>
                <a:lnTo>
                  <a:pt x="196596" y="1304543"/>
                </a:lnTo>
                <a:lnTo>
                  <a:pt x="237744" y="1341119"/>
                </a:lnTo>
                <a:lnTo>
                  <a:pt x="248134" y="1347354"/>
                </a:lnTo>
                <a:lnTo>
                  <a:pt x="254507" y="1344167"/>
                </a:lnTo>
                <a:lnTo>
                  <a:pt x="269748" y="1338071"/>
                </a:lnTo>
                <a:lnTo>
                  <a:pt x="271272" y="1338071"/>
                </a:lnTo>
                <a:lnTo>
                  <a:pt x="288036" y="1333499"/>
                </a:lnTo>
                <a:lnTo>
                  <a:pt x="304800" y="1333499"/>
                </a:lnTo>
                <a:lnTo>
                  <a:pt x="298703" y="1331975"/>
                </a:lnTo>
                <a:lnTo>
                  <a:pt x="292607" y="1331975"/>
                </a:lnTo>
                <a:lnTo>
                  <a:pt x="277368" y="1328927"/>
                </a:lnTo>
                <a:lnTo>
                  <a:pt x="278892" y="1328927"/>
                </a:lnTo>
                <a:lnTo>
                  <a:pt x="266700" y="1324355"/>
                </a:lnTo>
                <a:lnTo>
                  <a:pt x="254507" y="1318259"/>
                </a:lnTo>
                <a:lnTo>
                  <a:pt x="219455" y="1287779"/>
                </a:lnTo>
                <a:lnTo>
                  <a:pt x="184403" y="1226819"/>
                </a:lnTo>
                <a:lnTo>
                  <a:pt x="169164" y="1168907"/>
                </a:lnTo>
                <a:lnTo>
                  <a:pt x="166116" y="1124711"/>
                </a:lnTo>
                <a:lnTo>
                  <a:pt x="166116" y="211835"/>
                </a:lnTo>
                <a:lnTo>
                  <a:pt x="160020" y="166115"/>
                </a:lnTo>
                <a:lnTo>
                  <a:pt x="147827" y="124967"/>
                </a:lnTo>
                <a:lnTo>
                  <a:pt x="129540" y="86867"/>
                </a:lnTo>
                <a:lnTo>
                  <a:pt x="108203" y="54863"/>
                </a:lnTo>
                <a:lnTo>
                  <a:pt x="65531" y="18287"/>
                </a:lnTo>
                <a:lnTo>
                  <a:pt x="36575" y="4572"/>
                </a:lnTo>
                <a:lnTo>
                  <a:pt x="33527" y="4572"/>
                </a:lnTo>
                <a:lnTo>
                  <a:pt x="167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49565" y="1450975"/>
            <a:ext cx="24574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2400" b="1" spc="-6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  A  C  H  E </a:t>
            </a:r>
            <a:r>
              <a:rPr sz="2400" b="1" spc="-6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4459" y="1717547"/>
            <a:ext cx="318770" cy="1094740"/>
          </a:xfrm>
          <a:custGeom>
            <a:avLst/>
            <a:gdLst/>
            <a:ahLst/>
            <a:cxnLst/>
            <a:rect l="l" t="t" r="r" b="b"/>
            <a:pathLst>
              <a:path w="318770" h="1094739">
                <a:moveTo>
                  <a:pt x="164084" y="1010411"/>
                </a:moveTo>
                <a:lnTo>
                  <a:pt x="134112" y="1010411"/>
                </a:lnTo>
                <a:lnTo>
                  <a:pt x="128016" y="1018031"/>
                </a:lnTo>
                <a:lnTo>
                  <a:pt x="123444" y="1024127"/>
                </a:lnTo>
                <a:lnTo>
                  <a:pt x="117348" y="1030223"/>
                </a:lnTo>
                <a:lnTo>
                  <a:pt x="109728" y="1036319"/>
                </a:lnTo>
                <a:lnTo>
                  <a:pt x="100584" y="1042415"/>
                </a:lnTo>
                <a:lnTo>
                  <a:pt x="68580" y="1056131"/>
                </a:lnTo>
                <a:lnTo>
                  <a:pt x="54864" y="1059179"/>
                </a:lnTo>
                <a:lnTo>
                  <a:pt x="42672" y="1062227"/>
                </a:lnTo>
                <a:lnTo>
                  <a:pt x="28956" y="1063751"/>
                </a:lnTo>
                <a:lnTo>
                  <a:pt x="13716" y="1065275"/>
                </a:lnTo>
                <a:lnTo>
                  <a:pt x="0" y="1066799"/>
                </a:lnTo>
                <a:lnTo>
                  <a:pt x="0" y="1094231"/>
                </a:lnTo>
                <a:lnTo>
                  <a:pt x="16764" y="1094231"/>
                </a:lnTo>
                <a:lnTo>
                  <a:pt x="64008" y="1086611"/>
                </a:lnTo>
                <a:lnTo>
                  <a:pt x="115824" y="1066799"/>
                </a:lnTo>
                <a:lnTo>
                  <a:pt x="152400" y="1033271"/>
                </a:lnTo>
                <a:lnTo>
                  <a:pt x="158496" y="1025651"/>
                </a:lnTo>
                <a:lnTo>
                  <a:pt x="158496" y="1024127"/>
                </a:lnTo>
                <a:lnTo>
                  <a:pt x="163068" y="1014983"/>
                </a:lnTo>
                <a:lnTo>
                  <a:pt x="163068" y="1013459"/>
                </a:lnTo>
                <a:lnTo>
                  <a:pt x="164084" y="1010411"/>
                </a:lnTo>
                <a:close/>
              </a:path>
              <a:path w="318770" h="1094739">
                <a:moveTo>
                  <a:pt x="135636" y="1004315"/>
                </a:moveTo>
                <a:lnTo>
                  <a:pt x="132587" y="1011935"/>
                </a:lnTo>
                <a:lnTo>
                  <a:pt x="134112" y="1010411"/>
                </a:lnTo>
                <a:lnTo>
                  <a:pt x="164084" y="1010411"/>
                </a:lnTo>
                <a:lnTo>
                  <a:pt x="165608" y="1005839"/>
                </a:lnTo>
                <a:lnTo>
                  <a:pt x="135636" y="1005839"/>
                </a:lnTo>
                <a:lnTo>
                  <a:pt x="135636" y="1004315"/>
                </a:lnTo>
                <a:close/>
              </a:path>
              <a:path w="318770" h="1094739">
                <a:moveTo>
                  <a:pt x="166116" y="996695"/>
                </a:moveTo>
                <a:lnTo>
                  <a:pt x="138684" y="996695"/>
                </a:lnTo>
                <a:lnTo>
                  <a:pt x="135636" y="1005839"/>
                </a:lnTo>
                <a:lnTo>
                  <a:pt x="165608" y="1005839"/>
                </a:lnTo>
                <a:lnTo>
                  <a:pt x="166116" y="1004315"/>
                </a:lnTo>
                <a:lnTo>
                  <a:pt x="166116" y="996695"/>
                </a:lnTo>
                <a:close/>
              </a:path>
              <a:path w="318770" h="1094739">
                <a:moveTo>
                  <a:pt x="218693" y="547369"/>
                </a:moveTo>
                <a:lnTo>
                  <a:pt x="179832" y="566927"/>
                </a:lnTo>
                <a:lnTo>
                  <a:pt x="147828" y="601979"/>
                </a:lnTo>
                <a:lnTo>
                  <a:pt x="143256" y="612647"/>
                </a:lnTo>
                <a:lnTo>
                  <a:pt x="141732" y="612647"/>
                </a:lnTo>
                <a:lnTo>
                  <a:pt x="141732" y="614171"/>
                </a:lnTo>
                <a:lnTo>
                  <a:pt x="140208" y="623315"/>
                </a:lnTo>
                <a:lnTo>
                  <a:pt x="138684" y="623315"/>
                </a:lnTo>
                <a:lnTo>
                  <a:pt x="138684" y="992123"/>
                </a:lnTo>
                <a:lnTo>
                  <a:pt x="137160" y="999743"/>
                </a:lnTo>
                <a:lnTo>
                  <a:pt x="138684" y="996695"/>
                </a:lnTo>
                <a:lnTo>
                  <a:pt x="166116" y="996695"/>
                </a:lnTo>
                <a:lnTo>
                  <a:pt x="166116" y="637031"/>
                </a:lnTo>
                <a:lnTo>
                  <a:pt x="167640" y="627887"/>
                </a:lnTo>
                <a:lnTo>
                  <a:pt x="168148" y="627887"/>
                </a:lnTo>
                <a:lnTo>
                  <a:pt x="169164" y="621791"/>
                </a:lnTo>
                <a:lnTo>
                  <a:pt x="169926" y="621791"/>
                </a:lnTo>
                <a:lnTo>
                  <a:pt x="172212" y="617219"/>
                </a:lnTo>
                <a:lnTo>
                  <a:pt x="175260" y="609599"/>
                </a:lnTo>
                <a:lnTo>
                  <a:pt x="187452" y="597407"/>
                </a:lnTo>
                <a:lnTo>
                  <a:pt x="224027" y="576071"/>
                </a:lnTo>
                <a:lnTo>
                  <a:pt x="275843" y="562355"/>
                </a:lnTo>
                <a:lnTo>
                  <a:pt x="289559" y="562355"/>
                </a:lnTo>
                <a:lnTo>
                  <a:pt x="304799" y="560831"/>
                </a:lnTo>
                <a:lnTo>
                  <a:pt x="288035" y="560831"/>
                </a:lnTo>
                <a:lnTo>
                  <a:pt x="272795" y="559307"/>
                </a:lnTo>
                <a:lnTo>
                  <a:pt x="256031" y="556259"/>
                </a:lnTo>
                <a:lnTo>
                  <a:pt x="242315" y="553211"/>
                </a:lnTo>
                <a:lnTo>
                  <a:pt x="227075" y="550163"/>
                </a:lnTo>
                <a:lnTo>
                  <a:pt x="218693" y="547369"/>
                </a:lnTo>
                <a:close/>
              </a:path>
              <a:path w="318770" h="1094739">
                <a:moveTo>
                  <a:pt x="168148" y="627887"/>
                </a:moveTo>
                <a:lnTo>
                  <a:pt x="167640" y="627887"/>
                </a:lnTo>
                <a:lnTo>
                  <a:pt x="167640" y="630935"/>
                </a:lnTo>
                <a:lnTo>
                  <a:pt x="168148" y="627887"/>
                </a:lnTo>
                <a:close/>
              </a:path>
              <a:path w="318770" h="1094739">
                <a:moveTo>
                  <a:pt x="169926" y="621791"/>
                </a:moveTo>
                <a:lnTo>
                  <a:pt x="169164" y="621791"/>
                </a:lnTo>
                <a:lnTo>
                  <a:pt x="169164" y="623315"/>
                </a:lnTo>
                <a:lnTo>
                  <a:pt x="169926" y="621791"/>
                </a:lnTo>
                <a:close/>
              </a:path>
              <a:path w="318770" h="1094739">
                <a:moveTo>
                  <a:pt x="304799" y="533399"/>
                </a:moveTo>
                <a:lnTo>
                  <a:pt x="289559" y="533399"/>
                </a:lnTo>
                <a:lnTo>
                  <a:pt x="257555" y="536447"/>
                </a:lnTo>
                <a:lnTo>
                  <a:pt x="242315" y="539495"/>
                </a:lnTo>
                <a:lnTo>
                  <a:pt x="218693" y="547369"/>
                </a:lnTo>
                <a:lnTo>
                  <a:pt x="227075" y="550163"/>
                </a:lnTo>
                <a:lnTo>
                  <a:pt x="242315" y="553211"/>
                </a:lnTo>
                <a:lnTo>
                  <a:pt x="256031" y="556259"/>
                </a:lnTo>
                <a:lnTo>
                  <a:pt x="272795" y="559307"/>
                </a:lnTo>
                <a:lnTo>
                  <a:pt x="288035" y="560831"/>
                </a:lnTo>
                <a:lnTo>
                  <a:pt x="304799" y="560831"/>
                </a:lnTo>
                <a:lnTo>
                  <a:pt x="304799" y="533399"/>
                </a:lnTo>
                <a:close/>
              </a:path>
              <a:path w="318770" h="1094739">
                <a:moveTo>
                  <a:pt x="312419" y="533399"/>
                </a:moveTo>
                <a:lnTo>
                  <a:pt x="304799" y="533399"/>
                </a:lnTo>
                <a:lnTo>
                  <a:pt x="304799" y="560831"/>
                </a:lnTo>
                <a:lnTo>
                  <a:pt x="312419" y="560831"/>
                </a:lnTo>
                <a:lnTo>
                  <a:pt x="318515" y="554735"/>
                </a:lnTo>
                <a:lnTo>
                  <a:pt x="318515" y="539495"/>
                </a:lnTo>
                <a:lnTo>
                  <a:pt x="312419" y="533399"/>
                </a:lnTo>
                <a:close/>
              </a:path>
              <a:path w="318770" h="1094739">
                <a:moveTo>
                  <a:pt x="137160" y="94487"/>
                </a:moveTo>
                <a:lnTo>
                  <a:pt x="138684" y="103631"/>
                </a:lnTo>
                <a:lnTo>
                  <a:pt x="138684" y="469391"/>
                </a:lnTo>
                <a:lnTo>
                  <a:pt x="140208" y="470915"/>
                </a:lnTo>
                <a:lnTo>
                  <a:pt x="141732" y="480059"/>
                </a:lnTo>
                <a:lnTo>
                  <a:pt x="141732" y="481583"/>
                </a:lnTo>
                <a:lnTo>
                  <a:pt x="143256" y="481583"/>
                </a:lnTo>
                <a:lnTo>
                  <a:pt x="169164" y="518159"/>
                </a:lnTo>
                <a:lnTo>
                  <a:pt x="213359" y="545591"/>
                </a:lnTo>
                <a:lnTo>
                  <a:pt x="218693" y="547369"/>
                </a:lnTo>
                <a:lnTo>
                  <a:pt x="242315" y="539495"/>
                </a:lnTo>
                <a:lnTo>
                  <a:pt x="257555" y="536447"/>
                </a:lnTo>
                <a:lnTo>
                  <a:pt x="289559" y="533399"/>
                </a:lnTo>
                <a:lnTo>
                  <a:pt x="304799" y="533399"/>
                </a:lnTo>
                <a:lnTo>
                  <a:pt x="291083" y="531875"/>
                </a:lnTo>
                <a:lnTo>
                  <a:pt x="275843" y="530351"/>
                </a:lnTo>
                <a:lnTo>
                  <a:pt x="262127" y="528827"/>
                </a:lnTo>
                <a:lnTo>
                  <a:pt x="249935" y="525779"/>
                </a:lnTo>
                <a:lnTo>
                  <a:pt x="236219" y="522731"/>
                </a:lnTo>
                <a:lnTo>
                  <a:pt x="204215" y="509015"/>
                </a:lnTo>
                <a:lnTo>
                  <a:pt x="181356" y="490727"/>
                </a:lnTo>
                <a:lnTo>
                  <a:pt x="172212" y="478535"/>
                </a:lnTo>
                <a:lnTo>
                  <a:pt x="169773" y="472439"/>
                </a:lnTo>
                <a:lnTo>
                  <a:pt x="169164" y="472439"/>
                </a:lnTo>
                <a:lnTo>
                  <a:pt x="168148" y="466343"/>
                </a:lnTo>
                <a:lnTo>
                  <a:pt x="167640" y="466343"/>
                </a:lnTo>
                <a:lnTo>
                  <a:pt x="166116" y="458723"/>
                </a:lnTo>
                <a:lnTo>
                  <a:pt x="166116" y="97536"/>
                </a:lnTo>
                <a:lnTo>
                  <a:pt x="138684" y="97536"/>
                </a:lnTo>
                <a:lnTo>
                  <a:pt x="137160" y="94487"/>
                </a:lnTo>
                <a:close/>
              </a:path>
              <a:path w="318770" h="1094739">
                <a:moveTo>
                  <a:pt x="169164" y="470915"/>
                </a:moveTo>
                <a:lnTo>
                  <a:pt x="169164" y="472439"/>
                </a:lnTo>
                <a:lnTo>
                  <a:pt x="169773" y="472439"/>
                </a:lnTo>
                <a:lnTo>
                  <a:pt x="169164" y="470915"/>
                </a:lnTo>
                <a:close/>
              </a:path>
              <a:path w="318770" h="1094739">
                <a:moveTo>
                  <a:pt x="167640" y="463295"/>
                </a:moveTo>
                <a:lnTo>
                  <a:pt x="167640" y="466343"/>
                </a:lnTo>
                <a:lnTo>
                  <a:pt x="168148" y="466343"/>
                </a:lnTo>
                <a:lnTo>
                  <a:pt x="167640" y="463295"/>
                </a:lnTo>
                <a:close/>
              </a:path>
              <a:path w="318770" h="1094739">
                <a:moveTo>
                  <a:pt x="165608" y="88391"/>
                </a:moveTo>
                <a:lnTo>
                  <a:pt x="135636" y="88391"/>
                </a:lnTo>
                <a:lnTo>
                  <a:pt x="138684" y="97536"/>
                </a:lnTo>
                <a:lnTo>
                  <a:pt x="166116" y="97536"/>
                </a:lnTo>
                <a:lnTo>
                  <a:pt x="166116" y="89915"/>
                </a:lnTo>
                <a:lnTo>
                  <a:pt x="165608" y="88391"/>
                </a:lnTo>
                <a:close/>
              </a:path>
              <a:path w="318770" h="1094739">
                <a:moveTo>
                  <a:pt x="132587" y="82295"/>
                </a:moveTo>
                <a:lnTo>
                  <a:pt x="135636" y="89915"/>
                </a:lnTo>
                <a:lnTo>
                  <a:pt x="135636" y="88391"/>
                </a:lnTo>
                <a:lnTo>
                  <a:pt x="165608" y="88391"/>
                </a:lnTo>
                <a:lnTo>
                  <a:pt x="164084" y="83819"/>
                </a:lnTo>
                <a:lnTo>
                  <a:pt x="134112" y="83819"/>
                </a:lnTo>
                <a:lnTo>
                  <a:pt x="132587" y="82295"/>
                </a:lnTo>
                <a:close/>
              </a:path>
              <a:path w="318770" h="1094739">
                <a:moveTo>
                  <a:pt x="16764" y="0"/>
                </a:moveTo>
                <a:lnTo>
                  <a:pt x="0" y="0"/>
                </a:lnTo>
                <a:lnTo>
                  <a:pt x="0" y="27431"/>
                </a:lnTo>
                <a:lnTo>
                  <a:pt x="15240" y="28955"/>
                </a:lnTo>
                <a:lnTo>
                  <a:pt x="28956" y="28955"/>
                </a:lnTo>
                <a:lnTo>
                  <a:pt x="56387" y="35051"/>
                </a:lnTo>
                <a:lnTo>
                  <a:pt x="100584" y="51815"/>
                </a:lnTo>
                <a:lnTo>
                  <a:pt x="134112" y="83819"/>
                </a:lnTo>
                <a:lnTo>
                  <a:pt x="164084" y="83819"/>
                </a:lnTo>
                <a:lnTo>
                  <a:pt x="163068" y="80771"/>
                </a:lnTo>
                <a:lnTo>
                  <a:pt x="163068" y="79248"/>
                </a:lnTo>
                <a:lnTo>
                  <a:pt x="158496" y="70103"/>
                </a:lnTo>
                <a:lnTo>
                  <a:pt x="158496" y="68579"/>
                </a:lnTo>
                <a:lnTo>
                  <a:pt x="150875" y="59436"/>
                </a:lnTo>
                <a:lnTo>
                  <a:pt x="144780" y="50291"/>
                </a:lnTo>
                <a:lnTo>
                  <a:pt x="114300" y="27431"/>
                </a:lnTo>
                <a:lnTo>
                  <a:pt x="62484" y="6095"/>
                </a:lnTo>
                <a:lnTo>
                  <a:pt x="47244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92164" y="1924050"/>
            <a:ext cx="1363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nto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ac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ea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117675EF-0C80-4D39-8B30-CEB2C2535933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31" y="1024957"/>
            <a:ext cx="4418633" cy="51685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61A4951-C697-402B-A332-BC2CC785ADE4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61" y="836676"/>
            <a:ext cx="7952723" cy="40706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027" y="5400611"/>
            <a:ext cx="3844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Schema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sviluppo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elemento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tracheale.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C5A261C-7708-47A4-ADB7-6448A8A8A5E3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37460"/>
            <a:ext cx="9144000" cy="4320540"/>
            <a:chOff x="0" y="2537460"/>
            <a:chExt cx="9144000" cy="432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09672"/>
              <a:ext cx="3113531" cy="41483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680716"/>
              <a:ext cx="3142615" cy="4177665"/>
            </a:xfrm>
            <a:custGeom>
              <a:avLst/>
              <a:gdLst/>
              <a:ahLst/>
              <a:cxnLst/>
              <a:rect l="l" t="t" r="r" b="b"/>
              <a:pathLst>
                <a:path w="3142615" h="4177665">
                  <a:moveTo>
                    <a:pt x="3113531" y="4177283"/>
                  </a:moveTo>
                  <a:lnTo>
                    <a:pt x="0" y="4177283"/>
                  </a:lnTo>
                  <a:lnTo>
                    <a:pt x="3113531" y="4177284"/>
                  </a:lnTo>
                  <a:close/>
                </a:path>
                <a:path w="3142615" h="4177665">
                  <a:moveTo>
                    <a:pt x="3113531" y="13715"/>
                  </a:moveTo>
                  <a:lnTo>
                    <a:pt x="3113531" y="4177284"/>
                  </a:lnTo>
                  <a:lnTo>
                    <a:pt x="3128771" y="4177283"/>
                  </a:lnTo>
                  <a:lnTo>
                    <a:pt x="3142487" y="4177283"/>
                  </a:lnTo>
                  <a:lnTo>
                    <a:pt x="3142487" y="28956"/>
                  </a:lnTo>
                  <a:lnTo>
                    <a:pt x="3128771" y="28956"/>
                  </a:lnTo>
                  <a:lnTo>
                    <a:pt x="3113531" y="13715"/>
                  </a:lnTo>
                  <a:close/>
                </a:path>
                <a:path w="3142615" h="4177665">
                  <a:moveTo>
                    <a:pt x="3142487" y="4177283"/>
                  </a:moveTo>
                  <a:lnTo>
                    <a:pt x="3128771" y="4177284"/>
                  </a:lnTo>
                  <a:lnTo>
                    <a:pt x="3142487" y="4177284"/>
                  </a:lnTo>
                  <a:close/>
                </a:path>
                <a:path w="3142615" h="4177665">
                  <a:moveTo>
                    <a:pt x="3142487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3113531" y="28956"/>
                  </a:lnTo>
                  <a:lnTo>
                    <a:pt x="3113531" y="13715"/>
                  </a:lnTo>
                  <a:lnTo>
                    <a:pt x="3142487" y="13715"/>
                  </a:lnTo>
                  <a:lnTo>
                    <a:pt x="3142487" y="0"/>
                  </a:lnTo>
                  <a:close/>
                </a:path>
                <a:path w="3142615" h="4177665">
                  <a:moveTo>
                    <a:pt x="3142487" y="13715"/>
                  </a:moveTo>
                  <a:lnTo>
                    <a:pt x="3113531" y="13715"/>
                  </a:lnTo>
                  <a:lnTo>
                    <a:pt x="3128771" y="28956"/>
                  </a:lnTo>
                  <a:lnTo>
                    <a:pt x="3142487" y="28956"/>
                  </a:lnTo>
                  <a:lnTo>
                    <a:pt x="3142487" y="13715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375" y="2566416"/>
              <a:ext cx="2721863" cy="3671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99944" y="2537460"/>
              <a:ext cx="2778760" cy="3729354"/>
            </a:xfrm>
            <a:custGeom>
              <a:avLst/>
              <a:gdLst/>
              <a:ahLst/>
              <a:cxnLst/>
              <a:rect l="l" t="t" r="r" b="b"/>
              <a:pathLst>
                <a:path w="2778760" h="3729354">
                  <a:moveTo>
                    <a:pt x="2778251" y="0"/>
                  </a:moveTo>
                  <a:lnTo>
                    <a:pt x="0" y="0"/>
                  </a:lnTo>
                  <a:lnTo>
                    <a:pt x="0" y="3729227"/>
                  </a:lnTo>
                  <a:lnTo>
                    <a:pt x="2778251" y="3729227"/>
                  </a:lnTo>
                  <a:lnTo>
                    <a:pt x="2778251" y="3715511"/>
                  </a:lnTo>
                  <a:lnTo>
                    <a:pt x="27431" y="3715511"/>
                  </a:lnTo>
                  <a:lnTo>
                    <a:pt x="13715" y="3700271"/>
                  </a:lnTo>
                  <a:lnTo>
                    <a:pt x="27431" y="3700271"/>
                  </a:lnTo>
                  <a:lnTo>
                    <a:pt x="27431" y="28955"/>
                  </a:lnTo>
                  <a:lnTo>
                    <a:pt x="13715" y="28955"/>
                  </a:lnTo>
                  <a:lnTo>
                    <a:pt x="27431" y="13716"/>
                  </a:lnTo>
                  <a:lnTo>
                    <a:pt x="2778251" y="13716"/>
                  </a:lnTo>
                  <a:lnTo>
                    <a:pt x="2778251" y="0"/>
                  </a:lnTo>
                  <a:close/>
                </a:path>
                <a:path w="2778760" h="3729354">
                  <a:moveTo>
                    <a:pt x="27431" y="3700271"/>
                  </a:moveTo>
                  <a:lnTo>
                    <a:pt x="13715" y="3700271"/>
                  </a:lnTo>
                  <a:lnTo>
                    <a:pt x="27431" y="3715511"/>
                  </a:lnTo>
                  <a:lnTo>
                    <a:pt x="27431" y="3700271"/>
                  </a:lnTo>
                  <a:close/>
                </a:path>
                <a:path w="2778760" h="3729354">
                  <a:moveTo>
                    <a:pt x="2749295" y="3700271"/>
                  </a:moveTo>
                  <a:lnTo>
                    <a:pt x="27431" y="3700271"/>
                  </a:lnTo>
                  <a:lnTo>
                    <a:pt x="27431" y="3715511"/>
                  </a:lnTo>
                  <a:lnTo>
                    <a:pt x="2749295" y="3715511"/>
                  </a:lnTo>
                  <a:lnTo>
                    <a:pt x="2749295" y="3700271"/>
                  </a:lnTo>
                  <a:close/>
                </a:path>
                <a:path w="2778760" h="3729354">
                  <a:moveTo>
                    <a:pt x="2749295" y="13716"/>
                  </a:moveTo>
                  <a:lnTo>
                    <a:pt x="2749295" y="3715511"/>
                  </a:lnTo>
                  <a:lnTo>
                    <a:pt x="2763011" y="3700271"/>
                  </a:lnTo>
                  <a:lnTo>
                    <a:pt x="2778251" y="3700271"/>
                  </a:lnTo>
                  <a:lnTo>
                    <a:pt x="2778251" y="28955"/>
                  </a:lnTo>
                  <a:lnTo>
                    <a:pt x="2763011" y="28955"/>
                  </a:lnTo>
                  <a:lnTo>
                    <a:pt x="2749295" y="13716"/>
                  </a:lnTo>
                  <a:close/>
                </a:path>
                <a:path w="2778760" h="3729354">
                  <a:moveTo>
                    <a:pt x="2778251" y="3700271"/>
                  </a:moveTo>
                  <a:lnTo>
                    <a:pt x="2763011" y="3700271"/>
                  </a:lnTo>
                  <a:lnTo>
                    <a:pt x="2749295" y="3715511"/>
                  </a:lnTo>
                  <a:lnTo>
                    <a:pt x="2778251" y="3715511"/>
                  </a:lnTo>
                  <a:lnTo>
                    <a:pt x="2778251" y="3700271"/>
                  </a:lnTo>
                  <a:close/>
                </a:path>
                <a:path w="2778760" h="3729354">
                  <a:moveTo>
                    <a:pt x="27431" y="13716"/>
                  </a:moveTo>
                  <a:lnTo>
                    <a:pt x="13715" y="28955"/>
                  </a:lnTo>
                  <a:lnTo>
                    <a:pt x="27431" y="28955"/>
                  </a:lnTo>
                  <a:lnTo>
                    <a:pt x="27431" y="13716"/>
                  </a:lnTo>
                  <a:close/>
                </a:path>
                <a:path w="2778760" h="3729354">
                  <a:moveTo>
                    <a:pt x="2749295" y="13716"/>
                  </a:moveTo>
                  <a:lnTo>
                    <a:pt x="27431" y="13716"/>
                  </a:lnTo>
                  <a:lnTo>
                    <a:pt x="27431" y="28955"/>
                  </a:lnTo>
                  <a:lnTo>
                    <a:pt x="2749295" y="28955"/>
                  </a:lnTo>
                  <a:lnTo>
                    <a:pt x="2749295" y="13716"/>
                  </a:lnTo>
                  <a:close/>
                </a:path>
                <a:path w="2778760" h="3729354">
                  <a:moveTo>
                    <a:pt x="2778251" y="13716"/>
                  </a:moveTo>
                  <a:lnTo>
                    <a:pt x="2749295" y="13716"/>
                  </a:lnTo>
                  <a:lnTo>
                    <a:pt x="2763011" y="28955"/>
                  </a:lnTo>
                  <a:lnTo>
                    <a:pt x="2778251" y="28955"/>
                  </a:lnTo>
                  <a:lnTo>
                    <a:pt x="2778251" y="137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7967" y="3938015"/>
              <a:ext cx="4066032" cy="25679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49011" y="3909060"/>
              <a:ext cx="4095115" cy="2626360"/>
            </a:xfrm>
            <a:custGeom>
              <a:avLst/>
              <a:gdLst/>
              <a:ahLst/>
              <a:cxnLst/>
              <a:rect l="l" t="t" r="r" b="b"/>
              <a:pathLst>
                <a:path w="4095115" h="2626359">
                  <a:moveTo>
                    <a:pt x="4094988" y="0"/>
                  </a:moveTo>
                  <a:lnTo>
                    <a:pt x="0" y="0"/>
                  </a:lnTo>
                  <a:lnTo>
                    <a:pt x="0" y="2625851"/>
                  </a:lnTo>
                  <a:lnTo>
                    <a:pt x="4094988" y="2625851"/>
                  </a:lnTo>
                  <a:lnTo>
                    <a:pt x="4094988" y="2612135"/>
                  </a:lnTo>
                  <a:lnTo>
                    <a:pt x="28955" y="2612135"/>
                  </a:lnTo>
                  <a:lnTo>
                    <a:pt x="13715" y="2596895"/>
                  </a:lnTo>
                  <a:lnTo>
                    <a:pt x="28955" y="2596895"/>
                  </a:lnTo>
                  <a:lnTo>
                    <a:pt x="28955" y="28956"/>
                  </a:lnTo>
                  <a:lnTo>
                    <a:pt x="13715" y="28956"/>
                  </a:lnTo>
                  <a:lnTo>
                    <a:pt x="28955" y="13716"/>
                  </a:lnTo>
                  <a:lnTo>
                    <a:pt x="4094988" y="13716"/>
                  </a:lnTo>
                  <a:lnTo>
                    <a:pt x="4094988" y="0"/>
                  </a:lnTo>
                  <a:close/>
                </a:path>
                <a:path w="4095115" h="2626359">
                  <a:moveTo>
                    <a:pt x="28955" y="2596895"/>
                  </a:moveTo>
                  <a:lnTo>
                    <a:pt x="13715" y="2596895"/>
                  </a:lnTo>
                  <a:lnTo>
                    <a:pt x="28955" y="2612135"/>
                  </a:lnTo>
                  <a:lnTo>
                    <a:pt x="28955" y="2596895"/>
                  </a:lnTo>
                  <a:close/>
                </a:path>
                <a:path w="4095115" h="2626359">
                  <a:moveTo>
                    <a:pt x="4094987" y="2596895"/>
                  </a:moveTo>
                  <a:lnTo>
                    <a:pt x="28955" y="2596895"/>
                  </a:lnTo>
                  <a:lnTo>
                    <a:pt x="28955" y="2612135"/>
                  </a:lnTo>
                  <a:lnTo>
                    <a:pt x="4094987" y="2612135"/>
                  </a:lnTo>
                  <a:lnTo>
                    <a:pt x="4094987" y="2596895"/>
                  </a:lnTo>
                  <a:close/>
                </a:path>
                <a:path w="4095115" h="2626359">
                  <a:moveTo>
                    <a:pt x="4094988" y="2596895"/>
                  </a:moveTo>
                  <a:lnTo>
                    <a:pt x="4094987" y="2612135"/>
                  </a:lnTo>
                  <a:lnTo>
                    <a:pt x="4094988" y="2596895"/>
                  </a:lnTo>
                  <a:close/>
                </a:path>
                <a:path w="4095115" h="2626359">
                  <a:moveTo>
                    <a:pt x="28955" y="13716"/>
                  </a:moveTo>
                  <a:lnTo>
                    <a:pt x="13715" y="28956"/>
                  </a:lnTo>
                  <a:lnTo>
                    <a:pt x="28955" y="28956"/>
                  </a:lnTo>
                  <a:lnTo>
                    <a:pt x="28955" y="13716"/>
                  </a:lnTo>
                  <a:close/>
                </a:path>
                <a:path w="4095115" h="2626359">
                  <a:moveTo>
                    <a:pt x="4094987" y="13716"/>
                  </a:moveTo>
                  <a:lnTo>
                    <a:pt x="28955" y="13716"/>
                  </a:lnTo>
                  <a:lnTo>
                    <a:pt x="28955" y="28956"/>
                  </a:lnTo>
                  <a:lnTo>
                    <a:pt x="4094987" y="28956"/>
                  </a:lnTo>
                  <a:lnTo>
                    <a:pt x="4094987" y="13716"/>
                  </a:lnTo>
                  <a:close/>
                </a:path>
              </a:pathLst>
            </a:custGeom>
            <a:solidFill>
              <a:srgbClr val="99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1588" y="6324600"/>
              <a:ext cx="426719" cy="5334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40707" y="6522719"/>
              <a:ext cx="5001895" cy="7620"/>
            </a:xfrm>
            <a:custGeom>
              <a:avLst/>
              <a:gdLst/>
              <a:ahLst/>
              <a:cxnLst/>
              <a:rect l="l" t="t" r="r" b="b"/>
              <a:pathLst>
                <a:path w="5001895" h="7620">
                  <a:moveTo>
                    <a:pt x="50017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01767" y="7619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8489" y="430212"/>
            <a:ext cx="790829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Arial MT"/>
                <a:cs typeface="Arial MT"/>
              </a:rPr>
              <a:t>Le</a:t>
            </a:r>
            <a:r>
              <a:rPr i="0" spc="-50" dirty="0">
                <a:latin typeface="Arial MT"/>
                <a:cs typeface="Arial MT"/>
              </a:rPr>
              <a:t> </a:t>
            </a:r>
            <a:r>
              <a:rPr i="0" spc="-10" dirty="0">
                <a:latin typeface="Arial MT"/>
                <a:cs typeface="Arial MT"/>
              </a:rPr>
              <a:t>TRACHEE</a:t>
            </a:r>
            <a:r>
              <a:rPr i="0" spc="4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sono</a:t>
            </a:r>
            <a:r>
              <a:rPr i="0" spc="1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elementi</a:t>
            </a:r>
            <a:r>
              <a:rPr i="0" spc="1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costitutivi</a:t>
            </a:r>
            <a:r>
              <a:rPr i="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dei</a:t>
            </a:r>
            <a:r>
              <a:rPr i="0" spc="1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fasci</a:t>
            </a:r>
            <a:r>
              <a:rPr i="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conduttori </a:t>
            </a:r>
            <a:r>
              <a:rPr i="0" spc="-65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delle</a:t>
            </a:r>
            <a:r>
              <a:rPr i="0" spc="1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angiosperme,</a:t>
            </a:r>
            <a:r>
              <a:rPr i="0" spc="2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ma</a:t>
            </a:r>
            <a:r>
              <a:rPr i="0" spc="-1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compaiono</a:t>
            </a:r>
            <a:r>
              <a:rPr i="0" spc="3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già</a:t>
            </a:r>
            <a:r>
              <a:rPr i="0" spc="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in</a:t>
            </a:r>
            <a:r>
              <a:rPr i="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alcune</a:t>
            </a:r>
            <a:r>
              <a:rPr i="0" spc="1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pteridofite </a:t>
            </a:r>
            <a:r>
              <a:rPr i="0" spc="-65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(es. attualmente</a:t>
            </a:r>
            <a:r>
              <a:rPr i="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possono</a:t>
            </a:r>
            <a:r>
              <a:rPr i="0" spc="1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osservarsi</a:t>
            </a:r>
            <a:r>
              <a:rPr i="0" spc="1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nella</a:t>
            </a:r>
            <a:r>
              <a:rPr i="0" spc="2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felce</a:t>
            </a:r>
            <a:r>
              <a:rPr i="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aquilina, </a:t>
            </a:r>
            <a:r>
              <a:rPr i="0" dirty="0">
                <a:latin typeface="Arial MT"/>
                <a:cs typeface="Arial MT"/>
              </a:rPr>
              <a:t> </a:t>
            </a:r>
            <a:r>
              <a:rPr b="1" spc="-5" dirty="0">
                <a:solidFill>
                  <a:srgbClr val="333399"/>
                </a:solidFill>
                <a:latin typeface="Arial"/>
                <a:cs typeface="Arial"/>
              </a:rPr>
              <a:t>Pteridium</a:t>
            </a:r>
            <a:r>
              <a:rPr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3399"/>
                </a:solidFill>
                <a:latin typeface="Arial"/>
                <a:cs typeface="Arial"/>
              </a:rPr>
              <a:t>aquilinum</a:t>
            </a:r>
            <a:r>
              <a:rPr i="0" dirty="0">
                <a:latin typeface="Arial MT"/>
                <a:cs typeface="Arial MT"/>
              </a:rPr>
              <a:t>)</a:t>
            </a:r>
            <a:r>
              <a:rPr i="0" spc="-3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e</a:t>
            </a:r>
            <a:r>
              <a:rPr i="0" spc="-1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in</a:t>
            </a:r>
            <a:r>
              <a:rPr i="0" spc="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alcune</a:t>
            </a:r>
            <a:r>
              <a:rPr i="0" spc="2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gimnosperme</a:t>
            </a:r>
            <a:r>
              <a:rPr i="0" spc="1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(es.</a:t>
            </a:r>
          </a:p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Taxus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baccata</a:t>
            </a:r>
            <a:r>
              <a:rPr i="0" spc="-5" dirty="0">
                <a:latin typeface="Arial MT"/>
                <a:cs typeface="Arial MT"/>
              </a:rPr>
              <a:t>,</a:t>
            </a:r>
            <a:r>
              <a:rPr i="0" dirty="0">
                <a:latin typeface="Arial MT"/>
                <a:cs typeface="Arial MT"/>
              </a:rPr>
              <a:t> </a:t>
            </a:r>
            <a:r>
              <a:rPr b="1" spc="-10" dirty="0">
                <a:solidFill>
                  <a:srgbClr val="99CC00"/>
                </a:solidFill>
                <a:latin typeface="Arial"/>
                <a:cs typeface="Arial"/>
              </a:rPr>
              <a:t>Welwitschia</a:t>
            </a:r>
            <a:r>
              <a:rPr b="1" spc="-3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99CC00"/>
                </a:solidFill>
                <a:latin typeface="Arial"/>
                <a:cs typeface="Arial"/>
              </a:rPr>
              <a:t>mirabilis</a:t>
            </a:r>
            <a:r>
              <a:rPr i="0" dirty="0">
                <a:latin typeface="Arial MT"/>
                <a:cs typeface="Arial MT"/>
              </a:rPr>
              <a:t>).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89B70EE5-A460-4C37-A14A-F5480C6BFAA4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700784"/>
            <a:ext cx="8543543" cy="34792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406400"/>
            <a:ext cx="80422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Arial MT"/>
                <a:cs typeface="Arial MT"/>
              </a:rPr>
              <a:t>Gli elementi</a:t>
            </a:r>
            <a:r>
              <a:rPr i="0" spc="2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tracheali</a:t>
            </a:r>
            <a:r>
              <a:rPr i="0" spc="1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hanno</a:t>
            </a:r>
            <a:r>
              <a:rPr i="0" spc="2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una</a:t>
            </a:r>
            <a:r>
              <a:rPr i="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parete</a:t>
            </a:r>
            <a:r>
              <a:rPr i="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secondaria</a:t>
            </a:r>
            <a:r>
              <a:rPr i="0" spc="2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formata </a:t>
            </a:r>
            <a:r>
              <a:rPr i="0" spc="-65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da</a:t>
            </a:r>
            <a:r>
              <a:rPr i="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ispessimenti</a:t>
            </a:r>
            <a:r>
              <a:rPr i="0" spc="2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irregolari:</a:t>
            </a:r>
            <a:r>
              <a:rPr i="0" spc="2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anulati,</a:t>
            </a:r>
            <a:r>
              <a:rPr i="0" spc="1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spiralati,</a:t>
            </a:r>
            <a:r>
              <a:rPr i="0" spc="1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reticolati</a:t>
            </a:r>
            <a:r>
              <a:rPr i="0" spc="1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o </a:t>
            </a:r>
            <a:r>
              <a:rPr i="0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punteggiati.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1588" y="6324600"/>
            <a:ext cx="426719" cy="5334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BDB4CDC-3D29-47FE-B341-A0E80822F869}"/>
              </a:ext>
            </a:extLst>
          </p:cNvPr>
          <p:cNvSpPr txBox="1"/>
          <p:nvPr/>
        </p:nvSpPr>
        <p:spPr>
          <a:xfrm>
            <a:off x="5837935" y="6597014"/>
            <a:ext cx="322643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z="1400" spc="-5" dirty="0">
                <a:solidFill>
                  <a:srgbClr val="009900"/>
                </a:solidFill>
                <a:latin typeface="Arial MT"/>
                <a:cs typeface="Arial MT"/>
              </a:rPr>
              <a:t>3Th -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Biologia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009900"/>
                </a:solidFill>
                <a:latin typeface="Arial MT"/>
                <a:cs typeface="Arial MT"/>
              </a:rPr>
              <a:t>vegetale</a:t>
            </a:r>
            <a:r>
              <a:rPr sz="1400" spc="-2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–</a:t>
            </a:r>
            <a:r>
              <a:rPr sz="1400" spc="-90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AA</a:t>
            </a:r>
            <a:r>
              <a:rPr sz="1400" spc="-8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22</a:t>
            </a:r>
            <a:r>
              <a:rPr sz="1400" dirty="0">
                <a:solidFill>
                  <a:srgbClr val="009900"/>
                </a:solidFill>
                <a:latin typeface="Arial MT"/>
                <a:cs typeface="Arial MT"/>
              </a:rPr>
              <a:t>-20</a:t>
            </a:r>
            <a:r>
              <a:rPr lang="it-IT" sz="1400" dirty="0">
                <a:solidFill>
                  <a:srgbClr val="009900"/>
                </a:solidFill>
                <a:latin typeface="Arial MT"/>
                <a:cs typeface="Arial MT"/>
              </a:rPr>
              <a:t>23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" y="285750"/>
            <a:ext cx="778827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Gli elementi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conduttori dello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xilema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sono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chiamati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vasi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base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tipi di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ispessimento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della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parete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 distinguono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seguenti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tipi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 vasi:</a:t>
            </a:r>
            <a:endParaRPr sz="2400">
              <a:latin typeface="Arial MT"/>
              <a:cs typeface="Arial MT"/>
            </a:endParaRPr>
          </a:p>
          <a:p>
            <a:pPr marL="463550" indent="-273685">
              <a:lnSpc>
                <a:spcPct val="100000"/>
              </a:lnSpc>
              <a:buChar char="•"/>
              <a:tabLst>
                <a:tab pos="463550" algn="l"/>
                <a:tab pos="464184" algn="l"/>
              </a:tabLst>
            </a:pPr>
            <a:r>
              <a:rPr sz="2400" spc="-5" dirty="0">
                <a:latin typeface="Arial MT"/>
                <a:cs typeface="Arial MT"/>
              </a:rPr>
              <a:t>anulati</a:t>
            </a:r>
            <a:endParaRPr sz="2400">
              <a:latin typeface="Arial MT"/>
              <a:cs typeface="Arial MT"/>
            </a:endParaRPr>
          </a:p>
          <a:p>
            <a:pPr marL="463550" indent="-273685">
              <a:lnSpc>
                <a:spcPct val="100000"/>
              </a:lnSpc>
              <a:buChar char="•"/>
              <a:tabLst>
                <a:tab pos="463550" algn="l"/>
                <a:tab pos="464184" algn="l"/>
              </a:tabLst>
            </a:pPr>
            <a:r>
              <a:rPr sz="2400" spc="-5" dirty="0">
                <a:latin typeface="Arial MT"/>
                <a:cs typeface="Arial MT"/>
              </a:rPr>
              <a:t>spiralati</a:t>
            </a:r>
            <a:endParaRPr sz="2400">
              <a:latin typeface="Arial MT"/>
              <a:cs typeface="Arial MT"/>
            </a:endParaRPr>
          </a:p>
          <a:p>
            <a:pPr marL="463550" indent="-273685">
              <a:lnSpc>
                <a:spcPct val="100000"/>
              </a:lnSpc>
              <a:buChar char="•"/>
              <a:tabLst>
                <a:tab pos="463550" algn="l"/>
                <a:tab pos="464184" algn="l"/>
              </a:tabLst>
            </a:pPr>
            <a:r>
              <a:rPr sz="2400" spc="-5" dirty="0">
                <a:latin typeface="Arial MT"/>
                <a:cs typeface="Arial MT"/>
              </a:rPr>
              <a:t>scalariformi</a:t>
            </a:r>
            <a:endParaRPr sz="2400">
              <a:latin typeface="Arial MT"/>
              <a:cs typeface="Arial MT"/>
            </a:endParaRPr>
          </a:p>
          <a:p>
            <a:pPr marL="463550" indent="-273685">
              <a:lnSpc>
                <a:spcPct val="100000"/>
              </a:lnSpc>
              <a:buChar char="•"/>
              <a:tabLst>
                <a:tab pos="463550" algn="l"/>
                <a:tab pos="464184" algn="l"/>
              </a:tabLst>
            </a:pPr>
            <a:r>
              <a:rPr sz="2400" spc="-5" dirty="0">
                <a:latin typeface="Arial MT"/>
                <a:cs typeface="Arial MT"/>
              </a:rPr>
              <a:t>reticolati</a:t>
            </a:r>
            <a:endParaRPr sz="2400">
              <a:latin typeface="Arial MT"/>
              <a:cs typeface="Arial MT"/>
            </a:endParaRPr>
          </a:p>
          <a:p>
            <a:pPr marL="463550" indent="-273685">
              <a:lnSpc>
                <a:spcPct val="100000"/>
              </a:lnSpc>
              <a:buChar char="•"/>
              <a:tabLst>
                <a:tab pos="463550" algn="l"/>
                <a:tab pos="464184" algn="l"/>
              </a:tabLst>
            </a:pPr>
            <a:r>
              <a:rPr sz="2400" spc="-5" dirty="0">
                <a:latin typeface="Arial MT"/>
                <a:cs typeface="Arial MT"/>
              </a:rPr>
              <a:t>punteggiati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8727" y="2781300"/>
            <a:ext cx="5384291" cy="3456431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76968FCF-22BB-4FFF-B7FB-F4921E299E58}"/>
              </a:ext>
            </a:extLst>
          </p:cNvPr>
          <p:cNvGrpSpPr/>
          <p:nvPr/>
        </p:nvGrpSpPr>
        <p:grpSpPr>
          <a:xfrm>
            <a:off x="3561588" y="6324600"/>
            <a:ext cx="5581014" cy="533400"/>
            <a:chOff x="3561588" y="6324600"/>
            <a:chExt cx="5581014" cy="533400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A228AE16-8C57-4193-9ADA-FCE42B955BD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1588" y="6324600"/>
              <a:ext cx="426719" cy="53340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36D752F-0056-4669-8C94-A118698E6C00}"/>
                </a:ext>
              </a:extLst>
            </p:cNvPr>
            <p:cNvSpPr/>
            <p:nvPr/>
          </p:nvSpPr>
          <p:spPr>
            <a:xfrm>
              <a:off x="4140707" y="6522719"/>
              <a:ext cx="5001895" cy="7620"/>
            </a:xfrm>
            <a:custGeom>
              <a:avLst/>
              <a:gdLst/>
              <a:ahLst/>
              <a:cxnLst/>
              <a:rect l="l" t="t" r="r" b="b"/>
              <a:pathLst>
                <a:path w="5001895" h="7620">
                  <a:moveTo>
                    <a:pt x="50017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01767" y="7619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EE9E3EA1-9A43-4A5D-A7EF-980AAB882E8A}"/>
                </a:ext>
              </a:extLst>
            </p:cNvPr>
            <p:cNvSpPr txBox="1"/>
            <p:nvPr/>
          </p:nvSpPr>
          <p:spPr>
            <a:xfrm>
              <a:off x="5837935" y="6597014"/>
              <a:ext cx="3226435" cy="2043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650"/>
                </a:lnSpc>
              </a:pPr>
              <a:r>
                <a:rPr lang="it-IT" sz="1400" spc="-5" dirty="0">
                  <a:solidFill>
                    <a:srgbClr val="009900"/>
                  </a:solidFill>
                  <a:latin typeface="Arial MT"/>
                  <a:cs typeface="Arial MT"/>
                </a:rPr>
                <a:t>3Th - </a:t>
              </a:r>
              <a:r>
                <a:rPr sz="1400" spc="-5" dirty="0" err="1">
                  <a:solidFill>
                    <a:srgbClr val="009900"/>
                  </a:solidFill>
                  <a:latin typeface="Arial MT"/>
                  <a:cs typeface="Arial MT"/>
                </a:rPr>
                <a:t>Biologia</a:t>
              </a:r>
              <a:r>
                <a:rPr sz="1400" spc="-25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spc="-5" dirty="0" err="1">
                  <a:solidFill>
                    <a:srgbClr val="009900"/>
                  </a:solidFill>
                  <a:latin typeface="Arial MT"/>
                  <a:cs typeface="Arial MT"/>
                </a:rPr>
                <a:t>vegetale</a:t>
              </a:r>
              <a:r>
                <a:rPr sz="1400" spc="-25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–</a:t>
              </a:r>
              <a:r>
                <a:rPr sz="1400" spc="-90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AA</a:t>
              </a:r>
              <a:r>
                <a:rPr sz="1400" spc="-85" dirty="0">
                  <a:solidFill>
                    <a:srgbClr val="009900"/>
                  </a:solidFill>
                  <a:latin typeface="Arial MT"/>
                  <a:cs typeface="Arial MT"/>
                </a:rPr>
                <a:t> 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20</a:t>
              </a:r>
              <a:r>
                <a:rPr lang="it-IT" sz="1400" dirty="0">
                  <a:solidFill>
                    <a:srgbClr val="009900"/>
                  </a:solidFill>
                  <a:latin typeface="Arial MT"/>
                  <a:cs typeface="Arial MT"/>
                </a:rPr>
                <a:t>22</a:t>
              </a:r>
              <a:r>
                <a:rPr sz="1400" dirty="0">
                  <a:solidFill>
                    <a:srgbClr val="009900"/>
                  </a:solidFill>
                  <a:latin typeface="Arial MT"/>
                  <a:cs typeface="Arial MT"/>
                </a:rPr>
                <a:t>-20</a:t>
              </a:r>
              <a:r>
                <a:rPr lang="it-IT" sz="1400" dirty="0">
                  <a:solidFill>
                    <a:srgbClr val="009900"/>
                  </a:solidFill>
                  <a:latin typeface="Arial MT"/>
                  <a:cs typeface="Arial MT"/>
                </a:rPr>
                <a:t>23</a:t>
              </a:r>
              <a:endParaRPr sz="1400" dirty="0">
                <a:latin typeface="Arial MT"/>
                <a:cs typeface="Arial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35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1027</Words>
  <Application>Microsoft Office PowerPoint</Application>
  <PresentationFormat>Presentazione su schermo (4:3)</PresentationFormat>
  <Paragraphs>101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Arial</vt:lpstr>
      <vt:lpstr>Arial MT</vt:lpstr>
      <vt:lpstr>Calibri</vt:lpstr>
      <vt:lpstr>Office Theme</vt:lpstr>
      <vt:lpstr>XILEMA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TRACHEE sono elementi costitutivi dei fasci conduttori  delle angiosperme, ma compaiono già in alcune pteridofite  (es. attualmente possono osservarsi nella felce aquilina,  Pteridium aquilinum) e in alcune gimnosperme (es. Taxus baccata, Welwitschia mirabilis).</vt:lpstr>
      <vt:lpstr>Gli elementi tracheali hanno una parete secondaria formata  da ispessimenti irregolari: anulati, spiralati, reticolati o  punteggiati.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FLOEMA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DIFFERENZIAMENTO DEGLI ELEMENTI DEI TUBI CRIBROSI O LIBERIANI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TESSUTI DI  TRASPORTO</dc:title>
  <dc:creator>Mauro Tretiach</dc:creator>
  <cp:lastModifiedBy>TRETIACH MAURO</cp:lastModifiedBy>
  <cp:revision>2</cp:revision>
  <dcterms:created xsi:type="dcterms:W3CDTF">2022-12-05T07:47:51Z</dcterms:created>
  <dcterms:modified xsi:type="dcterms:W3CDTF">2022-12-05T17:51:51Z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2019-05-28T00:00:00Z</vt:filetime>
  </property>
  <property fmtid="{D5CDD505-2E9C-101B-9397-08002B2CF9AE}" pid="3" name="Creator">
    <vt:lpwstr>Nitro Reader 3  (3. 5. 5. 2)</vt:lpwstr>
  </property>
  <property fmtid="{D5CDD505-2E9C-101B-9397-08002B2CF9AE}" pid="4" name="LastSaved">
    <vt:filetime>2022-12-05T00:00:00Z</vt:filetime>
  </property>
</Properties>
</file>