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 id="257" r:id="rId3"/>
    <p:sldId id="258" r:id="rId4"/>
    <p:sldId id="260" r:id="rId5"/>
    <p:sldId id="261" r:id="rId6"/>
    <p:sldId id="262" r:id="rId7"/>
    <p:sldId id="265"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96239" y="1772412"/>
            <a:ext cx="6769607" cy="4969763"/>
          </a:xfrm>
          <a:prstGeom prst="rect">
            <a:avLst/>
          </a:prstGeom>
        </p:spPr>
      </p:pic>
      <p:sp>
        <p:nvSpPr>
          <p:cNvPr id="17" name="bg object 17"/>
          <p:cNvSpPr/>
          <p:nvPr/>
        </p:nvSpPr>
        <p:spPr>
          <a:xfrm>
            <a:off x="4838687" y="1769363"/>
            <a:ext cx="512445" cy="611505"/>
          </a:xfrm>
          <a:custGeom>
            <a:avLst/>
            <a:gdLst/>
            <a:ahLst/>
            <a:cxnLst/>
            <a:rect l="l" t="t" r="r" b="b"/>
            <a:pathLst>
              <a:path w="512445" h="611505">
                <a:moveTo>
                  <a:pt x="512064" y="160020"/>
                </a:moveTo>
                <a:lnTo>
                  <a:pt x="288036" y="216408"/>
                </a:lnTo>
                <a:lnTo>
                  <a:pt x="242316" y="89115"/>
                </a:lnTo>
                <a:lnTo>
                  <a:pt x="242316" y="68580"/>
                </a:lnTo>
                <a:lnTo>
                  <a:pt x="234937" y="68580"/>
                </a:lnTo>
                <a:lnTo>
                  <a:pt x="210312" y="0"/>
                </a:lnTo>
                <a:lnTo>
                  <a:pt x="173621" y="68580"/>
                </a:lnTo>
                <a:lnTo>
                  <a:pt x="59436" y="68580"/>
                </a:lnTo>
                <a:lnTo>
                  <a:pt x="59436" y="282079"/>
                </a:lnTo>
                <a:lnTo>
                  <a:pt x="0" y="393192"/>
                </a:lnTo>
                <a:lnTo>
                  <a:pt x="79248" y="611124"/>
                </a:lnTo>
                <a:lnTo>
                  <a:pt x="303276" y="554736"/>
                </a:lnTo>
                <a:lnTo>
                  <a:pt x="512064" y="16002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474027" y="214312"/>
            <a:ext cx="8195944" cy="39115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MT"/>
                <a:cs typeface="Arial MT"/>
              </a:defRPr>
            </a:lvl1pPr>
          </a:lstStyle>
          <a:p>
            <a:pPr marL="12700">
              <a:lnSpc>
                <a:spcPts val="1650"/>
              </a:lnSpc>
            </a:pPr>
            <a:r>
              <a:rPr spc="-5" dirty="0"/>
              <a:t>Biologia</a:t>
            </a:r>
            <a:r>
              <a:rPr spc="-25" dirty="0"/>
              <a:t> </a:t>
            </a:r>
            <a:r>
              <a:rPr spc="-5" dirty="0"/>
              <a:t>vegetale</a:t>
            </a:r>
            <a:r>
              <a:rPr spc="-25" dirty="0"/>
              <a:t> </a:t>
            </a:r>
            <a:r>
              <a:rPr dirty="0"/>
              <a:t>x</a:t>
            </a:r>
            <a:r>
              <a:rPr spc="-15" dirty="0"/>
              <a:t> </a:t>
            </a:r>
            <a:r>
              <a:rPr spc="-5" dirty="0"/>
              <a:t>STB</a:t>
            </a:r>
            <a:r>
              <a:rPr spc="20" dirty="0"/>
              <a:t> </a:t>
            </a:r>
            <a:r>
              <a:rPr dirty="0"/>
              <a:t>–</a:t>
            </a:r>
            <a:r>
              <a:rPr spc="-90" dirty="0"/>
              <a:t> </a:t>
            </a:r>
            <a:r>
              <a:rPr dirty="0"/>
              <a:t>AA</a:t>
            </a:r>
            <a:r>
              <a:rPr spc="-85" dirty="0"/>
              <a:t> </a:t>
            </a:r>
            <a:r>
              <a:rPr dirty="0"/>
              <a:t>2018-2019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MT"/>
                <a:cs typeface="Arial MT"/>
              </a:defRPr>
            </a:lvl1pPr>
          </a:lstStyle>
          <a:p>
            <a:pPr marL="12700">
              <a:lnSpc>
                <a:spcPts val="1650"/>
              </a:lnSpc>
            </a:pPr>
            <a:r>
              <a:rPr spc="-5" dirty="0"/>
              <a:t>Biologia</a:t>
            </a:r>
            <a:r>
              <a:rPr spc="-25" dirty="0"/>
              <a:t> </a:t>
            </a:r>
            <a:r>
              <a:rPr spc="-5" dirty="0"/>
              <a:t>vegetale</a:t>
            </a:r>
            <a:r>
              <a:rPr spc="-25" dirty="0"/>
              <a:t> </a:t>
            </a:r>
            <a:r>
              <a:rPr dirty="0"/>
              <a:t>x</a:t>
            </a:r>
            <a:r>
              <a:rPr spc="-15" dirty="0"/>
              <a:t> </a:t>
            </a:r>
            <a:r>
              <a:rPr spc="-5" dirty="0"/>
              <a:t>STB</a:t>
            </a:r>
            <a:r>
              <a:rPr spc="20" dirty="0"/>
              <a:t> </a:t>
            </a:r>
            <a:r>
              <a:rPr dirty="0"/>
              <a:t>–</a:t>
            </a:r>
            <a:r>
              <a:rPr spc="-90" dirty="0"/>
              <a:t> </a:t>
            </a:r>
            <a:r>
              <a:rPr dirty="0"/>
              <a:t>AA</a:t>
            </a:r>
            <a:r>
              <a:rPr spc="-85" dirty="0"/>
              <a:t> </a:t>
            </a:r>
            <a:r>
              <a:rPr dirty="0"/>
              <a:t>2018-2019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MT"/>
                <a:cs typeface="Arial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009900"/>
                </a:solidFill>
                <a:latin typeface="Arial MT"/>
                <a:cs typeface="Arial MT"/>
              </a:defRPr>
            </a:lvl1pPr>
          </a:lstStyle>
          <a:p>
            <a:pPr marL="12700">
              <a:lnSpc>
                <a:spcPts val="1650"/>
              </a:lnSpc>
            </a:pPr>
            <a:r>
              <a:rPr spc="-5" dirty="0"/>
              <a:t>Biologia</a:t>
            </a:r>
            <a:r>
              <a:rPr spc="-25" dirty="0"/>
              <a:t> </a:t>
            </a:r>
            <a:r>
              <a:rPr spc="-5" dirty="0"/>
              <a:t>vegetale</a:t>
            </a:r>
            <a:r>
              <a:rPr spc="-25" dirty="0"/>
              <a:t> </a:t>
            </a:r>
            <a:r>
              <a:rPr dirty="0"/>
              <a:t>x</a:t>
            </a:r>
            <a:r>
              <a:rPr spc="-15" dirty="0"/>
              <a:t> </a:t>
            </a:r>
            <a:r>
              <a:rPr spc="-5" dirty="0"/>
              <a:t>STB</a:t>
            </a:r>
            <a:r>
              <a:rPr spc="20" dirty="0"/>
              <a:t> </a:t>
            </a:r>
            <a:r>
              <a:rPr dirty="0"/>
              <a:t>–</a:t>
            </a:r>
            <a:r>
              <a:rPr spc="-90" dirty="0"/>
              <a:t> </a:t>
            </a:r>
            <a:r>
              <a:rPr dirty="0"/>
              <a:t>AA</a:t>
            </a:r>
            <a:r>
              <a:rPr spc="-85" dirty="0"/>
              <a:t> </a:t>
            </a:r>
            <a:r>
              <a:rPr dirty="0"/>
              <a:t>2018-2019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009900"/>
                </a:solidFill>
                <a:latin typeface="Arial MT"/>
                <a:cs typeface="Arial MT"/>
              </a:defRPr>
            </a:lvl1pPr>
          </a:lstStyle>
          <a:p>
            <a:pPr marL="12700">
              <a:lnSpc>
                <a:spcPts val="1650"/>
              </a:lnSpc>
            </a:pPr>
            <a:r>
              <a:rPr spc="-5" dirty="0"/>
              <a:t>Biologia</a:t>
            </a:r>
            <a:r>
              <a:rPr spc="-25" dirty="0"/>
              <a:t> </a:t>
            </a:r>
            <a:r>
              <a:rPr spc="-5" dirty="0"/>
              <a:t>vegetale</a:t>
            </a:r>
            <a:r>
              <a:rPr spc="-25" dirty="0"/>
              <a:t> </a:t>
            </a:r>
            <a:r>
              <a:rPr dirty="0"/>
              <a:t>x</a:t>
            </a:r>
            <a:r>
              <a:rPr spc="-15" dirty="0"/>
              <a:t> </a:t>
            </a:r>
            <a:r>
              <a:rPr spc="-5" dirty="0"/>
              <a:t>STB</a:t>
            </a:r>
            <a:r>
              <a:rPr spc="20" dirty="0"/>
              <a:t> </a:t>
            </a:r>
            <a:r>
              <a:rPr dirty="0"/>
              <a:t>–</a:t>
            </a:r>
            <a:r>
              <a:rPr spc="-90" dirty="0"/>
              <a:t> </a:t>
            </a:r>
            <a:r>
              <a:rPr dirty="0"/>
              <a:t>AA</a:t>
            </a:r>
            <a:r>
              <a:rPr spc="-85" dirty="0"/>
              <a:t> </a:t>
            </a:r>
            <a:r>
              <a:rPr dirty="0"/>
              <a:t>2018-2019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rgbClr val="009900"/>
                </a:solidFill>
                <a:latin typeface="Arial MT"/>
                <a:cs typeface="Arial MT"/>
              </a:defRPr>
            </a:lvl1pPr>
          </a:lstStyle>
          <a:p>
            <a:pPr marL="12700">
              <a:lnSpc>
                <a:spcPts val="1650"/>
              </a:lnSpc>
            </a:pPr>
            <a:r>
              <a:rPr spc="-5" dirty="0"/>
              <a:t>Biologia</a:t>
            </a:r>
            <a:r>
              <a:rPr spc="-25" dirty="0"/>
              <a:t> </a:t>
            </a:r>
            <a:r>
              <a:rPr spc="-5" dirty="0"/>
              <a:t>vegetale</a:t>
            </a:r>
            <a:r>
              <a:rPr spc="-25" dirty="0"/>
              <a:t> </a:t>
            </a:r>
            <a:r>
              <a:rPr dirty="0"/>
              <a:t>x</a:t>
            </a:r>
            <a:r>
              <a:rPr spc="-15" dirty="0"/>
              <a:t> </a:t>
            </a:r>
            <a:r>
              <a:rPr spc="-5" dirty="0"/>
              <a:t>STB</a:t>
            </a:r>
            <a:r>
              <a:rPr spc="20" dirty="0"/>
              <a:t> </a:t>
            </a:r>
            <a:r>
              <a:rPr dirty="0"/>
              <a:t>–</a:t>
            </a:r>
            <a:r>
              <a:rPr spc="-90" dirty="0"/>
              <a:t> </a:t>
            </a:r>
            <a:r>
              <a:rPr dirty="0"/>
              <a:t>AA</a:t>
            </a:r>
            <a:r>
              <a:rPr spc="-85" dirty="0"/>
              <a:t> </a:t>
            </a:r>
            <a:r>
              <a:rPr dirty="0"/>
              <a:t>2018-2019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8127" y="214312"/>
            <a:ext cx="8627744" cy="1854200"/>
          </a:xfrm>
          <a:prstGeom prst="rect">
            <a:avLst/>
          </a:prstGeom>
        </p:spPr>
        <p:txBody>
          <a:bodyPr wrap="square" lIns="0" tIns="0" rIns="0" bIns="0">
            <a:spAutoFit/>
          </a:bodyPr>
          <a:lstStyle>
            <a:lvl1pPr>
              <a:defRPr sz="2400" b="0" i="0">
                <a:solidFill>
                  <a:schemeClr val="tx1"/>
                </a:solidFill>
                <a:latin typeface="Arial MT"/>
                <a:cs typeface="Arial MT"/>
              </a:defRPr>
            </a:lvl1pPr>
          </a:lstStyle>
          <a:p>
            <a:endParaRPr/>
          </a:p>
        </p:txBody>
      </p:sp>
      <p:sp>
        <p:nvSpPr>
          <p:cNvPr id="3" name="Holder 3"/>
          <p:cNvSpPr>
            <a:spLocks noGrp="1"/>
          </p:cNvSpPr>
          <p:nvPr>
            <p:ph type="body" idx="1"/>
          </p:nvPr>
        </p:nvSpPr>
        <p:spPr>
          <a:xfrm>
            <a:off x="496252" y="3308032"/>
            <a:ext cx="4187825" cy="2768600"/>
          </a:xfrm>
          <a:prstGeom prst="rect">
            <a:avLst/>
          </a:prstGeom>
        </p:spPr>
        <p:txBody>
          <a:bodyPr wrap="square" lIns="0" tIns="0" rIns="0" bIns="0">
            <a:spAutoFit/>
          </a:bodyPr>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5837935" y="6597014"/>
            <a:ext cx="3226434" cy="224790"/>
          </a:xfrm>
          <a:prstGeom prst="rect">
            <a:avLst/>
          </a:prstGeom>
        </p:spPr>
        <p:txBody>
          <a:bodyPr wrap="square" lIns="0" tIns="0" rIns="0" bIns="0">
            <a:spAutoFit/>
          </a:bodyPr>
          <a:lstStyle>
            <a:lvl1pPr>
              <a:defRPr sz="1400" b="0" i="0">
                <a:solidFill>
                  <a:srgbClr val="009900"/>
                </a:solidFill>
                <a:latin typeface="Arial MT"/>
                <a:cs typeface="Arial MT"/>
              </a:defRPr>
            </a:lvl1pPr>
          </a:lstStyle>
          <a:p>
            <a:pPr marL="12700">
              <a:lnSpc>
                <a:spcPts val="1650"/>
              </a:lnSpc>
            </a:pPr>
            <a:r>
              <a:rPr spc="-5" dirty="0"/>
              <a:t>Biologia</a:t>
            </a:r>
            <a:r>
              <a:rPr spc="-25" dirty="0"/>
              <a:t> </a:t>
            </a:r>
            <a:r>
              <a:rPr spc="-5" dirty="0"/>
              <a:t>vegetale</a:t>
            </a:r>
            <a:r>
              <a:rPr spc="-25" dirty="0"/>
              <a:t> </a:t>
            </a:r>
            <a:r>
              <a:rPr dirty="0"/>
              <a:t>x</a:t>
            </a:r>
            <a:r>
              <a:rPr spc="-15" dirty="0"/>
              <a:t> </a:t>
            </a:r>
            <a:r>
              <a:rPr spc="-5" dirty="0"/>
              <a:t>STB</a:t>
            </a:r>
            <a:r>
              <a:rPr spc="20" dirty="0"/>
              <a:t> </a:t>
            </a:r>
            <a:r>
              <a:rPr dirty="0"/>
              <a:t>–</a:t>
            </a:r>
            <a:r>
              <a:rPr spc="-90" dirty="0"/>
              <a:t> </a:t>
            </a:r>
            <a:r>
              <a:rPr dirty="0"/>
              <a:t>AA</a:t>
            </a:r>
            <a:r>
              <a:rPr spc="-85" dirty="0"/>
              <a:t> </a:t>
            </a:r>
            <a:r>
              <a:rPr dirty="0"/>
              <a:t>2018-2019</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644" y="565722"/>
            <a:ext cx="7777480" cy="848360"/>
          </a:xfrm>
          <a:prstGeom prst="rect">
            <a:avLst/>
          </a:prstGeom>
        </p:spPr>
        <p:txBody>
          <a:bodyPr vert="horz" wrap="square" lIns="0" tIns="12700" rIns="0" bIns="0" rtlCol="0">
            <a:spAutoFit/>
          </a:bodyPr>
          <a:lstStyle/>
          <a:p>
            <a:pPr marL="12700">
              <a:lnSpc>
                <a:spcPct val="100000"/>
              </a:lnSpc>
              <a:spcBef>
                <a:spcPts val="100"/>
              </a:spcBef>
              <a:tabLst>
                <a:tab pos="4122420" algn="l"/>
              </a:tabLst>
            </a:pPr>
            <a:r>
              <a:rPr sz="5400" b="1" spc="-5" dirty="0">
                <a:solidFill>
                  <a:srgbClr val="008080"/>
                </a:solidFill>
                <a:latin typeface="Arial"/>
                <a:cs typeface="Arial"/>
              </a:rPr>
              <a:t>IS</a:t>
            </a:r>
            <a:r>
              <a:rPr sz="5400" b="1" spc="-105" dirty="0">
                <a:solidFill>
                  <a:srgbClr val="008080"/>
                </a:solidFill>
                <a:latin typeface="Arial"/>
                <a:cs typeface="Arial"/>
              </a:rPr>
              <a:t>T</a:t>
            </a:r>
            <a:r>
              <a:rPr sz="5400" b="1" spc="-5" dirty="0">
                <a:solidFill>
                  <a:srgbClr val="008080"/>
                </a:solidFill>
                <a:latin typeface="Arial"/>
                <a:cs typeface="Arial"/>
              </a:rPr>
              <a:t>OLOGIA</a:t>
            </a:r>
            <a:r>
              <a:rPr sz="5400" b="1" dirty="0">
                <a:solidFill>
                  <a:srgbClr val="008080"/>
                </a:solidFill>
                <a:latin typeface="Arial"/>
                <a:cs typeface="Arial"/>
              </a:rPr>
              <a:t>	</a:t>
            </a:r>
            <a:r>
              <a:rPr sz="5400" b="1" spc="-10" dirty="0">
                <a:solidFill>
                  <a:srgbClr val="008080"/>
                </a:solidFill>
                <a:latin typeface="Arial"/>
                <a:cs typeface="Arial"/>
              </a:rPr>
              <a:t>VEGE</a:t>
            </a:r>
            <a:r>
              <a:rPr sz="5400" b="1" spc="-400" dirty="0">
                <a:solidFill>
                  <a:srgbClr val="008080"/>
                </a:solidFill>
                <a:latin typeface="Arial"/>
                <a:cs typeface="Arial"/>
              </a:rPr>
              <a:t>T</a:t>
            </a:r>
            <a:r>
              <a:rPr sz="5400" b="1" spc="-5" dirty="0">
                <a:solidFill>
                  <a:srgbClr val="008080"/>
                </a:solidFill>
                <a:latin typeface="Arial"/>
                <a:cs typeface="Arial"/>
              </a:rPr>
              <a:t>ALE</a:t>
            </a:r>
            <a:endParaRPr sz="5400">
              <a:latin typeface="Arial"/>
              <a:cs typeface="Arial"/>
            </a:endParaRPr>
          </a:p>
        </p:txBody>
      </p:sp>
      <p:pic>
        <p:nvPicPr>
          <p:cNvPr id="3" name="object 3"/>
          <p:cNvPicPr/>
          <p:nvPr/>
        </p:nvPicPr>
        <p:blipFill>
          <a:blip r:embed="rId2" cstate="print"/>
          <a:stretch>
            <a:fillRect/>
          </a:stretch>
        </p:blipFill>
        <p:spPr>
          <a:xfrm>
            <a:off x="2025014" y="1905000"/>
            <a:ext cx="5158739" cy="3867911"/>
          </a:xfrm>
          <a:prstGeom prst="rect">
            <a:avLst/>
          </a:prstGeom>
        </p:spPr>
      </p:pic>
      <p:sp>
        <p:nvSpPr>
          <p:cNvPr id="4" name="object 15">
            <a:extLst>
              <a:ext uri="{FF2B5EF4-FFF2-40B4-BE49-F238E27FC236}">
                <a16:creationId xmlns:a16="http://schemas.microsoft.com/office/drawing/2014/main" id="{950750E9-07C7-439C-BB81-604B23007BD1}"/>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590" y="102869"/>
            <a:ext cx="7860665" cy="4963160"/>
          </a:xfrm>
          <a:prstGeom prst="rect">
            <a:avLst/>
          </a:prstGeom>
        </p:spPr>
        <p:txBody>
          <a:bodyPr vert="horz" wrap="square" lIns="0" tIns="195580" rIns="0" bIns="0" rtlCol="0">
            <a:spAutoFit/>
          </a:bodyPr>
          <a:lstStyle/>
          <a:p>
            <a:pPr marL="12700">
              <a:lnSpc>
                <a:spcPct val="100000"/>
              </a:lnSpc>
              <a:spcBef>
                <a:spcPts val="1540"/>
              </a:spcBef>
              <a:tabLst>
                <a:tab pos="1465580" algn="l"/>
              </a:tabLst>
            </a:pPr>
            <a:r>
              <a:rPr sz="2400" b="1" spc="-5" dirty="0">
                <a:solidFill>
                  <a:srgbClr val="0000CC"/>
                </a:solidFill>
                <a:latin typeface="Arial"/>
                <a:cs typeface="Arial"/>
              </a:rPr>
              <a:t>TESSUTI	</a:t>
            </a:r>
            <a:r>
              <a:rPr sz="2400" b="1" spc="-25" dirty="0">
                <a:solidFill>
                  <a:srgbClr val="0000CC"/>
                </a:solidFill>
                <a:latin typeface="Arial"/>
                <a:cs typeface="Arial"/>
              </a:rPr>
              <a:t>TEGUMENTALI</a:t>
            </a:r>
            <a:endParaRPr sz="2400">
              <a:latin typeface="Arial"/>
              <a:cs typeface="Arial"/>
            </a:endParaRPr>
          </a:p>
          <a:p>
            <a:pPr marL="12700" marR="5080">
              <a:lnSpc>
                <a:spcPct val="100000"/>
              </a:lnSpc>
              <a:spcBef>
                <a:spcPts val="1440"/>
              </a:spcBef>
            </a:pPr>
            <a:r>
              <a:rPr sz="2400" spc="-20" dirty="0">
                <a:latin typeface="Arial MT"/>
                <a:cs typeface="Arial MT"/>
              </a:rPr>
              <a:t>Tutti</a:t>
            </a:r>
            <a:r>
              <a:rPr sz="2400" spc="-25" dirty="0">
                <a:latin typeface="Arial MT"/>
                <a:cs typeface="Arial MT"/>
              </a:rPr>
              <a:t> </a:t>
            </a:r>
            <a:r>
              <a:rPr sz="2400" spc="-5" dirty="0">
                <a:latin typeface="Arial MT"/>
                <a:cs typeface="Arial MT"/>
              </a:rPr>
              <a:t>gli</a:t>
            </a:r>
            <a:r>
              <a:rPr sz="2400" spc="20" dirty="0">
                <a:latin typeface="Arial MT"/>
                <a:cs typeface="Arial MT"/>
              </a:rPr>
              <a:t> </a:t>
            </a:r>
            <a:r>
              <a:rPr sz="2400" spc="-5" dirty="0">
                <a:latin typeface="Arial MT"/>
                <a:cs typeface="Arial MT"/>
              </a:rPr>
              <a:t>organi</a:t>
            </a:r>
            <a:r>
              <a:rPr sz="2400" spc="10" dirty="0">
                <a:latin typeface="Arial MT"/>
                <a:cs typeface="Arial MT"/>
              </a:rPr>
              <a:t> </a:t>
            </a:r>
            <a:r>
              <a:rPr sz="2400" spc="-5" dirty="0">
                <a:latin typeface="Arial MT"/>
                <a:cs typeface="Arial MT"/>
              </a:rPr>
              <a:t>della</a:t>
            </a:r>
            <a:r>
              <a:rPr sz="2400" spc="20" dirty="0">
                <a:latin typeface="Arial MT"/>
                <a:cs typeface="Arial MT"/>
              </a:rPr>
              <a:t> </a:t>
            </a:r>
            <a:r>
              <a:rPr sz="2400" spc="-5" dirty="0">
                <a:latin typeface="Arial MT"/>
                <a:cs typeface="Arial MT"/>
              </a:rPr>
              <a:t>pianta</a:t>
            </a:r>
            <a:r>
              <a:rPr sz="2400" spc="10" dirty="0">
                <a:latin typeface="Arial MT"/>
                <a:cs typeface="Arial MT"/>
              </a:rPr>
              <a:t> </a:t>
            </a:r>
            <a:r>
              <a:rPr sz="2400" spc="-5" dirty="0">
                <a:latin typeface="Arial MT"/>
                <a:cs typeface="Arial MT"/>
              </a:rPr>
              <a:t>sono</a:t>
            </a:r>
            <a:r>
              <a:rPr sz="2400" spc="10" dirty="0">
                <a:latin typeface="Arial MT"/>
                <a:cs typeface="Arial MT"/>
              </a:rPr>
              <a:t> </a:t>
            </a:r>
            <a:r>
              <a:rPr sz="2400" spc="-5" dirty="0">
                <a:latin typeface="Arial MT"/>
                <a:cs typeface="Arial MT"/>
              </a:rPr>
              <a:t>rivestiti</a:t>
            </a:r>
            <a:r>
              <a:rPr sz="2400"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uno</a:t>
            </a:r>
            <a:r>
              <a:rPr sz="2400" spc="10" dirty="0">
                <a:latin typeface="Arial MT"/>
                <a:cs typeface="Arial MT"/>
              </a:rPr>
              <a:t> </a:t>
            </a:r>
            <a:r>
              <a:rPr sz="2400" spc="-5" dirty="0">
                <a:latin typeface="Arial MT"/>
                <a:cs typeface="Arial MT"/>
              </a:rPr>
              <a:t>o</a:t>
            </a:r>
            <a:r>
              <a:rPr sz="2400" spc="-10" dirty="0">
                <a:latin typeface="Arial MT"/>
                <a:cs typeface="Arial MT"/>
              </a:rPr>
              <a:t> </a:t>
            </a:r>
            <a:r>
              <a:rPr sz="2400" spc="-5" dirty="0">
                <a:latin typeface="Arial MT"/>
                <a:cs typeface="Arial MT"/>
              </a:rPr>
              <a:t>più</a:t>
            </a:r>
            <a:r>
              <a:rPr sz="2400" spc="10" dirty="0">
                <a:latin typeface="Arial MT"/>
                <a:cs typeface="Arial MT"/>
              </a:rPr>
              <a:t> </a:t>
            </a:r>
            <a:r>
              <a:rPr sz="2400" spc="-5" dirty="0">
                <a:latin typeface="Arial MT"/>
                <a:cs typeface="Arial MT"/>
              </a:rPr>
              <a:t>strati </a:t>
            </a:r>
            <a:r>
              <a:rPr sz="2400" spc="-650" dirty="0">
                <a:latin typeface="Arial MT"/>
                <a:cs typeface="Arial MT"/>
              </a:rPr>
              <a:t> </a:t>
            </a:r>
            <a:r>
              <a:rPr sz="2400" spc="-5" dirty="0">
                <a:latin typeface="Arial MT"/>
                <a:cs typeface="Arial MT"/>
              </a:rPr>
              <a:t>di cellule</a:t>
            </a:r>
            <a:r>
              <a:rPr sz="2400" spc="35" dirty="0">
                <a:latin typeface="Arial MT"/>
                <a:cs typeface="Arial MT"/>
              </a:rPr>
              <a:t> </a:t>
            </a:r>
            <a:r>
              <a:rPr sz="2400" spc="-5" dirty="0">
                <a:latin typeface="Arial MT"/>
                <a:cs typeface="Arial MT"/>
              </a:rPr>
              <a:t>periferiche</a:t>
            </a:r>
            <a:r>
              <a:rPr sz="2400" spc="25" dirty="0">
                <a:latin typeface="Arial MT"/>
                <a:cs typeface="Arial MT"/>
              </a:rPr>
              <a:t> </a:t>
            </a:r>
            <a:r>
              <a:rPr sz="2400" spc="-5" dirty="0">
                <a:latin typeface="Arial MT"/>
                <a:cs typeface="Arial MT"/>
              </a:rPr>
              <a:t>che</a:t>
            </a:r>
            <a:r>
              <a:rPr sz="2400" dirty="0">
                <a:latin typeface="Arial MT"/>
                <a:cs typeface="Arial MT"/>
              </a:rPr>
              <a:t> </a:t>
            </a:r>
            <a:r>
              <a:rPr sz="2400" spc="-5" dirty="0">
                <a:latin typeface="Arial MT"/>
                <a:cs typeface="Arial MT"/>
              </a:rPr>
              <a:t>formano</a:t>
            </a:r>
            <a:r>
              <a:rPr sz="2400" dirty="0">
                <a:latin typeface="Arial MT"/>
                <a:cs typeface="Arial MT"/>
              </a:rPr>
              <a:t> </a:t>
            </a:r>
            <a:r>
              <a:rPr sz="2400" spc="-5" dirty="0">
                <a:latin typeface="Arial MT"/>
                <a:cs typeface="Arial MT"/>
              </a:rPr>
              <a:t>i</a:t>
            </a:r>
            <a:r>
              <a:rPr sz="2400" dirty="0">
                <a:latin typeface="Arial MT"/>
                <a:cs typeface="Arial MT"/>
              </a:rPr>
              <a:t> </a:t>
            </a:r>
            <a:r>
              <a:rPr sz="2400" spc="-5" dirty="0">
                <a:latin typeface="Arial MT"/>
                <a:cs typeface="Arial MT"/>
              </a:rPr>
              <a:t>tessuti</a:t>
            </a:r>
            <a:r>
              <a:rPr sz="2400" spc="20" dirty="0">
                <a:latin typeface="Arial MT"/>
                <a:cs typeface="Arial MT"/>
              </a:rPr>
              <a:t> </a:t>
            </a:r>
            <a:r>
              <a:rPr sz="2400" b="1" spc="-5" dirty="0">
                <a:latin typeface="Arial"/>
                <a:cs typeface="Arial"/>
              </a:rPr>
              <a:t>tegumentali</a:t>
            </a:r>
            <a:endParaRPr sz="2400">
              <a:latin typeface="Arial"/>
              <a:cs typeface="Arial"/>
            </a:endParaRPr>
          </a:p>
          <a:p>
            <a:pPr>
              <a:lnSpc>
                <a:spcPct val="100000"/>
              </a:lnSpc>
            </a:pPr>
            <a:endParaRPr sz="2700">
              <a:latin typeface="Arial"/>
              <a:cs typeface="Arial"/>
            </a:endParaRPr>
          </a:p>
          <a:p>
            <a:pPr>
              <a:lnSpc>
                <a:spcPct val="100000"/>
              </a:lnSpc>
              <a:spcBef>
                <a:spcPts val="10"/>
              </a:spcBef>
            </a:pPr>
            <a:endParaRPr sz="2300">
              <a:latin typeface="Arial"/>
              <a:cs typeface="Arial"/>
            </a:endParaRPr>
          </a:p>
          <a:p>
            <a:pPr marL="12700">
              <a:lnSpc>
                <a:spcPct val="100000"/>
              </a:lnSpc>
            </a:pPr>
            <a:r>
              <a:rPr sz="2400" spc="-5" dirty="0">
                <a:latin typeface="Arial MT"/>
                <a:cs typeface="Arial MT"/>
              </a:rPr>
              <a:t>Le</a:t>
            </a:r>
            <a:r>
              <a:rPr sz="2400" spc="-10" dirty="0">
                <a:latin typeface="Arial MT"/>
                <a:cs typeface="Arial MT"/>
              </a:rPr>
              <a:t> </a:t>
            </a:r>
            <a:r>
              <a:rPr sz="2400" spc="-5" dirty="0">
                <a:latin typeface="Arial MT"/>
                <a:cs typeface="Arial MT"/>
              </a:rPr>
              <a:t>funzioni</a:t>
            </a:r>
            <a:r>
              <a:rPr sz="2400" spc="10" dirty="0">
                <a:latin typeface="Arial MT"/>
                <a:cs typeface="Arial MT"/>
              </a:rPr>
              <a:t> </a:t>
            </a:r>
            <a:r>
              <a:rPr sz="2400" spc="-5" dirty="0">
                <a:latin typeface="Arial MT"/>
                <a:cs typeface="Arial MT"/>
              </a:rPr>
              <a:t>sono</a:t>
            </a:r>
            <a:r>
              <a:rPr sz="2400" dirty="0">
                <a:latin typeface="Arial MT"/>
                <a:cs typeface="Arial MT"/>
              </a:rPr>
              <a:t> </a:t>
            </a:r>
            <a:r>
              <a:rPr sz="2400" spc="-5" dirty="0">
                <a:latin typeface="Arial MT"/>
                <a:cs typeface="Arial MT"/>
              </a:rPr>
              <a:t>due,</a:t>
            </a:r>
            <a:r>
              <a:rPr sz="2400" spc="-10" dirty="0">
                <a:latin typeface="Arial MT"/>
                <a:cs typeface="Arial MT"/>
              </a:rPr>
              <a:t> </a:t>
            </a:r>
            <a:r>
              <a:rPr sz="2400" spc="-5" dirty="0">
                <a:latin typeface="Arial MT"/>
                <a:cs typeface="Arial MT"/>
              </a:rPr>
              <a:t>antitetiche:</a:t>
            </a:r>
            <a:endParaRPr sz="2400">
              <a:latin typeface="Arial MT"/>
              <a:cs typeface="Arial MT"/>
            </a:endParaRPr>
          </a:p>
          <a:p>
            <a:pPr>
              <a:lnSpc>
                <a:spcPct val="100000"/>
              </a:lnSpc>
            </a:pPr>
            <a:endParaRPr sz="2700">
              <a:latin typeface="Arial MT"/>
              <a:cs typeface="Arial MT"/>
            </a:endParaRPr>
          </a:p>
          <a:p>
            <a:pPr>
              <a:lnSpc>
                <a:spcPct val="100000"/>
              </a:lnSpc>
              <a:spcBef>
                <a:spcPts val="10"/>
              </a:spcBef>
            </a:pPr>
            <a:endParaRPr sz="2300">
              <a:latin typeface="Arial MT"/>
              <a:cs typeface="Arial MT"/>
            </a:endParaRPr>
          </a:p>
          <a:p>
            <a:pPr marL="1383665" marR="680085" indent="-457200">
              <a:lnSpc>
                <a:spcPct val="100000"/>
              </a:lnSpc>
              <a:buAutoNum type="alphaLcParenR"/>
              <a:tabLst>
                <a:tab pos="1383665" algn="l"/>
                <a:tab pos="1384300" algn="l"/>
              </a:tabLst>
            </a:pPr>
            <a:r>
              <a:rPr sz="2400" spc="-5" dirty="0">
                <a:latin typeface="Arial MT"/>
                <a:cs typeface="Arial MT"/>
              </a:rPr>
              <a:t>assunzione</a:t>
            </a:r>
            <a:r>
              <a:rPr sz="2400" spc="3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acqua</a:t>
            </a:r>
            <a:r>
              <a:rPr sz="2400" spc="5" dirty="0">
                <a:latin typeface="Arial MT"/>
                <a:cs typeface="Arial MT"/>
              </a:rPr>
              <a:t> </a:t>
            </a:r>
            <a:r>
              <a:rPr sz="2400" spc="-5" dirty="0">
                <a:latin typeface="Arial MT"/>
                <a:cs typeface="Arial MT"/>
              </a:rPr>
              <a:t>e soluti:</a:t>
            </a:r>
            <a:r>
              <a:rPr sz="2400" spc="20" dirty="0">
                <a:latin typeface="Arial MT"/>
                <a:cs typeface="Arial MT"/>
              </a:rPr>
              <a:t> </a:t>
            </a:r>
            <a:r>
              <a:rPr sz="2400" b="1" spc="-15" dirty="0">
                <a:latin typeface="Arial"/>
                <a:cs typeface="Arial"/>
              </a:rPr>
              <a:t>TESSUTO</a:t>
            </a:r>
            <a:r>
              <a:rPr sz="2400" b="1" dirty="0">
                <a:latin typeface="Arial"/>
                <a:cs typeface="Arial"/>
              </a:rPr>
              <a:t> </a:t>
            </a:r>
            <a:r>
              <a:rPr sz="2400" b="1" spc="-5" dirty="0">
                <a:latin typeface="Arial"/>
                <a:cs typeface="Arial"/>
              </a:rPr>
              <a:t>di </a:t>
            </a:r>
            <a:r>
              <a:rPr sz="2400" b="1" spc="-650" dirty="0">
                <a:latin typeface="Arial"/>
                <a:cs typeface="Arial"/>
              </a:rPr>
              <a:t> </a:t>
            </a:r>
            <a:r>
              <a:rPr sz="2400" b="1" spc="-10" dirty="0">
                <a:latin typeface="Arial"/>
                <a:cs typeface="Arial"/>
              </a:rPr>
              <a:t>ASSORBIMENTO</a:t>
            </a:r>
            <a:r>
              <a:rPr sz="2400" spc="-10" dirty="0">
                <a:latin typeface="Arial MT"/>
                <a:cs typeface="Arial MT"/>
              </a:rPr>
              <a:t>;</a:t>
            </a:r>
            <a:endParaRPr sz="2400">
              <a:latin typeface="Arial MT"/>
              <a:cs typeface="Arial MT"/>
            </a:endParaRPr>
          </a:p>
          <a:p>
            <a:pPr marL="1383665" marR="180340" indent="-457200">
              <a:lnSpc>
                <a:spcPct val="100000"/>
              </a:lnSpc>
              <a:spcBef>
                <a:spcPts val="1440"/>
              </a:spcBef>
              <a:buAutoNum type="alphaLcParenR"/>
              <a:tabLst>
                <a:tab pos="1383665" algn="l"/>
                <a:tab pos="1384300" algn="l"/>
              </a:tabLst>
            </a:pPr>
            <a:r>
              <a:rPr sz="2400" spc="-5" dirty="0">
                <a:latin typeface="Arial MT"/>
                <a:cs typeface="Arial MT"/>
              </a:rPr>
              <a:t>protezione</a:t>
            </a:r>
            <a:r>
              <a:rPr sz="2400" spc="15" dirty="0">
                <a:latin typeface="Arial MT"/>
                <a:cs typeface="Arial MT"/>
              </a:rPr>
              <a:t> </a:t>
            </a:r>
            <a:r>
              <a:rPr sz="2400" spc="-5" dirty="0">
                <a:latin typeface="Arial MT"/>
                <a:cs typeface="Arial MT"/>
              </a:rPr>
              <a:t>e</a:t>
            </a:r>
            <a:r>
              <a:rPr sz="2400" spc="-10" dirty="0">
                <a:latin typeface="Arial MT"/>
                <a:cs typeface="Arial MT"/>
              </a:rPr>
              <a:t> </a:t>
            </a:r>
            <a:r>
              <a:rPr sz="2400" spc="-5" dirty="0">
                <a:latin typeface="Arial MT"/>
                <a:cs typeface="Arial MT"/>
              </a:rPr>
              <a:t>limitazione</a:t>
            </a:r>
            <a:r>
              <a:rPr sz="2400" spc="35" dirty="0">
                <a:latin typeface="Arial MT"/>
                <a:cs typeface="Arial MT"/>
              </a:rPr>
              <a:t> </a:t>
            </a:r>
            <a:r>
              <a:rPr sz="2400" spc="-5" dirty="0">
                <a:latin typeface="Arial MT"/>
                <a:cs typeface="Arial MT"/>
              </a:rPr>
              <a:t>e controllo</a:t>
            </a:r>
            <a:r>
              <a:rPr sz="2400" spc="20" dirty="0">
                <a:latin typeface="Arial MT"/>
                <a:cs typeface="Arial MT"/>
              </a:rPr>
              <a:t> </a:t>
            </a:r>
            <a:r>
              <a:rPr sz="2400" spc="-5" dirty="0">
                <a:latin typeface="Arial MT"/>
                <a:cs typeface="Arial MT"/>
              </a:rPr>
              <a:t>dei flussi</a:t>
            </a:r>
            <a:r>
              <a:rPr sz="2400" spc="5" dirty="0">
                <a:latin typeface="Arial MT"/>
                <a:cs typeface="Arial MT"/>
              </a:rPr>
              <a:t> </a:t>
            </a:r>
            <a:r>
              <a:rPr sz="2400" spc="-5" dirty="0">
                <a:latin typeface="Arial MT"/>
                <a:cs typeface="Arial MT"/>
              </a:rPr>
              <a:t>di </a:t>
            </a:r>
            <a:r>
              <a:rPr sz="2400" spc="-650" dirty="0">
                <a:latin typeface="Arial MT"/>
                <a:cs typeface="Arial MT"/>
              </a:rPr>
              <a:t> </a:t>
            </a:r>
            <a:r>
              <a:rPr sz="2400" spc="-5" dirty="0">
                <a:latin typeface="Arial MT"/>
                <a:cs typeface="Arial MT"/>
              </a:rPr>
              <a:t>acqua:</a:t>
            </a:r>
            <a:r>
              <a:rPr sz="2400" spc="5" dirty="0">
                <a:latin typeface="Arial MT"/>
                <a:cs typeface="Arial MT"/>
              </a:rPr>
              <a:t> </a:t>
            </a:r>
            <a:r>
              <a:rPr sz="2400" b="1" spc="-5" dirty="0">
                <a:latin typeface="Arial"/>
                <a:cs typeface="Arial"/>
              </a:rPr>
              <a:t>TESSUTI</a:t>
            </a:r>
            <a:r>
              <a:rPr sz="2400" b="1" spc="5" dirty="0">
                <a:latin typeface="Arial"/>
                <a:cs typeface="Arial"/>
              </a:rPr>
              <a:t> </a:t>
            </a:r>
            <a:r>
              <a:rPr sz="2400" b="1" spc="-5" dirty="0">
                <a:latin typeface="Arial"/>
                <a:cs typeface="Arial"/>
              </a:rPr>
              <a:t>di</a:t>
            </a:r>
            <a:r>
              <a:rPr sz="2400" b="1" spc="-10" dirty="0">
                <a:latin typeface="Arial"/>
                <a:cs typeface="Arial"/>
              </a:rPr>
              <a:t> RIVESTIMENTO</a:t>
            </a:r>
            <a:r>
              <a:rPr sz="2400" spc="-10" dirty="0">
                <a:latin typeface="Arial MT"/>
                <a:cs typeface="Arial MT"/>
              </a:rPr>
              <a:t>.</a:t>
            </a:r>
            <a:endParaRPr sz="2400">
              <a:latin typeface="Arial MT"/>
              <a:cs typeface="Arial MT"/>
            </a:endParaRPr>
          </a:p>
        </p:txBody>
      </p:sp>
      <p:pic>
        <p:nvPicPr>
          <p:cNvPr id="3" name="object 3"/>
          <p:cNvPicPr/>
          <p:nvPr/>
        </p:nvPicPr>
        <p:blipFill>
          <a:blip r:embed="rId2"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240C7596-66DF-4546-9E8E-3FCFB3AA9E92}"/>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61588" y="6324600"/>
            <a:ext cx="426719" cy="533400"/>
          </a:xfrm>
          <a:prstGeom prst="rect">
            <a:avLst/>
          </a:prstGeom>
        </p:spPr>
      </p:pic>
      <p:sp>
        <p:nvSpPr>
          <p:cNvPr id="3" name="object 3"/>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pic>
        <p:nvPicPr>
          <p:cNvPr id="4" name="object 4"/>
          <p:cNvPicPr/>
          <p:nvPr/>
        </p:nvPicPr>
        <p:blipFill>
          <a:blip r:embed="rId3" cstate="print"/>
          <a:stretch>
            <a:fillRect/>
          </a:stretch>
        </p:blipFill>
        <p:spPr>
          <a:xfrm>
            <a:off x="5867400" y="981455"/>
            <a:ext cx="3268979" cy="3918203"/>
          </a:xfrm>
          <a:prstGeom prst="rect">
            <a:avLst/>
          </a:prstGeom>
        </p:spPr>
      </p:pic>
      <p:sp>
        <p:nvSpPr>
          <p:cNvPr id="5" name="object 5"/>
          <p:cNvSpPr txBox="1"/>
          <p:nvPr/>
        </p:nvSpPr>
        <p:spPr>
          <a:xfrm>
            <a:off x="258127" y="255587"/>
            <a:ext cx="6209665" cy="6210935"/>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0000CC"/>
                </a:solidFill>
                <a:latin typeface="Arial"/>
                <a:cs typeface="Arial"/>
              </a:rPr>
              <a:t>TESSUTO</a:t>
            </a:r>
            <a:r>
              <a:rPr sz="2400" b="1" spc="-5" dirty="0">
                <a:solidFill>
                  <a:srgbClr val="0000CC"/>
                </a:solidFill>
                <a:latin typeface="Arial"/>
                <a:cs typeface="Arial"/>
              </a:rPr>
              <a:t> di</a:t>
            </a:r>
            <a:r>
              <a:rPr sz="2400" b="1" spc="-10" dirty="0">
                <a:solidFill>
                  <a:srgbClr val="0000CC"/>
                </a:solidFill>
                <a:latin typeface="Arial"/>
                <a:cs typeface="Arial"/>
              </a:rPr>
              <a:t> </a:t>
            </a:r>
            <a:r>
              <a:rPr sz="2400" b="1" spc="-5" dirty="0">
                <a:solidFill>
                  <a:srgbClr val="0000CC"/>
                </a:solidFill>
                <a:latin typeface="Arial"/>
                <a:cs typeface="Arial"/>
              </a:rPr>
              <a:t>assorbimento:</a:t>
            </a:r>
            <a:r>
              <a:rPr sz="2400" b="1" spc="-15" dirty="0">
                <a:solidFill>
                  <a:srgbClr val="0000CC"/>
                </a:solidFill>
                <a:latin typeface="Arial"/>
                <a:cs typeface="Arial"/>
              </a:rPr>
              <a:t> </a:t>
            </a:r>
            <a:r>
              <a:rPr sz="2400" b="1" spc="-5" dirty="0">
                <a:solidFill>
                  <a:srgbClr val="0000CC"/>
                </a:solidFill>
                <a:latin typeface="Arial"/>
                <a:cs typeface="Arial"/>
              </a:rPr>
              <a:t>RIZODERMIDE</a:t>
            </a:r>
            <a:endParaRPr sz="2400">
              <a:latin typeface="Arial"/>
              <a:cs typeface="Arial"/>
            </a:endParaRPr>
          </a:p>
          <a:p>
            <a:pPr marL="12700" marR="730885">
              <a:lnSpc>
                <a:spcPct val="100000"/>
              </a:lnSpc>
              <a:spcBef>
                <a:spcPts val="1895"/>
              </a:spcBef>
            </a:pPr>
            <a:r>
              <a:rPr sz="2400" spc="-5" dirty="0">
                <a:latin typeface="Arial MT"/>
                <a:cs typeface="Arial MT"/>
              </a:rPr>
              <a:t>La parte</a:t>
            </a:r>
            <a:r>
              <a:rPr sz="2400" dirty="0">
                <a:latin typeface="Arial MT"/>
                <a:cs typeface="Arial MT"/>
              </a:rPr>
              <a:t> </a:t>
            </a:r>
            <a:r>
              <a:rPr sz="2400" spc="-5" dirty="0">
                <a:latin typeface="Arial MT"/>
                <a:cs typeface="Arial MT"/>
              </a:rPr>
              <a:t>terminale</a:t>
            </a:r>
            <a:r>
              <a:rPr sz="2400" spc="5" dirty="0">
                <a:latin typeface="Arial MT"/>
                <a:cs typeface="Arial MT"/>
              </a:rPr>
              <a:t> </a:t>
            </a:r>
            <a:r>
              <a:rPr sz="2400" spc="-5" dirty="0">
                <a:latin typeface="Arial MT"/>
                <a:cs typeface="Arial MT"/>
              </a:rPr>
              <a:t>(cioè</a:t>
            </a:r>
            <a:r>
              <a:rPr sz="2400" dirty="0">
                <a:latin typeface="Arial MT"/>
                <a:cs typeface="Arial MT"/>
              </a:rPr>
              <a:t> </a:t>
            </a:r>
            <a:r>
              <a:rPr sz="2400" spc="-5" dirty="0">
                <a:latin typeface="Arial MT"/>
                <a:cs typeface="Arial MT"/>
              </a:rPr>
              <a:t>più</a:t>
            </a:r>
            <a:r>
              <a:rPr sz="2400" spc="5" dirty="0">
                <a:latin typeface="Arial MT"/>
                <a:cs typeface="Arial MT"/>
              </a:rPr>
              <a:t> </a:t>
            </a:r>
            <a:r>
              <a:rPr sz="2400" spc="-5" dirty="0">
                <a:latin typeface="Arial MT"/>
                <a:cs typeface="Arial MT"/>
              </a:rPr>
              <a:t>prossima </a:t>
            </a:r>
            <a:r>
              <a:rPr sz="2400" dirty="0">
                <a:latin typeface="Arial MT"/>
                <a:cs typeface="Arial MT"/>
              </a:rPr>
              <a:t> </a:t>
            </a:r>
            <a:r>
              <a:rPr sz="2400" spc="-5" dirty="0">
                <a:latin typeface="Arial MT"/>
                <a:cs typeface="Arial MT"/>
              </a:rPr>
              <a:t>all’apice</a:t>
            </a:r>
            <a:r>
              <a:rPr sz="2400" spc="35" dirty="0">
                <a:latin typeface="Arial MT"/>
                <a:cs typeface="Arial MT"/>
              </a:rPr>
              <a:t> </a:t>
            </a:r>
            <a:r>
              <a:rPr sz="2400" spc="-5" dirty="0">
                <a:latin typeface="Arial MT"/>
                <a:cs typeface="Arial MT"/>
              </a:rPr>
              <a:t>radicale)</a:t>
            </a:r>
            <a:r>
              <a:rPr sz="2400" spc="15" dirty="0">
                <a:latin typeface="Arial MT"/>
                <a:cs typeface="Arial MT"/>
              </a:rPr>
              <a:t> </a:t>
            </a:r>
            <a:r>
              <a:rPr sz="2400" spc="-5" dirty="0">
                <a:latin typeface="Arial MT"/>
                <a:cs typeface="Arial MT"/>
              </a:rPr>
              <a:t>di</a:t>
            </a:r>
            <a:r>
              <a:rPr sz="2400" spc="5" dirty="0">
                <a:latin typeface="Arial MT"/>
                <a:cs typeface="Arial MT"/>
              </a:rPr>
              <a:t> </a:t>
            </a:r>
            <a:r>
              <a:rPr sz="2400" spc="-5" dirty="0">
                <a:latin typeface="Arial MT"/>
                <a:cs typeface="Arial MT"/>
              </a:rPr>
              <a:t>ogni</a:t>
            </a:r>
            <a:r>
              <a:rPr sz="2400" dirty="0">
                <a:latin typeface="Arial MT"/>
                <a:cs typeface="Arial MT"/>
              </a:rPr>
              <a:t> </a:t>
            </a:r>
            <a:r>
              <a:rPr sz="2400" spc="-5" dirty="0">
                <a:latin typeface="Arial MT"/>
                <a:cs typeface="Arial MT"/>
              </a:rPr>
              <a:t>radice</a:t>
            </a:r>
            <a:r>
              <a:rPr sz="2400" spc="5"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l’unica </a:t>
            </a:r>
            <a:r>
              <a:rPr sz="2400" spc="-650" dirty="0">
                <a:latin typeface="Arial MT"/>
                <a:cs typeface="Arial MT"/>
              </a:rPr>
              <a:t> </a:t>
            </a:r>
            <a:r>
              <a:rPr sz="2400" spc="-5" dirty="0">
                <a:latin typeface="Arial MT"/>
                <a:cs typeface="Arial MT"/>
              </a:rPr>
              <a:t>parte</a:t>
            </a:r>
            <a:r>
              <a:rPr sz="2400" spc="-15" dirty="0">
                <a:latin typeface="Arial MT"/>
                <a:cs typeface="Arial MT"/>
              </a:rPr>
              <a:t> </a:t>
            </a:r>
            <a:r>
              <a:rPr sz="2400" spc="-5" dirty="0">
                <a:latin typeface="Arial MT"/>
                <a:cs typeface="Arial MT"/>
              </a:rPr>
              <a:t>della</a:t>
            </a:r>
            <a:r>
              <a:rPr sz="2400" spc="30" dirty="0">
                <a:latin typeface="Arial MT"/>
                <a:cs typeface="Arial MT"/>
              </a:rPr>
              <a:t> </a:t>
            </a:r>
            <a:r>
              <a:rPr sz="2400" spc="-5" dirty="0">
                <a:latin typeface="Arial MT"/>
                <a:cs typeface="Arial MT"/>
              </a:rPr>
              <a:t>pianta</a:t>
            </a:r>
            <a:r>
              <a:rPr sz="2400" spc="10" dirty="0">
                <a:latin typeface="Arial MT"/>
                <a:cs typeface="Arial MT"/>
              </a:rPr>
              <a:t> </a:t>
            </a:r>
            <a:r>
              <a:rPr sz="2400" spc="-5" dirty="0">
                <a:latin typeface="Arial MT"/>
                <a:cs typeface="Arial MT"/>
              </a:rPr>
              <a:t>specificatamente </a:t>
            </a:r>
            <a:r>
              <a:rPr sz="2400" dirty="0">
                <a:latin typeface="Arial MT"/>
                <a:cs typeface="Arial MT"/>
              </a:rPr>
              <a:t> </a:t>
            </a:r>
            <a:r>
              <a:rPr sz="2400" spc="-5" dirty="0">
                <a:latin typeface="Arial MT"/>
                <a:cs typeface="Arial MT"/>
              </a:rPr>
              <a:t>deputata</a:t>
            </a:r>
            <a:r>
              <a:rPr sz="2400" spc="180" dirty="0">
                <a:latin typeface="Arial MT"/>
                <a:cs typeface="Arial MT"/>
              </a:rPr>
              <a:t> </a:t>
            </a:r>
            <a:r>
              <a:rPr sz="2400" b="1" spc="-5" dirty="0">
                <a:latin typeface="Arial"/>
                <a:cs typeface="Arial"/>
              </a:rPr>
              <a:t>all’assorbimento</a:t>
            </a:r>
            <a:r>
              <a:rPr sz="2400" b="1" spc="160" dirty="0">
                <a:latin typeface="Arial"/>
                <a:cs typeface="Arial"/>
              </a:rPr>
              <a:t> </a:t>
            </a:r>
            <a:r>
              <a:rPr sz="2400" b="1" spc="-5" dirty="0">
                <a:latin typeface="Arial"/>
                <a:cs typeface="Arial"/>
              </a:rPr>
              <a:t>dell’acqua </a:t>
            </a:r>
            <a:r>
              <a:rPr sz="2400" b="1" dirty="0">
                <a:latin typeface="Arial"/>
                <a:cs typeface="Arial"/>
              </a:rPr>
              <a:t> </a:t>
            </a:r>
            <a:r>
              <a:rPr sz="2400" b="1" spc="-5" dirty="0">
                <a:latin typeface="Arial"/>
                <a:cs typeface="Arial"/>
              </a:rPr>
              <a:t>e dei </a:t>
            </a:r>
            <a:r>
              <a:rPr sz="2400" b="1" dirty="0">
                <a:latin typeface="Arial"/>
                <a:cs typeface="Arial"/>
              </a:rPr>
              <a:t>soluti</a:t>
            </a:r>
            <a:r>
              <a:rPr sz="2400" dirty="0">
                <a:latin typeface="Arial MT"/>
                <a:cs typeface="Arial MT"/>
              </a:rPr>
              <a:t>, </a:t>
            </a:r>
            <a:r>
              <a:rPr sz="2400" spc="-5" dirty="0">
                <a:latin typeface="Arial MT"/>
                <a:cs typeface="Arial MT"/>
              </a:rPr>
              <a:t>anche se in alcuni </a:t>
            </a:r>
            <a:r>
              <a:rPr sz="2400" dirty="0">
                <a:latin typeface="Arial MT"/>
                <a:cs typeface="Arial MT"/>
              </a:rPr>
              <a:t> </a:t>
            </a:r>
            <a:r>
              <a:rPr sz="2400" spc="-5" dirty="0">
                <a:latin typeface="Arial MT"/>
                <a:cs typeface="Arial MT"/>
              </a:rPr>
              <a:t>organismi</a:t>
            </a:r>
            <a:r>
              <a:rPr sz="2400" spc="15" dirty="0">
                <a:latin typeface="Arial MT"/>
                <a:cs typeface="Arial MT"/>
              </a:rPr>
              <a:t> </a:t>
            </a:r>
            <a:r>
              <a:rPr sz="2400" spc="-5" dirty="0">
                <a:latin typeface="Arial MT"/>
                <a:cs typeface="Arial MT"/>
              </a:rPr>
              <a:t>dalla</a:t>
            </a:r>
            <a:r>
              <a:rPr sz="2400" spc="15" dirty="0">
                <a:latin typeface="Arial MT"/>
                <a:cs typeface="Arial MT"/>
              </a:rPr>
              <a:t> </a:t>
            </a:r>
            <a:r>
              <a:rPr sz="2400" spc="-5" dirty="0">
                <a:latin typeface="Arial MT"/>
                <a:cs typeface="Arial MT"/>
              </a:rPr>
              <a:t>biologia</a:t>
            </a:r>
            <a:r>
              <a:rPr sz="2400" spc="40" dirty="0">
                <a:latin typeface="Arial MT"/>
                <a:cs typeface="Arial MT"/>
              </a:rPr>
              <a:t> </a:t>
            </a:r>
            <a:r>
              <a:rPr sz="2400" spc="-5" dirty="0">
                <a:latin typeface="Arial MT"/>
                <a:cs typeface="Arial MT"/>
              </a:rPr>
              <a:t>particolare </a:t>
            </a:r>
            <a:r>
              <a:rPr sz="2400" dirty="0">
                <a:latin typeface="Arial MT"/>
                <a:cs typeface="Arial MT"/>
              </a:rPr>
              <a:t> </a:t>
            </a:r>
            <a:r>
              <a:rPr sz="2400" spc="-5" dirty="0">
                <a:latin typeface="Arial MT"/>
                <a:cs typeface="Arial MT"/>
              </a:rPr>
              <a:t>questa funzione</a:t>
            </a:r>
            <a:r>
              <a:rPr sz="2400" spc="15"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svolta</a:t>
            </a:r>
            <a:r>
              <a:rPr sz="2400" spc="5"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gruppi</a:t>
            </a:r>
            <a:r>
              <a:rPr sz="2400" spc="5" dirty="0">
                <a:latin typeface="Arial MT"/>
                <a:cs typeface="Arial MT"/>
              </a:rPr>
              <a:t> </a:t>
            </a:r>
            <a:r>
              <a:rPr sz="2400" spc="-5" dirty="0">
                <a:latin typeface="Arial MT"/>
                <a:cs typeface="Arial MT"/>
              </a:rPr>
              <a:t>di </a:t>
            </a:r>
            <a:r>
              <a:rPr sz="2400" dirty="0">
                <a:latin typeface="Arial MT"/>
                <a:cs typeface="Arial MT"/>
              </a:rPr>
              <a:t> </a:t>
            </a:r>
            <a:r>
              <a:rPr sz="2400" spc="-5" dirty="0">
                <a:latin typeface="Arial MT"/>
                <a:cs typeface="Arial MT"/>
              </a:rPr>
              <a:t>cellule</a:t>
            </a:r>
            <a:r>
              <a:rPr sz="2400" spc="30" dirty="0">
                <a:latin typeface="Arial MT"/>
                <a:cs typeface="Arial MT"/>
              </a:rPr>
              <a:t> </a:t>
            </a:r>
            <a:r>
              <a:rPr sz="2400" spc="-5" dirty="0">
                <a:latin typeface="Arial MT"/>
                <a:cs typeface="Arial MT"/>
              </a:rPr>
              <a:t>od</a:t>
            </a:r>
            <a:r>
              <a:rPr sz="2400" dirty="0">
                <a:latin typeface="Arial MT"/>
                <a:cs typeface="Arial MT"/>
              </a:rPr>
              <a:t> </a:t>
            </a:r>
            <a:r>
              <a:rPr sz="2400" spc="-5" dirty="0">
                <a:latin typeface="Arial MT"/>
                <a:cs typeface="Arial MT"/>
              </a:rPr>
              <a:t>organi</a:t>
            </a:r>
            <a:r>
              <a:rPr sz="2400" spc="15" dirty="0">
                <a:latin typeface="Arial MT"/>
                <a:cs typeface="Arial MT"/>
              </a:rPr>
              <a:t> </a:t>
            </a:r>
            <a:r>
              <a:rPr sz="2400" spc="-5" dirty="0">
                <a:latin typeface="Arial MT"/>
                <a:cs typeface="Arial MT"/>
              </a:rPr>
              <a:t>particolari.</a:t>
            </a:r>
            <a:endParaRPr sz="2400">
              <a:latin typeface="Arial MT"/>
              <a:cs typeface="Arial MT"/>
            </a:endParaRPr>
          </a:p>
          <a:p>
            <a:pPr>
              <a:lnSpc>
                <a:spcPct val="100000"/>
              </a:lnSpc>
              <a:spcBef>
                <a:spcPts val="45"/>
              </a:spcBef>
            </a:pPr>
            <a:endParaRPr sz="3100">
              <a:latin typeface="Arial MT"/>
              <a:cs typeface="Arial MT"/>
            </a:endParaRPr>
          </a:p>
          <a:p>
            <a:pPr marL="12700" marR="837565">
              <a:lnSpc>
                <a:spcPct val="100000"/>
              </a:lnSpc>
            </a:pPr>
            <a:r>
              <a:rPr sz="2400" spc="-5" dirty="0">
                <a:latin typeface="Arial MT"/>
                <a:cs typeface="Arial MT"/>
              </a:rPr>
              <a:t>Lo strato</a:t>
            </a:r>
            <a:r>
              <a:rPr sz="2400" spc="-30" dirty="0">
                <a:latin typeface="Arial MT"/>
                <a:cs typeface="Arial MT"/>
              </a:rPr>
              <a:t> </a:t>
            </a:r>
            <a:r>
              <a:rPr sz="2400" spc="-5" dirty="0">
                <a:latin typeface="Arial MT"/>
                <a:cs typeface="Arial MT"/>
              </a:rPr>
              <a:t>più</a:t>
            </a:r>
            <a:r>
              <a:rPr sz="2400" spc="10" dirty="0">
                <a:latin typeface="Arial MT"/>
                <a:cs typeface="Arial MT"/>
              </a:rPr>
              <a:t> </a:t>
            </a:r>
            <a:r>
              <a:rPr sz="2400" spc="-5" dirty="0">
                <a:latin typeface="Arial MT"/>
                <a:cs typeface="Arial MT"/>
              </a:rPr>
              <a:t>esterno di</a:t>
            </a:r>
            <a:r>
              <a:rPr sz="2400" spc="10" dirty="0">
                <a:latin typeface="Arial MT"/>
                <a:cs typeface="Arial MT"/>
              </a:rPr>
              <a:t> </a:t>
            </a:r>
            <a:r>
              <a:rPr sz="2400" spc="-5" dirty="0">
                <a:latin typeface="Arial MT"/>
                <a:cs typeface="Arial MT"/>
              </a:rPr>
              <a:t>questa porzione </a:t>
            </a:r>
            <a:r>
              <a:rPr sz="2400" spc="-650" dirty="0">
                <a:latin typeface="Arial MT"/>
                <a:cs typeface="Arial MT"/>
              </a:rPr>
              <a:t> </a:t>
            </a:r>
            <a:r>
              <a:rPr sz="2400" spc="-5" dirty="0">
                <a:latin typeface="Arial MT"/>
                <a:cs typeface="Arial MT"/>
              </a:rPr>
              <a:t>della</a:t>
            </a:r>
            <a:r>
              <a:rPr sz="2400" spc="15" dirty="0">
                <a:latin typeface="Arial MT"/>
                <a:cs typeface="Arial MT"/>
              </a:rPr>
              <a:t> </a:t>
            </a:r>
            <a:r>
              <a:rPr sz="2400" spc="-5" dirty="0">
                <a:latin typeface="Arial MT"/>
                <a:cs typeface="Arial MT"/>
              </a:rPr>
              <a:t>radice</a:t>
            </a:r>
            <a:r>
              <a:rPr sz="2400" spc="5" dirty="0">
                <a:latin typeface="Arial MT"/>
                <a:cs typeface="Arial MT"/>
              </a:rPr>
              <a:t> </a:t>
            </a:r>
            <a:r>
              <a:rPr sz="2400" spc="-5" dirty="0">
                <a:latin typeface="Arial MT"/>
                <a:cs typeface="Arial MT"/>
              </a:rPr>
              <a:t>è</a:t>
            </a:r>
            <a:r>
              <a:rPr sz="2400" dirty="0">
                <a:latin typeface="Arial MT"/>
                <a:cs typeface="Arial MT"/>
              </a:rPr>
              <a:t> </a:t>
            </a:r>
            <a:r>
              <a:rPr sz="2400" spc="-5" dirty="0">
                <a:latin typeface="Arial MT"/>
                <a:cs typeface="Arial MT"/>
              </a:rPr>
              <a:t>coperto da</a:t>
            </a:r>
            <a:r>
              <a:rPr sz="2400" spc="15" dirty="0">
                <a:latin typeface="Arial MT"/>
                <a:cs typeface="Arial MT"/>
              </a:rPr>
              <a:t> </a:t>
            </a:r>
            <a:r>
              <a:rPr sz="2400" b="1" spc="-5" dirty="0">
                <a:latin typeface="Arial"/>
                <a:cs typeface="Arial"/>
              </a:rPr>
              <a:t>uno</a:t>
            </a:r>
            <a:r>
              <a:rPr sz="2400" b="1" spc="-15" dirty="0">
                <a:latin typeface="Arial"/>
                <a:cs typeface="Arial"/>
              </a:rPr>
              <a:t> </a:t>
            </a:r>
            <a:r>
              <a:rPr sz="2400" b="1" spc="-5" dirty="0">
                <a:latin typeface="Arial"/>
                <a:cs typeface="Arial"/>
              </a:rPr>
              <a:t>strato</a:t>
            </a:r>
            <a:r>
              <a:rPr sz="2400" b="1" spc="-15" dirty="0">
                <a:latin typeface="Arial"/>
                <a:cs typeface="Arial"/>
              </a:rPr>
              <a:t> </a:t>
            </a:r>
            <a:r>
              <a:rPr sz="2400" b="1" spc="-5" dirty="0">
                <a:latin typeface="Arial"/>
                <a:cs typeface="Arial"/>
              </a:rPr>
              <a:t>di </a:t>
            </a:r>
            <a:r>
              <a:rPr sz="2400" b="1" dirty="0">
                <a:latin typeface="Arial"/>
                <a:cs typeface="Arial"/>
              </a:rPr>
              <a:t> </a:t>
            </a:r>
            <a:r>
              <a:rPr sz="2400" b="1" spc="-5" dirty="0">
                <a:latin typeface="Arial"/>
                <a:cs typeface="Arial"/>
              </a:rPr>
              <a:t>cellule</a:t>
            </a:r>
            <a:r>
              <a:rPr sz="2400" b="1" spc="-20" dirty="0">
                <a:latin typeface="Arial"/>
                <a:cs typeface="Arial"/>
              </a:rPr>
              <a:t> </a:t>
            </a:r>
            <a:r>
              <a:rPr sz="2400" spc="-5" dirty="0">
                <a:latin typeface="Arial MT"/>
                <a:cs typeface="Arial MT"/>
              </a:rPr>
              <a:t>addossate</a:t>
            </a:r>
            <a:r>
              <a:rPr sz="2400" spc="5" dirty="0">
                <a:latin typeface="Arial MT"/>
                <a:cs typeface="Arial MT"/>
              </a:rPr>
              <a:t> </a:t>
            </a:r>
            <a:r>
              <a:rPr sz="2400" spc="-5" dirty="0">
                <a:latin typeface="Arial MT"/>
                <a:cs typeface="Arial MT"/>
              </a:rPr>
              <a:t>le</a:t>
            </a:r>
            <a:r>
              <a:rPr sz="2400" spc="10" dirty="0">
                <a:latin typeface="Arial MT"/>
                <a:cs typeface="Arial MT"/>
              </a:rPr>
              <a:t> </a:t>
            </a:r>
            <a:r>
              <a:rPr sz="2400" spc="-5" dirty="0">
                <a:latin typeface="Arial MT"/>
                <a:cs typeface="Arial MT"/>
              </a:rPr>
              <a:t>une alle</a:t>
            </a:r>
            <a:r>
              <a:rPr sz="2400" spc="20" dirty="0">
                <a:latin typeface="Arial MT"/>
                <a:cs typeface="Arial MT"/>
              </a:rPr>
              <a:t> </a:t>
            </a:r>
            <a:r>
              <a:rPr sz="2400" spc="-5" dirty="0">
                <a:latin typeface="Arial MT"/>
                <a:cs typeface="Arial MT"/>
              </a:rPr>
              <a:t>altre e </a:t>
            </a:r>
            <a:r>
              <a:rPr sz="2400" dirty="0">
                <a:latin typeface="Arial MT"/>
                <a:cs typeface="Arial MT"/>
              </a:rPr>
              <a:t> </a:t>
            </a:r>
            <a:r>
              <a:rPr sz="2400" spc="-5" dirty="0">
                <a:latin typeface="Arial MT"/>
                <a:cs typeface="Arial MT"/>
              </a:rPr>
              <a:t>dalla</a:t>
            </a:r>
            <a:r>
              <a:rPr sz="2400" spc="15" dirty="0">
                <a:latin typeface="Arial MT"/>
                <a:cs typeface="Arial MT"/>
              </a:rPr>
              <a:t> </a:t>
            </a:r>
            <a:r>
              <a:rPr sz="2400" spc="-5" dirty="0">
                <a:latin typeface="Arial MT"/>
                <a:cs typeface="Arial MT"/>
              </a:rPr>
              <a:t>parete fortemente</a:t>
            </a:r>
            <a:r>
              <a:rPr sz="2400" spc="-15" dirty="0">
                <a:latin typeface="Arial MT"/>
                <a:cs typeface="Arial MT"/>
              </a:rPr>
              <a:t> </a:t>
            </a:r>
            <a:r>
              <a:rPr sz="2400" spc="-5" dirty="0">
                <a:latin typeface="Arial MT"/>
                <a:cs typeface="Arial MT"/>
              </a:rPr>
              <a:t>igroscopica, </a:t>
            </a:r>
            <a:r>
              <a:rPr sz="2400" dirty="0">
                <a:latin typeface="Arial MT"/>
                <a:cs typeface="Arial MT"/>
              </a:rPr>
              <a:t> </a:t>
            </a:r>
            <a:r>
              <a:rPr sz="2400" spc="-5" dirty="0">
                <a:latin typeface="Arial MT"/>
                <a:cs typeface="Arial MT"/>
              </a:rPr>
              <a:t>formanti</a:t>
            </a:r>
            <a:r>
              <a:rPr sz="2400" spc="-25" dirty="0">
                <a:latin typeface="Arial MT"/>
                <a:cs typeface="Arial MT"/>
              </a:rPr>
              <a:t> </a:t>
            </a:r>
            <a:r>
              <a:rPr sz="2400" spc="-5" dirty="0">
                <a:latin typeface="Arial MT"/>
                <a:cs typeface="Arial MT"/>
              </a:rPr>
              <a:t>l’EPIDERMIDE</a:t>
            </a:r>
            <a:r>
              <a:rPr sz="2400" spc="25" dirty="0">
                <a:latin typeface="Arial MT"/>
                <a:cs typeface="Arial MT"/>
              </a:rPr>
              <a:t> </a:t>
            </a:r>
            <a:r>
              <a:rPr sz="2400" spc="-5" dirty="0">
                <a:latin typeface="Arial MT"/>
                <a:cs typeface="Arial MT"/>
              </a:rPr>
              <a:t>RADICALE</a:t>
            </a:r>
            <a:r>
              <a:rPr sz="2400" spc="10" dirty="0">
                <a:latin typeface="Arial MT"/>
                <a:cs typeface="Arial MT"/>
              </a:rPr>
              <a:t> </a:t>
            </a:r>
            <a:r>
              <a:rPr sz="2400" spc="-5" dirty="0">
                <a:latin typeface="Arial MT"/>
                <a:cs typeface="Arial MT"/>
              </a:rPr>
              <a:t>o </a:t>
            </a:r>
            <a:r>
              <a:rPr sz="2400" dirty="0">
                <a:latin typeface="Arial MT"/>
                <a:cs typeface="Arial MT"/>
              </a:rPr>
              <a:t> </a:t>
            </a:r>
            <a:r>
              <a:rPr sz="2400" b="1" spc="-5" dirty="0">
                <a:latin typeface="Arial"/>
                <a:cs typeface="Arial"/>
              </a:rPr>
              <a:t>RIZODERMIDE</a:t>
            </a:r>
            <a:r>
              <a:rPr sz="2400" b="1" spc="5" dirty="0">
                <a:latin typeface="Arial"/>
                <a:cs typeface="Arial"/>
              </a:rPr>
              <a:t> </a:t>
            </a:r>
            <a:r>
              <a:rPr sz="2400" spc="-5" dirty="0">
                <a:latin typeface="Arial MT"/>
                <a:cs typeface="Arial MT"/>
              </a:rPr>
              <a:t>(o rizoderma).</a:t>
            </a:r>
            <a:endParaRPr sz="2400">
              <a:latin typeface="Arial MT"/>
              <a:cs typeface="Arial MT"/>
            </a:endParaRPr>
          </a:p>
        </p:txBody>
      </p:sp>
      <p:sp>
        <p:nvSpPr>
          <p:cNvPr id="7" name="object 15">
            <a:extLst>
              <a:ext uri="{FF2B5EF4-FFF2-40B4-BE49-F238E27FC236}">
                <a16:creationId xmlns:a16="http://schemas.microsoft.com/office/drawing/2014/main" id="{34EE7F03-EA99-4951-8691-BCDA25E56910}"/>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33400"/>
            <a:ext cx="6019800" cy="5321807"/>
          </a:xfrm>
          <a:prstGeom prst="rect">
            <a:avLst/>
          </a:prstGeom>
        </p:spPr>
      </p:pic>
      <p:pic>
        <p:nvPicPr>
          <p:cNvPr id="3" name="object 3"/>
          <p:cNvPicPr/>
          <p:nvPr/>
        </p:nvPicPr>
        <p:blipFill>
          <a:blip r:embed="rId3" cstate="print"/>
          <a:stretch>
            <a:fillRect/>
          </a:stretch>
        </p:blipFill>
        <p:spPr>
          <a:xfrm>
            <a:off x="6221510" y="0"/>
            <a:ext cx="2922488" cy="6858000"/>
          </a:xfrm>
          <a:prstGeom prst="rect">
            <a:avLst/>
          </a:prstGeom>
        </p:spPr>
      </p:pic>
      <p:pic>
        <p:nvPicPr>
          <p:cNvPr id="4" name="object 4"/>
          <p:cNvPicPr/>
          <p:nvPr/>
        </p:nvPicPr>
        <p:blipFill>
          <a:blip r:embed="rId4"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6"/>
          <p:cNvSpPr/>
          <p:nvPr/>
        </p:nvSpPr>
        <p:spPr>
          <a:xfrm>
            <a:off x="2124455" y="5073395"/>
            <a:ext cx="1865630" cy="169545"/>
          </a:xfrm>
          <a:custGeom>
            <a:avLst/>
            <a:gdLst/>
            <a:ahLst/>
            <a:cxnLst/>
            <a:rect l="l" t="t" r="r" b="b"/>
            <a:pathLst>
              <a:path w="1865629" h="169545">
                <a:moveTo>
                  <a:pt x="1862327" y="0"/>
                </a:moveTo>
                <a:lnTo>
                  <a:pt x="0" y="143255"/>
                </a:lnTo>
                <a:lnTo>
                  <a:pt x="1523" y="169163"/>
                </a:lnTo>
                <a:lnTo>
                  <a:pt x="1865375" y="24383"/>
                </a:lnTo>
                <a:lnTo>
                  <a:pt x="1862327" y="0"/>
                </a:lnTo>
                <a:close/>
              </a:path>
            </a:pathLst>
          </a:custGeom>
          <a:solidFill>
            <a:srgbClr val="000000"/>
          </a:solidFill>
        </p:spPr>
        <p:txBody>
          <a:bodyPr wrap="square" lIns="0" tIns="0" rIns="0" bIns="0" rtlCol="0"/>
          <a:lstStyle/>
          <a:p>
            <a:endParaRPr/>
          </a:p>
        </p:txBody>
      </p:sp>
      <p:sp>
        <p:nvSpPr>
          <p:cNvPr id="7" name="object 7"/>
          <p:cNvSpPr/>
          <p:nvPr/>
        </p:nvSpPr>
        <p:spPr>
          <a:xfrm>
            <a:off x="2333231" y="2482595"/>
            <a:ext cx="1960245" cy="2327275"/>
          </a:xfrm>
          <a:custGeom>
            <a:avLst/>
            <a:gdLst/>
            <a:ahLst/>
            <a:cxnLst/>
            <a:rect l="l" t="t" r="r" b="b"/>
            <a:pathLst>
              <a:path w="1960245" h="2327275">
                <a:moveTo>
                  <a:pt x="423672" y="102108"/>
                </a:moveTo>
                <a:lnTo>
                  <a:pt x="409956" y="80772"/>
                </a:lnTo>
                <a:lnTo>
                  <a:pt x="0" y="368808"/>
                </a:lnTo>
                <a:lnTo>
                  <a:pt x="15240" y="388620"/>
                </a:lnTo>
                <a:lnTo>
                  <a:pt x="423672" y="102108"/>
                </a:lnTo>
                <a:close/>
              </a:path>
              <a:path w="1960245" h="2327275">
                <a:moveTo>
                  <a:pt x="986028" y="246888"/>
                </a:moveTo>
                <a:lnTo>
                  <a:pt x="972312" y="225552"/>
                </a:lnTo>
                <a:lnTo>
                  <a:pt x="152400" y="792480"/>
                </a:lnTo>
                <a:lnTo>
                  <a:pt x="167640" y="813816"/>
                </a:lnTo>
                <a:lnTo>
                  <a:pt x="986028" y="246888"/>
                </a:lnTo>
                <a:close/>
              </a:path>
              <a:path w="1960245" h="2327275">
                <a:moveTo>
                  <a:pt x="1813560" y="1245108"/>
                </a:moveTo>
                <a:lnTo>
                  <a:pt x="1801368" y="1223772"/>
                </a:lnTo>
                <a:lnTo>
                  <a:pt x="1524" y="2304288"/>
                </a:lnTo>
                <a:lnTo>
                  <a:pt x="13716" y="2327148"/>
                </a:lnTo>
                <a:lnTo>
                  <a:pt x="1813560" y="1245108"/>
                </a:lnTo>
                <a:close/>
              </a:path>
              <a:path w="1960245" h="2327275">
                <a:moveTo>
                  <a:pt x="1959864" y="21336"/>
                </a:moveTo>
                <a:lnTo>
                  <a:pt x="1944624" y="0"/>
                </a:lnTo>
                <a:lnTo>
                  <a:pt x="0" y="1362456"/>
                </a:lnTo>
                <a:lnTo>
                  <a:pt x="15240" y="1382268"/>
                </a:lnTo>
                <a:lnTo>
                  <a:pt x="1959864" y="21336"/>
                </a:lnTo>
                <a:close/>
              </a:path>
            </a:pathLst>
          </a:custGeom>
          <a:solidFill>
            <a:srgbClr val="000000"/>
          </a:solidFill>
        </p:spPr>
        <p:txBody>
          <a:bodyPr wrap="square" lIns="0" tIns="0" rIns="0" bIns="0" rtlCol="0"/>
          <a:lstStyle/>
          <a:p>
            <a:endParaRPr/>
          </a:p>
        </p:txBody>
      </p:sp>
      <p:sp>
        <p:nvSpPr>
          <p:cNvPr id="9" name="object 15">
            <a:extLst>
              <a:ext uri="{FF2B5EF4-FFF2-40B4-BE49-F238E27FC236}">
                <a16:creationId xmlns:a16="http://schemas.microsoft.com/office/drawing/2014/main" id="{C0CFC039-B1AF-4475-BD1D-E75F793393D8}"/>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4009" y="617606"/>
            <a:ext cx="4117340" cy="3632835"/>
          </a:xfrm>
          <a:prstGeom prst="rect">
            <a:avLst/>
          </a:prstGeom>
        </p:spPr>
        <p:txBody>
          <a:bodyPr vert="horz" wrap="square" lIns="0" tIns="0" rIns="0" bIns="0" rtlCol="0">
            <a:spAutoFit/>
          </a:bodyPr>
          <a:lstStyle/>
          <a:p>
            <a:pPr>
              <a:lnSpc>
                <a:spcPts val="2655"/>
              </a:lnSpc>
            </a:pPr>
            <a:r>
              <a:rPr sz="2400" dirty="0">
                <a:latin typeface="Arial MT"/>
                <a:cs typeface="Arial MT"/>
              </a:rPr>
              <a:t>A</a:t>
            </a:r>
            <a:r>
              <a:rPr sz="2400" spc="-160" dirty="0">
                <a:latin typeface="Arial MT"/>
                <a:cs typeface="Arial MT"/>
              </a:rPr>
              <a:t> </a:t>
            </a:r>
            <a:r>
              <a:rPr sz="2400" spc="-5" dirty="0">
                <a:latin typeface="Arial MT"/>
                <a:cs typeface="Arial MT"/>
              </a:rPr>
              <a:t>breve distanza dall’apice</a:t>
            </a:r>
            <a:endParaRPr sz="2400">
              <a:latin typeface="Arial MT"/>
              <a:cs typeface="Arial MT"/>
            </a:endParaRPr>
          </a:p>
          <a:p>
            <a:pPr>
              <a:lnSpc>
                <a:spcPct val="100000"/>
              </a:lnSpc>
            </a:pPr>
            <a:r>
              <a:rPr sz="2400" spc="-5" dirty="0">
                <a:latin typeface="Arial MT"/>
                <a:cs typeface="Arial MT"/>
              </a:rPr>
              <a:t>radicale</a:t>
            </a:r>
            <a:r>
              <a:rPr sz="2400" spc="15" dirty="0">
                <a:latin typeface="Arial MT"/>
                <a:cs typeface="Arial MT"/>
              </a:rPr>
              <a:t> </a:t>
            </a:r>
            <a:r>
              <a:rPr sz="2400" spc="-5" dirty="0">
                <a:latin typeface="Arial MT"/>
                <a:cs typeface="Arial MT"/>
              </a:rPr>
              <a:t>questo</a:t>
            </a:r>
            <a:r>
              <a:rPr sz="2400" spc="5" dirty="0">
                <a:latin typeface="Arial MT"/>
                <a:cs typeface="Arial MT"/>
              </a:rPr>
              <a:t> </a:t>
            </a:r>
            <a:r>
              <a:rPr sz="2400" spc="-5" dirty="0">
                <a:latin typeface="Arial MT"/>
                <a:cs typeface="Arial MT"/>
              </a:rPr>
              <a:t>tessuto </a:t>
            </a:r>
            <a:r>
              <a:rPr sz="2400" dirty="0">
                <a:latin typeface="Arial MT"/>
                <a:cs typeface="Arial MT"/>
              </a:rPr>
              <a:t> </a:t>
            </a:r>
            <a:r>
              <a:rPr sz="2400" spc="-5" dirty="0">
                <a:latin typeface="Arial MT"/>
                <a:cs typeface="Arial MT"/>
              </a:rPr>
              <a:t>aumenta fortemente la propria </a:t>
            </a:r>
            <a:r>
              <a:rPr sz="2400" spc="-655" dirty="0">
                <a:latin typeface="Arial MT"/>
                <a:cs typeface="Arial MT"/>
              </a:rPr>
              <a:t> </a:t>
            </a:r>
            <a:r>
              <a:rPr sz="2400" spc="-5" dirty="0">
                <a:latin typeface="Arial MT"/>
                <a:cs typeface="Arial MT"/>
              </a:rPr>
              <a:t>superficie di</a:t>
            </a:r>
            <a:r>
              <a:rPr sz="2400" dirty="0">
                <a:latin typeface="Arial MT"/>
                <a:cs typeface="Arial MT"/>
              </a:rPr>
              <a:t> </a:t>
            </a:r>
            <a:r>
              <a:rPr sz="2400" spc="-5" dirty="0">
                <a:latin typeface="Arial MT"/>
                <a:cs typeface="Arial MT"/>
              </a:rPr>
              <a:t>assorbimento</a:t>
            </a:r>
            <a:r>
              <a:rPr sz="2400" dirty="0">
                <a:latin typeface="Arial MT"/>
                <a:cs typeface="Arial MT"/>
              </a:rPr>
              <a:t> </a:t>
            </a:r>
            <a:r>
              <a:rPr sz="2400" spc="-5" dirty="0">
                <a:latin typeface="Arial MT"/>
                <a:cs typeface="Arial MT"/>
              </a:rPr>
              <a:t>con </a:t>
            </a:r>
            <a:r>
              <a:rPr sz="2400" spc="-655"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formazione</a:t>
            </a:r>
            <a:r>
              <a:rPr sz="2400" spc="5" dirty="0">
                <a:latin typeface="Arial MT"/>
                <a:cs typeface="Arial MT"/>
              </a:rPr>
              <a:t> </a:t>
            </a:r>
            <a:r>
              <a:rPr sz="2400" spc="-5" dirty="0">
                <a:latin typeface="Arial MT"/>
                <a:cs typeface="Arial MT"/>
              </a:rPr>
              <a:t>di</a:t>
            </a:r>
            <a:r>
              <a:rPr sz="2400" spc="5" dirty="0">
                <a:latin typeface="Arial MT"/>
                <a:cs typeface="Arial MT"/>
              </a:rPr>
              <a:t> </a:t>
            </a:r>
            <a:r>
              <a:rPr sz="2400" spc="-5" dirty="0">
                <a:latin typeface="Arial MT"/>
                <a:cs typeface="Arial MT"/>
              </a:rPr>
              <a:t>peli</a:t>
            </a:r>
            <a:r>
              <a:rPr sz="2400" dirty="0">
                <a:latin typeface="Arial MT"/>
                <a:cs typeface="Arial MT"/>
              </a:rPr>
              <a:t> </a:t>
            </a:r>
            <a:r>
              <a:rPr sz="2400" spc="-5" dirty="0">
                <a:latin typeface="Arial MT"/>
                <a:cs typeface="Arial MT"/>
              </a:rPr>
              <a:t>radicali </a:t>
            </a:r>
            <a:r>
              <a:rPr sz="2400" dirty="0">
                <a:latin typeface="Arial MT"/>
                <a:cs typeface="Arial MT"/>
              </a:rPr>
              <a:t> </a:t>
            </a:r>
            <a:r>
              <a:rPr sz="2400" spc="-5" dirty="0">
                <a:latin typeface="Arial MT"/>
                <a:cs typeface="Arial MT"/>
              </a:rPr>
              <a:t>unicellulari</a:t>
            </a:r>
            <a:r>
              <a:rPr sz="2400" spc="35" dirty="0">
                <a:latin typeface="Arial MT"/>
                <a:cs typeface="Arial MT"/>
              </a:rPr>
              <a:t> </a:t>
            </a:r>
            <a:r>
              <a:rPr sz="2400" spc="-5" dirty="0">
                <a:latin typeface="Arial MT"/>
                <a:cs typeface="Arial MT"/>
              </a:rPr>
              <a:t>dalla</a:t>
            </a:r>
            <a:r>
              <a:rPr sz="2400" spc="15" dirty="0">
                <a:latin typeface="Arial MT"/>
                <a:cs typeface="Arial MT"/>
              </a:rPr>
              <a:t> </a:t>
            </a:r>
            <a:r>
              <a:rPr sz="2400" spc="-5" dirty="0">
                <a:latin typeface="Arial MT"/>
                <a:cs typeface="Arial MT"/>
              </a:rPr>
              <a:t>vita</a:t>
            </a:r>
            <a:r>
              <a:rPr sz="2400" dirty="0">
                <a:latin typeface="Arial MT"/>
                <a:cs typeface="Arial MT"/>
              </a:rPr>
              <a:t> </a:t>
            </a:r>
            <a:r>
              <a:rPr sz="2400" spc="-5" dirty="0">
                <a:latin typeface="Arial MT"/>
                <a:cs typeface="Arial MT"/>
              </a:rPr>
              <a:t>molto </a:t>
            </a:r>
            <a:r>
              <a:rPr sz="2400" dirty="0">
                <a:latin typeface="Arial MT"/>
                <a:cs typeface="Arial MT"/>
              </a:rPr>
              <a:t> </a:t>
            </a:r>
            <a:r>
              <a:rPr sz="2400" spc="-5" dirty="0">
                <a:latin typeface="Arial MT"/>
                <a:cs typeface="Arial MT"/>
              </a:rPr>
              <a:t>breve,</a:t>
            </a:r>
            <a:r>
              <a:rPr sz="2400" spc="-10" dirty="0">
                <a:latin typeface="Arial MT"/>
                <a:cs typeface="Arial MT"/>
              </a:rPr>
              <a:t> </a:t>
            </a:r>
            <a:r>
              <a:rPr sz="2400" spc="-5" dirty="0">
                <a:latin typeface="Arial MT"/>
                <a:cs typeface="Arial MT"/>
              </a:rPr>
              <a:t>che</a:t>
            </a:r>
            <a:r>
              <a:rPr sz="2400" spc="5" dirty="0">
                <a:latin typeface="Arial MT"/>
                <a:cs typeface="Arial MT"/>
              </a:rPr>
              <a:t> </a:t>
            </a:r>
            <a:r>
              <a:rPr sz="2400" spc="-5" dirty="0">
                <a:latin typeface="Arial MT"/>
                <a:cs typeface="Arial MT"/>
              </a:rPr>
              <a:t>sono </a:t>
            </a:r>
            <a:r>
              <a:rPr sz="2400" dirty="0">
                <a:latin typeface="Arial MT"/>
                <a:cs typeface="Arial MT"/>
              </a:rPr>
              <a:t> </a:t>
            </a:r>
            <a:r>
              <a:rPr sz="2400" spc="-5" dirty="0">
                <a:latin typeface="Arial MT"/>
                <a:cs typeface="Arial MT"/>
              </a:rPr>
              <a:t>particolarmente evidenti</a:t>
            </a:r>
            <a:r>
              <a:rPr sz="2400" spc="5" dirty="0">
                <a:latin typeface="Arial MT"/>
                <a:cs typeface="Arial MT"/>
              </a:rPr>
              <a:t> </a:t>
            </a:r>
            <a:r>
              <a:rPr sz="2400" spc="-5" dirty="0">
                <a:latin typeface="Arial MT"/>
                <a:cs typeface="Arial MT"/>
              </a:rPr>
              <a:t>negli </a:t>
            </a:r>
            <a:r>
              <a:rPr sz="2400" dirty="0">
                <a:latin typeface="Arial MT"/>
                <a:cs typeface="Arial MT"/>
              </a:rPr>
              <a:t> </a:t>
            </a:r>
            <a:r>
              <a:rPr sz="2400" spc="-5" dirty="0">
                <a:latin typeface="Arial MT"/>
                <a:cs typeface="Arial MT"/>
              </a:rPr>
              <a:t>apparati</a:t>
            </a:r>
            <a:r>
              <a:rPr sz="2400" dirty="0">
                <a:latin typeface="Arial MT"/>
                <a:cs typeface="Arial MT"/>
              </a:rPr>
              <a:t> </a:t>
            </a:r>
            <a:r>
              <a:rPr sz="2400" spc="-5" dirty="0">
                <a:latin typeface="Arial MT"/>
                <a:cs typeface="Arial MT"/>
              </a:rPr>
              <a:t>radicali</a:t>
            </a:r>
            <a:r>
              <a:rPr sz="2400" spc="25"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giovani </a:t>
            </a:r>
            <a:r>
              <a:rPr sz="2400" dirty="0">
                <a:latin typeface="Arial MT"/>
                <a:cs typeface="Arial MT"/>
              </a:rPr>
              <a:t> </a:t>
            </a:r>
            <a:r>
              <a:rPr sz="2400" spc="-5" dirty="0">
                <a:latin typeface="Arial MT"/>
                <a:cs typeface="Arial MT"/>
              </a:rPr>
              <a:t>plantule.</a:t>
            </a:r>
            <a:endParaRPr sz="2400">
              <a:latin typeface="Arial MT"/>
              <a:cs typeface="Arial MT"/>
            </a:endParaRPr>
          </a:p>
        </p:txBody>
      </p:sp>
      <p:pic>
        <p:nvPicPr>
          <p:cNvPr id="3" name="object 3"/>
          <p:cNvPicPr/>
          <p:nvPr/>
        </p:nvPicPr>
        <p:blipFill>
          <a:blip r:embed="rId2" cstate="print"/>
          <a:stretch>
            <a:fillRect/>
          </a:stretch>
        </p:blipFill>
        <p:spPr>
          <a:xfrm>
            <a:off x="0" y="0"/>
            <a:ext cx="5856732" cy="6855386"/>
          </a:xfrm>
          <a:prstGeom prst="rect">
            <a:avLst/>
          </a:prstGeom>
        </p:spPr>
      </p:pic>
      <p:sp>
        <p:nvSpPr>
          <p:cNvPr id="4" name="object 4"/>
          <p:cNvSpPr txBox="1"/>
          <p:nvPr/>
        </p:nvSpPr>
        <p:spPr>
          <a:xfrm>
            <a:off x="691309" y="576033"/>
            <a:ext cx="4142740" cy="368300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FFFFFF"/>
                </a:solidFill>
                <a:latin typeface="Arial MT"/>
                <a:cs typeface="Arial MT"/>
              </a:rPr>
              <a:t>A </a:t>
            </a:r>
            <a:r>
              <a:rPr sz="2400" spc="-5" dirty="0">
                <a:solidFill>
                  <a:srgbClr val="FFFFFF"/>
                </a:solidFill>
                <a:latin typeface="Arial MT"/>
                <a:cs typeface="Arial MT"/>
              </a:rPr>
              <a:t>breve distanza dall’apice </a:t>
            </a:r>
            <a:r>
              <a:rPr sz="2400" dirty="0">
                <a:solidFill>
                  <a:srgbClr val="FFFFFF"/>
                </a:solidFill>
                <a:latin typeface="Arial MT"/>
                <a:cs typeface="Arial MT"/>
              </a:rPr>
              <a:t> </a:t>
            </a:r>
            <a:r>
              <a:rPr sz="2400" spc="-5" dirty="0">
                <a:solidFill>
                  <a:srgbClr val="FFFFFF"/>
                </a:solidFill>
                <a:latin typeface="Arial MT"/>
                <a:cs typeface="Arial MT"/>
              </a:rPr>
              <a:t>radicale</a:t>
            </a:r>
            <a:r>
              <a:rPr sz="2400" spc="15" dirty="0">
                <a:solidFill>
                  <a:srgbClr val="FFFFFF"/>
                </a:solidFill>
                <a:latin typeface="Arial MT"/>
                <a:cs typeface="Arial MT"/>
              </a:rPr>
              <a:t> </a:t>
            </a:r>
            <a:r>
              <a:rPr sz="2400" spc="-5" dirty="0">
                <a:solidFill>
                  <a:srgbClr val="FFFFFF"/>
                </a:solidFill>
                <a:latin typeface="Arial MT"/>
                <a:cs typeface="Arial MT"/>
              </a:rPr>
              <a:t>questo</a:t>
            </a:r>
            <a:r>
              <a:rPr sz="2400" spc="5" dirty="0">
                <a:solidFill>
                  <a:srgbClr val="FFFFFF"/>
                </a:solidFill>
                <a:latin typeface="Arial MT"/>
                <a:cs typeface="Arial MT"/>
              </a:rPr>
              <a:t> </a:t>
            </a:r>
            <a:r>
              <a:rPr sz="2400" spc="-5" dirty="0">
                <a:solidFill>
                  <a:srgbClr val="FFFFFF"/>
                </a:solidFill>
                <a:latin typeface="Arial MT"/>
                <a:cs typeface="Arial MT"/>
              </a:rPr>
              <a:t>tessuto </a:t>
            </a:r>
            <a:r>
              <a:rPr sz="2400" dirty="0">
                <a:solidFill>
                  <a:srgbClr val="FFFFFF"/>
                </a:solidFill>
                <a:latin typeface="Arial MT"/>
                <a:cs typeface="Arial MT"/>
              </a:rPr>
              <a:t> </a:t>
            </a:r>
            <a:r>
              <a:rPr sz="2400" spc="-5" dirty="0">
                <a:solidFill>
                  <a:srgbClr val="FFFFFF"/>
                </a:solidFill>
                <a:latin typeface="Arial MT"/>
                <a:cs typeface="Arial MT"/>
              </a:rPr>
              <a:t>aumenta fortemente la propria </a:t>
            </a:r>
            <a:r>
              <a:rPr sz="2400" spc="-655" dirty="0">
                <a:solidFill>
                  <a:srgbClr val="FFFFFF"/>
                </a:solidFill>
                <a:latin typeface="Arial MT"/>
                <a:cs typeface="Arial MT"/>
              </a:rPr>
              <a:t> </a:t>
            </a:r>
            <a:r>
              <a:rPr sz="2400" spc="-5" dirty="0">
                <a:solidFill>
                  <a:srgbClr val="FFFFFF"/>
                </a:solidFill>
                <a:latin typeface="Arial MT"/>
                <a:cs typeface="Arial MT"/>
              </a:rPr>
              <a:t>superficie di</a:t>
            </a:r>
            <a:r>
              <a:rPr sz="2400" dirty="0">
                <a:solidFill>
                  <a:srgbClr val="FFFFFF"/>
                </a:solidFill>
                <a:latin typeface="Arial MT"/>
                <a:cs typeface="Arial MT"/>
              </a:rPr>
              <a:t> </a:t>
            </a:r>
            <a:r>
              <a:rPr sz="2400" spc="-5" dirty="0">
                <a:solidFill>
                  <a:srgbClr val="FFFFFF"/>
                </a:solidFill>
                <a:latin typeface="Arial MT"/>
                <a:cs typeface="Arial MT"/>
              </a:rPr>
              <a:t>assorbimento</a:t>
            </a:r>
            <a:r>
              <a:rPr sz="2400" dirty="0">
                <a:solidFill>
                  <a:srgbClr val="FFFFFF"/>
                </a:solidFill>
                <a:latin typeface="Arial MT"/>
                <a:cs typeface="Arial MT"/>
              </a:rPr>
              <a:t> </a:t>
            </a:r>
            <a:r>
              <a:rPr sz="2400" spc="-5" dirty="0">
                <a:solidFill>
                  <a:srgbClr val="FFFFFF"/>
                </a:solidFill>
                <a:latin typeface="Arial MT"/>
                <a:cs typeface="Arial MT"/>
              </a:rPr>
              <a:t>con </a:t>
            </a:r>
            <a:r>
              <a:rPr sz="2400" spc="-655" dirty="0">
                <a:solidFill>
                  <a:srgbClr val="FFFFFF"/>
                </a:solidFill>
                <a:latin typeface="Arial MT"/>
                <a:cs typeface="Arial MT"/>
              </a:rPr>
              <a:t> </a:t>
            </a:r>
            <a:r>
              <a:rPr sz="2400" spc="-5" dirty="0">
                <a:solidFill>
                  <a:srgbClr val="FFFFFF"/>
                </a:solidFill>
                <a:latin typeface="Arial MT"/>
                <a:cs typeface="Arial MT"/>
              </a:rPr>
              <a:t>la</a:t>
            </a:r>
            <a:r>
              <a:rPr sz="2400" spc="-10" dirty="0">
                <a:solidFill>
                  <a:srgbClr val="FFFFFF"/>
                </a:solidFill>
                <a:latin typeface="Arial MT"/>
                <a:cs typeface="Arial MT"/>
              </a:rPr>
              <a:t> </a:t>
            </a:r>
            <a:r>
              <a:rPr sz="2400" spc="-5" dirty="0">
                <a:solidFill>
                  <a:srgbClr val="FFFFFF"/>
                </a:solidFill>
                <a:latin typeface="Arial MT"/>
                <a:cs typeface="Arial MT"/>
              </a:rPr>
              <a:t>formazione</a:t>
            </a:r>
            <a:r>
              <a:rPr sz="2400" spc="5" dirty="0">
                <a:solidFill>
                  <a:srgbClr val="FFFFFF"/>
                </a:solidFill>
                <a:latin typeface="Arial MT"/>
                <a:cs typeface="Arial MT"/>
              </a:rPr>
              <a:t> </a:t>
            </a:r>
            <a:r>
              <a:rPr sz="2400" spc="-5" dirty="0">
                <a:solidFill>
                  <a:srgbClr val="FFFFFF"/>
                </a:solidFill>
                <a:latin typeface="Arial MT"/>
                <a:cs typeface="Arial MT"/>
              </a:rPr>
              <a:t>di</a:t>
            </a:r>
            <a:r>
              <a:rPr sz="2400" spc="5" dirty="0">
                <a:solidFill>
                  <a:srgbClr val="FFFFFF"/>
                </a:solidFill>
                <a:latin typeface="Arial MT"/>
                <a:cs typeface="Arial MT"/>
              </a:rPr>
              <a:t> </a:t>
            </a:r>
            <a:r>
              <a:rPr sz="2400" spc="-5" dirty="0">
                <a:solidFill>
                  <a:srgbClr val="FFFFFF"/>
                </a:solidFill>
                <a:latin typeface="Arial MT"/>
                <a:cs typeface="Arial MT"/>
              </a:rPr>
              <a:t>peli</a:t>
            </a:r>
            <a:r>
              <a:rPr sz="2400" dirty="0">
                <a:solidFill>
                  <a:srgbClr val="FFFFFF"/>
                </a:solidFill>
                <a:latin typeface="Arial MT"/>
                <a:cs typeface="Arial MT"/>
              </a:rPr>
              <a:t> </a:t>
            </a:r>
            <a:r>
              <a:rPr sz="2400" spc="-5" dirty="0">
                <a:solidFill>
                  <a:srgbClr val="FFFFFF"/>
                </a:solidFill>
                <a:latin typeface="Arial MT"/>
                <a:cs typeface="Arial MT"/>
              </a:rPr>
              <a:t>radicali </a:t>
            </a:r>
            <a:r>
              <a:rPr sz="2400" dirty="0">
                <a:solidFill>
                  <a:srgbClr val="FFFFFF"/>
                </a:solidFill>
                <a:latin typeface="Arial MT"/>
                <a:cs typeface="Arial MT"/>
              </a:rPr>
              <a:t> </a:t>
            </a:r>
            <a:r>
              <a:rPr sz="2400" spc="-5" dirty="0">
                <a:solidFill>
                  <a:srgbClr val="FFFFFF"/>
                </a:solidFill>
                <a:latin typeface="Arial MT"/>
                <a:cs typeface="Arial MT"/>
              </a:rPr>
              <a:t>unicellulari</a:t>
            </a:r>
            <a:r>
              <a:rPr sz="2400" spc="35" dirty="0">
                <a:solidFill>
                  <a:srgbClr val="FFFFFF"/>
                </a:solidFill>
                <a:latin typeface="Arial MT"/>
                <a:cs typeface="Arial MT"/>
              </a:rPr>
              <a:t> </a:t>
            </a:r>
            <a:r>
              <a:rPr sz="2400" spc="-5" dirty="0">
                <a:solidFill>
                  <a:srgbClr val="FFFFFF"/>
                </a:solidFill>
                <a:latin typeface="Arial MT"/>
                <a:cs typeface="Arial MT"/>
              </a:rPr>
              <a:t>dalla</a:t>
            </a:r>
            <a:r>
              <a:rPr sz="2400" spc="15" dirty="0">
                <a:solidFill>
                  <a:srgbClr val="FFFFFF"/>
                </a:solidFill>
                <a:latin typeface="Arial MT"/>
                <a:cs typeface="Arial MT"/>
              </a:rPr>
              <a:t> </a:t>
            </a:r>
            <a:r>
              <a:rPr sz="2400" spc="-5" dirty="0">
                <a:solidFill>
                  <a:srgbClr val="FFFFFF"/>
                </a:solidFill>
                <a:latin typeface="Arial MT"/>
                <a:cs typeface="Arial MT"/>
              </a:rPr>
              <a:t>vita</a:t>
            </a:r>
            <a:r>
              <a:rPr sz="2400" dirty="0">
                <a:solidFill>
                  <a:srgbClr val="FFFFFF"/>
                </a:solidFill>
                <a:latin typeface="Arial MT"/>
                <a:cs typeface="Arial MT"/>
              </a:rPr>
              <a:t> </a:t>
            </a:r>
            <a:r>
              <a:rPr sz="2400" spc="-5" dirty="0">
                <a:solidFill>
                  <a:srgbClr val="FFFFFF"/>
                </a:solidFill>
                <a:latin typeface="Arial MT"/>
                <a:cs typeface="Arial MT"/>
              </a:rPr>
              <a:t>molto </a:t>
            </a:r>
            <a:r>
              <a:rPr sz="2400" dirty="0">
                <a:solidFill>
                  <a:srgbClr val="FFFFFF"/>
                </a:solidFill>
                <a:latin typeface="Arial MT"/>
                <a:cs typeface="Arial MT"/>
              </a:rPr>
              <a:t> </a:t>
            </a:r>
            <a:r>
              <a:rPr sz="2400" spc="-5" dirty="0">
                <a:solidFill>
                  <a:srgbClr val="FFFFFF"/>
                </a:solidFill>
                <a:latin typeface="Arial MT"/>
                <a:cs typeface="Arial MT"/>
              </a:rPr>
              <a:t>breve,</a:t>
            </a:r>
            <a:r>
              <a:rPr sz="2400" spc="-10" dirty="0">
                <a:solidFill>
                  <a:srgbClr val="FFFFFF"/>
                </a:solidFill>
                <a:latin typeface="Arial MT"/>
                <a:cs typeface="Arial MT"/>
              </a:rPr>
              <a:t> </a:t>
            </a:r>
            <a:r>
              <a:rPr sz="2400" spc="-5" dirty="0">
                <a:solidFill>
                  <a:srgbClr val="FFFFFF"/>
                </a:solidFill>
                <a:latin typeface="Arial MT"/>
                <a:cs typeface="Arial MT"/>
              </a:rPr>
              <a:t>che</a:t>
            </a:r>
            <a:r>
              <a:rPr sz="2400" spc="5" dirty="0">
                <a:solidFill>
                  <a:srgbClr val="FFFFFF"/>
                </a:solidFill>
                <a:latin typeface="Arial MT"/>
                <a:cs typeface="Arial MT"/>
              </a:rPr>
              <a:t> </a:t>
            </a:r>
            <a:r>
              <a:rPr sz="2400" spc="-5" dirty="0">
                <a:solidFill>
                  <a:srgbClr val="FFFFFF"/>
                </a:solidFill>
                <a:latin typeface="Arial MT"/>
                <a:cs typeface="Arial MT"/>
              </a:rPr>
              <a:t>sono </a:t>
            </a:r>
            <a:r>
              <a:rPr sz="2400" dirty="0">
                <a:solidFill>
                  <a:srgbClr val="FFFFFF"/>
                </a:solidFill>
                <a:latin typeface="Arial MT"/>
                <a:cs typeface="Arial MT"/>
              </a:rPr>
              <a:t> </a:t>
            </a:r>
            <a:r>
              <a:rPr sz="2400" spc="-5" dirty="0">
                <a:solidFill>
                  <a:srgbClr val="FFFFFF"/>
                </a:solidFill>
                <a:latin typeface="Arial MT"/>
                <a:cs typeface="Arial MT"/>
              </a:rPr>
              <a:t>particolarmente evidenti</a:t>
            </a:r>
            <a:r>
              <a:rPr sz="2400" spc="5" dirty="0">
                <a:solidFill>
                  <a:srgbClr val="FFFFFF"/>
                </a:solidFill>
                <a:latin typeface="Arial MT"/>
                <a:cs typeface="Arial MT"/>
              </a:rPr>
              <a:t> </a:t>
            </a:r>
            <a:r>
              <a:rPr sz="2400" spc="-5" dirty="0">
                <a:solidFill>
                  <a:srgbClr val="FFFFFF"/>
                </a:solidFill>
                <a:latin typeface="Arial MT"/>
                <a:cs typeface="Arial MT"/>
              </a:rPr>
              <a:t>negli </a:t>
            </a:r>
            <a:r>
              <a:rPr sz="2400" dirty="0">
                <a:solidFill>
                  <a:srgbClr val="FFFFFF"/>
                </a:solidFill>
                <a:latin typeface="Arial MT"/>
                <a:cs typeface="Arial MT"/>
              </a:rPr>
              <a:t> </a:t>
            </a:r>
            <a:r>
              <a:rPr sz="2400" spc="-5" dirty="0">
                <a:solidFill>
                  <a:srgbClr val="FFFFFF"/>
                </a:solidFill>
                <a:latin typeface="Arial MT"/>
                <a:cs typeface="Arial MT"/>
              </a:rPr>
              <a:t>apparati</a:t>
            </a:r>
            <a:r>
              <a:rPr sz="2400" dirty="0">
                <a:solidFill>
                  <a:srgbClr val="FFFFFF"/>
                </a:solidFill>
                <a:latin typeface="Arial MT"/>
                <a:cs typeface="Arial MT"/>
              </a:rPr>
              <a:t> </a:t>
            </a:r>
            <a:r>
              <a:rPr sz="2400" spc="-5" dirty="0">
                <a:solidFill>
                  <a:srgbClr val="FFFFFF"/>
                </a:solidFill>
                <a:latin typeface="Arial MT"/>
                <a:cs typeface="Arial MT"/>
              </a:rPr>
              <a:t>radicali</a:t>
            </a:r>
            <a:r>
              <a:rPr sz="2400" spc="25" dirty="0">
                <a:solidFill>
                  <a:srgbClr val="FFFFFF"/>
                </a:solidFill>
                <a:latin typeface="Arial MT"/>
                <a:cs typeface="Arial MT"/>
              </a:rPr>
              <a:t> </a:t>
            </a:r>
            <a:r>
              <a:rPr sz="2400" spc="-5" dirty="0">
                <a:solidFill>
                  <a:srgbClr val="FFFFFF"/>
                </a:solidFill>
                <a:latin typeface="Arial MT"/>
                <a:cs typeface="Arial MT"/>
              </a:rPr>
              <a:t>di</a:t>
            </a:r>
            <a:r>
              <a:rPr sz="2400" spc="-10" dirty="0">
                <a:solidFill>
                  <a:srgbClr val="FFFFFF"/>
                </a:solidFill>
                <a:latin typeface="Arial MT"/>
                <a:cs typeface="Arial MT"/>
              </a:rPr>
              <a:t> </a:t>
            </a:r>
            <a:r>
              <a:rPr sz="2400" spc="-5" dirty="0">
                <a:solidFill>
                  <a:srgbClr val="FFFFFF"/>
                </a:solidFill>
                <a:latin typeface="Arial MT"/>
                <a:cs typeface="Arial MT"/>
              </a:rPr>
              <a:t>giovani </a:t>
            </a:r>
            <a:r>
              <a:rPr sz="2400" dirty="0">
                <a:solidFill>
                  <a:srgbClr val="FFFFFF"/>
                </a:solidFill>
                <a:latin typeface="Arial MT"/>
                <a:cs typeface="Arial MT"/>
              </a:rPr>
              <a:t> </a:t>
            </a:r>
            <a:r>
              <a:rPr sz="2400" spc="-5" dirty="0">
                <a:solidFill>
                  <a:srgbClr val="FFFFFF"/>
                </a:solidFill>
                <a:latin typeface="Arial MT"/>
                <a:cs typeface="Arial MT"/>
              </a:rPr>
              <a:t>plantule.</a:t>
            </a:r>
            <a:endParaRPr sz="2400">
              <a:latin typeface="Arial MT"/>
              <a:cs typeface="Arial MT"/>
            </a:endParaRPr>
          </a:p>
        </p:txBody>
      </p:sp>
      <p:grpSp>
        <p:nvGrpSpPr>
          <p:cNvPr id="5" name="object 5"/>
          <p:cNvGrpSpPr/>
          <p:nvPr/>
        </p:nvGrpSpPr>
        <p:grpSpPr>
          <a:xfrm>
            <a:off x="3561588" y="0"/>
            <a:ext cx="5582920" cy="6858000"/>
            <a:chOff x="3561588" y="0"/>
            <a:chExt cx="5582920" cy="6858000"/>
          </a:xfrm>
        </p:grpSpPr>
        <p:pic>
          <p:nvPicPr>
            <p:cNvPr id="6" name="object 6"/>
            <p:cNvPicPr/>
            <p:nvPr/>
          </p:nvPicPr>
          <p:blipFill>
            <a:blip r:embed="rId3" cstate="print"/>
            <a:stretch>
              <a:fillRect/>
            </a:stretch>
          </p:blipFill>
          <p:spPr>
            <a:xfrm>
              <a:off x="5830823" y="0"/>
              <a:ext cx="3313175" cy="6530339"/>
            </a:xfrm>
            <a:prstGeom prst="rect">
              <a:avLst/>
            </a:prstGeom>
          </p:spPr>
        </p:pic>
        <p:pic>
          <p:nvPicPr>
            <p:cNvPr id="7" name="object 7"/>
            <p:cNvPicPr/>
            <p:nvPr/>
          </p:nvPicPr>
          <p:blipFill>
            <a:blip r:embed="rId4" cstate="print"/>
            <a:stretch>
              <a:fillRect/>
            </a:stretch>
          </p:blipFill>
          <p:spPr>
            <a:xfrm>
              <a:off x="3561588" y="6324600"/>
              <a:ext cx="426719" cy="533400"/>
            </a:xfrm>
            <a:prstGeom prst="rect">
              <a:avLst/>
            </a:prstGeom>
          </p:spPr>
        </p:pic>
        <p:sp>
          <p:nvSpPr>
            <p:cNvPr id="8" name="object 8"/>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10" name="object 15">
            <a:extLst>
              <a:ext uri="{FF2B5EF4-FFF2-40B4-BE49-F238E27FC236}">
                <a16:creationId xmlns:a16="http://schemas.microsoft.com/office/drawing/2014/main" id="{E07E4962-F1F5-45CC-8361-D150CF1915EE}"/>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1053084"/>
              <a:ext cx="6400799" cy="5663183"/>
            </a:xfrm>
            <a:prstGeom prst="rect">
              <a:avLst/>
            </a:prstGeom>
          </p:spPr>
        </p:pic>
        <p:pic>
          <p:nvPicPr>
            <p:cNvPr id="4" name="object 4"/>
            <p:cNvPicPr/>
            <p:nvPr/>
          </p:nvPicPr>
          <p:blipFill>
            <a:blip r:embed="rId3" cstate="print"/>
            <a:stretch>
              <a:fillRect/>
            </a:stretch>
          </p:blipFill>
          <p:spPr>
            <a:xfrm>
              <a:off x="3852671" y="0"/>
              <a:ext cx="5291327" cy="3755135"/>
            </a:xfrm>
            <a:prstGeom prst="rect">
              <a:avLst/>
            </a:prstGeom>
          </p:spPr>
        </p:pic>
        <p:pic>
          <p:nvPicPr>
            <p:cNvPr id="5" name="object 5"/>
            <p:cNvPicPr/>
            <p:nvPr/>
          </p:nvPicPr>
          <p:blipFill>
            <a:blip r:embed="rId4" cstate="print"/>
            <a:stretch>
              <a:fillRect/>
            </a:stretch>
          </p:blipFill>
          <p:spPr>
            <a:xfrm>
              <a:off x="4796027" y="4143755"/>
              <a:ext cx="4087367" cy="2037588"/>
            </a:xfrm>
            <a:prstGeom prst="rect">
              <a:avLst/>
            </a:prstGeom>
          </p:spPr>
        </p:pic>
        <p:pic>
          <p:nvPicPr>
            <p:cNvPr id="6" name="object 6"/>
            <p:cNvPicPr/>
            <p:nvPr/>
          </p:nvPicPr>
          <p:blipFill>
            <a:blip r:embed="rId5" cstate="print"/>
            <a:stretch>
              <a:fillRect/>
            </a:stretch>
          </p:blipFill>
          <p:spPr>
            <a:xfrm>
              <a:off x="3561588" y="6324600"/>
              <a:ext cx="426719" cy="533400"/>
            </a:xfrm>
            <a:prstGeom prst="rect">
              <a:avLst/>
            </a:prstGeom>
          </p:spPr>
        </p:pic>
        <p:sp>
          <p:nvSpPr>
            <p:cNvPr id="7" name="object 7"/>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9" name="object 15">
            <a:extLst>
              <a:ext uri="{FF2B5EF4-FFF2-40B4-BE49-F238E27FC236}">
                <a16:creationId xmlns:a16="http://schemas.microsoft.com/office/drawing/2014/main" id="{12DCD07A-24AF-4BE0-A805-38BCA3120FF0}"/>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3163" y="550164"/>
            <a:ext cx="5714999" cy="4172711"/>
          </a:xfrm>
          <a:prstGeom prst="rect">
            <a:avLst/>
          </a:prstGeom>
        </p:spPr>
      </p:pic>
      <p:sp>
        <p:nvSpPr>
          <p:cNvPr id="3" name="object 3"/>
          <p:cNvSpPr txBox="1"/>
          <p:nvPr/>
        </p:nvSpPr>
        <p:spPr>
          <a:xfrm>
            <a:off x="535940" y="4806950"/>
            <a:ext cx="7397750" cy="148844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MT"/>
                <a:cs typeface="Arial MT"/>
              </a:rPr>
              <a:t>La</a:t>
            </a:r>
            <a:r>
              <a:rPr sz="2400" dirty="0">
                <a:latin typeface="Arial MT"/>
                <a:cs typeface="Arial MT"/>
              </a:rPr>
              <a:t> </a:t>
            </a:r>
            <a:r>
              <a:rPr sz="2400" spc="-5" dirty="0">
                <a:latin typeface="Arial MT"/>
                <a:cs typeface="Arial MT"/>
              </a:rPr>
              <a:t>rizodermide</a:t>
            </a:r>
            <a:r>
              <a:rPr sz="2400" spc="25" dirty="0">
                <a:latin typeface="Arial MT"/>
                <a:cs typeface="Arial MT"/>
              </a:rPr>
              <a:t> </a:t>
            </a:r>
            <a:r>
              <a:rPr sz="2400" spc="-5" dirty="0">
                <a:latin typeface="Arial MT"/>
                <a:cs typeface="Arial MT"/>
              </a:rPr>
              <a:t>è</a:t>
            </a:r>
            <a:r>
              <a:rPr sz="2400" dirty="0">
                <a:latin typeface="Arial MT"/>
                <a:cs typeface="Arial MT"/>
              </a:rPr>
              <a:t> </a:t>
            </a:r>
            <a:r>
              <a:rPr sz="2400" spc="-5" dirty="0">
                <a:latin typeface="Arial MT"/>
                <a:cs typeface="Arial MT"/>
              </a:rPr>
              <a:t>un</a:t>
            </a:r>
            <a:r>
              <a:rPr sz="2400" spc="5" dirty="0">
                <a:latin typeface="Arial MT"/>
                <a:cs typeface="Arial MT"/>
              </a:rPr>
              <a:t> </a:t>
            </a:r>
            <a:r>
              <a:rPr sz="2400" spc="-5" dirty="0">
                <a:latin typeface="Arial MT"/>
                <a:cs typeface="Arial MT"/>
              </a:rPr>
              <a:t>tessuto</a:t>
            </a:r>
            <a:r>
              <a:rPr sz="2400" spc="10" dirty="0">
                <a:latin typeface="Arial MT"/>
                <a:cs typeface="Arial MT"/>
              </a:rPr>
              <a:t> </a:t>
            </a:r>
            <a:r>
              <a:rPr sz="2400" b="1" spc="-5" dirty="0">
                <a:latin typeface="Arial"/>
                <a:cs typeface="Arial"/>
              </a:rPr>
              <a:t>effimero</a:t>
            </a:r>
            <a:r>
              <a:rPr sz="2400" spc="-5" dirty="0">
                <a:latin typeface="Arial MT"/>
                <a:cs typeface="Arial MT"/>
              </a:rPr>
              <a:t>,</a:t>
            </a:r>
            <a:r>
              <a:rPr sz="2400" spc="-15" dirty="0">
                <a:latin typeface="Arial MT"/>
                <a:cs typeface="Arial MT"/>
              </a:rPr>
              <a:t> </a:t>
            </a:r>
            <a:r>
              <a:rPr sz="2400" spc="-5" dirty="0">
                <a:latin typeface="Arial MT"/>
                <a:cs typeface="Arial MT"/>
              </a:rPr>
              <a:t>in</a:t>
            </a:r>
            <a:r>
              <a:rPr sz="2400" spc="5" dirty="0">
                <a:latin typeface="Arial MT"/>
                <a:cs typeface="Arial MT"/>
              </a:rPr>
              <a:t> </a:t>
            </a:r>
            <a:r>
              <a:rPr sz="2400" spc="-5" dirty="0">
                <a:latin typeface="Arial MT"/>
                <a:cs typeface="Arial MT"/>
              </a:rPr>
              <a:t>quanto</a:t>
            </a:r>
            <a:r>
              <a:rPr sz="2400" spc="10" dirty="0">
                <a:latin typeface="Arial MT"/>
                <a:cs typeface="Arial MT"/>
              </a:rPr>
              <a:t> </a:t>
            </a:r>
            <a:r>
              <a:rPr sz="2400" spc="-5" dirty="0">
                <a:latin typeface="Arial MT"/>
                <a:cs typeface="Arial MT"/>
              </a:rPr>
              <a:t>le</a:t>
            </a:r>
            <a:r>
              <a:rPr sz="2400" spc="15" dirty="0">
                <a:latin typeface="Arial MT"/>
                <a:cs typeface="Arial MT"/>
              </a:rPr>
              <a:t> </a:t>
            </a:r>
            <a:r>
              <a:rPr sz="2400" spc="-5" dirty="0">
                <a:latin typeface="Arial MT"/>
                <a:cs typeface="Arial MT"/>
              </a:rPr>
              <a:t>sue </a:t>
            </a:r>
            <a:r>
              <a:rPr sz="2400" spc="-655" dirty="0">
                <a:latin typeface="Arial MT"/>
                <a:cs typeface="Arial MT"/>
              </a:rPr>
              <a:t> </a:t>
            </a:r>
            <a:r>
              <a:rPr sz="2400" spc="-5" dirty="0">
                <a:latin typeface="Arial MT"/>
                <a:cs typeface="Arial MT"/>
              </a:rPr>
              <a:t>cellule</a:t>
            </a:r>
            <a:r>
              <a:rPr sz="2400" spc="30" dirty="0">
                <a:latin typeface="Arial MT"/>
                <a:cs typeface="Arial MT"/>
              </a:rPr>
              <a:t> </a:t>
            </a:r>
            <a:r>
              <a:rPr sz="2400" spc="-5" dirty="0">
                <a:latin typeface="Arial MT"/>
                <a:cs typeface="Arial MT"/>
              </a:rPr>
              <a:t>presto</a:t>
            </a:r>
            <a:r>
              <a:rPr sz="2400" spc="-10" dirty="0">
                <a:latin typeface="Arial MT"/>
                <a:cs typeface="Arial MT"/>
              </a:rPr>
              <a:t> </a:t>
            </a:r>
            <a:r>
              <a:rPr sz="2400" spc="-5" dirty="0">
                <a:latin typeface="Arial MT"/>
                <a:cs typeface="Arial MT"/>
              </a:rPr>
              <a:t>muoiono:</a:t>
            </a:r>
            <a:r>
              <a:rPr sz="2400" spc="25" dirty="0">
                <a:latin typeface="Arial MT"/>
                <a:cs typeface="Arial MT"/>
              </a:rPr>
              <a:t> </a:t>
            </a:r>
            <a:r>
              <a:rPr sz="2400" spc="-5" dirty="0">
                <a:latin typeface="Arial MT"/>
                <a:cs typeface="Arial MT"/>
              </a:rPr>
              <a:t>a</a:t>
            </a:r>
            <a:r>
              <a:rPr sz="2400" spc="-10" dirty="0">
                <a:latin typeface="Arial MT"/>
                <a:cs typeface="Arial MT"/>
              </a:rPr>
              <a:t> </a:t>
            </a:r>
            <a:r>
              <a:rPr sz="2400" spc="-5" dirty="0">
                <a:latin typeface="Arial MT"/>
                <a:cs typeface="Arial MT"/>
              </a:rPr>
              <a:t>questo</a:t>
            </a:r>
            <a:r>
              <a:rPr sz="2400" spc="5" dirty="0">
                <a:latin typeface="Arial MT"/>
                <a:cs typeface="Arial MT"/>
              </a:rPr>
              <a:t> </a:t>
            </a:r>
            <a:r>
              <a:rPr sz="2400" spc="-5" dirty="0">
                <a:latin typeface="Arial MT"/>
                <a:cs typeface="Arial MT"/>
              </a:rPr>
              <a:t>punto</a:t>
            </a:r>
            <a:r>
              <a:rPr sz="2400" dirty="0">
                <a:latin typeface="Arial MT"/>
                <a:cs typeface="Arial MT"/>
              </a:rPr>
              <a:t> </a:t>
            </a:r>
            <a:r>
              <a:rPr sz="2400" spc="-5" dirty="0">
                <a:latin typeface="Arial MT"/>
                <a:cs typeface="Arial MT"/>
              </a:rPr>
              <a:t>l’organo</a:t>
            </a:r>
            <a:r>
              <a:rPr sz="2400" spc="35" dirty="0">
                <a:latin typeface="Arial MT"/>
                <a:cs typeface="Arial MT"/>
              </a:rPr>
              <a:t> </a:t>
            </a:r>
            <a:r>
              <a:rPr sz="2400" spc="-5" dirty="0">
                <a:latin typeface="Arial MT"/>
                <a:cs typeface="Arial MT"/>
              </a:rPr>
              <a:t>verrà </a:t>
            </a:r>
            <a:r>
              <a:rPr sz="2400" dirty="0">
                <a:latin typeface="Arial MT"/>
                <a:cs typeface="Arial MT"/>
              </a:rPr>
              <a:t> </a:t>
            </a:r>
            <a:r>
              <a:rPr sz="2400" spc="-5" dirty="0">
                <a:latin typeface="Arial MT"/>
                <a:cs typeface="Arial MT"/>
              </a:rPr>
              <a:t>protetto</a:t>
            </a:r>
            <a:r>
              <a:rPr sz="2400" spc="-25" dirty="0">
                <a:latin typeface="Arial MT"/>
                <a:cs typeface="Arial MT"/>
              </a:rPr>
              <a:t> </a:t>
            </a:r>
            <a:r>
              <a:rPr sz="2400" spc="-5" dirty="0">
                <a:latin typeface="Arial MT"/>
                <a:cs typeface="Arial MT"/>
              </a:rPr>
              <a:t>dall’ambiente</a:t>
            </a:r>
            <a:r>
              <a:rPr sz="2400" spc="45" dirty="0">
                <a:latin typeface="Arial MT"/>
                <a:cs typeface="Arial MT"/>
              </a:rPr>
              <a:t> </a:t>
            </a:r>
            <a:r>
              <a:rPr sz="2400" spc="-5" dirty="0">
                <a:latin typeface="Arial MT"/>
                <a:cs typeface="Arial MT"/>
              </a:rPr>
              <a:t>esterno</a:t>
            </a:r>
            <a:r>
              <a:rPr sz="2400"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un</a:t>
            </a:r>
            <a:r>
              <a:rPr sz="2400" dirty="0">
                <a:latin typeface="Arial MT"/>
                <a:cs typeface="Arial MT"/>
              </a:rPr>
              <a:t> </a:t>
            </a:r>
            <a:r>
              <a:rPr sz="2400" spc="-5" dirty="0">
                <a:latin typeface="Arial MT"/>
                <a:cs typeface="Arial MT"/>
              </a:rPr>
              <a:t>altro</a:t>
            </a:r>
            <a:r>
              <a:rPr sz="2400" spc="5" dirty="0">
                <a:latin typeface="Arial MT"/>
                <a:cs typeface="Arial MT"/>
              </a:rPr>
              <a:t> </a:t>
            </a:r>
            <a:r>
              <a:rPr sz="2400" spc="-5" dirty="0">
                <a:latin typeface="Arial MT"/>
                <a:cs typeface="Arial MT"/>
              </a:rPr>
              <a:t>tessuto, </a:t>
            </a:r>
            <a:r>
              <a:rPr sz="2400" dirty="0">
                <a:latin typeface="Arial MT"/>
                <a:cs typeface="Arial MT"/>
              </a:rPr>
              <a:t> </a:t>
            </a:r>
            <a:r>
              <a:rPr sz="2400" spc="-5" dirty="0">
                <a:latin typeface="Arial MT"/>
                <a:cs typeface="Arial MT"/>
              </a:rPr>
              <a:t>l’</a:t>
            </a:r>
            <a:r>
              <a:rPr sz="2400" b="1" spc="-5" dirty="0">
                <a:latin typeface="Arial"/>
                <a:cs typeface="Arial"/>
              </a:rPr>
              <a:t>esoderma</a:t>
            </a:r>
            <a:r>
              <a:rPr sz="2400" b="1" spc="35" dirty="0">
                <a:latin typeface="Arial"/>
                <a:cs typeface="Arial"/>
              </a:rPr>
              <a:t> </a:t>
            </a:r>
            <a:r>
              <a:rPr sz="2400" spc="-5" dirty="0">
                <a:latin typeface="Arial MT"/>
                <a:cs typeface="Arial MT"/>
              </a:rPr>
              <a:t>(vedi oltre).</a:t>
            </a:r>
            <a:endParaRPr sz="2400">
              <a:latin typeface="Arial MT"/>
              <a:cs typeface="Arial MT"/>
            </a:endParaRPr>
          </a:p>
        </p:txBody>
      </p:sp>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7" name="object 15">
            <a:extLst>
              <a:ext uri="{FF2B5EF4-FFF2-40B4-BE49-F238E27FC236}">
                <a16:creationId xmlns:a16="http://schemas.microsoft.com/office/drawing/2014/main" id="{F6B65C2C-CD41-44E9-9B7F-0B6D3D3AEBC8}"/>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052" y="318769"/>
            <a:ext cx="7684134" cy="2402840"/>
          </a:xfrm>
          <a:prstGeom prst="rect">
            <a:avLst/>
          </a:prstGeom>
        </p:spPr>
        <p:txBody>
          <a:bodyPr vert="horz" wrap="square" lIns="0" tIns="195580" rIns="0" bIns="0" rtlCol="0">
            <a:spAutoFit/>
          </a:bodyPr>
          <a:lstStyle/>
          <a:p>
            <a:pPr marL="12700">
              <a:lnSpc>
                <a:spcPct val="100000"/>
              </a:lnSpc>
              <a:spcBef>
                <a:spcPts val="1540"/>
              </a:spcBef>
            </a:pPr>
            <a:r>
              <a:rPr sz="2400" spc="-5" dirty="0">
                <a:latin typeface="Arial MT"/>
                <a:cs typeface="Arial MT"/>
              </a:rPr>
              <a:t>Solo</a:t>
            </a:r>
            <a:r>
              <a:rPr sz="2400" spc="5" dirty="0">
                <a:latin typeface="Arial MT"/>
                <a:cs typeface="Arial MT"/>
              </a:rPr>
              <a:t> </a:t>
            </a:r>
            <a:r>
              <a:rPr sz="2400" spc="-5" dirty="0">
                <a:latin typeface="Arial MT"/>
                <a:cs typeface="Arial MT"/>
              </a:rPr>
              <a:t>in</a:t>
            </a:r>
            <a:r>
              <a:rPr sz="2400" spc="10" dirty="0">
                <a:latin typeface="Arial MT"/>
                <a:cs typeface="Arial MT"/>
              </a:rPr>
              <a:t> </a:t>
            </a:r>
            <a:r>
              <a:rPr sz="2400" spc="-5" dirty="0">
                <a:latin typeface="Arial MT"/>
                <a:cs typeface="Arial MT"/>
              </a:rPr>
              <a:t>alcuni</a:t>
            </a:r>
            <a:r>
              <a:rPr sz="2400" spc="15" dirty="0">
                <a:latin typeface="Arial MT"/>
                <a:cs typeface="Arial MT"/>
              </a:rPr>
              <a:t> </a:t>
            </a:r>
            <a:r>
              <a:rPr sz="2400" spc="-5" dirty="0">
                <a:latin typeface="Arial MT"/>
                <a:cs typeface="Arial MT"/>
              </a:rPr>
              <a:t>casi i peli</a:t>
            </a:r>
            <a:r>
              <a:rPr sz="2400" spc="15" dirty="0">
                <a:latin typeface="Arial MT"/>
                <a:cs typeface="Arial MT"/>
              </a:rPr>
              <a:t> </a:t>
            </a:r>
            <a:r>
              <a:rPr sz="2400" spc="-5" dirty="0">
                <a:latin typeface="Arial MT"/>
                <a:cs typeface="Arial MT"/>
              </a:rPr>
              <a:t>radicali</a:t>
            </a:r>
            <a:r>
              <a:rPr sz="2400" spc="30" dirty="0">
                <a:latin typeface="Arial MT"/>
                <a:cs typeface="Arial MT"/>
              </a:rPr>
              <a:t> </a:t>
            </a:r>
            <a:r>
              <a:rPr sz="2400" spc="-5" dirty="0">
                <a:latin typeface="Arial MT"/>
                <a:cs typeface="Arial MT"/>
              </a:rPr>
              <a:t>non</a:t>
            </a:r>
            <a:r>
              <a:rPr sz="2400" dirty="0">
                <a:latin typeface="Arial MT"/>
                <a:cs typeface="Arial MT"/>
              </a:rPr>
              <a:t> </a:t>
            </a:r>
            <a:r>
              <a:rPr sz="2400" spc="-5" dirty="0">
                <a:latin typeface="Arial MT"/>
                <a:cs typeface="Arial MT"/>
              </a:rPr>
              <a:t>vengono</a:t>
            </a:r>
            <a:r>
              <a:rPr sz="2400" spc="15" dirty="0">
                <a:latin typeface="Arial MT"/>
                <a:cs typeface="Arial MT"/>
              </a:rPr>
              <a:t> </a:t>
            </a:r>
            <a:r>
              <a:rPr sz="2400" spc="-5" dirty="0">
                <a:latin typeface="Arial MT"/>
                <a:cs typeface="Arial MT"/>
              </a:rPr>
              <a:t>prodotti:</a:t>
            </a:r>
            <a:endParaRPr sz="2400">
              <a:latin typeface="Arial MT"/>
              <a:cs typeface="Arial MT"/>
            </a:endParaRPr>
          </a:p>
          <a:p>
            <a:pPr marL="12700" marR="5080">
              <a:lnSpc>
                <a:spcPct val="100000"/>
              </a:lnSpc>
              <a:spcBef>
                <a:spcPts val="1440"/>
              </a:spcBef>
              <a:buChar char="•"/>
              <a:tabLst>
                <a:tab pos="203200" algn="l"/>
              </a:tabLst>
            </a:pPr>
            <a:r>
              <a:rPr sz="2400" spc="-5" dirty="0">
                <a:latin typeface="Arial MT"/>
                <a:cs typeface="Arial MT"/>
              </a:rPr>
              <a:t>perché</a:t>
            </a:r>
            <a:r>
              <a:rPr sz="2400" spc="5" dirty="0">
                <a:latin typeface="Arial MT"/>
                <a:cs typeface="Arial MT"/>
              </a:rPr>
              <a:t> </a:t>
            </a:r>
            <a:r>
              <a:rPr sz="2400" spc="-5" dirty="0">
                <a:latin typeface="Arial MT"/>
                <a:cs typeface="Arial MT"/>
              </a:rPr>
              <a:t>non</a:t>
            </a:r>
            <a:r>
              <a:rPr sz="2400" spc="10"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necessario</a:t>
            </a:r>
            <a:r>
              <a:rPr sz="2400" spc="20" dirty="0">
                <a:latin typeface="Arial MT"/>
                <a:cs typeface="Arial MT"/>
              </a:rPr>
              <a:t> </a:t>
            </a:r>
            <a:r>
              <a:rPr sz="2400" spc="-5" dirty="0">
                <a:latin typeface="Arial MT"/>
                <a:cs typeface="Arial MT"/>
              </a:rPr>
              <a:t>aumentare</a:t>
            </a:r>
            <a:r>
              <a:rPr sz="2400" spc="10" dirty="0">
                <a:latin typeface="Arial MT"/>
                <a:cs typeface="Arial MT"/>
              </a:rPr>
              <a:t> </a:t>
            </a:r>
            <a:r>
              <a:rPr sz="2400" spc="-5" dirty="0">
                <a:latin typeface="Arial MT"/>
                <a:cs typeface="Arial MT"/>
              </a:rPr>
              <a:t>una</a:t>
            </a:r>
            <a:r>
              <a:rPr sz="2400" dirty="0">
                <a:latin typeface="Arial MT"/>
                <a:cs typeface="Arial MT"/>
              </a:rPr>
              <a:t> </a:t>
            </a:r>
            <a:r>
              <a:rPr sz="2400" spc="-5" dirty="0">
                <a:latin typeface="Arial MT"/>
                <a:cs typeface="Arial MT"/>
              </a:rPr>
              <a:t>superficie</a:t>
            </a:r>
            <a:r>
              <a:rPr sz="2400" spc="20" dirty="0">
                <a:latin typeface="Arial MT"/>
                <a:cs typeface="Arial MT"/>
              </a:rPr>
              <a:t> </a:t>
            </a:r>
            <a:r>
              <a:rPr sz="2400" spc="-5" dirty="0">
                <a:latin typeface="Arial MT"/>
                <a:cs typeface="Arial MT"/>
              </a:rPr>
              <a:t>di </a:t>
            </a:r>
            <a:r>
              <a:rPr sz="2400" dirty="0">
                <a:latin typeface="Arial MT"/>
                <a:cs typeface="Arial MT"/>
              </a:rPr>
              <a:t> </a:t>
            </a:r>
            <a:r>
              <a:rPr sz="2400" spc="-5" dirty="0">
                <a:latin typeface="Arial MT"/>
                <a:cs typeface="Arial MT"/>
              </a:rPr>
              <a:t>assorbimento</a:t>
            </a:r>
            <a:r>
              <a:rPr sz="2400" spc="10" dirty="0">
                <a:latin typeface="Arial MT"/>
                <a:cs typeface="Arial MT"/>
              </a:rPr>
              <a:t> </a:t>
            </a:r>
            <a:r>
              <a:rPr sz="2400" spc="-5" dirty="0">
                <a:latin typeface="Arial MT"/>
                <a:cs typeface="Arial MT"/>
              </a:rPr>
              <a:t>(es.</a:t>
            </a:r>
            <a:r>
              <a:rPr sz="2400" spc="10" dirty="0">
                <a:latin typeface="Arial MT"/>
                <a:cs typeface="Arial MT"/>
              </a:rPr>
              <a:t> </a:t>
            </a:r>
            <a:r>
              <a:rPr sz="2400" i="1" spc="-5" dirty="0">
                <a:latin typeface="Arial"/>
                <a:cs typeface="Arial"/>
              </a:rPr>
              <a:t>piante</a:t>
            </a:r>
            <a:r>
              <a:rPr sz="2400" i="1" spc="10" dirty="0">
                <a:latin typeface="Arial"/>
                <a:cs typeface="Arial"/>
              </a:rPr>
              <a:t> </a:t>
            </a:r>
            <a:r>
              <a:rPr sz="2400" i="1" spc="-5" dirty="0">
                <a:latin typeface="Arial"/>
                <a:cs typeface="Arial"/>
              </a:rPr>
              <a:t>acquatiche</a:t>
            </a:r>
            <a:r>
              <a:rPr sz="2400" spc="-5" dirty="0">
                <a:latin typeface="Arial MT"/>
                <a:cs typeface="Arial MT"/>
              </a:rPr>
              <a:t>;</a:t>
            </a:r>
            <a:r>
              <a:rPr sz="2400" spc="20" dirty="0">
                <a:latin typeface="Arial MT"/>
                <a:cs typeface="Arial MT"/>
              </a:rPr>
              <a:t> </a:t>
            </a:r>
            <a:r>
              <a:rPr sz="2400" i="1" spc="-5" dirty="0">
                <a:latin typeface="Arial"/>
                <a:cs typeface="Arial"/>
              </a:rPr>
              <a:t>piante</a:t>
            </a:r>
            <a:r>
              <a:rPr sz="2400" i="1" spc="10" dirty="0">
                <a:latin typeface="Arial"/>
                <a:cs typeface="Arial"/>
              </a:rPr>
              <a:t> </a:t>
            </a:r>
            <a:r>
              <a:rPr sz="2400" i="1" spc="-5" dirty="0">
                <a:latin typeface="Arial"/>
                <a:cs typeface="Arial"/>
              </a:rPr>
              <a:t>micorrizate</a:t>
            </a:r>
            <a:r>
              <a:rPr sz="2400" spc="-5" dirty="0">
                <a:latin typeface="Arial MT"/>
                <a:cs typeface="Arial MT"/>
              </a:rPr>
              <a:t>),</a:t>
            </a:r>
            <a:endParaRPr sz="2400">
              <a:latin typeface="Arial MT"/>
              <a:cs typeface="Arial MT"/>
            </a:endParaRPr>
          </a:p>
          <a:p>
            <a:pPr marL="12700" marR="269240">
              <a:lnSpc>
                <a:spcPct val="100000"/>
              </a:lnSpc>
              <a:spcBef>
                <a:spcPts val="1440"/>
              </a:spcBef>
              <a:buChar char="•"/>
              <a:tabLst>
                <a:tab pos="203200" algn="l"/>
              </a:tabLst>
            </a:pPr>
            <a:r>
              <a:rPr sz="2400" spc="-5" dirty="0">
                <a:latin typeface="Arial MT"/>
                <a:cs typeface="Arial MT"/>
              </a:rPr>
              <a:t>non</a:t>
            </a:r>
            <a:r>
              <a:rPr sz="2400" spc="5"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opportuno</a:t>
            </a:r>
            <a:r>
              <a:rPr sz="2400" spc="15" dirty="0">
                <a:latin typeface="Arial MT"/>
                <a:cs typeface="Arial MT"/>
              </a:rPr>
              <a:t> </a:t>
            </a:r>
            <a:r>
              <a:rPr sz="2400" spc="-5" dirty="0">
                <a:latin typeface="Arial MT"/>
                <a:cs typeface="Arial MT"/>
              </a:rPr>
              <a:t>(es.</a:t>
            </a:r>
            <a:r>
              <a:rPr sz="2400" spc="-15" dirty="0">
                <a:latin typeface="Arial MT"/>
                <a:cs typeface="Arial MT"/>
              </a:rPr>
              <a:t> </a:t>
            </a:r>
            <a:r>
              <a:rPr sz="2400" spc="-5" dirty="0">
                <a:latin typeface="Arial MT"/>
                <a:cs typeface="Arial MT"/>
              </a:rPr>
              <a:t>alcune</a:t>
            </a:r>
            <a:r>
              <a:rPr sz="2400" spc="15" dirty="0">
                <a:latin typeface="Arial MT"/>
                <a:cs typeface="Arial MT"/>
              </a:rPr>
              <a:t> </a:t>
            </a:r>
            <a:r>
              <a:rPr sz="2400" spc="-5" dirty="0">
                <a:latin typeface="Arial MT"/>
                <a:cs typeface="Arial MT"/>
              </a:rPr>
              <a:t>piante</a:t>
            </a:r>
            <a:r>
              <a:rPr sz="2400" spc="30" dirty="0">
                <a:latin typeface="Arial MT"/>
                <a:cs typeface="Arial MT"/>
              </a:rPr>
              <a:t> </a:t>
            </a:r>
            <a:r>
              <a:rPr sz="2400" i="1" spc="-5" dirty="0">
                <a:latin typeface="Arial"/>
                <a:cs typeface="Arial"/>
              </a:rPr>
              <a:t>epifite</a:t>
            </a:r>
            <a:r>
              <a:rPr sz="2400" spc="-5" dirty="0">
                <a:latin typeface="Arial MT"/>
                <a:cs typeface="Arial MT"/>
              </a:rPr>
              <a:t>,</a:t>
            </a:r>
            <a:r>
              <a:rPr sz="2400" dirty="0">
                <a:latin typeface="Arial MT"/>
                <a:cs typeface="Arial MT"/>
              </a:rPr>
              <a:t> </a:t>
            </a:r>
            <a:r>
              <a:rPr sz="2400" spc="-5" dirty="0">
                <a:latin typeface="Arial MT"/>
                <a:cs typeface="Arial MT"/>
              </a:rPr>
              <a:t>che</a:t>
            </a:r>
            <a:r>
              <a:rPr sz="2400" dirty="0">
                <a:latin typeface="Arial MT"/>
                <a:cs typeface="Arial MT"/>
              </a:rPr>
              <a:t> </a:t>
            </a:r>
            <a:r>
              <a:rPr sz="2400" spc="-5" dirty="0">
                <a:latin typeface="Arial MT"/>
                <a:cs typeface="Arial MT"/>
              </a:rPr>
              <a:t>hanno </a:t>
            </a:r>
            <a:r>
              <a:rPr sz="2400" spc="-655" dirty="0">
                <a:latin typeface="Arial MT"/>
                <a:cs typeface="Arial MT"/>
              </a:rPr>
              <a:t> </a:t>
            </a:r>
            <a:r>
              <a:rPr sz="2400" spc="-5" dirty="0">
                <a:latin typeface="Arial MT"/>
                <a:cs typeface="Arial MT"/>
              </a:rPr>
              <a:t>altri</a:t>
            </a:r>
            <a:r>
              <a:rPr sz="2400" spc="-10" dirty="0">
                <a:latin typeface="Arial MT"/>
                <a:cs typeface="Arial MT"/>
              </a:rPr>
              <a:t> </a:t>
            </a:r>
            <a:r>
              <a:rPr sz="2400" spc="-5" dirty="0">
                <a:latin typeface="Arial MT"/>
                <a:cs typeface="Arial MT"/>
              </a:rPr>
              <a:t>meccanismi</a:t>
            </a:r>
            <a:r>
              <a:rPr sz="2400" spc="20" dirty="0">
                <a:latin typeface="Arial MT"/>
                <a:cs typeface="Arial MT"/>
              </a:rPr>
              <a:t> </a:t>
            </a:r>
            <a:r>
              <a:rPr sz="2400" spc="-5" dirty="0">
                <a:latin typeface="Arial MT"/>
                <a:cs typeface="Arial MT"/>
              </a:rPr>
              <a:t>di assorbimento</a:t>
            </a:r>
            <a:r>
              <a:rPr sz="2400" spc="10" dirty="0">
                <a:latin typeface="Arial MT"/>
                <a:cs typeface="Arial MT"/>
              </a:rPr>
              <a:t> </a:t>
            </a:r>
            <a:r>
              <a:rPr sz="2400" spc="-5" dirty="0">
                <a:latin typeface="Arial MT"/>
                <a:cs typeface="Arial MT"/>
              </a:rPr>
              <a:t>dell’acqua).</a:t>
            </a:r>
            <a:endParaRPr sz="2400">
              <a:latin typeface="Arial MT"/>
              <a:cs typeface="Arial MT"/>
            </a:endParaRPr>
          </a:p>
        </p:txBody>
      </p:sp>
      <p:sp>
        <p:nvSpPr>
          <p:cNvPr id="3" name="object 15">
            <a:extLst>
              <a:ext uri="{FF2B5EF4-FFF2-40B4-BE49-F238E27FC236}">
                <a16:creationId xmlns:a16="http://schemas.microsoft.com/office/drawing/2014/main" id="{6CB938B9-3BA5-438C-981C-5601F155DB83}"/>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pic>
        <p:nvPicPr>
          <p:cNvPr id="4" name="object 4">
            <a:extLst>
              <a:ext uri="{FF2B5EF4-FFF2-40B4-BE49-F238E27FC236}">
                <a16:creationId xmlns:a16="http://schemas.microsoft.com/office/drawing/2014/main" id="{6F0E70A3-4D8C-45CF-B5D8-B51AE0DA20AB}"/>
              </a:ext>
            </a:extLst>
          </p:cNvPr>
          <p:cNvPicPr/>
          <p:nvPr/>
        </p:nvPicPr>
        <p:blipFill>
          <a:blip r:embed="rId2" cstate="print"/>
          <a:stretch>
            <a:fillRect/>
          </a:stretch>
        </p:blipFill>
        <p:spPr>
          <a:xfrm>
            <a:off x="3561588" y="6324600"/>
            <a:ext cx="426719" cy="533400"/>
          </a:xfrm>
          <a:prstGeom prst="rect">
            <a:avLst/>
          </a:prstGeom>
        </p:spPr>
      </p:pic>
      <p:sp>
        <p:nvSpPr>
          <p:cNvPr id="5" name="object 5">
            <a:extLst>
              <a:ext uri="{FF2B5EF4-FFF2-40B4-BE49-F238E27FC236}">
                <a16:creationId xmlns:a16="http://schemas.microsoft.com/office/drawing/2014/main" id="{5E8DA7D6-3243-4D92-A3EE-57378DBB7DDD}"/>
              </a:ext>
            </a:extLst>
          </p:cNvPr>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0227" y="76835"/>
            <a:ext cx="7855584" cy="3957954"/>
          </a:xfrm>
          <a:prstGeom prst="rect">
            <a:avLst/>
          </a:prstGeom>
        </p:spPr>
        <p:txBody>
          <a:bodyPr vert="horz" wrap="square" lIns="0" tIns="149860" rIns="0" bIns="0" rtlCol="0">
            <a:spAutoFit/>
          </a:bodyPr>
          <a:lstStyle/>
          <a:p>
            <a:pPr marL="12700">
              <a:lnSpc>
                <a:spcPct val="100000"/>
              </a:lnSpc>
              <a:spcBef>
                <a:spcPts val="1180"/>
              </a:spcBef>
            </a:pPr>
            <a:r>
              <a:rPr sz="2400" b="1" spc="-5" dirty="0">
                <a:solidFill>
                  <a:srgbClr val="0000CC"/>
                </a:solidFill>
                <a:latin typeface="Arial"/>
                <a:cs typeface="Arial"/>
              </a:rPr>
              <a:t>TESSUTI</a:t>
            </a:r>
            <a:r>
              <a:rPr sz="2400" b="1" spc="-20" dirty="0">
                <a:solidFill>
                  <a:srgbClr val="0000CC"/>
                </a:solidFill>
                <a:latin typeface="Arial"/>
                <a:cs typeface="Arial"/>
              </a:rPr>
              <a:t> </a:t>
            </a:r>
            <a:r>
              <a:rPr sz="2400" b="1" spc="-5" dirty="0">
                <a:solidFill>
                  <a:srgbClr val="0000CC"/>
                </a:solidFill>
                <a:latin typeface="Arial"/>
                <a:cs typeface="Arial"/>
              </a:rPr>
              <a:t>di</a:t>
            </a:r>
            <a:r>
              <a:rPr sz="2400" b="1" spc="-40" dirty="0">
                <a:solidFill>
                  <a:srgbClr val="0000CC"/>
                </a:solidFill>
                <a:latin typeface="Arial"/>
                <a:cs typeface="Arial"/>
              </a:rPr>
              <a:t> </a:t>
            </a:r>
            <a:r>
              <a:rPr sz="2400" b="1" spc="-10" dirty="0">
                <a:solidFill>
                  <a:srgbClr val="0000CC"/>
                </a:solidFill>
                <a:latin typeface="Arial"/>
                <a:cs typeface="Arial"/>
              </a:rPr>
              <a:t>RIVESTIMENTO</a:t>
            </a:r>
            <a:endParaRPr sz="2400">
              <a:latin typeface="Arial"/>
              <a:cs typeface="Arial"/>
            </a:endParaRPr>
          </a:p>
          <a:p>
            <a:pPr marL="38100" marR="5080">
              <a:lnSpc>
                <a:spcPct val="100000"/>
              </a:lnSpc>
              <a:spcBef>
                <a:spcPts val="1085"/>
              </a:spcBef>
            </a:pPr>
            <a:r>
              <a:rPr sz="2400" spc="-5" dirty="0">
                <a:latin typeface="Arial MT"/>
                <a:cs typeface="Arial MT"/>
              </a:rPr>
              <a:t>Si</a:t>
            </a:r>
            <a:r>
              <a:rPr sz="2400" spc="-10" dirty="0">
                <a:latin typeface="Arial MT"/>
                <a:cs typeface="Arial MT"/>
              </a:rPr>
              <a:t> </a:t>
            </a:r>
            <a:r>
              <a:rPr sz="2400" spc="-5" dirty="0">
                <a:latin typeface="Arial MT"/>
                <a:cs typeface="Arial MT"/>
              </a:rPr>
              <a:t>distinguono</a:t>
            </a:r>
            <a:r>
              <a:rPr sz="2400" spc="45" dirty="0">
                <a:latin typeface="Arial MT"/>
                <a:cs typeface="Arial MT"/>
              </a:rPr>
              <a:t> </a:t>
            </a:r>
            <a:r>
              <a:rPr sz="2400" spc="-5" dirty="0">
                <a:latin typeface="Arial MT"/>
                <a:cs typeface="Arial MT"/>
              </a:rPr>
              <a:t>in ESTERNI</a:t>
            </a:r>
            <a:r>
              <a:rPr sz="2400" spc="15" dirty="0">
                <a:latin typeface="Arial MT"/>
                <a:cs typeface="Arial MT"/>
              </a:rPr>
              <a:t> </a:t>
            </a:r>
            <a:r>
              <a:rPr sz="2400" spc="-5" dirty="0">
                <a:latin typeface="Arial MT"/>
                <a:cs typeface="Arial MT"/>
              </a:rPr>
              <a:t>(e)</a:t>
            </a:r>
            <a:r>
              <a:rPr sz="2400" spc="-15" dirty="0">
                <a:latin typeface="Arial MT"/>
                <a:cs typeface="Arial MT"/>
              </a:rPr>
              <a:t> </a:t>
            </a:r>
            <a:r>
              <a:rPr sz="2400" spc="-5" dirty="0">
                <a:latin typeface="Arial MT"/>
                <a:cs typeface="Arial MT"/>
              </a:rPr>
              <a:t>ed</a:t>
            </a:r>
            <a:r>
              <a:rPr sz="2400" dirty="0">
                <a:latin typeface="Arial MT"/>
                <a:cs typeface="Arial MT"/>
              </a:rPr>
              <a:t> </a:t>
            </a:r>
            <a:r>
              <a:rPr sz="2400" spc="-5" dirty="0">
                <a:latin typeface="Arial MT"/>
                <a:cs typeface="Arial MT"/>
              </a:rPr>
              <a:t>INTERNI</a:t>
            </a:r>
            <a:r>
              <a:rPr sz="2400" dirty="0">
                <a:latin typeface="Arial MT"/>
                <a:cs typeface="Arial MT"/>
              </a:rPr>
              <a:t> </a:t>
            </a:r>
            <a:r>
              <a:rPr sz="2400" spc="-5" dirty="0">
                <a:latin typeface="Arial MT"/>
                <a:cs typeface="Arial MT"/>
              </a:rPr>
              <a:t>(i)</a:t>
            </a:r>
            <a:r>
              <a:rPr sz="2400" dirty="0">
                <a:latin typeface="Arial MT"/>
                <a:cs typeface="Arial MT"/>
              </a:rPr>
              <a:t> </a:t>
            </a:r>
            <a:r>
              <a:rPr sz="2400" spc="-5" dirty="0">
                <a:latin typeface="Arial MT"/>
                <a:cs typeface="Arial MT"/>
              </a:rPr>
              <a:t>in base</a:t>
            </a:r>
            <a:r>
              <a:rPr sz="2400" spc="10" dirty="0">
                <a:latin typeface="Arial MT"/>
                <a:cs typeface="Arial MT"/>
              </a:rPr>
              <a:t> </a:t>
            </a:r>
            <a:r>
              <a:rPr sz="2400" spc="-5" dirty="0">
                <a:latin typeface="Arial MT"/>
                <a:cs typeface="Arial MT"/>
              </a:rPr>
              <a:t>alla </a:t>
            </a:r>
            <a:r>
              <a:rPr sz="2400" spc="-655" dirty="0">
                <a:latin typeface="Arial MT"/>
                <a:cs typeface="Arial MT"/>
              </a:rPr>
              <a:t> </a:t>
            </a:r>
            <a:r>
              <a:rPr sz="2400" spc="-5" dirty="0">
                <a:latin typeface="Arial MT"/>
                <a:cs typeface="Arial MT"/>
              </a:rPr>
              <a:t>loro</a:t>
            </a:r>
            <a:r>
              <a:rPr sz="2400" spc="5" dirty="0">
                <a:latin typeface="Arial MT"/>
                <a:cs typeface="Arial MT"/>
              </a:rPr>
              <a:t> </a:t>
            </a:r>
            <a:r>
              <a:rPr sz="2400" spc="-5" dirty="0">
                <a:latin typeface="Arial MT"/>
                <a:cs typeface="Arial MT"/>
              </a:rPr>
              <a:t>posizione</a:t>
            </a:r>
            <a:r>
              <a:rPr sz="2400" spc="35" dirty="0">
                <a:latin typeface="Arial MT"/>
                <a:cs typeface="Arial MT"/>
              </a:rPr>
              <a:t> </a:t>
            </a:r>
            <a:r>
              <a:rPr sz="2400" spc="-5" dirty="0">
                <a:latin typeface="Arial MT"/>
                <a:cs typeface="Arial MT"/>
              </a:rPr>
              <a:t>nel</a:t>
            </a:r>
            <a:r>
              <a:rPr sz="2400" spc="10" dirty="0">
                <a:latin typeface="Arial MT"/>
                <a:cs typeface="Arial MT"/>
              </a:rPr>
              <a:t> </a:t>
            </a:r>
            <a:r>
              <a:rPr sz="2400" spc="-5" dirty="0">
                <a:latin typeface="Arial MT"/>
                <a:cs typeface="Arial MT"/>
              </a:rPr>
              <a:t>corpo della</a:t>
            </a:r>
            <a:r>
              <a:rPr sz="2400" spc="20" dirty="0">
                <a:latin typeface="Arial MT"/>
                <a:cs typeface="Arial MT"/>
              </a:rPr>
              <a:t> </a:t>
            </a:r>
            <a:r>
              <a:rPr sz="2400" spc="-5" dirty="0">
                <a:latin typeface="Arial MT"/>
                <a:cs typeface="Arial MT"/>
              </a:rPr>
              <a:t>pianta.</a:t>
            </a:r>
            <a:endParaRPr sz="2400">
              <a:latin typeface="Arial MT"/>
              <a:cs typeface="Arial MT"/>
            </a:endParaRPr>
          </a:p>
          <a:p>
            <a:pPr marL="38100" marR="194310">
              <a:lnSpc>
                <a:spcPct val="100000"/>
              </a:lnSpc>
              <a:spcBef>
                <a:spcPts val="1440"/>
              </a:spcBef>
            </a:pPr>
            <a:r>
              <a:rPr sz="2400" b="1" spc="-30" dirty="0">
                <a:latin typeface="Arial"/>
                <a:cs typeface="Arial"/>
              </a:rPr>
              <a:t>Tessuti</a:t>
            </a:r>
            <a:r>
              <a:rPr sz="2400" b="1" spc="-5" dirty="0">
                <a:latin typeface="Arial"/>
                <a:cs typeface="Arial"/>
              </a:rPr>
              <a:t> esterni</a:t>
            </a:r>
            <a:r>
              <a:rPr sz="2400" spc="-5" dirty="0">
                <a:latin typeface="Arial MT"/>
                <a:cs typeface="Arial MT"/>
              </a:rPr>
              <a:t>:</a:t>
            </a:r>
            <a:r>
              <a:rPr sz="2400" dirty="0">
                <a:latin typeface="Arial MT"/>
                <a:cs typeface="Arial MT"/>
              </a:rPr>
              <a:t> </a:t>
            </a:r>
            <a:r>
              <a:rPr sz="2400" spc="-5" dirty="0">
                <a:latin typeface="Arial MT"/>
                <a:cs typeface="Arial MT"/>
              </a:rPr>
              <a:t>costituiscono</a:t>
            </a:r>
            <a:r>
              <a:rPr sz="2400" spc="20" dirty="0">
                <a:latin typeface="Arial MT"/>
                <a:cs typeface="Arial MT"/>
              </a:rPr>
              <a:t> </a:t>
            </a:r>
            <a:r>
              <a:rPr sz="2400" spc="-5" dirty="0">
                <a:latin typeface="Arial MT"/>
                <a:cs typeface="Arial MT"/>
              </a:rPr>
              <a:t>una</a:t>
            </a:r>
            <a:r>
              <a:rPr sz="2400" spc="5" dirty="0">
                <a:latin typeface="Arial MT"/>
                <a:cs typeface="Arial MT"/>
              </a:rPr>
              <a:t> </a:t>
            </a:r>
            <a:r>
              <a:rPr sz="2400" spc="-5" dirty="0">
                <a:latin typeface="Arial MT"/>
                <a:cs typeface="Arial MT"/>
              </a:rPr>
              <a:t>barriera</a:t>
            </a:r>
            <a:r>
              <a:rPr sz="2400" spc="15" dirty="0">
                <a:latin typeface="Arial MT"/>
                <a:cs typeface="Arial MT"/>
              </a:rPr>
              <a:t> </a:t>
            </a:r>
            <a:r>
              <a:rPr sz="2400" spc="-5" dirty="0">
                <a:latin typeface="Arial MT"/>
                <a:cs typeface="Arial MT"/>
              </a:rPr>
              <a:t>di protezione </a:t>
            </a:r>
            <a:r>
              <a:rPr sz="2400" spc="-650" dirty="0">
                <a:latin typeface="Arial MT"/>
                <a:cs typeface="Arial MT"/>
              </a:rPr>
              <a:t> </a:t>
            </a:r>
            <a:r>
              <a:rPr sz="2400" spc="-5" dirty="0">
                <a:latin typeface="Arial MT"/>
                <a:cs typeface="Arial MT"/>
              </a:rPr>
              <a:t>per</a:t>
            </a:r>
            <a:r>
              <a:rPr sz="2400" dirty="0">
                <a:latin typeface="Arial MT"/>
                <a:cs typeface="Arial MT"/>
              </a:rPr>
              <a:t> </a:t>
            </a:r>
            <a:r>
              <a:rPr sz="2400" spc="-5" dirty="0">
                <a:latin typeface="Arial MT"/>
                <a:cs typeface="Arial MT"/>
              </a:rPr>
              <a:t>l’intero</a:t>
            </a:r>
            <a:r>
              <a:rPr sz="2400" spc="20" dirty="0">
                <a:latin typeface="Arial MT"/>
                <a:cs typeface="Arial MT"/>
              </a:rPr>
              <a:t> </a:t>
            </a:r>
            <a:r>
              <a:rPr sz="2400" spc="-5" dirty="0">
                <a:latin typeface="Arial MT"/>
                <a:cs typeface="Arial MT"/>
              </a:rPr>
              <a:t>organo</a:t>
            </a:r>
            <a:r>
              <a:rPr sz="2400" spc="10" dirty="0">
                <a:latin typeface="Arial MT"/>
                <a:cs typeface="Arial MT"/>
              </a:rPr>
              <a:t> </a:t>
            </a:r>
            <a:r>
              <a:rPr sz="2400" spc="-5" dirty="0">
                <a:latin typeface="Arial MT"/>
                <a:cs typeface="Arial MT"/>
              </a:rPr>
              <a:t>rispetto</a:t>
            </a:r>
            <a:r>
              <a:rPr sz="2400" spc="-10" dirty="0">
                <a:latin typeface="Arial MT"/>
                <a:cs typeface="Arial MT"/>
              </a:rPr>
              <a:t> </a:t>
            </a:r>
            <a:r>
              <a:rPr sz="2400" spc="-5" dirty="0">
                <a:latin typeface="Arial MT"/>
                <a:cs typeface="Arial MT"/>
              </a:rPr>
              <a:t>all’ambiente</a:t>
            </a:r>
            <a:r>
              <a:rPr sz="2400" spc="40" dirty="0">
                <a:latin typeface="Arial MT"/>
                <a:cs typeface="Arial MT"/>
              </a:rPr>
              <a:t> </a:t>
            </a:r>
            <a:r>
              <a:rPr sz="2400" spc="-5" dirty="0">
                <a:latin typeface="Arial MT"/>
                <a:cs typeface="Arial MT"/>
              </a:rPr>
              <a:t>esterno.</a:t>
            </a:r>
            <a:endParaRPr sz="2400">
              <a:latin typeface="Arial MT"/>
              <a:cs typeface="Arial MT"/>
            </a:endParaRPr>
          </a:p>
          <a:p>
            <a:pPr marL="38100">
              <a:lnSpc>
                <a:spcPct val="100000"/>
              </a:lnSpc>
            </a:pPr>
            <a:r>
              <a:rPr sz="2400" spc="-5" dirty="0">
                <a:latin typeface="Arial MT"/>
                <a:cs typeface="Arial MT"/>
              </a:rPr>
              <a:t>Sono</a:t>
            </a:r>
            <a:r>
              <a:rPr sz="2400" dirty="0">
                <a:latin typeface="Arial MT"/>
                <a:cs typeface="Arial MT"/>
              </a:rPr>
              <a:t> </a:t>
            </a:r>
            <a:r>
              <a:rPr sz="2400" spc="-5" dirty="0">
                <a:latin typeface="Arial MT"/>
                <a:cs typeface="Arial MT"/>
              </a:rPr>
              <a:t>primari</a:t>
            </a:r>
            <a:r>
              <a:rPr sz="2400" spc="5" dirty="0">
                <a:latin typeface="Arial MT"/>
                <a:cs typeface="Arial MT"/>
              </a:rPr>
              <a:t> </a:t>
            </a:r>
            <a:r>
              <a:rPr sz="2400" spc="-5" dirty="0">
                <a:latin typeface="Arial MT"/>
                <a:cs typeface="Arial MT"/>
              </a:rPr>
              <a:t>(p)</a:t>
            </a:r>
            <a:r>
              <a:rPr sz="2400" spc="-20" dirty="0">
                <a:latin typeface="Arial MT"/>
                <a:cs typeface="Arial MT"/>
              </a:rPr>
              <a:t> </a:t>
            </a:r>
            <a:r>
              <a:rPr sz="2400" spc="-5" dirty="0">
                <a:latin typeface="Arial MT"/>
                <a:cs typeface="Arial MT"/>
              </a:rPr>
              <a:t>o</a:t>
            </a:r>
            <a:r>
              <a:rPr sz="2400" spc="-15" dirty="0">
                <a:latin typeface="Arial MT"/>
                <a:cs typeface="Arial MT"/>
              </a:rPr>
              <a:t> </a:t>
            </a:r>
            <a:r>
              <a:rPr sz="2400" spc="-5" dirty="0">
                <a:latin typeface="Arial MT"/>
                <a:cs typeface="Arial MT"/>
              </a:rPr>
              <a:t>secondari</a:t>
            </a:r>
            <a:r>
              <a:rPr sz="2400" spc="10" dirty="0">
                <a:latin typeface="Arial MT"/>
                <a:cs typeface="Arial MT"/>
              </a:rPr>
              <a:t> </a:t>
            </a:r>
            <a:r>
              <a:rPr sz="2400" dirty="0">
                <a:latin typeface="Arial MT"/>
                <a:cs typeface="Arial MT"/>
              </a:rPr>
              <a:t>(s).</a:t>
            </a:r>
            <a:endParaRPr sz="2400">
              <a:latin typeface="Arial MT"/>
              <a:cs typeface="Arial MT"/>
            </a:endParaRPr>
          </a:p>
          <a:p>
            <a:pPr marL="38100" marR="126364">
              <a:lnSpc>
                <a:spcPct val="100000"/>
              </a:lnSpc>
              <a:spcBef>
                <a:spcPts val="1440"/>
              </a:spcBef>
            </a:pPr>
            <a:r>
              <a:rPr sz="2400" b="1" spc="-30" dirty="0">
                <a:latin typeface="Arial"/>
                <a:cs typeface="Arial"/>
              </a:rPr>
              <a:t>Tessuti</a:t>
            </a:r>
            <a:r>
              <a:rPr sz="2400" b="1" spc="-10" dirty="0">
                <a:latin typeface="Arial"/>
                <a:cs typeface="Arial"/>
              </a:rPr>
              <a:t> </a:t>
            </a:r>
            <a:r>
              <a:rPr sz="2400" b="1" dirty="0">
                <a:latin typeface="Arial"/>
                <a:cs typeface="Arial"/>
              </a:rPr>
              <a:t>interni</a:t>
            </a:r>
            <a:r>
              <a:rPr sz="2400" dirty="0">
                <a:latin typeface="Arial MT"/>
                <a:cs typeface="Arial MT"/>
              </a:rPr>
              <a:t>:</a:t>
            </a:r>
            <a:r>
              <a:rPr sz="2400" spc="-30" dirty="0">
                <a:latin typeface="Arial MT"/>
                <a:cs typeface="Arial MT"/>
              </a:rPr>
              <a:t> </a:t>
            </a:r>
            <a:r>
              <a:rPr sz="2400" spc="-5" dirty="0">
                <a:latin typeface="Arial MT"/>
                <a:cs typeface="Arial MT"/>
              </a:rPr>
              <a:t>fungono</a:t>
            </a:r>
            <a:r>
              <a:rPr sz="2400" spc="5" dirty="0">
                <a:latin typeface="Arial MT"/>
                <a:cs typeface="Arial MT"/>
              </a:rPr>
              <a:t> </a:t>
            </a:r>
            <a:r>
              <a:rPr sz="2400" spc="-5" dirty="0">
                <a:latin typeface="Arial MT"/>
                <a:cs typeface="Arial MT"/>
              </a:rPr>
              <a:t>da</a:t>
            </a:r>
            <a:r>
              <a:rPr sz="2400" spc="10" dirty="0">
                <a:latin typeface="Arial MT"/>
                <a:cs typeface="Arial MT"/>
              </a:rPr>
              <a:t> </a:t>
            </a:r>
            <a:r>
              <a:rPr sz="2400" spc="-5" dirty="0">
                <a:latin typeface="Arial MT"/>
                <a:cs typeface="Arial MT"/>
              </a:rPr>
              <a:t>barriera selettiva</a:t>
            </a:r>
            <a:r>
              <a:rPr sz="2400" spc="10" dirty="0">
                <a:latin typeface="Arial MT"/>
                <a:cs typeface="Arial MT"/>
              </a:rPr>
              <a:t> </a:t>
            </a:r>
            <a:r>
              <a:rPr sz="2400" spc="-5" dirty="0">
                <a:latin typeface="Arial MT"/>
                <a:cs typeface="Arial MT"/>
              </a:rPr>
              <a:t>più</a:t>
            </a:r>
            <a:r>
              <a:rPr sz="2400" spc="5" dirty="0">
                <a:latin typeface="Arial MT"/>
                <a:cs typeface="Arial MT"/>
              </a:rPr>
              <a:t> </a:t>
            </a:r>
            <a:r>
              <a:rPr sz="2400" spc="-5" dirty="0">
                <a:latin typeface="Arial MT"/>
                <a:cs typeface="Arial MT"/>
              </a:rPr>
              <a:t>o</a:t>
            </a:r>
            <a:r>
              <a:rPr sz="2400" dirty="0">
                <a:latin typeface="Arial MT"/>
                <a:cs typeface="Arial MT"/>
              </a:rPr>
              <a:t> </a:t>
            </a:r>
            <a:r>
              <a:rPr sz="2400" spc="-5" dirty="0">
                <a:latin typeface="Arial MT"/>
                <a:cs typeface="Arial MT"/>
              </a:rPr>
              <a:t>meno </a:t>
            </a:r>
            <a:r>
              <a:rPr sz="2400" spc="-650" dirty="0">
                <a:latin typeface="Arial MT"/>
                <a:cs typeface="Arial MT"/>
              </a:rPr>
              <a:t> </a:t>
            </a:r>
            <a:r>
              <a:rPr sz="2400" spc="-5" dirty="0">
                <a:latin typeface="Arial MT"/>
                <a:cs typeface="Arial MT"/>
              </a:rPr>
              <a:t>completa</a:t>
            </a:r>
            <a:r>
              <a:rPr sz="2400" spc="10" dirty="0">
                <a:latin typeface="Arial MT"/>
                <a:cs typeface="Arial MT"/>
              </a:rPr>
              <a:t> </a:t>
            </a:r>
            <a:r>
              <a:rPr sz="2400" dirty="0">
                <a:latin typeface="Arial MT"/>
                <a:cs typeface="Arial MT"/>
              </a:rPr>
              <a:t>tra</a:t>
            </a:r>
            <a:r>
              <a:rPr sz="2400" spc="-25" dirty="0">
                <a:latin typeface="Arial MT"/>
                <a:cs typeface="Arial MT"/>
              </a:rPr>
              <a:t> </a:t>
            </a:r>
            <a:r>
              <a:rPr sz="2400" spc="-5" dirty="0">
                <a:latin typeface="Arial MT"/>
                <a:cs typeface="Arial MT"/>
              </a:rPr>
              <a:t>i tessuti in</a:t>
            </a:r>
            <a:r>
              <a:rPr sz="2400" dirty="0">
                <a:latin typeface="Arial MT"/>
                <a:cs typeface="Arial MT"/>
              </a:rPr>
              <a:t> </a:t>
            </a:r>
            <a:r>
              <a:rPr sz="2400" spc="-5" dirty="0">
                <a:latin typeface="Arial MT"/>
                <a:cs typeface="Arial MT"/>
              </a:rPr>
              <a:t>cui</a:t>
            </a:r>
            <a:r>
              <a:rPr sz="2400" spc="10" dirty="0">
                <a:latin typeface="Arial MT"/>
                <a:cs typeface="Arial MT"/>
              </a:rPr>
              <a:t> </a:t>
            </a:r>
            <a:r>
              <a:rPr sz="2400" spc="-5" dirty="0">
                <a:latin typeface="Arial MT"/>
                <a:cs typeface="Arial MT"/>
              </a:rPr>
              <a:t>essi sono</a:t>
            </a:r>
            <a:r>
              <a:rPr sz="2400" spc="10" dirty="0">
                <a:latin typeface="Arial MT"/>
                <a:cs typeface="Arial MT"/>
              </a:rPr>
              <a:t> </a:t>
            </a:r>
            <a:r>
              <a:rPr sz="2400" spc="-5" dirty="0">
                <a:latin typeface="Arial MT"/>
                <a:cs typeface="Arial MT"/>
              </a:rPr>
              <a:t>situati.</a:t>
            </a:r>
            <a:endParaRPr sz="2400">
              <a:latin typeface="Arial MT"/>
              <a:cs typeface="Arial MT"/>
            </a:endParaRPr>
          </a:p>
          <a:p>
            <a:pPr marL="38100">
              <a:lnSpc>
                <a:spcPct val="100000"/>
              </a:lnSpc>
            </a:pPr>
            <a:r>
              <a:rPr sz="2400" spc="-5" dirty="0">
                <a:latin typeface="Arial MT"/>
                <a:cs typeface="Arial MT"/>
              </a:rPr>
              <a:t>Sono solo primari (p)</a:t>
            </a:r>
            <a:endParaRPr sz="2400">
              <a:latin typeface="Arial MT"/>
              <a:cs typeface="Arial MT"/>
            </a:endParaRPr>
          </a:p>
        </p:txBody>
      </p:sp>
      <p:sp>
        <p:nvSpPr>
          <p:cNvPr id="3" name="object 3"/>
          <p:cNvSpPr/>
          <p:nvPr/>
        </p:nvSpPr>
        <p:spPr>
          <a:xfrm>
            <a:off x="4261091" y="4311395"/>
            <a:ext cx="289560" cy="1983105"/>
          </a:xfrm>
          <a:custGeom>
            <a:avLst/>
            <a:gdLst/>
            <a:ahLst/>
            <a:cxnLst/>
            <a:rect l="l" t="t" r="r" b="b"/>
            <a:pathLst>
              <a:path w="289560" h="1983104">
                <a:moveTo>
                  <a:pt x="239268" y="193548"/>
                </a:moveTo>
                <a:lnTo>
                  <a:pt x="234696" y="190500"/>
                </a:lnTo>
                <a:lnTo>
                  <a:pt x="230124" y="190500"/>
                </a:lnTo>
                <a:lnTo>
                  <a:pt x="185928" y="187452"/>
                </a:lnTo>
                <a:lnTo>
                  <a:pt x="158496" y="182880"/>
                </a:lnTo>
                <a:lnTo>
                  <a:pt x="150876" y="181356"/>
                </a:lnTo>
                <a:lnTo>
                  <a:pt x="144780" y="178308"/>
                </a:lnTo>
                <a:lnTo>
                  <a:pt x="132588" y="175260"/>
                </a:lnTo>
                <a:lnTo>
                  <a:pt x="128016" y="172212"/>
                </a:lnTo>
                <a:lnTo>
                  <a:pt x="129540" y="172212"/>
                </a:lnTo>
                <a:lnTo>
                  <a:pt x="128016" y="170688"/>
                </a:lnTo>
                <a:lnTo>
                  <a:pt x="126492" y="169164"/>
                </a:lnTo>
                <a:lnTo>
                  <a:pt x="126492" y="170688"/>
                </a:lnTo>
                <a:lnTo>
                  <a:pt x="124968" y="169164"/>
                </a:lnTo>
                <a:lnTo>
                  <a:pt x="124206" y="167640"/>
                </a:lnTo>
                <a:lnTo>
                  <a:pt x="123444" y="166116"/>
                </a:lnTo>
                <a:lnTo>
                  <a:pt x="124968" y="167640"/>
                </a:lnTo>
                <a:lnTo>
                  <a:pt x="124968" y="166116"/>
                </a:lnTo>
                <a:lnTo>
                  <a:pt x="124968" y="39624"/>
                </a:lnTo>
                <a:lnTo>
                  <a:pt x="123444" y="39624"/>
                </a:lnTo>
                <a:lnTo>
                  <a:pt x="123444" y="33528"/>
                </a:lnTo>
                <a:lnTo>
                  <a:pt x="121920" y="33528"/>
                </a:lnTo>
                <a:lnTo>
                  <a:pt x="120396" y="30480"/>
                </a:lnTo>
                <a:lnTo>
                  <a:pt x="120396" y="28956"/>
                </a:lnTo>
                <a:lnTo>
                  <a:pt x="118872" y="27432"/>
                </a:lnTo>
                <a:lnTo>
                  <a:pt x="117348" y="24384"/>
                </a:lnTo>
                <a:lnTo>
                  <a:pt x="115824" y="24384"/>
                </a:lnTo>
                <a:lnTo>
                  <a:pt x="111252" y="21336"/>
                </a:lnTo>
                <a:lnTo>
                  <a:pt x="111252" y="19812"/>
                </a:lnTo>
                <a:lnTo>
                  <a:pt x="99060" y="13716"/>
                </a:lnTo>
                <a:lnTo>
                  <a:pt x="91440" y="12192"/>
                </a:lnTo>
                <a:lnTo>
                  <a:pt x="83820" y="9144"/>
                </a:lnTo>
                <a:lnTo>
                  <a:pt x="74676" y="6096"/>
                </a:lnTo>
                <a:lnTo>
                  <a:pt x="56388" y="3048"/>
                </a:lnTo>
                <a:lnTo>
                  <a:pt x="45720" y="1524"/>
                </a:lnTo>
                <a:lnTo>
                  <a:pt x="24384" y="0"/>
                </a:lnTo>
                <a:lnTo>
                  <a:pt x="1524" y="0"/>
                </a:lnTo>
                <a:lnTo>
                  <a:pt x="0" y="18288"/>
                </a:lnTo>
                <a:lnTo>
                  <a:pt x="44196" y="21336"/>
                </a:lnTo>
                <a:lnTo>
                  <a:pt x="71628" y="25908"/>
                </a:lnTo>
                <a:lnTo>
                  <a:pt x="79248" y="27432"/>
                </a:lnTo>
                <a:lnTo>
                  <a:pt x="85344" y="28956"/>
                </a:lnTo>
                <a:lnTo>
                  <a:pt x="91440" y="32004"/>
                </a:lnTo>
                <a:lnTo>
                  <a:pt x="97536" y="33528"/>
                </a:lnTo>
                <a:lnTo>
                  <a:pt x="100584" y="36576"/>
                </a:lnTo>
                <a:lnTo>
                  <a:pt x="103632" y="38100"/>
                </a:lnTo>
                <a:lnTo>
                  <a:pt x="102108" y="38100"/>
                </a:lnTo>
                <a:lnTo>
                  <a:pt x="103632" y="39624"/>
                </a:lnTo>
                <a:lnTo>
                  <a:pt x="105156" y="42672"/>
                </a:lnTo>
                <a:lnTo>
                  <a:pt x="105156" y="169164"/>
                </a:lnTo>
                <a:lnTo>
                  <a:pt x="106680" y="172212"/>
                </a:lnTo>
                <a:lnTo>
                  <a:pt x="106680" y="175260"/>
                </a:lnTo>
                <a:lnTo>
                  <a:pt x="108204" y="178308"/>
                </a:lnTo>
                <a:lnTo>
                  <a:pt x="112776" y="182880"/>
                </a:lnTo>
                <a:lnTo>
                  <a:pt x="112776" y="184404"/>
                </a:lnTo>
                <a:lnTo>
                  <a:pt x="114300" y="184404"/>
                </a:lnTo>
                <a:lnTo>
                  <a:pt x="117348" y="187452"/>
                </a:lnTo>
                <a:lnTo>
                  <a:pt x="118872" y="187452"/>
                </a:lnTo>
                <a:lnTo>
                  <a:pt x="118872" y="188976"/>
                </a:lnTo>
                <a:lnTo>
                  <a:pt x="123444" y="190500"/>
                </a:lnTo>
                <a:lnTo>
                  <a:pt x="131064" y="193548"/>
                </a:lnTo>
                <a:lnTo>
                  <a:pt x="137160" y="196596"/>
                </a:lnTo>
                <a:lnTo>
                  <a:pt x="144780" y="199644"/>
                </a:lnTo>
                <a:lnTo>
                  <a:pt x="145859" y="199834"/>
                </a:lnTo>
                <a:lnTo>
                  <a:pt x="138684" y="202692"/>
                </a:lnTo>
                <a:lnTo>
                  <a:pt x="131064" y="204216"/>
                </a:lnTo>
                <a:lnTo>
                  <a:pt x="118872" y="210312"/>
                </a:lnTo>
                <a:lnTo>
                  <a:pt x="114300" y="214884"/>
                </a:lnTo>
                <a:lnTo>
                  <a:pt x="112776" y="214884"/>
                </a:lnTo>
                <a:lnTo>
                  <a:pt x="109728" y="217932"/>
                </a:lnTo>
                <a:lnTo>
                  <a:pt x="109728" y="219456"/>
                </a:lnTo>
                <a:lnTo>
                  <a:pt x="108204" y="220980"/>
                </a:lnTo>
                <a:lnTo>
                  <a:pt x="106680" y="224028"/>
                </a:lnTo>
                <a:lnTo>
                  <a:pt x="106680" y="227076"/>
                </a:lnTo>
                <a:lnTo>
                  <a:pt x="105156" y="230124"/>
                </a:lnTo>
                <a:lnTo>
                  <a:pt x="105156" y="356616"/>
                </a:lnTo>
                <a:lnTo>
                  <a:pt x="103632" y="359664"/>
                </a:lnTo>
                <a:lnTo>
                  <a:pt x="100584" y="362712"/>
                </a:lnTo>
                <a:lnTo>
                  <a:pt x="96012" y="365760"/>
                </a:lnTo>
                <a:lnTo>
                  <a:pt x="91440" y="367284"/>
                </a:lnTo>
                <a:lnTo>
                  <a:pt x="85344" y="368808"/>
                </a:lnTo>
                <a:lnTo>
                  <a:pt x="79248" y="371856"/>
                </a:lnTo>
                <a:lnTo>
                  <a:pt x="70104" y="373380"/>
                </a:lnTo>
                <a:lnTo>
                  <a:pt x="62484" y="374904"/>
                </a:lnTo>
                <a:lnTo>
                  <a:pt x="44196" y="377952"/>
                </a:lnTo>
                <a:lnTo>
                  <a:pt x="0" y="381000"/>
                </a:lnTo>
                <a:lnTo>
                  <a:pt x="1524" y="399288"/>
                </a:lnTo>
                <a:lnTo>
                  <a:pt x="24384" y="399288"/>
                </a:lnTo>
                <a:lnTo>
                  <a:pt x="45720" y="396240"/>
                </a:lnTo>
                <a:lnTo>
                  <a:pt x="56388" y="396240"/>
                </a:lnTo>
                <a:lnTo>
                  <a:pt x="67056" y="393192"/>
                </a:lnTo>
                <a:lnTo>
                  <a:pt x="76200" y="391668"/>
                </a:lnTo>
                <a:lnTo>
                  <a:pt x="83820" y="390144"/>
                </a:lnTo>
                <a:lnTo>
                  <a:pt x="99060" y="384048"/>
                </a:lnTo>
                <a:lnTo>
                  <a:pt x="105156" y="381000"/>
                </a:lnTo>
                <a:lnTo>
                  <a:pt x="111252" y="379476"/>
                </a:lnTo>
                <a:lnTo>
                  <a:pt x="111252" y="377952"/>
                </a:lnTo>
                <a:lnTo>
                  <a:pt x="115824" y="374904"/>
                </a:lnTo>
                <a:lnTo>
                  <a:pt x="117348" y="373380"/>
                </a:lnTo>
                <a:lnTo>
                  <a:pt x="118872" y="370332"/>
                </a:lnTo>
                <a:lnTo>
                  <a:pt x="120396" y="370332"/>
                </a:lnTo>
                <a:lnTo>
                  <a:pt x="120396" y="368808"/>
                </a:lnTo>
                <a:lnTo>
                  <a:pt x="121920" y="365760"/>
                </a:lnTo>
                <a:lnTo>
                  <a:pt x="123444" y="365760"/>
                </a:lnTo>
                <a:lnTo>
                  <a:pt x="123444" y="359664"/>
                </a:lnTo>
                <a:lnTo>
                  <a:pt x="124968" y="359664"/>
                </a:lnTo>
                <a:lnTo>
                  <a:pt x="124968" y="233172"/>
                </a:lnTo>
                <a:lnTo>
                  <a:pt x="124968" y="231648"/>
                </a:lnTo>
                <a:lnTo>
                  <a:pt x="123444" y="233172"/>
                </a:lnTo>
                <a:lnTo>
                  <a:pt x="124206" y="231648"/>
                </a:lnTo>
                <a:lnTo>
                  <a:pt x="124968" y="230124"/>
                </a:lnTo>
                <a:lnTo>
                  <a:pt x="126492" y="228600"/>
                </a:lnTo>
                <a:lnTo>
                  <a:pt x="129540" y="227076"/>
                </a:lnTo>
                <a:lnTo>
                  <a:pt x="128016" y="227076"/>
                </a:lnTo>
                <a:lnTo>
                  <a:pt x="132588" y="224028"/>
                </a:lnTo>
                <a:lnTo>
                  <a:pt x="137160" y="222504"/>
                </a:lnTo>
                <a:lnTo>
                  <a:pt x="143256" y="219456"/>
                </a:lnTo>
                <a:lnTo>
                  <a:pt x="185928" y="211836"/>
                </a:lnTo>
                <a:lnTo>
                  <a:pt x="230124" y="208788"/>
                </a:lnTo>
                <a:lnTo>
                  <a:pt x="234696" y="208788"/>
                </a:lnTo>
                <a:lnTo>
                  <a:pt x="239268" y="204216"/>
                </a:lnTo>
                <a:lnTo>
                  <a:pt x="239268" y="193548"/>
                </a:lnTo>
                <a:close/>
              </a:path>
              <a:path w="289560" h="1983104">
                <a:moveTo>
                  <a:pt x="289560" y="1200912"/>
                </a:moveTo>
                <a:lnTo>
                  <a:pt x="284988" y="1197864"/>
                </a:lnTo>
                <a:lnTo>
                  <a:pt x="280416" y="1197864"/>
                </a:lnTo>
                <a:lnTo>
                  <a:pt x="259080" y="1194816"/>
                </a:lnTo>
                <a:lnTo>
                  <a:pt x="248412" y="1191768"/>
                </a:lnTo>
                <a:lnTo>
                  <a:pt x="239268" y="1188720"/>
                </a:lnTo>
                <a:lnTo>
                  <a:pt x="230124" y="1182624"/>
                </a:lnTo>
                <a:lnTo>
                  <a:pt x="220980" y="1178052"/>
                </a:lnTo>
                <a:lnTo>
                  <a:pt x="192024" y="1146048"/>
                </a:lnTo>
                <a:lnTo>
                  <a:pt x="178308" y="1114044"/>
                </a:lnTo>
                <a:lnTo>
                  <a:pt x="175260" y="1103376"/>
                </a:lnTo>
                <a:lnTo>
                  <a:pt x="172212" y="1078992"/>
                </a:lnTo>
                <a:lnTo>
                  <a:pt x="172212" y="554736"/>
                </a:lnTo>
                <a:lnTo>
                  <a:pt x="170688" y="541020"/>
                </a:lnTo>
                <a:lnTo>
                  <a:pt x="156972" y="502920"/>
                </a:lnTo>
                <a:lnTo>
                  <a:pt x="135636" y="470916"/>
                </a:lnTo>
                <a:lnTo>
                  <a:pt x="126492" y="463296"/>
                </a:lnTo>
                <a:lnTo>
                  <a:pt x="117348" y="454152"/>
                </a:lnTo>
                <a:lnTo>
                  <a:pt x="96012" y="441960"/>
                </a:lnTo>
                <a:lnTo>
                  <a:pt x="83820" y="437388"/>
                </a:lnTo>
                <a:lnTo>
                  <a:pt x="59436" y="431292"/>
                </a:lnTo>
                <a:lnTo>
                  <a:pt x="47244" y="431292"/>
                </a:lnTo>
                <a:lnTo>
                  <a:pt x="45720" y="449580"/>
                </a:lnTo>
                <a:lnTo>
                  <a:pt x="57912" y="451104"/>
                </a:lnTo>
                <a:lnTo>
                  <a:pt x="68580" y="452628"/>
                </a:lnTo>
                <a:lnTo>
                  <a:pt x="106680" y="470916"/>
                </a:lnTo>
                <a:lnTo>
                  <a:pt x="135636" y="502920"/>
                </a:lnTo>
                <a:lnTo>
                  <a:pt x="150876" y="545592"/>
                </a:lnTo>
                <a:lnTo>
                  <a:pt x="153924" y="556260"/>
                </a:lnTo>
                <a:lnTo>
                  <a:pt x="153924" y="1092708"/>
                </a:lnTo>
                <a:lnTo>
                  <a:pt x="155448" y="1106424"/>
                </a:lnTo>
                <a:lnTo>
                  <a:pt x="169164" y="1144524"/>
                </a:lnTo>
                <a:lnTo>
                  <a:pt x="199644" y="1184148"/>
                </a:lnTo>
                <a:lnTo>
                  <a:pt x="234734" y="1207211"/>
                </a:lnTo>
                <a:lnTo>
                  <a:pt x="231648" y="1208532"/>
                </a:lnTo>
                <a:lnTo>
                  <a:pt x="190500" y="1237488"/>
                </a:lnTo>
                <a:lnTo>
                  <a:pt x="169164" y="1269492"/>
                </a:lnTo>
                <a:lnTo>
                  <a:pt x="163068" y="1280160"/>
                </a:lnTo>
                <a:lnTo>
                  <a:pt x="160020" y="1293876"/>
                </a:lnTo>
                <a:lnTo>
                  <a:pt x="156972" y="1306068"/>
                </a:lnTo>
                <a:lnTo>
                  <a:pt x="153924" y="1319784"/>
                </a:lnTo>
                <a:lnTo>
                  <a:pt x="153924" y="1845564"/>
                </a:lnTo>
                <a:lnTo>
                  <a:pt x="150876" y="1869948"/>
                </a:lnTo>
                <a:lnTo>
                  <a:pt x="149352" y="1880616"/>
                </a:lnTo>
                <a:lnTo>
                  <a:pt x="140208" y="1901952"/>
                </a:lnTo>
                <a:lnTo>
                  <a:pt x="135636" y="1911096"/>
                </a:lnTo>
                <a:lnTo>
                  <a:pt x="128016" y="1920240"/>
                </a:lnTo>
                <a:lnTo>
                  <a:pt x="121920" y="1929384"/>
                </a:lnTo>
                <a:lnTo>
                  <a:pt x="114300" y="1937004"/>
                </a:lnTo>
                <a:lnTo>
                  <a:pt x="105156" y="1943100"/>
                </a:lnTo>
                <a:lnTo>
                  <a:pt x="97536" y="1949196"/>
                </a:lnTo>
                <a:lnTo>
                  <a:pt x="86868" y="1953768"/>
                </a:lnTo>
                <a:lnTo>
                  <a:pt x="77724" y="1958340"/>
                </a:lnTo>
                <a:lnTo>
                  <a:pt x="67056" y="1961388"/>
                </a:lnTo>
                <a:lnTo>
                  <a:pt x="56388" y="1962912"/>
                </a:lnTo>
                <a:lnTo>
                  <a:pt x="45720" y="1962912"/>
                </a:lnTo>
                <a:lnTo>
                  <a:pt x="47244" y="1982724"/>
                </a:lnTo>
                <a:lnTo>
                  <a:pt x="59436" y="1981200"/>
                </a:lnTo>
                <a:lnTo>
                  <a:pt x="73152" y="1979676"/>
                </a:lnTo>
                <a:lnTo>
                  <a:pt x="85344" y="1975104"/>
                </a:lnTo>
                <a:lnTo>
                  <a:pt x="96012" y="1970532"/>
                </a:lnTo>
                <a:lnTo>
                  <a:pt x="117348" y="1958340"/>
                </a:lnTo>
                <a:lnTo>
                  <a:pt x="128016" y="1950720"/>
                </a:lnTo>
                <a:lnTo>
                  <a:pt x="135636" y="1941576"/>
                </a:lnTo>
                <a:lnTo>
                  <a:pt x="144780" y="1930908"/>
                </a:lnTo>
                <a:lnTo>
                  <a:pt x="150876" y="1920240"/>
                </a:lnTo>
                <a:lnTo>
                  <a:pt x="158496" y="1909572"/>
                </a:lnTo>
                <a:lnTo>
                  <a:pt x="167640" y="1885188"/>
                </a:lnTo>
                <a:lnTo>
                  <a:pt x="170688" y="1871472"/>
                </a:lnTo>
                <a:lnTo>
                  <a:pt x="172212" y="1857756"/>
                </a:lnTo>
                <a:lnTo>
                  <a:pt x="172212" y="1335024"/>
                </a:lnTo>
                <a:lnTo>
                  <a:pt x="175260" y="1310640"/>
                </a:lnTo>
                <a:lnTo>
                  <a:pt x="190500" y="1267968"/>
                </a:lnTo>
                <a:lnTo>
                  <a:pt x="219456" y="1235964"/>
                </a:lnTo>
                <a:lnTo>
                  <a:pt x="248412" y="1222248"/>
                </a:lnTo>
                <a:lnTo>
                  <a:pt x="257556" y="1219200"/>
                </a:lnTo>
                <a:lnTo>
                  <a:pt x="268224" y="1216152"/>
                </a:lnTo>
                <a:lnTo>
                  <a:pt x="278892" y="1216152"/>
                </a:lnTo>
                <a:lnTo>
                  <a:pt x="284988" y="1216152"/>
                </a:lnTo>
                <a:lnTo>
                  <a:pt x="289560" y="1211580"/>
                </a:lnTo>
                <a:lnTo>
                  <a:pt x="289560" y="1200912"/>
                </a:lnTo>
                <a:close/>
              </a:path>
            </a:pathLst>
          </a:custGeom>
          <a:solidFill>
            <a:srgbClr val="3333CC"/>
          </a:solidFill>
        </p:spPr>
        <p:txBody>
          <a:bodyPr wrap="square" lIns="0" tIns="0" rIns="0" bIns="0" rtlCol="0"/>
          <a:lstStyle/>
          <a:p>
            <a:endParaRPr/>
          </a:p>
        </p:txBody>
      </p:sp>
      <p:sp>
        <p:nvSpPr>
          <p:cNvPr id="4" name="object 4"/>
          <p:cNvSpPr txBox="1"/>
          <p:nvPr/>
        </p:nvSpPr>
        <p:spPr>
          <a:xfrm>
            <a:off x="4817427" y="5280025"/>
            <a:ext cx="129476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3333CC"/>
                </a:solidFill>
                <a:latin typeface="Arial"/>
                <a:cs typeface="Arial"/>
              </a:rPr>
              <a:t>s</a:t>
            </a:r>
            <a:r>
              <a:rPr sz="2400" b="1" spc="-5" dirty="0">
                <a:solidFill>
                  <a:srgbClr val="3333CC"/>
                </a:solidFill>
                <a:latin typeface="Arial"/>
                <a:cs typeface="Arial"/>
              </a:rPr>
              <a:t>ub</a:t>
            </a:r>
            <a:r>
              <a:rPr sz="2400" b="1" spc="-10" dirty="0">
                <a:solidFill>
                  <a:srgbClr val="3333CC"/>
                </a:solidFill>
                <a:latin typeface="Arial"/>
                <a:cs typeface="Arial"/>
              </a:rPr>
              <a:t>e</a:t>
            </a:r>
            <a:r>
              <a:rPr sz="2400" b="1" spc="-5" dirty="0">
                <a:solidFill>
                  <a:srgbClr val="3333CC"/>
                </a:solidFill>
                <a:latin typeface="Arial"/>
                <a:cs typeface="Arial"/>
              </a:rPr>
              <a:t>rina</a:t>
            </a:r>
            <a:endParaRPr sz="2400">
              <a:latin typeface="Arial"/>
              <a:cs typeface="Arial"/>
            </a:endParaRPr>
          </a:p>
        </p:txBody>
      </p:sp>
      <p:sp>
        <p:nvSpPr>
          <p:cNvPr id="5" name="object 5"/>
          <p:cNvSpPr txBox="1"/>
          <p:nvPr/>
        </p:nvSpPr>
        <p:spPr>
          <a:xfrm>
            <a:off x="4771390" y="4271963"/>
            <a:ext cx="92329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3333CC"/>
                </a:solidFill>
                <a:latin typeface="Arial"/>
                <a:cs typeface="Arial"/>
              </a:rPr>
              <a:t>c</a:t>
            </a:r>
            <a:r>
              <a:rPr sz="2400" b="1" spc="-5" dirty="0">
                <a:solidFill>
                  <a:srgbClr val="3333CC"/>
                </a:solidFill>
                <a:latin typeface="Arial"/>
                <a:cs typeface="Arial"/>
              </a:rPr>
              <a:t>utina</a:t>
            </a:r>
            <a:endParaRPr sz="2400">
              <a:latin typeface="Arial"/>
              <a:cs typeface="Arial"/>
            </a:endParaRPr>
          </a:p>
        </p:txBody>
      </p:sp>
      <p:pic>
        <p:nvPicPr>
          <p:cNvPr id="6" name="object 6"/>
          <p:cNvPicPr/>
          <p:nvPr/>
        </p:nvPicPr>
        <p:blipFill>
          <a:blip r:embed="rId2" cstate="print"/>
          <a:stretch>
            <a:fillRect/>
          </a:stretch>
        </p:blipFill>
        <p:spPr>
          <a:xfrm>
            <a:off x="3561588" y="6324600"/>
            <a:ext cx="426719" cy="533400"/>
          </a:xfrm>
          <a:prstGeom prst="rect">
            <a:avLst/>
          </a:prstGeom>
        </p:spPr>
      </p:pic>
      <p:sp>
        <p:nvSpPr>
          <p:cNvPr id="7" name="object 7"/>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8" name="object 8"/>
          <p:cNvSpPr txBox="1"/>
          <p:nvPr/>
        </p:nvSpPr>
        <p:spPr>
          <a:xfrm>
            <a:off x="847090" y="4079557"/>
            <a:ext cx="3122930" cy="2219960"/>
          </a:xfrm>
          <a:prstGeom prst="rect">
            <a:avLst/>
          </a:prstGeom>
        </p:spPr>
        <p:txBody>
          <a:bodyPr vert="horz" wrap="square" lIns="0" tIns="12700" rIns="0" bIns="0" rtlCol="0">
            <a:spAutoFit/>
          </a:bodyPr>
          <a:lstStyle/>
          <a:p>
            <a:pPr marL="12700" marR="5080">
              <a:lnSpc>
                <a:spcPct val="150000"/>
              </a:lnSpc>
              <a:spcBef>
                <a:spcPts val="100"/>
              </a:spcBef>
            </a:pPr>
            <a:r>
              <a:rPr sz="2400" spc="-5" dirty="0">
                <a:latin typeface="Arial MT"/>
                <a:cs typeface="Arial MT"/>
              </a:rPr>
              <a:t>EPIDERMIDE (e) (p) </a:t>
            </a:r>
            <a:r>
              <a:rPr sz="2400" dirty="0">
                <a:latin typeface="Arial MT"/>
                <a:cs typeface="Arial MT"/>
              </a:rPr>
              <a:t> </a:t>
            </a:r>
            <a:r>
              <a:rPr sz="2400" spc="-5" dirty="0">
                <a:latin typeface="Arial MT"/>
                <a:cs typeface="Arial MT"/>
              </a:rPr>
              <a:t>ESODERMA (e) (p) </a:t>
            </a:r>
            <a:r>
              <a:rPr sz="2400" dirty="0">
                <a:latin typeface="Arial MT"/>
                <a:cs typeface="Arial MT"/>
              </a:rPr>
              <a:t> </a:t>
            </a:r>
            <a:r>
              <a:rPr sz="2400" spc="-5" dirty="0">
                <a:latin typeface="Arial MT"/>
                <a:cs typeface="Arial MT"/>
              </a:rPr>
              <a:t>SUGHERO (e) </a:t>
            </a:r>
            <a:r>
              <a:rPr sz="2400" dirty="0">
                <a:latin typeface="Arial MT"/>
                <a:cs typeface="Arial MT"/>
              </a:rPr>
              <a:t>(s) </a:t>
            </a:r>
            <a:r>
              <a:rPr sz="2400" spc="5" dirty="0">
                <a:latin typeface="Arial MT"/>
                <a:cs typeface="Arial MT"/>
              </a:rPr>
              <a:t> </a:t>
            </a:r>
            <a:r>
              <a:rPr sz="2400" spc="-5" dirty="0">
                <a:latin typeface="Arial MT"/>
                <a:cs typeface="Arial MT"/>
              </a:rPr>
              <a:t>ENDODERMIDE</a:t>
            </a:r>
            <a:r>
              <a:rPr sz="2400" spc="-15" dirty="0">
                <a:latin typeface="Arial MT"/>
                <a:cs typeface="Arial MT"/>
              </a:rPr>
              <a:t> </a:t>
            </a:r>
            <a:r>
              <a:rPr sz="2400" spc="-5" dirty="0">
                <a:latin typeface="Arial MT"/>
                <a:cs typeface="Arial MT"/>
              </a:rPr>
              <a:t>(i)</a:t>
            </a:r>
            <a:r>
              <a:rPr sz="2400" spc="-30" dirty="0">
                <a:latin typeface="Arial MT"/>
                <a:cs typeface="Arial MT"/>
              </a:rPr>
              <a:t> </a:t>
            </a:r>
            <a:r>
              <a:rPr sz="2400" spc="-5" dirty="0">
                <a:latin typeface="Arial MT"/>
                <a:cs typeface="Arial MT"/>
              </a:rPr>
              <a:t>(p)</a:t>
            </a:r>
            <a:endParaRPr sz="2400">
              <a:latin typeface="Arial MT"/>
              <a:cs typeface="Arial MT"/>
            </a:endParaRPr>
          </a:p>
        </p:txBody>
      </p:sp>
      <p:sp>
        <p:nvSpPr>
          <p:cNvPr id="10" name="object 15">
            <a:extLst>
              <a:ext uri="{FF2B5EF4-FFF2-40B4-BE49-F238E27FC236}">
                <a16:creationId xmlns:a16="http://schemas.microsoft.com/office/drawing/2014/main" id="{215D9F82-4C22-42BD-948A-C24C2673D4DB}"/>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12947" y="0"/>
            <a:ext cx="6131560" cy="6858000"/>
            <a:chOff x="3012947" y="0"/>
            <a:chExt cx="6131560" cy="6858000"/>
          </a:xfrm>
        </p:grpSpPr>
        <p:pic>
          <p:nvPicPr>
            <p:cNvPr id="3" name="object 3"/>
            <p:cNvPicPr/>
            <p:nvPr/>
          </p:nvPicPr>
          <p:blipFill>
            <a:blip r:embed="rId2" cstate="print"/>
            <a:stretch>
              <a:fillRect/>
            </a:stretch>
          </p:blipFill>
          <p:spPr>
            <a:xfrm>
              <a:off x="3012947" y="0"/>
              <a:ext cx="6131051" cy="6525767"/>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6" name="object 6"/>
          <p:cNvSpPr txBox="1">
            <a:spLocks noGrp="1"/>
          </p:cNvSpPr>
          <p:nvPr>
            <p:ph type="title"/>
          </p:nvPr>
        </p:nvSpPr>
        <p:spPr>
          <a:xfrm>
            <a:off x="390143" y="358775"/>
            <a:ext cx="1919605" cy="391160"/>
          </a:xfrm>
          <a:prstGeom prst="rect">
            <a:avLst/>
          </a:prstGeom>
        </p:spPr>
        <p:txBody>
          <a:bodyPr vert="horz" wrap="square" lIns="0" tIns="12700" rIns="0" bIns="0" rtlCol="0">
            <a:spAutoFit/>
          </a:bodyPr>
          <a:lstStyle/>
          <a:p>
            <a:pPr marL="12700">
              <a:lnSpc>
                <a:spcPct val="100000"/>
              </a:lnSpc>
              <a:spcBef>
                <a:spcPts val="100"/>
              </a:spcBef>
            </a:pPr>
            <a:r>
              <a:rPr b="1" spc="-10" dirty="0">
                <a:solidFill>
                  <a:srgbClr val="3333CC"/>
                </a:solidFill>
                <a:latin typeface="Arial"/>
                <a:cs typeface="Arial"/>
              </a:rPr>
              <a:t>EP</a:t>
            </a:r>
            <a:r>
              <a:rPr b="1" spc="-5" dirty="0">
                <a:solidFill>
                  <a:srgbClr val="3333CC"/>
                </a:solidFill>
                <a:latin typeface="Arial"/>
                <a:cs typeface="Arial"/>
              </a:rPr>
              <a:t>I</a:t>
            </a:r>
            <a:r>
              <a:rPr b="1" spc="-10" dirty="0">
                <a:solidFill>
                  <a:srgbClr val="3333CC"/>
                </a:solidFill>
                <a:latin typeface="Arial"/>
                <a:cs typeface="Arial"/>
              </a:rPr>
              <a:t>DER</a:t>
            </a:r>
            <a:r>
              <a:rPr b="1" dirty="0">
                <a:solidFill>
                  <a:srgbClr val="3333CC"/>
                </a:solidFill>
                <a:latin typeface="Arial"/>
                <a:cs typeface="Arial"/>
              </a:rPr>
              <a:t>M</a:t>
            </a:r>
            <a:r>
              <a:rPr b="1" spc="-5" dirty="0">
                <a:solidFill>
                  <a:srgbClr val="3333CC"/>
                </a:solidFill>
                <a:latin typeface="Arial"/>
                <a:cs typeface="Arial"/>
              </a:rPr>
              <a:t>I</a:t>
            </a:r>
            <a:r>
              <a:rPr b="1" spc="-10" dirty="0">
                <a:solidFill>
                  <a:srgbClr val="3333CC"/>
                </a:solidFill>
                <a:latin typeface="Arial"/>
                <a:cs typeface="Arial"/>
              </a:rPr>
              <a:t>D</a:t>
            </a:r>
            <a:r>
              <a:rPr b="1" spc="-5" dirty="0">
                <a:solidFill>
                  <a:srgbClr val="3333CC"/>
                </a:solidFill>
                <a:latin typeface="Arial"/>
                <a:cs typeface="Arial"/>
              </a:rPr>
              <a:t>E</a:t>
            </a:r>
          </a:p>
        </p:txBody>
      </p:sp>
      <p:sp>
        <p:nvSpPr>
          <p:cNvPr id="8" name="object 15">
            <a:extLst>
              <a:ext uri="{FF2B5EF4-FFF2-40B4-BE49-F238E27FC236}">
                <a16:creationId xmlns:a16="http://schemas.microsoft.com/office/drawing/2014/main" id="{88D444D6-6C1E-4FE0-BA39-C0FCE58395BA}"/>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93357"/>
            <a:ext cx="8115300" cy="6292850"/>
          </a:xfrm>
          <a:prstGeom prst="rect">
            <a:avLst/>
          </a:prstGeom>
        </p:spPr>
        <p:txBody>
          <a:bodyPr vert="horz" wrap="square" lIns="0" tIns="195580" rIns="0" bIns="0" rtlCol="0">
            <a:spAutoFit/>
          </a:bodyPr>
          <a:lstStyle/>
          <a:p>
            <a:pPr marL="12700">
              <a:lnSpc>
                <a:spcPct val="100000"/>
              </a:lnSpc>
              <a:spcBef>
                <a:spcPts val="1540"/>
              </a:spcBef>
            </a:pPr>
            <a:r>
              <a:rPr sz="2400" b="1" spc="-5" dirty="0">
                <a:solidFill>
                  <a:srgbClr val="3333CC"/>
                </a:solidFill>
                <a:latin typeface="Arial"/>
                <a:cs typeface="Arial"/>
              </a:rPr>
              <a:t>EPIDERMIDE</a:t>
            </a:r>
            <a:endParaRPr sz="2400">
              <a:latin typeface="Arial"/>
              <a:cs typeface="Arial"/>
            </a:endParaRPr>
          </a:p>
          <a:p>
            <a:pPr marL="12700" marR="229870">
              <a:lnSpc>
                <a:spcPct val="100000"/>
              </a:lnSpc>
              <a:spcBef>
                <a:spcPts val="1440"/>
              </a:spcBef>
            </a:pPr>
            <a:r>
              <a:rPr sz="2400" spc="-5" dirty="0">
                <a:latin typeface="Arial MT"/>
                <a:cs typeface="Arial MT"/>
              </a:rPr>
              <a:t>E’</a:t>
            </a:r>
            <a:r>
              <a:rPr sz="2400" spc="-90" dirty="0">
                <a:latin typeface="Arial MT"/>
                <a:cs typeface="Arial MT"/>
              </a:rPr>
              <a:t> </a:t>
            </a:r>
            <a:r>
              <a:rPr sz="2400" spc="-5" dirty="0">
                <a:latin typeface="Arial MT"/>
                <a:cs typeface="Arial MT"/>
              </a:rPr>
              <a:t>il</a:t>
            </a:r>
            <a:r>
              <a:rPr sz="2400" spc="15" dirty="0">
                <a:latin typeface="Arial MT"/>
                <a:cs typeface="Arial MT"/>
              </a:rPr>
              <a:t> </a:t>
            </a:r>
            <a:r>
              <a:rPr sz="2400" spc="-5" dirty="0">
                <a:latin typeface="Arial MT"/>
                <a:cs typeface="Arial MT"/>
              </a:rPr>
              <a:t>tessuto di</a:t>
            </a:r>
            <a:r>
              <a:rPr sz="2400" dirty="0">
                <a:latin typeface="Arial MT"/>
                <a:cs typeface="Arial MT"/>
              </a:rPr>
              <a:t> </a:t>
            </a:r>
            <a:r>
              <a:rPr sz="2400" spc="-5" dirty="0">
                <a:latin typeface="Arial MT"/>
                <a:cs typeface="Arial MT"/>
              </a:rPr>
              <a:t>rivestimento</a:t>
            </a:r>
            <a:r>
              <a:rPr sz="2400" spc="15" dirty="0">
                <a:latin typeface="Arial MT"/>
                <a:cs typeface="Arial MT"/>
              </a:rPr>
              <a:t> </a:t>
            </a:r>
            <a:r>
              <a:rPr sz="2400" spc="-5" dirty="0">
                <a:latin typeface="Arial MT"/>
                <a:cs typeface="Arial MT"/>
              </a:rPr>
              <a:t>del</a:t>
            </a:r>
            <a:r>
              <a:rPr sz="2400" dirty="0">
                <a:latin typeface="Arial MT"/>
                <a:cs typeface="Arial MT"/>
              </a:rPr>
              <a:t> </a:t>
            </a:r>
            <a:r>
              <a:rPr sz="2400" spc="-5" dirty="0">
                <a:latin typeface="Arial MT"/>
                <a:cs typeface="Arial MT"/>
              </a:rPr>
              <a:t>caule</a:t>
            </a:r>
            <a:r>
              <a:rPr sz="2400" spc="25" dirty="0">
                <a:latin typeface="Arial MT"/>
                <a:cs typeface="Arial MT"/>
              </a:rPr>
              <a:t> </a:t>
            </a:r>
            <a:r>
              <a:rPr sz="2400" spc="-5" dirty="0">
                <a:latin typeface="Arial MT"/>
                <a:cs typeface="Arial MT"/>
              </a:rPr>
              <a:t>in</a:t>
            </a:r>
            <a:r>
              <a:rPr sz="2400" spc="5" dirty="0">
                <a:latin typeface="Arial MT"/>
                <a:cs typeface="Arial MT"/>
              </a:rPr>
              <a:t> </a:t>
            </a:r>
            <a:r>
              <a:rPr sz="2400" spc="-5" dirty="0">
                <a:latin typeface="Arial MT"/>
                <a:cs typeface="Arial MT"/>
              </a:rPr>
              <a:t>struttura</a:t>
            </a:r>
            <a:r>
              <a:rPr sz="2400" spc="-20" dirty="0">
                <a:latin typeface="Arial MT"/>
                <a:cs typeface="Arial MT"/>
              </a:rPr>
              <a:t> </a:t>
            </a:r>
            <a:r>
              <a:rPr sz="2400" spc="-5" dirty="0">
                <a:latin typeface="Arial MT"/>
                <a:cs typeface="Arial MT"/>
              </a:rPr>
              <a:t>primaria</a:t>
            </a:r>
            <a:r>
              <a:rPr sz="2400" spc="10" dirty="0">
                <a:latin typeface="Arial MT"/>
                <a:cs typeface="Arial MT"/>
              </a:rPr>
              <a:t> </a:t>
            </a:r>
            <a:r>
              <a:rPr sz="2400" spc="-5" dirty="0">
                <a:latin typeface="Arial MT"/>
                <a:cs typeface="Arial MT"/>
              </a:rPr>
              <a:t>e </a:t>
            </a:r>
            <a:r>
              <a:rPr sz="2400" spc="-650" dirty="0">
                <a:latin typeface="Arial MT"/>
                <a:cs typeface="Arial MT"/>
              </a:rPr>
              <a:t> </a:t>
            </a:r>
            <a:r>
              <a:rPr sz="2400" spc="-5" dirty="0">
                <a:latin typeface="Arial MT"/>
                <a:cs typeface="Arial MT"/>
              </a:rPr>
              <a:t>delle</a:t>
            </a:r>
            <a:r>
              <a:rPr sz="2400" spc="15" dirty="0">
                <a:latin typeface="Arial MT"/>
                <a:cs typeface="Arial MT"/>
              </a:rPr>
              <a:t> </a:t>
            </a:r>
            <a:r>
              <a:rPr sz="2400" spc="-5" dirty="0">
                <a:latin typeface="Arial MT"/>
                <a:cs typeface="Arial MT"/>
              </a:rPr>
              <a:t>foglie,</a:t>
            </a:r>
            <a:r>
              <a:rPr sz="2400" spc="15" dirty="0">
                <a:latin typeface="Arial MT"/>
                <a:cs typeface="Arial MT"/>
              </a:rPr>
              <a:t> </a:t>
            </a:r>
            <a:r>
              <a:rPr sz="2400" spc="-5" dirty="0">
                <a:latin typeface="Arial MT"/>
                <a:cs typeface="Arial MT"/>
              </a:rPr>
              <a:t>“</a:t>
            </a:r>
            <a:r>
              <a:rPr sz="2400" u="heavy" spc="-5" dirty="0">
                <a:uFill>
                  <a:solidFill>
                    <a:srgbClr val="000000"/>
                  </a:solidFill>
                </a:uFill>
                <a:latin typeface="Arial MT"/>
                <a:cs typeface="Arial MT"/>
              </a:rPr>
              <a:t>dall’ipocotile</a:t>
            </a:r>
            <a:r>
              <a:rPr sz="2400" u="heavy" spc="45" dirty="0">
                <a:uFill>
                  <a:solidFill>
                    <a:srgbClr val="000000"/>
                  </a:solidFill>
                </a:uFill>
                <a:latin typeface="Arial MT"/>
                <a:cs typeface="Arial MT"/>
              </a:rPr>
              <a:t> </a:t>
            </a:r>
            <a:r>
              <a:rPr sz="2400" u="heavy" spc="-5" dirty="0">
                <a:uFill>
                  <a:solidFill>
                    <a:srgbClr val="000000"/>
                  </a:solidFill>
                </a:uFill>
                <a:latin typeface="Arial MT"/>
                <a:cs typeface="Arial MT"/>
              </a:rPr>
              <a:t>in</a:t>
            </a:r>
            <a:r>
              <a:rPr sz="2400" u="heavy" spc="10" dirty="0">
                <a:uFill>
                  <a:solidFill>
                    <a:srgbClr val="000000"/>
                  </a:solidFill>
                </a:uFill>
                <a:latin typeface="Arial MT"/>
                <a:cs typeface="Arial MT"/>
              </a:rPr>
              <a:t> </a:t>
            </a:r>
            <a:r>
              <a:rPr sz="2400" u="heavy" dirty="0">
                <a:uFill>
                  <a:solidFill>
                    <a:srgbClr val="000000"/>
                  </a:solidFill>
                </a:uFill>
                <a:latin typeface="Arial MT"/>
                <a:cs typeface="Arial MT"/>
              </a:rPr>
              <a:t>su</a:t>
            </a:r>
            <a:r>
              <a:rPr sz="2400" dirty="0">
                <a:latin typeface="Arial MT"/>
                <a:cs typeface="Arial MT"/>
              </a:rPr>
              <a:t>”.</a:t>
            </a:r>
            <a:endParaRPr sz="2400">
              <a:latin typeface="Arial MT"/>
              <a:cs typeface="Arial MT"/>
            </a:endParaRPr>
          </a:p>
          <a:p>
            <a:pPr marL="12700" marR="386080">
              <a:lnSpc>
                <a:spcPct val="100000"/>
              </a:lnSpc>
              <a:spcBef>
                <a:spcPts val="1805"/>
              </a:spcBef>
            </a:pPr>
            <a:r>
              <a:rPr sz="2400" spc="-5" dirty="0">
                <a:latin typeface="Arial MT"/>
                <a:cs typeface="Arial MT"/>
              </a:rPr>
              <a:t>E’</a:t>
            </a:r>
            <a:r>
              <a:rPr sz="2400" spc="-90" dirty="0">
                <a:latin typeface="Arial MT"/>
                <a:cs typeface="Arial MT"/>
              </a:rPr>
              <a:t> </a:t>
            </a:r>
            <a:r>
              <a:rPr sz="2400" spc="-5" dirty="0">
                <a:latin typeface="Arial MT"/>
                <a:cs typeface="Arial MT"/>
              </a:rPr>
              <a:t>il</a:t>
            </a:r>
            <a:r>
              <a:rPr sz="2400" spc="20" dirty="0">
                <a:latin typeface="Arial MT"/>
                <a:cs typeface="Arial MT"/>
              </a:rPr>
              <a:t> </a:t>
            </a:r>
            <a:r>
              <a:rPr sz="2400" spc="-5" dirty="0">
                <a:latin typeface="Arial MT"/>
                <a:cs typeface="Arial MT"/>
              </a:rPr>
              <a:t>tessuto che</a:t>
            </a:r>
            <a:r>
              <a:rPr sz="2400" spc="5" dirty="0">
                <a:latin typeface="Arial MT"/>
                <a:cs typeface="Arial MT"/>
              </a:rPr>
              <a:t> </a:t>
            </a:r>
            <a:r>
              <a:rPr sz="2400" spc="-5" dirty="0">
                <a:latin typeface="Arial MT"/>
                <a:cs typeface="Arial MT"/>
              </a:rPr>
              <a:t>costituisce</a:t>
            </a:r>
            <a:r>
              <a:rPr sz="2400" spc="5" dirty="0">
                <a:latin typeface="Arial MT"/>
                <a:cs typeface="Arial MT"/>
              </a:rPr>
              <a:t> </a:t>
            </a:r>
            <a:r>
              <a:rPr sz="2400" spc="-5" dirty="0">
                <a:latin typeface="Arial MT"/>
                <a:cs typeface="Arial MT"/>
              </a:rPr>
              <a:t>il</a:t>
            </a:r>
            <a:r>
              <a:rPr sz="2400" spc="15" dirty="0">
                <a:latin typeface="Arial MT"/>
                <a:cs typeface="Arial MT"/>
              </a:rPr>
              <a:t> </a:t>
            </a:r>
            <a:r>
              <a:rPr sz="2400" spc="-5" dirty="0">
                <a:latin typeface="Arial MT"/>
                <a:cs typeface="Arial MT"/>
              </a:rPr>
              <a:t>primo</a:t>
            </a:r>
            <a:r>
              <a:rPr sz="2400" spc="5" dirty="0">
                <a:latin typeface="Arial MT"/>
                <a:cs typeface="Arial MT"/>
              </a:rPr>
              <a:t> </a:t>
            </a:r>
            <a:r>
              <a:rPr sz="2400" spc="-5" dirty="0">
                <a:latin typeface="Arial MT"/>
                <a:cs typeface="Arial MT"/>
              </a:rPr>
              <a:t>rivestimento</a:t>
            </a:r>
            <a:r>
              <a:rPr sz="2400" spc="15" dirty="0">
                <a:latin typeface="Arial MT"/>
                <a:cs typeface="Arial MT"/>
              </a:rPr>
              <a:t> </a:t>
            </a:r>
            <a:r>
              <a:rPr sz="2400" spc="-5" dirty="0">
                <a:latin typeface="Arial MT"/>
                <a:cs typeface="Arial MT"/>
              </a:rPr>
              <a:t>di</a:t>
            </a:r>
            <a:r>
              <a:rPr sz="2400" spc="5" dirty="0">
                <a:latin typeface="Arial MT"/>
                <a:cs typeface="Arial MT"/>
              </a:rPr>
              <a:t> </a:t>
            </a:r>
            <a:r>
              <a:rPr sz="2400" spc="-5" dirty="0">
                <a:latin typeface="Arial MT"/>
                <a:cs typeface="Arial MT"/>
              </a:rPr>
              <a:t>tutti</a:t>
            </a:r>
            <a:r>
              <a:rPr sz="2400" spc="-20" dirty="0">
                <a:latin typeface="Arial MT"/>
                <a:cs typeface="Arial MT"/>
              </a:rPr>
              <a:t> </a:t>
            </a:r>
            <a:r>
              <a:rPr sz="2400" spc="-5" dirty="0">
                <a:latin typeface="Arial MT"/>
                <a:cs typeface="Arial MT"/>
              </a:rPr>
              <a:t>gli </a:t>
            </a:r>
            <a:r>
              <a:rPr sz="2400" spc="-655" dirty="0">
                <a:latin typeface="Arial MT"/>
                <a:cs typeface="Arial MT"/>
              </a:rPr>
              <a:t> </a:t>
            </a:r>
            <a:r>
              <a:rPr sz="2400" spc="-5" dirty="0">
                <a:latin typeface="Arial MT"/>
                <a:cs typeface="Arial MT"/>
              </a:rPr>
              <a:t>organi</a:t>
            </a:r>
            <a:r>
              <a:rPr sz="2400" spc="5" dirty="0">
                <a:latin typeface="Arial MT"/>
                <a:cs typeface="Arial MT"/>
              </a:rPr>
              <a:t> </a:t>
            </a:r>
            <a:r>
              <a:rPr sz="2400" spc="-5" dirty="0">
                <a:latin typeface="Arial MT"/>
                <a:cs typeface="Arial MT"/>
              </a:rPr>
              <a:t>aerei</a:t>
            </a:r>
            <a:r>
              <a:rPr sz="2400" spc="15" dirty="0">
                <a:latin typeface="Arial MT"/>
                <a:cs typeface="Arial MT"/>
              </a:rPr>
              <a:t> </a:t>
            </a:r>
            <a:r>
              <a:rPr sz="2400" spc="-5" dirty="0">
                <a:latin typeface="Arial MT"/>
                <a:cs typeface="Arial MT"/>
              </a:rPr>
              <a:t>della</a:t>
            </a:r>
            <a:r>
              <a:rPr sz="2400" spc="15" dirty="0">
                <a:latin typeface="Arial MT"/>
                <a:cs typeface="Arial MT"/>
              </a:rPr>
              <a:t> </a:t>
            </a:r>
            <a:r>
              <a:rPr sz="2400" spc="-5" dirty="0">
                <a:latin typeface="Arial MT"/>
                <a:cs typeface="Arial MT"/>
              </a:rPr>
              <a:t>pianta</a:t>
            </a:r>
            <a:r>
              <a:rPr sz="2400" spc="10" dirty="0">
                <a:latin typeface="Arial MT"/>
                <a:cs typeface="Arial MT"/>
              </a:rPr>
              <a:t> </a:t>
            </a:r>
            <a:r>
              <a:rPr sz="2400" spc="-5" dirty="0">
                <a:latin typeface="Arial MT"/>
                <a:cs typeface="Arial MT"/>
              </a:rPr>
              <a:t>prendendo</a:t>
            </a:r>
            <a:r>
              <a:rPr sz="2400" spc="15" dirty="0">
                <a:latin typeface="Arial MT"/>
                <a:cs typeface="Arial MT"/>
              </a:rPr>
              <a:t> </a:t>
            </a:r>
            <a:r>
              <a:rPr sz="2400" spc="-5" dirty="0">
                <a:latin typeface="Arial MT"/>
                <a:cs typeface="Arial MT"/>
              </a:rPr>
              <a:t>origine</a:t>
            </a:r>
            <a:r>
              <a:rPr sz="2400" spc="30" dirty="0">
                <a:latin typeface="Arial MT"/>
                <a:cs typeface="Arial MT"/>
              </a:rPr>
              <a:t> </a:t>
            </a:r>
            <a:r>
              <a:rPr sz="2400" spc="-5" dirty="0">
                <a:latin typeface="Arial MT"/>
                <a:cs typeface="Arial MT"/>
              </a:rPr>
              <a:t>direttamente </a:t>
            </a:r>
            <a:r>
              <a:rPr sz="2400" dirty="0">
                <a:latin typeface="Arial MT"/>
                <a:cs typeface="Arial MT"/>
              </a:rPr>
              <a:t> </a:t>
            </a:r>
            <a:r>
              <a:rPr sz="2400" spc="-5" dirty="0">
                <a:latin typeface="Arial MT"/>
                <a:cs typeface="Arial MT"/>
              </a:rPr>
              <a:t>dal</a:t>
            </a:r>
            <a:r>
              <a:rPr sz="2400" spc="5" dirty="0">
                <a:latin typeface="Arial MT"/>
                <a:cs typeface="Arial MT"/>
              </a:rPr>
              <a:t> </a:t>
            </a:r>
            <a:r>
              <a:rPr sz="2400" b="1" spc="-5" dirty="0">
                <a:latin typeface="Arial"/>
                <a:cs typeface="Arial"/>
              </a:rPr>
              <a:t>protoderma</a:t>
            </a:r>
            <a:r>
              <a:rPr sz="2400" b="1" spc="10" dirty="0">
                <a:latin typeface="Arial"/>
                <a:cs typeface="Arial"/>
              </a:rPr>
              <a:t> </a:t>
            </a:r>
            <a:r>
              <a:rPr sz="2400" spc="-5" dirty="0">
                <a:latin typeface="Arial MT"/>
                <a:cs typeface="Arial MT"/>
              </a:rPr>
              <a:t>dell’apice</a:t>
            </a:r>
            <a:r>
              <a:rPr sz="2400" spc="45" dirty="0">
                <a:latin typeface="Arial MT"/>
                <a:cs typeface="Arial MT"/>
              </a:rPr>
              <a:t> </a:t>
            </a:r>
            <a:r>
              <a:rPr sz="2400" spc="-5" dirty="0">
                <a:latin typeface="Arial MT"/>
                <a:cs typeface="Arial MT"/>
              </a:rPr>
              <a:t>vegetativo</a:t>
            </a:r>
            <a:r>
              <a:rPr sz="2400" spc="10" dirty="0">
                <a:latin typeface="Arial MT"/>
                <a:cs typeface="Arial MT"/>
              </a:rPr>
              <a:t> </a:t>
            </a:r>
            <a:r>
              <a:rPr sz="2400" spc="-5" dirty="0">
                <a:latin typeface="Arial MT"/>
                <a:cs typeface="Arial MT"/>
              </a:rPr>
              <a:t>del</a:t>
            </a:r>
            <a:r>
              <a:rPr sz="2400" spc="10" dirty="0">
                <a:latin typeface="Arial MT"/>
                <a:cs typeface="Arial MT"/>
              </a:rPr>
              <a:t> </a:t>
            </a:r>
            <a:r>
              <a:rPr sz="2400" spc="-5" dirty="0">
                <a:latin typeface="Arial MT"/>
                <a:cs typeface="Arial MT"/>
              </a:rPr>
              <a:t>caule.</a:t>
            </a:r>
            <a:endParaRPr sz="2400">
              <a:latin typeface="Arial MT"/>
              <a:cs typeface="Arial MT"/>
            </a:endParaRPr>
          </a:p>
          <a:p>
            <a:pPr>
              <a:lnSpc>
                <a:spcPct val="100000"/>
              </a:lnSpc>
              <a:spcBef>
                <a:spcPts val="50"/>
              </a:spcBef>
            </a:pPr>
            <a:endParaRPr sz="2500">
              <a:latin typeface="Arial MT"/>
              <a:cs typeface="Arial MT"/>
            </a:endParaRPr>
          </a:p>
          <a:p>
            <a:pPr marL="12700" marR="78105">
              <a:lnSpc>
                <a:spcPct val="100000"/>
              </a:lnSpc>
            </a:pPr>
            <a:r>
              <a:rPr sz="2400" spc="-15" dirty="0">
                <a:latin typeface="Arial MT"/>
                <a:cs typeface="Arial MT"/>
              </a:rPr>
              <a:t>L’epidermide</a:t>
            </a:r>
            <a:r>
              <a:rPr sz="2400" spc="40" dirty="0">
                <a:latin typeface="Arial MT"/>
                <a:cs typeface="Arial MT"/>
              </a:rPr>
              <a:t> </a:t>
            </a:r>
            <a:r>
              <a:rPr sz="2400" spc="-5" dirty="0">
                <a:latin typeface="Arial MT"/>
                <a:cs typeface="Arial MT"/>
              </a:rPr>
              <a:t>è</a:t>
            </a:r>
            <a:r>
              <a:rPr sz="2400" dirty="0">
                <a:latin typeface="Arial MT"/>
                <a:cs typeface="Arial MT"/>
              </a:rPr>
              <a:t> </a:t>
            </a:r>
            <a:r>
              <a:rPr sz="2400" spc="-5" dirty="0">
                <a:latin typeface="Arial MT"/>
                <a:cs typeface="Arial MT"/>
              </a:rPr>
              <a:t>costituita</a:t>
            </a:r>
            <a:r>
              <a:rPr sz="2400" spc="15" dirty="0">
                <a:latin typeface="Arial MT"/>
                <a:cs typeface="Arial MT"/>
              </a:rPr>
              <a:t> </a:t>
            </a:r>
            <a:r>
              <a:rPr sz="2400" b="1" spc="-5" dirty="0">
                <a:latin typeface="Arial"/>
                <a:cs typeface="Arial"/>
              </a:rPr>
              <a:t>in</a:t>
            </a:r>
            <a:r>
              <a:rPr sz="2400" b="1" spc="-20" dirty="0">
                <a:latin typeface="Arial"/>
                <a:cs typeface="Arial"/>
              </a:rPr>
              <a:t> </a:t>
            </a:r>
            <a:r>
              <a:rPr sz="2400" b="1" spc="-5" dirty="0">
                <a:latin typeface="Arial"/>
                <a:cs typeface="Arial"/>
              </a:rPr>
              <a:t>genere</a:t>
            </a:r>
            <a:r>
              <a:rPr sz="2400" b="1" spc="5" dirty="0">
                <a:latin typeface="Arial"/>
                <a:cs typeface="Arial"/>
              </a:rPr>
              <a:t> </a:t>
            </a:r>
            <a:r>
              <a:rPr sz="2400" spc="-5" dirty="0">
                <a:latin typeface="Arial MT"/>
                <a:cs typeface="Arial MT"/>
              </a:rPr>
              <a:t>da</a:t>
            </a:r>
            <a:r>
              <a:rPr sz="2400" dirty="0">
                <a:latin typeface="Arial MT"/>
                <a:cs typeface="Arial MT"/>
              </a:rPr>
              <a:t> </a:t>
            </a:r>
            <a:r>
              <a:rPr sz="2400" spc="-5" dirty="0">
                <a:latin typeface="Arial MT"/>
                <a:cs typeface="Arial MT"/>
              </a:rPr>
              <a:t>un</a:t>
            </a:r>
            <a:r>
              <a:rPr sz="2400" spc="15" dirty="0">
                <a:latin typeface="Arial MT"/>
                <a:cs typeface="Arial MT"/>
              </a:rPr>
              <a:t> </a:t>
            </a:r>
            <a:r>
              <a:rPr sz="2400" b="1" spc="-5" dirty="0">
                <a:latin typeface="Arial"/>
                <a:cs typeface="Arial"/>
              </a:rPr>
              <a:t>unico</a:t>
            </a:r>
            <a:r>
              <a:rPr sz="2400" b="1" spc="-20" dirty="0">
                <a:latin typeface="Arial"/>
                <a:cs typeface="Arial"/>
              </a:rPr>
              <a:t> </a:t>
            </a:r>
            <a:r>
              <a:rPr sz="2400" b="1" spc="-5" dirty="0">
                <a:latin typeface="Arial"/>
                <a:cs typeface="Arial"/>
              </a:rPr>
              <a:t>strato</a:t>
            </a:r>
            <a:r>
              <a:rPr sz="2400" b="1" dirty="0">
                <a:latin typeface="Arial"/>
                <a:cs typeface="Arial"/>
              </a:rPr>
              <a:t> </a:t>
            </a:r>
            <a:r>
              <a:rPr sz="2400" b="1" spc="-5" dirty="0">
                <a:latin typeface="Arial"/>
                <a:cs typeface="Arial"/>
              </a:rPr>
              <a:t>di </a:t>
            </a:r>
            <a:r>
              <a:rPr sz="2400" b="1" dirty="0">
                <a:latin typeface="Arial"/>
                <a:cs typeface="Arial"/>
              </a:rPr>
              <a:t> </a:t>
            </a:r>
            <a:r>
              <a:rPr sz="2400" b="1" spc="-5" dirty="0">
                <a:latin typeface="Arial"/>
                <a:cs typeface="Arial"/>
              </a:rPr>
              <a:t>cellule</a:t>
            </a:r>
            <a:r>
              <a:rPr sz="2400" b="1" spc="-25" dirty="0">
                <a:latin typeface="Arial"/>
                <a:cs typeface="Arial"/>
              </a:rPr>
              <a:t> </a:t>
            </a:r>
            <a:r>
              <a:rPr sz="2400" b="1" spc="-5" dirty="0">
                <a:latin typeface="Arial"/>
                <a:cs typeface="Arial"/>
              </a:rPr>
              <a:t>vive</a:t>
            </a:r>
            <a:r>
              <a:rPr sz="2400" spc="-5" dirty="0">
                <a:latin typeface="Arial MT"/>
                <a:cs typeface="Arial MT"/>
              </a:rPr>
              <a:t>, vacuolate,</a:t>
            </a:r>
            <a:r>
              <a:rPr sz="2400" spc="20" dirty="0">
                <a:latin typeface="Arial MT"/>
                <a:cs typeface="Arial MT"/>
              </a:rPr>
              <a:t> </a:t>
            </a:r>
            <a:r>
              <a:rPr sz="2400" spc="-5" dirty="0">
                <a:latin typeface="Arial MT"/>
                <a:cs typeface="Arial MT"/>
              </a:rPr>
              <a:t>a</a:t>
            </a:r>
            <a:r>
              <a:rPr sz="2400" spc="-10" dirty="0">
                <a:latin typeface="Arial MT"/>
                <a:cs typeface="Arial MT"/>
              </a:rPr>
              <a:t> </a:t>
            </a:r>
            <a:r>
              <a:rPr sz="2400" spc="-5" dirty="0">
                <a:latin typeface="Arial MT"/>
                <a:cs typeface="Arial MT"/>
              </a:rPr>
              <a:t>volte</a:t>
            </a:r>
            <a:r>
              <a:rPr sz="2400" spc="10" dirty="0">
                <a:latin typeface="Arial MT"/>
                <a:cs typeface="Arial MT"/>
              </a:rPr>
              <a:t> </a:t>
            </a:r>
            <a:r>
              <a:rPr sz="2400" spc="-5" dirty="0">
                <a:latin typeface="Arial MT"/>
                <a:cs typeface="Arial MT"/>
              </a:rPr>
              <a:t>colorate</a:t>
            </a:r>
            <a:r>
              <a:rPr sz="2400" spc="5" dirty="0">
                <a:latin typeface="Arial MT"/>
                <a:cs typeface="Arial MT"/>
              </a:rPr>
              <a:t> </a:t>
            </a:r>
            <a:r>
              <a:rPr sz="2400" spc="-5" dirty="0">
                <a:latin typeface="Arial MT"/>
                <a:cs typeface="Arial MT"/>
              </a:rPr>
              <a:t>per</a:t>
            </a:r>
            <a:r>
              <a:rPr sz="2400" spc="5"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presenza</a:t>
            </a:r>
            <a:r>
              <a:rPr sz="2400" spc="15" dirty="0">
                <a:latin typeface="Arial MT"/>
                <a:cs typeface="Arial MT"/>
              </a:rPr>
              <a:t> </a:t>
            </a:r>
            <a:r>
              <a:rPr sz="2400" spc="-5" dirty="0">
                <a:latin typeface="Arial MT"/>
                <a:cs typeface="Arial MT"/>
              </a:rPr>
              <a:t>di </a:t>
            </a:r>
            <a:r>
              <a:rPr sz="2400" dirty="0">
                <a:latin typeface="Arial MT"/>
                <a:cs typeface="Arial MT"/>
              </a:rPr>
              <a:t> </a:t>
            </a:r>
            <a:r>
              <a:rPr sz="2400" spc="-5" dirty="0">
                <a:latin typeface="Arial MT"/>
                <a:cs typeface="Arial MT"/>
              </a:rPr>
              <a:t>pigmenti</a:t>
            </a:r>
            <a:r>
              <a:rPr sz="2400" spc="5" dirty="0">
                <a:latin typeface="Arial MT"/>
                <a:cs typeface="Arial MT"/>
              </a:rPr>
              <a:t> </a:t>
            </a:r>
            <a:r>
              <a:rPr sz="2400" spc="-5" dirty="0">
                <a:latin typeface="Arial MT"/>
                <a:cs typeface="Arial MT"/>
              </a:rPr>
              <a:t>(antociani)</a:t>
            </a:r>
            <a:r>
              <a:rPr sz="2400" spc="25" dirty="0">
                <a:latin typeface="Arial MT"/>
                <a:cs typeface="Arial MT"/>
              </a:rPr>
              <a:t> </a:t>
            </a:r>
            <a:r>
              <a:rPr sz="2400" spc="-5" dirty="0">
                <a:latin typeface="Arial MT"/>
                <a:cs typeface="Arial MT"/>
              </a:rPr>
              <a:t>accumulati</a:t>
            </a:r>
            <a:r>
              <a:rPr sz="2400" spc="20" dirty="0">
                <a:latin typeface="Arial MT"/>
                <a:cs typeface="Arial MT"/>
              </a:rPr>
              <a:t> </a:t>
            </a:r>
            <a:r>
              <a:rPr sz="2400" spc="-5" dirty="0">
                <a:latin typeface="Arial MT"/>
                <a:cs typeface="Arial MT"/>
              </a:rPr>
              <a:t>a</a:t>
            </a:r>
            <a:r>
              <a:rPr sz="2400" spc="-10" dirty="0">
                <a:latin typeface="Arial MT"/>
                <a:cs typeface="Arial MT"/>
              </a:rPr>
              <a:t> </a:t>
            </a:r>
            <a:r>
              <a:rPr sz="2400" spc="-5" dirty="0">
                <a:latin typeface="Arial MT"/>
                <a:cs typeface="Arial MT"/>
              </a:rPr>
              <a:t>livello</a:t>
            </a:r>
            <a:r>
              <a:rPr sz="2400" spc="45" dirty="0">
                <a:latin typeface="Arial MT"/>
                <a:cs typeface="Arial MT"/>
              </a:rPr>
              <a:t> </a:t>
            </a:r>
            <a:r>
              <a:rPr sz="2400" spc="-5" dirty="0">
                <a:latin typeface="Arial MT"/>
                <a:cs typeface="Arial MT"/>
              </a:rPr>
              <a:t>del</a:t>
            </a:r>
            <a:r>
              <a:rPr sz="2400" spc="10" dirty="0">
                <a:latin typeface="Arial MT"/>
                <a:cs typeface="Arial MT"/>
              </a:rPr>
              <a:t> </a:t>
            </a:r>
            <a:r>
              <a:rPr sz="2400" spc="-5" dirty="0">
                <a:latin typeface="Arial MT"/>
                <a:cs typeface="Arial MT"/>
              </a:rPr>
              <a:t>vacuolo,</a:t>
            </a:r>
            <a:r>
              <a:rPr sz="2400" spc="15" dirty="0">
                <a:latin typeface="Arial MT"/>
                <a:cs typeface="Arial MT"/>
              </a:rPr>
              <a:t> </a:t>
            </a:r>
            <a:r>
              <a:rPr sz="2400" spc="-5" dirty="0">
                <a:latin typeface="Arial MT"/>
                <a:cs typeface="Arial MT"/>
              </a:rPr>
              <a:t>per cui </a:t>
            </a:r>
            <a:r>
              <a:rPr sz="2400" spc="-650" dirty="0">
                <a:latin typeface="Arial MT"/>
                <a:cs typeface="Arial MT"/>
              </a:rPr>
              <a:t> </a:t>
            </a:r>
            <a:r>
              <a:rPr sz="2400" spc="-5" dirty="0">
                <a:latin typeface="Arial MT"/>
                <a:cs typeface="Arial MT"/>
              </a:rPr>
              <a:t>il</a:t>
            </a:r>
            <a:r>
              <a:rPr sz="2400" spc="10" dirty="0">
                <a:latin typeface="Arial MT"/>
                <a:cs typeface="Arial MT"/>
              </a:rPr>
              <a:t> </a:t>
            </a:r>
            <a:r>
              <a:rPr sz="2400" spc="-5" dirty="0">
                <a:latin typeface="Arial MT"/>
                <a:cs typeface="Arial MT"/>
              </a:rPr>
              <a:t>tessuto</a:t>
            </a:r>
            <a:r>
              <a:rPr sz="2400" spc="-10" dirty="0">
                <a:latin typeface="Arial MT"/>
                <a:cs typeface="Arial MT"/>
              </a:rPr>
              <a:t> </a:t>
            </a:r>
            <a:r>
              <a:rPr sz="2400" spc="-5" dirty="0">
                <a:latin typeface="Arial MT"/>
                <a:cs typeface="Arial MT"/>
              </a:rPr>
              <a:t>risulta</a:t>
            </a:r>
            <a:r>
              <a:rPr sz="2400" dirty="0">
                <a:latin typeface="Arial MT"/>
                <a:cs typeface="Arial MT"/>
              </a:rPr>
              <a:t> </a:t>
            </a:r>
            <a:r>
              <a:rPr sz="2400" spc="-5" dirty="0">
                <a:latin typeface="Arial MT"/>
                <a:cs typeface="Arial MT"/>
              </a:rPr>
              <a:t>colorato</a:t>
            </a:r>
            <a:r>
              <a:rPr sz="2400" spc="10" dirty="0">
                <a:latin typeface="Arial MT"/>
                <a:cs typeface="Arial MT"/>
              </a:rPr>
              <a:t> </a:t>
            </a:r>
            <a:r>
              <a:rPr sz="2400" spc="-5" dirty="0">
                <a:latin typeface="Arial MT"/>
                <a:cs typeface="Arial MT"/>
              </a:rPr>
              <a:t>di</a:t>
            </a:r>
            <a:r>
              <a:rPr sz="2400" spc="15" dirty="0">
                <a:latin typeface="Arial MT"/>
                <a:cs typeface="Arial MT"/>
              </a:rPr>
              <a:t> </a:t>
            </a:r>
            <a:r>
              <a:rPr sz="2400" spc="-5" dirty="0">
                <a:latin typeface="Arial MT"/>
                <a:cs typeface="Arial MT"/>
              </a:rPr>
              <a:t>rosso, rosa</a:t>
            </a:r>
            <a:r>
              <a:rPr sz="2400" spc="-10" dirty="0">
                <a:latin typeface="Arial MT"/>
                <a:cs typeface="Arial MT"/>
              </a:rPr>
              <a:t> </a:t>
            </a:r>
            <a:r>
              <a:rPr sz="2400" spc="-5" dirty="0">
                <a:latin typeface="Arial MT"/>
                <a:cs typeface="Arial MT"/>
              </a:rPr>
              <a:t>o</a:t>
            </a:r>
            <a:r>
              <a:rPr sz="2400" dirty="0">
                <a:latin typeface="Arial MT"/>
                <a:cs typeface="Arial MT"/>
              </a:rPr>
              <a:t> </a:t>
            </a:r>
            <a:r>
              <a:rPr sz="2400" spc="-5" dirty="0">
                <a:latin typeface="Arial MT"/>
                <a:cs typeface="Arial MT"/>
              </a:rPr>
              <a:t>violetto.</a:t>
            </a:r>
            <a:endParaRPr sz="2400">
              <a:latin typeface="Arial MT"/>
              <a:cs typeface="Arial MT"/>
            </a:endParaRPr>
          </a:p>
          <a:p>
            <a:pPr marL="12700" marR="5080">
              <a:lnSpc>
                <a:spcPct val="99700"/>
              </a:lnSpc>
              <a:spcBef>
                <a:spcPts val="1445"/>
              </a:spcBef>
            </a:pPr>
            <a:r>
              <a:rPr sz="2400" spc="-20" dirty="0">
                <a:latin typeface="Arial MT"/>
                <a:cs typeface="Arial MT"/>
              </a:rPr>
              <a:t>Tranne</a:t>
            </a:r>
            <a:r>
              <a:rPr sz="2400" dirty="0">
                <a:latin typeface="Arial MT"/>
                <a:cs typeface="Arial MT"/>
              </a:rPr>
              <a:t> </a:t>
            </a:r>
            <a:r>
              <a:rPr sz="2400" spc="-5" dirty="0">
                <a:latin typeface="Arial MT"/>
                <a:cs typeface="Arial MT"/>
              </a:rPr>
              <a:t>che</a:t>
            </a:r>
            <a:r>
              <a:rPr sz="2400" dirty="0">
                <a:latin typeface="Arial MT"/>
                <a:cs typeface="Arial MT"/>
              </a:rPr>
              <a:t> </a:t>
            </a:r>
            <a:r>
              <a:rPr sz="2400" spc="-5" dirty="0">
                <a:latin typeface="Arial MT"/>
                <a:cs typeface="Arial MT"/>
              </a:rPr>
              <a:t>nelle</a:t>
            </a:r>
            <a:r>
              <a:rPr sz="2400" spc="20" dirty="0">
                <a:latin typeface="Arial MT"/>
                <a:cs typeface="Arial MT"/>
              </a:rPr>
              <a:t> </a:t>
            </a:r>
            <a:r>
              <a:rPr sz="2400" spc="-5" dirty="0">
                <a:latin typeface="Arial MT"/>
                <a:cs typeface="Arial MT"/>
              </a:rPr>
              <a:t>felci</a:t>
            </a:r>
            <a:r>
              <a:rPr sz="2400" spc="10" dirty="0">
                <a:latin typeface="Arial MT"/>
                <a:cs typeface="Arial MT"/>
              </a:rPr>
              <a:t> </a:t>
            </a:r>
            <a:r>
              <a:rPr sz="2400" spc="-5" dirty="0">
                <a:latin typeface="Arial MT"/>
                <a:cs typeface="Arial MT"/>
              </a:rPr>
              <a:t>e</a:t>
            </a:r>
            <a:r>
              <a:rPr sz="2400"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alcune</a:t>
            </a:r>
            <a:r>
              <a:rPr sz="2400" spc="20" dirty="0">
                <a:latin typeface="Arial MT"/>
                <a:cs typeface="Arial MT"/>
              </a:rPr>
              <a:t> </a:t>
            </a:r>
            <a:r>
              <a:rPr sz="2400" spc="-5" dirty="0">
                <a:latin typeface="Arial MT"/>
                <a:cs typeface="Arial MT"/>
              </a:rPr>
              <a:t>piante</a:t>
            </a:r>
            <a:r>
              <a:rPr sz="2400" spc="10" dirty="0">
                <a:latin typeface="Arial MT"/>
                <a:cs typeface="Arial MT"/>
              </a:rPr>
              <a:t> </a:t>
            </a:r>
            <a:r>
              <a:rPr sz="2400" spc="-5" dirty="0">
                <a:latin typeface="Arial MT"/>
                <a:cs typeface="Arial MT"/>
              </a:rPr>
              <a:t>di ambienti</a:t>
            </a:r>
            <a:r>
              <a:rPr sz="2400" spc="20" dirty="0">
                <a:latin typeface="Arial MT"/>
                <a:cs typeface="Arial MT"/>
              </a:rPr>
              <a:t> </a:t>
            </a:r>
            <a:r>
              <a:rPr sz="2400" spc="-5" dirty="0">
                <a:latin typeface="Arial MT"/>
                <a:cs typeface="Arial MT"/>
              </a:rPr>
              <a:t>ombrosi </a:t>
            </a:r>
            <a:r>
              <a:rPr sz="2400" spc="-650" dirty="0">
                <a:latin typeface="Arial MT"/>
                <a:cs typeface="Arial MT"/>
              </a:rPr>
              <a:t> </a:t>
            </a:r>
            <a:r>
              <a:rPr sz="2400" spc="-5" dirty="0">
                <a:latin typeface="Arial MT"/>
                <a:cs typeface="Arial MT"/>
              </a:rPr>
              <a:t>e umidi,</a:t>
            </a:r>
            <a:r>
              <a:rPr sz="2400" spc="5" dirty="0">
                <a:latin typeface="Arial MT"/>
                <a:cs typeface="Arial MT"/>
              </a:rPr>
              <a:t> </a:t>
            </a:r>
            <a:r>
              <a:rPr sz="2400" spc="-5" dirty="0">
                <a:latin typeface="Arial MT"/>
                <a:cs typeface="Arial MT"/>
              </a:rPr>
              <a:t>l’epidermide</a:t>
            </a:r>
            <a:r>
              <a:rPr sz="2400" spc="45"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priva</a:t>
            </a:r>
            <a:r>
              <a:rPr sz="2400" spc="10" dirty="0">
                <a:latin typeface="Arial MT"/>
                <a:cs typeface="Arial MT"/>
              </a:rPr>
              <a:t> </a:t>
            </a:r>
            <a:r>
              <a:rPr sz="2400" spc="-5" dirty="0">
                <a:latin typeface="Arial MT"/>
                <a:cs typeface="Arial MT"/>
              </a:rPr>
              <a:t>di cloroplasti,</a:t>
            </a:r>
            <a:r>
              <a:rPr sz="2400" spc="25" dirty="0">
                <a:latin typeface="Arial MT"/>
                <a:cs typeface="Arial MT"/>
              </a:rPr>
              <a:t> </a:t>
            </a:r>
            <a:r>
              <a:rPr sz="2400" spc="-5" dirty="0">
                <a:latin typeface="Arial MT"/>
                <a:cs typeface="Arial MT"/>
              </a:rPr>
              <a:t>gli</a:t>
            </a:r>
            <a:r>
              <a:rPr sz="2400" spc="10" dirty="0">
                <a:latin typeface="Arial MT"/>
                <a:cs typeface="Arial MT"/>
              </a:rPr>
              <a:t> </a:t>
            </a:r>
            <a:r>
              <a:rPr sz="2400" spc="-5" dirty="0">
                <a:latin typeface="Arial MT"/>
                <a:cs typeface="Arial MT"/>
              </a:rPr>
              <a:t>organuli </a:t>
            </a:r>
            <a:r>
              <a:rPr sz="2400" dirty="0">
                <a:latin typeface="Arial MT"/>
                <a:cs typeface="Arial MT"/>
              </a:rPr>
              <a:t> </a:t>
            </a:r>
            <a:r>
              <a:rPr sz="2400" spc="-5" dirty="0">
                <a:latin typeface="Arial MT"/>
                <a:cs typeface="Arial MT"/>
              </a:rPr>
              <a:t>deputati</a:t>
            </a:r>
            <a:r>
              <a:rPr sz="2400" spc="10" dirty="0">
                <a:latin typeface="Arial MT"/>
                <a:cs typeface="Arial MT"/>
              </a:rPr>
              <a:t> </a:t>
            </a:r>
            <a:r>
              <a:rPr sz="2400" spc="-5" dirty="0">
                <a:latin typeface="Arial MT"/>
                <a:cs typeface="Arial MT"/>
              </a:rPr>
              <a:t>allo</a:t>
            </a:r>
            <a:r>
              <a:rPr sz="2400" spc="10" dirty="0">
                <a:latin typeface="Arial MT"/>
                <a:cs typeface="Arial MT"/>
              </a:rPr>
              <a:t> </a:t>
            </a:r>
            <a:r>
              <a:rPr sz="2400" spc="-5" dirty="0">
                <a:latin typeface="Arial MT"/>
                <a:cs typeface="Arial MT"/>
              </a:rPr>
              <a:t>svolgimento</a:t>
            </a:r>
            <a:r>
              <a:rPr sz="2400" spc="20" dirty="0">
                <a:latin typeface="Arial MT"/>
                <a:cs typeface="Arial MT"/>
              </a:rPr>
              <a:t> </a:t>
            </a:r>
            <a:r>
              <a:rPr sz="2400" spc="-5" dirty="0">
                <a:latin typeface="Arial MT"/>
                <a:cs typeface="Arial MT"/>
              </a:rPr>
              <a:t>della</a:t>
            </a:r>
            <a:r>
              <a:rPr sz="2400" spc="35" dirty="0">
                <a:latin typeface="Arial MT"/>
                <a:cs typeface="Arial MT"/>
              </a:rPr>
              <a:t> </a:t>
            </a:r>
            <a:r>
              <a:rPr sz="2400" spc="-5" dirty="0">
                <a:latin typeface="Arial MT"/>
                <a:cs typeface="Arial MT"/>
              </a:rPr>
              <a:t>fotosintesi. Solo</a:t>
            </a:r>
            <a:r>
              <a:rPr sz="2400" spc="10" dirty="0">
                <a:latin typeface="Arial MT"/>
                <a:cs typeface="Arial MT"/>
              </a:rPr>
              <a:t> </a:t>
            </a:r>
            <a:r>
              <a:rPr sz="2400" spc="-5" dirty="0">
                <a:latin typeface="Arial MT"/>
                <a:cs typeface="Arial MT"/>
              </a:rPr>
              <a:t>gli</a:t>
            </a:r>
            <a:r>
              <a:rPr sz="2400" spc="20" dirty="0">
                <a:latin typeface="Arial MT"/>
                <a:cs typeface="Arial MT"/>
              </a:rPr>
              <a:t> </a:t>
            </a:r>
            <a:r>
              <a:rPr sz="2400" spc="-5" dirty="0">
                <a:latin typeface="Arial MT"/>
                <a:cs typeface="Arial MT"/>
              </a:rPr>
              <a:t>stomi</a:t>
            </a:r>
            <a:r>
              <a:rPr sz="2400" spc="-15" dirty="0">
                <a:latin typeface="Arial MT"/>
                <a:cs typeface="Arial MT"/>
              </a:rPr>
              <a:t> </a:t>
            </a:r>
            <a:r>
              <a:rPr sz="2400" spc="-60" dirty="0">
                <a:latin typeface="Arial MT"/>
                <a:cs typeface="Arial MT"/>
              </a:rPr>
              <a:t>(v. </a:t>
            </a:r>
            <a:r>
              <a:rPr sz="2400" spc="-55" dirty="0">
                <a:latin typeface="Arial MT"/>
                <a:cs typeface="Arial MT"/>
              </a:rPr>
              <a:t> </a:t>
            </a:r>
            <a:r>
              <a:rPr sz="2400" spc="-5" dirty="0">
                <a:latin typeface="Arial MT"/>
                <a:cs typeface="Arial MT"/>
              </a:rPr>
              <a:t>sotto)</a:t>
            </a:r>
            <a:r>
              <a:rPr sz="2400" spc="-25" dirty="0">
                <a:latin typeface="Arial MT"/>
                <a:cs typeface="Arial MT"/>
              </a:rPr>
              <a:t> </a:t>
            </a:r>
            <a:r>
              <a:rPr sz="2400" spc="-5" dirty="0">
                <a:latin typeface="Arial MT"/>
                <a:cs typeface="Arial MT"/>
              </a:rPr>
              <a:t>ne</a:t>
            </a:r>
            <a:r>
              <a:rPr sz="2400" dirty="0">
                <a:latin typeface="Arial MT"/>
                <a:cs typeface="Arial MT"/>
              </a:rPr>
              <a:t> </a:t>
            </a:r>
            <a:r>
              <a:rPr sz="2400" spc="-5" dirty="0">
                <a:latin typeface="Arial MT"/>
                <a:cs typeface="Arial MT"/>
              </a:rPr>
              <a:t>sono</a:t>
            </a:r>
            <a:r>
              <a:rPr sz="2400" spc="10" dirty="0">
                <a:latin typeface="Arial MT"/>
                <a:cs typeface="Arial MT"/>
              </a:rPr>
              <a:t> </a:t>
            </a:r>
            <a:r>
              <a:rPr sz="2400" spc="-5" dirty="0">
                <a:latin typeface="Arial MT"/>
                <a:cs typeface="Arial MT"/>
              </a:rPr>
              <a:t>provvisti.</a:t>
            </a:r>
            <a:endParaRPr sz="2400">
              <a:latin typeface="Arial MT"/>
              <a:cs typeface="Arial MT"/>
            </a:endParaRPr>
          </a:p>
        </p:txBody>
      </p:sp>
      <p:pic>
        <p:nvPicPr>
          <p:cNvPr id="3" name="object 3"/>
          <p:cNvPicPr/>
          <p:nvPr/>
        </p:nvPicPr>
        <p:blipFill>
          <a:blip r:embed="rId2"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7D67E008-BF31-484A-B90D-B90583CD5DBA}"/>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6831" y="1990343"/>
            <a:ext cx="6297168" cy="4744211"/>
          </a:xfrm>
          <a:prstGeom prst="rect">
            <a:avLst/>
          </a:prstGeom>
        </p:spPr>
      </p:pic>
      <p:pic>
        <p:nvPicPr>
          <p:cNvPr id="3" name="object 3"/>
          <p:cNvPicPr/>
          <p:nvPr/>
        </p:nvPicPr>
        <p:blipFill>
          <a:blip r:embed="rId3" cstate="print"/>
          <a:stretch>
            <a:fillRect/>
          </a:stretch>
        </p:blipFill>
        <p:spPr>
          <a:xfrm>
            <a:off x="5228844" y="117348"/>
            <a:ext cx="1583435" cy="1722119"/>
          </a:xfrm>
          <a:prstGeom prst="rect">
            <a:avLst/>
          </a:prstGeom>
        </p:spPr>
      </p:pic>
      <p:sp>
        <p:nvSpPr>
          <p:cNvPr id="4" name="object 4"/>
          <p:cNvSpPr txBox="1"/>
          <p:nvPr/>
        </p:nvSpPr>
        <p:spPr>
          <a:xfrm>
            <a:off x="180339" y="142811"/>
            <a:ext cx="4395470" cy="5073015"/>
          </a:xfrm>
          <a:prstGeom prst="rect">
            <a:avLst/>
          </a:prstGeom>
        </p:spPr>
        <p:txBody>
          <a:bodyPr vert="horz" wrap="square" lIns="0" tIns="12700" rIns="0" bIns="0" rtlCol="0">
            <a:spAutoFit/>
          </a:bodyPr>
          <a:lstStyle/>
          <a:p>
            <a:pPr marL="12700" marR="502920">
              <a:lnSpc>
                <a:spcPct val="100000"/>
              </a:lnSpc>
              <a:spcBef>
                <a:spcPts val="100"/>
              </a:spcBef>
            </a:pPr>
            <a:r>
              <a:rPr sz="1800" spc="-5" dirty="0">
                <a:latin typeface="Arial MT"/>
                <a:cs typeface="Arial MT"/>
              </a:rPr>
              <a:t>La</a:t>
            </a:r>
            <a:r>
              <a:rPr sz="1800" spc="-15" dirty="0">
                <a:latin typeface="Arial MT"/>
                <a:cs typeface="Arial MT"/>
              </a:rPr>
              <a:t> </a:t>
            </a:r>
            <a:r>
              <a:rPr sz="1800" spc="-5" dirty="0">
                <a:latin typeface="Arial MT"/>
                <a:cs typeface="Arial MT"/>
              </a:rPr>
              <a:t>crescita</a:t>
            </a:r>
            <a:r>
              <a:rPr sz="1800" dirty="0">
                <a:latin typeface="Arial MT"/>
                <a:cs typeface="Arial MT"/>
              </a:rPr>
              <a:t> </a:t>
            </a:r>
            <a:r>
              <a:rPr sz="1800" spc="-5" dirty="0">
                <a:latin typeface="Arial MT"/>
                <a:cs typeface="Arial MT"/>
              </a:rPr>
              <a:t>in</a:t>
            </a:r>
            <a:r>
              <a:rPr sz="1800" spc="-10" dirty="0">
                <a:latin typeface="Arial MT"/>
                <a:cs typeface="Arial MT"/>
              </a:rPr>
              <a:t> </a:t>
            </a:r>
            <a:r>
              <a:rPr sz="1800" spc="-5" dirty="0">
                <a:latin typeface="Arial MT"/>
                <a:cs typeface="Arial MT"/>
              </a:rPr>
              <a:t>dimensioni</a:t>
            </a:r>
            <a:r>
              <a:rPr sz="1800" spc="15" dirty="0">
                <a:latin typeface="Arial MT"/>
                <a:cs typeface="Arial MT"/>
              </a:rPr>
              <a:t> </a:t>
            </a:r>
            <a:r>
              <a:rPr sz="1800" spc="-5" dirty="0">
                <a:latin typeface="Arial MT"/>
                <a:cs typeface="Arial MT"/>
              </a:rPr>
              <a:t>di</a:t>
            </a:r>
            <a:r>
              <a:rPr sz="1800" dirty="0">
                <a:latin typeface="Arial MT"/>
                <a:cs typeface="Arial MT"/>
              </a:rPr>
              <a:t> </a:t>
            </a:r>
            <a:r>
              <a:rPr sz="1800" spc="-5" dirty="0">
                <a:latin typeface="Arial MT"/>
                <a:cs typeface="Arial MT"/>
              </a:rPr>
              <a:t>una</a:t>
            </a:r>
            <a:r>
              <a:rPr sz="1800" spc="-10" dirty="0">
                <a:latin typeface="Arial MT"/>
                <a:cs typeface="Arial MT"/>
              </a:rPr>
              <a:t> </a:t>
            </a:r>
            <a:r>
              <a:rPr sz="1800" spc="-5" dirty="0">
                <a:latin typeface="Arial MT"/>
                <a:cs typeface="Arial MT"/>
              </a:rPr>
              <a:t>pianta </a:t>
            </a:r>
            <a:r>
              <a:rPr sz="1800" spc="-484" dirty="0">
                <a:latin typeface="Arial MT"/>
                <a:cs typeface="Arial MT"/>
              </a:rPr>
              <a:t> </a:t>
            </a:r>
            <a:r>
              <a:rPr sz="1800" spc="-5" dirty="0">
                <a:latin typeface="Arial MT"/>
                <a:cs typeface="Arial MT"/>
              </a:rPr>
              <a:t>avviene</a:t>
            </a:r>
            <a:r>
              <a:rPr sz="1800" dirty="0">
                <a:latin typeface="Arial MT"/>
                <a:cs typeface="Arial MT"/>
              </a:rPr>
              <a:t> </a:t>
            </a:r>
            <a:r>
              <a:rPr sz="1800" spc="-5" dirty="0">
                <a:latin typeface="Arial MT"/>
                <a:cs typeface="Arial MT"/>
              </a:rPr>
              <a:t>grazie</a:t>
            </a:r>
            <a:r>
              <a:rPr sz="1800" spc="5" dirty="0">
                <a:latin typeface="Arial MT"/>
                <a:cs typeface="Arial MT"/>
              </a:rPr>
              <a:t> </a:t>
            </a:r>
            <a:r>
              <a:rPr sz="1800" spc="-5" dirty="0">
                <a:latin typeface="Arial MT"/>
                <a:cs typeface="Arial MT"/>
              </a:rPr>
              <a:t>a:</a:t>
            </a:r>
            <a:endParaRPr sz="1800">
              <a:latin typeface="Arial MT"/>
              <a:cs typeface="Arial MT"/>
            </a:endParaRPr>
          </a:p>
          <a:p>
            <a:pPr>
              <a:lnSpc>
                <a:spcPct val="100000"/>
              </a:lnSpc>
              <a:spcBef>
                <a:spcPts val="45"/>
              </a:spcBef>
            </a:pPr>
            <a:endParaRPr sz="1700">
              <a:latin typeface="Arial MT"/>
              <a:cs typeface="Arial MT"/>
            </a:endParaRPr>
          </a:p>
          <a:p>
            <a:pPr marL="12700" marR="5080">
              <a:lnSpc>
                <a:spcPct val="100000"/>
              </a:lnSpc>
              <a:spcBef>
                <a:spcPts val="5"/>
              </a:spcBef>
              <a:buChar char="•"/>
              <a:tabLst>
                <a:tab pos="156210" algn="l"/>
              </a:tabLst>
            </a:pPr>
            <a:r>
              <a:rPr sz="1800" spc="-5" dirty="0">
                <a:latin typeface="Arial MT"/>
                <a:cs typeface="Arial MT"/>
              </a:rPr>
              <a:t>Un</a:t>
            </a:r>
            <a:r>
              <a:rPr sz="1800" spc="-15" dirty="0">
                <a:latin typeface="Arial MT"/>
                <a:cs typeface="Arial MT"/>
              </a:rPr>
              <a:t> </a:t>
            </a:r>
            <a:r>
              <a:rPr sz="1800" spc="-5" dirty="0">
                <a:latin typeface="Arial MT"/>
                <a:cs typeface="Arial MT"/>
              </a:rPr>
              <a:t>aumento</a:t>
            </a:r>
            <a:r>
              <a:rPr sz="1800" dirty="0">
                <a:latin typeface="Arial MT"/>
                <a:cs typeface="Arial MT"/>
              </a:rPr>
              <a:t> </a:t>
            </a:r>
            <a:r>
              <a:rPr sz="1800" spc="-5" dirty="0">
                <a:latin typeface="Arial MT"/>
                <a:cs typeface="Arial MT"/>
              </a:rPr>
              <a:t>del</a:t>
            </a:r>
            <a:r>
              <a:rPr sz="1800" dirty="0">
                <a:latin typeface="Arial MT"/>
                <a:cs typeface="Arial MT"/>
              </a:rPr>
              <a:t> </a:t>
            </a:r>
            <a:r>
              <a:rPr sz="1800" spc="-5" dirty="0">
                <a:latin typeface="Arial MT"/>
                <a:cs typeface="Arial MT"/>
              </a:rPr>
              <a:t>numero</a:t>
            </a:r>
            <a:r>
              <a:rPr sz="1800" dirty="0">
                <a:latin typeface="Arial MT"/>
                <a:cs typeface="Arial MT"/>
              </a:rPr>
              <a:t> </a:t>
            </a:r>
            <a:r>
              <a:rPr sz="1800" spc="-5" dirty="0">
                <a:latin typeface="Arial MT"/>
                <a:cs typeface="Arial MT"/>
              </a:rPr>
              <a:t>di</a:t>
            </a:r>
            <a:r>
              <a:rPr sz="1800" spc="-10" dirty="0">
                <a:latin typeface="Arial MT"/>
                <a:cs typeface="Arial MT"/>
              </a:rPr>
              <a:t> </a:t>
            </a:r>
            <a:r>
              <a:rPr sz="1800" spc="-5" dirty="0">
                <a:latin typeface="Arial MT"/>
                <a:cs typeface="Arial MT"/>
              </a:rPr>
              <a:t>cellule</a:t>
            </a:r>
            <a:r>
              <a:rPr sz="1800" spc="15" dirty="0">
                <a:latin typeface="Arial MT"/>
                <a:cs typeface="Arial MT"/>
              </a:rPr>
              <a:t> </a:t>
            </a:r>
            <a:r>
              <a:rPr sz="1800" spc="-5" dirty="0">
                <a:latin typeface="Arial MT"/>
                <a:cs typeface="Arial MT"/>
              </a:rPr>
              <a:t>a</a:t>
            </a:r>
            <a:r>
              <a:rPr sz="1800" spc="-10" dirty="0">
                <a:latin typeface="Arial MT"/>
                <a:cs typeface="Arial MT"/>
              </a:rPr>
              <a:t> </a:t>
            </a:r>
            <a:r>
              <a:rPr sz="1800" spc="-5" dirty="0">
                <a:latin typeface="Arial MT"/>
                <a:cs typeface="Arial MT"/>
              </a:rPr>
              <a:t>livello </a:t>
            </a:r>
            <a:r>
              <a:rPr sz="1800" spc="-484" dirty="0">
                <a:latin typeface="Arial MT"/>
                <a:cs typeface="Arial MT"/>
              </a:rPr>
              <a:t> </a:t>
            </a:r>
            <a:r>
              <a:rPr sz="1800" spc="-5" dirty="0">
                <a:latin typeface="Arial MT"/>
                <a:cs typeface="Arial MT"/>
              </a:rPr>
              <a:t>dei</a:t>
            </a:r>
            <a:r>
              <a:rPr sz="1800" spc="5" dirty="0">
                <a:latin typeface="Arial MT"/>
                <a:cs typeface="Arial MT"/>
              </a:rPr>
              <a:t> </a:t>
            </a:r>
            <a:r>
              <a:rPr sz="1800" spc="-5" dirty="0">
                <a:latin typeface="Arial MT"/>
                <a:cs typeface="Arial MT"/>
              </a:rPr>
              <a:t>meristemi </a:t>
            </a:r>
            <a:r>
              <a:rPr sz="1800" spc="-10" dirty="0">
                <a:latin typeface="Arial MT"/>
                <a:cs typeface="Arial MT"/>
              </a:rPr>
              <a:t>(</a:t>
            </a:r>
            <a:r>
              <a:rPr sz="1800" b="1" spc="-10" dirty="0">
                <a:latin typeface="Arial"/>
                <a:cs typeface="Arial"/>
              </a:rPr>
              <a:t>divisioni</a:t>
            </a:r>
            <a:r>
              <a:rPr sz="1800" b="1" spc="30" dirty="0">
                <a:latin typeface="Arial"/>
                <a:cs typeface="Arial"/>
              </a:rPr>
              <a:t> </a:t>
            </a:r>
            <a:r>
              <a:rPr sz="1800" spc="-5" dirty="0">
                <a:latin typeface="Arial MT"/>
                <a:cs typeface="Arial MT"/>
              </a:rPr>
              <a:t>mitotiche)</a:t>
            </a:r>
            <a:endParaRPr sz="1800">
              <a:latin typeface="Arial MT"/>
              <a:cs typeface="Arial MT"/>
            </a:endParaRPr>
          </a:p>
          <a:p>
            <a:pPr>
              <a:lnSpc>
                <a:spcPct val="100000"/>
              </a:lnSpc>
              <a:spcBef>
                <a:spcPts val="20"/>
              </a:spcBef>
              <a:buFont typeface="Arial MT"/>
              <a:buChar char="•"/>
            </a:pPr>
            <a:endParaRPr sz="2150">
              <a:latin typeface="Arial MT"/>
              <a:cs typeface="Arial MT"/>
            </a:endParaRPr>
          </a:p>
          <a:p>
            <a:pPr marL="12700" marR="182880">
              <a:lnSpc>
                <a:spcPct val="100000"/>
              </a:lnSpc>
              <a:buChar char="•"/>
              <a:tabLst>
                <a:tab pos="156210" algn="l"/>
              </a:tabLst>
            </a:pPr>
            <a:r>
              <a:rPr sz="1800" spc="-5" dirty="0">
                <a:latin typeface="Arial MT"/>
                <a:cs typeface="Arial MT"/>
              </a:rPr>
              <a:t>Un</a:t>
            </a:r>
            <a:r>
              <a:rPr sz="1800" spc="-15" dirty="0">
                <a:latin typeface="Arial MT"/>
                <a:cs typeface="Arial MT"/>
              </a:rPr>
              <a:t> </a:t>
            </a:r>
            <a:r>
              <a:rPr sz="1800" spc="-5" dirty="0">
                <a:latin typeface="Arial MT"/>
                <a:cs typeface="Arial MT"/>
              </a:rPr>
              <a:t>successivo</a:t>
            </a:r>
            <a:r>
              <a:rPr sz="1800" dirty="0">
                <a:latin typeface="Arial MT"/>
                <a:cs typeface="Arial MT"/>
              </a:rPr>
              <a:t> </a:t>
            </a:r>
            <a:r>
              <a:rPr sz="1800" spc="-5" dirty="0">
                <a:latin typeface="Arial MT"/>
                <a:cs typeface="Arial MT"/>
              </a:rPr>
              <a:t>aumento</a:t>
            </a:r>
            <a:r>
              <a:rPr sz="1800" dirty="0">
                <a:latin typeface="Arial MT"/>
                <a:cs typeface="Arial MT"/>
              </a:rPr>
              <a:t> </a:t>
            </a:r>
            <a:r>
              <a:rPr sz="1800" spc="-5" dirty="0">
                <a:latin typeface="Arial MT"/>
                <a:cs typeface="Arial MT"/>
              </a:rPr>
              <a:t>(notevole)</a:t>
            </a:r>
            <a:r>
              <a:rPr sz="1800" spc="5" dirty="0">
                <a:latin typeface="Arial MT"/>
                <a:cs typeface="Arial MT"/>
              </a:rPr>
              <a:t> </a:t>
            </a:r>
            <a:r>
              <a:rPr sz="1800" spc="-5" dirty="0">
                <a:latin typeface="Arial MT"/>
                <a:cs typeface="Arial MT"/>
              </a:rPr>
              <a:t>delle </a:t>
            </a:r>
            <a:r>
              <a:rPr sz="1800" spc="-484" dirty="0">
                <a:latin typeface="Arial MT"/>
                <a:cs typeface="Arial MT"/>
              </a:rPr>
              <a:t> </a:t>
            </a:r>
            <a:r>
              <a:rPr sz="1800" spc="-5" dirty="0">
                <a:latin typeface="Arial MT"/>
                <a:cs typeface="Arial MT"/>
              </a:rPr>
              <a:t>dimensioni</a:t>
            </a:r>
            <a:r>
              <a:rPr sz="1800" spc="15" dirty="0">
                <a:latin typeface="Arial MT"/>
                <a:cs typeface="Arial MT"/>
              </a:rPr>
              <a:t> </a:t>
            </a:r>
            <a:r>
              <a:rPr sz="1800" spc="-5" dirty="0">
                <a:latin typeface="Arial MT"/>
                <a:cs typeface="Arial MT"/>
              </a:rPr>
              <a:t>cellulari,</a:t>
            </a:r>
            <a:r>
              <a:rPr sz="1800" spc="20" dirty="0">
                <a:latin typeface="Arial MT"/>
                <a:cs typeface="Arial MT"/>
              </a:rPr>
              <a:t> </a:t>
            </a:r>
            <a:r>
              <a:rPr sz="1800" spc="-5" dirty="0">
                <a:latin typeface="Arial MT"/>
                <a:cs typeface="Arial MT"/>
              </a:rPr>
              <a:t>spesso</a:t>
            </a:r>
            <a:r>
              <a:rPr sz="1800" spc="5" dirty="0">
                <a:latin typeface="Arial MT"/>
                <a:cs typeface="Arial MT"/>
              </a:rPr>
              <a:t> </a:t>
            </a:r>
            <a:r>
              <a:rPr sz="1800" spc="-5" dirty="0">
                <a:latin typeface="Arial MT"/>
                <a:cs typeface="Arial MT"/>
              </a:rPr>
              <a:t>in</a:t>
            </a:r>
            <a:r>
              <a:rPr sz="1800" spc="-10" dirty="0">
                <a:latin typeface="Arial MT"/>
                <a:cs typeface="Arial MT"/>
              </a:rPr>
              <a:t> </a:t>
            </a:r>
            <a:r>
              <a:rPr sz="1800" spc="-5" dirty="0">
                <a:latin typeface="Arial MT"/>
                <a:cs typeface="Arial MT"/>
              </a:rPr>
              <a:t>una </a:t>
            </a:r>
            <a:r>
              <a:rPr sz="1800" dirty="0">
                <a:latin typeface="Arial MT"/>
                <a:cs typeface="Arial MT"/>
              </a:rPr>
              <a:t> </a:t>
            </a:r>
            <a:r>
              <a:rPr sz="1800" spc="-5" dirty="0">
                <a:latin typeface="Arial MT"/>
                <a:cs typeface="Arial MT"/>
              </a:rPr>
              <a:t>direzione</a:t>
            </a:r>
            <a:r>
              <a:rPr sz="1800" spc="15" dirty="0">
                <a:latin typeface="Arial MT"/>
                <a:cs typeface="Arial MT"/>
              </a:rPr>
              <a:t> </a:t>
            </a:r>
            <a:r>
              <a:rPr sz="1800" spc="-5" dirty="0">
                <a:latin typeface="Arial MT"/>
                <a:cs typeface="Arial MT"/>
              </a:rPr>
              <a:t>prevalente</a:t>
            </a:r>
            <a:r>
              <a:rPr sz="1800" spc="20" dirty="0">
                <a:latin typeface="Arial MT"/>
                <a:cs typeface="Arial MT"/>
              </a:rPr>
              <a:t> </a:t>
            </a:r>
            <a:r>
              <a:rPr sz="1800" spc="-5" dirty="0">
                <a:latin typeface="Arial MT"/>
                <a:cs typeface="Arial MT"/>
              </a:rPr>
              <a:t>(</a:t>
            </a:r>
            <a:r>
              <a:rPr sz="1800" b="1" spc="-5" dirty="0">
                <a:latin typeface="Arial"/>
                <a:cs typeface="Arial"/>
              </a:rPr>
              <a:t>distensione</a:t>
            </a:r>
            <a:r>
              <a:rPr sz="1800" spc="-5" dirty="0">
                <a:latin typeface="Arial MT"/>
                <a:cs typeface="Arial MT"/>
              </a:rPr>
              <a:t>)</a:t>
            </a:r>
            <a:endParaRPr sz="1800">
              <a:latin typeface="Arial MT"/>
              <a:cs typeface="Arial MT"/>
            </a:endParaRPr>
          </a:p>
          <a:p>
            <a:pPr>
              <a:lnSpc>
                <a:spcPct val="100000"/>
              </a:lnSpc>
              <a:spcBef>
                <a:spcPts val="25"/>
              </a:spcBef>
              <a:buFont typeface="Arial MT"/>
              <a:buChar char="•"/>
            </a:pPr>
            <a:endParaRPr sz="2150">
              <a:latin typeface="Arial MT"/>
              <a:cs typeface="Arial MT"/>
            </a:endParaRPr>
          </a:p>
          <a:p>
            <a:pPr marL="12700" marR="942340">
              <a:lnSpc>
                <a:spcPct val="100000"/>
              </a:lnSpc>
              <a:buChar char="•"/>
              <a:tabLst>
                <a:tab pos="156210" algn="l"/>
              </a:tabLst>
            </a:pPr>
            <a:r>
              <a:rPr sz="1800" spc="-5" dirty="0">
                <a:latin typeface="Arial MT"/>
                <a:cs typeface="Arial MT"/>
              </a:rPr>
              <a:t>La</a:t>
            </a:r>
            <a:r>
              <a:rPr sz="1800" spc="-15" dirty="0">
                <a:latin typeface="Arial MT"/>
                <a:cs typeface="Arial MT"/>
              </a:rPr>
              <a:t> </a:t>
            </a:r>
            <a:r>
              <a:rPr sz="1800" spc="-5" dirty="0">
                <a:latin typeface="Arial MT"/>
                <a:cs typeface="Arial MT"/>
              </a:rPr>
              <a:t>progressiva</a:t>
            </a:r>
            <a:r>
              <a:rPr sz="1800" spc="5" dirty="0">
                <a:latin typeface="Arial MT"/>
                <a:cs typeface="Arial MT"/>
              </a:rPr>
              <a:t> </a:t>
            </a:r>
            <a:r>
              <a:rPr sz="1800" b="1" spc="-5" dirty="0">
                <a:latin typeface="Arial"/>
                <a:cs typeface="Arial"/>
              </a:rPr>
              <a:t>differenziazione </a:t>
            </a:r>
            <a:r>
              <a:rPr sz="1800" b="1" spc="-484" dirty="0">
                <a:latin typeface="Arial"/>
                <a:cs typeface="Arial"/>
              </a:rPr>
              <a:t> </a:t>
            </a:r>
            <a:r>
              <a:rPr sz="1800" spc="-5" dirty="0">
                <a:latin typeface="Arial MT"/>
                <a:cs typeface="Arial MT"/>
              </a:rPr>
              <a:t>delle</a:t>
            </a:r>
            <a:r>
              <a:rPr sz="1800" dirty="0">
                <a:latin typeface="Arial MT"/>
                <a:cs typeface="Arial MT"/>
              </a:rPr>
              <a:t> </a:t>
            </a:r>
            <a:r>
              <a:rPr sz="1800" spc="-5" dirty="0">
                <a:latin typeface="Arial MT"/>
                <a:cs typeface="Arial MT"/>
              </a:rPr>
              <a:t>singole</a:t>
            </a:r>
            <a:r>
              <a:rPr sz="1800" spc="15" dirty="0">
                <a:latin typeface="Arial MT"/>
                <a:cs typeface="Arial MT"/>
              </a:rPr>
              <a:t> </a:t>
            </a:r>
            <a:r>
              <a:rPr sz="1800" spc="-5" dirty="0">
                <a:latin typeface="Arial MT"/>
                <a:cs typeface="Arial MT"/>
              </a:rPr>
              <a:t>cellule</a:t>
            </a:r>
            <a:r>
              <a:rPr sz="1800" spc="15" dirty="0">
                <a:latin typeface="Arial MT"/>
                <a:cs typeface="Arial MT"/>
              </a:rPr>
              <a:t> </a:t>
            </a:r>
            <a:r>
              <a:rPr sz="1800" spc="-5" dirty="0">
                <a:latin typeface="Arial MT"/>
                <a:cs typeface="Arial MT"/>
              </a:rPr>
              <a:t>a</a:t>
            </a:r>
            <a:r>
              <a:rPr sz="1800" spc="-10" dirty="0">
                <a:latin typeface="Arial MT"/>
                <a:cs typeface="Arial MT"/>
              </a:rPr>
              <a:t> </a:t>
            </a:r>
            <a:r>
              <a:rPr sz="1800" spc="-5" dirty="0">
                <a:latin typeface="Arial MT"/>
                <a:cs typeface="Arial MT"/>
              </a:rPr>
              <a:t>formare </a:t>
            </a:r>
            <a:r>
              <a:rPr sz="1800" dirty="0">
                <a:latin typeface="Arial MT"/>
                <a:cs typeface="Arial MT"/>
              </a:rPr>
              <a:t> </a:t>
            </a:r>
            <a:r>
              <a:rPr sz="1800" b="1" spc="-5" dirty="0">
                <a:latin typeface="Arial"/>
                <a:cs typeface="Arial"/>
              </a:rPr>
              <a:t>tessuti</a:t>
            </a:r>
            <a:r>
              <a:rPr sz="1800" b="1" dirty="0">
                <a:latin typeface="Arial"/>
                <a:cs typeface="Arial"/>
              </a:rPr>
              <a:t> </a:t>
            </a:r>
            <a:r>
              <a:rPr sz="1800" spc="-5" dirty="0">
                <a:latin typeface="Arial MT"/>
                <a:cs typeface="Arial MT"/>
              </a:rPr>
              <a:t>(talvolta</a:t>
            </a:r>
            <a:r>
              <a:rPr sz="1800" dirty="0">
                <a:latin typeface="Arial MT"/>
                <a:cs typeface="Arial MT"/>
              </a:rPr>
              <a:t> </a:t>
            </a:r>
            <a:r>
              <a:rPr sz="1800" spc="-5" dirty="0">
                <a:latin typeface="Arial MT"/>
                <a:cs typeface="Arial MT"/>
              </a:rPr>
              <a:t>complessi)</a:t>
            </a:r>
            <a:r>
              <a:rPr sz="1800" spc="5" dirty="0">
                <a:latin typeface="Arial MT"/>
                <a:cs typeface="Arial MT"/>
              </a:rPr>
              <a:t> </a:t>
            </a:r>
            <a:r>
              <a:rPr sz="1800" spc="-5" dirty="0">
                <a:latin typeface="Arial MT"/>
                <a:cs typeface="Arial MT"/>
              </a:rPr>
              <a:t>con </a:t>
            </a:r>
            <a:r>
              <a:rPr sz="1800" dirty="0">
                <a:latin typeface="Arial MT"/>
                <a:cs typeface="Arial MT"/>
              </a:rPr>
              <a:t> </a:t>
            </a:r>
            <a:r>
              <a:rPr sz="1800" spc="-5" dirty="0">
                <a:latin typeface="Arial MT"/>
                <a:cs typeface="Arial MT"/>
              </a:rPr>
              <a:t>specifiche funzioni</a:t>
            </a:r>
            <a:r>
              <a:rPr sz="1800" spc="15" dirty="0">
                <a:latin typeface="Arial MT"/>
                <a:cs typeface="Arial MT"/>
              </a:rPr>
              <a:t> </a:t>
            </a:r>
            <a:r>
              <a:rPr sz="1800" spc="-5" dirty="0">
                <a:latin typeface="Arial MT"/>
                <a:cs typeface="Arial MT"/>
              </a:rPr>
              <a:t>in</a:t>
            </a:r>
            <a:r>
              <a:rPr sz="1800" spc="-10" dirty="0">
                <a:latin typeface="Arial MT"/>
                <a:cs typeface="Arial MT"/>
              </a:rPr>
              <a:t> </a:t>
            </a:r>
            <a:r>
              <a:rPr sz="1800" spc="-5" dirty="0">
                <a:latin typeface="Arial MT"/>
                <a:cs typeface="Arial MT"/>
              </a:rPr>
              <a:t>seguito</a:t>
            </a:r>
            <a:r>
              <a:rPr sz="1800" dirty="0">
                <a:latin typeface="Arial MT"/>
                <a:cs typeface="Arial MT"/>
              </a:rPr>
              <a:t> </a:t>
            </a:r>
            <a:r>
              <a:rPr sz="1800" spc="-5" dirty="0">
                <a:latin typeface="Arial MT"/>
                <a:cs typeface="Arial MT"/>
              </a:rPr>
              <a:t>ad </a:t>
            </a:r>
            <a:r>
              <a:rPr sz="1800" dirty="0">
                <a:latin typeface="Arial MT"/>
                <a:cs typeface="Arial MT"/>
              </a:rPr>
              <a:t> </a:t>
            </a:r>
            <a:r>
              <a:rPr sz="1800" spc="-5" dirty="0">
                <a:latin typeface="Arial MT"/>
                <a:cs typeface="Arial MT"/>
              </a:rPr>
              <a:t>un</a:t>
            </a:r>
            <a:r>
              <a:rPr sz="1800" spc="-15" dirty="0">
                <a:latin typeface="Arial MT"/>
                <a:cs typeface="Arial MT"/>
              </a:rPr>
              <a:t> </a:t>
            </a:r>
            <a:r>
              <a:rPr sz="1800" spc="-5" dirty="0">
                <a:latin typeface="Arial MT"/>
                <a:cs typeface="Arial MT"/>
              </a:rPr>
              <a:t>processo</a:t>
            </a:r>
            <a:r>
              <a:rPr sz="1800" dirty="0">
                <a:latin typeface="Arial MT"/>
                <a:cs typeface="Arial MT"/>
              </a:rPr>
              <a:t> </a:t>
            </a:r>
            <a:r>
              <a:rPr sz="1800" spc="-5" dirty="0">
                <a:latin typeface="Arial MT"/>
                <a:cs typeface="Arial MT"/>
              </a:rPr>
              <a:t>di</a:t>
            </a:r>
            <a:r>
              <a:rPr sz="1800" dirty="0">
                <a:latin typeface="Arial MT"/>
                <a:cs typeface="Arial MT"/>
              </a:rPr>
              <a:t> </a:t>
            </a:r>
            <a:r>
              <a:rPr sz="1800" b="1" spc="-5" dirty="0">
                <a:latin typeface="Arial"/>
                <a:cs typeface="Arial"/>
              </a:rPr>
              <a:t>determinazione</a:t>
            </a:r>
            <a:r>
              <a:rPr sz="1800" spc="-5" dirty="0">
                <a:latin typeface="Arial MT"/>
                <a:cs typeface="Arial MT"/>
              </a:rPr>
              <a:t>.</a:t>
            </a:r>
            <a:endParaRPr sz="1800">
              <a:latin typeface="Arial MT"/>
              <a:cs typeface="Arial MT"/>
            </a:endParaRPr>
          </a:p>
          <a:p>
            <a:pPr>
              <a:lnSpc>
                <a:spcPct val="100000"/>
              </a:lnSpc>
              <a:spcBef>
                <a:spcPts val="35"/>
              </a:spcBef>
            </a:pPr>
            <a:endParaRPr sz="2150">
              <a:latin typeface="Arial MT"/>
              <a:cs typeface="Arial MT"/>
            </a:endParaRPr>
          </a:p>
          <a:p>
            <a:pPr marL="12700" marR="1964055">
              <a:lnSpc>
                <a:spcPct val="100000"/>
              </a:lnSpc>
            </a:pPr>
            <a:r>
              <a:rPr sz="1800" dirty="0">
                <a:latin typeface="Arial MT"/>
                <a:cs typeface="Arial MT"/>
              </a:rPr>
              <a:t>I </a:t>
            </a:r>
            <a:r>
              <a:rPr sz="1800" spc="-5" dirty="0">
                <a:latin typeface="Arial MT"/>
                <a:cs typeface="Arial MT"/>
              </a:rPr>
              <a:t>tessuti quindi daranno </a:t>
            </a:r>
            <a:r>
              <a:rPr sz="1800" spc="-490" dirty="0">
                <a:latin typeface="Arial MT"/>
                <a:cs typeface="Arial MT"/>
              </a:rPr>
              <a:t> </a:t>
            </a:r>
            <a:r>
              <a:rPr sz="1800" spc="-5" dirty="0">
                <a:latin typeface="Arial MT"/>
                <a:cs typeface="Arial MT"/>
              </a:rPr>
              <a:t>origine</a:t>
            </a:r>
            <a:r>
              <a:rPr sz="1800" dirty="0">
                <a:latin typeface="Arial MT"/>
                <a:cs typeface="Arial MT"/>
              </a:rPr>
              <a:t> </a:t>
            </a:r>
            <a:r>
              <a:rPr sz="1800" spc="-5" dirty="0">
                <a:latin typeface="Arial MT"/>
                <a:cs typeface="Arial MT"/>
              </a:rPr>
              <a:t>ai</a:t>
            </a:r>
            <a:r>
              <a:rPr sz="1800" spc="-25" dirty="0">
                <a:latin typeface="Arial MT"/>
                <a:cs typeface="Arial MT"/>
              </a:rPr>
              <a:t> </a:t>
            </a:r>
            <a:r>
              <a:rPr sz="1800" spc="-5" dirty="0">
                <a:latin typeface="Arial MT"/>
                <a:cs typeface="Arial MT"/>
              </a:rPr>
              <a:t>diversi</a:t>
            </a:r>
            <a:r>
              <a:rPr sz="1800" spc="-15" dirty="0">
                <a:latin typeface="Arial MT"/>
                <a:cs typeface="Arial MT"/>
              </a:rPr>
              <a:t> </a:t>
            </a:r>
            <a:r>
              <a:rPr sz="1800" spc="-5" dirty="0">
                <a:latin typeface="Arial MT"/>
                <a:cs typeface="Arial MT"/>
              </a:rPr>
              <a:t>organi.</a:t>
            </a:r>
            <a:endParaRPr sz="1800">
              <a:latin typeface="Arial MT"/>
              <a:cs typeface="Arial MT"/>
            </a:endParaRPr>
          </a:p>
        </p:txBody>
      </p:sp>
      <p:sp>
        <p:nvSpPr>
          <p:cNvPr id="5" name="object 5"/>
          <p:cNvSpPr txBox="1"/>
          <p:nvPr/>
        </p:nvSpPr>
        <p:spPr>
          <a:xfrm>
            <a:off x="107314" y="6497651"/>
            <a:ext cx="3695700" cy="324485"/>
          </a:xfrm>
          <a:prstGeom prst="rect">
            <a:avLst/>
          </a:prstGeom>
        </p:spPr>
        <p:txBody>
          <a:bodyPr vert="horz" wrap="square" lIns="0" tIns="38735" rIns="0" bIns="0" rtlCol="0">
            <a:spAutoFit/>
          </a:bodyPr>
          <a:lstStyle/>
          <a:p>
            <a:pPr marL="12700">
              <a:lnSpc>
                <a:spcPct val="100000"/>
              </a:lnSpc>
              <a:spcBef>
                <a:spcPts val="305"/>
              </a:spcBef>
            </a:pPr>
            <a:r>
              <a:rPr sz="1650" i="1" spc="-40" dirty="0">
                <a:latin typeface="Comic Sans MS"/>
                <a:cs typeface="Comic Sans MS"/>
              </a:rPr>
              <a:t>Schema</a:t>
            </a:r>
            <a:r>
              <a:rPr sz="1650" i="1" dirty="0">
                <a:latin typeface="Comic Sans MS"/>
                <a:cs typeface="Comic Sans MS"/>
              </a:rPr>
              <a:t> </a:t>
            </a:r>
            <a:r>
              <a:rPr sz="1650" i="1" spc="-30" dirty="0">
                <a:latin typeface="Comic Sans MS"/>
                <a:cs typeface="Comic Sans MS"/>
              </a:rPr>
              <a:t>del</a:t>
            </a:r>
            <a:r>
              <a:rPr sz="1650" i="1" spc="-25" dirty="0">
                <a:latin typeface="Comic Sans MS"/>
                <a:cs typeface="Comic Sans MS"/>
              </a:rPr>
              <a:t> </a:t>
            </a:r>
            <a:r>
              <a:rPr sz="1650" i="1" spc="-30" dirty="0">
                <a:latin typeface="Comic Sans MS"/>
                <a:cs typeface="Comic Sans MS"/>
              </a:rPr>
              <a:t>fusto </a:t>
            </a:r>
            <a:r>
              <a:rPr sz="1650" i="1" spc="-25" dirty="0">
                <a:latin typeface="Comic Sans MS"/>
                <a:cs typeface="Comic Sans MS"/>
              </a:rPr>
              <a:t>in</a:t>
            </a:r>
            <a:r>
              <a:rPr sz="1650" i="1" spc="-15" dirty="0">
                <a:latin typeface="Comic Sans MS"/>
                <a:cs typeface="Comic Sans MS"/>
              </a:rPr>
              <a:t> </a:t>
            </a:r>
            <a:r>
              <a:rPr sz="1650" i="1" spc="-30" dirty="0">
                <a:latin typeface="Comic Sans MS"/>
                <a:cs typeface="Comic Sans MS"/>
              </a:rPr>
              <a:t>struttura</a:t>
            </a:r>
            <a:r>
              <a:rPr sz="1650" i="1" spc="-5" dirty="0">
                <a:latin typeface="Comic Sans MS"/>
                <a:cs typeface="Comic Sans MS"/>
              </a:rPr>
              <a:t> </a:t>
            </a:r>
            <a:r>
              <a:rPr sz="1650" i="1" spc="-35" dirty="0">
                <a:latin typeface="Comic Sans MS"/>
                <a:cs typeface="Comic Sans MS"/>
              </a:rPr>
              <a:t>primaria</a:t>
            </a:r>
            <a:endParaRPr sz="1650">
              <a:latin typeface="Comic Sans MS"/>
              <a:cs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17347" y="109727"/>
              <a:ext cx="3163823" cy="2372867"/>
            </a:xfrm>
            <a:prstGeom prst="rect">
              <a:avLst/>
            </a:prstGeom>
          </p:spPr>
        </p:pic>
        <p:pic>
          <p:nvPicPr>
            <p:cNvPr id="4" name="object 4"/>
            <p:cNvPicPr/>
            <p:nvPr/>
          </p:nvPicPr>
          <p:blipFill>
            <a:blip r:embed="rId3" cstate="print"/>
            <a:stretch>
              <a:fillRect/>
            </a:stretch>
          </p:blipFill>
          <p:spPr>
            <a:xfrm>
              <a:off x="0" y="2276855"/>
              <a:ext cx="7380731" cy="4242815"/>
            </a:xfrm>
            <a:prstGeom prst="rect">
              <a:avLst/>
            </a:prstGeom>
          </p:spPr>
        </p:pic>
        <p:pic>
          <p:nvPicPr>
            <p:cNvPr id="5" name="object 5"/>
            <p:cNvPicPr/>
            <p:nvPr/>
          </p:nvPicPr>
          <p:blipFill>
            <a:blip r:embed="rId4" cstate="print"/>
            <a:stretch>
              <a:fillRect/>
            </a:stretch>
          </p:blipFill>
          <p:spPr>
            <a:xfrm>
              <a:off x="3561588" y="6324600"/>
              <a:ext cx="426719" cy="533400"/>
            </a:xfrm>
            <a:prstGeom prst="rect">
              <a:avLst/>
            </a:prstGeom>
          </p:spPr>
        </p:pic>
        <p:sp>
          <p:nvSpPr>
            <p:cNvPr id="6" name="object 6"/>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pic>
          <p:nvPicPr>
            <p:cNvPr id="7" name="object 7"/>
            <p:cNvPicPr/>
            <p:nvPr/>
          </p:nvPicPr>
          <p:blipFill>
            <a:blip r:embed="rId5" cstate="print"/>
            <a:stretch>
              <a:fillRect/>
            </a:stretch>
          </p:blipFill>
          <p:spPr>
            <a:xfrm>
              <a:off x="3311651" y="0"/>
              <a:ext cx="5832347" cy="5433059"/>
            </a:xfrm>
            <a:prstGeom prst="rect">
              <a:avLst/>
            </a:prstGeom>
          </p:spPr>
        </p:pic>
        <p:sp>
          <p:nvSpPr>
            <p:cNvPr id="8" name="object 8"/>
            <p:cNvSpPr/>
            <p:nvPr/>
          </p:nvSpPr>
          <p:spPr>
            <a:xfrm>
              <a:off x="2913888" y="1400555"/>
              <a:ext cx="3895725" cy="1754505"/>
            </a:xfrm>
            <a:custGeom>
              <a:avLst/>
              <a:gdLst/>
              <a:ahLst/>
              <a:cxnLst/>
              <a:rect l="l" t="t" r="r" b="b"/>
              <a:pathLst>
                <a:path w="3895725" h="1754505">
                  <a:moveTo>
                    <a:pt x="69787" y="31000"/>
                  </a:moveTo>
                  <a:lnTo>
                    <a:pt x="46957" y="33803"/>
                  </a:lnTo>
                  <a:lnTo>
                    <a:pt x="61873" y="54423"/>
                  </a:lnTo>
                  <a:lnTo>
                    <a:pt x="3886199" y="1754123"/>
                  </a:lnTo>
                  <a:lnTo>
                    <a:pt x="3895343" y="1729739"/>
                  </a:lnTo>
                  <a:lnTo>
                    <a:pt x="69787" y="31000"/>
                  </a:lnTo>
                  <a:close/>
                </a:path>
                <a:path w="3895725" h="1754505">
                  <a:moveTo>
                    <a:pt x="115823" y="0"/>
                  </a:moveTo>
                  <a:lnTo>
                    <a:pt x="109727" y="1524"/>
                  </a:lnTo>
                  <a:lnTo>
                    <a:pt x="0" y="13716"/>
                  </a:lnTo>
                  <a:lnTo>
                    <a:pt x="64007" y="102107"/>
                  </a:lnTo>
                  <a:lnTo>
                    <a:pt x="68579" y="108203"/>
                  </a:lnTo>
                  <a:lnTo>
                    <a:pt x="76200" y="109727"/>
                  </a:lnTo>
                  <a:lnTo>
                    <a:pt x="82295" y="105155"/>
                  </a:lnTo>
                  <a:lnTo>
                    <a:pt x="86868" y="100583"/>
                  </a:lnTo>
                  <a:lnTo>
                    <a:pt x="88391" y="92963"/>
                  </a:lnTo>
                  <a:lnTo>
                    <a:pt x="85343" y="86867"/>
                  </a:lnTo>
                  <a:lnTo>
                    <a:pt x="61873" y="54423"/>
                  </a:lnTo>
                  <a:lnTo>
                    <a:pt x="18287" y="35051"/>
                  </a:lnTo>
                  <a:lnTo>
                    <a:pt x="27431" y="12192"/>
                  </a:lnTo>
                  <a:lnTo>
                    <a:pt x="123443" y="12192"/>
                  </a:lnTo>
                  <a:lnTo>
                    <a:pt x="121919" y="4572"/>
                  </a:lnTo>
                  <a:lnTo>
                    <a:pt x="115823" y="0"/>
                  </a:lnTo>
                  <a:close/>
                </a:path>
                <a:path w="3895725" h="1754505">
                  <a:moveTo>
                    <a:pt x="27431" y="12192"/>
                  </a:moveTo>
                  <a:lnTo>
                    <a:pt x="18287" y="35051"/>
                  </a:lnTo>
                  <a:lnTo>
                    <a:pt x="61873" y="54423"/>
                  </a:lnTo>
                  <a:lnTo>
                    <a:pt x="48962" y="36575"/>
                  </a:lnTo>
                  <a:lnTo>
                    <a:pt x="24383" y="36575"/>
                  </a:lnTo>
                  <a:lnTo>
                    <a:pt x="33527" y="15240"/>
                  </a:lnTo>
                  <a:lnTo>
                    <a:pt x="34296" y="15240"/>
                  </a:lnTo>
                  <a:lnTo>
                    <a:pt x="27431" y="12192"/>
                  </a:lnTo>
                  <a:close/>
                </a:path>
                <a:path w="3895725" h="1754505">
                  <a:moveTo>
                    <a:pt x="33527" y="15240"/>
                  </a:moveTo>
                  <a:lnTo>
                    <a:pt x="24383" y="36575"/>
                  </a:lnTo>
                  <a:lnTo>
                    <a:pt x="46957" y="33803"/>
                  </a:lnTo>
                  <a:lnTo>
                    <a:pt x="33527" y="15240"/>
                  </a:lnTo>
                  <a:close/>
                </a:path>
                <a:path w="3895725" h="1754505">
                  <a:moveTo>
                    <a:pt x="46957" y="33803"/>
                  </a:moveTo>
                  <a:lnTo>
                    <a:pt x="24383" y="36575"/>
                  </a:lnTo>
                  <a:lnTo>
                    <a:pt x="48962" y="36575"/>
                  </a:lnTo>
                  <a:lnTo>
                    <a:pt x="46957" y="33803"/>
                  </a:lnTo>
                  <a:close/>
                </a:path>
                <a:path w="3895725" h="1754505">
                  <a:moveTo>
                    <a:pt x="34296" y="15240"/>
                  </a:moveTo>
                  <a:lnTo>
                    <a:pt x="33527" y="15240"/>
                  </a:lnTo>
                  <a:lnTo>
                    <a:pt x="46957" y="33803"/>
                  </a:lnTo>
                  <a:lnTo>
                    <a:pt x="69787" y="31000"/>
                  </a:lnTo>
                  <a:lnTo>
                    <a:pt x="34296" y="15240"/>
                  </a:lnTo>
                  <a:close/>
                </a:path>
                <a:path w="3895725" h="1754505">
                  <a:moveTo>
                    <a:pt x="123443" y="12192"/>
                  </a:moveTo>
                  <a:lnTo>
                    <a:pt x="27431" y="12192"/>
                  </a:lnTo>
                  <a:lnTo>
                    <a:pt x="69787" y="31000"/>
                  </a:lnTo>
                  <a:lnTo>
                    <a:pt x="111251" y="25907"/>
                  </a:lnTo>
                  <a:lnTo>
                    <a:pt x="118871" y="25907"/>
                  </a:lnTo>
                  <a:lnTo>
                    <a:pt x="123443" y="19812"/>
                  </a:lnTo>
                  <a:lnTo>
                    <a:pt x="123443" y="12192"/>
                  </a:lnTo>
                  <a:close/>
                </a:path>
              </a:pathLst>
            </a:custGeom>
            <a:solidFill>
              <a:srgbClr val="BF0000"/>
            </a:solidFill>
          </p:spPr>
          <p:txBody>
            <a:bodyPr wrap="square" lIns="0" tIns="0" rIns="0" bIns="0" rtlCol="0"/>
            <a:lstStyle/>
            <a:p>
              <a:endParaRPr/>
            </a:p>
          </p:txBody>
        </p:sp>
      </p:grpSp>
      <p:sp>
        <p:nvSpPr>
          <p:cNvPr id="10" name="object 15">
            <a:extLst>
              <a:ext uri="{FF2B5EF4-FFF2-40B4-BE49-F238E27FC236}">
                <a16:creationId xmlns:a16="http://schemas.microsoft.com/office/drawing/2014/main" id="{7DA58A5D-A5B9-4A5D-B29F-579F5C707230}"/>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0"/>
            <a:ext cx="8455660" cy="6858288"/>
          </a:xfrm>
          <a:prstGeom prst="rect">
            <a:avLst/>
          </a:prstGeom>
        </p:spPr>
        <p:txBody>
          <a:bodyPr vert="horz" wrap="square" lIns="0" tIns="195580" rIns="0" bIns="0" rtlCol="0">
            <a:spAutoFit/>
          </a:bodyPr>
          <a:lstStyle/>
          <a:p>
            <a:pPr marL="12700">
              <a:lnSpc>
                <a:spcPct val="100000"/>
              </a:lnSpc>
              <a:spcBef>
                <a:spcPts val="1540"/>
              </a:spcBef>
            </a:pPr>
            <a:r>
              <a:rPr sz="2400" spc="-40" dirty="0">
                <a:latin typeface="Arial MT"/>
                <a:cs typeface="Arial MT"/>
              </a:rPr>
              <a:t>Varie</a:t>
            </a:r>
            <a:r>
              <a:rPr sz="2400" dirty="0">
                <a:latin typeface="Arial MT"/>
                <a:cs typeface="Arial MT"/>
              </a:rPr>
              <a:t> </a:t>
            </a:r>
            <a:r>
              <a:rPr sz="2400" spc="-5" dirty="0">
                <a:latin typeface="Arial MT"/>
                <a:cs typeface="Arial MT"/>
              </a:rPr>
              <a:t>funzioni.</a:t>
            </a:r>
            <a:r>
              <a:rPr sz="2400" spc="10" dirty="0">
                <a:latin typeface="Arial MT"/>
                <a:cs typeface="Arial MT"/>
              </a:rPr>
              <a:t> </a:t>
            </a:r>
            <a:r>
              <a:rPr sz="2400" spc="-5" dirty="0">
                <a:latin typeface="Arial MT"/>
                <a:cs typeface="Arial MT"/>
              </a:rPr>
              <a:t>Funzioni</a:t>
            </a:r>
            <a:r>
              <a:rPr sz="2400" spc="25" dirty="0">
                <a:latin typeface="Arial MT"/>
                <a:cs typeface="Arial MT"/>
              </a:rPr>
              <a:t> </a:t>
            </a:r>
            <a:r>
              <a:rPr sz="2400" spc="-5" dirty="0">
                <a:latin typeface="Arial MT"/>
                <a:cs typeface="Arial MT"/>
              </a:rPr>
              <a:t>fondamentali</a:t>
            </a:r>
            <a:r>
              <a:rPr sz="2400" spc="15" dirty="0">
                <a:latin typeface="Arial MT"/>
                <a:cs typeface="Arial MT"/>
              </a:rPr>
              <a:t> </a:t>
            </a:r>
            <a:r>
              <a:rPr sz="2400" spc="-5" dirty="0">
                <a:latin typeface="Arial MT"/>
                <a:cs typeface="Arial MT"/>
              </a:rPr>
              <a:t>dell’epidermide:</a:t>
            </a:r>
            <a:endParaRPr sz="2400" dirty="0">
              <a:latin typeface="Arial MT"/>
              <a:cs typeface="Arial MT"/>
            </a:endParaRPr>
          </a:p>
          <a:p>
            <a:pPr marL="376555" indent="-364490">
              <a:lnSpc>
                <a:spcPct val="100000"/>
              </a:lnSpc>
              <a:spcBef>
                <a:spcPts val="1440"/>
              </a:spcBef>
              <a:buChar char="•"/>
              <a:tabLst>
                <a:tab pos="376555" algn="l"/>
                <a:tab pos="377190" algn="l"/>
              </a:tabLst>
            </a:pPr>
            <a:r>
              <a:rPr sz="2400" spc="-5" dirty="0">
                <a:latin typeface="Arial MT"/>
                <a:cs typeface="Arial MT"/>
              </a:rPr>
              <a:t>protezione</a:t>
            </a:r>
            <a:endParaRPr sz="2400" dirty="0">
              <a:latin typeface="Arial MT"/>
              <a:cs typeface="Arial MT"/>
            </a:endParaRPr>
          </a:p>
          <a:p>
            <a:pPr marL="913130" lvl="1" indent="-174625">
              <a:lnSpc>
                <a:spcPct val="100000"/>
              </a:lnSpc>
              <a:spcBef>
                <a:spcPts val="190"/>
              </a:spcBef>
              <a:buChar char="•"/>
              <a:tabLst>
                <a:tab pos="913765" algn="l"/>
              </a:tabLst>
            </a:pPr>
            <a:r>
              <a:rPr sz="2400" spc="-5" dirty="0">
                <a:latin typeface="Arial MT"/>
                <a:cs typeface="Arial MT"/>
              </a:rPr>
              <a:t>limitazione</a:t>
            </a:r>
            <a:r>
              <a:rPr sz="2400" spc="20" dirty="0">
                <a:latin typeface="Arial MT"/>
                <a:cs typeface="Arial MT"/>
              </a:rPr>
              <a:t> </a:t>
            </a:r>
            <a:r>
              <a:rPr sz="2400" spc="-5" dirty="0">
                <a:latin typeface="Arial MT"/>
                <a:cs typeface="Arial MT"/>
              </a:rPr>
              <a:t>della</a:t>
            </a:r>
            <a:r>
              <a:rPr sz="2400" spc="10" dirty="0">
                <a:latin typeface="Arial MT"/>
                <a:cs typeface="Arial MT"/>
              </a:rPr>
              <a:t> </a:t>
            </a:r>
            <a:r>
              <a:rPr sz="2400" spc="-5" dirty="0">
                <a:latin typeface="Arial MT"/>
                <a:cs typeface="Arial MT"/>
              </a:rPr>
              <a:t>perdita</a:t>
            </a:r>
            <a:r>
              <a:rPr sz="2400" dirty="0">
                <a:latin typeface="Arial MT"/>
                <a:cs typeface="Arial MT"/>
              </a:rPr>
              <a:t> </a:t>
            </a:r>
            <a:r>
              <a:rPr sz="2400" spc="-5" dirty="0">
                <a:latin typeface="Arial MT"/>
                <a:cs typeface="Arial MT"/>
              </a:rPr>
              <a:t>di</a:t>
            </a:r>
            <a:r>
              <a:rPr sz="2400" spc="-15" dirty="0">
                <a:latin typeface="Arial MT"/>
                <a:cs typeface="Arial MT"/>
              </a:rPr>
              <a:t> </a:t>
            </a:r>
            <a:r>
              <a:rPr sz="2400" spc="-5" dirty="0">
                <a:latin typeface="Arial MT"/>
                <a:cs typeface="Arial MT"/>
              </a:rPr>
              <a:t>acqua</a:t>
            </a:r>
            <a:endParaRPr sz="2400" dirty="0">
              <a:latin typeface="Arial MT"/>
              <a:cs typeface="Arial MT"/>
            </a:endParaRPr>
          </a:p>
          <a:p>
            <a:pPr marL="913130" lvl="1" indent="-174625">
              <a:lnSpc>
                <a:spcPct val="100000"/>
              </a:lnSpc>
              <a:spcBef>
                <a:spcPts val="204"/>
              </a:spcBef>
              <a:buChar char="•"/>
              <a:tabLst>
                <a:tab pos="913765" algn="l"/>
              </a:tabLst>
            </a:pPr>
            <a:r>
              <a:rPr sz="2400" spc="-5" dirty="0">
                <a:latin typeface="Arial MT"/>
                <a:cs typeface="Arial MT"/>
              </a:rPr>
              <a:t>regolazione</a:t>
            </a:r>
            <a:r>
              <a:rPr sz="2400" spc="25" dirty="0">
                <a:latin typeface="Arial MT"/>
                <a:cs typeface="Arial MT"/>
              </a:rPr>
              <a:t> </a:t>
            </a:r>
            <a:r>
              <a:rPr sz="2400" spc="-5" dirty="0">
                <a:latin typeface="Arial MT"/>
                <a:cs typeface="Arial MT"/>
              </a:rPr>
              <a:t>scambi</a:t>
            </a:r>
            <a:r>
              <a:rPr sz="2400" spc="-20" dirty="0">
                <a:latin typeface="Arial MT"/>
                <a:cs typeface="Arial MT"/>
              </a:rPr>
              <a:t> </a:t>
            </a:r>
            <a:r>
              <a:rPr sz="2400" spc="-5" dirty="0">
                <a:latin typeface="Arial MT"/>
                <a:cs typeface="Arial MT"/>
              </a:rPr>
              <a:t>gassosi</a:t>
            </a:r>
            <a:endParaRPr sz="2400" dirty="0">
              <a:latin typeface="Arial MT"/>
              <a:cs typeface="Arial MT"/>
            </a:endParaRPr>
          </a:p>
          <a:p>
            <a:pPr marL="913130" lvl="1" indent="-174625">
              <a:lnSpc>
                <a:spcPct val="100000"/>
              </a:lnSpc>
              <a:spcBef>
                <a:spcPts val="204"/>
              </a:spcBef>
              <a:buChar char="•"/>
              <a:tabLst>
                <a:tab pos="913765" algn="l"/>
              </a:tabLst>
            </a:pPr>
            <a:r>
              <a:rPr sz="2400" spc="-5" dirty="0">
                <a:latin typeface="Arial MT"/>
                <a:cs typeface="Arial MT"/>
              </a:rPr>
              <a:t>protezione</a:t>
            </a:r>
            <a:r>
              <a:rPr sz="2400" spc="5" dirty="0">
                <a:latin typeface="Arial MT"/>
                <a:cs typeface="Arial MT"/>
              </a:rPr>
              <a:t> </a:t>
            </a:r>
            <a:r>
              <a:rPr sz="2400" spc="-5" dirty="0">
                <a:latin typeface="Arial MT"/>
                <a:cs typeface="Arial MT"/>
              </a:rPr>
              <a:t>meccanica</a:t>
            </a:r>
            <a:r>
              <a:rPr sz="2400" dirty="0">
                <a:latin typeface="Arial MT"/>
                <a:cs typeface="Arial MT"/>
              </a:rPr>
              <a:t> </a:t>
            </a:r>
            <a:r>
              <a:rPr sz="2400" spc="-5" dirty="0">
                <a:latin typeface="Arial MT"/>
                <a:cs typeface="Arial MT"/>
              </a:rPr>
              <a:t>(moderata)</a:t>
            </a:r>
            <a:endParaRPr sz="2400" dirty="0">
              <a:latin typeface="Arial MT"/>
              <a:cs typeface="Arial MT"/>
            </a:endParaRPr>
          </a:p>
          <a:p>
            <a:pPr marL="913130" lvl="1" indent="-174625">
              <a:lnSpc>
                <a:spcPct val="100000"/>
              </a:lnSpc>
              <a:spcBef>
                <a:spcPts val="190"/>
              </a:spcBef>
              <a:buChar char="•"/>
              <a:tabLst>
                <a:tab pos="913765" algn="l"/>
              </a:tabLst>
            </a:pPr>
            <a:r>
              <a:rPr sz="2400" spc="-5" dirty="0">
                <a:latin typeface="Arial MT"/>
                <a:cs typeface="Arial MT"/>
              </a:rPr>
              <a:t>difesa</a:t>
            </a:r>
            <a:r>
              <a:rPr sz="2400" spc="-15" dirty="0">
                <a:latin typeface="Arial MT"/>
                <a:cs typeface="Arial MT"/>
              </a:rPr>
              <a:t> </a:t>
            </a:r>
            <a:r>
              <a:rPr sz="2400" spc="-5" dirty="0">
                <a:latin typeface="Arial MT"/>
                <a:cs typeface="Arial MT"/>
              </a:rPr>
              <a:t>da</a:t>
            </a:r>
            <a:r>
              <a:rPr sz="2400" spc="-25" dirty="0">
                <a:latin typeface="Arial MT"/>
                <a:cs typeface="Arial MT"/>
              </a:rPr>
              <a:t> </a:t>
            </a:r>
            <a:r>
              <a:rPr sz="2400" spc="-5" dirty="0">
                <a:latin typeface="Arial MT"/>
                <a:cs typeface="Arial MT"/>
              </a:rPr>
              <a:t>patogeni</a:t>
            </a:r>
            <a:endParaRPr sz="2400" dirty="0">
              <a:latin typeface="Arial MT"/>
              <a:cs typeface="Arial MT"/>
            </a:endParaRPr>
          </a:p>
          <a:p>
            <a:pPr lvl="1">
              <a:lnSpc>
                <a:spcPct val="100000"/>
              </a:lnSpc>
              <a:spcBef>
                <a:spcPts val="10"/>
              </a:spcBef>
              <a:buFont typeface="Arial MT"/>
              <a:buChar char="•"/>
            </a:pPr>
            <a:endParaRPr sz="2850" dirty="0">
              <a:latin typeface="Arial MT"/>
              <a:cs typeface="Arial MT"/>
            </a:endParaRPr>
          </a:p>
          <a:p>
            <a:pPr marL="12700" marR="5080">
              <a:lnSpc>
                <a:spcPct val="100000"/>
              </a:lnSpc>
            </a:pPr>
            <a:r>
              <a:rPr sz="2400" spc="-5" dirty="0">
                <a:latin typeface="Arial MT"/>
                <a:cs typeface="Arial MT"/>
              </a:rPr>
              <a:t>Per</a:t>
            </a:r>
            <a:r>
              <a:rPr sz="2400" dirty="0">
                <a:latin typeface="Arial MT"/>
                <a:cs typeface="Arial MT"/>
              </a:rPr>
              <a:t> </a:t>
            </a:r>
            <a:r>
              <a:rPr sz="2400" spc="-5" dirty="0">
                <a:latin typeface="Arial MT"/>
                <a:cs typeface="Arial MT"/>
              </a:rPr>
              <a:t>svolgere</a:t>
            </a:r>
            <a:r>
              <a:rPr sz="2400" spc="10" dirty="0">
                <a:latin typeface="Arial MT"/>
                <a:cs typeface="Arial MT"/>
              </a:rPr>
              <a:t> </a:t>
            </a:r>
            <a:r>
              <a:rPr sz="2400" spc="-5" dirty="0">
                <a:latin typeface="Arial MT"/>
                <a:cs typeface="Arial MT"/>
              </a:rPr>
              <a:t>queste</a:t>
            </a:r>
            <a:r>
              <a:rPr sz="2400" dirty="0">
                <a:latin typeface="Arial MT"/>
                <a:cs typeface="Arial MT"/>
              </a:rPr>
              <a:t> </a:t>
            </a:r>
            <a:r>
              <a:rPr sz="2400" spc="-5" dirty="0">
                <a:latin typeface="Arial MT"/>
                <a:cs typeface="Arial MT"/>
              </a:rPr>
              <a:t>molteplici</a:t>
            </a:r>
            <a:r>
              <a:rPr sz="2400" spc="30" dirty="0">
                <a:latin typeface="Arial MT"/>
                <a:cs typeface="Arial MT"/>
              </a:rPr>
              <a:t> </a:t>
            </a:r>
            <a:r>
              <a:rPr sz="2400" spc="-5" dirty="0">
                <a:latin typeface="Arial MT"/>
                <a:cs typeface="Arial MT"/>
              </a:rPr>
              <a:t>funzioni,</a:t>
            </a:r>
            <a:r>
              <a:rPr sz="2400" spc="15" dirty="0">
                <a:latin typeface="Arial MT"/>
                <a:cs typeface="Arial MT"/>
              </a:rPr>
              <a:t> </a:t>
            </a:r>
            <a:r>
              <a:rPr sz="2400" spc="-5" dirty="0">
                <a:latin typeface="Arial MT"/>
                <a:cs typeface="Arial MT"/>
              </a:rPr>
              <a:t>l’epidermide</a:t>
            </a:r>
            <a:r>
              <a:rPr sz="2400" spc="60"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molto </a:t>
            </a:r>
            <a:r>
              <a:rPr sz="2400" spc="-650" dirty="0">
                <a:latin typeface="Arial MT"/>
                <a:cs typeface="Arial MT"/>
              </a:rPr>
              <a:t> </a:t>
            </a:r>
            <a:r>
              <a:rPr sz="2400" spc="-5" dirty="0">
                <a:latin typeface="Arial MT"/>
                <a:cs typeface="Arial MT"/>
              </a:rPr>
              <a:t>variabile:</a:t>
            </a:r>
            <a:r>
              <a:rPr sz="2400" spc="20" dirty="0">
                <a:latin typeface="Arial MT"/>
                <a:cs typeface="Arial MT"/>
              </a:rPr>
              <a:t> </a:t>
            </a:r>
            <a:r>
              <a:rPr sz="2400" spc="-5" dirty="0">
                <a:latin typeface="Arial MT"/>
                <a:cs typeface="Arial MT"/>
              </a:rPr>
              <a:t>può</a:t>
            </a:r>
            <a:r>
              <a:rPr sz="2400" spc="10" dirty="0">
                <a:latin typeface="Arial MT"/>
                <a:cs typeface="Arial MT"/>
              </a:rPr>
              <a:t> </a:t>
            </a:r>
            <a:r>
              <a:rPr sz="2400" spc="-10" dirty="0">
                <a:latin typeface="Arial MT"/>
                <a:cs typeface="Arial MT"/>
              </a:rPr>
              <a:t>differire</a:t>
            </a:r>
            <a:r>
              <a:rPr sz="2400"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specie</a:t>
            </a:r>
            <a:r>
              <a:rPr sz="2400" spc="20" dirty="0">
                <a:latin typeface="Arial MT"/>
                <a:cs typeface="Arial MT"/>
              </a:rPr>
              <a:t> </a:t>
            </a:r>
            <a:r>
              <a:rPr sz="2400" spc="-5" dirty="0">
                <a:latin typeface="Arial MT"/>
                <a:cs typeface="Arial MT"/>
              </a:rPr>
              <a:t>e</a:t>
            </a:r>
            <a:r>
              <a:rPr sz="2400" spc="-10" dirty="0">
                <a:latin typeface="Arial MT"/>
                <a:cs typeface="Arial MT"/>
              </a:rPr>
              <a:t> </a:t>
            </a:r>
            <a:r>
              <a:rPr sz="2400" spc="-5" dirty="0">
                <a:latin typeface="Arial MT"/>
                <a:cs typeface="Arial MT"/>
              </a:rPr>
              <a:t>specie,</a:t>
            </a:r>
            <a:r>
              <a:rPr sz="2400" spc="15"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organo</a:t>
            </a:r>
            <a:r>
              <a:rPr sz="2400" spc="10" dirty="0">
                <a:latin typeface="Arial MT"/>
                <a:cs typeface="Arial MT"/>
              </a:rPr>
              <a:t> </a:t>
            </a:r>
            <a:r>
              <a:rPr sz="2400" spc="-5" dirty="0">
                <a:latin typeface="Arial MT"/>
                <a:cs typeface="Arial MT"/>
              </a:rPr>
              <a:t>ad </a:t>
            </a:r>
            <a:r>
              <a:rPr sz="2400" dirty="0">
                <a:latin typeface="Arial MT"/>
                <a:cs typeface="Arial MT"/>
              </a:rPr>
              <a:t> </a:t>
            </a:r>
            <a:r>
              <a:rPr sz="2400" spc="-5" dirty="0">
                <a:latin typeface="Arial MT"/>
                <a:cs typeface="Arial MT"/>
              </a:rPr>
              <a:t>organo</a:t>
            </a:r>
            <a:r>
              <a:rPr sz="2400" spc="5"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una</a:t>
            </a:r>
            <a:r>
              <a:rPr sz="2400" dirty="0">
                <a:latin typeface="Arial MT"/>
                <a:cs typeface="Arial MT"/>
              </a:rPr>
              <a:t> </a:t>
            </a:r>
            <a:r>
              <a:rPr sz="2400" spc="-5" dirty="0">
                <a:latin typeface="Arial MT"/>
                <a:cs typeface="Arial MT"/>
              </a:rPr>
              <a:t>stessa</a:t>
            </a:r>
            <a:r>
              <a:rPr sz="2400" dirty="0">
                <a:latin typeface="Arial MT"/>
                <a:cs typeface="Arial MT"/>
              </a:rPr>
              <a:t> </a:t>
            </a:r>
            <a:r>
              <a:rPr sz="2400" spc="-5" dirty="0">
                <a:latin typeface="Arial MT"/>
                <a:cs typeface="Arial MT"/>
              </a:rPr>
              <a:t>pianta.</a:t>
            </a:r>
            <a:endParaRPr sz="2400" dirty="0">
              <a:latin typeface="Arial MT"/>
              <a:cs typeface="Arial MT"/>
            </a:endParaRPr>
          </a:p>
          <a:p>
            <a:pPr marL="12700">
              <a:lnSpc>
                <a:spcPct val="100000"/>
              </a:lnSpc>
              <a:spcBef>
                <a:spcPts val="1500"/>
              </a:spcBef>
            </a:pPr>
            <a:r>
              <a:rPr sz="2400" spc="-5" dirty="0">
                <a:latin typeface="Arial MT"/>
                <a:cs typeface="Arial MT"/>
              </a:rPr>
              <a:t>Formata</a:t>
            </a:r>
            <a:r>
              <a:rPr sz="2400" spc="-20" dirty="0">
                <a:latin typeface="Arial MT"/>
                <a:cs typeface="Arial MT"/>
              </a:rPr>
              <a:t> </a:t>
            </a:r>
            <a:r>
              <a:rPr sz="2400" spc="-5" dirty="0">
                <a:latin typeface="Arial MT"/>
                <a:cs typeface="Arial MT"/>
              </a:rPr>
              <a:t>da diversi</a:t>
            </a:r>
            <a:r>
              <a:rPr sz="2400" spc="15" dirty="0">
                <a:latin typeface="Arial MT"/>
                <a:cs typeface="Arial MT"/>
              </a:rPr>
              <a:t> </a:t>
            </a:r>
            <a:r>
              <a:rPr sz="2400" spc="-5" dirty="0">
                <a:latin typeface="Arial MT"/>
                <a:cs typeface="Arial MT"/>
              </a:rPr>
              <a:t>tipi</a:t>
            </a:r>
            <a:r>
              <a:rPr sz="2400" spc="-1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cellule:</a:t>
            </a:r>
            <a:endParaRPr sz="2400" dirty="0">
              <a:latin typeface="Arial MT"/>
              <a:cs typeface="Arial MT"/>
            </a:endParaRPr>
          </a:p>
          <a:p>
            <a:pPr marL="355600" indent="-342900">
              <a:lnSpc>
                <a:spcPct val="100000"/>
              </a:lnSpc>
              <a:spcBef>
                <a:spcPts val="1500"/>
              </a:spcBef>
              <a:buChar char="•"/>
              <a:tabLst>
                <a:tab pos="354965" algn="l"/>
                <a:tab pos="355600" algn="l"/>
              </a:tabLst>
            </a:pPr>
            <a:r>
              <a:rPr sz="2400" spc="-5" dirty="0">
                <a:latin typeface="Arial MT"/>
                <a:cs typeface="Arial MT"/>
              </a:rPr>
              <a:t>cellule epidermiche</a:t>
            </a:r>
            <a:endParaRPr sz="2400" dirty="0">
              <a:latin typeface="Arial MT"/>
              <a:cs typeface="Arial MT"/>
            </a:endParaRPr>
          </a:p>
          <a:p>
            <a:pPr marL="355600" indent="-342900">
              <a:lnSpc>
                <a:spcPct val="100000"/>
              </a:lnSpc>
              <a:spcBef>
                <a:spcPts val="1500"/>
              </a:spcBef>
              <a:buChar char="•"/>
              <a:tabLst>
                <a:tab pos="354965" algn="l"/>
                <a:tab pos="355600" algn="l"/>
              </a:tabLst>
            </a:pPr>
            <a:r>
              <a:rPr sz="2400" spc="-5" dirty="0">
                <a:latin typeface="Arial MT"/>
                <a:cs typeface="Arial MT"/>
              </a:rPr>
              <a:t>cellule</a:t>
            </a:r>
            <a:r>
              <a:rPr sz="2400" spc="20" dirty="0">
                <a:latin typeface="Arial MT"/>
                <a:cs typeface="Arial MT"/>
              </a:rPr>
              <a:t> </a:t>
            </a:r>
            <a:r>
              <a:rPr sz="2400" spc="-5" dirty="0">
                <a:latin typeface="Arial MT"/>
                <a:cs typeface="Arial MT"/>
              </a:rPr>
              <a:t>di</a:t>
            </a:r>
            <a:r>
              <a:rPr sz="2400" spc="-15" dirty="0">
                <a:latin typeface="Arial MT"/>
                <a:cs typeface="Arial MT"/>
              </a:rPr>
              <a:t> </a:t>
            </a:r>
            <a:r>
              <a:rPr sz="2400" spc="-5" dirty="0">
                <a:latin typeface="Arial MT"/>
                <a:cs typeface="Arial MT"/>
              </a:rPr>
              <a:t>guardia</a:t>
            </a:r>
            <a:r>
              <a:rPr sz="2400" spc="10" dirty="0">
                <a:latin typeface="Arial MT"/>
                <a:cs typeface="Arial MT"/>
              </a:rPr>
              <a:t> </a:t>
            </a:r>
            <a:r>
              <a:rPr sz="2400" spc="-5" dirty="0" err="1">
                <a:latin typeface="Arial MT"/>
                <a:cs typeface="Arial MT"/>
              </a:rPr>
              <a:t>degli</a:t>
            </a:r>
            <a:r>
              <a:rPr sz="2400" spc="20" dirty="0">
                <a:latin typeface="Arial MT"/>
                <a:cs typeface="Arial MT"/>
              </a:rPr>
              <a:t> </a:t>
            </a:r>
            <a:r>
              <a:rPr sz="2400" b="1" spc="-5" dirty="0" err="1">
                <a:latin typeface="Arial MT"/>
                <a:cs typeface="Arial MT"/>
              </a:rPr>
              <a:t>stomi</a:t>
            </a:r>
            <a:r>
              <a:rPr lang="it-IT" sz="2400" spc="-5" dirty="0">
                <a:latin typeface="Arial MT"/>
                <a:cs typeface="Arial MT"/>
              </a:rPr>
              <a:t> e cellule annesse</a:t>
            </a:r>
            <a:endParaRPr sz="2400" dirty="0">
              <a:latin typeface="Arial MT"/>
              <a:cs typeface="Arial MT"/>
            </a:endParaRPr>
          </a:p>
          <a:p>
            <a:pPr marL="354965" marR="1596390" indent="-342900">
              <a:lnSpc>
                <a:spcPct val="100000"/>
              </a:lnSpc>
              <a:spcBef>
                <a:spcPts val="1500"/>
              </a:spcBef>
              <a:buChar char="•"/>
              <a:tabLst>
                <a:tab pos="354965" algn="l"/>
                <a:tab pos="355600" algn="l"/>
              </a:tabLst>
            </a:pPr>
            <a:r>
              <a:rPr sz="2400" b="1" spc="-5" dirty="0">
                <a:latin typeface="Arial MT"/>
                <a:cs typeface="Arial MT"/>
              </a:rPr>
              <a:t>tricomi</a:t>
            </a:r>
            <a:r>
              <a:rPr sz="2400" b="1" spc="-10" dirty="0">
                <a:latin typeface="Arial MT"/>
                <a:cs typeface="Arial MT"/>
              </a:rPr>
              <a:t> </a:t>
            </a:r>
            <a:r>
              <a:rPr sz="2400" spc="-5" dirty="0">
                <a:latin typeface="Arial MT"/>
                <a:cs typeface="Arial MT"/>
              </a:rPr>
              <a:t>(peli),</a:t>
            </a:r>
            <a:r>
              <a:rPr sz="2400" spc="5" dirty="0">
                <a:latin typeface="Arial MT"/>
                <a:cs typeface="Arial MT"/>
              </a:rPr>
              <a:t> </a:t>
            </a:r>
            <a:r>
              <a:rPr sz="2400" spc="-5" dirty="0" err="1">
                <a:latin typeface="Arial MT"/>
                <a:cs typeface="Arial MT"/>
              </a:rPr>
              <a:t>che</a:t>
            </a:r>
            <a:r>
              <a:rPr sz="2400" dirty="0">
                <a:latin typeface="Arial MT"/>
                <a:cs typeface="Arial MT"/>
              </a:rPr>
              <a:t> </a:t>
            </a:r>
            <a:r>
              <a:rPr sz="2400" spc="-5" dirty="0">
                <a:latin typeface="Arial MT"/>
                <a:cs typeface="Arial MT"/>
              </a:rPr>
              <a:t>secernono</a:t>
            </a:r>
            <a:r>
              <a:rPr sz="2400" spc="20" dirty="0">
                <a:latin typeface="Arial MT"/>
                <a:cs typeface="Arial MT"/>
              </a:rPr>
              <a:t> </a:t>
            </a:r>
            <a:r>
              <a:rPr sz="2400" spc="-5" dirty="0" err="1">
                <a:latin typeface="Arial MT"/>
                <a:cs typeface="Arial MT"/>
              </a:rPr>
              <a:t>sostanze</a:t>
            </a:r>
            <a:r>
              <a:rPr sz="2400" spc="-5" dirty="0">
                <a:latin typeface="Arial MT"/>
                <a:cs typeface="Arial MT"/>
              </a:rPr>
              <a:t>,</a:t>
            </a:r>
            <a:r>
              <a:rPr lang="it-IT" sz="2400" spc="-5" dirty="0">
                <a:latin typeface="Arial MT"/>
                <a:cs typeface="Arial MT"/>
              </a:rPr>
              <a:t> proteggono</a:t>
            </a:r>
            <a:r>
              <a:rPr sz="2400" spc="-5" dirty="0">
                <a:latin typeface="Arial MT"/>
                <a:cs typeface="Arial MT"/>
              </a:rPr>
              <a:t>,</a:t>
            </a:r>
            <a:r>
              <a:rPr lang="it-IT" sz="2400" spc="-5" dirty="0">
                <a:latin typeface="Arial MT"/>
                <a:cs typeface="Arial MT"/>
              </a:rPr>
              <a:t> schermano</a:t>
            </a:r>
            <a:r>
              <a:rPr sz="2400" spc="10" dirty="0">
                <a:latin typeface="Arial MT"/>
                <a:cs typeface="Arial MT"/>
              </a:rPr>
              <a:t> </a:t>
            </a:r>
            <a:r>
              <a:rPr sz="2400" dirty="0">
                <a:latin typeface="Arial MT"/>
                <a:cs typeface="Arial M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315" y="669925"/>
            <a:ext cx="7807325" cy="112268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MT"/>
                <a:cs typeface="Arial MT"/>
              </a:rPr>
              <a:t>In</a:t>
            </a:r>
            <a:r>
              <a:rPr sz="2400" spc="-15" dirty="0">
                <a:latin typeface="Arial MT"/>
                <a:cs typeface="Arial MT"/>
              </a:rPr>
              <a:t> </a:t>
            </a:r>
            <a:r>
              <a:rPr sz="2400" spc="-5" dirty="0">
                <a:latin typeface="Arial MT"/>
                <a:cs typeface="Arial MT"/>
              </a:rPr>
              <a:t>sezione</a:t>
            </a:r>
            <a:r>
              <a:rPr sz="2400" spc="20" dirty="0">
                <a:latin typeface="Arial MT"/>
                <a:cs typeface="Arial MT"/>
              </a:rPr>
              <a:t> </a:t>
            </a:r>
            <a:r>
              <a:rPr sz="2400" spc="-5" dirty="0">
                <a:latin typeface="Arial MT"/>
                <a:cs typeface="Arial MT"/>
              </a:rPr>
              <a:t>trasversale</a:t>
            </a:r>
            <a:r>
              <a:rPr sz="2400" dirty="0">
                <a:latin typeface="Arial MT"/>
                <a:cs typeface="Arial MT"/>
              </a:rPr>
              <a:t> </a:t>
            </a:r>
            <a:r>
              <a:rPr sz="2400" spc="-5" dirty="0">
                <a:latin typeface="Arial MT"/>
                <a:cs typeface="Arial MT"/>
              </a:rPr>
              <a:t>le</a:t>
            </a:r>
            <a:r>
              <a:rPr sz="2400" spc="10" dirty="0">
                <a:latin typeface="Arial MT"/>
                <a:cs typeface="Arial MT"/>
              </a:rPr>
              <a:t> </a:t>
            </a:r>
            <a:r>
              <a:rPr sz="2400" spc="-5" dirty="0">
                <a:latin typeface="Arial MT"/>
                <a:cs typeface="Arial MT"/>
              </a:rPr>
              <a:t>cellule</a:t>
            </a:r>
            <a:r>
              <a:rPr sz="2400" spc="35" dirty="0">
                <a:latin typeface="Arial MT"/>
                <a:cs typeface="Arial MT"/>
              </a:rPr>
              <a:t> </a:t>
            </a:r>
            <a:r>
              <a:rPr sz="2400" spc="-5" dirty="0">
                <a:latin typeface="Arial MT"/>
                <a:cs typeface="Arial MT"/>
              </a:rPr>
              <a:t>epidermiche</a:t>
            </a:r>
            <a:r>
              <a:rPr sz="2400" spc="20" dirty="0">
                <a:latin typeface="Arial MT"/>
                <a:cs typeface="Arial MT"/>
              </a:rPr>
              <a:t> </a:t>
            </a:r>
            <a:r>
              <a:rPr sz="2400" spc="-5" dirty="0">
                <a:latin typeface="Arial MT"/>
                <a:cs typeface="Arial MT"/>
              </a:rPr>
              <a:t>hanno</a:t>
            </a:r>
            <a:r>
              <a:rPr sz="2400" spc="20" dirty="0">
                <a:latin typeface="Arial MT"/>
                <a:cs typeface="Arial MT"/>
              </a:rPr>
              <a:t> </a:t>
            </a:r>
            <a:r>
              <a:rPr sz="2400" spc="-5" dirty="0">
                <a:latin typeface="Arial MT"/>
                <a:cs typeface="Arial MT"/>
              </a:rPr>
              <a:t>forma </a:t>
            </a:r>
            <a:r>
              <a:rPr sz="2400" spc="-650" dirty="0">
                <a:latin typeface="Arial MT"/>
                <a:cs typeface="Arial MT"/>
              </a:rPr>
              <a:t> </a:t>
            </a:r>
            <a:r>
              <a:rPr sz="2400" spc="-5" dirty="0">
                <a:latin typeface="Arial MT"/>
                <a:cs typeface="Arial MT"/>
              </a:rPr>
              <a:t>regolare,</a:t>
            </a:r>
            <a:r>
              <a:rPr sz="2400" spc="10"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genere</a:t>
            </a:r>
            <a:r>
              <a:rPr sz="2400" spc="10" dirty="0">
                <a:latin typeface="Arial MT"/>
                <a:cs typeface="Arial MT"/>
              </a:rPr>
              <a:t> </a:t>
            </a:r>
            <a:r>
              <a:rPr sz="2400" spc="-5" dirty="0">
                <a:latin typeface="Arial MT"/>
                <a:cs typeface="Arial MT"/>
              </a:rPr>
              <a:t>rettangolare,</a:t>
            </a:r>
            <a:r>
              <a:rPr sz="2400" spc="10" dirty="0">
                <a:latin typeface="Arial MT"/>
                <a:cs typeface="Arial MT"/>
              </a:rPr>
              <a:t> </a:t>
            </a:r>
            <a:r>
              <a:rPr sz="2400" spc="-5" dirty="0">
                <a:latin typeface="Arial MT"/>
                <a:cs typeface="Arial MT"/>
              </a:rPr>
              <a:t>e</a:t>
            </a:r>
            <a:r>
              <a:rPr sz="2400" spc="-10" dirty="0">
                <a:latin typeface="Arial MT"/>
                <a:cs typeface="Arial MT"/>
              </a:rPr>
              <a:t> </a:t>
            </a:r>
            <a:r>
              <a:rPr sz="2400" spc="-5" dirty="0">
                <a:latin typeface="Arial MT"/>
                <a:cs typeface="Arial MT"/>
              </a:rPr>
              <a:t>sono</a:t>
            </a:r>
            <a:r>
              <a:rPr sz="2400" spc="10" dirty="0">
                <a:latin typeface="Arial MT"/>
                <a:cs typeface="Arial MT"/>
              </a:rPr>
              <a:t> </a:t>
            </a:r>
            <a:r>
              <a:rPr sz="2400" spc="-5" dirty="0">
                <a:latin typeface="Arial MT"/>
                <a:cs typeface="Arial MT"/>
              </a:rPr>
              <a:t>appressate</a:t>
            </a:r>
            <a:r>
              <a:rPr sz="2400" spc="10" dirty="0">
                <a:latin typeface="Arial MT"/>
                <a:cs typeface="Arial MT"/>
              </a:rPr>
              <a:t> </a:t>
            </a:r>
            <a:r>
              <a:rPr sz="2400" spc="-5" dirty="0">
                <a:latin typeface="Arial MT"/>
                <a:cs typeface="Arial MT"/>
              </a:rPr>
              <a:t>l’una </a:t>
            </a:r>
            <a:r>
              <a:rPr sz="2400" dirty="0">
                <a:latin typeface="Arial MT"/>
                <a:cs typeface="Arial MT"/>
              </a:rPr>
              <a:t> </a:t>
            </a:r>
            <a:r>
              <a:rPr sz="2400" spc="-5" dirty="0">
                <a:latin typeface="Arial MT"/>
                <a:cs typeface="Arial MT"/>
              </a:rPr>
              <a:t>all’altra,</a:t>
            </a:r>
            <a:r>
              <a:rPr sz="2400" spc="30" dirty="0">
                <a:latin typeface="Arial MT"/>
                <a:cs typeface="Arial MT"/>
              </a:rPr>
              <a:t> </a:t>
            </a:r>
            <a:r>
              <a:rPr sz="2400" b="1" spc="-5" dirty="0">
                <a:latin typeface="Arial"/>
                <a:cs typeface="Arial"/>
              </a:rPr>
              <a:t>senza</a:t>
            </a:r>
            <a:r>
              <a:rPr sz="2400" b="1" dirty="0">
                <a:latin typeface="Arial"/>
                <a:cs typeface="Arial"/>
              </a:rPr>
              <a:t> </a:t>
            </a:r>
            <a:r>
              <a:rPr sz="2400" b="1" spc="-5" dirty="0">
                <a:latin typeface="Arial"/>
                <a:cs typeface="Arial"/>
              </a:rPr>
              <a:t>spazi</a:t>
            </a:r>
            <a:r>
              <a:rPr sz="2400" b="1" spc="5" dirty="0">
                <a:latin typeface="Arial"/>
                <a:cs typeface="Arial"/>
              </a:rPr>
              <a:t> </a:t>
            </a:r>
            <a:r>
              <a:rPr sz="2400" b="1" spc="-5" dirty="0">
                <a:latin typeface="Arial"/>
                <a:cs typeface="Arial"/>
              </a:rPr>
              <a:t>intercellulari</a:t>
            </a:r>
            <a:endParaRPr sz="2400">
              <a:latin typeface="Arial"/>
              <a:cs typeface="Arial"/>
            </a:endParaRPr>
          </a:p>
        </p:txBody>
      </p:sp>
      <p:grpSp>
        <p:nvGrpSpPr>
          <p:cNvPr id="3" name="object 3"/>
          <p:cNvGrpSpPr/>
          <p:nvPr/>
        </p:nvGrpSpPr>
        <p:grpSpPr>
          <a:xfrm>
            <a:off x="3561588" y="6324600"/>
            <a:ext cx="5581015" cy="533400"/>
            <a:chOff x="3561588" y="6324600"/>
            <a:chExt cx="5581015" cy="533400"/>
          </a:xfrm>
        </p:grpSpPr>
        <p:pic>
          <p:nvPicPr>
            <p:cNvPr id="4" name="object 4"/>
            <p:cNvPicPr/>
            <p:nvPr/>
          </p:nvPicPr>
          <p:blipFill>
            <a:blip r:embed="rId2"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7"/>
          <p:cNvSpPr txBox="1"/>
          <p:nvPr/>
        </p:nvSpPr>
        <p:spPr>
          <a:xfrm>
            <a:off x="474027" y="214312"/>
            <a:ext cx="3627754"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F0000"/>
                </a:solidFill>
                <a:latin typeface="Arial"/>
                <a:cs typeface="Arial"/>
              </a:rPr>
              <a:t>CELLULE</a:t>
            </a:r>
            <a:r>
              <a:rPr sz="2400" b="1" spc="-65" dirty="0">
                <a:solidFill>
                  <a:srgbClr val="BF0000"/>
                </a:solidFill>
                <a:latin typeface="Arial"/>
                <a:cs typeface="Arial"/>
              </a:rPr>
              <a:t> </a:t>
            </a:r>
            <a:r>
              <a:rPr sz="2400" b="1" spc="-5" dirty="0">
                <a:solidFill>
                  <a:srgbClr val="BF0000"/>
                </a:solidFill>
                <a:latin typeface="Arial"/>
                <a:cs typeface="Arial"/>
              </a:rPr>
              <a:t>EPIDERMICHE</a:t>
            </a:r>
            <a:endParaRPr sz="2400">
              <a:latin typeface="Arial"/>
              <a:cs typeface="Arial"/>
            </a:endParaRPr>
          </a:p>
        </p:txBody>
      </p:sp>
      <p:sp>
        <p:nvSpPr>
          <p:cNvPr id="8" name="object 15">
            <a:extLst>
              <a:ext uri="{FF2B5EF4-FFF2-40B4-BE49-F238E27FC236}">
                <a16:creationId xmlns:a16="http://schemas.microsoft.com/office/drawing/2014/main" id="{FCF71CF1-919B-4DAE-B261-73D8EC514CC7}"/>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78351" y="2011680"/>
            <a:ext cx="5565647" cy="4846319"/>
          </a:xfrm>
          <a:prstGeom prst="rect">
            <a:avLst/>
          </a:prstGeom>
        </p:spPr>
      </p:pic>
      <p:sp>
        <p:nvSpPr>
          <p:cNvPr id="3" name="object 3"/>
          <p:cNvSpPr txBox="1"/>
          <p:nvPr/>
        </p:nvSpPr>
        <p:spPr>
          <a:xfrm>
            <a:off x="186689" y="141287"/>
            <a:ext cx="8372475" cy="6654165"/>
          </a:xfrm>
          <a:prstGeom prst="rect">
            <a:avLst/>
          </a:prstGeom>
        </p:spPr>
        <p:txBody>
          <a:bodyPr vert="horz" wrap="square" lIns="0" tIns="12700" rIns="0" bIns="0" rtlCol="0">
            <a:spAutoFit/>
          </a:bodyPr>
          <a:lstStyle/>
          <a:p>
            <a:pPr marL="25400" marR="5080">
              <a:lnSpc>
                <a:spcPct val="100000"/>
              </a:lnSpc>
              <a:spcBef>
                <a:spcPts val="100"/>
              </a:spcBef>
            </a:pPr>
            <a:r>
              <a:rPr sz="2400" spc="-15" dirty="0">
                <a:latin typeface="Arial MT"/>
                <a:cs typeface="Arial MT"/>
              </a:rPr>
              <a:t>Viste</a:t>
            </a:r>
            <a:r>
              <a:rPr sz="2400" spc="-5" dirty="0">
                <a:latin typeface="Arial MT"/>
                <a:cs typeface="Arial MT"/>
              </a:rPr>
              <a:t> dal</a:t>
            </a:r>
            <a:r>
              <a:rPr sz="2400" spc="10" dirty="0">
                <a:latin typeface="Arial MT"/>
                <a:cs typeface="Arial MT"/>
              </a:rPr>
              <a:t> </a:t>
            </a:r>
            <a:r>
              <a:rPr sz="2400" spc="-5" dirty="0">
                <a:latin typeface="Arial MT"/>
                <a:cs typeface="Arial MT"/>
              </a:rPr>
              <a:t>lato</a:t>
            </a:r>
            <a:r>
              <a:rPr sz="2400" dirty="0">
                <a:latin typeface="Arial MT"/>
                <a:cs typeface="Arial MT"/>
              </a:rPr>
              <a:t> </a:t>
            </a:r>
            <a:r>
              <a:rPr sz="2400" spc="-5" dirty="0">
                <a:latin typeface="Arial MT"/>
                <a:cs typeface="Arial MT"/>
              </a:rPr>
              <a:t>della</a:t>
            </a:r>
            <a:r>
              <a:rPr sz="2400" spc="35" dirty="0">
                <a:latin typeface="Arial MT"/>
                <a:cs typeface="Arial MT"/>
              </a:rPr>
              <a:t> </a:t>
            </a:r>
            <a:r>
              <a:rPr sz="2400" spc="-5" dirty="0">
                <a:latin typeface="Arial MT"/>
                <a:cs typeface="Arial MT"/>
              </a:rPr>
              <a:t>faccia</a:t>
            </a:r>
            <a:r>
              <a:rPr sz="2400" dirty="0">
                <a:latin typeface="Arial MT"/>
                <a:cs typeface="Arial MT"/>
              </a:rPr>
              <a:t> </a:t>
            </a:r>
            <a:r>
              <a:rPr sz="2400" spc="-5" dirty="0">
                <a:latin typeface="Arial MT"/>
                <a:cs typeface="Arial MT"/>
              </a:rPr>
              <a:t>tangenziale</a:t>
            </a:r>
            <a:r>
              <a:rPr sz="2400" spc="35" dirty="0">
                <a:latin typeface="Arial MT"/>
                <a:cs typeface="Arial MT"/>
              </a:rPr>
              <a:t> </a:t>
            </a:r>
            <a:r>
              <a:rPr sz="2400" spc="-5" dirty="0">
                <a:latin typeface="Arial MT"/>
                <a:cs typeface="Arial MT"/>
              </a:rPr>
              <a:t>esterna, le</a:t>
            </a:r>
            <a:r>
              <a:rPr sz="2400" spc="10" dirty="0">
                <a:latin typeface="Arial MT"/>
                <a:cs typeface="Arial MT"/>
              </a:rPr>
              <a:t> </a:t>
            </a:r>
            <a:r>
              <a:rPr sz="2400" spc="-5" dirty="0">
                <a:latin typeface="Arial MT"/>
                <a:cs typeface="Arial MT"/>
              </a:rPr>
              <a:t>cellule </a:t>
            </a:r>
            <a:r>
              <a:rPr sz="2400" dirty="0">
                <a:latin typeface="Arial MT"/>
                <a:cs typeface="Arial MT"/>
              </a:rPr>
              <a:t> </a:t>
            </a:r>
            <a:r>
              <a:rPr sz="2400" spc="-5" dirty="0">
                <a:latin typeface="Arial MT"/>
                <a:cs typeface="Arial MT"/>
              </a:rPr>
              <a:t>epidermiche</a:t>
            </a:r>
            <a:r>
              <a:rPr sz="2400" spc="40" dirty="0">
                <a:latin typeface="Arial MT"/>
                <a:cs typeface="Arial MT"/>
              </a:rPr>
              <a:t> </a:t>
            </a:r>
            <a:r>
              <a:rPr sz="2400" spc="-5" dirty="0">
                <a:latin typeface="Arial MT"/>
                <a:cs typeface="Arial MT"/>
              </a:rPr>
              <a:t>presentano</a:t>
            </a:r>
            <a:r>
              <a:rPr sz="2400" spc="30" dirty="0">
                <a:latin typeface="Arial MT"/>
                <a:cs typeface="Arial MT"/>
              </a:rPr>
              <a:t> </a:t>
            </a:r>
            <a:r>
              <a:rPr sz="2400" b="1" spc="-5" dirty="0">
                <a:latin typeface="Arial"/>
                <a:cs typeface="Arial"/>
              </a:rPr>
              <a:t>forma</a:t>
            </a:r>
            <a:r>
              <a:rPr sz="2400" b="1" spc="5" dirty="0">
                <a:latin typeface="Arial"/>
                <a:cs typeface="Arial"/>
              </a:rPr>
              <a:t> </a:t>
            </a:r>
            <a:r>
              <a:rPr sz="2400" b="1" spc="-5" dirty="0">
                <a:latin typeface="Arial"/>
                <a:cs typeface="Arial"/>
              </a:rPr>
              <a:t>molto</a:t>
            </a:r>
            <a:r>
              <a:rPr sz="2400" b="1" spc="-15" dirty="0">
                <a:latin typeface="Arial"/>
                <a:cs typeface="Arial"/>
              </a:rPr>
              <a:t> </a:t>
            </a:r>
            <a:r>
              <a:rPr sz="2400" b="1" spc="-5" dirty="0">
                <a:latin typeface="Arial"/>
                <a:cs typeface="Arial"/>
              </a:rPr>
              <a:t>variabile</a:t>
            </a:r>
            <a:r>
              <a:rPr sz="2400" spc="-5" dirty="0">
                <a:latin typeface="Arial MT"/>
                <a:cs typeface="Arial MT"/>
              </a:rPr>
              <a:t>,</a:t>
            </a:r>
            <a:r>
              <a:rPr sz="2400" spc="-20" dirty="0">
                <a:latin typeface="Arial MT"/>
                <a:cs typeface="Arial MT"/>
              </a:rPr>
              <a:t> </a:t>
            </a:r>
            <a:r>
              <a:rPr sz="2400" spc="-5" dirty="0">
                <a:latin typeface="Arial MT"/>
                <a:cs typeface="Arial MT"/>
              </a:rPr>
              <a:t>da</a:t>
            </a:r>
            <a:r>
              <a:rPr sz="2400" spc="15" dirty="0">
                <a:latin typeface="Arial MT"/>
                <a:cs typeface="Arial MT"/>
              </a:rPr>
              <a:t> </a:t>
            </a:r>
            <a:r>
              <a:rPr sz="2400" spc="-5" dirty="0">
                <a:latin typeface="Arial MT"/>
                <a:cs typeface="Arial MT"/>
              </a:rPr>
              <a:t>poliedrica </a:t>
            </a:r>
            <a:r>
              <a:rPr sz="2400" spc="-655" dirty="0">
                <a:latin typeface="Arial MT"/>
                <a:cs typeface="Arial MT"/>
              </a:rPr>
              <a:t> </a:t>
            </a:r>
            <a:r>
              <a:rPr sz="2400" spc="-5" dirty="0">
                <a:latin typeface="Arial MT"/>
                <a:cs typeface="Arial MT"/>
              </a:rPr>
              <a:t>ad allungata,</a:t>
            </a:r>
            <a:r>
              <a:rPr sz="2400" spc="25" dirty="0">
                <a:latin typeface="Arial MT"/>
                <a:cs typeface="Arial MT"/>
              </a:rPr>
              <a:t> </a:t>
            </a:r>
            <a:r>
              <a:rPr sz="2400" spc="-5" dirty="0">
                <a:latin typeface="Arial MT"/>
                <a:cs typeface="Arial MT"/>
              </a:rPr>
              <a:t>con</a:t>
            </a:r>
            <a:r>
              <a:rPr sz="2400" dirty="0">
                <a:latin typeface="Arial MT"/>
                <a:cs typeface="Arial MT"/>
              </a:rPr>
              <a:t> </a:t>
            </a:r>
            <a:r>
              <a:rPr sz="2400" spc="-5" dirty="0">
                <a:latin typeface="Arial MT"/>
                <a:cs typeface="Arial MT"/>
              </a:rPr>
              <a:t>contorno</a:t>
            </a:r>
            <a:r>
              <a:rPr sz="2400" spc="10" dirty="0">
                <a:latin typeface="Arial MT"/>
                <a:cs typeface="Arial MT"/>
              </a:rPr>
              <a:t> </a:t>
            </a:r>
            <a:r>
              <a:rPr sz="2400" spc="-5" dirty="0">
                <a:latin typeface="Arial MT"/>
                <a:cs typeface="Arial MT"/>
              </a:rPr>
              <a:t>liscio,</a:t>
            </a:r>
            <a:r>
              <a:rPr sz="2400" spc="15" dirty="0">
                <a:latin typeface="Arial MT"/>
                <a:cs typeface="Arial MT"/>
              </a:rPr>
              <a:t> </a:t>
            </a:r>
            <a:r>
              <a:rPr sz="2400" spc="-5" dirty="0">
                <a:latin typeface="Arial MT"/>
                <a:cs typeface="Arial MT"/>
              </a:rPr>
              <a:t>minutamente</a:t>
            </a:r>
            <a:r>
              <a:rPr sz="2400" dirty="0">
                <a:latin typeface="Arial MT"/>
                <a:cs typeface="Arial MT"/>
              </a:rPr>
              <a:t> </a:t>
            </a:r>
            <a:r>
              <a:rPr sz="2400" spc="-5" dirty="0">
                <a:latin typeface="Arial MT"/>
                <a:cs typeface="Arial MT"/>
              </a:rPr>
              <a:t>dentellato</a:t>
            </a:r>
            <a:r>
              <a:rPr sz="2400" spc="20" dirty="0">
                <a:latin typeface="Arial MT"/>
                <a:cs typeface="Arial MT"/>
              </a:rPr>
              <a:t> </a:t>
            </a:r>
            <a:r>
              <a:rPr sz="2400" spc="-5" dirty="0">
                <a:latin typeface="Arial MT"/>
                <a:cs typeface="Arial MT"/>
              </a:rPr>
              <a:t>o </a:t>
            </a:r>
            <a:r>
              <a:rPr sz="2400" dirty="0">
                <a:latin typeface="Arial MT"/>
                <a:cs typeface="Arial MT"/>
              </a:rPr>
              <a:t> </a:t>
            </a:r>
            <a:r>
              <a:rPr sz="2400" spc="-5" dirty="0">
                <a:latin typeface="Arial MT"/>
                <a:cs typeface="Arial MT"/>
              </a:rPr>
              <a:t>ampiamente</a:t>
            </a:r>
            <a:r>
              <a:rPr sz="2400" spc="5" dirty="0">
                <a:latin typeface="Arial MT"/>
                <a:cs typeface="Arial MT"/>
              </a:rPr>
              <a:t> </a:t>
            </a:r>
            <a:r>
              <a:rPr sz="2400" spc="-5" dirty="0">
                <a:latin typeface="Arial MT"/>
                <a:cs typeface="Arial MT"/>
              </a:rPr>
              <a:t>sinuoso.</a:t>
            </a:r>
            <a:endParaRPr sz="2400">
              <a:latin typeface="Arial MT"/>
              <a:cs typeface="Arial MT"/>
            </a:endParaRPr>
          </a:p>
          <a:p>
            <a:pPr>
              <a:lnSpc>
                <a:spcPct val="100000"/>
              </a:lnSpc>
              <a:spcBef>
                <a:spcPts val="35"/>
              </a:spcBef>
            </a:pPr>
            <a:endParaRPr sz="2800">
              <a:latin typeface="Arial MT"/>
              <a:cs typeface="Arial MT"/>
            </a:endParaRPr>
          </a:p>
          <a:p>
            <a:pPr marL="12700" marR="5281930">
              <a:lnSpc>
                <a:spcPct val="99900"/>
              </a:lnSpc>
            </a:pPr>
            <a:r>
              <a:rPr sz="2400" spc="-5" dirty="0">
                <a:latin typeface="Arial MT"/>
                <a:cs typeface="Arial MT"/>
              </a:rPr>
              <a:t>Anche le </a:t>
            </a:r>
            <a:r>
              <a:rPr sz="2400" b="1" spc="-5" dirty="0">
                <a:latin typeface="Arial"/>
                <a:cs typeface="Arial"/>
              </a:rPr>
              <a:t>dimensioni </a:t>
            </a:r>
            <a:r>
              <a:rPr sz="2400" b="1" dirty="0">
                <a:latin typeface="Arial"/>
                <a:cs typeface="Arial"/>
              </a:rPr>
              <a:t> </a:t>
            </a:r>
            <a:r>
              <a:rPr sz="2400" spc="-5" dirty="0">
                <a:latin typeface="Arial MT"/>
                <a:cs typeface="Arial MT"/>
              </a:rPr>
              <a:t>sono </a:t>
            </a:r>
            <a:r>
              <a:rPr sz="2400" b="1" spc="-5" dirty="0">
                <a:latin typeface="Arial"/>
                <a:cs typeface="Arial"/>
              </a:rPr>
              <a:t>molto variabili</a:t>
            </a:r>
            <a:r>
              <a:rPr sz="2400" spc="-5" dirty="0">
                <a:latin typeface="Arial MT"/>
                <a:cs typeface="Arial MT"/>
              </a:rPr>
              <a:t>, </a:t>
            </a:r>
            <a:r>
              <a:rPr sz="2400" dirty="0">
                <a:latin typeface="Arial MT"/>
                <a:cs typeface="Arial MT"/>
              </a:rPr>
              <a:t> </a:t>
            </a:r>
            <a:r>
              <a:rPr sz="2400" spc="-5" dirty="0">
                <a:latin typeface="Arial MT"/>
                <a:cs typeface="Arial MT"/>
              </a:rPr>
              <a:t>anche</a:t>
            </a:r>
            <a:r>
              <a:rPr sz="2400" dirty="0">
                <a:latin typeface="Arial MT"/>
                <a:cs typeface="Arial MT"/>
              </a:rPr>
              <a:t> </a:t>
            </a:r>
            <a:r>
              <a:rPr sz="2400" spc="-5" dirty="0">
                <a:latin typeface="Arial MT"/>
                <a:cs typeface="Arial MT"/>
              </a:rPr>
              <a:t>nella</a:t>
            </a:r>
            <a:r>
              <a:rPr sz="2400" spc="10" dirty="0">
                <a:latin typeface="Arial MT"/>
                <a:cs typeface="Arial MT"/>
              </a:rPr>
              <a:t> </a:t>
            </a:r>
            <a:r>
              <a:rPr sz="2400" spc="-5" dirty="0">
                <a:latin typeface="Arial MT"/>
                <a:cs typeface="Arial MT"/>
              </a:rPr>
              <a:t>stessa </a:t>
            </a:r>
            <a:r>
              <a:rPr sz="2400" dirty="0">
                <a:latin typeface="Arial MT"/>
                <a:cs typeface="Arial MT"/>
              </a:rPr>
              <a:t> </a:t>
            </a:r>
            <a:r>
              <a:rPr sz="2400" spc="-5" dirty="0">
                <a:latin typeface="Arial MT"/>
                <a:cs typeface="Arial MT"/>
              </a:rPr>
              <a:t>pianta, e ciò dipende </a:t>
            </a:r>
            <a:r>
              <a:rPr sz="2400" dirty="0">
                <a:latin typeface="Arial MT"/>
                <a:cs typeface="Arial MT"/>
              </a:rPr>
              <a:t> </a:t>
            </a:r>
            <a:r>
              <a:rPr sz="2400" spc="-5" dirty="0">
                <a:latin typeface="Arial MT"/>
                <a:cs typeface="Arial MT"/>
              </a:rPr>
              <a:t>almeno</a:t>
            </a:r>
            <a:r>
              <a:rPr sz="2400" dirty="0">
                <a:latin typeface="Arial MT"/>
                <a:cs typeface="Arial MT"/>
              </a:rPr>
              <a:t> </a:t>
            </a:r>
            <a:r>
              <a:rPr sz="2400" spc="-5" dirty="0">
                <a:latin typeface="Arial MT"/>
                <a:cs typeface="Arial MT"/>
              </a:rPr>
              <a:t>in</a:t>
            </a:r>
            <a:r>
              <a:rPr sz="2400" spc="5" dirty="0">
                <a:latin typeface="Arial MT"/>
                <a:cs typeface="Arial MT"/>
              </a:rPr>
              <a:t> </a:t>
            </a:r>
            <a:r>
              <a:rPr sz="2400" spc="-5" dirty="0">
                <a:latin typeface="Arial MT"/>
                <a:cs typeface="Arial MT"/>
              </a:rPr>
              <a:t>parte </a:t>
            </a:r>
            <a:r>
              <a:rPr sz="2400" dirty="0">
                <a:latin typeface="Arial MT"/>
                <a:cs typeface="Arial MT"/>
              </a:rPr>
              <a:t> </a:t>
            </a:r>
            <a:r>
              <a:rPr sz="2400" spc="-5" dirty="0">
                <a:latin typeface="Arial MT"/>
                <a:cs typeface="Arial MT"/>
              </a:rPr>
              <a:t>all’intensità</a:t>
            </a:r>
            <a:r>
              <a:rPr sz="2400" spc="10" dirty="0">
                <a:latin typeface="Arial MT"/>
                <a:cs typeface="Arial MT"/>
              </a:rPr>
              <a:t> </a:t>
            </a:r>
            <a:r>
              <a:rPr sz="2400" spc="-5" dirty="0">
                <a:latin typeface="Arial MT"/>
                <a:cs typeface="Arial MT"/>
              </a:rPr>
              <a:t>luminosa</a:t>
            </a:r>
            <a:r>
              <a:rPr sz="2400" spc="-10" dirty="0">
                <a:latin typeface="Arial MT"/>
                <a:cs typeface="Arial MT"/>
              </a:rPr>
              <a:t> </a:t>
            </a:r>
            <a:r>
              <a:rPr sz="2400" spc="-5" dirty="0">
                <a:latin typeface="Arial MT"/>
                <a:cs typeface="Arial MT"/>
              </a:rPr>
              <a:t>e </a:t>
            </a:r>
            <a:r>
              <a:rPr sz="2400" spc="-655" dirty="0">
                <a:latin typeface="Arial MT"/>
                <a:cs typeface="Arial MT"/>
              </a:rPr>
              <a:t> </a:t>
            </a:r>
            <a:r>
              <a:rPr sz="2400" spc="-5" dirty="0">
                <a:latin typeface="Arial MT"/>
                <a:cs typeface="Arial MT"/>
              </a:rPr>
              <a:t>alla disponibilità</a:t>
            </a:r>
            <a:r>
              <a:rPr sz="2400" spc="25" dirty="0">
                <a:latin typeface="Arial MT"/>
                <a:cs typeface="Arial MT"/>
              </a:rPr>
              <a:t> </a:t>
            </a:r>
            <a:r>
              <a:rPr sz="2400" spc="-5" dirty="0">
                <a:latin typeface="Arial MT"/>
                <a:cs typeface="Arial MT"/>
              </a:rPr>
              <a:t>idrica </a:t>
            </a:r>
            <a:r>
              <a:rPr sz="2400" dirty="0">
                <a:latin typeface="Arial MT"/>
                <a:cs typeface="Arial MT"/>
              </a:rPr>
              <a:t> </a:t>
            </a:r>
            <a:r>
              <a:rPr sz="2400" spc="-5" dirty="0">
                <a:latin typeface="Arial MT"/>
                <a:cs typeface="Arial MT"/>
              </a:rPr>
              <a:t>al momento della loro </a:t>
            </a:r>
            <a:r>
              <a:rPr sz="2400" dirty="0">
                <a:latin typeface="Arial MT"/>
                <a:cs typeface="Arial MT"/>
              </a:rPr>
              <a:t> </a:t>
            </a:r>
            <a:r>
              <a:rPr sz="2400" spc="-5" dirty="0">
                <a:latin typeface="Arial MT"/>
                <a:cs typeface="Arial MT"/>
              </a:rPr>
              <a:t>formazione, e quindi </a:t>
            </a:r>
            <a:r>
              <a:rPr sz="2400" dirty="0">
                <a:latin typeface="Arial MT"/>
                <a:cs typeface="Arial MT"/>
              </a:rPr>
              <a:t> </a:t>
            </a:r>
            <a:r>
              <a:rPr sz="2400" spc="-5" dirty="0">
                <a:latin typeface="Arial MT"/>
                <a:cs typeface="Arial MT"/>
              </a:rPr>
              <a:t>alle</a:t>
            </a:r>
            <a:r>
              <a:rPr sz="2400" spc="10" dirty="0">
                <a:latin typeface="Arial MT"/>
                <a:cs typeface="Arial MT"/>
              </a:rPr>
              <a:t> </a:t>
            </a:r>
            <a:r>
              <a:rPr sz="2400" spc="-5" dirty="0">
                <a:latin typeface="Arial MT"/>
                <a:cs typeface="Arial MT"/>
              </a:rPr>
              <a:t>condizioni </a:t>
            </a:r>
            <a:r>
              <a:rPr sz="2400" dirty="0">
                <a:latin typeface="Arial MT"/>
                <a:cs typeface="Arial MT"/>
              </a:rPr>
              <a:t> </a:t>
            </a:r>
            <a:r>
              <a:rPr sz="2400" spc="-5" dirty="0">
                <a:latin typeface="Arial MT"/>
                <a:cs typeface="Arial MT"/>
              </a:rPr>
              <a:t>ambientali</a:t>
            </a:r>
            <a:r>
              <a:rPr sz="2400" spc="20" dirty="0">
                <a:latin typeface="Arial MT"/>
                <a:cs typeface="Arial MT"/>
              </a:rPr>
              <a:t> </a:t>
            </a:r>
            <a:r>
              <a:rPr sz="2400" spc="-5" dirty="0">
                <a:latin typeface="Arial MT"/>
                <a:cs typeface="Arial MT"/>
              </a:rPr>
              <a:t>tipiche </a:t>
            </a:r>
            <a:r>
              <a:rPr sz="2400" dirty="0">
                <a:latin typeface="Arial MT"/>
                <a:cs typeface="Arial MT"/>
              </a:rPr>
              <a:t> </a:t>
            </a:r>
            <a:r>
              <a:rPr sz="2400" spc="-5" dirty="0">
                <a:latin typeface="Arial MT"/>
                <a:cs typeface="Arial MT"/>
              </a:rPr>
              <a:t>dell’ambiente</a:t>
            </a:r>
            <a:r>
              <a:rPr sz="2400" spc="25" dirty="0">
                <a:latin typeface="Arial MT"/>
                <a:cs typeface="Arial MT"/>
              </a:rPr>
              <a:t> </a:t>
            </a:r>
            <a:r>
              <a:rPr sz="2400" spc="-5" dirty="0">
                <a:latin typeface="Arial MT"/>
                <a:cs typeface="Arial MT"/>
              </a:rPr>
              <a:t>di </a:t>
            </a:r>
            <a:r>
              <a:rPr sz="2400" dirty="0">
                <a:latin typeface="Arial MT"/>
                <a:cs typeface="Arial MT"/>
              </a:rPr>
              <a:t> </a:t>
            </a:r>
            <a:r>
              <a:rPr sz="2400" spc="-5" dirty="0">
                <a:latin typeface="Arial MT"/>
                <a:cs typeface="Arial MT"/>
              </a:rPr>
              <a:t>crescita</a:t>
            </a:r>
            <a:r>
              <a:rPr sz="2400" spc="-15" dirty="0">
                <a:latin typeface="Arial MT"/>
                <a:cs typeface="Arial MT"/>
              </a:rPr>
              <a:t> </a:t>
            </a:r>
            <a:r>
              <a:rPr sz="2400" spc="-5" dirty="0">
                <a:latin typeface="Arial MT"/>
                <a:cs typeface="Arial MT"/>
              </a:rPr>
              <a:t>della</a:t>
            </a:r>
            <a:r>
              <a:rPr sz="2400" spc="10" dirty="0">
                <a:latin typeface="Arial MT"/>
                <a:cs typeface="Arial MT"/>
              </a:rPr>
              <a:t> </a:t>
            </a:r>
            <a:r>
              <a:rPr sz="2400" spc="-5" dirty="0">
                <a:latin typeface="Arial MT"/>
                <a:cs typeface="Arial MT"/>
              </a:rPr>
              <a:t>pianta.</a:t>
            </a:r>
            <a:endParaRPr sz="2400">
              <a:latin typeface="Arial MT"/>
              <a:cs typeface="Arial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09600" y="1938527"/>
            <a:ext cx="7848600" cy="4919980"/>
            <a:chOff x="609600" y="1938527"/>
            <a:chExt cx="7848600" cy="4919980"/>
          </a:xfrm>
        </p:grpSpPr>
        <p:pic>
          <p:nvPicPr>
            <p:cNvPr id="3" name="object 3"/>
            <p:cNvPicPr/>
            <p:nvPr/>
          </p:nvPicPr>
          <p:blipFill>
            <a:blip r:embed="rId2" cstate="print"/>
            <a:stretch>
              <a:fillRect/>
            </a:stretch>
          </p:blipFill>
          <p:spPr>
            <a:xfrm>
              <a:off x="609600" y="1938527"/>
              <a:ext cx="7848600" cy="1969007"/>
            </a:xfrm>
            <a:prstGeom prst="rect">
              <a:avLst/>
            </a:prstGeom>
          </p:spPr>
        </p:pic>
        <p:pic>
          <p:nvPicPr>
            <p:cNvPr id="4" name="object 4"/>
            <p:cNvPicPr/>
            <p:nvPr/>
          </p:nvPicPr>
          <p:blipFill>
            <a:blip r:embed="rId3" cstate="print"/>
            <a:stretch>
              <a:fillRect/>
            </a:stretch>
          </p:blipFill>
          <p:spPr>
            <a:xfrm>
              <a:off x="684275" y="3904487"/>
              <a:ext cx="7676388" cy="2953512"/>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Sempre</a:t>
            </a:r>
            <a:r>
              <a:rPr dirty="0"/>
              <a:t> </a:t>
            </a:r>
            <a:r>
              <a:rPr spc="-5" dirty="0"/>
              <a:t>in</a:t>
            </a:r>
            <a:r>
              <a:rPr spc="10" dirty="0"/>
              <a:t> </a:t>
            </a:r>
            <a:r>
              <a:rPr spc="-5" dirty="0"/>
              <a:t>sezione</a:t>
            </a:r>
            <a:r>
              <a:rPr spc="20" dirty="0"/>
              <a:t> </a:t>
            </a:r>
            <a:r>
              <a:rPr spc="-5" dirty="0"/>
              <a:t>trasversale, talvolta</a:t>
            </a:r>
            <a:r>
              <a:rPr spc="15" dirty="0"/>
              <a:t> </a:t>
            </a:r>
            <a:r>
              <a:rPr spc="-5" dirty="0"/>
              <a:t>le</a:t>
            </a:r>
            <a:r>
              <a:rPr dirty="0"/>
              <a:t> </a:t>
            </a:r>
            <a:r>
              <a:rPr spc="-5" dirty="0"/>
              <a:t>cellule</a:t>
            </a:r>
            <a:r>
              <a:rPr spc="35" dirty="0"/>
              <a:t> </a:t>
            </a:r>
            <a:r>
              <a:rPr spc="-5" dirty="0"/>
              <a:t>epidermiche </a:t>
            </a:r>
            <a:r>
              <a:rPr dirty="0"/>
              <a:t> </a:t>
            </a:r>
            <a:r>
              <a:rPr spc="-5" dirty="0"/>
              <a:t>presentano</a:t>
            </a:r>
            <a:r>
              <a:rPr spc="10" dirty="0"/>
              <a:t> </a:t>
            </a:r>
            <a:r>
              <a:rPr spc="-5" dirty="0"/>
              <a:t>una</a:t>
            </a:r>
            <a:r>
              <a:rPr spc="10" dirty="0"/>
              <a:t> </a:t>
            </a:r>
            <a:r>
              <a:rPr spc="-5" dirty="0"/>
              <a:t>caratteristica</a:t>
            </a:r>
            <a:r>
              <a:rPr spc="-10" dirty="0"/>
              <a:t> </a:t>
            </a:r>
            <a:r>
              <a:rPr spc="-5" dirty="0"/>
              <a:t>estroflessione,</a:t>
            </a:r>
            <a:r>
              <a:rPr spc="15" dirty="0"/>
              <a:t> </a:t>
            </a:r>
            <a:r>
              <a:rPr spc="-5" dirty="0"/>
              <a:t>la</a:t>
            </a:r>
            <a:r>
              <a:rPr spc="45" dirty="0"/>
              <a:t> </a:t>
            </a:r>
            <a:r>
              <a:rPr b="1" spc="-5" dirty="0">
                <a:latin typeface="Arial"/>
                <a:cs typeface="Arial"/>
              </a:rPr>
              <a:t>papilla </a:t>
            </a:r>
            <a:r>
              <a:rPr b="1" dirty="0">
                <a:latin typeface="Arial"/>
                <a:cs typeface="Arial"/>
              </a:rPr>
              <a:t> </a:t>
            </a:r>
            <a:r>
              <a:rPr b="1" spc="-5" dirty="0">
                <a:latin typeface="Arial"/>
                <a:cs typeface="Arial"/>
              </a:rPr>
              <a:t>epidermica</a:t>
            </a:r>
            <a:r>
              <a:rPr spc="-5" dirty="0"/>
              <a:t>. La</a:t>
            </a:r>
            <a:r>
              <a:rPr spc="5" dirty="0"/>
              <a:t> </a:t>
            </a:r>
            <a:r>
              <a:rPr spc="-5" dirty="0"/>
              <a:t>luce</a:t>
            </a:r>
            <a:r>
              <a:rPr spc="15" dirty="0"/>
              <a:t> </a:t>
            </a:r>
            <a:r>
              <a:rPr spc="-5" dirty="0"/>
              <a:t>incidente</a:t>
            </a:r>
            <a:r>
              <a:rPr spc="25" dirty="0"/>
              <a:t> </a:t>
            </a:r>
            <a:r>
              <a:rPr spc="-5" dirty="0"/>
              <a:t>si</a:t>
            </a:r>
            <a:r>
              <a:rPr dirty="0"/>
              <a:t> </a:t>
            </a:r>
            <a:r>
              <a:rPr spc="-5" dirty="0"/>
              <a:t>rifrange</a:t>
            </a:r>
            <a:r>
              <a:rPr spc="5" dirty="0"/>
              <a:t> </a:t>
            </a:r>
            <a:r>
              <a:rPr spc="-5" dirty="0"/>
              <a:t>sulla</a:t>
            </a:r>
            <a:r>
              <a:rPr spc="25" dirty="0"/>
              <a:t> </a:t>
            </a:r>
            <a:r>
              <a:rPr spc="-5" dirty="0"/>
              <a:t>superficie</a:t>
            </a:r>
            <a:r>
              <a:rPr spc="25" dirty="0"/>
              <a:t> </a:t>
            </a:r>
            <a:r>
              <a:rPr spc="-5" dirty="0"/>
              <a:t>scabra </a:t>
            </a:r>
            <a:r>
              <a:rPr spc="-650" dirty="0"/>
              <a:t> </a:t>
            </a:r>
            <a:r>
              <a:rPr spc="-5" dirty="0"/>
              <a:t>che</a:t>
            </a:r>
            <a:r>
              <a:rPr dirty="0"/>
              <a:t> </a:t>
            </a:r>
            <a:r>
              <a:rPr spc="-5" dirty="0"/>
              <a:t>ne</a:t>
            </a:r>
            <a:r>
              <a:rPr dirty="0"/>
              <a:t> </a:t>
            </a:r>
            <a:r>
              <a:rPr spc="-5" dirty="0"/>
              <a:t>deriva,</a:t>
            </a:r>
            <a:r>
              <a:rPr spc="15" dirty="0"/>
              <a:t> </a:t>
            </a:r>
            <a:r>
              <a:rPr spc="-5" dirty="0"/>
              <a:t>facendo</a:t>
            </a:r>
            <a:r>
              <a:rPr spc="5" dirty="0"/>
              <a:t> </a:t>
            </a:r>
            <a:r>
              <a:rPr spc="-5" dirty="0"/>
              <a:t>assumere</a:t>
            </a:r>
            <a:r>
              <a:rPr spc="10" dirty="0"/>
              <a:t> </a:t>
            </a:r>
            <a:r>
              <a:rPr spc="-5" dirty="0"/>
              <a:t>alla</a:t>
            </a:r>
            <a:r>
              <a:rPr spc="10" dirty="0"/>
              <a:t> </a:t>
            </a:r>
            <a:r>
              <a:rPr spc="-5" dirty="0"/>
              <a:t>struttura</a:t>
            </a:r>
            <a:r>
              <a:rPr spc="-20" dirty="0"/>
              <a:t> </a:t>
            </a:r>
            <a:r>
              <a:rPr spc="-5" dirty="0"/>
              <a:t>un</a:t>
            </a:r>
            <a:r>
              <a:rPr dirty="0"/>
              <a:t> </a:t>
            </a:r>
            <a:r>
              <a:rPr spc="-5" dirty="0"/>
              <a:t>aspetto </a:t>
            </a:r>
            <a:r>
              <a:rPr dirty="0"/>
              <a:t> </a:t>
            </a:r>
            <a:r>
              <a:rPr spc="-5" dirty="0"/>
              <a:t>particolare,</a:t>
            </a:r>
            <a:r>
              <a:rPr spc="10" dirty="0"/>
              <a:t> </a:t>
            </a:r>
            <a:r>
              <a:rPr spc="-5" dirty="0"/>
              <a:t>“vellutato”.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00455" y="448055"/>
            <a:ext cx="6344920" cy="4415155"/>
            <a:chOff x="600455" y="448055"/>
            <a:chExt cx="6344920" cy="4415155"/>
          </a:xfrm>
        </p:grpSpPr>
        <p:pic>
          <p:nvPicPr>
            <p:cNvPr id="3" name="object 3"/>
            <p:cNvPicPr/>
            <p:nvPr/>
          </p:nvPicPr>
          <p:blipFill>
            <a:blip r:embed="rId2" cstate="print"/>
            <a:stretch>
              <a:fillRect/>
            </a:stretch>
          </p:blipFill>
          <p:spPr>
            <a:xfrm>
              <a:off x="609599" y="457200"/>
              <a:ext cx="6324599" cy="4396739"/>
            </a:xfrm>
            <a:prstGeom prst="rect">
              <a:avLst/>
            </a:prstGeom>
          </p:spPr>
        </p:pic>
        <p:sp>
          <p:nvSpPr>
            <p:cNvPr id="4" name="object 4"/>
            <p:cNvSpPr/>
            <p:nvPr/>
          </p:nvSpPr>
          <p:spPr>
            <a:xfrm>
              <a:off x="600455" y="448055"/>
              <a:ext cx="6344920" cy="4415155"/>
            </a:xfrm>
            <a:custGeom>
              <a:avLst/>
              <a:gdLst/>
              <a:ahLst/>
              <a:cxnLst/>
              <a:rect l="l" t="t" r="r" b="b"/>
              <a:pathLst>
                <a:path w="6344920" h="4415155">
                  <a:moveTo>
                    <a:pt x="6344411" y="0"/>
                  </a:moveTo>
                  <a:lnTo>
                    <a:pt x="0" y="0"/>
                  </a:lnTo>
                  <a:lnTo>
                    <a:pt x="0" y="4415027"/>
                  </a:lnTo>
                  <a:lnTo>
                    <a:pt x="6344411" y="4415027"/>
                  </a:lnTo>
                  <a:lnTo>
                    <a:pt x="6344411" y="4410455"/>
                  </a:lnTo>
                  <a:lnTo>
                    <a:pt x="9144" y="4410455"/>
                  </a:lnTo>
                  <a:lnTo>
                    <a:pt x="4572" y="4405883"/>
                  </a:lnTo>
                  <a:lnTo>
                    <a:pt x="9144" y="4405883"/>
                  </a:lnTo>
                  <a:lnTo>
                    <a:pt x="9144" y="9144"/>
                  </a:lnTo>
                  <a:lnTo>
                    <a:pt x="4571" y="9144"/>
                  </a:lnTo>
                  <a:lnTo>
                    <a:pt x="9144" y="4572"/>
                  </a:lnTo>
                  <a:lnTo>
                    <a:pt x="6344411" y="4572"/>
                  </a:lnTo>
                  <a:lnTo>
                    <a:pt x="6344411" y="0"/>
                  </a:lnTo>
                  <a:close/>
                </a:path>
                <a:path w="6344920" h="4415155">
                  <a:moveTo>
                    <a:pt x="9144" y="4405883"/>
                  </a:moveTo>
                  <a:lnTo>
                    <a:pt x="4572" y="4405883"/>
                  </a:lnTo>
                  <a:lnTo>
                    <a:pt x="9144" y="4410455"/>
                  </a:lnTo>
                  <a:lnTo>
                    <a:pt x="9144" y="4405883"/>
                  </a:lnTo>
                  <a:close/>
                </a:path>
                <a:path w="6344920" h="4415155">
                  <a:moveTo>
                    <a:pt x="6333743" y="4405883"/>
                  </a:moveTo>
                  <a:lnTo>
                    <a:pt x="9144" y="4405883"/>
                  </a:lnTo>
                  <a:lnTo>
                    <a:pt x="9144" y="4410455"/>
                  </a:lnTo>
                  <a:lnTo>
                    <a:pt x="6333743" y="4410455"/>
                  </a:lnTo>
                  <a:lnTo>
                    <a:pt x="6333743" y="4405883"/>
                  </a:lnTo>
                  <a:close/>
                </a:path>
                <a:path w="6344920" h="4415155">
                  <a:moveTo>
                    <a:pt x="6333743" y="4572"/>
                  </a:moveTo>
                  <a:lnTo>
                    <a:pt x="6333743" y="4410455"/>
                  </a:lnTo>
                  <a:lnTo>
                    <a:pt x="6339839" y="4405883"/>
                  </a:lnTo>
                  <a:lnTo>
                    <a:pt x="6344411" y="4405883"/>
                  </a:lnTo>
                  <a:lnTo>
                    <a:pt x="6344411" y="9144"/>
                  </a:lnTo>
                  <a:lnTo>
                    <a:pt x="6339839" y="9144"/>
                  </a:lnTo>
                  <a:lnTo>
                    <a:pt x="6333743" y="4572"/>
                  </a:lnTo>
                  <a:close/>
                </a:path>
                <a:path w="6344920" h="4415155">
                  <a:moveTo>
                    <a:pt x="6344411" y="4405883"/>
                  </a:moveTo>
                  <a:lnTo>
                    <a:pt x="6339839" y="4405883"/>
                  </a:lnTo>
                  <a:lnTo>
                    <a:pt x="6333743" y="4410455"/>
                  </a:lnTo>
                  <a:lnTo>
                    <a:pt x="6344411" y="4410455"/>
                  </a:lnTo>
                  <a:lnTo>
                    <a:pt x="6344411" y="4405883"/>
                  </a:lnTo>
                  <a:close/>
                </a:path>
                <a:path w="6344920" h="4415155">
                  <a:moveTo>
                    <a:pt x="9144" y="4572"/>
                  </a:moveTo>
                  <a:lnTo>
                    <a:pt x="4571" y="9144"/>
                  </a:lnTo>
                  <a:lnTo>
                    <a:pt x="9144" y="9144"/>
                  </a:lnTo>
                  <a:lnTo>
                    <a:pt x="9144" y="4572"/>
                  </a:lnTo>
                  <a:close/>
                </a:path>
                <a:path w="6344920" h="4415155">
                  <a:moveTo>
                    <a:pt x="6333743" y="4572"/>
                  </a:moveTo>
                  <a:lnTo>
                    <a:pt x="9144" y="4572"/>
                  </a:lnTo>
                  <a:lnTo>
                    <a:pt x="9144" y="9144"/>
                  </a:lnTo>
                  <a:lnTo>
                    <a:pt x="6333743" y="9144"/>
                  </a:lnTo>
                  <a:lnTo>
                    <a:pt x="6333743" y="4572"/>
                  </a:lnTo>
                  <a:close/>
                </a:path>
                <a:path w="6344920" h="4415155">
                  <a:moveTo>
                    <a:pt x="6344411" y="4572"/>
                  </a:moveTo>
                  <a:lnTo>
                    <a:pt x="6333743" y="4572"/>
                  </a:lnTo>
                  <a:lnTo>
                    <a:pt x="6339839" y="9144"/>
                  </a:lnTo>
                  <a:lnTo>
                    <a:pt x="6344411" y="9144"/>
                  </a:lnTo>
                  <a:lnTo>
                    <a:pt x="6344411" y="4572"/>
                  </a:lnTo>
                  <a:close/>
                </a:path>
              </a:pathLst>
            </a:custGeom>
            <a:solidFill>
              <a:srgbClr val="CCCCFF"/>
            </a:solidFill>
          </p:spPr>
          <p:txBody>
            <a:bodyPr wrap="square" lIns="0" tIns="0" rIns="0" bIns="0" rtlCol="0"/>
            <a:lstStyle/>
            <a:p>
              <a:endParaRPr/>
            </a:p>
          </p:txBody>
        </p:sp>
      </p:grpSp>
      <p:sp>
        <p:nvSpPr>
          <p:cNvPr id="5" name="object 5"/>
          <p:cNvSpPr txBox="1">
            <a:spLocks noGrp="1"/>
          </p:cNvSpPr>
          <p:nvPr>
            <p:ph type="title"/>
          </p:nvPr>
        </p:nvSpPr>
        <p:spPr>
          <a:xfrm>
            <a:off x="685800" y="533400"/>
            <a:ext cx="2208530" cy="455930"/>
          </a:xfrm>
          <a:prstGeom prst="rect">
            <a:avLst/>
          </a:prstGeom>
          <a:solidFill>
            <a:srgbClr val="000000"/>
          </a:solidFill>
        </p:spPr>
        <p:txBody>
          <a:bodyPr vert="horz" wrap="square" lIns="0" tIns="34925" rIns="0" bIns="0" rtlCol="0">
            <a:spAutoFit/>
          </a:bodyPr>
          <a:lstStyle/>
          <a:p>
            <a:pPr marL="90805">
              <a:lnSpc>
                <a:spcPct val="100000"/>
              </a:lnSpc>
              <a:spcBef>
                <a:spcPts val="275"/>
              </a:spcBef>
            </a:pPr>
            <a:r>
              <a:rPr spc="-5" dirty="0">
                <a:solidFill>
                  <a:srgbClr val="CCCCFF"/>
                </a:solidFill>
                <a:latin typeface="Times New Roman"/>
                <a:cs typeface="Times New Roman"/>
              </a:rPr>
              <a:t>Picconia</a:t>
            </a:r>
            <a:r>
              <a:rPr spc="-65" dirty="0">
                <a:solidFill>
                  <a:srgbClr val="CCCCFF"/>
                </a:solidFill>
                <a:latin typeface="Times New Roman"/>
                <a:cs typeface="Times New Roman"/>
              </a:rPr>
              <a:t> </a:t>
            </a:r>
            <a:r>
              <a:rPr dirty="0">
                <a:solidFill>
                  <a:srgbClr val="CCCCFF"/>
                </a:solidFill>
                <a:latin typeface="Times New Roman"/>
                <a:cs typeface="Times New Roman"/>
              </a:rPr>
              <a:t>excelsa</a:t>
            </a:r>
          </a:p>
        </p:txBody>
      </p:sp>
      <p:grpSp>
        <p:nvGrpSpPr>
          <p:cNvPr id="6" name="object 6"/>
          <p:cNvGrpSpPr/>
          <p:nvPr/>
        </p:nvGrpSpPr>
        <p:grpSpPr>
          <a:xfrm>
            <a:off x="3387851" y="2627375"/>
            <a:ext cx="5756275" cy="3900170"/>
            <a:chOff x="3387851" y="2627375"/>
            <a:chExt cx="5756275" cy="3900170"/>
          </a:xfrm>
        </p:grpSpPr>
        <p:pic>
          <p:nvPicPr>
            <p:cNvPr id="7" name="object 7"/>
            <p:cNvPicPr/>
            <p:nvPr/>
          </p:nvPicPr>
          <p:blipFill>
            <a:blip r:embed="rId3" cstate="print"/>
            <a:stretch>
              <a:fillRect/>
            </a:stretch>
          </p:blipFill>
          <p:spPr>
            <a:xfrm>
              <a:off x="3398519" y="2638044"/>
              <a:ext cx="5745479" cy="3880103"/>
            </a:xfrm>
            <a:prstGeom prst="rect">
              <a:avLst/>
            </a:prstGeom>
          </p:spPr>
        </p:pic>
        <p:sp>
          <p:nvSpPr>
            <p:cNvPr id="8" name="object 8"/>
            <p:cNvSpPr/>
            <p:nvPr/>
          </p:nvSpPr>
          <p:spPr>
            <a:xfrm>
              <a:off x="3387851" y="2627375"/>
              <a:ext cx="5756275" cy="3900170"/>
            </a:xfrm>
            <a:custGeom>
              <a:avLst/>
              <a:gdLst/>
              <a:ahLst/>
              <a:cxnLst/>
              <a:rect l="l" t="t" r="r" b="b"/>
              <a:pathLst>
                <a:path w="5756275" h="3900170">
                  <a:moveTo>
                    <a:pt x="5756148" y="0"/>
                  </a:moveTo>
                  <a:lnTo>
                    <a:pt x="0" y="0"/>
                  </a:lnTo>
                  <a:lnTo>
                    <a:pt x="0" y="3899915"/>
                  </a:lnTo>
                  <a:lnTo>
                    <a:pt x="5756148" y="3899915"/>
                  </a:lnTo>
                  <a:lnTo>
                    <a:pt x="5756148" y="3895343"/>
                  </a:lnTo>
                  <a:lnTo>
                    <a:pt x="10667" y="3895343"/>
                  </a:lnTo>
                  <a:lnTo>
                    <a:pt x="6096" y="3890771"/>
                  </a:lnTo>
                  <a:lnTo>
                    <a:pt x="10667" y="3890771"/>
                  </a:lnTo>
                  <a:lnTo>
                    <a:pt x="10667" y="10667"/>
                  </a:lnTo>
                  <a:lnTo>
                    <a:pt x="6096" y="10667"/>
                  </a:lnTo>
                  <a:lnTo>
                    <a:pt x="10667" y="6096"/>
                  </a:lnTo>
                  <a:lnTo>
                    <a:pt x="5756148" y="6096"/>
                  </a:lnTo>
                  <a:lnTo>
                    <a:pt x="5756148" y="0"/>
                  </a:lnTo>
                  <a:close/>
                </a:path>
                <a:path w="5756275" h="3900170">
                  <a:moveTo>
                    <a:pt x="10667" y="3890771"/>
                  </a:moveTo>
                  <a:lnTo>
                    <a:pt x="6096" y="3890771"/>
                  </a:lnTo>
                  <a:lnTo>
                    <a:pt x="10667" y="3895343"/>
                  </a:lnTo>
                  <a:lnTo>
                    <a:pt x="10667" y="3890771"/>
                  </a:lnTo>
                  <a:close/>
                </a:path>
                <a:path w="5756275" h="3900170">
                  <a:moveTo>
                    <a:pt x="5756147" y="3890771"/>
                  </a:moveTo>
                  <a:lnTo>
                    <a:pt x="10667" y="3890771"/>
                  </a:lnTo>
                  <a:lnTo>
                    <a:pt x="10667" y="3895343"/>
                  </a:lnTo>
                  <a:lnTo>
                    <a:pt x="5756147" y="3895343"/>
                  </a:lnTo>
                  <a:lnTo>
                    <a:pt x="5756147" y="3890771"/>
                  </a:lnTo>
                  <a:close/>
                </a:path>
                <a:path w="5756275" h="3900170">
                  <a:moveTo>
                    <a:pt x="5756148" y="3890771"/>
                  </a:moveTo>
                  <a:lnTo>
                    <a:pt x="5756147" y="3895343"/>
                  </a:lnTo>
                  <a:lnTo>
                    <a:pt x="5756148" y="3890771"/>
                  </a:lnTo>
                  <a:close/>
                </a:path>
                <a:path w="5756275" h="3900170">
                  <a:moveTo>
                    <a:pt x="10667" y="6096"/>
                  </a:moveTo>
                  <a:lnTo>
                    <a:pt x="6096" y="10667"/>
                  </a:lnTo>
                  <a:lnTo>
                    <a:pt x="10667" y="10667"/>
                  </a:lnTo>
                  <a:lnTo>
                    <a:pt x="10667" y="6096"/>
                  </a:lnTo>
                  <a:close/>
                </a:path>
                <a:path w="5756275" h="3900170">
                  <a:moveTo>
                    <a:pt x="5756147" y="6096"/>
                  </a:moveTo>
                  <a:lnTo>
                    <a:pt x="10667" y="6096"/>
                  </a:lnTo>
                  <a:lnTo>
                    <a:pt x="10667" y="10667"/>
                  </a:lnTo>
                  <a:lnTo>
                    <a:pt x="5756147" y="10667"/>
                  </a:lnTo>
                  <a:lnTo>
                    <a:pt x="5756147" y="6096"/>
                  </a:lnTo>
                  <a:close/>
                </a:path>
              </a:pathLst>
            </a:custGeom>
            <a:solidFill>
              <a:srgbClr val="FFFF00"/>
            </a:solidFill>
          </p:spPr>
          <p:txBody>
            <a:bodyPr wrap="square" lIns="0" tIns="0" rIns="0" bIns="0" rtlCol="0"/>
            <a:lstStyle/>
            <a:p>
              <a:endParaRPr/>
            </a:p>
          </p:txBody>
        </p:sp>
      </p:grpSp>
      <p:sp>
        <p:nvSpPr>
          <p:cNvPr id="9" name="object 9"/>
          <p:cNvSpPr txBox="1"/>
          <p:nvPr/>
        </p:nvSpPr>
        <p:spPr>
          <a:xfrm>
            <a:off x="3581400" y="3124200"/>
            <a:ext cx="2894330" cy="455930"/>
          </a:xfrm>
          <a:prstGeom prst="rect">
            <a:avLst/>
          </a:prstGeom>
          <a:solidFill>
            <a:srgbClr val="000000"/>
          </a:solidFill>
        </p:spPr>
        <p:txBody>
          <a:bodyPr vert="horz" wrap="square" lIns="0" tIns="34925" rIns="0" bIns="0" rtlCol="0">
            <a:spAutoFit/>
          </a:bodyPr>
          <a:lstStyle/>
          <a:p>
            <a:pPr marL="90805">
              <a:lnSpc>
                <a:spcPct val="100000"/>
              </a:lnSpc>
              <a:spcBef>
                <a:spcPts val="275"/>
              </a:spcBef>
            </a:pPr>
            <a:r>
              <a:rPr sz="2400" spc="-5" dirty="0">
                <a:solidFill>
                  <a:srgbClr val="FFFF00"/>
                </a:solidFill>
                <a:latin typeface="Times New Roman"/>
                <a:cs typeface="Times New Roman"/>
              </a:rPr>
              <a:t>Dryopteris</a:t>
            </a:r>
            <a:r>
              <a:rPr sz="2400" spc="-50" dirty="0">
                <a:solidFill>
                  <a:srgbClr val="FFFF00"/>
                </a:solidFill>
                <a:latin typeface="Times New Roman"/>
                <a:cs typeface="Times New Roman"/>
              </a:rPr>
              <a:t> </a:t>
            </a:r>
            <a:r>
              <a:rPr sz="2400" dirty="0">
                <a:solidFill>
                  <a:srgbClr val="FFFF00"/>
                </a:solidFill>
                <a:latin typeface="Times New Roman"/>
                <a:cs typeface="Times New Roman"/>
              </a:rPr>
              <a:t>oligodonta</a:t>
            </a:r>
            <a:endParaRPr sz="2400">
              <a:latin typeface="Times New Roman"/>
              <a:cs typeface="Times New Roman"/>
            </a:endParaRPr>
          </a:p>
        </p:txBody>
      </p:sp>
      <p:grpSp>
        <p:nvGrpSpPr>
          <p:cNvPr id="10" name="object 10"/>
          <p:cNvGrpSpPr/>
          <p:nvPr/>
        </p:nvGrpSpPr>
        <p:grpSpPr>
          <a:xfrm>
            <a:off x="3561588" y="6324600"/>
            <a:ext cx="5581015" cy="533400"/>
            <a:chOff x="3561588" y="6324600"/>
            <a:chExt cx="5581015" cy="533400"/>
          </a:xfrm>
        </p:grpSpPr>
        <p:pic>
          <p:nvPicPr>
            <p:cNvPr id="11" name="object 11"/>
            <p:cNvPicPr/>
            <p:nvPr/>
          </p:nvPicPr>
          <p:blipFill>
            <a:blip r:embed="rId4" cstate="print"/>
            <a:stretch>
              <a:fillRect/>
            </a:stretch>
          </p:blipFill>
          <p:spPr>
            <a:xfrm>
              <a:off x="3561588" y="6324600"/>
              <a:ext cx="426719" cy="533400"/>
            </a:xfrm>
            <a:prstGeom prst="rect">
              <a:avLst/>
            </a:prstGeom>
          </p:spPr>
        </p:pic>
        <p:sp>
          <p:nvSpPr>
            <p:cNvPr id="12" name="object 12"/>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3227" y="358775"/>
            <a:ext cx="8191500" cy="5322570"/>
          </a:xfrm>
          <a:prstGeom prst="rect">
            <a:avLst/>
          </a:prstGeom>
        </p:spPr>
        <p:txBody>
          <a:bodyPr vert="horz" wrap="square" lIns="0" tIns="12700" rIns="0" bIns="0" rtlCol="0">
            <a:spAutoFit/>
          </a:bodyPr>
          <a:lstStyle/>
          <a:p>
            <a:pPr marL="63500" marR="55880">
              <a:lnSpc>
                <a:spcPct val="100000"/>
              </a:lnSpc>
              <a:spcBef>
                <a:spcPts val="100"/>
              </a:spcBef>
            </a:pPr>
            <a:r>
              <a:rPr sz="2400" spc="-15" dirty="0">
                <a:latin typeface="Arial MT"/>
                <a:cs typeface="Arial MT"/>
              </a:rPr>
              <a:t>L’epidermide</a:t>
            </a:r>
            <a:r>
              <a:rPr sz="2400" spc="40" dirty="0">
                <a:latin typeface="Arial MT"/>
                <a:cs typeface="Arial MT"/>
              </a:rPr>
              <a:t> </a:t>
            </a:r>
            <a:r>
              <a:rPr sz="2400" spc="-5" dirty="0">
                <a:latin typeface="Arial MT"/>
                <a:cs typeface="Arial MT"/>
              </a:rPr>
              <a:t>svolge</a:t>
            </a:r>
            <a:r>
              <a:rPr sz="2400" spc="10" dirty="0">
                <a:latin typeface="Arial MT"/>
                <a:cs typeface="Arial MT"/>
              </a:rPr>
              <a:t> </a:t>
            </a:r>
            <a:r>
              <a:rPr sz="2400" spc="-5" dirty="0">
                <a:latin typeface="Arial MT"/>
                <a:cs typeface="Arial MT"/>
              </a:rPr>
              <a:t>due</a:t>
            </a:r>
            <a:r>
              <a:rPr sz="2400" spc="5" dirty="0">
                <a:latin typeface="Arial MT"/>
                <a:cs typeface="Arial MT"/>
              </a:rPr>
              <a:t> </a:t>
            </a:r>
            <a:r>
              <a:rPr sz="2400" spc="-5" dirty="0">
                <a:latin typeface="Arial MT"/>
                <a:cs typeface="Arial MT"/>
              </a:rPr>
              <a:t>compiti</a:t>
            </a:r>
            <a:r>
              <a:rPr sz="2400" spc="10" dirty="0">
                <a:latin typeface="Arial MT"/>
                <a:cs typeface="Arial MT"/>
              </a:rPr>
              <a:t> </a:t>
            </a:r>
            <a:r>
              <a:rPr sz="2400" spc="-5" dirty="0">
                <a:latin typeface="Arial MT"/>
                <a:cs typeface="Arial MT"/>
              </a:rPr>
              <a:t>antitetici</a:t>
            </a:r>
            <a:r>
              <a:rPr sz="2400" spc="-10" dirty="0">
                <a:latin typeface="Arial MT"/>
                <a:cs typeface="Arial MT"/>
              </a:rPr>
              <a:t> </a:t>
            </a:r>
            <a:r>
              <a:rPr sz="2400" spc="-5" dirty="0">
                <a:latin typeface="Arial MT"/>
                <a:cs typeface="Arial MT"/>
              </a:rPr>
              <a:t>apparentemente </a:t>
            </a:r>
            <a:r>
              <a:rPr sz="2400" dirty="0">
                <a:latin typeface="Arial MT"/>
                <a:cs typeface="Arial MT"/>
              </a:rPr>
              <a:t> </a:t>
            </a:r>
            <a:r>
              <a:rPr sz="2400" spc="-5" dirty="0">
                <a:latin typeface="Arial MT"/>
                <a:cs typeface="Arial MT"/>
              </a:rPr>
              <a:t>inconciliabili:</a:t>
            </a:r>
            <a:r>
              <a:rPr sz="2400" spc="40" dirty="0">
                <a:latin typeface="Arial MT"/>
                <a:cs typeface="Arial MT"/>
              </a:rPr>
              <a:t> </a:t>
            </a:r>
            <a:r>
              <a:rPr sz="2400" spc="-5" dirty="0">
                <a:latin typeface="Arial MT"/>
                <a:cs typeface="Arial MT"/>
              </a:rPr>
              <a:t>da</a:t>
            </a:r>
            <a:r>
              <a:rPr sz="2400" spc="5" dirty="0">
                <a:latin typeface="Arial MT"/>
                <a:cs typeface="Arial MT"/>
              </a:rPr>
              <a:t> </a:t>
            </a:r>
            <a:r>
              <a:rPr sz="2400" spc="-5" dirty="0">
                <a:latin typeface="Arial MT"/>
                <a:cs typeface="Arial MT"/>
              </a:rPr>
              <a:t>un</a:t>
            </a:r>
            <a:r>
              <a:rPr sz="2400" spc="15" dirty="0">
                <a:latin typeface="Arial MT"/>
                <a:cs typeface="Arial MT"/>
              </a:rPr>
              <a:t> </a:t>
            </a:r>
            <a:r>
              <a:rPr sz="2400" spc="-5" dirty="0">
                <a:latin typeface="Arial MT"/>
                <a:cs typeface="Arial MT"/>
              </a:rPr>
              <a:t>lato</a:t>
            </a:r>
            <a:r>
              <a:rPr sz="2400" spc="5" dirty="0">
                <a:latin typeface="Arial MT"/>
                <a:cs typeface="Arial MT"/>
              </a:rPr>
              <a:t> </a:t>
            </a:r>
            <a:r>
              <a:rPr sz="2400" spc="-5" dirty="0">
                <a:latin typeface="Arial MT"/>
                <a:cs typeface="Arial MT"/>
              </a:rPr>
              <a:t>deve</a:t>
            </a:r>
            <a:r>
              <a:rPr sz="2400" spc="25" dirty="0">
                <a:latin typeface="Arial MT"/>
                <a:cs typeface="Arial MT"/>
              </a:rPr>
              <a:t> </a:t>
            </a:r>
            <a:r>
              <a:rPr sz="2400" b="1" spc="-5" dirty="0">
                <a:latin typeface="Arial"/>
                <a:cs typeface="Arial"/>
              </a:rPr>
              <a:t>limitare</a:t>
            </a:r>
            <a:r>
              <a:rPr sz="2400" b="1" spc="-20" dirty="0">
                <a:latin typeface="Arial"/>
                <a:cs typeface="Arial"/>
              </a:rPr>
              <a:t> </a:t>
            </a:r>
            <a:r>
              <a:rPr sz="2400" b="1" spc="-5" dirty="0">
                <a:latin typeface="Arial"/>
                <a:cs typeface="Arial"/>
              </a:rPr>
              <a:t>la perdita dell’acqua </a:t>
            </a:r>
            <a:r>
              <a:rPr sz="2400" b="1" spc="-655" dirty="0">
                <a:latin typeface="Arial"/>
                <a:cs typeface="Arial"/>
              </a:rPr>
              <a:t> </a:t>
            </a:r>
            <a:r>
              <a:rPr sz="2400" spc="-5" dirty="0">
                <a:latin typeface="Arial MT"/>
                <a:cs typeface="Arial MT"/>
              </a:rPr>
              <a:t>degli</a:t>
            </a:r>
            <a:r>
              <a:rPr sz="2400" spc="15" dirty="0">
                <a:latin typeface="Arial MT"/>
                <a:cs typeface="Arial MT"/>
              </a:rPr>
              <a:t> </a:t>
            </a:r>
            <a:r>
              <a:rPr sz="2400" spc="-5" dirty="0">
                <a:latin typeface="Arial MT"/>
                <a:cs typeface="Arial MT"/>
              </a:rPr>
              <a:t>organi</a:t>
            </a:r>
            <a:r>
              <a:rPr sz="2400" spc="20" dirty="0">
                <a:latin typeface="Arial MT"/>
                <a:cs typeface="Arial MT"/>
              </a:rPr>
              <a:t> </a:t>
            </a:r>
            <a:r>
              <a:rPr sz="2400" spc="-5" dirty="0">
                <a:latin typeface="Arial MT"/>
                <a:cs typeface="Arial MT"/>
              </a:rPr>
              <a:t>aerei</a:t>
            </a:r>
            <a:r>
              <a:rPr sz="2400" spc="10" dirty="0">
                <a:latin typeface="Arial MT"/>
                <a:cs typeface="Arial MT"/>
              </a:rPr>
              <a:t> </a:t>
            </a:r>
            <a:r>
              <a:rPr sz="2400" spc="-5" dirty="0">
                <a:latin typeface="Arial MT"/>
                <a:cs typeface="Arial MT"/>
              </a:rPr>
              <a:t>della</a:t>
            </a:r>
            <a:r>
              <a:rPr sz="2400" spc="15" dirty="0">
                <a:latin typeface="Arial MT"/>
                <a:cs typeface="Arial MT"/>
              </a:rPr>
              <a:t> </a:t>
            </a:r>
            <a:r>
              <a:rPr sz="2400" spc="-5" dirty="0">
                <a:latin typeface="Arial MT"/>
                <a:cs typeface="Arial MT"/>
              </a:rPr>
              <a:t>pianta,</a:t>
            </a:r>
            <a:r>
              <a:rPr sz="2400" spc="5" dirty="0">
                <a:latin typeface="Arial MT"/>
                <a:cs typeface="Arial MT"/>
              </a:rPr>
              <a:t> </a:t>
            </a:r>
            <a:r>
              <a:rPr sz="2400" spc="-5" dirty="0">
                <a:latin typeface="Arial MT"/>
                <a:cs typeface="Arial MT"/>
              </a:rPr>
              <a:t>dall’altra</a:t>
            </a:r>
            <a:r>
              <a:rPr sz="2400" spc="35" dirty="0">
                <a:latin typeface="Arial MT"/>
                <a:cs typeface="Arial MT"/>
              </a:rPr>
              <a:t> </a:t>
            </a:r>
            <a:r>
              <a:rPr sz="2400" spc="-5" dirty="0">
                <a:latin typeface="Arial MT"/>
                <a:cs typeface="Arial MT"/>
              </a:rPr>
              <a:t>deve</a:t>
            </a:r>
            <a:r>
              <a:rPr sz="2400" spc="35" dirty="0">
                <a:latin typeface="Arial MT"/>
                <a:cs typeface="Arial MT"/>
              </a:rPr>
              <a:t> </a:t>
            </a:r>
            <a:r>
              <a:rPr sz="2400" b="1" spc="-5" dirty="0">
                <a:latin typeface="Arial"/>
                <a:cs typeface="Arial"/>
              </a:rPr>
              <a:t>permettere </a:t>
            </a:r>
            <a:r>
              <a:rPr sz="2400" b="1" dirty="0">
                <a:latin typeface="Arial"/>
                <a:cs typeface="Arial"/>
              </a:rPr>
              <a:t> </a:t>
            </a:r>
            <a:r>
              <a:rPr sz="2400" spc="-5" dirty="0">
                <a:latin typeface="Arial MT"/>
                <a:cs typeface="Arial MT"/>
              </a:rPr>
              <a:t>comunque</a:t>
            </a:r>
            <a:r>
              <a:rPr sz="2400" spc="60" dirty="0">
                <a:latin typeface="Arial MT"/>
                <a:cs typeface="Arial MT"/>
              </a:rPr>
              <a:t> </a:t>
            </a:r>
            <a:r>
              <a:rPr sz="2400" b="1" spc="-5" dirty="0">
                <a:latin typeface="Arial"/>
                <a:cs typeface="Arial"/>
              </a:rPr>
              <a:t>lo</a:t>
            </a:r>
            <a:r>
              <a:rPr sz="2400" b="1" spc="20" dirty="0">
                <a:latin typeface="Arial"/>
                <a:cs typeface="Arial"/>
              </a:rPr>
              <a:t> </a:t>
            </a:r>
            <a:r>
              <a:rPr sz="2400" b="1" spc="-5" dirty="0">
                <a:latin typeface="Arial"/>
                <a:cs typeface="Arial"/>
              </a:rPr>
              <a:t>scambio</a:t>
            </a:r>
            <a:r>
              <a:rPr sz="2400" b="1" spc="35" dirty="0">
                <a:latin typeface="Arial"/>
                <a:cs typeface="Arial"/>
              </a:rPr>
              <a:t> </a:t>
            </a:r>
            <a:r>
              <a:rPr sz="2400" b="1" spc="-5" dirty="0">
                <a:latin typeface="Arial"/>
                <a:cs typeface="Arial"/>
              </a:rPr>
              <a:t>dei</a:t>
            </a:r>
            <a:r>
              <a:rPr sz="2400" b="1" spc="25" dirty="0">
                <a:latin typeface="Arial"/>
                <a:cs typeface="Arial"/>
              </a:rPr>
              <a:t> </a:t>
            </a:r>
            <a:r>
              <a:rPr sz="2400" b="1" spc="-5" dirty="0">
                <a:latin typeface="Arial"/>
                <a:cs typeface="Arial"/>
              </a:rPr>
              <a:t>gas</a:t>
            </a:r>
            <a:r>
              <a:rPr sz="2400" spc="-5" dirty="0">
                <a:latin typeface="Arial MT"/>
                <a:cs typeface="Arial MT"/>
              </a:rPr>
              <a:t>,</a:t>
            </a:r>
            <a:r>
              <a:rPr sz="2400" spc="40" dirty="0">
                <a:latin typeface="Arial MT"/>
                <a:cs typeface="Arial MT"/>
              </a:rPr>
              <a:t> </a:t>
            </a:r>
            <a:r>
              <a:rPr sz="2400" spc="-5" dirty="0">
                <a:latin typeface="Arial MT"/>
                <a:cs typeface="Arial MT"/>
              </a:rPr>
              <a:t>soprattutto</a:t>
            </a:r>
            <a:r>
              <a:rPr sz="2400" spc="15" dirty="0">
                <a:latin typeface="Arial MT"/>
                <a:cs typeface="Arial MT"/>
              </a:rPr>
              <a:t> </a:t>
            </a:r>
            <a:r>
              <a:rPr sz="2400" spc="-5" dirty="0">
                <a:latin typeface="Arial MT"/>
                <a:cs typeface="Arial MT"/>
              </a:rPr>
              <a:t>della</a:t>
            </a:r>
            <a:r>
              <a:rPr sz="2400" spc="55" dirty="0">
                <a:latin typeface="Arial MT"/>
                <a:cs typeface="Arial MT"/>
              </a:rPr>
              <a:t> </a:t>
            </a:r>
            <a:r>
              <a:rPr sz="2400" dirty="0">
                <a:latin typeface="Arial MT"/>
                <a:cs typeface="Arial MT"/>
              </a:rPr>
              <a:t>CO</a:t>
            </a:r>
            <a:r>
              <a:rPr sz="2400" baseline="-20833" dirty="0">
                <a:latin typeface="Arial MT"/>
                <a:cs typeface="Arial MT"/>
              </a:rPr>
              <a:t>2</a:t>
            </a:r>
            <a:r>
              <a:rPr sz="2400" dirty="0">
                <a:latin typeface="Arial MT"/>
                <a:cs typeface="Arial MT"/>
              </a:rPr>
              <a:t>,</a:t>
            </a:r>
            <a:r>
              <a:rPr sz="2400" spc="20" dirty="0">
                <a:latin typeface="Arial MT"/>
                <a:cs typeface="Arial MT"/>
              </a:rPr>
              <a:t> </a:t>
            </a:r>
            <a:r>
              <a:rPr sz="2400" spc="-5" dirty="0">
                <a:latin typeface="Arial MT"/>
                <a:cs typeface="Arial MT"/>
              </a:rPr>
              <a:t>che </a:t>
            </a:r>
            <a:r>
              <a:rPr sz="2400" dirty="0">
                <a:latin typeface="Arial MT"/>
                <a:cs typeface="Arial MT"/>
              </a:rPr>
              <a:t> </a:t>
            </a:r>
            <a:r>
              <a:rPr sz="2400" spc="-5" dirty="0">
                <a:latin typeface="Arial MT"/>
                <a:cs typeface="Arial MT"/>
              </a:rPr>
              <a:t>è fondamentale</a:t>
            </a:r>
            <a:r>
              <a:rPr sz="2400" spc="10" dirty="0">
                <a:latin typeface="Arial MT"/>
                <a:cs typeface="Arial MT"/>
              </a:rPr>
              <a:t> </a:t>
            </a:r>
            <a:r>
              <a:rPr sz="2400" spc="-5" dirty="0">
                <a:latin typeface="Arial MT"/>
                <a:cs typeface="Arial MT"/>
              </a:rPr>
              <a:t>per</a:t>
            </a:r>
            <a:r>
              <a:rPr sz="2400" spc="5" dirty="0">
                <a:latin typeface="Arial MT"/>
                <a:cs typeface="Arial MT"/>
              </a:rPr>
              <a:t> </a:t>
            </a:r>
            <a:r>
              <a:rPr sz="2400" spc="-5" dirty="0">
                <a:latin typeface="Arial MT"/>
                <a:cs typeface="Arial MT"/>
              </a:rPr>
              <a:t>lo</a:t>
            </a:r>
            <a:r>
              <a:rPr sz="2400" spc="10" dirty="0">
                <a:latin typeface="Arial MT"/>
                <a:cs typeface="Arial MT"/>
              </a:rPr>
              <a:t> </a:t>
            </a:r>
            <a:r>
              <a:rPr sz="2400" spc="-5" dirty="0">
                <a:latin typeface="Arial MT"/>
                <a:cs typeface="Arial MT"/>
              </a:rPr>
              <a:t>svolgimento</a:t>
            </a:r>
            <a:r>
              <a:rPr sz="2400" spc="20" dirty="0">
                <a:latin typeface="Arial MT"/>
                <a:cs typeface="Arial MT"/>
              </a:rPr>
              <a:t> </a:t>
            </a:r>
            <a:r>
              <a:rPr sz="2400" spc="-5" dirty="0">
                <a:latin typeface="Arial MT"/>
                <a:cs typeface="Arial MT"/>
              </a:rPr>
              <a:t>della</a:t>
            </a:r>
            <a:r>
              <a:rPr sz="2400" spc="20" dirty="0">
                <a:latin typeface="Arial MT"/>
                <a:cs typeface="Arial MT"/>
              </a:rPr>
              <a:t> </a:t>
            </a:r>
            <a:r>
              <a:rPr sz="2400" spc="-5" dirty="0">
                <a:latin typeface="Arial MT"/>
                <a:cs typeface="Arial MT"/>
              </a:rPr>
              <a:t>fotosintesi.</a:t>
            </a:r>
            <a:endParaRPr sz="2400">
              <a:latin typeface="Arial MT"/>
              <a:cs typeface="Arial MT"/>
            </a:endParaRPr>
          </a:p>
          <a:p>
            <a:pPr>
              <a:lnSpc>
                <a:spcPct val="100000"/>
              </a:lnSpc>
              <a:spcBef>
                <a:spcPts val="15"/>
              </a:spcBef>
            </a:pPr>
            <a:endParaRPr sz="3100">
              <a:latin typeface="Arial MT"/>
              <a:cs typeface="Arial MT"/>
            </a:endParaRPr>
          </a:p>
          <a:p>
            <a:pPr marL="63500" marR="224790">
              <a:lnSpc>
                <a:spcPct val="99800"/>
              </a:lnSpc>
            </a:pPr>
            <a:r>
              <a:rPr sz="2400" dirty="0">
                <a:latin typeface="Arial MT"/>
                <a:cs typeface="Arial MT"/>
              </a:rPr>
              <a:t>Il</a:t>
            </a:r>
            <a:r>
              <a:rPr sz="2400" spc="-15" dirty="0">
                <a:latin typeface="Arial MT"/>
                <a:cs typeface="Arial MT"/>
              </a:rPr>
              <a:t> </a:t>
            </a:r>
            <a:r>
              <a:rPr sz="2400" spc="-5" dirty="0">
                <a:latin typeface="Arial MT"/>
                <a:cs typeface="Arial MT"/>
              </a:rPr>
              <a:t>primo</a:t>
            </a:r>
            <a:r>
              <a:rPr sz="2400" dirty="0">
                <a:latin typeface="Arial MT"/>
                <a:cs typeface="Arial MT"/>
              </a:rPr>
              <a:t> </a:t>
            </a:r>
            <a:r>
              <a:rPr sz="2400" spc="-5" dirty="0">
                <a:latin typeface="Arial MT"/>
                <a:cs typeface="Arial MT"/>
              </a:rPr>
              <a:t>obiettivo</a:t>
            </a:r>
            <a:r>
              <a:rPr sz="2400" spc="20" dirty="0">
                <a:latin typeface="Arial MT"/>
                <a:cs typeface="Arial MT"/>
              </a:rPr>
              <a:t> </a:t>
            </a:r>
            <a:r>
              <a:rPr sz="2400" spc="-5" dirty="0">
                <a:latin typeface="Arial MT"/>
                <a:cs typeface="Arial MT"/>
              </a:rPr>
              <a:t>viene</a:t>
            </a:r>
            <a:r>
              <a:rPr sz="2400" spc="10" dirty="0">
                <a:latin typeface="Arial MT"/>
                <a:cs typeface="Arial MT"/>
              </a:rPr>
              <a:t> </a:t>
            </a:r>
            <a:r>
              <a:rPr sz="2400" spc="-5" dirty="0">
                <a:latin typeface="Arial MT"/>
                <a:cs typeface="Arial MT"/>
              </a:rPr>
              <a:t>svolto</a:t>
            </a:r>
            <a:r>
              <a:rPr sz="2400" dirty="0">
                <a:latin typeface="Arial MT"/>
                <a:cs typeface="Arial MT"/>
              </a:rPr>
              <a:t> </a:t>
            </a:r>
            <a:r>
              <a:rPr sz="2400" spc="-5" dirty="0">
                <a:latin typeface="Arial MT"/>
                <a:cs typeface="Arial MT"/>
              </a:rPr>
              <a:t>grazie</a:t>
            </a:r>
            <a:r>
              <a:rPr sz="2400" spc="15" dirty="0">
                <a:latin typeface="Arial MT"/>
                <a:cs typeface="Arial MT"/>
              </a:rPr>
              <a:t> </a:t>
            </a:r>
            <a:r>
              <a:rPr sz="2400" spc="-5" dirty="0">
                <a:latin typeface="Arial MT"/>
                <a:cs typeface="Arial MT"/>
              </a:rPr>
              <a:t>alla</a:t>
            </a:r>
            <a:r>
              <a:rPr sz="2400" spc="20" dirty="0">
                <a:latin typeface="Arial MT"/>
                <a:cs typeface="Arial MT"/>
              </a:rPr>
              <a:t> </a:t>
            </a:r>
            <a:r>
              <a:rPr sz="2400" spc="-5" dirty="0">
                <a:latin typeface="Arial MT"/>
                <a:cs typeface="Arial MT"/>
              </a:rPr>
              <a:t>formazione</a:t>
            </a:r>
            <a:r>
              <a:rPr sz="2400" spc="10" dirty="0">
                <a:latin typeface="Arial MT"/>
                <a:cs typeface="Arial MT"/>
              </a:rPr>
              <a:t> </a:t>
            </a:r>
            <a:r>
              <a:rPr sz="2400" spc="-5" dirty="0">
                <a:latin typeface="Arial MT"/>
                <a:cs typeface="Arial MT"/>
              </a:rPr>
              <a:t>di uno </a:t>
            </a:r>
            <a:r>
              <a:rPr sz="2400" spc="-650" dirty="0">
                <a:latin typeface="Arial MT"/>
                <a:cs typeface="Arial MT"/>
              </a:rPr>
              <a:t> </a:t>
            </a:r>
            <a:r>
              <a:rPr sz="2400" spc="-5" dirty="0">
                <a:latin typeface="Arial MT"/>
                <a:cs typeface="Arial MT"/>
              </a:rPr>
              <a:t>strato</a:t>
            </a:r>
            <a:r>
              <a:rPr sz="2400" spc="-30" dirty="0">
                <a:latin typeface="Arial MT"/>
                <a:cs typeface="Arial MT"/>
              </a:rPr>
              <a:t> </a:t>
            </a:r>
            <a:r>
              <a:rPr sz="2400" spc="-5" dirty="0">
                <a:latin typeface="Arial MT"/>
                <a:cs typeface="Arial MT"/>
              </a:rPr>
              <a:t>impermeabilizzante</a:t>
            </a:r>
            <a:r>
              <a:rPr sz="2400" spc="35" dirty="0">
                <a:latin typeface="Arial MT"/>
                <a:cs typeface="Arial MT"/>
              </a:rPr>
              <a:t> </a:t>
            </a:r>
            <a:r>
              <a:rPr sz="2400" spc="-5" dirty="0">
                <a:latin typeface="Arial MT"/>
                <a:cs typeface="Arial MT"/>
              </a:rPr>
              <a:t>prodotto</a:t>
            </a:r>
            <a:r>
              <a:rPr sz="2400" dirty="0">
                <a:latin typeface="Arial MT"/>
                <a:cs typeface="Arial MT"/>
              </a:rPr>
              <a:t> </a:t>
            </a:r>
            <a:r>
              <a:rPr sz="2400" spc="-5" dirty="0">
                <a:latin typeface="Arial MT"/>
                <a:cs typeface="Arial MT"/>
              </a:rPr>
              <a:t>dalle</a:t>
            </a:r>
            <a:r>
              <a:rPr sz="2400" spc="20" dirty="0">
                <a:latin typeface="Arial MT"/>
                <a:cs typeface="Arial MT"/>
              </a:rPr>
              <a:t> </a:t>
            </a:r>
            <a:r>
              <a:rPr sz="2400" spc="-5" dirty="0">
                <a:latin typeface="Arial MT"/>
                <a:cs typeface="Arial MT"/>
              </a:rPr>
              <a:t>cellule </a:t>
            </a:r>
            <a:r>
              <a:rPr sz="2400" dirty="0">
                <a:latin typeface="Arial MT"/>
                <a:cs typeface="Arial MT"/>
              </a:rPr>
              <a:t> </a:t>
            </a:r>
            <a:r>
              <a:rPr sz="2400" spc="-5" dirty="0">
                <a:latin typeface="Arial MT"/>
                <a:cs typeface="Arial MT"/>
              </a:rPr>
              <a:t>epidermiche</a:t>
            </a:r>
            <a:r>
              <a:rPr sz="2400" spc="35" dirty="0">
                <a:latin typeface="Arial MT"/>
                <a:cs typeface="Arial MT"/>
              </a:rPr>
              <a:t> </a:t>
            </a:r>
            <a:r>
              <a:rPr sz="2400" spc="-5" dirty="0">
                <a:latin typeface="Arial MT"/>
                <a:cs typeface="Arial MT"/>
              </a:rPr>
              <a:t>sulla</a:t>
            </a:r>
            <a:r>
              <a:rPr sz="2400" spc="20" dirty="0">
                <a:latin typeface="Arial MT"/>
                <a:cs typeface="Arial MT"/>
              </a:rPr>
              <a:t> </a:t>
            </a:r>
            <a:r>
              <a:rPr sz="2400" spc="-5" dirty="0">
                <a:latin typeface="Arial MT"/>
                <a:cs typeface="Arial MT"/>
              </a:rPr>
              <a:t>loro</a:t>
            </a:r>
            <a:r>
              <a:rPr sz="2400" dirty="0">
                <a:latin typeface="Arial MT"/>
                <a:cs typeface="Arial MT"/>
              </a:rPr>
              <a:t> </a:t>
            </a:r>
            <a:r>
              <a:rPr sz="2400" spc="-5" dirty="0">
                <a:latin typeface="Arial MT"/>
                <a:cs typeface="Arial MT"/>
              </a:rPr>
              <a:t>faccia</a:t>
            </a:r>
            <a:r>
              <a:rPr sz="2400" dirty="0">
                <a:latin typeface="Arial MT"/>
                <a:cs typeface="Arial MT"/>
              </a:rPr>
              <a:t> </a:t>
            </a:r>
            <a:r>
              <a:rPr sz="2400" spc="-5" dirty="0">
                <a:latin typeface="Arial MT"/>
                <a:cs typeface="Arial MT"/>
              </a:rPr>
              <a:t>tangenziale</a:t>
            </a:r>
            <a:r>
              <a:rPr sz="2400" spc="45" dirty="0">
                <a:latin typeface="Arial MT"/>
                <a:cs typeface="Arial MT"/>
              </a:rPr>
              <a:t> </a:t>
            </a:r>
            <a:r>
              <a:rPr sz="2400" spc="-5" dirty="0">
                <a:latin typeface="Arial MT"/>
                <a:cs typeface="Arial MT"/>
              </a:rPr>
              <a:t>esterna</a:t>
            </a:r>
            <a:r>
              <a:rPr sz="2400" spc="-10" dirty="0">
                <a:latin typeface="Arial MT"/>
                <a:cs typeface="Arial MT"/>
              </a:rPr>
              <a:t> </a:t>
            </a:r>
            <a:r>
              <a:rPr sz="2400" spc="-5" dirty="0">
                <a:latin typeface="Arial MT"/>
                <a:cs typeface="Arial MT"/>
              </a:rPr>
              <a:t>(solo</a:t>
            </a:r>
            <a:r>
              <a:rPr sz="2400" spc="10" dirty="0">
                <a:latin typeface="Arial MT"/>
                <a:cs typeface="Arial MT"/>
              </a:rPr>
              <a:t> </a:t>
            </a:r>
            <a:r>
              <a:rPr sz="2400" spc="-5" dirty="0">
                <a:latin typeface="Arial MT"/>
                <a:cs typeface="Arial MT"/>
              </a:rPr>
              <a:t>in </a:t>
            </a:r>
            <a:r>
              <a:rPr sz="2400" dirty="0">
                <a:latin typeface="Arial MT"/>
                <a:cs typeface="Arial MT"/>
              </a:rPr>
              <a:t> </a:t>
            </a:r>
            <a:r>
              <a:rPr sz="2400" spc="-5" dirty="0">
                <a:latin typeface="Arial MT"/>
                <a:cs typeface="Arial MT"/>
              </a:rPr>
              <a:t>parte</a:t>
            </a:r>
            <a:r>
              <a:rPr sz="2400" spc="-10" dirty="0">
                <a:latin typeface="Arial MT"/>
                <a:cs typeface="Arial MT"/>
              </a:rPr>
              <a:t> </a:t>
            </a:r>
            <a:r>
              <a:rPr sz="2400" spc="-5" dirty="0">
                <a:latin typeface="Arial MT"/>
                <a:cs typeface="Arial MT"/>
              </a:rPr>
              <a:t>anche</a:t>
            </a:r>
            <a:r>
              <a:rPr sz="2400" spc="20"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quelle</a:t>
            </a:r>
            <a:r>
              <a:rPr sz="2400" spc="35" dirty="0">
                <a:latin typeface="Arial MT"/>
                <a:cs typeface="Arial MT"/>
              </a:rPr>
              <a:t> </a:t>
            </a:r>
            <a:r>
              <a:rPr sz="2400" spc="-5" dirty="0">
                <a:latin typeface="Arial MT"/>
                <a:cs typeface="Arial MT"/>
              </a:rPr>
              <a:t>radiali),</a:t>
            </a:r>
            <a:r>
              <a:rPr sz="2400" spc="15" dirty="0">
                <a:latin typeface="Arial MT"/>
                <a:cs typeface="Arial MT"/>
              </a:rPr>
              <a:t> </a:t>
            </a:r>
            <a:r>
              <a:rPr sz="2400" spc="-5" dirty="0">
                <a:latin typeface="Arial MT"/>
                <a:cs typeface="Arial MT"/>
              </a:rPr>
              <a:t>costituito</a:t>
            </a:r>
            <a:r>
              <a:rPr sz="2400"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strati </a:t>
            </a:r>
            <a:r>
              <a:rPr sz="2400" dirty="0">
                <a:latin typeface="Arial MT"/>
                <a:cs typeface="Arial MT"/>
              </a:rPr>
              <a:t> </a:t>
            </a:r>
            <a:r>
              <a:rPr sz="2400" spc="-5" dirty="0">
                <a:latin typeface="Arial MT"/>
                <a:cs typeface="Arial MT"/>
              </a:rPr>
              <a:t>sovrapposti</a:t>
            </a:r>
            <a:r>
              <a:rPr sz="2400" spc="1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cutina</a:t>
            </a:r>
            <a:r>
              <a:rPr sz="2400" dirty="0">
                <a:latin typeface="Arial MT"/>
                <a:cs typeface="Arial MT"/>
              </a:rPr>
              <a:t> </a:t>
            </a:r>
            <a:r>
              <a:rPr sz="2400" spc="-5" dirty="0">
                <a:latin typeface="Arial MT"/>
                <a:cs typeface="Arial MT"/>
              </a:rPr>
              <a:t>e</a:t>
            </a:r>
            <a:r>
              <a:rPr sz="2400" dirty="0">
                <a:latin typeface="Arial MT"/>
                <a:cs typeface="Arial MT"/>
              </a:rPr>
              <a:t> </a:t>
            </a:r>
            <a:r>
              <a:rPr sz="2400" spc="-5" dirty="0">
                <a:latin typeface="Arial MT"/>
                <a:cs typeface="Arial MT"/>
              </a:rPr>
              <a:t>cristalli</a:t>
            </a:r>
            <a:r>
              <a:rPr sz="2400" spc="25" dirty="0">
                <a:latin typeface="Arial MT"/>
                <a:cs typeface="Arial MT"/>
              </a:rPr>
              <a:t> </a:t>
            </a:r>
            <a:r>
              <a:rPr sz="2400" spc="-5" dirty="0">
                <a:latin typeface="Arial MT"/>
                <a:cs typeface="Arial MT"/>
              </a:rPr>
              <a:t>di cera, la</a:t>
            </a:r>
            <a:r>
              <a:rPr sz="2400" spc="40" dirty="0">
                <a:latin typeface="Arial MT"/>
                <a:cs typeface="Arial MT"/>
              </a:rPr>
              <a:t> </a:t>
            </a:r>
            <a:r>
              <a:rPr sz="2400" b="1" spc="-5" dirty="0">
                <a:latin typeface="Arial"/>
                <a:cs typeface="Arial"/>
              </a:rPr>
              <a:t>CUTICOLA</a:t>
            </a:r>
            <a:r>
              <a:rPr sz="2400" spc="-5" dirty="0">
                <a:latin typeface="Arial MT"/>
                <a:cs typeface="Arial MT"/>
              </a:rPr>
              <a:t>.</a:t>
            </a:r>
            <a:endParaRPr sz="2400">
              <a:latin typeface="Arial MT"/>
              <a:cs typeface="Arial MT"/>
            </a:endParaRPr>
          </a:p>
          <a:p>
            <a:pPr>
              <a:lnSpc>
                <a:spcPct val="100000"/>
              </a:lnSpc>
              <a:spcBef>
                <a:spcPts val="30"/>
              </a:spcBef>
            </a:pPr>
            <a:endParaRPr sz="3100">
              <a:latin typeface="Arial MT"/>
              <a:cs typeface="Arial MT"/>
            </a:endParaRPr>
          </a:p>
          <a:p>
            <a:pPr marL="63500" marR="985519">
              <a:lnSpc>
                <a:spcPct val="100000"/>
              </a:lnSpc>
            </a:pPr>
            <a:r>
              <a:rPr sz="2400" dirty="0">
                <a:latin typeface="Arial MT"/>
                <a:cs typeface="Arial MT"/>
              </a:rPr>
              <a:t>Il</a:t>
            </a:r>
            <a:r>
              <a:rPr sz="2400" spc="-20" dirty="0">
                <a:latin typeface="Arial MT"/>
                <a:cs typeface="Arial MT"/>
              </a:rPr>
              <a:t> </a:t>
            </a:r>
            <a:r>
              <a:rPr sz="2400" spc="-5" dirty="0">
                <a:latin typeface="Arial MT"/>
                <a:cs typeface="Arial MT"/>
              </a:rPr>
              <a:t>secondo</a:t>
            </a:r>
            <a:r>
              <a:rPr sz="2400" spc="20" dirty="0">
                <a:latin typeface="Arial MT"/>
                <a:cs typeface="Arial MT"/>
              </a:rPr>
              <a:t> </a:t>
            </a:r>
            <a:r>
              <a:rPr sz="2400" spc="-5" dirty="0">
                <a:latin typeface="Arial MT"/>
                <a:cs typeface="Arial MT"/>
              </a:rPr>
              <a:t>sarà</a:t>
            </a:r>
            <a:r>
              <a:rPr sz="2400" dirty="0">
                <a:latin typeface="Arial MT"/>
                <a:cs typeface="Arial MT"/>
              </a:rPr>
              <a:t> </a:t>
            </a:r>
            <a:r>
              <a:rPr sz="2400" spc="-5" dirty="0">
                <a:latin typeface="Arial MT"/>
                <a:cs typeface="Arial MT"/>
              </a:rPr>
              <a:t>ottenuto</a:t>
            </a:r>
            <a:r>
              <a:rPr sz="2400" spc="-10" dirty="0">
                <a:latin typeface="Arial MT"/>
                <a:cs typeface="Arial MT"/>
              </a:rPr>
              <a:t> </a:t>
            </a:r>
            <a:r>
              <a:rPr sz="2400" spc="-5" dirty="0">
                <a:latin typeface="Arial MT"/>
                <a:cs typeface="Arial MT"/>
              </a:rPr>
              <a:t>grazie</a:t>
            </a:r>
            <a:r>
              <a:rPr sz="2400" spc="10" dirty="0">
                <a:latin typeface="Arial MT"/>
                <a:cs typeface="Arial MT"/>
              </a:rPr>
              <a:t> </a:t>
            </a:r>
            <a:r>
              <a:rPr sz="2400" spc="-5" dirty="0">
                <a:latin typeface="Arial MT"/>
                <a:cs typeface="Arial MT"/>
              </a:rPr>
              <a:t>alla</a:t>
            </a:r>
            <a:r>
              <a:rPr sz="2400" spc="10" dirty="0">
                <a:latin typeface="Arial MT"/>
                <a:cs typeface="Arial MT"/>
              </a:rPr>
              <a:t> </a:t>
            </a:r>
            <a:r>
              <a:rPr sz="2400" spc="-5" dirty="0">
                <a:latin typeface="Arial MT"/>
                <a:cs typeface="Arial MT"/>
              </a:rPr>
              <a:t>formazione</a:t>
            </a:r>
            <a:r>
              <a:rPr sz="2400" spc="10" dirty="0">
                <a:latin typeface="Arial MT"/>
                <a:cs typeface="Arial MT"/>
              </a:rPr>
              <a:t> </a:t>
            </a:r>
            <a:r>
              <a:rPr sz="2400" spc="-5" dirty="0">
                <a:latin typeface="Arial MT"/>
                <a:cs typeface="Arial MT"/>
              </a:rPr>
              <a:t>di </a:t>
            </a:r>
            <a:r>
              <a:rPr sz="2400" dirty="0">
                <a:latin typeface="Arial MT"/>
                <a:cs typeface="Arial MT"/>
              </a:rPr>
              <a:t> </a:t>
            </a:r>
            <a:r>
              <a:rPr sz="2400" spc="-5" dirty="0">
                <a:latin typeface="Arial MT"/>
                <a:cs typeface="Arial MT"/>
              </a:rPr>
              <a:t>aperture regolabili</a:t>
            </a:r>
            <a:r>
              <a:rPr sz="2400" spc="40" dirty="0">
                <a:latin typeface="Arial MT"/>
                <a:cs typeface="Arial MT"/>
              </a:rPr>
              <a:t> </a:t>
            </a:r>
            <a:r>
              <a:rPr sz="2400" spc="-5" dirty="0">
                <a:latin typeface="Arial MT"/>
                <a:cs typeface="Arial MT"/>
              </a:rPr>
              <a:t>formate</a:t>
            </a:r>
            <a:r>
              <a:rPr sz="2400" spc="-10" dirty="0">
                <a:latin typeface="Arial MT"/>
                <a:cs typeface="Arial MT"/>
              </a:rPr>
              <a:t> </a:t>
            </a:r>
            <a:r>
              <a:rPr sz="2400" spc="-5" dirty="0">
                <a:latin typeface="Arial MT"/>
                <a:cs typeface="Arial MT"/>
              </a:rPr>
              <a:t>da due cellule,</a:t>
            </a:r>
            <a:r>
              <a:rPr sz="2400" spc="40" dirty="0">
                <a:latin typeface="Arial MT"/>
                <a:cs typeface="Arial MT"/>
              </a:rPr>
              <a:t> </a:t>
            </a:r>
            <a:r>
              <a:rPr sz="2400" spc="-5" dirty="0">
                <a:latin typeface="Arial MT"/>
                <a:cs typeface="Arial MT"/>
              </a:rPr>
              <a:t>gli</a:t>
            </a:r>
            <a:r>
              <a:rPr sz="2400" spc="40" dirty="0">
                <a:latin typeface="Arial MT"/>
                <a:cs typeface="Arial MT"/>
              </a:rPr>
              <a:t> </a:t>
            </a:r>
            <a:r>
              <a:rPr sz="2400" b="1" spc="-10" dirty="0">
                <a:latin typeface="Arial"/>
                <a:cs typeface="Arial"/>
              </a:rPr>
              <a:t>STOMI</a:t>
            </a:r>
            <a:r>
              <a:rPr sz="2400" spc="-10" dirty="0">
                <a:latin typeface="Arial MT"/>
                <a:cs typeface="Arial MT"/>
              </a:rPr>
              <a:t>.</a:t>
            </a:r>
            <a:endParaRPr sz="2400">
              <a:latin typeface="Arial MT"/>
              <a:cs typeface="Arial MT"/>
            </a:endParaRPr>
          </a:p>
        </p:txBody>
      </p:sp>
      <p:pic>
        <p:nvPicPr>
          <p:cNvPr id="3" name="object 3"/>
          <p:cNvPicPr/>
          <p:nvPr/>
        </p:nvPicPr>
        <p:blipFill>
          <a:blip r:embed="rId2"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E7BEC882-C6CC-492C-97F7-C66E83D8B067}"/>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48996"/>
            <a:ext cx="9144000" cy="6509384"/>
            <a:chOff x="0" y="348996"/>
            <a:chExt cx="9144000" cy="6509384"/>
          </a:xfrm>
        </p:grpSpPr>
        <p:pic>
          <p:nvPicPr>
            <p:cNvPr id="3" name="object 3"/>
            <p:cNvPicPr/>
            <p:nvPr/>
          </p:nvPicPr>
          <p:blipFill>
            <a:blip r:embed="rId2" cstate="print"/>
            <a:stretch>
              <a:fillRect/>
            </a:stretch>
          </p:blipFill>
          <p:spPr>
            <a:xfrm>
              <a:off x="5859779" y="348996"/>
              <a:ext cx="3284220" cy="6164579"/>
            </a:xfrm>
            <a:prstGeom prst="rect">
              <a:avLst/>
            </a:prstGeom>
          </p:spPr>
        </p:pic>
        <p:pic>
          <p:nvPicPr>
            <p:cNvPr id="4" name="object 4"/>
            <p:cNvPicPr/>
            <p:nvPr/>
          </p:nvPicPr>
          <p:blipFill>
            <a:blip r:embed="rId3" cstate="print"/>
            <a:stretch>
              <a:fillRect/>
            </a:stretch>
          </p:blipFill>
          <p:spPr>
            <a:xfrm>
              <a:off x="0" y="3788664"/>
              <a:ext cx="4643627" cy="3069335"/>
            </a:xfrm>
            <a:prstGeom prst="rect">
              <a:avLst/>
            </a:prstGeom>
          </p:spPr>
        </p:pic>
        <p:pic>
          <p:nvPicPr>
            <p:cNvPr id="5" name="object 5"/>
            <p:cNvPicPr/>
            <p:nvPr/>
          </p:nvPicPr>
          <p:blipFill>
            <a:blip r:embed="rId4" cstate="print"/>
            <a:stretch>
              <a:fillRect/>
            </a:stretch>
          </p:blipFill>
          <p:spPr>
            <a:xfrm>
              <a:off x="3561588" y="6324600"/>
              <a:ext cx="426719" cy="533400"/>
            </a:xfrm>
            <a:prstGeom prst="rect">
              <a:avLst/>
            </a:prstGeom>
          </p:spPr>
        </p:pic>
        <p:sp>
          <p:nvSpPr>
            <p:cNvPr id="6" name="object 6"/>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7"/>
          <p:cNvSpPr txBox="1"/>
          <p:nvPr/>
        </p:nvSpPr>
        <p:spPr>
          <a:xfrm>
            <a:off x="474027" y="501650"/>
            <a:ext cx="4409440" cy="221996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MT"/>
                <a:cs typeface="Arial MT"/>
              </a:rPr>
              <a:t>La</a:t>
            </a:r>
            <a:r>
              <a:rPr sz="2400" spc="-20" dirty="0">
                <a:latin typeface="Arial MT"/>
                <a:cs typeface="Arial MT"/>
              </a:rPr>
              <a:t> </a:t>
            </a:r>
            <a:r>
              <a:rPr sz="2400" spc="-5" dirty="0">
                <a:latin typeface="Arial MT"/>
                <a:cs typeface="Arial MT"/>
              </a:rPr>
              <a:t>CUTICOLA</a:t>
            </a:r>
            <a:r>
              <a:rPr sz="2400" spc="-135" dirty="0">
                <a:latin typeface="Arial MT"/>
                <a:cs typeface="Arial MT"/>
              </a:rPr>
              <a:t> </a:t>
            </a:r>
            <a:r>
              <a:rPr sz="2400" spc="-5" dirty="0">
                <a:latin typeface="Arial MT"/>
                <a:cs typeface="Arial MT"/>
              </a:rPr>
              <a:t>è</a:t>
            </a:r>
            <a:r>
              <a:rPr sz="2400" spc="-25" dirty="0">
                <a:latin typeface="Arial MT"/>
                <a:cs typeface="Arial MT"/>
              </a:rPr>
              <a:t> </a:t>
            </a:r>
            <a:r>
              <a:rPr sz="2400" spc="-5" dirty="0">
                <a:latin typeface="Arial MT"/>
                <a:cs typeface="Arial MT"/>
              </a:rPr>
              <a:t>particolarmente </a:t>
            </a:r>
            <a:r>
              <a:rPr sz="2400" spc="-650" dirty="0">
                <a:latin typeface="Arial MT"/>
                <a:cs typeface="Arial MT"/>
              </a:rPr>
              <a:t> </a:t>
            </a:r>
            <a:r>
              <a:rPr sz="2400" spc="-5" dirty="0">
                <a:latin typeface="Arial MT"/>
                <a:cs typeface="Arial MT"/>
              </a:rPr>
              <a:t>evidente</a:t>
            </a:r>
            <a:r>
              <a:rPr sz="2400"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sezione</a:t>
            </a:r>
            <a:r>
              <a:rPr sz="2400" spc="15" dirty="0">
                <a:latin typeface="Arial MT"/>
                <a:cs typeface="Arial MT"/>
              </a:rPr>
              <a:t> </a:t>
            </a:r>
            <a:r>
              <a:rPr sz="2400" spc="-5" dirty="0">
                <a:latin typeface="Arial MT"/>
                <a:cs typeface="Arial MT"/>
              </a:rPr>
              <a:t>trasversale, </a:t>
            </a:r>
            <a:r>
              <a:rPr sz="2400" dirty="0">
                <a:latin typeface="Arial MT"/>
                <a:cs typeface="Arial MT"/>
              </a:rPr>
              <a:t> </a:t>
            </a:r>
            <a:r>
              <a:rPr sz="2400" spc="-5" dirty="0">
                <a:latin typeface="Arial MT"/>
                <a:cs typeface="Arial MT"/>
              </a:rPr>
              <a:t>come</a:t>
            </a:r>
            <a:r>
              <a:rPr sz="2400" spc="-10" dirty="0">
                <a:latin typeface="Arial MT"/>
                <a:cs typeface="Arial MT"/>
              </a:rPr>
              <a:t> </a:t>
            </a:r>
            <a:r>
              <a:rPr sz="2400" spc="-5" dirty="0">
                <a:latin typeface="Arial MT"/>
                <a:cs typeface="Arial MT"/>
              </a:rPr>
              <a:t>l’insieme</a:t>
            </a:r>
            <a:r>
              <a:rPr sz="2400" spc="30" dirty="0">
                <a:latin typeface="Arial MT"/>
                <a:cs typeface="Arial MT"/>
              </a:rPr>
              <a:t> </a:t>
            </a:r>
            <a:r>
              <a:rPr sz="2400" spc="-5" dirty="0">
                <a:latin typeface="Arial MT"/>
                <a:cs typeface="Arial MT"/>
              </a:rPr>
              <a:t>della</a:t>
            </a:r>
            <a:r>
              <a:rPr sz="2400" spc="15" dirty="0">
                <a:latin typeface="Arial MT"/>
                <a:cs typeface="Arial MT"/>
              </a:rPr>
              <a:t> </a:t>
            </a:r>
            <a:r>
              <a:rPr sz="2400" spc="-5" dirty="0">
                <a:latin typeface="Arial MT"/>
                <a:cs typeface="Arial MT"/>
              </a:rPr>
              <a:t>parte</a:t>
            </a:r>
            <a:r>
              <a:rPr sz="2400" spc="-10" dirty="0">
                <a:latin typeface="Arial MT"/>
                <a:cs typeface="Arial MT"/>
              </a:rPr>
              <a:t> </a:t>
            </a:r>
            <a:r>
              <a:rPr sz="2400" spc="-5" dirty="0">
                <a:latin typeface="Arial MT"/>
                <a:cs typeface="Arial MT"/>
              </a:rPr>
              <a:t>più </a:t>
            </a:r>
            <a:r>
              <a:rPr sz="2400" dirty="0">
                <a:latin typeface="Arial MT"/>
                <a:cs typeface="Arial MT"/>
              </a:rPr>
              <a:t> </a:t>
            </a:r>
            <a:r>
              <a:rPr sz="2400" spc="-5" dirty="0">
                <a:latin typeface="Arial MT"/>
                <a:cs typeface="Arial MT"/>
              </a:rPr>
              <a:t>esterna</a:t>
            </a:r>
            <a:r>
              <a:rPr sz="2400" spc="-10" dirty="0">
                <a:latin typeface="Arial MT"/>
                <a:cs typeface="Arial MT"/>
              </a:rPr>
              <a:t> </a:t>
            </a:r>
            <a:r>
              <a:rPr sz="2400" spc="-5" dirty="0">
                <a:latin typeface="Arial MT"/>
                <a:cs typeface="Arial MT"/>
              </a:rPr>
              <a:t>delle</a:t>
            </a:r>
            <a:r>
              <a:rPr sz="2400" spc="10" dirty="0">
                <a:latin typeface="Arial MT"/>
                <a:cs typeface="Arial MT"/>
              </a:rPr>
              <a:t> </a:t>
            </a:r>
            <a:r>
              <a:rPr sz="2400" spc="-5" dirty="0">
                <a:latin typeface="Arial MT"/>
                <a:cs typeface="Arial MT"/>
              </a:rPr>
              <a:t>pareti</a:t>
            </a:r>
            <a:r>
              <a:rPr sz="2400" spc="-10" dirty="0">
                <a:latin typeface="Arial MT"/>
                <a:cs typeface="Arial MT"/>
              </a:rPr>
              <a:t> </a:t>
            </a:r>
            <a:r>
              <a:rPr sz="2400" spc="-5" dirty="0">
                <a:latin typeface="Arial MT"/>
                <a:cs typeface="Arial MT"/>
              </a:rPr>
              <a:t>secondarie </a:t>
            </a:r>
            <a:r>
              <a:rPr sz="2400" dirty="0">
                <a:latin typeface="Arial MT"/>
                <a:cs typeface="Arial MT"/>
              </a:rPr>
              <a:t> </a:t>
            </a:r>
            <a:r>
              <a:rPr sz="2400" spc="-5" dirty="0">
                <a:latin typeface="Arial MT"/>
                <a:cs typeface="Arial MT"/>
              </a:rPr>
              <a:t>dell’epidermide</a:t>
            </a:r>
            <a:r>
              <a:rPr sz="2400" spc="30" dirty="0">
                <a:latin typeface="Arial MT"/>
                <a:cs typeface="Arial MT"/>
              </a:rPr>
              <a:t> </a:t>
            </a:r>
            <a:r>
              <a:rPr sz="2400" spc="-5" dirty="0">
                <a:latin typeface="Arial MT"/>
                <a:cs typeface="Arial MT"/>
              </a:rPr>
              <a:t>che</a:t>
            </a:r>
            <a:r>
              <a:rPr sz="2400" spc="-15" dirty="0">
                <a:latin typeface="Arial MT"/>
                <a:cs typeface="Arial MT"/>
              </a:rPr>
              <a:t> </a:t>
            </a:r>
            <a:r>
              <a:rPr sz="2400" spc="-5" dirty="0">
                <a:latin typeface="Arial MT"/>
                <a:cs typeface="Arial MT"/>
              </a:rPr>
              <a:t>“guardano” </a:t>
            </a:r>
            <a:r>
              <a:rPr sz="2400" dirty="0">
                <a:latin typeface="Arial MT"/>
                <a:cs typeface="Arial MT"/>
              </a:rPr>
              <a:t> </a:t>
            </a:r>
            <a:r>
              <a:rPr sz="2400" spc="-5" dirty="0">
                <a:latin typeface="Arial MT"/>
                <a:cs typeface="Arial MT"/>
              </a:rPr>
              <a:t>verso lo spazio</a:t>
            </a:r>
            <a:r>
              <a:rPr sz="2400" spc="20" dirty="0">
                <a:latin typeface="Arial MT"/>
                <a:cs typeface="Arial MT"/>
              </a:rPr>
              <a:t> </a:t>
            </a:r>
            <a:r>
              <a:rPr sz="2400" spc="-5" dirty="0">
                <a:latin typeface="Arial MT"/>
                <a:cs typeface="Arial MT"/>
              </a:rPr>
              <a:t>esterno.</a:t>
            </a:r>
            <a:endParaRPr sz="2400">
              <a:latin typeface="Arial MT"/>
              <a:cs typeface="Arial MT"/>
            </a:endParaRPr>
          </a:p>
        </p:txBody>
      </p:sp>
      <p:sp>
        <p:nvSpPr>
          <p:cNvPr id="9" name="object 15">
            <a:extLst>
              <a:ext uri="{FF2B5EF4-FFF2-40B4-BE49-F238E27FC236}">
                <a16:creationId xmlns:a16="http://schemas.microsoft.com/office/drawing/2014/main" id="{F4446040-48F0-47E2-A51D-9B639237F378}"/>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330200"/>
            <a:ext cx="8195309" cy="274193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MT"/>
                <a:cs typeface="Arial MT"/>
              </a:rPr>
              <a:t>Evidenziata</a:t>
            </a:r>
            <a:r>
              <a:rPr sz="2400" spc="40" dirty="0">
                <a:latin typeface="Arial MT"/>
                <a:cs typeface="Arial MT"/>
              </a:rPr>
              <a:t> </a:t>
            </a:r>
            <a:r>
              <a:rPr sz="2400" spc="-5" dirty="0">
                <a:latin typeface="Arial MT"/>
                <a:cs typeface="Arial MT"/>
              </a:rPr>
              <a:t>dall’applicazione</a:t>
            </a:r>
            <a:r>
              <a:rPr sz="2400" spc="50" dirty="0">
                <a:latin typeface="Arial MT"/>
                <a:cs typeface="Arial MT"/>
              </a:rPr>
              <a:t> </a:t>
            </a:r>
            <a:r>
              <a:rPr sz="2400" spc="-5" dirty="0">
                <a:latin typeface="Arial MT"/>
                <a:cs typeface="Arial MT"/>
              </a:rPr>
              <a:t>di</a:t>
            </a:r>
            <a:r>
              <a:rPr sz="2400" dirty="0">
                <a:latin typeface="Arial MT"/>
                <a:cs typeface="Arial MT"/>
              </a:rPr>
              <a:t> </a:t>
            </a:r>
            <a:r>
              <a:rPr sz="2400" spc="-5" dirty="0">
                <a:latin typeface="Arial MT"/>
                <a:cs typeface="Arial MT"/>
              </a:rPr>
              <a:t>coloranti</a:t>
            </a:r>
            <a:r>
              <a:rPr sz="2400" spc="50" dirty="0">
                <a:latin typeface="Arial MT"/>
                <a:cs typeface="Arial MT"/>
              </a:rPr>
              <a:t> </a:t>
            </a:r>
            <a:r>
              <a:rPr sz="2400" b="1" spc="-5" dirty="0">
                <a:latin typeface="Arial"/>
                <a:cs typeface="Arial"/>
              </a:rPr>
              <a:t>lipofili</a:t>
            </a:r>
            <a:r>
              <a:rPr sz="2400" spc="-5" dirty="0">
                <a:latin typeface="Arial MT"/>
                <a:cs typeface="Arial MT"/>
              </a:rPr>
              <a:t>,</a:t>
            </a:r>
            <a:r>
              <a:rPr sz="2400" spc="-35" dirty="0">
                <a:latin typeface="Arial MT"/>
                <a:cs typeface="Arial MT"/>
              </a:rPr>
              <a:t> </a:t>
            </a:r>
            <a:r>
              <a:rPr sz="2400" spc="-5" dirty="0">
                <a:latin typeface="Arial MT"/>
                <a:cs typeface="Arial MT"/>
              </a:rPr>
              <a:t>lo</a:t>
            </a:r>
            <a:r>
              <a:rPr sz="2400" spc="5" dirty="0">
                <a:latin typeface="Arial MT"/>
                <a:cs typeface="Arial MT"/>
              </a:rPr>
              <a:t> </a:t>
            </a:r>
            <a:r>
              <a:rPr sz="2400" spc="-5" dirty="0">
                <a:latin typeface="Arial MT"/>
                <a:cs typeface="Arial MT"/>
              </a:rPr>
              <a:t>spessore </a:t>
            </a:r>
            <a:r>
              <a:rPr sz="2400" spc="-650" dirty="0">
                <a:latin typeface="Arial MT"/>
                <a:cs typeface="Arial MT"/>
              </a:rPr>
              <a:t> </a:t>
            </a:r>
            <a:r>
              <a:rPr sz="2400" spc="-5" dirty="0">
                <a:latin typeface="Arial MT"/>
                <a:cs typeface="Arial MT"/>
              </a:rPr>
              <a:t>della</a:t>
            </a:r>
            <a:r>
              <a:rPr sz="2400" spc="20" dirty="0">
                <a:latin typeface="Arial MT"/>
                <a:cs typeface="Arial MT"/>
              </a:rPr>
              <a:t> </a:t>
            </a:r>
            <a:r>
              <a:rPr sz="2400" spc="-5" dirty="0">
                <a:latin typeface="Arial MT"/>
                <a:cs typeface="Arial MT"/>
              </a:rPr>
              <a:t>cuticola</a:t>
            </a:r>
            <a:r>
              <a:rPr sz="2400" spc="20" dirty="0">
                <a:latin typeface="Arial MT"/>
                <a:cs typeface="Arial MT"/>
              </a:rPr>
              <a:t> </a:t>
            </a:r>
            <a:r>
              <a:rPr sz="2400" spc="-5" dirty="0">
                <a:latin typeface="Arial MT"/>
                <a:cs typeface="Arial MT"/>
              </a:rPr>
              <a:t>è</a:t>
            </a:r>
            <a:r>
              <a:rPr sz="2400" spc="-10" dirty="0">
                <a:latin typeface="Arial MT"/>
                <a:cs typeface="Arial MT"/>
              </a:rPr>
              <a:t> </a:t>
            </a:r>
            <a:r>
              <a:rPr sz="2400" spc="-5" dirty="0">
                <a:latin typeface="Arial MT"/>
                <a:cs typeface="Arial MT"/>
              </a:rPr>
              <a:t>diverso</a:t>
            </a:r>
            <a:r>
              <a:rPr sz="2400" spc="10"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specie</a:t>
            </a:r>
            <a:r>
              <a:rPr sz="2400" spc="20" dirty="0">
                <a:latin typeface="Arial MT"/>
                <a:cs typeface="Arial MT"/>
              </a:rPr>
              <a:t> </a:t>
            </a:r>
            <a:r>
              <a:rPr sz="2400" spc="-5" dirty="0">
                <a:latin typeface="Arial MT"/>
                <a:cs typeface="Arial MT"/>
              </a:rPr>
              <a:t>e</a:t>
            </a:r>
            <a:r>
              <a:rPr sz="2400" spc="-10" dirty="0">
                <a:latin typeface="Arial MT"/>
                <a:cs typeface="Arial MT"/>
              </a:rPr>
              <a:t> </a:t>
            </a:r>
            <a:r>
              <a:rPr sz="2400" spc="-5" dirty="0">
                <a:latin typeface="Arial MT"/>
                <a:cs typeface="Arial MT"/>
              </a:rPr>
              <a:t>specie,</a:t>
            </a:r>
            <a:r>
              <a:rPr sz="2400" spc="15" dirty="0">
                <a:latin typeface="Arial MT"/>
                <a:cs typeface="Arial MT"/>
              </a:rPr>
              <a:t> </a:t>
            </a:r>
            <a:r>
              <a:rPr sz="2400" spc="-5" dirty="0">
                <a:latin typeface="Arial MT"/>
                <a:cs typeface="Arial MT"/>
              </a:rPr>
              <a:t>e</a:t>
            </a:r>
            <a:r>
              <a:rPr sz="2400" dirty="0">
                <a:latin typeface="Arial MT"/>
                <a:cs typeface="Arial MT"/>
              </a:rPr>
              <a:t> </a:t>
            </a:r>
            <a:r>
              <a:rPr sz="2400" spc="-5" dirty="0">
                <a:latin typeface="Arial MT"/>
                <a:cs typeface="Arial MT"/>
              </a:rPr>
              <a:t>dipende</a:t>
            </a:r>
            <a:r>
              <a:rPr sz="2400" spc="20" dirty="0">
                <a:latin typeface="Arial MT"/>
                <a:cs typeface="Arial MT"/>
              </a:rPr>
              <a:t> </a:t>
            </a:r>
            <a:r>
              <a:rPr sz="2400" spc="-5" dirty="0">
                <a:latin typeface="Arial MT"/>
                <a:cs typeface="Arial MT"/>
              </a:rPr>
              <a:t>entro </a:t>
            </a:r>
            <a:r>
              <a:rPr sz="2400" dirty="0">
                <a:latin typeface="Arial MT"/>
                <a:cs typeface="Arial MT"/>
              </a:rPr>
              <a:t> </a:t>
            </a:r>
            <a:r>
              <a:rPr sz="2400" spc="-5" dirty="0">
                <a:latin typeface="Arial MT"/>
                <a:cs typeface="Arial MT"/>
              </a:rPr>
              <a:t>certi</a:t>
            </a:r>
            <a:r>
              <a:rPr sz="2400" spc="-15" dirty="0">
                <a:latin typeface="Arial MT"/>
                <a:cs typeface="Arial MT"/>
              </a:rPr>
              <a:t> </a:t>
            </a:r>
            <a:r>
              <a:rPr sz="2400" spc="-5" dirty="0">
                <a:latin typeface="Arial MT"/>
                <a:cs typeface="Arial MT"/>
              </a:rPr>
              <a:t>limiti</a:t>
            </a:r>
            <a:r>
              <a:rPr sz="2400" spc="20" dirty="0">
                <a:latin typeface="Arial MT"/>
                <a:cs typeface="Arial MT"/>
              </a:rPr>
              <a:t> </a:t>
            </a:r>
            <a:r>
              <a:rPr sz="2400" spc="-5" dirty="0">
                <a:latin typeface="Arial MT"/>
                <a:cs typeface="Arial MT"/>
              </a:rPr>
              <a:t>dal</a:t>
            </a:r>
            <a:r>
              <a:rPr sz="2400" spc="10" dirty="0">
                <a:latin typeface="Arial MT"/>
                <a:cs typeface="Arial MT"/>
              </a:rPr>
              <a:t> </a:t>
            </a:r>
            <a:r>
              <a:rPr sz="2400" spc="-5" dirty="0">
                <a:latin typeface="Arial MT"/>
                <a:cs typeface="Arial MT"/>
              </a:rPr>
              <a:t>grado</a:t>
            </a:r>
            <a:r>
              <a:rPr sz="240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aridità</a:t>
            </a:r>
            <a:r>
              <a:rPr sz="2400" spc="10" dirty="0">
                <a:latin typeface="Arial MT"/>
                <a:cs typeface="Arial MT"/>
              </a:rPr>
              <a:t> </a:t>
            </a:r>
            <a:r>
              <a:rPr sz="2400" spc="-5" dirty="0">
                <a:latin typeface="Arial MT"/>
                <a:cs typeface="Arial MT"/>
              </a:rPr>
              <a:t>ambientale</a:t>
            </a:r>
            <a:r>
              <a:rPr sz="2400" spc="20" dirty="0">
                <a:latin typeface="Arial MT"/>
                <a:cs typeface="Arial MT"/>
              </a:rPr>
              <a:t> </a:t>
            </a:r>
            <a:r>
              <a:rPr sz="2400" spc="-5" dirty="0">
                <a:latin typeface="Arial MT"/>
                <a:cs typeface="Arial MT"/>
              </a:rPr>
              <a:t>al</a:t>
            </a:r>
            <a:r>
              <a:rPr sz="2400" spc="10" dirty="0">
                <a:latin typeface="Arial MT"/>
                <a:cs typeface="Arial MT"/>
              </a:rPr>
              <a:t> </a:t>
            </a:r>
            <a:r>
              <a:rPr sz="2400" spc="-5" dirty="0">
                <a:latin typeface="Arial MT"/>
                <a:cs typeface="Arial MT"/>
              </a:rPr>
              <a:t>quale</a:t>
            </a:r>
            <a:r>
              <a:rPr sz="2400" spc="10"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pianta</a:t>
            </a:r>
            <a:r>
              <a:rPr sz="2400" spc="10" dirty="0">
                <a:latin typeface="Arial MT"/>
                <a:cs typeface="Arial MT"/>
              </a:rPr>
              <a:t> </a:t>
            </a:r>
            <a:r>
              <a:rPr sz="2400" spc="-5" dirty="0">
                <a:latin typeface="Arial MT"/>
                <a:cs typeface="Arial MT"/>
              </a:rPr>
              <a:t>è </a:t>
            </a:r>
            <a:r>
              <a:rPr sz="2400" dirty="0">
                <a:latin typeface="Arial MT"/>
                <a:cs typeface="Arial MT"/>
              </a:rPr>
              <a:t> </a:t>
            </a:r>
            <a:r>
              <a:rPr sz="2400" spc="-5" dirty="0">
                <a:latin typeface="Arial MT"/>
                <a:cs typeface="Arial MT"/>
              </a:rPr>
              <a:t>esposta.</a:t>
            </a:r>
            <a:endParaRPr sz="2400">
              <a:latin typeface="Arial MT"/>
              <a:cs typeface="Arial MT"/>
            </a:endParaRPr>
          </a:p>
          <a:p>
            <a:pPr marL="12700" marR="350520">
              <a:lnSpc>
                <a:spcPct val="100000"/>
              </a:lnSpc>
              <a:spcBef>
                <a:spcPts val="1230"/>
              </a:spcBef>
            </a:pPr>
            <a:r>
              <a:rPr sz="2400" spc="-5" dirty="0">
                <a:latin typeface="Arial MT"/>
                <a:cs typeface="Arial MT"/>
              </a:rPr>
              <a:t>Molto</a:t>
            </a:r>
            <a:r>
              <a:rPr sz="2400" dirty="0">
                <a:latin typeface="Arial MT"/>
                <a:cs typeface="Arial MT"/>
              </a:rPr>
              <a:t> </a:t>
            </a:r>
            <a:r>
              <a:rPr sz="2400" spc="-5" dirty="0">
                <a:latin typeface="Arial MT"/>
                <a:cs typeface="Arial MT"/>
              </a:rPr>
              <a:t>spesso</a:t>
            </a:r>
            <a:r>
              <a:rPr sz="2400" spc="5" dirty="0">
                <a:latin typeface="Arial MT"/>
                <a:cs typeface="Arial MT"/>
              </a:rPr>
              <a:t> </a:t>
            </a:r>
            <a:r>
              <a:rPr sz="2400" spc="-5" dirty="0">
                <a:latin typeface="Arial MT"/>
                <a:cs typeface="Arial MT"/>
              </a:rPr>
              <a:t>lo</a:t>
            </a:r>
            <a:r>
              <a:rPr sz="2400" spc="15" dirty="0">
                <a:latin typeface="Arial MT"/>
                <a:cs typeface="Arial MT"/>
              </a:rPr>
              <a:t> </a:t>
            </a:r>
            <a:r>
              <a:rPr sz="2400" spc="-5" dirty="0">
                <a:latin typeface="Arial MT"/>
                <a:cs typeface="Arial MT"/>
              </a:rPr>
              <a:t>strato</a:t>
            </a:r>
            <a:r>
              <a:rPr sz="2400" spc="-25" dirty="0">
                <a:latin typeface="Arial MT"/>
                <a:cs typeface="Arial MT"/>
              </a:rPr>
              <a:t> </a:t>
            </a:r>
            <a:r>
              <a:rPr sz="2400" spc="-5" dirty="0">
                <a:latin typeface="Arial MT"/>
                <a:cs typeface="Arial MT"/>
              </a:rPr>
              <a:t>più</a:t>
            </a:r>
            <a:r>
              <a:rPr sz="2400" spc="15" dirty="0">
                <a:latin typeface="Arial MT"/>
                <a:cs typeface="Arial MT"/>
              </a:rPr>
              <a:t> </a:t>
            </a:r>
            <a:r>
              <a:rPr sz="2400" spc="-5" dirty="0">
                <a:latin typeface="Arial MT"/>
                <a:cs typeface="Arial MT"/>
              </a:rPr>
              <a:t>esterno</a:t>
            </a:r>
            <a:r>
              <a:rPr sz="2400" spc="5" dirty="0">
                <a:latin typeface="Arial MT"/>
                <a:cs typeface="Arial MT"/>
              </a:rPr>
              <a:t> </a:t>
            </a:r>
            <a:r>
              <a:rPr sz="2400" spc="-5" dirty="0">
                <a:latin typeface="Arial MT"/>
                <a:cs typeface="Arial MT"/>
              </a:rPr>
              <a:t>ha</a:t>
            </a:r>
            <a:r>
              <a:rPr sz="2400" dirty="0">
                <a:latin typeface="Arial MT"/>
                <a:cs typeface="Arial MT"/>
              </a:rPr>
              <a:t> </a:t>
            </a:r>
            <a:r>
              <a:rPr sz="2400" spc="-5" dirty="0">
                <a:latin typeface="Arial MT"/>
                <a:cs typeface="Arial MT"/>
              </a:rPr>
              <a:t>forma irregolare,</a:t>
            </a:r>
            <a:r>
              <a:rPr sz="2400" spc="20" dirty="0">
                <a:latin typeface="Arial MT"/>
                <a:cs typeface="Arial MT"/>
              </a:rPr>
              <a:t> </a:t>
            </a:r>
            <a:r>
              <a:rPr sz="2400" spc="-5" dirty="0">
                <a:latin typeface="Arial MT"/>
                <a:cs typeface="Arial MT"/>
              </a:rPr>
              <a:t>per </a:t>
            </a:r>
            <a:r>
              <a:rPr sz="2400" spc="-655" dirty="0">
                <a:latin typeface="Arial MT"/>
                <a:cs typeface="Arial MT"/>
              </a:rPr>
              <a:t> </a:t>
            </a:r>
            <a:r>
              <a:rPr sz="2400" spc="-5" dirty="0">
                <a:latin typeface="Arial MT"/>
                <a:cs typeface="Arial MT"/>
              </a:rPr>
              <a:t>la presenza</a:t>
            </a:r>
            <a:r>
              <a:rPr sz="2400" spc="2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CERE</a:t>
            </a:r>
            <a:r>
              <a:rPr sz="2400" spc="20" dirty="0">
                <a:latin typeface="Arial MT"/>
                <a:cs typeface="Arial MT"/>
              </a:rPr>
              <a:t> </a:t>
            </a:r>
            <a:r>
              <a:rPr sz="2400" spc="-5" dirty="0">
                <a:latin typeface="Arial MT"/>
                <a:cs typeface="Arial MT"/>
              </a:rPr>
              <a:t>EPICUTICOLARI, che rendono</a:t>
            </a:r>
            <a:r>
              <a:rPr sz="2400" spc="20" dirty="0">
                <a:latin typeface="Arial MT"/>
                <a:cs typeface="Arial MT"/>
              </a:rPr>
              <a:t> </a:t>
            </a:r>
            <a:r>
              <a:rPr sz="2400" spc="-5" dirty="0">
                <a:latin typeface="Arial MT"/>
                <a:cs typeface="Arial MT"/>
              </a:rPr>
              <a:t>la </a:t>
            </a:r>
            <a:r>
              <a:rPr sz="2400" dirty="0">
                <a:latin typeface="Arial MT"/>
                <a:cs typeface="Arial MT"/>
              </a:rPr>
              <a:t> </a:t>
            </a:r>
            <a:r>
              <a:rPr sz="2400" spc="-5" dirty="0">
                <a:latin typeface="Arial MT"/>
                <a:cs typeface="Arial MT"/>
              </a:rPr>
              <a:t>lamina</a:t>
            </a:r>
            <a:r>
              <a:rPr sz="2400" spc="15" dirty="0">
                <a:latin typeface="Arial MT"/>
                <a:cs typeface="Arial MT"/>
              </a:rPr>
              <a:t> </a:t>
            </a:r>
            <a:r>
              <a:rPr sz="2400" spc="-5" dirty="0">
                <a:latin typeface="Arial MT"/>
                <a:cs typeface="Arial MT"/>
              </a:rPr>
              <a:t>fogliare</a:t>
            </a:r>
            <a:r>
              <a:rPr sz="2400" spc="10" dirty="0">
                <a:latin typeface="Arial MT"/>
                <a:cs typeface="Arial MT"/>
              </a:rPr>
              <a:t> </a:t>
            </a:r>
            <a:r>
              <a:rPr sz="2400" spc="-5" dirty="0">
                <a:latin typeface="Arial MT"/>
                <a:cs typeface="Arial MT"/>
              </a:rPr>
              <a:t>particolarmente</a:t>
            </a:r>
            <a:r>
              <a:rPr sz="2400" spc="20" dirty="0">
                <a:latin typeface="Arial MT"/>
                <a:cs typeface="Arial MT"/>
              </a:rPr>
              <a:t> </a:t>
            </a:r>
            <a:r>
              <a:rPr sz="2400" spc="-5" dirty="0">
                <a:latin typeface="Arial MT"/>
                <a:cs typeface="Arial MT"/>
              </a:rPr>
              <a:t>idrorepellente.</a:t>
            </a:r>
            <a:endParaRPr sz="2400">
              <a:latin typeface="Arial MT"/>
              <a:cs typeface="Arial MT"/>
            </a:endParaRPr>
          </a:p>
        </p:txBody>
      </p:sp>
      <p:grpSp>
        <p:nvGrpSpPr>
          <p:cNvPr id="3" name="object 3"/>
          <p:cNvGrpSpPr/>
          <p:nvPr/>
        </p:nvGrpSpPr>
        <p:grpSpPr>
          <a:xfrm>
            <a:off x="684275" y="3358895"/>
            <a:ext cx="8458200" cy="3499485"/>
            <a:chOff x="684275" y="3358895"/>
            <a:chExt cx="8458200" cy="3499485"/>
          </a:xfrm>
        </p:grpSpPr>
        <p:pic>
          <p:nvPicPr>
            <p:cNvPr id="4" name="object 4"/>
            <p:cNvPicPr/>
            <p:nvPr/>
          </p:nvPicPr>
          <p:blipFill>
            <a:blip r:embed="rId2" cstate="print"/>
            <a:stretch>
              <a:fillRect/>
            </a:stretch>
          </p:blipFill>
          <p:spPr>
            <a:xfrm>
              <a:off x="684275" y="3358895"/>
              <a:ext cx="5062727" cy="2965703"/>
            </a:xfrm>
            <a:prstGeom prst="rect">
              <a:avLst/>
            </a:prstGeom>
          </p:spPr>
        </p:pic>
        <p:pic>
          <p:nvPicPr>
            <p:cNvPr id="5" name="object 5"/>
            <p:cNvPicPr/>
            <p:nvPr/>
          </p:nvPicPr>
          <p:blipFill>
            <a:blip r:embed="rId3" cstate="print"/>
            <a:stretch>
              <a:fillRect/>
            </a:stretch>
          </p:blipFill>
          <p:spPr>
            <a:xfrm>
              <a:off x="3561587" y="6324599"/>
              <a:ext cx="426719" cy="533400"/>
            </a:xfrm>
            <a:prstGeom prst="rect">
              <a:avLst/>
            </a:prstGeom>
          </p:spPr>
        </p:pic>
        <p:pic>
          <p:nvPicPr>
            <p:cNvPr id="6" name="object 6"/>
            <p:cNvPicPr/>
            <p:nvPr/>
          </p:nvPicPr>
          <p:blipFill>
            <a:blip r:embed="rId4" cstate="print"/>
            <a:stretch>
              <a:fillRect/>
            </a:stretch>
          </p:blipFill>
          <p:spPr>
            <a:xfrm>
              <a:off x="6227063" y="3358895"/>
              <a:ext cx="2510027" cy="3168395"/>
            </a:xfrm>
            <a:prstGeom prst="rect">
              <a:avLst/>
            </a:prstGeom>
          </p:spPr>
        </p:pic>
        <p:sp>
          <p:nvSpPr>
            <p:cNvPr id="7" name="object 7"/>
            <p:cNvSpPr/>
            <p:nvPr/>
          </p:nvSpPr>
          <p:spPr>
            <a:xfrm>
              <a:off x="4140708"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9" name="object 15">
            <a:extLst>
              <a:ext uri="{FF2B5EF4-FFF2-40B4-BE49-F238E27FC236}">
                <a16:creationId xmlns:a16="http://schemas.microsoft.com/office/drawing/2014/main" id="{84196BFB-A280-4772-9081-3D7F801847D3}"/>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052" y="501650"/>
            <a:ext cx="8006080" cy="5261610"/>
          </a:xfrm>
          <a:prstGeom prst="rect">
            <a:avLst/>
          </a:prstGeom>
        </p:spPr>
        <p:txBody>
          <a:bodyPr vert="horz" wrap="square" lIns="0" tIns="12700" rIns="0" bIns="0" rtlCol="0">
            <a:spAutoFit/>
          </a:bodyPr>
          <a:lstStyle/>
          <a:p>
            <a:pPr marL="12700" marR="206375">
              <a:lnSpc>
                <a:spcPct val="100000"/>
              </a:lnSpc>
              <a:spcBef>
                <a:spcPts val="100"/>
              </a:spcBef>
            </a:pPr>
            <a:r>
              <a:rPr sz="2400" spc="-5" dirty="0">
                <a:latin typeface="Arial MT"/>
                <a:cs typeface="Arial MT"/>
              </a:rPr>
              <a:t>La</a:t>
            </a:r>
            <a:r>
              <a:rPr sz="2400" dirty="0">
                <a:latin typeface="Arial MT"/>
                <a:cs typeface="Arial MT"/>
              </a:rPr>
              <a:t> </a:t>
            </a:r>
            <a:r>
              <a:rPr sz="2400" spc="-5" dirty="0">
                <a:latin typeface="Arial MT"/>
                <a:cs typeface="Arial MT"/>
              </a:rPr>
              <a:t>presenza</a:t>
            </a:r>
            <a:r>
              <a:rPr sz="2400" spc="10" dirty="0">
                <a:latin typeface="Arial MT"/>
                <a:cs typeface="Arial MT"/>
              </a:rPr>
              <a:t> </a:t>
            </a:r>
            <a:r>
              <a:rPr sz="2400" spc="-5" dirty="0">
                <a:latin typeface="Arial MT"/>
                <a:cs typeface="Arial MT"/>
              </a:rPr>
              <a:t>della</a:t>
            </a:r>
            <a:r>
              <a:rPr sz="2400" spc="20" dirty="0">
                <a:latin typeface="Arial MT"/>
                <a:cs typeface="Arial MT"/>
              </a:rPr>
              <a:t> </a:t>
            </a:r>
            <a:r>
              <a:rPr sz="2400" spc="-5" dirty="0">
                <a:latin typeface="Arial MT"/>
                <a:cs typeface="Arial MT"/>
              </a:rPr>
              <a:t>cuticola</a:t>
            </a:r>
            <a:r>
              <a:rPr sz="2400" spc="20" dirty="0">
                <a:latin typeface="Arial MT"/>
                <a:cs typeface="Arial MT"/>
              </a:rPr>
              <a:t> </a:t>
            </a:r>
            <a:r>
              <a:rPr sz="2400" spc="-5" dirty="0">
                <a:latin typeface="Arial MT"/>
                <a:cs typeface="Arial MT"/>
              </a:rPr>
              <a:t>riduce</a:t>
            </a:r>
            <a:r>
              <a:rPr sz="2400" spc="15" dirty="0">
                <a:latin typeface="Arial MT"/>
                <a:cs typeface="Arial MT"/>
              </a:rPr>
              <a:t> </a:t>
            </a:r>
            <a:r>
              <a:rPr sz="2400" spc="-5" dirty="0">
                <a:latin typeface="Arial MT"/>
                <a:cs typeface="Arial MT"/>
              </a:rPr>
              <a:t>drasticamente</a:t>
            </a:r>
            <a:r>
              <a:rPr sz="2400"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perdita </a:t>
            </a:r>
            <a:r>
              <a:rPr sz="2400" spc="-65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acqua</a:t>
            </a:r>
            <a:r>
              <a:rPr sz="2400" spc="10" dirty="0">
                <a:latin typeface="Arial MT"/>
                <a:cs typeface="Arial MT"/>
              </a:rPr>
              <a:t> </a:t>
            </a:r>
            <a:r>
              <a:rPr sz="2400" spc="-5" dirty="0">
                <a:latin typeface="Arial MT"/>
                <a:cs typeface="Arial MT"/>
              </a:rPr>
              <a:t>dall’organo.</a:t>
            </a:r>
            <a:endParaRPr sz="2400">
              <a:latin typeface="Arial MT"/>
              <a:cs typeface="Arial MT"/>
            </a:endParaRPr>
          </a:p>
          <a:p>
            <a:pPr marL="12700" marR="5080">
              <a:lnSpc>
                <a:spcPct val="100000"/>
              </a:lnSpc>
              <a:spcBef>
                <a:spcPts val="1440"/>
              </a:spcBef>
            </a:pPr>
            <a:r>
              <a:rPr sz="2400" spc="-5" dirty="0">
                <a:latin typeface="Arial MT"/>
                <a:cs typeface="Arial MT"/>
              </a:rPr>
              <a:t>La</a:t>
            </a:r>
            <a:r>
              <a:rPr sz="2400" dirty="0">
                <a:latin typeface="Arial MT"/>
                <a:cs typeface="Arial MT"/>
              </a:rPr>
              <a:t> </a:t>
            </a:r>
            <a:r>
              <a:rPr sz="2400" spc="-5" dirty="0">
                <a:latin typeface="Arial MT"/>
                <a:cs typeface="Arial MT"/>
              </a:rPr>
              <a:t>traspirazione</a:t>
            </a:r>
            <a:r>
              <a:rPr sz="2400" spc="20" dirty="0">
                <a:latin typeface="Arial MT"/>
                <a:cs typeface="Arial MT"/>
              </a:rPr>
              <a:t> </a:t>
            </a:r>
            <a:r>
              <a:rPr sz="2400" spc="-5" dirty="0">
                <a:latin typeface="Arial MT"/>
                <a:cs typeface="Arial MT"/>
              </a:rPr>
              <a:t>cuticolare</a:t>
            </a:r>
            <a:r>
              <a:rPr sz="2400" spc="20" dirty="0">
                <a:latin typeface="Arial MT"/>
                <a:cs typeface="Arial MT"/>
              </a:rPr>
              <a:t> </a:t>
            </a:r>
            <a:r>
              <a:rPr sz="2400" spc="-5" dirty="0">
                <a:latin typeface="Arial MT"/>
                <a:cs typeface="Arial MT"/>
              </a:rPr>
              <a:t>delle</a:t>
            </a:r>
            <a:r>
              <a:rPr sz="2400" spc="20" dirty="0">
                <a:latin typeface="Arial MT"/>
                <a:cs typeface="Arial MT"/>
              </a:rPr>
              <a:t> </a:t>
            </a:r>
            <a:r>
              <a:rPr sz="2400" spc="-5" dirty="0">
                <a:latin typeface="Arial MT"/>
                <a:cs typeface="Arial MT"/>
              </a:rPr>
              <a:t>sottili foglie</a:t>
            </a:r>
            <a:r>
              <a:rPr sz="2400" spc="20" dirty="0">
                <a:latin typeface="Arial MT"/>
                <a:cs typeface="Arial MT"/>
              </a:rPr>
              <a:t> </a:t>
            </a:r>
            <a:r>
              <a:rPr sz="2400" spc="-5" dirty="0">
                <a:latin typeface="Arial MT"/>
                <a:cs typeface="Arial MT"/>
              </a:rPr>
              <a:t>delle</a:t>
            </a:r>
            <a:r>
              <a:rPr sz="2400" spc="20" dirty="0">
                <a:latin typeface="Arial MT"/>
                <a:cs typeface="Arial MT"/>
              </a:rPr>
              <a:t> </a:t>
            </a:r>
            <a:r>
              <a:rPr sz="2400" spc="-5" dirty="0">
                <a:latin typeface="Arial MT"/>
                <a:cs typeface="Arial MT"/>
              </a:rPr>
              <a:t>specie</a:t>
            </a:r>
            <a:r>
              <a:rPr sz="2400" spc="15" dirty="0">
                <a:latin typeface="Arial MT"/>
                <a:cs typeface="Arial MT"/>
              </a:rPr>
              <a:t> </a:t>
            </a:r>
            <a:r>
              <a:rPr sz="2400" spc="-5" dirty="0">
                <a:latin typeface="Arial MT"/>
                <a:cs typeface="Arial MT"/>
              </a:rPr>
              <a:t>di </a:t>
            </a:r>
            <a:r>
              <a:rPr sz="2400" dirty="0">
                <a:latin typeface="Arial MT"/>
                <a:cs typeface="Arial MT"/>
              </a:rPr>
              <a:t> </a:t>
            </a:r>
            <a:r>
              <a:rPr sz="2400" spc="-5" dirty="0">
                <a:latin typeface="Arial MT"/>
                <a:cs typeface="Arial MT"/>
              </a:rPr>
              <a:t>ambienti</a:t>
            </a:r>
            <a:r>
              <a:rPr sz="2400" spc="5" dirty="0">
                <a:latin typeface="Arial MT"/>
                <a:cs typeface="Arial MT"/>
              </a:rPr>
              <a:t> </a:t>
            </a:r>
            <a:r>
              <a:rPr sz="2400" spc="-5" dirty="0">
                <a:latin typeface="Arial MT"/>
                <a:cs typeface="Arial MT"/>
              </a:rPr>
              <a:t>umidi</a:t>
            </a:r>
            <a:r>
              <a:rPr sz="2400" spc="20" dirty="0">
                <a:latin typeface="Arial MT"/>
                <a:cs typeface="Arial MT"/>
              </a:rPr>
              <a:t> </a:t>
            </a:r>
            <a:r>
              <a:rPr sz="2400" spc="-5" dirty="0">
                <a:latin typeface="Arial MT"/>
                <a:cs typeface="Arial MT"/>
              </a:rPr>
              <a:t>(con</a:t>
            </a:r>
            <a:r>
              <a:rPr sz="2400" dirty="0">
                <a:latin typeface="Arial MT"/>
                <a:cs typeface="Arial MT"/>
              </a:rPr>
              <a:t> </a:t>
            </a:r>
            <a:r>
              <a:rPr sz="2400" spc="-5" dirty="0">
                <a:latin typeface="Arial MT"/>
                <a:cs typeface="Arial MT"/>
              </a:rPr>
              <a:t>cuticola</a:t>
            </a:r>
            <a:r>
              <a:rPr sz="2400" spc="10" dirty="0">
                <a:latin typeface="Arial MT"/>
                <a:cs typeface="Arial MT"/>
              </a:rPr>
              <a:t> </a:t>
            </a:r>
            <a:r>
              <a:rPr sz="2400" spc="-5" dirty="0">
                <a:latin typeface="Arial MT"/>
                <a:cs typeface="Arial MT"/>
              </a:rPr>
              <a:t>sottile) non</a:t>
            </a:r>
            <a:r>
              <a:rPr sz="2400" dirty="0">
                <a:latin typeface="Arial MT"/>
                <a:cs typeface="Arial MT"/>
              </a:rPr>
              <a:t> </a:t>
            </a:r>
            <a:r>
              <a:rPr sz="2400" spc="-5" dirty="0">
                <a:latin typeface="Arial MT"/>
                <a:cs typeface="Arial MT"/>
              </a:rPr>
              <a:t>raggiunge</a:t>
            </a:r>
            <a:r>
              <a:rPr sz="2400" spc="35" dirty="0">
                <a:latin typeface="Arial MT"/>
                <a:cs typeface="Arial MT"/>
              </a:rPr>
              <a:t> </a:t>
            </a:r>
            <a:r>
              <a:rPr sz="2400" spc="-5" dirty="0">
                <a:latin typeface="Arial MT"/>
                <a:cs typeface="Arial MT"/>
              </a:rPr>
              <a:t>neppure </a:t>
            </a:r>
            <a:r>
              <a:rPr sz="2400" spc="-650" dirty="0">
                <a:latin typeface="Arial MT"/>
                <a:cs typeface="Arial MT"/>
              </a:rPr>
              <a:t> </a:t>
            </a:r>
            <a:r>
              <a:rPr sz="2400" spc="-5" dirty="0">
                <a:latin typeface="Arial MT"/>
                <a:cs typeface="Arial MT"/>
              </a:rPr>
              <a:t>il</a:t>
            </a:r>
            <a:r>
              <a:rPr sz="2400" spc="45" dirty="0">
                <a:latin typeface="Arial MT"/>
                <a:cs typeface="Arial MT"/>
              </a:rPr>
              <a:t> </a:t>
            </a:r>
            <a:r>
              <a:rPr sz="2400" b="1" spc="-5" dirty="0">
                <a:solidFill>
                  <a:srgbClr val="33CC33"/>
                </a:solidFill>
                <a:latin typeface="Arial"/>
                <a:cs typeface="Arial"/>
              </a:rPr>
              <a:t>10%</a:t>
            </a:r>
            <a:r>
              <a:rPr sz="2400" b="1" spc="45" dirty="0">
                <a:solidFill>
                  <a:srgbClr val="33CC33"/>
                </a:solidFill>
                <a:latin typeface="Arial"/>
                <a:cs typeface="Arial"/>
              </a:rPr>
              <a:t> </a:t>
            </a:r>
            <a:r>
              <a:rPr sz="2400" spc="-5" dirty="0">
                <a:latin typeface="Arial MT"/>
                <a:cs typeface="Arial MT"/>
              </a:rPr>
              <a:t>della</a:t>
            </a:r>
            <a:r>
              <a:rPr sz="2400" spc="60" dirty="0">
                <a:latin typeface="Arial MT"/>
                <a:cs typeface="Arial MT"/>
              </a:rPr>
              <a:t> </a:t>
            </a:r>
            <a:r>
              <a:rPr sz="2400" spc="-5" dirty="0">
                <a:latin typeface="Arial MT"/>
                <a:cs typeface="Arial MT"/>
              </a:rPr>
              <a:t>velocità</a:t>
            </a:r>
            <a:r>
              <a:rPr sz="2400" spc="60" dirty="0">
                <a:latin typeface="Arial MT"/>
                <a:cs typeface="Arial MT"/>
              </a:rPr>
              <a:t> </a:t>
            </a:r>
            <a:r>
              <a:rPr sz="2400" spc="-5" dirty="0">
                <a:latin typeface="Arial MT"/>
                <a:cs typeface="Arial MT"/>
              </a:rPr>
              <a:t>di</a:t>
            </a:r>
            <a:r>
              <a:rPr sz="2400" spc="35" dirty="0">
                <a:latin typeface="Arial MT"/>
                <a:cs typeface="Arial MT"/>
              </a:rPr>
              <a:t> </a:t>
            </a:r>
            <a:r>
              <a:rPr sz="2400" spc="-5" dirty="0">
                <a:latin typeface="Arial MT"/>
                <a:cs typeface="Arial MT"/>
              </a:rPr>
              <a:t>evaporazione</a:t>
            </a:r>
            <a:r>
              <a:rPr sz="2400" spc="75" dirty="0">
                <a:latin typeface="Arial MT"/>
                <a:cs typeface="Arial MT"/>
              </a:rPr>
              <a:t> </a:t>
            </a:r>
            <a:r>
              <a:rPr sz="2400" spc="-5" dirty="0">
                <a:latin typeface="Arial MT"/>
                <a:cs typeface="Arial MT"/>
              </a:rPr>
              <a:t>di</a:t>
            </a:r>
            <a:r>
              <a:rPr sz="2400" spc="50" dirty="0">
                <a:latin typeface="Arial MT"/>
                <a:cs typeface="Arial MT"/>
              </a:rPr>
              <a:t> </a:t>
            </a:r>
            <a:r>
              <a:rPr sz="2400" spc="-5" dirty="0">
                <a:latin typeface="Arial MT"/>
                <a:cs typeface="Arial MT"/>
              </a:rPr>
              <a:t>una</a:t>
            </a:r>
            <a:r>
              <a:rPr sz="2400" spc="40" dirty="0">
                <a:latin typeface="Arial MT"/>
                <a:cs typeface="Arial MT"/>
              </a:rPr>
              <a:t> </a:t>
            </a:r>
            <a:r>
              <a:rPr sz="2400" spc="-5" dirty="0">
                <a:latin typeface="Arial MT"/>
                <a:cs typeface="Arial MT"/>
              </a:rPr>
              <a:t>superficie </a:t>
            </a:r>
            <a:r>
              <a:rPr sz="2400" dirty="0">
                <a:latin typeface="Arial MT"/>
                <a:cs typeface="Arial MT"/>
              </a:rPr>
              <a:t> </a:t>
            </a:r>
            <a:r>
              <a:rPr sz="2400" spc="-5" dirty="0">
                <a:latin typeface="Arial MT"/>
                <a:cs typeface="Arial MT"/>
              </a:rPr>
              <a:t>libera</a:t>
            </a:r>
            <a:r>
              <a:rPr sz="2400" spc="15" dirty="0">
                <a:latin typeface="Arial MT"/>
                <a:cs typeface="Arial MT"/>
              </a:rPr>
              <a:t> </a:t>
            </a:r>
            <a:r>
              <a:rPr sz="2400" spc="-5" dirty="0">
                <a:latin typeface="Arial MT"/>
                <a:cs typeface="Arial MT"/>
              </a:rPr>
              <a:t>d’acqua</a:t>
            </a:r>
            <a:r>
              <a:rPr sz="2400" spc="20"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uguale</a:t>
            </a:r>
            <a:r>
              <a:rPr sz="2400" spc="15" dirty="0">
                <a:latin typeface="Arial MT"/>
                <a:cs typeface="Arial MT"/>
              </a:rPr>
              <a:t> </a:t>
            </a:r>
            <a:r>
              <a:rPr sz="2400" spc="-5" dirty="0">
                <a:latin typeface="Arial MT"/>
                <a:cs typeface="Arial MT"/>
              </a:rPr>
              <a:t>superficie.</a:t>
            </a:r>
            <a:endParaRPr sz="2400">
              <a:latin typeface="Arial MT"/>
              <a:cs typeface="Arial MT"/>
            </a:endParaRPr>
          </a:p>
          <a:p>
            <a:pPr marL="12700" marR="615315">
              <a:lnSpc>
                <a:spcPct val="100000"/>
              </a:lnSpc>
              <a:spcBef>
                <a:spcPts val="2330"/>
              </a:spcBef>
            </a:pPr>
            <a:r>
              <a:rPr sz="2400" spc="-5" dirty="0">
                <a:latin typeface="Arial MT"/>
                <a:cs typeface="Arial MT"/>
              </a:rPr>
              <a:t>Nelle</a:t>
            </a:r>
            <a:r>
              <a:rPr sz="2400" spc="15" dirty="0">
                <a:latin typeface="Arial MT"/>
                <a:cs typeface="Arial MT"/>
              </a:rPr>
              <a:t> </a:t>
            </a:r>
            <a:r>
              <a:rPr sz="2400" spc="-5" dirty="0">
                <a:latin typeface="Arial MT"/>
                <a:cs typeface="Arial MT"/>
              </a:rPr>
              <a:t>foglie</a:t>
            </a:r>
            <a:r>
              <a:rPr sz="2400" spc="20" dirty="0">
                <a:latin typeface="Arial MT"/>
                <a:cs typeface="Arial MT"/>
              </a:rPr>
              <a:t> </a:t>
            </a:r>
            <a:r>
              <a:rPr sz="2400" spc="-5" dirty="0">
                <a:latin typeface="Arial MT"/>
                <a:cs typeface="Arial MT"/>
              </a:rPr>
              <a:t>di conifere</a:t>
            </a:r>
            <a:r>
              <a:rPr sz="2400" spc="10" dirty="0">
                <a:latin typeface="Arial MT"/>
                <a:cs typeface="Arial MT"/>
              </a:rPr>
              <a:t> </a:t>
            </a:r>
            <a:r>
              <a:rPr sz="2400" spc="-5" dirty="0">
                <a:latin typeface="Arial MT"/>
                <a:cs typeface="Arial MT"/>
              </a:rPr>
              <a:t>(es. pini,</a:t>
            </a:r>
            <a:r>
              <a:rPr sz="2400" spc="15" dirty="0">
                <a:latin typeface="Arial MT"/>
                <a:cs typeface="Arial MT"/>
              </a:rPr>
              <a:t> </a:t>
            </a:r>
            <a:r>
              <a:rPr sz="2400" spc="-5" dirty="0">
                <a:latin typeface="Arial MT"/>
                <a:cs typeface="Arial MT"/>
              </a:rPr>
              <a:t>abeti)</a:t>
            </a:r>
            <a:r>
              <a:rPr sz="2400" dirty="0">
                <a:latin typeface="Arial MT"/>
                <a:cs typeface="Arial MT"/>
              </a:rPr>
              <a:t> </a:t>
            </a:r>
            <a:r>
              <a:rPr sz="2400" spc="-5" dirty="0">
                <a:latin typeface="Arial MT"/>
                <a:cs typeface="Arial MT"/>
              </a:rPr>
              <a:t>e</a:t>
            </a:r>
            <a:r>
              <a:rPr sz="2400" spc="-15" dirty="0">
                <a:latin typeface="Arial MT"/>
                <a:cs typeface="Arial MT"/>
              </a:rPr>
              <a:t> </a:t>
            </a:r>
            <a:r>
              <a:rPr sz="2400" spc="-5" dirty="0">
                <a:latin typeface="Arial MT"/>
                <a:cs typeface="Arial MT"/>
              </a:rPr>
              <a:t>sclerofille </a:t>
            </a:r>
            <a:r>
              <a:rPr sz="2400" dirty="0">
                <a:latin typeface="Arial MT"/>
                <a:cs typeface="Arial MT"/>
              </a:rPr>
              <a:t> </a:t>
            </a:r>
            <a:r>
              <a:rPr sz="2400" spc="-5" dirty="0">
                <a:latin typeface="Arial MT"/>
                <a:cs typeface="Arial MT"/>
              </a:rPr>
              <a:t>mediterranee</a:t>
            </a:r>
            <a:r>
              <a:rPr sz="2400" spc="10" dirty="0">
                <a:latin typeface="Arial MT"/>
                <a:cs typeface="Arial MT"/>
              </a:rPr>
              <a:t> </a:t>
            </a:r>
            <a:r>
              <a:rPr sz="2400" spc="-5" dirty="0">
                <a:latin typeface="Arial MT"/>
                <a:cs typeface="Arial MT"/>
              </a:rPr>
              <a:t>(es. leccio,</a:t>
            </a:r>
            <a:r>
              <a:rPr sz="2400" spc="35" dirty="0">
                <a:latin typeface="Arial MT"/>
                <a:cs typeface="Arial MT"/>
              </a:rPr>
              <a:t> </a:t>
            </a:r>
            <a:r>
              <a:rPr sz="2400" i="1" spc="-5" dirty="0">
                <a:latin typeface="Arial"/>
                <a:cs typeface="Arial"/>
              </a:rPr>
              <a:t>Quercus ilex</a:t>
            </a:r>
            <a:r>
              <a:rPr sz="2400" spc="-5" dirty="0">
                <a:latin typeface="Arial MT"/>
                <a:cs typeface="Arial MT"/>
              </a:rPr>
              <a:t>)</a:t>
            </a:r>
            <a:r>
              <a:rPr sz="2400" spc="10"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traspirazione </a:t>
            </a:r>
            <a:r>
              <a:rPr sz="2400" spc="-650" dirty="0">
                <a:latin typeface="Arial MT"/>
                <a:cs typeface="Arial MT"/>
              </a:rPr>
              <a:t> </a:t>
            </a:r>
            <a:r>
              <a:rPr sz="2400" spc="-5" dirty="0">
                <a:latin typeface="Arial MT"/>
                <a:cs typeface="Arial MT"/>
              </a:rPr>
              <a:t>ammonta solo</a:t>
            </a:r>
            <a:r>
              <a:rPr sz="2400" spc="10" dirty="0">
                <a:latin typeface="Arial MT"/>
                <a:cs typeface="Arial MT"/>
              </a:rPr>
              <a:t> </a:t>
            </a:r>
            <a:r>
              <a:rPr sz="2400" spc="-5" dirty="0">
                <a:latin typeface="Arial MT"/>
                <a:cs typeface="Arial MT"/>
              </a:rPr>
              <a:t>allo</a:t>
            </a:r>
            <a:r>
              <a:rPr sz="2400" spc="25" dirty="0">
                <a:latin typeface="Arial MT"/>
                <a:cs typeface="Arial MT"/>
              </a:rPr>
              <a:t> </a:t>
            </a:r>
            <a:r>
              <a:rPr sz="2400" b="1" spc="-15" dirty="0">
                <a:solidFill>
                  <a:srgbClr val="33CC33"/>
                </a:solidFill>
                <a:latin typeface="Arial"/>
                <a:cs typeface="Arial"/>
              </a:rPr>
              <a:t>0,5%</a:t>
            </a:r>
            <a:r>
              <a:rPr sz="2400" spc="-15" dirty="0">
                <a:latin typeface="Arial MT"/>
                <a:cs typeface="Arial MT"/>
              </a:rPr>
              <a:t>.</a:t>
            </a:r>
            <a:endParaRPr sz="2400">
              <a:latin typeface="Arial MT"/>
              <a:cs typeface="Arial MT"/>
            </a:endParaRPr>
          </a:p>
          <a:p>
            <a:pPr>
              <a:lnSpc>
                <a:spcPct val="100000"/>
              </a:lnSpc>
            </a:pPr>
            <a:endParaRPr sz="2550">
              <a:latin typeface="Arial MT"/>
              <a:cs typeface="Arial MT"/>
            </a:endParaRPr>
          </a:p>
          <a:p>
            <a:pPr marL="12700" marR="628650">
              <a:lnSpc>
                <a:spcPct val="99600"/>
              </a:lnSpc>
            </a:pPr>
            <a:r>
              <a:rPr sz="2400" spc="-5" dirty="0">
                <a:latin typeface="Arial MT"/>
                <a:cs typeface="Arial MT"/>
              </a:rPr>
              <a:t>Nelle</a:t>
            </a:r>
            <a:r>
              <a:rPr sz="2400" spc="20" dirty="0">
                <a:latin typeface="Arial MT"/>
                <a:cs typeface="Arial MT"/>
              </a:rPr>
              <a:t> </a:t>
            </a:r>
            <a:r>
              <a:rPr sz="2400" spc="-5" dirty="0">
                <a:latin typeface="Arial MT"/>
                <a:cs typeface="Arial MT"/>
              </a:rPr>
              <a:t>piante</a:t>
            </a:r>
            <a:r>
              <a:rPr sz="2400" spc="20" dirty="0">
                <a:latin typeface="Arial MT"/>
                <a:cs typeface="Arial MT"/>
              </a:rPr>
              <a:t> </a:t>
            </a:r>
            <a:r>
              <a:rPr sz="2400" spc="-5" dirty="0">
                <a:latin typeface="Arial MT"/>
                <a:cs typeface="Arial MT"/>
              </a:rPr>
              <a:t>grasse</a:t>
            </a:r>
            <a:r>
              <a:rPr sz="2400" dirty="0">
                <a:latin typeface="Arial MT"/>
                <a:cs typeface="Arial MT"/>
              </a:rPr>
              <a:t> </a:t>
            </a:r>
            <a:r>
              <a:rPr sz="2400" spc="-5" dirty="0">
                <a:latin typeface="Arial MT"/>
                <a:cs typeface="Arial MT"/>
              </a:rPr>
              <a:t>(es.</a:t>
            </a:r>
            <a:r>
              <a:rPr sz="2400" spc="-15" dirty="0">
                <a:latin typeface="Arial MT"/>
                <a:cs typeface="Arial MT"/>
              </a:rPr>
              <a:t> </a:t>
            </a:r>
            <a:r>
              <a:rPr sz="2400" spc="-5" dirty="0">
                <a:latin typeface="Arial MT"/>
                <a:cs typeface="Arial MT"/>
              </a:rPr>
              <a:t>in</a:t>
            </a:r>
            <a:r>
              <a:rPr sz="2400" spc="10" dirty="0">
                <a:latin typeface="Arial MT"/>
                <a:cs typeface="Arial MT"/>
              </a:rPr>
              <a:t> </a:t>
            </a:r>
            <a:r>
              <a:rPr sz="2400" spc="-5" dirty="0">
                <a:latin typeface="Arial MT"/>
                <a:cs typeface="Arial MT"/>
              </a:rPr>
              <a:t>alcune</a:t>
            </a:r>
            <a:r>
              <a:rPr sz="2400" spc="45" dirty="0">
                <a:latin typeface="Arial MT"/>
                <a:cs typeface="Arial MT"/>
              </a:rPr>
              <a:t> </a:t>
            </a:r>
            <a:r>
              <a:rPr sz="2400" i="1" spc="-5" dirty="0">
                <a:latin typeface="Arial"/>
                <a:cs typeface="Arial"/>
              </a:rPr>
              <a:t>Cactaceae</a:t>
            </a:r>
            <a:r>
              <a:rPr sz="2400" spc="-5" dirty="0">
                <a:latin typeface="Arial MT"/>
                <a:cs typeface="Arial MT"/>
              </a:rPr>
              <a:t>),</a:t>
            </a:r>
            <a:r>
              <a:rPr sz="2400" spc="5"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cui</a:t>
            </a:r>
            <a:r>
              <a:rPr sz="2400" spc="10" dirty="0">
                <a:latin typeface="Arial MT"/>
                <a:cs typeface="Arial MT"/>
              </a:rPr>
              <a:t> </a:t>
            </a:r>
            <a:r>
              <a:rPr sz="2400" spc="-5" dirty="0">
                <a:latin typeface="Arial MT"/>
                <a:cs typeface="Arial MT"/>
              </a:rPr>
              <a:t>la </a:t>
            </a:r>
            <a:r>
              <a:rPr sz="2400" spc="-650" dirty="0">
                <a:latin typeface="Arial MT"/>
                <a:cs typeface="Arial MT"/>
              </a:rPr>
              <a:t> </a:t>
            </a:r>
            <a:r>
              <a:rPr sz="2400" spc="-5" dirty="0">
                <a:latin typeface="Arial MT"/>
                <a:cs typeface="Arial MT"/>
              </a:rPr>
              <a:t>cuticola</a:t>
            </a:r>
            <a:r>
              <a:rPr sz="2400" spc="5" dirty="0">
                <a:latin typeface="Arial MT"/>
                <a:cs typeface="Arial MT"/>
              </a:rPr>
              <a:t> </a:t>
            </a:r>
            <a:r>
              <a:rPr sz="2400" spc="-5" dirty="0">
                <a:latin typeface="Arial MT"/>
                <a:cs typeface="Arial MT"/>
              </a:rPr>
              <a:t>raggiunge</a:t>
            </a:r>
            <a:r>
              <a:rPr sz="2400" spc="35" dirty="0">
                <a:latin typeface="Arial MT"/>
                <a:cs typeface="Arial MT"/>
              </a:rPr>
              <a:t> </a:t>
            </a:r>
            <a:r>
              <a:rPr sz="2400" spc="-5" dirty="0">
                <a:latin typeface="Arial MT"/>
                <a:cs typeface="Arial MT"/>
              </a:rPr>
              <a:t>spessori</a:t>
            </a:r>
            <a:r>
              <a:rPr sz="2400" spc="5" dirty="0">
                <a:latin typeface="Arial MT"/>
                <a:cs typeface="Arial MT"/>
              </a:rPr>
              <a:t> </a:t>
            </a:r>
            <a:r>
              <a:rPr sz="2400" spc="-5" dirty="0">
                <a:latin typeface="Arial MT"/>
                <a:cs typeface="Arial MT"/>
              </a:rPr>
              <a:t>veramente</a:t>
            </a:r>
            <a:r>
              <a:rPr sz="2400" dirty="0">
                <a:latin typeface="Arial MT"/>
                <a:cs typeface="Arial MT"/>
              </a:rPr>
              <a:t> </a:t>
            </a:r>
            <a:r>
              <a:rPr sz="2400" spc="-5" dirty="0">
                <a:latin typeface="Arial MT"/>
                <a:cs typeface="Arial MT"/>
              </a:rPr>
              <a:t>ragguardevoli, </a:t>
            </a:r>
            <a:r>
              <a:rPr sz="2400" dirty="0">
                <a:latin typeface="Arial MT"/>
                <a:cs typeface="Arial MT"/>
              </a:rPr>
              <a:t> </a:t>
            </a:r>
            <a:r>
              <a:rPr sz="2400" spc="-5" dirty="0">
                <a:latin typeface="Arial MT"/>
                <a:cs typeface="Arial MT"/>
              </a:rPr>
              <a:t>appena</a:t>
            </a:r>
            <a:r>
              <a:rPr sz="2400" spc="15" dirty="0">
                <a:latin typeface="Arial MT"/>
                <a:cs typeface="Arial MT"/>
              </a:rPr>
              <a:t> </a:t>
            </a:r>
            <a:r>
              <a:rPr sz="2400" spc="-5" dirty="0">
                <a:latin typeface="Arial MT"/>
                <a:cs typeface="Arial MT"/>
              </a:rPr>
              <a:t>allo</a:t>
            </a:r>
            <a:r>
              <a:rPr sz="2400" spc="25" dirty="0">
                <a:latin typeface="Arial MT"/>
                <a:cs typeface="Arial MT"/>
              </a:rPr>
              <a:t> </a:t>
            </a:r>
            <a:r>
              <a:rPr sz="2400" b="1" spc="-15" dirty="0">
                <a:solidFill>
                  <a:srgbClr val="33CC33"/>
                </a:solidFill>
                <a:latin typeface="Arial"/>
                <a:cs typeface="Arial"/>
              </a:rPr>
              <a:t>0,05%</a:t>
            </a:r>
            <a:r>
              <a:rPr sz="2400" spc="-15" dirty="0">
                <a:latin typeface="Arial MT"/>
                <a:cs typeface="Arial MT"/>
              </a:rPr>
              <a:t>.</a:t>
            </a:r>
            <a:endParaRPr sz="2400">
              <a:latin typeface="Arial MT"/>
              <a:cs typeface="Arial MT"/>
            </a:endParaRPr>
          </a:p>
        </p:txBody>
      </p:sp>
      <p:pic>
        <p:nvPicPr>
          <p:cNvPr id="3" name="object 3"/>
          <p:cNvPicPr/>
          <p:nvPr/>
        </p:nvPicPr>
        <p:blipFill>
          <a:blip r:embed="rId2"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BA7C6D76-AA01-4A10-B9A4-FA6A66CB0861}"/>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6831" y="1990343"/>
            <a:ext cx="6297168" cy="4744211"/>
          </a:xfrm>
          <a:prstGeom prst="rect">
            <a:avLst/>
          </a:prstGeom>
        </p:spPr>
      </p:pic>
      <p:pic>
        <p:nvPicPr>
          <p:cNvPr id="3" name="object 3"/>
          <p:cNvPicPr/>
          <p:nvPr/>
        </p:nvPicPr>
        <p:blipFill>
          <a:blip r:embed="rId3" cstate="print"/>
          <a:stretch>
            <a:fillRect/>
          </a:stretch>
        </p:blipFill>
        <p:spPr>
          <a:xfrm>
            <a:off x="5228844" y="117348"/>
            <a:ext cx="1583435" cy="1722119"/>
          </a:xfrm>
          <a:prstGeom prst="rect">
            <a:avLst/>
          </a:prstGeom>
        </p:spPr>
      </p:pic>
      <p:pic>
        <p:nvPicPr>
          <p:cNvPr id="4" name="object 4"/>
          <p:cNvPicPr/>
          <p:nvPr/>
        </p:nvPicPr>
        <p:blipFill>
          <a:blip r:embed="rId4" cstate="print"/>
          <a:stretch>
            <a:fillRect/>
          </a:stretch>
        </p:blipFill>
        <p:spPr>
          <a:xfrm>
            <a:off x="565404" y="2276856"/>
            <a:ext cx="2887979" cy="2493263"/>
          </a:xfrm>
          <a:prstGeom prst="rect">
            <a:avLst/>
          </a:prstGeom>
        </p:spPr>
      </p:pic>
      <p:sp>
        <p:nvSpPr>
          <p:cNvPr id="5" name="object 5"/>
          <p:cNvSpPr txBox="1"/>
          <p:nvPr/>
        </p:nvSpPr>
        <p:spPr>
          <a:xfrm>
            <a:off x="107314" y="6497651"/>
            <a:ext cx="3695700" cy="324485"/>
          </a:xfrm>
          <a:prstGeom prst="rect">
            <a:avLst/>
          </a:prstGeom>
        </p:spPr>
        <p:txBody>
          <a:bodyPr vert="horz" wrap="square" lIns="0" tIns="38735" rIns="0" bIns="0" rtlCol="0">
            <a:spAutoFit/>
          </a:bodyPr>
          <a:lstStyle/>
          <a:p>
            <a:pPr marL="12700">
              <a:lnSpc>
                <a:spcPct val="100000"/>
              </a:lnSpc>
              <a:spcBef>
                <a:spcPts val="305"/>
              </a:spcBef>
            </a:pPr>
            <a:r>
              <a:rPr sz="1650" i="1" spc="-40" dirty="0">
                <a:latin typeface="Comic Sans MS"/>
                <a:cs typeface="Comic Sans MS"/>
              </a:rPr>
              <a:t>Schema</a:t>
            </a:r>
            <a:r>
              <a:rPr sz="1650" i="1" dirty="0">
                <a:latin typeface="Comic Sans MS"/>
                <a:cs typeface="Comic Sans MS"/>
              </a:rPr>
              <a:t> </a:t>
            </a:r>
            <a:r>
              <a:rPr sz="1650" i="1" spc="-30" dirty="0">
                <a:latin typeface="Comic Sans MS"/>
                <a:cs typeface="Comic Sans MS"/>
              </a:rPr>
              <a:t>del</a:t>
            </a:r>
            <a:r>
              <a:rPr sz="1650" i="1" spc="-25" dirty="0">
                <a:latin typeface="Comic Sans MS"/>
                <a:cs typeface="Comic Sans MS"/>
              </a:rPr>
              <a:t> </a:t>
            </a:r>
            <a:r>
              <a:rPr sz="1650" i="1" spc="-30" dirty="0">
                <a:latin typeface="Comic Sans MS"/>
                <a:cs typeface="Comic Sans MS"/>
              </a:rPr>
              <a:t>fusto </a:t>
            </a:r>
            <a:r>
              <a:rPr sz="1650" i="1" spc="-25" dirty="0">
                <a:latin typeface="Comic Sans MS"/>
                <a:cs typeface="Comic Sans MS"/>
              </a:rPr>
              <a:t>in</a:t>
            </a:r>
            <a:r>
              <a:rPr sz="1650" i="1" spc="-15" dirty="0">
                <a:latin typeface="Comic Sans MS"/>
                <a:cs typeface="Comic Sans MS"/>
              </a:rPr>
              <a:t> </a:t>
            </a:r>
            <a:r>
              <a:rPr sz="1650" i="1" spc="-30" dirty="0">
                <a:latin typeface="Comic Sans MS"/>
                <a:cs typeface="Comic Sans MS"/>
              </a:rPr>
              <a:t>struttura</a:t>
            </a:r>
            <a:r>
              <a:rPr sz="1650" i="1" spc="-5" dirty="0">
                <a:latin typeface="Comic Sans MS"/>
                <a:cs typeface="Comic Sans MS"/>
              </a:rPr>
              <a:t> </a:t>
            </a:r>
            <a:r>
              <a:rPr sz="1650" i="1" spc="-35" dirty="0">
                <a:latin typeface="Comic Sans MS"/>
                <a:cs typeface="Comic Sans MS"/>
              </a:rPr>
              <a:t>primaria</a:t>
            </a:r>
            <a:endParaRPr sz="1650">
              <a:latin typeface="Comic Sans MS"/>
              <a:cs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052" y="214312"/>
            <a:ext cx="7752715" cy="240284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MT"/>
                <a:cs typeface="Arial MT"/>
              </a:rPr>
              <a:t>Da</a:t>
            </a:r>
            <a:r>
              <a:rPr sz="2400" dirty="0">
                <a:latin typeface="Arial MT"/>
                <a:cs typeface="Arial MT"/>
              </a:rPr>
              <a:t> </a:t>
            </a:r>
            <a:r>
              <a:rPr sz="2400" spc="-5" dirty="0">
                <a:latin typeface="Arial MT"/>
                <a:cs typeface="Arial MT"/>
              </a:rPr>
              <a:t>un</a:t>
            </a:r>
            <a:r>
              <a:rPr sz="2400" spc="10" dirty="0">
                <a:latin typeface="Arial MT"/>
                <a:cs typeface="Arial MT"/>
              </a:rPr>
              <a:t> </a:t>
            </a:r>
            <a:r>
              <a:rPr sz="2400" spc="-5" dirty="0">
                <a:latin typeface="Arial MT"/>
                <a:cs typeface="Arial MT"/>
              </a:rPr>
              <a:t>punto</a:t>
            </a:r>
            <a:r>
              <a:rPr sz="2400" dirty="0">
                <a:latin typeface="Arial MT"/>
                <a:cs typeface="Arial MT"/>
              </a:rPr>
              <a:t> </a:t>
            </a:r>
            <a:r>
              <a:rPr sz="2400" spc="-5" dirty="0">
                <a:latin typeface="Arial MT"/>
                <a:cs typeface="Arial MT"/>
              </a:rPr>
              <a:t>di vista</a:t>
            </a:r>
            <a:r>
              <a:rPr sz="2400" dirty="0">
                <a:latin typeface="Arial MT"/>
                <a:cs typeface="Arial MT"/>
              </a:rPr>
              <a:t> </a:t>
            </a:r>
            <a:r>
              <a:rPr sz="2400" spc="-5" dirty="0">
                <a:latin typeface="Arial MT"/>
                <a:cs typeface="Arial MT"/>
              </a:rPr>
              <a:t>evolutivo</a:t>
            </a:r>
            <a:r>
              <a:rPr sz="2400" spc="25" dirty="0">
                <a:latin typeface="Arial MT"/>
                <a:cs typeface="Arial MT"/>
              </a:rPr>
              <a:t> </a:t>
            </a:r>
            <a:r>
              <a:rPr sz="2400" spc="-5" dirty="0">
                <a:latin typeface="Arial MT"/>
                <a:cs typeface="Arial MT"/>
              </a:rPr>
              <a:t>la</a:t>
            </a:r>
            <a:r>
              <a:rPr sz="2400" dirty="0">
                <a:latin typeface="Arial MT"/>
                <a:cs typeface="Arial MT"/>
              </a:rPr>
              <a:t> </a:t>
            </a:r>
            <a:r>
              <a:rPr sz="2400" spc="-5" dirty="0">
                <a:latin typeface="Arial MT"/>
                <a:cs typeface="Arial MT"/>
              </a:rPr>
              <a:t>cuticola</a:t>
            </a:r>
            <a:r>
              <a:rPr sz="2400" spc="20" dirty="0">
                <a:latin typeface="Arial MT"/>
                <a:cs typeface="Arial MT"/>
              </a:rPr>
              <a:t> </a:t>
            </a:r>
            <a:r>
              <a:rPr sz="2400" spc="-5" dirty="0">
                <a:latin typeface="Arial MT"/>
                <a:cs typeface="Arial MT"/>
              </a:rPr>
              <a:t>rappresenta</a:t>
            </a:r>
            <a:r>
              <a:rPr sz="2400" spc="10" dirty="0">
                <a:latin typeface="Arial MT"/>
                <a:cs typeface="Arial MT"/>
              </a:rPr>
              <a:t> </a:t>
            </a:r>
            <a:r>
              <a:rPr sz="2400" spc="-5" dirty="0">
                <a:latin typeface="Arial MT"/>
                <a:cs typeface="Arial MT"/>
              </a:rPr>
              <a:t>una </a:t>
            </a:r>
            <a:r>
              <a:rPr sz="2400" spc="-650" dirty="0">
                <a:latin typeface="Arial MT"/>
                <a:cs typeface="Arial MT"/>
              </a:rPr>
              <a:t> </a:t>
            </a:r>
            <a:r>
              <a:rPr sz="2400" spc="-5" dirty="0">
                <a:latin typeface="Arial MT"/>
                <a:cs typeface="Arial MT"/>
              </a:rPr>
              <a:t>conquista</a:t>
            </a:r>
            <a:r>
              <a:rPr sz="2400" spc="10" dirty="0">
                <a:latin typeface="Arial MT"/>
                <a:cs typeface="Arial MT"/>
              </a:rPr>
              <a:t> </a:t>
            </a:r>
            <a:r>
              <a:rPr sz="2400" spc="-5" dirty="0">
                <a:latin typeface="Arial MT"/>
                <a:cs typeface="Arial MT"/>
              </a:rPr>
              <a:t>fondamentale</a:t>
            </a:r>
            <a:r>
              <a:rPr sz="2400" spc="20" dirty="0">
                <a:latin typeface="Arial MT"/>
                <a:cs typeface="Arial MT"/>
              </a:rPr>
              <a:t> </a:t>
            </a:r>
            <a:r>
              <a:rPr sz="2400" spc="-5" dirty="0">
                <a:latin typeface="Arial MT"/>
                <a:cs typeface="Arial MT"/>
              </a:rPr>
              <a:t>per</a:t>
            </a:r>
            <a:r>
              <a:rPr sz="2400" spc="5" dirty="0">
                <a:latin typeface="Arial MT"/>
                <a:cs typeface="Arial MT"/>
              </a:rPr>
              <a:t> </a:t>
            </a:r>
            <a:r>
              <a:rPr sz="2400" spc="-5" dirty="0">
                <a:latin typeface="Arial MT"/>
                <a:cs typeface="Arial MT"/>
              </a:rPr>
              <a:t>assicurare</a:t>
            </a:r>
            <a:r>
              <a:rPr sz="2400" spc="10"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sopravvivenza </a:t>
            </a:r>
            <a:r>
              <a:rPr sz="2400" dirty="0">
                <a:latin typeface="Arial MT"/>
                <a:cs typeface="Arial MT"/>
              </a:rPr>
              <a:t> </a:t>
            </a:r>
            <a:r>
              <a:rPr sz="2400" spc="-5" dirty="0">
                <a:latin typeface="Arial MT"/>
                <a:cs typeface="Arial MT"/>
              </a:rPr>
              <a:t>della</a:t>
            </a:r>
            <a:r>
              <a:rPr sz="2400" spc="15" dirty="0">
                <a:latin typeface="Arial MT"/>
                <a:cs typeface="Arial MT"/>
              </a:rPr>
              <a:t> </a:t>
            </a:r>
            <a:r>
              <a:rPr sz="2400" spc="-5" dirty="0">
                <a:latin typeface="Arial MT"/>
                <a:cs typeface="Arial MT"/>
              </a:rPr>
              <a:t>pianta</a:t>
            </a:r>
            <a:r>
              <a:rPr sz="2400" spc="10" dirty="0">
                <a:latin typeface="Arial MT"/>
                <a:cs typeface="Arial MT"/>
              </a:rPr>
              <a:t> </a:t>
            </a:r>
            <a:r>
              <a:rPr sz="2400" spc="-5" dirty="0">
                <a:latin typeface="Arial MT"/>
                <a:cs typeface="Arial MT"/>
              </a:rPr>
              <a:t>negli</a:t>
            </a:r>
            <a:r>
              <a:rPr sz="2400" spc="20" dirty="0">
                <a:latin typeface="Arial MT"/>
                <a:cs typeface="Arial MT"/>
              </a:rPr>
              <a:t> </a:t>
            </a:r>
            <a:r>
              <a:rPr sz="2400" spc="-5" dirty="0">
                <a:latin typeface="Arial MT"/>
                <a:cs typeface="Arial MT"/>
              </a:rPr>
              <a:t>ambienti</a:t>
            </a:r>
            <a:r>
              <a:rPr sz="2400" spc="20" dirty="0">
                <a:latin typeface="Arial MT"/>
                <a:cs typeface="Arial MT"/>
              </a:rPr>
              <a:t> </a:t>
            </a:r>
            <a:r>
              <a:rPr sz="2400" spc="-5" dirty="0">
                <a:latin typeface="Arial MT"/>
                <a:cs typeface="Arial MT"/>
              </a:rPr>
              <a:t>delle</a:t>
            </a:r>
            <a:r>
              <a:rPr sz="2400" spc="15" dirty="0">
                <a:latin typeface="Arial MT"/>
                <a:cs typeface="Arial MT"/>
              </a:rPr>
              <a:t> </a:t>
            </a:r>
            <a:r>
              <a:rPr sz="2400" spc="-5" dirty="0">
                <a:latin typeface="Arial MT"/>
                <a:cs typeface="Arial MT"/>
              </a:rPr>
              <a:t>terre</a:t>
            </a:r>
            <a:r>
              <a:rPr sz="2400" spc="-10" dirty="0">
                <a:latin typeface="Arial MT"/>
                <a:cs typeface="Arial MT"/>
              </a:rPr>
              <a:t> </a:t>
            </a:r>
            <a:r>
              <a:rPr sz="2400" spc="-5" dirty="0">
                <a:latin typeface="Arial MT"/>
                <a:cs typeface="Arial MT"/>
              </a:rPr>
              <a:t>emerse.</a:t>
            </a:r>
            <a:endParaRPr sz="2400">
              <a:latin typeface="Arial MT"/>
              <a:cs typeface="Arial MT"/>
            </a:endParaRPr>
          </a:p>
          <a:p>
            <a:pPr marL="12700" marR="52069">
              <a:lnSpc>
                <a:spcPct val="100000"/>
              </a:lnSpc>
              <a:spcBef>
                <a:spcPts val="1440"/>
              </a:spcBef>
            </a:pPr>
            <a:r>
              <a:rPr sz="2400" spc="-5" dirty="0">
                <a:latin typeface="Arial MT"/>
                <a:cs typeface="Arial MT"/>
              </a:rPr>
              <a:t>Essa</a:t>
            </a:r>
            <a:r>
              <a:rPr sz="2400" dirty="0">
                <a:latin typeface="Arial MT"/>
                <a:cs typeface="Arial MT"/>
              </a:rPr>
              <a:t> </a:t>
            </a:r>
            <a:r>
              <a:rPr sz="2400" spc="-5" dirty="0">
                <a:latin typeface="Arial MT"/>
                <a:cs typeface="Arial MT"/>
              </a:rPr>
              <a:t>è</a:t>
            </a:r>
            <a:r>
              <a:rPr sz="2400" dirty="0">
                <a:latin typeface="Arial MT"/>
                <a:cs typeface="Arial MT"/>
              </a:rPr>
              <a:t> </a:t>
            </a:r>
            <a:r>
              <a:rPr sz="2400" spc="-5" dirty="0">
                <a:latin typeface="Arial MT"/>
                <a:cs typeface="Arial MT"/>
              </a:rPr>
              <a:t>un</a:t>
            </a:r>
            <a:r>
              <a:rPr sz="2400" dirty="0">
                <a:latin typeface="Arial MT"/>
                <a:cs typeface="Arial MT"/>
              </a:rPr>
              <a:t> </a:t>
            </a:r>
            <a:r>
              <a:rPr sz="2400" spc="-5" dirty="0">
                <a:latin typeface="Arial MT"/>
                <a:cs typeface="Arial MT"/>
              </a:rPr>
              <a:t>“</a:t>
            </a:r>
            <a:r>
              <a:rPr sz="2400" i="1" spc="-5" dirty="0">
                <a:latin typeface="Arial"/>
                <a:cs typeface="Arial"/>
              </a:rPr>
              <a:t>must</a:t>
            </a:r>
            <a:r>
              <a:rPr sz="2400" spc="-5" dirty="0">
                <a:latin typeface="Arial MT"/>
                <a:cs typeface="Arial MT"/>
              </a:rPr>
              <a:t>”</a:t>
            </a:r>
            <a:r>
              <a:rPr sz="2400" spc="5" dirty="0">
                <a:latin typeface="Arial MT"/>
                <a:cs typeface="Arial MT"/>
              </a:rPr>
              <a:t> </a:t>
            </a:r>
            <a:r>
              <a:rPr sz="2400" spc="-5" dirty="0">
                <a:latin typeface="Arial MT"/>
                <a:cs typeface="Arial MT"/>
              </a:rPr>
              <a:t>di tutte</a:t>
            </a:r>
            <a:r>
              <a:rPr sz="2400" spc="-25" dirty="0">
                <a:latin typeface="Arial MT"/>
                <a:cs typeface="Arial MT"/>
              </a:rPr>
              <a:t> </a:t>
            </a:r>
            <a:r>
              <a:rPr sz="2400" spc="-5" dirty="0">
                <a:latin typeface="Arial MT"/>
                <a:cs typeface="Arial MT"/>
              </a:rPr>
              <a:t>le</a:t>
            </a:r>
            <a:r>
              <a:rPr sz="2400" dirty="0">
                <a:latin typeface="Arial MT"/>
                <a:cs typeface="Arial MT"/>
              </a:rPr>
              <a:t> </a:t>
            </a:r>
            <a:r>
              <a:rPr sz="2400" spc="-5" dirty="0">
                <a:latin typeface="Arial MT"/>
                <a:cs typeface="Arial MT"/>
              </a:rPr>
              <a:t>piante</a:t>
            </a:r>
            <a:r>
              <a:rPr sz="2400" spc="10" dirty="0">
                <a:latin typeface="Arial MT"/>
                <a:cs typeface="Arial MT"/>
              </a:rPr>
              <a:t> </a:t>
            </a:r>
            <a:r>
              <a:rPr sz="2400" spc="-5" dirty="0">
                <a:latin typeface="Arial MT"/>
                <a:cs typeface="Arial MT"/>
              </a:rPr>
              <a:t>omoioidre,</a:t>
            </a:r>
            <a:r>
              <a:rPr sz="2400" spc="30" dirty="0">
                <a:latin typeface="Arial MT"/>
                <a:cs typeface="Arial MT"/>
              </a:rPr>
              <a:t> </a:t>
            </a:r>
            <a:r>
              <a:rPr sz="2400" spc="-5" dirty="0">
                <a:latin typeface="Arial MT"/>
                <a:cs typeface="Arial MT"/>
              </a:rPr>
              <a:t>e</a:t>
            </a:r>
            <a:r>
              <a:rPr sz="2400" dirty="0">
                <a:latin typeface="Arial MT"/>
                <a:cs typeface="Arial MT"/>
              </a:rPr>
              <a:t> </a:t>
            </a:r>
            <a:r>
              <a:rPr sz="2400" spc="-5" dirty="0">
                <a:latin typeface="Arial MT"/>
                <a:cs typeface="Arial MT"/>
              </a:rPr>
              <a:t>la</a:t>
            </a:r>
            <a:r>
              <a:rPr sz="2400" dirty="0">
                <a:latin typeface="Arial MT"/>
                <a:cs typeface="Arial MT"/>
              </a:rPr>
              <a:t> </a:t>
            </a:r>
            <a:r>
              <a:rPr sz="2400" spc="-5" dirty="0">
                <a:latin typeface="Arial MT"/>
                <a:cs typeface="Arial MT"/>
              </a:rPr>
              <a:t>sua </a:t>
            </a:r>
            <a:r>
              <a:rPr sz="2400" dirty="0">
                <a:latin typeface="Arial MT"/>
                <a:cs typeface="Arial MT"/>
              </a:rPr>
              <a:t> </a:t>
            </a:r>
            <a:r>
              <a:rPr sz="2400" spc="-5" dirty="0">
                <a:latin typeface="Arial MT"/>
                <a:cs typeface="Arial MT"/>
              </a:rPr>
              <a:t>assenza</a:t>
            </a:r>
            <a:r>
              <a:rPr sz="2400" spc="10" dirty="0">
                <a:latin typeface="Arial MT"/>
                <a:cs typeface="Arial MT"/>
              </a:rPr>
              <a:t> </a:t>
            </a:r>
            <a:r>
              <a:rPr sz="2400" spc="-5" dirty="0">
                <a:latin typeface="Arial MT"/>
                <a:cs typeface="Arial MT"/>
              </a:rPr>
              <a:t>è</a:t>
            </a:r>
            <a:r>
              <a:rPr sz="2400" dirty="0">
                <a:latin typeface="Arial MT"/>
                <a:cs typeface="Arial MT"/>
              </a:rPr>
              <a:t> </a:t>
            </a:r>
            <a:r>
              <a:rPr sz="2400" spc="-5" dirty="0">
                <a:latin typeface="Arial MT"/>
                <a:cs typeface="Arial MT"/>
              </a:rPr>
              <a:t>incompatibile</a:t>
            </a:r>
            <a:r>
              <a:rPr sz="2400" spc="45" dirty="0">
                <a:latin typeface="Arial MT"/>
                <a:cs typeface="Arial MT"/>
              </a:rPr>
              <a:t> </a:t>
            </a:r>
            <a:r>
              <a:rPr sz="2400" spc="-5" dirty="0">
                <a:latin typeface="Arial MT"/>
                <a:cs typeface="Arial MT"/>
              </a:rPr>
              <a:t>con</a:t>
            </a:r>
            <a:r>
              <a:rPr sz="2400" dirty="0">
                <a:latin typeface="Arial MT"/>
                <a:cs typeface="Arial MT"/>
              </a:rPr>
              <a:t> </a:t>
            </a:r>
            <a:r>
              <a:rPr sz="2400" spc="-5" dirty="0">
                <a:latin typeface="Arial MT"/>
                <a:cs typeface="Arial MT"/>
              </a:rPr>
              <a:t>la</a:t>
            </a:r>
            <a:r>
              <a:rPr sz="2400" dirty="0">
                <a:latin typeface="Arial MT"/>
                <a:cs typeface="Arial MT"/>
              </a:rPr>
              <a:t> </a:t>
            </a:r>
            <a:r>
              <a:rPr sz="2400" spc="-5" dirty="0">
                <a:latin typeface="Arial MT"/>
                <a:cs typeface="Arial MT"/>
              </a:rPr>
              <a:t>vita</a:t>
            </a:r>
            <a:r>
              <a:rPr sz="2400" dirty="0">
                <a:latin typeface="Arial MT"/>
                <a:cs typeface="Arial MT"/>
              </a:rPr>
              <a:t> </a:t>
            </a:r>
            <a:r>
              <a:rPr sz="2400" spc="-5" dirty="0">
                <a:latin typeface="Arial MT"/>
                <a:cs typeface="Arial MT"/>
              </a:rPr>
              <a:t>di questi</a:t>
            </a:r>
            <a:r>
              <a:rPr sz="2400" spc="10" dirty="0">
                <a:latin typeface="Arial MT"/>
                <a:cs typeface="Arial MT"/>
              </a:rPr>
              <a:t> </a:t>
            </a:r>
            <a:r>
              <a:rPr sz="2400" spc="-5" dirty="0">
                <a:latin typeface="Arial MT"/>
                <a:cs typeface="Arial MT"/>
              </a:rPr>
              <a:t>organismi, </a:t>
            </a:r>
            <a:r>
              <a:rPr sz="2400" dirty="0">
                <a:latin typeface="Arial MT"/>
                <a:cs typeface="Arial MT"/>
              </a:rPr>
              <a:t> </a:t>
            </a:r>
            <a:r>
              <a:rPr sz="2400" spc="-5" dirty="0">
                <a:latin typeface="Arial MT"/>
                <a:cs typeface="Arial MT"/>
              </a:rPr>
              <a:t>tranne</a:t>
            </a:r>
            <a:r>
              <a:rPr sz="2400" dirty="0">
                <a:latin typeface="Arial MT"/>
                <a:cs typeface="Arial MT"/>
              </a:rPr>
              <a:t> </a:t>
            </a:r>
            <a:r>
              <a:rPr sz="2400" spc="-5" dirty="0">
                <a:latin typeface="Arial MT"/>
                <a:cs typeface="Arial MT"/>
              </a:rPr>
              <a:t>in</a:t>
            </a:r>
            <a:r>
              <a:rPr sz="2400" spc="5" dirty="0">
                <a:latin typeface="Arial MT"/>
                <a:cs typeface="Arial MT"/>
              </a:rPr>
              <a:t> </a:t>
            </a:r>
            <a:r>
              <a:rPr sz="2400" spc="-5" dirty="0">
                <a:latin typeface="Arial MT"/>
                <a:cs typeface="Arial MT"/>
              </a:rPr>
              <a:t>quelli</a:t>
            </a:r>
            <a:r>
              <a:rPr sz="2400" spc="35" dirty="0">
                <a:latin typeface="Arial MT"/>
                <a:cs typeface="Arial MT"/>
              </a:rPr>
              <a:t> </a:t>
            </a:r>
            <a:r>
              <a:rPr sz="2400" spc="-5" dirty="0">
                <a:latin typeface="Arial MT"/>
                <a:cs typeface="Arial MT"/>
              </a:rPr>
              <a:t>che</a:t>
            </a:r>
            <a:r>
              <a:rPr sz="2400" spc="5" dirty="0">
                <a:latin typeface="Arial MT"/>
                <a:cs typeface="Arial MT"/>
              </a:rPr>
              <a:t> </a:t>
            </a:r>
            <a:r>
              <a:rPr sz="2400" spc="-5" dirty="0">
                <a:latin typeface="Arial MT"/>
                <a:cs typeface="Arial MT"/>
              </a:rPr>
              <a:t>vivono</a:t>
            </a:r>
            <a:r>
              <a:rPr sz="2400" spc="20" dirty="0">
                <a:latin typeface="Arial MT"/>
                <a:cs typeface="Arial MT"/>
              </a:rPr>
              <a:t> </a:t>
            </a:r>
            <a:r>
              <a:rPr sz="2400" spc="-5" dirty="0">
                <a:latin typeface="Arial MT"/>
                <a:cs typeface="Arial MT"/>
              </a:rPr>
              <a:t>sempre</a:t>
            </a:r>
            <a:r>
              <a:rPr sz="2400" spc="5" dirty="0">
                <a:latin typeface="Arial MT"/>
                <a:cs typeface="Arial MT"/>
              </a:rPr>
              <a:t> </a:t>
            </a:r>
            <a:r>
              <a:rPr sz="2400" spc="-5" dirty="0">
                <a:latin typeface="Arial MT"/>
                <a:cs typeface="Arial MT"/>
              </a:rPr>
              <a:t>immersi</a:t>
            </a:r>
            <a:r>
              <a:rPr sz="2400" dirty="0">
                <a:latin typeface="Arial MT"/>
                <a:cs typeface="Arial MT"/>
              </a:rPr>
              <a:t> </a:t>
            </a:r>
            <a:r>
              <a:rPr sz="2400" spc="-5" dirty="0">
                <a:latin typeface="Arial MT"/>
                <a:cs typeface="Arial MT"/>
              </a:rPr>
              <a:t>(es.</a:t>
            </a:r>
            <a:r>
              <a:rPr sz="2400" spc="40" dirty="0">
                <a:latin typeface="Arial MT"/>
                <a:cs typeface="Arial MT"/>
              </a:rPr>
              <a:t> </a:t>
            </a:r>
            <a:r>
              <a:rPr sz="2400" i="1" spc="-5" dirty="0">
                <a:latin typeface="Arial"/>
                <a:cs typeface="Arial"/>
              </a:rPr>
              <a:t>Zostera</a:t>
            </a:r>
            <a:r>
              <a:rPr sz="2400" spc="-5" dirty="0">
                <a:latin typeface="Arial MT"/>
                <a:cs typeface="Arial MT"/>
              </a:rPr>
              <a:t>).</a:t>
            </a:r>
            <a:endParaRPr sz="2400">
              <a:latin typeface="Arial MT"/>
              <a:cs typeface="Arial MT"/>
            </a:endParaRPr>
          </a:p>
        </p:txBody>
      </p:sp>
      <p:grpSp>
        <p:nvGrpSpPr>
          <p:cNvPr id="3" name="object 3"/>
          <p:cNvGrpSpPr/>
          <p:nvPr/>
        </p:nvGrpSpPr>
        <p:grpSpPr>
          <a:xfrm>
            <a:off x="0" y="2781299"/>
            <a:ext cx="9144000" cy="4076700"/>
            <a:chOff x="0" y="2781299"/>
            <a:chExt cx="9144000" cy="4076700"/>
          </a:xfrm>
        </p:grpSpPr>
        <p:pic>
          <p:nvPicPr>
            <p:cNvPr id="4" name="object 4"/>
            <p:cNvPicPr/>
            <p:nvPr/>
          </p:nvPicPr>
          <p:blipFill>
            <a:blip r:embed="rId2" cstate="print"/>
            <a:stretch>
              <a:fillRect/>
            </a:stretch>
          </p:blipFill>
          <p:spPr>
            <a:xfrm>
              <a:off x="0" y="2781299"/>
              <a:ext cx="9144000" cy="3744467"/>
            </a:xfrm>
            <a:prstGeom prst="rect">
              <a:avLst/>
            </a:prstGeom>
          </p:spPr>
        </p:pic>
        <p:pic>
          <p:nvPicPr>
            <p:cNvPr id="5" name="object 5"/>
            <p:cNvPicPr/>
            <p:nvPr/>
          </p:nvPicPr>
          <p:blipFill>
            <a:blip r:embed="rId3" cstate="print"/>
            <a:stretch>
              <a:fillRect/>
            </a:stretch>
          </p:blipFill>
          <p:spPr>
            <a:xfrm>
              <a:off x="3561588" y="6324600"/>
              <a:ext cx="426719" cy="533400"/>
            </a:xfrm>
            <a:prstGeom prst="rect">
              <a:avLst/>
            </a:prstGeom>
          </p:spPr>
        </p:pic>
        <p:sp>
          <p:nvSpPr>
            <p:cNvPr id="6" name="object 6"/>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8" name="object 15">
            <a:extLst>
              <a:ext uri="{FF2B5EF4-FFF2-40B4-BE49-F238E27FC236}">
                <a16:creationId xmlns:a16="http://schemas.microsoft.com/office/drawing/2014/main" id="{232B3F9A-91B4-47AF-9D50-0C051E17691E}"/>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3163" y="550164"/>
            <a:ext cx="5714999" cy="4172711"/>
          </a:xfrm>
          <a:prstGeom prst="rect">
            <a:avLst/>
          </a:prstGeom>
        </p:spPr>
      </p:pic>
      <p:sp>
        <p:nvSpPr>
          <p:cNvPr id="3" name="object 3"/>
          <p:cNvSpPr txBox="1"/>
          <p:nvPr/>
        </p:nvSpPr>
        <p:spPr>
          <a:xfrm>
            <a:off x="618489" y="5081587"/>
            <a:ext cx="763587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MT"/>
                <a:cs typeface="Arial MT"/>
              </a:rPr>
              <a:t>La cuticola</a:t>
            </a:r>
            <a:r>
              <a:rPr sz="2400" spc="10" dirty="0">
                <a:latin typeface="Arial MT"/>
                <a:cs typeface="Arial MT"/>
              </a:rPr>
              <a:t> </a:t>
            </a:r>
            <a:r>
              <a:rPr sz="2400" spc="-5" dirty="0">
                <a:latin typeface="Arial MT"/>
                <a:cs typeface="Arial MT"/>
              </a:rPr>
              <a:t>non</a:t>
            </a:r>
            <a:r>
              <a:rPr sz="2400" spc="10" dirty="0">
                <a:latin typeface="Arial MT"/>
                <a:cs typeface="Arial MT"/>
              </a:rPr>
              <a:t> </a:t>
            </a:r>
            <a:r>
              <a:rPr sz="2400" spc="-5" dirty="0">
                <a:latin typeface="Arial MT"/>
                <a:cs typeface="Arial MT"/>
              </a:rPr>
              <a:t>è</a:t>
            </a:r>
            <a:r>
              <a:rPr sz="2400" dirty="0">
                <a:latin typeface="Arial MT"/>
                <a:cs typeface="Arial MT"/>
              </a:rPr>
              <a:t> </a:t>
            </a:r>
            <a:r>
              <a:rPr sz="2400" spc="-5" dirty="0">
                <a:latin typeface="Arial MT"/>
                <a:cs typeface="Arial MT"/>
              </a:rPr>
              <a:t>presente</a:t>
            </a:r>
            <a:r>
              <a:rPr sz="2400" dirty="0">
                <a:latin typeface="Arial MT"/>
                <a:cs typeface="Arial MT"/>
              </a:rPr>
              <a:t> </a:t>
            </a:r>
            <a:r>
              <a:rPr sz="2400" spc="-5" dirty="0">
                <a:latin typeface="Arial MT"/>
                <a:cs typeface="Arial MT"/>
              </a:rPr>
              <a:t>nella</a:t>
            </a:r>
            <a:r>
              <a:rPr sz="2400" spc="15" dirty="0">
                <a:latin typeface="Arial MT"/>
                <a:cs typeface="Arial MT"/>
              </a:rPr>
              <a:t> </a:t>
            </a:r>
            <a:r>
              <a:rPr sz="2400" spc="-5" dirty="0">
                <a:latin typeface="Arial MT"/>
                <a:cs typeface="Arial MT"/>
              </a:rPr>
              <a:t>rizodermide</a:t>
            </a:r>
            <a:r>
              <a:rPr sz="2400" spc="20" dirty="0">
                <a:latin typeface="Arial MT"/>
                <a:cs typeface="Arial MT"/>
              </a:rPr>
              <a:t> </a:t>
            </a:r>
            <a:r>
              <a:rPr sz="2400" spc="-5" dirty="0">
                <a:latin typeface="Arial MT"/>
                <a:cs typeface="Arial MT"/>
              </a:rPr>
              <a:t>delle</a:t>
            </a:r>
            <a:r>
              <a:rPr sz="2400" spc="35" dirty="0">
                <a:latin typeface="Arial MT"/>
                <a:cs typeface="Arial MT"/>
              </a:rPr>
              <a:t> </a:t>
            </a:r>
            <a:r>
              <a:rPr sz="2400" spc="-5" dirty="0">
                <a:latin typeface="Arial MT"/>
                <a:cs typeface="Arial MT"/>
              </a:rPr>
              <a:t>radici.</a:t>
            </a:r>
            <a:endParaRPr sz="2400">
              <a:latin typeface="Arial MT"/>
              <a:cs typeface="Arial MT"/>
            </a:endParaRPr>
          </a:p>
        </p:txBody>
      </p:sp>
      <p:sp>
        <p:nvSpPr>
          <p:cNvPr id="4" name="object 15">
            <a:extLst>
              <a:ext uri="{FF2B5EF4-FFF2-40B4-BE49-F238E27FC236}">
                <a16:creationId xmlns:a16="http://schemas.microsoft.com/office/drawing/2014/main" id="{7DBD2FC4-9918-4E46-973B-D7F951C48876}"/>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pic>
        <p:nvPicPr>
          <p:cNvPr id="5" name="object 4">
            <a:extLst>
              <a:ext uri="{FF2B5EF4-FFF2-40B4-BE49-F238E27FC236}">
                <a16:creationId xmlns:a16="http://schemas.microsoft.com/office/drawing/2014/main" id="{4CDD253D-63BB-46BB-926E-3BA416A5C03D}"/>
              </a:ext>
            </a:extLst>
          </p:cNvPr>
          <p:cNvPicPr/>
          <p:nvPr/>
        </p:nvPicPr>
        <p:blipFill>
          <a:blip r:embed="rId3" cstate="print"/>
          <a:stretch>
            <a:fillRect/>
          </a:stretch>
        </p:blipFill>
        <p:spPr>
          <a:xfrm>
            <a:off x="3561588" y="6324600"/>
            <a:ext cx="426719" cy="533400"/>
          </a:xfrm>
          <a:prstGeom prst="rect">
            <a:avLst/>
          </a:prstGeom>
        </p:spPr>
      </p:pic>
      <p:sp>
        <p:nvSpPr>
          <p:cNvPr id="6" name="object 5">
            <a:extLst>
              <a:ext uri="{FF2B5EF4-FFF2-40B4-BE49-F238E27FC236}">
                <a16:creationId xmlns:a16="http://schemas.microsoft.com/office/drawing/2014/main" id="{4DDBC40E-8408-4B06-949F-A17987C3D2F1}"/>
              </a:ext>
            </a:extLst>
          </p:cNvPr>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1479" y="1557528"/>
            <a:ext cx="8404859" cy="3454907"/>
          </a:xfrm>
          <a:prstGeom prst="rect">
            <a:avLst/>
          </a:prstGeom>
        </p:spPr>
      </p:pic>
      <p:pic>
        <p:nvPicPr>
          <p:cNvPr id="3" name="object 3"/>
          <p:cNvPicPr/>
          <p:nvPr/>
        </p:nvPicPr>
        <p:blipFill>
          <a:blip r:embed="rId3"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2D490BCB-BA4B-41F8-BA1B-1CDE8BC9CB2C}"/>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051" y="242316"/>
            <a:ext cx="9107805" cy="6616065"/>
            <a:chOff x="35051" y="242316"/>
            <a:chExt cx="9107805" cy="6616065"/>
          </a:xfrm>
        </p:grpSpPr>
        <p:pic>
          <p:nvPicPr>
            <p:cNvPr id="3" name="object 3"/>
            <p:cNvPicPr/>
            <p:nvPr/>
          </p:nvPicPr>
          <p:blipFill>
            <a:blip r:embed="rId2" cstate="print"/>
            <a:stretch>
              <a:fillRect/>
            </a:stretch>
          </p:blipFill>
          <p:spPr>
            <a:xfrm>
              <a:off x="35051" y="242316"/>
              <a:ext cx="8753855" cy="6146291"/>
            </a:xfrm>
            <a:prstGeom prst="rect">
              <a:avLst/>
            </a:prstGeom>
          </p:spPr>
        </p:pic>
        <p:pic>
          <p:nvPicPr>
            <p:cNvPr id="4" name="object 4"/>
            <p:cNvPicPr/>
            <p:nvPr/>
          </p:nvPicPr>
          <p:blipFill>
            <a:blip r:embed="rId3" cstate="print"/>
            <a:stretch>
              <a:fillRect/>
            </a:stretch>
          </p:blipFill>
          <p:spPr>
            <a:xfrm>
              <a:off x="3561587" y="6324599"/>
              <a:ext cx="426719" cy="533400"/>
            </a:xfrm>
            <a:prstGeom prst="rect">
              <a:avLst/>
            </a:prstGeom>
          </p:spPr>
        </p:pic>
        <p:sp>
          <p:nvSpPr>
            <p:cNvPr id="5" name="object 5"/>
            <p:cNvSpPr/>
            <p:nvPr/>
          </p:nvSpPr>
          <p:spPr>
            <a:xfrm>
              <a:off x="4140707" y="6522720"/>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6" name="object 6"/>
          <p:cNvSpPr txBox="1"/>
          <p:nvPr/>
        </p:nvSpPr>
        <p:spPr>
          <a:xfrm>
            <a:off x="7679690" y="65023"/>
            <a:ext cx="1459865" cy="2767330"/>
          </a:xfrm>
          <a:prstGeom prst="rect">
            <a:avLst/>
          </a:prstGeom>
        </p:spPr>
        <p:txBody>
          <a:bodyPr vert="horz" wrap="square" lIns="0" tIns="12700" rIns="0" bIns="0" rtlCol="0">
            <a:spAutoFit/>
          </a:bodyPr>
          <a:lstStyle/>
          <a:p>
            <a:pPr marL="12700" marR="235585">
              <a:lnSpc>
                <a:spcPct val="100000"/>
              </a:lnSpc>
              <a:spcBef>
                <a:spcPts val="100"/>
              </a:spcBef>
            </a:pPr>
            <a:r>
              <a:rPr sz="1800" spc="-5" dirty="0">
                <a:latin typeface="Arial MT"/>
                <a:cs typeface="Arial MT"/>
              </a:rPr>
              <a:t>cere </a:t>
            </a:r>
            <a:r>
              <a:rPr sz="1800" dirty="0">
                <a:latin typeface="Arial MT"/>
                <a:cs typeface="Arial MT"/>
              </a:rPr>
              <a:t> </a:t>
            </a:r>
            <a:r>
              <a:rPr sz="1800" spc="-10" dirty="0">
                <a:latin typeface="Arial MT"/>
                <a:cs typeface="Arial MT"/>
              </a:rPr>
              <a:t>epi</a:t>
            </a:r>
            <a:r>
              <a:rPr sz="1800" spc="-5" dirty="0">
                <a:latin typeface="Arial MT"/>
                <a:cs typeface="Arial MT"/>
              </a:rPr>
              <a:t>c</a:t>
            </a:r>
            <a:r>
              <a:rPr sz="1800" spc="-10" dirty="0">
                <a:latin typeface="Arial MT"/>
                <a:cs typeface="Arial MT"/>
              </a:rPr>
              <a:t>u</a:t>
            </a:r>
            <a:r>
              <a:rPr sz="1800" dirty="0">
                <a:latin typeface="Arial MT"/>
                <a:cs typeface="Arial MT"/>
              </a:rPr>
              <a:t>t</a:t>
            </a:r>
            <a:r>
              <a:rPr sz="1800" spc="-10" dirty="0">
                <a:latin typeface="Arial MT"/>
                <a:cs typeface="Arial MT"/>
              </a:rPr>
              <a:t>i</a:t>
            </a:r>
            <a:r>
              <a:rPr sz="1800" spc="-5" dirty="0">
                <a:latin typeface="Arial MT"/>
                <a:cs typeface="Arial MT"/>
              </a:rPr>
              <a:t>c</a:t>
            </a:r>
            <a:r>
              <a:rPr sz="1800" spc="-10" dirty="0">
                <a:latin typeface="Arial MT"/>
                <a:cs typeface="Arial MT"/>
              </a:rPr>
              <a:t>ola</a:t>
            </a:r>
            <a:r>
              <a:rPr sz="1800" spc="-5" dirty="0">
                <a:latin typeface="Arial MT"/>
                <a:cs typeface="Arial MT"/>
              </a:rPr>
              <a:t>ri</a:t>
            </a:r>
            <a:endParaRPr sz="1800">
              <a:latin typeface="Arial MT"/>
              <a:cs typeface="Arial MT"/>
            </a:endParaRPr>
          </a:p>
          <a:p>
            <a:pPr marL="12700">
              <a:lnSpc>
                <a:spcPct val="100000"/>
              </a:lnSpc>
              <a:spcBef>
                <a:spcPts val="1080"/>
              </a:spcBef>
            </a:pPr>
            <a:r>
              <a:rPr sz="1800" spc="-5" dirty="0">
                <a:latin typeface="Arial MT"/>
                <a:cs typeface="Arial MT"/>
              </a:rPr>
              <a:t>cuticola</a:t>
            </a:r>
            <a:r>
              <a:rPr sz="1800" spc="-45" dirty="0">
                <a:latin typeface="Arial MT"/>
                <a:cs typeface="Arial MT"/>
              </a:rPr>
              <a:t> </a:t>
            </a:r>
            <a:r>
              <a:rPr sz="1800" spc="-5" dirty="0">
                <a:latin typeface="Arial MT"/>
                <a:cs typeface="Arial MT"/>
              </a:rPr>
              <a:t>(vera)</a:t>
            </a:r>
            <a:endParaRPr sz="1800">
              <a:latin typeface="Arial MT"/>
              <a:cs typeface="Arial MT"/>
            </a:endParaRPr>
          </a:p>
          <a:p>
            <a:pPr>
              <a:lnSpc>
                <a:spcPct val="100000"/>
              </a:lnSpc>
            </a:pPr>
            <a:endParaRPr sz="2000">
              <a:latin typeface="Arial MT"/>
              <a:cs typeface="Arial MT"/>
            </a:endParaRPr>
          </a:p>
          <a:p>
            <a:pPr>
              <a:lnSpc>
                <a:spcPct val="100000"/>
              </a:lnSpc>
              <a:spcBef>
                <a:spcPts val="5"/>
              </a:spcBef>
            </a:pPr>
            <a:endParaRPr sz="1750">
              <a:latin typeface="Arial MT"/>
              <a:cs typeface="Arial MT"/>
            </a:endParaRPr>
          </a:p>
          <a:p>
            <a:pPr marL="12700" marR="462915">
              <a:lnSpc>
                <a:spcPct val="100000"/>
              </a:lnSpc>
            </a:pPr>
            <a:r>
              <a:rPr sz="1800" spc="-5" dirty="0">
                <a:latin typeface="Arial MT"/>
                <a:cs typeface="Arial MT"/>
              </a:rPr>
              <a:t>strato </a:t>
            </a:r>
            <a:r>
              <a:rPr sz="1800" dirty="0">
                <a:latin typeface="Arial MT"/>
                <a:cs typeface="Arial MT"/>
              </a:rPr>
              <a:t> </a:t>
            </a:r>
            <a:r>
              <a:rPr sz="1800" spc="-5" dirty="0">
                <a:latin typeface="Arial MT"/>
                <a:cs typeface="Arial MT"/>
              </a:rPr>
              <a:t>c</a:t>
            </a:r>
            <a:r>
              <a:rPr sz="1800" spc="-10" dirty="0">
                <a:latin typeface="Arial MT"/>
                <a:cs typeface="Arial MT"/>
              </a:rPr>
              <a:t>u</a:t>
            </a:r>
            <a:r>
              <a:rPr sz="1800" dirty="0">
                <a:latin typeface="Arial MT"/>
                <a:cs typeface="Arial MT"/>
              </a:rPr>
              <a:t>t</a:t>
            </a:r>
            <a:r>
              <a:rPr sz="1800" spc="-10" dirty="0">
                <a:latin typeface="Arial MT"/>
                <a:cs typeface="Arial MT"/>
              </a:rPr>
              <a:t>i</a:t>
            </a:r>
            <a:r>
              <a:rPr sz="1800" spc="-5" dirty="0">
                <a:latin typeface="Arial MT"/>
                <a:cs typeface="Arial MT"/>
              </a:rPr>
              <a:t>c</a:t>
            </a:r>
            <a:r>
              <a:rPr sz="1800" spc="-10" dirty="0">
                <a:latin typeface="Arial MT"/>
                <a:cs typeface="Arial MT"/>
              </a:rPr>
              <a:t>ola</a:t>
            </a:r>
            <a:r>
              <a:rPr sz="1800" spc="-5" dirty="0">
                <a:latin typeface="Arial MT"/>
                <a:cs typeface="Arial MT"/>
              </a:rPr>
              <a:t>re</a:t>
            </a:r>
            <a:endParaRPr sz="1800">
              <a:latin typeface="Arial MT"/>
              <a:cs typeface="Arial MT"/>
            </a:endParaRPr>
          </a:p>
          <a:p>
            <a:pPr marL="12700" marR="615315">
              <a:lnSpc>
                <a:spcPts val="2150"/>
              </a:lnSpc>
              <a:spcBef>
                <a:spcPts val="1160"/>
              </a:spcBef>
            </a:pPr>
            <a:r>
              <a:rPr sz="1800" spc="-5" dirty="0">
                <a:latin typeface="Arial MT"/>
                <a:cs typeface="Arial MT"/>
              </a:rPr>
              <a:t>parete </a:t>
            </a:r>
            <a:r>
              <a:rPr sz="1800" dirty="0">
                <a:latin typeface="Arial MT"/>
                <a:cs typeface="Arial MT"/>
              </a:rPr>
              <a:t> </a:t>
            </a:r>
            <a:r>
              <a:rPr sz="1800" spc="-10" dirty="0">
                <a:latin typeface="Arial MT"/>
                <a:cs typeface="Arial MT"/>
              </a:rPr>
              <a:t>p</a:t>
            </a:r>
            <a:r>
              <a:rPr sz="1800" spc="-5" dirty="0">
                <a:latin typeface="Arial MT"/>
                <a:cs typeface="Arial MT"/>
              </a:rPr>
              <a:t>r</a:t>
            </a:r>
            <a:r>
              <a:rPr sz="1800" spc="-10" dirty="0">
                <a:latin typeface="Arial MT"/>
                <a:cs typeface="Arial MT"/>
              </a:rPr>
              <a:t>i</a:t>
            </a:r>
            <a:r>
              <a:rPr sz="1800" spc="-5" dirty="0">
                <a:latin typeface="Arial MT"/>
                <a:cs typeface="Arial MT"/>
              </a:rPr>
              <a:t>m</a:t>
            </a:r>
            <a:r>
              <a:rPr sz="1800" spc="-10" dirty="0">
                <a:latin typeface="Arial MT"/>
                <a:cs typeface="Arial MT"/>
              </a:rPr>
              <a:t>a</a:t>
            </a:r>
            <a:r>
              <a:rPr sz="1800" spc="-5" dirty="0">
                <a:latin typeface="Arial MT"/>
                <a:cs typeface="Arial MT"/>
              </a:rPr>
              <a:t>r</a:t>
            </a:r>
            <a:r>
              <a:rPr sz="1800" spc="-10" dirty="0">
                <a:latin typeface="Arial MT"/>
                <a:cs typeface="Arial MT"/>
              </a:rPr>
              <a:t>i</a:t>
            </a:r>
            <a:r>
              <a:rPr sz="1800" spc="-5" dirty="0">
                <a:latin typeface="Arial MT"/>
                <a:cs typeface="Arial MT"/>
              </a:rPr>
              <a:t>a</a:t>
            </a:r>
            <a:endParaRPr sz="1800">
              <a:latin typeface="Arial MT"/>
              <a:cs typeface="Arial MT"/>
            </a:endParaRPr>
          </a:p>
        </p:txBody>
      </p:sp>
      <p:sp>
        <p:nvSpPr>
          <p:cNvPr id="8" name="object 15">
            <a:extLst>
              <a:ext uri="{FF2B5EF4-FFF2-40B4-BE49-F238E27FC236}">
                <a16:creationId xmlns:a16="http://schemas.microsoft.com/office/drawing/2014/main" id="{9AC2B829-B088-479B-BE4E-1B22224CE800}"/>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85800"/>
            <a:ext cx="9143999" cy="5245607"/>
          </a:xfrm>
          <a:prstGeom prst="rect">
            <a:avLst/>
          </a:prstGeom>
        </p:spPr>
      </p:pic>
      <p:pic>
        <p:nvPicPr>
          <p:cNvPr id="3" name="object 3"/>
          <p:cNvPicPr/>
          <p:nvPr/>
        </p:nvPicPr>
        <p:blipFill>
          <a:blip r:embed="rId3"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4D8B5F37-E3A5-441C-A07A-BFE6446F434E}"/>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787" rIns="0" bIns="0" rtlCol="0">
            <a:spAutoFit/>
          </a:bodyPr>
          <a:lstStyle/>
          <a:p>
            <a:pPr marL="301625" marR="5080">
              <a:lnSpc>
                <a:spcPct val="100000"/>
              </a:lnSpc>
              <a:spcBef>
                <a:spcPts val="100"/>
              </a:spcBef>
            </a:pPr>
            <a:r>
              <a:rPr spc="-5" dirty="0"/>
              <a:t>Le CERE</a:t>
            </a:r>
            <a:r>
              <a:rPr spc="20" dirty="0"/>
              <a:t> </a:t>
            </a:r>
            <a:r>
              <a:rPr spc="-5" dirty="0"/>
              <a:t>EPICUTICOLARI, che</a:t>
            </a:r>
            <a:r>
              <a:rPr dirty="0"/>
              <a:t> </a:t>
            </a:r>
            <a:r>
              <a:rPr spc="-5" dirty="0"/>
              <a:t>rendono</a:t>
            </a:r>
            <a:r>
              <a:rPr spc="15" dirty="0"/>
              <a:t> </a:t>
            </a:r>
            <a:r>
              <a:rPr spc="-5" dirty="0"/>
              <a:t>le</a:t>
            </a:r>
            <a:r>
              <a:rPr spc="10" dirty="0"/>
              <a:t> </a:t>
            </a:r>
            <a:r>
              <a:rPr spc="-5" dirty="0"/>
              <a:t>superfici </a:t>
            </a:r>
            <a:r>
              <a:rPr dirty="0"/>
              <a:t> </a:t>
            </a:r>
            <a:r>
              <a:rPr spc="-5" dirty="0"/>
              <a:t>particolarmente</a:t>
            </a:r>
            <a:r>
              <a:rPr spc="15" dirty="0"/>
              <a:t> </a:t>
            </a:r>
            <a:r>
              <a:rPr spc="-5" dirty="0"/>
              <a:t>idrorepellenti,</a:t>
            </a:r>
            <a:r>
              <a:rPr spc="55" dirty="0"/>
              <a:t> </a:t>
            </a:r>
            <a:r>
              <a:rPr spc="-5" dirty="0"/>
              <a:t>conferiscono</a:t>
            </a:r>
            <a:r>
              <a:rPr spc="15" dirty="0"/>
              <a:t> </a:t>
            </a:r>
            <a:r>
              <a:rPr spc="-5" dirty="0"/>
              <a:t>un</a:t>
            </a:r>
            <a:r>
              <a:rPr spc="15" dirty="0"/>
              <a:t> </a:t>
            </a:r>
            <a:r>
              <a:rPr spc="-5" dirty="0"/>
              <a:t>caratteristico </a:t>
            </a:r>
            <a:r>
              <a:rPr spc="-650" dirty="0"/>
              <a:t> </a:t>
            </a:r>
            <a:r>
              <a:rPr spc="-5" dirty="0"/>
              <a:t>colore</a:t>
            </a:r>
            <a:r>
              <a:rPr spc="5" dirty="0"/>
              <a:t> </a:t>
            </a:r>
            <a:r>
              <a:rPr spc="-5" dirty="0"/>
              <a:t>azzurrognolo</a:t>
            </a:r>
            <a:r>
              <a:rPr spc="35" dirty="0"/>
              <a:t> </a:t>
            </a:r>
            <a:r>
              <a:rPr spc="-5" dirty="0"/>
              <a:t>alle</a:t>
            </a:r>
            <a:r>
              <a:rPr spc="10" dirty="0"/>
              <a:t> </a:t>
            </a:r>
            <a:r>
              <a:rPr spc="-5" dirty="0"/>
              <a:t>superfici.</a:t>
            </a:r>
          </a:p>
        </p:txBody>
      </p:sp>
      <p:pic>
        <p:nvPicPr>
          <p:cNvPr id="3" name="object 3"/>
          <p:cNvPicPr/>
          <p:nvPr/>
        </p:nvPicPr>
        <p:blipFill>
          <a:blip r:embed="rId2" cstate="print"/>
          <a:stretch>
            <a:fillRect/>
          </a:stretch>
        </p:blipFill>
        <p:spPr>
          <a:xfrm>
            <a:off x="0" y="2147316"/>
            <a:ext cx="3151631" cy="4710683"/>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7" name="object 15">
            <a:extLst>
              <a:ext uri="{FF2B5EF4-FFF2-40B4-BE49-F238E27FC236}">
                <a16:creationId xmlns:a16="http://schemas.microsoft.com/office/drawing/2014/main" id="{39764D60-7833-44B2-9CEE-55CB7EABDEEE}"/>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00683" y="760476"/>
            <a:ext cx="8242300" cy="6097905"/>
            <a:chOff x="900683" y="760476"/>
            <a:chExt cx="8242300" cy="6097905"/>
          </a:xfrm>
        </p:grpSpPr>
        <p:pic>
          <p:nvPicPr>
            <p:cNvPr id="3" name="object 3"/>
            <p:cNvPicPr/>
            <p:nvPr/>
          </p:nvPicPr>
          <p:blipFill>
            <a:blip r:embed="rId2" cstate="print"/>
            <a:stretch>
              <a:fillRect/>
            </a:stretch>
          </p:blipFill>
          <p:spPr>
            <a:xfrm>
              <a:off x="900683" y="760476"/>
              <a:ext cx="7743443" cy="5596127"/>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15">
            <a:extLst>
              <a:ext uri="{FF2B5EF4-FFF2-40B4-BE49-F238E27FC236}">
                <a16:creationId xmlns:a16="http://schemas.microsoft.com/office/drawing/2014/main" id="{06CCA0C6-FDE9-472B-BEE9-C5DF4105CA6E}"/>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96239" y="0"/>
            <a:ext cx="8747760" cy="6858000"/>
            <a:chOff x="396239" y="0"/>
            <a:chExt cx="8747760" cy="6858000"/>
          </a:xfrm>
        </p:grpSpPr>
        <p:pic>
          <p:nvPicPr>
            <p:cNvPr id="3" name="object 3"/>
            <p:cNvPicPr/>
            <p:nvPr/>
          </p:nvPicPr>
          <p:blipFill>
            <a:blip r:embed="rId2" cstate="print"/>
            <a:stretch>
              <a:fillRect/>
            </a:stretch>
          </p:blipFill>
          <p:spPr>
            <a:xfrm>
              <a:off x="396239" y="333756"/>
              <a:ext cx="7632191" cy="6188963"/>
            </a:xfrm>
            <a:prstGeom prst="rect">
              <a:avLst/>
            </a:prstGeom>
          </p:spPr>
        </p:pic>
        <p:pic>
          <p:nvPicPr>
            <p:cNvPr id="4" name="object 4"/>
            <p:cNvPicPr/>
            <p:nvPr/>
          </p:nvPicPr>
          <p:blipFill>
            <a:blip r:embed="rId3" cstate="print"/>
            <a:stretch>
              <a:fillRect/>
            </a:stretch>
          </p:blipFill>
          <p:spPr>
            <a:xfrm>
              <a:off x="4381499" y="0"/>
              <a:ext cx="4762500" cy="3791711"/>
            </a:xfrm>
            <a:prstGeom prst="rect">
              <a:avLst/>
            </a:prstGeom>
          </p:spPr>
        </p:pic>
        <p:pic>
          <p:nvPicPr>
            <p:cNvPr id="5" name="object 5"/>
            <p:cNvPicPr/>
            <p:nvPr/>
          </p:nvPicPr>
          <p:blipFill>
            <a:blip r:embed="rId4" cstate="print"/>
            <a:stretch>
              <a:fillRect/>
            </a:stretch>
          </p:blipFill>
          <p:spPr>
            <a:xfrm>
              <a:off x="3561588" y="6324600"/>
              <a:ext cx="426719" cy="533400"/>
            </a:xfrm>
            <a:prstGeom prst="rect">
              <a:avLst/>
            </a:prstGeom>
          </p:spPr>
        </p:pic>
        <p:sp>
          <p:nvSpPr>
            <p:cNvPr id="6" name="object 6"/>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8" name="object 15">
            <a:extLst>
              <a:ext uri="{FF2B5EF4-FFF2-40B4-BE49-F238E27FC236}">
                <a16:creationId xmlns:a16="http://schemas.microsoft.com/office/drawing/2014/main" id="{A5191EC1-8668-45DD-AA6A-2FCA88E182CD}"/>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40707" y="0"/>
            <a:ext cx="5003800" cy="6583680"/>
            <a:chOff x="4140707" y="0"/>
            <a:chExt cx="5003800" cy="6583680"/>
          </a:xfrm>
        </p:grpSpPr>
        <p:pic>
          <p:nvPicPr>
            <p:cNvPr id="3" name="object 3"/>
            <p:cNvPicPr/>
            <p:nvPr/>
          </p:nvPicPr>
          <p:blipFill>
            <a:blip r:embed="rId2" cstate="print"/>
            <a:stretch>
              <a:fillRect/>
            </a:stretch>
          </p:blipFill>
          <p:spPr>
            <a:xfrm>
              <a:off x="4716779" y="0"/>
              <a:ext cx="4427220" cy="3663695"/>
            </a:xfrm>
            <a:prstGeom prst="rect">
              <a:avLst/>
            </a:prstGeom>
          </p:spPr>
        </p:pic>
        <p:pic>
          <p:nvPicPr>
            <p:cNvPr id="4" name="object 4"/>
            <p:cNvPicPr/>
            <p:nvPr/>
          </p:nvPicPr>
          <p:blipFill>
            <a:blip r:embed="rId3" cstate="print"/>
            <a:stretch>
              <a:fillRect/>
            </a:stretch>
          </p:blipFill>
          <p:spPr>
            <a:xfrm>
              <a:off x="4716779" y="3560063"/>
              <a:ext cx="4427220" cy="3023616"/>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6" name="object 6"/>
          <p:cNvSpPr txBox="1"/>
          <p:nvPr/>
        </p:nvSpPr>
        <p:spPr>
          <a:xfrm>
            <a:off x="456564" y="214312"/>
            <a:ext cx="3884295" cy="4763770"/>
          </a:xfrm>
          <a:prstGeom prst="rect">
            <a:avLst/>
          </a:prstGeom>
        </p:spPr>
        <p:txBody>
          <a:bodyPr vert="horz" wrap="square" lIns="0" tIns="12700" rIns="0" bIns="0" rtlCol="0">
            <a:spAutoFit/>
          </a:bodyPr>
          <a:lstStyle/>
          <a:p>
            <a:pPr marL="29845" marR="455930">
              <a:lnSpc>
                <a:spcPct val="100000"/>
              </a:lnSpc>
              <a:spcBef>
                <a:spcPts val="100"/>
              </a:spcBef>
            </a:pPr>
            <a:r>
              <a:rPr sz="2400" b="1" spc="-40" dirty="0">
                <a:solidFill>
                  <a:srgbClr val="BF0000"/>
                </a:solidFill>
                <a:latin typeface="Arial"/>
                <a:cs typeface="Arial"/>
              </a:rPr>
              <a:t>ALTRI</a:t>
            </a:r>
            <a:r>
              <a:rPr sz="2400" b="1" spc="-25" dirty="0">
                <a:solidFill>
                  <a:srgbClr val="BF0000"/>
                </a:solidFill>
                <a:latin typeface="Arial"/>
                <a:cs typeface="Arial"/>
              </a:rPr>
              <a:t> </a:t>
            </a:r>
            <a:r>
              <a:rPr sz="2400" b="1" spc="-5" dirty="0">
                <a:solidFill>
                  <a:srgbClr val="BF0000"/>
                </a:solidFill>
                <a:latin typeface="Arial"/>
                <a:cs typeface="Arial"/>
              </a:rPr>
              <a:t>TIPI</a:t>
            </a:r>
            <a:r>
              <a:rPr sz="2400" b="1" spc="-40" dirty="0">
                <a:solidFill>
                  <a:srgbClr val="BF0000"/>
                </a:solidFill>
                <a:latin typeface="Arial"/>
                <a:cs typeface="Arial"/>
              </a:rPr>
              <a:t> </a:t>
            </a:r>
            <a:r>
              <a:rPr sz="2400" b="1" spc="-5" dirty="0">
                <a:solidFill>
                  <a:srgbClr val="BF0000"/>
                </a:solidFill>
                <a:latin typeface="Arial"/>
                <a:cs typeface="Arial"/>
              </a:rPr>
              <a:t>DI</a:t>
            </a:r>
            <a:r>
              <a:rPr sz="2400" b="1" spc="-30" dirty="0">
                <a:solidFill>
                  <a:srgbClr val="BF0000"/>
                </a:solidFill>
                <a:latin typeface="Arial"/>
                <a:cs typeface="Arial"/>
              </a:rPr>
              <a:t> </a:t>
            </a:r>
            <a:r>
              <a:rPr sz="2400" b="1" spc="-5" dirty="0">
                <a:solidFill>
                  <a:srgbClr val="BF0000"/>
                </a:solidFill>
                <a:latin typeface="Arial"/>
                <a:cs typeface="Arial"/>
              </a:rPr>
              <a:t>CELLULE </a:t>
            </a:r>
            <a:r>
              <a:rPr sz="2400" b="1" spc="-650" dirty="0">
                <a:solidFill>
                  <a:srgbClr val="BF0000"/>
                </a:solidFill>
                <a:latin typeface="Arial"/>
                <a:cs typeface="Arial"/>
              </a:rPr>
              <a:t> </a:t>
            </a:r>
            <a:r>
              <a:rPr sz="2400" b="1" spc="-15" dirty="0">
                <a:solidFill>
                  <a:srgbClr val="BF0000"/>
                </a:solidFill>
                <a:latin typeface="Arial"/>
                <a:cs typeface="Arial"/>
              </a:rPr>
              <a:t>DELL’EPIDERMIDE</a:t>
            </a:r>
            <a:endParaRPr sz="2400">
              <a:latin typeface="Arial"/>
              <a:cs typeface="Arial"/>
            </a:endParaRPr>
          </a:p>
          <a:p>
            <a:pPr>
              <a:lnSpc>
                <a:spcPct val="100000"/>
              </a:lnSpc>
              <a:spcBef>
                <a:spcPts val="50"/>
              </a:spcBef>
            </a:pPr>
            <a:endParaRPr sz="3600">
              <a:latin typeface="Arial"/>
              <a:cs typeface="Arial"/>
            </a:endParaRPr>
          </a:p>
          <a:p>
            <a:pPr marL="12700" marR="125095">
              <a:lnSpc>
                <a:spcPct val="100000"/>
              </a:lnSpc>
            </a:pPr>
            <a:r>
              <a:rPr sz="2400" spc="-5" dirty="0">
                <a:latin typeface="Arial MT"/>
                <a:cs typeface="Arial MT"/>
              </a:rPr>
              <a:t>Le</a:t>
            </a:r>
            <a:r>
              <a:rPr sz="2400" spc="-10" dirty="0">
                <a:latin typeface="Arial MT"/>
                <a:cs typeface="Arial MT"/>
              </a:rPr>
              <a:t> </a:t>
            </a:r>
            <a:r>
              <a:rPr sz="2400" spc="-5" dirty="0">
                <a:latin typeface="Arial MT"/>
                <a:cs typeface="Arial MT"/>
              </a:rPr>
              <a:t>epidermidi</a:t>
            </a:r>
            <a:r>
              <a:rPr sz="2400" spc="25" dirty="0">
                <a:latin typeface="Arial MT"/>
                <a:cs typeface="Arial MT"/>
              </a:rPr>
              <a:t> </a:t>
            </a:r>
            <a:r>
              <a:rPr sz="2400" spc="-5" dirty="0">
                <a:latin typeface="Arial MT"/>
                <a:cs typeface="Arial MT"/>
              </a:rPr>
              <a:t>possono </a:t>
            </a:r>
            <a:r>
              <a:rPr sz="2400" dirty="0">
                <a:latin typeface="Arial MT"/>
                <a:cs typeface="Arial MT"/>
              </a:rPr>
              <a:t> </a:t>
            </a:r>
            <a:r>
              <a:rPr sz="2400" spc="-5" dirty="0">
                <a:latin typeface="Arial MT"/>
                <a:cs typeface="Arial MT"/>
              </a:rPr>
              <a:t>presentare</a:t>
            </a:r>
            <a:r>
              <a:rPr sz="2400" spc="-10" dirty="0">
                <a:latin typeface="Arial MT"/>
                <a:cs typeface="Arial MT"/>
              </a:rPr>
              <a:t> </a:t>
            </a:r>
            <a:r>
              <a:rPr sz="2400" spc="-5" dirty="0">
                <a:latin typeface="Arial MT"/>
                <a:cs typeface="Arial MT"/>
              </a:rPr>
              <a:t>delle</a:t>
            </a:r>
            <a:r>
              <a:rPr sz="2400" spc="30" dirty="0">
                <a:latin typeface="Arial MT"/>
                <a:cs typeface="Arial MT"/>
              </a:rPr>
              <a:t> </a:t>
            </a:r>
            <a:r>
              <a:rPr sz="2400" spc="-5" dirty="0">
                <a:latin typeface="Arial MT"/>
                <a:cs typeface="Arial MT"/>
              </a:rPr>
              <a:t>strutture </a:t>
            </a:r>
            <a:r>
              <a:rPr sz="2400" dirty="0">
                <a:latin typeface="Arial MT"/>
                <a:cs typeface="Arial MT"/>
              </a:rPr>
              <a:t> </a:t>
            </a:r>
            <a:r>
              <a:rPr sz="2400" spc="-5" dirty="0">
                <a:latin typeface="Arial MT"/>
                <a:cs typeface="Arial MT"/>
              </a:rPr>
              <a:t>cellulari</a:t>
            </a:r>
            <a:r>
              <a:rPr sz="2400" spc="20" dirty="0">
                <a:latin typeface="Arial MT"/>
                <a:cs typeface="Arial MT"/>
              </a:rPr>
              <a:t> </a:t>
            </a:r>
            <a:r>
              <a:rPr sz="2400" spc="-5" dirty="0">
                <a:latin typeface="Arial MT"/>
                <a:cs typeface="Arial MT"/>
              </a:rPr>
              <a:t>che</a:t>
            </a:r>
            <a:r>
              <a:rPr sz="2400" dirty="0">
                <a:latin typeface="Arial MT"/>
                <a:cs typeface="Arial MT"/>
              </a:rPr>
              <a:t> </a:t>
            </a:r>
            <a:r>
              <a:rPr sz="2400" spc="-5" dirty="0">
                <a:latin typeface="Arial MT"/>
                <a:cs typeface="Arial MT"/>
              </a:rPr>
              <a:t>si</a:t>
            </a:r>
            <a:r>
              <a:rPr sz="2400" spc="-15" dirty="0">
                <a:latin typeface="Arial MT"/>
                <a:cs typeface="Arial MT"/>
              </a:rPr>
              <a:t> </a:t>
            </a:r>
            <a:r>
              <a:rPr sz="2400" spc="-10" dirty="0">
                <a:latin typeface="Arial MT"/>
                <a:cs typeface="Arial MT"/>
              </a:rPr>
              <a:t>differenziano </a:t>
            </a:r>
            <a:r>
              <a:rPr sz="2400" spc="-650" dirty="0">
                <a:latin typeface="Arial MT"/>
                <a:cs typeface="Arial MT"/>
              </a:rPr>
              <a:t> </a:t>
            </a:r>
            <a:r>
              <a:rPr sz="2400" spc="-5" dirty="0">
                <a:latin typeface="Arial MT"/>
                <a:cs typeface="Arial MT"/>
              </a:rPr>
              <a:t>nettamente per forme e </a:t>
            </a:r>
            <a:r>
              <a:rPr sz="2400" dirty="0">
                <a:latin typeface="Arial MT"/>
                <a:cs typeface="Arial MT"/>
              </a:rPr>
              <a:t> </a:t>
            </a:r>
            <a:r>
              <a:rPr sz="2400" spc="-5" dirty="0">
                <a:latin typeface="Arial MT"/>
                <a:cs typeface="Arial MT"/>
              </a:rPr>
              <a:t>funzioni:</a:t>
            </a:r>
            <a:endParaRPr sz="2400">
              <a:latin typeface="Arial MT"/>
              <a:cs typeface="Arial MT"/>
            </a:endParaRPr>
          </a:p>
          <a:p>
            <a:pPr marL="203200" indent="-190500">
              <a:lnSpc>
                <a:spcPct val="100000"/>
              </a:lnSpc>
              <a:spcBef>
                <a:spcPts val="1440"/>
              </a:spcBef>
              <a:buClr>
                <a:srgbClr val="000000"/>
              </a:buClr>
              <a:buFont typeface="Arial MT"/>
              <a:buChar char="•"/>
              <a:tabLst>
                <a:tab pos="203200" algn="l"/>
              </a:tabLst>
            </a:pPr>
            <a:r>
              <a:rPr sz="2400" b="1" spc="-5" dirty="0">
                <a:solidFill>
                  <a:srgbClr val="CC0000"/>
                </a:solidFill>
                <a:latin typeface="Arial"/>
                <a:cs typeface="Arial"/>
              </a:rPr>
              <a:t>peli</a:t>
            </a:r>
            <a:r>
              <a:rPr sz="2400" b="1" spc="-25" dirty="0">
                <a:solidFill>
                  <a:srgbClr val="CC0000"/>
                </a:solidFill>
                <a:latin typeface="Arial"/>
                <a:cs typeface="Arial"/>
              </a:rPr>
              <a:t> </a:t>
            </a:r>
            <a:r>
              <a:rPr sz="2400" spc="-5" dirty="0">
                <a:latin typeface="Arial MT"/>
                <a:cs typeface="Arial MT"/>
              </a:rPr>
              <a:t>(detti</a:t>
            </a:r>
            <a:r>
              <a:rPr sz="2400" spc="-30" dirty="0">
                <a:latin typeface="Arial MT"/>
                <a:cs typeface="Arial MT"/>
              </a:rPr>
              <a:t> </a:t>
            </a:r>
            <a:r>
              <a:rPr sz="2400" spc="-5" dirty="0">
                <a:latin typeface="Arial MT"/>
                <a:cs typeface="Arial MT"/>
              </a:rPr>
              <a:t>anche</a:t>
            </a:r>
            <a:r>
              <a:rPr sz="2400" spc="-35" dirty="0">
                <a:latin typeface="Arial MT"/>
                <a:cs typeface="Arial MT"/>
              </a:rPr>
              <a:t> </a:t>
            </a:r>
            <a:r>
              <a:rPr sz="2400" spc="-5" dirty="0">
                <a:latin typeface="Arial MT"/>
                <a:cs typeface="Arial MT"/>
              </a:rPr>
              <a:t>TRICOMI)</a:t>
            </a:r>
            <a:endParaRPr sz="2400">
              <a:latin typeface="Arial MT"/>
              <a:cs typeface="Arial MT"/>
            </a:endParaRPr>
          </a:p>
          <a:p>
            <a:pPr marL="203200" indent="-190500">
              <a:lnSpc>
                <a:spcPct val="100000"/>
              </a:lnSpc>
              <a:spcBef>
                <a:spcPts val="1440"/>
              </a:spcBef>
              <a:buClr>
                <a:srgbClr val="000000"/>
              </a:buClr>
              <a:buFont typeface="Arial MT"/>
              <a:buChar char="•"/>
              <a:tabLst>
                <a:tab pos="203200" algn="l"/>
              </a:tabLst>
            </a:pPr>
            <a:r>
              <a:rPr sz="2400" b="1" spc="-5" dirty="0">
                <a:solidFill>
                  <a:srgbClr val="CC0000"/>
                </a:solidFill>
                <a:latin typeface="Arial"/>
                <a:cs typeface="Arial"/>
              </a:rPr>
              <a:t>ghiandole</a:t>
            </a:r>
            <a:endParaRPr sz="2400">
              <a:latin typeface="Arial"/>
              <a:cs typeface="Arial"/>
            </a:endParaRPr>
          </a:p>
          <a:p>
            <a:pPr marL="203200" indent="-190500">
              <a:lnSpc>
                <a:spcPct val="100000"/>
              </a:lnSpc>
              <a:spcBef>
                <a:spcPts val="1440"/>
              </a:spcBef>
              <a:buClr>
                <a:srgbClr val="000000"/>
              </a:buClr>
              <a:buFont typeface="Arial MT"/>
              <a:buChar char="•"/>
              <a:tabLst>
                <a:tab pos="203200" algn="l"/>
              </a:tabLst>
            </a:pPr>
            <a:r>
              <a:rPr sz="2400" b="1" spc="-5" dirty="0">
                <a:solidFill>
                  <a:srgbClr val="CC0000"/>
                </a:solidFill>
                <a:latin typeface="Arial"/>
                <a:cs typeface="Arial"/>
              </a:rPr>
              <a:t>stomi</a:t>
            </a:r>
            <a:endParaRPr sz="2400">
              <a:latin typeface="Arial"/>
              <a:cs typeface="Arial"/>
            </a:endParaRPr>
          </a:p>
        </p:txBody>
      </p:sp>
      <p:pic>
        <p:nvPicPr>
          <p:cNvPr id="7" name="object 7"/>
          <p:cNvPicPr/>
          <p:nvPr/>
        </p:nvPicPr>
        <p:blipFill>
          <a:blip r:embed="rId4" cstate="print"/>
          <a:stretch>
            <a:fillRect/>
          </a:stretch>
        </p:blipFill>
        <p:spPr>
          <a:xfrm>
            <a:off x="3561588" y="6324600"/>
            <a:ext cx="426719" cy="533400"/>
          </a:xfrm>
          <a:prstGeom prst="rect">
            <a:avLst/>
          </a:prstGeom>
        </p:spPr>
      </p:pic>
      <p:sp>
        <p:nvSpPr>
          <p:cNvPr id="9" name="object 15">
            <a:extLst>
              <a:ext uri="{FF2B5EF4-FFF2-40B4-BE49-F238E27FC236}">
                <a16:creationId xmlns:a16="http://schemas.microsoft.com/office/drawing/2014/main" id="{E1659F29-A8BC-410F-B9E9-464830CA0CCD}"/>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33188" y="1484376"/>
            <a:ext cx="3832859" cy="3390900"/>
          </a:xfrm>
          <a:prstGeom prst="rect">
            <a:avLst/>
          </a:prstGeom>
        </p:spPr>
      </p:pic>
      <p:sp>
        <p:nvSpPr>
          <p:cNvPr id="3" name="object 3"/>
          <p:cNvSpPr txBox="1"/>
          <p:nvPr/>
        </p:nvSpPr>
        <p:spPr>
          <a:xfrm>
            <a:off x="488316" y="933450"/>
            <a:ext cx="4161154" cy="4960620"/>
          </a:xfrm>
          <a:prstGeom prst="rect">
            <a:avLst/>
          </a:prstGeom>
        </p:spPr>
        <p:txBody>
          <a:bodyPr vert="horz" wrap="square" lIns="0" tIns="12700" rIns="0" bIns="0" rtlCol="0">
            <a:spAutoFit/>
          </a:bodyPr>
          <a:lstStyle/>
          <a:p>
            <a:pPr marL="12700" marR="21590">
              <a:lnSpc>
                <a:spcPct val="100000"/>
              </a:lnSpc>
              <a:spcBef>
                <a:spcPts val="100"/>
              </a:spcBef>
            </a:pPr>
            <a:r>
              <a:rPr sz="2400" spc="-5" dirty="0">
                <a:latin typeface="Arial MT"/>
                <a:cs typeface="Arial MT"/>
              </a:rPr>
              <a:t>Queste strutture derivano da </a:t>
            </a:r>
            <a:r>
              <a:rPr sz="2400" dirty="0">
                <a:latin typeface="Arial MT"/>
                <a:cs typeface="Arial MT"/>
              </a:rPr>
              <a:t> </a:t>
            </a:r>
            <a:r>
              <a:rPr sz="2400" spc="-5" dirty="0">
                <a:latin typeface="Arial MT"/>
                <a:cs typeface="Arial MT"/>
              </a:rPr>
              <a:t>singole</a:t>
            </a:r>
            <a:r>
              <a:rPr sz="2400" spc="15" dirty="0">
                <a:latin typeface="Arial MT"/>
                <a:cs typeface="Arial MT"/>
              </a:rPr>
              <a:t> </a:t>
            </a:r>
            <a:r>
              <a:rPr sz="2400" spc="-5" dirty="0">
                <a:latin typeface="Arial MT"/>
                <a:cs typeface="Arial MT"/>
              </a:rPr>
              <a:t>cellule</a:t>
            </a:r>
            <a:r>
              <a:rPr sz="2400" spc="15" dirty="0">
                <a:latin typeface="Arial MT"/>
                <a:cs typeface="Arial MT"/>
              </a:rPr>
              <a:t> </a:t>
            </a:r>
            <a:r>
              <a:rPr sz="2400" spc="-5" dirty="0">
                <a:latin typeface="Arial MT"/>
                <a:cs typeface="Arial MT"/>
              </a:rPr>
              <a:t>dell’epidermide </a:t>
            </a:r>
            <a:r>
              <a:rPr sz="2400" spc="-655" dirty="0">
                <a:latin typeface="Arial MT"/>
                <a:cs typeface="Arial MT"/>
              </a:rPr>
              <a:t> </a:t>
            </a:r>
            <a:r>
              <a:rPr sz="2400" spc="-5" dirty="0">
                <a:latin typeface="Arial MT"/>
                <a:cs typeface="Arial MT"/>
              </a:rPr>
              <a:t>che</a:t>
            </a:r>
            <a:r>
              <a:rPr sz="2400" spc="95" dirty="0">
                <a:latin typeface="Arial MT"/>
                <a:cs typeface="Arial MT"/>
              </a:rPr>
              <a:t> </a:t>
            </a:r>
            <a:r>
              <a:rPr sz="2400" spc="-5" dirty="0">
                <a:latin typeface="Arial MT"/>
                <a:cs typeface="Arial MT"/>
              </a:rPr>
              <a:t>mantengono</a:t>
            </a:r>
            <a:r>
              <a:rPr sz="2400" spc="114" dirty="0">
                <a:latin typeface="Arial MT"/>
                <a:cs typeface="Arial MT"/>
              </a:rPr>
              <a:t> </a:t>
            </a:r>
            <a:r>
              <a:rPr sz="2400" spc="-5" dirty="0">
                <a:latin typeface="Arial MT"/>
                <a:cs typeface="Arial MT"/>
              </a:rPr>
              <a:t>più</a:t>
            </a:r>
            <a:r>
              <a:rPr sz="2400" spc="110" dirty="0">
                <a:latin typeface="Arial MT"/>
                <a:cs typeface="Arial MT"/>
              </a:rPr>
              <a:t> </a:t>
            </a:r>
            <a:r>
              <a:rPr sz="2400" spc="-5" dirty="0">
                <a:latin typeface="Arial MT"/>
                <a:cs typeface="Arial MT"/>
              </a:rPr>
              <a:t>a</a:t>
            </a:r>
            <a:r>
              <a:rPr sz="2400" spc="85" dirty="0">
                <a:latin typeface="Arial MT"/>
                <a:cs typeface="Arial MT"/>
              </a:rPr>
              <a:t> </a:t>
            </a:r>
            <a:r>
              <a:rPr sz="2400" spc="-5" dirty="0">
                <a:latin typeface="Arial MT"/>
                <a:cs typeface="Arial MT"/>
              </a:rPr>
              <a:t>lungo </a:t>
            </a:r>
            <a:r>
              <a:rPr sz="2400" dirty="0">
                <a:latin typeface="Arial MT"/>
                <a:cs typeface="Arial MT"/>
              </a:rPr>
              <a:t> </a:t>
            </a:r>
            <a:r>
              <a:rPr sz="2400" spc="-5" dirty="0">
                <a:latin typeface="Arial MT"/>
                <a:cs typeface="Arial MT"/>
              </a:rPr>
              <a:t>la</a:t>
            </a:r>
            <a:r>
              <a:rPr sz="2400" spc="130" dirty="0">
                <a:latin typeface="Arial MT"/>
                <a:cs typeface="Arial MT"/>
              </a:rPr>
              <a:t> </a:t>
            </a:r>
            <a:r>
              <a:rPr sz="2400" spc="-5" dirty="0">
                <a:latin typeface="Arial MT"/>
                <a:cs typeface="Arial MT"/>
              </a:rPr>
              <a:t>capacità</a:t>
            </a:r>
            <a:r>
              <a:rPr sz="2400" spc="140" dirty="0">
                <a:latin typeface="Arial MT"/>
                <a:cs typeface="Arial MT"/>
              </a:rPr>
              <a:t> </a:t>
            </a:r>
            <a:r>
              <a:rPr sz="2400" spc="-5" dirty="0">
                <a:latin typeface="Arial MT"/>
                <a:cs typeface="Arial MT"/>
              </a:rPr>
              <a:t>di</a:t>
            </a:r>
            <a:r>
              <a:rPr sz="2400" spc="140" dirty="0">
                <a:latin typeface="Arial MT"/>
                <a:cs typeface="Arial MT"/>
              </a:rPr>
              <a:t> </a:t>
            </a:r>
            <a:r>
              <a:rPr sz="2400" spc="-5" dirty="0">
                <a:latin typeface="Arial MT"/>
                <a:cs typeface="Arial MT"/>
              </a:rPr>
              <a:t>dividersi,</a:t>
            </a:r>
            <a:r>
              <a:rPr sz="2400" spc="155" dirty="0">
                <a:latin typeface="Arial MT"/>
                <a:cs typeface="Arial MT"/>
              </a:rPr>
              <a:t> </a:t>
            </a:r>
            <a:r>
              <a:rPr sz="2400" spc="-5" dirty="0">
                <a:latin typeface="Arial MT"/>
                <a:cs typeface="Arial MT"/>
              </a:rPr>
              <a:t>ma </a:t>
            </a:r>
            <a:r>
              <a:rPr sz="2400" dirty="0">
                <a:latin typeface="Arial MT"/>
                <a:cs typeface="Arial MT"/>
              </a:rPr>
              <a:t> </a:t>
            </a:r>
            <a:r>
              <a:rPr sz="2400" spc="-5" dirty="0">
                <a:latin typeface="Arial MT"/>
                <a:cs typeface="Arial MT"/>
              </a:rPr>
              <a:t>che</a:t>
            </a:r>
            <a:r>
              <a:rPr sz="2400" spc="-10" dirty="0">
                <a:latin typeface="Arial MT"/>
                <a:cs typeface="Arial MT"/>
              </a:rPr>
              <a:t> </a:t>
            </a:r>
            <a:r>
              <a:rPr sz="2400" spc="-5" dirty="0">
                <a:latin typeface="Arial MT"/>
                <a:cs typeface="Arial MT"/>
              </a:rPr>
              <a:t>daranno</a:t>
            </a:r>
            <a:r>
              <a:rPr sz="2400" spc="10" dirty="0">
                <a:latin typeface="Arial MT"/>
                <a:cs typeface="Arial MT"/>
              </a:rPr>
              <a:t> </a:t>
            </a:r>
            <a:r>
              <a:rPr sz="2400" spc="-5" dirty="0">
                <a:latin typeface="Arial MT"/>
                <a:cs typeface="Arial MT"/>
              </a:rPr>
              <a:t>tutte</a:t>
            </a:r>
            <a:r>
              <a:rPr sz="2400" spc="-35" dirty="0">
                <a:latin typeface="Arial MT"/>
                <a:cs typeface="Arial MT"/>
              </a:rPr>
              <a:t> </a:t>
            </a:r>
            <a:r>
              <a:rPr sz="2400" spc="-5" dirty="0">
                <a:latin typeface="Arial MT"/>
                <a:cs typeface="Arial MT"/>
              </a:rPr>
              <a:t>origine</a:t>
            </a:r>
            <a:r>
              <a:rPr sz="2400" spc="10" dirty="0">
                <a:latin typeface="Arial MT"/>
                <a:cs typeface="Arial MT"/>
              </a:rPr>
              <a:t> </a:t>
            </a:r>
            <a:r>
              <a:rPr sz="2400" spc="-5" dirty="0">
                <a:latin typeface="Arial MT"/>
                <a:cs typeface="Arial MT"/>
              </a:rPr>
              <a:t>poi</a:t>
            </a:r>
            <a:r>
              <a:rPr sz="2400" dirty="0">
                <a:latin typeface="Arial MT"/>
                <a:cs typeface="Arial MT"/>
              </a:rPr>
              <a:t> </a:t>
            </a:r>
            <a:r>
              <a:rPr sz="2400" spc="-5" dirty="0">
                <a:latin typeface="Arial MT"/>
                <a:cs typeface="Arial MT"/>
              </a:rPr>
              <a:t>a </a:t>
            </a:r>
            <a:r>
              <a:rPr sz="2400" spc="-650" dirty="0">
                <a:latin typeface="Arial MT"/>
                <a:cs typeface="Arial MT"/>
              </a:rPr>
              <a:t> </a:t>
            </a:r>
            <a:r>
              <a:rPr sz="2400" spc="-5" dirty="0">
                <a:latin typeface="Arial MT"/>
                <a:cs typeface="Arial MT"/>
              </a:rPr>
              <a:t>delle</a:t>
            </a:r>
            <a:r>
              <a:rPr sz="2400" spc="10" dirty="0">
                <a:latin typeface="Arial MT"/>
                <a:cs typeface="Arial MT"/>
              </a:rPr>
              <a:t> </a:t>
            </a:r>
            <a:r>
              <a:rPr sz="2400" spc="-5" dirty="0">
                <a:latin typeface="Arial MT"/>
                <a:cs typeface="Arial MT"/>
              </a:rPr>
              <a:t>cellule</a:t>
            </a:r>
            <a:r>
              <a:rPr sz="2400" spc="30" dirty="0">
                <a:latin typeface="Arial MT"/>
                <a:cs typeface="Arial MT"/>
              </a:rPr>
              <a:t> </a:t>
            </a:r>
            <a:r>
              <a:rPr sz="2400" spc="-5" dirty="0">
                <a:latin typeface="Arial MT"/>
                <a:cs typeface="Arial MT"/>
              </a:rPr>
              <a:t>adulte</a:t>
            </a:r>
            <a:r>
              <a:rPr sz="2400" spc="5" dirty="0">
                <a:latin typeface="Arial MT"/>
                <a:cs typeface="Arial MT"/>
              </a:rPr>
              <a:t> </a:t>
            </a:r>
            <a:r>
              <a:rPr sz="2400" spc="-5" dirty="0">
                <a:latin typeface="Arial MT"/>
                <a:cs typeface="Arial MT"/>
              </a:rPr>
              <a:t>(sono </a:t>
            </a:r>
            <a:r>
              <a:rPr sz="2400" dirty="0">
                <a:latin typeface="Arial MT"/>
                <a:cs typeface="Arial MT"/>
              </a:rPr>
              <a:t> </a:t>
            </a:r>
            <a:r>
              <a:rPr sz="2400" spc="-5" dirty="0">
                <a:latin typeface="Arial MT"/>
                <a:cs typeface="Arial MT"/>
              </a:rPr>
              <a:t>definiti</a:t>
            </a:r>
            <a:r>
              <a:rPr sz="2400" spc="5" dirty="0">
                <a:latin typeface="Arial MT"/>
                <a:cs typeface="Arial MT"/>
              </a:rPr>
              <a:t> </a:t>
            </a:r>
            <a:r>
              <a:rPr sz="2400" spc="-5" dirty="0">
                <a:latin typeface="Arial MT"/>
                <a:cs typeface="Arial MT"/>
              </a:rPr>
              <a:t>perciò </a:t>
            </a:r>
            <a:r>
              <a:rPr sz="2400" dirty="0">
                <a:latin typeface="Arial MT"/>
                <a:cs typeface="Arial MT"/>
              </a:rPr>
              <a:t> </a:t>
            </a:r>
            <a:r>
              <a:rPr sz="2400" b="1" spc="-5" dirty="0">
                <a:latin typeface="Arial"/>
                <a:cs typeface="Arial"/>
              </a:rPr>
              <a:t>MERISTEMOIDI</a:t>
            </a:r>
            <a:r>
              <a:rPr sz="2400" spc="-5" dirty="0">
                <a:latin typeface="Arial MT"/>
                <a:cs typeface="Arial MT"/>
              </a:rPr>
              <a:t>).</a:t>
            </a:r>
            <a:endParaRPr sz="2400">
              <a:latin typeface="Arial MT"/>
              <a:cs typeface="Arial MT"/>
            </a:endParaRPr>
          </a:p>
          <a:p>
            <a:pPr marL="12700" marR="5080">
              <a:lnSpc>
                <a:spcPct val="99800"/>
              </a:lnSpc>
              <a:spcBef>
                <a:spcPts val="1445"/>
              </a:spcBef>
            </a:pPr>
            <a:r>
              <a:rPr sz="2400" spc="-5" dirty="0">
                <a:latin typeface="Arial MT"/>
                <a:cs typeface="Arial MT"/>
              </a:rPr>
              <a:t>Poiché</a:t>
            </a:r>
            <a:r>
              <a:rPr sz="2400" spc="10" dirty="0">
                <a:latin typeface="Arial MT"/>
                <a:cs typeface="Arial MT"/>
              </a:rPr>
              <a:t> </a:t>
            </a:r>
            <a:r>
              <a:rPr sz="2400" spc="-5" dirty="0">
                <a:latin typeface="Arial MT"/>
                <a:cs typeface="Arial MT"/>
              </a:rPr>
              <a:t>le strutture</a:t>
            </a:r>
            <a:r>
              <a:rPr sz="2400" spc="-30" dirty="0">
                <a:latin typeface="Arial MT"/>
                <a:cs typeface="Arial MT"/>
              </a:rPr>
              <a:t> </a:t>
            </a:r>
            <a:r>
              <a:rPr sz="2400" spc="-5" dirty="0">
                <a:latin typeface="Arial MT"/>
                <a:cs typeface="Arial MT"/>
              </a:rPr>
              <a:t>generate</a:t>
            </a:r>
            <a:r>
              <a:rPr sz="2400" spc="5" dirty="0">
                <a:latin typeface="Arial MT"/>
                <a:cs typeface="Arial MT"/>
              </a:rPr>
              <a:t> </a:t>
            </a:r>
            <a:r>
              <a:rPr sz="2400" spc="-5" dirty="0">
                <a:latin typeface="Arial MT"/>
                <a:cs typeface="Arial MT"/>
              </a:rPr>
              <a:t>si </a:t>
            </a:r>
            <a:r>
              <a:rPr sz="2400" dirty="0">
                <a:latin typeface="Arial MT"/>
                <a:cs typeface="Arial MT"/>
              </a:rPr>
              <a:t> </a:t>
            </a:r>
            <a:r>
              <a:rPr sz="2400" spc="-10" dirty="0">
                <a:latin typeface="Arial MT"/>
                <a:cs typeface="Arial MT"/>
              </a:rPr>
              <a:t>differenziano</a:t>
            </a:r>
            <a:r>
              <a:rPr sz="2400" spc="10" dirty="0">
                <a:latin typeface="Arial MT"/>
                <a:cs typeface="Arial MT"/>
              </a:rPr>
              <a:t> </a:t>
            </a:r>
            <a:r>
              <a:rPr sz="2400" spc="-5" dirty="0">
                <a:latin typeface="Arial MT"/>
                <a:cs typeface="Arial MT"/>
              </a:rPr>
              <a:t>nettamente per </a:t>
            </a:r>
            <a:r>
              <a:rPr sz="2400" dirty="0">
                <a:latin typeface="Arial MT"/>
                <a:cs typeface="Arial MT"/>
              </a:rPr>
              <a:t> </a:t>
            </a:r>
            <a:r>
              <a:rPr sz="2400" spc="-5" dirty="0">
                <a:latin typeface="Arial MT"/>
                <a:cs typeface="Arial MT"/>
              </a:rPr>
              <a:t>forma</a:t>
            </a:r>
            <a:r>
              <a:rPr sz="2400" spc="-20" dirty="0">
                <a:latin typeface="Arial MT"/>
                <a:cs typeface="Arial MT"/>
              </a:rPr>
              <a:t> </a:t>
            </a:r>
            <a:r>
              <a:rPr sz="2400" spc="-5" dirty="0">
                <a:latin typeface="Arial MT"/>
                <a:cs typeface="Arial MT"/>
              </a:rPr>
              <a:t>e</a:t>
            </a:r>
            <a:r>
              <a:rPr sz="2400" spc="-20" dirty="0">
                <a:latin typeface="Arial MT"/>
                <a:cs typeface="Arial MT"/>
              </a:rPr>
              <a:t> </a:t>
            </a:r>
            <a:r>
              <a:rPr sz="2400" spc="-5" dirty="0">
                <a:latin typeface="Arial MT"/>
                <a:cs typeface="Arial MT"/>
              </a:rPr>
              <a:t>funzione</a:t>
            </a:r>
            <a:r>
              <a:rPr sz="2400" spc="15" dirty="0">
                <a:latin typeface="Arial MT"/>
                <a:cs typeface="Arial MT"/>
              </a:rPr>
              <a:t> </a:t>
            </a:r>
            <a:r>
              <a:rPr sz="2400" spc="-5" dirty="0">
                <a:latin typeface="Arial MT"/>
                <a:cs typeface="Arial MT"/>
              </a:rPr>
              <a:t>dalle</a:t>
            </a:r>
            <a:r>
              <a:rPr sz="2400" spc="10" dirty="0">
                <a:latin typeface="Arial MT"/>
                <a:cs typeface="Arial MT"/>
              </a:rPr>
              <a:t> </a:t>
            </a:r>
            <a:r>
              <a:rPr sz="2400" spc="-5" dirty="0">
                <a:latin typeface="Arial MT"/>
                <a:cs typeface="Arial MT"/>
              </a:rPr>
              <a:t>cellule </a:t>
            </a:r>
            <a:r>
              <a:rPr sz="2400" dirty="0">
                <a:latin typeface="Arial MT"/>
                <a:cs typeface="Arial MT"/>
              </a:rPr>
              <a:t> </a:t>
            </a:r>
            <a:r>
              <a:rPr sz="2400" spc="-5" dirty="0">
                <a:latin typeface="Arial MT"/>
                <a:cs typeface="Arial MT"/>
              </a:rPr>
              <a:t>del tessuto circostante, esse </a:t>
            </a:r>
            <a:r>
              <a:rPr sz="2400" dirty="0">
                <a:latin typeface="Arial MT"/>
                <a:cs typeface="Arial MT"/>
              </a:rPr>
              <a:t> </a:t>
            </a:r>
            <a:r>
              <a:rPr sz="2400" spc="-5" dirty="0">
                <a:latin typeface="Arial MT"/>
                <a:cs typeface="Arial MT"/>
              </a:rPr>
              <a:t>vengono definite </a:t>
            </a:r>
            <a:r>
              <a:rPr sz="2400" b="1" spc="-5" dirty="0">
                <a:latin typeface="Arial"/>
                <a:cs typeface="Arial"/>
              </a:rPr>
              <a:t>IDIOBLASTI</a:t>
            </a:r>
            <a:r>
              <a:rPr sz="2400" spc="-5" dirty="0">
                <a:latin typeface="Arial MT"/>
                <a:cs typeface="Arial MT"/>
              </a:rPr>
              <a:t>.</a:t>
            </a:r>
            <a:endParaRPr sz="2400">
              <a:latin typeface="Arial MT"/>
              <a:cs typeface="Arial MT"/>
            </a:endParaRPr>
          </a:p>
        </p:txBody>
      </p:sp>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7" name="object 15">
            <a:extLst>
              <a:ext uri="{FF2B5EF4-FFF2-40B4-BE49-F238E27FC236}">
                <a16:creationId xmlns:a16="http://schemas.microsoft.com/office/drawing/2014/main" id="{C33C432E-CD70-4E2F-8185-6ABA3C8331B5}"/>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6252" y="307785"/>
            <a:ext cx="8034020" cy="466915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MT"/>
                <a:cs typeface="Arial MT"/>
              </a:rPr>
              <a:t>I</a:t>
            </a:r>
            <a:r>
              <a:rPr sz="2400" spc="-20" dirty="0">
                <a:latin typeface="Arial MT"/>
                <a:cs typeface="Arial MT"/>
              </a:rPr>
              <a:t> </a:t>
            </a:r>
            <a:r>
              <a:rPr sz="2400" spc="-5" dirty="0">
                <a:latin typeface="Arial MT"/>
                <a:cs typeface="Arial MT"/>
              </a:rPr>
              <a:t>tessuti vegetali</a:t>
            </a:r>
            <a:r>
              <a:rPr sz="2400" spc="20" dirty="0">
                <a:latin typeface="Arial MT"/>
                <a:cs typeface="Arial MT"/>
              </a:rPr>
              <a:t> </a:t>
            </a:r>
            <a:r>
              <a:rPr sz="2400" spc="-5" dirty="0">
                <a:latin typeface="Arial MT"/>
                <a:cs typeface="Arial MT"/>
              </a:rPr>
              <a:t>possono</a:t>
            </a:r>
            <a:r>
              <a:rPr sz="2400" spc="10" dirty="0">
                <a:latin typeface="Arial MT"/>
                <a:cs typeface="Arial MT"/>
              </a:rPr>
              <a:t> </a:t>
            </a:r>
            <a:r>
              <a:rPr sz="2400" spc="-5" dirty="0">
                <a:latin typeface="Arial MT"/>
                <a:cs typeface="Arial MT"/>
              </a:rPr>
              <a:t>essere</a:t>
            </a:r>
            <a:r>
              <a:rPr sz="2400" spc="5" dirty="0">
                <a:latin typeface="Arial MT"/>
                <a:cs typeface="Arial MT"/>
              </a:rPr>
              <a:t> </a:t>
            </a:r>
            <a:r>
              <a:rPr sz="2400" spc="-5" dirty="0">
                <a:latin typeface="Arial MT"/>
                <a:cs typeface="Arial MT"/>
              </a:rPr>
              <a:t>classificati</a:t>
            </a:r>
            <a:r>
              <a:rPr sz="2400" spc="20" dirty="0">
                <a:latin typeface="Arial MT"/>
                <a:cs typeface="Arial MT"/>
              </a:rPr>
              <a:t> </a:t>
            </a:r>
            <a:r>
              <a:rPr sz="2400" spc="-5" dirty="0">
                <a:latin typeface="Arial MT"/>
                <a:cs typeface="Arial MT"/>
              </a:rPr>
              <a:t>in:</a:t>
            </a:r>
            <a:endParaRPr sz="2400">
              <a:latin typeface="Arial MT"/>
              <a:cs typeface="Arial MT"/>
            </a:endParaRPr>
          </a:p>
          <a:p>
            <a:pPr>
              <a:lnSpc>
                <a:spcPct val="100000"/>
              </a:lnSpc>
              <a:spcBef>
                <a:spcPts val="5"/>
              </a:spcBef>
            </a:pPr>
            <a:endParaRPr sz="3000">
              <a:latin typeface="Arial MT"/>
              <a:cs typeface="Arial MT"/>
            </a:endParaRPr>
          </a:p>
          <a:p>
            <a:pPr marL="469900" indent="-457200">
              <a:lnSpc>
                <a:spcPct val="100000"/>
              </a:lnSpc>
              <a:buAutoNum type="arabicPeriod"/>
              <a:tabLst>
                <a:tab pos="469265" algn="l"/>
                <a:tab pos="469900" algn="l"/>
                <a:tab pos="1922780" algn="l"/>
              </a:tabLst>
            </a:pPr>
            <a:r>
              <a:rPr sz="2400" b="1" spc="-5" dirty="0">
                <a:latin typeface="Arial"/>
                <a:cs typeface="Arial"/>
              </a:rPr>
              <a:t>TESSUTI	</a:t>
            </a:r>
            <a:r>
              <a:rPr sz="2400" b="1" spc="-20" dirty="0">
                <a:latin typeface="Arial"/>
                <a:cs typeface="Arial"/>
              </a:rPr>
              <a:t>MERISTEMATICI</a:t>
            </a:r>
            <a:endParaRPr sz="2400">
              <a:latin typeface="Arial"/>
              <a:cs typeface="Arial"/>
            </a:endParaRPr>
          </a:p>
          <a:p>
            <a:pPr marL="12700" marR="167640">
              <a:lnSpc>
                <a:spcPct val="110000"/>
              </a:lnSpc>
              <a:spcBef>
                <a:spcPts val="994"/>
              </a:spcBef>
            </a:pPr>
            <a:r>
              <a:rPr sz="2400" spc="-5" dirty="0">
                <a:latin typeface="Arial MT"/>
                <a:cs typeface="Arial MT"/>
              </a:rPr>
              <a:t>Costituiti</a:t>
            </a:r>
            <a:r>
              <a:rPr sz="2400" spc="10" dirty="0">
                <a:latin typeface="Arial MT"/>
                <a:cs typeface="Arial MT"/>
              </a:rPr>
              <a:t> </a:t>
            </a:r>
            <a:r>
              <a:rPr sz="2400" spc="-5" dirty="0">
                <a:latin typeface="Arial MT"/>
                <a:cs typeface="Arial MT"/>
              </a:rPr>
              <a:t>da</a:t>
            </a:r>
            <a:r>
              <a:rPr sz="2400" dirty="0">
                <a:latin typeface="Arial MT"/>
                <a:cs typeface="Arial MT"/>
              </a:rPr>
              <a:t> </a:t>
            </a:r>
            <a:r>
              <a:rPr sz="2400" spc="-5" dirty="0">
                <a:latin typeface="Arial MT"/>
                <a:cs typeface="Arial MT"/>
              </a:rPr>
              <a:t>cellule</a:t>
            </a:r>
            <a:r>
              <a:rPr sz="2400" spc="35" dirty="0">
                <a:latin typeface="Arial MT"/>
                <a:cs typeface="Arial MT"/>
              </a:rPr>
              <a:t> </a:t>
            </a:r>
            <a:r>
              <a:rPr sz="2400" spc="-5" dirty="0">
                <a:latin typeface="Arial MT"/>
                <a:cs typeface="Arial MT"/>
              </a:rPr>
              <a:t>che</a:t>
            </a:r>
            <a:r>
              <a:rPr sz="2400" spc="5" dirty="0">
                <a:latin typeface="Arial MT"/>
                <a:cs typeface="Arial MT"/>
              </a:rPr>
              <a:t> </a:t>
            </a:r>
            <a:r>
              <a:rPr sz="2400" spc="-5" dirty="0">
                <a:latin typeface="Arial MT"/>
                <a:cs typeface="Arial MT"/>
              </a:rPr>
              <a:t>conservano</a:t>
            </a:r>
            <a:r>
              <a:rPr sz="2400" spc="20" dirty="0">
                <a:latin typeface="Arial MT"/>
                <a:cs typeface="Arial MT"/>
              </a:rPr>
              <a:t> </a:t>
            </a:r>
            <a:r>
              <a:rPr sz="2400" spc="-5" dirty="0">
                <a:latin typeface="Arial MT"/>
                <a:cs typeface="Arial MT"/>
              </a:rPr>
              <a:t>la</a:t>
            </a:r>
            <a:r>
              <a:rPr sz="2400" dirty="0">
                <a:latin typeface="Arial MT"/>
                <a:cs typeface="Arial MT"/>
              </a:rPr>
              <a:t> </a:t>
            </a:r>
            <a:r>
              <a:rPr sz="2400" spc="-5" dirty="0">
                <a:latin typeface="Arial MT"/>
                <a:cs typeface="Arial MT"/>
              </a:rPr>
              <a:t>capacità</a:t>
            </a:r>
            <a:r>
              <a:rPr sz="2400" spc="15" dirty="0">
                <a:latin typeface="Arial MT"/>
                <a:cs typeface="Arial MT"/>
              </a:rPr>
              <a:t> </a:t>
            </a:r>
            <a:r>
              <a:rPr sz="2400" spc="-5" dirty="0">
                <a:latin typeface="Arial MT"/>
                <a:cs typeface="Arial MT"/>
              </a:rPr>
              <a:t>di</a:t>
            </a:r>
            <a:r>
              <a:rPr sz="2400" spc="10" dirty="0">
                <a:latin typeface="Arial MT"/>
                <a:cs typeface="Arial MT"/>
              </a:rPr>
              <a:t> </a:t>
            </a:r>
            <a:r>
              <a:rPr sz="2400" spc="-5" dirty="0">
                <a:latin typeface="Arial MT"/>
                <a:cs typeface="Arial MT"/>
              </a:rPr>
              <a:t>dividersi </a:t>
            </a:r>
            <a:r>
              <a:rPr sz="2400" spc="-650" dirty="0">
                <a:latin typeface="Arial MT"/>
                <a:cs typeface="Arial MT"/>
              </a:rPr>
              <a:t> </a:t>
            </a:r>
            <a:r>
              <a:rPr sz="2400" spc="-5" dirty="0">
                <a:latin typeface="Arial MT"/>
                <a:cs typeface="Arial MT"/>
              </a:rPr>
              <a:t>attivamente per mitosi.</a:t>
            </a:r>
            <a:endParaRPr sz="2400">
              <a:latin typeface="Arial MT"/>
              <a:cs typeface="Arial MT"/>
            </a:endParaRPr>
          </a:p>
          <a:p>
            <a:pPr marL="12700">
              <a:lnSpc>
                <a:spcPct val="100000"/>
              </a:lnSpc>
              <a:spcBef>
                <a:spcPts val="290"/>
              </a:spcBef>
            </a:pPr>
            <a:r>
              <a:rPr sz="2400" spc="-5" dirty="0">
                <a:latin typeface="Arial MT"/>
                <a:cs typeface="Arial MT"/>
              </a:rPr>
              <a:t>Da</a:t>
            </a:r>
            <a:r>
              <a:rPr sz="2400" dirty="0">
                <a:latin typeface="Arial MT"/>
                <a:cs typeface="Arial MT"/>
              </a:rPr>
              <a:t> </a:t>
            </a:r>
            <a:r>
              <a:rPr sz="2400" spc="-5" dirty="0">
                <a:latin typeface="Arial MT"/>
                <a:cs typeface="Arial MT"/>
              </a:rPr>
              <a:t>esse</a:t>
            </a:r>
            <a:r>
              <a:rPr sz="2400" spc="10" dirty="0">
                <a:latin typeface="Arial MT"/>
                <a:cs typeface="Arial MT"/>
              </a:rPr>
              <a:t> </a:t>
            </a:r>
            <a:r>
              <a:rPr sz="2400" spc="-5" dirty="0">
                <a:latin typeface="Arial MT"/>
                <a:cs typeface="Arial MT"/>
              </a:rPr>
              <a:t>traggono</a:t>
            </a:r>
            <a:r>
              <a:rPr sz="2400" dirty="0">
                <a:latin typeface="Arial MT"/>
                <a:cs typeface="Arial MT"/>
              </a:rPr>
              <a:t> </a:t>
            </a:r>
            <a:r>
              <a:rPr sz="2400" spc="-5" dirty="0">
                <a:latin typeface="Arial MT"/>
                <a:cs typeface="Arial MT"/>
              </a:rPr>
              <a:t>origine</a:t>
            </a:r>
            <a:r>
              <a:rPr sz="2400" spc="40" dirty="0">
                <a:latin typeface="Arial MT"/>
                <a:cs typeface="Arial MT"/>
              </a:rPr>
              <a:t> </a:t>
            </a:r>
            <a:r>
              <a:rPr sz="2400" spc="-5" dirty="0">
                <a:latin typeface="Arial MT"/>
                <a:cs typeface="Arial MT"/>
              </a:rPr>
              <a:t>tutti</a:t>
            </a:r>
            <a:r>
              <a:rPr sz="2400" spc="-25" dirty="0">
                <a:latin typeface="Arial MT"/>
                <a:cs typeface="Arial MT"/>
              </a:rPr>
              <a:t> </a:t>
            </a:r>
            <a:r>
              <a:rPr sz="2400" spc="-5" dirty="0">
                <a:latin typeface="Arial MT"/>
                <a:cs typeface="Arial MT"/>
              </a:rPr>
              <a:t>gli</a:t>
            </a:r>
            <a:r>
              <a:rPr sz="2400" spc="10" dirty="0">
                <a:latin typeface="Arial MT"/>
                <a:cs typeface="Arial MT"/>
              </a:rPr>
              <a:t> </a:t>
            </a:r>
            <a:r>
              <a:rPr sz="2400" spc="-5" dirty="0">
                <a:latin typeface="Arial MT"/>
                <a:cs typeface="Arial MT"/>
              </a:rPr>
              <a:t>altri</a:t>
            </a:r>
            <a:r>
              <a:rPr sz="2400" dirty="0">
                <a:latin typeface="Arial MT"/>
                <a:cs typeface="Arial MT"/>
              </a:rPr>
              <a:t> </a:t>
            </a:r>
            <a:r>
              <a:rPr sz="2400" spc="-5" dirty="0">
                <a:latin typeface="Arial MT"/>
                <a:cs typeface="Arial MT"/>
              </a:rPr>
              <a:t>tipi</a:t>
            </a:r>
            <a:r>
              <a:rPr sz="2400" spc="10" dirty="0">
                <a:latin typeface="Arial MT"/>
                <a:cs typeface="Arial MT"/>
              </a:rPr>
              <a:t> </a:t>
            </a:r>
            <a:r>
              <a:rPr sz="2400" spc="-5" dirty="0">
                <a:latin typeface="Arial MT"/>
                <a:cs typeface="Arial MT"/>
              </a:rPr>
              <a:t>di tessuti</a:t>
            </a:r>
            <a:endParaRPr sz="2400">
              <a:latin typeface="Arial MT"/>
              <a:cs typeface="Arial MT"/>
            </a:endParaRPr>
          </a:p>
          <a:p>
            <a:pPr>
              <a:lnSpc>
                <a:spcPct val="100000"/>
              </a:lnSpc>
            </a:pPr>
            <a:endParaRPr sz="2700">
              <a:latin typeface="Arial MT"/>
              <a:cs typeface="Arial MT"/>
            </a:endParaRPr>
          </a:p>
          <a:p>
            <a:pPr>
              <a:lnSpc>
                <a:spcPct val="100000"/>
              </a:lnSpc>
              <a:spcBef>
                <a:spcPts val="10"/>
              </a:spcBef>
            </a:pPr>
            <a:endParaRPr sz="3050">
              <a:latin typeface="Arial MT"/>
              <a:cs typeface="Arial MT"/>
            </a:endParaRPr>
          </a:p>
          <a:p>
            <a:pPr marL="350520" indent="-338455">
              <a:lnSpc>
                <a:spcPct val="100000"/>
              </a:lnSpc>
              <a:buAutoNum type="arabicPeriod" startAt="2"/>
              <a:tabLst>
                <a:tab pos="351155" algn="l"/>
                <a:tab pos="1793239" algn="l"/>
                <a:tab pos="3057525" algn="l"/>
              </a:tabLst>
            </a:pPr>
            <a:r>
              <a:rPr sz="2400" b="1" spc="-5" dirty="0">
                <a:latin typeface="Arial"/>
                <a:cs typeface="Arial"/>
              </a:rPr>
              <a:t>TESSUTI	</a:t>
            </a:r>
            <a:r>
              <a:rPr sz="2400" b="1" spc="-35" dirty="0">
                <a:latin typeface="Arial"/>
                <a:cs typeface="Arial"/>
              </a:rPr>
              <a:t>ADULTI	</a:t>
            </a:r>
            <a:r>
              <a:rPr sz="2400" dirty="0">
                <a:latin typeface="Arial MT"/>
                <a:cs typeface="Arial MT"/>
              </a:rPr>
              <a:t>(O</a:t>
            </a:r>
            <a:r>
              <a:rPr sz="2400" spc="-55" dirty="0">
                <a:latin typeface="Arial MT"/>
                <a:cs typeface="Arial MT"/>
              </a:rPr>
              <a:t> </a:t>
            </a:r>
            <a:r>
              <a:rPr sz="2400" spc="-5" dirty="0">
                <a:latin typeface="Arial MT"/>
                <a:cs typeface="Arial MT"/>
              </a:rPr>
              <a:t>DEFINITIVI)</a:t>
            </a:r>
            <a:endParaRPr sz="2400">
              <a:latin typeface="Arial MT"/>
              <a:cs typeface="Arial MT"/>
            </a:endParaRPr>
          </a:p>
          <a:p>
            <a:pPr marL="12700" marR="5080">
              <a:lnSpc>
                <a:spcPct val="110000"/>
              </a:lnSpc>
              <a:spcBef>
                <a:spcPts val="1010"/>
              </a:spcBef>
            </a:pPr>
            <a:r>
              <a:rPr sz="2400" spc="-5" dirty="0">
                <a:latin typeface="Arial MT"/>
                <a:cs typeface="Arial MT"/>
              </a:rPr>
              <a:t>Costituiti</a:t>
            </a:r>
            <a:r>
              <a:rPr sz="2400" spc="15" dirty="0">
                <a:latin typeface="Arial MT"/>
                <a:cs typeface="Arial MT"/>
              </a:rPr>
              <a:t> </a:t>
            </a:r>
            <a:r>
              <a:rPr sz="2400" spc="-5" dirty="0">
                <a:latin typeface="Arial MT"/>
                <a:cs typeface="Arial MT"/>
              </a:rPr>
              <a:t>da</a:t>
            </a:r>
            <a:r>
              <a:rPr sz="2400" spc="5" dirty="0">
                <a:latin typeface="Arial MT"/>
                <a:cs typeface="Arial MT"/>
              </a:rPr>
              <a:t> </a:t>
            </a:r>
            <a:r>
              <a:rPr sz="2400" spc="-5" dirty="0">
                <a:latin typeface="Arial MT"/>
                <a:cs typeface="Arial MT"/>
              </a:rPr>
              <a:t>cellule</a:t>
            </a:r>
            <a:r>
              <a:rPr sz="2400" spc="45" dirty="0">
                <a:latin typeface="Arial MT"/>
                <a:cs typeface="Arial MT"/>
              </a:rPr>
              <a:t> </a:t>
            </a:r>
            <a:r>
              <a:rPr sz="2400" spc="-5" dirty="0">
                <a:latin typeface="Arial MT"/>
                <a:cs typeface="Arial MT"/>
              </a:rPr>
              <a:t>completamente</a:t>
            </a:r>
            <a:r>
              <a:rPr sz="2400" spc="15" dirty="0">
                <a:latin typeface="Arial MT"/>
                <a:cs typeface="Arial MT"/>
              </a:rPr>
              <a:t> </a:t>
            </a:r>
            <a:r>
              <a:rPr sz="2400" spc="-10" dirty="0">
                <a:latin typeface="Arial MT"/>
                <a:cs typeface="Arial MT"/>
              </a:rPr>
              <a:t>differenziate,</a:t>
            </a:r>
            <a:r>
              <a:rPr sz="2400" spc="15" dirty="0">
                <a:latin typeface="Arial MT"/>
                <a:cs typeface="Arial MT"/>
              </a:rPr>
              <a:t> </a:t>
            </a:r>
            <a:r>
              <a:rPr sz="2400" spc="-5" dirty="0">
                <a:latin typeface="Arial MT"/>
                <a:cs typeface="Arial MT"/>
              </a:rPr>
              <a:t>che</a:t>
            </a:r>
            <a:r>
              <a:rPr sz="2400" spc="15" dirty="0">
                <a:latin typeface="Arial MT"/>
                <a:cs typeface="Arial MT"/>
              </a:rPr>
              <a:t> </a:t>
            </a:r>
            <a:r>
              <a:rPr sz="2400" spc="-5" dirty="0">
                <a:latin typeface="Arial MT"/>
                <a:cs typeface="Arial MT"/>
              </a:rPr>
              <a:t>(salvo </a:t>
            </a:r>
            <a:r>
              <a:rPr sz="2400" spc="-650" dirty="0">
                <a:latin typeface="Arial MT"/>
                <a:cs typeface="Arial MT"/>
              </a:rPr>
              <a:t> </a:t>
            </a:r>
            <a:r>
              <a:rPr sz="2400" spc="-5" dirty="0">
                <a:latin typeface="Arial MT"/>
                <a:cs typeface="Arial MT"/>
              </a:rPr>
              <a:t>rare</a:t>
            </a:r>
            <a:r>
              <a:rPr sz="2400" spc="-15" dirty="0">
                <a:latin typeface="Arial MT"/>
                <a:cs typeface="Arial MT"/>
              </a:rPr>
              <a:t> </a:t>
            </a:r>
            <a:r>
              <a:rPr sz="2400" spc="-5" dirty="0">
                <a:latin typeface="Arial MT"/>
                <a:cs typeface="Arial MT"/>
              </a:rPr>
              <a:t>eccezioni)</a:t>
            </a:r>
            <a:r>
              <a:rPr sz="2400" spc="35" dirty="0">
                <a:latin typeface="Arial MT"/>
                <a:cs typeface="Arial MT"/>
              </a:rPr>
              <a:t> </a:t>
            </a:r>
            <a:r>
              <a:rPr sz="2400" spc="-5" dirty="0">
                <a:latin typeface="Arial MT"/>
                <a:cs typeface="Arial MT"/>
              </a:rPr>
              <a:t>non</a:t>
            </a:r>
            <a:r>
              <a:rPr sz="2400" dirty="0">
                <a:latin typeface="Arial MT"/>
                <a:cs typeface="Arial MT"/>
              </a:rPr>
              <a:t> </a:t>
            </a:r>
            <a:r>
              <a:rPr sz="2400" spc="-5" dirty="0">
                <a:latin typeface="Arial MT"/>
                <a:cs typeface="Arial MT"/>
              </a:rPr>
              <a:t>si dividono.</a:t>
            </a:r>
            <a:endParaRPr sz="2400">
              <a:latin typeface="Arial MT"/>
              <a:cs typeface="Arial MT"/>
            </a:endParaRPr>
          </a:p>
        </p:txBody>
      </p:sp>
      <p:sp>
        <p:nvSpPr>
          <p:cNvPr id="3" name="object 15">
            <a:extLst>
              <a:ext uri="{FF2B5EF4-FFF2-40B4-BE49-F238E27FC236}">
                <a16:creationId xmlns:a16="http://schemas.microsoft.com/office/drawing/2014/main" id="{3365DA48-E9FC-4894-A00A-4EA8FA91FB24}"/>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381000"/>
            <a:ext cx="8305799" cy="5419343"/>
          </a:xfrm>
          <a:prstGeom prst="rect">
            <a:avLst/>
          </a:prstGeom>
        </p:spPr>
      </p:pic>
      <p:pic>
        <p:nvPicPr>
          <p:cNvPr id="3" name="object 3"/>
          <p:cNvPicPr/>
          <p:nvPr/>
        </p:nvPicPr>
        <p:blipFill>
          <a:blip r:embed="rId3" cstate="print"/>
          <a:stretch>
            <a:fillRect/>
          </a:stretch>
        </p:blipFill>
        <p:spPr>
          <a:xfrm>
            <a:off x="3561588" y="6324600"/>
            <a:ext cx="426719" cy="533400"/>
          </a:xfrm>
          <a:prstGeom prst="rect">
            <a:avLst/>
          </a:prstGeom>
        </p:spPr>
      </p:pic>
      <p:sp>
        <p:nvSpPr>
          <p:cNvPr id="4" name="object 4"/>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6" name="object 15">
            <a:extLst>
              <a:ext uri="{FF2B5EF4-FFF2-40B4-BE49-F238E27FC236}">
                <a16:creationId xmlns:a16="http://schemas.microsoft.com/office/drawing/2014/main" id="{C3C0060E-50CF-42ED-9CC6-17CB35851424}"/>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40863" y="571500"/>
            <a:ext cx="6802120" cy="6286500"/>
            <a:chOff x="2340863" y="571500"/>
            <a:chExt cx="6802120" cy="6286500"/>
          </a:xfrm>
        </p:grpSpPr>
        <p:pic>
          <p:nvPicPr>
            <p:cNvPr id="3" name="object 3"/>
            <p:cNvPicPr/>
            <p:nvPr/>
          </p:nvPicPr>
          <p:blipFill>
            <a:blip r:embed="rId2" cstate="print"/>
            <a:stretch>
              <a:fillRect/>
            </a:stretch>
          </p:blipFill>
          <p:spPr>
            <a:xfrm>
              <a:off x="2340863" y="571500"/>
              <a:ext cx="6420611" cy="5753100"/>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6" name="object 6"/>
          <p:cNvSpPr txBox="1">
            <a:spLocks noGrp="1"/>
          </p:cNvSpPr>
          <p:nvPr>
            <p:ph type="title"/>
          </p:nvPr>
        </p:nvSpPr>
        <p:spPr>
          <a:xfrm>
            <a:off x="258127" y="141287"/>
            <a:ext cx="2392680" cy="3911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BF0000"/>
                </a:solidFill>
                <a:latin typeface="Arial"/>
                <a:cs typeface="Arial"/>
              </a:rPr>
              <a:t>TRICOMI</a:t>
            </a:r>
            <a:r>
              <a:rPr b="1" spc="-45" dirty="0">
                <a:solidFill>
                  <a:srgbClr val="BF0000"/>
                </a:solidFill>
                <a:latin typeface="Arial"/>
                <a:cs typeface="Arial"/>
              </a:rPr>
              <a:t> </a:t>
            </a:r>
            <a:r>
              <a:rPr b="1" spc="-5" dirty="0">
                <a:solidFill>
                  <a:srgbClr val="BF0000"/>
                </a:solidFill>
                <a:latin typeface="Arial"/>
                <a:cs typeface="Arial"/>
              </a:rPr>
              <a:t>(o</a:t>
            </a:r>
            <a:r>
              <a:rPr b="1" spc="-40" dirty="0">
                <a:solidFill>
                  <a:srgbClr val="BF0000"/>
                </a:solidFill>
                <a:latin typeface="Arial"/>
                <a:cs typeface="Arial"/>
              </a:rPr>
              <a:t> </a:t>
            </a:r>
            <a:r>
              <a:rPr b="1" spc="-5" dirty="0">
                <a:solidFill>
                  <a:srgbClr val="BF0000"/>
                </a:solidFill>
                <a:latin typeface="Arial"/>
                <a:cs typeface="Arial"/>
              </a:rPr>
              <a:t>peli)</a:t>
            </a:r>
          </a:p>
        </p:txBody>
      </p:sp>
      <p:sp>
        <p:nvSpPr>
          <p:cNvPr id="7" name="object 7"/>
          <p:cNvSpPr txBox="1"/>
          <p:nvPr/>
        </p:nvSpPr>
        <p:spPr>
          <a:xfrm>
            <a:off x="258127" y="509181"/>
            <a:ext cx="3218180" cy="1127760"/>
          </a:xfrm>
          <a:prstGeom prst="rect">
            <a:avLst/>
          </a:prstGeom>
        </p:spPr>
        <p:txBody>
          <a:bodyPr vert="horz" wrap="square" lIns="0" tIns="74930" rIns="0" bIns="0" rtlCol="0">
            <a:spAutoFit/>
          </a:bodyPr>
          <a:lstStyle/>
          <a:p>
            <a:pPr marL="193675" indent="-181610">
              <a:lnSpc>
                <a:spcPct val="100000"/>
              </a:lnSpc>
              <a:spcBef>
                <a:spcPts val="590"/>
              </a:spcBef>
              <a:buChar char="•"/>
              <a:tabLst>
                <a:tab pos="194310" algn="l"/>
              </a:tabLst>
            </a:pPr>
            <a:r>
              <a:rPr sz="2000" dirty="0">
                <a:latin typeface="Arial MT"/>
                <a:cs typeface="Arial MT"/>
              </a:rPr>
              <a:t>unicellulari</a:t>
            </a:r>
            <a:r>
              <a:rPr sz="2000" spc="-50" dirty="0">
                <a:latin typeface="Arial MT"/>
                <a:cs typeface="Arial MT"/>
              </a:rPr>
              <a:t> </a:t>
            </a:r>
            <a:r>
              <a:rPr sz="2000" dirty="0">
                <a:latin typeface="Arial MT"/>
                <a:cs typeface="Arial MT"/>
              </a:rPr>
              <a:t>vs.</a:t>
            </a:r>
            <a:r>
              <a:rPr sz="2000" spc="-45" dirty="0">
                <a:latin typeface="Arial MT"/>
                <a:cs typeface="Arial MT"/>
              </a:rPr>
              <a:t> </a:t>
            </a:r>
            <a:r>
              <a:rPr sz="2000" dirty="0">
                <a:latin typeface="Arial MT"/>
                <a:cs typeface="Arial MT"/>
              </a:rPr>
              <a:t>pluricellulari</a:t>
            </a:r>
            <a:endParaRPr sz="2000">
              <a:latin typeface="Arial MT"/>
              <a:cs typeface="Arial MT"/>
            </a:endParaRPr>
          </a:p>
          <a:p>
            <a:pPr marL="193675" indent="-181610">
              <a:lnSpc>
                <a:spcPct val="100000"/>
              </a:lnSpc>
              <a:spcBef>
                <a:spcPts val="490"/>
              </a:spcBef>
              <a:buChar char="•"/>
              <a:tabLst>
                <a:tab pos="194310" algn="l"/>
              </a:tabLst>
            </a:pPr>
            <a:r>
              <a:rPr sz="2000" dirty="0">
                <a:latin typeface="Arial MT"/>
                <a:cs typeface="Arial MT"/>
              </a:rPr>
              <a:t>semplici</a:t>
            </a:r>
            <a:r>
              <a:rPr sz="2000" spc="-50" dirty="0">
                <a:latin typeface="Arial MT"/>
                <a:cs typeface="Arial MT"/>
              </a:rPr>
              <a:t> </a:t>
            </a:r>
            <a:r>
              <a:rPr sz="2000" dirty="0">
                <a:latin typeface="Arial MT"/>
                <a:cs typeface="Arial MT"/>
              </a:rPr>
              <a:t>vs.</a:t>
            </a:r>
            <a:r>
              <a:rPr sz="2000" spc="-50" dirty="0">
                <a:latin typeface="Arial MT"/>
                <a:cs typeface="Arial MT"/>
              </a:rPr>
              <a:t> </a:t>
            </a:r>
            <a:r>
              <a:rPr sz="2000" dirty="0">
                <a:latin typeface="Arial MT"/>
                <a:cs typeface="Arial MT"/>
              </a:rPr>
              <a:t>ramificati</a:t>
            </a:r>
            <a:endParaRPr sz="2000">
              <a:latin typeface="Arial MT"/>
              <a:cs typeface="Arial MT"/>
            </a:endParaRPr>
          </a:p>
          <a:p>
            <a:pPr marL="193675" indent="-181610">
              <a:lnSpc>
                <a:spcPct val="100000"/>
              </a:lnSpc>
              <a:spcBef>
                <a:spcPts val="495"/>
              </a:spcBef>
              <a:buChar char="•"/>
              <a:tabLst>
                <a:tab pos="194310" algn="l"/>
              </a:tabLst>
            </a:pPr>
            <a:r>
              <a:rPr sz="2000" spc="-5" dirty="0">
                <a:latin typeface="Arial MT"/>
                <a:cs typeface="Arial MT"/>
              </a:rPr>
              <a:t>morti</a:t>
            </a:r>
            <a:r>
              <a:rPr sz="2000" spc="-40" dirty="0">
                <a:latin typeface="Arial MT"/>
                <a:cs typeface="Arial MT"/>
              </a:rPr>
              <a:t> </a:t>
            </a:r>
            <a:r>
              <a:rPr sz="2000" dirty="0">
                <a:latin typeface="Arial MT"/>
                <a:cs typeface="Arial MT"/>
              </a:rPr>
              <a:t>vs.</a:t>
            </a:r>
            <a:r>
              <a:rPr sz="2000" spc="-45" dirty="0">
                <a:latin typeface="Arial MT"/>
                <a:cs typeface="Arial MT"/>
              </a:rPr>
              <a:t> </a:t>
            </a:r>
            <a:r>
              <a:rPr sz="2000" spc="-5" dirty="0">
                <a:latin typeface="Arial MT"/>
                <a:cs typeface="Arial MT"/>
              </a:rPr>
              <a:t>vivi</a:t>
            </a:r>
            <a:endParaRPr sz="2000">
              <a:latin typeface="Arial MT"/>
              <a:cs typeface="Arial MT"/>
            </a:endParaRPr>
          </a:p>
        </p:txBody>
      </p:sp>
      <p:sp>
        <p:nvSpPr>
          <p:cNvPr id="9" name="object 15">
            <a:extLst>
              <a:ext uri="{FF2B5EF4-FFF2-40B4-BE49-F238E27FC236}">
                <a16:creationId xmlns:a16="http://schemas.microsoft.com/office/drawing/2014/main" id="{6E7D244B-9BE9-4CF6-B8BE-7E057F83BDE1}"/>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1385316"/>
              <a:ext cx="9144000" cy="5143500"/>
            </a:xfrm>
            <a:prstGeom prst="rect">
              <a:avLst/>
            </a:prstGeom>
          </p:spPr>
        </p:pic>
        <p:pic>
          <p:nvPicPr>
            <p:cNvPr id="4" name="object 4"/>
            <p:cNvPicPr/>
            <p:nvPr/>
          </p:nvPicPr>
          <p:blipFill>
            <a:blip r:embed="rId3" cstate="print"/>
            <a:stretch>
              <a:fillRect/>
            </a:stretch>
          </p:blipFill>
          <p:spPr>
            <a:xfrm>
              <a:off x="4501895" y="0"/>
              <a:ext cx="4642103" cy="4942332"/>
            </a:xfrm>
            <a:prstGeom prst="rect">
              <a:avLst/>
            </a:prstGeom>
          </p:spPr>
        </p:pic>
        <p:pic>
          <p:nvPicPr>
            <p:cNvPr id="5" name="object 5"/>
            <p:cNvPicPr/>
            <p:nvPr/>
          </p:nvPicPr>
          <p:blipFill>
            <a:blip r:embed="rId4" cstate="print"/>
            <a:stretch>
              <a:fillRect/>
            </a:stretch>
          </p:blipFill>
          <p:spPr>
            <a:xfrm>
              <a:off x="3561588" y="6324600"/>
              <a:ext cx="426719" cy="533400"/>
            </a:xfrm>
            <a:prstGeom prst="rect">
              <a:avLst/>
            </a:prstGeom>
          </p:spPr>
        </p:pic>
        <p:sp>
          <p:nvSpPr>
            <p:cNvPr id="6" name="object 6"/>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8" name="object 15">
            <a:extLst>
              <a:ext uri="{FF2B5EF4-FFF2-40B4-BE49-F238E27FC236}">
                <a16:creationId xmlns:a16="http://schemas.microsoft.com/office/drawing/2014/main" id="{78AA9BA1-AFAE-46BE-ADB4-A41AFFD74D02}"/>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1603" y="97514"/>
            <a:ext cx="8801100" cy="6760845"/>
            <a:chOff x="341603" y="97514"/>
            <a:chExt cx="8801100" cy="6760845"/>
          </a:xfrm>
        </p:grpSpPr>
        <p:pic>
          <p:nvPicPr>
            <p:cNvPr id="3" name="object 3"/>
            <p:cNvPicPr/>
            <p:nvPr/>
          </p:nvPicPr>
          <p:blipFill>
            <a:blip r:embed="rId2" cstate="print"/>
            <a:stretch>
              <a:fillRect/>
            </a:stretch>
          </p:blipFill>
          <p:spPr>
            <a:xfrm>
              <a:off x="341603" y="97514"/>
              <a:ext cx="8735295" cy="6435936"/>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15">
            <a:extLst>
              <a:ext uri="{FF2B5EF4-FFF2-40B4-BE49-F238E27FC236}">
                <a16:creationId xmlns:a16="http://schemas.microsoft.com/office/drawing/2014/main" id="{CFEE35EF-0BF1-403A-9D86-E0193C08EB14}"/>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425196"/>
            <a:ext cx="3535679" cy="6109715"/>
          </a:xfrm>
          <a:prstGeom prst="rect">
            <a:avLst/>
          </a:prstGeom>
        </p:spPr>
      </p:pic>
      <p:pic>
        <p:nvPicPr>
          <p:cNvPr id="3" name="object 3"/>
          <p:cNvPicPr/>
          <p:nvPr/>
        </p:nvPicPr>
        <p:blipFill>
          <a:blip r:embed="rId3" cstate="print"/>
          <a:stretch>
            <a:fillRect/>
          </a:stretch>
        </p:blipFill>
        <p:spPr>
          <a:xfrm>
            <a:off x="4876800" y="425196"/>
            <a:ext cx="3755135" cy="6097523"/>
          </a:xfrm>
          <a:prstGeom prst="rect">
            <a:avLst/>
          </a:prstGeom>
        </p:spPr>
      </p:pic>
      <p:pic>
        <p:nvPicPr>
          <p:cNvPr id="4" name="object 4"/>
          <p:cNvPicPr/>
          <p:nvPr/>
        </p:nvPicPr>
        <p:blipFill>
          <a:blip r:embed="rId4"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7" name="object 15">
            <a:extLst>
              <a:ext uri="{FF2B5EF4-FFF2-40B4-BE49-F238E27FC236}">
                <a16:creationId xmlns:a16="http://schemas.microsoft.com/office/drawing/2014/main" id="{5570492F-49BB-4970-9F30-720B14B8839C}"/>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09600" y="457200"/>
            <a:ext cx="8533130" cy="6400800"/>
            <a:chOff x="609600" y="457200"/>
            <a:chExt cx="8533130" cy="6400800"/>
          </a:xfrm>
        </p:grpSpPr>
        <p:pic>
          <p:nvPicPr>
            <p:cNvPr id="3" name="object 3"/>
            <p:cNvPicPr/>
            <p:nvPr/>
          </p:nvPicPr>
          <p:blipFill>
            <a:blip r:embed="rId2" cstate="print"/>
            <a:stretch>
              <a:fillRect/>
            </a:stretch>
          </p:blipFill>
          <p:spPr>
            <a:xfrm>
              <a:off x="609600" y="457200"/>
              <a:ext cx="8077199" cy="6071615"/>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15">
            <a:extLst>
              <a:ext uri="{FF2B5EF4-FFF2-40B4-BE49-F238E27FC236}">
                <a16:creationId xmlns:a16="http://schemas.microsoft.com/office/drawing/2014/main" id="{D6D06476-74EC-4808-826D-33C5DEF9A4C4}"/>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4011" y="2276856"/>
            <a:ext cx="5999987" cy="4255007"/>
          </a:xfrm>
          <a:prstGeom prst="rect">
            <a:avLst/>
          </a:prstGeom>
        </p:spPr>
      </p:pic>
      <p:sp>
        <p:nvSpPr>
          <p:cNvPr id="3" name="object 3"/>
          <p:cNvSpPr txBox="1"/>
          <p:nvPr/>
        </p:nvSpPr>
        <p:spPr>
          <a:xfrm>
            <a:off x="383539" y="330200"/>
            <a:ext cx="8124190" cy="59594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MT"/>
                <a:cs typeface="Arial MT"/>
              </a:rPr>
              <a:t>A</a:t>
            </a:r>
            <a:r>
              <a:rPr sz="2400" spc="-114" dirty="0">
                <a:latin typeface="Arial MT"/>
                <a:cs typeface="Arial MT"/>
              </a:rPr>
              <a:t> </a:t>
            </a:r>
            <a:r>
              <a:rPr sz="2400" spc="-5" dirty="0">
                <a:latin typeface="Arial MT"/>
                <a:cs typeface="Arial MT"/>
              </a:rPr>
              <a:t>livello</a:t>
            </a:r>
            <a:r>
              <a:rPr sz="2400" spc="75" dirty="0">
                <a:latin typeface="Arial MT"/>
                <a:cs typeface="Arial MT"/>
              </a:rPr>
              <a:t> </a:t>
            </a:r>
            <a:r>
              <a:rPr sz="2400" spc="-5" dirty="0">
                <a:latin typeface="Arial MT"/>
                <a:cs typeface="Arial MT"/>
              </a:rPr>
              <a:t>di</a:t>
            </a:r>
            <a:r>
              <a:rPr sz="2400" spc="25" dirty="0">
                <a:latin typeface="Arial MT"/>
                <a:cs typeface="Arial MT"/>
              </a:rPr>
              <a:t> </a:t>
            </a:r>
            <a:r>
              <a:rPr sz="2400" spc="-5" dirty="0">
                <a:latin typeface="Arial MT"/>
                <a:cs typeface="Arial MT"/>
              </a:rPr>
              <a:t>strutture</a:t>
            </a:r>
            <a:r>
              <a:rPr sz="2400" spc="10" dirty="0">
                <a:latin typeface="Arial MT"/>
                <a:cs typeface="Arial MT"/>
              </a:rPr>
              <a:t> </a:t>
            </a:r>
            <a:r>
              <a:rPr sz="2400" spc="-5" dirty="0">
                <a:latin typeface="Arial MT"/>
                <a:cs typeface="Arial MT"/>
              </a:rPr>
              <a:t>che</a:t>
            </a:r>
            <a:r>
              <a:rPr sz="2400" spc="30" dirty="0">
                <a:latin typeface="Arial MT"/>
                <a:cs typeface="Arial MT"/>
              </a:rPr>
              <a:t> </a:t>
            </a:r>
            <a:r>
              <a:rPr sz="2400" spc="-5" dirty="0">
                <a:latin typeface="Arial MT"/>
                <a:cs typeface="Arial MT"/>
              </a:rPr>
              <a:t>devono</a:t>
            </a:r>
            <a:r>
              <a:rPr sz="2400" spc="40" dirty="0">
                <a:latin typeface="Arial MT"/>
                <a:cs typeface="Arial MT"/>
              </a:rPr>
              <a:t> </a:t>
            </a:r>
            <a:r>
              <a:rPr sz="2400" spc="-5" dirty="0">
                <a:latin typeface="Arial MT"/>
                <a:cs typeface="Arial MT"/>
              </a:rPr>
              <a:t>essere</a:t>
            </a:r>
            <a:r>
              <a:rPr sz="2400" spc="40" dirty="0">
                <a:latin typeface="Arial MT"/>
                <a:cs typeface="Arial MT"/>
              </a:rPr>
              <a:t> </a:t>
            </a:r>
            <a:r>
              <a:rPr sz="2400" spc="-5" dirty="0">
                <a:latin typeface="Arial MT"/>
                <a:cs typeface="Arial MT"/>
              </a:rPr>
              <a:t>esplorate</a:t>
            </a:r>
            <a:r>
              <a:rPr sz="2400" spc="45" dirty="0">
                <a:latin typeface="Arial MT"/>
                <a:cs typeface="Arial MT"/>
              </a:rPr>
              <a:t> </a:t>
            </a:r>
            <a:r>
              <a:rPr sz="2400" spc="-5" dirty="0">
                <a:latin typeface="Arial MT"/>
                <a:cs typeface="Arial MT"/>
              </a:rPr>
              <a:t>da </a:t>
            </a:r>
            <a:r>
              <a:rPr sz="2400" dirty="0">
                <a:latin typeface="Arial MT"/>
                <a:cs typeface="Arial MT"/>
              </a:rPr>
              <a:t> </a:t>
            </a:r>
            <a:r>
              <a:rPr sz="2400" spc="-5" dirty="0">
                <a:latin typeface="Arial MT"/>
                <a:cs typeface="Arial MT"/>
              </a:rPr>
              <a:t>visitatori</a:t>
            </a:r>
            <a:r>
              <a:rPr sz="2400" spc="10" dirty="0">
                <a:latin typeface="Arial MT"/>
                <a:cs typeface="Arial MT"/>
              </a:rPr>
              <a:t> </a:t>
            </a:r>
            <a:r>
              <a:rPr sz="2400" spc="-5" dirty="0">
                <a:latin typeface="Arial MT"/>
                <a:cs typeface="Arial MT"/>
              </a:rPr>
              <a:t>“utili”</a:t>
            </a:r>
            <a:r>
              <a:rPr sz="2400" spc="10" dirty="0">
                <a:latin typeface="Arial MT"/>
                <a:cs typeface="Arial MT"/>
              </a:rPr>
              <a:t> </a:t>
            </a:r>
            <a:r>
              <a:rPr sz="2400" spc="-5" dirty="0">
                <a:latin typeface="Arial MT"/>
                <a:cs typeface="Arial MT"/>
              </a:rPr>
              <a:t>(per</a:t>
            </a:r>
            <a:r>
              <a:rPr sz="2400" spc="10" dirty="0">
                <a:latin typeface="Arial MT"/>
                <a:cs typeface="Arial MT"/>
              </a:rPr>
              <a:t> </a:t>
            </a:r>
            <a:r>
              <a:rPr sz="2400" spc="-5" dirty="0">
                <a:latin typeface="Arial MT"/>
                <a:cs typeface="Arial MT"/>
              </a:rPr>
              <a:t>es.</a:t>
            </a:r>
            <a:r>
              <a:rPr sz="2400" dirty="0">
                <a:latin typeface="Arial MT"/>
                <a:cs typeface="Arial MT"/>
              </a:rPr>
              <a:t> </a:t>
            </a:r>
            <a:r>
              <a:rPr sz="2400" spc="-5" dirty="0">
                <a:latin typeface="Arial MT"/>
                <a:cs typeface="Arial MT"/>
              </a:rPr>
              <a:t>insetti</a:t>
            </a:r>
            <a:r>
              <a:rPr sz="2400" dirty="0">
                <a:latin typeface="Arial MT"/>
                <a:cs typeface="Arial MT"/>
              </a:rPr>
              <a:t> </a:t>
            </a:r>
            <a:r>
              <a:rPr sz="2400" spc="-5" dirty="0">
                <a:latin typeface="Arial MT"/>
                <a:cs typeface="Arial MT"/>
              </a:rPr>
              <a:t>pronubi),</a:t>
            </a:r>
            <a:r>
              <a:rPr sz="2400" spc="10" dirty="0">
                <a:latin typeface="Arial MT"/>
                <a:cs typeface="Arial MT"/>
              </a:rPr>
              <a:t> </a:t>
            </a:r>
            <a:r>
              <a:rPr sz="2400" spc="-5" dirty="0">
                <a:latin typeface="Arial MT"/>
                <a:cs typeface="Arial MT"/>
              </a:rPr>
              <a:t>altri</a:t>
            </a:r>
            <a:r>
              <a:rPr sz="2400" spc="10" dirty="0">
                <a:latin typeface="Arial MT"/>
                <a:cs typeface="Arial MT"/>
              </a:rPr>
              <a:t> </a:t>
            </a:r>
            <a:r>
              <a:rPr sz="2400" spc="-5" dirty="0">
                <a:latin typeface="Arial MT"/>
                <a:cs typeface="Arial MT"/>
              </a:rPr>
              <a:t>peli</a:t>
            </a:r>
            <a:r>
              <a:rPr sz="2400" spc="15" dirty="0">
                <a:latin typeface="Arial MT"/>
                <a:cs typeface="Arial MT"/>
              </a:rPr>
              <a:t> </a:t>
            </a:r>
            <a:r>
              <a:rPr sz="2400" spc="-5" dirty="0">
                <a:latin typeface="Arial MT"/>
                <a:cs typeface="Arial MT"/>
              </a:rPr>
              <a:t>specializzati </a:t>
            </a:r>
            <a:r>
              <a:rPr sz="2400" dirty="0">
                <a:latin typeface="Arial MT"/>
                <a:cs typeface="Arial MT"/>
              </a:rPr>
              <a:t> </a:t>
            </a:r>
            <a:r>
              <a:rPr sz="2400" spc="-5" dirty="0">
                <a:latin typeface="Arial MT"/>
                <a:cs typeface="Arial MT"/>
              </a:rPr>
              <a:t>servono</a:t>
            </a:r>
            <a:r>
              <a:rPr sz="2400" spc="10" dirty="0">
                <a:latin typeface="Arial MT"/>
                <a:cs typeface="Arial MT"/>
              </a:rPr>
              <a:t> </a:t>
            </a:r>
            <a:r>
              <a:rPr sz="2400" spc="-5" dirty="0">
                <a:latin typeface="Arial MT"/>
                <a:cs typeface="Arial MT"/>
              </a:rPr>
              <a:t>per</a:t>
            </a:r>
            <a:r>
              <a:rPr sz="2400" spc="5" dirty="0">
                <a:latin typeface="Arial MT"/>
                <a:cs typeface="Arial MT"/>
              </a:rPr>
              <a:t> </a:t>
            </a:r>
            <a:r>
              <a:rPr sz="2400" spc="-5" dirty="0">
                <a:latin typeface="Arial MT"/>
                <a:cs typeface="Arial MT"/>
              </a:rPr>
              <a:t>facilitare</a:t>
            </a:r>
            <a:r>
              <a:rPr sz="2400" spc="10" dirty="0">
                <a:latin typeface="Arial MT"/>
                <a:cs typeface="Arial MT"/>
              </a:rPr>
              <a:t> </a:t>
            </a:r>
            <a:r>
              <a:rPr sz="2400" spc="-5" dirty="0">
                <a:latin typeface="Arial MT"/>
                <a:cs typeface="Arial MT"/>
              </a:rPr>
              <a:t>l’atterraggio,</a:t>
            </a:r>
            <a:r>
              <a:rPr sz="2400" spc="20" dirty="0">
                <a:latin typeface="Arial MT"/>
                <a:cs typeface="Arial MT"/>
              </a:rPr>
              <a:t> </a:t>
            </a:r>
            <a:r>
              <a:rPr sz="2400" spc="-5" dirty="0">
                <a:latin typeface="Arial MT"/>
                <a:cs typeface="Arial MT"/>
              </a:rPr>
              <a:t>per</a:t>
            </a:r>
            <a:r>
              <a:rPr sz="2400" spc="5" dirty="0">
                <a:latin typeface="Arial MT"/>
                <a:cs typeface="Arial MT"/>
              </a:rPr>
              <a:t> </a:t>
            </a:r>
            <a:r>
              <a:rPr sz="2400" spc="-5" dirty="0">
                <a:latin typeface="Arial MT"/>
                <a:cs typeface="Arial MT"/>
              </a:rPr>
              <a:t>impedire</a:t>
            </a:r>
            <a:r>
              <a:rPr sz="2400" spc="20" dirty="0">
                <a:latin typeface="Arial MT"/>
                <a:cs typeface="Arial MT"/>
              </a:rPr>
              <a:t> </a:t>
            </a:r>
            <a:r>
              <a:rPr sz="2400" spc="-5" dirty="0">
                <a:latin typeface="Arial MT"/>
                <a:cs typeface="Arial MT"/>
              </a:rPr>
              <a:t>l’accesso</a:t>
            </a:r>
            <a:r>
              <a:rPr sz="2400" spc="25" dirty="0">
                <a:latin typeface="Arial MT"/>
                <a:cs typeface="Arial MT"/>
              </a:rPr>
              <a:t> </a:t>
            </a:r>
            <a:r>
              <a:rPr sz="2400" spc="-5" dirty="0">
                <a:latin typeface="Arial MT"/>
                <a:cs typeface="Arial MT"/>
              </a:rPr>
              <a:t>a </a:t>
            </a:r>
            <a:r>
              <a:rPr sz="2400" dirty="0">
                <a:latin typeface="Arial MT"/>
                <a:cs typeface="Arial MT"/>
              </a:rPr>
              <a:t> </a:t>
            </a:r>
            <a:r>
              <a:rPr sz="2400" spc="-5" dirty="0">
                <a:latin typeface="Arial MT"/>
                <a:cs typeface="Arial MT"/>
              </a:rPr>
              <a:t>certe</a:t>
            </a:r>
            <a:r>
              <a:rPr sz="2400" spc="-10" dirty="0">
                <a:latin typeface="Arial MT"/>
                <a:cs typeface="Arial MT"/>
              </a:rPr>
              <a:t> </a:t>
            </a:r>
            <a:r>
              <a:rPr sz="2400" spc="-5" dirty="0">
                <a:latin typeface="Arial MT"/>
                <a:cs typeface="Arial MT"/>
              </a:rPr>
              <a:t>parti</a:t>
            </a:r>
            <a:r>
              <a:rPr sz="2400" dirty="0">
                <a:latin typeface="Arial MT"/>
                <a:cs typeface="Arial MT"/>
              </a:rPr>
              <a:t> </a:t>
            </a:r>
            <a:r>
              <a:rPr sz="2400" spc="-5" dirty="0">
                <a:latin typeface="Arial MT"/>
                <a:cs typeface="Arial MT"/>
              </a:rPr>
              <a:t>della</a:t>
            </a:r>
            <a:r>
              <a:rPr sz="2400" spc="25" dirty="0">
                <a:latin typeface="Arial MT"/>
                <a:cs typeface="Arial MT"/>
              </a:rPr>
              <a:t> </a:t>
            </a:r>
            <a:r>
              <a:rPr sz="2400" spc="-5" dirty="0">
                <a:latin typeface="Arial MT"/>
                <a:cs typeface="Arial MT"/>
              </a:rPr>
              <a:t>struttura</a:t>
            </a:r>
            <a:r>
              <a:rPr sz="2400" spc="-20" dirty="0">
                <a:latin typeface="Arial MT"/>
                <a:cs typeface="Arial MT"/>
              </a:rPr>
              <a:t> </a:t>
            </a:r>
            <a:r>
              <a:rPr sz="2400" spc="-5" dirty="0">
                <a:latin typeface="Arial MT"/>
                <a:cs typeface="Arial MT"/>
              </a:rPr>
              <a:t>fiorale</a:t>
            </a:r>
            <a:r>
              <a:rPr sz="2400" spc="15" dirty="0">
                <a:latin typeface="Arial MT"/>
                <a:cs typeface="Arial MT"/>
              </a:rPr>
              <a:t> </a:t>
            </a:r>
            <a:r>
              <a:rPr sz="2400" spc="-5" dirty="0">
                <a:latin typeface="Arial MT"/>
                <a:cs typeface="Arial MT"/>
              </a:rPr>
              <a:t>o per</a:t>
            </a:r>
            <a:r>
              <a:rPr sz="2400" spc="10" dirty="0">
                <a:latin typeface="Arial MT"/>
                <a:cs typeface="Arial MT"/>
              </a:rPr>
              <a:t> </a:t>
            </a:r>
            <a:r>
              <a:rPr sz="2400" spc="-5" dirty="0">
                <a:latin typeface="Arial MT"/>
                <a:cs typeface="Arial MT"/>
              </a:rPr>
              <a:t>indirizzarli</a:t>
            </a:r>
            <a:r>
              <a:rPr sz="2400" spc="45" dirty="0">
                <a:latin typeface="Arial MT"/>
                <a:cs typeface="Arial MT"/>
              </a:rPr>
              <a:t> </a:t>
            </a:r>
            <a:r>
              <a:rPr sz="2400" spc="-5" dirty="0">
                <a:latin typeface="Arial MT"/>
                <a:cs typeface="Arial MT"/>
              </a:rPr>
              <a:t>in</a:t>
            </a:r>
            <a:r>
              <a:rPr sz="2400" spc="5" dirty="0">
                <a:latin typeface="Arial MT"/>
                <a:cs typeface="Arial MT"/>
              </a:rPr>
              <a:t> </a:t>
            </a:r>
            <a:r>
              <a:rPr sz="2400" spc="-5" dirty="0">
                <a:latin typeface="Arial MT"/>
                <a:cs typeface="Arial MT"/>
              </a:rPr>
              <a:t>una</a:t>
            </a:r>
            <a:r>
              <a:rPr sz="2400" spc="15" dirty="0">
                <a:latin typeface="Arial MT"/>
                <a:cs typeface="Arial MT"/>
              </a:rPr>
              <a:t> </a:t>
            </a:r>
            <a:r>
              <a:rPr sz="2400" spc="-5" dirty="0">
                <a:latin typeface="Arial MT"/>
                <a:cs typeface="Arial MT"/>
              </a:rPr>
              <a:t>certa </a:t>
            </a:r>
            <a:r>
              <a:rPr sz="2400" spc="-650" dirty="0">
                <a:latin typeface="Arial MT"/>
                <a:cs typeface="Arial MT"/>
              </a:rPr>
              <a:t> </a:t>
            </a:r>
            <a:r>
              <a:rPr sz="2400" spc="-5" dirty="0">
                <a:latin typeface="Arial MT"/>
                <a:cs typeface="Arial MT"/>
              </a:rPr>
              <a:t>direzione</a:t>
            </a:r>
            <a:r>
              <a:rPr sz="2400" spc="30" dirty="0">
                <a:latin typeface="Arial MT"/>
                <a:cs typeface="Arial MT"/>
              </a:rPr>
              <a:t> </a:t>
            </a:r>
            <a:r>
              <a:rPr sz="2400" spc="-5" dirty="0">
                <a:latin typeface="Arial MT"/>
                <a:cs typeface="Arial MT"/>
              </a:rPr>
              <a:t>invece</a:t>
            </a:r>
            <a:r>
              <a:rPr sz="2400" spc="10" dirty="0">
                <a:latin typeface="Arial MT"/>
                <a:cs typeface="Arial MT"/>
              </a:rPr>
              <a:t> </a:t>
            </a:r>
            <a:r>
              <a:rPr sz="2400" spc="-5" dirty="0">
                <a:latin typeface="Arial MT"/>
                <a:cs typeface="Arial MT"/>
              </a:rPr>
              <a:t>che</a:t>
            </a:r>
            <a:r>
              <a:rPr sz="2400" dirty="0">
                <a:latin typeface="Arial MT"/>
                <a:cs typeface="Arial MT"/>
              </a:rPr>
              <a:t> </a:t>
            </a:r>
            <a:r>
              <a:rPr sz="2400" spc="-5" dirty="0">
                <a:latin typeface="Arial MT"/>
                <a:cs typeface="Arial MT"/>
              </a:rPr>
              <a:t>verso</a:t>
            </a:r>
            <a:r>
              <a:rPr sz="2400" dirty="0">
                <a:latin typeface="Arial MT"/>
                <a:cs typeface="Arial MT"/>
              </a:rPr>
              <a:t> </a:t>
            </a:r>
            <a:r>
              <a:rPr sz="2400" spc="-5" dirty="0">
                <a:latin typeface="Arial MT"/>
                <a:cs typeface="Arial MT"/>
              </a:rPr>
              <a:t>un’altra.</a:t>
            </a:r>
            <a:endParaRPr sz="2400">
              <a:latin typeface="Arial MT"/>
              <a:cs typeface="Arial MT"/>
            </a:endParaRPr>
          </a:p>
          <a:p>
            <a:pPr>
              <a:lnSpc>
                <a:spcPct val="100000"/>
              </a:lnSpc>
              <a:spcBef>
                <a:spcPts val="15"/>
              </a:spcBef>
            </a:pPr>
            <a:endParaRPr sz="3050">
              <a:latin typeface="Arial MT"/>
              <a:cs typeface="Arial MT"/>
            </a:endParaRPr>
          </a:p>
          <a:p>
            <a:pPr marL="12700" marR="5511800">
              <a:lnSpc>
                <a:spcPct val="100000"/>
              </a:lnSpc>
            </a:pPr>
            <a:r>
              <a:rPr sz="2400" spc="-5" dirty="0">
                <a:latin typeface="Arial MT"/>
                <a:cs typeface="Arial MT"/>
              </a:rPr>
              <a:t>Altri</a:t>
            </a:r>
            <a:r>
              <a:rPr sz="2400" spc="-15" dirty="0">
                <a:latin typeface="Arial MT"/>
                <a:cs typeface="Arial MT"/>
              </a:rPr>
              <a:t> </a:t>
            </a:r>
            <a:r>
              <a:rPr sz="2400" spc="-5" dirty="0">
                <a:latin typeface="Arial MT"/>
                <a:cs typeface="Arial MT"/>
              </a:rPr>
              <a:t>peli</a:t>
            </a:r>
            <a:r>
              <a:rPr sz="2400" spc="10" dirty="0">
                <a:latin typeface="Arial MT"/>
                <a:cs typeface="Arial MT"/>
              </a:rPr>
              <a:t> </a:t>
            </a:r>
            <a:r>
              <a:rPr sz="2400" spc="-5" dirty="0">
                <a:latin typeface="Arial MT"/>
                <a:cs typeface="Arial MT"/>
              </a:rPr>
              <a:t>specia- </a:t>
            </a:r>
            <a:r>
              <a:rPr sz="2400" dirty="0">
                <a:latin typeface="Arial MT"/>
                <a:cs typeface="Arial MT"/>
              </a:rPr>
              <a:t> </a:t>
            </a:r>
            <a:r>
              <a:rPr sz="2400" spc="-5" dirty="0">
                <a:latin typeface="Arial MT"/>
                <a:cs typeface="Arial MT"/>
              </a:rPr>
              <a:t>lizzati, particolar- </a:t>
            </a:r>
            <a:r>
              <a:rPr sz="2400" dirty="0">
                <a:latin typeface="Arial MT"/>
                <a:cs typeface="Arial MT"/>
              </a:rPr>
              <a:t> </a:t>
            </a:r>
            <a:r>
              <a:rPr sz="2400" spc="-5" dirty="0">
                <a:latin typeface="Arial MT"/>
                <a:cs typeface="Arial MT"/>
              </a:rPr>
              <a:t>mente</a:t>
            </a:r>
            <a:r>
              <a:rPr sz="2400" spc="-20" dirty="0">
                <a:latin typeface="Arial MT"/>
                <a:cs typeface="Arial MT"/>
              </a:rPr>
              <a:t> </a:t>
            </a:r>
            <a:r>
              <a:rPr sz="2400" spc="-5" dirty="0">
                <a:latin typeface="Arial MT"/>
                <a:cs typeface="Arial MT"/>
              </a:rPr>
              <a:t>carnosi</a:t>
            </a:r>
            <a:r>
              <a:rPr sz="2400" spc="10" dirty="0">
                <a:latin typeface="Arial MT"/>
                <a:cs typeface="Arial MT"/>
              </a:rPr>
              <a:t> </a:t>
            </a:r>
            <a:r>
              <a:rPr sz="2400" spc="-5" dirty="0">
                <a:latin typeface="Arial MT"/>
                <a:cs typeface="Arial MT"/>
              </a:rPr>
              <a:t>e </a:t>
            </a:r>
            <a:r>
              <a:rPr sz="2400" dirty="0">
                <a:latin typeface="Arial MT"/>
                <a:cs typeface="Arial MT"/>
              </a:rPr>
              <a:t> </a:t>
            </a:r>
            <a:r>
              <a:rPr sz="2400" spc="-5" dirty="0">
                <a:latin typeface="Arial MT"/>
                <a:cs typeface="Arial MT"/>
              </a:rPr>
              <a:t>ricchi in sostanze </a:t>
            </a:r>
            <a:r>
              <a:rPr sz="2400" dirty="0">
                <a:latin typeface="Arial MT"/>
                <a:cs typeface="Arial MT"/>
              </a:rPr>
              <a:t> </a:t>
            </a:r>
            <a:r>
              <a:rPr sz="2400" spc="-5" dirty="0">
                <a:latin typeface="Arial MT"/>
                <a:cs typeface="Arial MT"/>
              </a:rPr>
              <a:t>lipidiche</a:t>
            </a:r>
            <a:r>
              <a:rPr sz="2400" spc="20" dirty="0">
                <a:latin typeface="Arial MT"/>
                <a:cs typeface="Arial MT"/>
              </a:rPr>
              <a:t> </a:t>
            </a:r>
            <a:r>
              <a:rPr sz="2400" spc="-5" dirty="0">
                <a:latin typeface="Arial MT"/>
                <a:cs typeface="Arial MT"/>
              </a:rPr>
              <a:t>possono </a:t>
            </a:r>
            <a:r>
              <a:rPr sz="2400" dirty="0">
                <a:latin typeface="Arial MT"/>
                <a:cs typeface="Arial MT"/>
              </a:rPr>
              <a:t> </a:t>
            </a:r>
            <a:r>
              <a:rPr sz="2400" spc="-5" dirty="0">
                <a:latin typeface="Arial MT"/>
                <a:cs typeface="Arial MT"/>
              </a:rPr>
              <a:t>essere </a:t>
            </a:r>
            <a:r>
              <a:rPr sz="2400" spc="-10" dirty="0">
                <a:latin typeface="Arial MT"/>
                <a:cs typeface="Arial MT"/>
              </a:rPr>
              <a:t>offerti </a:t>
            </a:r>
            <a:r>
              <a:rPr sz="2400" spc="-5" dirty="0">
                <a:latin typeface="Arial MT"/>
                <a:cs typeface="Arial MT"/>
              </a:rPr>
              <a:t>come </a:t>
            </a:r>
            <a:r>
              <a:rPr sz="2400" spc="-655" dirty="0">
                <a:latin typeface="Arial MT"/>
                <a:cs typeface="Arial MT"/>
              </a:rPr>
              <a:t> </a:t>
            </a:r>
            <a:r>
              <a:rPr sz="2400" spc="-5" dirty="0">
                <a:latin typeface="Arial MT"/>
                <a:cs typeface="Arial MT"/>
              </a:rPr>
              <a:t>premio</a:t>
            </a:r>
            <a:r>
              <a:rPr sz="2400" spc="655" dirty="0">
                <a:latin typeface="Arial MT"/>
                <a:cs typeface="Arial MT"/>
              </a:rPr>
              <a:t> </a:t>
            </a:r>
            <a:r>
              <a:rPr sz="2400" spc="-5" dirty="0">
                <a:latin typeface="Arial MT"/>
                <a:cs typeface="Arial MT"/>
              </a:rPr>
              <a:t>al </a:t>
            </a:r>
            <a:r>
              <a:rPr sz="2400" dirty="0">
                <a:latin typeface="Arial MT"/>
                <a:cs typeface="Arial MT"/>
              </a:rPr>
              <a:t> </a:t>
            </a:r>
            <a:r>
              <a:rPr sz="2400" spc="-5" dirty="0">
                <a:latin typeface="Arial MT"/>
                <a:cs typeface="Arial MT"/>
              </a:rPr>
              <a:t>visitatore, che se </a:t>
            </a:r>
            <a:r>
              <a:rPr sz="2400" dirty="0">
                <a:latin typeface="Arial MT"/>
                <a:cs typeface="Arial MT"/>
              </a:rPr>
              <a:t> </a:t>
            </a:r>
            <a:r>
              <a:rPr sz="2400" spc="-5" dirty="0">
                <a:latin typeface="Arial MT"/>
                <a:cs typeface="Arial MT"/>
              </a:rPr>
              <a:t>nutre,</a:t>
            </a:r>
            <a:r>
              <a:rPr sz="2400" spc="-35" dirty="0">
                <a:latin typeface="Arial MT"/>
                <a:cs typeface="Arial MT"/>
              </a:rPr>
              <a:t> </a:t>
            </a:r>
            <a:r>
              <a:rPr sz="2400" spc="-5" dirty="0">
                <a:latin typeface="Arial MT"/>
                <a:cs typeface="Arial MT"/>
              </a:rPr>
              <a:t>dopo</a:t>
            </a:r>
            <a:r>
              <a:rPr sz="2400" spc="-20" dirty="0">
                <a:latin typeface="Arial MT"/>
                <a:cs typeface="Arial MT"/>
              </a:rPr>
              <a:t> </a:t>
            </a:r>
            <a:r>
              <a:rPr sz="2400" spc="-5" dirty="0">
                <a:latin typeface="Arial MT"/>
                <a:cs typeface="Arial MT"/>
              </a:rPr>
              <a:t>essersi </a:t>
            </a:r>
            <a:r>
              <a:rPr sz="2400" spc="-650" dirty="0">
                <a:latin typeface="Arial MT"/>
                <a:cs typeface="Arial MT"/>
              </a:rPr>
              <a:t> </a:t>
            </a:r>
            <a:r>
              <a:rPr sz="2400" spc="-5" dirty="0">
                <a:latin typeface="Arial MT"/>
                <a:cs typeface="Arial MT"/>
              </a:rPr>
              <a:t>sporcato</a:t>
            </a:r>
            <a:r>
              <a:rPr sz="2400" spc="-30" dirty="0">
                <a:latin typeface="Arial MT"/>
                <a:cs typeface="Arial MT"/>
              </a:rPr>
              <a:t> </a:t>
            </a:r>
            <a:r>
              <a:rPr sz="2400" spc="-5" dirty="0">
                <a:latin typeface="Arial MT"/>
                <a:cs typeface="Arial MT"/>
              </a:rPr>
              <a:t>di</a:t>
            </a:r>
            <a:r>
              <a:rPr sz="2400" spc="-30" dirty="0">
                <a:latin typeface="Arial MT"/>
                <a:cs typeface="Arial MT"/>
              </a:rPr>
              <a:t> </a:t>
            </a:r>
            <a:r>
              <a:rPr sz="2400" spc="-5" dirty="0">
                <a:latin typeface="Arial MT"/>
                <a:cs typeface="Arial MT"/>
              </a:rPr>
              <a:t>polline.</a:t>
            </a:r>
            <a:endParaRPr sz="2400">
              <a:latin typeface="Arial MT"/>
              <a:cs typeface="Arial MT"/>
            </a:endParaRPr>
          </a:p>
        </p:txBody>
      </p:sp>
      <p:grpSp>
        <p:nvGrpSpPr>
          <p:cNvPr id="4" name="object 4"/>
          <p:cNvGrpSpPr/>
          <p:nvPr/>
        </p:nvGrpSpPr>
        <p:grpSpPr>
          <a:xfrm>
            <a:off x="3561588" y="6324600"/>
            <a:ext cx="5581015" cy="533400"/>
            <a:chOff x="3561588" y="6324600"/>
            <a:chExt cx="5581015" cy="533400"/>
          </a:xfrm>
        </p:grpSpPr>
        <p:pic>
          <p:nvPicPr>
            <p:cNvPr id="5" name="object 5"/>
            <p:cNvPicPr/>
            <p:nvPr/>
          </p:nvPicPr>
          <p:blipFill>
            <a:blip r:embed="rId3" cstate="print"/>
            <a:stretch>
              <a:fillRect/>
            </a:stretch>
          </p:blipFill>
          <p:spPr>
            <a:xfrm>
              <a:off x="3561588" y="6324600"/>
              <a:ext cx="426719" cy="533400"/>
            </a:xfrm>
            <a:prstGeom prst="rect">
              <a:avLst/>
            </a:prstGeom>
          </p:spPr>
        </p:pic>
        <p:sp>
          <p:nvSpPr>
            <p:cNvPr id="6" name="object 6"/>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8" name="object 15">
            <a:extLst>
              <a:ext uri="{FF2B5EF4-FFF2-40B4-BE49-F238E27FC236}">
                <a16:creationId xmlns:a16="http://schemas.microsoft.com/office/drawing/2014/main" id="{534F58E8-9BF1-47B4-8414-964B363CFD69}"/>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803" y="1371600"/>
            <a:ext cx="8851196" cy="4831019"/>
          </a:xfrm>
          <a:prstGeom prst="rect">
            <a:avLst/>
          </a:prstGeom>
        </p:spPr>
      </p:pic>
      <p:sp>
        <p:nvSpPr>
          <p:cNvPr id="3" name="object 3"/>
          <p:cNvSpPr txBox="1">
            <a:spLocks noGrp="1"/>
          </p:cNvSpPr>
          <p:nvPr>
            <p:ph type="title"/>
          </p:nvPr>
        </p:nvSpPr>
        <p:spPr>
          <a:xfrm>
            <a:off x="459740" y="177800"/>
            <a:ext cx="7817484" cy="1120140"/>
          </a:xfrm>
          <a:prstGeom prst="rect">
            <a:avLst/>
          </a:prstGeom>
        </p:spPr>
        <p:txBody>
          <a:bodyPr vert="horz" wrap="square" lIns="0" tIns="13970" rIns="0" bIns="0" rtlCol="0">
            <a:spAutoFit/>
          </a:bodyPr>
          <a:lstStyle/>
          <a:p>
            <a:pPr marL="12700" marR="5080">
              <a:lnSpc>
                <a:spcPct val="99600"/>
              </a:lnSpc>
              <a:spcBef>
                <a:spcPts val="110"/>
              </a:spcBef>
            </a:pPr>
            <a:r>
              <a:rPr spc="-40" dirty="0"/>
              <a:t>Talvolta</a:t>
            </a:r>
            <a:r>
              <a:rPr spc="10" dirty="0"/>
              <a:t> </a:t>
            </a:r>
            <a:r>
              <a:rPr spc="-5" dirty="0"/>
              <a:t>è</a:t>
            </a:r>
            <a:r>
              <a:rPr spc="5" dirty="0"/>
              <a:t> </a:t>
            </a:r>
            <a:r>
              <a:rPr spc="-5" dirty="0"/>
              <a:t>la</a:t>
            </a:r>
            <a:r>
              <a:rPr dirty="0"/>
              <a:t> </a:t>
            </a:r>
            <a:r>
              <a:rPr spc="-5" dirty="0"/>
              <a:t>pianta</a:t>
            </a:r>
            <a:r>
              <a:rPr spc="15" dirty="0"/>
              <a:t> </a:t>
            </a:r>
            <a:r>
              <a:rPr spc="-5" dirty="0"/>
              <a:t>stessa</a:t>
            </a:r>
            <a:r>
              <a:rPr dirty="0"/>
              <a:t> </a:t>
            </a:r>
            <a:r>
              <a:rPr spc="-5" dirty="0"/>
              <a:t>che</a:t>
            </a:r>
            <a:r>
              <a:rPr spc="5" dirty="0"/>
              <a:t> </a:t>
            </a:r>
            <a:r>
              <a:rPr spc="-5" dirty="0"/>
              <a:t>funge</a:t>
            </a:r>
            <a:r>
              <a:rPr dirty="0"/>
              <a:t> </a:t>
            </a:r>
            <a:r>
              <a:rPr spc="-5" dirty="0"/>
              <a:t>da</a:t>
            </a:r>
            <a:r>
              <a:rPr spc="5" dirty="0"/>
              <a:t> </a:t>
            </a:r>
            <a:r>
              <a:rPr spc="-5" dirty="0"/>
              <a:t>predatore,</a:t>
            </a:r>
            <a:r>
              <a:rPr spc="5" dirty="0"/>
              <a:t> </a:t>
            </a:r>
            <a:r>
              <a:rPr spc="-5" dirty="0"/>
              <a:t>e ciò</a:t>
            </a:r>
            <a:r>
              <a:rPr spc="15" dirty="0"/>
              <a:t> </a:t>
            </a:r>
            <a:r>
              <a:rPr spc="-5" dirty="0"/>
              <a:t>è </a:t>
            </a:r>
            <a:r>
              <a:rPr spc="-655" dirty="0"/>
              <a:t> </a:t>
            </a:r>
            <a:r>
              <a:rPr spc="-5" dirty="0"/>
              <a:t>reso possibile</a:t>
            </a:r>
            <a:r>
              <a:rPr spc="35" dirty="0"/>
              <a:t> </a:t>
            </a:r>
            <a:r>
              <a:rPr spc="-5" dirty="0"/>
              <a:t>dalla</a:t>
            </a:r>
            <a:r>
              <a:rPr spc="20" dirty="0"/>
              <a:t> </a:t>
            </a:r>
            <a:r>
              <a:rPr spc="-5" dirty="0"/>
              <a:t>presenza</a:t>
            </a:r>
            <a:r>
              <a:rPr spc="20" dirty="0"/>
              <a:t> </a:t>
            </a:r>
            <a:r>
              <a:rPr spc="-5" dirty="0"/>
              <a:t>di tricomi</a:t>
            </a:r>
            <a:r>
              <a:rPr spc="-10" dirty="0"/>
              <a:t> </a:t>
            </a:r>
            <a:r>
              <a:rPr spc="-5" dirty="0"/>
              <a:t>ghiandolari </a:t>
            </a:r>
            <a:r>
              <a:rPr dirty="0"/>
              <a:t> </a:t>
            </a:r>
            <a:r>
              <a:rPr spc="-5" dirty="0"/>
              <a:t>specializzati...</a:t>
            </a:r>
          </a:p>
        </p:txBody>
      </p:sp>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7" name="object 15">
            <a:extLst>
              <a:ext uri="{FF2B5EF4-FFF2-40B4-BE49-F238E27FC236}">
                <a16:creationId xmlns:a16="http://schemas.microsoft.com/office/drawing/2014/main" id="{E96E9611-8D05-429F-A6BB-0C07B482FEAF}"/>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3999" cy="6525767"/>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15">
            <a:extLst>
              <a:ext uri="{FF2B5EF4-FFF2-40B4-BE49-F238E27FC236}">
                <a16:creationId xmlns:a16="http://schemas.microsoft.com/office/drawing/2014/main" id="{CFCE59A7-B6A0-4CDD-BC1C-0E08CE4F14EF}"/>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96239" y="0"/>
            <a:ext cx="8747760" cy="6858000"/>
            <a:chOff x="396239" y="0"/>
            <a:chExt cx="8747760" cy="6858000"/>
          </a:xfrm>
        </p:grpSpPr>
        <p:pic>
          <p:nvPicPr>
            <p:cNvPr id="3" name="object 3"/>
            <p:cNvPicPr/>
            <p:nvPr/>
          </p:nvPicPr>
          <p:blipFill>
            <a:blip r:embed="rId2" cstate="print"/>
            <a:stretch>
              <a:fillRect/>
            </a:stretch>
          </p:blipFill>
          <p:spPr>
            <a:xfrm>
              <a:off x="396239" y="0"/>
              <a:ext cx="8747759" cy="6524243"/>
            </a:xfrm>
            <a:prstGeom prst="rect">
              <a:avLst/>
            </a:prstGeom>
          </p:spPr>
        </p:pic>
        <p:pic>
          <p:nvPicPr>
            <p:cNvPr id="4" name="object 4"/>
            <p:cNvPicPr/>
            <p:nvPr/>
          </p:nvPicPr>
          <p:blipFill>
            <a:blip r:embed="rId3" cstate="print"/>
            <a:stretch>
              <a:fillRect/>
            </a:stretch>
          </p:blipFill>
          <p:spPr>
            <a:xfrm>
              <a:off x="3561588" y="6324600"/>
              <a:ext cx="426719" cy="533400"/>
            </a:xfrm>
            <a:prstGeom prst="rect">
              <a:avLst/>
            </a:prstGeom>
          </p:spPr>
        </p:pic>
        <p:sp>
          <p:nvSpPr>
            <p:cNvPr id="5" name="object 5"/>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7" name="object 15">
            <a:extLst>
              <a:ext uri="{FF2B5EF4-FFF2-40B4-BE49-F238E27FC236}">
                <a16:creationId xmlns:a16="http://schemas.microsoft.com/office/drawing/2014/main" id="{FFCC15E4-F785-4B90-87BA-7AA8BBAB4C03}"/>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664" y="69850"/>
            <a:ext cx="7879080" cy="3911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CC"/>
                </a:solidFill>
                <a:latin typeface="Arial"/>
                <a:cs typeface="Arial"/>
              </a:rPr>
              <a:t>TESSUTI</a:t>
            </a:r>
            <a:r>
              <a:rPr b="1" dirty="0">
                <a:solidFill>
                  <a:srgbClr val="0000CC"/>
                </a:solidFill>
                <a:latin typeface="Arial"/>
                <a:cs typeface="Arial"/>
              </a:rPr>
              <a:t> </a:t>
            </a:r>
            <a:r>
              <a:rPr b="1" spc="-20" dirty="0">
                <a:solidFill>
                  <a:srgbClr val="0000CC"/>
                </a:solidFill>
                <a:latin typeface="Arial"/>
                <a:cs typeface="Arial"/>
              </a:rPr>
              <a:t>MERISTEMATICI</a:t>
            </a:r>
            <a:r>
              <a:rPr b="1" spc="10" dirty="0">
                <a:solidFill>
                  <a:srgbClr val="0000CC"/>
                </a:solidFill>
                <a:latin typeface="Arial"/>
                <a:cs typeface="Arial"/>
              </a:rPr>
              <a:t> </a:t>
            </a:r>
            <a:r>
              <a:rPr b="1" spc="-5" dirty="0">
                <a:latin typeface="Arial"/>
                <a:cs typeface="Arial"/>
              </a:rPr>
              <a:t>– </a:t>
            </a:r>
            <a:r>
              <a:rPr spc="-5" dirty="0"/>
              <a:t>Distinti</a:t>
            </a:r>
            <a:r>
              <a:rPr spc="10" dirty="0"/>
              <a:t> </a:t>
            </a:r>
            <a:r>
              <a:rPr spc="-5" dirty="0"/>
              <a:t>in</a:t>
            </a:r>
            <a:r>
              <a:rPr spc="10" dirty="0"/>
              <a:t> </a:t>
            </a:r>
            <a:r>
              <a:rPr spc="-5" dirty="0"/>
              <a:t>base all’origine</a:t>
            </a:r>
            <a:r>
              <a:rPr spc="60" dirty="0"/>
              <a:t> </a:t>
            </a:r>
            <a:r>
              <a:rPr spc="-5" dirty="0"/>
              <a:t>in:</a:t>
            </a:r>
          </a:p>
        </p:txBody>
      </p:sp>
      <p:sp>
        <p:nvSpPr>
          <p:cNvPr id="3" name="object 3"/>
          <p:cNvSpPr txBox="1"/>
          <p:nvPr/>
        </p:nvSpPr>
        <p:spPr>
          <a:xfrm>
            <a:off x="113664" y="436219"/>
            <a:ext cx="8884920" cy="6350000"/>
          </a:xfrm>
          <a:prstGeom prst="rect">
            <a:avLst/>
          </a:prstGeom>
        </p:spPr>
        <p:txBody>
          <a:bodyPr vert="horz" wrap="square" lIns="0" tIns="12700" rIns="0" bIns="0" rtlCol="0">
            <a:spAutoFit/>
          </a:bodyPr>
          <a:lstStyle/>
          <a:p>
            <a:pPr marL="12700" marR="2134870">
              <a:lnSpc>
                <a:spcPct val="150000"/>
              </a:lnSpc>
              <a:spcBef>
                <a:spcPts val="100"/>
              </a:spcBef>
              <a:buFont typeface="Arial MT"/>
              <a:buChar char="•"/>
              <a:tabLst>
                <a:tab pos="195580" algn="l"/>
              </a:tabLst>
            </a:pPr>
            <a:r>
              <a:rPr sz="2000" b="1" dirty="0">
                <a:latin typeface="Arial"/>
                <a:cs typeface="Arial"/>
              </a:rPr>
              <a:t>PRIMARI</a:t>
            </a:r>
            <a:r>
              <a:rPr sz="2000" dirty="0">
                <a:latin typeface="Arial MT"/>
                <a:cs typeface="Arial MT"/>
              </a:rPr>
              <a:t>:</a:t>
            </a:r>
            <a:r>
              <a:rPr sz="2000" spc="-40" dirty="0">
                <a:latin typeface="Arial MT"/>
                <a:cs typeface="Arial MT"/>
              </a:rPr>
              <a:t> </a:t>
            </a:r>
            <a:r>
              <a:rPr sz="2000" dirty="0">
                <a:latin typeface="Arial MT"/>
                <a:cs typeface="Arial MT"/>
              </a:rPr>
              <a:t>derivano</a:t>
            </a:r>
            <a:r>
              <a:rPr sz="2000" spc="-40" dirty="0">
                <a:latin typeface="Arial MT"/>
                <a:cs typeface="Arial MT"/>
              </a:rPr>
              <a:t> </a:t>
            </a:r>
            <a:r>
              <a:rPr sz="2000" dirty="0">
                <a:latin typeface="Arial MT"/>
                <a:cs typeface="Arial MT"/>
              </a:rPr>
              <a:t>direttamente</a:t>
            </a:r>
            <a:r>
              <a:rPr sz="2000" spc="-55" dirty="0">
                <a:latin typeface="Arial MT"/>
                <a:cs typeface="Arial MT"/>
              </a:rPr>
              <a:t> </a:t>
            </a:r>
            <a:r>
              <a:rPr sz="2000" dirty="0">
                <a:latin typeface="Arial MT"/>
                <a:cs typeface="Arial MT"/>
              </a:rPr>
              <a:t>dal</a:t>
            </a:r>
            <a:r>
              <a:rPr sz="2000" spc="5" dirty="0">
                <a:latin typeface="Arial MT"/>
                <a:cs typeface="Arial MT"/>
              </a:rPr>
              <a:t> </a:t>
            </a:r>
            <a:r>
              <a:rPr sz="2000" b="1" dirty="0">
                <a:latin typeface="Arial"/>
                <a:cs typeface="Arial"/>
              </a:rPr>
              <a:t>tessuto</a:t>
            </a:r>
            <a:r>
              <a:rPr sz="2000" b="1" spc="-55" dirty="0">
                <a:latin typeface="Arial"/>
                <a:cs typeface="Arial"/>
              </a:rPr>
              <a:t> </a:t>
            </a:r>
            <a:r>
              <a:rPr sz="2000" b="1" dirty="0">
                <a:latin typeface="Arial"/>
                <a:cs typeface="Arial"/>
              </a:rPr>
              <a:t>embrionale</a:t>
            </a:r>
            <a:r>
              <a:rPr sz="2000" dirty="0">
                <a:latin typeface="Arial MT"/>
                <a:cs typeface="Arial MT"/>
              </a:rPr>
              <a:t>. </a:t>
            </a:r>
            <a:r>
              <a:rPr sz="2000" spc="-545" dirty="0">
                <a:latin typeface="Arial MT"/>
                <a:cs typeface="Arial MT"/>
              </a:rPr>
              <a:t> </a:t>
            </a:r>
            <a:r>
              <a:rPr sz="2000" dirty="0">
                <a:latin typeface="Arial MT"/>
                <a:cs typeface="Arial MT"/>
              </a:rPr>
              <a:t>Cellule</a:t>
            </a:r>
            <a:r>
              <a:rPr sz="2000" spc="-5" dirty="0">
                <a:latin typeface="Arial MT"/>
                <a:cs typeface="Arial MT"/>
              </a:rPr>
              <a:t> </a:t>
            </a:r>
            <a:r>
              <a:rPr sz="2000" b="1" spc="-5" dirty="0">
                <a:latin typeface="Arial"/>
                <a:cs typeface="Arial"/>
              </a:rPr>
              <a:t>in attiva</a:t>
            </a:r>
            <a:r>
              <a:rPr sz="2000" b="1" spc="-20" dirty="0">
                <a:latin typeface="Arial"/>
                <a:cs typeface="Arial"/>
              </a:rPr>
              <a:t> </a:t>
            </a:r>
            <a:r>
              <a:rPr sz="2000" b="1" spc="-5" dirty="0">
                <a:latin typeface="Arial"/>
                <a:cs typeface="Arial"/>
              </a:rPr>
              <a:t>divisione</a:t>
            </a:r>
            <a:r>
              <a:rPr sz="2000" spc="-5" dirty="0">
                <a:latin typeface="Arial MT"/>
                <a:cs typeface="Arial MT"/>
              </a:rPr>
              <a:t>, </a:t>
            </a:r>
            <a:r>
              <a:rPr sz="2000" dirty="0">
                <a:latin typeface="Arial MT"/>
                <a:cs typeface="Arial MT"/>
              </a:rPr>
              <a:t>piccole,</a:t>
            </a:r>
            <a:r>
              <a:rPr sz="2000" spc="-25" dirty="0">
                <a:latin typeface="Arial MT"/>
                <a:cs typeface="Arial MT"/>
              </a:rPr>
              <a:t> </a:t>
            </a:r>
            <a:r>
              <a:rPr sz="2000" dirty="0">
                <a:latin typeface="Arial MT"/>
                <a:cs typeface="Arial MT"/>
              </a:rPr>
              <a:t>isodiametriche</a:t>
            </a:r>
            <a:endParaRPr sz="2000">
              <a:latin typeface="Arial MT"/>
              <a:cs typeface="Arial MT"/>
            </a:endParaRPr>
          </a:p>
          <a:p>
            <a:pPr marL="12700" marR="3290570">
              <a:lnSpc>
                <a:spcPct val="100000"/>
              </a:lnSpc>
              <a:spcBef>
                <a:spcPts val="1200"/>
              </a:spcBef>
            </a:pPr>
            <a:r>
              <a:rPr sz="2000" spc="-5" dirty="0">
                <a:latin typeface="Arial MT"/>
                <a:cs typeface="Arial MT"/>
              </a:rPr>
              <a:t>Parete </a:t>
            </a:r>
            <a:r>
              <a:rPr sz="2000" dirty="0">
                <a:latin typeface="Arial MT"/>
                <a:cs typeface="Arial MT"/>
              </a:rPr>
              <a:t>primaria assente o </a:t>
            </a:r>
            <a:r>
              <a:rPr sz="2000" spc="-5" dirty="0">
                <a:latin typeface="Arial MT"/>
                <a:cs typeface="Arial MT"/>
              </a:rPr>
              <a:t>sottile, </a:t>
            </a:r>
            <a:r>
              <a:rPr sz="2000" dirty="0">
                <a:latin typeface="Arial MT"/>
                <a:cs typeface="Arial MT"/>
              </a:rPr>
              <a:t>grande nucleo; </a:t>
            </a:r>
            <a:r>
              <a:rPr sz="2000" spc="5" dirty="0">
                <a:latin typeface="Arial MT"/>
                <a:cs typeface="Arial MT"/>
              </a:rPr>
              <a:t> </a:t>
            </a:r>
            <a:r>
              <a:rPr sz="2000" dirty="0">
                <a:latin typeface="Arial MT"/>
                <a:cs typeface="Arial MT"/>
              </a:rPr>
              <a:t>citoplasma</a:t>
            </a:r>
            <a:r>
              <a:rPr sz="2000" spc="-40" dirty="0">
                <a:latin typeface="Arial MT"/>
                <a:cs typeface="Arial MT"/>
              </a:rPr>
              <a:t> </a:t>
            </a:r>
            <a:r>
              <a:rPr sz="2000" dirty="0">
                <a:latin typeface="Arial MT"/>
                <a:cs typeface="Arial MT"/>
              </a:rPr>
              <a:t>con</a:t>
            </a:r>
            <a:r>
              <a:rPr sz="2000" spc="-40" dirty="0">
                <a:latin typeface="Arial MT"/>
                <a:cs typeface="Arial MT"/>
              </a:rPr>
              <a:t> </a:t>
            </a:r>
            <a:r>
              <a:rPr sz="2000" dirty="0">
                <a:latin typeface="Arial MT"/>
                <a:cs typeface="Arial MT"/>
              </a:rPr>
              <a:t>abbondanti</a:t>
            </a:r>
            <a:r>
              <a:rPr sz="2000" spc="-35" dirty="0">
                <a:latin typeface="Arial MT"/>
                <a:cs typeface="Arial MT"/>
              </a:rPr>
              <a:t> </a:t>
            </a:r>
            <a:r>
              <a:rPr sz="2000" dirty="0">
                <a:latin typeface="Arial MT"/>
                <a:cs typeface="Arial MT"/>
              </a:rPr>
              <a:t>ribosomi</a:t>
            </a:r>
            <a:r>
              <a:rPr sz="2000" spc="-40" dirty="0">
                <a:latin typeface="Arial MT"/>
                <a:cs typeface="Arial MT"/>
              </a:rPr>
              <a:t> </a:t>
            </a:r>
            <a:r>
              <a:rPr sz="2000" dirty="0">
                <a:latin typeface="Arial MT"/>
                <a:cs typeface="Arial MT"/>
              </a:rPr>
              <a:t>e</a:t>
            </a:r>
            <a:r>
              <a:rPr sz="2000" spc="-10" dirty="0">
                <a:latin typeface="Arial MT"/>
                <a:cs typeface="Arial MT"/>
              </a:rPr>
              <a:t> </a:t>
            </a:r>
            <a:r>
              <a:rPr sz="2000" dirty="0">
                <a:latin typeface="Arial MT"/>
                <a:cs typeface="Arial MT"/>
              </a:rPr>
              <a:t>mitocondri; </a:t>
            </a:r>
            <a:r>
              <a:rPr sz="2000" spc="-545" dirty="0">
                <a:latin typeface="Arial MT"/>
                <a:cs typeface="Arial MT"/>
              </a:rPr>
              <a:t> </a:t>
            </a:r>
            <a:r>
              <a:rPr sz="2000" dirty="0">
                <a:latin typeface="Arial MT"/>
                <a:cs typeface="Arial MT"/>
              </a:rPr>
              <a:t>plastidi non ancora </a:t>
            </a:r>
            <a:r>
              <a:rPr sz="2000" spc="-5" dirty="0">
                <a:latin typeface="Arial MT"/>
                <a:cs typeface="Arial MT"/>
              </a:rPr>
              <a:t>differenziati </a:t>
            </a:r>
            <a:r>
              <a:rPr sz="2000" dirty="0">
                <a:latin typeface="Arial MT"/>
                <a:cs typeface="Arial MT"/>
              </a:rPr>
              <a:t>(“pro-plastidi”) e </a:t>
            </a:r>
            <a:r>
              <a:rPr sz="2000" spc="5" dirty="0">
                <a:latin typeface="Arial MT"/>
                <a:cs typeface="Arial MT"/>
              </a:rPr>
              <a:t> </a:t>
            </a:r>
            <a:r>
              <a:rPr sz="2000" dirty="0">
                <a:latin typeface="Arial MT"/>
                <a:cs typeface="Arial MT"/>
              </a:rPr>
              <a:t>numerosi</a:t>
            </a:r>
            <a:r>
              <a:rPr sz="2000" spc="-50" dirty="0">
                <a:latin typeface="Arial MT"/>
                <a:cs typeface="Arial MT"/>
              </a:rPr>
              <a:t> </a:t>
            </a:r>
            <a:r>
              <a:rPr sz="2000" dirty="0">
                <a:latin typeface="Arial MT"/>
                <a:cs typeface="Arial MT"/>
              </a:rPr>
              <a:t>piccoli</a:t>
            </a:r>
            <a:r>
              <a:rPr sz="2000" spc="-5" dirty="0">
                <a:latin typeface="Arial MT"/>
                <a:cs typeface="Arial MT"/>
              </a:rPr>
              <a:t> </a:t>
            </a:r>
            <a:r>
              <a:rPr sz="2000" dirty="0">
                <a:latin typeface="Arial MT"/>
                <a:cs typeface="Arial MT"/>
              </a:rPr>
              <a:t>vacuoli</a:t>
            </a:r>
            <a:r>
              <a:rPr sz="2000" spc="-25" dirty="0">
                <a:latin typeface="Arial MT"/>
                <a:cs typeface="Arial MT"/>
              </a:rPr>
              <a:t> </a:t>
            </a:r>
            <a:r>
              <a:rPr sz="2000" dirty="0">
                <a:latin typeface="Arial MT"/>
                <a:cs typeface="Arial MT"/>
              </a:rPr>
              <a:t>dispersi.</a:t>
            </a:r>
            <a:endParaRPr sz="2000">
              <a:latin typeface="Arial MT"/>
              <a:cs typeface="Arial MT"/>
            </a:endParaRPr>
          </a:p>
          <a:p>
            <a:pPr marL="12700" marR="2938780">
              <a:lnSpc>
                <a:spcPct val="100000"/>
              </a:lnSpc>
              <a:spcBef>
                <a:spcPts val="1200"/>
              </a:spcBef>
            </a:pPr>
            <a:r>
              <a:rPr sz="2000" spc="-5" dirty="0">
                <a:latin typeface="Arial MT"/>
                <a:cs typeface="Arial MT"/>
              </a:rPr>
              <a:t>Es.:</a:t>
            </a:r>
            <a:r>
              <a:rPr sz="2000" spc="-30" dirty="0">
                <a:latin typeface="Arial MT"/>
                <a:cs typeface="Arial MT"/>
              </a:rPr>
              <a:t> </a:t>
            </a:r>
            <a:r>
              <a:rPr sz="2000" dirty="0">
                <a:latin typeface="Arial MT"/>
                <a:cs typeface="Arial MT"/>
              </a:rPr>
              <a:t>meristemi</a:t>
            </a:r>
            <a:r>
              <a:rPr sz="2000" spc="-35" dirty="0">
                <a:latin typeface="Arial MT"/>
                <a:cs typeface="Arial MT"/>
              </a:rPr>
              <a:t> </a:t>
            </a:r>
            <a:r>
              <a:rPr sz="2000" dirty="0">
                <a:latin typeface="Arial MT"/>
                <a:cs typeface="Arial MT"/>
              </a:rPr>
              <a:t>apicali</a:t>
            </a:r>
            <a:r>
              <a:rPr sz="2000" spc="-10" dirty="0">
                <a:latin typeface="Arial MT"/>
                <a:cs typeface="Arial MT"/>
              </a:rPr>
              <a:t> </a:t>
            </a:r>
            <a:r>
              <a:rPr sz="2000" dirty="0">
                <a:latin typeface="Arial MT"/>
                <a:cs typeface="Arial MT"/>
              </a:rPr>
              <a:t>e</a:t>
            </a:r>
            <a:r>
              <a:rPr sz="2000" spc="-25" dirty="0">
                <a:latin typeface="Arial MT"/>
                <a:cs typeface="Arial MT"/>
              </a:rPr>
              <a:t> </a:t>
            </a:r>
            <a:r>
              <a:rPr sz="2000" dirty="0">
                <a:latin typeface="Arial MT"/>
                <a:cs typeface="Arial MT"/>
              </a:rPr>
              <a:t>laterali</a:t>
            </a:r>
            <a:r>
              <a:rPr sz="2000" spc="-10" dirty="0">
                <a:latin typeface="Arial MT"/>
                <a:cs typeface="Arial MT"/>
              </a:rPr>
              <a:t> </a:t>
            </a:r>
            <a:r>
              <a:rPr sz="2000" dirty="0">
                <a:latin typeface="Arial MT"/>
                <a:cs typeface="Arial MT"/>
              </a:rPr>
              <a:t>dei</a:t>
            </a:r>
            <a:r>
              <a:rPr sz="2000" spc="-10" dirty="0">
                <a:latin typeface="Arial MT"/>
                <a:cs typeface="Arial MT"/>
              </a:rPr>
              <a:t> </a:t>
            </a:r>
            <a:r>
              <a:rPr sz="2000" dirty="0">
                <a:latin typeface="Arial MT"/>
                <a:cs typeface="Arial MT"/>
              </a:rPr>
              <a:t>germogli</a:t>
            </a:r>
            <a:r>
              <a:rPr sz="2000" spc="-35" dirty="0">
                <a:latin typeface="Arial MT"/>
                <a:cs typeface="Arial MT"/>
              </a:rPr>
              <a:t> </a:t>
            </a:r>
            <a:r>
              <a:rPr sz="2000" dirty="0">
                <a:latin typeface="Arial MT"/>
                <a:cs typeface="Arial MT"/>
              </a:rPr>
              <a:t>e</a:t>
            </a:r>
            <a:r>
              <a:rPr sz="2000" spc="-10" dirty="0">
                <a:latin typeface="Arial MT"/>
                <a:cs typeface="Arial MT"/>
              </a:rPr>
              <a:t> </a:t>
            </a:r>
            <a:r>
              <a:rPr sz="2000" dirty="0">
                <a:latin typeface="Arial MT"/>
                <a:cs typeface="Arial MT"/>
              </a:rPr>
              <a:t>radice; </a:t>
            </a:r>
            <a:r>
              <a:rPr sz="2000" spc="-540" dirty="0">
                <a:latin typeface="Arial MT"/>
                <a:cs typeface="Arial MT"/>
              </a:rPr>
              <a:t> </a:t>
            </a:r>
            <a:r>
              <a:rPr sz="2000" spc="-5" dirty="0">
                <a:latin typeface="Arial MT"/>
                <a:cs typeface="Arial MT"/>
              </a:rPr>
              <a:t>parte</a:t>
            </a:r>
            <a:r>
              <a:rPr sz="2000" spc="-35" dirty="0">
                <a:latin typeface="Arial MT"/>
                <a:cs typeface="Arial MT"/>
              </a:rPr>
              <a:t> </a:t>
            </a:r>
            <a:r>
              <a:rPr sz="2000" dirty="0">
                <a:latin typeface="Arial MT"/>
                <a:cs typeface="Arial MT"/>
              </a:rPr>
              <a:t>del</a:t>
            </a:r>
            <a:r>
              <a:rPr sz="2000" spc="5" dirty="0">
                <a:latin typeface="Arial MT"/>
                <a:cs typeface="Arial MT"/>
              </a:rPr>
              <a:t> </a:t>
            </a:r>
            <a:r>
              <a:rPr sz="2000" dirty="0">
                <a:latin typeface="Arial MT"/>
                <a:cs typeface="Arial MT"/>
              </a:rPr>
              <a:t>cambio</a:t>
            </a:r>
            <a:r>
              <a:rPr sz="2000" spc="-30" dirty="0">
                <a:latin typeface="Arial MT"/>
                <a:cs typeface="Arial MT"/>
              </a:rPr>
              <a:t> </a:t>
            </a:r>
            <a:r>
              <a:rPr sz="2000" dirty="0">
                <a:latin typeface="Arial MT"/>
                <a:cs typeface="Arial MT"/>
              </a:rPr>
              <a:t>cribro-vascolare.</a:t>
            </a:r>
            <a:endParaRPr sz="2000">
              <a:latin typeface="Arial MT"/>
              <a:cs typeface="Arial MT"/>
            </a:endParaRPr>
          </a:p>
          <a:p>
            <a:pPr marL="12700">
              <a:lnSpc>
                <a:spcPct val="100000"/>
              </a:lnSpc>
              <a:spcBef>
                <a:spcPts val="1200"/>
              </a:spcBef>
            </a:pPr>
            <a:r>
              <a:rPr sz="2000" dirty="0">
                <a:latin typeface="Arial MT"/>
                <a:cs typeface="Arial MT"/>
              </a:rPr>
              <a:t>Danno</a:t>
            </a:r>
            <a:r>
              <a:rPr sz="2000" spc="-30" dirty="0">
                <a:latin typeface="Arial MT"/>
                <a:cs typeface="Arial MT"/>
              </a:rPr>
              <a:t> </a:t>
            </a:r>
            <a:r>
              <a:rPr sz="2000" dirty="0">
                <a:latin typeface="Arial MT"/>
                <a:cs typeface="Arial MT"/>
              </a:rPr>
              <a:t>origine</a:t>
            </a:r>
            <a:r>
              <a:rPr sz="2000" spc="-20" dirty="0">
                <a:latin typeface="Arial MT"/>
                <a:cs typeface="Arial MT"/>
              </a:rPr>
              <a:t> </a:t>
            </a:r>
            <a:r>
              <a:rPr sz="2000" dirty="0">
                <a:latin typeface="Arial MT"/>
                <a:cs typeface="Arial MT"/>
              </a:rPr>
              <a:t>ai</a:t>
            </a:r>
            <a:r>
              <a:rPr sz="2000" spc="-5" dirty="0">
                <a:latin typeface="Arial MT"/>
                <a:cs typeface="Arial MT"/>
              </a:rPr>
              <a:t> tessuti</a:t>
            </a:r>
            <a:r>
              <a:rPr sz="2000" spc="-20" dirty="0">
                <a:latin typeface="Arial MT"/>
                <a:cs typeface="Arial MT"/>
              </a:rPr>
              <a:t> </a:t>
            </a:r>
            <a:r>
              <a:rPr sz="2000" dirty="0">
                <a:latin typeface="Arial MT"/>
                <a:cs typeface="Arial MT"/>
              </a:rPr>
              <a:t>della</a:t>
            </a:r>
            <a:r>
              <a:rPr sz="2000" spc="10" dirty="0">
                <a:latin typeface="Arial MT"/>
                <a:cs typeface="Arial MT"/>
              </a:rPr>
              <a:t> </a:t>
            </a:r>
            <a:r>
              <a:rPr sz="2000" b="1" dirty="0">
                <a:latin typeface="Arial"/>
                <a:cs typeface="Arial"/>
              </a:rPr>
              <a:t>struttura</a:t>
            </a:r>
            <a:r>
              <a:rPr sz="2000" b="1" spc="-40" dirty="0">
                <a:latin typeface="Arial"/>
                <a:cs typeface="Arial"/>
              </a:rPr>
              <a:t> </a:t>
            </a:r>
            <a:r>
              <a:rPr sz="2000" b="1" spc="-5" dirty="0">
                <a:latin typeface="Arial"/>
                <a:cs typeface="Arial"/>
              </a:rPr>
              <a:t>primaria</a:t>
            </a:r>
            <a:endParaRPr sz="2000">
              <a:latin typeface="Arial"/>
              <a:cs typeface="Arial"/>
            </a:endParaRPr>
          </a:p>
          <a:p>
            <a:pPr marL="12700">
              <a:lnSpc>
                <a:spcPct val="100000"/>
              </a:lnSpc>
            </a:pPr>
            <a:r>
              <a:rPr sz="2000" dirty="0">
                <a:latin typeface="Arial MT"/>
                <a:cs typeface="Arial MT"/>
              </a:rPr>
              <a:t>della</a:t>
            </a:r>
            <a:r>
              <a:rPr sz="2000" spc="-45" dirty="0">
                <a:latin typeface="Arial MT"/>
                <a:cs typeface="Arial MT"/>
              </a:rPr>
              <a:t> </a:t>
            </a:r>
            <a:r>
              <a:rPr sz="2000" dirty="0">
                <a:latin typeface="Arial MT"/>
                <a:cs typeface="Arial MT"/>
              </a:rPr>
              <a:t>pianta.</a:t>
            </a:r>
            <a:endParaRPr sz="2000">
              <a:latin typeface="Arial MT"/>
              <a:cs typeface="Arial MT"/>
            </a:endParaRPr>
          </a:p>
          <a:p>
            <a:pPr>
              <a:lnSpc>
                <a:spcPct val="100000"/>
              </a:lnSpc>
              <a:spcBef>
                <a:spcPts val="5"/>
              </a:spcBef>
            </a:pPr>
            <a:endParaRPr sz="2600">
              <a:latin typeface="Arial MT"/>
              <a:cs typeface="Arial MT"/>
            </a:endParaRPr>
          </a:p>
          <a:p>
            <a:pPr marL="12700" marR="158115">
              <a:lnSpc>
                <a:spcPct val="100000"/>
              </a:lnSpc>
              <a:spcBef>
                <a:spcPts val="5"/>
              </a:spcBef>
              <a:buFont typeface="Arial MT"/>
              <a:buChar char="•"/>
              <a:tabLst>
                <a:tab pos="171450" algn="l"/>
              </a:tabLst>
            </a:pPr>
            <a:r>
              <a:rPr sz="2000" b="1" dirty="0">
                <a:latin typeface="Arial"/>
                <a:cs typeface="Arial"/>
              </a:rPr>
              <a:t>SECONDARI</a:t>
            </a:r>
            <a:r>
              <a:rPr sz="2000" dirty="0">
                <a:latin typeface="Arial MT"/>
                <a:cs typeface="Arial MT"/>
              </a:rPr>
              <a:t>:</a:t>
            </a:r>
            <a:r>
              <a:rPr sz="2000" spc="-25" dirty="0">
                <a:latin typeface="Arial MT"/>
                <a:cs typeface="Arial MT"/>
              </a:rPr>
              <a:t> </a:t>
            </a:r>
            <a:r>
              <a:rPr sz="2000" dirty="0">
                <a:latin typeface="Arial MT"/>
                <a:cs typeface="Arial MT"/>
              </a:rPr>
              <a:t>non</a:t>
            </a:r>
            <a:r>
              <a:rPr sz="2000" spc="-20" dirty="0">
                <a:latin typeface="Arial MT"/>
                <a:cs typeface="Arial MT"/>
              </a:rPr>
              <a:t> </a:t>
            </a:r>
            <a:r>
              <a:rPr sz="2000" dirty="0">
                <a:latin typeface="Arial MT"/>
                <a:cs typeface="Arial MT"/>
              </a:rPr>
              <a:t>sono</a:t>
            </a:r>
            <a:r>
              <a:rPr sz="2000" spc="-25" dirty="0">
                <a:latin typeface="Arial MT"/>
                <a:cs typeface="Arial MT"/>
              </a:rPr>
              <a:t> </a:t>
            </a:r>
            <a:r>
              <a:rPr sz="2000" dirty="0">
                <a:latin typeface="Arial MT"/>
                <a:cs typeface="Arial MT"/>
              </a:rPr>
              <a:t>presenti</a:t>
            </a:r>
            <a:r>
              <a:rPr sz="2000" spc="-45" dirty="0">
                <a:latin typeface="Arial MT"/>
                <a:cs typeface="Arial MT"/>
              </a:rPr>
              <a:t> </a:t>
            </a:r>
            <a:r>
              <a:rPr sz="2000" dirty="0">
                <a:latin typeface="Arial MT"/>
                <a:cs typeface="Arial MT"/>
              </a:rPr>
              <a:t>nell’embrione,</a:t>
            </a:r>
            <a:r>
              <a:rPr sz="2000" spc="-25" dirty="0">
                <a:latin typeface="Arial MT"/>
                <a:cs typeface="Arial MT"/>
              </a:rPr>
              <a:t> </a:t>
            </a:r>
            <a:r>
              <a:rPr sz="2000" dirty="0">
                <a:latin typeface="Arial MT"/>
                <a:cs typeface="Arial MT"/>
              </a:rPr>
              <a:t>ma</a:t>
            </a:r>
            <a:r>
              <a:rPr sz="2000" spc="20" dirty="0">
                <a:latin typeface="Arial MT"/>
                <a:cs typeface="Arial MT"/>
              </a:rPr>
              <a:t> </a:t>
            </a:r>
            <a:r>
              <a:rPr sz="2000" b="1" spc="-5" dirty="0">
                <a:latin typeface="Arial"/>
                <a:cs typeface="Arial"/>
              </a:rPr>
              <a:t>derivano </a:t>
            </a:r>
            <a:r>
              <a:rPr sz="2000" b="1" dirty="0">
                <a:latin typeface="Arial"/>
                <a:cs typeface="Arial"/>
              </a:rPr>
              <a:t>da </a:t>
            </a:r>
            <a:r>
              <a:rPr sz="2000" b="1" spc="-5" dirty="0">
                <a:latin typeface="Arial"/>
                <a:cs typeface="Arial"/>
              </a:rPr>
              <a:t>cellule</a:t>
            </a:r>
            <a:r>
              <a:rPr sz="2000" b="1" spc="-20" dirty="0">
                <a:latin typeface="Arial"/>
                <a:cs typeface="Arial"/>
              </a:rPr>
              <a:t> </a:t>
            </a:r>
            <a:r>
              <a:rPr sz="2000" b="1" spc="-5" dirty="0">
                <a:latin typeface="Arial"/>
                <a:cs typeface="Arial"/>
              </a:rPr>
              <a:t>già </a:t>
            </a:r>
            <a:r>
              <a:rPr sz="2000" b="1" spc="-540" dirty="0">
                <a:latin typeface="Arial"/>
                <a:cs typeface="Arial"/>
              </a:rPr>
              <a:t> </a:t>
            </a:r>
            <a:r>
              <a:rPr sz="2000" b="1" dirty="0">
                <a:latin typeface="Arial"/>
                <a:cs typeface="Arial"/>
              </a:rPr>
              <a:t>adulte</a:t>
            </a:r>
            <a:r>
              <a:rPr sz="2000" dirty="0">
                <a:latin typeface="Arial MT"/>
                <a:cs typeface="Arial MT"/>
              </a:rPr>
              <a:t>, quindi completamente </a:t>
            </a:r>
            <a:r>
              <a:rPr sz="2000" spc="-5" dirty="0">
                <a:latin typeface="Arial MT"/>
                <a:cs typeface="Arial MT"/>
              </a:rPr>
              <a:t>differenziate </a:t>
            </a:r>
            <a:r>
              <a:rPr sz="2000" spc="5" dirty="0">
                <a:latin typeface="Arial MT"/>
                <a:cs typeface="Arial MT"/>
              </a:rPr>
              <a:t>(generalm. </a:t>
            </a:r>
            <a:r>
              <a:rPr sz="2000" dirty="0">
                <a:latin typeface="Arial MT"/>
                <a:cs typeface="Arial MT"/>
              </a:rPr>
              <a:t>parenchima), che in </a:t>
            </a:r>
            <a:r>
              <a:rPr sz="2000" spc="5" dirty="0">
                <a:latin typeface="Arial MT"/>
                <a:cs typeface="Arial MT"/>
              </a:rPr>
              <a:t> </a:t>
            </a:r>
            <a:r>
              <a:rPr sz="2000" dirty="0">
                <a:latin typeface="Arial MT"/>
                <a:cs typeface="Arial MT"/>
              </a:rPr>
              <a:t>seguito a determinati stimoli </a:t>
            </a:r>
            <a:r>
              <a:rPr sz="2000" b="1" dirty="0">
                <a:latin typeface="Arial"/>
                <a:cs typeface="Arial"/>
              </a:rPr>
              <a:t>riprendono </a:t>
            </a:r>
            <a:r>
              <a:rPr sz="2000" b="1" spc="-5" dirty="0">
                <a:latin typeface="Arial"/>
                <a:cs typeface="Arial"/>
              </a:rPr>
              <a:t>la </a:t>
            </a:r>
            <a:r>
              <a:rPr sz="2000" b="1" dirty="0">
                <a:latin typeface="Arial"/>
                <a:cs typeface="Arial"/>
              </a:rPr>
              <a:t>capacità di </a:t>
            </a:r>
            <a:r>
              <a:rPr sz="2000" b="1" spc="-5" dirty="0">
                <a:latin typeface="Arial"/>
                <a:cs typeface="Arial"/>
              </a:rPr>
              <a:t>dividersi </a:t>
            </a:r>
            <a:r>
              <a:rPr sz="2000" b="1" dirty="0">
                <a:latin typeface="Arial"/>
                <a:cs typeface="Arial"/>
              </a:rPr>
              <a:t> </a:t>
            </a:r>
            <a:r>
              <a:rPr sz="2000" dirty="0">
                <a:latin typeface="Arial MT"/>
                <a:cs typeface="Arial MT"/>
              </a:rPr>
              <a:t>mitoticamente,</a:t>
            </a:r>
            <a:r>
              <a:rPr sz="2000" spc="-55" dirty="0">
                <a:latin typeface="Arial MT"/>
                <a:cs typeface="Arial MT"/>
              </a:rPr>
              <a:t> </a:t>
            </a:r>
            <a:r>
              <a:rPr sz="2000" dirty="0">
                <a:latin typeface="Arial MT"/>
                <a:cs typeface="Arial MT"/>
              </a:rPr>
              <a:t>formando</a:t>
            </a:r>
            <a:r>
              <a:rPr sz="2000" spc="-45" dirty="0">
                <a:latin typeface="Arial MT"/>
                <a:cs typeface="Arial MT"/>
              </a:rPr>
              <a:t> </a:t>
            </a:r>
            <a:r>
              <a:rPr sz="2000" dirty="0">
                <a:latin typeface="Arial MT"/>
                <a:cs typeface="Arial MT"/>
              </a:rPr>
              <a:t>nuovi</a:t>
            </a:r>
            <a:r>
              <a:rPr sz="2000" spc="-5" dirty="0">
                <a:latin typeface="Arial MT"/>
                <a:cs typeface="Arial MT"/>
              </a:rPr>
              <a:t> tessuti.</a:t>
            </a:r>
            <a:endParaRPr sz="2000">
              <a:latin typeface="Arial MT"/>
              <a:cs typeface="Arial MT"/>
            </a:endParaRPr>
          </a:p>
          <a:p>
            <a:pPr marL="12700">
              <a:lnSpc>
                <a:spcPct val="100000"/>
              </a:lnSpc>
              <a:spcBef>
                <a:spcPts val="1200"/>
              </a:spcBef>
            </a:pPr>
            <a:r>
              <a:rPr sz="2000" spc="-5" dirty="0">
                <a:latin typeface="Arial MT"/>
                <a:cs typeface="Arial MT"/>
              </a:rPr>
              <a:t>Importanti</a:t>
            </a:r>
            <a:r>
              <a:rPr sz="2000" spc="-45" dirty="0">
                <a:latin typeface="Arial MT"/>
                <a:cs typeface="Arial MT"/>
              </a:rPr>
              <a:t> </a:t>
            </a:r>
            <a:r>
              <a:rPr sz="2000" dirty="0">
                <a:latin typeface="Arial MT"/>
                <a:cs typeface="Arial MT"/>
              </a:rPr>
              <a:t>nella</a:t>
            </a:r>
            <a:r>
              <a:rPr sz="2000" spc="5" dirty="0">
                <a:latin typeface="Arial MT"/>
                <a:cs typeface="Arial MT"/>
              </a:rPr>
              <a:t> </a:t>
            </a:r>
            <a:r>
              <a:rPr sz="2000" b="1" dirty="0">
                <a:latin typeface="Arial"/>
                <a:cs typeface="Arial"/>
              </a:rPr>
              <a:t>crescita</a:t>
            </a:r>
            <a:r>
              <a:rPr sz="2000" b="1" spc="-45" dirty="0">
                <a:latin typeface="Arial"/>
                <a:cs typeface="Arial"/>
              </a:rPr>
              <a:t> </a:t>
            </a:r>
            <a:r>
              <a:rPr sz="2000" b="1" dirty="0">
                <a:latin typeface="Arial"/>
                <a:cs typeface="Arial"/>
              </a:rPr>
              <a:t>secondaria </a:t>
            </a:r>
            <a:r>
              <a:rPr sz="2000" dirty="0">
                <a:latin typeface="Arial MT"/>
                <a:cs typeface="Arial MT"/>
              </a:rPr>
              <a:t>in</a:t>
            </a:r>
            <a:r>
              <a:rPr sz="2000" spc="-5" dirty="0">
                <a:latin typeface="Arial MT"/>
                <a:cs typeface="Arial MT"/>
              </a:rPr>
              <a:t> </a:t>
            </a:r>
            <a:r>
              <a:rPr sz="2000" dirty="0">
                <a:latin typeface="Arial MT"/>
                <a:cs typeface="Arial MT"/>
              </a:rPr>
              <a:t>spessore</a:t>
            </a:r>
            <a:r>
              <a:rPr sz="2000" spc="-50" dirty="0">
                <a:latin typeface="Arial MT"/>
                <a:cs typeface="Arial MT"/>
              </a:rPr>
              <a:t> </a:t>
            </a:r>
            <a:r>
              <a:rPr sz="2000" dirty="0">
                <a:latin typeface="Arial MT"/>
                <a:cs typeface="Arial MT"/>
              </a:rPr>
              <a:t>del</a:t>
            </a:r>
            <a:r>
              <a:rPr sz="2000" spc="-5" dirty="0">
                <a:latin typeface="Arial MT"/>
                <a:cs typeface="Arial MT"/>
              </a:rPr>
              <a:t> fusto</a:t>
            </a:r>
            <a:r>
              <a:rPr sz="2000" spc="-30" dirty="0">
                <a:latin typeface="Arial MT"/>
                <a:cs typeface="Arial MT"/>
              </a:rPr>
              <a:t> </a:t>
            </a:r>
            <a:r>
              <a:rPr sz="2000" dirty="0">
                <a:latin typeface="Arial MT"/>
                <a:cs typeface="Arial MT"/>
              </a:rPr>
              <a:t>e della</a:t>
            </a:r>
            <a:r>
              <a:rPr sz="2000" spc="-5" dirty="0">
                <a:latin typeface="Arial MT"/>
                <a:cs typeface="Arial MT"/>
              </a:rPr>
              <a:t> </a:t>
            </a:r>
            <a:r>
              <a:rPr sz="2000" dirty="0">
                <a:latin typeface="Arial MT"/>
                <a:cs typeface="Arial MT"/>
              </a:rPr>
              <a:t>radice.</a:t>
            </a:r>
            <a:endParaRPr sz="2000">
              <a:latin typeface="Arial MT"/>
              <a:cs typeface="Arial MT"/>
            </a:endParaRPr>
          </a:p>
          <a:p>
            <a:pPr marL="12700">
              <a:lnSpc>
                <a:spcPct val="100000"/>
              </a:lnSpc>
              <a:spcBef>
                <a:spcPts val="1200"/>
              </a:spcBef>
            </a:pPr>
            <a:r>
              <a:rPr sz="2000" spc="-5" dirty="0">
                <a:latin typeface="Arial MT"/>
                <a:cs typeface="Arial MT"/>
              </a:rPr>
              <a:t>Es: </a:t>
            </a:r>
            <a:r>
              <a:rPr sz="2000" dirty="0">
                <a:latin typeface="Arial MT"/>
                <a:cs typeface="Arial MT"/>
              </a:rPr>
              <a:t>cambio</a:t>
            </a:r>
            <a:r>
              <a:rPr sz="2000" spc="10" dirty="0">
                <a:latin typeface="Arial MT"/>
                <a:cs typeface="Arial MT"/>
              </a:rPr>
              <a:t> </a:t>
            </a:r>
            <a:r>
              <a:rPr sz="2000" spc="-5" dirty="0">
                <a:latin typeface="Arial MT"/>
                <a:cs typeface="Arial MT"/>
              </a:rPr>
              <a:t>subero-fellodermico,</a:t>
            </a:r>
            <a:r>
              <a:rPr sz="2000" spc="-35" dirty="0">
                <a:latin typeface="Arial MT"/>
                <a:cs typeface="Arial MT"/>
              </a:rPr>
              <a:t> </a:t>
            </a:r>
            <a:r>
              <a:rPr sz="2000" spc="-5" dirty="0">
                <a:latin typeface="Arial MT"/>
                <a:cs typeface="Arial MT"/>
              </a:rPr>
              <a:t>parte</a:t>
            </a:r>
            <a:r>
              <a:rPr sz="2000" spc="-10" dirty="0">
                <a:latin typeface="Arial MT"/>
                <a:cs typeface="Arial MT"/>
              </a:rPr>
              <a:t> </a:t>
            </a:r>
            <a:r>
              <a:rPr sz="2000" dirty="0">
                <a:latin typeface="Arial MT"/>
                <a:cs typeface="Arial MT"/>
              </a:rPr>
              <a:t>del</a:t>
            </a:r>
            <a:r>
              <a:rPr sz="2000" spc="20" dirty="0">
                <a:latin typeface="Arial MT"/>
                <a:cs typeface="Arial MT"/>
              </a:rPr>
              <a:t> </a:t>
            </a:r>
            <a:r>
              <a:rPr sz="2000" dirty="0">
                <a:latin typeface="Arial MT"/>
                <a:cs typeface="Arial MT"/>
              </a:rPr>
              <a:t>cambio</a:t>
            </a:r>
            <a:r>
              <a:rPr sz="2000" spc="-10" dirty="0">
                <a:latin typeface="Arial MT"/>
                <a:cs typeface="Arial MT"/>
              </a:rPr>
              <a:t> </a:t>
            </a:r>
            <a:r>
              <a:rPr sz="2000" dirty="0">
                <a:latin typeface="Arial MT"/>
                <a:cs typeface="Arial MT"/>
              </a:rPr>
              <a:t>cribro-vascolare,</a:t>
            </a:r>
            <a:r>
              <a:rPr sz="2000" spc="-40" dirty="0">
                <a:latin typeface="Arial MT"/>
                <a:cs typeface="Arial MT"/>
              </a:rPr>
              <a:t> </a:t>
            </a:r>
            <a:r>
              <a:rPr sz="2000" spc="-5" dirty="0">
                <a:latin typeface="Arial MT"/>
                <a:cs typeface="Arial MT"/>
              </a:rPr>
              <a:t>m.avventizi</a:t>
            </a:r>
            <a:endParaRPr sz="2000">
              <a:latin typeface="Arial MT"/>
              <a:cs typeface="Arial MT"/>
            </a:endParaRPr>
          </a:p>
        </p:txBody>
      </p:sp>
      <p:pic>
        <p:nvPicPr>
          <p:cNvPr id="4" name="object 4"/>
          <p:cNvPicPr/>
          <p:nvPr/>
        </p:nvPicPr>
        <p:blipFill>
          <a:blip r:embed="rId2" cstate="print"/>
          <a:stretch>
            <a:fillRect/>
          </a:stretch>
        </p:blipFill>
        <p:spPr>
          <a:xfrm>
            <a:off x="6156959" y="1053084"/>
            <a:ext cx="2953511" cy="340461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341620" marR="5080">
              <a:lnSpc>
                <a:spcPct val="100000"/>
              </a:lnSpc>
              <a:spcBef>
                <a:spcPts val="100"/>
              </a:spcBef>
            </a:pPr>
            <a:r>
              <a:rPr spc="-5" dirty="0"/>
              <a:t>Pelo urticante di </a:t>
            </a:r>
            <a:r>
              <a:rPr i="1" spc="-5" dirty="0">
                <a:latin typeface="Arial"/>
                <a:cs typeface="Arial"/>
              </a:rPr>
              <a:t>Urtica </a:t>
            </a:r>
            <a:r>
              <a:rPr i="1" spc="-655" dirty="0">
                <a:latin typeface="Arial"/>
                <a:cs typeface="Arial"/>
              </a:rPr>
              <a:t> </a:t>
            </a:r>
            <a:r>
              <a:rPr i="1" spc="-5" dirty="0">
                <a:latin typeface="Arial"/>
                <a:cs typeface="Arial"/>
              </a:rPr>
              <a:t>dioica</a:t>
            </a: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0" y="0"/>
              <a:ext cx="5143500" cy="6858000"/>
            </a:xfrm>
            <a:prstGeom prst="rect">
              <a:avLst/>
            </a:prstGeom>
          </p:spPr>
        </p:pic>
        <p:pic>
          <p:nvPicPr>
            <p:cNvPr id="5" name="object 5"/>
            <p:cNvPicPr/>
            <p:nvPr/>
          </p:nvPicPr>
          <p:blipFill>
            <a:blip r:embed="rId3" cstate="print"/>
            <a:stretch>
              <a:fillRect/>
            </a:stretch>
          </p:blipFill>
          <p:spPr>
            <a:xfrm>
              <a:off x="3564635" y="3305555"/>
              <a:ext cx="5579363" cy="3220211"/>
            </a:xfrm>
            <a:prstGeom prst="rect">
              <a:avLst/>
            </a:prstGeom>
          </p:spPr>
        </p:pic>
        <p:pic>
          <p:nvPicPr>
            <p:cNvPr id="6" name="object 6"/>
            <p:cNvPicPr/>
            <p:nvPr/>
          </p:nvPicPr>
          <p:blipFill>
            <a:blip r:embed="rId4" cstate="print"/>
            <a:stretch>
              <a:fillRect/>
            </a:stretch>
          </p:blipFill>
          <p:spPr>
            <a:xfrm>
              <a:off x="3561588" y="6324600"/>
              <a:ext cx="426719" cy="533400"/>
            </a:xfrm>
            <a:prstGeom prst="rect">
              <a:avLst/>
            </a:prstGeom>
          </p:spPr>
        </p:pic>
        <p:sp>
          <p:nvSpPr>
            <p:cNvPr id="7" name="object 7"/>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grpSp>
      <p:sp>
        <p:nvSpPr>
          <p:cNvPr id="9" name="object 15">
            <a:extLst>
              <a:ext uri="{FF2B5EF4-FFF2-40B4-BE49-F238E27FC236}">
                <a16:creationId xmlns:a16="http://schemas.microsoft.com/office/drawing/2014/main" id="{3EEFE4D3-2B44-428D-8788-100C757A4649}"/>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00064" y="255885"/>
            <a:ext cx="3067685" cy="706755"/>
          </a:xfrm>
          <a:prstGeom prst="rect">
            <a:avLst/>
          </a:prstGeom>
        </p:spPr>
        <p:txBody>
          <a:bodyPr vert="horz" wrap="square" lIns="0" tIns="0" rIns="0" bIns="0" rtlCol="0">
            <a:spAutoFit/>
          </a:bodyPr>
          <a:lstStyle/>
          <a:p>
            <a:pPr>
              <a:lnSpc>
                <a:spcPts val="2655"/>
              </a:lnSpc>
            </a:pPr>
            <a:r>
              <a:rPr sz="2400" spc="-5" dirty="0">
                <a:latin typeface="Arial MT"/>
                <a:cs typeface="Arial MT"/>
              </a:rPr>
              <a:t>Pelo</a:t>
            </a:r>
            <a:r>
              <a:rPr sz="2400" spc="5" dirty="0">
                <a:latin typeface="Arial MT"/>
                <a:cs typeface="Arial MT"/>
              </a:rPr>
              <a:t> </a:t>
            </a:r>
            <a:r>
              <a:rPr sz="2400" spc="-5" dirty="0">
                <a:latin typeface="Arial MT"/>
                <a:cs typeface="Arial MT"/>
              </a:rPr>
              <a:t>urticante di</a:t>
            </a:r>
            <a:r>
              <a:rPr sz="2400" spc="15" dirty="0">
                <a:latin typeface="Arial MT"/>
                <a:cs typeface="Arial MT"/>
              </a:rPr>
              <a:t> </a:t>
            </a:r>
            <a:r>
              <a:rPr sz="2400" i="1" spc="-5" dirty="0">
                <a:latin typeface="Arial"/>
                <a:cs typeface="Arial"/>
              </a:rPr>
              <a:t>Urtica</a:t>
            </a:r>
            <a:endParaRPr sz="2400">
              <a:latin typeface="Arial"/>
              <a:cs typeface="Arial"/>
            </a:endParaRPr>
          </a:p>
          <a:p>
            <a:pPr>
              <a:lnSpc>
                <a:spcPct val="100000"/>
              </a:lnSpc>
            </a:pPr>
            <a:r>
              <a:rPr sz="2400" i="1" spc="-5" dirty="0">
                <a:latin typeface="Arial"/>
                <a:cs typeface="Arial"/>
              </a:rPr>
              <a:t>dioica</a:t>
            </a:r>
            <a:endParaRPr sz="2400">
              <a:latin typeface="Arial"/>
              <a:cs typeface="Arial"/>
            </a:endParaRP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0" y="0"/>
              <a:ext cx="5143500" cy="6858000"/>
            </a:xfrm>
            <a:prstGeom prst="rect">
              <a:avLst/>
            </a:prstGeom>
          </p:spPr>
        </p:pic>
        <p:pic>
          <p:nvPicPr>
            <p:cNvPr id="5" name="object 5"/>
            <p:cNvPicPr/>
            <p:nvPr/>
          </p:nvPicPr>
          <p:blipFill>
            <a:blip r:embed="rId3" cstate="print"/>
            <a:stretch>
              <a:fillRect/>
            </a:stretch>
          </p:blipFill>
          <p:spPr>
            <a:xfrm>
              <a:off x="3564635" y="3305555"/>
              <a:ext cx="5579363" cy="3220211"/>
            </a:xfrm>
            <a:prstGeom prst="rect">
              <a:avLst/>
            </a:prstGeom>
          </p:spPr>
        </p:pic>
        <p:pic>
          <p:nvPicPr>
            <p:cNvPr id="6" name="object 6"/>
            <p:cNvPicPr/>
            <p:nvPr/>
          </p:nvPicPr>
          <p:blipFill>
            <a:blip r:embed="rId4" cstate="print"/>
            <a:stretch>
              <a:fillRect/>
            </a:stretch>
          </p:blipFill>
          <p:spPr>
            <a:xfrm>
              <a:off x="3561588" y="6324600"/>
              <a:ext cx="426719" cy="533400"/>
            </a:xfrm>
            <a:prstGeom prst="rect">
              <a:avLst/>
            </a:prstGeom>
          </p:spPr>
        </p:pic>
        <p:sp>
          <p:nvSpPr>
            <p:cNvPr id="7" name="object 7"/>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pic>
          <p:nvPicPr>
            <p:cNvPr id="8" name="object 8"/>
            <p:cNvPicPr/>
            <p:nvPr/>
          </p:nvPicPr>
          <p:blipFill>
            <a:blip r:embed="rId5" cstate="print"/>
            <a:stretch>
              <a:fillRect/>
            </a:stretch>
          </p:blipFill>
          <p:spPr>
            <a:xfrm>
              <a:off x="1534667" y="0"/>
              <a:ext cx="7609332" cy="5734811"/>
            </a:xfrm>
            <a:prstGeom prst="rect">
              <a:avLst/>
            </a:prstGeom>
          </p:spPr>
        </p:pic>
      </p:grpSp>
      <p:sp>
        <p:nvSpPr>
          <p:cNvPr id="9" name="object 9"/>
          <p:cNvSpPr txBox="1"/>
          <p:nvPr/>
        </p:nvSpPr>
        <p:spPr>
          <a:xfrm>
            <a:off x="2599689" y="1727136"/>
            <a:ext cx="1291590" cy="48450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parete</a:t>
            </a:r>
            <a:endParaRPr sz="1800">
              <a:latin typeface="Arial MT"/>
              <a:cs typeface="Arial MT"/>
            </a:endParaRPr>
          </a:p>
          <a:p>
            <a:pPr marL="12700">
              <a:lnSpc>
                <a:spcPct val="100000"/>
              </a:lnSpc>
              <a:spcBef>
                <a:spcPts val="10"/>
              </a:spcBef>
            </a:pPr>
            <a:r>
              <a:rPr sz="1200" spc="-5" dirty="0">
                <a:latin typeface="Arial MT"/>
                <a:cs typeface="Arial MT"/>
              </a:rPr>
              <a:t>carbonato</a:t>
            </a:r>
            <a:r>
              <a:rPr sz="1200" spc="-50" dirty="0">
                <a:latin typeface="Arial MT"/>
                <a:cs typeface="Arial MT"/>
              </a:rPr>
              <a:t> </a:t>
            </a:r>
            <a:r>
              <a:rPr sz="1200" spc="-5" dirty="0">
                <a:latin typeface="Arial MT"/>
                <a:cs typeface="Arial MT"/>
              </a:rPr>
              <a:t>di</a:t>
            </a:r>
            <a:r>
              <a:rPr sz="1200" spc="-30" dirty="0">
                <a:latin typeface="Arial MT"/>
                <a:cs typeface="Arial MT"/>
              </a:rPr>
              <a:t> </a:t>
            </a:r>
            <a:r>
              <a:rPr sz="1200" spc="-5" dirty="0">
                <a:latin typeface="Arial MT"/>
                <a:cs typeface="Arial MT"/>
              </a:rPr>
              <a:t>calcio</a:t>
            </a:r>
            <a:endParaRPr sz="1200">
              <a:latin typeface="Arial MT"/>
              <a:cs typeface="Arial MT"/>
            </a:endParaRPr>
          </a:p>
        </p:txBody>
      </p:sp>
      <p:sp>
        <p:nvSpPr>
          <p:cNvPr id="10" name="object 10"/>
          <p:cNvSpPr txBox="1">
            <a:spLocks noGrp="1"/>
          </p:cNvSpPr>
          <p:nvPr>
            <p:ph type="title"/>
          </p:nvPr>
        </p:nvSpPr>
        <p:spPr>
          <a:xfrm>
            <a:off x="4804728" y="195198"/>
            <a:ext cx="673735" cy="484505"/>
          </a:xfrm>
          <a:prstGeom prst="rect">
            <a:avLst/>
          </a:prstGeom>
        </p:spPr>
        <p:txBody>
          <a:bodyPr vert="horz" wrap="square" lIns="0" tIns="12700" rIns="0" bIns="0" rtlCol="0">
            <a:spAutoFit/>
          </a:bodyPr>
          <a:lstStyle/>
          <a:p>
            <a:pPr marL="12700">
              <a:lnSpc>
                <a:spcPct val="100000"/>
              </a:lnSpc>
              <a:spcBef>
                <a:spcPts val="100"/>
              </a:spcBef>
            </a:pPr>
            <a:r>
              <a:rPr sz="1800" spc="-10" dirty="0"/>
              <a:t>pa</a:t>
            </a:r>
            <a:r>
              <a:rPr sz="1800" spc="-5" dirty="0"/>
              <a:t>r</a:t>
            </a:r>
            <a:r>
              <a:rPr sz="1800" spc="-10" dirty="0"/>
              <a:t>e</a:t>
            </a:r>
            <a:r>
              <a:rPr sz="1800" dirty="0"/>
              <a:t>t</a:t>
            </a:r>
            <a:r>
              <a:rPr sz="1800" spc="-5" dirty="0"/>
              <a:t>e</a:t>
            </a:r>
            <a:endParaRPr sz="1800"/>
          </a:p>
          <a:p>
            <a:pPr marL="12700">
              <a:lnSpc>
                <a:spcPct val="100000"/>
              </a:lnSpc>
              <a:spcBef>
                <a:spcPts val="10"/>
              </a:spcBef>
            </a:pPr>
            <a:r>
              <a:rPr sz="1200" spc="-5" dirty="0"/>
              <a:t>s</a:t>
            </a:r>
            <a:r>
              <a:rPr sz="1200" spc="-10" dirty="0"/>
              <a:t>ili</a:t>
            </a:r>
            <a:r>
              <a:rPr sz="1200" spc="-5" dirty="0"/>
              <a:t>c</a:t>
            </a:r>
            <a:r>
              <a:rPr sz="1200" spc="-10" dirty="0"/>
              <a:t>i</a:t>
            </a:r>
            <a:r>
              <a:rPr sz="1200" spc="-15" dirty="0"/>
              <a:t>zz</a:t>
            </a:r>
            <a:r>
              <a:rPr sz="1200" spc="-5" dirty="0"/>
              <a:t>a</a:t>
            </a:r>
            <a:r>
              <a:rPr sz="1200" dirty="0"/>
              <a:t>t</a:t>
            </a:r>
            <a:r>
              <a:rPr sz="1200" spc="-5" dirty="0"/>
              <a:t>a</a:t>
            </a:r>
            <a:endParaRPr sz="1200"/>
          </a:p>
        </p:txBody>
      </p:sp>
      <p:sp>
        <p:nvSpPr>
          <p:cNvPr id="11" name="object 11"/>
          <p:cNvSpPr txBox="1"/>
          <p:nvPr/>
        </p:nvSpPr>
        <p:spPr>
          <a:xfrm>
            <a:off x="7886064" y="1298511"/>
            <a:ext cx="5962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MT"/>
                <a:cs typeface="Arial MT"/>
              </a:rPr>
              <a:t>pun</a:t>
            </a:r>
            <a:r>
              <a:rPr sz="1800" dirty="0">
                <a:latin typeface="Arial MT"/>
                <a:cs typeface="Arial MT"/>
              </a:rPr>
              <a:t>t</a:t>
            </a:r>
            <a:r>
              <a:rPr sz="1800" spc="-5" dirty="0">
                <a:latin typeface="Arial MT"/>
                <a:cs typeface="Arial MT"/>
              </a:rPr>
              <a:t>a</a:t>
            </a:r>
            <a:endParaRPr sz="1800">
              <a:latin typeface="Arial MT"/>
              <a:cs typeface="Arial MT"/>
            </a:endParaRPr>
          </a:p>
        </p:txBody>
      </p:sp>
      <p:sp>
        <p:nvSpPr>
          <p:cNvPr id="12" name="object 12"/>
          <p:cNvSpPr txBox="1"/>
          <p:nvPr/>
        </p:nvSpPr>
        <p:spPr>
          <a:xfrm>
            <a:off x="5541327" y="3330512"/>
            <a:ext cx="3385820" cy="94170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bulbo</a:t>
            </a:r>
            <a:endParaRPr sz="1800">
              <a:latin typeface="Arial MT"/>
              <a:cs typeface="Arial MT"/>
            </a:endParaRPr>
          </a:p>
          <a:p>
            <a:pPr marL="12700">
              <a:lnSpc>
                <a:spcPct val="100000"/>
              </a:lnSpc>
              <a:spcBef>
                <a:spcPts val="10"/>
              </a:spcBef>
            </a:pPr>
            <a:r>
              <a:rPr sz="1200" spc="-5" dirty="0">
                <a:latin typeface="Arial MT"/>
                <a:cs typeface="Arial MT"/>
              </a:rPr>
              <a:t>parte</a:t>
            </a:r>
            <a:r>
              <a:rPr sz="1200" spc="-20" dirty="0">
                <a:latin typeface="Arial MT"/>
                <a:cs typeface="Arial MT"/>
              </a:rPr>
              <a:t> </a:t>
            </a:r>
            <a:r>
              <a:rPr sz="1200" spc="-5" dirty="0">
                <a:latin typeface="Arial MT"/>
                <a:cs typeface="Arial MT"/>
              </a:rPr>
              <a:t>basale</a:t>
            </a:r>
            <a:r>
              <a:rPr sz="1200" spc="-30" dirty="0">
                <a:latin typeface="Arial MT"/>
                <a:cs typeface="Arial MT"/>
              </a:rPr>
              <a:t> </a:t>
            </a:r>
            <a:r>
              <a:rPr sz="1200" spc="-5" dirty="0">
                <a:latin typeface="Arial MT"/>
                <a:cs typeface="Arial MT"/>
              </a:rPr>
              <a:t>della</a:t>
            </a:r>
            <a:r>
              <a:rPr sz="1200" spc="-15" dirty="0">
                <a:latin typeface="Arial MT"/>
                <a:cs typeface="Arial MT"/>
              </a:rPr>
              <a:t> </a:t>
            </a:r>
            <a:r>
              <a:rPr sz="1200" spc="-5" dirty="0">
                <a:latin typeface="Arial MT"/>
                <a:cs typeface="Arial MT"/>
              </a:rPr>
              <a:t>cell.</a:t>
            </a:r>
            <a:r>
              <a:rPr sz="1200" spc="-10" dirty="0">
                <a:latin typeface="Arial MT"/>
                <a:cs typeface="Arial MT"/>
              </a:rPr>
              <a:t> </a:t>
            </a:r>
            <a:r>
              <a:rPr sz="1200" spc="-5" dirty="0">
                <a:latin typeface="Arial MT"/>
                <a:cs typeface="Arial MT"/>
              </a:rPr>
              <a:t>con</a:t>
            </a:r>
            <a:r>
              <a:rPr sz="1200" spc="-20" dirty="0">
                <a:latin typeface="Arial MT"/>
                <a:cs typeface="Arial MT"/>
              </a:rPr>
              <a:t> </a:t>
            </a:r>
            <a:r>
              <a:rPr sz="1200" spc="-5" dirty="0">
                <a:latin typeface="Arial MT"/>
                <a:cs typeface="Arial MT"/>
              </a:rPr>
              <a:t>nucleo</a:t>
            </a:r>
            <a:endParaRPr sz="1200">
              <a:latin typeface="Arial MT"/>
              <a:cs typeface="Arial MT"/>
            </a:endParaRPr>
          </a:p>
          <a:p>
            <a:pPr marL="12700" marR="5080">
              <a:lnSpc>
                <a:spcPct val="100000"/>
              </a:lnSpc>
              <a:spcBef>
                <a:spcPts val="720"/>
              </a:spcBef>
            </a:pPr>
            <a:r>
              <a:rPr sz="1200" dirty="0">
                <a:latin typeface="Arial MT"/>
                <a:cs typeface="Arial MT"/>
              </a:rPr>
              <a:t>Il </a:t>
            </a:r>
            <a:r>
              <a:rPr sz="1200" spc="-5" dirty="0">
                <a:latin typeface="Arial MT"/>
                <a:cs typeface="Arial MT"/>
              </a:rPr>
              <a:t>contenuto presenta aceticolina, istamina e acido </a:t>
            </a:r>
            <a:r>
              <a:rPr sz="1200" spc="-320" dirty="0">
                <a:latin typeface="Arial MT"/>
                <a:cs typeface="Arial MT"/>
              </a:rPr>
              <a:t> </a:t>
            </a:r>
            <a:r>
              <a:rPr sz="1200" dirty="0">
                <a:latin typeface="Arial MT"/>
                <a:cs typeface="Arial MT"/>
              </a:rPr>
              <a:t>formico</a:t>
            </a:r>
            <a:r>
              <a:rPr sz="1200" spc="-35" dirty="0">
                <a:latin typeface="Arial MT"/>
                <a:cs typeface="Arial MT"/>
              </a:rPr>
              <a:t> </a:t>
            </a:r>
            <a:r>
              <a:rPr sz="1200" spc="-5" dirty="0">
                <a:latin typeface="Arial MT"/>
                <a:cs typeface="Arial MT"/>
              </a:rPr>
              <a:t>responsabili</a:t>
            </a:r>
            <a:r>
              <a:rPr sz="1200" spc="-15" dirty="0">
                <a:latin typeface="Arial MT"/>
                <a:cs typeface="Arial MT"/>
              </a:rPr>
              <a:t> </a:t>
            </a:r>
            <a:r>
              <a:rPr sz="1200" spc="-5" dirty="0">
                <a:latin typeface="Arial MT"/>
                <a:cs typeface="Arial MT"/>
              </a:rPr>
              <a:t>della</a:t>
            </a:r>
            <a:r>
              <a:rPr sz="1200" spc="-45" dirty="0">
                <a:latin typeface="Arial MT"/>
                <a:cs typeface="Arial MT"/>
              </a:rPr>
              <a:t> </a:t>
            </a:r>
            <a:r>
              <a:rPr sz="1200" spc="-5" dirty="0">
                <a:latin typeface="Arial MT"/>
                <a:cs typeface="Arial MT"/>
              </a:rPr>
              <a:t>reazione</a:t>
            </a:r>
            <a:r>
              <a:rPr sz="1200" spc="-30" dirty="0">
                <a:latin typeface="Arial MT"/>
                <a:cs typeface="Arial MT"/>
              </a:rPr>
              <a:t> </a:t>
            </a:r>
            <a:r>
              <a:rPr sz="1200" spc="-5" dirty="0">
                <a:latin typeface="Arial MT"/>
                <a:cs typeface="Arial MT"/>
              </a:rPr>
              <a:t>cutanea</a:t>
            </a:r>
            <a:endParaRPr sz="1200">
              <a:latin typeface="Arial MT"/>
              <a:cs typeface="Arial MT"/>
            </a:endParaRPr>
          </a:p>
        </p:txBody>
      </p:sp>
      <p:sp>
        <p:nvSpPr>
          <p:cNvPr id="13" name="object 13"/>
          <p:cNvSpPr/>
          <p:nvPr/>
        </p:nvSpPr>
        <p:spPr>
          <a:xfrm>
            <a:off x="6291071" y="327659"/>
            <a:ext cx="1953895" cy="125095"/>
          </a:xfrm>
          <a:custGeom>
            <a:avLst/>
            <a:gdLst/>
            <a:ahLst/>
            <a:cxnLst/>
            <a:rect l="l" t="t" r="r" b="b"/>
            <a:pathLst>
              <a:path w="1953895" h="125095">
                <a:moveTo>
                  <a:pt x="1953767" y="0"/>
                </a:moveTo>
                <a:lnTo>
                  <a:pt x="0" y="112776"/>
                </a:lnTo>
                <a:lnTo>
                  <a:pt x="1524" y="124968"/>
                </a:lnTo>
                <a:lnTo>
                  <a:pt x="1953767" y="12192"/>
                </a:lnTo>
                <a:lnTo>
                  <a:pt x="1953767" y="0"/>
                </a:lnTo>
                <a:close/>
              </a:path>
            </a:pathLst>
          </a:custGeom>
          <a:solidFill>
            <a:srgbClr val="000000"/>
          </a:solidFill>
        </p:spPr>
        <p:txBody>
          <a:bodyPr wrap="square" lIns="0" tIns="0" rIns="0" bIns="0" rtlCol="0"/>
          <a:lstStyle/>
          <a:p>
            <a:endParaRPr/>
          </a:p>
        </p:txBody>
      </p:sp>
      <p:sp>
        <p:nvSpPr>
          <p:cNvPr id="14" name="object 14"/>
          <p:cNvSpPr/>
          <p:nvPr/>
        </p:nvSpPr>
        <p:spPr>
          <a:xfrm>
            <a:off x="4425683" y="598931"/>
            <a:ext cx="4185285" cy="3218815"/>
          </a:xfrm>
          <a:custGeom>
            <a:avLst/>
            <a:gdLst/>
            <a:ahLst/>
            <a:cxnLst/>
            <a:rect l="l" t="t" r="r" b="b"/>
            <a:pathLst>
              <a:path w="4185284" h="3218815">
                <a:moveTo>
                  <a:pt x="911352" y="1528572"/>
                </a:moveTo>
                <a:lnTo>
                  <a:pt x="4572" y="1240536"/>
                </a:lnTo>
                <a:lnTo>
                  <a:pt x="0" y="1252728"/>
                </a:lnTo>
                <a:lnTo>
                  <a:pt x="906780" y="1540764"/>
                </a:lnTo>
                <a:lnTo>
                  <a:pt x="911352" y="1528572"/>
                </a:lnTo>
                <a:close/>
              </a:path>
              <a:path w="4185284" h="3218815">
                <a:moveTo>
                  <a:pt x="1040892" y="3208020"/>
                </a:moveTo>
                <a:lnTo>
                  <a:pt x="140208" y="2538984"/>
                </a:lnTo>
                <a:lnTo>
                  <a:pt x="132588" y="2548128"/>
                </a:lnTo>
                <a:lnTo>
                  <a:pt x="1033272" y="3218688"/>
                </a:lnTo>
                <a:lnTo>
                  <a:pt x="1040892" y="3208020"/>
                </a:lnTo>
                <a:close/>
              </a:path>
              <a:path w="4185284" h="3218815">
                <a:moveTo>
                  <a:pt x="4184904" y="4572"/>
                </a:moveTo>
                <a:lnTo>
                  <a:pt x="4172712" y="0"/>
                </a:lnTo>
                <a:lnTo>
                  <a:pt x="3948684" y="672084"/>
                </a:lnTo>
                <a:lnTo>
                  <a:pt x="3960876" y="675132"/>
                </a:lnTo>
                <a:lnTo>
                  <a:pt x="4184904" y="4572"/>
                </a:lnTo>
                <a:close/>
              </a:path>
            </a:pathLst>
          </a:custGeom>
          <a:solidFill>
            <a:srgbClr val="000000"/>
          </a:solidFill>
        </p:spPr>
        <p:txBody>
          <a:bodyPr wrap="square" lIns="0" tIns="0" rIns="0" bIns="0" rtlCol="0"/>
          <a:lstStyle/>
          <a:p>
            <a:endParaRPr/>
          </a:p>
        </p:txBody>
      </p:sp>
      <p:sp>
        <p:nvSpPr>
          <p:cNvPr id="15" name="object 15"/>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6239" y="621791"/>
            <a:ext cx="8247888" cy="3928871"/>
          </a:xfrm>
          <a:prstGeom prst="rect">
            <a:avLst/>
          </a:prstGeom>
        </p:spPr>
      </p:pic>
      <p:sp>
        <p:nvSpPr>
          <p:cNvPr id="3" name="object 3"/>
          <p:cNvSpPr txBox="1"/>
          <p:nvPr/>
        </p:nvSpPr>
        <p:spPr>
          <a:xfrm>
            <a:off x="474027" y="4822825"/>
            <a:ext cx="8246109" cy="1851660"/>
          </a:xfrm>
          <a:prstGeom prst="rect">
            <a:avLst/>
          </a:prstGeom>
        </p:spPr>
        <p:txBody>
          <a:bodyPr vert="horz" wrap="square" lIns="0" tIns="13335" rIns="0" bIns="0" rtlCol="0">
            <a:spAutoFit/>
          </a:bodyPr>
          <a:lstStyle/>
          <a:p>
            <a:pPr marL="12700" marR="5080">
              <a:lnSpc>
                <a:spcPct val="99800"/>
              </a:lnSpc>
              <a:spcBef>
                <a:spcPts val="105"/>
              </a:spcBef>
            </a:pPr>
            <a:r>
              <a:rPr sz="2400" spc="-5" dirty="0">
                <a:latin typeface="Arial MT"/>
                <a:cs typeface="Arial MT"/>
              </a:rPr>
              <a:t>Le cellule</a:t>
            </a:r>
            <a:r>
              <a:rPr sz="2400" spc="30" dirty="0">
                <a:latin typeface="Arial MT"/>
                <a:cs typeface="Arial MT"/>
              </a:rPr>
              <a:t> </a:t>
            </a:r>
            <a:r>
              <a:rPr sz="2400" spc="-5" dirty="0">
                <a:latin typeface="Arial MT"/>
                <a:cs typeface="Arial MT"/>
              </a:rPr>
              <a:t>meristematiche</a:t>
            </a:r>
            <a:r>
              <a:rPr sz="2400" spc="10" dirty="0">
                <a:latin typeface="Arial MT"/>
                <a:cs typeface="Arial MT"/>
              </a:rPr>
              <a:t> </a:t>
            </a:r>
            <a:r>
              <a:rPr sz="2400" spc="-5" dirty="0">
                <a:latin typeface="Arial MT"/>
                <a:cs typeface="Arial MT"/>
              </a:rPr>
              <a:t>non solo</a:t>
            </a:r>
            <a:r>
              <a:rPr sz="2400" spc="10" dirty="0">
                <a:latin typeface="Arial MT"/>
                <a:cs typeface="Arial MT"/>
              </a:rPr>
              <a:t> </a:t>
            </a:r>
            <a:r>
              <a:rPr sz="2400" spc="-5" dirty="0">
                <a:latin typeface="Arial MT"/>
                <a:cs typeface="Arial MT"/>
              </a:rPr>
              <a:t>aggiungono</a:t>
            </a:r>
            <a:r>
              <a:rPr sz="2400" spc="40" dirty="0">
                <a:latin typeface="Arial MT"/>
                <a:cs typeface="Arial MT"/>
              </a:rPr>
              <a:t> </a:t>
            </a:r>
            <a:r>
              <a:rPr sz="2400" spc="-5" dirty="0">
                <a:latin typeface="Arial MT"/>
                <a:cs typeface="Arial MT"/>
              </a:rPr>
              <a:t>nuove</a:t>
            </a:r>
            <a:r>
              <a:rPr sz="2400" spc="10" dirty="0">
                <a:latin typeface="Arial MT"/>
                <a:cs typeface="Arial MT"/>
              </a:rPr>
              <a:t> </a:t>
            </a:r>
            <a:r>
              <a:rPr sz="2400" spc="-5" dirty="0">
                <a:latin typeface="Arial MT"/>
                <a:cs typeface="Arial MT"/>
              </a:rPr>
              <a:t>cellule </a:t>
            </a:r>
            <a:r>
              <a:rPr sz="2400" spc="-655" dirty="0">
                <a:latin typeface="Arial MT"/>
                <a:cs typeface="Arial MT"/>
              </a:rPr>
              <a:t> </a:t>
            </a:r>
            <a:r>
              <a:rPr sz="2400" spc="-5" dirty="0">
                <a:latin typeface="Arial MT"/>
                <a:cs typeface="Arial MT"/>
              </a:rPr>
              <a:t>per</a:t>
            </a:r>
            <a:r>
              <a:rPr sz="2400" dirty="0">
                <a:latin typeface="Arial MT"/>
                <a:cs typeface="Arial MT"/>
              </a:rPr>
              <a:t> </a:t>
            </a:r>
            <a:r>
              <a:rPr sz="2400" spc="-5" dirty="0">
                <a:latin typeface="Arial MT"/>
                <a:cs typeface="Arial MT"/>
              </a:rPr>
              <a:t>la</a:t>
            </a:r>
            <a:r>
              <a:rPr sz="2400" dirty="0">
                <a:latin typeface="Arial MT"/>
                <a:cs typeface="Arial MT"/>
              </a:rPr>
              <a:t> </a:t>
            </a:r>
            <a:r>
              <a:rPr sz="2400" spc="-5" dirty="0">
                <a:latin typeface="Arial MT"/>
                <a:cs typeface="Arial MT"/>
              </a:rPr>
              <a:t>crescita</a:t>
            </a:r>
            <a:r>
              <a:rPr sz="2400" dirty="0">
                <a:latin typeface="Arial MT"/>
                <a:cs typeface="Arial MT"/>
              </a:rPr>
              <a:t> </a:t>
            </a:r>
            <a:r>
              <a:rPr sz="2400" spc="-5" dirty="0">
                <a:latin typeface="Arial MT"/>
                <a:cs typeface="Arial MT"/>
              </a:rPr>
              <a:t>della</a:t>
            </a:r>
            <a:r>
              <a:rPr sz="2400" spc="20" dirty="0">
                <a:latin typeface="Arial MT"/>
                <a:cs typeface="Arial MT"/>
              </a:rPr>
              <a:t> </a:t>
            </a:r>
            <a:r>
              <a:rPr sz="2400" spc="-5" dirty="0">
                <a:latin typeface="Arial MT"/>
                <a:cs typeface="Arial MT"/>
              </a:rPr>
              <a:t>pianta,</a:t>
            </a:r>
            <a:r>
              <a:rPr sz="2400" spc="5" dirty="0">
                <a:latin typeface="Arial MT"/>
                <a:cs typeface="Arial MT"/>
              </a:rPr>
              <a:t> </a:t>
            </a:r>
            <a:r>
              <a:rPr sz="2400" spc="-5" dirty="0">
                <a:latin typeface="Arial MT"/>
                <a:cs typeface="Arial MT"/>
              </a:rPr>
              <a:t>ma</a:t>
            </a:r>
            <a:r>
              <a:rPr sz="2400" dirty="0">
                <a:latin typeface="Arial MT"/>
                <a:cs typeface="Arial MT"/>
              </a:rPr>
              <a:t> </a:t>
            </a:r>
            <a:r>
              <a:rPr sz="2400" spc="-5" dirty="0">
                <a:latin typeface="Arial MT"/>
                <a:cs typeface="Arial MT"/>
              </a:rPr>
              <a:t>anche</a:t>
            </a:r>
            <a:r>
              <a:rPr sz="2400" spc="10" dirty="0">
                <a:latin typeface="Arial MT"/>
                <a:cs typeface="Arial MT"/>
              </a:rPr>
              <a:t> </a:t>
            </a:r>
            <a:r>
              <a:rPr sz="2400" spc="-5" dirty="0">
                <a:latin typeface="Arial MT"/>
                <a:cs typeface="Arial MT"/>
              </a:rPr>
              <a:t>si perpetuano:</a:t>
            </a:r>
            <a:r>
              <a:rPr sz="2400" spc="15" dirty="0">
                <a:latin typeface="Arial MT"/>
                <a:cs typeface="Arial MT"/>
              </a:rPr>
              <a:t> </a:t>
            </a:r>
            <a:r>
              <a:rPr sz="2400" spc="-5" dirty="0">
                <a:latin typeface="Arial MT"/>
                <a:cs typeface="Arial MT"/>
              </a:rPr>
              <a:t>non </a:t>
            </a:r>
            <a:r>
              <a:rPr sz="2400" dirty="0">
                <a:latin typeface="Arial MT"/>
                <a:cs typeface="Arial MT"/>
              </a:rPr>
              <a:t> </a:t>
            </a:r>
            <a:r>
              <a:rPr sz="2400" spc="-5" dirty="0">
                <a:latin typeface="Arial MT"/>
                <a:cs typeface="Arial MT"/>
              </a:rPr>
              <a:t>tutte</a:t>
            </a:r>
            <a:r>
              <a:rPr sz="2400" spc="-25" dirty="0">
                <a:latin typeface="Arial MT"/>
                <a:cs typeface="Arial MT"/>
              </a:rPr>
              <a:t> </a:t>
            </a:r>
            <a:r>
              <a:rPr sz="2400" spc="-5" dirty="0">
                <a:latin typeface="Arial MT"/>
                <a:cs typeface="Arial MT"/>
              </a:rPr>
              <a:t>le</a:t>
            </a:r>
            <a:r>
              <a:rPr sz="2400" dirty="0">
                <a:latin typeface="Arial MT"/>
                <a:cs typeface="Arial MT"/>
              </a:rPr>
              <a:t> </a:t>
            </a:r>
            <a:r>
              <a:rPr sz="2400" spc="-5" dirty="0">
                <a:latin typeface="Arial MT"/>
                <a:cs typeface="Arial MT"/>
              </a:rPr>
              <a:t>cellule</a:t>
            </a:r>
            <a:r>
              <a:rPr sz="2400" spc="35" dirty="0">
                <a:latin typeface="Arial MT"/>
                <a:cs typeface="Arial MT"/>
              </a:rPr>
              <a:t> </a:t>
            </a:r>
            <a:r>
              <a:rPr sz="2400" spc="-5" dirty="0">
                <a:latin typeface="Arial MT"/>
                <a:cs typeface="Arial MT"/>
              </a:rPr>
              <a:t>prodotte</a:t>
            </a:r>
            <a:r>
              <a:rPr sz="2400" dirty="0">
                <a:latin typeface="Arial MT"/>
                <a:cs typeface="Arial MT"/>
              </a:rPr>
              <a:t> </a:t>
            </a:r>
            <a:r>
              <a:rPr sz="2400" spc="-5" dirty="0">
                <a:latin typeface="Arial MT"/>
                <a:cs typeface="Arial MT"/>
              </a:rPr>
              <a:t>dalle</a:t>
            </a:r>
            <a:r>
              <a:rPr sz="2400" spc="20" dirty="0">
                <a:latin typeface="Arial MT"/>
                <a:cs typeface="Arial MT"/>
              </a:rPr>
              <a:t> </a:t>
            </a:r>
            <a:r>
              <a:rPr sz="2400" spc="-5" dirty="0">
                <a:latin typeface="Arial MT"/>
                <a:cs typeface="Arial MT"/>
              </a:rPr>
              <a:t>divisione</a:t>
            </a:r>
            <a:r>
              <a:rPr sz="2400" spc="35" dirty="0">
                <a:latin typeface="Arial MT"/>
                <a:cs typeface="Arial MT"/>
              </a:rPr>
              <a:t> </a:t>
            </a:r>
            <a:r>
              <a:rPr sz="2400" spc="-5" dirty="0">
                <a:latin typeface="Arial MT"/>
                <a:cs typeface="Arial MT"/>
              </a:rPr>
              <a:t>nei</a:t>
            </a:r>
            <a:r>
              <a:rPr sz="2400" spc="10" dirty="0">
                <a:latin typeface="Arial MT"/>
                <a:cs typeface="Arial MT"/>
              </a:rPr>
              <a:t> </a:t>
            </a:r>
            <a:r>
              <a:rPr sz="2400" spc="-5" dirty="0">
                <a:latin typeface="Arial MT"/>
                <a:cs typeface="Arial MT"/>
              </a:rPr>
              <a:t>meristemi si </a:t>
            </a:r>
            <a:r>
              <a:rPr sz="2400" dirty="0">
                <a:latin typeface="Arial MT"/>
                <a:cs typeface="Arial MT"/>
              </a:rPr>
              <a:t> </a:t>
            </a:r>
            <a:r>
              <a:rPr sz="2400" spc="-5" dirty="0">
                <a:latin typeface="Arial MT"/>
                <a:cs typeface="Arial MT"/>
              </a:rPr>
              <a:t>sviluppano</a:t>
            </a:r>
            <a:r>
              <a:rPr sz="2400" spc="40"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cellule</a:t>
            </a:r>
            <a:r>
              <a:rPr sz="2400" spc="35" dirty="0">
                <a:latin typeface="Arial MT"/>
                <a:cs typeface="Arial MT"/>
              </a:rPr>
              <a:t> </a:t>
            </a:r>
            <a:r>
              <a:rPr sz="2400" spc="-5" dirty="0">
                <a:latin typeface="Arial MT"/>
                <a:cs typeface="Arial MT"/>
              </a:rPr>
              <a:t>adulte,</a:t>
            </a:r>
            <a:r>
              <a:rPr sz="2400" dirty="0">
                <a:latin typeface="Arial MT"/>
                <a:cs typeface="Arial MT"/>
              </a:rPr>
              <a:t> </a:t>
            </a:r>
            <a:r>
              <a:rPr sz="2400" spc="-5" dirty="0">
                <a:latin typeface="Arial MT"/>
                <a:cs typeface="Arial MT"/>
              </a:rPr>
              <a:t>ma</a:t>
            </a:r>
            <a:r>
              <a:rPr sz="2400" dirty="0">
                <a:latin typeface="Arial MT"/>
                <a:cs typeface="Arial MT"/>
              </a:rPr>
              <a:t> </a:t>
            </a:r>
            <a:r>
              <a:rPr sz="2400" spc="-5" dirty="0">
                <a:latin typeface="Arial MT"/>
                <a:cs typeface="Arial MT"/>
              </a:rPr>
              <a:t>alcune</a:t>
            </a:r>
            <a:r>
              <a:rPr sz="2400" spc="10" dirty="0">
                <a:latin typeface="Arial MT"/>
                <a:cs typeface="Arial MT"/>
              </a:rPr>
              <a:t> </a:t>
            </a:r>
            <a:r>
              <a:rPr sz="2400" spc="-5" dirty="0">
                <a:latin typeface="Arial MT"/>
                <a:cs typeface="Arial MT"/>
              </a:rPr>
              <a:t>rimangono </a:t>
            </a:r>
            <a:r>
              <a:rPr sz="2400" dirty="0">
                <a:latin typeface="Arial MT"/>
                <a:cs typeface="Arial MT"/>
              </a:rPr>
              <a:t> </a:t>
            </a:r>
            <a:r>
              <a:rPr sz="2400" spc="-5" dirty="0">
                <a:latin typeface="Arial MT"/>
                <a:cs typeface="Arial MT"/>
              </a:rPr>
              <a:t>meristematiche</a:t>
            </a:r>
            <a:r>
              <a:rPr sz="2400" spc="5" dirty="0">
                <a:latin typeface="Arial MT"/>
                <a:cs typeface="Arial MT"/>
              </a:rPr>
              <a:t> </a:t>
            </a:r>
            <a:r>
              <a:rPr sz="2400" spc="-5" dirty="0">
                <a:latin typeface="Arial MT"/>
                <a:cs typeface="Arial MT"/>
              </a:rPr>
              <a:t>(cellule</a:t>
            </a:r>
            <a:r>
              <a:rPr sz="2400" spc="20" dirty="0">
                <a:latin typeface="Arial MT"/>
                <a:cs typeface="Arial MT"/>
              </a:rPr>
              <a:t> </a:t>
            </a:r>
            <a:r>
              <a:rPr sz="2400" spc="-5" dirty="0">
                <a:latin typeface="Arial MT"/>
                <a:cs typeface="Arial MT"/>
              </a:rPr>
              <a:t>iniziali).</a:t>
            </a:r>
            <a:endParaRPr sz="2400">
              <a:latin typeface="Arial MT"/>
              <a:cs typeface="Arial MT"/>
            </a:endParaRPr>
          </a:p>
        </p:txBody>
      </p:sp>
      <p:sp>
        <p:nvSpPr>
          <p:cNvPr id="4" name="object 15">
            <a:extLst>
              <a:ext uri="{FF2B5EF4-FFF2-40B4-BE49-F238E27FC236}">
                <a16:creationId xmlns:a16="http://schemas.microsoft.com/office/drawing/2014/main" id="{B27049FB-37EE-4078-A2A4-05F40C8CF5CD}"/>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204" y="981455"/>
            <a:ext cx="8663940" cy="4896611"/>
          </a:xfrm>
          <a:prstGeom prst="rect">
            <a:avLst/>
          </a:prstGeom>
        </p:spPr>
      </p:pic>
      <p:sp>
        <p:nvSpPr>
          <p:cNvPr id="3" name="object 15">
            <a:extLst>
              <a:ext uri="{FF2B5EF4-FFF2-40B4-BE49-F238E27FC236}">
                <a16:creationId xmlns:a16="http://schemas.microsoft.com/office/drawing/2014/main" id="{C98B3830-FB1E-435D-A328-F1739244ED37}"/>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56688" y="1700784"/>
            <a:ext cx="6653783" cy="5012435"/>
          </a:xfrm>
          <a:prstGeom prst="rect">
            <a:avLst/>
          </a:prstGeom>
        </p:spPr>
      </p:pic>
      <p:sp>
        <p:nvSpPr>
          <p:cNvPr id="3" name="object 3"/>
          <p:cNvSpPr txBox="1">
            <a:spLocks noGrp="1"/>
          </p:cNvSpPr>
          <p:nvPr>
            <p:ph type="title"/>
          </p:nvPr>
        </p:nvSpPr>
        <p:spPr>
          <a:xfrm>
            <a:off x="181927" y="121069"/>
            <a:ext cx="8709025" cy="1854200"/>
          </a:xfrm>
          <a:prstGeom prst="rect">
            <a:avLst/>
          </a:prstGeom>
        </p:spPr>
        <p:txBody>
          <a:bodyPr vert="horz" wrap="square" lIns="0" tIns="12700" rIns="0" bIns="0" rtlCol="0">
            <a:spAutoFit/>
          </a:bodyPr>
          <a:lstStyle/>
          <a:p>
            <a:pPr marL="12700" marR="5080">
              <a:lnSpc>
                <a:spcPct val="120000"/>
              </a:lnSpc>
              <a:spcBef>
                <a:spcPts val="100"/>
              </a:spcBef>
            </a:pPr>
            <a:r>
              <a:rPr sz="2000" dirty="0"/>
              <a:t>Le cellule derivate che si formano dalla divisione delle cellule meristematiche </a:t>
            </a:r>
            <a:r>
              <a:rPr sz="2000" spc="-545" dirty="0"/>
              <a:t> </a:t>
            </a:r>
            <a:r>
              <a:rPr sz="2000" dirty="0"/>
              <a:t>iniziano</a:t>
            </a:r>
            <a:r>
              <a:rPr sz="2000" spc="-20" dirty="0"/>
              <a:t> </a:t>
            </a:r>
            <a:r>
              <a:rPr sz="2000" dirty="0"/>
              <a:t>un</a:t>
            </a:r>
            <a:r>
              <a:rPr sz="2000" spc="-5" dirty="0"/>
              <a:t> </a:t>
            </a:r>
            <a:r>
              <a:rPr sz="2000" dirty="0"/>
              <a:t>processo</a:t>
            </a:r>
            <a:r>
              <a:rPr sz="2000" spc="-45" dirty="0"/>
              <a:t> </a:t>
            </a:r>
            <a:r>
              <a:rPr sz="2000" dirty="0"/>
              <a:t>di</a:t>
            </a:r>
            <a:r>
              <a:rPr sz="2000" spc="-5" dirty="0"/>
              <a:t> </a:t>
            </a:r>
            <a:r>
              <a:rPr sz="2000" dirty="0"/>
              <a:t>aumento</a:t>
            </a:r>
            <a:r>
              <a:rPr sz="2000" spc="-45" dirty="0"/>
              <a:t> </a:t>
            </a:r>
            <a:r>
              <a:rPr sz="2000" dirty="0"/>
              <a:t>delle</a:t>
            </a:r>
            <a:r>
              <a:rPr sz="2000" spc="-5" dirty="0"/>
              <a:t> </a:t>
            </a:r>
            <a:r>
              <a:rPr sz="2000" dirty="0"/>
              <a:t>dimensioni</a:t>
            </a:r>
            <a:r>
              <a:rPr sz="2000" spc="-20" dirty="0"/>
              <a:t> </a:t>
            </a:r>
            <a:r>
              <a:rPr sz="2000" spc="5" dirty="0"/>
              <a:t>(</a:t>
            </a:r>
            <a:r>
              <a:rPr sz="2000" b="1" spc="5" dirty="0">
                <a:latin typeface="Arial"/>
                <a:cs typeface="Arial"/>
              </a:rPr>
              <a:t>crescita</a:t>
            </a:r>
            <a:r>
              <a:rPr sz="2000" b="1" spc="-55" dirty="0">
                <a:latin typeface="Arial"/>
                <a:cs typeface="Arial"/>
              </a:rPr>
              <a:t> </a:t>
            </a:r>
            <a:r>
              <a:rPr sz="2000" b="1" dirty="0">
                <a:latin typeface="Arial"/>
                <a:cs typeface="Arial"/>
              </a:rPr>
              <a:t>per</a:t>
            </a:r>
            <a:r>
              <a:rPr sz="2000" b="1" spc="-5" dirty="0">
                <a:latin typeface="Arial"/>
                <a:cs typeface="Arial"/>
              </a:rPr>
              <a:t> </a:t>
            </a:r>
            <a:r>
              <a:rPr sz="2000" b="1" dirty="0">
                <a:latin typeface="Arial"/>
                <a:cs typeface="Arial"/>
              </a:rPr>
              <a:t>distensione</a:t>
            </a:r>
            <a:r>
              <a:rPr sz="2000" dirty="0"/>
              <a:t>) </a:t>
            </a:r>
            <a:r>
              <a:rPr sz="2000" spc="-540" dirty="0"/>
              <a:t> </a:t>
            </a:r>
            <a:r>
              <a:rPr sz="2000" dirty="0"/>
              <a:t>e di </a:t>
            </a:r>
            <a:r>
              <a:rPr sz="2000" b="1" spc="-5" dirty="0">
                <a:latin typeface="Arial"/>
                <a:cs typeface="Arial"/>
              </a:rPr>
              <a:t>differenziazione </a:t>
            </a:r>
            <a:r>
              <a:rPr sz="2000" dirty="0"/>
              <a:t>che dipende dalla posizione </a:t>
            </a:r>
            <a:r>
              <a:rPr sz="2000" spc="-5" dirty="0"/>
              <a:t>finale </a:t>
            </a:r>
            <a:r>
              <a:rPr sz="2000" dirty="0"/>
              <a:t>nell’organo in </a:t>
            </a:r>
            <a:r>
              <a:rPr sz="2000" spc="-5" dirty="0"/>
              <a:t>via </a:t>
            </a:r>
            <a:r>
              <a:rPr sz="2000" dirty="0"/>
              <a:t>di </a:t>
            </a:r>
            <a:r>
              <a:rPr sz="2000" spc="5" dirty="0"/>
              <a:t> </a:t>
            </a:r>
            <a:r>
              <a:rPr sz="2000" dirty="0"/>
              <a:t>sviluppo e </a:t>
            </a:r>
            <a:r>
              <a:rPr sz="2000" spc="-5" dirty="0"/>
              <a:t>porta </a:t>
            </a:r>
            <a:r>
              <a:rPr sz="2000" dirty="0"/>
              <a:t>alla formazione di </a:t>
            </a:r>
            <a:r>
              <a:rPr sz="2000" spc="-5" dirty="0"/>
              <a:t>tipi </a:t>
            </a:r>
            <a:r>
              <a:rPr sz="2000" dirty="0"/>
              <a:t>diversi di cellule e di </a:t>
            </a:r>
            <a:r>
              <a:rPr sz="2000" spc="-5" dirty="0"/>
              <a:t>tessuti </a:t>
            </a:r>
            <a:r>
              <a:rPr sz="2000" dirty="0"/>
              <a:t>con </a:t>
            </a:r>
            <a:r>
              <a:rPr sz="2000" spc="5" dirty="0"/>
              <a:t> </a:t>
            </a:r>
            <a:r>
              <a:rPr sz="2000" dirty="0"/>
              <a:t>specifiche</a:t>
            </a:r>
            <a:r>
              <a:rPr sz="2000" spc="-50" dirty="0"/>
              <a:t> </a:t>
            </a:r>
            <a:r>
              <a:rPr sz="2000" dirty="0"/>
              <a:t>funzioni.</a:t>
            </a:r>
            <a:endParaRPr sz="2000">
              <a:latin typeface="Arial"/>
              <a:cs typeface="Arial"/>
            </a:endParaRPr>
          </a:p>
        </p:txBody>
      </p:sp>
      <p:sp>
        <p:nvSpPr>
          <p:cNvPr id="4" name="object 4"/>
          <p:cNvSpPr txBox="1"/>
          <p:nvPr/>
        </p:nvSpPr>
        <p:spPr>
          <a:xfrm>
            <a:off x="181927" y="2468029"/>
            <a:ext cx="3346450" cy="1854200"/>
          </a:xfrm>
          <a:prstGeom prst="rect">
            <a:avLst/>
          </a:prstGeom>
        </p:spPr>
        <p:txBody>
          <a:bodyPr vert="horz" wrap="square" lIns="0" tIns="12700" rIns="0" bIns="0" rtlCol="0">
            <a:spAutoFit/>
          </a:bodyPr>
          <a:lstStyle/>
          <a:p>
            <a:pPr marL="12700" marR="5080">
              <a:lnSpc>
                <a:spcPct val="120000"/>
              </a:lnSpc>
              <a:spcBef>
                <a:spcPts val="100"/>
              </a:spcBef>
            </a:pPr>
            <a:r>
              <a:rPr sz="2000" dirty="0">
                <a:latin typeface="Arial MT"/>
                <a:cs typeface="Arial MT"/>
              </a:rPr>
              <a:t>La crescita per distensione </a:t>
            </a:r>
            <a:r>
              <a:rPr sz="2000" spc="5" dirty="0">
                <a:latin typeface="Arial MT"/>
                <a:cs typeface="Arial MT"/>
              </a:rPr>
              <a:t> </a:t>
            </a:r>
            <a:r>
              <a:rPr sz="2000" dirty="0">
                <a:latin typeface="Arial MT"/>
                <a:cs typeface="Arial MT"/>
              </a:rPr>
              <a:t>avviene</a:t>
            </a:r>
            <a:r>
              <a:rPr sz="2000" spc="-40" dirty="0">
                <a:latin typeface="Arial MT"/>
                <a:cs typeface="Arial MT"/>
              </a:rPr>
              <a:t> </a:t>
            </a:r>
            <a:r>
              <a:rPr sz="2000" dirty="0">
                <a:latin typeface="Arial MT"/>
                <a:cs typeface="Arial MT"/>
              </a:rPr>
              <a:t>grazie</a:t>
            </a:r>
            <a:r>
              <a:rPr sz="2000" spc="-60" dirty="0">
                <a:latin typeface="Arial MT"/>
                <a:cs typeface="Arial MT"/>
              </a:rPr>
              <a:t> </a:t>
            </a:r>
            <a:r>
              <a:rPr sz="2000" dirty="0">
                <a:latin typeface="Arial MT"/>
                <a:cs typeface="Arial MT"/>
              </a:rPr>
              <a:t>all’espansione </a:t>
            </a:r>
            <a:r>
              <a:rPr sz="2000" spc="-545" dirty="0">
                <a:latin typeface="Arial MT"/>
                <a:cs typeface="Arial MT"/>
              </a:rPr>
              <a:t> </a:t>
            </a:r>
            <a:r>
              <a:rPr sz="2000" dirty="0">
                <a:latin typeface="Arial MT"/>
                <a:cs typeface="Arial MT"/>
              </a:rPr>
              <a:t>del</a:t>
            </a:r>
            <a:r>
              <a:rPr sz="2000" spc="-10" dirty="0">
                <a:latin typeface="Arial MT"/>
                <a:cs typeface="Arial MT"/>
              </a:rPr>
              <a:t> </a:t>
            </a:r>
            <a:r>
              <a:rPr sz="2000" dirty="0">
                <a:latin typeface="Arial MT"/>
                <a:cs typeface="Arial MT"/>
              </a:rPr>
              <a:t>vacuolo.</a:t>
            </a:r>
            <a:endParaRPr sz="2000">
              <a:latin typeface="Arial MT"/>
              <a:cs typeface="Arial MT"/>
            </a:endParaRPr>
          </a:p>
          <a:p>
            <a:pPr marL="12700" marR="789305">
              <a:lnSpc>
                <a:spcPct val="120000"/>
              </a:lnSpc>
            </a:pPr>
            <a:r>
              <a:rPr sz="2000" spc="-10" dirty="0">
                <a:latin typeface="Arial MT"/>
                <a:cs typeface="Arial MT"/>
              </a:rPr>
              <a:t>Avviene</a:t>
            </a:r>
            <a:r>
              <a:rPr sz="2000" spc="-15" dirty="0">
                <a:latin typeface="Arial MT"/>
                <a:cs typeface="Arial MT"/>
              </a:rPr>
              <a:t> </a:t>
            </a:r>
            <a:r>
              <a:rPr sz="2000" dirty="0">
                <a:latin typeface="Arial MT"/>
                <a:cs typeface="Arial MT"/>
              </a:rPr>
              <a:t>spesso</a:t>
            </a:r>
            <a:r>
              <a:rPr sz="2000" spc="-60" dirty="0">
                <a:latin typeface="Arial MT"/>
                <a:cs typeface="Arial MT"/>
              </a:rPr>
              <a:t> </a:t>
            </a:r>
            <a:r>
              <a:rPr sz="2000" dirty="0">
                <a:latin typeface="Arial MT"/>
                <a:cs typeface="Arial MT"/>
              </a:rPr>
              <a:t>in</a:t>
            </a:r>
            <a:r>
              <a:rPr sz="2000" spc="-25" dirty="0">
                <a:latin typeface="Arial MT"/>
                <a:cs typeface="Arial MT"/>
              </a:rPr>
              <a:t> </a:t>
            </a:r>
            <a:r>
              <a:rPr sz="2000" dirty="0">
                <a:latin typeface="Arial MT"/>
                <a:cs typeface="Arial MT"/>
              </a:rPr>
              <a:t>una </a:t>
            </a:r>
            <a:r>
              <a:rPr sz="2000" spc="-540" dirty="0">
                <a:latin typeface="Arial MT"/>
                <a:cs typeface="Arial MT"/>
              </a:rPr>
              <a:t> </a:t>
            </a:r>
            <a:r>
              <a:rPr sz="2000" dirty="0">
                <a:latin typeface="Arial MT"/>
                <a:cs typeface="Arial MT"/>
              </a:rPr>
              <a:t>direzione</a:t>
            </a:r>
            <a:r>
              <a:rPr sz="2000" spc="-55" dirty="0">
                <a:latin typeface="Arial MT"/>
                <a:cs typeface="Arial MT"/>
              </a:rPr>
              <a:t> </a:t>
            </a:r>
            <a:r>
              <a:rPr sz="2000" dirty="0">
                <a:latin typeface="Arial MT"/>
                <a:cs typeface="Arial MT"/>
              </a:rPr>
              <a:t>prevalente.</a:t>
            </a:r>
            <a:endParaRPr sz="20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252" y="141287"/>
            <a:ext cx="6833870" cy="3911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CC"/>
                </a:solidFill>
                <a:latin typeface="Arial"/>
                <a:cs typeface="Arial"/>
              </a:rPr>
              <a:t>TESSUTI</a:t>
            </a:r>
            <a:r>
              <a:rPr b="1" spc="-80" dirty="0">
                <a:solidFill>
                  <a:srgbClr val="0000CC"/>
                </a:solidFill>
                <a:latin typeface="Arial"/>
                <a:cs typeface="Arial"/>
              </a:rPr>
              <a:t> </a:t>
            </a:r>
            <a:r>
              <a:rPr b="1" spc="-35" dirty="0">
                <a:solidFill>
                  <a:srgbClr val="0000CC"/>
                </a:solidFill>
                <a:latin typeface="Arial"/>
                <a:cs typeface="Arial"/>
              </a:rPr>
              <a:t>ADULTI</a:t>
            </a:r>
            <a:r>
              <a:rPr b="1" spc="5" dirty="0">
                <a:solidFill>
                  <a:srgbClr val="0000CC"/>
                </a:solidFill>
                <a:latin typeface="Arial"/>
                <a:cs typeface="Arial"/>
              </a:rPr>
              <a:t> </a:t>
            </a:r>
            <a:r>
              <a:rPr b="1" dirty="0">
                <a:latin typeface="Arial"/>
                <a:cs typeface="Arial"/>
              </a:rPr>
              <a:t>-</a:t>
            </a:r>
            <a:r>
              <a:rPr b="1" spc="-10" dirty="0">
                <a:latin typeface="Arial"/>
                <a:cs typeface="Arial"/>
              </a:rPr>
              <a:t> </a:t>
            </a:r>
            <a:r>
              <a:rPr spc="-25" dirty="0"/>
              <a:t>Vengono</a:t>
            </a:r>
            <a:r>
              <a:rPr spc="15" dirty="0"/>
              <a:t> </a:t>
            </a:r>
            <a:r>
              <a:rPr spc="-5" dirty="0"/>
              <a:t>classificati</a:t>
            </a:r>
            <a:r>
              <a:rPr spc="15" dirty="0"/>
              <a:t> </a:t>
            </a:r>
            <a:r>
              <a:rPr spc="-5" dirty="0"/>
              <a:t>in</a:t>
            </a:r>
            <a:r>
              <a:rPr spc="5" dirty="0"/>
              <a:t> </a:t>
            </a:r>
            <a:r>
              <a:rPr spc="-5" dirty="0"/>
              <a:t>base a:</a:t>
            </a:r>
          </a:p>
        </p:txBody>
      </p:sp>
      <p:sp>
        <p:nvSpPr>
          <p:cNvPr id="3" name="object 3"/>
          <p:cNvSpPr txBox="1"/>
          <p:nvPr/>
        </p:nvSpPr>
        <p:spPr>
          <a:xfrm>
            <a:off x="496252" y="507048"/>
            <a:ext cx="8236584" cy="2768600"/>
          </a:xfrm>
          <a:prstGeom prst="rect">
            <a:avLst/>
          </a:prstGeom>
        </p:spPr>
        <p:txBody>
          <a:bodyPr vert="horz" wrap="square" lIns="0" tIns="195580" rIns="0" bIns="0" rtlCol="0">
            <a:spAutoFit/>
          </a:bodyPr>
          <a:lstStyle/>
          <a:p>
            <a:pPr marL="12700">
              <a:lnSpc>
                <a:spcPct val="100000"/>
              </a:lnSpc>
              <a:spcBef>
                <a:spcPts val="1540"/>
              </a:spcBef>
            </a:pPr>
            <a:r>
              <a:rPr sz="2400" b="1" spc="-5" dirty="0">
                <a:solidFill>
                  <a:srgbClr val="3333CC"/>
                </a:solidFill>
                <a:latin typeface="Arial"/>
                <a:cs typeface="Arial"/>
              </a:rPr>
              <a:t>ORIGINE</a:t>
            </a:r>
            <a:endParaRPr sz="2400">
              <a:latin typeface="Arial"/>
              <a:cs typeface="Arial"/>
            </a:endParaRPr>
          </a:p>
          <a:p>
            <a:pPr marL="12700" marR="5080">
              <a:lnSpc>
                <a:spcPct val="100000"/>
              </a:lnSpc>
              <a:spcBef>
                <a:spcPts val="1440"/>
              </a:spcBef>
            </a:pPr>
            <a:r>
              <a:rPr sz="2400" spc="-5" dirty="0">
                <a:latin typeface="Arial MT"/>
                <a:cs typeface="Arial MT"/>
              </a:rPr>
              <a:t>PRIMARI,</a:t>
            </a:r>
            <a:r>
              <a:rPr sz="2400" dirty="0">
                <a:latin typeface="Arial MT"/>
                <a:cs typeface="Arial MT"/>
              </a:rPr>
              <a:t> </a:t>
            </a:r>
            <a:r>
              <a:rPr sz="2400" spc="-5" dirty="0">
                <a:latin typeface="Arial MT"/>
                <a:cs typeface="Arial MT"/>
              </a:rPr>
              <a:t>derivati</a:t>
            </a:r>
            <a:r>
              <a:rPr sz="2400" spc="15" dirty="0">
                <a:latin typeface="Arial MT"/>
                <a:cs typeface="Arial MT"/>
              </a:rPr>
              <a:t> </a:t>
            </a:r>
            <a:r>
              <a:rPr sz="2400" spc="-5" dirty="0">
                <a:latin typeface="Arial MT"/>
                <a:cs typeface="Arial MT"/>
              </a:rPr>
              <a:t>dal</a:t>
            </a:r>
            <a:r>
              <a:rPr sz="2400" spc="15" dirty="0">
                <a:latin typeface="Arial MT"/>
                <a:cs typeface="Arial MT"/>
              </a:rPr>
              <a:t> </a:t>
            </a:r>
            <a:r>
              <a:rPr sz="2400" spc="-10" dirty="0">
                <a:latin typeface="Arial MT"/>
                <a:cs typeface="Arial MT"/>
              </a:rPr>
              <a:t>differenziamento</a:t>
            </a:r>
            <a:r>
              <a:rPr sz="2400" spc="30" dirty="0">
                <a:latin typeface="Arial MT"/>
                <a:cs typeface="Arial MT"/>
              </a:rPr>
              <a:t> </a:t>
            </a:r>
            <a:r>
              <a:rPr sz="2400" spc="-5" dirty="0">
                <a:latin typeface="Arial MT"/>
                <a:cs typeface="Arial MT"/>
              </a:rPr>
              <a:t>di</a:t>
            </a:r>
            <a:r>
              <a:rPr sz="2400" dirty="0">
                <a:latin typeface="Arial MT"/>
                <a:cs typeface="Arial MT"/>
              </a:rPr>
              <a:t> </a:t>
            </a:r>
            <a:r>
              <a:rPr sz="2400" spc="-5" dirty="0">
                <a:latin typeface="Arial MT"/>
                <a:cs typeface="Arial MT"/>
              </a:rPr>
              <a:t>cellule</a:t>
            </a:r>
            <a:r>
              <a:rPr sz="2400" spc="40" dirty="0">
                <a:latin typeface="Arial MT"/>
                <a:cs typeface="Arial MT"/>
              </a:rPr>
              <a:t> </a:t>
            </a:r>
            <a:r>
              <a:rPr sz="2400" spc="-5" dirty="0">
                <a:latin typeface="Arial MT"/>
                <a:cs typeface="Arial MT"/>
              </a:rPr>
              <a:t>prodotte</a:t>
            </a:r>
            <a:r>
              <a:rPr sz="2400" spc="5" dirty="0">
                <a:latin typeface="Arial MT"/>
                <a:cs typeface="Arial MT"/>
              </a:rPr>
              <a:t> </a:t>
            </a:r>
            <a:r>
              <a:rPr sz="2400" spc="-5" dirty="0">
                <a:latin typeface="Arial MT"/>
                <a:cs typeface="Arial MT"/>
              </a:rPr>
              <a:t>dai </a:t>
            </a:r>
            <a:r>
              <a:rPr sz="2400" spc="-650" dirty="0">
                <a:latin typeface="Arial MT"/>
                <a:cs typeface="Arial MT"/>
              </a:rPr>
              <a:t> </a:t>
            </a:r>
            <a:r>
              <a:rPr sz="2400" spc="-5" dirty="0">
                <a:latin typeface="Arial MT"/>
                <a:cs typeface="Arial MT"/>
              </a:rPr>
              <a:t>meristemi</a:t>
            </a:r>
            <a:r>
              <a:rPr sz="2400" spc="-10" dirty="0">
                <a:latin typeface="Arial MT"/>
                <a:cs typeface="Arial MT"/>
              </a:rPr>
              <a:t> </a:t>
            </a:r>
            <a:r>
              <a:rPr sz="2400" spc="-5" dirty="0">
                <a:latin typeface="Arial MT"/>
                <a:cs typeface="Arial MT"/>
              </a:rPr>
              <a:t>apicali</a:t>
            </a:r>
            <a:r>
              <a:rPr sz="2400" spc="30" dirty="0">
                <a:latin typeface="Arial MT"/>
                <a:cs typeface="Arial MT"/>
              </a:rPr>
              <a:t> </a:t>
            </a:r>
            <a:r>
              <a:rPr sz="2400" spc="-5" dirty="0">
                <a:latin typeface="Arial MT"/>
                <a:cs typeface="Arial MT"/>
              </a:rPr>
              <a:t>o</a:t>
            </a:r>
            <a:r>
              <a:rPr sz="2400" dirty="0">
                <a:latin typeface="Arial MT"/>
                <a:cs typeface="Arial MT"/>
              </a:rPr>
              <a:t> </a:t>
            </a:r>
            <a:r>
              <a:rPr sz="2400" spc="-5" dirty="0">
                <a:latin typeface="Arial MT"/>
                <a:cs typeface="Arial MT"/>
              </a:rPr>
              <a:t>laterali.</a:t>
            </a:r>
            <a:endParaRPr sz="2400">
              <a:latin typeface="Arial MT"/>
              <a:cs typeface="Arial MT"/>
            </a:endParaRPr>
          </a:p>
          <a:p>
            <a:pPr marL="12700" marR="696595">
              <a:lnSpc>
                <a:spcPct val="100000"/>
              </a:lnSpc>
              <a:spcBef>
                <a:spcPts val="1440"/>
              </a:spcBef>
            </a:pPr>
            <a:r>
              <a:rPr sz="2400" spc="-5" dirty="0">
                <a:latin typeface="Arial MT"/>
                <a:cs typeface="Arial MT"/>
              </a:rPr>
              <a:t>SECONDARI,</a:t>
            </a:r>
            <a:r>
              <a:rPr sz="2400" spc="15" dirty="0">
                <a:latin typeface="Arial MT"/>
                <a:cs typeface="Arial MT"/>
              </a:rPr>
              <a:t> </a:t>
            </a:r>
            <a:r>
              <a:rPr sz="2400" spc="-5" dirty="0">
                <a:latin typeface="Arial MT"/>
                <a:cs typeface="Arial MT"/>
              </a:rPr>
              <a:t>derivati</a:t>
            </a:r>
            <a:r>
              <a:rPr sz="2400" spc="10" dirty="0">
                <a:latin typeface="Arial MT"/>
                <a:cs typeface="Arial MT"/>
              </a:rPr>
              <a:t> </a:t>
            </a:r>
            <a:r>
              <a:rPr sz="2400" spc="-5" dirty="0">
                <a:latin typeface="Arial MT"/>
                <a:cs typeface="Arial MT"/>
              </a:rPr>
              <a:t>dall’attività</a:t>
            </a:r>
            <a:r>
              <a:rPr sz="2400" spc="35" dirty="0">
                <a:latin typeface="Arial MT"/>
                <a:cs typeface="Arial MT"/>
              </a:rPr>
              <a:t> </a:t>
            </a:r>
            <a:r>
              <a:rPr sz="2400" spc="-5" dirty="0">
                <a:latin typeface="Arial MT"/>
                <a:cs typeface="Arial MT"/>
              </a:rPr>
              <a:t>di meristemi di</a:t>
            </a:r>
            <a:r>
              <a:rPr sz="2400" spc="10" dirty="0">
                <a:latin typeface="Arial MT"/>
                <a:cs typeface="Arial MT"/>
              </a:rPr>
              <a:t> </a:t>
            </a:r>
            <a:r>
              <a:rPr sz="2400" spc="-5" dirty="0">
                <a:latin typeface="Arial MT"/>
                <a:cs typeface="Arial MT"/>
              </a:rPr>
              <a:t>origine </a:t>
            </a:r>
            <a:r>
              <a:rPr sz="2400" spc="-655" dirty="0">
                <a:latin typeface="Arial MT"/>
                <a:cs typeface="Arial MT"/>
              </a:rPr>
              <a:t> </a:t>
            </a:r>
            <a:r>
              <a:rPr sz="2400" spc="-5" dirty="0">
                <a:latin typeface="Arial MT"/>
                <a:cs typeface="Arial MT"/>
              </a:rPr>
              <a:t>secondaria</a:t>
            </a:r>
            <a:r>
              <a:rPr sz="2400" spc="20" dirty="0">
                <a:latin typeface="Arial MT"/>
                <a:cs typeface="Arial MT"/>
              </a:rPr>
              <a:t> </a:t>
            </a:r>
            <a:r>
              <a:rPr sz="2400" spc="-5" dirty="0">
                <a:latin typeface="Arial MT"/>
                <a:cs typeface="Arial MT"/>
              </a:rPr>
              <a:t>o</a:t>
            </a:r>
            <a:r>
              <a:rPr sz="2400" dirty="0">
                <a:latin typeface="Arial MT"/>
                <a:cs typeface="Arial MT"/>
              </a:rPr>
              <a:t> </a:t>
            </a:r>
            <a:r>
              <a:rPr sz="2400" spc="-5" dirty="0">
                <a:latin typeface="Arial MT"/>
                <a:cs typeface="Arial MT"/>
              </a:rPr>
              <a:t>mista</a:t>
            </a:r>
            <a:r>
              <a:rPr sz="2400" spc="-10" dirty="0">
                <a:latin typeface="Arial MT"/>
                <a:cs typeface="Arial MT"/>
              </a:rPr>
              <a:t> </a:t>
            </a:r>
            <a:r>
              <a:rPr sz="2400" spc="-5" dirty="0">
                <a:latin typeface="Arial MT"/>
                <a:cs typeface="Arial MT"/>
              </a:rPr>
              <a:t>(“cambi”)</a:t>
            </a:r>
            <a:r>
              <a:rPr sz="2400" dirty="0">
                <a:latin typeface="Arial MT"/>
                <a:cs typeface="Arial MT"/>
              </a:rPr>
              <a:t> </a:t>
            </a:r>
            <a:r>
              <a:rPr sz="2400" spc="-5" dirty="0">
                <a:latin typeface="Arial MT"/>
                <a:cs typeface="Arial MT"/>
              </a:rPr>
              <a:t>che</a:t>
            </a:r>
            <a:r>
              <a:rPr sz="2400" dirty="0">
                <a:latin typeface="Arial MT"/>
                <a:cs typeface="Arial MT"/>
              </a:rPr>
              <a:t> </a:t>
            </a:r>
            <a:r>
              <a:rPr sz="2400" spc="-5" dirty="0">
                <a:latin typeface="Arial MT"/>
                <a:cs typeface="Arial MT"/>
              </a:rPr>
              <a:t>sono</a:t>
            </a:r>
            <a:r>
              <a:rPr sz="2400" dirty="0">
                <a:latin typeface="Arial MT"/>
                <a:cs typeface="Arial MT"/>
              </a:rPr>
              <a:t> </a:t>
            </a:r>
            <a:r>
              <a:rPr sz="2400" spc="-5" dirty="0">
                <a:latin typeface="Arial MT"/>
                <a:cs typeface="Arial MT"/>
              </a:rPr>
              <a:t>responsabili </a:t>
            </a:r>
            <a:r>
              <a:rPr sz="2400" dirty="0">
                <a:latin typeface="Arial MT"/>
                <a:cs typeface="Arial MT"/>
              </a:rPr>
              <a:t> </a:t>
            </a:r>
            <a:r>
              <a:rPr sz="2400" spc="-5" dirty="0">
                <a:latin typeface="Arial MT"/>
                <a:cs typeface="Arial MT"/>
              </a:rPr>
              <a:t>dell’accrescimento</a:t>
            </a:r>
            <a:r>
              <a:rPr sz="2400" spc="40" dirty="0">
                <a:latin typeface="Arial MT"/>
                <a:cs typeface="Arial MT"/>
              </a:rPr>
              <a:t> </a:t>
            </a:r>
            <a:r>
              <a:rPr sz="2400" spc="-5" dirty="0">
                <a:latin typeface="Arial MT"/>
                <a:cs typeface="Arial MT"/>
              </a:rPr>
              <a:t>secondario</a:t>
            </a:r>
            <a:r>
              <a:rPr sz="2400" spc="35" dirty="0">
                <a:latin typeface="Arial MT"/>
                <a:cs typeface="Arial MT"/>
              </a:rPr>
              <a:t> </a:t>
            </a:r>
            <a:r>
              <a:rPr sz="2400" spc="-5" dirty="0">
                <a:latin typeface="Arial MT"/>
                <a:cs typeface="Arial MT"/>
              </a:rPr>
              <a:t>in</a:t>
            </a:r>
            <a:r>
              <a:rPr sz="2400" dirty="0">
                <a:latin typeface="Arial MT"/>
                <a:cs typeface="Arial MT"/>
              </a:rPr>
              <a:t> </a:t>
            </a:r>
            <a:r>
              <a:rPr sz="2400" spc="-5" dirty="0">
                <a:latin typeface="Arial MT"/>
                <a:cs typeface="Arial MT"/>
              </a:rPr>
              <a:t>spessore</a:t>
            </a:r>
            <a:r>
              <a:rPr sz="2400" spc="10" dirty="0">
                <a:latin typeface="Arial MT"/>
                <a:cs typeface="Arial MT"/>
              </a:rPr>
              <a:t> </a:t>
            </a:r>
            <a:r>
              <a:rPr sz="2400" spc="-5" dirty="0">
                <a:latin typeface="Arial MT"/>
                <a:cs typeface="Arial MT"/>
              </a:rPr>
              <a:t>della</a:t>
            </a:r>
            <a:r>
              <a:rPr sz="2400" spc="15" dirty="0">
                <a:latin typeface="Arial MT"/>
                <a:cs typeface="Arial MT"/>
              </a:rPr>
              <a:t> </a:t>
            </a:r>
            <a:r>
              <a:rPr sz="2400" spc="-5" dirty="0">
                <a:latin typeface="Arial MT"/>
                <a:cs typeface="Arial MT"/>
              </a:rPr>
              <a:t>pianta.</a:t>
            </a:r>
            <a:endParaRPr sz="2400">
              <a:latin typeface="Arial MT"/>
              <a:cs typeface="Arial MT"/>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1405890">
              <a:lnSpc>
                <a:spcPct val="150000"/>
              </a:lnSpc>
              <a:spcBef>
                <a:spcPts val="100"/>
              </a:spcBef>
            </a:pPr>
            <a:r>
              <a:rPr b="1" spc="-5" dirty="0">
                <a:solidFill>
                  <a:srgbClr val="3333CC"/>
                </a:solidFill>
                <a:latin typeface="Arial"/>
                <a:cs typeface="Arial"/>
              </a:rPr>
              <a:t>FUNZIONE </a:t>
            </a:r>
            <a:r>
              <a:rPr b="1" dirty="0">
                <a:solidFill>
                  <a:srgbClr val="3333CC"/>
                </a:solidFill>
                <a:latin typeface="Arial"/>
                <a:cs typeface="Arial"/>
              </a:rPr>
              <a:t> </a:t>
            </a:r>
            <a:r>
              <a:rPr spc="-20" dirty="0"/>
              <a:t>TEGUMENTALI </a:t>
            </a:r>
            <a:r>
              <a:rPr spc="-15" dirty="0"/>
              <a:t> </a:t>
            </a:r>
            <a:r>
              <a:rPr dirty="0"/>
              <a:t>“</a:t>
            </a:r>
            <a:r>
              <a:rPr spc="-185" dirty="0"/>
              <a:t>P</a:t>
            </a:r>
            <a:r>
              <a:rPr spc="-5" dirty="0"/>
              <a:t>A</a:t>
            </a:r>
            <a:r>
              <a:rPr spc="-10" dirty="0"/>
              <a:t>R</a:t>
            </a:r>
            <a:r>
              <a:rPr spc="-5" dirty="0"/>
              <a:t>E</a:t>
            </a:r>
            <a:r>
              <a:rPr spc="-10" dirty="0"/>
              <a:t>NCH</a:t>
            </a:r>
            <a:r>
              <a:rPr dirty="0"/>
              <a:t>IM</a:t>
            </a:r>
            <a:r>
              <a:rPr spc="-185" dirty="0"/>
              <a:t>A</a:t>
            </a:r>
            <a:r>
              <a:rPr spc="-5" dirty="0"/>
              <a:t>T</a:t>
            </a:r>
            <a:r>
              <a:rPr dirty="0"/>
              <a:t>I</a:t>
            </a:r>
            <a:r>
              <a:rPr spc="-10" dirty="0"/>
              <a:t>C</a:t>
            </a:r>
            <a:r>
              <a:rPr dirty="0"/>
              <a:t>I”</a:t>
            </a:r>
          </a:p>
          <a:p>
            <a:pPr marL="12700" marR="5080">
              <a:lnSpc>
                <a:spcPct val="150000"/>
              </a:lnSpc>
            </a:pPr>
            <a:r>
              <a:rPr spc="-5" dirty="0"/>
              <a:t>MECCANICI</a:t>
            </a:r>
            <a:r>
              <a:rPr spc="-10" dirty="0"/>
              <a:t> </a:t>
            </a:r>
            <a:r>
              <a:rPr spc="-5" dirty="0"/>
              <a:t>o</a:t>
            </a:r>
            <a:r>
              <a:rPr spc="-15" dirty="0"/>
              <a:t> </a:t>
            </a:r>
            <a:r>
              <a:rPr spc="-5" dirty="0"/>
              <a:t>DI</a:t>
            </a:r>
            <a:r>
              <a:rPr spc="-25" dirty="0"/>
              <a:t> </a:t>
            </a:r>
            <a:r>
              <a:rPr spc="-5" dirty="0"/>
              <a:t>SOSTEGNO </a:t>
            </a:r>
            <a:r>
              <a:rPr spc="-655" dirty="0"/>
              <a:t> </a:t>
            </a:r>
            <a:r>
              <a:rPr spc="-10" dirty="0"/>
              <a:t>CONDUTTORI</a:t>
            </a:r>
          </a:p>
        </p:txBody>
      </p:sp>
      <p:sp>
        <p:nvSpPr>
          <p:cNvPr id="5" name="object 5"/>
          <p:cNvSpPr txBox="1"/>
          <p:nvPr/>
        </p:nvSpPr>
        <p:spPr>
          <a:xfrm>
            <a:off x="496252" y="6231065"/>
            <a:ext cx="179387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MT"/>
                <a:cs typeface="Arial MT"/>
              </a:rPr>
              <a:t>SE</a:t>
            </a:r>
            <a:r>
              <a:rPr sz="2400" spc="-10" dirty="0">
                <a:latin typeface="Arial MT"/>
                <a:cs typeface="Arial MT"/>
              </a:rPr>
              <a:t>CR</a:t>
            </a:r>
            <a:r>
              <a:rPr sz="2400" spc="-5" dirty="0">
                <a:latin typeface="Arial MT"/>
                <a:cs typeface="Arial MT"/>
              </a:rPr>
              <a:t>E</a:t>
            </a:r>
            <a:r>
              <a:rPr sz="2400" spc="-55" dirty="0">
                <a:latin typeface="Arial MT"/>
                <a:cs typeface="Arial MT"/>
              </a:rPr>
              <a:t>T</a:t>
            </a:r>
            <a:r>
              <a:rPr sz="2400" dirty="0">
                <a:latin typeface="Arial MT"/>
                <a:cs typeface="Arial MT"/>
              </a:rPr>
              <a:t>O</a:t>
            </a:r>
            <a:r>
              <a:rPr sz="2400" spc="-10" dirty="0">
                <a:latin typeface="Arial MT"/>
                <a:cs typeface="Arial MT"/>
              </a:rPr>
              <a:t>R</a:t>
            </a:r>
            <a:r>
              <a:rPr sz="2400" dirty="0">
                <a:latin typeface="Arial MT"/>
                <a:cs typeface="Arial MT"/>
              </a:rPr>
              <a:t>I</a:t>
            </a:r>
            <a:endParaRPr sz="2400">
              <a:latin typeface="Arial MT"/>
              <a:cs typeface="Arial MT"/>
            </a:endParaRPr>
          </a:p>
        </p:txBody>
      </p:sp>
      <p:sp>
        <p:nvSpPr>
          <p:cNvPr id="6" name="object 6"/>
          <p:cNvSpPr txBox="1"/>
          <p:nvPr/>
        </p:nvSpPr>
        <p:spPr>
          <a:xfrm>
            <a:off x="7115144" y="3518090"/>
            <a:ext cx="1671320" cy="1058545"/>
          </a:xfrm>
          <a:prstGeom prst="rect">
            <a:avLst/>
          </a:prstGeom>
        </p:spPr>
        <p:txBody>
          <a:bodyPr vert="horz" wrap="square" lIns="0" tIns="12700" rIns="0" bIns="0" rtlCol="0">
            <a:spAutoFit/>
          </a:bodyPr>
          <a:lstStyle/>
          <a:p>
            <a:pPr marL="33655" marR="5080" indent="-21590">
              <a:lnSpc>
                <a:spcPct val="141200"/>
              </a:lnSpc>
              <a:spcBef>
                <a:spcPts val="100"/>
              </a:spcBef>
            </a:pPr>
            <a:r>
              <a:rPr sz="2400" spc="-5" dirty="0">
                <a:latin typeface="Arial MT"/>
                <a:cs typeface="Arial MT"/>
              </a:rPr>
              <a:t>SEMPLICI </a:t>
            </a:r>
            <a:r>
              <a:rPr sz="2400" dirty="0">
                <a:latin typeface="Arial MT"/>
                <a:cs typeface="Arial MT"/>
              </a:rPr>
              <a:t> </a:t>
            </a:r>
            <a:r>
              <a:rPr sz="2400" spc="-10" dirty="0">
                <a:latin typeface="Arial MT"/>
                <a:cs typeface="Arial MT"/>
              </a:rPr>
              <a:t>C</a:t>
            </a:r>
            <a:r>
              <a:rPr sz="2400" dirty="0">
                <a:latin typeface="Arial MT"/>
                <a:cs typeface="Arial MT"/>
              </a:rPr>
              <a:t>OM</a:t>
            </a:r>
            <a:r>
              <a:rPr sz="2400" spc="-5" dirty="0">
                <a:latin typeface="Arial MT"/>
                <a:cs typeface="Arial MT"/>
              </a:rPr>
              <a:t>P</a:t>
            </a:r>
            <a:r>
              <a:rPr sz="2400" dirty="0">
                <a:latin typeface="Arial MT"/>
                <a:cs typeface="Arial MT"/>
              </a:rPr>
              <a:t>O</a:t>
            </a:r>
            <a:r>
              <a:rPr sz="2400" spc="-5" dirty="0">
                <a:latin typeface="Arial MT"/>
                <a:cs typeface="Arial MT"/>
              </a:rPr>
              <a:t>STI</a:t>
            </a:r>
            <a:endParaRPr sz="2400">
              <a:latin typeface="Arial MT"/>
              <a:cs typeface="Arial MT"/>
            </a:endParaRPr>
          </a:p>
        </p:txBody>
      </p:sp>
      <p:sp>
        <p:nvSpPr>
          <p:cNvPr id="7" name="object 7"/>
          <p:cNvSpPr txBox="1"/>
          <p:nvPr/>
        </p:nvSpPr>
        <p:spPr>
          <a:xfrm>
            <a:off x="4534853" y="3669545"/>
            <a:ext cx="2268855"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3333CC"/>
                </a:solidFill>
                <a:latin typeface="Arial"/>
                <a:cs typeface="Arial"/>
              </a:rPr>
              <a:t>COMPLESSITA’</a:t>
            </a:r>
            <a:endParaRPr sz="2400">
              <a:latin typeface="Arial"/>
              <a:cs typeface="Arial"/>
            </a:endParaRPr>
          </a:p>
        </p:txBody>
      </p:sp>
      <p:pic>
        <p:nvPicPr>
          <p:cNvPr id="8" name="object 8"/>
          <p:cNvPicPr/>
          <p:nvPr/>
        </p:nvPicPr>
        <p:blipFill>
          <a:blip r:embed="rId2" cstate="print"/>
          <a:stretch>
            <a:fillRect/>
          </a:stretch>
        </p:blipFill>
        <p:spPr>
          <a:xfrm>
            <a:off x="3561588" y="6324600"/>
            <a:ext cx="426719" cy="533400"/>
          </a:xfrm>
          <a:prstGeom prst="rect">
            <a:avLst/>
          </a:prstGeom>
        </p:spPr>
      </p:pic>
      <p:sp>
        <p:nvSpPr>
          <p:cNvPr id="9" name="object 9"/>
          <p:cNvSpPr/>
          <p:nvPr/>
        </p:nvSpPr>
        <p:spPr>
          <a:xfrm>
            <a:off x="4140707" y="6522719"/>
            <a:ext cx="5001895" cy="7620"/>
          </a:xfrm>
          <a:custGeom>
            <a:avLst/>
            <a:gdLst/>
            <a:ahLst/>
            <a:cxnLst/>
            <a:rect l="l" t="t" r="r" b="b"/>
            <a:pathLst>
              <a:path w="5001895" h="7620">
                <a:moveTo>
                  <a:pt x="5001767" y="0"/>
                </a:moveTo>
                <a:lnTo>
                  <a:pt x="0" y="0"/>
                </a:lnTo>
                <a:lnTo>
                  <a:pt x="0" y="7619"/>
                </a:lnTo>
                <a:lnTo>
                  <a:pt x="5001767" y="7619"/>
                </a:lnTo>
                <a:lnTo>
                  <a:pt x="5001767" y="0"/>
                </a:lnTo>
                <a:close/>
              </a:path>
            </a:pathLst>
          </a:custGeom>
          <a:solidFill>
            <a:srgbClr val="009900"/>
          </a:solidFill>
        </p:spPr>
        <p:txBody>
          <a:bodyPr wrap="square" lIns="0" tIns="0" rIns="0" bIns="0" rtlCol="0"/>
          <a:lstStyle/>
          <a:p>
            <a:endParaRPr/>
          </a:p>
        </p:txBody>
      </p:sp>
      <p:sp>
        <p:nvSpPr>
          <p:cNvPr id="11" name="object 15">
            <a:extLst>
              <a:ext uri="{FF2B5EF4-FFF2-40B4-BE49-F238E27FC236}">
                <a16:creationId xmlns:a16="http://schemas.microsoft.com/office/drawing/2014/main" id="{D67DA1F1-6BB5-4651-A99D-55C2F9A65CFD}"/>
              </a:ext>
            </a:extLst>
          </p:cNvPr>
          <p:cNvSpPr txBox="1">
            <a:spLocks noGrp="1"/>
          </p:cNvSpPr>
          <p:nvPr>
            <p:ph type="ftr" sz="quarter" idx="5"/>
          </p:nvPr>
        </p:nvSpPr>
        <p:spPr>
          <a:xfrm>
            <a:off x="5837935" y="6597014"/>
            <a:ext cx="3226434" cy="204351"/>
          </a:xfrm>
          <a:prstGeom prst="rect">
            <a:avLst/>
          </a:prstGeom>
        </p:spPr>
        <p:txBody>
          <a:bodyPr vert="horz" wrap="square" lIns="0" tIns="0" rIns="0" bIns="0" rtlCol="0">
            <a:spAutoFit/>
          </a:bodyPr>
          <a:lstStyle/>
          <a:p>
            <a:pPr marL="12700">
              <a:lnSpc>
                <a:spcPts val="1650"/>
              </a:lnSpc>
            </a:pPr>
            <a:r>
              <a:rPr lang="it-IT" spc="-5" dirty="0"/>
              <a:t>3Th - </a:t>
            </a:r>
            <a:r>
              <a:rPr spc="-5" dirty="0" err="1"/>
              <a:t>Biologia</a:t>
            </a:r>
            <a:r>
              <a:rPr spc="-25" dirty="0"/>
              <a:t> </a:t>
            </a:r>
            <a:r>
              <a:rPr spc="-5" dirty="0" err="1"/>
              <a:t>vegetale</a:t>
            </a:r>
            <a:r>
              <a:rPr spc="-25" dirty="0"/>
              <a:t> </a:t>
            </a:r>
            <a:r>
              <a:rPr dirty="0"/>
              <a:t>–</a:t>
            </a:r>
            <a:r>
              <a:rPr spc="-90" dirty="0"/>
              <a:t> </a:t>
            </a:r>
            <a:r>
              <a:rPr lang="it-IT" spc="-90" dirty="0"/>
              <a:t> </a:t>
            </a:r>
            <a:r>
              <a:rPr dirty="0"/>
              <a:t>AA</a:t>
            </a:r>
            <a:r>
              <a:rPr spc="-85" dirty="0"/>
              <a:t> </a:t>
            </a:r>
            <a:r>
              <a:rPr dirty="0"/>
              <a:t>20</a:t>
            </a:r>
            <a:r>
              <a:rPr lang="it-IT" dirty="0"/>
              <a:t>22</a:t>
            </a:r>
            <a:r>
              <a:rPr dirty="0"/>
              <a:t>-20</a:t>
            </a:r>
            <a:r>
              <a:rPr lang="it-IT" dirty="0"/>
              <a:t>23</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2287</Words>
  <Application>Microsoft Office PowerPoint</Application>
  <PresentationFormat>Presentazione su schermo (4:3)</PresentationFormat>
  <Paragraphs>193</Paragraphs>
  <Slides>51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51</vt:i4>
      </vt:variant>
    </vt:vector>
  </HeadingPairs>
  <TitlesOfParts>
    <vt:vector size="57" baseType="lpstr">
      <vt:lpstr>Arial</vt:lpstr>
      <vt:lpstr>Arial MT</vt:lpstr>
      <vt:lpstr>Calibri</vt:lpstr>
      <vt:lpstr>Comic Sans MS</vt:lpstr>
      <vt:lpstr>Times New Roman</vt:lpstr>
      <vt:lpstr>Office Theme</vt:lpstr>
      <vt:lpstr>ISTOLOGIA VEGETALE</vt:lpstr>
      <vt:lpstr>Presentazione standard di PowerPoint</vt:lpstr>
      <vt:lpstr>Presentazione standard di PowerPoint</vt:lpstr>
      <vt:lpstr>Presentazione standard di PowerPoint</vt:lpstr>
      <vt:lpstr>TESSUTI MERISTEMATICI – Distinti in base all’origine in:</vt:lpstr>
      <vt:lpstr>Presentazione standard di PowerPoint</vt:lpstr>
      <vt:lpstr>Presentazione standard di PowerPoint</vt:lpstr>
      <vt:lpstr>Le cellule derivate che si formano dalla divisione delle cellule meristematiche  iniziano un processo di aumento delle dimensioni (crescita per distensione)  e di differenziazione che dipende dalla posizione finale nell’organo in via di  sviluppo e porta alla formazione di tipi diversi di cellule e di tessuti con  specifiche funzioni.</vt:lpstr>
      <vt:lpstr>TESSUTI ADULTI - Vengono classificati in base 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EPIDERMIDE</vt:lpstr>
      <vt:lpstr>Presentazione standard di PowerPoint</vt:lpstr>
      <vt:lpstr>Presentazione standard di PowerPoint</vt:lpstr>
      <vt:lpstr>Presentazione standard di PowerPoint</vt:lpstr>
      <vt:lpstr>Presentazione standard di PowerPoint</vt:lpstr>
      <vt:lpstr>Presentazione standard di PowerPoint</vt:lpstr>
      <vt:lpstr>Sempre in sezione trasversale, talvolta le cellule epidermiche  presentano una caratteristica estroflessione, la papilla  epidermica. La luce incidente si rifrange sulla superficie scabra  che ne deriva, facendo assumere alla struttura un aspetto  particolare, “vellutato”.</vt:lpstr>
      <vt:lpstr>Picconia excelsa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CERE EPICUTICOLARI, che rendono le superfici  particolarmente idrorepellenti, conferiscono un caratteristico  colore azzurrognolo alle superfici.</vt:lpstr>
      <vt:lpstr>Presentazione standard di PowerPoint</vt:lpstr>
      <vt:lpstr>Presentazione standard di PowerPoint</vt:lpstr>
      <vt:lpstr>Presentazione standard di PowerPoint</vt:lpstr>
      <vt:lpstr>Presentazione standard di PowerPoint</vt:lpstr>
      <vt:lpstr>Presentazione standard di PowerPoint</vt:lpstr>
      <vt:lpstr>TRICOMI (o peli)</vt:lpstr>
      <vt:lpstr>Presentazione standard di PowerPoint</vt:lpstr>
      <vt:lpstr>Presentazione standard di PowerPoint</vt:lpstr>
      <vt:lpstr>Presentazione standard di PowerPoint</vt:lpstr>
      <vt:lpstr>Presentazione standard di PowerPoint</vt:lpstr>
      <vt:lpstr>Presentazione standard di PowerPoint</vt:lpstr>
      <vt:lpstr>Talvolta è la pianta stessa che funge da predatore, e ciò è  reso possibile dalla presenza di tricomi ghiandolari  specializzati...</vt:lpstr>
      <vt:lpstr>Presentazione standard di PowerPoint</vt:lpstr>
      <vt:lpstr>Presentazione standard di PowerPoint</vt:lpstr>
      <vt:lpstr>Pelo urticante di Urtica  dioica</vt:lpstr>
      <vt:lpstr>parete silicizzata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ISTOLOGIA VEGETALE</dc:title>
  <cp:lastModifiedBy>TRETIACH MAURO</cp:lastModifiedBy>
  <cp:revision>1</cp:revision>
  <dcterms:created xsi:type="dcterms:W3CDTF">2022-11-29T08:52:21Z</dcterms:created>
  <dcterms:modified xsi:type="dcterms:W3CDTF">2022-11-29T09:00:25Z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2019-05-28T00:00:00Z</vt:filetime>
  </property>
  <property fmtid="{D5CDD505-2E9C-101B-9397-08002B2CF9AE}" pid="3" name="Creator">
    <vt:lpwstr>Nitro Reader 3  (3. 5. 5. 2)</vt:lpwstr>
  </property>
  <property fmtid="{D5CDD505-2E9C-101B-9397-08002B2CF9AE}" pid="4" name="LastSaved">
    <vt:filetime>2022-11-29T00:00:00Z</vt:filetime>
  </property>
</Properties>
</file>