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9"/>
  </p:notesMasterIdLst>
  <p:handoutMasterIdLst>
    <p:handoutMasterId r:id="rId70"/>
  </p:handoutMasterIdLst>
  <p:sldIdLst>
    <p:sldId id="319" r:id="rId2"/>
    <p:sldId id="652" r:id="rId3"/>
    <p:sldId id="327" r:id="rId4"/>
    <p:sldId id="328" r:id="rId5"/>
    <p:sldId id="332" r:id="rId6"/>
    <p:sldId id="333" r:id="rId7"/>
    <p:sldId id="334" r:id="rId8"/>
    <p:sldId id="560" r:id="rId9"/>
    <p:sldId id="561" r:id="rId10"/>
    <p:sldId id="329" r:id="rId11"/>
    <p:sldId id="335" r:id="rId12"/>
    <p:sldId id="336" r:id="rId13"/>
    <p:sldId id="337" r:id="rId14"/>
    <p:sldId id="338" r:id="rId15"/>
    <p:sldId id="339" r:id="rId16"/>
    <p:sldId id="604" r:id="rId17"/>
    <p:sldId id="638" r:id="rId18"/>
    <p:sldId id="331" r:id="rId19"/>
    <p:sldId id="320" r:id="rId20"/>
    <p:sldId id="341" r:id="rId21"/>
    <p:sldId id="342" r:id="rId22"/>
    <p:sldId id="340" r:id="rId23"/>
    <p:sldId id="639" r:id="rId24"/>
    <p:sldId id="321" r:id="rId25"/>
    <p:sldId id="322" r:id="rId26"/>
    <p:sldId id="323" r:id="rId27"/>
    <p:sldId id="326" r:id="rId28"/>
    <p:sldId id="324" r:id="rId29"/>
    <p:sldId id="644" r:id="rId30"/>
    <p:sldId id="645" r:id="rId31"/>
    <p:sldId id="576" r:id="rId32"/>
    <p:sldId id="430" r:id="rId33"/>
    <p:sldId id="641" r:id="rId34"/>
    <p:sldId id="623" r:id="rId35"/>
    <p:sldId id="642" r:id="rId36"/>
    <p:sldId id="624" r:id="rId37"/>
    <p:sldId id="431" r:id="rId38"/>
    <p:sldId id="432" r:id="rId39"/>
    <p:sldId id="438" r:id="rId40"/>
    <p:sldId id="625" r:id="rId41"/>
    <p:sldId id="626" r:id="rId42"/>
    <p:sldId id="627" r:id="rId43"/>
    <p:sldId id="647" r:id="rId44"/>
    <p:sldId id="437" r:id="rId45"/>
    <p:sldId id="581" r:id="rId46"/>
    <p:sldId id="605" r:id="rId47"/>
    <p:sldId id="580" r:id="rId48"/>
    <p:sldId id="435" r:id="rId49"/>
    <p:sldId id="453" r:id="rId50"/>
    <p:sldId id="452" r:id="rId51"/>
    <p:sldId id="583" r:id="rId52"/>
    <p:sldId id="455" r:id="rId53"/>
    <p:sldId id="559" r:id="rId54"/>
    <p:sldId id="548" r:id="rId55"/>
    <p:sldId id="628" r:id="rId56"/>
    <p:sldId id="649" r:id="rId57"/>
    <p:sldId id="629" r:id="rId58"/>
    <p:sldId id="648" r:id="rId59"/>
    <p:sldId id="631" r:id="rId60"/>
    <p:sldId id="632" r:id="rId61"/>
    <p:sldId id="633" r:id="rId62"/>
    <p:sldId id="634" r:id="rId63"/>
    <p:sldId id="636" r:id="rId64"/>
    <p:sldId id="635" r:id="rId65"/>
    <p:sldId id="637" r:id="rId66"/>
    <p:sldId id="650" r:id="rId67"/>
    <p:sldId id="651" r:id="rId68"/>
  </p:sldIdLst>
  <p:sldSz cx="9144000" cy="6858000" type="screen4x3"/>
  <p:notesSz cx="6858000" cy="9144000"/>
  <p:defaultTextStyle>
    <a:defPPr>
      <a:defRPr lang="it-IT"/>
    </a:defPPr>
    <a:lvl1pPr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1940" y="26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23976"/>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10243" name="Rectangle 3"/>
          <p:cNvSpPr>
            <a:spLocks noGrp="1" noChangeArrowheads="1"/>
          </p:cNvSpPr>
          <p:nvPr>
            <p:ph type="dt" sz="quarter"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10244" name="Rectangle 4"/>
          <p:cNvSpPr>
            <a:spLocks noGrp="1" noChangeArrowheads="1"/>
          </p:cNvSpPr>
          <p:nvPr>
            <p:ph type="ftr" sz="quarter" idx="2"/>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10245" name="Rectangle 5"/>
          <p:cNvSpPr>
            <a:spLocks noGrp="1" noChangeArrowheads="1"/>
          </p:cNvSpPr>
          <p:nvPr>
            <p:ph type="sldNum" sz="quarter" idx="3"/>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E853BFD-5FEA-41FB-9443-84F73047C9DC}" type="slidenum">
              <a:rPr lang="it-IT"/>
              <a:pPr>
                <a:defRPr/>
              </a:pPr>
              <a:t>‹N›</a:t>
            </a:fld>
            <a:endParaRPr lang="it-IT"/>
          </a:p>
        </p:txBody>
      </p:sp>
    </p:spTree>
    <p:extLst>
      <p:ext uri="{BB962C8B-B14F-4D97-AF65-F5344CB8AC3E}">
        <p14:creationId xmlns:p14="http://schemas.microsoft.com/office/powerpoint/2010/main" val="14660743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9219" name="Rectangle 3"/>
          <p:cNvSpPr>
            <a:spLocks noGrp="1" noChangeArrowheads="1"/>
          </p:cNvSpPr>
          <p:nvPr>
            <p:ph type="dt"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14400" y="4343400"/>
            <a:ext cx="50292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9222" name="Rectangle 6"/>
          <p:cNvSpPr>
            <a:spLocks noGrp="1" noChangeArrowheads="1"/>
          </p:cNvSpPr>
          <p:nvPr>
            <p:ph type="ftr" sz="quarter" idx="4"/>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9223" name="Rectangle 7"/>
          <p:cNvSpPr>
            <a:spLocks noGrp="1" noChangeArrowheads="1"/>
          </p:cNvSpPr>
          <p:nvPr>
            <p:ph type="sldNum" sz="quarter" idx="5"/>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61009CF-363A-4D6C-B5DA-27E8D78900DD}" type="slidenum">
              <a:rPr lang="it-IT"/>
              <a:pPr>
                <a:defRPr/>
              </a:pPr>
              <a:t>‹N›</a:t>
            </a:fld>
            <a:endParaRPr lang="it-IT"/>
          </a:p>
        </p:txBody>
      </p:sp>
    </p:spTree>
    <p:extLst>
      <p:ext uri="{BB962C8B-B14F-4D97-AF65-F5344CB8AC3E}">
        <p14:creationId xmlns:p14="http://schemas.microsoft.com/office/powerpoint/2010/main" val="23830176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a:ln>
            <a:miter lim="800000"/>
            <a:headEnd/>
            <a:tailEnd/>
          </a:ln>
        </p:spPr>
        <p:txBody>
          <a:bodyPr/>
          <a:lstStyle/>
          <a:p>
            <a:fld id="{F10211DC-BDF8-4DFF-9416-7388CFDF0D6F}" type="slidenum">
              <a:rPr lang="it-IT" smtClean="0"/>
              <a:pPr/>
              <a:t>1</a:t>
            </a:fld>
            <a:endParaRPr lang="it-IT"/>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222521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a:ln>
            <a:miter lim="800000"/>
            <a:headEnd/>
            <a:tailEnd/>
          </a:ln>
        </p:spPr>
        <p:txBody>
          <a:bodyPr/>
          <a:lstStyle/>
          <a:p>
            <a:fld id="{E5453011-81EA-4C1C-91B7-F2D2E0791B82}" type="slidenum">
              <a:rPr lang="it-IT" smtClean="0"/>
              <a:pPr/>
              <a:t>10</a:t>
            </a:fld>
            <a:endParaRPr lang="it-IT"/>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516657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a:ln>
            <a:miter lim="800000"/>
            <a:headEnd/>
            <a:tailEnd/>
          </a:ln>
        </p:spPr>
        <p:txBody>
          <a:bodyPr/>
          <a:lstStyle/>
          <a:p>
            <a:fld id="{0ACEB9B2-3A2A-483D-80B3-472EE99E7D4B}" type="slidenum">
              <a:rPr lang="it-IT" smtClean="0"/>
              <a:pPr/>
              <a:t>11</a:t>
            </a:fld>
            <a:endParaRPr lang="it-IT"/>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192464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a:ln>
            <a:miter lim="800000"/>
            <a:headEnd/>
            <a:tailEnd/>
          </a:ln>
        </p:spPr>
        <p:txBody>
          <a:bodyPr/>
          <a:lstStyle/>
          <a:p>
            <a:fld id="{86446AD3-E494-4426-B087-4CD9DF78E42C}" type="slidenum">
              <a:rPr lang="it-IT" smtClean="0"/>
              <a:pPr/>
              <a:t>12</a:t>
            </a:fld>
            <a:endParaRPr lang="it-IT"/>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055924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a:noFill/>
          <a:ln>
            <a:miter lim="800000"/>
            <a:headEnd/>
            <a:tailEnd/>
          </a:ln>
        </p:spPr>
        <p:txBody>
          <a:bodyPr/>
          <a:lstStyle/>
          <a:p>
            <a:fld id="{E7C3CD7E-11E9-4302-A5DE-3BEEBE645E86}" type="slidenum">
              <a:rPr lang="it-IT" smtClean="0"/>
              <a:pPr/>
              <a:t>13</a:t>
            </a:fld>
            <a:endParaRPr lang="it-IT"/>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424701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a:ln>
            <a:miter lim="800000"/>
            <a:headEnd/>
            <a:tailEnd/>
          </a:ln>
        </p:spPr>
        <p:txBody>
          <a:bodyPr/>
          <a:lstStyle/>
          <a:p>
            <a:fld id="{2E5E3E9A-C953-42F2-B9A7-B4D742D7C05A}" type="slidenum">
              <a:rPr lang="it-IT" smtClean="0"/>
              <a:pPr/>
              <a:t>14</a:t>
            </a:fld>
            <a:endParaRPr lang="it-IT"/>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553073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AD35DC33-8EF2-46A2-8C6B-65B12DEBA2AF}" type="slidenum">
              <a:rPr lang="it-IT" smtClean="0"/>
              <a:pPr/>
              <a:t>15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5081639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AD35DC33-8EF2-46A2-8C6B-65B12DEBA2AF}" type="slidenum">
              <a:rPr lang="it-IT" smtClean="0"/>
              <a:pPr/>
              <a:t>16</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5081639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AD35DC33-8EF2-46A2-8C6B-65B12DEBA2AF}" type="slidenum">
              <a:rPr lang="it-IT" smtClean="0"/>
              <a:pPr/>
              <a:t>17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231908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a:noFill/>
          <a:ln>
            <a:miter lim="800000"/>
            <a:headEnd/>
            <a:tailEnd/>
          </a:ln>
        </p:spPr>
        <p:txBody>
          <a:bodyPr/>
          <a:lstStyle/>
          <a:p>
            <a:fld id="{069CF7B1-4407-4A7A-A4C2-08C749AAB74C}" type="slidenum">
              <a:rPr lang="it-IT" smtClean="0"/>
              <a:pPr/>
              <a:t>18</a:t>
            </a:fld>
            <a:endParaRPr lang="it-IT"/>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36705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p:cNvSpPr>
            <a:spLocks noGrp="1" noChangeArrowheads="1"/>
          </p:cNvSpPr>
          <p:nvPr>
            <p:ph type="sldNum" sz="quarter" idx="5"/>
          </p:nvPr>
        </p:nvSpPr>
        <p:spPr>
          <a:noFill/>
          <a:ln>
            <a:miter lim="800000"/>
            <a:headEnd/>
            <a:tailEnd/>
          </a:ln>
        </p:spPr>
        <p:txBody>
          <a:bodyPr/>
          <a:lstStyle/>
          <a:p>
            <a:fld id="{6B471899-4B4F-4358-84CC-298B335CD1D7}" type="slidenum">
              <a:rPr lang="it-IT" smtClean="0"/>
              <a:pPr/>
              <a:t>19</a:t>
            </a:fld>
            <a:endParaRPr lang="it-IT"/>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52953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a:ln>
            <a:miter lim="800000"/>
            <a:headEnd/>
            <a:tailEnd/>
          </a:ln>
        </p:spPr>
        <p:txBody>
          <a:bodyPr/>
          <a:lstStyle/>
          <a:p>
            <a:fld id="{F10211DC-BDF8-4DFF-9416-7388CFDF0D6F}" type="slidenum">
              <a:rPr lang="it-IT" smtClean="0"/>
              <a:pPr/>
              <a:t>2</a:t>
            </a:fld>
            <a:endParaRPr lang="it-IT"/>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363626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E9ADC655-ABC1-48BA-BE84-993EC6C69986}" type="slidenum">
              <a:rPr lang="it-IT" smtClean="0"/>
              <a:pPr/>
              <a:t>20</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532652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a:ln>
            <a:miter lim="800000"/>
            <a:headEnd/>
            <a:tailEnd/>
          </a:ln>
        </p:spPr>
        <p:txBody>
          <a:bodyPr/>
          <a:lstStyle/>
          <a:p>
            <a:fld id="{C71150A1-79EA-41E5-8CBD-62EC9F1CCD1A}" type="slidenum">
              <a:rPr lang="it-IT" smtClean="0"/>
              <a:pPr/>
              <a:t>21</a:t>
            </a:fld>
            <a:endParaRPr lang="it-IT"/>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295109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miter lim="800000"/>
            <a:headEnd/>
            <a:tailEnd/>
          </a:ln>
        </p:spPr>
        <p:txBody>
          <a:bodyPr/>
          <a:lstStyle/>
          <a:p>
            <a:fld id="{0DF1D76B-48FE-415E-807B-C85A25D3D673}" type="slidenum">
              <a:rPr lang="it-IT" smtClean="0"/>
              <a:pPr/>
              <a:t>22</a:t>
            </a:fld>
            <a:endParaRPr lang="it-IT"/>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010189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miter lim="800000"/>
            <a:headEnd/>
            <a:tailEnd/>
          </a:ln>
        </p:spPr>
        <p:txBody>
          <a:bodyPr/>
          <a:lstStyle/>
          <a:p>
            <a:fld id="{0DF1D76B-48FE-415E-807B-C85A25D3D673}" type="slidenum">
              <a:rPr lang="it-IT" smtClean="0"/>
              <a:pPr/>
              <a:t>23</a:t>
            </a:fld>
            <a:endParaRPr lang="it-IT"/>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6217541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a:ln>
            <a:miter lim="800000"/>
            <a:headEnd/>
            <a:tailEnd/>
          </a:ln>
        </p:spPr>
        <p:txBody>
          <a:bodyPr/>
          <a:lstStyle/>
          <a:p>
            <a:fld id="{14C2129C-9F14-4E6A-8C01-43DAFDE2F9C1}" type="slidenum">
              <a:rPr lang="it-IT" smtClean="0"/>
              <a:pPr/>
              <a:t>24</a:t>
            </a:fld>
            <a:endParaRPr lang="it-IT"/>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262690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a:ln>
            <a:miter lim="800000"/>
            <a:headEnd/>
            <a:tailEnd/>
          </a:ln>
        </p:spPr>
        <p:txBody>
          <a:bodyPr/>
          <a:lstStyle/>
          <a:p>
            <a:fld id="{3F1777DD-9CF6-403C-B6D9-0DD409E95EA2}" type="slidenum">
              <a:rPr lang="it-IT" smtClean="0"/>
              <a:pPr/>
              <a:t>25</a:t>
            </a:fld>
            <a:endParaRPr lang="it-IT"/>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978158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a:spLocks noGrp="1" noChangeArrowheads="1"/>
          </p:cNvSpPr>
          <p:nvPr>
            <p:ph type="sldNum" sz="quarter" idx="5"/>
          </p:nvPr>
        </p:nvSpPr>
        <p:spPr>
          <a:noFill/>
          <a:ln>
            <a:miter lim="800000"/>
            <a:headEnd/>
            <a:tailEnd/>
          </a:ln>
        </p:spPr>
        <p:txBody>
          <a:bodyPr/>
          <a:lstStyle/>
          <a:p>
            <a:fld id="{07322EFC-D19A-4305-B463-F368FC4D4301}" type="slidenum">
              <a:rPr lang="it-IT" smtClean="0"/>
              <a:pPr/>
              <a:t>26</a:t>
            </a:fld>
            <a:endParaRPr lang="it-IT"/>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331515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p:cNvSpPr>
            <a:spLocks noGrp="1" noChangeArrowheads="1"/>
          </p:cNvSpPr>
          <p:nvPr>
            <p:ph type="sldNum" sz="quarter" idx="5"/>
          </p:nvPr>
        </p:nvSpPr>
        <p:spPr>
          <a:noFill/>
          <a:ln>
            <a:miter lim="800000"/>
            <a:headEnd/>
            <a:tailEnd/>
          </a:ln>
        </p:spPr>
        <p:txBody>
          <a:bodyPr/>
          <a:lstStyle/>
          <a:p>
            <a:fld id="{F2434FCF-9DC7-4417-A9B1-8127643052B5}" type="slidenum">
              <a:rPr lang="it-IT" smtClean="0"/>
              <a:pPr/>
              <a:t>27</a:t>
            </a:fld>
            <a:endParaRPr lang="it-IT"/>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703160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a:ln>
            <a:miter lim="800000"/>
            <a:headEnd/>
            <a:tailEnd/>
          </a:ln>
        </p:spPr>
        <p:txBody>
          <a:bodyPr/>
          <a:lstStyle/>
          <a:p>
            <a:fld id="{5CD538FE-9701-4BBE-8FCA-B1FF93FDD7A5}" type="slidenum">
              <a:rPr lang="it-IT" smtClean="0"/>
              <a:pPr/>
              <a:t>28</a:t>
            </a:fld>
            <a:endParaRPr lang="it-IT"/>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4862840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a:ln>
            <a:miter lim="800000"/>
            <a:headEnd/>
            <a:tailEnd/>
          </a:ln>
        </p:spPr>
        <p:txBody>
          <a:bodyPr/>
          <a:lstStyle/>
          <a:p>
            <a:fld id="{5CD538FE-9701-4BBE-8FCA-B1FF93FDD7A5}" type="slidenum">
              <a:rPr lang="it-IT" smtClean="0"/>
              <a:pPr/>
              <a:t>29</a:t>
            </a:fld>
            <a:endParaRPr lang="it-IT"/>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371901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a:ln>
            <a:miter lim="800000"/>
            <a:headEnd/>
            <a:tailEnd/>
          </a:ln>
        </p:spPr>
        <p:txBody>
          <a:bodyPr/>
          <a:lstStyle/>
          <a:p>
            <a:fld id="{29427849-3CD9-4CAC-8E84-D26C839D12DC}" type="slidenum">
              <a:rPr lang="it-IT" smtClean="0"/>
              <a:pPr/>
              <a:t>3</a:t>
            </a:fld>
            <a:endParaRPr lang="it-IT"/>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84940482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a:ln>
            <a:miter lim="800000"/>
            <a:headEnd/>
            <a:tailEnd/>
          </a:ln>
        </p:spPr>
        <p:txBody>
          <a:bodyPr/>
          <a:lstStyle/>
          <a:p>
            <a:fld id="{5CD538FE-9701-4BBE-8FCA-B1FF93FDD7A5}" type="slidenum">
              <a:rPr lang="it-IT" smtClean="0"/>
              <a:pPr/>
              <a:t>30</a:t>
            </a:fld>
            <a:endParaRPr lang="it-IT"/>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2639029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a:spLocks noGrp="1" noChangeArrowheads="1"/>
          </p:cNvSpPr>
          <p:nvPr>
            <p:ph type="sldNum" sz="quarter" idx="5"/>
          </p:nvPr>
        </p:nvSpPr>
        <p:spPr>
          <a:noFill/>
          <a:ln>
            <a:miter lim="800000"/>
            <a:headEnd/>
            <a:tailEnd/>
          </a:ln>
        </p:spPr>
        <p:txBody>
          <a:bodyPr/>
          <a:lstStyle/>
          <a:p>
            <a:fld id="{7937778B-B59E-420E-AC2E-A5F78972D1D2}" type="slidenum">
              <a:rPr lang="it-IT" smtClean="0"/>
              <a:pPr/>
              <a:t>31</a:t>
            </a:fld>
            <a:endParaRPr lang="it-IT"/>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98420759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7"/>
          <p:cNvSpPr>
            <a:spLocks noGrp="1" noChangeArrowheads="1"/>
          </p:cNvSpPr>
          <p:nvPr>
            <p:ph type="sldNum" sz="quarter" idx="5"/>
          </p:nvPr>
        </p:nvSpPr>
        <p:spPr>
          <a:noFill/>
          <a:ln>
            <a:miter lim="800000"/>
            <a:headEnd/>
            <a:tailEnd/>
          </a:ln>
        </p:spPr>
        <p:txBody>
          <a:bodyPr/>
          <a:lstStyle/>
          <a:p>
            <a:fld id="{8EC492B1-BF42-40DB-B9A0-DEF3E61DD396}" type="slidenum">
              <a:rPr lang="it-IT" smtClean="0"/>
              <a:pPr/>
              <a:t>32</a:t>
            </a:fld>
            <a:endParaRPr lang="it-IT"/>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3732800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7"/>
          <p:cNvSpPr>
            <a:spLocks noGrp="1" noChangeArrowheads="1"/>
          </p:cNvSpPr>
          <p:nvPr>
            <p:ph type="sldNum" sz="quarter" idx="5"/>
          </p:nvPr>
        </p:nvSpPr>
        <p:spPr>
          <a:noFill/>
          <a:ln>
            <a:miter lim="800000"/>
            <a:headEnd/>
            <a:tailEnd/>
          </a:ln>
        </p:spPr>
        <p:txBody>
          <a:bodyPr/>
          <a:lstStyle/>
          <a:p>
            <a:fld id="{8EC492B1-BF42-40DB-B9A0-DEF3E61DD396}" type="slidenum">
              <a:rPr lang="it-IT" smtClean="0"/>
              <a:pPr/>
              <a:t>33</a:t>
            </a:fld>
            <a:endParaRPr lang="it-IT"/>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4326646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7"/>
          <p:cNvSpPr>
            <a:spLocks noGrp="1" noChangeArrowheads="1"/>
          </p:cNvSpPr>
          <p:nvPr>
            <p:ph type="sldNum" sz="quarter" idx="5"/>
          </p:nvPr>
        </p:nvSpPr>
        <p:spPr>
          <a:noFill/>
          <a:ln>
            <a:miter lim="800000"/>
            <a:headEnd/>
            <a:tailEnd/>
          </a:ln>
        </p:spPr>
        <p:txBody>
          <a:bodyPr/>
          <a:lstStyle/>
          <a:p>
            <a:fld id="{8EC492B1-BF42-40DB-B9A0-DEF3E61DD396}" type="slidenum">
              <a:rPr lang="it-IT" smtClean="0"/>
              <a:pPr/>
              <a:t>34</a:t>
            </a:fld>
            <a:endParaRPr lang="it-IT"/>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3732800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7"/>
          <p:cNvSpPr>
            <a:spLocks noGrp="1" noChangeArrowheads="1"/>
          </p:cNvSpPr>
          <p:nvPr>
            <p:ph type="sldNum" sz="quarter" idx="5"/>
          </p:nvPr>
        </p:nvSpPr>
        <p:spPr>
          <a:noFill/>
          <a:ln>
            <a:miter lim="800000"/>
            <a:headEnd/>
            <a:tailEnd/>
          </a:ln>
        </p:spPr>
        <p:txBody>
          <a:bodyPr/>
          <a:lstStyle/>
          <a:p>
            <a:fld id="{8EC492B1-BF42-40DB-B9A0-DEF3E61DD396}" type="slidenum">
              <a:rPr lang="it-IT" smtClean="0"/>
              <a:pPr/>
              <a:t>35</a:t>
            </a:fld>
            <a:endParaRPr lang="it-IT"/>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3667147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7"/>
          <p:cNvSpPr>
            <a:spLocks noGrp="1" noChangeArrowheads="1"/>
          </p:cNvSpPr>
          <p:nvPr>
            <p:ph type="sldNum" sz="quarter" idx="5"/>
          </p:nvPr>
        </p:nvSpPr>
        <p:spPr>
          <a:noFill/>
          <a:ln>
            <a:miter lim="800000"/>
            <a:headEnd/>
            <a:tailEnd/>
          </a:ln>
        </p:spPr>
        <p:txBody>
          <a:bodyPr/>
          <a:lstStyle/>
          <a:p>
            <a:fld id="{8EC492B1-BF42-40DB-B9A0-DEF3E61DD396}" type="slidenum">
              <a:rPr lang="it-IT" smtClean="0"/>
              <a:pPr/>
              <a:t>36</a:t>
            </a:fld>
            <a:endParaRPr lang="it-IT"/>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3732800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Rectangle 7"/>
          <p:cNvSpPr>
            <a:spLocks noGrp="1" noChangeArrowheads="1"/>
          </p:cNvSpPr>
          <p:nvPr>
            <p:ph type="sldNum" sz="quarter" idx="5"/>
          </p:nvPr>
        </p:nvSpPr>
        <p:spPr>
          <a:noFill/>
          <a:ln>
            <a:miter lim="800000"/>
            <a:headEnd/>
            <a:tailEnd/>
          </a:ln>
        </p:spPr>
        <p:txBody>
          <a:bodyPr/>
          <a:lstStyle/>
          <a:p>
            <a:fld id="{BF84FBED-FA51-46C4-A9FE-72133DC95686}" type="slidenum">
              <a:rPr lang="it-IT" smtClean="0"/>
              <a:pPr/>
              <a:t>37</a:t>
            </a:fld>
            <a:endParaRPr lang="it-IT"/>
          </a:p>
        </p:txBody>
      </p:sp>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14693737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Rectangle 7"/>
          <p:cNvSpPr>
            <a:spLocks noGrp="1" noChangeArrowheads="1"/>
          </p:cNvSpPr>
          <p:nvPr>
            <p:ph type="sldNum" sz="quarter" idx="5"/>
          </p:nvPr>
        </p:nvSpPr>
        <p:spPr>
          <a:noFill/>
          <a:ln>
            <a:miter lim="800000"/>
            <a:headEnd/>
            <a:tailEnd/>
          </a:ln>
        </p:spPr>
        <p:txBody>
          <a:bodyPr/>
          <a:lstStyle/>
          <a:p>
            <a:fld id="{A8ACE948-DBA6-4341-9519-2D4F73633444}" type="slidenum">
              <a:rPr lang="it-IT" smtClean="0"/>
              <a:pPr/>
              <a:t>38</a:t>
            </a:fld>
            <a:endParaRPr lang="it-IT"/>
          </a:p>
        </p:txBody>
      </p:sp>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7403655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9921C1E5-30C5-449D-A677-47BDD3AD6961}" type="slidenum">
              <a:rPr lang="it-IT" sz="1200"/>
              <a:pPr algn="r"/>
              <a:t>39</a:t>
            </a:fld>
            <a:endParaRPr lang="it-IT" sz="120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00009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a:ln>
            <a:miter lim="800000"/>
            <a:headEnd/>
            <a:tailEnd/>
          </a:ln>
        </p:spPr>
        <p:txBody>
          <a:bodyPr/>
          <a:lstStyle/>
          <a:p>
            <a:fld id="{FF0BF702-15A1-481C-8204-D24CC19E2ABB}" type="slidenum">
              <a:rPr lang="it-IT" smtClean="0"/>
              <a:pPr/>
              <a:t>4</a:t>
            </a:fld>
            <a:endParaRPr lang="it-IT"/>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3560114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9921C1E5-30C5-449D-A677-47BDD3AD6961}" type="slidenum">
              <a:rPr lang="it-IT" sz="1200"/>
              <a:pPr algn="r"/>
              <a:t>40</a:t>
            </a:fld>
            <a:endParaRPr lang="it-IT" sz="120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0000924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9921C1E5-30C5-449D-A677-47BDD3AD6961}" type="slidenum">
              <a:rPr lang="it-IT" sz="1200"/>
              <a:pPr algn="r"/>
              <a:t>41</a:t>
            </a:fld>
            <a:endParaRPr lang="it-IT" sz="120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0000924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9921C1E5-30C5-449D-A677-47BDD3AD6961}" type="slidenum">
              <a:rPr lang="it-IT" sz="1200"/>
              <a:pPr algn="r"/>
              <a:t>42</a:t>
            </a:fld>
            <a:endParaRPr lang="it-IT" sz="120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0000924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9921C1E5-30C5-449D-A677-47BDD3AD6961}" type="slidenum">
              <a:rPr lang="it-IT" sz="1200"/>
              <a:pPr algn="r"/>
              <a:t>43</a:t>
            </a:fld>
            <a:endParaRPr lang="it-IT" sz="120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8896493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2325DDC8-4EA0-4FDE-B429-E4606E310E93}" type="slidenum">
              <a:rPr lang="it-IT" sz="1200"/>
              <a:pPr algn="r"/>
              <a:t>44</a:t>
            </a:fld>
            <a:endParaRPr lang="it-IT" sz="1200"/>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8916365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2325DDC8-4EA0-4FDE-B429-E4606E310E93}" type="slidenum">
              <a:rPr lang="it-IT" sz="1200"/>
              <a:pPr algn="r"/>
              <a:t>45</a:t>
            </a:fld>
            <a:endParaRPr lang="it-IT" sz="1200"/>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8916365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2325DDC8-4EA0-4FDE-B429-E4606E310E93}" type="slidenum">
              <a:rPr lang="it-IT" sz="1200"/>
              <a:pPr algn="r"/>
              <a:t>46</a:t>
            </a:fld>
            <a:endParaRPr lang="it-IT" sz="1200"/>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8916365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2325DDC8-4EA0-4FDE-B429-E4606E310E93}" type="slidenum">
              <a:rPr lang="it-IT" sz="1200"/>
              <a:pPr algn="r"/>
              <a:t>47</a:t>
            </a:fld>
            <a:endParaRPr lang="it-IT" sz="1200"/>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8916365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89" name="Rectangle 7"/>
          <p:cNvSpPr>
            <a:spLocks noGrp="1" noChangeArrowheads="1"/>
          </p:cNvSpPr>
          <p:nvPr>
            <p:ph type="sldNum" sz="quarter" idx="5"/>
          </p:nvPr>
        </p:nvSpPr>
        <p:spPr>
          <a:noFill/>
          <a:ln>
            <a:miter lim="800000"/>
            <a:headEnd/>
            <a:tailEnd/>
          </a:ln>
        </p:spPr>
        <p:txBody>
          <a:bodyPr/>
          <a:lstStyle/>
          <a:p>
            <a:fld id="{17F35FE2-CC60-4A56-8070-6E1A411A6CEA}" type="slidenum">
              <a:rPr lang="it-IT" smtClean="0"/>
              <a:pPr/>
              <a:t>48</a:t>
            </a:fld>
            <a:endParaRPr lang="it-IT"/>
          </a:p>
        </p:txBody>
      </p:sp>
      <p:sp>
        <p:nvSpPr>
          <p:cNvPr id="165890" name="Rectangle 2"/>
          <p:cNvSpPr>
            <a:spLocks noGrp="1" noRot="1" noChangeAspect="1" noChangeArrowheads="1" noTextEdit="1"/>
          </p:cNvSpPr>
          <p:nvPr>
            <p:ph type="sldImg"/>
          </p:nvPr>
        </p:nvSpPr>
        <p:spPr>
          <a:ln/>
        </p:spPr>
      </p:sp>
      <p:sp>
        <p:nvSpPr>
          <p:cNvPr id="165891"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7016451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7" name="Rectangle 7"/>
          <p:cNvSpPr>
            <a:spLocks noGrp="1" noChangeArrowheads="1"/>
          </p:cNvSpPr>
          <p:nvPr>
            <p:ph type="sldNum" sz="quarter" idx="5"/>
          </p:nvPr>
        </p:nvSpPr>
        <p:spPr>
          <a:noFill/>
          <a:ln>
            <a:miter lim="800000"/>
            <a:headEnd/>
            <a:tailEnd/>
          </a:ln>
        </p:spPr>
        <p:txBody>
          <a:bodyPr/>
          <a:lstStyle/>
          <a:p>
            <a:fld id="{CCCE46D8-A705-4336-A793-9FFFD2C88031}" type="slidenum">
              <a:rPr lang="it-IT" smtClean="0"/>
              <a:pPr/>
              <a:t>49</a:t>
            </a:fld>
            <a:endParaRPr lang="it-IT"/>
          </a:p>
        </p:txBody>
      </p:sp>
      <p:sp>
        <p:nvSpPr>
          <p:cNvPr id="167938" name="Rectangle 2"/>
          <p:cNvSpPr>
            <a:spLocks noGrp="1" noRot="1" noChangeAspect="1" noChangeArrowheads="1" noTextEdit="1"/>
          </p:cNvSpPr>
          <p:nvPr>
            <p:ph type="sldImg"/>
          </p:nvPr>
        </p:nvSpPr>
        <p:spPr>
          <a:ln/>
        </p:spPr>
      </p:sp>
      <p:sp>
        <p:nvSpPr>
          <p:cNvPr id="16793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4973280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a:ln>
            <a:miter lim="800000"/>
            <a:headEnd/>
            <a:tailEnd/>
          </a:ln>
        </p:spPr>
        <p:txBody>
          <a:bodyPr/>
          <a:lstStyle/>
          <a:p>
            <a:fld id="{04532713-EB6A-4CC5-9A3A-5AD88BCBA4B5}" type="slidenum">
              <a:rPr lang="it-IT" smtClean="0"/>
              <a:pPr/>
              <a:t>5</a:t>
            </a:fld>
            <a:endParaRPr lang="it-IT"/>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7574286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5" name="Rectangle 7"/>
          <p:cNvSpPr>
            <a:spLocks noGrp="1" noChangeArrowheads="1"/>
          </p:cNvSpPr>
          <p:nvPr>
            <p:ph type="sldNum" sz="quarter" idx="5"/>
          </p:nvPr>
        </p:nvSpPr>
        <p:spPr>
          <a:noFill/>
          <a:ln>
            <a:miter lim="800000"/>
            <a:headEnd/>
            <a:tailEnd/>
          </a:ln>
        </p:spPr>
        <p:txBody>
          <a:bodyPr/>
          <a:lstStyle/>
          <a:p>
            <a:fld id="{2BD4819C-2742-442E-BEC1-476149CFC620}" type="slidenum">
              <a:rPr lang="it-IT" smtClean="0"/>
              <a:pPr/>
              <a:t>50</a:t>
            </a:fld>
            <a:endParaRPr lang="it-IT"/>
          </a:p>
        </p:txBody>
      </p:sp>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3887429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5" name="Rectangle 7"/>
          <p:cNvSpPr>
            <a:spLocks noGrp="1" noChangeArrowheads="1"/>
          </p:cNvSpPr>
          <p:nvPr>
            <p:ph type="sldNum" sz="quarter" idx="5"/>
          </p:nvPr>
        </p:nvSpPr>
        <p:spPr>
          <a:noFill/>
          <a:ln>
            <a:miter lim="800000"/>
            <a:headEnd/>
            <a:tailEnd/>
          </a:ln>
        </p:spPr>
        <p:txBody>
          <a:bodyPr/>
          <a:lstStyle/>
          <a:p>
            <a:fld id="{2BD4819C-2742-442E-BEC1-476149CFC620}" type="slidenum">
              <a:rPr lang="it-IT" smtClean="0"/>
              <a:pPr/>
              <a:t>51</a:t>
            </a:fld>
            <a:endParaRPr lang="it-IT"/>
          </a:p>
        </p:txBody>
      </p:sp>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3887429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29" name="Rectangle 7"/>
          <p:cNvSpPr>
            <a:spLocks noGrp="1" noChangeArrowheads="1"/>
          </p:cNvSpPr>
          <p:nvPr>
            <p:ph type="sldNum" sz="quarter" idx="5"/>
          </p:nvPr>
        </p:nvSpPr>
        <p:spPr>
          <a:noFill/>
          <a:ln>
            <a:miter lim="800000"/>
            <a:headEnd/>
            <a:tailEnd/>
          </a:ln>
        </p:spPr>
        <p:txBody>
          <a:bodyPr/>
          <a:lstStyle/>
          <a:p>
            <a:fld id="{30C8D637-4B1A-4281-8875-DA6DCD558C58}" type="slidenum">
              <a:rPr lang="it-IT" smtClean="0"/>
              <a:pPr/>
              <a:t>52</a:t>
            </a:fld>
            <a:endParaRPr lang="it-IT"/>
          </a:p>
        </p:txBody>
      </p:sp>
      <p:sp>
        <p:nvSpPr>
          <p:cNvPr id="176130"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61460485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53</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33589462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54</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5077456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55</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5077456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56</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6776159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57</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5077456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58</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8779093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59</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507745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a:ln>
            <a:miter lim="800000"/>
            <a:headEnd/>
            <a:tailEnd/>
          </a:ln>
        </p:spPr>
        <p:txBody>
          <a:bodyPr/>
          <a:lstStyle/>
          <a:p>
            <a:fld id="{BA9B95BE-6D77-4F47-ACEE-C0A8E100AAD5}" type="slidenum">
              <a:rPr lang="it-IT" smtClean="0"/>
              <a:pPr/>
              <a:t>6</a:t>
            </a:fld>
            <a:endParaRPr lang="it-IT"/>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57015811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60</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5077456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61</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5077456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62</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5077456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63</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5077456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64</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5077456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65</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5077456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66</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98664721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67</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40485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a:ln>
            <a:miter lim="800000"/>
            <a:headEnd/>
            <a:tailEnd/>
          </a:ln>
        </p:spPr>
        <p:txBody>
          <a:bodyPr/>
          <a:lstStyle/>
          <a:p>
            <a:fld id="{FE7748A3-5534-412E-9ED5-A9B90DA21F26}" type="slidenum">
              <a:rPr lang="it-IT" smtClean="0"/>
              <a:pPr/>
              <a:t>7</a:t>
            </a:fld>
            <a:endParaRPr lang="it-IT"/>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809600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a:ln>
            <a:miter lim="800000"/>
            <a:headEnd/>
            <a:tailEnd/>
          </a:ln>
        </p:spPr>
        <p:txBody>
          <a:bodyPr/>
          <a:lstStyle/>
          <a:p>
            <a:fld id="{FE7748A3-5534-412E-9ED5-A9B90DA21F26}" type="slidenum">
              <a:rPr lang="it-IT" smtClean="0"/>
              <a:pPr/>
              <a:t>8</a:t>
            </a:fld>
            <a:endParaRPr lang="it-IT"/>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169509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a:ln>
            <a:miter lim="800000"/>
            <a:headEnd/>
            <a:tailEnd/>
          </a:ln>
        </p:spPr>
        <p:txBody>
          <a:bodyPr/>
          <a:lstStyle/>
          <a:p>
            <a:fld id="{FE7748A3-5534-412E-9ED5-A9B90DA21F26}" type="slidenum">
              <a:rPr lang="it-IT" smtClean="0"/>
              <a:pPr/>
              <a:t>9</a:t>
            </a:fld>
            <a:endParaRPr lang="it-IT"/>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181549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D0F38557-D515-4054-BA39-D0B83C3B5FF0}"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A7F3D37D-2965-4F65-B5E5-830452DBC210}"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5D1CC283-11D4-4229-9E59-0AA49CAEA3C3}"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1E377E38-FFC5-4912-B14A-6495239158E0}"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C7DC1574-ED26-47AE-A81D-33915812F5A5}"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8BB70EA7-9090-4A31-BAAB-462518151A86}"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6F70E96C-4E6C-431C-A617-494545C791DF}"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pPr>
              <a:defRPr/>
            </a:pPr>
            <a:fld id="{85F1B5E8-91E3-4C1C-940F-FD24EAC439C9}"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pPr>
              <a:defRPr/>
            </a:pPr>
            <a:fld id="{08F33693-0696-4A4A-8814-452BD5684469}"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3C8588D2-3B7F-498F-8ADF-12944336F009}"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4D529824-3AB0-4FD7-BEC1-1E90AA95CA11}"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 dello schema</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it-IT"/>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it-IT"/>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961FE69-D875-46D3-84C9-BDDC9F9177FB}"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5pPr>
      <a:lvl6pPr marL="457200" algn="ctr" rtl="0" fontAlgn="base">
        <a:spcBef>
          <a:spcPct val="0"/>
        </a:spcBef>
        <a:spcAft>
          <a:spcPct val="0"/>
        </a:spcAft>
        <a:defRPr sz="4400">
          <a:solidFill>
            <a:schemeClr val="tx2"/>
          </a:solidFill>
          <a:latin typeface="Times New Roman" pitchFamily="18" charset="0"/>
          <a:cs typeface="Times New Roman" pitchFamily="18" charset="0"/>
        </a:defRPr>
      </a:lvl6pPr>
      <a:lvl7pPr marL="914400" algn="ctr" rtl="0" fontAlgn="base">
        <a:spcBef>
          <a:spcPct val="0"/>
        </a:spcBef>
        <a:spcAft>
          <a:spcPct val="0"/>
        </a:spcAft>
        <a:defRPr sz="4400">
          <a:solidFill>
            <a:schemeClr val="tx2"/>
          </a:solidFill>
          <a:latin typeface="Times New Roman" pitchFamily="18" charset="0"/>
          <a:cs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cs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cs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1569660"/>
          </a:xfrm>
          <a:prstGeom prst="rect">
            <a:avLst/>
          </a:prstGeom>
          <a:noFill/>
          <a:ln w="9525">
            <a:noFill/>
            <a:miter lim="800000"/>
            <a:headEnd/>
            <a:tailEnd/>
          </a:ln>
        </p:spPr>
        <p:txBody>
          <a:bodyPr>
            <a:spAutoFit/>
          </a:bodyPr>
          <a:lstStyle/>
          <a:p>
            <a:endParaRPr lang="it-IT" dirty="0"/>
          </a:p>
          <a:p>
            <a:r>
              <a:rPr lang="it-IT" dirty="0"/>
              <a:t>LINGUA E TRADUZIONE TEDESCO-ITALIANO 3</a:t>
            </a:r>
          </a:p>
          <a:p>
            <a:endParaRPr lang="it-IT" dirty="0"/>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2057400"/>
          </a:xfrm>
          <a:prstGeom prst="rect">
            <a:avLst/>
          </a:prstGeom>
          <a:noFill/>
          <a:ln w="9525">
            <a:noFill/>
            <a:miter lim="800000"/>
            <a:headEnd/>
            <a:tailEnd/>
          </a:ln>
        </p:spPr>
        <p:txBody>
          <a:bodyPr>
            <a:spAutoFit/>
          </a:bodyPr>
          <a:lstStyle/>
          <a:p>
            <a:endParaRPr lang="de-DE"/>
          </a:p>
          <a:p>
            <a:pPr>
              <a:lnSpc>
                <a:spcPct val="150000"/>
              </a:lnSpc>
            </a:pPr>
            <a:r>
              <a:rPr lang="de-DE"/>
              <a:t>Sollte die Konjunktur nicht einbrechen, muss in Deutschland in den nächsten Jahren mit einem Engpass an Nachwuchskräften gerechnet werden. </a:t>
            </a:r>
            <a:endParaRPr lang="it-IT" sz="2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3046413"/>
          </a:xfrm>
          <a:prstGeom prst="rect">
            <a:avLst/>
          </a:prstGeom>
          <a:noFill/>
          <a:ln w="9525">
            <a:noFill/>
            <a:miter lim="800000"/>
            <a:headEnd/>
            <a:tailEnd/>
          </a:ln>
        </p:spPr>
        <p:txBody>
          <a:bodyPr>
            <a:spAutoFit/>
          </a:bodyPr>
          <a:lstStyle/>
          <a:p>
            <a:endParaRPr lang="de-DE"/>
          </a:p>
          <a:p>
            <a:endParaRPr lang="de-DE"/>
          </a:p>
          <a:p>
            <a:pPr>
              <a:lnSpc>
                <a:spcPct val="150000"/>
              </a:lnSpc>
            </a:pPr>
            <a:r>
              <a:rPr lang="de-DE"/>
              <a:t>Angesichts der global und insbesondere in den Schwellenländern nachlassenden wirtschaftlichen Dynamik dürften aber eher angebotsseitige Faktoren die Preissteigerungen erklären.</a:t>
            </a:r>
          </a:p>
          <a:p>
            <a:pPr>
              <a:lnSpc>
                <a:spcPct val="150000"/>
              </a:lnSpc>
            </a:pPr>
            <a:endParaRPr lang="it-IT"/>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036888"/>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b="1" dirty="0"/>
              <a:t>Metafore</a:t>
            </a:r>
          </a:p>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dirty="0" err="1"/>
              <a:t>Warenkorb</a:t>
            </a:r>
            <a:endParaRPr lang="it-IT" dirty="0"/>
          </a:p>
          <a:p>
            <a:pPr lvl="1" algn="just">
              <a:lnSpc>
                <a:spcPct val="96000"/>
              </a:lnSpc>
              <a:spcBef>
                <a:spcPts val="300"/>
              </a:spcBef>
              <a:spcAft>
                <a:spcPts val="300"/>
              </a:spcAft>
            </a:pPr>
            <a:r>
              <a:rPr lang="it-IT" dirty="0" err="1"/>
              <a:t>Bankenhochzeit</a:t>
            </a:r>
            <a:endParaRPr lang="it-IT" dirty="0"/>
          </a:p>
          <a:p>
            <a:pPr lvl="1" algn="just">
              <a:lnSpc>
                <a:spcPct val="96000"/>
              </a:lnSpc>
              <a:spcBef>
                <a:spcPts val="300"/>
              </a:spcBef>
              <a:spcAft>
                <a:spcPts val="300"/>
              </a:spcAft>
            </a:pPr>
            <a:r>
              <a:rPr lang="it-IT" dirty="0"/>
              <a:t>emissioni a rubinetto</a:t>
            </a:r>
          </a:p>
          <a:p>
            <a:pPr lvl="1" algn="just">
              <a:lnSpc>
                <a:spcPct val="96000"/>
              </a:lnSpc>
              <a:spcBef>
                <a:spcPts val="300"/>
              </a:spcBef>
              <a:spcAft>
                <a:spcPts val="300"/>
              </a:spcAft>
            </a:pPr>
            <a:r>
              <a:rPr lang="it-IT" dirty="0"/>
              <a:t>operazioni ponte</a:t>
            </a:r>
          </a:p>
        </p:txBody>
      </p:sp>
      <p:sp>
        <p:nvSpPr>
          <p:cNvPr id="2" name="CasellaDiTesto 1"/>
          <p:cNvSpPr txBox="1">
            <a:spLocks noChangeArrowheads="1"/>
          </p:cNvSpPr>
          <p:nvPr/>
        </p:nvSpPr>
        <p:spPr bwMode="auto">
          <a:xfrm>
            <a:off x="733425" y="3789363"/>
            <a:ext cx="7783513" cy="1570037"/>
          </a:xfrm>
          <a:prstGeom prst="rect">
            <a:avLst/>
          </a:prstGeom>
          <a:noFill/>
          <a:ln w="9525">
            <a:noFill/>
            <a:miter lim="800000"/>
            <a:headEnd/>
            <a:tailEnd/>
          </a:ln>
        </p:spPr>
        <p:txBody>
          <a:bodyPr>
            <a:spAutoFit/>
          </a:bodyPr>
          <a:lstStyle/>
          <a:p>
            <a:r>
              <a:rPr lang="it-IT"/>
              <a:t>Konkurrenzkampf</a:t>
            </a:r>
          </a:p>
          <a:p>
            <a:r>
              <a:rPr lang="it-IT"/>
              <a:t>Kapitalflucht</a:t>
            </a:r>
          </a:p>
          <a:p>
            <a:r>
              <a:rPr lang="it-IT"/>
              <a:t>risveglio della valuta</a:t>
            </a:r>
          </a:p>
          <a:p>
            <a:r>
              <a:rPr lang="it-IT"/>
              <a:t>perturbazione monetaria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1741488"/>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endParaRPr lang="it-IT"/>
          </a:p>
          <a:p>
            <a:pPr lvl="1" algn="just">
              <a:lnSpc>
                <a:spcPct val="96000"/>
              </a:lnSpc>
              <a:spcBef>
                <a:spcPts val="300"/>
              </a:spcBef>
              <a:spcAft>
                <a:spcPts val="300"/>
              </a:spcAft>
            </a:pPr>
            <a:r>
              <a:rPr lang="it-IT"/>
              <a:t>notleidende Wechsel/Kredite</a:t>
            </a:r>
          </a:p>
          <a:p>
            <a:pPr lvl="1" algn="just">
              <a:lnSpc>
                <a:spcPct val="96000"/>
              </a:lnSpc>
              <a:spcBef>
                <a:spcPts val="300"/>
              </a:spcBef>
              <a:spcAft>
                <a:spcPts val="300"/>
              </a:spcAft>
            </a:pPr>
            <a:endParaRPr lang="it-IT"/>
          </a:p>
          <a:p>
            <a:pPr lvl="1" algn="just">
              <a:lnSpc>
                <a:spcPct val="96000"/>
              </a:lnSpc>
              <a:spcBef>
                <a:spcPts val="300"/>
              </a:spcBef>
              <a:spcAft>
                <a:spcPts val="300"/>
              </a:spcAft>
            </a:pPr>
            <a:r>
              <a:rPr lang="it-IT"/>
              <a:t>cambiali/crediti in sofferenza</a:t>
            </a:r>
          </a:p>
        </p:txBody>
      </p:sp>
      <p:sp>
        <p:nvSpPr>
          <p:cNvPr id="2" name="CasellaDiTesto 1"/>
          <p:cNvSpPr txBox="1">
            <a:spLocks noChangeArrowheads="1"/>
          </p:cNvSpPr>
          <p:nvPr/>
        </p:nvSpPr>
        <p:spPr bwMode="auto">
          <a:xfrm>
            <a:off x="733425" y="3789363"/>
            <a:ext cx="7783513" cy="2308324"/>
          </a:xfrm>
          <a:prstGeom prst="rect">
            <a:avLst/>
          </a:prstGeom>
          <a:noFill/>
          <a:ln w="9525">
            <a:noFill/>
            <a:miter lim="800000"/>
            <a:headEnd/>
            <a:tailEnd/>
          </a:ln>
        </p:spPr>
        <p:txBody>
          <a:bodyPr>
            <a:spAutoFit/>
          </a:bodyPr>
          <a:lstStyle/>
          <a:p>
            <a:r>
              <a:rPr lang="it-IT" dirty="0" err="1"/>
              <a:t>Wirtschaftsklima</a:t>
            </a:r>
            <a:endParaRPr lang="it-IT" dirty="0"/>
          </a:p>
          <a:p>
            <a:endParaRPr lang="it-IT" dirty="0"/>
          </a:p>
          <a:p>
            <a:r>
              <a:rPr lang="de-DE" dirty="0"/>
              <a:t>Die deutsche Wirtschaft trübt sich weiter ein. </a:t>
            </a:r>
          </a:p>
          <a:p>
            <a:endParaRPr lang="it-IT" dirty="0"/>
          </a:p>
          <a:p>
            <a:r>
              <a:rPr lang="it-IT" dirty="0"/>
              <a:t>Euro </a:t>
            </a:r>
            <a:r>
              <a:rPr lang="it-IT" dirty="0" err="1"/>
              <a:t>im</a:t>
            </a:r>
            <a:r>
              <a:rPr lang="it-IT" dirty="0"/>
              <a:t> Nebel. </a:t>
            </a:r>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2173288"/>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endParaRPr lang="it-IT"/>
          </a:p>
          <a:p>
            <a:pPr lvl="1" algn="just">
              <a:lnSpc>
                <a:spcPct val="96000"/>
              </a:lnSpc>
              <a:spcBef>
                <a:spcPts val="300"/>
              </a:spcBef>
              <a:spcAft>
                <a:spcPts val="300"/>
              </a:spcAft>
            </a:pPr>
            <a:r>
              <a:rPr lang="it-IT" b="1"/>
              <a:t>Metonimie</a:t>
            </a:r>
          </a:p>
          <a:p>
            <a:pPr lvl="1" algn="just">
              <a:lnSpc>
                <a:spcPct val="96000"/>
              </a:lnSpc>
              <a:spcBef>
                <a:spcPts val="300"/>
              </a:spcBef>
              <a:spcAft>
                <a:spcPts val="300"/>
              </a:spcAft>
            </a:pPr>
            <a:r>
              <a:rPr lang="it-IT"/>
              <a:t>Piazza Affari</a:t>
            </a:r>
          </a:p>
          <a:p>
            <a:pPr lvl="1" algn="just">
              <a:lnSpc>
                <a:spcPct val="96000"/>
              </a:lnSpc>
              <a:spcBef>
                <a:spcPts val="300"/>
              </a:spcBef>
              <a:spcAft>
                <a:spcPts val="300"/>
              </a:spcAft>
            </a:pPr>
            <a:r>
              <a:rPr lang="it-IT"/>
              <a:t>Karlsruhe</a:t>
            </a:r>
          </a:p>
          <a:p>
            <a:pPr lvl="1" algn="just">
              <a:lnSpc>
                <a:spcPct val="96000"/>
              </a:lnSpc>
              <a:spcBef>
                <a:spcPts val="300"/>
              </a:spcBef>
              <a:spcAft>
                <a:spcPts val="300"/>
              </a:spcAft>
            </a:pPr>
            <a:r>
              <a:rPr lang="it-IT"/>
              <a:t>Raiffeisen</a:t>
            </a:r>
          </a:p>
        </p:txBody>
      </p:sp>
      <p:sp>
        <p:nvSpPr>
          <p:cNvPr id="2" name="CasellaDiTesto 1"/>
          <p:cNvSpPr txBox="1">
            <a:spLocks noChangeArrowheads="1"/>
          </p:cNvSpPr>
          <p:nvPr/>
        </p:nvSpPr>
        <p:spPr bwMode="auto">
          <a:xfrm>
            <a:off x="733425" y="3789363"/>
            <a:ext cx="7783513" cy="1570037"/>
          </a:xfrm>
          <a:prstGeom prst="rect">
            <a:avLst/>
          </a:prstGeom>
          <a:noFill/>
          <a:ln w="9525">
            <a:noFill/>
            <a:miter lim="800000"/>
            <a:headEnd/>
            <a:tailEnd/>
          </a:ln>
        </p:spPr>
        <p:txBody>
          <a:bodyPr>
            <a:spAutoFit/>
          </a:bodyPr>
          <a:lstStyle/>
          <a:p>
            <a:r>
              <a:rPr lang="it-IT" b="1"/>
              <a:t>Iperboli</a:t>
            </a:r>
          </a:p>
          <a:p>
            <a:r>
              <a:rPr lang="it-IT"/>
              <a:t>Una valanga di titoli obbligazionari</a:t>
            </a:r>
          </a:p>
          <a:p>
            <a:r>
              <a:rPr lang="it-IT"/>
              <a:t>Eine Lawine von neuen Steuern</a:t>
            </a:r>
          </a:p>
          <a:p>
            <a:endParaRPr lang="it-IT"/>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036888"/>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r>
              <a:rPr lang="it-IT" b="1" dirty="0"/>
              <a:t>Eufemismi</a:t>
            </a:r>
          </a:p>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dirty="0"/>
              <a:t>Decrescente fiducia = sfiducia</a:t>
            </a:r>
          </a:p>
          <a:p>
            <a:pPr lvl="1" algn="just">
              <a:lnSpc>
                <a:spcPct val="96000"/>
              </a:lnSpc>
              <a:spcBef>
                <a:spcPts val="300"/>
              </a:spcBef>
              <a:spcAft>
                <a:spcPts val="300"/>
              </a:spcAft>
            </a:pPr>
            <a:r>
              <a:rPr lang="it-IT" dirty="0"/>
              <a:t>Uscire dal perimetro del gruppo = venir dismesse (di aziende)</a:t>
            </a:r>
          </a:p>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dirty="0" err="1"/>
              <a:t>Freisetzung</a:t>
            </a:r>
            <a:r>
              <a:rPr lang="it-IT" dirty="0"/>
              <a:t> = </a:t>
            </a:r>
            <a:r>
              <a:rPr lang="it-IT" dirty="0" err="1"/>
              <a:t>Entlassung</a:t>
            </a:r>
            <a:endParaRPr lang="it-IT" dirty="0"/>
          </a:p>
          <a:p>
            <a:pPr lvl="1" algn="just">
              <a:lnSpc>
                <a:spcPct val="96000"/>
              </a:lnSpc>
              <a:spcBef>
                <a:spcPts val="300"/>
              </a:spcBef>
              <a:spcAft>
                <a:spcPts val="300"/>
              </a:spcAft>
            </a:pPr>
            <a:r>
              <a:rPr lang="it-IT" dirty="0" err="1"/>
              <a:t>Preiskorrektur</a:t>
            </a:r>
            <a:r>
              <a:rPr lang="it-IT" dirty="0"/>
              <a:t> = </a:t>
            </a:r>
            <a:r>
              <a:rPr lang="it-IT" dirty="0" err="1"/>
              <a:t>Preiserhöhung</a:t>
            </a: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039841"/>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dirty="0"/>
              <a:t>https://wirtschaftslexikon.gabler.de/</a:t>
            </a:r>
          </a:p>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dirty="0"/>
              <a:t>https://www.wirtschaftswerkstatt.de/Glossar</a:t>
            </a:r>
          </a:p>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dirty="0"/>
              <a:t>https://www.bancaditalia.it/footer/glossario/index.html</a:t>
            </a:r>
          </a:p>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dirty="0"/>
              <a:t>https://st.ilsole24ore.com/art/economia/2014-04-17/glossario-091030.shtml</a:t>
            </a:r>
          </a:p>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dirty="0"/>
              <a:t>http://www.treccani.it/enciclopedia/impresa_(Dizionario-di-Economia-e-Finanza)/</a:t>
            </a:r>
          </a:p>
        </p:txBody>
      </p:sp>
    </p:spTree>
    <p:extLst>
      <p:ext uri="{BB962C8B-B14F-4D97-AF65-F5344CB8AC3E}">
        <p14:creationId xmlns:p14="http://schemas.microsoft.com/office/powerpoint/2010/main" val="37336535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755576" y="764704"/>
            <a:ext cx="8229600" cy="2010166"/>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r>
              <a:rPr lang="it-IT" dirty="0"/>
              <a:t>https://www.rechnungswesen-verstehen.de/grundlagen-rechnungswesen/grundlagen-rechnungswesen.php</a:t>
            </a:r>
          </a:p>
          <a:p>
            <a:pPr lvl="1" algn="just">
              <a:lnSpc>
                <a:spcPct val="96000"/>
              </a:lnSpc>
              <a:spcBef>
                <a:spcPts val="300"/>
              </a:spcBef>
              <a:spcAft>
                <a:spcPts val="300"/>
              </a:spcAft>
            </a:pPr>
            <a:endParaRPr lang="it-IT" dirty="0"/>
          </a:p>
          <a:p>
            <a:r>
              <a:rPr lang="it-IT" u="sng" dirty="0"/>
              <a:t> </a:t>
            </a:r>
            <a:endParaRPr lang="it-IT" dirty="0"/>
          </a:p>
          <a:p>
            <a:r>
              <a:rPr lang="it-IT" u="sng" dirty="0"/>
              <a:t>http://www.uciimtorino.it/concetti_fondamentali.pdf</a:t>
            </a:r>
            <a:endParaRPr lang="it-IT" sz="2000" dirty="0"/>
          </a:p>
        </p:txBody>
      </p:sp>
      <p:sp>
        <p:nvSpPr>
          <p:cNvPr id="2" name="CasellaDiTesto 1">
            <a:extLst>
              <a:ext uri="{FF2B5EF4-FFF2-40B4-BE49-F238E27FC236}">
                <a16:creationId xmlns:a16="http://schemas.microsoft.com/office/drawing/2014/main" id="{F615F075-C1B1-18D0-1F03-3ED99CE47689}"/>
              </a:ext>
            </a:extLst>
          </p:cNvPr>
          <p:cNvSpPr txBox="1"/>
          <p:nvPr/>
        </p:nvSpPr>
        <p:spPr>
          <a:xfrm>
            <a:off x="899592" y="3861048"/>
            <a:ext cx="7344816" cy="892552"/>
          </a:xfrm>
          <a:prstGeom prst="rect">
            <a:avLst/>
          </a:prstGeom>
          <a:noFill/>
        </p:spPr>
        <p:txBody>
          <a:bodyPr wrap="square" rtlCol="0">
            <a:spAutoFit/>
          </a:bodyPr>
          <a:lstStyle/>
          <a:p>
            <a:pPr algn="l"/>
            <a:r>
              <a:rPr lang="it-IT" sz="2600" i="0" u="none" strike="noStrike" dirty="0">
                <a:solidFill>
                  <a:srgbClr val="263238"/>
                </a:solidFill>
                <a:effectLst/>
                <a:latin typeface="+mj-lt"/>
              </a:rPr>
              <a:t>Beck &amp; Prinz (2021) </a:t>
            </a:r>
            <a:r>
              <a:rPr lang="it-IT" sz="2600" i="0" u="none" strike="noStrike" dirty="0" err="1">
                <a:solidFill>
                  <a:srgbClr val="263238"/>
                </a:solidFill>
                <a:effectLst/>
                <a:latin typeface="+mj-lt"/>
              </a:rPr>
              <a:t>Allgemeinbildung</a:t>
            </a:r>
            <a:r>
              <a:rPr lang="it-IT" sz="2600" i="0" u="none" strike="noStrike" dirty="0">
                <a:solidFill>
                  <a:srgbClr val="263238"/>
                </a:solidFill>
                <a:effectLst/>
                <a:latin typeface="+mj-lt"/>
              </a:rPr>
              <a:t> </a:t>
            </a:r>
            <a:r>
              <a:rPr lang="it-IT" sz="2600" i="0" u="none" strike="noStrike" dirty="0" err="1">
                <a:solidFill>
                  <a:srgbClr val="263238"/>
                </a:solidFill>
                <a:effectLst/>
                <a:latin typeface="+mj-lt"/>
              </a:rPr>
              <a:t>Wirtschaft</a:t>
            </a:r>
            <a:r>
              <a:rPr lang="it-IT" sz="2600" i="0" u="none" strike="noStrike" dirty="0">
                <a:solidFill>
                  <a:srgbClr val="263238"/>
                </a:solidFill>
                <a:effectLst/>
                <a:latin typeface="+mj-lt"/>
              </a:rPr>
              <a:t> </a:t>
            </a:r>
            <a:r>
              <a:rPr lang="it-IT" sz="2600" i="0" u="none" strike="noStrike" dirty="0" err="1">
                <a:solidFill>
                  <a:srgbClr val="263238"/>
                </a:solidFill>
                <a:effectLst/>
                <a:latin typeface="+mj-lt"/>
              </a:rPr>
              <a:t>für</a:t>
            </a:r>
            <a:r>
              <a:rPr lang="it-IT" sz="2600" i="0" u="none" strike="noStrike" dirty="0">
                <a:solidFill>
                  <a:srgbClr val="263238"/>
                </a:solidFill>
                <a:effectLst/>
                <a:latin typeface="+mj-lt"/>
              </a:rPr>
              <a:t> Dummies</a:t>
            </a:r>
          </a:p>
        </p:txBody>
      </p:sp>
    </p:spTree>
    <p:extLst>
      <p:ext uri="{BB962C8B-B14F-4D97-AF65-F5344CB8AC3E}">
        <p14:creationId xmlns:p14="http://schemas.microsoft.com/office/powerpoint/2010/main" val="6671922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3440113"/>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r>
              <a:rPr lang="it-IT"/>
              <a:t>ERRORE DI TRADUZIONE</a:t>
            </a:r>
          </a:p>
          <a:p>
            <a:pPr lvl="1" algn="just">
              <a:lnSpc>
                <a:spcPct val="96000"/>
              </a:lnSpc>
              <a:spcBef>
                <a:spcPts val="300"/>
              </a:spcBef>
              <a:spcAft>
                <a:spcPts val="300"/>
              </a:spcAft>
            </a:pPr>
            <a:endParaRPr lang="it-IT"/>
          </a:p>
          <a:p>
            <a:pPr lvl="1" algn="just">
              <a:lnSpc>
                <a:spcPct val="96000"/>
              </a:lnSpc>
              <a:spcBef>
                <a:spcPts val="300"/>
              </a:spcBef>
              <a:spcAft>
                <a:spcPts val="300"/>
              </a:spcAft>
            </a:pPr>
            <a:r>
              <a:rPr lang="it-IT"/>
              <a:t>errore che compare nel testo di arrivo e che è attribuibile alla scarsa conoscenza o errata applicazione dei principi di traduzione, delle regole di traduzione o dei procedimenti traduttivi, all'interpretazione erronea del testo di partenza o a un errore di metodo. (Delisle </a:t>
            </a:r>
            <a:r>
              <a:rPr lang="it-IT" i="1"/>
              <a:t>et al</a:t>
            </a:r>
            <a:r>
              <a:rPr lang="it-IT"/>
              <a:t>. 2002: 89) </a:t>
            </a:r>
          </a:p>
          <a:p>
            <a:pPr algn="just">
              <a:lnSpc>
                <a:spcPct val="96000"/>
              </a:lnSpc>
            </a:pPr>
            <a:endParaRPr lang="it-IT"/>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3951288"/>
          </a:xfrm>
          <a:prstGeom prst="rect">
            <a:avLst/>
          </a:prstGeom>
          <a:noFill/>
          <a:ln w="9525">
            <a:noFill/>
            <a:miter lim="800000"/>
            <a:headEnd/>
            <a:tailEnd/>
          </a:ln>
        </p:spPr>
        <p:txBody>
          <a:bodyPr>
            <a:spAutoFit/>
          </a:bodyPr>
          <a:lstStyle/>
          <a:p>
            <a:pPr lvl="2" algn="just">
              <a:lnSpc>
                <a:spcPct val="96000"/>
              </a:lnSpc>
            </a:pPr>
            <a:endParaRPr lang="it-IT"/>
          </a:p>
          <a:p>
            <a:pPr lvl="2" algn="just">
              <a:lnSpc>
                <a:spcPct val="96000"/>
              </a:lnSpc>
            </a:pPr>
            <a:r>
              <a:rPr lang="it-IT"/>
              <a:t>- 	controsenso = attribuzione a un segmento del TP di un senso contrario a quello espresso dall’autore </a:t>
            </a:r>
          </a:p>
          <a:p>
            <a:pPr lvl="2" algn="just">
              <a:lnSpc>
                <a:spcPct val="96000"/>
              </a:lnSpc>
            </a:pPr>
            <a:endParaRPr lang="it-IT"/>
          </a:p>
          <a:p>
            <a:pPr lvl="2" algn="just">
              <a:lnSpc>
                <a:spcPct val="96000"/>
              </a:lnSpc>
            </a:pPr>
            <a:r>
              <a:rPr lang="it-IT"/>
              <a:t>-	errore di senso = attribuzione a una parola o espressione del TP di un’accezione erronea che modifica il senso del testo, senza però portare a un controsenso.</a:t>
            </a:r>
          </a:p>
          <a:p>
            <a:pPr lvl="2" algn="just">
              <a:lnSpc>
                <a:spcPct val="96000"/>
              </a:lnSpc>
            </a:pPr>
            <a:endParaRPr lang="it-IT"/>
          </a:p>
          <a:p>
            <a:pPr lvl="2" algn="just">
              <a:lnSpc>
                <a:spcPct val="96000"/>
              </a:lnSpc>
            </a:pPr>
            <a:r>
              <a:rPr lang="it-IT"/>
              <a:t>-	non senso = attribuzione a un segmento del TP di un senso errato avente come effetto quello di introdurre nel TA una formulazione assurda.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3786188"/>
          </a:xfrm>
          <a:prstGeom prst="rect">
            <a:avLst/>
          </a:prstGeom>
          <a:noFill/>
          <a:ln w="9525">
            <a:noFill/>
            <a:miter lim="800000"/>
            <a:headEnd/>
            <a:tailEnd/>
          </a:ln>
        </p:spPr>
        <p:txBody>
          <a:bodyPr>
            <a:spAutoFit/>
          </a:bodyPr>
          <a:lstStyle/>
          <a:p>
            <a:endParaRPr lang="it-IT" dirty="0"/>
          </a:p>
          <a:p>
            <a:r>
              <a:rPr lang="it-IT" dirty="0"/>
              <a:t>Lingua della corrispondenza commerciale</a:t>
            </a:r>
          </a:p>
          <a:p>
            <a:endParaRPr lang="it-IT" dirty="0"/>
          </a:p>
          <a:p>
            <a:r>
              <a:rPr lang="it-IT" dirty="0"/>
              <a:t>Lingua attinente agli scambi di denaro e merci</a:t>
            </a:r>
          </a:p>
          <a:p>
            <a:endParaRPr lang="it-IT" dirty="0"/>
          </a:p>
          <a:p>
            <a:r>
              <a:rPr lang="it-IT" dirty="0"/>
              <a:t>Linguaggio delle scienze economiche </a:t>
            </a:r>
          </a:p>
          <a:p>
            <a:endParaRPr lang="it-IT" dirty="0"/>
          </a:p>
          <a:p>
            <a:r>
              <a:rPr lang="it-IT" dirty="0"/>
              <a:t>Linguaggio della borsa</a:t>
            </a:r>
          </a:p>
          <a:p>
            <a:endParaRPr lang="it-IT" dirty="0"/>
          </a:p>
          <a:p>
            <a:r>
              <a:rPr lang="it-IT" dirty="0"/>
              <a:t>Linguaggio della pubblicità</a:t>
            </a:r>
          </a:p>
        </p:txBody>
      </p:sp>
    </p:spTree>
    <p:extLst>
      <p:ext uri="{BB962C8B-B14F-4D97-AF65-F5344CB8AC3E}">
        <p14:creationId xmlns:p14="http://schemas.microsoft.com/office/powerpoint/2010/main" val="21070500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3992760"/>
          </a:xfrm>
          <a:prstGeom prst="rect">
            <a:avLst/>
          </a:prstGeom>
          <a:noFill/>
          <a:ln w="9525">
            <a:noFill/>
            <a:miter lim="800000"/>
            <a:headEnd/>
            <a:tailEnd/>
          </a:ln>
        </p:spPr>
        <p:txBody>
          <a:bodyPr>
            <a:spAutoFit/>
          </a:bodyPr>
          <a:lstStyle/>
          <a:p>
            <a:pPr lvl="2" algn="just">
              <a:lnSpc>
                <a:spcPct val="96000"/>
              </a:lnSpc>
            </a:pPr>
            <a:endParaRPr lang="it-IT" dirty="0"/>
          </a:p>
          <a:p>
            <a:pPr lvl="2" algn="just">
              <a:lnSpc>
                <a:spcPct val="96000"/>
              </a:lnSpc>
            </a:pPr>
            <a:endParaRPr lang="it-IT" dirty="0"/>
          </a:p>
          <a:p>
            <a:pPr lvl="2" algn="just">
              <a:lnSpc>
                <a:spcPct val="96000"/>
              </a:lnSpc>
            </a:pPr>
            <a:r>
              <a:rPr lang="en-US" dirty="0"/>
              <a:t>Die Integration von </a:t>
            </a:r>
            <a:r>
              <a:rPr lang="en-US" dirty="0" err="1"/>
              <a:t>rechtmäßig</a:t>
            </a:r>
            <a:r>
              <a:rPr lang="en-US" dirty="0"/>
              <a:t> auf </a:t>
            </a:r>
            <a:r>
              <a:rPr lang="en-US" dirty="0" err="1"/>
              <a:t>Dauer</a:t>
            </a:r>
            <a:r>
              <a:rPr lang="en-US" dirty="0"/>
              <a:t> </a:t>
            </a:r>
            <a:r>
              <a:rPr lang="en-US" dirty="0" err="1"/>
              <a:t>im</a:t>
            </a:r>
            <a:r>
              <a:rPr lang="en-US" dirty="0"/>
              <a:t> </a:t>
            </a:r>
            <a:r>
              <a:rPr lang="en-US" dirty="0" err="1"/>
              <a:t>Bundesgebiet</a:t>
            </a:r>
            <a:r>
              <a:rPr lang="en-US" dirty="0"/>
              <a:t> </a:t>
            </a:r>
            <a:r>
              <a:rPr lang="en-US" dirty="0" err="1"/>
              <a:t>lebenden</a:t>
            </a:r>
            <a:r>
              <a:rPr lang="en-US" dirty="0"/>
              <a:t> </a:t>
            </a:r>
            <a:r>
              <a:rPr lang="en-US" dirty="0" err="1"/>
              <a:t>Ausländern</a:t>
            </a:r>
            <a:r>
              <a:rPr lang="en-US" dirty="0"/>
              <a:t> in das </a:t>
            </a:r>
            <a:r>
              <a:rPr lang="en-US" dirty="0" err="1"/>
              <a:t>wirtschaftliche</a:t>
            </a:r>
            <a:r>
              <a:rPr lang="en-US" dirty="0"/>
              <a:t>, </a:t>
            </a:r>
            <a:r>
              <a:rPr lang="en-US" dirty="0" err="1"/>
              <a:t>kulturelle</a:t>
            </a:r>
            <a:r>
              <a:rPr lang="en-US" dirty="0"/>
              <a:t> und </a:t>
            </a:r>
            <a:r>
              <a:rPr lang="en-US" dirty="0" err="1"/>
              <a:t>gesellschaftliche</a:t>
            </a:r>
            <a:r>
              <a:rPr lang="en-US" dirty="0"/>
              <a:t> </a:t>
            </a:r>
            <a:r>
              <a:rPr lang="en-US" dirty="0" err="1"/>
              <a:t>Leben</a:t>
            </a:r>
            <a:r>
              <a:rPr lang="en-US" dirty="0"/>
              <a:t> in der </a:t>
            </a:r>
            <a:r>
              <a:rPr lang="en-US" dirty="0" err="1"/>
              <a:t>Bundesrepublik</a:t>
            </a:r>
            <a:r>
              <a:rPr lang="en-US" dirty="0"/>
              <a:t> Deutschland </a:t>
            </a:r>
            <a:r>
              <a:rPr lang="en-US" dirty="0" err="1"/>
              <a:t>wird</a:t>
            </a:r>
            <a:r>
              <a:rPr lang="en-US" dirty="0"/>
              <a:t> </a:t>
            </a:r>
            <a:r>
              <a:rPr lang="en-US" dirty="0" err="1"/>
              <a:t>gefördert</a:t>
            </a:r>
            <a:r>
              <a:rPr lang="en-US" dirty="0"/>
              <a:t>.</a:t>
            </a:r>
          </a:p>
          <a:p>
            <a:pPr lvl="2" algn="just">
              <a:lnSpc>
                <a:spcPct val="96000"/>
              </a:lnSpc>
            </a:pPr>
            <a:endParaRPr lang="it-IT" dirty="0"/>
          </a:p>
          <a:p>
            <a:pPr lvl="2" algn="just">
              <a:lnSpc>
                <a:spcPct val="96000"/>
              </a:lnSpc>
            </a:pPr>
            <a:r>
              <a:rPr lang="it-IT" dirty="0"/>
              <a:t>L’integrazione è promossa nella vita economica, culturale e sociale nella repubblica federale tedesca dagli stranieri che vivono legittimamente e a tempo indeterminato nel territorio dello Stato Federale.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3638175"/>
          </a:xfrm>
          <a:prstGeom prst="rect">
            <a:avLst/>
          </a:prstGeom>
          <a:noFill/>
          <a:ln w="9525">
            <a:noFill/>
            <a:miter lim="800000"/>
            <a:headEnd/>
            <a:tailEnd/>
          </a:ln>
        </p:spPr>
        <p:txBody>
          <a:bodyPr>
            <a:spAutoFit/>
          </a:bodyPr>
          <a:lstStyle/>
          <a:p>
            <a:pPr lvl="2" algn="just">
              <a:lnSpc>
                <a:spcPct val="96000"/>
              </a:lnSpc>
            </a:pPr>
            <a:endParaRPr lang="it-IT" dirty="0"/>
          </a:p>
          <a:p>
            <a:pPr lvl="2" algn="just">
              <a:lnSpc>
                <a:spcPct val="96000"/>
              </a:lnSpc>
            </a:pPr>
            <a:endParaRPr lang="it-IT" dirty="0"/>
          </a:p>
          <a:p>
            <a:pPr lvl="2" algn="just">
              <a:lnSpc>
                <a:spcPct val="96000"/>
              </a:lnSpc>
            </a:pPr>
            <a:endParaRPr lang="it-IT" dirty="0"/>
          </a:p>
          <a:p>
            <a:pPr lvl="2" algn="just">
              <a:lnSpc>
                <a:spcPct val="96000"/>
              </a:lnSpc>
            </a:pPr>
            <a:r>
              <a:rPr lang="de-DE" dirty="0"/>
              <a:t>Zurzeit entsteht eine Photovoltaikanlage auf </a:t>
            </a:r>
            <a:r>
              <a:rPr lang="de-DE" dirty="0" err="1"/>
              <a:t>LaSelva</a:t>
            </a:r>
            <a:r>
              <a:rPr lang="de-DE" dirty="0"/>
              <a:t>, die den Hof mit Sonnenenergie versorgen soll.</a:t>
            </a:r>
            <a:endParaRPr lang="it-IT" dirty="0"/>
          </a:p>
          <a:p>
            <a:pPr lvl="2" algn="just">
              <a:lnSpc>
                <a:spcPct val="96000"/>
              </a:lnSpc>
            </a:pPr>
            <a:endParaRPr lang="it-IT" dirty="0"/>
          </a:p>
          <a:p>
            <a:pPr lvl="2" algn="just">
              <a:lnSpc>
                <a:spcPct val="96000"/>
              </a:lnSpc>
            </a:pPr>
            <a:r>
              <a:rPr lang="it-IT" dirty="0"/>
              <a:t>Attualmente a </a:t>
            </a:r>
            <a:r>
              <a:rPr lang="it-IT" dirty="0" err="1"/>
              <a:t>LaSelva</a:t>
            </a:r>
            <a:r>
              <a:rPr lang="it-IT" dirty="0"/>
              <a:t> esiste inoltre un impianto fotovoltaico che sfrutta la luce del giorno per produrre energia.</a:t>
            </a:r>
          </a:p>
          <a:p>
            <a:pPr lvl="2" algn="just">
              <a:lnSpc>
                <a:spcPct val="96000"/>
              </a:lnSpc>
            </a:pPr>
            <a:r>
              <a:rPr lang="it-IT" dirty="0"/>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5484835"/>
          </a:xfrm>
          <a:prstGeom prst="rect">
            <a:avLst/>
          </a:prstGeom>
          <a:noFill/>
          <a:ln w="9525">
            <a:noFill/>
            <a:miter lim="800000"/>
            <a:headEnd/>
            <a:tailEnd/>
          </a:ln>
        </p:spPr>
        <p:txBody>
          <a:bodyPr>
            <a:spAutoFit/>
          </a:bodyPr>
          <a:lstStyle/>
          <a:p>
            <a:pPr lvl="2" algn="just">
              <a:lnSpc>
                <a:spcPct val="96000"/>
              </a:lnSpc>
            </a:pPr>
            <a:endParaRPr lang="it-IT" dirty="0"/>
          </a:p>
          <a:p>
            <a:pPr lvl="2" algn="just">
              <a:lnSpc>
                <a:spcPct val="96000"/>
              </a:lnSpc>
            </a:pPr>
            <a:endParaRPr lang="it-IT" dirty="0"/>
          </a:p>
          <a:p>
            <a:r>
              <a:rPr lang="de-DE" dirty="0"/>
              <a:t>	Nonstop-Flüge aus 175 Städten aus aller Welt landen 	täglich am Flughafen </a:t>
            </a:r>
            <a:r>
              <a:rPr lang="it-IT" dirty="0"/>
              <a:t>Düsseldorf International, </a:t>
            </a:r>
            <a:r>
              <a:rPr lang="it-IT" dirty="0" err="1"/>
              <a:t>dem</a:t>
            </a:r>
            <a:r>
              <a:rPr lang="it-IT" dirty="0"/>
              <a:t> </a:t>
            </a:r>
          </a:p>
          <a:p>
            <a:r>
              <a:rPr lang="it-IT" dirty="0"/>
              <a:t>	</a:t>
            </a:r>
            <a:r>
              <a:rPr lang="it-IT" dirty="0" err="1"/>
              <a:t>drittgrößten</a:t>
            </a:r>
            <a:r>
              <a:rPr lang="it-IT" dirty="0"/>
              <a:t> </a:t>
            </a:r>
            <a:r>
              <a:rPr lang="it-IT" dirty="0" err="1"/>
              <a:t>Flughafen</a:t>
            </a:r>
            <a:r>
              <a:rPr lang="it-IT" dirty="0"/>
              <a:t> </a:t>
            </a:r>
            <a:r>
              <a:rPr lang="it-IT" dirty="0" err="1"/>
              <a:t>Deutschlands</a:t>
            </a:r>
            <a:r>
              <a:rPr lang="it-IT" dirty="0"/>
              <a:t>. So </a:t>
            </a:r>
            <a:r>
              <a:rPr lang="de-DE" dirty="0"/>
              <a:t>auch das 	Flugzeug aus Stockholm. Mit an Bord: Herr A. und Frau </a:t>
            </a:r>
          </a:p>
          <a:p>
            <a:r>
              <a:rPr lang="de-DE" dirty="0"/>
              <a:t>	B.</a:t>
            </a:r>
            <a:endParaRPr lang="it-IT" dirty="0"/>
          </a:p>
          <a:p>
            <a:pPr lvl="2" algn="just">
              <a:lnSpc>
                <a:spcPct val="96000"/>
              </a:lnSpc>
            </a:pPr>
            <a:endParaRPr lang="it-IT" dirty="0"/>
          </a:p>
          <a:p>
            <a:pPr lvl="2" algn="just">
              <a:lnSpc>
                <a:spcPct val="96000"/>
              </a:lnSpc>
            </a:pPr>
            <a:endParaRPr lang="it-IT" dirty="0"/>
          </a:p>
          <a:p>
            <a:pPr lvl="2" algn="just">
              <a:lnSpc>
                <a:spcPct val="96000"/>
              </a:lnSpc>
            </a:pPr>
            <a:r>
              <a:rPr lang="it-IT" dirty="0"/>
              <a:t>Voli senza scalo da 175 paesi di tutto il mondo atterrano ogni giorno all’aeroporto internazionale di Düsseldorf, il terzo aeroporto più grande della Germania. Così anche l’aeroporto di Stoccolma, con a bordo il signor A e la signora B.</a:t>
            </a:r>
          </a:p>
          <a:p>
            <a:pPr lvl="2" algn="just">
              <a:lnSpc>
                <a:spcPct val="96000"/>
              </a:lnSpc>
            </a:pPr>
            <a:endParaRPr lang="it-IT"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23528" y="260648"/>
            <a:ext cx="8229600" cy="1924245"/>
          </a:xfrm>
          <a:prstGeom prst="rect">
            <a:avLst/>
          </a:prstGeom>
          <a:noFill/>
          <a:ln w="9525">
            <a:noFill/>
            <a:miter lim="800000"/>
            <a:headEnd/>
            <a:tailEnd/>
          </a:ln>
        </p:spPr>
        <p:txBody>
          <a:bodyPr>
            <a:spAutoFit/>
          </a:bodyPr>
          <a:lstStyle/>
          <a:p>
            <a:pPr lvl="2" algn="just">
              <a:lnSpc>
                <a:spcPct val="96000"/>
              </a:lnSpc>
            </a:pPr>
            <a:endParaRPr lang="it-IT" dirty="0"/>
          </a:p>
          <a:p>
            <a:r>
              <a:rPr lang="de-DE" dirty="0"/>
              <a:t>ERRORE DI LINGUA</a:t>
            </a:r>
          </a:p>
          <a:p>
            <a:r>
              <a:rPr lang="it-IT" dirty="0"/>
              <a:t>una violazione delle norme linguistiche nel testo di arrivo, attribuibile a una scarsa padronanza della lingua di arrivo</a:t>
            </a:r>
          </a:p>
          <a:p>
            <a:endParaRPr lang="it-IT" dirty="0"/>
          </a:p>
        </p:txBody>
      </p:sp>
      <p:sp>
        <p:nvSpPr>
          <p:cNvPr id="2" name="CasellaDiTesto 1">
            <a:extLst>
              <a:ext uri="{FF2B5EF4-FFF2-40B4-BE49-F238E27FC236}">
                <a16:creationId xmlns:a16="http://schemas.microsoft.com/office/drawing/2014/main" id="{CDCAC6D2-6C77-4598-BF18-9C3A317E1F04}"/>
              </a:ext>
            </a:extLst>
          </p:cNvPr>
          <p:cNvSpPr txBox="1"/>
          <p:nvPr/>
        </p:nvSpPr>
        <p:spPr>
          <a:xfrm>
            <a:off x="323528" y="3284984"/>
            <a:ext cx="8352928" cy="2041585"/>
          </a:xfrm>
          <a:prstGeom prst="rect">
            <a:avLst/>
          </a:prstGeom>
          <a:noFill/>
        </p:spPr>
        <p:txBody>
          <a:bodyPr wrap="square" rtlCol="0">
            <a:spAutoFit/>
          </a:bodyPr>
          <a:lstStyle/>
          <a:p>
            <a:pPr>
              <a:spcAft>
                <a:spcPts val="800"/>
              </a:spcAft>
            </a:pPr>
            <a:endParaRPr lang="it-IT" dirty="0"/>
          </a:p>
          <a:p>
            <a:r>
              <a:rPr lang="it-IT" dirty="0"/>
              <a:t>Se disponete di un PC con accesso a internet, sintonizzatevi sulla homepage  di Bank Austria. </a:t>
            </a:r>
          </a:p>
          <a:p>
            <a:r>
              <a:rPr lang="it-IT" dirty="0"/>
              <a:t> </a:t>
            </a:r>
          </a:p>
          <a:p>
            <a:pPr>
              <a:spcAft>
                <a:spcPts val="800"/>
              </a:spcAft>
            </a:pPr>
            <a:endParaRPr lang="it-IT" dirty="0"/>
          </a:p>
        </p:txBody>
      </p:sp>
    </p:spTree>
    <p:extLst>
      <p:ext uri="{BB962C8B-B14F-4D97-AF65-F5344CB8AC3E}">
        <p14:creationId xmlns:p14="http://schemas.microsoft.com/office/powerpoint/2010/main" val="2269736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Text Box 2"/>
          <p:cNvSpPr txBox="1">
            <a:spLocks noChangeArrowheads="1"/>
          </p:cNvSpPr>
          <p:nvPr/>
        </p:nvSpPr>
        <p:spPr bwMode="auto">
          <a:xfrm>
            <a:off x="381000" y="228600"/>
            <a:ext cx="8229600" cy="2929007"/>
          </a:xfrm>
          <a:prstGeom prst="rect">
            <a:avLst/>
          </a:prstGeom>
          <a:noFill/>
          <a:ln w="9525">
            <a:noFill/>
            <a:miter lim="800000"/>
            <a:headEnd/>
            <a:tailEnd/>
          </a:ln>
        </p:spPr>
        <p:txBody>
          <a:bodyPr>
            <a:spAutoFit/>
          </a:bodyPr>
          <a:lstStyle/>
          <a:p>
            <a:pPr algn="just">
              <a:lnSpc>
                <a:spcPct val="96000"/>
              </a:lnSpc>
            </a:pPr>
            <a:endParaRPr lang="it-IT" dirty="0"/>
          </a:p>
          <a:p>
            <a:pPr algn="just">
              <a:lnSpc>
                <a:spcPct val="96000"/>
              </a:lnSpc>
            </a:pPr>
            <a:r>
              <a:rPr lang="it-IT" dirty="0"/>
              <a:t>- la funzione del testo tradotto		-2 </a:t>
            </a:r>
          </a:p>
          <a:p>
            <a:pPr algn="just">
              <a:lnSpc>
                <a:spcPct val="96000"/>
              </a:lnSpc>
            </a:pPr>
            <a:r>
              <a:rPr lang="it-IT" dirty="0"/>
              <a:t>- la coerenza TP-TA				-1,5</a:t>
            </a:r>
          </a:p>
          <a:p>
            <a:pPr algn="just">
              <a:lnSpc>
                <a:spcPct val="96000"/>
              </a:lnSpc>
            </a:pPr>
            <a:r>
              <a:rPr lang="it-IT" dirty="0"/>
              <a:t>- coerenza interna al TA			-1</a:t>
            </a:r>
          </a:p>
          <a:p>
            <a:pPr algn="just">
              <a:lnSpc>
                <a:spcPct val="96000"/>
              </a:lnSpc>
            </a:pPr>
            <a:r>
              <a:rPr lang="it-IT" dirty="0"/>
              <a:t>- specificità culturali 				-0,5 </a:t>
            </a:r>
          </a:p>
          <a:p>
            <a:pPr algn="just">
              <a:lnSpc>
                <a:spcPct val="96000"/>
              </a:lnSpc>
            </a:pPr>
            <a:r>
              <a:rPr lang="it-IT" dirty="0"/>
              <a:t>- il sistema linguistico				-0,5</a:t>
            </a:r>
          </a:p>
          <a:p>
            <a:pPr algn="just">
              <a:lnSpc>
                <a:spcPct val="96000"/>
              </a:lnSpc>
            </a:pPr>
            <a:endParaRPr lang="it-IT" dirty="0"/>
          </a:p>
          <a:p>
            <a:pPr algn="just">
              <a:lnSpc>
                <a:spcPct val="96000"/>
              </a:lnSpc>
            </a:pPr>
            <a:endParaRPr lang="it-IT"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Text Box 2"/>
          <p:cNvSpPr txBox="1">
            <a:spLocks noChangeArrowheads="1"/>
          </p:cNvSpPr>
          <p:nvPr/>
        </p:nvSpPr>
        <p:spPr bwMode="auto">
          <a:xfrm>
            <a:off x="381000" y="228600"/>
            <a:ext cx="8229600" cy="4652963"/>
          </a:xfrm>
          <a:prstGeom prst="rect">
            <a:avLst/>
          </a:prstGeom>
          <a:noFill/>
          <a:ln w="9525">
            <a:noFill/>
            <a:miter lim="800000"/>
            <a:headEnd/>
            <a:tailEnd/>
          </a:ln>
        </p:spPr>
        <p:txBody>
          <a:bodyPr>
            <a:spAutoFit/>
          </a:bodyPr>
          <a:lstStyle/>
          <a:p>
            <a:pPr algn="just">
              <a:lnSpc>
                <a:spcPct val="96000"/>
              </a:lnSpc>
            </a:pPr>
            <a:r>
              <a:rPr lang="it-IT"/>
              <a:t>1) Il traduttore è in grado tutt’al più di tradurre frasi isolate. Gran parte della traduzione è incoerente. </a:t>
            </a:r>
          </a:p>
          <a:p>
            <a:pPr algn="just">
              <a:lnSpc>
                <a:spcPct val="96000"/>
              </a:lnSpc>
            </a:pPr>
            <a:endParaRPr lang="it-IT"/>
          </a:p>
          <a:p>
            <a:pPr algn="just">
              <a:lnSpc>
                <a:spcPct val="96000"/>
              </a:lnSpc>
            </a:pPr>
            <a:r>
              <a:rPr lang="it-IT"/>
              <a:t>2) Il traduttore necessita di supervisione. È in grado di tradurre corrispondenza informale o semplici racconti. Produce errori che possono riguardare la traduzione di parole chiave o aspetti grammaticali, lessicali o ortografici.</a:t>
            </a:r>
          </a:p>
          <a:p>
            <a:pPr algn="just">
              <a:lnSpc>
                <a:spcPct val="96000"/>
              </a:lnSpc>
            </a:pPr>
            <a:endParaRPr lang="it-IT"/>
          </a:p>
          <a:p>
            <a:pPr algn="just">
              <a:lnSpc>
                <a:spcPct val="96000"/>
              </a:lnSpc>
            </a:pPr>
            <a:r>
              <a:rPr lang="it-IT"/>
              <a:t>3) Il traduttore può lavorare in modo autonomo, essendo capace di individuare e di risolvere i problemi posti dal testo. Può tradurre testi formali e informali relativi ai due livelli precedenti. Non commette errori gravi che alterino il messaggio del testo di partenza.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ext Box 2"/>
          <p:cNvSpPr txBox="1">
            <a:spLocks noChangeArrowheads="1"/>
          </p:cNvSpPr>
          <p:nvPr/>
        </p:nvSpPr>
        <p:spPr bwMode="auto">
          <a:xfrm>
            <a:off x="381000" y="228600"/>
            <a:ext cx="8229600" cy="4347344"/>
          </a:xfrm>
          <a:prstGeom prst="rect">
            <a:avLst/>
          </a:prstGeom>
          <a:noFill/>
          <a:ln w="9525">
            <a:noFill/>
            <a:miter lim="800000"/>
            <a:headEnd/>
            <a:tailEnd/>
          </a:ln>
        </p:spPr>
        <p:txBody>
          <a:bodyPr>
            <a:spAutoFit/>
          </a:bodyPr>
          <a:lstStyle/>
          <a:p>
            <a:pPr algn="just">
              <a:lnSpc>
                <a:spcPct val="96000"/>
              </a:lnSpc>
            </a:pPr>
            <a:endParaRPr lang="it-IT" dirty="0"/>
          </a:p>
          <a:p>
            <a:pPr algn="just">
              <a:lnSpc>
                <a:spcPct val="96000"/>
              </a:lnSpc>
            </a:pPr>
            <a:r>
              <a:rPr lang="it-IT" dirty="0"/>
              <a:t>4) Il traduttore può lavorare senza supervisione. Può tradurre la maggior parte dei testi relativi ai diversi settori professionali. Commette ancora alcuni errori, causati soprattutto dall’interferenza linguistica, ma è capace di rilevarli nella fase di revisione. Può tradurre tutti i testi dei livelli precedenti.</a:t>
            </a:r>
          </a:p>
          <a:p>
            <a:pPr algn="just">
              <a:lnSpc>
                <a:spcPct val="96000"/>
              </a:lnSpc>
            </a:pPr>
            <a:endParaRPr lang="it-IT" dirty="0"/>
          </a:p>
          <a:p>
            <a:pPr algn="just">
              <a:lnSpc>
                <a:spcPct val="96000"/>
              </a:lnSpc>
            </a:pPr>
            <a:r>
              <a:rPr lang="it-IT" dirty="0"/>
              <a:t>5) Il traduttore è equiparabile a un traduttore professionista con esperienza. Le sue traduzioni non contengono errori. È in grado di tradurre qualsiasi testo, anche quelli di carattere estremamente individuale. </a:t>
            </a:r>
          </a:p>
          <a:p>
            <a:pPr algn="just">
              <a:lnSpc>
                <a:spcPct val="96000"/>
              </a:lnSpc>
            </a:pPr>
            <a:endParaRPr lang="it-IT"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81000" y="228600"/>
            <a:ext cx="8229600" cy="5411097"/>
          </a:xfrm>
          <a:prstGeom prst="rect">
            <a:avLst/>
          </a:prstGeom>
          <a:noFill/>
          <a:ln w="9525">
            <a:noFill/>
            <a:miter lim="800000"/>
            <a:headEnd/>
            <a:tailEnd/>
          </a:ln>
        </p:spPr>
        <p:txBody>
          <a:bodyPr>
            <a:spAutoFit/>
          </a:bodyPr>
          <a:lstStyle/>
          <a:p>
            <a:pPr lvl="2" algn="just">
              <a:lnSpc>
                <a:spcPct val="96000"/>
              </a:lnSpc>
            </a:pPr>
            <a:r>
              <a:rPr lang="it-IT" dirty="0"/>
              <a:t>IBM DEUTSCHLAND INFORMATIONSSYSTEME</a:t>
            </a:r>
          </a:p>
          <a:p>
            <a:pPr lvl="2" algn="just">
              <a:lnSpc>
                <a:spcPct val="96000"/>
              </a:lnSpc>
            </a:pPr>
            <a:endParaRPr lang="it-IT" dirty="0"/>
          </a:p>
          <a:p>
            <a:pPr lvl="2" algn="just">
              <a:lnSpc>
                <a:spcPct val="96000"/>
              </a:lnSpc>
            </a:pPr>
            <a:r>
              <a:rPr lang="it-IT" dirty="0"/>
              <a:t>-	errori concettuali: errori che conducono a un utilizzo errato del prodotto IBM e impediscono al cliente di continuare a lavorare (omissione di parti del testo originale, traduzioni ambigue, imprecise o sbagliate,  errori sintattici o di interpunzione che alterino il significato ecc.);</a:t>
            </a:r>
          </a:p>
          <a:p>
            <a:pPr lvl="2" algn="just">
              <a:lnSpc>
                <a:spcPct val="96000"/>
              </a:lnSpc>
            </a:pPr>
            <a:endParaRPr lang="it-IT" dirty="0"/>
          </a:p>
          <a:p>
            <a:pPr lvl="2" algn="just">
              <a:lnSpc>
                <a:spcPct val="96000"/>
              </a:lnSpc>
            </a:pPr>
            <a:r>
              <a:rPr lang="it-IT" dirty="0"/>
              <a:t>-	errori terminologici: mancata osservanza della terminologia IBM, utilizzo incoerente dei termini ecc.;</a:t>
            </a:r>
          </a:p>
          <a:p>
            <a:pPr lvl="2" algn="just">
              <a:lnSpc>
                <a:spcPct val="96000"/>
              </a:lnSpc>
            </a:pPr>
            <a:endParaRPr lang="it-IT" dirty="0"/>
          </a:p>
          <a:p>
            <a:pPr lvl="2" algn="just">
              <a:lnSpc>
                <a:spcPct val="96000"/>
              </a:lnSpc>
            </a:pPr>
            <a:r>
              <a:rPr lang="it-IT" dirty="0"/>
              <a:t>-	errori di lingua: violazione delle regole grammaticali, ortografiche e di interpunzione, utilizzo di espressioni obsolete o di formulazioni prolisse.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ext Box 2"/>
          <p:cNvSpPr txBox="1">
            <a:spLocks noChangeArrowheads="1"/>
          </p:cNvSpPr>
          <p:nvPr/>
        </p:nvSpPr>
        <p:spPr bwMode="auto">
          <a:xfrm>
            <a:off x="381000" y="228600"/>
            <a:ext cx="8229600" cy="5056512"/>
          </a:xfrm>
          <a:prstGeom prst="rect">
            <a:avLst/>
          </a:prstGeom>
          <a:noFill/>
          <a:ln w="9525">
            <a:noFill/>
            <a:miter lim="800000"/>
            <a:headEnd/>
            <a:tailEnd/>
          </a:ln>
        </p:spPr>
        <p:txBody>
          <a:bodyPr>
            <a:spAutoFit/>
          </a:bodyPr>
          <a:lstStyle/>
          <a:p>
            <a:pPr algn="just">
              <a:lnSpc>
                <a:spcPct val="96000"/>
              </a:lnSpc>
            </a:pPr>
            <a:r>
              <a:rPr lang="it-IT" dirty="0"/>
              <a:t>AMERICAN TRANSLATORS ASSOCIATION</a:t>
            </a:r>
          </a:p>
          <a:p>
            <a:pPr algn="just">
              <a:lnSpc>
                <a:spcPct val="96000"/>
              </a:lnSpc>
            </a:pPr>
            <a:r>
              <a:rPr lang="it-IT" dirty="0"/>
              <a:t>https://www.atanet.org/certification/how-the-exam-is-graded/error-categories/</a:t>
            </a:r>
          </a:p>
          <a:p>
            <a:pPr algn="just">
              <a:lnSpc>
                <a:spcPct val="96000"/>
              </a:lnSpc>
            </a:pPr>
            <a:endParaRPr lang="it-IT" dirty="0"/>
          </a:p>
          <a:p>
            <a:pPr algn="just">
              <a:lnSpc>
                <a:spcPct val="96000"/>
              </a:lnSpc>
            </a:pPr>
            <a:r>
              <a:rPr lang="it-IT" dirty="0"/>
              <a:t>1) </a:t>
            </a:r>
            <a:r>
              <a:rPr lang="it-IT" b="1" dirty="0"/>
              <a:t>Target </a:t>
            </a:r>
            <a:r>
              <a:rPr lang="it-IT" b="1" dirty="0" err="1"/>
              <a:t>language</a:t>
            </a:r>
            <a:r>
              <a:rPr lang="it-IT" b="1" dirty="0"/>
              <a:t> </a:t>
            </a:r>
            <a:r>
              <a:rPr lang="it-IT" b="1" dirty="0" err="1"/>
              <a:t>mechanics</a:t>
            </a:r>
            <a:endParaRPr lang="it-IT" b="1" dirty="0"/>
          </a:p>
          <a:p>
            <a:pPr marL="342900" indent="-342900" algn="just">
              <a:lnSpc>
                <a:spcPct val="96000"/>
              </a:lnSpc>
              <a:buFontTx/>
              <a:buChar char="-"/>
            </a:pPr>
            <a:r>
              <a:rPr lang="it-IT" dirty="0" err="1"/>
              <a:t>Syntax</a:t>
            </a:r>
            <a:r>
              <a:rPr lang="it-IT" dirty="0"/>
              <a:t> </a:t>
            </a:r>
          </a:p>
          <a:p>
            <a:pPr marL="342900" indent="-342900" algn="just">
              <a:lnSpc>
                <a:spcPct val="96000"/>
              </a:lnSpc>
              <a:buFontTx/>
              <a:buChar char="-"/>
            </a:pPr>
            <a:r>
              <a:rPr lang="en-US" dirty="0"/>
              <a:t>Word Form / Part of Speech</a:t>
            </a:r>
          </a:p>
          <a:p>
            <a:pPr marL="342900" indent="-342900" algn="just">
              <a:lnSpc>
                <a:spcPct val="96000"/>
              </a:lnSpc>
              <a:buFontTx/>
              <a:buChar char="-"/>
            </a:pPr>
            <a:r>
              <a:rPr lang="en-US" dirty="0"/>
              <a:t>Spelling  / Character for non-alphabetic languages</a:t>
            </a:r>
            <a:endParaRPr lang="it-IT" dirty="0"/>
          </a:p>
          <a:p>
            <a:pPr marL="342900" indent="-342900" algn="just">
              <a:lnSpc>
                <a:spcPct val="96000"/>
              </a:lnSpc>
              <a:buFontTx/>
              <a:buChar char="-"/>
            </a:pPr>
            <a:r>
              <a:rPr lang="it-IT" dirty="0" err="1"/>
              <a:t>Capitalization</a:t>
            </a:r>
            <a:r>
              <a:rPr lang="it-IT" dirty="0"/>
              <a:t> </a:t>
            </a:r>
          </a:p>
          <a:p>
            <a:pPr marL="342900" indent="-342900" algn="just">
              <a:lnSpc>
                <a:spcPct val="96000"/>
              </a:lnSpc>
              <a:buFontTx/>
              <a:buChar char="-"/>
            </a:pPr>
            <a:r>
              <a:rPr lang="it-IT" dirty="0" err="1"/>
              <a:t>Diacritical</a:t>
            </a:r>
            <a:r>
              <a:rPr lang="it-IT" dirty="0"/>
              <a:t> </a:t>
            </a:r>
            <a:r>
              <a:rPr lang="it-IT" dirty="0" err="1"/>
              <a:t>Marks</a:t>
            </a:r>
            <a:r>
              <a:rPr lang="it-IT" dirty="0"/>
              <a:t> / </a:t>
            </a:r>
            <a:r>
              <a:rPr lang="it-IT" dirty="0" err="1"/>
              <a:t>Accents</a:t>
            </a:r>
            <a:endParaRPr lang="it-IT" dirty="0"/>
          </a:p>
          <a:p>
            <a:pPr marL="342900" indent="-342900" algn="just">
              <a:lnSpc>
                <a:spcPct val="96000"/>
              </a:lnSpc>
              <a:buFontTx/>
              <a:buChar char="-"/>
            </a:pPr>
            <a:r>
              <a:rPr lang="it-IT" dirty="0" err="1"/>
              <a:t>Punctuation</a:t>
            </a:r>
            <a:endParaRPr lang="it-IT" dirty="0"/>
          </a:p>
          <a:p>
            <a:pPr marL="342900" indent="-342900" algn="just">
              <a:lnSpc>
                <a:spcPct val="96000"/>
              </a:lnSpc>
              <a:buFontTx/>
              <a:buChar char="-"/>
            </a:pPr>
            <a:r>
              <a:rPr lang="it-IT" dirty="0" err="1"/>
              <a:t>Other</a:t>
            </a:r>
            <a:r>
              <a:rPr lang="it-IT" dirty="0"/>
              <a:t> </a:t>
            </a:r>
            <a:r>
              <a:rPr lang="it-IT" dirty="0" err="1"/>
              <a:t>errors</a:t>
            </a:r>
            <a:endParaRPr lang="it-IT" dirty="0"/>
          </a:p>
          <a:p>
            <a:pPr marL="342900" indent="-342900" algn="just">
              <a:lnSpc>
                <a:spcPct val="96000"/>
              </a:lnSpc>
              <a:buFontTx/>
              <a:buChar char="-"/>
            </a:pPr>
            <a:endParaRPr lang="it-IT" b="1" dirty="0">
              <a:solidFill>
                <a:srgbClr val="333333"/>
              </a:solidFill>
              <a:latin typeface="IBM Plex Sans" panose="020B0604020202020204" pitchFamily="34" charset="0"/>
            </a:endParaRPr>
          </a:p>
          <a:p>
            <a:pPr algn="just">
              <a:lnSpc>
                <a:spcPct val="96000"/>
              </a:lnSpc>
            </a:pPr>
            <a:endParaRPr lang="it-IT"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ext Box 2"/>
          <p:cNvSpPr txBox="1">
            <a:spLocks noChangeArrowheads="1"/>
          </p:cNvSpPr>
          <p:nvPr/>
        </p:nvSpPr>
        <p:spPr bwMode="auto">
          <a:xfrm>
            <a:off x="457200" y="191575"/>
            <a:ext cx="8229600" cy="6474849"/>
          </a:xfrm>
          <a:prstGeom prst="rect">
            <a:avLst/>
          </a:prstGeom>
          <a:noFill/>
          <a:ln w="9525">
            <a:noFill/>
            <a:miter lim="800000"/>
            <a:headEnd/>
            <a:tailEnd/>
          </a:ln>
        </p:spPr>
        <p:txBody>
          <a:bodyPr>
            <a:spAutoFit/>
          </a:bodyPr>
          <a:lstStyle>
            <a:defPPr>
              <a:defRPr lang="it-IT"/>
            </a:defPPr>
            <a:lvl1pPr algn="just">
              <a:lnSpc>
                <a:spcPct val="96000"/>
              </a:lnSpc>
            </a:lvl1pPr>
          </a:lstStyle>
          <a:p>
            <a:r>
              <a:rPr lang="it-IT" dirty="0"/>
              <a:t>2) </a:t>
            </a:r>
            <a:r>
              <a:rPr lang="it-IT" b="1" dirty="0" err="1"/>
              <a:t>Meaning</a:t>
            </a:r>
            <a:r>
              <a:rPr lang="it-IT" b="1" dirty="0"/>
              <a:t> Transfer</a:t>
            </a:r>
          </a:p>
          <a:p>
            <a:r>
              <a:rPr lang="en-US" dirty="0"/>
              <a:t>Transfer Errors at the Word/Phrase Level</a:t>
            </a:r>
          </a:p>
          <a:p>
            <a:r>
              <a:rPr lang="it-IT" dirty="0"/>
              <a:t>- </a:t>
            </a:r>
            <a:r>
              <a:rPr lang="it-IT" dirty="0" err="1"/>
              <a:t>Addition</a:t>
            </a:r>
            <a:r>
              <a:rPr lang="it-IT" dirty="0"/>
              <a:t> </a:t>
            </a:r>
          </a:p>
          <a:p>
            <a:r>
              <a:rPr lang="en-US" dirty="0"/>
              <a:t>- Omission</a:t>
            </a:r>
          </a:p>
          <a:p>
            <a:r>
              <a:rPr lang="en-US" dirty="0"/>
              <a:t>- Terminology</a:t>
            </a:r>
          </a:p>
          <a:p>
            <a:r>
              <a:rPr lang="en-US" dirty="0"/>
              <a:t>- Faux </a:t>
            </a:r>
            <a:r>
              <a:rPr lang="en-US" dirty="0" err="1"/>
              <a:t>amis</a:t>
            </a:r>
            <a:endParaRPr lang="en-US" dirty="0"/>
          </a:p>
          <a:p>
            <a:r>
              <a:rPr lang="en-US" dirty="0"/>
              <a:t>- Verb form</a:t>
            </a:r>
          </a:p>
          <a:p>
            <a:r>
              <a:rPr lang="en-US" b="1" dirty="0"/>
              <a:t>Transfer Errors That Can Apply to Various Levels</a:t>
            </a:r>
          </a:p>
          <a:p>
            <a:r>
              <a:rPr lang="it-IT" dirty="0"/>
              <a:t>- </a:t>
            </a:r>
            <a:r>
              <a:rPr lang="it-IT" dirty="0" err="1"/>
              <a:t>Ambiguity</a:t>
            </a:r>
            <a:endParaRPr lang="it-IT" dirty="0"/>
          </a:p>
          <a:p>
            <a:r>
              <a:rPr lang="it-IT" dirty="0"/>
              <a:t>- </a:t>
            </a:r>
            <a:r>
              <a:rPr lang="it-IT" dirty="0" err="1"/>
              <a:t>Cohesion</a:t>
            </a:r>
            <a:endParaRPr lang="it-IT" dirty="0"/>
          </a:p>
          <a:p>
            <a:r>
              <a:rPr lang="it-IT" dirty="0"/>
              <a:t>- </a:t>
            </a:r>
            <a:r>
              <a:rPr lang="it-IT" dirty="0" err="1"/>
              <a:t>Faithfulness</a:t>
            </a:r>
            <a:endParaRPr lang="it-IT" dirty="0"/>
          </a:p>
          <a:p>
            <a:r>
              <a:rPr lang="it-IT" dirty="0"/>
              <a:t>- </a:t>
            </a:r>
            <a:r>
              <a:rPr lang="it-IT" dirty="0" err="1"/>
              <a:t>Literalness</a:t>
            </a:r>
            <a:endParaRPr lang="it-IT" dirty="0"/>
          </a:p>
          <a:p>
            <a:r>
              <a:rPr lang="it-IT" dirty="0"/>
              <a:t>- Misunderstanding</a:t>
            </a:r>
          </a:p>
          <a:p>
            <a:r>
              <a:rPr lang="it-IT" dirty="0"/>
              <a:t>- </a:t>
            </a:r>
            <a:r>
              <a:rPr lang="it-IT" dirty="0" err="1"/>
              <a:t>Indecision</a:t>
            </a:r>
            <a:endParaRPr lang="it-IT" dirty="0"/>
          </a:p>
          <a:p>
            <a:r>
              <a:rPr lang="it-IT" dirty="0"/>
              <a:t>- </a:t>
            </a:r>
            <a:r>
              <a:rPr lang="it-IT" dirty="0" err="1"/>
              <a:t>Unfinished</a:t>
            </a:r>
            <a:endParaRPr lang="it-IT" dirty="0"/>
          </a:p>
          <a:p>
            <a:r>
              <a:rPr lang="it-IT" dirty="0"/>
              <a:t>- </a:t>
            </a:r>
            <a:r>
              <a:rPr lang="it-IT" dirty="0" err="1"/>
              <a:t>Other</a:t>
            </a:r>
            <a:r>
              <a:rPr lang="it-IT" dirty="0"/>
              <a:t> </a:t>
            </a:r>
            <a:r>
              <a:rPr lang="it-IT" dirty="0" err="1"/>
              <a:t>meaning</a:t>
            </a:r>
            <a:r>
              <a:rPr lang="it-IT" dirty="0"/>
              <a:t> transfer </a:t>
            </a:r>
            <a:r>
              <a:rPr lang="it-IT" dirty="0" err="1"/>
              <a:t>errors</a:t>
            </a:r>
            <a:endParaRPr lang="it-IT" dirty="0"/>
          </a:p>
          <a:p>
            <a:endParaRPr lang="it-IT" dirty="0"/>
          </a:p>
          <a:p>
            <a:r>
              <a:rPr lang="it-IT" dirty="0"/>
              <a:t>	</a:t>
            </a:r>
          </a:p>
        </p:txBody>
      </p:sp>
    </p:spTree>
    <p:extLst>
      <p:ext uri="{BB962C8B-B14F-4D97-AF65-F5344CB8AC3E}">
        <p14:creationId xmlns:p14="http://schemas.microsoft.com/office/powerpoint/2010/main" val="3412090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3970338"/>
          </a:xfrm>
          <a:prstGeom prst="rect">
            <a:avLst/>
          </a:prstGeom>
          <a:noFill/>
          <a:ln w="9525">
            <a:noFill/>
            <a:miter lim="800000"/>
            <a:headEnd/>
            <a:tailEnd/>
          </a:ln>
        </p:spPr>
        <p:txBody>
          <a:bodyPr>
            <a:spAutoFit/>
          </a:bodyPr>
          <a:lstStyle/>
          <a:p>
            <a:endParaRPr lang="it-IT"/>
          </a:p>
          <a:p>
            <a:r>
              <a:rPr lang="it-IT" b="1"/>
              <a:t>Nominalizzazione</a:t>
            </a:r>
          </a:p>
          <a:p>
            <a:endParaRPr lang="it-IT"/>
          </a:p>
          <a:p>
            <a:pPr>
              <a:lnSpc>
                <a:spcPct val="150000"/>
              </a:lnSpc>
            </a:pPr>
            <a:r>
              <a:rPr lang="it-IT"/>
              <a:t>Bis zu Ihrem Pensionsantritt kann viel Unerwartetes eintreten: Überraschender Jobverlust, plötzliche Krankheit oder einfach nur der Wunsch nach mehr Freizeit können Gründe für einen vorzeitigen Ausstieg aus dem Berufsleben oder ein reduziertes Arbeitsverhältnis sein.</a:t>
            </a:r>
            <a:endParaRPr lang="it-IT" sz="2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ext Box 2"/>
          <p:cNvSpPr txBox="1">
            <a:spLocks noChangeArrowheads="1"/>
          </p:cNvSpPr>
          <p:nvPr/>
        </p:nvSpPr>
        <p:spPr bwMode="auto">
          <a:xfrm>
            <a:off x="457200" y="191575"/>
            <a:ext cx="8229600" cy="2603918"/>
          </a:xfrm>
          <a:prstGeom prst="rect">
            <a:avLst/>
          </a:prstGeom>
          <a:noFill/>
          <a:ln w="9525">
            <a:noFill/>
            <a:miter lim="800000"/>
            <a:headEnd/>
            <a:tailEnd/>
          </a:ln>
        </p:spPr>
        <p:txBody>
          <a:bodyPr>
            <a:spAutoFit/>
          </a:bodyPr>
          <a:lstStyle>
            <a:defPPr>
              <a:defRPr lang="it-IT"/>
            </a:defPPr>
            <a:lvl1pPr algn="just">
              <a:lnSpc>
                <a:spcPct val="96000"/>
              </a:lnSpc>
            </a:lvl1pPr>
          </a:lstStyle>
          <a:p>
            <a:r>
              <a:rPr lang="it-IT" dirty="0"/>
              <a:t>3) </a:t>
            </a:r>
            <a:r>
              <a:rPr lang="it-IT" b="1" dirty="0"/>
              <a:t>Writing </a:t>
            </a:r>
            <a:r>
              <a:rPr lang="it-IT" b="1" dirty="0" err="1"/>
              <a:t>quality</a:t>
            </a:r>
            <a:endParaRPr lang="it-IT" b="1" dirty="0"/>
          </a:p>
          <a:p>
            <a:r>
              <a:rPr lang="it-IT" dirty="0"/>
              <a:t>- </a:t>
            </a:r>
            <a:r>
              <a:rPr lang="it-IT" dirty="0" err="1"/>
              <a:t>Usage</a:t>
            </a:r>
            <a:r>
              <a:rPr lang="it-IT" dirty="0"/>
              <a:t> </a:t>
            </a:r>
          </a:p>
          <a:p>
            <a:pPr marL="342900" indent="-342900">
              <a:buFontTx/>
              <a:buChar char="-"/>
            </a:pPr>
            <a:r>
              <a:rPr lang="en-US" dirty="0"/>
              <a:t>Text type</a:t>
            </a:r>
          </a:p>
          <a:p>
            <a:pPr marL="800100" lvl="1" indent="-342900">
              <a:buFontTx/>
              <a:buChar char="-"/>
            </a:pPr>
            <a:r>
              <a:rPr lang="en-US" dirty="0"/>
              <a:t>Register</a:t>
            </a:r>
          </a:p>
          <a:p>
            <a:pPr marL="800100" lvl="1" indent="-342900">
              <a:buFontTx/>
              <a:buChar char="-"/>
            </a:pPr>
            <a:r>
              <a:rPr lang="en-US" dirty="0"/>
              <a:t>Style</a:t>
            </a:r>
          </a:p>
          <a:p>
            <a:pPr marL="342900" indent="-342900">
              <a:buFontTx/>
              <a:buChar char="-"/>
            </a:pPr>
            <a:r>
              <a:rPr lang="en-US" dirty="0"/>
              <a:t>Illegibility</a:t>
            </a:r>
          </a:p>
          <a:p>
            <a:r>
              <a:rPr lang="it-IT" dirty="0"/>
              <a:t>	</a:t>
            </a:r>
          </a:p>
        </p:txBody>
      </p:sp>
    </p:spTree>
    <p:extLst>
      <p:ext uri="{BB962C8B-B14F-4D97-AF65-F5344CB8AC3E}">
        <p14:creationId xmlns:p14="http://schemas.microsoft.com/office/powerpoint/2010/main" val="33765279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Text Box 2"/>
          <p:cNvSpPr txBox="1">
            <a:spLocks noChangeArrowheads="1"/>
          </p:cNvSpPr>
          <p:nvPr/>
        </p:nvSpPr>
        <p:spPr bwMode="auto">
          <a:xfrm>
            <a:off x="381000" y="228600"/>
            <a:ext cx="8229600" cy="3992760"/>
          </a:xfrm>
          <a:prstGeom prst="rect">
            <a:avLst/>
          </a:prstGeom>
          <a:noFill/>
          <a:ln w="9525">
            <a:noFill/>
            <a:miter lim="800000"/>
            <a:headEnd/>
            <a:tailEnd/>
          </a:ln>
        </p:spPr>
        <p:txBody>
          <a:bodyPr>
            <a:spAutoFit/>
          </a:bodyPr>
          <a:lstStyle/>
          <a:p>
            <a:pPr algn="just">
              <a:lnSpc>
                <a:spcPct val="96000"/>
              </a:lnSpc>
            </a:pPr>
            <a:endParaRPr lang="it-IT" dirty="0"/>
          </a:p>
          <a:p>
            <a:pPr algn="just">
              <a:lnSpc>
                <a:spcPct val="96000"/>
              </a:lnSpc>
            </a:pPr>
            <a:r>
              <a:rPr lang="it-IT" dirty="0"/>
              <a:t>Punteggi negativi: -1, -2, -4, -8, -16</a:t>
            </a:r>
          </a:p>
          <a:p>
            <a:pPr algn="just">
              <a:lnSpc>
                <a:spcPct val="96000"/>
              </a:lnSpc>
            </a:pPr>
            <a:endParaRPr lang="it-IT" dirty="0"/>
          </a:p>
          <a:p>
            <a:pPr algn="just">
              <a:lnSpc>
                <a:spcPct val="96000"/>
              </a:lnSpc>
            </a:pPr>
            <a:endParaRPr lang="it-IT" dirty="0"/>
          </a:p>
          <a:p>
            <a:pPr algn="just">
              <a:lnSpc>
                <a:spcPct val="96000"/>
              </a:lnSpc>
            </a:pPr>
            <a:r>
              <a:rPr lang="it-IT" dirty="0"/>
              <a:t>Punti positivi: 3</a:t>
            </a:r>
          </a:p>
          <a:p>
            <a:pPr algn="just">
              <a:lnSpc>
                <a:spcPct val="96000"/>
              </a:lnSpc>
            </a:pPr>
            <a:endParaRPr lang="it-IT" dirty="0"/>
          </a:p>
          <a:p>
            <a:pPr algn="just">
              <a:lnSpc>
                <a:spcPct val="96000"/>
              </a:lnSpc>
            </a:pPr>
            <a:r>
              <a:rPr lang="en-US" dirty="0"/>
              <a:t>https://www.atanet.org/certification/how-the-exam-is-graded/error-categories/</a:t>
            </a:r>
          </a:p>
          <a:p>
            <a:pPr algn="just">
              <a:lnSpc>
                <a:spcPct val="96000"/>
              </a:lnSpc>
            </a:pPr>
            <a:endParaRPr lang="it-IT" dirty="0"/>
          </a:p>
          <a:p>
            <a:pPr algn="just">
              <a:lnSpc>
                <a:spcPct val="96000"/>
              </a:lnSpc>
            </a:pPr>
            <a:r>
              <a:rPr lang="it-IT" dirty="0"/>
              <a:t>https://www.atanet.org/certification/how-the-exam-is-graded/error-points/</a:t>
            </a:r>
          </a:p>
        </p:txBody>
      </p:sp>
    </p:spTree>
    <p:extLst>
      <p:ext uri="{BB962C8B-B14F-4D97-AF65-F5344CB8AC3E}">
        <p14:creationId xmlns:p14="http://schemas.microsoft.com/office/powerpoint/2010/main" val="29265659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0"/>
            <a:ext cx="8229600" cy="2246769"/>
          </a:xfrm>
          <a:prstGeom prst="rect">
            <a:avLst/>
          </a:prstGeom>
          <a:noFill/>
          <a:ln w="9525">
            <a:noFill/>
            <a:miter lim="800000"/>
            <a:headEnd/>
            <a:tailEnd/>
          </a:ln>
        </p:spPr>
        <p:txBody>
          <a:bodyPr>
            <a:spAutoFit/>
          </a:bodyPr>
          <a:lstStyle/>
          <a:p>
            <a:endParaRPr lang="de-DE" sz="2800" dirty="0"/>
          </a:p>
          <a:p>
            <a:endParaRPr lang="de-DE" sz="2800" dirty="0"/>
          </a:p>
          <a:p>
            <a:endParaRPr lang="de-DE" sz="2800" dirty="0"/>
          </a:p>
          <a:p>
            <a:r>
              <a:rPr lang="de-DE" sz="2800" b="1" dirty="0"/>
              <a:t>Hedging</a:t>
            </a:r>
          </a:p>
          <a:p>
            <a:r>
              <a:rPr lang="de-DE" sz="2800" b="1" dirty="0"/>
              <a:t>Heckenausdrücke (</a:t>
            </a:r>
            <a:r>
              <a:rPr lang="de-DE" sz="2800" b="1" dirty="0" err="1"/>
              <a:t>Hedges</a:t>
            </a:r>
            <a:r>
              <a:rPr lang="de-DE" sz="2800" b="1" dirty="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0"/>
            <a:ext cx="8229600" cy="3108543"/>
          </a:xfrm>
          <a:prstGeom prst="rect">
            <a:avLst/>
          </a:prstGeom>
          <a:noFill/>
          <a:ln w="9525">
            <a:noFill/>
            <a:miter lim="800000"/>
            <a:headEnd/>
            <a:tailEnd/>
          </a:ln>
        </p:spPr>
        <p:txBody>
          <a:bodyPr>
            <a:spAutoFit/>
          </a:bodyPr>
          <a:lstStyle/>
          <a:p>
            <a:endParaRPr lang="de-DE" sz="2800" dirty="0"/>
          </a:p>
          <a:p>
            <a:endParaRPr lang="de-DE" sz="2800" dirty="0"/>
          </a:p>
          <a:p>
            <a:r>
              <a:rPr lang="de-DE" sz="2800" dirty="0" err="1"/>
              <a:t>Strategy</a:t>
            </a:r>
            <a:r>
              <a:rPr lang="de-DE" sz="2800" dirty="0"/>
              <a:t>, „</a:t>
            </a:r>
            <a:r>
              <a:rPr lang="de-DE" sz="2800" dirty="0" err="1"/>
              <a:t>through</a:t>
            </a:r>
            <a:r>
              <a:rPr lang="de-DE" sz="2800" dirty="0"/>
              <a:t> </a:t>
            </a:r>
            <a:r>
              <a:rPr lang="de-DE" sz="2800" dirty="0" err="1"/>
              <a:t>which</a:t>
            </a:r>
            <a:r>
              <a:rPr lang="de-DE" sz="2800" dirty="0"/>
              <a:t> </a:t>
            </a:r>
            <a:r>
              <a:rPr lang="de-DE" sz="2800" dirty="0" err="1"/>
              <a:t>the</a:t>
            </a:r>
            <a:r>
              <a:rPr lang="de-DE" sz="2800" dirty="0"/>
              <a:t> </a:t>
            </a:r>
            <a:r>
              <a:rPr lang="de-DE" sz="2800" dirty="0" err="1"/>
              <a:t>speakers</a:t>
            </a:r>
            <a:r>
              <a:rPr lang="de-DE" sz="2800" dirty="0"/>
              <a:t> </a:t>
            </a:r>
            <a:r>
              <a:rPr lang="de-DE" sz="2800" dirty="0" err="1"/>
              <a:t>or</a:t>
            </a:r>
            <a:r>
              <a:rPr lang="de-DE" sz="2800" dirty="0"/>
              <a:t> </a:t>
            </a:r>
            <a:r>
              <a:rPr lang="de-DE" sz="2800" dirty="0" err="1"/>
              <a:t>writers</a:t>
            </a:r>
            <a:r>
              <a:rPr lang="de-DE" sz="2800" dirty="0"/>
              <a:t> </a:t>
            </a:r>
            <a:r>
              <a:rPr lang="de-DE" sz="2800" dirty="0" err="1"/>
              <a:t>can</a:t>
            </a:r>
            <a:r>
              <a:rPr lang="de-DE" sz="2800" dirty="0"/>
              <a:t> </a:t>
            </a:r>
            <a:r>
              <a:rPr lang="de-DE" sz="2800" dirty="0" err="1"/>
              <a:t>avoid</a:t>
            </a:r>
            <a:r>
              <a:rPr lang="de-DE" sz="2800" dirty="0"/>
              <a:t> </a:t>
            </a:r>
            <a:r>
              <a:rPr lang="de-DE" sz="2800" dirty="0" err="1"/>
              <a:t>taking</a:t>
            </a:r>
            <a:r>
              <a:rPr lang="de-DE" sz="2800" dirty="0"/>
              <a:t> </a:t>
            </a:r>
            <a:r>
              <a:rPr lang="de-DE" sz="2800" dirty="0" err="1"/>
              <a:t>full</a:t>
            </a:r>
            <a:r>
              <a:rPr lang="de-DE" sz="2800" dirty="0"/>
              <a:t> </a:t>
            </a:r>
            <a:r>
              <a:rPr lang="de-DE" sz="2800" dirty="0" err="1"/>
              <a:t>responsibility</a:t>
            </a:r>
            <a:r>
              <a:rPr lang="de-DE" sz="2800" dirty="0"/>
              <a:t> </a:t>
            </a:r>
            <a:r>
              <a:rPr lang="de-DE" sz="2800" dirty="0" err="1"/>
              <a:t>for</a:t>
            </a:r>
            <a:r>
              <a:rPr lang="de-DE" sz="2800" dirty="0"/>
              <a:t> </a:t>
            </a:r>
            <a:r>
              <a:rPr lang="de-DE" sz="2800" dirty="0" err="1"/>
              <a:t>or</a:t>
            </a:r>
            <a:r>
              <a:rPr lang="de-DE" sz="2800" dirty="0"/>
              <a:t> </a:t>
            </a:r>
            <a:r>
              <a:rPr lang="de-DE" sz="2800" dirty="0" err="1"/>
              <a:t>committing</a:t>
            </a:r>
            <a:r>
              <a:rPr lang="de-DE" sz="2800" dirty="0"/>
              <a:t> </a:t>
            </a:r>
            <a:r>
              <a:rPr lang="de-DE" sz="2800" dirty="0" err="1"/>
              <a:t>themselves</a:t>
            </a:r>
            <a:r>
              <a:rPr lang="de-DE" sz="2800" dirty="0"/>
              <a:t> fully </a:t>
            </a:r>
            <a:r>
              <a:rPr lang="de-DE" sz="2800" dirty="0" err="1"/>
              <a:t>to</a:t>
            </a:r>
            <a:r>
              <a:rPr lang="de-DE" sz="2800" dirty="0"/>
              <a:t> </a:t>
            </a:r>
            <a:r>
              <a:rPr lang="de-DE" sz="2800" dirty="0" err="1"/>
              <a:t>the</a:t>
            </a:r>
            <a:r>
              <a:rPr lang="de-DE" sz="2800" dirty="0"/>
              <a:t> </a:t>
            </a:r>
            <a:r>
              <a:rPr lang="de-DE" sz="2800" dirty="0" err="1"/>
              <a:t>content</a:t>
            </a:r>
            <a:r>
              <a:rPr lang="de-DE" sz="2800" dirty="0"/>
              <a:t> </a:t>
            </a:r>
            <a:r>
              <a:rPr lang="de-DE" sz="2800" dirty="0" err="1"/>
              <a:t>of</a:t>
            </a:r>
            <a:r>
              <a:rPr lang="de-DE" sz="2800" dirty="0"/>
              <a:t> </a:t>
            </a:r>
            <a:r>
              <a:rPr lang="de-DE" sz="2800" dirty="0" err="1"/>
              <a:t>the</a:t>
            </a:r>
            <a:r>
              <a:rPr lang="de-DE" sz="2800" dirty="0"/>
              <a:t> </a:t>
            </a:r>
            <a:r>
              <a:rPr lang="de-DE" sz="2800" dirty="0" err="1"/>
              <a:t>message</a:t>
            </a:r>
            <a:r>
              <a:rPr lang="de-DE" sz="2800" dirty="0"/>
              <a:t> </a:t>
            </a:r>
            <a:r>
              <a:rPr lang="de-DE" sz="2800" dirty="0" err="1"/>
              <a:t>expressed</a:t>
            </a:r>
            <a:r>
              <a:rPr lang="de-DE" sz="2800" dirty="0"/>
              <a:t>“  </a:t>
            </a:r>
          </a:p>
          <a:p>
            <a:r>
              <a:rPr lang="de-DE" sz="2800" dirty="0"/>
              <a:t>(vgl. </a:t>
            </a:r>
            <a:r>
              <a:rPr lang="de-DE" sz="2800" dirty="0" err="1"/>
              <a:t>Luuka</a:t>
            </a:r>
            <a:r>
              <a:rPr lang="de-DE" sz="2800" dirty="0"/>
              <a:t>/</a:t>
            </a:r>
            <a:r>
              <a:rPr lang="de-DE" sz="2800" dirty="0" err="1"/>
              <a:t>Markkanen</a:t>
            </a:r>
            <a:r>
              <a:rPr lang="de-DE" sz="2800" dirty="0"/>
              <a:t>)</a:t>
            </a:r>
          </a:p>
        </p:txBody>
      </p:sp>
    </p:spTree>
    <p:extLst>
      <p:ext uri="{BB962C8B-B14F-4D97-AF65-F5344CB8AC3E}">
        <p14:creationId xmlns:p14="http://schemas.microsoft.com/office/powerpoint/2010/main" val="14545741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0"/>
            <a:ext cx="8229600" cy="6555641"/>
          </a:xfrm>
          <a:prstGeom prst="rect">
            <a:avLst/>
          </a:prstGeom>
          <a:noFill/>
          <a:ln w="9525">
            <a:noFill/>
            <a:miter lim="800000"/>
            <a:headEnd/>
            <a:tailEnd/>
          </a:ln>
        </p:spPr>
        <p:txBody>
          <a:bodyPr>
            <a:spAutoFit/>
          </a:bodyPr>
          <a:lstStyle/>
          <a:p>
            <a:endParaRPr lang="de-DE" sz="2800" dirty="0"/>
          </a:p>
          <a:p>
            <a:r>
              <a:rPr lang="de-DE" sz="2800" dirty="0"/>
              <a:t>Heckenausdrücke erlauben dem Sprecher/Schreiber: </a:t>
            </a:r>
          </a:p>
          <a:p>
            <a:endParaRPr lang="it-IT" sz="2800" dirty="0"/>
          </a:p>
          <a:p>
            <a:pPr marL="457200" indent="-457200">
              <a:buFontTx/>
              <a:buChar char="-"/>
            </a:pPr>
            <a:r>
              <a:rPr lang="de-DE" sz="2800" dirty="0"/>
              <a:t>seine Aussagen zu subjektivieren (</a:t>
            </a:r>
            <a:r>
              <a:rPr lang="de-DE" sz="2800" i="1" dirty="0"/>
              <a:t>meiner Meinung nach…</a:t>
            </a:r>
            <a:r>
              <a:rPr lang="de-DE" sz="2800" dirty="0"/>
              <a:t>)</a:t>
            </a:r>
          </a:p>
          <a:p>
            <a:endParaRPr lang="it-IT" sz="2800" dirty="0"/>
          </a:p>
          <a:p>
            <a:pPr marL="457200" indent="-457200">
              <a:buFontTx/>
              <a:buChar char="-"/>
            </a:pPr>
            <a:r>
              <a:rPr lang="de-DE" sz="2800" dirty="0"/>
              <a:t>seine Verantwortung für den Wahrheitsgehalt der Proposition zu relativieren (</a:t>
            </a:r>
            <a:r>
              <a:rPr lang="de-DE" sz="2800" i="1" dirty="0"/>
              <a:t>ich habe gehört, dass</a:t>
            </a:r>
            <a:r>
              <a:rPr lang="de-DE" sz="2800" dirty="0"/>
              <a:t>…)</a:t>
            </a:r>
          </a:p>
          <a:p>
            <a:endParaRPr lang="de-DE" sz="2800" dirty="0"/>
          </a:p>
          <a:p>
            <a:pPr marL="457200" indent="-457200">
              <a:buFontTx/>
              <a:buChar char="-"/>
            </a:pPr>
            <a:r>
              <a:rPr lang="de-DE" sz="2800" dirty="0"/>
              <a:t>den Grad seiner </a:t>
            </a:r>
            <a:r>
              <a:rPr lang="de-DE" sz="2800" dirty="0" err="1"/>
              <a:t>Gewißheit</a:t>
            </a:r>
            <a:r>
              <a:rPr lang="de-DE" sz="2800" dirty="0"/>
              <a:t> über die Geltung einer Feststellung oder Vermutung einzuschränken  (</a:t>
            </a:r>
            <a:r>
              <a:rPr lang="de-DE" sz="2800" i="1" dirty="0"/>
              <a:t>das könnte heute noch passieren)</a:t>
            </a:r>
          </a:p>
          <a:p>
            <a:endParaRPr lang="de-DE" sz="2800" i="1" dirty="0"/>
          </a:p>
          <a:p>
            <a:pPr marL="457200" indent="-457200">
              <a:buFontTx/>
              <a:buChar char="-"/>
            </a:pPr>
            <a:r>
              <a:rPr lang="de-DE" sz="2800" dirty="0"/>
              <a:t>absolute Aussagen zu vermeiden (</a:t>
            </a:r>
            <a:r>
              <a:rPr lang="de-DE" sz="2800" i="1" dirty="0"/>
              <a:t>die meisten Spanier sind dunkelhaarig</a:t>
            </a:r>
            <a:r>
              <a:rPr lang="de-DE" sz="2800" dirty="0"/>
              <a:t>)</a:t>
            </a:r>
            <a:endParaRPr lang="it-IT" sz="2800" dirty="0"/>
          </a:p>
        </p:txBody>
      </p:sp>
    </p:spTree>
    <p:extLst>
      <p:ext uri="{BB962C8B-B14F-4D97-AF65-F5344CB8AC3E}">
        <p14:creationId xmlns:p14="http://schemas.microsoft.com/office/powerpoint/2010/main" val="33243533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0"/>
            <a:ext cx="8229600" cy="4832092"/>
          </a:xfrm>
          <a:prstGeom prst="rect">
            <a:avLst/>
          </a:prstGeom>
          <a:noFill/>
          <a:ln w="9525">
            <a:noFill/>
            <a:miter lim="800000"/>
            <a:headEnd/>
            <a:tailEnd/>
          </a:ln>
        </p:spPr>
        <p:txBody>
          <a:bodyPr>
            <a:spAutoFit/>
          </a:bodyPr>
          <a:lstStyle/>
          <a:p>
            <a:endParaRPr lang="de-DE" sz="2800" dirty="0"/>
          </a:p>
          <a:p>
            <a:pPr marL="457200" indent="-457200">
              <a:buFontTx/>
              <a:buChar char="-"/>
            </a:pPr>
            <a:r>
              <a:rPr lang="de-DE" sz="2800" dirty="0"/>
              <a:t>Verantwortung für Äußerungsinhalte zu transferieren (</a:t>
            </a:r>
            <a:r>
              <a:rPr lang="de-DE" sz="2800" i="1" dirty="0"/>
              <a:t>nach Meinung der Experten…)</a:t>
            </a:r>
          </a:p>
          <a:p>
            <a:pPr marL="457200" indent="-457200">
              <a:buFontTx/>
              <a:buChar char="-"/>
            </a:pPr>
            <a:endParaRPr lang="de-DE" sz="2800" dirty="0"/>
          </a:p>
          <a:p>
            <a:pPr marL="457200" indent="-457200">
              <a:buFontTx/>
              <a:buChar char="-"/>
            </a:pPr>
            <a:r>
              <a:rPr lang="de-DE" sz="2800" dirty="0"/>
              <a:t>persönliche Einstellungen zu bekunden und Sachverhalte zu bewerten (</a:t>
            </a:r>
            <a:r>
              <a:rPr lang="de-DE" sz="2800" i="1" dirty="0"/>
              <a:t>Das BIP wird nächstes Jahr um 2% sinken. Diese tentative Annahme soll noch geprüft werden)</a:t>
            </a:r>
          </a:p>
          <a:p>
            <a:endParaRPr lang="it-IT" sz="2800" dirty="0"/>
          </a:p>
          <a:p>
            <a:r>
              <a:rPr lang="de-DE" sz="2800" dirty="0"/>
              <a:t> </a:t>
            </a:r>
            <a:endParaRPr lang="it-IT" sz="2800" dirty="0"/>
          </a:p>
          <a:p>
            <a:r>
              <a:rPr lang="de-DE" sz="2800" dirty="0"/>
              <a:t>(Clemen 1998)</a:t>
            </a:r>
            <a:endParaRPr lang="it-IT" sz="2800" dirty="0"/>
          </a:p>
        </p:txBody>
      </p:sp>
    </p:spTree>
    <p:extLst>
      <p:ext uri="{BB962C8B-B14F-4D97-AF65-F5344CB8AC3E}">
        <p14:creationId xmlns:p14="http://schemas.microsoft.com/office/powerpoint/2010/main" val="30905840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0"/>
            <a:ext cx="8229600" cy="4832092"/>
          </a:xfrm>
          <a:prstGeom prst="rect">
            <a:avLst/>
          </a:prstGeom>
          <a:noFill/>
          <a:ln w="9525">
            <a:noFill/>
            <a:miter lim="800000"/>
            <a:headEnd/>
            <a:tailEnd/>
          </a:ln>
        </p:spPr>
        <p:txBody>
          <a:bodyPr>
            <a:spAutoFit/>
          </a:bodyPr>
          <a:lstStyle/>
          <a:p>
            <a:endParaRPr lang="de-DE" sz="2800" dirty="0"/>
          </a:p>
          <a:p>
            <a:endParaRPr lang="de-DE" sz="2800" dirty="0"/>
          </a:p>
          <a:p>
            <a:pPr marL="457200" indent="-457200">
              <a:buFontTx/>
              <a:buChar char="-"/>
            </a:pPr>
            <a:r>
              <a:rPr lang="de-DE" sz="2800" dirty="0"/>
              <a:t>Modalverben</a:t>
            </a:r>
          </a:p>
          <a:p>
            <a:pPr marL="457200" indent="-457200">
              <a:buFontTx/>
              <a:buChar char="-"/>
            </a:pPr>
            <a:r>
              <a:rPr lang="de-DE" sz="2800" dirty="0"/>
              <a:t>Konjunktiv/</a:t>
            </a:r>
            <a:r>
              <a:rPr lang="de-DE" sz="2800" i="1" dirty="0" err="1"/>
              <a:t>condizionale</a:t>
            </a:r>
            <a:endParaRPr lang="de-DE" sz="2800" i="1" dirty="0"/>
          </a:p>
          <a:p>
            <a:pPr marL="457200" indent="-457200">
              <a:buFontTx/>
              <a:buChar char="-"/>
            </a:pPr>
            <a:r>
              <a:rPr lang="de-DE" sz="2800" dirty="0"/>
              <a:t>Verschiedene Lexeme (vielleicht, wahrscheinlich, vermutlich, Vermutung, Behauptung usw.)</a:t>
            </a:r>
          </a:p>
          <a:p>
            <a:pPr marL="457200" indent="-457200">
              <a:buFontTx/>
              <a:buChar char="-"/>
            </a:pPr>
            <a:r>
              <a:rPr lang="de-DE" sz="2800" dirty="0"/>
              <a:t>Modalpartikeln</a:t>
            </a:r>
          </a:p>
          <a:p>
            <a:pPr marL="457200" indent="-457200">
              <a:buFontTx/>
              <a:buChar char="-"/>
            </a:pPr>
            <a:r>
              <a:rPr lang="de-DE" sz="2800" dirty="0"/>
              <a:t> </a:t>
            </a:r>
            <a:r>
              <a:rPr lang="de-DE" sz="2800" i="1" dirty="0" err="1"/>
              <a:t>hedged</a:t>
            </a:r>
            <a:r>
              <a:rPr lang="de-DE" sz="2800" i="1" dirty="0"/>
              <a:t> performatives</a:t>
            </a:r>
          </a:p>
          <a:p>
            <a:pPr marL="457200" indent="-457200">
              <a:buFontTx/>
              <a:buChar char="-"/>
            </a:pPr>
            <a:r>
              <a:rPr lang="de-DE" sz="2800" dirty="0"/>
              <a:t>Ergänzungen und Erläuterungen in Form von Klammer- oder sonstigen Einschüben</a:t>
            </a:r>
          </a:p>
          <a:p>
            <a:pPr marL="457200" indent="-457200">
              <a:buFontTx/>
              <a:buChar char="-"/>
            </a:pPr>
            <a:r>
              <a:rPr lang="de-DE" sz="2800" dirty="0"/>
              <a:t>Litotes</a:t>
            </a:r>
            <a:endParaRPr lang="it-IT" sz="2800" dirty="0"/>
          </a:p>
        </p:txBody>
      </p:sp>
    </p:spTree>
    <p:extLst>
      <p:ext uri="{BB962C8B-B14F-4D97-AF65-F5344CB8AC3E}">
        <p14:creationId xmlns:p14="http://schemas.microsoft.com/office/powerpoint/2010/main" val="35194353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2677656"/>
          </a:xfrm>
          <a:prstGeom prst="rect">
            <a:avLst/>
          </a:prstGeom>
          <a:noFill/>
          <a:ln w="9525">
            <a:noFill/>
            <a:miter lim="800000"/>
            <a:headEnd/>
            <a:tailEnd/>
          </a:ln>
        </p:spPr>
        <p:txBody>
          <a:bodyPr>
            <a:spAutoFit/>
          </a:bodyPr>
          <a:lstStyle/>
          <a:p>
            <a:endParaRPr lang="it-IT" sz="2800" dirty="0"/>
          </a:p>
          <a:p>
            <a:endParaRPr lang="it-IT" sz="2800" dirty="0"/>
          </a:p>
          <a:p>
            <a:r>
              <a:rPr lang="it-IT" sz="2800" dirty="0" err="1"/>
              <a:t>Epistemische</a:t>
            </a:r>
            <a:r>
              <a:rPr lang="it-IT" sz="2800" dirty="0"/>
              <a:t> </a:t>
            </a:r>
            <a:r>
              <a:rPr lang="it-IT" sz="2800" dirty="0" err="1"/>
              <a:t>Modalität</a:t>
            </a:r>
            <a:endParaRPr lang="it-IT" sz="2800" dirty="0"/>
          </a:p>
          <a:p>
            <a:endParaRPr lang="it-IT" sz="2800" dirty="0"/>
          </a:p>
          <a:p>
            <a:r>
              <a:rPr lang="it-IT" sz="2800" dirty="0" err="1"/>
              <a:t>Der</a:t>
            </a:r>
            <a:r>
              <a:rPr lang="it-IT" sz="2800" dirty="0"/>
              <a:t> </a:t>
            </a:r>
            <a:r>
              <a:rPr lang="it-IT" sz="2800" dirty="0" err="1"/>
              <a:t>Sprecher</a:t>
            </a:r>
            <a:r>
              <a:rPr lang="it-IT" sz="2800" dirty="0"/>
              <a:t> </a:t>
            </a:r>
            <a:r>
              <a:rPr lang="it-IT" sz="2800" dirty="0" err="1"/>
              <a:t>drückt</a:t>
            </a:r>
            <a:r>
              <a:rPr lang="it-IT" sz="2800" dirty="0"/>
              <a:t> </a:t>
            </a:r>
            <a:r>
              <a:rPr lang="it-IT" sz="2800" dirty="0" err="1"/>
              <a:t>seine</a:t>
            </a:r>
            <a:r>
              <a:rPr lang="it-IT" sz="2800" dirty="0"/>
              <a:t> </a:t>
            </a:r>
            <a:r>
              <a:rPr lang="it-IT" sz="2800" dirty="0" err="1"/>
              <a:t>subjektive</a:t>
            </a:r>
            <a:r>
              <a:rPr lang="it-IT" sz="2800" dirty="0"/>
              <a:t>, </a:t>
            </a:r>
            <a:r>
              <a:rPr lang="it-IT" sz="2800" dirty="0" err="1"/>
              <a:t>persönliche</a:t>
            </a:r>
            <a:r>
              <a:rPr lang="it-IT" sz="2800" dirty="0"/>
              <a:t> </a:t>
            </a:r>
            <a:r>
              <a:rPr lang="it-IT" sz="2800" dirty="0" err="1"/>
              <a:t>Einstellung</a:t>
            </a:r>
            <a:r>
              <a:rPr lang="it-IT" sz="2800" dirty="0"/>
              <a:t> </a:t>
            </a:r>
            <a:r>
              <a:rPr lang="it-IT" sz="2800" dirty="0" err="1"/>
              <a:t>zu</a:t>
            </a:r>
            <a:r>
              <a:rPr lang="it-IT" sz="2800" dirty="0"/>
              <a:t> </a:t>
            </a:r>
            <a:r>
              <a:rPr lang="it-IT" sz="2800" dirty="0" err="1"/>
              <a:t>einer</a:t>
            </a:r>
            <a:r>
              <a:rPr lang="it-IT" sz="2800" dirty="0"/>
              <a:t> </a:t>
            </a:r>
            <a:r>
              <a:rPr lang="it-IT" sz="2800" dirty="0" err="1"/>
              <a:t>Äu</a:t>
            </a:r>
            <a:r>
              <a:rPr lang="el-GR" sz="2800" dirty="0"/>
              <a:t>β</a:t>
            </a:r>
            <a:r>
              <a:rPr lang="it-IT" sz="2800" dirty="0" err="1"/>
              <a:t>erung</a:t>
            </a:r>
            <a:r>
              <a:rPr lang="it-IT" sz="2800" dirty="0"/>
              <a:t> </a:t>
            </a:r>
            <a:r>
              <a:rPr lang="it-IT" sz="2800" dirty="0" err="1"/>
              <a:t>aus</a:t>
            </a:r>
            <a:endParaRPr lang="it-IT" sz="28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2677656"/>
          </a:xfrm>
          <a:prstGeom prst="rect">
            <a:avLst/>
          </a:prstGeom>
          <a:noFill/>
          <a:ln w="9525">
            <a:noFill/>
            <a:miter lim="800000"/>
            <a:headEnd/>
            <a:tailEnd/>
          </a:ln>
        </p:spPr>
        <p:txBody>
          <a:bodyPr>
            <a:spAutoFit/>
          </a:bodyPr>
          <a:lstStyle/>
          <a:p>
            <a:endParaRPr lang="it-IT" sz="2800" dirty="0"/>
          </a:p>
          <a:p>
            <a:endParaRPr lang="it-IT" sz="2800" dirty="0"/>
          </a:p>
          <a:p>
            <a:r>
              <a:rPr lang="it-IT" sz="2800" dirty="0"/>
              <a:t>De. </a:t>
            </a:r>
            <a:r>
              <a:rPr lang="it-IT" sz="2800" dirty="0" err="1"/>
              <a:t>Können</a:t>
            </a:r>
            <a:r>
              <a:rPr lang="it-IT" sz="2800" dirty="0"/>
              <a:t> – d</a:t>
            </a:r>
            <a:r>
              <a:rPr lang="de-DE" sz="2800" dirty="0" err="1"/>
              <a:t>ürfen</a:t>
            </a:r>
            <a:r>
              <a:rPr lang="de-DE" sz="2800" dirty="0"/>
              <a:t> – m</a:t>
            </a:r>
            <a:r>
              <a:rPr lang="it-IT" sz="2800" dirty="0" err="1"/>
              <a:t>ögen</a:t>
            </a:r>
            <a:r>
              <a:rPr lang="it-IT" sz="2800" dirty="0"/>
              <a:t> </a:t>
            </a:r>
            <a:r>
              <a:rPr lang="de-DE" sz="2800" dirty="0"/>
              <a:t>müssen – sollen - wollen</a:t>
            </a:r>
            <a:endParaRPr lang="it-IT" sz="2800" dirty="0"/>
          </a:p>
          <a:p>
            <a:endParaRPr lang="it-IT" sz="2800" dirty="0"/>
          </a:p>
          <a:p>
            <a:r>
              <a:rPr lang="it-IT" sz="2800" dirty="0" err="1"/>
              <a:t>It</a:t>
            </a:r>
            <a:r>
              <a:rPr lang="it-IT" sz="2800" dirty="0"/>
              <a:t>. Potere – dovere - volere</a:t>
            </a:r>
          </a:p>
          <a:p>
            <a:endParaRPr lang="it-IT" sz="2800" dirty="0"/>
          </a:p>
        </p:txBody>
      </p:sp>
      <p:sp>
        <p:nvSpPr>
          <p:cNvPr id="2" name="CasellaDiTesto 1"/>
          <p:cNvSpPr txBox="1">
            <a:spLocks noChangeArrowheads="1"/>
          </p:cNvSpPr>
          <p:nvPr/>
        </p:nvSpPr>
        <p:spPr bwMode="auto">
          <a:xfrm>
            <a:off x="323850" y="3141663"/>
            <a:ext cx="7921625" cy="892552"/>
          </a:xfrm>
          <a:prstGeom prst="rect">
            <a:avLst/>
          </a:prstGeom>
          <a:noFill/>
          <a:ln w="9525">
            <a:noFill/>
            <a:miter lim="800000"/>
            <a:headEnd/>
            <a:tailEnd/>
          </a:ln>
        </p:spPr>
        <p:txBody>
          <a:bodyPr>
            <a:spAutoFit/>
          </a:bodyPr>
          <a:lstStyle/>
          <a:p>
            <a:endParaRPr lang="it-IT" sz="2800" dirty="0"/>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nodePh="1">
                                  <p:stCondLst>
                                    <p:cond delay="0"/>
                                  </p:stCondLst>
                                  <p:endCondLst>
                                    <p:cond evt="begin" delay="0">
                                      <p:tn val="10"/>
                                    </p:cond>
                                  </p:end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P spid="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3539430"/>
          </a:xfrm>
          <a:prstGeom prst="rect">
            <a:avLst/>
          </a:prstGeom>
          <a:noFill/>
          <a:ln w="9525">
            <a:noFill/>
            <a:miter lim="800000"/>
            <a:headEnd/>
            <a:tailEnd/>
          </a:ln>
        </p:spPr>
        <p:txBody>
          <a:bodyPr>
            <a:spAutoFit/>
          </a:bodyPr>
          <a:lstStyle/>
          <a:p>
            <a:r>
              <a:rPr lang="it-IT" sz="2800" dirty="0" err="1"/>
              <a:t>Wollen</a:t>
            </a:r>
            <a:endParaRPr lang="it-IT" sz="2800" dirty="0"/>
          </a:p>
          <a:p>
            <a:endParaRPr lang="it-IT" sz="2800" dirty="0"/>
          </a:p>
          <a:p>
            <a:r>
              <a:rPr lang="it-IT" sz="2800" dirty="0" err="1"/>
              <a:t>Er</a:t>
            </a:r>
            <a:r>
              <a:rPr lang="it-IT" sz="2800" dirty="0"/>
              <a:t> </a:t>
            </a:r>
            <a:r>
              <a:rPr lang="it-IT" sz="2800" dirty="0" err="1"/>
              <a:t>will</a:t>
            </a:r>
            <a:r>
              <a:rPr lang="it-IT" sz="2800" dirty="0"/>
              <a:t> </a:t>
            </a:r>
            <a:r>
              <a:rPr lang="it-IT" sz="2800" dirty="0" err="1"/>
              <a:t>Jurist</a:t>
            </a:r>
            <a:r>
              <a:rPr lang="it-IT" sz="2800" dirty="0"/>
              <a:t> </a:t>
            </a:r>
            <a:r>
              <a:rPr lang="it-IT" sz="2800" dirty="0" err="1"/>
              <a:t>sein</a:t>
            </a:r>
            <a:r>
              <a:rPr lang="it-IT" sz="2800" dirty="0"/>
              <a:t>.</a:t>
            </a:r>
          </a:p>
          <a:p>
            <a:endParaRPr lang="it-IT" sz="2800" dirty="0"/>
          </a:p>
          <a:p>
            <a:endParaRPr lang="it-IT" sz="2800" dirty="0"/>
          </a:p>
          <a:p>
            <a:r>
              <a:rPr lang="it-IT" sz="2800" dirty="0" err="1"/>
              <a:t>Sollen</a:t>
            </a:r>
            <a:endParaRPr lang="it-IT" sz="2800" dirty="0"/>
          </a:p>
          <a:p>
            <a:endParaRPr lang="it-IT" sz="2800" dirty="0"/>
          </a:p>
          <a:p>
            <a:r>
              <a:rPr lang="it-IT" sz="2800" dirty="0"/>
              <a:t>Hans </a:t>
            </a:r>
            <a:r>
              <a:rPr lang="it-IT" sz="2800" dirty="0" err="1"/>
              <a:t>soll</a:t>
            </a:r>
            <a:r>
              <a:rPr lang="it-IT" sz="2800" dirty="0"/>
              <a:t> </a:t>
            </a:r>
            <a:r>
              <a:rPr lang="it-IT" sz="2800" dirty="0" err="1"/>
              <a:t>pünktlich</a:t>
            </a:r>
            <a:r>
              <a:rPr lang="it-IT" sz="2800" dirty="0"/>
              <a:t> </a:t>
            </a:r>
            <a:r>
              <a:rPr lang="it-IT" sz="2800" dirty="0" err="1"/>
              <a:t>angekommen</a:t>
            </a:r>
            <a:r>
              <a:rPr lang="it-IT" sz="2800" dirty="0"/>
              <a:t> </a:t>
            </a:r>
            <a:r>
              <a:rPr lang="it-IT" sz="2800" dirty="0" err="1"/>
              <a:t>sein</a:t>
            </a:r>
            <a:r>
              <a:rPr lang="it-IT" sz="2800" dirty="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1741488"/>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dirty="0" err="1"/>
              <a:t>Außenhandelsverkehrsbescheinigung</a:t>
            </a:r>
            <a:endParaRPr lang="it-IT" dirty="0"/>
          </a:p>
          <a:p>
            <a:pPr lvl="1" algn="just">
              <a:lnSpc>
                <a:spcPct val="96000"/>
              </a:lnSpc>
              <a:spcBef>
                <a:spcPts val="300"/>
              </a:spcBef>
              <a:spcAft>
                <a:spcPts val="300"/>
              </a:spcAft>
            </a:pPr>
            <a:r>
              <a:rPr lang="it-IT" dirty="0"/>
              <a:t> </a:t>
            </a:r>
          </a:p>
          <a:p>
            <a:pPr lvl="1" algn="just">
              <a:lnSpc>
                <a:spcPct val="96000"/>
              </a:lnSpc>
              <a:spcBef>
                <a:spcPts val="300"/>
              </a:spcBef>
              <a:spcAft>
                <a:spcPts val="300"/>
              </a:spcAft>
            </a:pPr>
            <a:r>
              <a:rPr lang="it-IT" dirty="0" err="1"/>
              <a:t>Kostenstellenausgleichsverfahren</a:t>
            </a:r>
            <a:endParaRPr lang="it-IT" dirty="0"/>
          </a:p>
        </p:txBody>
      </p:sp>
      <p:sp>
        <p:nvSpPr>
          <p:cNvPr id="2" name="CasellaDiTesto 1"/>
          <p:cNvSpPr txBox="1">
            <a:spLocks noChangeArrowheads="1"/>
          </p:cNvSpPr>
          <p:nvPr/>
        </p:nvSpPr>
        <p:spPr bwMode="auto">
          <a:xfrm>
            <a:off x="827088" y="3141663"/>
            <a:ext cx="7783512" cy="1938992"/>
          </a:xfrm>
          <a:prstGeom prst="rect">
            <a:avLst/>
          </a:prstGeom>
          <a:noFill/>
          <a:ln w="9525">
            <a:noFill/>
            <a:miter lim="800000"/>
            <a:headEnd/>
            <a:tailEnd/>
          </a:ln>
        </p:spPr>
        <p:txBody>
          <a:bodyPr>
            <a:spAutoFit/>
          </a:bodyPr>
          <a:lstStyle/>
          <a:p>
            <a:r>
              <a:rPr lang="it-IT" dirty="0" err="1"/>
              <a:t>mikroprozessorgesteuerte</a:t>
            </a:r>
            <a:r>
              <a:rPr lang="it-IT" dirty="0"/>
              <a:t> </a:t>
            </a:r>
            <a:r>
              <a:rPr lang="it-IT" dirty="0" err="1"/>
              <a:t>Anlagen</a:t>
            </a:r>
            <a:r>
              <a:rPr lang="it-IT" dirty="0"/>
              <a:t> </a:t>
            </a:r>
          </a:p>
          <a:p>
            <a:endParaRPr lang="it-IT" dirty="0"/>
          </a:p>
          <a:p>
            <a:r>
              <a:rPr lang="en-US" dirty="0" err="1"/>
              <a:t>sozialversicherungspflichtige</a:t>
            </a:r>
            <a:r>
              <a:rPr lang="en-US" dirty="0"/>
              <a:t> </a:t>
            </a:r>
            <a:r>
              <a:rPr lang="en-US" dirty="0" err="1"/>
              <a:t>Stellen</a:t>
            </a:r>
            <a:r>
              <a:rPr lang="en-US" dirty="0"/>
              <a:t> </a:t>
            </a:r>
          </a:p>
          <a:p>
            <a:endParaRPr lang="en-US" dirty="0"/>
          </a:p>
          <a:p>
            <a:r>
              <a:rPr lang="it-IT" dirty="0" err="1"/>
              <a:t>einkommensbedingte</a:t>
            </a:r>
            <a:r>
              <a:rPr lang="it-IT" dirty="0"/>
              <a:t> </a:t>
            </a:r>
            <a:r>
              <a:rPr lang="it-IT" dirty="0" err="1"/>
              <a:t>Faktoren</a:t>
            </a: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P spid="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3970318"/>
          </a:xfrm>
          <a:prstGeom prst="rect">
            <a:avLst/>
          </a:prstGeom>
          <a:noFill/>
          <a:ln w="9525">
            <a:noFill/>
            <a:miter lim="800000"/>
            <a:headEnd/>
            <a:tailEnd/>
          </a:ln>
        </p:spPr>
        <p:txBody>
          <a:bodyPr>
            <a:spAutoFit/>
          </a:bodyPr>
          <a:lstStyle/>
          <a:p>
            <a:r>
              <a:rPr lang="it-IT" sz="2800" dirty="0" err="1"/>
              <a:t>Wollen</a:t>
            </a:r>
            <a:endParaRPr lang="it-IT" sz="2800" dirty="0"/>
          </a:p>
          <a:p>
            <a:endParaRPr lang="it-IT" sz="2800" dirty="0"/>
          </a:p>
          <a:p>
            <a:r>
              <a:rPr lang="it-IT" sz="2800" dirty="0" err="1"/>
              <a:t>Er</a:t>
            </a:r>
            <a:r>
              <a:rPr lang="it-IT" sz="2800" dirty="0"/>
              <a:t> </a:t>
            </a:r>
            <a:r>
              <a:rPr lang="it-IT" sz="2800" dirty="0" err="1"/>
              <a:t>will</a:t>
            </a:r>
            <a:r>
              <a:rPr lang="it-IT" sz="2800" dirty="0"/>
              <a:t> </a:t>
            </a:r>
            <a:r>
              <a:rPr lang="it-IT" sz="2800" dirty="0" err="1"/>
              <a:t>Jurist</a:t>
            </a:r>
            <a:r>
              <a:rPr lang="it-IT" sz="2800" dirty="0"/>
              <a:t> </a:t>
            </a:r>
            <a:r>
              <a:rPr lang="it-IT" sz="2800" dirty="0" err="1"/>
              <a:t>sein</a:t>
            </a:r>
            <a:endParaRPr lang="it-IT" sz="2800" dirty="0"/>
          </a:p>
          <a:p>
            <a:r>
              <a:rPr lang="it-IT" sz="2800" dirty="0" err="1"/>
              <a:t>Er</a:t>
            </a:r>
            <a:r>
              <a:rPr lang="it-IT" sz="2800" dirty="0"/>
              <a:t> </a:t>
            </a:r>
            <a:r>
              <a:rPr lang="it-IT" sz="2800" dirty="0" err="1"/>
              <a:t>will</a:t>
            </a:r>
            <a:r>
              <a:rPr lang="it-IT" sz="2800" dirty="0"/>
              <a:t> </a:t>
            </a:r>
            <a:r>
              <a:rPr lang="it-IT" sz="2800" dirty="0" err="1"/>
              <a:t>Jurist</a:t>
            </a:r>
            <a:r>
              <a:rPr lang="it-IT" sz="2800" dirty="0"/>
              <a:t> </a:t>
            </a:r>
            <a:r>
              <a:rPr lang="it-IT" sz="2800" dirty="0" err="1"/>
              <a:t>werden</a:t>
            </a:r>
            <a:endParaRPr lang="it-IT" sz="2800" dirty="0"/>
          </a:p>
          <a:p>
            <a:endParaRPr lang="it-IT" sz="2800" dirty="0"/>
          </a:p>
          <a:p>
            <a:endParaRPr lang="it-IT" sz="2800" dirty="0"/>
          </a:p>
          <a:p>
            <a:r>
              <a:rPr lang="it-IT" sz="2800" dirty="0" err="1"/>
              <a:t>Sollen</a:t>
            </a:r>
            <a:endParaRPr lang="it-IT" sz="2800" dirty="0"/>
          </a:p>
          <a:p>
            <a:r>
              <a:rPr lang="it-IT" sz="2800" dirty="0"/>
              <a:t>Hans </a:t>
            </a:r>
            <a:r>
              <a:rPr lang="it-IT" sz="2800" dirty="0" err="1"/>
              <a:t>soll</a:t>
            </a:r>
            <a:r>
              <a:rPr lang="it-IT" sz="2800" dirty="0"/>
              <a:t> </a:t>
            </a:r>
            <a:r>
              <a:rPr lang="it-IT" sz="2800" dirty="0" err="1"/>
              <a:t>pünktlich</a:t>
            </a:r>
            <a:r>
              <a:rPr lang="it-IT" sz="2800" dirty="0"/>
              <a:t> </a:t>
            </a:r>
            <a:r>
              <a:rPr lang="it-IT" sz="2800" dirty="0" err="1"/>
              <a:t>angekommen</a:t>
            </a:r>
            <a:r>
              <a:rPr lang="it-IT" sz="2800" dirty="0"/>
              <a:t> </a:t>
            </a:r>
            <a:r>
              <a:rPr lang="it-IT" sz="2800" dirty="0" err="1"/>
              <a:t>sein</a:t>
            </a:r>
            <a:endParaRPr lang="it-IT" sz="2800" dirty="0"/>
          </a:p>
          <a:p>
            <a:r>
              <a:rPr lang="it-IT" sz="2800" dirty="0"/>
              <a:t>Hans </a:t>
            </a:r>
            <a:r>
              <a:rPr lang="it-IT" sz="2800" dirty="0" err="1"/>
              <a:t>soll</a:t>
            </a:r>
            <a:r>
              <a:rPr lang="it-IT" sz="2800" dirty="0"/>
              <a:t> </a:t>
            </a:r>
            <a:r>
              <a:rPr lang="it-IT" sz="2800" dirty="0" err="1"/>
              <a:t>pünktlich</a:t>
            </a:r>
            <a:r>
              <a:rPr lang="it-IT" sz="2800" dirty="0"/>
              <a:t> </a:t>
            </a:r>
            <a:r>
              <a:rPr lang="it-IT" sz="2800" dirty="0" err="1"/>
              <a:t>ankommen</a:t>
            </a:r>
            <a:endParaRPr lang="it-IT" sz="2800" dirty="0"/>
          </a:p>
        </p:txBody>
      </p:sp>
    </p:spTree>
    <p:extLst>
      <p:ext uri="{BB962C8B-B14F-4D97-AF65-F5344CB8AC3E}">
        <p14:creationId xmlns:p14="http://schemas.microsoft.com/office/powerpoint/2010/main" val="5393268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5262979"/>
          </a:xfrm>
          <a:prstGeom prst="rect">
            <a:avLst/>
          </a:prstGeom>
          <a:noFill/>
          <a:ln w="9525">
            <a:noFill/>
            <a:miter lim="800000"/>
            <a:headEnd/>
            <a:tailEnd/>
          </a:ln>
        </p:spPr>
        <p:txBody>
          <a:bodyPr>
            <a:spAutoFit/>
          </a:bodyPr>
          <a:lstStyle/>
          <a:p>
            <a:r>
              <a:rPr lang="it-IT" sz="2800" dirty="0" err="1"/>
              <a:t>Wollen</a:t>
            </a:r>
            <a:endParaRPr lang="it-IT" sz="2800" dirty="0"/>
          </a:p>
          <a:p>
            <a:endParaRPr lang="it-IT" sz="2800" dirty="0"/>
          </a:p>
          <a:p>
            <a:r>
              <a:rPr lang="it-IT" sz="2800" dirty="0" err="1"/>
              <a:t>Helbig</a:t>
            </a:r>
            <a:r>
              <a:rPr lang="it-IT" sz="2800" dirty="0"/>
              <a:t>/</a:t>
            </a:r>
            <a:r>
              <a:rPr lang="it-IT" sz="2800" dirty="0" err="1"/>
              <a:t>Buscha</a:t>
            </a:r>
            <a:r>
              <a:rPr lang="it-IT" sz="2800" dirty="0"/>
              <a:t>: </a:t>
            </a:r>
            <a:r>
              <a:rPr lang="it-IT" sz="2800" dirty="0" err="1"/>
              <a:t>mit</a:t>
            </a:r>
            <a:r>
              <a:rPr lang="it-IT" sz="2800" dirty="0"/>
              <a:t> [</a:t>
            </a:r>
            <a:r>
              <a:rPr lang="it-IT" sz="2800" dirty="0" err="1"/>
              <a:t>epistemischem</a:t>
            </a:r>
            <a:r>
              <a:rPr lang="it-IT" sz="2800" dirty="0"/>
              <a:t>] </a:t>
            </a:r>
            <a:r>
              <a:rPr lang="it-IT" sz="2800" dirty="0" err="1"/>
              <a:t>wollen</a:t>
            </a:r>
            <a:r>
              <a:rPr lang="it-IT" sz="2800" dirty="0"/>
              <a:t> </a:t>
            </a:r>
            <a:r>
              <a:rPr lang="it-IT" sz="2800" dirty="0" err="1"/>
              <a:t>gibt</a:t>
            </a:r>
            <a:r>
              <a:rPr lang="it-IT" sz="2800" dirty="0"/>
              <a:t> </a:t>
            </a:r>
            <a:r>
              <a:rPr lang="it-IT" sz="2800" dirty="0" err="1"/>
              <a:t>der</a:t>
            </a:r>
            <a:r>
              <a:rPr lang="it-IT" sz="2800" dirty="0"/>
              <a:t> </a:t>
            </a:r>
            <a:r>
              <a:rPr lang="it-IT" sz="2800" dirty="0" err="1"/>
              <a:t>Sprecher</a:t>
            </a:r>
            <a:r>
              <a:rPr lang="it-IT" sz="2800" dirty="0"/>
              <a:t> die Rede </a:t>
            </a:r>
            <a:r>
              <a:rPr lang="it-IT" sz="2800" dirty="0" err="1"/>
              <a:t>des</a:t>
            </a:r>
            <a:r>
              <a:rPr lang="it-IT" sz="2800" dirty="0"/>
              <a:t> </a:t>
            </a:r>
            <a:r>
              <a:rPr lang="it-IT" sz="2800" dirty="0" err="1"/>
              <a:t>syntaktischen</a:t>
            </a:r>
            <a:r>
              <a:rPr lang="it-IT" sz="2800" dirty="0"/>
              <a:t> </a:t>
            </a:r>
            <a:r>
              <a:rPr lang="it-IT" sz="2800" dirty="0" err="1"/>
              <a:t>Subjekts</a:t>
            </a:r>
            <a:r>
              <a:rPr lang="it-IT" sz="2800" dirty="0"/>
              <a:t> </a:t>
            </a:r>
            <a:r>
              <a:rPr lang="it-IT" sz="2800" dirty="0" err="1"/>
              <a:t>wieder</a:t>
            </a:r>
            <a:r>
              <a:rPr lang="it-IT" sz="2800" dirty="0"/>
              <a:t>, </a:t>
            </a:r>
            <a:r>
              <a:rPr lang="it-IT" sz="2800" dirty="0" err="1"/>
              <a:t>das</a:t>
            </a:r>
            <a:r>
              <a:rPr lang="it-IT" sz="2800" dirty="0"/>
              <a:t> </a:t>
            </a:r>
            <a:r>
              <a:rPr lang="it-IT" sz="2800" dirty="0" err="1"/>
              <a:t>nur</a:t>
            </a:r>
            <a:r>
              <a:rPr lang="it-IT" sz="2800" dirty="0"/>
              <a:t> die 2. </a:t>
            </a:r>
            <a:r>
              <a:rPr lang="it-IT" sz="2800" dirty="0" err="1"/>
              <a:t>oder</a:t>
            </a:r>
            <a:r>
              <a:rPr lang="it-IT" sz="2800" dirty="0"/>
              <a:t> 3. </a:t>
            </a:r>
            <a:r>
              <a:rPr lang="it-IT" sz="2800" dirty="0" err="1"/>
              <a:t>Person</a:t>
            </a:r>
            <a:r>
              <a:rPr lang="it-IT" sz="2800" dirty="0"/>
              <a:t> </a:t>
            </a:r>
            <a:r>
              <a:rPr lang="it-IT" sz="2800" dirty="0" err="1"/>
              <a:t>sein</a:t>
            </a:r>
            <a:r>
              <a:rPr lang="it-IT" sz="2800" dirty="0"/>
              <a:t> </a:t>
            </a:r>
            <a:r>
              <a:rPr lang="it-IT" sz="2800" dirty="0" err="1"/>
              <a:t>kann</a:t>
            </a:r>
            <a:r>
              <a:rPr lang="it-IT" sz="2800" dirty="0"/>
              <a:t>, </a:t>
            </a:r>
            <a:r>
              <a:rPr lang="it-IT" sz="2800" dirty="0" err="1"/>
              <a:t>über</a:t>
            </a:r>
            <a:r>
              <a:rPr lang="it-IT" sz="2800" dirty="0"/>
              <a:t> </a:t>
            </a:r>
            <a:r>
              <a:rPr lang="it-IT" sz="2800" dirty="0" err="1"/>
              <a:t>sich</a:t>
            </a:r>
            <a:r>
              <a:rPr lang="it-IT" sz="2800" dirty="0"/>
              <a:t> </a:t>
            </a:r>
            <a:r>
              <a:rPr lang="it-IT" sz="2800" dirty="0" err="1"/>
              <a:t>selbst</a:t>
            </a:r>
            <a:r>
              <a:rPr lang="it-IT" sz="2800" dirty="0"/>
              <a:t>.</a:t>
            </a:r>
          </a:p>
          <a:p>
            <a:endParaRPr lang="it-IT" sz="2800" dirty="0"/>
          </a:p>
          <a:p>
            <a:r>
              <a:rPr lang="it-IT" sz="2800" dirty="0" err="1"/>
              <a:t>Weinrich</a:t>
            </a:r>
            <a:r>
              <a:rPr lang="it-IT" sz="2800" dirty="0"/>
              <a:t>: </a:t>
            </a:r>
            <a:r>
              <a:rPr lang="it-IT" sz="2800" dirty="0" err="1"/>
              <a:t>Mit</a:t>
            </a:r>
            <a:r>
              <a:rPr lang="it-IT" sz="2800" dirty="0"/>
              <a:t> </a:t>
            </a:r>
            <a:r>
              <a:rPr lang="it-IT" sz="2800" dirty="0" err="1"/>
              <a:t>diesem</a:t>
            </a:r>
            <a:r>
              <a:rPr lang="it-IT" sz="2800" dirty="0"/>
              <a:t> </a:t>
            </a:r>
            <a:r>
              <a:rPr lang="it-IT" sz="2800" dirty="0" err="1"/>
              <a:t>Modalverb</a:t>
            </a:r>
            <a:r>
              <a:rPr lang="it-IT" sz="2800" dirty="0"/>
              <a:t> </a:t>
            </a:r>
            <a:r>
              <a:rPr lang="it-IT" sz="2800" dirty="0" err="1"/>
              <a:t>wird</a:t>
            </a:r>
            <a:r>
              <a:rPr lang="it-IT" sz="2800" dirty="0"/>
              <a:t> die </a:t>
            </a:r>
            <a:r>
              <a:rPr lang="it-IT" sz="2800" dirty="0" err="1"/>
              <a:t>Geltung</a:t>
            </a:r>
            <a:r>
              <a:rPr lang="it-IT" sz="2800" dirty="0"/>
              <a:t> </a:t>
            </a:r>
            <a:r>
              <a:rPr lang="it-IT" sz="2800" dirty="0" err="1"/>
              <a:t>der</a:t>
            </a:r>
            <a:r>
              <a:rPr lang="it-IT" sz="2800" dirty="0"/>
              <a:t> </a:t>
            </a:r>
            <a:r>
              <a:rPr lang="it-IT" sz="2800" dirty="0" err="1"/>
              <a:t>Nachricht</a:t>
            </a:r>
            <a:r>
              <a:rPr lang="it-IT" sz="2800" dirty="0"/>
              <a:t> in </a:t>
            </a:r>
            <a:r>
              <a:rPr lang="it-IT" sz="2800" dirty="0" err="1"/>
              <a:t>Zweifel</a:t>
            </a:r>
            <a:r>
              <a:rPr lang="it-IT" sz="2800" dirty="0"/>
              <a:t> </a:t>
            </a:r>
            <a:r>
              <a:rPr lang="it-IT" sz="2800" dirty="0" err="1"/>
              <a:t>gezogen</a:t>
            </a:r>
            <a:r>
              <a:rPr lang="it-IT" sz="2800" dirty="0"/>
              <a:t>. </a:t>
            </a:r>
            <a:r>
              <a:rPr lang="it-IT" sz="2800" dirty="0" err="1"/>
              <a:t>Der</a:t>
            </a:r>
            <a:r>
              <a:rPr lang="it-IT" sz="2800" dirty="0"/>
              <a:t> </a:t>
            </a:r>
            <a:r>
              <a:rPr lang="it-IT" sz="2800" dirty="0" err="1"/>
              <a:t>Sprecher</a:t>
            </a:r>
            <a:r>
              <a:rPr lang="it-IT" sz="2800" dirty="0"/>
              <a:t> </a:t>
            </a:r>
            <a:r>
              <a:rPr lang="it-IT" sz="2800" dirty="0" err="1"/>
              <a:t>lehnt</a:t>
            </a:r>
            <a:r>
              <a:rPr lang="it-IT" sz="2800" dirty="0"/>
              <a:t> </a:t>
            </a:r>
            <a:r>
              <a:rPr lang="it-IT" sz="2800" dirty="0" err="1"/>
              <a:t>jede</a:t>
            </a:r>
            <a:r>
              <a:rPr lang="it-IT" sz="2800" dirty="0"/>
              <a:t> </a:t>
            </a:r>
            <a:r>
              <a:rPr lang="it-IT" sz="2800" dirty="0" err="1"/>
              <a:t>Mitverantwortung</a:t>
            </a:r>
            <a:r>
              <a:rPr lang="it-IT" sz="2800" dirty="0"/>
              <a:t> </a:t>
            </a:r>
            <a:r>
              <a:rPr lang="it-IT" sz="2800" dirty="0" err="1"/>
              <a:t>für</a:t>
            </a:r>
            <a:r>
              <a:rPr lang="it-IT" sz="2800" dirty="0"/>
              <a:t> die </a:t>
            </a:r>
            <a:r>
              <a:rPr lang="it-IT" sz="2800" dirty="0" err="1"/>
              <a:t>Geltung</a:t>
            </a:r>
            <a:r>
              <a:rPr lang="it-IT" sz="2800" dirty="0"/>
              <a:t> </a:t>
            </a:r>
            <a:r>
              <a:rPr lang="it-IT" sz="2800" dirty="0" err="1"/>
              <a:t>der</a:t>
            </a:r>
            <a:r>
              <a:rPr lang="it-IT" sz="2800" dirty="0"/>
              <a:t> </a:t>
            </a:r>
            <a:r>
              <a:rPr lang="it-IT" sz="2800" dirty="0" err="1"/>
              <a:t>Nachricht</a:t>
            </a:r>
            <a:r>
              <a:rPr lang="it-IT" sz="2800" dirty="0"/>
              <a:t> ab und </a:t>
            </a:r>
            <a:r>
              <a:rPr lang="it-IT" sz="2800" dirty="0" err="1"/>
              <a:t>distanziert</a:t>
            </a:r>
            <a:r>
              <a:rPr lang="it-IT" sz="2800" dirty="0"/>
              <a:t> </a:t>
            </a:r>
            <a:r>
              <a:rPr lang="it-IT" sz="2800" dirty="0" err="1"/>
              <a:t>sich</a:t>
            </a:r>
            <a:r>
              <a:rPr lang="it-IT" sz="2800" dirty="0"/>
              <a:t> von </a:t>
            </a:r>
            <a:r>
              <a:rPr lang="it-IT" sz="2800" dirty="0" err="1"/>
              <a:t>der</a:t>
            </a:r>
            <a:r>
              <a:rPr lang="it-IT" sz="2800" dirty="0"/>
              <a:t> </a:t>
            </a:r>
            <a:r>
              <a:rPr lang="it-IT" sz="2800" dirty="0" err="1"/>
              <a:t>Nachrichtenquelle</a:t>
            </a:r>
            <a:endParaRPr lang="it-IT" sz="2800" dirty="0"/>
          </a:p>
          <a:p>
            <a:endParaRPr lang="it-IT" sz="2800" dirty="0"/>
          </a:p>
          <a:p>
            <a:r>
              <a:rPr lang="it-IT" sz="2800" dirty="0"/>
              <a:t>Engel: </a:t>
            </a:r>
            <a:r>
              <a:rPr lang="it-IT" sz="2800" dirty="0" err="1"/>
              <a:t>Äu</a:t>
            </a:r>
            <a:r>
              <a:rPr lang="el-GR" sz="2800" dirty="0"/>
              <a:t>β</a:t>
            </a:r>
            <a:r>
              <a:rPr lang="it-IT" sz="2800" dirty="0" err="1"/>
              <a:t>erung</a:t>
            </a:r>
            <a:r>
              <a:rPr lang="it-IT" sz="2800" dirty="0"/>
              <a:t> </a:t>
            </a:r>
            <a:r>
              <a:rPr lang="it-IT" sz="2800" dirty="0" err="1"/>
              <a:t>des</a:t>
            </a:r>
            <a:r>
              <a:rPr lang="it-IT" sz="2800" dirty="0"/>
              <a:t> </a:t>
            </a:r>
            <a:r>
              <a:rPr lang="it-IT" sz="2800" dirty="0" err="1"/>
              <a:t>Subjektes</a:t>
            </a:r>
            <a:r>
              <a:rPr lang="it-IT" sz="2800" dirty="0"/>
              <a:t>, </a:t>
            </a:r>
            <a:r>
              <a:rPr lang="it-IT" sz="2800" dirty="0" err="1"/>
              <a:t>Skepsis</a:t>
            </a:r>
            <a:r>
              <a:rPr lang="it-IT" sz="2800" dirty="0"/>
              <a:t> </a:t>
            </a:r>
            <a:r>
              <a:rPr lang="it-IT" sz="2800" dirty="0" err="1"/>
              <a:t>des</a:t>
            </a:r>
            <a:r>
              <a:rPr lang="it-IT" sz="2800" dirty="0"/>
              <a:t> </a:t>
            </a:r>
            <a:r>
              <a:rPr lang="it-IT" sz="2800" dirty="0" err="1"/>
              <a:t>Sprechers</a:t>
            </a:r>
            <a:endParaRPr lang="it-IT" sz="2800" dirty="0"/>
          </a:p>
        </p:txBody>
      </p:sp>
    </p:spTree>
    <p:extLst>
      <p:ext uri="{BB962C8B-B14F-4D97-AF65-F5344CB8AC3E}">
        <p14:creationId xmlns:p14="http://schemas.microsoft.com/office/powerpoint/2010/main" val="30063841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5693866"/>
          </a:xfrm>
          <a:prstGeom prst="rect">
            <a:avLst/>
          </a:prstGeom>
          <a:noFill/>
          <a:ln w="9525">
            <a:noFill/>
            <a:miter lim="800000"/>
            <a:headEnd/>
            <a:tailEnd/>
          </a:ln>
        </p:spPr>
        <p:txBody>
          <a:bodyPr>
            <a:spAutoFit/>
          </a:bodyPr>
          <a:lstStyle/>
          <a:p>
            <a:r>
              <a:rPr lang="de-DE" sz="2800" dirty="0"/>
              <a:t>Sollen</a:t>
            </a:r>
          </a:p>
          <a:p>
            <a:endParaRPr lang="de-DE" sz="2800" dirty="0"/>
          </a:p>
          <a:p>
            <a:r>
              <a:rPr lang="de-DE" sz="2800" dirty="0"/>
              <a:t>Helbig/</a:t>
            </a:r>
            <a:r>
              <a:rPr lang="de-DE" sz="2800" dirty="0" err="1"/>
              <a:t>Buscha</a:t>
            </a:r>
            <a:r>
              <a:rPr lang="de-DE" sz="2800" dirty="0"/>
              <a:t>: es handelt sich um eine vom Sprecher gewöhnlich distanziert gesehene Rede einer fremden Person oder Personengruppe (‚man‘), die im aktuellen Satz nicht genannt wird.</a:t>
            </a:r>
            <a:endParaRPr lang="it-IT" sz="2800" dirty="0"/>
          </a:p>
          <a:p>
            <a:r>
              <a:rPr lang="de-DE" sz="2800" dirty="0"/>
              <a:t> </a:t>
            </a:r>
            <a:endParaRPr lang="it-IT" sz="2800" dirty="0"/>
          </a:p>
          <a:p>
            <a:r>
              <a:rPr lang="it-IT" sz="2800" dirty="0" err="1"/>
              <a:t>Weinrich</a:t>
            </a:r>
            <a:r>
              <a:rPr lang="it-IT" sz="2800" dirty="0"/>
              <a:t>: </a:t>
            </a:r>
            <a:r>
              <a:rPr lang="it-IT" sz="2800" dirty="0" err="1"/>
              <a:t>Durch</a:t>
            </a:r>
            <a:r>
              <a:rPr lang="it-IT" sz="2800" dirty="0"/>
              <a:t> </a:t>
            </a:r>
            <a:r>
              <a:rPr lang="it-IT" sz="2800" dirty="0" err="1"/>
              <a:t>dieses</a:t>
            </a:r>
            <a:r>
              <a:rPr lang="it-IT" sz="2800" dirty="0"/>
              <a:t> </a:t>
            </a:r>
            <a:r>
              <a:rPr lang="it-IT" sz="2800" dirty="0" err="1"/>
              <a:t>Modalverb</a:t>
            </a:r>
            <a:r>
              <a:rPr lang="it-IT" sz="2800" dirty="0"/>
              <a:t> </a:t>
            </a:r>
            <a:r>
              <a:rPr lang="it-IT" sz="2800" dirty="0" err="1"/>
              <a:t>wird</a:t>
            </a:r>
            <a:r>
              <a:rPr lang="it-IT" sz="2800" dirty="0"/>
              <a:t> die </a:t>
            </a:r>
            <a:r>
              <a:rPr lang="it-IT" sz="2800" dirty="0" err="1"/>
              <a:t>Geltung</a:t>
            </a:r>
            <a:r>
              <a:rPr lang="it-IT" sz="2800" dirty="0"/>
              <a:t> </a:t>
            </a:r>
            <a:r>
              <a:rPr lang="it-IT" sz="2800" dirty="0" err="1"/>
              <a:t>der</a:t>
            </a:r>
            <a:r>
              <a:rPr lang="it-IT" sz="2800" dirty="0"/>
              <a:t> </a:t>
            </a:r>
            <a:r>
              <a:rPr lang="it-IT" sz="2800" dirty="0" err="1"/>
              <a:t>Nachricht</a:t>
            </a:r>
            <a:r>
              <a:rPr lang="it-IT" sz="2800" dirty="0"/>
              <a:t> von </a:t>
            </a:r>
            <a:r>
              <a:rPr lang="it-IT" sz="2800" dirty="0" err="1"/>
              <a:t>einer</a:t>
            </a:r>
            <a:r>
              <a:rPr lang="it-IT" sz="2800" dirty="0"/>
              <a:t> </a:t>
            </a:r>
            <a:r>
              <a:rPr lang="it-IT" sz="2800" dirty="0" err="1"/>
              <a:t>unsicheren</a:t>
            </a:r>
            <a:r>
              <a:rPr lang="it-IT" sz="2800" dirty="0"/>
              <a:t> </a:t>
            </a:r>
            <a:r>
              <a:rPr lang="it-IT" sz="2800" dirty="0" err="1"/>
              <a:t>Nachrichtenquelle</a:t>
            </a:r>
            <a:r>
              <a:rPr lang="it-IT" sz="2800" dirty="0"/>
              <a:t> </a:t>
            </a:r>
            <a:r>
              <a:rPr lang="it-IT" sz="2800" dirty="0" err="1"/>
              <a:t>abhängig</a:t>
            </a:r>
            <a:r>
              <a:rPr lang="it-IT" sz="2800" dirty="0"/>
              <a:t> </a:t>
            </a:r>
            <a:r>
              <a:rPr lang="it-IT" sz="2800" dirty="0" err="1"/>
              <a:t>gemacht</a:t>
            </a:r>
            <a:endParaRPr lang="it-IT" sz="2800" dirty="0"/>
          </a:p>
          <a:p>
            <a:endParaRPr lang="it-IT" sz="2800" dirty="0"/>
          </a:p>
          <a:p>
            <a:r>
              <a:rPr lang="de-DE" sz="2800" dirty="0"/>
              <a:t>Engel: </a:t>
            </a:r>
            <a:r>
              <a:rPr lang="it-IT" sz="2800" dirty="0" err="1"/>
              <a:t>Äu</a:t>
            </a:r>
            <a:r>
              <a:rPr lang="el-GR" sz="2800" dirty="0"/>
              <a:t>β</a:t>
            </a:r>
            <a:r>
              <a:rPr lang="it-IT" sz="2800" dirty="0" err="1"/>
              <a:t>erung</a:t>
            </a:r>
            <a:r>
              <a:rPr lang="it-IT" sz="2800" dirty="0"/>
              <a:t> </a:t>
            </a:r>
            <a:r>
              <a:rPr lang="it-IT" sz="2800" dirty="0" err="1"/>
              <a:t>des</a:t>
            </a:r>
            <a:r>
              <a:rPr lang="it-IT" sz="2800" dirty="0"/>
              <a:t> </a:t>
            </a:r>
            <a:r>
              <a:rPr lang="it-IT" sz="2800" dirty="0" err="1"/>
              <a:t>Dritten</a:t>
            </a:r>
            <a:r>
              <a:rPr lang="it-IT" sz="2800" dirty="0"/>
              <a:t>, </a:t>
            </a:r>
            <a:r>
              <a:rPr lang="it-IT" sz="2800" dirty="0" err="1"/>
              <a:t>Skepsis</a:t>
            </a:r>
            <a:r>
              <a:rPr lang="it-IT" sz="2800" dirty="0"/>
              <a:t> </a:t>
            </a:r>
            <a:r>
              <a:rPr lang="it-IT" sz="2800" dirty="0" err="1"/>
              <a:t>des</a:t>
            </a:r>
            <a:r>
              <a:rPr lang="it-IT" sz="2800" dirty="0"/>
              <a:t> </a:t>
            </a:r>
            <a:r>
              <a:rPr lang="it-IT" sz="2800" dirty="0" err="1"/>
              <a:t>Sprechers</a:t>
            </a:r>
            <a:endParaRPr lang="it-IT" sz="2800" dirty="0"/>
          </a:p>
          <a:p>
            <a:endParaRPr lang="it-IT" sz="2800" dirty="0"/>
          </a:p>
        </p:txBody>
      </p:sp>
    </p:spTree>
    <p:extLst>
      <p:ext uri="{BB962C8B-B14F-4D97-AF65-F5344CB8AC3E}">
        <p14:creationId xmlns:p14="http://schemas.microsoft.com/office/powerpoint/2010/main" val="5676836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1815882"/>
          </a:xfrm>
          <a:prstGeom prst="rect">
            <a:avLst/>
          </a:prstGeom>
          <a:noFill/>
          <a:ln w="9525">
            <a:noFill/>
            <a:miter lim="800000"/>
            <a:headEnd/>
            <a:tailEnd/>
          </a:ln>
        </p:spPr>
        <p:txBody>
          <a:bodyPr>
            <a:spAutoFit/>
          </a:bodyPr>
          <a:lstStyle/>
          <a:p>
            <a:endParaRPr lang="it-IT" sz="2800" dirty="0"/>
          </a:p>
          <a:p>
            <a:r>
              <a:rPr lang="it-IT" sz="2800" dirty="0" err="1"/>
              <a:t>Terroristen</a:t>
            </a:r>
            <a:r>
              <a:rPr lang="it-IT" sz="2800" dirty="0"/>
              <a:t> </a:t>
            </a:r>
            <a:r>
              <a:rPr lang="it-IT" sz="2800" dirty="0" err="1"/>
              <a:t>sollen</a:t>
            </a:r>
            <a:r>
              <a:rPr lang="it-IT" sz="2800" dirty="0"/>
              <a:t> </a:t>
            </a:r>
            <a:r>
              <a:rPr lang="it-IT" sz="2800" dirty="0" err="1"/>
              <a:t>Umsturz</a:t>
            </a:r>
            <a:r>
              <a:rPr lang="it-IT" sz="2800" dirty="0"/>
              <a:t> in Deutschland </a:t>
            </a:r>
            <a:r>
              <a:rPr lang="it-IT" sz="2800" dirty="0" err="1"/>
              <a:t>geplant</a:t>
            </a:r>
            <a:r>
              <a:rPr lang="it-IT" sz="2800" dirty="0"/>
              <a:t> </a:t>
            </a:r>
            <a:r>
              <a:rPr lang="it-IT" sz="2800" dirty="0" err="1"/>
              <a:t>haben</a:t>
            </a:r>
            <a:r>
              <a:rPr lang="it-IT" sz="2800" dirty="0"/>
              <a:t>.</a:t>
            </a:r>
          </a:p>
          <a:p>
            <a:endParaRPr lang="it-IT" sz="2800" dirty="0"/>
          </a:p>
        </p:txBody>
      </p:sp>
      <p:sp>
        <p:nvSpPr>
          <p:cNvPr id="2" name="CasellaDiTesto 1">
            <a:extLst>
              <a:ext uri="{FF2B5EF4-FFF2-40B4-BE49-F238E27FC236}">
                <a16:creationId xmlns:a16="http://schemas.microsoft.com/office/drawing/2014/main" id="{D80474AA-733C-A0CA-C21B-002A90CD34F5}"/>
              </a:ext>
            </a:extLst>
          </p:cNvPr>
          <p:cNvSpPr txBox="1"/>
          <p:nvPr/>
        </p:nvSpPr>
        <p:spPr>
          <a:xfrm>
            <a:off x="611560" y="2924944"/>
            <a:ext cx="7776864" cy="1384995"/>
          </a:xfrm>
          <a:prstGeom prst="rect">
            <a:avLst/>
          </a:prstGeom>
          <a:noFill/>
        </p:spPr>
        <p:txBody>
          <a:bodyPr wrap="square" rtlCol="0">
            <a:spAutoFit/>
          </a:bodyPr>
          <a:lstStyle/>
          <a:p>
            <a:r>
              <a:rPr lang="it-IT" sz="2800" dirty="0"/>
              <a:t>… pianificavano un colpo di Stato violento per occupare il Bundestag, rovesciare le istituzioni della repubblica …. </a:t>
            </a:r>
          </a:p>
        </p:txBody>
      </p:sp>
    </p:spTree>
    <p:extLst>
      <p:ext uri="{BB962C8B-B14F-4D97-AF65-F5344CB8AC3E}">
        <p14:creationId xmlns:p14="http://schemas.microsoft.com/office/powerpoint/2010/main" val="1420267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 calcmode="lin" valueType="num">
                                      <p:cBhvr additive="base">
                                        <p:cTn id="12"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4832092"/>
          </a:xfrm>
          <a:prstGeom prst="rect">
            <a:avLst/>
          </a:prstGeom>
          <a:noFill/>
          <a:ln w="9525">
            <a:noFill/>
            <a:miter lim="800000"/>
            <a:headEnd/>
            <a:tailEnd/>
          </a:ln>
        </p:spPr>
        <p:txBody>
          <a:bodyPr>
            <a:spAutoFit/>
          </a:bodyPr>
          <a:lstStyle/>
          <a:p>
            <a:r>
              <a:rPr lang="it-IT" sz="2800" b="1" dirty="0" err="1"/>
              <a:t>Duden</a:t>
            </a:r>
            <a:r>
              <a:rPr lang="it-IT" sz="2800" b="1" dirty="0"/>
              <a:t>                     </a:t>
            </a:r>
            <a:r>
              <a:rPr lang="it-IT" sz="2800" b="1" dirty="0" err="1"/>
              <a:t>Fourquet</a:t>
            </a:r>
            <a:r>
              <a:rPr lang="it-IT" sz="2800" b="1" dirty="0"/>
              <a:t>               </a:t>
            </a:r>
            <a:r>
              <a:rPr lang="it-IT" sz="2800" b="1" dirty="0" err="1"/>
              <a:t>Vater</a:t>
            </a:r>
            <a:endParaRPr lang="it-IT" sz="2800" b="1" dirty="0"/>
          </a:p>
          <a:p>
            <a:endParaRPr lang="it-IT" sz="2800" dirty="0"/>
          </a:p>
          <a:p>
            <a:r>
              <a:rPr lang="it-IT" sz="2800" dirty="0" err="1"/>
              <a:t>Müssen</a:t>
            </a:r>
            <a:r>
              <a:rPr lang="it-IT" sz="2800" dirty="0"/>
              <a:t>/</a:t>
            </a:r>
            <a:r>
              <a:rPr lang="it-IT" sz="2800" dirty="0" err="1"/>
              <a:t>müsste</a:t>
            </a:r>
            <a:r>
              <a:rPr lang="it-IT" sz="2800" dirty="0"/>
              <a:t>	  </a:t>
            </a:r>
            <a:r>
              <a:rPr lang="it-IT" sz="2800" dirty="0" err="1"/>
              <a:t>Müssen</a:t>
            </a:r>
            <a:r>
              <a:rPr lang="it-IT" sz="2800" dirty="0"/>
              <a:t>                  </a:t>
            </a:r>
            <a:r>
              <a:rPr lang="it-IT" sz="2800" dirty="0" err="1"/>
              <a:t>Müssen</a:t>
            </a:r>
            <a:endParaRPr lang="it-IT" sz="2800" dirty="0"/>
          </a:p>
          <a:p>
            <a:r>
              <a:rPr lang="it-IT" sz="2800" dirty="0" err="1"/>
              <a:t>Dürfte</a:t>
            </a:r>
            <a:r>
              <a:rPr lang="it-IT" sz="2800" dirty="0"/>
              <a:t>                      </a:t>
            </a:r>
            <a:r>
              <a:rPr lang="it-IT" sz="2800" dirty="0" err="1"/>
              <a:t>Dürfte</a:t>
            </a:r>
            <a:r>
              <a:rPr lang="it-IT" sz="2800" dirty="0"/>
              <a:t>                    </a:t>
            </a:r>
            <a:r>
              <a:rPr lang="it-IT" sz="2800" dirty="0" err="1"/>
              <a:t>Werden</a:t>
            </a:r>
            <a:endParaRPr lang="it-IT" sz="2800" dirty="0"/>
          </a:p>
          <a:p>
            <a:r>
              <a:rPr lang="it-IT" sz="2800" dirty="0" err="1"/>
              <a:t>Mögen</a:t>
            </a:r>
            <a:r>
              <a:rPr lang="it-IT" sz="2800" dirty="0"/>
              <a:t>                     </a:t>
            </a:r>
            <a:r>
              <a:rPr lang="it-IT" sz="2800" dirty="0" err="1"/>
              <a:t>Werden</a:t>
            </a:r>
            <a:r>
              <a:rPr lang="it-IT" sz="2800" dirty="0"/>
              <a:t>                   </a:t>
            </a:r>
            <a:r>
              <a:rPr lang="it-IT" sz="2800" dirty="0" err="1"/>
              <a:t>Können</a:t>
            </a:r>
            <a:r>
              <a:rPr lang="it-IT" sz="2800" dirty="0"/>
              <a:t> </a:t>
            </a:r>
          </a:p>
          <a:p>
            <a:r>
              <a:rPr lang="it-IT" sz="2800" dirty="0" err="1"/>
              <a:t>Können</a:t>
            </a:r>
            <a:r>
              <a:rPr lang="it-IT" sz="2800" dirty="0"/>
              <a:t>/ </a:t>
            </a:r>
            <a:r>
              <a:rPr lang="it-IT" sz="2800" dirty="0" err="1"/>
              <a:t>Könnte</a:t>
            </a:r>
            <a:r>
              <a:rPr lang="it-IT" sz="2800" dirty="0"/>
              <a:t>      </a:t>
            </a:r>
            <a:r>
              <a:rPr lang="it-IT" sz="2800" dirty="0" err="1"/>
              <a:t>Können</a:t>
            </a:r>
            <a:r>
              <a:rPr lang="it-IT" sz="2800" dirty="0"/>
              <a:t>                  </a:t>
            </a:r>
            <a:r>
              <a:rPr lang="it-IT" sz="2800" dirty="0" err="1"/>
              <a:t>Mögen</a:t>
            </a:r>
            <a:r>
              <a:rPr lang="it-IT" sz="2800" dirty="0"/>
              <a:t> </a:t>
            </a:r>
          </a:p>
          <a:p>
            <a:r>
              <a:rPr lang="it-IT" sz="2800" dirty="0"/>
              <a:t>                                 </a:t>
            </a:r>
            <a:r>
              <a:rPr lang="it-IT" sz="2800" dirty="0" err="1"/>
              <a:t>Könnte</a:t>
            </a:r>
            <a:r>
              <a:rPr lang="it-IT" sz="2800" dirty="0"/>
              <a:t>                   </a:t>
            </a:r>
            <a:r>
              <a:rPr lang="it-IT" sz="2800" dirty="0" err="1"/>
              <a:t>Dürfte</a:t>
            </a:r>
            <a:endParaRPr lang="it-IT" sz="2800" dirty="0"/>
          </a:p>
          <a:p>
            <a:r>
              <a:rPr lang="it-IT" sz="2800" dirty="0"/>
              <a:t>                                 </a:t>
            </a:r>
            <a:r>
              <a:rPr lang="it-IT" sz="2800" dirty="0" err="1"/>
              <a:t>Mögen</a:t>
            </a:r>
            <a:r>
              <a:rPr lang="it-IT" sz="2800" dirty="0"/>
              <a:t> </a:t>
            </a:r>
          </a:p>
          <a:p>
            <a:endParaRPr lang="it-IT" sz="2800" dirty="0"/>
          </a:p>
          <a:p>
            <a:r>
              <a:rPr lang="it-IT" sz="2800" dirty="0"/>
              <a:t>                     </a:t>
            </a:r>
          </a:p>
          <a:p>
            <a:endParaRPr lang="it-IT" sz="28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1815882"/>
          </a:xfrm>
          <a:prstGeom prst="rect">
            <a:avLst/>
          </a:prstGeom>
          <a:noFill/>
          <a:ln w="9525">
            <a:noFill/>
            <a:miter lim="800000"/>
            <a:headEnd/>
            <a:tailEnd/>
          </a:ln>
        </p:spPr>
        <p:txBody>
          <a:bodyPr>
            <a:spAutoFit/>
          </a:bodyPr>
          <a:lstStyle/>
          <a:p>
            <a:endParaRPr lang="it-IT" sz="2800" dirty="0"/>
          </a:p>
          <a:p>
            <a:r>
              <a:rPr lang="it-IT" sz="2800" dirty="0"/>
              <a:t>Es </a:t>
            </a:r>
            <a:r>
              <a:rPr lang="it-IT" sz="2800" dirty="0" err="1"/>
              <a:t>können</a:t>
            </a:r>
            <a:r>
              <a:rPr lang="it-IT" sz="2800" dirty="0"/>
              <a:t> </a:t>
            </a:r>
            <a:r>
              <a:rPr lang="it-IT" sz="2800" dirty="0" err="1"/>
              <a:t>sich</a:t>
            </a:r>
            <a:r>
              <a:rPr lang="it-IT" sz="2800" dirty="0"/>
              <a:t> so </a:t>
            </a:r>
            <a:r>
              <a:rPr lang="it-IT" sz="2800" dirty="0" err="1"/>
              <a:t>feine</a:t>
            </a:r>
            <a:r>
              <a:rPr lang="it-IT" sz="2800" dirty="0"/>
              <a:t> </a:t>
            </a:r>
            <a:r>
              <a:rPr lang="it-IT" sz="2800" dirty="0" err="1"/>
              <a:t>Tröpfchen</a:t>
            </a:r>
            <a:r>
              <a:rPr lang="it-IT" sz="2800" dirty="0"/>
              <a:t> in </a:t>
            </a:r>
            <a:r>
              <a:rPr lang="it-IT" sz="2800" dirty="0" err="1"/>
              <a:t>der</a:t>
            </a:r>
            <a:r>
              <a:rPr lang="it-IT" sz="2800" dirty="0"/>
              <a:t> </a:t>
            </a:r>
            <a:r>
              <a:rPr lang="it-IT" sz="2800" dirty="0" err="1"/>
              <a:t>Luft</a:t>
            </a:r>
            <a:r>
              <a:rPr lang="it-IT" sz="2800" dirty="0"/>
              <a:t> </a:t>
            </a:r>
            <a:r>
              <a:rPr lang="it-IT" sz="2800" dirty="0" err="1"/>
              <a:t>bilden</a:t>
            </a:r>
            <a:r>
              <a:rPr lang="it-IT" sz="2800" dirty="0"/>
              <a:t>.</a:t>
            </a:r>
          </a:p>
          <a:p>
            <a:endParaRPr lang="it-IT" sz="2800" dirty="0"/>
          </a:p>
          <a:p>
            <a:r>
              <a:rPr lang="it-IT" sz="2800" dirty="0"/>
              <a:t>Es </a:t>
            </a:r>
            <a:r>
              <a:rPr lang="it-IT" sz="2800" dirty="0" err="1"/>
              <a:t>könnten</a:t>
            </a:r>
            <a:r>
              <a:rPr lang="it-IT" sz="2800" dirty="0"/>
              <a:t> </a:t>
            </a:r>
            <a:r>
              <a:rPr lang="it-IT" sz="2800" dirty="0" err="1"/>
              <a:t>sich</a:t>
            </a:r>
            <a:r>
              <a:rPr lang="it-IT" sz="2800" dirty="0"/>
              <a:t> so </a:t>
            </a:r>
            <a:r>
              <a:rPr lang="it-IT" sz="2800" dirty="0" err="1"/>
              <a:t>feine</a:t>
            </a:r>
            <a:r>
              <a:rPr lang="it-IT" sz="2800" dirty="0"/>
              <a:t> </a:t>
            </a:r>
            <a:r>
              <a:rPr lang="it-IT" sz="2800" dirty="0" err="1"/>
              <a:t>Tröpfchen</a:t>
            </a:r>
            <a:r>
              <a:rPr lang="it-IT" sz="2800" dirty="0"/>
              <a:t> in </a:t>
            </a:r>
            <a:r>
              <a:rPr lang="it-IT" sz="2800" dirty="0" err="1"/>
              <a:t>der</a:t>
            </a:r>
            <a:r>
              <a:rPr lang="it-IT" sz="2800" dirty="0"/>
              <a:t> </a:t>
            </a:r>
            <a:r>
              <a:rPr lang="it-IT" sz="2800" dirty="0" err="1"/>
              <a:t>Luft</a:t>
            </a:r>
            <a:r>
              <a:rPr lang="it-IT" sz="2800" dirty="0"/>
              <a:t> </a:t>
            </a:r>
            <a:r>
              <a:rPr lang="it-IT" sz="2800" dirty="0" err="1"/>
              <a:t>bilden</a:t>
            </a:r>
            <a:r>
              <a:rPr lang="it-IT" sz="2800" dirty="0"/>
              <a:t>.</a:t>
            </a:r>
          </a:p>
        </p:txBody>
      </p:sp>
      <p:sp>
        <p:nvSpPr>
          <p:cNvPr id="2" name="CasellaDiTesto 1"/>
          <p:cNvSpPr txBox="1">
            <a:spLocks noChangeArrowheads="1"/>
          </p:cNvSpPr>
          <p:nvPr/>
        </p:nvSpPr>
        <p:spPr bwMode="auto">
          <a:xfrm>
            <a:off x="395288" y="3860800"/>
            <a:ext cx="7921625" cy="523220"/>
          </a:xfrm>
          <a:prstGeom prst="rect">
            <a:avLst/>
          </a:prstGeom>
          <a:noFill/>
          <a:ln w="9525">
            <a:noFill/>
            <a:miter lim="800000"/>
            <a:headEnd/>
            <a:tailEnd/>
          </a:ln>
        </p:spPr>
        <p:txBody>
          <a:bodyPr>
            <a:spAutoFit/>
          </a:bodyPr>
          <a:lstStyle/>
          <a:p>
            <a:endParaRPr lang="it-IT" sz="2800" dirty="0"/>
          </a:p>
        </p:txBody>
      </p:sp>
    </p:spTree>
    <p:extLst>
      <p:ext uri="{BB962C8B-B14F-4D97-AF65-F5344CB8AC3E}">
        <p14:creationId xmlns:p14="http://schemas.microsoft.com/office/powerpoint/2010/main" val="18005993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nodePh="1">
                                  <p:stCondLst>
                                    <p:cond delay="0"/>
                                  </p:stCondLst>
                                  <p:endCondLst>
                                    <p:cond evt="begin" delay="0">
                                      <p:tn val="10"/>
                                    </p:cond>
                                  </p:end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P spid="2"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5262979"/>
          </a:xfrm>
          <a:prstGeom prst="rect">
            <a:avLst/>
          </a:prstGeom>
          <a:noFill/>
          <a:ln w="9525">
            <a:noFill/>
            <a:miter lim="800000"/>
            <a:headEnd/>
            <a:tailEnd/>
          </a:ln>
        </p:spPr>
        <p:txBody>
          <a:bodyPr>
            <a:spAutoFit/>
          </a:bodyPr>
          <a:lstStyle/>
          <a:p>
            <a:r>
              <a:rPr lang="it-IT" sz="2800" b="1" dirty="0" err="1"/>
              <a:t>Müssen</a:t>
            </a:r>
            <a:endParaRPr lang="it-IT" sz="2800" b="1" dirty="0"/>
          </a:p>
          <a:p>
            <a:endParaRPr lang="it-IT" sz="2800" b="1" dirty="0"/>
          </a:p>
          <a:p>
            <a:r>
              <a:rPr lang="it-IT" sz="2800" i="1" dirty="0" err="1"/>
              <a:t>Duden</a:t>
            </a:r>
            <a:r>
              <a:rPr lang="it-IT" sz="2800" i="1" dirty="0"/>
              <a:t>: </a:t>
            </a:r>
            <a:r>
              <a:rPr lang="it-IT" sz="2800" dirty="0"/>
              <a:t>---</a:t>
            </a:r>
          </a:p>
          <a:p>
            <a:r>
              <a:rPr lang="it-IT" sz="2800" dirty="0"/>
              <a:t>Es </a:t>
            </a:r>
            <a:r>
              <a:rPr lang="it-IT" sz="2800" dirty="0" err="1"/>
              <a:t>muss</a:t>
            </a:r>
            <a:r>
              <a:rPr lang="it-IT" sz="2800" dirty="0"/>
              <a:t> </a:t>
            </a:r>
            <a:r>
              <a:rPr lang="it-IT" sz="2800" dirty="0" err="1"/>
              <a:t>drau</a:t>
            </a:r>
            <a:r>
              <a:rPr lang="it-IT" sz="2800" dirty="0"/>
              <a:t>βen kalt sein. </a:t>
            </a:r>
          </a:p>
          <a:p>
            <a:endParaRPr lang="it-IT" sz="2800" dirty="0"/>
          </a:p>
          <a:p>
            <a:r>
              <a:rPr lang="it-IT" sz="2800" i="1" dirty="0"/>
              <a:t>Engel: </a:t>
            </a:r>
            <a:r>
              <a:rPr lang="it-IT" sz="2800" dirty="0" err="1"/>
              <a:t>Höchstwahrscheinlich</a:t>
            </a:r>
            <a:r>
              <a:rPr lang="it-IT" sz="2800" dirty="0"/>
              <a:t>, </a:t>
            </a:r>
            <a:r>
              <a:rPr lang="it-IT" sz="2800" dirty="0" err="1"/>
              <a:t>ohne</a:t>
            </a:r>
            <a:r>
              <a:rPr lang="it-IT" sz="2800" dirty="0"/>
              <a:t> </a:t>
            </a:r>
            <a:r>
              <a:rPr lang="it-IT" sz="2800" dirty="0" err="1"/>
              <a:t>Zweifel</a:t>
            </a:r>
            <a:endParaRPr lang="it-IT" sz="2800" dirty="0"/>
          </a:p>
          <a:p>
            <a:r>
              <a:rPr lang="it-IT" sz="2800" dirty="0"/>
              <a:t>Hanna </a:t>
            </a:r>
            <a:r>
              <a:rPr lang="it-IT" sz="2800" dirty="0" err="1"/>
              <a:t>muss</a:t>
            </a:r>
            <a:r>
              <a:rPr lang="it-IT" sz="2800" dirty="0"/>
              <a:t> in </a:t>
            </a:r>
            <a:r>
              <a:rPr lang="it-IT" sz="2800" dirty="0" err="1"/>
              <a:t>Kärnten</a:t>
            </a:r>
            <a:r>
              <a:rPr lang="it-IT" sz="2800" dirty="0"/>
              <a:t> </a:t>
            </a:r>
            <a:r>
              <a:rPr lang="it-IT" sz="2800" dirty="0" err="1"/>
              <a:t>gewesen</a:t>
            </a:r>
            <a:r>
              <a:rPr lang="it-IT" sz="2800" dirty="0"/>
              <a:t> </a:t>
            </a:r>
            <a:r>
              <a:rPr lang="it-IT" sz="2800" dirty="0" err="1"/>
              <a:t>sein</a:t>
            </a:r>
            <a:r>
              <a:rPr lang="it-IT" sz="2800" dirty="0"/>
              <a:t> = Hanna war </a:t>
            </a:r>
            <a:r>
              <a:rPr lang="it-IT" sz="2800" dirty="0" err="1"/>
              <a:t>ohne</a:t>
            </a:r>
            <a:r>
              <a:rPr lang="it-IT" sz="2800" dirty="0"/>
              <a:t> </a:t>
            </a:r>
            <a:r>
              <a:rPr lang="it-IT" sz="2800" dirty="0" err="1"/>
              <a:t>Zweifel</a:t>
            </a:r>
            <a:r>
              <a:rPr lang="it-IT" sz="2800" dirty="0"/>
              <a:t> in </a:t>
            </a:r>
            <a:r>
              <a:rPr lang="it-IT" sz="2800" dirty="0" err="1"/>
              <a:t>Kärnten</a:t>
            </a:r>
            <a:r>
              <a:rPr lang="it-IT" sz="2800" dirty="0"/>
              <a:t>.</a:t>
            </a:r>
          </a:p>
          <a:p>
            <a:endParaRPr lang="it-IT" sz="2800" dirty="0"/>
          </a:p>
          <a:p>
            <a:r>
              <a:rPr lang="it-IT" sz="2800" i="1" dirty="0" err="1"/>
              <a:t>Helbig</a:t>
            </a:r>
            <a:r>
              <a:rPr lang="it-IT" sz="2800" i="1" dirty="0"/>
              <a:t>/</a:t>
            </a:r>
            <a:r>
              <a:rPr lang="it-IT" sz="2800" i="1" dirty="0" err="1"/>
              <a:t>Buscha</a:t>
            </a:r>
            <a:r>
              <a:rPr lang="it-IT" sz="2800" i="1" dirty="0"/>
              <a:t>: </a:t>
            </a:r>
            <a:r>
              <a:rPr lang="it-IT" sz="2800" dirty="0" err="1"/>
              <a:t>Gewissheit</a:t>
            </a:r>
            <a:r>
              <a:rPr lang="it-IT" sz="2800" dirty="0"/>
              <a:t>, </a:t>
            </a:r>
            <a:r>
              <a:rPr lang="it-IT" sz="2800" dirty="0" err="1"/>
              <a:t>Überzeugung</a:t>
            </a:r>
            <a:endParaRPr lang="it-IT" sz="2800" dirty="0"/>
          </a:p>
          <a:p>
            <a:r>
              <a:rPr lang="it-IT" sz="2800" dirty="0" err="1"/>
              <a:t>Er</a:t>
            </a:r>
            <a:r>
              <a:rPr lang="it-IT" sz="2800" dirty="0"/>
              <a:t> </a:t>
            </a:r>
            <a:r>
              <a:rPr lang="it-IT" sz="2800" dirty="0" err="1"/>
              <a:t>muss</a:t>
            </a:r>
            <a:r>
              <a:rPr lang="it-IT" sz="2800" dirty="0"/>
              <a:t> </a:t>
            </a:r>
            <a:r>
              <a:rPr lang="it-IT" sz="2800" dirty="0" err="1"/>
              <a:t>krank</a:t>
            </a:r>
            <a:r>
              <a:rPr lang="it-IT" sz="2800" dirty="0"/>
              <a:t> </a:t>
            </a:r>
            <a:r>
              <a:rPr lang="it-IT" sz="2800" dirty="0" err="1"/>
              <a:t>sein</a:t>
            </a:r>
            <a:r>
              <a:rPr lang="it-IT" sz="2800" dirty="0"/>
              <a:t> = </a:t>
            </a:r>
            <a:r>
              <a:rPr lang="it-IT" sz="2800" dirty="0" err="1"/>
              <a:t>er</a:t>
            </a:r>
            <a:r>
              <a:rPr lang="it-IT" sz="2800" dirty="0"/>
              <a:t> </a:t>
            </a:r>
            <a:r>
              <a:rPr lang="it-IT" sz="2800" dirty="0" err="1"/>
              <a:t>ist</a:t>
            </a:r>
            <a:r>
              <a:rPr lang="it-IT" sz="2800" dirty="0"/>
              <a:t> </a:t>
            </a:r>
            <a:r>
              <a:rPr lang="it-IT" sz="2800" dirty="0" err="1"/>
              <a:t>sicherlich</a:t>
            </a:r>
            <a:r>
              <a:rPr lang="it-IT" sz="2800" dirty="0"/>
              <a:t> </a:t>
            </a:r>
            <a:r>
              <a:rPr lang="it-IT" sz="2800" dirty="0" err="1"/>
              <a:t>krank</a:t>
            </a:r>
            <a:endParaRPr lang="it-IT" sz="2800" dirty="0"/>
          </a:p>
          <a:p>
            <a:endParaRPr lang="it-IT" sz="2800" dirty="0"/>
          </a:p>
        </p:txBody>
      </p:sp>
      <p:sp>
        <p:nvSpPr>
          <p:cNvPr id="2" name="CasellaDiTesto 1"/>
          <p:cNvSpPr txBox="1">
            <a:spLocks noChangeArrowheads="1"/>
          </p:cNvSpPr>
          <p:nvPr/>
        </p:nvSpPr>
        <p:spPr bwMode="auto">
          <a:xfrm>
            <a:off x="395288" y="3860800"/>
            <a:ext cx="7921625" cy="523220"/>
          </a:xfrm>
          <a:prstGeom prst="rect">
            <a:avLst/>
          </a:prstGeom>
          <a:noFill/>
          <a:ln w="9525">
            <a:noFill/>
            <a:miter lim="800000"/>
            <a:headEnd/>
            <a:tailEnd/>
          </a:ln>
        </p:spPr>
        <p:txBody>
          <a:bodyPr>
            <a:spAutoFit/>
          </a:bodyPr>
          <a:lstStyle/>
          <a:p>
            <a:endParaRPr lang="it-IT" sz="2800" dirty="0"/>
          </a:p>
        </p:txBody>
      </p:sp>
    </p:spTree>
    <p:extLst>
      <p:ext uri="{BB962C8B-B14F-4D97-AF65-F5344CB8AC3E}">
        <p14:creationId xmlns:p14="http://schemas.microsoft.com/office/powerpoint/2010/main" val="12819805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nodePh="1">
                                  <p:stCondLst>
                                    <p:cond delay="0"/>
                                  </p:stCondLst>
                                  <p:endCondLst>
                                    <p:cond evt="begin" delay="0">
                                      <p:tn val="10"/>
                                    </p:cond>
                                  </p:end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P spid="2"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3970318"/>
          </a:xfrm>
          <a:prstGeom prst="rect">
            <a:avLst/>
          </a:prstGeom>
          <a:noFill/>
          <a:ln w="9525">
            <a:noFill/>
            <a:miter lim="800000"/>
            <a:headEnd/>
            <a:tailEnd/>
          </a:ln>
        </p:spPr>
        <p:txBody>
          <a:bodyPr>
            <a:spAutoFit/>
          </a:bodyPr>
          <a:lstStyle/>
          <a:p>
            <a:r>
              <a:rPr lang="it-IT" sz="2800" i="1" dirty="0" err="1"/>
              <a:t>Weinrich</a:t>
            </a:r>
            <a:r>
              <a:rPr lang="it-IT" sz="2800" dirty="0"/>
              <a:t>: </a:t>
            </a:r>
            <a:r>
              <a:rPr lang="it-IT" sz="2800" dirty="0" err="1"/>
              <a:t>dieses</a:t>
            </a:r>
            <a:r>
              <a:rPr lang="it-IT" sz="2800" dirty="0"/>
              <a:t> </a:t>
            </a:r>
            <a:r>
              <a:rPr lang="it-IT" sz="2800" dirty="0" err="1"/>
              <a:t>Modalverb</a:t>
            </a:r>
            <a:r>
              <a:rPr lang="it-IT" sz="2800" dirty="0"/>
              <a:t> </a:t>
            </a:r>
            <a:r>
              <a:rPr lang="it-IT" sz="2800" dirty="0" err="1"/>
              <a:t>drückt</a:t>
            </a:r>
            <a:r>
              <a:rPr lang="it-IT" sz="2800" dirty="0"/>
              <a:t> </a:t>
            </a:r>
            <a:r>
              <a:rPr lang="it-IT" sz="2800" dirty="0" err="1"/>
              <a:t>für</a:t>
            </a:r>
            <a:r>
              <a:rPr lang="it-IT" sz="2800" dirty="0"/>
              <a:t> die </a:t>
            </a:r>
            <a:r>
              <a:rPr lang="it-IT" sz="2800" dirty="0" err="1"/>
              <a:t>Geltung</a:t>
            </a:r>
            <a:r>
              <a:rPr lang="it-IT" sz="2800" dirty="0"/>
              <a:t> </a:t>
            </a:r>
            <a:r>
              <a:rPr lang="it-IT" sz="2800" dirty="0" err="1"/>
              <a:t>einer</a:t>
            </a:r>
            <a:r>
              <a:rPr lang="it-IT" sz="2800" dirty="0"/>
              <a:t> </a:t>
            </a:r>
            <a:r>
              <a:rPr lang="it-IT" sz="2800" dirty="0" err="1"/>
              <a:t>Nachricht</a:t>
            </a:r>
            <a:r>
              <a:rPr lang="it-IT" sz="2800" dirty="0"/>
              <a:t> </a:t>
            </a:r>
            <a:r>
              <a:rPr lang="it-IT" sz="2800" dirty="0" err="1"/>
              <a:t>eine</a:t>
            </a:r>
            <a:r>
              <a:rPr lang="it-IT" sz="2800" dirty="0"/>
              <a:t> </a:t>
            </a:r>
            <a:r>
              <a:rPr lang="it-IT" sz="2800" dirty="0" err="1"/>
              <a:t>starke</a:t>
            </a:r>
            <a:r>
              <a:rPr lang="it-IT" sz="2800" dirty="0"/>
              <a:t> </a:t>
            </a:r>
            <a:r>
              <a:rPr lang="it-IT" sz="2800" dirty="0" err="1"/>
              <a:t>Vermutung</a:t>
            </a:r>
            <a:r>
              <a:rPr lang="it-IT" sz="2800" dirty="0"/>
              <a:t> </a:t>
            </a:r>
            <a:r>
              <a:rPr lang="it-IT" sz="2800" dirty="0" err="1"/>
              <a:t>aus</a:t>
            </a:r>
            <a:r>
              <a:rPr lang="it-IT" sz="2800" dirty="0"/>
              <a:t>.</a:t>
            </a:r>
          </a:p>
          <a:p>
            <a:r>
              <a:rPr lang="it-IT" sz="2800" dirty="0"/>
              <a:t>Es </a:t>
            </a:r>
            <a:r>
              <a:rPr lang="it-IT" sz="2800" dirty="0" err="1"/>
              <a:t>ist</a:t>
            </a:r>
            <a:r>
              <a:rPr lang="it-IT" sz="2800" dirty="0"/>
              <a:t> </a:t>
            </a:r>
            <a:r>
              <a:rPr lang="it-IT" sz="2800" dirty="0" err="1"/>
              <a:t>kaum</a:t>
            </a:r>
            <a:r>
              <a:rPr lang="it-IT" sz="2800" dirty="0"/>
              <a:t> </a:t>
            </a:r>
            <a:r>
              <a:rPr lang="it-IT" sz="2800" dirty="0" err="1"/>
              <a:t>ein</a:t>
            </a:r>
            <a:r>
              <a:rPr lang="it-IT" sz="2800" dirty="0"/>
              <a:t> </a:t>
            </a:r>
            <a:r>
              <a:rPr lang="it-IT" sz="2800" dirty="0" err="1"/>
              <a:t>Zweifel</a:t>
            </a:r>
            <a:r>
              <a:rPr lang="it-IT" sz="2800" dirty="0"/>
              <a:t> </a:t>
            </a:r>
            <a:r>
              <a:rPr lang="it-IT" sz="2800" dirty="0" err="1"/>
              <a:t>möglich</a:t>
            </a:r>
            <a:r>
              <a:rPr lang="it-IT" sz="2800" dirty="0"/>
              <a:t>, es </a:t>
            </a:r>
            <a:r>
              <a:rPr lang="it-IT" sz="2800" dirty="0" err="1"/>
              <a:t>muss</a:t>
            </a:r>
            <a:r>
              <a:rPr lang="it-IT" sz="2800" dirty="0"/>
              <a:t> </a:t>
            </a:r>
            <a:r>
              <a:rPr lang="it-IT" sz="2800" dirty="0" err="1"/>
              <a:t>ein</a:t>
            </a:r>
            <a:r>
              <a:rPr lang="it-IT" sz="2800" dirty="0"/>
              <a:t> </a:t>
            </a:r>
            <a:r>
              <a:rPr lang="it-IT" sz="2800" dirty="0" err="1"/>
              <a:t>Dieb</a:t>
            </a:r>
            <a:r>
              <a:rPr lang="it-IT" sz="2800" dirty="0"/>
              <a:t> </a:t>
            </a:r>
            <a:r>
              <a:rPr lang="it-IT" sz="2800" dirty="0" err="1"/>
              <a:t>gewesen</a:t>
            </a:r>
            <a:r>
              <a:rPr lang="it-IT" sz="2800" dirty="0"/>
              <a:t> </a:t>
            </a:r>
            <a:r>
              <a:rPr lang="it-IT" sz="2800" dirty="0" err="1"/>
              <a:t>sein</a:t>
            </a:r>
            <a:r>
              <a:rPr lang="it-IT" sz="2800" dirty="0"/>
              <a:t>.</a:t>
            </a:r>
          </a:p>
          <a:p>
            <a:endParaRPr lang="it-IT" sz="2800" dirty="0"/>
          </a:p>
          <a:p>
            <a:r>
              <a:rPr lang="it-IT" sz="2800" i="1" dirty="0" err="1"/>
              <a:t>Zifonun</a:t>
            </a:r>
            <a:r>
              <a:rPr lang="it-IT" sz="2800" i="1" dirty="0"/>
              <a:t> et al.: </a:t>
            </a:r>
            <a:r>
              <a:rPr lang="it-IT" sz="2800" dirty="0" err="1"/>
              <a:t>Müssen</a:t>
            </a:r>
            <a:r>
              <a:rPr lang="it-IT" sz="2800" dirty="0"/>
              <a:t> </a:t>
            </a:r>
            <a:r>
              <a:rPr lang="it-IT" sz="2800" dirty="0" err="1"/>
              <a:t>steht</a:t>
            </a:r>
            <a:r>
              <a:rPr lang="it-IT" sz="2800" dirty="0"/>
              <a:t> </a:t>
            </a:r>
            <a:r>
              <a:rPr lang="it-IT" sz="2800" dirty="0" err="1"/>
              <a:t>für</a:t>
            </a:r>
            <a:r>
              <a:rPr lang="it-IT" sz="2800" dirty="0"/>
              <a:t> </a:t>
            </a:r>
            <a:r>
              <a:rPr lang="it-IT" sz="2800" dirty="0" err="1"/>
              <a:t>das</a:t>
            </a:r>
            <a:r>
              <a:rPr lang="it-IT" sz="2800" dirty="0"/>
              <a:t> </a:t>
            </a:r>
            <a:r>
              <a:rPr lang="it-IT" sz="2800" dirty="0" err="1"/>
              <a:t>Notwendige</a:t>
            </a:r>
            <a:r>
              <a:rPr lang="it-IT" sz="2800" dirty="0"/>
              <a:t> (</a:t>
            </a:r>
            <a:r>
              <a:rPr lang="it-IT" sz="2800" dirty="0" err="1"/>
              <a:t>auch</a:t>
            </a:r>
            <a:r>
              <a:rPr lang="it-IT" sz="2800" dirty="0"/>
              <a:t> </a:t>
            </a:r>
            <a:r>
              <a:rPr lang="it-IT" sz="2800" dirty="0" err="1"/>
              <a:t>im</a:t>
            </a:r>
            <a:r>
              <a:rPr lang="it-IT" sz="2800" dirty="0"/>
              <a:t> </a:t>
            </a:r>
            <a:r>
              <a:rPr lang="it-IT" sz="2800" dirty="0" err="1"/>
              <a:t>epistemischen</a:t>
            </a:r>
            <a:r>
              <a:rPr lang="it-IT" sz="2800" dirty="0"/>
              <a:t> </a:t>
            </a:r>
            <a:r>
              <a:rPr lang="it-IT" sz="2800" dirty="0" err="1"/>
              <a:t>Bereich</a:t>
            </a:r>
            <a:r>
              <a:rPr lang="it-IT" sz="2800" dirty="0"/>
              <a:t>)</a:t>
            </a:r>
          </a:p>
          <a:p>
            <a:r>
              <a:rPr lang="it-IT" sz="2800" dirty="0" err="1"/>
              <a:t>Gestern</a:t>
            </a:r>
            <a:r>
              <a:rPr lang="it-IT" sz="2800" dirty="0"/>
              <a:t> </a:t>
            </a:r>
            <a:r>
              <a:rPr lang="it-IT" sz="2800" dirty="0" err="1"/>
              <a:t>muss</a:t>
            </a:r>
            <a:r>
              <a:rPr lang="it-IT" sz="2800" dirty="0"/>
              <a:t> Hans </a:t>
            </a:r>
            <a:r>
              <a:rPr lang="it-IT" sz="2800" dirty="0" err="1"/>
              <a:t>auf</a:t>
            </a:r>
            <a:r>
              <a:rPr lang="it-IT" sz="2800" dirty="0"/>
              <a:t> </a:t>
            </a:r>
            <a:r>
              <a:rPr lang="it-IT" sz="2800" dirty="0" err="1"/>
              <a:t>der</a:t>
            </a:r>
            <a:r>
              <a:rPr lang="it-IT" sz="2800" dirty="0"/>
              <a:t> </a:t>
            </a:r>
            <a:r>
              <a:rPr lang="it-IT" sz="2800" dirty="0" err="1"/>
              <a:t>Bank</a:t>
            </a:r>
            <a:r>
              <a:rPr lang="it-IT" sz="2800" dirty="0"/>
              <a:t> </a:t>
            </a:r>
            <a:r>
              <a:rPr lang="it-IT" sz="2800" dirty="0" err="1"/>
              <a:t>gewesen</a:t>
            </a:r>
            <a:r>
              <a:rPr lang="it-IT" sz="2800" dirty="0"/>
              <a:t> </a:t>
            </a:r>
            <a:r>
              <a:rPr lang="it-IT" sz="2800" dirty="0" err="1"/>
              <a:t>sein</a:t>
            </a:r>
            <a:r>
              <a:rPr lang="it-IT" sz="2800" dirty="0"/>
              <a:t>. </a:t>
            </a:r>
            <a:r>
              <a:rPr lang="it-IT" sz="2800" dirty="0" err="1"/>
              <a:t>Sonst</a:t>
            </a:r>
            <a:r>
              <a:rPr lang="it-IT" sz="2800" dirty="0"/>
              <a:t> </a:t>
            </a:r>
            <a:r>
              <a:rPr lang="it-IT" sz="2800" dirty="0" err="1"/>
              <a:t>würde</a:t>
            </a:r>
            <a:r>
              <a:rPr lang="it-IT" sz="2800" dirty="0"/>
              <a:t> </a:t>
            </a:r>
            <a:r>
              <a:rPr lang="it-IT" sz="2800" dirty="0" err="1"/>
              <a:t>er</a:t>
            </a:r>
            <a:r>
              <a:rPr lang="it-IT" sz="2800" dirty="0"/>
              <a:t> </a:t>
            </a:r>
            <a:r>
              <a:rPr lang="it-IT" sz="2800" dirty="0" err="1"/>
              <a:t>heute</a:t>
            </a:r>
            <a:r>
              <a:rPr lang="it-IT" sz="2800" dirty="0"/>
              <a:t> </a:t>
            </a:r>
            <a:r>
              <a:rPr lang="it-IT" sz="2800" dirty="0" err="1"/>
              <a:t>nicht</a:t>
            </a:r>
            <a:r>
              <a:rPr lang="it-IT" sz="2800" dirty="0"/>
              <a:t> so </a:t>
            </a:r>
            <a:r>
              <a:rPr lang="it-IT" sz="2800" dirty="0" err="1"/>
              <a:t>viel</a:t>
            </a:r>
            <a:r>
              <a:rPr lang="it-IT" sz="2800" dirty="0"/>
              <a:t> </a:t>
            </a:r>
            <a:r>
              <a:rPr lang="it-IT" sz="2800" dirty="0" err="1"/>
              <a:t>Geld</a:t>
            </a:r>
            <a:r>
              <a:rPr lang="it-IT" sz="2800" dirty="0"/>
              <a:t> </a:t>
            </a:r>
            <a:r>
              <a:rPr lang="it-IT" sz="2800" dirty="0" err="1"/>
              <a:t>ausgeben</a:t>
            </a:r>
            <a:r>
              <a:rPr lang="it-IT" sz="2800" dirty="0"/>
              <a:t>.</a:t>
            </a:r>
          </a:p>
        </p:txBody>
      </p:sp>
    </p:spTree>
    <p:extLst>
      <p:ext uri="{BB962C8B-B14F-4D97-AF65-F5344CB8AC3E}">
        <p14:creationId xmlns:p14="http://schemas.microsoft.com/office/powerpoint/2010/main" val="17199422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8556"/>
            <a:ext cx="8229600" cy="6124754"/>
          </a:xfrm>
          <a:prstGeom prst="rect">
            <a:avLst/>
          </a:prstGeom>
          <a:noFill/>
          <a:ln w="9525">
            <a:noFill/>
            <a:miter lim="800000"/>
            <a:headEnd/>
            <a:tailEnd/>
          </a:ln>
        </p:spPr>
        <p:txBody>
          <a:bodyPr>
            <a:spAutoFit/>
          </a:bodyPr>
          <a:lstStyle/>
          <a:p>
            <a:r>
              <a:rPr lang="it-IT" sz="2800" b="1" dirty="0" err="1"/>
              <a:t>Dürfen</a:t>
            </a:r>
            <a:endParaRPr lang="it-IT" sz="2800" b="1" dirty="0"/>
          </a:p>
          <a:p>
            <a:endParaRPr lang="it-IT" sz="2800" dirty="0"/>
          </a:p>
          <a:p>
            <a:r>
              <a:rPr lang="it-IT" sz="2800" i="1" dirty="0" err="1"/>
              <a:t>Duden</a:t>
            </a:r>
            <a:r>
              <a:rPr lang="it-IT" sz="2800" i="1" dirty="0"/>
              <a:t>: </a:t>
            </a:r>
            <a:r>
              <a:rPr lang="it-IT" sz="2800" dirty="0"/>
              <a:t>Im </a:t>
            </a:r>
            <a:r>
              <a:rPr lang="it-IT" sz="2800" dirty="0" err="1"/>
              <a:t>Hinblick</a:t>
            </a:r>
            <a:r>
              <a:rPr lang="it-IT" sz="2800" dirty="0"/>
              <a:t> </a:t>
            </a:r>
            <a:r>
              <a:rPr lang="it-IT" sz="2800" dirty="0" err="1"/>
              <a:t>auf</a:t>
            </a:r>
            <a:r>
              <a:rPr lang="it-IT" sz="2800" dirty="0"/>
              <a:t> die modale </a:t>
            </a:r>
            <a:r>
              <a:rPr lang="it-IT" sz="2800" dirty="0" err="1"/>
              <a:t>Stärke</a:t>
            </a:r>
            <a:r>
              <a:rPr lang="it-IT" sz="2800" dirty="0"/>
              <a:t> </a:t>
            </a:r>
            <a:r>
              <a:rPr lang="it-IT" sz="2800" dirty="0" err="1"/>
              <a:t>liegt</a:t>
            </a:r>
            <a:r>
              <a:rPr lang="it-IT" sz="2800" dirty="0"/>
              <a:t> </a:t>
            </a:r>
            <a:r>
              <a:rPr lang="it-IT" sz="2800" dirty="0" err="1"/>
              <a:t>dürfte</a:t>
            </a:r>
            <a:r>
              <a:rPr lang="it-IT" sz="2800" dirty="0"/>
              <a:t> </a:t>
            </a:r>
            <a:r>
              <a:rPr lang="it-IT" sz="2800" dirty="0" err="1"/>
              <a:t>zwischen</a:t>
            </a:r>
            <a:r>
              <a:rPr lang="it-IT" sz="2800" dirty="0"/>
              <a:t> </a:t>
            </a:r>
            <a:r>
              <a:rPr lang="it-IT" sz="2800" dirty="0" err="1"/>
              <a:t>den</a:t>
            </a:r>
            <a:r>
              <a:rPr lang="it-IT" sz="2800" dirty="0"/>
              <a:t> </a:t>
            </a:r>
            <a:r>
              <a:rPr lang="it-IT" sz="2800" dirty="0" err="1"/>
              <a:t>epistemischen</a:t>
            </a:r>
            <a:r>
              <a:rPr lang="it-IT" sz="2800" dirty="0"/>
              <a:t> </a:t>
            </a:r>
            <a:r>
              <a:rPr lang="it-IT" sz="2800" dirty="0" err="1"/>
              <a:t>Varianten</a:t>
            </a:r>
            <a:r>
              <a:rPr lang="it-IT" sz="2800" dirty="0"/>
              <a:t> von </a:t>
            </a:r>
            <a:r>
              <a:rPr lang="it-IT" sz="2800" dirty="0" err="1"/>
              <a:t>können</a:t>
            </a:r>
            <a:r>
              <a:rPr lang="it-IT" sz="2800" dirty="0"/>
              <a:t> und </a:t>
            </a:r>
            <a:r>
              <a:rPr lang="it-IT" sz="2800" dirty="0" err="1"/>
              <a:t>müssen</a:t>
            </a:r>
            <a:r>
              <a:rPr lang="it-IT" sz="2800" dirty="0"/>
              <a:t>.</a:t>
            </a:r>
          </a:p>
          <a:p>
            <a:r>
              <a:rPr lang="it-IT" sz="2800" dirty="0" err="1"/>
              <a:t>Jetzt</a:t>
            </a:r>
            <a:r>
              <a:rPr lang="it-IT" sz="2800" dirty="0"/>
              <a:t> </a:t>
            </a:r>
            <a:r>
              <a:rPr lang="it-IT" sz="2800" dirty="0" err="1"/>
              <a:t>dürfte</a:t>
            </a:r>
            <a:r>
              <a:rPr lang="it-IT" sz="2800" dirty="0"/>
              <a:t> </a:t>
            </a:r>
            <a:r>
              <a:rPr lang="it-IT" sz="2800" dirty="0" err="1"/>
              <a:t>er</a:t>
            </a:r>
            <a:r>
              <a:rPr lang="it-IT" sz="2800" dirty="0"/>
              <a:t> </a:t>
            </a:r>
            <a:r>
              <a:rPr lang="it-IT" sz="2800" dirty="0" err="1"/>
              <a:t>angekommen</a:t>
            </a:r>
            <a:r>
              <a:rPr lang="it-IT" sz="2800" dirty="0"/>
              <a:t> </a:t>
            </a:r>
            <a:r>
              <a:rPr lang="it-IT" sz="2800" dirty="0" err="1"/>
              <a:t>sein</a:t>
            </a:r>
            <a:r>
              <a:rPr lang="it-IT" sz="2800" dirty="0"/>
              <a:t>.</a:t>
            </a:r>
          </a:p>
          <a:p>
            <a:endParaRPr lang="it-IT" sz="2800" dirty="0"/>
          </a:p>
          <a:p>
            <a:r>
              <a:rPr lang="it-IT" sz="2800" i="1" dirty="0"/>
              <a:t>Engel: </a:t>
            </a:r>
            <a:r>
              <a:rPr lang="it-IT" sz="2800" dirty="0" err="1"/>
              <a:t>Vermutlich</a:t>
            </a:r>
            <a:endParaRPr lang="it-IT" sz="2800" dirty="0"/>
          </a:p>
          <a:p>
            <a:r>
              <a:rPr lang="it-IT" sz="2800" dirty="0"/>
              <a:t>Hanna </a:t>
            </a:r>
            <a:r>
              <a:rPr lang="it-IT" sz="2800" dirty="0" err="1"/>
              <a:t>dürfte</a:t>
            </a:r>
            <a:r>
              <a:rPr lang="it-IT" sz="2800" dirty="0"/>
              <a:t> </a:t>
            </a:r>
            <a:r>
              <a:rPr lang="it-IT" sz="2800" dirty="0" err="1"/>
              <a:t>nicht</a:t>
            </a:r>
            <a:r>
              <a:rPr lang="it-IT" sz="2800" dirty="0"/>
              <a:t> </a:t>
            </a:r>
            <a:r>
              <a:rPr lang="it-IT" sz="2800" dirty="0" err="1"/>
              <a:t>im</a:t>
            </a:r>
            <a:r>
              <a:rPr lang="it-IT" sz="2800" dirty="0"/>
              <a:t> </a:t>
            </a:r>
            <a:r>
              <a:rPr lang="it-IT" sz="2800" dirty="0" err="1"/>
              <a:t>Urlaub</a:t>
            </a:r>
            <a:r>
              <a:rPr lang="it-IT" sz="2800" dirty="0"/>
              <a:t> </a:t>
            </a:r>
            <a:r>
              <a:rPr lang="it-IT" sz="2800" dirty="0" err="1"/>
              <a:t>sein</a:t>
            </a:r>
            <a:r>
              <a:rPr lang="it-IT" sz="2800" dirty="0"/>
              <a:t> = Hanna </a:t>
            </a:r>
            <a:r>
              <a:rPr lang="it-IT" sz="2800" dirty="0" err="1"/>
              <a:t>ist</a:t>
            </a:r>
            <a:r>
              <a:rPr lang="it-IT" sz="2800" dirty="0"/>
              <a:t> </a:t>
            </a:r>
            <a:r>
              <a:rPr lang="it-IT" sz="2800" dirty="0" err="1"/>
              <a:t>vermutlich</a:t>
            </a:r>
            <a:r>
              <a:rPr lang="it-IT" sz="2800" dirty="0"/>
              <a:t> </a:t>
            </a:r>
            <a:r>
              <a:rPr lang="it-IT" sz="2800" dirty="0" err="1"/>
              <a:t>nicht</a:t>
            </a:r>
            <a:r>
              <a:rPr lang="it-IT" sz="2800" dirty="0"/>
              <a:t> </a:t>
            </a:r>
            <a:r>
              <a:rPr lang="it-IT" sz="2800" dirty="0" err="1"/>
              <a:t>im</a:t>
            </a:r>
            <a:r>
              <a:rPr lang="it-IT" sz="2800" dirty="0"/>
              <a:t> </a:t>
            </a:r>
            <a:r>
              <a:rPr lang="it-IT" sz="2800" dirty="0" err="1"/>
              <a:t>Urlaub</a:t>
            </a:r>
            <a:endParaRPr lang="it-IT" sz="2800" dirty="0"/>
          </a:p>
          <a:p>
            <a:endParaRPr lang="it-IT" sz="2800" dirty="0"/>
          </a:p>
          <a:p>
            <a:r>
              <a:rPr lang="it-IT" sz="2800" i="1" dirty="0" err="1"/>
              <a:t>Helbig</a:t>
            </a:r>
            <a:r>
              <a:rPr lang="it-IT" sz="2800" i="1" dirty="0"/>
              <a:t>/</a:t>
            </a:r>
            <a:r>
              <a:rPr lang="it-IT" sz="2800" i="1" dirty="0" err="1"/>
              <a:t>Buscha</a:t>
            </a:r>
            <a:r>
              <a:rPr lang="it-IT" sz="2800" i="1" dirty="0"/>
              <a:t>: </a:t>
            </a:r>
            <a:r>
              <a:rPr lang="it-IT" sz="2800" dirty="0" err="1"/>
              <a:t>Wahrscheinlich</a:t>
            </a:r>
            <a:endParaRPr lang="it-IT" sz="2800" dirty="0"/>
          </a:p>
          <a:p>
            <a:r>
              <a:rPr lang="it-IT" sz="2800" dirty="0" err="1"/>
              <a:t>Sie</a:t>
            </a:r>
            <a:r>
              <a:rPr lang="it-IT" sz="2800" dirty="0"/>
              <a:t> </a:t>
            </a:r>
            <a:r>
              <a:rPr lang="it-IT" sz="2800" dirty="0" err="1"/>
              <a:t>dürften</a:t>
            </a:r>
            <a:r>
              <a:rPr lang="it-IT" sz="2800" dirty="0"/>
              <a:t> </a:t>
            </a:r>
            <a:r>
              <a:rPr lang="it-IT" sz="2800" dirty="0" err="1"/>
              <a:t>schon</a:t>
            </a:r>
            <a:r>
              <a:rPr lang="it-IT" sz="2800" dirty="0"/>
              <a:t> </a:t>
            </a:r>
            <a:r>
              <a:rPr lang="it-IT" sz="2800" dirty="0" err="1"/>
              <a:t>schlafen</a:t>
            </a:r>
            <a:r>
              <a:rPr lang="it-IT" sz="2800" dirty="0"/>
              <a:t> = </a:t>
            </a:r>
            <a:r>
              <a:rPr lang="it-IT" sz="2800" dirty="0" err="1"/>
              <a:t>Sie</a:t>
            </a:r>
            <a:r>
              <a:rPr lang="it-IT" sz="2800" dirty="0"/>
              <a:t> </a:t>
            </a:r>
            <a:r>
              <a:rPr lang="it-IT" sz="2800" dirty="0" err="1"/>
              <a:t>schlafen</a:t>
            </a:r>
            <a:r>
              <a:rPr lang="it-IT" sz="2800" dirty="0"/>
              <a:t> </a:t>
            </a:r>
            <a:r>
              <a:rPr lang="it-IT" sz="2800" dirty="0" err="1"/>
              <a:t>wahrscheinlich</a:t>
            </a:r>
            <a:r>
              <a:rPr lang="it-IT" sz="2800" dirty="0"/>
              <a:t> </a:t>
            </a:r>
            <a:r>
              <a:rPr lang="it-IT" sz="2800" dirty="0" err="1"/>
              <a:t>schon</a:t>
            </a:r>
            <a:endParaRPr lang="it-IT" sz="28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3539430"/>
          </a:xfrm>
          <a:prstGeom prst="rect">
            <a:avLst/>
          </a:prstGeom>
          <a:noFill/>
          <a:ln w="9525">
            <a:noFill/>
            <a:miter lim="800000"/>
            <a:headEnd/>
            <a:tailEnd/>
          </a:ln>
        </p:spPr>
        <p:txBody>
          <a:bodyPr>
            <a:spAutoFit/>
          </a:bodyPr>
          <a:lstStyle/>
          <a:p>
            <a:endParaRPr lang="de-DE" sz="2800" dirty="0"/>
          </a:p>
          <a:p>
            <a:r>
              <a:rPr lang="it-IT" sz="2800" i="1" dirty="0" err="1"/>
              <a:t>Weinrich</a:t>
            </a:r>
            <a:r>
              <a:rPr lang="it-IT" sz="2800" i="1" dirty="0"/>
              <a:t>: </a:t>
            </a:r>
            <a:r>
              <a:rPr lang="it-IT" sz="2800" dirty="0"/>
              <a:t>Die </a:t>
            </a:r>
            <a:r>
              <a:rPr lang="it-IT" sz="2800" dirty="0" err="1"/>
              <a:t>Bedeutung</a:t>
            </a:r>
            <a:r>
              <a:rPr lang="it-IT" sz="2800" dirty="0"/>
              <a:t> </a:t>
            </a:r>
            <a:r>
              <a:rPr lang="it-IT" sz="2800" dirty="0" err="1"/>
              <a:t>des</a:t>
            </a:r>
            <a:r>
              <a:rPr lang="it-IT" sz="2800" dirty="0"/>
              <a:t> </a:t>
            </a:r>
            <a:r>
              <a:rPr lang="it-IT" sz="2800" dirty="0" err="1"/>
              <a:t>Modalverbs</a:t>
            </a:r>
            <a:r>
              <a:rPr lang="it-IT" sz="2800" dirty="0"/>
              <a:t> </a:t>
            </a:r>
            <a:r>
              <a:rPr lang="it-IT" sz="2800" dirty="0" err="1"/>
              <a:t>wird</a:t>
            </a:r>
            <a:r>
              <a:rPr lang="it-IT" sz="2800" dirty="0"/>
              <a:t> </a:t>
            </a:r>
            <a:r>
              <a:rPr lang="it-IT" sz="2800" dirty="0" err="1"/>
              <a:t>auf</a:t>
            </a:r>
            <a:r>
              <a:rPr lang="it-IT" sz="2800" dirty="0"/>
              <a:t> die Nuance </a:t>
            </a:r>
            <a:r>
              <a:rPr lang="it-IT" sz="2800" dirty="0" err="1"/>
              <a:t>einer</a:t>
            </a:r>
            <a:r>
              <a:rPr lang="it-IT" sz="2800" dirty="0"/>
              <a:t> ‘</a:t>
            </a:r>
            <a:r>
              <a:rPr lang="it-IT" sz="2800" dirty="0" err="1"/>
              <a:t>ziemlich</a:t>
            </a:r>
            <a:r>
              <a:rPr lang="it-IT" sz="2800" dirty="0"/>
              <a:t> </a:t>
            </a:r>
            <a:r>
              <a:rPr lang="it-IT" sz="2800" dirty="0" err="1"/>
              <a:t>zwingenden</a:t>
            </a:r>
            <a:r>
              <a:rPr lang="it-IT" sz="2800" dirty="0"/>
              <a:t> </a:t>
            </a:r>
            <a:r>
              <a:rPr lang="it-IT" sz="2800" dirty="0" err="1"/>
              <a:t>Vermutung</a:t>
            </a:r>
            <a:r>
              <a:rPr lang="it-IT" sz="2800" dirty="0"/>
              <a:t>’ </a:t>
            </a:r>
            <a:r>
              <a:rPr lang="it-IT" sz="2800" dirty="0" err="1"/>
              <a:t>festgelegt</a:t>
            </a:r>
            <a:r>
              <a:rPr lang="it-IT" sz="2800" dirty="0"/>
              <a:t>.</a:t>
            </a:r>
          </a:p>
          <a:p>
            <a:endParaRPr lang="it-IT" sz="2800" dirty="0"/>
          </a:p>
          <a:p>
            <a:r>
              <a:rPr lang="it-IT" sz="2800" i="1" dirty="0" err="1"/>
              <a:t>Zifonun</a:t>
            </a:r>
            <a:r>
              <a:rPr lang="it-IT" sz="2800" i="1" dirty="0"/>
              <a:t> et al.: </a:t>
            </a:r>
            <a:r>
              <a:rPr lang="it-IT" sz="2800" dirty="0" err="1"/>
              <a:t>Mit</a:t>
            </a:r>
            <a:r>
              <a:rPr lang="it-IT" sz="2800" dirty="0"/>
              <a:t> </a:t>
            </a:r>
            <a:r>
              <a:rPr lang="it-IT" sz="2800" dirty="0" err="1"/>
              <a:t>dürfen</a:t>
            </a:r>
            <a:r>
              <a:rPr lang="it-IT" sz="2800" dirty="0"/>
              <a:t> </a:t>
            </a:r>
            <a:r>
              <a:rPr lang="it-IT" sz="2800" dirty="0" err="1"/>
              <a:t>bringt</a:t>
            </a:r>
            <a:r>
              <a:rPr lang="it-IT" sz="2800" dirty="0"/>
              <a:t> </a:t>
            </a:r>
            <a:r>
              <a:rPr lang="it-IT" sz="2800" dirty="0" err="1"/>
              <a:t>der</a:t>
            </a:r>
            <a:r>
              <a:rPr lang="it-IT" sz="2800" dirty="0"/>
              <a:t> </a:t>
            </a:r>
            <a:r>
              <a:rPr lang="it-IT" sz="2800" dirty="0" err="1"/>
              <a:t>Sprecher</a:t>
            </a:r>
            <a:r>
              <a:rPr lang="it-IT" sz="2800" dirty="0"/>
              <a:t> </a:t>
            </a:r>
            <a:r>
              <a:rPr lang="it-IT" sz="2800" dirty="0" err="1"/>
              <a:t>einen</a:t>
            </a:r>
            <a:r>
              <a:rPr lang="it-IT" sz="2800" dirty="0"/>
              <a:t> </a:t>
            </a:r>
            <a:r>
              <a:rPr lang="it-IT" sz="2800" b="1" dirty="0" err="1"/>
              <a:t>relativ</a:t>
            </a:r>
            <a:r>
              <a:rPr lang="it-IT" sz="2800" b="1" dirty="0"/>
              <a:t> </a:t>
            </a:r>
            <a:r>
              <a:rPr lang="it-IT" sz="2800" b="1" dirty="0" err="1"/>
              <a:t>geringeren</a:t>
            </a:r>
            <a:r>
              <a:rPr lang="it-IT" sz="2800" b="1" dirty="0"/>
              <a:t> </a:t>
            </a:r>
            <a:r>
              <a:rPr lang="it-IT" sz="2800" b="1" dirty="0" err="1"/>
              <a:t>Grad</a:t>
            </a:r>
            <a:r>
              <a:rPr lang="it-IT" sz="2800" b="1" dirty="0"/>
              <a:t> </a:t>
            </a:r>
            <a:r>
              <a:rPr lang="it-IT" sz="2800" dirty="0"/>
              <a:t>an </a:t>
            </a:r>
            <a:r>
              <a:rPr lang="it-IT" sz="2800" dirty="0" err="1"/>
              <a:t>Verlässlichkeit</a:t>
            </a:r>
            <a:r>
              <a:rPr lang="it-IT" sz="2800" dirty="0"/>
              <a:t> </a:t>
            </a:r>
            <a:r>
              <a:rPr lang="it-IT" sz="2800" dirty="0" err="1"/>
              <a:t>seiner</a:t>
            </a:r>
            <a:r>
              <a:rPr lang="it-IT" sz="2800" dirty="0"/>
              <a:t> </a:t>
            </a:r>
            <a:r>
              <a:rPr lang="it-IT" sz="2800" dirty="0" err="1"/>
              <a:t>Schlu</a:t>
            </a:r>
            <a:r>
              <a:rPr lang="it-IT" sz="2800" dirty="0"/>
              <a:t>βfolgerungen oder seines Wissens zum Ausdruck.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3899144"/>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r>
              <a:rPr lang="it-IT" b="1" dirty="0" err="1"/>
              <a:t>Stranierismi</a:t>
            </a:r>
            <a:endParaRPr lang="it-IT" b="1" dirty="0"/>
          </a:p>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i="1" dirty="0"/>
              <a:t>Prestiti</a:t>
            </a:r>
            <a:r>
              <a:rPr lang="it-IT" dirty="0"/>
              <a:t> </a:t>
            </a:r>
            <a:r>
              <a:rPr lang="it-IT" i="1" dirty="0"/>
              <a:t>integrali</a:t>
            </a:r>
          </a:p>
          <a:p>
            <a:pPr lvl="1" algn="just">
              <a:lnSpc>
                <a:spcPct val="96000"/>
              </a:lnSpc>
              <a:spcBef>
                <a:spcPts val="300"/>
              </a:spcBef>
              <a:spcAft>
                <a:spcPts val="300"/>
              </a:spcAft>
            </a:pPr>
            <a:r>
              <a:rPr lang="it-IT" dirty="0"/>
              <a:t>Outsourcing (</a:t>
            </a:r>
            <a:r>
              <a:rPr lang="it-IT" dirty="0" err="1"/>
              <a:t>Produktionsauslagerung</a:t>
            </a:r>
            <a:r>
              <a:rPr lang="it-IT" dirty="0"/>
              <a:t>,</a:t>
            </a:r>
          </a:p>
          <a:p>
            <a:pPr lvl="1" algn="just">
              <a:lnSpc>
                <a:spcPct val="96000"/>
              </a:lnSpc>
              <a:spcBef>
                <a:spcPts val="300"/>
              </a:spcBef>
              <a:spcAft>
                <a:spcPts val="300"/>
              </a:spcAft>
            </a:pPr>
            <a:r>
              <a:rPr lang="it-IT" dirty="0"/>
              <a:t>terziarizzazione/esternalizzazione/produzione all’esterno)</a:t>
            </a:r>
          </a:p>
          <a:p>
            <a:pPr lvl="1" algn="just">
              <a:lnSpc>
                <a:spcPct val="96000"/>
              </a:lnSpc>
              <a:spcBef>
                <a:spcPts val="300"/>
              </a:spcBef>
              <a:spcAft>
                <a:spcPts val="300"/>
              </a:spcAft>
            </a:pPr>
            <a:r>
              <a:rPr lang="it-IT" dirty="0" err="1"/>
              <a:t>Homesaving</a:t>
            </a:r>
            <a:r>
              <a:rPr lang="it-IT" dirty="0"/>
              <a:t> (</a:t>
            </a:r>
            <a:r>
              <a:rPr lang="it-IT" dirty="0" err="1"/>
              <a:t>Bausparen</a:t>
            </a:r>
            <a:r>
              <a:rPr lang="it-IT" dirty="0"/>
              <a:t>, risparmio immobiliare o edilizio)</a:t>
            </a:r>
          </a:p>
          <a:p>
            <a:pPr lvl="1" algn="just">
              <a:lnSpc>
                <a:spcPct val="96000"/>
              </a:lnSpc>
              <a:spcBef>
                <a:spcPts val="300"/>
              </a:spcBef>
              <a:spcAft>
                <a:spcPts val="300"/>
              </a:spcAft>
            </a:pPr>
            <a:r>
              <a:rPr lang="it-IT" dirty="0"/>
              <a:t>Online-Banking</a:t>
            </a:r>
          </a:p>
          <a:p>
            <a:pPr lvl="1" algn="just">
              <a:lnSpc>
                <a:spcPct val="96000"/>
              </a:lnSpc>
              <a:spcBef>
                <a:spcPts val="300"/>
              </a:spcBef>
              <a:spcAft>
                <a:spcPts val="300"/>
              </a:spcAft>
            </a:pPr>
            <a:r>
              <a:rPr lang="it-IT" dirty="0" err="1"/>
              <a:t>Homeoffice</a:t>
            </a:r>
            <a:r>
              <a:rPr lang="it-IT" dirty="0"/>
              <a:t>/Home-Office</a:t>
            </a:r>
          </a:p>
          <a:p>
            <a:pPr lvl="1" algn="just">
              <a:lnSpc>
                <a:spcPct val="96000"/>
              </a:lnSpc>
              <a:spcBef>
                <a:spcPts val="300"/>
              </a:spcBef>
              <a:spcAft>
                <a:spcPts val="300"/>
              </a:spcAft>
            </a:pPr>
            <a:endParaRPr lang="it-IT" dirty="0"/>
          </a:p>
        </p:txBody>
      </p:sp>
      <p:sp>
        <p:nvSpPr>
          <p:cNvPr id="2" name="CasellaDiTesto 1"/>
          <p:cNvSpPr txBox="1">
            <a:spLocks noChangeArrowheads="1"/>
          </p:cNvSpPr>
          <p:nvPr/>
        </p:nvSpPr>
        <p:spPr bwMode="auto">
          <a:xfrm>
            <a:off x="900113" y="4365625"/>
            <a:ext cx="7616825" cy="1938992"/>
          </a:xfrm>
          <a:prstGeom prst="rect">
            <a:avLst/>
          </a:prstGeom>
          <a:noFill/>
          <a:ln w="9525">
            <a:noFill/>
            <a:miter lim="800000"/>
            <a:headEnd/>
            <a:tailEnd/>
          </a:ln>
        </p:spPr>
        <p:txBody>
          <a:bodyPr>
            <a:spAutoFit/>
          </a:bodyPr>
          <a:lstStyle/>
          <a:p>
            <a:endParaRPr lang="it-IT" i="1" dirty="0"/>
          </a:p>
          <a:p>
            <a:r>
              <a:rPr lang="it-IT" i="1" dirty="0"/>
              <a:t>Ibridi </a:t>
            </a:r>
          </a:p>
          <a:p>
            <a:endParaRPr lang="it-IT" dirty="0"/>
          </a:p>
          <a:p>
            <a:r>
              <a:rPr lang="it-IT" dirty="0"/>
              <a:t>Online-</a:t>
            </a:r>
            <a:r>
              <a:rPr lang="it-IT" dirty="0" err="1"/>
              <a:t>Dienste</a:t>
            </a:r>
            <a:r>
              <a:rPr lang="it-IT" dirty="0"/>
              <a:t> - servizi online</a:t>
            </a:r>
          </a:p>
          <a:p>
            <a:r>
              <a:rPr lang="it-IT" dirty="0" err="1"/>
              <a:t>Servicegesellschaft</a:t>
            </a:r>
            <a:r>
              <a:rPr lang="it-IT" dirty="0"/>
              <a:t> – società di servizi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P spid="2"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6124754"/>
          </a:xfrm>
          <a:prstGeom prst="rect">
            <a:avLst/>
          </a:prstGeom>
          <a:noFill/>
          <a:ln w="9525">
            <a:noFill/>
            <a:miter lim="800000"/>
            <a:headEnd/>
            <a:tailEnd/>
          </a:ln>
        </p:spPr>
        <p:txBody>
          <a:bodyPr>
            <a:spAutoFit/>
          </a:bodyPr>
          <a:lstStyle/>
          <a:p>
            <a:r>
              <a:rPr lang="it-IT" sz="2800" b="1" dirty="0" err="1"/>
              <a:t>Können</a:t>
            </a:r>
            <a:endParaRPr lang="it-IT" sz="2800" b="1" dirty="0"/>
          </a:p>
          <a:p>
            <a:endParaRPr lang="it-IT" sz="2800" dirty="0"/>
          </a:p>
          <a:p>
            <a:r>
              <a:rPr lang="it-IT" sz="2800" i="1" dirty="0" err="1"/>
              <a:t>Duden</a:t>
            </a:r>
            <a:r>
              <a:rPr lang="it-IT" sz="2800" dirty="0"/>
              <a:t>: --</a:t>
            </a:r>
          </a:p>
          <a:p>
            <a:r>
              <a:rPr lang="it-IT" sz="2800" dirty="0"/>
              <a:t>Man </a:t>
            </a:r>
            <a:r>
              <a:rPr lang="it-IT" sz="2800" dirty="0" err="1"/>
              <a:t>behauptet</a:t>
            </a:r>
            <a:r>
              <a:rPr lang="it-IT" sz="2800" dirty="0"/>
              <a:t>, </a:t>
            </a:r>
            <a:r>
              <a:rPr lang="it-IT" sz="2800" dirty="0" err="1"/>
              <a:t>er</a:t>
            </a:r>
            <a:r>
              <a:rPr lang="it-IT" sz="2800" dirty="0"/>
              <a:t> </a:t>
            </a:r>
            <a:r>
              <a:rPr lang="it-IT" sz="2800" dirty="0" err="1"/>
              <a:t>habe</a:t>
            </a:r>
            <a:r>
              <a:rPr lang="it-IT" sz="2800" dirty="0"/>
              <a:t> </a:t>
            </a:r>
            <a:r>
              <a:rPr lang="it-IT" sz="2800" dirty="0" err="1"/>
              <a:t>das</a:t>
            </a:r>
            <a:r>
              <a:rPr lang="it-IT" sz="2800" dirty="0"/>
              <a:t> </a:t>
            </a:r>
            <a:r>
              <a:rPr lang="it-IT" sz="2800" dirty="0" err="1"/>
              <a:t>Geld</a:t>
            </a:r>
            <a:r>
              <a:rPr lang="it-IT" sz="2800" dirty="0"/>
              <a:t> </a:t>
            </a:r>
            <a:r>
              <a:rPr lang="it-IT" sz="2800" dirty="0" err="1"/>
              <a:t>veruntreut</a:t>
            </a:r>
            <a:r>
              <a:rPr lang="it-IT" sz="2800" dirty="0"/>
              <a:t>, </a:t>
            </a:r>
            <a:r>
              <a:rPr lang="it-IT" sz="2800" dirty="0" err="1"/>
              <a:t>aber</a:t>
            </a:r>
            <a:r>
              <a:rPr lang="it-IT" sz="2800" dirty="0"/>
              <a:t> </a:t>
            </a:r>
            <a:r>
              <a:rPr lang="it-IT" sz="2800" dirty="0" err="1"/>
              <a:t>er</a:t>
            </a:r>
            <a:r>
              <a:rPr lang="it-IT" sz="2800" dirty="0"/>
              <a:t> </a:t>
            </a:r>
            <a:r>
              <a:rPr lang="it-IT" sz="2800" dirty="0" err="1"/>
              <a:t>kann</a:t>
            </a:r>
            <a:r>
              <a:rPr lang="it-IT" sz="2800" dirty="0"/>
              <a:t> es </a:t>
            </a:r>
            <a:r>
              <a:rPr lang="it-IT" sz="2800" dirty="0" err="1"/>
              <a:t>auch</a:t>
            </a:r>
            <a:r>
              <a:rPr lang="it-IT" sz="2800" dirty="0"/>
              <a:t> </a:t>
            </a:r>
            <a:r>
              <a:rPr lang="it-IT" sz="2800" dirty="0" err="1"/>
              <a:t>verloren</a:t>
            </a:r>
            <a:r>
              <a:rPr lang="it-IT" sz="2800" dirty="0"/>
              <a:t> </a:t>
            </a:r>
            <a:r>
              <a:rPr lang="it-IT" sz="2800" dirty="0" err="1"/>
              <a:t>haben</a:t>
            </a:r>
            <a:endParaRPr lang="it-IT" sz="2800" dirty="0"/>
          </a:p>
          <a:p>
            <a:endParaRPr lang="it-IT" sz="2800" dirty="0"/>
          </a:p>
          <a:p>
            <a:r>
              <a:rPr lang="it-IT" sz="2800" i="1" dirty="0"/>
              <a:t>Engel</a:t>
            </a:r>
            <a:r>
              <a:rPr lang="it-IT" sz="2800" dirty="0"/>
              <a:t>: </a:t>
            </a:r>
            <a:r>
              <a:rPr lang="it-IT" sz="2800" dirty="0" err="1"/>
              <a:t>Vielleicht</a:t>
            </a:r>
            <a:r>
              <a:rPr lang="it-IT" sz="2800" dirty="0"/>
              <a:t>, </a:t>
            </a:r>
            <a:r>
              <a:rPr lang="it-IT" sz="2800" dirty="0" err="1"/>
              <a:t>möglicherweise</a:t>
            </a:r>
            <a:endParaRPr lang="it-IT" sz="2800" dirty="0"/>
          </a:p>
          <a:p>
            <a:r>
              <a:rPr lang="it-IT" sz="2800" dirty="0"/>
              <a:t>Hanna </a:t>
            </a:r>
            <a:r>
              <a:rPr lang="it-IT" sz="2800" dirty="0" err="1"/>
              <a:t>kann</a:t>
            </a:r>
            <a:r>
              <a:rPr lang="it-IT" sz="2800" dirty="0"/>
              <a:t> in </a:t>
            </a:r>
            <a:r>
              <a:rPr lang="it-IT" sz="2800" dirty="0" err="1"/>
              <a:t>Kärnten</a:t>
            </a:r>
            <a:r>
              <a:rPr lang="it-IT" sz="2800" dirty="0"/>
              <a:t> </a:t>
            </a:r>
            <a:r>
              <a:rPr lang="it-IT" sz="2800" dirty="0" err="1"/>
              <a:t>sein</a:t>
            </a:r>
            <a:r>
              <a:rPr lang="it-IT" sz="2800" dirty="0"/>
              <a:t> = Hanna </a:t>
            </a:r>
            <a:r>
              <a:rPr lang="it-IT" sz="2800" dirty="0" err="1"/>
              <a:t>ist</a:t>
            </a:r>
            <a:r>
              <a:rPr lang="it-IT" sz="2800" dirty="0"/>
              <a:t> </a:t>
            </a:r>
            <a:r>
              <a:rPr lang="it-IT" sz="2800" dirty="0" err="1"/>
              <a:t>vielleicht</a:t>
            </a:r>
            <a:r>
              <a:rPr lang="it-IT" sz="2800" dirty="0"/>
              <a:t> in </a:t>
            </a:r>
            <a:r>
              <a:rPr lang="it-IT" sz="2800" dirty="0" err="1"/>
              <a:t>Kärnten</a:t>
            </a:r>
            <a:endParaRPr lang="it-IT" sz="2800" dirty="0"/>
          </a:p>
          <a:p>
            <a:endParaRPr lang="it-IT" sz="2800" dirty="0"/>
          </a:p>
          <a:p>
            <a:r>
              <a:rPr lang="it-IT" sz="2800" i="1" dirty="0" err="1"/>
              <a:t>Helbig</a:t>
            </a:r>
            <a:r>
              <a:rPr lang="it-IT" sz="2800" i="1" dirty="0"/>
              <a:t>/</a:t>
            </a:r>
            <a:r>
              <a:rPr lang="it-IT" sz="2800" i="1" dirty="0" err="1"/>
              <a:t>Buscha</a:t>
            </a:r>
            <a:r>
              <a:rPr lang="it-IT" sz="2800" i="1" dirty="0"/>
              <a:t>: </a:t>
            </a:r>
            <a:r>
              <a:rPr lang="it-IT" sz="2800" dirty="0" err="1"/>
              <a:t>Ungewissheit</a:t>
            </a:r>
            <a:r>
              <a:rPr lang="it-IT" sz="2800" dirty="0"/>
              <a:t> (</a:t>
            </a:r>
            <a:r>
              <a:rPr lang="it-IT" sz="2800" dirty="0" err="1"/>
              <a:t>Vielleicht</a:t>
            </a:r>
            <a:r>
              <a:rPr lang="it-IT" sz="2800" dirty="0"/>
              <a:t>)</a:t>
            </a:r>
          </a:p>
          <a:p>
            <a:r>
              <a:rPr lang="it-IT" sz="2800" dirty="0" err="1"/>
              <a:t>Er</a:t>
            </a:r>
            <a:r>
              <a:rPr lang="it-IT" sz="2800" dirty="0"/>
              <a:t> </a:t>
            </a:r>
            <a:r>
              <a:rPr lang="it-IT" sz="2800" dirty="0" err="1"/>
              <a:t>kann</a:t>
            </a:r>
            <a:r>
              <a:rPr lang="it-IT" sz="2800" dirty="0"/>
              <a:t> </a:t>
            </a:r>
            <a:r>
              <a:rPr lang="it-IT" sz="2800" dirty="0" err="1"/>
              <a:t>noch</a:t>
            </a:r>
            <a:r>
              <a:rPr lang="it-IT" sz="2800" dirty="0"/>
              <a:t> </a:t>
            </a:r>
            <a:r>
              <a:rPr lang="it-IT" sz="2800" dirty="0" err="1"/>
              <a:t>auf</a:t>
            </a:r>
            <a:r>
              <a:rPr lang="it-IT" sz="2800" dirty="0"/>
              <a:t> </a:t>
            </a:r>
            <a:r>
              <a:rPr lang="it-IT" sz="2800" dirty="0" err="1"/>
              <a:t>dem</a:t>
            </a:r>
            <a:r>
              <a:rPr lang="it-IT" sz="2800" dirty="0"/>
              <a:t> </a:t>
            </a:r>
            <a:r>
              <a:rPr lang="it-IT" sz="2800" dirty="0" err="1"/>
              <a:t>Sportplatz</a:t>
            </a:r>
            <a:r>
              <a:rPr lang="it-IT" sz="2800" dirty="0"/>
              <a:t> </a:t>
            </a:r>
            <a:r>
              <a:rPr lang="it-IT" sz="2800" dirty="0" err="1"/>
              <a:t>sein</a:t>
            </a:r>
            <a:r>
              <a:rPr lang="it-IT" sz="2800" dirty="0"/>
              <a:t> = </a:t>
            </a:r>
            <a:r>
              <a:rPr lang="it-IT" sz="2800" dirty="0" err="1"/>
              <a:t>Er</a:t>
            </a:r>
            <a:r>
              <a:rPr lang="it-IT" sz="2800" dirty="0"/>
              <a:t> </a:t>
            </a:r>
            <a:r>
              <a:rPr lang="it-IT" sz="2800" dirty="0" err="1"/>
              <a:t>ist</a:t>
            </a:r>
            <a:r>
              <a:rPr lang="it-IT" sz="2800" dirty="0"/>
              <a:t> </a:t>
            </a:r>
            <a:r>
              <a:rPr lang="it-IT" sz="2800" dirty="0" err="1"/>
              <a:t>vielleicht</a:t>
            </a:r>
            <a:r>
              <a:rPr lang="it-IT" sz="2800" dirty="0"/>
              <a:t> </a:t>
            </a:r>
            <a:r>
              <a:rPr lang="it-IT" sz="2800" dirty="0" err="1"/>
              <a:t>noch</a:t>
            </a:r>
            <a:r>
              <a:rPr lang="it-IT" sz="2800" dirty="0"/>
              <a:t> </a:t>
            </a:r>
            <a:r>
              <a:rPr lang="it-IT" sz="2800" dirty="0" err="1"/>
              <a:t>auf</a:t>
            </a:r>
            <a:r>
              <a:rPr lang="it-IT" sz="2800" dirty="0"/>
              <a:t> </a:t>
            </a:r>
            <a:r>
              <a:rPr lang="it-IT" sz="2800" dirty="0" err="1"/>
              <a:t>dem</a:t>
            </a:r>
            <a:r>
              <a:rPr lang="it-IT" sz="2800" dirty="0"/>
              <a:t> </a:t>
            </a:r>
            <a:r>
              <a:rPr lang="it-IT" sz="2800" dirty="0" err="1"/>
              <a:t>Sportplatz</a:t>
            </a:r>
            <a:endParaRPr lang="it-IT" sz="2800" dirty="0"/>
          </a:p>
          <a:p>
            <a:endParaRPr lang="it-IT" sz="28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3108543"/>
          </a:xfrm>
          <a:prstGeom prst="rect">
            <a:avLst/>
          </a:prstGeom>
          <a:noFill/>
          <a:ln w="9525">
            <a:noFill/>
            <a:miter lim="800000"/>
            <a:headEnd/>
            <a:tailEnd/>
          </a:ln>
        </p:spPr>
        <p:txBody>
          <a:bodyPr>
            <a:spAutoFit/>
          </a:bodyPr>
          <a:lstStyle/>
          <a:p>
            <a:endParaRPr lang="it-IT" sz="2800" dirty="0"/>
          </a:p>
          <a:p>
            <a:r>
              <a:rPr lang="it-IT" sz="2800" i="1" dirty="0" err="1"/>
              <a:t>Weinrich</a:t>
            </a:r>
            <a:r>
              <a:rPr lang="it-IT" sz="2800" dirty="0"/>
              <a:t>: </a:t>
            </a:r>
            <a:r>
              <a:rPr lang="it-IT" sz="2800" dirty="0" err="1"/>
              <a:t>Mit</a:t>
            </a:r>
            <a:r>
              <a:rPr lang="it-IT" sz="2800" dirty="0"/>
              <a:t> </a:t>
            </a:r>
            <a:r>
              <a:rPr lang="it-IT" sz="2800" dirty="0" err="1"/>
              <a:t>diesem</a:t>
            </a:r>
            <a:r>
              <a:rPr lang="it-IT" sz="2800" dirty="0"/>
              <a:t> </a:t>
            </a:r>
            <a:r>
              <a:rPr lang="it-IT" sz="2800" dirty="0" err="1"/>
              <a:t>Modalverb</a:t>
            </a:r>
            <a:r>
              <a:rPr lang="it-IT" sz="2800" dirty="0"/>
              <a:t> </a:t>
            </a:r>
            <a:r>
              <a:rPr lang="it-IT" sz="2800" dirty="0" err="1"/>
              <a:t>bleibt</a:t>
            </a:r>
            <a:r>
              <a:rPr lang="it-IT" sz="2800" dirty="0"/>
              <a:t> die </a:t>
            </a:r>
            <a:r>
              <a:rPr lang="it-IT" sz="2800" dirty="0" err="1"/>
              <a:t>Geltung</a:t>
            </a:r>
            <a:r>
              <a:rPr lang="it-IT" sz="2800" dirty="0"/>
              <a:t> </a:t>
            </a:r>
            <a:r>
              <a:rPr lang="it-IT" sz="2800" dirty="0" err="1"/>
              <a:t>der</a:t>
            </a:r>
            <a:r>
              <a:rPr lang="it-IT" sz="2800" dirty="0"/>
              <a:t> </a:t>
            </a:r>
            <a:r>
              <a:rPr lang="it-IT" sz="2800" dirty="0" err="1"/>
              <a:t>Nachricht</a:t>
            </a:r>
            <a:r>
              <a:rPr lang="it-IT" sz="2800" dirty="0"/>
              <a:t> </a:t>
            </a:r>
            <a:r>
              <a:rPr lang="it-IT" sz="2800" dirty="0" err="1"/>
              <a:t>zwischen</a:t>
            </a:r>
            <a:r>
              <a:rPr lang="it-IT" sz="2800" dirty="0"/>
              <a:t> </a:t>
            </a:r>
            <a:r>
              <a:rPr lang="it-IT" sz="2800" dirty="0" err="1"/>
              <a:t>den</a:t>
            </a:r>
            <a:r>
              <a:rPr lang="it-IT" sz="2800" dirty="0"/>
              <a:t> </a:t>
            </a:r>
            <a:r>
              <a:rPr lang="it-IT" sz="2800" dirty="0" err="1"/>
              <a:t>Polen</a:t>
            </a:r>
            <a:r>
              <a:rPr lang="it-IT" sz="2800" dirty="0"/>
              <a:t> </a:t>
            </a:r>
            <a:r>
              <a:rPr lang="it-IT" sz="2800" dirty="0" err="1"/>
              <a:t>Affirmation</a:t>
            </a:r>
            <a:r>
              <a:rPr lang="it-IT" sz="2800" dirty="0"/>
              <a:t> und </a:t>
            </a:r>
            <a:r>
              <a:rPr lang="it-IT" sz="2800" dirty="0" err="1"/>
              <a:t>Negation</a:t>
            </a:r>
            <a:r>
              <a:rPr lang="it-IT" sz="2800" dirty="0"/>
              <a:t> in </a:t>
            </a:r>
            <a:r>
              <a:rPr lang="it-IT" sz="2800" dirty="0" err="1"/>
              <a:t>der</a:t>
            </a:r>
            <a:r>
              <a:rPr lang="it-IT" sz="2800" dirty="0"/>
              <a:t> </a:t>
            </a:r>
            <a:r>
              <a:rPr lang="it-IT" sz="2800" dirty="0" err="1"/>
              <a:t>Schwebe</a:t>
            </a:r>
            <a:endParaRPr lang="it-IT" sz="2800" dirty="0"/>
          </a:p>
          <a:p>
            <a:r>
              <a:rPr lang="it-IT" sz="2800" dirty="0" err="1"/>
              <a:t>Das</a:t>
            </a:r>
            <a:r>
              <a:rPr lang="it-IT" sz="2800" dirty="0"/>
              <a:t> </a:t>
            </a:r>
            <a:r>
              <a:rPr lang="it-IT" sz="2800" dirty="0" err="1"/>
              <a:t>kann</a:t>
            </a:r>
            <a:r>
              <a:rPr lang="it-IT" sz="2800" dirty="0"/>
              <a:t> </a:t>
            </a:r>
            <a:r>
              <a:rPr lang="it-IT" sz="2800" dirty="0" err="1"/>
              <a:t>sich</a:t>
            </a:r>
            <a:r>
              <a:rPr lang="it-IT" sz="2800" dirty="0"/>
              <a:t> </a:t>
            </a:r>
            <a:r>
              <a:rPr lang="it-IT" sz="2800" dirty="0" err="1"/>
              <a:t>ja</a:t>
            </a:r>
            <a:r>
              <a:rPr lang="it-IT" sz="2800" dirty="0"/>
              <a:t> </a:t>
            </a:r>
            <a:r>
              <a:rPr lang="it-IT" sz="2800" dirty="0" err="1"/>
              <a:t>wohl</a:t>
            </a:r>
            <a:r>
              <a:rPr lang="it-IT" sz="2800" dirty="0"/>
              <a:t> so </a:t>
            </a:r>
            <a:r>
              <a:rPr lang="it-IT" sz="2800" dirty="0" err="1"/>
              <a:t>verhalten</a:t>
            </a:r>
            <a:r>
              <a:rPr lang="it-IT" sz="2800" dirty="0"/>
              <a:t>, </a:t>
            </a:r>
            <a:r>
              <a:rPr lang="it-IT" sz="2800" dirty="0" err="1"/>
              <a:t>wie</a:t>
            </a:r>
            <a:r>
              <a:rPr lang="it-IT" sz="2800" dirty="0"/>
              <a:t> </a:t>
            </a:r>
            <a:r>
              <a:rPr lang="it-IT" sz="2800" dirty="0" err="1"/>
              <a:t>Sie</a:t>
            </a:r>
            <a:r>
              <a:rPr lang="it-IT" sz="2800" dirty="0"/>
              <a:t> </a:t>
            </a:r>
            <a:r>
              <a:rPr lang="it-IT" sz="2800" dirty="0" err="1"/>
              <a:t>sagen</a:t>
            </a:r>
            <a:r>
              <a:rPr lang="it-IT" sz="2800" dirty="0"/>
              <a:t>, </a:t>
            </a:r>
            <a:r>
              <a:rPr lang="it-IT" sz="2800" dirty="0" err="1"/>
              <a:t>aber</a:t>
            </a:r>
            <a:r>
              <a:rPr lang="it-IT" sz="2800" dirty="0"/>
              <a:t> es </a:t>
            </a:r>
            <a:r>
              <a:rPr lang="it-IT" sz="2800" dirty="0" err="1"/>
              <a:t>fehlen</a:t>
            </a:r>
            <a:r>
              <a:rPr lang="it-IT" sz="2800" dirty="0"/>
              <a:t> </a:t>
            </a:r>
            <a:r>
              <a:rPr lang="it-IT" sz="2800" dirty="0" err="1"/>
              <a:t>dafür</a:t>
            </a:r>
            <a:r>
              <a:rPr lang="it-IT" sz="2800" dirty="0"/>
              <a:t> die </a:t>
            </a:r>
            <a:r>
              <a:rPr lang="it-IT" sz="2800" dirty="0" err="1"/>
              <a:t>Beweise</a:t>
            </a:r>
            <a:r>
              <a:rPr lang="it-IT" sz="2800" dirty="0"/>
              <a:t>.</a:t>
            </a:r>
          </a:p>
          <a:p>
            <a:r>
              <a:rPr lang="it-IT" sz="2800" dirty="0"/>
              <a:t> </a:t>
            </a:r>
          </a:p>
        </p:txBody>
      </p:sp>
    </p:spTree>
    <p:extLst>
      <p:ext uri="{BB962C8B-B14F-4D97-AF65-F5344CB8AC3E}">
        <p14:creationId xmlns:p14="http://schemas.microsoft.com/office/powerpoint/2010/main" val="16791856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6555641"/>
          </a:xfrm>
          <a:prstGeom prst="rect">
            <a:avLst/>
          </a:prstGeom>
          <a:noFill/>
          <a:ln w="9525">
            <a:noFill/>
            <a:miter lim="800000"/>
            <a:headEnd/>
            <a:tailEnd/>
          </a:ln>
        </p:spPr>
        <p:txBody>
          <a:bodyPr>
            <a:spAutoFit/>
          </a:bodyPr>
          <a:lstStyle/>
          <a:p>
            <a:r>
              <a:rPr lang="it-IT" sz="2800" b="1" dirty="0" err="1"/>
              <a:t>Mögen</a:t>
            </a:r>
            <a:endParaRPr lang="it-IT" sz="2800" dirty="0"/>
          </a:p>
          <a:p>
            <a:r>
              <a:rPr lang="it-IT" sz="2800" i="1" dirty="0" err="1"/>
              <a:t>Duden</a:t>
            </a:r>
            <a:r>
              <a:rPr lang="it-IT" sz="2800" dirty="0"/>
              <a:t>: </a:t>
            </a:r>
            <a:r>
              <a:rPr lang="it-IT" sz="2800" dirty="0" err="1"/>
              <a:t>epistemisch</a:t>
            </a:r>
            <a:r>
              <a:rPr lang="it-IT" sz="2800" dirty="0"/>
              <a:t> </a:t>
            </a:r>
            <a:r>
              <a:rPr lang="it-IT" sz="2800" dirty="0" err="1"/>
              <a:t>verwendet</a:t>
            </a:r>
            <a:r>
              <a:rPr lang="it-IT" sz="2800" dirty="0"/>
              <a:t> </a:t>
            </a:r>
            <a:r>
              <a:rPr lang="it-IT" sz="2800" dirty="0" err="1"/>
              <a:t>wird</a:t>
            </a:r>
            <a:r>
              <a:rPr lang="it-IT" sz="2800" dirty="0"/>
              <a:t> </a:t>
            </a:r>
            <a:r>
              <a:rPr lang="it-IT" sz="2800" dirty="0" err="1"/>
              <a:t>mögen</a:t>
            </a:r>
            <a:r>
              <a:rPr lang="it-IT" sz="2800" dirty="0"/>
              <a:t> </a:t>
            </a:r>
            <a:r>
              <a:rPr lang="it-IT" sz="2800" dirty="0" err="1"/>
              <a:t>vorwiegend</a:t>
            </a:r>
            <a:r>
              <a:rPr lang="it-IT" sz="2800" dirty="0"/>
              <a:t> in </a:t>
            </a:r>
            <a:r>
              <a:rPr lang="it-IT" sz="2800" dirty="0" err="1"/>
              <a:t>der</a:t>
            </a:r>
            <a:r>
              <a:rPr lang="it-IT" sz="2800" dirty="0"/>
              <a:t> </a:t>
            </a:r>
            <a:r>
              <a:rPr lang="it-IT" sz="2800" dirty="0" err="1"/>
              <a:t>Schriftsprache</a:t>
            </a:r>
            <a:r>
              <a:rPr lang="it-IT" sz="2800" dirty="0"/>
              <a:t>, und </a:t>
            </a:r>
            <a:r>
              <a:rPr lang="it-IT" sz="2800" dirty="0" err="1"/>
              <a:t>zwar</a:t>
            </a:r>
            <a:r>
              <a:rPr lang="it-IT" sz="2800" dirty="0"/>
              <a:t> </a:t>
            </a:r>
            <a:r>
              <a:rPr lang="it-IT" sz="2800" dirty="0" err="1"/>
              <a:t>vor</a:t>
            </a:r>
            <a:r>
              <a:rPr lang="it-IT" sz="2800" dirty="0"/>
              <a:t> </a:t>
            </a:r>
            <a:r>
              <a:rPr lang="it-IT" sz="2800" dirty="0" err="1"/>
              <a:t>allem</a:t>
            </a:r>
            <a:r>
              <a:rPr lang="it-IT" sz="2800" dirty="0"/>
              <a:t> </a:t>
            </a:r>
            <a:r>
              <a:rPr lang="it-IT" sz="2800" dirty="0" err="1"/>
              <a:t>einräumend</a:t>
            </a:r>
            <a:r>
              <a:rPr lang="it-IT" sz="2800" dirty="0"/>
              <a:t>.</a:t>
            </a:r>
          </a:p>
          <a:p>
            <a:r>
              <a:rPr lang="it-IT" sz="2800" dirty="0" err="1"/>
              <a:t>Auch</a:t>
            </a:r>
            <a:r>
              <a:rPr lang="it-IT" sz="2800" dirty="0"/>
              <a:t> </a:t>
            </a:r>
            <a:r>
              <a:rPr lang="it-IT" sz="2800" dirty="0" err="1"/>
              <a:t>wenn</a:t>
            </a:r>
            <a:r>
              <a:rPr lang="it-IT" sz="2800" dirty="0"/>
              <a:t> </a:t>
            </a:r>
            <a:r>
              <a:rPr lang="it-IT" sz="2800" dirty="0" err="1"/>
              <a:t>das</a:t>
            </a:r>
            <a:r>
              <a:rPr lang="it-IT" sz="2800" dirty="0"/>
              <a:t> </a:t>
            </a:r>
            <a:r>
              <a:rPr lang="it-IT" sz="2800" dirty="0" err="1"/>
              <a:t>Geschrei</a:t>
            </a:r>
            <a:r>
              <a:rPr lang="it-IT" sz="2800" dirty="0"/>
              <a:t> </a:t>
            </a:r>
            <a:r>
              <a:rPr lang="it-IT" sz="2800" dirty="0" err="1"/>
              <a:t>gro</a:t>
            </a:r>
            <a:r>
              <a:rPr lang="it-IT" sz="2800" dirty="0"/>
              <a:t>β sein mag, halte ich an meinem Plan fest.</a:t>
            </a:r>
          </a:p>
          <a:p>
            <a:endParaRPr lang="it-IT" sz="2800" dirty="0"/>
          </a:p>
          <a:p>
            <a:r>
              <a:rPr lang="it-IT" sz="2800" i="1" dirty="0"/>
              <a:t>Engel</a:t>
            </a:r>
            <a:r>
              <a:rPr lang="it-IT" sz="2800" dirty="0"/>
              <a:t>: </a:t>
            </a:r>
            <a:r>
              <a:rPr lang="it-IT" sz="2800" dirty="0" err="1"/>
              <a:t>Gibt</a:t>
            </a:r>
            <a:r>
              <a:rPr lang="it-IT" sz="2800" dirty="0"/>
              <a:t> </a:t>
            </a:r>
            <a:r>
              <a:rPr lang="it-IT" sz="2800" dirty="0" err="1"/>
              <a:t>Unsicherheit</a:t>
            </a:r>
            <a:r>
              <a:rPr lang="it-IT" sz="2800" dirty="0"/>
              <a:t> </a:t>
            </a:r>
            <a:r>
              <a:rPr lang="it-IT" sz="2800" dirty="0" err="1"/>
              <a:t>des</a:t>
            </a:r>
            <a:r>
              <a:rPr lang="it-IT" sz="2800" dirty="0"/>
              <a:t> </a:t>
            </a:r>
            <a:r>
              <a:rPr lang="it-IT" sz="2800" dirty="0" err="1"/>
              <a:t>Sprechers</a:t>
            </a:r>
            <a:r>
              <a:rPr lang="it-IT" sz="2800" dirty="0"/>
              <a:t> </a:t>
            </a:r>
            <a:r>
              <a:rPr lang="it-IT" sz="2800" dirty="0" err="1"/>
              <a:t>wieder</a:t>
            </a:r>
            <a:endParaRPr lang="it-IT" sz="2800" dirty="0"/>
          </a:p>
          <a:p>
            <a:r>
              <a:rPr lang="it-IT" sz="2800" dirty="0"/>
              <a:t>Hanna </a:t>
            </a:r>
            <a:r>
              <a:rPr lang="it-IT" sz="2800" dirty="0" err="1"/>
              <a:t>mochte</a:t>
            </a:r>
            <a:r>
              <a:rPr lang="it-IT" sz="2800" dirty="0"/>
              <a:t> in </a:t>
            </a:r>
            <a:r>
              <a:rPr lang="it-IT" sz="2800" dirty="0" err="1"/>
              <a:t>Kärnten</a:t>
            </a:r>
            <a:r>
              <a:rPr lang="it-IT" sz="2800" dirty="0"/>
              <a:t> </a:t>
            </a:r>
            <a:r>
              <a:rPr lang="it-IT" sz="2800" dirty="0" err="1"/>
              <a:t>sein</a:t>
            </a:r>
            <a:r>
              <a:rPr lang="it-IT" sz="2800" dirty="0"/>
              <a:t> = Hanna war </a:t>
            </a:r>
            <a:r>
              <a:rPr lang="it-IT" sz="2800" dirty="0" err="1"/>
              <a:t>vielleicht</a:t>
            </a:r>
            <a:r>
              <a:rPr lang="it-IT" sz="2800" dirty="0"/>
              <a:t> in </a:t>
            </a:r>
            <a:r>
              <a:rPr lang="it-IT" sz="2800" dirty="0" err="1"/>
              <a:t>Kärnten</a:t>
            </a:r>
            <a:endParaRPr lang="it-IT" sz="2800" dirty="0"/>
          </a:p>
          <a:p>
            <a:endParaRPr lang="it-IT" sz="2800" dirty="0"/>
          </a:p>
          <a:p>
            <a:r>
              <a:rPr lang="it-IT" sz="2800" i="1" dirty="0" err="1"/>
              <a:t>Helbig</a:t>
            </a:r>
            <a:r>
              <a:rPr lang="it-IT" sz="2800" i="1" dirty="0"/>
              <a:t>/</a:t>
            </a:r>
            <a:r>
              <a:rPr lang="it-IT" sz="2800" i="1" dirty="0" err="1"/>
              <a:t>Buscha</a:t>
            </a:r>
            <a:r>
              <a:rPr lang="it-IT" sz="2800" dirty="0"/>
              <a:t>: </a:t>
            </a:r>
            <a:r>
              <a:rPr lang="it-IT" sz="2800" dirty="0" err="1"/>
              <a:t>Einräumende</a:t>
            </a:r>
            <a:r>
              <a:rPr lang="it-IT" sz="2800" dirty="0"/>
              <a:t> </a:t>
            </a:r>
            <a:r>
              <a:rPr lang="it-IT" sz="2800" dirty="0" err="1"/>
              <a:t>Vermutung</a:t>
            </a:r>
            <a:r>
              <a:rPr lang="it-IT" sz="2800" dirty="0"/>
              <a:t> (= </a:t>
            </a:r>
            <a:r>
              <a:rPr lang="it-IT" sz="2800" dirty="0" err="1"/>
              <a:t>wohl</a:t>
            </a:r>
            <a:r>
              <a:rPr lang="it-IT" sz="2800" dirty="0"/>
              <a:t>, </a:t>
            </a:r>
            <a:r>
              <a:rPr lang="it-IT" sz="2800" dirty="0" err="1"/>
              <a:t>schon</a:t>
            </a:r>
            <a:r>
              <a:rPr lang="it-IT" sz="2800" dirty="0"/>
              <a:t>, </a:t>
            </a:r>
            <a:r>
              <a:rPr lang="it-IT" sz="2800" dirty="0" err="1"/>
              <a:t>vermutlich</a:t>
            </a:r>
            <a:r>
              <a:rPr lang="it-IT" sz="2800" dirty="0"/>
              <a:t>)</a:t>
            </a:r>
          </a:p>
          <a:p>
            <a:r>
              <a:rPr lang="it-IT" sz="2800" dirty="0" err="1"/>
              <a:t>Sie</a:t>
            </a:r>
            <a:r>
              <a:rPr lang="it-IT" sz="2800" dirty="0"/>
              <a:t> </a:t>
            </a:r>
            <a:r>
              <a:rPr lang="it-IT" sz="2800" dirty="0" err="1"/>
              <a:t>mögen</a:t>
            </a:r>
            <a:r>
              <a:rPr lang="it-IT" sz="2800" dirty="0"/>
              <a:t> </a:t>
            </a:r>
            <a:r>
              <a:rPr lang="it-IT" sz="2800" dirty="0" err="1"/>
              <a:t>sich</a:t>
            </a:r>
            <a:r>
              <a:rPr lang="it-IT" sz="2800" dirty="0"/>
              <a:t> von </a:t>
            </a:r>
            <a:r>
              <a:rPr lang="it-IT" sz="2800" dirty="0" err="1"/>
              <a:t>früher</a:t>
            </a:r>
            <a:r>
              <a:rPr lang="it-IT" sz="2800" dirty="0"/>
              <a:t> </a:t>
            </a:r>
            <a:r>
              <a:rPr lang="it-IT" sz="2800" dirty="0" err="1"/>
              <a:t>kennen</a:t>
            </a:r>
            <a:r>
              <a:rPr lang="it-IT" sz="2800" dirty="0"/>
              <a:t> = </a:t>
            </a:r>
            <a:r>
              <a:rPr lang="it-IT" sz="2800" dirty="0" err="1"/>
              <a:t>sie</a:t>
            </a:r>
            <a:r>
              <a:rPr lang="it-IT" sz="2800" dirty="0"/>
              <a:t> </a:t>
            </a:r>
            <a:r>
              <a:rPr lang="it-IT" sz="2800" dirty="0" err="1"/>
              <a:t>kennen</a:t>
            </a:r>
            <a:r>
              <a:rPr lang="it-IT" sz="2800" dirty="0"/>
              <a:t> </a:t>
            </a:r>
            <a:r>
              <a:rPr lang="it-IT" sz="2800" dirty="0" err="1"/>
              <a:t>sich</a:t>
            </a:r>
            <a:r>
              <a:rPr lang="it-IT" sz="2800" dirty="0"/>
              <a:t> </a:t>
            </a:r>
            <a:r>
              <a:rPr lang="it-IT" sz="2800" dirty="0" err="1"/>
              <a:t>wohl</a:t>
            </a:r>
            <a:r>
              <a:rPr lang="it-IT" sz="2800" dirty="0"/>
              <a:t> von </a:t>
            </a:r>
            <a:r>
              <a:rPr lang="it-IT" sz="2800" dirty="0" err="1"/>
              <a:t>früher</a:t>
            </a:r>
            <a:endParaRPr lang="it-IT" sz="2800" dirty="0"/>
          </a:p>
          <a:p>
            <a:r>
              <a:rPr lang="it-IT" sz="2800" dirty="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4832092"/>
          </a:xfrm>
          <a:prstGeom prst="rect">
            <a:avLst/>
          </a:prstGeom>
          <a:noFill/>
          <a:ln w="9525">
            <a:noFill/>
            <a:miter lim="800000"/>
            <a:headEnd/>
            <a:tailEnd/>
          </a:ln>
        </p:spPr>
        <p:txBody>
          <a:bodyPr>
            <a:spAutoFit/>
          </a:bodyPr>
          <a:lstStyle/>
          <a:p>
            <a:r>
              <a:rPr lang="it-IT" sz="2800" i="1" dirty="0" err="1"/>
              <a:t>Weinrich</a:t>
            </a:r>
            <a:r>
              <a:rPr lang="it-IT" sz="2800" dirty="0"/>
              <a:t>: </a:t>
            </a:r>
            <a:r>
              <a:rPr lang="it-IT" sz="2800" dirty="0" err="1"/>
              <a:t>Das</a:t>
            </a:r>
            <a:r>
              <a:rPr lang="it-IT" sz="2800" dirty="0"/>
              <a:t> </a:t>
            </a:r>
            <a:r>
              <a:rPr lang="it-IT" sz="2800" dirty="0" err="1"/>
              <a:t>Modalverb</a:t>
            </a:r>
            <a:r>
              <a:rPr lang="it-IT" sz="2800" dirty="0"/>
              <a:t> </a:t>
            </a:r>
            <a:r>
              <a:rPr lang="it-IT" sz="2800" dirty="0" err="1"/>
              <a:t>erhält</a:t>
            </a:r>
            <a:r>
              <a:rPr lang="it-IT" sz="2800" dirty="0"/>
              <a:t> </a:t>
            </a:r>
            <a:r>
              <a:rPr lang="it-IT" sz="2800" dirty="0" err="1"/>
              <a:t>eine</a:t>
            </a:r>
            <a:r>
              <a:rPr lang="it-IT" sz="2800" dirty="0"/>
              <a:t> </a:t>
            </a:r>
            <a:r>
              <a:rPr lang="it-IT" sz="2800" dirty="0" err="1"/>
              <a:t>konzessive</a:t>
            </a:r>
            <a:r>
              <a:rPr lang="it-IT" sz="2800" dirty="0"/>
              <a:t> </a:t>
            </a:r>
            <a:r>
              <a:rPr lang="it-IT" sz="2800" dirty="0" err="1"/>
              <a:t>Bedeutung</a:t>
            </a:r>
            <a:r>
              <a:rPr lang="it-IT" sz="2800" dirty="0"/>
              <a:t> […]</a:t>
            </a:r>
          </a:p>
          <a:p>
            <a:r>
              <a:rPr lang="it-IT" sz="2800" dirty="0"/>
              <a:t> </a:t>
            </a:r>
          </a:p>
          <a:p>
            <a:r>
              <a:rPr lang="it-IT" sz="2800" i="1" dirty="0" err="1"/>
              <a:t>Zifonun</a:t>
            </a:r>
            <a:r>
              <a:rPr lang="it-IT" sz="2800" i="1" dirty="0"/>
              <a:t> et al.:</a:t>
            </a:r>
            <a:r>
              <a:rPr lang="it-IT" sz="2800" dirty="0"/>
              <a:t> In </a:t>
            </a:r>
            <a:r>
              <a:rPr lang="it-IT" sz="2800" dirty="0" err="1"/>
              <a:t>der</a:t>
            </a:r>
            <a:r>
              <a:rPr lang="it-IT" sz="2800" dirty="0"/>
              <a:t> </a:t>
            </a:r>
            <a:r>
              <a:rPr lang="it-IT" sz="2800" dirty="0" err="1"/>
              <a:t>epistemischen</a:t>
            </a:r>
            <a:r>
              <a:rPr lang="it-IT" sz="2800" dirty="0"/>
              <a:t> </a:t>
            </a:r>
            <a:r>
              <a:rPr lang="it-IT" sz="2800" dirty="0" err="1"/>
              <a:t>Verwendung</a:t>
            </a:r>
            <a:r>
              <a:rPr lang="it-IT" sz="2800" dirty="0"/>
              <a:t> </a:t>
            </a:r>
            <a:r>
              <a:rPr lang="it-IT" sz="2800" dirty="0" err="1"/>
              <a:t>steht</a:t>
            </a:r>
            <a:r>
              <a:rPr lang="it-IT" sz="2800" dirty="0"/>
              <a:t> </a:t>
            </a:r>
            <a:r>
              <a:rPr lang="it-IT" sz="2800" dirty="0" err="1"/>
              <a:t>mögen</a:t>
            </a:r>
            <a:r>
              <a:rPr lang="it-IT" sz="2800" dirty="0"/>
              <a:t> </a:t>
            </a:r>
            <a:r>
              <a:rPr lang="it-IT" sz="2800" dirty="0" err="1"/>
              <a:t>können</a:t>
            </a:r>
            <a:r>
              <a:rPr lang="it-IT" sz="2800" dirty="0"/>
              <a:t> </a:t>
            </a:r>
            <a:r>
              <a:rPr lang="it-IT" sz="2800" dirty="0" err="1"/>
              <a:t>nahe</a:t>
            </a:r>
            <a:r>
              <a:rPr lang="it-IT" sz="2800" dirty="0"/>
              <a:t>, </a:t>
            </a:r>
            <a:r>
              <a:rPr lang="it-IT" sz="2800" dirty="0" err="1"/>
              <a:t>ist</a:t>
            </a:r>
            <a:r>
              <a:rPr lang="it-IT" sz="2800" dirty="0"/>
              <a:t> </a:t>
            </a:r>
            <a:r>
              <a:rPr lang="it-IT" sz="2800" dirty="0" err="1"/>
              <a:t>aber</a:t>
            </a:r>
            <a:r>
              <a:rPr lang="it-IT" sz="2800" dirty="0"/>
              <a:t> in </a:t>
            </a:r>
            <a:r>
              <a:rPr lang="it-IT" sz="2800" dirty="0" err="1"/>
              <a:t>der</a:t>
            </a:r>
            <a:r>
              <a:rPr lang="it-IT" sz="2800" dirty="0"/>
              <a:t> </a:t>
            </a:r>
            <a:r>
              <a:rPr lang="it-IT" sz="2800" dirty="0" err="1"/>
              <a:t>Regel</a:t>
            </a:r>
            <a:r>
              <a:rPr lang="it-IT" sz="2800" dirty="0"/>
              <a:t> </a:t>
            </a:r>
            <a:r>
              <a:rPr lang="it-IT" sz="2800" dirty="0" err="1"/>
              <a:t>auf</a:t>
            </a:r>
            <a:r>
              <a:rPr lang="it-IT" sz="2800" dirty="0"/>
              <a:t> (</a:t>
            </a:r>
            <a:r>
              <a:rPr lang="it-IT" sz="2800" dirty="0" err="1"/>
              <a:t>vorwiegend</a:t>
            </a:r>
            <a:r>
              <a:rPr lang="it-IT" sz="2800" dirty="0"/>
              <a:t> </a:t>
            </a:r>
            <a:r>
              <a:rPr lang="it-IT" sz="2800" dirty="0" err="1"/>
              <a:t>schriftsprachliche</a:t>
            </a:r>
            <a:r>
              <a:rPr lang="it-IT" sz="2800" dirty="0"/>
              <a:t>) </a:t>
            </a:r>
            <a:r>
              <a:rPr lang="it-IT" sz="2800" dirty="0" err="1"/>
              <a:t>konzessive</a:t>
            </a:r>
            <a:r>
              <a:rPr lang="it-IT" sz="2800" dirty="0"/>
              <a:t> </a:t>
            </a:r>
            <a:r>
              <a:rPr lang="it-IT" sz="2800" dirty="0" err="1"/>
              <a:t>Kontexte</a:t>
            </a:r>
            <a:r>
              <a:rPr lang="it-IT" sz="2800" dirty="0"/>
              <a:t> </a:t>
            </a:r>
            <a:r>
              <a:rPr lang="it-IT" sz="2800" dirty="0" err="1"/>
              <a:t>eingeschränkt</a:t>
            </a:r>
            <a:r>
              <a:rPr lang="it-IT" sz="2800" dirty="0"/>
              <a:t>. </a:t>
            </a:r>
          </a:p>
          <a:p>
            <a:r>
              <a:rPr lang="it-IT" sz="2800" dirty="0" err="1"/>
              <a:t>Das</a:t>
            </a:r>
            <a:r>
              <a:rPr lang="it-IT" sz="2800" dirty="0"/>
              <a:t> </a:t>
            </a:r>
            <a:r>
              <a:rPr lang="it-IT" sz="2800" dirty="0" err="1"/>
              <a:t>mag</a:t>
            </a:r>
            <a:r>
              <a:rPr lang="it-IT" sz="2800" dirty="0"/>
              <a:t> </a:t>
            </a:r>
            <a:r>
              <a:rPr lang="it-IT" sz="2800" dirty="0" err="1"/>
              <a:t>sein</a:t>
            </a:r>
            <a:r>
              <a:rPr lang="it-IT" sz="2800" dirty="0"/>
              <a:t>. </a:t>
            </a:r>
            <a:r>
              <a:rPr lang="it-IT" sz="2800" dirty="0" err="1"/>
              <a:t>Aber</a:t>
            </a:r>
            <a:r>
              <a:rPr lang="it-IT" sz="2800" dirty="0"/>
              <a:t> </a:t>
            </a:r>
            <a:r>
              <a:rPr lang="it-IT" sz="2800" dirty="0" err="1"/>
              <a:t>ich</a:t>
            </a:r>
            <a:r>
              <a:rPr lang="it-IT" sz="2800" dirty="0"/>
              <a:t> bin </a:t>
            </a:r>
            <a:r>
              <a:rPr lang="it-IT" sz="2800" dirty="0" err="1"/>
              <a:t>irgendwie</a:t>
            </a:r>
            <a:r>
              <a:rPr lang="it-IT" sz="2800" dirty="0"/>
              <a:t> </a:t>
            </a:r>
            <a:r>
              <a:rPr lang="it-IT" sz="2800" dirty="0" err="1"/>
              <a:t>überzeugt</a:t>
            </a:r>
            <a:r>
              <a:rPr lang="it-IT" sz="2800" dirty="0"/>
              <a:t>, </a:t>
            </a:r>
            <a:r>
              <a:rPr lang="it-IT" sz="2800" dirty="0" err="1"/>
              <a:t>dass</a:t>
            </a:r>
            <a:r>
              <a:rPr lang="it-IT" sz="2800" dirty="0"/>
              <a:t> </a:t>
            </a:r>
            <a:r>
              <a:rPr lang="it-IT" sz="2800" dirty="0" err="1"/>
              <a:t>das</a:t>
            </a:r>
            <a:r>
              <a:rPr lang="it-IT" sz="2800" dirty="0"/>
              <a:t> Ganze </a:t>
            </a:r>
            <a:r>
              <a:rPr lang="it-IT" sz="2800" dirty="0" err="1"/>
              <a:t>nicht</a:t>
            </a:r>
            <a:r>
              <a:rPr lang="it-IT" sz="2800" dirty="0"/>
              <a:t> so </a:t>
            </a:r>
            <a:r>
              <a:rPr lang="it-IT" sz="2800" dirty="0" err="1"/>
              <a:t>einfach</a:t>
            </a:r>
            <a:r>
              <a:rPr lang="it-IT" sz="2800" dirty="0"/>
              <a:t> </a:t>
            </a:r>
            <a:r>
              <a:rPr lang="it-IT" sz="2800" dirty="0" err="1"/>
              <a:t>ist</a:t>
            </a:r>
            <a:r>
              <a:rPr lang="it-IT" sz="2800" dirty="0"/>
              <a:t>.</a:t>
            </a:r>
          </a:p>
          <a:p>
            <a:r>
              <a:rPr lang="it-IT" sz="2800" dirty="0"/>
              <a:t> </a:t>
            </a:r>
          </a:p>
          <a:p>
            <a:endParaRPr lang="it-IT" sz="2800" dirty="0"/>
          </a:p>
        </p:txBody>
      </p:sp>
      <p:sp>
        <p:nvSpPr>
          <p:cNvPr id="2" name="CasellaDiTesto 1"/>
          <p:cNvSpPr txBox="1">
            <a:spLocks noChangeArrowheads="1"/>
          </p:cNvSpPr>
          <p:nvPr/>
        </p:nvSpPr>
        <p:spPr bwMode="auto">
          <a:xfrm>
            <a:off x="467544" y="1789114"/>
            <a:ext cx="8157344" cy="523220"/>
          </a:xfrm>
          <a:prstGeom prst="rect">
            <a:avLst/>
          </a:prstGeom>
          <a:noFill/>
          <a:ln w="9525">
            <a:noFill/>
            <a:miter lim="800000"/>
            <a:headEnd/>
            <a:tailEnd/>
          </a:ln>
        </p:spPr>
        <p:txBody>
          <a:bodyPr wrap="square">
            <a:spAutoFit/>
          </a:bodyPr>
          <a:lstStyle/>
          <a:p>
            <a:endParaRPr lang="it-IT" sz="2800" dirty="0"/>
          </a:p>
        </p:txBody>
      </p:sp>
    </p:spTree>
    <p:extLst>
      <p:ext uri="{BB962C8B-B14F-4D97-AF65-F5344CB8AC3E}">
        <p14:creationId xmlns:p14="http://schemas.microsoft.com/office/powerpoint/2010/main" val="34104818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nodePh="1">
                                  <p:stCondLst>
                                    <p:cond delay="0"/>
                                  </p:stCondLst>
                                  <p:endCondLst>
                                    <p:cond evt="begin" delay="0">
                                      <p:tn val="10"/>
                                    </p:cond>
                                  </p:end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P spid="2"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3539430"/>
          </a:xfrm>
          <a:prstGeom prst="rect">
            <a:avLst/>
          </a:prstGeom>
          <a:noFill/>
          <a:ln w="9525">
            <a:noFill/>
            <a:miter lim="800000"/>
            <a:headEnd/>
            <a:tailEnd/>
          </a:ln>
        </p:spPr>
        <p:txBody>
          <a:bodyPr>
            <a:spAutoFit/>
          </a:bodyPr>
          <a:lstStyle/>
          <a:p>
            <a:r>
              <a:rPr lang="de-DE" sz="2800" b="1" dirty="0"/>
              <a:t>Werden</a:t>
            </a:r>
          </a:p>
          <a:p>
            <a:endParaRPr lang="de-DE" sz="2800" b="1" dirty="0"/>
          </a:p>
          <a:p>
            <a:r>
              <a:rPr lang="it-IT" sz="2800" dirty="0" err="1"/>
              <a:t>Er</a:t>
            </a:r>
            <a:r>
              <a:rPr lang="it-IT" sz="2800" dirty="0"/>
              <a:t> </a:t>
            </a:r>
            <a:r>
              <a:rPr lang="it-IT" sz="2800" dirty="0" err="1"/>
              <a:t>wird</a:t>
            </a:r>
            <a:r>
              <a:rPr lang="it-IT" sz="2800" dirty="0"/>
              <a:t> </a:t>
            </a:r>
            <a:r>
              <a:rPr lang="it-IT" sz="2800" dirty="0" err="1"/>
              <a:t>Schach</a:t>
            </a:r>
            <a:r>
              <a:rPr lang="it-IT" sz="2800" dirty="0"/>
              <a:t> </a:t>
            </a:r>
            <a:r>
              <a:rPr lang="it-IT" sz="2800" dirty="0" err="1"/>
              <a:t>spielen</a:t>
            </a:r>
            <a:endParaRPr lang="it-IT" sz="2800" dirty="0"/>
          </a:p>
          <a:p>
            <a:endParaRPr lang="it-IT" sz="2800" dirty="0"/>
          </a:p>
          <a:p>
            <a:endParaRPr lang="it-IT" sz="2800" dirty="0"/>
          </a:p>
          <a:p>
            <a:r>
              <a:rPr lang="de-DE" sz="2800" dirty="0"/>
              <a:t>Er wird es gewesen sein, der seinem Neffen schon von Kindheit an den nie wankenden österreichischen Patriotismus eingepflanzt hat.</a:t>
            </a:r>
            <a:endParaRPr lang="it-IT" sz="2800" dirty="0"/>
          </a:p>
        </p:txBody>
      </p:sp>
    </p:spTree>
    <p:extLst>
      <p:ext uri="{BB962C8B-B14F-4D97-AF65-F5344CB8AC3E}">
        <p14:creationId xmlns:p14="http://schemas.microsoft.com/office/powerpoint/2010/main" val="25286514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4401205"/>
          </a:xfrm>
          <a:prstGeom prst="rect">
            <a:avLst/>
          </a:prstGeom>
          <a:noFill/>
          <a:ln w="9525">
            <a:noFill/>
            <a:miter lim="800000"/>
            <a:headEnd/>
            <a:tailEnd/>
          </a:ln>
        </p:spPr>
        <p:txBody>
          <a:bodyPr>
            <a:spAutoFit/>
          </a:bodyPr>
          <a:lstStyle/>
          <a:p>
            <a:r>
              <a:rPr lang="de-DE" sz="2800" b="1" dirty="0"/>
              <a:t>Konjunktiv</a:t>
            </a:r>
          </a:p>
          <a:p>
            <a:endParaRPr lang="de-DE" sz="2800" b="1" dirty="0"/>
          </a:p>
          <a:p>
            <a:r>
              <a:rPr lang="de-DE" sz="2800" dirty="0"/>
              <a:t>Der Konjunktiv II dient als Zeichen dafür, dass der Sprecher/Schreiber seine Aussage nicht als Aussage über Wirkliches, sondern als eine gedankliche Konstruktion verstanden wissen will. Er gibt zu verstehen, dass das Gegenteil […] aus seiner Sicht zutrifft oder wenigstens nicht </a:t>
            </a:r>
            <a:r>
              <a:rPr lang="de-DE" sz="2800" dirty="0" err="1"/>
              <a:t>auszuschlie</a:t>
            </a:r>
            <a:r>
              <a:rPr lang="de-DE" sz="2800" dirty="0"/>
              <a:t>βen ist. (Duden)</a:t>
            </a:r>
            <a:endParaRPr lang="it-IT" sz="2800" dirty="0"/>
          </a:p>
          <a:p>
            <a:r>
              <a:rPr lang="de-DE" sz="2800" dirty="0"/>
              <a:t> </a:t>
            </a:r>
            <a:endParaRPr lang="it-IT" sz="2800" dirty="0"/>
          </a:p>
        </p:txBody>
      </p:sp>
    </p:spTree>
    <p:extLst>
      <p:ext uri="{BB962C8B-B14F-4D97-AF65-F5344CB8AC3E}">
        <p14:creationId xmlns:p14="http://schemas.microsoft.com/office/powerpoint/2010/main" val="6519828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3539430"/>
          </a:xfrm>
          <a:prstGeom prst="rect">
            <a:avLst/>
          </a:prstGeom>
          <a:noFill/>
          <a:ln w="9525">
            <a:noFill/>
            <a:miter lim="800000"/>
            <a:headEnd/>
            <a:tailEnd/>
          </a:ln>
        </p:spPr>
        <p:txBody>
          <a:bodyPr>
            <a:spAutoFit/>
          </a:bodyPr>
          <a:lstStyle/>
          <a:p>
            <a:r>
              <a:rPr lang="de-DE" sz="2800" b="1" dirty="0"/>
              <a:t>Konjunktiv</a:t>
            </a:r>
          </a:p>
          <a:p>
            <a:endParaRPr lang="de-DE" sz="2800" b="1" dirty="0"/>
          </a:p>
          <a:p>
            <a:r>
              <a:rPr lang="de-DE" sz="2800" dirty="0"/>
              <a:t>In dem Modell würde das deutsche BIP um 0,35 Prozentpunkte schwächer ausfallen.</a:t>
            </a:r>
            <a:endParaRPr lang="it-IT" sz="2800" dirty="0"/>
          </a:p>
          <a:p>
            <a:r>
              <a:rPr lang="de-DE" sz="2800" dirty="0"/>
              <a:t> </a:t>
            </a:r>
            <a:endParaRPr lang="it-IT" sz="2800" dirty="0"/>
          </a:p>
          <a:p>
            <a:r>
              <a:rPr lang="de-DE" sz="2800" dirty="0"/>
              <a:t>Es wäre anzunehmen, dass dies von der deutschen Politik unterstützt wird.</a:t>
            </a:r>
            <a:endParaRPr lang="it-IT" sz="2800" dirty="0"/>
          </a:p>
          <a:p>
            <a:r>
              <a:rPr lang="de-DE" sz="2800" dirty="0"/>
              <a:t> </a:t>
            </a:r>
            <a:endParaRPr lang="it-IT" sz="2800" dirty="0"/>
          </a:p>
        </p:txBody>
      </p:sp>
    </p:spTree>
    <p:extLst>
      <p:ext uri="{BB962C8B-B14F-4D97-AF65-F5344CB8AC3E}">
        <p14:creationId xmlns:p14="http://schemas.microsoft.com/office/powerpoint/2010/main" val="33822692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4401205"/>
          </a:xfrm>
          <a:prstGeom prst="rect">
            <a:avLst/>
          </a:prstGeom>
          <a:noFill/>
          <a:ln w="9525">
            <a:noFill/>
            <a:miter lim="800000"/>
            <a:headEnd/>
            <a:tailEnd/>
          </a:ln>
        </p:spPr>
        <p:txBody>
          <a:bodyPr>
            <a:spAutoFit/>
          </a:bodyPr>
          <a:lstStyle/>
          <a:p>
            <a:r>
              <a:rPr lang="de-DE" sz="2800" b="1" dirty="0"/>
              <a:t>Adverbien</a:t>
            </a:r>
          </a:p>
          <a:p>
            <a:endParaRPr lang="de-DE" sz="2800" b="1" dirty="0"/>
          </a:p>
          <a:p>
            <a:r>
              <a:rPr lang="de-DE" sz="2800" dirty="0"/>
              <a:t>Das Baugewerbe wird </a:t>
            </a:r>
            <a:r>
              <a:rPr lang="de-DE" sz="2800" b="1" dirty="0"/>
              <a:t>wohl</a:t>
            </a:r>
            <a:r>
              <a:rPr lang="de-DE" sz="2800" dirty="0"/>
              <a:t> trotz nachgebender Aufträge sein erhöhtes Aktivitätsniveau angesichts des umfangreichen Auftragsbestandes gut halten können.</a:t>
            </a:r>
            <a:endParaRPr lang="it-IT" sz="2800" dirty="0"/>
          </a:p>
          <a:p>
            <a:r>
              <a:rPr lang="de-DE" sz="2800" dirty="0"/>
              <a:t> </a:t>
            </a:r>
            <a:endParaRPr lang="it-IT" sz="2800" dirty="0"/>
          </a:p>
          <a:p>
            <a:r>
              <a:rPr lang="en-US" sz="2800" dirty="0"/>
              <a:t>Die </a:t>
            </a:r>
            <a:r>
              <a:rPr lang="en-US" sz="2800" dirty="0" err="1"/>
              <a:t>Investitionen</a:t>
            </a:r>
            <a:r>
              <a:rPr lang="en-US" sz="2800" dirty="0"/>
              <a:t> in </a:t>
            </a:r>
            <a:r>
              <a:rPr lang="en-US" sz="2800" dirty="0" err="1"/>
              <a:t>neue</a:t>
            </a:r>
            <a:r>
              <a:rPr lang="en-US" sz="2800" dirty="0"/>
              <a:t> </a:t>
            </a:r>
            <a:r>
              <a:rPr lang="en-US" sz="2800" dirty="0" err="1"/>
              <a:t>Ausrüstungen</a:t>
            </a:r>
            <a:r>
              <a:rPr lang="en-US" sz="2800" dirty="0"/>
              <a:t> </a:t>
            </a:r>
            <a:r>
              <a:rPr lang="en-US" sz="2800" dirty="0" err="1"/>
              <a:t>werden</a:t>
            </a:r>
            <a:r>
              <a:rPr lang="en-US" sz="2800" dirty="0"/>
              <a:t> </a:t>
            </a:r>
            <a:r>
              <a:rPr lang="en-US" sz="2800" dirty="0" err="1"/>
              <a:t>nach</a:t>
            </a:r>
            <a:r>
              <a:rPr lang="en-US" sz="2800" dirty="0"/>
              <a:t> der </a:t>
            </a:r>
            <a:r>
              <a:rPr lang="en-US" sz="2800" dirty="0" err="1"/>
              <a:t>starken</a:t>
            </a:r>
            <a:r>
              <a:rPr lang="en-US" sz="2800" dirty="0"/>
              <a:t> </a:t>
            </a:r>
            <a:r>
              <a:rPr lang="en-US" sz="2800" dirty="0" err="1"/>
              <a:t>Entwicklung</a:t>
            </a:r>
            <a:r>
              <a:rPr lang="en-US" sz="2800" dirty="0"/>
              <a:t> </a:t>
            </a:r>
            <a:r>
              <a:rPr lang="en-US" sz="2800" dirty="0" err="1"/>
              <a:t>im</a:t>
            </a:r>
            <a:r>
              <a:rPr lang="en-US" sz="2800" dirty="0"/>
              <a:t> </a:t>
            </a:r>
            <a:r>
              <a:rPr lang="en-US" sz="2800" dirty="0" err="1"/>
              <a:t>vergangenen</a:t>
            </a:r>
            <a:r>
              <a:rPr lang="en-US" sz="2800" dirty="0"/>
              <a:t> </a:t>
            </a:r>
            <a:r>
              <a:rPr lang="en-US" sz="2800" dirty="0" err="1"/>
              <a:t>Winterhalbjahr</a:t>
            </a:r>
            <a:r>
              <a:rPr lang="en-US" sz="2800" dirty="0"/>
              <a:t> in </a:t>
            </a:r>
            <a:r>
              <a:rPr lang="en-US" sz="2800" dirty="0" err="1"/>
              <a:t>diesem</a:t>
            </a:r>
            <a:r>
              <a:rPr lang="en-US" sz="2800" dirty="0"/>
              <a:t> </a:t>
            </a:r>
            <a:r>
              <a:rPr lang="en-US" sz="2800" dirty="0" err="1"/>
              <a:t>Jahr</a:t>
            </a:r>
            <a:r>
              <a:rPr lang="en-US" sz="2800" dirty="0"/>
              <a:t> </a:t>
            </a:r>
            <a:r>
              <a:rPr lang="en-US" sz="2800" b="1" dirty="0" err="1"/>
              <a:t>voraussichtlich</a:t>
            </a:r>
            <a:r>
              <a:rPr lang="en-US" sz="2800" dirty="0"/>
              <a:t> </a:t>
            </a:r>
            <a:r>
              <a:rPr lang="en-US" sz="2800" dirty="0" err="1"/>
              <a:t>mit</a:t>
            </a:r>
            <a:r>
              <a:rPr lang="en-US" sz="2800" dirty="0"/>
              <a:t> real 4,9 </a:t>
            </a:r>
            <a:r>
              <a:rPr lang="en-US" sz="2800" dirty="0" err="1"/>
              <a:t>Prozent</a:t>
            </a:r>
            <a:r>
              <a:rPr lang="en-US" sz="2800" dirty="0"/>
              <a:t> </a:t>
            </a:r>
            <a:r>
              <a:rPr lang="en-US" sz="2800" dirty="0" err="1"/>
              <a:t>deutlich</a:t>
            </a:r>
            <a:r>
              <a:rPr lang="en-US" sz="2800" dirty="0"/>
              <a:t> </a:t>
            </a:r>
            <a:r>
              <a:rPr lang="en-US" sz="2800" dirty="0" err="1"/>
              <a:t>zunehmen</a:t>
            </a:r>
            <a:r>
              <a:rPr lang="en-US" sz="2800" dirty="0"/>
              <a:t>.</a:t>
            </a:r>
            <a:endParaRPr lang="it-IT" sz="2800" dirty="0"/>
          </a:p>
        </p:txBody>
      </p:sp>
    </p:spTree>
    <p:extLst>
      <p:ext uri="{BB962C8B-B14F-4D97-AF65-F5344CB8AC3E}">
        <p14:creationId xmlns:p14="http://schemas.microsoft.com/office/powerpoint/2010/main" val="13665891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2677656"/>
          </a:xfrm>
          <a:prstGeom prst="rect">
            <a:avLst/>
          </a:prstGeom>
          <a:noFill/>
          <a:ln w="9525">
            <a:noFill/>
            <a:miter lim="800000"/>
            <a:headEnd/>
            <a:tailEnd/>
          </a:ln>
        </p:spPr>
        <p:txBody>
          <a:bodyPr>
            <a:spAutoFit/>
          </a:bodyPr>
          <a:lstStyle/>
          <a:p>
            <a:r>
              <a:rPr lang="de-DE" sz="2800" b="1" dirty="0"/>
              <a:t>Modalpartikeln</a:t>
            </a:r>
          </a:p>
          <a:p>
            <a:endParaRPr lang="de-DE" sz="2800" b="1" dirty="0"/>
          </a:p>
          <a:p>
            <a:r>
              <a:rPr lang="de-DE" sz="2800" dirty="0"/>
              <a:t>Bestellen Sie das </a:t>
            </a:r>
            <a:r>
              <a:rPr lang="de-DE" sz="2800" b="1" dirty="0"/>
              <a:t>mal</a:t>
            </a:r>
            <a:r>
              <a:rPr lang="de-DE" sz="2800" dirty="0"/>
              <a:t> in Paris!</a:t>
            </a:r>
          </a:p>
          <a:p>
            <a:endParaRPr lang="de-DE" sz="2800" dirty="0"/>
          </a:p>
          <a:p>
            <a:r>
              <a:rPr lang="de-DE" sz="2800" dirty="0"/>
              <a:t>Warten Sie </a:t>
            </a:r>
            <a:r>
              <a:rPr lang="de-DE" sz="2800" b="1" dirty="0"/>
              <a:t>mal</a:t>
            </a:r>
            <a:r>
              <a:rPr lang="de-DE" sz="2800" dirty="0"/>
              <a:t> ab, ob die Autos tatsächlich billiger werden […]</a:t>
            </a:r>
          </a:p>
        </p:txBody>
      </p:sp>
    </p:spTree>
    <p:extLst>
      <p:ext uri="{BB962C8B-B14F-4D97-AF65-F5344CB8AC3E}">
        <p14:creationId xmlns:p14="http://schemas.microsoft.com/office/powerpoint/2010/main" val="20951388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5693866"/>
          </a:xfrm>
          <a:prstGeom prst="rect">
            <a:avLst/>
          </a:prstGeom>
          <a:noFill/>
          <a:ln w="9525">
            <a:noFill/>
            <a:miter lim="800000"/>
            <a:headEnd/>
            <a:tailEnd/>
          </a:ln>
        </p:spPr>
        <p:txBody>
          <a:bodyPr>
            <a:spAutoFit/>
          </a:bodyPr>
          <a:lstStyle/>
          <a:p>
            <a:r>
              <a:rPr lang="de-DE" sz="2800" b="1" dirty="0"/>
              <a:t>Substantive</a:t>
            </a:r>
          </a:p>
          <a:p>
            <a:endParaRPr lang="de-DE" sz="2800" b="1" dirty="0"/>
          </a:p>
          <a:p>
            <a:r>
              <a:rPr lang="de-DE" sz="2800" dirty="0"/>
              <a:t>„Sehen Sie dem neuen Jahr mit Hoffnungen oder Befürchtungen entgegen?“ Die Antworten auf diese simple Frage, seit 1957 jeweils im Dezember vom Institut für Demoskopie in </a:t>
            </a:r>
            <a:r>
              <a:rPr lang="de-DE" sz="2800" dirty="0" err="1"/>
              <a:t>Allensbach</a:t>
            </a:r>
            <a:r>
              <a:rPr lang="de-DE" sz="2800" dirty="0"/>
              <a:t> einer repräsentativen Bevölkerungsauswahl gestellt, seien von höherem prognostischen Wert für die Schätzung der Zuwachsrate des Bruttosozialprodukts als die professionellen Prognosen des Sachverständigenrates und der fünf großen Forschungsinstitute. Dies ist die provozierende </a:t>
            </a:r>
            <a:r>
              <a:rPr lang="de-DE" sz="2800" b="1" dirty="0"/>
              <a:t>These</a:t>
            </a:r>
            <a:r>
              <a:rPr lang="de-DE" sz="2800" dirty="0"/>
              <a:t> Helmstädters in dem vorstehenden Beitrag.</a:t>
            </a:r>
            <a:endParaRPr lang="it-IT" sz="2800" dirty="0"/>
          </a:p>
        </p:txBody>
      </p:sp>
    </p:spTree>
    <p:extLst>
      <p:ext uri="{BB962C8B-B14F-4D97-AF65-F5344CB8AC3E}">
        <p14:creationId xmlns:p14="http://schemas.microsoft.com/office/powerpoint/2010/main" val="17077093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2605088"/>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i="1" dirty="0"/>
              <a:t>Prestiti adattati</a:t>
            </a:r>
          </a:p>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dirty="0" err="1"/>
              <a:t>Sponsern</a:t>
            </a:r>
            <a:r>
              <a:rPr lang="it-IT" dirty="0"/>
              <a:t> / </a:t>
            </a:r>
            <a:r>
              <a:rPr lang="it-IT" dirty="0" err="1"/>
              <a:t>sponsoren</a:t>
            </a:r>
            <a:r>
              <a:rPr lang="it-IT" dirty="0"/>
              <a:t> – sponsorizzare</a:t>
            </a:r>
          </a:p>
          <a:p>
            <a:pPr lvl="1" algn="just">
              <a:lnSpc>
                <a:spcPct val="96000"/>
              </a:lnSpc>
              <a:spcBef>
                <a:spcPts val="300"/>
              </a:spcBef>
              <a:spcAft>
                <a:spcPts val="300"/>
              </a:spcAft>
            </a:pPr>
            <a:r>
              <a:rPr lang="it-IT" dirty="0" err="1"/>
              <a:t>Faxen</a:t>
            </a:r>
            <a:r>
              <a:rPr lang="it-IT" dirty="0"/>
              <a:t> – faxare</a:t>
            </a:r>
          </a:p>
          <a:p>
            <a:pPr lvl="1" algn="just">
              <a:lnSpc>
                <a:spcPct val="96000"/>
              </a:lnSpc>
              <a:spcBef>
                <a:spcPts val="300"/>
              </a:spcBef>
              <a:spcAft>
                <a:spcPts val="300"/>
              </a:spcAft>
            </a:pPr>
            <a:r>
              <a:rPr lang="it-IT" dirty="0" err="1"/>
              <a:t>Recyclen</a:t>
            </a:r>
            <a:r>
              <a:rPr lang="it-IT" dirty="0"/>
              <a:t> - riciclare</a:t>
            </a:r>
          </a:p>
        </p:txBody>
      </p:sp>
      <p:sp>
        <p:nvSpPr>
          <p:cNvPr id="2" name="CasellaDiTesto 1"/>
          <p:cNvSpPr txBox="1">
            <a:spLocks noChangeArrowheads="1"/>
          </p:cNvSpPr>
          <p:nvPr/>
        </p:nvSpPr>
        <p:spPr bwMode="auto">
          <a:xfrm>
            <a:off x="733425" y="3789363"/>
            <a:ext cx="7783513" cy="830997"/>
          </a:xfrm>
          <a:prstGeom prst="rect">
            <a:avLst/>
          </a:prstGeom>
          <a:noFill/>
          <a:ln w="9525">
            <a:noFill/>
            <a:miter lim="800000"/>
            <a:headEnd/>
            <a:tailEnd/>
          </a:ln>
        </p:spPr>
        <p:txBody>
          <a:bodyPr>
            <a:spAutoFit/>
          </a:bodyPr>
          <a:lstStyle/>
          <a:p>
            <a:r>
              <a:rPr lang="it-IT" dirty="0" err="1"/>
              <a:t>Der</a:t>
            </a:r>
            <a:r>
              <a:rPr lang="it-IT" dirty="0"/>
              <a:t>/</a:t>
            </a:r>
            <a:r>
              <a:rPr lang="it-IT" dirty="0" err="1"/>
              <a:t>das</a:t>
            </a:r>
            <a:r>
              <a:rPr lang="it-IT" dirty="0"/>
              <a:t> Account</a:t>
            </a:r>
          </a:p>
          <a:p>
            <a:r>
              <a:rPr lang="it-IT" dirty="0" err="1"/>
              <a:t>Der</a:t>
            </a:r>
            <a:r>
              <a:rPr lang="it-IT" dirty="0"/>
              <a:t>/</a:t>
            </a:r>
            <a:r>
              <a:rPr lang="it-IT" dirty="0" err="1"/>
              <a:t>das</a:t>
            </a:r>
            <a:r>
              <a:rPr lang="it-IT" dirty="0"/>
              <a:t> Service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P spid="2"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4401205"/>
          </a:xfrm>
          <a:prstGeom prst="rect">
            <a:avLst/>
          </a:prstGeom>
          <a:noFill/>
          <a:ln w="9525">
            <a:noFill/>
            <a:miter lim="800000"/>
            <a:headEnd/>
            <a:tailEnd/>
          </a:ln>
        </p:spPr>
        <p:txBody>
          <a:bodyPr>
            <a:spAutoFit/>
          </a:bodyPr>
          <a:lstStyle/>
          <a:p>
            <a:r>
              <a:rPr lang="de-DE" sz="2800" b="1" dirty="0"/>
              <a:t>Adjektive</a:t>
            </a:r>
          </a:p>
          <a:p>
            <a:endParaRPr lang="de-DE" sz="2800" b="1" dirty="0"/>
          </a:p>
          <a:p>
            <a:r>
              <a:rPr lang="de-DE" sz="2800" dirty="0"/>
              <a:t>Deshalb war auch in diesem Jahr die Festlegung auf ein </a:t>
            </a:r>
            <a:r>
              <a:rPr lang="de-DE" sz="2800" b="1" dirty="0"/>
              <a:t>wahrscheinliches</a:t>
            </a:r>
            <a:r>
              <a:rPr lang="de-DE" sz="2800" dirty="0"/>
              <a:t> Entwicklungsszenario notwendig, zu dem es in der Branche jedoch durchaus abweichende Meinungen gibt.</a:t>
            </a:r>
            <a:endParaRPr lang="it-IT" sz="2800" dirty="0"/>
          </a:p>
          <a:p>
            <a:r>
              <a:rPr lang="de-DE" sz="2800" dirty="0"/>
              <a:t> </a:t>
            </a:r>
            <a:endParaRPr lang="it-IT" sz="2800" dirty="0"/>
          </a:p>
          <a:p>
            <a:r>
              <a:rPr lang="de-DE" sz="2800" dirty="0"/>
              <a:t>Doch es gibt dunkle Wolken am Himmel, die sich zu einem Unwetter zusammenbrauen und das </a:t>
            </a:r>
            <a:r>
              <a:rPr lang="de-DE" sz="2800" b="1" dirty="0"/>
              <a:t>mögliche </a:t>
            </a:r>
            <a:r>
              <a:rPr lang="de-DE" sz="2800" dirty="0"/>
              <a:t>Wachstum verhageln könnten.</a:t>
            </a:r>
            <a:endParaRPr lang="it-IT" sz="2800" dirty="0"/>
          </a:p>
        </p:txBody>
      </p:sp>
    </p:spTree>
    <p:extLst>
      <p:ext uri="{BB962C8B-B14F-4D97-AF65-F5344CB8AC3E}">
        <p14:creationId xmlns:p14="http://schemas.microsoft.com/office/powerpoint/2010/main" val="3274454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3970318"/>
          </a:xfrm>
          <a:prstGeom prst="rect">
            <a:avLst/>
          </a:prstGeom>
          <a:noFill/>
          <a:ln w="9525">
            <a:noFill/>
            <a:miter lim="800000"/>
            <a:headEnd/>
            <a:tailEnd/>
          </a:ln>
        </p:spPr>
        <p:txBody>
          <a:bodyPr>
            <a:spAutoFit/>
          </a:bodyPr>
          <a:lstStyle/>
          <a:p>
            <a:r>
              <a:rPr lang="de-DE" sz="2800" b="1" dirty="0"/>
              <a:t>Verben</a:t>
            </a:r>
          </a:p>
          <a:p>
            <a:endParaRPr lang="de-DE" sz="2800" b="1" dirty="0"/>
          </a:p>
          <a:p>
            <a:r>
              <a:rPr lang="en-US" sz="2800" dirty="0" err="1"/>
              <a:t>Auch</a:t>
            </a:r>
            <a:r>
              <a:rPr lang="en-US" sz="2800" dirty="0"/>
              <a:t> </a:t>
            </a:r>
            <a:r>
              <a:rPr lang="en-US" sz="2800" dirty="0" err="1"/>
              <a:t>im</a:t>
            </a:r>
            <a:r>
              <a:rPr lang="en-US" sz="2800" dirty="0"/>
              <a:t> </a:t>
            </a:r>
            <a:r>
              <a:rPr lang="en-US" sz="2800" dirty="0" err="1"/>
              <a:t>Euroraum</a:t>
            </a:r>
            <a:r>
              <a:rPr lang="en-US" sz="2800" dirty="0"/>
              <a:t> </a:t>
            </a:r>
            <a:r>
              <a:rPr lang="en-US" sz="2800" b="1" dirty="0" err="1"/>
              <a:t>zeichnet</a:t>
            </a:r>
            <a:r>
              <a:rPr lang="en-US" sz="2800" b="1" dirty="0"/>
              <a:t> </a:t>
            </a:r>
            <a:r>
              <a:rPr lang="en-US" sz="2800" dirty="0" err="1"/>
              <a:t>sich</a:t>
            </a:r>
            <a:r>
              <a:rPr lang="en-US" sz="2800" dirty="0"/>
              <a:t> </a:t>
            </a:r>
            <a:r>
              <a:rPr lang="en-US" sz="2800" dirty="0" err="1"/>
              <a:t>ein</a:t>
            </a:r>
            <a:r>
              <a:rPr lang="en-US" sz="2800" dirty="0"/>
              <a:t> </a:t>
            </a:r>
            <a:r>
              <a:rPr lang="en-US" sz="2800" dirty="0" err="1"/>
              <a:t>etwas</a:t>
            </a:r>
            <a:r>
              <a:rPr lang="en-US" sz="2800" dirty="0"/>
              <a:t> </a:t>
            </a:r>
            <a:r>
              <a:rPr lang="en-US" sz="2800" dirty="0" err="1"/>
              <a:t>höheres</a:t>
            </a:r>
            <a:r>
              <a:rPr lang="en-US" sz="2800" dirty="0"/>
              <a:t> </a:t>
            </a:r>
            <a:r>
              <a:rPr lang="en-US" sz="2800" dirty="0" err="1"/>
              <a:t>Wachstum</a:t>
            </a:r>
            <a:r>
              <a:rPr lang="en-US" sz="2800" dirty="0"/>
              <a:t> </a:t>
            </a:r>
            <a:r>
              <a:rPr lang="en-US" sz="2800" b="1" dirty="0"/>
              <a:t>ab</a:t>
            </a:r>
            <a:r>
              <a:rPr lang="en-US" sz="2800" dirty="0"/>
              <a:t>.</a:t>
            </a:r>
          </a:p>
          <a:p>
            <a:endParaRPr lang="it-IT" sz="2800" dirty="0"/>
          </a:p>
          <a:p>
            <a:r>
              <a:rPr lang="de-DE" sz="2800" dirty="0"/>
              <a:t>Dabei wird es jedoch zunehmend schwieriger, offene Stellen adäquat zu besetzen. </a:t>
            </a:r>
            <a:r>
              <a:rPr lang="de-DE" sz="2800" b="1" dirty="0"/>
              <a:t>Darauf deutet </a:t>
            </a:r>
            <a:r>
              <a:rPr lang="de-DE" sz="2800" dirty="0"/>
              <a:t>unter anderem die stetig steigende Zeit </a:t>
            </a:r>
            <a:r>
              <a:rPr lang="de-DE" sz="2800" b="1" dirty="0"/>
              <a:t>hin</a:t>
            </a:r>
            <a:r>
              <a:rPr lang="de-DE" sz="2800" dirty="0"/>
              <a:t>, die benötigt wird, um offene Stellen zu besetzen. […]</a:t>
            </a:r>
            <a:endParaRPr lang="it-IT" sz="2800" dirty="0"/>
          </a:p>
        </p:txBody>
      </p:sp>
    </p:spTree>
    <p:extLst>
      <p:ext uri="{BB962C8B-B14F-4D97-AF65-F5344CB8AC3E}">
        <p14:creationId xmlns:p14="http://schemas.microsoft.com/office/powerpoint/2010/main" val="23034900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4832092"/>
          </a:xfrm>
          <a:prstGeom prst="rect">
            <a:avLst/>
          </a:prstGeom>
          <a:noFill/>
          <a:ln w="9525">
            <a:noFill/>
            <a:miter lim="800000"/>
            <a:headEnd/>
            <a:tailEnd/>
          </a:ln>
        </p:spPr>
        <p:txBody>
          <a:bodyPr>
            <a:spAutoFit/>
          </a:bodyPr>
          <a:lstStyle/>
          <a:p>
            <a:r>
              <a:rPr lang="de-DE" sz="2800" b="1" dirty="0" err="1"/>
              <a:t>Hedged</a:t>
            </a:r>
            <a:r>
              <a:rPr lang="de-DE" sz="2800" b="1" dirty="0"/>
              <a:t> performatives</a:t>
            </a:r>
          </a:p>
          <a:p>
            <a:endParaRPr lang="de-DE" sz="2800" b="1" dirty="0"/>
          </a:p>
          <a:p>
            <a:r>
              <a:rPr lang="en-GB" sz="2800" dirty="0" err="1"/>
              <a:t>Vor</a:t>
            </a:r>
            <a:r>
              <a:rPr lang="en-GB" sz="2800" dirty="0"/>
              <a:t> </a:t>
            </a:r>
            <a:r>
              <a:rPr lang="en-GB" sz="2800" dirty="0" err="1"/>
              <a:t>diesem</a:t>
            </a:r>
            <a:r>
              <a:rPr lang="en-GB" sz="2800" dirty="0"/>
              <a:t> </a:t>
            </a:r>
            <a:r>
              <a:rPr lang="en-GB" sz="2800" dirty="0" err="1"/>
              <a:t>Hintergrund</a:t>
            </a:r>
            <a:r>
              <a:rPr lang="en-GB" sz="2800" dirty="0"/>
              <a:t> </a:t>
            </a:r>
            <a:r>
              <a:rPr lang="en-GB" sz="2800" b="1" dirty="0" err="1"/>
              <a:t>können</a:t>
            </a:r>
            <a:r>
              <a:rPr lang="en-GB" sz="2800" b="1" dirty="0"/>
              <a:t> </a:t>
            </a:r>
            <a:r>
              <a:rPr lang="en-GB" sz="2800" b="1" dirty="0" err="1"/>
              <a:t>wir</a:t>
            </a:r>
            <a:r>
              <a:rPr lang="en-GB" sz="2800" b="1" dirty="0"/>
              <a:t> </a:t>
            </a:r>
            <a:r>
              <a:rPr lang="en-GB" sz="2800" b="1" dirty="0" err="1"/>
              <a:t>vermuten</a:t>
            </a:r>
            <a:r>
              <a:rPr lang="en-GB" sz="2800" dirty="0"/>
              <a:t>, </a:t>
            </a:r>
            <a:r>
              <a:rPr lang="en-GB" sz="2800" dirty="0" err="1"/>
              <a:t>dass</a:t>
            </a:r>
            <a:r>
              <a:rPr lang="en-GB" sz="2800" dirty="0"/>
              <a:t> die </a:t>
            </a:r>
            <a:r>
              <a:rPr lang="en-GB" sz="2800" dirty="0" err="1"/>
              <a:t>derzeitige</a:t>
            </a:r>
            <a:r>
              <a:rPr lang="en-GB" sz="2800" dirty="0"/>
              <a:t> positive </a:t>
            </a:r>
            <a:r>
              <a:rPr lang="en-GB" sz="2800" dirty="0" err="1"/>
              <a:t>Entwicklung</a:t>
            </a:r>
            <a:r>
              <a:rPr lang="en-GB" sz="2800" dirty="0"/>
              <a:t> auf </a:t>
            </a:r>
            <a:r>
              <a:rPr lang="en-GB" sz="2800" dirty="0" err="1"/>
              <a:t>dem</a:t>
            </a:r>
            <a:r>
              <a:rPr lang="en-GB" sz="2800" dirty="0"/>
              <a:t> </a:t>
            </a:r>
            <a:r>
              <a:rPr lang="en-GB" sz="2800" dirty="0" err="1"/>
              <a:t>Arbeitsmarkt</a:t>
            </a:r>
            <a:r>
              <a:rPr lang="en-GB" sz="2800" dirty="0"/>
              <a:t> </a:t>
            </a:r>
            <a:r>
              <a:rPr lang="en-GB" sz="2800" dirty="0" err="1"/>
              <a:t>kein</a:t>
            </a:r>
            <a:r>
              <a:rPr lang="en-GB" sz="2800" dirty="0"/>
              <a:t> </a:t>
            </a:r>
            <a:r>
              <a:rPr lang="en-GB" sz="2800" dirty="0" err="1"/>
              <a:t>Nachholeffekt</a:t>
            </a:r>
            <a:r>
              <a:rPr lang="en-GB" sz="2800" dirty="0"/>
              <a:t> </a:t>
            </a:r>
            <a:r>
              <a:rPr lang="en-GB" sz="2800" dirty="0" err="1"/>
              <a:t>ist</a:t>
            </a:r>
            <a:r>
              <a:rPr lang="en-GB" sz="2800" dirty="0"/>
              <a:t>, der </a:t>
            </a:r>
            <a:r>
              <a:rPr lang="en-GB" sz="2800" dirty="0" err="1"/>
              <a:t>schnell</a:t>
            </a:r>
            <a:r>
              <a:rPr lang="en-GB" sz="2800" dirty="0"/>
              <a:t> </a:t>
            </a:r>
            <a:r>
              <a:rPr lang="en-GB" sz="2800" dirty="0" err="1"/>
              <a:t>wieder</a:t>
            </a:r>
            <a:r>
              <a:rPr lang="en-GB" sz="2800" dirty="0"/>
              <a:t> </a:t>
            </a:r>
            <a:r>
              <a:rPr lang="en-GB" sz="2800" dirty="0" err="1"/>
              <a:t>abflauen</a:t>
            </a:r>
            <a:r>
              <a:rPr lang="en-GB" sz="2800" dirty="0"/>
              <a:t> </a:t>
            </a:r>
            <a:r>
              <a:rPr lang="en-GB" sz="2800" dirty="0" err="1"/>
              <a:t>wird</a:t>
            </a:r>
            <a:r>
              <a:rPr lang="en-GB" sz="2800" dirty="0"/>
              <a:t>. </a:t>
            </a:r>
            <a:endParaRPr lang="it-IT" sz="2800" dirty="0"/>
          </a:p>
          <a:p>
            <a:r>
              <a:rPr lang="de-DE" sz="2800" dirty="0"/>
              <a:t> </a:t>
            </a:r>
            <a:endParaRPr lang="it-IT" sz="2800" dirty="0"/>
          </a:p>
          <a:p>
            <a:r>
              <a:rPr lang="de-DE" sz="2800" dirty="0"/>
              <a:t>Wenn man die These unterschreibt, dann </a:t>
            </a:r>
            <a:r>
              <a:rPr lang="de-DE" sz="2800" b="1" dirty="0"/>
              <a:t>muss man zugeben</a:t>
            </a:r>
            <a:r>
              <a:rPr lang="de-DE" sz="2800" dirty="0"/>
              <a:t>, dass die Institutionen der westlichen Welt, nämlich Kapitalismus und Demokratie, aus dem Boom stammen.</a:t>
            </a:r>
            <a:endParaRPr lang="it-IT" sz="2800" dirty="0"/>
          </a:p>
        </p:txBody>
      </p:sp>
    </p:spTree>
    <p:extLst>
      <p:ext uri="{BB962C8B-B14F-4D97-AF65-F5344CB8AC3E}">
        <p14:creationId xmlns:p14="http://schemas.microsoft.com/office/powerpoint/2010/main" val="28081372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4401205"/>
          </a:xfrm>
          <a:prstGeom prst="rect">
            <a:avLst/>
          </a:prstGeom>
          <a:noFill/>
          <a:ln w="9525">
            <a:noFill/>
            <a:miter lim="800000"/>
            <a:headEnd/>
            <a:tailEnd/>
          </a:ln>
        </p:spPr>
        <p:txBody>
          <a:bodyPr>
            <a:spAutoFit/>
          </a:bodyPr>
          <a:lstStyle/>
          <a:p>
            <a:r>
              <a:rPr lang="de-DE" sz="2800" b="1" dirty="0"/>
              <a:t>Ergänzungen und Einschübe</a:t>
            </a:r>
          </a:p>
          <a:p>
            <a:endParaRPr lang="de-DE" sz="2800" b="1" dirty="0"/>
          </a:p>
          <a:p>
            <a:r>
              <a:rPr lang="de-DE" sz="2800" dirty="0"/>
              <a:t>Wie aus den weiteren Ausführungen hervorgeht, ist dies – </a:t>
            </a:r>
            <a:r>
              <a:rPr lang="de-DE" sz="2800" b="1" dirty="0"/>
              <a:t>wenigstens nach dem heutigen Stand der Kenntnisse </a:t>
            </a:r>
            <a:r>
              <a:rPr lang="de-DE" sz="2800" dirty="0"/>
              <a:t>– nicht zu erwarten.</a:t>
            </a:r>
            <a:endParaRPr lang="it-IT" sz="2800" dirty="0"/>
          </a:p>
          <a:p>
            <a:r>
              <a:rPr lang="de-DE" sz="2800" dirty="0"/>
              <a:t> </a:t>
            </a:r>
            <a:endParaRPr lang="it-IT" sz="2800" dirty="0"/>
          </a:p>
          <a:p>
            <a:r>
              <a:rPr lang="de-DE" sz="2800" b="1" dirty="0"/>
              <a:t>Nach einer groben Einschätzung </a:t>
            </a:r>
            <a:r>
              <a:rPr lang="de-DE" sz="2800" dirty="0"/>
              <a:t>sind lediglich 30% der privaten Nachfrager bereit, sich in ihrem Kaufverhalten von Umweltschutzgedanken leiten zu lassen. </a:t>
            </a:r>
            <a:endParaRPr lang="it-IT" sz="2800" dirty="0"/>
          </a:p>
        </p:txBody>
      </p:sp>
    </p:spTree>
    <p:extLst>
      <p:ext uri="{BB962C8B-B14F-4D97-AF65-F5344CB8AC3E}">
        <p14:creationId xmlns:p14="http://schemas.microsoft.com/office/powerpoint/2010/main" val="28025384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2677656"/>
          </a:xfrm>
          <a:prstGeom prst="rect">
            <a:avLst/>
          </a:prstGeom>
          <a:noFill/>
          <a:ln w="9525">
            <a:noFill/>
            <a:miter lim="800000"/>
            <a:headEnd/>
            <a:tailEnd/>
          </a:ln>
        </p:spPr>
        <p:txBody>
          <a:bodyPr>
            <a:spAutoFit/>
          </a:bodyPr>
          <a:lstStyle/>
          <a:p>
            <a:r>
              <a:rPr lang="de-DE" sz="2800" b="1" dirty="0"/>
              <a:t>Litotes</a:t>
            </a:r>
          </a:p>
          <a:p>
            <a:endParaRPr lang="de-DE" sz="2800" b="1" dirty="0"/>
          </a:p>
          <a:p>
            <a:r>
              <a:rPr lang="de-DE" sz="2800" dirty="0"/>
              <a:t>Das ist im Grunde die Prognose einer Rezession und es </a:t>
            </a:r>
            <a:r>
              <a:rPr lang="de-DE" sz="2800" u="sng" dirty="0"/>
              <a:t>wäre</a:t>
            </a:r>
            <a:r>
              <a:rPr lang="de-DE" sz="2800" dirty="0"/>
              <a:t> dann </a:t>
            </a:r>
            <a:r>
              <a:rPr lang="de-DE" sz="2800" b="1" dirty="0"/>
              <a:t>nicht unwahrscheinlich</a:t>
            </a:r>
            <a:r>
              <a:rPr lang="de-DE" sz="2800" dirty="0"/>
              <a:t>, dass die Arbeitslosigkeit nach vielen Jahren des stetigen Rückgangs wieder einmal steigt.</a:t>
            </a:r>
            <a:endParaRPr lang="it-IT" sz="2800" dirty="0"/>
          </a:p>
        </p:txBody>
      </p:sp>
    </p:spTree>
    <p:extLst>
      <p:ext uri="{BB962C8B-B14F-4D97-AF65-F5344CB8AC3E}">
        <p14:creationId xmlns:p14="http://schemas.microsoft.com/office/powerpoint/2010/main" val="17953995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2246769"/>
          </a:xfrm>
          <a:prstGeom prst="rect">
            <a:avLst/>
          </a:prstGeom>
          <a:noFill/>
          <a:ln w="9525">
            <a:noFill/>
            <a:miter lim="800000"/>
            <a:headEnd/>
            <a:tailEnd/>
          </a:ln>
        </p:spPr>
        <p:txBody>
          <a:bodyPr>
            <a:spAutoFit/>
          </a:bodyPr>
          <a:lstStyle/>
          <a:p>
            <a:r>
              <a:rPr lang="de-DE" sz="2800" dirty="0"/>
              <a:t>Das ist wohl kaum das richtige Heilmittel in Zeiten wirtschaftlicher Stagnation.</a:t>
            </a:r>
          </a:p>
          <a:p>
            <a:endParaRPr lang="it-IT" sz="2800" dirty="0"/>
          </a:p>
          <a:p>
            <a:r>
              <a:rPr lang="de-DE" sz="2800" dirty="0" err="1"/>
              <a:t>Questo</a:t>
            </a:r>
            <a:r>
              <a:rPr lang="de-DE" sz="2800" dirty="0"/>
              <a:t> non è </a:t>
            </a:r>
            <a:r>
              <a:rPr lang="de-DE" sz="2800" dirty="0" err="1"/>
              <a:t>il</a:t>
            </a:r>
            <a:r>
              <a:rPr lang="de-DE" sz="2800" dirty="0"/>
              <a:t> </a:t>
            </a:r>
            <a:r>
              <a:rPr lang="de-DE" sz="2800" dirty="0" err="1"/>
              <a:t>rimedio</a:t>
            </a:r>
            <a:r>
              <a:rPr lang="de-DE" sz="2800" dirty="0"/>
              <a:t> giusto in </a:t>
            </a:r>
            <a:r>
              <a:rPr lang="de-DE" sz="2800" dirty="0" err="1"/>
              <a:t>una</a:t>
            </a:r>
            <a:r>
              <a:rPr lang="de-DE" sz="2800" dirty="0"/>
              <a:t> </a:t>
            </a:r>
            <a:r>
              <a:rPr lang="de-DE" sz="2800" dirty="0" err="1"/>
              <a:t>situazione</a:t>
            </a:r>
            <a:r>
              <a:rPr lang="de-DE" sz="2800" dirty="0"/>
              <a:t> di </a:t>
            </a:r>
            <a:r>
              <a:rPr lang="de-DE" sz="2800" dirty="0" err="1"/>
              <a:t>stagnazione</a:t>
            </a:r>
            <a:r>
              <a:rPr lang="de-DE" sz="2800" dirty="0"/>
              <a:t> </a:t>
            </a:r>
            <a:r>
              <a:rPr lang="de-DE" sz="2800" dirty="0" err="1"/>
              <a:t>economica</a:t>
            </a:r>
            <a:r>
              <a:rPr lang="de-DE" sz="2800" dirty="0"/>
              <a:t>.</a:t>
            </a:r>
            <a:endParaRPr lang="it-IT" sz="2800" dirty="0"/>
          </a:p>
        </p:txBody>
      </p:sp>
    </p:spTree>
    <p:extLst>
      <p:ext uri="{BB962C8B-B14F-4D97-AF65-F5344CB8AC3E}">
        <p14:creationId xmlns:p14="http://schemas.microsoft.com/office/powerpoint/2010/main" val="13843620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6124754"/>
          </a:xfrm>
          <a:prstGeom prst="rect">
            <a:avLst/>
          </a:prstGeom>
          <a:noFill/>
          <a:ln w="9525">
            <a:noFill/>
            <a:miter lim="800000"/>
            <a:headEnd/>
            <a:tailEnd/>
          </a:ln>
        </p:spPr>
        <p:txBody>
          <a:bodyPr>
            <a:spAutoFit/>
          </a:bodyPr>
          <a:lstStyle/>
          <a:p>
            <a:r>
              <a:rPr lang="de-DE" sz="2800" dirty="0"/>
              <a:t>Demografie vs. Wirtschaft</a:t>
            </a:r>
            <a:endParaRPr lang="de-DE" sz="2800" b="1" dirty="0"/>
          </a:p>
          <a:p>
            <a:r>
              <a:rPr lang="de-DE" sz="2800" dirty="0"/>
              <a:t>In unserem Hauptszenario weisen Australien und die USA mit 2,5 bzw. 2,3 Prozent im Jahr 2030 die höchsten Wachstumsraten beim Produktionspotenzial auf. Dies liegt im Wesentlichen an ihren vergleichsweise günstigen demografischen Bedingungen, die sich positiv auf den Arbeitsmarkt auswirken. Kanada könnte 2030 ein Potenzialwachstum von 1,7 Prozent erreichen und läge damit in etwa auf dem Niveau der Schweiz und </a:t>
            </a:r>
            <a:r>
              <a:rPr lang="de-DE" sz="2800" dirty="0" err="1"/>
              <a:t>Grossbritanniens</a:t>
            </a:r>
            <a:r>
              <a:rPr lang="de-DE" sz="2800" dirty="0"/>
              <a:t>. Die Prognosen für Deutschland und Japan fallen deutlich gedämpfter aus. Während das Potenzialwachstum in Deutschland 2030 voraussichtlich bei 1,2 Prozent liegen wird, rechnet man für Japan sogar mit einer noch niedrigeren Quote von 0,9 Prozent. </a:t>
            </a:r>
          </a:p>
        </p:txBody>
      </p:sp>
    </p:spTree>
    <p:extLst>
      <p:ext uri="{BB962C8B-B14F-4D97-AF65-F5344CB8AC3E}">
        <p14:creationId xmlns:p14="http://schemas.microsoft.com/office/powerpoint/2010/main" val="26701456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4832092"/>
          </a:xfrm>
          <a:prstGeom prst="rect">
            <a:avLst/>
          </a:prstGeom>
          <a:noFill/>
          <a:ln w="9525">
            <a:noFill/>
            <a:miter lim="800000"/>
            <a:headEnd/>
            <a:tailEnd/>
          </a:ln>
        </p:spPr>
        <p:txBody>
          <a:bodyPr>
            <a:spAutoFit/>
          </a:bodyPr>
          <a:lstStyle/>
          <a:p>
            <a:r>
              <a:rPr lang="de-DE" sz="2800" dirty="0"/>
              <a:t>Beide Länder sind negativen demografischen Effekten ausgesetzt. Die demografische Entwicklung dürfte eine entscheidende Rolle für das zukünftige Wirtschaftswachstum aller Länder spielen. Auf der einen Seite ergibt sich ein direkter Effekt auf das Wirtschaftswachstum aus dem geringeren Arbeitskräfteangebot. Auf der anderen Seite bestimmt die Bevölkerungs- und Beschäftigungsentwicklung das Konsum- und Sparverhalten der Bevölkerung und kann letztlich auch Auswirkungen auf das Investitionsverhalten haben.</a:t>
            </a:r>
            <a:endParaRPr lang="de-DE" sz="2600" dirty="0"/>
          </a:p>
        </p:txBody>
      </p:sp>
    </p:spTree>
    <p:extLst>
      <p:ext uri="{BB962C8B-B14F-4D97-AF65-F5344CB8AC3E}">
        <p14:creationId xmlns:p14="http://schemas.microsoft.com/office/powerpoint/2010/main" val="26450374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2173288"/>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b="1" dirty="0"/>
              <a:t>Neologismi</a:t>
            </a:r>
          </a:p>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dirty="0" err="1"/>
              <a:t>Teuro</a:t>
            </a:r>
            <a:endParaRPr lang="it-IT" dirty="0"/>
          </a:p>
          <a:p>
            <a:pPr lvl="1" algn="just">
              <a:lnSpc>
                <a:spcPct val="96000"/>
              </a:lnSpc>
              <a:spcBef>
                <a:spcPts val="300"/>
              </a:spcBef>
              <a:spcAft>
                <a:spcPts val="300"/>
              </a:spcAft>
            </a:pPr>
            <a:r>
              <a:rPr lang="it-IT" dirty="0" err="1"/>
              <a:t>Brandukt</a:t>
            </a:r>
            <a:endParaRPr lang="it-IT" dirty="0"/>
          </a:p>
        </p:txBody>
      </p:sp>
      <p:sp>
        <p:nvSpPr>
          <p:cNvPr id="2" name="CasellaDiTesto 1"/>
          <p:cNvSpPr txBox="1">
            <a:spLocks noChangeArrowheads="1"/>
          </p:cNvSpPr>
          <p:nvPr/>
        </p:nvSpPr>
        <p:spPr bwMode="auto">
          <a:xfrm>
            <a:off x="733425" y="3789363"/>
            <a:ext cx="7783513" cy="1938337"/>
          </a:xfrm>
          <a:prstGeom prst="rect">
            <a:avLst/>
          </a:prstGeom>
          <a:noFill/>
          <a:ln w="9525">
            <a:noFill/>
            <a:miter lim="800000"/>
            <a:headEnd/>
            <a:tailEnd/>
          </a:ln>
        </p:spPr>
        <p:txBody>
          <a:bodyPr>
            <a:spAutoFit/>
          </a:bodyPr>
          <a:lstStyle/>
          <a:p>
            <a:r>
              <a:rPr lang="it-IT" b="1"/>
              <a:t>Sigle e acronimi</a:t>
            </a:r>
          </a:p>
          <a:p>
            <a:endParaRPr lang="it-IT"/>
          </a:p>
          <a:p>
            <a:r>
              <a:rPr lang="it-IT"/>
              <a:t>POS – Point of Sale</a:t>
            </a:r>
          </a:p>
          <a:p>
            <a:r>
              <a:rPr lang="it-IT"/>
              <a:t>ACH – Automated Clearing House</a:t>
            </a:r>
          </a:p>
          <a:p>
            <a:r>
              <a:rPr lang="it-IT"/>
              <a:t>GAA – Geldausgabeautomat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2296783"/>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de-DE" dirty="0"/>
              <a:t>Im positiven Szenario wird ein kräftigeres Wachstum erwartet unter der Annahme, dass die gesamtwirtschaftliche Produktivität stärker wächst und sich dadurch die deutsche Wirtschaft schneller und stärker von ihrer Schwächephase erholt. </a:t>
            </a:r>
            <a:endParaRPr lang="it-IT" dirty="0"/>
          </a:p>
        </p:txBody>
      </p:sp>
      <p:sp>
        <p:nvSpPr>
          <p:cNvPr id="2" name="CasellaDiTesto 1"/>
          <p:cNvSpPr txBox="1">
            <a:spLocks noChangeArrowheads="1"/>
          </p:cNvSpPr>
          <p:nvPr/>
        </p:nvSpPr>
        <p:spPr bwMode="auto">
          <a:xfrm>
            <a:off x="733425" y="3789363"/>
            <a:ext cx="7783513" cy="1938337"/>
          </a:xfrm>
          <a:prstGeom prst="rect">
            <a:avLst/>
          </a:prstGeom>
          <a:noFill/>
          <a:ln w="9525">
            <a:noFill/>
            <a:miter lim="800000"/>
            <a:headEnd/>
            <a:tailEnd/>
          </a:ln>
        </p:spPr>
        <p:txBody>
          <a:bodyPr>
            <a:spAutoFit/>
          </a:bodyPr>
          <a:lstStyle/>
          <a:p>
            <a:r>
              <a:rPr lang="de-DE" dirty="0"/>
              <a:t>Unter dieser Annahme wäre im Jahresdurchschnitt  mit einem Wachstum von 2 % zu rechnen. </a:t>
            </a:r>
          </a:p>
          <a:p>
            <a:endParaRPr lang="de-DE" dirty="0"/>
          </a:p>
          <a:p>
            <a:r>
              <a:rPr lang="de-DE" dirty="0"/>
              <a:t>So würde die deutsche Wirtschaft mit einer Rate von 1,5 % im nächsten Jahr insgesamt etwas schwächer wachsen. </a:t>
            </a:r>
            <a:endParaRPr lang="it-IT" dirty="0"/>
          </a:p>
        </p:txBody>
      </p:sp>
    </p:spTree>
    <p:extLst>
      <p:ext uri="{BB962C8B-B14F-4D97-AF65-F5344CB8AC3E}">
        <p14:creationId xmlns:p14="http://schemas.microsoft.com/office/powerpoint/2010/main" val="33801515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1233030"/>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de-DE" dirty="0"/>
              <a:t>China könnte im kommenden Jahr Deutschland als Exportweltmeister ablösen.</a:t>
            </a:r>
            <a:endParaRPr lang="it-IT" dirty="0"/>
          </a:p>
        </p:txBody>
      </p:sp>
      <p:sp>
        <p:nvSpPr>
          <p:cNvPr id="2" name="CasellaDiTesto 1"/>
          <p:cNvSpPr txBox="1">
            <a:spLocks noChangeArrowheads="1"/>
          </p:cNvSpPr>
          <p:nvPr/>
        </p:nvSpPr>
        <p:spPr bwMode="auto">
          <a:xfrm>
            <a:off x="733425" y="3789363"/>
            <a:ext cx="7783513" cy="1200329"/>
          </a:xfrm>
          <a:prstGeom prst="rect">
            <a:avLst/>
          </a:prstGeom>
          <a:noFill/>
          <a:ln w="9525">
            <a:noFill/>
            <a:miter lim="800000"/>
            <a:headEnd/>
            <a:tailEnd/>
          </a:ln>
        </p:spPr>
        <p:txBody>
          <a:bodyPr>
            <a:spAutoFit/>
          </a:bodyPr>
          <a:lstStyle/>
          <a:p>
            <a:r>
              <a:rPr lang="de-DE" dirty="0"/>
              <a:t>Die schwächelnde Wirtschaftsprognose der Weltbank dürfte die Märkte in New York am Mittwoch moderat ins Minus drücken. </a:t>
            </a:r>
            <a:endParaRPr lang="it-IT" dirty="0"/>
          </a:p>
        </p:txBody>
      </p:sp>
    </p:spTree>
    <p:extLst>
      <p:ext uri="{BB962C8B-B14F-4D97-AF65-F5344CB8AC3E}">
        <p14:creationId xmlns:p14="http://schemas.microsoft.com/office/powerpoint/2010/main" val="6070008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P spid="2" grpId="0"/>
    </p:bldLst>
  </p:timing>
</p:sld>
</file>

<file path=ppt/theme/theme1.xml><?xml version="1.0" encoding="utf-8"?>
<a:theme xmlns:a="http://schemas.openxmlformats.org/drawingml/2006/main" name="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2932</Words>
  <Application>Microsoft Office PowerPoint</Application>
  <PresentationFormat>Presentazione su schermo (4:3)</PresentationFormat>
  <Paragraphs>497</Paragraphs>
  <Slides>67</Slides>
  <Notes>67</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67</vt:i4>
      </vt:variant>
    </vt:vector>
  </HeadingPairs>
  <TitlesOfParts>
    <vt:vector size="70" baseType="lpstr">
      <vt:lpstr>IBM Plex Sans</vt:lpstr>
      <vt:lpstr>Times New Roman</vt: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Enoa</dc:creator>
  <cp:lastModifiedBy>Marella Magris</cp:lastModifiedBy>
  <cp:revision>393</cp:revision>
  <dcterms:created xsi:type="dcterms:W3CDTF">2009-11-29T10:38:01Z</dcterms:created>
  <dcterms:modified xsi:type="dcterms:W3CDTF">2025-02-15T17:48:29Z</dcterms:modified>
</cp:coreProperties>
</file>