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ppt/notesSlides/notesSlide158.xml" ContentType="application/vnd.openxmlformats-officedocument.presentationml.notesSlide+xml"/>
  <Override PartName="/ppt/notesSlides/notesSlide159.xml" ContentType="application/vnd.openxmlformats-officedocument.presentationml.notesSlide+xml"/>
  <Override PartName="/ppt/notesSlides/notesSlide160.xml" ContentType="application/vnd.openxmlformats-officedocument.presentationml.notesSlide+xml"/>
  <Override PartName="/ppt/notesSlides/notesSlide161.xml" ContentType="application/vnd.openxmlformats-officedocument.presentationml.notesSlide+xml"/>
  <Override PartName="/ppt/notesSlides/notesSlide162.xml" ContentType="application/vnd.openxmlformats-officedocument.presentationml.notesSlide+xml"/>
  <Override PartName="/ppt/notesSlides/notesSlide163.xml" ContentType="application/vnd.openxmlformats-officedocument.presentationml.notesSlide+xml"/>
  <Override PartName="/ppt/notesSlides/notesSlide164.xml" ContentType="application/vnd.openxmlformats-officedocument.presentationml.notesSlide+xml"/>
  <Override PartName="/ppt/notesSlides/notesSlide165.xml" ContentType="application/vnd.openxmlformats-officedocument.presentationml.notesSlide+xml"/>
  <Override PartName="/ppt/notesSlides/notesSlide166.xml" ContentType="application/vnd.openxmlformats-officedocument.presentationml.notesSlide+xml"/>
  <Override PartName="/ppt/notesSlides/notesSlide167.xml" ContentType="application/vnd.openxmlformats-officedocument.presentationml.notesSlide+xml"/>
  <Override PartName="/ppt/notesSlides/notesSlide168.xml" ContentType="application/vnd.openxmlformats-officedocument.presentationml.notesSlide+xml"/>
  <Override PartName="/ppt/notesSlides/notesSlide169.xml" ContentType="application/vnd.openxmlformats-officedocument.presentationml.notesSlide+xml"/>
  <Override PartName="/ppt/notesSlides/notesSlide170.xml" ContentType="application/vnd.openxmlformats-officedocument.presentationml.notesSlide+xml"/>
  <Override PartName="/ppt/notesSlides/notesSlide171.xml" ContentType="application/vnd.openxmlformats-officedocument.presentationml.notesSlide+xml"/>
  <Override PartName="/ppt/notesSlides/notesSlide172.xml" ContentType="application/vnd.openxmlformats-officedocument.presentationml.notesSlide+xml"/>
  <Override PartName="/ppt/notesSlides/notesSlide173.xml" ContentType="application/vnd.openxmlformats-officedocument.presentationml.notesSlide+xml"/>
  <Override PartName="/ppt/notesSlides/notesSlide174.xml" ContentType="application/vnd.openxmlformats-officedocument.presentationml.notesSlide+xml"/>
  <Override PartName="/ppt/notesSlides/notesSlide175.xml" ContentType="application/vnd.openxmlformats-officedocument.presentationml.notesSlide+xml"/>
  <Override PartName="/ppt/notesSlides/notesSlide176.xml" ContentType="application/vnd.openxmlformats-officedocument.presentationml.notesSlide+xml"/>
  <Override PartName="/ppt/notesSlides/notesSlide177.xml" ContentType="application/vnd.openxmlformats-officedocument.presentationml.notesSlide+xml"/>
  <Override PartName="/ppt/notesSlides/notesSlide178.xml" ContentType="application/vnd.openxmlformats-officedocument.presentationml.notesSlide+xml"/>
  <Override PartName="/ppt/notesSlides/notesSlide179.xml" ContentType="application/vnd.openxmlformats-officedocument.presentationml.notesSlide+xml"/>
  <Override PartName="/ppt/notesSlides/notesSlide180.xml" ContentType="application/vnd.openxmlformats-officedocument.presentationml.notesSlide+xml"/>
  <Override PartName="/ppt/notesSlides/notesSlide181.xml" ContentType="application/vnd.openxmlformats-officedocument.presentationml.notesSlide+xml"/>
  <Override PartName="/ppt/notesSlides/notesSlide182.xml" ContentType="application/vnd.openxmlformats-officedocument.presentationml.notesSlide+xml"/>
  <Override PartName="/ppt/notesSlides/notesSlide183.xml" ContentType="application/vnd.openxmlformats-officedocument.presentationml.notesSlide+xml"/>
  <Override PartName="/ppt/notesSlides/notesSlide184.xml" ContentType="application/vnd.openxmlformats-officedocument.presentationml.notesSlide+xml"/>
  <Override PartName="/ppt/notesSlides/notesSlide185.xml" ContentType="application/vnd.openxmlformats-officedocument.presentationml.notesSlide+xml"/>
  <Override PartName="/ppt/notesSlides/notesSlide186.xml" ContentType="application/vnd.openxmlformats-officedocument.presentationml.notesSlide+xml"/>
  <Override PartName="/ppt/notesSlides/notesSlide187.xml" ContentType="application/vnd.openxmlformats-officedocument.presentationml.notesSlide+xml"/>
  <Override PartName="/ppt/notesSlides/notesSlide188.xml" ContentType="application/vnd.openxmlformats-officedocument.presentationml.notesSlide+xml"/>
  <Override PartName="/ppt/notesSlides/notesSlide189.xml" ContentType="application/vnd.openxmlformats-officedocument.presentationml.notesSlide+xml"/>
  <Override PartName="/ppt/notesSlides/notesSlide190.xml" ContentType="application/vnd.openxmlformats-officedocument.presentationml.notesSlide+xml"/>
  <Override PartName="/ppt/notesSlides/notesSlide191.xml" ContentType="application/vnd.openxmlformats-officedocument.presentationml.notesSlide+xml"/>
  <Override PartName="/ppt/notesSlides/notesSlide192.xml" ContentType="application/vnd.openxmlformats-officedocument.presentationml.notesSlide+xml"/>
  <Override PartName="/ppt/notesSlides/notesSlide193.xml" ContentType="application/vnd.openxmlformats-officedocument.presentationml.notesSlide+xml"/>
  <Override PartName="/ppt/notesSlides/notesSlide194.xml" ContentType="application/vnd.openxmlformats-officedocument.presentationml.notesSlide+xml"/>
  <Override PartName="/ppt/notesSlides/notesSlide195.xml" ContentType="application/vnd.openxmlformats-officedocument.presentationml.notesSlide+xml"/>
  <Override PartName="/ppt/notesSlides/notesSlide196.xml" ContentType="application/vnd.openxmlformats-officedocument.presentationml.notesSlide+xml"/>
  <Override PartName="/ppt/notesSlides/notesSlide197.xml" ContentType="application/vnd.openxmlformats-officedocument.presentationml.notesSlide+xml"/>
  <Override PartName="/ppt/notesSlides/notesSlide198.xml" ContentType="application/vnd.openxmlformats-officedocument.presentationml.notesSlide+xml"/>
  <Override PartName="/ppt/notesSlides/notesSlide199.xml" ContentType="application/vnd.openxmlformats-officedocument.presentationml.notesSlide+xml"/>
  <Override PartName="/ppt/notesSlides/notesSlide200.xml" ContentType="application/vnd.openxmlformats-officedocument.presentationml.notesSlide+xml"/>
  <Override PartName="/ppt/notesSlides/notesSlide201.xml" ContentType="application/vnd.openxmlformats-officedocument.presentationml.notesSlide+xml"/>
  <Override PartName="/ppt/notesSlides/notesSlide202.xml" ContentType="application/vnd.openxmlformats-officedocument.presentationml.notesSlide+xml"/>
  <Override PartName="/ppt/notesSlides/notesSlide203.xml" ContentType="application/vnd.openxmlformats-officedocument.presentationml.notesSlide+xml"/>
  <Override PartName="/ppt/notesSlides/notesSlide204.xml" ContentType="application/vnd.openxmlformats-officedocument.presentationml.notesSlide+xml"/>
  <Override PartName="/ppt/notesSlides/notesSlide205.xml" ContentType="application/vnd.openxmlformats-officedocument.presentationml.notesSlide+xml"/>
  <Override PartName="/ppt/notesSlides/notesSlide206.xml" ContentType="application/vnd.openxmlformats-officedocument.presentationml.notesSlide+xml"/>
  <Override PartName="/ppt/notesSlides/notesSlide207.xml" ContentType="application/vnd.openxmlformats-officedocument.presentationml.notesSlide+xml"/>
  <Override PartName="/ppt/notesSlides/notesSlide208.xml" ContentType="application/vnd.openxmlformats-officedocument.presentationml.notesSlide+xml"/>
  <Override PartName="/ppt/notesSlides/notesSlide209.xml" ContentType="application/vnd.openxmlformats-officedocument.presentationml.notesSlide+xml"/>
  <Override PartName="/ppt/notesSlides/notesSlide210.xml" ContentType="application/vnd.openxmlformats-officedocument.presentationml.notesSlide+xml"/>
  <Override PartName="/ppt/notesSlides/notesSlide211.xml" ContentType="application/vnd.openxmlformats-officedocument.presentationml.notesSlide+xml"/>
  <Override PartName="/ppt/notesSlides/notesSlide2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4"/>
  </p:notesMasterIdLst>
  <p:handoutMasterIdLst>
    <p:handoutMasterId r:id="rId215"/>
  </p:handoutMasterIdLst>
  <p:sldIdLst>
    <p:sldId id="877" r:id="rId2"/>
    <p:sldId id="1713" r:id="rId3"/>
    <p:sldId id="1712" r:id="rId4"/>
    <p:sldId id="1587" r:id="rId5"/>
    <p:sldId id="1586" r:id="rId6"/>
    <p:sldId id="1714" r:id="rId7"/>
    <p:sldId id="1715" r:id="rId8"/>
    <p:sldId id="1716" r:id="rId9"/>
    <p:sldId id="1717" r:id="rId10"/>
    <p:sldId id="1718" r:id="rId11"/>
    <p:sldId id="1719" r:id="rId12"/>
    <p:sldId id="1720" r:id="rId13"/>
    <p:sldId id="1721" r:id="rId14"/>
    <p:sldId id="1722" r:id="rId15"/>
    <p:sldId id="1723" r:id="rId16"/>
    <p:sldId id="1724" r:id="rId17"/>
    <p:sldId id="1725" r:id="rId18"/>
    <p:sldId id="1726" r:id="rId19"/>
    <p:sldId id="1727" r:id="rId20"/>
    <p:sldId id="1728" r:id="rId21"/>
    <p:sldId id="1729" r:id="rId22"/>
    <p:sldId id="1730" r:id="rId23"/>
    <p:sldId id="1731" r:id="rId24"/>
    <p:sldId id="1732" r:id="rId25"/>
    <p:sldId id="1733" r:id="rId26"/>
    <p:sldId id="1734" r:id="rId27"/>
    <p:sldId id="1735" r:id="rId28"/>
    <p:sldId id="1737" r:id="rId29"/>
    <p:sldId id="1738" r:id="rId30"/>
    <p:sldId id="1739" r:id="rId31"/>
    <p:sldId id="1741" r:id="rId32"/>
    <p:sldId id="1740" r:id="rId33"/>
    <p:sldId id="1742" r:id="rId34"/>
    <p:sldId id="1752" r:id="rId35"/>
    <p:sldId id="1480" r:id="rId36"/>
    <p:sldId id="1385" r:id="rId37"/>
    <p:sldId id="1753" r:id="rId38"/>
    <p:sldId id="1743" r:id="rId39"/>
    <p:sldId id="1744" r:id="rId40"/>
    <p:sldId id="1745" r:id="rId41"/>
    <p:sldId id="1750" r:id="rId42"/>
    <p:sldId id="1746" r:id="rId43"/>
    <p:sldId id="1747" r:id="rId44"/>
    <p:sldId id="1601" r:id="rId45"/>
    <p:sldId id="1600" r:id="rId46"/>
    <p:sldId id="1748" r:id="rId47"/>
    <p:sldId id="1751" r:id="rId48"/>
    <p:sldId id="1749" r:id="rId49"/>
    <p:sldId id="1754" r:id="rId50"/>
    <p:sldId id="1755" r:id="rId51"/>
    <p:sldId id="1760" r:id="rId52"/>
    <p:sldId id="1767" r:id="rId53"/>
    <p:sldId id="1764" r:id="rId54"/>
    <p:sldId id="1765" r:id="rId55"/>
    <p:sldId id="1766" r:id="rId56"/>
    <p:sldId id="1756" r:id="rId57"/>
    <p:sldId id="1757" r:id="rId58"/>
    <p:sldId id="1768" r:id="rId59"/>
    <p:sldId id="1769" r:id="rId60"/>
    <p:sldId id="1770" r:id="rId61"/>
    <p:sldId id="1758" r:id="rId62"/>
    <p:sldId id="1759" r:id="rId63"/>
    <p:sldId id="1771" r:id="rId64"/>
    <p:sldId id="1781" r:id="rId65"/>
    <p:sldId id="1761" r:id="rId66"/>
    <p:sldId id="1762" r:id="rId67"/>
    <p:sldId id="1763" r:id="rId68"/>
    <p:sldId id="1772" r:id="rId69"/>
    <p:sldId id="1773" r:id="rId70"/>
    <p:sldId id="1774" r:id="rId71"/>
    <p:sldId id="1777" r:id="rId72"/>
    <p:sldId id="1778" r:id="rId73"/>
    <p:sldId id="1779" r:id="rId74"/>
    <p:sldId id="1780" r:id="rId75"/>
    <p:sldId id="1775" r:id="rId76"/>
    <p:sldId id="1776" r:id="rId77"/>
    <p:sldId id="1782" r:id="rId78"/>
    <p:sldId id="1783" r:id="rId79"/>
    <p:sldId id="1784" r:id="rId80"/>
    <p:sldId id="1790" r:id="rId81"/>
    <p:sldId id="1785" r:id="rId82"/>
    <p:sldId id="1786" r:id="rId83"/>
    <p:sldId id="1787" r:id="rId84"/>
    <p:sldId id="1791" r:id="rId85"/>
    <p:sldId id="1788" r:id="rId86"/>
    <p:sldId id="1789" r:id="rId87"/>
    <p:sldId id="1304" r:id="rId88"/>
    <p:sldId id="1405" r:id="rId89"/>
    <p:sldId id="1415" r:id="rId90"/>
    <p:sldId id="1635" r:id="rId91"/>
    <p:sldId id="1249" r:id="rId92"/>
    <p:sldId id="1250" r:id="rId93"/>
    <p:sldId id="1251" r:id="rId94"/>
    <p:sldId id="1252" r:id="rId95"/>
    <p:sldId id="1253" r:id="rId96"/>
    <p:sldId id="1254" r:id="rId97"/>
    <p:sldId id="1255" r:id="rId98"/>
    <p:sldId id="1797" r:id="rId99"/>
    <p:sldId id="1798" r:id="rId100"/>
    <p:sldId id="1607" r:id="rId101"/>
    <p:sldId id="1792" r:id="rId102"/>
    <p:sldId id="1793" r:id="rId103"/>
    <p:sldId id="1794" r:id="rId104"/>
    <p:sldId id="1546" r:id="rId105"/>
    <p:sldId id="1527" r:id="rId106"/>
    <p:sldId id="1528" r:id="rId107"/>
    <p:sldId id="1530" r:id="rId108"/>
    <p:sldId id="1531" r:id="rId109"/>
    <p:sldId id="1532" r:id="rId110"/>
    <p:sldId id="1533" r:id="rId111"/>
    <p:sldId id="1795" r:id="rId112"/>
    <p:sldId id="1796" r:id="rId113"/>
    <p:sldId id="1805" r:id="rId114"/>
    <p:sldId id="1806" r:id="rId115"/>
    <p:sldId id="1534" r:id="rId116"/>
    <p:sldId id="1535" r:id="rId117"/>
    <p:sldId id="1536" r:id="rId118"/>
    <p:sldId id="1537" r:id="rId119"/>
    <p:sldId id="1807" r:id="rId120"/>
    <p:sldId id="1808" r:id="rId121"/>
    <p:sldId id="1809" r:id="rId122"/>
    <p:sldId id="1810" r:id="rId123"/>
    <p:sldId id="1799" r:id="rId124"/>
    <p:sldId id="1800" r:id="rId125"/>
    <p:sldId id="1801" r:id="rId126"/>
    <p:sldId id="1803" r:id="rId127"/>
    <p:sldId id="1802" r:id="rId128"/>
    <p:sldId id="1804" r:id="rId129"/>
    <p:sldId id="1098" r:id="rId130"/>
    <p:sldId id="1427" r:id="rId131"/>
    <p:sldId id="1208" r:id="rId132"/>
    <p:sldId id="1430" r:id="rId133"/>
    <p:sldId id="1099" r:id="rId134"/>
    <p:sldId id="1100" r:id="rId135"/>
    <p:sldId id="1820" r:id="rId136"/>
    <p:sldId id="1821" r:id="rId137"/>
    <p:sldId id="1095" r:id="rId138"/>
    <p:sldId id="1358" r:id="rId139"/>
    <p:sldId id="1359" r:id="rId140"/>
    <p:sldId id="1811" r:id="rId141"/>
    <p:sldId id="1814" r:id="rId142"/>
    <p:sldId id="1574" r:id="rId143"/>
    <p:sldId id="1819" r:id="rId144"/>
    <p:sldId id="1818" r:id="rId145"/>
    <p:sldId id="1812" r:id="rId146"/>
    <p:sldId id="1702" r:id="rId147"/>
    <p:sldId id="1817" r:id="rId148"/>
    <p:sldId id="1442" r:id="rId149"/>
    <p:sldId id="1443" r:id="rId150"/>
    <p:sldId id="1822" r:id="rId151"/>
    <p:sldId id="1813" r:id="rId152"/>
    <p:sldId id="1572" r:id="rId153"/>
    <p:sldId id="1104" r:id="rId154"/>
    <p:sldId id="1815" r:id="rId155"/>
    <p:sldId id="1571" r:id="rId156"/>
    <p:sldId id="1711" r:id="rId157"/>
    <p:sldId id="1441" r:id="rId158"/>
    <p:sldId id="1816" r:id="rId159"/>
    <p:sldId id="1823" r:id="rId160"/>
    <p:sldId id="1824" r:id="rId161"/>
    <p:sldId id="1439" r:id="rId162"/>
    <p:sldId id="1440" r:id="rId163"/>
    <p:sldId id="1438" r:id="rId164"/>
    <p:sldId id="1825" r:id="rId165"/>
    <p:sldId id="1829" r:id="rId166"/>
    <p:sldId id="1830" r:id="rId167"/>
    <p:sldId id="1826" r:id="rId168"/>
    <p:sldId id="1833" r:id="rId169"/>
    <p:sldId id="1842" r:id="rId170"/>
    <p:sldId id="1827" r:id="rId171"/>
    <p:sldId id="1828" r:id="rId172"/>
    <p:sldId id="1576" r:id="rId173"/>
    <p:sldId id="1575" r:id="rId174"/>
    <p:sldId id="1834" r:id="rId175"/>
    <p:sldId id="1704" r:id="rId176"/>
    <p:sldId id="1841" r:id="rId177"/>
    <p:sldId id="1835" r:id="rId178"/>
    <p:sldId id="1836" r:id="rId179"/>
    <p:sldId id="1837" r:id="rId180"/>
    <p:sldId id="1838" r:id="rId181"/>
    <p:sldId id="1839" r:id="rId182"/>
    <p:sldId id="1840" r:id="rId183"/>
    <p:sldId id="1843" r:id="rId184"/>
    <p:sldId id="1844" r:id="rId185"/>
    <p:sldId id="1845" r:id="rId186"/>
    <p:sldId id="1846" r:id="rId187"/>
    <p:sldId id="1847" r:id="rId188"/>
    <p:sldId id="1848" r:id="rId189"/>
    <p:sldId id="1849" r:id="rId190"/>
    <p:sldId id="1850" r:id="rId191"/>
    <p:sldId id="1851" r:id="rId192"/>
    <p:sldId id="1852" r:id="rId193"/>
    <p:sldId id="1853" r:id="rId194"/>
    <p:sldId id="1854" r:id="rId195"/>
    <p:sldId id="1855" r:id="rId196"/>
    <p:sldId id="1856" r:id="rId197"/>
    <p:sldId id="1857" r:id="rId198"/>
    <p:sldId id="1556" r:id="rId199"/>
    <p:sldId id="1557" r:id="rId200"/>
    <p:sldId id="1672" r:id="rId201"/>
    <p:sldId id="1858" r:id="rId202"/>
    <p:sldId id="1859" r:id="rId203"/>
    <p:sldId id="1860" r:id="rId204"/>
    <p:sldId id="1861" r:id="rId205"/>
    <p:sldId id="1862" r:id="rId206"/>
    <p:sldId id="1863" r:id="rId207"/>
    <p:sldId id="1864" r:id="rId208"/>
    <p:sldId id="1865" r:id="rId209"/>
    <p:sldId id="1866" r:id="rId210"/>
    <p:sldId id="1867" r:id="rId211"/>
    <p:sldId id="1868" r:id="rId212"/>
    <p:sldId id="1869" r:id="rId213"/>
  </p:sldIdLst>
  <p:sldSz cx="9144000" cy="6858000" type="screen4x3"/>
  <p:notesSz cx="6858000" cy="9144000"/>
  <p:defaultTextStyle>
    <a:defPPr>
      <a:defRPr lang="it-IT"/>
    </a:defPPr>
    <a:lvl1pPr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1pPr>
    <a:lvl2pPr marL="4572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2pPr>
    <a:lvl3pPr marL="9144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3pPr>
    <a:lvl4pPr marL="13716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4pPr>
    <a:lvl5pPr marL="18288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2400" kern="1200">
        <a:solidFill>
          <a:schemeClr val="tx1"/>
        </a:solidFill>
        <a:latin typeface="Times New Roman" pitchFamily="18" charset="0"/>
        <a:ea typeface="+mn-ea"/>
        <a:cs typeface="Times New Roman" pitchFamily="18" charset="0"/>
      </a:defRPr>
    </a:lvl6pPr>
    <a:lvl7pPr marL="2743200" algn="l" defTabSz="914400" rtl="0" eaLnBrk="1" latinLnBrk="0" hangingPunct="1">
      <a:defRPr sz="2400" kern="1200">
        <a:solidFill>
          <a:schemeClr val="tx1"/>
        </a:solidFill>
        <a:latin typeface="Times New Roman" pitchFamily="18" charset="0"/>
        <a:ea typeface="+mn-ea"/>
        <a:cs typeface="Times New Roman" pitchFamily="18" charset="0"/>
      </a:defRPr>
    </a:lvl7pPr>
    <a:lvl8pPr marL="3200400" algn="l" defTabSz="914400" rtl="0" eaLnBrk="1" latinLnBrk="0" hangingPunct="1">
      <a:defRPr sz="2400" kern="1200">
        <a:solidFill>
          <a:schemeClr val="tx1"/>
        </a:solidFill>
        <a:latin typeface="Times New Roman" pitchFamily="18" charset="0"/>
        <a:ea typeface="+mn-ea"/>
        <a:cs typeface="Times New Roman" pitchFamily="18" charset="0"/>
      </a:defRPr>
    </a:lvl8pPr>
    <a:lvl9pPr marL="3657600" algn="l" defTabSz="914400" rtl="0" eaLnBrk="1" latinLnBrk="0" hangingPunct="1">
      <a:defRPr sz="2400" kern="1200">
        <a:solidFill>
          <a:schemeClr val="tx1"/>
        </a:solidFill>
        <a:latin typeface="Times New Roman"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22722"/>
    </p:cViewPr>
  </p:sorter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presProps" Target="presProps.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206" Type="http://schemas.openxmlformats.org/officeDocument/2006/relationships/slide" Target="slides/slide205.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217" Type="http://schemas.openxmlformats.org/officeDocument/2006/relationships/viewProps" Target="viewProps.xml"/><Relationship Id="rId6" Type="http://schemas.openxmlformats.org/officeDocument/2006/relationships/slide" Target="slides/slide5.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93" Type="http://schemas.openxmlformats.org/officeDocument/2006/relationships/slide" Target="slides/slide192.xml"/><Relationship Id="rId207" Type="http://schemas.openxmlformats.org/officeDocument/2006/relationships/slide" Target="slides/slide206.xml"/><Relationship Id="rId13" Type="http://schemas.openxmlformats.org/officeDocument/2006/relationships/slide" Target="slides/slide12.xml"/><Relationship Id="rId109" Type="http://schemas.openxmlformats.org/officeDocument/2006/relationships/slide" Target="slides/slide108.xml"/><Relationship Id="rId34" Type="http://schemas.openxmlformats.org/officeDocument/2006/relationships/slide" Target="slides/slide33.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20" Type="http://schemas.openxmlformats.org/officeDocument/2006/relationships/slide" Target="slides/slide119.xml"/><Relationship Id="rId141" Type="http://schemas.openxmlformats.org/officeDocument/2006/relationships/slide" Target="slides/slide140.xml"/><Relationship Id="rId7" Type="http://schemas.openxmlformats.org/officeDocument/2006/relationships/slide" Target="slides/slide6.xml"/><Relationship Id="rId162" Type="http://schemas.openxmlformats.org/officeDocument/2006/relationships/slide" Target="slides/slide161.xml"/><Relationship Id="rId183" Type="http://schemas.openxmlformats.org/officeDocument/2006/relationships/slide" Target="slides/slide182.xml"/><Relationship Id="rId218" Type="http://schemas.openxmlformats.org/officeDocument/2006/relationships/theme" Target="theme/theme1.xml"/><Relationship Id="rId24" Type="http://schemas.openxmlformats.org/officeDocument/2006/relationships/slide" Target="slides/slide23.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31" Type="http://schemas.openxmlformats.org/officeDocument/2006/relationships/slide" Target="slides/slide130.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208" Type="http://schemas.openxmlformats.org/officeDocument/2006/relationships/slide" Target="slides/slide207.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219" Type="http://schemas.openxmlformats.org/officeDocument/2006/relationships/tableStyles" Target="tableStyles.xml"/><Relationship Id="rId3" Type="http://schemas.openxmlformats.org/officeDocument/2006/relationships/slide" Target="slides/slide2.xml"/><Relationship Id="rId214" Type="http://schemas.openxmlformats.org/officeDocument/2006/relationships/notesMaster" Target="notesMasters/notesMaster1.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handoutMaster" Target="handoutMasters/handoutMaster1.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201" Type="http://schemas.openxmlformats.org/officeDocument/2006/relationships/slide" Target="slides/slide200.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1" Type="http://schemas.openxmlformats.org/officeDocument/2006/relationships/slideMaster" Target="slideMasters/slideMaster1.xml"/><Relationship Id="rId212" Type="http://schemas.openxmlformats.org/officeDocument/2006/relationships/slide" Target="slides/slide211.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202" Type="http://schemas.openxmlformats.org/officeDocument/2006/relationships/slide" Target="slides/slide201.xml"/><Relationship Id="rId18" Type="http://schemas.openxmlformats.org/officeDocument/2006/relationships/slide" Target="slides/slide17.xml"/><Relationship Id="rId39" Type="http://schemas.openxmlformats.org/officeDocument/2006/relationships/slide" Target="slides/slide38.xml"/><Relationship Id="rId50" Type="http://schemas.openxmlformats.org/officeDocument/2006/relationships/slide" Target="slides/slide49.xml"/><Relationship Id="rId104" Type="http://schemas.openxmlformats.org/officeDocument/2006/relationships/slide" Target="slides/slide103.xml"/><Relationship Id="rId125" Type="http://schemas.openxmlformats.org/officeDocument/2006/relationships/slide" Target="slides/slide124.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1" Type="http://schemas.openxmlformats.org/officeDocument/2006/relationships/slide" Target="slides/slide70.xml"/><Relationship Id="rId92" Type="http://schemas.openxmlformats.org/officeDocument/2006/relationships/slide" Target="slides/slide91.xml"/><Relationship Id="rId213" Type="http://schemas.openxmlformats.org/officeDocument/2006/relationships/slide" Target="slides/slide212.xml"/><Relationship Id="rId2" Type="http://schemas.openxmlformats.org/officeDocument/2006/relationships/slide" Target="slides/slide1.xml"/><Relationship Id="rId29" Type="http://schemas.openxmlformats.org/officeDocument/2006/relationships/slide" Target="slides/slide28.xml"/><Relationship Id="rId40" Type="http://schemas.openxmlformats.org/officeDocument/2006/relationships/slide" Target="slides/slide39.xml"/><Relationship Id="rId115" Type="http://schemas.openxmlformats.org/officeDocument/2006/relationships/slide" Target="slides/slide114.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99" Type="http://schemas.openxmlformats.org/officeDocument/2006/relationships/slide" Target="slides/slide198.xml"/><Relationship Id="rId203" Type="http://schemas.openxmlformats.org/officeDocument/2006/relationships/slide" Target="slides/slide202.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it-IT"/>
          </a:p>
        </p:txBody>
      </p:sp>
      <p:sp>
        <p:nvSpPr>
          <p:cNvPr id="10243" name="Rectangle 3"/>
          <p:cNvSpPr>
            <a:spLocks noGrp="1" noChangeArrowheads="1"/>
          </p:cNvSpPr>
          <p:nvPr>
            <p:ph type="dt" sz="quarter" idx="1"/>
          </p:nvPr>
        </p:nvSpPr>
        <p:spPr bwMode="auto">
          <a:xfrm>
            <a:off x="388620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it-IT"/>
          </a:p>
        </p:txBody>
      </p:sp>
      <p:sp>
        <p:nvSpPr>
          <p:cNvPr id="10244" name="Rectangle 4"/>
          <p:cNvSpPr>
            <a:spLocks noGrp="1" noChangeArrowheads="1"/>
          </p:cNvSpPr>
          <p:nvPr>
            <p:ph type="ftr" sz="quarter" idx="2"/>
          </p:nvPr>
        </p:nvSpPr>
        <p:spPr bwMode="auto">
          <a:xfrm>
            <a:off x="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it-IT"/>
          </a:p>
        </p:txBody>
      </p:sp>
      <p:sp>
        <p:nvSpPr>
          <p:cNvPr id="10245" name="Rectangle 5"/>
          <p:cNvSpPr>
            <a:spLocks noGrp="1" noChangeArrowheads="1"/>
          </p:cNvSpPr>
          <p:nvPr>
            <p:ph type="sldNum" sz="quarter" idx="3"/>
          </p:nvPr>
        </p:nvSpPr>
        <p:spPr bwMode="auto">
          <a:xfrm>
            <a:off x="388620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3EB8913-04D9-4747-BC5C-7628699BF459}" type="slidenum">
              <a:rPr lang="it-IT"/>
              <a:pPr>
                <a:defRPr/>
              </a:pPr>
              <a:t>‹N›</a:t>
            </a:fld>
            <a:endParaRPr lang="it-IT"/>
          </a:p>
        </p:txBody>
      </p:sp>
    </p:spTree>
    <p:extLst>
      <p:ext uri="{BB962C8B-B14F-4D97-AF65-F5344CB8AC3E}">
        <p14:creationId xmlns:p14="http://schemas.microsoft.com/office/powerpoint/2010/main" val="3554927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it-IT"/>
          </a:p>
        </p:txBody>
      </p:sp>
      <p:sp>
        <p:nvSpPr>
          <p:cNvPr id="9219" name="Rectangle 3"/>
          <p:cNvSpPr>
            <a:spLocks noGrp="1" noChangeArrowheads="1"/>
          </p:cNvSpPr>
          <p:nvPr>
            <p:ph type="dt" idx="1"/>
          </p:nvPr>
        </p:nvSpPr>
        <p:spPr bwMode="auto">
          <a:xfrm>
            <a:off x="388620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it-IT"/>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914400" y="4343400"/>
            <a:ext cx="50292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9222" name="Rectangle 6"/>
          <p:cNvSpPr>
            <a:spLocks noGrp="1" noChangeArrowheads="1"/>
          </p:cNvSpPr>
          <p:nvPr>
            <p:ph type="ftr" sz="quarter" idx="4"/>
          </p:nvPr>
        </p:nvSpPr>
        <p:spPr bwMode="auto">
          <a:xfrm>
            <a:off x="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it-IT"/>
          </a:p>
        </p:txBody>
      </p:sp>
      <p:sp>
        <p:nvSpPr>
          <p:cNvPr id="9223" name="Rectangle 7"/>
          <p:cNvSpPr>
            <a:spLocks noGrp="1" noChangeArrowheads="1"/>
          </p:cNvSpPr>
          <p:nvPr>
            <p:ph type="sldNum" sz="quarter" idx="5"/>
          </p:nvPr>
        </p:nvSpPr>
        <p:spPr bwMode="auto">
          <a:xfrm>
            <a:off x="388620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71B99AC-4608-477B-86A4-EE4A2499585E}" type="slidenum">
              <a:rPr lang="it-IT"/>
              <a:pPr>
                <a:defRPr/>
              </a:pPr>
              <a:t>‹N›</a:t>
            </a:fld>
            <a:endParaRPr lang="it-IT"/>
          </a:p>
        </p:txBody>
      </p:sp>
    </p:spTree>
    <p:extLst>
      <p:ext uri="{BB962C8B-B14F-4D97-AF65-F5344CB8AC3E}">
        <p14:creationId xmlns:p14="http://schemas.microsoft.com/office/powerpoint/2010/main" val="8934288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58.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59.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0.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61.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62.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63.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64.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65.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66.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67.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168.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169.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0.xml.rels><?xml version="1.0" encoding="UTF-8" standalone="yes"?>
<Relationships xmlns="http://schemas.openxmlformats.org/package/2006/relationships"><Relationship Id="rId2" Type="http://schemas.openxmlformats.org/officeDocument/2006/relationships/slide" Target="../slides/slide170.xml"/><Relationship Id="rId1" Type="http://schemas.openxmlformats.org/officeDocument/2006/relationships/notesMaster" Target="../notesMasters/notesMaster1.xml"/></Relationships>
</file>

<file path=ppt/notesSlides/_rels/notesSlide171.xml.rels><?xml version="1.0" encoding="UTF-8" standalone="yes"?>
<Relationships xmlns="http://schemas.openxmlformats.org/package/2006/relationships"><Relationship Id="rId2" Type="http://schemas.openxmlformats.org/officeDocument/2006/relationships/slide" Target="../slides/slide171.xml"/><Relationship Id="rId1" Type="http://schemas.openxmlformats.org/officeDocument/2006/relationships/notesMaster" Target="../notesMasters/notesMaster1.xml"/></Relationships>
</file>

<file path=ppt/notesSlides/_rels/notesSlide172.xml.rels><?xml version="1.0" encoding="UTF-8" standalone="yes"?>
<Relationships xmlns="http://schemas.openxmlformats.org/package/2006/relationships"><Relationship Id="rId2" Type="http://schemas.openxmlformats.org/officeDocument/2006/relationships/slide" Target="../slides/slide172.xml"/><Relationship Id="rId1" Type="http://schemas.openxmlformats.org/officeDocument/2006/relationships/notesMaster" Target="../notesMasters/notesMaster1.xml"/></Relationships>
</file>

<file path=ppt/notesSlides/_rels/notesSlide173.xml.rels><?xml version="1.0" encoding="UTF-8" standalone="yes"?>
<Relationships xmlns="http://schemas.openxmlformats.org/package/2006/relationships"><Relationship Id="rId2" Type="http://schemas.openxmlformats.org/officeDocument/2006/relationships/slide" Target="../slides/slide173.xml"/><Relationship Id="rId1" Type="http://schemas.openxmlformats.org/officeDocument/2006/relationships/notesMaster" Target="../notesMasters/notesMaster1.xml"/></Relationships>
</file>

<file path=ppt/notesSlides/_rels/notesSlide174.xml.rels><?xml version="1.0" encoding="UTF-8" standalone="yes"?>
<Relationships xmlns="http://schemas.openxmlformats.org/package/2006/relationships"><Relationship Id="rId2" Type="http://schemas.openxmlformats.org/officeDocument/2006/relationships/slide" Target="../slides/slide174.xml"/><Relationship Id="rId1" Type="http://schemas.openxmlformats.org/officeDocument/2006/relationships/notesMaster" Target="../notesMasters/notesMaster1.xml"/></Relationships>
</file>

<file path=ppt/notesSlides/_rels/notesSlide175.xml.rels><?xml version="1.0" encoding="UTF-8" standalone="yes"?>
<Relationships xmlns="http://schemas.openxmlformats.org/package/2006/relationships"><Relationship Id="rId2" Type="http://schemas.openxmlformats.org/officeDocument/2006/relationships/slide" Target="../slides/slide175.xml"/><Relationship Id="rId1" Type="http://schemas.openxmlformats.org/officeDocument/2006/relationships/notesMaster" Target="../notesMasters/notesMaster1.xml"/></Relationships>
</file>

<file path=ppt/notesSlides/_rels/notesSlide176.xml.rels><?xml version="1.0" encoding="UTF-8" standalone="yes"?>
<Relationships xmlns="http://schemas.openxmlformats.org/package/2006/relationships"><Relationship Id="rId2" Type="http://schemas.openxmlformats.org/officeDocument/2006/relationships/slide" Target="../slides/slide176.xml"/><Relationship Id="rId1" Type="http://schemas.openxmlformats.org/officeDocument/2006/relationships/notesMaster" Target="../notesMasters/notesMaster1.xml"/></Relationships>
</file>

<file path=ppt/notesSlides/_rels/notesSlide177.xml.rels><?xml version="1.0" encoding="UTF-8" standalone="yes"?>
<Relationships xmlns="http://schemas.openxmlformats.org/package/2006/relationships"><Relationship Id="rId2" Type="http://schemas.openxmlformats.org/officeDocument/2006/relationships/slide" Target="../slides/slide177.xml"/><Relationship Id="rId1" Type="http://schemas.openxmlformats.org/officeDocument/2006/relationships/notesMaster" Target="../notesMasters/notesMaster1.xml"/></Relationships>
</file>

<file path=ppt/notesSlides/_rels/notesSlide178.xml.rels><?xml version="1.0" encoding="UTF-8" standalone="yes"?>
<Relationships xmlns="http://schemas.openxmlformats.org/package/2006/relationships"><Relationship Id="rId2" Type="http://schemas.openxmlformats.org/officeDocument/2006/relationships/slide" Target="../slides/slide178.xml"/><Relationship Id="rId1" Type="http://schemas.openxmlformats.org/officeDocument/2006/relationships/notesMaster" Target="../notesMasters/notesMaster1.xml"/></Relationships>
</file>

<file path=ppt/notesSlides/_rels/notesSlide179.xml.rels><?xml version="1.0" encoding="UTF-8" standalone="yes"?>
<Relationships xmlns="http://schemas.openxmlformats.org/package/2006/relationships"><Relationship Id="rId2" Type="http://schemas.openxmlformats.org/officeDocument/2006/relationships/slide" Target="../slides/slide17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0.xml.rels><?xml version="1.0" encoding="UTF-8" standalone="yes"?>
<Relationships xmlns="http://schemas.openxmlformats.org/package/2006/relationships"><Relationship Id="rId2" Type="http://schemas.openxmlformats.org/officeDocument/2006/relationships/slide" Target="../slides/slide180.xml"/><Relationship Id="rId1" Type="http://schemas.openxmlformats.org/officeDocument/2006/relationships/notesMaster" Target="../notesMasters/notesMaster1.xml"/></Relationships>
</file>

<file path=ppt/notesSlides/_rels/notesSlide181.xml.rels><?xml version="1.0" encoding="UTF-8" standalone="yes"?>
<Relationships xmlns="http://schemas.openxmlformats.org/package/2006/relationships"><Relationship Id="rId2" Type="http://schemas.openxmlformats.org/officeDocument/2006/relationships/slide" Target="../slides/slide181.xml"/><Relationship Id="rId1" Type="http://schemas.openxmlformats.org/officeDocument/2006/relationships/notesMaster" Target="../notesMasters/notesMaster1.xml"/></Relationships>
</file>

<file path=ppt/notesSlides/_rels/notesSlide182.xml.rels><?xml version="1.0" encoding="UTF-8" standalone="yes"?>
<Relationships xmlns="http://schemas.openxmlformats.org/package/2006/relationships"><Relationship Id="rId2" Type="http://schemas.openxmlformats.org/officeDocument/2006/relationships/slide" Target="../slides/slide182.xml"/><Relationship Id="rId1" Type="http://schemas.openxmlformats.org/officeDocument/2006/relationships/notesMaster" Target="../notesMasters/notesMaster1.xml"/></Relationships>
</file>

<file path=ppt/notesSlides/_rels/notesSlide183.xml.rels><?xml version="1.0" encoding="UTF-8" standalone="yes"?>
<Relationships xmlns="http://schemas.openxmlformats.org/package/2006/relationships"><Relationship Id="rId2" Type="http://schemas.openxmlformats.org/officeDocument/2006/relationships/slide" Target="../slides/slide183.xml"/><Relationship Id="rId1" Type="http://schemas.openxmlformats.org/officeDocument/2006/relationships/notesMaster" Target="../notesMasters/notesMaster1.xml"/></Relationships>
</file>

<file path=ppt/notesSlides/_rels/notesSlide184.xml.rels><?xml version="1.0" encoding="UTF-8" standalone="yes"?>
<Relationships xmlns="http://schemas.openxmlformats.org/package/2006/relationships"><Relationship Id="rId2" Type="http://schemas.openxmlformats.org/officeDocument/2006/relationships/slide" Target="../slides/slide184.xml"/><Relationship Id="rId1" Type="http://schemas.openxmlformats.org/officeDocument/2006/relationships/notesMaster" Target="../notesMasters/notesMaster1.xml"/></Relationships>
</file>

<file path=ppt/notesSlides/_rels/notesSlide185.xml.rels><?xml version="1.0" encoding="UTF-8" standalone="yes"?>
<Relationships xmlns="http://schemas.openxmlformats.org/package/2006/relationships"><Relationship Id="rId2" Type="http://schemas.openxmlformats.org/officeDocument/2006/relationships/slide" Target="../slides/slide185.xml"/><Relationship Id="rId1" Type="http://schemas.openxmlformats.org/officeDocument/2006/relationships/notesMaster" Target="../notesMasters/notesMaster1.xml"/></Relationships>
</file>

<file path=ppt/notesSlides/_rels/notesSlide186.xml.rels><?xml version="1.0" encoding="UTF-8" standalone="yes"?>
<Relationships xmlns="http://schemas.openxmlformats.org/package/2006/relationships"><Relationship Id="rId2" Type="http://schemas.openxmlformats.org/officeDocument/2006/relationships/slide" Target="../slides/slide186.xml"/><Relationship Id="rId1" Type="http://schemas.openxmlformats.org/officeDocument/2006/relationships/notesMaster" Target="../notesMasters/notesMaster1.xml"/></Relationships>
</file>

<file path=ppt/notesSlides/_rels/notesSlide187.xml.rels><?xml version="1.0" encoding="UTF-8" standalone="yes"?>
<Relationships xmlns="http://schemas.openxmlformats.org/package/2006/relationships"><Relationship Id="rId2" Type="http://schemas.openxmlformats.org/officeDocument/2006/relationships/slide" Target="../slides/slide187.xml"/><Relationship Id="rId1" Type="http://schemas.openxmlformats.org/officeDocument/2006/relationships/notesMaster" Target="../notesMasters/notesMaster1.xml"/></Relationships>
</file>

<file path=ppt/notesSlides/_rels/notesSlide188.xml.rels><?xml version="1.0" encoding="UTF-8" standalone="yes"?>
<Relationships xmlns="http://schemas.openxmlformats.org/package/2006/relationships"><Relationship Id="rId2" Type="http://schemas.openxmlformats.org/officeDocument/2006/relationships/slide" Target="../slides/slide188.xml"/><Relationship Id="rId1" Type="http://schemas.openxmlformats.org/officeDocument/2006/relationships/notesMaster" Target="../notesMasters/notesMaster1.xml"/></Relationships>
</file>

<file path=ppt/notesSlides/_rels/notesSlide189.xml.rels><?xml version="1.0" encoding="UTF-8" standalone="yes"?>
<Relationships xmlns="http://schemas.openxmlformats.org/package/2006/relationships"><Relationship Id="rId2" Type="http://schemas.openxmlformats.org/officeDocument/2006/relationships/slide" Target="../slides/slide18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0.xml.rels><?xml version="1.0" encoding="UTF-8" standalone="yes"?>
<Relationships xmlns="http://schemas.openxmlformats.org/package/2006/relationships"><Relationship Id="rId2" Type="http://schemas.openxmlformats.org/officeDocument/2006/relationships/slide" Target="../slides/slide190.xml"/><Relationship Id="rId1" Type="http://schemas.openxmlformats.org/officeDocument/2006/relationships/notesMaster" Target="../notesMasters/notesMaster1.xml"/></Relationships>
</file>

<file path=ppt/notesSlides/_rels/notesSlide191.xml.rels><?xml version="1.0" encoding="UTF-8" standalone="yes"?>
<Relationships xmlns="http://schemas.openxmlformats.org/package/2006/relationships"><Relationship Id="rId2" Type="http://schemas.openxmlformats.org/officeDocument/2006/relationships/slide" Target="../slides/slide191.xml"/><Relationship Id="rId1" Type="http://schemas.openxmlformats.org/officeDocument/2006/relationships/notesMaster" Target="../notesMasters/notesMaster1.xml"/></Relationships>
</file>

<file path=ppt/notesSlides/_rels/notesSlide192.xml.rels><?xml version="1.0" encoding="UTF-8" standalone="yes"?>
<Relationships xmlns="http://schemas.openxmlformats.org/package/2006/relationships"><Relationship Id="rId2" Type="http://schemas.openxmlformats.org/officeDocument/2006/relationships/slide" Target="../slides/slide192.xml"/><Relationship Id="rId1" Type="http://schemas.openxmlformats.org/officeDocument/2006/relationships/notesMaster" Target="../notesMasters/notesMaster1.xml"/></Relationships>
</file>

<file path=ppt/notesSlides/_rels/notesSlide193.xml.rels><?xml version="1.0" encoding="UTF-8" standalone="yes"?>
<Relationships xmlns="http://schemas.openxmlformats.org/package/2006/relationships"><Relationship Id="rId2" Type="http://schemas.openxmlformats.org/officeDocument/2006/relationships/slide" Target="../slides/slide193.xml"/><Relationship Id="rId1" Type="http://schemas.openxmlformats.org/officeDocument/2006/relationships/notesMaster" Target="../notesMasters/notesMaster1.xml"/></Relationships>
</file>

<file path=ppt/notesSlides/_rels/notesSlide194.xml.rels><?xml version="1.0" encoding="UTF-8" standalone="yes"?>
<Relationships xmlns="http://schemas.openxmlformats.org/package/2006/relationships"><Relationship Id="rId2" Type="http://schemas.openxmlformats.org/officeDocument/2006/relationships/slide" Target="../slides/slide194.xml"/><Relationship Id="rId1" Type="http://schemas.openxmlformats.org/officeDocument/2006/relationships/notesMaster" Target="../notesMasters/notesMaster1.xml"/></Relationships>
</file>

<file path=ppt/notesSlides/_rels/notesSlide195.xml.rels><?xml version="1.0" encoding="UTF-8" standalone="yes"?>
<Relationships xmlns="http://schemas.openxmlformats.org/package/2006/relationships"><Relationship Id="rId2" Type="http://schemas.openxmlformats.org/officeDocument/2006/relationships/slide" Target="../slides/slide195.xml"/><Relationship Id="rId1" Type="http://schemas.openxmlformats.org/officeDocument/2006/relationships/notesMaster" Target="../notesMasters/notesMaster1.xml"/></Relationships>
</file>

<file path=ppt/notesSlides/_rels/notesSlide196.xml.rels><?xml version="1.0" encoding="UTF-8" standalone="yes"?>
<Relationships xmlns="http://schemas.openxmlformats.org/package/2006/relationships"><Relationship Id="rId2" Type="http://schemas.openxmlformats.org/officeDocument/2006/relationships/slide" Target="../slides/slide196.xml"/><Relationship Id="rId1" Type="http://schemas.openxmlformats.org/officeDocument/2006/relationships/notesMaster" Target="../notesMasters/notesMaster1.xml"/></Relationships>
</file>

<file path=ppt/notesSlides/_rels/notesSlide197.xml.rels><?xml version="1.0" encoding="UTF-8" standalone="yes"?>
<Relationships xmlns="http://schemas.openxmlformats.org/package/2006/relationships"><Relationship Id="rId2" Type="http://schemas.openxmlformats.org/officeDocument/2006/relationships/slide" Target="../slides/slide197.xml"/><Relationship Id="rId1" Type="http://schemas.openxmlformats.org/officeDocument/2006/relationships/notesMaster" Target="../notesMasters/notesMaster1.xml"/></Relationships>
</file>

<file path=ppt/notesSlides/_rels/notesSlide198.xml.rels><?xml version="1.0" encoding="UTF-8" standalone="yes"?>
<Relationships xmlns="http://schemas.openxmlformats.org/package/2006/relationships"><Relationship Id="rId2" Type="http://schemas.openxmlformats.org/officeDocument/2006/relationships/slide" Target="../slides/slide198.xml"/><Relationship Id="rId1" Type="http://schemas.openxmlformats.org/officeDocument/2006/relationships/notesMaster" Target="../notesMasters/notesMaster1.xml"/></Relationships>
</file>

<file path=ppt/notesSlides/_rels/notesSlide199.xml.rels><?xml version="1.0" encoding="UTF-8" standalone="yes"?>
<Relationships xmlns="http://schemas.openxmlformats.org/package/2006/relationships"><Relationship Id="rId2" Type="http://schemas.openxmlformats.org/officeDocument/2006/relationships/slide" Target="../slides/slide19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00.xml.rels><?xml version="1.0" encoding="UTF-8" standalone="yes"?>
<Relationships xmlns="http://schemas.openxmlformats.org/package/2006/relationships"><Relationship Id="rId2" Type="http://schemas.openxmlformats.org/officeDocument/2006/relationships/slide" Target="../slides/slide200.xml"/><Relationship Id="rId1" Type="http://schemas.openxmlformats.org/officeDocument/2006/relationships/notesMaster" Target="../notesMasters/notesMaster1.xml"/></Relationships>
</file>

<file path=ppt/notesSlides/_rels/notesSlide201.xml.rels><?xml version="1.0" encoding="UTF-8" standalone="yes"?>
<Relationships xmlns="http://schemas.openxmlformats.org/package/2006/relationships"><Relationship Id="rId2" Type="http://schemas.openxmlformats.org/officeDocument/2006/relationships/slide" Target="../slides/slide201.xml"/><Relationship Id="rId1" Type="http://schemas.openxmlformats.org/officeDocument/2006/relationships/notesMaster" Target="../notesMasters/notesMaster1.xml"/></Relationships>
</file>

<file path=ppt/notesSlides/_rels/notesSlide202.xml.rels><?xml version="1.0" encoding="UTF-8" standalone="yes"?>
<Relationships xmlns="http://schemas.openxmlformats.org/package/2006/relationships"><Relationship Id="rId2" Type="http://schemas.openxmlformats.org/officeDocument/2006/relationships/slide" Target="../slides/slide202.xml"/><Relationship Id="rId1" Type="http://schemas.openxmlformats.org/officeDocument/2006/relationships/notesMaster" Target="../notesMasters/notesMaster1.xml"/></Relationships>
</file>

<file path=ppt/notesSlides/_rels/notesSlide203.xml.rels><?xml version="1.0" encoding="UTF-8" standalone="yes"?>
<Relationships xmlns="http://schemas.openxmlformats.org/package/2006/relationships"><Relationship Id="rId2" Type="http://schemas.openxmlformats.org/officeDocument/2006/relationships/slide" Target="../slides/slide203.xml"/><Relationship Id="rId1" Type="http://schemas.openxmlformats.org/officeDocument/2006/relationships/notesMaster" Target="../notesMasters/notesMaster1.xml"/></Relationships>
</file>

<file path=ppt/notesSlides/_rels/notesSlide204.xml.rels><?xml version="1.0" encoding="UTF-8" standalone="yes"?>
<Relationships xmlns="http://schemas.openxmlformats.org/package/2006/relationships"><Relationship Id="rId2" Type="http://schemas.openxmlformats.org/officeDocument/2006/relationships/slide" Target="../slides/slide204.xml"/><Relationship Id="rId1" Type="http://schemas.openxmlformats.org/officeDocument/2006/relationships/notesMaster" Target="../notesMasters/notesMaster1.xml"/></Relationships>
</file>

<file path=ppt/notesSlides/_rels/notesSlide205.xml.rels><?xml version="1.0" encoding="UTF-8" standalone="yes"?>
<Relationships xmlns="http://schemas.openxmlformats.org/package/2006/relationships"><Relationship Id="rId2" Type="http://schemas.openxmlformats.org/officeDocument/2006/relationships/slide" Target="../slides/slide205.xml"/><Relationship Id="rId1" Type="http://schemas.openxmlformats.org/officeDocument/2006/relationships/notesMaster" Target="../notesMasters/notesMaster1.xml"/></Relationships>
</file>

<file path=ppt/notesSlides/_rels/notesSlide206.xml.rels><?xml version="1.0" encoding="UTF-8" standalone="yes"?>
<Relationships xmlns="http://schemas.openxmlformats.org/package/2006/relationships"><Relationship Id="rId2" Type="http://schemas.openxmlformats.org/officeDocument/2006/relationships/slide" Target="../slides/slide206.xml"/><Relationship Id="rId1" Type="http://schemas.openxmlformats.org/officeDocument/2006/relationships/notesMaster" Target="../notesMasters/notesMaster1.xml"/></Relationships>
</file>

<file path=ppt/notesSlides/_rels/notesSlide207.xml.rels><?xml version="1.0" encoding="UTF-8" standalone="yes"?>
<Relationships xmlns="http://schemas.openxmlformats.org/package/2006/relationships"><Relationship Id="rId2" Type="http://schemas.openxmlformats.org/officeDocument/2006/relationships/slide" Target="../slides/slide207.xml"/><Relationship Id="rId1" Type="http://schemas.openxmlformats.org/officeDocument/2006/relationships/notesMaster" Target="../notesMasters/notesMaster1.xml"/></Relationships>
</file>

<file path=ppt/notesSlides/_rels/notesSlide208.xml.rels><?xml version="1.0" encoding="UTF-8" standalone="yes"?>
<Relationships xmlns="http://schemas.openxmlformats.org/package/2006/relationships"><Relationship Id="rId2" Type="http://schemas.openxmlformats.org/officeDocument/2006/relationships/slide" Target="../slides/slide208.xml"/><Relationship Id="rId1" Type="http://schemas.openxmlformats.org/officeDocument/2006/relationships/notesMaster" Target="../notesMasters/notesMaster1.xml"/></Relationships>
</file>

<file path=ppt/notesSlides/_rels/notesSlide209.xml.rels><?xml version="1.0" encoding="UTF-8" standalone="yes"?>
<Relationships xmlns="http://schemas.openxmlformats.org/package/2006/relationships"><Relationship Id="rId2" Type="http://schemas.openxmlformats.org/officeDocument/2006/relationships/slide" Target="../slides/slide20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0.xml.rels><?xml version="1.0" encoding="UTF-8" standalone="yes"?>
<Relationships xmlns="http://schemas.openxmlformats.org/package/2006/relationships"><Relationship Id="rId2" Type="http://schemas.openxmlformats.org/officeDocument/2006/relationships/slide" Target="../slides/slide210.xml"/><Relationship Id="rId1" Type="http://schemas.openxmlformats.org/officeDocument/2006/relationships/notesMaster" Target="../notesMasters/notesMaster1.xml"/></Relationships>
</file>

<file path=ppt/notesSlides/_rels/notesSlide211.xml.rels><?xml version="1.0" encoding="UTF-8" standalone="yes"?>
<Relationships xmlns="http://schemas.openxmlformats.org/package/2006/relationships"><Relationship Id="rId2" Type="http://schemas.openxmlformats.org/officeDocument/2006/relationships/slide" Target="../slides/slide211.xml"/><Relationship Id="rId1" Type="http://schemas.openxmlformats.org/officeDocument/2006/relationships/notesMaster" Target="../notesMasters/notesMaster1.xml"/></Relationships>
</file>

<file path=ppt/notesSlides/_rels/notesSlide212.xml.rels><?xml version="1.0" encoding="UTF-8" standalone="yes"?>
<Relationships xmlns="http://schemas.openxmlformats.org/package/2006/relationships"><Relationship Id="rId2" Type="http://schemas.openxmlformats.org/officeDocument/2006/relationships/slide" Target="../slides/slide21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33000520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10</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2670882104"/>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100</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372100886"/>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4AF91B-1F33-D9DD-98FE-01B952485E2B}"/>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9A6E6850-1531-1E14-054C-07A7A15AD7D4}"/>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101</a:t>
            </a:fld>
            <a:endParaRPr lang="it-IT"/>
          </a:p>
        </p:txBody>
      </p:sp>
      <p:sp>
        <p:nvSpPr>
          <p:cNvPr id="38914" name="Rectangle 2">
            <a:extLst>
              <a:ext uri="{FF2B5EF4-FFF2-40B4-BE49-F238E27FC236}">
                <a16:creationId xmlns:a16="http://schemas.microsoft.com/office/drawing/2014/main" id="{63A06846-BA30-7554-3159-9C086F556D67}"/>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6EDE1DF1-59A9-EE9D-10EE-01BACFA6339C}"/>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720840701"/>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3AD327-17B6-C8F0-BCEB-FF8B6DBCE0AE}"/>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0B2A4D87-D4D2-5ECE-E7F3-86B2DA624A6C}"/>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102</a:t>
            </a:fld>
            <a:endParaRPr lang="it-IT"/>
          </a:p>
        </p:txBody>
      </p:sp>
      <p:sp>
        <p:nvSpPr>
          <p:cNvPr id="38914" name="Rectangle 2">
            <a:extLst>
              <a:ext uri="{FF2B5EF4-FFF2-40B4-BE49-F238E27FC236}">
                <a16:creationId xmlns:a16="http://schemas.microsoft.com/office/drawing/2014/main" id="{903A0C38-7873-7384-7B90-3122F99B24B1}"/>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C789E95A-3AF9-2ACE-47C9-32A5BB44C317}"/>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23728443"/>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3AF70F-5682-AAB4-76F0-626F4BD76CB9}"/>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F2A71802-AEE9-A3EC-948D-D4FAAAD3D8DE}"/>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103</a:t>
            </a:fld>
            <a:endParaRPr lang="it-IT"/>
          </a:p>
        </p:txBody>
      </p:sp>
      <p:sp>
        <p:nvSpPr>
          <p:cNvPr id="38914" name="Rectangle 2">
            <a:extLst>
              <a:ext uri="{FF2B5EF4-FFF2-40B4-BE49-F238E27FC236}">
                <a16:creationId xmlns:a16="http://schemas.microsoft.com/office/drawing/2014/main" id="{BF6C2914-3BDB-EC2E-F0CB-CE003D7AA814}"/>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0091E552-7636-A486-6AB9-6D426059C8D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65608257"/>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104</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88306810"/>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105</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70932302"/>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106</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949340259"/>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107</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471249056"/>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108</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855481113"/>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109</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2264743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11</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492973873"/>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110</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11125887"/>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9E9FDE-3062-6380-23B5-B9448CCE3FD9}"/>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67B4C1F6-50DE-F400-80BC-E2441C611C15}"/>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111</a:t>
            </a:fld>
            <a:endParaRPr lang="it-IT"/>
          </a:p>
        </p:txBody>
      </p:sp>
      <p:sp>
        <p:nvSpPr>
          <p:cNvPr id="38914" name="Rectangle 2">
            <a:extLst>
              <a:ext uri="{FF2B5EF4-FFF2-40B4-BE49-F238E27FC236}">
                <a16:creationId xmlns:a16="http://schemas.microsoft.com/office/drawing/2014/main" id="{E9FA0AD6-2F1D-BED4-20F2-9D4D7FB00734}"/>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B7305583-9E72-C4F2-40A2-1B04FC88F759}"/>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160180103"/>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CE2BC3-5729-AEB8-B88F-B0D7D6CDEB83}"/>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220CCD4A-7432-AB6F-F29C-AB0E8DBBDB28}"/>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112</a:t>
            </a:fld>
            <a:endParaRPr lang="it-IT"/>
          </a:p>
        </p:txBody>
      </p:sp>
      <p:sp>
        <p:nvSpPr>
          <p:cNvPr id="38914" name="Rectangle 2">
            <a:extLst>
              <a:ext uri="{FF2B5EF4-FFF2-40B4-BE49-F238E27FC236}">
                <a16:creationId xmlns:a16="http://schemas.microsoft.com/office/drawing/2014/main" id="{9B13D5E7-0127-9371-29C6-173B6E363808}"/>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232C91C8-7FAE-3467-859D-F9421382523F}"/>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197823167"/>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25F611-E6BE-D425-747D-7AAFCB2201F8}"/>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5C57BFB7-105F-0D08-993D-5C6DF763CCBB}"/>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113</a:t>
            </a:fld>
            <a:endParaRPr lang="it-IT"/>
          </a:p>
        </p:txBody>
      </p:sp>
      <p:sp>
        <p:nvSpPr>
          <p:cNvPr id="38914" name="Rectangle 2">
            <a:extLst>
              <a:ext uri="{FF2B5EF4-FFF2-40B4-BE49-F238E27FC236}">
                <a16:creationId xmlns:a16="http://schemas.microsoft.com/office/drawing/2014/main" id="{57ABE246-158B-A1DC-9892-1EC7C6277D89}"/>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D1F6C1FE-4362-989A-16FC-70121348D519}"/>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154517550"/>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1454A9-6EBF-61C8-2246-EA5A16F10F17}"/>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5029F76C-9896-F769-BFCF-AF4AD4E9E8DC}"/>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114</a:t>
            </a:fld>
            <a:endParaRPr lang="it-IT"/>
          </a:p>
        </p:txBody>
      </p:sp>
      <p:sp>
        <p:nvSpPr>
          <p:cNvPr id="38914" name="Rectangle 2">
            <a:extLst>
              <a:ext uri="{FF2B5EF4-FFF2-40B4-BE49-F238E27FC236}">
                <a16:creationId xmlns:a16="http://schemas.microsoft.com/office/drawing/2014/main" id="{580E4CF1-EAA0-1FF8-D993-5A881DB4A43D}"/>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366C3AAD-3F00-0365-CF28-EC98261E1040}"/>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998835610"/>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115</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189880847"/>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116</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631713111"/>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117</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563763758"/>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118</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265240044"/>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392A3-FE9A-5E97-60EE-B8088C002217}"/>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6E54B280-1659-4E78-BDE6-A05AF16F536C}"/>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119</a:t>
            </a:fld>
            <a:endParaRPr lang="it-IT"/>
          </a:p>
        </p:txBody>
      </p:sp>
      <p:sp>
        <p:nvSpPr>
          <p:cNvPr id="38914" name="Rectangle 2">
            <a:extLst>
              <a:ext uri="{FF2B5EF4-FFF2-40B4-BE49-F238E27FC236}">
                <a16:creationId xmlns:a16="http://schemas.microsoft.com/office/drawing/2014/main" id="{06100FF3-F69B-477F-2232-087688C2BBAC}"/>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EED8AFAF-5482-2D10-B40A-6984121A1FB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7708975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12</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461968726"/>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800607-3EE9-EF9A-07BB-2998640FAB23}"/>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44227E3B-CEA2-2CFD-0F66-5C69B27E6EFC}"/>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120</a:t>
            </a:fld>
            <a:endParaRPr lang="it-IT"/>
          </a:p>
        </p:txBody>
      </p:sp>
      <p:sp>
        <p:nvSpPr>
          <p:cNvPr id="38914" name="Rectangle 2">
            <a:extLst>
              <a:ext uri="{FF2B5EF4-FFF2-40B4-BE49-F238E27FC236}">
                <a16:creationId xmlns:a16="http://schemas.microsoft.com/office/drawing/2014/main" id="{C2515BB1-87CB-72D2-8764-1B2EF184C2EF}"/>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03414E42-C363-4E44-C17B-DB75AF853164}"/>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19344737"/>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655D7-7AB3-9899-6D6D-64B89556221E}"/>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D1669CFD-E53B-DDD5-35D5-E22F5410365B}"/>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121</a:t>
            </a:fld>
            <a:endParaRPr lang="it-IT"/>
          </a:p>
        </p:txBody>
      </p:sp>
      <p:sp>
        <p:nvSpPr>
          <p:cNvPr id="38914" name="Rectangle 2">
            <a:extLst>
              <a:ext uri="{FF2B5EF4-FFF2-40B4-BE49-F238E27FC236}">
                <a16:creationId xmlns:a16="http://schemas.microsoft.com/office/drawing/2014/main" id="{59975009-730E-515D-2EB3-7690450289A2}"/>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3186B9E0-64D5-0E56-0850-9E374471DF19}"/>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251112429"/>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D2B838-A3E4-DA88-3F4C-AE62A8B4080B}"/>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EDB5F4F0-010B-7661-B85E-0EEBCA0B961E}"/>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122</a:t>
            </a:fld>
            <a:endParaRPr lang="it-IT"/>
          </a:p>
        </p:txBody>
      </p:sp>
      <p:sp>
        <p:nvSpPr>
          <p:cNvPr id="38914" name="Rectangle 2">
            <a:extLst>
              <a:ext uri="{FF2B5EF4-FFF2-40B4-BE49-F238E27FC236}">
                <a16:creationId xmlns:a16="http://schemas.microsoft.com/office/drawing/2014/main" id="{5E5B6C98-9E2A-3E32-9A4E-9C5218B5C699}"/>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C3F4101D-EC28-937B-B3FC-EA986D24AD7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072152191"/>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B5A355-9ED1-F7BD-A9F9-027B420AA893}"/>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64A7F3CC-5AC4-A7FD-92C1-CAD2D762AE3F}"/>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123</a:t>
            </a:fld>
            <a:endParaRPr lang="it-IT"/>
          </a:p>
        </p:txBody>
      </p:sp>
      <p:sp>
        <p:nvSpPr>
          <p:cNvPr id="38914" name="Rectangle 2">
            <a:extLst>
              <a:ext uri="{FF2B5EF4-FFF2-40B4-BE49-F238E27FC236}">
                <a16:creationId xmlns:a16="http://schemas.microsoft.com/office/drawing/2014/main" id="{CD3A8D0F-C688-C61A-1CC2-968EB691653C}"/>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8A3906C4-99E1-32D9-2F53-67D16B43CDED}"/>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202840873"/>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C005F9-18F8-132B-9293-437A5009036E}"/>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D09CEBED-58FF-FD80-D1AB-D87C3A2B437D}"/>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124</a:t>
            </a:fld>
            <a:endParaRPr lang="it-IT"/>
          </a:p>
        </p:txBody>
      </p:sp>
      <p:sp>
        <p:nvSpPr>
          <p:cNvPr id="38914" name="Rectangle 2">
            <a:extLst>
              <a:ext uri="{FF2B5EF4-FFF2-40B4-BE49-F238E27FC236}">
                <a16:creationId xmlns:a16="http://schemas.microsoft.com/office/drawing/2014/main" id="{C64431B9-AF3C-9BE7-452C-0D2BB885999E}"/>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603F4BF9-ABD7-8646-553E-E9FED43A53B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685687088"/>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065A89-DCBF-A3FC-F1FE-BDF765677A52}"/>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BB1EF393-0AA6-BF30-9F85-7D0997BEF4D9}"/>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125</a:t>
            </a:fld>
            <a:endParaRPr lang="it-IT"/>
          </a:p>
        </p:txBody>
      </p:sp>
      <p:sp>
        <p:nvSpPr>
          <p:cNvPr id="38914" name="Rectangle 2">
            <a:extLst>
              <a:ext uri="{FF2B5EF4-FFF2-40B4-BE49-F238E27FC236}">
                <a16:creationId xmlns:a16="http://schemas.microsoft.com/office/drawing/2014/main" id="{070FF8DF-5910-772C-F49D-ABD10ECEF99B}"/>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CFAC2C96-E750-E3BD-95E1-7ED620D34DDD}"/>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19652713"/>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E73C6C-9DA4-9C38-E345-3753327A512E}"/>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86F66FF7-1FEF-4ACC-3C70-0D1650652E2D}"/>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126</a:t>
            </a:fld>
            <a:endParaRPr lang="it-IT"/>
          </a:p>
        </p:txBody>
      </p:sp>
      <p:sp>
        <p:nvSpPr>
          <p:cNvPr id="38914" name="Rectangle 2">
            <a:extLst>
              <a:ext uri="{FF2B5EF4-FFF2-40B4-BE49-F238E27FC236}">
                <a16:creationId xmlns:a16="http://schemas.microsoft.com/office/drawing/2014/main" id="{CB1A9AA4-DD08-9567-E7ED-45AF55CDEAB8}"/>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A775E0D8-C2EE-C18F-7158-2F40751DA8BF}"/>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670503127"/>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42E67A-8517-0530-CD24-2C0E9A067597}"/>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007127AB-B89C-C094-2D43-4AF71F341DB6}"/>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127</a:t>
            </a:fld>
            <a:endParaRPr lang="it-IT"/>
          </a:p>
        </p:txBody>
      </p:sp>
      <p:sp>
        <p:nvSpPr>
          <p:cNvPr id="38914" name="Rectangle 2">
            <a:extLst>
              <a:ext uri="{FF2B5EF4-FFF2-40B4-BE49-F238E27FC236}">
                <a16:creationId xmlns:a16="http://schemas.microsoft.com/office/drawing/2014/main" id="{E86889D5-532E-9F19-4A5D-C86C1B78C37E}"/>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61F2DBC8-3F19-0FD0-8A44-CABFDAA350A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034715672"/>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CC56D-0DEB-29FF-82BF-23C20B3E45EC}"/>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06DF0B4A-C04B-3412-9975-3E956C9B3E00}"/>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128</a:t>
            </a:fld>
            <a:endParaRPr lang="it-IT"/>
          </a:p>
        </p:txBody>
      </p:sp>
      <p:sp>
        <p:nvSpPr>
          <p:cNvPr id="38914" name="Rectangle 2">
            <a:extLst>
              <a:ext uri="{FF2B5EF4-FFF2-40B4-BE49-F238E27FC236}">
                <a16:creationId xmlns:a16="http://schemas.microsoft.com/office/drawing/2014/main" id="{8A1793F9-54A0-3E65-A412-D4C8E5C170A9}"/>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94EDD51D-F87D-19FF-D79B-77AAF09DD758}"/>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296892602"/>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129</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7551147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13</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895980153"/>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130</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418895936"/>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131</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755114729"/>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132</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791780765"/>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133</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830134420"/>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134</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303917941"/>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20667B-3494-95CF-D6B0-14C9EC755D73}"/>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F5A0FEBB-24BD-A3EB-7311-60B0273E58F0}"/>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135</a:t>
            </a:fld>
            <a:endParaRPr lang="it-IT"/>
          </a:p>
        </p:txBody>
      </p:sp>
      <p:sp>
        <p:nvSpPr>
          <p:cNvPr id="38914" name="Rectangle 2">
            <a:extLst>
              <a:ext uri="{FF2B5EF4-FFF2-40B4-BE49-F238E27FC236}">
                <a16:creationId xmlns:a16="http://schemas.microsoft.com/office/drawing/2014/main" id="{A6953D02-20D4-6661-8EA2-2F4F92CD2193}"/>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152EA3E3-E63B-794D-92F9-52122B7B803D}"/>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29345513"/>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D9172-62E2-DE06-0331-F9D0CCCAE0FF}"/>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D761896B-79C6-1A7F-FC1C-541502D86FF8}"/>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136</a:t>
            </a:fld>
            <a:endParaRPr lang="it-IT"/>
          </a:p>
        </p:txBody>
      </p:sp>
      <p:sp>
        <p:nvSpPr>
          <p:cNvPr id="38914" name="Rectangle 2">
            <a:extLst>
              <a:ext uri="{FF2B5EF4-FFF2-40B4-BE49-F238E27FC236}">
                <a16:creationId xmlns:a16="http://schemas.microsoft.com/office/drawing/2014/main" id="{4562450A-F00D-76B6-2797-8A9DDFCF4343}"/>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BB7425F8-F23E-585C-5651-7E5C5903F0A6}"/>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876016923"/>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137</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860497950"/>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138</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566977484"/>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139</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4514378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14</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212116510"/>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8B4A89-43F8-D1AA-64E7-950660082125}"/>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8D8F44C0-B860-A7C5-97C1-DA87B01CC59A}"/>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140</a:t>
            </a:fld>
            <a:endParaRPr lang="it-IT"/>
          </a:p>
        </p:txBody>
      </p:sp>
      <p:sp>
        <p:nvSpPr>
          <p:cNvPr id="38914" name="Rectangle 2">
            <a:extLst>
              <a:ext uri="{FF2B5EF4-FFF2-40B4-BE49-F238E27FC236}">
                <a16:creationId xmlns:a16="http://schemas.microsoft.com/office/drawing/2014/main" id="{E842C1E3-84BA-8112-68C6-272A273B4DF6}"/>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CAAAA300-8F58-0584-0E7F-CC036EF84AD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326610800"/>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67EF0D-931D-F855-C111-DF483EA6AC1D}"/>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7CAAF235-CAAC-A1AD-27D8-41F73C632A4D}"/>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141</a:t>
            </a:fld>
            <a:endParaRPr lang="it-IT"/>
          </a:p>
        </p:txBody>
      </p:sp>
      <p:sp>
        <p:nvSpPr>
          <p:cNvPr id="38914" name="Rectangle 2">
            <a:extLst>
              <a:ext uri="{FF2B5EF4-FFF2-40B4-BE49-F238E27FC236}">
                <a16:creationId xmlns:a16="http://schemas.microsoft.com/office/drawing/2014/main" id="{3D3989AC-B858-A4A0-FDBA-9785B4B62008}"/>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EF0E1B30-60B6-C3E5-C598-FCD93B707BD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136950738"/>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49FFB6-85EE-FB03-C636-C09955AE8CA7}"/>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FEA0D078-DDC9-533E-C891-FE1F9DC47E38}"/>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142</a:t>
            </a:fld>
            <a:endParaRPr lang="it-IT"/>
          </a:p>
        </p:txBody>
      </p:sp>
      <p:sp>
        <p:nvSpPr>
          <p:cNvPr id="38914" name="Rectangle 2">
            <a:extLst>
              <a:ext uri="{FF2B5EF4-FFF2-40B4-BE49-F238E27FC236}">
                <a16:creationId xmlns:a16="http://schemas.microsoft.com/office/drawing/2014/main" id="{5B41C57C-EA1E-3EDC-829A-4EFC01230E32}"/>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8F55D022-605D-EF4E-F6DD-9A92CB3B8E9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945003580"/>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2B06FF-5665-E770-B338-16E942666722}"/>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D227C8C2-6C2F-49AC-1D78-56B97C53E04A}"/>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143</a:t>
            </a:fld>
            <a:endParaRPr lang="it-IT"/>
          </a:p>
        </p:txBody>
      </p:sp>
      <p:sp>
        <p:nvSpPr>
          <p:cNvPr id="38914" name="Rectangle 2">
            <a:extLst>
              <a:ext uri="{FF2B5EF4-FFF2-40B4-BE49-F238E27FC236}">
                <a16:creationId xmlns:a16="http://schemas.microsoft.com/office/drawing/2014/main" id="{5A5AAF1E-0F65-032E-5928-A7517EED8502}"/>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61CFA4C3-DC93-9198-69D1-3692787F9F78}"/>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063690347"/>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D8ACC0-1C27-BE4A-D507-306FF0E5832E}"/>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B4779F96-7A31-9462-DC91-F8AAE53EFE47}"/>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144</a:t>
            </a:fld>
            <a:endParaRPr lang="it-IT"/>
          </a:p>
        </p:txBody>
      </p:sp>
      <p:sp>
        <p:nvSpPr>
          <p:cNvPr id="38914" name="Rectangle 2">
            <a:extLst>
              <a:ext uri="{FF2B5EF4-FFF2-40B4-BE49-F238E27FC236}">
                <a16:creationId xmlns:a16="http://schemas.microsoft.com/office/drawing/2014/main" id="{7CEE03B4-10A5-7364-2EA9-76F41229B17D}"/>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A99E6E11-3840-1395-993D-92AEA30574A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899703073"/>
      </p:ext>
    </p:extLst>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40F4BF-A3EF-1F93-439D-60C47488D658}"/>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873AFBE0-7D59-76DE-B293-22662E630234}"/>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145</a:t>
            </a:fld>
            <a:endParaRPr lang="it-IT"/>
          </a:p>
        </p:txBody>
      </p:sp>
      <p:sp>
        <p:nvSpPr>
          <p:cNvPr id="38914" name="Rectangle 2">
            <a:extLst>
              <a:ext uri="{FF2B5EF4-FFF2-40B4-BE49-F238E27FC236}">
                <a16:creationId xmlns:a16="http://schemas.microsoft.com/office/drawing/2014/main" id="{4EA791D2-F690-985C-CA8F-3E7BD304DFF9}"/>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C1833868-932D-8138-7E7D-C7D1C6F1CF6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669273187"/>
      </p:ext>
    </p:extLst>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AD483B-D475-1CFC-6DA3-87590F2AFCE9}"/>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57015A76-5EAB-C438-DFE5-08FEBE2DA6D9}"/>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146</a:t>
            </a:fld>
            <a:endParaRPr lang="it-IT"/>
          </a:p>
        </p:txBody>
      </p:sp>
      <p:sp>
        <p:nvSpPr>
          <p:cNvPr id="38914" name="Rectangle 2">
            <a:extLst>
              <a:ext uri="{FF2B5EF4-FFF2-40B4-BE49-F238E27FC236}">
                <a16:creationId xmlns:a16="http://schemas.microsoft.com/office/drawing/2014/main" id="{E52BE26B-AE71-C793-5404-B775D82F1426}"/>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9BB6589D-7F94-2289-136D-7325B39E7446}"/>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250337381"/>
      </p:ext>
    </p:extLst>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C4E398-31C5-8CE1-AEBE-4C0C01834E0C}"/>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F7C84A0F-1470-203F-B5B9-7FB5A5B296A0}"/>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147</a:t>
            </a:fld>
            <a:endParaRPr lang="it-IT"/>
          </a:p>
        </p:txBody>
      </p:sp>
      <p:sp>
        <p:nvSpPr>
          <p:cNvPr id="38914" name="Rectangle 2">
            <a:extLst>
              <a:ext uri="{FF2B5EF4-FFF2-40B4-BE49-F238E27FC236}">
                <a16:creationId xmlns:a16="http://schemas.microsoft.com/office/drawing/2014/main" id="{5D8454A7-DF8D-A54E-115D-1AE21CA0BD02}"/>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3EC5C3AD-C86A-6A95-7399-FFB4A71295C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890593206"/>
      </p:ext>
    </p:extLst>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65E88F-90F2-A281-7FF9-FF5AB802F26C}"/>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370AAC11-9A4B-A87B-90EA-41A37D044C93}"/>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148</a:t>
            </a:fld>
            <a:endParaRPr lang="it-IT"/>
          </a:p>
        </p:txBody>
      </p:sp>
      <p:sp>
        <p:nvSpPr>
          <p:cNvPr id="38914" name="Rectangle 2">
            <a:extLst>
              <a:ext uri="{FF2B5EF4-FFF2-40B4-BE49-F238E27FC236}">
                <a16:creationId xmlns:a16="http://schemas.microsoft.com/office/drawing/2014/main" id="{70778B1A-A06C-64B2-ED94-8C80C9CD1BD5}"/>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6BEF4273-EF71-0292-436E-18DFA1514BF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897853857"/>
      </p:ext>
    </p:extLst>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24A91C-6E60-BB6E-2670-C1650EDA7302}"/>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6CA9CEB4-E2CA-9EA0-3DD0-F8B14C4CEDF7}"/>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149</a:t>
            </a:fld>
            <a:endParaRPr lang="it-IT"/>
          </a:p>
        </p:txBody>
      </p:sp>
      <p:sp>
        <p:nvSpPr>
          <p:cNvPr id="38914" name="Rectangle 2">
            <a:extLst>
              <a:ext uri="{FF2B5EF4-FFF2-40B4-BE49-F238E27FC236}">
                <a16:creationId xmlns:a16="http://schemas.microsoft.com/office/drawing/2014/main" id="{E3152008-2270-6427-FD03-ECF92E5E6706}"/>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FE258311-8C99-FB2B-9EC1-989F3454305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1876084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15</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3565273574"/>
      </p:ext>
    </p:extLst>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13EAEE-2924-7AA0-C387-CDEB252ECE8A}"/>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0939DF36-BCD3-BEF5-FC7B-D4FEE453F1BF}"/>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150</a:t>
            </a:fld>
            <a:endParaRPr lang="it-IT"/>
          </a:p>
        </p:txBody>
      </p:sp>
      <p:sp>
        <p:nvSpPr>
          <p:cNvPr id="38914" name="Rectangle 2">
            <a:extLst>
              <a:ext uri="{FF2B5EF4-FFF2-40B4-BE49-F238E27FC236}">
                <a16:creationId xmlns:a16="http://schemas.microsoft.com/office/drawing/2014/main" id="{9E28F7C6-F9AD-A011-98F6-763CB1CDD7D0}"/>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AD1B68CE-C59B-F50F-E433-617A2975104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167382186"/>
      </p:ext>
    </p:extLst>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D41FDE-8B53-893E-C303-56967CF6952F}"/>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2A342F7A-383F-4555-FACE-B38BDBFFBE17}"/>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151</a:t>
            </a:fld>
            <a:endParaRPr lang="it-IT"/>
          </a:p>
        </p:txBody>
      </p:sp>
      <p:sp>
        <p:nvSpPr>
          <p:cNvPr id="38914" name="Rectangle 2">
            <a:extLst>
              <a:ext uri="{FF2B5EF4-FFF2-40B4-BE49-F238E27FC236}">
                <a16:creationId xmlns:a16="http://schemas.microsoft.com/office/drawing/2014/main" id="{226B0168-903A-4E8A-B889-353EBD0A9046}"/>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E5DC3C0E-1E2D-F137-22AE-13BBD55B5675}"/>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140783099"/>
      </p:ext>
    </p:extLst>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2D7840-DDE2-B60D-AAE1-36532D295786}"/>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F8A43185-3023-1670-A1BE-84CDE3CB25B8}"/>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152</a:t>
            </a:fld>
            <a:endParaRPr lang="it-IT"/>
          </a:p>
        </p:txBody>
      </p:sp>
      <p:sp>
        <p:nvSpPr>
          <p:cNvPr id="38914" name="Rectangle 2">
            <a:extLst>
              <a:ext uri="{FF2B5EF4-FFF2-40B4-BE49-F238E27FC236}">
                <a16:creationId xmlns:a16="http://schemas.microsoft.com/office/drawing/2014/main" id="{5D02A9A4-3B75-61F7-649F-74A9048282B9}"/>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51E9FE06-18FF-2102-C143-8F108EF70860}"/>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664821851"/>
      </p:ext>
    </p:extLst>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DE4E35-02A5-1B8E-55AF-83F95D89F749}"/>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DA56BE6F-84AE-C87D-9EED-A335F43BFFD4}"/>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153</a:t>
            </a:fld>
            <a:endParaRPr lang="it-IT"/>
          </a:p>
        </p:txBody>
      </p:sp>
      <p:sp>
        <p:nvSpPr>
          <p:cNvPr id="38914" name="Rectangle 2">
            <a:extLst>
              <a:ext uri="{FF2B5EF4-FFF2-40B4-BE49-F238E27FC236}">
                <a16:creationId xmlns:a16="http://schemas.microsoft.com/office/drawing/2014/main" id="{C07538DE-F2E4-6340-4309-5C1CA0EB51C9}"/>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65F6B9FD-0D5B-A5B3-E383-29658627ED47}"/>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756817657"/>
      </p:ext>
    </p:extLst>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FFC259-5AF7-0782-11DD-6DF01540238A}"/>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4A98A91A-8829-2836-F656-890C95B8CA12}"/>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154</a:t>
            </a:fld>
            <a:endParaRPr lang="it-IT"/>
          </a:p>
        </p:txBody>
      </p:sp>
      <p:sp>
        <p:nvSpPr>
          <p:cNvPr id="38914" name="Rectangle 2">
            <a:extLst>
              <a:ext uri="{FF2B5EF4-FFF2-40B4-BE49-F238E27FC236}">
                <a16:creationId xmlns:a16="http://schemas.microsoft.com/office/drawing/2014/main" id="{0FBF511D-D889-B0CB-4032-174C3008FFEA}"/>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373744F0-E2F4-D798-A9A3-5E7849680B1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129835183"/>
      </p:ext>
    </p:extLst>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155</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040523672"/>
      </p:ext>
    </p:extLst>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D1E672-D31E-3E2B-095C-0D7DF69437A1}"/>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6DC4D291-E2E9-3F67-08FB-0B1BB88AEC1E}"/>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156</a:t>
            </a:fld>
            <a:endParaRPr lang="it-IT"/>
          </a:p>
        </p:txBody>
      </p:sp>
      <p:sp>
        <p:nvSpPr>
          <p:cNvPr id="38914" name="Rectangle 2">
            <a:extLst>
              <a:ext uri="{FF2B5EF4-FFF2-40B4-BE49-F238E27FC236}">
                <a16:creationId xmlns:a16="http://schemas.microsoft.com/office/drawing/2014/main" id="{05508C1B-5AE6-57EC-0212-1919648BC66C}"/>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A23FB562-7721-7C11-DE33-B5C18A9C4B37}"/>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279418430"/>
      </p:ext>
    </p:extLst>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263710-1C91-70D7-804A-E7D7BEF7E222}"/>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7E178404-8CA4-4DFA-00F6-59AFC5F62176}"/>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157</a:t>
            </a:fld>
            <a:endParaRPr lang="it-IT"/>
          </a:p>
        </p:txBody>
      </p:sp>
      <p:sp>
        <p:nvSpPr>
          <p:cNvPr id="38914" name="Rectangle 2">
            <a:extLst>
              <a:ext uri="{FF2B5EF4-FFF2-40B4-BE49-F238E27FC236}">
                <a16:creationId xmlns:a16="http://schemas.microsoft.com/office/drawing/2014/main" id="{C2BE34BD-5B4E-1053-CB81-4E5CB581E8C4}"/>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E0AC8276-FF23-0F0E-12B6-68EBAE005523}"/>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860980504"/>
      </p:ext>
    </p:extLst>
  </p:cSld>
  <p:clrMapOvr>
    <a:masterClrMapping/>
  </p:clrMapOvr>
</p:notes>
</file>

<file path=ppt/notesSlides/notesSlide1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3717D8-F640-9DC3-6951-5A990A6A109C}"/>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90D5A70B-8410-32F9-1380-026660F642DE}"/>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158</a:t>
            </a:fld>
            <a:endParaRPr lang="it-IT"/>
          </a:p>
        </p:txBody>
      </p:sp>
      <p:sp>
        <p:nvSpPr>
          <p:cNvPr id="38914" name="Rectangle 2">
            <a:extLst>
              <a:ext uri="{FF2B5EF4-FFF2-40B4-BE49-F238E27FC236}">
                <a16:creationId xmlns:a16="http://schemas.microsoft.com/office/drawing/2014/main" id="{FB33246A-AEE8-C3ED-F754-4F8B8FC9DB0D}"/>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25BF6CE2-4A75-D1B1-2E3A-C08DF007E64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026257116"/>
      </p:ext>
    </p:extLst>
  </p:cSld>
  <p:clrMapOvr>
    <a:masterClrMapping/>
  </p:clrMapOvr>
</p:notes>
</file>

<file path=ppt/notesSlides/notesSlide1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94E4CD-0CC9-0C60-D6EB-1058CF4427E7}"/>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862B5769-7E85-C85A-9A78-9700593D7CAF}"/>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159</a:t>
            </a:fld>
            <a:endParaRPr lang="it-IT"/>
          </a:p>
        </p:txBody>
      </p:sp>
      <p:sp>
        <p:nvSpPr>
          <p:cNvPr id="38914" name="Rectangle 2">
            <a:extLst>
              <a:ext uri="{FF2B5EF4-FFF2-40B4-BE49-F238E27FC236}">
                <a16:creationId xmlns:a16="http://schemas.microsoft.com/office/drawing/2014/main" id="{6AEC8687-A661-EBD4-548A-95381BF4F3D1}"/>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40D35909-FB55-851B-8C03-B98E0CDA9185}"/>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6143799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16</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2581447553"/>
      </p:ext>
    </p:extLst>
  </p:cSld>
  <p:clrMapOvr>
    <a:masterClrMapping/>
  </p:clrMapOvr>
</p:notes>
</file>

<file path=ppt/notesSlides/notesSlide1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7DA180-4B8B-1FB6-37AD-1BAF3C1968CE}"/>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514D37EF-A43D-A5DF-E41F-E2C98112D513}"/>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160</a:t>
            </a:fld>
            <a:endParaRPr lang="it-IT"/>
          </a:p>
        </p:txBody>
      </p:sp>
      <p:sp>
        <p:nvSpPr>
          <p:cNvPr id="38914" name="Rectangle 2">
            <a:extLst>
              <a:ext uri="{FF2B5EF4-FFF2-40B4-BE49-F238E27FC236}">
                <a16:creationId xmlns:a16="http://schemas.microsoft.com/office/drawing/2014/main" id="{1A9BF40B-CEC4-60EB-8667-599353F0B32B}"/>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16A8B3BA-E44E-0FC3-6D49-26C56654FFD4}"/>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433364309"/>
      </p:ext>
    </p:extLst>
  </p:cSld>
  <p:clrMapOvr>
    <a:masterClrMapping/>
  </p:clrMapOvr>
</p:notes>
</file>

<file path=ppt/notesSlides/notesSlide1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6B883B-984B-D697-A859-31B1782E669D}"/>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D6BB049B-6040-0AE2-0965-711C219361CE}"/>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161</a:t>
            </a:fld>
            <a:endParaRPr lang="it-IT"/>
          </a:p>
        </p:txBody>
      </p:sp>
      <p:sp>
        <p:nvSpPr>
          <p:cNvPr id="38914" name="Rectangle 2">
            <a:extLst>
              <a:ext uri="{FF2B5EF4-FFF2-40B4-BE49-F238E27FC236}">
                <a16:creationId xmlns:a16="http://schemas.microsoft.com/office/drawing/2014/main" id="{42538DD2-C745-A120-3375-AF4899775DDF}"/>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0E523771-8D8E-A163-27FF-5360D67AF47D}"/>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141111652"/>
      </p:ext>
    </p:extLst>
  </p:cSld>
  <p:clrMapOvr>
    <a:masterClrMapping/>
  </p:clrMapOvr>
</p:notes>
</file>

<file path=ppt/notesSlides/notesSlide1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610289-25CE-B0B1-F969-BF0D36195970}"/>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1432FBEA-0752-ED47-123A-FD7EEAF8D1F0}"/>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162</a:t>
            </a:fld>
            <a:endParaRPr lang="it-IT"/>
          </a:p>
        </p:txBody>
      </p:sp>
      <p:sp>
        <p:nvSpPr>
          <p:cNvPr id="38914" name="Rectangle 2">
            <a:extLst>
              <a:ext uri="{FF2B5EF4-FFF2-40B4-BE49-F238E27FC236}">
                <a16:creationId xmlns:a16="http://schemas.microsoft.com/office/drawing/2014/main" id="{9B03A79E-CDF5-B36B-1DC5-B5BDE1FAE453}"/>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676AF82F-C66D-95F5-1A53-6B6DCDCC195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108616285"/>
      </p:ext>
    </p:extLst>
  </p:cSld>
  <p:clrMapOvr>
    <a:masterClrMapping/>
  </p:clrMapOvr>
</p:notes>
</file>

<file path=ppt/notesSlides/notesSlide1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B4F7BD-8AAD-7EB5-A86C-AC567CE988E4}"/>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94556F1E-ED97-341B-2892-C4C96408F102}"/>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163</a:t>
            </a:fld>
            <a:endParaRPr lang="it-IT"/>
          </a:p>
        </p:txBody>
      </p:sp>
      <p:sp>
        <p:nvSpPr>
          <p:cNvPr id="38914" name="Rectangle 2">
            <a:extLst>
              <a:ext uri="{FF2B5EF4-FFF2-40B4-BE49-F238E27FC236}">
                <a16:creationId xmlns:a16="http://schemas.microsoft.com/office/drawing/2014/main" id="{953DD9D6-DFC1-706D-AEF4-67F3A67A39F3}"/>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E749CE4B-6D5A-A127-864E-3C3B55942BA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872667557"/>
      </p:ext>
    </p:extLst>
  </p:cSld>
  <p:clrMapOvr>
    <a:masterClrMapping/>
  </p:clrMapOvr>
</p:notes>
</file>

<file path=ppt/notesSlides/notesSlide1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D53BD6-6363-DC3C-EC95-A816D619CEAA}"/>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C8D86111-C578-F45F-5AA1-E4039E991BC6}"/>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164</a:t>
            </a:fld>
            <a:endParaRPr lang="it-IT"/>
          </a:p>
        </p:txBody>
      </p:sp>
      <p:sp>
        <p:nvSpPr>
          <p:cNvPr id="38914" name="Rectangle 2">
            <a:extLst>
              <a:ext uri="{FF2B5EF4-FFF2-40B4-BE49-F238E27FC236}">
                <a16:creationId xmlns:a16="http://schemas.microsoft.com/office/drawing/2014/main" id="{0D4CA826-6653-8CF8-39B6-9E38FE09776E}"/>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8B414802-F5E4-36BD-47DE-BD57DFC7F52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08000810"/>
      </p:ext>
    </p:extLst>
  </p:cSld>
  <p:clrMapOvr>
    <a:masterClrMapping/>
  </p:clrMapOvr>
</p:notes>
</file>

<file path=ppt/notesSlides/notesSlide1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165</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360692011"/>
      </p:ext>
    </p:extLst>
  </p:cSld>
  <p:clrMapOvr>
    <a:masterClrMapping/>
  </p:clrMapOvr>
</p:notes>
</file>

<file path=ppt/notesSlides/notesSlide1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166</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152936895"/>
      </p:ext>
    </p:extLst>
  </p:cSld>
  <p:clrMapOvr>
    <a:masterClrMapping/>
  </p:clrMapOvr>
</p:notes>
</file>

<file path=ppt/notesSlides/notesSlide1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31C1C8-F11B-05B1-2C74-4D2D734441AC}"/>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4161D12E-31C3-C51A-9933-3DBFF1A9A199}"/>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167</a:t>
            </a:fld>
            <a:endParaRPr lang="it-IT"/>
          </a:p>
        </p:txBody>
      </p:sp>
      <p:sp>
        <p:nvSpPr>
          <p:cNvPr id="38914" name="Rectangle 2">
            <a:extLst>
              <a:ext uri="{FF2B5EF4-FFF2-40B4-BE49-F238E27FC236}">
                <a16:creationId xmlns:a16="http://schemas.microsoft.com/office/drawing/2014/main" id="{8F27AB16-1B7D-2F0F-0B0B-63BE1F1106E9}"/>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3257AE82-618A-8BF5-F8BB-23D92D5D80C5}"/>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26161770"/>
      </p:ext>
    </p:extLst>
  </p:cSld>
  <p:clrMapOvr>
    <a:masterClrMapping/>
  </p:clrMapOvr>
</p:notes>
</file>

<file path=ppt/notesSlides/notesSlide1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0CA785-616F-FA98-0AAF-B45B5FCA0871}"/>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7E507D1E-213F-94DF-4BE9-F8BE95DE0846}"/>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168</a:t>
            </a:fld>
            <a:endParaRPr lang="it-IT"/>
          </a:p>
        </p:txBody>
      </p:sp>
      <p:sp>
        <p:nvSpPr>
          <p:cNvPr id="38914" name="Rectangle 2">
            <a:extLst>
              <a:ext uri="{FF2B5EF4-FFF2-40B4-BE49-F238E27FC236}">
                <a16:creationId xmlns:a16="http://schemas.microsoft.com/office/drawing/2014/main" id="{55398658-5440-0FCB-D17D-DA736A78CDC2}"/>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3EE7673A-8E8F-84F7-F1C0-FC988ED175F8}"/>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36743589"/>
      </p:ext>
    </p:extLst>
  </p:cSld>
  <p:clrMapOvr>
    <a:masterClrMapping/>
  </p:clrMapOvr>
</p:notes>
</file>

<file path=ppt/notesSlides/notesSlide1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E21771-F55B-E54F-96B7-573C740075E6}"/>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A6E7D174-EC1E-E4AB-3111-E4BD88258DE8}"/>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169</a:t>
            </a:fld>
            <a:endParaRPr lang="it-IT"/>
          </a:p>
        </p:txBody>
      </p:sp>
      <p:sp>
        <p:nvSpPr>
          <p:cNvPr id="38914" name="Rectangle 2">
            <a:extLst>
              <a:ext uri="{FF2B5EF4-FFF2-40B4-BE49-F238E27FC236}">
                <a16:creationId xmlns:a16="http://schemas.microsoft.com/office/drawing/2014/main" id="{F5E00D87-CFE2-3D45-5F07-613142DBC631}"/>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77585797-0EE2-9CBD-1E48-39456EA9ACF5}"/>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8353537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17</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2964965252"/>
      </p:ext>
    </p:extLst>
  </p:cSld>
  <p:clrMapOvr>
    <a:masterClrMapping/>
  </p:clrMapOvr>
</p:notes>
</file>

<file path=ppt/notesSlides/notesSlide1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C526C9-7F24-91BE-8219-5C63895F4261}"/>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521E8F70-E7C7-3F62-7094-36DBDF343CC3}"/>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170</a:t>
            </a:fld>
            <a:endParaRPr lang="it-IT"/>
          </a:p>
        </p:txBody>
      </p:sp>
      <p:sp>
        <p:nvSpPr>
          <p:cNvPr id="38914" name="Rectangle 2">
            <a:extLst>
              <a:ext uri="{FF2B5EF4-FFF2-40B4-BE49-F238E27FC236}">
                <a16:creationId xmlns:a16="http://schemas.microsoft.com/office/drawing/2014/main" id="{A92041C9-1BF2-450E-C0C1-6FA193020E8B}"/>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9F1804A7-BC03-FD84-62B9-A528D02DF59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238416597"/>
      </p:ext>
    </p:extLst>
  </p:cSld>
  <p:clrMapOvr>
    <a:masterClrMapping/>
  </p:clrMapOvr>
</p:notes>
</file>

<file path=ppt/notesSlides/notesSlide1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AFA2D9-0903-8475-CA37-B7C484B53D10}"/>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E76BA65C-DFF2-0BDE-432D-043BCD18EC79}"/>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171</a:t>
            </a:fld>
            <a:endParaRPr lang="it-IT"/>
          </a:p>
        </p:txBody>
      </p:sp>
      <p:sp>
        <p:nvSpPr>
          <p:cNvPr id="38914" name="Rectangle 2">
            <a:extLst>
              <a:ext uri="{FF2B5EF4-FFF2-40B4-BE49-F238E27FC236}">
                <a16:creationId xmlns:a16="http://schemas.microsoft.com/office/drawing/2014/main" id="{AA62A7A7-4EDE-F937-4478-25A5E3FCE28A}"/>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CFA58910-1971-8049-0862-9F62397C0F7C}"/>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420324519"/>
      </p:ext>
    </p:extLst>
  </p:cSld>
  <p:clrMapOvr>
    <a:masterClrMapping/>
  </p:clrMapOvr>
</p:notes>
</file>

<file path=ppt/notesSlides/notesSlide1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DA6CCC-1A3C-06D7-ADE9-2E80F6CF34C0}"/>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BEF550A1-7E05-0C5F-6DAF-027857EB3AF8}"/>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172</a:t>
            </a:fld>
            <a:endParaRPr lang="it-IT"/>
          </a:p>
        </p:txBody>
      </p:sp>
      <p:sp>
        <p:nvSpPr>
          <p:cNvPr id="38914" name="Rectangle 2">
            <a:extLst>
              <a:ext uri="{FF2B5EF4-FFF2-40B4-BE49-F238E27FC236}">
                <a16:creationId xmlns:a16="http://schemas.microsoft.com/office/drawing/2014/main" id="{9BE4E51C-DA40-E27E-18B0-E829FE8CD98C}"/>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00561BC1-D53C-A98D-B557-9F867F97EACF}"/>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836380687"/>
      </p:ext>
    </p:extLst>
  </p:cSld>
  <p:clrMapOvr>
    <a:masterClrMapping/>
  </p:clrMapOvr>
</p:notes>
</file>

<file path=ppt/notesSlides/notesSlide1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50B4E8-3488-BB9D-9457-DDE108FC00EE}"/>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9EC225CC-A01D-F081-0246-327419F929F8}"/>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173</a:t>
            </a:fld>
            <a:endParaRPr lang="it-IT"/>
          </a:p>
        </p:txBody>
      </p:sp>
      <p:sp>
        <p:nvSpPr>
          <p:cNvPr id="38914" name="Rectangle 2">
            <a:extLst>
              <a:ext uri="{FF2B5EF4-FFF2-40B4-BE49-F238E27FC236}">
                <a16:creationId xmlns:a16="http://schemas.microsoft.com/office/drawing/2014/main" id="{32A09EBE-D306-EEF8-8D8E-79FAA1BB6EB0}"/>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F8E89281-255E-4130-61BE-E0569BCFAFC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958187127"/>
      </p:ext>
    </p:extLst>
  </p:cSld>
  <p:clrMapOvr>
    <a:masterClrMapping/>
  </p:clrMapOvr>
</p:notes>
</file>

<file path=ppt/notesSlides/notesSlide1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4C29B4-A5D1-5769-33C9-42D7E4353C39}"/>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E009CE00-25D4-0C35-3378-C455F580265F}"/>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174</a:t>
            </a:fld>
            <a:endParaRPr lang="it-IT"/>
          </a:p>
        </p:txBody>
      </p:sp>
      <p:sp>
        <p:nvSpPr>
          <p:cNvPr id="38914" name="Rectangle 2">
            <a:extLst>
              <a:ext uri="{FF2B5EF4-FFF2-40B4-BE49-F238E27FC236}">
                <a16:creationId xmlns:a16="http://schemas.microsoft.com/office/drawing/2014/main" id="{7F2101F8-837C-2D05-CA82-B0B56C0B6B09}"/>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357C8851-613B-B83B-228B-8D12E9BB7CA0}"/>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334388743"/>
      </p:ext>
    </p:extLst>
  </p:cSld>
  <p:clrMapOvr>
    <a:masterClrMapping/>
  </p:clrMapOvr>
</p:notes>
</file>

<file path=ppt/notesSlides/notesSlide1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4E59FA-6580-01EA-443B-6626E42A5289}"/>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1D773697-0C87-6383-4433-A044E5FAC945}"/>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175</a:t>
            </a:fld>
            <a:endParaRPr lang="it-IT"/>
          </a:p>
        </p:txBody>
      </p:sp>
      <p:sp>
        <p:nvSpPr>
          <p:cNvPr id="38914" name="Rectangle 2">
            <a:extLst>
              <a:ext uri="{FF2B5EF4-FFF2-40B4-BE49-F238E27FC236}">
                <a16:creationId xmlns:a16="http://schemas.microsoft.com/office/drawing/2014/main" id="{055309F9-9DF6-1AFD-ED86-D44EAD14C044}"/>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6F3F694D-5D26-DAFE-26BE-A80806CCFD39}"/>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330738375"/>
      </p:ext>
    </p:extLst>
  </p:cSld>
  <p:clrMapOvr>
    <a:masterClrMapping/>
  </p:clrMapOvr>
</p:notes>
</file>

<file path=ppt/notesSlides/notesSlide1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A37466-631F-0E20-157C-BA60F51736C6}"/>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D4DDD98E-A4FF-3762-A7C9-2F568F23C223}"/>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176</a:t>
            </a:fld>
            <a:endParaRPr lang="it-IT"/>
          </a:p>
        </p:txBody>
      </p:sp>
      <p:sp>
        <p:nvSpPr>
          <p:cNvPr id="38914" name="Rectangle 2">
            <a:extLst>
              <a:ext uri="{FF2B5EF4-FFF2-40B4-BE49-F238E27FC236}">
                <a16:creationId xmlns:a16="http://schemas.microsoft.com/office/drawing/2014/main" id="{E8B3823B-E067-4DF9-998F-E0A6F03FEE1B}"/>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AC6CD88C-3FA5-83E4-7DAF-9D6DA2DB79D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824032172"/>
      </p:ext>
    </p:extLst>
  </p:cSld>
  <p:clrMapOvr>
    <a:masterClrMapping/>
  </p:clrMapOvr>
</p:notes>
</file>

<file path=ppt/notesSlides/notesSlide1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3DF292-F94C-B8A6-95A4-71C32CEE3DC5}"/>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D8F4D7CE-641E-A8BE-5732-F3663795D977}"/>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177</a:t>
            </a:fld>
            <a:endParaRPr lang="it-IT"/>
          </a:p>
        </p:txBody>
      </p:sp>
      <p:sp>
        <p:nvSpPr>
          <p:cNvPr id="38914" name="Rectangle 2">
            <a:extLst>
              <a:ext uri="{FF2B5EF4-FFF2-40B4-BE49-F238E27FC236}">
                <a16:creationId xmlns:a16="http://schemas.microsoft.com/office/drawing/2014/main" id="{18D98C7C-EC20-ED57-1AAB-B1E7D957596A}"/>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81016EFA-E401-E214-D404-DD1A46FFEEE0}"/>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948603688"/>
      </p:ext>
    </p:extLst>
  </p:cSld>
  <p:clrMapOvr>
    <a:masterClrMapping/>
  </p:clrMapOvr>
</p:notes>
</file>

<file path=ppt/notesSlides/notesSlide1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FD4426-901D-6C3A-F9E5-2D8555C16FD9}"/>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604CB69C-95C8-6862-5F31-7113365B0A45}"/>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178</a:t>
            </a:fld>
            <a:endParaRPr lang="it-IT"/>
          </a:p>
        </p:txBody>
      </p:sp>
      <p:sp>
        <p:nvSpPr>
          <p:cNvPr id="38914" name="Rectangle 2">
            <a:extLst>
              <a:ext uri="{FF2B5EF4-FFF2-40B4-BE49-F238E27FC236}">
                <a16:creationId xmlns:a16="http://schemas.microsoft.com/office/drawing/2014/main" id="{0D05BD38-B78D-F509-9005-E03A51B266A2}"/>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2BC2F198-AF61-339C-6FC8-1EE97AFC3379}"/>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141866177"/>
      </p:ext>
    </p:extLst>
  </p:cSld>
  <p:clrMapOvr>
    <a:masterClrMapping/>
  </p:clrMapOvr>
</p:notes>
</file>

<file path=ppt/notesSlides/notesSlide1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4360A4-210E-1939-D23B-A7107A144FB3}"/>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AFAC7BB6-9189-2CA6-86D8-82956BDEBDA5}"/>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179</a:t>
            </a:fld>
            <a:endParaRPr lang="it-IT"/>
          </a:p>
        </p:txBody>
      </p:sp>
      <p:sp>
        <p:nvSpPr>
          <p:cNvPr id="38914" name="Rectangle 2">
            <a:extLst>
              <a:ext uri="{FF2B5EF4-FFF2-40B4-BE49-F238E27FC236}">
                <a16:creationId xmlns:a16="http://schemas.microsoft.com/office/drawing/2014/main" id="{B2BDB892-7C2B-D819-B267-77BC25B2CD94}"/>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F07E9A15-5CC4-7211-15CD-64C06BC7B6A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1445313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18</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108928257"/>
      </p:ext>
    </p:extLst>
  </p:cSld>
  <p:clrMapOvr>
    <a:masterClrMapping/>
  </p:clrMapOvr>
</p:notes>
</file>

<file path=ppt/notesSlides/notesSlide1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09FDF2-A421-5A2C-6409-B127A16DA1DA}"/>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C40FA422-A4FB-7E17-4CDF-239FE1389F93}"/>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180</a:t>
            </a:fld>
            <a:endParaRPr lang="it-IT"/>
          </a:p>
        </p:txBody>
      </p:sp>
      <p:sp>
        <p:nvSpPr>
          <p:cNvPr id="38914" name="Rectangle 2">
            <a:extLst>
              <a:ext uri="{FF2B5EF4-FFF2-40B4-BE49-F238E27FC236}">
                <a16:creationId xmlns:a16="http://schemas.microsoft.com/office/drawing/2014/main" id="{D3E20419-F2AD-343F-9236-7B9079FC7125}"/>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68E986C2-521B-E7A1-5A86-C5B67CFB6D0F}"/>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806519530"/>
      </p:ext>
    </p:extLst>
  </p:cSld>
  <p:clrMapOvr>
    <a:masterClrMapping/>
  </p:clrMapOvr>
</p:notes>
</file>

<file path=ppt/notesSlides/notesSlide1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809562-5DD8-36EC-843D-50E65F1553C3}"/>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84730012-149E-CEFC-D9FF-A5A8AEB8AD51}"/>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181</a:t>
            </a:fld>
            <a:endParaRPr lang="it-IT"/>
          </a:p>
        </p:txBody>
      </p:sp>
      <p:sp>
        <p:nvSpPr>
          <p:cNvPr id="38914" name="Rectangle 2">
            <a:extLst>
              <a:ext uri="{FF2B5EF4-FFF2-40B4-BE49-F238E27FC236}">
                <a16:creationId xmlns:a16="http://schemas.microsoft.com/office/drawing/2014/main" id="{8FEA3872-2AE4-552E-011B-F531CBEAE694}"/>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B2862FCA-42C9-AB17-90DE-04B58FD15CDF}"/>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07160503"/>
      </p:ext>
    </p:extLst>
  </p:cSld>
  <p:clrMapOvr>
    <a:masterClrMapping/>
  </p:clrMapOvr>
</p:notes>
</file>

<file path=ppt/notesSlides/notesSlide1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688C74-C666-0950-09CE-10545771E6F8}"/>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9BC35D6D-1FCD-A47C-5D5C-EDAE8BDA4BF9}"/>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182</a:t>
            </a:fld>
            <a:endParaRPr lang="it-IT"/>
          </a:p>
        </p:txBody>
      </p:sp>
      <p:sp>
        <p:nvSpPr>
          <p:cNvPr id="38914" name="Rectangle 2">
            <a:extLst>
              <a:ext uri="{FF2B5EF4-FFF2-40B4-BE49-F238E27FC236}">
                <a16:creationId xmlns:a16="http://schemas.microsoft.com/office/drawing/2014/main" id="{50DB57A0-5E23-7791-C4A3-DE00A522976B}"/>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7C6D5CBE-CF3E-454D-5ABB-F26B8203EF5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987870255"/>
      </p:ext>
    </p:extLst>
  </p:cSld>
  <p:clrMapOvr>
    <a:masterClrMapping/>
  </p:clrMapOvr>
</p:notes>
</file>

<file path=ppt/notesSlides/notesSlide1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4033F-6E5D-A255-E7F1-43B8DC6ABD0C}"/>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D50D3E0A-E4ED-09BE-5DE2-B6EE350D2D65}"/>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183</a:t>
            </a:fld>
            <a:endParaRPr lang="it-IT"/>
          </a:p>
        </p:txBody>
      </p:sp>
      <p:sp>
        <p:nvSpPr>
          <p:cNvPr id="38914" name="Rectangle 2">
            <a:extLst>
              <a:ext uri="{FF2B5EF4-FFF2-40B4-BE49-F238E27FC236}">
                <a16:creationId xmlns:a16="http://schemas.microsoft.com/office/drawing/2014/main" id="{1F7E8389-C17F-A9D2-139D-665312171F28}"/>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56D730D2-5C0C-F5CD-13E6-8BC7F7058EF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550523263"/>
      </p:ext>
    </p:extLst>
  </p:cSld>
  <p:clrMapOvr>
    <a:masterClrMapping/>
  </p:clrMapOvr>
</p:notes>
</file>

<file path=ppt/notesSlides/notesSlide1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E3D448-032E-C8D7-D0D4-BB7AC52D4BC9}"/>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1D09C419-D8FB-8CE3-E061-4085CE817368}"/>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184</a:t>
            </a:fld>
            <a:endParaRPr lang="it-IT"/>
          </a:p>
        </p:txBody>
      </p:sp>
      <p:sp>
        <p:nvSpPr>
          <p:cNvPr id="38914" name="Rectangle 2">
            <a:extLst>
              <a:ext uri="{FF2B5EF4-FFF2-40B4-BE49-F238E27FC236}">
                <a16:creationId xmlns:a16="http://schemas.microsoft.com/office/drawing/2014/main" id="{6D13193F-70F1-A713-3837-9C5D61B9C90B}"/>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E00CCFA5-108C-5B65-07BD-06488B9DDB26}"/>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671364176"/>
      </p:ext>
    </p:extLst>
  </p:cSld>
  <p:clrMapOvr>
    <a:masterClrMapping/>
  </p:clrMapOvr>
</p:notes>
</file>

<file path=ppt/notesSlides/notesSlide1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48684E-A986-34D0-FC02-0F3DF64B07AA}"/>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46997D8F-2B10-1916-F657-1D4F61D21C8D}"/>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185</a:t>
            </a:fld>
            <a:endParaRPr lang="it-IT"/>
          </a:p>
        </p:txBody>
      </p:sp>
      <p:sp>
        <p:nvSpPr>
          <p:cNvPr id="38914" name="Rectangle 2">
            <a:extLst>
              <a:ext uri="{FF2B5EF4-FFF2-40B4-BE49-F238E27FC236}">
                <a16:creationId xmlns:a16="http://schemas.microsoft.com/office/drawing/2014/main" id="{CEF770BC-7356-50CD-87E2-1433073B2938}"/>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98560A95-52C0-CFFF-DA66-519EADD9EAE9}"/>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148128488"/>
      </p:ext>
    </p:extLst>
  </p:cSld>
  <p:clrMapOvr>
    <a:masterClrMapping/>
  </p:clrMapOvr>
</p:notes>
</file>

<file path=ppt/notesSlides/notesSlide1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EE6765-41E2-48A6-F437-6D19B6502E0B}"/>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6290EF82-5A8D-5C76-EE2C-CFB4E5B39E34}"/>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186</a:t>
            </a:fld>
            <a:endParaRPr lang="it-IT"/>
          </a:p>
        </p:txBody>
      </p:sp>
      <p:sp>
        <p:nvSpPr>
          <p:cNvPr id="38914" name="Rectangle 2">
            <a:extLst>
              <a:ext uri="{FF2B5EF4-FFF2-40B4-BE49-F238E27FC236}">
                <a16:creationId xmlns:a16="http://schemas.microsoft.com/office/drawing/2014/main" id="{21CB597B-2DCA-D420-3ECD-D3E34294ECFC}"/>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AC2BC5D2-45CC-51F1-3945-EEFA446FB729}"/>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171756827"/>
      </p:ext>
    </p:extLst>
  </p:cSld>
  <p:clrMapOvr>
    <a:masterClrMapping/>
  </p:clrMapOvr>
</p:notes>
</file>

<file path=ppt/notesSlides/notesSlide1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4BCE40-E0B1-DFB2-1F60-D78999F3D80D}"/>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B7E0DCEE-7E39-C59A-5A96-A9E7A7A1954B}"/>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187</a:t>
            </a:fld>
            <a:endParaRPr lang="it-IT"/>
          </a:p>
        </p:txBody>
      </p:sp>
      <p:sp>
        <p:nvSpPr>
          <p:cNvPr id="38914" name="Rectangle 2">
            <a:extLst>
              <a:ext uri="{FF2B5EF4-FFF2-40B4-BE49-F238E27FC236}">
                <a16:creationId xmlns:a16="http://schemas.microsoft.com/office/drawing/2014/main" id="{0A8B7B2C-EDC1-F32C-1E38-7EBC67BABC55}"/>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7ACC69DD-655F-70F3-2D35-12B25ED9302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776472436"/>
      </p:ext>
    </p:extLst>
  </p:cSld>
  <p:clrMapOvr>
    <a:masterClrMapping/>
  </p:clrMapOvr>
</p:notes>
</file>

<file path=ppt/notesSlides/notesSlide1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4A3D6D-2534-E0E8-732E-03DD05D91A1D}"/>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2B018DC0-D3FD-0714-E4E2-C0C0EDDDCF16}"/>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188</a:t>
            </a:fld>
            <a:endParaRPr lang="it-IT"/>
          </a:p>
        </p:txBody>
      </p:sp>
      <p:sp>
        <p:nvSpPr>
          <p:cNvPr id="38914" name="Rectangle 2">
            <a:extLst>
              <a:ext uri="{FF2B5EF4-FFF2-40B4-BE49-F238E27FC236}">
                <a16:creationId xmlns:a16="http://schemas.microsoft.com/office/drawing/2014/main" id="{8EBD3EAB-05F6-2C62-D227-83026CF1B2D4}"/>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8EAC3DAB-4B91-DF9C-AD43-3F3EDA74199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670281271"/>
      </p:ext>
    </p:extLst>
  </p:cSld>
  <p:clrMapOvr>
    <a:masterClrMapping/>
  </p:clrMapOvr>
</p:notes>
</file>

<file path=ppt/notesSlides/notesSlide1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C6A1DC-0367-56A6-8C84-BBE9C5754F44}"/>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6A372D14-5F4F-FDF3-0A5D-B204901546F0}"/>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189</a:t>
            </a:fld>
            <a:endParaRPr lang="it-IT"/>
          </a:p>
        </p:txBody>
      </p:sp>
      <p:sp>
        <p:nvSpPr>
          <p:cNvPr id="38914" name="Rectangle 2">
            <a:extLst>
              <a:ext uri="{FF2B5EF4-FFF2-40B4-BE49-F238E27FC236}">
                <a16:creationId xmlns:a16="http://schemas.microsoft.com/office/drawing/2014/main" id="{49C3713E-0D52-6A5E-DF52-9AAE1D2DEB05}"/>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4AF39602-957C-8F7C-6B9B-DCF31255060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377034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19</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2929333511"/>
      </p:ext>
    </p:extLst>
  </p:cSld>
  <p:clrMapOvr>
    <a:masterClrMapping/>
  </p:clrMapOvr>
</p:notes>
</file>

<file path=ppt/notesSlides/notesSlide1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CE6FA9-768F-4188-2CF6-D32796FDFF64}"/>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EC5F3D6B-3328-6EAE-8950-6F8ED197D005}"/>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190</a:t>
            </a:fld>
            <a:endParaRPr lang="it-IT"/>
          </a:p>
        </p:txBody>
      </p:sp>
      <p:sp>
        <p:nvSpPr>
          <p:cNvPr id="38914" name="Rectangle 2">
            <a:extLst>
              <a:ext uri="{FF2B5EF4-FFF2-40B4-BE49-F238E27FC236}">
                <a16:creationId xmlns:a16="http://schemas.microsoft.com/office/drawing/2014/main" id="{154CEE6F-3EE3-7B00-51B3-1D4BB570C9A4}"/>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4E73DE2D-A447-782A-536D-2229B06EF55C}"/>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877866136"/>
      </p:ext>
    </p:extLst>
  </p:cSld>
  <p:clrMapOvr>
    <a:masterClrMapping/>
  </p:clrMapOvr>
</p:notes>
</file>

<file path=ppt/notesSlides/notesSlide1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FCB7E0-E288-A3D7-A6BC-8AF97C95EECF}"/>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5B763BEE-5C11-3035-A3C6-A51FBB68936D}"/>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191</a:t>
            </a:fld>
            <a:endParaRPr lang="it-IT"/>
          </a:p>
        </p:txBody>
      </p:sp>
      <p:sp>
        <p:nvSpPr>
          <p:cNvPr id="38914" name="Rectangle 2">
            <a:extLst>
              <a:ext uri="{FF2B5EF4-FFF2-40B4-BE49-F238E27FC236}">
                <a16:creationId xmlns:a16="http://schemas.microsoft.com/office/drawing/2014/main" id="{5FE6F2DB-9AB9-8C27-2478-1648A462D789}"/>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FFBFCA60-66BB-6A07-CA29-33C6B0BB5870}"/>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39958600"/>
      </p:ext>
    </p:extLst>
  </p:cSld>
  <p:clrMapOvr>
    <a:masterClrMapping/>
  </p:clrMapOvr>
</p:notes>
</file>

<file path=ppt/notesSlides/notesSlide1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8D851D-6058-77C1-8063-4A1D28D36610}"/>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CA36DED0-842A-7BA7-401A-D8CE40922347}"/>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192</a:t>
            </a:fld>
            <a:endParaRPr lang="it-IT"/>
          </a:p>
        </p:txBody>
      </p:sp>
      <p:sp>
        <p:nvSpPr>
          <p:cNvPr id="38914" name="Rectangle 2">
            <a:extLst>
              <a:ext uri="{FF2B5EF4-FFF2-40B4-BE49-F238E27FC236}">
                <a16:creationId xmlns:a16="http://schemas.microsoft.com/office/drawing/2014/main" id="{8CF777FD-E97B-B90C-5DE0-902EABB29AE1}"/>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BFD899EA-7781-4A68-66C5-1EF0667B1F2D}"/>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373118931"/>
      </p:ext>
    </p:extLst>
  </p:cSld>
  <p:clrMapOvr>
    <a:masterClrMapping/>
  </p:clrMapOvr>
</p:notes>
</file>

<file path=ppt/notesSlides/notesSlide1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1C441A-7DDB-5250-7EEC-E0AB16C9286F}"/>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18A9B02F-7893-C9CC-C6A9-4F3C4F4837EA}"/>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193</a:t>
            </a:fld>
            <a:endParaRPr lang="it-IT"/>
          </a:p>
        </p:txBody>
      </p:sp>
      <p:sp>
        <p:nvSpPr>
          <p:cNvPr id="38914" name="Rectangle 2">
            <a:extLst>
              <a:ext uri="{FF2B5EF4-FFF2-40B4-BE49-F238E27FC236}">
                <a16:creationId xmlns:a16="http://schemas.microsoft.com/office/drawing/2014/main" id="{DF3E0CAB-C164-2C00-FCC3-6F57B6E71564}"/>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AF3C2846-0A13-53A5-0786-12EDD77171E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388215778"/>
      </p:ext>
    </p:extLst>
  </p:cSld>
  <p:clrMapOvr>
    <a:masterClrMapping/>
  </p:clrMapOvr>
</p:notes>
</file>

<file path=ppt/notesSlides/notesSlide1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5F048C-307C-D4DF-48BE-9C575DFFC24B}"/>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99933CB7-1D98-A800-5F00-9DD1B210E0B4}"/>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194</a:t>
            </a:fld>
            <a:endParaRPr lang="it-IT"/>
          </a:p>
        </p:txBody>
      </p:sp>
      <p:sp>
        <p:nvSpPr>
          <p:cNvPr id="38914" name="Rectangle 2">
            <a:extLst>
              <a:ext uri="{FF2B5EF4-FFF2-40B4-BE49-F238E27FC236}">
                <a16:creationId xmlns:a16="http://schemas.microsoft.com/office/drawing/2014/main" id="{D06B6F40-4DD9-C2E2-3F5F-8637C1C26A4F}"/>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0A9F0D5E-B832-2F60-DC68-832F31CCE72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593636529"/>
      </p:ext>
    </p:extLst>
  </p:cSld>
  <p:clrMapOvr>
    <a:masterClrMapping/>
  </p:clrMapOvr>
</p:notes>
</file>

<file path=ppt/notesSlides/notesSlide1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72F1EE-BB63-558D-31F7-5926278F8E26}"/>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96BDD48C-DC20-063B-EECB-1178E55B5ADE}"/>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195</a:t>
            </a:fld>
            <a:endParaRPr lang="it-IT"/>
          </a:p>
        </p:txBody>
      </p:sp>
      <p:sp>
        <p:nvSpPr>
          <p:cNvPr id="38914" name="Rectangle 2">
            <a:extLst>
              <a:ext uri="{FF2B5EF4-FFF2-40B4-BE49-F238E27FC236}">
                <a16:creationId xmlns:a16="http://schemas.microsoft.com/office/drawing/2014/main" id="{05FF11D6-8BC2-0DE4-AD23-DE82CA8F6611}"/>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75D19403-1590-A8A1-BFAE-0DE899C69FD0}"/>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441723519"/>
      </p:ext>
    </p:extLst>
  </p:cSld>
  <p:clrMapOvr>
    <a:masterClrMapping/>
  </p:clrMapOvr>
</p:notes>
</file>

<file path=ppt/notesSlides/notesSlide1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C95B0F-8959-8263-E95E-D0DB16C10613}"/>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9842E820-2CBB-9420-CB0A-8C8F8181EACB}"/>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196</a:t>
            </a:fld>
            <a:endParaRPr lang="it-IT"/>
          </a:p>
        </p:txBody>
      </p:sp>
      <p:sp>
        <p:nvSpPr>
          <p:cNvPr id="38914" name="Rectangle 2">
            <a:extLst>
              <a:ext uri="{FF2B5EF4-FFF2-40B4-BE49-F238E27FC236}">
                <a16:creationId xmlns:a16="http://schemas.microsoft.com/office/drawing/2014/main" id="{FC40D651-4F35-FA22-25AA-FBCD778BFEA3}"/>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88F45665-C7DE-1A26-599D-B48FC06BDBD9}"/>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986600448"/>
      </p:ext>
    </p:extLst>
  </p:cSld>
  <p:clrMapOvr>
    <a:masterClrMapping/>
  </p:clrMapOvr>
</p:notes>
</file>

<file path=ppt/notesSlides/notesSlide1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499542-AD4B-441B-DF48-9496422BD8C2}"/>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A30AAF17-255E-0C80-A99C-114862303C0F}"/>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197</a:t>
            </a:fld>
            <a:endParaRPr lang="it-IT"/>
          </a:p>
        </p:txBody>
      </p:sp>
      <p:sp>
        <p:nvSpPr>
          <p:cNvPr id="38914" name="Rectangle 2">
            <a:extLst>
              <a:ext uri="{FF2B5EF4-FFF2-40B4-BE49-F238E27FC236}">
                <a16:creationId xmlns:a16="http://schemas.microsoft.com/office/drawing/2014/main" id="{298DAD7C-AB9B-8CBE-C8A8-70F5946C9F83}"/>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D4FDF40E-90BE-EB93-C46F-2511675F89D3}"/>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070531325"/>
      </p:ext>
    </p:extLst>
  </p:cSld>
  <p:clrMapOvr>
    <a:masterClrMapping/>
  </p:clrMapOvr>
</p:notes>
</file>

<file path=ppt/notesSlides/notesSlide1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198</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772073953"/>
      </p:ext>
    </p:extLst>
  </p:cSld>
  <p:clrMapOvr>
    <a:masterClrMapping/>
  </p:clrMapOvr>
</p:notes>
</file>

<file path=ppt/notesSlides/notesSlide1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199</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8594118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16634340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20</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2631044657"/>
      </p:ext>
    </p:extLst>
  </p:cSld>
  <p:clrMapOvr>
    <a:masterClrMapping/>
  </p:clrMapOvr>
</p:notes>
</file>

<file path=ppt/notesSlides/notesSlide2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200</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299012804"/>
      </p:ext>
    </p:extLst>
  </p:cSld>
  <p:clrMapOvr>
    <a:masterClrMapping/>
  </p:clrMapOvr>
</p:notes>
</file>

<file path=ppt/notesSlides/notesSlide2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2C0FBF-EA50-FB7F-AA5F-607AFC526225}"/>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3AB3E31B-6AFD-FD07-6032-49B5A9CBE968}"/>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201</a:t>
            </a:fld>
            <a:endParaRPr lang="it-IT"/>
          </a:p>
        </p:txBody>
      </p:sp>
      <p:sp>
        <p:nvSpPr>
          <p:cNvPr id="38914" name="Rectangle 2">
            <a:extLst>
              <a:ext uri="{FF2B5EF4-FFF2-40B4-BE49-F238E27FC236}">
                <a16:creationId xmlns:a16="http://schemas.microsoft.com/office/drawing/2014/main" id="{1E5E3B3B-4C2F-171C-BBBC-6D2092162B61}"/>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ADC1E8C8-4854-C411-98C3-806DF0C6459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935558797"/>
      </p:ext>
    </p:extLst>
  </p:cSld>
  <p:clrMapOvr>
    <a:masterClrMapping/>
  </p:clrMapOvr>
</p:notes>
</file>

<file path=ppt/notesSlides/notesSlide2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324C42-3641-9A74-9C47-596BCD01268F}"/>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8D636BC8-B709-CD70-103D-1F71957693DE}"/>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202</a:t>
            </a:fld>
            <a:endParaRPr lang="it-IT"/>
          </a:p>
        </p:txBody>
      </p:sp>
      <p:sp>
        <p:nvSpPr>
          <p:cNvPr id="38914" name="Rectangle 2">
            <a:extLst>
              <a:ext uri="{FF2B5EF4-FFF2-40B4-BE49-F238E27FC236}">
                <a16:creationId xmlns:a16="http://schemas.microsoft.com/office/drawing/2014/main" id="{09CA9108-80E2-405C-52B2-1B9BE30C8D74}"/>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1289DF1B-1A65-81A3-126A-585E1AFA5506}"/>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942706169"/>
      </p:ext>
    </p:extLst>
  </p:cSld>
  <p:clrMapOvr>
    <a:masterClrMapping/>
  </p:clrMapOvr>
</p:notes>
</file>

<file path=ppt/notesSlides/notesSlide2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649628-E341-F9FB-D0D6-F2B55535E2C3}"/>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916A0130-31D9-62D0-98FB-131B87827C96}"/>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203</a:t>
            </a:fld>
            <a:endParaRPr lang="it-IT"/>
          </a:p>
        </p:txBody>
      </p:sp>
      <p:sp>
        <p:nvSpPr>
          <p:cNvPr id="38914" name="Rectangle 2">
            <a:extLst>
              <a:ext uri="{FF2B5EF4-FFF2-40B4-BE49-F238E27FC236}">
                <a16:creationId xmlns:a16="http://schemas.microsoft.com/office/drawing/2014/main" id="{9A74AC23-221D-C7D1-D585-D31BC275BF5F}"/>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5694C726-EC8C-4E03-B960-96FE60DD500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666490552"/>
      </p:ext>
    </p:extLst>
  </p:cSld>
  <p:clrMapOvr>
    <a:masterClrMapping/>
  </p:clrMapOvr>
</p:notes>
</file>

<file path=ppt/notesSlides/notesSlide2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D4D63D-1FB9-458B-40B0-A0F06F8E9F7D}"/>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3D54B090-4DB9-C904-8020-E09BF62BEDE4}"/>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204</a:t>
            </a:fld>
            <a:endParaRPr lang="it-IT"/>
          </a:p>
        </p:txBody>
      </p:sp>
      <p:sp>
        <p:nvSpPr>
          <p:cNvPr id="38914" name="Rectangle 2">
            <a:extLst>
              <a:ext uri="{FF2B5EF4-FFF2-40B4-BE49-F238E27FC236}">
                <a16:creationId xmlns:a16="http://schemas.microsoft.com/office/drawing/2014/main" id="{B3455E18-49D3-EFD3-803A-1C4167A98760}"/>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EBEFD9A1-D8C1-75BB-7D7B-1BD5962BC25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635798772"/>
      </p:ext>
    </p:extLst>
  </p:cSld>
  <p:clrMapOvr>
    <a:masterClrMapping/>
  </p:clrMapOvr>
</p:notes>
</file>

<file path=ppt/notesSlides/notesSlide2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84F98A-8C3E-F603-D834-D206C359C021}"/>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5A459DE4-8D98-9507-D111-79175AD142C4}"/>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205</a:t>
            </a:fld>
            <a:endParaRPr lang="it-IT"/>
          </a:p>
        </p:txBody>
      </p:sp>
      <p:sp>
        <p:nvSpPr>
          <p:cNvPr id="38914" name="Rectangle 2">
            <a:extLst>
              <a:ext uri="{FF2B5EF4-FFF2-40B4-BE49-F238E27FC236}">
                <a16:creationId xmlns:a16="http://schemas.microsoft.com/office/drawing/2014/main" id="{B5CB3A3D-25E2-62EA-D457-440C68766421}"/>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AD49BFA6-9D8C-8709-C0DC-4E0B33F23EB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240973196"/>
      </p:ext>
    </p:extLst>
  </p:cSld>
  <p:clrMapOvr>
    <a:masterClrMapping/>
  </p:clrMapOvr>
</p:notes>
</file>

<file path=ppt/notesSlides/notesSlide2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AE767C-9F0C-2791-4412-5F3400544961}"/>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A2DD584E-15AF-65D2-8B64-5B7B3587B158}"/>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206</a:t>
            </a:fld>
            <a:endParaRPr lang="it-IT"/>
          </a:p>
        </p:txBody>
      </p:sp>
      <p:sp>
        <p:nvSpPr>
          <p:cNvPr id="38914" name="Rectangle 2">
            <a:extLst>
              <a:ext uri="{FF2B5EF4-FFF2-40B4-BE49-F238E27FC236}">
                <a16:creationId xmlns:a16="http://schemas.microsoft.com/office/drawing/2014/main" id="{9D7645FC-6BAB-1528-D9C3-54BB8D88DF32}"/>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02C55E0E-1BE4-8C3F-E7C5-DAD649815B1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078760769"/>
      </p:ext>
    </p:extLst>
  </p:cSld>
  <p:clrMapOvr>
    <a:masterClrMapping/>
  </p:clrMapOvr>
</p:notes>
</file>

<file path=ppt/notesSlides/notesSlide2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C8C081-1436-FB9B-F4FF-DD0FFDBC1EFE}"/>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7FD5CAF2-7510-F978-BC17-7D4B32872923}"/>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207</a:t>
            </a:fld>
            <a:endParaRPr lang="it-IT"/>
          </a:p>
        </p:txBody>
      </p:sp>
      <p:sp>
        <p:nvSpPr>
          <p:cNvPr id="38914" name="Rectangle 2">
            <a:extLst>
              <a:ext uri="{FF2B5EF4-FFF2-40B4-BE49-F238E27FC236}">
                <a16:creationId xmlns:a16="http://schemas.microsoft.com/office/drawing/2014/main" id="{228C9143-074F-5D5B-C146-731F5D148A3B}"/>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6AB62B1E-4718-E0E9-F1A4-367915B5DEC6}"/>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06992990"/>
      </p:ext>
    </p:extLst>
  </p:cSld>
  <p:clrMapOvr>
    <a:masterClrMapping/>
  </p:clrMapOvr>
</p:notes>
</file>

<file path=ppt/notesSlides/notesSlide2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23B365-A4C9-CD69-148F-C0755B65CF3E}"/>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2C0934BB-9C12-05AB-4F7C-F1B242AFE020}"/>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208</a:t>
            </a:fld>
            <a:endParaRPr lang="it-IT"/>
          </a:p>
        </p:txBody>
      </p:sp>
      <p:sp>
        <p:nvSpPr>
          <p:cNvPr id="38914" name="Rectangle 2">
            <a:extLst>
              <a:ext uri="{FF2B5EF4-FFF2-40B4-BE49-F238E27FC236}">
                <a16:creationId xmlns:a16="http://schemas.microsoft.com/office/drawing/2014/main" id="{E8C72D29-C05A-812B-32A6-85D6043BB58B}"/>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088BAB91-B0BB-972D-4341-DDA6C069EF6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819117542"/>
      </p:ext>
    </p:extLst>
  </p:cSld>
  <p:clrMapOvr>
    <a:masterClrMapping/>
  </p:clrMapOvr>
</p:notes>
</file>

<file path=ppt/notesSlides/notesSlide2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4D9B02-9440-13A8-0400-F82166565DB3}"/>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1EFF7155-6BB5-B9C2-11BC-0339F9BD9CE4}"/>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209</a:t>
            </a:fld>
            <a:endParaRPr lang="it-IT"/>
          </a:p>
        </p:txBody>
      </p:sp>
      <p:sp>
        <p:nvSpPr>
          <p:cNvPr id="38914" name="Rectangle 2">
            <a:extLst>
              <a:ext uri="{FF2B5EF4-FFF2-40B4-BE49-F238E27FC236}">
                <a16:creationId xmlns:a16="http://schemas.microsoft.com/office/drawing/2014/main" id="{D98710DD-DC05-E731-C6BF-96A3B15F26BF}"/>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DFC65577-05EE-E07A-B57F-1B8046D6DBB5}"/>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8045322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21</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1760947453"/>
      </p:ext>
    </p:extLst>
  </p:cSld>
  <p:clrMapOvr>
    <a:masterClrMapping/>
  </p:clrMapOvr>
</p:notes>
</file>

<file path=ppt/notesSlides/notesSlide2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43999B-9DB4-1897-4252-E6F9848868E1}"/>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6BE9868C-F2F2-A742-9011-BBDFA18083E3}"/>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210</a:t>
            </a:fld>
            <a:endParaRPr lang="it-IT"/>
          </a:p>
        </p:txBody>
      </p:sp>
      <p:sp>
        <p:nvSpPr>
          <p:cNvPr id="38914" name="Rectangle 2">
            <a:extLst>
              <a:ext uri="{FF2B5EF4-FFF2-40B4-BE49-F238E27FC236}">
                <a16:creationId xmlns:a16="http://schemas.microsoft.com/office/drawing/2014/main" id="{CE1A73B8-F680-2C90-445E-BD9D798A3D71}"/>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654EB329-8F18-AED7-350B-F561E88E655C}"/>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164609012"/>
      </p:ext>
    </p:extLst>
  </p:cSld>
  <p:clrMapOvr>
    <a:masterClrMapping/>
  </p:clrMapOvr>
</p:notes>
</file>

<file path=ppt/notesSlides/notesSlide2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B74925-7DA6-8FEB-0784-1FB2DD2FC74E}"/>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C2F97947-6D5D-8034-29DC-F13481726A3D}"/>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211</a:t>
            </a:fld>
            <a:endParaRPr lang="it-IT"/>
          </a:p>
        </p:txBody>
      </p:sp>
      <p:sp>
        <p:nvSpPr>
          <p:cNvPr id="38914" name="Rectangle 2">
            <a:extLst>
              <a:ext uri="{FF2B5EF4-FFF2-40B4-BE49-F238E27FC236}">
                <a16:creationId xmlns:a16="http://schemas.microsoft.com/office/drawing/2014/main" id="{B14C4A92-64B4-2203-0673-26384F62D6C9}"/>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4CA1F6D5-3C4F-43B1-1601-E669B5DF2C84}"/>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060099428"/>
      </p:ext>
    </p:extLst>
  </p:cSld>
  <p:clrMapOvr>
    <a:masterClrMapping/>
  </p:clrMapOvr>
</p:notes>
</file>

<file path=ppt/notesSlides/notesSlide2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E9D738-9060-25F2-71E8-860884922BBD}"/>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3616F930-9DCD-D040-9A21-7B5825F1F071}"/>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212</a:t>
            </a:fld>
            <a:endParaRPr lang="it-IT"/>
          </a:p>
        </p:txBody>
      </p:sp>
      <p:sp>
        <p:nvSpPr>
          <p:cNvPr id="38914" name="Rectangle 2">
            <a:extLst>
              <a:ext uri="{FF2B5EF4-FFF2-40B4-BE49-F238E27FC236}">
                <a16:creationId xmlns:a16="http://schemas.microsoft.com/office/drawing/2014/main" id="{0A6B1865-8F56-62F5-1095-D4D1239151F2}"/>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3EADBA5F-2158-99EC-45D3-AFA2AE669B7D}"/>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9286167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22</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274121445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23</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374884875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24</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93621490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25</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206577012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26</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37145206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27</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131641723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28</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313166895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29</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231348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3</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367679741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30</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143104709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31</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16190812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32</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49122993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33</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56257910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34</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71575130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35</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51704976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36</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14715176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37</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84215819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38</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213769737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39</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7253223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4</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96491786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40</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428862460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41</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242451012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42</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132370181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43</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83622964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44</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0478214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45</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06922517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46</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75206783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47</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148283372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48</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9605423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49</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7283918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5</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111652259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50</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179352124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51</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90304734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52</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273665804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53</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67323887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54</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69944315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55</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0066458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56</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358447922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57</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985176221"/>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58</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5897939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59</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5104869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6</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158438744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60</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9857914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61</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1391760643"/>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62</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2231128115"/>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63</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387516315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64</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1209459577"/>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65</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10495259"/>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66</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43970716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67</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071934482"/>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68</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1813046819"/>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69</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37984845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7</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2336832848"/>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70</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4026524126"/>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71</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1116065388"/>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72</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3375178387"/>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73</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2046661813"/>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74</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911992983"/>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75</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1778627913"/>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76</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3770281837"/>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77</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4119766097"/>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78</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4104812343"/>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79</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10984303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8</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898821630"/>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80</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3260042929"/>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81</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1163811013"/>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82</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717710068"/>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83</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703773699"/>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84</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3853003880"/>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85</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3312101145"/>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86</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3820453760"/>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87</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327507519"/>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88</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441799823"/>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89</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3869933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9</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dirty="0"/>
          </a:p>
          <a:p>
            <a:pPr eaLnBrk="1" hangingPunct="1"/>
            <a:endParaRPr lang="it-IT" dirty="0"/>
          </a:p>
          <a:p>
            <a:pPr eaLnBrk="1" hangingPunct="1"/>
            <a:endParaRPr lang="it-IT" dirty="0"/>
          </a:p>
        </p:txBody>
      </p:sp>
    </p:spTree>
    <p:extLst>
      <p:ext uri="{BB962C8B-B14F-4D97-AF65-F5344CB8AC3E}">
        <p14:creationId xmlns:p14="http://schemas.microsoft.com/office/powerpoint/2010/main" val="1463914322"/>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90</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9016661"/>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91</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854203732"/>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92</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76237008"/>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93</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051695039"/>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94</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998188708"/>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95</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05092831"/>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96</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98860382"/>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97</a:t>
            </a:fld>
            <a:endParaRPr lang="it-IT"/>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887727577"/>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A6E20E-6564-E79E-3C40-273B8F690141}"/>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B802DCD6-1813-2938-8539-3C835C3B42FF}"/>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98</a:t>
            </a:fld>
            <a:endParaRPr lang="it-IT"/>
          </a:p>
        </p:txBody>
      </p:sp>
      <p:sp>
        <p:nvSpPr>
          <p:cNvPr id="38914" name="Rectangle 2">
            <a:extLst>
              <a:ext uri="{FF2B5EF4-FFF2-40B4-BE49-F238E27FC236}">
                <a16:creationId xmlns:a16="http://schemas.microsoft.com/office/drawing/2014/main" id="{54CD1FE2-2B26-4A30-6DF8-1EC70A9A8140}"/>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57C80863-EED2-7281-BC7B-6A3FA9742D04}"/>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03576156"/>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BB6A9D-9FA2-E81C-261B-71C8FC2CB5F8}"/>
            </a:ext>
          </a:extLst>
        </p:cNvPr>
        <p:cNvGrpSpPr/>
        <p:nvPr/>
      </p:nvGrpSpPr>
      <p:grpSpPr>
        <a:xfrm>
          <a:off x="0" y="0"/>
          <a:ext cx="0" cy="0"/>
          <a:chOff x="0" y="0"/>
          <a:chExt cx="0" cy="0"/>
        </a:xfrm>
      </p:grpSpPr>
      <p:sp>
        <p:nvSpPr>
          <p:cNvPr id="38913" name="Rectangle 7">
            <a:extLst>
              <a:ext uri="{FF2B5EF4-FFF2-40B4-BE49-F238E27FC236}">
                <a16:creationId xmlns:a16="http://schemas.microsoft.com/office/drawing/2014/main" id="{534E957E-DE87-909C-AF1F-FFDC55D7882C}"/>
              </a:ext>
            </a:extLst>
          </p:cNvPr>
          <p:cNvSpPr>
            <a:spLocks noGrp="1" noChangeArrowheads="1"/>
          </p:cNvSpPr>
          <p:nvPr>
            <p:ph type="sldNum" sz="quarter" idx="5"/>
          </p:nvPr>
        </p:nvSpPr>
        <p:spPr>
          <a:noFill/>
          <a:ln>
            <a:miter lim="800000"/>
            <a:headEnd/>
            <a:tailEnd/>
          </a:ln>
        </p:spPr>
        <p:txBody>
          <a:bodyPr/>
          <a:lstStyle/>
          <a:p>
            <a:fld id="{59F6E6F2-4172-4037-86B7-D37030480FFA}" type="slidenum">
              <a:rPr lang="it-IT" smtClean="0"/>
              <a:pPr/>
              <a:t>99</a:t>
            </a:fld>
            <a:endParaRPr lang="it-IT"/>
          </a:p>
        </p:txBody>
      </p:sp>
      <p:sp>
        <p:nvSpPr>
          <p:cNvPr id="38914" name="Rectangle 2">
            <a:extLst>
              <a:ext uri="{FF2B5EF4-FFF2-40B4-BE49-F238E27FC236}">
                <a16:creationId xmlns:a16="http://schemas.microsoft.com/office/drawing/2014/main" id="{E1E71B81-791D-EDB0-A485-FDDE561F31DB}"/>
              </a:ext>
            </a:extLst>
          </p:cNvPr>
          <p:cNvSpPr>
            <a:spLocks noGrp="1" noRot="1" noChangeAspect="1" noChangeArrowheads="1" noTextEdit="1"/>
          </p:cNvSpPr>
          <p:nvPr>
            <p:ph type="sldImg"/>
          </p:nvPr>
        </p:nvSpPr>
        <p:spPr>
          <a:ln/>
        </p:spPr>
      </p:sp>
      <p:sp>
        <p:nvSpPr>
          <p:cNvPr id="38915" name="Rectangle 3">
            <a:extLst>
              <a:ext uri="{FF2B5EF4-FFF2-40B4-BE49-F238E27FC236}">
                <a16:creationId xmlns:a16="http://schemas.microsoft.com/office/drawing/2014/main" id="{CF4436D6-D0CC-4DD1-9209-7B5AA71301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282162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DC7C714F-C313-4043-8C1F-90ECF27F65CF}"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F535F58B-54E4-4690-9611-F882395C29BB}"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609600"/>
            <a:ext cx="1943100" cy="54864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85800" y="609600"/>
            <a:ext cx="5676900" cy="54864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455587E0-46C1-425D-A80B-9F061F6DBE57}"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F594A85B-2426-4AA2-AF50-750BE5A1EA83}"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5704751E-30EB-4571-BF2E-E966EFAE1617}"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0F8860CC-6F9C-486B-B45C-C50450EE5CBD}"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p:cNvSpPr>
            <a:spLocks noGrp="1" noChangeArrowheads="1"/>
          </p:cNvSpPr>
          <p:nvPr>
            <p:ph type="dt" sz="half" idx="10"/>
          </p:nvPr>
        </p:nvSpPr>
        <p:spPr>
          <a:ln/>
        </p:spPr>
        <p:txBody>
          <a:bodyPr/>
          <a:lstStyle>
            <a:lvl1pPr>
              <a:defRPr/>
            </a:lvl1pPr>
          </a:lstStyle>
          <a:p>
            <a:pPr>
              <a:defRPr/>
            </a:pPr>
            <a:endParaRPr lang="it-IT"/>
          </a:p>
        </p:txBody>
      </p:sp>
      <p:sp>
        <p:nvSpPr>
          <p:cNvPr id="8" name="Rectangle 5"/>
          <p:cNvSpPr>
            <a:spLocks noGrp="1" noChangeArrowheads="1"/>
          </p:cNvSpPr>
          <p:nvPr>
            <p:ph type="ftr" sz="quarter" idx="11"/>
          </p:nvPr>
        </p:nvSpPr>
        <p:spPr>
          <a:ln/>
        </p:spPr>
        <p:txBody>
          <a:bodyPr/>
          <a:lstStyle>
            <a:lvl1pPr>
              <a:defRPr/>
            </a:lvl1pPr>
          </a:lstStyle>
          <a:p>
            <a:pPr>
              <a:defRPr/>
            </a:pPr>
            <a:endParaRPr lang="it-IT"/>
          </a:p>
        </p:txBody>
      </p:sp>
      <p:sp>
        <p:nvSpPr>
          <p:cNvPr id="9" name="Rectangle 6"/>
          <p:cNvSpPr>
            <a:spLocks noGrp="1" noChangeArrowheads="1"/>
          </p:cNvSpPr>
          <p:nvPr>
            <p:ph type="sldNum" sz="quarter" idx="12"/>
          </p:nvPr>
        </p:nvSpPr>
        <p:spPr>
          <a:ln/>
        </p:spPr>
        <p:txBody>
          <a:bodyPr/>
          <a:lstStyle>
            <a:lvl1pPr>
              <a:defRPr/>
            </a:lvl1pPr>
          </a:lstStyle>
          <a:p>
            <a:pPr>
              <a:defRPr/>
            </a:pPr>
            <a:fld id="{0A57FDEF-E48F-4308-9AEC-1CB9394DB9E6}"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p:cNvSpPr>
            <a:spLocks noGrp="1" noChangeArrowheads="1"/>
          </p:cNvSpPr>
          <p:nvPr>
            <p:ph type="dt" sz="half" idx="10"/>
          </p:nvPr>
        </p:nvSpPr>
        <p:spPr>
          <a:ln/>
        </p:spPr>
        <p:txBody>
          <a:bodyPr/>
          <a:lstStyle>
            <a:lvl1pPr>
              <a:defRPr/>
            </a:lvl1pPr>
          </a:lstStyle>
          <a:p>
            <a:pPr>
              <a:defRPr/>
            </a:pPr>
            <a:endParaRPr lang="it-IT"/>
          </a:p>
        </p:txBody>
      </p:sp>
      <p:sp>
        <p:nvSpPr>
          <p:cNvPr id="4" name="Rectangle 5"/>
          <p:cNvSpPr>
            <a:spLocks noGrp="1" noChangeArrowheads="1"/>
          </p:cNvSpPr>
          <p:nvPr>
            <p:ph type="ftr" sz="quarter" idx="11"/>
          </p:nvPr>
        </p:nvSpPr>
        <p:spPr>
          <a:ln/>
        </p:spPr>
        <p:txBody>
          <a:bodyPr/>
          <a:lstStyle>
            <a:lvl1pPr>
              <a:defRPr/>
            </a:lvl1pPr>
          </a:lstStyle>
          <a:p>
            <a:pPr>
              <a:defRPr/>
            </a:pPr>
            <a:endParaRPr lang="it-IT"/>
          </a:p>
        </p:txBody>
      </p:sp>
      <p:sp>
        <p:nvSpPr>
          <p:cNvPr id="5" name="Rectangle 6"/>
          <p:cNvSpPr>
            <a:spLocks noGrp="1" noChangeArrowheads="1"/>
          </p:cNvSpPr>
          <p:nvPr>
            <p:ph type="sldNum" sz="quarter" idx="12"/>
          </p:nvPr>
        </p:nvSpPr>
        <p:spPr>
          <a:ln/>
        </p:spPr>
        <p:txBody>
          <a:bodyPr/>
          <a:lstStyle>
            <a:lvl1pPr>
              <a:defRPr/>
            </a:lvl1pPr>
          </a:lstStyle>
          <a:p>
            <a:pPr>
              <a:defRPr/>
            </a:pPr>
            <a:fld id="{1089A9C5-445C-4AC9-99E4-87D8F3B5257F}"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p>
        </p:txBody>
      </p:sp>
      <p:sp>
        <p:nvSpPr>
          <p:cNvPr id="3" name="Rectangle 5"/>
          <p:cNvSpPr>
            <a:spLocks noGrp="1" noChangeArrowheads="1"/>
          </p:cNvSpPr>
          <p:nvPr>
            <p:ph type="ftr" sz="quarter" idx="11"/>
          </p:nvPr>
        </p:nvSpPr>
        <p:spPr>
          <a:ln/>
        </p:spPr>
        <p:txBody>
          <a:bodyPr/>
          <a:lstStyle>
            <a:lvl1pPr>
              <a:defRPr/>
            </a:lvl1pPr>
          </a:lstStyle>
          <a:p>
            <a:pPr>
              <a:defRPr/>
            </a:pPr>
            <a:endParaRPr lang="it-IT"/>
          </a:p>
        </p:txBody>
      </p:sp>
      <p:sp>
        <p:nvSpPr>
          <p:cNvPr id="4" name="Rectangle 6"/>
          <p:cNvSpPr>
            <a:spLocks noGrp="1" noChangeArrowheads="1"/>
          </p:cNvSpPr>
          <p:nvPr>
            <p:ph type="sldNum" sz="quarter" idx="12"/>
          </p:nvPr>
        </p:nvSpPr>
        <p:spPr>
          <a:ln/>
        </p:spPr>
        <p:txBody>
          <a:bodyPr/>
          <a:lstStyle>
            <a:lvl1pPr>
              <a:defRPr/>
            </a:lvl1pPr>
          </a:lstStyle>
          <a:p>
            <a:pPr>
              <a:defRPr/>
            </a:pPr>
            <a:fld id="{1925B1BB-A4BE-4E56-BB3B-09EC58133A35}"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D2B2334A-7161-4425-BC53-5C8D45C9E987}"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782D9ADF-3FAF-4F89-9A8B-04AA8E8CF039}"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t>Fare clic per modificare lo stile del titolo dello schema</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it-IT"/>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it-IT"/>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3E784D49-64FD-488C-810B-539FDAA45343}"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5pPr>
      <a:lvl6pPr marL="457200" algn="ctr" rtl="0" fontAlgn="base">
        <a:spcBef>
          <a:spcPct val="0"/>
        </a:spcBef>
        <a:spcAft>
          <a:spcPct val="0"/>
        </a:spcAft>
        <a:defRPr sz="4400">
          <a:solidFill>
            <a:schemeClr val="tx2"/>
          </a:solidFill>
          <a:latin typeface="Times New Roman" pitchFamily="18" charset="0"/>
          <a:cs typeface="Times New Roman" pitchFamily="18" charset="0"/>
        </a:defRPr>
      </a:lvl6pPr>
      <a:lvl7pPr marL="914400" algn="ctr" rtl="0" fontAlgn="base">
        <a:spcBef>
          <a:spcPct val="0"/>
        </a:spcBef>
        <a:spcAft>
          <a:spcPct val="0"/>
        </a:spcAft>
        <a:defRPr sz="4400">
          <a:solidFill>
            <a:schemeClr val="tx2"/>
          </a:solidFill>
          <a:latin typeface="Times New Roman" pitchFamily="18" charset="0"/>
          <a:cs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cs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cs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7.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7.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7.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7.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7.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7.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7.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7.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7.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7.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7.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7.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7.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7.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7.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7.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7.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7.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7.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7.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7.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7.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7.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7.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7.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7.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7.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58.xml"/><Relationship Id="rId1" Type="http://schemas.openxmlformats.org/officeDocument/2006/relationships/slideLayout" Target="../slideLayouts/slideLayout7.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59.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60.xml"/><Relationship Id="rId1" Type="http://schemas.openxmlformats.org/officeDocument/2006/relationships/slideLayout" Target="../slideLayouts/slideLayout7.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61.xml"/><Relationship Id="rId1" Type="http://schemas.openxmlformats.org/officeDocument/2006/relationships/slideLayout" Target="../slideLayouts/slideLayout7.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62.xml"/><Relationship Id="rId1" Type="http://schemas.openxmlformats.org/officeDocument/2006/relationships/slideLayout" Target="../slideLayouts/slideLayout7.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63.xml"/><Relationship Id="rId1" Type="http://schemas.openxmlformats.org/officeDocument/2006/relationships/slideLayout" Target="../slideLayouts/slideLayout7.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64.xml"/><Relationship Id="rId1" Type="http://schemas.openxmlformats.org/officeDocument/2006/relationships/slideLayout" Target="../slideLayouts/slideLayout7.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65.xml"/><Relationship Id="rId1" Type="http://schemas.openxmlformats.org/officeDocument/2006/relationships/slideLayout" Target="../slideLayouts/slideLayout7.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66.xml"/><Relationship Id="rId1" Type="http://schemas.openxmlformats.org/officeDocument/2006/relationships/slideLayout" Target="../slideLayouts/slideLayout7.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167.xml"/><Relationship Id="rId1" Type="http://schemas.openxmlformats.org/officeDocument/2006/relationships/slideLayout" Target="../slideLayouts/slideLayout7.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168.xml"/><Relationship Id="rId1" Type="http://schemas.openxmlformats.org/officeDocument/2006/relationships/slideLayout" Target="../slideLayouts/slideLayout7.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169.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70.xml.rels><?xml version="1.0" encoding="UTF-8" standalone="yes"?>
<Relationships xmlns="http://schemas.openxmlformats.org/package/2006/relationships"><Relationship Id="rId2" Type="http://schemas.openxmlformats.org/officeDocument/2006/relationships/notesSlide" Target="../notesSlides/notesSlide170.xml"/><Relationship Id="rId1" Type="http://schemas.openxmlformats.org/officeDocument/2006/relationships/slideLayout" Target="../slideLayouts/slideLayout7.xml"/></Relationships>
</file>

<file path=ppt/slides/_rels/slide171.xml.rels><?xml version="1.0" encoding="UTF-8" standalone="yes"?>
<Relationships xmlns="http://schemas.openxmlformats.org/package/2006/relationships"><Relationship Id="rId2" Type="http://schemas.openxmlformats.org/officeDocument/2006/relationships/notesSlide" Target="../notesSlides/notesSlide171.xml"/><Relationship Id="rId1" Type="http://schemas.openxmlformats.org/officeDocument/2006/relationships/slideLayout" Target="../slideLayouts/slideLayout7.xml"/></Relationships>
</file>

<file path=ppt/slides/_rels/slide172.xml.rels><?xml version="1.0" encoding="UTF-8" standalone="yes"?>
<Relationships xmlns="http://schemas.openxmlformats.org/package/2006/relationships"><Relationship Id="rId2" Type="http://schemas.openxmlformats.org/officeDocument/2006/relationships/notesSlide" Target="../notesSlides/notesSlide172.xml"/><Relationship Id="rId1" Type="http://schemas.openxmlformats.org/officeDocument/2006/relationships/slideLayout" Target="../slideLayouts/slideLayout7.xml"/></Relationships>
</file>

<file path=ppt/slides/_rels/slide173.xml.rels><?xml version="1.0" encoding="UTF-8" standalone="yes"?>
<Relationships xmlns="http://schemas.openxmlformats.org/package/2006/relationships"><Relationship Id="rId2" Type="http://schemas.openxmlformats.org/officeDocument/2006/relationships/notesSlide" Target="../notesSlides/notesSlide173.xml"/><Relationship Id="rId1" Type="http://schemas.openxmlformats.org/officeDocument/2006/relationships/slideLayout" Target="../slideLayouts/slideLayout7.xml"/></Relationships>
</file>

<file path=ppt/slides/_rels/slide174.xml.rels><?xml version="1.0" encoding="UTF-8" standalone="yes"?>
<Relationships xmlns="http://schemas.openxmlformats.org/package/2006/relationships"><Relationship Id="rId2" Type="http://schemas.openxmlformats.org/officeDocument/2006/relationships/notesSlide" Target="../notesSlides/notesSlide174.xml"/><Relationship Id="rId1" Type="http://schemas.openxmlformats.org/officeDocument/2006/relationships/slideLayout" Target="../slideLayouts/slideLayout7.xml"/></Relationships>
</file>

<file path=ppt/slides/_rels/slide175.xml.rels><?xml version="1.0" encoding="UTF-8" standalone="yes"?>
<Relationships xmlns="http://schemas.openxmlformats.org/package/2006/relationships"><Relationship Id="rId2" Type="http://schemas.openxmlformats.org/officeDocument/2006/relationships/notesSlide" Target="../notesSlides/notesSlide175.xml"/><Relationship Id="rId1" Type="http://schemas.openxmlformats.org/officeDocument/2006/relationships/slideLayout" Target="../slideLayouts/slideLayout7.xml"/></Relationships>
</file>

<file path=ppt/slides/_rels/slide176.xml.rels><?xml version="1.0" encoding="UTF-8" standalone="yes"?>
<Relationships xmlns="http://schemas.openxmlformats.org/package/2006/relationships"><Relationship Id="rId2" Type="http://schemas.openxmlformats.org/officeDocument/2006/relationships/notesSlide" Target="../notesSlides/notesSlide176.xml"/><Relationship Id="rId1" Type="http://schemas.openxmlformats.org/officeDocument/2006/relationships/slideLayout" Target="../slideLayouts/slideLayout7.xml"/></Relationships>
</file>

<file path=ppt/slides/_rels/slide177.xml.rels><?xml version="1.0" encoding="UTF-8" standalone="yes"?>
<Relationships xmlns="http://schemas.openxmlformats.org/package/2006/relationships"><Relationship Id="rId2" Type="http://schemas.openxmlformats.org/officeDocument/2006/relationships/notesSlide" Target="../notesSlides/notesSlide177.xml"/><Relationship Id="rId1" Type="http://schemas.openxmlformats.org/officeDocument/2006/relationships/slideLayout" Target="../slideLayouts/slideLayout7.xml"/></Relationships>
</file>

<file path=ppt/slides/_rels/slide178.xml.rels><?xml version="1.0" encoding="UTF-8" standalone="yes"?>
<Relationships xmlns="http://schemas.openxmlformats.org/package/2006/relationships"><Relationship Id="rId2" Type="http://schemas.openxmlformats.org/officeDocument/2006/relationships/notesSlide" Target="../notesSlides/notesSlide178.xml"/><Relationship Id="rId1" Type="http://schemas.openxmlformats.org/officeDocument/2006/relationships/slideLayout" Target="../slideLayouts/slideLayout7.xml"/></Relationships>
</file>

<file path=ppt/slides/_rels/slide179.xml.rels><?xml version="1.0" encoding="UTF-8" standalone="yes"?>
<Relationships xmlns="http://schemas.openxmlformats.org/package/2006/relationships"><Relationship Id="rId2" Type="http://schemas.openxmlformats.org/officeDocument/2006/relationships/notesSlide" Target="../notesSlides/notesSlide179.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80.xml.rels><?xml version="1.0" encoding="UTF-8" standalone="yes"?>
<Relationships xmlns="http://schemas.openxmlformats.org/package/2006/relationships"><Relationship Id="rId2" Type="http://schemas.openxmlformats.org/officeDocument/2006/relationships/notesSlide" Target="../notesSlides/notesSlide180.xml"/><Relationship Id="rId1" Type="http://schemas.openxmlformats.org/officeDocument/2006/relationships/slideLayout" Target="../slideLayouts/slideLayout7.xml"/></Relationships>
</file>

<file path=ppt/slides/_rels/slide181.xml.rels><?xml version="1.0" encoding="UTF-8" standalone="yes"?>
<Relationships xmlns="http://schemas.openxmlformats.org/package/2006/relationships"><Relationship Id="rId2" Type="http://schemas.openxmlformats.org/officeDocument/2006/relationships/notesSlide" Target="../notesSlides/notesSlide181.xml"/><Relationship Id="rId1" Type="http://schemas.openxmlformats.org/officeDocument/2006/relationships/slideLayout" Target="../slideLayouts/slideLayout7.xml"/></Relationships>
</file>

<file path=ppt/slides/_rels/slide182.xml.rels><?xml version="1.0" encoding="UTF-8" standalone="yes"?>
<Relationships xmlns="http://schemas.openxmlformats.org/package/2006/relationships"><Relationship Id="rId2" Type="http://schemas.openxmlformats.org/officeDocument/2006/relationships/notesSlide" Target="../notesSlides/notesSlide182.xml"/><Relationship Id="rId1" Type="http://schemas.openxmlformats.org/officeDocument/2006/relationships/slideLayout" Target="../slideLayouts/slideLayout7.xml"/></Relationships>
</file>

<file path=ppt/slides/_rels/slide183.xml.rels><?xml version="1.0" encoding="UTF-8" standalone="yes"?>
<Relationships xmlns="http://schemas.openxmlformats.org/package/2006/relationships"><Relationship Id="rId2" Type="http://schemas.openxmlformats.org/officeDocument/2006/relationships/notesSlide" Target="../notesSlides/notesSlide183.xml"/><Relationship Id="rId1" Type="http://schemas.openxmlformats.org/officeDocument/2006/relationships/slideLayout" Target="../slideLayouts/slideLayout7.xml"/></Relationships>
</file>

<file path=ppt/slides/_rels/slide184.xml.rels><?xml version="1.0" encoding="UTF-8" standalone="yes"?>
<Relationships xmlns="http://schemas.openxmlformats.org/package/2006/relationships"><Relationship Id="rId2" Type="http://schemas.openxmlformats.org/officeDocument/2006/relationships/notesSlide" Target="../notesSlides/notesSlide184.xml"/><Relationship Id="rId1" Type="http://schemas.openxmlformats.org/officeDocument/2006/relationships/slideLayout" Target="../slideLayouts/slideLayout7.xml"/></Relationships>
</file>

<file path=ppt/slides/_rels/slide185.xml.rels><?xml version="1.0" encoding="UTF-8" standalone="yes"?>
<Relationships xmlns="http://schemas.openxmlformats.org/package/2006/relationships"><Relationship Id="rId2" Type="http://schemas.openxmlformats.org/officeDocument/2006/relationships/notesSlide" Target="../notesSlides/notesSlide185.xml"/><Relationship Id="rId1" Type="http://schemas.openxmlformats.org/officeDocument/2006/relationships/slideLayout" Target="../slideLayouts/slideLayout7.xml"/></Relationships>
</file>

<file path=ppt/slides/_rels/slide186.xml.rels><?xml version="1.0" encoding="UTF-8" standalone="yes"?>
<Relationships xmlns="http://schemas.openxmlformats.org/package/2006/relationships"><Relationship Id="rId2" Type="http://schemas.openxmlformats.org/officeDocument/2006/relationships/notesSlide" Target="../notesSlides/notesSlide186.xml"/><Relationship Id="rId1" Type="http://schemas.openxmlformats.org/officeDocument/2006/relationships/slideLayout" Target="../slideLayouts/slideLayout7.xml"/></Relationships>
</file>

<file path=ppt/slides/_rels/slide187.xml.rels><?xml version="1.0" encoding="UTF-8" standalone="yes"?>
<Relationships xmlns="http://schemas.openxmlformats.org/package/2006/relationships"><Relationship Id="rId2" Type="http://schemas.openxmlformats.org/officeDocument/2006/relationships/notesSlide" Target="../notesSlides/notesSlide187.xml"/><Relationship Id="rId1" Type="http://schemas.openxmlformats.org/officeDocument/2006/relationships/slideLayout" Target="../slideLayouts/slideLayout7.xml"/></Relationships>
</file>

<file path=ppt/slides/_rels/slide188.xml.rels><?xml version="1.0" encoding="UTF-8" standalone="yes"?>
<Relationships xmlns="http://schemas.openxmlformats.org/package/2006/relationships"><Relationship Id="rId2" Type="http://schemas.openxmlformats.org/officeDocument/2006/relationships/notesSlide" Target="../notesSlides/notesSlide188.xml"/><Relationship Id="rId1" Type="http://schemas.openxmlformats.org/officeDocument/2006/relationships/slideLayout" Target="../slideLayouts/slideLayout7.xml"/></Relationships>
</file>

<file path=ppt/slides/_rels/slide189.xml.rels><?xml version="1.0" encoding="UTF-8" standalone="yes"?>
<Relationships xmlns="http://schemas.openxmlformats.org/package/2006/relationships"><Relationship Id="rId2" Type="http://schemas.openxmlformats.org/officeDocument/2006/relationships/notesSlide" Target="../notesSlides/notesSlide189.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190.xml.rels><?xml version="1.0" encoding="UTF-8" standalone="yes"?>
<Relationships xmlns="http://schemas.openxmlformats.org/package/2006/relationships"><Relationship Id="rId2" Type="http://schemas.openxmlformats.org/officeDocument/2006/relationships/notesSlide" Target="../notesSlides/notesSlide190.xml"/><Relationship Id="rId1" Type="http://schemas.openxmlformats.org/officeDocument/2006/relationships/slideLayout" Target="../slideLayouts/slideLayout7.xml"/></Relationships>
</file>

<file path=ppt/slides/_rels/slide191.xml.rels><?xml version="1.0" encoding="UTF-8" standalone="yes"?>
<Relationships xmlns="http://schemas.openxmlformats.org/package/2006/relationships"><Relationship Id="rId2" Type="http://schemas.openxmlformats.org/officeDocument/2006/relationships/notesSlide" Target="../notesSlides/notesSlide191.xml"/><Relationship Id="rId1" Type="http://schemas.openxmlformats.org/officeDocument/2006/relationships/slideLayout" Target="../slideLayouts/slideLayout7.xml"/></Relationships>
</file>

<file path=ppt/slides/_rels/slide192.xml.rels><?xml version="1.0" encoding="UTF-8" standalone="yes"?>
<Relationships xmlns="http://schemas.openxmlformats.org/package/2006/relationships"><Relationship Id="rId2" Type="http://schemas.openxmlformats.org/officeDocument/2006/relationships/notesSlide" Target="../notesSlides/notesSlide192.xml"/><Relationship Id="rId1" Type="http://schemas.openxmlformats.org/officeDocument/2006/relationships/slideLayout" Target="../slideLayouts/slideLayout7.xml"/></Relationships>
</file>

<file path=ppt/slides/_rels/slide193.xml.rels><?xml version="1.0" encoding="UTF-8" standalone="yes"?>
<Relationships xmlns="http://schemas.openxmlformats.org/package/2006/relationships"><Relationship Id="rId2" Type="http://schemas.openxmlformats.org/officeDocument/2006/relationships/notesSlide" Target="../notesSlides/notesSlide193.xml"/><Relationship Id="rId1" Type="http://schemas.openxmlformats.org/officeDocument/2006/relationships/slideLayout" Target="../slideLayouts/slideLayout7.xml"/></Relationships>
</file>

<file path=ppt/slides/_rels/slide194.xml.rels><?xml version="1.0" encoding="UTF-8" standalone="yes"?>
<Relationships xmlns="http://schemas.openxmlformats.org/package/2006/relationships"><Relationship Id="rId2" Type="http://schemas.openxmlformats.org/officeDocument/2006/relationships/notesSlide" Target="../notesSlides/notesSlide194.xml"/><Relationship Id="rId1" Type="http://schemas.openxmlformats.org/officeDocument/2006/relationships/slideLayout" Target="../slideLayouts/slideLayout7.xml"/></Relationships>
</file>

<file path=ppt/slides/_rels/slide195.xml.rels><?xml version="1.0" encoding="UTF-8" standalone="yes"?>
<Relationships xmlns="http://schemas.openxmlformats.org/package/2006/relationships"><Relationship Id="rId2" Type="http://schemas.openxmlformats.org/officeDocument/2006/relationships/notesSlide" Target="../notesSlides/notesSlide195.xml"/><Relationship Id="rId1" Type="http://schemas.openxmlformats.org/officeDocument/2006/relationships/slideLayout" Target="../slideLayouts/slideLayout7.xml"/></Relationships>
</file>

<file path=ppt/slides/_rels/slide196.xml.rels><?xml version="1.0" encoding="UTF-8" standalone="yes"?>
<Relationships xmlns="http://schemas.openxmlformats.org/package/2006/relationships"><Relationship Id="rId2" Type="http://schemas.openxmlformats.org/officeDocument/2006/relationships/notesSlide" Target="../notesSlides/notesSlide196.xml"/><Relationship Id="rId1" Type="http://schemas.openxmlformats.org/officeDocument/2006/relationships/slideLayout" Target="../slideLayouts/slideLayout7.xml"/></Relationships>
</file>

<file path=ppt/slides/_rels/slide197.xml.rels><?xml version="1.0" encoding="UTF-8" standalone="yes"?>
<Relationships xmlns="http://schemas.openxmlformats.org/package/2006/relationships"><Relationship Id="rId2" Type="http://schemas.openxmlformats.org/officeDocument/2006/relationships/notesSlide" Target="../notesSlides/notesSlide197.xml"/><Relationship Id="rId1" Type="http://schemas.openxmlformats.org/officeDocument/2006/relationships/slideLayout" Target="../slideLayouts/slideLayout7.xml"/></Relationships>
</file>

<file path=ppt/slides/_rels/slide198.xml.rels><?xml version="1.0" encoding="UTF-8" standalone="yes"?>
<Relationships xmlns="http://schemas.openxmlformats.org/package/2006/relationships"><Relationship Id="rId2" Type="http://schemas.openxmlformats.org/officeDocument/2006/relationships/notesSlide" Target="../notesSlides/notesSlide198.xml"/><Relationship Id="rId1" Type="http://schemas.openxmlformats.org/officeDocument/2006/relationships/slideLayout" Target="../slideLayouts/slideLayout7.xml"/></Relationships>
</file>

<file path=ppt/slides/_rels/slide199.xml.rels><?xml version="1.0" encoding="UTF-8" standalone="yes"?>
<Relationships xmlns="http://schemas.openxmlformats.org/package/2006/relationships"><Relationship Id="rId3" Type="http://schemas.openxmlformats.org/officeDocument/2006/relationships/hyperlink" Target="https://www.bpb.de/kurz-knapp/lexika/das-junge-politik-lexikon/321450/wirtschaftsstandort/#:~:text=Ein%20Wirtschaftsstandort%20ist%20ein%20Ort,guter%20Standort%20f%C3%BCr%20das%20Unternehmen." TargetMode="External"/><Relationship Id="rId2" Type="http://schemas.openxmlformats.org/officeDocument/2006/relationships/notesSlide" Target="../notesSlides/notesSlide19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00.xml.rels><?xml version="1.0" encoding="UTF-8" standalone="yes"?>
<Relationships xmlns="http://schemas.openxmlformats.org/package/2006/relationships"><Relationship Id="rId2" Type="http://schemas.openxmlformats.org/officeDocument/2006/relationships/notesSlide" Target="../notesSlides/notesSlide200.xml"/><Relationship Id="rId1" Type="http://schemas.openxmlformats.org/officeDocument/2006/relationships/slideLayout" Target="../slideLayouts/slideLayout7.xml"/></Relationships>
</file>

<file path=ppt/slides/_rels/slide201.xml.rels><?xml version="1.0" encoding="UTF-8" standalone="yes"?>
<Relationships xmlns="http://schemas.openxmlformats.org/package/2006/relationships"><Relationship Id="rId2" Type="http://schemas.openxmlformats.org/officeDocument/2006/relationships/notesSlide" Target="../notesSlides/notesSlide201.xml"/><Relationship Id="rId1" Type="http://schemas.openxmlformats.org/officeDocument/2006/relationships/slideLayout" Target="../slideLayouts/slideLayout7.xml"/></Relationships>
</file>

<file path=ppt/slides/_rels/slide202.xml.rels><?xml version="1.0" encoding="UTF-8" standalone="yes"?>
<Relationships xmlns="http://schemas.openxmlformats.org/package/2006/relationships"><Relationship Id="rId2" Type="http://schemas.openxmlformats.org/officeDocument/2006/relationships/notesSlide" Target="../notesSlides/notesSlide202.xml"/><Relationship Id="rId1" Type="http://schemas.openxmlformats.org/officeDocument/2006/relationships/slideLayout" Target="../slideLayouts/slideLayout7.xml"/></Relationships>
</file>

<file path=ppt/slides/_rels/slide203.xml.rels><?xml version="1.0" encoding="UTF-8" standalone="yes"?>
<Relationships xmlns="http://schemas.openxmlformats.org/package/2006/relationships"><Relationship Id="rId2" Type="http://schemas.openxmlformats.org/officeDocument/2006/relationships/notesSlide" Target="../notesSlides/notesSlide203.xml"/><Relationship Id="rId1" Type="http://schemas.openxmlformats.org/officeDocument/2006/relationships/slideLayout" Target="../slideLayouts/slideLayout7.xml"/></Relationships>
</file>

<file path=ppt/slides/_rels/slide204.xml.rels><?xml version="1.0" encoding="UTF-8" standalone="yes"?>
<Relationships xmlns="http://schemas.openxmlformats.org/package/2006/relationships"><Relationship Id="rId2" Type="http://schemas.openxmlformats.org/officeDocument/2006/relationships/notesSlide" Target="../notesSlides/notesSlide204.xml"/><Relationship Id="rId1" Type="http://schemas.openxmlformats.org/officeDocument/2006/relationships/slideLayout" Target="../slideLayouts/slideLayout7.xml"/></Relationships>
</file>

<file path=ppt/slides/_rels/slide205.xml.rels><?xml version="1.0" encoding="UTF-8" standalone="yes"?>
<Relationships xmlns="http://schemas.openxmlformats.org/package/2006/relationships"><Relationship Id="rId2" Type="http://schemas.openxmlformats.org/officeDocument/2006/relationships/notesSlide" Target="../notesSlides/notesSlide205.xml"/><Relationship Id="rId1" Type="http://schemas.openxmlformats.org/officeDocument/2006/relationships/slideLayout" Target="../slideLayouts/slideLayout7.xml"/></Relationships>
</file>

<file path=ppt/slides/_rels/slide206.xml.rels><?xml version="1.0" encoding="UTF-8" standalone="yes"?>
<Relationships xmlns="http://schemas.openxmlformats.org/package/2006/relationships"><Relationship Id="rId2" Type="http://schemas.openxmlformats.org/officeDocument/2006/relationships/notesSlide" Target="../notesSlides/notesSlide206.xml"/><Relationship Id="rId1" Type="http://schemas.openxmlformats.org/officeDocument/2006/relationships/slideLayout" Target="../slideLayouts/slideLayout7.xml"/></Relationships>
</file>

<file path=ppt/slides/_rels/slide207.xml.rels><?xml version="1.0" encoding="UTF-8" standalone="yes"?>
<Relationships xmlns="http://schemas.openxmlformats.org/package/2006/relationships"><Relationship Id="rId2" Type="http://schemas.openxmlformats.org/officeDocument/2006/relationships/notesSlide" Target="../notesSlides/notesSlide207.xml"/><Relationship Id="rId1" Type="http://schemas.openxmlformats.org/officeDocument/2006/relationships/slideLayout" Target="../slideLayouts/slideLayout7.xml"/></Relationships>
</file>

<file path=ppt/slides/_rels/slide208.xml.rels><?xml version="1.0" encoding="UTF-8" standalone="yes"?>
<Relationships xmlns="http://schemas.openxmlformats.org/package/2006/relationships"><Relationship Id="rId2" Type="http://schemas.openxmlformats.org/officeDocument/2006/relationships/notesSlide" Target="../notesSlides/notesSlide208.xml"/><Relationship Id="rId1" Type="http://schemas.openxmlformats.org/officeDocument/2006/relationships/slideLayout" Target="../slideLayouts/slideLayout7.xml"/></Relationships>
</file>

<file path=ppt/slides/_rels/slide209.xml.rels><?xml version="1.0" encoding="UTF-8" standalone="yes"?>
<Relationships xmlns="http://schemas.openxmlformats.org/package/2006/relationships"><Relationship Id="rId2" Type="http://schemas.openxmlformats.org/officeDocument/2006/relationships/notesSlide" Target="../notesSlides/notesSlide20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10.xml.rels><?xml version="1.0" encoding="UTF-8" standalone="yes"?>
<Relationships xmlns="http://schemas.openxmlformats.org/package/2006/relationships"><Relationship Id="rId2" Type="http://schemas.openxmlformats.org/officeDocument/2006/relationships/notesSlide" Target="../notesSlides/notesSlide210.xml"/><Relationship Id="rId1" Type="http://schemas.openxmlformats.org/officeDocument/2006/relationships/slideLayout" Target="../slideLayouts/slideLayout7.xml"/></Relationships>
</file>

<file path=ppt/slides/_rels/slide211.xml.rels><?xml version="1.0" encoding="UTF-8" standalone="yes"?>
<Relationships xmlns="http://schemas.openxmlformats.org/package/2006/relationships"><Relationship Id="rId2" Type="http://schemas.openxmlformats.org/officeDocument/2006/relationships/notesSlide" Target="../notesSlides/notesSlide211.xml"/><Relationship Id="rId1" Type="http://schemas.openxmlformats.org/officeDocument/2006/relationships/slideLayout" Target="../slideLayouts/slideLayout7.xml"/></Relationships>
</file>

<file path=ppt/slides/_rels/slide212.xml.rels><?xml version="1.0" encoding="UTF-8" standalone="yes"?>
<Relationships xmlns="http://schemas.openxmlformats.org/package/2006/relationships"><Relationship Id="rId2" Type="http://schemas.openxmlformats.org/officeDocument/2006/relationships/notesSlide" Target="../notesSlides/notesSlide212.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893647"/>
          </a:xfrm>
          <a:prstGeom prst="rect">
            <a:avLst/>
          </a:prstGeom>
          <a:noFill/>
          <a:ln w="9525">
            <a:noFill/>
            <a:miter lim="800000"/>
            <a:headEnd/>
            <a:tailEnd/>
          </a:ln>
        </p:spPr>
        <p:txBody>
          <a:bodyPr>
            <a:spAutoFit/>
          </a:bodyPr>
          <a:lstStyle/>
          <a:p>
            <a:r>
              <a:rPr lang="it-IT" i="1" dirty="0"/>
              <a:t>La </a:t>
            </a:r>
            <a:r>
              <a:rPr lang="it-IT" b="1" i="1" dirty="0"/>
              <a:t>Federazione Raiffeisen</a:t>
            </a:r>
            <a:r>
              <a:rPr lang="it-IT" i="1" dirty="0"/>
              <a:t> è nata nel 1960 dalla fusione della Federazione provinciale delle cooperative agricole e dalla Federazione delle Casse Raiffeisen.</a:t>
            </a:r>
          </a:p>
          <a:p>
            <a:r>
              <a:rPr lang="it-IT" i="1" dirty="0"/>
              <a:t>Organismo di </a:t>
            </a:r>
            <a:r>
              <a:rPr lang="it-IT" b="1" i="1" dirty="0"/>
              <a:t>tutela d’interessi</a:t>
            </a:r>
            <a:r>
              <a:rPr lang="it-IT" i="1" dirty="0"/>
              <a:t>, nonché istituto preposto dalla legge all’attività di </a:t>
            </a:r>
            <a:r>
              <a:rPr lang="it-IT" b="1" i="1" dirty="0"/>
              <a:t>revisione</a:t>
            </a:r>
            <a:r>
              <a:rPr lang="it-IT" i="1" dirty="0"/>
              <a:t>, oltre ad essere </a:t>
            </a:r>
            <a:r>
              <a:rPr lang="it-IT" b="1" i="1" dirty="0"/>
              <a:t>l’associazione di categoria delle Casse Raiffeisen</a:t>
            </a:r>
            <a:r>
              <a:rPr lang="it-IT" i="1" dirty="0"/>
              <a:t>, la Federazione rappresenta, consiglia, assiste e vigila sulle cooperative aderenti, promuovendone lo sviluppo. </a:t>
            </a:r>
          </a:p>
          <a:p>
            <a:r>
              <a:rPr lang="it-IT" i="1" dirty="0"/>
              <a:t>La Federazione Raiffeisen, ispirandosi ai principi del pioniere del cooperativismo Friedrich Wilhelm Raiffeisen, è orientata alla promozione cooperativistica in un’ottica di mutuo sostegno. </a:t>
            </a:r>
          </a:p>
          <a:p>
            <a:endParaRPr lang="it-IT" i="1" dirty="0"/>
          </a:p>
          <a:p>
            <a:r>
              <a:rPr lang="it-IT" i="1" dirty="0"/>
              <a:t>https://www.raiffeisenverband.it/it/chi-siamo</a:t>
            </a:r>
          </a:p>
        </p:txBody>
      </p:sp>
    </p:spTree>
    <p:extLst>
      <p:ext uri="{BB962C8B-B14F-4D97-AF65-F5344CB8AC3E}">
        <p14:creationId xmlns:p14="http://schemas.microsoft.com/office/powerpoint/2010/main" val="33127196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632311"/>
          </a:xfrm>
          <a:prstGeom prst="rect">
            <a:avLst/>
          </a:prstGeom>
          <a:noFill/>
          <a:ln w="9525">
            <a:noFill/>
            <a:miter lim="800000"/>
            <a:headEnd/>
            <a:tailEnd/>
          </a:ln>
        </p:spPr>
        <p:txBody>
          <a:bodyPr>
            <a:spAutoFit/>
          </a:bodyPr>
          <a:lstStyle/>
          <a:p>
            <a:r>
              <a:rPr lang="it-IT" i="1" dirty="0" err="1"/>
              <a:t>Nicht</a:t>
            </a:r>
            <a:r>
              <a:rPr lang="it-IT" i="1" dirty="0"/>
              <a:t>, </a:t>
            </a:r>
            <a:r>
              <a:rPr lang="it-IT" i="1" dirty="0" err="1"/>
              <a:t>weil</a:t>
            </a:r>
            <a:r>
              <a:rPr lang="it-IT" i="1" dirty="0"/>
              <a:t> man </a:t>
            </a:r>
            <a:r>
              <a:rPr lang="it-IT" i="1" dirty="0" err="1"/>
              <a:t>das</a:t>
            </a:r>
            <a:r>
              <a:rPr lang="it-IT" i="1" dirty="0"/>
              <a:t> </a:t>
            </a:r>
            <a:r>
              <a:rPr lang="it-IT" i="1" dirty="0" err="1"/>
              <a:t>Geld</a:t>
            </a:r>
            <a:r>
              <a:rPr lang="it-IT" i="1" dirty="0"/>
              <a:t> </a:t>
            </a:r>
            <a:r>
              <a:rPr lang="it-IT" i="1" dirty="0" err="1"/>
              <a:t>nicht</a:t>
            </a:r>
            <a:r>
              <a:rPr lang="it-IT" i="1" dirty="0"/>
              <a:t> </a:t>
            </a:r>
            <a:r>
              <a:rPr lang="it-IT" i="1" dirty="0" err="1"/>
              <a:t>hat</a:t>
            </a:r>
            <a:r>
              <a:rPr lang="it-IT" i="1" dirty="0"/>
              <a:t>, </a:t>
            </a:r>
            <a:r>
              <a:rPr lang="it-IT" i="1" dirty="0" err="1"/>
              <a:t>sondern</a:t>
            </a:r>
            <a:r>
              <a:rPr lang="it-IT" i="1" dirty="0"/>
              <a:t> </a:t>
            </a:r>
            <a:r>
              <a:rPr lang="it-IT" i="1" dirty="0" err="1"/>
              <a:t>weil</a:t>
            </a:r>
            <a:r>
              <a:rPr lang="it-IT" i="1" dirty="0"/>
              <a:t> </a:t>
            </a:r>
            <a:r>
              <a:rPr lang="it-IT" i="1" dirty="0" err="1"/>
              <a:t>sich</a:t>
            </a:r>
            <a:r>
              <a:rPr lang="it-IT" i="1" dirty="0"/>
              <a:t> die </a:t>
            </a:r>
            <a:r>
              <a:rPr lang="it-IT" i="1" dirty="0" err="1"/>
              <a:t>Ausgaben</a:t>
            </a:r>
            <a:r>
              <a:rPr lang="it-IT" i="1" dirty="0"/>
              <a:t> – </a:t>
            </a:r>
            <a:r>
              <a:rPr lang="it-IT" i="1" dirty="0" err="1"/>
              <a:t>oft</a:t>
            </a:r>
            <a:r>
              <a:rPr lang="it-IT" i="1" dirty="0"/>
              <a:t> </a:t>
            </a:r>
            <a:r>
              <a:rPr lang="it-IT" i="1" dirty="0" err="1"/>
              <a:t>unbewusst</a:t>
            </a:r>
            <a:r>
              <a:rPr lang="it-IT" i="1" dirty="0"/>
              <a:t> – </a:t>
            </a:r>
            <a:r>
              <a:rPr lang="it-IT" i="1" dirty="0" err="1"/>
              <a:t>verändern</a:t>
            </a:r>
            <a:r>
              <a:rPr lang="it-IT" i="1" dirty="0"/>
              <a:t>. Zum </a:t>
            </a:r>
            <a:r>
              <a:rPr lang="it-IT" i="1" dirty="0" err="1"/>
              <a:t>Beispiel</a:t>
            </a:r>
            <a:r>
              <a:rPr lang="it-IT" i="1" dirty="0"/>
              <a:t> </a:t>
            </a:r>
            <a:r>
              <a:rPr lang="it-IT" i="1" dirty="0" err="1"/>
              <a:t>weil</a:t>
            </a:r>
            <a:r>
              <a:rPr lang="it-IT" i="1" dirty="0"/>
              <a:t> man </a:t>
            </a:r>
            <a:r>
              <a:rPr lang="it-IT" i="1" dirty="0" err="1"/>
              <a:t>nun</a:t>
            </a:r>
            <a:r>
              <a:rPr lang="it-IT" i="1" dirty="0"/>
              <a:t> </a:t>
            </a:r>
            <a:r>
              <a:rPr lang="it-IT" i="1" dirty="0" err="1"/>
              <a:t>zu</a:t>
            </a:r>
            <a:r>
              <a:rPr lang="it-IT" i="1" dirty="0"/>
              <a:t> </a:t>
            </a:r>
            <a:r>
              <a:rPr lang="it-IT" i="1" dirty="0" err="1"/>
              <a:t>Markenprodukten</a:t>
            </a:r>
            <a:r>
              <a:rPr lang="it-IT" i="1" dirty="0"/>
              <a:t> </a:t>
            </a:r>
            <a:r>
              <a:rPr lang="it-IT" i="1" dirty="0" err="1"/>
              <a:t>anstelle</a:t>
            </a:r>
            <a:r>
              <a:rPr lang="it-IT" i="1" dirty="0"/>
              <a:t> </a:t>
            </a:r>
            <a:r>
              <a:rPr lang="it-IT" i="1" dirty="0" err="1"/>
              <a:t>der</a:t>
            </a:r>
            <a:r>
              <a:rPr lang="it-IT" i="1" dirty="0"/>
              <a:t> No-Name-</a:t>
            </a:r>
            <a:r>
              <a:rPr lang="it-IT" i="1" dirty="0" err="1"/>
              <a:t>Produkte</a:t>
            </a:r>
            <a:r>
              <a:rPr lang="it-IT" i="1" dirty="0"/>
              <a:t> </a:t>
            </a:r>
            <a:r>
              <a:rPr lang="it-IT" i="1" dirty="0" err="1"/>
              <a:t>greift</a:t>
            </a:r>
            <a:r>
              <a:rPr lang="it-IT" i="1" dirty="0"/>
              <a:t>. </a:t>
            </a:r>
            <a:r>
              <a:rPr lang="it-IT" i="1" dirty="0" err="1"/>
              <a:t>Diese</a:t>
            </a:r>
            <a:r>
              <a:rPr lang="it-IT" i="1" dirty="0"/>
              <a:t> </a:t>
            </a:r>
            <a:r>
              <a:rPr lang="it-IT" i="1" dirty="0" err="1"/>
              <a:t>Änderungen</a:t>
            </a:r>
            <a:r>
              <a:rPr lang="it-IT" i="1" dirty="0"/>
              <a:t> </a:t>
            </a:r>
            <a:r>
              <a:rPr lang="it-IT" i="1" dirty="0" err="1"/>
              <a:t>der</a:t>
            </a:r>
            <a:r>
              <a:rPr lang="it-IT" i="1" dirty="0"/>
              <a:t> </a:t>
            </a:r>
            <a:r>
              <a:rPr lang="it-IT" i="1" dirty="0" err="1"/>
              <a:t>Ausgabengewohnheiten</a:t>
            </a:r>
            <a:r>
              <a:rPr lang="it-IT" i="1" dirty="0"/>
              <a:t> </a:t>
            </a:r>
            <a:r>
              <a:rPr lang="it-IT" i="1" dirty="0" err="1"/>
              <a:t>macht</a:t>
            </a:r>
            <a:r>
              <a:rPr lang="it-IT" i="1" dirty="0"/>
              <a:t> </a:t>
            </a:r>
            <a:r>
              <a:rPr lang="it-IT" i="1" dirty="0" err="1"/>
              <a:t>nicht</a:t>
            </a:r>
            <a:r>
              <a:rPr lang="it-IT" i="1" dirty="0"/>
              <a:t> </a:t>
            </a:r>
            <a:r>
              <a:rPr lang="it-IT" i="1" dirty="0" err="1"/>
              <a:t>unbedingt</a:t>
            </a:r>
            <a:r>
              <a:rPr lang="it-IT" i="1" dirty="0"/>
              <a:t> </a:t>
            </a:r>
            <a:r>
              <a:rPr lang="it-IT" i="1" dirty="0" err="1"/>
              <a:t>glücklicher</a:t>
            </a:r>
            <a:r>
              <a:rPr lang="it-IT" i="1" dirty="0"/>
              <a:t>, </a:t>
            </a:r>
            <a:r>
              <a:rPr lang="it-IT" i="1" dirty="0" err="1"/>
              <a:t>auch</a:t>
            </a:r>
            <a:r>
              <a:rPr lang="it-IT" i="1" dirty="0"/>
              <a:t> </a:t>
            </a:r>
            <a:r>
              <a:rPr lang="it-IT" i="1" dirty="0" err="1"/>
              <a:t>wenn</a:t>
            </a:r>
            <a:r>
              <a:rPr lang="it-IT" i="1" dirty="0"/>
              <a:t> man </a:t>
            </a:r>
            <a:r>
              <a:rPr lang="it-IT" i="1" dirty="0" err="1"/>
              <a:t>einen</a:t>
            </a:r>
            <a:r>
              <a:rPr lang="it-IT" i="1" dirty="0"/>
              <a:t> </a:t>
            </a:r>
            <a:r>
              <a:rPr lang="it-IT" i="1" dirty="0" err="1"/>
              <a:t>teureren</a:t>
            </a:r>
            <a:r>
              <a:rPr lang="it-IT" i="1" dirty="0"/>
              <a:t> </a:t>
            </a:r>
            <a:r>
              <a:rPr lang="it-IT" i="1" dirty="0" err="1"/>
              <a:t>Lebensstil</a:t>
            </a:r>
            <a:r>
              <a:rPr lang="it-IT" i="1" dirty="0"/>
              <a:t> </a:t>
            </a:r>
            <a:r>
              <a:rPr lang="it-IT" i="1" dirty="0" err="1"/>
              <a:t>pflegt</a:t>
            </a:r>
            <a:r>
              <a:rPr lang="it-IT" i="1" dirty="0"/>
              <a:t>.</a:t>
            </a:r>
          </a:p>
          <a:p>
            <a:endParaRPr lang="it-IT" dirty="0"/>
          </a:p>
          <a:p>
            <a:r>
              <a:rPr lang="it-IT" dirty="0"/>
              <a:t>E questo non succede perché non avete soldi ma perché, anche inconsapevolmente, spesso cambiano anche le vostre spese. Ad esempio ora scegliete prodotti di marca invece di quelli sottomarca. E anche se conducete uno stile di vita più costoso, questi cambiamenti nelle abitudini di spesa non vi rendono necessariamente più soddisfatti. </a:t>
            </a:r>
          </a:p>
          <a:p>
            <a:r>
              <a:rPr lang="it-IT" dirty="0"/>
              <a:t> </a:t>
            </a:r>
          </a:p>
          <a:p>
            <a:endParaRPr lang="it-IT" dirty="0"/>
          </a:p>
        </p:txBody>
      </p:sp>
    </p:spTree>
    <p:extLst>
      <p:ext uri="{BB962C8B-B14F-4D97-AF65-F5344CB8AC3E}">
        <p14:creationId xmlns:p14="http://schemas.microsoft.com/office/powerpoint/2010/main" val="20546053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251520" y="188640"/>
            <a:ext cx="8229600" cy="3016210"/>
          </a:xfrm>
          <a:prstGeom prst="rect">
            <a:avLst/>
          </a:prstGeom>
          <a:noFill/>
          <a:ln w="9525">
            <a:noFill/>
            <a:miter lim="800000"/>
            <a:headEnd/>
            <a:tailEnd/>
          </a:ln>
        </p:spPr>
        <p:txBody>
          <a:bodyPr>
            <a:spAutoFit/>
          </a:bodyPr>
          <a:lstStyle/>
          <a:p>
            <a:endParaRPr lang="it-IT" sz="2600" dirty="0"/>
          </a:p>
          <a:p>
            <a:endParaRPr lang="it-IT" sz="2800" dirty="0"/>
          </a:p>
          <a:p>
            <a:endParaRPr lang="it-IT" sz="2800" dirty="0"/>
          </a:p>
          <a:p>
            <a:r>
              <a:rPr lang="it-IT" sz="2800" dirty="0"/>
              <a:t>2¾%    &gt;   2,75%</a:t>
            </a:r>
          </a:p>
          <a:p>
            <a:endParaRPr lang="it-IT" sz="2800" dirty="0"/>
          </a:p>
          <a:p>
            <a:r>
              <a:rPr lang="it-IT" sz="2800" dirty="0"/>
              <a:t>– ¾%   &gt; - 0,75%</a:t>
            </a:r>
          </a:p>
          <a:p>
            <a:endParaRPr lang="it-IT" dirty="0"/>
          </a:p>
        </p:txBody>
      </p:sp>
    </p:spTree>
    <p:extLst>
      <p:ext uri="{BB962C8B-B14F-4D97-AF65-F5344CB8AC3E}">
        <p14:creationId xmlns:p14="http://schemas.microsoft.com/office/powerpoint/2010/main" val="41793664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2047BB-2CC7-B5CE-F267-813B7F82C61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DF28E82D-7E6A-6430-5E64-0B036A1DD046}"/>
              </a:ext>
            </a:extLst>
          </p:cNvPr>
          <p:cNvSpPr txBox="1">
            <a:spLocks noChangeArrowheads="1"/>
          </p:cNvSpPr>
          <p:nvPr/>
        </p:nvSpPr>
        <p:spPr bwMode="auto">
          <a:xfrm>
            <a:off x="251520" y="188640"/>
            <a:ext cx="8229600" cy="5293757"/>
          </a:xfrm>
          <a:prstGeom prst="rect">
            <a:avLst/>
          </a:prstGeom>
          <a:noFill/>
          <a:ln w="9525">
            <a:noFill/>
            <a:miter lim="800000"/>
            <a:headEnd/>
            <a:tailEnd/>
          </a:ln>
        </p:spPr>
        <p:txBody>
          <a:bodyPr>
            <a:spAutoFit/>
          </a:bodyPr>
          <a:lstStyle/>
          <a:p>
            <a:r>
              <a:rPr lang="en-US" sz="2600" b="1" i="1" dirty="0"/>
              <a:t>3.2 </a:t>
            </a:r>
            <a:r>
              <a:rPr lang="en-US" sz="2600" b="1" i="1" dirty="0" err="1"/>
              <a:t>Welche</a:t>
            </a:r>
            <a:r>
              <a:rPr lang="en-US" sz="2600" b="1" i="1" dirty="0"/>
              <a:t> </a:t>
            </a:r>
            <a:r>
              <a:rPr lang="en-US" sz="2600" b="1" i="1" dirty="0" err="1"/>
              <a:t>Konten</a:t>
            </a:r>
            <a:r>
              <a:rPr lang="en-US" sz="2600" b="1" i="1" dirty="0"/>
              <a:t> und </a:t>
            </a:r>
            <a:r>
              <a:rPr lang="en-US" sz="2600" b="1" i="1" dirty="0" err="1"/>
              <a:t>welche</a:t>
            </a:r>
            <a:r>
              <a:rPr lang="en-US" sz="2600" b="1" i="1" dirty="0"/>
              <a:t> </a:t>
            </a:r>
            <a:r>
              <a:rPr lang="en-US" sz="2600" b="1" i="1" dirty="0" err="1"/>
              <a:t>Bankverbindung</a:t>
            </a:r>
            <a:r>
              <a:rPr lang="en-US" sz="2600" b="1" i="1" dirty="0"/>
              <a:t> </a:t>
            </a:r>
            <a:r>
              <a:rPr lang="en-US" sz="2600" b="1" i="1" dirty="0" err="1"/>
              <a:t>brauche</a:t>
            </a:r>
            <a:r>
              <a:rPr lang="en-US" sz="2600" b="1" i="1" dirty="0"/>
              <a:t> ich? </a:t>
            </a:r>
            <a:endParaRPr lang="it-IT" sz="2600" i="1" dirty="0"/>
          </a:p>
          <a:p>
            <a:r>
              <a:rPr lang="en-US" sz="2600" b="1" i="1" dirty="0"/>
              <a:t>3.2.1 Am Anfang </a:t>
            </a:r>
            <a:r>
              <a:rPr lang="en-US" sz="2600" b="1" i="1" dirty="0" err="1"/>
              <a:t>steht</a:t>
            </a:r>
            <a:r>
              <a:rPr lang="en-US" sz="2600" b="1" i="1" dirty="0"/>
              <a:t> die </a:t>
            </a:r>
            <a:r>
              <a:rPr lang="en-US" sz="2600" b="1" i="1" dirty="0" err="1"/>
              <a:t>Selbsteinschätzung</a:t>
            </a:r>
            <a:r>
              <a:rPr lang="en-US" sz="2600" b="1" i="1" dirty="0"/>
              <a:t> </a:t>
            </a:r>
            <a:endParaRPr lang="it-IT" sz="2600" i="1" dirty="0"/>
          </a:p>
          <a:p>
            <a:r>
              <a:rPr lang="en-US" sz="2600" i="1" dirty="0"/>
              <a:t> Viele </a:t>
            </a:r>
            <a:r>
              <a:rPr lang="en-US" sz="2600" i="1" dirty="0" err="1"/>
              <a:t>finanzielle</a:t>
            </a:r>
            <a:r>
              <a:rPr lang="en-US" sz="2600" i="1" dirty="0"/>
              <a:t> </a:t>
            </a:r>
            <a:r>
              <a:rPr lang="en-US" sz="2600" i="1" dirty="0" err="1"/>
              <a:t>Entscheidungen</a:t>
            </a:r>
            <a:r>
              <a:rPr lang="en-US" sz="2600" i="1" dirty="0"/>
              <a:t> </a:t>
            </a:r>
            <a:r>
              <a:rPr lang="en-US" sz="2600" i="1" dirty="0" err="1"/>
              <a:t>sind</a:t>
            </a:r>
            <a:r>
              <a:rPr lang="en-US" sz="2600" i="1" dirty="0"/>
              <a:t> </a:t>
            </a:r>
            <a:r>
              <a:rPr lang="en-US" sz="2600" i="1" dirty="0" err="1"/>
              <a:t>Typfragen</a:t>
            </a:r>
            <a:r>
              <a:rPr lang="en-US" sz="2600" i="1" dirty="0"/>
              <a:t>. </a:t>
            </a:r>
            <a:r>
              <a:rPr lang="en-US" sz="2600" i="1" dirty="0" err="1"/>
              <a:t>Wer</a:t>
            </a:r>
            <a:r>
              <a:rPr lang="en-US" sz="2600" i="1" dirty="0"/>
              <a:t> es </a:t>
            </a:r>
            <a:r>
              <a:rPr lang="en-US" sz="2600" i="1" dirty="0" err="1"/>
              <a:t>mit</a:t>
            </a:r>
            <a:r>
              <a:rPr lang="en-US" sz="2600" i="1" dirty="0"/>
              <a:t> seinen </a:t>
            </a:r>
            <a:r>
              <a:rPr lang="en-US" sz="2600" i="1" dirty="0" err="1"/>
              <a:t>Finanzen</a:t>
            </a:r>
            <a:r>
              <a:rPr lang="en-US" sz="2600" i="1" dirty="0"/>
              <a:t> </a:t>
            </a:r>
            <a:r>
              <a:rPr lang="en-US" sz="2600" i="1" dirty="0" err="1"/>
              <a:t>möglichst</a:t>
            </a:r>
            <a:r>
              <a:rPr lang="en-US" sz="2600" i="1" dirty="0"/>
              <a:t> </a:t>
            </a:r>
            <a:r>
              <a:rPr lang="en-US" sz="2600" i="1" dirty="0" err="1"/>
              <a:t>bequem</a:t>
            </a:r>
            <a:r>
              <a:rPr lang="en-US" sz="2600" i="1" dirty="0"/>
              <a:t> </a:t>
            </a:r>
            <a:r>
              <a:rPr lang="en-US" sz="2600" i="1" dirty="0" err="1"/>
              <a:t>haben</a:t>
            </a:r>
            <a:r>
              <a:rPr lang="en-US" sz="2600" i="1" dirty="0"/>
              <a:t> </a:t>
            </a:r>
            <a:r>
              <a:rPr lang="en-US" sz="2600" i="1" dirty="0" err="1"/>
              <a:t>möchte</a:t>
            </a:r>
            <a:r>
              <a:rPr lang="en-US" sz="2600" i="1" dirty="0"/>
              <a:t>, </a:t>
            </a:r>
            <a:r>
              <a:rPr lang="en-US" sz="2600" i="1" dirty="0" err="1"/>
              <a:t>nimmt</a:t>
            </a:r>
            <a:r>
              <a:rPr lang="en-US" sz="2600" i="1" dirty="0"/>
              <a:t> </a:t>
            </a:r>
            <a:r>
              <a:rPr lang="en-US" sz="2600" i="1" dirty="0" err="1"/>
              <a:t>vielleicht</a:t>
            </a:r>
            <a:r>
              <a:rPr lang="en-US" sz="2600" i="1" dirty="0"/>
              <a:t> </a:t>
            </a:r>
            <a:r>
              <a:rPr lang="en-US" sz="2600" i="1" dirty="0" err="1"/>
              <a:t>gern</a:t>
            </a:r>
            <a:r>
              <a:rPr lang="en-US" sz="2600" i="1" dirty="0"/>
              <a:t> in Kauf, auf </a:t>
            </a:r>
            <a:r>
              <a:rPr lang="en-US" sz="2600" i="1" dirty="0" err="1"/>
              <a:t>Preisvorteile</a:t>
            </a:r>
            <a:r>
              <a:rPr lang="en-US" sz="2600" i="1" dirty="0"/>
              <a:t> </a:t>
            </a:r>
            <a:r>
              <a:rPr lang="en-US" sz="2600" i="1" dirty="0" err="1"/>
              <a:t>zu</a:t>
            </a:r>
            <a:r>
              <a:rPr lang="en-US" sz="2600" i="1" dirty="0"/>
              <a:t> </a:t>
            </a:r>
            <a:r>
              <a:rPr lang="en-US" sz="2600" i="1" dirty="0" err="1"/>
              <a:t>verzichten</a:t>
            </a:r>
            <a:r>
              <a:rPr lang="en-US" sz="2600" i="1" dirty="0"/>
              <a:t>. </a:t>
            </a:r>
          </a:p>
          <a:p>
            <a:endParaRPr lang="en-US" sz="2600" dirty="0"/>
          </a:p>
          <a:p>
            <a:r>
              <a:rPr lang="it-IT" sz="2600" dirty="0"/>
              <a:t>3.2 Quali sono i conti e le coordinate bancarie di cui ho bisogno?</a:t>
            </a:r>
          </a:p>
          <a:p>
            <a:r>
              <a:rPr lang="it-IT" sz="2600" dirty="0"/>
              <a:t>3.2.1 Il primo passo è l’autovalutazione</a:t>
            </a:r>
          </a:p>
          <a:p>
            <a:r>
              <a:rPr lang="it-IT" sz="2600" dirty="0"/>
              <a:t>Molte decisioni economiche sono soggettive. Chi vuole avere vita facile con le proprie finanze è probabilmente più propenso a rinunciare al risparmio. </a:t>
            </a:r>
          </a:p>
        </p:txBody>
      </p:sp>
    </p:spTree>
    <p:extLst>
      <p:ext uri="{BB962C8B-B14F-4D97-AF65-F5344CB8AC3E}">
        <p14:creationId xmlns:p14="http://schemas.microsoft.com/office/powerpoint/2010/main" val="35150036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BEDB4A-DFEF-F636-B686-E5114505B4E5}"/>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7970D695-7E59-3494-8932-93168EA009E6}"/>
              </a:ext>
            </a:extLst>
          </p:cNvPr>
          <p:cNvSpPr txBox="1">
            <a:spLocks noChangeArrowheads="1"/>
          </p:cNvSpPr>
          <p:nvPr/>
        </p:nvSpPr>
        <p:spPr bwMode="auto">
          <a:xfrm>
            <a:off x="251520" y="188640"/>
            <a:ext cx="8229600" cy="5693866"/>
          </a:xfrm>
          <a:prstGeom prst="rect">
            <a:avLst/>
          </a:prstGeom>
          <a:noFill/>
          <a:ln w="9525">
            <a:noFill/>
            <a:miter lim="800000"/>
            <a:headEnd/>
            <a:tailEnd/>
          </a:ln>
        </p:spPr>
        <p:txBody>
          <a:bodyPr>
            <a:spAutoFit/>
          </a:bodyPr>
          <a:lstStyle/>
          <a:p>
            <a:r>
              <a:rPr lang="en-US" sz="2600" i="1" dirty="0" err="1"/>
              <a:t>Wer</a:t>
            </a:r>
            <a:r>
              <a:rPr lang="en-US" sz="2600" i="1" dirty="0"/>
              <a:t> </a:t>
            </a:r>
            <a:r>
              <a:rPr lang="en-US" sz="2600" i="1" dirty="0" err="1"/>
              <a:t>sicher</a:t>
            </a:r>
            <a:r>
              <a:rPr lang="en-US" sz="2600" i="1" dirty="0"/>
              <a:t> </a:t>
            </a:r>
            <a:r>
              <a:rPr lang="en-US" sz="2600" i="1" dirty="0" err="1"/>
              <a:t>gehen</a:t>
            </a:r>
            <a:r>
              <a:rPr lang="en-US" sz="2600" i="1" dirty="0"/>
              <a:t> will, immer die </a:t>
            </a:r>
            <a:r>
              <a:rPr lang="en-US" sz="2600" i="1" dirty="0" err="1"/>
              <a:t>richtigen</a:t>
            </a:r>
            <a:r>
              <a:rPr lang="en-US" sz="2600" i="1" dirty="0"/>
              <a:t> </a:t>
            </a:r>
            <a:r>
              <a:rPr lang="en-US" sz="2600" i="1" dirty="0" err="1"/>
              <a:t>Entscheidungen</a:t>
            </a:r>
            <a:r>
              <a:rPr lang="en-US" sz="2600" i="1" dirty="0"/>
              <a:t> </a:t>
            </a:r>
            <a:r>
              <a:rPr lang="en-US" sz="2600" i="1" dirty="0" err="1"/>
              <a:t>zu</a:t>
            </a:r>
            <a:r>
              <a:rPr lang="en-US" sz="2600" i="1" dirty="0"/>
              <a:t> </a:t>
            </a:r>
            <a:r>
              <a:rPr lang="en-US" sz="2600" i="1" dirty="0" err="1"/>
              <a:t>treffen</a:t>
            </a:r>
            <a:r>
              <a:rPr lang="en-US" sz="2600" i="1" dirty="0"/>
              <a:t>, </a:t>
            </a:r>
            <a:r>
              <a:rPr lang="en-US" sz="2600" i="1" dirty="0" err="1"/>
              <a:t>nimmt</a:t>
            </a:r>
            <a:r>
              <a:rPr lang="en-US" sz="2600" i="1" dirty="0"/>
              <a:t> </a:t>
            </a:r>
            <a:r>
              <a:rPr lang="en-US" sz="2600" i="1" dirty="0" err="1"/>
              <a:t>statt</a:t>
            </a:r>
            <a:r>
              <a:rPr lang="en-US" sz="2600" i="1" dirty="0"/>
              <a:t> </a:t>
            </a:r>
            <a:r>
              <a:rPr lang="en-US" sz="2600" i="1" dirty="0" err="1"/>
              <a:t>dessen</a:t>
            </a:r>
            <a:r>
              <a:rPr lang="en-US" sz="2600" i="1" dirty="0"/>
              <a:t> </a:t>
            </a:r>
            <a:r>
              <a:rPr lang="en-US" sz="2600" i="1" dirty="0" err="1"/>
              <a:t>vielleicht</a:t>
            </a:r>
            <a:r>
              <a:rPr lang="en-US" sz="2600" i="1" dirty="0"/>
              <a:t> </a:t>
            </a:r>
            <a:r>
              <a:rPr lang="en-US" sz="2600" i="1" dirty="0" err="1"/>
              <a:t>gern</a:t>
            </a:r>
            <a:r>
              <a:rPr lang="en-US" sz="2600" i="1" dirty="0"/>
              <a:t> die </a:t>
            </a:r>
            <a:r>
              <a:rPr lang="en-US" sz="2600" i="1" dirty="0" err="1"/>
              <a:t>Hilfe</a:t>
            </a:r>
            <a:r>
              <a:rPr lang="en-US" sz="2600" i="1" dirty="0"/>
              <a:t> </a:t>
            </a:r>
            <a:r>
              <a:rPr lang="en-US" sz="2600" i="1" dirty="0" err="1"/>
              <a:t>eines</a:t>
            </a:r>
            <a:r>
              <a:rPr lang="en-US" sz="2600" i="1" dirty="0"/>
              <a:t> </a:t>
            </a:r>
            <a:r>
              <a:rPr lang="en-US" sz="2600" i="1" dirty="0" err="1"/>
              <a:t>kompetenten</a:t>
            </a:r>
            <a:r>
              <a:rPr lang="en-US" sz="2600" i="1" dirty="0"/>
              <a:t> </a:t>
            </a:r>
            <a:r>
              <a:rPr lang="en-US" sz="2600" i="1" dirty="0" err="1"/>
              <a:t>Beraters</a:t>
            </a:r>
            <a:r>
              <a:rPr lang="en-US" sz="2600" i="1" dirty="0"/>
              <a:t> in </a:t>
            </a:r>
            <a:r>
              <a:rPr lang="en-US" sz="2600" i="1" dirty="0" err="1"/>
              <a:t>Anspruch</a:t>
            </a:r>
            <a:r>
              <a:rPr lang="en-US" sz="2600" i="1" dirty="0"/>
              <a:t>, um </a:t>
            </a:r>
            <a:r>
              <a:rPr lang="en-US" sz="2600" i="1" dirty="0" err="1"/>
              <a:t>teure</a:t>
            </a:r>
            <a:r>
              <a:rPr lang="en-US" sz="2600" i="1" dirty="0"/>
              <a:t> Fehler </a:t>
            </a:r>
            <a:r>
              <a:rPr lang="en-US" sz="2600" i="1" dirty="0" err="1"/>
              <a:t>zu</a:t>
            </a:r>
            <a:r>
              <a:rPr lang="en-US" sz="2600" i="1" dirty="0"/>
              <a:t> </a:t>
            </a:r>
            <a:r>
              <a:rPr lang="en-US" sz="2600" i="1" dirty="0" err="1"/>
              <a:t>vermeiden</a:t>
            </a:r>
            <a:r>
              <a:rPr lang="en-US" sz="2600" i="1" dirty="0"/>
              <a:t>. Werden Sie </a:t>
            </a:r>
            <a:r>
              <a:rPr lang="en-US" sz="2600" i="1" dirty="0" err="1"/>
              <a:t>sich</a:t>
            </a:r>
            <a:r>
              <a:rPr lang="en-US" sz="2600" i="1" dirty="0"/>
              <a:t> </a:t>
            </a:r>
            <a:r>
              <a:rPr lang="en-US" sz="2600" i="1" dirty="0" err="1"/>
              <a:t>über</a:t>
            </a:r>
            <a:r>
              <a:rPr lang="en-US" sz="2600" i="1" dirty="0"/>
              <a:t> </a:t>
            </a:r>
            <a:r>
              <a:rPr lang="en-US" sz="2600" i="1" dirty="0" err="1"/>
              <a:t>Ihre</a:t>
            </a:r>
            <a:r>
              <a:rPr lang="en-US" sz="2600" i="1" dirty="0"/>
              <a:t> </a:t>
            </a:r>
            <a:r>
              <a:rPr lang="en-US" sz="2600" i="1" dirty="0" err="1"/>
              <a:t>eigene</a:t>
            </a:r>
            <a:r>
              <a:rPr lang="en-US" sz="2600" i="1" dirty="0"/>
              <a:t> Position </a:t>
            </a:r>
            <a:r>
              <a:rPr lang="en-US" sz="2600" i="1" dirty="0" err="1"/>
              <a:t>klar</a:t>
            </a:r>
            <a:r>
              <a:rPr lang="en-US" sz="2600" i="1" dirty="0"/>
              <a:t> und </a:t>
            </a:r>
            <a:r>
              <a:rPr lang="en-US" sz="2600" i="1" dirty="0" err="1"/>
              <a:t>schätzen</a:t>
            </a:r>
            <a:r>
              <a:rPr lang="en-US" sz="2600" i="1" dirty="0"/>
              <a:t> Sie </a:t>
            </a:r>
            <a:r>
              <a:rPr lang="en-US" sz="2600" i="1" dirty="0" err="1"/>
              <a:t>dabei</a:t>
            </a:r>
            <a:r>
              <a:rPr lang="en-US" sz="2600" i="1" dirty="0"/>
              <a:t> </a:t>
            </a:r>
            <a:r>
              <a:rPr lang="en-US" sz="2600" i="1" dirty="0" err="1"/>
              <a:t>nicht</a:t>
            </a:r>
            <a:r>
              <a:rPr lang="en-US" sz="2600" i="1" dirty="0"/>
              <a:t> </a:t>
            </a:r>
            <a:r>
              <a:rPr lang="en-US" sz="2600" i="1" dirty="0" err="1"/>
              <a:t>nur</a:t>
            </a:r>
            <a:r>
              <a:rPr lang="en-US" sz="2600" i="1" dirty="0"/>
              <a:t> </a:t>
            </a:r>
            <a:r>
              <a:rPr lang="en-US" sz="2600" i="1" dirty="0" err="1"/>
              <a:t>Ihre</a:t>
            </a:r>
            <a:r>
              <a:rPr lang="en-US" sz="2600" i="1" dirty="0"/>
              <a:t> Motivation, </a:t>
            </a:r>
            <a:r>
              <a:rPr lang="en-US" sz="2600" i="1" dirty="0" err="1"/>
              <a:t>sondern</a:t>
            </a:r>
            <a:r>
              <a:rPr lang="en-US" sz="2600" i="1" dirty="0"/>
              <a:t> </a:t>
            </a:r>
            <a:r>
              <a:rPr lang="en-US" sz="2600" i="1" dirty="0" err="1"/>
              <a:t>auch</a:t>
            </a:r>
            <a:r>
              <a:rPr lang="en-US" sz="2600" i="1" dirty="0"/>
              <a:t> </a:t>
            </a:r>
            <a:r>
              <a:rPr lang="en-US" sz="2600" i="1" dirty="0" err="1"/>
              <a:t>Ihr</a:t>
            </a:r>
            <a:r>
              <a:rPr lang="en-US" sz="2600" i="1" dirty="0"/>
              <a:t> </a:t>
            </a:r>
            <a:r>
              <a:rPr lang="en-US" sz="2600" i="1" dirty="0" err="1"/>
              <a:t>Fachwissen</a:t>
            </a:r>
            <a:r>
              <a:rPr lang="en-US" sz="2600" i="1" dirty="0"/>
              <a:t> </a:t>
            </a:r>
            <a:r>
              <a:rPr lang="en-US" sz="2600" i="1" dirty="0" err="1"/>
              <a:t>realistisch</a:t>
            </a:r>
            <a:r>
              <a:rPr lang="en-US" sz="2600" i="1" dirty="0"/>
              <a:t> </a:t>
            </a:r>
            <a:r>
              <a:rPr lang="en-US" sz="2600" i="1" dirty="0" err="1"/>
              <a:t>ein</a:t>
            </a:r>
            <a:r>
              <a:rPr lang="en-US" sz="2600" i="1" dirty="0"/>
              <a:t> – so </a:t>
            </a:r>
            <a:r>
              <a:rPr lang="en-US" sz="2600" i="1" dirty="0" err="1"/>
              <a:t>werden</a:t>
            </a:r>
            <a:r>
              <a:rPr lang="en-US" sz="2600" i="1" dirty="0"/>
              <a:t> Sie </a:t>
            </a:r>
            <a:r>
              <a:rPr lang="en-US" sz="2600" i="1" dirty="0" err="1"/>
              <a:t>bessere</a:t>
            </a:r>
            <a:r>
              <a:rPr lang="en-US" sz="2600" i="1" dirty="0"/>
              <a:t> </a:t>
            </a:r>
            <a:r>
              <a:rPr lang="en-US" sz="2600" i="1" dirty="0" err="1"/>
              <a:t>Entscheidungen</a:t>
            </a:r>
            <a:r>
              <a:rPr lang="en-US" sz="2600" i="1" dirty="0"/>
              <a:t> </a:t>
            </a:r>
            <a:r>
              <a:rPr lang="en-US" sz="2600" i="1" dirty="0" err="1"/>
              <a:t>treffen</a:t>
            </a:r>
            <a:r>
              <a:rPr lang="en-US" sz="2600" i="1" dirty="0"/>
              <a:t>! </a:t>
            </a:r>
            <a:endParaRPr lang="it-IT" sz="2600" i="1" dirty="0"/>
          </a:p>
          <a:p>
            <a:endParaRPr lang="it-IT" sz="2600" dirty="0"/>
          </a:p>
          <a:p>
            <a:r>
              <a:rPr lang="it-IT" sz="2600" dirty="0"/>
              <a:t>Chi vuole essere sicuro di prendere sempre le decisioni giuste ricorre invece tendenzialmente all’aiuto di un consulente competente, per evitare errori costosi. Mettete in chiaro la vostra posizione e valutate in modo realistico non solo quali sono le vostre motivazioni ma anche le vostre competenze: in questo modo prenderete decisioni migliori!</a:t>
            </a:r>
          </a:p>
        </p:txBody>
      </p:sp>
    </p:spTree>
    <p:extLst>
      <p:ext uri="{BB962C8B-B14F-4D97-AF65-F5344CB8AC3E}">
        <p14:creationId xmlns:p14="http://schemas.microsoft.com/office/powerpoint/2010/main" val="39393273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55C0EF-C64B-F464-DE47-14223465045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D5E38FBD-E4DF-F480-4844-EFCC8C835192}"/>
              </a:ext>
            </a:extLst>
          </p:cNvPr>
          <p:cNvSpPr txBox="1">
            <a:spLocks noChangeArrowheads="1"/>
          </p:cNvSpPr>
          <p:nvPr/>
        </p:nvSpPr>
        <p:spPr bwMode="auto">
          <a:xfrm>
            <a:off x="251520" y="188640"/>
            <a:ext cx="8229600" cy="6494085"/>
          </a:xfrm>
          <a:prstGeom prst="rect">
            <a:avLst/>
          </a:prstGeom>
          <a:noFill/>
          <a:ln w="9525">
            <a:noFill/>
            <a:miter lim="800000"/>
            <a:headEnd/>
            <a:tailEnd/>
          </a:ln>
        </p:spPr>
        <p:txBody>
          <a:bodyPr>
            <a:spAutoFit/>
          </a:bodyPr>
          <a:lstStyle/>
          <a:p>
            <a:r>
              <a:rPr lang="en-US" sz="2600" b="1" i="1" dirty="0"/>
              <a:t>3.2.2 Das 1x1 der </a:t>
            </a:r>
            <a:r>
              <a:rPr lang="en-US" sz="2600" b="1" i="1" dirty="0" err="1"/>
              <a:t>Konten</a:t>
            </a:r>
            <a:r>
              <a:rPr lang="en-US" sz="2600" b="1" i="1" dirty="0"/>
              <a:t> </a:t>
            </a:r>
            <a:endParaRPr lang="it-IT" sz="2600" i="1" dirty="0"/>
          </a:p>
          <a:p>
            <a:r>
              <a:rPr lang="en-US" sz="2600" i="1" dirty="0"/>
              <a:t> </a:t>
            </a:r>
            <a:r>
              <a:rPr lang="en-US" sz="2600" i="1" dirty="0" err="1"/>
              <a:t>Im</a:t>
            </a:r>
            <a:r>
              <a:rPr lang="en-US" sz="2600" i="1" dirty="0"/>
              <a:t> </a:t>
            </a:r>
            <a:r>
              <a:rPr lang="en-US" sz="2600" i="1" dirty="0" err="1"/>
              <a:t>Normalfall</a:t>
            </a:r>
            <a:r>
              <a:rPr lang="en-US" sz="2600" i="1" dirty="0"/>
              <a:t> </a:t>
            </a:r>
            <a:r>
              <a:rPr lang="en-US" sz="2600" i="1" dirty="0" err="1"/>
              <a:t>benötigt</a:t>
            </a:r>
            <a:r>
              <a:rPr lang="en-US" sz="2600" i="1" dirty="0"/>
              <a:t> man </a:t>
            </a:r>
            <a:r>
              <a:rPr lang="en-US" sz="2600" i="1" dirty="0" err="1"/>
              <a:t>genau</a:t>
            </a:r>
            <a:r>
              <a:rPr lang="en-US" sz="2600" i="1" dirty="0"/>
              <a:t> </a:t>
            </a:r>
            <a:r>
              <a:rPr lang="en-US" sz="2600" i="1" dirty="0" err="1"/>
              <a:t>ein</a:t>
            </a:r>
            <a:r>
              <a:rPr lang="en-US" sz="2600" i="1" dirty="0"/>
              <a:t> </a:t>
            </a:r>
            <a:r>
              <a:rPr lang="en-US" sz="2600" i="1" dirty="0" err="1"/>
              <a:t>Girokonto</a:t>
            </a:r>
            <a:r>
              <a:rPr lang="en-US" sz="2600" i="1" dirty="0"/>
              <a:t>. Geld </a:t>
            </a:r>
            <a:r>
              <a:rPr lang="en-US" sz="2600" i="1" dirty="0" err="1"/>
              <a:t>dort</a:t>
            </a:r>
            <a:r>
              <a:rPr lang="en-US" sz="2600" i="1" dirty="0"/>
              <a:t> </a:t>
            </a:r>
            <a:r>
              <a:rPr lang="en-US" sz="2600" i="1" dirty="0" err="1"/>
              <a:t>ist</a:t>
            </a:r>
            <a:r>
              <a:rPr lang="en-US" sz="2600" i="1" dirty="0"/>
              <a:t> </a:t>
            </a:r>
            <a:r>
              <a:rPr lang="en-US" sz="2600" i="1" dirty="0" err="1"/>
              <a:t>allerdings</a:t>
            </a:r>
            <a:r>
              <a:rPr lang="en-US" sz="2600" i="1" dirty="0"/>
              <a:t> fast </a:t>
            </a:r>
            <a:r>
              <a:rPr lang="en-US" sz="2600" i="1" dirty="0" err="1"/>
              <a:t>wie</a:t>
            </a:r>
            <a:r>
              <a:rPr lang="en-US" sz="2600" i="1" dirty="0"/>
              <a:t> </a:t>
            </a:r>
            <a:r>
              <a:rPr lang="en-US" sz="2600" i="1" dirty="0" err="1"/>
              <a:t>Bargeld</a:t>
            </a:r>
            <a:r>
              <a:rPr lang="en-US" sz="2600" i="1" dirty="0"/>
              <a:t> in der </a:t>
            </a:r>
            <a:r>
              <a:rPr lang="en-US" sz="2600" i="1" dirty="0" err="1"/>
              <a:t>Geldbörse</a:t>
            </a:r>
            <a:r>
              <a:rPr lang="en-US" sz="2600" i="1" dirty="0"/>
              <a:t>. Es </a:t>
            </a:r>
            <a:r>
              <a:rPr lang="en-US" sz="2600" i="1" dirty="0" err="1"/>
              <a:t>bringt</a:t>
            </a:r>
            <a:r>
              <a:rPr lang="en-US" sz="2600" i="1" dirty="0"/>
              <a:t> in </a:t>
            </a:r>
            <a:r>
              <a:rPr lang="en-US" sz="2600" i="1" dirty="0" err="1"/>
              <a:t>aller</a:t>
            </a:r>
            <a:r>
              <a:rPr lang="en-US" sz="2600" i="1" dirty="0"/>
              <a:t> Regel </a:t>
            </a:r>
            <a:r>
              <a:rPr lang="en-US" sz="2600" i="1" dirty="0" err="1"/>
              <a:t>auch</a:t>
            </a:r>
            <a:r>
              <a:rPr lang="en-US" sz="2600" i="1" dirty="0"/>
              <a:t> </a:t>
            </a:r>
            <a:r>
              <a:rPr lang="en-US" sz="2600" i="1" dirty="0" err="1"/>
              <a:t>keine</a:t>
            </a:r>
            <a:r>
              <a:rPr lang="en-US" sz="2600" i="1" dirty="0"/>
              <a:t> </a:t>
            </a:r>
            <a:r>
              <a:rPr lang="en-US" sz="2600" i="1" dirty="0" err="1"/>
              <a:t>Zinsen</a:t>
            </a:r>
            <a:r>
              <a:rPr lang="en-US" sz="2600" i="1" dirty="0"/>
              <a:t>. Zu </a:t>
            </a:r>
            <a:r>
              <a:rPr lang="en-US" sz="2600" i="1" dirty="0" err="1"/>
              <a:t>jedem</a:t>
            </a:r>
            <a:r>
              <a:rPr lang="en-US" sz="2600" i="1" dirty="0"/>
              <a:t> </a:t>
            </a:r>
            <a:r>
              <a:rPr lang="en-US" sz="2600" i="1" dirty="0" err="1"/>
              <a:t>unverzinsten</a:t>
            </a:r>
            <a:r>
              <a:rPr lang="en-US" sz="2600" i="1" dirty="0"/>
              <a:t> </a:t>
            </a:r>
            <a:r>
              <a:rPr lang="en-US" sz="2600" i="1" dirty="0" err="1"/>
              <a:t>Girokonto</a:t>
            </a:r>
            <a:r>
              <a:rPr lang="en-US" sz="2600" i="1" dirty="0"/>
              <a:t> </a:t>
            </a:r>
            <a:r>
              <a:rPr lang="en-US" sz="2600" i="1" dirty="0" err="1"/>
              <a:t>sollte</a:t>
            </a:r>
            <a:r>
              <a:rPr lang="en-US" sz="2600" i="1" dirty="0"/>
              <a:t> </a:t>
            </a:r>
            <a:r>
              <a:rPr lang="en-US" sz="2600" i="1" dirty="0" err="1"/>
              <a:t>daher</a:t>
            </a:r>
            <a:r>
              <a:rPr lang="en-US" sz="2600" i="1" dirty="0"/>
              <a:t> </a:t>
            </a:r>
            <a:r>
              <a:rPr lang="en-US" sz="2600" i="1" dirty="0" err="1"/>
              <a:t>ein</a:t>
            </a:r>
            <a:r>
              <a:rPr lang="en-US" sz="2600" i="1" dirty="0"/>
              <a:t> </a:t>
            </a:r>
            <a:r>
              <a:rPr lang="en-US" sz="2600" i="1" dirty="0" err="1"/>
              <a:t>Tagesgeldkonto</a:t>
            </a:r>
            <a:r>
              <a:rPr lang="en-US" sz="2600" i="1" dirty="0"/>
              <a:t> </a:t>
            </a:r>
            <a:r>
              <a:rPr lang="en-US" sz="2600" i="1" dirty="0" err="1"/>
              <a:t>oder</a:t>
            </a:r>
            <a:r>
              <a:rPr lang="en-US" sz="2600" i="1" dirty="0"/>
              <a:t> </a:t>
            </a:r>
            <a:r>
              <a:rPr lang="en-US" sz="2600" i="1" dirty="0" err="1"/>
              <a:t>zumindest</a:t>
            </a:r>
            <a:r>
              <a:rPr lang="en-US" sz="2600" i="1" dirty="0"/>
              <a:t> </a:t>
            </a:r>
            <a:r>
              <a:rPr lang="en-US" sz="2600" i="1" dirty="0" err="1"/>
              <a:t>ein</a:t>
            </a:r>
            <a:r>
              <a:rPr lang="en-US" sz="2600" i="1" dirty="0"/>
              <a:t> </a:t>
            </a:r>
            <a:r>
              <a:rPr lang="en-US" sz="2600" i="1" dirty="0" err="1"/>
              <a:t>Sparbuch</a:t>
            </a:r>
            <a:r>
              <a:rPr lang="en-US" sz="2600" i="1" dirty="0"/>
              <a:t> </a:t>
            </a:r>
            <a:r>
              <a:rPr lang="en-US" sz="2600" i="1" dirty="0" err="1"/>
              <a:t>gehören</a:t>
            </a:r>
            <a:r>
              <a:rPr lang="en-US" sz="2600" i="1" dirty="0"/>
              <a:t>. Dort </a:t>
            </a:r>
            <a:r>
              <a:rPr lang="en-US" sz="2600" i="1" dirty="0" err="1"/>
              <a:t>sollten</a:t>
            </a:r>
            <a:r>
              <a:rPr lang="en-US" sz="2600" i="1" dirty="0"/>
              <a:t> Sie immer </a:t>
            </a:r>
            <a:r>
              <a:rPr lang="en-US" sz="2600" i="1" dirty="0" err="1"/>
              <a:t>alles</a:t>
            </a:r>
            <a:r>
              <a:rPr lang="en-US" sz="2600" i="1" dirty="0"/>
              <a:t> Geld „</a:t>
            </a:r>
            <a:r>
              <a:rPr lang="en-US" sz="2600" i="1" dirty="0" err="1"/>
              <a:t>parken</a:t>
            </a:r>
            <a:r>
              <a:rPr lang="en-US" sz="2600" i="1" dirty="0"/>
              <a:t>“, das </a:t>
            </a:r>
            <a:r>
              <a:rPr lang="en-US" sz="2600" i="1" dirty="0" err="1"/>
              <a:t>nicht</a:t>
            </a:r>
            <a:r>
              <a:rPr lang="en-US" sz="2600" i="1" dirty="0"/>
              <a:t> in den </a:t>
            </a:r>
            <a:r>
              <a:rPr lang="en-US" sz="2600" i="1" dirty="0" err="1"/>
              <a:t>nächsten</a:t>
            </a:r>
            <a:r>
              <a:rPr lang="en-US" sz="2600" i="1" dirty="0"/>
              <a:t> </a:t>
            </a:r>
            <a:r>
              <a:rPr lang="en-US" sz="2600" i="1" dirty="0" err="1"/>
              <a:t>Tagen</a:t>
            </a:r>
            <a:r>
              <a:rPr lang="en-US" sz="2600" i="1" dirty="0"/>
              <a:t> </a:t>
            </a:r>
            <a:r>
              <a:rPr lang="en-US" sz="2600" i="1" dirty="0" err="1"/>
              <a:t>gebraucht</a:t>
            </a:r>
            <a:r>
              <a:rPr lang="en-US" sz="2600" i="1" dirty="0"/>
              <a:t> </a:t>
            </a:r>
            <a:r>
              <a:rPr lang="en-US" sz="2600" i="1" dirty="0" err="1"/>
              <a:t>wird</a:t>
            </a:r>
            <a:r>
              <a:rPr lang="en-US" sz="2600" i="1" dirty="0"/>
              <a:t>. </a:t>
            </a:r>
          </a:p>
          <a:p>
            <a:endParaRPr lang="en-US" sz="2600" dirty="0"/>
          </a:p>
          <a:p>
            <a:r>
              <a:rPr lang="it-IT" sz="2600" dirty="0"/>
              <a:t>3.2.2 L’ABC dei conti</a:t>
            </a:r>
          </a:p>
          <a:p>
            <a:r>
              <a:rPr lang="it-IT" sz="2600" dirty="0"/>
              <a:t>Generalmente si ha bisogno di un solo conto corrente, tuttavia lì i soldi sono quasi come i contanti nel portafoglio, poiché di norma non maturano interessi. Perciò, ogni conto corrente infruttifero dovrebbe essere accompagnato da un deposito giornaliero o almeno da un libretto di risparmio, dove dovreste sempre “parcheggiare” tutto il denaro che non vi servirà nei prossimi giorni. </a:t>
            </a:r>
          </a:p>
        </p:txBody>
      </p:sp>
    </p:spTree>
    <p:extLst>
      <p:ext uri="{BB962C8B-B14F-4D97-AF65-F5344CB8AC3E}">
        <p14:creationId xmlns:p14="http://schemas.microsoft.com/office/powerpoint/2010/main" val="4161066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124754"/>
          </a:xfrm>
          <a:prstGeom prst="rect">
            <a:avLst/>
          </a:prstGeom>
          <a:noFill/>
          <a:ln w="9525">
            <a:noFill/>
            <a:miter lim="800000"/>
            <a:headEnd/>
            <a:tailEnd/>
          </a:ln>
        </p:spPr>
        <p:txBody>
          <a:bodyPr>
            <a:spAutoFit/>
          </a:bodyPr>
          <a:lstStyle/>
          <a:p>
            <a:r>
              <a:rPr lang="de-DE" sz="2800" i="1" dirty="0" err="1"/>
              <a:t>Giroconto</a:t>
            </a:r>
            <a:endParaRPr lang="it-IT" sz="2800" i="1" dirty="0"/>
          </a:p>
          <a:p>
            <a:r>
              <a:rPr lang="it-IT" sz="2800" i="1" dirty="0"/>
              <a:t>operazione bancaria che genera trasferimento di disponibilità di denaro tra due conti correnti diversi. Nella operazione di giroconto sono coinvolti il soggetto che ordina l'operazione (ordinante) ed il soggetto che riceve l'accredito di denaro in conto corrente (beneficiario).</a:t>
            </a:r>
          </a:p>
          <a:p>
            <a:endParaRPr lang="it-IT" sz="2800" i="1" dirty="0"/>
          </a:p>
          <a:p>
            <a:endParaRPr lang="it-IT" sz="2800" i="1" dirty="0"/>
          </a:p>
          <a:p>
            <a:r>
              <a:rPr lang="it-IT" sz="2800" i="1" dirty="0"/>
              <a:t>trasferimento di denaro dal conto corrente di un ordinante a quello di un beneficiario, quando entrambi sono clienti dello stesso istituto di credito</a:t>
            </a:r>
          </a:p>
          <a:p>
            <a:endParaRPr lang="it-IT" sz="2800" dirty="0"/>
          </a:p>
          <a:p>
            <a:r>
              <a:rPr lang="it-IT" sz="2800" dirty="0"/>
              <a:t> </a:t>
            </a:r>
          </a:p>
        </p:txBody>
      </p:sp>
    </p:spTree>
    <p:extLst>
      <p:ext uri="{BB962C8B-B14F-4D97-AF65-F5344CB8AC3E}">
        <p14:creationId xmlns:p14="http://schemas.microsoft.com/office/powerpoint/2010/main" val="27607183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3970318"/>
          </a:xfrm>
          <a:prstGeom prst="rect">
            <a:avLst/>
          </a:prstGeom>
          <a:noFill/>
          <a:ln w="9525">
            <a:noFill/>
            <a:miter lim="800000"/>
            <a:headEnd/>
            <a:tailEnd/>
          </a:ln>
        </p:spPr>
        <p:txBody>
          <a:bodyPr>
            <a:spAutoFit/>
          </a:bodyPr>
          <a:lstStyle/>
          <a:p>
            <a:r>
              <a:rPr lang="it-IT" sz="2800" b="1" i="1" dirty="0"/>
              <a:t>Cos’è un giroconto:</a:t>
            </a:r>
            <a:r>
              <a:rPr lang="it-IT" sz="2800" i="1" dirty="0"/>
              <a:t> è un’operazione bancaria di trasferimento immediato fondi presenti su un conto corrente che può essere effettuata tra due conti di uno stesso intestatario.</a:t>
            </a:r>
          </a:p>
          <a:p>
            <a:endParaRPr lang="it-IT" sz="2800" i="1" dirty="0"/>
          </a:p>
          <a:p>
            <a:r>
              <a:rPr lang="it-IT" sz="2800" b="1" i="1" dirty="0"/>
              <a:t>Cos’è un bonifico:</a:t>
            </a:r>
            <a:r>
              <a:rPr lang="it-IT" sz="2800" i="1" dirty="0"/>
              <a:t> è un’operazione bancaria attraverso la quale possono essere effettuati trasferimenti di denaro verso conti di cui si è intestatari (se non abilitati al giroconto) o verso conti intestati a terzi.</a:t>
            </a:r>
          </a:p>
        </p:txBody>
      </p:sp>
    </p:spTree>
    <p:extLst>
      <p:ext uri="{BB962C8B-B14F-4D97-AF65-F5344CB8AC3E}">
        <p14:creationId xmlns:p14="http://schemas.microsoft.com/office/powerpoint/2010/main" val="6377920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262979"/>
          </a:xfrm>
          <a:prstGeom prst="rect">
            <a:avLst/>
          </a:prstGeom>
          <a:noFill/>
          <a:ln w="9525">
            <a:noFill/>
            <a:miter lim="800000"/>
            <a:headEnd/>
            <a:tailEnd/>
          </a:ln>
        </p:spPr>
        <p:txBody>
          <a:bodyPr>
            <a:spAutoFit/>
          </a:bodyPr>
          <a:lstStyle/>
          <a:p>
            <a:endParaRPr lang="it-IT" sz="2800" dirty="0"/>
          </a:p>
          <a:p>
            <a:r>
              <a:rPr lang="it-IT" sz="2800" i="1" dirty="0" err="1"/>
              <a:t>Das</a:t>
            </a:r>
            <a:r>
              <a:rPr lang="it-IT" sz="2800" i="1" dirty="0"/>
              <a:t> </a:t>
            </a:r>
            <a:r>
              <a:rPr lang="it-IT" sz="2800" b="1" i="1" dirty="0" err="1"/>
              <a:t>Girokonto</a:t>
            </a:r>
            <a:r>
              <a:rPr lang="it-IT" sz="2800" i="1" dirty="0"/>
              <a:t> </a:t>
            </a:r>
            <a:r>
              <a:rPr lang="it-IT" sz="2800" i="1" dirty="0" err="1"/>
              <a:t>ist</a:t>
            </a:r>
            <a:r>
              <a:rPr lang="it-IT" sz="2800" i="1" dirty="0"/>
              <a:t> </a:t>
            </a:r>
            <a:r>
              <a:rPr lang="it-IT" sz="2800" i="1" dirty="0" err="1"/>
              <a:t>ein</a:t>
            </a:r>
            <a:r>
              <a:rPr lang="it-IT" sz="2800" i="1" dirty="0"/>
              <a:t> von </a:t>
            </a:r>
            <a:r>
              <a:rPr lang="it-IT" sz="2800" i="1" dirty="0" err="1"/>
              <a:t>Kreditinstituten</a:t>
            </a:r>
            <a:r>
              <a:rPr lang="it-IT" sz="2800" i="1" dirty="0"/>
              <a:t> </a:t>
            </a:r>
            <a:r>
              <a:rPr lang="it-IT" sz="2800" i="1" dirty="0" err="1"/>
              <a:t>für</a:t>
            </a:r>
            <a:r>
              <a:rPr lang="it-IT" sz="2800" i="1" dirty="0"/>
              <a:t> </a:t>
            </a:r>
            <a:r>
              <a:rPr lang="it-IT" sz="2800" i="1" dirty="0" err="1"/>
              <a:t>Bankkunden</a:t>
            </a:r>
            <a:r>
              <a:rPr lang="it-IT" sz="2800" i="1" dirty="0"/>
              <a:t> </a:t>
            </a:r>
            <a:r>
              <a:rPr lang="it-IT" sz="2800" i="1" dirty="0" err="1"/>
              <a:t>geführtes</a:t>
            </a:r>
            <a:r>
              <a:rPr lang="it-IT" sz="2800" i="1" dirty="0"/>
              <a:t> </a:t>
            </a:r>
            <a:r>
              <a:rPr lang="it-IT" sz="2800" i="1" dirty="0" err="1"/>
              <a:t>Kontokorrentkonto</a:t>
            </a:r>
            <a:r>
              <a:rPr lang="it-IT" sz="2800" i="1" dirty="0"/>
              <a:t> </a:t>
            </a:r>
            <a:r>
              <a:rPr lang="it-IT" sz="2800" i="1" dirty="0" err="1"/>
              <a:t>zur</a:t>
            </a:r>
            <a:r>
              <a:rPr lang="it-IT" sz="2800" i="1" dirty="0"/>
              <a:t> </a:t>
            </a:r>
            <a:r>
              <a:rPr lang="it-IT" sz="2800" i="1" dirty="0" err="1"/>
              <a:t>Abwicklung</a:t>
            </a:r>
            <a:r>
              <a:rPr lang="it-IT" sz="2800" i="1" dirty="0"/>
              <a:t> </a:t>
            </a:r>
            <a:r>
              <a:rPr lang="it-IT" sz="2800" i="1" dirty="0" err="1"/>
              <a:t>des</a:t>
            </a:r>
            <a:r>
              <a:rPr lang="it-IT" sz="2800" i="1" dirty="0"/>
              <a:t> </a:t>
            </a:r>
            <a:r>
              <a:rPr lang="it-IT" sz="2800" i="1" dirty="0" err="1"/>
              <a:t>Zahlungsverkehrs</a:t>
            </a:r>
            <a:r>
              <a:rPr lang="it-IT" sz="2800" i="1" dirty="0"/>
              <a:t>. </a:t>
            </a:r>
            <a:r>
              <a:rPr lang="en-US" sz="2800" i="1" dirty="0" err="1"/>
              <a:t>Zahlungen</a:t>
            </a:r>
            <a:r>
              <a:rPr lang="en-US" sz="2800" i="1" dirty="0"/>
              <a:t> </a:t>
            </a:r>
            <a:r>
              <a:rPr lang="en-US" sz="2800" i="1" dirty="0" err="1"/>
              <a:t>werden</a:t>
            </a:r>
            <a:r>
              <a:rPr lang="en-US" sz="2800" i="1" dirty="0"/>
              <a:t> </a:t>
            </a:r>
            <a:r>
              <a:rPr lang="en-US" sz="2800" i="1" dirty="0" err="1"/>
              <a:t>zu</a:t>
            </a:r>
            <a:r>
              <a:rPr lang="en-US" sz="2800" i="1" dirty="0"/>
              <a:t> </a:t>
            </a:r>
            <a:r>
              <a:rPr lang="en-US" sz="2800" i="1" dirty="0" err="1"/>
              <a:t>Gunsten</a:t>
            </a:r>
            <a:r>
              <a:rPr lang="en-US" sz="2800" i="1" dirty="0"/>
              <a:t> und </a:t>
            </a:r>
            <a:r>
              <a:rPr lang="en-US" sz="2800" i="1" dirty="0" err="1"/>
              <a:t>zu</a:t>
            </a:r>
            <a:r>
              <a:rPr lang="en-US" sz="2800" i="1" dirty="0"/>
              <a:t> </a:t>
            </a:r>
            <a:r>
              <a:rPr lang="en-US" sz="2800" i="1" dirty="0" err="1"/>
              <a:t>Lasten</a:t>
            </a:r>
            <a:r>
              <a:rPr lang="en-US" sz="2800" i="1" dirty="0"/>
              <a:t> des </a:t>
            </a:r>
            <a:r>
              <a:rPr lang="en-US" sz="2800" i="1" dirty="0" err="1"/>
              <a:t>Girokontos</a:t>
            </a:r>
            <a:r>
              <a:rPr lang="en-US" sz="2800" i="1" dirty="0"/>
              <a:t> </a:t>
            </a:r>
            <a:r>
              <a:rPr lang="en-US" sz="2800" i="1" dirty="0" err="1"/>
              <a:t>gebucht</a:t>
            </a:r>
            <a:r>
              <a:rPr lang="en-US" sz="2800" i="1" dirty="0"/>
              <a:t>.</a:t>
            </a:r>
          </a:p>
          <a:p>
            <a:endParaRPr lang="en-US" sz="2800" i="1" dirty="0"/>
          </a:p>
          <a:p>
            <a:r>
              <a:rPr lang="de-DE" sz="2800" i="1" dirty="0"/>
              <a:t>Kontokorrentkonto </a:t>
            </a:r>
          </a:p>
          <a:p>
            <a:r>
              <a:rPr lang="de-DE" sz="2800" i="1" dirty="0"/>
              <a:t>Die Abgrenzung zum Begriff Girokonto stellt darauf ab, dass das Kontokorrentkonto frü­her keine negativen Salden aufweisen konnte. Heute werden die beiden Begriffe überwiegend synonym verwandt. </a:t>
            </a:r>
          </a:p>
          <a:p>
            <a:endParaRPr lang="it-IT" sz="2800" dirty="0"/>
          </a:p>
        </p:txBody>
      </p:sp>
    </p:spTree>
    <p:extLst>
      <p:ext uri="{BB962C8B-B14F-4D97-AF65-F5344CB8AC3E}">
        <p14:creationId xmlns:p14="http://schemas.microsoft.com/office/powerpoint/2010/main" val="16537336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693866"/>
          </a:xfrm>
          <a:prstGeom prst="rect">
            <a:avLst/>
          </a:prstGeom>
          <a:noFill/>
          <a:ln w="9525">
            <a:noFill/>
            <a:miter lim="800000"/>
            <a:headEnd/>
            <a:tailEnd/>
          </a:ln>
        </p:spPr>
        <p:txBody>
          <a:bodyPr>
            <a:spAutoFit/>
          </a:bodyPr>
          <a:lstStyle/>
          <a:p>
            <a:r>
              <a:rPr lang="de-DE" sz="2600" i="1" dirty="0"/>
              <a:t>Ein </a:t>
            </a:r>
            <a:r>
              <a:rPr lang="de-DE" sz="2600" b="1" i="1" dirty="0"/>
              <a:t>Tagesgeldkonto</a:t>
            </a:r>
            <a:r>
              <a:rPr lang="de-DE" sz="2600" i="1" dirty="0"/>
              <a:t> ist ein verzinstes Konto ohne festgelegte Laufzeit, der Kontoinhaber kann täglich in beliebiger Höhe über sein Guthaben verfügen.</a:t>
            </a:r>
          </a:p>
          <a:p>
            <a:endParaRPr lang="de-DE" sz="2600" i="1" dirty="0"/>
          </a:p>
          <a:p>
            <a:r>
              <a:rPr lang="de-DE" sz="2600" i="1" dirty="0"/>
              <a:t>verzinstes Konto, über dessen Guthaben der Kontoinhaber ohne Einhaltung irgendwelcher Kündigungsfristen täglich verfügen kann.</a:t>
            </a:r>
          </a:p>
          <a:p>
            <a:r>
              <a:rPr lang="de-DE" sz="2600" i="1" dirty="0"/>
              <a:t>Aufgrund der häufig recht attraktiven Verzinsung werden Tagesgeldkonten oft auch für längere Anlagelaufzeiten genutzt. </a:t>
            </a:r>
            <a:r>
              <a:rPr lang="de-DE" sz="2600" b="1" i="1" dirty="0"/>
              <a:t>Tagesgeldkonten </a:t>
            </a:r>
            <a:r>
              <a:rPr lang="de-DE" sz="2600" i="1" dirty="0"/>
              <a:t>sind im Gegensatz zu Girokonten </a:t>
            </a:r>
            <a:r>
              <a:rPr lang="de-DE" sz="2600" b="1" i="1" dirty="0"/>
              <a:t>nicht für den Zahlungsverkehr zugelassen</a:t>
            </a:r>
            <a:r>
              <a:rPr lang="de-DE" sz="2600" i="1" dirty="0"/>
              <a:t>. Überweisungen können nur auf das angegebene Referenzkonto erfolgen. Lastschriften können nicht vom Tagesgeldkonto eingezogen werden.</a:t>
            </a:r>
            <a:endParaRPr lang="it-IT" sz="2600" i="1" dirty="0"/>
          </a:p>
        </p:txBody>
      </p:sp>
    </p:spTree>
    <p:extLst>
      <p:ext uri="{BB962C8B-B14F-4D97-AF65-F5344CB8AC3E}">
        <p14:creationId xmlns:p14="http://schemas.microsoft.com/office/powerpoint/2010/main" val="11501556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893647"/>
          </a:xfrm>
          <a:prstGeom prst="rect">
            <a:avLst/>
          </a:prstGeom>
          <a:noFill/>
          <a:ln w="9525">
            <a:noFill/>
            <a:miter lim="800000"/>
            <a:headEnd/>
            <a:tailEnd/>
          </a:ln>
        </p:spPr>
        <p:txBody>
          <a:bodyPr>
            <a:spAutoFit/>
          </a:bodyPr>
          <a:lstStyle/>
          <a:p>
            <a:r>
              <a:rPr lang="de-DE" sz="2600" i="1" dirty="0"/>
              <a:t>Bei einem </a:t>
            </a:r>
            <a:r>
              <a:rPr lang="de-DE" sz="2600" b="1" i="1" dirty="0"/>
              <a:t>Festgeldkonto</a:t>
            </a:r>
            <a:r>
              <a:rPr lang="de-DE" sz="2600" i="1" dirty="0"/>
              <a:t> handelt es sich um eine Möglichkeit zur Geldanlage. Häufig kann Geld ab einer bestimmten Summe für einen fest gelegten Zeitraum von einigen Monaten oder Jahren zu einem fest geschriebenen Zins angelegt werden. </a:t>
            </a:r>
            <a:r>
              <a:rPr lang="en-US" sz="2600" i="1" dirty="0"/>
              <a:t>Das Geld </a:t>
            </a:r>
            <a:r>
              <a:rPr lang="en-US" sz="2600" i="1" dirty="0" err="1"/>
              <a:t>ist</a:t>
            </a:r>
            <a:r>
              <a:rPr lang="en-US" sz="2600" i="1" dirty="0"/>
              <a:t> </a:t>
            </a:r>
            <a:r>
              <a:rPr lang="en-US" sz="2600" i="1" dirty="0" err="1"/>
              <a:t>während</a:t>
            </a:r>
            <a:r>
              <a:rPr lang="en-US" sz="2600" i="1" dirty="0"/>
              <a:t> der </a:t>
            </a:r>
            <a:r>
              <a:rPr lang="en-US" sz="2600" i="1" dirty="0" err="1"/>
              <a:t>Laufzeit</a:t>
            </a:r>
            <a:r>
              <a:rPr lang="en-US" sz="2600" i="1" dirty="0"/>
              <a:t> </a:t>
            </a:r>
            <a:r>
              <a:rPr lang="en-US" sz="2600" i="1" dirty="0" err="1"/>
              <a:t>für</a:t>
            </a:r>
            <a:r>
              <a:rPr lang="en-US" sz="2600" i="1" dirty="0"/>
              <a:t> den Sparer </a:t>
            </a:r>
            <a:r>
              <a:rPr lang="en-US" sz="2600" i="1" dirty="0" err="1"/>
              <a:t>nicht</a:t>
            </a:r>
            <a:r>
              <a:rPr lang="en-US" sz="2600" i="1" dirty="0"/>
              <a:t> </a:t>
            </a:r>
            <a:r>
              <a:rPr lang="en-US" sz="2600" i="1" dirty="0" err="1"/>
              <a:t>zugänglich</a:t>
            </a:r>
            <a:r>
              <a:rPr lang="en-US" sz="2600" i="1" dirty="0"/>
              <a:t>. </a:t>
            </a:r>
            <a:r>
              <a:rPr lang="en-US" sz="2600" i="1" dirty="0" err="1"/>
              <a:t>D.h</a:t>
            </a:r>
            <a:r>
              <a:rPr lang="en-US" sz="2600" i="1" dirty="0"/>
              <a:t>. </a:t>
            </a:r>
            <a:r>
              <a:rPr lang="en-US" sz="2600" i="1" dirty="0" err="1"/>
              <a:t>für</a:t>
            </a:r>
            <a:r>
              <a:rPr lang="en-US" sz="2600" i="1" dirty="0"/>
              <a:t> </a:t>
            </a:r>
            <a:r>
              <a:rPr lang="en-US" sz="2600" i="1" dirty="0" err="1"/>
              <a:t>Transaktionen</a:t>
            </a:r>
            <a:r>
              <a:rPr lang="en-US" sz="2600" i="1" dirty="0"/>
              <a:t> </a:t>
            </a:r>
            <a:r>
              <a:rPr lang="en-US" sz="2600" i="1" dirty="0" err="1"/>
              <a:t>sind</a:t>
            </a:r>
            <a:r>
              <a:rPr lang="en-US" sz="2600" i="1" dirty="0"/>
              <a:t> </a:t>
            </a:r>
            <a:r>
              <a:rPr lang="en-US" sz="2600" i="1" dirty="0" err="1"/>
              <a:t>Festgeldkonten</a:t>
            </a:r>
            <a:r>
              <a:rPr lang="en-US" sz="2600" i="1" dirty="0"/>
              <a:t> </a:t>
            </a:r>
            <a:r>
              <a:rPr lang="en-US" sz="2600" i="1" dirty="0" err="1"/>
              <a:t>nicht</a:t>
            </a:r>
            <a:r>
              <a:rPr lang="en-US" sz="2600" i="1" dirty="0"/>
              <a:t> </a:t>
            </a:r>
            <a:r>
              <a:rPr lang="en-US" sz="2600" i="1" dirty="0" err="1"/>
              <a:t>gedacht</a:t>
            </a:r>
            <a:r>
              <a:rPr lang="en-US" sz="2600" i="1" dirty="0"/>
              <a:t>. </a:t>
            </a:r>
            <a:r>
              <a:rPr lang="en-US" sz="2600" i="1" dirty="0" err="1"/>
              <a:t>Mit</a:t>
            </a:r>
            <a:r>
              <a:rPr lang="en-US" sz="2600" i="1" dirty="0"/>
              <a:t> </a:t>
            </a:r>
            <a:r>
              <a:rPr lang="en-US" sz="2600" i="1" dirty="0" err="1"/>
              <a:t>einer</a:t>
            </a:r>
            <a:r>
              <a:rPr lang="en-US" sz="2600" i="1" dirty="0"/>
              <a:t> </a:t>
            </a:r>
            <a:r>
              <a:rPr lang="en-US" sz="2600" i="1" dirty="0" err="1"/>
              <a:t>außerordentlichen</a:t>
            </a:r>
            <a:r>
              <a:rPr lang="en-US" sz="2600" i="1" dirty="0"/>
              <a:t> </a:t>
            </a:r>
            <a:r>
              <a:rPr lang="en-US" sz="2600" i="1" dirty="0" err="1"/>
              <a:t>Kündigung</a:t>
            </a:r>
            <a:r>
              <a:rPr lang="en-US" sz="2600" i="1" dirty="0"/>
              <a:t> und </a:t>
            </a:r>
            <a:r>
              <a:rPr lang="en-US" sz="2600" i="1" dirty="0" err="1"/>
              <a:t>einem</a:t>
            </a:r>
            <a:r>
              <a:rPr lang="en-US" sz="2600" i="1" dirty="0"/>
              <a:t> </a:t>
            </a:r>
            <a:r>
              <a:rPr lang="en-US" sz="2600" i="1" dirty="0" err="1"/>
              <a:t>Anteilsverlust</a:t>
            </a:r>
            <a:r>
              <a:rPr lang="en-US" sz="2600" i="1" dirty="0"/>
              <a:t> </a:t>
            </a:r>
            <a:r>
              <a:rPr lang="en-US" sz="2600" i="1" dirty="0" err="1"/>
              <a:t>können</a:t>
            </a:r>
            <a:r>
              <a:rPr lang="en-US" sz="2600" i="1" dirty="0"/>
              <a:t> </a:t>
            </a:r>
            <a:r>
              <a:rPr lang="en-US" sz="2600" i="1" dirty="0" err="1"/>
              <a:t>Festgeldkonten</a:t>
            </a:r>
            <a:r>
              <a:rPr lang="en-US" sz="2600" i="1" dirty="0"/>
              <a:t> </a:t>
            </a:r>
            <a:r>
              <a:rPr lang="en-US" sz="2600" i="1" dirty="0" err="1"/>
              <a:t>auch</a:t>
            </a:r>
            <a:r>
              <a:rPr lang="en-US" sz="2600" i="1" dirty="0"/>
              <a:t> </a:t>
            </a:r>
            <a:r>
              <a:rPr lang="en-US" sz="2600" i="1" dirty="0" err="1"/>
              <a:t>innerhalb</a:t>
            </a:r>
            <a:r>
              <a:rPr lang="en-US" sz="2600" i="1" dirty="0"/>
              <a:t> der </a:t>
            </a:r>
            <a:r>
              <a:rPr lang="en-US" sz="2600" i="1" dirty="0" err="1"/>
              <a:t>Laufzeit</a:t>
            </a:r>
            <a:r>
              <a:rPr lang="en-US" sz="2600" i="1" dirty="0"/>
              <a:t> in </a:t>
            </a:r>
            <a:r>
              <a:rPr lang="en-US" sz="2600" i="1" dirty="0" err="1"/>
              <a:t>Sonderfällen</a:t>
            </a:r>
            <a:r>
              <a:rPr lang="en-US" sz="2600" i="1" dirty="0"/>
              <a:t> </a:t>
            </a:r>
            <a:r>
              <a:rPr lang="en-US" sz="2600" i="1" dirty="0" err="1"/>
              <a:t>gekündigt</a:t>
            </a:r>
            <a:r>
              <a:rPr lang="en-US" sz="2600" i="1" dirty="0"/>
              <a:t> </a:t>
            </a:r>
            <a:r>
              <a:rPr lang="en-US" sz="2600" i="1" dirty="0" err="1"/>
              <a:t>werden</a:t>
            </a:r>
            <a:r>
              <a:rPr lang="en-US" sz="2600" i="1" dirty="0"/>
              <a:t>. </a:t>
            </a:r>
            <a:r>
              <a:rPr lang="en-US" sz="2600" i="1" dirty="0" err="1"/>
              <a:t>Festgeldkonten</a:t>
            </a:r>
            <a:r>
              <a:rPr lang="en-US" sz="2600" i="1" dirty="0"/>
              <a:t> </a:t>
            </a:r>
            <a:r>
              <a:rPr lang="en-US" sz="2600" i="1" dirty="0" err="1"/>
              <a:t>sind</a:t>
            </a:r>
            <a:r>
              <a:rPr lang="en-US" sz="2600" i="1" dirty="0"/>
              <a:t> </a:t>
            </a:r>
            <a:r>
              <a:rPr lang="en-US" sz="2600" i="1" dirty="0" err="1"/>
              <a:t>zwar</a:t>
            </a:r>
            <a:r>
              <a:rPr lang="en-US" sz="2600" i="1" dirty="0"/>
              <a:t> </a:t>
            </a:r>
            <a:r>
              <a:rPr lang="en-US" sz="2600" i="1" dirty="0" err="1"/>
              <a:t>weniger</a:t>
            </a:r>
            <a:r>
              <a:rPr lang="en-US" sz="2600" i="1" dirty="0"/>
              <a:t> </a:t>
            </a:r>
            <a:r>
              <a:rPr lang="en-US" sz="2600" i="1" dirty="0" err="1"/>
              <a:t>flexibel</a:t>
            </a:r>
            <a:r>
              <a:rPr lang="en-US" sz="2600" i="1" dirty="0"/>
              <a:t> und </a:t>
            </a:r>
            <a:r>
              <a:rPr lang="en-US" sz="2600" i="1" dirty="0" err="1"/>
              <a:t>als</a:t>
            </a:r>
            <a:r>
              <a:rPr lang="en-US" sz="2600" i="1" dirty="0"/>
              <a:t> </a:t>
            </a:r>
            <a:r>
              <a:rPr lang="en-US" sz="2600" i="1" dirty="0" err="1"/>
              <a:t>langfristige</a:t>
            </a:r>
            <a:r>
              <a:rPr lang="en-US" sz="2600" i="1" dirty="0"/>
              <a:t> </a:t>
            </a:r>
            <a:r>
              <a:rPr lang="en-US" sz="2600" i="1" dirty="0" err="1"/>
              <a:t>Geldanlage</a:t>
            </a:r>
            <a:r>
              <a:rPr lang="en-US" sz="2600" i="1" dirty="0"/>
              <a:t> </a:t>
            </a:r>
            <a:r>
              <a:rPr lang="en-US" sz="2600" i="1" dirty="0" err="1"/>
              <a:t>zu</a:t>
            </a:r>
            <a:r>
              <a:rPr lang="en-US" sz="2600" i="1" dirty="0"/>
              <a:t> verstehen, </a:t>
            </a:r>
            <a:r>
              <a:rPr lang="en-US" sz="2600" i="1" dirty="0" err="1"/>
              <a:t>versprechen</a:t>
            </a:r>
            <a:r>
              <a:rPr lang="en-US" sz="2600" i="1" dirty="0"/>
              <a:t> </a:t>
            </a:r>
            <a:r>
              <a:rPr lang="en-US" sz="2600" i="1" dirty="0" err="1"/>
              <a:t>aber</a:t>
            </a:r>
            <a:r>
              <a:rPr lang="en-US" sz="2600" i="1" dirty="0"/>
              <a:t> </a:t>
            </a:r>
            <a:r>
              <a:rPr lang="en-US" sz="2600" i="1" dirty="0" err="1"/>
              <a:t>eine</a:t>
            </a:r>
            <a:r>
              <a:rPr lang="en-US" sz="2600" i="1" dirty="0"/>
              <a:t> </a:t>
            </a:r>
            <a:r>
              <a:rPr lang="en-US" sz="2600" i="1" dirty="0" err="1"/>
              <a:t>bessere</a:t>
            </a:r>
            <a:r>
              <a:rPr lang="en-US" sz="2600" i="1" dirty="0"/>
              <a:t> </a:t>
            </a:r>
            <a:r>
              <a:rPr lang="en-US" sz="2600" i="1" dirty="0" err="1"/>
              <a:t>Verzinsung</a:t>
            </a:r>
            <a:r>
              <a:rPr lang="en-US" sz="2600" i="1" dirty="0"/>
              <a:t> </a:t>
            </a:r>
            <a:r>
              <a:rPr lang="en-US" sz="2600" i="1" dirty="0" err="1"/>
              <a:t>als</a:t>
            </a:r>
            <a:r>
              <a:rPr lang="en-US" sz="2600" i="1" dirty="0"/>
              <a:t> </a:t>
            </a:r>
            <a:r>
              <a:rPr lang="en-US" sz="2600" i="1" dirty="0" err="1"/>
              <a:t>Tagesgeld</a:t>
            </a:r>
            <a:r>
              <a:rPr lang="en-US" sz="2600" i="1" dirty="0"/>
              <a:t>. </a:t>
            </a:r>
            <a:endParaRPr lang="it-IT" sz="2600" i="1" dirty="0"/>
          </a:p>
        </p:txBody>
      </p:sp>
    </p:spTree>
    <p:extLst>
      <p:ext uri="{BB962C8B-B14F-4D97-AF65-F5344CB8AC3E}">
        <p14:creationId xmlns:p14="http://schemas.microsoft.com/office/powerpoint/2010/main" val="23043414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401205"/>
          </a:xfrm>
          <a:prstGeom prst="rect">
            <a:avLst/>
          </a:prstGeom>
          <a:noFill/>
          <a:ln w="9525">
            <a:noFill/>
            <a:miter lim="800000"/>
            <a:headEnd/>
            <a:tailEnd/>
          </a:ln>
        </p:spPr>
        <p:txBody>
          <a:bodyPr>
            <a:spAutoFit/>
          </a:bodyPr>
          <a:lstStyle/>
          <a:p>
            <a:r>
              <a:rPr lang="it-IT" sz="2800" i="1" dirty="0"/>
              <a:t>Un </a:t>
            </a:r>
            <a:r>
              <a:rPr lang="it-IT" sz="2800" b="1" i="1" dirty="0"/>
              <a:t>conto di deposito</a:t>
            </a:r>
            <a:r>
              <a:rPr lang="it-IT" sz="2800" i="1" dirty="0"/>
              <a:t> è un prodotto bancario che si distingue dal tradizionale conto corrente per essere un semplice deposito di denaro remunerato. Da esso si possono generalmente effettuare solo operazioni di prelievo e versamento, mentre sono inibite altre operazioni tipiche bancarie quali bonifico verso conti non predefiniti, pagamento assegni, prelievo con bancomat o carta di credito, eccetera.</a:t>
            </a:r>
          </a:p>
          <a:p>
            <a:endParaRPr lang="de-DE" sz="2800" dirty="0"/>
          </a:p>
          <a:p>
            <a:endParaRPr lang="de-DE" sz="2800" dirty="0"/>
          </a:p>
        </p:txBody>
      </p:sp>
    </p:spTree>
    <p:extLst>
      <p:ext uri="{BB962C8B-B14F-4D97-AF65-F5344CB8AC3E}">
        <p14:creationId xmlns:p14="http://schemas.microsoft.com/office/powerpoint/2010/main" val="36765369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893647"/>
          </a:xfrm>
          <a:prstGeom prst="rect">
            <a:avLst/>
          </a:prstGeom>
          <a:noFill/>
          <a:ln w="9525">
            <a:noFill/>
            <a:miter lim="800000"/>
            <a:headEnd/>
            <a:tailEnd/>
          </a:ln>
        </p:spPr>
        <p:txBody>
          <a:bodyPr>
            <a:spAutoFit/>
          </a:bodyPr>
          <a:lstStyle/>
          <a:p>
            <a:r>
              <a:rPr lang="it-IT" i="1" dirty="0" err="1"/>
              <a:t>Der</a:t>
            </a:r>
            <a:r>
              <a:rPr lang="it-IT" i="1" dirty="0"/>
              <a:t> </a:t>
            </a:r>
            <a:r>
              <a:rPr lang="it-IT" i="1" dirty="0" err="1"/>
              <a:t>Teufel</a:t>
            </a:r>
            <a:r>
              <a:rPr lang="it-IT" i="1" dirty="0"/>
              <a:t> </a:t>
            </a:r>
            <a:r>
              <a:rPr lang="it-IT" i="1" dirty="0" err="1"/>
              <a:t>steckt</a:t>
            </a:r>
            <a:r>
              <a:rPr lang="it-IT" i="1" dirty="0"/>
              <a:t> </a:t>
            </a:r>
            <a:r>
              <a:rPr lang="it-IT" i="1" dirty="0" err="1"/>
              <a:t>im</a:t>
            </a:r>
            <a:r>
              <a:rPr lang="it-IT" i="1" dirty="0"/>
              <a:t> </a:t>
            </a:r>
            <a:r>
              <a:rPr lang="it-IT" i="1" dirty="0" err="1"/>
              <a:t>Detail</a:t>
            </a:r>
            <a:endParaRPr lang="it-IT" i="1" dirty="0"/>
          </a:p>
          <a:p>
            <a:r>
              <a:rPr lang="it-IT" i="1" dirty="0"/>
              <a:t>Die </a:t>
            </a:r>
            <a:r>
              <a:rPr lang="it-IT" i="1" dirty="0" err="1"/>
              <a:t>kaufmännische</a:t>
            </a:r>
            <a:r>
              <a:rPr lang="it-IT" i="1" dirty="0"/>
              <a:t> </a:t>
            </a:r>
            <a:r>
              <a:rPr lang="it-IT" i="1" dirty="0" err="1"/>
              <a:t>Leiterin</a:t>
            </a:r>
            <a:r>
              <a:rPr lang="it-IT" i="1" dirty="0"/>
              <a:t> und </a:t>
            </a:r>
            <a:r>
              <a:rPr lang="it-IT" i="1" dirty="0" err="1"/>
              <a:t>ehrenamtliche</a:t>
            </a:r>
            <a:r>
              <a:rPr lang="it-IT" i="1" dirty="0"/>
              <a:t> </a:t>
            </a:r>
            <a:r>
              <a:rPr lang="it-IT" i="1" dirty="0" err="1"/>
              <a:t>Budgetcoach</a:t>
            </a:r>
            <a:r>
              <a:rPr lang="it-IT" i="1" dirty="0"/>
              <a:t> </a:t>
            </a:r>
            <a:r>
              <a:rPr lang="it-IT" i="1" u="sng" dirty="0" err="1"/>
              <a:t>Els</a:t>
            </a:r>
            <a:r>
              <a:rPr lang="it-IT" i="1" u="sng" dirty="0"/>
              <a:t> Van </a:t>
            </a:r>
            <a:r>
              <a:rPr lang="it-IT" i="1" u="sng" dirty="0" err="1"/>
              <a:t>den</a:t>
            </a:r>
            <a:r>
              <a:rPr lang="it-IT" i="1" u="sng" dirty="0"/>
              <a:t> </a:t>
            </a:r>
            <a:r>
              <a:rPr lang="it-IT" i="1" u="sng" dirty="0" err="1"/>
              <a:t>Broeck</a:t>
            </a:r>
            <a:r>
              <a:rPr lang="it-IT" i="1" dirty="0"/>
              <a:t> </a:t>
            </a:r>
            <a:r>
              <a:rPr lang="it-IT" i="1" dirty="0" err="1"/>
              <a:t>will</a:t>
            </a:r>
            <a:r>
              <a:rPr lang="it-IT" i="1" dirty="0"/>
              <a:t> </a:t>
            </a:r>
            <a:r>
              <a:rPr lang="it-IT" i="1" dirty="0" err="1"/>
              <a:t>mit</a:t>
            </a:r>
            <a:r>
              <a:rPr lang="it-IT" i="1" dirty="0"/>
              <a:t> </a:t>
            </a:r>
            <a:r>
              <a:rPr lang="it-IT" i="1" dirty="0" err="1"/>
              <a:t>einem</a:t>
            </a:r>
            <a:r>
              <a:rPr lang="it-IT" i="1" dirty="0"/>
              <a:t> Blog </a:t>
            </a:r>
            <a:r>
              <a:rPr lang="it-IT" i="1" dirty="0" err="1"/>
              <a:t>zu</a:t>
            </a:r>
            <a:r>
              <a:rPr lang="it-IT" i="1" dirty="0"/>
              <a:t> </a:t>
            </a:r>
            <a:r>
              <a:rPr lang="it-IT" i="1" dirty="0" err="1"/>
              <a:t>einem</a:t>
            </a:r>
            <a:r>
              <a:rPr lang="it-IT" i="1" dirty="0"/>
              <a:t> </a:t>
            </a:r>
            <a:r>
              <a:rPr lang="it-IT" i="1" dirty="0" err="1"/>
              <a:t>finanziell</a:t>
            </a:r>
            <a:r>
              <a:rPr lang="it-IT" i="1" dirty="0"/>
              <a:t> </a:t>
            </a:r>
            <a:r>
              <a:rPr lang="it-IT" i="1" dirty="0" err="1"/>
              <a:t>gesunden</a:t>
            </a:r>
            <a:r>
              <a:rPr lang="it-IT" i="1" dirty="0"/>
              <a:t> </a:t>
            </a:r>
            <a:r>
              <a:rPr lang="it-IT" i="1" dirty="0" err="1"/>
              <a:t>Leben</a:t>
            </a:r>
            <a:r>
              <a:rPr lang="it-IT" i="1" dirty="0"/>
              <a:t> </a:t>
            </a:r>
            <a:r>
              <a:rPr lang="it-IT" i="1" dirty="0" err="1"/>
              <a:t>inspirieren</a:t>
            </a:r>
            <a:r>
              <a:rPr lang="it-IT" i="1" dirty="0"/>
              <a:t>. </a:t>
            </a:r>
            <a:r>
              <a:rPr lang="it-IT" i="1" dirty="0" err="1"/>
              <a:t>Der</a:t>
            </a:r>
            <a:r>
              <a:rPr lang="it-IT" i="1" dirty="0"/>
              <a:t> Haken an </a:t>
            </a:r>
            <a:r>
              <a:rPr lang="it-IT" i="1" dirty="0" err="1"/>
              <a:t>der</a:t>
            </a:r>
            <a:r>
              <a:rPr lang="it-IT" i="1" dirty="0"/>
              <a:t> </a:t>
            </a:r>
            <a:r>
              <a:rPr lang="it-IT" i="1" dirty="0" err="1"/>
              <a:t>Lebensstilinflation</a:t>
            </a:r>
            <a:r>
              <a:rPr lang="it-IT" i="1" dirty="0"/>
              <a:t> </a:t>
            </a:r>
            <a:r>
              <a:rPr lang="it-IT" i="1" dirty="0" err="1"/>
              <a:t>liegt</a:t>
            </a:r>
            <a:r>
              <a:rPr lang="it-IT" i="1" dirty="0"/>
              <a:t> </a:t>
            </a:r>
            <a:r>
              <a:rPr lang="it-IT" i="1" dirty="0" err="1"/>
              <a:t>vor</a:t>
            </a:r>
            <a:r>
              <a:rPr lang="it-IT" i="1" dirty="0"/>
              <a:t> </a:t>
            </a:r>
            <a:r>
              <a:rPr lang="it-IT" i="1" dirty="0" err="1"/>
              <a:t>allem</a:t>
            </a:r>
            <a:r>
              <a:rPr lang="it-IT" i="1" dirty="0"/>
              <a:t> </a:t>
            </a:r>
            <a:r>
              <a:rPr lang="it-IT" i="1" dirty="0" err="1"/>
              <a:t>im</a:t>
            </a:r>
            <a:r>
              <a:rPr lang="it-IT" i="1" dirty="0"/>
              <a:t> </a:t>
            </a:r>
            <a:r>
              <a:rPr lang="it-IT" i="1" dirty="0" err="1"/>
              <a:t>Unbewussten</a:t>
            </a:r>
            <a:r>
              <a:rPr lang="it-IT" i="1" dirty="0"/>
              <a:t>, so Van </a:t>
            </a:r>
            <a:r>
              <a:rPr lang="it-IT" i="1" dirty="0" err="1"/>
              <a:t>den</a:t>
            </a:r>
            <a:r>
              <a:rPr lang="it-IT" i="1" dirty="0"/>
              <a:t> </a:t>
            </a:r>
            <a:r>
              <a:rPr lang="it-IT" i="1" dirty="0" err="1"/>
              <a:t>Broeck</a:t>
            </a:r>
            <a:r>
              <a:rPr lang="it-IT" i="1" dirty="0"/>
              <a:t>:</a:t>
            </a:r>
          </a:p>
          <a:p>
            <a:endParaRPr lang="it-IT" dirty="0"/>
          </a:p>
          <a:p>
            <a:r>
              <a:rPr lang="it-IT" dirty="0"/>
              <a:t> Il diavolo sta nei dettagli</a:t>
            </a:r>
          </a:p>
          <a:p>
            <a:r>
              <a:rPr lang="it-IT" dirty="0"/>
              <a:t>La leader commerciale e budget coach volontaria </a:t>
            </a:r>
            <a:r>
              <a:rPr lang="it-IT" dirty="0" err="1"/>
              <a:t>Els</a:t>
            </a:r>
            <a:r>
              <a:rPr lang="it-IT" dirty="0"/>
              <a:t> Van </a:t>
            </a:r>
            <a:r>
              <a:rPr lang="it-IT" dirty="0" err="1"/>
              <a:t>den</a:t>
            </a:r>
            <a:r>
              <a:rPr lang="it-IT" dirty="0"/>
              <a:t> </a:t>
            </a:r>
            <a:r>
              <a:rPr lang="it-IT" dirty="0" err="1"/>
              <a:t>Broeck</a:t>
            </a:r>
            <a:r>
              <a:rPr lang="it-IT" dirty="0"/>
              <a:t> ci vuole ispirare attraverso un blog a vivere una vita finanziariamente sana. Il problema dello stile di vita dell’inflazione è radicato soprattutto nell'inconscio, Van </a:t>
            </a:r>
            <a:r>
              <a:rPr lang="it-IT" dirty="0" err="1"/>
              <a:t>den</a:t>
            </a:r>
            <a:r>
              <a:rPr lang="it-IT" dirty="0"/>
              <a:t> </a:t>
            </a:r>
            <a:r>
              <a:rPr lang="it-IT" dirty="0" err="1"/>
              <a:t>Broeck</a:t>
            </a:r>
            <a:r>
              <a:rPr lang="it-IT" dirty="0"/>
              <a:t> afferma: </a:t>
            </a:r>
          </a:p>
          <a:p>
            <a:endParaRPr lang="it-IT" dirty="0"/>
          </a:p>
        </p:txBody>
      </p:sp>
    </p:spTree>
    <p:extLst>
      <p:ext uri="{BB962C8B-B14F-4D97-AF65-F5344CB8AC3E}">
        <p14:creationId xmlns:p14="http://schemas.microsoft.com/office/powerpoint/2010/main" val="37025947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3970318"/>
          </a:xfrm>
          <a:prstGeom prst="rect">
            <a:avLst/>
          </a:prstGeom>
          <a:noFill/>
          <a:ln w="9525">
            <a:noFill/>
            <a:miter lim="800000"/>
            <a:headEnd/>
            <a:tailEnd/>
          </a:ln>
        </p:spPr>
        <p:txBody>
          <a:bodyPr>
            <a:spAutoFit/>
          </a:bodyPr>
          <a:lstStyle/>
          <a:p>
            <a:r>
              <a:rPr lang="it-IT" sz="2800" i="1" dirty="0"/>
              <a:t>Nel caso di </a:t>
            </a:r>
            <a:r>
              <a:rPr lang="it-IT" sz="2800" b="1" i="1" dirty="0"/>
              <a:t>conto deposito libero</a:t>
            </a:r>
            <a:r>
              <a:rPr lang="it-IT" sz="2800" i="1" dirty="0"/>
              <a:t>, il cliente ha la facoltà in qualsiasi momento di prelevare in tutto o in parte il denaro depositato, mentre nel caso di </a:t>
            </a:r>
            <a:r>
              <a:rPr lang="it-IT" sz="2800" b="1" i="1" dirty="0"/>
              <a:t>conto deposito vincolato</a:t>
            </a:r>
            <a:r>
              <a:rPr lang="it-IT" sz="2800" i="1" dirty="0"/>
              <a:t> il cliente si impegna a lasciare in giacenza presso la banca una determinata somma di denaro per un determinato periodo di tempo. Il conto vincolato, a fronte di una minore operatività sulla giacenza, garantisce interessi più elevati.</a:t>
            </a:r>
          </a:p>
          <a:p>
            <a:endParaRPr lang="de-DE" sz="2800" dirty="0"/>
          </a:p>
        </p:txBody>
      </p:sp>
    </p:spTree>
    <p:extLst>
      <p:ext uri="{BB962C8B-B14F-4D97-AF65-F5344CB8AC3E}">
        <p14:creationId xmlns:p14="http://schemas.microsoft.com/office/powerpoint/2010/main" val="14774420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64A503-6167-AD2E-FEEC-532FA74AC8A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22F51F46-DA42-93E4-BD39-2FE79AD48E8D}"/>
              </a:ext>
            </a:extLst>
          </p:cNvPr>
          <p:cNvSpPr txBox="1">
            <a:spLocks noChangeArrowheads="1"/>
          </p:cNvSpPr>
          <p:nvPr/>
        </p:nvSpPr>
        <p:spPr bwMode="auto">
          <a:xfrm>
            <a:off x="301625" y="222250"/>
            <a:ext cx="8229600" cy="5693866"/>
          </a:xfrm>
          <a:prstGeom prst="rect">
            <a:avLst/>
          </a:prstGeom>
          <a:noFill/>
          <a:ln w="9525">
            <a:noFill/>
            <a:miter lim="800000"/>
            <a:headEnd/>
            <a:tailEnd/>
          </a:ln>
        </p:spPr>
        <p:txBody>
          <a:bodyPr>
            <a:spAutoFit/>
          </a:bodyPr>
          <a:lstStyle/>
          <a:p>
            <a:r>
              <a:rPr lang="en-US" sz="2600" i="1" dirty="0" err="1"/>
              <a:t>Einige</a:t>
            </a:r>
            <a:r>
              <a:rPr lang="en-US" sz="2600" i="1" dirty="0"/>
              <a:t> Banken </a:t>
            </a:r>
            <a:r>
              <a:rPr lang="en-US" sz="2600" i="1" dirty="0" err="1"/>
              <a:t>bieten</a:t>
            </a:r>
            <a:r>
              <a:rPr lang="en-US" sz="2600" i="1" dirty="0"/>
              <a:t> </a:t>
            </a:r>
            <a:r>
              <a:rPr lang="en-US" sz="2600" i="1" dirty="0" err="1"/>
              <a:t>Girokonten</a:t>
            </a:r>
            <a:r>
              <a:rPr lang="en-US" sz="2600" i="1" dirty="0"/>
              <a:t> </a:t>
            </a:r>
            <a:r>
              <a:rPr lang="en-US" sz="2600" i="1" dirty="0" err="1"/>
              <a:t>mit</a:t>
            </a:r>
            <a:r>
              <a:rPr lang="en-US" sz="2600" i="1" dirty="0"/>
              <a:t> </a:t>
            </a:r>
            <a:r>
              <a:rPr lang="en-US" sz="2600" i="1" dirty="0" err="1"/>
              <a:t>Zusatzleistungen</a:t>
            </a:r>
            <a:r>
              <a:rPr lang="en-US" sz="2600" i="1" dirty="0"/>
              <a:t> an (</a:t>
            </a:r>
            <a:r>
              <a:rPr lang="en-US" sz="2600" i="1" dirty="0" err="1"/>
              <a:t>Ticketservice</a:t>
            </a:r>
            <a:r>
              <a:rPr lang="en-US" sz="2600" i="1" dirty="0"/>
              <a:t>, </a:t>
            </a:r>
            <a:r>
              <a:rPr lang="en-US" sz="2600" i="1" dirty="0" err="1"/>
              <a:t>Preisrecherchen</a:t>
            </a:r>
            <a:r>
              <a:rPr lang="en-US" sz="2600" i="1" dirty="0"/>
              <a:t> </a:t>
            </a:r>
            <a:r>
              <a:rPr lang="en-US" sz="2600" i="1" dirty="0" err="1"/>
              <a:t>o.ä</a:t>
            </a:r>
            <a:r>
              <a:rPr lang="en-US" sz="2600" i="1" dirty="0"/>
              <a:t>.). Sie </a:t>
            </a:r>
            <a:r>
              <a:rPr lang="en-US" sz="2600" i="1" dirty="0" err="1"/>
              <a:t>lohnen</a:t>
            </a:r>
            <a:r>
              <a:rPr lang="en-US" sz="2600" i="1" dirty="0"/>
              <a:t> </a:t>
            </a:r>
            <a:r>
              <a:rPr lang="en-US" sz="2600" i="1" dirty="0" err="1"/>
              <a:t>sich</a:t>
            </a:r>
            <a:r>
              <a:rPr lang="en-US" sz="2600" i="1" dirty="0"/>
              <a:t> </a:t>
            </a:r>
            <a:r>
              <a:rPr lang="en-US" sz="2600" i="1" dirty="0" err="1"/>
              <a:t>nur</a:t>
            </a:r>
            <a:r>
              <a:rPr lang="en-US" sz="2600" i="1" dirty="0"/>
              <a:t>, </a:t>
            </a:r>
            <a:r>
              <a:rPr lang="en-US" sz="2600" i="1" dirty="0" err="1"/>
              <a:t>wenn</a:t>
            </a:r>
            <a:r>
              <a:rPr lang="en-US" sz="2600" i="1" dirty="0"/>
              <a:t> Sie </a:t>
            </a:r>
            <a:r>
              <a:rPr lang="en-US" sz="2600" i="1" dirty="0" err="1"/>
              <a:t>diese</a:t>
            </a:r>
            <a:r>
              <a:rPr lang="en-US" sz="2600" i="1" dirty="0"/>
              <a:t> Extras </a:t>
            </a:r>
            <a:r>
              <a:rPr lang="en-US" sz="2600" i="1" dirty="0" err="1"/>
              <a:t>wirklich</a:t>
            </a:r>
            <a:r>
              <a:rPr lang="en-US" sz="2600" i="1" dirty="0"/>
              <a:t> </a:t>
            </a:r>
            <a:r>
              <a:rPr lang="en-US" sz="2600" i="1" dirty="0" err="1"/>
              <a:t>nutzen</a:t>
            </a:r>
            <a:r>
              <a:rPr lang="en-US" sz="2600" i="1" dirty="0"/>
              <a:t> und das </a:t>
            </a:r>
            <a:r>
              <a:rPr lang="en-US" sz="2600" i="1" dirty="0" err="1"/>
              <a:t>ganze</a:t>
            </a:r>
            <a:r>
              <a:rPr lang="en-US" sz="2600" i="1" dirty="0"/>
              <a:t> </a:t>
            </a:r>
            <a:r>
              <a:rPr lang="en-US" sz="2600" i="1" dirty="0" err="1"/>
              <a:t>auch</a:t>
            </a:r>
            <a:r>
              <a:rPr lang="en-US" sz="2600" i="1" dirty="0"/>
              <a:t> </a:t>
            </a:r>
            <a:r>
              <a:rPr lang="en-US" sz="2600" i="1" dirty="0" err="1"/>
              <a:t>preisgünstig</a:t>
            </a:r>
            <a:r>
              <a:rPr lang="en-US" sz="2600" i="1" dirty="0"/>
              <a:t> </a:t>
            </a:r>
            <a:r>
              <a:rPr lang="en-US" sz="2600" i="1" dirty="0" err="1"/>
              <a:t>ist</a:t>
            </a:r>
            <a:r>
              <a:rPr lang="en-US" sz="2600" i="1" dirty="0"/>
              <a:t>.  </a:t>
            </a:r>
            <a:endParaRPr lang="it-IT" sz="2600" i="1" dirty="0"/>
          </a:p>
          <a:p>
            <a:r>
              <a:rPr lang="en-US" sz="2600" i="1" dirty="0"/>
              <a:t>Falls Sie </a:t>
            </a:r>
            <a:r>
              <a:rPr lang="en-US" sz="2600" i="1" dirty="0" err="1"/>
              <a:t>zwei</a:t>
            </a:r>
            <a:r>
              <a:rPr lang="en-US" sz="2600" i="1" dirty="0"/>
              <a:t> </a:t>
            </a:r>
            <a:r>
              <a:rPr lang="en-US" sz="2600" i="1" dirty="0" err="1"/>
              <a:t>Girokonten</a:t>
            </a:r>
            <a:r>
              <a:rPr lang="en-US" sz="2600" i="1" dirty="0"/>
              <a:t> </a:t>
            </a:r>
            <a:r>
              <a:rPr lang="en-US" sz="2600" i="1" dirty="0" err="1"/>
              <a:t>benötigen</a:t>
            </a:r>
            <a:r>
              <a:rPr lang="en-US" sz="2600" i="1" dirty="0"/>
              <a:t> (</a:t>
            </a:r>
            <a:r>
              <a:rPr lang="en-US" sz="2600" i="1" dirty="0" err="1"/>
              <a:t>z.B.</a:t>
            </a:r>
            <a:r>
              <a:rPr lang="en-US" sz="2600" i="1" dirty="0"/>
              <a:t> </a:t>
            </a:r>
            <a:r>
              <a:rPr lang="en-US" sz="2600" i="1" dirty="0" err="1"/>
              <a:t>privat</a:t>
            </a:r>
            <a:r>
              <a:rPr lang="en-US" sz="2600" i="1" dirty="0"/>
              <a:t> und </a:t>
            </a:r>
            <a:r>
              <a:rPr lang="en-US" sz="2600" i="1" dirty="0" err="1"/>
              <a:t>geschäftlich</a:t>
            </a:r>
            <a:r>
              <a:rPr lang="en-US" sz="2600" i="1" dirty="0"/>
              <a:t>), </a:t>
            </a:r>
            <a:r>
              <a:rPr lang="en-US" sz="2600" i="1" dirty="0" err="1"/>
              <a:t>richten</a:t>
            </a:r>
            <a:r>
              <a:rPr lang="en-US" sz="2600" i="1" dirty="0"/>
              <a:t> Sie </a:t>
            </a:r>
            <a:r>
              <a:rPr lang="en-US" sz="2600" i="1" dirty="0" err="1"/>
              <a:t>sie</a:t>
            </a:r>
            <a:r>
              <a:rPr lang="en-US" sz="2600" i="1" dirty="0"/>
              <a:t> am </a:t>
            </a:r>
            <a:r>
              <a:rPr lang="en-US" sz="2600" i="1" dirty="0" err="1"/>
              <a:t>besten</a:t>
            </a:r>
            <a:r>
              <a:rPr lang="en-US" sz="2600" i="1" dirty="0"/>
              <a:t> </a:t>
            </a:r>
            <a:r>
              <a:rPr lang="en-US" sz="2600" i="1" dirty="0" err="1"/>
              <a:t>bei</a:t>
            </a:r>
            <a:r>
              <a:rPr lang="en-US" sz="2600" i="1" dirty="0"/>
              <a:t> </a:t>
            </a:r>
            <a:r>
              <a:rPr lang="en-US" sz="2600" i="1" dirty="0" err="1"/>
              <a:t>zwei</a:t>
            </a:r>
            <a:r>
              <a:rPr lang="en-US" sz="2600" i="1" dirty="0"/>
              <a:t> </a:t>
            </a:r>
            <a:r>
              <a:rPr lang="en-US" sz="2600" i="1" dirty="0" err="1"/>
              <a:t>verschiedenen</a:t>
            </a:r>
            <a:r>
              <a:rPr lang="en-US" sz="2600" i="1" dirty="0"/>
              <a:t> Banken </a:t>
            </a:r>
            <a:r>
              <a:rPr lang="en-US" sz="2600" i="1" dirty="0" err="1"/>
              <a:t>ein</a:t>
            </a:r>
            <a:r>
              <a:rPr lang="en-US" sz="2600" i="1" dirty="0"/>
              <a:t>. </a:t>
            </a:r>
          </a:p>
          <a:p>
            <a:endParaRPr lang="en-US" sz="2600" dirty="0"/>
          </a:p>
          <a:p>
            <a:r>
              <a:rPr lang="it-IT" sz="2600" dirty="0"/>
              <a:t>Alcune banche offrono conti correnti con servizi aggiuntivi (servizio di biglietteria, comparatore di prezzi), i quali sono utili solo se sfruttate effettivamente questi extra e se il tutto è economico. Se avete bisogno di due conti correnti (per esempio uno personale e uno aziendale), vi conviene aprirli in due banche diverse. </a:t>
            </a:r>
            <a:endParaRPr lang="de-DE" sz="2600" dirty="0"/>
          </a:p>
        </p:txBody>
      </p:sp>
    </p:spTree>
    <p:extLst>
      <p:ext uri="{BB962C8B-B14F-4D97-AF65-F5344CB8AC3E}">
        <p14:creationId xmlns:p14="http://schemas.microsoft.com/office/powerpoint/2010/main" val="16428341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E1F9D9-8188-09DC-56E1-0CE5A075DBD5}"/>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8875F129-A25A-2C59-12C2-E880B6CDCABD}"/>
              </a:ext>
            </a:extLst>
          </p:cNvPr>
          <p:cNvSpPr txBox="1">
            <a:spLocks noChangeArrowheads="1"/>
          </p:cNvSpPr>
          <p:nvPr/>
        </p:nvSpPr>
        <p:spPr bwMode="auto">
          <a:xfrm>
            <a:off x="301625" y="222250"/>
            <a:ext cx="8229600" cy="4893647"/>
          </a:xfrm>
          <a:prstGeom prst="rect">
            <a:avLst/>
          </a:prstGeom>
          <a:noFill/>
          <a:ln w="9525">
            <a:noFill/>
            <a:miter lim="800000"/>
            <a:headEnd/>
            <a:tailEnd/>
          </a:ln>
        </p:spPr>
        <p:txBody>
          <a:bodyPr>
            <a:spAutoFit/>
          </a:bodyPr>
          <a:lstStyle/>
          <a:p>
            <a:r>
              <a:rPr lang="en-US" sz="2600" i="1" dirty="0" err="1"/>
              <a:t>Gibt</a:t>
            </a:r>
            <a:r>
              <a:rPr lang="en-US" sz="2600" i="1" dirty="0"/>
              <a:t> es </a:t>
            </a:r>
            <a:r>
              <a:rPr lang="en-US" sz="2600" i="1" dirty="0" err="1"/>
              <a:t>Probleme</a:t>
            </a:r>
            <a:r>
              <a:rPr lang="en-US" sz="2600" i="1" dirty="0"/>
              <a:t> </a:t>
            </a:r>
            <a:r>
              <a:rPr lang="en-US" sz="2600" i="1" dirty="0" err="1"/>
              <a:t>mit</a:t>
            </a:r>
            <a:r>
              <a:rPr lang="en-US" sz="2600" i="1" dirty="0"/>
              <a:t> der </a:t>
            </a:r>
            <a:r>
              <a:rPr lang="en-US" sz="2600" i="1" dirty="0" err="1"/>
              <a:t>einen</a:t>
            </a:r>
            <a:r>
              <a:rPr lang="en-US" sz="2600" i="1" dirty="0"/>
              <a:t> Bank </a:t>
            </a:r>
            <a:r>
              <a:rPr lang="en-US" sz="2600" i="1" dirty="0" err="1"/>
              <a:t>oder</a:t>
            </a:r>
            <a:r>
              <a:rPr lang="en-US" sz="2600" i="1" dirty="0"/>
              <a:t> </a:t>
            </a:r>
            <a:r>
              <a:rPr lang="en-US" sz="2600" i="1" dirty="0" err="1"/>
              <a:t>macht</a:t>
            </a:r>
            <a:r>
              <a:rPr lang="en-US" sz="2600" i="1" dirty="0"/>
              <a:t> </a:t>
            </a:r>
            <a:r>
              <a:rPr lang="en-US" sz="2600" i="1" dirty="0" err="1"/>
              <a:t>Ihnen</a:t>
            </a:r>
            <a:r>
              <a:rPr lang="en-US" sz="2600" i="1" dirty="0"/>
              <a:t> </a:t>
            </a:r>
            <a:r>
              <a:rPr lang="en-US" sz="2600" i="1" dirty="0" err="1"/>
              <a:t>diese</a:t>
            </a:r>
            <a:r>
              <a:rPr lang="en-US" sz="2600" i="1" dirty="0"/>
              <a:t> </a:t>
            </a:r>
            <a:r>
              <a:rPr lang="en-US" sz="2600" i="1" dirty="0" err="1"/>
              <a:t>kein</a:t>
            </a:r>
            <a:r>
              <a:rPr lang="en-US" sz="2600" i="1" dirty="0"/>
              <a:t> </a:t>
            </a:r>
            <a:r>
              <a:rPr lang="en-US" sz="2600" i="1" dirty="0" err="1"/>
              <a:t>gutes</a:t>
            </a:r>
            <a:r>
              <a:rPr lang="en-US" sz="2600" i="1" dirty="0"/>
              <a:t> </a:t>
            </a:r>
            <a:r>
              <a:rPr lang="en-US" sz="2600" i="1" dirty="0" err="1"/>
              <a:t>Angebot</a:t>
            </a:r>
            <a:r>
              <a:rPr lang="en-US" sz="2600" i="1" dirty="0"/>
              <a:t> (</a:t>
            </a:r>
            <a:r>
              <a:rPr lang="en-US" sz="2600" i="1" dirty="0" err="1"/>
              <a:t>z.B.</a:t>
            </a:r>
            <a:r>
              <a:rPr lang="en-US" sz="2600" i="1" dirty="0"/>
              <a:t> für </a:t>
            </a:r>
            <a:r>
              <a:rPr lang="en-US" sz="2600" i="1" dirty="0" err="1"/>
              <a:t>eine</a:t>
            </a:r>
            <a:r>
              <a:rPr lang="en-US" sz="2600" i="1" dirty="0"/>
              <a:t> </a:t>
            </a:r>
            <a:r>
              <a:rPr lang="en-US" sz="2600" i="1" dirty="0" err="1"/>
              <a:t>Finanzierung</a:t>
            </a:r>
            <a:r>
              <a:rPr lang="en-US" sz="2600" i="1" dirty="0"/>
              <a:t>), </a:t>
            </a:r>
            <a:r>
              <a:rPr lang="en-US" sz="2600" i="1" dirty="0" err="1"/>
              <a:t>müssen</a:t>
            </a:r>
            <a:r>
              <a:rPr lang="en-US" sz="2600" i="1" dirty="0"/>
              <a:t> Sie </a:t>
            </a:r>
            <a:r>
              <a:rPr lang="en-US" sz="2600" i="1" dirty="0" err="1"/>
              <a:t>sich</a:t>
            </a:r>
            <a:r>
              <a:rPr lang="en-US" sz="2600" i="1" dirty="0"/>
              <a:t> </a:t>
            </a:r>
            <a:r>
              <a:rPr lang="en-US" sz="2600" i="1" dirty="0" err="1"/>
              <a:t>nicht</a:t>
            </a:r>
            <a:r>
              <a:rPr lang="en-US" sz="2600" i="1" dirty="0"/>
              <a:t> an </a:t>
            </a:r>
            <a:r>
              <a:rPr lang="en-US" sz="2600" i="1" dirty="0" err="1"/>
              <a:t>eine</a:t>
            </a:r>
            <a:r>
              <a:rPr lang="en-US" sz="2600" i="1" dirty="0"/>
              <a:t> Bank </a:t>
            </a:r>
            <a:r>
              <a:rPr lang="en-US" sz="2600" i="1" dirty="0" err="1"/>
              <a:t>wenden</a:t>
            </a:r>
            <a:r>
              <a:rPr lang="en-US" sz="2600" i="1" dirty="0"/>
              <a:t>, die Sie </a:t>
            </a:r>
            <a:r>
              <a:rPr lang="en-US" sz="2600" i="1" dirty="0" err="1"/>
              <a:t>noch</a:t>
            </a:r>
            <a:r>
              <a:rPr lang="en-US" sz="2600" i="1" dirty="0"/>
              <a:t> gar </a:t>
            </a:r>
            <a:r>
              <a:rPr lang="en-US" sz="2600" i="1" dirty="0" err="1"/>
              <a:t>nicht</a:t>
            </a:r>
            <a:r>
              <a:rPr lang="en-US" sz="2600" i="1" dirty="0"/>
              <a:t> </a:t>
            </a:r>
            <a:r>
              <a:rPr lang="en-US" sz="2600" i="1" dirty="0" err="1"/>
              <a:t>kennt</a:t>
            </a:r>
            <a:r>
              <a:rPr lang="en-US" sz="2600" i="1" dirty="0"/>
              <a:t>, </a:t>
            </a:r>
            <a:r>
              <a:rPr lang="en-US" sz="2600" i="1" dirty="0" err="1"/>
              <a:t>sondern</a:t>
            </a:r>
            <a:r>
              <a:rPr lang="en-US" sz="2600" i="1" dirty="0"/>
              <a:t> </a:t>
            </a:r>
            <a:r>
              <a:rPr lang="en-US" sz="2600" i="1" dirty="0" err="1"/>
              <a:t>sprechen</a:t>
            </a:r>
            <a:r>
              <a:rPr lang="en-US" sz="2600" i="1" dirty="0"/>
              <a:t> </a:t>
            </a:r>
            <a:r>
              <a:rPr lang="en-US" sz="2600" i="1" dirty="0" err="1"/>
              <a:t>dann</a:t>
            </a:r>
            <a:r>
              <a:rPr lang="en-US" sz="2600" i="1" dirty="0"/>
              <a:t> </a:t>
            </a:r>
            <a:r>
              <a:rPr lang="en-US" sz="2600" i="1" dirty="0" err="1"/>
              <a:t>zunächst</a:t>
            </a:r>
            <a:r>
              <a:rPr lang="en-US" sz="2600" i="1" dirty="0"/>
              <a:t> </a:t>
            </a:r>
            <a:r>
              <a:rPr lang="en-US" sz="2600" i="1" dirty="0" err="1"/>
              <a:t>mit</a:t>
            </a:r>
            <a:r>
              <a:rPr lang="en-US" sz="2600" i="1" dirty="0"/>
              <a:t> </a:t>
            </a:r>
            <a:r>
              <a:rPr lang="en-US" sz="2600" i="1" dirty="0" err="1"/>
              <a:t>Ihrer</a:t>
            </a:r>
            <a:r>
              <a:rPr lang="en-US" sz="2600" i="1" dirty="0"/>
              <a:t> </a:t>
            </a:r>
            <a:r>
              <a:rPr lang="en-US" sz="2600" i="1" dirty="0" err="1"/>
              <a:t>Zweitbank</a:t>
            </a:r>
            <a:r>
              <a:rPr lang="en-US" sz="2600" i="1" dirty="0"/>
              <a:t>.</a:t>
            </a:r>
            <a:endParaRPr lang="it-IT" sz="2600" i="1" dirty="0"/>
          </a:p>
          <a:p>
            <a:endParaRPr lang="it-IT" sz="2600" dirty="0"/>
          </a:p>
          <a:p>
            <a:endParaRPr lang="it-IT" sz="2600" dirty="0"/>
          </a:p>
          <a:p>
            <a:r>
              <a:rPr lang="it-IT" sz="2600" dirty="0"/>
              <a:t>Così facendo, in caso di problemi con una banca oppure se non vi viene proposta un’offerta vantaggiosa (ad esempio per un finanziamento), non dovrete rivolgervi a un’altra banca che non vi conosce per niente, bensì potete semplicemente parlare con la vostra seconda banca.</a:t>
            </a:r>
          </a:p>
        </p:txBody>
      </p:sp>
    </p:spTree>
    <p:extLst>
      <p:ext uri="{BB962C8B-B14F-4D97-AF65-F5344CB8AC3E}">
        <p14:creationId xmlns:p14="http://schemas.microsoft.com/office/powerpoint/2010/main" val="40302303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E0F6D1-5542-5B23-6C1B-696FDDB1B1E4}"/>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38B5243-E259-D4B1-ADF8-385D93B44989}"/>
              </a:ext>
            </a:extLst>
          </p:cNvPr>
          <p:cNvSpPr txBox="1">
            <a:spLocks noChangeArrowheads="1"/>
          </p:cNvSpPr>
          <p:nvPr/>
        </p:nvSpPr>
        <p:spPr bwMode="auto">
          <a:xfrm>
            <a:off x="301625" y="222250"/>
            <a:ext cx="8229600" cy="4524315"/>
          </a:xfrm>
          <a:prstGeom prst="rect">
            <a:avLst/>
          </a:prstGeom>
          <a:noFill/>
          <a:ln w="9525">
            <a:noFill/>
            <a:miter lim="800000"/>
            <a:headEnd/>
            <a:tailEnd/>
          </a:ln>
        </p:spPr>
        <p:txBody>
          <a:bodyPr>
            <a:spAutoFit/>
          </a:bodyPr>
          <a:lstStyle/>
          <a:p>
            <a:r>
              <a:rPr lang="en-US" sz="2600" b="1" i="1" dirty="0"/>
              <a:t>3.2.3 </a:t>
            </a:r>
            <a:r>
              <a:rPr lang="en-US" sz="2600" b="1" i="1" dirty="0" err="1"/>
              <a:t>Zahlungen</a:t>
            </a:r>
            <a:r>
              <a:rPr lang="en-US" sz="2600" b="1" i="1" dirty="0"/>
              <a:t> optimal </a:t>
            </a:r>
            <a:r>
              <a:rPr lang="en-US" sz="2600" b="1" i="1" dirty="0" err="1"/>
              <a:t>steuern</a:t>
            </a:r>
            <a:r>
              <a:rPr lang="en-US" sz="2600" b="1" i="1" dirty="0"/>
              <a:t>  </a:t>
            </a:r>
            <a:endParaRPr lang="it-IT" sz="2600" i="1" dirty="0"/>
          </a:p>
          <a:p>
            <a:r>
              <a:rPr lang="en-US" sz="2600" i="1" dirty="0"/>
              <a:t>Das </a:t>
            </a:r>
            <a:r>
              <a:rPr lang="en-US" sz="2600" i="1" dirty="0" err="1"/>
              <a:t>Girokonto</a:t>
            </a:r>
            <a:r>
              <a:rPr lang="en-US" sz="2600" i="1" dirty="0"/>
              <a:t> </a:t>
            </a:r>
            <a:r>
              <a:rPr lang="en-US" sz="2600" i="1" dirty="0" err="1"/>
              <a:t>ist</a:t>
            </a:r>
            <a:r>
              <a:rPr lang="en-US" sz="2600" i="1" dirty="0"/>
              <a:t> die „</a:t>
            </a:r>
            <a:r>
              <a:rPr lang="en-US" sz="2600" i="1" dirty="0" err="1"/>
              <a:t>Zentrale</a:t>
            </a:r>
            <a:r>
              <a:rPr lang="en-US" sz="2600" i="1" dirty="0"/>
              <a:t>“ für </a:t>
            </a:r>
            <a:r>
              <a:rPr lang="en-US" sz="2600" i="1" dirty="0" err="1"/>
              <a:t>Ihre</a:t>
            </a:r>
            <a:r>
              <a:rPr lang="en-US" sz="2600" i="1" dirty="0"/>
              <a:t> </a:t>
            </a:r>
            <a:r>
              <a:rPr lang="en-US" sz="2600" i="1" dirty="0" err="1"/>
              <a:t>Bankgeschäfte</a:t>
            </a:r>
            <a:r>
              <a:rPr lang="en-US" sz="2600" i="1" dirty="0"/>
              <a:t>. Sie </a:t>
            </a:r>
            <a:r>
              <a:rPr lang="en-US" sz="2600" i="1" dirty="0" err="1"/>
              <a:t>arbeitet</a:t>
            </a:r>
            <a:r>
              <a:rPr lang="en-US" sz="2600" i="1" dirty="0"/>
              <a:t> </a:t>
            </a:r>
            <a:r>
              <a:rPr lang="en-US" sz="2600" i="1" dirty="0" err="1"/>
              <a:t>dann</a:t>
            </a:r>
            <a:r>
              <a:rPr lang="en-US" sz="2600" i="1" dirty="0"/>
              <a:t> </a:t>
            </a:r>
            <a:r>
              <a:rPr lang="en-US" sz="2600" i="1" dirty="0" err="1"/>
              <a:t>reibungslos</a:t>
            </a:r>
            <a:r>
              <a:rPr lang="en-US" sz="2600" i="1" dirty="0"/>
              <a:t>, </a:t>
            </a:r>
            <a:r>
              <a:rPr lang="en-US" sz="2600" i="1" dirty="0" err="1"/>
              <a:t>wenn</a:t>
            </a:r>
            <a:r>
              <a:rPr lang="en-US" sz="2600" i="1" dirty="0"/>
              <a:t> für alle </a:t>
            </a:r>
            <a:r>
              <a:rPr lang="en-US" sz="2600" i="1" dirty="0" err="1"/>
              <a:t>Zahlungen</a:t>
            </a:r>
            <a:r>
              <a:rPr lang="en-US" sz="2600" i="1" dirty="0"/>
              <a:t> die </a:t>
            </a:r>
            <a:r>
              <a:rPr lang="en-US" sz="2600" i="1" dirty="0" err="1"/>
              <a:t>optimale</a:t>
            </a:r>
            <a:r>
              <a:rPr lang="en-US" sz="2600" i="1" dirty="0"/>
              <a:t> Form </a:t>
            </a:r>
            <a:r>
              <a:rPr lang="en-US" sz="2600" i="1" dirty="0" err="1"/>
              <a:t>gewählt</a:t>
            </a:r>
            <a:r>
              <a:rPr lang="en-US" sz="2600" i="1" dirty="0"/>
              <a:t> </a:t>
            </a:r>
            <a:r>
              <a:rPr lang="en-US" sz="2600" i="1" dirty="0" err="1"/>
              <a:t>wird</a:t>
            </a:r>
            <a:r>
              <a:rPr lang="en-US" sz="2600" i="1" dirty="0"/>
              <a:t>:  </a:t>
            </a:r>
            <a:endParaRPr lang="it-IT" sz="2600" i="1" dirty="0"/>
          </a:p>
          <a:p>
            <a:endParaRPr lang="it-IT" sz="2600" dirty="0"/>
          </a:p>
          <a:p>
            <a:endParaRPr lang="it-IT" sz="2600" dirty="0"/>
          </a:p>
          <a:p>
            <a:r>
              <a:rPr lang="it-IT" sz="2600" dirty="0"/>
              <a:t>Gestire al meglio i pagamenti</a:t>
            </a:r>
          </a:p>
          <a:p>
            <a:r>
              <a:rPr lang="it-IT" sz="2600" dirty="0"/>
              <a:t>Il conto corrente è la centrale operativa delle vostre operazioni bancarie. Tutto funziona al meglio se si sceglie il metodo di pagamento ottimale in ogni situazione:</a:t>
            </a:r>
          </a:p>
          <a:p>
            <a:endParaRPr lang="it-IT" sz="2800" b="1" dirty="0"/>
          </a:p>
        </p:txBody>
      </p:sp>
    </p:spTree>
    <p:extLst>
      <p:ext uri="{BB962C8B-B14F-4D97-AF65-F5344CB8AC3E}">
        <p14:creationId xmlns:p14="http://schemas.microsoft.com/office/powerpoint/2010/main" val="20058804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BA777B-579B-59F3-38D8-F7E18EC43AC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DDA737BD-B2AC-0C8F-0AAF-811A6B46FBC9}"/>
              </a:ext>
            </a:extLst>
          </p:cNvPr>
          <p:cNvSpPr txBox="1">
            <a:spLocks noChangeArrowheads="1"/>
          </p:cNvSpPr>
          <p:nvPr/>
        </p:nvSpPr>
        <p:spPr bwMode="auto">
          <a:xfrm>
            <a:off x="301625" y="222250"/>
            <a:ext cx="8229600" cy="5724644"/>
          </a:xfrm>
          <a:prstGeom prst="rect">
            <a:avLst/>
          </a:prstGeom>
          <a:noFill/>
          <a:ln w="9525">
            <a:noFill/>
            <a:miter lim="800000"/>
            <a:headEnd/>
            <a:tailEnd/>
          </a:ln>
        </p:spPr>
        <p:txBody>
          <a:bodyPr>
            <a:spAutoFit/>
          </a:bodyPr>
          <a:lstStyle/>
          <a:p>
            <a:r>
              <a:rPr lang="en-US" sz="2600" dirty="0"/>
              <a:t> </a:t>
            </a:r>
            <a:r>
              <a:rPr lang="en-US" sz="2600" i="1" dirty="0"/>
              <a:t>• </a:t>
            </a:r>
            <a:r>
              <a:rPr lang="en-US" sz="2600" i="1" dirty="0" err="1"/>
              <a:t>Überweisungen</a:t>
            </a:r>
            <a:r>
              <a:rPr lang="en-US" sz="2600" i="1" dirty="0"/>
              <a:t> für </a:t>
            </a:r>
            <a:r>
              <a:rPr lang="en-US" sz="2600" i="1" dirty="0" err="1"/>
              <a:t>einmalige</a:t>
            </a:r>
            <a:r>
              <a:rPr lang="en-US" sz="2600" i="1" dirty="0"/>
              <a:t> </a:t>
            </a:r>
            <a:r>
              <a:rPr lang="en-US" sz="2600" i="1" dirty="0" err="1"/>
              <a:t>Zahlungen</a:t>
            </a:r>
            <a:r>
              <a:rPr lang="en-US" sz="2600" i="1" dirty="0"/>
              <a:t>,  </a:t>
            </a:r>
            <a:endParaRPr lang="it-IT" sz="2600" i="1" dirty="0"/>
          </a:p>
          <a:p>
            <a:r>
              <a:rPr lang="en-US" sz="2600" i="1" dirty="0"/>
              <a:t> • </a:t>
            </a:r>
            <a:r>
              <a:rPr lang="en-US" sz="2600" i="1" dirty="0" err="1"/>
              <a:t>Daueraufträge</a:t>
            </a:r>
            <a:r>
              <a:rPr lang="en-US" sz="2600" i="1" dirty="0"/>
              <a:t> für </a:t>
            </a:r>
            <a:r>
              <a:rPr lang="en-US" sz="2600" i="1" dirty="0" err="1"/>
              <a:t>regelmäßige</a:t>
            </a:r>
            <a:r>
              <a:rPr lang="en-US" sz="2600" i="1" dirty="0"/>
              <a:t> </a:t>
            </a:r>
            <a:r>
              <a:rPr lang="en-US" sz="2600" i="1" dirty="0" err="1"/>
              <a:t>Zahlungen</a:t>
            </a:r>
            <a:r>
              <a:rPr lang="en-US" sz="2600" i="1" dirty="0"/>
              <a:t> an den </a:t>
            </a:r>
            <a:r>
              <a:rPr lang="en-US" sz="2600" i="1" dirty="0" err="1"/>
              <a:t>gleichen</a:t>
            </a:r>
            <a:r>
              <a:rPr lang="en-US" sz="2600" i="1" dirty="0"/>
              <a:t> </a:t>
            </a:r>
            <a:r>
              <a:rPr lang="en-US" sz="2600" i="1" dirty="0" err="1"/>
              <a:t>Empfänger</a:t>
            </a:r>
            <a:r>
              <a:rPr lang="en-US" sz="2600" i="1" dirty="0"/>
              <a:t>  (</a:t>
            </a:r>
            <a:r>
              <a:rPr lang="en-US" sz="2600" i="1" dirty="0" err="1"/>
              <a:t>z.B.</a:t>
            </a:r>
            <a:r>
              <a:rPr lang="en-US" sz="2600" i="1" dirty="0"/>
              <a:t> </a:t>
            </a:r>
            <a:r>
              <a:rPr lang="en-US" sz="2600" i="1" dirty="0" err="1"/>
              <a:t>Miete</a:t>
            </a:r>
            <a:r>
              <a:rPr lang="en-US" sz="2600" i="1" dirty="0"/>
              <a:t>), </a:t>
            </a:r>
            <a:endParaRPr lang="it-IT" sz="2600" i="1" dirty="0"/>
          </a:p>
          <a:p>
            <a:r>
              <a:rPr lang="en-US" sz="2600" i="1" dirty="0"/>
              <a:t> • </a:t>
            </a:r>
            <a:r>
              <a:rPr lang="en-US" sz="2600" i="1" dirty="0" err="1"/>
              <a:t>Lastschriften</a:t>
            </a:r>
            <a:r>
              <a:rPr lang="en-US" sz="2600" i="1" dirty="0"/>
              <a:t> (</a:t>
            </a:r>
            <a:r>
              <a:rPr lang="en-US" sz="2600" i="1" dirty="0" err="1"/>
              <a:t>Einzugsermächtigungen</a:t>
            </a:r>
            <a:r>
              <a:rPr lang="en-US" sz="2600" i="1" dirty="0"/>
              <a:t>) für </a:t>
            </a:r>
            <a:r>
              <a:rPr lang="en-US" sz="2600" i="1" dirty="0" err="1"/>
              <a:t>veränderliche</a:t>
            </a:r>
            <a:r>
              <a:rPr lang="en-US" sz="2600" i="1" dirty="0"/>
              <a:t> </a:t>
            </a:r>
            <a:r>
              <a:rPr lang="en-US" sz="2600" i="1" dirty="0" err="1"/>
              <a:t>Zahlungen</a:t>
            </a:r>
            <a:r>
              <a:rPr lang="en-US" sz="2600" i="1" dirty="0"/>
              <a:t> an den </a:t>
            </a:r>
            <a:r>
              <a:rPr lang="en-US" sz="2600" i="1" dirty="0" err="1"/>
              <a:t>gleichen</a:t>
            </a:r>
            <a:r>
              <a:rPr lang="en-US" sz="2600" i="1" dirty="0"/>
              <a:t> </a:t>
            </a:r>
            <a:r>
              <a:rPr lang="en-US" sz="2600" i="1" dirty="0" err="1"/>
              <a:t>Empfänger</a:t>
            </a:r>
            <a:r>
              <a:rPr lang="en-US" sz="2600" i="1" dirty="0"/>
              <a:t> (</a:t>
            </a:r>
            <a:r>
              <a:rPr lang="en-US" sz="2600" i="1" dirty="0" err="1"/>
              <a:t>z.B.</a:t>
            </a:r>
            <a:r>
              <a:rPr lang="en-US" sz="2600" i="1" dirty="0"/>
              <a:t> </a:t>
            </a:r>
            <a:r>
              <a:rPr lang="en-US" sz="2600" i="1" dirty="0" err="1"/>
              <a:t>Telefonrechnungen</a:t>
            </a:r>
            <a:r>
              <a:rPr lang="en-US" sz="2600" i="1" dirty="0"/>
              <a:t>). </a:t>
            </a:r>
            <a:endParaRPr lang="it-IT" sz="2600" i="1" dirty="0"/>
          </a:p>
          <a:p>
            <a:endParaRPr lang="it-IT" sz="2600" dirty="0"/>
          </a:p>
          <a:p>
            <a:r>
              <a:rPr lang="it-IT" sz="2600" dirty="0"/>
              <a:t>-bonifici per pagamenti una tantum;</a:t>
            </a:r>
          </a:p>
          <a:p>
            <a:r>
              <a:rPr lang="it-IT" sz="2600" dirty="0"/>
              <a:t>-ordini permanenti per pagamenti ricorrenti ad un medesimo destinatario (p. es. affitto);</a:t>
            </a:r>
          </a:p>
          <a:p>
            <a:r>
              <a:rPr lang="it-IT" sz="2600" dirty="0"/>
              <a:t>-addebiti </a:t>
            </a:r>
            <a:r>
              <a:rPr lang="it-IT" sz="2600" dirty="0" err="1"/>
              <a:t>preautorizzati</a:t>
            </a:r>
            <a:r>
              <a:rPr lang="it-IT" sz="2600" dirty="0"/>
              <a:t> (Fatturazione diretta) per pagamenti variabili ad un medesimo destinatario (p. es. Bolletta telefonica).</a:t>
            </a:r>
          </a:p>
          <a:p>
            <a:endParaRPr lang="it-IT" sz="2800" b="1" dirty="0"/>
          </a:p>
        </p:txBody>
      </p:sp>
    </p:spTree>
    <p:extLst>
      <p:ext uri="{BB962C8B-B14F-4D97-AF65-F5344CB8AC3E}">
        <p14:creationId xmlns:p14="http://schemas.microsoft.com/office/powerpoint/2010/main" val="11087348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693866"/>
          </a:xfrm>
          <a:prstGeom prst="rect">
            <a:avLst/>
          </a:prstGeom>
          <a:noFill/>
          <a:ln w="9525">
            <a:noFill/>
            <a:miter lim="800000"/>
            <a:headEnd/>
            <a:tailEnd/>
          </a:ln>
        </p:spPr>
        <p:txBody>
          <a:bodyPr>
            <a:spAutoFit/>
          </a:bodyPr>
          <a:lstStyle/>
          <a:p>
            <a:r>
              <a:rPr lang="de-DE" sz="2800" b="1" i="1" dirty="0"/>
              <a:t>Lastschriftverfahren</a:t>
            </a:r>
            <a:r>
              <a:rPr lang="de-DE" sz="2800" i="1" dirty="0"/>
              <a:t> </a:t>
            </a:r>
          </a:p>
          <a:p>
            <a:r>
              <a:rPr lang="de-DE" sz="2800" i="1" dirty="0"/>
              <a:t>bargeldloses Zahlverfahren, bei dem der Zahlungsempfänger unter Einschaltung eines Zahlungsdienstleisters einen Betrag vom Konto des Zahlers abbuchen lässt. Der bankmäßige Zahlungsvorgang wird dabei (anders als bei der Überweisung) vom Zahlungsempfänger ausgelöst. Voraussetzung hierfür ist, dass der Zahler dem Zahlungsempfänger seine Zustimmung zum Lastschrifteinzug erteilt und seinen Zahlungsdienstleister zur Einlösung der Lastschriften angewiesen hat (Mandat). </a:t>
            </a:r>
            <a:endParaRPr lang="it-IT" sz="2800" i="1" dirty="0"/>
          </a:p>
          <a:p>
            <a:endParaRPr lang="it-IT" sz="2800" b="1" dirty="0"/>
          </a:p>
        </p:txBody>
      </p:sp>
    </p:spTree>
    <p:extLst>
      <p:ext uri="{BB962C8B-B14F-4D97-AF65-F5344CB8AC3E}">
        <p14:creationId xmlns:p14="http://schemas.microsoft.com/office/powerpoint/2010/main" val="36155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124754"/>
          </a:xfrm>
          <a:prstGeom prst="rect">
            <a:avLst/>
          </a:prstGeom>
          <a:noFill/>
          <a:ln w="9525">
            <a:noFill/>
            <a:miter lim="800000"/>
            <a:headEnd/>
            <a:tailEnd/>
          </a:ln>
        </p:spPr>
        <p:txBody>
          <a:bodyPr>
            <a:spAutoFit/>
          </a:bodyPr>
          <a:lstStyle/>
          <a:p>
            <a:r>
              <a:rPr lang="de-DE" sz="2800" i="1" dirty="0"/>
              <a:t>Durch die Verordnung Nr. 260/2012 (SEPA-Verordnung) dürfen seit 3. August 2014 Lastschriften nur noch in den SEPA-Verfahren des European Payment </a:t>
            </a:r>
            <a:r>
              <a:rPr lang="de-DE" sz="2800" i="1" dirty="0" err="1"/>
              <a:t>Councils</a:t>
            </a:r>
            <a:r>
              <a:rPr lang="de-DE" sz="2800" i="1" dirty="0"/>
              <a:t> (EPC) abgewickelt werden.</a:t>
            </a:r>
          </a:p>
          <a:p>
            <a:endParaRPr lang="de-DE" sz="2800" i="1" dirty="0"/>
          </a:p>
          <a:p>
            <a:r>
              <a:rPr lang="en-US" sz="2800" i="1" dirty="0"/>
              <a:t>Bei </a:t>
            </a:r>
            <a:r>
              <a:rPr lang="en-US" sz="2800" i="1" dirty="0" err="1"/>
              <a:t>regelmäßig</a:t>
            </a:r>
            <a:r>
              <a:rPr lang="en-US" sz="2800" i="1" dirty="0"/>
              <a:t> </a:t>
            </a:r>
            <a:r>
              <a:rPr lang="en-US" sz="2800" i="1" dirty="0" err="1"/>
              <a:t>wiederkehrenden</a:t>
            </a:r>
            <a:r>
              <a:rPr lang="en-US" sz="2800" i="1" dirty="0"/>
              <a:t>, </a:t>
            </a:r>
            <a:r>
              <a:rPr lang="en-US" sz="2800" i="1" dirty="0" err="1"/>
              <a:t>jedoch</a:t>
            </a:r>
            <a:r>
              <a:rPr lang="en-US" sz="2800" i="1" dirty="0"/>
              <a:t> </a:t>
            </a:r>
            <a:r>
              <a:rPr lang="en-US" sz="2800" i="1" dirty="0" err="1"/>
              <a:t>unterschiedlich</a:t>
            </a:r>
            <a:r>
              <a:rPr lang="en-US" sz="2800" i="1" dirty="0"/>
              <a:t> </a:t>
            </a:r>
            <a:r>
              <a:rPr lang="en-US" sz="2800" i="1" dirty="0" err="1"/>
              <a:t>hohen</a:t>
            </a:r>
            <a:r>
              <a:rPr lang="en-US" sz="2800" i="1" dirty="0"/>
              <a:t> </a:t>
            </a:r>
            <a:r>
              <a:rPr lang="en-US" sz="2800" i="1" dirty="0" err="1"/>
              <a:t>Zahlungen</a:t>
            </a:r>
            <a:r>
              <a:rPr lang="en-US" sz="2800" i="1" dirty="0"/>
              <a:t> </a:t>
            </a:r>
            <a:r>
              <a:rPr lang="en-US" sz="2800" i="1" dirty="0" err="1"/>
              <a:t>kann</a:t>
            </a:r>
            <a:r>
              <a:rPr lang="en-US" sz="2800" i="1" dirty="0"/>
              <a:t> der </a:t>
            </a:r>
            <a:r>
              <a:rPr lang="en-US" sz="2800" i="1" dirty="0" err="1"/>
              <a:t>Kontoinhaber</a:t>
            </a:r>
            <a:r>
              <a:rPr lang="en-US" sz="2800" i="1" dirty="0"/>
              <a:t> den </a:t>
            </a:r>
            <a:r>
              <a:rPr lang="en-US" sz="2800" i="1" dirty="0" err="1"/>
              <a:t>Zahlungsempfänger</a:t>
            </a:r>
            <a:r>
              <a:rPr lang="en-US" sz="2800" i="1" dirty="0"/>
              <a:t> </a:t>
            </a:r>
            <a:r>
              <a:rPr lang="en-US" sz="2800" i="1" dirty="0" err="1"/>
              <a:t>ermächtigen</a:t>
            </a:r>
            <a:r>
              <a:rPr lang="en-US" sz="2800" i="1" dirty="0"/>
              <a:t>, </a:t>
            </a:r>
            <a:r>
              <a:rPr lang="en-US" sz="2800" i="1" dirty="0" err="1"/>
              <a:t>einen</a:t>
            </a:r>
            <a:r>
              <a:rPr lang="en-US" sz="2800" i="1" dirty="0"/>
              <a:t> </a:t>
            </a:r>
            <a:r>
              <a:rPr lang="en-US" sz="2800" i="1" dirty="0" err="1"/>
              <a:t>fälligen</a:t>
            </a:r>
            <a:r>
              <a:rPr lang="en-US" sz="2800" i="1" dirty="0"/>
              <a:t> </a:t>
            </a:r>
            <a:r>
              <a:rPr lang="en-US" sz="2800" i="1" dirty="0" err="1"/>
              <a:t>Betrag</a:t>
            </a:r>
            <a:r>
              <a:rPr lang="en-US" sz="2800" i="1" dirty="0"/>
              <a:t> von </a:t>
            </a:r>
            <a:r>
              <a:rPr lang="en-US" sz="2800" i="1" dirty="0" err="1"/>
              <a:t>seinem</a:t>
            </a:r>
            <a:r>
              <a:rPr lang="en-US" sz="2800" i="1" dirty="0"/>
              <a:t> </a:t>
            </a:r>
            <a:r>
              <a:rPr lang="en-US" sz="2800" i="1" dirty="0" err="1"/>
              <a:t>Konto</a:t>
            </a:r>
            <a:r>
              <a:rPr lang="en-US" sz="2800" i="1" dirty="0"/>
              <a:t> </a:t>
            </a:r>
            <a:r>
              <a:rPr lang="en-US" sz="2800" i="1" dirty="0" err="1"/>
              <a:t>abzurufen</a:t>
            </a:r>
            <a:r>
              <a:rPr lang="en-US" sz="2800" i="1" dirty="0"/>
              <a:t>. </a:t>
            </a:r>
            <a:r>
              <a:rPr lang="en-US" sz="2800" i="1" dirty="0" err="1"/>
              <a:t>Beispiele</a:t>
            </a:r>
            <a:r>
              <a:rPr lang="en-US" sz="2800" i="1" dirty="0"/>
              <a:t> </a:t>
            </a:r>
            <a:r>
              <a:rPr lang="en-US" sz="2800" i="1" dirty="0" err="1"/>
              <a:t>sind</a:t>
            </a:r>
            <a:r>
              <a:rPr lang="en-US" sz="2800" i="1" dirty="0"/>
              <a:t> Gas-, </a:t>
            </a:r>
            <a:r>
              <a:rPr lang="en-US" sz="2800" i="1" dirty="0" err="1"/>
              <a:t>Elektrizitäts</a:t>
            </a:r>
            <a:r>
              <a:rPr lang="en-US" sz="2800" i="1" dirty="0"/>
              <a:t>-, Wasser- und </a:t>
            </a:r>
            <a:r>
              <a:rPr lang="en-US" sz="2800" i="1" dirty="0" err="1"/>
              <a:t>Telefonrechnungen</a:t>
            </a:r>
            <a:r>
              <a:rPr lang="en-US" sz="2800" i="1" dirty="0"/>
              <a:t>. </a:t>
            </a:r>
            <a:r>
              <a:rPr lang="en-US" sz="2800" i="1" dirty="0" err="1"/>
              <a:t>Ebenso</a:t>
            </a:r>
            <a:r>
              <a:rPr lang="en-US" sz="2800" i="1" dirty="0"/>
              <a:t> </a:t>
            </a:r>
            <a:r>
              <a:rPr lang="en-US" sz="2800" i="1" dirty="0" err="1"/>
              <a:t>werden</a:t>
            </a:r>
            <a:r>
              <a:rPr lang="en-US" sz="2800" i="1" dirty="0"/>
              <a:t> </a:t>
            </a:r>
            <a:r>
              <a:rPr lang="en-US" sz="2800" i="1" dirty="0" err="1"/>
              <a:t>Verpflichtungen</a:t>
            </a:r>
            <a:r>
              <a:rPr lang="en-US" sz="2800" i="1" dirty="0"/>
              <a:t> in fester </a:t>
            </a:r>
            <a:r>
              <a:rPr lang="en-US" sz="2800" i="1" dirty="0" err="1"/>
              <a:t>Höhe</a:t>
            </a:r>
            <a:r>
              <a:rPr lang="en-US" sz="2800" i="1" dirty="0"/>
              <a:t>, </a:t>
            </a:r>
            <a:r>
              <a:rPr lang="en-US" sz="2800" i="1" dirty="0" err="1"/>
              <a:t>wie</a:t>
            </a:r>
            <a:r>
              <a:rPr lang="en-US" sz="2800" i="1" dirty="0"/>
              <a:t> </a:t>
            </a:r>
            <a:r>
              <a:rPr lang="en-US" sz="2800" i="1" dirty="0" err="1"/>
              <a:t>Versicherungs</a:t>
            </a:r>
            <a:r>
              <a:rPr lang="en-US" sz="2800" i="1" dirty="0"/>
              <a:t>- und </a:t>
            </a:r>
            <a:r>
              <a:rPr lang="en-US" sz="2800" i="1" dirty="0" err="1"/>
              <a:t>Krankenkassenbeiträge</a:t>
            </a:r>
            <a:r>
              <a:rPr lang="en-US" sz="2800" i="1" dirty="0"/>
              <a:t>, in dieses </a:t>
            </a:r>
            <a:r>
              <a:rPr lang="en-US" sz="2800" i="1" dirty="0" err="1"/>
              <a:t>Verfahren</a:t>
            </a:r>
            <a:r>
              <a:rPr lang="en-US" sz="2800" i="1" dirty="0"/>
              <a:t> </a:t>
            </a:r>
            <a:r>
              <a:rPr lang="en-US" sz="2800" i="1" dirty="0" err="1"/>
              <a:t>einbezogen</a:t>
            </a:r>
            <a:r>
              <a:rPr lang="en-US" sz="2800" dirty="0"/>
              <a:t>. </a:t>
            </a:r>
            <a:endParaRPr lang="it-IT" sz="2800" dirty="0"/>
          </a:p>
          <a:p>
            <a:endParaRPr lang="it-IT" sz="2800" b="1" dirty="0"/>
          </a:p>
        </p:txBody>
      </p:sp>
    </p:spTree>
    <p:extLst>
      <p:ext uri="{BB962C8B-B14F-4D97-AF65-F5344CB8AC3E}">
        <p14:creationId xmlns:p14="http://schemas.microsoft.com/office/powerpoint/2010/main" val="34521812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401205"/>
          </a:xfrm>
          <a:prstGeom prst="rect">
            <a:avLst/>
          </a:prstGeom>
          <a:noFill/>
          <a:ln w="9525">
            <a:noFill/>
            <a:miter lim="800000"/>
            <a:headEnd/>
            <a:tailEnd/>
          </a:ln>
        </p:spPr>
        <p:txBody>
          <a:bodyPr>
            <a:spAutoFit/>
          </a:bodyPr>
          <a:lstStyle/>
          <a:p>
            <a:r>
              <a:rPr lang="it-IT" sz="2800" b="1" i="1" dirty="0"/>
              <a:t>Addebito Diretto SEPA </a:t>
            </a:r>
          </a:p>
          <a:p>
            <a:r>
              <a:rPr lang="it-IT" sz="2800" i="1" dirty="0"/>
              <a:t> </a:t>
            </a:r>
          </a:p>
          <a:p>
            <a:r>
              <a:rPr lang="it-IT" sz="2800" i="1" dirty="0"/>
              <a:t>L'addebito diretto SEPA […] fondato su un accordo (cosiddetto "mandato") concluso tra il pagatore (debitore) e il beneficiario (creditore), mediante il quale il primo autorizza il secondo a disporre addebiti sul proprio conto corrente per pagamenti ricorrenti (come le utenze o le rate di un prestito) o singoli (es. fatture commerciali o un acquisto qualsiasi).</a:t>
            </a:r>
          </a:p>
          <a:p>
            <a:endParaRPr lang="it-IT" sz="2800" b="1" dirty="0"/>
          </a:p>
        </p:txBody>
      </p:sp>
    </p:spTree>
    <p:extLst>
      <p:ext uri="{BB962C8B-B14F-4D97-AF65-F5344CB8AC3E}">
        <p14:creationId xmlns:p14="http://schemas.microsoft.com/office/powerpoint/2010/main" val="20094945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3970318"/>
          </a:xfrm>
          <a:prstGeom prst="rect">
            <a:avLst/>
          </a:prstGeom>
          <a:noFill/>
          <a:ln w="9525">
            <a:noFill/>
            <a:miter lim="800000"/>
            <a:headEnd/>
            <a:tailEnd/>
          </a:ln>
        </p:spPr>
        <p:txBody>
          <a:bodyPr>
            <a:spAutoFit/>
          </a:bodyPr>
          <a:lstStyle/>
          <a:p>
            <a:r>
              <a:rPr lang="it-IT" sz="2800" b="1" i="1" dirty="0"/>
              <a:t>Pagamento del canone di locazione tramite domiciliazione bancaria o postale con mandato per addebito diretto "</a:t>
            </a:r>
            <a:r>
              <a:rPr lang="it-IT" sz="2800" b="1" i="1" dirty="0" err="1"/>
              <a:t>sepa</a:t>
            </a:r>
            <a:r>
              <a:rPr lang="it-IT" sz="2800" b="1" i="1" dirty="0"/>
              <a:t> </a:t>
            </a:r>
            <a:r>
              <a:rPr lang="it-IT" sz="2800" b="1" i="1" dirty="0" err="1"/>
              <a:t>direct</a:t>
            </a:r>
            <a:r>
              <a:rPr lang="it-IT" sz="2800" b="1" i="1" dirty="0"/>
              <a:t> </a:t>
            </a:r>
            <a:r>
              <a:rPr lang="it-IT" sz="2800" b="1" i="1" dirty="0" err="1"/>
              <a:t>debit</a:t>
            </a:r>
            <a:r>
              <a:rPr lang="it-IT" sz="2800" b="1" i="1" dirty="0"/>
              <a:t> core (</a:t>
            </a:r>
            <a:r>
              <a:rPr lang="it-IT" sz="2800" b="1" i="1" dirty="0" err="1"/>
              <a:t>s.d.d</a:t>
            </a:r>
            <a:r>
              <a:rPr lang="it-IT" sz="2800" b="1" i="1" dirty="0"/>
              <a:t>. core)"</a:t>
            </a:r>
          </a:p>
          <a:p>
            <a:r>
              <a:rPr lang="it-IT" sz="2800" b="1" i="1" dirty="0"/>
              <a:t> </a:t>
            </a:r>
          </a:p>
          <a:p>
            <a:r>
              <a:rPr lang="it-IT" sz="2800" i="1" dirty="0"/>
              <a:t>Il modo più comodo per pagare le bollette è la domiciliazione bancaria o postale, con l’addebito diretto sul conto corrente il giorno esatto della scadenza. </a:t>
            </a:r>
          </a:p>
          <a:p>
            <a:endParaRPr lang="it-IT" sz="2800" b="1" dirty="0"/>
          </a:p>
        </p:txBody>
      </p:sp>
    </p:spTree>
    <p:extLst>
      <p:ext uri="{BB962C8B-B14F-4D97-AF65-F5344CB8AC3E}">
        <p14:creationId xmlns:p14="http://schemas.microsoft.com/office/powerpoint/2010/main" val="42209970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97201B-C051-8A88-2D8D-1B93431D123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07B11B51-946D-E032-5429-33C047CD24EF}"/>
              </a:ext>
            </a:extLst>
          </p:cNvPr>
          <p:cNvSpPr txBox="1">
            <a:spLocks noChangeArrowheads="1"/>
          </p:cNvSpPr>
          <p:nvPr/>
        </p:nvSpPr>
        <p:spPr bwMode="auto">
          <a:xfrm>
            <a:off x="301625" y="222250"/>
            <a:ext cx="8229600" cy="4924425"/>
          </a:xfrm>
          <a:prstGeom prst="rect">
            <a:avLst/>
          </a:prstGeom>
          <a:noFill/>
          <a:ln w="9525">
            <a:noFill/>
            <a:miter lim="800000"/>
            <a:headEnd/>
            <a:tailEnd/>
          </a:ln>
        </p:spPr>
        <p:txBody>
          <a:bodyPr>
            <a:spAutoFit/>
          </a:bodyPr>
          <a:lstStyle/>
          <a:p>
            <a:r>
              <a:rPr lang="en-US" sz="2600" i="1" dirty="0"/>
              <a:t>Die auf </a:t>
            </a:r>
            <a:r>
              <a:rPr lang="en-US" sz="2600" i="1" dirty="0" err="1"/>
              <a:t>Ihrem</a:t>
            </a:r>
            <a:r>
              <a:rPr lang="en-US" sz="2600" i="1" dirty="0"/>
              <a:t> </a:t>
            </a:r>
            <a:r>
              <a:rPr lang="en-US" sz="2600" i="1" dirty="0" err="1"/>
              <a:t>Kontoauszug</a:t>
            </a:r>
            <a:r>
              <a:rPr lang="en-US" sz="2600" i="1" dirty="0"/>
              <a:t> </a:t>
            </a:r>
            <a:r>
              <a:rPr lang="en-US" sz="2600" i="1" dirty="0" err="1"/>
              <a:t>erscheinenden</a:t>
            </a:r>
            <a:r>
              <a:rPr lang="en-US" sz="2600" i="1" dirty="0"/>
              <a:t> </a:t>
            </a:r>
            <a:r>
              <a:rPr lang="en-US" sz="2600" i="1" dirty="0" err="1"/>
              <a:t>Lastschriften</a:t>
            </a:r>
            <a:r>
              <a:rPr lang="en-US" sz="2600" i="1" dirty="0"/>
              <a:t> </a:t>
            </a:r>
            <a:r>
              <a:rPr lang="en-US" sz="2600" i="1" dirty="0" err="1"/>
              <a:t>sollten</a:t>
            </a:r>
            <a:r>
              <a:rPr lang="en-US" sz="2600" i="1" dirty="0"/>
              <a:t> Sie </a:t>
            </a:r>
            <a:r>
              <a:rPr lang="en-US" sz="2600" i="1" dirty="0" err="1"/>
              <a:t>regelmäßig</a:t>
            </a:r>
            <a:r>
              <a:rPr lang="en-US" sz="2600" i="1" dirty="0"/>
              <a:t> </a:t>
            </a:r>
            <a:r>
              <a:rPr lang="en-US" sz="2600" i="1" dirty="0" err="1"/>
              <a:t>überprüfen</a:t>
            </a:r>
            <a:r>
              <a:rPr lang="en-US" sz="2600" i="1" dirty="0"/>
              <a:t>. </a:t>
            </a:r>
            <a:r>
              <a:rPr lang="en-US" sz="2600" i="1" dirty="0" err="1"/>
              <a:t>Stimmt</a:t>
            </a:r>
            <a:r>
              <a:rPr lang="en-US" sz="2600" i="1" dirty="0"/>
              <a:t> der </a:t>
            </a:r>
            <a:r>
              <a:rPr lang="en-US" sz="2600" i="1" dirty="0" err="1"/>
              <a:t>abgebuchte</a:t>
            </a:r>
            <a:r>
              <a:rPr lang="en-US" sz="2600" i="1" dirty="0"/>
              <a:t> </a:t>
            </a:r>
            <a:r>
              <a:rPr lang="en-US" sz="2600" i="1" dirty="0" err="1"/>
              <a:t>Betrag</a:t>
            </a:r>
            <a:r>
              <a:rPr lang="en-US" sz="2600" i="1" dirty="0"/>
              <a:t> </a:t>
            </a:r>
            <a:r>
              <a:rPr lang="en-US" sz="2600" i="1" dirty="0" err="1"/>
              <a:t>mit</a:t>
            </a:r>
            <a:r>
              <a:rPr lang="en-US" sz="2600" i="1" dirty="0"/>
              <a:t> der </a:t>
            </a:r>
            <a:r>
              <a:rPr lang="en-US" sz="2600" i="1" dirty="0" err="1"/>
              <a:t>Rechnung</a:t>
            </a:r>
            <a:r>
              <a:rPr lang="en-US" sz="2600" i="1" dirty="0"/>
              <a:t> </a:t>
            </a:r>
            <a:r>
              <a:rPr lang="en-US" sz="2600" i="1" dirty="0" err="1"/>
              <a:t>überein</a:t>
            </a:r>
            <a:r>
              <a:rPr lang="en-US" sz="2600" i="1" dirty="0"/>
              <a:t>? Wenn es </a:t>
            </a:r>
            <a:r>
              <a:rPr lang="en-US" sz="2600" i="1" dirty="0" err="1"/>
              <a:t>Abweichungen</a:t>
            </a:r>
            <a:r>
              <a:rPr lang="en-US" sz="2600" i="1" dirty="0"/>
              <a:t> </a:t>
            </a:r>
            <a:r>
              <a:rPr lang="en-US" sz="2600" i="1" dirty="0" err="1"/>
              <a:t>gibt</a:t>
            </a:r>
            <a:r>
              <a:rPr lang="en-US" sz="2600" i="1" dirty="0"/>
              <a:t>, </a:t>
            </a:r>
            <a:r>
              <a:rPr lang="en-US" sz="2600" i="1" dirty="0" err="1"/>
              <a:t>sollten</a:t>
            </a:r>
            <a:r>
              <a:rPr lang="en-US" sz="2600" i="1" dirty="0"/>
              <a:t> Sie </a:t>
            </a:r>
            <a:r>
              <a:rPr lang="en-US" sz="2600" i="1" dirty="0" err="1"/>
              <a:t>sich</a:t>
            </a:r>
            <a:r>
              <a:rPr lang="en-US" sz="2600" i="1" dirty="0"/>
              <a:t> </a:t>
            </a:r>
            <a:r>
              <a:rPr lang="en-US" sz="2600" i="1" dirty="0" err="1"/>
              <a:t>schnellstmöglich</a:t>
            </a:r>
            <a:r>
              <a:rPr lang="en-US" sz="2600" i="1" dirty="0"/>
              <a:t> an </a:t>
            </a:r>
            <a:r>
              <a:rPr lang="en-US" sz="2600" i="1" dirty="0" err="1"/>
              <a:t>Ihre</a:t>
            </a:r>
            <a:r>
              <a:rPr lang="en-US" sz="2600" i="1" dirty="0"/>
              <a:t> Bank </a:t>
            </a:r>
            <a:r>
              <a:rPr lang="en-US" sz="2600" i="1" dirty="0" err="1"/>
              <a:t>wenden</a:t>
            </a:r>
            <a:r>
              <a:rPr lang="en-US" sz="2600" i="1" dirty="0"/>
              <a:t>, </a:t>
            </a:r>
            <a:r>
              <a:rPr lang="en-US" sz="2600" i="1" dirty="0" err="1"/>
              <a:t>denn</a:t>
            </a:r>
            <a:r>
              <a:rPr lang="en-US" sz="2600" i="1" dirty="0"/>
              <a:t> dieses Geld </a:t>
            </a:r>
            <a:r>
              <a:rPr lang="en-US" sz="2600" i="1" dirty="0" err="1"/>
              <a:t>lässt</a:t>
            </a:r>
            <a:r>
              <a:rPr lang="en-US" sz="2600" i="1" dirty="0"/>
              <a:t> </a:t>
            </a:r>
            <a:r>
              <a:rPr lang="en-US" sz="2600" i="1" dirty="0" err="1"/>
              <a:t>sich</a:t>
            </a:r>
            <a:r>
              <a:rPr lang="en-US" sz="2600" i="1" dirty="0"/>
              <a:t> </a:t>
            </a:r>
            <a:r>
              <a:rPr lang="en-US" sz="2600" i="1" dirty="0" err="1"/>
              <a:t>zurückholen</a:t>
            </a:r>
            <a:r>
              <a:rPr lang="en-US" sz="2600" i="1" dirty="0"/>
              <a:t>. </a:t>
            </a:r>
            <a:endParaRPr lang="it-IT" sz="2600" i="1" dirty="0"/>
          </a:p>
          <a:p>
            <a:endParaRPr lang="it-IT" sz="2600" dirty="0"/>
          </a:p>
          <a:p>
            <a:r>
              <a:rPr lang="it-IT" sz="2600" dirty="0"/>
              <a:t>Gli addebiti che appaiono sul vostro estratto conto andrebbero controllati regolarmente. Il valore corrisponde alla fattura? Se dovessero esserci delle divergenze, dovreste rivolgervi il prima possibile alla vostra banca per poter recuperare i soldi.</a:t>
            </a:r>
          </a:p>
          <a:p>
            <a:endParaRPr lang="it-IT" sz="2800" b="1" dirty="0"/>
          </a:p>
        </p:txBody>
      </p:sp>
    </p:spTree>
    <p:extLst>
      <p:ext uri="{BB962C8B-B14F-4D97-AF65-F5344CB8AC3E}">
        <p14:creationId xmlns:p14="http://schemas.microsoft.com/office/powerpoint/2010/main" val="25065950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632311"/>
          </a:xfrm>
          <a:prstGeom prst="rect">
            <a:avLst/>
          </a:prstGeom>
          <a:noFill/>
          <a:ln w="9525">
            <a:noFill/>
            <a:miter lim="800000"/>
            <a:headEnd/>
            <a:tailEnd/>
          </a:ln>
        </p:spPr>
        <p:txBody>
          <a:bodyPr>
            <a:spAutoFit/>
          </a:bodyPr>
          <a:lstStyle/>
          <a:p>
            <a:r>
              <a:rPr lang="it-IT" i="1" dirty="0"/>
              <a:t>«Links und </a:t>
            </a:r>
            <a:r>
              <a:rPr lang="it-IT" i="1" dirty="0" err="1"/>
              <a:t>rechts</a:t>
            </a:r>
            <a:r>
              <a:rPr lang="it-IT" i="1" dirty="0"/>
              <a:t> </a:t>
            </a:r>
            <a:r>
              <a:rPr lang="it-IT" i="1" dirty="0" err="1"/>
              <a:t>gibt</a:t>
            </a:r>
            <a:r>
              <a:rPr lang="it-IT" i="1" dirty="0"/>
              <a:t> man </a:t>
            </a:r>
            <a:r>
              <a:rPr lang="it-IT" i="1" dirty="0" err="1"/>
              <a:t>mehr</a:t>
            </a:r>
            <a:r>
              <a:rPr lang="it-IT" i="1" dirty="0"/>
              <a:t> </a:t>
            </a:r>
            <a:r>
              <a:rPr lang="it-IT" i="1" dirty="0" err="1"/>
              <a:t>aus</a:t>
            </a:r>
            <a:r>
              <a:rPr lang="it-IT" i="1" dirty="0"/>
              <a:t> </a:t>
            </a:r>
            <a:r>
              <a:rPr lang="it-IT" i="1" dirty="0" err="1"/>
              <a:t>als</a:t>
            </a:r>
            <a:r>
              <a:rPr lang="it-IT" i="1" dirty="0"/>
              <a:t> </a:t>
            </a:r>
            <a:r>
              <a:rPr lang="it-IT" i="1" dirty="0" err="1"/>
              <a:t>früher</a:t>
            </a:r>
            <a:r>
              <a:rPr lang="it-IT" i="1" dirty="0"/>
              <a:t>. </a:t>
            </a:r>
            <a:r>
              <a:rPr lang="it-IT" i="1" dirty="0" err="1"/>
              <a:t>Ein</a:t>
            </a:r>
            <a:r>
              <a:rPr lang="it-IT" i="1" dirty="0"/>
              <a:t> </a:t>
            </a:r>
            <a:r>
              <a:rPr lang="it-IT" i="1" dirty="0" err="1"/>
              <a:t>kleines</a:t>
            </a:r>
            <a:r>
              <a:rPr lang="it-IT" i="1" dirty="0"/>
              <a:t> Auto </a:t>
            </a:r>
            <a:r>
              <a:rPr lang="it-IT" i="1" dirty="0" err="1"/>
              <a:t>wird</a:t>
            </a:r>
            <a:r>
              <a:rPr lang="it-IT" i="1" dirty="0"/>
              <a:t> </a:t>
            </a:r>
            <a:r>
              <a:rPr lang="it-IT" i="1" dirty="0" err="1"/>
              <a:t>zu</a:t>
            </a:r>
            <a:r>
              <a:rPr lang="it-IT" i="1" dirty="0"/>
              <a:t> </a:t>
            </a:r>
            <a:r>
              <a:rPr lang="it-IT" i="1" dirty="0" err="1"/>
              <a:t>einem</a:t>
            </a:r>
            <a:r>
              <a:rPr lang="it-IT" i="1" dirty="0"/>
              <a:t> </a:t>
            </a:r>
            <a:r>
              <a:rPr lang="it-IT" i="1" dirty="0" err="1"/>
              <a:t>grossen</a:t>
            </a:r>
            <a:r>
              <a:rPr lang="it-IT" i="1" dirty="0"/>
              <a:t>, die Bar </a:t>
            </a:r>
            <a:r>
              <a:rPr lang="it-IT" i="1" dirty="0" err="1"/>
              <a:t>um</a:t>
            </a:r>
            <a:r>
              <a:rPr lang="it-IT" i="1" dirty="0"/>
              <a:t> die </a:t>
            </a:r>
            <a:r>
              <a:rPr lang="it-IT" i="1" dirty="0" err="1"/>
              <a:t>Ecke</a:t>
            </a:r>
            <a:r>
              <a:rPr lang="it-IT" i="1" dirty="0"/>
              <a:t> </a:t>
            </a:r>
            <a:r>
              <a:rPr lang="it-IT" i="1" dirty="0" err="1"/>
              <a:t>wird</a:t>
            </a:r>
            <a:r>
              <a:rPr lang="it-IT" i="1" dirty="0"/>
              <a:t> zum </a:t>
            </a:r>
            <a:r>
              <a:rPr lang="it-IT" i="1" dirty="0" err="1"/>
              <a:t>Edelrestaurant</a:t>
            </a:r>
            <a:r>
              <a:rPr lang="it-IT" i="1" dirty="0"/>
              <a:t>, </a:t>
            </a:r>
            <a:r>
              <a:rPr lang="it-IT" i="1" dirty="0" err="1"/>
              <a:t>Campingferien</a:t>
            </a:r>
            <a:r>
              <a:rPr lang="it-IT" i="1" dirty="0"/>
              <a:t> </a:t>
            </a:r>
            <a:r>
              <a:rPr lang="it-IT" i="1" dirty="0" err="1"/>
              <a:t>werden</a:t>
            </a:r>
            <a:r>
              <a:rPr lang="it-IT" i="1" dirty="0"/>
              <a:t> </a:t>
            </a:r>
            <a:r>
              <a:rPr lang="it-IT" i="1" dirty="0" err="1"/>
              <a:t>zu</a:t>
            </a:r>
            <a:r>
              <a:rPr lang="it-IT" i="1" dirty="0"/>
              <a:t> </a:t>
            </a:r>
            <a:r>
              <a:rPr lang="it-IT" i="1" dirty="0" err="1"/>
              <a:t>fernen</a:t>
            </a:r>
            <a:r>
              <a:rPr lang="it-IT" i="1" dirty="0"/>
              <a:t> </a:t>
            </a:r>
            <a:r>
              <a:rPr lang="it-IT" i="1" dirty="0" err="1"/>
              <a:t>Hotelferien</a:t>
            </a:r>
            <a:r>
              <a:rPr lang="it-IT" i="1" dirty="0"/>
              <a:t>. </a:t>
            </a:r>
            <a:r>
              <a:rPr lang="it-IT" i="1" dirty="0" err="1"/>
              <a:t>Oft</a:t>
            </a:r>
            <a:r>
              <a:rPr lang="it-IT" i="1" dirty="0"/>
              <a:t> </a:t>
            </a:r>
            <a:r>
              <a:rPr lang="it-IT" i="1" dirty="0" err="1"/>
              <a:t>liegt</a:t>
            </a:r>
            <a:r>
              <a:rPr lang="it-IT" i="1" dirty="0"/>
              <a:t> es </a:t>
            </a:r>
            <a:r>
              <a:rPr lang="it-IT" i="1" dirty="0" err="1"/>
              <a:t>auch</a:t>
            </a:r>
            <a:r>
              <a:rPr lang="it-IT" i="1" dirty="0"/>
              <a:t> an </a:t>
            </a:r>
            <a:r>
              <a:rPr lang="it-IT" i="1" dirty="0" err="1"/>
              <a:t>Kleinigkeiten</a:t>
            </a:r>
            <a:r>
              <a:rPr lang="it-IT" i="1" dirty="0"/>
              <a:t>: Zum Lunch </a:t>
            </a:r>
            <a:r>
              <a:rPr lang="it-IT" i="1" dirty="0" err="1"/>
              <a:t>leistet</a:t>
            </a:r>
            <a:r>
              <a:rPr lang="it-IT" i="1" dirty="0"/>
              <a:t> man </a:t>
            </a:r>
            <a:r>
              <a:rPr lang="it-IT" i="1" dirty="0" err="1"/>
              <a:t>sich</a:t>
            </a:r>
            <a:r>
              <a:rPr lang="it-IT" i="1" dirty="0"/>
              <a:t> Essen </a:t>
            </a:r>
            <a:r>
              <a:rPr lang="it-IT" i="1" dirty="0" err="1"/>
              <a:t>unterwegs</a:t>
            </a:r>
            <a:r>
              <a:rPr lang="it-IT" i="1" dirty="0"/>
              <a:t>, man </a:t>
            </a:r>
            <a:r>
              <a:rPr lang="it-IT" i="1" dirty="0" err="1"/>
              <a:t>trägt</a:t>
            </a:r>
            <a:r>
              <a:rPr lang="it-IT" i="1" dirty="0"/>
              <a:t> </a:t>
            </a:r>
            <a:r>
              <a:rPr lang="it-IT" i="1" dirty="0" err="1"/>
              <a:t>Markenjeans</a:t>
            </a:r>
            <a:r>
              <a:rPr lang="it-IT" i="1" dirty="0"/>
              <a:t> </a:t>
            </a:r>
            <a:r>
              <a:rPr lang="it-IT" i="1" dirty="0" err="1"/>
              <a:t>anstelle</a:t>
            </a:r>
            <a:r>
              <a:rPr lang="it-IT" i="1" dirty="0"/>
              <a:t> von H&amp;M, man </a:t>
            </a:r>
            <a:r>
              <a:rPr lang="it-IT" i="1" dirty="0" err="1"/>
              <a:t>trinkt</a:t>
            </a:r>
            <a:r>
              <a:rPr lang="it-IT" i="1" dirty="0"/>
              <a:t> </a:t>
            </a:r>
            <a:r>
              <a:rPr lang="it-IT" i="1" dirty="0" err="1"/>
              <a:t>Champagner</a:t>
            </a:r>
            <a:r>
              <a:rPr lang="it-IT" i="1" dirty="0"/>
              <a:t> </a:t>
            </a:r>
            <a:r>
              <a:rPr lang="it-IT" i="1" dirty="0" err="1"/>
              <a:t>statt</a:t>
            </a:r>
            <a:r>
              <a:rPr lang="it-IT" i="1" dirty="0"/>
              <a:t> Cava. </a:t>
            </a:r>
          </a:p>
          <a:p>
            <a:endParaRPr lang="it-IT" dirty="0"/>
          </a:p>
          <a:p>
            <a:r>
              <a:rPr lang="it-IT" dirty="0"/>
              <a:t>“La gente spende di più a destra e a sinistra rispetto a prima. L’auto piccola adesso è un’auto grande, il bar sotto casa un ristorante di lusso, le ferie in campeggio invece ora sono diventate vacanze in albergo distanti da casa. Spesso ciò si ritrova anche nelle piccole cose: per pranzo ci si permette un pasto fuori casa, si indossano jeans di marca al posto di quelli di H&amp;M, si beve Champagne e non più il Cava.</a:t>
            </a:r>
          </a:p>
          <a:p>
            <a:endParaRPr lang="it-IT" dirty="0"/>
          </a:p>
        </p:txBody>
      </p:sp>
    </p:spTree>
    <p:extLst>
      <p:ext uri="{BB962C8B-B14F-4D97-AF65-F5344CB8AC3E}">
        <p14:creationId xmlns:p14="http://schemas.microsoft.com/office/powerpoint/2010/main" val="37269676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A95EA9-F3A9-3A7C-E8A9-9F384CD9B3E5}"/>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B605CB76-4506-A00D-5984-56E8C55F3E55}"/>
              </a:ext>
            </a:extLst>
          </p:cNvPr>
          <p:cNvSpPr txBox="1">
            <a:spLocks noChangeArrowheads="1"/>
          </p:cNvSpPr>
          <p:nvPr/>
        </p:nvSpPr>
        <p:spPr bwMode="auto">
          <a:xfrm>
            <a:off x="301625" y="222250"/>
            <a:ext cx="8229600" cy="6524863"/>
          </a:xfrm>
          <a:prstGeom prst="rect">
            <a:avLst/>
          </a:prstGeom>
          <a:noFill/>
          <a:ln w="9525">
            <a:noFill/>
            <a:miter lim="800000"/>
            <a:headEnd/>
            <a:tailEnd/>
          </a:ln>
        </p:spPr>
        <p:txBody>
          <a:bodyPr>
            <a:spAutoFit/>
          </a:bodyPr>
          <a:lstStyle/>
          <a:p>
            <a:r>
              <a:rPr lang="en-US" sz="2600" i="1" dirty="0" err="1"/>
              <a:t>Wichtig</a:t>
            </a:r>
            <a:r>
              <a:rPr lang="en-US" sz="2600" i="1" dirty="0"/>
              <a:t>: </a:t>
            </a:r>
            <a:r>
              <a:rPr lang="en-US" sz="2600" i="1" dirty="0" err="1"/>
              <a:t>Sorgen</a:t>
            </a:r>
            <a:r>
              <a:rPr lang="en-US" sz="2600" i="1" dirty="0"/>
              <a:t> Sie </a:t>
            </a:r>
            <a:r>
              <a:rPr lang="en-US" sz="2600" i="1" dirty="0" err="1"/>
              <a:t>dafür</a:t>
            </a:r>
            <a:r>
              <a:rPr lang="en-US" sz="2600" i="1" dirty="0"/>
              <a:t>, </a:t>
            </a:r>
            <a:r>
              <a:rPr lang="en-US" sz="2600" i="1" dirty="0" err="1"/>
              <a:t>dass</a:t>
            </a:r>
            <a:r>
              <a:rPr lang="en-US" sz="2600" i="1" dirty="0"/>
              <a:t> auf </a:t>
            </a:r>
            <a:r>
              <a:rPr lang="en-US" sz="2600" i="1" dirty="0" err="1"/>
              <a:t>Ihrem</a:t>
            </a:r>
            <a:r>
              <a:rPr lang="en-US" sz="2600" i="1" dirty="0"/>
              <a:t> </a:t>
            </a:r>
            <a:r>
              <a:rPr lang="en-US" sz="2600" i="1" dirty="0" err="1"/>
              <a:t>Konto</a:t>
            </a:r>
            <a:r>
              <a:rPr lang="en-US" sz="2600" i="1" dirty="0"/>
              <a:t> </a:t>
            </a:r>
            <a:r>
              <a:rPr lang="en-US" sz="2600" i="1" dirty="0" err="1"/>
              <a:t>ausreichend</a:t>
            </a:r>
            <a:r>
              <a:rPr lang="en-US" sz="2600" i="1" dirty="0"/>
              <a:t> Geld </a:t>
            </a:r>
            <a:r>
              <a:rPr lang="en-US" sz="2600" i="1" dirty="0" err="1"/>
              <a:t>vorhanden</a:t>
            </a:r>
            <a:r>
              <a:rPr lang="en-US" sz="2600" i="1" dirty="0"/>
              <a:t> </a:t>
            </a:r>
            <a:r>
              <a:rPr lang="en-US" sz="2600" i="1" dirty="0" err="1"/>
              <a:t>ist</a:t>
            </a:r>
            <a:r>
              <a:rPr lang="en-US" sz="2600" i="1" dirty="0"/>
              <a:t>, </a:t>
            </a:r>
            <a:r>
              <a:rPr lang="en-US" sz="2600" i="1" dirty="0" err="1"/>
              <a:t>wenn</a:t>
            </a:r>
            <a:r>
              <a:rPr lang="en-US" sz="2600" i="1" dirty="0"/>
              <a:t> </a:t>
            </a:r>
            <a:r>
              <a:rPr lang="en-US" sz="2600" i="1" dirty="0" err="1"/>
              <a:t>Abbuchungen</a:t>
            </a:r>
            <a:r>
              <a:rPr lang="en-US" sz="2600" i="1" dirty="0"/>
              <a:t> </a:t>
            </a:r>
            <a:r>
              <a:rPr lang="en-US" sz="2600" i="1" dirty="0" err="1"/>
              <a:t>fällig</a:t>
            </a:r>
            <a:r>
              <a:rPr lang="en-US" sz="2600" i="1" dirty="0"/>
              <a:t> </a:t>
            </a:r>
            <a:r>
              <a:rPr lang="en-US" sz="2600" i="1" dirty="0" err="1"/>
              <a:t>werden</a:t>
            </a:r>
            <a:r>
              <a:rPr lang="en-US" sz="2600" i="1" dirty="0"/>
              <a:t>. Kann </a:t>
            </a:r>
            <a:r>
              <a:rPr lang="en-US" sz="2600" i="1" dirty="0" err="1"/>
              <a:t>eine</a:t>
            </a:r>
            <a:r>
              <a:rPr lang="en-US" sz="2600" i="1" dirty="0"/>
              <a:t> </a:t>
            </a:r>
            <a:r>
              <a:rPr lang="en-US" sz="2600" i="1" dirty="0" err="1"/>
              <a:t>Lastschrift</a:t>
            </a:r>
            <a:r>
              <a:rPr lang="en-US" sz="2600" i="1" dirty="0"/>
              <a:t> </a:t>
            </a:r>
            <a:r>
              <a:rPr lang="en-US" sz="2600" i="1" dirty="0" err="1"/>
              <a:t>nicht</a:t>
            </a:r>
            <a:r>
              <a:rPr lang="en-US" sz="2600" i="1" dirty="0"/>
              <a:t> </a:t>
            </a:r>
            <a:r>
              <a:rPr lang="en-US" sz="2600" i="1" dirty="0" err="1"/>
              <a:t>eingelöst</a:t>
            </a:r>
            <a:r>
              <a:rPr lang="en-US" sz="2600" i="1" dirty="0"/>
              <a:t> </a:t>
            </a:r>
            <a:r>
              <a:rPr lang="en-US" sz="2600" i="1" dirty="0" err="1"/>
              <a:t>werden</a:t>
            </a:r>
            <a:r>
              <a:rPr lang="en-US" sz="2600" i="1" dirty="0"/>
              <a:t>, </a:t>
            </a:r>
            <a:r>
              <a:rPr lang="en-US" sz="2600" i="1" dirty="0" err="1"/>
              <a:t>verursacht</a:t>
            </a:r>
            <a:r>
              <a:rPr lang="en-US" sz="2600" i="1" dirty="0"/>
              <a:t> das für Sie </a:t>
            </a:r>
            <a:r>
              <a:rPr lang="en-US" sz="2600" i="1" dirty="0" err="1"/>
              <a:t>unangenehmen</a:t>
            </a:r>
            <a:r>
              <a:rPr lang="en-US" sz="2600" i="1" dirty="0"/>
              <a:t> </a:t>
            </a:r>
            <a:r>
              <a:rPr lang="en-US" sz="2600" i="1" dirty="0" err="1"/>
              <a:t>Aufwand</a:t>
            </a:r>
            <a:r>
              <a:rPr lang="en-US" sz="2600" i="1" dirty="0"/>
              <a:t> und Kosten. </a:t>
            </a:r>
            <a:r>
              <a:rPr lang="en-US" sz="2600" i="1" dirty="0" err="1"/>
              <a:t>Kommt</a:t>
            </a:r>
            <a:r>
              <a:rPr lang="en-US" sz="2600" i="1" dirty="0"/>
              <a:t> dies </a:t>
            </a:r>
            <a:r>
              <a:rPr lang="en-US" sz="2600" i="1" dirty="0" err="1"/>
              <a:t>öfter</a:t>
            </a:r>
            <a:r>
              <a:rPr lang="en-US" sz="2600" i="1" dirty="0"/>
              <a:t> </a:t>
            </a:r>
            <a:r>
              <a:rPr lang="en-US" sz="2600" i="1" dirty="0" err="1"/>
              <a:t>vor</a:t>
            </a:r>
            <a:r>
              <a:rPr lang="en-US" sz="2600" i="1" dirty="0"/>
              <a:t>, </a:t>
            </a:r>
            <a:r>
              <a:rPr lang="en-US" sz="2600" i="1" dirty="0" err="1"/>
              <a:t>verderben</a:t>
            </a:r>
            <a:r>
              <a:rPr lang="en-US" sz="2600" i="1" dirty="0"/>
              <a:t> Sie </a:t>
            </a:r>
            <a:r>
              <a:rPr lang="en-US" sz="2600" i="1" dirty="0" err="1"/>
              <a:t>sich</a:t>
            </a:r>
            <a:r>
              <a:rPr lang="en-US" sz="2600" i="1" dirty="0"/>
              <a:t> </a:t>
            </a:r>
            <a:r>
              <a:rPr lang="en-US" sz="2600" i="1" dirty="0" err="1"/>
              <a:t>sogar</a:t>
            </a:r>
            <a:r>
              <a:rPr lang="en-US" sz="2600" i="1" dirty="0"/>
              <a:t> das </a:t>
            </a:r>
            <a:r>
              <a:rPr lang="en-US" sz="2600" i="1" dirty="0" err="1"/>
              <a:t>Verhältnis</a:t>
            </a:r>
            <a:r>
              <a:rPr lang="en-US" sz="2600" i="1" dirty="0"/>
              <a:t> </a:t>
            </a:r>
            <a:r>
              <a:rPr lang="en-US" sz="2600" i="1" dirty="0" err="1"/>
              <a:t>mit</a:t>
            </a:r>
            <a:r>
              <a:rPr lang="en-US" sz="2600" i="1" dirty="0"/>
              <a:t> </a:t>
            </a:r>
            <a:r>
              <a:rPr lang="en-US" sz="2600" i="1" dirty="0" err="1"/>
              <a:t>Ihrer</a:t>
            </a:r>
            <a:r>
              <a:rPr lang="en-US" sz="2600" i="1" dirty="0"/>
              <a:t> Bank, </a:t>
            </a:r>
            <a:r>
              <a:rPr lang="en-US" sz="2600" i="1" dirty="0" err="1"/>
              <a:t>denn</a:t>
            </a:r>
            <a:r>
              <a:rPr lang="en-US" sz="2600" i="1" dirty="0"/>
              <a:t> die </a:t>
            </a:r>
            <a:r>
              <a:rPr lang="en-US" sz="2600" i="1" dirty="0" err="1"/>
              <a:t>gibt</a:t>
            </a:r>
            <a:r>
              <a:rPr lang="en-US" sz="2600" i="1" dirty="0"/>
              <a:t> </a:t>
            </a:r>
            <a:r>
              <a:rPr lang="en-US" sz="2600" i="1" dirty="0" err="1"/>
              <a:t>solchen</a:t>
            </a:r>
            <a:r>
              <a:rPr lang="en-US" sz="2600" i="1" dirty="0"/>
              <a:t> </a:t>
            </a:r>
            <a:r>
              <a:rPr lang="en-US" sz="2600" i="1" dirty="0" err="1"/>
              <a:t>Kunden</a:t>
            </a:r>
            <a:r>
              <a:rPr lang="en-US" sz="2600" i="1" dirty="0"/>
              <a:t> </a:t>
            </a:r>
            <a:r>
              <a:rPr lang="en-US" sz="2600" i="1" dirty="0" err="1"/>
              <a:t>nur</a:t>
            </a:r>
            <a:r>
              <a:rPr lang="en-US" sz="2600" i="1" dirty="0"/>
              <a:t> </a:t>
            </a:r>
            <a:r>
              <a:rPr lang="en-US" sz="2600" i="1" dirty="0" err="1"/>
              <a:t>noch</a:t>
            </a:r>
            <a:r>
              <a:rPr lang="en-US" sz="2600" i="1" dirty="0"/>
              <a:t> </a:t>
            </a:r>
            <a:r>
              <a:rPr lang="en-US" sz="2600" i="1" dirty="0" err="1"/>
              <a:t>ungern</a:t>
            </a:r>
            <a:r>
              <a:rPr lang="en-US" sz="2600" i="1" dirty="0"/>
              <a:t> </a:t>
            </a:r>
            <a:r>
              <a:rPr lang="en-US" sz="2600" i="1" dirty="0" err="1"/>
              <a:t>Kredit</a:t>
            </a:r>
            <a:r>
              <a:rPr lang="en-US" sz="2600" i="1" dirty="0"/>
              <a:t>. </a:t>
            </a:r>
            <a:endParaRPr lang="it-IT" sz="2600" i="1" dirty="0"/>
          </a:p>
          <a:p>
            <a:endParaRPr lang="it-IT" sz="2600" dirty="0"/>
          </a:p>
          <a:p>
            <a:r>
              <a:rPr lang="it-IT" sz="2600" dirty="0"/>
              <a:t>E’ molto importante verificare che ci siano soldi sufficienti sul vostro conto quando giunge la scadenza di un addebito, in quanto se un addebito diretto non può essere riscosso ne conseguono dei costi aggiuntivi spiacevoli per voi. Se questo dovesse succedere più volte il rapporto con la vostra banca si rovinerebbe, in quanto questa dà credito malvolentieri a clienti che non pagano in tempo</a:t>
            </a:r>
          </a:p>
          <a:p>
            <a:endParaRPr lang="it-IT" sz="2800" b="1" dirty="0"/>
          </a:p>
        </p:txBody>
      </p:sp>
    </p:spTree>
    <p:extLst>
      <p:ext uri="{BB962C8B-B14F-4D97-AF65-F5344CB8AC3E}">
        <p14:creationId xmlns:p14="http://schemas.microsoft.com/office/powerpoint/2010/main" val="24197913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22E794-CF9B-18DB-0A54-40BB91B72760}"/>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FDFA3E8F-1DD3-908B-6045-919C4F3442F8}"/>
              </a:ext>
            </a:extLst>
          </p:cNvPr>
          <p:cNvSpPr txBox="1">
            <a:spLocks noChangeArrowheads="1"/>
          </p:cNvSpPr>
          <p:nvPr/>
        </p:nvSpPr>
        <p:spPr bwMode="auto">
          <a:xfrm>
            <a:off x="301625" y="222250"/>
            <a:ext cx="8229600" cy="4124206"/>
          </a:xfrm>
          <a:prstGeom prst="rect">
            <a:avLst/>
          </a:prstGeom>
          <a:noFill/>
          <a:ln w="9525">
            <a:noFill/>
            <a:miter lim="800000"/>
            <a:headEnd/>
            <a:tailEnd/>
          </a:ln>
        </p:spPr>
        <p:txBody>
          <a:bodyPr>
            <a:spAutoFit/>
          </a:bodyPr>
          <a:lstStyle/>
          <a:p>
            <a:r>
              <a:rPr lang="en-US" sz="2600" i="1" dirty="0"/>
              <a:t>Für den Fall, </a:t>
            </a:r>
            <a:r>
              <a:rPr lang="en-US" sz="2600" i="1" dirty="0" err="1"/>
              <a:t>dass</a:t>
            </a:r>
            <a:r>
              <a:rPr lang="en-US" sz="2600" i="1" dirty="0"/>
              <a:t> Sie </a:t>
            </a:r>
            <a:r>
              <a:rPr lang="en-US" sz="2600" i="1" dirty="0" err="1"/>
              <a:t>eine</a:t>
            </a:r>
            <a:r>
              <a:rPr lang="en-US" sz="2600" i="1" dirty="0"/>
              <a:t> </a:t>
            </a:r>
            <a:r>
              <a:rPr lang="en-US" sz="2600" i="1" dirty="0" err="1"/>
              <a:t>hohe</a:t>
            </a:r>
            <a:r>
              <a:rPr lang="en-US" sz="2600" i="1" dirty="0"/>
              <a:t> </a:t>
            </a:r>
            <a:r>
              <a:rPr lang="en-US" sz="2600" i="1" dirty="0" err="1"/>
              <a:t>Summe</a:t>
            </a:r>
            <a:r>
              <a:rPr lang="en-US" sz="2600" i="1" dirty="0"/>
              <a:t> bar </a:t>
            </a:r>
            <a:r>
              <a:rPr lang="en-US" sz="2600" i="1" dirty="0" err="1"/>
              <a:t>abheben</a:t>
            </a:r>
            <a:r>
              <a:rPr lang="en-US" sz="2600" i="1" dirty="0"/>
              <a:t> </a:t>
            </a:r>
            <a:r>
              <a:rPr lang="en-US" sz="2600" i="1" dirty="0" err="1"/>
              <a:t>wollen</a:t>
            </a:r>
            <a:r>
              <a:rPr lang="en-US" sz="2600" i="1" dirty="0"/>
              <a:t>, </a:t>
            </a:r>
            <a:r>
              <a:rPr lang="en-US" sz="2600" i="1" dirty="0" err="1"/>
              <a:t>sollten</a:t>
            </a:r>
            <a:r>
              <a:rPr lang="en-US" sz="2600" i="1" dirty="0"/>
              <a:t> Sie die Bank </a:t>
            </a:r>
            <a:r>
              <a:rPr lang="en-US" sz="2600" i="1" dirty="0" err="1"/>
              <a:t>zwei</a:t>
            </a:r>
            <a:r>
              <a:rPr lang="en-US" sz="2600" i="1" dirty="0"/>
              <a:t> Tage, bevor Sie das Geld </a:t>
            </a:r>
            <a:r>
              <a:rPr lang="en-US" sz="2600" i="1" dirty="0" err="1"/>
              <a:t>abheben</a:t>
            </a:r>
            <a:r>
              <a:rPr lang="en-US" sz="2600" i="1" dirty="0"/>
              <a:t> </a:t>
            </a:r>
            <a:r>
              <a:rPr lang="en-US" sz="2600" i="1" dirty="0" err="1"/>
              <a:t>möchten</a:t>
            </a:r>
            <a:r>
              <a:rPr lang="en-US" sz="2600" i="1" dirty="0"/>
              <a:t>, </a:t>
            </a:r>
            <a:r>
              <a:rPr lang="en-US" sz="2600" i="1" dirty="0" err="1"/>
              <a:t>benachrichtigen</a:t>
            </a:r>
            <a:r>
              <a:rPr lang="en-US" sz="2600" i="1" dirty="0"/>
              <a:t>. </a:t>
            </a:r>
            <a:r>
              <a:rPr lang="en-US" sz="2600" i="1" dirty="0" err="1"/>
              <a:t>Nicht</a:t>
            </a:r>
            <a:r>
              <a:rPr lang="en-US" sz="2600" i="1" dirty="0"/>
              <a:t> immer </a:t>
            </a:r>
            <a:r>
              <a:rPr lang="en-US" sz="2600" i="1" dirty="0" err="1"/>
              <a:t>haben</a:t>
            </a:r>
            <a:r>
              <a:rPr lang="en-US" sz="2600" i="1" dirty="0"/>
              <a:t> Banken </a:t>
            </a:r>
            <a:r>
              <a:rPr lang="en-US" sz="2600" i="1" dirty="0" err="1"/>
              <a:t>große</a:t>
            </a:r>
            <a:r>
              <a:rPr lang="en-US" sz="2600" i="1" dirty="0"/>
              <a:t> Mengen </a:t>
            </a:r>
            <a:r>
              <a:rPr lang="en-US" sz="2600" i="1" dirty="0" err="1"/>
              <a:t>Bargeld</a:t>
            </a:r>
            <a:r>
              <a:rPr lang="en-US" sz="2600" i="1" dirty="0"/>
              <a:t> </a:t>
            </a:r>
            <a:r>
              <a:rPr lang="en-US" sz="2600" i="1" dirty="0" err="1"/>
              <a:t>vorrätig</a:t>
            </a:r>
            <a:r>
              <a:rPr lang="en-US" sz="2600" i="1" dirty="0"/>
              <a:t>. </a:t>
            </a:r>
            <a:endParaRPr lang="it-IT" sz="2600" i="1" dirty="0"/>
          </a:p>
          <a:p>
            <a:endParaRPr lang="it-IT" sz="2600" dirty="0"/>
          </a:p>
          <a:p>
            <a:r>
              <a:rPr lang="it-IT" sz="2600" dirty="0"/>
              <a:t>Nel caso in cui si voglia prelevare una somma elevata si dovrebbe avvertire la propria banca due giorni in anticipo. Le banche non sempre hanno a disposizione grandi quantità di contanti. </a:t>
            </a:r>
          </a:p>
          <a:p>
            <a:endParaRPr lang="it-IT" sz="2800" b="1" dirty="0"/>
          </a:p>
        </p:txBody>
      </p:sp>
    </p:spTree>
    <p:extLst>
      <p:ext uri="{BB962C8B-B14F-4D97-AF65-F5344CB8AC3E}">
        <p14:creationId xmlns:p14="http://schemas.microsoft.com/office/powerpoint/2010/main" val="39709125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7BE30F-90C0-8A65-697F-0E2A2DCCBB4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FC852E6-77FA-56AA-22FE-0D14DEF0739F}"/>
              </a:ext>
            </a:extLst>
          </p:cNvPr>
          <p:cNvSpPr txBox="1">
            <a:spLocks noChangeArrowheads="1"/>
          </p:cNvSpPr>
          <p:nvPr/>
        </p:nvSpPr>
        <p:spPr bwMode="auto">
          <a:xfrm>
            <a:off x="301625" y="222250"/>
            <a:ext cx="8229600" cy="6124754"/>
          </a:xfrm>
          <a:prstGeom prst="rect">
            <a:avLst/>
          </a:prstGeom>
          <a:noFill/>
          <a:ln w="9525">
            <a:noFill/>
            <a:miter lim="800000"/>
            <a:headEnd/>
            <a:tailEnd/>
          </a:ln>
        </p:spPr>
        <p:txBody>
          <a:bodyPr>
            <a:spAutoFit/>
          </a:bodyPr>
          <a:lstStyle/>
          <a:p>
            <a:r>
              <a:rPr lang="en-US" sz="2600" i="1" dirty="0"/>
              <a:t>Bei </a:t>
            </a:r>
            <a:r>
              <a:rPr lang="en-US" sz="2600" i="1" dirty="0" err="1"/>
              <a:t>Einzahlungen</a:t>
            </a:r>
            <a:r>
              <a:rPr lang="en-US" sz="2600" i="1" dirty="0"/>
              <a:t> </a:t>
            </a:r>
            <a:r>
              <a:rPr lang="en-US" sz="2600" i="1" dirty="0" err="1"/>
              <a:t>über</a:t>
            </a:r>
            <a:r>
              <a:rPr lang="en-US" sz="2600" i="1" dirty="0"/>
              <a:t> 15.000 € </a:t>
            </a:r>
            <a:r>
              <a:rPr lang="en-US" sz="2600" i="1" dirty="0" err="1"/>
              <a:t>sind</a:t>
            </a:r>
            <a:r>
              <a:rPr lang="en-US" sz="2600" i="1" dirty="0"/>
              <a:t> die Banken </a:t>
            </a:r>
            <a:r>
              <a:rPr lang="en-US" sz="2600" i="1" dirty="0" err="1"/>
              <a:t>wegen</a:t>
            </a:r>
            <a:r>
              <a:rPr lang="en-US" sz="2600" i="1" dirty="0"/>
              <a:t> des </a:t>
            </a:r>
            <a:r>
              <a:rPr lang="en-US" sz="2600" i="1" dirty="0" err="1"/>
              <a:t>Geldwäschegesetzes</a:t>
            </a:r>
            <a:r>
              <a:rPr lang="en-US" sz="2600" i="1" dirty="0"/>
              <a:t> </a:t>
            </a:r>
            <a:r>
              <a:rPr lang="en-US" sz="2600" i="1" dirty="0" err="1"/>
              <a:t>verpflichtet</a:t>
            </a:r>
            <a:r>
              <a:rPr lang="en-US" sz="2600" i="1" dirty="0"/>
              <a:t>, </a:t>
            </a:r>
            <a:r>
              <a:rPr lang="en-US" sz="2600" i="1" dirty="0" err="1"/>
              <a:t>Ihre</a:t>
            </a:r>
            <a:r>
              <a:rPr lang="en-US" sz="2600" i="1" dirty="0"/>
              <a:t> </a:t>
            </a:r>
            <a:r>
              <a:rPr lang="en-US" sz="2600" i="1" dirty="0" err="1"/>
              <a:t>Ausweisdaten</a:t>
            </a:r>
            <a:r>
              <a:rPr lang="en-US" sz="2600" i="1" dirty="0"/>
              <a:t> </a:t>
            </a:r>
            <a:r>
              <a:rPr lang="en-US" sz="2600" i="1" dirty="0" err="1"/>
              <a:t>aufzunehmen</a:t>
            </a:r>
            <a:r>
              <a:rPr lang="en-US" sz="2600" i="1" dirty="0"/>
              <a:t>, um </a:t>
            </a:r>
            <a:r>
              <a:rPr lang="en-US" sz="2600" i="1" dirty="0" err="1"/>
              <a:t>sicherzustellen</a:t>
            </a:r>
            <a:r>
              <a:rPr lang="en-US" sz="2600" i="1" dirty="0"/>
              <a:t>, </a:t>
            </a:r>
            <a:r>
              <a:rPr lang="en-US" sz="2600" i="1" dirty="0" err="1"/>
              <a:t>dass</a:t>
            </a:r>
            <a:r>
              <a:rPr lang="en-US" sz="2600" i="1" dirty="0"/>
              <a:t> das Geld </a:t>
            </a:r>
            <a:r>
              <a:rPr lang="en-US" sz="2600" i="1" dirty="0" err="1"/>
              <a:t>nicht</a:t>
            </a:r>
            <a:r>
              <a:rPr lang="en-US" sz="2600" i="1" dirty="0"/>
              <a:t> </a:t>
            </a:r>
            <a:r>
              <a:rPr lang="en-US" sz="2600" i="1" dirty="0" err="1"/>
              <a:t>aus</a:t>
            </a:r>
            <a:r>
              <a:rPr lang="en-US" sz="2600" i="1" dirty="0"/>
              <a:t> </a:t>
            </a:r>
            <a:r>
              <a:rPr lang="en-US" sz="2600" i="1" dirty="0" err="1"/>
              <a:t>illegalen</a:t>
            </a:r>
            <a:r>
              <a:rPr lang="en-US" sz="2600" i="1" dirty="0"/>
              <a:t> </a:t>
            </a:r>
            <a:r>
              <a:rPr lang="en-US" sz="2600" i="1" dirty="0" err="1"/>
              <a:t>Quellen</a:t>
            </a:r>
            <a:r>
              <a:rPr lang="en-US" sz="2600" i="1" dirty="0"/>
              <a:t> </a:t>
            </a:r>
            <a:r>
              <a:rPr lang="en-US" sz="2600" i="1" dirty="0" err="1"/>
              <a:t>kommt</a:t>
            </a:r>
            <a:r>
              <a:rPr lang="en-US" sz="2600" i="1" dirty="0"/>
              <a:t>. Sie </a:t>
            </a:r>
            <a:r>
              <a:rPr lang="en-US" sz="2600" i="1" dirty="0" err="1"/>
              <a:t>gehen</a:t>
            </a:r>
            <a:r>
              <a:rPr lang="en-US" sz="2600" i="1" dirty="0"/>
              <a:t> auf Nummer </a:t>
            </a:r>
            <a:r>
              <a:rPr lang="en-US" sz="2600" i="1" dirty="0" err="1"/>
              <a:t>sicher</a:t>
            </a:r>
            <a:r>
              <a:rPr lang="en-US" sz="2600" i="1" dirty="0"/>
              <a:t>, </a:t>
            </a:r>
            <a:r>
              <a:rPr lang="en-US" sz="2600" i="1" dirty="0" err="1"/>
              <a:t>wenn</a:t>
            </a:r>
            <a:r>
              <a:rPr lang="en-US" sz="2600" i="1" dirty="0"/>
              <a:t> Sie </a:t>
            </a:r>
            <a:r>
              <a:rPr lang="en-US" sz="2600" i="1" dirty="0" err="1"/>
              <a:t>anhand</a:t>
            </a:r>
            <a:r>
              <a:rPr lang="en-US" sz="2600" i="1" dirty="0"/>
              <a:t> von </a:t>
            </a:r>
            <a:r>
              <a:rPr lang="en-US" sz="2600" i="1" dirty="0" err="1"/>
              <a:t>Belegen</a:t>
            </a:r>
            <a:r>
              <a:rPr lang="en-US" sz="2600" i="1" dirty="0"/>
              <a:t> (</a:t>
            </a:r>
            <a:r>
              <a:rPr lang="en-US" sz="2600" i="1" dirty="0" err="1"/>
              <a:t>z.B.</a:t>
            </a:r>
            <a:r>
              <a:rPr lang="en-US" sz="2600" i="1" dirty="0"/>
              <a:t> </a:t>
            </a:r>
            <a:r>
              <a:rPr lang="en-US" sz="2600" i="1" dirty="0" err="1"/>
              <a:t>Rechnungen</a:t>
            </a:r>
            <a:r>
              <a:rPr lang="en-US" sz="2600" i="1" dirty="0"/>
              <a:t>, </a:t>
            </a:r>
            <a:r>
              <a:rPr lang="en-US" sz="2600" i="1" dirty="0" err="1"/>
              <a:t>Kreditabschlüsse</a:t>
            </a:r>
            <a:r>
              <a:rPr lang="en-US" sz="2600" i="1" dirty="0"/>
              <a:t>) </a:t>
            </a:r>
            <a:r>
              <a:rPr lang="en-US" sz="2600" i="1" dirty="0" err="1"/>
              <a:t>nachweisen</a:t>
            </a:r>
            <a:r>
              <a:rPr lang="en-US" sz="2600" i="1" dirty="0"/>
              <a:t> </a:t>
            </a:r>
            <a:r>
              <a:rPr lang="en-US" sz="2600" i="1" dirty="0" err="1"/>
              <a:t>können</a:t>
            </a:r>
            <a:r>
              <a:rPr lang="en-US" sz="2600" i="1" dirty="0"/>
              <a:t>, </a:t>
            </a:r>
            <a:r>
              <a:rPr lang="en-US" sz="2600" i="1" dirty="0" err="1"/>
              <a:t>woher</a:t>
            </a:r>
            <a:r>
              <a:rPr lang="en-US" sz="2600" i="1" dirty="0"/>
              <a:t> das Geld </a:t>
            </a:r>
            <a:r>
              <a:rPr lang="en-US" sz="2600" i="1" dirty="0" err="1"/>
              <a:t>stammt</a:t>
            </a:r>
            <a:r>
              <a:rPr lang="en-US" sz="2600" i="1" dirty="0"/>
              <a:t>. </a:t>
            </a:r>
            <a:endParaRPr lang="it-IT" sz="2600" i="1" dirty="0"/>
          </a:p>
          <a:p>
            <a:endParaRPr lang="it-IT" sz="2600" dirty="0"/>
          </a:p>
          <a:p>
            <a:r>
              <a:rPr lang="it-IT" sz="2600" dirty="0"/>
              <a:t>Per versamenti al di sopra dei 15.000 € le banche sono obbligate dalla normativa contro il riciclaggio di denaro a registrare i vostri dati personali per assicurarsi che il denaro non provenga da fonti illegali. Si gioca sul sicuro se si dimostra la provenienza dei soldi attraverso le ricevute (p. es. fatture, bilanci di credito/chiusure di prestito).</a:t>
            </a:r>
          </a:p>
          <a:p>
            <a:endParaRPr lang="it-IT" sz="2800" b="1" dirty="0"/>
          </a:p>
        </p:txBody>
      </p:sp>
    </p:spTree>
    <p:extLst>
      <p:ext uri="{BB962C8B-B14F-4D97-AF65-F5344CB8AC3E}">
        <p14:creationId xmlns:p14="http://schemas.microsoft.com/office/powerpoint/2010/main" val="34181855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6FFC62-BA29-0998-BADC-70DFC0F2EC60}"/>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A3489AB1-F350-4B82-56D0-9720F604CA93}"/>
              </a:ext>
            </a:extLst>
          </p:cNvPr>
          <p:cNvSpPr txBox="1">
            <a:spLocks noChangeArrowheads="1"/>
          </p:cNvSpPr>
          <p:nvPr/>
        </p:nvSpPr>
        <p:spPr bwMode="auto">
          <a:xfrm>
            <a:off x="301625" y="222250"/>
            <a:ext cx="8229600" cy="6063198"/>
          </a:xfrm>
          <a:prstGeom prst="rect">
            <a:avLst/>
          </a:prstGeom>
          <a:noFill/>
          <a:ln w="9525">
            <a:noFill/>
            <a:miter lim="800000"/>
            <a:headEnd/>
            <a:tailEnd/>
          </a:ln>
        </p:spPr>
        <p:txBody>
          <a:bodyPr>
            <a:spAutoFit/>
          </a:bodyPr>
          <a:lstStyle/>
          <a:p>
            <a:r>
              <a:rPr lang="en-US" i="1" dirty="0"/>
              <a:t>Bei </a:t>
            </a:r>
            <a:r>
              <a:rPr lang="en-US" i="1" dirty="0" err="1"/>
              <a:t>Geldgeschäften</a:t>
            </a:r>
            <a:r>
              <a:rPr lang="en-US" i="1" dirty="0"/>
              <a:t>, die Sie </a:t>
            </a:r>
            <a:r>
              <a:rPr lang="en-US" i="1" dirty="0" err="1"/>
              <a:t>nicht</a:t>
            </a:r>
            <a:r>
              <a:rPr lang="en-US" i="1" dirty="0"/>
              <a:t> </a:t>
            </a:r>
            <a:r>
              <a:rPr lang="en-US" i="1" dirty="0" err="1"/>
              <a:t>bei</a:t>
            </a:r>
            <a:r>
              <a:rPr lang="en-US" i="1" dirty="0"/>
              <a:t> </a:t>
            </a:r>
            <a:r>
              <a:rPr lang="en-US" i="1" dirty="0" err="1"/>
              <a:t>Ihrer</a:t>
            </a:r>
            <a:r>
              <a:rPr lang="en-US" i="1" dirty="0"/>
              <a:t> </a:t>
            </a:r>
            <a:r>
              <a:rPr lang="en-US" i="1" dirty="0" err="1"/>
              <a:t>Hausbank</a:t>
            </a:r>
            <a:r>
              <a:rPr lang="en-US" i="1" dirty="0"/>
              <a:t> </a:t>
            </a:r>
            <a:r>
              <a:rPr lang="en-US" i="1" dirty="0" err="1"/>
              <a:t>tätigen</a:t>
            </a:r>
            <a:r>
              <a:rPr lang="en-US" i="1" dirty="0"/>
              <a:t> (</a:t>
            </a:r>
            <a:r>
              <a:rPr lang="en-US" i="1" dirty="0" err="1"/>
              <a:t>z.B.</a:t>
            </a:r>
            <a:r>
              <a:rPr lang="en-US" i="1" dirty="0"/>
              <a:t> </a:t>
            </a:r>
            <a:r>
              <a:rPr lang="en-US" i="1" dirty="0" err="1"/>
              <a:t>wenn</a:t>
            </a:r>
            <a:r>
              <a:rPr lang="en-US" i="1" dirty="0"/>
              <a:t> Sie Geld ins </a:t>
            </a:r>
            <a:r>
              <a:rPr lang="en-US" i="1" dirty="0" err="1"/>
              <a:t>Ausland</a:t>
            </a:r>
            <a:r>
              <a:rPr lang="en-US" i="1" dirty="0"/>
              <a:t> </a:t>
            </a:r>
            <a:r>
              <a:rPr lang="en-US" i="1" dirty="0" err="1"/>
              <a:t>transferieren</a:t>
            </a:r>
            <a:r>
              <a:rPr lang="en-US" i="1" dirty="0"/>
              <a:t>), </a:t>
            </a:r>
            <a:r>
              <a:rPr lang="en-US" i="1" dirty="0" err="1"/>
              <a:t>ist</a:t>
            </a:r>
            <a:r>
              <a:rPr lang="en-US" i="1" dirty="0"/>
              <a:t> es </a:t>
            </a:r>
            <a:r>
              <a:rPr lang="en-US" i="1" dirty="0" err="1"/>
              <a:t>besonders</a:t>
            </a:r>
            <a:r>
              <a:rPr lang="en-US" i="1" dirty="0"/>
              <a:t> </a:t>
            </a:r>
            <a:r>
              <a:rPr lang="en-US" i="1" dirty="0" err="1"/>
              <a:t>wichtig</a:t>
            </a:r>
            <a:r>
              <a:rPr lang="en-US" i="1" dirty="0"/>
              <a:t>, </a:t>
            </a:r>
            <a:r>
              <a:rPr lang="en-US" i="1" dirty="0" err="1"/>
              <a:t>dass</a:t>
            </a:r>
            <a:r>
              <a:rPr lang="en-US" i="1" dirty="0"/>
              <a:t> Sie </a:t>
            </a:r>
            <a:r>
              <a:rPr lang="en-US" i="1" dirty="0" err="1"/>
              <a:t>einen</a:t>
            </a:r>
            <a:r>
              <a:rPr lang="en-US" i="1" dirty="0"/>
              <a:t> </a:t>
            </a:r>
            <a:r>
              <a:rPr lang="en-US" i="1" dirty="0" err="1"/>
              <a:t>Personalausweis</a:t>
            </a:r>
            <a:r>
              <a:rPr lang="en-US" i="1" dirty="0"/>
              <a:t> </a:t>
            </a:r>
            <a:r>
              <a:rPr lang="en-US" i="1" dirty="0" err="1"/>
              <a:t>oder</a:t>
            </a:r>
            <a:r>
              <a:rPr lang="en-US" i="1" dirty="0"/>
              <a:t> </a:t>
            </a:r>
            <a:r>
              <a:rPr lang="en-US" i="1" dirty="0" err="1"/>
              <a:t>Reisepass</a:t>
            </a:r>
            <a:r>
              <a:rPr lang="en-US" i="1" dirty="0"/>
              <a:t> </a:t>
            </a:r>
            <a:r>
              <a:rPr lang="en-US" i="1" dirty="0" err="1"/>
              <a:t>bei</a:t>
            </a:r>
            <a:r>
              <a:rPr lang="en-US" i="1" dirty="0"/>
              <a:t> </a:t>
            </a:r>
            <a:r>
              <a:rPr lang="en-US" i="1" dirty="0" err="1"/>
              <a:t>sich</a:t>
            </a:r>
            <a:r>
              <a:rPr lang="en-US" i="1" dirty="0"/>
              <a:t> </a:t>
            </a:r>
            <a:r>
              <a:rPr lang="en-US" i="1" dirty="0" err="1"/>
              <a:t>haben</a:t>
            </a:r>
            <a:r>
              <a:rPr lang="en-US" i="1" dirty="0"/>
              <a:t>. Da die Bank </a:t>
            </a:r>
            <a:r>
              <a:rPr lang="en-US" i="1" dirty="0" err="1"/>
              <a:t>hier</a:t>
            </a:r>
            <a:r>
              <a:rPr lang="en-US" i="1" dirty="0"/>
              <a:t> </a:t>
            </a:r>
            <a:r>
              <a:rPr lang="en-US" i="1" dirty="0" err="1"/>
              <a:t>keinerlei</a:t>
            </a:r>
            <a:r>
              <a:rPr lang="en-US" i="1" dirty="0"/>
              <a:t> </a:t>
            </a:r>
            <a:r>
              <a:rPr lang="en-US" i="1" dirty="0" err="1"/>
              <a:t>Daten</a:t>
            </a:r>
            <a:r>
              <a:rPr lang="en-US" i="1" dirty="0"/>
              <a:t> </a:t>
            </a:r>
            <a:r>
              <a:rPr lang="en-US" i="1" dirty="0" err="1"/>
              <a:t>über</a:t>
            </a:r>
            <a:r>
              <a:rPr lang="en-US" i="1" dirty="0"/>
              <a:t> Sie </a:t>
            </a:r>
            <a:r>
              <a:rPr lang="en-US" i="1" dirty="0" err="1"/>
              <a:t>gespeichert</a:t>
            </a:r>
            <a:r>
              <a:rPr lang="en-US" i="1" dirty="0"/>
              <a:t> hat, </a:t>
            </a:r>
            <a:r>
              <a:rPr lang="en-US" i="1" dirty="0" err="1"/>
              <a:t>ist</a:t>
            </a:r>
            <a:r>
              <a:rPr lang="en-US" i="1" dirty="0"/>
              <a:t> dies </a:t>
            </a:r>
            <a:r>
              <a:rPr lang="en-US" i="1" dirty="0" err="1"/>
              <a:t>Ihre</a:t>
            </a:r>
            <a:r>
              <a:rPr lang="en-US" i="1" dirty="0"/>
              <a:t> </a:t>
            </a:r>
            <a:r>
              <a:rPr lang="en-US" i="1" dirty="0" err="1"/>
              <a:t>einzige</a:t>
            </a:r>
            <a:r>
              <a:rPr lang="en-US" i="1" dirty="0"/>
              <a:t> </a:t>
            </a:r>
            <a:r>
              <a:rPr lang="en-US" i="1" dirty="0" err="1"/>
              <a:t>Möglichkeit</a:t>
            </a:r>
            <a:r>
              <a:rPr lang="en-US" i="1" dirty="0"/>
              <a:t>, die für die </a:t>
            </a:r>
            <a:r>
              <a:rPr lang="en-US" i="1" dirty="0" err="1"/>
              <a:t>Transaktion</a:t>
            </a:r>
            <a:r>
              <a:rPr lang="en-US" i="1" dirty="0"/>
              <a:t> </a:t>
            </a:r>
            <a:r>
              <a:rPr lang="en-US" i="1" dirty="0" err="1"/>
              <a:t>notwendigen</a:t>
            </a:r>
            <a:r>
              <a:rPr lang="en-US" i="1" dirty="0"/>
              <a:t> </a:t>
            </a:r>
            <a:r>
              <a:rPr lang="en-US" i="1" dirty="0" err="1"/>
              <a:t>Angaben</a:t>
            </a:r>
            <a:r>
              <a:rPr lang="en-US" i="1" dirty="0"/>
              <a:t> </a:t>
            </a:r>
            <a:r>
              <a:rPr lang="en-US" i="1" dirty="0" err="1"/>
              <a:t>zu</a:t>
            </a:r>
            <a:r>
              <a:rPr lang="en-US" i="1" dirty="0"/>
              <a:t> </a:t>
            </a:r>
            <a:r>
              <a:rPr lang="en-US" i="1" dirty="0" err="1"/>
              <a:t>dokumentieren</a:t>
            </a:r>
            <a:r>
              <a:rPr lang="en-US" i="1" dirty="0"/>
              <a:t>. Aber Achtung: Ein </a:t>
            </a:r>
            <a:r>
              <a:rPr lang="en-US" i="1" dirty="0" err="1"/>
              <a:t>Führerschein</a:t>
            </a:r>
            <a:r>
              <a:rPr lang="en-US" i="1" dirty="0"/>
              <a:t> </a:t>
            </a:r>
            <a:r>
              <a:rPr lang="en-US" i="1" dirty="0" err="1"/>
              <a:t>ist</a:t>
            </a:r>
            <a:r>
              <a:rPr lang="en-US" i="1" dirty="0"/>
              <a:t> </a:t>
            </a:r>
            <a:r>
              <a:rPr lang="en-US" i="1" dirty="0" err="1"/>
              <a:t>kein</a:t>
            </a:r>
            <a:r>
              <a:rPr lang="en-US" i="1" dirty="0"/>
              <a:t> </a:t>
            </a:r>
            <a:r>
              <a:rPr lang="en-US" i="1" dirty="0" err="1"/>
              <a:t>Ausweisdokument</a:t>
            </a:r>
            <a:r>
              <a:rPr lang="en-US" i="1" dirty="0"/>
              <a:t>! […]</a:t>
            </a:r>
            <a:endParaRPr lang="it-IT" i="1" dirty="0"/>
          </a:p>
          <a:p>
            <a:endParaRPr lang="it-IT" dirty="0"/>
          </a:p>
          <a:p>
            <a:r>
              <a:rPr lang="it-IT" dirty="0"/>
              <a:t>Per quanto riguarda le operazioni finanziarie che non effettuate presso la vostra banca di fiducia (per esempio se trasferite denaro all’estero) è fondamentale che abbiate con voi carta d’identità o passaporto. Poiché la banca in questione non possiede alcun dato su di voi, questo è l’unico modo per documentare i dati necessari alla transazione. Attenzione, però: la patente di guida non è un documento d’identità!  […]</a:t>
            </a:r>
          </a:p>
          <a:p>
            <a:endParaRPr lang="it-IT" sz="2800" b="1" dirty="0"/>
          </a:p>
        </p:txBody>
      </p:sp>
    </p:spTree>
    <p:extLst>
      <p:ext uri="{BB962C8B-B14F-4D97-AF65-F5344CB8AC3E}">
        <p14:creationId xmlns:p14="http://schemas.microsoft.com/office/powerpoint/2010/main" val="19272113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C6681D-3532-8690-794A-837FAF6D0F3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72DD6CFD-D38F-586A-9391-A685C39F7E36}"/>
              </a:ext>
            </a:extLst>
          </p:cNvPr>
          <p:cNvSpPr txBox="1">
            <a:spLocks noChangeArrowheads="1"/>
          </p:cNvSpPr>
          <p:nvPr/>
        </p:nvSpPr>
        <p:spPr bwMode="auto">
          <a:xfrm>
            <a:off x="301625" y="222250"/>
            <a:ext cx="8229600" cy="6370975"/>
          </a:xfrm>
          <a:prstGeom prst="rect">
            <a:avLst/>
          </a:prstGeom>
          <a:noFill/>
          <a:ln w="9525">
            <a:noFill/>
            <a:miter lim="800000"/>
            <a:headEnd/>
            <a:tailEnd/>
          </a:ln>
        </p:spPr>
        <p:txBody>
          <a:bodyPr>
            <a:spAutoFit/>
          </a:bodyPr>
          <a:lstStyle/>
          <a:p>
            <a:r>
              <a:rPr lang="en-US" b="1" i="1" dirty="0"/>
              <a:t>3.2.7 Online- und </a:t>
            </a:r>
            <a:r>
              <a:rPr lang="en-US" b="1" i="1" dirty="0" err="1"/>
              <a:t>Telefon</a:t>
            </a:r>
            <a:r>
              <a:rPr lang="en-US" b="1" i="1" dirty="0"/>
              <a:t>-Banking </a:t>
            </a:r>
            <a:endParaRPr lang="it-IT" i="1" dirty="0"/>
          </a:p>
          <a:p>
            <a:r>
              <a:rPr lang="en-US" i="1" dirty="0"/>
              <a:t> Fast alle Banken </a:t>
            </a:r>
            <a:r>
              <a:rPr lang="en-US" i="1" dirty="0" err="1"/>
              <a:t>bieten</a:t>
            </a:r>
            <a:r>
              <a:rPr lang="en-US" i="1" dirty="0"/>
              <a:t> </a:t>
            </a:r>
            <a:r>
              <a:rPr lang="en-US" i="1" dirty="0" err="1"/>
              <a:t>Ihnen</a:t>
            </a:r>
            <a:r>
              <a:rPr lang="en-US" i="1" dirty="0"/>
              <a:t> die </a:t>
            </a:r>
            <a:r>
              <a:rPr lang="en-US" i="1" dirty="0" err="1"/>
              <a:t>Möglichkeit</a:t>
            </a:r>
            <a:r>
              <a:rPr lang="en-US" i="1" dirty="0"/>
              <a:t>, </a:t>
            </a:r>
            <a:r>
              <a:rPr lang="en-US" i="1" dirty="0" err="1"/>
              <a:t>Ihr</a:t>
            </a:r>
            <a:r>
              <a:rPr lang="en-US" i="1" dirty="0"/>
              <a:t> </a:t>
            </a:r>
            <a:r>
              <a:rPr lang="en-US" i="1" dirty="0" err="1"/>
              <a:t>Konto</a:t>
            </a:r>
            <a:r>
              <a:rPr lang="en-US" i="1" dirty="0"/>
              <a:t> </a:t>
            </a:r>
            <a:r>
              <a:rPr lang="en-US" i="1" dirty="0" err="1"/>
              <a:t>auch</a:t>
            </a:r>
            <a:r>
              <a:rPr lang="en-US" i="1" dirty="0"/>
              <a:t> </a:t>
            </a:r>
            <a:r>
              <a:rPr lang="en-US" i="1" dirty="0" err="1"/>
              <a:t>über</a:t>
            </a:r>
            <a:r>
              <a:rPr lang="en-US" i="1" dirty="0"/>
              <a:t> das  Internet </a:t>
            </a:r>
            <a:r>
              <a:rPr lang="en-US" i="1" dirty="0" err="1"/>
              <a:t>zu</a:t>
            </a:r>
            <a:r>
              <a:rPr lang="en-US" i="1" dirty="0"/>
              <a:t> </a:t>
            </a:r>
            <a:r>
              <a:rPr lang="en-US" i="1" dirty="0" err="1"/>
              <a:t>führen</a:t>
            </a:r>
            <a:r>
              <a:rPr lang="en-US" i="1" dirty="0"/>
              <a:t> - oft </a:t>
            </a:r>
            <a:r>
              <a:rPr lang="en-US" i="1" dirty="0" err="1"/>
              <a:t>sogar</a:t>
            </a:r>
            <a:r>
              <a:rPr lang="en-US" i="1" dirty="0"/>
              <a:t> </a:t>
            </a:r>
            <a:r>
              <a:rPr lang="en-US" i="1" dirty="0" err="1"/>
              <a:t>zu</a:t>
            </a:r>
            <a:r>
              <a:rPr lang="en-US" i="1" dirty="0"/>
              <a:t> </a:t>
            </a:r>
            <a:r>
              <a:rPr lang="en-US" i="1" dirty="0" err="1"/>
              <a:t>ermäßigten</a:t>
            </a:r>
            <a:r>
              <a:rPr lang="en-US" i="1" dirty="0"/>
              <a:t> </a:t>
            </a:r>
            <a:r>
              <a:rPr lang="en-US" i="1" dirty="0" err="1"/>
              <a:t>Gebühren</a:t>
            </a:r>
            <a:r>
              <a:rPr lang="en-US" i="1" dirty="0"/>
              <a:t>. Online-Banking </a:t>
            </a:r>
            <a:r>
              <a:rPr lang="en-US" i="1" dirty="0" err="1"/>
              <a:t>ist</a:t>
            </a:r>
            <a:r>
              <a:rPr lang="en-US" i="1" dirty="0"/>
              <a:t> </a:t>
            </a:r>
            <a:r>
              <a:rPr lang="en-US" i="1" dirty="0" err="1"/>
              <a:t>gerade</a:t>
            </a:r>
            <a:r>
              <a:rPr lang="en-US" i="1" dirty="0"/>
              <a:t> </a:t>
            </a:r>
            <a:r>
              <a:rPr lang="en-US" i="1" dirty="0" err="1"/>
              <a:t>dann</a:t>
            </a:r>
            <a:r>
              <a:rPr lang="en-US" i="1" dirty="0"/>
              <a:t> für Sie </a:t>
            </a:r>
            <a:r>
              <a:rPr lang="en-US" i="1" dirty="0" err="1"/>
              <a:t>interessant</a:t>
            </a:r>
            <a:r>
              <a:rPr lang="en-US" i="1" dirty="0"/>
              <a:t>, </a:t>
            </a:r>
            <a:r>
              <a:rPr lang="en-US" i="1" dirty="0" err="1"/>
              <a:t>wenn</a:t>
            </a:r>
            <a:r>
              <a:rPr lang="en-US" i="1" dirty="0"/>
              <a:t> Sie </a:t>
            </a:r>
            <a:r>
              <a:rPr lang="en-US" i="1" dirty="0" err="1"/>
              <a:t>nicht</a:t>
            </a:r>
            <a:r>
              <a:rPr lang="en-US" i="1" dirty="0"/>
              <a:t> immer die </a:t>
            </a:r>
            <a:r>
              <a:rPr lang="en-US" i="1" dirty="0" err="1"/>
              <a:t>Filiale</a:t>
            </a:r>
            <a:r>
              <a:rPr lang="en-US" i="1" dirty="0"/>
              <a:t> </a:t>
            </a:r>
            <a:r>
              <a:rPr lang="en-US" i="1" dirty="0" err="1"/>
              <a:t>aufsuchen</a:t>
            </a:r>
            <a:r>
              <a:rPr lang="en-US" i="1" dirty="0"/>
              <a:t> </a:t>
            </a:r>
            <a:r>
              <a:rPr lang="en-US" i="1" dirty="0" err="1"/>
              <a:t>möchten</a:t>
            </a:r>
            <a:r>
              <a:rPr lang="en-US" i="1" dirty="0"/>
              <a:t> </a:t>
            </a:r>
            <a:r>
              <a:rPr lang="en-US" i="1" dirty="0" err="1"/>
              <a:t>oder</a:t>
            </a:r>
            <a:r>
              <a:rPr lang="en-US" i="1" dirty="0"/>
              <a:t> </a:t>
            </a:r>
            <a:r>
              <a:rPr lang="en-US" i="1" dirty="0" err="1"/>
              <a:t>können</a:t>
            </a:r>
            <a:r>
              <a:rPr lang="en-US" i="1" dirty="0"/>
              <a:t>. Es </a:t>
            </a:r>
            <a:r>
              <a:rPr lang="en-US" i="1" dirty="0" err="1"/>
              <a:t>bietet</a:t>
            </a:r>
            <a:r>
              <a:rPr lang="en-US" i="1" dirty="0"/>
              <a:t> </a:t>
            </a:r>
            <a:r>
              <a:rPr lang="en-US" i="1" dirty="0" err="1"/>
              <a:t>auch</a:t>
            </a:r>
            <a:r>
              <a:rPr lang="en-US" i="1" dirty="0"/>
              <a:t> </a:t>
            </a:r>
            <a:r>
              <a:rPr lang="en-US" i="1" dirty="0" err="1"/>
              <a:t>einen</a:t>
            </a:r>
            <a:r>
              <a:rPr lang="en-US" i="1" dirty="0"/>
              <a:t> </a:t>
            </a:r>
            <a:r>
              <a:rPr lang="en-US" i="1" dirty="0" err="1"/>
              <a:t>guten</a:t>
            </a:r>
            <a:r>
              <a:rPr lang="en-US" i="1" dirty="0"/>
              <a:t> </a:t>
            </a:r>
            <a:r>
              <a:rPr lang="en-US" i="1" dirty="0" err="1"/>
              <a:t>Einstieg</a:t>
            </a:r>
            <a:r>
              <a:rPr lang="en-US" i="1" dirty="0"/>
              <a:t> in die private </a:t>
            </a:r>
            <a:r>
              <a:rPr lang="en-US" i="1" dirty="0" err="1"/>
              <a:t>Finanzplanung</a:t>
            </a:r>
            <a:r>
              <a:rPr lang="en-US" i="1" dirty="0"/>
              <a:t>. Die </a:t>
            </a:r>
            <a:r>
              <a:rPr lang="en-US" i="1" dirty="0" err="1"/>
              <a:t>Bedienung</a:t>
            </a:r>
            <a:r>
              <a:rPr lang="en-US" i="1" dirty="0"/>
              <a:t> </a:t>
            </a:r>
            <a:r>
              <a:rPr lang="en-US" i="1" dirty="0" err="1"/>
              <a:t>ist</a:t>
            </a:r>
            <a:r>
              <a:rPr lang="en-US" i="1" dirty="0"/>
              <a:t> </a:t>
            </a:r>
            <a:r>
              <a:rPr lang="en-US" i="1" dirty="0" err="1"/>
              <a:t>heute</a:t>
            </a:r>
            <a:r>
              <a:rPr lang="en-US" i="1" dirty="0"/>
              <a:t> so </a:t>
            </a:r>
            <a:r>
              <a:rPr lang="en-US" i="1" dirty="0" err="1"/>
              <a:t>weit</a:t>
            </a:r>
            <a:r>
              <a:rPr lang="en-US" i="1" dirty="0"/>
              <a:t> </a:t>
            </a:r>
            <a:r>
              <a:rPr lang="en-US" i="1" dirty="0" err="1"/>
              <a:t>vereinfacht</a:t>
            </a:r>
            <a:r>
              <a:rPr lang="en-US" i="1" dirty="0"/>
              <a:t>, </a:t>
            </a:r>
            <a:r>
              <a:rPr lang="en-US" i="1" dirty="0" err="1"/>
              <a:t>dass</a:t>
            </a:r>
            <a:r>
              <a:rPr lang="en-US" i="1" dirty="0"/>
              <a:t> </a:t>
            </a:r>
            <a:r>
              <a:rPr lang="en-US" i="1" dirty="0" err="1"/>
              <a:t>nicht</a:t>
            </a:r>
            <a:r>
              <a:rPr lang="en-US" i="1" dirty="0"/>
              <a:t> </a:t>
            </a:r>
            <a:r>
              <a:rPr lang="en-US" i="1" dirty="0" err="1"/>
              <a:t>nur</a:t>
            </a:r>
            <a:r>
              <a:rPr lang="en-US" i="1" dirty="0"/>
              <a:t> </a:t>
            </a:r>
            <a:r>
              <a:rPr lang="en-US" i="1" dirty="0" err="1"/>
              <a:t>Computerexperten</a:t>
            </a:r>
            <a:r>
              <a:rPr lang="en-US" i="1" dirty="0"/>
              <a:t> </a:t>
            </a:r>
            <a:r>
              <a:rPr lang="en-US" i="1" dirty="0" err="1"/>
              <a:t>damit</a:t>
            </a:r>
            <a:r>
              <a:rPr lang="en-US" i="1" dirty="0"/>
              <a:t> </a:t>
            </a:r>
            <a:r>
              <a:rPr lang="en-US" i="1" dirty="0" err="1"/>
              <a:t>klar</a:t>
            </a:r>
            <a:r>
              <a:rPr lang="en-US" i="1" dirty="0"/>
              <a:t> </a:t>
            </a:r>
            <a:r>
              <a:rPr lang="en-US" i="1" dirty="0" err="1"/>
              <a:t>kommen</a:t>
            </a:r>
            <a:r>
              <a:rPr lang="en-US" i="1" dirty="0"/>
              <a:t>, </a:t>
            </a:r>
            <a:r>
              <a:rPr lang="en-US" i="1" dirty="0" err="1"/>
              <a:t>sondern</a:t>
            </a:r>
            <a:r>
              <a:rPr lang="en-US" i="1" dirty="0"/>
              <a:t> </a:t>
            </a:r>
            <a:r>
              <a:rPr lang="en-US" i="1" dirty="0" err="1"/>
              <a:t>zunehmend</a:t>
            </a:r>
            <a:r>
              <a:rPr lang="en-US" i="1" dirty="0"/>
              <a:t> </a:t>
            </a:r>
            <a:r>
              <a:rPr lang="en-US" i="1" dirty="0" err="1"/>
              <a:t>auch</a:t>
            </a:r>
            <a:r>
              <a:rPr lang="en-US" i="1" dirty="0"/>
              <a:t> </a:t>
            </a:r>
            <a:r>
              <a:rPr lang="en-US" i="1" dirty="0" err="1"/>
              <a:t>ältere</a:t>
            </a:r>
            <a:r>
              <a:rPr lang="en-US" i="1" dirty="0"/>
              <a:t> Menschen. </a:t>
            </a:r>
          </a:p>
          <a:p>
            <a:r>
              <a:rPr lang="it-IT" b="1" dirty="0"/>
              <a:t>3.2.7 Online e phone banking </a:t>
            </a:r>
            <a:endParaRPr lang="it-IT" dirty="0"/>
          </a:p>
          <a:p>
            <a:r>
              <a:rPr lang="it-IT" dirty="0"/>
              <a:t>Quasi tutte le banche vi offrono la possibilità di gestire il vostro conto anche su internet, spesso addirittura con tariffe ridotte. L’online banking, quindi, fa al caso vostro se non volete o non potete recarvi sempre in filiale ed è anche un buon punto di partenza per la gestione delle finanze personali. Oggi è talmente semplice utilizzarlo che non solo gli esperti di computer sanno come destreggiarsi, ma anche sempre più persone anziane.</a:t>
            </a:r>
          </a:p>
        </p:txBody>
      </p:sp>
    </p:spTree>
    <p:extLst>
      <p:ext uri="{BB962C8B-B14F-4D97-AF65-F5344CB8AC3E}">
        <p14:creationId xmlns:p14="http://schemas.microsoft.com/office/powerpoint/2010/main" val="5599976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B55D1E-8084-C4CB-0EFA-78689C6BD41D}"/>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AA980D93-914F-1E28-F5BF-CF32B7C51EE4}"/>
              </a:ext>
            </a:extLst>
          </p:cNvPr>
          <p:cNvSpPr txBox="1">
            <a:spLocks noChangeArrowheads="1"/>
          </p:cNvSpPr>
          <p:nvPr/>
        </p:nvSpPr>
        <p:spPr bwMode="auto">
          <a:xfrm>
            <a:off x="301625" y="222250"/>
            <a:ext cx="8229600" cy="5724644"/>
          </a:xfrm>
          <a:prstGeom prst="rect">
            <a:avLst/>
          </a:prstGeom>
          <a:noFill/>
          <a:ln w="9525">
            <a:noFill/>
            <a:miter lim="800000"/>
            <a:headEnd/>
            <a:tailEnd/>
          </a:ln>
        </p:spPr>
        <p:txBody>
          <a:bodyPr>
            <a:spAutoFit/>
          </a:bodyPr>
          <a:lstStyle/>
          <a:p>
            <a:r>
              <a:rPr lang="en-US" sz="2600" i="1" dirty="0" err="1"/>
              <a:t>Sicherheitsbedenken</a:t>
            </a:r>
            <a:r>
              <a:rPr lang="en-US" sz="2600" i="1" dirty="0"/>
              <a:t> </a:t>
            </a:r>
            <a:r>
              <a:rPr lang="en-US" sz="2600" i="1" dirty="0" err="1"/>
              <a:t>halten</a:t>
            </a:r>
            <a:r>
              <a:rPr lang="en-US" sz="2600" i="1" dirty="0"/>
              <a:t> </a:t>
            </a:r>
            <a:r>
              <a:rPr lang="en-US" sz="2600" i="1" dirty="0" err="1"/>
              <a:t>viele</a:t>
            </a:r>
            <a:r>
              <a:rPr lang="en-US" sz="2600" i="1" dirty="0"/>
              <a:t> </a:t>
            </a:r>
            <a:r>
              <a:rPr lang="en-US" sz="2600" i="1" dirty="0" err="1"/>
              <a:t>Kunden</a:t>
            </a:r>
            <a:r>
              <a:rPr lang="en-US" sz="2600" i="1" dirty="0"/>
              <a:t> immer </a:t>
            </a:r>
            <a:r>
              <a:rPr lang="en-US" sz="2600" i="1" dirty="0" err="1"/>
              <a:t>noch</a:t>
            </a:r>
            <a:r>
              <a:rPr lang="en-US" sz="2600" i="1" dirty="0"/>
              <a:t> von </a:t>
            </a:r>
            <a:r>
              <a:rPr lang="en-US" sz="2600" i="1" dirty="0" err="1"/>
              <a:t>diesem</a:t>
            </a:r>
            <a:r>
              <a:rPr lang="en-US" sz="2600" i="1" dirty="0"/>
              <a:t> </a:t>
            </a:r>
            <a:r>
              <a:rPr lang="en-US" sz="2600" i="1" dirty="0" err="1"/>
              <a:t>bequemen</a:t>
            </a:r>
            <a:r>
              <a:rPr lang="en-US" sz="2600" i="1" dirty="0"/>
              <a:t> Weg ab. </a:t>
            </a:r>
            <a:r>
              <a:rPr lang="en-US" sz="2600" i="1" dirty="0" err="1"/>
              <a:t>Nicht</a:t>
            </a:r>
            <a:r>
              <a:rPr lang="en-US" sz="2600" i="1" dirty="0"/>
              <a:t> </a:t>
            </a:r>
            <a:r>
              <a:rPr lang="en-US" sz="2600" i="1" dirty="0" err="1"/>
              <a:t>völlig</a:t>
            </a:r>
            <a:r>
              <a:rPr lang="en-US" sz="2600" i="1" dirty="0"/>
              <a:t> </a:t>
            </a:r>
            <a:r>
              <a:rPr lang="en-US" sz="2600" i="1" dirty="0" err="1"/>
              <a:t>zu</a:t>
            </a:r>
            <a:r>
              <a:rPr lang="en-US" sz="2600" i="1" dirty="0"/>
              <a:t> </a:t>
            </a:r>
            <a:r>
              <a:rPr lang="en-US" sz="2600" i="1" dirty="0" err="1"/>
              <a:t>unrecht</a:t>
            </a:r>
            <a:r>
              <a:rPr lang="en-US" sz="2600" i="1" dirty="0"/>
              <a:t>, </a:t>
            </a:r>
            <a:r>
              <a:rPr lang="en-US" sz="2600" i="1" dirty="0" err="1"/>
              <a:t>doch</a:t>
            </a:r>
            <a:r>
              <a:rPr lang="en-US" sz="2600" i="1" dirty="0"/>
              <a:t> </a:t>
            </a:r>
            <a:r>
              <a:rPr lang="en-US" sz="2600" i="1" dirty="0" err="1"/>
              <a:t>realistisch</a:t>
            </a:r>
            <a:r>
              <a:rPr lang="en-US" sz="2600" i="1" dirty="0"/>
              <a:t> </a:t>
            </a:r>
            <a:r>
              <a:rPr lang="en-US" sz="2600" i="1" dirty="0" err="1"/>
              <a:t>gesehen</a:t>
            </a:r>
            <a:r>
              <a:rPr lang="en-US" sz="2600" i="1" dirty="0"/>
              <a:t> </a:t>
            </a:r>
            <a:r>
              <a:rPr lang="en-US" sz="2600" i="1" dirty="0" err="1"/>
              <a:t>ist</a:t>
            </a:r>
            <a:r>
              <a:rPr lang="en-US" sz="2600" i="1" dirty="0"/>
              <a:t> - </a:t>
            </a:r>
            <a:r>
              <a:rPr lang="en-US" sz="2600" i="1" dirty="0" err="1"/>
              <a:t>ein</a:t>
            </a:r>
            <a:r>
              <a:rPr lang="en-US" sz="2600" i="1" dirty="0"/>
              <a:t> </a:t>
            </a:r>
            <a:r>
              <a:rPr lang="en-US" sz="2600" i="1" dirty="0" err="1"/>
              <a:t>ausreichendes</a:t>
            </a:r>
            <a:r>
              <a:rPr lang="en-US" sz="2600" i="1" dirty="0"/>
              <a:t> </a:t>
            </a:r>
            <a:r>
              <a:rPr lang="en-US" sz="2600" i="1" dirty="0" err="1"/>
              <a:t>Maß</a:t>
            </a:r>
            <a:r>
              <a:rPr lang="en-US" sz="2600" i="1" dirty="0"/>
              <a:t> an </a:t>
            </a:r>
            <a:r>
              <a:rPr lang="en-US" sz="2600" i="1" dirty="0" err="1"/>
              <a:t>Sorgfalt</a:t>
            </a:r>
            <a:r>
              <a:rPr lang="en-US" sz="2600" i="1" dirty="0"/>
              <a:t> </a:t>
            </a:r>
            <a:r>
              <a:rPr lang="en-US" sz="2600" i="1" dirty="0" err="1"/>
              <a:t>im</a:t>
            </a:r>
            <a:r>
              <a:rPr lang="en-US" sz="2600" i="1" dirty="0"/>
              <a:t> </a:t>
            </a:r>
            <a:r>
              <a:rPr lang="en-US" sz="2600" i="1" dirty="0" err="1"/>
              <a:t>Umgang</a:t>
            </a:r>
            <a:r>
              <a:rPr lang="en-US" sz="2600" i="1" dirty="0"/>
              <a:t> </a:t>
            </a:r>
            <a:r>
              <a:rPr lang="en-US" sz="2600" i="1" dirty="0" err="1"/>
              <a:t>mit</a:t>
            </a:r>
            <a:r>
              <a:rPr lang="en-US" sz="2600" i="1" dirty="0"/>
              <a:t> dem PC (Firewall, </a:t>
            </a:r>
            <a:r>
              <a:rPr lang="en-US" sz="2600" i="1" dirty="0" err="1"/>
              <a:t>Virenschutz</a:t>
            </a:r>
            <a:r>
              <a:rPr lang="en-US" sz="2600" i="1" dirty="0"/>
              <a:t> etc.) </a:t>
            </a:r>
            <a:r>
              <a:rPr lang="en-US" sz="2600" i="1" dirty="0" err="1"/>
              <a:t>vorausgesetzt</a:t>
            </a:r>
            <a:r>
              <a:rPr lang="en-US" sz="2600" i="1" dirty="0"/>
              <a:t> - Online-</a:t>
            </a:r>
            <a:r>
              <a:rPr lang="en-US" sz="2600" i="1" dirty="0" err="1"/>
              <a:t>Betrug</a:t>
            </a:r>
            <a:r>
              <a:rPr lang="en-US" sz="2600" i="1" dirty="0"/>
              <a:t> </a:t>
            </a:r>
            <a:r>
              <a:rPr lang="en-US" sz="2600" i="1" dirty="0" err="1"/>
              <a:t>deutlich</a:t>
            </a:r>
            <a:r>
              <a:rPr lang="en-US" sz="2600" i="1" dirty="0"/>
              <a:t> </a:t>
            </a:r>
            <a:r>
              <a:rPr lang="en-US" sz="2600" i="1" dirty="0" err="1"/>
              <a:t>seltener</a:t>
            </a:r>
            <a:r>
              <a:rPr lang="en-US" sz="2600" i="1" dirty="0"/>
              <a:t> </a:t>
            </a:r>
            <a:r>
              <a:rPr lang="en-US" sz="2600" i="1" dirty="0" err="1"/>
              <a:t>als</a:t>
            </a:r>
            <a:r>
              <a:rPr lang="en-US" sz="2600" i="1" dirty="0"/>
              <a:t> </a:t>
            </a:r>
            <a:r>
              <a:rPr lang="en-US" sz="2600" i="1" dirty="0" err="1"/>
              <a:t>jener</a:t>
            </a:r>
            <a:r>
              <a:rPr lang="en-US" sz="2600" i="1" dirty="0"/>
              <a:t> </a:t>
            </a:r>
            <a:r>
              <a:rPr lang="en-US" sz="2600" i="1" dirty="0" err="1"/>
              <a:t>mit</a:t>
            </a:r>
            <a:r>
              <a:rPr lang="en-US" sz="2600" i="1" dirty="0"/>
              <a:t> </a:t>
            </a:r>
            <a:r>
              <a:rPr lang="en-US" sz="2600" i="1" dirty="0" err="1"/>
              <a:t>Bargeld</a:t>
            </a:r>
            <a:r>
              <a:rPr lang="en-US" sz="2600" i="1" dirty="0"/>
              <a:t>. </a:t>
            </a:r>
          </a:p>
          <a:p>
            <a:endParaRPr lang="en-US" sz="2600" dirty="0"/>
          </a:p>
          <a:p>
            <a:r>
              <a:rPr lang="it-IT" sz="2600" dirty="0"/>
              <a:t>Le preoccupazioni legate alla sicurezza tengono ancora lontani molti clienti da questo pratico sistema. Non è del tutto sbagliato, ma sta di fatto che i pagamenti online sono molto meno a rischio di truffa rispetto ai pagamenti in contanti, purché si presti una certa attenzione nell’uso del computer (firewall, antivirus ecc.). </a:t>
            </a:r>
          </a:p>
          <a:p>
            <a:endParaRPr lang="it-IT" sz="2800" b="1" dirty="0"/>
          </a:p>
        </p:txBody>
      </p:sp>
    </p:spTree>
    <p:extLst>
      <p:ext uri="{BB962C8B-B14F-4D97-AF65-F5344CB8AC3E}">
        <p14:creationId xmlns:p14="http://schemas.microsoft.com/office/powerpoint/2010/main" val="37946214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A3B3DE-C990-78A9-E09B-64122894B93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3B1B7EE-6D62-3D85-9DD9-09F2AD8CADF6}"/>
              </a:ext>
            </a:extLst>
          </p:cNvPr>
          <p:cNvSpPr txBox="1">
            <a:spLocks noChangeArrowheads="1"/>
          </p:cNvSpPr>
          <p:nvPr/>
        </p:nvSpPr>
        <p:spPr bwMode="auto">
          <a:xfrm>
            <a:off x="301625" y="222250"/>
            <a:ext cx="8229600" cy="4555093"/>
          </a:xfrm>
          <a:prstGeom prst="rect">
            <a:avLst/>
          </a:prstGeom>
          <a:noFill/>
          <a:ln w="9525">
            <a:noFill/>
            <a:miter lim="800000"/>
            <a:headEnd/>
            <a:tailEnd/>
          </a:ln>
        </p:spPr>
        <p:txBody>
          <a:bodyPr>
            <a:spAutoFit/>
          </a:bodyPr>
          <a:lstStyle/>
          <a:p>
            <a:r>
              <a:rPr lang="en-US" sz="2600" i="1" dirty="0"/>
              <a:t>Ein </a:t>
            </a:r>
            <a:r>
              <a:rPr lang="en-US" sz="2600" i="1" dirty="0" err="1"/>
              <a:t>paar</a:t>
            </a:r>
            <a:r>
              <a:rPr lang="en-US" sz="2600" i="1" dirty="0"/>
              <a:t> </a:t>
            </a:r>
            <a:r>
              <a:rPr lang="en-US" sz="2600" i="1" dirty="0" err="1"/>
              <a:t>Verhaltenstipps</a:t>
            </a:r>
            <a:r>
              <a:rPr lang="en-US" sz="2600" i="1" dirty="0"/>
              <a:t> </a:t>
            </a:r>
            <a:r>
              <a:rPr lang="en-US" sz="2600" i="1" dirty="0" err="1"/>
              <a:t>erhöhen</a:t>
            </a:r>
            <a:r>
              <a:rPr lang="en-US" sz="2600" i="1" dirty="0"/>
              <a:t> </a:t>
            </a:r>
            <a:r>
              <a:rPr lang="en-US" sz="2600" i="1" dirty="0" err="1"/>
              <a:t>zudem</a:t>
            </a:r>
            <a:r>
              <a:rPr lang="en-US" sz="2600" i="1" dirty="0"/>
              <a:t> </a:t>
            </a:r>
            <a:r>
              <a:rPr lang="en-US" sz="2600" i="1" dirty="0" err="1"/>
              <a:t>Ihre</a:t>
            </a:r>
            <a:r>
              <a:rPr lang="en-US" sz="2600" i="1" dirty="0"/>
              <a:t>  Sicherheit: Banken </a:t>
            </a:r>
            <a:r>
              <a:rPr lang="en-US" sz="2600" i="1" dirty="0" err="1"/>
              <a:t>fragen</a:t>
            </a:r>
            <a:r>
              <a:rPr lang="en-US" sz="2600" i="1" dirty="0"/>
              <a:t> </a:t>
            </a:r>
            <a:r>
              <a:rPr lang="en-US" sz="2600" i="1" dirty="0" err="1"/>
              <a:t>z.B.</a:t>
            </a:r>
            <a:r>
              <a:rPr lang="en-US" sz="2600" i="1" dirty="0"/>
              <a:t> </a:t>
            </a:r>
            <a:r>
              <a:rPr lang="en-US" sz="2600" i="1" dirty="0" err="1"/>
              <a:t>grundsätzlich</a:t>
            </a:r>
            <a:r>
              <a:rPr lang="en-US" sz="2600" i="1" dirty="0"/>
              <a:t> </a:t>
            </a:r>
            <a:r>
              <a:rPr lang="en-US" sz="2600" i="1" dirty="0" err="1"/>
              <a:t>nie</a:t>
            </a:r>
            <a:r>
              <a:rPr lang="en-US" sz="2600" i="1" dirty="0"/>
              <a:t> per E-Mail </a:t>
            </a:r>
            <a:r>
              <a:rPr lang="en-US" sz="2600" i="1" dirty="0" err="1"/>
              <a:t>nach</a:t>
            </a:r>
            <a:r>
              <a:rPr lang="en-US" sz="2600" i="1" dirty="0"/>
              <a:t> </a:t>
            </a:r>
            <a:r>
              <a:rPr lang="en-US" sz="2600" i="1" dirty="0" err="1"/>
              <a:t>Ihren</a:t>
            </a:r>
            <a:r>
              <a:rPr lang="en-US" sz="2600" i="1" dirty="0"/>
              <a:t> </a:t>
            </a:r>
            <a:r>
              <a:rPr lang="en-US" sz="2600" i="1" dirty="0" err="1"/>
              <a:t>Geheimdaten</a:t>
            </a:r>
            <a:r>
              <a:rPr lang="en-US" sz="2600" i="1" dirty="0"/>
              <a:t> – </a:t>
            </a:r>
            <a:r>
              <a:rPr lang="en-US" sz="2600" i="1" dirty="0" err="1"/>
              <a:t>löschen</a:t>
            </a:r>
            <a:r>
              <a:rPr lang="en-US" sz="2600" i="1" dirty="0"/>
              <a:t> Sie  </a:t>
            </a:r>
            <a:r>
              <a:rPr lang="en-US" sz="2600" i="1" dirty="0" err="1"/>
              <a:t>solche</a:t>
            </a:r>
            <a:r>
              <a:rPr lang="en-US" sz="2600" i="1" dirty="0"/>
              <a:t> Mails also </a:t>
            </a:r>
            <a:r>
              <a:rPr lang="en-US" sz="2600" i="1" dirty="0" err="1"/>
              <a:t>einfach</a:t>
            </a:r>
            <a:r>
              <a:rPr lang="en-US" sz="2600" i="1" dirty="0"/>
              <a:t> </a:t>
            </a:r>
            <a:r>
              <a:rPr lang="en-US" sz="2600" i="1" dirty="0" err="1"/>
              <a:t>unbeantwortet</a:t>
            </a:r>
            <a:r>
              <a:rPr lang="en-US" sz="2600" i="1" dirty="0"/>
              <a:t>. </a:t>
            </a:r>
            <a:endParaRPr lang="it-IT" sz="2600" i="1" dirty="0"/>
          </a:p>
          <a:p>
            <a:endParaRPr lang="it-IT" sz="2600" dirty="0"/>
          </a:p>
          <a:p>
            <a:r>
              <a:rPr lang="it-IT" sz="2600" dirty="0"/>
              <a:t>Un paio di accorgimenti, poi, possono aumentare la vostra sicurezza: le banche non chiedono mai, ad esempio, i vostri dati sensibili per e-mail. Quindi, eliminate semplicemente le e-mail di questo genere senza rispondere. </a:t>
            </a:r>
          </a:p>
          <a:p>
            <a:endParaRPr lang="it-IT" sz="2800" b="1" dirty="0"/>
          </a:p>
          <a:p>
            <a:endParaRPr lang="it-IT" sz="2800" b="1" dirty="0"/>
          </a:p>
        </p:txBody>
      </p:sp>
    </p:spTree>
    <p:extLst>
      <p:ext uri="{BB962C8B-B14F-4D97-AF65-F5344CB8AC3E}">
        <p14:creationId xmlns:p14="http://schemas.microsoft.com/office/powerpoint/2010/main" val="2500448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D91BB8-9758-5FB3-EC27-EEBEDDBA8DFB}"/>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A60C63FE-D622-FBEB-EC2E-2F4E2805AD07}"/>
              </a:ext>
            </a:extLst>
          </p:cNvPr>
          <p:cNvSpPr txBox="1">
            <a:spLocks noChangeArrowheads="1"/>
          </p:cNvSpPr>
          <p:nvPr/>
        </p:nvSpPr>
        <p:spPr bwMode="auto">
          <a:xfrm>
            <a:off x="301625" y="222250"/>
            <a:ext cx="8229600" cy="4893647"/>
          </a:xfrm>
          <a:prstGeom prst="rect">
            <a:avLst/>
          </a:prstGeom>
          <a:noFill/>
          <a:ln w="9525">
            <a:noFill/>
            <a:miter lim="800000"/>
            <a:headEnd/>
            <a:tailEnd/>
          </a:ln>
        </p:spPr>
        <p:txBody>
          <a:bodyPr>
            <a:spAutoFit/>
          </a:bodyPr>
          <a:lstStyle/>
          <a:p>
            <a:r>
              <a:rPr lang="en-US" sz="2600" i="1" dirty="0" err="1"/>
              <a:t>Telefon</a:t>
            </a:r>
            <a:r>
              <a:rPr lang="en-US" sz="2600" i="1" dirty="0"/>
              <a:t>-Banking </a:t>
            </a:r>
            <a:r>
              <a:rPr lang="en-US" sz="2600" i="1" dirty="0" err="1"/>
              <a:t>ist</a:t>
            </a:r>
            <a:r>
              <a:rPr lang="en-US" sz="2600" i="1" dirty="0"/>
              <a:t> </a:t>
            </a:r>
            <a:r>
              <a:rPr lang="en-US" sz="2600" i="1" dirty="0" err="1"/>
              <a:t>ein</a:t>
            </a:r>
            <a:r>
              <a:rPr lang="en-US" sz="2600" i="1" dirty="0"/>
              <a:t> </a:t>
            </a:r>
            <a:r>
              <a:rPr lang="en-US" sz="2600" i="1" dirty="0" err="1"/>
              <a:t>weiterer</a:t>
            </a:r>
            <a:r>
              <a:rPr lang="en-US" sz="2600" i="1" dirty="0"/>
              <a:t> Weg, </a:t>
            </a:r>
            <a:r>
              <a:rPr lang="en-US" sz="2600" i="1" dirty="0" err="1"/>
              <a:t>wie</a:t>
            </a:r>
            <a:r>
              <a:rPr lang="en-US" sz="2600" i="1" dirty="0"/>
              <a:t> man </a:t>
            </a:r>
            <a:r>
              <a:rPr lang="en-US" sz="2600" i="1" dirty="0" err="1"/>
              <a:t>heute</a:t>
            </a:r>
            <a:r>
              <a:rPr lang="en-US" sz="2600" i="1" dirty="0"/>
              <a:t> </a:t>
            </a:r>
            <a:r>
              <a:rPr lang="en-US" sz="2600" i="1" dirty="0" err="1"/>
              <a:t>Kontakt</a:t>
            </a:r>
            <a:r>
              <a:rPr lang="en-US" sz="2600" i="1" dirty="0"/>
              <a:t> </a:t>
            </a:r>
            <a:r>
              <a:rPr lang="en-US" sz="2600" i="1" dirty="0" err="1"/>
              <a:t>zur</a:t>
            </a:r>
            <a:r>
              <a:rPr lang="en-US" sz="2600" i="1" dirty="0"/>
              <a:t> Bank </a:t>
            </a:r>
            <a:r>
              <a:rPr lang="en-US" sz="2600" i="1" dirty="0" err="1"/>
              <a:t>halten</a:t>
            </a:r>
            <a:r>
              <a:rPr lang="en-US" sz="2600" i="1" dirty="0"/>
              <a:t> </a:t>
            </a:r>
            <a:r>
              <a:rPr lang="en-US" sz="2600" i="1" dirty="0" err="1"/>
              <a:t>kann</a:t>
            </a:r>
            <a:r>
              <a:rPr lang="en-US" sz="2600" i="1" dirty="0"/>
              <a:t>. </a:t>
            </a:r>
            <a:r>
              <a:rPr lang="en-US" sz="2600" i="1" dirty="0" err="1"/>
              <a:t>Nachdem</a:t>
            </a:r>
            <a:r>
              <a:rPr lang="en-US" sz="2600" i="1" dirty="0"/>
              <a:t> Sie die Nummer </a:t>
            </a:r>
            <a:r>
              <a:rPr lang="en-US" sz="2600" i="1" dirty="0" err="1"/>
              <a:t>Ihrer</a:t>
            </a:r>
            <a:r>
              <a:rPr lang="en-US" sz="2600" i="1" dirty="0"/>
              <a:t> Bank </a:t>
            </a:r>
            <a:r>
              <a:rPr lang="en-US" sz="2600" i="1" dirty="0" err="1"/>
              <a:t>gewählt</a:t>
            </a:r>
            <a:r>
              <a:rPr lang="en-US" sz="2600" i="1" dirty="0"/>
              <a:t> </a:t>
            </a:r>
            <a:r>
              <a:rPr lang="en-US" sz="2600" i="1" dirty="0" err="1"/>
              <a:t>haben</a:t>
            </a:r>
            <a:r>
              <a:rPr lang="en-US" sz="2600" i="1" dirty="0"/>
              <a:t>, </a:t>
            </a:r>
            <a:r>
              <a:rPr lang="en-US" sz="2600" i="1" dirty="0" err="1"/>
              <a:t>geben</a:t>
            </a:r>
            <a:r>
              <a:rPr lang="en-US" sz="2600" i="1" dirty="0"/>
              <a:t> Sie </a:t>
            </a:r>
            <a:r>
              <a:rPr lang="en-US" sz="2600" i="1" dirty="0" err="1"/>
              <a:t>Ihre</a:t>
            </a:r>
            <a:r>
              <a:rPr lang="en-US" sz="2600" i="1" dirty="0"/>
              <a:t> </a:t>
            </a:r>
            <a:r>
              <a:rPr lang="en-US" sz="2600" i="1" dirty="0" err="1"/>
              <a:t>Kontodaten</a:t>
            </a:r>
            <a:r>
              <a:rPr lang="en-US" sz="2600" i="1" dirty="0"/>
              <a:t> </a:t>
            </a:r>
            <a:r>
              <a:rPr lang="en-US" sz="2600" i="1" dirty="0" err="1"/>
              <a:t>über</a:t>
            </a:r>
            <a:r>
              <a:rPr lang="en-US" sz="2600" i="1" dirty="0"/>
              <a:t> die </a:t>
            </a:r>
            <a:r>
              <a:rPr lang="en-US" sz="2600" i="1" dirty="0" err="1"/>
              <a:t>Telefontastatur</a:t>
            </a:r>
            <a:r>
              <a:rPr lang="en-US" sz="2600" i="1" dirty="0"/>
              <a:t> </a:t>
            </a:r>
            <a:r>
              <a:rPr lang="en-US" sz="2600" i="1" dirty="0" err="1"/>
              <a:t>ein</a:t>
            </a:r>
            <a:r>
              <a:rPr lang="en-US" sz="2600" i="1" dirty="0"/>
              <a:t>. </a:t>
            </a:r>
            <a:r>
              <a:rPr lang="en-US" sz="2600" i="1" dirty="0" err="1"/>
              <a:t>Einfache</a:t>
            </a:r>
            <a:r>
              <a:rPr lang="en-US" sz="2600" i="1" dirty="0"/>
              <a:t> </a:t>
            </a:r>
            <a:r>
              <a:rPr lang="en-US" sz="2600" i="1" dirty="0" err="1"/>
              <a:t>Aufträge</a:t>
            </a:r>
            <a:r>
              <a:rPr lang="en-US" sz="2600" i="1" dirty="0"/>
              <a:t> </a:t>
            </a:r>
            <a:r>
              <a:rPr lang="en-US" sz="2600" i="1" dirty="0" err="1"/>
              <a:t>wie</a:t>
            </a:r>
            <a:r>
              <a:rPr lang="en-US" sz="2600" i="1" dirty="0"/>
              <a:t> </a:t>
            </a:r>
            <a:r>
              <a:rPr lang="en-US" sz="2600" i="1" dirty="0" err="1"/>
              <a:t>Überweisungen</a:t>
            </a:r>
            <a:r>
              <a:rPr lang="en-US" sz="2600" i="1" dirty="0"/>
              <a:t> </a:t>
            </a:r>
            <a:r>
              <a:rPr lang="en-US" sz="2600" i="1" dirty="0" err="1"/>
              <a:t>können</a:t>
            </a:r>
            <a:r>
              <a:rPr lang="en-US" sz="2600" i="1" dirty="0"/>
              <a:t> per </a:t>
            </a:r>
            <a:r>
              <a:rPr lang="en-US" sz="2600" i="1" dirty="0" err="1"/>
              <a:t>Tastatur</a:t>
            </a:r>
            <a:r>
              <a:rPr lang="en-US" sz="2600" i="1" dirty="0"/>
              <a:t> und </a:t>
            </a:r>
            <a:r>
              <a:rPr lang="en-US" sz="2600" i="1" dirty="0" err="1"/>
              <a:t>Spracheingabe</a:t>
            </a:r>
            <a:r>
              <a:rPr lang="en-US" sz="2600" i="1" dirty="0"/>
              <a:t> </a:t>
            </a:r>
            <a:r>
              <a:rPr lang="en-US" sz="2600" i="1" dirty="0" err="1"/>
              <a:t>übermittelt</a:t>
            </a:r>
            <a:r>
              <a:rPr lang="en-US" sz="2600" i="1" dirty="0"/>
              <a:t> </a:t>
            </a:r>
            <a:r>
              <a:rPr lang="en-US" sz="2600" i="1" dirty="0" err="1"/>
              <a:t>werden</a:t>
            </a:r>
            <a:r>
              <a:rPr lang="en-US" sz="2600" i="1" dirty="0"/>
              <a:t>. </a:t>
            </a:r>
          </a:p>
          <a:p>
            <a:endParaRPr lang="en-US" sz="2600" dirty="0"/>
          </a:p>
          <a:p>
            <a:r>
              <a:rPr lang="it-IT" sz="2600" dirty="0"/>
              <a:t>Il phone banking è un altro servizio che oggi vi permette di rimanere in contatto con la banca. Dopo aver selezionato il numero della banca, inserite i dati del vostro conto usando la tastiera del telefono. Le operazioni più semplici come i bonifici possono essere dettate con la tastiera o a voce. </a:t>
            </a:r>
          </a:p>
        </p:txBody>
      </p:sp>
    </p:spTree>
    <p:extLst>
      <p:ext uri="{BB962C8B-B14F-4D97-AF65-F5344CB8AC3E}">
        <p14:creationId xmlns:p14="http://schemas.microsoft.com/office/powerpoint/2010/main" val="34979864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8BBFDC-A527-2A8A-7E62-A2883556244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6279580-C75D-97B4-A9B3-5BA0E836B61F}"/>
              </a:ext>
            </a:extLst>
          </p:cNvPr>
          <p:cNvSpPr txBox="1">
            <a:spLocks noChangeArrowheads="1"/>
          </p:cNvSpPr>
          <p:nvPr/>
        </p:nvSpPr>
        <p:spPr bwMode="auto">
          <a:xfrm>
            <a:off x="301625" y="222250"/>
            <a:ext cx="8229600" cy="3693319"/>
          </a:xfrm>
          <a:prstGeom prst="rect">
            <a:avLst/>
          </a:prstGeom>
          <a:noFill/>
          <a:ln w="9525">
            <a:noFill/>
            <a:miter lim="800000"/>
            <a:headEnd/>
            <a:tailEnd/>
          </a:ln>
        </p:spPr>
        <p:txBody>
          <a:bodyPr>
            <a:spAutoFit/>
          </a:bodyPr>
          <a:lstStyle/>
          <a:p>
            <a:r>
              <a:rPr lang="en-US" sz="2600" i="1" dirty="0"/>
              <a:t>Für </a:t>
            </a:r>
            <a:r>
              <a:rPr lang="en-US" sz="2600" i="1" dirty="0" err="1"/>
              <a:t>komplexere</a:t>
            </a:r>
            <a:r>
              <a:rPr lang="en-US" sz="2600" i="1" dirty="0"/>
              <a:t> </a:t>
            </a:r>
            <a:r>
              <a:rPr lang="en-US" sz="2600" i="1" dirty="0" err="1"/>
              <a:t>Anfragen</a:t>
            </a:r>
            <a:r>
              <a:rPr lang="en-US" sz="2600" i="1" dirty="0"/>
              <a:t> </a:t>
            </a:r>
            <a:r>
              <a:rPr lang="en-US" sz="2600" i="1" dirty="0" err="1"/>
              <a:t>lassen</a:t>
            </a:r>
            <a:r>
              <a:rPr lang="en-US" sz="2600" i="1" dirty="0"/>
              <a:t> Sie </a:t>
            </a:r>
            <a:r>
              <a:rPr lang="en-US" sz="2600" i="1" dirty="0" err="1"/>
              <a:t>sich</a:t>
            </a:r>
            <a:r>
              <a:rPr lang="en-US" sz="2600" i="1" dirty="0"/>
              <a:t> </a:t>
            </a:r>
            <a:r>
              <a:rPr lang="en-US" sz="2600" i="1" dirty="0" err="1"/>
              <a:t>besser</a:t>
            </a:r>
            <a:r>
              <a:rPr lang="en-US" sz="2600" i="1" dirty="0"/>
              <a:t> </a:t>
            </a:r>
            <a:r>
              <a:rPr lang="en-US" sz="2600" i="1" dirty="0" err="1"/>
              <a:t>mit</a:t>
            </a:r>
            <a:r>
              <a:rPr lang="en-US" sz="2600" i="1" dirty="0"/>
              <a:t> </a:t>
            </a:r>
            <a:r>
              <a:rPr lang="en-US" sz="2600" i="1" dirty="0" err="1"/>
              <a:t>einem</a:t>
            </a:r>
            <a:r>
              <a:rPr lang="en-US" sz="2600" i="1" dirty="0"/>
              <a:t> Mitarbeiter </a:t>
            </a:r>
            <a:r>
              <a:rPr lang="en-US" sz="2600" i="1" dirty="0" err="1"/>
              <a:t>verbinden</a:t>
            </a:r>
            <a:r>
              <a:rPr lang="en-US" sz="2600" i="1" dirty="0"/>
              <a:t>. </a:t>
            </a:r>
            <a:r>
              <a:rPr lang="en-US" sz="2600" i="1" dirty="0" err="1"/>
              <a:t>Einen</a:t>
            </a:r>
            <a:r>
              <a:rPr lang="en-US" sz="2600" i="1" dirty="0"/>
              <a:t> Computer </a:t>
            </a:r>
            <a:r>
              <a:rPr lang="en-US" sz="2600" i="1" dirty="0" err="1"/>
              <a:t>müssen</a:t>
            </a:r>
            <a:r>
              <a:rPr lang="en-US" sz="2600" i="1" dirty="0"/>
              <a:t> Sie </a:t>
            </a:r>
            <a:r>
              <a:rPr lang="en-US" sz="2600" i="1" dirty="0" err="1"/>
              <a:t>nicht</a:t>
            </a:r>
            <a:r>
              <a:rPr lang="en-US" sz="2600" i="1" dirty="0"/>
              <a:t> </a:t>
            </a:r>
            <a:r>
              <a:rPr lang="en-US" sz="2600" i="1" dirty="0" err="1"/>
              <a:t>haben</a:t>
            </a:r>
            <a:r>
              <a:rPr lang="en-US" sz="2600" i="1" dirty="0"/>
              <a:t> – </a:t>
            </a:r>
            <a:r>
              <a:rPr lang="en-US" sz="2600" i="1" dirty="0" err="1"/>
              <a:t>Telefon</a:t>
            </a:r>
            <a:r>
              <a:rPr lang="en-US" sz="2600" i="1" dirty="0"/>
              <a:t>-Banking </a:t>
            </a:r>
            <a:r>
              <a:rPr lang="en-US" sz="2600" i="1" dirty="0" err="1"/>
              <a:t>funktioniert</a:t>
            </a:r>
            <a:r>
              <a:rPr lang="en-US" sz="2600" i="1" dirty="0"/>
              <a:t> fast immer und </a:t>
            </a:r>
            <a:r>
              <a:rPr lang="en-US" sz="2600" i="1" dirty="0" err="1"/>
              <a:t>überall</a:t>
            </a:r>
            <a:r>
              <a:rPr lang="en-US" sz="2600" i="1" dirty="0"/>
              <a:t>, </a:t>
            </a:r>
            <a:r>
              <a:rPr lang="en-US" sz="2600" i="1" dirty="0" err="1"/>
              <a:t>z.B.</a:t>
            </a:r>
            <a:r>
              <a:rPr lang="en-US" sz="2600" i="1" dirty="0"/>
              <a:t> </a:t>
            </a:r>
            <a:r>
              <a:rPr lang="en-US" sz="2600" i="1" dirty="0" err="1"/>
              <a:t>auch</a:t>
            </a:r>
            <a:r>
              <a:rPr lang="en-US" sz="2600" i="1" dirty="0"/>
              <a:t> per Handy.</a:t>
            </a:r>
            <a:endParaRPr lang="it-IT" sz="2600" i="1" dirty="0"/>
          </a:p>
          <a:p>
            <a:r>
              <a:rPr lang="en-US" sz="2600" dirty="0"/>
              <a:t> </a:t>
            </a:r>
            <a:endParaRPr lang="it-IT" sz="2600" dirty="0"/>
          </a:p>
          <a:p>
            <a:r>
              <a:rPr lang="en-US" sz="2600" dirty="0"/>
              <a:t> </a:t>
            </a:r>
            <a:r>
              <a:rPr lang="it-IT" sz="2600" dirty="0"/>
              <a:t>Per le richieste più complesse è meglio mettersi in contatto con un impiegato. Non dovete per forza avere un computer: il phone banking funziona quasi sempre e ovunque, anche ad esempio con il cellulare. </a:t>
            </a:r>
          </a:p>
        </p:txBody>
      </p:sp>
    </p:spTree>
    <p:extLst>
      <p:ext uri="{BB962C8B-B14F-4D97-AF65-F5344CB8AC3E}">
        <p14:creationId xmlns:p14="http://schemas.microsoft.com/office/powerpoint/2010/main" val="15949209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3970318"/>
          </a:xfrm>
          <a:prstGeom prst="rect">
            <a:avLst/>
          </a:prstGeom>
          <a:noFill/>
          <a:ln w="9525">
            <a:noFill/>
            <a:miter lim="800000"/>
            <a:headEnd/>
            <a:tailEnd/>
          </a:ln>
        </p:spPr>
        <p:txBody>
          <a:bodyPr>
            <a:spAutoFit/>
          </a:bodyPr>
          <a:lstStyle/>
          <a:p>
            <a:r>
              <a:rPr lang="it-IT" sz="2800" b="1" dirty="0"/>
              <a:t>https://www.intermediariassicurativi.it/Glossario-Assicurativo-Tecnico-Completo/all/</a:t>
            </a:r>
          </a:p>
          <a:p>
            <a:endParaRPr lang="it-IT" sz="2800" b="1" dirty="0"/>
          </a:p>
          <a:p>
            <a:endParaRPr lang="it-IT" sz="2800" b="1" dirty="0"/>
          </a:p>
          <a:p>
            <a:r>
              <a:rPr lang="it-IT" sz="2800" b="1" dirty="0"/>
              <a:t>https://www.allianzdirect.it/assicurazioni/glossario-assicurativo/</a:t>
            </a:r>
          </a:p>
          <a:p>
            <a:endParaRPr lang="it-IT" sz="2800" b="1" dirty="0"/>
          </a:p>
          <a:p>
            <a:endParaRPr lang="it-IT" sz="2800" b="1" dirty="0"/>
          </a:p>
          <a:p>
            <a:endParaRPr lang="de-DE" sz="2800" dirty="0"/>
          </a:p>
        </p:txBody>
      </p:sp>
    </p:spTree>
    <p:extLst>
      <p:ext uri="{BB962C8B-B14F-4D97-AF65-F5344CB8AC3E}">
        <p14:creationId xmlns:p14="http://schemas.microsoft.com/office/powerpoint/2010/main" val="13963309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632311"/>
          </a:xfrm>
          <a:prstGeom prst="rect">
            <a:avLst/>
          </a:prstGeom>
          <a:noFill/>
          <a:ln w="9525">
            <a:noFill/>
            <a:miter lim="800000"/>
            <a:headEnd/>
            <a:tailEnd/>
          </a:ln>
        </p:spPr>
        <p:txBody>
          <a:bodyPr>
            <a:spAutoFit/>
          </a:bodyPr>
          <a:lstStyle/>
          <a:p>
            <a:r>
              <a:rPr lang="it-IT" i="1" dirty="0" err="1"/>
              <a:t>Trifft</a:t>
            </a:r>
            <a:r>
              <a:rPr lang="it-IT" i="1" dirty="0"/>
              <a:t> man </a:t>
            </a:r>
            <a:r>
              <a:rPr lang="it-IT" i="1" dirty="0" err="1"/>
              <a:t>diese</a:t>
            </a:r>
            <a:r>
              <a:rPr lang="it-IT" i="1" dirty="0"/>
              <a:t> </a:t>
            </a:r>
            <a:r>
              <a:rPr lang="it-IT" i="1" dirty="0" err="1"/>
              <a:t>Entscheidungen</a:t>
            </a:r>
            <a:r>
              <a:rPr lang="it-IT" i="1" dirty="0"/>
              <a:t> </a:t>
            </a:r>
            <a:r>
              <a:rPr lang="it-IT" i="1" dirty="0" err="1"/>
              <a:t>bewusst</a:t>
            </a:r>
            <a:r>
              <a:rPr lang="it-IT" i="1" dirty="0"/>
              <a:t>, </a:t>
            </a:r>
            <a:r>
              <a:rPr lang="it-IT" i="1" dirty="0" err="1"/>
              <a:t>ist</a:t>
            </a:r>
            <a:r>
              <a:rPr lang="it-IT" i="1" dirty="0"/>
              <a:t> </a:t>
            </a:r>
            <a:r>
              <a:rPr lang="it-IT" i="1" dirty="0" err="1"/>
              <a:t>das</a:t>
            </a:r>
            <a:r>
              <a:rPr lang="it-IT" i="1" dirty="0"/>
              <a:t> </a:t>
            </a:r>
            <a:r>
              <a:rPr lang="it-IT" i="1" dirty="0" err="1"/>
              <a:t>kein</a:t>
            </a:r>
            <a:r>
              <a:rPr lang="it-IT" i="1" dirty="0"/>
              <a:t> </a:t>
            </a:r>
            <a:r>
              <a:rPr lang="it-IT" i="1" dirty="0" err="1"/>
              <a:t>Problem</a:t>
            </a:r>
            <a:r>
              <a:rPr lang="it-IT" i="1" dirty="0"/>
              <a:t>. </a:t>
            </a:r>
            <a:r>
              <a:rPr lang="it-IT" i="1" dirty="0" err="1"/>
              <a:t>Geschehen</a:t>
            </a:r>
            <a:r>
              <a:rPr lang="it-IT" i="1" dirty="0"/>
              <a:t> </a:t>
            </a:r>
            <a:r>
              <a:rPr lang="it-IT" i="1" dirty="0" err="1"/>
              <a:t>diese</a:t>
            </a:r>
            <a:r>
              <a:rPr lang="it-IT" i="1" dirty="0"/>
              <a:t> Upgrades </a:t>
            </a:r>
            <a:r>
              <a:rPr lang="it-IT" i="1" dirty="0" err="1"/>
              <a:t>automatisch</a:t>
            </a:r>
            <a:r>
              <a:rPr lang="it-IT" i="1" dirty="0"/>
              <a:t> und </a:t>
            </a:r>
            <a:r>
              <a:rPr lang="it-IT" i="1" dirty="0" err="1"/>
              <a:t>unbewusst</a:t>
            </a:r>
            <a:r>
              <a:rPr lang="it-IT" i="1" dirty="0"/>
              <a:t>, </a:t>
            </a:r>
            <a:r>
              <a:rPr lang="it-IT" i="1" dirty="0" err="1"/>
              <a:t>gewöhnt</a:t>
            </a:r>
            <a:r>
              <a:rPr lang="it-IT" i="1" dirty="0"/>
              <a:t> man </a:t>
            </a:r>
            <a:r>
              <a:rPr lang="it-IT" i="1" dirty="0" err="1"/>
              <a:t>sich</a:t>
            </a:r>
            <a:r>
              <a:rPr lang="it-IT" i="1" dirty="0"/>
              <a:t> an </a:t>
            </a:r>
            <a:r>
              <a:rPr lang="it-IT" i="1" dirty="0" err="1"/>
              <a:t>einen</a:t>
            </a:r>
            <a:r>
              <a:rPr lang="it-IT" i="1" dirty="0"/>
              <a:t> </a:t>
            </a:r>
            <a:r>
              <a:rPr lang="it-IT" i="1" dirty="0" err="1"/>
              <a:t>neuen</a:t>
            </a:r>
            <a:r>
              <a:rPr lang="it-IT" i="1" dirty="0"/>
              <a:t> </a:t>
            </a:r>
            <a:r>
              <a:rPr lang="it-IT" i="1" dirty="0" err="1"/>
              <a:t>Lebensstandard</a:t>
            </a:r>
            <a:r>
              <a:rPr lang="it-IT" i="1" dirty="0"/>
              <a:t>. </a:t>
            </a:r>
            <a:r>
              <a:rPr lang="it-IT" i="1" dirty="0" err="1"/>
              <a:t>Mit</a:t>
            </a:r>
            <a:r>
              <a:rPr lang="it-IT" i="1" dirty="0"/>
              <a:t> </a:t>
            </a:r>
            <a:r>
              <a:rPr lang="it-IT" i="1" dirty="0" err="1"/>
              <a:t>der</a:t>
            </a:r>
            <a:r>
              <a:rPr lang="it-IT" i="1" dirty="0"/>
              <a:t> Zeit </a:t>
            </a:r>
            <a:r>
              <a:rPr lang="it-IT" i="1" dirty="0" err="1"/>
              <a:t>verfliegt</a:t>
            </a:r>
            <a:r>
              <a:rPr lang="it-IT" i="1" dirty="0"/>
              <a:t> </a:t>
            </a:r>
            <a:r>
              <a:rPr lang="it-IT" i="1" dirty="0" err="1"/>
              <a:t>auch</a:t>
            </a:r>
            <a:r>
              <a:rPr lang="it-IT" i="1" dirty="0"/>
              <a:t> </a:t>
            </a:r>
            <a:r>
              <a:rPr lang="it-IT" i="1" dirty="0" err="1"/>
              <a:t>das</a:t>
            </a:r>
            <a:r>
              <a:rPr lang="it-IT" i="1" dirty="0"/>
              <a:t> </a:t>
            </a:r>
            <a:r>
              <a:rPr lang="it-IT" i="1" dirty="0" err="1"/>
              <a:t>Glücksgefühl</a:t>
            </a:r>
            <a:r>
              <a:rPr lang="it-IT" i="1" dirty="0"/>
              <a:t>, </a:t>
            </a:r>
            <a:r>
              <a:rPr lang="it-IT" i="1" dirty="0" err="1"/>
              <a:t>das</a:t>
            </a:r>
            <a:r>
              <a:rPr lang="it-IT" i="1" dirty="0"/>
              <a:t> </a:t>
            </a:r>
            <a:r>
              <a:rPr lang="it-IT" i="1" dirty="0" err="1"/>
              <a:t>solche</a:t>
            </a:r>
            <a:r>
              <a:rPr lang="it-IT" i="1" dirty="0"/>
              <a:t> </a:t>
            </a:r>
            <a:r>
              <a:rPr lang="it-IT" i="1" dirty="0" err="1"/>
              <a:t>Käufe</a:t>
            </a:r>
            <a:r>
              <a:rPr lang="it-IT" i="1" dirty="0"/>
              <a:t> </a:t>
            </a:r>
            <a:r>
              <a:rPr lang="it-IT" i="1" dirty="0" err="1"/>
              <a:t>anfangs</a:t>
            </a:r>
            <a:r>
              <a:rPr lang="it-IT" i="1" dirty="0"/>
              <a:t> </a:t>
            </a:r>
            <a:r>
              <a:rPr lang="it-IT" i="1" dirty="0" err="1"/>
              <a:t>noch</a:t>
            </a:r>
            <a:r>
              <a:rPr lang="it-IT" i="1" dirty="0"/>
              <a:t> </a:t>
            </a:r>
            <a:r>
              <a:rPr lang="it-IT" i="1" dirty="0" err="1"/>
              <a:t>mit</a:t>
            </a:r>
            <a:r>
              <a:rPr lang="it-IT" i="1" dirty="0"/>
              <a:t> </a:t>
            </a:r>
            <a:r>
              <a:rPr lang="it-IT" i="1" dirty="0" err="1"/>
              <a:t>sich</a:t>
            </a:r>
            <a:r>
              <a:rPr lang="it-IT" i="1" dirty="0"/>
              <a:t> </a:t>
            </a:r>
            <a:r>
              <a:rPr lang="it-IT" i="1" dirty="0" err="1"/>
              <a:t>brachten</a:t>
            </a:r>
            <a:r>
              <a:rPr lang="it-IT" i="1" dirty="0"/>
              <a:t>. </a:t>
            </a:r>
            <a:r>
              <a:rPr lang="it-IT" i="1" dirty="0" err="1"/>
              <a:t>Das</a:t>
            </a:r>
            <a:r>
              <a:rPr lang="it-IT" i="1" dirty="0"/>
              <a:t> </a:t>
            </a:r>
            <a:r>
              <a:rPr lang="it-IT" i="1" dirty="0" err="1"/>
              <a:t>passiert</a:t>
            </a:r>
            <a:r>
              <a:rPr lang="it-IT" i="1" dirty="0"/>
              <a:t>, </a:t>
            </a:r>
            <a:r>
              <a:rPr lang="it-IT" i="1" dirty="0" err="1"/>
              <a:t>wenn</a:t>
            </a:r>
            <a:r>
              <a:rPr lang="it-IT" i="1" dirty="0"/>
              <a:t> </a:t>
            </a:r>
            <a:r>
              <a:rPr lang="it-IT" i="1" dirty="0" err="1"/>
              <a:t>eine</a:t>
            </a:r>
            <a:r>
              <a:rPr lang="it-IT" i="1" dirty="0"/>
              <a:t> </a:t>
            </a:r>
            <a:r>
              <a:rPr lang="it-IT" i="1" dirty="0" err="1"/>
              <a:t>Belohnung</a:t>
            </a:r>
            <a:r>
              <a:rPr lang="it-IT" i="1" dirty="0"/>
              <a:t> zur </a:t>
            </a:r>
            <a:r>
              <a:rPr lang="it-IT" i="1" dirty="0" err="1"/>
              <a:t>Selbstverständlichkeit</a:t>
            </a:r>
            <a:r>
              <a:rPr lang="it-IT" i="1" dirty="0"/>
              <a:t> </a:t>
            </a:r>
            <a:r>
              <a:rPr lang="it-IT" i="1" dirty="0" err="1"/>
              <a:t>wird</a:t>
            </a:r>
            <a:r>
              <a:rPr lang="it-IT" i="1" dirty="0"/>
              <a:t>.</a:t>
            </a:r>
          </a:p>
          <a:p>
            <a:endParaRPr lang="it-IT" dirty="0"/>
          </a:p>
          <a:p>
            <a:r>
              <a:rPr lang="it-IT" dirty="0"/>
              <a:t>Se queste decisioni vengono prese consapevolmente, allora non c’è alcun problema. Se questi salti di qualità avvengono in modo automatico e inconsapevole, ci si abitua ad un nuovo standard di vita.</a:t>
            </a:r>
          </a:p>
          <a:p>
            <a:r>
              <a:rPr lang="it-IT" dirty="0"/>
              <a:t>Col tempo svanisce anche quel senso di felicità che inizialmente certi acquisti comportano. Ciò accade quando quella che dovrebbe essere una ricompensa la si dà poi per scontata.</a:t>
            </a:r>
          </a:p>
          <a:p>
            <a:endParaRPr lang="it-IT" dirty="0"/>
          </a:p>
        </p:txBody>
      </p:sp>
    </p:spTree>
    <p:extLst>
      <p:ext uri="{BB962C8B-B14F-4D97-AF65-F5344CB8AC3E}">
        <p14:creationId xmlns:p14="http://schemas.microsoft.com/office/powerpoint/2010/main" val="31336364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457200" y="116632"/>
            <a:ext cx="8229600" cy="3539430"/>
          </a:xfrm>
          <a:prstGeom prst="rect">
            <a:avLst/>
          </a:prstGeom>
          <a:noFill/>
          <a:ln w="9525">
            <a:noFill/>
            <a:miter lim="800000"/>
            <a:headEnd/>
            <a:tailEnd/>
          </a:ln>
        </p:spPr>
        <p:txBody>
          <a:bodyPr>
            <a:spAutoFit/>
          </a:bodyPr>
          <a:lstStyle/>
          <a:p>
            <a:endParaRPr lang="it-IT" sz="2800" b="1" dirty="0"/>
          </a:p>
          <a:p>
            <a:endParaRPr lang="it-IT" sz="2800" b="1" dirty="0"/>
          </a:p>
          <a:p>
            <a:r>
              <a:rPr lang="it-IT" sz="2800" b="1" dirty="0"/>
              <a:t>https://ivwkoeln.web.th-koeln.de/versicherungslexikon</a:t>
            </a:r>
          </a:p>
          <a:p>
            <a:endParaRPr lang="it-IT" sz="2800" b="1" dirty="0"/>
          </a:p>
          <a:p>
            <a:r>
              <a:rPr lang="it-IT" sz="2800" b="1" dirty="0"/>
              <a:t>https://www.versicherungsarchiv.de/lexikon/</a:t>
            </a:r>
          </a:p>
          <a:p>
            <a:endParaRPr lang="it-IT" sz="2800" b="1" dirty="0"/>
          </a:p>
          <a:p>
            <a:endParaRPr lang="de-DE" sz="2800" dirty="0"/>
          </a:p>
        </p:txBody>
      </p:sp>
    </p:spTree>
    <p:extLst>
      <p:ext uri="{BB962C8B-B14F-4D97-AF65-F5344CB8AC3E}">
        <p14:creationId xmlns:p14="http://schemas.microsoft.com/office/powerpoint/2010/main" val="37935065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262979"/>
          </a:xfrm>
          <a:prstGeom prst="rect">
            <a:avLst/>
          </a:prstGeom>
          <a:noFill/>
          <a:ln w="9525">
            <a:noFill/>
            <a:miter lim="800000"/>
            <a:headEnd/>
            <a:tailEnd/>
          </a:ln>
        </p:spPr>
        <p:txBody>
          <a:bodyPr>
            <a:spAutoFit/>
          </a:bodyPr>
          <a:lstStyle/>
          <a:p>
            <a:r>
              <a:rPr lang="it-IT" sz="2800" b="1" i="1" dirty="0"/>
              <a:t>Vetro antisfondamento</a:t>
            </a:r>
          </a:p>
          <a:p>
            <a:endParaRPr lang="it-IT" sz="2800" i="1" dirty="0"/>
          </a:p>
          <a:p>
            <a:r>
              <a:rPr lang="it-IT" sz="2800" i="1" dirty="0"/>
              <a:t>Manufatto che offre una particolare resistenza ai tentativi di sfondamento attuati con corpi contundenti come mazze, spranghe e simili. È costituito da più strati di vetro accoppiati tra loro rigidamente, con interposto, tra vetro e vetro, uno strato di materiale plastico, in modo da ottenere uno spessore totale massiccio non inferiore a mm. 6, oppure da un unico strato di materiale sintetico dello stesso spessore.</a:t>
            </a:r>
          </a:p>
          <a:p>
            <a:endParaRPr lang="it-IT" sz="2800" dirty="0"/>
          </a:p>
          <a:p>
            <a:endParaRPr lang="de-DE" sz="2800" dirty="0"/>
          </a:p>
        </p:txBody>
      </p:sp>
    </p:spTree>
    <p:extLst>
      <p:ext uri="{BB962C8B-B14F-4D97-AF65-F5344CB8AC3E}">
        <p14:creationId xmlns:p14="http://schemas.microsoft.com/office/powerpoint/2010/main" val="16621301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401205"/>
          </a:xfrm>
          <a:prstGeom prst="rect">
            <a:avLst/>
          </a:prstGeom>
          <a:noFill/>
          <a:ln w="9525">
            <a:noFill/>
            <a:miter lim="800000"/>
            <a:headEnd/>
            <a:tailEnd/>
          </a:ln>
        </p:spPr>
        <p:txBody>
          <a:bodyPr>
            <a:spAutoFit/>
          </a:bodyPr>
          <a:lstStyle/>
          <a:p>
            <a:r>
              <a:rPr lang="it-IT" sz="2800" b="1" i="1" dirty="0"/>
              <a:t>Tromba d’aria</a:t>
            </a:r>
            <a:r>
              <a:rPr lang="it-IT" sz="2800" i="1" dirty="0"/>
              <a:t>: violenti vortici d’aria che giungono a toccare il suolo con velocità dei venti superiori agli 89 km/h</a:t>
            </a:r>
          </a:p>
          <a:p>
            <a:endParaRPr lang="it-IT" sz="2800" i="1" dirty="0"/>
          </a:p>
          <a:p>
            <a:endParaRPr lang="it-IT" sz="2800" i="1" dirty="0"/>
          </a:p>
          <a:p>
            <a:r>
              <a:rPr lang="it-IT" sz="2800" b="1" i="1" dirty="0"/>
              <a:t>Tempesta</a:t>
            </a:r>
            <a:r>
              <a:rPr lang="it-IT" sz="2800" i="1" dirty="0"/>
              <a:t>: vento con velocità registrata pari o superiore a 50 km/h </a:t>
            </a:r>
          </a:p>
          <a:p>
            <a:endParaRPr lang="de-DE" sz="2800" dirty="0"/>
          </a:p>
          <a:p>
            <a:endParaRPr lang="it-IT" sz="2800" dirty="0"/>
          </a:p>
          <a:p>
            <a:endParaRPr lang="de-DE" sz="2800" dirty="0"/>
          </a:p>
        </p:txBody>
      </p:sp>
    </p:spTree>
    <p:extLst>
      <p:ext uri="{BB962C8B-B14F-4D97-AF65-F5344CB8AC3E}">
        <p14:creationId xmlns:p14="http://schemas.microsoft.com/office/powerpoint/2010/main" val="36753886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124754"/>
          </a:xfrm>
          <a:prstGeom prst="rect">
            <a:avLst/>
          </a:prstGeom>
          <a:noFill/>
          <a:ln w="9525">
            <a:noFill/>
            <a:miter lim="800000"/>
            <a:headEnd/>
            <a:tailEnd/>
          </a:ln>
        </p:spPr>
        <p:txBody>
          <a:bodyPr>
            <a:spAutoFit/>
          </a:bodyPr>
          <a:lstStyle/>
          <a:p>
            <a:r>
              <a:rPr lang="de-DE" sz="2800" b="1" i="1" dirty="0"/>
              <a:t>Verpuffung</a:t>
            </a:r>
          </a:p>
          <a:p>
            <a:br>
              <a:rPr lang="de-DE" sz="2800" i="1" dirty="0"/>
            </a:br>
            <a:r>
              <a:rPr lang="de-DE" sz="2800" i="1" dirty="0"/>
              <a:t>Eine leichte Art einer Explosion, physikalisch gemessen an der Verbrennungsgeschwindigkeit von cm/sec.</a:t>
            </a:r>
          </a:p>
          <a:p>
            <a:endParaRPr lang="de-DE" sz="2800" i="1" dirty="0"/>
          </a:p>
          <a:p>
            <a:endParaRPr lang="de-DE" sz="2800" i="1" dirty="0"/>
          </a:p>
          <a:p>
            <a:r>
              <a:rPr lang="de-DE" sz="2800" i="1" dirty="0"/>
              <a:t>Man spricht von einer Verpuffung, wenn es zu einer plötzlichen Entzündung kommt, die sich mit Druck ausbreitet. Ursache für die schlagartige Ausbreitung sind Gase, die sich plötzlich entzünden. Aufgrund der starken Ausbreitung kann es dabei zu einem Knall bzw. zu einer Geräuschentwicklung kommen. </a:t>
            </a:r>
          </a:p>
          <a:p>
            <a:endParaRPr lang="de-DE" sz="2800" dirty="0">
              <a:solidFill>
                <a:srgbClr val="FF0000"/>
              </a:solidFill>
            </a:endParaRPr>
          </a:p>
          <a:p>
            <a:endParaRPr lang="it-IT" sz="2800" dirty="0">
              <a:solidFill>
                <a:srgbClr val="FF0000"/>
              </a:solidFill>
            </a:endParaRPr>
          </a:p>
        </p:txBody>
      </p:sp>
    </p:spTree>
    <p:extLst>
      <p:ext uri="{BB962C8B-B14F-4D97-AF65-F5344CB8AC3E}">
        <p14:creationId xmlns:p14="http://schemas.microsoft.com/office/powerpoint/2010/main" val="11728506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262979"/>
          </a:xfrm>
          <a:prstGeom prst="rect">
            <a:avLst/>
          </a:prstGeom>
          <a:noFill/>
          <a:ln w="9525">
            <a:noFill/>
            <a:miter lim="800000"/>
            <a:headEnd/>
            <a:tailEnd/>
          </a:ln>
        </p:spPr>
        <p:txBody>
          <a:bodyPr>
            <a:spAutoFit/>
          </a:bodyPr>
          <a:lstStyle/>
          <a:p>
            <a:r>
              <a:rPr lang="it-IT" sz="2800" b="1" i="1" dirty="0"/>
              <a:t>Esplosione</a:t>
            </a:r>
          </a:p>
          <a:p>
            <a:r>
              <a:rPr lang="it-IT" sz="2800" i="1" dirty="0"/>
              <a:t>Sviluppo di gas o di vapori ad alta temperatura e pressione, dovuto ad una reazione chimica, che si </a:t>
            </a:r>
            <a:r>
              <a:rPr lang="it-IT" sz="2800" i="1" dirty="0" err="1"/>
              <a:t>autopropaga</a:t>
            </a:r>
            <a:r>
              <a:rPr lang="it-IT" sz="2800" i="1" dirty="0"/>
              <a:t> con elevata velocità.</a:t>
            </a:r>
          </a:p>
          <a:p>
            <a:endParaRPr lang="it-IT" sz="2800" i="1" dirty="0">
              <a:solidFill>
                <a:srgbClr val="FF0000"/>
              </a:solidFill>
            </a:endParaRPr>
          </a:p>
          <a:p>
            <a:endParaRPr lang="it-IT" sz="2800" i="1" dirty="0">
              <a:solidFill>
                <a:srgbClr val="FF0000"/>
              </a:solidFill>
            </a:endParaRPr>
          </a:p>
          <a:p>
            <a:r>
              <a:rPr lang="it-IT" sz="2800" b="1" i="1" dirty="0"/>
              <a:t>Scoppio</a:t>
            </a:r>
          </a:p>
          <a:p>
            <a:r>
              <a:rPr lang="it-IT" sz="2800" i="1" dirty="0"/>
              <a:t>Repentino dirompersi di contenitori per eccesso di pressione interna di fluidi, non dovuto a esplosione. Gli effetti del gelo o del colpo d'ariete non sono considerati scoppio.</a:t>
            </a:r>
            <a:r>
              <a:rPr lang="it-IT" sz="2800" dirty="0"/>
              <a:t>	</a:t>
            </a:r>
            <a:endParaRPr lang="de-DE" sz="2800" dirty="0">
              <a:solidFill>
                <a:srgbClr val="FF0000"/>
              </a:solidFill>
            </a:endParaRPr>
          </a:p>
          <a:p>
            <a:endParaRPr lang="it-IT" sz="2800" dirty="0">
              <a:solidFill>
                <a:srgbClr val="FF0000"/>
              </a:solidFill>
            </a:endParaRPr>
          </a:p>
        </p:txBody>
      </p:sp>
    </p:spTree>
    <p:extLst>
      <p:ext uri="{BB962C8B-B14F-4D97-AF65-F5344CB8AC3E}">
        <p14:creationId xmlns:p14="http://schemas.microsoft.com/office/powerpoint/2010/main" val="14764570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B7CEDA-3EFC-F3B5-5860-CFF1DF201ED7}"/>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34107647-6002-476E-7C05-E24472505DAE}"/>
              </a:ext>
            </a:extLst>
          </p:cNvPr>
          <p:cNvSpPr txBox="1">
            <a:spLocks noChangeArrowheads="1"/>
          </p:cNvSpPr>
          <p:nvPr/>
        </p:nvSpPr>
        <p:spPr bwMode="auto">
          <a:xfrm>
            <a:off x="301625" y="222250"/>
            <a:ext cx="8229600" cy="6555641"/>
          </a:xfrm>
          <a:prstGeom prst="rect">
            <a:avLst/>
          </a:prstGeom>
          <a:noFill/>
          <a:ln w="9525">
            <a:noFill/>
            <a:miter lim="800000"/>
            <a:headEnd/>
            <a:tailEnd/>
          </a:ln>
        </p:spPr>
        <p:txBody>
          <a:bodyPr>
            <a:spAutoFit/>
          </a:bodyPr>
          <a:lstStyle/>
          <a:p>
            <a:r>
              <a:rPr lang="it-IT" sz="2800" b="1" i="1" dirty="0"/>
              <a:t>Il contraente </a:t>
            </a:r>
            <a:r>
              <a:rPr lang="it-IT" sz="2800" i="1" dirty="0"/>
              <a:t>stipula il contratto di assicurazione e ne gestisce tutti gli adempimenti amministrativi,  paga i premi e ha la facoltà di esercitare tutti i diritti propri del contratto (es. riscatto, modifica beneficiario, richiesta prestito) </a:t>
            </a:r>
          </a:p>
          <a:p>
            <a:r>
              <a:rPr lang="it-IT" sz="2800" b="1" i="1" dirty="0"/>
              <a:t>L’assicurato</a:t>
            </a:r>
            <a:r>
              <a:rPr lang="it-IT" sz="2800" i="1" dirty="0"/>
              <a:t> è la persona fisica sulla cui vita è stipulato il contratto, se diverso dal contraente, l’assicurato deve firmare per accettazione il contratto qualora si tratti di garanzia per il caso di morte. </a:t>
            </a:r>
          </a:p>
          <a:p>
            <a:r>
              <a:rPr lang="it-IT" sz="2800" b="1" i="1" dirty="0"/>
              <a:t>Il beneficiario </a:t>
            </a:r>
            <a:r>
              <a:rPr lang="it-IT" sz="2800" i="1" dirty="0"/>
              <a:t>è la persona designata dal contraente a ricevere le somme assicurate. La designazione può essere effettuata nel contratto, con successiva dichiarazione all’impresa o per testamento. </a:t>
            </a:r>
            <a:r>
              <a:rPr lang="it-IT" sz="2800" b="1" i="1" dirty="0"/>
              <a:t>Le figure di contraente, assicurato e beneficiario possono coincidere.</a:t>
            </a:r>
            <a:endParaRPr lang="de-DE" sz="2800" i="1" dirty="0">
              <a:solidFill>
                <a:srgbClr val="FF0000"/>
              </a:solidFill>
            </a:endParaRPr>
          </a:p>
        </p:txBody>
      </p:sp>
    </p:spTree>
    <p:extLst>
      <p:ext uri="{BB962C8B-B14F-4D97-AF65-F5344CB8AC3E}">
        <p14:creationId xmlns:p14="http://schemas.microsoft.com/office/powerpoint/2010/main" val="1015505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6DD746-25EC-0480-9E86-D7A67C8EE60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7A1FD857-A8D9-0128-0D61-1387D87651CC}"/>
              </a:ext>
            </a:extLst>
          </p:cNvPr>
          <p:cNvSpPr txBox="1">
            <a:spLocks noChangeArrowheads="1"/>
          </p:cNvSpPr>
          <p:nvPr/>
        </p:nvSpPr>
        <p:spPr bwMode="auto">
          <a:xfrm>
            <a:off x="301625" y="222250"/>
            <a:ext cx="8229600" cy="6370975"/>
          </a:xfrm>
          <a:prstGeom prst="rect">
            <a:avLst/>
          </a:prstGeom>
          <a:noFill/>
          <a:ln w="9525">
            <a:noFill/>
            <a:miter lim="800000"/>
            <a:headEnd/>
            <a:tailEnd/>
          </a:ln>
        </p:spPr>
        <p:txBody>
          <a:bodyPr>
            <a:spAutoFit/>
          </a:bodyPr>
          <a:lstStyle/>
          <a:p>
            <a:r>
              <a:rPr lang="de-DE" b="1" i="1" dirty="0"/>
              <a:t>Versicherungsnehmer</a:t>
            </a:r>
          </a:p>
          <a:p>
            <a:r>
              <a:rPr lang="de-DE" i="1" dirty="0"/>
              <a:t>Der Versicherungsnehmer schließt den Vertrag ab und ist damit der Inhaber der Versicherung. Er erhält den Versicherungsschein. Alle Rechte und Pflichten des Vertrags liegen bei ihm. So ist er zum Beispiel für die Beitragszahlung verantwortlich.</a:t>
            </a:r>
          </a:p>
          <a:p>
            <a:r>
              <a:rPr lang="de-DE" b="1" i="1" dirty="0"/>
              <a:t>Versicherte Person</a:t>
            </a:r>
          </a:p>
          <a:p>
            <a:r>
              <a:rPr lang="de-DE" i="1" dirty="0"/>
              <a:t>Versicherungsschutz erhält immer die vertraglich vereinbarte versicherte Person. Diese kann gleichzeitig der Versicherungsnehmer sein. Aber auch Dritte können als versicherte Person eingesetzt werden, zum Beispiel wenn eine Mutter eine Unfallversicherung für ihre Kinder abschließt.</a:t>
            </a:r>
          </a:p>
          <a:p>
            <a:r>
              <a:rPr lang="de-DE" b="1" i="1" dirty="0"/>
              <a:t>Bezugsberechtigter</a:t>
            </a:r>
          </a:p>
          <a:p>
            <a:r>
              <a:rPr lang="de-DE" i="1" dirty="0"/>
              <a:t>Das Bezugsrecht spielt bei Lebens- und Unfallversicherungen eine Rolle. Wer bezugsberechtigt ist und im Versicherungsfall die vereinbarte Leistung erhält, entscheidet der Versicherungsnehmer. Natürlich kann auch er selbst bezugsberechtigt sein.</a:t>
            </a:r>
            <a:endParaRPr lang="it-IT" sz="2800" dirty="0">
              <a:solidFill>
                <a:srgbClr val="FF0000"/>
              </a:solidFill>
            </a:endParaRPr>
          </a:p>
        </p:txBody>
      </p:sp>
    </p:spTree>
    <p:extLst>
      <p:ext uri="{BB962C8B-B14F-4D97-AF65-F5344CB8AC3E}">
        <p14:creationId xmlns:p14="http://schemas.microsoft.com/office/powerpoint/2010/main" val="39204584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832092"/>
          </a:xfrm>
          <a:prstGeom prst="rect">
            <a:avLst/>
          </a:prstGeom>
          <a:noFill/>
          <a:ln w="9525">
            <a:noFill/>
            <a:miter lim="800000"/>
            <a:headEnd/>
            <a:tailEnd/>
          </a:ln>
        </p:spPr>
        <p:txBody>
          <a:bodyPr>
            <a:spAutoFit/>
          </a:bodyPr>
          <a:lstStyle/>
          <a:p>
            <a:r>
              <a:rPr lang="it-IT" sz="2800" b="1" i="1" dirty="0" err="1">
                <a:latin typeface="Calibri" panose="020F0502020204030204" pitchFamily="34" charset="0"/>
                <a:cs typeface="Calibri" panose="020F0502020204030204" pitchFamily="34" charset="0"/>
              </a:rPr>
              <a:t>Hausrat</a:t>
            </a:r>
            <a:r>
              <a:rPr lang="it-IT" sz="2800" b="1" i="1" dirty="0">
                <a:latin typeface="Calibri" panose="020F0502020204030204" pitchFamily="34" charset="0"/>
                <a:cs typeface="Calibri" panose="020F0502020204030204" pitchFamily="34" charset="0"/>
              </a:rPr>
              <a:t> vs. </a:t>
            </a:r>
            <a:r>
              <a:rPr lang="de-DE" sz="2800" b="1" i="1" dirty="0">
                <a:latin typeface="Calibri" panose="020F0502020204030204" pitchFamily="34" charset="0"/>
                <a:cs typeface="Calibri" panose="020F0502020204030204" pitchFamily="34" charset="0"/>
              </a:rPr>
              <a:t>Privat-Haftpflicht vs. Wohngebäude: Das sind die wesentlichen Unterschiede</a:t>
            </a:r>
          </a:p>
          <a:p>
            <a:br>
              <a:rPr lang="de-DE" sz="2800" i="1" dirty="0">
                <a:latin typeface="Calibri" panose="020F0502020204030204" pitchFamily="34" charset="0"/>
                <a:cs typeface="Calibri" panose="020F0502020204030204" pitchFamily="34" charset="0"/>
              </a:rPr>
            </a:br>
            <a:r>
              <a:rPr lang="de-DE" sz="2800" i="1" dirty="0">
                <a:latin typeface="Calibri" panose="020F0502020204030204" pitchFamily="34" charset="0"/>
                <a:cs typeface="Calibri" panose="020F0502020204030204" pitchFamily="34" charset="0"/>
              </a:rPr>
              <a:t>Die Hausratversicherung deckt finanzielle Verluste durch Schäden ab, die durch Gefahren wie Einbruchdiebstahl, Brand oder Sturm an Ihrem Hausrat entstehen. Eine Haftpflichtversicherung schützt Sie, wenn andere Personen oder fremdes Eigentum durch Sie zu Schaden kommen. Die Wohngebäudeversicherung hilft, wenn Ihr Haus beispielsweise durch ein Unwetter beschädigt wird.</a:t>
            </a:r>
            <a:endParaRPr lang="it-IT" sz="2800" i="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244645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124754"/>
          </a:xfrm>
          <a:prstGeom prst="rect">
            <a:avLst/>
          </a:prstGeom>
          <a:noFill/>
          <a:ln w="9525">
            <a:noFill/>
            <a:miter lim="800000"/>
            <a:headEnd/>
            <a:tailEnd/>
          </a:ln>
        </p:spPr>
        <p:txBody>
          <a:bodyPr>
            <a:spAutoFit/>
          </a:bodyPr>
          <a:lstStyle/>
          <a:p>
            <a:r>
              <a:rPr lang="it-IT" sz="2800" i="1" dirty="0">
                <a:latin typeface="Calibri" panose="020F0502020204030204" pitchFamily="34" charset="0"/>
                <a:cs typeface="Calibri" panose="020F0502020204030204" pitchFamily="34" charset="0"/>
              </a:rPr>
              <a:t>Effetti domestici </a:t>
            </a:r>
          </a:p>
          <a:p>
            <a:r>
              <a:rPr lang="it-IT" sz="2800" i="1" dirty="0">
                <a:latin typeface="Calibri" panose="020F0502020204030204" pitchFamily="34" charset="0"/>
                <a:cs typeface="Calibri" panose="020F0502020204030204" pitchFamily="34" charset="0"/>
              </a:rPr>
              <a:t>Il contenuto dell’abitazione costituito da: </a:t>
            </a:r>
          </a:p>
          <a:p>
            <a:pPr marL="457200" indent="-457200">
              <a:buFontTx/>
              <a:buChar char="-"/>
            </a:pPr>
            <a:r>
              <a:rPr lang="it-IT" sz="2800" i="1" dirty="0">
                <a:latin typeface="Calibri" panose="020F0502020204030204" pitchFamily="34" charset="0"/>
                <a:cs typeface="Calibri" panose="020F0502020204030204" pitchFamily="34" charset="0"/>
              </a:rPr>
              <a:t>mobilio, arredamento, quadri e oggetti d’arte, raccolte e collezioni, argenteria, elettrodomestici, audiovisivi ed altri apparecchi elettrici ed elettronici per uso di casa e personale (compresi gli impianti di allarme e le antenne non centralizzate per la ricezione radiotelevisiva); </a:t>
            </a:r>
          </a:p>
          <a:p>
            <a:pPr marL="457200" indent="-457200">
              <a:buFontTx/>
              <a:buChar char="-"/>
            </a:pPr>
            <a:r>
              <a:rPr lang="it-IT" sz="2800" i="1" dirty="0">
                <a:latin typeface="Calibri" panose="020F0502020204030204" pitchFamily="34" charset="0"/>
                <a:cs typeface="Calibri" panose="020F0502020204030204" pitchFamily="34" charset="0"/>
              </a:rPr>
              <a:t>vestiti, pellicce, libri, cineprese e macchine fotografiche; </a:t>
            </a:r>
          </a:p>
          <a:p>
            <a:pPr marL="457200" indent="-457200">
              <a:buFontTx/>
              <a:buChar char="-"/>
            </a:pPr>
            <a:r>
              <a:rPr lang="it-IT" sz="2800" i="1" dirty="0">
                <a:latin typeface="Calibri" panose="020F0502020204030204" pitchFamily="34" charset="0"/>
                <a:cs typeface="Calibri" panose="020F0502020204030204" pitchFamily="34" charset="0"/>
              </a:rPr>
              <a:t>tutto quanto serve per uso di casa e personale; </a:t>
            </a:r>
          </a:p>
          <a:p>
            <a:pPr marL="457200" indent="-457200">
              <a:buFontTx/>
              <a:buChar char="-"/>
            </a:pPr>
            <a:r>
              <a:rPr lang="it-IT" sz="2800" i="1" dirty="0">
                <a:latin typeface="Calibri" panose="020F0502020204030204" pitchFamily="34" charset="0"/>
                <a:cs typeface="Calibri" panose="020F0502020204030204" pitchFamily="34" charset="0"/>
              </a:rPr>
              <a:t> attrezzatura, arredamento, documenti e tutto quanto serve per ufficio privato o studio professionale intercomunicante con l’abitazione; </a:t>
            </a:r>
          </a:p>
        </p:txBody>
      </p:sp>
    </p:spTree>
    <p:extLst>
      <p:ext uri="{BB962C8B-B14F-4D97-AF65-F5344CB8AC3E}">
        <p14:creationId xmlns:p14="http://schemas.microsoft.com/office/powerpoint/2010/main" val="73706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124754"/>
          </a:xfrm>
          <a:prstGeom prst="rect">
            <a:avLst/>
          </a:prstGeom>
          <a:noFill/>
          <a:ln w="9525">
            <a:noFill/>
            <a:miter lim="800000"/>
            <a:headEnd/>
            <a:tailEnd/>
          </a:ln>
        </p:spPr>
        <p:txBody>
          <a:bodyPr>
            <a:spAutoFit/>
          </a:bodyPr>
          <a:lstStyle/>
          <a:p>
            <a:pPr marL="457200" indent="-457200">
              <a:buFontTx/>
              <a:buChar char="-"/>
            </a:pPr>
            <a:r>
              <a:rPr lang="it-IT" sz="2800" i="1" dirty="0">
                <a:latin typeface="Calibri" panose="020F0502020204030204" pitchFamily="34" charset="0"/>
                <a:cs typeface="Calibri" panose="020F0502020204030204" pitchFamily="34" charset="0"/>
              </a:rPr>
              <a:t>mobilio, arredamento, attrezzatura, vestiario, provviste, attrezzi, cicli e ciclomotori: il tutto nelle dipendenze anche staccate site negli spazi adiacenti e pertinenti al fabbricato.</a:t>
            </a:r>
          </a:p>
          <a:p>
            <a:r>
              <a:rPr lang="it-IT" sz="2800" i="1" dirty="0">
                <a:latin typeface="Calibri" panose="020F0502020204030204" pitchFamily="34" charset="0"/>
                <a:cs typeface="Calibri" panose="020F0502020204030204" pitchFamily="34" charset="0"/>
              </a:rPr>
              <a:t>nonché, se i locali sono in affitto: </a:t>
            </a:r>
          </a:p>
          <a:p>
            <a:pPr marL="457200" indent="-457200">
              <a:buFontTx/>
              <a:buChar char="-"/>
            </a:pPr>
            <a:r>
              <a:rPr lang="it-IT" sz="2800" i="1" dirty="0">
                <a:latin typeface="Calibri" panose="020F0502020204030204" pitchFamily="34" charset="0"/>
                <a:cs typeface="Calibri" panose="020F0502020204030204" pitchFamily="34" charset="0"/>
              </a:rPr>
              <a:t>tappezzerie, rivestimenti di pareti e di pavimenti, serramenti; </a:t>
            </a:r>
          </a:p>
          <a:p>
            <a:pPr marL="457200" indent="-457200">
              <a:buFontTx/>
              <a:buChar char="-"/>
            </a:pPr>
            <a:r>
              <a:rPr lang="it-IT" sz="2800" i="1" dirty="0">
                <a:latin typeface="Calibri" panose="020F0502020204030204" pitchFamily="34" charset="0"/>
                <a:cs typeface="Calibri" panose="020F0502020204030204" pitchFamily="34" charset="0"/>
              </a:rPr>
              <a:t>- apparecchiature di riscaldamento e condizionamento; </a:t>
            </a:r>
          </a:p>
          <a:p>
            <a:r>
              <a:rPr lang="it-IT" sz="2800" i="1" dirty="0">
                <a:latin typeface="Calibri" panose="020F0502020204030204" pitchFamily="34" charset="0"/>
                <a:cs typeface="Calibri" panose="020F0502020204030204" pitchFamily="34" charset="0"/>
              </a:rPr>
              <a:t>quando questi sono stati aggiunti dall’Assicurato.</a:t>
            </a:r>
          </a:p>
          <a:p>
            <a:endParaRPr lang="it-IT" sz="2800" i="1" dirty="0">
              <a:latin typeface="Calibri" panose="020F0502020204030204" pitchFamily="34" charset="0"/>
              <a:cs typeface="Calibri" panose="020F0502020204030204" pitchFamily="34" charset="0"/>
            </a:endParaRPr>
          </a:p>
          <a:p>
            <a:r>
              <a:rPr lang="it-IT" sz="2800" i="1" dirty="0">
                <a:latin typeface="Calibri" panose="020F0502020204030204" pitchFamily="34" charset="0"/>
                <a:cs typeface="Calibri" panose="020F0502020204030204" pitchFamily="34" charset="0"/>
              </a:rPr>
              <a:t>(Generali Sei a Casa</a:t>
            </a:r>
          </a:p>
          <a:p>
            <a:r>
              <a:rPr lang="it-IT" sz="2800" i="1" dirty="0">
                <a:latin typeface="Calibri" panose="020F0502020204030204" pitchFamily="34" charset="0"/>
                <a:cs typeface="Calibri" panose="020F0502020204030204" pitchFamily="34" charset="0"/>
              </a:rPr>
              <a:t>https://asset.generali.it/278462/Condizioni-di-Assicurazione-Generali-Sei-a-Casa.pdf)</a:t>
            </a:r>
          </a:p>
        </p:txBody>
      </p:sp>
    </p:spTree>
    <p:extLst>
      <p:ext uri="{BB962C8B-B14F-4D97-AF65-F5344CB8AC3E}">
        <p14:creationId xmlns:p14="http://schemas.microsoft.com/office/powerpoint/2010/main" val="228950447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893647"/>
          </a:xfrm>
          <a:prstGeom prst="rect">
            <a:avLst/>
          </a:prstGeom>
          <a:noFill/>
          <a:ln w="9525">
            <a:noFill/>
            <a:miter lim="800000"/>
            <a:headEnd/>
            <a:tailEnd/>
          </a:ln>
        </p:spPr>
        <p:txBody>
          <a:bodyPr>
            <a:spAutoFit/>
          </a:bodyPr>
          <a:lstStyle/>
          <a:p>
            <a:r>
              <a:rPr lang="it-IT" i="1" dirty="0" err="1"/>
              <a:t>Ungemütlich</a:t>
            </a:r>
            <a:r>
              <a:rPr lang="it-IT" i="1" dirty="0"/>
              <a:t> </a:t>
            </a:r>
            <a:r>
              <a:rPr lang="it-IT" i="1" dirty="0" err="1"/>
              <a:t>wird</a:t>
            </a:r>
            <a:r>
              <a:rPr lang="it-IT" i="1" dirty="0"/>
              <a:t> es, </a:t>
            </a:r>
            <a:r>
              <a:rPr lang="it-IT" i="1" dirty="0" err="1"/>
              <a:t>wenn</a:t>
            </a:r>
            <a:r>
              <a:rPr lang="it-IT" i="1" dirty="0"/>
              <a:t> </a:t>
            </a:r>
            <a:r>
              <a:rPr lang="it-IT" i="1" dirty="0" err="1"/>
              <a:t>sich</a:t>
            </a:r>
            <a:r>
              <a:rPr lang="it-IT" i="1" dirty="0"/>
              <a:t> </a:t>
            </a:r>
            <a:r>
              <a:rPr lang="it-IT" i="1" dirty="0" err="1"/>
              <a:t>herausstellt</a:t>
            </a:r>
            <a:r>
              <a:rPr lang="it-IT" i="1" dirty="0"/>
              <a:t>, </a:t>
            </a:r>
            <a:r>
              <a:rPr lang="it-IT" i="1" dirty="0" err="1"/>
              <a:t>dass</a:t>
            </a:r>
            <a:r>
              <a:rPr lang="it-IT" i="1" dirty="0"/>
              <a:t> </a:t>
            </a:r>
            <a:r>
              <a:rPr lang="it-IT" i="1" dirty="0" err="1"/>
              <a:t>nicht</a:t>
            </a:r>
            <a:r>
              <a:rPr lang="it-IT" i="1" dirty="0"/>
              <a:t> </a:t>
            </a:r>
            <a:r>
              <a:rPr lang="it-IT" i="1" dirty="0" err="1"/>
              <a:t>mehr</a:t>
            </a:r>
            <a:r>
              <a:rPr lang="it-IT" i="1" dirty="0"/>
              <a:t> die Mittel zur </a:t>
            </a:r>
            <a:r>
              <a:rPr lang="it-IT" i="1" dirty="0" err="1"/>
              <a:t>Verfügung</a:t>
            </a:r>
            <a:r>
              <a:rPr lang="it-IT" i="1" dirty="0"/>
              <a:t> </a:t>
            </a:r>
            <a:r>
              <a:rPr lang="it-IT" i="1" dirty="0" err="1"/>
              <a:t>stehen</a:t>
            </a:r>
            <a:r>
              <a:rPr lang="it-IT" i="1" dirty="0"/>
              <a:t>, </a:t>
            </a:r>
            <a:r>
              <a:rPr lang="it-IT" i="1" dirty="0" err="1"/>
              <a:t>um</a:t>
            </a:r>
            <a:r>
              <a:rPr lang="it-IT" i="1" dirty="0"/>
              <a:t> </a:t>
            </a:r>
            <a:r>
              <a:rPr lang="it-IT" i="1" dirty="0" err="1"/>
              <a:t>bestimmte</a:t>
            </a:r>
            <a:r>
              <a:rPr lang="it-IT" i="1" dirty="0"/>
              <a:t> </a:t>
            </a:r>
            <a:r>
              <a:rPr lang="it-IT" i="1" dirty="0" err="1"/>
              <a:t>persönliche</a:t>
            </a:r>
            <a:r>
              <a:rPr lang="it-IT" i="1" dirty="0"/>
              <a:t> </a:t>
            </a:r>
            <a:r>
              <a:rPr lang="it-IT" i="1" dirty="0" err="1"/>
              <a:t>Ziele</a:t>
            </a:r>
            <a:r>
              <a:rPr lang="it-IT" i="1" dirty="0"/>
              <a:t> </a:t>
            </a:r>
            <a:r>
              <a:rPr lang="it-IT" i="1" dirty="0" err="1"/>
              <a:t>zu</a:t>
            </a:r>
            <a:r>
              <a:rPr lang="it-IT" i="1" dirty="0"/>
              <a:t> </a:t>
            </a:r>
            <a:r>
              <a:rPr lang="it-IT" i="1" dirty="0" err="1"/>
              <a:t>erreichen</a:t>
            </a:r>
            <a:r>
              <a:rPr lang="it-IT" i="1" dirty="0"/>
              <a:t>. «</a:t>
            </a:r>
            <a:r>
              <a:rPr lang="it-IT" i="1" dirty="0" err="1"/>
              <a:t>Selbst</a:t>
            </a:r>
            <a:r>
              <a:rPr lang="it-IT" i="1" dirty="0"/>
              <a:t> </a:t>
            </a:r>
            <a:r>
              <a:rPr lang="it-IT" i="1" dirty="0" err="1"/>
              <a:t>mit</a:t>
            </a:r>
            <a:r>
              <a:rPr lang="it-IT" i="1" dirty="0"/>
              <a:t> </a:t>
            </a:r>
            <a:r>
              <a:rPr lang="it-IT" i="1" dirty="0" err="1"/>
              <a:t>einem</a:t>
            </a:r>
            <a:r>
              <a:rPr lang="it-IT" i="1" dirty="0"/>
              <a:t> </a:t>
            </a:r>
            <a:r>
              <a:rPr lang="it-IT" i="1" dirty="0" err="1"/>
              <a:t>üppigen</a:t>
            </a:r>
            <a:r>
              <a:rPr lang="it-IT" i="1" dirty="0"/>
              <a:t> </a:t>
            </a:r>
            <a:r>
              <a:rPr lang="it-IT" i="1" dirty="0" err="1"/>
              <a:t>Gehalt</a:t>
            </a:r>
            <a:r>
              <a:rPr lang="it-IT" i="1" dirty="0"/>
              <a:t> </a:t>
            </a:r>
            <a:r>
              <a:rPr lang="it-IT" i="1" dirty="0" err="1"/>
              <a:t>schafft</a:t>
            </a:r>
            <a:r>
              <a:rPr lang="it-IT" i="1" dirty="0"/>
              <a:t> man es </a:t>
            </a:r>
            <a:r>
              <a:rPr lang="it-IT" i="1" dirty="0" err="1"/>
              <a:t>nicht</a:t>
            </a:r>
            <a:r>
              <a:rPr lang="it-IT" i="1" dirty="0"/>
              <a:t>, </a:t>
            </a:r>
            <a:r>
              <a:rPr lang="it-IT" i="1" dirty="0" err="1"/>
              <a:t>etwas</a:t>
            </a:r>
            <a:r>
              <a:rPr lang="it-IT" i="1" dirty="0"/>
              <a:t> </a:t>
            </a:r>
            <a:r>
              <a:rPr lang="it-IT" i="1" dirty="0" err="1"/>
              <a:t>für</a:t>
            </a:r>
            <a:r>
              <a:rPr lang="it-IT" i="1" dirty="0"/>
              <a:t> </a:t>
            </a:r>
            <a:r>
              <a:rPr lang="it-IT" i="1" dirty="0" err="1"/>
              <a:t>den</a:t>
            </a:r>
            <a:r>
              <a:rPr lang="it-IT" i="1" dirty="0"/>
              <a:t> </a:t>
            </a:r>
            <a:r>
              <a:rPr lang="it-IT" i="1" u="sng" dirty="0" err="1"/>
              <a:t>Ruhestand</a:t>
            </a:r>
            <a:r>
              <a:rPr lang="it-IT" i="1" dirty="0"/>
              <a:t> </a:t>
            </a:r>
            <a:r>
              <a:rPr lang="it-IT" i="1" dirty="0" err="1"/>
              <a:t>oder</a:t>
            </a:r>
            <a:r>
              <a:rPr lang="it-IT" i="1" dirty="0"/>
              <a:t> </a:t>
            </a:r>
            <a:r>
              <a:rPr lang="it-IT" i="1" dirty="0" err="1"/>
              <a:t>für</a:t>
            </a:r>
            <a:r>
              <a:rPr lang="it-IT" i="1" dirty="0"/>
              <a:t> die Kinder </a:t>
            </a:r>
            <a:r>
              <a:rPr lang="it-IT" i="1" dirty="0" err="1"/>
              <a:t>zurückzulegen</a:t>
            </a:r>
            <a:r>
              <a:rPr lang="it-IT" i="1" dirty="0"/>
              <a:t>. Eine </a:t>
            </a:r>
            <a:r>
              <a:rPr lang="it-IT" i="1" dirty="0" err="1"/>
              <a:t>eigene</a:t>
            </a:r>
            <a:r>
              <a:rPr lang="it-IT" i="1" dirty="0"/>
              <a:t> </a:t>
            </a:r>
            <a:r>
              <a:rPr lang="it-IT" i="1" dirty="0" err="1"/>
              <a:t>Wohnung</a:t>
            </a:r>
            <a:r>
              <a:rPr lang="it-IT" i="1" dirty="0"/>
              <a:t> </a:t>
            </a:r>
            <a:r>
              <a:rPr lang="it-IT" i="1" dirty="0" err="1"/>
              <a:t>bleibt</a:t>
            </a:r>
            <a:r>
              <a:rPr lang="it-IT" i="1" dirty="0"/>
              <a:t> </a:t>
            </a:r>
            <a:r>
              <a:rPr lang="it-IT" i="1" dirty="0" err="1"/>
              <a:t>ein</a:t>
            </a:r>
            <a:r>
              <a:rPr lang="it-IT" i="1" dirty="0"/>
              <a:t> </a:t>
            </a:r>
            <a:r>
              <a:rPr lang="it-IT" i="1" dirty="0" err="1"/>
              <a:t>unerreichbarer</a:t>
            </a:r>
            <a:r>
              <a:rPr lang="it-IT" i="1" dirty="0"/>
              <a:t> </a:t>
            </a:r>
            <a:r>
              <a:rPr lang="it-IT" i="1" dirty="0" err="1"/>
              <a:t>Traum</a:t>
            </a:r>
            <a:r>
              <a:rPr lang="it-IT" i="1" dirty="0"/>
              <a:t>, </a:t>
            </a:r>
            <a:r>
              <a:rPr lang="it-IT" i="1" dirty="0" err="1"/>
              <a:t>ebenso</a:t>
            </a:r>
            <a:r>
              <a:rPr lang="it-IT" i="1" dirty="0"/>
              <a:t> </a:t>
            </a:r>
            <a:r>
              <a:rPr lang="it-IT" i="1" dirty="0" err="1"/>
              <a:t>wie</a:t>
            </a:r>
            <a:r>
              <a:rPr lang="it-IT" i="1" dirty="0"/>
              <a:t> die </a:t>
            </a:r>
            <a:r>
              <a:rPr lang="it-IT" i="1" dirty="0" err="1"/>
              <a:t>lang</a:t>
            </a:r>
            <a:r>
              <a:rPr lang="it-IT" i="1" dirty="0"/>
              <a:t> </a:t>
            </a:r>
            <a:r>
              <a:rPr lang="it-IT" i="1" dirty="0" err="1"/>
              <a:t>ersehnte</a:t>
            </a:r>
            <a:r>
              <a:rPr lang="it-IT" i="1" dirty="0"/>
              <a:t> </a:t>
            </a:r>
            <a:r>
              <a:rPr lang="it-IT" i="1" dirty="0" err="1"/>
              <a:t>Weltreise</a:t>
            </a:r>
            <a:r>
              <a:rPr lang="it-IT" i="1" dirty="0"/>
              <a:t>», </a:t>
            </a:r>
            <a:r>
              <a:rPr lang="it-IT" i="1" dirty="0" err="1"/>
              <a:t>mahnt</a:t>
            </a:r>
            <a:r>
              <a:rPr lang="it-IT" i="1" dirty="0"/>
              <a:t> Van </a:t>
            </a:r>
            <a:r>
              <a:rPr lang="it-IT" i="1" dirty="0" err="1"/>
              <a:t>den</a:t>
            </a:r>
            <a:r>
              <a:rPr lang="it-IT" i="1" dirty="0"/>
              <a:t> </a:t>
            </a:r>
            <a:r>
              <a:rPr lang="it-IT" i="1" dirty="0" err="1"/>
              <a:t>Broecks</a:t>
            </a:r>
            <a:r>
              <a:rPr lang="it-IT" i="1" dirty="0"/>
              <a:t>. </a:t>
            </a:r>
          </a:p>
          <a:p>
            <a:endParaRPr lang="it-IT" dirty="0"/>
          </a:p>
          <a:p>
            <a:r>
              <a:rPr lang="it-IT" dirty="0"/>
              <a:t>Questo diventa spiacevole quando ci si accorge che non si hanno più i mezzi per raggiungere determinati scopi personali. “Pur avendo un stipendio abbondante non si riesce a mettere da parte qualcosa per la pensione o per i figli. Una casa di proprietà rimane un sogno nel cassetto, come anche il tanto atteso giro del mondo”, avverte Van </a:t>
            </a:r>
            <a:r>
              <a:rPr lang="it-IT" dirty="0" err="1"/>
              <a:t>den</a:t>
            </a:r>
            <a:r>
              <a:rPr lang="it-IT" dirty="0"/>
              <a:t> </a:t>
            </a:r>
            <a:r>
              <a:rPr lang="it-IT" dirty="0" err="1"/>
              <a:t>Broeck</a:t>
            </a:r>
            <a:r>
              <a:rPr lang="it-IT" dirty="0"/>
              <a:t>. </a:t>
            </a:r>
          </a:p>
        </p:txBody>
      </p:sp>
    </p:spTree>
    <p:extLst>
      <p:ext uri="{BB962C8B-B14F-4D97-AF65-F5344CB8AC3E}">
        <p14:creationId xmlns:p14="http://schemas.microsoft.com/office/powerpoint/2010/main" val="20366728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49B582-0DF0-783E-29C1-2E6B1AC9AE9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83E9D025-2E0F-FFEF-0AA5-A6FF168F084F}"/>
              </a:ext>
            </a:extLst>
          </p:cNvPr>
          <p:cNvSpPr txBox="1">
            <a:spLocks noChangeArrowheads="1"/>
          </p:cNvSpPr>
          <p:nvPr/>
        </p:nvSpPr>
        <p:spPr bwMode="auto">
          <a:xfrm>
            <a:off x="301625" y="222250"/>
            <a:ext cx="8229600" cy="6124754"/>
          </a:xfrm>
          <a:prstGeom prst="rect">
            <a:avLst/>
          </a:prstGeom>
          <a:noFill/>
          <a:ln w="9525">
            <a:noFill/>
            <a:miter lim="800000"/>
            <a:headEnd/>
            <a:tailEnd/>
          </a:ln>
        </p:spPr>
        <p:txBody>
          <a:bodyPr>
            <a:spAutoFit/>
          </a:bodyPr>
          <a:lstStyle/>
          <a:p>
            <a:r>
              <a:rPr lang="it-IT" sz="2800" b="1" i="1" dirty="0" err="1"/>
              <a:t>Hausratversicherung</a:t>
            </a:r>
            <a:endParaRPr lang="it-IT" sz="2800" b="1" i="1" dirty="0"/>
          </a:p>
          <a:p>
            <a:r>
              <a:rPr lang="it-IT" sz="2800" b="1" i="1" dirty="0"/>
              <a:t>Schützen </a:t>
            </a:r>
            <a:r>
              <a:rPr lang="it-IT" sz="2800" b="1" i="1" dirty="0" err="1"/>
              <a:t>Sie</a:t>
            </a:r>
            <a:r>
              <a:rPr lang="it-IT" sz="2800" b="1" i="1" dirty="0"/>
              <a:t> </a:t>
            </a:r>
            <a:r>
              <a:rPr lang="it-IT" sz="2800" b="1" i="1" dirty="0" err="1"/>
              <a:t>Ihr</a:t>
            </a:r>
            <a:r>
              <a:rPr lang="it-IT" sz="2800" b="1" i="1" dirty="0"/>
              <a:t> </a:t>
            </a:r>
            <a:r>
              <a:rPr lang="it-IT" sz="2800" b="1" i="1" dirty="0" err="1"/>
              <a:t>Hab</a:t>
            </a:r>
            <a:r>
              <a:rPr lang="it-IT" sz="2800" b="1" i="1" dirty="0"/>
              <a:t> und Gut</a:t>
            </a:r>
          </a:p>
          <a:p>
            <a:r>
              <a:rPr lang="it-IT" sz="2800" b="1" i="1" dirty="0" err="1"/>
              <a:t>Unverzichtbar</a:t>
            </a:r>
            <a:r>
              <a:rPr lang="it-IT" sz="2800" b="1" i="1" dirty="0"/>
              <a:t>, </a:t>
            </a:r>
            <a:r>
              <a:rPr lang="it-IT" sz="2800" b="1" i="1" dirty="0" err="1"/>
              <a:t>um</a:t>
            </a:r>
            <a:r>
              <a:rPr lang="it-IT" sz="2800" b="1" i="1" dirty="0"/>
              <a:t> </a:t>
            </a:r>
            <a:r>
              <a:rPr lang="it-IT" sz="2800" b="1" i="1" dirty="0" err="1"/>
              <a:t>Ihre</a:t>
            </a:r>
            <a:r>
              <a:rPr lang="it-IT" sz="2800" b="1" i="1" dirty="0"/>
              <a:t> </a:t>
            </a:r>
            <a:r>
              <a:rPr lang="it-IT" sz="2800" b="1" i="1" dirty="0" err="1"/>
              <a:t>schöne</a:t>
            </a:r>
            <a:r>
              <a:rPr lang="it-IT" sz="2800" b="1" i="1" dirty="0"/>
              <a:t> und </a:t>
            </a:r>
            <a:r>
              <a:rPr lang="it-IT" sz="2800" b="1" i="1" dirty="0" err="1"/>
              <a:t>wertvolle</a:t>
            </a:r>
            <a:r>
              <a:rPr lang="it-IT" sz="2800" b="1" i="1" dirty="0"/>
              <a:t> </a:t>
            </a:r>
            <a:r>
              <a:rPr lang="it-IT" sz="2800" b="1" i="1" dirty="0" err="1"/>
              <a:t>Einrichtung</a:t>
            </a:r>
            <a:r>
              <a:rPr lang="it-IT" sz="2800" b="1" i="1" dirty="0"/>
              <a:t> </a:t>
            </a:r>
            <a:r>
              <a:rPr lang="it-IT" sz="2800" b="1" i="1" dirty="0" err="1"/>
              <a:t>abzusichern</a:t>
            </a:r>
            <a:endParaRPr lang="it-IT" sz="2800" b="1" i="1" dirty="0"/>
          </a:p>
          <a:p>
            <a:r>
              <a:rPr lang="it-IT" sz="2800" i="1" dirty="0" err="1"/>
              <a:t>Sie</a:t>
            </a:r>
            <a:r>
              <a:rPr lang="it-IT" sz="2800" i="1" dirty="0"/>
              <a:t> </a:t>
            </a:r>
            <a:r>
              <a:rPr lang="it-IT" sz="2800" i="1" dirty="0" err="1"/>
              <a:t>haben</a:t>
            </a:r>
            <a:r>
              <a:rPr lang="it-IT" sz="2800" i="1" dirty="0"/>
              <a:t> tolle </a:t>
            </a:r>
            <a:r>
              <a:rPr lang="it-IT" sz="2800" i="1" dirty="0" err="1"/>
              <a:t>Möbel</a:t>
            </a:r>
            <a:r>
              <a:rPr lang="it-IT" sz="2800" i="1" dirty="0"/>
              <a:t> und </a:t>
            </a:r>
            <a:r>
              <a:rPr lang="it-IT" sz="2800" i="1" dirty="0" err="1"/>
              <a:t>hochwertige</a:t>
            </a:r>
            <a:r>
              <a:rPr lang="it-IT" sz="2800" i="1" dirty="0"/>
              <a:t> </a:t>
            </a:r>
            <a:r>
              <a:rPr lang="it-IT" sz="2800" i="1" dirty="0" err="1"/>
              <a:t>Elektrogeräte</a:t>
            </a:r>
            <a:r>
              <a:rPr lang="it-IT" sz="2800" i="1" dirty="0"/>
              <a:t>? </a:t>
            </a:r>
            <a:r>
              <a:rPr lang="it-IT" sz="2800" i="1" dirty="0" err="1"/>
              <a:t>Ein</a:t>
            </a:r>
            <a:r>
              <a:rPr lang="it-IT" sz="2800" i="1" dirty="0"/>
              <a:t> </a:t>
            </a:r>
            <a:r>
              <a:rPr lang="it-IT" sz="2800" i="1" dirty="0" err="1"/>
              <a:t>schönes</a:t>
            </a:r>
            <a:r>
              <a:rPr lang="it-IT" sz="2800" i="1" dirty="0"/>
              <a:t> </a:t>
            </a:r>
            <a:r>
              <a:rPr lang="it-IT" sz="2800" i="1" dirty="0" err="1"/>
              <a:t>Zuhause</a:t>
            </a:r>
            <a:r>
              <a:rPr lang="it-IT" sz="2800" i="1" dirty="0"/>
              <a:t>, </a:t>
            </a:r>
            <a:r>
              <a:rPr lang="it-IT" sz="2800" i="1" dirty="0" err="1"/>
              <a:t>wo</a:t>
            </a:r>
            <a:r>
              <a:rPr lang="it-IT" sz="2800" i="1" dirty="0"/>
              <a:t> man </a:t>
            </a:r>
            <a:r>
              <a:rPr lang="it-IT" sz="2800" i="1" dirty="0" err="1"/>
              <a:t>sich</a:t>
            </a:r>
            <a:r>
              <a:rPr lang="it-IT" sz="2800" i="1" dirty="0"/>
              <a:t> </a:t>
            </a:r>
            <a:r>
              <a:rPr lang="it-IT" sz="2800" i="1" dirty="0" err="1"/>
              <a:t>wohlfühlt</a:t>
            </a:r>
            <a:r>
              <a:rPr lang="it-IT" sz="2800" i="1" dirty="0"/>
              <a:t> und </a:t>
            </a:r>
            <a:r>
              <a:rPr lang="it-IT" sz="2800" i="1" dirty="0" err="1"/>
              <a:t>entspannen</a:t>
            </a:r>
            <a:r>
              <a:rPr lang="it-IT" sz="2800" i="1" dirty="0"/>
              <a:t> </a:t>
            </a:r>
            <a:r>
              <a:rPr lang="it-IT" sz="2800" i="1" dirty="0" err="1"/>
              <a:t>kann</a:t>
            </a:r>
            <a:r>
              <a:rPr lang="it-IT" sz="2800" i="1" dirty="0"/>
              <a:t>. </a:t>
            </a:r>
          </a:p>
          <a:p>
            <a:endParaRPr lang="it-IT" sz="2800" dirty="0"/>
          </a:p>
          <a:p>
            <a:r>
              <a:rPr lang="it-IT" sz="2800" dirty="0"/>
              <a:t>Assicurazione casa</a:t>
            </a:r>
          </a:p>
          <a:p>
            <a:r>
              <a:rPr lang="it-IT" sz="2800" dirty="0"/>
              <a:t>Proteggi i tuoi beni</a:t>
            </a:r>
          </a:p>
          <a:p>
            <a:r>
              <a:rPr lang="it-IT" sz="2800" dirty="0"/>
              <a:t>Indispensabile per tutelare il tuo prezioso arredamento</a:t>
            </a:r>
          </a:p>
          <a:p>
            <a:r>
              <a:rPr lang="it-IT" sz="2800" dirty="0"/>
              <a:t>Hai mobili importanti ed elettrodomestici di grande valore? Una casa accogliente dove sentirsi a proprio agio e rilassarsi. </a:t>
            </a:r>
            <a:endParaRPr lang="it-IT" sz="2800" dirty="0">
              <a:solidFill>
                <a:srgbClr val="FF0000"/>
              </a:solidFill>
            </a:endParaRPr>
          </a:p>
        </p:txBody>
      </p:sp>
    </p:spTree>
    <p:extLst>
      <p:ext uri="{BB962C8B-B14F-4D97-AF65-F5344CB8AC3E}">
        <p14:creationId xmlns:p14="http://schemas.microsoft.com/office/powerpoint/2010/main" val="2321062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0C149F-E93D-8B8D-A799-01BFD75B3F2B}"/>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9CE20A1E-D60E-58F0-E6C2-0C77A5E87560}"/>
              </a:ext>
            </a:extLst>
          </p:cNvPr>
          <p:cNvSpPr txBox="1">
            <a:spLocks noChangeArrowheads="1"/>
          </p:cNvSpPr>
          <p:nvPr/>
        </p:nvSpPr>
        <p:spPr bwMode="auto">
          <a:xfrm>
            <a:off x="301625" y="222250"/>
            <a:ext cx="8229600" cy="4401205"/>
          </a:xfrm>
          <a:prstGeom prst="rect">
            <a:avLst/>
          </a:prstGeom>
          <a:noFill/>
          <a:ln w="9525">
            <a:noFill/>
            <a:miter lim="800000"/>
            <a:headEnd/>
            <a:tailEnd/>
          </a:ln>
        </p:spPr>
        <p:txBody>
          <a:bodyPr>
            <a:spAutoFit/>
          </a:bodyPr>
          <a:lstStyle/>
          <a:p>
            <a:r>
              <a:rPr lang="it-IT" sz="2800" i="1" dirty="0" err="1"/>
              <a:t>Doch</a:t>
            </a:r>
            <a:r>
              <a:rPr lang="it-IT" sz="2800" i="1" dirty="0"/>
              <a:t> </a:t>
            </a:r>
            <a:r>
              <a:rPr lang="it-IT" sz="2800" i="1" dirty="0" err="1"/>
              <a:t>was</a:t>
            </a:r>
            <a:r>
              <a:rPr lang="it-IT" sz="2800" i="1" dirty="0"/>
              <a:t> </a:t>
            </a:r>
            <a:r>
              <a:rPr lang="it-IT" sz="2800" i="1" dirty="0" err="1"/>
              <a:t>ist</a:t>
            </a:r>
            <a:r>
              <a:rPr lang="it-IT" sz="2800" i="1" dirty="0"/>
              <a:t> bei </a:t>
            </a:r>
            <a:r>
              <a:rPr lang="it-IT" sz="2800" i="1" dirty="0" err="1"/>
              <a:t>einem</a:t>
            </a:r>
            <a:r>
              <a:rPr lang="it-IT" sz="2800" i="1" dirty="0"/>
              <a:t> Brand </a:t>
            </a:r>
            <a:r>
              <a:rPr lang="it-IT" sz="2800" i="1" dirty="0" err="1"/>
              <a:t>oder</a:t>
            </a:r>
            <a:r>
              <a:rPr lang="it-IT" sz="2800" i="1" dirty="0"/>
              <a:t> </a:t>
            </a:r>
            <a:r>
              <a:rPr lang="it-IT" sz="2800" i="1" dirty="0" err="1"/>
              <a:t>Einbruch</a:t>
            </a:r>
            <a:r>
              <a:rPr lang="it-IT" sz="2800" i="1" dirty="0"/>
              <a:t>? </a:t>
            </a:r>
            <a:r>
              <a:rPr lang="it-IT" sz="2800" i="1" dirty="0" err="1"/>
              <a:t>Dann</a:t>
            </a:r>
            <a:r>
              <a:rPr lang="it-IT" sz="2800" i="1" dirty="0"/>
              <a:t> </a:t>
            </a:r>
            <a:r>
              <a:rPr lang="it-IT" sz="2800" i="1" dirty="0" err="1"/>
              <a:t>hilft</a:t>
            </a:r>
            <a:r>
              <a:rPr lang="it-IT" sz="2800" i="1" dirty="0"/>
              <a:t> </a:t>
            </a:r>
            <a:r>
              <a:rPr lang="it-IT" sz="2800" i="1" dirty="0" err="1"/>
              <a:t>Ihnen</a:t>
            </a:r>
            <a:r>
              <a:rPr lang="it-IT" sz="2800" i="1" dirty="0"/>
              <a:t> die </a:t>
            </a:r>
            <a:r>
              <a:rPr lang="it-IT" sz="2800" i="1" dirty="0" err="1"/>
              <a:t>beliebte</a:t>
            </a:r>
            <a:r>
              <a:rPr lang="it-IT" sz="2800" i="1" dirty="0"/>
              <a:t> </a:t>
            </a:r>
            <a:r>
              <a:rPr lang="it-IT" sz="2800" i="1" dirty="0" err="1"/>
              <a:t>Hausratversicherung</a:t>
            </a:r>
            <a:r>
              <a:rPr lang="it-IT" sz="2800" i="1" dirty="0"/>
              <a:t> von ERGO. </a:t>
            </a:r>
            <a:r>
              <a:rPr lang="it-IT" sz="2800" i="1" dirty="0" err="1"/>
              <a:t>Mit</a:t>
            </a:r>
            <a:r>
              <a:rPr lang="it-IT" sz="2800" i="1" dirty="0"/>
              <a:t> </a:t>
            </a:r>
            <a:r>
              <a:rPr lang="it-IT" sz="2800" i="1" dirty="0" err="1"/>
              <a:t>den</a:t>
            </a:r>
            <a:r>
              <a:rPr lang="it-IT" sz="2800" i="1" dirty="0"/>
              <a:t> </a:t>
            </a:r>
            <a:r>
              <a:rPr lang="it-IT" sz="2800" i="1" dirty="0" err="1"/>
              <a:t>umfangreichen</a:t>
            </a:r>
            <a:r>
              <a:rPr lang="it-IT" sz="2800" i="1" dirty="0"/>
              <a:t> </a:t>
            </a:r>
            <a:r>
              <a:rPr lang="it-IT" sz="2800" i="1" dirty="0" err="1"/>
              <a:t>Zusatzbausteinen</a:t>
            </a:r>
            <a:r>
              <a:rPr lang="it-IT" sz="2800" i="1" dirty="0"/>
              <a:t> </a:t>
            </a:r>
            <a:r>
              <a:rPr lang="it-IT" sz="2800" i="1" dirty="0" err="1"/>
              <a:t>gelingt</a:t>
            </a:r>
            <a:r>
              <a:rPr lang="it-IT" sz="2800" i="1" dirty="0"/>
              <a:t> die </a:t>
            </a:r>
            <a:r>
              <a:rPr lang="it-IT" sz="2800" i="1" dirty="0" err="1"/>
              <a:t>Absicherung</a:t>
            </a:r>
            <a:r>
              <a:rPr lang="it-IT" sz="2800" i="1" dirty="0"/>
              <a:t> </a:t>
            </a:r>
            <a:r>
              <a:rPr lang="it-IT" sz="2800" i="1" dirty="0" err="1"/>
              <a:t>nach</a:t>
            </a:r>
            <a:r>
              <a:rPr lang="it-IT" sz="2800" i="1" dirty="0"/>
              <a:t> </a:t>
            </a:r>
            <a:r>
              <a:rPr lang="it-IT" sz="2800" i="1" dirty="0" err="1"/>
              <a:t>Wunsch</a:t>
            </a:r>
            <a:r>
              <a:rPr lang="it-IT" sz="2800" i="1" dirty="0"/>
              <a:t>. </a:t>
            </a:r>
          </a:p>
          <a:p>
            <a:endParaRPr lang="it-IT" sz="2800" dirty="0"/>
          </a:p>
          <a:p>
            <a:r>
              <a:rPr lang="it-IT" sz="2800" dirty="0"/>
              <a:t>Ma che cosa succederebbe in caso di incendio o furto? La popolare assicurazione casa di ERGO viene in tuo aiuto: con le numerose componenti aggiuntive puoi ottenere una copertura personalizzata.</a:t>
            </a:r>
          </a:p>
          <a:p>
            <a:endParaRPr lang="it-IT" sz="2800" dirty="0">
              <a:solidFill>
                <a:srgbClr val="FF0000"/>
              </a:solidFill>
            </a:endParaRPr>
          </a:p>
        </p:txBody>
      </p:sp>
    </p:spTree>
    <p:extLst>
      <p:ext uri="{BB962C8B-B14F-4D97-AF65-F5344CB8AC3E}">
        <p14:creationId xmlns:p14="http://schemas.microsoft.com/office/powerpoint/2010/main" val="15125339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75D0AA-78D4-5FB6-50F6-11B50430CA97}"/>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FC26CBBB-EC11-3C27-566E-9C34E402A954}"/>
              </a:ext>
            </a:extLst>
          </p:cNvPr>
          <p:cNvSpPr txBox="1">
            <a:spLocks noChangeArrowheads="1"/>
          </p:cNvSpPr>
          <p:nvPr/>
        </p:nvSpPr>
        <p:spPr bwMode="auto">
          <a:xfrm>
            <a:off x="301625" y="222250"/>
            <a:ext cx="8229600" cy="4401205"/>
          </a:xfrm>
          <a:prstGeom prst="rect">
            <a:avLst/>
          </a:prstGeom>
          <a:noFill/>
          <a:ln w="9525">
            <a:noFill/>
            <a:miter lim="800000"/>
            <a:headEnd/>
            <a:tailEnd/>
          </a:ln>
        </p:spPr>
        <p:txBody>
          <a:bodyPr>
            <a:spAutoFit/>
          </a:bodyPr>
          <a:lstStyle/>
          <a:p>
            <a:r>
              <a:rPr lang="it-IT" sz="2800" b="1" i="1" dirty="0"/>
              <a:t>Garanzia Assicurativa: significato</a:t>
            </a:r>
          </a:p>
          <a:p>
            <a:r>
              <a:rPr lang="it-IT" sz="2800" i="1" dirty="0"/>
              <a:t>Chi decide di stipulare una </a:t>
            </a:r>
            <a:r>
              <a:rPr lang="it-IT" sz="2800" b="1" i="1" dirty="0"/>
              <a:t>polizza di assicurazione</a:t>
            </a:r>
            <a:r>
              <a:rPr lang="it-IT" sz="2800" i="1" dirty="0"/>
              <a:t> paga un premio alla compagnia in cambio di una </a:t>
            </a:r>
            <a:r>
              <a:rPr lang="it-IT" sz="2800" b="1" i="1" dirty="0"/>
              <a:t>garanzia assicurativa</a:t>
            </a:r>
            <a:r>
              <a:rPr lang="it-IT" sz="2800" i="1" dirty="0"/>
              <a:t>.</a:t>
            </a:r>
          </a:p>
          <a:p>
            <a:r>
              <a:rPr lang="it-IT" sz="2800" i="1" dirty="0"/>
              <a:t>La </a:t>
            </a:r>
            <a:r>
              <a:rPr lang="it-IT" sz="2800" b="1" i="1" dirty="0"/>
              <a:t>garanzia assicurativa</a:t>
            </a:r>
            <a:r>
              <a:rPr lang="it-IT" sz="2800" i="1" dirty="0"/>
              <a:t> non è altro che una </a:t>
            </a:r>
            <a:r>
              <a:rPr lang="it-IT" sz="2800" b="1" i="1" dirty="0"/>
              <a:t>forma di protezione</a:t>
            </a:r>
            <a:r>
              <a:rPr lang="it-IT" sz="2800" i="1" dirty="0"/>
              <a:t> di cui beneficia l’assicurato, il quale acquisisce il diritto di ricevere un </a:t>
            </a:r>
            <a:r>
              <a:rPr lang="it-IT" sz="2800" b="1" i="1" dirty="0"/>
              <a:t>compenso in denaro</a:t>
            </a:r>
            <a:r>
              <a:rPr lang="it-IT" sz="2800" i="1" dirty="0"/>
              <a:t> (</a:t>
            </a:r>
            <a:r>
              <a:rPr lang="it-IT" sz="2800" b="1" i="1" dirty="0"/>
              <a:t>indennizzo</a:t>
            </a:r>
            <a:r>
              <a:rPr lang="it-IT" sz="2800" i="1" dirty="0"/>
              <a:t>) nel caso in cui si verifichi uno o più sinistri la cui copertura è prevista dalla polizza.</a:t>
            </a:r>
          </a:p>
          <a:p>
            <a:endParaRPr lang="it-IT" sz="2800" i="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679044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0C1960-D54F-FDC3-528E-5C52DFEFFF91}"/>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50F0D7C-0F6E-56C5-AD4C-5B5312A4046E}"/>
              </a:ext>
            </a:extLst>
          </p:cNvPr>
          <p:cNvSpPr txBox="1">
            <a:spLocks noChangeArrowheads="1"/>
          </p:cNvSpPr>
          <p:nvPr/>
        </p:nvSpPr>
        <p:spPr bwMode="auto">
          <a:xfrm>
            <a:off x="301625" y="222250"/>
            <a:ext cx="8229600" cy="4832092"/>
          </a:xfrm>
          <a:prstGeom prst="rect">
            <a:avLst/>
          </a:prstGeom>
          <a:noFill/>
          <a:ln w="9525">
            <a:noFill/>
            <a:miter lim="800000"/>
            <a:headEnd/>
            <a:tailEnd/>
          </a:ln>
        </p:spPr>
        <p:txBody>
          <a:bodyPr>
            <a:spAutoFit/>
          </a:bodyPr>
          <a:lstStyle/>
          <a:p>
            <a:r>
              <a:rPr lang="it-IT" sz="2800" i="1" dirty="0"/>
              <a:t>In pratica, se arrechi un </a:t>
            </a:r>
            <a:r>
              <a:rPr lang="it-IT" sz="2800" b="1" i="1" dirty="0"/>
              <a:t>danno a cose</a:t>
            </a:r>
            <a:r>
              <a:rPr lang="it-IT" sz="2800" i="1" dirty="0"/>
              <a:t> e/o </a:t>
            </a:r>
            <a:r>
              <a:rPr lang="it-IT" sz="2800" b="1" i="1" dirty="0"/>
              <a:t>persone</a:t>
            </a:r>
            <a:r>
              <a:rPr lang="it-IT" sz="2800" i="1" dirty="0"/>
              <a:t> oppure subisci un </a:t>
            </a:r>
            <a:r>
              <a:rPr lang="it-IT" sz="2800" b="1" i="1" dirty="0"/>
              <a:t>infortunio</a:t>
            </a:r>
            <a:r>
              <a:rPr lang="it-IT" sz="2800" i="1" dirty="0"/>
              <a:t> o un </a:t>
            </a:r>
            <a:r>
              <a:rPr lang="it-IT" sz="2800" b="1" i="1" dirty="0"/>
              <a:t>danno alla macchina </a:t>
            </a:r>
            <a:r>
              <a:rPr lang="it-IT" sz="2800" i="1" dirty="0"/>
              <a:t>o alla tua </a:t>
            </a:r>
            <a:r>
              <a:rPr lang="it-IT" sz="2800" b="1" i="1" dirty="0"/>
              <a:t>abitazione</a:t>
            </a:r>
            <a:r>
              <a:rPr lang="it-IT" sz="2800" i="1" dirty="0"/>
              <a:t>, hai la possibilità di ottenere un risarcimento in denaro da parte della tua compagnia.</a:t>
            </a:r>
          </a:p>
          <a:p>
            <a:r>
              <a:rPr lang="it-IT" sz="2800" i="1" dirty="0"/>
              <a:t>Per </a:t>
            </a:r>
            <a:r>
              <a:rPr lang="it-IT" sz="2800" b="1" i="1" dirty="0"/>
              <a:t>garanzia assicurativa base</a:t>
            </a:r>
            <a:r>
              <a:rPr lang="it-IT" sz="2800" i="1" dirty="0"/>
              <a:t> si intende il pacchetto di coperture previste in partenza dalla polizza.</a:t>
            </a:r>
          </a:p>
          <a:p>
            <a:r>
              <a:rPr lang="it-IT" sz="2800" i="1" dirty="0"/>
              <a:t>Le </a:t>
            </a:r>
            <a:r>
              <a:rPr lang="it-IT" sz="2800" b="1" i="1" dirty="0"/>
              <a:t>garanzie assicurative accessorie</a:t>
            </a:r>
            <a:r>
              <a:rPr lang="it-IT" sz="2800" i="1" dirty="0"/>
              <a:t> sono invece tutte quelle coperture che decidi di aggiungere alla polizza base al fine di estendere la sua rete di protezione.</a:t>
            </a:r>
          </a:p>
          <a:p>
            <a:endParaRPr lang="it-IT" sz="2800" i="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812586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3F6BCD-0B58-B791-7CF5-25FB8279A780}"/>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E3CCFF9-DFC2-0144-60E3-62DDF2996D59}"/>
              </a:ext>
            </a:extLst>
          </p:cNvPr>
          <p:cNvSpPr txBox="1">
            <a:spLocks noChangeArrowheads="1"/>
          </p:cNvSpPr>
          <p:nvPr/>
        </p:nvSpPr>
        <p:spPr bwMode="auto">
          <a:xfrm>
            <a:off x="301625" y="222250"/>
            <a:ext cx="8229600" cy="3108543"/>
          </a:xfrm>
          <a:prstGeom prst="rect">
            <a:avLst/>
          </a:prstGeom>
          <a:noFill/>
          <a:ln w="9525">
            <a:noFill/>
            <a:miter lim="800000"/>
            <a:headEnd/>
            <a:tailEnd/>
          </a:ln>
        </p:spPr>
        <p:txBody>
          <a:bodyPr>
            <a:spAutoFit/>
          </a:bodyPr>
          <a:lstStyle/>
          <a:p>
            <a:r>
              <a:rPr lang="it-IT" sz="2800" i="1" dirty="0">
                <a:latin typeface="Calibri" panose="020F0502020204030204" pitchFamily="34" charset="0"/>
                <a:cs typeface="Calibri" panose="020F0502020204030204" pitchFamily="34" charset="0"/>
              </a:rPr>
              <a:t>Le garanzie accessorie sono delle coperture assicurative che è possibile aggiungere al momento della sottoscrizione della polizza.</a:t>
            </a:r>
          </a:p>
          <a:p>
            <a:endParaRPr lang="it-IT" sz="2800" i="1" dirty="0">
              <a:latin typeface="Calibri" panose="020F0502020204030204" pitchFamily="34" charset="0"/>
              <a:cs typeface="Calibri" panose="020F0502020204030204" pitchFamily="34" charset="0"/>
            </a:endParaRPr>
          </a:p>
          <a:p>
            <a:r>
              <a:rPr lang="it-IT" sz="2800" i="1" dirty="0">
                <a:latin typeface="Calibri" panose="020F0502020204030204" pitchFamily="34" charset="0"/>
                <a:cs typeface="Calibri" panose="020F0502020204030204" pitchFamily="34" charset="0"/>
              </a:rPr>
              <a:t>Termine di uso comune per definire - in diverse tipologie contrattuali - estensioni di garanzia concesse con (o senza) </a:t>
            </a:r>
            <a:r>
              <a:rPr lang="it-IT" sz="2800" i="1" dirty="0" err="1">
                <a:latin typeface="Calibri" panose="020F0502020204030204" pitchFamily="34" charset="0"/>
                <a:cs typeface="Calibri" panose="020F0502020204030204" pitchFamily="34" charset="0"/>
              </a:rPr>
              <a:t>soprappremi</a:t>
            </a:r>
            <a:r>
              <a:rPr lang="it-IT" sz="2800" i="1"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26432148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71AE2C-CABF-6ABA-B7F4-CEDD35B2B8BB}"/>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3CDE998-2C71-39D0-15F2-AEAC70A23AD5}"/>
              </a:ext>
            </a:extLst>
          </p:cNvPr>
          <p:cNvSpPr txBox="1">
            <a:spLocks noChangeArrowheads="1"/>
          </p:cNvSpPr>
          <p:nvPr/>
        </p:nvSpPr>
        <p:spPr bwMode="auto">
          <a:xfrm>
            <a:off x="301625" y="222250"/>
            <a:ext cx="8229600" cy="5693866"/>
          </a:xfrm>
          <a:prstGeom prst="rect">
            <a:avLst/>
          </a:prstGeom>
          <a:noFill/>
          <a:ln w="9525">
            <a:noFill/>
            <a:miter lim="800000"/>
            <a:headEnd/>
            <a:tailEnd/>
          </a:ln>
        </p:spPr>
        <p:txBody>
          <a:bodyPr>
            <a:spAutoFit/>
          </a:bodyPr>
          <a:lstStyle/>
          <a:p>
            <a:r>
              <a:rPr lang="it-IT" sz="2800" b="1" i="1" dirty="0"/>
              <a:t>Die </a:t>
            </a:r>
            <a:r>
              <a:rPr lang="it-IT" sz="2800" b="1" i="1" dirty="0" err="1"/>
              <a:t>Vorteile</a:t>
            </a:r>
            <a:r>
              <a:rPr lang="it-IT" sz="2800" b="1" i="1" dirty="0"/>
              <a:t> </a:t>
            </a:r>
            <a:r>
              <a:rPr lang="it-IT" sz="2800" b="1" i="1" dirty="0" err="1"/>
              <a:t>der</a:t>
            </a:r>
            <a:r>
              <a:rPr lang="it-IT" sz="2800" b="1" i="1" dirty="0"/>
              <a:t> ERGO </a:t>
            </a:r>
            <a:r>
              <a:rPr lang="it-IT" sz="2800" b="1" i="1" dirty="0" err="1"/>
              <a:t>Hausratversicherung</a:t>
            </a:r>
            <a:endParaRPr lang="it-IT" sz="2800" i="1" dirty="0"/>
          </a:p>
          <a:p>
            <a:pPr marL="457200" lvl="0" indent="-457200">
              <a:buFont typeface="Arial" panose="020B0604020202020204" pitchFamily="34" charset="0"/>
              <a:buChar char="•"/>
            </a:pPr>
            <a:r>
              <a:rPr lang="en-US" sz="2800" i="1" dirty="0" err="1"/>
              <a:t>Erstattung</a:t>
            </a:r>
            <a:r>
              <a:rPr lang="en-US" sz="2800" i="1" dirty="0"/>
              <a:t> </a:t>
            </a:r>
            <a:r>
              <a:rPr lang="en-US" sz="2800" i="1" dirty="0" err="1"/>
              <a:t>zum</a:t>
            </a:r>
            <a:r>
              <a:rPr lang="en-US" sz="2800" i="1" dirty="0"/>
              <a:t> </a:t>
            </a:r>
            <a:r>
              <a:rPr lang="en-US" sz="2800" i="1" dirty="0" err="1"/>
              <a:t>Neuwert</a:t>
            </a:r>
            <a:r>
              <a:rPr lang="en-US" sz="2800" i="1" dirty="0"/>
              <a:t> </a:t>
            </a:r>
            <a:r>
              <a:rPr lang="en-US" sz="2800" i="1" dirty="0" err="1"/>
              <a:t>bei</a:t>
            </a:r>
            <a:r>
              <a:rPr lang="en-US" sz="2800" i="1" dirty="0"/>
              <a:t> </a:t>
            </a:r>
            <a:r>
              <a:rPr lang="en-US" sz="2800" i="1" dirty="0" err="1"/>
              <a:t>zerstörtem</a:t>
            </a:r>
            <a:r>
              <a:rPr lang="en-US" sz="2800" i="1" dirty="0"/>
              <a:t> </a:t>
            </a:r>
            <a:r>
              <a:rPr lang="en-US" sz="2800" i="1" dirty="0" err="1"/>
              <a:t>Hausrat</a:t>
            </a:r>
            <a:endParaRPr lang="it-IT" sz="2800" i="1" dirty="0"/>
          </a:p>
          <a:p>
            <a:pPr marL="457200" lvl="0" indent="-457200">
              <a:buFont typeface="Arial" panose="020B0604020202020204" pitchFamily="34" charset="0"/>
              <a:buChar char="•"/>
            </a:pPr>
            <a:r>
              <a:rPr lang="en-US" sz="2800" i="1" dirty="0" err="1"/>
              <a:t>Startbonus</a:t>
            </a:r>
            <a:r>
              <a:rPr lang="en-US" sz="2800" i="1" dirty="0"/>
              <a:t> von 13 % für </a:t>
            </a:r>
            <a:r>
              <a:rPr lang="en-US" sz="2800" i="1" dirty="0" err="1"/>
              <a:t>junge</a:t>
            </a:r>
            <a:r>
              <a:rPr lang="en-US" sz="2800" i="1" dirty="0"/>
              <a:t> Leute bis 36 Jahre</a:t>
            </a:r>
            <a:endParaRPr lang="it-IT" sz="2800" i="1" dirty="0"/>
          </a:p>
          <a:p>
            <a:pPr marL="457200" lvl="0" indent="-457200">
              <a:buFont typeface="Arial" panose="020B0604020202020204" pitchFamily="34" charset="0"/>
              <a:buChar char="•"/>
            </a:pPr>
            <a:r>
              <a:rPr lang="it-IT" sz="2800" i="1" dirty="0" err="1"/>
              <a:t>Schnelle</a:t>
            </a:r>
            <a:r>
              <a:rPr lang="it-IT" sz="2800" i="1" dirty="0"/>
              <a:t> und </a:t>
            </a:r>
            <a:r>
              <a:rPr lang="it-IT" sz="2800" i="1" dirty="0" err="1"/>
              <a:t>unkomplizierte</a:t>
            </a:r>
            <a:r>
              <a:rPr lang="it-IT" sz="2800" i="1" dirty="0"/>
              <a:t> </a:t>
            </a:r>
            <a:r>
              <a:rPr lang="it-IT" sz="2800" i="1" dirty="0" err="1"/>
              <a:t>Hilfe</a:t>
            </a:r>
            <a:r>
              <a:rPr lang="it-IT" sz="2800" i="1" dirty="0"/>
              <a:t> </a:t>
            </a:r>
            <a:r>
              <a:rPr lang="it-IT" sz="2800" i="1" dirty="0" err="1"/>
              <a:t>im</a:t>
            </a:r>
            <a:r>
              <a:rPr lang="it-IT" sz="2800" i="1" dirty="0"/>
              <a:t> </a:t>
            </a:r>
            <a:r>
              <a:rPr lang="it-IT" sz="2800" i="1" dirty="0" err="1"/>
              <a:t>Schadensfall</a:t>
            </a:r>
            <a:endParaRPr lang="it-IT" sz="2800" i="1" dirty="0"/>
          </a:p>
          <a:p>
            <a:pPr marL="457200" indent="-457200">
              <a:buFont typeface="Arial" panose="020B0604020202020204" pitchFamily="34" charset="0"/>
              <a:buChar char="•"/>
            </a:pPr>
            <a:endParaRPr lang="it-IT" sz="2800" dirty="0"/>
          </a:p>
          <a:p>
            <a:endParaRPr lang="it-IT" sz="2800" dirty="0"/>
          </a:p>
          <a:p>
            <a:r>
              <a:rPr lang="it-IT" sz="2800" dirty="0"/>
              <a:t>I vantaggi di Ergo</a:t>
            </a:r>
          </a:p>
          <a:p>
            <a:r>
              <a:rPr lang="it-IT" sz="2800" dirty="0"/>
              <a:t>Polizza casa</a:t>
            </a:r>
          </a:p>
          <a:p>
            <a:r>
              <a:rPr lang="it-IT" sz="2800" dirty="0"/>
              <a:t>● Risarcimento del valore a nuovo per la mobilia distrutta</a:t>
            </a:r>
          </a:p>
          <a:p>
            <a:r>
              <a:rPr lang="it-IT" sz="2800" dirty="0"/>
              <a:t>● Bonus iniziale del 13% per giovani fino a 36 anni</a:t>
            </a:r>
          </a:p>
          <a:p>
            <a:r>
              <a:rPr lang="it-IT" sz="2800" dirty="0"/>
              <a:t>● Aiuto rapido e semplice in caso di sinistro</a:t>
            </a:r>
          </a:p>
          <a:p>
            <a:endParaRPr lang="it-IT" sz="2800" dirty="0">
              <a:solidFill>
                <a:srgbClr val="FF0000"/>
              </a:solidFill>
            </a:endParaRPr>
          </a:p>
        </p:txBody>
      </p:sp>
    </p:spTree>
    <p:extLst>
      <p:ext uri="{BB962C8B-B14F-4D97-AF65-F5344CB8AC3E}">
        <p14:creationId xmlns:p14="http://schemas.microsoft.com/office/powerpoint/2010/main" val="21600952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F2325A-D462-AB5B-793A-F2C4D82371A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83C1E3B4-59E9-9353-39C3-073C4A95F3E5}"/>
              </a:ext>
            </a:extLst>
          </p:cNvPr>
          <p:cNvSpPr txBox="1">
            <a:spLocks noChangeArrowheads="1"/>
          </p:cNvSpPr>
          <p:nvPr/>
        </p:nvSpPr>
        <p:spPr bwMode="auto">
          <a:xfrm>
            <a:off x="301625" y="222250"/>
            <a:ext cx="8229600" cy="2739211"/>
          </a:xfrm>
          <a:prstGeom prst="rect">
            <a:avLst/>
          </a:prstGeom>
          <a:noFill/>
          <a:ln w="9525">
            <a:noFill/>
            <a:miter lim="800000"/>
            <a:headEnd/>
            <a:tailEnd/>
          </a:ln>
        </p:spPr>
        <p:txBody>
          <a:bodyPr>
            <a:spAutoFit/>
          </a:bodyPr>
          <a:lstStyle/>
          <a:p>
            <a:r>
              <a:rPr lang="it-IT" b="1" i="1" dirty="0"/>
              <a:t>RISARCIMENTO</a:t>
            </a:r>
            <a:br>
              <a:rPr lang="it-IT" i="1" dirty="0"/>
            </a:br>
            <a:r>
              <a:rPr lang="it-IT" i="1" dirty="0"/>
              <a:t>È la somma pagata dall'assicurazione al terzo danneggiato a seguito di un sinistro coperto da una polizza di assicurazione.</a:t>
            </a:r>
          </a:p>
          <a:p>
            <a:endParaRPr lang="it-IT" sz="2800" i="1" dirty="0">
              <a:latin typeface="Calibri" panose="020F0502020204030204" pitchFamily="34" charset="0"/>
              <a:cs typeface="Calibri" panose="020F0502020204030204" pitchFamily="34" charset="0"/>
            </a:endParaRPr>
          </a:p>
          <a:p>
            <a:r>
              <a:rPr lang="it-IT" b="1" i="1" dirty="0"/>
              <a:t>INDENNIZZO O INDENNITÀ</a:t>
            </a:r>
            <a:br>
              <a:rPr lang="it-IT" sz="2800" i="1" dirty="0"/>
            </a:br>
            <a:r>
              <a:rPr lang="it-IT" i="1" dirty="0"/>
              <a:t>È la somma dovuta dall’assicuratore all'assicurato in caso di sinistro per via del contratto.</a:t>
            </a:r>
            <a:endParaRPr lang="it-IT" sz="2800" i="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324935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E6D4BB-A03A-3F00-A150-07AD57D9F531}"/>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A1D7084-98F1-E6CC-0D9D-D9DBFE428A65}"/>
              </a:ext>
            </a:extLst>
          </p:cNvPr>
          <p:cNvSpPr txBox="1">
            <a:spLocks noChangeArrowheads="1"/>
          </p:cNvSpPr>
          <p:nvPr/>
        </p:nvSpPr>
        <p:spPr bwMode="auto">
          <a:xfrm>
            <a:off x="301625" y="222250"/>
            <a:ext cx="8229600" cy="3847207"/>
          </a:xfrm>
          <a:prstGeom prst="rect">
            <a:avLst/>
          </a:prstGeom>
          <a:noFill/>
          <a:ln w="9525">
            <a:noFill/>
            <a:miter lim="800000"/>
            <a:headEnd/>
            <a:tailEnd/>
          </a:ln>
        </p:spPr>
        <p:txBody>
          <a:bodyPr>
            <a:spAutoFit/>
          </a:bodyPr>
          <a:lstStyle/>
          <a:p>
            <a:r>
              <a:rPr lang="it-IT" b="1" i="1" dirty="0"/>
              <a:t>VALORE A NUOVO</a:t>
            </a:r>
            <a:br>
              <a:rPr lang="it-IT" i="1" dirty="0"/>
            </a:br>
            <a:r>
              <a:rPr lang="it-IT" i="1" dirty="0"/>
              <a:t>Per i fabbricati: la spesa necessaria per l'integrale ricostruzione a nuovo di tutto il fabbricato assicurato, senza tenere conto del degrado per vetustà, rendimento economico e uso, escludendo soltanto il valore dell'area. Per gli altri beni: il costo di rimpiazzo dei beni assicurati - ad eccezione delle merci, degli oggetti d'arte, di antiquariato e delle collezioni - con altri nuovi uguali oppure equivalenti per rendimento economico, comprese le spese di trasporto montaggio e fiscali.</a:t>
            </a:r>
          </a:p>
          <a:p>
            <a:endParaRPr lang="it-IT"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647255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A6D2CF-E2DE-B525-86F7-7E03A2A37583}"/>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9C679B7A-4AA7-8770-58EA-406E75B436D2}"/>
              </a:ext>
            </a:extLst>
          </p:cNvPr>
          <p:cNvSpPr txBox="1">
            <a:spLocks noChangeArrowheads="1"/>
          </p:cNvSpPr>
          <p:nvPr/>
        </p:nvSpPr>
        <p:spPr bwMode="auto">
          <a:xfrm>
            <a:off x="301625" y="222250"/>
            <a:ext cx="8229600" cy="5693866"/>
          </a:xfrm>
          <a:prstGeom prst="rect">
            <a:avLst/>
          </a:prstGeom>
          <a:noFill/>
          <a:ln w="9525">
            <a:noFill/>
            <a:miter lim="800000"/>
            <a:headEnd/>
            <a:tailEnd/>
          </a:ln>
        </p:spPr>
        <p:txBody>
          <a:bodyPr>
            <a:spAutoFit/>
          </a:bodyPr>
          <a:lstStyle/>
          <a:p>
            <a:r>
              <a:rPr lang="en-US" sz="2800" b="1" i="1" dirty="0" err="1">
                <a:latin typeface="Calibri" panose="020F0502020204030204" pitchFamily="34" charset="0"/>
                <a:cs typeface="Calibri" panose="020F0502020204030204" pitchFamily="34" charset="0"/>
              </a:rPr>
              <a:t>Schaden</a:t>
            </a:r>
            <a:br>
              <a:rPr lang="en-US" sz="2800" b="1" i="1" dirty="0">
                <a:latin typeface="Calibri" panose="020F0502020204030204" pitchFamily="34" charset="0"/>
                <a:cs typeface="Calibri" panose="020F0502020204030204" pitchFamily="34" charset="0"/>
              </a:rPr>
            </a:br>
            <a:r>
              <a:rPr lang="en-US" sz="2800" i="1" dirty="0" err="1">
                <a:latin typeface="Calibri" panose="020F0502020204030204" pitchFamily="34" charset="0"/>
                <a:cs typeface="Calibri" panose="020F0502020204030204" pitchFamily="34" charset="0"/>
              </a:rPr>
              <a:t>Einbuße</a:t>
            </a:r>
            <a:r>
              <a:rPr lang="en-US" sz="2800" i="1" dirty="0">
                <a:latin typeface="Calibri" panose="020F0502020204030204" pitchFamily="34" charset="0"/>
                <a:cs typeface="Calibri" panose="020F0502020204030204" pitchFamily="34" charset="0"/>
              </a:rPr>
              <a:t> an </a:t>
            </a:r>
            <a:r>
              <a:rPr lang="en-US" sz="2800" i="1" dirty="0" err="1">
                <a:latin typeface="Calibri" panose="020F0502020204030204" pitchFamily="34" charset="0"/>
                <a:cs typeface="Calibri" panose="020F0502020204030204" pitchFamily="34" charset="0"/>
              </a:rPr>
              <a:t>Rechtsgütern</a:t>
            </a:r>
            <a:r>
              <a:rPr lang="en-US" sz="2800" i="1" dirty="0">
                <a:latin typeface="Calibri" panose="020F0502020204030204" pitchFamily="34" charset="0"/>
                <a:cs typeface="Calibri" panose="020F0502020204030204" pitchFamily="34" charset="0"/>
              </a:rPr>
              <a:t>. Man </a:t>
            </a:r>
            <a:r>
              <a:rPr lang="en-US" sz="2800" i="1" dirty="0" err="1">
                <a:latin typeface="Calibri" panose="020F0502020204030204" pitchFamily="34" charset="0"/>
                <a:cs typeface="Calibri" panose="020F0502020204030204" pitchFamily="34" charset="0"/>
              </a:rPr>
              <a:t>unterscheidet</a:t>
            </a:r>
            <a:r>
              <a:rPr lang="en-US" sz="2800" i="1" dirty="0">
                <a:latin typeface="Calibri" panose="020F0502020204030204" pitchFamily="34" charset="0"/>
                <a:cs typeface="Calibri" panose="020F0502020204030204" pitchFamily="34" charset="0"/>
              </a:rPr>
              <a:t> </a:t>
            </a:r>
            <a:r>
              <a:rPr lang="en-US" sz="2800" i="1" dirty="0" err="1">
                <a:latin typeface="Calibri" panose="020F0502020204030204" pitchFamily="34" charset="0"/>
                <a:cs typeface="Calibri" panose="020F0502020204030204" pitchFamily="34" charset="0"/>
              </a:rPr>
              <a:t>zwischen</a:t>
            </a:r>
            <a:r>
              <a:rPr lang="en-US" sz="2800" i="1" dirty="0">
                <a:latin typeface="Calibri" panose="020F0502020204030204" pitchFamily="34" charset="0"/>
                <a:cs typeface="Calibri" panose="020F0502020204030204" pitchFamily="34" charset="0"/>
              </a:rPr>
              <a:t> </a:t>
            </a:r>
            <a:r>
              <a:rPr lang="en-US" sz="2800" i="1" dirty="0" err="1">
                <a:latin typeface="Calibri" panose="020F0502020204030204" pitchFamily="34" charset="0"/>
                <a:cs typeface="Calibri" panose="020F0502020204030204" pitchFamily="34" charset="0"/>
              </a:rPr>
              <a:t>materiellen</a:t>
            </a:r>
            <a:r>
              <a:rPr lang="en-US" sz="2800" i="1" dirty="0">
                <a:latin typeface="Calibri" panose="020F0502020204030204" pitchFamily="34" charset="0"/>
                <a:cs typeface="Calibri" panose="020F0502020204030204" pitchFamily="34" charset="0"/>
              </a:rPr>
              <a:t> (</a:t>
            </a:r>
            <a:r>
              <a:rPr lang="en-US" sz="2800" i="1" dirty="0" err="1">
                <a:latin typeface="Calibri" panose="020F0502020204030204" pitchFamily="34" charset="0"/>
                <a:cs typeface="Calibri" panose="020F0502020204030204" pitchFamily="34" charset="0"/>
              </a:rPr>
              <a:t>z.B.</a:t>
            </a:r>
            <a:r>
              <a:rPr lang="en-US" sz="2800" i="1" dirty="0">
                <a:latin typeface="Calibri" panose="020F0502020204030204" pitchFamily="34" charset="0"/>
                <a:cs typeface="Calibri" panose="020F0502020204030204" pitchFamily="34" charset="0"/>
              </a:rPr>
              <a:t> </a:t>
            </a:r>
            <a:r>
              <a:rPr lang="en-US" sz="2800" i="1" dirty="0" err="1">
                <a:latin typeface="Calibri" panose="020F0502020204030204" pitchFamily="34" charset="0"/>
                <a:cs typeface="Calibri" panose="020F0502020204030204" pitchFamily="34" charset="0"/>
              </a:rPr>
              <a:t>Vermögensminderung</a:t>
            </a:r>
            <a:r>
              <a:rPr lang="en-US" sz="2800" i="1" dirty="0">
                <a:latin typeface="Calibri" panose="020F0502020204030204" pitchFamily="34" charset="0"/>
                <a:cs typeface="Calibri" panose="020F0502020204030204" pitchFamily="34" charset="0"/>
              </a:rPr>
              <a:t>) und </a:t>
            </a:r>
            <a:r>
              <a:rPr lang="en-US" sz="2800" i="1" dirty="0" err="1">
                <a:latin typeface="Calibri" panose="020F0502020204030204" pitchFamily="34" charset="0"/>
                <a:cs typeface="Calibri" panose="020F0502020204030204" pitchFamily="34" charset="0"/>
              </a:rPr>
              <a:t>immateriellen</a:t>
            </a:r>
            <a:r>
              <a:rPr lang="en-US" sz="2800" i="1" dirty="0">
                <a:latin typeface="Calibri" panose="020F0502020204030204" pitchFamily="34" charset="0"/>
                <a:cs typeface="Calibri" panose="020F0502020204030204" pitchFamily="34" charset="0"/>
              </a:rPr>
              <a:t> </a:t>
            </a:r>
            <a:r>
              <a:rPr lang="en-US" sz="2800" i="1" dirty="0" err="1">
                <a:latin typeface="Calibri" panose="020F0502020204030204" pitchFamily="34" charset="0"/>
                <a:cs typeface="Calibri" panose="020F0502020204030204" pitchFamily="34" charset="0"/>
              </a:rPr>
              <a:t>Schaden</a:t>
            </a:r>
            <a:r>
              <a:rPr lang="en-US" sz="2800" i="1" dirty="0">
                <a:latin typeface="Calibri" panose="020F0502020204030204" pitchFamily="34" charset="0"/>
                <a:cs typeface="Calibri" panose="020F0502020204030204" pitchFamily="34" charset="0"/>
              </a:rPr>
              <a:t> (</a:t>
            </a:r>
            <a:r>
              <a:rPr lang="en-US" sz="2800" i="1" dirty="0" err="1">
                <a:latin typeface="Calibri" panose="020F0502020204030204" pitchFamily="34" charset="0"/>
                <a:cs typeface="Calibri" panose="020F0502020204030204" pitchFamily="34" charset="0"/>
              </a:rPr>
              <a:t>z.B.</a:t>
            </a:r>
            <a:r>
              <a:rPr lang="en-US" sz="2800" i="1" dirty="0">
                <a:latin typeface="Calibri" panose="020F0502020204030204" pitchFamily="34" charset="0"/>
                <a:cs typeface="Calibri" panose="020F0502020204030204" pitchFamily="34" charset="0"/>
              </a:rPr>
              <a:t> </a:t>
            </a:r>
            <a:r>
              <a:rPr lang="en-US" sz="2800" i="1" dirty="0" err="1">
                <a:latin typeface="Calibri" panose="020F0502020204030204" pitchFamily="34" charset="0"/>
                <a:cs typeface="Calibri" panose="020F0502020204030204" pitchFamily="34" charset="0"/>
              </a:rPr>
              <a:t>Ehre</a:t>
            </a:r>
            <a:r>
              <a:rPr lang="en-US" sz="2800" i="1" dirty="0">
                <a:latin typeface="Calibri" panose="020F0502020204030204" pitchFamily="34" charset="0"/>
                <a:cs typeface="Calibri" panose="020F0502020204030204" pitchFamily="34" charset="0"/>
              </a:rPr>
              <a:t>, </a:t>
            </a:r>
            <a:r>
              <a:rPr lang="en-US" sz="2800" i="1" dirty="0" err="1">
                <a:latin typeface="Calibri" panose="020F0502020204030204" pitchFamily="34" charset="0"/>
                <a:cs typeface="Calibri" panose="020F0502020204030204" pitchFamily="34" charset="0"/>
              </a:rPr>
              <a:t>Freiheit</a:t>
            </a:r>
            <a:r>
              <a:rPr lang="en-US" sz="2800" i="1" dirty="0">
                <a:latin typeface="Calibri" panose="020F0502020204030204" pitchFamily="34" charset="0"/>
                <a:cs typeface="Calibri" panose="020F0502020204030204" pitchFamily="34" charset="0"/>
              </a:rPr>
              <a:t>). </a:t>
            </a:r>
            <a:r>
              <a:rPr lang="it-IT" sz="2800" i="1" dirty="0" err="1">
                <a:latin typeface="Calibri" panose="020F0502020204030204" pitchFamily="34" charset="0"/>
                <a:cs typeface="Calibri" panose="020F0502020204030204" pitchFamily="34" charset="0"/>
              </a:rPr>
              <a:t>Zentraler</a:t>
            </a:r>
            <a:r>
              <a:rPr lang="it-IT" sz="2800" i="1" dirty="0">
                <a:latin typeface="Calibri" panose="020F0502020204030204" pitchFamily="34" charset="0"/>
                <a:cs typeface="Calibri" panose="020F0502020204030204" pitchFamily="34" charset="0"/>
              </a:rPr>
              <a:t> </a:t>
            </a:r>
            <a:r>
              <a:rPr lang="it-IT" sz="2800" i="1" dirty="0" err="1">
                <a:latin typeface="Calibri" panose="020F0502020204030204" pitchFamily="34" charset="0"/>
                <a:cs typeface="Calibri" panose="020F0502020204030204" pitchFamily="34" charset="0"/>
              </a:rPr>
              <a:t>Begriff</a:t>
            </a:r>
            <a:r>
              <a:rPr lang="it-IT" sz="2800" i="1" dirty="0">
                <a:latin typeface="Calibri" panose="020F0502020204030204" pitchFamily="34" charset="0"/>
                <a:cs typeface="Calibri" panose="020F0502020204030204" pitchFamily="34" charset="0"/>
              </a:rPr>
              <a:t> </a:t>
            </a:r>
            <a:r>
              <a:rPr lang="it-IT" sz="2800" i="1" dirty="0" err="1">
                <a:latin typeface="Calibri" panose="020F0502020204030204" pitchFamily="34" charset="0"/>
                <a:cs typeface="Calibri" panose="020F0502020204030204" pitchFamily="34" charset="0"/>
              </a:rPr>
              <a:t>im</a:t>
            </a:r>
            <a:r>
              <a:rPr lang="it-IT" sz="2800" i="1" dirty="0">
                <a:latin typeface="Calibri" panose="020F0502020204030204" pitchFamily="34" charset="0"/>
                <a:cs typeface="Calibri" panose="020F0502020204030204" pitchFamily="34" charset="0"/>
              </a:rPr>
              <a:t> </a:t>
            </a:r>
            <a:r>
              <a:rPr lang="it-IT" sz="2800" i="1" dirty="0" err="1">
                <a:latin typeface="Calibri" panose="020F0502020204030204" pitchFamily="34" charset="0"/>
                <a:cs typeface="Calibri" panose="020F0502020204030204" pitchFamily="34" charset="0"/>
              </a:rPr>
              <a:t>Versicherungsrecht</a:t>
            </a:r>
            <a:r>
              <a:rPr lang="it-IT" sz="2800" i="1" dirty="0">
                <a:latin typeface="Calibri" panose="020F0502020204030204" pitchFamily="34" charset="0"/>
                <a:cs typeface="Calibri" panose="020F0502020204030204" pitchFamily="34" charset="0"/>
              </a:rPr>
              <a:t> (</a:t>
            </a:r>
            <a:r>
              <a:rPr lang="it-IT" sz="2800" i="1" dirty="0" err="1">
                <a:latin typeface="Calibri" panose="020F0502020204030204" pitchFamily="34" charset="0"/>
                <a:cs typeface="Calibri" panose="020F0502020204030204" pitchFamily="34" charset="0"/>
              </a:rPr>
              <a:t>Schadenversicherung</a:t>
            </a:r>
            <a:r>
              <a:rPr lang="it-IT" sz="2800" i="1" dirty="0">
                <a:latin typeface="Calibri" panose="020F0502020204030204" pitchFamily="34" charset="0"/>
                <a:cs typeface="Calibri" panose="020F0502020204030204" pitchFamily="34" charset="0"/>
              </a:rPr>
              <a:t>).</a:t>
            </a:r>
          </a:p>
          <a:p>
            <a:endParaRPr lang="it-IT" sz="2800" i="1" dirty="0">
              <a:latin typeface="Calibri" panose="020F0502020204030204" pitchFamily="34" charset="0"/>
              <a:cs typeface="Calibri" panose="020F0502020204030204" pitchFamily="34" charset="0"/>
            </a:endParaRPr>
          </a:p>
          <a:p>
            <a:r>
              <a:rPr lang="it-IT" sz="2800" b="1" i="1" dirty="0">
                <a:latin typeface="Calibri" panose="020F0502020204030204" pitchFamily="34" charset="0"/>
                <a:cs typeface="Calibri" panose="020F0502020204030204" pitchFamily="34" charset="0"/>
              </a:rPr>
              <a:t>Danno</a:t>
            </a:r>
            <a:endParaRPr lang="it-IT" sz="2800" i="1" dirty="0">
              <a:latin typeface="Calibri" panose="020F0502020204030204" pitchFamily="34" charset="0"/>
              <a:cs typeface="Calibri" panose="020F0502020204030204" pitchFamily="34" charset="0"/>
            </a:endParaRPr>
          </a:p>
          <a:p>
            <a:r>
              <a:rPr lang="it-IT" sz="2800" i="1" dirty="0">
                <a:latin typeface="Calibri" panose="020F0502020204030204" pitchFamily="34" charset="0"/>
                <a:cs typeface="Calibri" panose="020F0502020204030204" pitchFamily="34" charset="0"/>
              </a:rPr>
              <a:t>Pregiudizio subito dall’assicurato in conseguenza di un sinistro. </a:t>
            </a:r>
            <a:br>
              <a:rPr lang="it-IT" sz="2800" i="1" dirty="0">
                <a:latin typeface="Calibri" panose="020F0502020204030204" pitchFamily="34" charset="0"/>
                <a:cs typeface="Calibri" panose="020F0502020204030204" pitchFamily="34" charset="0"/>
              </a:rPr>
            </a:br>
            <a:r>
              <a:rPr lang="it-IT" sz="2800" i="1" dirty="0">
                <a:latin typeface="Calibri" panose="020F0502020204030204" pitchFamily="34" charset="0"/>
                <a:cs typeface="Calibri" panose="020F0502020204030204" pitchFamily="34" charset="0"/>
              </a:rPr>
              <a:t>Il danno può essere di natura patrimoniale, se incide sul patrimonio o sulla salute (danno biologico), oppure di natura non patrimoniale (danno morale).</a:t>
            </a:r>
          </a:p>
          <a:p>
            <a:endParaRPr lang="it-IT" sz="2800" i="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920549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BDD04E-6C9F-1E70-8C3A-198A96F5F0CD}"/>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2D89BDBE-CDC6-D94F-F875-7A07A007B6D9}"/>
              </a:ext>
            </a:extLst>
          </p:cNvPr>
          <p:cNvSpPr txBox="1">
            <a:spLocks noChangeArrowheads="1"/>
          </p:cNvSpPr>
          <p:nvPr/>
        </p:nvSpPr>
        <p:spPr bwMode="auto">
          <a:xfrm>
            <a:off x="301625" y="222250"/>
            <a:ext cx="8229600" cy="6555641"/>
          </a:xfrm>
          <a:prstGeom prst="rect">
            <a:avLst/>
          </a:prstGeom>
          <a:noFill/>
          <a:ln w="9525">
            <a:noFill/>
            <a:miter lim="800000"/>
            <a:headEnd/>
            <a:tailEnd/>
          </a:ln>
        </p:spPr>
        <p:txBody>
          <a:bodyPr>
            <a:spAutoFit/>
          </a:bodyPr>
          <a:lstStyle/>
          <a:p>
            <a:r>
              <a:rPr lang="it-IT" sz="2800" b="1" i="1" dirty="0" err="1">
                <a:latin typeface="Calibri" panose="020F0502020204030204" pitchFamily="34" charset="0"/>
                <a:cs typeface="Calibri" panose="020F0502020204030204" pitchFamily="34" charset="0"/>
              </a:rPr>
              <a:t>Schadensfall</a:t>
            </a:r>
            <a:endParaRPr lang="it-IT" sz="2800" b="1" i="1" dirty="0">
              <a:latin typeface="Calibri" panose="020F0502020204030204" pitchFamily="34" charset="0"/>
              <a:cs typeface="Calibri" panose="020F0502020204030204" pitchFamily="34" charset="0"/>
            </a:endParaRPr>
          </a:p>
          <a:p>
            <a:r>
              <a:rPr lang="it-IT" sz="2800" i="1" dirty="0" err="1">
                <a:latin typeface="Calibri" panose="020F0502020204030204" pitchFamily="34" charset="0"/>
                <a:cs typeface="Calibri" panose="020F0502020204030204" pitchFamily="34" charset="0"/>
              </a:rPr>
              <a:t>Der</a:t>
            </a:r>
            <a:r>
              <a:rPr lang="it-IT" sz="2800" i="1" dirty="0">
                <a:latin typeface="Calibri" panose="020F0502020204030204" pitchFamily="34" charset="0"/>
                <a:cs typeface="Calibri" panose="020F0502020204030204" pitchFamily="34" charset="0"/>
              </a:rPr>
              <a:t> </a:t>
            </a:r>
            <a:r>
              <a:rPr lang="it-IT" sz="2800" b="1" i="1" dirty="0" err="1">
                <a:latin typeface="Calibri" panose="020F0502020204030204" pitchFamily="34" charset="0"/>
                <a:cs typeface="Calibri" panose="020F0502020204030204" pitchFamily="34" charset="0"/>
              </a:rPr>
              <a:t>Schadensfall</a:t>
            </a:r>
            <a:r>
              <a:rPr lang="it-IT" sz="2800" i="1" dirty="0">
                <a:latin typeface="Calibri" panose="020F0502020204030204" pitchFamily="34" charset="0"/>
                <a:cs typeface="Calibri" panose="020F0502020204030204" pitchFamily="34" charset="0"/>
              </a:rPr>
              <a:t> </a:t>
            </a:r>
            <a:r>
              <a:rPr lang="it-IT" sz="2800" i="1" dirty="0" err="1">
                <a:latin typeface="Calibri" panose="020F0502020204030204" pitchFamily="34" charset="0"/>
                <a:cs typeface="Calibri" panose="020F0502020204030204" pitchFamily="34" charset="0"/>
              </a:rPr>
              <a:t>oder</a:t>
            </a:r>
            <a:r>
              <a:rPr lang="it-IT" sz="2800" i="1" dirty="0">
                <a:latin typeface="Calibri" panose="020F0502020204030204" pitchFamily="34" charset="0"/>
                <a:cs typeface="Calibri" panose="020F0502020204030204" pitchFamily="34" charset="0"/>
              </a:rPr>
              <a:t> </a:t>
            </a:r>
            <a:r>
              <a:rPr lang="it-IT" sz="2800" i="1" dirty="0" err="1">
                <a:latin typeface="Calibri" panose="020F0502020204030204" pitchFamily="34" charset="0"/>
                <a:cs typeface="Calibri" panose="020F0502020204030204" pitchFamily="34" charset="0"/>
              </a:rPr>
              <a:t>auch</a:t>
            </a:r>
            <a:r>
              <a:rPr lang="it-IT" sz="2800" i="1" dirty="0">
                <a:latin typeface="Calibri" panose="020F0502020204030204" pitchFamily="34" charset="0"/>
                <a:cs typeface="Calibri" panose="020F0502020204030204" pitchFamily="34" charset="0"/>
              </a:rPr>
              <a:t> </a:t>
            </a:r>
            <a:r>
              <a:rPr lang="it-IT" sz="2800" i="1" dirty="0" err="1">
                <a:latin typeface="Calibri" panose="020F0502020204030204" pitchFamily="34" charset="0"/>
                <a:cs typeface="Calibri" panose="020F0502020204030204" pitchFamily="34" charset="0"/>
              </a:rPr>
              <a:t>Versicherungsfall</a:t>
            </a:r>
            <a:r>
              <a:rPr lang="it-IT" sz="2800" i="1" dirty="0">
                <a:latin typeface="Calibri" panose="020F0502020204030204" pitchFamily="34" charset="0"/>
                <a:cs typeface="Calibri" panose="020F0502020204030204" pitchFamily="34" charset="0"/>
              </a:rPr>
              <a:t> </a:t>
            </a:r>
            <a:r>
              <a:rPr lang="it-IT" sz="2800" i="1" dirty="0" err="1">
                <a:latin typeface="Calibri" panose="020F0502020204030204" pitchFamily="34" charset="0"/>
                <a:cs typeface="Calibri" panose="020F0502020204030204" pitchFamily="34" charset="0"/>
              </a:rPr>
              <a:t>kommt</a:t>
            </a:r>
            <a:r>
              <a:rPr lang="it-IT" sz="2800" i="1" dirty="0">
                <a:latin typeface="Calibri" panose="020F0502020204030204" pitchFamily="34" charset="0"/>
                <a:cs typeface="Calibri" panose="020F0502020204030204" pitchFamily="34" charset="0"/>
              </a:rPr>
              <a:t> </a:t>
            </a:r>
            <a:r>
              <a:rPr lang="it-IT" sz="2800" i="1" dirty="0" err="1">
                <a:latin typeface="Calibri" panose="020F0502020204030204" pitchFamily="34" charset="0"/>
                <a:cs typeface="Calibri" panose="020F0502020204030204" pitchFamily="34" charset="0"/>
              </a:rPr>
              <a:t>dann</a:t>
            </a:r>
            <a:r>
              <a:rPr lang="it-IT" sz="2800" i="1" dirty="0">
                <a:latin typeface="Calibri" panose="020F0502020204030204" pitchFamily="34" charset="0"/>
                <a:cs typeface="Calibri" panose="020F0502020204030204" pitchFamily="34" charset="0"/>
              </a:rPr>
              <a:t> </a:t>
            </a:r>
            <a:r>
              <a:rPr lang="it-IT" sz="2800" i="1" dirty="0" err="1">
                <a:latin typeface="Calibri" panose="020F0502020204030204" pitchFamily="34" charset="0"/>
                <a:cs typeface="Calibri" panose="020F0502020204030204" pitchFamily="34" charset="0"/>
              </a:rPr>
              <a:t>zustande</a:t>
            </a:r>
            <a:r>
              <a:rPr lang="it-IT" sz="2800" i="1" dirty="0">
                <a:latin typeface="Calibri" panose="020F0502020204030204" pitchFamily="34" charset="0"/>
                <a:cs typeface="Calibri" panose="020F0502020204030204" pitchFamily="34" charset="0"/>
              </a:rPr>
              <a:t>, </a:t>
            </a:r>
            <a:r>
              <a:rPr lang="it-IT" sz="2800" i="1" dirty="0" err="1">
                <a:latin typeface="Calibri" panose="020F0502020204030204" pitchFamily="34" charset="0"/>
                <a:cs typeface="Calibri" panose="020F0502020204030204" pitchFamily="34" charset="0"/>
              </a:rPr>
              <a:t>wenn</a:t>
            </a:r>
            <a:r>
              <a:rPr lang="it-IT" sz="2800" i="1" dirty="0">
                <a:latin typeface="Calibri" panose="020F0502020204030204" pitchFamily="34" charset="0"/>
                <a:cs typeface="Calibri" panose="020F0502020204030204" pitchFamily="34" charset="0"/>
              </a:rPr>
              <a:t> </a:t>
            </a:r>
            <a:r>
              <a:rPr lang="it-IT" sz="2800" i="1" dirty="0" err="1">
                <a:latin typeface="Calibri" panose="020F0502020204030204" pitchFamily="34" charset="0"/>
                <a:cs typeface="Calibri" panose="020F0502020204030204" pitchFamily="34" charset="0"/>
              </a:rPr>
              <a:t>das</a:t>
            </a:r>
            <a:r>
              <a:rPr lang="it-IT" sz="2800" i="1" dirty="0">
                <a:latin typeface="Calibri" panose="020F0502020204030204" pitchFamily="34" charset="0"/>
                <a:cs typeface="Calibri" panose="020F0502020204030204" pitchFamily="34" charset="0"/>
              </a:rPr>
              <a:t> </a:t>
            </a:r>
            <a:r>
              <a:rPr lang="it-IT" sz="2800" i="1" dirty="0" err="1">
                <a:latin typeface="Calibri" panose="020F0502020204030204" pitchFamily="34" charset="0"/>
                <a:cs typeface="Calibri" panose="020F0502020204030204" pitchFamily="34" charset="0"/>
              </a:rPr>
              <a:t>Schadensereignis</a:t>
            </a:r>
            <a:r>
              <a:rPr lang="it-IT" sz="2800" i="1" dirty="0">
                <a:latin typeface="Calibri" panose="020F0502020204030204" pitchFamily="34" charset="0"/>
                <a:cs typeface="Calibri" panose="020F0502020204030204" pitchFamily="34" charset="0"/>
              </a:rPr>
              <a:t> </a:t>
            </a:r>
            <a:r>
              <a:rPr lang="it-IT" sz="2800" i="1" dirty="0" err="1">
                <a:latin typeface="Calibri" panose="020F0502020204030204" pitchFamily="34" charset="0"/>
                <a:cs typeface="Calibri" panose="020F0502020204030204" pitchFamily="34" charset="0"/>
              </a:rPr>
              <a:t>eintritt</a:t>
            </a:r>
            <a:r>
              <a:rPr lang="it-IT" sz="2800" i="1" dirty="0">
                <a:latin typeface="Calibri" panose="020F0502020204030204" pitchFamily="34" charset="0"/>
                <a:cs typeface="Calibri" panose="020F0502020204030204" pitchFamily="34" charset="0"/>
              </a:rPr>
              <a:t>, </a:t>
            </a:r>
            <a:r>
              <a:rPr lang="it-IT" sz="2800" i="1" dirty="0" err="1">
                <a:latin typeface="Calibri" panose="020F0502020204030204" pitchFamily="34" charset="0"/>
                <a:cs typeface="Calibri" panose="020F0502020204030204" pitchFamily="34" charset="0"/>
              </a:rPr>
              <a:t>für</a:t>
            </a:r>
            <a:r>
              <a:rPr lang="it-IT" sz="2800" i="1" dirty="0">
                <a:latin typeface="Calibri" panose="020F0502020204030204" pitchFamily="34" charset="0"/>
                <a:cs typeface="Calibri" panose="020F0502020204030204" pitchFamily="34" charset="0"/>
              </a:rPr>
              <a:t> </a:t>
            </a:r>
            <a:r>
              <a:rPr lang="it-IT" sz="2800" i="1" dirty="0" err="1">
                <a:latin typeface="Calibri" panose="020F0502020204030204" pitchFamily="34" charset="0"/>
                <a:cs typeface="Calibri" panose="020F0502020204030204" pitchFamily="34" charset="0"/>
              </a:rPr>
              <a:t>das</a:t>
            </a:r>
            <a:r>
              <a:rPr lang="it-IT" sz="2800" i="1" dirty="0">
                <a:latin typeface="Calibri" panose="020F0502020204030204" pitchFamily="34" charset="0"/>
                <a:cs typeface="Calibri" panose="020F0502020204030204" pitchFamily="34" charset="0"/>
              </a:rPr>
              <a:t> </a:t>
            </a:r>
            <a:r>
              <a:rPr lang="it-IT" sz="2800" i="1" dirty="0" err="1">
                <a:latin typeface="Calibri" panose="020F0502020204030204" pitchFamily="34" charset="0"/>
                <a:cs typeface="Calibri" panose="020F0502020204030204" pitchFamily="34" charset="0"/>
              </a:rPr>
              <a:t>der</a:t>
            </a:r>
            <a:r>
              <a:rPr lang="it-IT" sz="2800" i="1" dirty="0">
                <a:latin typeface="Calibri" panose="020F0502020204030204" pitchFamily="34" charset="0"/>
                <a:cs typeface="Calibri" panose="020F0502020204030204" pitchFamily="34" charset="0"/>
              </a:rPr>
              <a:t> </a:t>
            </a:r>
            <a:r>
              <a:rPr lang="it-IT" sz="2800" i="1" dirty="0" err="1">
                <a:latin typeface="Calibri" panose="020F0502020204030204" pitchFamily="34" charset="0"/>
                <a:cs typeface="Calibri" panose="020F0502020204030204" pitchFamily="34" charset="0"/>
              </a:rPr>
              <a:t>Versicherer</a:t>
            </a:r>
            <a:r>
              <a:rPr lang="it-IT" sz="2800" i="1" dirty="0">
                <a:latin typeface="Calibri" panose="020F0502020204030204" pitchFamily="34" charset="0"/>
                <a:cs typeface="Calibri" panose="020F0502020204030204" pitchFamily="34" charset="0"/>
              </a:rPr>
              <a:t> in </a:t>
            </a:r>
            <a:r>
              <a:rPr lang="it-IT" sz="2800" i="1" dirty="0" err="1">
                <a:latin typeface="Calibri" panose="020F0502020204030204" pitchFamily="34" charset="0"/>
                <a:cs typeface="Calibri" panose="020F0502020204030204" pitchFamily="34" charset="0"/>
              </a:rPr>
              <a:t>der</a:t>
            </a:r>
            <a:r>
              <a:rPr lang="it-IT" sz="2800" i="1" dirty="0">
                <a:latin typeface="Calibri" panose="020F0502020204030204" pitchFamily="34" charset="0"/>
                <a:cs typeface="Calibri" panose="020F0502020204030204" pitchFamily="34" charset="0"/>
              </a:rPr>
              <a:t> </a:t>
            </a:r>
            <a:r>
              <a:rPr lang="it-IT" sz="2800" i="1" dirty="0" err="1">
                <a:latin typeface="Calibri" panose="020F0502020204030204" pitchFamily="34" charset="0"/>
                <a:cs typeface="Calibri" panose="020F0502020204030204" pitchFamily="34" charset="0"/>
              </a:rPr>
              <a:t>Leistungspflicht</a:t>
            </a:r>
            <a:r>
              <a:rPr lang="it-IT" sz="2800" i="1" dirty="0">
                <a:latin typeface="Calibri" panose="020F0502020204030204" pitchFamily="34" charset="0"/>
                <a:cs typeface="Calibri" panose="020F0502020204030204" pitchFamily="34" charset="0"/>
              </a:rPr>
              <a:t> </a:t>
            </a:r>
            <a:r>
              <a:rPr lang="it-IT" sz="2800" i="1" dirty="0" err="1">
                <a:latin typeface="Calibri" panose="020F0502020204030204" pitchFamily="34" charset="0"/>
                <a:cs typeface="Calibri" panose="020F0502020204030204" pitchFamily="34" charset="0"/>
              </a:rPr>
              <a:t>steht</a:t>
            </a:r>
            <a:r>
              <a:rPr lang="it-IT" sz="2800" i="1" dirty="0">
                <a:latin typeface="Calibri" panose="020F0502020204030204" pitchFamily="34" charset="0"/>
                <a:cs typeface="Calibri" panose="020F0502020204030204" pitchFamily="34" charset="0"/>
              </a:rPr>
              <a:t>. </a:t>
            </a:r>
          </a:p>
          <a:p>
            <a:r>
              <a:rPr lang="en-US" sz="2800" i="1" dirty="0">
                <a:latin typeface="Calibri" panose="020F0502020204030204" pitchFamily="34" charset="0"/>
                <a:cs typeface="Calibri" panose="020F0502020204030204" pitchFamily="34" charset="0"/>
              </a:rPr>
              <a:t>Auf </a:t>
            </a:r>
            <a:r>
              <a:rPr lang="en-US" sz="2800" i="1" dirty="0" err="1">
                <a:latin typeface="Calibri" panose="020F0502020204030204" pitchFamily="34" charset="0"/>
                <a:cs typeface="Calibri" panose="020F0502020204030204" pitchFamily="34" charset="0"/>
              </a:rPr>
              <a:t>Grundlage</a:t>
            </a:r>
            <a:r>
              <a:rPr lang="en-US" sz="2800" i="1" dirty="0">
                <a:latin typeface="Calibri" panose="020F0502020204030204" pitchFamily="34" charset="0"/>
                <a:cs typeface="Calibri" panose="020F0502020204030204" pitchFamily="34" charset="0"/>
              </a:rPr>
              <a:t> der </a:t>
            </a:r>
            <a:r>
              <a:rPr lang="en-US" sz="2800" i="1" dirty="0" err="1">
                <a:latin typeface="Calibri" panose="020F0502020204030204" pitchFamily="34" charset="0"/>
                <a:cs typeface="Calibri" panose="020F0502020204030204" pitchFamily="34" charset="0"/>
              </a:rPr>
              <a:t>Schadensfall</a:t>
            </a:r>
            <a:r>
              <a:rPr lang="en-US" sz="2800" i="1" dirty="0">
                <a:latin typeface="Calibri" panose="020F0502020204030204" pitchFamily="34" charset="0"/>
                <a:cs typeface="Calibri" panose="020F0502020204030204" pitchFamily="34" charset="0"/>
              </a:rPr>
              <a:t>-Definition </a:t>
            </a:r>
            <a:r>
              <a:rPr lang="en-US" sz="2800" i="1" dirty="0" err="1">
                <a:latin typeface="Calibri" panose="020F0502020204030204" pitchFamily="34" charset="0"/>
                <a:cs typeface="Calibri" panose="020F0502020204030204" pitchFamily="34" charset="0"/>
              </a:rPr>
              <a:t>ist</a:t>
            </a:r>
            <a:r>
              <a:rPr lang="en-US" sz="2800" i="1" dirty="0">
                <a:latin typeface="Calibri" panose="020F0502020204030204" pitchFamily="34" charset="0"/>
                <a:cs typeface="Calibri" panose="020F0502020204030204" pitchFamily="34" charset="0"/>
              </a:rPr>
              <a:t> </a:t>
            </a:r>
            <a:r>
              <a:rPr lang="en-US" sz="2800" i="1" dirty="0" err="1">
                <a:latin typeface="Calibri" panose="020F0502020204030204" pitchFamily="34" charset="0"/>
                <a:cs typeface="Calibri" panose="020F0502020204030204" pitchFamily="34" charset="0"/>
              </a:rPr>
              <a:t>beispielsweise</a:t>
            </a:r>
            <a:r>
              <a:rPr lang="en-US" sz="2800" i="1" dirty="0">
                <a:latin typeface="Calibri" panose="020F0502020204030204" pitchFamily="34" charset="0"/>
                <a:cs typeface="Calibri" panose="020F0502020204030204" pitchFamily="34" charset="0"/>
              </a:rPr>
              <a:t> </a:t>
            </a:r>
            <a:r>
              <a:rPr lang="en-US" sz="2800" i="1" dirty="0" err="1">
                <a:latin typeface="Calibri" panose="020F0502020204030204" pitchFamily="34" charset="0"/>
                <a:cs typeface="Calibri" panose="020F0502020204030204" pitchFamily="34" charset="0"/>
              </a:rPr>
              <a:t>ein</a:t>
            </a:r>
            <a:r>
              <a:rPr lang="en-US" sz="2800" i="1" dirty="0">
                <a:latin typeface="Calibri" panose="020F0502020204030204" pitchFamily="34" charset="0"/>
                <a:cs typeface="Calibri" panose="020F0502020204030204" pitchFamily="34" charset="0"/>
              </a:rPr>
              <a:t> </a:t>
            </a:r>
            <a:r>
              <a:rPr lang="en-US" sz="2800" i="1" dirty="0" err="1">
                <a:latin typeface="Calibri" panose="020F0502020204030204" pitchFamily="34" charset="0"/>
                <a:cs typeface="Calibri" panose="020F0502020204030204" pitchFamily="34" charset="0"/>
              </a:rPr>
              <a:t>Autounfall</a:t>
            </a:r>
            <a:r>
              <a:rPr lang="en-US" sz="2800" i="1" dirty="0">
                <a:latin typeface="Calibri" panose="020F0502020204030204" pitchFamily="34" charset="0"/>
                <a:cs typeface="Calibri" panose="020F0502020204030204" pitchFamily="34" charset="0"/>
              </a:rPr>
              <a:t> </a:t>
            </a:r>
            <a:r>
              <a:rPr lang="en-US" sz="2800" i="1" dirty="0" err="1">
                <a:latin typeface="Calibri" panose="020F0502020204030204" pitchFamily="34" charset="0"/>
                <a:cs typeface="Calibri" panose="020F0502020204030204" pitchFamily="34" charset="0"/>
              </a:rPr>
              <a:t>ein</a:t>
            </a:r>
            <a:r>
              <a:rPr lang="en-US" sz="2800" i="1" dirty="0">
                <a:latin typeface="Calibri" panose="020F0502020204030204" pitchFamily="34" charset="0"/>
                <a:cs typeface="Calibri" panose="020F0502020204030204" pitchFamily="34" charset="0"/>
              </a:rPr>
              <a:t> </a:t>
            </a:r>
            <a:r>
              <a:rPr lang="en-US" sz="2800" i="1" dirty="0" err="1">
                <a:latin typeface="Calibri" panose="020F0502020204030204" pitchFamily="34" charset="0"/>
                <a:cs typeface="Calibri" panose="020F0502020204030204" pitchFamily="34" charset="0"/>
              </a:rPr>
              <a:t>Schadensfall</a:t>
            </a:r>
            <a:r>
              <a:rPr lang="en-US" sz="2800" i="1" dirty="0">
                <a:latin typeface="Calibri" panose="020F0502020204030204" pitchFamily="34" charset="0"/>
                <a:cs typeface="Calibri" panose="020F0502020204030204" pitchFamily="34" charset="0"/>
              </a:rPr>
              <a:t> für die </a:t>
            </a:r>
            <a:r>
              <a:rPr lang="en-US" sz="2800" i="1" dirty="0" err="1">
                <a:latin typeface="Calibri" panose="020F0502020204030204" pitchFamily="34" charset="0"/>
                <a:cs typeface="Calibri" panose="020F0502020204030204" pitchFamily="34" charset="0"/>
              </a:rPr>
              <a:t>Kfz-Versicherung</a:t>
            </a:r>
            <a:r>
              <a:rPr lang="en-US" sz="2800" i="1" dirty="0">
                <a:latin typeface="Calibri" panose="020F0502020204030204" pitchFamily="34" charset="0"/>
                <a:cs typeface="Calibri" panose="020F0502020204030204" pitchFamily="34" charset="0"/>
              </a:rPr>
              <a:t>.</a:t>
            </a:r>
          </a:p>
          <a:p>
            <a:endParaRPr lang="en-US" sz="2800" i="1" dirty="0">
              <a:latin typeface="Calibri" panose="020F0502020204030204" pitchFamily="34" charset="0"/>
              <a:cs typeface="Calibri" panose="020F0502020204030204" pitchFamily="34" charset="0"/>
            </a:endParaRPr>
          </a:p>
          <a:p>
            <a:r>
              <a:rPr lang="it-IT" sz="2800" b="1" i="1" dirty="0">
                <a:latin typeface="Calibri" panose="020F0502020204030204" pitchFamily="34" charset="0"/>
                <a:cs typeface="Calibri" panose="020F0502020204030204" pitchFamily="34" charset="0"/>
              </a:rPr>
              <a:t>Sinistro</a:t>
            </a:r>
            <a:endParaRPr lang="it-IT" sz="2800" i="1" dirty="0">
              <a:latin typeface="Calibri" panose="020F0502020204030204" pitchFamily="34" charset="0"/>
              <a:cs typeface="Calibri" panose="020F0502020204030204" pitchFamily="34" charset="0"/>
            </a:endParaRPr>
          </a:p>
          <a:p>
            <a:r>
              <a:rPr lang="it-IT" sz="2800" i="1" dirty="0">
                <a:latin typeface="Calibri" panose="020F0502020204030204" pitchFamily="34" charset="0"/>
                <a:cs typeface="Calibri" panose="020F0502020204030204" pitchFamily="34" charset="0"/>
              </a:rPr>
              <a:t>Il verificarsi del rischio per il quale è prestata la garanzia nel tempo e nelle condizioni previste in polizza che concreta l'obbligo dell'Assicuratore di indennizzare all'Assicurato i conseguenti danni, secondo le pattuizioni contrattuali.</a:t>
            </a:r>
          </a:p>
          <a:p>
            <a:endParaRPr lang="it-IT" sz="2800" i="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989436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740307"/>
          </a:xfrm>
          <a:prstGeom prst="rect">
            <a:avLst/>
          </a:prstGeom>
          <a:noFill/>
          <a:ln w="9525">
            <a:noFill/>
            <a:miter lim="800000"/>
            <a:headEnd/>
            <a:tailEnd/>
          </a:ln>
        </p:spPr>
        <p:txBody>
          <a:bodyPr>
            <a:spAutoFit/>
          </a:bodyPr>
          <a:lstStyle/>
          <a:p>
            <a:r>
              <a:rPr lang="it-IT" i="1" dirty="0"/>
              <a:t>Man solle </a:t>
            </a:r>
            <a:r>
              <a:rPr lang="it-IT" i="1" dirty="0" err="1"/>
              <a:t>sich</a:t>
            </a:r>
            <a:r>
              <a:rPr lang="it-IT" i="1" dirty="0"/>
              <a:t> </a:t>
            </a:r>
            <a:r>
              <a:rPr lang="it-IT" i="1" dirty="0" err="1"/>
              <a:t>bewusst</a:t>
            </a:r>
            <a:r>
              <a:rPr lang="it-IT" i="1" dirty="0"/>
              <a:t> </a:t>
            </a:r>
            <a:r>
              <a:rPr lang="it-IT" i="1" dirty="0" err="1"/>
              <a:t>werden</a:t>
            </a:r>
            <a:r>
              <a:rPr lang="it-IT" i="1" dirty="0"/>
              <a:t>, </a:t>
            </a:r>
            <a:r>
              <a:rPr lang="it-IT" i="1" dirty="0" err="1"/>
              <a:t>wie</a:t>
            </a:r>
            <a:r>
              <a:rPr lang="it-IT" i="1" dirty="0"/>
              <a:t> </a:t>
            </a:r>
            <a:r>
              <a:rPr lang="it-IT" i="1" dirty="0" err="1"/>
              <a:t>viel</a:t>
            </a:r>
            <a:r>
              <a:rPr lang="it-IT" i="1" dirty="0"/>
              <a:t> man </a:t>
            </a:r>
            <a:r>
              <a:rPr lang="it-IT" i="1" dirty="0" err="1"/>
              <a:t>ausgibt</a:t>
            </a:r>
            <a:r>
              <a:rPr lang="it-IT" i="1" dirty="0"/>
              <a:t>: «</a:t>
            </a:r>
            <a:r>
              <a:rPr lang="it-IT" i="1" dirty="0" err="1"/>
              <a:t>Ein</a:t>
            </a:r>
            <a:r>
              <a:rPr lang="it-IT" i="1" dirty="0"/>
              <a:t> </a:t>
            </a:r>
            <a:r>
              <a:rPr lang="it-IT" i="1" dirty="0" err="1"/>
              <a:t>Ausgabenplan</a:t>
            </a:r>
            <a:r>
              <a:rPr lang="it-IT" i="1" dirty="0"/>
              <a:t> </a:t>
            </a:r>
            <a:r>
              <a:rPr lang="it-IT" i="1" dirty="0" err="1"/>
              <a:t>kann</a:t>
            </a:r>
            <a:r>
              <a:rPr lang="it-IT" i="1" dirty="0"/>
              <a:t> </a:t>
            </a:r>
            <a:r>
              <a:rPr lang="it-IT" i="1" dirty="0" err="1"/>
              <a:t>helfen</a:t>
            </a:r>
            <a:r>
              <a:rPr lang="it-IT" i="1" dirty="0"/>
              <a:t>. Man </a:t>
            </a:r>
            <a:r>
              <a:rPr lang="it-IT" i="1" dirty="0" err="1"/>
              <a:t>dokumentiert</a:t>
            </a:r>
            <a:r>
              <a:rPr lang="it-IT" i="1" dirty="0"/>
              <a:t> die </a:t>
            </a:r>
            <a:r>
              <a:rPr lang="it-IT" i="1" dirty="0" err="1"/>
              <a:t>monatlichen</a:t>
            </a:r>
            <a:r>
              <a:rPr lang="it-IT" i="1" dirty="0"/>
              <a:t> </a:t>
            </a:r>
            <a:r>
              <a:rPr lang="it-IT" i="1" dirty="0" err="1"/>
              <a:t>Fixkosten</a:t>
            </a:r>
            <a:r>
              <a:rPr lang="it-IT" i="1" dirty="0"/>
              <a:t> </a:t>
            </a:r>
            <a:r>
              <a:rPr lang="it-IT" i="1" dirty="0" err="1"/>
              <a:t>wie</a:t>
            </a:r>
            <a:r>
              <a:rPr lang="it-IT" i="1" dirty="0"/>
              <a:t> Miete, </a:t>
            </a:r>
            <a:r>
              <a:rPr lang="it-IT" i="1" dirty="0" err="1"/>
              <a:t>Lebensmittel</a:t>
            </a:r>
            <a:r>
              <a:rPr lang="it-IT" i="1" dirty="0"/>
              <a:t> und Auto. </a:t>
            </a:r>
            <a:r>
              <a:rPr lang="it-IT" i="1" dirty="0" err="1"/>
              <a:t>Zusätzlich</a:t>
            </a:r>
            <a:r>
              <a:rPr lang="it-IT" i="1" dirty="0"/>
              <a:t> </a:t>
            </a:r>
            <a:r>
              <a:rPr lang="it-IT" i="1" dirty="0" err="1"/>
              <a:t>kann</a:t>
            </a:r>
            <a:r>
              <a:rPr lang="it-IT" i="1" dirty="0"/>
              <a:t> man </a:t>
            </a:r>
            <a:r>
              <a:rPr lang="it-IT" i="1" dirty="0" err="1"/>
              <a:t>weitere</a:t>
            </a:r>
            <a:r>
              <a:rPr lang="it-IT" i="1" dirty="0"/>
              <a:t> </a:t>
            </a:r>
            <a:r>
              <a:rPr lang="it-IT" i="1" dirty="0" err="1"/>
              <a:t>Kategorien</a:t>
            </a:r>
            <a:r>
              <a:rPr lang="it-IT" i="1" dirty="0"/>
              <a:t> </a:t>
            </a:r>
            <a:r>
              <a:rPr lang="it-IT" i="1" dirty="0" err="1"/>
              <a:t>festlegen</a:t>
            </a:r>
            <a:r>
              <a:rPr lang="it-IT" i="1" dirty="0"/>
              <a:t> und </a:t>
            </a:r>
            <a:r>
              <a:rPr lang="it-IT" i="1" dirty="0" err="1"/>
              <a:t>entscheiden</a:t>
            </a:r>
            <a:r>
              <a:rPr lang="it-IT" i="1" dirty="0"/>
              <a:t>, </a:t>
            </a:r>
            <a:r>
              <a:rPr lang="it-IT" i="1" dirty="0" err="1"/>
              <a:t>wohin</a:t>
            </a:r>
            <a:r>
              <a:rPr lang="it-IT" i="1" dirty="0"/>
              <a:t> </a:t>
            </a:r>
            <a:r>
              <a:rPr lang="it-IT" i="1" dirty="0" err="1"/>
              <a:t>das</a:t>
            </a:r>
            <a:r>
              <a:rPr lang="it-IT" i="1" dirty="0"/>
              <a:t> </a:t>
            </a:r>
            <a:r>
              <a:rPr lang="it-IT" i="1" dirty="0" err="1"/>
              <a:t>Geld</a:t>
            </a:r>
            <a:r>
              <a:rPr lang="it-IT" i="1" dirty="0"/>
              <a:t> </a:t>
            </a:r>
            <a:r>
              <a:rPr lang="it-IT" i="1" dirty="0" err="1"/>
              <a:t>fliesst</a:t>
            </a:r>
            <a:r>
              <a:rPr lang="it-IT" i="1" dirty="0"/>
              <a:t>. </a:t>
            </a:r>
            <a:r>
              <a:rPr lang="it-IT" i="1" dirty="0" err="1"/>
              <a:t>Dabei</a:t>
            </a:r>
            <a:r>
              <a:rPr lang="it-IT" i="1" dirty="0"/>
              <a:t> </a:t>
            </a:r>
            <a:r>
              <a:rPr lang="it-IT" i="1" dirty="0" err="1"/>
              <a:t>sollte</a:t>
            </a:r>
            <a:r>
              <a:rPr lang="it-IT" i="1" dirty="0"/>
              <a:t> </a:t>
            </a:r>
            <a:r>
              <a:rPr lang="it-IT" i="1" dirty="0" err="1"/>
              <a:t>immer</a:t>
            </a:r>
            <a:r>
              <a:rPr lang="it-IT" i="1" dirty="0"/>
              <a:t> die </a:t>
            </a:r>
            <a:r>
              <a:rPr lang="it-IT" i="1" dirty="0" err="1"/>
              <a:t>eigenen</a:t>
            </a:r>
            <a:r>
              <a:rPr lang="it-IT" i="1" dirty="0"/>
              <a:t> </a:t>
            </a:r>
            <a:r>
              <a:rPr lang="it-IT" i="1" dirty="0" err="1"/>
              <a:t>Ziele</a:t>
            </a:r>
            <a:r>
              <a:rPr lang="it-IT" i="1" dirty="0"/>
              <a:t> </a:t>
            </a:r>
            <a:r>
              <a:rPr lang="it-IT" i="1" dirty="0" err="1"/>
              <a:t>im</a:t>
            </a:r>
            <a:r>
              <a:rPr lang="it-IT" i="1" dirty="0"/>
              <a:t> Auge </a:t>
            </a:r>
            <a:r>
              <a:rPr lang="it-IT" i="1" dirty="0" err="1"/>
              <a:t>behalten</a:t>
            </a:r>
            <a:r>
              <a:rPr lang="it-IT" i="1" dirty="0"/>
              <a:t> </a:t>
            </a:r>
            <a:r>
              <a:rPr lang="it-IT" i="1" dirty="0" err="1"/>
              <a:t>werden</a:t>
            </a:r>
            <a:r>
              <a:rPr lang="it-IT" i="1" dirty="0"/>
              <a:t>. </a:t>
            </a:r>
            <a:r>
              <a:rPr lang="it-IT" i="1" dirty="0" err="1"/>
              <a:t>Trotzdem</a:t>
            </a:r>
            <a:r>
              <a:rPr lang="it-IT" i="1" dirty="0"/>
              <a:t> </a:t>
            </a:r>
            <a:r>
              <a:rPr lang="it-IT" i="1" dirty="0" err="1"/>
              <a:t>darf</a:t>
            </a:r>
            <a:r>
              <a:rPr lang="it-IT" i="1" dirty="0"/>
              <a:t> man </a:t>
            </a:r>
            <a:r>
              <a:rPr lang="it-IT" i="1" dirty="0" err="1"/>
              <a:t>sich</a:t>
            </a:r>
            <a:r>
              <a:rPr lang="it-IT" i="1" dirty="0"/>
              <a:t> </a:t>
            </a:r>
            <a:r>
              <a:rPr lang="it-IT" i="1" dirty="0" err="1"/>
              <a:t>etwas</a:t>
            </a:r>
            <a:r>
              <a:rPr lang="it-IT" i="1" dirty="0"/>
              <a:t> </a:t>
            </a:r>
            <a:r>
              <a:rPr lang="it-IT" i="1" dirty="0" err="1"/>
              <a:t>Geld</a:t>
            </a:r>
            <a:r>
              <a:rPr lang="it-IT" i="1" dirty="0"/>
              <a:t> </a:t>
            </a:r>
            <a:r>
              <a:rPr lang="it-IT" i="1" dirty="0" err="1"/>
              <a:t>übrig</a:t>
            </a:r>
            <a:r>
              <a:rPr lang="it-IT" i="1" dirty="0"/>
              <a:t> </a:t>
            </a:r>
            <a:r>
              <a:rPr lang="it-IT" i="1" dirty="0" err="1"/>
              <a:t>lassen</a:t>
            </a:r>
            <a:r>
              <a:rPr lang="it-IT" i="1" dirty="0"/>
              <a:t> </a:t>
            </a:r>
            <a:r>
              <a:rPr lang="it-IT" i="1" dirty="0" err="1"/>
              <a:t>für</a:t>
            </a:r>
            <a:r>
              <a:rPr lang="it-IT" i="1" dirty="0"/>
              <a:t> </a:t>
            </a:r>
            <a:r>
              <a:rPr lang="it-IT" i="1" dirty="0" err="1"/>
              <a:t>Dinge</a:t>
            </a:r>
            <a:r>
              <a:rPr lang="it-IT" i="1" dirty="0"/>
              <a:t>, die </a:t>
            </a:r>
            <a:r>
              <a:rPr lang="it-IT" i="1" dirty="0" err="1"/>
              <a:t>glücklich</a:t>
            </a:r>
            <a:r>
              <a:rPr lang="it-IT" i="1" dirty="0"/>
              <a:t> </a:t>
            </a:r>
            <a:r>
              <a:rPr lang="it-IT" i="1" dirty="0" err="1"/>
              <a:t>machen</a:t>
            </a:r>
            <a:r>
              <a:rPr lang="it-IT" i="1" dirty="0"/>
              <a:t>.»</a:t>
            </a:r>
          </a:p>
          <a:p>
            <a:endParaRPr lang="it-IT" dirty="0"/>
          </a:p>
          <a:p>
            <a:r>
              <a:rPr lang="it-IT" dirty="0"/>
              <a:t>Si dovrebbe prendere consapevolezza di quanto si spende: “Uno schema delle spese potrebbe essere d’aiuto. Si documentano le uscite fisse mensili, come ad esempio l’affitto, gli alimenti e le spese per l’auto. Successivamente si possono definire ulteriori categorie e stabilire dove destinare il denaro. In questo modo i propri obiettivi dovrebbero sempre rimanere a mente. Ciononostante si può tenere da parte del denaro per sé, per ciò che ci rende felici.”</a:t>
            </a:r>
          </a:p>
          <a:p>
            <a:endParaRPr lang="it-IT" dirty="0"/>
          </a:p>
          <a:p>
            <a:endParaRPr lang="it-IT" dirty="0"/>
          </a:p>
        </p:txBody>
      </p:sp>
    </p:spTree>
    <p:extLst>
      <p:ext uri="{BB962C8B-B14F-4D97-AF65-F5344CB8AC3E}">
        <p14:creationId xmlns:p14="http://schemas.microsoft.com/office/powerpoint/2010/main" val="10879281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30D334-E8F4-B14F-FD4B-3BF954CD5E60}"/>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9395F7B-F9C6-090C-4CF4-6B1FFF9C1210}"/>
              </a:ext>
            </a:extLst>
          </p:cNvPr>
          <p:cNvSpPr txBox="1">
            <a:spLocks noChangeArrowheads="1"/>
          </p:cNvSpPr>
          <p:nvPr/>
        </p:nvSpPr>
        <p:spPr bwMode="auto">
          <a:xfrm>
            <a:off x="301625" y="222250"/>
            <a:ext cx="8229600" cy="3970318"/>
          </a:xfrm>
          <a:prstGeom prst="rect">
            <a:avLst/>
          </a:prstGeom>
          <a:noFill/>
          <a:ln w="9525">
            <a:noFill/>
            <a:miter lim="800000"/>
            <a:headEnd/>
            <a:tailEnd/>
          </a:ln>
        </p:spPr>
        <p:txBody>
          <a:bodyPr>
            <a:spAutoFit/>
          </a:bodyPr>
          <a:lstStyle/>
          <a:p>
            <a:r>
              <a:rPr lang="de-DE" sz="2800" b="1" i="1" dirty="0">
                <a:latin typeface="Calibri" panose="020F0502020204030204" pitchFamily="34" charset="0"/>
                <a:cs typeface="Calibri" panose="020F0502020204030204" pitchFamily="34" charset="0"/>
              </a:rPr>
              <a:t>Risiko</a:t>
            </a:r>
          </a:p>
          <a:p>
            <a:r>
              <a:rPr lang="de-DE" sz="2800" i="1" dirty="0">
                <a:latin typeface="Calibri" panose="020F0502020204030204" pitchFamily="34" charset="0"/>
                <a:cs typeface="Calibri" panose="020F0502020204030204" pitchFamily="34" charset="0"/>
              </a:rPr>
              <a:t>Möglichkeit, dass ein Schaden eintritt. Dabei handelt es sich um Bedrohungen und Gefahren des täglichen Lebens, deren Schäden nicht mit Sicherheit vorhergesagt werden können.</a:t>
            </a:r>
          </a:p>
          <a:p>
            <a:endParaRPr lang="de-DE" sz="2800" i="1" dirty="0">
              <a:latin typeface="Calibri" panose="020F0502020204030204" pitchFamily="34" charset="0"/>
              <a:cs typeface="Calibri" panose="020F0502020204030204" pitchFamily="34" charset="0"/>
            </a:endParaRPr>
          </a:p>
          <a:p>
            <a:r>
              <a:rPr lang="de-DE" sz="2800" b="1" i="1" dirty="0" err="1">
                <a:latin typeface="Calibri" panose="020F0502020204030204" pitchFamily="34" charset="0"/>
                <a:cs typeface="Calibri" panose="020F0502020204030204" pitchFamily="34" charset="0"/>
              </a:rPr>
              <a:t>Rischio</a:t>
            </a:r>
            <a:endParaRPr lang="de-DE" sz="2800" b="1" i="1" dirty="0">
              <a:latin typeface="Calibri" panose="020F0502020204030204" pitchFamily="34" charset="0"/>
              <a:cs typeface="Calibri" panose="020F0502020204030204" pitchFamily="34" charset="0"/>
            </a:endParaRPr>
          </a:p>
          <a:p>
            <a:r>
              <a:rPr lang="de-DE" sz="2800" i="1" dirty="0">
                <a:latin typeface="Calibri" panose="020F0502020204030204" pitchFamily="34" charset="0"/>
                <a:cs typeface="Calibri" panose="020F0502020204030204" pitchFamily="34" charset="0"/>
              </a:rPr>
              <a:t>La </a:t>
            </a:r>
            <a:r>
              <a:rPr lang="de-DE" sz="2800" i="1" dirty="0" err="1">
                <a:latin typeface="Calibri" panose="020F0502020204030204" pitchFamily="34" charset="0"/>
                <a:cs typeface="Calibri" panose="020F0502020204030204" pitchFamily="34" charset="0"/>
              </a:rPr>
              <a:t>probabilità</a:t>
            </a:r>
            <a:r>
              <a:rPr lang="de-DE" sz="2800" i="1" dirty="0">
                <a:latin typeface="Calibri" panose="020F0502020204030204" pitchFamily="34" charset="0"/>
                <a:cs typeface="Calibri" panose="020F0502020204030204" pitchFamily="34" charset="0"/>
              </a:rPr>
              <a:t> </a:t>
            </a:r>
            <a:r>
              <a:rPr lang="de-DE" sz="2800" i="1" dirty="0" err="1">
                <a:latin typeface="Calibri" panose="020F0502020204030204" pitchFamily="34" charset="0"/>
                <a:cs typeface="Calibri" panose="020F0502020204030204" pitchFamily="34" charset="0"/>
              </a:rPr>
              <a:t>che</a:t>
            </a:r>
            <a:r>
              <a:rPr lang="de-DE" sz="2800" i="1" dirty="0">
                <a:latin typeface="Calibri" panose="020F0502020204030204" pitchFamily="34" charset="0"/>
                <a:cs typeface="Calibri" panose="020F0502020204030204" pitchFamily="34" charset="0"/>
              </a:rPr>
              <a:t> </a:t>
            </a:r>
            <a:r>
              <a:rPr lang="de-DE" sz="2800" i="1" dirty="0" err="1">
                <a:latin typeface="Calibri" panose="020F0502020204030204" pitchFamily="34" charset="0"/>
                <a:cs typeface="Calibri" panose="020F0502020204030204" pitchFamily="34" charset="0"/>
              </a:rPr>
              <a:t>l‘evento</a:t>
            </a:r>
            <a:r>
              <a:rPr lang="de-DE" sz="2800" i="1" dirty="0">
                <a:latin typeface="Calibri" panose="020F0502020204030204" pitchFamily="34" charset="0"/>
                <a:cs typeface="Calibri" panose="020F0502020204030204" pitchFamily="34" charset="0"/>
              </a:rPr>
              <a:t> </a:t>
            </a:r>
            <a:r>
              <a:rPr lang="de-DE" sz="2800" i="1" dirty="0" err="1">
                <a:latin typeface="Calibri" panose="020F0502020204030204" pitchFamily="34" charset="0"/>
                <a:cs typeface="Calibri" panose="020F0502020204030204" pitchFamily="34" charset="0"/>
              </a:rPr>
              <a:t>dannoso</a:t>
            </a:r>
            <a:r>
              <a:rPr lang="de-DE" sz="2800" i="1" dirty="0">
                <a:latin typeface="Calibri" panose="020F0502020204030204" pitchFamily="34" charset="0"/>
                <a:cs typeface="Calibri" panose="020F0502020204030204" pitchFamily="34" charset="0"/>
              </a:rPr>
              <a:t> si </a:t>
            </a:r>
            <a:r>
              <a:rPr lang="de-DE" sz="2800" i="1" dirty="0" err="1">
                <a:latin typeface="Calibri" panose="020F0502020204030204" pitchFamily="34" charset="0"/>
                <a:cs typeface="Calibri" panose="020F0502020204030204" pitchFamily="34" charset="0"/>
              </a:rPr>
              <a:t>verifichi</a:t>
            </a:r>
            <a:r>
              <a:rPr lang="de-DE" sz="2800" i="1" dirty="0">
                <a:latin typeface="Calibri" panose="020F0502020204030204" pitchFamily="34" charset="0"/>
                <a:cs typeface="Calibri" panose="020F0502020204030204" pitchFamily="34" charset="0"/>
              </a:rPr>
              <a:t>.</a:t>
            </a:r>
          </a:p>
          <a:p>
            <a:endParaRPr lang="it-IT" sz="2800" i="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918250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EEBC10-6B85-FB85-E0FD-E2473F7B2ED2}"/>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07BD1D7-E846-159F-67B0-803156B21B1C}"/>
              </a:ext>
            </a:extLst>
          </p:cNvPr>
          <p:cNvSpPr txBox="1">
            <a:spLocks noChangeArrowheads="1"/>
          </p:cNvSpPr>
          <p:nvPr/>
        </p:nvSpPr>
        <p:spPr bwMode="auto">
          <a:xfrm>
            <a:off x="301625" y="222250"/>
            <a:ext cx="8229600" cy="6124754"/>
          </a:xfrm>
          <a:prstGeom prst="rect">
            <a:avLst/>
          </a:prstGeom>
          <a:noFill/>
          <a:ln w="9525">
            <a:noFill/>
            <a:miter lim="800000"/>
            <a:headEnd/>
            <a:tailEnd/>
          </a:ln>
        </p:spPr>
        <p:txBody>
          <a:bodyPr>
            <a:spAutoFit/>
          </a:bodyPr>
          <a:lstStyle/>
          <a:p>
            <a:r>
              <a:rPr lang="it-IT" sz="2800" b="1" i="1" dirty="0" err="1"/>
              <a:t>Leistungen</a:t>
            </a:r>
            <a:r>
              <a:rPr lang="it-IT" sz="2800" b="1" i="1" dirty="0"/>
              <a:t> </a:t>
            </a:r>
            <a:r>
              <a:rPr lang="it-IT" sz="2800" b="1" i="1" dirty="0" err="1"/>
              <a:t>der</a:t>
            </a:r>
            <a:r>
              <a:rPr lang="it-IT" sz="2800" b="1" i="1" dirty="0"/>
              <a:t> </a:t>
            </a:r>
            <a:r>
              <a:rPr lang="it-IT" sz="2800" b="1" i="1" dirty="0" err="1"/>
              <a:t>Hausratversicherung</a:t>
            </a:r>
            <a:endParaRPr lang="it-IT" sz="2800" i="1" dirty="0"/>
          </a:p>
          <a:p>
            <a:r>
              <a:rPr lang="en-US" sz="2800" b="1" i="1" dirty="0" err="1"/>
              <a:t>Erstattung</a:t>
            </a:r>
            <a:r>
              <a:rPr lang="en-US" sz="2800" b="1" i="1" dirty="0"/>
              <a:t> </a:t>
            </a:r>
            <a:r>
              <a:rPr lang="en-US" sz="2800" b="1" i="1" dirty="0" err="1"/>
              <a:t>zum</a:t>
            </a:r>
            <a:r>
              <a:rPr lang="en-US" sz="2800" b="1" i="1" dirty="0"/>
              <a:t> </a:t>
            </a:r>
            <a:r>
              <a:rPr lang="en-US" sz="2800" b="1" i="1" dirty="0" err="1"/>
              <a:t>Neuwert</a:t>
            </a:r>
            <a:endParaRPr lang="it-IT" sz="2800" i="1" dirty="0"/>
          </a:p>
          <a:p>
            <a:r>
              <a:rPr lang="en-US" sz="2800" i="1" dirty="0"/>
              <a:t>Bei </a:t>
            </a:r>
            <a:r>
              <a:rPr lang="en-US" sz="2800" i="1" dirty="0" err="1"/>
              <a:t>Beschädigung</a:t>
            </a:r>
            <a:r>
              <a:rPr lang="en-US" sz="2800" i="1" dirty="0"/>
              <a:t> </a:t>
            </a:r>
            <a:r>
              <a:rPr lang="en-US" sz="2800" i="1" dirty="0" err="1"/>
              <a:t>oder</a:t>
            </a:r>
            <a:r>
              <a:rPr lang="en-US" sz="2800" i="1" dirty="0"/>
              <a:t> </a:t>
            </a:r>
            <a:r>
              <a:rPr lang="en-US" sz="2800" i="1" dirty="0" err="1"/>
              <a:t>Zerstörung</a:t>
            </a:r>
            <a:r>
              <a:rPr lang="en-US" sz="2800" i="1" dirty="0"/>
              <a:t> des </a:t>
            </a:r>
            <a:r>
              <a:rPr lang="en-US" sz="2800" i="1" dirty="0" err="1"/>
              <a:t>Hausrats</a:t>
            </a:r>
            <a:r>
              <a:rPr lang="en-US" sz="2800" i="1" dirty="0"/>
              <a:t> </a:t>
            </a:r>
            <a:r>
              <a:rPr lang="en-US" sz="2800" i="1" dirty="0" err="1"/>
              <a:t>durch</a:t>
            </a:r>
            <a:r>
              <a:rPr lang="en-US" sz="2800" i="1" dirty="0"/>
              <a:t> Feuer, Sturm, Hagel, </a:t>
            </a:r>
            <a:r>
              <a:rPr lang="en-US" sz="2800" i="1" dirty="0" err="1"/>
              <a:t>Leitungswasser</a:t>
            </a:r>
            <a:r>
              <a:rPr lang="en-US" sz="2800" i="1" dirty="0"/>
              <a:t>, </a:t>
            </a:r>
            <a:r>
              <a:rPr lang="en-US" sz="2800" i="1" dirty="0" err="1"/>
              <a:t>Überspannung</a:t>
            </a:r>
            <a:r>
              <a:rPr lang="en-US" sz="2800" i="1" dirty="0"/>
              <a:t> </a:t>
            </a:r>
            <a:r>
              <a:rPr lang="en-US" sz="2800" i="1" dirty="0" err="1"/>
              <a:t>durch</a:t>
            </a:r>
            <a:r>
              <a:rPr lang="en-US" sz="2800" i="1" dirty="0"/>
              <a:t> Blitz, </a:t>
            </a:r>
            <a:r>
              <a:rPr lang="en-US" sz="2800" i="1" dirty="0" err="1"/>
              <a:t>Einbruchdiebstahl</a:t>
            </a:r>
            <a:r>
              <a:rPr lang="en-US" sz="2800" i="1" dirty="0"/>
              <a:t>, </a:t>
            </a:r>
            <a:r>
              <a:rPr lang="en-US" sz="2800" i="1" dirty="0" err="1"/>
              <a:t>Vandalismus</a:t>
            </a:r>
            <a:r>
              <a:rPr lang="en-US" sz="2800" i="1" dirty="0"/>
              <a:t> </a:t>
            </a:r>
            <a:r>
              <a:rPr lang="en-US" sz="2800" i="1" dirty="0" err="1"/>
              <a:t>nach</a:t>
            </a:r>
            <a:r>
              <a:rPr lang="en-US" sz="2800" i="1" dirty="0"/>
              <a:t> </a:t>
            </a:r>
            <a:r>
              <a:rPr lang="en-US" sz="2800" i="1" dirty="0" err="1"/>
              <a:t>Einbruch</a:t>
            </a:r>
            <a:r>
              <a:rPr lang="en-US" sz="2800" i="1" dirty="0"/>
              <a:t> </a:t>
            </a:r>
            <a:r>
              <a:rPr lang="en-US" sz="2800" i="1" dirty="0" err="1"/>
              <a:t>bzw</a:t>
            </a:r>
            <a:r>
              <a:rPr lang="en-US" sz="2800" i="1" dirty="0"/>
              <a:t>. Raub. </a:t>
            </a:r>
          </a:p>
          <a:p>
            <a:endParaRPr lang="it-IT" sz="2800" dirty="0"/>
          </a:p>
          <a:p>
            <a:r>
              <a:rPr lang="it-IT" sz="2800" dirty="0"/>
              <a:t>Prestazioni dell’assicurazione casa</a:t>
            </a:r>
          </a:p>
          <a:p>
            <a:r>
              <a:rPr lang="it-IT" sz="2800" dirty="0"/>
              <a:t>Risarcimento del valore a nuovo</a:t>
            </a:r>
          </a:p>
          <a:p>
            <a:r>
              <a:rPr lang="it-IT" sz="2800" dirty="0"/>
              <a:t>Nel caso di danneggiamento o distruzione del fabbricato e del contenuto a causa di incendio, tempesta, grandine, perdite d’acqua, sovratensione da fulmini, furto con scasso, vandalismo a seguito di effrazione o rapina. </a:t>
            </a:r>
          </a:p>
          <a:p>
            <a:endParaRPr lang="it-IT" sz="2800" dirty="0">
              <a:solidFill>
                <a:srgbClr val="FF0000"/>
              </a:solidFill>
            </a:endParaRPr>
          </a:p>
        </p:txBody>
      </p:sp>
    </p:spTree>
    <p:extLst>
      <p:ext uri="{BB962C8B-B14F-4D97-AF65-F5344CB8AC3E}">
        <p14:creationId xmlns:p14="http://schemas.microsoft.com/office/powerpoint/2010/main" val="36056983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3D879D-C8E3-A4E8-E6C7-E51F123A5047}"/>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8C62C7F9-B1A5-8A00-FFAD-58BEABD987B3}"/>
              </a:ext>
            </a:extLst>
          </p:cNvPr>
          <p:cNvSpPr txBox="1">
            <a:spLocks noChangeArrowheads="1"/>
          </p:cNvSpPr>
          <p:nvPr/>
        </p:nvSpPr>
        <p:spPr bwMode="auto">
          <a:xfrm>
            <a:off x="301625" y="222250"/>
            <a:ext cx="8229600" cy="6555641"/>
          </a:xfrm>
          <a:prstGeom prst="rect">
            <a:avLst/>
          </a:prstGeom>
          <a:noFill/>
          <a:ln w="9525">
            <a:noFill/>
            <a:miter lim="800000"/>
            <a:headEnd/>
            <a:tailEnd/>
          </a:ln>
        </p:spPr>
        <p:txBody>
          <a:bodyPr>
            <a:spAutoFit/>
          </a:bodyPr>
          <a:lstStyle/>
          <a:p>
            <a:r>
              <a:rPr lang="de-DE" sz="2800" b="1" i="1" dirty="0">
                <a:latin typeface="Calibri" panose="020F0502020204030204" pitchFamily="34" charset="0"/>
                <a:cs typeface="Calibri" panose="020F0502020204030204" pitchFamily="34" charset="0"/>
              </a:rPr>
              <a:t>Leitungswasser</a:t>
            </a:r>
          </a:p>
          <a:p>
            <a:r>
              <a:rPr lang="de-DE" sz="2800" i="1" dirty="0">
                <a:latin typeface="Calibri" panose="020F0502020204030204" pitchFamily="34" charset="0"/>
                <a:cs typeface="Calibri" panose="020F0502020204030204" pitchFamily="34" charset="0"/>
              </a:rPr>
              <a:t>Gemäß den Allgemeinen Hausratversicherungsbedingungen handelt es sich hierbei um Wasser, welches bestimmungswidrig aus dem geschlossenen Rohrleitungssystem austritt.</a:t>
            </a:r>
            <a:r>
              <a:rPr lang="it-IT" sz="2800" i="1" dirty="0">
                <a:latin typeface="Calibri" panose="020F0502020204030204" pitchFamily="34" charset="0"/>
                <a:cs typeface="Calibri" panose="020F0502020204030204" pitchFamily="34" charset="0"/>
              </a:rPr>
              <a:t> </a:t>
            </a:r>
          </a:p>
          <a:p>
            <a:endParaRPr lang="it-IT" sz="2800" i="1" dirty="0">
              <a:latin typeface="Calibri" panose="020F0502020204030204" pitchFamily="34" charset="0"/>
              <a:cs typeface="Calibri" panose="020F0502020204030204" pitchFamily="34" charset="0"/>
            </a:endParaRPr>
          </a:p>
          <a:p>
            <a:r>
              <a:rPr lang="it-IT" sz="2800" b="1" i="1" dirty="0">
                <a:latin typeface="Calibri" panose="020F0502020204030204" pitchFamily="34" charset="0"/>
                <a:cs typeface="Calibri" panose="020F0502020204030204" pitchFamily="34" charset="0"/>
              </a:rPr>
              <a:t>Acqua condotta</a:t>
            </a:r>
          </a:p>
          <a:p>
            <a:r>
              <a:rPr lang="it-IT" sz="2800" i="1" dirty="0">
                <a:latin typeface="Calibri" panose="020F0502020204030204" pitchFamily="34" charset="0"/>
                <a:cs typeface="Calibri" panose="020F0502020204030204" pitchFamily="34" charset="0"/>
              </a:rPr>
              <a:t>E' l'acqua potabile, piovana o di scarico che è contenuta o che scorre, cioè è "condotta" negli impianti idrici, igienici, di riscaldamento e di condizionamento al servizio del fabbricato. Si ha fuoriuscita di acqua condotta quando a seguito di rottura accidentale di impianti si verificano danni materiali alle cose assicurate. E' oggetto di garanzia nella polizza Incendio e Globale Fabbricati.</a:t>
            </a:r>
          </a:p>
        </p:txBody>
      </p:sp>
    </p:spTree>
    <p:extLst>
      <p:ext uri="{BB962C8B-B14F-4D97-AF65-F5344CB8AC3E}">
        <p14:creationId xmlns:p14="http://schemas.microsoft.com/office/powerpoint/2010/main" val="39010582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2E0BD3-34FB-024C-AC66-21C3049B435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CFE9121D-2347-2D1E-323A-236B7E167EF6}"/>
              </a:ext>
            </a:extLst>
          </p:cNvPr>
          <p:cNvSpPr txBox="1">
            <a:spLocks noChangeArrowheads="1"/>
          </p:cNvSpPr>
          <p:nvPr/>
        </p:nvSpPr>
        <p:spPr bwMode="auto">
          <a:xfrm>
            <a:off x="301625" y="222250"/>
            <a:ext cx="8229600" cy="6555641"/>
          </a:xfrm>
          <a:prstGeom prst="rect">
            <a:avLst/>
          </a:prstGeom>
          <a:noFill/>
          <a:ln w="9525">
            <a:noFill/>
            <a:miter lim="800000"/>
            <a:headEnd/>
            <a:tailEnd/>
          </a:ln>
        </p:spPr>
        <p:txBody>
          <a:bodyPr>
            <a:spAutoFit/>
          </a:bodyPr>
          <a:lstStyle/>
          <a:p>
            <a:r>
              <a:rPr lang="it-IT" sz="2800" b="1" i="1" dirty="0"/>
              <a:t>Furto </a:t>
            </a:r>
          </a:p>
          <a:p>
            <a:r>
              <a:rPr lang="it-IT" sz="2800" i="1" dirty="0"/>
              <a:t>Impossessamento di cose mobili altrui, sottraendole a chi le detiene, al fine di trarne profitto per sé o per altri.</a:t>
            </a:r>
          </a:p>
          <a:p>
            <a:endParaRPr lang="it-IT" sz="2800" b="1" i="1" dirty="0"/>
          </a:p>
          <a:p>
            <a:r>
              <a:rPr lang="it-IT" sz="2800" b="1" i="1" dirty="0"/>
              <a:t>Furto con scasso (o con rottura)</a:t>
            </a:r>
          </a:p>
          <a:p>
            <a:r>
              <a:rPr lang="it-IT" sz="2800" i="1" dirty="0"/>
              <a:t>Furto commesso mediante rottura o forzamento delle serrature e dei mezzi di chiusura dei locali e dei mobili contenenti le cose assicurate, oppure praticando una breccia nei muri o nei soffitti dei locali stessi.</a:t>
            </a:r>
          </a:p>
          <a:p>
            <a:endParaRPr lang="it-IT" sz="2800" i="1" dirty="0"/>
          </a:p>
          <a:p>
            <a:r>
              <a:rPr lang="it-IT" sz="2800" b="1" i="1" dirty="0"/>
              <a:t>Rapina</a:t>
            </a:r>
          </a:p>
          <a:p>
            <a:r>
              <a:rPr lang="it-IT" sz="2800" i="1" dirty="0"/>
              <a:t>Impossessamento di cosa mobile altrui, sottraendola mediante violenza o minaccia, al fine di trarne profitto.</a:t>
            </a:r>
          </a:p>
          <a:p>
            <a:endParaRPr lang="it-IT" sz="2800" dirty="0"/>
          </a:p>
          <a:p>
            <a:endParaRPr lang="it-IT" sz="2800" dirty="0"/>
          </a:p>
        </p:txBody>
      </p:sp>
    </p:spTree>
    <p:extLst>
      <p:ext uri="{BB962C8B-B14F-4D97-AF65-F5344CB8AC3E}">
        <p14:creationId xmlns:p14="http://schemas.microsoft.com/office/powerpoint/2010/main" val="11062919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609C5A-51B9-1873-7CCF-88E773E24B4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871DA43A-E559-F6A6-CC7B-003EABD8E643}"/>
              </a:ext>
            </a:extLst>
          </p:cNvPr>
          <p:cNvSpPr txBox="1">
            <a:spLocks noChangeArrowheads="1"/>
          </p:cNvSpPr>
          <p:nvPr/>
        </p:nvSpPr>
        <p:spPr bwMode="auto">
          <a:xfrm>
            <a:off x="301625" y="222250"/>
            <a:ext cx="8229600" cy="5632311"/>
          </a:xfrm>
          <a:prstGeom prst="rect">
            <a:avLst/>
          </a:prstGeom>
          <a:noFill/>
          <a:ln w="9525">
            <a:noFill/>
            <a:miter lim="800000"/>
            <a:headEnd/>
            <a:tailEnd/>
          </a:ln>
        </p:spPr>
        <p:txBody>
          <a:bodyPr>
            <a:spAutoFit/>
          </a:bodyPr>
          <a:lstStyle/>
          <a:p>
            <a:r>
              <a:rPr lang="en-US" sz="2800" i="1" dirty="0" err="1"/>
              <a:t>Schäden</a:t>
            </a:r>
            <a:r>
              <a:rPr lang="en-US" sz="2800" i="1" dirty="0"/>
              <a:t> </a:t>
            </a:r>
            <a:r>
              <a:rPr lang="en-US" sz="2800" i="1" dirty="0" err="1"/>
              <a:t>durch</a:t>
            </a:r>
            <a:r>
              <a:rPr lang="en-US" sz="2800" i="1" dirty="0"/>
              <a:t> Sturm </a:t>
            </a:r>
            <a:r>
              <a:rPr lang="en-US" sz="2800" i="1" dirty="0" err="1"/>
              <a:t>sind</a:t>
            </a:r>
            <a:r>
              <a:rPr lang="en-US" sz="2800" i="1" dirty="0"/>
              <a:t> ab </a:t>
            </a:r>
            <a:r>
              <a:rPr lang="en-US" sz="2800" i="1" dirty="0" err="1"/>
              <a:t>Windstärke</a:t>
            </a:r>
            <a:r>
              <a:rPr lang="en-US" sz="2800" i="1" dirty="0"/>
              <a:t> 7 </a:t>
            </a:r>
            <a:r>
              <a:rPr lang="en-US" sz="2800" i="1" dirty="0" err="1"/>
              <a:t>mitversichert</a:t>
            </a:r>
            <a:r>
              <a:rPr lang="en-US" sz="2800" i="1" dirty="0"/>
              <a:t> (</a:t>
            </a:r>
            <a:r>
              <a:rPr lang="en-US" sz="2800" i="1" dirty="0" err="1"/>
              <a:t>entspricht</a:t>
            </a:r>
            <a:r>
              <a:rPr lang="en-US" sz="2800" i="1" dirty="0"/>
              <a:t> 50 bis 61 km/h). </a:t>
            </a:r>
            <a:r>
              <a:rPr lang="en-US" sz="2800" i="1" dirty="0" err="1"/>
              <a:t>Wertsachen</a:t>
            </a:r>
            <a:r>
              <a:rPr lang="en-US" sz="2800" i="1" dirty="0"/>
              <a:t> </a:t>
            </a:r>
            <a:r>
              <a:rPr lang="en-US" sz="2800" i="1" dirty="0" err="1"/>
              <a:t>sind</a:t>
            </a:r>
            <a:r>
              <a:rPr lang="en-US" sz="2800" i="1" dirty="0"/>
              <a:t> </a:t>
            </a:r>
            <a:r>
              <a:rPr lang="en-US" sz="2800" i="1" dirty="0" err="1"/>
              <a:t>pauschal</a:t>
            </a:r>
            <a:r>
              <a:rPr lang="en-US" sz="2800" i="1" dirty="0"/>
              <a:t> bis 30 % der </a:t>
            </a:r>
            <a:r>
              <a:rPr lang="en-US" sz="2800" i="1" dirty="0" err="1"/>
              <a:t>Versicherungssumme</a:t>
            </a:r>
            <a:r>
              <a:rPr lang="en-US" sz="2800" i="1" dirty="0"/>
              <a:t> </a:t>
            </a:r>
            <a:r>
              <a:rPr lang="en-US" sz="2800" i="1" dirty="0" err="1"/>
              <a:t>mitversichert</a:t>
            </a:r>
            <a:r>
              <a:rPr lang="en-US" sz="2800" i="1" dirty="0"/>
              <a:t>.</a:t>
            </a:r>
            <a:endParaRPr lang="it-IT" sz="2800" i="1" dirty="0"/>
          </a:p>
          <a:p>
            <a:endParaRPr lang="it-IT" sz="2800" dirty="0"/>
          </a:p>
          <a:p>
            <a:endParaRPr lang="it-IT" sz="2800" dirty="0"/>
          </a:p>
          <a:p>
            <a:r>
              <a:rPr lang="it-IT" sz="2800" dirty="0"/>
              <a:t>Danni causati dalla tempesta rientrano nella polizza assicurativa a partire da vento forza 7 (ovvero dai 50 fino ai 61 km/h). Oggetti di valore sono coperti dalla polizza fino a un valore forfettario del 30% della somma assicurata.</a:t>
            </a:r>
          </a:p>
          <a:p>
            <a:endParaRPr lang="it-IT" dirty="0"/>
          </a:p>
          <a:p>
            <a:endParaRPr lang="it-IT" sz="2800" dirty="0">
              <a:solidFill>
                <a:srgbClr val="FF0000"/>
              </a:solidFill>
            </a:endParaRPr>
          </a:p>
        </p:txBody>
      </p:sp>
    </p:spTree>
    <p:extLst>
      <p:ext uri="{BB962C8B-B14F-4D97-AF65-F5344CB8AC3E}">
        <p14:creationId xmlns:p14="http://schemas.microsoft.com/office/powerpoint/2010/main" val="2304834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693866"/>
          </a:xfrm>
          <a:prstGeom prst="rect">
            <a:avLst/>
          </a:prstGeom>
          <a:noFill/>
          <a:ln w="9525">
            <a:noFill/>
            <a:miter lim="800000"/>
            <a:headEnd/>
            <a:tailEnd/>
          </a:ln>
        </p:spPr>
        <p:txBody>
          <a:bodyPr>
            <a:spAutoFit/>
          </a:bodyPr>
          <a:lstStyle/>
          <a:p>
            <a:r>
              <a:rPr lang="de-DE" sz="2800" b="1" i="1" dirty="0">
                <a:latin typeface="Calibri" panose="020F0502020204030204" pitchFamily="34" charset="0"/>
                <a:cs typeface="Calibri" panose="020F0502020204030204" pitchFamily="34" charset="0"/>
              </a:rPr>
              <a:t>Wertsachen</a:t>
            </a:r>
          </a:p>
          <a:p>
            <a:r>
              <a:rPr lang="de-DE" sz="2800" i="1" dirty="0">
                <a:latin typeface="Calibri" panose="020F0502020204030204" pitchFamily="34" charset="0"/>
                <a:cs typeface="Calibri" panose="020F0502020204030204" pitchFamily="34" charset="0"/>
              </a:rPr>
              <a:t>Umfasst Bargeld und auf Geldkarten geladene Beträge, Urkunden einschließlich Sparbücher und sonstige Wertpapiere, Schmuck, Edelsteine, Perlen, Briefmarken und Telefonkartensammlungen, Münzen und Medaillen sowie alle Sachen aus Gold oder Platin, Pelze, Gobelins und handgeknüpfte Teppiche, Kunstgegenstände wie Gemälde, Zeichnungen, Grafiken, Plastiken und Collagen sowie sonstige Sachen, die über 100 Jahre alt sind (Antiquitäten), jedoch außer Möbelstücke. Eine Entschädigung im Rahmen der Hausratversicherung erfolgt in der Regel nur bis zu einer Höhe von 20 Prozent der Versicherungssumme.</a:t>
            </a:r>
            <a:r>
              <a:rPr lang="it-IT" sz="2800" i="1"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33753034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31782-1CE4-3B68-0FDF-58B4E326C98C}"/>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2F6464D-B0E4-CC42-DD7F-9E0A49BCF583}"/>
              </a:ext>
            </a:extLst>
          </p:cNvPr>
          <p:cNvSpPr txBox="1">
            <a:spLocks noChangeArrowheads="1"/>
          </p:cNvSpPr>
          <p:nvPr/>
        </p:nvSpPr>
        <p:spPr bwMode="auto">
          <a:xfrm>
            <a:off x="301625" y="222250"/>
            <a:ext cx="8229600" cy="2246769"/>
          </a:xfrm>
          <a:prstGeom prst="rect">
            <a:avLst/>
          </a:prstGeom>
          <a:noFill/>
          <a:ln w="9525">
            <a:noFill/>
            <a:miter lim="800000"/>
            <a:headEnd/>
            <a:tailEnd/>
          </a:ln>
        </p:spPr>
        <p:txBody>
          <a:bodyPr>
            <a:spAutoFit/>
          </a:bodyPr>
          <a:lstStyle/>
          <a:p>
            <a:r>
              <a:rPr lang="it-IT" sz="2800" b="1" i="1" dirty="0"/>
              <a:t>Valori </a:t>
            </a:r>
          </a:p>
          <a:p>
            <a:r>
              <a:rPr lang="it-IT" sz="2800" i="1" dirty="0"/>
              <a:t>Termine utilizzato per distinguere oggetti in metallo prezioso, monete, biglietti di banca, titoli e simili, dalle altre tipologie di merci, nell’assicurazione dei rischi del trasporto.</a:t>
            </a:r>
          </a:p>
        </p:txBody>
      </p:sp>
    </p:spTree>
    <p:extLst>
      <p:ext uri="{BB962C8B-B14F-4D97-AF65-F5344CB8AC3E}">
        <p14:creationId xmlns:p14="http://schemas.microsoft.com/office/powerpoint/2010/main" val="3686186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844E94-8432-9E98-452C-6359374094D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7717438F-CE7D-741C-7BE6-BAF07D075673}"/>
              </a:ext>
            </a:extLst>
          </p:cNvPr>
          <p:cNvSpPr txBox="1">
            <a:spLocks noChangeArrowheads="1"/>
          </p:cNvSpPr>
          <p:nvPr/>
        </p:nvSpPr>
        <p:spPr bwMode="auto">
          <a:xfrm>
            <a:off x="301625" y="222250"/>
            <a:ext cx="8229600" cy="6001643"/>
          </a:xfrm>
          <a:prstGeom prst="rect">
            <a:avLst/>
          </a:prstGeom>
          <a:noFill/>
          <a:ln w="9525">
            <a:noFill/>
            <a:miter lim="800000"/>
            <a:headEnd/>
            <a:tailEnd/>
          </a:ln>
        </p:spPr>
        <p:txBody>
          <a:bodyPr>
            <a:spAutoFit/>
          </a:bodyPr>
          <a:lstStyle/>
          <a:p>
            <a:r>
              <a:rPr lang="it-IT" b="1" i="1" dirty="0"/>
              <a:t>Somma assicurata </a:t>
            </a:r>
            <a:r>
              <a:rPr lang="it-IT" i="1" dirty="0"/>
              <a:t>È l'importo convenuto in contratto, che rappresenta il massimo della prestazione dell'assicuratore.</a:t>
            </a:r>
          </a:p>
          <a:p>
            <a:r>
              <a:rPr lang="it-IT" b="1" i="1" dirty="0"/>
              <a:t>Capitale assicurato </a:t>
            </a:r>
            <a:r>
              <a:rPr lang="it-IT" i="1" dirty="0"/>
              <a:t>E’ la somma di denaro dovuta al beneficiario di un’assicurazione sulla Vita, in alternativa all’erogazione di una rendita, ad una data fissa (esistenza in vita dell’assicurato ad una certa epoca) o al verificarsi della morte dell’assicurato medesimo.</a:t>
            </a:r>
          </a:p>
          <a:p>
            <a:r>
              <a:rPr lang="it-IT" b="1" i="1" dirty="0"/>
              <a:t>Massimale</a:t>
            </a:r>
          </a:p>
          <a:p>
            <a:pPr algn="just"/>
            <a:r>
              <a:rPr lang="it-IT" i="1" dirty="0"/>
              <a:t>Il massimale è una somma indicata nel contratto di assicurazione che rappresenta la cifra economica massima indennizzabile dall’assicuratore. E’ un valore tipico nelle assicurazioni di Responsabilità Civile, nelle quali non è assicurato un determinato bene o una determinata persona, ma sono assicurate le terze persone e le cose, che hanno un valore non preventivamente definibile.</a:t>
            </a:r>
          </a:p>
          <a:p>
            <a:endParaRPr lang="it-IT" dirty="0"/>
          </a:p>
        </p:txBody>
      </p:sp>
    </p:spTree>
    <p:extLst>
      <p:ext uri="{BB962C8B-B14F-4D97-AF65-F5344CB8AC3E}">
        <p14:creationId xmlns:p14="http://schemas.microsoft.com/office/powerpoint/2010/main" val="41793350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0501BA-41AB-D91D-2DE6-9002F16E5EE7}"/>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E675E1B-99C4-3124-18C2-D83B1666608C}"/>
              </a:ext>
            </a:extLst>
          </p:cNvPr>
          <p:cNvSpPr txBox="1">
            <a:spLocks noChangeArrowheads="1"/>
          </p:cNvSpPr>
          <p:nvPr/>
        </p:nvSpPr>
        <p:spPr bwMode="auto">
          <a:xfrm>
            <a:off x="301625" y="222250"/>
            <a:ext cx="8229600" cy="5201424"/>
          </a:xfrm>
          <a:prstGeom prst="rect">
            <a:avLst/>
          </a:prstGeom>
          <a:noFill/>
          <a:ln w="9525">
            <a:noFill/>
            <a:miter lim="800000"/>
            <a:headEnd/>
            <a:tailEnd/>
          </a:ln>
        </p:spPr>
        <p:txBody>
          <a:bodyPr>
            <a:spAutoFit/>
          </a:bodyPr>
          <a:lstStyle/>
          <a:p>
            <a:r>
              <a:rPr lang="en-US" sz="2800" b="1" i="1" dirty="0" err="1"/>
              <a:t>Erstattung</a:t>
            </a:r>
            <a:r>
              <a:rPr lang="en-US" sz="2800" b="1" i="1" dirty="0"/>
              <a:t> von </a:t>
            </a:r>
            <a:r>
              <a:rPr lang="en-US" sz="2800" b="1" i="1" dirty="0" err="1"/>
              <a:t>Hotelkosten</a:t>
            </a:r>
            <a:endParaRPr lang="it-IT" sz="2800" i="1" dirty="0"/>
          </a:p>
          <a:p>
            <a:r>
              <a:rPr lang="en-US" sz="2800" i="1" dirty="0"/>
              <a:t>Bis 2 </a:t>
            </a:r>
            <a:r>
              <a:rPr lang="en-US" sz="2800" i="1" dirty="0" err="1"/>
              <a:t>Promille</a:t>
            </a:r>
            <a:r>
              <a:rPr lang="en-US" sz="2800" i="1" dirty="0"/>
              <a:t> der </a:t>
            </a:r>
            <a:r>
              <a:rPr lang="en-US" sz="2800" i="1" dirty="0" err="1"/>
              <a:t>Versicherungssumme</a:t>
            </a:r>
            <a:r>
              <a:rPr lang="en-US" sz="2800" i="1" dirty="0"/>
              <a:t> pro Tag und bis 150 Tage, </a:t>
            </a:r>
            <a:r>
              <a:rPr lang="en-US" sz="2800" i="1" dirty="0" err="1"/>
              <a:t>wenn</a:t>
            </a:r>
            <a:r>
              <a:rPr lang="en-US" sz="2800" i="1" dirty="0"/>
              <a:t> </a:t>
            </a:r>
            <a:r>
              <a:rPr lang="en-US" sz="2800" i="1" dirty="0" err="1"/>
              <a:t>Ihre</a:t>
            </a:r>
            <a:r>
              <a:rPr lang="en-US" sz="2800" i="1" dirty="0"/>
              <a:t> </a:t>
            </a:r>
            <a:r>
              <a:rPr lang="en-US" sz="2800" i="1" dirty="0" err="1"/>
              <a:t>Wohnung</a:t>
            </a:r>
            <a:r>
              <a:rPr lang="en-US" sz="2800" i="1" dirty="0"/>
              <a:t> </a:t>
            </a:r>
            <a:r>
              <a:rPr lang="en-US" sz="2800" i="1" dirty="0" err="1"/>
              <a:t>nach</a:t>
            </a:r>
            <a:r>
              <a:rPr lang="en-US" sz="2800" i="1" dirty="0"/>
              <a:t> </a:t>
            </a:r>
            <a:r>
              <a:rPr lang="en-US" sz="2800" i="1" dirty="0" err="1"/>
              <a:t>einem</a:t>
            </a:r>
            <a:r>
              <a:rPr lang="en-US" sz="2800" i="1" dirty="0"/>
              <a:t> </a:t>
            </a:r>
            <a:r>
              <a:rPr lang="en-US" sz="2800" i="1" dirty="0" err="1"/>
              <a:t>Schadensfall</a:t>
            </a:r>
            <a:r>
              <a:rPr lang="en-US" sz="2800" i="1" dirty="0"/>
              <a:t> </a:t>
            </a:r>
            <a:r>
              <a:rPr lang="en-US" sz="2800" i="1" dirty="0" err="1"/>
              <a:t>unbewohnbar</a:t>
            </a:r>
            <a:r>
              <a:rPr lang="en-US" sz="2800" i="1" dirty="0"/>
              <a:t> </a:t>
            </a:r>
            <a:r>
              <a:rPr lang="en-US" sz="2800" i="1" dirty="0" err="1"/>
              <a:t>ist</a:t>
            </a:r>
            <a:r>
              <a:rPr lang="en-US" sz="2800" i="1" dirty="0"/>
              <a:t>.</a:t>
            </a:r>
            <a:endParaRPr lang="it-IT" sz="2800" i="1" dirty="0"/>
          </a:p>
          <a:p>
            <a:endParaRPr lang="it-IT" sz="2800" dirty="0"/>
          </a:p>
          <a:p>
            <a:endParaRPr lang="it-IT" sz="2800" dirty="0"/>
          </a:p>
          <a:p>
            <a:r>
              <a:rPr lang="it-IT" sz="2800" dirty="0"/>
              <a:t>Rimborso dei costi d’albergo</a:t>
            </a:r>
          </a:p>
          <a:p>
            <a:r>
              <a:rPr lang="it-IT" sz="2800" dirty="0"/>
              <a:t>Fino al 2 per mille del capitale assicurato al giorno e fino a 150 giorni, qualora la vostra abitazione sia inagibile a seguito di un sinistro.</a:t>
            </a:r>
          </a:p>
          <a:p>
            <a:r>
              <a:rPr lang="en-US" sz="2800" dirty="0"/>
              <a:t> </a:t>
            </a:r>
            <a:endParaRPr lang="it-IT" sz="2800" dirty="0"/>
          </a:p>
          <a:p>
            <a:endParaRPr lang="it-IT" dirty="0"/>
          </a:p>
        </p:txBody>
      </p:sp>
    </p:spTree>
    <p:extLst>
      <p:ext uri="{BB962C8B-B14F-4D97-AF65-F5344CB8AC3E}">
        <p14:creationId xmlns:p14="http://schemas.microsoft.com/office/powerpoint/2010/main" val="11608045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9E38CC-C5C3-8F26-3338-BD0E9E5245F6}"/>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C5BA3F2-6D86-5C3B-0D93-4E8398586134}"/>
              </a:ext>
            </a:extLst>
          </p:cNvPr>
          <p:cNvSpPr txBox="1">
            <a:spLocks noChangeArrowheads="1"/>
          </p:cNvSpPr>
          <p:nvPr/>
        </p:nvSpPr>
        <p:spPr bwMode="auto">
          <a:xfrm>
            <a:off x="301625" y="222250"/>
            <a:ext cx="8229600" cy="6063198"/>
          </a:xfrm>
          <a:prstGeom prst="rect">
            <a:avLst/>
          </a:prstGeom>
          <a:noFill/>
          <a:ln w="9525">
            <a:noFill/>
            <a:miter lim="800000"/>
            <a:headEnd/>
            <a:tailEnd/>
          </a:ln>
        </p:spPr>
        <p:txBody>
          <a:bodyPr>
            <a:spAutoFit/>
          </a:bodyPr>
          <a:lstStyle/>
          <a:p>
            <a:r>
              <a:rPr lang="de-DE" sz="2800" b="1" i="1" dirty="0"/>
              <a:t>Weltweiter Versicherungsschutz</a:t>
            </a:r>
            <a:r>
              <a:rPr lang="it-IT" sz="2800" dirty="0"/>
              <a:t> </a:t>
            </a:r>
          </a:p>
          <a:p>
            <a:r>
              <a:rPr lang="de-DE" sz="2800" i="1" dirty="0"/>
              <a:t>Bis zu 30 % der Versicherungssumme für Ihren Hausrat, z. B. auf Reisen. Überall abgedeckt sind Schäden am Hausrat, den Sie unterwegs dabei haben, z. B. Kleidung, Sport- und Elektrogeräte.</a:t>
            </a:r>
            <a:r>
              <a:rPr lang="it-IT" sz="2800" dirty="0"/>
              <a:t> </a:t>
            </a:r>
          </a:p>
          <a:p>
            <a:endParaRPr lang="it-IT" sz="2800" dirty="0"/>
          </a:p>
          <a:p>
            <a:r>
              <a:rPr lang="de-DE" sz="2800" b="1" dirty="0" err="1"/>
              <a:t>Copertura</a:t>
            </a:r>
            <a:r>
              <a:rPr lang="de-DE" sz="2800" b="1" dirty="0"/>
              <a:t> </a:t>
            </a:r>
            <a:r>
              <a:rPr lang="de-DE" sz="2800" b="1" dirty="0" err="1"/>
              <a:t>assicurativa</a:t>
            </a:r>
            <a:r>
              <a:rPr lang="de-DE" sz="2800" b="1" dirty="0"/>
              <a:t> universale</a:t>
            </a:r>
            <a:r>
              <a:rPr lang="it-IT" sz="2800" dirty="0"/>
              <a:t> </a:t>
            </a:r>
          </a:p>
          <a:p>
            <a:r>
              <a:rPr lang="it-IT" sz="2800" dirty="0"/>
              <a:t>Fino al 30% della somma assicurata per la tua mobilia domestica, ad esempio se sei in viaggio. Sono sempre coperti i danni alla mobilia che hai con te mentre sei fuori casa, come abbigliamento, attrezzature sportive o apparecchiature elettroniche. </a:t>
            </a:r>
          </a:p>
          <a:p>
            <a:r>
              <a:rPr lang="en-US" sz="2800" dirty="0"/>
              <a:t> </a:t>
            </a:r>
            <a:endParaRPr lang="it-IT" sz="2800" dirty="0"/>
          </a:p>
          <a:p>
            <a:endParaRPr lang="it-IT" dirty="0"/>
          </a:p>
        </p:txBody>
      </p:sp>
    </p:spTree>
    <p:extLst>
      <p:ext uri="{BB962C8B-B14F-4D97-AF65-F5344CB8AC3E}">
        <p14:creationId xmlns:p14="http://schemas.microsoft.com/office/powerpoint/2010/main" val="13642191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001643"/>
          </a:xfrm>
          <a:prstGeom prst="rect">
            <a:avLst/>
          </a:prstGeom>
          <a:noFill/>
          <a:ln w="9525">
            <a:noFill/>
            <a:miter lim="800000"/>
            <a:headEnd/>
            <a:tailEnd/>
          </a:ln>
        </p:spPr>
        <p:txBody>
          <a:bodyPr>
            <a:spAutoFit/>
          </a:bodyPr>
          <a:lstStyle/>
          <a:p>
            <a:r>
              <a:rPr lang="it-IT" i="1" dirty="0" err="1"/>
              <a:t>Ein</a:t>
            </a:r>
            <a:r>
              <a:rPr lang="it-IT" i="1" dirty="0"/>
              <a:t> </a:t>
            </a:r>
            <a:r>
              <a:rPr lang="it-IT" i="1" dirty="0" err="1"/>
              <a:t>weiterer</a:t>
            </a:r>
            <a:r>
              <a:rPr lang="it-IT" i="1" dirty="0"/>
              <a:t> Rat von Van </a:t>
            </a:r>
            <a:r>
              <a:rPr lang="it-IT" i="1" dirty="0" err="1"/>
              <a:t>den</a:t>
            </a:r>
            <a:r>
              <a:rPr lang="it-IT" i="1" dirty="0"/>
              <a:t> </a:t>
            </a:r>
            <a:r>
              <a:rPr lang="it-IT" i="1" dirty="0" err="1"/>
              <a:t>Broeck</a:t>
            </a:r>
            <a:r>
              <a:rPr lang="it-IT" i="1" dirty="0"/>
              <a:t> </a:t>
            </a:r>
            <a:r>
              <a:rPr lang="it-IT" i="1" dirty="0" err="1"/>
              <a:t>ist</a:t>
            </a:r>
            <a:r>
              <a:rPr lang="it-IT" i="1" dirty="0"/>
              <a:t>, </a:t>
            </a:r>
            <a:r>
              <a:rPr lang="it-IT" i="1" dirty="0" err="1"/>
              <a:t>das</a:t>
            </a:r>
            <a:r>
              <a:rPr lang="it-IT" i="1" dirty="0"/>
              <a:t> </a:t>
            </a:r>
            <a:r>
              <a:rPr lang="it-IT" i="1" dirty="0" err="1"/>
              <a:t>Einkommen</a:t>
            </a:r>
            <a:r>
              <a:rPr lang="it-IT" i="1" dirty="0"/>
              <a:t> </a:t>
            </a:r>
            <a:r>
              <a:rPr lang="it-IT" i="1" dirty="0" err="1"/>
              <a:t>sichtbar</a:t>
            </a:r>
            <a:r>
              <a:rPr lang="it-IT" i="1" dirty="0"/>
              <a:t> </a:t>
            </a:r>
            <a:r>
              <a:rPr lang="it-IT" i="1" dirty="0" err="1"/>
              <a:t>zu</a:t>
            </a:r>
            <a:r>
              <a:rPr lang="it-IT" i="1" dirty="0"/>
              <a:t> </a:t>
            </a:r>
            <a:r>
              <a:rPr lang="it-IT" i="1" dirty="0" err="1"/>
              <a:t>machen</a:t>
            </a:r>
            <a:r>
              <a:rPr lang="it-IT" i="1" dirty="0"/>
              <a:t>: «</a:t>
            </a:r>
            <a:r>
              <a:rPr lang="it-IT" i="1" dirty="0" err="1"/>
              <a:t>Ich</a:t>
            </a:r>
            <a:r>
              <a:rPr lang="it-IT" i="1" dirty="0"/>
              <a:t> </a:t>
            </a:r>
            <a:r>
              <a:rPr lang="it-IT" i="1" dirty="0" err="1"/>
              <a:t>empfehle</a:t>
            </a:r>
            <a:r>
              <a:rPr lang="it-IT" i="1" dirty="0"/>
              <a:t>, </a:t>
            </a:r>
            <a:r>
              <a:rPr lang="it-IT" i="1" dirty="0" err="1"/>
              <a:t>das</a:t>
            </a:r>
            <a:r>
              <a:rPr lang="it-IT" i="1" dirty="0"/>
              <a:t> </a:t>
            </a:r>
            <a:r>
              <a:rPr lang="it-IT" i="1" dirty="0" err="1"/>
              <a:t>verdiente</a:t>
            </a:r>
            <a:r>
              <a:rPr lang="it-IT" i="1" dirty="0"/>
              <a:t> </a:t>
            </a:r>
            <a:r>
              <a:rPr lang="it-IT" i="1" dirty="0" err="1"/>
              <a:t>Geld</a:t>
            </a:r>
            <a:r>
              <a:rPr lang="it-IT" i="1" dirty="0"/>
              <a:t> </a:t>
            </a:r>
            <a:r>
              <a:rPr lang="it-IT" i="1" dirty="0" err="1"/>
              <a:t>nach</a:t>
            </a:r>
            <a:r>
              <a:rPr lang="it-IT" i="1" dirty="0"/>
              <a:t> </a:t>
            </a:r>
            <a:r>
              <a:rPr lang="it-IT" i="1" dirty="0" err="1"/>
              <a:t>der</a:t>
            </a:r>
            <a:r>
              <a:rPr lang="it-IT" i="1" dirty="0"/>
              <a:t> </a:t>
            </a:r>
            <a:r>
              <a:rPr lang="it-IT" i="1" dirty="0" err="1"/>
              <a:t>Lohnabrechnung</a:t>
            </a:r>
            <a:r>
              <a:rPr lang="it-IT" i="1" dirty="0"/>
              <a:t> </a:t>
            </a:r>
            <a:r>
              <a:rPr lang="it-IT" i="1" dirty="0" err="1"/>
              <a:t>direkt</a:t>
            </a:r>
            <a:r>
              <a:rPr lang="it-IT" i="1" dirty="0"/>
              <a:t> </a:t>
            </a:r>
            <a:r>
              <a:rPr lang="it-IT" i="1" dirty="0" err="1"/>
              <a:t>auf</a:t>
            </a:r>
            <a:r>
              <a:rPr lang="it-IT" i="1" dirty="0"/>
              <a:t> </a:t>
            </a:r>
            <a:r>
              <a:rPr lang="it-IT" i="1" dirty="0" err="1"/>
              <a:t>ein</a:t>
            </a:r>
            <a:r>
              <a:rPr lang="it-IT" i="1" dirty="0"/>
              <a:t> </a:t>
            </a:r>
            <a:r>
              <a:rPr lang="it-IT" i="1" dirty="0" err="1"/>
              <a:t>separates</a:t>
            </a:r>
            <a:r>
              <a:rPr lang="it-IT" i="1" dirty="0"/>
              <a:t> </a:t>
            </a:r>
            <a:r>
              <a:rPr lang="it-IT" i="1" dirty="0" err="1"/>
              <a:t>Konto</a:t>
            </a:r>
            <a:r>
              <a:rPr lang="it-IT" i="1" dirty="0"/>
              <a:t> </a:t>
            </a:r>
            <a:r>
              <a:rPr lang="it-IT" i="1" dirty="0" err="1"/>
              <a:t>zu</a:t>
            </a:r>
            <a:r>
              <a:rPr lang="it-IT" i="1" dirty="0"/>
              <a:t> </a:t>
            </a:r>
            <a:r>
              <a:rPr lang="it-IT" i="1" dirty="0" err="1"/>
              <a:t>legen</a:t>
            </a:r>
            <a:r>
              <a:rPr lang="it-IT" i="1" dirty="0"/>
              <a:t>. </a:t>
            </a:r>
            <a:r>
              <a:rPr lang="it-IT" i="1" dirty="0" err="1"/>
              <a:t>Auf</a:t>
            </a:r>
            <a:r>
              <a:rPr lang="it-IT" i="1" dirty="0"/>
              <a:t> dem </a:t>
            </a:r>
            <a:r>
              <a:rPr lang="it-IT" i="1" dirty="0" err="1"/>
              <a:t>Privatkonto</a:t>
            </a:r>
            <a:r>
              <a:rPr lang="it-IT" i="1" dirty="0"/>
              <a:t> </a:t>
            </a:r>
            <a:r>
              <a:rPr lang="it-IT" i="1" dirty="0" err="1"/>
              <a:t>verschwindet</a:t>
            </a:r>
            <a:r>
              <a:rPr lang="it-IT" i="1" dirty="0"/>
              <a:t> </a:t>
            </a:r>
            <a:r>
              <a:rPr lang="it-IT" i="1" dirty="0" err="1"/>
              <a:t>das</a:t>
            </a:r>
            <a:r>
              <a:rPr lang="it-IT" i="1" dirty="0"/>
              <a:t> </a:t>
            </a:r>
            <a:r>
              <a:rPr lang="it-IT" i="1" dirty="0" err="1"/>
              <a:t>Geld</a:t>
            </a:r>
            <a:r>
              <a:rPr lang="it-IT" i="1" dirty="0"/>
              <a:t> </a:t>
            </a:r>
            <a:r>
              <a:rPr lang="it-IT" i="1" dirty="0" err="1"/>
              <a:t>schnell</a:t>
            </a:r>
            <a:r>
              <a:rPr lang="it-IT" i="1" dirty="0"/>
              <a:t> in </a:t>
            </a:r>
            <a:r>
              <a:rPr lang="it-IT" i="1" dirty="0" err="1"/>
              <a:t>der</a:t>
            </a:r>
            <a:r>
              <a:rPr lang="it-IT" i="1" dirty="0"/>
              <a:t> Masse. So </a:t>
            </a:r>
            <a:r>
              <a:rPr lang="it-IT" i="1" dirty="0" err="1"/>
              <a:t>kann</a:t>
            </a:r>
            <a:r>
              <a:rPr lang="it-IT" i="1" dirty="0"/>
              <a:t> man </a:t>
            </a:r>
            <a:r>
              <a:rPr lang="it-IT" i="1" dirty="0" err="1"/>
              <a:t>entscheiden</a:t>
            </a:r>
            <a:r>
              <a:rPr lang="it-IT" i="1" dirty="0"/>
              <a:t>, </a:t>
            </a:r>
            <a:r>
              <a:rPr lang="it-IT" i="1" dirty="0" err="1"/>
              <a:t>ob</a:t>
            </a:r>
            <a:r>
              <a:rPr lang="it-IT" i="1" dirty="0"/>
              <a:t> man die </a:t>
            </a:r>
            <a:r>
              <a:rPr lang="it-IT" i="1" dirty="0" err="1"/>
              <a:t>zusätzlichen</a:t>
            </a:r>
            <a:r>
              <a:rPr lang="it-IT" i="1" dirty="0"/>
              <a:t> </a:t>
            </a:r>
            <a:r>
              <a:rPr lang="it-IT" i="1" dirty="0" err="1"/>
              <a:t>Beträge</a:t>
            </a:r>
            <a:r>
              <a:rPr lang="it-IT" i="1" dirty="0"/>
              <a:t> </a:t>
            </a:r>
            <a:r>
              <a:rPr lang="it-IT" i="1" dirty="0" err="1"/>
              <a:t>für</a:t>
            </a:r>
            <a:r>
              <a:rPr lang="it-IT" i="1" dirty="0"/>
              <a:t> </a:t>
            </a:r>
            <a:r>
              <a:rPr lang="it-IT" i="1" dirty="0" err="1"/>
              <a:t>etwas</a:t>
            </a:r>
            <a:r>
              <a:rPr lang="it-IT" i="1" dirty="0"/>
              <a:t> </a:t>
            </a:r>
            <a:r>
              <a:rPr lang="it-IT" i="1" dirty="0" err="1"/>
              <a:t>Besonderes</a:t>
            </a:r>
            <a:r>
              <a:rPr lang="it-IT" i="1" dirty="0"/>
              <a:t> </a:t>
            </a:r>
            <a:r>
              <a:rPr lang="it-IT" i="1" dirty="0" err="1"/>
              <a:t>ausgibt</a:t>
            </a:r>
            <a:r>
              <a:rPr lang="it-IT" i="1" dirty="0"/>
              <a:t> </a:t>
            </a:r>
            <a:r>
              <a:rPr lang="it-IT" i="1" dirty="0" err="1"/>
              <a:t>oder</a:t>
            </a:r>
            <a:r>
              <a:rPr lang="it-IT" i="1" dirty="0"/>
              <a:t> </a:t>
            </a:r>
            <a:r>
              <a:rPr lang="it-IT" i="1" dirty="0" err="1"/>
              <a:t>für</a:t>
            </a:r>
            <a:r>
              <a:rPr lang="it-IT" i="1" dirty="0"/>
              <a:t> </a:t>
            </a:r>
            <a:r>
              <a:rPr lang="it-IT" i="1" dirty="0" err="1"/>
              <a:t>später</a:t>
            </a:r>
            <a:r>
              <a:rPr lang="it-IT" i="1" dirty="0"/>
              <a:t> </a:t>
            </a:r>
            <a:r>
              <a:rPr lang="it-IT" i="1" dirty="0" err="1"/>
              <a:t>aufhebt</a:t>
            </a:r>
            <a:r>
              <a:rPr lang="it-IT" i="1" dirty="0"/>
              <a:t>, </a:t>
            </a:r>
            <a:r>
              <a:rPr lang="it-IT" i="1" dirty="0" err="1"/>
              <a:t>um</a:t>
            </a:r>
            <a:r>
              <a:rPr lang="it-IT" i="1" dirty="0"/>
              <a:t> </a:t>
            </a:r>
            <a:r>
              <a:rPr lang="it-IT" i="1" dirty="0" err="1"/>
              <a:t>sich</a:t>
            </a:r>
            <a:r>
              <a:rPr lang="it-IT" i="1" dirty="0"/>
              <a:t> </a:t>
            </a:r>
            <a:r>
              <a:rPr lang="it-IT" i="1" dirty="0" err="1"/>
              <a:t>selbst</a:t>
            </a:r>
            <a:r>
              <a:rPr lang="it-IT" i="1" dirty="0"/>
              <a:t> </a:t>
            </a:r>
            <a:r>
              <a:rPr lang="it-IT" i="1" dirty="0" err="1"/>
              <a:t>oder</a:t>
            </a:r>
            <a:r>
              <a:rPr lang="it-IT" i="1" dirty="0"/>
              <a:t> </a:t>
            </a:r>
            <a:r>
              <a:rPr lang="it-IT" i="1" dirty="0" err="1"/>
              <a:t>den</a:t>
            </a:r>
            <a:r>
              <a:rPr lang="it-IT" i="1" dirty="0"/>
              <a:t> </a:t>
            </a:r>
            <a:r>
              <a:rPr lang="it-IT" i="1" dirty="0" err="1"/>
              <a:t>Liebsten</a:t>
            </a:r>
            <a:r>
              <a:rPr lang="it-IT" i="1" dirty="0"/>
              <a:t> </a:t>
            </a:r>
            <a:r>
              <a:rPr lang="it-IT" i="1" dirty="0" err="1"/>
              <a:t>eine</a:t>
            </a:r>
            <a:r>
              <a:rPr lang="it-IT" i="1" dirty="0"/>
              <a:t> </a:t>
            </a:r>
            <a:r>
              <a:rPr lang="it-IT" i="1" dirty="0" err="1"/>
              <a:t>Freude</a:t>
            </a:r>
            <a:r>
              <a:rPr lang="it-IT" i="1" dirty="0"/>
              <a:t> </a:t>
            </a:r>
            <a:r>
              <a:rPr lang="it-IT" i="1" dirty="0" err="1"/>
              <a:t>zu</a:t>
            </a:r>
            <a:r>
              <a:rPr lang="it-IT" i="1" dirty="0"/>
              <a:t> </a:t>
            </a:r>
            <a:r>
              <a:rPr lang="it-IT" i="1" dirty="0" err="1"/>
              <a:t>machen</a:t>
            </a:r>
            <a:r>
              <a:rPr lang="it-IT" i="1" dirty="0"/>
              <a:t>.»</a:t>
            </a:r>
          </a:p>
          <a:p>
            <a:endParaRPr lang="it-IT" dirty="0"/>
          </a:p>
          <a:p>
            <a:endParaRPr lang="it-IT" dirty="0"/>
          </a:p>
          <a:p>
            <a:r>
              <a:rPr lang="it-IT" dirty="0"/>
              <a:t>Un altro consiglio della Van </a:t>
            </a:r>
            <a:r>
              <a:rPr lang="it-IT" dirty="0" err="1"/>
              <a:t>den</a:t>
            </a:r>
            <a:r>
              <a:rPr lang="it-IT" dirty="0"/>
              <a:t> </a:t>
            </a:r>
            <a:r>
              <a:rPr lang="it-IT" dirty="0" err="1"/>
              <a:t>Broeck</a:t>
            </a:r>
            <a:r>
              <a:rPr lang="it-IT" dirty="0"/>
              <a:t> è di rendere visibili le entrate: “Consiglio di depositare il denaro guadagnato dopo la busta paga direttamente su un conto separato. Sul conto privato il denaro può sparire velocemente in grandi quantità. In questo modo si può decidere se spendere i soldi in più per qualcosa di speciale o se custodirli per il futuro, per concedere uno sfizio a sé stessi o ai propri cari”.</a:t>
            </a:r>
          </a:p>
        </p:txBody>
      </p:sp>
    </p:spTree>
    <p:extLst>
      <p:ext uri="{BB962C8B-B14F-4D97-AF65-F5344CB8AC3E}">
        <p14:creationId xmlns:p14="http://schemas.microsoft.com/office/powerpoint/2010/main" val="6757016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64FBB0-D608-4D30-2049-D99DAB00B7C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FAFA89DD-2285-CD87-DE70-FBBDD9A46957}"/>
              </a:ext>
            </a:extLst>
          </p:cNvPr>
          <p:cNvSpPr txBox="1">
            <a:spLocks noChangeArrowheads="1"/>
          </p:cNvSpPr>
          <p:nvPr/>
        </p:nvSpPr>
        <p:spPr bwMode="auto">
          <a:xfrm>
            <a:off x="301625" y="222250"/>
            <a:ext cx="8229600" cy="6063198"/>
          </a:xfrm>
          <a:prstGeom prst="rect">
            <a:avLst/>
          </a:prstGeom>
          <a:noFill/>
          <a:ln w="9525">
            <a:noFill/>
            <a:miter lim="800000"/>
            <a:headEnd/>
            <a:tailEnd/>
          </a:ln>
        </p:spPr>
        <p:txBody>
          <a:bodyPr>
            <a:spAutoFit/>
          </a:bodyPr>
          <a:lstStyle/>
          <a:p>
            <a:r>
              <a:rPr lang="de-DE" sz="2800" b="1" i="1" dirty="0"/>
              <a:t>Schäden durch grobe Fahrlässigkeit</a:t>
            </a:r>
            <a:r>
              <a:rPr lang="it-IT" sz="2800" dirty="0"/>
              <a:t> </a:t>
            </a:r>
          </a:p>
          <a:p>
            <a:r>
              <a:rPr lang="de-DE" sz="2800" i="1" dirty="0"/>
              <a:t>Beim Tarif Best sind grob fahrlässig herbeigeführte Schäden mitversichert. Wenn z. B. Ihre Waschmaschine ausläuft, während Sie beim Einkaufen waren. Beim Tarif Smart liegt die Schadengrenze bei 10.000 €.</a:t>
            </a:r>
            <a:r>
              <a:rPr lang="it-IT" sz="2800" dirty="0"/>
              <a:t> </a:t>
            </a:r>
          </a:p>
          <a:p>
            <a:endParaRPr lang="it-IT" sz="2800" dirty="0"/>
          </a:p>
          <a:p>
            <a:r>
              <a:rPr lang="de-DE" sz="2800" b="1" dirty="0" err="1"/>
              <a:t>Danni</a:t>
            </a:r>
            <a:r>
              <a:rPr lang="de-DE" sz="2800" b="1" dirty="0"/>
              <a:t> </a:t>
            </a:r>
            <a:r>
              <a:rPr lang="de-DE" sz="2800" b="1" dirty="0" err="1"/>
              <a:t>causati</a:t>
            </a:r>
            <a:r>
              <a:rPr lang="de-DE" sz="2800" b="1" dirty="0"/>
              <a:t> da </a:t>
            </a:r>
            <a:r>
              <a:rPr lang="de-DE" sz="2800" b="1" dirty="0" err="1"/>
              <a:t>negligenza</a:t>
            </a:r>
            <a:r>
              <a:rPr lang="it-IT" sz="2800" dirty="0"/>
              <a:t> </a:t>
            </a:r>
          </a:p>
          <a:p>
            <a:r>
              <a:rPr lang="it-IT" sz="2800" dirty="0"/>
              <a:t>Con la tariffa Best, i danni provocati dalla tua negligenza rientrano nella polizza assicurativa. Ad esempio, se fuoriesce acqua dalla lavatrice mentre sei a fare la spesa. Con la tariffa Smart il limite del danno è di 10.000 </a:t>
            </a:r>
            <a:r>
              <a:rPr lang="it-IT" sz="2800" i="1" dirty="0"/>
              <a:t>€</a:t>
            </a:r>
            <a:r>
              <a:rPr lang="it-IT" sz="2800" dirty="0"/>
              <a:t>. </a:t>
            </a:r>
          </a:p>
          <a:p>
            <a:r>
              <a:rPr lang="en-US" sz="2800" dirty="0"/>
              <a:t> </a:t>
            </a:r>
            <a:endParaRPr lang="it-IT" sz="2800" dirty="0"/>
          </a:p>
          <a:p>
            <a:endParaRPr lang="it-IT" dirty="0"/>
          </a:p>
        </p:txBody>
      </p:sp>
    </p:spTree>
    <p:extLst>
      <p:ext uri="{BB962C8B-B14F-4D97-AF65-F5344CB8AC3E}">
        <p14:creationId xmlns:p14="http://schemas.microsoft.com/office/powerpoint/2010/main" val="34184091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ABE02F-FF22-AE66-8F02-792881D8B14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04C8480E-D316-860F-6C99-A124DACD1E81}"/>
              </a:ext>
            </a:extLst>
          </p:cNvPr>
          <p:cNvSpPr txBox="1">
            <a:spLocks noChangeArrowheads="1"/>
          </p:cNvSpPr>
          <p:nvPr/>
        </p:nvSpPr>
        <p:spPr bwMode="auto">
          <a:xfrm>
            <a:off x="301625" y="222250"/>
            <a:ext cx="8229600" cy="5663089"/>
          </a:xfrm>
          <a:prstGeom prst="rect">
            <a:avLst/>
          </a:prstGeom>
          <a:noFill/>
          <a:ln w="9525">
            <a:noFill/>
            <a:miter lim="800000"/>
            <a:headEnd/>
            <a:tailEnd/>
          </a:ln>
        </p:spPr>
        <p:txBody>
          <a:bodyPr>
            <a:spAutoFit/>
          </a:bodyPr>
          <a:lstStyle/>
          <a:p>
            <a:r>
              <a:rPr lang="de-DE" sz="2600" i="1" dirty="0"/>
              <a:t>Fahrlässigkeit bedeutet fahrlässiges Handeln. </a:t>
            </a:r>
            <a:br>
              <a:rPr lang="de-DE" sz="2600" i="1" dirty="0"/>
            </a:br>
            <a:r>
              <a:rPr lang="de-DE" sz="2600" i="1" dirty="0"/>
              <a:t>Fahrlässig handelt derjenige, der die Sorgfalt außer Acht lässt, die von einem Angehörigen derselben Personengruppe in der jeweils konkreten Situation erwartet wird. Nach dem Grad der Fahrlässigkeit wird unterschieden zwischen leichter und grober Fahrlässigkeit.</a:t>
            </a:r>
          </a:p>
          <a:p>
            <a:r>
              <a:rPr lang="de-DE" sz="2600" i="1" dirty="0"/>
              <a:t>Die grobe Fahrlässigkeit spielt vor allem bei der Haftung für bestimmte Schäden eine Rolle.</a:t>
            </a:r>
          </a:p>
          <a:p>
            <a:r>
              <a:rPr lang="de-DE" sz="2600" b="1" i="1" dirty="0"/>
              <a:t>Grobe Fahrlässigkeit</a:t>
            </a:r>
          </a:p>
          <a:p>
            <a:r>
              <a:rPr lang="de-DE" sz="2600" i="1" dirty="0"/>
              <a:t>Verhalten, bei dem die erforderliche Sorgfalt in besonders schwerem Maße verletzt wird.</a:t>
            </a:r>
            <a:br>
              <a:rPr lang="de-DE" sz="2600" i="1" dirty="0"/>
            </a:br>
            <a:r>
              <a:rPr lang="de-DE" sz="2600" i="1" dirty="0"/>
              <a:t>Der Handelnde hat nicht beachtet, was in der Situation jedem hätte einleuchten müssen.</a:t>
            </a:r>
          </a:p>
          <a:p>
            <a:endParaRPr lang="it-IT" dirty="0"/>
          </a:p>
        </p:txBody>
      </p:sp>
    </p:spTree>
    <p:extLst>
      <p:ext uri="{BB962C8B-B14F-4D97-AF65-F5344CB8AC3E}">
        <p14:creationId xmlns:p14="http://schemas.microsoft.com/office/powerpoint/2010/main" val="3211213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4ECD46-61A7-ABFA-2324-6E9B640E414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22E5AB6-208B-A7E4-026C-6A5B532BF60B}"/>
              </a:ext>
            </a:extLst>
          </p:cNvPr>
          <p:cNvSpPr txBox="1">
            <a:spLocks noChangeArrowheads="1"/>
          </p:cNvSpPr>
          <p:nvPr/>
        </p:nvSpPr>
        <p:spPr bwMode="auto">
          <a:xfrm>
            <a:off x="301625" y="222250"/>
            <a:ext cx="8229600" cy="5663089"/>
          </a:xfrm>
          <a:prstGeom prst="rect">
            <a:avLst/>
          </a:prstGeom>
          <a:noFill/>
          <a:ln w="9525">
            <a:noFill/>
            <a:miter lim="800000"/>
            <a:headEnd/>
            <a:tailEnd/>
          </a:ln>
        </p:spPr>
        <p:txBody>
          <a:bodyPr>
            <a:spAutoFit/>
          </a:bodyPr>
          <a:lstStyle/>
          <a:p>
            <a:r>
              <a:rPr lang="it-IT" sz="2600" b="1" i="1" dirty="0"/>
              <a:t>Colpa </a:t>
            </a:r>
            <a:endParaRPr lang="it-IT" sz="2600" i="1" dirty="0"/>
          </a:p>
          <a:p>
            <a:r>
              <a:rPr lang="it-IT" sz="2600" i="1" dirty="0"/>
              <a:t>È, oltre al </a:t>
            </a:r>
            <a:r>
              <a:rPr lang="it-IT" sz="2600" b="1" i="1" dirty="0"/>
              <a:t>dolo</a:t>
            </a:r>
            <a:r>
              <a:rPr lang="it-IT" sz="2600" i="1" dirty="0"/>
              <a:t>, l'elemento soggettivo che integra la fattispecie dell'atto illecito.</a:t>
            </a:r>
          </a:p>
          <a:p>
            <a:r>
              <a:rPr lang="it-IT" sz="2600" i="1" dirty="0"/>
              <a:t>Essa deriva dalla violazione dei doveri di diligenza, perizia o prudenza ovvero dall'inosservanza di leggi, regolamenti, ordini o discipline nell'esercizio di una attività.  Si sostanzia nella non volontarietà dell'evento, che è cagionato da un comportamento negligente, imprudente o imperito.</a:t>
            </a:r>
          </a:p>
          <a:p>
            <a:r>
              <a:rPr lang="it-IT" sz="2600" i="1" dirty="0"/>
              <a:t>In relazione al grado di diligenza richiesto si distingue tra:</a:t>
            </a:r>
          </a:p>
          <a:p>
            <a:r>
              <a:rPr lang="it-IT" sz="2600" i="1" dirty="0"/>
              <a:t>— lieve, determinata dalla violazione della diligenza media (art. 1176 c.c.);</a:t>
            </a:r>
          </a:p>
          <a:p>
            <a:r>
              <a:rPr lang="it-IT" sz="2600" i="1" dirty="0"/>
              <a:t>— grave, che deriva dalla inosservanza di quel minimo di diligenza che tutti dovrebbero avere; (…)</a:t>
            </a:r>
          </a:p>
          <a:p>
            <a:endParaRPr lang="it-IT" dirty="0"/>
          </a:p>
        </p:txBody>
      </p:sp>
    </p:spTree>
    <p:extLst>
      <p:ext uri="{BB962C8B-B14F-4D97-AF65-F5344CB8AC3E}">
        <p14:creationId xmlns:p14="http://schemas.microsoft.com/office/powerpoint/2010/main" val="33631059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29F812-37A5-A809-0E02-E55495C46FD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7F34AA0C-47B8-591A-8CA2-01B84F7E0A9E}"/>
              </a:ext>
            </a:extLst>
          </p:cNvPr>
          <p:cNvSpPr txBox="1">
            <a:spLocks noChangeArrowheads="1"/>
          </p:cNvSpPr>
          <p:nvPr/>
        </p:nvSpPr>
        <p:spPr bwMode="auto">
          <a:xfrm>
            <a:off x="301625" y="222250"/>
            <a:ext cx="8229600" cy="3046988"/>
          </a:xfrm>
          <a:prstGeom prst="rect">
            <a:avLst/>
          </a:prstGeom>
          <a:noFill/>
          <a:ln w="9525">
            <a:noFill/>
            <a:miter lim="800000"/>
            <a:headEnd/>
            <a:tailEnd/>
          </a:ln>
        </p:spPr>
        <p:txBody>
          <a:bodyPr>
            <a:spAutoFit/>
          </a:bodyPr>
          <a:lstStyle/>
          <a:p>
            <a:r>
              <a:rPr lang="de-DE" sz="2800" i="1" dirty="0"/>
              <a:t>Vorsatz = das Wissen und Wollen der Tatbestandsverwirklichung bei Begehung der Tat.</a:t>
            </a:r>
          </a:p>
          <a:p>
            <a:r>
              <a:rPr lang="de-DE" sz="2800" i="1" dirty="0"/>
              <a:t>Abzugrenzen ist die vorsätzliche Begehung einer Tat von der Fahrlässigkeit.</a:t>
            </a:r>
          </a:p>
          <a:p>
            <a:endParaRPr lang="de-DE" sz="2800" i="1" dirty="0"/>
          </a:p>
          <a:p>
            <a:r>
              <a:rPr lang="it-IT" sz="2800" i="1" dirty="0"/>
              <a:t>Dolo = Volontà consapevole di commettere un reato.</a:t>
            </a:r>
          </a:p>
          <a:p>
            <a:endParaRPr lang="it-IT" dirty="0"/>
          </a:p>
        </p:txBody>
      </p:sp>
    </p:spTree>
    <p:extLst>
      <p:ext uri="{BB962C8B-B14F-4D97-AF65-F5344CB8AC3E}">
        <p14:creationId xmlns:p14="http://schemas.microsoft.com/office/powerpoint/2010/main" val="34415549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EBEB2F-0361-EA94-BDF9-FEFC92A7257B}"/>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15A5D7-ADEA-F687-D49C-4DDA215D2E36}"/>
              </a:ext>
            </a:extLst>
          </p:cNvPr>
          <p:cNvSpPr txBox="1">
            <a:spLocks noChangeArrowheads="1"/>
          </p:cNvSpPr>
          <p:nvPr/>
        </p:nvSpPr>
        <p:spPr bwMode="auto">
          <a:xfrm>
            <a:off x="301625" y="222250"/>
            <a:ext cx="8229600" cy="5201424"/>
          </a:xfrm>
          <a:prstGeom prst="rect">
            <a:avLst/>
          </a:prstGeom>
          <a:noFill/>
          <a:ln w="9525">
            <a:noFill/>
            <a:miter lim="800000"/>
            <a:headEnd/>
            <a:tailEnd/>
          </a:ln>
        </p:spPr>
        <p:txBody>
          <a:bodyPr>
            <a:spAutoFit/>
          </a:bodyPr>
          <a:lstStyle/>
          <a:p>
            <a:r>
              <a:rPr lang="de-DE" sz="2800" b="1" i="1" dirty="0"/>
              <a:t>Diebstahlschäden außerhalb der Wohnung</a:t>
            </a:r>
            <a:r>
              <a:rPr lang="it-IT" sz="2800" dirty="0"/>
              <a:t> </a:t>
            </a:r>
          </a:p>
          <a:p>
            <a:r>
              <a:rPr lang="de-DE" sz="2800" i="1" dirty="0"/>
              <a:t>Beim Tarif Best sind auch Diebstahlschäden außerhalb der eigenen vier Wände versichert – bis zu 10.000 €, z. B. am Arbeitsplatz, aus dem Kfz oder Zugabteil. Trick- oder Taschendiebstahl ist bis 500 € versichert.</a:t>
            </a:r>
            <a:r>
              <a:rPr lang="it-IT" sz="2800" dirty="0"/>
              <a:t> </a:t>
            </a:r>
          </a:p>
          <a:p>
            <a:r>
              <a:rPr lang="it-IT" sz="2800" dirty="0"/>
              <a:t> </a:t>
            </a:r>
          </a:p>
          <a:p>
            <a:r>
              <a:rPr lang="de-DE" sz="2800" b="1" dirty="0"/>
              <a:t>          </a:t>
            </a:r>
            <a:r>
              <a:rPr lang="de-DE" sz="2800" b="1" dirty="0" err="1"/>
              <a:t>Danni</a:t>
            </a:r>
            <a:r>
              <a:rPr lang="de-DE" sz="2800" b="1" dirty="0"/>
              <a:t> da </a:t>
            </a:r>
            <a:r>
              <a:rPr lang="de-DE" sz="2800" b="1" dirty="0" err="1"/>
              <a:t>furto</a:t>
            </a:r>
            <a:r>
              <a:rPr lang="de-DE" sz="2800" b="1" dirty="0"/>
              <a:t> al di </a:t>
            </a:r>
            <a:r>
              <a:rPr lang="de-DE" sz="2800" b="1" dirty="0" err="1"/>
              <a:t>fuori</a:t>
            </a:r>
            <a:r>
              <a:rPr lang="de-DE" sz="2800" b="1" dirty="0"/>
              <a:t> </a:t>
            </a:r>
            <a:r>
              <a:rPr lang="de-DE" sz="2800" b="1" dirty="0" err="1"/>
              <a:t>dell’abitazione</a:t>
            </a:r>
            <a:r>
              <a:rPr lang="it-IT" sz="2800" dirty="0"/>
              <a:t> </a:t>
            </a:r>
          </a:p>
          <a:p>
            <a:r>
              <a:rPr lang="it-IT" sz="2800" dirty="0"/>
              <a:t>Con la tariffa Best sono assicurati anche i danni da furto al di fuori delle quattro mura domestiche- fino a 10.000 </a:t>
            </a:r>
            <a:r>
              <a:rPr lang="it-IT" sz="2800" i="1" dirty="0"/>
              <a:t>€,</a:t>
            </a:r>
            <a:r>
              <a:rPr lang="it-IT" sz="2800" dirty="0"/>
              <a:t> ad esempio a lavoro, in macchina o in treno. Borseggio o simile, è assicurato fino a 500€. </a:t>
            </a:r>
          </a:p>
          <a:p>
            <a:endParaRPr lang="it-IT" dirty="0"/>
          </a:p>
        </p:txBody>
      </p:sp>
    </p:spTree>
    <p:extLst>
      <p:ext uri="{BB962C8B-B14F-4D97-AF65-F5344CB8AC3E}">
        <p14:creationId xmlns:p14="http://schemas.microsoft.com/office/powerpoint/2010/main" val="34590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124754"/>
          </a:xfrm>
          <a:prstGeom prst="rect">
            <a:avLst/>
          </a:prstGeom>
          <a:noFill/>
          <a:ln w="9525">
            <a:noFill/>
            <a:miter lim="800000"/>
            <a:headEnd/>
            <a:tailEnd/>
          </a:ln>
        </p:spPr>
        <p:txBody>
          <a:bodyPr>
            <a:spAutoFit/>
          </a:bodyPr>
          <a:lstStyle/>
          <a:p>
            <a:r>
              <a:rPr lang="de-DE" sz="2800" b="1" i="1" dirty="0"/>
              <a:t>Trickdiebstahl</a:t>
            </a:r>
            <a:br>
              <a:rPr lang="de-DE" sz="2800" i="1" dirty="0"/>
            </a:br>
            <a:r>
              <a:rPr lang="de-DE" sz="2800" i="1" dirty="0"/>
              <a:t>Dabei wird das sich Aneignen vom fremdem Eigentum durch eine Ablenkung oder Trick verschleiert und ist für den Bestohlenen so nicht direkt erkennbar.</a:t>
            </a:r>
          </a:p>
          <a:p>
            <a:endParaRPr lang="de-DE" sz="2800" i="1" dirty="0"/>
          </a:p>
          <a:p>
            <a:r>
              <a:rPr lang="de-DE" sz="2800" i="1" dirty="0"/>
              <a:t>Der Trickdieb wendet verschiedene Methoden an, um das Opfer abzulenken, zu täuschen oder in die Irre zu führen, um den Gewahrsam zu brechen. Dies kann u. a. durch Vortäuschung, einer Notlage mit Appell an die Hilfsbereitschaft, einer Befugnis zum Betreten der Wohnung oder einer persönlichen Beziehung</a:t>
            </a:r>
          </a:p>
          <a:p>
            <a:r>
              <a:rPr lang="de-DE" sz="2800" i="1" dirty="0"/>
              <a:t>erfolgen.</a:t>
            </a:r>
          </a:p>
          <a:p>
            <a:r>
              <a:rPr lang="de-DE" sz="2800" i="1" dirty="0"/>
              <a:t> Im deutschen Strafrecht ist die Straftat des Diebstahls von Betrug abzugrenzen. </a:t>
            </a:r>
          </a:p>
        </p:txBody>
      </p:sp>
    </p:spTree>
    <p:extLst>
      <p:ext uri="{BB962C8B-B14F-4D97-AF65-F5344CB8AC3E}">
        <p14:creationId xmlns:p14="http://schemas.microsoft.com/office/powerpoint/2010/main" val="328402390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986528"/>
          </a:xfrm>
          <a:prstGeom prst="rect">
            <a:avLst/>
          </a:prstGeom>
          <a:noFill/>
          <a:ln w="9525">
            <a:noFill/>
            <a:miter lim="800000"/>
            <a:headEnd/>
            <a:tailEnd/>
          </a:ln>
        </p:spPr>
        <p:txBody>
          <a:bodyPr>
            <a:spAutoFit/>
          </a:bodyPr>
          <a:lstStyle/>
          <a:p>
            <a:r>
              <a:rPr lang="it-IT" sz="2800" b="1" i="1" dirty="0"/>
              <a:t>Furto con destrezza</a:t>
            </a:r>
          </a:p>
          <a:p>
            <a:endParaRPr lang="it-IT" sz="2800" i="1" dirty="0"/>
          </a:p>
          <a:p>
            <a:r>
              <a:rPr lang="it-IT" sz="2800" i="1" dirty="0"/>
              <a:t>Furto commesso con speciale abilità in modo da eludere l’attenzione del derubato o di altre persone presenti. Tale abilità può esercitarsi sia con agilità e scaltrezza di mano su cose che siano indossate dal derubato, sia con altrettanta sveltezza su cose che siano lontane dalla sua persona, eludendo l’attenzione della persona o delle persone presenti e normalmente vigilanti. </a:t>
            </a:r>
          </a:p>
          <a:p>
            <a:endParaRPr lang="it-IT" sz="2800" dirty="0"/>
          </a:p>
          <a:p>
            <a:r>
              <a:rPr lang="it-IT" sz="2800" i="1" dirty="0"/>
              <a:t>furto commesso approfittando di qualsiasi situazione soggettiva o oggettiva che consenta di eludere con abilità, non necessariamente eccezionale, la normale vigilanza dell’uomo medio.</a:t>
            </a:r>
            <a:endParaRPr lang="it-IT" sz="2800" dirty="0"/>
          </a:p>
          <a:p>
            <a:endParaRPr lang="de-DE" sz="2800" dirty="0"/>
          </a:p>
        </p:txBody>
      </p:sp>
    </p:spTree>
    <p:extLst>
      <p:ext uri="{BB962C8B-B14F-4D97-AF65-F5344CB8AC3E}">
        <p14:creationId xmlns:p14="http://schemas.microsoft.com/office/powerpoint/2010/main" val="32279078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A1D4D-9E93-4B13-2353-35422029024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0DF29AC5-A733-ABCB-1FAB-1D36DDAB5A7E}"/>
              </a:ext>
            </a:extLst>
          </p:cNvPr>
          <p:cNvSpPr txBox="1">
            <a:spLocks noChangeArrowheads="1"/>
          </p:cNvSpPr>
          <p:nvPr/>
        </p:nvSpPr>
        <p:spPr bwMode="auto">
          <a:xfrm>
            <a:off x="301625" y="222250"/>
            <a:ext cx="8229600" cy="5632311"/>
          </a:xfrm>
          <a:prstGeom prst="rect">
            <a:avLst/>
          </a:prstGeom>
          <a:noFill/>
          <a:ln w="9525">
            <a:noFill/>
            <a:miter lim="800000"/>
            <a:headEnd/>
            <a:tailEnd/>
          </a:ln>
        </p:spPr>
        <p:txBody>
          <a:bodyPr>
            <a:spAutoFit/>
          </a:bodyPr>
          <a:lstStyle/>
          <a:p>
            <a:r>
              <a:rPr lang="de-DE" sz="2800" b="1" i="1" dirty="0"/>
              <a:t>Haus- und Wohnungsschutzbrief</a:t>
            </a:r>
            <a:r>
              <a:rPr lang="it-IT" sz="2800" dirty="0"/>
              <a:t> </a:t>
            </a:r>
          </a:p>
          <a:p>
            <a:r>
              <a:rPr lang="de-DE" sz="2800" i="1" dirty="0"/>
              <a:t>In Notfällen organisiert ERGO die notwendigen Fachleute und zahlt jeweils bis zu 3.000 € für den Einsatz, z. B. für Schlüsseldienst, Rohrreinigung, Sanitär-, Heizungs- und Elektroinstallationsservice.</a:t>
            </a:r>
            <a:r>
              <a:rPr lang="it-IT" sz="2800" dirty="0"/>
              <a:t> </a:t>
            </a:r>
          </a:p>
          <a:p>
            <a:endParaRPr lang="it-IT" sz="2800" dirty="0"/>
          </a:p>
          <a:p>
            <a:r>
              <a:rPr lang="it-IT" sz="2800" b="1" dirty="0"/>
              <a:t>Polizza assicurativa globale di casa e appartamento</a:t>
            </a:r>
            <a:r>
              <a:rPr lang="it-IT" sz="2800" dirty="0"/>
              <a:t> </a:t>
            </a:r>
          </a:p>
          <a:p>
            <a:r>
              <a:rPr lang="it-IT" sz="2800" dirty="0"/>
              <a:t>In casi di necessità, ERGO trova gli esperti necessari e paga fino a 3.000 € per volta per il servizio, ad esempio per il servizio chiavi, depurazione della tubatura, servizi di installazione di sanitari, impianto di riscaldamento ed installazioni elettriche. </a:t>
            </a:r>
          </a:p>
          <a:p>
            <a:endParaRPr lang="it-IT" dirty="0"/>
          </a:p>
        </p:txBody>
      </p:sp>
    </p:spTree>
    <p:extLst>
      <p:ext uri="{BB962C8B-B14F-4D97-AF65-F5344CB8AC3E}">
        <p14:creationId xmlns:p14="http://schemas.microsoft.com/office/powerpoint/2010/main" val="14567054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73FC75-1EB9-4428-AAD7-149ACCA0CAD2}"/>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2DD4C649-3229-BFFA-77AB-9FA0DDD8E68E}"/>
              </a:ext>
            </a:extLst>
          </p:cNvPr>
          <p:cNvSpPr txBox="1">
            <a:spLocks noChangeArrowheads="1"/>
          </p:cNvSpPr>
          <p:nvPr/>
        </p:nvSpPr>
        <p:spPr bwMode="auto">
          <a:xfrm>
            <a:off x="301625" y="222250"/>
            <a:ext cx="8229600" cy="6432530"/>
          </a:xfrm>
          <a:prstGeom prst="rect">
            <a:avLst/>
          </a:prstGeom>
          <a:noFill/>
          <a:ln w="9525">
            <a:noFill/>
            <a:miter lim="800000"/>
            <a:headEnd/>
            <a:tailEnd/>
          </a:ln>
        </p:spPr>
        <p:txBody>
          <a:bodyPr>
            <a:spAutoFit/>
          </a:bodyPr>
          <a:lstStyle/>
          <a:p>
            <a:r>
              <a:rPr lang="de-DE" sz="2600" b="1" i="1" dirty="0"/>
              <a:t>Der Zusatzbaustein "Wohnungsschutzbrief": Was versichert er?</a:t>
            </a:r>
          </a:p>
          <a:p>
            <a:r>
              <a:rPr lang="de-DE" sz="2600" i="1" dirty="0"/>
              <a:t>Seit einigen Jahren bieten die Versicherungsgesellschaften eine </a:t>
            </a:r>
            <a:r>
              <a:rPr lang="de-DE" sz="2600" b="1" i="1" dirty="0"/>
              <a:t>Deckungserweiterung </a:t>
            </a:r>
            <a:r>
              <a:rPr lang="de-DE" sz="2600" i="1" dirty="0"/>
              <a:t>für die Hausratversicherung an, den Wohnungsschutzbrief.. Der Versicherungsschutz erstreckt sich auf Risiken, die durch die klassische Hausratversicherung nicht abgedeckt sind. Dazu zählen</a:t>
            </a:r>
          </a:p>
          <a:p>
            <a:r>
              <a:rPr lang="de-DE" sz="2600" i="1" dirty="0"/>
              <a:t>- Kosten für die Wohnungsöffnung durch einen Schlüsseldienst</a:t>
            </a:r>
          </a:p>
          <a:p>
            <a:r>
              <a:rPr lang="de-DE" sz="2600" i="1" dirty="0"/>
              <a:t>- Handwerkerleistungen für Reparaturen an technischen Haushaltsgroßgeräten</a:t>
            </a:r>
          </a:p>
          <a:p>
            <a:r>
              <a:rPr lang="de-DE" sz="2600" i="1" dirty="0"/>
              <a:t>- Handwerkerleistungen für Reparaturen im Sanitärbereich und an der Heizung</a:t>
            </a:r>
          </a:p>
          <a:p>
            <a:pPr marL="342900" indent="-342900">
              <a:buFontTx/>
              <a:buChar char="-"/>
            </a:pPr>
            <a:r>
              <a:rPr lang="de-DE" sz="2600" i="1" dirty="0"/>
              <a:t>Rohrreinigungsservice</a:t>
            </a:r>
            <a:endParaRPr lang="de-DE" dirty="0"/>
          </a:p>
          <a:p>
            <a:r>
              <a:rPr lang="it-IT" dirty="0"/>
              <a:t>https://www.verivox.de/hausratversicherung/themen/wohnungsschutzbrief/</a:t>
            </a:r>
            <a:endParaRPr lang="de-DE" dirty="0"/>
          </a:p>
        </p:txBody>
      </p:sp>
    </p:spTree>
    <p:extLst>
      <p:ext uri="{BB962C8B-B14F-4D97-AF65-F5344CB8AC3E}">
        <p14:creationId xmlns:p14="http://schemas.microsoft.com/office/powerpoint/2010/main" val="19695891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EBBD43-A5DD-75CD-2BC5-98809F410642}"/>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918D3D1B-7448-5E26-B429-4A6EAFF9C5C3}"/>
              </a:ext>
            </a:extLst>
          </p:cNvPr>
          <p:cNvSpPr txBox="1">
            <a:spLocks noChangeArrowheads="1"/>
          </p:cNvSpPr>
          <p:nvPr/>
        </p:nvSpPr>
        <p:spPr bwMode="auto">
          <a:xfrm>
            <a:off x="301625" y="222250"/>
            <a:ext cx="8229600" cy="4955203"/>
          </a:xfrm>
          <a:prstGeom prst="rect">
            <a:avLst/>
          </a:prstGeom>
          <a:noFill/>
          <a:ln w="9525">
            <a:noFill/>
            <a:miter lim="800000"/>
            <a:headEnd/>
            <a:tailEnd/>
          </a:ln>
        </p:spPr>
        <p:txBody>
          <a:bodyPr>
            <a:spAutoFit/>
          </a:bodyPr>
          <a:lstStyle/>
          <a:p>
            <a:r>
              <a:rPr lang="it-IT" sz="2800" i="1" dirty="0"/>
              <a:t>Generali</a:t>
            </a:r>
          </a:p>
          <a:p>
            <a:r>
              <a:rPr lang="it-IT" sz="2800" i="1" dirty="0"/>
              <a:t>Assistenza per la copertura dei rischi  dell’abitazione e della vita privata </a:t>
            </a:r>
          </a:p>
          <a:p>
            <a:endParaRPr lang="it-IT" i="1" dirty="0"/>
          </a:p>
          <a:p>
            <a:r>
              <a:rPr lang="it-IT" sz="2600" i="1" dirty="0"/>
              <a:t>Articolo 1 INTERVENTI A PROTEZIONE DELL’ABITAZIONE   </a:t>
            </a:r>
          </a:p>
          <a:p>
            <a:r>
              <a:rPr lang="it-IT" sz="2600" i="1" dirty="0"/>
              <a:t>Questa polizza assicura i seguenti rischi dell’abitazione e </a:t>
            </a:r>
          </a:p>
          <a:p>
            <a:r>
              <a:rPr lang="it-IT" sz="2600" i="1" dirty="0"/>
              <a:t>della vita privata:</a:t>
            </a:r>
          </a:p>
          <a:p>
            <a:r>
              <a:rPr lang="it-IT" sz="2600" i="1" dirty="0"/>
              <a:t>  a) Invio di un idraulico per interventi di emergenza;  </a:t>
            </a:r>
          </a:p>
          <a:p>
            <a:r>
              <a:rPr lang="it-IT" sz="2600" i="1" dirty="0"/>
              <a:t>b) Invio di un elettricista per interventi di emergenza;  </a:t>
            </a:r>
          </a:p>
          <a:p>
            <a:r>
              <a:rPr lang="it-IT" sz="2600" i="1" dirty="0"/>
              <a:t>c) Invio di un fabbro per interventi di emergenza;  </a:t>
            </a:r>
          </a:p>
          <a:p>
            <a:r>
              <a:rPr lang="it-IT" sz="2600" i="1" dirty="0"/>
              <a:t>d) Invio di un vetraio per interventi di emergenza.</a:t>
            </a:r>
          </a:p>
        </p:txBody>
      </p:sp>
    </p:spTree>
    <p:extLst>
      <p:ext uri="{BB962C8B-B14F-4D97-AF65-F5344CB8AC3E}">
        <p14:creationId xmlns:p14="http://schemas.microsoft.com/office/powerpoint/2010/main" val="28918383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001643"/>
          </a:xfrm>
          <a:prstGeom prst="rect">
            <a:avLst/>
          </a:prstGeom>
          <a:noFill/>
          <a:ln w="9525">
            <a:noFill/>
            <a:miter lim="800000"/>
            <a:headEnd/>
            <a:tailEnd/>
          </a:ln>
        </p:spPr>
        <p:txBody>
          <a:bodyPr>
            <a:spAutoFit/>
          </a:bodyPr>
          <a:lstStyle/>
          <a:p>
            <a:r>
              <a:rPr lang="it-IT" i="1" dirty="0" err="1"/>
              <a:t>Ziele</a:t>
            </a:r>
            <a:r>
              <a:rPr lang="it-IT" i="1" dirty="0"/>
              <a:t> </a:t>
            </a:r>
            <a:r>
              <a:rPr lang="it-IT" i="1" dirty="0" err="1"/>
              <a:t>für</a:t>
            </a:r>
            <a:r>
              <a:rPr lang="it-IT" i="1" dirty="0"/>
              <a:t> </a:t>
            </a:r>
            <a:r>
              <a:rPr lang="it-IT" i="1" dirty="0" err="1"/>
              <a:t>sich</a:t>
            </a:r>
            <a:r>
              <a:rPr lang="it-IT" i="1" dirty="0"/>
              <a:t> </a:t>
            </a:r>
            <a:r>
              <a:rPr lang="it-IT" i="1" dirty="0" err="1"/>
              <a:t>selbst</a:t>
            </a:r>
            <a:r>
              <a:rPr lang="it-IT" i="1" dirty="0"/>
              <a:t> </a:t>
            </a:r>
            <a:r>
              <a:rPr lang="it-IT" i="1" dirty="0" err="1"/>
              <a:t>setzen</a:t>
            </a:r>
            <a:endParaRPr lang="it-IT" i="1" dirty="0"/>
          </a:p>
          <a:p>
            <a:r>
              <a:rPr lang="it-IT" i="1" dirty="0"/>
              <a:t>Es </a:t>
            </a:r>
            <a:r>
              <a:rPr lang="it-IT" i="1" dirty="0" err="1"/>
              <a:t>sorgt</a:t>
            </a:r>
            <a:r>
              <a:rPr lang="it-IT" i="1" dirty="0"/>
              <a:t> </a:t>
            </a:r>
            <a:r>
              <a:rPr lang="it-IT" i="1" dirty="0" err="1"/>
              <a:t>immer</a:t>
            </a:r>
            <a:r>
              <a:rPr lang="it-IT" i="1" dirty="0"/>
              <a:t> </a:t>
            </a:r>
            <a:r>
              <a:rPr lang="it-IT" i="1" dirty="0" err="1"/>
              <a:t>für</a:t>
            </a:r>
            <a:r>
              <a:rPr lang="it-IT" i="1" dirty="0"/>
              <a:t> </a:t>
            </a:r>
            <a:r>
              <a:rPr lang="it-IT" i="1" dirty="0" err="1"/>
              <a:t>Seelenruhe</a:t>
            </a:r>
            <a:r>
              <a:rPr lang="it-IT" i="1" dirty="0"/>
              <a:t>, </a:t>
            </a:r>
            <a:r>
              <a:rPr lang="it-IT" i="1" dirty="0" err="1"/>
              <a:t>wenn</a:t>
            </a:r>
            <a:r>
              <a:rPr lang="it-IT" i="1" dirty="0"/>
              <a:t> man </a:t>
            </a:r>
            <a:r>
              <a:rPr lang="it-IT" i="1" dirty="0" err="1"/>
              <a:t>sich</a:t>
            </a:r>
            <a:r>
              <a:rPr lang="it-IT" i="1" dirty="0"/>
              <a:t> </a:t>
            </a:r>
            <a:r>
              <a:rPr lang="it-IT" i="1" dirty="0" err="1"/>
              <a:t>ein</a:t>
            </a:r>
            <a:r>
              <a:rPr lang="it-IT" i="1" dirty="0"/>
              <a:t> </a:t>
            </a:r>
            <a:r>
              <a:rPr lang="it-IT" i="1" dirty="0" err="1"/>
              <a:t>gewisses</a:t>
            </a:r>
            <a:r>
              <a:rPr lang="it-IT" i="1" dirty="0"/>
              <a:t> </a:t>
            </a:r>
            <a:r>
              <a:rPr lang="it-IT" i="1" dirty="0" err="1"/>
              <a:t>finanzielles</a:t>
            </a:r>
            <a:r>
              <a:rPr lang="it-IT" i="1" dirty="0"/>
              <a:t> </a:t>
            </a:r>
            <a:r>
              <a:rPr lang="it-IT" i="1" dirty="0" err="1"/>
              <a:t>Polster</a:t>
            </a:r>
            <a:r>
              <a:rPr lang="it-IT" i="1" dirty="0"/>
              <a:t> </a:t>
            </a:r>
            <a:r>
              <a:rPr lang="it-IT" i="1" dirty="0" err="1"/>
              <a:t>aufbaut</a:t>
            </a:r>
            <a:r>
              <a:rPr lang="it-IT" i="1" dirty="0"/>
              <a:t>. </a:t>
            </a:r>
            <a:r>
              <a:rPr lang="it-IT" i="1" dirty="0" err="1"/>
              <a:t>Das</a:t>
            </a:r>
            <a:r>
              <a:rPr lang="it-IT" i="1" dirty="0"/>
              <a:t> </a:t>
            </a:r>
            <a:r>
              <a:rPr lang="it-IT" i="1" dirty="0" err="1"/>
              <a:t>weiss</a:t>
            </a:r>
            <a:r>
              <a:rPr lang="it-IT" i="1" dirty="0"/>
              <a:t> </a:t>
            </a:r>
            <a:r>
              <a:rPr lang="it-IT" i="1" dirty="0" err="1"/>
              <a:t>auch</a:t>
            </a:r>
            <a:r>
              <a:rPr lang="it-IT" i="1" dirty="0"/>
              <a:t> </a:t>
            </a:r>
            <a:r>
              <a:rPr lang="it-IT" i="1" u="sng" dirty="0"/>
              <a:t>Tom de </a:t>
            </a:r>
            <a:r>
              <a:rPr lang="it-IT" i="1" u="sng" dirty="0" err="1"/>
              <a:t>Munck</a:t>
            </a:r>
            <a:r>
              <a:rPr lang="it-IT" i="1" dirty="0"/>
              <a:t>, </a:t>
            </a:r>
            <a:r>
              <a:rPr lang="it-IT" i="1" dirty="0" err="1"/>
              <a:t>der</a:t>
            </a:r>
            <a:r>
              <a:rPr lang="it-IT" i="1" dirty="0"/>
              <a:t> </a:t>
            </a:r>
            <a:r>
              <a:rPr lang="it-IT" i="1" dirty="0" err="1"/>
              <a:t>sich</a:t>
            </a:r>
            <a:r>
              <a:rPr lang="it-IT" i="1" dirty="0"/>
              <a:t> </a:t>
            </a:r>
            <a:r>
              <a:rPr lang="it-IT" i="1" dirty="0" err="1"/>
              <a:t>seit</a:t>
            </a:r>
            <a:r>
              <a:rPr lang="it-IT" i="1" dirty="0"/>
              <a:t> </a:t>
            </a:r>
            <a:r>
              <a:rPr lang="it-IT" i="1" dirty="0" err="1"/>
              <a:t>Jahren</a:t>
            </a:r>
            <a:r>
              <a:rPr lang="it-IT" i="1" dirty="0"/>
              <a:t> </a:t>
            </a:r>
            <a:r>
              <a:rPr lang="it-IT" i="1" dirty="0" err="1"/>
              <a:t>mit</a:t>
            </a:r>
            <a:r>
              <a:rPr lang="it-IT" i="1" dirty="0"/>
              <a:t> </a:t>
            </a:r>
            <a:r>
              <a:rPr lang="it-IT" i="1" dirty="0" err="1"/>
              <a:t>einer</a:t>
            </a:r>
            <a:r>
              <a:rPr lang="it-IT" i="1" dirty="0"/>
              <a:t> </a:t>
            </a:r>
            <a:r>
              <a:rPr lang="it-IT" i="1" dirty="0" err="1"/>
              <a:t>bewussten</a:t>
            </a:r>
            <a:r>
              <a:rPr lang="it-IT" i="1" dirty="0"/>
              <a:t> </a:t>
            </a:r>
            <a:r>
              <a:rPr lang="it-IT" i="1" dirty="0" err="1"/>
              <a:t>Lebensphilosophie</a:t>
            </a:r>
            <a:r>
              <a:rPr lang="it-IT" i="1" dirty="0"/>
              <a:t> </a:t>
            </a:r>
            <a:r>
              <a:rPr lang="it-IT" i="1" dirty="0" err="1"/>
              <a:t>beschäftigt</a:t>
            </a:r>
            <a:r>
              <a:rPr lang="it-IT" i="1" dirty="0"/>
              <a:t>. «</a:t>
            </a:r>
            <a:r>
              <a:rPr lang="it-IT" i="1" dirty="0" err="1"/>
              <a:t>Der</a:t>
            </a:r>
            <a:r>
              <a:rPr lang="it-IT" i="1" dirty="0"/>
              <a:t> </a:t>
            </a:r>
            <a:r>
              <a:rPr lang="it-IT" i="1" dirty="0" err="1"/>
              <a:t>Aufbau</a:t>
            </a:r>
            <a:r>
              <a:rPr lang="it-IT" i="1" dirty="0"/>
              <a:t> </a:t>
            </a:r>
            <a:r>
              <a:rPr lang="it-IT" i="1" dirty="0" err="1"/>
              <a:t>einer</a:t>
            </a:r>
            <a:r>
              <a:rPr lang="it-IT" i="1" dirty="0"/>
              <a:t> Reserve </a:t>
            </a:r>
            <a:r>
              <a:rPr lang="it-IT" i="1" dirty="0" err="1"/>
              <a:t>hilft</a:t>
            </a:r>
            <a:r>
              <a:rPr lang="it-IT" i="1" dirty="0"/>
              <a:t> </a:t>
            </a:r>
            <a:r>
              <a:rPr lang="it-IT" i="1" dirty="0" err="1"/>
              <a:t>dabei</a:t>
            </a:r>
            <a:r>
              <a:rPr lang="it-IT" i="1" dirty="0"/>
              <a:t>, </a:t>
            </a:r>
            <a:r>
              <a:rPr lang="it-IT" i="1" dirty="0" err="1"/>
              <a:t>gute</a:t>
            </a:r>
            <a:r>
              <a:rPr lang="it-IT" i="1" dirty="0"/>
              <a:t> </a:t>
            </a:r>
            <a:r>
              <a:rPr lang="it-IT" i="1" dirty="0" err="1"/>
              <a:t>Lebensentscheidungen</a:t>
            </a:r>
            <a:r>
              <a:rPr lang="it-IT" i="1" dirty="0"/>
              <a:t> </a:t>
            </a:r>
            <a:r>
              <a:rPr lang="it-IT" i="1" dirty="0" err="1"/>
              <a:t>zu</a:t>
            </a:r>
            <a:r>
              <a:rPr lang="it-IT" i="1" dirty="0"/>
              <a:t> </a:t>
            </a:r>
            <a:r>
              <a:rPr lang="it-IT" i="1" dirty="0" err="1"/>
              <a:t>treffen</a:t>
            </a:r>
            <a:r>
              <a:rPr lang="it-IT" i="1" dirty="0"/>
              <a:t>. </a:t>
            </a:r>
            <a:r>
              <a:rPr lang="it-IT" i="1" dirty="0" err="1"/>
              <a:t>Ein</a:t>
            </a:r>
            <a:r>
              <a:rPr lang="it-IT" i="1" dirty="0"/>
              <a:t> </a:t>
            </a:r>
            <a:r>
              <a:rPr lang="it-IT" i="1" dirty="0" err="1"/>
              <a:t>guter</a:t>
            </a:r>
            <a:r>
              <a:rPr lang="it-IT" i="1" dirty="0"/>
              <a:t> </a:t>
            </a:r>
            <a:r>
              <a:rPr lang="it-IT" i="1" dirty="0" err="1"/>
              <a:t>Richtwert</a:t>
            </a:r>
            <a:r>
              <a:rPr lang="it-IT" i="1" dirty="0"/>
              <a:t> </a:t>
            </a:r>
            <a:r>
              <a:rPr lang="it-IT" i="1" dirty="0" err="1"/>
              <a:t>ist</a:t>
            </a:r>
            <a:r>
              <a:rPr lang="it-IT" i="1" dirty="0"/>
              <a:t>, </a:t>
            </a:r>
            <a:r>
              <a:rPr lang="it-IT" i="1" dirty="0" err="1"/>
              <a:t>etwa</a:t>
            </a:r>
            <a:r>
              <a:rPr lang="it-IT" i="1" dirty="0"/>
              <a:t> </a:t>
            </a:r>
            <a:r>
              <a:rPr lang="it-IT" i="1" dirty="0" err="1"/>
              <a:t>zehn</a:t>
            </a:r>
            <a:r>
              <a:rPr lang="it-IT" i="1" dirty="0"/>
              <a:t> </a:t>
            </a:r>
            <a:r>
              <a:rPr lang="it-IT" i="1" dirty="0" err="1"/>
              <a:t>Prozent</a:t>
            </a:r>
            <a:r>
              <a:rPr lang="it-IT" i="1" dirty="0"/>
              <a:t> </a:t>
            </a:r>
            <a:r>
              <a:rPr lang="it-IT" i="1" dirty="0" err="1"/>
              <a:t>des</a:t>
            </a:r>
            <a:r>
              <a:rPr lang="it-IT" i="1" dirty="0"/>
              <a:t> </a:t>
            </a:r>
            <a:r>
              <a:rPr lang="it-IT" i="1" dirty="0" err="1"/>
              <a:t>Einkommens</a:t>
            </a:r>
            <a:r>
              <a:rPr lang="it-IT" i="1" dirty="0"/>
              <a:t> </a:t>
            </a:r>
            <a:r>
              <a:rPr lang="it-IT" i="1" dirty="0" err="1"/>
              <a:t>oder</a:t>
            </a:r>
            <a:r>
              <a:rPr lang="it-IT" i="1" dirty="0"/>
              <a:t> </a:t>
            </a:r>
            <a:r>
              <a:rPr lang="it-IT" i="1" dirty="0" err="1"/>
              <a:t>drei</a:t>
            </a:r>
            <a:r>
              <a:rPr lang="it-IT" i="1" dirty="0"/>
              <a:t> bis </a:t>
            </a:r>
            <a:r>
              <a:rPr lang="it-IT" i="1" dirty="0" err="1"/>
              <a:t>sechs</a:t>
            </a:r>
            <a:r>
              <a:rPr lang="it-IT" i="1" dirty="0"/>
              <a:t> Monate </a:t>
            </a:r>
            <a:r>
              <a:rPr lang="it-IT" i="1" dirty="0" err="1"/>
              <a:t>der</a:t>
            </a:r>
            <a:r>
              <a:rPr lang="it-IT" i="1" dirty="0"/>
              <a:t> </a:t>
            </a:r>
            <a:r>
              <a:rPr lang="it-IT" i="1" dirty="0" err="1"/>
              <a:t>Ausgaben</a:t>
            </a:r>
            <a:r>
              <a:rPr lang="it-IT" i="1" dirty="0"/>
              <a:t> </a:t>
            </a:r>
            <a:r>
              <a:rPr lang="it-IT" i="1" dirty="0" err="1"/>
              <a:t>zu</a:t>
            </a:r>
            <a:r>
              <a:rPr lang="it-IT" i="1" dirty="0"/>
              <a:t> </a:t>
            </a:r>
            <a:r>
              <a:rPr lang="it-IT" i="1" dirty="0" err="1"/>
              <a:t>sparen</a:t>
            </a:r>
            <a:r>
              <a:rPr lang="it-IT" i="1" dirty="0"/>
              <a:t>.</a:t>
            </a:r>
          </a:p>
          <a:p>
            <a:endParaRPr lang="it-IT" dirty="0"/>
          </a:p>
          <a:p>
            <a:r>
              <a:rPr lang="it-IT" dirty="0"/>
              <a:t>Porsi degli obiettivi</a:t>
            </a:r>
          </a:p>
          <a:p>
            <a:r>
              <a:rPr lang="it-IT" dirty="0"/>
              <a:t>Costruirsi un proprio cuscinetto finanziario garantisce sempre la tranquillità. Lo sa bene anche Tom de </a:t>
            </a:r>
            <a:r>
              <a:rPr lang="it-IT" dirty="0" err="1"/>
              <a:t>Munck</a:t>
            </a:r>
            <a:r>
              <a:rPr lang="it-IT" dirty="0"/>
              <a:t>, che da anni si occupa di elaborare una filosofia per una vita consapevole: “Costruirsi una riserva aiuta a prendere buone decisioni di vita. Una buona linea guida è quella di risparmiare circa il dieci per cento del proprio reddito o tre-sei mesi di spese. </a:t>
            </a:r>
          </a:p>
        </p:txBody>
      </p:sp>
    </p:spTree>
    <p:extLst>
      <p:ext uri="{BB962C8B-B14F-4D97-AF65-F5344CB8AC3E}">
        <p14:creationId xmlns:p14="http://schemas.microsoft.com/office/powerpoint/2010/main" val="38799421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243486-53CC-80DA-743F-E96EFBC852F0}"/>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F9B1BBA-A274-7EFA-473A-80E520825E4C}"/>
              </a:ext>
            </a:extLst>
          </p:cNvPr>
          <p:cNvSpPr txBox="1">
            <a:spLocks noChangeArrowheads="1"/>
          </p:cNvSpPr>
          <p:nvPr/>
        </p:nvSpPr>
        <p:spPr bwMode="auto">
          <a:xfrm>
            <a:off x="301625" y="222250"/>
            <a:ext cx="8229600" cy="6063198"/>
          </a:xfrm>
          <a:prstGeom prst="rect">
            <a:avLst/>
          </a:prstGeom>
          <a:noFill/>
          <a:ln w="9525">
            <a:noFill/>
            <a:miter lim="800000"/>
            <a:headEnd/>
            <a:tailEnd/>
          </a:ln>
        </p:spPr>
        <p:txBody>
          <a:bodyPr>
            <a:spAutoFit/>
          </a:bodyPr>
          <a:lstStyle/>
          <a:p>
            <a:r>
              <a:rPr lang="de-DE" sz="2800" b="1" i="1" dirty="0"/>
              <a:t>Fahrradschutz</a:t>
            </a:r>
            <a:r>
              <a:rPr lang="it-IT" sz="2800" dirty="0"/>
              <a:t> </a:t>
            </a:r>
          </a:p>
          <a:p>
            <a:r>
              <a:rPr lang="de-DE" sz="2800" i="1" dirty="0"/>
              <a:t>Versichern Sie Ihre Fahrräder oder E-Bikes. Wahlweise nur gegen Diebstahl oder mit weltweitem Fahrradkasko- und Mobilitätsschutz. Versicherbar sind Pedelecs und E-Bikes, die nicht in der Kfz-Versicherung versicherungspflichtig sind.</a:t>
            </a:r>
            <a:r>
              <a:rPr lang="it-IT" sz="2800" dirty="0"/>
              <a:t> </a:t>
            </a:r>
          </a:p>
          <a:p>
            <a:endParaRPr lang="it-IT" sz="2800" dirty="0"/>
          </a:p>
          <a:p>
            <a:r>
              <a:rPr lang="de-DE" sz="2800" b="1" dirty="0" err="1"/>
              <a:t>Protezione</a:t>
            </a:r>
            <a:r>
              <a:rPr lang="de-DE" sz="2800" b="1" dirty="0"/>
              <a:t> della </a:t>
            </a:r>
            <a:r>
              <a:rPr lang="de-DE" sz="2800" b="1" dirty="0" err="1"/>
              <a:t>bicicletta</a:t>
            </a:r>
            <a:r>
              <a:rPr lang="it-IT" sz="2800" dirty="0"/>
              <a:t> </a:t>
            </a:r>
          </a:p>
          <a:p>
            <a:r>
              <a:rPr lang="it-IT" sz="2800" dirty="0"/>
              <a:t>Assicura le tue biciclette o E-bikes. A scelta solo assicurazione contro furto o assicurazione universale kasko della bici e della mobilità. Sono assicurabili le </a:t>
            </a:r>
            <a:r>
              <a:rPr lang="it-IT" sz="2800" dirty="0" err="1"/>
              <a:t>pedelec</a:t>
            </a:r>
            <a:r>
              <a:rPr lang="it-IT" sz="2800" dirty="0"/>
              <a:t> e le E-bikes, che non sono soggette all’assicurazione per i veicoli a motore. </a:t>
            </a:r>
          </a:p>
          <a:p>
            <a:endParaRPr lang="it-IT" dirty="0"/>
          </a:p>
        </p:txBody>
      </p:sp>
    </p:spTree>
    <p:extLst>
      <p:ext uri="{BB962C8B-B14F-4D97-AF65-F5344CB8AC3E}">
        <p14:creationId xmlns:p14="http://schemas.microsoft.com/office/powerpoint/2010/main" val="37521817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FF50B4-8DDA-5F43-82DE-8C19DD4F6060}"/>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D3FCAA5-54CA-53BF-1A67-299018C2A968}"/>
              </a:ext>
            </a:extLst>
          </p:cNvPr>
          <p:cNvSpPr txBox="1">
            <a:spLocks noChangeArrowheads="1"/>
          </p:cNvSpPr>
          <p:nvPr/>
        </p:nvSpPr>
        <p:spPr bwMode="auto">
          <a:xfrm>
            <a:off x="301625" y="222250"/>
            <a:ext cx="8229600" cy="4770537"/>
          </a:xfrm>
          <a:prstGeom prst="rect">
            <a:avLst/>
          </a:prstGeom>
          <a:noFill/>
          <a:ln w="9525">
            <a:noFill/>
            <a:miter lim="800000"/>
            <a:headEnd/>
            <a:tailEnd/>
          </a:ln>
        </p:spPr>
        <p:txBody>
          <a:bodyPr>
            <a:spAutoFit/>
          </a:bodyPr>
          <a:lstStyle/>
          <a:p>
            <a:r>
              <a:rPr lang="de-DE" sz="2800" b="1" i="1" dirty="0"/>
              <a:t>Weitere Naturgefahren</a:t>
            </a:r>
            <a:r>
              <a:rPr lang="it-IT" sz="2800" dirty="0"/>
              <a:t> </a:t>
            </a:r>
          </a:p>
          <a:p>
            <a:r>
              <a:rPr lang="de-DE" sz="2800" i="1" dirty="0"/>
              <a:t>Schutz bei Hausratschäden durch extreme Wetterlagen, z. B. bei Überschwemmungen, Erdrutsch, Schneedruck usw.</a:t>
            </a:r>
            <a:r>
              <a:rPr lang="it-IT" sz="2800" dirty="0"/>
              <a:t> </a:t>
            </a:r>
          </a:p>
          <a:p>
            <a:endParaRPr lang="it-IT" sz="2800" dirty="0"/>
          </a:p>
          <a:p>
            <a:r>
              <a:rPr lang="de-DE" sz="2800" b="1" dirty="0" err="1"/>
              <a:t>Altri</a:t>
            </a:r>
            <a:r>
              <a:rPr lang="de-DE" sz="2800" b="1" dirty="0"/>
              <a:t> </a:t>
            </a:r>
            <a:r>
              <a:rPr lang="de-DE" sz="2800" b="1" dirty="0" err="1"/>
              <a:t>pericoli</a:t>
            </a:r>
            <a:r>
              <a:rPr lang="de-DE" sz="2800" b="1" dirty="0"/>
              <a:t> </a:t>
            </a:r>
            <a:r>
              <a:rPr lang="de-DE" sz="2800" b="1" dirty="0" err="1"/>
              <a:t>naturali</a:t>
            </a:r>
            <a:r>
              <a:rPr lang="it-IT" sz="2800" dirty="0"/>
              <a:t> </a:t>
            </a:r>
          </a:p>
          <a:p>
            <a:r>
              <a:rPr lang="de-DE" sz="2800" dirty="0" err="1"/>
              <a:t>Protezione</a:t>
            </a:r>
            <a:r>
              <a:rPr lang="de-DE" sz="2800" dirty="0"/>
              <a:t> </a:t>
            </a:r>
            <a:r>
              <a:rPr lang="de-DE" sz="2800" dirty="0" err="1"/>
              <a:t>dai</a:t>
            </a:r>
            <a:r>
              <a:rPr lang="de-DE" sz="2800" dirty="0"/>
              <a:t> </a:t>
            </a:r>
            <a:r>
              <a:rPr lang="de-DE" sz="2800" dirty="0" err="1"/>
              <a:t>danni</a:t>
            </a:r>
            <a:r>
              <a:rPr lang="de-DE" sz="2800" dirty="0"/>
              <a:t> della mobilia </a:t>
            </a:r>
            <a:r>
              <a:rPr lang="de-DE" sz="2800" dirty="0" err="1"/>
              <a:t>dovuti</a:t>
            </a:r>
            <a:r>
              <a:rPr lang="de-DE" sz="2800" dirty="0"/>
              <a:t> a </a:t>
            </a:r>
            <a:r>
              <a:rPr lang="de-DE" sz="2800" dirty="0" err="1"/>
              <a:t>condizioni</a:t>
            </a:r>
            <a:r>
              <a:rPr lang="de-DE" sz="2800" dirty="0"/>
              <a:t> </a:t>
            </a:r>
            <a:r>
              <a:rPr lang="de-DE" sz="2800" dirty="0" err="1"/>
              <a:t>metereologiche</a:t>
            </a:r>
            <a:r>
              <a:rPr lang="de-DE" sz="2800" dirty="0"/>
              <a:t> </a:t>
            </a:r>
            <a:r>
              <a:rPr lang="de-DE" sz="2800" dirty="0" err="1"/>
              <a:t>estreme</a:t>
            </a:r>
            <a:r>
              <a:rPr lang="de-DE" sz="2800" dirty="0"/>
              <a:t>, ad </a:t>
            </a:r>
            <a:r>
              <a:rPr lang="de-DE" sz="2800" dirty="0" err="1"/>
              <a:t>esempio</a:t>
            </a:r>
            <a:r>
              <a:rPr lang="de-DE" sz="2800" dirty="0"/>
              <a:t> </a:t>
            </a:r>
            <a:r>
              <a:rPr lang="de-DE" sz="2800" dirty="0" err="1"/>
              <a:t>alluvioni</a:t>
            </a:r>
            <a:r>
              <a:rPr lang="de-DE" sz="2800" dirty="0"/>
              <a:t>, </a:t>
            </a:r>
            <a:r>
              <a:rPr lang="de-DE" sz="2800" dirty="0" err="1"/>
              <a:t>terremoto</a:t>
            </a:r>
            <a:r>
              <a:rPr lang="de-DE" sz="2800" dirty="0"/>
              <a:t>, </a:t>
            </a:r>
            <a:r>
              <a:rPr lang="de-DE" sz="2800" dirty="0" err="1"/>
              <a:t>pressione</a:t>
            </a:r>
            <a:r>
              <a:rPr lang="de-DE" sz="2800" dirty="0"/>
              <a:t> della </a:t>
            </a:r>
            <a:r>
              <a:rPr lang="de-DE" sz="2800" dirty="0" err="1"/>
              <a:t>neve</a:t>
            </a:r>
            <a:r>
              <a:rPr lang="de-DE" sz="2800" dirty="0"/>
              <a:t> </a:t>
            </a:r>
            <a:r>
              <a:rPr lang="de-DE" sz="2800" dirty="0" err="1"/>
              <a:t>ecc</a:t>
            </a:r>
            <a:r>
              <a:rPr lang="de-DE" sz="2800" dirty="0"/>
              <a:t>.</a:t>
            </a:r>
            <a:r>
              <a:rPr lang="it-IT" sz="2800" dirty="0"/>
              <a:t> </a:t>
            </a:r>
          </a:p>
          <a:p>
            <a:r>
              <a:rPr lang="it-IT" sz="2800" dirty="0"/>
              <a:t> </a:t>
            </a:r>
          </a:p>
          <a:p>
            <a:endParaRPr lang="it-IT" dirty="0"/>
          </a:p>
        </p:txBody>
      </p:sp>
    </p:spTree>
    <p:extLst>
      <p:ext uri="{BB962C8B-B14F-4D97-AF65-F5344CB8AC3E}">
        <p14:creationId xmlns:p14="http://schemas.microsoft.com/office/powerpoint/2010/main" val="19135068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DFB62-BE21-42FE-7016-E2E9F1AB55CB}"/>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182155AD-9C7F-6FA2-AE11-50E71EBEFD9E}"/>
              </a:ext>
            </a:extLst>
          </p:cNvPr>
          <p:cNvSpPr txBox="1">
            <a:spLocks noChangeArrowheads="1"/>
          </p:cNvSpPr>
          <p:nvPr/>
        </p:nvSpPr>
        <p:spPr bwMode="auto">
          <a:xfrm>
            <a:off x="301625" y="222250"/>
            <a:ext cx="8229600" cy="4832092"/>
          </a:xfrm>
          <a:prstGeom prst="rect">
            <a:avLst/>
          </a:prstGeom>
          <a:noFill/>
          <a:ln w="9525">
            <a:noFill/>
            <a:miter lim="800000"/>
            <a:headEnd/>
            <a:tailEnd/>
          </a:ln>
        </p:spPr>
        <p:txBody>
          <a:bodyPr>
            <a:spAutoFit/>
          </a:bodyPr>
          <a:lstStyle/>
          <a:p>
            <a:r>
              <a:rPr lang="de-DE" sz="2800" b="1" i="1" dirty="0">
                <a:latin typeface="Calibri" panose="020F0502020204030204" pitchFamily="34" charset="0"/>
                <a:cs typeface="Calibri" panose="020F0502020204030204" pitchFamily="34" charset="0"/>
              </a:rPr>
              <a:t>Elementarschäden </a:t>
            </a:r>
          </a:p>
          <a:p>
            <a:r>
              <a:rPr lang="de-DE" sz="2800" i="1" dirty="0">
                <a:latin typeface="Calibri" panose="020F0502020204030204" pitchFamily="34" charset="0"/>
                <a:cs typeface="Calibri" panose="020F0502020204030204" pitchFamily="34" charset="0"/>
              </a:rPr>
              <a:t>Elementarschäden können viele Ursachen haben (z.B. Erdbeben, Hochwasser, Schneedruck, Lawinen, Vulkanausbruch, o.ä.). Gegen diese gilt es sich zu versichern. Generell werden diese Schäden nicht in der Wohngebäudeversicherung abgedeckt und müssen erst durch eine spezielle Klausel mit eingeschlossen werden. Manche Gesellschaften bieten aber auch spezielle Elementarversicherungen an.</a:t>
            </a:r>
          </a:p>
          <a:p>
            <a:endParaRPr lang="it-IT" sz="2800" i="1" dirty="0">
              <a:latin typeface="Calibri" panose="020F0502020204030204" pitchFamily="34" charset="0"/>
              <a:cs typeface="Calibri" panose="020F0502020204030204" pitchFamily="34" charset="0"/>
            </a:endParaRPr>
          </a:p>
          <a:p>
            <a:r>
              <a:rPr lang="it-IT" sz="2800" i="1"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31937287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7768E7-089F-A043-2217-9A726437D99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0965ECF2-DEDC-6C0A-D8C9-D37A7FE05F5A}"/>
              </a:ext>
            </a:extLst>
          </p:cNvPr>
          <p:cNvSpPr txBox="1">
            <a:spLocks noChangeArrowheads="1"/>
          </p:cNvSpPr>
          <p:nvPr/>
        </p:nvSpPr>
        <p:spPr bwMode="auto">
          <a:xfrm>
            <a:off x="301625" y="222250"/>
            <a:ext cx="8229600" cy="6555641"/>
          </a:xfrm>
          <a:prstGeom prst="rect">
            <a:avLst/>
          </a:prstGeom>
          <a:noFill/>
          <a:ln w="9525">
            <a:noFill/>
            <a:miter lim="800000"/>
            <a:headEnd/>
            <a:tailEnd/>
          </a:ln>
        </p:spPr>
        <p:txBody>
          <a:bodyPr>
            <a:spAutoFit/>
          </a:bodyPr>
          <a:lstStyle/>
          <a:p>
            <a:r>
              <a:rPr lang="it-IT" sz="2800" b="1" i="1" dirty="0"/>
              <a:t>Assicurazione Catastrofi Naturali (CAT NAT) e </a:t>
            </a:r>
            <a:r>
              <a:rPr lang="en-US" sz="2800" i="1" dirty="0"/>
              <a:t> </a:t>
            </a:r>
            <a:r>
              <a:rPr lang="it-IT" sz="2800" b="1" i="1" dirty="0"/>
              <a:t>polizze per rischi climatici</a:t>
            </a:r>
            <a:endParaRPr lang="it-IT" sz="2800" i="1" dirty="0"/>
          </a:p>
          <a:p>
            <a:endParaRPr lang="it-IT" sz="2800" i="1" dirty="0"/>
          </a:p>
          <a:p>
            <a:r>
              <a:rPr lang="it-IT" sz="2800" i="1" dirty="0"/>
              <a:t>Le polizze rischi catastrofali CAT NAT proteggono l’immobile dell’assicurato dal rischio di alluvione/inondazione/esondazione e rischio terremoto. </a:t>
            </a:r>
          </a:p>
          <a:p>
            <a:r>
              <a:rPr lang="en-US" sz="2800" i="1" dirty="0"/>
              <a:t> </a:t>
            </a:r>
            <a:endParaRPr lang="it-IT" sz="2800" i="1" dirty="0"/>
          </a:p>
          <a:p>
            <a:r>
              <a:rPr lang="it-IT" sz="2800" i="1" dirty="0"/>
              <a:t>Le assicurazioni CAT NAT coprono esclusivamente i danni causati da terremoti, alluvioni, inondazioni ed esondazioni. Altri rischi naturali non sono compresi in queste polizze. </a:t>
            </a:r>
            <a:r>
              <a:rPr lang="it-IT" sz="2800" b="1" i="1" dirty="0"/>
              <a:t>Esistono delle specifiche assicurazioni per i rischi climatici</a:t>
            </a:r>
            <a:r>
              <a:rPr lang="it-IT" sz="2800" i="1" dirty="0"/>
              <a:t>, che coprono eventi come </a:t>
            </a:r>
            <a:r>
              <a:rPr lang="it-IT" sz="2800" b="1" i="1" dirty="0"/>
              <a:t>l’eccesso di vento, l’eccesso di pioggia, l’eccesso di neve, la grandine, le trombe d’aria, la siccità</a:t>
            </a:r>
            <a:r>
              <a:rPr lang="it-IT" sz="2800" i="1" dirty="0"/>
              <a:t>.</a:t>
            </a:r>
          </a:p>
          <a:p>
            <a:endParaRPr lang="it-IT" sz="2800" dirty="0"/>
          </a:p>
        </p:txBody>
      </p:sp>
    </p:spTree>
    <p:extLst>
      <p:ext uri="{BB962C8B-B14F-4D97-AF65-F5344CB8AC3E}">
        <p14:creationId xmlns:p14="http://schemas.microsoft.com/office/powerpoint/2010/main" val="28846743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D8122-4D9E-4631-B7E5-AD2F6F19F954}"/>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CD0A997C-EC0D-C4A2-613C-62D8C702254B}"/>
              </a:ext>
            </a:extLst>
          </p:cNvPr>
          <p:cNvSpPr txBox="1">
            <a:spLocks noChangeArrowheads="1"/>
          </p:cNvSpPr>
          <p:nvPr/>
        </p:nvSpPr>
        <p:spPr bwMode="auto">
          <a:xfrm>
            <a:off x="301625" y="222250"/>
            <a:ext cx="8229600" cy="6124754"/>
          </a:xfrm>
          <a:prstGeom prst="rect">
            <a:avLst/>
          </a:prstGeom>
          <a:noFill/>
          <a:ln w="9525">
            <a:noFill/>
            <a:miter lim="800000"/>
            <a:headEnd/>
            <a:tailEnd/>
          </a:ln>
        </p:spPr>
        <p:txBody>
          <a:bodyPr>
            <a:spAutoFit/>
          </a:bodyPr>
          <a:lstStyle/>
          <a:p>
            <a:r>
              <a:rPr lang="en-US" sz="2800" b="1" i="1" dirty="0" err="1"/>
              <a:t>Unbenannte</a:t>
            </a:r>
            <a:r>
              <a:rPr lang="en-US" sz="2800" b="1" i="1" dirty="0"/>
              <a:t> </a:t>
            </a:r>
            <a:r>
              <a:rPr lang="en-US" sz="2800" b="1" i="1" dirty="0" err="1"/>
              <a:t>Gefahren</a:t>
            </a:r>
            <a:endParaRPr lang="it-IT" sz="2800" i="1" dirty="0"/>
          </a:p>
          <a:p>
            <a:r>
              <a:rPr lang="en-US" sz="2800" i="1" dirty="0"/>
              <a:t>Egal, </a:t>
            </a:r>
            <a:r>
              <a:rPr lang="en-US" sz="2800" i="1" dirty="0" err="1"/>
              <a:t>welche</a:t>
            </a:r>
            <a:r>
              <a:rPr lang="en-US" sz="2800" i="1" dirty="0"/>
              <a:t> </a:t>
            </a:r>
            <a:r>
              <a:rPr lang="en-US" sz="2800" i="1" dirty="0" err="1"/>
              <a:t>Schäden</a:t>
            </a:r>
            <a:r>
              <a:rPr lang="en-US" sz="2800" i="1" dirty="0"/>
              <a:t> an </a:t>
            </a:r>
            <a:r>
              <a:rPr lang="en-US" sz="2800" i="1" dirty="0" err="1"/>
              <a:t>Ihrem</a:t>
            </a:r>
            <a:r>
              <a:rPr lang="en-US" sz="2800" i="1" dirty="0"/>
              <a:t> </a:t>
            </a:r>
            <a:r>
              <a:rPr lang="en-US" sz="2800" i="1" dirty="0" err="1"/>
              <a:t>Hausrat</a:t>
            </a:r>
            <a:r>
              <a:rPr lang="en-US" sz="2800" i="1" dirty="0"/>
              <a:t> </a:t>
            </a:r>
            <a:r>
              <a:rPr lang="en-US" sz="2800" i="1" dirty="0" err="1"/>
              <a:t>entstehen</a:t>
            </a:r>
            <a:r>
              <a:rPr lang="en-US" sz="2800" i="1" dirty="0"/>
              <a:t>: Mit </a:t>
            </a:r>
            <a:r>
              <a:rPr lang="en-US" sz="2800" i="1" dirty="0" err="1"/>
              <a:t>diesem</a:t>
            </a:r>
            <a:r>
              <a:rPr lang="en-US" sz="2800" i="1" dirty="0"/>
              <a:t> </a:t>
            </a:r>
            <a:r>
              <a:rPr lang="en-US" sz="2800" i="1" dirty="0" err="1"/>
              <a:t>Baustein</a:t>
            </a:r>
            <a:r>
              <a:rPr lang="en-US" sz="2800" i="1" dirty="0"/>
              <a:t> </a:t>
            </a:r>
            <a:r>
              <a:rPr lang="en-US" sz="2800" i="1" dirty="0" err="1"/>
              <a:t>sichern</a:t>
            </a:r>
            <a:r>
              <a:rPr lang="en-US" sz="2800" i="1" dirty="0"/>
              <a:t> Sie </a:t>
            </a:r>
            <a:r>
              <a:rPr lang="en-US" sz="2800" i="1" dirty="0" err="1"/>
              <a:t>unvorhersehbare</a:t>
            </a:r>
            <a:r>
              <a:rPr lang="en-US" sz="2800" i="1" dirty="0"/>
              <a:t> </a:t>
            </a:r>
            <a:r>
              <a:rPr lang="en-US" sz="2800" i="1" dirty="0" err="1"/>
              <a:t>Zerstörungen</a:t>
            </a:r>
            <a:r>
              <a:rPr lang="en-US" sz="2800" i="1" dirty="0"/>
              <a:t> </a:t>
            </a:r>
            <a:r>
              <a:rPr lang="en-US" sz="2800" i="1" dirty="0" err="1"/>
              <a:t>oder</a:t>
            </a:r>
            <a:r>
              <a:rPr lang="en-US" sz="2800" i="1" dirty="0"/>
              <a:t> </a:t>
            </a:r>
            <a:r>
              <a:rPr lang="en-US" sz="2800" i="1" dirty="0" err="1"/>
              <a:t>Beschädigungen</a:t>
            </a:r>
            <a:r>
              <a:rPr lang="en-US" sz="2800" i="1" dirty="0"/>
              <a:t> ab. </a:t>
            </a:r>
            <a:r>
              <a:rPr lang="en-US" sz="2800" i="1" dirty="0" err="1"/>
              <a:t>Versichert</a:t>
            </a:r>
            <a:r>
              <a:rPr lang="en-US" sz="2800" i="1" dirty="0"/>
              <a:t> </a:t>
            </a:r>
            <a:r>
              <a:rPr lang="en-US" sz="2800" i="1" dirty="0" err="1"/>
              <a:t>ist</a:t>
            </a:r>
            <a:r>
              <a:rPr lang="en-US" sz="2800" i="1" dirty="0"/>
              <a:t> </a:t>
            </a:r>
            <a:r>
              <a:rPr lang="en-US" sz="2800" i="1" dirty="0" err="1"/>
              <a:t>alles</a:t>
            </a:r>
            <a:r>
              <a:rPr lang="en-US" sz="2800" i="1" dirty="0"/>
              <a:t>, was </a:t>
            </a:r>
            <a:r>
              <a:rPr lang="en-US" sz="2800" i="1" dirty="0" err="1"/>
              <a:t>nicht</a:t>
            </a:r>
            <a:r>
              <a:rPr lang="en-US" sz="2800" i="1" dirty="0"/>
              <a:t> </a:t>
            </a:r>
            <a:r>
              <a:rPr lang="en-US" sz="2800" i="1" dirty="0" err="1"/>
              <a:t>explizit</a:t>
            </a:r>
            <a:r>
              <a:rPr lang="en-US" sz="2800" i="1" dirty="0"/>
              <a:t> </a:t>
            </a:r>
            <a:r>
              <a:rPr lang="en-US" sz="2800" i="1" dirty="0" err="1"/>
              <a:t>ausgeschlossen</a:t>
            </a:r>
            <a:r>
              <a:rPr lang="en-US" sz="2800" i="1" dirty="0"/>
              <a:t> </a:t>
            </a:r>
            <a:r>
              <a:rPr lang="en-US" sz="2800" i="1" dirty="0" err="1"/>
              <a:t>wurde</a:t>
            </a:r>
            <a:r>
              <a:rPr lang="en-US" sz="2800" i="1" dirty="0"/>
              <a:t>.</a:t>
            </a:r>
            <a:endParaRPr lang="it-IT" sz="2800" i="1" dirty="0"/>
          </a:p>
          <a:p>
            <a:endParaRPr lang="it-IT" sz="2800" dirty="0"/>
          </a:p>
          <a:p>
            <a:r>
              <a:rPr lang="it-IT" sz="2800" dirty="0"/>
              <a:t>Rischi non nominati</a:t>
            </a:r>
          </a:p>
          <a:p>
            <a:r>
              <a:rPr lang="it-IT" sz="2800" dirty="0"/>
              <a:t>A prescindere dai danni subiti dalla vostra abitazione, questa garanzia assicurativa vi protegge da danni imprevedibili. Tutto ciò che non è esplicitamente escluso viene assicurato.</a:t>
            </a:r>
          </a:p>
          <a:p>
            <a:endParaRPr lang="it-IT" sz="2800" dirty="0"/>
          </a:p>
          <a:p>
            <a:endParaRPr lang="it-IT" sz="2800" i="1" dirty="0">
              <a:latin typeface="Calibri" panose="020F0502020204030204" pitchFamily="34" charset="0"/>
              <a:cs typeface="Calibri" panose="020F0502020204030204" pitchFamily="34" charset="0"/>
            </a:endParaRPr>
          </a:p>
          <a:p>
            <a:r>
              <a:rPr lang="it-IT" sz="2800" i="1"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345020359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D81266-3CD2-9BBB-DD27-9637030CA8D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D36C61DD-958E-BDE7-3129-C037AF9D16B2}"/>
              </a:ext>
            </a:extLst>
          </p:cNvPr>
          <p:cNvSpPr txBox="1">
            <a:spLocks noChangeArrowheads="1"/>
          </p:cNvSpPr>
          <p:nvPr/>
        </p:nvSpPr>
        <p:spPr bwMode="auto">
          <a:xfrm>
            <a:off x="301625" y="222250"/>
            <a:ext cx="8229600" cy="5693866"/>
          </a:xfrm>
          <a:prstGeom prst="rect">
            <a:avLst/>
          </a:prstGeom>
          <a:noFill/>
          <a:ln w="9525">
            <a:noFill/>
            <a:miter lim="800000"/>
            <a:headEnd/>
            <a:tailEnd/>
          </a:ln>
        </p:spPr>
        <p:txBody>
          <a:bodyPr>
            <a:spAutoFit/>
          </a:bodyPr>
          <a:lstStyle/>
          <a:p>
            <a:r>
              <a:rPr lang="it-IT" sz="2800" b="1" i="1" dirty="0" err="1"/>
              <a:t>All</a:t>
            </a:r>
            <a:r>
              <a:rPr lang="it-IT" sz="2800" b="1" i="1" dirty="0"/>
              <a:t> Risks</a:t>
            </a:r>
          </a:p>
          <a:p>
            <a:r>
              <a:rPr lang="it-IT" sz="2800" i="1" dirty="0"/>
              <a:t>Con il termine </a:t>
            </a:r>
            <a:r>
              <a:rPr lang="it-IT" sz="2800" b="1" i="1" dirty="0" err="1"/>
              <a:t>All</a:t>
            </a:r>
            <a:r>
              <a:rPr lang="it-IT" sz="2800" b="1" i="1" dirty="0"/>
              <a:t> Risks</a:t>
            </a:r>
            <a:r>
              <a:rPr lang="it-IT" sz="2800" i="1" dirty="0"/>
              <a:t> si vuole indicare una </a:t>
            </a:r>
            <a:r>
              <a:rPr lang="it-IT" sz="2800" b="1" i="1" dirty="0"/>
              <a:t>specifica tipologia di polizze assicurative che contengono molteplici garanzie a copertura di rischi diversi</a:t>
            </a:r>
            <a:r>
              <a:rPr lang="it-IT" sz="2800" i="1" dirty="0"/>
              <a:t>. Mentre per le polizze tradizionali (dette anche a rischio nominato) la copertura è prevista solo per i rischi riportati nel contratto, per le </a:t>
            </a:r>
            <a:r>
              <a:rPr lang="it-IT" sz="2800" i="1" dirty="0" err="1"/>
              <a:t>All</a:t>
            </a:r>
            <a:r>
              <a:rPr lang="it-IT" sz="2800" i="1" dirty="0"/>
              <a:t> Risks il funzionamento è invertito. Questo significa che ci sarà il </a:t>
            </a:r>
            <a:r>
              <a:rPr lang="it-IT" sz="2800" b="1" i="1" dirty="0"/>
              <a:t>risarcimento del danno per tutte le situazioni rischiose che si possono verificare e che non sono specificate nel contratto</a:t>
            </a:r>
            <a:r>
              <a:rPr lang="it-IT" sz="2800" i="1" dirty="0"/>
              <a:t>, mentre per quelle indicate – generalmente un numero specifico e limitato – la garanzia assicurativa non è tenuta ad intervenire. </a:t>
            </a:r>
          </a:p>
        </p:txBody>
      </p:sp>
    </p:spTree>
    <p:extLst>
      <p:ext uri="{BB962C8B-B14F-4D97-AF65-F5344CB8AC3E}">
        <p14:creationId xmlns:p14="http://schemas.microsoft.com/office/powerpoint/2010/main" val="16673717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964577-1A6A-0D50-D7B0-F53229EA3C9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09AD8E27-53EF-3719-E52E-D04E077020AA}"/>
              </a:ext>
            </a:extLst>
          </p:cNvPr>
          <p:cNvSpPr txBox="1">
            <a:spLocks noChangeArrowheads="1"/>
          </p:cNvSpPr>
          <p:nvPr/>
        </p:nvSpPr>
        <p:spPr bwMode="auto">
          <a:xfrm>
            <a:off x="301625" y="222250"/>
            <a:ext cx="8229600" cy="6063198"/>
          </a:xfrm>
          <a:prstGeom prst="rect">
            <a:avLst/>
          </a:prstGeom>
          <a:noFill/>
          <a:ln w="9525">
            <a:noFill/>
            <a:miter lim="800000"/>
            <a:headEnd/>
            <a:tailEnd/>
          </a:ln>
        </p:spPr>
        <p:txBody>
          <a:bodyPr>
            <a:spAutoFit/>
          </a:bodyPr>
          <a:lstStyle/>
          <a:p>
            <a:r>
              <a:rPr lang="en-US" sz="2800" b="1" i="1" dirty="0" err="1"/>
              <a:t>Glasversicherung</a:t>
            </a:r>
            <a:endParaRPr lang="it-IT" sz="2800" i="1" dirty="0"/>
          </a:p>
          <a:p>
            <a:r>
              <a:rPr lang="en-US" sz="2800" i="1" dirty="0" err="1"/>
              <a:t>Leistungen</a:t>
            </a:r>
            <a:r>
              <a:rPr lang="en-US" sz="2800" i="1" dirty="0"/>
              <a:t> </a:t>
            </a:r>
            <a:r>
              <a:rPr lang="en-US" sz="2800" i="1" dirty="0" err="1"/>
              <a:t>bei</a:t>
            </a:r>
            <a:r>
              <a:rPr lang="en-US" sz="2800" i="1" dirty="0"/>
              <a:t> </a:t>
            </a:r>
            <a:r>
              <a:rPr lang="en-US" sz="2800" i="1" dirty="0" err="1"/>
              <a:t>Bruchschäden</a:t>
            </a:r>
            <a:r>
              <a:rPr lang="en-US" sz="2800" i="1" dirty="0"/>
              <a:t> an Glas und </a:t>
            </a:r>
            <a:r>
              <a:rPr lang="en-US" sz="2800" i="1" dirty="0" err="1"/>
              <a:t>Kunststoff</a:t>
            </a:r>
            <a:r>
              <a:rPr lang="en-US" sz="2800" i="1" dirty="0"/>
              <a:t> in und am </a:t>
            </a:r>
            <a:r>
              <a:rPr lang="en-US" sz="2800" i="1" dirty="0" err="1"/>
              <a:t>Gebäude</a:t>
            </a:r>
            <a:r>
              <a:rPr lang="en-US" sz="2800" i="1" dirty="0"/>
              <a:t>: Fenster und </a:t>
            </a:r>
            <a:r>
              <a:rPr lang="en-US" sz="2800" i="1" dirty="0" err="1"/>
              <a:t>Türen</a:t>
            </a:r>
            <a:r>
              <a:rPr lang="en-US" sz="2800" i="1" dirty="0"/>
              <a:t>, </a:t>
            </a:r>
            <a:r>
              <a:rPr lang="en-US" sz="2800" i="1" dirty="0" err="1"/>
              <a:t>Wintergärten</a:t>
            </a:r>
            <a:r>
              <a:rPr lang="en-US" sz="2800" i="1" dirty="0"/>
              <a:t>, </a:t>
            </a:r>
            <a:r>
              <a:rPr lang="en-US" sz="2800" i="1" dirty="0" err="1"/>
              <a:t>Fotovoltaikanlagen</a:t>
            </a:r>
            <a:r>
              <a:rPr lang="en-US" sz="2800" i="1" dirty="0"/>
              <a:t>, </a:t>
            </a:r>
            <a:r>
              <a:rPr lang="en-US" sz="2800" i="1" dirty="0" err="1"/>
              <a:t>Vitrinen</a:t>
            </a:r>
            <a:r>
              <a:rPr lang="en-US" sz="2800" i="1" dirty="0"/>
              <a:t>, </a:t>
            </a:r>
            <a:r>
              <a:rPr lang="en-US" sz="2800" i="1" dirty="0" err="1"/>
              <a:t>Aquarien</a:t>
            </a:r>
            <a:r>
              <a:rPr lang="en-US" sz="2800" i="1" dirty="0"/>
              <a:t>, </a:t>
            </a:r>
            <a:r>
              <a:rPr lang="en-US" sz="2800" i="1" dirty="0" err="1"/>
              <a:t>Kochfelder</a:t>
            </a:r>
            <a:r>
              <a:rPr lang="en-US" sz="2800" i="1" dirty="0"/>
              <a:t> </a:t>
            </a:r>
            <a:r>
              <a:rPr lang="en-US" sz="2800" i="1" dirty="0" err="1"/>
              <a:t>usw</a:t>
            </a:r>
            <a:r>
              <a:rPr lang="en-US" sz="2800" i="1" dirty="0"/>
              <a:t>.</a:t>
            </a:r>
            <a:endParaRPr lang="it-IT" sz="2800" i="1" dirty="0"/>
          </a:p>
          <a:p>
            <a:endParaRPr lang="it-IT" sz="2800" dirty="0"/>
          </a:p>
          <a:p>
            <a:r>
              <a:rPr lang="it-IT" sz="2800" dirty="0"/>
              <a:t>Assicurazione vetri</a:t>
            </a:r>
          </a:p>
          <a:p>
            <a:r>
              <a:rPr lang="it-IT" sz="2800" dirty="0"/>
              <a:t>Prestazioni per danni da rottura di vetri e plastica all'interno e all'esterno degli edifici: porte e finestre, verande, impianti fotovoltaici, vetrine, acquari, piani cottura, ecc.</a:t>
            </a:r>
          </a:p>
          <a:p>
            <a:endParaRPr lang="it-IT" dirty="0"/>
          </a:p>
          <a:p>
            <a:endParaRPr lang="it-IT" sz="2800" i="1" dirty="0">
              <a:latin typeface="Calibri" panose="020F0502020204030204" pitchFamily="34" charset="0"/>
              <a:cs typeface="Calibri" panose="020F0502020204030204" pitchFamily="34" charset="0"/>
            </a:endParaRPr>
          </a:p>
          <a:p>
            <a:r>
              <a:rPr lang="it-IT" sz="2800" i="1"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31429318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7E1BD7-8161-7173-DE80-059CBF3B025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32F96375-5665-439B-0C7D-4445FE7CF573}"/>
              </a:ext>
            </a:extLst>
          </p:cNvPr>
          <p:cNvSpPr txBox="1">
            <a:spLocks noChangeArrowheads="1"/>
          </p:cNvSpPr>
          <p:nvPr/>
        </p:nvSpPr>
        <p:spPr bwMode="auto">
          <a:xfrm>
            <a:off x="301625" y="222250"/>
            <a:ext cx="8229600" cy="6555641"/>
          </a:xfrm>
          <a:prstGeom prst="rect">
            <a:avLst/>
          </a:prstGeom>
          <a:noFill/>
          <a:ln w="9525">
            <a:noFill/>
            <a:miter lim="800000"/>
            <a:headEnd/>
            <a:tailEnd/>
          </a:ln>
        </p:spPr>
        <p:txBody>
          <a:bodyPr>
            <a:spAutoFit/>
          </a:bodyPr>
          <a:lstStyle/>
          <a:p>
            <a:r>
              <a:rPr lang="en-US" sz="2800" b="1" i="1" dirty="0"/>
              <a:t>Für wen </a:t>
            </a:r>
            <a:r>
              <a:rPr lang="en-US" sz="2800" b="1" i="1" dirty="0" err="1"/>
              <a:t>ist</a:t>
            </a:r>
            <a:r>
              <a:rPr lang="en-US" sz="2800" b="1" i="1" dirty="0"/>
              <a:t> </a:t>
            </a:r>
            <a:r>
              <a:rPr lang="en-US" sz="2800" b="1" i="1" dirty="0" err="1"/>
              <a:t>eine</a:t>
            </a:r>
            <a:r>
              <a:rPr lang="en-US" sz="2800" b="1" i="1" dirty="0"/>
              <a:t> </a:t>
            </a:r>
            <a:r>
              <a:rPr lang="en-US" sz="2800" b="1" i="1" dirty="0" err="1"/>
              <a:t>Hausratversicherung</a:t>
            </a:r>
            <a:r>
              <a:rPr lang="en-US" sz="2800" b="1" i="1" dirty="0"/>
              <a:t> </a:t>
            </a:r>
            <a:r>
              <a:rPr lang="en-US" sz="2800" b="1" i="1" dirty="0" err="1"/>
              <a:t>besonders</a:t>
            </a:r>
            <a:r>
              <a:rPr lang="en-US" sz="2800" b="1" i="1" dirty="0"/>
              <a:t> </a:t>
            </a:r>
            <a:r>
              <a:rPr lang="en-US" sz="2800" b="1" i="1" dirty="0" err="1"/>
              <a:t>wichtig</a:t>
            </a:r>
            <a:r>
              <a:rPr lang="en-US" sz="2800" b="1" i="1" dirty="0"/>
              <a:t>? Für </a:t>
            </a:r>
            <a:r>
              <a:rPr lang="en-US" sz="2800" b="1" i="1" dirty="0" err="1"/>
              <a:t>Paare</a:t>
            </a:r>
            <a:r>
              <a:rPr lang="en-US" sz="2800" b="1" i="1" dirty="0"/>
              <a:t> </a:t>
            </a:r>
            <a:r>
              <a:rPr lang="en-US" sz="2800" b="1" i="1" dirty="0" err="1"/>
              <a:t>wie</a:t>
            </a:r>
            <a:r>
              <a:rPr lang="en-US" sz="2800" b="1" i="1" dirty="0"/>
              <a:t> Marc und Nina (32)</a:t>
            </a:r>
            <a:endParaRPr lang="it-IT" sz="2800" i="1" dirty="0"/>
          </a:p>
          <a:p>
            <a:r>
              <a:rPr lang="en-US" sz="2800" i="1" dirty="0"/>
              <a:t>Als die </a:t>
            </a:r>
            <a:r>
              <a:rPr lang="en-US" sz="2800" i="1" dirty="0" err="1"/>
              <a:t>beiden</a:t>
            </a:r>
            <a:r>
              <a:rPr lang="en-US" sz="2800" i="1" dirty="0"/>
              <a:t> </a:t>
            </a:r>
            <a:r>
              <a:rPr lang="en-US" sz="2800" i="1" dirty="0" err="1"/>
              <a:t>ausgehen</a:t>
            </a:r>
            <a:r>
              <a:rPr lang="en-US" sz="2800" i="1" dirty="0"/>
              <a:t>, </a:t>
            </a:r>
            <a:r>
              <a:rPr lang="en-US" sz="2800" i="1" dirty="0" err="1"/>
              <a:t>brechen</a:t>
            </a:r>
            <a:r>
              <a:rPr lang="en-US" sz="2800" i="1" dirty="0"/>
              <a:t> </a:t>
            </a:r>
            <a:r>
              <a:rPr lang="en-US" sz="2800" i="1" dirty="0" err="1"/>
              <a:t>Einbrecher</a:t>
            </a:r>
            <a:r>
              <a:rPr lang="en-US" sz="2800" i="1" dirty="0"/>
              <a:t> die </a:t>
            </a:r>
            <a:r>
              <a:rPr lang="en-US" sz="2800" i="1" dirty="0" err="1"/>
              <a:t>Terrassentür</a:t>
            </a:r>
            <a:r>
              <a:rPr lang="en-US" sz="2800" i="1" dirty="0"/>
              <a:t> auf und </a:t>
            </a:r>
            <a:r>
              <a:rPr lang="en-US" sz="2800" i="1" dirty="0" err="1"/>
              <a:t>dringen</a:t>
            </a:r>
            <a:r>
              <a:rPr lang="en-US" sz="2800" i="1" dirty="0"/>
              <a:t> in die </a:t>
            </a:r>
            <a:r>
              <a:rPr lang="en-US" sz="2800" i="1" dirty="0" err="1"/>
              <a:t>Wohnung</a:t>
            </a:r>
            <a:r>
              <a:rPr lang="en-US" sz="2800" i="1" dirty="0"/>
              <a:t> </a:t>
            </a:r>
            <a:r>
              <a:rPr lang="en-US" sz="2800" i="1" dirty="0" err="1"/>
              <a:t>ein</a:t>
            </a:r>
            <a:r>
              <a:rPr lang="en-US" sz="2800" i="1" dirty="0"/>
              <a:t>.  Sie </a:t>
            </a:r>
            <a:r>
              <a:rPr lang="en-US" sz="2800" i="1" dirty="0" err="1"/>
              <a:t>nehmen</a:t>
            </a:r>
            <a:r>
              <a:rPr lang="en-US" sz="2800" i="1" dirty="0"/>
              <a:t> TV, Laptops und </a:t>
            </a:r>
            <a:r>
              <a:rPr lang="en-US" sz="2800" i="1" dirty="0" err="1"/>
              <a:t>teure</a:t>
            </a:r>
            <a:r>
              <a:rPr lang="en-US" sz="2800" i="1" dirty="0"/>
              <a:t> </a:t>
            </a:r>
            <a:r>
              <a:rPr lang="en-US" sz="2800" i="1" dirty="0" err="1"/>
              <a:t>Wintermäntel</a:t>
            </a:r>
            <a:r>
              <a:rPr lang="en-US" sz="2800" i="1" dirty="0"/>
              <a:t> </a:t>
            </a:r>
            <a:r>
              <a:rPr lang="en-US" sz="2800" i="1" dirty="0" err="1"/>
              <a:t>mit</a:t>
            </a:r>
            <a:r>
              <a:rPr lang="en-US" sz="2800" i="1" dirty="0"/>
              <a:t>. Zum Glück </a:t>
            </a:r>
            <a:r>
              <a:rPr lang="en-US" sz="2800" i="1" dirty="0" err="1"/>
              <a:t>sind</a:t>
            </a:r>
            <a:r>
              <a:rPr lang="en-US" sz="2800" i="1" dirty="0"/>
              <a:t> Marc und Nina </a:t>
            </a:r>
            <a:r>
              <a:rPr lang="en-US" sz="2800" i="1" dirty="0" err="1"/>
              <a:t>auch</a:t>
            </a:r>
            <a:r>
              <a:rPr lang="en-US" sz="2800" i="1" dirty="0"/>
              <a:t> </a:t>
            </a:r>
            <a:r>
              <a:rPr lang="en-US" sz="2800" i="1" dirty="0" err="1"/>
              <a:t>gegen</a:t>
            </a:r>
            <a:r>
              <a:rPr lang="en-US" sz="2800" i="1" dirty="0"/>
              <a:t> </a:t>
            </a:r>
            <a:r>
              <a:rPr lang="en-US" sz="2800" i="1" dirty="0" err="1"/>
              <a:t>Schäden</a:t>
            </a:r>
            <a:r>
              <a:rPr lang="en-US" sz="2800" i="1" dirty="0"/>
              <a:t> </a:t>
            </a:r>
            <a:r>
              <a:rPr lang="en-US" sz="2800" i="1" dirty="0" err="1"/>
              <a:t>durch</a:t>
            </a:r>
            <a:r>
              <a:rPr lang="en-US" sz="2800" i="1" dirty="0"/>
              <a:t> </a:t>
            </a:r>
            <a:r>
              <a:rPr lang="en-US" sz="2800" i="1" dirty="0" err="1"/>
              <a:t>Einbruchdiebstahl</a:t>
            </a:r>
            <a:r>
              <a:rPr lang="en-US" sz="2800" i="1" dirty="0"/>
              <a:t> </a:t>
            </a:r>
            <a:r>
              <a:rPr lang="en-US" sz="2800" i="1" dirty="0" err="1"/>
              <a:t>geschützt</a:t>
            </a:r>
            <a:r>
              <a:rPr lang="en-US" sz="2800" i="1" dirty="0"/>
              <a:t>. </a:t>
            </a:r>
          </a:p>
          <a:p>
            <a:endParaRPr lang="en-US" sz="2800" dirty="0"/>
          </a:p>
          <a:p>
            <a:r>
              <a:rPr lang="it-IT" sz="2800" dirty="0"/>
              <a:t>Per chi è particolarmente importante l'assicurazione sul contenuto? Per le coppie come Marc e Nina (32)</a:t>
            </a:r>
          </a:p>
          <a:p>
            <a:r>
              <a:rPr lang="it-IT" sz="2800" dirty="0"/>
              <a:t>Una volta usciti entrambi, i ladri sfondano la portafinestra ed entrano nell'appartamento. Si portano via il televisore, computer portatili e cappotti invernali costosi. Fortunatamente, Marc e Nina sono protetti anche contro i danni da furto con scasso. </a:t>
            </a:r>
            <a:endParaRPr lang="it-IT" sz="2800" i="1" dirty="0"/>
          </a:p>
        </p:txBody>
      </p:sp>
    </p:spTree>
    <p:extLst>
      <p:ext uri="{BB962C8B-B14F-4D97-AF65-F5344CB8AC3E}">
        <p14:creationId xmlns:p14="http://schemas.microsoft.com/office/powerpoint/2010/main" val="11397984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24D23A-304D-6459-C49E-AA0C170A5E7D}"/>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1BF4A24C-AA99-DAFC-427D-09A05D119FAD}"/>
              </a:ext>
            </a:extLst>
          </p:cNvPr>
          <p:cNvSpPr txBox="1">
            <a:spLocks noChangeArrowheads="1"/>
          </p:cNvSpPr>
          <p:nvPr/>
        </p:nvSpPr>
        <p:spPr bwMode="auto">
          <a:xfrm>
            <a:off x="301625" y="222250"/>
            <a:ext cx="8229600" cy="3539430"/>
          </a:xfrm>
          <a:prstGeom prst="rect">
            <a:avLst/>
          </a:prstGeom>
          <a:noFill/>
          <a:ln w="9525">
            <a:noFill/>
            <a:miter lim="800000"/>
            <a:headEnd/>
            <a:tailEnd/>
          </a:ln>
        </p:spPr>
        <p:txBody>
          <a:bodyPr>
            <a:spAutoFit/>
          </a:bodyPr>
          <a:lstStyle/>
          <a:p>
            <a:r>
              <a:rPr lang="en-US" sz="2800" i="1" dirty="0"/>
              <a:t>ERGO </a:t>
            </a:r>
            <a:r>
              <a:rPr lang="en-US" sz="2800" i="1" dirty="0" err="1"/>
              <a:t>ersetzt</a:t>
            </a:r>
            <a:r>
              <a:rPr lang="en-US" sz="2800" i="1" dirty="0"/>
              <a:t> den </a:t>
            </a:r>
            <a:r>
              <a:rPr lang="en-US" sz="2800" i="1" dirty="0" err="1"/>
              <a:t>gestohlenen</a:t>
            </a:r>
            <a:r>
              <a:rPr lang="en-US" sz="2800" i="1" dirty="0"/>
              <a:t> </a:t>
            </a:r>
            <a:r>
              <a:rPr lang="en-US" sz="2800" i="1" dirty="0" err="1"/>
              <a:t>Hausrat</a:t>
            </a:r>
            <a:r>
              <a:rPr lang="en-US" sz="2800" i="1" dirty="0"/>
              <a:t> </a:t>
            </a:r>
            <a:r>
              <a:rPr lang="en-US" sz="2800" i="1" dirty="0" err="1"/>
              <a:t>zum</a:t>
            </a:r>
            <a:r>
              <a:rPr lang="en-US" sz="2800" i="1" dirty="0"/>
              <a:t> </a:t>
            </a:r>
            <a:r>
              <a:rPr lang="en-US" sz="2800" i="1" dirty="0" err="1"/>
              <a:t>Neuwert</a:t>
            </a:r>
            <a:r>
              <a:rPr lang="en-US" sz="2800" i="1" dirty="0"/>
              <a:t>. Und dank </a:t>
            </a:r>
            <a:r>
              <a:rPr lang="en-US" sz="2800" i="1" dirty="0" err="1"/>
              <a:t>Fahrrad-Diebstahlschutz</a:t>
            </a:r>
            <a:r>
              <a:rPr lang="en-US" sz="2800" i="1" dirty="0"/>
              <a:t> </a:t>
            </a:r>
            <a:r>
              <a:rPr lang="en-US" sz="2800" i="1" dirty="0" err="1"/>
              <a:t>auch</a:t>
            </a:r>
            <a:r>
              <a:rPr lang="en-US" sz="2800" i="1" dirty="0"/>
              <a:t> die </a:t>
            </a:r>
            <a:r>
              <a:rPr lang="en-US" sz="2800" i="1" dirty="0" err="1"/>
              <a:t>entwendeten</a:t>
            </a:r>
            <a:r>
              <a:rPr lang="en-US" sz="2800" i="1" dirty="0"/>
              <a:t> E-Bikes </a:t>
            </a:r>
            <a:r>
              <a:rPr lang="en-US" sz="2800" i="1" dirty="0" err="1"/>
              <a:t>unterm</a:t>
            </a:r>
            <a:r>
              <a:rPr lang="en-US" sz="2800" i="1" dirty="0"/>
              <a:t> Carport.</a:t>
            </a:r>
            <a:endParaRPr lang="it-IT" sz="2800" i="1" dirty="0"/>
          </a:p>
          <a:p>
            <a:endParaRPr lang="it-IT" sz="2800" dirty="0"/>
          </a:p>
          <a:p>
            <a:r>
              <a:rPr lang="it-IT" sz="2800" dirty="0"/>
              <a:t>ERGO sostituisce il valore del contenuto rubato al valore a nuovo. E grazie alla copertura per il furto di biciclette, sono assicurate anche le bici elettriche sotto la tettoia che sono state rubate.</a:t>
            </a:r>
          </a:p>
        </p:txBody>
      </p:sp>
    </p:spTree>
    <p:extLst>
      <p:ext uri="{BB962C8B-B14F-4D97-AF65-F5344CB8AC3E}">
        <p14:creationId xmlns:p14="http://schemas.microsoft.com/office/powerpoint/2010/main" val="39236473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8ED6B2-9BBF-C7FC-9E87-1BDB7326B2BB}"/>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AB2AE233-A9FD-85F9-408A-45FAE372CABE}"/>
              </a:ext>
            </a:extLst>
          </p:cNvPr>
          <p:cNvSpPr txBox="1">
            <a:spLocks noChangeArrowheads="1"/>
          </p:cNvSpPr>
          <p:nvPr/>
        </p:nvSpPr>
        <p:spPr bwMode="auto">
          <a:xfrm>
            <a:off x="301625" y="222250"/>
            <a:ext cx="8229600" cy="5262979"/>
          </a:xfrm>
          <a:prstGeom prst="rect">
            <a:avLst/>
          </a:prstGeom>
          <a:noFill/>
          <a:ln w="9525">
            <a:noFill/>
            <a:miter lim="800000"/>
            <a:headEnd/>
            <a:tailEnd/>
          </a:ln>
        </p:spPr>
        <p:txBody>
          <a:bodyPr>
            <a:spAutoFit/>
          </a:bodyPr>
          <a:lstStyle/>
          <a:p>
            <a:r>
              <a:rPr lang="en-US" sz="2800" b="1" i="1" dirty="0"/>
              <a:t>Für </a:t>
            </a:r>
            <a:r>
              <a:rPr lang="en-US" sz="2800" b="1" i="1" dirty="0" err="1"/>
              <a:t>junge</a:t>
            </a:r>
            <a:r>
              <a:rPr lang="en-US" sz="2800" b="1" i="1" dirty="0"/>
              <a:t> Menschen </a:t>
            </a:r>
            <a:r>
              <a:rPr lang="en-US" sz="2800" b="1" i="1" dirty="0" err="1"/>
              <a:t>wie</a:t>
            </a:r>
            <a:r>
              <a:rPr lang="en-US" sz="2800" b="1" i="1" dirty="0"/>
              <a:t> Lina (24)</a:t>
            </a:r>
            <a:endParaRPr lang="it-IT" sz="2800" i="1" dirty="0"/>
          </a:p>
          <a:p>
            <a:r>
              <a:rPr lang="en-US" sz="2800" i="1" dirty="0"/>
              <a:t>In der </a:t>
            </a:r>
            <a:r>
              <a:rPr lang="en-US" sz="2800" i="1" dirty="0" err="1"/>
              <a:t>ersten</a:t>
            </a:r>
            <a:r>
              <a:rPr lang="en-US" sz="2800" i="1" dirty="0"/>
              <a:t> </a:t>
            </a:r>
            <a:r>
              <a:rPr lang="en-US" sz="2800" i="1" dirty="0" err="1"/>
              <a:t>eigenen</a:t>
            </a:r>
            <a:r>
              <a:rPr lang="en-US" sz="2800" i="1" dirty="0"/>
              <a:t> </a:t>
            </a:r>
            <a:r>
              <a:rPr lang="en-US" sz="2800" i="1" dirty="0" err="1"/>
              <a:t>Wohnung</a:t>
            </a:r>
            <a:r>
              <a:rPr lang="en-US" sz="2800" i="1" dirty="0"/>
              <a:t> </a:t>
            </a:r>
            <a:r>
              <a:rPr lang="en-US" sz="2800" i="1" dirty="0" err="1"/>
              <a:t>kann</a:t>
            </a:r>
            <a:r>
              <a:rPr lang="en-US" sz="2800" i="1" dirty="0"/>
              <a:t> Lina </a:t>
            </a:r>
            <a:r>
              <a:rPr lang="en-US" sz="2800" i="1" dirty="0" err="1"/>
              <a:t>endlich</a:t>
            </a:r>
            <a:r>
              <a:rPr lang="en-US" sz="2800" i="1" dirty="0"/>
              <a:t> so </a:t>
            </a:r>
            <a:r>
              <a:rPr lang="en-US" sz="2800" i="1" dirty="0" err="1"/>
              <a:t>wohnen</a:t>
            </a:r>
            <a:r>
              <a:rPr lang="en-US" sz="2800" i="1" dirty="0"/>
              <a:t>, </a:t>
            </a:r>
            <a:r>
              <a:rPr lang="en-US" sz="2800" i="1" dirty="0" err="1"/>
              <a:t>wie</a:t>
            </a:r>
            <a:r>
              <a:rPr lang="en-US" sz="2800" i="1" dirty="0"/>
              <a:t> </a:t>
            </a:r>
            <a:r>
              <a:rPr lang="en-US" sz="2800" i="1" dirty="0" err="1"/>
              <a:t>sie</a:t>
            </a:r>
            <a:r>
              <a:rPr lang="en-US" sz="2800" i="1" dirty="0"/>
              <a:t> will. </a:t>
            </a:r>
            <a:r>
              <a:rPr lang="en-US" sz="2800" i="1" dirty="0" err="1"/>
              <a:t>Doch</a:t>
            </a:r>
            <a:r>
              <a:rPr lang="en-US" sz="2800" i="1" dirty="0"/>
              <a:t> in </a:t>
            </a:r>
            <a:r>
              <a:rPr lang="en-US" sz="2800" i="1" dirty="0" err="1"/>
              <a:t>ihren</a:t>
            </a:r>
            <a:r>
              <a:rPr lang="en-US" sz="2800" i="1" dirty="0"/>
              <a:t> 52 </a:t>
            </a:r>
            <a:r>
              <a:rPr lang="en-US" sz="2800" i="1" dirty="0" err="1"/>
              <a:t>qm</a:t>
            </a:r>
            <a:r>
              <a:rPr lang="en-US" sz="2800" i="1" dirty="0"/>
              <a:t> </a:t>
            </a:r>
            <a:r>
              <a:rPr lang="en-US" sz="2800" i="1" dirty="0" err="1"/>
              <a:t>steckt</a:t>
            </a:r>
            <a:r>
              <a:rPr lang="en-US" sz="2800" i="1" dirty="0"/>
              <a:t> </a:t>
            </a:r>
            <a:r>
              <a:rPr lang="en-US" sz="2800" i="1" dirty="0" err="1"/>
              <a:t>mehr</a:t>
            </a:r>
            <a:r>
              <a:rPr lang="en-US" sz="2800" i="1" dirty="0"/>
              <a:t> Geld, </a:t>
            </a:r>
            <a:r>
              <a:rPr lang="en-US" sz="2800" i="1" dirty="0" err="1"/>
              <a:t>als</a:t>
            </a:r>
            <a:r>
              <a:rPr lang="en-US" sz="2800" i="1" dirty="0"/>
              <a:t> </a:t>
            </a:r>
            <a:r>
              <a:rPr lang="en-US" sz="2800" i="1" dirty="0" err="1"/>
              <a:t>sie</a:t>
            </a:r>
            <a:r>
              <a:rPr lang="en-US" sz="2800" i="1" dirty="0"/>
              <a:t> </a:t>
            </a:r>
            <a:r>
              <a:rPr lang="en-US" sz="2800" i="1" dirty="0" err="1"/>
              <a:t>ahnte</a:t>
            </a:r>
            <a:r>
              <a:rPr lang="en-US" sz="2800" i="1" dirty="0"/>
              <a:t>: Durch </a:t>
            </a:r>
            <a:r>
              <a:rPr lang="en-US" sz="2800" i="1" dirty="0" err="1"/>
              <a:t>einen</a:t>
            </a:r>
            <a:r>
              <a:rPr lang="en-US" sz="2800" i="1" dirty="0"/>
              <a:t> Brand </a:t>
            </a:r>
            <a:r>
              <a:rPr lang="en-US" sz="2800" i="1" dirty="0" err="1"/>
              <a:t>wird</a:t>
            </a:r>
            <a:r>
              <a:rPr lang="en-US" sz="2800" i="1" dirty="0"/>
              <a:t> </a:t>
            </a:r>
            <a:r>
              <a:rPr lang="en-US" sz="2800" i="1" dirty="0" err="1"/>
              <a:t>vieles</a:t>
            </a:r>
            <a:r>
              <a:rPr lang="en-US" sz="2800" i="1" dirty="0"/>
              <a:t> </a:t>
            </a:r>
            <a:r>
              <a:rPr lang="en-US" sz="2800" i="1" dirty="0" err="1"/>
              <a:t>unbrauchbar</a:t>
            </a:r>
            <a:r>
              <a:rPr lang="en-US" sz="2800" i="1" dirty="0"/>
              <a:t>, der </a:t>
            </a:r>
            <a:r>
              <a:rPr lang="en-US" sz="2800" i="1" dirty="0" err="1"/>
              <a:t>Schaden</a:t>
            </a:r>
            <a:r>
              <a:rPr lang="en-US" sz="2800" i="1" dirty="0"/>
              <a:t> </a:t>
            </a:r>
            <a:r>
              <a:rPr lang="en-US" sz="2800" i="1" dirty="0" err="1"/>
              <a:t>geht</a:t>
            </a:r>
            <a:r>
              <a:rPr lang="en-US" sz="2800" i="1" dirty="0"/>
              <a:t> in die </a:t>
            </a:r>
            <a:r>
              <a:rPr lang="en-US" sz="2800" i="1" dirty="0" err="1"/>
              <a:t>Tausende</a:t>
            </a:r>
            <a:r>
              <a:rPr lang="en-US" sz="2800" i="1" dirty="0"/>
              <a:t>. </a:t>
            </a:r>
          </a:p>
          <a:p>
            <a:endParaRPr lang="en-US" sz="2800" i="1" dirty="0"/>
          </a:p>
          <a:p>
            <a:r>
              <a:rPr lang="it-IT" sz="2800" dirty="0"/>
              <a:t>Per i giovani come Lina (24)</a:t>
            </a:r>
          </a:p>
          <a:p>
            <a:r>
              <a:rPr lang="it-IT" sz="2800" dirty="0"/>
              <a:t>Lina può finalmente vivere come vorrebbe nel suo primo appartamento di proprietà. Ma nei suoi 52 metri quadrati si trova più denaro di quanto pensasse.</a:t>
            </a:r>
          </a:p>
          <a:p>
            <a:r>
              <a:rPr lang="it-IT" sz="2800" dirty="0"/>
              <a:t>In caso di incendio, tante cose diventerebbero inutilizzabili e i danni ammonterebbero a migliaia.</a:t>
            </a:r>
          </a:p>
        </p:txBody>
      </p:sp>
    </p:spTree>
    <p:extLst>
      <p:ext uri="{BB962C8B-B14F-4D97-AF65-F5344CB8AC3E}">
        <p14:creationId xmlns:p14="http://schemas.microsoft.com/office/powerpoint/2010/main" val="19355873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893647"/>
          </a:xfrm>
          <a:prstGeom prst="rect">
            <a:avLst/>
          </a:prstGeom>
          <a:noFill/>
          <a:ln w="9525">
            <a:noFill/>
            <a:miter lim="800000"/>
            <a:headEnd/>
            <a:tailEnd/>
          </a:ln>
        </p:spPr>
        <p:txBody>
          <a:bodyPr>
            <a:spAutoFit/>
          </a:bodyPr>
          <a:lstStyle/>
          <a:p>
            <a:r>
              <a:rPr lang="it-IT" i="1" dirty="0" err="1"/>
              <a:t>Allerdings</a:t>
            </a:r>
            <a:r>
              <a:rPr lang="it-IT" i="1" dirty="0"/>
              <a:t> </a:t>
            </a:r>
            <a:r>
              <a:rPr lang="it-IT" i="1" dirty="0" err="1"/>
              <a:t>muss</a:t>
            </a:r>
            <a:r>
              <a:rPr lang="it-IT" i="1" dirty="0"/>
              <a:t> man </a:t>
            </a:r>
            <a:r>
              <a:rPr lang="it-IT" i="1" dirty="0" err="1"/>
              <a:t>sagen</a:t>
            </a:r>
            <a:r>
              <a:rPr lang="it-IT" i="1" dirty="0"/>
              <a:t>, </a:t>
            </a:r>
            <a:r>
              <a:rPr lang="it-IT" i="1" dirty="0" err="1"/>
              <a:t>dass</a:t>
            </a:r>
            <a:r>
              <a:rPr lang="it-IT" i="1" dirty="0"/>
              <a:t> alle </a:t>
            </a:r>
            <a:r>
              <a:rPr lang="it-IT" i="1" dirty="0" err="1"/>
              <a:t>Menschen</a:t>
            </a:r>
            <a:r>
              <a:rPr lang="it-IT" i="1" dirty="0"/>
              <a:t> und </a:t>
            </a:r>
            <a:r>
              <a:rPr lang="it-IT" i="1" dirty="0" err="1"/>
              <a:t>ihre</a:t>
            </a:r>
            <a:r>
              <a:rPr lang="it-IT" i="1" dirty="0"/>
              <a:t> </a:t>
            </a:r>
            <a:r>
              <a:rPr lang="it-IT" i="1" dirty="0" err="1"/>
              <a:t>finanzielle</a:t>
            </a:r>
            <a:r>
              <a:rPr lang="it-IT" i="1" dirty="0"/>
              <a:t> Situation </a:t>
            </a:r>
            <a:r>
              <a:rPr lang="it-IT" i="1" dirty="0" err="1"/>
              <a:t>einzigartig</a:t>
            </a:r>
            <a:r>
              <a:rPr lang="it-IT" i="1" dirty="0"/>
              <a:t> </a:t>
            </a:r>
            <a:r>
              <a:rPr lang="it-IT" i="1" dirty="0" err="1"/>
              <a:t>sind</a:t>
            </a:r>
            <a:r>
              <a:rPr lang="it-IT" i="1" dirty="0"/>
              <a:t>. </a:t>
            </a:r>
            <a:r>
              <a:rPr lang="it-IT" i="1" dirty="0" err="1"/>
              <a:t>Trotzdem</a:t>
            </a:r>
            <a:r>
              <a:rPr lang="it-IT" i="1" dirty="0"/>
              <a:t> </a:t>
            </a:r>
            <a:r>
              <a:rPr lang="it-IT" i="1" dirty="0" err="1"/>
              <a:t>kann</a:t>
            </a:r>
            <a:r>
              <a:rPr lang="it-IT" i="1" dirty="0"/>
              <a:t> man </a:t>
            </a:r>
            <a:r>
              <a:rPr lang="it-IT" i="1" dirty="0" err="1"/>
              <a:t>jeden</a:t>
            </a:r>
            <a:r>
              <a:rPr lang="it-IT" i="1" dirty="0"/>
              <a:t> </a:t>
            </a:r>
            <a:r>
              <a:rPr lang="it-IT" i="1" dirty="0" err="1"/>
              <a:t>Franken</a:t>
            </a:r>
            <a:r>
              <a:rPr lang="it-IT" i="1" dirty="0"/>
              <a:t> </a:t>
            </a:r>
            <a:r>
              <a:rPr lang="it-IT" i="1" dirty="0" err="1"/>
              <a:t>nur</a:t>
            </a:r>
            <a:r>
              <a:rPr lang="it-IT" i="1" dirty="0"/>
              <a:t> </a:t>
            </a:r>
            <a:r>
              <a:rPr lang="it-IT" i="1" dirty="0" err="1"/>
              <a:t>einmal</a:t>
            </a:r>
            <a:r>
              <a:rPr lang="it-IT" i="1" dirty="0"/>
              <a:t> </a:t>
            </a:r>
            <a:r>
              <a:rPr lang="it-IT" i="1" dirty="0" err="1"/>
              <a:t>ausgeben</a:t>
            </a:r>
            <a:r>
              <a:rPr lang="it-IT" i="1" dirty="0"/>
              <a:t>, </a:t>
            </a:r>
            <a:r>
              <a:rPr lang="it-IT" i="1" dirty="0" err="1"/>
              <a:t>daher</a:t>
            </a:r>
            <a:r>
              <a:rPr lang="it-IT" i="1" dirty="0"/>
              <a:t> </a:t>
            </a:r>
            <a:r>
              <a:rPr lang="it-IT" i="1" dirty="0" err="1"/>
              <a:t>ist</a:t>
            </a:r>
            <a:r>
              <a:rPr lang="it-IT" i="1" dirty="0"/>
              <a:t> </a:t>
            </a:r>
            <a:r>
              <a:rPr lang="it-IT" i="1" dirty="0" err="1"/>
              <a:t>eine</a:t>
            </a:r>
            <a:r>
              <a:rPr lang="it-IT" i="1" dirty="0"/>
              <a:t> </a:t>
            </a:r>
            <a:r>
              <a:rPr lang="it-IT" i="1" dirty="0" err="1"/>
              <a:t>Zielsetzung</a:t>
            </a:r>
            <a:r>
              <a:rPr lang="it-IT" i="1" dirty="0"/>
              <a:t> </a:t>
            </a:r>
            <a:r>
              <a:rPr lang="it-IT" i="1" dirty="0" err="1"/>
              <a:t>sehr</a:t>
            </a:r>
            <a:r>
              <a:rPr lang="it-IT" i="1" dirty="0"/>
              <a:t> </a:t>
            </a:r>
            <a:r>
              <a:rPr lang="it-IT" i="1" dirty="0" err="1"/>
              <a:t>hilfreich</a:t>
            </a:r>
            <a:r>
              <a:rPr lang="it-IT" i="1" dirty="0"/>
              <a:t>. Egal </a:t>
            </a:r>
            <a:r>
              <a:rPr lang="it-IT" i="1" dirty="0" err="1"/>
              <a:t>ob</a:t>
            </a:r>
            <a:r>
              <a:rPr lang="it-IT" i="1" dirty="0"/>
              <a:t> man </a:t>
            </a:r>
            <a:r>
              <a:rPr lang="it-IT" i="1" dirty="0" err="1"/>
              <a:t>Geld</a:t>
            </a:r>
            <a:r>
              <a:rPr lang="it-IT" i="1" dirty="0"/>
              <a:t> </a:t>
            </a:r>
            <a:r>
              <a:rPr lang="it-IT" i="1" dirty="0" err="1"/>
              <a:t>für</a:t>
            </a:r>
            <a:r>
              <a:rPr lang="it-IT" i="1" dirty="0"/>
              <a:t> </a:t>
            </a:r>
            <a:r>
              <a:rPr lang="it-IT" i="1" dirty="0" err="1"/>
              <a:t>einen</a:t>
            </a:r>
            <a:r>
              <a:rPr lang="it-IT" i="1" dirty="0"/>
              <a:t> </a:t>
            </a:r>
            <a:r>
              <a:rPr lang="it-IT" i="1" dirty="0" err="1"/>
              <a:t>Urlaub</a:t>
            </a:r>
            <a:r>
              <a:rPr lang="it-IT" i="1" dirty="0"/>
              <a:t> </a:t>
            </a:r>
            <a:r>
              <a:rPr lang="it-IT" i="1" dirty="0" err="1"/>
              <a:t>oder</a:t>
            </a:r>
            <a:r>
              <a:rPr lang="it-IT" i="1" dirty="0"/>
              <a:t> </a:t>
            </a:r>
            <a:r>
              <a:rPr lang="it-IT" i="1" dirty="0" err="1"/>
              <a:t>ein</a:t>
            </a:r>
            <a:r>
              <a:rPr lang="it-IT" i="1" dirty="0"/>
              <a:t> Auto zur </a:t>
            </a:r>
            <a:r>
              <a:rPr lang="it-IT" i="1" dirty="0" err="1"/>
              <a:t>Seite</a:t>
            </a:r>
            <a:r>
              <a:rPr lang="it-IT" i="1" dirty="0"/>
              <a:t> </a:t>
            </a:r>
            <a:r>
              <a:rPr lang="it-IT" i="1" dirty="0" err="1"/>
              <a:t>legen</a:t>
            </a:r>
            <a:r>
              <a:rPr lang="it-IT" i="1" dirty="0"/>
              <a:t> </a:t>
            </a:r>
            <a:r>
              <a:rPr lang="it-IT" i="1" dirty="0" err="1"/>
              <a:t>will</a:t>
            </a:r>
            <a:r>
              <a:rPr lang="it-IT" i="1" dirty="0"/>
              <a:t>, man </a:t>
            </a:r>
            <a:r>
              <a:rPr lang="it-IT" i="1" dirty="0" err="1"/>
              <a:t>muss</a:t>
            </a:r>
            <a:r>
              <a:rPr lang="it-IT" i="1" dirty="0"/>
              <a:t> </a:t>
            </a:r>
            <a:r>
              <a:rPr lang="it-IT" i="1" dirty="0" err="1"/>
              <a:t>sich</a:t>
            </a:r>
            <a:r>
              <a:rPr lang="it-IT" i="1" dirty="0"/>
              <a:t> </a:t>
            </a:r>
            <a:r>
              <a:rPr lang="it-IT" i="1" dirty="0" err="1"/>
              <a:t>bewusst</a:t>
            </a:r>
            <a:r>
              <a:rPr lang="it-IT" i="1" dirty="0"/>
              <a:t> </a:t>
            </a:r>
            <a:r>
              <a:rPr lang="it-IT" i="1" dirty="0" err="1"/>
              <a:t>für</a:t>
            </a:r>
            <a:r>
              <a:rPr lang="it-IT" i="1" dirty="0"/>
              <a:t> </a:t>
            </a:r>
            <a:r>
              <a:rPr lang="it-IT" i="1" dirty="0" err="1"/>
              <a:t>das</a:t>
            </a:r>
            <a:r>
              <a:rPr lang="it-IT" i="1" dirty="0"/>
              <a:t> </a:t>
            </a:r>
            <a:r>
              <a:rPr lang="it-IT" i="1" dirty="0" err="1"/>
              <a:t>Ziel</a:t>
            </a:r>
            <a:r>
              <a:rPr lang="it-IT" i="1" dirty="0"/>
              <a:t> </a:t>
            </a:r>
            <a:r>
              <a:rPr lang="it-IT" i="1" dirty="0" err="1"/>
              <a:t>entscheiden</a:t>
            </a:r>
            <a:r>
              <a:rPr lang="it-IT" i="1" dirty="0"/>
              <a:t> und </a:t>
            </a:r>
            <a:r>
              <a:rPr lang="it-IT" i="1" dirty="0" err="1"/>
              <a:t>den</a:t>
            </a:r>
            <a:r>
              <a:rPr lang="it-IT" i="1" dirty="0"/>
              <a:t> </a:t>
            </a:r>
            <a:r>
              <a:rPr lang="it-IT" i="1" dirty="0" err="1"/>
              <a:t>Betrag</a:t>
            </a:r>
            <a:r>
              <a:rPr lang="it-IT" i="1" dirty="0"/>
              <a:t> </a:t>
            </a:r>
            <a:r>
              <a:rPr lang="it-IT" i="1" dirty="0" err="1"/>
              <a:t>gewollt</a:t>
            </a:r>
            <a:r>
              <a:rPr lang="it-IT" i="1" dirty="0"/>
              <a:t> </a:t>
            </a:r>
            <a:r>
              <a:rPr lang="it-IT" i="1" dirty="0" err="1"/>
              <a:t>zusammensparen</a:t>
            </a:r>
            <a:r>
              <a:rPr lang="it-IT" i="1" dirty="0"/>
              <a:t>.» </a:t>
            </a:r>
          </a:p>
          <a:p>
            <a:endParaRPr lang="it-IT" dirty="0"/>
          </a:p>
          <a:p>
            <a:r>
              <a:rPr lang="it-IT" dirty="0"/>
              <a:t>Tuttavia, va detto che tutte le persone e le loro situazioni finanziarie sono unici. In ogni caso ogni franco può essere speso solo una volta, quindi fissare un obiettivo può essere molto utile. Che si tratti di mettere da parte del denaro per una vacanza o per un'automobile, è necessario prendere una decisione consapevole sull'obiettivo e risparmiare coerentemente la somma.”</a:t>
            </a:r>
          </a:p>
        </p:txBody>
      </p:sp>
    </p:spTree>
    <p:extLst>
      <p:ext uri="{BB962C8B-B14F-4D97-AF65-F5344CB8AC3E}">
        <p14:creationId xmlns:p14="http://schemas.microsoft.com/office/powerpoint/2010/main" val="11564786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834F96-E868-01F2-4643-90E50751CD5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93B5621A-A42D-2166-E013-206736FDF1AB}"/>
              </a:ext>
            </a:extLst>
          </p:cNvPr>
          <p:cNvSpPr txBox="1">
            <a:spLocks noChangeArrowheads="1"/>
          </p:cNvSpPr>
          <p:nvPr/>
        </p:nvSpPr>
        <p:spPr bwMode="auto">
          <a:xfrm>
            <a:off x="301625" y="222250"/>
            <a:ext cx="8229600" cy="3539430"/>
          </a:xfrm>
          <a:prstGeom prst="rect">
            <a:avLst/>
          </a:prstGeom>
          <a:noFill/>
          <a:ln w="9525">
            <a:noFill/>
            <a:miter lim="800000"/>
            <a:headEnd/>
            <a:tailEnd/>
          </a:ln>
        </p:spPr>
        <p:txBody>
          <a:bodyPr>
            <a:spAutoFit/>
          </a:bodyPr>
          <a:lstStyle/>
          <a:p>
            <a:r>
              <a:rPr lang="en-US" sz="2800" i="1" dirty="0"/>
              <a:t>Gut, </a:t>
            </a:r>
            <a:r>
              <a:rPr lang="en-US" sz="2800" i="1" dirty="0" err="1"/>
              <a:t>dass</a:t>
            </a:r>
            <a:r>
              <a:rPr lang="en-US" sz="2800" i="1" dirty="0"/>
              <a:t> Lina </a:t>
            </a:r>
            <a:r>
              <a:rPr lang="en-US" sz="2800" i="1" dirty="0" err="1"/>
              <a:t>versichert</a:t>
            </a:r>
            <a:r>
              <a:rPr lang="en-US" sz="2800" i="1" dirty="0"/>
              <a:t> </a:t>
            </a:r>
            <a:r>
              <a:rPr lang="en-US" sz="2800" i="1" dirty="0" err="1"/>
              <a:t>ist</a:t>
            </a:r>
            <a:r>
              <a:rPr lang="en-US" sz="2800" i="1" dirty="0"/>
              <a:t>: Für die </a:t>
            </a:r>
            <a:r>
              <a:rPr lang="en-US" sz="2800" i="1" dirty="0" err="1"/>
              <a:t>zerstörten</a:t>
            </a:r>
            <a:r>
              <a:rPr lang="en-US" sz="2800" i="1" dirty="0"/>
              <a:t> </a:t>
            </a:r>
            <a:r>
              <a:rPr lang="en-US" sz="2800" i="1" dirty="0" err="1"/>
              <a:t>Möbel</a:t>
            </a:r>
            <a:r>
              <a:rPr lang="en-US" sz="2800" i="1" dirty="0"/>
              <a:t>, </a:t>
            </a:r>
            <a:r>
              <a:rPr lang="en-US" sz="2800" i="1" dirty="0" err="1"/>
              <a:t>Elektrogeräte</a:t>
            </a:r>
            <a:r>
              <a:rPr lang="en-US" sz="2800" i="1" dirty="0"/>
              <a:t> und </a:t>
            </a:r>
            <a:r>
              <a:rPr lang="en-US" sz="2800" i="1" dirty="0" err="1"/>
              <a:t>sogar</a:t>
            </a:r>
            <a:r>
              <a:rPr lang="en-US" sz="2800" i="1" dirty="0"/>
              <a:t> die </a:t>
            </a:r>
            <a:r>
              <a:rPr lang="en-US" sz="2800" i="1" dirty="0" err="1"/>
              <a:t>Kleidung</a:t>
            </a:r>
            <a:r>
              <a:rPr lang="en-US" sz="2800" i="1" dirty="0"/>
              <a:t> </a:t>
            </a:r>
            <a:r>
              <a:rPr lang="en-US" sz="2800" i="1" dirty="0" err="1"/>
              <a:t>kommt</a:t>
            </a:r>
            <a:r>
              <a:rPr lang="en-US" sz="2800" i="1" dirty="0"/>
              <a:t> </a:t>
            </a:r>
            <a:r>
              <a:rPr lang="en-US" sz="2800" i="1" dirty="0" err="1"/>
              <a:t>ihre</a:t>
            </a:r>
            <a:r>
              <a:rPr lang="en-US" sz="2800" i="1" dirty="0"/>
              <a:t> ERGO </a:t>
            </a:r>
            <a:r>
              <a:rPr lang="en-US" sz="2800" i="1" dirty="0" err="1"/>
              <a:t>Hausratversicherung</a:t>
            </a:r>
            <a:r>
              <a:rPr lang="en-US" sz="2800" i="1" dirty="0"/>
              <a:t> </a:t>
            </a:r>
            <a:r>
              <a:rPr lang="en-US" sz="2800" i="1" dirty="0" err="1"/>
              <a:t>vollständig</a:t>
            </a:r>
            <a:r>
              <a:rPr lang="en-US" sz="2800" i="1" dirty="0"/>
              <a:t> auf.</a:t>
            </a:r>
            <a:endParaRPr lang="it-IT" sz="2800" i="1" dirty="0"/>
          </a:p>
          <a:p>
            <a:endParaRPr lang="it-IT" sz="2800" dirty="0"/>
          </a:p>
          <a:p>
            <a:endParaRPr lang="it-IT" sz="2800" dirty="0"/>
          </a:p>
          <a:p>
            <a:r>
              <a:rPr lang="it-IT" sz="2800" dirty="0"/>
              <a:t>È un bene che Lina sia assicurata: la sua assicurazione ERGO sul contenuto copre l’intero costo dei mobili distrutti, elettrodomestici e persino dei suoi vestiti. </a:t>
            </a:r>
          </a:p>
        </p:txBody>
      </p:sp>
    </p:spTree>
    <p:extLst>
      <p:ext uri="{BB962C8B-B14F-4D97-AF65-F5344CB8AC3E}">
        <p14:creationId xmlns:p14="http://schemas.microsoft.com/office/powerpoint/2010/main" val="2317378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8E0CB-D630-439B-2EA0-E7AC431C8E5C}"/>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24208477-F703-4124-7A80-E6C867BE7C7E}"/>
              </a:ext>
            </a:extLst>
          </p:cNvPr>
          <p:cNvSpPr txBox="1">
            <a:spLocks noChangeArrowheads="1"/>
          </p:cNvSpPr>
          <p:nvPr/>
        </p:nvSpPr>
        <p:spPr bwMode="auto">
          <a:xfrm>
            <a:off x="301625" y="222250"/>
            <a:ext cx="8229600" cy="5262979"/>
          </a:xfrm>
          <a:prstGeom prst="rect">
            <a:avLst/>
          </a:prstGeom>
          <a:noFill/>
          <a:ln w="9525">
            <a:noFill/>
            <a:miter lim="800000"/>
            <a:headEnd/>
            <a:tailEnd/>
          </a:ln>
        </p:spPr>
        <p:txBody>
          <a:bodyPr>
            <a:spAutoFit/>
          </a:bodyPr>
          <a:lstStyle/>
          <a:p>
            <a:r>
              <a:rPr lang="en-US" sz="2800" b="1" i="1" dirty="0"/>
              <a:t>Für </a:t>
            </a:r>
            <a:r>
              <a:rPr lang="en-US" sz="2800" b="1" i="1" dirty="0" err="1"/>
              <a:t>Senioren</a:t>
            </a:r>
            <a:r>
              <a:rPr lang="en-US" sz="2800" b="1" i="1" dirty="0"/>
              <a:t> </a:t>
            </a:r>
            <a:r>
              <a:rPr lang="en-US" sz="2800" b="1" i="1" dirty="0" err="1"/>
              <a:t>wie</a:t>
            </a:r>
            <a:r>
              <a:rPr lang="en-US" sz="2800" b="1" i="1" dirty="0"/>
              <a:t> Ragna und Malte (68)</a:t>
            </a:r>
            <a:endParaRPr lang="it-IT" sz="2800" i="1" dirty="0"/>
          </a:p>
          <a:p>
            <a:r>
              <a:rPr lang="en-US" sz="2800" i="1" dirty="0"/>
              <a:t>Ragna und Malte </a:t>
            </a:r>
            <a:r>
              <a:rPr lang="en-US" sz="2800" i="1" dirty="0" err="1"/>
              <a:t>haben</a:t>
            </a:r>
            <a:r>
              <a:rPr lang="en-US" sz="2800" i="1" dirty="0"/>
              <a:t> </a:t>
            </a:r>
            <a:r>
              <a:rPr lang="en-US" sz="2800" i="1" dirty="0" err="1"/>
              <a:t>viele</a:t>
            </a:r>
            <a:r>
              <a:rPr lang="en-US" sz="2800" i="1" dirty="0"/>
              <a:t> Jahre </a:t>
            </a:r>
            <a:r>
              <a:rPr lang="en-US" sz="2800" i="1" dirty="0" err="1"/>
              <a:t>wahre</a:t>
            </a:r>
            <a:r>
              <a:rPr lang="en-US" sz="2800" i="1" dirty="0"/>
              <a:t> </a:t>
            </a:r>
            <a:r>
              <a:rPr lang="en-US" sz="2800" i="1" dirty="0" err="1"/>
              <a:t>Schätze</a:t>
            </a:r>
            <a:r>
              <a:rPr lang="en-US" sz="2800" i="1" dirty="0"/>
              <a:t> </a:t>
            </a:r>
            <a:r>
              <a:rPr lang="en-US" sz="2800" i="1" dirty="0" err="1"/>
              <a:t>gesammelt</a:t>
            </a:r>
            <a:r>
              <a:rPr lang="en-US" sz="2800" i="1" dirty="0"/>
              <a:t>: </a:t>
            </a:r>
            <a:r>
              <a:rPr lang="en-US" sz="2800" i="1" dirty="0" err="1"/>
              <a:t>Schreinermöbel</a:t>
            </a:r>
            <a:r>
              <a:rPr lang="en-US" sz="2800" i="1" dirty="0"/>
              <a:t>, </a:t>
            </a:r>
            <a:r>
              <a:rPr lang="en-US" sz="2800" i="1" dirty="0" err="1"/>
              <a:t>Instrumente</a:t>
            </a:r>
            <a:r>
              <a:rPr lang="en-US" sz="2800" i="1" dirty="0"/>
              <a:t> </a:t>
            </a:r>
            <a:r>
              <a:rPr lang="en-US" sz="2800" i="1" dirty="0" err="1"/>
              <a:t>usw</a:t>
            </a:r>
            <a:r>
              <a:rPr lang="en-US" sz="2800" i="1" dirty="0"/>
              <a:t>. Bei </a:t>
            </a:r>
            <a:r>
              <a:rPr lang="en-US" sz="2800" i="1" dirty="0" err="1"/>
              <a:t>Extremwetter</a:t>
            </a:r>
            <a:r>
              <a:rPr lang="en-US" sz="2800" i="1" dirty="0"/>
              <a:t> </a:t>
            </a:r>
            <a:r>
              <a:rPr lang="en-US" sz="2800" i="1" dirty="0" err="1"/>
              <a:t>mit</a:t>
            </a:r>
            <a:r>
              <a:rPr lang="en-US" sz="2800" i="1" dirty="0"/>
              <a:t> </a:t>
            </a:r>
            <a:r>
              <a:rPr lang="en-US" sz="2800" i="1" dirty="0" err="1"/>
              <a:t>Starkregen</a:t>
            </a:r>
            <a:r>
              <a:rPr lang="en-US" sz="2800" i="1" dirty="0"/>
              <a:t> </a:t>
            </a:r>
            <a:r>
              <a:rPr lang="en-US" sz="2800" i="1" dirty="0" err="1"/>
              <a:t>dringt</a:t>
            </a:r>
            <a:r>
              <a:rPr lang="en-US" sz="2800" i="1" dirty="0"/>
              <a:t> Wasser auf dem </a:t>
            </a:r>
            <a:r>
              <a:rPr lang="en-US" sz="2800" i="1" dirty="0" err="1"/>
              <a:t>Grundstück</a:t>
            </a:r>
            <a:r>
              <a:rPr lang="en-US" sz="2800" i="1" dirty="0"/>
              <a:t> </a:t>
            </a:r>
            <a:r>
              <a:rPr lang="en-US" sz="2800" i="1" dirty="0" err="1"/>
              <a:t>auch</a:t>
            </a:r>
            <a:r>
              <a:rPr lang="en-US" sz="2800" i="1" dirty="0"/>
              <a:t> ins Haus. </a:t>
            </a:r>
          </a:p>
          <a:p>
            <a:endParaRPr lang="en-US" sz="2800" dirty="0"/>
          </a:p>
          <a:p>
            <a:r>
              <a:rPr lang="it-IT" sz="2800" dirty="0"/>
              <a:t>Per le persone anziane come Ragna e Malte (68)</a:t>
            </a:r>
          </a:p>
          <a:p>
            <a:r>
              <a:rPr lang="it-IT" sz="2800" dirty="0"/>
              <a:t>Per molti anni Ragna e Malte hanno raccolto dei veri e propri tesori: mobili di falegnameria, strumenti, ecc.</a:t>
            </a:r>
          </a:p>
          <a:p>
            <a:r>
              <a:rPr lang="it-IT" sz="2800" dirty="0"/>
              <a:t>In caso di condizioni meteorologiche estreme con forti piogge, l'acqua presente nell’immobile penetra anche dentro casa.</a:t>
            </a:r>
          </a:p>
        </p:txBody>
      </p:sp>
    </p:spTree>
    <p:extLst>
      <p:ext uri="{BB962C8B-B14F-4D97-AF65-F5344CB8AC3E}">
        <p14:creationId xmlns:p14="http://schemas.microsoft.com/office/powerpoint/2010/main" val="7539608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D323D4-7A81-D34A-F845-7938F46725A3}"/>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18199475-1AE5-B1B3-A308-EC26E0AE617E}"/>
              </a:ext>
            </a:extLst>
          </p:cNvPr>
          <p:cNvSpPr txBox="1">
            <a:spLocks noChangeArrowheads="1"/>
          </p:cNvSpPr>
          <p:nvPr/>
        </p:nvSpPr>
        <p:spPr bwMode="auto">
          <a:xfrm>
            <a:off x="301625" y="222250"/>
            <a:ext cx="8229600" cy="5262979"/>
          </a:xfrm>
          <a:prstGeom prst="rect">
            <a:avLst/>
          </a:prstGeom>
          <a:noFill/>
          <a:ln w="9525">
            <a:noFill/>
            <a:miter lim="800000"/>
            <a:headEnd/>
            <a:tailEnd/>
          </a:ln>
        </p:spPr>
        <p:txBody>
          <a:bodyPr>
            <a:spAutoFit/>
          </a:bodyPr>
          <a:lstStyle/>
          <a:p>
            <a:r>
              <a:rPr lang="en-US" sz="2800" i="1" dirty="0"/>
              <a:t>Zum Glück </a:t>
            </a:r>
            <a:r>
              <a:rPr lang="en-US" sz="2800" i="1" dirty="0" err="1"/>
              <a:t>ist</a:t>
            </a:r>
            <a:r>
              <a:rPr lang="en-US" sz="2800" i="1" dirty="0"/>
              <a:t> das Paar </a:t>
            </a:r>
            <a:r>
              <a:rPr lang="en-US" sz="2800" i="1" dirty="0" err="1"/>
              <a:t>auch</a:t>
            </a:r>
            <a:r>
              <a:rPr lang="en-US" sz="2800" i="1" dirty="0"/>
              <a:t> </a:t>
            </a:r>
            <a:r>
              <a:rPr lang="en-US" sz="2800" i="1" dirty="0" err="1"/>
              <a:t>gegen</a:t>
            </a:r>
            <a:r>
              <a:rPr lang="en-US" sz="2800" i="1" dirty="0"/>
              <a:t> </a:t>
            </a:r>
            <a:r>
              <a:rPr lang="en-US" sz="2800" i="1" dirty="0" err="1"/>
              <a:t>weitere</a:t>
            </a:r>
            <a:r>
              <a:rPr lang="en-US" sz="2800" i="1" dirty="0"/>
              <a:t> </a:t>
            </a:r>
            <a:r>
              <a:rPr lang="en-US" sz="2800" i="1" dirty="0" err="1"/>
              <a:t>Naturgefahren</a:t>
            </a:r>
            <a:r>
              <a:rPr lang="en-US" sz="2800" i="1" dirty="0"/>
              <a:t> </a:t>
            </a:r>
            <a:r>
              <a:rPr lang="en-US" sz="2800" i="1" dirty="0" err="1"/>
              <a:t>abgesichert</a:t>
            </a:r>
            <a:r>
              <a:rPr lang="en-US" sz="2800" i="1" dirty="0"/>
              <a:t>: ERGO </a:t>
            </a:r>
            <a:r>
              <a:rPr lang="en-US" sz="2800" i="1" dirty="0" err="1"/>
              <a:t>erstattet</a:t>
            </a:r>
            <a:r>
              <a:rPr lang="en-US" sz="2800" i="1" dirty="0"/>
              <a:t> den </a:t>
            </a:r>
            <a:r>
              <a:rPr lang="en-US" sz="2800" i="1" dirty="0" err="1"/>
              <a:t>zerstörten</a:t>
            </a:r>
            <a:r>
              <a:rPr lang="en-US" sz="2800" i="1" dirty="0"/>
              <a:t> </a:t>
            </a:r>
            <a:r>
              <a:rPr lang="en-US" sz="2800" i="1" dirty="0" err="1"/>
              <a:t>Hausrat</a:t>
            </a:r>
            <a:r>
              <a:rPr lang="en-US" sz="2800" i="1" dirty="0"/>
              <a:t> </a:t>
            </a:r>
            <a:r>
              <a:rPr lang="en-US" sz="2800" i="1" dirty="0" err="1"/>
              <a:t>zum</a:t>
            </a:r>
            <a:r>
              <a:rPr lang="en-US" sz="2800" i="1" dirty="0"/>
              <a:t> </a:t>
            </a:r>
            <a:r>
              <a:rPr lang="en-US" sz="2800" i="1" dirty="0" err="1"/>
              <a:t>Neuwert</a:t>
            </a:r>
            <a:r>
              <a:rPr lang="en-US" sz="2800" i="1" dirty="0"/>
              <a:t>. Und </a:t>
            </a:r>
            <a:r>
              <a:rPr lang="en-US" sz="2800" i="1" dirty="0" err="1"/>
              <a:t>zahlt</a:t>
            </a:r>
            <a:r>
              <a:rPr lang="en-US" sz="2800" i="1" dirty="0"/>
              <a:t> </a:t>
            </a:r>
            <a:r>
              <a:rPr lang="en-US" sz="2800" i="1" dirty="0" err="1"/>
              <a:t>neben</a:t>
            </a:r>
            <a:r>
              <a:rPr lang="en-US" sz="2800" i="1" dirty="0"/>
              <a:t> der </a:t>
            </a:r>
            <a:r>
              <a:rPr lang="en-US" sz="2800" i="1" dirty="0" err="1"/>
              <a:t>Beseitigung</a:t>
            </a:r>
            <a:r>
              <a:rPr lang="en-US" sz="2800" i="1" dirty="0"/>
              <a:t> des </a:t>
            </a:r>
            <a:r>
              <a:rPr lang="en-US" sz="2800" i="1" dirty="0" err="1"/>
              <a:t>Schadens</a:t>
            </a:r>
            <a:r>
              <a:rPr lang="en-US" sz="2800" i="1" dirty="0"/>
              <a:t> </a:t>
            </a:r>
            <a:r>
              <a:rPr lang="en-US" sz="2800" i="1" dirty="0" err="1"/>
              <a:t>sogar</a:t>
            </a:r>
            <a:r>
              <a:rPr lang="en-US" sz="2800" i="1" dirty="0"/>
              <a:t> </a:t>
            </a:r>
            <a:r>
              <a:rPr lang="en-US" sz="2800" i="1" dirty="0" err="1"/>
              <a:t>ein</a:t>
            </a:r>
            <a:r>
              <a:rPr lang="en-US" sz="2800" i="1" dirty="0"/>
              <a:t> Hotel, bis das Haus </a:t>
            </a:r>
            <a:r>
              <a:rPr lang="en-US" sz="2800" i="1" dirty="0" err="1"/>
              <a:t>wieder</a:t>
            </a:r>
            <a:r>
              <a:rPr lang="en-US" sz="2800" i="1" dirty="0"/>
              <a:t> </a:t>
            </a:r>
            <a:r>
              <a:rPr lang="en-US" sz="2800" i="1" dirty="0" err="1"/>
              <a:t>bewohnbar</a:t>
            </a:r>
            <a:r>
              <a:rPr lang="en-US" sz="2800" i="1" dirty="0"/>
              <a:t> </a:t>
            </a:r>
            <a:r>
              <a:rPr lang="en-US" sz="2800" i="1" dirty="0" err="1"/>
              <a:t>ist</a:t>
            </a:r>
            <a:r>
              <a:rPr lang="en-US" sz="2800" i="1" dirty="0"/>
              <a:t>.</a:t>
            </a:r>
            <a:endParaRPr lang="it-IT" sz="2800" i="1" dirty="0"/>
          </a:p>
          <a:p>
            <a:endParaRPr lang="it-IT" sz="2800" dirty="0"/>
          </a:p>
          <a:p>
            <a:endParaRPr lang="it-IT" sz="2800" dirty="0"/>
          </a:p>
          <a:p>
            <a:r>
              <a:rPr lang="it-IT" sz="2800" dirty="0"/>
              <a:t>Per fortuna la coppia è assicurata anche contro altri rischi naturali: ERGO rimborsa il valore del contenuto distrutto al valore a nuovo. Oltre a riparare i danni, paga loro un albergo finché la casa non sarà di nuovo abitabile.</a:t>
            </a:r>
          </a:p>
        </p:txBody>
      </p:sp>
    </p:spTree>
    <p:extLst>
      <p:ext uri="{BB962C8B-B14F-4D97-AF65-F5344CB8AC3E}">
        <p14:creationId xmlns:p14="http://schemas.microsoft.com/office/powerpoint/2010/main" val="672220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C4192E-6F62-A3D1-F5C2-D4B69AB9833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CD8E1943-86C4-E894-9068-2F4A44730964}"/>
              </a:ext>
            </a:extLst>
          </p:cNvPr>
          <p:cNvSpPr txBox="1">
            <a:spLocks noChangeArrowheads="1"/>
          </p:cNvSpPr>
          <p:nvPr/>
        </p:nvSpPr>
        <p:spPr bwMode="auto">
          <a:xfrm>
            <a:off x="301625" y="222250"/>
            <a:ext cx="8229600" cy="5693866"/>
          </a:xfrm>
          <a:prstGeom prst="rect">
            <a:avLst/>
          </a:prstGeom>
          <a:noFill/>
          <a:ln w="9525">
            <a:noFill/>
            <a:miter lim="800000"/>
            <a:headEnd/>
            <a:tailEnd/>
          </a:ln>
        </p:spPr>
        <p:txBody>
          <a:bodyPr>
            <a:spAutoFit/>
          </a:bodyPr>
          <a:lstStyle/>
          <a:p>
            <a:r>
              <a:rPr lang="it-IT" sz="2800" b="1" dirty="0"/>
              <a:t>L’assicurazione kasko</a:t>
            </a:r>
            <a:endParaRPr lang="it-IT" sz="2800" dirty="0"/>
          </a:p>
          <a:p>
            <a:r>
              <a:rPr lang="it-IT" sz="2800" b="1" dirty="0"/>
              <a:t>Informazioni in lingua facile</a:t>
            </a:r>
            <a:endParaRPr lang="it-IT" sz="2800" dirty="0"/>
          </a:p>
          <a:p>
            <a:r>
              <a:rPr lang="it-IT" sz="2800" dirty="0"/>
              <a:t> </a:t>
            </a:r>
          </a:p>
          <a:p>
            <a:r>
              <a:rPr lang="it-IT" sz="2800" dirty="0"/>
              <a:t>La lingua facile </a:t>
            </a:r>
            <a:r>
              <a:rPr lang="it-IT" sz="2800" b="1" dirty="0"/>
              <a:t>aiuta le persone con disabilità</a:t>
            </a:r>
            <a:endParaRPr lang="it-IT" sz="2800" dirty="0"/>
          </a:p>
          <a:p>
            <a:r>
              <a:rPr lang="it-IT" sz="2800" dirty="0"/>
              <a:t>che hanno difficoltà a leggere e scrivere.</a:t>
            </a:r>
          </a:p>
          <a:p>
            <a:r>
              <a:rPr lang="it-IT" sz="2800" dirty="0"/>
              <a:t>La lingua facile ha regole</a:t>
            </a:r>
          </a:p>
          <a:p>
            <a:r>
              <a:rPr lang="it-IT" sz="2800" dirty="0"/>
              <a:t>che facilitano la comprensione.</a:t>
            </a:r>
          </a:p>
          <a:p>
            <a:r>
              <a:rPr lang="it-IT" sz="2800" dirty="0"/>
              <a:t> </a:t>
            </a:r>
          </a:p>
          <a:p>
            <a:r>
              <a:rPr lang="it-IT" sz="2800" dirty="0"/>
              <a:t>Gli </a:t>
            </a:r>
            <a:r>
              <a:rPr lang="it-IT" sz="2800" b="1" dirty="0"/>
              <a:t>assicuratori</a:t>
            </a:r>
            <a:r>
              <a:rPr lang="it-IT" sz="2800" dirty="0"/>
              <a:t> hanno molte informazioni sulle polizze assicurative.</a:t>
            </a:r>
          </a:p>
          <a:p>
            <a:r>
              <a:rPr lang="it-IT" sz="2800" dirty="0"/>
              <a:t>Queste informazioni sono accessibili anche in lingua facile.</a:t>
            </a:r>
          </a:p>
          <a:p>
            <a:r>
              <a:rPr lang="it-IT" sz="2800" dirty="0"/>
              <a:t>Le informazioni in lingua facile sono corrette.</a:t>
            </a:r>
          </a:p>
        </p:txBody>
      </p:sp>
    </p:spTree>
    <p:extLst>
      <p:ext uri="{BB962C8B-B14F-4D97-AF65-F5344CB8AC3E}">
        <p14:creationId xmlns:p14="http://schemas.microsoft.com/office/powerpoint/2010/main" val="7356731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63E094-288D-3C3A-2BFA-12A9DB1EC3CC}"/>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262EB5D3-0B98-D1AB-BFC0-A81CB0497925}"/>
              </a:ext>
            </a:extLst>
          </p:cNvPr>
          <p:cNvSpPr txBox="1">
            <a:spLocks noChangeArrowheads="1"/>
          </p:cNvSpPr>
          <p:nvPr/>
        </p:nvSpPr>
        <p:spPr bwMode="auto">
          <a:xfrm>
            <a:off x="301625" y="222250"/>
            <a:ext cx="8229600" cy="3539430"/>
          </a:xfrm>
          <a:prstGeom prst="rect">
            <a:avLst/>
          </a:prstGeom>
          <a:noFill/>
          <a:ln w="9525">
            <a:noFill/>
            <a:miter lim="800000"/>
            <a:headEnd/>
            <a:tailEnd/>
          </a:ln>
        </p:spPr>
        <p:txBody>
          <a:bodyPr>
            <a:spAutoFit/>
          </a:bodyPr>
          <a:lstStyle/>
          <a:p>
            <a:r>
              <a:rPr lang="it-IT" sz="2800" dirty="0"/>
              <a:t>In questo testo </a:t>
            </a:r>
            <a:r>
              <a:rPr lang="it-IT" sz="2800" b="1" dirty="0"/>
              <a:t>sono spiegate molte cose</a:t>
            </a:r>
            <a:endParaRPr lang="it-IT" sz="2800" dirty="0"/>
          </a:p>
          <a:p>
            <a:r>
              <a:rPr lang="it-IT" sz="2800" dirty="0"/>
              <a:t>in un modo più comprensibile.</a:t>
            </a:r>
          </a:p>
          <a:p>
            <a:r>
              <a:rPr lang="it-IT" sz="2800" dirty="0"/>
              <a:t>Tuttavia, </a:t>
            </a:r>
            <a:r>
              <a:rPr lang="it-IT" sz="2800" b="1" dirty="0"/>
              <a:t>questo testo potrebbe non contenere tutte le informazioni</a:t>
            </a:r>
            <a:endParaRPr lang="it-IT" sz="2800" dirty="0"/>
          </a:p>
          <a:p>
            <a:r>
              <a:rPr lang="it-IT" sz="2800" dirty="0"/>
              <a:t>del testo non semplificato.</a:t>
            </a:r>
          </a:p>
          <a:p>
            <a:r>
              <a:rPr lang="it-IT" sz="2800" dirty="0"/>
              <a:t>Ad esempio, a volte abbiamo omesso i numeri precisi.</a:t>
            </a:r>
          </a:p>
          <a:p>
            <a:r>
              <a:rPr lang="it-IT" sz="2800" dirty="0"/>
              <a:t>Se volete leggere tutti i numeri,</a:t>
            </a:r>
          </a:p>
          <a:p>
            <a:r>
              <a:rPr lang="it-IT" sz="2800" dirty="0"/>
              <a:t>per favore leggete il testo nella versione non facile.</a:t>
            </a:r>
          </a:p>
        </p:txBody>
      </p:sp>
    </p:spTree>
    <p:extLst>
      <p:ext uri="{BB962C8B-B14F-4D97-AF65-F5344CB8AC3E}">
        <p14:creationId xmlns:p14="http://schemas.microsoft.com/office/powerpoint/2010/main" val="12200936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09D9A3-54E0-5DAF-8DE2-6C098FDD749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DF5D72DD-588E-2399-984F-4AD0D414DBF5}"/>
              </a:ext>
            </a:extLst>
          </p:cNvPr>
          <p:cNvSpPr txBox="1">
            <a:spLocks noChangeArrowheads="1"/>
          </p:cNvSpPr>
          <p:nvPr/>
        </p:nvSpPr>
        <p:spPr bwMode="auto">
          <a:xfrm>
            <a:off x="301625" y="222250"/>
            <a:ext cx="8229600" cy="4401205"/>
          </a:xfrm>
          <a:prstGeom prst="rect">
            <a:avLst/>
          </a:prstGeom>
          <a:noFill/>
          <a:ln w="9525">
            <a:noFill/>
            <a:miter lim="800000"/>
            <a:headEnd/>
            <a:tailEnd/>
          </a:ln>
        </p:spPr>
        <p:txBody>
          <a:bodyPr>
            <a:spAutoFit/>
          </a:bodyPr>
          <a:lstStyle/>
          <a:p>
            <a:r>
              <a:rPr lang="it-IT" sz="2800" dirty="0"/>
              <a:t>Questo testo è scritto a volte solo al </a:t>
            </a:r>
            <a:r>
              <a:rPr lang="it-IT" sz="2800" b="1" dirty="0"/>
              <a:t>maschile</a:t>
            </a:r>
            <a:r>
              <a:rPr lang="it-IT" sz="2800" dirty="0"/>
              <a:t>,</a:t>
            </a:r>
          </a:p>
          <a:p>
            <a:r>
              <a:rPr lang="it-IT" sz="2800" dirty="0"/>
              <a:t>in modo che sia più facile.</a:t>
            </a:r>
          </a:p>
          <a:p>
            <a:r>
              <a:rPr lang="it-IT" sz="2800" dirty="0"/>
              <a:t>Ad esempio, nel testo c'è solo la parola </a:t>
            </a:r>
            <a:r>
              <a:rPr lang="it-IT" sz="2800" i="1" dirty="0"/>
              <a:t>collaboratore</a:t>
            </a:r>
            <a:r>
              <a:rPr lang="it-IT" sz="2800" dirty="0"/>
              <a:t>.</a:t>
            </a:r>
          </a:p>
          <a:p>
            <a:r>
              <a:rPr lang="it-IT" sz="2800" dirty="0"/>
              <a:t>La parola </a:t>
            </a:r>
            <a:r>
              <a:rPr lang="it-IT" sz="2800" i="1" dirty="0"/>
              <a:t>collaboratore </a:t>
            </a:r>
            <a:r>
              <a:rPr lang="it-IT" sz="2800" dirty="0"/>
              <a:t>non è presente nel testo.</a:t>
            </a:r>
          </a:p>
          <a:p>
            <a:r>
              <a:rPr lang="it-IT" sz="2800" dirty="0"/>
              <a:t>Ma i collaboratori possono essere anche donne e</a:t>
            </a:r>
          </a:p>
          <a:p>
            <a:r>
              <a:rPr lang="it-IT" sz="2800" dirty="0"/>
              <a:t>tutte le altre persone.</a:t>
            </a:r>
          </a:p>
          <a:p>
            <a:r>
              <a:rPr lang="it-IT" sz="2800" b="1" dirty="0"/>
              <a:t>Con queste scelte linguistiche non vogliamo offendere nessuno.</a:t>
            </a:r>
            <a:endParaRPr lang="it-IT" sz="2800" dirty="0"/>
          </a:p>
          <a:p>
            <a:r>
              <a:rPr lang="it-IT" sz="2800" dirty="0"/>
              <a:t>Entrambi i sessi sono importanti per noi.</a:t>
            </a:r>
          </a:p>
          <a:p>
            <a:r>
              <a:rPr lang="it-IT" sz="2800" dirty="0"/>
              <a:t> </a:t>
            </a:r>
          </a:p>
        </p:txBody>
      </p:sp>
    </p:spTree>
    <p:extLst>
      <p:ext uri="{BB962C8B-B14F-4D97-AF65-F5344CB8AC3E}">
        <p14:creationId xmlns:p14="http://schemas.microsoft.com/office/powerpoint/2010/main" val="1254973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7CD9DD-8EED-F197-17A8-F8557ABC902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47B51E6-D4E8-47F9-07BC-F468C9DE2F57}"/>
              </a:ext>
            </a:extLst>
          </p:cNvPr>
          <p:cNvSpPr txBox="1">
            <a:spLocks noChangeArrowheads="1"/>
          </p:cNvSpPr>
          <p:nvPr/>
        </p:nvSpPr>
        <p:spPr bwMode="auto">
          <a:xfrm>
            <a:off x="301625" y="222250"/>
            <a:ext cx="8229600" cy="6801862"/>
          </a:xfrm>
          <a:prstGeom prst="rect">
            <a:avLst/>
          </a:prstGeom>
          <a:noFill/>
          <a:ln w="9525">
            <a:noFill/>
            <a:miter lim="800000"/>
            <a:headEnd/>
            <a:tailEnd/>
          </a:ln>
        </p:spPr>
        <p:txBody>
          <a:bodyPr>
            <a:spAutoFit/>
          </a:bodyPr>
          <a:lstStyle/>
          <a:p>
            <a:r>
              <a:rPr lang="it-IT" b="1" dirty="0"/>
              <a:t>INDICE</a:t>
            </a:r>
            <a:endParaRPr lang="it-IT" dirty="0"/>
          </a:p>
          <a:p>
            <a:r>
              <a:rPr lang="it-IT" b="1" dirty="0"/>
              <a:t>Cos’è una polizza kasko…………………………………………………..…..4</a:t>
            </a:r>
            <a:endParaRPr lang="it-IT" dirty="0"/>
          </a:p>
          <a:p>
            <a:r>
              <a:rPr lang="it-IT" b="1" dirty="0"/>
              <a:t>Cosa copre una polizza mini kasko…………………………………..………5</a:t>
            </a:r>
            <a:endParaRPr lang="it-IT" dirty="0"/>
          </a:p>
          <a:p>
            <a:r>
              <a:rPr lang="it-IT" b="1" dirty="0"/>
              <a:t>Cosa copre una polizza kasko completa………………………..……………6</a:t>
            </a:r>
            <a:endParaRPr lang="it-IT" dirty="0"/>
          </a:p>
          <a:p>
            <a:r>
              <a:rPr lang="it-IT" dirty="0"/>
              <a:t>La franchigia della polizza kasko………………………..………….…6</a:t>
            </a:r>
          </a:p>
          <a:p>
            <a:r>
              <a:rPr lang="it-IT" dirty="0"/>
              <a:t>Il bonus per assenza di sinistri nella polizza kasko completa…………7</a:t>
            </a:r>
          </a:p>
          <a:p>
            <a:r>
              <a:rPr lang="it-IT" dirty="0"/>
              <a:t>Polizza kasko completa in caso di colpa grave………………………..7</a:t>
            </a:r>
          </a:p>
          <a:p>
            <a:r>
              <a:rPr lang="it-IT" dirty="0"/>
              <a:t>Guidare sotto effetto di alcol ha conseguenze sulla polizza auto…...…8</a:t>
            </a:r>
          </a:p>
          <a:p>
            <a:r>
              <a:rPr lang="it-IT" b="1" dirty="0"/>
              <a:t>Chi ha scritto questo testo in lingua facile……………………………….….9</a:t>
            </a:r>
            <a:endParaRPr lang="it-IT" dirty="0"/>
          </a:p>
          <a:p>
            <a:r>
              <a:rPr lang="it-IT" sz="2800" dirty="0"/>
              <a:t> </a:t>
            </a:r>
          </a:p>
        </p:txBody>
      </p:sp>
    </p:spTree>
    <p:extLst>
      <p:ext uri="{BB962C8B-B14F-4D97-AF65-F5344CB8AC3E}">
        <p14:creationId xmlns:p14="http://schemas.microsoft.com/office/powerpoint/2010/main" val="41976920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5F137B-F1CA-298D-561E-8A881DA308B4}"/>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A120788-64FA-9F56-D28A-E392295DC21D}"/>
              </a:ext>
            </a:extLst>
          </p:cNvPr>
          <p:cNvSpPr txBox="1">
            <a:spLocks noChangeArrowheads="1"/>
          </p:cNvSpPr>
          <p:nvPr/>
        </p:nvSpPr>
        <p:spPr bwMode="auto">
          <a:xfrm>
            <a:off x="301625" y="222250"/>
            <a:ext cx="8229600" cy="3108543"/>
          </a:xfrm>
          <a:prstGeom prst="rect">
            <a:avLst/>
          </a:prstGeom>
          <a:noFill/>
          <a:ln w="9525">
            <a:noFill/>
            <a:miter lim="800000"/>
            <a:headEnd/>
            <a:tailEnd/>
          </a:ln>
        </p:spPr>
        <p:txBody>
          <a:bodyPr>
            <a:spAutoFit/>
          </a:bodyPr>
          <a:lstStyle/>
          <a:p>
            <a:r>
              <a:rPr lang="it-IT" sz="2800" dirty="0"/>
              <a:t>L’indice vi può aiutare a trovare subito</a:t>
            </a:r>
          </a:p>
          <a:p>
            <a:r>
              <a:rPr lang="it-IT" sz="2800" dirty="0"/>
              <a:t>le informazioni più importanti.</a:t>
            </a:r>
          </a:p>
          <a:p>
            <a:r>
              <a:rPr lang="it-IT" sz="2800" dirty="0"/>
              <a:t>L’indice vi può aiutare ancora di più se state leggendo</a:t>
            </a:r>
          </a:p>
          <a:p>
            <a:r>
              <a:rPr lang="it-IT" sz="2800" dirty="0"/>
              <a:t>questo testo da computer o cellulare.</a:t>
            </a:r>
          </a:p>
          <a:p>
            <a:r>
              <a:rPr lang="it-IT" sz="2800" dirty="0"/>
              <a:t>Potete cliccare sulle parti di testo che volete leggere,</a:t>
            </a:r>
          </a:p>
          <a:p>
            <a:r>
              <a:rPr lang="it-IT" sz="2800" dirty="0"/>
              <a:t>senza scorrere per trovarle.</a:t>
            </a:r>
          </a:p>
          <a:p>
            <a:r>
              <a:rPr lang="it-IT" sz="2800" dirty="0"/>
              <a:t> </a:t>
            </a:r>
          </a:p>
        </p:txBody>
      </p:sp>
    </p:spTree>
    <p:extLst>
      <p:ext uri="{BB962C8B-B14F-4D97-AF65-F5344CB8AC3E}">
        <p14:creationId xmlns:p14="http://schemas.microsoft.com/office/powerpoint/2010/main" val="4642766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C4E304-1CA0-27B8-2539-3EF3EB26B6DC}"/>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053EE7B-B56C-6156-BBD7-DE942156BA74}"/>
              </a:ext>
            </a:extLst>
          </p:cNvPr>
          <p:cNvSpPr txBox="1">
            <a:spLocks noChangeArrowheads="1"/>
          </p:cNvSpPr>
          <p:nvPr/>
        </p:nvSpPr>
        <p:spPr bwMode="auto">
          <a:xfrm>
            <a:off x="301625" y="222250"/>
            <a:ext cx="8229600" cy="6555641"/>
          </a:xfrm>
          <a:prstGeom prst="rect">
            <a:avLst/>
          </a:prstGeom>
          <a:noFill/>
          <a:ln w="9525">
            <a:noFill/>
            <a:miter lim="800000"/>
            <a:headEnd/>
            <a:tailEnd/>
          </a:ln>
        </p:spPr>
        <p:txBody>
          <a:bodyPr>
            <a:spAutoFit/>
          </a:bodyPr>
          <a:lstStyle/>
          <a:p>
            <a:r>
              <a:rPr lang="it-IT" sz="2800" b="1" dirty="0"/>
              <a:t>COS’È UNA POLIZZA KASKO</a:t>
            </a:r>
            <a:endParaRPr lang="it-IT" sz="2800" dirty="0"/>
          </a:p>
          <a:p>
            <a:r>
              <a:rPr lang="it-IT" sz="2800" b="1" dirty="0"/>
              <a:t>Una polizza kasko è una polizza per assicurare la propria auto.</a:t>
            </a:r>
            <a:endParaRPr lang="it-IT" sz="2800" dirty="0"/>
          </a:p>
          <a:p>
            <a:r>
              <a:rPr lang="it-IT" sz="2800" dirty="0"/>
              <a:t>La polizza kasko copre i danni del proprio veicolo.</a:t>
            </a:r>
          </a:p>
          <a:p>
            <a:r>
              <a:rPr lang="it-IT" sz="2800" dirty="0"/>
              <a:t>Ad esempio:</a:t>
            </a:r>
          </a:p>
          <a:p>
            <a:pPr lvl="0"/>
            <a:r>
              <a:rPr lang="it-IT" sz="2800" dirty="0"/>
              <a:t>I costi di riparazione dell’auto</a:t>
            </a:r>
          </a:p>
          <a:p>
            <a:pPr lvl="0"/>
            <a:r>
              <a:rPr lang="it-IT" sz="2800" dirty="0"/>
              <a:t>I danni per un’altra auto</a:t>
            </a:r>
          </a:p>
          <a:p>
            <a:r>
              <a:rPr lang="it-IT" sz="2800" b="1" dirty="0"/>
              <a:t>Le polizze kasko non sono obbligatorie.</a:t>
            </a:r>
            <a:endParaRPr lang="it-IT" sz="2800" dirty="0"/>
          </a:p>
          <a:p>
            <a:r>
              <a:rPr lang="it-IT" sz="2800" dirty="0"/>
              <a:t>Questo vuol dire che:</a:t>
            </a:r>
          </a:p>
          <a:p>
            <a:r>
              <a:rPr lang="it-IT" sz="2800" dirty="0"/>
              <a:t>Potete decidere Voi se averla oppure no</a:t>
            </a:r>
          </a:p>
          <a:p>
            <a:r>
              <a:rPr lang="it-IT" sz="2800" dirty="0"/>
              <a:t> </a:t>
            </a:r>
          </a:p>
          <a:p>
            <a:r>
              <a:rPr lang="it-IT" sz="2800" dirty="0"/>
              <a:t>Ci sono due tipi di polizze kasko:</a:t>
            </a:r>
          </a:p>
          <a:p>
            <a:pPr lvl="0"/>
            <a:r>
              <a:rPr lang="it-IT" sz="2800" dirty="0"/>
              <a:t>la </a:t>
            </a:r>
            <a:r>
              <a:rPr lang="it-IT" sz="2800" b="1" dirty="0"/>
              <a:t>mini kasko</a:t>
            </a:r>
            <a:endParaRPr lang="it-IT" sz="2800" dirty="0"/>
          </a:p>
          <a:p>
            <a:pPr lvl="0"/>
            <a:r>
              <a:rPr lang="it-IT" sz="2800" dirty="0"/>
              <a:t>la polizza </a:t>
            </a:r>
            <a:r>
              <a:rPr lang="it-IT" sz="2800" b="1" dirty="0"/>
              <a:t>kasko</a:t>
            </a:r>
            <a:r>
              <a:rPr lang="it-IT" sz="2800" dirty="0"/>
              <a:t> </a:t>
            </a:r>
            <a:r>
              <a:rPr lang="it-IT" sz="2800" b="1" dirty="0"/>
              <a:t>completa</a:t>
            </a:r>
            <a:endParaRPr lang="it-IT" sz="2800" dirty="0"/>
          </a:p>
          <a:p>
            <a:r>
              <a:rPr lang="it-IT" sz="2800" dirty="0"/>
              <a:t> </a:t>
            </a:r>
          </a:p>
        </p:txBody>
      </p:sp>
    </p:spTree>
    <p:extLst>
      <p:ext uri="{BB962C8B-B14F-4D97-AF65-F5344CB8AC3E}">
        <p14:creationId xmlns:p14="http://schemas.microsoft.com/office/powerpoint/2010/main" val="40953027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D1D088-3573-5BF7-7C91-FB193997F2A6}"/>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1114DDD-473E-F45D-E3DF-87DC7E9D5C45}"/>
              </a:ext>
            </a:extLst>
          </p:cNvPr>
          <p:cNvSpPr txBox="1">
            <a:spLocks noChangeArrowheads="1"/>
          </p:cNvSpPr>
          <p:nvPr/>
        </p:nvSpPr>
        <p:spPr bwMode="auto">
          <a:xfrm>
            <a:off x="301625" y="222250"/>
            <a:ext cx="8229600" cy="6124754"/>
          </a:xfrm>
          <a:prstGeom prst="rect">
            <a:avLst/>
          </a:prstGeom>
          <a:noFill/>
          <a:ln w="9525">
            <a:noFill/>
            <a:miter lim="800000"/>
            <a:headEnd/>
            <a:tailEnd/>
          </a:ln>
        </p:spPr>
        <p:txBody>
          <a:bodyPr>
            <a:spAutoFit/>
          </a:bodyPr>
          <a:lstStyle/>
          <a:p>
            <a:r>
              <a:rPr lang="it-IT" sz="2800" b="1" dirty="0"/>
              <a:t>COSA COPRE UNA POLIZZA MINI KASKO</a:t>
            </a:r>
            <a:endParaRPr lang="it-IT" sz="2800" dirty="0"/>
          </a:p>
          <a:p>
            <a:r>
              <a:rPr lang="it-IT" sz="2800" dirty="0"/>
              <a:t>Una polizza mini kasko </a:t>
            </a:r>
            <a:r>
              <a:rPr lang="it-IT" sz="2800" b="1" dirty="0"/>
              <a:t>copre solo alcuni tipi di danni</a:t>
            </a:r>
            <a:r>
              <a:rPr lang="it-IT" sz="2800" dirty="0"/>
              <a:t> al proprio veicolo.</a:t>
            </a:r>
          </a:p>
          <a:p>
            <a:r>
              <a:rPr lang="it-IT" sz="2800" dirty="0"/>
              <a:t>Ad esempio in questi casi:</a:t>
            </a:r>
          </a:p>
          <a:p>
            <a:pPr lvl="0"/>
            <a:r>
              <a:rPr lang="it-IT" sz="2800" dirty="0"/>
              <a:t>Se fate un incidente con la vostra auto con degli </a:t>
            </a:r>
            <a:r>
              <a:rPr lang="it-IT" sz="2800" b="1" dirty="0"/>
              <a:t>animali selvatici</a:t>
            </a:r>
            <a:r>
              <a:rPr lang="it-IT" sz="2800" dirty="0"/>
              <a:t>.</a:t>
            </a:r>
          </a:p>
          <a:p>
            <a:r>
              <a:rPr lang="it-IT" sz="2800" dirty="0"/>
              <a:t>Gli animali selvatici sono quelli che vivono liberi e hanno il pelo.</a:t>
            </a:r>
          </a:p>
          <a:p>
            <a:r>
              <a:rPr lang="it-IT" sz="2800" dirty="0"/>
              <a:t>Ad esempio, caprioli e cinghiali.</a:t>
            </a:r>
          </a:p>
          <a:p>
            <a:pPr lvl="0"/>
            <a:r>
              <a:rPr lang="it-IT" sz="2800" dirty="0"/>
              <a:t>Danni ai vetri dell’auto</a:t>
            </a:r>
          </a:p>
          <a:p>
            <a:r>
              <a:rPr lang="it-IT" sz="2800" dirty="0"/>
              <a:t>Ad esempio, se si rompe un finestrino</a:t>
            </a:r>
          </a:p>
          <a:p>
            <a:pPr lvl="0"/>
            <a:r>
              <a:rPr lang="it-IT" sz="2800" dirty="0"/>
              <a:t>L’auto viene rubata.</a:t>
            </a:r>
          </a:p>
          <a:p>
            <a:pPr lvl="0"/>
            <a:r>
              <a:rPr lang="it-IT" sz="2800" dirty="0"/>
              <a:t>Accessori dell’auto vengono rubati</a:t>
            </a:r>
          </a:p>
          <a:p>
            <a:r>
              <a:rPr lang="it-IT" sz="2800" dirty="0"/>
              <a:t> </a:t>
            </a:r>
          </a:p>
        </p:txBody>
      </p:sp>
    </p:spTree>
    <p:extLst>
      <p:ext uri="{BB962C8B-B14F-4D97-AF65-F5344CB8AC3E}">
        <p14:creationId xmlns:p14="http://schemas.microsoft.com/office/powerpoint/2010/main" val="40961964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154984"/>
          </a:xfrm>
          <a:prstGeom prst="rect">
            <a:avLst/>
          </a:prstGeom>
          <a:noFill/>
          <a:ln w="9525">
            <a:noFill/>
            <a:miter lim="800000"/>
            <a:headEnd/>
            <a:tailEnd/>
          </a:ln>
        </p:spPr>
        <p:txBody>
          <a:bodyPr>
            <a:spAutoFit/>
          </a:bodyPr>
          <a:lstStyle/>
          <a:p>
            <a:r>
              <a:rPr lang="it-IT" i="1" dirty="0" err="1"/>
              <a:t>Nähert</a:t>
            </a:r>
            <a:r>
              <a:rPr lang="it-IT" i="1" dirty="0"/>
              <a:t> </a:t>
            </a:r>
            <a:r>
              <a:rPr lang="it-IT" i="1" dirty="0" err="1"/>
              <a:t>sich</a:t>
            </a:r>
            <a:r>
              <a:rPr lang="it-IT" i="1" dirty="0"/>
              <a:t> </a:t>
            </a:r>
            <a:r>
              <a:rPr lang="it-IT" i="1" dirty="0" err="1"/>
              <a:t>gegen</a:t>
            </a:r>
            <a:r>
              <a:rPr lang="it-IT" i="1" dirty="0"/>
              <a:t> Ende </a:t>
            </a:r>
            <a:r>
              <a:rPr lang="it-IT" i="1" dirty="0" err="1"/>
              <a:t>Monat</a:t>
            </a:r>
            <a:r>
              <a:rPr lang="it-IT" i="1" dirty="0"/>
              <a:t> </a:t>
            </a:r>
            <a:r>
              <a:rPr lang="it-IT" i="1" dirty="0" err="1"/>
              <a:t>auch</a:t>
            </a:r>
            <a:r>
              <a:rPr lang="it-IT" i="1" dirty="0"/>
              <a:t> die </a:t>
            </a:r>
            <a:r>
              <a:rPr lang="it-IT" i="1" dirty="0" err="1"/>
              <a:t>Zahl</a:t>
            </a:r>
            <a:r>
              <a:rPr lang="it-IT" i="1" dirty="0"/>
              <a:t> </a:t>
            </a:r>
            <a:r>
              <a:rPr lang="it-IT" i="1" dirty="0" err="1"/>
              <a:t>des</a:t>
            </a:r>
            <a:r>
              <a:rPr lang="it-IT" i="1" dirty="0"/>
              <a:t> </a:t>
            </a:r>
            <a:r>
              <a:rPr lang="it-IT" i="1" dirty="0" err="1"/>
              <a:t>Lohnkontos</a:t>
            </a:r>
            <a:r>
              <a:rPr lang="it-IT" i="1" dirty="0"/>
              <a:t> </a:t>
            </a:r>
            <a:r>
              <a:rPr lang="it-IT" i="1" dirty="0" err="1"/>
              <a:t>der</a:t>
            </a:r>
            <a:r>
              <a:rPr lang="it-IT" i="1" dirty="0"/>
              <a:t> </a:t>
            </a:r>
            <a:r>
              <a:rPr lang="it-IT" i="1" dirty="0" err="1"/>
              <a:t>Null</a:t>
            </a:r>
            <a:r>
              <a:rPr lang="it-IT" i="1" dirty="0"/>
              <a:t>? </a:t>
            </a:r>
            <a:r>
              <a:rPr lang="it-IT" i="1" dirty="0" err="1"/>
              <a:t>Dann</a:t>
            </a:r>
            <a:r>
              <a:rPr lang="it-IT" i="1" dirty="0"/>
              <a:t> </a:t>
            </a:r>
            <a:r>
              <a:rPr lang="it-IT" i="1" dirty="0" err="1"/>
              <a:t>muss</a:t>
            </a:r>
            <a:r>
              <a:rPr lang="it-IT" i="1" dirty="0"/>
              <a:t> die </a:t>
            </a:r>
            <a:r>
              <a:rPr lang="it-IT" i="1" dirty="0" err="1"/>
              <a:t>Devise</a:t>
            </a:r>
            <a:r>
              <a:rPr lang="it-IT" i="1" dirty="0"/>
              <a:t> </a:t>
            </a:r>
            <a:r>
              <a:rPr lang="it-IT" i="1" dirty="0" err="1"/>
              <a:t>lauten</a:t>
            </a:r>
            <a:r>
              <a:rPr lang="it-IT" i="1" dirty="0"/>
              <a:t>: </a:t>
            </a:r>
            <a:r>
              <a:rPr lang="it-IT" i="1" dirty="0" err="1"/>
              <a:t>konkret</a:t>
            </a:r>
            <a:r>
              <a:rPr lang="it-IT" i="1" dirty="0"/>
              <a:t> </a:t>
            </a:r>
            <a:r>
              <a:rPr lang="it-IT" i="1" dirty="0" err="1"/>
              <a:t>rechnen</a:t>
            </a:r>
            <a:r>
              <a:rPr lang="it-IT" i="1" dirty="0"/>
              <a:t>. «Man </a:t>
            </a:r>
            <a:r>
              <a:rPr lang="it-IT" i="1" dirty="0" err="1"/>
              <a:t>kann</a:t>
            </a:r>
            <a:r>
              <a:rPr lang="it-IT" i="1" dirty="0"/>
              <a:t> </a:t>
            </a:r>
            <a:r>
              <a:rPr lang="it-IT" i="1" dirty="0" err="1"/>
              <a:t>den</a:t>
            </a:r>
            <a:r>
              <a:rPr lang="it-IT" i="1" dirty="0"/>
              <a:t> </a:t>
            </a:r>
            <a:r>
              <a:rPr lang="it-IT" i="1" dirty="0" err="1"/>
              <a:t>Kontostand</a:t>
            </a:r>
            <a:r>
              <a:rPr lang="it-IT" i="1" dirty="0"/>
              <a:t> </a:t>
            </a:r>
            <a:r>
              <a:rPr lang="it-IT" i="1" dirty="0" err="1"/>
              <a:t>durch</a:t>
            </a:r>
            <a:r>
              <a:rPr lang="it-IT" i="1" dirty="0"/>
              <a:t> die </a:t>
            </a:r>
            <a:r>
              <a:rPr lang="it-IT" i="1" dirty="0" err="1"/>
              <a:t>Anzahl</a:t>
            </a:r>
            <a:r>
              <a:rPr lang="it-IT" i="1" dirty="0"/>
              <a:t> </a:t>
            </a:r>
            <a:r>
              <a:rPr lang="it-IT" i="1" dirty="0" err="1"/>
              <a:t>Tage</a:t>
            </a:r>
            <a:r>
              <a:rPr lang="it-IT" i="1" dirty="0"/>
              <a:t> </a:t>
            </a:r>
            <a:r>
              <a:rPr lang="it-IT" i="1" dirty="0" err="1"/>
              <a:t>teilen</a:t>
            </a:r>
            <a:r>
              <a:rPr lang="it-IT" i="1" dirty="0"/>
              <a:t>, bis </a:t>
            </a:r>
            <a:r>
              <a:rPr lang="it-IT" i="1" dirty="0" err="1"/>
              <a:t>das</a:t>
            </a:r>
            <a:r>
              <a:rPr lang="it-IT" i="1" dirty="0"/>
              <a:t> </a:t>
            </a:r>
            <a:r>
              <a:rPr lang="it-IT" i="1" dirty="0" err="1"/>
              <a:t>Gehalt</a:t>
            </a:r>
            <a:r>
              <a:rPr lang="it-IT" i="1" dirty="0"/>
              <a:t> </a:t>
            </a:r>
            <a:r>
              <a:rPr lang="it-IT" i="1" dirty="0" err="1"/>
              <a:t>überwiesen</a:t>
            </a:r>
            <a:r>
              <a:rPr lang="it-IT" i="1" dirty="0"/>
              <a:t> </a:t>
            </a:r>
            <a:r>
              <a:rPr lang="it-IT" i="1" dirty="0" err="1"/>
              <a:t>wird</a:t>
            </a:r>
            <a:r>
              <a:rPr lang="it-IT" i="1" dirty="0"/>
              <a:t>. So </a:t>
            </a:r>
            <a:r>
              <a:rPr lang="it-IT" i="1" dirty="0" err="1"/>
              <a:t>erkennt</a:t>
            </a:r>
            <a:r>
              <a:rPr lang="it-IT" i="1" dirty="0"/>
              <a:t> man </a:t>
            </a:r>
            <a:r>
              <a:rPr lang="it-IT" i="1" dirty="0" err="1"/>
              <a:t>genau</a:t>
            </a:r>
            <a:r>
              <a:rPr lang="it-IT" i="1" dirty="0"/>
              <a:t>, </a:t>
            </a:r>
            <a:r>
              <a:rPr lang="it-IT" i="1" dirty="0" err="1"/>
              <a:t>wie</a:t>
            </a:r>
            <a:r>
              <a:rPr lang="it-IT" i="1" dirty="0"/>
              <a:t> </a:t>
            </a:r>
            <a:r>
              <a:rPr lang="it-IT" i="1" dirty="0" err="1"/>
              <a:t>viel</a:t>
            </a:r>
            <a:r>
              <a:rPr lang="it-IT" i="1" dirty="0"/>
              <a:t> </a:t>
            </a:r>
            <a:r>
              <a:rPr lang="it-IT" i="1" dirty="0" err="1"/>
              <a:t>Geld</a:t>
            </a:r>
            <a:r>
              <a:rPr lang="it-IT" i="1" dirty="0"/>
              <a:t> man pro Tag </a:t>
            </a:r>
            <a:r>
              <a:rPr lang="it-IT" i="1" dirty="0" err="1"/>
              <a:t>noch</a:t>
            </a:r>
            <a:r>
              <a:rPr lang="it-IT" i="1" dirty="0"/>
              <a:t> </a:t>
            </a:r>
            <a:r>
              <a:rPr lang="it-IT" i="1" dirty="0" err="1"/>
              <a:t>ausgeben</a:t>
            </a:r>
            <a:r>
              <a:rPr lang="it-IT" i="1" dirty="0"/>
              <a:t> </a:t>
            </a:r>
            <a:r>
              <a:rPr lang="it-IT" i="1" dirty="0" err="1"/>
              <a:t>kann</a:t>
            </a:r>
            <a:r>
              <a:rPr lang="it-IT" i="1" dirty="0"/>
              <a:t>. </a:t>
            </a:r>
          </a:p>
          <a:p>
            <a:endParaRPr lang="it-IT" dirty="0"/>
          </a:p>
          <a:p>
            <a:r>
              <a:rPr lang="it-IT" dirty="0"/>
              <a:t>Anche la cifra del conto salariale si avvicina allo zero verso fine mese? Allora il motto è: fare i conti. “Si può dividere il saldo del conto per il numero di giorni che mancano al trasferimento dello stipendio. In questo modo si può vedere esattamente quanto denaro si può ancora spendere ogni giorno. </a:t>
            </a:r>
          </a:p>
        </p:txBody>
      </p:sp>
    </p:spTree>
    <p:extLst>
      <p:ext uri="{BB962C8B-B14F-4D97-AF65-F5344CB8AC3E}">
        <p14:creationId xmlns:p14="http://schemas.microsoft.com/office/powerpoint/2010/main" val="16014811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DFE2BD-726A-148A-F068-9FC4BDDBE59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324EC7EE-C6FB-C287-6B7A-839B47C78C2F}"/>
              </a:ext>
            </a:extLst>
          </p:cNvPr>
          <p:cNvSpPr txBox="1">
            <a:spLocks noChangeArrowheads="1"/>
          </p:cNvSpPr>
          <p:nvPr/>
        </p:nvSpPr>
        <p:spPr bwMode="auto">
          <a:xfrm>
            <a:off x="301625" y="222250"/>
            <a:ext cx="8229600" cy="3108543"/>
          </a:xfrm>
          <a:prstGeom prst="rect">
            <a:avLst/>
          </a:prstGeom>
          <a:noFill/>
          <a:ln w="9525">
            <a:noFill/>
            <a:miter lim="800000"/>
            <a:headEnd/>
            <a:tailEnd/>
          </a:ln>
        </p:spPr>
        <p:txBody>
          <a:bodyPr>
            <a:spAutoFit/>
          </a:bodyPr>
          <a:lstStyle/>
          <a:p>
            <a:pPr lvl="0"/>
            <a:r>
              <a:rPr lang="it-IT" sz="2800" dirty="0"/>
              <a:t>L’auto subisce dei danni</a:t>
            </a:r>
          </a:p>
          <a:p>
            <a:r>
              <a:rPr lang="it-IT" sz="2800" dirty="0"/>
              <a:t>perché un ladro ha tentato di aprire una portiera</a:t>
            </a:r>
          </a:p>
          <a:p>
            <a:pPr lvl="0"/>
            <a:r>
              <a:rPr lang="it-IT" sz="2800" dirty="0"/>
              <a:t>Grandine</a:t>
            </a:r>
          </a:p>
          <a:p>
            <a:pPr lvl="0"/>
            <a:r>
              <a:rPr lang="it-IT" sz="2800" dirty="0"/>
              <a:t>Maltempo</a:t>
            </a:r>
          </a:p>
          <a:p>
            <a:pPr lvl="0"/>
            <a:r>
              <a:rPr lang="it-IT" sz="2800" dirty="0"/>
              <a:t>Inondazioni</a:t>
            </a:r>
          </a:p>
          <a:p>
            <a:pPr lvl="0"/>
            <a:r>
              <a:rPr lang="it-IT" sz="2800" dirty="0"/>
              <a:t>Incendio</a:t>
            </a:r>
          </a:p>
          <a:p>
            <a:r>
              <a:rPr lang="it-IT" sz="2800" dirty="0"/>
              <a:t> </a:t>
            </a:r>
          </a:p>
        </p:txBody>
      </p:sp>
    </p:spTree>
    <p:extLst>
      <p:ext uri="{BB962C8B-B14F-4D97-AF65-F5344CB8AC3E}">
        <p14:creationId xmlns:p14="http://schemas.microsoft.com/office/powerpoint/2010/main" val="29901375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89F87E-4B99-CB35-8F76-740D00CCF91B}"/>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33A46920-B78E-E199-9A55-A4AE725C0724}"/>
              </a:ext>
            </a:extLst>
          </p:cNvPr>
          <p:cNvSpPr txBox="1">
            <a:spLocks noChangeArrowheads="1"/>
          </p:cNvSpPr>
          <p:nvPr/>
        </p:nvSpPr>
        <p:spPr bwMode="auto">
          <a:xfrm>
            <a:off x="301625" y="222250"/>
            <a:ext cx="8229600" cy="4832092"/>
          </a:xfrm>
          <a:prstGeom prst="rect">
            <a:avLst/>
          </a:prstGeom>
          <a:noFill/>
          <a:ln w="9525">
            <a:noFill/>
            <a:miter lim="800000"/>
            <a:headEnd/>
            <a:tailEnd/>
          </a:ln>
        </p:spPr>
        <p:txBody>
          <a:bodyPr>
            <a:spAutoFit/>
          </a:bodyPr>
          <a:lstStyle/>
          <a:p>
            <a:r>
              <a:rPr lang="it-IT" sz="2800" b="1" dirty="0"/>
              <a:t>COSA COPRE UNA POLIZZA KASKO COMPLETA</a:t>
            </a:r>
            <a:endParaRPr lang="it-IT" sz="2800" dirty="0"/>
          </a:p>
          <a:p>
            <a:r>
              <a:rPr lang="it-IT" sz="2800" dirty="0"/>
              <a:t>La polizza kasko completa </a:t>
            </a:r>
            <a:r>
              <a:rPr lang="it-IT" sz="2800" b="1" dirty="0"/>
              <a:t>copre più danni</a:t>
            </a:r>
            <a:r>
              <a:rPr lang="it-IT" sz="2800" dirty="0"/>
              <a:t> rispetto alla mini kasko.</a:t>
            </a:r>
          </a:p>
          <a:p>
            <a:r>
              <a:rPr lang="it-IT" sz="2800" dirty="0"/>
              <a:t>Per esempio:</a:t>
            </a:r>
          </a:p>
          <a:p>
            <a:pPr lvl="0"/>
            <a:r>
              <a:rPr lang="it-IT" sz="2800" b="1" dirty="0"/>
              <a:t>Se si è i colpevoli di un incidente.</a:t>
            </a:r>
            <a:endParaRPr lang="it-IT" sz="2800" dirty="0"/>
          </a:p>
          <a:p>
            <a:pPr lvl="0"/>
            <a:r>
              <a:rPr lang="it-IT" sz="2800" dirty="0"/>
              <a:t>In caso di danni causati da </a:t>
            </a:r>
            <a:r>
              <a:rPr lang="it-IT" sz="2800" b="1" dirty="0"/>
              <a:t>vandalismo</a:t>
            </a:r>
            <a:r>
              <a:rPr lang="it-IT" sz="2800" dirty="0"/>
              <a:t>.</a:t>
            </a:r>
          </a:p>
          <a:p>
            <a:r>
              <a:rPr lang="it-IT" sz="2800" dirty="0"/>
              <a:t>Vandalismo significa che qualcuno danneggia apposta la vostra macchina.</a:t>
            </a:r>
          </a:p>
          <a:p>
            <a:r>
              <a:rPr lang="it-IT" sz="2800" dirty="0"/>
              <a:t>Per esempio:</a:t>
            </a:r>
          </a:p>
          <a:p>
            <a:r>
              <a:rPr lang="it-IT" sz="2800" dirty="0"/>
              <a:t>Qualcuno vi graffia la vernice dell'auto.</a:t>
            </a:r>
          </a:p>
        </p:txBody>
      </p:sp>
    </p:spTree>
    <p:extLst>
      <p:ext uri="{BB962C8B-B14F-4D97-AF65-F5344CB8AC3E}">
        <p14:creationId xmlns:p14="http://schemas.microsoft.com/office/powerpoint/2010/main" val="16314106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D09781-B71A-6D1A-895B-5CEF371EDC9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2476FA09-3545-BC76-9ECE-461AC562D684}"/>
              </a:ext>
            </a:extLst>
          </p:cNvPr>
          <p:cNvSpPr txBox="1">
            <a:spLocks noChangeArrowheads="1"/>
          </p:cNvSpPr>
          <p:nvPr/>
        </p:nvSpPr>
        <p:spPr bwMode="auto">
          <a:xfrm>
            <a:off x="301625" y="222250"/>
            <a:ext cx="8229600" cy="6555641"/>
          </a:xfrm>
          <a:prstGeom prst="rect">
            <a:avLst/>
          </a:prstGeom>
          <a:noFill/>
          <a:ln w="9525">
            <a:noFill/>
            <a:miter lim="800000"/>
            <a:headEnd/>
            <a:tailEnd/>
          </a:ln>
        </p:spPr>
        <p:txBody>
          <a:bodyPr>
            <a:spAutoFit/>
          </a:bodyPr>
          <a:lstStyle/>
          <a:p>
            <a:r>
              <a:rPr lang="it-IT" sz="2800" b="1" dirty="0"/>
              <a:t>La franchigia della polizza kasko</a:t>
            </a:r>
            <a:endParaRPr lang="it-IT" sz="2800" dirty="0"/>
          </a:p>
          <a:p>
            <a:r>
              <a:rPr lang="it-IT" sz="2800" dirty="0"/>
              <a:t> </a:t>
            </a:r>
          </a:p>
          <a:p>
            <a:r>
              <a:rPr lang="it-IT" sz="2800" dirty="0"/>
              <a:t>Cosa significa?</a:t>
            </a:r>
          </a:p>
          <a:p>
            <a:r>
              <a:rPr lang="it-IT" sz="2800" b="1" dirty="0"/>
              <a:t>Si paga una parte del danno di tasca propria.</a:t>
            </a:r>
            <a:endParaRPr lang="it-IT" sz="2800" dirty="0"/>
          </a:p>
          <a:p>
            <a:r>
              <a:rPr lang="it-IT" sz="2800" dirty="0"/>
              <a:t>La franchigia è la somma che bisogna pagare personalmente.</a:t>
            </a:r>
          </a:p>
          <a:p>
            <a:r>
              <a:rPr lang="it-IT" sz="2800" dirty="0"/>
              <a:t>Nel contratto di assicurazione è indicato</a:t>
            </a:r>
          </a:p>
          <a:p>
            <a:r>
              <a:rPr lang="it-IT" sz="2800" dirty="0"/>
              <a:t>a quanto ammonta questa cifra.</a:t>
            </a:r>
          </a:p>
          <a:p>
            <a:r>
              <a:rPr lang="it-IT" sz="2800" dirty="0"/>
              <a:t> </a:t>
            </a:r>
          </a:p>
          <a:p>
            <a:r>
              <a:rPr lang="it-IT" sz="2800" dirty="0"/>
              <a:t>Si può stabilire quanto è la franchigia.</a:t>
            </a:r>
          </a:p>
          <a:p>
            <a:r>
              <a:rPr lang="it-IT" sz="2800" dirty="0"/>
              <a:t>La franchigia può costare indicativamente dai 150 ai 300 Euro.</a:t>
            </a:r>
          </a:p>
          <a:p>
            <a:r>
              <a:rPr lang="it-IT" sz="2800" b="1" dirty="0"/>
              <a:t>La franchigia rende il premio assicurativo meno costoso.</a:t>
            </a:r>
            <a:endParaRPr lang="it-IT" sz="2800" dirty="0"/>
          </a:p>
          <a:p>
            <a:r>
              <a:rPr lang="it-IT" sz="2800" dirty="0"/>
              <a:t> </a:t>
            </a:r>
          </a:p>
        </p:txBody>
      </p:sp>
    </p:spTree>
    <p:extLst>
      <p:ext uri="{BB962C8B-B14F-4D97-AF65-F5344CB8AC3E}">
        <p14:creationId xmlns:p14="http://schemas.microsoft.com/office/powerpoint/2010/main" val="2645671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AB2C2A-1886-E671-7907-E6C4BC1D2FE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B817AFE-73D8-A891-93E0-D00E630A8366}"/>
              </a:ext>
            </a:extLst>
          </p:cNvPr>
          <p:cNvSpPr txBox="1">
            <a:spLocks noChangeArrowheads="1"/>
          </p:cNvSpPr>
          <p:nvPr/>
        </p:nvSpPr>
        <p:spPr bwMode="auto">
          <a:xfrm>
            <a:off x="301625" y="222250"/>
            <a:ext cx="8229600" cy="6555641"/>
          </a:xfrm>
          <a:prstGeom prst="rect">
            <a:avLst/>
          </a:prstGeom>
          <a:noFill/>
          <a:ln w="9525">
            <a:noFill/>
            <a:miter lim="800000"/>
            <a:headEnd/>
            <a:tailEnd/>
          </a:ln>
        </p:spPr>
        <p:txBody>
          <a:bodyPr>
            <a:spAutoFit/>
          </a:bodyPr>
          <a:lstStyle/>
          <a:p>
            <a:r>
              <a:rPr lang="it-IT" sz="2800" b="1" dirty="0"/>
              <a:t>Il bonus per assenza di sinistri nella polizza kasko completa</a:t>
            </a:r>
            <a:endParaRPr lang="it-IT" sz="2800" dirty="0"/>
          </a:p>
          <a:p>
            <a:r>
              <a:rPr lang="it-IT" sz="2800" b="1" dirty="0"/>
              <a:t> </a:t>
            </a:r>
            <a:endParaRPr lang="it-IT" sz="2800" dirty="0"/>
          </a:p>
          <a:p>
            <a:r>
              <a:rPr lang="it-IT" sz="2800" dirty="0"/>
              <a:t>Il bonus per assenza di sinistri</a:t>
            </a:r>
          </a:p>
          <a:p>
            <a:r>
              <a:rPr lang="it-IT" sz="2800" b="1" dirty="0"/>
              <a:t>abbassa il costo dell'assicurazione casco completa</a:t>
            </a:r>
            <a:r>
              <a:rPr lang="it-IT" sz="2800" dirty="0"/>
              <a:t>.</a:t>
            </a:r>
          </a:p>
          <a:p>
            <a:r>
              <a:rPr lang="it-IT" sz="2800" dirty="0"/>
              <a:t>Il bonus per assenza di sinistri è come una ricompensa.</a:t>
            </a:r>
          </a:p>
          <a:p>
            <a:r>
              <a:rPr lang="it-IT" sz="2800" dirty="0"/>
              <a:t> </a:t>
            </a:r>
          </a:p>
          <a:p>
            <a:r>
              <a:rPr lang="it-IT" sz="2800" dirty="0"/>
              <a:t>Bonus per assenza di sinistri significa:</a:t>
            </a:r>
          </a:p>
          <a:p>
            <a:r>
              <a:rPr lang="it-IT" sz="2800" dirty="0"/>
              <a:t>Per anni </a:t>
            </a:r>
            <a:r>
              <a:rPr lang="it-IT" sz="2800" b="1" dirty="0"/>
              <a:t>non si sono avuti incidenti</a:t>
            </a:r>
            <a:r>
              <a:rPr lang="it-IT" sz="2800" dirty="0"/>
              <a:t>.</a:t>
            </a:r>
          </a:p>
          <a:p>
            <a:r>
              <a:rPr lang="it-IT" sz="2800" dirty="0"/>
              <a:t>Da anni la </a:t>
            </a:r>
            <a:r>
              <a:rPr lang="it-IT" sz="2800" b="1" dirty="0"/>
              <a:t>propria macchina</a:t>
            </a:r>
            <a:r>
              <a:rPr lang="it-IT" sz="2800" dirty="0"/>
              <a:t> non ha avuto </a:t>
            </a:r>
            <a:r>
              <a:rPr lang="it-IT" sz="2800" b="1" dirty="0"/>
              <a:t>alcun danno</a:t>
            </a:r>
            <a:r>
              <a:rPr lang="it-IT" sz="2800" dirty="0"/>
              <a:t>.</a:t>
            </a:r>
          </a:p>
          <a:p>
            <a:r>
              <a:rPr lang="it-IT" sz="2800" dirty="0"/>
              <a:t>L’assicurazione applica uno sconto sul premio da pagare</a:t>
            </a:r>
          </a:p>
          <a:p>
            <a:r>
              <a:rPr lang="it-IT" sz="2800" dirty="0"/>
              <a:t>per la polizza kasko completa.</a:t>
            </a:r>
          </a:p>
          <a:p>
            <a:r>
              <a:rPr lang="it-IT" sz="2800" b="1" dirty="0"/>
              <a:t>Così pagherete meno per la polizza kasko completa.</a:t>
            </a:r>
            <a:endParaRPr lang="it-IT" sz="2800" dirty="0"/>
          </a:p>
          <a:p>
            <a:r>
              <a:rPr lang="it-IT" sz="2800" dirty="0"/>
              <a:t> </a:t>
            </a:r>
          </a:p>
        </p:txBody>
      </p:sp>
    </p:spTree>
    <p:extLst>
      <p:ext uri="{BB962C8B-B14F-4D97-AF65-F5344CB8AC3E}">
        <p14:creationId xmlns:p14="http://schemas.microsoft.com/office/powerpoint/2010/main" val="30378210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21067B-1FDD-6935-09E3-90C7CC28A876}"/>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A05ED0D5-5A0A-2CE9-56BC-B632E1780E78}"/>
              </a:ext>
            </a:extLst>
          </p:cNvPr>
          <p:cNvSpPr txBox="1">
            <a:spLocks noChangeArrowheads="1"/>
          </p:cNvSpPr>
          <p:nvPr/>
        </p:nvSpPr>
        <p:spPr bwMode="auto">
          <a:xfrm>
            <a:off x="301625" y="222250"/>
            <a:ext cx="8229600" cy="5262979"/>
          </a:xfrm>
          <a:prstGeom prst="rect">
            <a:avLst/>
          </a:prstGeom>
          <a:noFill/>
          <a:ln w="9525">
            <a:noFill/>
            <a:miter lim="800000"/>
            <a:headEnd/>
            <a:tailEnd/>
          </a:ln>
        </p:spPr>
        <p:txBody>
          <a:bodyPr>
            <a:spAutoFit/>
          </a:bodyPr>
          <a:lstStyle/>
          <a:p>
            <a:r>
              <a:rPr lang="it-IT" sz="2800" b="1" dirty="0"/>
              <a:t>Polizza kasko completa in caso di colpa grave</a:t>
            </a:r>
            <a:endParaRPr lang="it-IT" sz="2800" dirty="0"/>
          </a:p>
          <a:p>
            <a:r>
              <a:rPr lang="it-IT" sz="2800" b="1" dirty="0"/>
              <a:t> </a:t>
            </a:r>
            <a:endParaRPr lang="it-IT" sz="2800" dirty="0"/>
          </a:p>
          <a:p>
            <a:r>
              <a:rPr lang="it-IT" sz="2800" dirty="0"/>
              <a:t>Colpa grave significa:</a:t>
            </a:r>
          </a:p>
          <a:p>
            <a:r>
              <a:rPr lang="it-IT" sz="2800" dirty="0"/>
              <a:t>Quando </a:t>
            </a:r>
            <a:r>
              <a:rPr lang="it-IT" sz="2800" b="1" dirty="0"/>
              <a:t>ci si distrae alla guida e si commette un infrazione</a:t>
            </a:r>
            <a:r>
              <a:rPr lang="it-IT" sz="2800" dirty="0"/>
              <a:t>.</a:t>
            </a:r>
          </a:p>
          <a:p>
            <a:r>
              <a:rPr lang="it-IT" sz="2800" dirty="0"/>
              <a:t>La colpa grave è, ad esempio:</a:t>
            </a:r>
          </a:p>
          <a:p>
            <a:r>
              <a:rPr lang="it-IT" sz="2800" b="1" dirty="0"/>
              <a:t>guidare sotto l'effetto di alcol o droghe</a:t>
            </a:r>
            <a:r>
              <a:rPr lang="it-IT" sz="2800" dirty="0"/>
              <a:t>.</a:t>
            </a:r>
          </a:p>
          <a:p>
            <a:r>
              <a:rPr lang="it-IT" sz="2800" dirty="0"/>
              <a:t>L'assicurazione non copre i danni</a:t>
            </a:r>
          </a:p>
          <a:p>
            <a:r>
              <a:rPr lang="it-IT" sz="2800" dirty="0"/>
              <a:t>causati per colpa grave.</a:t>
            </a:r>
          </a:p>
          <a:p>
            <a:r>
              <a:rPr lang="it-IT" sz="2800" dirty="0"/>
              <a:t>Oppure l'assicurazione copre solo una parte dei danni.</a:t>
            </a:r>
          </a:p>
          <a:p>
            <a:r>
              <a:rPr lang="it-IT" sz="2800" dirty="0"/>
              <a:t>Questo dipende dalla gravità della colpa.</a:t>
            </a:r>
          </a:p>
          <a:p>
            <a:r>
              <a:rPr lang="it-IT" sz="2800" dirty="0"/>
              <a:t> </a:t>
            </a:r>
          </a:p>
        </p:txBody>
      </p:sp>
    </p:spTree>
    <p:extLst>
      <p:ext uri="{BB962C8B-B14F-4D97-AF65-F5344CB8AC3E}">
        <p14:creationId xmlns:p14="http://schemas.microsoft.com/office/powerpoint/2010/main" val="2269711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64E88D-3C65-D85B-B405-B50D51FFAFF3}"/>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2CC3CAA-35FC-0622-22B0-3AF59E10A29F}"/>
              </a:ext>
            </a:extLst>
          </p:cNvPr>
          <p:cNvSpPr txBox="1">
            <a:spLocks noChangeArrowheads="1"/>
          </p:cNvSpPr>
          <p:nvPr/>
        </p:nvSpPr>
        <p:spPr bwMode="auto">
          <a:xfrm>
            <a:off x="301625" y="222250"/>
            <a:ext cx="8229600" cy="6555641"/>
          </a:xfrm>
          <a:prstGeom prst="rect">
            <a:avLst/>
          </a:prstGeom>
          <a:noFill/>
          <a:ln w="9525">
            <a:noFill/>
            <a:miter lim="800000"/>
            <a:headEnd/>
            <a:tailEnd/>
          </a:ln>
        </p:spPr>
        <p:txBody>
          <a:bodyPr>
            <a:spAutoFit/>
          </a:bodyPr>
          <a:lstStyle/>
          <a:p>
            <a:r>
              <a:rPr lang="it-IT" sz="2800" b="1" dirty="0"/>
              <a:t>Guidare sotto effetto di alcol ha conseguenze sulla polizza auto</a:t>
            </a:r>
            <a:endParaRPr lang="it-IT" sz="2800" dirty="0"/>
          </a:p>
          <a:p>
            <a:r>
              <a:rPr lang="it-IT" sz="2800" b="1" dirty="0"/>
              <a:t> </a:t>
            </a:r>
            <a:endParaRPr lang="it-IT" sz="2800" dirty="0"/>
          </a:p>
          <a:p>
            <a:r>
              <a:rPr lang="it-IT" sz="2800" dirty="0"/>
              <a:t>Bere alcolici e poi guidare è </a:t>
            </a:r>
            <a:r>
              <a:rPr lang="it-IT" sz="2800" b="1" dirty="0"/>
              <a:t>pericoloso</a:t>
            </a:r>
            <a:r>
              <a:rPr lang="it-IT" sz="2800" dirty="0"/>
              <a:t>.</a:t>
            </a:r>
          </a:p>
          <a:p>
            <a:r>
              <a:rPr lang="it-IT" sz="2800" dirty="0"/>
              <a:t>Si guida male sotto effetto di alcolici.</a:t>
            </a:r>
          </a:p>
          <a:p>
            <a:r>
              <a:rPr lang="it-IT" sz="2800" dirty="0"/>
              <a:t>Nella lingua non semplificata significa che</a:t>
            </a:r>
          </a:p>
          <a:p>
            <a:r>
              <a:rPr lang="it-IT" sz="2800" b="1" dirty="0"/>
              <a:t>non siete idonei alla guida</a:t>
            </a:r>
            <a:r>
              <a:rPr lang="it-IT" sz="2800" dirty="0"/>
              <a:t>.</a:t>
            </a:r>
          </a:p>
          <a:p>
            <a:r>
              <a:rPr lang="it-IT" sz="2800" dirty="0"/>
              <a:t> </a:t>
            </a:r>
          </a:p>
          <a:p>
            <a:r>
              <a:rPr lang="it-IT" sz="2800" dirty="0"/>
              <a:t>Per questo ci sono delle regole particolari per i danni</a:t>
            </a:r>
          </a:p>
          <a:p>
            <a:r>
              <a:rPr lang="it-IT" sz="2800" dirty="0"/>
              <a:t>in caso il conducente abbia bevuto alcolici.</a:t>
            </a:r>
          </a:p>
          <a:p>
            <a:r>
              <a:rPr lang="it-IT" sz="2800" dirty="0"/>
              <a:t>In questo caso, il conducente deve </a:t>
            </a:r>
            <a:r>
              <a:rPr lang="it-IT" sz="2800" b="1" dirty="0"/>
              <a:t>sempre pagare una parte del danno di tasca propria</a:t>
            </a:r>
            <a:r>
              <a:rPr lang="it-IT" sz="2800" dirty="0"/>
              <a:t>.</a:t>
            </a:r>
          </a:p>
          <a:p>
            <a:r>
              <a:rPr lang="it-IT" sz="2800" dirty="0"/>
              <a:t>Oppure deve pagare per intero il danno al proprio veicolo.</a:t>
            </a:r>
          </a:p>
          <a:p>
            <a:r>
              <a:rPr lang="it-IT" sz="2800" dirty="0"/>
              <a:t> </a:t>
            </a:r>
          </a:p>
        </p:txBody>
      </p:sp>
    </p:spTree>
    <p:extLst>
      <p:ext uri="{BB962C8B-B14F-4D97-AF65-F5344CB8AC3E}">
        <p14:creationId xmlns:p14="http://schemas.microsoft.com/office/powerpoint/2010/main" val="26518114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B0B458-985F-4CA6-D73B-1175543E3FE0}"/>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3A88367B-53F2-8730-FEB4-83A3EA1C0B1F}"/>
              </a:ext>
            </a:extLst>
          </p:cNvPr>
          <p:cNvSpPr txBox="1">
            <a:spLocks noChangeArrowheads="1"/>
          </p:cNvSpPr>
          <p:nvPr/>
        </p:nvSpPr>
        <p:spPr bwMode="auto">
          <a:xfrm>
            <a:off x="301625" y="222250"/>
            <a:ext cx="8229600" cy="3970318"/>
          </a:xfrm>
          <a:prstGeom prst="rect">
            <a:avLst/>
          </a:prstGeom>
          <a:noFill/>
          <a:ln w="9525">
            <a:noFill/>
            <a:miter lim="800000"/>
            <a:headEnd/>
            <a:tailEnd/>
          </a:ln>
        </p:spPr>
        <p:txBody>
          <a:bodyPr>
            <a:spAutoFit/>
          </a:bodyPr>
          <a:lstStyle/>
          <a:p>
            <a:r>
              <a:rPr lang="it-IT" sz="2800" b="1" dirty="0"/>
              <a:t>La polizza di responsabilità civile auto, che è obbligatoria, </a:t>
            </a:r>
            <a:endParaRPr lang="it-IT" sz="2800" dirty="0"/>
          </a:p>
          <a:p>
            <a:r>
              <a:rPr lang="it-IT" sz="2800" b="1" dirty="0"/>
              <a:t>copre sempre i danni alle persone ferite.</a:t>
            </a:r>
            <a:endParaRPr lang="it-IT" sz="2800" dirty="0"/>
          </a:p>
          <a:p>
            <a:r>
              <a:rPr lang="it-IT" sz="2800" b="1" dirty="0"/>
              <a:t>L’assicurazione paga anche se</a:t>
            </a:r>
            <a:endParaRPr lang="it-IT" sz="2800" dirty="0"/>
          </a:p>
          <a:p>
            <a:r>
              <a:rPr lang="it-IT" sz="2800" b="1" dirty="0"/>
              <a:t>il conducente ha bevuto alcolici.</a:t>
            </a:r>
            <a:endParaRPr lang="it-IT" sz="2800" dirty="0"/>
          </a:p>
          <a:p>
            <a:r>
              <a:rPr lang="it-IT" sz="2800" dirty="0"/>
              <a:t>Il conducente che ha causato l’incidente è comunque</a:t>
            </a:r>
          </a:p>
          <a:p>
            <a:r>
              <a:rPr lang="it-IT" sz="2800" dirty="0"/>
              <a:t>obbligato a pagare una parte dei danni di tasca propria.</a:t>
            </a:r>
          </a:p>
          <a:p>
            <a:r>
              <a:rPr lang="it-IT" sz="2800" dirty="0"/>
              <a:t> </a:t>
            </a:r>
          </a:p>
          <a:p>
            <a:r>
              <a:rPr lang="it-IT" sz="2800" dirty="0"/>
              <a:t> </a:t>
            </a:r>
          </a:p>
        </p:txBody>
      </p:sp>
    </p:spTree>
    <p:extLst>
      <p:ext uri="{BB962C8B-B14F-4D97-AF65-F5344CB8AC3E}">
        <p14:creationId xmlns:p14="http://schemas.microsoft.com/office/powerpoint/2010/main" val="24789694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BB3944-799A-3F0A-619D-A74757FB4931}"/>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7468656F-1962-B3C7-4EFE-ED9B3C62CA69}"/>
              </a:ext>
            </a:extLst>
          </p:cNvPr>
          <p:cNvSpPr txBox="1">
            <a:spLocks noChangeArrowheads="1"/>
          </p:cNvSpPr>
          <p:nvPr/>
        </p:nvSpPr>
        <p:spPr bwMode="auto">
          <a:xfrm>
            <a:off x="301625" y="222250"/>
            <a:ext cx="8229600" cy="6494085"/>
          </a:xfrm>
          <a:prstGeom prst="rect">
            <a:avLst/>
          </a:prstGeom>
          <a:noFill/>
          <a:ln w="9525">
            <a:noFill/>
            <a:miter lim="800000"/>
            <a:headEnd/>
            <a:tailEnd/>
          </a:ln>
        </p:spPr>
        <p:txBody>
          <a:bodyPr>
            <a:spAutoFit/>
          </a:bodyPr>
          <a:lstStyle/>
          <a:p>
            <a:r>
              <a:rPr lang="it-IT" sz="2600" b="1" dirty="0"/>
              <a:t>CHI HA SCRITTO QUESTO TESTO IN LINGUA FACILE</a:t>
            </a:r>
            <a:endParaRPr lang="it-IT" sz="2600" dirty="0"/>
          </a:p>
          <a:p>
            <a:r>
              <a:rPr lang="it-IT" sz="2600" dirty="0"/>
              <a:t>L'Ufficio per la lingua facile di Colonia ha realizzato questo testo.</a:t>
            </a:r>
          </a:p>
          <a:p>
            <a:r>
              <a:rPr lang="it-IT" sz="2600" dirty="0"/>
              <a:t>Kirsten Scholz ha scritto questo testo in lingua facile.</a:t>
            </a:r>
          </a:p>
          <a:p>
            <a:r>
              <a:rPr lang="it-IT" sz="2600" dirty="0"/>
              <a:t>Dirk </a:t>
            </a:r>
            <a:r>
              <a:rPr lang="it-IT" sz="2600" dirty="0" err="1"/>
              <a:t>Stauber</a:t>
            </a:r>
            <a:r>
              <a:rPr lang="it-IT" sz="2600" dirty="0"/>
              <a:t> e </a:t>
            </a:r>
            <a:r>
              <a:rPr lang="it-IT" sz="2600" dirty="0" err="1"/>
              <a:t>Jan</a:t>
            </a:r>
            <a:r>
              <a:rPr lang="it-IT" sz="2600" dirty="0"/>
              <a:t> </a:t>
            </a:r>
            <a:r>
              <a:rPr lang="it-IT" sz="2600" dirty="0" err="1"/>
              <a:t>Freiha</a:t>
            </a:r>
            <a:r>
              <a:rPr lang="it-IT" sz="2600" dirty="0"/>
              <a:t> hanno revisionato il testo.</a:t>
            </a:r>
          </a:p>
          <a:p>
            <a:r>
              <a:rPr lang="it-IT" sz="2600" dirty="0"/>
              <a:t>L'Ufficio per il Linguaggio Semplificato di Colonia realizza testi in linguaggio semplificato</a:t>
            </a:r>
          </a:p>
          <a:p>
            <a:r>
              <a:rPr lang="it-IT" sz="2600" dirty="0"/>
              <a:t>secondo le regole di </a:t>
            </a:r>
            <a:r>
              <a:rPr lang="it-IT" sz="2600" b="1" dirty="0" err="1"/>
              <a:t>Inclusion</a:t>
            </a:r>
            <a:r>
              <a:rPr lang="it-IT" sz="2600" b="1" dirty="0"/>
              <a:t> Europe</a:t>
            </a:r>
            <a:r>
              <a:rPr lang="it-IT" sz="2600" dirty="0"/>
              <a:t>.</a:t>
            </a:r>
          </a:p>
          <a:p>
            <a:r>
              <a:rPr lang="it-IT" sz="2600" dirty="0"/>
              <a:t>Potete trovare maggiori informazioni su </a:t>
            </a:r>
            <a:r>
              <a:rPr lang="it-IT" sz="2600" dirty="0" err="1"/>
              <a:t>Inclusion</a:t>
            </a:r>
            <a:r>
              <a:rPr lang="it-IT" sz="2600" dirty="0"/>
              <a:t> Europe su </a:t>
            </a:r>
            <a:r>
              <a:rPr lang="it-IT" sz="2600" b="1" dirty="0"/>
              <a:t>Internet</a:t>
            </a:r>
            <a:endParaRPr lang="it-IT" sz="2600" dirty="0"/>
          </a:p>
          <a:p>
            <a:r>
              <a:rPr lang="it-IT" sz="2600" dirty="0"/>
              <a:t>all'indirizzo: </a:t>
            </a:r>
            <a:r>
              <a:rPr lang="it-IT" sz="2600" u="sng" dirty="0"/>
              <a:t>www.inclusion-europe.eu/easy-to-</a:t>
            </a:r>
            <a:r>
              <a:rPr lang="it-IT" sz="2600" u="sng" dirty="0" err="1"/>
              <a:t>read</a:t>
            </a:r>
            <a:r>
              <a:rPr lang="it-IT" sz="2600" dirty="0"/>
              <a:t>.</a:t>
            </a:r>
          </a:p>
          <a:p>
            <a:r>
              <a:rPr lang="it-IT" sz="2600" dirty="0"/>
              <a:t> Associazione generale dell'industria assicurativa tedesca e.V.</a:t>
            </a:r>
          </a:p>
          <a:p>
            <a:r>
              <a:rPr lang="it-IT" sz="2600" dirty="0" err="1"/>
              <a:t>Wilhelmstraße</a:t>
            </a:r>
            <a:r>
              <a:rPr lang="it-IT" sz="2600" dirty="0"/>
              <a:t> 43 / 43G</a:t>
            </a:r>
          </a:p>
          <a:p>
            <a:r>
              <a:rPr lang="it-IT" sz="2600" dirty="0"/>
              <a:t>10117 Berlino  </a:t>
            </a:r>
            <a:r>
              <a:rPr lang="it-IT" sz="2600" u="sng" dirty="0"/>
              <a:t>www.dieversicherer.de</a:t>
            </a:r>
            <a:endParaRPr lang="it-IT" sz="2600" dirty="0"/>
          </a:p>
        </p:txBody>
      </p:sp>
    </p:spTree>
    <p:extLst>
      <p:ext uri="{BB962C8B-B14F-4D97-AF65-F5344CB8AC3E}">
        <p14:creationId xmlns:p14="http://schemas.microsoft.com/office/powerpoint/2010/main" val="42094205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401205"/>
          </a:xfrm>
          <a:prstGeom prst="rect">
            <a:avLst/>
          </a:prstGeom>
          <a:noFill/>
          <a:ln w="9525">
            <a:noFill/>
            <a:miter lim="800000"/>
            <a:headEnd/>
            <a:tailEnd/>
          </a:ln>
        </p:spPr>
        <p:txBody>
          <a:bodyPr>
            <a:spAutoFit/>
          </a:bodyPr>
          <a:lstStyle/>
          <a:p>
            <a:r>
              <a:rPr lang="de-DE" sz="2800" b="1" i="1" dirty="0"/>
              <a:t>Ein Ort für wirtschaftlichen Erfolg</a:t>
            </a:r>
          </a:p>
          <a:p>
            <a:r>
              <a:rPr lang="de-DE" sz="2800" i="1" dirty="0"/>
              <a:t>Ein Wirtschaftsstandort ist ein Ort, an dem eine Fabrik Güter produziert. Wenn zum Beispiel in der Nähe eine große Stadt ist, in der das, was die Fabrik herstellt, verkauft werden kann, dann ist dieser Ort ein guter Standort für das Unternehmen. Oder es ist ein Bahnhof, ein Hafen oder ein Flugplatz in der Nähe, dann kann das, was produziert wird, schnell in alle Richtungen transportiert werden. Das Unternehmen hat dann ebenfalls einen guten Standort.</a:t>
            </a:r>
          </a:p>
        </p:txBody>
      </p:sp>
    </p:spTree>
    <p:extLst>
      <p:ext uri="{BB962C8B-B14F-4D97-AF65-F5344CB8AC3E}">
        <p14:creationId xmlns:p14="http://schemas.microsoft.com/office/powerpoint/2010/main" val="7072338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494085"/>
          </a:xfrm>
          <a:prstGeom prst="rect">
            <a:avLst/>
          </a:prstGeom>
          <a:noFill/>
          <a:ln w="9525">
            <a:noFill/>
            <a:miter lim="800000"/>
            <a:headEnd/>
            <a:tailEnd/>
          </a:ln>
        </p:spPr>
        <p:txBody>
          <a:bodyPr>
            <a:spAutoFit/>
          </a:bodyPr>
          <a:lstStyle/>
          <a:p>
            <a:r>
              <a:rPr lang="de-DE" sz="2800" i="1" dirty="0"/>
              <a:t>Die Bedeutung des Begriffs „Wirtschaftsstandort“ hat sich in den letzten Jahren gewandelt. Heute ist damit oft ein ganzes Land gemeint oder sogar mehrere Länder und Regionen, wo es gute Bedingungen gibt, damit sich kleine, mittlere und große Firmen und Konzerne ansiedeln. Solche guten Bedingungen können zum Beispiel niedrige Steuern oder ein besonders gutes Straßennetz oder gute Eisenbahnverbindungen sein. Vielleicht gibt es dort auch gut ausgebildete Arbeiter oder die Löhne sind niedriger als anderswo. Auf jeden Fall müssen an einem guten Wirtschaftsstandort die Firmen selbst auch gute Verdienstmöglichkeiten haben.</a:t>
            </a:r>
          </a:p>
          <a:p>
            <a:endParaRPr lang="de-DE" sz="2800" dirty="0"/>
          </a:p>
          <a:p>
            <a:r>
              <a:rPr lang="it-IT" sz="2800" dirty="0" err="1">
                <a:hlinkClick r:id="rId3"/>
              </a:rPr>
              <a:t>Wirtschaftsstandort</a:t>
            </a:r>
            <a:r>
              <a:rPr lang="it-IT" sz="2800" dirty="0">
                <a:hlinkClick r:id="rId3"/>
              </a:rPr>
              <a:t> | bpb.de</a:t>
            </a:r>
            <a:endParaRPr lang="de-DE" sz="2800" dirty="0"/>
          </a:p>
          <a:p>
            <a:endParaRPr lang="de-DE" dirty="0"/>
          </a:p>
        </p:txBody>
      </p:sp>
    </p:spTree>
    <p:extLst>
      <p:ext uri="{BB962C8B-B14F-4D97-AF65-F5344CB8AC3E}">
        <p14:creationId xmlns:p14="http://schemas.microsoft.com/office/powerpoint/2010/main" val="28081181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3785652"/>
          </a:xfrm>
          <a:prstGeom prst="rect">
            <a:avLst/>
          </a:prstGeom>
          <a:noFill/>
          <a:ln w="9525">
            <a:noFill/>
            <a:miter lim="800000"/>
            <a:headEnd/>
            <a:tailEnd/>
          </a:ln>
        </p:spPr>
        <p:txBody>
          <a:bodyPr>
            <a:spAutoFit/>
          </a:bodyPr>
          <a:lstStyle/>
          <a:p>
            <a:r>
              <a:rPr lang="it-IT" i="1" dirty="0"/>
              <a:t>Le 39 Casse Raiffeisen altoatesine (RIPS-Casse Raiffeisen) operano con 165 sportelli in 104 delle 116 comuni della provincia. I sportelli locali sono presenti in quasi tutte le città e le valli del Alto Adige. Insieme alla </a:t>
            </a:r>
            <a:r>
              <a:rPr lang="it-IT" b="1" i="1" dirty="0"/>
              <a:t>Cassa Centrale Raiffeisen dell’Alto Adige S.p.A.</a:t>
            </a:r>
            <a:r>
              <a:rPr lang="it-IT" i="1" dirty="0"/>
              <a:t>, le Casse Raiffeisen sono da anni leader di mercato nei depositi e nei prestiti. Come </a:t>
            </a:r>
            <a:r>
              <a:rPr lang="it-IT" b="1" i="1" dirty="0"/>
              <a:t>banche cooperative</a:t>
            </a:r>
            <a:r>
              <a:rPr lang="it-IT" i="1" dirty="0"/>
              <a:t>, raccolgono i risparmi a livello locale e li concedono come prestiti nella zona di attività.</a:t>
            </a:r>
          </a:p>
          <a:p>
            <a:endParaRPr lang="it-IT" i="1" dirty="0"/>
          </a:p>
          <a:p>
            <a:r>
              <a:rPr lang="it-IT" i="1" dirty="0"/>
              <a:t>https://www.raiffeisenverband.it/it/cooperative/finanze</a:t>
            </a:r>
          </a:p>
        </p:txBody>
      </p:sp>
    </p:spTree>
    <p:extLst>
      <p:ext uri="{BB962C8B-B14F-4D97-AF65-F5344CB8AC3E}">
        <p14:creationId xmlns:p14="http://schemas.microsoft.com/office/powerpoint/2010/main" val="19589303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524315"/>
          </a:xfrm>
          <a:prstGeom prst="rect">
            <a:avLst/>
          </a:prstGeom>
          <a:noFill/>
          <a:ln w="9525">
            <a:noFill/>
            <a:miter lim="800000"/>
            <a:headEnd/>
            <a:tailEnd/>
          </a:ln>
        </p:spPr>
        <p:txBody>
          <a:bodyPr>
            <a:spAutoFit/>
          </a:bodyPr>
          <a:lstStyle/>
          <a:p>
            <a:r>
              <a:rPr lang="it-IT" i="1" dirty="0"/>
              <a:t>Zum </a:t>
            </a:r>
            <a:r>
              <a:rPr lang="it-IT" i="1" dirty="0" err="1"/>
              <a:t>Beispiel</a:t>
            </a:r>
            <a:r>
              <a:rPr lang="it-IT" i="1" dirty="0"/>
              <a:t> </a:t>
            </a:r>
            <a:r>
              <a:rPr lang="it-IT" i="1" dirty="0" err="1"/>
              <a:t>kann</a:t>
            </a:r>
            <a:r>
              <a:rPr lang="it-IT" i="1" dirty="0"/>
              <a:t> man </a:t>
            </a:r>
            <a:r>
              <a:rPr lang="it-IT" i="1" dirty="0" err="1"/>
              <a:t>täglich</a:t>
            </a:r>
            <a:r>
              <a:rPr lang="it-IT" i="1" dirty="0"/>
              <a:t> 40 </a:t>
            </a:r>
            <a:r>
              <a:rPr lang="it-IT" i="1" dirty="0" err="1"/>
              <a:t>Franken</a:t>
            </a:r>
            <a:r>
              <a:rPr lang="it-IT" i="1" dirty="0"/>
              <a:t> </a:t>
            </a:r>
            <a:r>
              <a:rPr lang="it-IT" i="1" dirty="0" err="1"/>
              <a:t>ausgeben</a:t>
            </a:r>
            <a:r>
              <a:rPr lang="it-IT" i="1" dirty="0"/>
              <a:t>, </a:t>
            </a:r>
            <a:r>
              <a:rPr lang="it-IT" i="1" dirty="0" err="1"/>
              <a:t>wenn</a:t>
            </a:r>
            <a:r>
              <a:rPr lang="it-IT" i="1" dirty="0"/>
              <a:t> </a:t>
            </a:r>
            <a:r>
              <a:rPr lang="it-IT" i="1" dirty="0" err="1"/>
              <a:t>noch</a:t>
            </a:r>
            <a:r>
              <a:rPr lang="it-IT" i="1" dirty="0"/>
              <a:t> 200 </a:t>
            </a:r>
            <a:r>
              <a:rPr lang="it-IT" i="1" dirty="0" err="1"/>
              <a:t>Franken</a:t>
            </a:r>
            <a:r>
              <a:rPr lang="it-IT" i="1" dirty="0"/>
              <a:t> </a:t>
            </a:r>
            <a:r>
              <a:rPr lang="it-IT" i="1" dirty="0" err="1"/>
              <a:t>auf</a:t>
            </a:r>
            <a:r>
              <a:rPr lang="it-IT" i="1" dirty="0"/>
              <a:t> dem </a:t>
            </a:r>
            <a:r>
              <a:rPr lang="it-IT" i="1" dirty="0" err="1"/>
              <a:t>Konto</a:t>
            </a:r>
            <a:r>
              <a:rPr lang="it-IT" i="1" dirty="0"/>
              <a:t> </a:t>
            </a:r>
            <a:r>
              <a:rPr lang="it-IT" i="1" dirty="0" err="1"/>
              <a:t>liegen</a:t>
            </a:r>
            <a:r>
              <a:rPr lang="it-IT" i="1" dirty="0"/>
              <a:t> und </a:t>
            </a:r>
            <a:r>
              <a:rPr lang="it-IT" i="1" dirty="0" err="1"/>
              <a:t>das</a:t>
            </a:r>
            <a:r>
              <a:rPr lang="it-IT" i="1" dirty="0"/>
              <a:t> </a:t>
            </a:r>
            <a:r>
              <a:rPr lang="it-IT" i="1" dirty="0" err="1"/>
              <a:t>Gehalt</a:t>
            </a:r>
            <a:r>
              <a:rPr lang="it-IT" i="1" dirty="0"/>
              <a:t> in </a:t>
            </a:r>
            <a:r>
              <a:rPr lang="it-IT" i="1" dirty="0" err="1"/>
              <a:t>fünf</a:t>
            </a:r>
            <a:r>
              <a:rPr lang="it-IT" i="1" dirty="0"/>
              <a:t> </a:t>
            </a:r>
            <a:r>
              <a:rPr lang="it-IT" i="1" dirty="0" err="1"/>
              <a:t>Tagen</a:t>
            </a:r>
            <a:r>
              <a:rPr lang="it-IT" i="1" dirty="0"/>
              <a:t> </a:t>
            </a:r>
            <a:r>
              <a:rPr lang="it-IT" i="1" dirty="0" err="1"/>
              <a:t>überwiesen</a:t>
            </a:r>
            <a:r>
              <a:rPr lang="it-IT" i="1" dirty="0"/>
              <a:t> </a:t>
            </a:r>
            <a:r>
              <a:rPr lang="it-IT" i="1" dirty="0" err="1"/>
              <a:t>wird</a:t>
            </a:r>
            <a:r>
              <a:rPr lang="it-IT" i="1" dirty="0"/>
              <a:t>», </a:t>
            </a:r>
            <a:r>
              <a:rPr lang="it-IT" i="1" dirty="0" err="1"/>
              <a:t>rechnet</a:t>
            </a:r>
            <a:r>
              <a:rPr lang="it-IT" i="1" dirty="0"/>
              <a:t> de </a:t>
            </a:r>
            <a:r>
              <a:rPr lang="it-IT" i="1" dirty="0" err="1"/>
              <a:t>Munck</a:t>
            </a:r>
            <a:r>
              <a:rPr lang="it-IT" i="1" dirty="0"/>
              <a:t> </a:t>
            </a:r>
            <a:r>
              <a:rPr lang="it-IT" i="1" dirty="0" err="1"/>
              <a:t>vor</a:t>
            </a:r>
            <a:r>
              <a:rPr lang="it-IT" i="1" dirty="0"/>
              <a:t>. «</a:t>
            </a:r>
            <a:r>
              <a:rPr lang="it-IT" i="1" dirty="0" err="1"/>
              <a:t>Wenn</a:t>
            </a:r>
            <a:r>
              <a:rPr lang="it-IT" i="1" dirty="0"/>
              <a:t> man </a:t>
            </a:r>
            <a:r>
              <a:rPr lang="it-IT" i="1" dirty="0" err="1"/>
              <a:t>dann</a:t>
            </a:r>
            <a:r>
              <a:rPr lang="it-IT" i="1" dirty="0"/>
              <a:t> </a:t>
            </a:r>
            <a:r>
              <a:rPr lang="it-IT" i="1" dirty="0" err="1"/>
              <a:t>aber</a:t>
            </a:r>
            <a:r>
              <a:rPr lang="it-IT" i="1" dirty="0"/>
              <a:t> </a:t>
            </a:r>
            <a:r>
              <a:rPr lang="it-IT" i="1" dirty="0" err="1"/>
              <a:t>für</a:t>
            </a:r>
            <a:r>
              <a:rPr lang="it-IT" i="1" dirty="0"/>
              <a:t> </a:t>
            </a:r>
            <a:r>
              <a:rPr lang="it-IT" i="1" dirty="0" err="1"/>
              <a:t>zwei</a:t>
            </a:r>
            <a:r>
              <a:rPr lang="it-IT" i="1" dirty="0"/>
              <a:t> </a:t>
            </a:r>
            <a:r>
              <a:rPr lang="it-IT" i="1" dirty="0" err="1"/>
              <a:t>dieser</a:t>
            </a:r>
            <a:r>
              <a:rPr lang="it-IT" i="1" dirty="0"/>
              <a:t> </a:t>
            </a:r>
            <a:r>
              <a:rPr lang="it-IT" i="1" dirty="0" err="1"/>
              <a:t>Tage</a:t>
            </a:r>
            <a:r>
              <a:rPr lang="it-IT" i="1" dirty="0"/>
              <a:t> </a:t>
            </a:r>
            <a:r>
              <a:rPr lang="it-IT" i="1" dirty="0" err="1"/>
              <a:t>nichts</a:t>
            </a:r>
            <a:r>
              <a:rPr lang="it-IT" i="1" dirty="0"/>
              <a:t> </a:t>
            </a:r>
            <a:r>
              <a:rPr lang="it-IT" i="1" dirty="0" err="1"/>
              <a:t>ausgibt</a:t>
            </a:r>
            <a:r>
              <a:rPr lang="it-IT" i="1" dirty="0"/>
              <a:t>, </a:t>
            </a:r>
            <a:r>
              <a:rPr lang="it-IT" i="1" dirty="0" err="1"/>
              <a:t>kann</a:t>
            </a:r>
            <a:r>
              <a:rPr lang="it-IT" i="1" dirty="0"/>
              <a:t> man </a:t>
            </a:r>
            <a:r>
              <a:rPr lang="it-IT" i="1" dirty="0" err="1"/>
              <a:t>sich</a:t>
            </a:r>
            <a:r>
              <a:rPr lang="it-IT" i="1" dirty="0"/>
              <a:t> </a:t>
            </a:r>
            <a:r>
              <a:rPr lang="it-IT" i="1" dirty="0" err="1"/>
              <a:t>beispielsweise</a:t>
            </a:r>
            <a:r>
              <a:rPr lang="it-IT" i="1" dirty="0"/>
              <a:t> </a:t>
            </a:r>
            <a:r>
              <a:rPr lang="it-IT" i="1" dirty="0" err="1"/>
              <a:t>einen</a:t>
            </a:r>
            <a:r>
              <a:rPr lang="it-IT" i="1" dirty="0"/>
              <a:t> </a:t>
            </a:r>
            <a:r>
              <a:rPr lang="it-IT" i="1" dirty="0" err="1"/>
              <a:t>Restaurantbesuch</a:t>
            </a:r>
            <a:r>
              <a:rPr lang="it-IT" i="1" dirty="0"/>
              <a:t> </a:t>
            </a:r>
            <a:r>
              <a:rPr lang="it-IT" i="1" dirty="0" err="1"/>
              <a:t>für</a:t>
            </a:r>
            <a:r>
              <a:rPr lang="it-IT" i="1" dirty="0"/>
              <a:t> 120 </a:t>
            </a:r>
            <a:r>
              <a:rPr lang="it-IT" i="1" dirty="0" err="1"/>
              <a:t>Franken</a:t>
            </a:r>
            <a:r>
              <a:rPr lang="it-IT" i="1" dirty="0"/>
              <a:t> </a:t>
            </a:r>
            <a:r>
              <a:rPr lang="it-IT" i="1" dirty="0" err="1"/>
              <a:t>leisten</a:t>
            </a:r>
            <a:r>
              <a:rPr lang="it-IT" i="1" dirty="0"/>
              <a:t>, </a:t>
            </a:r>
            <a:r>
              <a:rPr lang="it-IT" i="1" dirty="0" err="1"/>
              <a:t>wenn</a:t>
            </a:r>
            <a:r>
              <a:rPr lang="it-IT" i="1" dirty="0"/>
              <a:t> man </a:t>
            </a:r>
            <a:r>
              <a:rPr lang="it-IT" i="1" dirty="0" err="1"/>
              <a:t>das</a:t>
            </a:r>
            <a:r>
              <a:rPr lang="it-IT" i="1" dirty="0"/>
              <a:t> </a:t>
            </a:r>
            <a:r>
              <a:rPr lang="it-IT" i="1" dirty="0" err="1"/>
              <a:t>will</a:t>
            </a:r>
            <a:r>
              <a:rPr lang="it-IT" i="1" dirty="0"/>
              <a:t>.»</a:t>
            </a:r>
          </a:p>
          <a:p>
            <a:endParaRPr lang="it-IT" dirty="0"/>
          </a:p>
          <a:p>
            <a:r>
              <a:rPr lang="it-IT" dirty="0"/>
              <a:t>Per esempio, se si ha ancora 200 franchi sul conto e mancano cinque giorni al trasferimento dello stipendio, si possono spendere 40 Franchi al giorno”, calcola de </a:t>
            </a:r>
            <a:r>
              <a:rPr lang="it-IT" dirty="0" err="1"/>
              <a:t>Munck</a:t>
            </a:r>
            <a:r>
              <a:rPr lang="it-IT" dirty="0"/>
              <a:t>. “Ma se poi non si spende nulla per due di questi giorni, volendo ci si può permettere di andare al ristorante per 120 franchi, ad esempio”. </a:t>
            </a:r>
          </a:p>
        </p:txBody>
      </p:sp>
    </p:spTree>
    <p:extLst>
      <p:ext uri="{BB962C8B-B14F-4D97-AF65-F5344CB8AC3E}">
        <p14:creationId xmlns:p14="http://schemas.microsoft.com/office/powerpoint/2010/main" val="37302251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632311"/>
          </a:xfrm>
          <a:prstGeom prst="rect">
            <a:avLst/>
          </a:prstGeom>
          <a:noFill/>
          <a:ln w="9525">
            <a:noFill/>
            <a:miter lim="800000"/>
            <a:headEnd/>
            <a:tailEnd/>
          </a:ln>
        </p:spPr>
        <p:txBody>
          <a:bodyPr>
            <a:spAutoFit/>
          </a:bodyPr>
          <a:lstStyle/>
          <a:p>
            <a:r>
              <a:rPr lang="it-IT" sz="2800" i="1" dirty="0"/>
              <a:t>Con sistema Paese si intendono tutte le strutture - pubbliche e private - che collaborano a sostenere l'attività internazionale - dal commercio alla produzione - di un Paese garantendo la competitività del suo sistema produttivo. Contribuiscono al sistema Paese le imprese, le istituzioni, politiche ed economiche, sia pubbliche che private, ma anche quelle scientifiche e culturali. Il Paese ottiene vantaggi competitivi quando le strutture che compongono il sistema riescono a collaborare in maniera efficiente e determinano, insieme, strategie commerciali nazionali </a:t>
            </a:r>
            <a:r>
              <a:rPr lang="it-IT" sz="2800" i="1"/>
              <a:t>e internazionali.</a:t>
            </a:r>
            <a:endParaRPr lang="it-IT" sz="2800" i="1" dirty="0"/>
          </a:p>
          <a:p>
            <a:endParaRPr lang="de-DE" dirty="0"/>
          </a:p>
        </p:txBody>
      </p:sp>
    </p:spTree>
    <p:extLst>
      <p:ext uri="{BB962C8B-B14F-4D97-AF65-F5344CB8AC3E}">
        <p14:creationId xmlns:p14="http://schemas.microsoft.com/office/powerpoint/2010/main" val="36796344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CC2BB8-5E5F-3722-2001-B3DAB2896461}"/>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D431DF74-C958-2277-B944-3839EEF9605C}"/>
              </a:ext>
            </a:extLst>
          </p:cNvPr>
          <p:cNvSpPr txBox="1">
            <a:spLocks noChangeArrowheads="1"/>
          </p:cNvSpPr>
          <p:nvPr/>
        </p:nvSpPr>
        <p:spPr bwMode="auto">
          <a:xfrm>
            <a:off x="301625" y="222250"/>
            <a:ext cx="8229600" cy="6370975"/>
          </a:xfrm>
          <a:prstGeom prst="rect">
            <a:avLst/>
          </a:prstGeom>
          <a:noFill/>
          <a:ln w="9525">
            <a:noFill/>
            <a:miter lim="800000"/>
            <a:headEnd/>
            <a:tailEnd/>
          </a:ln>
        </p:spPr>
        <p:txBody>
          <a:bodyPr>
            <a:spAutoFit/>
          </a:bodyPr>
          <a:lstStyle/>
          <a:p>
            <a:r>
              <a:rPr lang="en-US" b="1" dirty="0" err="1"/>
              <a:t>Wirtschaftsstandort</a:t>
            </a:r>
            <a:endParaRPr lang="it-IT" dirty="0"/>
          </a:p>
          <a:p>
            <a:r>
              <a:rPr lang="en-US" b="1" dirty="0"/>
              <a:t>Das Herz der </a:t>
            </a:r>
            <a:r>
              <a:rPr lang="en-US" b="1" dirty="0" err="1"/>
              <a:t>Metropolregion</a:t>
            </a:r>
            <a:r>
              <a:rPr lang="en-US" b="1" dirty="0"/>
              <a:t> Rhein-Neckar</a:t>
            </a:r>
            <a:endParaRPr lang="it-IT" dirty="0"/>
          </a:p>
          <a:p>
            <a:r>
              <a:rPr lang="en-US" dirty="0"/>
              <a:t>Mit 2,4 Mio. </a:t>
            </a:r>
            <a:r>
              <a:rPr lang="en-US" dirty="0" err="1"/>
              <a:t>Einwohnern</a:t>
            </a:r>
            <a:r>
              <a:rPr lang="en-US" dirty="0"/>
              <a:t> und </a:t>
            </a:r>
            <a:r>
              <a:rPr lang="en-US" dirty="0" err="1"/>
              <a:t>rund</a:t>
            </a:r>
            <a:r>
              <a:rPr lang="en-US" dirty="0"/>
              <a:t> 920.000 </a:t>
            </a:r>
            <a:r>
              <a:rPr lang="en-US" dirty="0" err="1"/>
              <a:t>Beschäftigten</a:t>
            </a:r>
            <a:r>
              <a:rPr lang="en-US" dirty="0"/>
              <a:t> </a:t>
            </a:r>
            <a:r>
              <a:rPr lang="en-US" dirty="0" err="1"/>
              <a:t>ist</a:t>
            </a:r>
            <a:r>
              <a:rPr lang="en-US" dirty="0"/>
              <a:t> die </a:t>
            </a:r>
            <a:r>
              <a:rPr lang="en-US" dirty="0" err="1"/>
              <a:t>Metropolregion</a:t>
            </a:r>
            <a:r>
              <a:rPr lang="en-US" dirty="0"/>
              <a:t> Rhein-Neckar der </a:t>
            </a:r>
            <a:r>
              <a:rPr lang="en-US" dirty="0" err="1"/>
              <a:t>siebtgrößte</a:t>
            </a:r>
            <a:r>
              <a:rPr lang="en-US" dirty="0"/>
              <a:t> </a:t>
            </a:r>
            <a:r>
              <a:rPr lang="en-US" dirty="0" err="1"/>
              <a:t>Ballungsraum</a:t>
            </a:r>
            <a:r>
              <a:rPr lang="en-US" dirty="0"/>
              <a:t> </a:t>
            </a:r>
            <a:r>
              <a:rPr lang="en-US" dirty="0" err="1"/>
              <a:t>Deutschlands</a:t>
            </a:r>
            <a:r>
              <a:rPr lang="en-US" dirty="0"/>
              <a:t>. Mannheim </a:t>
            </a:r>
            <a:r>
              <a:rPr lang="en-US" dirty="0" err="1"/>
              <a:t>ist</a:t>
            </a:r>
            <a:r>
              <a:rPr lang="en-US" dirty="0"/>
              <a:t> das </a:t>
            </a:r>
            <a:r>
              <a:rPr lang="en-US" dirty="0" err="1"/>
              <a:t>kulturelle</a:t>
            </a:r>
            <a:r>
              <a:rPr lang="en-US" dirty="0"/>
              <a:t> und </a:t>
            </a:r>
            <a:r>
              <a:rPr lang="en-US" dirty="0" err="1"/>
              <a:t>wirtschaftliche</a:t>
            </a:r>
            <a:r>
              <a:rPr lang="en-US" dirty="0"/>
              <a:t> Zentrum der Region und </a:t>
            </a:r>
            <a:r>
              <a:rPr lang="en-US" dirty="0" err="1"/>
              <a:t>belegt</a:t>
            </a:r>
            <a:r>
              <a:rPr lang="en-US" dirty="0"/>
              <a:t> </a:t>
            </a:r>
            <a:r>
              <a:rPr lang="en-US" dirty="0" err="1"/>
              <a:t>als</a:t>
            </a:r>
            <a:r>
              <a:rPr lang="en-US" dirty="0"/>
              <a:t> </a:t>
            </a:r>
            <a:r>
              <a:rPr lang="en-US" dirty="0" err="1"/>
              <a:t>Wirtschaftsstandort</a:t>
            </a:r>
            <a:r>
              <a:rPr lang="en-US" dirty="0"/>
              <a:t> in </a:t>
            </a:r>
            <a:r>
              <a:rPr lang="en-US" dirty="0" err="1"/>
              <a:t>offiziellen</a:t>
            </a:r>
            <a:r>
              <a:rPr lang="en-US" dirty="0"/>
              <a:t> Rankings stets die </a:t>
            </a:r>
            <a:r>
              <a:rPr lang="en-US" dirty="0" err="1"/>
              <a:t>vorderen</a:t>
            </a:r>
            <a:r>
              <a:rPr lang="en-US" dirty="0"/>
              <a:t> </a:t>
            </a:r>
            <a:r>
              <a:rPr lang="en-US" dirty="0" err="1"/>
              <a:t>Plätze</a:t>
            </a:r>
            <a:r>
              <a:rPr lang="en-US" dirty="0"/>
              <a:t>. Hier </a:t>
            </a:r>
            <a:r>
              <a:rPr lang="en-US" dirty="0" err="1"/>
              <a:t>lässt</a:t>
            </a:r>
            <a:r>
              <a:rPr lang="en-US" dirty="0"/>
              <a:t> </a:t>
            </a:r>
            <a:r>
              <a:rPr lang="en-US" dirty="0" err="1"/>
              <a:t>sich</a:t>
            </a:r>
            <a:r>
              <a:rPr lang="en-US" dirty="0"/>
              <a:t> </a:t>
            </a:r>
            <a:r>
              <a:rPr lang="en-US" dirty="0" err="1"/>
              <a:t>viel</a:t>
            </a:r>
            <a:r>
              <a:rPr lang="en-US" dirty="0"/>
              <a:t> </a:t>
            </a:r>
            <a:r>
              <a:rPr lang="en-US" dirty="0" err="1"/>
              <a:t>unternehmen</a:t>
            </a:r>
            <a:r>
              <a:rPr lang="en-US" dirty="0"/>
              <a:t>!</a:t>
            </a:r>
          </a:p>
          <a:p>
            <a:endParaRPr lang="en-US" dirty="0"/>
          </a:p>
          <a:p>
            <a:r>
              <a:rPr lang="it-IT" dirty="0"/>
              <a:t>Centro economico</a:t>
            </a:r>
          </a:p>
          <a:p>
            <a:r>
              <a:rPr lang="it-IT" dirty="0"/>
              <a:t>Il cuore della regione metropolitana Reno-Neckar</a:t>
            </a:r>
          </a:p>
          <a:p>
            <a:r>
              <a:rPr lang="it-IT" dirty="0"/>
              <a:t>Con i suoi 2,4 milioni di abitanti e circa 920.000 lavoratori la regione metropolitana Reno-Necker è il sesto agglomerato urbano più grande della Germania. Mannheim è il centro culturale ed economico della regione e occupa sempre i primi posti nelle classifiche ufficiali come centro economico. Qui c’è molto da fare!</a:t>
            </a:r>
          </a:p>
        </p:txBody>
      </p:sp>
    </p:spTree>
    <p:extLst>
      <p:ext uri="{BB962C8B-B14F-4D97-AF65-F5344CB8AC3E}">
        <p14:creationId xmlns:p14="http://schemas.microsoft.com/office/powerpoint/2010/main" val="13916522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E673EB-E144-7430-43F0-C48ABB742A80}"/>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A437AE5-A2D8-2EC4-ACA8-6B81DB072FAA}"/>
              </a:ext>
            </a:extLst>
          </p:cNvPr>
          <p:cNvSpPr txBox="1">
            <a:spLocks noChangeArrowheads="1"/>
          </p:cNvSpPr>
          <p:nvPr/>
        </p:nvSpPr>
        <p:spPr bwMode="auto">
          <a:xfrm>
            <a:off x="301625" y="222250"/>
            <a:ext cx="8229600" cy="4154984"/>
          </a:xfrm>
          <a:prstGeom prst="rect">
            <a:avLst/>
          </a:prstGeom>
          <a:noFill/>
          <a:ln w="9525">
            <a:noFill/>
            <a:miter lim="800000"/>
            <a:headEnd/>
            <a:tailEnd/>
          </a:ln>
        </p:spPr>
        <p:txBody>
          <a:bodyPr>
            <a:spAutoFit/>
          </a:bodyPr>
          <a:lstStyle/>
          <a:p>
            <a:r>
              <a:rPr lang="en-US" b="1" dirty="0" err="1"/>
              <a:t>Infrastrukturell</a:t>
            </a:r>
            <a:r>
              <a:rPr lang="en-US" b="1" dirty="0"/>
              <a:t> </a:t>
            </a:r>
            <a:r>
              <a:rPr lang="en-US" b="1" dirty="0" err="1"/>
              <a:t>bestens</a:t>
            </a:r>
            <a:r>
              <a:rPr lang="en-US" b="1" dirty="0"/>
              <a:t> </a:t>
            </a:r>
            <a:r>
              <a:rPr lang="en-US" b="1" dirty="0" err="1"/>
              <a:t>angebunden</a:t>
            </a:r>
            <a:endParaRPr lang="it-IT" dirty="0"/>
          </a:p>
          <a:p>
            <a:r>
              <a:rPr lang="en-US" dirty="0" err="1"/>
              <a:t>Straße</a:t>
            </a:r>
            <a:r>
              <a:rPr lang="en-US" dirty="0"/>
              <a:t>, </a:t>
            </a:r>
            <a:r>
              <a:rPr lang="en-US" dirty="0" err="1"/>
              <a:t>Schiene</a:t>
            </a:r>
            <a:r>
              <a:rPr lang="en-US" dirty="0"/>
              <a:t>, </a:t>
            </a:r>
            <a:r>
              <a:rPr lang="en-US" dirty="0" err="1"/>
              <a:t>Wasserwege</a:t>
            </a:r>
            <a:r>
              <a:rPr lang="en-US" dirty="0"/>
              <a:t>, </a:t>
            </a:r>
            <a:r>
              <a:rPr lang="en-US" dirty="0" err="1"/>
              <a:t>Luftverkehr</a:t>
            </a:r>
            <a:r>
              <a:rPr lang="en-US" dirty="0"/>
              <a:t> – alle Wege </a:t>
            </a:r>
            <a:r>
              <a:rPr lang="en-US" dirty="0" err="1"/>
              <a:t>führen</a:t>
            </a:r>
            <a:r>
              <a:rPr lang="en-US" dirty="0"/>
              <a:t> </a:t>
            </a:r>
            <a:r>
              <a:rPr lang="en-US" dirty="0" err="1"/>
              <a:t>nach</a:t>
            </a:r>
            <a:r>
              <a:rPr lang="en-US" dirty="0"/>
              <a:t> Mannheim. Neben den </a:t>
            </a:r>
            <a:r>
              <a:rPr lang="en-US" dirty="0" err="1"/>
              <a:t>fünf</a:t>
            </a:r>
            <a:r>
              <a:rPr lang="en-US" dirty="0"/>
              <a:t> </a:t>
            </a:r>
            <a:r>
              <a:rPr lang="en-US" dirty="0" err="1"/>
              <a:t>Autobahnen</a:t>
            </a:r>
            <a:r>
              <a:rPr lang="en-US" dirty="0"/>
              <a:t> in </a:t>
            </a:r>
            <a:r>
              <a:rPr lang="en-US" dirty="0" err="1"/>
              <a:t>unmittelbarer</a:t>
            </a:r>
            <a:r>
              <a:rPr lang="en-US" dirty="0"/>
              <a:t> </a:t>
            </a:r>
            <a:r>
              <a:rPr lang="en-US" dirty="0" err="1"/>
              <a:t>Nähe</a:t>
            </a:r>
            <a:r>
              <a:rPr lang="en-US" dirty="0"/>
              <a:t> </a:t>
            </a:r>
            <a:r>
              <a:rPr lang="en-US" dirty="0" err="1"/>
              <a:t>verfügt</a:t>
            </a:r>
            <a:r>
              <a:rPr lang="en-US" dirty="0"/>
              <a:t> Mannheim </a:t>
            </a:r>
            <a:r>
              <a:rPr lang="en-US" dirty="0" err="1"/>
              <a:t>mit</a:t>
            </a:r>
            <a:r>
              <a:rPr lang="en-US" dirty="0"/>
              <a:t> dem </a:t>
            </a:r>
            <a:r>
              <a:rPr lang="en-US" dirty="0" err="1"/>
              <a:t>Hauptbahnhof</a:t>
            </a:r>
            <a:r>
              <a:rPr lang="en-US" dirty="0"/>
              <a:t> </a:t>
            </a:r>
            <a:r>
              <a:rPr lang="en-US" dirty="0" err="1"/>
              <a:t>über</a:t>
            </a:r>
            <a:r>
              <a:rPr lang="en-US" dirty="0"/>
              <a:t> </a:t>
            </a:r>
            <a:r>
              <a:rPr lang="en-US" dirty="0" err="1"/>
              <a:t>einen</a:t>
            </a:r>
            <a:r>
              <a:rPr lang="en-US" dirty="0"/>
              <a:t> der </a:t>
            </a:r>
            <a:r>
              <a:rPr lang="en-US" dirty="0" err="1"/>
              <a:t>bedeutendsten</a:t>
            </a:r>
            <a:r>
              <a:rPr lang="en-US" dirty="0"/>
              <a:t> ICE-</a:t>
            </a:r>
            <a:r>
              <a:rPr lang="en-US" dirty="0" err="1"/>
              <a:t>Knoten</a:t>
            </a:r>
            <a:r>
              <a:rPr lang="en-US" dirty="0"/>
              <a:t> </a:t>
            </a:r>
            <a:r>
              <a:rPr lang="en-US" dirty="0" err="1"/>
              <a:t>im</a:t>
            </a:r>
            <a:r>
              <a:rPr lang="en-US" dirty="0"/>
              <a:t> </a:t>
            </a:r>
            <a:r>
              <a:rPr lang="en-US" dirty="0" err="1"/>
              <a:t>Bahnverkehr</a:t>
            </a:r>
            <a:r>
              <a:rPr lang="en-US" dirty="0"/>
              <a:t>. </a:t>
            </a:r>
          </a:p>
          <a:p>
            <a:endParaRPr lang="en-US" dirty="0"/>
          </a:p>
          <a:p>
            <a:r>
              <a:rPr lang="it-IT" dirty="0"/>
              <a:t>Ottimi collegamenti infrastrutturali</a:t>
            </a:r>
          </a:p>
          <a:p>
            <a:r>
              <a:rPr lang="it-IT" dirty="0"/>
              <a:t>Tutte le vie portano a Mannheim: strade, ferrovie, vie navigabili e trasporto aereo. Oltre alle cinque autostrade nelle immediate vicinanze, Mannheim dispone di uno dei più importanti snodi ICE (= treni ad alta velocità) nel traffico ferroviario.</a:t>
            </a:r>
            <a:endParaRPr lang="de-DE" dirty="0"/>
          </a:p>
        </p:txBody>
      </p:sp>
    </p:spTree>
    <p:extLst>
      <p:ext uri="{BB962C8B-B14F-4D97-AF65-F5344CB8AC3E}">
        <p14:creationId xmlns:p14="http://schemas.microsoft.com/office/powerpoint/2010/main" val="38132914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511BB3-D483-C0AF-7827-A0D4ECC720A3}"/>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832F446-F252-F0F2-06AE-1ED9D2AC1790}"/>
              </a:ext>
            </a:extLst>
          </p:cNvPr>
          <p:cNvSpPr txBox="1">
            <a:spLocks noChangeArrowheads="1"/>
          </p:cNvSpPr>
          <p:nvPr/>
        </p:nvSpPr>
        <p:spPr bwMode="auto">
          <a:xfrm>
            <a:off x="301625" y="222250"/>
            <a:ext cx="8229600" cy="4154984"/>
          </a:xfrm>
          <a:prstGeom prst="rect">
            <a:avLst/>
          </a:prstGeom>
          <a:noFill/>
          <a:ln w="9525">
            <a:noFill/>
            <a:miter lim="800000"/>
            <a:headEnd/>
            <a:tailEnd/>
          </a:ln>
        </p:spPr>
        <p:txBody>
          <a:bodyPr>
            <a:spAutoFit/>
          </a:bodyPr>
          <a:lstStyle/>
          <a:p>
            <a:r>
              <a:rPr lang="en-US" dirty="0"/>
              <a:t>Mit Neckar und Rhein </a:t>
            </a:r>
            <a:r>
              <a:rPr lang="en-US" dirty="0" err="1"/>
              <a:t>treffen</a:t>
            </a:r>
            <a:r>
              <a:rPr lang="en-US" dirty="0"/>
              <a:t> </a:t>
            </a:r>
            <a:r>
              <a:rPr lang="en-US" dirty="0" err="1"/>
              <a:t>zwei</a:t>
            </a:r>
            <a:r>
              <a:rPr lang="en-US" dirty="0"/>
              <a:t> </a:t>
            </a:r>
            <a:r>
              <a:rPr lang="en-US" dirty="0" err="1"/>
              <a:t>wichtige</a:t>
            </a:r>
            <a:r>
              <a:rPr lang="en-US" dirty="0"/>
              <a:t> </a:t>
            </a:r>
            <a:r>
              <a:rPr lang="en-US" dirty="0" err="1"/>
              <a:t>Wasserwege</a:t>
            </a:r>
            <a:r>
              <a:rPr lang="en-US" dirty="0"/>
              <a:t> </a:t>
            </a:r>
            <a:r>
              <a:rPr lang="en-US" dirty="0" err="1"/>
              <a:t>hier</a:t>
            </a:r>
            <a:r>
              <a:rPr lang="en-US" dirty="0"/>
              <a:t> </a:t>
            </a:r>
            <a:r>
              <a:rPr lang="en-US" dirty="0" err="1"/>
              <a:t>zusammen</a:t>
            </a:r>
            <a:r>
              <a:rPr lang="en-US" dirty="0"/>
              <a:t>, die </a:t>
            </a:r>
            <a:r>
              <a:rPr lang="en-US" dirty="0" err="1"/>
              <a:t>wirtschaftlich</a:t>
            </a:r>
            <a:r>
              <a:rPr lang="en-US" dirty="0"/>
              <a:t> </a:t>
            </a:r>
            <a:r>
              <a:rPr lang="en-US" dirty="0" err="1"/>
              <a:t>über</a:t>
            </a:r>
            <a:r>
              <a:rPr lang="en-US" dirty="0"/>
              <a:t> den </a:t>
            </a:r>
            <a:r>
              <a:rPr lang="en-US" dirty="0" err="1"/>
              <a:t>viertgrößten</a:t>
            </a:r>
            <a:r>
              <a:rPr lang="en-US" dirty="0"/>
              <a:t> </a:t>
            </a:r>
            <a:r>
              <a:rPr lang="en-US" dirty="0" err="1"/>
              <a:t>Binnenhafen</a:t>
            </a:r>
            <a:r>
              <a:rPr lang="en-US" dirty="0"/>
              <a:t> </a:t>
            </a:r>
            <a:r>
              <a:rPr lang="en-US" dirty="0" err="1"/>
              <a:t>Europas</a:t>
            </a:r>
            <a:r>
              <a:rPr lang="en-US" dirty="0"/>
              <a:t> </a:t>
            </a:r>
            <a:r>
              <a:rPr lang="en-US" dirty="0" err="1"/>
              <a:t>mit</a:t>
            </a:r>
            <a:r>
              <a:rPr lang="en-US" dirty="0"/>
              <a:t> der Stadt </a:t>
            </a:r>
            <a:r>
              <a:rPr lang="en-US" dirty="0" err="1"/>
              <a:t>verbunden</a:t>
            </a:r>
            <a:r>
              <a:rPr lang="en-US" dirty="0"/>
              <a:t> </a:t>
            </a:r>
            <a:r>
              <a:rPr lang="en-US" dirty="0" err="1"/>
              <a:t>sind</a:t>
            </a:r>
            <a:r>
              <a:rPr lang="en-US" dirty="0"/>
              <a:t>. Der City Airport Mannheim </a:t>
            </a:r>
            <a:r>
              <a:rPr lang="en-US" dirty="0" err="1"/>
              <a:t>ergänzt</a:t>
            </a:r>
            <a:r>
              <a:rPr lang="en-US" dirty="0"/>
              <a:t> die </a:t>
            </a:r>
            <a:r>
              <a:rPr lang="en-US" dirty="0" err="1"/>
              <a:t>Flughäfen</a:t>
            </a:r>
            <a:r>
              <a:rPr lang="en-US" dirty="0"/>
              <a:t> Frankfurt International </a:t>
            </a:r>
            <a:r>
              <a:rPr lang="en-US" dirty="0" err="1"/>
              <a:t>im</a:t>
            </a:r>
            <a:r>
              <a:rPr lang="en-US" dirty="0"/>
              <a:t> Norden und Stuttgart </a:t>
            </a:r>
            <a:r>
              <a:rPr lang="en-US" dirty="0" err="1"/>
              <a:t>im</a:t>
            </a:r>
            <a:r>
              <a:rPr lang="en-US" dirty="0"/>
              <a:t> </a:t>
            </a:r>
            <a:r>
              <a:rPr lang="en-US" dirty="0" err="1"/>
              <a:t>Süden</a:t>
            </a:r>
            <a:r>
              <a:rPr lang="en-US" dirty="0"/>
              <a:t>.</a:t>
            </a:r>
          </a:p>
          <a:p>
            <a:endParaRPr lang="en-US" dirty="0"/>
          </a:p>
          <a:p>
            <a:r>
              <a:rPr lang="it-IT" dirty="0"/>
              <a:t>Il Neckar e il Reno, due importanti corsi d'acqua, si incontrano qui e sono economicamente collegati alla città attraverso il quarto porto più grande d'Europa. L’aeroporto Mannheim integra gli aeroporti di Francoforte a nord e Stoccarda a sud.</a:t>
            </a:r>
          </a:p>
          <a:p>
            <a:endParaRPr lang="it-IT" dirty="0"/>
          </a:p>
        </p:txBody>
      </p:sp>
    </p:spTree>
    <p:extLst>
      <p:ext uri="{BB962C8B-B14F-4D97-AF65-F5344CB8AC3E}">
        <p14:creationId xmlns:p14="http://schemas.microsoft.com/office/powerpoint/2010/main" val="10327794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59A2AE-B8A9-3360-CF70-BBD1087922B2}"/>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1D17DB0B-7F08-4F4D-3AC6-27D96F9BCFE8}"/>
              </a:ext>
            </a:extLst>
          </p:cNvPr>
          <p:cNvSpPr txBox="1">
            <a:spLocks noChangeArrowheads="1"/>
          </p:cNvSpPr>
          <p:nvPr/>
        </p:nvSpPr>
        <p:spPr bwMode="auto">
          <a:xfrm>
            <a:off x="301625" y="222250"/>
            <a:ext cx="8229600" cy="6001643"/>
          </a:xfrm>
          <a:prstGeom prst="rect">
            <a:avLst/>
          </a:prstGeom>
          <a:noFill/>
          <a:ln w="9525">
            <a:noFill/>
            <a:miter lim="800000"/>
            <a:headEnd/>
            <a:tailEnd/>
          </a:ln>
        </p:spPr>
        <p:txBody>
          <a:bodyPr>
            <a:spAutoFit/>
          </a:bodyPr>
          <a:lstStyle/>
          <a:p>
            <a:r>
              <a:rPr lang="en-US" b="1" dirty="0"/>
              <a:t>Leben in </a:t>
            </a:r>
            <a:r>
              <a:rPr lang="en-US" b="1" dirty="0" err="1"/>
              <a:t>Monnem</a:t>
            </a:r>
            <a:r>
              <a:rPr lang="en-US" b="1" dirty="0"/>
              <a:t> – Kultur und </a:t>
            </a:r>
            <a:r>
              <a:rPr lang="en-US" b="1" dirty="0" err="1"/>
              <a:t>Freizeit</a:t>
            </a:r>
            <a:endParaRPr lang="it-IT" dirty="0"/>
          </a:p>
          <a:p>
            <a:r>
              <a:rPr lang="en-US" dirty="0" err="1"/>
              <a:t>Nicht</a:t>
            </a:r>
            <a:r>
              <a:rPr lang="en-US" dirty="0"/>
              <a:t> </a:t>
            </a:r>
            <a:r>
              <a:rPr lang="en-US" dirty="0" err="1"/>
              <a:t>nur</a:t>
            </a:r>
            <a:r>
              <a:rPr lang="en-US" dirty="0"/>
              <a:t> für die 325.000 </a:t>
            </a:r>
            <a:r>
              <a:rPr lang="en-US" dirty="0" err="1"/>
              <a:t>Einwohner</a:t>
            </a:r>
            <a:r>
              <a:rPr lang="en-US" dirty="0"/>
              <a:t> </a:t>
            </a:r>
            <a:r>
              <a:rPr lang="en-US" dirty="0" err="1"/>
              <a:t>Mannheims</a:t>
            </a:r>
            <a:r>
              <a:rPr lang="en-US" dirty="0"/>
              <a:t> und die 2,4 </a:t>
            </a:r>
            <a:r>
              <a:rPr lang="en-US" dirty="0" err="1"/>
              <a:t>Millionen</a:t>
            </a:r>
            <a:r>
              <a:rPr lang="en-US" dirty="0"/>
              <a:t> </a:t>
            </a:r>
            <a:r>
              <a:rPr lang="en-US" dirty="0" err="1"/>
              <a:t>Einwohner</a:t>
            </a:r>
            <a:r>
              <a:rPr lang="en-US" dirty="0"/>
              <a:t> der Region </a:t>
            </a:r>
            <a:r>
              <a:rPr lang="en-US" dirty="0" err="1"/>
              <a:t>ist</a:t>
            </a:r>
            <a:r>
              <a:rPr lang="en-US" dirty="0"/>
              <a:t> die Stadt </a:t>
            </a:r>
            <a:r>
              <a:rPr lang="en-US" dirty="0" err="1"/>
              <a:t>ein</a:t>
            </a:r>
            <a:r>
              <a:rPr lang="en-US" dirty="0"/>
              <a:t> </a:t>
            </a:r>
            <a:r>
              <a:rPr lang="en-US" dirty="0" err="1"/>
              <a:t>lebendiges</a:t>
            </a:r>
            <a:r>
              <a:rPr lang="en-US" dirty="0"/>
              <a:t> Zentrum </a:t>
            </a:r>
            <a:r>
              <a:rPr lang="en-US" dirty="0" err="1"/>
              <a:t>mit</a:t>
            </a:r>
            <a:r>
              <a:rPr lang="en-US" dirty="0"/>
              <a:t> </a:t>
            </a:r>
            <a:r>
              <a:rPr lang="en-US" dirty="0" err="1"/>
              <a:t>vielfältigen</a:t>
            </a:r>
            <a:r>
              <a:rPr lang="en-US" dirty="0"/>
              <a:t> </a:t>
            </a:r>
            <a:r>
              <a:rPr lang="en-US" dirty="0" err="1"/>
              <a:t>Angeboten</a:t>
            </a:r>
            <a:r>
              <a:rPr lang="en-US" dirty="0"/>
              <a:t> an Kultur, Sport und </a:t>
            </a:r>
            <a:r>
              <a:rPr lang="en-US" dirty="0" err="1"/>
              <a:t>Nachtleben</a:t>
            </a:r>
            <a:r>
              <a:rPr lang="en-US" dirty="0"/>
              <a:t>. Die </a:t>
            </a:r>
            <a:r>
              <a:rPr lang="en-US" dirty="0" err="1"/>
              <a:t>öffentlichen</a:t>
            </a:r>
            <a:r>
              <a:rPr lang="en-US" dirty="0"/>
              <a:t> </a:t>
            </a:r>
            <a:r>
              <a:rPr lang="en-US" dirty="0" err="1"/>
              <a:t>Plätze</a:t>
            </a:r>
            <a:r>
              <a:rPr lang="en-US" dirty="0"/>
              <a:t> und </a:t>
            </a:r>
            <a:r>
              <a:rPr lang="en-US" dirty="0" err="1"/>
              <a:t>attraktiven</a:t>
            </a:r>
            <a:r>
              <a:rPr lang="en-US" dirty="0"/>
              <a:t> Parks </a:t>
            </a:r>
            <a:r>
              <a:rPr lang="en-US" dirty="0" err="1"/>
              <a:t>sowie</a:t>
            </a:r>
            <a:r>
              <a:rPr lang="en-US" dirty="0"/>
              <a:t> der </a:t>
            </a:r>
            <a:r>
              <a:rPr lang="en-US" dirty="0" err="1"/>
              <a:t>nahe</a:t>
            </a:r>
            <a:r>
              <a:rPr lang="en-US" dirty="0"/>
              <a:t> Odenwald und die </a:t>
            </a:r>
            <a:r>
              <a:rPr lang="en-US" dirty="0" err="1"/>
              <a:t>sonnige</a:t>
            </a:r>
            <a:r>
              <a:rPr lang="en-US" dirty="0"/>
              <a:t> Pfalz </a:t>
            </a:r>
            <a:r>
              <a:rPr lang="en-US" dirty="0" err="1"/>
              <a:t>runden</a:t>
            </a:r>
            <a:r>
              <a:rPr lang="en-US" dirty="0"/>
              <a:t> die </a:t>
            </a:r>
            <a:r>
              <a:rPr lang="en-US" dirty="0" err="1"/>
              <a:t>Attraktivität</a:t>
            </a:r>
            <a:r>
              <a:rPr lang="en-US" dirty="0"/>
              <a:t> </a:t>
            </a:r>
            <a:r>
              <a:rPr lang="en-US" dirty="0" err="1"/>
              <a:t>Mannheims</a:t>
            </a:r>
            <a:r>
              <a:rPr lang="en-US" dirty="0"/>
              <a:t> </a:t>
            </a:r>
            <a:r>
              <a:rPr lang="en-US" dirty="0" err="1"/>
              <a:t>als</a:t>
            </a:r>
            <a:r>
              <a:rPr lang="en-US" dirty="0"/>
              <a:t> </a:t>
            </a:r>
            <a:r>
              <a:rPr lang="en-US" dirty="0" err="1"/>
              <a:t>liebenswürdige</a:t>
            </a:r>
            <a:r>
              <a:rPr lang="en-US" dirty="0"/>
              <a:t> Stadt </a:t>
            </a:r>
            <a:r>
              <a:rPr lang="en-US" dirty="0" err="1"/>
              <a:t>zum</a:t>
            </a:r>
            <a:r>
              <a:rPr lang="en-US" dirty="0"/>
              <a:t> Leben und </a:t>
            </a:r>
            <a:r>
              <a:rPr lang="en-US" dirty="0" err="1"/>
              <a:t>Arbeiten</a:t>
            </a:r>
            <a:r>
              <a:rPr lang="en-US" dirty="0"/>
              <a:t> ab.</a:t>
            </a:r>
          </a:p>
          <a:p>
            <a:endParaRPr lang="en-US" dirty="0"/>
          </a:p>
          <a:p>
            <a:r>
              <a:rPr lang="it-IT" dirty="0"/>
              <a:t>Vivere a Mannheim - cultura e tempo libero</a:t>
            </a:r>
          </a:p>
          <a:p>
            <a:r>
              <a:rPr lang="it-IT" dirty="0"/>
              <a:t>La città è un centro vivace con un’ampia offerta di cultura, sport e vita notturna, non solo per i suoi 325.000 abitanti di Mannheim e per i 2,4 milioni di abitanti della regione; infatti anche gli spazi pubblici e gli incantevoli parchi, così come la vicina Odenwald e la soleggiata regione del Palatinato, completano l'attrattiva di Mannheim come città accogliente in cui vivere e lavorare.</a:t>
            </a:r>
          </a:p>
          <a:p>
            <a:endParaRPr lang="it-IT" dirty="0"/>
          </a:p>
        </p:txBody>
      </p:sp>
    </p:spTree>
    <p:extLst>
      <p:ext uri="{BB962C8B-B14F-4D97-AF65-F5344CB8AC3E}">
        <p14:creationId xmlns:p14="http://schemas.microsoft.com/office/powerpoint/2010/main" val="27587290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7E6675-1048-73A7-C843-7A4E5C9A7D5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4ACBB6E-CD9C-133B-2F15-38A6DFCA5F7C}"/>
              </a:ext>
            </a:extLst>
          </p:cNvPr>
          <p:cNvSpPr txBox="1">
            <a:spLocks noChangeArrowheads="1"/>
          </p:cNvSpPr>
          <p:nvPr/>
        </p:nvSpPr>
        <p:spPr bwMode="auto">
          <a:xfrm>
            <a:off x="301625" y="222250"/>
            <a:ext cx="8229600" cy="6001643"/>
          </a:xfrm>
          <a:prstGeom prst="rect">
            <a:avLst/>
          </a:prstGeom>
          <a:noFill/>
          <a:ln w="9525">
            <a:noFill/>
            <a:miter lim="800000"/>
            <a:headEnd/>
            <a:tailEnd/>
          </a:ln>
        </p:spPr>
        <p:txBody>
          <a:bodyPr>
            <a:spAutoFit/>
          </a:bodyPr>
          <a:lstStyle/>
          <a:p>
            <a:r>
              <a:rPr lang="en-US" b="1" dirty="0"/>
              <a:t>Innovation am </a:t>
            </a:r>
            <a:r>
              <a:rPr lang="en-US" b="1" dirty="0" err="1"/>
              <a:t>Puls</a:t>
            </a:r>
            <a:r>
              <a:rPr lang="en-US" b="1" dirty="0"/>
              <a:t> der Zeit</a:t>
            </a:r>
            <a:endParaRPr lang="it-IT" dirty="0"/>
          </a:p>
          <a:p>
            <a:r>
              <a:rPr lang="en-US" dirty="0" err="1"/>
              <a:t>Im</a:t>
            </a:r>
            <a:r>
              <a:rPr lang="en-US" dirty="0"/>
              <a:t> </a:t>
            </a:r>
            <a:r>
              <a:rPr lang="en-US" dirty="0" err="1"/>
              <a:t>Großraum</a:t>
            </a:r>
            <a:r>
              <a:rPr lang="en-US" dirty="0"/>
              <a:t> Mannheim-Heidelberg-Ludwigshafen </a:t>
            </a:r>
            <a:r>
              <a:rPr lang="en-US" dirty="0" err="1"/>
              <a:t>sind</a:t>
            </a:r>
            <a:r>
              <a:rPr lang="en-US" dirty="0"/>
              <a:t> </a:t>
            </a:r>
            <a:r>
              <a:rPr lang="en-US" dirty="0" err="1"/>
              <a:t>mehr</a:t>
            </a:r>
            <a:r>
              <a:rPr lang="en-US" dirty="0"/>
              <a:t> </a:t>
            </a:r>
            <a:r>
              <a:rPr lang="en-US" dirty="0" err="1"/>
              <a:t>als</a:t>
            </a:r>
            <a:r>
              <a:rPr lang="en-US" dirty="0"/>
              <a:t> </a:t>
            </a:r>
            <a:r>
              <a:rPr lang="en-US" dirty="0" err="1"/>
              <a:t>doppelt</a:t>
            </a:r>
            <a:r>
              <a:rPr lang="en-US" dirty="0"/>
              <a:t> so </a:t>
            </a:r>
            <a:r>
              <a:rPr lang="en-US" dirty="0" err="1"/>
              <a:t>viele</a:t>
            </a:r>
            <a:r>
              <a:rPr lang="en-US" dirty="0"/>
              <a:t> </a:t>
            </a:r>
            <a:r>
              <a:rPr lang="en-US" dirty="0" err="1"/>
              <a:t>Fachkräfte</a:t>
            </a:r>
            <a:r>
              <a:rPr lang="en-US" dirty="0"/>
              <a:t> in der Forschung </a:t>
            </a:r>
            <a:r>
              <a:rPr lang="en-US" dirty="0" err="1"/>
              <a:t>beschäftigt</a:t>
            </a:r>
            <a:r>
              <a:rPr lang="en-US" dirty="0"/>
              <a:t> </a:t>
            </a:r>
            <a:r>
              <a:rPr lang="en-US" dirty="0" err="1"/>
              <a:t>als</a:t>
            </a:r>
            <a:r>
              <a:rPr lang="en-US" dirty="0"/>
              <a:t> </a:t>
            </a:r>
            <a:r>
              <a:rPr lang="en-US" dirty="0" err="1"/>
              <a:t>im</a:t>
            </a:r>
            <a:r>
              <a:rPr lang="en-US" dirty="0"/>
              <a:t> </a:t>
            </a:r>
            <a:r>
              <a:rPr lang="en-US" dirty="0" err="1"/>
              <a:t>Bundesdurchschnitt</a:t>
            </a:r>
            <a:r>
              <a:rPr lang="en-US" dirty="0"/>
              <a:t>. Mannheim </a:t>
            </a:r>
            <a:r>
              <a:rPr lang="en-US" dirty="0" err="1"/>
              <a:t>ist</a:t>
            </a:r>
            <a:r>
              <a:rPr lang="en-US" dirty="0"/>
              <a:t> Top-</a:t>
            </a:r>
            <a:r>
              <a:rPr lang="en-US" dirty="0" err="1"/>
              <a:t>Gründungsstadt</a:t>
            </a:r>
            <a:r>
              <a:rPr lang="en-US" dirty="0"/>
              <a:t> in Baden-Württemberg. Für </a:t>
            </a:r>
            <a:r>
              <a:rPr lang="en-US" dirty="0" err="1"/>
              <a:t>Ihr</a:t>
            </a:r>
            <a:r>
              <a:rPr lang="en-US" dirty="0"/>
              <a:t> </a:t>
            </a:r>
            <a:r>
              <a:rPr lang="en-US" dirty="0" err="1"/>
              <a:t>Unternehmen</a:t>
            </a:r>
            <a:r>
              <a:rPr lang="en-US" dirty="0"/>
              <a:t> </a:t>
            </a:r>
            <a:r>
              <a:rPr lang="en-US" dirty="0" err="1"/>
              <a:t>finden</a:t>
            </a:r>
            <a:r>
              <a:rPr lang="en-US" dirty="0"/>
              <a:t> Sie in Mannheim </a:t>
            </a:r>
            <a:r>
              <a:rPr lang="en-US" dirty="0" err="1"/>
              <a:t>Innovationskraft</a:t>
            </a:r>
            <a:r>
              <a:rPr lang="en-US" dirty="0"/>
              <a:t>, </a:t>
            </a:r>
            <a:r>
              <a:rPr lang="en-US" dirty="0" err="1"/>
              <a:t>qualifizierte</a:t>
            </a:r>
            <a:r>
              <a:rPr lang="en-US" dirty="0"/>
              <a:t> </a:t>
            </a:r>
            <a:r>
              <a:rPr lang="en-US" dirty="0" err="1"/>
              <a:t>Fachkräfte</a:t>
            </a:r>
            <a:r>
              <a:rPr lang="en-US" dirty="0"/>
              <a:t> und </a:t>
            </a:r>
            <a:r>
              <a:rPr lang="en-US" dirty="0" err="1"/>
              <a:t>Hochschulabsolventen</a:t>
            </a:r>
            <a:r>
              <a:rPr lang="en-US" dirty="0"/>
              <a:t>.</a:t>
            </a:r>
            <a:endParaRPr lang="it-IT" b="1" dirty="0"/>
          </a:p>
          <a:p>
            <a:endParaRPr lang="it-IT" b="1" dirty="0"/>
          </a:p>
          <a:p>
            <a:r>
              <a:rPr lang="it-IT" dirty="0"/>
              <a:t>Innovazione al passo coi tempi</a:t>
            </a:r>
          </a:p>
          <a:p>
            <a:r>
              <a:rPr lang="it-IT" dirty="0"/>
              <a:t>Nell'area metropolitana di Mannheim-Heidelberg-Ludwigshafen, il numero di professionisti impiegati nella ricerca è più del doppio rispetto alla media nazionale. Mannheim è la principale città per la fondazione di aziende del Baden-Württemberg. A Mannheim troverete innovazione, personale qualificato e laureati per la vostra azienda.</a:t>
            </a:r>
          </a:p>
          <a:p>
            <a:endParaRPr lang="it-IT" dirty="0"/>
          </a:p>
        </p:txBody>
      </p:sp>
    </p:spTree>
    <p:extLst>
      <p:ext uri="{BB962C8B-B14F-4D97-AF65-F5344CB8AC3E}">
        <p14:creationId xmlns:p14="http://schemas.microsoft.com/office/powerpoint/2010/main" val="10460986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A72749-042C-92B7-D60A-6AB3569140A6}"/>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09CC6FBA-6F94-EFF0-E278-ACF6A51A7287}"/>
              </a:ext>
            </a:extLst>
          </p:cNvPr>
          <p:cNvSpPr txBox="1">
            <a:spLocks noChangeArrowheads="1"/>
          </p:cNvSpPr>
          <p:nvPr/>
        </p:nvSpPr>
        <p:spPr bwMode="auto">
          <a:xfrm>
            <a:off x="301625" y="222250"/>
            <a:ext cx="8229600" cy="3785652"/>
          </a:xfrm>
          <a:prstGeom prst="rect">
            <a:avLst/>
          </a:prstGeom>
          <a:noFill/>
          <a:ln w="9525">
            <a:noFill/>
            <a:miter lim="800000"/>
            <a:headEnd/>
            <a:tailEnd/>
          </a:ln>
        </p:spPr>
        <p:txBody>
          <a:bodyPr>
            <a:spAutoFit/>
          </a:bodyPr>
          <a:lstStyle/>
          <a:p>
            <a:r>
              <a:rPr lang="en-US" dirty="0"/>
              <a:t>In Mannheim </a:t>
            </a:r>
            <a:r>
              <a:rPr lang="en-US" dirty="0" err="1"/>
              <a:t>haben</a:t>
            </a:r>
            <a:r>
              <a:rPr lang="en-US" dirty="0"/>
              <a:t> </a:t>
            </a:r>
            <a:r>
              <a:rPr lang="en-US" dirty="0" err="1"/>
              <a:t>wir</a:t>
            </a:r>
            <a:r>
              <a:rPr lang="en-US" dirty="0"/>
              <a:t> </a:t>
            </a:r>
            <a:r>
              <a:rPr lang="en-US" dirty="0" err="1"/>
              <a:t>ein</a:t>
            </a:r>
            <a:r>
              <a:rPr lang="en-US" dirty="0"/>
              <a:t> </a:t>
            </a:r>
            <a:r>
              <a:rPr lang="en-US" dirty="0" err="1"/>
              <a:t>exzellentes</a:t>
            </a:r>
            <a:r>
              <a:rPr lang="en-US" dirty="0"/>
              <a:t> </a:t>
            </a:r>
            <a:r>
              <a:rPr lang="en-US" dirty="0" err="1"/>
              <a:t>Angebot</a:t>
            </a:r>
            <a:r>
              <a:rPr lang="en-US" dirty="0"/>
              <a:t> an </a:t>
            </a:r>
            <a:r>
              <a:rPr lang="en-US" dirty="0" err="1"/>
              <a:t>Bildungsmöglichkeiten</a:t>
            </a:r>
            <a:r>
              <a:rPr lang="en-US" dirty="0"/>
              <a:t> und es </a:t>
            </a:r>
            <a:r>
              <a:rPr lang="en-US" dirty="0" err="1"/>
              <a:t>stehen</a:t>
            </a:r>
            <a:r>
              <a:rPr lang="en-US" dirty="0"/>
              <a:t> </a:t>
            </a:r>
            <a:r>
              <a:rPr lang="en-US" dirty="0" err="1"/>
              <a:t>vielfältige</a:t>
            </a:r>
            <a:r>
              <a:rPr lang="en-US" dirty="0"/>
              <a:t> </a:t>
            </a:r>
            <a:r>
              <a:rPr lang="en-US" dirty="0" err="1"/>
              <a:t>Türen</a:t>
            </a:r>
            <a:r>
              <a:rPr lang="en-US" dirty="0"/>
              <a:t> für die </a:t>
            </a:r>
            <a:r>
              <a:rPr lang="en-US" dirty="0" err="1"/>
              <a:t>unterschiedlichen</a:t>
            </a:r>
            <a:r>
              <a:rPr lang="en-US" dirty="0"/>
              <a:t> </a:t>
            </a:r>
            <a:r>
              <a:rPr lang="en-US" dirty="0" err="1"/>
              <a:t>Lebenswege</a:t>
            </a:r>
            <a:r>
              <a:rPr lang="en-US" dirty="0"/>
              <a:t> </a:t>
            </a:r>
            <a:r>
              <a:rPr lang="en-US" dirty="0" err="1"/>
              <a:t>offen</a:t>
            </a:r>
            <a:r>
              <a:rPr lang="en-US" dirty="0"/>
              <a:t>. So </a:t>
            </a:r>
            <a:r>
              <a:rPr lang="en-US" dirty="0" err="1"/>
              <a:t>sichern</a:t>
            </a:r>
            <a:r>
              <a:rPr lang="en-US" dirty="0"/>
              <a:t> </a:t>
            </a:r>
            <a:r>
              <a:rPr lang="en-US" dirty="0" err="1"/>
              <a:t>wir</a:t>
            </a:r>
            <a:r>
              <a:rPr lang="en-US" dirty="0"/>
              <a:t> </a:t>
            </a:r>
            <a:r>
              <a:rPr lang="en-US" dirty="0" err="1"/>
              <a:t>Talente</a:t>
            </a:r>
            <a:r>
              <a:rPr lang="en-US" dirty="0"/>
              <a:t> und </a:t>
            </a:r>
            <a:r>
              <a:rPr lang="en-US" dirty="0" err="1"/>
              <a:t>Potenzial</a:t>
            </a:r>
            <a:r>
              <a:rPr lang="en-US" dirty="0"/>
              <a:t> für die Zukunft </a:t>
            </a:r>
            <a:r>
              <a:rPr lang="en-US" dirty="0" err="1"/>
              <a:t>unserer</a:t>
            </a:r>
            <a:r>
              <a:rPr lang="en-US" dirty="0"/>
              <a:t> Stadt.</a:t>
            </a:r>
            <a:endParaRPr lang="it-IT" dirty="0"/>
          </a:p>
          <a:p>
            <a:endParaRPr lang="it-IT" b="1" dirty="0"/>
          </a:p>
          <a:p>
            <a:endParaRPr lang="it-IT" b="1" dirty="0"/>
          </a:p>
          <a:p>
            <a:r>
              <a:rPr lang="it-IT" dirty="0"/>
              <a:t>A Mannheim abbiamo un'eccellente sistema educativo e ci sono molte opportunità per i diversi percorsi di vita, garantendo in questo modo talenti e potenziale per il futuro della nostra città.</a:t>
            </a:r>
          </a:p>
          <a:p>
            <a:endParaRPr lang="it-IT" dirty="0"/>
          </a:p>
        </p:txBody>
      </p:sp>
    </p:spTree>
    <p:extLst>
      <p:ext uri="{BB962C8B-B14F-4D97-AF65-F5344CB8AC3E}">
        <p14:creationId xmlns:p14="http://schemas.microsoft.com/office/powerpoint/2010/main" val="6101719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B13306-E7E1-AF3B-A178-B5CE7DB2AC57}"/>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748F4DAB-741D-6FBC-149D-0F8F54D63ADB}"/>
              </a:ext>
            </a:extLst>
          </p:cNvPr>
          <p:cNvSpPr txBox="1">
            <a:spLocks noChangeArrowheads="1"/>
          </p:cNvSpPr>
          <p:nvPr/>
        </p:nvSpPr>
        <p:spPr bwMode="auto">
          <a:xfrm>
            <a:off x="301625" y="222250"/>
            <a:ext cx="8229600" cy="6370975"/>
          </a:xfrm>
          <a:prstGeom prst="rect">
            <a:avLst/>
          </a:prstGeom>
          <a:noFill/>
          <a:ln w="9525">
            <a:noFill/>
            <a:miter lim="800000"/>
            <a:headEnd/>
            <a:tailEnd/>
          </a:ln>
        </p:spPr>
        <p:txBody>
          <a:bodyPr>
            <a:spAutoFit/>
          </a:bodyPr>
          <a:lstStyle/>
          <a:p>
            <a:r>
              <a:rPr lang="en-US" b="1" dirty="0" err="1"/>
              <a:t>Unternehmen</a:t>
            </a:r>
            <a:endParaRPr lang="it-IT" b="1" dirty="0"/>
          </a:p>
          <a:p>
            <a:r>
              <a:rPr lang="en-US" b="1" dirty="0"/>
              <a:t>100 Jahre </a:t>
            </a:r>
            <a:r>
              <a:rPr lang="en-US" b="1" dirty="0" err="1"/>
              <a:t>starke</a:t>
            </a:r>
            <a:r>
              <a:rPr lang="en-US" b="1" dirty="0"/>
              <a:t> </a:t>
            </a:r>
            <a:r>
              <a:rPr lang="en-US" b="1" dirty="0" err="1"/>
              <a:t>Wirtschaft</a:t>
            </a:r>
            <a:endParaRPr lang="it-IT" dirty="0"/>
          </a:p>
          <a:p>
            <a:r>
              <a:rPr lang="en-US" dirty="0"/>
              <a:t>Mannheim </a:t>
            </a:r>
            <a:r>
              <a:rPr lang="en-US" dirty="0" err="1"/>
              <a:t>steht</a:t>
            </a:r>
            <a:r>
              <a:rPr lang="en-US" dirty="0"/>
              <a:t> </a:t>
            </a:r>
            <a:r>
              <a:rPr lang="en-US" dirty="0" err="1"/>
              <a:t>seit</a:t>
            </a:r>
            <a:r>
              <a:rPr lang="en-US" dirty="0"/>
              <a:t> </a:t>
            </a:r>
            <a:r>
              <a:rPr lang="en-US" dirty="0" err="1"/>
              <a:t>mehr</a:t>
            </a:r>
            <a:r>
              <a:rPr lang="en-US" dirty="0"/>
              <a:t> </a:t>
            </a:r>
            <a:r>
              <a:rPr lang="en-US" dirty="0" err="1"/>
              <a:t>als</a:t>
            </a:r>
            <a:r>
              <a:rPr lang="en-US" dirty="0"/>
              <a:t> 150 Jahren für den Aufbau und die </a:t>
            </a:r>
            <a:r>
              <a:rPr lang="en-US" dirty="0" err="1"/>
              <a:t>Profilierung</a:t>
            </a:r>
            <a:r>
              <a:rPr lang="en-US" dirty="0"/>
              <a:t> </a:t>
            </a:r>
            <a:r>
              <a:rPr lang="en-US" dirty="0" err="1"/>
              <a:t>wettbewerbsstarker</a:t>
            </a:r>
            <a:r>
              <a:rPr lang="en-US" dirty="0"/>
              <a:t>, </a:t>
            </a:r>
            <a:r>
              <a:rPr lang="en-US" dirty="0" err="1"/>
              <a:t>innovativer</a:t>
            </a:r>
            <a:r>
              <a:rPr lang="en-US" dirty="0"/>
              <a:t> </a:t>
            </a:r>
            <a:r>
              <a:rPr lang="en-US" dirty="0" err="1"/>
              <a:t>Unternehmen</a:t>
            </a:r>
            <a:r>
              <a:rPr lang="en-US" dirty="0"/>
              <a:t> </a:t>
            </a:r>
            <a:r>
              <a:rPr lang="en-US" dirty="0" err="1"/>
              <a:t>aus</a:t>
            </a:r>
            <a:r>
              <a:rPr lang="en-US" dirty="0"/>
              <a:t> </a:t>
            </a:r>
            <a:r>
              <a:rPr lang="en-US" dirty="0" err="1"/>
              <a:t>unterschiedlichen</a:t>
            </a:r>
            <a:r>
              <a:rPr lang="en-US" dirty="0"/>
              <a:t> </a:t>
            </a:r>
            <a:r>
              <a:rPr lang="en-US" dirty="0" err="1"/>
              <a:t>Wirtschaftszweigen</a:t>
            </a:r>
            <a:r>
              <a:rPr lang="en-US" dirty="0"/>
              <a:t>. </a:t>
            </a:r>
            <a:r>
              <a:rPr lang="en-US" dirty="0" err="1"/>
              <a:t>Diese</a:t>
            </a:r>
            <a:r>
              <a:rPr lang="en-US" dirty="0"/>
              <a:t> </a:t>
            </a:r>
            <a:r>
              <a:rPr lang="en-US" dirty="0" err="1"/>
              <a:t>Branchenvielfalt</a:t>
            </a:r>
            <a:r>
              <a:rPr lang="en-US" dirty="0"/>
              <a:t> </a:t>
            </a:r>
            <a:r>
              <a:rPr lang="en-US" dirty="0" err="1"/>
              <a:t>ist</a:t>
            </a:r>
            <a:r>
              <a:rPr lang="en-US" dirty="0"/>
              <a:t> </a:t>
            </a:r>
            <a:r>
              <a:rPr lang="en-US" dirty="0" err="1"/>
              <a:t>ein</a:t>
            </a:r>
            <a:r>
              <a:rPr lang="en-US" dirty="0"/>
              <a:t> </a:t>
            </a:r>
            <a:r>
              <a:rPr lang="en-US" dirty="0" err="1"/>
              <a:t>wesentlicher</a:t>
            </a:r>
            <a:r>
              <a:rPr lang="en-US" dirty="0"/>
              <a:t> Grund für die </a:t>
            </a:r>
            <a:r>
              <a:rPr lang="en-US" dirty="0" err="1"/>
              <a:t>nachhaltige</a:t>
            </a:r>
            <a:r>
              <a:rPr lang="en-US" dirty="0"/>
              <a:t> positive </a:t>
            </a:r>
            <a:r>
              <a:rPr lang="en-US" dirty="0" err="1"/>
              <a:t>Entwicklung</a:t>
            </a:r>
            <a:r>
              <a:rPr lang="en-US" dirty="0"/>
              <a:t> und </a:t>
            </a:r>
            <a:r>
              <a:rPr lang="en-US" dirty="0" err="1"/>
              <a:t>Leistung</a:t>
            </a:r>
            <a:r>
              <a:rPr lang="en-US" dirty="0"/>
              <a:t> des </a:t>
            </a:r>
            <a:r>
              <a:rPr lang="en-US" dirty="0" err="1"/>
              <a:t>Wirtschaftsstandorts</a:t>
            </a:r>
            <a:r>
              <a:rPr lang="en-US" dirty="0"/>
              <a:t>.</a:t>
            </a:r>
            <a:endParaRPr lang="it-IT" dirty="0"/>
          </a:p>
          <a:p>
            <a:endParaRPr lang="it-IT" b="1" dirty="0"/>
          </a:p>
          <a:p>
            <a:endParaRPr lang="it-IT" b="1" dirty="0"/>
          </a:p>
          <a:p>
            <a:r>
              <a:rPr lang="it-IT" dirty="0"/>
              <a:t>Aziende</a:t>
            </a:r>
          </a:p>
          <a:p>
            <a:r>
              <a:rPr lang="it-IT" dirty="0"/>
              <a:t>100 anni di economia forte</a:t>
            </a:r>
          </a:p>
          <a:p>
            <a:r>
              <a:rPr lang="it-IT" dirty="0"/>
              <a:t>Da più di 150 anni, Mannheim è sinonimo di sviluppo e profilazione di aziende competitive e innovative in diversi settori economici. Questa diversificazione è una ragione importante per lo sviluppo positivo e sostenibile e le prestazioni della sede economica.</a:t>
            </a:r>
          </a:p>
          <a:p>
            <a:endParaRPr lang="it-IT" dirty="0"/>
          </a:p>
        </p:txBody>
      </p:sp>
    </p:spTree>
    <p:extLst>
      <p:ext uri="{BB962C8B-B14F-4D97-AF65-F5344CB8AC3E}">
        <p14:creationId xmlns:p14="http://schemas.microsoft.com/office/powerpoint/2010/main" val="201458427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6433CC-1920-6D4C-F343-3AF729E9B50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A7A94F0B-3B55-7AF4-0B29-3DEF43F69361}"/>
              </a:ext>
            </a:extLst>
          </p:cNvPr>
          <p:cNvSpPr txBox="1">
            <a:spLocks noChangeArrowheads="1"/>
          </p:cNvSpPr>
          <p:nvPr/>
        </p:nvSpPr>
        <p:spPr bwMode="auto">
          <a:xfrm>
            <a:off x="301625" y="222250"/>
            <a:ext cx="8229600" cy="6740307"/>
          </a:xfrm>
          <a:prstGeom prst="rect">
            <a:avLst/>
          </a:prstGeom>
          <a:noFill/>
          <a:ln w="9525">
            <a:noFill/>
            <a:miter lim="800000"/>
            <a:headEnd/>
            <a:tailEnd/>
          </a:ln>
        </p:spPr>
        <p:txBody>
          <a:bodyPr>
            <a:spAutoFit/>
          </a:bodyPr>
          <a:lstStyle/>
          <a:p>
            <a:r>
              <a:rPr lang="it-IT" b="1" dirty="0"/>
              <a:t>Von </a:t>
            </a:r>
            <a:r>
              <a:rPr lang="it-IT" b="1" dirty="0" err="1"/>
              <a:t>Medizin</a:t>
            </a:r>
            <a:r>
              <a:rPr lang="it-IT" b="1" dirty="0"/>
              <a:t> bis </a:t>
            </a:r>
            <a:r>
              <a:rPr lang="it-IT" b="1" dirty="0" err="1"/>
              <a:t>Maschinenbau</a:t>
            </a:r>
            <a:r>
              <a:rPr lang="it-IT" b="1" dirty="0"/>
              <a:t>, von </a:t>
            </a:r>
            <a:r>
              <a:rPr lang="it-IT" b="1" dirty="0" err="1"/>
              <a:t>Chemie</a:t>
            </a:r>
            <a:r>
              <a:rPr lang="it-IT" b="1" dirty="0"/>
              <a:t> bis </a:t>
            </a:r>
            <a:r>
              <a:rPr lang="it-IT" b="1" dirty="0" err="1"/>
              <a:t>Kultur</a:t>
            </a:r>
            <a:endParaRPr lang="it-IT" dirty="0"/>
          </a:p>
          <a:p>
            <a:r>
              <a:rPr lang="it-IT" dirty="0" err="1"/>
              <a:t>Medizintechnologie</a:t>
            </a:r>
            <a:r>
              <a:rPr lang="it-IT" dirty="0"/>
              <a:t>, </a:t>
            </a:r>
            <a:r>
              <a:rPr lang="it-IT" dirty="0" err="1"/>
              <a:t>Mobilität</a:t>
            </a:r>
            <a:r>
              <a:rPr lang="it-IT" dirty="0"/>
              <a:t>, Energie- und </a:t>
            </a:r>
            <a:r>
              <a:rPr lang="it-IT" dirty="0" err="1"/>
              <a:t>Umwelttechnologie</a:t>
            </a:r>
            <a:r>
              <a:rPr lang="it-IT" dirty="0"/>
              <a:t>, </a:t>
            </a:r>
            <a:r>
              <a:rPr lang="it-IT" dirty="0" err="1"/>
              <a:t>Fahrzeug</a:t>
            </a:r>
            <a:r>
              <a:rPr lang="it-IT" dirty="0"/>
              <a:t>- und </a:t>
            </a:r>
            <a:r>
              <a:rPr lang="it-IT" dirty="0" err="1"/>
              <a:t>Maschinenbau</a:t>
            </a:r>
            <a:r>
              <a:rPr lang="it-IT" dirty="0"/>
              <a:t>, </a:t>
            </a:r>
            <a:r>
              <a:rPr lang="it-IT" dirty="0" err="1"/>
              <a:t>Elektrotechnik</a:t>
            </a:r>
            <a:r>
              <a:rPr lang="it-IT" dirty="0"/>
              <a:t>, </a:t>
            </a:r>
            <a:r>
              <a:rPr lang="it-IT" dirty="0" err="1"/>
              <a:t>Chemie</a:t>
            </a:r>
            <a:r>
              <a:rPr lang="it-IT" dirty="0"/>
              <a:t>, </a:t>
            </a:r>
            <a:r>
              <a:rPr lang="it-IT" dirty="0" err="1"/>
              <a:t>Pharmazie</a:t>
            </a:r>
            <a:r>
              <a:rPr lang="it-IT" dirty="0"/>
              <a:t>, </a:t>
            </a:r>
            <a:r>
              <a:rPr lang="it-IT" dirty="0" err="1"/>
              <a:t>Kultur</a:t>
            </a:r>
            <a:r>
              <a:rPr lang="it-IT" dirty="0"/>
              <a:t>- und </a:t>
            </a:r>
            <a:r>
              <a:rPr lang="it-IT" dirty="0" err="1"/>
              <a:t>Kreativwirtschaft</a:t>
            </a:r>
            <a:r>
              <a:rPr lang="it-IT" dirty="0"/>
              <a:t>, </a:t>
            </a:r>
            <a:r>
              <a:rPr lang="it-IT" dirty="0" err="1"/>
              <a:t>Bauwirtschaft</a:t>
            </a:r>
            <a:r>
              <a:rPr lang="it-IT" dirty="0"/>
              <a:t>, </a:t>
            </a:r>
            <a:r>
              <a:rPr lang="it-IT" dirty="0" err="1"/>
              <a:t>Dienstleistungen</a:t>
            </a:r>
            <a:r>
              <a:rPr lang="it-IT" dirty="0"/>
              <a:t> und Handel, </a:t>
            </a:r>
            <a:r>
              <a:rPr lang="it-IT" dirty="0" err="1"/>
              <a:t>Logistik</a:t>
            </a:r>
            <a:r>
              <a:rPr lang="it-IT" dirty="0"/>
              <a:t>, </a:t>
            </a:r>
            <a:r>
              <a:rPr lang="it-IT" dirty="0" err="1"/>
              <a:t>Informations</a:t>
            </a:r>
            <a:r>
              <a:rPr lang="it-IT" dirty="0"/>
              <a:t>- und </a:t>
            </a:r>
            <a:r>
              <a:rPr lang="it-IT" dirty="0" err="1"/>
              <a:t>Kommunikationstechnologie</a:t>
            </a:r>
            <a:r>
              <a:rPr lang="it-IT" dirty="0"/>
              <a:t> – </a:t>
            </a:r>
            <a:r>
              <a:rPr lang="it-IT" dirty="0" err="1"/>
              <a:t>für</a:t>
            </a:r>
            <a:r>
              <a:rPr lang="it-IT" dirty="0"/>
              <a:t> alle </a:t>
            </a:r>
            <a:r>
              <a:rPr lang="it-IT" dirty="0" err="1"/>
              <a:t>diese</a:t>
            </a:r>
            <a:r>
              <a:rPr lang="it-IT" dirty="0"/>
              <a:t> </a:t>
            </a:r>
            <a:r>
              <a:rPr lang="it-IT" dirty="0" err="1"/>
              <a:t>Branchen</a:t>
            </a:r>
            <a:r>
              <a:rPr lang="it-IT" dirty="0"/>
              <a:t> und </a:t>
            </a:r>
            <a:r>
              <a:rPr lang="it-IT" dirty="0" err="1"/>
              <a:t>noch</a:t>
            </a:r>
            <a:r>
              <a:rPr lang="it-IT" dirty="0"/>
              <a:t> </a:t>
            </a:r>
            <a:r>
              <a:rPr lang="it-IT" dirty="0" err="1"/>
              <a:t>einige</a:t>
            </a:r>
            <a:r>
              <a:rPr lang="it-IT" dirty="0"/>
              <a:t> </a:t>
            </a:r>
            <a:r>
              <a:rPr lang="it-IT" dirty="0" err="1"/>
              <a:t>mehr</a:t>
            </a:r>
            <a:r>
              <a:rPr lang="it-IT" dirty="0"/>
              <a:t> </a:t>
            </a:r>
            <a:r>
              <a:rPr lang="it-IT" dirty="0" err="1"/>
              <a:t>bietet</a:t>
            </a:r>
            <a:r>
              <a:rPr lang="it-IT" dirty="0"/>
              <a:t> Mannheim </a:t>
            </a:r>
            <a:r>
              <a:rPr lang="it-IT" dirty="0" err="1"/>
              <a:t>bereits</a:t>
            </a:r>
            <a:r>
              <a:rPr lang="it-IT" dirty="0"/>
              <a:t> </a:t>
            </a:r>
            <a:r>
              <a:rPr lang="it-IT" dirty="0" err="1"/>
              <a:t>ein</a:t>
            </a:r>
            <a:r>
              <a:rPr lang="it-IT" dirty="0"/>
              <a:t> </a:t>
            </a:r>
            <a:r>
              <a:rPr lang="it-IT" dirty="0" err="1"/>
              <a:t>attraktives</a:t>
            </a:r>
            <a:r>
              <a:rPr lang="it-IT" dirty="0"/>
              <a:t> </a:t>
            </a:r>
            <a:r>
              <a:rPr lang="it-IT" dirty="0" err="1"/>
              <a:t>Geschäftsumfeld</a:t>
            </a:r>
            <a:r>
              <a:rPr lang="it-IT" dirty="0"/>
              <a:t> </a:t>
            </a:r>
            <a:r>
              <a:rPr lang="it-IT" dirty="0" err="1"/>
              <a:t>mit</a:t>
            </a:r>
            <a:r>
              <a:rPr lang="it-IT" dirty="0"/>
              <a:t> </a:t>
            </a:r>
            <a:r>
              <a:rPr lang="it-IT" dirty="0" err="1"/>
              <a:t>vielen</a:t>
            </a:r>
            <a:r>
              <a:rPr lang="it-IT" dirty="0"/>
              <a:t> </a:t>
            </a:r>
            <a:r>
              <a:rPr lang="it-IT" dirty="0" err="1"/>
              <a:t>Standortvorteilen</a:t>
            </a:r>
            <a:r>
              <a:rPr lang="it-IT" dirty="0"/>
              <a:t>.</a:t>
            </a:r>
          </a:p>
          <a:p>
            <a:endParaRPr lang="it-IT" b="1" dirty="0"/>
          </a:p>
          <a:p>
            <a:r>
              <a:rPr lang="it-IT" dirty="0"/>
              <a:t>Dalla medicina all’ingegneria meccanica, dalla chimica alla cultura</a:t>
            </a:r>
          </a:p>
          <a:p>
            <a:r>
              <a:rPr lang="it-IT" dirty="0"/>
              <a:t>Tecnologia medica, mobilità, energia e tecnologia ambientale, ingegneria automobilistica e meccanica, elettrotecnica, chimica, farmacia, industria culturale e creativa, edilizia, servizi e commercio, logistica, tecnologia dell'informazione e della comunicazione - per tutti questi settori e per molti altri, Mannheim offre già un ambiente imprenditoriale favorevole e con molti vantaggi di localizzazione.</a:t>
            </a:r>
          </a:p>
        </p:txBody>
      </p:sp>
    </p:spTree>
    <p:extLst>
      <p:ext uri="{BB962C8B-B14F-4D97-AF65-F5344CB8AC3E}">
        <p14:creationId xmlns:p14="http://schemas.microsoft.com/office/powerpoint/2010/main" val="858320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163A70-381D-C325-75A2-59213894BBD6}"/>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FF4455E7-1B40-2F6D-162F-ED27CE0BCB89}"/>
              </a:ext>
            </a:extLst>
          </p:cNvPr>
          <p:cNvSpPr txBox="1">
            <a:spLocks noChangeArrowheads="1"/>
          </p:cNvSpPr>
          <p:nvPr/>
        </p:nvSpPr>
        <p:spPr bwMode="auto">
          <a:xfrm>
            <a:off x="301625" y="222250"/>
            <a:ext cx="8229600" cy="4524315"/>
          </a:xfrm>
          <a:prstGeom prst="rect">
            <a:avLst/>
          </a:prstGeom>
          <a:noFill/>
          <a:ln w="9525">
            <a:noFill/>
            <a:miter lim="800000"/>
            <a:headEnd/>
            <a:tailEnd/>
          </a:ln>
        </p:spPr>
        <p:txBody>
          <a:bodyPr>
            <a:spAutoFit/>
          </a:bodyPr>
          <a:lstStyle/>
          <a:p>
            <a:r>
              <a:rPr lang="en-US" dirty="0"/>
              <a:t>Aber </a:t>
            </a:r>
            <a:r>
              <a:rPr lang="en-US" dirty="0" err="1"/>
              <a:t>auch</a:t>
            </a:r>
            <a:r>
              <a:rPr lang="en-US" dirty="0"/>
              <a:t> das </a:t>
            </a:r>
            <a:r>
              <a:rPr lang="en-US" dirty="0" err="1"/>
              <a:t>traditionsreiche</a:t>
            </a:r>
            <a:r>
              <a:rPr lang="en-US" dirty="0"/>
              <a:t> </a:t>
            </a:r>
            <a:r>
              <a:rPr lang="en-US" dirty="0" err="1"/>
              <a:t>Handwerk</a:t>
            </a:r>
            <a:r>
              <a:rPr lang="en-US" dirty="0"/>
              <a:t> hat </a:t>
            </a:r>
            <a:r>
              <a:rPr lang="en-US" dirty="0" err="1"/>
              <a:t>mit</a:t>
            </a:r>
            <a:r>
              <a:rPr lang="en-US" dirty="0"/>
              <a:t> </a:t>
            </a:r>
            <a:r>
              <a:rPr lang="en-US" dirty="0" err="1"/>
              <a:t>mehr</a:t>
            </a:r>
            <a:r>
              <a:rPr lang="en-US" dirty="0"/>
              <a:t> </a:t>
            </a:r>
            <a:r>
              <a:rPr lang="en-US" dirty="0" err="1"/>
              <a:t>als</a:t>
            </a:r>
            <a:r>
              <a:rPr lang="en-US" dirty="0"/>
              <a:t> 3 000 </a:t>
            </a:r>
            <a:r>
              <a:rPr lang="en-US" dirty="0" err="1"/>
              <a:t>ansässigen</a:t>
            </a:r>
            <a:r>
              <a:rPr lang="en-US" dirty="0"/>
              <a:t> </a:t>
            </a:r>
            <a:r>
              <a:rPr lang="en-US" dirty="0" err="1"/>
              <a:t>Handwerksunternehmen</a:t>
            </a:r>
            <a:r>
              <a:rPr lang="en-US" dirty="0"/>
              <a:t> seinen </a:t>
            </a:r>
            <a:r>
              <a:rPr lang="en-US" dirty="0" err="1"/>
              <a:t>festen</a:t>
            </a:r>
            <a:r>
              <a:rPr lang="en-US" dirty="0"/>
              <a:t> Platz in der </a:t>
            </a:r>
            <a:r>
              <a:rPr lang="en-US" dirty="0" err="1"/>
              <a:t>Wirtschaftsstruktur</a:t>
            </a:r>
            <a:r>
              <a:rPr lang="en-US" dirty="0"/>
              <a:t> der Stadt und </a:t>
            </a:r>
            <a:r>
              <a:rPr lang="en-US" dirty="0" err="1"/>
              <a:t>ist</a:t>
            </a:r>
            <a:r>
              <a:rPr lang="en-US" dirty="0"/>
              <a:t> </a:t>
            </a:r>
            <a:r>
              <a:rPr lang="en-US" dirty="0" err="1"/>
              <a:t>mit</a:t>
            </a:r>
            <a:r>
              <a:rPr lang="en-US" dirty="0"/>
              <a:t> </a:t>
            </a:r>
            <a:r>
              <a:rPr lang="en-US" dirty="0" err="1"/>
              <a:t>rund</a:t>
            </a:r>
            <a:r>
              <a:rPr lang="en-US" dirty="0"/>
              <a:t> 29.000 </a:t>
            </a:r>
            <a:r>
              <a:rPr lang="en-US" dirty="0" err="1"/>
              <a:t>Beschäftigten</a:t>
            </a:r>
            <a:r>
              <a:rPr lang="en-US" dirty="0"/>
              <a:t> </a:t>
            </a:r>
            <a:r>
              <a:rPr lang="en-US" dirty="0" err="1"/>
              <a:t>eine</a:t>
            </a:r>
            <a:r>
              <a:rPr lang="en-US" dirty="0"/>
              <a:t> der </a:t>
            </a:r>
            <a:r>
              <a:rPr lang="en-US" dirty="0" err="1"/>
              <a:t>beschäftigungsstärksten</a:t>
            </a:r>
            <a:r>
              <a:rPr lang="en-US" dirty="0"/>
              <a:t> </a:t>
            </a:r>
            <a:r>
              <a:rPr lang="en-US" dirty="0" err="1"/>
              <a:t>Branchen</a:t>
            </a:r>
            <a:r>
              <a:rPr lang="en-US" dirty="0"/>
              <a:t> der Stadt.</a:t>
            </a:r>
            <a:endParaRPr lang="it-IT" dirty="0"/>
          </a:p>
          <a:p>
            <a:endParaRPr lang="it-IT" b="1" dirty="0"/>
          </a:p>
          <a:p>
            <a:endParaRPr lang="it-IT" b="1" dirty="0"/>
          </a:p>
          <a:p>
            <a:r>
              <a:rPr lang="it-IT" dirty="0"/>
              <a:t>Anche l'artigianato, ricco di tradizione, ha il suo posto fisso nella struttura economica della città con più di 3.000 imprese artigiane locali ed è uno dei settori più occupati della città con circa 29.000 dipendenti.</a:t>
            </a:r>
          </a:p>
          <a:p>
            <a:endParaRPr lang="it-IT" dirty="0"/>
          </a:p>
        </p:txBody>
      </p:sp>
    </p:spTree>
    <p:extLst>
      <p:ext uri="{BB962C8B-B14F-4D97-AF65-F5344CB8AC3E}">
        <p14:creationId xmlns:p14="http://schemas.microsoft.com/office/powerpoint/2010/main" val="13524366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262979"/>
          </a:xfrm>
          <a:prstGeom prst="rect">
            <a:avLst/>
          </a:prstGeom>
          <a:noFill/>
          <a:ln w="9525">
            <a:noFill/>
            <a:miter lim="800000"/>
            <a:headEnd/>
            <a:tailEnd/>
          </a:ln>
        </p:spPr>
        <p:txBody>
          <a:bodyPr>
            <a:spAutoFit/>
          </a:bodyPr>
          <a:lstStyle/>
          <a:p>
            <a:r>
              <a:rPr lang="it-IT" i="1" dirty="0" err="1"/>
              <a:t>Bewusst</a:t>
            </a:r>
            <a:r>
              <a:rPr lang="it-IT" i="1" dirty="0"/>
              <a:t> </a:t>
            </a:r>
            <a:r>
              <a:rPr lang="it-IT" i="1" dirty="0" err="1"/>
              <a:t>zu</a:t>
            </a:r>
            <a:r>
              <a:rPr lang="it-IT" i="1" dirty="0"/>
              <a:t> </a:t>
            </a:r>
            <a:r>
              <a:rPr lang="it-IT" i="1" dirty="0" err="1"/>
              <a:t>leben</a:t>
            </a:r>
            <a:r>
              <a:rPr lang="it-IT" i="1" dirty="0"/>
              <a:t> </a:t>
            </a:r>
            <a:r>
              <a:rPr lang="it-IT" i="1" dirty="0" err="1"/>
              <a:t>bedeutet</a:t>
            </a:r>
            <a:r>
              <a:rPr lang="it-IT" i="1" dirty="0"/>
              <a:t> </a:t>
            </a:r>
            <a:r>
              <a:rPr lang="it-IT" i="1" dirty="0" err="1"/>
              <a:t>für</a:t>
            </a:r>
            <a:r>
              <a:rPr lang="it-IT" i="1" dirty="0"/>
              <a:t> de </a:t>
            </a:r>
            <a:r>
              <a:rPr lang="it-IT" i="1" dirty="0" err="1"/>
              <a:t>Munck</a:t>
            </a:r>
            <a:r>
              <a:rPr lang="it-IT" i="1" dirty="0"/>
              <a:t> </a:t>
            </a:r>
            <a:r>
              <a:rPr lang="it-IT" i="1" dirty="0" err="1"/>
              <a:t>vor</a:t>
            </a:r>
            <a:r>
              <a:rPr lang="it-IT" i="1" dirty="0"/>
              <a:t> </a:t>
            </a:r>
            <a:r>
              <a:rPr lang="it-IT" i="1" dirty="0" err="1"/>
              <a:t>allem</a:t>
            </a:r>
            <a:r>
              <a:rPr lang="it-IT" i="1" dirty="0"/>
              <a:t>, </a:t>
            </a:r>
            <a:r>
              <a:rPr lang="it-IT" i="1" dirty="0" err="1"/>
              <a:t>achtsam</a:t>
            </a:r>
            <a:r>
              <a:rPr lang="it-IT" i="1" dirty="0"/>
              <a:t> </a:t>
            </a:r>
            <a:r>
              <a:rPr lang="it-IT" i="1" dirty="0" err="1"/>
              <a:t>mit</a:t>
            </a:r>
            <a:r>
              <a:rPr lang="it-IT" i="1" dirty="0"/>
              <a:t> </a:t>
            </a:r>
            <a:r>
              <a:rPr lang="it-IT" i="1" dirty="0" err="1"/>
              <a:t>Geld</a:t>
            </a:r>
            <a:r>
              <a:rPr lang="it-IT" i="1" dirty="0"/>
              <a:t> </a:t>
            </a:r>
            <a:r>
              <a:rPr lang="it-IT" i="1" dirty="0" err="1"/>
              <a:t>umzugehen</a:t>
            </a:r>
            <a:r>
              <a:rPr lang="it-IT" i="1" dirty="0"/>
              <a:t>: «</a:t>
            </a:r>
            <a:r>
              <a:rPr lang="it-IT" i="1" dirty="0" err="1"/>
              <a:t>Wenn</a:t>
            </a:r>
            <a:r>
              <a:rPr lang="it-IT" i="1" dirty="0"/>
              <a:t> man </a:t>
            </a:r>
            <a:r>
              <a:rPr lang="it-IT" i="1" dirty="0" err="1"/>
              <a:t>das</a:t>
            </a:r>
            <a:r>
              <a:rPr lang="it-IT" i="1" dirty="0"/>
              <a:t> </a:t>
            </a:r>
            <a:r>
              <a:rPr lang="it-IT" i="1" dirty="0" err="1"/>
              <a:t>Geld</a:t>
            </a:r>
            <a:r>
              <a:rPr lang="it-IT" i="1" dirty="0"/>
              <a:t> </a:t>
            </a:r>
            <a:r>
              <a:rPr lang="it-IT" i="1" dirty="0" err="1"/>
              <a:t>dafür</a:t>
            </a:r>
            <a:r>
              <a:rPr lang="it-IT" i="1" dirty="0"/>
              <a:t> </a:t>
            </a:r>
            <a:r>
              <a:rPr lang="it-IT" i="1" dirty="0" err="1"/>
              <a:t>hat</a:t>
            </a:r>
            <a:r>
              <a:rPr lang="it-IT" i="1" dirty="0"/>
              <a:t> und </a:t>
            </a:r>
            <a:r>
              <a:rPr lang="it-IT" i="1" dirty="0" err="1"/>
              <a:t>den</a:t>
            </a:r>
            <a:r>
              <a:rPr lang="it-IT" i="1" dirty="0"/>
              <a:t> Starbucks-</a:t>
            </a:r>
            <a:r>
              <a:rPr lang="it-IT" i="1" dirty="0" err="1"/>
              <a:t>Kaffee</a:t>
            </a:r>
            <a:r>
              <a:rPr lang="it-IT" i="1" dirty="0"/>
              <a:t> </a:t>
            </a:r>
            <a:r>
              <a:rPr lang="it-IT" i="1" dirty="0" err="1"/>
              <a:t>sehr</a:t>
            </a:r>
            <a:r>
              <a:rPr lang="it-IT" i="1" dirty="0"/>
              <a:t> </a:t>
            </a:r>
            <a:r>
              <a:rPr lang="it-IT" i="1" dirty="0" err="1"/>
              <a:t>geniesst</a:t>
            </a:r>
            <a:r>
              <a:rPr lang="it-IT" i="1" dirty="0"/>
              <a:t>, </a:t>
            </a:r>
            <a:r>
              <a:rPr lang="it-IT" i="1" dirty="0" err="1"/>
              <a:t>dann</a:t>
            </a:r>
            <a:r>
              <a:rPr lang="it-IT" i="1" dirty="0"/>
              <a:t> </a:t>
            </a:r>
            <a:r>
              <a:rPr lang="it-IT" i="1" dirty="0" err="1"/>
              <a:t>kann</a:t>
            </a:r>
            <a:r>
              <a:rPr lang="it-IT" i="1" dirty="0"/>
              <a:t> man </a:t>
            </a:r>
            <a:r>
              <a:rPr lang="it-IT" i="1" dirty="0" err="1"/>
              <a:t>den</a:t>
            </a:r>
            <a:r>
              <a:rPr lang="it-IT" i="1" dirty="0"/>
              <a:t> </a:t>
            </a:r>
            <a:r>
              <a:rPr lang="it-IT" i="1" dirty="0" err="1"/>
              <a:t>getrost</a:t>
            </a:r>
            <a:r>
              <a:rPr lang="it-IT" i="1" dirty="0"/>
              <a:t> </a:t>
            </a:r>
            <a:r>
              <a:rPr lang="it-IT" i="1" dirty="0" err="1"/>
              <a:t>kaufen</a:t>
            </a:r>
            <a:r>
              <a:rPr lang="it-IT" i="1" dirty="0"/>
              <a:t>. </a:t>
            </a:r>
            <a:r>
              <a:rPr lang="it-IT" i="1" dirty="0" err="1"/>
              <a:t>Schliesslich</a:t>
            </a:r>
            <a:r>
              <a:rPr lang="it-IT" i="1" dirty="0"/>
              <a:t> </a:t>
            </a:r>
            <a:r>
              <a:rPr lang="it-IT" i="1" dirty="0" err="1"/>
              <a:t>darf</a:t>
            </a:r>
            <a:r>
              <a:rPr lang="it-IT" i="1" dirty="0"/>
              <a:t> man </a:t>
            </a:r>
            <a:r>
              <a:rPr lang="it-IT" i="1" dirty="0" err="1"/>
              <a:t>sich</a:t>
            </a:r>
            <a:r>
              <a:rPr lang="it-IT" i="1" dirty="0"/>
              <a:t> </a:t>
            </a:r>
            <a:r>
              <a:rPr lang="it-IT" i="1" dirty="0" err="1"/>
              <a:t>im</a:t>
            </a:r>
            <a:r>
              <a:rPr lang="it-IT" i="1" dirty="0"/>
              <a:t> </a:t>
            </a:r>
            <a:r>
              <a:rPr lang="it-IT" i="1" dirty="0" err="1"/>
              <a:t>Leben</a:t>
            </a:r>
            <a:r>
              <a:rPr lang="it-IT" i="1" dirty="0"/>
              <a:t> </a:t>
            </a:r>
            <a:r>
              <a:rPr lang="it-IT" i="1" dirty="0" err="1"/>
              <a:t>eine</a:t>
            </a:r>
            <a:r>
              <a:rPr lang="it-IT" i="1" dirty="0"/>
              <a:t> </a:t>
            </a:r>
            <a:r>
              <a:rPr lang="it-IT" i="1" dirty="0" err="1"/>
              <a:t>Freude</a:t>
            </a:r>
            <a:r>
              <a:rPr lang="it-IT" i="1" dirty="0"/>
              <a:t> </a:t>
            </a:r>
            <a:r>
              <a:rPr lang="it-IT" i="1" dirty="0" err="1"/>
              <a:t>machen</a:t>
            </a:r>
            <a:r>
              <a:rPr lang="it-IT" i="1" dirty="0"/>
              <a:t>. Dies </a:t>
            </a:r>
            <a:r>
              <a:rPr lang="it-IT" i="1" dirty="0" err="1"/>
              <a:t>darf</a:t>
            </a:r>
            <a:r>
              <a:rPr lang="it-IT" i="1" dirty="0"/>
              <a:t> </a:t>
            </a:r>
            <a:r>
              <a:rPr lang="it-IT" i="1" dirty="0" err="1"/>
              <a:t>aber</a:t>
            </a:r>
            <a:r>
              <a:rPr lang="it-IT" i="1" dirty="0"/>
              <a:t> </a:t>
            </a:r>
            <a:r>
              <a:rPr lang="it-IT" i="1" dirty="0" err="1"/>
              <a:t>nicht</a:t>
            </a:r>
            <a:r>
              <a:rPr lang="it-IT" i="1" dirty="0"/>
              <a:t> </a:t>
            </a:r>
            <a:r>
              <a:rPr lang="it-IT" i="1" dirty="0" err="1"/>
              <a:t>als</a:t>
            </a:r>
            <a:r>
              <a:rPr lang="it-IT" i="1" dirty="0"/>
              <a:t> </a:t>
            </a:r>
            <a:r>
              <a:rPr lang="it-IT" i="1" dirty="0" err="1"/>
              <a:t>Argument</a:t>
            </a:r>
            <a:r>
              <a:rPr lang="it-IT" i="1" dirty="0"/>
              <a:t> </a:t>
            </a:r>
            <a:r>
              <a:rPr lang="it-IT" i="1" dirty="0" err="1"/>
              <a:t>dazu</a:t>
            </a:r>
            <a:r>
              <a:rPr lang="it-IT" i="1" dirty="0"/>
              <a:t> </a:t>
            </a:r>
            <a:r>
              <a:rPr lang="it-IT" i="1" dirty="0" err="1"/>
              <a:t>dienen</a:t>
            </a:r>
            <a:r>
              <a:rPr lang="it-IT" i="1" dirty="0"/>
              <a:t>, die </a:t>
            </a:r>
            <a:r>
              <a:rPr lang="it-IT" i="1" dirty="0" err="1"/>
              <a:t>ganzen</a:t>
            </a:r>
            <a:r>
              <a:rPr lang="it-IT" i="1" dirty="0"/>
              <a:t> </a:t>
            </a:r>
            <a:r>
              <a:rPr lang="it-IT" i="1" dirty="0" err="1"/>
              <a:t>Ersparnisse</a:t>
            </a:r>
            <a:r>
              <a:rPr lang="it-IT" i="1" dirty="0"/>
              <a:t> </a:t>
            </a:r>
            <a:r>
              <a:rPr lang="it-IT" i="1" dirty="0" err="1"/>
              <a:t>mit</a:t>
            </a:r>
            <a:r>
              <a:rPr lang="it-IT" i="1" dirty="0"/>
              <a:t> </a:t>
            </a:r>
            <a:r>
              <a:rPr lang="it-IT" i="1" dirty="0" err="1"/>
              <a:t>beiden</a:t>
            </a:r>
            <a:r>
              <a:rPr lang="it-IT" i="1" dirty="0"/>
              <a:t> </a:t>
            </a:r>
            <a:r>
              <a:rPr lang="it-IT" i="1" dirty="0" err="1"/>
              <a:t>Händen</a:t>
            </a:r>
            <a:r>
              <a:rPr lang="it-IT" i="1" dirty="0"/>
              <a:t> </a:t>
            </a:r>
            <a:r>
              <a:rPr lang="it-IT" i="1" dirty="0" err="1"/>
              <a:t>auszugeben</a:t>
            </a:r>
            <a:r>
              <a:rPr lang="it-IT" i="1" dirty="0"/>
              <a:t>. </a:t>
            </a:r>
          </a:p>
          <a:p>
            <a:endParaRPr lang="it-IT" dirty="0"/>
          </a:p>
          <a:p>
            <a:r>
              <a:rPr lang="it-IT" dirty="0"/>
              <a:t>Secondo de </a:t>
            </a:r>
            <a:r>
              <a:rPr lang="it-IT" dirty="0" err="1"/>
              <a:t>Munck</a:t>
            </a:r>
            <a:r>
              <a:rPr lang="it-IT" dirty="0"/>
              <a:t>, vivere in modo consapevole significa soprattutto essere attenti al denaro: “Per esempio se si ama davvero il caffè di Starbucks e ce lo si può permettere, allora lo si può tranquillamente comprare; in fin dei conti, nella vita ci si può concedere qualche sfizio. Ma questo non deve essere una giustificazione per avere le mani bucate e spendere tutti i propri risparmi. </a:t>
            </a:r>
          </a:p>
        </p:txBody>
      </p:sp>
    </p:spTree>
    <p:extLst>
      <p:ext uri="{BB962C8B-B14F-4D97-AF65-F5344CB8AC3E}">
        <p14:creationId xmlns:p14="http://schemas.microsoft.com/office/powerpoint/2010/main" val="20672870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237214-604B-DDDC-CFD9-3591FB85F4BB}"/>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05C8D6B0-C4D2-2749-B8D1-C6F6CF6B55B2}"/>
              </a:ext>
            </a:extLst>
          </p:cNvPr>
          <p:cNvSpPr txBox="1">
            <a:spLocks noChangeArrowheads="1"/>
          </p:cNvSpPr>
          <p:nvPr/>
        </p:nvSpPr>
        <p:spPr bwMode="auto">
          <a:xfrm>
            <a:off x="301625" y="222250"/>
            <a:ext cx="8229600" cy="6740307"/>
          </a:xfrm>
          <a:prstGeom prst="rect">
            <a:avLst/>
          </a:prstGeom>
          <a:noFill/>
          <a:ln w="9525">
            <a:noFill/>
            <a:miter lim="800000"/>
            <a:headEnd/>
            <a:tailEnd/>
          </a:ln>
        </p:spPr>
        <p:txBody>
          <a:bodyPr>
            <a:spAutoFit/>
          </a:bodyPr>
          <a:lstStyle/>
          <a:p>
            <a:r>
              <a:rPr lang="en-US" b="1" dirty="0"/>
              <a:t>Rund 15 </a:t>
            </a:r>
            <a:r>
              <a:rPr lang="en-US" b="1" dirty="0" err="1"/>
              <a:t>Milliarden</a:t>
            </a:r>
            <a:r>
              <a:rPr lang="en-US" b="1" dirty="0"/>
              <a:t> Euro </a:t>
            </a:r>
            <a:r>
              <a:rPr lang="en-US" b="1" dirty="0" err="1"/>
              <a:t>Umsatz</a:t>
            </a:r>
            <a:r>
              <a:rPr lang="en-US" b="1" dirty="0"/>
              <a:t> und starker Export – es </a:t>
            </a:r>
            <a:r>
              <a:rPr lang="en-US" b="1" dirty="0" err="1"/>
              <a:t>lohnt</a:t>
            </a:r>
            <a:r>
              <a:rPr lang="en-US" b="1" dirty="0"/>
              <a:t> </a:t>
            </a:r>
            <a:r>
              <a:rPr lang="en-US" b="1" dirty="0" err="1"/>
              <a:t>sich</a:t>
            </a:r>
            <a:r>
              <a:rPr lang="en-US" b="1" dirty="0"/>
              <a:t>, in Mannheim </a:t>
            </a:r>
            <a:r>
              <a:rPr lang="en-US" b="1" dirty="0" err="1"/>
              <a:t>Wurzeln</a:t>
            </a:r>
            <a:r>
              <a:rPr lang="en-US" b="1" dirty="0"/>
              <a:t> </a:t>
            </a:r>
            <a:r>
              <a:rPr lang="en-US" b="1" dirty="0" err="1"/>
              <a:t>zu</a:t>
            </a:r>
            <a:r>
              <a:rPr lang="en-US" b="1" dirty="0"/>
              <a:t> </a:t>
            </a:r>
            <a:r>
              <a:rPr lang="en-US" b="1" dirty="0" err="1"/>
              <a:t>schlagen</a:t>
            </a:r>
            <a:endParaRPr lang="it-IT" dirty="0"/>
          </a:p>
          <a:p>
            <a:r>
              <a:rPr lang="en-US" dirty="0" err="1"/>
              <a:t>Internationalität</a:t>
            </a:r>
            <a:r>
              <a:rPr lang="en-US" dirty="0"/>
              <a:t> und </a:t>
            </a:r>
            <a:r>
              <a:rPr lang="en-US" dirty="0" err="1"/>
              <a:t>globale</a:t>
            </a:r>
            <a:r>
              <a:rPr lang="en-US" dirty="0"/>
              <a:t> </a:t>
            </a:r>
            <a:r>
              <a:rPr lang="en-US" dirty="0" err="1"/>
              <a:t>Wettbewerbsfähigkeit</a:t>
            </a:r>
            <a:r>
              <a:rPr lang="en-US" dirty="0"/>
              <a:t> </a:t>
            </a:r>
            <a:r>
              <a:rPr lang="en-US" dirty="0" err="1"/>
              <a:t>beweisen</a:t>
            </a:r>
            <a:r>
              <a:rPr lang="en-US" dirty="0"/>
              <a:t> die Mannheimer </a:t>
            </a:r>
            <a:r>
              <a:rPr lang="en-US" dirty="0" err="1"/>
              <a:t>Industrieunternehmen</a:t>
            </a:r>
            <a:r>
              <a:rPr lang="en-US" dirty="0"/>
              <a:t> </a:t>
            </a:r>
            <a:r>
              <a:rPr lang="en-US" dirty="0" err="1"/>
              <a:t>mit</a:t>
            </a:r>
            <a:r>
              <a:rPr lang="en-US" dirty="0"/>
              <a:t> </a:t>
            </a:r>
            <a:r>
              <a:rPr lang="en-US" dirty="0" err="1"/>
              <a:t>einem</a:t>
            </a:r>
            <a:r>
              <a:rPr lang="en-US" dirty="0"/>
              <a:t> </a:t>
            </a:r>
            <a:r>
              <a:rPr lang="en-US" dirty="0" err="1"/>
              <a:t>Jahresumsatz</a:t>
            </a:r>
            <a:r>
              <a:rPr lang="en-US" dirty="0"/>
              <a:t> von 14,95 </a:t>
            </a:r>
            <a:r>
              <a:rPr lang="en-US" dirty="0" err="1"/>
              <a:t>Mrd</a:t>
            </a:r>
            <a:r>
              <a:rPr lang="en-US" dirty="0"/>
              <a:t>. Euro und </a:t>
            </a:r>
            <a:r>
              <a:rPr lang="en-US" dirty="0" err="1"/>
              <a:t>einer</a:t>
            </a:r>
            <a:r>
              <a:rPr lang="en-US" dirty="0"/>
              <a:t> </a:t>
            </a:r>
            <a:r>
              <a:rPr lang="en-US" dirty="0" err="1"/>
              <a:t>Exportquote</a:t>
            </a:r>
            <a:r>
              <a:rPr lang="en-US" dirty="0"/>
              <a:t> von 65,3 </a:t>
            </a:r>
            <a:r>
              <a:rPr lang="en-US" dirty="0" err="1"/>
              <a:t>Prozent</a:t>
            </a:r>
            <a:r>
              <a:rPr lang="en-US" dirty="0"/>
              <a:t>. Der </a:t>
            </a:r>
            <a:r>
              <a:rPr lang="en-US" dirty="0" err="1"/>
              <a:t>produzierende</a:t>
            </a:r>
            <a:r>
              <a:rPr lang="en-US" dirty="0"/>
              <a:t> Sektor </a:t>
            </a:r>
            <a:r>
              <a:rPr lang="en-US" dirty="0" err="1"/>
              <a:t>ist</a:t>
            </a:r>
            <a:r>
              <a:rPr lang="en-US" dirty="0"/>
              <a:t> </a:t>
            </a:r>
            <a:r>
              <a:rPr lang="en-US" dirty="0" err="1"/>
              <a:t>ein</a:t>
            </a:r>
            <a:r>
              <a:rPr lang="en-US" dirty="0"/>
              <a:t> </a:t>
            </a:r>
            <a:r>
              <a:rPr lang="en-US" dirty="0" err="1"/>
              <a:t>wichtiger</a:t>
            </a:r>
            <a:r>
              <a:rPr lang="en-US" dirty="0"/>
              <a:t> </a:t>
            </a:r>
            <a:r>
              <a:rPr lang="en-US" dirty="0" err="1"/>
              <a:t>Auftraggeber</a:t>
            </a:r>
            <a:r>
              <a:rPr lang="en-US" dirty="0"/>
              <a:t> für </a:t>
            </a:r>
            <a:r>
              <a:rPr lang="en-US" dirty="0" err="1"/>
              <a:t>unternehmensnahe</a:t>
            </a:r>
            <a:r>
              <a:rPr lang="en-US" dirty="0"/>
              <a:t> </a:t>
            </a:r>
            <a:r>
              <a:rPr lang="en-US" dirty="0" err="1"/>
              <a:t>Dienstleistungen</a:t>
            </a:r>
            <a:r>
              <a:rPr lang="en-US" dirty="0"/>
              <a:t> und </a:t>
            </a:r>
            <a:r>
              <a:rPr lang="en-US" dirty="0" err="1"/>
              <a:t>ein</a:t>
            </a:r>
            <a:r>
              <a:rPr lang="en-US" dirty="0"/>
              <a:t> Magnet für die </a:t>
            </a:r>
            <a:r>
              <a:rPr lang="en-US" dirty="0" err="1"/>
              <a:t>Ansiedlung</a:t>
            </a:r>
            <a:r>
              <a:rPr lang="en-US" dirty="0"/>
              <a:t> </a:t>
            </a:r>
            <a:r>
              <a:rPr lang="en-US" dirty="0" err="1"/>
              <a:t>neuer</a:t>
            </a:r>
            <a:r>
              <a:rPr lang="en-US" dirty="0"/>
              <a:t> </a:t>
            </a:r>
            <a:r>
              <a:rPr lang="en-US" dirty="0" err="1"/>
              <a:t>Firmen</a:t>
            </a:r>
            <a:r>
              <a:rPr lang="en-US" dirty="0"/>
              <a:t> </a:t>
            </a:r>
            <a:r>
              <a:rPr lang="en-US" dirty="0" err="1"/>
              <a:t>mit</a:t>
            </a:r>
            <a:r>
              <a:rPr lang="en-US" dirty="0"/>
              <a:t> </a:t>
            </a:r>
            <a:r>
              <a:rPr lang="en-US" dirty="0" err="1"/>
              <a:t>innovativen</a:t>
            </a:r>
            <a:r>
              <a:rPr lang="en-US" dirty="0"/>
              <a:t> Ideen.</a:t>
            </a:r>
            <a:endParaRPr lang="it-IT" dirty="0"/>
          </a:p>
          <a:p>
            <a:endParaRPr lang="it-IT" b="1" dirty="0"/>
          </a:p>
          <a:p>
            <a:r>
              <a:rPr lang="it-IT" dirty="0"/>
              <a:t>Circa 15 miliardi di euro di fatturato e un forte export - vale la pena mettere radici a Mannheim</a:t>
            </a:r>
          </a:p>
          <a:p>
            <a:r>
              <a:rPr lang="it-IT" dirty="0"/>
              <a:t>Le aziende industriali di Mannheim dimostrano la loro competitività internazionale con un fatturato annuo di 14,95 miliardi di euro e una quota di esportazione del 65,3%. Il settore manifatturiero è un importante committente per i servizi legati alle aziende e una calamita per l'insediamento di nuove aziende con idee innovative.</a:t>
            </a:r>
          </a:p>
          <a:p>
            <a:endParaRPr lang="it-IT" dirty="0"/>
          </a:p>
        </p:txBody>
      </p:sp>
    </p:spTree>
    <p:extLst>
      <p:ext uri="{BB962C8B-B14F-4D97-AF65-F5344CB8AC3E}">
        <p14:creationId xmlns:p14="http://schemas.microsoft.com/office/powerpoint/2010/main" val="31007459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AC5E8D-E47E-A276-7FFD-C75DD8C8B971}"/>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71FB5993-CE45-A41A-7704-7FAA94238451}"/>
              </a:ext>
            </a:extLst>
          </p:cNvPr>
          <p:cNvSpPr txBox="1">
            <a:spLocks noChangeArrowheads="1"/>
          </p:cNvSpPr>
          <p:nvPr/>
        </p:nvSpPr>
        <p:spPr bwMode="auto">
          <a:xfrm>
            <a:off x="301625" y="222250"/>
            <a:ext cx="8229600" cy="6370975"/>
          </a:xfrm>
          <a:prstGeom prst="rect">
            <a:avLst/>
          </a:prstGeom>
          <a:noFill/>
          <a:ln w="9525">
            <a:noFill/>
            <a:miter lim="800000"/>
            <a:headEnd/>
            <a:tailEnd/>
          </a:ln>
        </p:spPr>
        <p:txBody>
          <a:bodyPr>
            <a:spAutoFit/>
          </a:bodyPr>
          <a:lstStyle/>
          <a:p>
            <a:r>
              <a:rPr lang="en-US" b="1" dirty="0"/>
              <a:t>Starke Marken! – Mannheim und seine </a:t>
            </a:r>
            <a:r>
              <a:rPr lang="en-US" b="1" dirty="0" err="1"/>
              <a:t>Unternehmen</a:t>
            </a:r>
            <a:endParaRPr lang="it-IT" dirty="0"/>
          </a:p>
          <a:p>
            <a:r>
              <a:rPr lang="en-US" dirty="0" err="1"/>
              <a:t>Hervorragend</a:t>
            </a:r>
            <a:r>
              <a:rPr lang="en-US" dirty="0"/>
              <a:t> </a:t>
            </a:r>
            <a:r>
              <a:rPr lang="en-US" dirty="0" err="1"/>
              <a:t>aufgestellte</a:t>
            </a:r>
            <a:r>
              <a:rPr lang="en-US" dirty="0"/>
              <a:t> </a:t>
            </a:r>
            <a:r>
              <a:rPr lang="en-US" dirty="0" err="1"/>
              <a:t>Unternehmen</a:t>
            </a:r>
            <a:r>
              <a:rPr lang="en-US" dirty="0"/>
              <a:t> - das </a:t>
            </a:r>
            <a:r>
              <a:rPr lang="en-US" dirty="0" err="1"/>
              <a:t>ist</a:t>
            </a:r>
            <a:r>
              <a:rPr lang="en-US" dirty="0"/>
              <a:t> der Grund für </a:t>
            </a:r>
            <a:r>
              <a:rPr lang="en-US" dirty="0" err="1"/>
              <a:t>Mannheims</a:t>
            </a:r>
            <a:r>
              <a:rPr lang="en-US" dirty="0"/>
              <a:t> </a:t>
            </a:r>
            <a:r>
              <a:rPr lang="en-US" dirty="0" err="1"/>
              <a:t>Stärke</a:t>
            </a:r>
            <a:r>
              <a:rPr lang="en-US" dirty="0"/>
              <a:t> </a:t>
            </a:r>
            <a:r>
              <a:rPr lang="en-US" dirty="0" err="1"/>
              <a:t>als</a:t>
            </a:r>
            <a:r>
              <a:rPr lang="en-US" dirty="0"/>
              <a:t> </a:t>
            </a:r>
            <a:r>
              <a:rPr lang="en-US" dirty="0" err="1"/>
              <a:t>Wirtschaftsstandort</a:t>
            </a:r>
            <a:r>
              <a:rPr lang="en-US" dirty="0"/>
              <a:t>. </a:t>
            </a:r>
            <a:r>
              <a:rPr lang="en-US" dirty="0" err="1"/>
              <a:t>Namhafte</a:t>
            </a:r>
            <a:r>
              <a:rPr lang="en-US" dirty="0"/>
              <a:t> Global Player, </a:t>
            </a:r>
            <a:r>
              <a:rPr lang="en-US" dirty="0" err="1"/>
              <a:t>ein</a:t>
            </a:r>
            <a:r>
              <a:rPr lang="en-US" dirty="0"/>
              <a:t> starker </a:t>
            </a:r>
            <a:r>
              <a:rPr lang="en-US" dirty="0" err="1"/>
              <a:t>Mittelstand</a:t>
            </a:r>
            <a:r>
              <a:rPr lang="en-US" dirty="0"/>
              <a:t> </a:t>
            </a:r>
            <a:r>
              <a:rPr lang="en-US" dirty="0" err="1"/>
              <a:t>sowie</a:t>
            </a:r>
            <a:r>
              <a:rPr lang="en-US" dirty="0"/>
              <a:t> die </a:t>
            </a:r>
            <a:r>
              <a:rPr lang="en-US" dirty="0" err="1"/>
              <a:t>vielen</a:t>
            </a:r>
            <a:r>
              <a:rPr lang="en-US" dirty="0"/>
              <a:t> </a:t>
            </a:r>
            <a:r>
              <a:rPr lang="en-US" dirty="0" err="1"/>
              <a:t>erfolgreichen</a:t>
            </a:r>
            <a:r>
              <a:rPr lang="en-US" dirty="0"/>
              <a:t> </a:t>
            </a:r>
            <a:r>
              <a:rPr lang="en-US" dirty="0" err="1"/>
              <a:t>kleinen</a:t>
            </a:r>
            <a:r>
              <a:rPr lang="en-US" dirty="0"/>
              <a:t> </a:t>
            </a:r>
            <a:r>
              <a:rPr lang="en-US" dirty="0" err="1"/>
              <a:t>Unternehmen</a:t>
            </a:r>
            <a:r>
              <a:rPr lang="en-US" dirty="0"/>
              <a:t> und </a:t>
            </a:r>
            <a:r>
              <a:rPr lang="en-US" dirty="0" err="1"/>
              <a:t>Familienbetriebe</a:t>
            </a:r>
            <a:r>
              <a:rPr lang="en-US" dirty="0"/>
              <a:t> </a:t>
            </a:r>
            <a:r>
              <a:rPr lang="en-US" dirty="0" err="1"/>
              <a:t>aus</a:t>
            </a:r>
            <a:r>
              <a:rPr lang="en-US" dirty="0"/>
              <a:t> </a:t>
            </a:r>
            <a:r>
              <a:rPr lang="en-US" dirty="0" err="1"/>
              <a:t>verschiedenen</a:t>
            </a:r>
            <a:r>
              <a:rPr lang="en-US" dirty="0"/>
              <a:t> </a:t>
            </a:r>
            <a:r>
              <a:rPr lang="en-US" dirty="0" err="1"/>
              <a:t>Branchen</a:t>
            </a:r>
            <a:r>
              <a:rPr lang="en-US" dirty="0"/>
              <a:t> </a:t>
            </a:r>
            <a:r>
              <a:rPr lang="en-US" dirty="0" err="1"/>
              <a:t>sorgen</a:t>
            </a:r>
            <a:r>
              <a:rPr lang="en-US" dirty="0"/>
              <a:t> für </a:t>
            </a:r>
            <a:r>
              <a:rPr lang="en-US" dirty="0" err="1"/>
              <a:t>ein</a:t>
            </a:r>
            <a:r>
              <a:rPr lang="en-US" dirty="0"/>
              <a:t> </a:t>
            </a:r>
            <a:r>
              <a:rPr lang="en-US" dirty="0" err="1"/>
              <a:t>nachhaltiges</a:t>
            </a:r>
            <a:r>
              <a:rPr lang="en-US" dirty="0"/>
              <a:t>, </a:t>
            </a:r>
            <a:r>
              <a:rPr lang="en-US" dirty="0" err="1"/>
              <a:t>solides</a:t>
            </a:r>
            <a:r>
              <a:rPr lang="en-US" dirty="0"/>
              <a:t> </a:t>
            </a:r>
            <a:r>
              <a:rPr lang="en-US" dirty="0" err="1"/>
              <a:t>Wirtschaftsklima</a:t>
            </a:r>
            <a:r>
              <a:rPr lang="en-US" dirty="0"/>
              <a:t>. Sie alle </a:t>
            </a:r>
            <a:r>
              <a:rPr lang="en-US" dirty="0" err="1"/>
              <a:t>schätzen</a:t>
            </a:r>
            <a:r>
              <a:rPr lang="en-US" dirty="0"/>
              <a:t> den </a:t>
            </a:r>
            <a:r>
              <a:rPr lang="en-US" dirty="0" err="1"/>
              <a:t>Standort</a:t>
            </a:r>
            <a:r>
              <a:rPr lang="en-US" dirty="0"/>
              <a:t> und den </a:t>
            </a:r>
            <a:r>
              <a:rPr lang="en-US" dirty="0" err="1"/>
              <a:t>Austausch</a:t>
            </a:r>
            <a:r>
              <a:rPr lang="en-US" dirty="0"/>
              <a:t> </a:t>
            </a:r>
            <a:r>
              <a:rPr lang="en-US" dirty="0" err="1"/>
              <a:t>untereinander</a:t>
            </a:r>
            <a:r>
              <a:rPr lang="en-US" dirty="0"/>
              <a:t>.</a:t>
            </a:r>
            <a:endParaRPr lang="it-IT" dirty="0"/>
          </a:p>
          <a:p>
            <a:endParaRPr lang="it-IT" b="1" dirty="0"/>
          </a:p>
          <a:p>
            <a:endParaRPr lang="it-IT" b="1" dirty="0"/>
          </a:p>
          <a:p>
            <a:r>
              <a:rPr lang="it-IT" dirty="0"/>
              <a:t>Marchi forti! – Mannheim e le sue aziende</a:t>
            </a:r>
          </a:p>
          <a:p>
            <a:r>
              <a:rPr lang="it-IT" dirty="0"/>
              <a:t>Aziende posizionate in modo eccellente - questo è il motivo della forza di Mannheim come polo economico. Grandi multinazionali, un solido settore delle medie imprese, molte piccole imprese di successo e aziende familiari di vari settori assicurano un clima economico solido e sostenibile. Tutti apprezzano la posizione e lo scambio reciproco.</a:t>
            </a:r>
          </a:p>
          <a:p>
            <a:endParaRPr lang="it-IT" dirty="0"/>
          </a:p>
        </p:txBody>
      </p:sp>
    </p:spTree>
    <p:extLst>
      <p:ext uri="{BB962C8B-B14F-4D97-AF65-F5344CB8AC3E}">
        <p14:creationId xmlns:p14="http://schemas.microsoft.com/office/powerpoint/2010/main" val="8955462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9ACE3-22EB-C5BA-687F-CBD8E2D29357}"/>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1277582E-6523-F3BD-C9A4-10A419930C61}"/>
              </a:ext>
            </a:extLst>
          </p:cNvPr>
          <p:cNvSpPr txBox="1">
            <a:spLocks noChangeArrowheads="1"/>
          </p:cNvSpPr>
          <p:nvPr/>
        </p:nvSpPr>
        <p:spPr bwMode="auto">
          <a:xfrm>
            <a:off x="301625" y="222250"/>
            <a:ext cx="8229600" cy="4524315"/>
          </a:xfrm>
          <a:prstGeom prst="rect">
            <a:avLst/>
          </a:prstGeom>
          <a:noFill/>
          <a:ln w="9525">
            <a:noFill/>
            <a:miter lim="800000"/>
            <a:headEnd/>
            <a:tailEnd/>
          </a:ln>
        </p:spPr>
        <p:txBody>
          <a:bodyPr>
            <a:spAutoFit/>
          </a:bodyPr>
          <a:lstStyle/>
          <a:p>
            <a:endParaRPr lang="it-IT" b="1" dirty="0"/>
          </a:p>
          <a:p>
            <a:r>
              <a:rPr lang="en-US" dirty="0"/>
              <a:t>Die </a:t>
            </a:r>
            <a:r>
              <a:rPr lang="en-US" dirty="0" err="1"/>
              <a:t>Wirtschaftsförderung</a:t>
            </a:r>
            <a:r>
              <a:rPr lang="en-US" dirty="0"/>
              <a:t> Mannheim </a:t>
            </a:r>
            <a:r>
              <a:rPr lang="en-US" dirty="0" err="1"/>
              <a:t>berät</a:t>
            </a:r>
            <a:r>
              <a:rPr lang="en-US" dirty="0"/>
              <a:t> und </a:t>
            </a:r>
            <a:r>
              <a:rPr lang="en-US" dirty="0" err="1"/>
              <a:t>unterstützt</a:t>
            </a:r>
            <a:r>
              <a:rPr lang="en-US" dirty="0"/>
              <a:t> </a:t>
            </a:r>
            <a:r>
              <a:rPr lang="en-US" dirty="0" err="1"/>
              <a:t>sowohl</a:t>
            </a:r>
            <a:r>
              <a:rPr lang="en-US" dirty="0"/>
              <a:t> </a:t>
            </a:r>
            <a:r>
              <a:rPr lang="en-US" dirty="0" err="1"/>
              <a:t>große</a:t>
            </a:r>
            <a:r>
              <a:rPr lang="en-US" dirty="0"/>
              <a:t> und </a:t>
            </a:r>
            <a:r>
              <a:rPr lang="en-US" dirty="0" err="1"/>
              <a:t>etablierte</a:t>
            </a:r>
            <a:r>
              <a:rPr lang="en-US" dirty="0"/>
              <a:t> </a:t>
            </a:r>
            <a:r>
              <a:rPr lang="en-US" dirty="0" err="1"/>
              <a:t>Konzerne</a:t>
            </a:r>
            <a:r>
              <a:rPr lang="en-US" dirty="0"/>
              <a:t> </a:t>
            </a:r>
            <a:r>
              <a:rPr lang="en-US" dirty="0" err="1"/>
              <a:t>als</a:t>
            </a:r>
            <a:r>
              <a:rPr lang="en-US" dirty="0"/>
              <a:t> </a:t>
            </a:r>
            <a:r>
              <a:rPr lang="en-US" dirty="0" err="1"/>
              <a:t>auch</a:t>
            </a:r>
            <a:r>
              <a:rPr lang="en-US" dirty="0"/>
              <a:t> </a:t>
            </a:r>
            <a:r>
              <a:rPr lang="en-US" dirty="0" err="1"/>
              <a:t>kleine</a:t>
            </a:r>
            <a:r>
              <a:rPr lang="en-US" dirty="0"/>
              <a:t> und </a:t>
            </a:r>
            <a:r>
              <a:rPr lang="en-US" dirty="0" err="1"/>
              <a:t>mittelständische</a:t>
            </a:r>
            <a:r>
              <a:rPr lang="en-US" dirty="0"/>
              <a:t> </a:t>
            </a:r>
            <a:r>
              <a:rPr lang="en-US" dirty="0" err="1"/>
              <a:t>Unternehmen</a:t>
            </a:r>
            <a:r>
              <a:rPr lang="en-US" dirty="0"/>
              <a:t> </a:t>
            </a:r>
            <a:r>
              <a:rPr lang="en-US" dirty="0" err="1"/>
              <a:t>sowie</a:t>
            </a:r>
            <a:r>
              <a:rPr lang="en-US" dirty="0"/>
              <a:t> </a:t>
            </a:r>
            <a:r>
              <a:rPr lang="en-US" dirty="0" err="1"/>
              <a:t>Gründerinnen</a:t>
            </a:r>
            <a:r>
              <a:rPr lang="en-US" dirty="0"/>
              <a:t> und </a:t>
            </a:r>
            <a:r>
              <a:rPr lang="en-US" dirty="0" err="1"/>
              <a:t>Gründer</a:t>
            </a:r>
            <a:r>
              <a:rPr lang="en-US" dirty="0"/>
              <a:t> </a:t>
            </a:r>
            <a:r>
              <a:rPr lang="en-US" dirty="0" err="1"/>
              <a:t>mit</a:t>
            </a:r>
            <a:r>
              <a:rPr lang="en-US" dirty="0"/>
              <a:t> </a:t>
            </a:r>
            <a:r>
              <a:rPr lang="en-US" dirty="0" err="1"/>
              <a:t>vielfältigen</a:t>
            </a:r>
            <a:r>
              <a:rPr lang="en-US" dirty="0"/>
              <a:t> </a:t>
            </a:r>
            <a:r>
              <a:rPr lang="en-US" dirty="0" err="1"/>
              <a:t>Leistungen</a:t>
            </a:r>
            <a:r>
              <a:rPr lang="en-US" dirty="0"/>
              <a:t>. </a:t>
            </a:r>
            <a:r>
              <a:rPr lang="it-IT" dirty="0" err="1"/>
              <a:t>Sprechen</a:t>
            </a:r>
            <a:r>
              <a:rPr lang="it-IT" dirty="0"/>
              <a:t> </a:t>
            </a:r>
            <a:r>
              <a:rPr lang="it-IT" dirty="0" err="1"/>
              <a:t>Sie</a:t>
            </a:r>
            <a:r>
              <a:rPr lang="it-IT" dirty="0"/>
              <a:t> </a:t>
            </a:r>
            <a:r>
              <a:rPr lang="it-IT" dirty="0" err="1"/>
              <a:t>uns</a:t>
            </a:r>
            <a:r>
              <a:rPr lang="it-IT" dirty="0"/>
              <a:t> </a:t>
            </a:r>
            <a:r>
              <a:rPr lang="it-IT" dirty="0" err="1"/>
              <a:t>einfach</a:t>
            </a:r>
            <a:r>
              <a:rPr lang="it-IT" dirty="0"/>
              <a:t> an!</a:t>
            </a:r>
          </a:p>
          <a:p>
            <a:endParaRPr lang="it-IT" b="1" dirty="0"/>
          </a:p>
          <a:p>
            <a:r>
              <a:rPr lang="it-IT" dirty="0"/>
              <a:t>L’Agenzia per lo Sviluppo Economico di Mannheim offre consulenza e supporto sia ai grandi gruppi affermati che le piccole e medie imprese, nonché ai nuovi imprenditori, con un’ampia gamma di servizi. Non esitate a contattarci!</a:t>
            </a:r>
          </a:p>
          <a:p>
            <a:r>
              <a:rPr lang="en-US" dirty="0"/>
              <a:t> </a:t>
            </a:r>
            <a:endParaRPr lang="it-IT" dirty="0"/>
          </a:p>
          <a:p>
            <a:endParaRPr lang="it-IT" dirty="0"/>
          </a:p>
        </p:txBody>
      </p:sp>
    </p:spTree>
    <p:extLst>
      <p:ext uri="{BB962C8B-B14F-4D97-AF65-F5344CB8AC3E}">
        <p14:creationId xmlns:p14="http://schemas.microsoft.com/office/powerpoint/2010/main" val="6378345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154984"/>
          </a:xfrm>
          <a:prstGeom prst="rect">
            <a:avLst/>
          </a:prstGeom>
          <a:noFill/>
          <a:ln w="9525">
            <a:noFill/>
            <a:miter lim="800000"/>
            <a:headEnd/>
            <a:tailEnd/>
          </a:ln>
        </p:spPr>
        <p:txBody>
          <a:bodyPr>
            <a:spAutoFit/>
          </a:bodyPr>
          <a:lstStyle/>
          <a:p>
            <a:r>
              <a:rPr lang="it-IT" i="1" dirty="0"/>
              <a:t>So </a:t>
            </a:r>
            <a:r>
              <a:rPr lang="it-IT" i="1" dirty="0" err="1"/>
              <a:t>langweilig</a:t>
            </a:r>
            <a:r>
              <a:rPr lang="it-IT" i="1" dirty="0"/>
              <a:t> es </a:t>
            </a:r>
            <a:r>
              <a:rPr lang="it-IT" i="1" dirty="0" err="1"/>
              <a:t>auch</a:t>
            </a:r>
            <a:r>
              <a:rPr lang="it-IT" i="1" dirty="0"/>
              <a:t> </a:t>
            </a:r>
            <a:r>
              <a:rPr lang="it-IT" i="1" dirty="0" err="1"/>
              <a:t>klingt</a:t>
            </a:r>
            <a:r>
              <a:rPr lang="it-IT" i="1" dirty="0"/>
              <a:t>, bei </a:t>
            </a:r>
            <a:r>
              <a:rPr lang="it-IT" i="1" dirty="0" err="1"/>
              <a:t>finanziellen</a:t>
            </a:r>
            <a:r>
              <a:rPr lang="it-IT" i="1" dirty="0"/>
              <a:t> </a:t>
            </a:r>
            <a:r>
              <a:rPr lang="it-IT" i="1" dirty="0" err="1"/>
              <a:t>Angelegenheiten</a:t>
            </a:r>
            <a:r>
              <a:rPr lang="it-IT" i="1" dirty="0"/>
              <a:t> </a:t>
            </a:r>
            <a:r>
              <a:rPr lang="it-IT" i="1" dirty="0" err="1"/>
              <a:t>geht</a:t>
            </a:r>
            <a:r>
              <a:rPr lang="it-IT" i="1" dirty="0"/>
              <a:t> es </a:t>
            </a:r>
            <a:r>
              <a:rPr lang="it-IT" i="1" dirty="0" err="1"/>
              <a:t>um</a:t>
            </a:r>
            <a:r>
              <a:rPr lang="it-IT" i="1" dirty="0"/>
              <a:t> </a:t>
            </a:r>
            <a:r>
              <a:rPr lang="it-IT" i="1" dirty="0" err="1"/>
              <a:t>Ausgewogenheit</a:t>
            </a:r>
            <a:r>
              <a:rPr lang="it-IT" i="1" dirty="0"/>
              <a:t>. </a:t>
            </a:r>
            <a:r>
              <a:rPr lang="it-IT" i="1" dirty="0" err="1"/>
              <a:t>Mein</a:t>
            </a:r>
            <a:r>
              <a:rPr lang="it-IT" i="1" dirty="0"/>
              <a:t> Motto </a:t>
            </a:r>
            <a:r>
              <a:rPr lang="it-IT" i="1" dirty="0" err="1"/>
              <a:t>ist</a:t>
            </a:r>
            <a:r>
              <a:rPr lang="it-IT" i="1" dirty="0"/>
              <a:t> </a:t>
            </a:r>
            <a:r>
              <a:rPr lang="it-IT" i="1" dirty="0" err="1"/>
              <a:t>deshalb</a:t>
            </a:r>
            <a:r>
              <a:rPr lang="it-IT" i="1" dirty="0"/>
              <a:t>: </a:t>
            </a:r>
            <a:r>
              <a:rPr lang="it-IT" i="1" dirty="0" err="1"/>
              <a:t>im</a:t>
            </a:r>
            <a:r>
              <a:rPr lang="it-IT" i="1" dirty="0"/>
              <a:t> </a:t>
            </a:r>
            <a:r>
              <a:rPr lang="it-IT" i="1" dirty="0" err="1"/>
              <a:t>Jetzt</a:t>
            </a:r>
            <a:r>
              <a:rPr lang="it-IT" i="1" dirty="0"/>
              <a:t> und in </a:t>
            </a:r>
            <a:r>
              <a:rPr lang="it-IT" i="1" dirty="0" err="1"/>
              <a:t>der</a:t>
            </a:r>
            <a:r>
              <a:rPr lang="it-IT" i="1" dirty="0"/>
              <a:t> </a:t>
            </a:r>
            <a:r>
              <a:rPr lang="it-IT" i="1" dirty="0" err="1"/>
              <a:t>Zukunft</a:t>
            </a:r>
            <a:r>
              <a:rPr lang="it-IT" i="1" dirty="0"/>
              <a:t> </a:t>
            </a:r>
            <a:r>
              <a:rPr lang="it-IT" i="1" dirty="0" err="1"/>
              <a:t>leben</a:t>
            </a:r>
            <a:r>
              <a:rPr lang="it-IT" i="1" dirty="0"/>
              <a:t>.» Man </a:t>
            </a:r>
            <a:r>
              <a:rPr lang="it-IT" i="1" dirty="0" err="1"/>
              <a:t>darf</a:t>
            </a:r>
            <a:r>
              <a:rPr lang="it-IT" i="1" dirty="0"/>
              <a:t> </a:t>
            </a:r>
            <a:r>
              <a:rPr lang="it-IT" i="1" dirty="0" err="1"/>
              <a:t>sich</a:t>
            </a:r>
            <a:r>
              <a:rPr lang="it-IT" i="1" dirty="0"/>
              <a:t> </a:t>
            </a:r>
            <a:r>
              <a:rPr lang="it-IT" i="1" dirty="0" err="1"/>
              <a:t>das</a:t>
            </a:r>
            <a:r>
              <a:rPr lang="it-IT" i="1" dirty="0"/>
              <a:t> </a:t>
            </a:r>
            <a:r>
              <a:rPr lang="it-IT" i="1" dirty="0" err="1"/>
              <a:t>heutige</a:t>
            </a:r>
            <a:r>
              <a:rPr lang="it-IT" i="1" dirty="0"/>
              <a:t> </a:t>
            </a:r>
            <a:r>
              <a:rPr lang="it-IT" i="1" dirty="0" err="1"/>
              <a:t>Leben</a:t>
            </a:r>
            <a:r>
              <a:rPr lang="it-IT" i="1" dirty="0"/>
              <a:t> </a:t>
            </a:r>
            <a:r>
              <a:rPr lang="it-IT" i="1" dirty="0" err="1"/>
              <a:t>angenehm</a:t>
            </a:r>
            <a:r>
              <a:rPr lang="it-IT" i="1" dirty="0"/>
              <a:t> </a:t>
            </a:r>
            <a:r>
              <a:rPr lang="it-IT" i="1" dirty="0" err="1"/>
              <a:t>gestalten</a:t>
            </a:r>
            <a:r>
              <a:rPr lang="it-IT" i="1" dirty="0"/>
              <a:t>, </a:t>
            </a:r>
            <a:r>
              <a:rPr lang="it-IT" i="1" dirty="0" err="1"/>
              <a:t>muss</a:t>
            </a:r>
            <a:r>
              <a:rPr lang="it-IT" i="1" dirty="0"/>
              <a:t> </a:t>
            </a:r>
            <a:r>
              <a:rPr lang="it-IT" i="1" dirty="0" err="1"/>
              <a:t>aber</a:t>
            </a:r>
            <a:r>
              <a:rPr lang="it-IT" i="1" dirty="0"/>
              <a:t> </a:t>
            </a:r>
            <a:r>
              <a:rPr lang="it-IT" i="1" dirty="0" err="1"/>
              <a:t>trotzdem</a:t>
            </a:r>
            <a:r>
              <a:rPr lang="it-IT" i="1" dirty="0"/>
              <a:t> an die </a:t>
            </a:r>
            <a:r>
              <a:rPr lang="it-IT" i="1" dirty="0" err="1"/>
              <a:t>Finanzen</a:t>
            </a:r>
            <a:r>
              <a:rPr lang="it-IT" i="1" dirty="0"/>
              <a:t> von morgen </a:t>
            </a:r>
            <a:r>
              <a:rPr lang="it-IT" i="1" dirty="0" err="1"/>
              <a:t>denken</a:t>
            </a:r>
            <a:r>
              <a:rPr lang="it-IT" i="1" dirty="0"/>
              <a:t>.</a:t>
            </a:r>
          </a:p>
          <a:p>
            <a:endParaRPr lang="it-IT" dirty="0"/>
          </a:p>
          <a:p>
            <a:endParaRPr lang="it-IT" dirty="0"/>
          </a:p>
          <a:p>
            <a:r>
              <a:rPr lang="it-IT" dirty="0"/>
              <a:t>Per quanto possa sembrare noioso, le questioni finanziarie si basano sull'equilibrio. Il mio motto è quindi: vivere nel presente e nel futuro”. Si può rendere piacevole la vita di oggi, ma bisogna comunque pensare alle finanze di domani.</a:t>
            </a:r>
          </a:p>
        </p:txBody>
      </p:sp>
    </p:spTree>
    <p:extLst>
      <p:ext uri="{BB962C8B-B14F-4D97-AF65-F5344CB8AC3E}">
        <p14:creationId xmlns:p14="http://schemas.microsoft.com/office/powerpoint/2010/main" val="21313558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124754"/>
          </a:xfrm>
          <a:prstGeom prst="rect">
            <a:avLst/>
          </a:prstGeom>
          <a:noFill/>
          <a:ln w="9525">
            <a:noFill/>
            <a:miter lim="800000"/>
            <a:headEnd/>
            <a:tailEnd/>
          </a:ln>
        </p:spPr>
        <p:txBody>
          <a:bodyPr>
            <a:spAutoFit/>
          </a:bodyPr>
          <a:lstStyle/>
          <a:p>
            <a:r>
              <a:rPr lang="it-IT" sz="2800" i="1" dirty="0" err="1"/>
              <a:t>Strategiebericht</a:t>
            </a:r>
            <a:r>
              <a:rPr lang="it-IT" sz="2800" i="1" dirty="0"/>
              <a:t> Draghi </a:t>
            </a:r>
            <a:r>
              <a:rPr lang="it-IT" sz="2800" i="1" dirty="0" err="1"/>
              <a:t>ruft</a:t>
            </a:r>
            <a:r>
              <a:rPr lang="it-IT" sz="2800" i="1" dirty="0"/>
              <a:t> EU </a:t>
            </a:r>
            <a:r>
              <a:rPr lang="it-IT" sz="2800" i="1" dirty="0" err="1"/>
              <a:t>zu</a:t>
            </a:r>
            <a:r>
              <a:rPr lang="it-IT" sz="2800" i="1" dirty="0"/>
              <a:t> </a:t>
            </a:r>
            <a:r>
              <a:rPr lang="it-IT" sz="2800" i="1" dirty="0" err="1"/>
              <a:t>Milliardeninvestitionen</a:t>
            </a:r>
            <a:r>
              <a:rPr lang="it-IT" sz="2800" i="1" dirty="0"/>
              <a:t> in die </a:t>
            </a:r>
            <a:r>
              <a:rPr lang="it-IT" sz="2800" i="1" dirty="0" err="1"/>
              <a:t>Wirtschaft</a:t>
            </a:r>
            <a:r>
              <a:rPr lang="it-IT" sz="2800" i="1" dirty="0"/>
              <a:t> </a:t>
            </a:r>
            <a:r>
              <a:rPr lang="it-IT" sz="2800" i="1" dirty="0" err="1"/>
              <a:t>auf</a:t>
            </a:r>
            <a:endParaRPr lang="it-IT" sz="2800" i="1" dirty="0"/>
          </a:p>
          <a:p>
            <a:r>
              <a:rPr lang="it-IT" sz="2800" i="1" dirty="0"/>
              <a:t>Europa </a:t>
            </a:r>
            <a:r>
              <a:rPr lang="it-IT" sz="2800" i="1" dirty="0" err="1"/>
              <a:t>benötigt</a:t>
            </a:r>
            <a:r>
              <a:rPr lang="it-IT" sz="2800" i="1" dirty="0"/>
              <a:t> </a:t>
            </a:r>
            <a:r>
              <a:rPr lang="it-IT" sz="2800" i="1" dirty="0" err="1"/>
              <a:t>nach</a:t>
            </a:r>
            <a:r>
              <a:rPr lang="it-IT" sz="2800" i="1" dirty="0"/>
              <a:t> </a:t>
            </a:r>
            <a:r>
              <a:rPr lang="it-IT" sz="2800" i="1" dirty="0" err="1"/>
              <a:t>Ansicht</a:t>
            </a:r>
            <a:r>
              <a:rPr lang="it-IT" sz="2800" i="1" dirty="0"/>
              <a:t> von Ex-EZB-Chef Draghi </a:t>
            </a:r>
            <a:r>
              <a:rPr lang="it-IT" sz="2800" i="1" dirty="0" err="1"/>
              <a:t>eine</a:t>
            </a:r>
            <a:r>
              <a:rPr lang="it-IT" sz="2800" i="1" dirty="0"/>
              <a:t> </a:t>
            </a:r>
            <a:r>
              <a:rPr lang="it-IT" sz="2800" i="1" dirty="0" err="1"/>
              <a:t>neue</a:t>
            </a:r>
            <a:r>
              <a:rPr lang="it-IT" sz="2800" i="1" dirty="0"/>
              <a:t> </a:t>
            </a:r>
            <a:r>
              <a:rPr lang="it-IT" sz="2800" i="1" dirty="0" err="1"/>
              <a:t>Industriestrategie</a:t>
            </a:r>
            <a:r>
              <a:rPr lang="it-IT" sz="2800" i="1" dirty="0"/>
              <a:t>. In </a:t>
            </a:r>
            <a:r>
              <a:rPr lang="it-IT" sz="2800" i="1" dirty="0" err="1"/>
              <a:t>einem</a:t>
            </a:r>
            <a:r>
              <a:rPr lang="it-IT" sz="2800" i="1" dirty="0"/>
              <a:t> </a:t>
            </a:r>
            <a:r>
              <a:rPr lang="it-IT" sz="2800" i="1" dirty="0" err="1"/>
              <a:t>Bericht</a:t>
            </a:r>
            <a:r>
              <a:rPr lang="it-IT" sz="2800" i="1" dirty="0"/>
              <a:t> an die EU-</a:t>
            </a:r>
            <a:r>
              <a:rPr lang="it-IT" sz="2800" i="1" dirty="0" err="1"/>
              <a:t>Kommission</a:t>
            </a:r>
            <a:r>
              <a:rPr lang="it-IT" sz="2800" i="1" dirty="0"/>
              <a:t> </a:t>
            </a:r>
            <a:r>
              <a:rPr lang="it-IT" sz="2800" i="1" dirty="0" err="1"/>
              <a:t>fordert</a:t>
            </a:r>
            <a:r>
              <a:rPr lang="it-IT" sz="2800" i="1" dirty="0"/>
              <a:t> </a:t>
            </a:r>
            <a:r>
              <a:rPr lang="it-IT" sz="2800" i="1" dirty="0" err="1"/>
              <a:t>er</a:t>
            </a:r>
            <a:r>
              <a:rPr lang="it-IT" sz="2800" i="1" dirty="0"/>
              <a:t> </a:t>
            </a:r>
            <a:r>
              <a:rPr lang="it-IT" sz="2800" i="1" dirty="0" err="1"/>
              <a:t>Investitionen</a:t>
            </a:r>
            <a:r>
              <a:rPr lang="it-IT" sz="2800" i="1" dirty="0"/>
              <a:t> von fast </a:t>
            </a:r>
            <a:r>
              <a:rPr lang="it-IT" sz="2800" i="1" dirty="0" err="1"/>
              <a:t>einer</a:t>
            </a:r>
            <a:r>
              <a:rPr lang="it-IT" sz="2800" i="1" dirty="0"/>
              <a:t> </a:t>
            </a:r>
            <a:r>
              <a:rPr lang="it-IT" sz="2800" i="1" dirty="0" err="1"/>
              <a:t>Billion</a:t>
            </a:r>
            <a:r>
              <a:rPr lang="it-IT" sz="2800" i="1" dirty="0"/>
              <a:t> Euro in </a:t>
            </a:r>
            <a:r>
              <a:rPr lang="it-IT" sz="2800" i="1" dirty="0" err="1"/>
              <a:t>Zukunftstechnologien</a:t>
            </a:r>
            <a:r>
              <a:rPr lang="it-IT" sz="2800" i="1" dirty="0"/>
              <a:t> – </a:t>
            </a:r>
            <a:r>
              <a:rPr lang="it-IT" sz="2800" i="1" dirty="0" err="1"/>
              <a:t>jährlich</a:t>
            </a:r>
            <a:r>
              <a:rPr lang="it-IT" sz="2800" i="1" dirty="0"/>
              <a:t>.</a:t>
            </a:r>
          </a:p>
          <a:p>
            <a:endParaRPr lang="it-IT" sz="2800" dirty="0"/>
          </a:p>
          <a:p>
            <a:r>
              <a:rPr lang="it-IT" sz="2800" dirty="0"/>
              <a:t>Rapporto Draghi: l’UE deve investire miliardi di euro nell’economia</a:t>
            </a:r>
          </a:p>
          <a:p>
            <a:r>
              <a:rPr lang="it-IT" sz="2800" dirty="0"/>
              <a:t>Secondo l’ex presidente della BCE, l’Europa ha bisogno di una nuova strategia industriale. Nel rapporto strategico presentato alla Commissione europea chiede investimenti di quasi un bilione l’anno nelle tecnologie del futuro.</a:t>
            </a:r>
          </a:p>
        </p:txBody>
      </p:sp>
    </p:spTree>
    <p:extLst>
      <p:ext uri="{BB962C8B-B14F-4D97-AF65-F5344CB8AC3E}">
        <p14:creationId xmlns:p14="http://schemas.microsoft.com/office/powerpoint/2010/main" val="22752795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124754"/>
          </a:xfrm>
          <a:prstGeom prst="rect">
            <a:avLst/>
          </a:prstGeom>
          <a:noFill/>
          <a:ln w="9525">
            <a:noFill/>
            <a:miter lim="800000"/>
            <a:headEnd/>
            <a:tailEnd/>
          </a:ln>
        </p:spPr>
        <p:txBody>
          <a:bodyPr>
            <a:spAutoFit/>
          </a:bodyPr>
          <a:lstStyle/>
          <a:p>
            <a:r>
              <a:rPr lang="it-IT" sz="2800" i="1" dirty="0"/>
              <a:t>Die </a:t>
            </a:r>
            <a:r>
              <a:rPr lang="it-IT" sz="2800" i="1" dirty="0" err="1"/>
              <a:t>Europäische</a:t>
            </a:r>
            <a:r>
              <a:rPr lang="it-IT" sz="2800" i="1" dirty="0"/>
              <a:t> Union </a:t>
            </a:r>
            <a:r>
              <a:rPr lang="it-IT" sz="2800" i="1" dirty="0" err="1"/>
              <a:t>droht</a:t>
            </a:r>
            <a:r>
              <a:rPr lang="it-IT" sz="2800" i="1" dirty="0"/>
              <a:t> </a:t>
            </a:r>
            <a:r>
              <a:rPr lang="it-IT" sz="2800" i="1" dirty="0" err="1"/>
              <a:t>nach</a:t>
            </a:r>
            <a:r>
              <a:rPr lang="it-IT" sz="2800" i="1" dirty="0"/>
              <a:t> </a:t>
            </a:r>
            <a:r>
              <a:rPr lang="it-IT" sz="2800" i="1" dirty="0" err="1"/>
              <a:t>Ansicht</a:t>
            </a:r>
            <a:r>
              <a:rPr lang="it-IT" sz="2800" i="1" dirty="0"/>
              <a:t> </a:t>
            </a:r>
            <a:r>
              <a:rPr lang="it-IT" sz="2800" i="1" dirty="0" err="1"/>
              <a:t>des</a:t>
            </a:r>
            <a:r>
              <a:rPr lang="it-IT" sz="2800" i="1" dirty="0"/>
              <a:t> </a:t>
            </a:r>
            <a:r>
              <a:rPr lang="it-IT" sz="2800" i="1" dirty="0" err="1"/>
              <a:t>ehemaligen</a:t>
            </a:r>
            <a:r>
              <a:rPr lang="it-IT" sz="2800" i="1" dirty="0"/>
              <a:t> </a:t>
            </a:r>
            <a:r>
              <a:rPr lang="it-IT" sz="2800" i="1" dirty="0" err="1"/>
              <a:t>italienischen</a:t>
            </a:r>
            <a:r>
              <a:rPr lang="it-IT" sz="2800" i="1" dirty="0"/>
              <a:t> </a:t>
            </a:r>
            <a:r>
              <a:rPr lang="it-IT" sz="2800" i="1" dirty="0" err="1"/>
              <a:t>Regierungschefs</a:t>
            </a:r>
            <a:r>
              <a:rPr lang="it-IT" sz="2800" i="1" dirty="0"/>
              <a:t> Mario Draghi </a:t>
            </a:r>
            <a:r>
              <a:rPr lang="it-IT" sz="2800" i="1" dirty="0" err="1"/>
              <a:t>im</a:t>
            </a:r>
            <a:r>
              <a:rPr lang="it-IT" sz="2800" i="1" dirty="0"/>
              <a:t> </a:t>
            </a:r>
            <a:r>
              <a:rPr lang="it-IT" sz="2800" i="1" dirty="0" err="1"/>
              <a:t>Konkurrenzkampf</a:t>
            </a:r>
            <a:r>
              <a:rPr lang="it-IT" sz="2800" i="1" dirty="0"/>
              <a:t> </a:t>
            </a:r>
            <a:r>
              <a:rPr lang="it-IT" sz="2800" i="1" dirty="0" err="1"/>
              <a:t>mit</a:t>
            </a:r>
            <a:r>
              <a:rPr lang="it-IT" sz="2800" i="1" dirty="0"/>
              <a:t> </a:t>
            </a:r>
            <a:r>
              <a:rPr lang="it-IT" sz="2800" i="1" dirty="0" err="1"/>
              <a:t>Unternehmen</a:t>
            </a:r>
            <a:r>
              <a:rPr lang="it-IT" sz="2800" i="1" dirty="0"/>
              <a:t> </a:t>
            </a:r>
            <a:r>
              <a:rPr lang="it-IT" sz="2800" i="1" dirty="0" err="1"/>
              <a:t>aus</a:t>
            </a:r>
            <a:r>
              <a:rPr lang="it-IT" sz="2800" i="1" dirty="0"/>
              <a:t> </a:t>
            </a:r>
            <a:r>
              <a:rPr lang="it-IT" sz="2800" i="1" dirty="0" err="1"/>
              <a:t>Asien</a:t>
            </a:r>
            <a:r>
              <a:rPr lang="it-IT" sz="2800" i="1" dirty="0"/>
              <a:t> und </a:t>
            </a:r>
            <a:r>
              <a:rPr lang="it-IT" sz="2800" i="1" dirty="0" err="1"/>
              <a:t>Nordamerika</a:t>
            </a:r>
            <a:r>
              <a:rPr lang="it-IT" sz="2800" i="1" dirty="0"/>
              <a:t> </a:t>
            </a:r>
            <a:r>
              <a:rPr lang="it-IT" sz="2800" i="1" dirty="0" err="1"/>
              <a:t>abgehängt</a:t>
            </a:r>
            <a:r>
              <a:rPr lang="it-IT" sz="2800" i="1" dirty="0"/>
              <a:t> </a:t>
            </a:r>
            <a:r>
              <a:rPr lang="it-IT" sz="2800" i="1" dirty="0" err="1"/>
              <a:t>zu</a:t>
            </a:r>
            <a:r>
              <a:rPr lang="it-IT" sz="2800" i="1" dirty="0"/>
              <a:t> </a:t>
            </a:r>
            <a:r>
              <a:rPr lang="it-IT" sz="2800" i="1" dirty="0" err="1"/>
              <a:t>werden</a:t>
            </a:r>
            <a:r>
              <a:rPr lang="it-IT" sz="2800" i="1" dirty="0"/>
              <a:t>. </a:t>
            </a:r>
            <a:r>
              <a:rPr lang="it-IT" sz="2800" i="1" dirty="0" err="1"/>
              <a:t>Der</a:t>
            </a:r>
            <a:r>
              <a:rPr lang="it-IT" sz="2800" i="1" dirty="0"/>
              <a:t> </a:t>
            </a:r>
            <a:r>
              <a:rPr lang="it-IT" sz="2800" i="1" dirty="0" err="1"/>
              <a:t>frühere</a:t>
            </a:r>
            <a:r>
              <a:rPr lang="it-IT" sz="2800" i="1" dirty="0"/>
              <a:t> </a:t>
            </a:r>
            <a:r>
              <a:rPr lang="it-IT" sz="2800" i="1" dirty="0" err="1"/>
              <a:t>Präsident</a:t>
            </a:r>
            <a:r>
              <a:rPr lang="it-IT" sz="2800" i="1" dirty="0"/>
              <a:t> </a:t>
            </a:r>
            <a:r>
              <a:rPr lang="it-IT" sz="2800" i="1" dirty="0" err="1"/>
              <a:t>der</a:t>
            </a:r>
            <a:r>
              <a:rPr lang="it-IT" sz="2800" i="1" dirty="0"/>
              <a:t> </a:t>
            </a:r>
            <a:r>
              <a:rPr lang="it-IT" sz="2800" i="1" dirty="0" err="1"/>
              <a:t>Europäischen</a:t>
            </a:r>
            <a:r>
              <a:rPr lang="it-IT" sz="2800" i="1" dirty="0"/>
              <a:t> </a:t>
            </a:r>
            <a:r>
              <a:rPr lang="it-IT" sz="2800" i="1" dirty="0" err="1"/>
              <a:t>Zentralbank</a:t>
            </a:r>
            <a:r>
              <a:rPr lang="it-IT" sz="2800" i="1" dirty="0"/>
              <a:t> (EZB) </a:t>
            </a:r>
            <a:r>
              <a:rPr lang="it-IT" sz="2800" i="1" dirty="0" err="1"/>
              <a:t>rief</a:t>
            </a:r>
            <a:r>
              <a:rPr lang="it-IT" sz="2800" i="1" dirty="0"/>
              <a:t> </a:t>
            </a:r>
            <a:r>
              <a:rPr lang="it-IT" sz="2800" i="1" dirty="0" err="1"/>
              <a:t>deshalb</a:t>
            </a:r>
            <a:r>
              <a:rPr lang="it-IT" sz="2800" i="1" dirty="0"/>
              <a:t> die EU </a:t>
            </a:r>
            <a:r>
              <a:rPr lang="it-IT" sz="2800" i="1" dirty="0" err="1"/>
              <a:t>zu</a:t>
            </a:r>
            <a:r>
              <a:rPr lang="it-IT" sz="2800" i="1" dirty="0"/>
              <a:t> »</a:t>
            </a:r>
            <a:r>
              <a:rPr lang="it-IT" sz="2800" i="1" dirty="0" err="1"/>
              <a:t>massiven</a:t>
            </a:r>
            <a:r>
              <a:rPr lang="it-IT" sz="2800" i="1" dirty="0"/>
              <a:t>« </a:t>
            </a:r>
            <a:r>
              <a:rPr lang="it-IT" sz="2800" i="1" dirty="0" err="1"/>
              <a:t>Investitionen</a:t>
            </a:r>
            <a:r>
              <a:rPr lang="it-IT" sz="2800" i="1" dirty="0"/>
              <a:t> in </a:t>
            </a:r>
            <a:r>
              <a:rPr lang="it-IT" sz="2800" i="1" dirty="0" err="1"/>
              <a:t>Wirtschaft</a:t>
            </a:r>
            <a:r>
              <a:rPr lang="it-IT" sz="2800" i="1" dirty="0"/>
              <a:t>, </a:t>
            </a:r>
            <a:r>
              <a:rPr lang="it-IT" sz="2800" i="1" dirty="0" err="1"/>
              <a:t>Verteidigung</a:t>
            </a:r>
            <a:r>
              <a:rPr lang="it-IT" sz="2800" i="1" dirty="0"/>
              <a:t> und </a:t>
            </a:r>
            <a:r>
              <a:rPr lang="it-IT" sz="2800" i="1" dirty="0" err="1"/>
              <a:t>Klimaschutz</a:t>
            </a:r>
            <a:r>
              <a:rPr lang="it-IT" sz="2800" i="1" dirty="0"/>
              <a:t> </a:t>
            </a:r>
            <a:r>
              <a:rPr lang="it-IT" sz="2800" i="1" dirty="0" err="1"/>
              <a:t>auf</a:t>
            </a:r>
            <a:r>
              <a:rPr lang="it-IT" sz="2800" i="1" dirty="0"/>
              <a:t>. </a:t>
            </a:r>
          </a:p>
          <a:p>
            <a:endParaRPr lang="it-IT" sz="2800" i="1" dirty="0"/>
          </a:p>
          <a:p>
            <a:r>
              <a:rPr lang="it-IT" sz="2800" dirty="0"/>
              <a:t>Secondo l’ex presidente del Consiglio Mario Draghi, nella competizione con aziende asiatiche e statunitensi l’Unione Europea rischia di perdere terreno. Per questo, l’ex presidente della BCE ha chiesto all’Europa “massicci” investimenti nell’economia, nella difesa e nella transizione ecologica ed energetica. </a:t>
            </a:r>
          </a:p>
        </p:txBody>
      </p:sp>
    </p:spTree>
    <p:extLst>
      <p:ext uri="{BB962C8B-B14F-4D97-AF65-F5344CB8AC3E}">
        <p14:creationId xmlns:p14="http://schemas.microsoft.com/office/powerpoint/2010/main" val="9317563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693866"/>
          </a:xfrm>
          <a:prstGeom prst="rect">
            <a:avLst/>
          </a:prstGeom>
          <a:noFill/>
          <a:ln w="9525">
            <a:noFill/>
            <a:miter lim="800000"/>
            <a:headEnd/>
            <a:tailEnd/>
          </a:ln>
        </p:spPr>
        <p:txBody>
          <a:bodyPr>
            <a:spAutoFit/>
          </a:bodyPr>
          <a:lstStyle/>
          <a:p>
            <a:r>
              <a:rPr lang="it-IT" sz="2800" i="1" dirty="0" err="1"/>
              <a:t>Nötig</a:t>
            </a:r>
            <a:r>
              <a:rPr lang="it-IT" sz="2800" i="1" dirty="0"/>
              <a:t> </a:t>
            </a:r>
            <a:r>
              <a:rPr lang="it-IT" sz="2800" i="1" dirty="0" err="1"/>
              <a:t>seien</a:t>
            </a:r>
            <a:r>
              <a:rPr lang="it-IT" sz="2800" i="1" dirty="0"/>
              <a:t> »</a:t>
            </a:r>
            <a:r>
              <a:rPr lang="it-IT" sz="2800" i="1" dirty="0" err="1"/>
              <a:t>zusätzlich</a:t>
            </a:r>
            <a:r>
              <a:rPr lang="it-IT" sz="2800" i="1" dirty="0"/>
              <a:t> </a:t>
            </a:r>
            <a:r>
              <a:rPr lang="it-IT" sz="2800" i="1" dirty="0" err="1"/>
              <a:t>jährliche</a:t>
            </a:r>
            <a:r>
              <a:rPr lang="it-IT" sz="2800" i="1" dirty="0"/>
              <a:t> </a:t>
            </a:r>
            <a:r>
              <a:rPr lang="it-IT" sz="2800" i="1" dirty="0" err="1"/>
              <a:t>Mindestinvestitionen</a:t>
            </a:r>
            <a:r>
              <a:rPr lang="it-IT" sz="2800" i="1" dirty="0"/>
              <a:t> von 750 bis 800 </a:t>
            </a:r>
            <a:r>
              <a:rPr lang="it-IT" sz="2800" i="1" dirty="0" err="1"/>
              <a:t>Milliarden</a:t>
            </a:r>
            <a:r>
              <a:rPr lang="it-IT" sz="2800" i="1" dirty="0"/>
              <a:t> Euro«, </a:t>
            </a:r>
            <a:r>
              <a:rPr lang="it-IT" sz="2800" i="1" dirty="0" err="1"/>
              <a:t>schreibt</a:t>
            </a:r>
            <a:r>
              <a:rPr lang="it-IT" sz="2800" i="1" dirty="0"/>
              <a:t> Draghi in </a:t>
            </a:r>
            <a:r>
              <a:rPr lang="it-IT" sz="2800" i="1" dirty="0" err="1"/>
              <a:t>einem</a:t>
            </a:r>
            <a:r>
              <a:rPr lang="it-IT" sz="2800" i="1" dirty="0"/>
              <a:t> </a:t>
            </a:r>
            <a:r>
              <a:rPr lang="it-IT" sz="2800" i="1" dirty="0" err="1"/>
              <a:t>Strategiebericht</a:t>
            </a:r>
            <a:r>
              <a:rPr lang="it-IT" sz="2800" i="1" dirty="0"/>
              <a:t> zur EU-</a:t>
            </a:r>
            <a:r>
              <a:rPr lang="it-IT" sz="2800" i="1" dirty="0" err="1"/>
              <a:t>Wettbewerbsfähigkeit</a:t>
            </a:r>
            <a:r>
              <a:rPr lang="it-IT" sz="2800" i="1" dirty="0"/>
              <a:t>, </a:t>
            </a:r>
            <a:r>
              <a:rPr lang="it-IT" sz="2800" i="1" dirty="0" err="1"/>
              <a:t>den</a:t>
            </a:r>
            <a:r>
              <a:rPr lang="it-IT" sz="2800" i="1" dirty="0"/>
              <a:t> </a:t>
            </a:r>
            <a:r>
              <a:rPr lang="it-IT" sz="2800" i="1" dirty="0" err="1"/>
              <a:t>er</a:t>
            </a:r>
            <a:r>
              <a:rPr lang="it-IT" sz="2800" i="1" dirty="0"/>
              <a:t> </a:t>
            </a:r>
            <a:r>
              <a:rPr lang="it-IT" sz="2800" i="1" dirty="0" err="1"/>
              <a:t>am</a:t>
            </a:r>
            <a:r>
              <a:rPr lang="it-IT" sz="2800" i="1" dirty="0"/>
              <a:t> </a:t>
            </a:r>
            <a:r>
              <a:rPr lang="it-IT" sz="2800" i="1" dirty="0" err="1"/>
              <a:t>Montag</a:t>
            </a:r>
            <a:r>
              <a:rPr lang="it-IT" sz="2800" i="1" dirty="0"/>
              <a:t> in </a:t>
            </a:r>
            <a:r>
              <a:rPr lang="it-IT" sz="2800" i="1" dirty="0" err="1"/>
              <a:t>Brüssel</a:t>
            </a:r>
            <a:r>
              <a:rPr lang="it-IT" sz="2800" i="1" dirty="0"/>
              <a:t> </a:t>
            </a:r>
            <a:r>
              <a:rPr lang="it-IT" sz="2800" i="1" dirty="0" err="1"/>
              <a:t>vorstellte</a:t>
            </a:r>
            <a:r>
              <a:rPr lang="it-IT" sz="2800" i="1" dirty="0"/>
              <a:t>. </a:t>
            </a:r>
            <a:r>
              <a:rPr lang="it-IT" sz="2800" i="1" dirty="0" err="1"/>
              <a:t>Dafür</a:t>
            </a:r>
            <a:r>
              <a:rPr lang="it-IT" sz="2800" i="1" dirty="0"/>
              <a:t> </a:t>
            </a:r>
            <a:r>
              <a:rPr lang="it-IT" sz="2800" i="1" dirty="0" err="1"/>
              <a:t>empfahl</a:t>
            </a:r>
            <a:r>
              <a:rPr lang="it-IT" sz="2800" i="1" dirty="0"/>
              <a:t> </a:t>
            </a:r>
            <a:r>
              <a:rPr lang="it-IT" sz="2800" i="1" dirty="0" err="1"/>
              <a:t>er</a:t>
            </a:r>
            <a:r>
              <a:rPr lang="it-IT" sz="2800" i="1" dirty="0"/>
              <a:t> die </a:t>
            </a:r>
            <a:r>
              <a:rPr lang="it-IT" sz="2800" i="1" dirty="0" err="1"/>
              <a:t>Aufnahme</a:t>
            </a:r>
            <a:r>
              <a:rPr lang="it-IT" sz="2800" i="1" dirty="0"/>
              <a:t> </a:t>
            </a:r>
            <a:r>
              <a:rPr lang="it-IT" sz="2800" i="1" dirty="0" err="1"/>
              <a:t>neuer</a:t>
            </a:r>
            <a:r>
              <a:rPr lang="it-IT" sz="2800" i="1" dirty="0"/>
              <a:t> </a:t>
            </a:r>
            <a:r>
              <a:rPr lang="it-IT" sz="2800" i="1" dirty="0" err="1"/>
              <a:t>Gemeinschaftsschulden</a:t>
            </a:r>
            <a:r>
              <a:rPr lang="it-IT" sz="2800" i="1" dirty="0"/>
              <a:t> </a:t>
            </a:r>
            <a:r>
              <a:rPr lang="it-IT" sz="2800" i="1" dirty="0" err="1"/>
              <a:t>wie</a:t>
            </a:r>
            <a:r>
              <a:rPr lang="it-IT" sz="2800" i="1" dirty="0"/>
              <a:t> </a:t>
            </a:r>
            <a:r>
              <a:rPr lang="it-IT" sz="2800" i="1" dirty="0" err="1"/>
              <a:t>zuletzt</a:t>
            </a:r>
            <a:r>
              <a:rPr lang="it-IT" sz="2800" i="1" dirty="0"/>
              <a:t> in </a:t>
            </a:r>
            <a:r>
              <a:rPr lang="it-IT" sz="2800" i="1" dirty="0" err="1"/>
              <a:t>der</a:t>
            </a:r>
            <a:r>
              <a:rPr lang="it-IT" sz="2800" i="1" dirty="0"/>
              <a:t> </a:t>
            </a:r>
            <a:r>
              <a:rPr lang="it-IT" sz="2800" i="1" dirty="0" err="1"/>
              <a:t>Coronapandemie</a:t>
            </a:r>
            <a:r>
              <a:rPr lang="it-IT" sz="2800" i="1" dirty="0"/>
              <a:t>.</a:t>
            </a:r>
          </a:p>
          <a:p>
            <a:endParaRPr lang="it-IT" sz="2800" dirty="0"/>
          </a:p>
          <a:p>
            <a:r>
              <a:rPr lang="it-IT" sz="2800" dirty="0"/>
              <a:t>Sarebbero necessari “investimenti aggiuntivi di 750-800 miliardi di euro l’anno”, così scrive Draghi nel rapporto sul futuro della competitività europea, presentato da lui stesso lunedì a Bruxelles. A tal fine ha proposto di emettere nuovi strumenti di debito comune, come già è avvenuto durante la pandemia.</a:t>
            </a:r>
          </a:p>
        </p:txBody>
      </p:sp>
    </p:spTree>
    <p:extLst>
      <p:ext uri="{BB962C8B-B14F-4D97-AF65-F5344CB8AC3E}">
        <p14:creationId xmlns:p14="http://schemas.microsoft.com/office/powerpoint/2010/main" val="13897798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3970318"/>
          </a:xfrm>
          <a:prstGeom prst="rect">
            <a:avLst/>
          </a:prstGeom>
          <a:noFill/>
          <a:ln w="9525">
            <a:noFill/>
            <a:miter lim="800000"/>
            <a:headEnd/>
            <a:tailEnd/>
          </a:ln>
        </p:spPr>
        <p:txBody>
          <a:bodyPr>
            <a:spAutoFit/>
          </a:bodyPr>
          <a:lstStyle/>
          <a:p>
            <a:r>
              <a:rPr lang="it-IT" sz="2800" i="1" dirty="0"/>
              <a:t>Draghi </a:t>
            </a:r>
            <a:r>
              <a:rPr lang="it-IT" sz="2800" i="1" dirty="0" err="1"/>
              <a:t>plädiert</a:t>
            </a:r>
            <a:r>
              <a:rPr lang="it-IT" sz="2800" i="1" dirty="0"/>
              <a:t> in </a:t>
            </a:r>
            <a:r>
              <a:rPr lang="it-IT" sz="2800" i="1" dirty="0" err="1"/>
              <a:t>seinem</a:t>
            </a:r>
            <a:r>
              <a:rPr lang="it-IT" sz="2800" i="1" dirty="0"/>
              <a:t> </a:t>
            </a:r>
            <a:r>
              <a:rPr lang="it-IT" sz="2800" i="1" dirty="0" err="1"/>
              <a:t>Bericht</a:t>
            </a:r>
            <a:r>
              <a:rPr lang="it-IT" sz="2800" i="1" dirty="0"/>
              <a:t> </a:t>
            </a:r>
            <a:r>
              <a:rPr lang="it-IT" sz="2800" i="1" dirty="0" err="1"/>
              <a:t>zu</a:t>
            </a:r>
            <a:r>
              <a:rPr lang="it-IT" sz="2800" i="1" dirty="0"/>
              <a:t> </a:t>
            </a:r>
            <a:r>
              <a:rPr lang="it-IT" sz="2800" i="1" dirty="0" err="1"/>
              <a:t>einer</a:t>
            </a:r>
            <a:r>
              <a:rPr lang="it-IT" sz="2800" i="1" dirty="0"/>
              <a:t> »</a:t>
            </a:r>
            <a:r>
              <a:rPr lang="it-IT" sz="2800" i="1" dirty="0" err="1"/>
              <a:t>neuen</a:t>
            </a:r>
            <a:r>
              <a:rPr lang="it-IT" sz="2800" i="1" dirty="0"/>
              <a:t> </a:t>
            </a:r>
            <a:r>
              <a:rPr lang="it-IT" sz="2800" i="1" dirty="0" err="1"/>
              <a:t>Industriestrategie</a:t>
            </a:r>
            <a:r>
              <a:rPr lang="it-IT" sz="2800" i="1" dirty="0"/>
              <a:t>« </a:t>
            </a:r>
            <a:r>
              <a:rPr lang="it-IT" sz="2800" i="1" dirty="0" err="1"/>
              <a:t>für</a:t>
            </a:r>
            <a:r>
              <a:rPr lang="it-IT" sz="2800" i="1" dirty="0"/>
              <a:t> die </a:t>
            </a:r>
            <a:r>
              <a:rPr lang="it-IT" sz="2800" i="1" dirty="0" err="1"/>
              <a:t>Ausgabe</a:t>
            </a:r>
            <a:r>
              <a:rPr lang="it-IT" sz="2800" i="1" dirty="0"/>
              <a:t> </a:t>
            </a:r>
            <a:r>
              <a:rPr lang="it-IT" sz="2800" i="1" dirty="0" err="1"/>
              <a:t>neuer</a:t>
            </a:r>
            <a:r>
              <a:rPr lang="it-IT" sz="2800" i="1" dirty="0"/>
              <a:t> </a:t>
            </a:r>
            <a:r>
              <a:rPr lang="it-IT" sz="2800" i="1" dirty="0" err="1"/>
              <a:t>Schulden</a:t>
            </a:r>
            <a:r>
              <a:rPr lang="it-IT" sz="2800" i="1" dirty="0"/>
              <a:t> »zur </a:t>
            </a:r>
            <a:r>
              <a:rPr lang="it-IT" sz="2800" i="1" dirty="0" err="1"/>
              <a:t>Finanzierung</a:t>
            </a:r>
            <a:r>
              <a:rPr lang="it-IT" sz="2800" i="1" dirty="0"/>
              <a:t> </a:t>
            </a:r>
            <a:r>
              <a:rPr lang="it-IT" sz="2800" i="1" dirty="0" err="1"/>
              <a:t>gemeinsamer</a:t>
            </a:r>
            <a:r>
              <a:rPr lang="it-IT" sz="2800" i="1" dirty="0"/>
              <a:t> </a:t>
            </a:r>
            <a:r>
              <a:rPr lang="it-IT" sz="2800" i="1" dirty="0" err="1"/>
              <a:t>Investitionsprojekte</a:t>
            </a:r>
            <a:r>
              <a:rPr lang="it-IT" sz="2800" i="1" dirty="0"/>
              <a:t>, die </a:t>
            </a:r>
            <a:r>
              <a:rPr lang="it-IT" sz="2800" i="1" dirty="0" err="1"/>
              <a:t>die</a:t>
            </a:r>
            <a:r>
              <a:rPr lang="it-IT" sz="2800" i="1" dirty="0"/>
              <a:t> </a:t>
            </a:r>
            <a:r>
              <a:rPr lang="it-IT" sz="2800" i="1" dirty="0" err="1"/>
              <a:t>Wettbewerbsfähigkeit</a:t>
            </a:r>
            <a:r>
              <a:rPr lang="it-IT" sz="2800" i="1" dirty="0"/>
              <a:t> und </a:t>
            </a:r>
            <a:r>
              <a:rPr lang="it-IT" sz="2800" i="1" dirty="0" err="1"/>
              <a:t>Sicherheit</a:t>
            </a:r>
            <a:r>
              <a:rPr lang="it-IT" sz="2800" i="1" dirty="0"/>
              <a:t> </a:t>
            </a:r>
            <a:r>
              <a:rPr lang="it-IT" sz="2800" i="1" dirty="0" err="1"/>
              <a:t>der</a:t>
            </a:r>
            <a:r>
              <a:rPr lang="it-IT" sz="2800" i="1" dirty="0"/>
              <a:t> EU </a:t>
            </a:r>
            <a:r>
              <a:rPr lang="it-IT" sz="2800" i="1" dirty="0" err="1"/>
              <a:t>erhöhen</a:t>
            </a:r>
            <a:r>
              <a:rPr lang="it-IT" sz="2800" i="1" dirty="0"/>
              <a:t>«.</a:t>
            </a:r>
          </a:p>
          <a:p>
            <a:endParaRPr lang="it-IT" sz="2800" dirty="0"/>
          </a:p>
          <a:p>
            <a:r>
              <a:rPr lang="it-IT" sz="2800" dirty="0"/>
              <a:t>Nel rapporto, Draghi insiste su una nuova “strategia industriale”, sull’emissione di nuovi debiti e “sul finanziamento di progetti d’investimento congiunti, che aumentino la sicurezza e la competitività dell’UE”.</a:t>
            </a:r>
          </a:p>
        </p:txBody>
      </p:sp>
    </p:spTree>
    <p:extLst>
      <p:ext uri="{BB962C8B-B14F-4D97-AF65-F5344CB8AC3E}">
        <p14:creationId xmlns:p14="http://schemas.microsoft.com/office/powerpoint/2010/main" val="36927896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632311"/>
          </a:xfrm>
          <a:prstGeom prst="rect">
            <a:avLst/>
          </a:prstGeom>
          <a:noFill/>
          <a:ln w="9525">
            <a:noFill/>
            <a:miter lim="800000"/>
            <a:headEnd/>
            <a:tailEnd/>
          </a:ln>
        </p:spPr>
        <p:txBody>
          <a:bodyPr>
            <a:spAutoFit/>
          </a:bodyPr>
          <a:lstStyle/>
          <a:p>
            <a:r>
              <a:rPr lang="it-IT" i="1" dirty="0" err="1"/>
              <a:t>Angesichts</a:t>
            </a:r>
            <a:r>
              <a:rPr lang="it-IT" i="1" dirty="0"/>
              <a:t> </a:t>
            </a:r>
            <a:r>
              <a:rPr lang="it-IT" i="1" dirty="0" err="1"/>
              <a:t>der</a:t>
            </a:r>
            <a:r>
              <a:rPr lang="it-IT" i="1" dirty="0"/>
              <a:t> </a:t>
            </a:r>
            <a:r>
              <a:rPr lang="it-IT" i="1" dirty="0" err="1"/>
              <a:t>Konkurrenz</a:t>
            </a:r>
            <a:r>
              <a:rPr lang="it-IT" i="1" dirty="0"/>
              <a:t> </a:t>
            </a:r>
            <a:r>
              <a:rPr lang="it-IT" i="1" dirty="0" err="1"/>
              <a:t>aus</a:t>
            </a:r>
            <a:r>
              <a:rPr lang="it-IT" i="1" dirty="0"/>
              <a:t> </a:t>
            </a:r>
            <a:r>
              <a:rPr lang="it-IT" i="1" dirty="0" err="1"/>
              <a:t>den</a:t>
            </a:r>
            <a:r>
              <a:rPr lang="it-IT" i="1" dirty="0"/>
              <a:t> USA und China </a:t>
            </a:r>
            <a:r>
              <a:rPr lang="it-IT" i="1" dirty="0" err="1"/>
              <a:t>warnte</a:t>
            </a:r>
            <a:r>
              <a:rPr lang="it-IT" i="1" dirty="0"/>
              <a:t> Draghi die </a:t>
            </a:r>
            <a:r>
              <a:rPr lang="it-IT" i="1" dirty="0" err="1"/>
              <a:t>Europäer</a:t>
            </a:r>
            <a:r>
              <a:rPr lang="it-IT" i="1" dirty="0"/>
              <a:t> </a:t>
            </a:r>
            <a:r>
              <a:rPr lang="it-IT" i="1" dirty="0" err="1"/>
              <a:t>vor</a:t>
            </a:r>
            <a:r>
              <a:rPr lang="it-IT" i="1" dirty="0"/>
              <a:t> </a:t>
            </a:r>
            <a:r>
              <a:rPr lang="it-IT" i="1" dirty="0" err="1"/>
              <a:t>einer</a:t>
            </a:r>
            <a:r>
              <a:rPr lang="it-IT" i="1" dirty="0"/>
              <a:t> »</a:t>
            </a:r>
            <a:r>
              <a:rPr lang="it-IT" i="1" dirty="0" err="1"/>
              <a:t>existenziellen</a:t>
            </a:r>
            <a:r>
              <a:rPr lang="it-IT" i="1" dirty="0"/>
              <a:t> </a:t>
            </a:r>
            <a:r>
              <a:rPr lang="it-IT" i="1" dirty="0" err="1"/>
              <a:t>Herausforderung</a:t>
            </a:r>
            <a:r>
              <a:rPr lang="it-IT" i="1" dirty="0"/>
              <a:t>«. </a:t>
            </a:r>
            <a:r>
              <a:rPr lang="it-IT" i="1" dirty="0" err="1"/>
              <a:t>Ohne</a:t>
            </a:r>
            <a:r>
              <a:rPr lang="it-IT" i="1" dirty="0"/>
              <a:t> </a:t>
            </a:r>
            <a:r>
              <a:rPr lang="it-IT" i="1" dirty="0" err="1"/>
              <a:t>höhere</a:t>
            </a:r>
            <a:r>
              <a:rPr lang="it-IT" i="1" dirty="0"/>
              <a:t> </a:t>
            </a:r>
            <a:r>
              <a:rPr lang="it-IT" i="1" dirty="0" err="1"/>
              <a:t>Produktivität</a:t>
            </a:r>
            <a:r>
              <a:rPr lang="it-IT" i="1" dirty="0"/>
              <a:t> </a:t>
            </a:r>
            <a:r>
              <a:rPr lang="it-IT" i="1" dirty="0" err="1"/>
              <a:t>könne</a:t>
            </a:r>
            <a:r>
              <a:rPr lang="it-IT" i="1" dirty="0"/>
              <a:t> Europa </a:t>
            </a:r>
            <a:r>
              <a:rPr lang="it-IT" i="1" dirty="0" err="1"/>
              <a:t>nicht</a:t>
            </a:r>
            <a:r>
              <a:rPr lang="it-IT" i="1" dirty="0"/>
              <a:t> »</a:t>
            </a:r>
            <a:r>
              <a:rPr lang="it-IT" i="1" dirty="0" err="1"/>
              <a:t>führend</a:t>
            </a:r>
            <a:r>
              <a:rPr lang="it-IT" i="1" dirty="0"/>
              <a:t> bei </a:t>
            </a:r>
            <a:r>
              <a:rPr lang="it-IT" i="1" dirty="0" err="1"/>
              <a:t>neuen</a:t>
            </a:r>
            <a:r>
              <a:rPr lang="it-IT" i="1" dirty="0"/>
              <a:t> </a:t>
            </a:r>
            <a:r>
              <a:rPr lang="it-IT" i="1" dirty="0" err="1"/>
              <a:t>Technologien</a:t>
            </a:r>
            <a:r>
              <a:rPr lang="it-IT" i="1" dirty="0"/>
              <a:t>, </a:t>
            </a:r>
            <a:r>
              <a:rPr lang="it-IT" i="1" dirty="0" err="1"/>
              <a:t>Leuchtturm</a:t>
            </a:r>
            <a:r>
              <a:rPr lang="it-IT" i="1" dirty="0"/>
              <a:t> </a:t>
            </a:r>
            <a:r>
              <a:rPr lang="it-IT" i="1" dirty="0" err="1"/>
              <a:t>der</a:t>
            </a:r>
            <a:r>
              <a:rPr lang="it-IT" i="1" dirty="0"/>
              <a:t> </a:t>
            </a:r>
            <a:r>
              <a:rPr lang="it-IT" i="1" dirty="0" err="1"/>
              <a:t>Klimaverantwortung</a:t>
            </a:r>
            <a:r>
              <a:rPr lang="it-IT" i="1" dirty="0"/>
              <a:t> und </a:t>
            </a:r>
            <a:r>
              <a:rPr lang="it-IT" i="1" dirty="0" err="1"/>
              <a:t>unabhängiger</a:t>
            </a:r>
            <a:r>
              <a:rPr lang="it-IT" i="1" dirty="0"/>
              <a:t> </a:t>
            </a:r>
            <a:r>
              <a:rPr lang="it-IT" i="1" dirty="0" err="1"/>
              <a:t>Akteur</a:t>
            </a:r>
            <a:r>
              <a:rPr lang="it-IT" i="1" dirty="0"/>
              <a:t> </a:t>
            </a:r>
            <a:r>
              <a:rPr lang="it-IT" i="1" dirty="0" err="1"/>
              <a:t>auf</a:t>
            </a:r>
            <a:r>
              <a:rPr lang="it-IT" i="1" dirty="0"/>
              <a:t> </a:t>
            </a:r>
            <a:r>
              <a:rPr lang="it-IT" i="1" dirty="0" err="1"/>
              <a:t>der</a:t>
            </a:r>
            <a:r>
              <a:rPr lang="it-IT" i="1" dirty="0"/>
              <a:t> </a:t>
            </a:r>
            <a:r>
              <a:rPr lang="it-IT" i="1" dirty="0" err="1"/>
              <a:t>Weltbühne</a:t>
            </a:r>
            <a:r>
              <a:rPr lang="it-IT" i="1" dirty="0"/>
              <a:t>« </a:t>
            </a:r>
            <a:r>
              <a:rPr lang="it-IT" i="1" dirty="0" err="1"/>
              <a:t>sein</a:t>
            </a:r>
            <a:r>
              <a:rPr lang="it-IT" i="1" dirty="0"/>
              <a:t>. </a:t>
            </a:r>
            <a:r>
              <a:rPr lang="it-IT" i="1" dirty="0" err="1"/>
              <a:t>Auch</a:t>
            </a:r>
            <a:r>
              <a:rPr lang="it-IT" i="1" dirty="0"/>
              <a:t> </a:t>
            </a:r>
            <a:r>
              <a:rPr lang="it-IT" i="1" dirty="0" err="1"/>
              <a:t>das</a:t>
            </a:r>
            <a:r>
              <a:rPr lang="it-IT" i="1" dirty="0"/>
              <a:t> </a:t>
            </a:r>
            <a:r>
              <a:rPr lang="it-IT" i="1" dirty="0" err="1"/>
              <a:t>europäische</a:t>
            </a:r>
            <a:r>
              <a:rPr lang="it-IT" i="1" dirty="0"/>
              <a:t> </a:t>
            </a:r>
            <a:r>
              <a:rPr lang="it-IT" i="1" dirty="0" err="1"/>
              <a:t>Sozialmodell</a:t>
            </a:r>
            <a:r>
              <a:rPr lang="it-IT" i="1" dirty="0"/>
              <a:t> sei </a:t>
            </a:r>
            <a:r>
              <a:rPr lang="it-IT" i="1" dirty="0" err="1"/>
              <a:t>dann</a:t>
            </a:r>
            <a:r>
              <a:rPr lang="it-IT" i="1" dirty="0"/>
              <a:t> </a:t>
            </a:r>
            <a:r>
              <a:rPr lang="it-IT" i="1" dirty="0" err="1"/>
              <a:t>nicht</a:t>
            </a:r>
            <a:r>
              <a:rPr lang="it-IT" i="1" dirty="0"/>
              <a:t> </a:t>
            </a:r>
            <a:r>
              <a:rPr lang="it-IT" i="1" dirty="0" err="1"/>
              <a:t>mehr</a:t>
            </a:r>
            <a:r>
              <a:rPr lang="it-IT" i="1" dirty="0"/>
              <a:t> </a:t>
            </a:r>
            <a:r>
              <a:rPr lang="it-IT" i="1" dirty="0" err="1"/>
              <a:t>finanzierbar</a:t>
            </a:r>
            <a:r>
              <a:rPr lang="it-IT" i="1" dirty="0"/>
              <a:t>, </a:t>
            </a:r>
            <a:r>
              <a:rPr lang="it-IT" i="1" dirty="0" err="1"/>
              <a:t>schrieb</a:t>
            </a:r>
            <a:r>
              <a:rPr lang="it-IT" i="1" dirty="0"/>
              <a:t> </a:t>
            </a:r>
            <a:r>
              <a:rPr lang="it-IT" i="1" dirty="0" err="1"/>
              <a:t>der</a:t>
            </a:r>
            <a:r>
              <a:rPr lang="it-IT" i="1" dirty="0"/>
              <a:t> </a:t>
            </a:r>
            <a:r>
              <a:rPr lang="it-IT" i="1" dirty="0" err="1"/>
              <a:t>Italiener</a:t>
            </a:r>
            <a:r>
              <a:rPr lang="it-IT" i="1" dirty="0"/>
              <a:t>.</a:t>
            </a:r>
          </a:p>
          <a:p>
            <a:endParaRPr lang="it-IT" dirty="0"/>
          </a:p>
          <a:p>
            <a:r>
              <a:rPr lang="it-IT" dirty="0"/>
              <a:t>Per quanto riguarda la concorrenza con Cina e USA, Draghi ha avvertito l’Europa che siamo di fronte a una “sfida esistenziale”. Se l’Europa non aumenta la sua produttività non sarà più in grado di essere “un leader nelle nuove tecnologie, un faro di responsabilità climatica e un attore indipendente nella scena mondiale”. Inoltre, sottolinea che in tal caso anche il modello sociale europeo non sarà più finanziabile.</a:t>
            </a:r>
          </a:p>
        </p:txBody>
      </p:sp>
    </p:spTree>
    <p:extLst>
      <p:ext uri="{BB962C8B-B14F-4D97-AF65-F5344CB8AC3E}">
        <p14:creationId xmlns:p14="http://schemas.microsoft.com/office/powerpoint/2010/main" val="38358655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832092"/>
          </a:xfrm>
          <a:prstGeom prst="rect">
            <a:avLst/>
          </a:prstGeom>
          <a:noFill/>
          <a:ln w="9525">
            <a:noFill/>
            <a:miter lim="800000"/>
            <a:headEnd/>
            <a:tailEnd/>
          </a:ln>
        </p:spPr>
        <p:txBody>
          <a:bodyPr>
            <a:spAutoFit/>
          </a:bodyPr>
          <a:lstStyle/>
          <a:p>
            <a:r>
              <a:rPr lang="it-IT" sz="2800" i="1" dirty="0"/>
              <a:t>Draghi </a:t>
            </a:r>
            <a:r>
              <a:rPr lang="it-IT" sz="2800" i="1" dirty="0" err="1"/>
              <a:t>führt</a:t>
            </a:r>
            <a:r>
              <a:rPr lang="it-IT" sz="2800" i="1" dirty="0"/>
              <a:t> die </a:t>
            </a:r>
            <a:r>
              <a:rPr lang="it-IT" sz="2800" i="1" dirty="0" err="1"/>
              <a:t>Probleme</a:t>
            </a:r>
            <a:r>
              <a:rPr lang="it-IT" sz="2800" i="1" dirty="0"/>
              <a:t> </a:t>
            </a:r>
            <a:r>
              <a:rPr lang="it-IT" sz="2800" i="1" dirty="0" err="1"/>
              <a:t>Europas</a:t>
            </a:r>
            <a:r>
              <a:rPr lang="it-IT" sz="2800" i="1" dirty="0"/>
              <a:t> </a:t>
            </a:r>
            <a:r>
              <a:rPr lang="it-IT" sz="2800" i="1" dirty="0" err="1"/>
              <a:t>vor</a:t>
            </a:r>
            <a:r>
              <a:rPr lang="it-IT" sz="2800" i="1" dirty="0"/>
              <a:t> </a:t>
            </a:r>
            <a:r>
              <a:rPr lang="it-IT" sz="2800" i="1" dirty="0" err="1"/>
              <a:t>allem</a:t>
            </a:r>
            <a:r>
              <a:rPr lang="it-IT" sz="2800" i="1" dirty="0"/>
              <a:t> </a:t>
            </a:r>
            <a:r>
              <a:rPr lang="it-IT" sz="2800" i="1" dirty="0" err="1"/>
              <a:t>auf</a:t>
            </a:r>
            <a:r>
              <a:rPr lang="it-IT" sz="2800" i="1" dirty="0"/>
              <a:t> </a:t>
            </a:r>
            <a:r>
              <a:rPr lang="it-IT" sz="2800" i="1" dirty="0" err="1"/>
              <a:t>den</a:t>
            </a:r>
            <a:r>
              <a:rPr lang="it-IT" sz="2800" i="1" dirty="0"/>
              <a:t> </a:t>
            </a:r>
            <a:r>
              <a:rPr lang="it-IT" sz="2800" i="1" dirty="0" err="1"/>
              <a:t>Technologiesektor</a:t>
            </a:r>
            <a:r>
              <a:rPr lang="it-IT" sz="2800" i="1" dirty="0"/>
              <a:t> </a:t>
            </a:r>
            <a:r>
              <a:rPr lang="it-IT" sz="2800" i="1" dirty="0" err="1"/>
              <a:t>zurück</a:t>
            </a:r>
            <a:r>
              <a:rPr lang="it-IT" sz="2800" i="1" dirty="0"/>
              <a:t>. »Europa </a:t>
            </a:r>
            <a:r>
              <a:rPr lang="it-IT" sz="2800" i="1" dirty="0" err="1"/>
              <a:t>hat</a:t>
            </a:r>
            <a:r>
              <a:rPr lang="it-IT" sz="2800" i="1" dirty="0"/>
              <a:t> die </a:t>
            </a:r>
            <a:r>
              <a:rPr lang="it-IT" sz="2800" i="1" dirty="0" err="1"/>
              <a:t>durch</a:t>
            </a:r>
            <a:r>
              <a:rPr lang="it-IT" sz="2800" i="1" dirty="0"/>
              <a:t> </a:t>
            </a:r>
            <a:r>
              <a:rPr lang="it-IT" sz="2800" i="1" dirty="0" err="1"/>
              <a:t>das</a:t>
            </a:r>
            <a:r>
              <a:rPr lang="it-IT" sz="2800" i="1" dirty="0"/>
              <a:t> Internet </a:t>
            </a:r>
            <a:r>
              <a:rPr lang="it-IT" sz="2800" i="1" dirty="0" err="1"/>
              <a:t>ausgelöste</a:t>
            </a:r>
            <a:r>
              <a:rPr lang="it-IT" sz="2800" i="1" dirty="0"/>
              <a:t> digitale </a:t>
            </a:r>
            <a:r>
              <a:rPr lang="it-IT" sz="2800" i="1" dirty="0" err="1"/>
              <a:t>Revolution</a:t>
            </a:r>
            <a:r>
              <a:rPr lang="it-IT" sz="2800" i="1" dirty="0"/>
              <a:t> und die </a:t>
            </a:r>
            <a:r>
              <a:rPr lang="it-IT" sz="2800" i="1" dirty="0" err="1"/>
              <a:t>damit</a:t>
            </a:r>
            <a:r>
              <a:rPr lang="it-IT" sz="2800" i="1" dirty="0"/>
              <a:t> </a:t>
            </a:r>
            <a:r>
              <a:rPr lang="it-IT" sz="2800" i="1" dirty="0" err="1"/>
              <a:t>verbundenen</a:t>
            </a:r>
            <a:r>
              <a:rPr lang="it-IT" sz="2800" i="1" dirty="0"/>
              <a:t> </a:t>
            </a:r>
            <a:r>
              <a:rPr lang="it-IT" sz="2800" i="1" dirty="0" err="1"/>
              <a:t>Produktivitätsgewinne</a:t>
            </a:r>
            <a:r>
              <a:rPr lang="it-IT" sz="2800" i="1" dirty="0"/>
              <a:t> </a:t>
            </a:r>
            <a:r>
              <a:rPr lang="it-IT" sz="2800" i="1" dirty="0" err="1"/>
              <a:t>weitgehend</a:t>
            </a:r>
            <a:r>
              <a:rPr lang="it-IT" sz="2800" i="1" dirty="0"/>
              <a:t> </a:t>
            </a:r>
            <a:r>
              <a:rPr lang="it-IT" sz="2800" i="1" dirty="0" err="1"/>
              <a:t>verpasst</a:t>
            </a:r>
            <a:r>
              <a:rPr lang="it-IT" sz="2800" i="1" dirty="0"/>
              <a:t>«, </a:t>
            </a:r>
            <a:r>
              <a:rPr lang="it-IT" sz="2800" i="1" dirty="0" err="1"/>
              <a:t>heißt</a:t>
            </a:r>
            <a:r>
              <a:rPr lang="it-IT" sz="2800" i="1" dirty="0"/>
              <a:t> es in </a:t>
            </a:r>
            <a:r>
              <a:rPr lang="it-IT" sz="2800" i="1" dirty="0" err="1"/>
              <a:t>seinem</a:t>
            </a:r>
            <a:r>
              <a:rPr lang="it-IT" sz="2800" i="1" dirty="0"/>
              <a:t> </a:t>
            </a:r>
            <a:r>
              <a:rPr lang="it-IT" sz="2800" i="1" dirty="0" err="1"/>
              <a:t>Bericht</a:t>
            </a:r>
            <a:r>
              <a:rPr lang="it-IT" sz="2800" i="1" dirty="0"/>
              <a:t>. </a:t>
            </a:r>
          </a:p>
          <a:p>
            <a:endParaRPr lang="it-IT" sz="2800" i="1" dirty="0"/>
          </a:p>
          <a:p>
            <a:r>
              <a:rPr lang="it-IT" sz="2800" dirty="0"/>
              <a:t>Draghi riconduce i problemi dell’Europa soprattutto al settore tecnologico. “L’Europa si è lasciata sfuggire la rivoluzione digitale guidata da Internet e gli aumenti di produttività che ne sono conseguiti”, spiega nel suo rapporto.</a:t>
            </a:r>
            <a:endParaRPr lang="it-IT" sz="2800" i="1" dirty="0"/>
          </a:p>
        </p:txBody>
      </p:sp>
    </p:spTree>
    <p:extLst>
      <p:ext uri="{BB962C8B-B14F-4D97-AF65-F5344CB8AC3E}">
        <p14:creationId xmlns:p14="http://schemas.microsoft.com/office/powerpoint/2010/main" val="1572598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457200" y="404664"/>
            <a:ext cx="8229600" cy="4401205"/>
          </a:xfrm>
          <a:prstGeom prst="rect">
            <a:avLst/>
          </a:prstGeom>
          <a:noFill/>
          <a:ln w="9525">
            <a:noFill/>
            <a:miter lim="800000"/>
            <a:headEnd/>
            <a:tailEnd/>
          </a:ln>
        </p:spPr>
        <p:txBody>
          <a:bodyPr>
            <a:spAutoFit/>
          </a:bodyPr>
          <a:lstStyle/>
          <a:p>
            <a:r>
              <a:rPr lang="it-IT" sz="2800" i="1" dirty="0"/>
              <a:t>Die EU sei </a:t>
            </a:r>
            <a:r>
              <a:rPr lang="it-IT" sz="2800" i="1" dirty="0" err="1"/>
              <a:t>schwach</a:t>
            </a:r>
            <a:r>
              <a:rPr lang="it-IT" sz="2800" i="1" dirty="0"/>
              <a:t> bei </a:t>
            </a:r>
            <a:r>
              <a:rPr lang="it-IT" sz="2800" i="1" dirty="0" err="1"/>
              <a:t>neuen</a:t>
            </a:r>
            <a:r>
              <a:rPr lang="it-IT" sz="2800" i="1" dirty="0"/>
              <a:t> </a:t>
            </a:r>
            <a:r>
              <a:rPr lang="it-IT" sz="2800" i="1" dirty="0" err="1"/>
              <a:t>Technologien</a:t>
            </a:r>
            <a:r>
              <a:rPr lang="it-IT" sz="2800" i="1" dirty="0"/>
              <a:t>, die </a:t>
            </a:r>
            <a:r>
              <a:rPr lang="it-IT" sz="2800" i="1" dirty="0" err="1"/>
              <a:t>das</a:t>
            </a:r>
            <a:r>
              <a:rPr lang="it-IT" sz="2800" i="1" dirty="0"/>
              <a:t> </a:t>
            </a:r>
            <a:r>
              <a:rPr lang="it-IT" sz="2800" i="1" dirty="0" err="1"/>
              <a:t>künftige</a:t>
            </a:r>
            <a:r>
              <a:rPr lang="it-IT" sz="2800" i="1" dirty="0"/>
              <a:t> </a:t>
            </a:r>
            <a:r>
              <a:rPr lang="it-IT" sz="2800" i="1" dirty="0" err="1"/>
              <a:t>Wachstum</a:t>
            </a:r>
            <a:r>
              <a:rPr lang="it-IT" sz="2800" i="1" dirty="0"/>
              <a:t> </a:t>
            </a:r>
            <a:r>
              <a:rPr lang="it-IT" sz="2800" i="1" dirty="0" err="1"/>
              <a:t>antreiben</a:t>
            </a:r>
            <a:r>
              <a:rPr lang="it-IT" sz="2800" i="1" dirty="0"/>
              <a:t> </a:t>
            </a:r>
            <a:r>
              <a:rPr lang="it-IT" sz="2800" i="1" dirty="0" err="1"/>
              <a:t>würden</a:t>
            </a:r>
            <a:r>
              <a:rPr lang="it-IT" sz="2800" i="1" dirty="0"/>
              <a:t>. Nur </a:t>
            </a:r>
            <a:r>
              <a:rPr lang="it-IT" sz="2800" i="1" dirty="0" err="1"/>
              <a:t>vier</a:t>
            </a:r>
            <a:r>
              <a:rPr lang="it-IT" sz="2800" i="1" dirty="0"/>
              <a:t> </a:t>
            </a:r>
            <a:r>
              <a:rPr lang="it-IT" sz="2800" i="1" dirty="0" err="1"/>
              <a:t>der</a:t>
            </a:r>
            <a:r>
              <a:rPr lang="it-IT" sz="2800" i="1" dirty="0"/>
              <a:t> 50 </a:t>
            </a:r>
            <a:r>
              <a:rPr lang="it-IT" sz="2800" i="1" dirty="0" err="1"/>
              <a:t>größten</a:t>
            </a:r>
            <a:r>
              <a:rPr lang="it-IT" sz="2800" i="1" dirty="0"/>
              <a:t> </a:t>
            </a:r>
            <a:r>
              <a:rPr lang="it-IT" sz="2800" i="1" dirty="0" err="1"/>
              <a:t>Technologieunternehmen</a:t>
            </a:r>
            <a:r>
              <a:rPr lang="it-IT" sz="2800" i="1" dirty="0"/>
              <a:t> </a:t>
            </a:r>
            <a:r>
              <a:rPr lang="it-IT" sz="2800" i="1" dirty="0" err="1"/>
              <a:t>der</a:t>
            </a:r>
            <a:r>
              <a:rPr lang="it-IT" sz="2800" i="1" dirty="0"/>
              <a:t> </a:t>
            </a:r>
            <a:r>
              <a:rPr lang="it-IT" sz="2800" i="1" dirty="0" err="1"/>
              <a:t>Welt</a:t>
            </a:r>
            <a:r>
              <a:rPr lang="it-IT" sz="2800" i="1" dirty="0"/>
              <a:t> </a:t>
            </a:r>
            <a:r>
              <a:rPr lang="it-IT" sz="2800" i="1" dirty="0" err="1"/>
              <a:t>seien</a:t>
            </a:r>
            <a:r>
              <a:rPr lang="it-IT" sz="2800" i="1" dirty="0"/>
              <a:t> </a:t>
            </a:r>
            <a:r>
              <a:rPr lang="it-IT" sz="2800" i="1" dirty="0" err="1"/>
              <a:t>europäische</a:t>
            </a:r>
            <a:r>
              <a:rPr lang="it-IT" sz="2800" i="1" dirty="0"/>
              <a:t> </a:t>
            </a:r>
            <a:r>
              <a:rPr lang="it-IT" sz="2800" i="1" dirty="0" err="1"/>
              <a:t>Unternehmen</a:t>
            </a:r>
            <a:r>
              <a:rPr lang="it-IT" sz="2800" i="1" dirty="0"/>
              <a:t>.</a:t>
            </a:r>
          </a:p>
          <a:p>
            <a:endParaRPr lang="it-IT" sz="2800" i="1" dirty="0"/>
          </a:p>
          <a:p>
            <a:r>
              <a:rPr lang="it-IT" sz="2800" dirty="0"/>
              <a:t>L’Unione Europea rimane debole nelle tecnologie emergenti che guideranno la crescita futura, in effetti solo quattro delle 50 aziende tecnologiche più grandi al mondo sono europee.</a:t>
            </a:r>
          </a:p>
          <a:p>
            <a:endParaRPr lang="it-IT" sz="2800" i="1" dirty="0"/>
          </a:p>
        </p:txBody>
      </p:sp>
    </p:spTree>
    <p:extLst>
      <p:ext uri="{BB962C8B-B14F-4D97-AF65-F5344CB8AC3E}">
        <p14:creationId xmlns:p14="http://schemas.microsoft.com/office/powerpoint/2010/main" val="39586046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262979"/>
          </a:xfrm>
          <a:prstGeom prst="rect">
            <a:avLst/>
          </a:prstGeom>
          <a:noFill/>
          <a:ln w="9525">
            <a:noFill/>
            <a:miter lim="800000"/>
            <a:headEnd/>
            <a:tailEnd/>
          </a:ln>
        </p:spPr>
        <p:txBody>
          <a:bodyPr>
            <a:spAutoFit/>
          </a:bodyPr>
          <a:lstStyle/>
          <a:p>
            <a:r>
              <a:rPr lang="it-IT" sz="2800" i="1" dirty="0"/>
              <a:t>Le </a:t>
            </a:r>
            <a:r>
              <a:rPr lang="it-IT" sz="2800" b="1" i="1" dirty="0"/>
              <a:t>caratteristiche</a:t>
            </a:r>
            <a:r>
              <a:rPr lang="it-IT" sz="2800" i="1" dirty="0"/>
              <a:t> principali di una banca di credito cooperativo sono:</a:t>
            </a:r>
          </a:p>
          <a:p>
            <a:r>
              <a:rPr lang="it-IT" sz="2800" b="1" i="1" dirty="0"/>
              <a:t>mutualistiche</a:t>
            </a:r>
            <a:r>
              <a:rPr lang="it-IT" sz="2800" i="1" dirty="0"/>
              <a:t>: in quanto società cooperative che erogano il credito principalmente ai soci e non perseguono scopi di profitto ma bensì obiettivi di utilità sociali;</a:t>
            </a:r>
          </a:p>
          <a:p>
            <a:r>
              <a:rPr lang="it-IT" sz="2800" b="1" i="1" dirty="0"/>
              <a:t>locali</a:t>
            </a:r>
            <a:r>
              <a:rPr lang="it-IT" sz="2800" i="1" dirty="0"/>
              <a:t>, perché giocano un ruolo di sostegno alle necessità finanziarie delle famiglie e delle imprese in un ambito territoriale circoscritto;</a:t>
            </a:r>
          </a:p>
          <a:p>
            <a:r>
              <a:rPr lang="it-IT" sz="2800" b="1" i="1" dirty="0"/>
              <a:t>solidali</a:t>
            </a:r>
            <a:r>
              <a:rPr lang="it-IT" sz="2800" i="1" dirty="0"/>
              <a:t>: in quanto sono società di persone e non di capitali che promuovono l’aiuto reciproco dei soci e facilitano l’accesso al credito delle fasce più deboli.</a:t>
            </a:r>
          </a:p>
        </p:txBody>
      </p:sp>
    </p:spTree>
    <p:extLst>
      <p:ext uri="{BB962C8B-B14F-4D97-AF65-F5344CB8AC3E}">
        <p14:creationId xmlns:p14="http://schemas.microsoft.com/office/powerpoint/2010/main" val="34581780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3077766"/>
          </a:xfrm>
          <a:prstGeom prst="rect">
            <a:avLst/>
          </a:prstGeom>
          <a:noFill/>
          <a:ln w="9525">
            <a:noFill/>
            <a:miter lim="800000"/>
            <a:headEnd/>
            <a:tailEnd/>
          </a:ln>
        </p:spPr>
        <p:txBody>
          <a:bodyPr>
            <a:spAutoFit/>
          </a:bodyPr>
          <a:lstStyle/>
          <a:p>
            <a:r>
              <a:rPr lang="it-IT" sz="2800" i="1" dirty="0"/>
              <a:t>Draghi </a:t>
            </a:r>
            <a:r>
              <a:rPr lang="it-IT" sz="2800" i="1" dirty="0" err="1"/>
              <a:t>stellte</a:t>
            </a:r>
            <a:r>
              <a:rPr lang="it-IT" sz="2800" i="1" dirty="0"/>
              <a:t> </a:t>
            </a:r>
            <a:r>
              <a:rPr lang="it-IT" sz="2800" i="1" dirty="0" err="1"/>
              <a:t>seine</a:t>
            </a:r>
            <a:r>
              <a:rPr lang="it-IT" sz="2800" i="1" dirty="0"/>
              <a:t> </a:t>
            </a:r>
            <a:r>
              <a:rPr lang="it-IT" sz="2800" i="1" dirty="0" err="1"/>
              <a:t>Studie</a:t>
            </a:r>
            <a:r>
              <a:rPr lang="it-IT" sz="2800" i="1" dirty="0"/>
              <a:t> </a:t>
            </a:r>
            <a:r>
              <a:rPr lang="it-IT" sz="2800" i="1" dirty="0" err="1"/>
              <a:t>gemeinsam</a:t>
            </a:r>
            <a:r>
              <a:rPr lang="it-IT" sz="2800" i="1" dirty="0"/>
              <a:t> </a:t>
            </a:r>
            <a:r>
              <a:rPr lang="it-IT" sz="2800" i="1" dirty="0" err="1"/>
              <a:t>mit</a:t>
            </a:r>
            <a:r>
              <a:rPr lang="it-IT" sz="2800" i="1" dirty="0"/>
              <a:t> EU-</a:t>
            </a:r>
            <a:r>
              <a:rPr lang="it-IT" sz="2800" i="1" dirty="0" err="1"/>
              <a:t>Kommissionspräsidentin</a:t>
            </a:r>
            <a:r>
              <a:rPr lang="it-IT" sz="2800" i="1" dirty="0"/>
              <a:t> Ursula von </a:t>
            </a:r>
            <a:r>
              <a:rPr lang="it-IT" sz="2800" i="1" dirty="0" err="1"/>
              <a:t>der</a:t>
            </a:r>
            <a:r>
              <a:rPr lang="it-IT" sz="2800" i="1" dirty="0"/>
              <a:t> Leyen </a:t>
            </a:r>
            <a:r>
              <a:rPr lang="it-IT" sz="2800" i="1" dirty="0" err="1"/>
              <a:t>vor</a:t>
            </a:r>
            <a:r>
              <a:rPr lang="it-IT" sz="2800" i="1" dirty="0"/>
              <a:t>. </a:t>
            </a:r>
            <a:r>
              <a:rPr lang="it-IT" sz="2800" i="1" dirty="0" err="1"/>
              <a:t>Sie</a:t>
            </a:r>
            <a:r>
              <a:rPr lang="it-IT" sz="2800" i="1" dirty="0"/>
              <a:t> </a:t>
            </a:r>
            <a:r>
              <a:rPr lang="it-IT" sz="2800" i="1" dirty="0" err="1"/>
              <a:t>hatte</a:t>
            </a:r>
            <a:r>
              <a:rPr lang="it-IT" sz="2800" i="1" dirty="0"/>
              <a:t> </a:t>
            </a:r>
            <a:r>
              <a:rPr lang="it-IT" sz="2800" i="1" dirty="0" err="1"/>
              <a:t>den</a:t>
            </a:r>
            <a:r>
              <a:rPr lang="it-IT" sz="2800" i="1" dirty="0"/>
              <a:t> </a:t>
            </a:r>
            <a:r>
              <a:rPr lang="it-IT" sz="2800" i="1" dirty="0" err="1"/>
              <a:t>Bericht</a:t>
            </a:r>
            <a:r>
              <a:rPr lang="it-IT" sz="2800" i="1" dirty="0"/>
              <a:t> in </a:t>
            </a:r>
            <a:r>
              <a:rPr lang="it-IT" sz="2800" i="1" dirty="0" err="1"/>
              <a:t>Auftrag</a:t>
            </a:r>
            <a:r>
              <a:rPr lang="it-IT" sz="2800" i="1" dirty="0"/>
              <a:t> </a:t>
            </a:r>
            <a:r>
              <a:rPr lang="it-IT" sz="2800" i="1" dirty="0" err="1"/>
              <a:t>gegeben</a:t>
            </a:r>
            <a:r>
              <a:rPr lang="it-IT" sz="2800" i="1" dirty="0"/>
              <a:t>. </a:t>
            </a:r>
          </a:p>
          <a:p>
            <a:endParaRPr lang="it-IT" sz="2600" i="1" dirty="0"/>
          </a:p>
          <a:p>
            <a:r>
              <a:rPr lang="it-IT" sz="2800" dirty="0"/>
              <a:t>Draghi ha presentato il rapporto insieme alla presidente della Commissione europea Ursula von </a:t>
            </a:r>
            <a:r>
              <a:rPr lang="it-IT" sz="2800" dirty="0" err="1"/>
              <a:t>der</a:t>
            </a:r>
            <a:r>
              <a:rPr lang="it-IT" sz="2800" dirty="0"/>
              <a:t> Leyen, la quale gli aveva commissionato lo studio. </a:t>
            </a:r>
            <a:endParaRPr lang="it-IT" sz="2800" i="1" dirty="0"/>
          </a:p>
        </p:txBody>
      </p:sp>
    </p:spTree>
    <p:extLst>
      <p:ext uri="{BB962C8B-B14F-4D97-AF65-F5344CB8AC3E}">
        <p14:creationId xmlns:p14="http://schemas.microsoft.com/office/powerpoint/2010/main" val="8621207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201424"/>
          </a:xfrm>
          <a:prstGeom prst="rect">
            <a:avLst/>
          </a:prstGeom>
          <a:noFill/>
          <a:ln w="9525">
            <a:noFill/>
            <a:miter lim="800000"/>
            <a:headEnd/>
            <a:tailEnd/>
          </a:ln>
        </p:spPr>
        <p:txBody>
          <a:bodyPr>
            <a:spAutoFit/>
          </a:bodyPr>
          <a:lstStyle/>
          <a:p>
            <a:r>
              <a:rPr lang="it-IT" sz="2800" i="1" dirty="0" err="1"/>
              <a:t>Der</a:t>
            </a:r>
            <a:r>
              <a:rPr lang="it-IT" sz="2800" i="1" dirty="0"/>
              <a:t> </a:t>
            </a:r>
            <a:r>
              <a:rPr lang="it-IT" sz="2800" i="1" dirty="0" err="1"/>
              <a:t>Italiener</a:t>
            </a:r>
            <a:r>
              <a:rPr lang="it-IT" sz="2800" i="1" dirty="0"/>
              <a:t> </a:t>
            </a:r>
            <a:r>
              <a:rPr lang="it-IT" sz="2800" i="1" dirty="0" err="1"/>
              <a:t>beziffert</a:t>
            </a:r>
            <a:r>
              <a:rPr lang="it-IT" sz="2800" i="1" dirty="0"/>
              <a:t> die </a:t>
            </a:r>
            <a:r>
              <a:rPr lang="it-IT" sz="2800" i="1" dirty="0" err="1"/>
              <a:t>nötigen</a:t>
            </a:r>
            <a:r>
              <a:rPr lang="it-IT" sz="2800" i="1" dirty="0"/>
              <a:t> </a:t>
            </a:r>
            <a:r>
              <a:rPr lang="it-IT" sz="2800" i="1" dirty="0" err="1"/>
              <a:t>Zusatzinvestitionen</a:t>
            </a:r>
            <a:r>
              <a:rPr lang="it-IT" sz="2800" i="1" dirty="0"/>
              <a:t> in die </a:t>
            </a:r>
            <a:r>
              <a:rPr lang="it-IT" sz="2800" i="1" dirty="0" err="1"/>
              <a:t>europäische</a:t>
            </a:r>
            <a:r>
              <a:rPr lang="it-IT" sz="2800" i="1" dirty="0"/>
              <a:t> </a:t>
            </a:r>
            <a:r>
              <a:rPr lang="it-IT" sz="2800" i="1" dirty="0" err="1"/>
              <a:t>Wirtschaft</a:t>
            </a:r>
            <a:r>
              <a:rPr lang="it-IT" sz="2800" i="1" dirty="0"/>
              <a:t> </a:t>
            </a:r>
            <a:r>
              <a:rPr lang="it-IT" sz="2800" i="1" dirty="0" err="1"/>
              <a:t>darin</a:t>
            </a:r>
            <a:r>
              <a:rPr lang="it-IT" sz="2800" i="1" dirty="0"/>
              <a:t> </a:t>
            </a:r>
            <a:r>
              <a:rPr lang="it-IT" sz="2800" i="1" dirty="0" err="1"/>
              <a:t>auf</a:t>
            </a:r>
            <a:r>
              <a:rPr lang="it-IT" sz="2800" i="1" dirty="0"/>
              <a:t> 4,4 bis 4,7 </a:t>
            </a:r>
            <a:r>
              <a:rPr lang="it-IT" sz="2800" i="1" dirty="0" err="1"/>
              <a:t>Prozent</a:t>
            </a:r>
            <a:r>
              <a:rPr lang="it-IT" sz="2800" i="1" dirty="0"/>
              <a:t> </a:t>
            </a:r>
            <a:r>
              <a:rPr lang="it-IT" sz="2800" i="1" dirty="0" err="1"/>
              <a:t>des</a:t>
            </a:r>
            <a:r>
              <a:rPr lang="it-IT" sz="2800" i="1" dirty="0"/>
              <a:t> </a:t>
            </a:r>
            <a:r>
              <a:rPr lang="it-IT" sz="2800" i="1" dirty="0" err="1"/>
              <a:t>europäischen</a:t>
            </a:r>
            <a:r>
              <a:rPr lang="it-IT" sz="2800" i="1" dirty="0"/>
              <a:t> </a:t>
            </a:r>
            <a:r>
              <a:rPr lang="it-IT" sz="2800" i="1" dirty="0" err="1"/>
              <a:t>Bruttoinlandsprodukts</a:t>
            </a:r>
            <a:r>
              <a:rPr lang="it-IT" sz="2800" i="1" dirty="0"/>
              <a:t> (BIP) von 2023. </a:t>
            </a:r>
            <a:r>
              <a:rPr lang="it-IT" sz="2800" i="1" dirty="0" err="1"/>
              <a:t>Das</a:t>
            </a:r>
            <a:r>
              <a:rPr lang="it-IT" sz="2800" i="1" dirty="0"/>
              <a:t> sei </a:t>
            </a:r>
            <a:r>
              <a:rPr lang="it-IT" sz="2800" i="1" dirty="0" err="1"/>
              <a:t>mehr</a:t>
            </a:r>
            <a:r>
              <a:rPr lang="it-IT" sz="2800" i="1" dirty="0"/>
              <a:t> </a:t>
            </a:r>
            <a:r>
              <a:rPr lang="it-IT" sz="2800" i="1" dirty="0" err="1"/>
              <a:t>als</a:t>
            </a:r>
            <a:r>
              <a:rPr lang="it-IT" sz="2800" i="1" dirty="0"/>
              <a:t> </a:t>
            </a:r>
            <a:r>
              <a:rPr lang="it-IT" sz="2800" i="1" dirty="0" err="1"/>
              <a:t>das</a:t>
            </a:r>
            <a:r>
              <a:rPr lang="it-IT" sz="2800" i="1" dirty="0"/>
              <a:t> </a:t>
            </a:r>
            <a:r>
              <a:rPr lang="it-IT" sz="2800" i="1" dirty="0" err="1"/>
              <a:t>Doppelte</a:t>
            </a:r>
            <a:r>
              <a:rPr lang="it-IT" sz="2800" i="1" dirty="0"/>
              <a:t> </a:t>
            </a:r>
            <a:r>
              <a:rPr lang="it-IT" sz="2800" i="1" dirty="0" err="1"/>
              <a:t>der</a:t>
            </a:r>
            <a:r>
              <a:rPr lang="it-IT" sz="2800" i="1" dirty="0"/>
              <a:t> </a:t>
            </a:r>
            <a:r>
              <a:rPr lang="it-IT" sz="2800" i="1" dirty="0" err="1"/>
              <a:t>Hilfen</a:t>
            </a:r>
            <a:r>
              <a:rPr lang="it-IT" sz="2800" i="1" dirty="0"/>
              <a:t> </a:t>
            </a:r>
            <a:r>
              <a:rPr lang="it-IT" sz="2800" i="1" dirty="0" err="1"/>
              <a:t>aus</a:t>
            </a:r>
            <a:r>
              <a:rPr lang="it-IT" sz="2800" i="1" dirty="0"/>
              <a:t> dem </a:t>
            </a:r>
            <a:r>
              <a:rPr lang="it-IT" sz="2800" i="1" dirty="0" err="1"/>
              <a:t>Marshallplan</a:t>
            </a:r>
            <a:r>
              <a:rPr lang="it-IT" sz="2800" i="1" dirty="0"/>
              <a:t> </a:t>
            </a:r>
            <a:r>
              <a:rPr lang="it-IT" sz="2800" i="1" dirty="0" err="1"/>
              <a:t>nach</a:t>
            </a:r>
            <a:r>
              <a:rPr lang="it-IT" sz="2800" i="1" dirty="0"/>
              <a:t> dem </a:t>
            </a:r>
            <a:r>
              <a:rPr lang="it-IT" sz="2800" i="1" dirty="0" err="1"/>
              <a:t>Zweiten</a:t>
            </a:r>
            <a:r>
              <a:rPr lang="it-IT" sz="2800" i="1" dirty="0"/>
              <a:t> </a:t>
            </a:r>
            <a:r>
              <a:rPr lang="it-IT" sz="2800" i="1" dirty="0" err="1"/>
              <a:t>Weltkrieg</a:t>
            </a:r>
            <a:r>
              <a:rPr lang="it-IT" sz="2800" i="1" dirty="0"/>
              <a:t>.</a:t>
            </a:r>
          </a:p>
          <a:p>
            <a:endParaRPr lang="it-IT" sz="2600" i="1" dirty="0"/>
          </a:p>
          <a:p>
            <a:r>
              <a:rPr lang="it-IT" sz="2800" dirty="0"/>
              <a:t>Draghi quantifica gli investimenti aggiuntivi necessari per l’economia europea tra il 4,4 e il 4,7 % del prodotto interno lordo (PIL) europeo nel 2023. Ciò equivale a più del doppio degli aiuti stanziati dal piano Marshall dopo la Seconda guerra mondiale.</a:t>
            </a:r>
          </a:p>
          <a:p>
            <a:endParaRPr lang="it-IT" sz="2600" i="1" dirty="0"/>
          </a:p>
        </p:txBody>
      </p:sp>
    </p:spTree>
    <p:extLst>
      <p:ext uri="{BB962C8B-B14F-4D97-AF65-F5344CB8AC3E}">
        <p14:creationId xmlns:p14="http://schemas.microsoft.com/office/powerpoint/2010/main" val="38861648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340197"/>
          </a:xfrm>
          <a:prstGeom prst="rect">
            <a:avLst/>
          </a:prstGeom>
          <a:noFill/>
          <a:ln w="9525">
            <a:noFill/>
            <a:miter lim="800000"/>
            <a:headEnd/>
            <a:tailEnd/>
          </a:ln>
        </p:spPr>
        <p:txBody>
          <a:bodyPr>
            <a:spAutoFit/>
          </a:bodyPr>
          <a:lstStyle/>
          <a:p>
            <a:r>
              <a:rPr lang="it-IT" sz="2600" i="1" dirty="0"/>
              <a:t>In </a:t>
            </a:r>
            <a:r>
              <a:rPr lang="it-IT" sz="2600" i="1" dirty="0" err="1"/>
              <a:t>der</a:t>
            </a:r>
            <a:r>
              <a:rPr lang="it-IT" sz="2600" i="1" dirty="0"/>
              <a:t> </a:t>
            </a:r>
            <a:r>
              <a:rPr lang="it-IT" sz="2600" i="1" dirty="0" err="1"/>
              <a:t>Coronapandemie</a:t>
            </a:r>
            <a:r>
              <a:rPr lang="it-IT" sz="2600" i="1" dirty="0"/>
              <a:t> </a:t>
            </a:r>
            <a:r>
              <a:rPr lang="it-IT" sz="2600" i="1" dirty="0" err="1"/>
              <a:t>hatte</a:t>
            </a:r>
            <a:r>
              <a:rPr lang="it-IT" sz="2600" i="1" dirty="0"/>
              <a:t> die EU </a:t>
            </a:r>
            <a:r>
              <a:rPr lang="it-IT" sz="2600" i="1" dirty="0" err="1"/>
              <a:t>ein</a:t>
            </a:r>
            <a:r>
              <a:rPr lang="it-IT" sz="2600" i="1" dirty="0"/>
              <a:t> </a:t>
            </a:r>
            <a:r>
              <a:rPr lang="it-IT" sz="2600" i="1" dirty="0" err="1"/>
              <a:t>kreditfinanziertes</a:t>
            </a:r>
            <a:r>
              <a:rPr lang="it-IT" sz="2600" i="1" dirty="0"/>
              <a:t> </a:t>
            </a:r>
            <a:r>
              <a:rPr lang="it-IT" sz="2600" i="1" dirty="0" err="1"/>
              <a:t>Hilfspaket</a:t>
            </a:r>
            <a:r>
              <a:rPr lang="it-IT" sz="2600" i="1" dirty="0"/>
              <a:t> von 750 </a:t>
            </a:r>
            <a:r>
              <a:rPr lang="it-IT" sz="2600" i="1" dirty="0" err="1"/>
              <a:t>Milliarden</a:t>
            </a:r>
            <a:r>
              <a:rPr lang="it-IT" sz="2600" i="1" dirty="0"/>
              <a:t> Euro </a:t>
            </a:r>
            <a:r>
              <a:rPr lang="it-IT" sz="2600" i="1" dirty="0" err="1"/>
              <a:t>geschnürt</a:t>
            </a:r>
            <a:r>
              <a:rPr lang="it-IT" sz="2600" i="1" dirty="0"/>
              <a:t>. Länder </a:t>
            </a:r>
            <a:r>
              <a:rPr lang="it-IT" sz="2600" i="1" dirty="0" err="1"/>
              <a:t>wie</a:t>
            </a:r>
            <a:r>
              <a:rPr lang="it-IT" sz="2600" i="1" dirty="0"/>
              <a:t> </a:t>
            </a:r>
            <a:r>
              <a:rPr lang="it-IT" sz="2600" i="1" dirty="0" err="1"/>
              <a:t>Italien</a:t>
            </a:r>
            <a:r>
              <a:rPr lang="it-IT" sz="2600" i="1" dirty="0"/>
              <a:t> und </a:t>
            </a:r>
            <a:r>
              <a:rPr lang="it-IT" sz="2600" i="1" dirty="0" err="1"/>
              <a:t>Frankreich</a:t>
            </a:r>
            <a:r>
              <a:rPr lang="it-IT" sz="2600" i="1" dirty="0"/>
              <a:t> </a:t>
            </a:r>
            <a:r>
              <a:rPr lang="it-IT" sz="2600" i="1" dirty="0" err="1"/>
              <a:t>fordern</a:t>
            </a:r>
            <a:r>
              <a:rPr lang="it-IT" sz="2600" i="1" dirty="0"/>
              <a:t> </a:t>
            </a:r>
            <a:r>
              <a:rPr lang="it-IT" sz="2600" i="1" dirty="0" err="1"/>
              <a:t>seitdem</a:t>
            </a:r>
            <a:r>
              <a:rPr lang="it-IT" sz="2600" i="1" dirty="0"/>
              <a:t> </a:t>
            </a:r>
            <a:r>
              <a:rPr lang="it-IT" sz="2600" i="1" dirty="0" err="1"/>
              <a:t>ein</a:t>
            </a:r>
            <a:r>
              <a:rPr lang="it-IT" sz="2600" i="1" dirty="0"/>
              <a:t> </a:t>
            </a:r>
            <a:r>
              <a:rPr lang="it-IT" sz="2600" i="1" dirty="0" err="1"/>
              <a:t>neues</a:t>
            </a:r>
            <a:r>
              <a:rPr lang="it-IT" sz="2600" i="1" dirty="0"/>
              <a:t> </a:t>
            </a:r>
            <a:r>
              <a:rPr lang="it-IT" sz="2600" i="1" dirty="0" err="1"/>
              <a:t>Paket</a:t>
            </a:r>
            <a:r>
              <a:rPr lang="it-IT" sz="2600" i="1" dirty="0"/>
              <a:t> und </a:t>
            </a:r>
            <a:r>
              <a:rPr lang="it-IT" sz="2600" i="1" dirty="0" err="1"/>
              <a:t>berufen</a:t>
            </a:r>
            <a:r>
              <a:rPr lang="it-IT" sz="2600" i="1" dirty="0"/>
              <a:t> </a:t>
            </a:r>
            <a:r>
              <a:rPr lang="it-IT" sz="2600" i="1" dirty="0" err="1"/>
              <a:t>sich</a:t>
            </a:r>
            <a:r>
              <a:rPr lang="it-IT" sz="2600" i="1" dirty="0"/>
              <a:t> </a:t>
            </a:r>
            <a:r>
              <a:rPr lang="it-IT" sz="2600" i="1" dirty="0" err="1"/>
              <a:t>auf</a:t>
            </a:r>
            <a:r>
              <a:rPr lang="it-IT" sz="2600" i="1" dirty="0"/>
              <a:t> die </a:t>
            </a:r>
            <a:r>
              <a:rPr lang="it-IT" sz="2600" i="1" dirty="0" err="1"/>
              <a:t>gestiegenen</a:t>
            </a:r>
            <a:r>
              <a:rPr lang="it-IT" sz="2600" i="1" dirty="0"/>
              <a:t> </a:t>
            </a:r>
            <a:r>
              <a:rPr lang="it-IT" sz="2600" i="1" dirty="0" err="1"/>
              <a:t>Ausgaben</a:t>
            </a:r>
            <a:r>
              <a:rPr lang="it-IT" sz="2600" i="1" dirty="0"/>
              <a:t> </a:t>
            </a:r>
            <a:r>
              <a:rPr lang="it-IT" sz="2600" i="1" dirty="0" err="1"/>
              <a:t>für</a:t>
            </a:r>
            <a:r>
              <a:rPr lang="it-IT" sz="2600" i="1" dirty="0"/>
              <a:t> </a:t>
            </a:r>
            <a:r>
              <a:rPr lang="it-IT" sz="2600" i="1" dirty="0" err="1"/>
              <a:t>Verteidigung</a:t>
            </a:r>
            <a:r>
              <a:rPr lang="it-IT" sz="2600" i="1" dirty="0"/>
              <a:t> und </a:t>
            </a:r>
            <a:r>
              <a:rPr lang="it-IT" sz="2600" i="1" dirty="0" err="1"/>
              <a:t>Klimaschutz</a:t>
            </a:r>
            <a:r>
              <a:rPr lang="it-IT" sz="2600" i="1" dirty="0"/>
              <a:t>. </a:t>
            </a:r>
            <a:r>
              <a:rPr lang="it-IT" sz="2600" i="1" dirty="0" err="1"/>
              <a:t>Für</a:t>
            </a:r>
            <a:r>
              <a:rPr lang="it-IT" sz="2600" i="1" dirty="0"/>
              <a:t> Deutschland </a:t>
            </a:r>
            <a:r>
              <a:rPr lang="it-IT" sz="2600" i="1" dirty="0" err="1"/>
              <a:t>oder</a:t>
            </a:r>
            <a:r>
              <a:rPr lang="it-IT" sz="2600" i="1" dirty="0"/>
              <a:t> die </a:t>
            </a:r>
            <a:r>
              <a:rPr lang="it-IT" sz="2600" i="1" dirty="0" err="1"/>
              <a:t>Niederlande</a:t>
            </a:r>
            <a:r>
              <a:rPr lang="it-IT" sz="2600" i="1" dirty="0"/>
              <a:t> </a:t>
            </a:r>
            <a:r>
              <a:rPr lang="it-IT" sz="2600" i="1" dirty="0" err="1"/>
              <a:t>sind</a:t>
            </a:r>
            <a:r>
              <a:rPr lang="it-IT" sz="2600" i="1" dirty="0"/>
              <a:t> </a:t>
            </a:r>
            <a:r>
              <a:rPr lang="it-IT" sz="2600" i="1" dirty="0" err="1"/>
              <a:t>Gemeinschaftsschulden</a:t>
            </a:r>
            <a:r>
              <a:rPr lang="it-IT" sz="2600" i="1" dirty="0"/>
              <a:t> </a:t>
            </a:r>
            <a:r>
              <a:rPr lang="it-IT" sz="2600" i="1" dirty="0" err="1"/>
              <a:t>eine</a:t>
            </a:r>
            <a:r>
              <a:rPr lang="it-IT" sz="2600" i="1" dirty="0"/>
              <a:t> rote </a:t>
            </a:r>
            <a:r>
              <a:rPr lang="it-IT" sz="2600" i="1" dirty="0" err="1"/>
              <a:t>Linie</a:t>
            </a:r>
            <a:r>
              <a:rPr lang="it-IT" sz="2600" i="1" dirty="0"/>
              <a:t>.</a:t>
            </a:r>
          </a:p>
          <a:p>
            <a:endParaRPr lang="it-IT" sz="2600" i="1" dirty="0"/>
          </a:p>
          <a:p>
            <a:r>
              <a:rPr lang="it-IT" sz="2800" dirty="0"/>
              <a:t>Durante la pandemia l’Unione Europea aveva fatto ricorso ad un piano di ripresa con finanziamento tramite debito comune di 750 miliardi di euro. Da allora paesi come l’Italia e la Francia rivendicano un nuovo piano di aiuti appellandosi all’aumento delle spese per la difesa e la protezione del clima. Per altri paesi come la Germania o l’Olanda, invece, il debito comune è una linea rossa.</a:t>
            </a:r>
            <a:endParaRPr lang="it-IT" sz="2600" i="1" dirty="0"/>
          </a:p>
        </p:txBody>
      </p:sp>
    </p:spTree>
    <p:extLst>
      <p:ext uri="{BB962C8B-B14F-4D97-AF65-F5344CB8AC3E}">
        <p14:creationId xmlns:p14="http://schemas.microsoft.com/office/powerpoint/2010/main" val="5790906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293757"/>
          </a:xfrm>
          <a:prstGeom prst="rect">
            <a:avLst/>
          </a:prstGeom>
          <a:noFill/>
          <a:ln w="9525">
            <a:noFill/>
            <a:miter lim="800000"/>
            <a:headEnd/>
            <a:tailEnd/>
          </a:ln>
        </p:spPr>
        <p:txBody>
          <a:bodyPr>
            <a:spAutoFit/>
          </a:bodyPr>
          <a:lstStyle/>
          <a:p>
            <a:r>
              <a:rPr lang="it-IT" b="1" i="1" dirty="0" err="1"/>
              <a:t>Herbstprognose</a:t>
            </a:r>
            <a:endParaRPr lang="it-IT" i="1" dirty="0"/>
          </a:p>
          <a:p>
            <a:r>
              <a:rPr lang="it-IT" b="1" i="1" dirty="0" err="1"/>
              <a:t>Ifo-Konjunkturchef</a:t>
            </a:r>
            <a:r>
              <a:rPr lang="it-IT" b="1" i="1" dirty="0"/>
              <a:t>: „Deutsche </a:t>
            </a:r>
            <a:r>
              <a:rPr lang="it-IT" b="1" i="1" dirty="0" err="1"/>
              <a:t>Wirtschaft</a:t>
            </a:r>
            <a:r>
              <a:rPr lang="it-IT" b="1" i="1" dirty="0"/>
              <a:t> </a:t>
            </a:r>
            <a:r>
              <a:rPr lang="it-IT" b="1" i="1" dirty="0" err="1"/>
              <a:t>dümpelt</a:t>
            </a:r>
            <a:r>
              <a:rPr lang="it-IT" b="1" i="1" dirty="0"/>
              <a:t> in </a:t>
            </a:r>
            <a:r>
              <a:rPr lang="it-IT" b="1" i="1" dirty="0" err="1"/>
              <a:t>Flaute</a:t>
            </a:r>
            <a:r>
              <a:rPr lang="it-IT" b="1" i="1" dirty="0"/>
              <a:t>“</a:t>
            </a:r>
            <a:endParaRPr lang="it-IT" i="1" dirty="0"/>
          </a:p>
          <a:p>
            <a:r>
              <a:rPr lang="it-IT" b="1" i="1" dirty="0" err="1"/>
              <a:t>Das</a:t>
            </a:r>
            <a:r>
              <a:rPr lang="it-IT" b="1" i="1" dirty="0"/>
              <a:t> </a:t>
            </a:r>
            <a:r>
              <a:rPr lang="it-IT" b="1" i="1" dirty="0" err="1"/>
              <a:t>deutsche</a:t>
            </a:r>
            <a:r>
              <a:rPr lang="it-IT" b="1" i="1" dirty="0"/>
              <a:t> </a:t>
            </a:r>
            <a:r>
              <a:rPr lang="it-IT" b="1" i="1" dirty="0" err="1"/>
              <a:t>Ifo</a:t>
            </a:r>
            <a:r>
              <a:rPr lang="it-IT" b="1" i="1" dirty="0"/>
              <a:t>-Institut </a:t>
            </a:r>
            <a:r>
              <a:rPr lang="it-IT" b="1" i="1" dirty="0" err="1"/>
              <a:t>sieht</a:t>
            </a:r>
            <a:r>
              <a:rPr lang="it-IT" b="1" i="1" dirty="0"/>
              <a:t> </a:t>
            </a:r>
            <a:r>
              <a:rPr lang="it-IT" b="1" i="1" dirty="0" err="1"/>
              <a:t>eine</a:t>
            </a:r>
            <a:r>
              <a:rPr lang="it-IT" b="1" i="1" dirty="0"/>
              <a:t> </a:t>
            </a:r>
            <a:r>
              <a:rPr lang="it-IT" b="1" i="1" dirty="0" err="1"/>
              <a:t>strukturelle</a:t>
            </a:r>
            <a:r>
              <a:rPr lang="it-IT" b="1" i="1" dirty="0"/>
              <a:t> </a:t>
            </a:r>
            <a:r>
              <a:rPr lang="it-IT" b="1" i="1" dirty="0" err="1"/>
              <a:t>Krise</a:t>
            </a:r>
            <a:r>
              <a:rPr lang="it-IT" b="1" i="1" dirty="0"/>
              <a:t> </a:t>
            </a:r>
            <a:r>
              <a:rPr lang="it-IT" b="1" i="1" dirty="0" err="1"/>
              <a:t>der</a:t>
            </a:r>
            <a:r>
              <a:rPr lang="it-IT" b="1" i="1" dirty="0"/>
              <a:t> </a:t>
            </a:r>
            <a:r>
              <a:rPr lang="it-IT" b="1" i="1" dirty="0" err="1"/>
              <a:t>deutschen</a:t>
            </a:r>
            <a:r>
              <a:rPr lang="it-IT" b="1" i="1" dirty="0"/>
              <a:t> </a:t>
            </a:r>
            <a:r>
              <a:rPr lang="it-IT" b="1" i="1" dirty="0" err="1"/>
              <a:t>Wirtschaft</a:t>
            </a:r>
            <a:r>
              <a:rPr lang="it-IT" b="1" i="1" dirty="0"/>
              <a:t> und </a:t>
            </a:r>
            <a:r>
              <a:rPr lang="it-IT" b="1" i="1" dirty="0" err="1"/>
              <a:t>senkt</a:t>
            </a:r>
            <a:r>
              <a:rPr lang="it-IT" b="1" i="1" dirty="0"/>
              <a:t> </a:t>
            </a:r>
            <a:r>
              <a:rPr lang="it-IT" b="1" i="1" dirty="0" err="1"/>
              <a:t>seine</a:t>
            </a:r>
            <a:r>
              <a:rPr lang="it-IT" b="1" i="1" dirty="0"/>
              <a:t> </a:t>
            </a:r>
            <a:r>
              <a:rPr lang="it-IT" b="1" i="1" dirty="0" err="1"/>
              <a:t>Konjunkturprognose</a:t>
            </a:r>
            <a:r>
              <a:rPr lang="it-IT" b="1" i="1" dirty="0"/>
              <a:t> </a:t>
            </a:r>
            <a:r>
              <a:rPr lang="it-IT" b="1" i="1" dirty="0" err="1"/>
              <a:t>für</a:t>
            </a:r>
            <a:r>
              <a:rPr lang="it-IT" b="1" i="1" dirty="0"/>
              <a:t> </a:t>
            </a:r>
            <a:r>
              <a:rPr lang="it-IT" b="1" i="1" dirty="0" err="1"/>
              <a:t>das</a:t>
            </a:r>
            <a:r>
              <a:rPr lang="it-IT" b="1" i="1" dirty="0"/>
              <a:t> Land. </a:t>
            </a:r>
            <a:r>
              <a:rPr lang="it-IT" b="1" i="1" dirty="0" err="1"/>
              <a:t>Der</a:t>
            </a:r>
            <a:r>
              <a:rPr lang="it-IT" b="1" i="1" dirty="0"/>
              <a:t> </a:t>
            </a:r>
            <a:r>
              <a:rPr lang="it-IT" b="1" i="1" dirty="0" err="1"/>
              <a:t>Lichtblick</a:t>
            </a:r>
            <a:r>
              <a:rPr lang="it-IT" b="1" i="1" dirty="0"/>
              <a:t>: Die </a:t>
            </a:r>
            <a:r>
              <a:rPr lang="it-IT" b="1" i="1" dirty="0" err="1"/>
              <a:t>Inflation</a:t>
            </a:r>
            <a:r>
              <a:rPr lang="it-IT" b="1" i="1" dirty="0"/>
              <a:t> </a:t>
            </a:r>
            <a:r>
              <a:rPr lang="it-IT" b="1" i="1" dirty="0" err="1"/>
              <a:t>dürfte</a:t>
            </a:r>
            <a:r>
              <a:rPr lang="it-IT" b="1" i="1" dirty="0"/>
              <a:t> </a:t>
            </a:r>
            <a:r>
              <a:rPr lang="it-IT" b="1" i="1" dirty="0" err="1"/>
              <a:t>weiter</a:t>
            </a:r>
            <a:r>
              <a:rPr lang="it-IT" b="1" i="1" dirty="0"/>
              <a:t> </a:t>
            </a:r>
            <a:r>
              <a:rPr lang="it-IT" b="1" i="1" dirty="0" err="1"/>
              <a:t>sinken</a:t>
            </a:r>
            <a:r>
              <a:rPr lang="it-IT" b="1" i="1" dirty="0"/>
              <a:t>.</a:t>
            </a:r>
          </a:p>
          <a:p>
            <a:endParaRPr lang="it-IT" b="1" dirty="0"/>
          </a:p>
          <a:p>
            <a:r>
              <a:rPr lang="it-IT" dirty="0"/>
              <a:t>Previsioni per l’autunno</a:t>
            </a:r>
          </a:p>
          <a:p>
            <a:r>
              <a:rPr lang="it-IT" dirty="0"/>
              <a:t>“L’economia tedesca langue nella depressione”, la dichiarazione del responsabile previsioni </a:t>
            </a:r>
            <a:r>
              <a:rPr lang="it-IT" dirty="0" err="1"/>
              <a:t>Ifo</a:t>
            </a:r>
            <a:r>
              <a:rPr lang="it-IT" dirty="0"/>
              <a:t> Timo </a:t>
            </a:r>
            <a:r>
              <a:rPr lang="it-IT" dirty="0" err="1"/>
              <a:t>Wollmerhäuser</a:t>
            </a:r>
            <a:r>
              <a:rPr lang="it-IT" dirty="0"/>
              <a:t>.</a:t>
            </a:r>
          </a:p>
          <a:p>
            <a:r>
              <a:rPr lang="it-IT" dirty="0" err="1"/>
              <a:t>L’Ifo</a:t>
            </a:r>
            <a:r>
              <a:rPr lang="it-IT" dirty="0"/>
              <a:t> avverte una crisi strutturale dell’economia tedesca e indica una previsione sul paese. Nota positiva: possibile diminuzione dell’inflazione.</a:t>
            </a:r>
          </a:p>
          <a:p>
            <a:endParaRPr lang="it-IT" dirty="0"/>
          </a:p>
          <a:p>
            <a:endParaRPr lang="it-IT" sz="2600" i="1" dirty="0"/>
          </a:p>
        </p:txBody>
      </p:sp>
    </p:spTree>
    <p:extLst>
      <p:ext uri="{BB962C8B-B14F-4D97-AF65-F5344CB8AC3E}">
        <p14:creationId xmlns:p14="http://schemas.microsoft.com/office/powerpoint/2010/main" val="25436071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555641"/>
          </a:xfrm>
          <a:prstGeom prst="rect">
            <a:avLst/>
          </a:prstGeom>
          <a:noFill/>
          <a:ln w="9525">
            <a:noFill/>
            <a:miter lim="800000"/>
            <a:headEnd/>
            <a:tailEnd/>
          </a:ln>
        </p:spPr>
        <p:txBody>
          <a:bodyPr>
            <a:spAutoFit/>
          </a:bodyPr>
          <a:lstStyle/>
          <a:p>
            <a:r>
              <a:rPr lang="it-IT" sz="2800" i="1" dirty="0"/>
              <a:t>Stagnazione</a:t>
            </a:r>
          </a:p>
          <a:p>
            <a:endParaRPr lang="it-IT" sz="2800" i="1" dirty="0"/>
          </a:p>
          <a:p>
            <a:r>
              <a:rPr lang="it-IT" sz="2800" i="1" dirty="0"/>
              <a:t>Nel linguaggio economico, condizione in cui produzione e reddito nazionale restano immobili, senza aumentare né diminuire. Se relativa a un periodo prolungato, individua una fase di progressiva contrazione della </a:t>
            </a:r>
            <a:r>
              <a:rPr lang="it-IT" sz="2800" i="1" u="sng" dirty="0"/>
              <a:t>crescita economica.</a:t>
            </a:r>
          </a:p>
          <a:p>
            <a:endParaRPr lang="it-IT" sz="2800" i="1" u="sng" dirty="0"/>
          </a:p>
          <a:p>
            <a:r>
              <a:rPr lang="it-IT" sz="2800" i="1" dirty="0"/>
              <a:t>Recessione</a:t>
            </a:r>
          </a:p>
          <a:p>
            <a:endParaRPr lang="it-IT" sz="2800" i="1" dirty="0"/>
          </a:p>
          <a:p>
            <a:r>
              <a:rPr lang="it-IT" sz="2800" i="1" dirty="0"/>
              <a:t>Fase del ciclo economico identificata da una riduzione del livello (o, più raramente, del tasso di crescita) dell’attività economica aggregata, misurata tipicamente dal PIL, in almeno due trimestri consecutivi.</a:t>
            </a:r>
          </a:p>
          <a:p>
            <a:endParaRPr lang="it-IT" sz="2800" i="1" dirty="0"/>
          </a:p>
        </p:txBody>
      </p:sp>
    </p:spTree>
    <p:extLst>
      <p:ext uri="{BB962C8B-B14F-4D97-AF65-F5344CB8AC3E}">
        <p14:creationId xmlns:p14="http://schemas.microsoft.com/office/powerpoint/2010/main" val="30971585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832092"/>
          </a:xfrm>
          <a:prstGeom prst="rect">
            <a:avLst/>
          </a:prstGeom>
          <a:noFill/>
          <a:ln w="9525">
            <a:noFill/>
            <a:miter lim="800000"/>
            <a:headEnd/>
            <a:tailEnd/>
          </a:ln>
        </p:spPr>
        <p:txBody>
          <a:bodyPr>
            <a:spAutoFit/>
          </a:bodyPr>
          <a:lstStyle/>
          <a:p>
            <a:r>
              <a:rPr lang="it-IT" sz="2800" i="1" dirty="0"/>
              <a:t>La depressione economica è la fase successiva alla recessione economica. Di solito comporta una significativa diminuzione del PIL, il fallimento di aziende e banche, alti tassi di disoccupazione e il congelamento del credito nell’economia. Inoltre, le depressioni economiche sono accompagnate da crolli del mercato azionario, che causano perdite di valore allarmanti e panico tra gli investitori.</a:t>
            </a:r>
          </a:p>
          <a:p>
            <a:r>
              <a:rPr lang="it-IT" sz="2800" i="1" dirty="0"/>
              <a:t>Le conseguenze e le caratteristiche di una depressione sono simili a quelle di una recessione ma di maggiore entità, sia nel tempo che nel declino economico.</a:t>
            </a:r>
          </a:p>
        </p:txBody>
      </p:sp>
    </p:spTree>
    <p:extLst>
      <p:ext uri="{BB962C8B-B14F-4D97-AF65-F5344CB8AC3E}">
        <p14:creationId xmlns:p14="http://schemas.microsoft.com/office/powerpoint/2010/main" val="20778501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832092"/>
          </a:xfrm>
          <a:prstGeom prst="rect">
            <a:avLst/>
          </a:prstGeom>
          <a:noFill/>
          <a:ln w="9525">
            <a:noFill/>
            <a:miter lim="800000"/>
            <a:headEnd/>
            <a:tailEnd/>
          </a:ln>
        </p:spPr>
        <p:txBody>
          <a:bodyPr>
            <a:spAutoFit/>
          </a:bodyPr>
          <a:lstStyle/>
          <a:p>
            <a:r>
              <a:rPr lang="de-DE" sz="2800" i="1" dirty="0"/>
              <a:t>Das BIP ist ein Maß für die wirtschaftliche Leistung einer Volkswirtschaft während eines bestimmten Zeitraums. Schließlich umfasst es den Wert aller Güter und Dienstleistungen, die in einer Volkswirtschaft innerhalb dieses Zeitrahmens produziert werden. </a:t>
            </a:r>
          </a:p>
          <a:p>
            <a:endParaRPr lang="de-DE" sz="2800" i="1" dirty="0"/>
          </a:p>
          <a:p>
            <a:r>
              <a:rPr lang="it-IT" sz="2800" i="1" dirty="0"/>
              <a:t>Il PIL (Prodotto Interno Lordo) è il valore dei prodotti e servizi realizzati all'interno di uno Stato sovrano in un determinato arco di tempo. Detto valore è quello che risulta da un processo di scambio ovvero, in parole povere, dalla vendita di prodotti e servizi.</a:t>
            </a:r>
          </a:p>
        </p:txBody>
      </p:sp>
    </p:spTree>
    <p:extLst>
      <p:ext uri="{BB962C8B-B14F-4D97-AF65-F5344CB8AC3E}">
        <p14:creationId xmlns:p14="http://schemas.microsoft.com/office/powerpoint/2010/main" val="292779581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3970318"/>
          </a:xfrm>
          <a:prstGeom prst="rect">
            <a:avLst/>
          </a:prstGeom>
          <a:noFill/>
          <a:ln w="9525">
            <a:noFill/>
            <a:miter lim="800000"/>
            <a:headEnd/>
            <a:tailEnd/>
          </a:ln>
        </p:spPr>
        <p:txBody>
          <a:bodyPr>
            <a:spAutoFit/>
          </a:bodyPr>
          <a:lstStyle/>
          <a:p>
            <a:r>
              <a:rPr lang="it-IT" sz="2800" i="1" dirty="0"/>
              <a:t>Il termine congiuntura indica l'andamento economico - soprattutto della domanda - in un mercato settoriale o globale. Un ciclo congiunturale è composto da più fasi: crescita, alta congiuntura, crisi, depressione e ripresa.</a:t>
            </a:r>
          </a:p>
          <a:p>
            <a:endParaRPr lang="it-IT" sz="2800" i="1" dirty="0"/>
          </a:p>
          <a:p>
            <a:r>
              <a:rPr lang="it-IT" sz="2800" i="1" dirty="0"/>
              <a:t>In economia, sull’esempio della parola tedesca </a:t>
            </a:r>
            <a:r>
              <a:rPr lang="it-IT" sz="2800" i="1" dirty="0" err="1"/>
              <a:t>Konjunktur</a:t>
            </a:r>
            <a:r>
              <a:rPr lang="it-IT" sz="2800" i="1" dirty="0"/>
              <a:t>, la fase del ciclo economico che l’attività economica attraversa in un dato periodo di breve durata. </a:t>
            </a:r>
          </a:p>
        </p:txBody>
      </p:sp>
    </p:spTree>
    <p:extLst>
      <p:ext uri="{BB962C8B-B14F-4D97-AF65-F5344CB8AC3E}">
        <p14:creationId xmlns:p14="http://schemas.microsoft.com/office/powerpoint/2010/main" val="5578885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401753"/>
          </a:xfrm>
          <a:prstGeom prst="rect">
            <a:avLst/>
          </a:prstGeom>
          <a:noFill/>
          <a:ln w="9525">
            <a:noFill/>
            <a:miter lim="800000"/>
            <a:headEnd/>
            <a:tailEnd/>
          </a:ln>
        </p:spPr>
        <p:txBody>
          <a:bodyPr>
            <a:spAutoFit/>
          </a:bodyPr>
          <a:lstStyle/>
          <a:p>
            <a:r>
              <a:rPr lang="it-IT" i="1" dirty="0" err="1"/>
              <a:t>Das</a:t>
            </a:r>
            <a:r>
              <a:rPr lang="it-IT" i="1" dirty="0"/>
              <a:t> </a:t>
            </a:r>
            <a:r>
              <a:rPr lang="it-IT" i="1" dirty="0" err="1"/>
              <a:t>Ifo</a:t>
            </a:r>
            <a:r>
              <a:rPr lang="it-IT" i="1" dirty="0"/>
              <a:t>-Institut </a:t>
            </a:r>
            <a:r>
              <a:rPr lang="it-IT" i="1" dirty="0" err="1"/>
              <a:t>hat</a:t>
            </a:r>
            <a:r>
              <a:rPr lang="it-IT" i="1" dirty="0"/>
              <a:t> </a:t>
            </a:r>
            <a:r>
              <a:rPr lang="it-IT" i="1" dirty="0" err="1"/>
              <a:t>seine</a:t>
            </a:r>
            <a:r>
              <a:rPr lang="it-IT" i="1" dirty="0"/>
              <a:t> </a:t>
            </a:r>
            <a:r>
              <a:rPr lang="it-IT" i="1" dirty="0" err="1"/>
              <a:t>Konjunkturprognose</a:t>
            </a:r>
            <a:r>
              <a:rPr lang="it-IT" i="1" dirty="0"/>
              <a:t> </a:t>
            </a:r>
            <a:r>
              <a:rPr lang="it-IT" i="1" dirty="0" err="1"/>
              <a:t>für</a:t>
            </a:r>
            <a:r>
              <a:rPr lang="it-IT" i="1" dirty="0"/>
              <a:t> Deutschland </a:t>
            </a:r>
            <a:r>
              <a:rPr lang="it-IT" i="1" dirty="0" err="1"/>
              <a:t>wegen</a:t>
            </a:r>
            <a:r>
              <a:rPr lang="it-IT" i="1" dirty="0"/>
              <a:t> </a:t>
            </a:r>
            <a:r>
              <a:rPr lang="it-IT" i="1" dirty="0" err="1"/>
              <a:t>ausbleibender</a:t>
            </a:r>
            <a:r>
              <a:rPr lang="it-IT" i="1" dirty="0"/>
              <a:t> </a:t>
            </a:r>
            <a:r>
              <a:rPr lang="it-IT" i="1" dirty="0" err="1"/>
              <a:t>Investitionen</a:t>
            </a:r>
            <a:r>
              <a:rPr lang="it-IT" i="1" dirty="0"/>
              <a:t> und </a:t>
            </a:r>
            <a:r>
              <a:rPr lang="it-IT" i="1" dirty="0" err="1"/>
              <a:t>schlechter</a:t>
            </a:r>
            <a:r>
              <a:rPr lang="it-IT" i="1" dirty="0"/>
              <a:t> </a:t>
            </a:r>
            <a:r>
              <a:rPr lang="it-IT" i="1" dirty="0" err="1"/>
              <a:t>Auftragslage</a:t>
            </a:r>
            <a:r>
              <a:rPr lang="it-IT" i="1" dirty="0"/>
              <a:t> </a:t>
            </a:r>
            <a:r>
              <a:rPr lang="it-IT" i="1" dirty="0" err="1"/>
              <a:t>gesenkt</a:t>
            </a:r>
            <a:r>
              <a:rPr lang="it-IT" i="1" dirty="0"/>
              <a:t>. </a:t>
            </a:r>
            <a:r>
              <a:rPr lang="it-IT" i="1" dirty="0" err="1"/>
              <a:t>Das</a:t>
            </a:r>
            <a:r>
              <a:rPr lang="it-IT" i="1" dirty="0"/>
              <a:t> </a:t>
            </a:r>
            <a:r>
              <a:rPr lang="it-IT" i="1" dirty="0" err="1"/>
              <a:t>Bruttoinlandsprodukt</a:t>
            </a:r>
            <a:r>
              <a:rPr lang="it-IT" i="1" dirty="0"/>
              <a:t> </a:t>
            </a:r>
            <a:r>
              <a:rPr lang="it-IT" i="1" dirty="0" err="1"/>
              <a:t>dürfte</a:t>
            </a:r>
            <a:r>
              <a:rPr lang="it-IT" i="1" dirty="0"/>
              <a:t> in </a:t>
            </a:r>
            <a:r>
              <a:rPr lang="it-IT" i="1" dirty="0" err="1"/>
              <a:t>diesem</a:t>
            </a:r>
            <a:r>
              <a:rPr lang="it-IT" i="1" dirty="0"/>
              <a:t> </a:t>
            </a:r>
            <a:r>
              <a:rPr lang="it-IT" i="1" dirty="0" err="1"/>
              <a:t>Jahr</a:t>
            </a:r>
            <a:r>
              <a:rPr lang="it-IT" i="1" dirty="0"/>
              <a:t> </a:t>
            </a:r>
            <a:r>
              <a:rPr lang="it-IT" i="1" dirty="0" err="1"/>
              <a:t>auf</a:t>
            </a:r>
            <a:r>
              <a:rPr lang="it-IT" i="1" dirty="0"/>
              <a:t> dem </a:t>
            </a:r>
            <a:r>
              <a:rPr lang="it-IT" i="1" dirty="0" err="1"/>
              <a:t>Niveau</a:t>
            </a:r>
            <a:r>
              <a:rPr lang="it-IT" i="1" dirty="0"/>
              <a:t> von 2023 </a:t>
            </a:r>
            <a:r>
              <a:rPr lang="it-IT" i="1" dirty="0" err="1"/>
              <a:t>verharren</a:t>
            </a:r>
            <a:r>
              <a:rPr lang="it-IT" i="1" dirty="0"/>
              <a:t>, </a:t>
            </a:r>
            <a:r>
              <a:rPr lang="it-IT" i="1" dirty="0" err="1"/>
              <a:t>wie</a:t>
            </a:r>
            <a:r>
              <a:rPr lang="it-IT" i="1" dirty="0"/>
              <a:t> die </a:t>
            </a:r>
            <a:r>
              <a:rPr lang="it-IT" i="1" dirty="0" err="1"/>
              <a:t>Münchner</a:t>
            </a:r>
            <a:r>
              <a:rPr lang="it-IT" i="1" dirty="0"/>
              <a:t> </a:t>
            </a:r>
            <a:r>
              <a:rPr lang="it-IT" i="1" dirty="0" err="1"/>
              <a:t>Forscher</a:t>
            </a:r>
            <a:r>
              <a:rPr lang="it-IT" i="1" dirty="0"/>
              <a:t> in </a:t>
            </a:r>
            <a:r>
              <a:rPr lang="it-IT" i="1" dirty="0" err="1"/>
              <a:t>ihrer</a:t>
            </a:r>
            <a:r>
              <a:rPr lang="it-IT" i="1" dirty="0"/>
              <a:t> </a:t>
            </a:r>
            <a:r>
              <a:rPr lang="it-IT" i="1" dirty="0" err="1"/>
              <a:t>am</a:t>
            </a:r>
            <a:r>
              <a:rPr lang="it-IT" i="1" dirty="0"/>
              <a:t> </a:t>
            </a:r>
            <a:r>
              <a:rPr lang="it-IT" i="1" dirty="0" err="1"/>
              <a:t>Donnerstag</a:t>
            </a:r>
            <a:r>
              <a:rPr lang="it-IT" i="1" dirty="0"/>
              <a:t> </a:t>
            </a:r>
            <a:r>
              <a:rPr lang="it-IT" i="1" dirty="0" err="1"/>
              <a:t>veröffentlichten</a:t>
            </a:r>
            <a:r>
              <a:rPr lang="it-IT" i="1" dirty="0"/>
              <a:t> </a:t>
            </a:r>
            <a:r>
              <a:rPr lang="it-IT" i="1" dirty="0" err="1"/>
              <a:t>Herbstprognose</a:t>
            </a:r>
            <a:r>
              <a:rPr lang="it-IT" i="1" dirty="0"/>
              <a:t> </a:t>
            </a:r>
            <a:r>
              <a:rPr lang="it-IT" i="1" dirty="0" err="1"/>
              <a:t>voraussagen</a:t>
            </a:r>
            <a:r>
              <a:rPr lang="it-IT" i="1" dirty="0"/>
              <a:t>. Im </a:t>
            </a:r>
            <a:r>
              <a:rPr lang="it-IT" i="1" dirty="0" err="1"/>
              <a:t>Juni</a:t>
            </a:r>
            <a:r>
              <a:rPr lang="it-IT" i="1" dirty="0"/>
              <a:t> </a:t>
            </a:r>
            <a:r>
              <a:rPr lang="it-IT" i="1" dirty="0" err="1"/>
              <a:t>waren</a:t>
            </a:r>
            <a:r>
              <a:rPr lang="it-IT" i="1" dirty="0"/>
              <a:t> </a:t>
            </a:r>
            <a:r>
              <a:rPr lang="it-IT" i="1" dirty="0" err="1"/>
              <a:t>sie</a:t>
            </a:r>
            <a:r>
              <a:rPr lang="it-IT" i="1" dirty="0"/>
              <a:t> </a:t>
            </a:r>
            <a:r>
              <a:rPr lang="it-IT" i="1" dirty="0" err="1"/>
              <a:t>noch</a:t>
            </a:r>
            <a:r>
              <a:rPr lang="it-IT" i="1" dirty="0"/>
              <a:t> von </a:t>
            </a:r>
            <a:r>
              <a:rPr lang="it-IT" i="1" dirty="0" err="1"/>
              <a:t>einem</a:t>
            </a:r>
            <a:r>
              <a:rPr lang="it-IT" i="1" dirty="0"/>
              <a:t> </a:t>
            </a:r>
            <a:r>
              <a:rPr lang="it-IT" i="1" dirty="0" err="1"/>
              <a:t>Wachstum</a:t>
            </a:r>
            <a:r>
              <a:rPr lang="it-IT" i="1" dirty="0"/>
              <a:t> von 0,4 </a:t>
            </a:r>
            <a:r>
              <a:rPr lang="it-IT" i="1" dirty="0" err="1"/>
              <a:t>Prozent</a:t>
            </a:r>
            <a:r>
              <a:rPr lang="it-IT" i="1" dirty="0"/>
              <a:t> </a:t>
            </a:r>
            <a:r>
              <a:rPr lang="it-IT" i="1" dirty="0" err="1"/>
              <a:t>ausgegangen</a:t>
            </a:r>
            <a:r>
              <a:rPr lang="it-IT" i="1" dirty="0"/>
              <a:t>. </a:t>
            </a:r>
            <a:r>
              <a:rPr lang="it-IT" i="1" dirty="0" err="1"/>
              <a:t>Für</a:t>
            </a:r>
            <a:r>
              <a:rPr lang="it-IT" i="1" dirty="0"/>
              <a:t> 2025 </a:t>
            </a:r>
            <a:r>
              <a:rPr lang="it-IT" i="1" dirty="0" err="1"/>
              <a:t>kappten</a:t>
            </a:r>
            <a:r>
              <a:rPr lang="it-IT" i="1" dirty="0"/>
              <a:t> </a:t>
            </a:r>
            <a:r>
              <a:rPr lang="it-IT" i="1" dirty="0" err="1"/>
              <a:t>sie</a:t>
            </a:r>
            <a:r>
              <a:rPr lang="it-IT" i="1" dirty="0"/>
              <a:t> die </a:t>
            </a:r>
            <a:r>
              <a:rPr lang="it-IT" i="1" dirty="0" err="1"/>
              <a:t>Prognose</a:t>
            </a:r>
            <a:r>
              <a:rPr lang="it-IT" i="1" dirty="0"/>
              <a:t> </a:t>
            </a:r>
            <a:r>
              <a:rPr lang="it-IT" i="1" dirty="0" err="1"/>
              <a:t>ebenfalls</a:t>
            </a:r>
            <a:r>
              <a:rPr lang="it-IT" i="1" dirty="0"/>
              <a:t> - und </a:t>
            </a:r>
            <a:r>
              <a:rPr lang="it-IT" i="1" dirty="0" err="1"/>
              <a:t>zwar</a:t>
            </a:r>
            <a:r>
              <a:rPr lang="it-IT" i="1" dirty="0"/>
              <a:t> von 1,5 </a:t>
            </a:r>
            <a:r>
              <a:rPr lang="it-IT" i="1" dirty="0" err="1"/>
              <a:t>auf</a:t>
            </a:r>
            <a:r>
              <a:rPr lang="it-IT" i="1" dirty="0"/>
              <a:t> 0,9 </a:t>
            </a:r>
            <a:r>
              <a:rPr lang="it-IT" i="1" dirty="0" err="1"/>
              <a:t>Prozent</a:t>
            </a:r>
            <a:r>
              <a:rPr lang="it-IT" i="1" dirty="0"/>
              <a:t>.</a:t>
            </a:r>
          </a:p>
          <a:p>
            <a:endParaRPr lang="it-IT" sz="2600" i="1" dirty="0"/>
          </a:p>
          <a:p>
            <a:r>
              <a:rPr lang="it-IT" dirty="0"/>
              <a:t>A causa degli investimenti assenti e della scarsa situazione degli ordini </a:t>
            </a:r>
            <a:r>
              <a:rPr lang="it-IT" dirty="0" err="1"/>
              <a:t>l’Ifo</a:t>
            </a:r>
            <a:r>
              <a:rPr lang="it-IT" dirty="0"/>
              <a:t> (Istituto di ricerca economica di Monaco di Baviera) indica una previsione per la Germania. Come pronosticato dai ricercatori della capitale bavarese nella previsione autunnale pubblicata giovedì, è probabile che quest’anno il valore del Prodotto interno lordo rimanga fermo a quello del 2023. Se a giugno avevano ancora ipotizzato una crescita dello 0,4%, hanno comunque abbassato la stima dall’1,5% al 0,9%.</a:t>
            </a:r>
            <a:endParaRPr lang="it-IT" sz="2600" i="1" dirty="0"/>
          </a:p>
        </p:txBody>
      </p:sp>
    </p:spTree>
    <p:extLst>
      <p:ext uri="{BB962C8B-B14F-4D97-AF65-F5344CB8AC3E}">
        <p14:creationId xmlns:p14="http://schemas.microsoft.com/office/powerpoint/2010/main" val="35847701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185761"/>
          </a:xfrm>
          <a:prstGeom prst="rect">
            <a:avLst/>
          </a:prstGeom>
          <a:noFill/>
          <a:ln w="9525">
            <a:noFill/>
            <a:miter lim="800000"/>
            <a:headEnd/>
            <a:tailEnd/>
          </a:ln>
        </p:spPr>
        <p:txBody>
          <a:bodyPr>
            <a:spAutoFit/>
          </a:bodyPr>
          <a:lstStyle/>
          <a:p>
            <a:r>
              <a:rPr lang="it-IT" i="1" dirty="0"/>
              <a:t>„Die </a:t>
            </a:r>
            <a:r>
              <a:rPr lang="it-IT" i="1" dirty="0" err="1"/>
              <a:t>deutsche</a:t>
            </a:r>
            <a:r>
              <a:rPr lang="it-IT" i="1" dirty="0"/>
              <a:t> </a:t>
            </a:r>
            <a:r>
              <a:rPr lang="it-IT" i="1" dirty="0" err="1"/>
              <a:t>Wirtschaft</a:t>
            </a:r>
            <a:r>
              <a:rPr lang="it-IT" i="1" dirty="0"/>
              <a:t> </a:t>
            </a:r>
            <a:r>
              <a:rPr lang="it-IT" i="1" dirty="0" err="1"/>
              <a:t>steckt</a:t>
            </a:r>
            <a:r>
              <a:rPr lang="it-IT" i="1" dirty="0"/>
              <a:t> </a:t>
            </a:r>
            <a:r>
              <a:rPr lang="it-IT" i="1" dirty="0" err="1"/>
              <a:t>fest</a:t>
            </a:r>
            <a:r>
              <a:rPr lang="it-IT" i="1" dirty="0"/>
              <a:t>, und </a:t>
            </a:r>
            <a:r>
              <a:rPr lang="it-IT" i="1" dirty="0" err="1"/>
              <a:t>sie</a:t>
            </a:r>
            <a:r>
              <a:rPr lang="it-IT" i="1" dirty="0"/>
              <a:t> </a:t>
            </a:r>
            <a:r>
              <a:rPr lang="it-IT" i="1" dirty="0" err="1"/>
              <a:t>dümpelt</a:t>
            </a:r>
            <a:r>
              <a:rPr lang="it-IT" i="1" dirty="0"/>
              <a:t> in </a:t>
            </a:r>
            <a:r>
              <a:rPr lang="it-IT" i="1" dirty="0" err="1"/>
              <a:t>einer</a:t>
            </a:r>
            <a:r>
              <a:rPr lang="it-IT" i="1" dirty="0"/>
              <a:t> </a:t>
            </a:r>
            <a:r>
              <a:rPr lang="it-IT" i="1" dirty="0" err="1"/>
              <a:t>Flaute</a:t>
            </a:r>
            <a:r>
              <a:rPr lang="it-IT" i="1" dirty="0"/>
              <a:t>, </a:t>
            </a:r>
            <a:r>
              <a:rPr lang="it-IT" i="1" dirty="0" err="1"/>
              <a:t>während</a:t>
            </a:r>
            <a:r>
              <a:rPr lang="it-IT" i="1" dirty="0"/>
              <a:t> </a:t>
            </a:r>
            <a:r>
              <a:rPr lang="it-IT" i="1" dirty="0" err="1"/>
              <a:t>andere</a:t>
            </a:r>
            <a:r>
              <a:rPr lang="it-IT" i="1" dirty="0"/>
              <a:t> Länder </a:t>
            </a:r>
            <a:r>
              <a:rPr lang="it-IT" i="1" dirty="0" err="1"/>
              <a:t>den</a:t>
            </a:r>
            <a:r>
              <a:rPr lang="it-IT" i="1" dirty="0"/>
              <a:t> </a:t>
            </a:r>
            <a:r>
              <a:rPr lang="it-IT" i="1" dirty="0" err="1"/>
              <a:t>Aufwind</a:t>
            </a:r>
            <a:r>
              <a:rPr lang="it-IT" i="1" dirty="0"/>
              <a:t> </a:t>
            </a:r>
            <a:r>
              <a:rPr lang="it-IT" i="1" dirty="0" err="1"/>
              <a:t>spüren</a:t>
            </a:r>
            <a:r>
              <a:rPr lang="it-IT" i="1" dirty="0"/>
              <a:t>“, </a:t>
            </a:r>
            <a:r>
              <a:rPr lang="it-IT" i="1" dirty="0" err="1"/>
              <a:t>lautet</a:t>
            </a:r>
            <a:r>
              <a:rPr lang="it-IT" i="1" dirty="0"/>
              <a:t> </a:t>
            </a:r>
            <a:r>
              <a:rPr lang="it-IT" i="1" dirty="0" err="1"/>
              <a:t>das</a:t>
            </a:r>
            <a:r>
              <a:rPr lang="it-IT" i="1" dirty="0"/>
              <a:t> </a:t>
            </a:r>
            <a:r>
              <a:rPr lang="it-IT" i="1" dirty="0" err="1"/>
              <a:t>Fazit</a:t>
            </a:r>
            <a:r>
              <a:rPr lang="it-IT" i="1" dirty="0"/>
              <a:t> von </a:t>
            </a:r>
            <a:r>
              <a:rPr lang="it-IT" i="1" dirty="0" err="1"/>
              <a:t>Ifo-Konjunkturchef</a:t>
            </a:r>
            <a:r>
              <a:rPr lang="it-IT" i="1" dirty="0"/>
              <a:t> Timo </a:t>
            </a:r>
            <a:r>
              <a:rPr lang="it-IT" i="1" dirty="0" err="1"/>
              <a:t>Wollmershäuser</a:t>
            </a:r>
            <a:r>
              <a:rPr lang="it-IT" i="1" dirty="0"/>
              <a:t>. </a:t>
            </a:r>
            <a:r>
              <a:rPr lang="it-IT" i="1" dirty="0" err="1"/>
              <a:t>Erst</a:t>
            </a:r>
            <a:r>
              <a:rPr lang="it-IT" i="1" dirty="0"/>
              <a:t> 2026 </a:t>
            </a:r>
            <a:r>
              <a:rPr lang="it-IT" i="1" dirty="0" err="1"/>
              <a:t>soll</a:t>
            </a:r>
            <a:r>
              <a:rPr lang="it-IT" i="1" dirty="0"/>
              <a:t> es </a:t>
            </a:r>
            <a:r>
              <a:rPr lang="it-IT" i="1" dirty="0" err="1"/>
              <a:t>dann</a:t>
            </a:r>
            <a:r>
              <a:rPr lang="it-IT" i="1" dirty="0"/>
              <a:t> </a:t>
            </a:r>
            <a:r>
              <a:rPr lang="it-IT" i="1" dirty="0" err="1"/>
              <a:t>zu</a:t>
            </a:r>
            <a:r>
              <a:rPr lang="it-IT" i="1" dirty="0"/>
              <a:t> </a:t>
            </a:r>
            <a:r>
              <a:rPr lang="it-IT" i="1" dirty="0" err="1"/>
              <a:t>einem</a:t>
            </a:r>
            <a:r>
              <a:rPr lang="it-IT" i="1" dirty="0"/>
              <a:t> </a:t>
            </a:r>
            <a:r>
              <a:rPr lang="it-IT" i="1" dirty="0" err="1"/>
              <a:t>kräftigeren</a:t>
            </a:r>
            <a:r>
              <a:rPr lang="it-IT" i="1" dirty="0"/>
              <a:t> Plus von 1,5 </a:t>
            </a:r>
            <a:r>
              <a:rPr lang="it-IT" i="1" dirty="0" err="1"/>
              <a:t>Prozent</a:t>
            </a:r>
            <a:r>
              <a:rPr lang="it-IT" i="1" dirty="0"/>
              <a:t> </a:t>
            </a:r>
            <a:r>
              <a:rPr lang="it-IT" i="1" dirty="0" err="1"/>
              <a:t>reichen</a:t>
            </a:r>
            <a:r>
              <a:rPr lang="it-IT" i="1" dirty="0"/>
              <a:t>.</a:t>
            </a:r>
          </a:p>
          <a:p>
            <a:endParaRPr lang="it-IT" dirty="0"/>
          </a:p>
          <a:p>
            <a:r>
              <a:rPr lang="it-IT" dirty="0"/>
              <a:t>“L’economia tedesca è bloccata e langue nella depressione, mentre altri Paesi stanno sentendo la ripresa”, avverte Timo </a:t>
            </a:r>
            <a:r>
              <a:rPr lang="it-IT" dirty="0" err="1"/>
              <a:t>Wollmerhäuser</a:t>
            </a:r>
            <a:r>
              <a:rPr lang="it-IT" dirty="0"/>
              <a:t>. Solo nel 2026 dovrebbe verificarsi una crescita tangibile dell’1,5%.</a:t>
            </a:r>
          </a:p>
          <a:p>
            <a:endParaRPr lang="it-IT" dirty="0"/>
          </a:p>
          <a:p>
            <a:endParaRPr lang="it-IT" sz="2600" i="1" dirty="0"/>
          </a:p>
        </p:txBody>
      </p:sp>
    </p:spTree>
    <p:extLst>
      <p:ext uri="{BB962C8B-B14F-4D97-AF65-F5344CB8AC3E}">
        <p14:creationId xmlns:p14="http://schemas.microsoft.com/office/powerpoint/2010/main" val="88267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262979"/>
          </a:xfrm>
          <a:prstGeom prst="rect">
            <a:avLst/>
          </a:prstGeom>
          <a:noFill/>
          <a:ln w="9525">
            <a:noFill/>
            <a:miter lim="800000"/>
            <a:headEnd/>
            <a:tailEnd/>
          </a:ln>
        </p:spPr>
        <p:txBody>
          <a:bodyPr>
            <a:spAutoFit/>
          </a:bodyPr>
          <a:lstStyle/>
          <a:p>
            <a:r>
              <a:rPr lang="it-IT" sz="2800" i="1" dirty="0" err="1"/>
              <a:t>Eigenkapital</a:t>
            </a:r>
            <a:r>
              <a:rPr lang="it-IT" sz="2800" i="1" dirty="0"/>
              <a:t> , </a:t>
            </a:r>
            <a:r>
              <a:rPr lang="it-IT" sz="2800" i="1" dirty="0" err="1"/>
              <a:t>auch</a:t>
            </a:r>
            <a:r>
              <a:rPr lang="it-IT" sz="2800" i="1" dirty="0"/>
              <a:t> „ </a:t>
            </a:r>
            <a:r>
              <a:rPr lang="it-IT" sz="2800" i="1" dirty="0" err="1"/>
              <a:t>Reinvermögen</a:t>
            </a:r>
            <a:r>
              <a:rPr lang="it-IT" sz="2800" i="1" dirty="0"/>
              <a:t>“ </a:t>
            </a:r>
            <a:r>
              <a:rPr lang="it-IT" sz="2800" i="1" dirty="0" err="1"/>
              <a:t>genannt</a:t>
            </a:r>
            <a:r>
              <a:rPr lang="it-IT" sz="2800" i="1" dirty="0"/>
              <a:t>, </a:t>
            </a:r>
            <a:r>
              <a:rPr lang="it-IT" sz="2800" i="1" dirty="0" err="1"/>
              <a:t>bezeichnet</a:t>
            </a:r>
            <a:r>
              <a:rPr lang="it-IT" sz="2800" i="1" dirty="0"/>
              <a:t> die </a:t>
            </a:r>
            <a:r>
              <a:rPr lang="it-IT" sz="2800" i="1" dirty="0" err="1"/>
              <a:t>finanziellen</a:t>
            </a:r>
            <a:r>
              <a:rPr lang="it-IT" sz="2800" i="1" dirty="0"/>
              <a:t> Mittel, die dem </a:t>
            </a:r>
            <a:r>
              <a:rPr lang="it-IT" sz="2800" i="1" dirty="0" err="1"/>
              <a:t>Unternehmen</a:t>
            </a:r>
            <a:r>
              <a:rPr lang="it-IT" sz="2800" i="1" dirty="0"/>
              <a:t> von </a:t>
            </a:r>
            <a:r>
              <a:rPr lang="it-IT" sz="2800" i="1" dirty="0" err="1"/>
              <a:t>seinen</a:t>
            </a:r>
            <a:r>
              <a:rPr lang="it-IT" sz="2800" i="1" dirty="0"/>
              <a:t> </a:t>
            </a:r>
            <a:r>
              <a:rPr lang="it-IT" sz="2800" i="1" dirty="0" err="1"/>
              <a:t>Eigentümern</a:t>
            </a:r>
            <a:r>
              <a:rPr lang="it-IT" sz="2800" i="1" dirty="0"/>
              <a:t> </a:t>
            </a:r>
            <a:r>
              <a:rPr lang="it-IT" sz="2800" i="1" dirty="0" err="1"/>
              <a:t>oder</a:t>
            </a:r>
            <a:r>
              <a:rPr lang="it-IT" sz="2800" i="1" dirty="0"/>
              <a:t> </a:t>
            </a:r>
            <a:r>
              <a:rPr lang="it-IT" sz="2800" i="1" dirty="0" err="1"/>
              <a:t>Anteilseignern</a:t>
            </a:r>
            <a:r>
              <a:rPr lang="it-IT" sz="2800" i="1" dirty="0"/>
              <a:t> zur </a:t>
            </a:r>
            <a:r>
              <a:rPr lang="it-IT" sz="2800" i="1" dirty="0" err="1"/>
              <a:t>Verfügung</a:t>
            </a:r>
            <a:r>
              <a:rPr lang="it-IT" sz="2800" i="1" dirty="0"/>
              <a:t> </a:t>
            </a:r>
            <a:r>
              <a:rPr lang="it-IT" sz="2800" i="1" dirty="0" err="1"/>
              <a:t>gestellt</a:t>
            </a:r>
            <a:r>
              <a:rPr lang="it-IT" sz="2800" i="1" dirty="0"/>
              <a:t> </a:t>
            </a:r>
            <a:r>
              <a:rPr lang="it-IT" sz="2800" i="1" dirty="0" err="1"/>
              <a:t>werden</a:t>
            </a:r>
            <a:r>
              <a:rPr lang="it-IT" sz="2800" i="1" dirty="0"/>
              <a:t> und </a:t>
            </a:r>
            <a:r>
              <a:rPr lang="it-IT" sz="2800" i="1" dirty="0" err="1"/>
              <a:t>stellt</a:t>
            </a:r>
            <a:r>
              <a:rPr lang="it-IT" sz="2800" i="1" dirty="0"/>
              <a:t> </a:t>
            </a:r>
            <a:r>
              <a:rPr lang="it-IT" sz="2800" i="1" dirty="0" err="1"/>
              <a:t>somit</a:t>
            </a:r>
            <a:r>
              <a:rPr lang="it-IT" sz="2800" i="1" dirty="0"/>
              <a:t> </a:t>
            </a:r>
            <a:r>
              <a:rPr lang="it-IT" sz="2800" i="1" dirty="0" err="1"/>
              <a:t>sein</a:t>
            </a:r>
            <a:r>
              <a:rPr lang="it-IT" sz="2800" i="1" dirty="0"/>
              <a:t> </a:t>
            </a:r>
            <a:r>
              <a:rPr lang="it-IT" sz="2800" i="1" dirty="0" err="1"/>
              <a:t>Vermögen</a:t>
            </a:r>
            <a:r>
              <a:rPr lang="it-IT" sz="2800" i="1" dirty="0"/>
              <a:t> </a:t>
            </a:r>
            <a:r>
              <a:rPr lang="it-IT" sz="2800" i="1" dirty="0" err="1"/>
              <a:t>abzüglich</a:t>
            </a:r>
            <a:r>
              <a:rPr lang="it-IT" sz="2800" i="1" dirty="0"/>
              <a:t> </a:t>
            </a:r>
            <a:r>
              <a:rPr lang="it-IT" sz="2800" i="1" dirty="0" err="1"/>
              <a:t>aller</a:t>
            </a:r>
            <a:r>
              <a:rPr lang="it-IT" sz="2800" i="1" dirty="0"/>
              <a:t> </a:t>
            </a:r>
            <a:r>
              <a:rPr lang="it-IT" sz="2800" i="1" dirty="0" err="1"/>
              <a:t>Schulden</a:t>
            </a:r>
            <a:r>
              <a:rPr lang="it-IT" sz="2800" i="1" dirty="0"/>
              <a:t> dar. </a:t>
            </a:r>
          </a:p>
          <a:p>
            <a:endParaRPr lang="it-IT" sz="2800" i="1" dirty="0"/>
          </a:p>
          <a:p>
            <a:r>
              <a:rPr lang="it-IT" sz="2800" b="1" i="1" dirty="0"/>
              <a:t>Capitale Proprio</a:t>
            </a:r>
            <a:r>
              <a:rPr lang="it-IT" sz="2800" i="1" dirty="0"/>
              <a:t> o </a:t>
            </a:r>
            <a:r>
              <a:rPr lang="it-IT" sz="2800" b="1" i="1" dirty="0"/>
              <a:t>Patrimonio netto</a:t>
            </a:r>
            <a:r>
              <a:rPr lang="it-IT" sz="2800" i="1" dirty="0"/>
              <a:t> costituito dal </a:t>
            </a:r>
            <a:r>
              <a:rPr lang="it-IT" sz="2800" b="1" i="1" dirty="0"/>
              <a:t>capitale apportato</a:t>
            </a:r>
            <a:r>
              <a:rPr lang="it-IT" sz="2800" i="1" dirty="0"/>
              <a:t> dai soci nel momento in cui l’azienda viene costituita, e </a:t>
            </a:r>
            <a:r>
              <a:rPr lang="it-IT" sz="2800" b="1" i="1" dirty="0"/>
              <a:t>capitale di risparmio</a:t>
            </a:r>
            <a:r>
              <a:rPr lang="it-IT" sz="2800" i="1" dirty="0"/>
              <a:t> costituito dagli utili netti conseguiti e non distribuiti tra i soci.</a:t>
            </a:r>
          </a:p>
          <a:p>
            <a:endParaRPr lang="it-IT" sz="2800" dirty="0"/>
          </a:p>
        </p:txBody>
      </p:sp>
    </p:spTree>
    <p:extLst>
      <p:ext uri="{BB962C8B-B14F-4D97-AF65-F5344CB8AC3E}">
        <p14:creationId xmlns:p14="http://schemas.microsoft.com/office/powerpoint/2010/main" val="9073835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3447098"/>
          </a:xfrm>
          <a:prstGeom prst="rect">
            <a:avLst/>
          </a:prstGeom>
          <a:noFill/>
          <a:ln w="9525">
            <a:noFill/>
            <a:miter lim="800000"/>
            <a:headEnd/>
            <a:tailEnd/>
          </a:ln>
        </p:spPr>
        <p:txBody>
          <a:bodyPr>
            <a:spAutoFit/>
          </a:bodyPr>
          <a:lstStyle/>
          <a:p>
            <a:r>
              <a:rPr lang="it-IT" i="1" dirty="0" err="1"/>
              <a:t>Das</a:t>
            </a:r>
            <a:r>
              <a:rPr lang="it-IT" i="1" dirty="0"/>
              <a:t> </a:t>
            </a:r>
            <a:r>
              <a:rPr lang="it-IT" i="1" dirty="0" err="1"/>
              <a:t>Ifo</a:t>
            </a:r>
            <a:r>
              <a:rPr lang="it-IT" i="1" dirty="0"/>
              <a:t>-Institut </a:t>
            </a:r>
            <a:r>
              <a:rPr lang="it-IT" i="1" dirty="0" err="1"/>
              <a:t>sieht</a:t>
            </a:r>
            <a:r>
              <a:rPr lang="it-IT" i="1" dirty="0"/>
              <a:t> </a:t>
            </a:r>
            <a:r>
              <a:rPr lang="it-IT" i="1" dirty="0" err="1"/>
              <a:t>eine</a:t>
            </a:r>
            <a:r>
              <a:rPr lang="it-IT" i="1" dirty="0"/>
              <a:t> </a:t>
            </a:r>
            <a:r>
              <a:rPr lang="it-IT" i="1" dirty="0" err="1"/>
              <a:t>strukturelle</a:t>
            </a:r>
            <a:r>
              <a:rPr lang="it-IT" i="1" dirty="0"/>
              <a:t> </a:t>
            </a:r>
            <a:r>
              <a:rPr lang="it-IT" i="1" dirty="0" err="1"/>
              <a:t>Krise</a:t>
            </a:r>
            <a:r>
              <a:rPr lang="it-IT" i="1" dirty="0"/>
              <a:t> </a:t>
            </a:r>
            <a:r>
              <a:rPr lang="it-IT" i="1" dirty="0" err="1"/>
              <a:t>der</a:t>
            </a:r>
            <a:r>
              <a:rPr lang="it-IT" i="1" dirty="0"/>
              <a:t> </a:t>
            </a:r>
            <a:r>
              <a:rPr lang="it-IT" i="1" dirty="0" err="1"/>
              <a:t>deutschen</a:t>
            </a:r>
            <a:r>
              <a:rPr lang="it-IT" i="1" dirty="0"/>
              <a:t> </a:t>
            </a:r>
            <a:r>
              <a:rPr lang="it-IT" i="1" dirty="0" err="1"/>
              <a:t>Wirtschaft</a:t>
            </a:r>
            <a:r>
              <a:rPr lang="it-IT" i="1" dirty="0"/>
              <a:t>. „Es </a:t>
            </a:r>
            <a:r>
              <a:rPr lang="it-IT" i="1" dirty="0" err="1"/>
              <a:t>werden</a:t>
            </a:r>
            <a:r>
              <a:rPr lang="it-IT" i="1" dirty="0"/>
              <a:t> </a:t>
            </a:r>
            <a:r>
              <a:rPr lang="it-IT" i="1" dirty="0" err="1"/>
              <a:t>zu</a:t>
            </a:r>
            <a:r>
              <a:rPr lang="it-IT" i="1" dirty="0"/>
              <a:t> </a:t>
            </a:r>
            <a:r>
              <a:rPr lang="it-IT" i="1" dirty="0" err="1"/>
              <a:t>wenig</a:t>
            </a:r>
            <a:r>
              <a:rPr lang="it-IT" i="1" dirty="0"/>
              <a:t> </a:t>
            </a:r>
            <a:r>
              <a:rPr lang="it-IT" i="1" dirty="0" err="1"/>
              <a:t>Investitionen</a:t>
            </a:r>
            <a:r>
              <a:rPr lang="it-IT" i="1" dirty="0"/>
              <a:t> </a:t>
            </a:r>
            <a:r>
              <a:rPr lang="it-IT" i="1" dirty="0" err="1"/>
              <a:t>insbesondere</a:t>
            </a:r>
            <a:r>
              <a:rPr lang="it-IT" i="1" dirty="0"/>
              <a:t> in </a:t>
            </a:r>
            <a:r>
              <a:rPr lang="it-IT" i="1" dirty="0" err="1"/>
              <a:t>der</a:t>
            </a:r>
            <a:r>
              <a:rPr lang="it-IT" i="1" dirty="0"/>
              <a:t> Industrie </a:t>
            </a:r>
            <a:r>
              <a:rPr lang="it-IT" i="1" dirty="0" err="1"/>
              <a:t>getätigt</a:t>
            </a:r>
            <a:r>
              <a:rPr lang="it-IT" i="1" dirty="0"/>
              <a:t> und die </a:t>
            </a:r>
            <a:r>
              <a:rPr lang="it-IT" i="1" dirty="0" err="1"/>
              <a:t>Produktivität</a:t>
            </a:r>
            <a:r>
              <a:rPr lang="it-IT" i="1" dirty="0"/>
              <a:t> </a:t>
            </a:r>
            <a:r>
              <a:rPr lang="it-IT" i="1" dirty="0" err="1"/>
              <a:t>tritt</a:t>
            </a:r>
            <a:r>
              <a:rPr lang="it-IT" i="1" dirty="0"/>
              <a:t> </a:t>
            </a:r>
            <a:r>
              <a:rPr lang="it-IT" i="1" dirty="0" err="1"/>
              <a:t>seit</a:t>
            </a:r>
            <a:r>
              <a:rPr lang="it-IT" i="1" dirty="0"/>
              <a:t> </a:t>
            </a:r>
            <a:r>
              <a:rPr lang="it-IT" i="1" dirty="0" err="1"/>
              <a:t>Jahren</a:t>
            </a:r>
            <a:r>
              <a:rPr lang="it-IT" i="1" dirty="0"/>
              <a:t> </a:t>
            </a:r>
            <a:r>
              <a:rPr lang="it-IT" i="1" dirty="0" err="1"/>
              <a:t>auf</a:t>
            </a:r>
            <a:r>
              <a:rPr lang="it-IT" i="1" dirty="0"/>
              <a:t> </a:t>
            </a:r>
            <a:r>
              <a:rPr lang="it-IT" i="1" dirty="0" err="1"/>
              <a:t>der</a:t>
            </a:r>
            <a:r>
              <a:rPr lang="it-IT" i="1" dirty="0"/>
              <a:t> Stelle“, </a:t>
            </a:r>
            <a:r>
              <a:rPr lang="it-IT" i="1" dirty="0" err="1"/>
              <a:t>sagte</a:t>
            </a:r>
            <a:r>
              <a:rPr lang="it-IT" i="1" dirty="0"/>
              <a:t> </a:t>
            </a:r>
            <a:r>
              <a:rPr lang="it-IT" i="1" dirty="0" err="1"/>
              <a:t>Wollmershäuser</a:t>
            </a:r>
            <a:r>
              <a:rPr lang="it-IT" i="1" dirty="0"/>
              <a:t>. </a:t>
            </a:r>
          </a:p>
          <a:p>
            <a:endParaRPr lang="it-IT" sz="2600" i="1" dirty="0"/>
          </a:p>
          <a:p>
            <a:r>
              <a:rPr lang="it-IT" dirty="0" err="1"/>
              <a:t>L’Ifo</a:t>
            </a:r>
            <a:r>
              <a:rPr lang="it-IT" dirty="0"/>
              <a:t> avverte una crisi strutturale dell’economia tedesca. “Si stanno facendo troppi pochi investimenti, soprattutto nella produzione, e la produttività è stagnante da anni”, aggiunge </a:t>
            </a:r>
            <a:r>
              <a:rPr lang="it-IT" dirty="0" err="1"/>
              <a:t>Wollmerhäuser</a:t>
            </a:r>
            <a:r>
              <a:rPr lang="it-IT" dirty="0"/>
              <a:t>. </a:t>
            </a:r>
            <a:endParaRPr lang="it-IT" sz="2600" i="1" dirty="0"/>
          </a:p>
        </p:txBody>
      </p:sp>
    </p:spTree>
    <p:extLst>
      <p:ext uri="{BB962C8B-B14F-4D97-AF65-F5344CB8AC3E}">
        <p14:creationId xmlns:p14="http://schemas.microsoft.com/office/powerpoint/2010/main" val="19967950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663089"/>
          </a:xfrm>
          <a:prstGeom prst="rect">
            <a:avLst/>
          </a:prstGeom>
          <a:noFill/>
          <a:ln w="9525">
            <a:noFill/>
            <a:miter lim="800000"/>
            <a:headEnd/>
            <a:tailEnd/>
          </a:ln>
        </p:spPr>
        <p:txBody>
          <a:bodyPr>
            <a:spAutoFit/>
          </a:bodyPr>
          <a:lstStyle/>
          <a:p>
            <a:r>
              <a:rPr lang="it-IT" i="1" dirty="0" err="1"/>
              <a:t>Außerdem</a:t>
            </a:r>
            <a:r>
              <a:rPr lang="it-IT" i="1" dirty="0"/>
              <a:t> </a:t>
            </a:r>
            <a:r>
              <a:rPr lang="it-IT" i="1" dirty="0" err="1"/>
              <a:t>gebe</a:t>
            </a:r>
            <a:r>
              <a:rPr lang="it-IT" i="1" dirty="0"/>
              <a:t> es </a:t>
            </a:r>
            <a:r>
              <a:rPr lang="it-IT" i="1" dirty="0" err="1"/>
              <a:t>eine</a:t>
            </a:r>
            <a:r>
              <a:rPr lang="it-IT" i="1" dirty="0"/>
              <a:t> </a:t>
            </a:r>
            <a:r>
              <a:rPr lang="it-IT" i="1" dirty="0" err="1"/>
              <a:t>konjunkturelle</a:t>
            </a:r>
            <a:r>
              <a:rPr lang="it-IT" i="1" dirty="0"/>
              <a:t> </a:t>
            </a:r>
            <a:r>
              <a:rPr lang="it-IT" i="1" dirty="0" err="1"/>
              <a:t>Krise</a:t>
            </a:r>
            <a:r>
              <a:rPr lang="it-IT" i="1" dirty="0"/>
              <a:t>. „Die </a:t>
            </a:r>
            <a:r>
              <a:rPr lang="it-IT" i="1" dirty="0" err="1"/>
              <a:t>Auftragslage</a:t>
            </a:r>
            <a:r>
              <a:rPr lang="it-IT" i="1" dirty="0"/>
              <a:t> </a:t>
            </a:r>
            <a:r>
              <a:rPr lang="it-IT" i="1" dirty="0" err="1"/>
              <a:t>ist</a:t>
            </a:r>
            <a:r>
              <a:rPr lang="it-IT" i="1" dirty="0"/>
              <a:t> </a:t>
            </a:r>
            <a:r>
              <a:rPr lang="it-IT" i="1" dirty="0" err="1"/>
              <a:t>schlecht</a:t>
            </a:r>
            <a:r>
              <a:rPr lang="it-IT" i="1" dirty="0"/>
              <a:t> und die </a:t>
            </a:r>
            <a:r>
              <a:rPr lang="it-IT" i="1" dirty="0" err="1"/>
              <a:t>Kaufkraftgewinne</a:t>
            </a:r>
            <a:r>
              <a:rPr lang="it-IT" i="1" dirty="0"/>
              <a:t> </a:t>
            </a:r>
            <a:r>
              <a:rPr lang="it-IT" i="1" dirty="0" err="1"/>
              <a:t>führen</a:t>
            </a:r>
            <a:r>
              <a:rPr lang="it-IT" i="1" dirty="0"/>
              <a:t> </a:t>
            </a:r>
            <a:r>
              <a:rPr lang="it-IT" i="1" dirty="0" err="1"/>
              <a:t>nicht</a:t>
            </a:r>
            <a:r>
              <a:rPr lang="it-IT" i="1" dirty="0"/>
              <a:t> </a:t>
            </a:r>
            <a:r>
              <a:rPr lang="it-IT" i="1" dirty="0" err="1"/>
              <a:t>zu</a:t>
            </a:r>
            <a:r>
              <a:rPr lang="it-IT" i="1" dirty="0"/>
              <a:t> </a:t>
            </a:r>
            <a:r>
              <a:rPr lang="it-IT" i="1" dirty="0" err="1"/>
              <a:t>steigendem</a:t>
            </a:r>
            <a:r>
              <a:rPr lang="it-IT" i="1" dirty="0"/>
              <a:t> </a:t>
            </a:r>
            <a:r>
              <a:rPr lang="it-IT" i="1" dirty="0" err="1"/>
              <a:t>Konsum</a:t>
            </a:r>
            <a:r>
              <a:rPr lang="it-IT" i="1" dirty="0"/>
              <a:t>, </a:t>
            </a:r>
            <a:r>
              <a:rPr lang="it-IT" i="1" dirty="0" err="1"/>
              <a:t>sondern</a:t>
            </a:r>
            <a:r>
              <a:rPr lang="it-IT" i="1" dirty="0"/>
              <a:t> </a:t>
            </a:r>
            <a:r>
              <a:rPr lang="it-IT" i="1" dirty="0" err="1"/>
              <a:t>zu</a:t>
            </a:r>
            <a:r>
              <a:rPr lang="it-IT" i="1" dirty="0"/>
              <a:t> </a:t>
            </a:r>
            <a:r>
              <a:rPr lang="it-IT" i="1" dirty="0" err="1"/>
              <a:t>höherer</a:t>
            </a:r>
            <a:r>
              <a:rPr lang="it-IT" i="1" dirty="0"/>
              <a:t> </a:t>
            </a:r>
            <a:r>
              <a:rPr lang="it-IT" i="1" dirty="0" err="1"/>
              <a:t>Ersparnis</a:t>
            </a:r>
            <a:r>
              <a:rPr lang="it-IT" i="1" dirty="0"/>
              <a:t>, </a:t>
            </a:r>
            <a:r>
              <a:rPr lang="it-IT" i="1" dirty="0" err="1"/>
              <a:t>weil</a:t>
            </a:r>
            <a:r>
              <a:rPr lang="it-IT" i="1" dirty="0"/>
              <a:t> die </a:t>
            </a:r>
            <a:r>
              <a:rPr lang="it-IT" i="1" dirty="0" err="1"/>
              <a:t>Leute</a:t>
            </a:r>
            <a:r>
              <a:rPr lang="it-IT" i="1" dirty="0"/>
              <a:t> </a:t>
            </a:r>
            <a:r>
              <a:rPr lang="it-IT" i="1" dirty="0" err="1"/>
              <a:t>verunsichert</a:t>
            </a:r>
            <a:r>
              <a:rPr lang="it-IT" i="1" dirty="0"/>
              <a:t> </a:t>
            </a:r>
            <a:r>
              <a:rPr lang="it-IT" i="1" dirty="0" err="1"/>
              <a:t>sind</a:t>
            </a:r>
            <a:r>
              <a:rPr lang="it-IT" i="1" dirty="0"/>
              <a:t>.“ Die </a:t>
            </a:r>
            <a:r>
              <a:rPr lang="it-IT" i="1" dirty="0" err="1"/>
              <a:t>Sparquote</a:t>
            </a:r>
            <a:r>
              <a:rPr lang="it-IT" i="1" dirty="0"/>
              <a:t> </a:t>
            </a:r>
            <a:r>
              <a:rPr lang="it-IT" i="1" dirty="0" err="1"/>
              <a:t>liege</a:t>
            </a:r>
            <a:r>
              <a:rPr lang="it-IT" i="1" dirty="0"/>
              <a:t> bei </a:t>
            </a:r>
            <a:r>
              <a:rPr lang="it-IT" i="1" dirty="0" err="1"/>
              <a:t>nunmehr</a:t>
            </a:r>
            <a:r>
              <a:rPr lang="it-IT" i="1" dirty="0"/>
              <a:t> 11,3 </a:t>
            </a:r>
            <a:r>
              <a:rPr lang="it-IT" i="1" dirty="0" err="1"/>
              <a:t>Prozent</a:t>
            </a:r>
            <a:r>
              <a:rPr lang="it-IT" i="1" dirty="0"/>
              <a:t> und </a:t>
            </a:r>
            <a:r>
              <a:rPr lang="it-IT" i="1" dirty="0" err="1"/>
              <a:t>damit</a:t>
            </a:r>
            <a:r>
              <a:rPr lang="it-IT" i="1" dirty="0"/>
              <a:t> </a:t>
            </a:r>
            <a:r>
              <a:rPr lang="it-IT" i="1" dirty="0" err="1"/>
              <a:t>deutlich</a:t>
            </a:r>
            <a:r>
              <a:rPr lang="it-IT" i="1" dirty="0"/>
              <a:t> </a:t>
            </a:r>
            <a:r>
              <a:rPr lang="it-IT" i="1" dirty="0" err="1"/>
              <a:t>über</a:t>
            </a:r>
            <a:r>
              <a:rPr lang="it-IT" i="1" dirty="0"/>
              <a:t> dem </a:t>
            </a:r>
            <a:r>
              <a:rPr lang="it-IT" i="1" dirty="0" err="1"/>
              <a:t>Zehnjahresschnitt</a:t>
            </a:r>
            <a:r>
              <a:rPr lang="it-IT" i="1" dirty="0"/>
              <a:t> von 10,1 </a:t>
            </a:r>
            <a:r>
              <a:rPr lang="it-IT" i="1" dirty="0" err="1"/>
              <a:t>Prozent</a:t>
            </a:r>
            <a:r>
              <a:rPr lang="it-IT" i="1" dirty="0"/>
              <a:t> </a:t>
            </a:r>
            <a:r>
              <a:rPr lang="it-IT" i="1" dirty="0" err="1"/>
              <a:t>vor</a:t>
            </a:r>
            <a:r>
              <a:rPr lang="it-IT" i="1" dirty="0"/>
              <a:t> </a:t>
            </a:r>
            <a:r>
              <a:rPr lang="it-IT" i="1" dirty="0" err="1"/>
              <a:t>der</a:t>
            </a:r>
            <a:r>
              <a:rPr lang="it-IT" i="1" dirty="0"/>
              <a:t> </a:t>
            </a:r>
            <a:r>
              <a:rPr lang="it-IT" i="1" dirty="0" err="1"/>
              <a:t>Coronapandemie</a:t>
            </a:r>
            <a:r>
              <a:rPr lang="it-IT" i="1" dirty="0"/>
              <a:t>.</a:t>
            </a:r>
          </a:p>
          <a:p>
            <a:endParaRPr lang="it-IT" dirty="0"/>
          </a:p>
          <a:p>
            <a:r>
              <a:rPr lang="it-IT" dirty="0"/>
              <a:t>In più, c’è una crisi economica. “La situazione degli ordini è scarsa e i guadagni nel potere d’acquisto non stanno portando a un aumento dei consumi ma piuttosto a maggiori risparmi perché le persone sono inquiete”. Il tasso di risparmio si aggira sull’11,3%, una cifra decisamente superiore alla media decennale del 10,1% prima della pandemia da Coronavirus.</a:t>
            </a:r>
          </a:p>
          <a:p>
            <a:endParaRPr lang="it-IT" dirty="0"/>
          </a:p>
          <a:p>
            <a:endParaRPr lang="it-IT" sz="2600" i="1" dirty="0"/>
          </a:p>
        </p:txBody>
      </p:sp>
    </p:spTree>
    <p:extLst>
      <p:ext uri="{BB962C8B-B14F-4D97-AF65-F5344CB8AC3E}">
        <p14:creationId xmlns:p14="http://schemas.microsoft.com/office/powerpoint/2010/main" val="37179977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924425"/>
          </a:xfrm>
          <a:prstGeom prst="rect">
            <a:avLst/>
          </a:prstGeom>
          <a:noFill/>
          <a:ln w="9525">
            <a:noFill/>
            <a:miter lim="800000"/>
            <a:headEnd/>
            <a:tailEnd/>
          </a:ln>
        </p:spPr>
        <p:txBody>
          <a:bodyPr>
            <a:spAutoFit/>
          </a:bodyPr>
          <a:lstStyle/>
          <a:p>
            <a:r>
              <a:rPr lang="it-IT" b="1" i="1" dirty="0"/>
              <a:t>Die </a:t>
            </a:r>
            <a:r>
              <a:rPr lang="it-IT" b="1" i="1" dirty="0" err="1"/>
              <a:t>gute</a:t>
            </a:r>
            <a:r>
              <a:rPr lang="it-IT" b="1" i="1" dirty="0"/>
              <a:t> </a:t>
            </a:r>
            <a:r>
              <a:rPr lang="it-IT" b="1" i="1" dirty="0" err="1"/>
              <a:t>Nachricht</a:t>
            </a:r>
            <a:endParaRPr lang="it-IT" i="1" dirty="0"/>
          </a:p>
          <a:p>
            <a:r>
              <a:rPr lang="it-IT" i="1" dirty="0" err="1"/>
              <a:t>Einen</a:t>
            </a:r>
            <a:r>
              <a:rPr lang="it-IT" i="1" dirty="0"/>
              <a:t> </a:t>
            </a:r>
            <a:r>
              <a:rPr lang="it-IT" i="1" dirty="0" err="1"/>
              <a:t>Lichtblick</a:t>
            </a:r>
            <a:r>
              <a:rPr lang="it-IT" i="1" dirty="0"/>
              <a:t> </a:t>
            </a:r>
            <a:r>
              <a:rPr lang="it-IT" i="1" dirty="0" err="1"/>
              <a:t>sehen</a:t>
            </a:r>
            <a:r>
              <a:rPr lang="it-IT" i="1" dirty="0"/>
              <a:t> die </a:t>
            </a:r>
            <a:r>
              <a:rPr lang="it-IT" i="1" dirty="0" err="1"/>
              <a:t>Forscherinnen</a:t>
            </a:r>
            <a:r>
              <a:rPr lang="it-IT" i="1" dirty="0"/>
              <a:t> und </a:t>
            </a:r>
            <a:r>
              <a:rPr lang="it-IT" i="1" dirty="0" err="1"/>
              <a:t>Forscher</a:t>
            </a:r>
            <a:r>
              <a:rPr lang="it-IT" i="1" dirty="0"/>
              <a:t> </a:t>
            </a:r>
            <a:r>
              <a:rPr lang="it-IT" i="1" dirty="0" err="1"/>
              <a:t>aber</a:t>
            </a:r>
            <a:r>
              <a:rPr lang="it-IT" i="1" dirty="0"/>
              <a:t>: Die </a:t>
            </a:r>
            <a:r>
              <a:rPr lang="it-IT" i="1" dirty="0" err="1"/>
              <a:t>Inflationsrate</a:t>
            </a:r>
            <a:r>
              <a:rPr lang="it-IT" i="1" dirty="0"/>
              <a:t> </a:t>
            </a:r>
            <a:r>
              <a:rPr lang="it-IT" i="1" dirty="0" err="1"/>
              <a:t>dürfte</a:t>
            </a:r>
            <a:r>
              <a:rPr lang="it-IT" i="1" dirty="0"/>
              <a:t> </a:t>
            </a:r>
            <a:r>
              <a:rPr lang="it-IT" i="1" dirty="0" err="1"/>
              <a:t>weiter</a:t>
            </a:r>
            <a:r>
              <a:rPr lang="it-IT" i="1" dirty="0"/>
              <a:t> </a:t>
            </a:r>
            <a:r>
              <a:rPr lang="it-IT" i="1" dirty="0" err="1"/>
              <a:t>zurückgehen</a:t>
            </a:r>
            <a:r>
              <a:rPr lang="it-IT" i="1" dirty="0"/>
              <a:t>. Lag </a:t>
            </a:r>
            <a:r>
              <a:rPr lang="it-IT" i="1" dirty="0" err="1"/>
              <a:t>sie</a:t>
            </a:r>
            <a:r>
              <a:rPr lang="it-IT" i="1" dirty="0"/>
              <a:t> 2023 </a:t>
            </a:r>
            <a:r>
              <a:rPr lang="it-IT" i="1" dirty="0" err="1"/>
              <a:t>noch</a:t>
            </a:r>
            <a:r>
              <a:rPr lang="it-IT" i="1" dirty="0"/>
              <a:t> bei </a:t>
            </a:r>
            <a:r>
              <a:rPr lang="it-IT" i="1" dirty="0" err="1"/>
              <a:t>durchschnittlich</a:t>
            </a:r>
            <a:r>
              <a:rPr lang="it-IT" i="1" dirty="0"/>
              <a:t> 5,9 </a:t>
            </a:r>
            <a:r>
              <a:rPr lang="it-IT" i="1" dirty="0" err="1"/>
              <a:t>Prozent</a:t>
            </a:r>
            <a:r>
              <a:rPr lang="it-IT" i="1" dirty="0"/>
              <a:t>, so </a:t>
            </a:r>
            <a:r>
              <a:rPr lang="it-IT" i="1" dirty="0" err="1"/>
              <a:t>dürfte</a:t>
            </a:r>
            <a:r>
              <a:rPr lang="it-IT" i="1" dirty="0"/>
              <a:t> </a:t>
            </a:r>
            <a:r>
              <a:rPr lang="it-IT" i="1" dirty="0" err="1"/>
              <a:t>sie</a:t>
            </a:r>
            <a:r>
              <a:rPr lang="it-IT" i="1" dirty="0"/>
              <a:t> </a:t>
            </a:r>
            <a:r>
              <a:rPr lang="it-IT" i="1" dirty="0" err="1"/>
              <a:t>im</a:t>
            </a:r>
            <a:r>
              <a:rPr lang="it-IT" i="1" dirty="0"/>
              <a:t> </a:t>
            </a:r>
            <a:r>
              <a:rPr lang="it-IT" i="1" dirty="0" err="1"/>
              <a:t>laufenden</a:t>
            </a:r>
            <a:r>
              <a:rPr lang="it-IT" i="1" dirty="0"/>
              <a:t> </a:t>
            </a:r>
            <a:r>
              <a:rPr lang="it-IT" i="1" dirty="0" err="1"/>
              <a:t>Jahr</a:t>
            </a:r>
            <a:r>
              <a:rPr lang="it-IT" i="1" dirty="0"/>
              <a:t> </a:t>
            </a:r>
            <a:r>
              <a:rPr lang="it-IT" i="1" dirty="0" err="1"/>
              <a:t>auf</a:t>
            </a:r>
            <a:r>
              <a:rPr lang="it-IT" i="1" dirty="0"/>
              <a:t> 2,2 </a:t>
            </a:r>
            <a:r>
              <a:rPr lang="it-IT" i="1" dirty="0" err="1"/>
              <a:t>Prozent</a:t>
            </a:r>
            <a:r>
              <a:rPr lang="it-IT" i="1" dirty="0"/>
              <a:t> </a:t>
            </a:r>
            <a:r>
              <a:rPr lang="it-IT" i="1" dirty="0" err="1"/>
              <a:t>fallen</a:t>
            </a:r>
            <a:r>
              <a:rPr lang="it-IT" i="1" dirty="0"/>
              <a:t>. In </a:t>
            </a:r>
            <a:r>
              <a:rPr lang="it-IT" i="1" dirty="0" err="1"/>
              <a:t>den</a:t>
            </a:r>
            <a:r>
              <a:rPr lang="it-IT" i="1" dirty="0"/>
              <a:t> </a:t>
            </a:r>
            <a:r>
              <a:rPr lang="it-IT" i="1" dirty="0" err="1"/>
              <a:t>beiden</a:t>
            </a:r>
            <a:r>
              <a:rPr lang="it-IT" i="1" dirty="0"/>
              <a:t> </a:t>
            </a:r>
            <a:r>
              <a:rPr lang="it-IT" i="1" dirty="0" err="1"/>
              <a:t>kommenden</a:t>
            </a:r>
            <a:r>
              <a:rPr lang="it-IT" i="1" dirty="0"/>
              <a:t> </a:t>
            </a:r>
            <a:r>
              <a:rPr lang="it-IT" i="1" dirty="0" err="1"/>
              <a:t>Jahren</a:t>
            </a:r>
            <a:r>
              <a:rPr lang="it-IT" i="1" dirty="0"/>
              <a:t> </a:t>
            </a:r>
            <a:r>
              <a:rPr lang="it-IT" i="1" dirty="0" err="1"/>
              <a:t>soll</a:t>
            </a:r>
            <a:r>
              <a:rPr lang="it-IT" i="1" dirty="0"/>
              <a:t> </a:t>
            </a:r>
            <a:r>
              <a:rPr lang="it-IT" i="1" dirty="0" err="1"/>
              <a:t>sie</a:t>
            </a:r>
            <a:r>
              <a:rPr lang="it-IT" i="1" dirty="0"/>
              <a:t> </a:t>
            </a:r>
            <a:r>
              <a:rPr lang="it-IT" i="1" dirty="0" err="1"/>
              <a:t>weiter</a:t>
            </a:r>
            <a:r>
              <a:rPr lang="it-IT" i="1" dirty="0"/>
              <a:t> </a:t>
            </a:r>
            <a:r>
              <a:rPr lang="it-IT" i="1" dirty="0" err="1"/>
              <a:t>sinken</a:t>
            </a:r>
            <a:r>
              <a:rPr lang="it-IT" i="1" dirty="0"/>
              <a:t> </a:t>
            </a:r>
            <a:r>
              <a:rPr lang="it-IT" i="1" dirty="0" err="1"/>
              <a:t>auf</a:t>
            </a:r>
            <a:r>
              <a:rPr lang="it-IT" i="1" dirty="0"/>
              <a:t> 2,0 und 1,9 </a:t>
            </a:r>
            <a:r>
              <a:rPr lang="it-IT" i="1" dirty="0" err="1"/>
              <a:t>Prozent</a:t>
            </a:r>
            <a:r>
              <a:rPr lang="it-IT" i="1" dirty="0"/>
              <a:t>.</a:t>
            </a:r>
          </a:p>
          <a:p>
            <a:endParaRPr lang="it-IT" sz="2600" i="1" dirty="0"/>
          </a:p>
          <a:p>
            <a:r>
              <a:rPr lang="it-IT" dirty="0"/>
              <a:t>LA BUONA NOTIZIA</a:t>
            </a:r>
          </a:p>
          <a:p>
            <a:r>
              <a:rPr lang="it-IT" dirty="0"/>
              <a:t>Tuttavia, i ricercatori vedono una luce in fondo al tunnel: l’ulteriore diminuzione del tasso di inflazione. Se nel 2023 era ancora, in media, del 5,9%, dovrebbe scendere al 2,2% durante quest’anno. Nei prossimi due anni dovrebbe continuare a scendere al 2,0% e all‘1,9%. </a:t>
            </a:r>
            <a:endParaRPr lang="it-IT" sz="2600" i="1" dirty="0"/>
          </a:p>
        </p:txBody>
      </p:sp>
    </p:spTree>
    <p:extLst>
      <p:ext uri="{BB962C8B-B14F-4D97-AF65-F5344CB8AC3E}">
        <p14:creationId xmlns:p14="http://schemas.microsoft.com/office/powerpoint/2010/main" val="14424979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924425"/>
          </a:xfrm>
          <a:prstGeom prst="rect">
            <a:avLst/>
          </a:prstGeom>
          <a:noFill/>
          <a:ln w="9525">
            <a:noFill/>
            <a:miter lim="800000"/>
            <a:headEnd/>
            <a:tailEnd/>
          </a:ln>
        </p:spPr>
        <p:txBody>
          <a:bodyPr>
            <a:spAutoFit/>
          </a:bodyPr>
          <a:lstStyle/>
          <a:p>
            <a:r>
              <a:rPr lang="it-IT" i="1" dirty="0" err="1"/>
              <a:t>Dagegen</a:t>
            </a:r>
            <a:r>
              <a:rPr lang="it-IT" i="1" dirty="0"/>
              <a:t> </a:t>
            </a:r>
            <a:r>
              <a:rPr lang="it-IT" i="1" dirty="0" err="1"/>
              <a:t>dürfte</a:t>
            </a:r>
            <a:r>
              <a:rPr lang="it-IT" i="1" dirty="0"/>
              <a:t> die </a:t>
            </a:r>
            <a:r>
              <a:rPr lang="it-IT" i="1" dirty="0" err="1"/>
              <a:t>Arbeitslosenquote</a:t>
            </a:r>
            <a:r>
              <a:rPr lang="it-IT" i="1" dirty="0"/>
              <a:t> in </a:t>
            </a:r>
            <a:r>
              <a:rPr lang="it-IT" i="1" dirty="0" err="1"/>
              <a:t>diesem</a:t>
            </a:r>
            <a:r>
              <a:rPr lang="it-IT" i="1" dirty="0"/>
              <a:t> </a:t>
            </a:r>
            <a:r>
              <a:rPr lang="it-IT" i="1" dirty="0" err="1"/>
              <a:t>Jahr</a:t>
            </a:r>
            <a:r>
              <a:rPr lang="it-IT" i="1" dirty="0"/>
              <a:t> </a:t>
            </a:r>
            <a:r>
              <a:rPr lang="it-IT" i="1" dirty="0" err="1"/>
              <a:t>auf</a:t>
            </a:r>
            <a:r>
              <a:rPr lang="it-IT" i="1" dirty="0"/>
              <a:t> 6,0 </a:t>
            </a:r>
            <a:r>
              <a:rPr lang="it-IT" i="1" dirty="0" err="1"/>
              <a:t>Prozent</a:t>
            </a:r>
            <a:r>
              <a:rPr lang="it-IT" i="1" dirty="0"/>
              <a:t> </a:t>
            </a:r>
            <a:r>
              <a:rPr lang="it-IT" i="1" dirty="0" err="1"/>
              <a:t>zulegen</a:t>
            </a:r>
            <a:r>
              <a:rPr lang="it-IT" i="1" dirty="0"/>
              <a:t>, </a:t>
            </a:r>
            <a:r>
              <a:rPr lang="it-IT" i="1" dirty="0" err="1"/>
              <a:t>nachdem</a:t>
            </a:r>
            <a:r>
              <a:rPr lang="it-IT" i="1" dirty="0"/>
              <a:t> </a:t>
            </a:r>
            <a:r>
              <a:rPr lang="it-IT" i="1" dirty="0" err="1"/>
              <a:t>sie</a:t>
            </a:r>
            <a:r>
              <a:rPr lang="it-IT" i="1" dirty="0"/>
              <a:t> 2023 </a:t>
            </a:r>
            <a:r>
              <a:rPr lang="it-IT" i="1" dirty="0" err="1"/>
              <a:t>noch</a:t>
            </a:r>
            <a:r>
              <a:rPr lang="it-IT" i="1" dirty="0"/>
              <a:t> bei 5,7 </a:t>
            </a:r>
            <a:r>
              <a:rPr lang="it-IT" i="1" dirty="0" err="1"/>
              <a:t>Prozent</a:t>
            </a:r>
            <a:r>
              <a:rPr lang="it-IT" i="1" dirty="0"/>
              <a:t> lag. </a:t>
            </a:r>
            <a:r>
              <a:rPr lang="it-IT" i="1" dirty="0" err="1"/>
              <a:t>Danach</a:t>
            </a:r>
            <a:r>
              <a:rPr lang="it-IT" i="1" dirty="0"/>
              <a:t> </a:t>
            </a:r>
            <a:r>
              <a:rPr lang="it-IT" i="1" dirty="0" err="1"/>
              <a:t>soll</a:t>
            </a:r>
            <a:r>
              <a:rPr lang="it-IT" i="1" dirty="0"/>
              <a:t> </a:t>
            </a:r>
            <a:r>
              <a:rPr lang="it-IT" i="1" dirty="0" err="1"/>
              <a:t>sie</a:t>
            </a:r>
            <a:r>
              <a:rPr lang="it-IT" i="1" dirty="0"/>
              <a:t> </a:t>
            </a:r>
            <a:r>
              <a:rPr lang="it-IT" i="1" dirty="0" err="1"/>
              <a:t>wieder</a:t>
            </a:r>
            <a:r>
              <a:rPr lang="it-IT" i="1" dirty="0"/>
              <a:t> </a:t>
            </a:r>
            <a:r>
              <a:rPr lang="it-IT" i="1" dirty="0" err="1"/>
              <a:t>sinken</a:t>
            </a:r>
            <a:r>
              <a:rPr lang="it-IT" i="1" dirty="0"/>
              <a:t>. </a:t>
            </a:r>
            <a:r>
              <a:rPr lang="it-IT" i="1" dirty="0" err="1"/>
              <a:t>Das</a:t>
            </a:r>
            <a:r>
              <a:rPr lang="it-IT" i="1" dirty="0"/>
              <a:t> </a:t>
            </a:r>
            <a:r>
              <a:rPr lang="it-IT" i="1" dirty="0" err="1"/>
              <a:t>Defizit</a:t>
            </a:r>
            <a:r>
              <a:rPr lang="it-IT" i="1" dirty="0"/>
              <a:t> </a:t>
            </a:r>
            <a:r>
              <a:rPr lang="it-IT" i="1" dirty="0" err="1"/>
              <a:t>im</a:t>
            </a:r>
            <a:r>
              <a:rPr lang="it-IT" i="1" dirty="0"/>
              <a:t> </a:t>
            </a:r>
            <a:r>
              <a:rPr lang="it-IT" i="1" dirty="0" err="1"/>
              <a:t>Staatshaushalt</a:t>
            </a:r>
            <a:r>
              <a:rPr lang="it-IT" i="1" dirty="0"/>
              <a:t> </a:t>
            </a:r>
            <a:r>
              <a:rPr lang="it-IT" i="1" dirty="0" err="1"/>
              <a:t>dürfte</a:t>
            </a:r>
            <a:r>
              <a:rPr lang="it-IT" i="1" dirty="0"/>
              <a:t> in </a:t>
            </a:r>
            <a:r>
              <a:rPr lang="it-IT" i="1" dirty="0" err="1"/>
              <a:t>diesem</a:t>
            </a:r>
            <a:r>
              <a:rPr lang="it-IT" i="1" dirty="0"/>
              <a:t> </a:t>
            </a:r>
            <a:r>
              <a:rPr lang="it-IT" i="1" dirty="0" err="1"/>
              <a:t>Jahr</a:t>
            </a:r>
            <a:r>
              <a:rPr lang="it-IT" i="1" dirty="0"/>
              <a:t> 2,0 </a:t>
            </a:r>
            <a:r>
              <a:rPr lang="it-IT" i="1" dirty="0" err="1"/>
              <a:t>Prozent</a:t>
            </a:r>
            <a:r>
              <a:rPr lang="it-IT" i="1" dirty="0"/>
              <a:t> </a:t>
            </a:r>
            <a:r>
              <a:rPr lang="it-IT" i="1" dirty="0" err="1"/>
              <a:t>der</a:t>
            </a:r>
            <a:r>
              <a:rPr lang="it-IT" i="1" dirty="0"/>
              <a:t> </a:t>
            </a:r>
            <a:r>
              <a:rPr lang="it-IT" i="1" dirty="0" err="1"/>
              <a:t>Wirtschaftsleistung</a:t>
            </a:r>
            <a:r>
              <a:rPr lang="it-IT" i="1" dirty="0"/>
              <a:t> </a:t>
            </a:r>
            <a:r>
              <a:rPr lang="it-IT" i="1" dirty="0" err="1"/>
              <a:t>erreichen</a:t>
            </a:r>
            <a:r>
              <a:rPr lang="it-IT" i="1" dirty="0"/>
              <a:t> und in </a:t>
            </a:r>
            <a:r>
              <a:rPr lang="it-IT" i="1" dirty="0" err="1"/>
              <a:t>den</a:t>
            </a:r>
            <a:r>
              <a:rPr lang="it-IT" i="1" dirty="0"/>
              <a:t> </a:t>
            </a:r>
            <a:r>
              <a:rPr lang="it-IT" i="1" dirty="0" err="1"/>
              <a:t>kommenden</a:t>
            </a:r>
            <a:r>
              <a:rPr lang="it-IT" i="1" dirty="0"/>
              <a:t> </a:t>
            </a:r>
            <a:r>
              <a:rPr lang="it-IT" i="1" dirty="0" err="1"/>
              <a:t>beiden</a:t>
            </a:r>
            <a:r>
              <a:rPr lang="it-IT" i="1" dirty="0"/>
              <a:t> </a:t>
            </a:r>
            <a:r>
              <a:rPr lang="it-IT" i="1" dirty="0" err="1"/>
              <a:t>Jahren</a:t>
            </a:r>
            <a:r>
              <a:rPr lang="it-IT" i="1" dirty="0"/>
              <a:t> </a:t>
            </a:r>
            <a:r>
              <a:rPr lang="it-IT" i="1" dirty="0" err="1"/>
              <a:t>weiter</a:t>
            </a:r>
            <a:r>
              <a:rPr lang="it-IT" i="1" dirty="0"/>
              <a:t> </a:t>
            </a:r>
            <a:r>
              <a:rPr lang="it-IT" i="1" dirty="0" err="1"/>
              <a:t>fallen</a:t>
            </a:r>
            <a:r>
              <a:rPr lang="it-IT" i="1" dirty="0"/>
              <a:t>.</a:t>
            </a:r>
          </a:p>
          <a:p>
            <a:endParaRPr lang="it-IT" dirty="0"/>
          </a:p>
          <a:p>
            <a:r>
              <a:rPr lang="it-IT" dirty="0"/>
              <a:t>Al contrario, dopo che nel 2023 era ancora al 5,7%, il tasso di disoccupazione quest’anno dovrebbe aumentare fino al 6,0%, per poi calare nuovamente. Il deficit del bilancio statale quest‘anno dovrebbe raggiungere il 2,0% della produzione economica e continuare a diminuire nei prossimi due anni.</a:t>
            </a:r>
          </a:p>
          <a:p>
            <a:endParaRPr lang="it-IT" dirty="0"/>
          </a:p>
          <a:p>
            <a:endParaRPr lang="it-IT" sz="2600" i="1" dirty="0"/>
          </a:p>
        </p:txBody>
      </p:sp>
    </p:spTree>
    <p:extLst>
      <p:ext uri="{BB962C8B-B14F-4D97-AF65-F5344CB8AC3E}">
        <p14:creationId xmlns:p14="http://schemas.microsoft.com/office/powerpoint/2010/main" val="7559992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262979"/>
          </a:xfrm>
          <a:prstGeom prst="rect">
            <a:avLst/>
          </a:prstGeom>
          <a:noFill/>
          <a:ln w="9525">
            <a:noFill/>
            <a:miter lim="800000"/>
            <a:headEnd/>
            <a:tailEnd/>
          </a:ln>
        </p:spPr>
        <p:txBody>
          <a:bodyPr>
            <a:spAutoFit/>
          </a:bodyPr>
          <a:lstStyle/>
          <a:p>
            <a:r>
              <a:rPr lang="it-IT" sz="2800" b="1" i="1" dirty="0"/>
              <a:t>disavanzo pubblico</a:t>
            </a:r>
            <a:r>
              <a:rPr lang="it-IT" sz="2800" i="1" dirty="0"/>
              <a:t>: situazione economica in cui le spese pubbliche eccedono le entrate totali (se invece le entrate superano le spese si ha «surplus»). Nell’UEM il PSC fissa limiti per il disavanzo pubblico al fine di garantire la sostenibilità delle finanze pubbliche. Un disavanzo superiore al 3% del PIL è considerato eccessivo e richiede azioni correttive. </a:t>
            </a:r>
          </a:p>
          <a:p>
            <a:endParaRPr lang="it-IT" sz="2800" i="1" dirty="0"/>
          </a:p>
          <a:p>
            <a:r>
              <a:rPr lang="it-IT" sz="2800" b="1" i="1" dirty="0"/>
              <a:t>debito pubblico</a:t>
            </a:r>
            <a:r>
              <a:rPr lang="it-IT" sz="2800" i="1" dirty="0"/>
              <a:t>: debito accumulato nel tempo dal paese che finanzia i propri disavanzi mediante l'emissione di titoli di Stato. Nell’UEM il PSC fissa il limite del 60% del PIL per il debito pubblico.</a:t>
            </a:r>
          </a:p>
        </p:txBody>
      </p:sp>
    </p:spTree>
    <p:extLst>
      <p:ext uri="{BB962C8B-B14F-4D97-AF65-F5344CB8AC3E}">
        <p14:creationId xmlns:p14="http://schemas.microsoft.com/office/powerpoint/2010/main" val="27273366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3477875"/>
          </a:xfrm>
          <a:prstGeom prst="rect">
            <a:avLst/>
          </a:prstGeom>
          <a:noFill/>
          <a:ln w="9525">
            <a:noFill/>
            <a:miter lim="800000"/>
            <a:headEnd/>
            <a:tailEnd/>
          </a:ln>
        </p:spPr>
        <p:txBody>
          <a:bodyPr>
            <a:spAutoFit/>
          </a:bodyPr>
          <a:lstStyle/>
          <a:p>
            <a:r>
              <a:rPr lang="de-DE" sz="2800" i="1" dirty="0"/>
              <a:t>Der Staat gibt oft mehr Geld aus, als er einnimmt. Die Differenz zwischen den Einnahmen und Ausgaben nennt man: </a:t>
            </a:r>
            <a:r>
              <a:rPr lang="de-DE" sz="2800" b="1" i="1" dirty="0"/>
              <a:t>Haushaltsdefizit</a:t>
            </a:r>
            <a:r>
              <a:rPr lang="de-DE" sz="2800" i="1" dirty="0"/>
              <a:t>.</a:t>
            </a:r>
          </a:p>
          <a:p>
            <a:r>
              <a:rPr lang="de-DE" sz="2800" i="1" dirty="0"/>
              <a:t>Allerdings kann man nun mal kein Geld ausgeben, das nicht da ist. Aus diesem Grund müssen Haushaltsdefizite durch Kredite ausgeglichen werden – das nennt sich dann </a:t>
            </a:r>
            <a:r>
              <a:rPr lang="de-DE" sz="2800" b="1" i="1" dirty="0"/>
              <a:t>Neuverschuldung</a:t>
            </a:r>
            <a:r>
              <a:rPr lang="de-DE" sz="2800" i="1" dirty="0"/>
              <a:t>.</a:t>
            </a:r>
          </a:p>
          <a:p>
            <a:endParaRPr lang="it-IT" dirty="0"/>
          </a:p>
        </p:txBody>
      </p:sp>
    </p:spTree>
    <p:extLst>
      <p:ext uri="{BB962C8B-B14F-4D97-AF65-F5344CB8AC3E}">
        <p14:creationId xmlns:p14="http://schemas.microsoft.com/office/powerpoint/2010/main" val="19111902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3447098"/>
          </a:xfrm>
          <a:prstGeom prst="rect">
            <a:avLst/>
          </a:prstGeom>
          <a:noFill/>
          <a:ln w="9525">
            <a:noFill/>
            <a:miter lim="800000"/>
            <a:headEnd/>
            <a:tailEnd/>
          </a:ln>
        </p:spPr>
        <p:txBody>
          <a:bodyPr>
            <a:spAutoFit/>
          </a:bodyPr>
          <a:lstStyle/>
          <a:p>
            <a:r>
              <a:rPr lang="it-IT" b="1" i="1" dirty="0" err="1"/>
              <a:t>Sorgenkind</a:t>
            </a:r>
            <a:r>
              <a:rPr lang="it-IT" b="1" i="1" dirty="0"/>
              <a:t> Industrie</a:t>
            </a:r>
            <a:endParaRPr lang="it-IT" i="1" dirty="0"/>
          </a:p>
          <a:p>
            <a:r>
              <a:rPr lang="it-IT" i="1" dirty="0"/>
              <a:t>Die </a:t>
            </a:r>
            <a:r>
              <a:rPr lang="it-IT" i="1" dirty="0" err="1"/>
              <a:t>Leistung</a:t>
            </a:r>
            <a:r>
              <a:rPr lang="it-IT" i="1" dirty="0"/>
              <a:t> </a:t>
            </a:r>
            <a:r>
              <a:rPr lang="it-IT" i="1" dirty="0" err="1"/>
              <a:t>im</a:t>
            </a:r>
            <a:r>
              <a:rPr lang="it-IT" i="1" dirty="0"/>
              <a:t> </a:t>
            </a:r>
            <a:r>
              <a:rPr lang="it-IT" i="1" dirty="0" err="1"/>
              <a:t>kriselnden</a:t>
            </a:r>
            <a:r>
              <a:rPr lang="it-IT" i="1" dirty="0"/>
              <a:t> </a:t>
            </a:r>
            <a:r>
              <a:rPr lang="it-IT" i="1" dirty="0" err="1"/>
              <a:t>Baugewerbe</a:t>
            </a:r>
            <a:r>
              <a:rPr lang="it-IT" i="1" dirty="0"/>
              <a:t> </a:t>
            </a:r>
            <a:r>
              <a:rPr lang="it-IT" i="1" dirty="0" err="1"/>
              <a:t>wird</a:t>
            </a:r>
            <a:r>
              <a:rPr lang="it-IT" i="1" dirty="0"/>
              <a:t> </a:t>
            </a:r>
            <a:r>
              <a:rPr lang="it-IT" i="1" dirty="0" err="1"/>
              <a:t>der</a:t>
            </a:r>
            <a:r>
              <a:rPr lang="it-IT" i="1" dirty="0"/>
              <a:t> </a:t>
            </a:r>
            <a:r>
              <a:rPr lang="it-IT" i="1" dirty="0" err="1"/>
              <a:t>Ifo-Prognose</a:t>
            </a:r>
            <a:r>
              <a:rPr lang="it-IT" i="1" dirty="0"/>
              <a:t> </a:t>
            </a:r>
            <a:r>
              <a:rPr lang="it-IT" i="1" dirty="0" err="1"/>
              <a:t>zufolge</a:t>
            </a:r>
            <a:r>
              <a:rPr lang="it-IT" i="1" dirty="0"/>
              <a:t> in </a:t>
            </a:r>
            <a:r>
              <a:rPr lang="it-IT" i="1" dirty="0" err="1"/>
              <a:t>diesem</a:t>
            </a:r>
            <a:r>
              <a:rPr lang="it-IT" i="1" dirty="0"/>
              <a:t> </a:t>
            </a:r>
            <a:r>
              <a:rPr lang="it-IT" i="1" dirty="0" err="1"/>
              <a:t>Jahr</a:t>
            </a:r>
            <a:r>
              <a:rPr lang="it-IT" i="1" dirty="0"/>
              <a:t> </a:t>
            </a:r>
            <a:r>
              <a:rPr lang="it-IT" i="1" dirty="0" err="1"/>
              <a:t>um</a:t>
            </a:r>
            <a:r>
              <a:rPr lang="it-IT" i="1" dirty="0"/>
              <a:t> 3,1 </a:t>
            </a:r>
            <a:r>
              <a:rPr lang="it-IT" i="1" dirty="0" err="1"/>
              <a:t>Prozent</a:t>
            </a:r>
            <a:r>
              <a:rPr lang="it-IT" i="1" dirty="0"/>
              <a:t> </a:t>
            </a:r>
            <a:r>
              <a:rPr lang="it-IT" i="1" dirty="0" err="1"/>
              <a:t>schrumpfen</a:t>
            </a:r>
            <a:r>
              <a:rPr lang="it-IT" i="1" dirty="0"/>
              <a:t>, in </a:t>
            </a:r>
            <a:r>
              <a:rPr lang="it-IT" i="1" dirty="0" err="1"/>
              <a:t>der</a:t>
            </a:r>
            <a:r>
              <a:rPr lang="it-IT" i="1" dirty="0"/>
              <a:t> Industrie </a:t>
            </a:r>
            <a:r>
              <a:rPr lang="it-IT" i="1" dirty="0" err="1"/>
              <a:t>um</a:t>
            </a:r>
            <a:r>
              <a:rPr lang="it-IT" i="1" dirty="0"/>
              <a:t> 2,0 </a:t>
            </a:r>
            <a:r>
              <a:rPr lang="it-IT" i="1" dirty="0" err="1"/>
              <a:t>Prozent</a:t>
            </a:r>
            <a:r>
              <a:rPr lang="it-IT" i="1" dirty="0"/>
              <a:t>. </a:t>
            </a:r>
          </a:p>
          <a:p>
            <a:endParaRPr lang="it-IT" sz="2600" i="1" dirty="0"/>
          </a:p>
          <a:p>
            <a:r>
              <a:rPr lang="it-IT" dirty="0"/>
              <a:t>LA FONTE DI PREOCCUPAZIONE NELL’INDUSTRIA</a:t>
            </a:r>
          </a:p>
          <a:p>
            <a:r>
              <a:rPr lang="it-IT" dirty="0"/>
              <a:t>Secondo le previsioni dell’“</a:t>
            </a:r>
            <a:r>
              <a:rPr lang="it-IT" dirty="0" err="1"/>
              <a:t>Ifo</a:t>
            </a:r>
            <a:r>
              <a:rPr lang="it-IT" dirty="0"/>
              <a:t>”, le prestazioni nel settore edile, in crisi, quest’anno si ridurranno del 3,1% e del 2,0% nell’industria. </a:t>
            </a:r>
            <a:endParaRPr lang="it-IT" sz="2600" i="1" dirty="0"/>
          </a:p>
        </p:txBody>
      </p:sp>
    </p:spTree>
    <p:extLst>
      <p:ext uri="{BB962C8B-B14F-4D97-AF65-F5344CB8AC3E}">
        <p14:creationId xmlns:p14="http://schemas.microsoft.com/office/powerpoint/2010/main" val="42362653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324535"/>
          </a:xfrm>
          <a:prstGeom prst="rect">
            <a:avLst/>
          </a:prstGeom>
          <a:noFill/>
          <a:ln w="9525">
            <a:noFill/>
            <a:miter lim="800000"/>
            <a:headEnd/>
            <a:tailEnd/>
          </a:ln>
        </p:spPr>
        <p:txBody>
          <a:bodyPr>
            <a:spAutoFit/>
          </a:bodyPr>
          <a:lstStyle/>
          <a:p>
            <a:r>
              <a:rPr lang="it-IT" i="1" dirty="0"/>
              <a:t>„</a:t>
            </a:r>
            <a:r>
              <a:rPr lang="it-IT" i="1" dirty="0" err="1"/>
              <a:t>Dekarbonisierung</a:t>
            </a:r>
            <a:r>
              <a:rPr lang="it-IT" i="1" dirty="0"/>
              <a:t>, </a:t>
            </a:r>
            <a:r>
              <a:rPr lang="it-IT" i="1" dirty="0" err="1"/>
              <a:t>Digitalisierung</a:t>
            </a:r>
            <a:r>
              <a:rPr lang="it-IT" i="1" dirty="0"/>
              <a:t>, </a:t>
            </a:r>
            <a:r>
              <a:rPr lang="it-IT" i="1" dirty="0" err="1"/>
              <a:t>demografischer</a:t>
            </a:r>
            <a:r>
              <a:rPr lang="it-IT" i="1" dirty="0"/>
              <a:t> </a:t>
            </a:r>
            <a:r>
              <a:rPr lang="it-IT" i="1" dirty="0" err="1"/>
              <a:t>Wandel</a:t>
            </a:r>
            <a:r>
              <a:rPr lang="it-IT" i="1" dirty="0"/>
              <a:t>, </a:t>
            </a:r>
            <a:r>
              <a:rPr lang="it-IT" i="1" dirty="0" err="1"/>
              <a:t>Coronapandemie</a:t>
            </a:r>
            <a:r>
              <a:rPr lang="it-IT" i="1" dirty="0"/>
              <a:t>, </a:t>
            </a:r>
            <a:r>
              <a:rPr lang="it-IT" i="1" dirty="0" err="1"/>
              <a:t>Energiepreisschock</a:t>
            </a:r>
            <a:r>
              <a:rPr lang="it-IT" i="1" dirty="0"/>
              <a:t> und </a:t>
            </a:r>
            <a:r>
              <a:rPr lang="it-IT" i="1" dirty="0" err="1"/>
              <a:t>eine</a:t>
            </a:r>
            <a:r>
              <a:rPr lang="it-IT" i="1" dirty="0"/>
              <a:t> </a:t>
            </a:r>
            <a:r>
              <a:rPr lang="it-IT" i="1" dirty="0" err="1"/>
              <a:t>veränderte</a:t>
            </a:r>
            <a:r>
              <a:rPr lang="it-IT" i="1" dirty="0"/>
              <a:t> Rolle </a:t>
            </a:r>
            <a:r>
              <a:rPr lang="it-IT" i="1" dirty="0" err="1"/>
              <a:t>Chinas</a:t>
            </a:r>
            <a:r>
              <a:rPr lang="it-IT" i="1" dirty="0"/>
              <a:t> in </a:t>
            </a:r>
            <a:r>
              <a:rPr lang="it-IT" i="1" dirty="0" err="1"/>
              <a:t>der</a:t>
            </a:r>
            <a:r>
              <a:rPr lang="it-IT" i="1" dirty="0"/>
              <a:t> </a:t>
            </a:r>
            <a:r>
              <a:rPr lang="it-IT" i="1" dirty="0" err="1"/>
              <a:t>Weltwirtschaft</a:t>
            </a:r>
            <a:r>
              <a:rPr lang="it-IT" i="1" dirty="0"/>
              <a:t> </a:t>
            </a:r>
            <a:r>
              <a:rPr lang="it-IT" i="1" dirty="0" err="1"/>
              <a:t>setzen</a:t>
            </a:r>
            <a:r>
              <a:rPr lang="it-IT" i="1" dirty="0"/>
              <a:t> </a:t>
            </a:r>
            <a:r>
              <a:rPr lang="it-IT" i="1" dirty="0" err="1"/>
              <a:t>etablierte</a:t>
            </a:r>
            <a:r>
              <a:rPr lang="it-IT" i="1" dirty="0"/>
              <a:t> </a:t>
            </a:r>
            <a:r>
              <a:rPr lang="it-IT" i="1" dirty="0" err="1"/>
              <a:t>Geschäftsmodelle</a:t>
            </a:r>
            <a:r>
              <a:rPr lang="it-IT" i="1" dirty="0"/>
              <a:t> </a:t>
            </a:r>
            <a:r>
              <a:rPr lang="it-IT" i="1" dirty="0" err="1"/>
              <a:t>unter</a:t>
            </a:r>
            <a:r>
              <a:rPr lang="it-IT" i="1" dirty="0"/>
              <a:t> </a:t>
            </a:r>
            <a:r>
              <a:rPr lang="it-IT" i="1" dirty="0" err="1"/>
              <a:t>Druck</a:t>
            </a:r>
            <a:r>
              <a:rPr lang="it-IT" i="1" dirty="0"/>
              <a:t> und </a:t>
            </a:r>
            <a:r>
              <a:rPr lang="it-IT" i="1" dirty="0" err="1"/>
              <a:t>zwingen</a:t>
            </a:r>
            <a:r>
              <a:rPr lang="it-IT" i="1" dirty="0"/>
              <a:t> </a:t>
            </a:r>
            <a:r>
              <a:rPr lang="it-IT" i="1" dirty="0" err="1"/>
              <a:t>Unternehmen</a:t>
            </a:r>
            <a:r>
              <a:rPr lang="it-IT" i="1" dirty="0"/>
              <a:t>, </a:t>
            </a:r>
            <a:r>
              <a:rPr lang="it-IT" i="1" dirty="0" err="1"/>
              <a:t>ihre</a:t>
            </a:r>
            <a:r>
              <a:rPr lang="it-IT" i="1" dirty="0"/>
              <a:t> </a:t>
            </a:r>
            <a:r>
              <a:rPr lang="it-IT" i="1" dirty="0" err="1"/>
              <a:t>Produktionsstrukturen</a:t>
            </a:r>
            <a:r>
              <a:rPr lang="it-IT" i="1" dirty="0"/>
              <a:t> </a:t>
            </a:r>
            <a:r>
              <a:rPr lang="it-IT" i="1" dirty="0" err="1"/>
              <a:t>anzupassen</a:t>
            </a:r>
            <a:r>
              <a:rPr lang="it-IT" i="1" dirty="0"/>
              <a:t>“, </a:t>
            </a:r>
            <a:r>
              <a:rPr lang="it-IT" i="1" dirty="0" err="1"/>
              <a:t>sagte</a:t>
            </a:r>
            <a:r>
              <a:rPr lang="it-IT" i="1" dirty="0"/>
              <a:t> </a:t>
            </a:r>
            <a:r>
              <a:rPr lang="it-IT" i="1" dirty="0" err="1"/>
              <a:t>Wollmershäuser</a:t>
            </a:r>
            <a:r>
              <a:rPr lang="it-IT" i="1" dirty="0"/>
              <a:t>. </a:t>
            </a:r>
          </a:p>
          <a:p>
            <a:endParaRPr lang="it-IT" sz="2600" i="1" dirty="0"/>
          </a:p>
          <a:p>
            <a:r>
              <a:rPr lang="it-IT" dirty="0"/>
              <a:t>„Il processo di riduzione del carbonio (decarbonizzazione), la digitalizzazione, il cambiamento demografico, la pandemia di Coronavirus, lo shock dei prezzi dell’energia e il ruolo mutevole della Cina nell’economia globale stanno mettendo sotto pressione i modelli di business consolidati e costringendo le aziende ad adeguare le loro strutture produttive“ ha affermato </a:t>
            </a:r>
            <a:r>
              <a:rPr lang="it-IT" dirty="0" err="1"/>
              <a:t>Wollmershäuser</a:t>
            </a:r>
            <a:r>
              <a:rPr lang="it-IT" dirty="0"/>
              <a:t>.</a:t>
            </a:r>
          </a:p>
          <a:p>
            <a:endParaRPr lang="it-IT" sz="2600" i="1" dirty="0"/>
          </a:p>
        </p:txBody>
      </p:sp>
    </p:spTree>
    <p:extLst>
      <p:ext uri="{BB962C8B-B14F-4D97-AF65-F5344CB8AC3E}">
        <p14:creationId xmlns:p14="http://schemas.microsoft.com/office/powerpoint/2010/main" val="28239869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001643"/>
          </a:xfrm>
          <a:prstGeom prst="rect">
            <a:avLst/>
          </a:prstGeom>
          <a:noFill/>
          <a:ln w="9525">
            <a:noFill/>
            <a:miter lim="800000"/>
            <a:headEnd/>
            <a:tailEnd/>
          </a:ln>
        </p:spPr>
        <p:txBody>
          <a:bodyPr>
            <a:spAutoFit/>
          </a:bodyPr>
          <a:lstStyle/>
          <a:p>
            <a:r>
              <a:rPr lang="it-IT" i="1" dirty="0" err="1"/>
              <a:t>Daher</a:t>
            </a:r>
            <a:r>
              <a:rPr lang="it-IT" i="1" dirty="0"/>
              <a:t> </a:t>
            </a:r>
            <a:r>
              <a:rPr lang="it-IT" i="1" dirty="0" err="1"/>
              <a:t>herrsche</a:t>
            </a:r>
            <a:r>
              <a:rPr lang="it-IT" i="1" dirty="0"/>
              <a:t> </a:t>
            </a:r>
            <a:r>
              <a:rPr lang="it-IT" i="1" dirty="0" err="1"/>
              <a:t>eine</a:t>
            </a:r>
            <a:r>
              <a:rPr lang="it-IT" i="1" dirty="0"/>
              <a:t> </a:t>
            </a:r>
            <a:r>
              <a:rPr lang="it-IT" i="1" dirty="0" err="1"/>
              <a:t>Investitionsflaute</a:t>
            </a:r>
            <a:r>
              <a:rPr lang="it-IT" i="1" dirty="0"/>
              <a:t> </a:t>
            </a:r>
            <a:r>
              <a:rPr lang="it-IT" i="1" dirty="0" err="1"/>
              <a:t>vor</a:t>
            </a:r>
            <a:r>
              <a:rPr lang="it-IT" i="1" dirty="0"/>
              <a:t> </a:t>
            </a:r>
            <a:r>
              <a:rPr lang="it-IT" i="1" dirty="0" err="1"/>
              <a:t>allem</a:t>
            </a:r>
            <a:r>
              <a:rPr lang="it-IT" i="1" dirty="0"/>
              <a:t> in </a:t>
            </a:r>
            <a:r>
              <a:rPr lang="it-IT" i="1" dirty="0" err="1"/>
              <a:t>der</a:t>
            </a:r>
            <a:r>
              <a:rPr lang="it-IT" i="1" dirty="0"/>
              <a:t> Industrie, die in Deutschland </a:t>
            </a:r>
            <a:r>
              <a:rPr lang="it-IT" i="1" dirty="0" err="1"/>
              <a:t>einen</a:t>
            </a:r>
            <a:r>
              <a:rPr lang="it-IT" i="1" dirty="0"/>
              <a:t> </a:t>
            </a:r>
            <a:r>
              <a:rPr lang="it-IT" i="1" dirty="0" err="1"/>
              <a:t>deutlich</a:t>
            </a:r>
            <a:r>
              <a:rPr lang="it-IT" i="1" dirty="0"/>
              <a:t> </a:t>
            </a:r>
            <a:r>
              <a:rPr lang="it-IT" i="1" dirty="0" err="1"/>
              <a:t>höheren</a:t>
            </a:r>
            <a:r>
              <a:rPr lang="it-IT" i="1" dirty="0"/>
              <a:t> </a:t>
            </a:r>
            <a:r>
              <a:rPr lang="it-IT" i="1" dirty="0" err="1"/>
              <a:t>Anteil</a:t>
            </a:r>
            <a:r>
              <a:rPr lang="it-IT" i="1" dirty="0"/>
              <a:t> an </a:t>
            </a:r>
            <a:r>
              <a:rPr lang="it-IT" i="1" dirty="0" err="1"/>
              <a:t>der</a:t>
            </a:r>
            <a:r>
              <a:rPr lang="it-IT" i="1" dirty="0"/>
              <a:t> </a:t>
            </a:r>
            <a:r>
              <a:rPr lang="it-IT" i="1" dirty="0" err="1"/>
              <a:t>Wirtschaftsleistung</a:t>
            </a:r>
            <a:r>
              <a:rPr lang="it-IT" i="1" dirty="0"/>
              <a:t> </a:t>
            </a:r>
            <a:r>
              <a:rPr lang="it-IT" i="1" dirty="0" err="1"/>
              <a:t>habe</a:t>
            </a:r>
            <a:r>
              <a:rPr lang="it-IT" i="1" dirty="0"/>
              <a:t> </a:t>
            </a:r>
            <a:r>
              <a:rPr lang="it-IT" i="1" dirty="0" err="1"/>
              <a:t>als</a:t>
            </a:r>
            <a:r>
              <a:rPr lang="it-IT" i="1" dirty="0"/>
              <a:t> </a:t>
            </a:r>
            <a:r>
              <a:rPr lang="it-IT" i="1" dirty="0" err="1"/>
              <a:t>anderswo</a:t>
            </a:r>
            <a:r>
              <a:rPr lang="it-IT" i="1" dirty="0"/>
              <a:t>. „Und die </a:t>
            </a:r>
            <a:r>
              <a:rPr lang="it-IT" i="1" dirty="0" err="1"/>
              <a:t>Bevölkerung</a:t>
            </a:r>
            <a:r>
              <a:rPr lang="it-IT" i="1" dirty="0"/>
              <a:t> </a:t>
            </a:r>
            <a:r>
              <a:rPr lang="it-IT" i="1" dirty="0" err="1"/>
              <a:t>wird</a:t>
            </a:r>
            <a:r>
              <a:rPr lang="it-IT" i="1" dirty="0"/>
              <a:t> </a:t>
            </a:r>
            <a:r>
              <a:rPr lang="it-IT" i="1" dirty="0" err="1"/>
              <a:t>schneller</a:t>
            </a:r>
            <a:r>
              <a:rPr lang="it-IT" i="1" dirty="0"/>
              <a:t> </a:t>
            </a:r>
            <a:r>
              <a:rPr lang="it-IT" i="1" dirty="0" err="1"/>
              <a:t>altern</a:t>
            </a:r>
            <a:r>
              <a:rPr lang="it-IT" i="1" dirty="0"/>
              <a:t>, </a:t>
            </a:r>
            <a:r>
              <a:rPr lang="it-IT" i="1" dirty="0" err="1"/>
              <a:t>immer</a:t>
            </a:r>
            <a:r>
              <a:rPr lang="it-IT" i="1" dirty="0"/>
              <a:t> </a:t>
            </a:r>
            <a:r>
              <a:rPr lang="it-IT" i="1" dirty="0" err="1"/>
              <a:t>weniger</a:t>
            </a:r>
            <a:r>
              <a:rPr lang="it-IT" i="1" dirty="0"/>
              <a:t> </a:t>
            </a:r>
            <a:r>
              <a:rPr lang="it-IT" i="1" dirty="0" err="1"/>
              <a:t>Menschen</a:t>
            </a:r>
            <a:r>
              <a:rPr lang="it-IT" i="1" dirty="0"/>
              <a:t> </a:t>
            </a:r>
            <a:r>
              <a:rPr lang="it-IT" i="1" dirty="0" err="1"/>
              <a:t>stehen</a:t>
            </a:r>
            <a:r>
              <a:rPr lang="it-IT" i="1" dirty="0"/>
              <a:t> in </a:t>
            </a:r>
            <a:r>
              <a:rPr lang="it-IT" i="1" dirty="0" err="1"/>
              <a:t>Arbeit</a:t>
            </a:r>
            <a:r>
              <a:rPr lang="it-IT" i="1" dirty="0"/>
              <a:t>“, </a:t>
            </a:r>
            <a:r>
              <a:rPr lang="it-IT" i="1" dirty="0" err="1"/>
              <a:t>ergänzte</a:t>
            </a:r>
            <a:r>
              <a:rPr lang="it-IT" i="1" dirty="0"/>
              <a:t> </a:t>
            </a:r>
            <a:r>
              <a:rPr lang="it-IT" i="1" dirty="0" err="1"/>
              <a:t>der</a:t>
            </a:r>
            <a:r>
              <a:rPr lang="it-IT" i="1" dirty="0"/>
              <a:t> </a:t>
            </a:r>
            <a:r>
              <a:rPr lang="it-IT" i="1" dirty="0" err="1"/>
              <a:t>Ifo-Konjunkturchef</a:t>
            </a:r>
            <a:r>
              <a:rPr lang="it-IT" i="1" dirty="0"/>
              <a:t>. „</a:t>
            </a:r>
            <a:r>
              <a:rPr lang="it-IT" i="1" dirty="0" err="1"/>
              <a:t>Verschiebungen</a:t>
            </a:r>
            <a:r>
              <a:rPr lang="it-IT" i="1" dirty="0"/>
              <a:t> </a:t>
            </a:r>
            <a:r>
              <a:rPr lang="it-IT" i="1" dirty="0" err="1"/>
              <a:t>vom</a:t>
            </a:r>
            <a:r>
              <a:rPr lang="it-IT" i="1" dirty="0"/>
              <a:t> Industrie- zum </a:t>
            </a:r>
            <a:r>
              <a:rPr lang="it-IT" i="1" dirty="0" err="1"/>
              <a:t>Dienstleistungssektor</a:t>
            </a:r>
            <a:r>
              <a:rPr lang="it-IT" i="1" dirty="0"/>
              <a:t> </a:t>
            </a:r>
            <a:r>
              <a:rPr lang="it-IT" i="1" dirty="0" err="1"/>
              <a:t>erklären</a:t>
            </a:r>
            <a:r>
              <a:rPr lang="it-IT" i="1" dirty="0"/>
              <a:t> </a:t>
            </a:r>
            <a:r>
              <a:rPr lang="it-IT" i="1" dirty="0" err="1"/>
              <a:t>größtenteils</a:t>
            </a:r>
            <a:r>
              <a:rPr lang="it-IT" i="1" dirty="0"/>
              <a:t> </a:t>
            </a:r>
            <a:r>
              <a:rPr lang="it-IT" i="1" dirty="0" err="1"/>
              <a:t>den</a:t>
            </a:r>
            <a:r>
              <a:rPr lang="it-IT" i="1" dirty="0"/>
              <a:t> </a:t>
            </a:r>
            <a:r>
              <a:rPr lang="it-IT" i="1" dirty="0" err="1"/>
              <a:t>Produktivitätsstillstand</a:t>
            </a:r>
            <a:r>
              <a:rPr lang="it-IT" i="1" dirty="0"/>
              <a:t> </a:t>
            </a:r>
            <a:r>
              <a:rPr lang="it-IT" i="1" dirty="0" err="1"/>
              <a:t>der</a:t>
            </a:r>
            <a:r>
              <a:rPr lang="it-IT" i="1" dirty="0"/>
              <a:t> </a:t>
            </a:r>
            <a:r>
              <a:rPr lang="it-IT" i="1" dirty="0" err="1"/>
              <a:t>vergangenen</a:t>
            </a:r>
            <a:r>
              <a:rPr lang="it-IT" i="1" dirty="0"/>
              <a:t> </a:t>
            </a:r>
            <a:r>
              <a:rPr lang="it-IT" i="1" dirty="0" err="1"/>
              <a:t>Jahre</a:t>
            </a:r>
            <a:r>
              <a:rPr lang="it-IT" i="1" dirty="0"/>
              <a:t>.“</a:t>
            </a:r>
          </a:p>
          <a:p>
            <a:endParaRPr lang="it-IT" dirty="0"/>
          </a:p>
          <a:p>
            <a:r>
              <a:rPr lang="it-IT" dirty="0"/>
              <a:t>Pertanto, vi è una stasi degli investimenti soprattutto nell'industria che, in Germania, ha una quota significativamente maggiore della produzione economica che altrove. "E la popolazione invecchierà più velocemente, sempre meno persone (?)", ha aggiunto il capo dell'economia </a:t>
            </a:r>
            <a:r>
              <a:rPr lang="it-IT" dirty="0" err="1"/>
              <a:t>dell'Ifo</a:t>
            </a:r>
            <a:r>
              <a:rPr lang="it-IT" dirty="0"/>
              <a:t>. I cambiamenti dal settore industriale a quello dei servizi spiegano, in gran parte, l'arresto della produttività degli ultimi anni.</a:t>
            </a:r>
          </a:p>
          <a:p>
            <a:endParaRPr lang="it-IT" dirty="0"/>
          </a:p>
        </p:txBody>
      </p:sp>
    </p:spTree>
    <p:extLst>
      <p:ext uri="{BB962C8B-B14F-4D97-AF65-F5344CB8AC3E}">
        <p14:creationId xmlns:p14="http://schemas.microsoft.com/office/powerpoint/2010/main" val="8209756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2308324"/>
          </a:xfrm>
          <a:prstGeom prst="rect">
            <a:avLst/>
          </a:prstGeom>
          <a:noFill/>
          <a:ln w="9525">
            <a:noFill/>
            <a:miter lim="800000"/>
            <a:headEnd/>
            <a:tailEnd/>
          </a:ln>
        </p:spPr>
        <p:txBody>
          <a:bodyPr>
            <a:spAutoFit/>
          </a:bodyPr>
          <a:lstStyle/>
          <a:p>
            <a:r>
              <a:rPr lang="it-IT" i="1" dirty="0"/>
              <a:t>1 </a:t>
            </a:r>
            <a:r>
              <a:rPr lang="it-IT" i="1" dirty="0" err="1"/>
              <a:t>Konjunkturlage</a:t>
            </a:r>
            <a:r>
              <a:rPr lang="it-IT" i="1" dirty="0"/>
              <a:t> </a:t>
            </a:r>
            <a:endParaRPr lang="it-IT" sz="2000" i="1" dirty="0"/>
          </a:p>
          <a:p>
            <a:r>
              <a:rPr lang="it-IT" sz="2000" i="1" dirty="0"/>
              <a:t>1.1 </a:t>
            </a:r>
            <a:r>
              <a:rPr lang="it-IT" i="1" dirty="0"/>
              <a:t>Deutsche </a:t>
            </a:r>
            <a:r>
              <a:rPr lang="it-IT" i="1" dirty="0" err="1"/>
              <a:t>Wirtschaft</a:t>
            </a:r>
            <a:r>
              <a:rPr lang="it-IT" i="1" dirty="0"/>
              <a:t> </a:t>
            </a:r>
            <a:r>
              <a:rPr lang="it-IT" i="1" dirty="0" err="1"/>
              <a:t>steckt</a:t>
            </a:r>
            <a:r>
              <a:rPr lang="it-IT" i="1" dirty="0"/>
              <a:t> </a:t>
            </a:r>
            <a:r>
              <a:rPr lang="it-IT" i="1" dirty="0" err="1"/>
              <a:t>weiter</a:t>
            </a:r>
            <a:r>
              <a:rPr lang="it-IT" i="1" dirty="0"/>
              <a:t> in </a:t>
            </a:r>
            <a:r>
              <a:rPr lang="it-IT" i="1" dirty="0" err="1"/>
              <a:t>der</a:t>
            </a:r>
            <a:r>
              <a:rPr lang="it-IT" i="1" dirty="0"/>
              <a:t> </a:t>
            </a:r>
            <a:r>
              <a:rPr lang="it-IT" i="1" dirty="0" err="1"/>
              <a:t>Schwächephase</a:t>
            </a:r>
            <a:endParaRPr lang="it-IT" i="1" dirty="0"/>
          </a:p>
          <a:p>
            <a:endParaRPr lang="it-IT" dirty="0"/>
          </a:p>
          <a:p>
            <a:r>
              <a:rPr lang="it-IT" dirty="0"/>
              <a:t>1 Situazione congiunturale</a:t>
            </a:r>
          </a:p>
          <a:p>
            <a:r>
              <a:rPr lang="it-IT" dirty="0"/>
              <a:t>1.1 Si riconferma la fase di debolezza dell’economia tedesca</a:t>
            </a:r>
          </a:p>
          <a:p>
            <a:r>
              <a:rPr lang="it-IT" dirty="0"/>
              <a:t> </a:t>
            </a:r>
            <a:endParaRPr lang="it-IT" sz="2000" dirty="0"/>
          </a:p>
        </p:txBody>
      </p:sp>
    </p:spTree>
    <p:extLst>
      <p:ext uri="{BB962C8B-B14F-4D97-AF65-F5344CB8AC3E}">
        <p14:creationId xmlns:p14="http://schemas.microsoft.com/office/powerpoint/2010/main" val="31287483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3892861"/>
          </a:xfrm>
          <a:prstGeom prst="rect">
            <a:avLst/>
          </a:prstGeom>
          <a:noFill/>
          <a:ln w="9525">
            <a:noFill/>
            <a:miter lim="800000"/>
            <a:headEnd/>
            <a:tailEnd/>
          </a:ln>
        </p:spPr>
        <p:txBody>
          <a:bodyPr>
            <a:spAutoFit/>
          </a:bodyPr>
          <a:lstStyle/>
          <a:p>
            <a:pPr>
              <a:lnSpc>
                <a:spcPct val="150000"/>
              </a:lnSpc>
            </a:pPr>
            <a:r>
              <a:rPr lang="it-IT" sz="2800" b="1" i="1" dirty="0"/>
              <a:t>SINONIMI</a:t>
            </a:r>
            <a:r>
              <a:rPr lang="it-IT" sz="2800" i="1" dirty="0"/>
              <a:t>: sono grandezze equivalenti a </a:t>
            </a:r>
            <a:r>
              <a:rPr lang="it-IT" sz="2800" b="1" i="1" dirty="0"/>
              <a:t>CAPITALE</a:t>
            </a:r>
            <a:r>
              <a:rPr lang="it-IT" sz="2800" i="1" dirty="0"/>
              <a:t> </a:t>
            </a:r>
            <a:r>
              <a:rPr lang="it-IT" sz="2800" b="1" i="1" dirty="0"/>
              <a:t>PROPRIO</a:t>
            </a:r>
            <a:r>
              <a:rPr lang="it-IT" sz="2800" i="1" dirty="0"/>
              <a:t>:</a:t>
            </a:r>
          </a:p>
          <a:p>
            <a:pPr>
              <a:lnSpc>
                <a:spcPct val="150000"/>
              </a:lnSpc>
            </a:pPr>
            <a:r>
              <a:rPr lang="it-IT" sz="2800" b="1" i="1" dirty="0"/>
              <a:t>capitale netto;</a:t>
            </a:r>
          </a:p>
          <a:p>
            <a:pPr>
              <a:lnSpc>
                <a:spcPct val="150000"/>
              </a:lnSpc>
            </a:pPr>
            <a:r>
              <a:rPr lang="it-IT" sz="2800" b="1" i="1" u="sng" dirty="0"/>
              <a:t>patrimonio netto</a:t>
            </a:r>
            <a:r>
              <a:rPr lang="it-IT" sz="2800" i="1" dirty="0"/>
              <a:t>;</a:t>
            </a:r>
          </a:p>
          <a:p>
            <a:pPr>
              <a:lnSpc>
                <a:spcPct val="150000"/>
              </a:lnSpc>
            </a:pPr>
            <a:r>
              <a:rPr lang="it-IT" sz="2800" b="1" i="1" u="sng" dirty="0"/>
              <a:t>capitale di rischio</a:t>
            </a:r>
            <a:r>
              <a:rPr lang="it-IT" sz="2800" i="1" dirty="0"/>
              <a:t>;</a:t>
            </a:r>
          </a:p>
          <a:p>
            <a:pPr>
              <a:lnSpc>
                <a:spcPct val="150000"/>
              </a:lnSpc>
            </a:pPr>
            <a:r>
              <a:rPr lang="it-IT" sz="2800" b="1" i="1" u="sng" dirty="0"/>
              <a:t>mezzi propri</a:t>
            </a:r>
            <a:r>
              <a:rPr lang="it-IT" sz="2800" i="1" dirty="0"/>
              <a:t>.</a:t>
            </a:r>
          </a:p>
        </p:txBody>
      </p:sp>
    </p:spTree>
    <p:extLst>
      <p:ext uri="{BB962C8B-B14F-4D97-AF65-F5344CB8AC3E}">
        <p14:creationId xmlns:p14="http://schemas.microsoft.com/office/powerpoint/2010/main" val="30613467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247864"/>
          </a:xfrm>
          <a:prstGeom prst="rect">
            <a:avLst/>
          </a:prstGeom>
          <a:noFill/>
          <a:ln w="9525">
            <a:noFill/>
            <a:miter lim="800000"/>
            <a:headEnd/>
            <a:tailEnd/>
          </a:ln>
        </p:spPr>
        <p:txBody>
          <a:bodyPr>
            <a:spAutoFit/>
          </a:bodyPr>
          <a:lstStyle/>
          <a:p>
            <a:r>
              <a:rPr lang="it-IT" i="1" dirty="0" err="1"/>
              <a:t>Das</a:t>
            </a:r>
            <a:r>
              <a:rPr lang="it-IT" i="1" dirty="0"/>
              <a:t> reale </a:t>
            </a:r>
            <a:r>
              <a:rPr lang="it-IT" i="1" dirty="0" err="1"/>
              <a:t>Bruttoinlandsprodukt</a:t>
            </a:r>
            <a:r>
              <a:rPr lang="it-IT" i="1" dirty="0"/>
              <a:t> BIP </a:t>
            </a:r>
            <a:r>
              <a:rPr lang="it-IT" i="1" dirty="0" err="1"/>
              <a:t>dürfte</a:t>
            </a:r>
            <a:r>
              <a:rPr lang="it-IT" i="1" dirty="0"/>
              <a:t> </a:t>
            </a:r>
            <a:r>
              <a:rPr lang="it-IT" i="1" dirty="0" err="1"/>
              <a:t>im</a:t>
            </a:r>
            <a:r>
              <a:rPr lang="it-IT" i="1" dirty="0"/>
              <a:t> </a:t>
            </a:r>
            <a:r>
              <a:rPr lang="it-IT" i="1" dirty="0" err="1"/>
              <a:t>dritten</a:t>
            </a:r>
            <a:r>
              <a:rPr lang="it-IT" i="1" dirty="0"/>
              <a:t> </a:t>
            </a:r>
            <a:r>
              <a:rPr lang="it-IT" i="1" dirty="0" err="1"/>
              <a:t>Quartal</a:t>
            </a:r>
            <a:r>
              <a:rPr lang="it-IT" i="1" dirty="0"/>
              <a:t> 2024 </a:t>
            </a:r>
            <a:r>
              <a:rPr lang="it-IT" i="1" dirty="0" err="1"/>
              <a:t>erneut</a:t>
            </a:r>
            <a:r>
              <a:rPr lang="it-IT" i="1" dirty="0"/>
              <a:t> </a:t>
            </a:r>
            <a:r>
              <a:rPr lang="it-IT" i="1" dirty="0" err="1"/>
              <a:t>etwas</a:t>
            </a:r>
            <a:r>
              <a:rPr lang="it-IT" i="1" dirty="0"/>
              <a:t> </a:t>
            </a:r>
            <a:r>
              <a:rPr lang="it-IT" i="1" dirty="0" err="1"/>
              <a:t>zurückgegangen</a:t>
            </a:r>
            <a:r>
              <a:rPr lang="it-IT" i="1" dirty="0"/>
              <a:t> </a:t>
            </a:r>
            <a:r>
              <a:rPr lang="it-IT" i="1" dirty="0" err="1"/>
              <a:t>sein</a:t>
            </a:r>
            <a:r>
              <a:rPr lang="it-IT" i="1" dirty="0"/>
              <a:t>. Die </a:t>
            </a:r>
            <a:r>
              <a:rPr lang="it-IT" i="1" dirty="0" err="1"/>
              <a:t>Produktion</a:t>
            </a:r>
            <a:r>
              <a:rPr lang="it-IT" i="1" dirty="0"/>
              <a:t> in Industrie und Bau </a:t>
            </a:r>
            <a:r>
              <a:rPr lang="it-IT" i="1" dirty="0" err="1"/>
              <a:t>sank</a:t>
            </a:r>
            <a:r>
              <a:rPr lang="it-IT" i="1" dirty="0"/>
              <a:t> </a:t>
            </a:r>
            <a:r>
              <a:rPr lang="it-IT" i="1" dirty="0" err="1"/>
              <a:t>voraussichtlich</a:t>
            </a:r>
            <a:r>
              <a:rPr lang="it-IT" i="1" dirty="0"/>
              <a:t> </a:t>
            </a:r>
            <a:r>
              <a:rPr lang="it-IT" i="1" dirty="0" err="1"/>
              <a:t>spürbar</a:t>
            </a:r>
            <a:r>
              <a:rPr lang="it-IT" i="1" dirty="0"/>
              <a:t>. </a:t>
            </a:r>
          </a:p>
          <a:p>
            <a:r>
              <a:rPr lang="it-IT" i="1" dirty="0"/>
              <a:t>In </a:t>
            </a:r>
            <a:r>
              <a:rPr lang="it-IT" i="1" dirty="0" err="1"/>
              <a:t>beiden</a:t>
            </a:r>
            <a:r>
              <a:rPr lang="it-IT" i="1" dirty="0"/>
              <a:t> </a:t>
            </a:r>
            <a:r>
              <a:rPr lang="it-IT" i="1" dirty="0" err="1"/>
              <a:t>Sektoren</a:t>
            </a:r>
            <a:r>
              <a:rPr lang="it-IT" i="1" dirty="0"/>
              <a:t> </a:t>
            </a:r>
            <a:r>
              <a:rPr lang="it-IT" i="1" dirty="0" err="1"/>
              <a:t>ist</a:t>
            </a:r>
            <a:r>
              <a:rPr lang="it-IT" i="1" dirty="0"/>
              <a:t> die </a:t>
            </a:r>
            <a:r>
              <a:rPr lang="it-IT" i="1" dirty="0" err="1"/>
              <a:t>Nachfrage</a:t>
            </a:r>
            <a:r>
              <a:rPr lang="it-IT" i="1" dirty="0"/>
              <a:t> </a:t>
            </a:r>
            <a:r>
              <a:rPr lang="it-IT" i="1" dirty="0" err="1"/>
              <a:t>anhaltend</a:t>
            </a:r>
            <a:r>
              <a:rPr lang="it-IT" i="1" dirty="0"/>
              <a:t> </a:t>
            </a:r>
            <a:r>
              <a:rPr lang="it-IT" i="1" dirty="0" err="1"/>
              <a:t>schwach</a:t>
            </a:r>
            <a:r>
              <a:rPr lang="it-IT" i="1" dirty="0"/>
              <a:t>. </a:t>
            </a:r>
            <a:r>
              <a:rPr lang="it-IT" i="1" dirty="0" err="1"/>
              <a:t>Dazu</a:t>
            </a:r>
            <a:r>
              <a:rPr lang="it-IT" i="1" dirty="0"/>
              <a:t> </a:t>
            </a:r>
            <a:r>
              <a:rPr lang="it-IT" i="1" dirty="0" err="1"/>
              <a:t>dürften</a:t>
            </a:r>
            <a:r>
              <a:rPr lang="it-IT" i="1" dirty="0"/>
              <a:t> die </a:t>
            </a:r>
            <a:r>
              <a:rPr lang="it-IT" i="1" dirty="0" err="1"/>
              <a:t>noch</a:t>
            </a:r>
            <a:r>
              <a:rPr lang="it-IT" i="1" dirty="0"/>
              <a:t> </a:t>
            </a:r>
            <a:r>
              <a:rPr lang="it-IT" i="1" dirty="0" err="1"/>
              <a:t>immer</a:t>
            </a:r>
            <a:r>
              <a:rPr lang="it-IT" i="1" dirty="0"/>
              <a:t> </a:t>
            </a:r>
            <a:r>
              <a:rPr lang="it-IT" i="1" dirty="0" err="1"/>
              <a:t>vergleichsweise</a:t>
            </a:r>
            <a:r>
              <a:rPr lang="it-IT" i="1" dirty="0"/>
              <a:t> </a:t>
            </a:r>
            <a:r>
              <a:rPr lang="it-IT" i="1" dirty="0" err="1"/>
              <a:t>hohen</a:t>
            </a:r>
            <a:r>
              <a:rPr lang="it-IT" i="1" dirty="0"/>
              <a:t> </a:t>
            </a:r>
            <a:r>
              <a:rPr lang="it-IT" i="1" dirty="0" err="1"/>
              <a:t>Finanzierungskosten</a:t>
            </a:r>
            <a:r>
              <a:rPr lang="it-IT" i="1" dirty="0"/>
              <a:t> </a:t>
            </a:r>
            <a:r>
              <a:rPr lang="it-IT" i="1" dirty="0" err="1"/>
              <a:t>beitragen</a:t>
            </a:r>
            <a:r>
              <a:rPr lang="it-IT" i="1" dirty="0"/>
              <a:t>, </a:t>
            </a:r>
            <a:r>
              <a:rPr lang="it-IT" i="1" dirty="0" err="1"/>
              <a:t>welche</a:t>
            </a:r>
            <a:r>
              <a:rPr lang="it-IT" i="1" dirty="0"/>
              <a:t> die </a:t>
            </a:r>
            <a:r>
              <a:rPr lang="it-IT" i="1" dirty="0" err="1"/>
              <a:t>Investitionstätigkeit</a:t>
            </a:r>
            <a:r>
              <a:rPr lang="it-IT" i="1" dirty="0"/>
              <a:t> und </a:t>
            </a:r>
            <a:r>
              <a:rPr lang="it-IT" i="1" dirty="0" err="1"/>
              <a:t>damit</a:t>
            </a:r>
            <a:r>
              <a:rPr lang="it-IT" i="1" dirty="0"/>
              <a:t> die </a:t>
            </a:r>
            <a:r>
              <a:rPr lang="it-IT" i="1" dirty="0" err="1"/>
              <a:t>Nachfrage</a:t>
            </a:r>
            <a:r>
              <a:rPr lang="it-IT" i="1" dirty="0"/>
              <a:t> </a:t>
            </a:r>
            <a:r>
              <a:rPr lang="it-IT" i="1" dirty="0" err="1"/>
              <a:t>nach</a:t>
            </a:r>
            <a:r>
              <a:rPr lang="it-IT" i="1" dirty="0"/>
              <a:t> </a:t>
            </a:r>
            <a:r>
              <a:rPr lang="it-IT" i="1" dirty="0" err="1"/>
              <a:t>Investitionsgütern</a:t>
            </a:r>
            <a:r>
              <a:rPr lang="it-IT" i="1" dirty="0"/>
              <a:t> </a:t>
            </a:r>
            <a:r>
              <a:rPr lang="it-IT" i="1" dirty="0" err="1"/>
              <a:t>dämpfen</a:t>
            </a:r>
            <a:r>
              <a:rPr lang="it-IT" i="1" dirty="0"/>
              <a:t>. </a:t>
            </a:r>
          </a:p>
          <a:p>
            <a:endParaRPr lang="it-IT" sz="2000" dirty="0"/>
          </a:p>
          <a:p>
            <a:endParaRPr lang="it-IT" sz="2000" dirty="0"/>
          </a:p>
          <a:p>
            <a:r>
              <a:rPr lang="it-IT" dirty="0"/>
              <a:t>Il PIL reale nel terzo trimestre del 2024 dovrebbe avere nuovamente registrato un leggero calo. La produzione nel settore industriale ed edilizio come previsto si è ridotta significativamente a causa della persistente debolezza della domanda in entrambi i settori. A ciò potrebbero contribuire i costi di finanziamento ancora relativamente elevati, che frenano gli investimenti e quindi la domanda di beni strumentali.</a:t>
            </a:r>
            <a:endParaRPr lang="it-IT" sz="2000" dirty="0"/>
          </a:p>
          <a:p>
            <a:endParaRPr lang="it-IT" dirty="0"/>
          </a:p>
        </p:txBody>
      </p:sp>
    </p:spTree>
    <p:extLst>
      <p:ext uri="{BB962C8B-B14F-4D97-AF65-F5344CB8AC3E}">
        <p14:creationId xmlns:p14="http://schemas.microsoft.com/office/powerpoint/2010/main" val="29795551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001643"/>
          </a:xfrm>
          <a:prstGeom prst="rect">
            <a:avLst/>
          </a:prstGeom>
          <a:noFill/>
          <a:ln w="9525">
            <a:noFill/>
            <a:miter lim="800000"/>
            <a:headEnd/>
            <a:tailEnd/>
          </a:ln>
        </p:spPr>
        <p:txBody>
          <a:bodyPr>
            <a:spAutoFit/>
          </a:bodyPr>
          <a:lstStyle/>
          <a:p>
            <a:r>
              <a:rPr lang="it-IT" b="1" i="1" dirty="0"/>
              <a:t>Tutte le grandezze economiche possono essere espresse in termini reali o nominali. È importante conoscere la differenza in modo da non essere ingannati quando si dà una notizia. Per spiegarlo, seguiremo l'esempio della differenza nell'aumento del PIL nominale o reale.</a:t>
            </a:r>
            <a:endParaRPr lang="it-IT" i="1" dirty="0"/>
          </a:p>
          <a:p>
            <a:r>
              <a:rPr lang="it-IT" i="1" dirty="0"/>
              <a:t>In generale, le quantità nominali sono quelle "grezze". Naturalmente, anche l'inflazione è importante. Quello che fanno le grandezze reali è sottrarre l'effetto dell'inflazione dalla grandezza nominale.</a:t>
            </a:r>
          </a:p>
          <a:p>
            <a:r>
              <a:rPr lang="it-IT" i="1" dirty="0"/>
              <a:t>In termini reali, ci si riferisce ai prezzi dell'anno base. Cioè, viene impostato un anno specifico come riferimento e vengono presi i prezzi dell'anno base dei prodotti da studiare. In questo modo, l'effetto dell'inflazione viene escluso dagli studi. Il processo di conversione di un valore nominale in termini reali è chiamato aggiustamento dell'inflazione.</a:t>
            </a:r>
          </a:p>
          <a:p>
            <a:endParaRPr lang="it-IT" dirty="0"/>
          </a:p>
        </p:txBody>
      </p:sp>
    </p:spTree>
    <p:extLst>
      <p:ext uri="{BB962C8B-B14F-4D97-AF65-F5344CB8AC3E}">
        <p14:creationId xmlns:p14="http://schemas.microsoft.com/office/powerpoint/2010/main" val="4159945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154984"/>
          </a:xfrm>
          <a:prstGeom prst="rect">
            <a:avLst/>
          </a:prstGeom>
          <a:noFill/>
          <a:ln w="9525">
            <a:noFill/>
            <a:miter lim="800000"/>
            <a:headEnd/>
            <a:tailEnd/>
          </a:ln>
        </p:spPr>
        <p:txBody>
          <a:bodyPr>
            <a:spAutoFit/>
          </a:bodyPr>
          <a:lstStyle/>
          <a:p>
            <a:r>
              <a:rPr lang="it-IT" i="1" dirty="0" err="1"/>
              <a:t>Finanzierungskosten</a:t>
            </a:r>
            <a:r>
              <a:rPr lang="it-IT" i="1" dirty="0"/>
              <a:t> </a:t>
            </a:r>
            <a:r>
              <a:rPr lang="it-IT" i="1" dirty="0" err="1"/>
              <a:t>sind</a:t>
            </a:r>
            <a:r>
              <a:rPr lang="it-IT" i="1" dirty="0"/>
              <a:t> </a:t>
            </a:r>
            <a:r>
              <a:rPr lang="it-IT" i="1" dirty="0" err="1"/>
              <a:t>sämtliche</a:t>
            </a:r>
            <a:r>
              <a:rPr lang="it-IT" i="1" dirty="0"/>
              <a:t> </a:t>
            </a:r>
            <a:r>
              <a:rPr lang="it-IT" i="1" dirty="0" err="1"/>
              <a:t>Kosten</a:t>
            </a:r>
            <a:r>
              <a:rPr lang="it-IT" i="1" dirty="0"/>
              <a:t>, die </a:t>
            </a:r>
            <a:r>
              <a:rPr lang="it-IT" i="1" dirty="0" err="1"/>
              <a:t>im</a:t>
            </a:r>
            <a:r>
              <a:rPr lang="it-IT" i="1" dirty="0"/>
              <a:t> </a:t>
            </a:r>
            <a:r>
              <a:rPr lang="it-IT" i="1" dirty="0" err="1"/>
              <a:t>Rahmen</a:t>
            </a:r>
            <a:r>
              <a:rPr lang="it-IT" i="1" dirty="0"/>
              <a:t> </a:t>
            </a:r>
            <a:r>
              <a:rPr lang="it-IT" i="1" dirty="0" err="1"/>
              <a:t>einer</a:t>
            </a:r>
            <a:r>
              <a:rPr lang="it-IT" i="1" dirty="0"/>
              <a:t> </a:t>
            </a:r>
            <a:r>
              <a:rPr lang="it-IT" i="1" dirty="0" err="1"/>
              <a:t>Finanzierung</a:t>
            </a:r>
            <a:r>
              <a:rPr lang="it-IT" i="1" dirty="0"/>
              <a:t> </a:t>
            </a:r>
            <a:r>
              <a:rPr lang="it-IT" i="1" dirty="0" err="1"/>
              <a:t>entstehen</a:t>
            </a:r>
            <a:r>
              <a:rPr lang="it-IT" i="1" dirty="0"/>
              <a:t>. </a:t>
            </a:r>
            <a:r>
              <a:rPr lang="it-IT" i="1" dirty="0" err="1"/>
              <a:t>Zu</a:t>
            </a:r>
            <a:r>
              <a:rPr lang="it-IT" i="1" dirty="0"/>
              <a:t> </a:t>
            </a:r>
            <a:r>
              <a:rPr lang="it-IT" i="1" dirty="0" err="1"/>
              <a:t>den</a:t>
            </a:r>
            <a:r>
              <a:rPr lang="it-IT" i="1" dirty="0"/>
              <a:t> </a:t>
            </a:r>
            <a:r>
              <a:rPr lang="it-IT" i="1" dirty="0" err="1"/>
              <a:t>Finanzierungskosten</a:t>
            </a:r>
            <a:r>
              <a:rPr lang="it-IT" i="1" dirty="0"/>
              <a:t> </a:t>
            </a:r>
            <a:r>
              <a:rPr lang="it-IT" i="1" dirty="0" err="1"/>
              <a:t>gehören</a:t>
            </a:r>
            <a:r>
              <a:rPr lang="it-IT" i="1" dirty="0"/>
              <a:t> </a:t>
            </a:r>
            <a:r>
              <a:rPr lang="it-IT" i="1" dirty="0" err="1"/>
              <a:t>Zinsen</a:t>
            </a:r>
            <a:r>
              <a:rPr lang="it-IT" i="1" dirty="0"/>
              <a:t>, </a:t>
            </a:r>
            <a:r>
              <a:rPr lang="it-IT" i="1" dirty="0" err="1"/>
              <a:t>Gebühren</a:t>
            </a:r>
            <a:r>
              <a:rPr lang="it-IT" i="1" dirty="0"/>
              <a:t>, </a:t>
            </a:r>
            <a:r>
              <a:rPr lang="it-IT" i="1" dirty="0" err="1"/>
              <a:t>Provisionen</a:t>
            </a:r>
            <a:r>
              <a:rPr lang="it-IT" i="1" dirty="0"/>
              <a:t> und </a:t>
            </a:r>
            <a:r>
              <a:rPr lang="it-IT" i="1" dirty="0" err="1"/>
              <a:t>sonstige</a:t>
            </a:r>
            <a:r>
              <a:rPr lang="it-IT" i="1" dirty="0"/>
              <a:t> </a:t>
            </a:r>
            <a:r>
              <a:rPr lang="it-IT" i="1" dirty="0" err="1"/>
              <a:t>Kosten</a:t>
            </a:r>
            <a:r>
              <a:rPr lang="it-IT" i="1" dirty="0"/>
              <a:t> </a:t>
            </a:r>
            <a:r>
              <a:rPr lang="it-IT" i="1" dirty="0" err="1"/>
              <a:t>wie</a:t>
            </a:r>
            <a:r>
              <a:rPr lang="it-IT" i="1" dirty="0"/>
              <a:t> </a:t>
            </a:r>
            <a:r>
              <a:rPr lang="it-IT" i="1" dirty="0" err="1"/>
              <a:t>Notargebühren</a:t>
            </a:r>
            <a:r>
              <a:rPr lang="it-IT" i="1" dirty="0"/>
              <a:t> […].</a:t>
            </a:r>
          </a:p>
          <a:p>
            <a:endParaRPr lang="it-IT" i="1" dirty="0"/>
          </a:p>
          <a:p>
            <a:r>
              <a:rPr lang="it-IT" i="1" dirty="0"/>
              <a:t>Quando si parla di oneri finanziari, generalmente, si fa riferimento ai costi che hanno natura finanziaria a vario titolo e sono legati a un finanziamento. Si parla, quindi, di interessi passivi e dei costi di gestione collegati all'indebitamento sia nel breve e medio periodo che nel lungo periodo.</a:t>
            </a:r>
          </a:p>
          <a:p>
            <a:endParaRPr lang="it-IT" dirty="0"/>
          </a:p>
        </p:txBody>
      </p:sp>
    </p:spTree>
    <p:extLst>
      <p:ext uri="{BB962C8B-B14F-4D97-AF65-F5344CB8AC3E}">
        <p14:creationId xmlns:p14="http://schemas.microsoft.com/office/powerpoint/2010/main" val="18283854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524315"/>
          </a:xfrm>
          <a:prstGeom prst="rect">
            <a:avLst/>
          </a:prstGeom>
          <a:noFill/>
          <a:ln w="9525">
            <a:noFill/>
            <a:miter lim="800000"/>
            <a:headEnd/>
            <a:tailEnd/>
          </a:ln>
        </p:spPr>
        <p:txBody>
          <a:bodyPr>
            <a:spAutoFit/>
          </a:bodyPr>
          <a:lstStyle/>
          <a:p>
            <a:r>
              <a:rPr lang="en-GB" b="1" i="1" dirty="0" err="1"/>
              <a:t>Konsumgüter</a:t>
            </a:r>
            <a:r>
              <a:rPr lang="en-GB" i="1" dirty="0"/>
              <a:t> </a:t>
            </a:r>
            <a:r>
              <a:rPr lang="en-GB" i="1" dirty="0" err="1"/>
              <a:t>werden</a:t>
            </a:r>
            <a:r>
              <a:rPr lang="en-GB" i="1" dirty="0"/>
              <a:t> </a:t>
            </a:r>
            <a:r>
              <a:rPr lang="en-GB" i="1" dirty="0" err="1"/>
              <a:t>ausschließlich</a:t>
            </a:r>
            <a:r>
              <a:rPr lang="en-GB" i="1" dirty="0"/>
              <a:t> </a:t>
            </a:r>
            <a:r>
              <a:rPr lang="en-GB" i="1" dirty="0" err="1"/>
              <a:t>für</a:t>
            </a:r>
            <a:r>
              <a:rPr lang="en-GB" i="1" dirty="0"/>
              <a:t> den </a:t>
            </a:r>
            <a:r>
              <a:rPr lang="en-GB" i="1" dirty="0" err="1"/>
              <a:t>privaten</a:t>
            </a:r>
            <a:r>
              <a:rPr lang="en-GB" i="1" dirty="0"/>
              <a:t> Ge- </a:t>
            </a:r>
            <a:r>
              <a:rPr lang="en-GB" i="1" dirty="0" err="1"/>
              <a:t>oder</a:t>
            </a:r>
            <a:r>
              <a:rPr lang="en-GB" i="1" dirty="0"/>
              <a:t> </a:t>
            </a:r>
            <a:r>
              <a:rPr lang="en-GB" i="1" dirty="0" err="1"/>
              <a:t>Verbrauch</a:t>
            </a:r>
            <a:r>
              <a:rPr lang="en-GB" i="1" dirty="0"/>
              <a:t> </a:t>
            </a:r>
            <a:r>
              <a:rPr lang="en-GB" i="1" dirty="0" err="1"/>
              <a:t>hergestellt</a:t>
            </a:r>
            <a:r>
              <a:rPr lang="en-GB" i="1" dirty="0"/>
              <a:t>. Sie </a:t>
            </a:r>
            <a:r>
              <a:rPr lang="en-GB" i="1" dirty="0" err="1"/>
              <a:t>werden</a:t>
            </a:r>
            <a:r>
              <a:rPr lang="en-GB" i="1" dirty="0"/>
              <a:t> </a:t>
            </a:r>
            <a:r>
              <a:rPr lang="en-GB" i="1" dirty="0" err="1"/>
              <a:t>zur</a:t>
            </a:r>
            <a:r>
              <a:rPr lang="en-GB" i="1" dirty="0"/>
              <a:t> </a:t>
            </a:r>
            <a:r>
              <a:rPr lang="en-GB" i="1" dirty="0" err="1"/>
              <a:t>Befriedigung</a:t>
            </a:r>
            <a:r>
              <a:rPr lang="en-GB" i="1" dirty="0"/>
              <a:t> von </a:t>
            </a:r>
            <a:r>
              <a:rPr lang="en-GB" i="1" dirty="0" err="1"/>
              <a:t>Konsumbedürfnissen</a:t>
            </a:r>
            <a:r>
              <a:rPr lang="en-GB" i="1" dirty="0"/>
              <a:t> </a:t>
            </a:r>
            <a:r>
              <a:rPr lang="en-GB" i="1" dirty="0" err="1"/>
              <a:t>genutzt</a:t>
            </a:r>
            <a:r>
              <a:rPr lang="en-GB" i="1" dirty="0"/>
              <a:t> und </a:t>
            </a:r>
            <a:r>
              <a:rPr lang="en-GB" i="1" dirty="0" err="1"/>
              <a:t>nach</a:t>
            </a:r>
            <a:r>
              <a:rPr lang="en-GB" i="1" dirty="0"/>
              <a:t> </a:t>
            </a:r>
            <a:r>
              <a:rPr lang="en-GB" i="1" dirty="0" err="1"/>
              <a:t>dem</a:t>
            </a:r>
            <a:r>
              <a:rPr lang="en-GB" i="1" dirty="0"/>
              <a:t> </a:t>
            </a:r>
            <a:r>
              <a:rPr lang="en-GB" i="1" dirty="0" err="1"/>
              <a:t>Ablauf</a:t>
            </a:r>
            <a:r>
              <a:rPr lang="en-GB" i="1" dirty="0"/>
              <a:t> </a:t>
            </a:r>
            <a:r>
              <a:rPr lang="en-GB" i="1" dirty="0" err="1"/>
              <a:t>ihrer</a:t>
            </a:r>
            <a:r>
              <a:rPr lang="en-GB" i="1" dirty="0"/>
              <a:t> </a:t>
            </a:r>
            <a:r>
              <a:rPr lang="en-GB" i="1" dirty="0" err="1"/>
              <a:t>Nutzungsdauer</a:t>
            </a:r>
            <a:r>
              <a:rPr lang="en-GB" i="1" dirty="0"/>
              <a:t> </a:t>
            </a:r>
            <a:r>
              <a:rPr lang="en-GB" i="1" dirty="0" err="1"/>
              <a:t>entsorgt</a:t>
            </a:r>
            <a:r>
              <a:rPr lang="en-GB" i="1" dirty="0"/>
              <a:t>. </a:t>
            </a:r>
          </a:p>
          <a:p>
            <a:endParaRPr lang="it-IT" i="1" dirty="0"/>
          </a:p>
          <a:p>
            <a:r>
              <a:rPr lang="it-IT" i="1" dirty="0"/>
              <a:t>I </a:t>
            </a:r>
            <a:r>
              <a:rPr lang="it-IT" b="1" i="1" dirty="0"/>
              <a:t>beni di consumo </a:t>
            </a:r>
            <a:r>
              <a:rPr lang="it-IT" i="1" dirty="0"/>
              <a:t>sono beni economici in grado di soddisfare un particolare bisogno delle persone senza alcuna ulteriore trasformazione. Nel momento in cui sono offerti al consumatore consentono il soddisfacimento immediato del bisogno. I beni di consumo sono anche detti </a:t>
            </a:r>
            <a:r>
              <a:rPr lang="it-IT" b="1" i="1" dirty="0"/>
              <a:t>beni diretti</a:t>
            </a:r>
            <a:r>
              <a:rPr lang="it-IT" i="1" dirty="0"/>
              <a:t>. Esempi di beni diretti sono il gelato, il cibo, un capo di abbigliamento, l'arredamento, ecc.</a:t>
            </a:r>
            <a:endParaRPr lang="en-GB" i="1" dirty="0"/>
          </a:p>
          <a:p>
            <a:endParaRPr lang="it-IT" dirty="0"/>
          </a:p>
        </p:txBody>
      </p:sp>
    </p:spTree>
    <p:extLst>
      <p:ext uri="{BB962C8B-B14F-4D97-AF65-F5344CB8AC3E}">
        <p14:creationId xmlns:p14="http://schemas.microsoft.com/office/powerpoint/2010/main" val="24129700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262979"/>
          </a:xfrm>
          <a:prstGeom prst="rect">
            <a:avLst/>
          </a:prstGeom>
          <a:noFill/>
          <a:ln w="9525">
            <a:noFill/>
            <a:miter lim="800000"/>
            <a:headEnd/>
            <a:tailEnd/>
          </a:ln>
        </p:spPr>
        <p:txBody>
          <a:bodyPr>
            <a:spAutoFit/>
          </a:bodyPr>
          <a:lstStyle/>
          <a:p>
            <a:r>
              <a:rPr lang="en-GB" i="1" dirty="0" err="1"/>
              <a:t>Im</a:t>
            </a:r>
            <a:r>
              <a:rPr lang="en-GB" i="1" dirty="0"/>
              <a:t> </a:t>
            </a:r>
            <a:r>
              <a:rPr lang="en-GB" i="1" dirty="0" err="1"/>
              <a:t>Gegensatz</a:t>
            </a:r>
            <a:r>
              <a:rPr lang="en-GB" i="1" dirty="0"/>
              <a:t> </a:t>
            </a:r>
            <a:r>
              <a:rPr lang="en-GB" i="1" dirty="0" err="1"/>
              <a:t>dazu</a:t>
            </a:r>
            <a:r>
              <a:rPr lang="en-GB" i="1" dirty="0"/>
              <a:t> </a:t>
            </a:r>
            <a:r>
              <a:rPr lang="en-GB" i="1" dirty="0" err="1"/>
              <a:t>werden</a:t>
            </a:r>
            <a:r>
              <a:rPr lang="en-GB" i="1" dirty="0"/>
              <a:t> </a:t>
            </a:r>
            <a:r>
              <a:rPr lang="en-GB" b="1" i="1" dirty="0" err="1"/>
              <a:t>Investitionsgüter</a:t>
            </a:r>
            <a:r>
              <a:rPr lang="en-GB" i="1" dirty="0"/>
              <a:t> </a:t>
            </a:r>
            <a:r>
              <a:rPr lang="en-GB" i="1" dirty="0" err="1"/>
              <a:t>im</a:t>
            </a:r>
            <a:r>
              <a:rPr lang="en-GB" i="1" dirty="0"/>
              <a:t> </a:t>
            </a:r>
            <a:r>
              <a:rPr lang="en-GB" i="1" dirty="0" err="1"/>
              <a:t>wirtschaftlichen</a:t>
            </a:r>
            <a:r>
              <a:rPr lang="en-GB" i="1" dirty="0"/>
              <a:t> </a:t>
            </a:r>
            <a:r>
              <a:rPr lang="en-GB" i="1" dirty="0" err="1"/>
              <a:t>Produktionsprozess</a:t>
            </a:r>
            <a:r>
              <a:rPr lang="en-GB" i="1" dirty="0"/>
              <a:t> </a:t>
            </a:r>
            <a:r>
              <a:rPr lang="en-GB" i="1" dirty="0" err="1"/>
              <a:t>verwendet</a:t>
            </a:r>
            <a:r>
              <a:rPr lang="en-GB" i="1" dirty="0"/>
              <a:t>.</a:t>
            </a:r>
          </a:p>
          <a:p>
            <a:r>
              <a:rPr lang="en-GB" i="1" dirty="0" err="1"/>
              <a:t>Investitionsgüter</a:t>
            </a:r>
            <a:r>
              <a:rPr lang="en-GB" i="1" dirty="0"/>
              <a:t> </a:t>
            </a:r>
            <a:r>
              <a:rPr lang="en-GB" i="1" dirty="0" err="1"/>
              <a:t>werden</a:t>
            </a:r>
            <a:r>
              <a:rPr lang="en-GB" i="1" dirty="0"/>
              <a:t> </a:t>
            </a:r>
            <a:r>
              <a:rPr lang="en-GB" i="1" dirty="0" err="1"/>
              <a:t>ebenfalls</a:t>
            </a:r>
            <a:r>
              <a:rPr lang="en-GB" i="1" dirty="0"/>
              <a:t> auf Basis </a:t>
            </a:r>
            <a:r>
              <a:rPr lang="en-GB" i="1" dirty="0" err="1"/>
              <a:t>ihrer</a:t>
            </a:r>
            <a:r>
              <a:rPr lang="en-GB" i="1" dirty="0"/>
              <a:t> </a:t>
            </a:r>
            <a:r>
              <a:rPr lang="en-GB" i="1" dirty="0" err="1"/>
              <a:t>Nutzungsdauer</a:t>
            </a:r>
            <a:r>
              <a:rPr lang="en-GB" i="1" dirty="0"/>
              <a:t> in </a:t>
            </a:r>
            <a:r>
              <a:rPr lang="en-GB" i="1" dirty="0" err="1"/>
              <a:t>zwei</a:t>
            </a:r>
            <a:r>
              <a:rPr lang="en-GB" i="1" dirty="0"/>
              <a:t> </a:t>
            </a:r>
            <a:r>
              <a:rPr lang="en-GB" i="1" dirty="0" err="1"/>
              <a:t>weitere</a:t>
            </a:r>
            <a:r>
              <a:rPr lang="en-GB" i="1" dirty="0"/>
              <a:t> </a:t>
            </a:r>
            <a:r>
              <a:rPr lang="en-GB" i="1" dirty="0" err="1"/>
              <a:t>Unterkategorien</a:t>
            </a:r>
            <a:r>
              <a:rPr lang="en-GB" i="1" dirty="0"/>
              <a:t> </a:t>
            </a:r>
            <a:r>
              <a:rPr lang="en-GB" i="1" dirty="0" err="1"/>
              <a:t>eingeteilt</a:t>
            </a:r>
            <a:r>
              <a:rPr lang="en-GB" i="1" dirty="0"/>
              <a:t>. </a:t>
            </a:r>
            <a:r>
              <a:rPr lang="en-GB" i="1" dirty="0" err="1"/>
              <a:t>Langlebige</a:t>
            </a:r>
            <a:r>
              <a:rPr lang="en-GB" i="1" dirty="0"/>
              <a:t> </a:t>
            </a:r>
            <a:r>
              <a:rPr lang="en-GB" i="1" dirty="0" err="1"/>
              <a:t>Güter</a:t>
            </a:r>
            <a:r>
              <a:rPr lang="en-GB" i="1" dirty="0"/>
              <a:t> </a:t>
            </a:r>
            <a:r>
              <a:rPr lang="en-GB" i="1" dirty="0" err="1"/>
              <a:t>werden</a:t>
            </a:r>
            <a:r>
              <a:rPr lang="en-GB" i="1" dirty="0"/>
              <a:t> in der Regel </a:t>
            </a:r>
            <a:r>
              <a:rPr lang="en-GB" i="1" dirty="0" err="1"/>
              <a:t>als</a:t>
            </a:r>
            <a:r>
              <a:rPr lang="en-GB" i="1" dirty="0"/>
              <a:t> </a:t>
            </a:r>
            <a:r>
              <a:rPr lang="en-GB" i="1" dirty="0" err="1"/>
              <a:t>tatsächliche</a:t>
            </a:r>
            <a:r>
              <a:rPr lang="en-GB" i="1" dirty="0"/>
              <a:t> </a:t>
            </a:r>
            <a:r>
              <a:rPr lang="en-GB" i="1" dirty="0" err="1"/>
              <a:t>Investitionsgüter</a:t>
            </a:r>
            <a:r>
              <a:rPr lang="en-GB" i="1" dirty="0"/>
              <a:t> </a:t>
            </a:r>
            <a:r>
              <a:rPr lang="en-GB" i="1" dirty="0" err="1"/>
              <a:t>bezeichnet</a:t>
            </a:r>
            <a:r>
              <a:rPr lang="en-GB" i="1" dirty="0"/>
              <a:t>. </a:t>
            </a:r>
            <a:r>
              <a:rPr lang="en-GB" i="1" dirty="0" err="1"/>
              <a:t>Wird</a:t>
            </a:r>
            <a:r>
              <a:rPr lang="en-GB" i="1" dirty="0"/>
              <a:t> </a:t>
            </a:r>
            <a:r>
              <a:rPr lang="en-GB" i="1" dirty="0" err="1"/>
              <a:t>ein</a:t>
            </a:r>
            <a:r>
              <a:rPr lang="en-GB" i="1" dirty="0"/>
              <a:t> Gut </a:t>
            </a:r>
            <a:r>
              <a:rPr lang="en-GB" i="1" dirty="0" err="1"/>
              <a:t>hingegen</a:t>
            </a:r>
            <a:r>
              <a:rPr lang="en-GB" i="1" dirty="0"/>
              <a:t> </a:t>
            </a:r>
            <a:r>
              <a:rPr lang="en-GB" i="1" dirty="0" err="1"/>
              <a:t>nur</a:t>
            </a:r>
            <a:r>
              <a:rPr lang="en-GB" i="1" dirty="0"/>
              <a:t> </a:t>
            </a:r>
            <a:r>
              <a:rPr lang="en-GB" i="1" dirty="0" err="1"/>
              <a:t>einmalig</a:t>
            </a:r>
            <a:r>
              <a:rPr lang="en-GB" i="1" dirty="0"/>
              <a:t> </a:t>
            </a:r>
            <a:r>
              <a:rPr lang="en-GB" i="1" dirty="0" err="1"/>
              <a:t>im</a:t>
            </a:r>
            <a:r>
              <a:rPr lang="en-GB" i="1" dirty="0"/>
              <a:t> </a:t>
            </a:r>
            <a:r>
              <a:rPr lang="en-GB" i="1" dirty="0" err="1"/>
              <a:t>Produktionsprozess</a:t>
            </a:r>
            <a:r>
              <a:rPr lang="en-GB" i="1" dirty="0"/>
              <a:t> </a:t>
            </a:r>
            <a:r>
              <a:rPr lang="en-GB" i="1" dirty="0" err="1"/>
              <a:t>eingesetzt</a:t>
            </a:r>
            <a:r>
              <a:rPr lang="en-GB" i="1" dirty="0"/>
              <a:t>, gilt es </a:t>
            </a:r>
            <a:r>
              <a:rPr lang="en-GB" i="1" dirty="0" err="1"/>
              <a:t>als</a:t>
            </a:r>
            <a:r>
              <a:rPr lang="en-GB" i="1" dirty="0"/>
              <a:t> </a:t>
            </a:r>
            <a:r>
              <a:rPr lang="en-GB" b="1" i="1" dirty="0" err="1"/>
              <a:t>Vorleistungsgut</a:t>
            </a:r>
            <a:r>
              <a:rPr lang="en-GB" i="1" dirty="0"/>
              <a:t>. </a:t>
            </a:r>
          </a:p>
          <a:p>
            <a:endParaRPr lang="en-GB" i="1" dirty="0"/>
          </a:p>
          <a:p>
            <a:r>
              <a:rPr lang="en-GB" i="1" dirty="0" err="1"/>
              <a:t>Beispiele</a:t>
            </a:r>
            <a:r>
              <a:rPr lang="en-GB" i="1" dirty="0"/>
              <a:t> </a:t>
            </a:r>
            <a:r>
              <a:rPr lang="en-GB" i="1" dirty="0" err="1"/>
              <a:t>für</a:t>
            </a:r>
            <a:r>
              <a:rPr lang="en-GB" i="1" dirty="0"/>
              <a:t> </a:t>
            </a:r>
            <a:r>
              <a:rPr lang="en-GB" i="1" dirty="0" err="1"/>
              <a:t>Investitionsgüter</a:t>
            </a:r>
            <a:r>
              <a:rPr lang="en-GB" i="1" dirty="0"/>
              <a:t>:</a:t>
            </a:r>
          </a:p>
          <a:p>
            <a:r>
              <a:rPr lang="en-GB" i="1" dirty="0"/>
              <a:t>- </a:t>
            </a:r>
            <a:r>
              <a:rPr lang="en-GB" i="1" dirty="0" err="1"/>
              <a:t>Bürogebäude</a:t>
            </a:r>
            <a:r>
              <a:rPr lang="en-GB" i="1" dirty="0"/>
              <a:t>, </a:t>
            </a:r>
            <a:r>
              <a:rPr lang="en-GB" i="1" dirty="0" err="1"/>
              <a:t>Maschinen</a:t>
            </a:r>
            <a:r>
              <a:rPr lang="en-GB" i="1" dirty="0"/>
              <a:t>, </a:t>
            </a:r>
            <a:r>
              <a:rPr lang="en-GB" i="1" dirty="0" err="1"/>
              <a:t>Produktionshallen</a:t>
            </a:r>
            <a:r>
              <a:rPr lang="en-GB" i="1" dirty="0"/>
              <a:t>, </a:t>
            </a:r>
            <a:r>
              <a:rPr lang="en-GB" i="1" dirty="0" err="1"/>
              <a:t>Lagerhallen</a:t>
            </a:r>
            <a:r>
              <a:rPr lang="en-GB" i="1" dirty="0"/>
              <a:t> (</a:t>
            </a:r>
            <a:r>
              <a:rPr lang="en-GB" i="1" dirty="0" err="1"/>
              <a:t>Langlebige</a:t>
            </a:r>
            <a:r>
              <a:rPr lang="en-GB" i="1" dirty="0"/>
              <a:t> </a:t>
            </a:r>
            <a:r>
              <a:rPr lang="en-GB" i="1" dirty="0" err="1"/>
              <a:t>Investitionsgüter</a:t>
            </a:r>
            <a:r>
              <a:rPr lang="en-GB" i="1" dirty="0"/>
              <a:t>)</a:t>
            </a:r>
          </a:p>
          <a:p>
            <a:r>
              <a:rPr lang="en-GB" i="1" dirty="0"/>
              <a:t>- </a:t>
            </a:r>
            <a:r>
              <a:rPr lang="en-GB" i="1" dirty="0" err="1"/>
              <a:t>Öl</a:t>
            </a:r>
            <a:r>
              <a:rPr lang="en-GB" i="1" dirty="0"/>
              <a:t>, </a:t>
            </a:r>
            <a:r>
              <a:rPr lang="en-GB" i="1" dirty="0" err="1"/>
              <a:t>Holz</a:t>
            </a:r>
            <a:r>
              <a:rPr lang="en-GB" i="1" dirty="0"/>
              <a:t>, </a:t>
            </a:r>
            <a:r>
              <a:rPr lang="en-GB" i="1" dirty="0" err="1"/>
              <a:t>Nägel</a:t>
            </a:r>
            <a:r>
              <a:rPr lang="en-GB" i="1" dirty="0"/>
              <a:t>, </a:t>
            </a:r>
            <a:r>
              <a:rPr lang="en-GB" i="1" dirty="0" err="1"/>
              <a:t>Dienstleistungen</a:t>
            </a:r>
            <a:r>
              <a:rPr lang="en-GB" i="1" dirty="0"/>
              <a:t> </a:t>
            </a:r>
            <a:r>
              <a:rPr lang="en-GB" i="1" dirty="0" err="1"/>
              <a:t>wie</a:t>
            </a:r>
            <a:r>
              <a:rPr lang="en-GB" i="1" dirty="0"/>
              <a:t> </a:t>
            </a:r>
            <a:r>
              <a:rPr lang="en-GB" i="1" dirty="0" err="1"/>
              <a:t>Bauarbeiten</a:t>
            </a:r>
            <a:r>
              <a:rPr lang="en-GB" i="1" dirty="0"/>
              <a:t> (</a:t>
            </a:r>
            <a:r>
              <a:rPr lang="en-GB" i="1" dirty="0" err="1"/>
              <a:t>Vorleistungsgüter</a:t>
            </a:r>
            <a:r>
              <a:rPr lang="en-GB" i="1" dirty="0"/>
              <a:t>)</a:t>
            </a:r>
          </a:p>
          <a:p>
            <a:endParaRPr lang="it-IT" dirty="0"/>
          </a:p>
        </p:txBody>
      </p:sp>
    </p:spTree>
    <p:extLst>
      <p:ext uri="{BB962C8B-B14F-4D97-AF65-F5344CB8AC3E}">
        <p14:creationId xmlns:p14="http://schemas.microsoft.com/office/powerpoint/2010/main" val="6981455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893647"/>
          </a:xfrm>
          <a:prstGeom prst="rect">
            <a:avLst/>
          </a:prstGeom>
          <a:noFill/>
          <a:ln w="9525">
            <a:noFill/>
            <a:miter lim="800000"/>
            <a:headEnd/>
            <a:tailEnd/>
          </a:ln>
        </p:spPr>
        <p:txBody>
          <a:bodyPr>
            <a:spAutoFit/>
          </a:bodyPr>
          <a:lstStyle/>
          <a:p>
            <a:r>
              <a:rPr lang="it-IT" i="1" dirty="0"/>
              <a:t>I </a:t>
            </a:r>
            <a:r>
              <a:rPr lang="it-IT" b="1" i="1" dirty="0"/>
              <a:t>beni strumentali </a:t>
            </a:r>
            <a:r>
              <a:rPr lang="it-IT" i="1" dirty="0"/>
              <a:t>sono quelli che non vengono consumati direttamente, ma servono per la produzione di altri beni. Essi sono detti anche </a:t>
            </a:r>
            <a:r>
              <a:rPr lang="it-IT" b="1" i="1" dirty="0"/>
              <a:t>beni indiretti</a:t>
            </a:r>
            <a:r>
              <a:rPr lang="it-IT" i="1" dirty="0"/>
              <a:t> o </a:t>
            </a:r>
            <a:r>
              <a:rPr lang="it-IT" b="1" i="1" dirty="0"/>
              <a:t>beni di investimento</a:t>
            </a:r>
            <a:r>
              <a:rPr lang="it-IT" i="1" dirty="0"/>
              <a:t> o </a:t>
            </a:r>
            <a:r>
              <a:rPr lang="it-IT" b="1" i="1" dirty="0"/>
              <a:t>fattori produttivi</a:t>
            </a:r>
            <a:r>
              <a:rPr lang="it-IT" i="1" dirty="0"/>
              <a:t> o ancora </a:t>
            </a:r>
            <a:r>
              <a:rPr lang="it-IT" b="1" i="1" dirty="0"/>
              <a:t>beni di produzione</a:t>
            </a:r>
            <a:r>
              <a:rPr lang="it-IT" i="1" dirty="0"/>
              <a:t>.</a:t>
            </a:r>
            <a:endParaRPr lang="en-GB" i="1" dirty="0"/>
          </a:p>
          <a:p>
            <a:endParaRPr lang="it-IT" i="1" dirty="0"/>
          </a:p>
          <a:p>
            <a:endParaRPr lang="it-IT" i="1" dirty="0"/>
          </a:p>
          <a:p>
            <a:r>
              <a:rPr lang="it-IT" i="1" dirty="0"/>
              <a:t>I </a:t>
            </a:r>
            <a:r>
              <a:rPr lang="it-IT" b="1" i="1" dirty="0"/>
              <a:t>beni intermedi</a:t>
            </a:r>
            <a:r>
              <a:rPr lang="it-IT" i="1" dirty="0"/>
              <a:t> sono beni economici che possono essere utilizzati soltanto in un ciclo produttivo per produrre altri beni. I beni intermedi appartengono all'insieme dei beni indiretti di cui costituiscono un sottoinsieme. I beni intermedi si distinguono da tutti gli altri beni indiretti per il fatto di poter essere utilizzati soltanto una volta nel processo produttivo.</a:t>
            </a:r>
            <a:endParaRPr lang="en-GB" i="1" dirty="0"/>
          </a:p>
          <a:p>
            <a:endParaRPr lang="it-IT" dirty="0"/>
          </a:p>
        </p:txBody>
      </p:sp>
    </p:spTree>
    <p:extLst>
      <p:ext uri="{BB962C8B-B14F-4D97-AF65-F5344CB8AC3E}">
        <p14:creationId xmlns:p14="http://schemas.microsoft.com/office/powerpoint/2010/main" val="24905706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893647"/>
          </a:xfrm>
          <a:prstGeom prst="rect">
            <a:avLst/>
          </a:prstGeom>
          <a:noFill/>
          <a:ln w="9525">
            <a:noFill/>
            <a:miter lim="800000"/>
            <a:headEnd/>
            <a:tailEnd/>
          </a:ln>
        </p:spPr>
        <p:txBody>
          <a:bodyPr>
            <a:spAutoFit/>
          </a:bodyPr>
          <a:lstStyle/>
          <a:p>
            <a:r>
              <a:rPr lang="it-IT" i="1" dirty="0" err="1"/>
              <a:t>Auch</a:t>
            </a:r>
            <a:r>
              <a:rPr lang="it-IT" i="1" dirty="0"/>
              <a:t> die </a:t>
            </a:r>
            <a:r>
              <a:rPr lang="it-IT" i="1" dirty="0" err="1"/>
              <a:t>anhaltende</a:t>
            </a:r>
            <a:r>
              <a:rPr lang="it-IT" i="1" dirty="0"/>
              <a:t> </a:t>
            </a:r>
            <a:r>
              <a:rPr lang="it-IT" i="1" dirty="0" err="1"/>
              <a:t>Unsicherheit</a:t>
            </a:r>
            <a:r>
              <a:rPr lang="it-IT" i="1" dirty="0"/>
              <a:t> </a:t>
            </a:r>
            <a:r>
              <a:rPr lang="it-IT" i="1" dirty="0" err="1"/>
              <a:t>bezüglich</a:t>
            </a:r>
            <a:r>
              <a:rPr lang="it-IT" i="1" dirty="0"/>
              <a:t> </a:t>
            </a:r>
            <a:r>
              <a:rPr lang="it-IT" i="1" dirty="0" err="1"/>
              <a:t>der</a:t>
            </a:r>
            <a:r>
              <a:rPr lang="it-IT" i="1" dirty="0"/>
              <a:t> </a:t>
            </a:r>
            <a:r>
              <a:rPr lang="it-IT" i="1" dirty="0" err="1"/>
              <a:t>zukünftigen</a:t>
            </a:r>
            <a:r>
              <a:rPr lang="it-IT" i="1" dirty="0"/>
              <a:t> </a:t>
            </a:r>
            <a:r>
              <a:rPr lang="it-IT" i="1" dirty="0" err="1"/>
              <a:t>wirtschaftlichen</a:t>
            </a:r>
            <a:r>
              <a:rPr lang="it-IT" i="1" dirty="0"/>
              <a:t> und </a:t>
            </a:r>
            <a:r>
              <a:rPr lang="it-IT" i="1" dirty="0" err="1"/>
              <a:t>politischen</a:t>
            </a:r>
            <a:r>
              <a:rPr lang="it-IT" i="1" dirty="0"/>
              <a:t> </a:t>
            </a:r>
            <a:r>
              <a:rPr lang="it-IT" i="1" dirty="0" err="1"/>
              <a:t>Rahmenbedingungen</a:t>
            </a:r>
            <a:r>
              <a:rPr lang="it-IT" i="1" dirty="0"/>
              <a:t> </a:t>
            </a:r>
            <a:r>
              <a:rPr lang="it-IT" i="1" dirty="0" err="1"/>
              <a:t>dürfte</a:t>
            </a:r>
            <a:r>
              <a:rPr lang="it-IT" i="1" dirty="0"/>
              <a:t> die </a:t>
            </a:r>
            <a:r>
              <a:rPr lang="it-IT" i="1" dirty="0" err="1"/>
              <a:t>Investitionen</a:t>
            </a:r>
            <a:r>
              <a:rPr lang="it-IT" i="1" dirty="0"/>
              <a:t> </a:t>
            </a:r>
            <a:r>
              <a:rPr lang="it-IT" i="1" dirty="0" err="1"/>
              <a:t>belasten</a:t>
            </a:r>
            <a:r>
              <a:rPr lang="it-IT" i="1" dirty="0"/>
              <a:t>, </a:t>
            </a:r>
            <a:r>
              <a:rPr lang="it-IT" i="1" dirty="0" err="1"/>
              <a:t>weil</a:t>
            </a:r>
            <a:r>
              <a:rPr lang="it-IT" i="1" dirty="0"/>
              <a:t> </a:t>
            </a:r>
            <a:r>
              <a:rPr lang="it-IT" i="1" dirty="0" err="1"/>
              <a:t>sie</a:t>
            </a:r>
            <a:r>
              <a:rPr lang="it-IT" i="1" dirty="0"/>
              <a:t> die </a:t>
            </a:r>
            <a:r>
              <a:rPr lang="it-IT" i="1" dirty="0" err="1"/>
              <a:t>Planungssicherheit</a:t>
            </a:r>
            <a:r>
              <a:rPr lang="it-IT" i="1" dirty="0"/>
              <a:t> </a:t>
            </a:r>
            <a:r>
              <a:rPr lang="it-IT" i="1" dirty="0" err="1"/>
              <a:t>der</a:t>
            </a:r>
            <a:r>
              <a:rPr lang="it-IT" i="1" dirty="0"/>
              <a:t> </a:t>
            </a:r>
            <a:r>
              <a:rPr lang="it-IT" i="1" dirty="0" err="1"/>
              <a:t>Unternehmen</a:t>
            </a:r>
            <a:r>
              <a:rPr lang="it-IT" i="1" dirty="0"/>
              <a:t> </a:t>
            </a:r>
            <a:r>
              <a:rPr lang="it-IT" i="1" dirty="0" err="1"/>
              <a:t>beeinträchtigt</a:t>
            </a:r>
            <a:r>
              <a:rPr lang="it-IT" i="1" dirty="0"/>
              <a:t>. Die </a:t>
            </a:r>
            <a:r>
              <a:rPr lang="it-IT" i="1" dirty="0" err="1"/>
              <a:t>Auslandsnachfrage</a:t>
            </a:r>
            <a:r>
              <a:rPr lang="it-IT" i="1" dirty="0"/>
              <a:t> </a:t>
            </a:r>
            <a:r>
              <a:rPr lang="it-IT" i="1" dirty="0" err="1"/>
              <a:t>nach</a:t>
            </a:r>
            <a:r>
              <a:rPr lang="it-IT" i="1" dirty="0"/>
              <a:t> </a:t>
            </a:r>
            <a:r>
              <a:rPr lang="it-IT" i="1" dirty="0" err="1"/>
              <a:t>deutschen</a:t>
            </a:r>
            <a:r>
              <a:rPr lang="it-IT" i="1" dirty="0"/>
              <a:t> </a:t>
            </a:r>
            <a:r>
              <a:rPr lang="it-IT" i="1" dirty="0" err="1"/>
              <a:t>Industrieerzeugnissen</a:t>
            </a:r>
            <a:r>
              <a:rPr lang="it-IT" i="1" dirty="0"/>
              <a:t> </a:t>
            </a:r>
            <a:r>
              <a:rPr lang="it-IT" i="1" dirty="0" err="1"/>
              <a:t>erholt</a:t>
            </a:r>
            <a:r>
              <a:rPr lang="it-IT" i="1" dirty="0"/>
              <a:t> </a:t>
            </a:r>
            <a:r>
              <a:rPr lang="it-IT" i="1" dirty="0" err="1"/>
              <a:t>sich</a:t>
            </a:r>
            <a:r>
              <a:rPr lang="it-IT" i="1" dirty="0"/>
              <a:t> </a:t>
            </a:r>
            <a:r>
              <a:rPr lang="it-IT" i="1" dirty="0" err="1"/>
              <a:t>trotz</a:t>
            </a:r>
            <a:r>
              <a:rPr lang="it-IT" i="1" dirty="0"/>
              <a:t> </a:t>
            </a:r>
            <a:r>
              <a:rPr lang="it-IT" i="1" dirty="0" err="1"/>
              <a:t>moderat</a:t>
            </a:r>
            <a:r>
              <a:rPr lang="it-IT" i="1" dirty="0"/>
              <a:t> </a:t>
            </a:r>
            <a:r>
              <a:rPr lang="it-IT" i="1" dirty="0" err="1"/>
              <a:t>wachsender</a:t>
            </a:r>
            <a:r>
              <a:rPr lang="it-IT" i="1" dirty="0"/>
              <a:t> </a:t>
            </a:r>
            <a:r>
              <a:rPr lang="it-IT" i="1" dirty="0" err="1"/>
              <a:t>deutscher</a:t>
            </a:r>
            <a:r>
              <a:rPr lang="it-IT" i="1" dirty="0"/>
              <a:t> </a:t>
            </a:r>
            <a:r>
              <a:rPr lang="it-IT" i="1" dirty="0" err="1"/>
              <a:t>Absatzmärkte</a:t>
            </a:r>
            <a:r>
              <a:rPr lang="it-IT" i="1" dirty="0"/>
              <a:t> </a:t>
            </a:r>
            <a:r>
              <a:rPr lang="it-IT" i="1" dirty="0" err="1"/>
              <a:t>derzeit</a:t>
            </a:r>
            <a:r>
              <a:rPr lang="it-IT" i="1" dirty="0"/>
              <a:t> </a:t>
            </a:r>
            <a:r>
              <a:rPr lang="it-IT" i="1" dirty="0" err="1"/>
              <a:t>nur</a:t>
            </a:r>
            <a:r>
              <a:rPr lang="it-IT" i="1" dirty="0"/>
              <a:t> </a:t>
            </a:r>
            <a:r>
              <a:rPr lang="it-IT" i="1" dirty="0" err="1"/>
              <a:t>leicht</a:t>
            </a:r>
            <a:r>
              <a:rPr lang="it-IT" i="1" dirty="0"/>
              <a:t>. </a:t>
            </a:r>
          </a:p>
          <a:p>
            <a:endParaRPr lang="it-IT" dirty="0"/>
          </a:p>
          <a:p>
            <a:r>
              <a:rPr lang="it-IT" dirty="0"/>
              <a:t>Anche la continua insicurezza relativa al futuro quadro economico e politico potrebbe gravare sugli investimenti, poiché compromette la sicurezza della pianificazione delle imprese. La domanda estera di prodotti industriali tedeschi è attualmente in lieve ripresa nonostante una crescita modesta dei mercati interni.</a:t>
            </a:r>
          </a:p>
          <a:p>
            <a:endParaRPr lang="it-IT" dirty="0"/>
          </a:p>
        </p:txBody>
      </p:sp>
    </p:spTree>
    <p:extLst>
      <p:ext uri="{BB962C8B-B14F-4D97-AF65-F5344CB8AC3E}">
        <p14:creationId xmlns:p14="http://schemas.microsoft.com/office/powerpoint/2010/main" val="8523617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262979"/>
          </a:xfrm>
          <a:prstGeom prst="rect">
            <a:avLst/>
          </a:prstGeom>
          <a:noFill/>
          <a:ln w="9525">
            <a:noFill/>
            <a:miter lim="800000"/>
            <a:headEnd/>
            <a:tailEnd/>
          </a:ln>
        </p:spPr>
        <p:txBody>
          <a:bodyPr>
            <a:spAutoFit/>
          </a:bodyPr>
          <a:lstStyle/>
          <a:p>
            <a:r>
              <a:rPr lang="it-IT" i="1" dirty="0"/>
              <a:t>Dies </a:t>
            </a:r>
            <a:r>
              <a:rPr lang="it-IT" i="1" dirty="0" err="1"/>
              <a:t>deutet</a:t>
            </a:r>
            <a:r>
              <a:rPr lang="it-IT" i="1" dirty="0"/>
              <a:t> </a:t>
            </a:r>
            <a:r>
              <a:rPr lang="it-IT" i="1" dirty="0" err="1"/>
              <a:t>auf</a:t>
            </a:r>
            <a:r>
              <a:rPr lang="it-IT" i="1" dirty="0"/>
              <a:t> </a:t>
            </a:r>
            <a:r>
              <a:rPr lang="it-IT" i="1" dirty="0" err="1"/>
              <a:t>anhaltende</a:t>
            </a:r>
            <a:r>
              <a:rPr lang="it-IT" i="1" dirty="0"/>
              <a:t> </a:t>
            </a:r>
            <a:r>
              <a:rPr lang="it-IT" i="1" dirty="0" err="1"/>
              <a:t>Probleme</a:t>
            </a:r>
            <a:r>
              <a:rPr lang="it-IT" i="1" dirty="0"/>
              <a:t> </a:t>
            </a:r>
            <a:r>
              <a:rPr lang="it-IT" i="1" dirty="0" err="1"/>
              <a:t>mit</a:t>
            </a:r>
            <a:r>
              <a:rPr lang="it-IT" i="1" dirty="0"/>
              <a:t> </a:t>
            </a:r>
            <a:r>
              <a:rPr lang="it-IT" i="1" dirty="0" err="1"/>
              <a:t>der</a:t>
            </a:r>
            <a:r>
              <a:rPr lang="it-IT" i="1" dirty="0"/>
              <a:t> </a:t>
            </a:r>
            <a:r>
              <a:rPr lang="it-IT" i="1" dirty="0" err="1"/>
              <a:t>Wettbewerbsfähigkeit</a:t>
            </a:r>
            <a:r>
              <a:rPr lang="it-IT" i="1" dirty="0"/>
              <a:t> </a:t>
            </a:r>
            <a:r>
              <a:rPr lang="it-IT" i="1" dirty="0" err="1"/>
              <a:t>hin</a:t>
            </a:r>
            <a:r>
              <a:rPr lang="it-IT" i="1" dirty="0"/>
              <a:t>. </a:t>
            </a:r>
            <a:r>
              <a:rPr lang="it-IT" i="1" dirty="0" err="1"/>
              <a:t>Somit</a:t>
            </a:r>
            <a:r>
              <a:rPr lang="it-IT" i="1" dirty="0"/>
              <a:t> </a:t>
            </a:r>
            <a:r>
              <a:rPr lang="it-IT" i="1" dirty="0" err="1"/>
              <a:t>bleibt</a:t>
            </a:r>
            <a:r>
              <a:rPr lang="it-IT" i="1" dirty="0"/>
              <a:t> </a:t>
            </a:r>
            <a:r>
              <a:rPr lang="it-IT" i="1" dirty="0" err="1"/>
              <a:t>neben</a:t>
            </a:r>
            <a:r>
              <a:rPr lang="it-IT" i="1" dirty="0"/>
              <a:t> </a:t>
            </a:r>
            <a:r>
              <a:rPr lang="it-IT" i="1" dirty="0" err="1"/>
              <a:t>der</a:t>
            </a:r>
            <a:r>
              <a:rPr lang="it-IT" i="1" dirty="0"/>
              <a:t> </a:t>
            </a:r>
            <a:r>
              <a:rPr lang="it-IT" i="1" dirty="0" err="1"/>
              <a:t>Binnen</a:t>
            </a:r>
            <a:r>
              <a:rPr lang="it-IT" i="1" dirty="0"/>
              <a:t>- </a:t>
            </a:r>
            <a:r>
              <a:rPr lang="it-IT" i="1" dirty="0" err="1"/>
              <a:t>auch</a:t>
            </a:r>
            <a:r>
              <a:rPr lang="it-IT" i="1" dirty="0"/>
              <a:t> die </a:t>
            </a:r>
            <a:r>
              <a:rPr lang="it-IT" i="1" dirty="0" err="1"/>
              <a:t>Auslandsnachfrage</a:t>
            </a:r>
            <a:r>
              <a:rPr lang="it-IT" i="1" dirty="0"/>
              <a:t> </a:t>
            </a:r>
            <a:r>
              <a:rPr lang="it-IT" i="1" dirty="0" err="1"/>
              <a:t>nach</a:t>
            </a:r>
            <a:r>
              <a:rPr lang="it-IT" i="1" dirty="0"/>
              <a:t> </a:t>
            </a:r>
            <a:r>
              <a:rPr lang="it-IT" i="1" dirty="0" err="1"/>
              <a:t>deutschen</a:t>
            </a:r>
            <a:r>
              <a:rPr lang="it-IT" i="1" dirty="0"/>
              <a:t> </a:t>
            </a:r>
            <a:r>
              <a:rPr lang="it-IT" i="1" dirty="0" err="1"/>
              <a:t>Industrieerzeugnissen</a:t>
            </a:r>
            <a:r>
              <a:rPr lang="it-IT" i="1" dirty="0"/>
              <a:t> </a:t>
            </a:r>
            <a:r>
              <a:rPr lang="it-IT" i="1" dirty="0" err="1"/>
              <a:t>schwach</a:t>
            </a:r>
            <a:r>
              <a:rPr lang="it-IT" i="1" dirty="0"/>
              <a:t>. Die </a:t>
            </a:r>
            <a:r>
              <a:rPr lang="it-IT" i="1" dirty="0" err="1"/>
              <a:t>daher</a:t>
            </a:r>
            <a:r>
              <a:rPr lang="it-IT" i="1" dirty="0"/>
              <a:t> </a:t>
            </a:r>
            <a:r>
              <a:rPr lang="it-IT" i="1" dirty="0" err="1"/>
              <a:t>mittlerweile</a:t>
            </a:r>
            <a:r>
              <a:rPr lang="it-IT" i="1" dirty="0"/>
              <a:t> </a:t>
            </a:r>
            <a:r>
              <a:rPr lang="it-IT" i="1" dirty="0" err="1"/>
              <a:t>niedrige</a:t>
            </a:r>
            <a:r>
              <a:rPr lang="it-IT" i="1" dirty="0"/>
              <a:t> </a:t>
            </a:r>
            <a:r>
              <a:rPr lang="it-IT" i="1" dirty="0" err="1"/>
              <a:t>Kapazitätsauslastung</a:t>
            </a:r>
            <a:r>
              <a:rPr lang="it-IT" i="1" dirty="0"/>
              <a:t> </a:t>
            </a:r>
            <a:r>
              <a:rPr lang="it-IT" i="1" dirty="0" err="1"/>
              <a:t>im</a:t>
            </a:r>
            <a:r>
              <a:rPr lang="it-IT" i="1" dirty="0"/>
              <a:t> </a:t>
            </a:r>
            <a:r>
              <a:rPr lang="it-IT" i="1" dirty="0" err="1"/>
              <a:t>Verarbeitenden</a:t>
            </a:r>
            <a:r>
              <a:rPr lang="it-IT" i="1" dirty="0"/>
              <a:t> </a:t>
            </a:r>
            <a:r>
              <a:rPr lang="it-IT" i="1" dirty="0" err="1"/>
              <a:t>Gewerbe</a:t>
            </a:r>
            <a:r>
              <a:rPr lang="it-IT" i="1" dirty="0"/>
              <a:t> </a:t>
            </a:r>
            <a:r>
              <a:rPr lang="it-IT" i="1" dirty="0" err="1"/>
              <a:t>belastet</a:t>
            </a:r>
            <a:r>
              <a:rPr lang="it-IT" i="1" dirty="0"/>
              <a:t> </a:t>
            </a:r>
            <a:r>
              <a:rPr lang="it-IT" i="1" dirty="0" err="1"/>
              <a:t>wiederum</a:t>
            </a:r>
            <a:r>
              <a:rPr lang="it-IT" i="1" dirty="0"/>
              <a:t> die </a:t>
            </a:r>
            <a:r>
              <a:rPr lang="it-IT" i="1" dirty="0" err="1"/>
              <a:t>entsprechenden</a:t>
            </a:r>
            <a:r>
              <a:rPr lang="it-IT" i="1" dirty="0"/>
              <a:t> </a:t>
            </a:r>
            <a:r>
              <a:rPr lang="it-IT" i="1" dirty="0" err="1"/>
              <a:t>Investitionen</a:t>
            </a:r>
            <a:r>
              <a:rPr lang="it-IT" i="1" dirty="0"/>
              <a:t>. </a:t>
            </a:r>
          </a:p>
          <a:p>
            <a:endParaRPr lang="it-IT" dirty="0"/>
          </a:p>
          <a:p>
            <a:r>
              <a:rPr lang="it-IT" dirty="0"/>
              <a:t>Questo denota problemi persistenti con la competitività, di conseguenza permane la debolezza della domanda estera, oltre a quella interna, dei prodotti industriali del Paese. Da ciò deriva lo scarso utilizzo della capacità produttiva dell’industria manifatturiera, il quale incide nuovamente sui relativi investimenti. </a:t>
            </a:r>
          </a:p>
          <a:p>
            <a:endParaRPr lang="it-IT" dirty="0"/>
          </a:p>
        </p:txBody>
      </p:sp>
    </p:spTree>
    <p:extLst>
      <p:ext uri="{BB962C8B-B14F-4D97-AF65-F5344CB8AC3E}">
        <p14:creationId xmlns:p14="http://schemas.microsoft.com/office/powerpoint/2010/main" val="28112949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524315"/>
          </a:xfrm>
          <a:prstGeom prst="rect">
            <a:avLst/>
          </a:prstGeom>
          <a:noFill/>
          <a:ln w="9525">
            <a:noFill/>
            <a:miter lim="800000"/>
            <a:headEnd/>
            <a:tailEnd/>
          </a:ln>
        </p:spPr>
        <p:txBody>
          <a:bodyPr>
            <a:spAutoFit/>
          </a:bodyPr>
          <a:lstStyle/>
          <a:p>
            <a:endParaRPr lang="it-IT" dirty="0"/>
          </a:p>
          <a:p>
            <a:r>
              <a:rPr lang="en-US" b="1" i="1" dirty="0" err="1"/>
              <a:t>verarbeitendes</a:t>
            </a:r>
            <a:r>
              <a:rPr lang="en-US" b="1" i="1" dirty="0"/>
              <a:t> </a:t>
            </a:r>
            <a:r>
              <a:rPr lang="en-US" b="1" i="1" dirty="0" err="1"/>
              <a:t>Gewerbe</a:t>
            </a:r>
            <a:r>
              <a:rPr lang="en-US" b="1" i="1" dirty="0"/>
              <a:t>, </a:t>
            </a:r>
            <a:r>
              <a:rPr lang="en-US" b="1" i="1" dirty="0" err="1"/>
              <a:t>verarbeitende</a:t>
            </a:r>
            <a:r>
              <a:rPr lang="en-US" b="1" i="1" dirty="0"/>
              <a:t> </a:t>
            </a:r>
            <a:r>
              <a:rPr lang="en-US" b="1" i="1" dirty="0" err="1"/>
              <a:t>Industrie</a:t>
            </a:r>
            <a:endParaRPr lang="it-IT" b="1" i="1" dirty="0"/>
          </a:p>
          <a:p>
            <a:r>
              <a:rPr lang="en-US" i="1" dirty="0" err="1"/>
              <a:t>Bezeichnung</a:t>
            </a:r>
            <a:r>
              <a:rPr lang="en-US" i="1" dirty="0"/>
              <a:t> für alle </a:t>
            </a:r>
            <a:r>
              <a:rPr lang="en-US" i="1" dirty="0" err="1"/>
              <a:t>Industriebetriebe</a:t>
            </a:r>
            <a:r>
              <a:rPr lang="en-US" i="1" dirty="0"/>
              <a:t>, die </a:t>
            </a:r>
            <a:r>
              <a:rPr lang="en-US" i="1" dirty="0" err="1"/>
              <a:t>Rohstoffe</a:t>
            </a:r>
            <a:r>
              <a:rPr lang="en-US" i="1" dirty="0"/>
              <a:t> und </a:t>
            </a:r>
            <a:r>
              <a:rPr lang="en-US" i="1" dirty="0" err="1"/>
              <a:t>Zwischenprodukte</a:t>
            </a:r>
            <a:r>
              <a:rPr lang="en-US" i="1" dirty="0"/>
              <a:t> </a:t>
            </a:r>
            <a:r>
              <a:rPr lang="en-US" i="1" dirty="0" err="1"/>
              <a:t>weiterverarbeiten</a:t>
            </a:r>
            <a:r>
              <a:rPr lang="en-US" i="1" dirty="0"/>
              <a:t> und </a:t>
            </a:r>
            <a:r>
              <a:rPr lang="en-US" i="1" dirty="0" err="1"/>
              <a:t>dabei</a:t>
            </a:r>
            <a:r>
              <a:rPr lang="en-US" i="1" dirty="0"/>
              <a:t> </a:t>
            </a:r>
            <a:r>
              <a:rPr lang="en-US" i="1" dirty="0" err="1"/>
              <a:t>auch</a:t>
            </a:r>
            <a:r>
              <a:rPr lang="en-US" i="1" dirty="0"/>
              <a:t> </a:t>
            </a:r>
            <a:r>
              <a:rPr lang="en-US" i="1" dirty="0" err="1"/>
              <a:t>Endprodukte</a:t>
            </a:r>
            <a:r>
              <a:rPr lang="en-US" i="1" dirty="0"/>
              <a:t> </a:t>
            </a:r>
            <a:r>
              <a:rPr lang="en-US" i="1" dirty="0" err="1"/>
              <a:t>erzeugen</a:t>
            </a:r>
            <a:r>
              <a:rPr lang="en-US" i="1" dirty="0"/>
              <a:t>. </a:t>
            </a:r>
            <a:r>
              <a:rPr lang="en-US" i="1" dirty="0" err="1"/>
              <a:t>Zum</a:t>
            </a:r>
            <a:r>
              <a:rPr lang="en-US" i="1" dirty="0"/>
              <a:t> </a:t>
            </a:r>
            <a:r>
              <a:rPr lang="en-US" i="1" dirty="0" err="1"/>
              <a:t>Wirtschaftsbereich</a:t>
            </a:r>
            <a:r>
              <a:rPr lang="en-US" i="1" dirty="0"/>
              <a:t> der </a:t>
            </a:r>
            <a:r>
              <a:rPr lang="en-US" i="1" dirty="0" err="1"/>
              <a:t>verarbeitenden</a:t>
            </a:r>
            <a:r>
              <a:rPr lang="en-US" i="1" dirty="0"/>
              <a:t> </a:t>
            </a:r>
            <a:r>
              <a:rPr lang="en-US" i="1" dirty="0" err="1"/>
              <a:t>Industrie</a:t>
            </a:r>
            <a:r>
              <a:rPr lang="en-US" i="1" dirty="0"/>
              <a:t> </a:t>
            </a:r>
            <a:r>
              <a:rPr lang="en-US" i="1" dirty="0" err="1"/>
              <a:t>zählt</a:t>
            </a:r>
            <a:r>
              <a:rPr lang="en-US" i="1" dirty="0"/>
              <a:t> das </a:t>
            </a:r>
            <a:r>
              <a:rPr lang="en-US" i="1" dirty="0" err="1"/>
              <a:t>Grundstoff</a:t>
            </a:r>
            <a:r>
              <a:rPr lang="en-US" i="1" dirty="0"/>
              <a:t>- und </a:t>
            </a:r>
            <a:r>
              <a:rPr lang="en-US" i="1" dirty="0" err="1"/>
              <a:t>Produktionsgütergewerbe</a:t>
            </a:r>
            <a:r>
              <a:rPr lang="en-US" i="1" dirty="0"/>
              <a:t>, das </a:t>
            </a:r>
            <a:r>
              <a:rPr lang="en-US" i="1" dirty="0" err="1"/>
              <a:t>Investitionsgüter</a:t>
            </a:r>
            <a:r>
              <a:rPr lang="en-US" i="1" dirty="0"/>
              <a:t> </a:t>
            </a:r>
            <a:r>
              <a:rPr lang="en-US" i="1" dirty="0" err="1"/>
              <a:t>produzierende</a:t>
            </a:r>
            <a:r>
              <a:rPr lang="en-US" i="1" dirty="0"/>
              <a:t> </a:t>
            </a:r>
            <a:r>
              <a:rPr lang="en-US" i="1" dirty="0" err="1"/>
              <a:t>Gewerbe</a:t>
            </a:r>
            <a:r>
              <a:rPr lang="en-US" i="1" dirty="0"/>
              <a:t>, das </a:t>
            </a:r>
            <a:r>
              <a:rPr lang="en-US" i="1" dirty="0" err="1"/>
              <a:t>Verbrauchsgüter</a:t>
            </a:r>
            <a:r>
              <a:rPr lang="en-US" i="1" dirty="0"/>
              <a:t> </a:t>
            </a:r>
            <a:r>
              <a:rPr lang="en-US" i="1" dirty="0" err="1"/>
              <a:t>produzierende</a:t>
            </a:r>
            <a:r>
              <a:rPr lang="en-US" i="1" dirty="0"/>
              <a:t> </a:t>
            </a:r>
            <a:r>
              <a:rPr lang="en-US" i="1" dirty="0" err="1"/>
              <a:t>Gewerbe</a:t>
            </a:r>
            <a:r>
              <a:rPr lang="en-US" i="1" dirty="0"/>
              <a:t> </a:t>
            </a:r>
            <a:r>
              <a:rPr lang="en-US" i="1" dirty="0" err="1"/>
              <a:t>sowie</a:t>
            </a:r>
            <a:r>
              <a:rPr lang="en-US" i="1" dirty="0"/>
              <a:t> das </a:t>
            </a:r>
            <a:r>
              <a:rPr lang="en-US" i="1" dirty="0" err="1"/>
              <a:t>Nahrungs</a:t>
            </a:r>
            <a:r>
              <a:rPr lang="en-US" i="1" dirty="0"/>
              <a:t>- und </a:t>
            </a:r>
            <a:r>
              <a:rPr lang="en-US" i="1" dirty="0" err="1"/>
              <a:t>Genussmittelgewerbe</a:t>
            </a:r>
            <a:r>
              <a:rPr lang="en-US" i="1" dirty="0"/>
              <a:t>. </a:t>
            </a:r>
          </a:p>
          <a:p>
            <a:endParaRPr lang="en-US" dirty="0"/>
          </a:p>
          <a:p>
            <a:endParaRPr lang="en-US" i="1" dirty="0"/>
          </a:p>
          <a:p>
            <a:endParaRPr lang="it-IT" dirty="0"/>
          </a:p>
        </p:txBody>
      </p:sp>
    </p:spTree>
    <p:extLst>
      <p:ext uri="{BB962C8B-B14F-4D97-AF65-F5344CB8AC3E}">
        <p14:creationId xmlns:p14="http://schemas.microsoft.com/office/powerpoint/2010/main" val="10834108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524315"/>
          </a:xfrm>
          <a:prstGeom prst="rect">
            <a:avLst/>
          </a:prstGeom>
          <a:noFill/>
          <a:ln w="9525">
            <a:noFill/>
            <a:miter lim="800000"/>
            <a:headEnd/>
            <a:tailEnd/>
          </a:ln>
        </p:spPr>
        <p:txBody>
          <a:bodyPr>
            <a:spAutoFit/>
          </a:bodyPr>
          <a:lstStyle/>
          <a:p>
            <a:endParaRPr lang="it-IT" dirty="0"/>
          </a:p>
          <a:p>
            <a:r>
              <a:rPr lang="it-IT" i="1" dirty="0"/>
              <a:t>Attività manifatturiere</a:t>
            </a:r>
          </a:p>
          <a:p>
            <a:r>
              <a:rPr lang="it-IT" i="1" dirty="0"/>
              <a:t>Questa sezione include la trasformazione fisica o chimica di materiali, sostanze o componenti in nuovi prodotti, sebbene questo non sia l'unico criterio con cui è possibile definire queste attività. I materiali, le sostanze o i componenti trasformati sono materie prime che provengono dall'agricoltura, dalla silvicoltura, dalla pesca, dall'estrazione di minerali oppure sono il prodotto di altre attività manifatturiere. L'alterazione, la rigenerazione o la ricostruzione sostanziale dei prodotti sono in genere considerate attività manifatturiere.</a:t>
            </a:r>
            <a:br>
              <a:rPr lang="it-IT" i="1" dirty="0"/>
            </a:br>
            <a:endParaRPr lang="it-IT" i="1" dirty="0"/>
          </a:p>
        </p:txBody>
      </p:sp>
    </p:spTree>
    <p:extLst>
      <p:ext uri="{BB962C8B-B14F-4D97-AF65-F5344CB8AC3E}">
        <p14:creationId xmlns:p14="http://schemas.microsoft.com/office/powerpoint/2010/main" val="12296655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031873"/>
          </a:xfrm>
          <a:prstGeom prst="rect">
            <a:avLst/>
          </a:prstGeom>
          <a:noFill/>
          <a:ln w="9525">
            <a:noFill/>
            <a:miter lim="800000"/>
            <a:headEnd/>
            <a:tailEnd/>
          </a:ln>
        </p:spPr>
        <p:txBody>
          <a:bodyPr>
            <a:spAutoFit/>
          </a:bodyPr>
          <a:lstStyle/>
          <a:p>
            <a:r>
              <a:rPr lang="it-IT" sz="2800" i="1" dirty="0"/>
              <a:t>Il valore del capitale proprio</a:t>
            </a:r>
            <a:r>
              <a:rPr lang="it-IT" sz="2800" b="1" i="1" dirty="0"/>
              <a:t> corrisponde</a:t>
            </a:r>
            <a:r>
              <a:rPr lang="it-IT" sz="2800" i="1" dirty="0"/>
              <a:t> </a:t>
            </a:r>
            <a:r>
              <a:rPr lang="it-IT" sz="2800" b="1" i="1" dirty="0"/>
              <a:t>quasi sempre al </a:t>
            </a:r>
            <a:r>
              <a:rPr lang="it-IT" sz="2800" b="1" i="1" u="sng" dirty="0"/>
              <a:t>patrimonio netto</a:t>
            </a:r>
            <a:r>
              <a:rPr lang="it-IT" sz="2800" i="1" dirty="0"/>
              <a:t>.</a:t>
            </a:r>
          </a:p>
          <a:p>
            <a:endParaRPr lang="it-IT" sz="3200" i="1" dirty="0"/>
          </a:p>
          <a:p>
            <a:r>
              <a:rPr lang="it-IT" sz="2800" i="1" dirty="0"/>
              <a:t>Il </a:t>
            </a:r>
            <a:r>
              <a:rPr lang="it-IT" sz="2800" b="1" i="1" dirty="0"/>
              <a:t>capitale proprio</a:t>
            </a:r>
            <a:r>
              <a:rPr lang="it-IT" sz="2800" i="1" dirty="0"/>
              <a:t> si riferisce al valore totale degli investimenti effettuati dai proprietari o azionisti di un'azienda, compreso il denaro investito inizialmente e gli eventuali utili trattenuti nel tempo. Il </a:t>
            </a:r>
            <a:r>
              <a:rPr lang="it-IT" sz="2800" b="1" i="1" dirty="0"/>
              <a:t>patrimonio netto</a:t>
            </a:r>
            <a:r>
              <a:rPr lang="it-IT" sz="2800" i="1" dirty="0"/>
              <a:t>, invece, rappresenta la differenza tra gli attivi e i passivi di un'azienda. </a:t>
            </a:r>
          </a:p>
        </p:txBody>
      </p:sp>
    </p:spTree>
    <p:extLst>
      <p:ext uri="{BB962C8B-B14F-4D97-AF65-F5344CB8AC3E}">
        <p14:creationId xmlns:p14="http://schemas.microsoft.com/office/powerpoint/2010/main" val="12576532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001643"/>
          </a:xfrm>
          <a:prstGeom prst="rect">
            <a:avLst/>
          </a:prstGeom>
          <a:noFill/>
          <a:ln w="9525">
            <a:noFill/>
            <a:miter lim="800000"/>
            <a:headEnd/>
            <a:tailEnd/>
          </a:ln>
        </p:spPr>
        <p:txBody>
          <a:bodyPr>
            <a:spAutoFit/>
          </a:bodyPr>
          <a:lstStyle/>
          <a:p>
            <a:r>
              <a:rPr lang="it-IT" i="1" dirty="0"/>
              <a:t>La </a:t>
            </a:r>
            <a:r>
              <a:rPr lang="it-IT" b="1" i="1" dirty="0"/>
              <a:t>classificazione delle attività economiche ATECO</a:t>
            </a:r>
            <a:r>
              <a:rPr lang="it-IT" i="1" dirty="0"/>
              <a:t> (</a:t>
            </a:r>
            <a:r>
              <a:rPr lang="it-IT" b="1" i="1" dirty="0" err="1"/>
              <a:t>AT</a:t>
            </a:r>
            <a:r>
              <a:rPr lang="it-IT" i="1" dirty="0" err="1"/>
              <a:t>tività</a:t>
            </a:r>
            <a:r>
              <a:rPr lang="it-IT" i="1" dirty="0"/>
              <a:t> </a:t>
            </a:r>
            <a:r>
              <a:rPr lang="it-IT" b="1" i="1" dirty="0" err="1"/>
              <a:t>ECO</a:t>
            </a:r>
            <a:r>
              <a:rPr lang="it-IT" i="1" dirty="0" err="1"/>
              <a:t>nomiche</a:t>
            </a:r>
            <a:r>
              <a:rPr lang="it-IT" i="1" dirty="0"/>
              <a:t>) è una tipologia di classificazione adottata dall'Istituto nazionale di statistica italiano (ISTAT) per le rilevazioni statistiche nazionali di carattere economico.</a:t>
            </a:r>
          </a:p>
          <a:p>
            <a:r>
              <a:rPr lang="it-IT" i="1" dirty="0"/>
              <a:t>È la traduzione italiana della nomenclatura delle attività economiche (NACE) creata dall'Eurostat, adattata dall'ISTAT alle caratteristiche specifiche del sistema economico italiano.</a:t>
            </a:r>
          </a:p>
          <a:p>
            <a:endParaRPr lang="it-IT" i="1" dirty="0"/>
          </a:p>
          <a:p>
            <a:endParaRPr lang="it-IT" i="1" dirty="0"/>
          </a:p>
          <a:p>
            <a:r>
              <a:rPr lang="de-DE" i="1" dirty="0"/>
              <a:t>NACE Code Abschnitt C Verarbeitendes Gewerbe</a:t>
            </a:r>
          </a:p>
          <a:p>
            <a:endParaRPr lang="de-DE" i="1" dirty="0"/>
          </a:p>
          <a:p>
            <a:r>
              <a:rPr lang="de-DE" i="1" dirty="0" err="1"/>
              <a:t>Codice</a:t>
            </a:r>
            <a:r>
              <a:rPr lang="de-DE" i="1" dirty="0"/>
              <a:t> ATECO </a:t>
            </a:r>
            <a:r>
              <a:rPr lang="de-DE" i="1" dirty="0" err="1"/>
              <a:t>Sezione</a:t>
            </a:r>
            <a:r>
              <a:rPr lang="de-DE" i="1" dirty="0"/>
              <a:t> C </a:t>
            </a:r>
            <a:r>
              <a:rPr lang="de-DE" i="1" dirty="0" err="1"/>
              <a:t>Attività</a:t>
            </a:r>
            <a:r>
              <a:rPr lang="de-DE" i="1" dirty="0"/>
              <a:t> </a:t>
            </a:r>
            <a:r>
              <a:rPr lang="de-DE" i="1" dirty="0" err="1"/>
              <a:t>manifatturiere</a:t>
            </a:r>
            <a:endParaRPr lang="de-DE" i="1" dirty="0"/>
          </a:p>
          <a:p>
            <a:endParaRPr lang="de-DE" dirty="0"/>
          </a:p>
          <a:p>
            <a:endParaRPr lang="de-DE" dirty="0"/>
          </a:p>
          <a:p>
            <a:endParaRPr lang="de-DE" dirty="0"/>
          </a:p>
        </p:txBody>
      </p:sp>
    </p:spTree>
    <p:extLst>
      <p:ext uri="{BB962C8B-B14F-4D97-AF65-F5344CB8AC3E}">
        <p14:creationId xmlns:p14="http://schemas.microsoft.com/office/powerpoint/2010/main" val="22945897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370975"/>
          </a:xfrm>
          <a:prstGeom prst="rect">
            <a:avLst/>
          </a:prstGeom>
          <a:noFill/>
          <a:ln w="9525">
            <a:noFill/>
            <a:miter lim="800000"/>
            <a:headEnd/>
            <a:tailEnd/>
          </a:ln>
        </p:spPr>
        <p:txBody>
          <a:bodyPr>
            <a:spAutoFit/>
          </a:bodyPr>
          <a:lstStyle/>
          <a:p>
            <a:r>
              <a:rPr lang="it-IT" i="1" dirty="0"/>
              <a:t>Die </a:t>
            </a:r>
            <a:r>
              <a:rPr lang="it-IT" i="1" dirty="0" err="1"/>
              <a:t>Dienstleister</a:t>
            </a:r>
            <a:r>
              <a:rPr lang="it-IT" i="1" dirty="0"/>
              <a:t> </a:t>
            </a:r>
            <a:r>
              <a:rPr lang="it-IT" i="1" dirty="0" err="1"/>
              <a:t>dürften</a:t>
            </a:r>
            <a:r>
              <a:rPr lang="it-IT" i="1" dirty="0"/>
              <a:t> die </a:t>
            </a:r>
            <a:r>
              <a:rPr lang="it-IT" i="1" dirty="0" err="1"/>
              <a:t>Konjunktur</a:t>
            </a:r>
            <a:r>
              <a:rPr lang="it-IT" i="1" dirty="0"/>
              <a:t> </a:t>
            </a:r>
            <a:r>
              <a:rPr lang="it-IT" i="1" dirty="0" err="1"/>
              <a:t>im</a:t>
            </a:r>
            <a:r>
              <a:rPr lang="it-IT" i="1" dirty="0"/>
              <a:t> </a:t>
            </a:r>
            <a:r>
              <a:rPr lang="it-IT" i="1" dirty="0" err="1"/>
              <a:t>dritten</a:t>
            </a:r>
            <a:r>
              <a:rPr lang="it-IT" i="1" dirty="0"/>
              <a:t> </a:t>
            </a:r>
            <a:r>
              <a:rPr lang="it-IT" i="1" dirty="0" err="1"/>
              <a:t>Quartal</a:t>
            </a:r>
            <a:r>
              <a:rPr lang="it-IT" i="1" dirty="0"/>
              <a:t> </a:t>
            </a:r>
            <a:r>
              <a:rPr lang="it-IT" i="1" dirty="0" err="1"/>
              <a:t>indes</a:t>
            </a:r>
            <a:r>
              <a:rPr lang="it-IT" i="1" dirty="0"/>
              <a:t> </a:t>
            </a:r>
            <a:r>
              <a:rPr lang="it-IT" i="1" dirty="0" err="1"/>
              <a:t>gestützt</a:t>
            </a:r>
            <a:r>
              <a:rPr lang="it-IT" i="1" dirty="0"/>
              <a:t> </a:t>
            </a:r>
            <a:r>
              <a:rPr lang="it-IT" i="1" dirty="0" err="1"/>
              <a:t>haben</a:t>
            </a:r>
            <a:r>
              <a:rPr lang="it-IT" i="1" dirty="0"/>
              <a:t>, </a:t>
            </a:r>
            <a:r>
              <a:rPr lang="it-IT" i="1" dirty="0" err="1"/>
              <a:t>wenn</a:t>
            </a:r>
            <a:r>
              <a:rPr lang="it-IT" i="1" dirty="0"/>
              <a:t> </a:t>
            </a:r>
            <a:r>
              <a:rPr lang="it-IT" i="1" dirty="0" err="1"/>
              <a:t>auch</a:t>
            </a:r>
            <a:r>
              <a:rPr lang="it-IT" i="1" dirty="0"/>
              <a:t> </a:t>
            </a:r>
            <a:r>
              <a:rPr lang="it-IT" i="1" dirty="0" err="1"/>
              <a:t>nur</a:t>
            </a:r>
            <a:r>
              <a:rPr lang="it-IT" i="1" dirty="0"/>
              <a:t> in </a:t>
            </a:r>
            <a:r>
              <a:rPr lang="it-IT" i="1" dirty="0" err="1"/>
              <a:t>begrenztem</a:t>
            </a:r>
            <a:r>
              <a:rPr lang="it-IT" i="1" dirty="0"/>
              <a:t> </a:t>
            </a:r>
            <a:r>
              <a:rPr lang="it-IT" i="1" dirty="0" err="1"/>
              <a:t>Umfang</a:t>
            </a:r>
            <a:r>
              <a:rPr lang="it-IT" i="1" dirty="0"/>
              <a:t>. </a:t>
            </a:r>
            <a:r>
              <a:rPr lang="it-IT" i="1" dirty="0" err="1"/>
              <a:t>Denn</a:t>
            </a:r>
            <a:r>
              <a:rPr lang="it-IT" i="1" dirty="0"/>
              <a:t> </a:t>
            </a:r>
            <a:r>
              <a:rPr lang="it-IT" i="1" dirty="0" err="1"/>
              <a:t>vom</a:t>
            </a:r>
            <a:r>
              <a:rPr lang="it-IT" i="1" dirty="0"/>
              <a:t> </a:t>
            </a:r>
            <a:r>
              <a:rPr lang="it-IT" i="1" dirty="0" err="1"/>
              <a:t>privaten</a:t>
            </a:r>
            <a:r>
              <a:rPr lang="it-IT" i="1" dirty="0"/>
              <a:t> </a:t>
            </a:r>
            <a:r>
              <a:rPr lang="it-IT" i="1" dirty="0" err="1"/>
              <a:t>Konsum</a:t>
            </a:r>
            <a:r>
              <a:rPr lang="it-IT" i="1" dirty="0"/>
              <a:t> </a:t>
            </a:r>
            <a:r>
              <a:rPr lang="it-IT" i="1" dirty="0" err="1"/>
              <a:t>kamen</a:t>
            </a:r>
            <a:r>
              <a:rPr lang="it-IT" i="1" dirty="0"/>
              <a:t> </a:t>
            </a:r>
            <a:r>
              <a:rPr lang="it-IT" i="1" dirty="0" err="1"/>
              <a:t>wohl</a:t>
            </a:r>
            <a:r>
              <a:rPr lang="it-IT" i="1" dirty="0"/>
              <a:t> </a:t>
            </a:r>
            <a:r>
              <a:rPr lang="it-IT" i="1" dirty="0" err="1"/>
              <a:t>nur</a:t>
            </a:r>
            <a:r>
              <a:rPr lang="it-IT" i="1" dirty="0"/>
              <a:t> </a:t>
            </a:r>
            <a:r>
              <a:rPr lang="it-IT" i="1" dirty="0" err="1"/>
              <a:t>geringe</a:t>
            </a:r>
            <a:r>
              <a:rPr lang="it-IT" i="1" dirty="0"/>
              <a:t> </a:t>
            </a:r>
            <a:r>
              <a:rPr lang="it-IT" i="1" dirty="0" err="1"/>
              <a:t>Impulse</a:t>
            </a:r>
            <a:r>
              <a:rPr lang="it-IT" i="1" dirty="0"/>
              <a:t>, da </a:t>
            </a:r>
            <a:r>
              <a:rPr lang="it-IT" i="1" dirty="0" err="1"/>
              <a:t>sich</a:t>
            </a:r>
            <a:r>
              <a:rPr lang="it-IT" i="1" dirty="0"/>
              <a:t> die </a:t>
            </a:r>
            <a:r>
              <a:rPr lang="it-IT" i="1" dirty="0" err="1"/>
              <a:t>Verbraucherinnen</a:t>
            </a:r>
            <a:r>
              <a:rPr lang="it-IT" i="1" dirty="0"/>
              <a:t> und </a:t>
            </a:r>
            <a:r>
              <a:rPr lang="it-IT" i="1" dirty="0" err="1"/>
              <a:t>Verbraucher</a:t>
            </a:r>
            <a:r>
              <a:rPr lang="it-IT" i="1" dirty="0"/>
              <a:t> </a:t>
            </a:r>
            <a:r>
              <a:rPr lang="it-IT" i="1" dirty="0" err="1"/>
              <a:t>weiter</a:t>
            </a:r>
            <a:r>
              <a:rPr lang="it-IT" i="1" dirty="0"/>
              <a:t> </a:t>
            </a:r>
            <a:r>
              <a:rPr lang="it-IT" i="1" dirty="0" err="1"/>
              <a:t>verunsichert</a:t>
            </a:r>
            <a:r>
              <a:rPr lang="it-IT" i="1" dirty="0"/>
              <a:t> </a:t>
            </a:r>
            <a:r>
              <a:rPr lang="it-IT" i="1" dirty="0" err="1"/>
              <a:t>zeigten</a:t>
            </a:r>
            <a:r>
              <a:rPr lang="it-IT" i="1" dirty="0"/>
              <a:t>. </a:t>
            </a:r>
            <a:r>
              <a:rPr lang="it-IT" i="1" dirty="0" err="1"/>
              <a:t>Zwar</a:t>
            </a:r>
            <a:r>
              <a:rPr lang="it-IT" i="1" dirty="0"/>
              <a:t> </a:t>
            </a:r>
            <a:r>
              <a:rPr lang="it-IT" i="1" dirty="0" err="1"/>
              <a:t>ist</a:t>
            </a:r>
            <a:r>
              <a:rPr lang="it-IT" i="1" dirty="0"/>
              <a:t> </a:t>
            </a:r>
            <a:r>
              <a:rPr lang="it-IT" i="1" dirty="0" err="1"/>
              <a:t>der</a:t>
            </a:r>
            <a:r>
              <a:rPr lang="it-IT" i="1" dirty="0"/>
              <a:t> </a:t>
            </a:r>
            <a:r>
              <a:rPr lang="it-IT" i="1" dirty="0" err="1"/>
              <a:t>Anstieg</a:t>
            </a:r>
            <a:r>
              <a:rPr lang="it-IT" i="1" dirty="0"/>
              <a:t> </a:t>
            </a:r>
            <a:r>
              <a:rPr lang="it-IT" i="1" dirty="0" err="1"/>
              <a:t>ihrer</a:t>
            </a:r>
            <a:r>
              <a:rPr lang="it-IT" i="1" dirty="0"/>
              <a:t> </a:t>
            </a:r>
            <a:r>
              <a:rPr lang="it-IT" i="1" dirty="0" err="1"/>
              <a:t>Realeinkommen</a:t>
            </a:r>
            <a:r>
              <a:rPr lang="it-IT" i="1" dirty="0"/>
              <a:t> </a:t>
            </a:r>
            <a:r>
              <a:rPr lang="it-IT" i="1" dirty="0" err="1"/>
              <a:t>intakt</a:t>
            </a:r>
            <a:r>
              <a:rPr lang="it-IT" i="1" dirty="0"/>
              <a:t>, da die </a:t>
            </a:r>
            <a:r>
              <a:rPr lang="it-IT" i="1" dirty="0" err="1"/>
              <a:t>Löhne</a:t>
            </a:r>
            <a:r>
              <a:rPr lang="it-IT" i="1" dirty="0"/>
              <a:t> </a:t>
            </a:r>
            <a:r>
              <a:rPr lang="it-IT" i="1" dirty="0" err="1"/>
              <a:t>deutlich</a:t>
            </a:r>
            <a:r>
              <a:rPr lang="it-IT" i="1" dirty="0"/>
              <a:t> </a:t>
            </a:r>
            <a:r>
              <a:rPr lang="it-IT" i="1" dirty="0" err="1"/>
              <a:t>stärker</a:t>
            </a:r>
            <a:r>
              <a:rPr lang="it-IT" i="1" dirty="0"/>
              <a:t> </a:t>
            </a:r>
            <a:r>
              <a:rPr lang="it-IT" i="1" dirty="0" err="1"/>
              <a:t>steigen</a:t>
            </a:r>
            <a:r>
              <a:rPr lang="it-IT" i="1" dirty="0"/>
              <a:t> </a:t>
            </a:r>
            <a:r>
              <a:rPr lang="it-IT" i="1" dirty="0" err="1"/>
              <a:t>als</a:t>
            </a:r>
            <a:r>
              <a:rPr lang="it-IT" i="1" dirty="0"/>
              <a:t> die </a:t>
            </a:r>
            <a:r>
              <a:rPr lang="it-IT" i="1" dirty="0" err="1"/>
              <a:t>Preise</a:t>
            </a:r>
            <a:r>
              <a:rPr lang="it-IT" i="1" dirty="0"/>
              <a:t>. </a:t>
            </a:r>
            <a:r>
              <a:rPr lang="it-IT" i="1" dirty="0" err="1"/>
              <a:t>Allerdings</a:t>
            </a:r>
            <a:r>
              <a:rPr lang="it-IT" i="1" dirty="0"/>
              <a:t> </a:t>
            </a:r>
            <a:r>
              <a:rPr lang="it-IT" i="1" dirty="0" err="1"/>
              <a:t>zögerten</a:t>
            </a:r>
            <a:r>
              <a:rPr lang="it-IT" i="1" dirty="0"/>
              <a:t> </a:t>
            </a:r>
            <a:r>
              <a:rPr lang="it-IT" i="1" dirty="0" err="1"/>
              <a:t>sie</a:t>
            </a:r>
            <a:r>
              <a:rPr lang="it-IT" i="1" dirty="0"/>
              <a:t> </a:t>
            </a:r>
            <a:r>
              <a:rPr lang="it-IT" i="1" dirty="0" err="1"/>
              <a:t>noch</a:t>
            </a:r>
            <a:r>
              <a:rPr lang="it-IT" i="1" dirty="0"/>
              <a:t>, </a:t>
            </a:r>
            <a:r>
              <a:rPr lang="it-IT" i="1" dirty="0" err="1"/>
              <a:t>diese</a:t>
            </a:r>
            <a:r>
              <a:rPr lang="it-IT" i="1" dirty="0"/>
              <a:t> </a:t>
            </a:r>
            <a:r>
              <a:rPr lang="it-IT" i="1" dirty="0" err="1"/>
              <a:t>zusätzlichen</a:t>
            </a:r>
            <a:r>
              <a:rPr lang="it-IT" i="1" dirty="0"/>
              <a:t> </a:t>
            </a:r>
            <a:r>
              <a:rPr lang="it-IT" i="1" dirty="0" err="1"/>
              <a:t>Ausgabenspielräume</a:t>
            </a:r>
            <a:r>
              <a:rPr lang="it-IT" i="1" dirty="0"/>
              <a:t> </a:t>
            </a:r>
            <a:r>
              <a:rPr lang="it-IT" i="1" dirty="0" err="1"/>
              <a:t>zu</a:t>
            </a:r>
            <a:r>
              <a:rPr lang="it-IT" i="1" dirty="0"/>
              <a:t> </a:t>
            </a:r>
            <a:r>
              <a:rPr lang="it-IT" i="1" dirty="0" err="1"/>
              <a:t>nutzen</a:t>
            </a:r>
            <a:r>
              <a:rPr lang="it-IT" i="1" dirty="0"/>
              <a:t>. </a:t>
            </a:r>
          </a:p>
          <a:p>
            <a:endParaRPr lang="it-IT" dirty="0"/>
          </a:p>
          <a:p>
            <a:r>
              <a:rPr lang="it-IT" dirty="0"/>
              <a:t>Nel terzo trimestre i fornitori di servizi avrebbero tuttavia sostenuto la congiuntura, anche se in misura limitata. Il consumo privato ha infatti generato scarsi impulsi, che hanno dimostrato una continua insicurezza da parte dei consumatori. I loro redditi reali continuano effettivamente a crescere, dal momento che gli stipendi aumentano notevolmente di più rispetto ai prezzi; tuttavia i consumatori indugiano ancora a utilizzare questo margine di spesa aggiuntivo.</a:t>
            </a:r>
          </a:p>
          <a:p>
            <a:endParaRPr lang="it-IT" dirty="0"/>
          </a:p>
        </p:txBody>
      </p:sp>
    </p:spTree>
    <p:extLst>
      <p:ext uri="{BB962C8B-B14F-4D97-AF65-F5344CB8AC3E}">
        <p14:creationId xmlns:p14="http://schemas.microsoft.com/office/powerpoint/2010/main" val="30553592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632311"/>
          </a:xfrm>
          <a:prstGeom prst="rect">
            <a:avLst/>
          </a:prstGeom>
          <a:noFill/>
          <a:ln w="9525">
            <a:noFill/>
            <a:miter lim="800000"/>
            <a:headEnd/>
            <a:tailEnd/>
          </a:ln>
        </p:spPr>
        <p:txBody>
          <a:bodyPr>
            <a:spAutoFit/>
          </a:bodyPr>
          <a:lstStyle/>
          <a:p>
            <a:r>
              <a:rPr lang="it-IT" i="1" dirty="0"/>
              <a:t>Im </a:t>
            </a:r>
            <a:r>
              <a:rPr lang="it-IT" i="1" dirty="0" err="1"/>
              <a:t>vierten</a:t>
            </a:r>
            <a:r>
              <a:rPr lang="it-IT" i="1" dirty="0"/>
              <a:t> </a:t>
            </a:r>
            <a:r>
              <a:rPr lang="it-IT" i="1" dirty="0" err="1"/>
              <a:t>Quartal</a:t>
            </a:r>
            <a:r>
              <a:rPr lang="it-IT" i="1" dirty="0"/>
              <a:t> </a:t>
            </a:r>
            <a:r>
              <a:rPr lang="it-IT" i="1" dirty="0" err="1"/>
              <a:t>könnte</a:t>
            </a:r>
            <a:r>
              <a:rPr lang="it-IT" i="1" dirty="0"/>
              <a:t> die </a:t>
            </a:r>
            <a:r>
              <a:rPr lang="it-IT" i="1" dirty="0" err="1"/>
              <a:t>wirtschaftliche</a:t>
            </a:r>
            <a:r>
              <a:rPr lang="it-IT" i="1" dirty="0"/>
              <a:t> </a:t>
            </a:r>
            <a:r>
              <a:rPr lang="it-IT" i="1" dirty="0" err="1"/>
              <a:t>Aktivität</a:t>
            </a:r>
            <a:r>
              <a:rPr lang="it-IT" i="1" dirty="0"/>
              <a:t> </a:t>
            </a:r>
            <a:r>
              <a:rPr lang="it-IT" i="1" dirty="0" err="1"/>
              <a:t>aus</a:t>
            </a:r>
            <a:r>
              <a:rPr lang="it-IT" i="1" dirty="0"/>
              <a:t> </a:t>
            </a:r>
            <a:r>
              <a:rPr lang="it-IT" i="1" dirty="0" err="1"/>
              <a:t>heutiger</a:t>
            </a:r>
            <a:r>
              <a:rPr lang="it-IT" i="1" dirty="0"/>
              <a:t> </a:t>
            </a:r>
            <a:r>
              <a:rPr lang="it-IT" i="1" dirty="0" err="1"/>
              <a:t>Sicht</a:t>
            </a:r>
            <a:r>
              <a:rPr lang="it-IT" i="1" dirty="0"/>
              <a:t> in </a:t>
            </a:r>
            <a:r>
              <a:rPr lang="it-IT" i="1" dirty="0" err="1"/>
              <a:t>etwa</a:t>
            </a:r>
            <a:r>
              <a:rPr lang="it-IT" i="1" dirty="0"/>
              <a:t> </a:t>
            </a:r>
            <a:r>
              <a:rPr lang="it-IT" i="1" dirty="0" err="1"/>
              <a:t>stagnieren</a:t>
            </a:r>
            <a:r>
              <a:rPr lang="it-IT" i="1" dirty="0"/>
              <a:t>. </a:t>
            </a:r>
            <a:r>
              <a:rPr lang="it-IT" i="1" dirty="0" err="1"/>
              <a:t>Auch</a:t>
            </a:r>
            <a:r>
              <a:rPr lang="it-IT" i="1" dirty="0"/>
              <a:t> </a:t>
            </a:r>
            <a:r>
              <a:rPr lang="it-IT" i="1" dirty="0" err="1"/>
              <a:t>wenn</a:t>
            </a:r>
            <a:r>
              <a:rPr lang="it-IT" i="1" dirty="0"/>
              <a:t> </a:t>
            </a:r>
            <a:r>
              <a:rPr lang="it-IT" i="1" dirty="0" err="1"/>
              <a:t>für</a:t>
            </a:r>
            <a:r>
              <a:rPr lang="it-IT" i="1" dirty="0"/>
              <a:t> die </a:t>
            </a:r>
            <a:r>
              <a:rPr lang="it-IT" i="1" dirty="0" err="1"/>
              <a:t>deutsche</a:t>
            </a:r>
            <a:r>
              <a:rPr lang="it-IT" i="1" dirty="0"/>
              <a:t> </a:t>
            </a:r>
            <a:r>
              <a:rPr lang="it-IT" i="1" dirty="0" err="1"/>
              <a:t>Wirtschaft</a:t>
            </a:r>
            <a:r>
              <a:rPr lang="it-IT" i="1" dirty="0"/>
              <a:t> </a:t>
            </a:r>
            <a:r>
              <a:rPr lang="it-IT" i="1" dirty="0" err="1"/>
              <a:t>derzeit</a:t>
            </a:r>
            <a:r>
              <a:rPr lang="it-IT" i="1" dirty="0"/>
              <a:t> </a:t>
            </a:r>
            <a:r>
              <a:rPr lang="it-IT" i="1" dirty="0" err="1"/>
              <a:t>weiterhin</a:t>
            </a:r>
            <a:r>
              <a:rPr lang="it-IT" i="1" dirty="0"/>
              <a:t> </a:t>
            </a:r>
            <a:r>
              <a:rPr lang="it-IT" i="1" dirty="0" err="1"/>
              <a:t>keine</a:t>
            </a:r>
            <a:r>
              <a:rPr lang="it-IT" i="1" dirty="0"/>
              <a:t> </a:t>
            </a:r>
            <a:r>
              <a:rPr lang="it-IT" i="1" dirty="0" err="1"/>
              <a:t>Rezession</a:t>
            </a:r>
            <a:r>
              <a:rPr lang="it-IT" i="1" dirty="0"/>
              <a:t> </a:t>
            </a:r>
            <a:r>
              <a:rPr lang="it-IT" i="1" dirty="0" err="1"/>
              <a:t>im</a:t>
            </a:r>
            <a:r>
              <a:rPr lang="it-IT" i="1" dirty="0"/>
              <a:t> </a:t>
            </a:r>
            <a:r>
              <a:rPr lang="it-IT" i="1" dirty="0" err="1"/>
              <a:t>Sinne</a:t>
            </a:r>
            <a:r>
              <a:rPr lang="it-IT" i="1" dirty="0"/>
              <a:t> </a:t>
            </a:r>
            <a:r>
              <a:rPr lang="it-IT" i="1" dirty="0" err="1"/>
              <a:t>eines</a:t>
            </a:r>
            <a:r>
              <a:rPr lang="it-IT" i="1" dirty="0"/>
              <a:t> </a:t>
            </a:r>
            <a:r>
              <a:rPr lang="it-IT" i="1" dirty="0" err="1"/>
              <a:t>deutlichen</a:t>
            </a:r>
            <a:r>
              <a:rPr lang="it-IT" i="1" dirty="0"/>
              <a:t>, </a:t>
            </a:r>
            <a:r>
              <a:rPr lang="it-IT" i="1" dirty="0" err="1"/>
              <a:t>breit</a:t>
            </a:r>
            <a:r>
              <a:rPr lang="it-IT" i="1" dirty="0"/>
              <a:t> </a:t>
            </a:r>
            <a:r>
              <a:rPr lang="it-IT" i="1" dirty="0" err="1"/>
              <a:t>angelegten</a:t>
            </a:r>
            <a:r>
              <a:rPr lang="it-IT" i="1" dirty="0"/>
              <a:t> und </a:t>
            </a:r>
            <a:r>
              <a:rPr lang="it-IT" i="1" dirty="0" err="1"/>
              <a:t>länger</a:t>
            </a:r>
            <a:r>
              <a:rPr lang="it-IT" i="1" dirty="0"/>
              <a:t> </a:t>
            </a:r>
            <a:r>
              <a:rPr lang="it-IT" i="1" dirty="0" err="1"/>
              <a:t>anhaltenden</a:t>
            </a:r>
            <a:r>
              <a:rPr lang="it-IT" i="1" dirty="0"/>
              <a:t> </a:t>
            </a:r>
            <a:r>
              <a:rPr lang="it-IT" i="1" dirty="0" err="1"/>
              <a:t>Rückgangs</a:t>
            </a:r>
            <a:r>
              <a:rPr lang="it-IT" i="1" dirty="0"/>
              <a:t> </a:t>
            </a:r>
            <a:r>
              <a:rPr lang="it-IT" i="1" dirty="0" err="1"/>
              <a:t>der</a:t>
            </a:r>
            <a:r>
              <a:rPr lang="it-IT" i="1" dirty="0"/>
              <a:t> </a:t>
            </a:r>
            <a:r>
              <a:rPr lang="it-IT" i="1" dirty="0" err="1"/>
              <a:t>Wirtschaftsleistung</a:t>
            </a:r>
            <a:r>
              <a:rPr lang="it-IT" i="1" dirty="0"/>
              <a:t> </a:t>
            </a:r>
            <a:r>
              <a:rPr lang="it-IT" i="1" dirty="0" err="1"/>
              <a:t>zu</a:t>
            </a:r>
            <a:r>
              <a:rPr lang="it-IT" i="1" dirty="0"/>
              <a:t> </a:t>
            </a:r>
            <a:r>
              <a:rPr lang="it-IT" i="1" dirty="0" err="1"/>
              <a:t>erwarten</a:t>
            </a:r>
            <a:r>
              <a:rPr lang="it-IT" i="1" dirty="0"/>
              <a:t> </a:t>
            </a:r>
            <a:r>
              <a:rPr lang="it-IT" i="1" dirty="0" err="1"/>
              <a:t>ist</a:t>
            </a:r>
            <a:r>
              <a:rPr lang="it-IT" i="1" dirty="0"/>
              <a:t>, </a:t>
            </a:r>
            <a:r>
              <a:rPr lang="it-IT" i="1" dirty="0" err="1"/>
              <a:t>steckt</a:t>
            </a:r>
            <a:r>
              <a:rPr lang="it-IT" i="1" dirty="0"/>
              <a:t> </a:t>
            </a:r>
            <a:r>
              <a:rPr lang="it-IT" i="1" dirty="0" err="1"/>
              <a:t>sie</a:t>
            </a:r>
            <a:r>
              <a:rPr lang="it-IT" i="1" dirty="0"/>
              <a:t> </a:t>
            </a:r>
            <a:r>
              <a:rPr lang="it-IT" i="1" dirty="0" err="1"/>
              <a:t>doch</a:t>
            </a:r>
            <a:r>
              <a:rPr lang="it-IT" i="1" dirty="0"/>
              <a:t> </a:t>
            </a:r>
            <a:r>
              <a:rPr lang="it-IT" i="1" dirty="0" err="1"/>
              <a:t>nach</a:t>
            </a:r>
            <a:r>
              <a:rPr lang="it-IT" i="1" dirty="0"/>
              <a:t> </a:t>
            </a:r>
            <a:r>
              <a:rPr lang="it-IT" i="1" dirty="0" err="1"/>
              <a:t>wie</a:t>
            </a:r>
            <a:r>
              <a:rPr lang="it-IT" i="1" dirty="0"/>
              <a:t> </a:t>
            </a:r>
            <a:r>
              <a:rPr lang="it-IT" i="1" dirty="0" err="1"/>
              <a:t>vor</a:t>
            </a:r>
            <a:r>
              <a:rPr lang="it-IT" i="1" dirty="0"/>
              <a:t> in </a:t>
            </a:r>
            <a:r>
              <a:rPr lang="it-IT" i="1" dirty="0" err="1"/>
              <a:t>der</a:t>
            </a:r>
            <a:r>
              <a:rPr lang="it-IT" i="1" dirty="0"/>
              <a:t> </a:t>
            </a:r>
            <a:r>
              <a:rPr lang="it-IT" i="1" dirty="0" err="1"/>
              <a:t>seit</a:t>
            </a:r>
            <a:r>
              <a:rPr lang="it-IT" i="1" dirty="0"/>
              <a:t> Mitte 2022 </a:t>
            </a:r>
            <a:r>
              <a:rPr lang="it-IT" i="1" dirty="0" err="1"/>
              <a:t>anhaltenden</a:t>
            </a:r>
            <a:r>
              <a:rPr lang="it-IT" i="1" dirty="0"/>
              <a:t> </a:t>
            </a:r>
            <a:r>
              <a:rPr lang="it-IT" i="1" dirty="0" err="1"/>
              <a:t>Schwächephase</a:t>
            </a:r>
            <a:r>
              <a:rPr lang="it-IT" i="1" dirty="0"/>
              <a:t> </a:t>
            </a:r>
            <a:r>
              <a:rPr lang="it-IT" i="1" dirty="0" err="1"/>
              <a:t>fest</a:t>
            </a:r>
            <a:r>
              <a:rPr lang="it-IT" i="1" dirty="0"/>
              <a:t>.</a:t>
            </a:r>
          </a:p>
          <a:p>
            <a:endParaRPr lang="it-IT" dirty="0"/>
          </a:p>
          <a:p>
            <a:r>
              <a:rPr lang="it-IT" dirty="0"/>
              <a:t>Secondo le presenti valutazioni, nel quarto trimestre l’attività economica potrebbe registrare una certa stagnazione. Nonostante ad oggi non si preveda che l’economia tedesca entri in recessione nel senso di una flessione netta, ampia e duratura della prestazione economica, su questo il Paese rimane comunque bloccato nella fase di debolezza che si protrae dalla metà del 2022.</a:t>
            </a:r>
          </a:p>
          <a:p>
            <a:endParaRPr lang="it-IT" dirty="0"/>
          </a:p>
        </p:txBody>
      </p:sp>
    </p:spTree>
    <p:extLst>
      <p:ext uri="{BB962C8B-B14F-4D97-AF65-F5344CB8AC3E}">
        <p14:creationId xmlns:p14="http://schemas.microsoft.com/office/powerpoint/2010/main" val="35584526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632311"/>
          </a:xfrm>
          <a:prstGeom prst="rect">
            <a:avLst/>
          </a:prstGeom>
          <a:noFill/>
          <a:ln w="9525">
            <a:noFill/>
            <a:miter lim="800000"/>
            <a:headEnd/>
            <a:tailEnd/>
          </a:ln>
        </p:spPr>
        <p:txBody>
          <a:bodyPr>
            <a:spAutoFit/>
          </a:bodyPr>
          <a:lstStyle/>
          <a:p>
            <a:pPr lvl="1"/>
            <a:r>
              <a:rPr lang="it-IT" i="1" dirty="0"/>
              <a:t>1.2 </a:t>
            </a:r>
            <a:r>
              <a:rPr lang="it-IT" i="1" dirty="0" err="1"/>
              <a:t>Industriekonjunktur</a:t>
            </a:r>
            <a:r>
              <a:rPr lang="it-IT" i="1" dirty="0"/>
              <a:t> </a:t>
            </a:r>
            <a:r>
              <a:rPr lang="it-IT" i="1" dirty="0" err="1"/>
              <a:t>breitflächig</a:t>
            </a:r>
            <a:r>
              <a:rPr lang="it-IT" i="1" dirty="0"/>
              <a:t> </a:t>
            </a:r>
            <a:r>
              <a:rPr lang="it-IT" i="1" dirty="0" err="1"/>
              <a:t>schwach</a:t>
            </a:r>
            <a:r>
              <a:rPr lang="it-IT" i="1" dirty="0"/>
              <a:t> </a:t>
            </a:r>
            <a:endParaRPr lang="it-IT" sz="2000" i="1" dirty="0"/>
          </a:p>
          <a:p>
            <a:r>
              <a:rPr lang="it-IT" i="1" dirty="0"/>
              <a:t>Die </a:t>
            </a:r>
            <a:r>
              <a:rPr lang="it-IT" i="1" dirty="0" err="1"/>
              <a:t>Industrieproduktion</a:t>
            </a:r>
            <a:r>
              <a:rPr lang="it-IT" i="1" dirty="0"/>
              <a:t> </a:t>
            </a:r>
            <a:r>
              <a:rPr lang="it-IT" i="1" dirty="0" err="1"/>
              <a:t>legte</a:t>
            </a:r>
            <a:r>
              <a:rPr lang="it-IT" i="1" dirty="0"/>
              <a:t> </a:t>
            </a:r>
            <a:r>
              <a:rPr lang="it-IT" i="1" dirty="0" err="1"/>
              <a:t>dank</a:t>
            </a:r>
            <a:r>
              <a:rPr lang="it-IT" i="1" dirty="0"/>
              <a:t> </a:t>
            </a:r>
            <a:r>
              <a:rPr lang="it-IT" i="1" dirty="0" err="1"/>
              <a:t>eines</a:t>
            </a:r>
            <a:r>
              <a:rPr lang="it-IT" i="1" dirty="0"/>
              <a:t> </a:t>
            </a:r>
            <a:r>
              <a:rPr lang="it-IT" i="1" dirty="0" err="1"/>
              <a:t>sehr</a:t>
            </a:r>
            <a:r>
              <a:rPr lang="it-IT" i="1" dirty="0"/>
              <a:t> </a:t>
            </a:r>
            <a:r>
              <a:rPr lang="it-IT" i="1" dirty="0" err="1"/>
              <a:t>starken</a:t>
            </a:r>
            <a:r>
              <a:rPr lang="it-IT" i="1" dirty="0"/>
              <a:t> </a:t>
            </a:r>
            <a:r>
              <a:rPr lang="it-IT" i="1" dirty="0" err="1"/>
              <a:t>Anstiegs</a:t>
            </a:r>
            <a:r>
              <a:rPr lang="it-IT" i="1" dirty="0"/>
              <a:t> </a:t>
            </a:r>
            <a:r>
              <a:rPr lang="it-IT" i="1" dirty="0" err="1"/>
              <a:t>der</a:t>
            </a:r>
            <a:r>
              <a:rPr lang="it-IT" i="1" dirty="0"/>
              <a:t> </a:t>
            </a:r>
            <a:r>
              <a:rPr lang="it-IT" i="1" dirty="0" err="1"/>
              <a:t>Herstellung</a:t>
            </a:r>
            <a:r>
              <a:rPr lang="it-IT" i="1" dirty="0"/>
              <a:t> von </a:t>
            </a:r>
            <a:r>
              <a:rPr lang="it-IT" i="1" dirty="0" err="1"/>
              <a:t>Kraftfahrzeugen</a:t>
            </a:r>
            <a:r>
              <a:rPr lang="it-IT" i="1" dirty="0"/>
              <a:t> und </a:t>
            </a:r>
            <a:r>
              <a:rPr lang="it-IT" i="1" dirty="0" err="1"/>
              <a:t>Teilen</a:t>
            </a:r>
            <a:r>
              <a:rPr lang="it-IT" i="1" dirty="0"/>
              <a:t> </a:t>
            </a:r>
            <a:r>
              <a:rPr lang="it-IT" i="1" dirty="0" err="1"/>
              <a:t>derselben</a:t>
            </a:r>
            <a:r>
              <a:rPr lang="it-IT" i="1" dirty="0"/>
              <a:t> </a:t>
            </a:r>
            <a:r>
              <a:rPr lang="it-IT" i="1" dirty="0" err="1"/>
              <a:t>zuletzt</a:t>
            </a:r>
            <a:r>
              <a:rPr lang="it-IT" i="1" dirty="0"/>
              <a:t> </a:t>
            </a:r>
            <a:r>
              <a:rPr lang="it-IT" i="1" dirty="0" err="1"/>
              <a:t>zwar</a:t>
            </a:r>
            <a:r>
              <a:rPr lang="it-IT" i="1" dirty="0"/>
              <a:t> </a:t>
            </a:r>
            <a:r>
              <a:rPr lang="it-IT" i="1" dirty="0" err="1"/>
              <a:t>zu</a:t>
            </a:r>
            <a:r>
              <a:rPr lang="it-IT" i="1" dirty="0"/>
              <a:t>, </a:t>
            </a:r>
            <a:r>
              <a:rPr lang="it-IT" i="1" dirty="0" err="1"/>
              <a:t>ging</a:t>
            </a:r>
            <a:r>
              <a:rPr lang="it-IT" i="1" dirty="0"/>
              <a:t> </a:t>
            </a:r>
            <a:r>
              <a:rPr lang="it-IT" i="1" dirty="0" err="1"/>
              <a:t>im</a:t>
            </a:r>
            <a:r>
              <a:rPr lang="it-IT" i="1" dirty="0"/>
              <a:t> Mittel von </a:t>
            </a:r>
            <a:r>
              <a:rPr lang="it-IT" i="1" dirty="0" err="1"/>
              <a:t>Juli</a:t>
            </a:r>
            <a:r>
              <a:rPr lang="it-IT" i="1" dirty="0"/>
              <a:t> und August </a:t>
            </a:r>
            <a:r>
              <a:rPr lang="it-IT" i="1" dirty="0" err="1"/>
              <a:t>jedoch</a:t>
            </a:r>
            <a:r>
              <a:rPr lang="it-IT" i="1" dirty="0"/>
              <a:t> </a:t>
            </a:r>
            <a:r>
              <a:rPr lang="it-IT" i="1" dirty="0" err="1"/>
              <a:t>spürbar</a:t>
            </a:r>
            <a:r>
              <a:rPr lang="it-IT" i="1" dirty="0"/>
              <a:t> </a:t>
            </a:r>
            <a:r>
              <a:rPr lang="it-IT" i="1" dirty="0" err="1"/>
              <a:t>zurück</a:t>
            </a:r>
            <a:r>
              <a:rPr lang="it-IT" i="1" dirty="0"/>
              <a:t>. Die </a:t>
            </a:r>
            <a:r>
              <a:rPr lang="it-IT" i="1" dirty="0" err="1"/>
              <a:t>deutsche</a:t>
            </a:r>
            <a:r>
              <a:rPr lang="it-IT" i="1" dirty="0"/>
              <a:t> </a:t>
            </a:r>
            <a:r>
              <a:rPr lang="it-IT" i="1" dirty="0" err="1"/>
              <a:t>Industrieproduktion</a:t>
            </a:r>
            <a:r>
              <a:rPr lang="it-IT" i="1" dirty="0"/>
              <a:t> </a:t>
            </a:r>
            <a:r>
              <a:rPr lang="it-IT" i="1" dirty="0" err="1"/>
              <a:t>legte</a:t>
            </a:r>
            <a:r>
              <a:rPr lang="it-IT" i="1" dirty="0"/>
              <a:t> </a:t>
            </a:r>
            <a:r>
              <a:rPr lang="it-IT" i="1" dirty="0" err="1"/>
              <a:t>im</a:t>
            </a:r>
            <a:r>
              <a:rPr lang="it-IT" i="1" dirty="0"/>
              <a:t> August </a:t>
            </a:r>
            <a:r>
              <a:rPr lang="it-IT" i="1" dirty="0" err="1"/>
              <a:t>gegenüber</a:t>
            </a:r>
            <a:r>
              <a:rPr lang="it-IT" i="1" dirty="0"/>
              <a:t> </a:t>
            </a:r>
            <a:r>
              <a:rPr lang="it-IT" i="1" dirty="0" err="1"/>
              <a:t>Juli</a:t>
            </a:r>
            <a:r>
              <a:rPr lang="it-IT" i="1" dirty="0"/>
              <a:t> </a:t>
            </a:r>
            <a:r>
              <a:rPr lang="it-IT" i="1" dirty="0" err="1"/>
              <a:t>saisonbereinigt</a:t>
            </a:r>
            <a:r>
              <a:rPr lang="it-IT" i="1" dirty="0"/>
              <a:t>* </a:t>
            </a:r>
            <a:r>
              <a:rPr lang="it-IT" i="1" dirty="0" err="1"/>
              <a:t>kräftig</a:t>
            </a:r>
            <a:r>
              <a:rPr lang="it-IT" i="1" dirty="0"/>
              <a:t> </a:t>
            </a:r>
            <a:r>
              <a:rPr lang="it-IT" i="1" dirty="0" err="1"/>
              <a:t>zu</a:t>
            </a:r>
            <a:r>
              <a:rPr lang="it-IT" i="1" dirty="0"/>
              <a:t> und </a:t>
            </a:r>
            <a:r>
              <a:rPr lang="it-IT" i="1" dirty="0" err="1"/>
              <a:t>machte</a:t>
            </a:r>
            <a:r>
              <a:rPr lang="it-IT" i="1" dirty="0"/>
              <a:t> </a:t>
            </a:r>
            <a:r>
              <a:rPr lang="it-IT" i="1" dirty="0" err="1"/>
              <a:t>ihren</a:t>
            </a:r>
            <a:r>
              <a:rPr lang="it-IT" i="1" dirty="0"/>
              <a:t> </a:t>
            </a:r>
            <a:r>
              <a:rPr lang="it-IT" i="1" dirty="0" err="1"/>
              <a:t>Rückgang</a:t>
            </a:r>
            <a:r>
              <a:rPr lang="it-IT" i="1" dirty="0"/>
              <a:t> </a:t>
            </a:r>
            <a:r>
              <a:rPr lang="it-IT" i="1" dirty="0" err="1"/>
              <a:t>aus</a:t>
            </a:r>
            <a:r>
              <a:rPr lang="it-IT" i="1" dirty="0"/>
              <a:t> dem </a:t>
            </a:r>
            <a:r>
              <a:rPr lang="it-IT" i="1" dirty="0" err="1"/>
              <a:t>Vormonat</a:t>
            </a:r>
            <a:r>
              <a:rPr lang="it-IT" i="1" dirty="0"/>
              <a:t> </a:t>
            </a:r>
            <a:r>
              <a:rPr lang="it-IT" i="1" dirty="0" err="1"/>
              <a:t>wett</a:t>
            </a:r>
            <a:r>
              <a:rPr lang="it-IT" i="1" dirty="0"/>
              <a:t>. </a:t>
            </a:r>
          </a:p>
          <a:p>
            <a:endParaRPr lang="it-IT" dirty="0"/>
          </a:p>
          <a:p>
            <a:r>
              <a:rPr lang="it-IT" dirty="0"/>
              <a:t>1.2 La produzione industriale è ampiamente scarsa</a:t>
            </a:r>
          </a:p>
          <a:p>
            <a:r>
              <a:rPr lang="it-IT" dirty="0"/>
              <a:t>Di recente la produzione industriale aveva registrato una forte crescita grazie all’aumento della produzione di autoveicoli e pezzi di ricambio, ma è diminuita sensibilmente a metà luglio e agosto. In agosto la produzione industriale tedesca è aumentata notevolmente rispetto al mese di luglio, su base destagionalizzata*, compensando il calo del mese precedente. </a:t>
            </a:r>
          </a:p>
        </p:txBody>
      </p:sp>
    </p:spTree>
    <p:extLst>
      <p:ext uri="{BB962C8B-B14F-4D97-AF65-F5344CB8AC3E}">
        <p14:creationId xmlns:p14="http://schemas.microsoft.com/office/powerpoint/2010/main" val="28097346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2923877"/>
          </a:xfrm>
          <a:prstGeom prst="rect">
            <a:avLst/>
          </a:prstGeom>
          <a:noFill/>
          <a:ln w="9525">
            <a:noFill/>
            <a:miter lim="800000"/>
            <a:headEnd/>
            <a:tailEnd/>
          </a:ln>
        </p:spPr>
        <p:txBody>
          <a:bodyPr>
            <a:spAutoFit/>
          </a:bodyPr>
          <a:lstStyle/>
          <a:p>
            <a:r>
              <a:rPr lang="en-US" dirty="0"/>
              <a:t>*</a:t>
            </a:r>
            <a:r>
              <a:rPr lang="en-US" i="1" dirty="0"/>
              <a:t>Die </a:t>
            </a:r>
            <a:r>
              <a:rPr lang="en-US" i="1" dirty="0" err="1"/>
              <a:t>Saisonbereinigung</a:t>
            </a:r>
            <a:r>
              <a:rPr lang="en-US" i="1" dirty="0"/>
              <a:t> </a:t>
            </a:r>
            <a:r>
              <a:rPr lang="en-US" i="1" dirty="0" err="1"/>
              <a:t>umfasst</a:t>
            </a:r>
            <a:r>
              <a:rPr lang="en-US" i="1" dirty="0"/>
              <a:t> </a:t>
            </a:r>
            <a:r>
              <a:rPr lang="en-US" i="1" dirty="0" err="1"/>
              <a:t>hier</a:t>
            </a:r>
            <a:r>
              <a:rPr lang="en-US" i="1" dirty="0"/>
              <a:t> und </a:t>
            </a:r>
            <a:r>
              <a:rPr lang="en-US" i="1" dirty="0" err="1"/>
              <a:t>im</a:t>
            </a:r>
            <a:r>
              <a:rPr lang="en-US" i="1" dirty="0"/>
              <a:t> </a:t>
            </a:r>
            <a:r>
              <a:rPr lang="en-US" i="1" dirty="0" err="1"/>
              <a:t>Folgenden</a:t>
            </a:r>
            <a:r>
              <a:rPr lang="en-US" i="1" dirty="0"/>
              <a:t> </a:t>
            </a:r>
            <a:r>
              <a:rPr lang="en-US" i="1" dirty="0" err="1"/>
              <a:t>auch</a:t>
            </a:r>
            <a:r>
              <a:rPr lang="en-US" i="1" dirty="0"/>
              <a:t> die </a:t>
            </a:r>
            <a:r>
              <a:rPr lang="en-US" i="1" dirty="0" err="1"/>
              <a:t>Ausschaltung</a:t>
            </a:r>
            <a:r>
              <a:rPr lang="en-US" i="1" dirty="0"/>
              <a:t> von </a:t>
            </a:r>
            <a:r>
              <a:rPr lang="en-US" i="1" dirty="0" err="1"/>
              <a:t>Kalendereinflüssen</a:t>
            </a:r>
            <a:r>
              <a:rPr lang="en-US" i="1" dirty="0"/>
              <a:t>, </a:t>
            </a:r>
            <a:r>
              <a:rPr lang="en-US" i="1" dirty="0" err="1"/>
              <a:t>sofern</a:t>
            </a:r>
            <a:r>
              <a:rPr lang="en-US" i="1" dirty="0"/>
              <a:t> </a:t>
            </a:r>
            <a:r>
              <a:rPr lang="en-US" i="1" dirty="0" err="1"/>
              <a:t>sie</a:t>
            </a:r>
            <a:r>
              <a:rPr lang="en-US" i="1" dirty="0"/>
              <a:t> </a:t>
            </a:r>
            <a:r>
              <a:rPr lang="en-US" i="1" dirty="0" err="1"/>
              <a:t>nachweisbar</a:t>
            </a:r>
            <a:r>
              <a:rPr lang="en-US" i="1" dirty="0"/>
              <a:t> und </a:t>
            </a:r>
            <a:r>
              <a:rPr lang="en-US" i="1" dirty="0" err="1"/>
              <a:t>quantifizierbar</a:t>
            </a:r>
            <a:r>
              <a:rPr lang="en-US" i="1" dirty="0"/>
              <a:t> </a:t>
            </a:r>
            <a:r>
              <a:rPr lang="en-US" i="1" dirty="0" err="1"/>
              <a:t>sind</a:t>
            </a:r>
            <a:r>
              <a:rPr lang="en-US" i="1" dirty="0"/>
              <a:t> </a:t>
            </a:r>
          </a:p>
          <a:p>
            <a:endParaRPr lang="en-US" sz="2000" dirty="0"/>
          </a:p>
          <a:p>
            <a:r>
              <a:rPr lang="it-IT" dirty="0"/>
              <a:t>* Qui, e di seguito, la destagionalizzazione indica anche l’eliminazione di influenze di calendario, purché siano dimostrabili e quantificabili.</a:t>
            </a:r>
          </a:p>
          <a:p>
            <a:endParaRPr lang="it-IT" sz="2000" dirty="0"/>
          </a:p>
        </p:txBody>
      </p:sp>
    </p:spTree>
    <p:extLst>
      <p:ext uri="{BB962C8B-B14F-4D97-AF65-F5344CB8AC3E}">
        <p14:creationId xmlns:p14="http://schemas.microsoft.com/office/powerpoint/2010/main" val="16042230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148508"/>
            <a:ext cx="8229600" cy="4154984"/>
          </a:xfrm>
          <a:prstGeom prst="rect">
            <a:avLst/>
          </a:prstGeom>
          <a:noFill/>
          <a:ln w="9525">
            <a:noFill/>
            <a:miter lim="800000"/>
            <a:headEnd/>
            <a:tailEnd/>
          </a:ln>
        </p:spPr>
        <p:txBody>
          <a:bodyPr>
            <a:spAutoFit/>
          </a:bodyPr>
          <a:lstStyle/>
          <a:p>
            <a:r>
              <a:rPr lang="de-DE" i="1" dirty="0"/>
              <a:t>Saisonbereinigung </a:t>
            </a:r>
          </a:p>
          <a:p>
            <a:endParaRPr lang="de-DE" i="1" dirty="0"/>
          </a:p>
          <a:p>
            <a:r>
              <a:rPr lang="de-DE" i="1" dirty="0"/>
              <a:t>Verfahren der Zeitreihenanalyse, bei dem die regelmäßigen jahreszeitlichen Einflüsse aus einer Monats- oder Quartalsstatistik eliminiert werden, um langfristigen Trend und Konjunkturfigur der Zeitreihe zu untersuchen. Eine Saisonbereinigung wird bspw. bei der Zahl der Arbeitslosen vorgenommen, da diese jahreszeitlichen Schwankungen bedingt durch Witterung (z.B. Land- und Forstwirtschaft, Bauwirtschaft) oder institutionelle Termine (Schuljahrestermine, Urlaubszeit) unterliegen.</a:t>
            </a:r>
          </a:p>
        </p:txBody>
      </p:sp>
    </p:spTree>
    <p:extLst>
      <p:ext uri="{BB962C8B-B14F-4D97-AF65-F5344CB8AC3E}">
        <p14:creationId xmlns:p14="http://schemas.microsoft.com/office/powerpoint/2010/main" val="39655641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154984"/>
          </a:xfrm>
          <a:prstGeom prst="rect">
            <a:avLst/>
          </a:prstGeom>
          <a:noFill/>
          <a:ln w="9525">
            <a:noFill/>
            <a:miter lim="800000"/>
            <a:headEnd/>
            <a:tailEnd/>
          </a:ln>
        </p:spPr>
        <p:txBody>
          <a:bodyPr>
            <a:spAutoFit/>
          </a:bodyPr>
          <a:lstStyle/>
          <a:p>
            <a:endParaRPr lang="de-DE" dirty="0"/>
          </a:p>
          <a:p>
            <a:r>
              <a:rPr lang="de-DE" i="1" dirty="0"/>
              <a:t>Die </a:t>
            </a:r>
            <a:r>
              <a:rPr lang="de-DE" b="1" i="1" dirty="0"/>
              <a:t>Kalenderbereinigung</a:t>
            </a:r>
            <a:r>
              <a:rPr lang="de-DE" i="1" dirty="0"/>
              <a:t> ist ein statistisches Verfahren, mit dem Kalendereffekte aus einer ökonomischen Zeitreihe beseitigt werden. Der </a:t>
            </a:r>
            <a:r>
              <a:rPr lang="de-DE" b="1" i="1" dirty="0"/>
              <a:t>Kalendereffekt</a:t>
            </a:r>
            <a:r>
              <a:rPr lang="de-DE" i="1" dirty="0"/>
              <a:t> ist die Veränderung, die durch die unterschiedliche Anzahl der Arbeitstage in einem Monat oder in einem anderen Zeitraum (Quartal, Jahr) verursacht wird.</a:t>
            </a:r>
          </a:p>
          <a:p>
            <a:r>
              <a:rPr lang="de-DE" i="1" dirty="0"/>
              <a:t>Die Kalenderbereinigung wird hauptsächlich bei der Berechnung von Konjunkturstatistiken (KS) verwendet</a:t>
            </a:r>
          </a:p>
          <a:p>
            <a:endParaRPr lang="de-DE" i="1" dirty="0"/>
          </a:p>
          <a:p>
            <a:endParaRPr lang="de-DE" i="1" dirty="0"/>
          </a:p>
          <a:p>
            <a:endParaRPr lang="de-DE" dirty="0"/>
          </a:p>
        </p:txBody>
      </p:sp>
    </p:spTree>
    <p:extLst>
      <p:ext uri="{BB962C8B-B14F-4D97-AF65-F5344CB8AC3E}">
        <p14:creationId xmlns:p14="http://schemas.microsoft.com/office/powerpoint/2010/main" val="251649751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3785652"/>
          </a:xfrm>
          <a:prstGeom prst="rect">
            <a:avLst/>
          </a:prstGeom>
          <a:noFill/>
          <a:ln w="9525">
            <a:noFill/>
            <a:miter lim="800000"/>
            <a:headEnd/>
            <a:tailEnd/>
          </a:ln>
        </p:spPr>
        <p:txBody>
          <a:bodyPr>
            <a:spAutoFit/>
          </a:bodyPr>
          <a:lstStyle/>
          <a:p>
            <a:endParaRPr lang="de-DE" dirty="0"/>
          </a:p>
          <a:p>
            <a:r>
              <a:rPr lang="it-IT" i="1" dirty="0"/>
              <a:t>Per dati destagionalizzati si intendono i dati depurati, mediante apposite tecniche statistiche, dalle fluttuazioni attribuibili alla componente stagionale (dovute a fattori metereologici, consuetudinari, legislativi, e così via) e, se significativi, dagli effetti calendario. Questa trasformazione dei dati è la più idonea a cogliere l’evoluzione congiunturale di un indicatore</a:t>
            </a:r>
          </a:p>
          <a:p>
            <a:endParaRPr lang="it-IT" b="1" dirty="0"/>
          </a:p>
          <a:p>
            <a:endParaRPr lang="it-IT" b="1" dirty="0"/>
          </a:p>
          <a:p>
            <a:r>
              <a:rPr lang="it-IT" i="1" dirty="0"/>
              <a:t>Dati </a:t>
            </a:r>
            <a:r>
              <a:rPr lang="it-IT" i="1" dirty="0" err="1"/>
              <a:t>decalendarizzati</a:t>
            </a:r>
            <a:r>
              <a:rPr lang="it-IT" i="1" dirty="0"/>
              <a:t> = si parificano i giorni lavorativi </a:t>
            </a:r>
          </a:p>
        </p:txBody>
      </p:sp>
    </p:spTree>
    <p:extLst>
      <p:ext uri="{BB962C8B-B14F-4D97-AF65-F5344CB8AC3E}">
        <p14:creationId xmlns:p14="http://schemas.microsoft.com/office/powerpoint/2010/main" val="27439799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001643"/>
          </a:xfrm>
          <a:prstGeom prst="rect">
            <a:avLst/>
          </a:prstGeom>
          <a:noFill/>
          <a:ln w="9525">
            <a:noFill/>
            <a:miter lim="800000"/>
            <a:headEnd/>
            <a:tailEnd/>
          </a:ln>
        </p:spPr>
        <p:txBody>
          <a:bodyPr>
            <a:spAutoFit/>
          </a:bodyPr>
          <a:lstStyle/>
          <a:p>
            <a:r>
              <a:rPr lang="en-US" i="1" dirty="0" err="1"/>
              <a:t>Dennoch</a:t>
            </a:r>
            <a:r>
              <a:rPr lang="en-US" i="1" dirty="0"/>
              <a:t> lag das </a:t>
            </a:r>
            <a:r>
              <a:rPr lang="en-US" i="1" dirty="0" err="1"/>
              <a:t>Produktionsniveau</a:t>
            </a:r>
            <a:r>
              <a:rPr lang="en-US" i="1" dirty="0"/>
              <a:t> </a:t>
            </a:r>
            <a:r>
              <a:rPr lang="en-US" i="1" dirty="0" err="1"/>
              <a:t>im</a:t>
            </a:r>
            <a:r>
              <a:rPr lang="en-US" i="1" dirty="0"/>
              <a:t> </a:t>
            </a:r>
            <a:r>
              <a:rPr lang="en-US" i="1" dirty="0" err="1"/>
              <a:t>Durchschnitt</a:t>
            </a:r>
            <a:r>
              <a:rPr lang="en-US" i="1" dirty="0"/>
              <a:t> von Juli und August </a:t>
            </a:r>
            <a:r>
              <a:rPr lang="en-US" i="1" dirty="0" err="1"/>
              <a:t>spürbar</a:t>
            </a:r>
            <a:r>
              <a:rPr lang="en-US" i="1" dirty="0"/>
              <a:t> </a:t>
            </a:r>
            <a:r>
              <a:rPr lang="en-US" i="1" dirty="0" err="1"/>
              <a:t>unter</a:t>
            </a:r>
            <a:r>
              <a:rPr lang="en-US" i="1" dirty="0"/>
              <a:t> </a:t>
            </a:r>
            <a:r>
              <a:rPr lang="en-US" i="1" dirty="0" err="1"/>
              <a:t>demjenigen</a:t>
            </a:r>
            <a:r>
              <a:rPr lang="en-US" i="1" dirty="0"/>
              <a:t> des </a:t>
            </a:r>
            <a:r>
              <a:rPr lang="en-US" i="1" dirty="0" err="1"/>
              <a:t>zweiten</a:t>
            </a:r>
            <a:r>
              <a:rPr lang="en-US" i="1" dirty="0"/>
              <a:t> </a:t>
            </a:r>
            <a:r>
              <a:rPr lang="en-US" i="1" dirty="0" err="1"/>
              <a:t>Vierteljahres</a:t>
            </a:r>
            <a:r>
              <a:rPr lang="en-US" i="1" dirty="0"/>
              <a:t>.</a:t>
            </a:r>
            <a:endParaRPr lang="it-IT" i="1" dirty="0"/>
          </a:p>
          <a:p>
            <a:r>
              <a:rPr lang="it-IT" i="1" dirty="0" err="1"/>
              <a:t>Das</a:t>
            </a:r>
            <a:r>
              <a:rPr lang="it-IT" i="1" dirty="0"/>
              <a:t> Plus </a:t>
            </a:r>
            <a:r>
              <a:rPr lang="it-IT" i="1" dirty="0" err="1"/>
              <a:t>im</a:t>
            </a:r>
            <a:r>
              <a:rPr lang="it-IT" i="1" dirty="0"/>
              <a:t> August </a:t>
            </a:r>
            <a:r>
              <a:rPr lang="it-IT" i="1" dirty="0" err="1"/>
              <a:t>ist</a:t>
            </a:r>
            <a:r>
              <a:rPr lang="it-IT" i="1" dirty="0"/>
              <a:t> </a:t>
            </a:r>
            <a:r>
              <a:rPr lang="it-IT" i="1" dirty="0" err="1"/>
              <a:t>nahezu</a:t>
            </a:r>
            <a:r>
              <a:rPr lang="it-IT" i="1" dirty="0"/>
              <a:t> </a:t>
            </a:r>
            <a:r>
              <a:rPr lang="it-IT" i="1" dirty="0" err="1"/>
              <a:t>einzig</a:t>
            </a:r>
            <a:r>
              <a:rPr lang="it-IT" i="1" dirty="0"/>
              <a:t> </a:t>
            </a:r>
            <a:r>
              <a:rPr lang="it-IT" i="1" dirty="0" err="1"/>
              <a:t>auf</a:t>
            </a:r>
            <a:r>
              <a:rPr lang="it-IT" i="1" dirty="0"/>
              <a:t> die </a:t>
            </a:r>
            <a:r>
              <a:rPr lang="it-IT" i="1" dirty="0" err="1"/>
              <a:t>Herstellung</a:t>
            </a:r>
            <a:r>
              <a:rPr lang="it-IT" i="1" dirty="0"/>
              <a:t> von </a:t>
            </a:r>
            <a:r>
              <a:rPr lang="it-IT" i="1" dirty="0" err="1"/>
              <a:t>Kraftfahrzeugen</a:t>
            </a:r>
            <a:r>
              <a:rPr lang="it-IT" i="1" dirty="0"/>
              <a:t> und </a:t>
            </a:r>
            <a:r>
              <a:rPr lang="it-IT" i="1" dirty="0" err="1"/>
              <a:t>Kraftfahrzeugteilen</a:t>
            </a:r>
            <a:r>
              <a:rPr lang="it-IT" i="1" dirty="0"/>
              <a:t> </a:t>
            </a:r>
            <a:r>
              <a:rPr lang="it-IT" i="1" dirty="0" err="1"/>
              <a:t>zurückzuführen</a:t>
            </a:r>
            <a:r>
              <a:rPr lang="it-IT" i="1" dirty="0"/>
              <a:t>. </a:t>
            </a:r>
            <a:r>
              <a:rPr lang="it-IT" i="1" dirty="0" err="1"/>
              <a:t>Dass</a:t>
            </a:r>
            <a:r>
              <a:rPr lang="it-IT" i="1" dirty="0"/>
              <a:t> </a:t>
            </a:r>
            <a:r>
              <a:rPr lang="it-IT" i="1" dirty="0" err="1"/>
              <a:t>sie</a:t>
            </a:r>
            <a:r>
              <a:rPr lang="it-IT" i="1" dirty="0"/>
              <a:t> </a:t>
            </a:r>
            <a:r>
              <a:rPr lang="it-IT" i="1" dirty="0" err="1"/>
              <a:t>derart</a:t>
            </a:r>
            <a:r>
              <a:rPr lang="it-IT" i="1" dirty="0"/>
              <a:t> </a:t>
            </a:r>
            <a:r>
              <a:rPr lang="it-IT" i="1" dirty="0" err="1"/>
              <a:t>kräftig</a:t>
            </a:r>
            <a:r>
              <a:rPr lang="it-IT" i="1" dirty="0"/>
              <a:t> </a:t>
            </a:r>
            <a:r>
              <a:rPr lang="it-IT" i="1" dirty="0" err="1"/>
              <a:t>zulegte</a:t>
            </a:r>
            <a:r>
              <a:rPr lang="it-IT" i="1" dirty="0"/>
              <a:t>, </a:t>
            </a:r>
            <a:r>
              <a:rPr lang="it-IT" i="1" dirty="0" err="1"/>
              <a:t>nachdem</a:t>
            </a:r>
            <a:r>
              <a:rPr lang="it-IT" i="1" dirty="0"/>
              <a:t> </a:t>
            </a:r>
            <a:r>
              <a:rPr lang="it-IT" i="1" dirty="0" err="1"/>
              <a:t>sie</a:t>
            </a:r>
            <a:r>
              <a:rPr lang="it-IT" i="1" dirty="0"/>
              <a:t> </a:t>
            </a:r>
            <a:r>
              <a:rPr lang="it-IT" i="1" dirty="0" err="1"/>
              <a:t>im</a:t>
            </a:r>
            <a:r>
              <a:rPr lang="it-IT" i="1" dirty="0"/>
              <a:t> </a:t>
            </a:r>
            <a:r>
              <a:rPr lang="it-IT" i="1" dirty="0" err="1"/>
              <a:t>Juli</a:t>
            </a:r>
            <a:r>
              <a:rPr lang="it-IT" i="1" dirty="0"/>
              <a:t> </a:t>
            </a:r>
            <a:r>
              <a:rPr lang="it-IT" i="1" dirty="0" err="1"/>
              <a:t>stark</a:t>
            </a:r>
            <a:r>
              <a:rPr lang="it-IT" i="1" dirty="0"/>
              <a:t> </a:t>
            </a:r>
            <a:r>
              <a:rPr lang="it-IT" i="1" dirty="0" err="1"/>
              <a:t>zurückgegangen</a:t>
            </a:r>
            <a:r>
              <a:rPr lang="it-IT" i="1" dirty="0"/>
              <a:t> war, </a:t>
            </a:r>
            <a:r>
              <a:rPr lang="it-IT" i="1" dirty="0" err="1"/>
              <a:t>spricht</a:t>
            </a:r>
            <a:r>
              <a:rPr lang="it-IT" i="1" dirty="0"/>
              <a:t> </a:t>
            </a:r>
            <a:r>
              <a:rPr lang="it-IT" i="1" dirty="0" err="1"/>
              <a:t>dafür</a:t>
            </a:r>
            <a:r>
              <a:rPr lang="it-IT" i="1" dirty="0"/>
              <a:t>, </a:t>
            </a:r>
            <a:r>
              <a:rPr lang="it-IT" i="1" dirty="0" err="1"/>
              <a:t>dass</a:t>
            </a:r>
            <a:r>
              <a:rPr lang="it-IT" i="1" dirty="0"/>
              <a:t> </a:t>
            </a:r>
            <a:r>
              <a:rPr lang="it-IT" i="1" dirty="0" err="1"/>
              <a:t>hierfür</a:t>
            </a:r>
            <a:r>
              <a:rPr lang="it-IT" i="1" dirty="0"/>
              <a:t> </a:t>
            </a:r>
            <a:r>
              <a:rPr lang="it-IT" i="1" dirty="0" err="1"/>
              <a:t>auch</a:t>
            </a:r>
            <a:r>
              <a:rPr lang="it-IT" i="1" dirty="0"/>
              <a:t> </a:t>
            </a:r>
            <a:r>
              <a:rPr lang="it-IT" i="1" dirty="0" err="1"/>
              <a:t>Sonderfaktoren</a:t>
            </a:r>
            <a:r>
              <a:rPr lang="it-IT" i="1" dirty="0"/>
              <a:t> </a:t>
            </a:r>
            <a:r>
              <a:rPr lang="it-IT" i="1" dirty="0" err="1"/>
              <a:t>wie</a:t>
            </a:r>
            <a:r>
              <a:rPr lang="it-IT" i="1" dirty="0"/>
              <a:t> die Lage von </a:t>
            </a:r>
            <a:r>
              <a:rPr lang="it-IT" i="1" dirty="0" err="1"/>
              <a:t>Werksferien</a:t>
            </a:r>
            <a:r>
              <a:rPr lang="it-IT" i="1" dirty="0"/>
              <a:t> </a:t>
            </a:r>
            <a:r>
              <a:rPr lang="it-IT" i="1" dirty="0" err="1"/>
              <a:t>ausschlaggebend</a:t>
            </a:r>
            <a:r>
              <a:rPr lang="it-IT" i="1" dirty="0"/>
              <a:t> </a:t>
            </a:r>
            <a:r>
              <a:rPr lang="it-IT" i="1" dirty="0" err="1"/>
              <a:t>waren</a:t>
            </a:r>
            <a:r>
              <a:rPr lang="it-IT" i="1" dirty="0"/>
              <a:t>. </a:t>
            </a:r>
          </a:p>
          <a:p>
            <a:endParaRPr lang="it-IT" dirty="0"/>
          </a:p>
          <a:p>
            <a:r>
              <a:rPr lang="it-IT" dirty="0"/>
              <a:t>Tuttavia, il livello medio dell’attività produttiva di luglio e agosto è rimasto chiaramente inferiore a quello del secondo trimestre. L’aumento registrato in agosto è riconducibile quasi ed esclusivamente alla produzione di autoveicoli e dei relativi pezzi. Il fatto che sia aumentata così tanto, dopo che era diminuita notevolmente in luglio, dimostra che sono stati decisivi anche fattori particolari, come le ferie. </a:t>
            </a:r>
          </a:p>
        </p:txBody>
      </p:sp>
    </p:spTree>
    <p:extLst>
      <p:ext uri="{BB962C8B-B14F-4D97-AF65-F5344CB8AC3E}">
        <p14:creationId xmlns:p14="http://schemas.microsoft.com/office/powerpoint/2010/main" val="6111052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632311"/>
          </a:xfrm>
          <a:prstGeom prst="rect">
            <a:avLst/>
          </a:prstGeom>
          <a:noFill/>
          <a:ln w="9525">
            <a:noFill/>
            <a:miter lim="800000"/>
            <a:headEnd/>
            <a:tailEnd/>
          </a:ln>
        </p:spPr>
        <p:txBody>
          <a:bodyPr>
            <a:spAutoFit/>
          </a:bodyPr>
          <a:lstStyle/>
          <a:p>
            <a:r>
              <a:rPr lang="en-US" i="1" dirty="0" err="1"/>
              <a:t>Abgesehen</a:t>
            </a:r>
            <a:r>
              <a:rPr lang="en-US" i="1" dirty="0"/>
              <a:t> von der </a:t>
            </a:r>
            <a:r>
              <a:rPr lang="en-US" i="1" dirty="0" err="1"/>
              <a:t>Automobilindustrie</a:t>
            </a:r>
            <a:r>
              <a:rPr lang="en-US" i="1" dirty="0"/>
              <a:t> war das </a:t>
            </a:r>
            <a:r>
              <a:rPr lang="en-US" i="1" dirty="0" err="1"/>
              <a:t>Produktionsminus</a:t>
            </a:r>
            <a:r>
              <a:rPr lang="en-US" i="1" dirty="0"/>
              <a:t> </a:t>
            </a:r>
            <a:r>
              <a:rPr lang="en-US" i="1" dirty="0" err="1"/>
              <a:t>im</a:t>
            </a:r>
            <a:r>
              <a:rPr lang="en-US" i="1" dirty="0"/>
              <a:t> Mittel von Juli und August </a:t>
            </a:r>
            <a:r>
              <a:rPr lang="en-US" i="1" dirty="0" err="1"/>
              <a:t>über</a:t>
            </a:r>
            <a:r>
              <a:rPr lang="en-US" i="1" dirty="0"/>
              <a:t> die </a:t>
            </a:r>
            <a:r>
              <a:rPr lang="en-US" i="1" dirty="0" err="1"/>
              <a:t>Branchen</a:t>
            </a:r>
            <a:r>
              <a:rPr lang="en-US" i="1" dirty="0"/>
              <a:t> </a:t>
            </a:r>
            <a:r>
              <a:rPr lang="en-US" i="1" dirty="0" err="1"/>
              <a:t>hinweg</a:t>
            </a:r>
            <a:r>
              <a:rPr lang="en-US" i="1" dirty="0"/>
              <a:t> </a:t>
            </a:r>
            <a:r>
              <a:rPr lang="en-US" i="1" dirty="0" err="1"/>
              <a:t>recht</a:t>
            </a:r>
            <a:r>
              <a:rPr lang="en-US" i="1" dirty="0"/>
              <a:t> </a:t>
            </a:r>
            <a:r>
              <a:rPr lang="en-US" i="1" dirty="0" err="1"/>
              <a:t>breit</a:t>
            </a:r>
            <a:r>
              <a:rPr lang="en-US" i="1" dirty="0"/>
              <a:t> </a:t>
            </a:r>
            <a:r>
              <a:rPr lang="en-US" i="1" dirty="0" err="1"/>
              <a:t>verteilt</a:t>
            </a:r>
            <a:r>
              <a:rPr lang="en-US" i="1" dirty="0"/>
              <a:t>.  Auch die Produktion in den </a:t>
            </a:r>
            <a:r>
              <a:rPr lang="en-US" i="1" dirty="0" err="1"/>
              <a:t>energieintensiven</a:t>
            </a:r>
            <a:r>
              <a:rPr lang="en-US" i="1" dirty="0"/>
              <a:t> </a:t>
            </a:r>
            <a:r>
              <a:rPr lang="en-US" i="1" dirty="0" err="1"/>
              <a:t>Wirtschaftszweigen</a:t>
            </a:r>
            <a:r>
              <a:rPr lang="en-US" i="1" dirty="0"/>
              <a:t> lag </a:t>
            </a:r>
            <a:r>
              <a:rPr lang="en-US" i="1" dirty="0" err="1"/>
              <a:t>im</a:t>
            </a:r>
            <a:r>
              <a:rPr lang="en-US" i="1" dirty="0"/>
              <a:t> </a:t>
            </a:r>
            <a:r>
              <a:rPr lang="en-US" i="1" dirty="0" err="1"/>
              <a:t>Durchschnitt</a:t>
            </a:r>
            <a:r>
              <a:rPr lang="en-US" i="1" dirty="0"/>
              <a:t> von Juli und August </a:t>
            </a:r>
            <a:r>
              <a:rPr lang="en-US" i="1" dirty="0" err="1"/>
              <a:t>etwas</a:t>
            </a:r>
            <a:r>
              <a:rPr lang="en-US" i="1" dirty="0"/>
              <a:t> </a:t>
            </a:r>
            <a:r>
              <a:rPr lang="en-US" i="1" dirty="0" err="1"/>
              <a:t>unter</a:t>
            </a:r>
            <a:r>
              <a:rPr lang="en-US" i="1" dirty="0"/>
              <a:t> dem </a:t>
            </a:r>
            <a:r>
              <a:rPr lang="en-US" i="1" dirty="0" err="1"/>
              <a:t>Vorquartal</a:t>
            </a:r>
            <a:r>
              <a:rPr lang="en-US" i="1" dirty="0"/>
              <a:t>. </a:t>
            </a:r>
            <a:r>
              <a:rPr lang="en-US" i="1" dirty="0" err="1"/>
              <a:t>Ihre</a:t>
            </a:r>
            <a:r>
              <a:rPr lang="en-US" i="1" dirty="0"/>
              <a:t> </a:t>
            </a:r>
            <a:r>
              <a:rPr lang="en-US" i="1" dirty="0" err="1"/>
              <a:t>Erholungsbewegung</a:t>
            </a:r>
            <a:r>
              <a:rPr lang="en-US" i="1" dirty="0"/>
              <a:t> </a:t>
            </a:r>
            <a:r>
              <a:rPr lang="en-US" i="1" dirty="0" err="1"/>
              <a:t>aus</a:t>
            </a:r>
            <a:r>
              <a:rPr lang="en-US" i="1" dirty="0"/>
              <a:t> dem </a:t>
            </a:r>
            <a:r>
              <a:rPr lang="en-US" i="1" dirty="0" err="1"/>
              <a:t>ersten</a:t>
            </a:r>
            <a:r>
              <a:rPr lang="en-US" i="1" dirty="0"/>
              <a:t> </a:t>
            </a:r>
            <a:r>
              <a:rPr lang="en-US" i="1" dirty="0" err="1"/>
              <a:t>Halbjahr</a:t>
            </a:r>
            <a:r>
              <a:rPr lang="en-US" i="1" dirty="0"/>
              <a:t> </a:t>
            </a:r>
            <a:r>
              <a:rPr lang="en-US" i="1" dirty="0" err="1"/>
              <a:t>setzte</a:t>
            </a:r>
            <a:r>
              <a:rPr lang="en-US" i="1" dirty="0"/>
              <a:t> </a:t>
            </a:r>
            <a:r>
              <a:rPr lang="en-US" i="1" dirty="0" err="1"/>
              <a:t>sich</a:t>
            </a:r>
            <a:r>
              <a:rPr lang="en-US" i="1" dirty="0"/>
              <a:t> </a:t>
            </a:r>
            <a:r>
              <a:rPr lang="en-US" i="1" dirty="0" err="1"/>
              <a:t>damit</a:t>
            </a:r>
            <a:r>
              <a:rPr lang="en-US" i="1" dirty="0"/>
              <a:t> </a:t>
            </a:r>
            <a:r>
              <a:rPr lang="en-US" i="1" dirty="0" err="1"/>
              <a:t>nicht</a:t>
            </a:r>
            <a:r>
              <a:rPr lang="en-US" i="1" dirty="0"/>
              <a:t> </a:t>
            </a:r>
            <a:r>
              <a:rPr lang="en-US" i="1" dirty="0" err="1"/>
              <a:t>weiter</a:t>
            </a:r>
            <a:r>
              <a:rPr lang="en-US" i="1" dirty="0"/>
              <a:t> fort. </a:t>
            </a:r>
          </a:p>
          <a:p>
            <a:endParaRPr lang="en-US" dirty="0"/>
          </a:p>
          <a:p>
            <a:r>
              <a:rPr lang="it-IT" dirty="0"/>
              <a:t>A metà luglio e agosto, fatta eccezione per l’industria automobilistica, il calo della produzione era ben distribuito tra i vari settori. Nello stesso periodo, anche l’attività produttiva delle industrie ad alta intensità energetica è stata in media leggermente inferiore a quella del trimestre precedente. Quindi i segnali di ripresa registrati nel primo semestre non hanno continuato a verificarsi.</a:t>
            </a:r>
          </a:p>
        </p:txBody>
      </p:sp>
    </p:spTree>
    <p:extLst>
      <p:ext uri="{BB962C8B-B14F-4D97-AF65-F5344CB8AC3E}">
        <p14:creationId xmlns:p14="http://schemas.microsoft.com/office/powerpoint/2010/main" val="13399952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370975"/>
          </a:xfrm>
          <a:prstGeom prst="rect">
            <a:avLst/>
          </a:prstGeom>
          <a:noFill/>
          <a:ln w="9525">
            <a:noFill/>
            <a:miter lim="800000"/>
            <a:headEnd/>
            <a:tailEnd/>
          </a:ln>
        </p:spPr>
        <p:txBody>
          <a:bodyPr>
            <a:spAutoFit/>
          </a:bodyPr>
          <a:lstStyle/>
          <a:p>
            <a:r>
              <a:rPr lang="it-IT" b="1" i="1" dirty="0" err="1"/>
              <a:t>Wie</a:t>
            </a:r>
            <a:r>
              <a:rPr lang="it-IT" b="1" i="1" dirty="0"/>
              <a:t> die </a:t>
            </a:r>
            <a:r>
              <a:rPr lang="it-IT" b="1" i="1" dirty="0" err="1"/>
              <a:t>Gehaltserhöhung</a:t>
            </a:r>
            <a:r>
              <a:rPr lang="it-IT" b="1" i="1" dirty="0"/>
              <a:t> </a:t>
            </a:r>
            <a:r>
              <a:rPr lang="it-IT" b="1" i="1" dirty="0" err="1"/>
              <a:t>nicht</a:t>
            </a:r>
            <a:r>
              <a:rPr lang="it-IT" b="1" i="1" dirty="0"/>
              <a:t> zur Lifestyle </a:t>
            </a:r>
            <a:r>
              <a:rPr lang="it-IT" b="1" i="1" dirty="0" err="1"/>
              <a:t>Inflation</a:t>
            </a:r>
            <a:r>
              <a:rPr lang="it-IT" b="1" i="1" dirty="0"/>
              <a:t> </a:t>
            </a:r>
            <a:r>
              <a:rPr lang="it-IT" b="1" i="1" dirty="0" err="1"/>
              <a:t>wird</a:t>
            </a:r>
            <a:endParaRPr lang="it-IT" i="1" dirty="0"/>
          </a:p>
          <a:p>
            <a:r>
              <a:rPr lang="it-IT" b="1" i="1" dirty="0"/>
              <a:t> </a:t>
            </a:r>
            <a:r>
              <a:rPr lang="it-IT" i="1" dirty="0" err="1"/>
              <a:t>Wer</a:t>
            </a:r>
            <a:r>
              <a:rPr lang="it-IT" i="1" dirty="0"/>
              <a:t> </a:t>
            </a:r>
            <a:r>
              <a:rPr lang="it-IT" i="1" dirty="0" err="1"/>
              <a:t>mehr</a:t>
            </a:r>
            <a:r>
              <a:rPr lang="it-IT" i="1" dirty="0"/>
              <a:t> </a:t>
            </a:r>
            <a:r>
              <a:rPr lang="it-IT" i="1" dirty="0" err="1"/>
              <a:t>verdient</a:t>
            </a:r>
            <a:r>
              <a:rPr lang="it-IT" i="1" dirty="0"/>
              <a:t>, </a:t>
            </a:r>
            <a:r>
              <a:rPr lang="it-IT" i="1" dirty="0" err="1"/>
              <a:t>gibt</a:t>
            </a:r>
            <a:r>
              <a:rPr lang="it-IT" i="1" dirty="0"/>
              <a:t> </a:t>
            </a:r>
            <a:r>
              <a:rPr lang="it-IT" i="1" dirty="0" err="1"/>
              <a:t>oft</a:t>
            </a:r>
            <a:r>
              <a:rPr lang="it-IT" i="1" dirty="0"/>
              <a:t> </a:t>
            </a:r>
            <a:r>
              <a:rPr lang="it-IT" i="1" dirty="0" err="1"/>
              <a:t>automatisch</a:t>
            </a:r>
            <a:r>
              <a:rPr lang="it-IT" i="1" dirty="0"/>
              <a:t> </a:t>
            </a:r>
            <a:r>
              <a:rPr lang="it-IT" i="1" dirty="0" err="1"/>
              <a:t>mehr</a:t>
            </a:r>
            <a:r>
              <a:rPr lang="it-IT" i="1" dirty="0"/>
              <a:t> </a:t>
            </a:r>
            <a:r>
              <a:rPr lang="it-IT" i="1" dirty="0" err="1"/>
              <a:t>aus</a:t>
            </a:r>
            <a:r>
              <a:rPr lang="it-IT" i="1" dirty="0"/>
              <a:t>. </a:t>
            </a:r>
            <a:r>
              <a:rPr lang="it-IT" i="1" dirty="0" err="1"/>
              <a:t>Der</a:t>
            </a:r>
            <a:r>
              <a:rPr lang="it-IT" i="1" dirty="0"/>
              <a:t> Bonus </a:t>
            </a:r>
            <a:r>
              <a:rPr lang="it-IT" i="1" dirty="0" err="1"/>
              <a:t>oder</a:t>
            </a:r>
            <a:r>
              <a:rPr lang="it-IT" i="1" dirty="0"/>
              <a:t> die </a:t>
            </a:r>
            <a:r>
              <a:rPr lang="it-IT" i="1" dirty="0" err="1"/>
              <a:t>wohlverdiente</a:t>
            </a:r>
            <a:r>
              <a:rPr lang="it-IT" i="1" dirty="0"/>
              <a:t> </a:t>
            </a:r>
            <a:r>
              <a:rPr lang="it-IT" i="1" u="sng" dirty="0" err="1"/>
              <a:t>Gehaltserhöhung</a:t>
            </a:r>
            <a:r>
              <a:rPr lang="it-IT" i="1" dirty="0"/>
              <a:t> </a:t>
            </a:r>
            <a:r>
              <a:rPr lang="it-IT" i="1" dirty="0" err="1"/>
              <a:t>machen</a:t>
            </a:r>
            <a:r>
              <a:rPr lang="it-IT" i="1" dirty="0"/>
              <a:t> </a:t>
            </a:r>
            <a:r>
              <a:rPr lang="it-IT" i="1" dirty="0" err="1"/>
              <a:t>einen</a:t>
            </a:r>
            <a:r>
              <a:rPr lang="it-IT" i="1" dirty="0"/>
              <a:t> </a:t>
            </a:r>
            <a:r>
              <a:rPr lang="it-IT" i="1" dirty="0" err="1"/>
              <a:t>also</a:t>
            </a:r>
            <a:r>
              <a:rPr lang="it-IT" i="1" dirty="0"/>
              <a:t> </a:t>
            </a:r>
            <a:r>
              <a:rPr lang="it-IT" i="1" dirty="0" err="1"/>
              <a:t>schlussendlich</a:t>
            </a:r>
            <a:r>
              <a:rPr lang="it-IT" i="1" dirty="0"/>
              <a:t> </a:t>
            </a:r>
            <a:r>
              <a:rPr lang="it-IT" i="1" dirty="0" err="1"/>
              <a:t>nicht</a:t>
            </a:r>
            <a:r>
              <a:rPr lang="it-IT" i="1" dirty="0"/>
              <a:t> </a:t>
            </a:r>
            <a:r>
              <a:rPr lang="it-IT" i="1" dirty="0" err="1"/>
              <a:t>viel</a:t>
            </a:r>
            <a:r>
              <a:rPr lang="it-IT" i="1" dirty="0"/>
              <a:t> </a:t>
            </a:r>
            <a:r>
              <a:rPr lang="it-IT" i="1" dirty="0" err="1"/>
              <a:t>reicher</a:t>
            </a:r>
            <a:r>
              <a:rPr lang="it-IT" i="1" dirty="0"/>
              <a:t>. Es sei </a:t>
            </a:r>
            <a:r>
              <a:rPr lang="it-IT" i="1" dirty="0" err="1"/>
              <a:t>denn</a:t>
            </a:r>
            <a:r>
              <a:rPr lang="it-IT" i="1" dirty="0"/>
              <a:t>, man </a:t>
            </a:r>
            <a:r>
              <a:rPr lang="it-IT" i="1" dirty="0" err="1"/>
              <a:t>bekommt</a:t>
            </a:r>
            <a:r>
              <a:rPr lang="it-IT" i="1" dirty="0"/>
              <a:t> die </a:t>
            </a:r>
            <a:r>
              <a:rPr lang="it-IT" i="1" dirty="0" err="1"/>
              <a:t>sogenannte</a:t>
            </a:r>
            <a:r>
              <a:rPr lang="it-IT" i="1" dirty="0"/>
              <a:t> «Lifestyle </a:t>
            </a:r>
            <a:r>
              <a:rPr lang="it-IT" i="1" dirty="0" err="1"/>
              <a:t>Inflation</a:t>
            </a:r>
            <a:r>
              <a:rPr lang="it-IT" i="1" dirty="0"/>
              <a:t>» in </a:t>
            </a:r>
            <a:r>
              <a:rPr lang="it-IT" i="1" dirty="0" err="1"/>
              <a:t>den</a:t>
            </a:r>
            <a:r>
              <a:rPr lang="it-IT" i="1" dirty="0"/>
              <a:t> </a:t>
            </a:r>
            <a:r>
              <a:rPr lang="it-IT" i="1" dirty="0" err="1"/>
              <a:t>Griff</a:t>
            </a:r>
            <a:r>
              <a:rPr lang="it-IT" i="1" dirty="0"/>
              <a:t> und </a:t>
            </a:r>
            <a:r>
              <a:rPr lang="it-IT" i="1" dirty="0" err="1"/>
              <a:t>lernt</a:t>
            </a:r>
            <a:r>
              <a:rPr lang="it-IT" i="1" dirty="0"/>
              <a:t>, die </a:t>
            </a:r>
            <a:r>
              <a:rPr lang="it-IT" i="1" dirty="0" err="1"/>
              <a:t>Ausgaben</a:t>
            </a:r>
            <a:r>
              <a:rPr lang="it-IT" i="1" dirty="0"/>
              <a:t> und (</a:t>
            </a:r>
            <a:r>
              <a:rPr lang="it-IT" i="1" dirty="0" err="1"/>
              <a:t>zusätzlichen</a:t>
            </a:r>
            <a:r>
              <a:rPr lang="it-IT" i="1" dirty="0"/>
              <a:t>) </a:t>
            </a:r>
            <a:r>
              <a:rPr lang="it-IT" i="1" dirty="0" err="1"/>
              <a:t>Einnahmen</a:t>
            </a:r>
            <a:r>
              <a:rPr lang="it-IT" i="1" dirty="0"/>
              <a:t> </a:t>
            </a:r>
            <a:r>
              <a:rPr lang="it-IT" i="1" dirty="0" err="1"/>
              <a:t>bewusster</a:t>
            </a:r>
            <a:r>
              <a:rPr lang="it-IT" i="1" dirty="0"/>
              <a:t> </a:t>
            </a:r>
            <a:r>
              <a:rPr lang="it-IT" i="1" dirty="0" err="1"/>
              <a:t>zu</a:t>
            </a:r>
            <a:r>
              <a:rPr lang="it-IT" i="1" dirty="0"/>
              <a:t> </a:t>
            </a:r>
            <a:r>
              <a:rPr lang="it-IT" i="1" dirty="0" err="1"/>
              <a:t>verwalten</a:t>
            </a:r>
            <a:r>
              <a:rPr lang="it-IT" i="1" dirty="0"/>
              <a:t>. </a:t>
            </a:r>
            <a:r>
              <a:rPr lang="it-IT" i="1" dirty="0" err="1"/>
              <a:t>Nicht</a:t>
            </a:r>
            <a:r>
              <a:rPr lang="it-IT" i="1" dirty="0"/>
              <a:t> </a:t>
            </a:r>
            <a:r>
              <a:rPr lang="it-IT" i="1" dirty="0" err="1"/>
              <a:t>unbedingt</a:t>
            </a:r>
            <a:r>
              <a:rPr lang="it-IT" i="1" dirty="0"/>
              <a:t> </a:t>
            </a:r>
            <a:r>
              <a:rPr lang="it-IT" i="1" dirty="0" err="1"/>
              <a:t>des</a:t>
            </a:r>
            <a:r>
              <a:rPr lang="it-IT" i="1" dirty="0"/>
              <a:t> </a:t>
            </a:r>
            <a:r>
              <a:rPr lang="it-IT" i="1" dirty="0" err="1"/>
              <a:t>Hortens</a:t>
            </a:r>
            <a:r>
              <a:rPr lang="it-IT" i="1" dirty="0"/>
              <a:t> </a:t>
            </a:r>
            <a:r>
              <a:rPr lang="it-IT" i="1" dirty="0" err="1"/>
              <a:t>oder</a:t>
            </a:r>
            <a:r>
              <a:rPr lang="it-IT" i="1" dirty="0"/>
              <a:t> </a:t>
            </a:r>
            <a:r>
              <a:rPr lang="it-IT" i="1" dirty="0" err="1"/>
              <a:t>Sparens</a:t>
            </a:r>
            <a:r>
              <a:rPr lang="it-IT" i="1" dirty="0"/>
              <a:t> </a:t>
            </a:r>
            <a:r>
              <a:rPr lang="it-IT" i="1" dirty="0" err="1"/>
              <a:t>wegen</a:t>
            </a:r>
            <a:r>
              <a:rPr lang="it-IT" i="1" dirty="0"/>
              <a:t>, </a:t>
            </a:r>
            <a:r>
              <a:rPr lang="it-IT" i="1" dirty="0" err="1"/>
              <a:t>sondern</a:t>
            </a:r>
            <a:r>
              <a:rPr lang="it-IT" i="1" dirty="0"/>
              <a:t> </a:t>
            </a:r>
            <a:r>
              <a:rPr lang="it-IT" i="1" dirty="0" err="1"/>
              <a:t>um</a:t>
            </a:r>
            <a:r>
              <a:rPr lang="it-IT" i="1" dirty="0"/>
              <a:t> </a:t>
            </a:r>
            <a:r>
              <a:rPr lang="it-IT" i="1" dirty="0" err="1"/>
              <a:t>sich</a:t>
            </a:r>
            <a:r>
              <a:rPr lang="it-IT" i="1" dirty="0"/>
              <a:t> </a:t>
            </a:r>
            <a:r>
              <a:rPr lang="it-IT" i="1" dirty="0" err="1"/>
              <a:t>bewusst</a:t>
            </a:r>
            <a:r>
              <a:rPr lang="it-IT" i="1" dirty="0"/>
              <a:t> </a:t>
            </a:r>
            <a:r>
              <a:rPr lang="it-IT" i="1" dirty="0" err="1"/>
              <a:t>mit</a:t>
            </a:r>
            <a:r>
              <a:rPr lang="it-IT" i="1" dirty="0"/>
              <a:t> dem </a:t>
            </a:r>
            <a:r>
              <a:rPr lang="it-IT" i="1" dirty="0" err="1"/>
              <a:t>zu</a:t>
            </a:r>
            <a:r>
              <a:rPr lang="it-IT" i="1" dirty="0"/>
              <a:t> </a:t>
            </a:r>
            <a:r>
              <a:rPr lang="it-IT" i="1" dirty="0" err="1"/>
              <a:t>belohnen</a:t>
            </a:r>
            <a:r>
              <a:rPr lang="it-IT" i="1" dirty="0"/>
              <a:t>, </a:t>
            </a:r>
            <a:r>
              <a:rPr lang="it-IT" i="1" dirty="0" err="1"/>
              <a:t>was</a:t>
            </a:r>
            <a:r>
              <a:rPr lang="it-IT" i="1" dirty="0"/>
              <a:t> </a:t>
            </a:r>
            <a:r>
              <a:rPr lang="it-IT" i="1" dirty="0" err="1"/>
              <a:t>im</a:t>
            </a:r>
            <a:r>
              <a:rPr lang="it-IT" i="1" dirty="0"/>
              <a:t> </a:t>
            </a:r>
            <a:r>
              <a:rPr lang="it-IT" i="1" dirty="0" err="1"/>
              <a:t>Leben</a:t>
            </a:r>
            <a:r>
              <a:rPr lang="it-IT" i="1" dirty="0"/>
              <a:t> </a:t>
            </a:r>
            <a:r>
              <a:rPr lang="it-IT" i="1" dirty="0" err="1"/>
              <a:t>wirklich</a:t>
            </a:r>
            <a:r>
              <a:rPr lang="it-IT" i="1" dirty="0"/>
              <a:t> </a:t>
            </a:r>
            <a:r>
              <a:rPr lang="it-IT" i="1" dirty="0" err="1"/>
              <a:t>zählt</a:t>
            </a:r>
            <a:r>
              <a:rPr lang="it-IT" i="1" dirty="0"/>
              <a:t>.</a:t>
            </a:r>
          </a:p>
          <a:p>
            <a:r>
              <a:rPr lang="it-IT" b="1" dirty="0"/>
              <a:t>Come un aumento dello stipendio non deve trasformarsi in inflazione dello stile di vita</a:t>
            </a:r>
            <a:endParaRPr lang="it-IT" dirty="0"/>
          </a:p>
          <a:p>
            <a:r>
              <a:rPr lang="it-IT" dirty="0"/>
              <a:t>Chi guadagna di più tende anche a spendere di più: per questo, un bonus o un meritato aumento dello stipendio non vi renderanno molto più ricchi, a meno che non impariate a controllare la cosiddetta “inflazione da stile di vita” e a gestire in modo più consapevole sia le spese che le entrate extra. Questo non per accumulare o risparmiare soldi, ma per premiarvi consapevolmente con quello che veramente conta nella vita. </a:t>
            </a:r>
            <a:endParaRPr lang="it-IT" sz="2800" dirty="0"/>
          </a:p>
        </p:txBody>
      </p:sp>
    </p:spTree>
    <p:extLst>
      <p:ext uri="{BB962C8B-B14F-4D97-AF65-F5344CB8AC3E}">
        <p14:creationId xmlns:p14="http://schemas.microsoft.com/office/powerpoint/2010/main" val="24470072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3416320"/>
          </a:xfrm>
          <a:prstGeom prst="rect">
            <a:avLst/>
          </a:prstGeom>
          <a:noFill/>
          <a:ln w="9525">
            <a:noFill/>
            <a:miter lim="800000"/>
            <a:headEnd/>
            <a:tailEnd/>
          </a:ln>
        </p:spPr>
        <p:txBody>
          <a:bodyPr>
            <a:spAutoFit/>
          </a:bodyPr>
          <a:lstStyle/>
          <a:p>
            <a:r>
              <a:rPr lang="en-US" i="1" dirty="0"/>
              <a:t>In das Bild </a:t>
            </a:r>
            <a:r>
              <a:rPr lang="en-US" i="1" dirty="0" err="1"/>
              <a:t>einer</a:t>
            </a:r>
            <a:r>
              <a:rPr lang="en-US" i="1" dirty="0"/>
              <a:t> </a:t>
            </a:r>
            <a:r>
              <a:rPr lang="en-US" i="1" dirty="0" err="1"/>
              <a:t>insgesamt</a:t>
            </a:r>
            <a:r>
              <a:rPr lang="en-US" i="1" dirty="0"/>
              <a:t> </a:t>
            </a:r>
            <a:r>
              <a:rPr lang="en-US" i="1" dirty="0" err="1"/>
              <a:t>schwachen</a:t>
            </a:r>
            <a:r>
              <a:rPr lang="en-US" i="1" dirty="0"/>
              <a:t> </a:t>
            </a:r>
            <a:r>
              <a:rPr lang="en-US" i="1" dirty="0" err="1"/>
              <a:t>Industriekonjunktur</a:t>
            </a:r>
            <a:r>
              <a:rPr lang="en-US" i="1" dirty="0"/>
              <a:t> </a:t>
            </a:r>
            <a:r>
              <a:rPr lang="en-US" i="1" dirty="0" err="1"/>
              <a:t>passt</a:t>
            </a:r>
            <a:r>
              <a:rPr lang="en-US" i="1" dirty="0"/>
              <a:t>, </a:t>
            </a:r>
            <a:r>
              <a:rPr lang="en-US" i="1" dirty="0" err="1"/>
              <a:t>dass</a:t>
            </a:r>
            <a:r>
              <a:rPr lang="en-US" i="1" dirty="0"/>
              <a:t> die </a:t>
            </a:r>
            <a:r>
              <a:rPr lang="en-US" i="1" dirty="0" err="1"/>
              <a:t>Unternehmen</a:t>
            </a:r>
            <a:r>
              <a:rPr lang="en-US" i="1" dirty="0"/>
              <a:t> </a:t>
            </a:r>
            <a:r>
              <a:rPr lang="en-US" i="1" dirty="0" err="1"/>
              <a:t>im</a:t>
            </a:r>
            <a:r>
              <a:rPr lang="en-US" i="1" dirty="0"/>
              <a:t> </a:t>
            </a:r>
            <a:r>
              <a:rPr lang="en-US" i="1" dirty="0" err="1"/>
              <a:t>Verarbeitenden</a:t>
            </a:r>
            <a:r>
              <a:rPr lang="en-US" i="1" dirty="0"/>
              <a:t> </a:t>
            </a:r>
            <a:r>
              <a:rPr lang="en-US" i="1" dirty="0" err="1"/>
              <a:t>Gewerbe</a:t>
            </a:r>
            <a:r>
              <a:rPr lang="en-US" i="1" dirty="0"/>
              <a:t> </a:t>
            </a:r>
            <a:r>
              <a:rPr lang="en-US" i="1" dirty="0" err="1"/>
              <a:t>ihre</a:t>
            </a:r>
            <a:r>
              <a:rPr lang="en-US" i="1" dirty="0"/>
              <a:t> </a:t>
            </a:r>
            <a:r>
              <a:rPr lang="en-US" i="1" dirty="0" err="1"/>
              <a:t>Geschäftslage</a:t>
            </a:r>
            <a:r>
              <a:rPr lang="en-US" i="1" dirty="0"/>
              <a:t> </a:t>
            </a:r>
            <a:r>
              <a:rPr lang="en-US" i="1" dirty="0" err="1"/>
              <a:t>im</a:t>
            </a:r>
            <a:r>
              <a:rPr lang="en-US" i="1" dirty="0"/>
              <a:t> </a:t>
            </a:r>
            <a:r>
              <a:rPr lang="en-US" i="1" dirty="0" err="1"/>
              <a:t>dritten</a:t>
            </a:r>
            <a:r>
              <a:rPr lang="en-US" i="1" dirty="0"/>
              <a:t> </a:t>
            </a:r>
            <a:r>
              <a:rPr lang="en-US" i="1" dirty="0" err="1"/>
              <a:t>Vierteljahr</a:t>
            </a:r>
            <a:r>
              <a:rPr lang="en-US" i="1" dirty="0"/>
              <a:t> </a:t>
            </a:r>
            <a:r>
              <a:rPr lang="en-US" i="1" dirty="0" err="1"/>
              <a:t>gemäß</a:t>
            </a:r>
            <a:r>
              <a:rPr lang="en-US" i="1" dirty="0"/>
              <a:t> </a:t>
            </a:r>
            <a:r>
              <a:rPr lang="en-US" i="1" dirty="0" err="1"/>
              <a:t>ifo</a:t>
            </a:r>
            <a:r>
              <a:rPr lang="en-US" i="1" dirty="0"/>
              <a:t> </a:t>
            </a:r>
            <a:r>
              <a:rPr lang="en-US" i="1" dirty="0" err="1"/>
              <a:t>deutlich</a:t>
            </a:r>
            <a:r>
              <a:rPr lang="en-US" i="1" dirty="0"/>
              <a:t> </a:t>
            </a:r>
            <a:r>
              <a:rPr lang="en-US" i="1" dirty="0" err="1"/>
              <a:t>schlechter</a:t>
            </a:r>
            <a:r>
              <a:rPr lang="en-US" i="1" dirty="0"/>
              <a:t> </a:t>
            </a:r>
            <a:r>
              <a:rPr lang="en-US" i="1" dirty="0" err="1"/>
              <a:t>einschätzten</a:t>
            </a:r>
            <a:r>
              <a:rPr lang="en-US" i="1" dirty="0"/>
              <a:t> </a:t>
            </a:r>
            <a:r>
              <a:rPr lang="en-US" i="1" dirty="0" err="1"/>
              <a:t>als</a:t>
            </a:r>
            <a:r>
              <a:rPr lang="en-US" i="1" dirty="0"/>
              <a:t> </a:t>
            </a:r>
            <a:r>
              <a:rPr lang="en-US" i="1" dirty="0" err="1"/>
              <a:t>im</a:t>
            </a:r>
            <a:r>
              <a:rPr lang="en-US" i="1" dirty="0"/>
              <a:t> </a:t>
            </a:r>
            <a:r>
              <a:rPr lang="en-US" i="1" dirty="0" err="1"/>
              <a:t>Vorquartal</a:t>
            </a:r>
            <a:r>
              <a:rPr lang="en-US" i="1" dirty="0"/>
              <a:t>. </a:t>
            </a:r>
            <a:endParaRPr lang="it-IT" i="1" dirty="0"/>
          </a:p>
          <a:p>
            <a:endParaRPr lang="it-IT" dirty="0"/>
          </a:p>
          <a:p>
            <a:r>
              <a:rPr lang="it-IT" dirty="0"/>
              <a:t>Secondo </a:t>
            </a:r>
            <a:r>
              <a:rPr lang="it-IT" dirty="0" err="1"/>
              <a:t>l’Ifo</a:t>
            </a:r>
            <a:r>
              <a:rPr lang="it-IT" dirty="0"/>
              <a:t>, nel quadro di una debole produzione industriale generale, le aziende del settore manufatturiero hanno valutato l’andamento dei loro affari del terzo trimestre nettamente inferiore al trimestre precedente. </a:t>
            </a:r>
          </a:p>
        </p:txBody>
      </p:sp>
    </p:spTree>
    <p:extLst>
      <p:ext uri="{BB962C8B-B14F-4D97-AF65-F5344CB8AC3E}">
        <p14:creationId xmlns:p14="http://schemas.microsoft.com/office/powerpoint/2010/main" val="23734589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2677656"/>
          </a:xfrm>
          <a:prstGeom prst="rect">
            <a:avLst/>
          </a:prstGeom>
          <a:noFill/>
          <a:ln w="9525">
            <a:noFill/>
            <a:miter lim="800000"/>
            <a:headEnd/>
            <a:tailEnd/>
          </a:ln>
        </p:spPr>
        <p:txBody>
          <a:bodyPr>
            <a:spAutoFit/>
          </a:bodyPr>
          <a:lstStyle/>
          <a:p>
            <a:r>
              <a:rPr lang="it-IT" i="1" dirty="0"/>
              <a:t>Gli indicatori congiunturali possono essere classificati in due grandi famiglie: </a:t>
            </a:r>
          </a:p>
          <a:p>
            <a:r>
              <a:rPr lang="it-IT" i="1" dirty="0"/>
              <a:t>• quelli che misurano tempestivamente (con cadenza mensile o trimestrale) la dinamica effettiva di variabili rilevanti per la comprensione della recente evoluzione dell’economia. </a:t>
            </a:r>
          </a:p>
          <a:p>
            <a:r>
              <a:rPr lang="it-IT" i="1" dirty="0"/>
              <a:t>• quelli che registrano le attese dei consumatori e delle imprese e tendono ad anticiparne i comportamenti futuri.</a:t>
            </a:r>
          </a:p>
        </p:txBody>
      </p:sp>
    </p:spTree>
    <p:extLst>
      <p:ext uri="{BB962C8B-B14F-4D97-AF65-F5344CB8AC3E}">
        <p14:creationId xmlns:p14="http://schemas.microsoft.com/office/powerpoint/2010/main" val="4226175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154984"/>
          </a:xfrm>
          <a:prstGeom prst="rect">
            <a:avLst/>
          </a:prstGeom>
          <a:noFill/>
          <a:ln w="9525">
            <a:noFill/>
            <a:miter lim="800000"/>
            <a:headEnd/>
            <a:tailEnd/>
          </a:ln>
        </p:spPr>
        <p:txBody>
          <a:bodyPr>
            <a:spAutoFit/>
          </a:bodyPr>
          <a:lstStyle/>
          <a:p>
            <a:r>
              <a:rPr lang="de-DE" i="1" dirty="0"/>
              <a:t>Das ifo </a:t>
            </a:r>
            <a:r>
              <a:rPr lang="de-DE" b="1" i="1" dirty="0"/>
              <a:t>Geschäftsklima</a:t>
            </a:r>
            <a:r>
              <a:rPr lang="de-DE" i="1" dirty="0"/>
              <a:t> basiert auf ca. 9.000 monatlichen Meldungen von Unternehmen des Verarbeitenden Gewerbes, des Dienstleistungssektors, des Handels und des Bauhauptgewerbes. Die Unternehmen werden gebeten, ihre gegenwärtige Geschäftslage zu beurteilen und ihre Erwartungen für die nächsten sechs Monate mitzuteilen. Sie können ihre Lage mit "gut", "befriedigend" oder "schlecht" und ihre Geschäftserwartungen für die nächsten sechs Monaten als "günstiger", "gleich bleibend" oder "ungünstiger" kennzeichnen. Das Geschäftsklima ist ein transformierter Mittelwert aus den Salden der Geschäftslage und der Erwartungen. </a:t>
            </a:r>
            <a:endParaRPr lang="it-IT" i="1" dirty="0"/>
          </a:p>
        </p:txBody>
      </p:sp>
    </p:spTree>
    <p:extLst>
      <p:ext uri="{BB962C8B-B14F-4D97-AF65-F5344CB8AC3E}">
        <p14:creationId xmlns:p14="http://schemas.microsoft.com/office/powerpoint/2010/main" val="31314437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001643"/>
          </a:xfrm>
          <a:prstGeom prst="rect">
            <a:avLst/>
          </a:prstGeom>
          <a:noFill/>
          <a:ln w="9525">
            <a:noFill/>
            <a:miter lim="800000"/>
            <a:headEnd/>
            <a:tailEnd/>
          </a:ln>
        </p:spPr>
        <p:txBody>
          <a:bodyPr>
            <a:spAutoFit/>
          </a:bodyPr>
          <a:lstStyle/>
          <a:p>
            <a:r>
              <a:rPr lang="it-IT" i="1" dirty="0"/>
              <a:t>L’indice IFO viene elaborato dall’</a:t>
            </a:r>
            <a:r>
              <a:rPr lang="it-IT" i="1" u="sng" dirty="0"/>
              <a:t>IFO Institut </a:t>
            </a:r>
            <a:r>
              <a:rPr lang="it-IT" i="1" u="sng" dirty="0" err="1"/>
              <a:t>für</a:t>
            </a:r>
            <a:r>
              <a:rPr lang="it-IT" i="1" u="sng" dirty="0"/>
              <a:t> </a:t>
            </a:r>
            <a:r>
              <a:rPr lang="it-IT" i="1" u="sng" dirty="0" err="1"/>
              <a:t>Wirtschaftsforschung</a:t>
            </a:r>
            <a:r>
              <a:rPr lang="it-IT" i="1" dirty="0"/>
              <a:t> ogni mese dal 1991.</a:t>
            </a:r>
            <a:br>
              <a:rPr lang="it-IT" i="1" dirty="0"/>
            </a:br>
            <a:r>
              <a:rPr lang="it-IT" i="1" dirty="0"/>
              <a:t>Per produrlo l’IFO Institute intervista più di 7mila persone tra imprenditori e manager dei settori manifatturieri, delle costruzioni e del commercio all’ingrosso e al dettaglio.</a:t>
            </a:r>
            <a:br>
              <a:rPr lang="it-IT" i="1" dirty="0"/>
            </a:br>
            <a:r>
              <a:rPr lang="it-IT" i="1" dirty="0"/>
              <a:t>Le domande riguardano la situazione attuale dell’economia tedesca e le loro aspettative a sei mesi. Le risposte possibili sono:</a:t>
            </a:r>
          </a:p>
          <a:p>
            <a:r>
              <a:rPr lang="it-IT" i="1" dirty="0"/>
              <a:t>1) per la situazione attuale: buona, soddisfacente, povera;</a:t>
            </a:r>
            <a:br>
              <a:rPr lang="it-IT" i="1" dirty="0"/>
            </a:br>
            <a:r>
              <a:rPr lang="it-IT" i="1" dirty="0"/>
              <a:t>2) per le aspettative: migliore, uguale, peggiore.</a:t>
            </a:r>
          </a:p>
          <a:p>
            <a:r>
              <a:rPr lang="it-IT" i="1" dirty="0"/>
              <a:t>GLI INDICI IFO SONO TRE</a:t>
            </a:r>
          </a:p>
          <a:p>
            <a:r>
              <a:rPr lang="it-IT" i="1" dirty="0"/>
              <a:t>Sulla base dei dati raccolti, l’IFO Institute elabora tre indici: quello generale, chiamato IFO Business </a:t>
            </a:r>
            <a:r>
              <a:rPr lang="it-IT" i="1" dirty="0" err="1"/>
              <a:t>Climate</a:t>
            </a:r>
            <a:r>
              <a:rPr lang="it-IT" i="1" dirty="0"/>
              <a:t> Index; l’indice sulla situazione attuale e quello sulle aspettative.</a:t>
            </a:r>
          </a:p>
          <a:p>
            <a:endParaRPr lang="it-IT" dirty="0"/>
          </a:p>
          <a:p>
            <a:r>
              <a:rPr lang="it-IT" dirty="0"/>
              <a:t>https://www.soldionline.it/guide/macroeconomia/ifo-business-climate-index</a:t>
            </a:r>
          </a:p>
        </p:txBody>
      </p:sp>
    </p:spTree>
    <p:extLst>
      <p:ext uri="{BB962C8B-B14F-4D97-AF65-F5344CB8AC3E}">
        <p14:creationId xmlns:p14="http://schemas.microsoft.com/office/powerpoint/2010/main" val="277105510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524315"/>
          </a:xfrm>
          <a:prstGeom prst="rect">
            <a:avLst/>
          </a:prstGeom>
          <a:noFill/>
          <a:ln w="9525">
            <a:noFill/>
            <a:miter lim="800000"/>
            <a:headEnd/>
            <a:tailEnd/>
          </a:ln>
        </p:spPr>
        <p:txBody>
          <a:bodyPr>
            <a:spAutoFit/>
          </a:bodyPr>
          <a:lstStyle/>
          <a:p>
            <a:r>
              <a:rPr lang="it-IT" i="1" dirty="0"/>
              <a:t>Definizione del clima di fiducia Istat: L’indicatore composito del </a:t>
            </a:r>
            <a:r>
              <a:rPr lang="it-IT" b="1" i="1" dirty="0"/>
              <a:t>clima di fiducia delle imprese </a:t>
            </a:r>
            <a:r>
              <a:rPr lang="it-IT" i="1" dirty="0"/>
              <a:t>si elabora aggregando i saldi delle variabili che compongono il clima di fiducia delle: </a:t>
            </a:r>
          </a:p>
          <a:p>
            <a:r>
              <a:rPr lang="it-IT" i="1" dirty="0"/>
              <a:t>-Imprese manifatturiere. In questo caso si considerano i giudizi sulla domanda in generale, attese sulla produzione e giudizi sulle giacenze di prodotti finiti </a:t>
            </a:r>
          </a:p>
          <a:p>
            <a:r>
              <a:rPr lang="it-IT" i="1" dirty="0"/>
              <a:t>-Imprese di costruzione. In questo caso si calcolano i giudizi sulla domanda in generale e l’attesa sull’occupazione </a:t>
            </a:r>
          </a:p>
          <a:p>
            <a:r>
              <a:rPr lang="it-IT" i="1" dirty="0"/>
              <a:t>-Imprese di servizi. In questo caso si calcolano i giudizi e le attese sugli ordini e le attese sull’andamento degli affari </a:t>
            </a:r>
          </a:p>
          <a:p>
            <a:r>
              <a:rPr lang="it-IT" i="1" dirty="0"/>
              <a:t>-Imprese di commercio al dettaglio. In questo caso si calcolano i giudizi e le attese sulle vendite ed i giudizi sulle giacenze </a:t>
            </a:r>
          </a:p>
        </p:txBody>
      </p:sp>
    </p:spTree>
    <p:extLst>
      <p:ext uri="{BB962C8B-B14F-4D97-AF65-F5344CB8AC3E}">
        <p14:creationId xmlns:p14="http://schemas.microsoft.com/office/powerpoint/2010/main" val="24032562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893647"/>
          </a:xfrm>
          <a:prstGeom prst="rect">
            <a:avLst/>
          </a:prstGeom>
          <a:noFill/>
          <a:ln w="9525">
            <a:noFill/>
            <a:miter lim="800000"/>
            <a:headEnd/>
            <a:tailEnd/>
          </a:ln>
        </p:spPr>
        <p:txBody>
          <a:bodyPr>
            <a:spAutoFit/>
          </a:bodyPr>
          <a:lstStyle/>
          <a:p>
            <a:r>
              <a:rPr lang="en-US" i="1" dirty="0"/>
              <a:t>Die </a:t>
            </a:r>
            <a:r>
              <a:rPr lang="en-US" i="1" dirty="0" err="1"/>
              <a:t>leichte</a:t>
            </a:r>
            <a:r>
              <a:rPr lang="en-US" i="1" dirty="0"/>
              <a:t> </a:t>
            </a:r>
            <a:r>
              <a:rPr lang="en-US" i="1" dirty="0" err="1"/>
              <a:t>Erholungstendenz</a:t>
            </a:r>
            <a:r>
              <a:rPr lang="en-US" i="1" dirty="0"/>
              <a:t> </a:t>
            </a:r>
            <a:r>
              <a:rPr lang="en-US" i="1" dirty="0" err="1"/>
              <a:t>bei</a:t>
            </a:r>
            <a:r>
              <a:rPr lang="en-US" i="1" dirty="0"/>
              <a:t> der </a:t>
            </a:r>
            <a:r>
              <a:rPr lang="en-US" i="1" dirty="0" err="1"/>
              <a:t>Auslandsnachfrage</a:t>
            </a:r>
            <a:r>
              <a:rPr lang="en-US" i="1" dirty="0"/>
              <a:t> </a:t>
            </a:r>
            <a:r>
              <a:rPr lang="en-US" i="1" dirty="0" err="1"/>
              <a:t>nach</a:t>
            </a:r>
            <a:r>
              <a:rPr lang="en-US" i="1" dirty="0"/>
              <a:t> </a:t>
            </a:r>
            <a:r>
              <a:rPr lang="en-US" i="1" dirty="0" err="1"/>
              <a:t>deutschen</a:t>
            </a:r>
            <a:r>
              <a:rPr lang="en-US" i="1" dirty="0"/>
              <a:t> </a:t>
            </a:r>
            <a:r>
              <a:rPr lang="en-US" i="1" dirty="0" err="1"/>
              <a:t>Industrieerzeugnissen</a:t>
            </a:r>
            <a:r>
              <a:rPr lang="en-US" i="1" dirty="0"/>
              <a:t> </a:t>
            </a:r>
            <a:r>
              <a:rPr lang="en-US" i="1" dirty="0" err="1"/>
              <a:t>schwächte</a:t>
            </a:r>
            <a:r>
              <a:rPr lang="en-US" i="1" dirty="0"/>
              <a:t> </a:t>
            </a:r>
            <a:r>
              <a:rPr lang="en-US" i="1" dirty="0" err="1"/>
              <a:t>sich</a:t>
            </a:r>
            <a:r>
              <a:rPr lang="en-US" i="1" dirty="0"/>
              <a:t> </a:t>
            </a:r>
            <a:r>
              <a:rPr lang="en-US" i="1" dirty="0" err="1"/>
              <a:t>zuletzt</a:t>
            </a:r>
            <a:r>
              <a:rPr lang="en-US" i="1" dirty="0"/>
              <a:t> ab. Der </a:t>
            </a:r>
            <a:r>
              <a:rPr lang="en-US" i="1" dirty="0" err="1"/>
              <a:t>Auftragseingang</a:t>
            </a:r>
            <a:r>
              <a:rPr lang="en-US" i="1" dirty="0"/>
              <a:t> in der </a:t>
            </a:r>
            <a:r>
              <a:rPr lang="en-US" i="1" dirty="0" err="1"/>
              <a:t>deutschen</a:t>
            </a:r>
            <a:r>
              <a:rPr lang="en-US" i="1" dirty="0"/>
              <a:t> </a:t>
            </a:r>
            <a:r>
              <a:rPr lang="en-US" i="1" dirty="0" err="1"/>
              <a:t>Industrie</a:t>
            </a:r>
            <a:r>
              <a:rPr lang="en-US" i="1" dirty="0"/>
              <a:t> </a:t>
            </a:r>
            <a:r>
              <a:rPr lang="en-US" i="1" dirty="0" err="1"/>
              <a:t>ging</a:t>
            </a:r>
            <a:r>
              <a:rPr lang="en-US" i="1" dirty="0"/>
              <a:t> </a:t>
            </a:r>
            <a:r>
              <a:rPr lang="en-US" i="1" dirty="0" err="1"/>
              <a:t>im</a:t>
            </a:r>
            <a:r>
              <a:rPr lang="en-US" i="1" dirty="0"/>
              <a:t> August 2024 </a:t>
            </a:r>
            <a:r>
              <a:rPr lang="en-US" i="1" dirty="0" err="1"/>
              <a:t>saisonbereinigt</a:t>
            </a:r>
            <a:r>
              <a:rPr lang="en-US" i="1" dirty="0"/>
              <a:t> stark </a:t>
            </a:r>
            <a:r>
              <a:rPr lang="en-US" i="1" dirty="0" err="1"/>
              <a:t>zurück</a:t>
            </a:r>
            <a:r>
              <a:rPr lang="en-US" i="1" dirty="0"/>
              <a:t>. </a:t>
            </a:r>
            <a:r>
              <a:rPr lang="en-US" i="1" dirty="0" err="1"/>
              <a:t>Zuvor</a:t>
            </a:r>
            <a:r>
              <a:rPr lang="en-US" i="1" dirty="0"/>
              <a:t> war er </a:t>
            </a:r>
            <a:r>
              <a:rPr lang="en-US" i="1" dirty="0" err="1"/>
              <a:t>zwei</a:t>
            </a:r>
            <a:r>
              <a:rPr lang="en-US" i="1" dirty="0"/>
              <a:t> </a:t>
            </a:r>
            <a:r>
              <a:rPr lang="en-US" i="1" dirty="0" err="1"/>
              <a:t>Monate</a:t>
            </a:r>
            <a:r>
              <a:rPr lang="en-US" i="1" dirty="0"/>
              <a:t> in </a:t>
            </a:r>
            <a:r>
              <a:rPr lang="en-US" i="1" dirty="0" err="1"/>
              <a:t>Folge</a:t>
            </a:r>
            <a:r>
              <a:rPr lang="en-US" i="1" dirty="0"/>
              <a:t> </a:t>
            </a:r>
            <a:r>
              <a:rPr lang="en-US" i="1" dirty="0" err="1"/>
              <a:t>kräftig</a:t>
            </a:r>
            <a:r>
              <a:rPr lang="en-US" i="1" dirty="0"/>
              <a:t> </a:t>
            </a:r>
            <a:r>
              <a:rPr lang="en-US" i="1" dirty="0" err="1"/>
              <a:t>gestiegen</a:t>
            </a:r>
            <a:r>
              <a:rPr lang="en-US" i="1" dirty="0"/>
              <a:t>, </a:t>
            </a:r>
            <a:r>
              <a:rPr lang="en-US" i="1" dirty="0" err="1"/>
              <a:t>im</a:t>
            </a:r>
            <a:r>
              <a:rPr lang="en-US" i="1" dirty="0"/>
              <a:t> Juli </a:t>
            </a:r>
            <a:r>
              <a:rPr lang="en-US" i="1" dirty="0" err="1"/>
              <a:t>insbesondere</a:t>
            </a:r>
            <a:r>
              <a:rPr lang="en-US" i="1" dirty="0"/>
              <a:t> dank </a:t>
            </a:r>
            <a:r>
              <a:rPr lang="en-US" i="1" dirty="0" err="1"/>
              <a:t>einiger</a:t>
            </a:r>
            <a:r>
              <a:rPr lang="en-US" i="1" dirty="0"/>
              <a:t> </a:t>
            </a:r>
            <a:r>
              <a:rPr lang="en-US" i="1" dirty="0" err="1"/>
              <a:t>Großaufträge</a:t>
            </a:r>
            <a:r>
              <a:rPr lang="en-US" i="1" dirty="0"/>
              <a:t>. […]</a:t>
            </a:r>
            <a:endParaRPr lang="it-IT" i="1" dirty="0"/>
          </a:p>
          <a:p>
            <a:endParaRPr lang="it-IT" dirty="0"/>
          </a:p>
          <a:p>
            <a:r>
              <a:rPr lang="it-IT" dirty="0"/>
              <a:t>La lieve tendenza di ripresa della domanda estera per i prodotti industriali tedeschi si è recentemente attenuata. Gli ordini ricevuti dall’industria tedesca sono diminuiti notevolmente nell’agosto del 2024 destagionalizzato. Prima di allora era aumentato fortemente per due mesi consecutivi, soprattutto in luglio grazie ad alcuni ordini all’ingrosso. […]</a:t>
            </a:r>
          </a:p>
        </p:txBody>
      </p:sp>
    </p:spTree>
    <p:extLst>
      <p:ext uri="{BB962C8B-B14F-4D97-AF65-F5344CB8AC3E}">
        <p14:creationId xmlns:p14="http://schemas.microsoft.com/office/powerpoint/2010/main" val="32567511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893647"/>
          </a:xfrm>
          <a:prstGeom prst="rect">
            <a:avLst/>
          </a:prstGeom>
          <a:noFill/>
          <a:ln w="9525">
            <a:noFill/>
            <a:miter lim="800000"/>
            <a:headEnd/>
            <a:tailEnd/>
          </a:ln>
        </p:spPr>
        <p:txBody>
          <a:bodyPr>
            <a:spAutoFit/>
          </a:bodyPr>
          <a:lstStyle/>
          <a:p>
            <a:r>
              <a:rPr lang="en-US" i="1" dirty="0" err="1"/>
              <a:t>Im</a:t>
            </a:r>
            <a:r>
              <a:rPr lang="en-US" i="1" dirty="0"/>
              <a:t> </a:t>
            </a:r>
            <a:r>
              <a:rPr lang="en-US" i="1" dirty="0" err="1"/>
              <a:t>Einklang</a:t>
            </a:r>
            <a:r>
              <a:rPr lang="en-US" i="1" dirty="0"/>
              <a:t> </a:t>
            </a:r>
            <a:r>
              <a:rPr lang="en-US" i="1" dirty="0" err="1"/>
              <a:t>mit</a:t>
            </a:r>
            <a:r>
              <a:rPr lang="en-US" i="1" dirty="0"/>
              <a:t> der </a:t>
            </a:r>
            <a:r>
              <a:rPr lang="en-US" i="1" dirty="0" err="1"/>
              <a:t>insgesamt</a:t>
            </a:r>
            <a:r>
              <a:rPr lang="en-US" i="1" dirty="0"/>
              <a:t> </a:t>
            </a:r>
            <a:r>
              <a:rPr lang="en-US" i="1" dirty="0" err="1"/>
              <a:t>schwachen</a:t>
            </a:r>
            <a:r>
              <a:rPr lang="en-US" i="1" dirty="0"/>
              <a:t> </a:t>
            </a:r>
            <a:r>
              <a:rPr lang="en-US" i="1" dirty="0" err="1"/>
              <a:t>Nachfrage</a:t>
            </a:r>
            <a:r>
              <a:rPr lang="en-US" i="1" dirty="0"/>
              <a:t> </a:t>
            </a:r>
            <a:r>
              <a:rPr lang="en-US" i="1" dirty="0" err="1"/>
              <a:t>nach</a:t>
            </a:r>
            <a:r>
              <a:rPr lang="en-US" i="1" dirty="0"/>
              <a:t> </a:t>
            </a:r>
            <a:r>
              <a:rPr lang="en-US" i="1" dirty="0" err="1"/>
              <a:t>deutschen</a:t>
            </a:r>
            <a:r>
              <a:rPr lang="en-US" i="1" dirty="0"/>
              <a:t> </a:t>
            </a:r>
            <a:r>
              <a:rPr lang="en-US" i="1" dirty="0" err="1"/>
              <a:t>Industrieprodukten</a:t>
            </a:r>
            <a:r>
              <a:rPr lang="en-US" i="1" dirty="0"/>
              <a:t> </a:t>
            </a:r>
            <a:r>
              <a:rPr lang="en-US" i="1" dirty="0" err="1"/>
              <a:t>verschlechterten</a:t>
            </a:r>
            <a:r>
              <a:rPr lang="en-US" i="1" dirty="0"/>
              <a:t> </a:t>
            </a:r>
            <a:r>
              <a:rPr lang="en-US" i="1" dirty="0" err="1"/>
              <a:t>sich</a:t>
            </a:r>
            <a:r>
              <a:rPr lang="en-US" i="1" dirty="0"/>
              <a:t> die </a:t>
            </a:r>
            <a:r>
              <a:rPr lang="en-US" i="1" dirty="0" err="1"/>
              <a:t>Geschäftserwartungen</a:t>
            </a:r>
            <a:r>
              <a:rPr lang="en-US" i="1" dirty="0"/>
              <a:t> </a:t>
            </a:r>
            <a:r>
              <a:rPr lang="en-US" i="1" dirty="0" err="1"/>
              <a:t>im</a:t>
            </a:r>
            <a:r>
              <a:rPr lang="en-US" i="1" dirty="0"/>
              <a:t> </a:t>
            </a:r>
            <a:r>
              <a:rPr lang="en-US" i="1" dirty="0" err="1"/>
              <a:t>ifo</a:t>
            </a:r>
            <a:r>
              <a:rPr lang="en-US" i="1" dirty="0"/>
              <a:t> </a:t>
            </a:r>
            <a:r>
              <a:rPr lang="en-US" i="1" dirty="0" err="1"/>
              <a:t>Verarbeitenden</a:t>
            </a:r>
            <a:r>
              <a:rPr lang="en-US" i="1" dirty="0"/>
              <a:t> </a:t>
            </a:r>
            <a:r>
              <a:rPr lang="en-US" i="1" dirty="0" err="1"/>
              <a:t>Gewerbe</a:t>
            </a:r>
            <a:r>
              <a:rPr lang="en-US" i="1" dirty="0"/>
              <a:t> </a:t>
            </a:r>
            <a:r>
              <a:rPr lang="en-US" i="1" dirty="0" err="1"/>
              <a:t>sowie</a:t>
            </a:r>
            <a:r>
              <a:rPr lang="en-US" i="1" dirty="0"/>
              <a:t> die </a:t>
            </a:r>
            <a:r>
              <a:rPr lang="en-US" i="1" dirty="0" err="1"/>
              <a:t>kurzfristigen</a:t>
            </a:r>
            <a:r>
              <a:rPr lang="en-US" i="1" dirty="0"/>
              <a:t> </a:t>
            </a:r>
            <a:r>
              <a:rPr lang="en-US" i="1" dirty="0" err="1"/>
              <a:t>Produktionspläne</a:t>
            </a:r>
            <a:r>
              <a:rPr lang="en-US" i="1" dirty="0"/>
              <a:t> und </a:t>
            </a:r>
            <a:r>
              <a:rPr lang="en-US" i="1" dirty="0" err="1"/>
              <a:t>Exporterwartungen</a:t>
            </a:r>
            <a:r>
              <a:rPr lang="en-US" i="1" dirty="0"/>
              <a:t> </a:t>
            </a:r>
            <a:r>
              <a:rPr lang="en-US" i="1" dirty="0" err="1"/>
              <a:t>im</a:t>
            </a:r>
            <a:r>
              <a:rPr lang="en-US" i="1" dirty="0"/>
              <a:t> </a:t>
            </a:r>
            <a:r>
              <a:rPr lang="en-US" i="1" dirty="0" err="1"/>
              <a:t>dritten</a:t>
            </a:r>
            <a:r>
              <a:rPr lang="en-US" i="1" dirty="0"/>
              <a:t> </a:t>
            </a:r>
            <a:r>
              <a:rPr lang="en-US" i="1" dirty="0" err="1"/>
              <a:t>Vierteljahr</a:t>
            </a:r>
            <a:r>
              <a:rPr lang="en-US" i="1" dirty="0"/>
              <a:t> </a:t>
            </a:r>
            <a:r>
              <a:rPr lang="en-US" i="1" dirty="0" err="1"/>
              <a:t>wieder</a:t>
            </a:r>
            <a:r>
              <a:rPr lang="en-US" i="1" dirty="0"/>
              <a:t> </a:t>
            </a:r>
            <a:r>
              <a:rPr lang="en-US" i="1" dirty="0" err="1"/>
              <a:t>deutlich</a:t>
            </a:r>
            <a:r>
              <a:rPr lang="en-US" i="1" dirty="0"/>
              <a:t>. In </a:t>
            </a:r>
            <a:r>
              <a:rPr lang="en-US" i="1" dirty="0" err="1"/>
              <a:t>näherer</a:t>
            </a:r>
            <a:r>
              <a:rPr lang="en-US" i="1" dirty="0"/>
              <a:t> Zukunft </a:t>
            </a:r>
            <a:r>
              <a:rPr lang="en-US" i="1" dirty="0" err="1"/>
              <a:t>ist</a:t>
            </a:r>
            <a:r>
              <a:rPr lang="en-US" i="1" dirty="0"/>
              <a:t> also </a:t>
            </a:r>
            <a:r>
              <a:rPr lang="en-US" i="1" dirty="0" err="1"/>
              <a:t>keine</a:t>
            </a:r>
            <a:r>
              <a:rPr lang="en-US" i="1" dirty="0"/>
              <a:t> </a:t>
            </a:r>
            <a:r>
              <a:rPr lang="en-US" i="1" dirty="0" err="1"/>
              <a:t>Belebung</a:t>
            </a:r>
            <a:r>
              <a:rPr lang="en-US" i="1" dirty="0"/>
              <a:t> der </a:t>
            </a:r>
            <a:r>
              <a:rPr lang="en-US" i="1" dirty="0" err="1"/>
              <a:t>Industriekonjunktur</a:t>
            </a:r>
            <a:r>
              <a:rPr lang="en-US" i="1" dirty="0"/>
              <a:t> </a:t>
            </a:r>
            <a:r>
              <a:rPr lang="en-US" i="1" dirty="0" err="1"/>
              <a:t>absehbar</a:t>
            </a:r>
            <a:r>
              <a:rPr lang="en-US" i="1" dirty="0"/>
              <a:t>.</a:t>
            </a:r>
            <a:endParaRPr lang="it-IT" i="1" dirty="0"/>
          </a:p>
          <a:p>
            <a:endParaRPr lang="it-IT" dirty="0"/>
          </a:p>
          <a:p>
            <a:r>
              <a:rPr lang="it-IT" dirty="0"/>
              <a:t>Insieme alla bassa domanda generale di prodotti industriali tedeschi, nel terzo trimestre sono peggiorate nettamente anche le aspettative commerciali nel settore manufatturiero </a:t>
            </a:r>
            <a:r>
              <a:rPr lang="it-IT" dirty="0" err="1"/>
              <a:t>dell’Ifo</a:t>
            </a:r>
            <a:r>
              <a:rPr lang="it-IT" dirty="0"/>
              <a:t>, così come i piani di produzione a breve termine e le aspettative di esportazione. Quindi nel futuro prossimo non è prevista una ripresa della produzione industriale.</a:t>
            </a:r>
          </a:p>
        </p:txBody>
      </p:sp>
    </p:spTree>
    <p:extLst>
      <p:ext uri="{BB962C8B-B14F-4D97-AF65-F5344CB8AC3E}">
        <p14:creationId xmlns:p14="http://schemas.microsoft.com/office/powerpoint/2010/main" val="26665953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370975"/>
          </a:xfrm>
          <a:prstGeom prst="rect">
            <a:avLst/>
          </a:prstGeom>
          <a:noFill/>
          <a:ln w="9525">
            <a:noFill/>
            <a:miter lim="800000"/>
            <a:headEnd/>
            <a:tailEnd/>
          </a:ln>
        </p:spPr>
        <p:txBody>
          <a:bodyPr>
            <a:spAutoFit/>
          </a:bodyPr>
          <a:lstStyle/>
          <a:p>
            <a:r>
              <a:rPr lang="it-IT" i="1" dirty="0"/>
              <a:t>1.3 </a:t>
            </a:r>
            <a:r>
              <a:rPr lang="en-US" i="1" dirty="0" err="1"/>
              <a:t>Privater</a:t>
            </a:r>
            <a:r>
              <a:rPr lang="en-US" i="1" dirty="0"/>
              <a:t> </a:t>
            </a:r>
            <a:r>
              <a:rPr lang="en-US" i="1" dirty="0" err="1"/>
              <a:t>Konsum</a:t>
            </a:r>
            <a:r>
              <a:rPr lang="en-US" i="1" dirty="0"/>
              <a:t> </a:t>
            </a:r>
            <a:r>
              <a:rPr lang="en-US" i="1" dirty="0" err="1"/>
              <a:t>wohl</a:t>
            </a:r>
            <a:r>
              <a:rPr lang="en-US" i="1" dirty="0"/>
              <a:t> </a:t>
            </a:r>
            <a:r>
              <a:rPr lang="en-US" i="1" dirty="0" err="1"/>
              <a:t>nur</a:t>
            </a:r>
            <a:r>
              <a:rPr lang="en-US" i="1" dirty="0"/>
              <a:t> </a:t>
            </a:r>
            <a:r>
              <a:rPr lang="en-US" i="1" dirty="0" err="1"/>
              <a:t>mit</a:t>
            </a:r>
            <a:r>
              <a:rPr lang="en-US" i="1" dirty="0"/>
              <a:t> </a:t>
            </a:r>
            <a:r>
              <a:rPr lang="en-US" i="1" dirty="0" err="1"/>
              <a:t>geringen</a:t>
            </a:r>
            <a:r>
              <a:rPr lang="en-US" i="1" dirty="0"/>
              <a:t> </a:t>
            </a:r>
            <a:r>
              <a:rPr lang="en-US" i="1" dirty="0" err="1"/>
              <a:t>Impulsen</a:t>
            </a:r>
            <a:r>
              <a:rPr lang="en-US" i="1" dirty="0"/>
              <a:t> </a:t>
            </a:r>
            <a:endParaRPr lang="it-IT" sz="2000" i="1" dirty="0"/>
          </a:p>
          <a:p>
            <a:r>
              <a:rPr lang="en-US" i="1" dirty="0"/>
              <a:t>Der private </a:t>
            </a:r>
            <a:r>
              <a:rPr lang="en-US" i="1" dirty="0" err="1"/>
              <a:t>Konsum</a:t>
            </a:r>
            <a:r>
              <a:rPr lang="en-US" i="1" dirty="0"/>
              <a:t> </a:t>
            </a:r>
            <a:r>
              <a:rPr lang="en-US" i="1" dirty="0" err="1"/>
              <a:t>dürfte</a:t>
            </a:r>
            <a:r>
              <a:rPr lang="en-US" i="1" dirty="0"/>
              <a:t> der </a:t>
            </a:r>
            <a:r>
              <a:rPr lang="en-US" i="1" dirty="0" err="1"/>
              <a:t>Konjunktur</a:t>
            </a:r>
            <a:r>
              <a:rPr lang="en-US" i="1" dirty="0"/>
              <a:t> </a:t>
            </a:r>
            <a:r>
              <a:rPr lang="en-US" i="1" dirty="0" err="1"/>
              <a:t>im</a:t>
            </a:r>
            <a:r>
              <a:rPr lang="en-US" i="1" dirty="0"/>
              <a:t> </a:t>
            </a:r>
            <a:r>
              <a:rPr lang="en-US" i="1" dirty="0" err="1"/>
              <a:t>dritten</a:t>
            </a:r>
            <a:r>
              <a:rPr lang="en-US" i="1" dirty="0"/>
              <a:t> Quartal </a:t>
            </a:r>
            <a:r>
              <a:rPr lang="en-US" i="1" dirty="0" err="1"/>
              <a:t>trotz</a:t>
            </a:r>
            <a:r>
              <a:rPr lang="en-US" i="1" dirty="0"/>
              <a:t> </a:t>
            </a:r>
            <a:r>
              <a:rPr lang="en-US" i="1" dirty="0" err="1"/>
              <a:t>günstiger</a:t>
            </a:r>
            <a:r>
              <a:rPr lang="en-US" i="1" dirty="0"/>
              <a:t> </a:t>
            </a:r>
            <a:r>
              <a:rPr lang="en-US" i="1" dirty="0" err="1"/>
              <a:t>Rahmenbedingungen</a:t>
            </a:r>
            <a:r>
              <a:rPr lang="en-US" i="1" dirty="0"/>
              <a:t> </a:t>
            </a:r>
            <a:r>
              <a:rPr lang="en-US" i="1" dirty="0" err="1"/>
              <a:t>keinen</a:t>
            </a:r>
            <a:r>
              <a:rPr lang="en-US" i="1" dirty="0"/>
              <a:t> </a:t>
            </a:r>
            <a:r>
              <a:rPr lang="en-US" i="1" dirty="0" err="1"/>
              <a:t>großen</a:t>
            </a:r>
            <a:r>
              <a:rPr lang="en-US" i="1" dirty="0"/>
              <a:t> </a:t>
            </a:r>
            <a:r>
              <a:rPr lang="en-US" i="1" dirty="0" err="1"/>
              <a:t>Schub</a:t>
            </a:r>
            <a:r>
              <a:rPr lang="en-US" i="1" dirty="0"/>
              <a:t> </a:t>
            </a:r>
            <a:r>
              <a:rPr lang="en-US" i="1" dirty="0" err="1"/>
              <a:t>gegeben</a:t>
            </a:r>
            <a:r>
              <a:rPr lang="en-US" i="1" dirty="0"/>
              <a:t> </a:t>
            </a:r>
            <a:r>
              <a:rPr lang="en-US" i="1" dirty="0" err="1"/>
              <a:t>haben</a:t>
            </a:r>
            <a:r>
              <a:rPr lang="en-US" i="1" dirty="0"/>
              <a:t>. </a:t>
            </a:r>
            <a:r>
              <a:rPr lang="en-US" i="1" dirty="0" err="1"/>
              <a:t>Eigentlich</a:t>
            </a:r>
            <a:r>
              <a:rPr lang="en-US" i="1" dirty="0"/>
              <a:t> </a:t>
            </a:r>
            <a:r>
              <a:rPr lang="en-US" i="1" dirty="0" err="1"/>
              <a:t>sind</a:t>
            </a:r>
            <a:r>
              <a:rPr lang="en-US" i="1" dirty="0"/>
              <a:t> die </a:t>
            </a:r>
            <a:r>
              <a:rPr lang="en-US" i="1" dirty="0" err="1"/>
              <a:t>Voraussetzungen</a:t>
            </a:r>
            <a:r>
              <a:rPr lang="en-US" i="1" dirty="0"/>
              <a:t> für </a:t>
            </a:r>
            <a:r>
              <a:rPr lang="en-US" i="1" dirty="0" err="1"/>
              <a:t>eine</a:t>
            </a:r>
            <a:r>
              <a:rPr lang="en-US" i="1" dirty="0"/>
              <a:t> </a:t>
            </a:r>
            <a:r>
              <a:rPr lang="en-US" i="1" dirty="0" err="1"/>
              <a:t>kräftige</a:t>
            </a:r>
            <a:r>
              <a:rPr lang="en-US" i="1" dirty="0"/>
              <a:t> </a:t>
            </a:r>
            <a:r>
              <a:rPr lang="en-US" i="1" dirty="0" err="1"/>
              <a:t>Ausweitung</a:t>
            </a:r>
            <a:r>
              <a:rPr lang="en-US" i="1" dirty="0"/>
              <a:t> der </a:t>
            </a:r>
            <a:r>
              <a:rPr lang="en-US" i="1" dirty="0" err="1"/>
              <a:t>privaten</a:t>
            </a:r>
            <a:r>
              <a:rPr lang="en-US" i="1" dirty="0"/>
              <a:t> </a:t>
            </a:r>
            <a:r>
              <a:rPr lang="en-US" i="1" dirty="0" err="1"/>
              <a:t>Konsumausgaben</a:t>
            </a:r>
            <a:r>
              <a:rPr lang="en-US" i="1" dirty="0"/>
              <a:t> gut. Die </a:t>
            </a:r>
            <a:r>
              <a:rPr lang="en-US" i="1" dirty="0" err="1"/>
              <a:t>Löhne</a:t>
            </a:r>
            <a:r>
              <a:rPr lang="en-US" i="1" dirty="0"/>
              <a:t> </a:t>
            </a:r>
            <a:r>
              <a:rPr lang="en-US" i="1" dirty="0" err="1"/>
              <a:t>steigen</a:t>
            </a:r>
            <a:r>
              <a:rPr lang="en-US" i="1" dirty="0"/>
              <a:t> </a:t>
            </a:r>
            <a:r>
              <a:rPr lang="en-US" i="1" dirty="0" err="1"/>
              <a:t>mittlerweile</a:t>
            </a:r>
            <a:r>
              <a:rPr lang="en-US" i="1" dirty="0"/>
              <a:t> </a:t>
            </a:r>
            <a:r>
              <a:rPr lang="en-US" i="1" dirty="0" err="1"/>
              <a:t>deutlich</a:t>
            </a:r>
            <a:r>
              <a:rPr lang="en-US" i="1" dirty="0"/>
              <a:t> </a:t>
            </a:r>
            <a:r>
              <a:rPr lang="en-US" i="1" dirty="0" err="1"/>
              <a:t>stärker</a:t>
            </a:r>
            <a:r>
              <a:rPr lang="en-US" i="1" dirty="0"/>
              <a:t> </a:t>
            </a:r>
            <a:r>
              <a:rPr lang="en-US" i="1" dirty="0" err="1"/>
              <a:t>als</a:t>
            </a:r>
            <a:r>
              <a:rPr lang="en-US" i="1" dirty="0"/>
              <a:t> die </a:t>
            </a:r>
            <a:r>
              <a:rPr lang="en-US" i="1" dirty="0" err="1"/>
              <a:t>Preise</a:t>
            </a:r>
            <a:r>
              <a:rPr lang="en-US" i="1" dirty="0"/>
              <a:t>. </a:t>
            </a:r>
            <a:r>
              <a:rPr lang="en-US" i="1" dirty="0" err="1"/>
              <a:t>Dadurch</a:t>
            </a:r>
            <a:r>
              <a:rPr lang="en-US" i="1" dirty="0"/>
              <a:t> </a:t>
            </a:r>
            <a:r>
              <a:rPr lang="en-US" i="1" dirty="0" err="1"/>
              <a:t>erhöhen</a:t>
            </a:r>
            <a:r>
              <a:rPr lang="en-US" i="1" dirty="0"/>
              <a:t> </a:t>
            </a:r>
            <a:r>
              <a:rPr lang="en-US" i="1" dirty="0" err="1"/>
              <a:t>sich</a:t>
            </a:r>
            <a:r>
              <a:rPr lang="en-US" i="1" dirty="0"/>
              <a:t> die </a:t>
            </a:r>
            <a:r>
              <a:rPr lang="en-US" i="1" dirty="0" err="1"/>
              <a:t>realen</a:t>
            </a:r>
            <a:r>
              <a:rPr lang="en-US" i="1" dirty="0"/>
              <a:t> </a:t>
            </a:r>
            <a:r>
              <a:rPr lang="en-US" i="1" dirty="0" err="1"/>
              <a:t>verfügbaren</a:t>
            </a:r>
            <a:r>
              <a:rPr lang="en-US" i="1" dirty="0"/>
              <a:t> </a:t>
            </a:r>
            <a:r>
              <a:rPr lang="en-US" i="1" dirty="0" err="1"/>
              <a:t>Einkommen</a:t>
            </a:r>
            <a:r>
              <a:rPr lang="en-US" i="1" dirty="0"/>
              <a:t> der </a:t>
            </a:r>
            <a:r>
              <a:rPr lang="en-US" i="1" dirty="0" err="1"/>
              <a:t>Verbraucherinnen</a:t>
            </a:r>
            <a:r>
              <a:rPr lang="en-US" i="1" dirty="0"/>
              <a:t> und </a:t>
            </a:r>
            <a:r>
              <a:rPr lang="en-US" i="1" dirty="0" err="1"/>
              <a:t>Verbraucher</a:t>
            </a:r>
            <a:r>
              <a:rPr lang="en-US" i="1" dirty="0"/>
              <a:t>.</a:t>
            </a:r>
            <a:endParaRPr lang="it-IT" i="1" dirty="0"/>
          </a:p>
          <a:p>
            <a:endParaRPr lang="it-IT" dirty="0"/>
          </a:p>
          <a:p>
            <a:r>
              <a:rPr lang="it-IT" dirty="0"/>
              <a:t>1.3 Consumo privato: pochi gli stimoli</a:t>
            </a:r>
          </a:p>
          <a:p>
            <a:r>
              <a:rPr lang="it-IT" dirty="0"/>
              <a:t>Nonostante le condizioni quadro favorevoli, si evince che il consumo privato non ha conferito grande impulso all’andamento economico nel terzo trimestre. È vero che sono favorevoli i presupposti per un aumento considerevole delle spese da parte dei consumatori privati, gli stipendi registrano ora una crescita di molto superiore rispetto ai prezzi, con un conseguente aumento del reddito reale disponibile dei consumatori. </a:t>
            </a:r>
          </a:p>
        </p:txBody>
      </p:sp>
      <p:sp>
        <p:nvSpPr>
          <p:cNvPr id="2" name="Rectangle 1">
            <a:extLst>
              <a:ext uri="{FF2B5EF4-FFF2-40B4-BE49-F238E27FC236}">
                <a16:creationId xmlns:a16="http://schemas.microsoft.com/office/drawing/2014/main" id="{90C7865C-79C0-4710-9F1C-1BAEBB64077D}"/>
              </a:ext>
            </a:extLst>
          </p:cNvPr>
          <p:cNvSpPr>
            <a:spLocks noChangeArrowheads="1"/>
          </p:cNvSpPr>
          <p:nvPr/>
        </p:nvSpPr>
        <p:spPr bwMode="auto">
          <a:xfrm>
            <a:off x="0" y="0"/>
            <a:ext cx="9144000" cy="0"/>
          </a:xfrm>
          <a:prstGeom prst="rect">
            <a:avLst/>
          </a:prstGeom>
          <a:solidFill>
            <a:srgbClr val="F5F5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ctr" latinLnBrk="0" hangingPunct="0">
              <a:lnSpc>
                <a:spcPct val="100000"/>
              </a:lnSpc>
              <a:spcBef>
                <a:spcPct val="0"/>
              </a:spcBef>
              <a:spcAft>
                <a:spcPct val="0"/>
              </a:spcAft>
              <a:buClrTx/>
              <a:buSzTx/>
              <a:buFontTx/>
              <a:buNone/>
              <a:tabLst/>
            </a:pPr>
            <a:r>
              <a:rPr kumimoji="0" lang="it-IT" altLang="it-IT" sz="1800" b="0" i="0" u="none" strike="noStrike" cap="none" normalizeH="0" baseline="0">
                <a:ln>
                  <a:noFill/>
                </a:ln>
                <a:solidFill>
                  <a:schemeClr val="tx1"/>
                </a:solidFill>
                <a:effectLst/>
                <a:latin typeface="Arial" panose="020B0604020202020204" pitchFamily="34" charset="0"/>
              </a:rPr>
              <a:t>04:54</a:t>
            </a:r>
          </a:p>
          <a:p>
            <a:pPr marL="0" marR="0" lvl="0" indent="0" algn="l" defTabSz="914400" rtl="0" eaLnBrk="0" fontAlgn="base" latinLnBrk="0" hangingPunct="0">
              <a:lnSpc>
                <a:spcPct val="100000"/>
              </a:lnSpc>
              <a:spcBef>
                <a:spcPct val="0"/>
              </a:spcBef>
              <a:spcAft>
                <a:spcPct val="0"/>
              </a:spcAft>
              <a:buClrTx/>
              <a:buSzTx/>
              <a:buFontTx/>
              <a:buNone/>
              <a:tabLst/>
            </a:pPr>
            <a:br>
              <a:rPr kumimoji="0" lang="it-IT" altLang="it-IT" sz="1800" b="0" i="0" u="none" strike="noStrike" cap="none" normalizeH="0" baseline="0">
                <a:ln>
                  <a:noFill/>
                </a:ln>
                <a:solidFill>
                  <a:schemeClr val="tx1"/>
                </a:solidFill>
                <a:effectLst/>
                <a:latin typeface="Arial" panose="020B0604020202020204" pitchFamily="34" charset="0"/>
              </a:rPr>
            </a:br>
            <a:endParaRPr kumimoji="0" lang="it-IT" altLang="it-IT"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82445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632311"/>
          </a:xfrm>
          <a:prstGeom prst="rect">
            <a:avLst/>
          </a:prstGeom>
          <a:noFill/>
          <a:ln w="9525">
            <a:noFill/>
            <a:miter lim="800000"/>
            <a:headEnd/>
            <a:tailEnd/>
          </a:ln>
        </p:spPr>
        <p:txBody>
          <a:bodyPr>
            <a:spAutoFit/>
          </a:bodyPr>
          <a:lstStyle/>
          <a:p>
            <a:r>
              <a:rPr lang="en-US" i="1" dirty="0" err="1"/>
              <a:t>Im</a:t>
            </a:r>
            <a:r>
              <a:rPr lang="en-US" i="1" dirty="0"/>
              <a:t> </a:t>
            </a:r>
            <a:r>
              <a:rPr lang="en-US" i="1" dirty="0" err="1"/>
              <a:t>Einklang</a:t>
            </a:r>
            <a:r>
              <a:rPr lang="en-US" i="1" dirty="0"/>
              <a:t> </a:t>
            </a:r>
            <a:r>
              <a:rPr lang="en-US" i="1" dirty="0" err="1"/>
              <a:t>damit</a:t>
            </a:r>
            <a:r>
              <a:rPr lang="en-US" i="1" dirty="0"/>
              <a:t> </a:t>
            </a:r>
            <a:r>
              <a:rPr lang="en-US" i="1" dirty="0" err="1"/>
              <a:t>sind</a:t>
            </a:r>
            <a:r>
              <a:rPr lang="en-US" i="1" dirty="0"/>
              <a:t> die </a:t>
            </a:r>
            <a:r>
              <a:rPr lang="en-US" i="1" dirty="0" err="1"/>
              <a:t>Einkommenserwartungen</a:t>
            </a:r>
            <a:r>
              <a:rPr lang="en-US" i="1" dirty="0"/>
              <a:t> </a:t>
            </a:r>
            <a:r>
              <a:rPr lang="en-US" i="1" dirty="0" err="1"/>
              <a:t>gemäß</a:t>
            </a:r>
            <a:r>
              <a:rPr lang="en-US" i="1" dirty="0"/>
              <a:t> </a:t>
            </a:r>
            <a:r>
              <a:rPr lang="en-US" i="1" dirty="0" err="1"/>
              <a:t>Umfragen</a:t>
            </a:r>
            <a:r>
              <a:rPr lang="en-US" i="1" dirty="0"/>
              <a:t> der GfK in den </a:t>
            </a:r>
            <a:r>
              <a:rPr lang="en-US" i="1" dirty="0" err="1"/>
              <a:t>ersten</a:t>
            </a:r>
            <a:r>
              <a:rPr lang="en-US" i="1" dirty="0"/>
              <a:t> </a:t>
            </a:r>
            <a:r>
              <a:rPr lang="en-US" i="1" dirty="0" err="1"/>
              <a:t>drei</a:t>
            </a:r>
            <a:r>
              <a:rPr lang="en-US" i="1" dirty="0"/>
              <a:t> </a:t>
            </a:r>
            <a:r>
              <a:rPr lang="en-US" i="1" dirty="0" err="1"/>
              <a:t>Quartalen</a:t>
            </a:r>
            <a:r>
              <a:rPr lang="en-US" i="1" dirty="0"/>
              <a:t> des </a:t>
            </a:r>
            <a:r>
              <a:rPr lang="en-US" i="1" dirty="0" err="1"/>
              <a:t>Jahres</a:t>
            </a:r>
            <a:r>
              <a:rPr lang="en-US" i="1" dirty="0"/>
              <a:t> – und </a:t>
            </a:r>
            <a:r>
              <a:rPr lang="en-US" i="1" dirty="0" err="1"/>
              <a:t>insbesondere</a:t>
            </a:r>
            <a:r>
              <a:rPr lang="en-US" i="1" dirty="0"/>
              <a:t> </a:t>
            </a:r>
            <a:r>
              <a:rPr lang="en-US" i="1" dirty="0" err="1"/>
              <a:t>im</a:t>
            </a:r>
            <a:r>
              <a:rPr lang="en-US" i="1" dirty="0"/>
              <a:t> </a:t>
            </a:r>
            <a:r>
              <a:rPr lang="en-US" i="1" dirty="0" err="1"/>
              <a:t>zweiten</a:t>
            </a:r>
            <a:r>
              <a:rPr lang="en-US" i="1" dirty="0"/>
              <a:t> </a:t>
            </a:r>
            <a:r>
              <a:rPr lang="en-US" i="1" dirty="0" err="1"/>
              <a:t>Vierteljahr</a:t>
            </a:r>
            <a:r>
              <a:rPr lang="en-US" i="1" dirty="0"/>
              <a:t> – </a:t>
            </a:r>
            <a:r>
              <a:rPr lang="en-US" i="1" dirty="0" err="1"/>
              <a:t>gestiegen</a:t>
            </a:r>
            <a:r>
              <a:rPr lang="en-US" i="1" dirty="0"/>
              <a:t>. </a:t>
            </a:r>
            <a:r>
              <a:rPr lang="en-US" i="1" dirty="0" err="1"/>
              <a:t>Zudem</a:t>
            </a:r>
            <a:r>
              <a:rPr lang="en-US" i="1" dirty="0"/>
              <a:t> </a:t>
            </a:r>
            <a:r>
              <a:rPr lang="en-US" i="1" dirty="0" err="1"/>
              <a:t>sind</a:t>
            </a:r>
            <a:r>
              <a:rPr lang="en-US" i="1" dirty="0"/>
              <a:t>, </a:t>
            </a:r>
            <a:r>
              <a:rPr lang="en-US" i="1" dirty="0" err="1"/>
              <a:t>trotz</a:t>
            </a:r>
            <a:r>
              <a:rPr lang="en-US" i="1" dirty="0"/>
              <a:t> </a:t>
            </a:r>
            <a:r>
              <a:rPr lang="en-US" i="1" dirty="0" err="1"/>
              <a:t>gewisser</a:t>
            </a:r>
            <a:r>
              <a:rPr lang="en-US" i="1" dirty="0"/>
              <a:t> </a:t>
            </a:r>
            <a:r>
              <a:rPr lang="en-US" i="1" dirty="0" err="1"/>
              <a:t>Abkühlungstendenzen</a:t>
            </a:r>
            <a:r>
              <a:rPr lang="en-US" i="1" dirty="0"/>
              <a:t>, die </a:t>
            </a:r>
            <a:r>
              <a:rPr lang="en-US" i="1" dirty="0" err="1"/>
              <a:t>Aussichten</a:t>
            </a:r>
            <a:r>
              <a:rPr lang="en-US" i="1" dirty="0"/>
              <a:t> am </a:t>
            </a:r>
            <a:r>
              <a:rPr lang="en-US" i="1" dirty="0" err="1"/>
              <a:t>Arbeitsmarkt</a:t>
            </a:r>
            <a:r>
              <a:rPr lang="en-US" i="1" dirty="0"/>
              <a:t> </a:t>
            </a:r>
            <a:r>
              <a:rPr lang="en-US" i="1" dirty="0" err="1"/>
              <a:t>bislang</a:t>
            </a:r>
            <a:r>
              <a:rPr lang="en-US" i="1" dirty="0"/>
              <a:t> </a:t>
            </a:r>
            <a:r>
              <a:rPr lang="en-US" i="1" dirty="0" err="1"/>
              <a:t>relativ</a:t>
            </a:r>
            <a:r>
              <a:rPr lang="en-US" i="1" dirty="0"/>
              <a:t> </a:t>
            </a:r>
            <a:r>
              <a:rPr lang="en-US" i="1" dirty="0" err="1"/>
              <a:t>stabil</a:t>
            </a:r>
            <a:r>
              <a:rPr lang="en-US" i="1" dirty="0"/>
              <a:t>. </a:t>
            </a:r>
            <a:r>
              <a:rPr lang="en-US" i="1" dirty="0" err="1"/>
              <a:t>Dennoch</a:t>
            </a:r>
            <a:r>
              <a:rPr lang="en-US" i="1" dirty="0"/>
              <a:t> </a:t>
            </a:r>
            <a:r>
              <a:rPr lang="en-US" i="1" dirty="0" err="1"/>
              <a:t>zeigten</a:t>
            </a:r>
            <a:r>
              <a:rPr lang="en-US" i="1" dirty="0"/>
              <a:t> </a:t>
            </a:r>
            <a:r>
              <a:rPr lang="en-US" i="1" dirty="0" err="1"/>
              <a:t>sich</a:t>
            </a:r>
            <a:r>
              <a:rPr lang="en-US" i="1" dirty="0"/>
              <a:t> die </a:t>
            </a:r>
            <a:r>
              <a:rPr lang="en-US" i="1" dirty="0" err="1"/>
              <a:t>Privathaushalte</a:t>
            </a:r>
            <a:r>
              <a:rPr lang="en-US" i="1" dirty="0"/>
              <a:t> </a:t>
            </a:r>
            <a:r>
              <a:rPr lang="en-US" i="1" dirty="0" err="1"/>
              <a:t>im</a:t>
            </a:r>
            <a:r>
              <a:rPr lang="en-US" i="1" dirty="0"/>
              <a:t> </a:t>
            </a:r>
            <a:r>
              <a:rPr lang="en-US" i="1" dirty="0" err="1"/>
              <a:t>dritten</a:t>
            </a:r>
            <a:r>
              <a:rPr lang="en-US" i="1" dirty="0"/>
              <a:t> Quartal </a:t>
            </a:r>
            <a:r>
              <a:rPr lang="en-US" i="1" dirty="0" err="1"/>
              <a:t>weiter</a:t>
            </a:r>
            <a:r>
              <a:rPr lang="en-US" i="1" dirty="0"/>
              <a:t> </a:t>
            </a:r>
            <a:r>
              <a:rPr lang="en-US" i="1" dirty="0" err="1"/>
              <a:t>verunsichert</a:t>
            </a:r>
            <a:r>
              <a:rPr lang="en-US" i="1" dirty="0"/>
              <a:t> und </a:t>
            </a:r>
            <a:r>
              <a:rPr lang="en-US" i="1" dirty="0" err="1"/>
              <a:t>zögerten</a:t>
            </a:r>
            <a:r>
              <a:rPr lang="en-US" i="1" dirty="0"/>
              <a:t>, </a:t>
            </a:r>
            <a:r>
              <a:rPr lang="en-US" i="1" dirty="0" err="1"/>
              <a:t>ihre</a:t>
            </a:r>
            <a:r>
              <a:rPr lang="en-US" i="1" dirty="0"/>
              <a:t> </a:t>
            </a:r>
            <a:r>
              <a:rPr lang="en-US" i="1" dirty="0" err="1"/>
              <a:t>zusätzlichen</a:t>
            </a:r>
            <a:r>
              <a:rPr lang="en-US" i="1" dirty="0"/>
              <a:t> </a:t>
            </a:r>
            <a:r>
              <a:rPr lang="en-US" i="1" dirty="0" err="1"/>
              <a:t>Ausgabenspielräume</a:t>
            </a:r>
            <a:r>
              <a:rPr lang="en-US" i="1" dirty="0"/>
              <a:t> </a:t>
            </a:r>
            <a:r>
              <a:rPr lang="en-US" i="1" dirty="0" err="1"/>
              <a:t>zu</a:t>
            </a:r>
            <a:r>
              <a:rPr lang="en-US" i="1" dirty="0"/>
              <a:t> </a:t>
            </a:r>
            <a:r>
              <a:rPr lang="en-US" i="1" dirty="0" err="1"/>
              <a:t>nutzen</a:t>
            </a:r>
            <a:r>
              <a:rPr lang="en-US" i="1" dirty="0"/>
              <a:t>. </a:t>
            </a:r>
          </a:p>
          <a:p>
            <a:endParaRPr lang="en-US" dirty="0"/>
          </a:p>
          <a:p>
            <a:r>
              <a:rPr lang="it-IT" dirty="0"/>
              <a:t>Le previsioni sul reddito, infatti, sono migliorate secondo i sondaggi </a:t>
            </a:r>
            <a:r>
              <a:rPr lang="it-IT" dirty="0" err="1"/>
              <a:t>GfK</a:t>
            </a:r>
            <a:r>
              <a:rPr lang="it-IT" dirty="0"/>
              <a:t> per i primi tre trimestri dell’anno e in particolare il secondo. Inoltre, nonostante un certo rallentamento, le prospettive per quanto riguarda il mercato del lavoro rimangono relativamente stabili. Tuttavia i nuclei famigliari nel terzo trimestre si mostravano ancora incerti ed esitavano nell’utilizzare il loro margine di spesa aggiuntivo. </a:t>
            </a:r>
          </a:p>
        </p:txBody>
      </p:sp>
    </p:spTree>
    <p:extLst>
      <p:ext uri="{BB962C8B-B14F-4D97-AF65-F5344CB8AC3E}">
        <p14:creationId xmlns:p14="http://schemas.microsoft.com/office/powerpoint/2010/main" val="30115986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893647"/>
          </a:xfrm>
          <a:prstGeom prst="rect">
            <a:avLst/>
          </a:prstGeom>
          <a:noFill/>
          <a:ln w="9525">
            <a:noFill/>
            <a:miter lim="800000"/>
            <a:headEnd/>
            <a:tailEnd/>
          </a:ln>
        </p:spPr>
        <p:txBody>
          <a:bodyPr>
            <a:spAutoFit/>
          </a:bodyPr>
          <a:lstStyle/>
          <a:p>
            <a:r>
              <a:rPr lang="en-US" i="1" dirty="0"/>
              <a:t>Die </a:t>
            </a:r>
            <a:r>
              <a:rPr lang="en-US" i="1" dirty="0" err="1"/>
              <a:t>Konsumentenstimmung</a:t>
            </a:r>
            <a:r>
              <a:rPr lang="en-US" i="1" dirty="0"/>
              <a:t> – </a:t>
            </a:r>
            <a:r>
              <a:rPr lang="en-US" i="1" dirty="0" err="1"/>
              <a:t>gemessen</a:t>
            </a:r>
            <a:r>
              <a:rPr lang="en-US" i="1" dirty="0"/>
              <a:t> am </a:t>
            </a:r>
            <a:r>
              <a:rPr lang="en-US" i="1" dirty="0" err="1"/>
              <a:t>Konsumklimaindex</a:t>
            </a:r>
            <a:r>
              <a:rPr lang="en-US" i="1" dirty="0"/>
              <a:t> – </a:t>
            </a:r>
            <a:r>
              <a:rPr lang="en-US" i="1" dirty="0" err="1"/>
              <a:t>verbesserte</a:t>
            </a:r>
            <a:r>
              <a:rPr lang="en-US" i="1" dirty="0"/>
              <a:t> </a:t>
            </a:r>
            <a:r>
              <a:rPr lang="en-US" i="1" dirty="0" err="1"/>
              <a:t>sich</a:t>
            </a:r>
            <a:r>
              <a:rPr lang="en-US" i="1" dirty="0"/>
              <a:t> </a:t>
            </a:r>
            <a:r>
              <a:rPr lang="en-US" i="1" dirty="0" err="1"/>
              <a:t>im</a:t>
            </a:r>
            <a:r>
              <a:rPr lang="en-US" i="1" dirty="0"/>
              <a:t> GfK </a:t>
            </a:r>
            <a:r>
              <a:rPr lang="en-US" i="1" dirty="0" err="1"/>
              <a:t>dritten</a:t>
            </a:r>
            <a:r>
              <a:rPr lang="en-US" i="1" dirty="0"/>
              <a:t> Quartal </a:t>
            </a:r>
            <a:r>
              <a:rPr lang="en-US" i="1" dirty="0" err="1"/>
              <a:t>zwar</a:t>
            </a:r>
            <a:r>
              <a:rPr lang="en-US" i="1" dirty="0"/>
              <a:t> </a:t>
            </a:r>
            <a:r>
              <a:rPr lang="en-US" i="1" dirty="0" err="1"/>
              <a:t>spürbar</a:t>
            </a:r>
            <a:r>
              <a:rPr lang="en-US" i="1" dirty="0"/>
              <a:t>, </a:t>
            </a:r>
            <a:r>
              <a:rPr lang="en-US" i="1" dirty="0" err="1"/>
              <a:t>blieb</a:t>
            </a:r>
            <a:r>
              <a:rPr lang="en-US" i="1" dirty="0"/>
              <a:t> </a:t>
            </a:r>
            <a:r>
              <a:rPr lang="en-US" i="1" dirty="0" err="1"/>
              <a:t>jedoch</a:t>
            </a:r>
            <a:r>
              <a:rPr lang="en-US" i="1" dirty="0"/>
              <a:t> auf </a:t>
            </a:r>
            <a:r>
              <a:rPr lang="en-US" i="1" dirty="0" err="1"/>
              <a:t>niedrigem</a:t>
            </a:r>
            <a:r>
              <a:rPr lang="en-US" i="1" dirty="0"/>
              <a:t> </a:t>
            </a:r>
            <a:r>
              <a:rPr lang="en-US" i="1" dirty="0" err="1"/>
              <a:t>Niveau</a:t>
            </a:r>
            <a:r>
              <a:rPr lang="en-US" i="1" dirty="0"/>
              <a:t>. </a:t>
            </a:r>
            <a:r>
              <a:rPr lang="en-US" i="1" dirty="0" err="1"/>
              <a:t>Ähnliches</a:t>
            </a:r>
            <a:r>
              <a:rPr lang="en-US" i="1" dirty="0"/>
              <a:t> gilt für die </a:t>
            </a:r>
            <a:r>
              <a:rPr lang="en-US" i="1" dirty="0" err="1"/>
              <a:t>Anschaffungsneigung</a:t>
            </a:r>
            <a:r>
              <a:rPr lang="en-US" i="1" dirty="0"/>
              <a:t>. </a:t>
            </a:r>
            <a:r>
              <a:rPr lang="en-US" i="1" dirty="0" err="1"/>
              <a:t>Spiegelbildlich</a:t>
            </a:r>
            <a:r>
              <a:rPr lang="en-US" i="1" dirty="0"/>
              <a:t> </a:t>
            </a:r>
            <a:r>
              <a:rPr lang="en-US" i="1" dirty="0" err="1"/>
              <a:t>dazu</a:t>
            </a:r>
            <a:r>
              <a:rPr lang="en-US" i="1" dirty="0"/>
              <a:t> </a:t>
            </a:r>
            <a:r>
              <a:rPr lang="en-US" i="1" dirty="0" err="1"/>
              <a:t>blieb</a:t>
            </a:r>
            <a:r>
              <a:rPr lang="en-US" i="1" dirty="0"/>
              <a:t> die </a:t>
            </a:r>
            <a:r>
              <a:rPr lang="en-US" i="1" dirty="0" err="1"/>
              <a:t>Sparneigung</a:t>
            </a:r>
            <a:r>
              <a:rPr lang="en-US" i="1" dirty="0"/>
              <a:t> auf </a:t>
            </a:r>
            <a:r>
              <a:rPr lang="en-US" i="1" dirty="0" err="1"/>
              <a:t>einem</a:t>
            </a:r>
            <a:r>
              <a:rPr lang="en-US" i="1" dirty="0"/>
              <a:t> </a:t>
            </a:r>
            <a:r>
              <a:rPr lang="en-US" i="1" dirty="0" err="1"/>
              <a:t>sehr</a:t>
            </a:r>
            <a:r>
              <a:rPr lang="en-US" i="1" dirty="0"/>
              <a:t> </a:t>
            </a:r>
            <a:r>
              <a:rPr lang="en-US" i="1" dirty="0" err="1"/>
              <a:t>hohen</a:t>
            </a:r>
            <a:r>
              <a:rPr lang="en-US" i="1" dirty="0"/>
              <a:t> </a:t>
            </a:r>
            <a:r>
              <a:rPr lang="en-US" i="1" dirty="0" err="1"/>
              <a:t>Niveau</a:t>
            </a:r>
            <a:r>
              <a:rPr lang="en-US" i="1" dirty="0"/>
              <a:t>. […] </a:t>
            </a:r>
          </a:p>
          <a:p>
            <a:endParaRPr lang="en-US" dirty="0"/>
          </a:p>
          <a:p>
            <a:r>
              <a:rPr lang="it-IT" dirty="0"/>
              <a:t>La fiducia dei consumatori, calcolata rispetto all’indice sul clima dei consumi, è sì migliorata sensibilmente nel terzo trimestre nelle stime </a:t>
            </a:r>
            <a:r>
              <a:rPr lang="it-IT" dirty="0" err="1"/>
              <a:t>GfK</a:t>
            </a:r>
            <a:r>
              <a:rPr lang="it-IT" dirty="0"/>
              <a:t>, ma è rimasta a un livello basso. La situazione è analoga per quanto riguarda la propensione all’acquisto. Specularmente la tendenza al risparmio si è mantenuta a un livello molto elevato. […]  </a:t>
            </a:r>
          </a:p>
          <a:p>
            <a:endParaRPr lang="it-IT" dirty="0"/>
          </a:p>
        </p:txBody>
      </p:sp>
    </p:spTree>
    <p:extLst>
      <p:ext uri="{BB962C8B-B14F-4D97-AF65-F5344CB8AC3E}">
        <p14:creationId xmlns:p14="http://schemas.microsoft.com/office/powerpoint/2010/main" val="700161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632311"/>
          </a:xfrm>
          <a:prstGeom prst="rect">
            <a:avLst/>
          </a:prstGeom>
          <a:noFill/>
          <a:ln w="9525">
            <a:noFill/>
            <a:miter lim="800000"/>
            <a:headEnd/>
            <a:tailEnd/>
          </a:ln>
        </p:spPr>
        <p:txBody>
          <a:bodyPr>
            <a:spAutoFit/>
          </a:bodyPr>
          <a:lstStyle/>
          <a:p>
            <a:r>
              <a:rPr lang="it-IT" i="1" dirty="0"/>
              <a:t>Macht die </a:t>
            </a:r>
            <a:r>
              <a:rPr lang="it-IT" i="1" dirty="0" err="1"/>
              <a:t>Zahl</a:t>
            </a:r>
            <a:r>
              <a:rPr lang="it-IT" i="1" dirty="0"/>
              <a:t> </a:t>
            </a:r>
            <a:r>
              <a:rPr lang="it-IT" i="1" dirty="0" err="1"/>
              <a:t>auf</a:t>
            </a:r>
            <a:r>
              <a:rPr lang="it-IT" i="1" dirty="0"/>
              <a:t> dem </a:t>
            </a:r>
            <a:r>
              <a:rPr lang="it-IT" i="1" dirty="0" err="1"/>
              <a:t>Sparkonto</a:t>
            </a:r>
            <a:r>
              <a:rPr lang="it-IT" i="1" dirty="0"/>
              <a:t> </a:t>
            </a:r>
            <a:r>
              <a:rPr lang="it-IT" i="1" dirty="0" err="1"/>
              <a:t>trotz</a:t>
            </a:r>
            <a:r>
              <a:rPr lang="it-IT" i="1" dirty="0"/>
              <a:t> </a:t>
            </a:r>
            <a:r>
              <a:rPr lang="it-IT" i="1" dirty="0" err="1"/>
              <a:t>Lohnerhöhung</a:t>
            </a:r>
            <a:r>
              <a:rPr lang="it-IT" i="1" dirty="0"/>
              <a:t> </a:t>
            </a:r>
            <a:r>
              <a:rPr lang="it-IT" i="1" dirty="0" err="1"/>
              <a:t>nicht</a:t>
            </a:r>
            <a:r>
              <a:rPr lang="it-IT" i="1" dirty="0"/>
              <a:t> </a:t>
            </a:r>
            <a:r>
              <a:rPr lang="it-IT" i="1" dirty="0" err="1"/>
              <a:t>mehr</a:t>
            </a:r>
            <a:r>
              <a:rPr lang="it-IT" i="1" dirty="0"/>
              <a:t> </a:t>
            </a:r>
            <a:r>
              <a:rPr lang="it-IT" i="1" dirty="0" err="1"/>
              <a:t>Freude</a:t>
            </a:r>
            <a:r>
              <a:rPr lang="it-IT" i="1" dirty="0"/>
              <a:t>? </a:t>
            </a:r>
            <a:r>
              <a:rPr lang="it-IT" i="1" dirty="0" err="1"/>
              <a:t>Obwohl</a:t>
            </a:r>
            <a:r>
              <a:rPr lang="it-IT" i="1" dirty="0"/>
              <a:t> die </a:t>
            </a:r>
            <a:r>
              <a:rPr lang="it-IT" i="1" dirty="0" err="1"/>
              <a:t>Lohnabrechnung</a:t>
            </a:r>
            <a:r>
              <a:rPr lang="it-IT" i="1" dirty="0"/>
              <a:t> </a:t>
            </a:r>
            <a:r>
              <a:rPr lang="it-IT" i="1" dirty="0" err="1"/>
              <a:t>besser</a:t>
            </a:r>
            <a:r>
              <a:rPr lang="it-IT" i="1" dirty="0"/>
              <a:t> </a:t>
            </a:r>
            <a:r>
              <a:rPr lang="it-IT" i="1" dirty="0" err="1"/>
              <a:t>ausfällt</a:t>
            </a:r>
            <a:r>
              <a:rPr lang="it-IT" i="1" dirty="0"/>
              <a:t>, </a:t>
            </a:r>
            <a:r>
              <a:rPr lang="it-IT" i="1" dirty="0" err="1"/>
              <a:t>liegt</a:t>
            </a:r>
            <a:r>
              <a:rPr lang="it-IT" i="1" dirty="0"/>
              <a:t> die </a:t>
            </a:r>
            <a:r>
              <a:rPr lang="it-IT" i="1" dirty="0" err="1"/>
              <a:t>Traumreise</a:t>
            </a:r>
            <a:r>
              <a:rPr lang="it-IT" i="1" dirty="0"/>
              <a:t> </a:t>
            </a:r>
            <a:r>
              <a:rPr lang="it-IT" i="1" dirty="0" err="1"/>
              <a:t>immer</a:t>
            </a:r>
            <a:r>
              <a:rPr lang="it-IT" i="1" dirty="0"/>
              <a:t> </a:t>
            </a:r>
            <a:r>
              <a:rPr lang="it-IT" i="1" dirty="0" err="1"/>
              <a:t>noch</a:t>
            </a:r>
            <a:r>
              <a:rPr lang="it-IT" i="1" dirty="0"/>
              <a:t> in </a:t>
            </a:r>
            <a:r>
              <a:rPr lang="it-IT" i="1" dirty="0" err="1"/>
              <a:t>weiter</a:t>
            </a:r>
            <a:r>
              <a:rPr lang="it-IT" i="1" dirty="0"/>
              <a:t> </a:t>
            </a:r>
            <a:r>
              <a:rPr lang="it-IT" i="1" dirty="0" err="1"/>
              <a:t>Ferne</a:t>
            </a:r>
            <a:r>
              <a:rPr lang="it-IT" i="1" dirty="0"/>
              <a:t>? </a:t>
            </a:r>
            <a:r>
              <a:rPr lang="it-IT" i="1" dirty="0" err="1"/>
              <a:t>Erhärtet</a:t>
            </a:r>
            <a:r>
              <a:rPr lang="it-IT" i="1" dirty="0"/>
              <a:t> </a:t>
            </a:r>
            <a:r>
              <a:rPr lang="it-IT" i="1" dirty="0" err="1"/>
              <a:t>sich</a:t>
            </a:r>
            <a:r>
              <a:rPr lang="it-IT" i="1" dirty="0"/>
              <a:t> </a:t>
            </a:r>
            <a:r>
              <a:rPr lang="it-IT" i="1" dirty="0" err="1"/>
              <a:t>der</a:t>
            </a:r>
            <a:r>
              <a:rPr lang="it-IT" i="1" dirty="0"/>
              <a:t> </a:t>
            </a:r>
            <a:r>
              <a:rPr lang="it-IT" i="1" dirty="0" err="1"/>
              <a:t>Verdacht</a:t>
            </a:r>
            <a:r>
              <a:rPr lang="it-IT" i="1" dirty="0"/>
              <a:t>, </a:t>
            </a:r>
            <a:r>
              <a:rPr lang="it-IT" i="1" dirty="0" err="1"/>
              <a:t>dass</a:t>
            </a:r>
            <a:r>
              <a:rPr lang="it-IT" i="1" dirty="0"/>
              <a:t> man </a:t>
            </a:r>
            <a:r>
              <a:rPr lang="it-IT" i="1" dirty="0" err="1"/>
              <a:t>früher</a:t>
            </a:r>
            <a:r>
              <a:rPr lang="it-IT" i="1" dirty="0"/>
              <a:t> </a:t>
            </a:r>
            <a:r>
              <a:rPr lang="it-IT" i="1" dirty="0" err="1"/>
              <a:t>mit</a:t>
            </a:r>
            <a:r>
              <a:rPr lang="it-IT" i="1" dirty="0"/>
              <a:t> </a:t>
            </a:r>
            <a:r>
              <a:rPr lang="it-IT" i="1" dirty="0" err="1"/>
              <a:t>weniger</a:t>
            </a:r>
            <a:r>
              <a:rPr lang="it-IT" i="1" dirty="0"/>
              <a:t> </a:t>
            </a:r>
            <a:r>
              <a:rPr lang="it-IT" i="1" dirty="0" err="1"/>
              <a:t>auskommen</a:t>
            </a:r>
            <a:r>
              <a:rPr lang="it-IT" i="1" dirty="0"/>
              <a:t> </a:t>
            </a:r>
            <a:r>
              <a:rPr lang="it-IT" i="1" dirty="0" err="1"/>
              <a:t>konnte</a:t>
            </a:r>
            <a:r>
              <a:rPr lang="it-IT" i="1" dirty="0"/>
              <a:t>? </a:t>
            </a:r>
            <a:r>
              <a:rPr lang="it-IT" i="1" dirty="0" err="1"/>
              <a:t>Wenn</a:t>
            </a:r>
            <a:r>
              <a:rPr lang="it-IT" i="1" dirty="0"/>
              <a:t> </a:t>
            </a:r>
            <a:r>
              <a:rPr lang="it-IT" i="1" dirty="0" err="1"/>
              <a:t>sich</a:t>
            </a:r>
            <a:r>
              <a:rPr lang="it-IT" i="1" dirty="0"/>
              <a:t> </a:t>
            </a:r>
            <a:r>
              <a:rPr lang="it-IT" i="1" dirty="0" err="1"/>
              <a:t>diese</a:t>
            </a:r>
            <a:r>
              <a:rPr lang="it-IT" i="1" dirty="0"/>
              <a:t> </a:t>
            </a:r>
            <a:r>
              <a:rPr lang="it-IT" i="1" dirty="0" err="1"/>
              <a:t>Eindrücke</a:t>
            </a:r>
            <a:r>
              <a:rPr lang="it-IT" i="1" dirty="0"/>
              <a:t> </a:t>
            </a:r>
            <a:r>
              <a:rPr lang="it-IT" i="1" dirty="0" err="1"/>
              <a:t>der</a:t>
            </a:r>
            <a:r>
              <a:rPr lang="it-IT" i="1" dirty="0"/>
              <a:t> </a:t>
            </a:r>
            <a:r>
              <a:rPr lang="it-IT" i="1" dirty="0" err="1"/>
              <a:t>finanziellen</a:t>
            </a:r>
            <a:r>
              <a:rPr lang="it-IT" i="1" dirty="0"/>
              <a:t> Lage </a:t>
            </a:r>
            <a:r>
              <a:rPr lang="it-IT" i="1" dirty="0" err="1"/>
              <a:t>einstellen</a:t>
            </a:r>
            <a:r>
              <a:rPr lang="it-IT" i="1" dirty="0"/>
              <a:t>, </a:t>
            </a:r>
            <a:r>
              <a:rPr lang="it-IT" i="1" dirty="0" err="1"/>
              <a:t>leidet</a:t>
            </a:r>
            <a:r>
              <a:rPr lang="it-IT" i="1" dirty="0"/>
              <a:t> man </a:t>
            </a:r>
            <a:r>
              <a:rPr lang="it-IT" i="1" dirty="0" err="1"/>
              <a:t>wahrscheinlich</a:t>
            </a:r>
            <a:r>
              <a:rPr lang="it-IT" i="1" dirty="0"/>
              <a:t> </a:t>
            </a:r>
            <a:r>
              <a:rPr lang="it-IT" i="1" dirty="0" err="1"/>
              <a:t>unter</a:t>
            </a:r>
            <a:r>
              <a:rPr lang="it-IT" i="1" dirty="0"/>
              <a:t> </a:t>
            </a:r>
            <a:r>
              <a:rPr lang="it-IT" i="1" dirty="0" err="1"/>
              <a:t>einer</a:t>
            </a:r>
            <a:r>
              <a:rPr lang="it-IT" i="1" dirty="0"/>
              <a:t> </a:t>
            </a:r>
            <a:r>
              <a:rPr lang="it-IT" i="1" dirty="0" err="1"/>
              <a:t>Inflation</a:t>
            </a:r>
            <a:r>
              <a:rPr lang="it-IT" i="1" dirty="0"/>
              <a:t> </a:t>
            </a:r>
            <a:r>
              <a:rPr lang="it-IT" i="1" dirty="0" err="1"/>
              <a:t>des</a:t>
            </a:r>
            <a:r>
              <a:rPr lang="it-IT" i="1" dirty="0"/>
              <a:t> </a:t>
            </a:r>
            <a:r>
              <a:rPr lang="it-IT" i="1" dirty="0" err="1"/>
              <a:t>Lebensstils</a:t>
            </a:r>
            <a:r>
              <a:rPr lang="it-IT" i="1" dirty="0"/>
              <a:t>.</a:t>
            </a:r>
          </a:p>
          <a:p>
            <a:endParaRPr lang="it-IT" dirty="0"/>
          </a:p>
          <a:p>
            <a:r>
              <a:rPr lang="it-IT" dirty="0"/>
              <a:t>La somma sul vostro conto di investimento non vi rende più felici nonostante l’aumento di stipendio? La vacanza dei vostri sogni resta lontana anche se la busta paga è aumentata?</a:t>
            </a:r>
          </a:p>
          <a:p>
            <a:r>
              <a:rPr lang="it-IT" dirty="0"/>
              <a:t>Avete il presentimento che un tempo si potesse vivere con meno? Se queste impressioni sulla vostra situazione finanziaria vi sembrano realtà, probabilmente state risentendo degli effetti dell’inflazione dello stile di vita. </a:t>
            </a:r>
          </a:p>
          <a:p>
            <a:endParaRPr lang="it-IT" dirty="0"/>
          </a:p>
        </p:txBody>
      </p:sp>
    </p:spTree>
    <p:extLst>
      <p:ext uri="{BB962C8B-B14F-4D97-AF65-F5344CB8AC3E}">
        <p14:creationId xmlns:p14="http://schemas.microsoft.com/office/powerpoint/2010/main" val="11928452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2308324"/>
          </a:xfrm>
          <a:prstGeom prst="rect">
            <a:avLst/>
          </a:prstGeom>
          <a:noFill/>
          <a:ln w="9525">
            <a:noFill/>
            <a:miter lim="800000"/>
            <a:headEnd/>
            <a:tailEnd/>
          </a:ln>
        </p:spPr>
        <p:txBody>
          <a:bodyPr>
            <a:spAutoFit/>
          </a:bodyPr>
          <a:lstStyle/>
          <a:p>
            <a:r>
              <a:rPr lang="it-IT" i="1" dirty="0"/>
              <a:t>Il Gfk è l'indice tedesco che misura il livello di fiducia dei consumatori nei riguardi dell'economia. Si tratta di un indicatore chiave, in grado di anticipare la spesa dei consumatori, che rappresenta una quota fondamentale nell'attività economica totale. Dati più alti implicano un maggiore ottimismo da parte dei consumatori.</a:t>
            </a:r>
          </a:p>
        </p:txBody>
      </p:sp>
    </p:spTree>
    <p:extLst>
      <p:ext uri="{BB962C8B-B14F-4D97-AF65-F5344CB8AC3E}">
        <p14:creationId xmlns:p14="http://schemas.microsoft.com/office/powerpoint/2010/main" val="8401144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3416320"/>
          </a:xfrm>
          <a:prstGeom prst="rect">
            <a:avLst/>
          </a:prstGeom>
          <a:noFill/>
          <a:ln w="9525">
            <a:noFill/>
            <a:miter lim="800000"/>
            <a:headEnd/>
            <a:tailEnd/>
          </a:ln>
        </p:spPr>
        <p:txBody>
          <a:bodyPr>
            <a:spAutoFit/>
          </a:bodyPr>
          <a:lstStyle/>
          <a:p>
            <a:r>
              <a:rPr lang="en-US" i="1" dirty="0"/>
              <a:t>Die </a:t>
            </a:r>
            <a:r>
              <a:rPr lang="en-US" i="1" dirty="0" err="1"/>
              <a:t>weiteren</a:t>
            </a:r>
            <a:r>
              <a:rPr lang="en-US" i="1" dirty="0"/>
              <a:t> </a:t>
            </a:r>
            <a:r>
              <a:rPr lang="en-US" i="1" dirty="0" err="1"/>
              <a:t>Indikatoren</a:t>
            </a:r>
            <a:r>
              <a:rPr lang="en-US" i="1" dirty="0"/>
              <a:t> für den </a:t>
            </a:r>
            <a:r>
              <a:rPr lang="en-US" i="1" dirty="0" err="1"/>
              <a:t>privaten</a:t>
            </a:r>
            <a:r>
              <a:rPr lang="en-US" i="1" dirty="0"/>
              <a:t> </a:t>
            </a:r>
            <a:r>
              <a:rPr lang="en-US" i="1" dirty="0" err="1"/>
              <a:t>Konsum</a:t>
            </a:r>
            <a:r>
              <a:rPr lang="en-US" i="1" dirty="0"/>
              <a:t> </a:t>
            </a:r>
            <a:r>
              <a:rPr lang="en-US" i="1" dirty="0" err="1"/>
              <a:t>geben</a:t>
            </a:r>
            <a:r>
              <a:rPr lang="en-US" i="1" dirty="0"/>
              <a:t> </a:t>
            </a:r>
            <a:r>
              <a:rPr lang="en-US" i="1" dirty="0" err="1"/>
              <a:t>gemischte</a:t>
            </a:r>
            <a:r>
              <a:rPr lang="en-US" i="1" dirty="0"/>
              <a:t> </a:t>
            </a:r>
            <a:r>
              <a:rPr lang="en-US" i="1" dirty="0" err="1"/>
              <a:t>Signale</a:t>
            </a:r>
            <a:r>
              <a:rPr lang="en-US" i="1" dirty="0"/>
              <a:t> für das </a:t>
            </a:r>
            <a:r>
              <a:rPr lang="en-US" i="1" dirty="0" err="1"/>
              <a:t>dritte</a:t>
            </a:r>
            <a:r>
              <a:rPr lang="en-US" i="1" dirty="0"/>
              <a:t> Quartal. So </a:t>
            </a:r>
            <a:r>
              <a:rPr lang="en-US" i="1" dirty="0" err="1"/>
              <a:t>sanken</a:t>
            </a:r>
            <a:r>
              <a:rPr lang="en-US" i="1" dirty="0"/>
              <a:t> die </a:t>
            </a:r>
            <a:r>
              <a:rPr lang="en-US" i="1" dirty="0" err="1"/>
              <a:t>Kraftfahrzeugzulassungen</a:t>
            </a:r>
            <a:r>
              <a:rPr lang="en-US" i="1" dirty="0"/>
              <a:t> </a:t>
            </a:r>
            <a:r>
              <a:rPr lang="en-US" i="1" dirty="0" err="1"/>
              <a:t>privater</a:t>
            </a:r>
            <a:r>
              <a:rPr lang="en-US" i="1" dirty="0"/>
              <a:t> Halter </a:t>
            </a:r>
            <a:r>
              <a:rPr lang="en-US" i="1" dirty="0" err="1"/>
              <a:t>deutlich</a:t>
            </a:r>
            <a:r>
              <a:rPr lang="en-US" i="1" dirty="0"/>
              <a:t> </a:t>
            </a:r>
            <a:r>
              <a:rPr lang="en-US" i="1" dirty="0" err="1"/>
              <a:t>gegenüber</a:t>
            </a:r>
            <a:r>
              <a:rPr lang="en-US" i="1" dirty="0"/>
              <a:t> dem </a:t>
            </a:r>
            <a:r>
              <a:rPr lang="en-US" i="1" dirty="0" err="1"/>
              <a:t>Vorquartal</a:t>
            </a:r>
            <a:r>
              <a:rPr lang="en-US" i="1" dirty="0"/>
              <a:t>. </a:t>
            </a:r>
            <a:r>
              <a:rPr lang="it-IT" i="1" dirty="0"/>
              <a:t>[…]  </a:t>
            </a:r>
          </a:p>
          <a:p>
            <a:endParaRPr lang="it-IT" dirty="0"/>
          </a:p>
          <a:p>
            <a:r>
              <a:rPr lang="it-IT" dirty="0"/>
              <a:t>Ulteriori indicatori del consumo privato danno segnali contrastanti per il terzo trimestre. Ad esempio è diminuito notevolmente il numero delle immatricolazioni degli autoveicoli a privati rispetto al trimestre precedente. […]</a:t>
            </a:r>
          </a:p>
        </p:txBody>
      </p:sp>
    </p:spTree>
    <p:extLst>
      <p:ext uri="{BB962C8B-B14F-4D97-AF65-F5344CB8AC3E}">
        <p14:creationId xmlns:p14="http://schemas.microsoft.com/office/powerpoint/2010/main" val="8872592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632311"/>
          </a:xfrm>
          <a:prstGeom prst="rect">
            <a:avLst/>
          </a:prstGeom>
          <a:noFill/>
          <a:ln w="9525">
            <a:noFill/>
            <a:miter lim="800000"/>
            <a:headEnd/>
            <a:tailEnd/>
          </a:ln>
        </p:spPr>
        <p:txBody>
          <a:bodyPr>
            <a:spAutoFit/>
          </a:bodyPr>
          <a:lstStyle/>
          <a:p>
            <a:pPr lvl="1"/>
            <a:r>
              <a:rPr lang="it-IT" i="1" dirty="0"/>
              <a:t>1.4 </a:t>
            </a:r>
            <a:r>
              <a:rPr lang="it-IT" i="1" dirty="0" err="1"/>
              <a:t>Arbeitsmarkt</a:t>
            </a:r>
            <a:r>
              <a:rPr lang="it-IT" i="1" dirty="0"/>
              <a:t> </a:t>
            </a:r>
            <a:r>
              <a:rPr lang="it-IT" i="1" dirty="0" err="1"/>
              <a:t>etwas</a:t>
            </a:r>
            <a:r>
              <a:rPr lang="it-IT" i="1" dirty="0"/>
              <a:t> </a:t>
            </a:r>
            <a:r>
              <a:rPr lang="it-IT" i="1" dirty="0" err="1"/>
              <a:t>schwächer</a:t>
            </a:r>
            <a:r>
              <a:rPr lang="it-IT" i="1" dirty="0"/>
              <a:t> </a:t>
            </a:r>
            <a:endParaRPr lang="it-IT" sz="2000" i="1" dirty="0"/>
          </a:p>
          <a:p>
            <a:r>
              <a:rPr lang="it-IT" i="1" dirty="0"/>
              <a:t>Die </a:t>
            </a:r>
            <a:r>
              <a:rPr lang="it-IT" i="1" dirty="0" err="1"/>
              <a:t>ungünstige</a:t>
            </a:r>
            <a:r>
              <a:rPr lang="it-IT" i="1" dirty="0"/>
              <a:t> </a:t>
            </a:r>
            <a:r>
              <a:rPr lang="it-IT" i="1" dirty="0" err="1"/>
              <a:t>wirtschaftliche</a:t>
            </a:r>
            <a:r>
              <a:rPr lang="it-IT" i="1" dirty="0"/>
              <a:t> </a:t>
            </a:r>
            <a:r>
              <a:rPr lang="it-IT" i="1" dirty="0" err="1"/>
              <a:t>Entwicklung</a:t>
            </a:r>
            <a:r>
              <a:rPr lang="it-IT" i="1" dirty="0"/>
              <a:t> </a:t>
            </a:r>
            <a:r>
              <a:rPr lang="it-IT" i="1" dirty="0" err="1"/>
              <a:t>wirkt</a:t>
            </a:r>
            <a:r>
              <a:rPr lang="it-IT" i="1" dirty="0"/>
              <a:t> </a:t>
            </a:r>
            <a:r>
              <a:rPr lang="it-IT" i="1" dirty="0" err="1"/>
              <a:t>sich</a:t>
            </a:r>
            <a:r>
              <a:rPr lang="it-IT" i="1" dirty="0"/>
              <a:t> </a:t>
            </a:r>
            <a:r>
              <a:rPr lang="it-IT" i="1" dirty="0" err="1"/>
              <a:t>allmählich</a:t>
            </a:r>
            <a:r>
              <a:rPr lang="it-IT" i="1" dirty="0"/>
              <a:t> </a:t>
            </a:r>
            <a:r>
              <a:rPr lang="it-IT" i="1" dirty="0" err="1"/>
              <a:t>auf</a:t>
            </a:r>
            <a:r>
              <a:rPr lang="it-IT" i="1" dirty="0"/>
              <a:t> </a:t>
            </a:r>
            <a:r>
              <a:rPr lang="it-IT" i="1" dirty="0" err="1"/>
              <a:t>den</a:t>
            </a:r>
            <a:r>
              <a:rPr lang="it-IT" i="1" dirty="0"/>
              <a:t> </a:t>
            </a:r>
            <a:r>
              <a:rPr lang="it-IT" i="1" dirty="0" err="1"/>
              <a:t>Arbeitsmarkt</a:t>
            </a:r>
            <a:r>
              <a:rPr lang="it-IT" i="1" dirty="0"/>
              <a:t> </a:t>
            </a:r>
            <a:r>
              <a:rPr lang="it-IT" i="1" dirty="0" err="1"/>
              <a:t>aus</a:t>
            </a:r>
            <a:r>
              <a:rPr lang="it-IT" i="1" dirty="0"/>
              <a:t>, </a:t>
            </a:r>
            <a:r>
              <a:rPr lang="it-IT" i="1" dirty="0" err="1"/>
              <a:t>wenngleich</a:t>
            </a:r>
            <a:r>
              <a:rPr lang="it-IT" i="1" dirty="0"/>
              <a:t> </a:t>
            </a:r>
            <a:r>
              <a:rPr lang="it-IT" i="1" dirty="0" err="1"/>
              <a:t>dieser</a:t>
            </a:r>
            <a:r>
              <a:rPr lang="it-IT" i="1" dirty="0"/>
              <a:t> </a:t>
            </a:r>
            <a:r>
              <a:rPr lang="it-IT" i="1" dirty="0" err="1"/>
              <a:t>weiterhin</a:t>
            </a:r>
            <a:r>
              <a:rPr lang="it-IT" i="1" dirty="0"/>
              <a:t> </a:t>
            </a:r>
            <a:r>
              <a:rPr lang="it-IT" i="1" dirty="0" err="1"/>
              <a:t>vergleichsweise</a:t>
            </a:r>
            <a:r>
              <a:rPr lang="it-IT" i="1" dirty="0"/>
              <a:t> mild </a:t>
            </a:r>
            <a:r>
              <a:rPr lang="it-IT" i="1" dirty="0" err="1"/>
              <a:t>auf</a:t>
            </a:r>
            <a:r>
              <a:rPr lang="it-IT" i="1" dirty="0"/>
              <a:t> die </a:t>
            </a:r>
            <a:r>
              <a:rPr lang="it-IT" i="1" dirty="0" err="1"/>
              <a:t>Schwäche</a:t>
            </a:r>
            <a:r>
              <a:rPr lang="it-IT" i="1" dirty="0"/>
              <a:t> </a:t>
            </a:r>
            <a:r>
              <a:rPr lang="it-IT" i="1" dirty="0" err="1"/>
              <a:t>reagiert</a:t>
            </a:r>
            <a:r>
              <a:rPr lang="it-IT" i="1" dirty="0"/>
              <a:t>. </a:t>
            </a:r>
            <a:r>
              <a:rPr lang="en-US" i="1" dirty="0"/>
              <a:t>Der </a:t>
            </a:r>
            <a:r>
              <a:rPr lang="en-US" i="1" dirty="0" err="1"/>
              <a:t>Beschäftigtenstand</a:t>
            </a:r>
            <a:r>
              <a:rPr lang="en-US" i="1" dirty="0"/>
              <a:t> in Deutschland </a:t>
            </a:r>
            <a:r>
              <a:rPr lang="en-US" i="1" dirty="0" err="1"/>
              <a:t>ist</a:t>
            </a:r>
            <a:r>
              <a:rPr lang="en-US" i="1" dirty="0"/>
              <a:t> </a:t>
            </a:r>
            <a:r>
              <a:rPr lang="en-US" i="1" dirty="0" err="1"/>
              <a:t>im</a:t>
            </a:r>
            <a:r>
              <a:rPr lang="en-US" i="1" dirty="0"/>
              <a:t> August </a:t>
            </a:r>
            <a:r>
              <a:rPr lang="en-US" i="1" dirty="0" err="1"/>
              <a:t>zurückgegangen</a:t>
            </a:r>
            <a:r>
              <a:rPr lang="en-US" i="1" dirty="0"/>
              <a:t>. </a:t>
            </a:r>
            <a:r>
              <a:rPr lang="en-US" i="1" dirty="0" err="1"/>
              <a:t>Insgesamt</a:t>
            </a:r>
            <a:r>
              <a:rPr lang="en-US" i="1" dirty="0"/>
              <a:t> </a:t>
            </a:r>
            <a:r>
              <a:rPr lang="en-US" i="1" dirty="0" err="1"/>
              <a:t>waren</a:t>
            </a:r>
            <a:r>
              <a:rPr lang="en-US" i="1" dirty="0"/>
              <a:t> in </a:t>
            </a:r>
            <a:r>
              <a:rPr lang="en-US" i="1" dirty="0" err="1"/>
              <a:t>saisonbereinigter</a:t>
            </a:r>
            <a:r>
              <a:rPr lang="en-US" i="1" dirty="0"/>
              <a:t> </a:t>
            </a:r>
            <a:r>
              <a:rPr lang="en-US" i="1" dirty="0" err="1"/>
              <a:t>Rechnung</a:t>
            </a:r>
            <a:r>
              <a:rPr lang="en-US" i="1" dirty="0"/>
              <a:t> 21 000 </a:t>
            </a:r>
            <a:r>
              <a:rPr lang="en-US" i="1" dirty="0" err="1"/>
              <a:t>Personen</a:t>
            </a:r>
            <a:r>
              <a:rPr lang="en-US" i="1" dirty="0"/>
              <a:t> </a:t>
            </a:r>
            <a:r>
              <a:rPr lang="en-US" i="1" dirty="0" err="1"/>
              <a:t>weniger</a:t>
            </a:r>
            <a:r>
              <a:rPr lang="en-US" i="1" dirty="0"/>
              <a:t> </a:t>
            </a:r>
            <a:r>
              <a:rPr lang="en-US" i="1" dirty="0" err="1"/>
              <a:t>beschäftigt</a:t>
            </a:r>
            <a:r>
              <a:rPr lang="en-US" i="1" dirty="0"/>
              <a:t> </a:t>
            </a:r>
            <a:r>
              <a:rPr lang="en-US" i="1" dirty="0" err="1"/>
              <a:t>als</a:t>
            </a:r>
            <a:r>
              <a:rPr lang="en-US" i="1" dirty="0"/>
              <a:t> </a:t>
            </a:r>
            <a:r>
              <a:rPr lang="en-US" i="1" dirty="0" err="1"/>
              <a:t>einen</a:t>
            </a:r>
            <a:r>
              <a:rPr lang="en-US" i="1" dirty="0"/>
              <a:t> Monat </a:t>
            </a:r>
            <a:r>
              <a:rPr lang="en-US" i="1" dirty="0" err="1"/>
              <a:t>zuvor</a:t>
            </a:r>
            <a:r>
              <a:rPr lang="en-US" i="1" dirty="0"/>
              <a:t>. </a:t>
            </a:r>
            <a:endParaRPr lang="it-IT" sz="2000" i="1" dirty="0"/>
          </a:p>
          <a:p>
            <a:endParaRPr lang="it-IT" dirty="0"/>
          </a:p>
          <a:p>
            <a:r>
              <a:rPr lang="it-IT" dirty="0"/>
              <a:t>1.4 Mercato del lavoro leggermente più debole</a:t>
            </a:r>
          </a:p>
          <a:p>
            <a:r>
              <a:rPr lang="it-IT" dirty="0"/>
              <a:t>L’andamento economico sfavorevole si sta gradualmente ripercuotendo sul mercato del lavoro, sebbene quest’ultimo continui a reagire in modo relativamente contenuto alla debolezza. Il numero di occupati in Germania è diminuito in agosto: in totale, in termini destagionalizzati, sono stati registrati 21.000 occupati in meno rispetto a un mese prima. </a:t>
            </a:r>
          </a:p>
        </p:txBody>
      </p:sp>
    </p:spTree>
    <p:extLst>
      <p:ext uri="{BB962C8B-B14F-4D97-AF65-F5344CB8AC3E}">
        <p14:creationId xmlns:p14="http://schemas.microsoft.com/office/powerpoint/2010/main" val="12020397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632311"/>
          </a:xfrm>
          <a:prstGeom prst="rect">
            <a:avLst/>
          </a:prstGeom>
          <a:noFill/>
          <a:ln w="9525">
            <a:noFill/>
            <a:miter lim="800000"/>
            <a:headEnd/>
            <a:tailEnd/>
          </a:ln>
        </p:spPr>
        <p:txBody>
          <a:bodyPr>
            <a:spAutoFit/>
          </a:bodyPr>
          <a:lstStyle/>
          <a:p>
            <a:r>
              <a:rPr lang="en-US" i="1" dirty="0" err="1"/>
              <a:t>Dagegen</a:t>
            </a:r>
            <a:r>
              <a:rPr lang="en-US" i="1" dirty="0"/>
              <a:t> </a:t>
            </a:r>
            <a:r>
              <a:rPr lang="en-US" i="1" dirty="0" err="1"/>
              <a:t>nahm</a:t>
            </a:r>
            <a:r>
              <a:rPr lang="en-US" i="1" dirty="0"/>
              <a:t> die </a:t>
            </a:r>
            <a:r>
              <a:rPr lang="en-US" i="1" dirty="0" err="1"/>
              <a:t>sozialversicherungspflichtige</a:t>
            </a:r>
            <a:r>
              <a:rPr lang="en-US" i="1" dirty="0"/>
              <a:t> </a:t>
            </a:r>
            <a:r>
              <a:rPr lang="en-US" i="1" dirty="0" err="1"/>
              <a:t>Beschäftigung</a:t>
            </a:r>
            <a:r>
              <a:rPr lang="en-US" i="1" dirty="0"/>
              <a:t> am </a:t>
            </a:r>
            <a:r>
              <a:rPr lang="en-US" i="1" dirty="0" err="1"/>
              <a:t>aktuellen</a:t>
            </a:r>
            <a:r>
              <a:rPr lang="en-US" i="1" dirty="0"/>
              <a:t> Rand – </a:t>
            </a:r>
            <a:r>
              <a:rPr lang="en-US" i="1" dirty="0" err="1"/>
              <a:t>hierbei</a:t>
            </a:r>
            <a:r>
              <a:rPr lang="en-US" i="1" dirty="0"/>
              <a:t> </a:t>
            </a:r>
            <a:r>
              <a:rPr lang="en-US" i="1" dirty="0" err="1"/>
              <a:t>handelt</a:t>
            </a:r>
            <a:r>
              <a:rPr lang="en-US" i="1" dirty="0"/>
              <a:t> es </a:t>
            </a:r>
            <a:r>
              <a:rPr lang="en-US" i="1" dirty="0" err="1"/>
              <a:t>sich</a:t>
            </a:r>
            <a:r>
              <a:rPr lang="en-US" i="1" dirty="0"/>
              <a:t> </a:t>
            </a:r>
            <a:r>
              <a:rPr lang="en-US" i="1" dirty="0" err="1"/>
              <a:t>allerdings</a:t>
            </a:r>
            <a:r>
              <a:rPr lang="en-US" i="1" dirty="0"/>
              <a:t> um den Monat Juli – </a:t>
            </a:r>
            <a:r>
              <a:rPr lang="en-US" i="1" dirty="0" err="1"/>
              <a:t>zu</a:t>
            </a:r>
            <a:r>
              <a:rPr lang="en-US" i="1" dirty="0"/>
              <a:t>. </a:t>
            </a:r>
            <a:r>
              <a:rPr lang="en-US" i="1" dirty="0" err="1"/>
              <a:t>Erste</a:t>
            </a:r>
            <a:r>
              <a:rPr lang="en-US" i="1" dirty="0"/>
              <a:t> </a:t>
            </a:r>
            <a:r>
              <a:rPr lang="en-US" i="1" dirty="0" err="1"/>
              <a:t>Hochrechnungen</a:t>
            </a:r>
            <a:r>
              <a:rPr lang="en-US" i="1" dirty="0"/>
              <a:t> </a:t>
            </a:r>
            <a:r>
              <a:rPr lang="en-US" i="1" dirty="0" err="1"/>
              <a:t>nach</a:t>
            </a:r>
            <a:r>
              <a:rPr lang="en-US" i="1" dirty="0"/>
              <a:t> </a:t>
            </a:r>
            <a:r>
              <a:rPr lang="en-US" i="1" dirty="0" err="1"/>
              <a:t>Wirtschaftsbereichen</a:t>
            </a:r>
            <a:r>
              <a:rPr lang="en-US" i="1" dirty="0"/>
              <a:t> </a:t>
            </a:r>
            <a:r>
              <a:rPr lang="en-US" i="1" dirty="0" err="1"/>
              <a:t>bestätigen</a:t>
            </a:r>
            <a:r>
              <a:rPr lang="en-US" i="1" dirty="0"/>
              <a:t> den </a:t>
            </a:r>
            <a:r>
              <a:rPr lang="en-US" i="1" dirty="0" err="1"/>
              <a:t>bisherigen</a:t>
            </a:r>
            <a:r>
              <a:rPr lang="en-US" i="1" dirty="0"/>
              <a:t> Trend: Die von </a:t>
            </a:r>
            <a:r>
              <a:rPr lang="en-US" i="1" dirty="0" err="1"/>
              <a:t>schwacher</a:t>
            </a:r>
            <a:r>
              <a:rPr lang="en-US" i="1" dirty="0"/>
              <a:t> </a:t>
            </a:r>
            <a:r>
              <a:rPr lang="en-US" i="1" dirty="0" err="1"/>
              <a:t>Nachfrage</a:t>
            </a:r>
            <a:r>
              <a:rPr lang="en-US" i="1" dirty="0"/>
              <a:t> </a:t>
            </a:r>
            <a:r>
              <a:rPr lang="en-US" i="1" dirty="0" err="1"/>
              <a:t>besonders</a:t>
            </a:r>
            <a:r>
              <a:rPr lang="en-US" i="1" dirty="0"/>
              <a:t> </a:t>
            </a:r>
            <a:r>
              <a:rPr lang="en-US" i="1" dirty="0" err="1"/>
              <a:t>betroffenen</a:t>
            </a:r>
            <a:r>
              <a:rPr lang="en-US" i="1" dirty="0"/>
              <a:t> </a:t>
            </a:r>
            <a:r>
              <a:rPr lang="en-US" i="1" dirty="0" err="1"/>
              <a:t>Bereiche</a:t>
            </a:r>
            <a:r>
              <a:rPr lang="en-US" i="1" dirty="0"/>
              <a:t> </a:t>
            </a:r>
            <a:r>
              <a:rPr lang="en-US" i="1" dirty="0" err="1"/>
              <a:t>im</a:t>
            </a:r>
            <a:r>
              <a:rPr lang="en-US" i="1" dirty="0"/>
              <a:t> </a:t>
            </a:r>
            <a:r>
              <a:rPr lang="en-US" i="1" dirty="0" err="1"/>
              <a:t>Produzierenden</a:t>
            </a:r>
            <a:r>
              <a:rPr lang="en-US" i="1" dirty="0"/>
              <a:t> </a:t>
            </a:r>
            <a:r>
              <a:rPr lang="en-US" i="1" dirty="0" err="1"/>
              <a:t>Gewerbe</a:t>
            </a:r>
            <a:r>
              <a:rPr lang="en-US" i="1" dirty="0"/>
              <a:t> und </a:t>
            </a:r>
            <a:r>
              <a:rPr lang="en-US" i="1" dirty="0" err="1"/>
              <a:t>im</a:t>
            </a:r>
            <a:r>
              <a:rPr lang="en-US" i="1" dirty="0"/>
              <a:t> Handel </a:t>
            </a:r>
            <a:r>
              <a:rPr lang="en-US" i="1" dirty="0" err="1"/>
              <a:t>bauen</a:t>
            </a:r>
            <a:r>
              <a:rPr lang="en-US" i="1" dirty="0"/>
              <a:t> </a:t>
            </a:r>
            <a:r>
              <a:rPr lang="en-US" i="1" dirty="0" err="1"/>
              <a:t>zunehmend</a:t>
            </a:r>
            <a:r>
              <a:rPr lang="en-US" i="1" dirty="0"/>
              <a:t> Personal ab. </a:t>
            </a:r>
          </a:p>
          <a:p>
            <a:endParaRPr lang="en-US" dirty="0"/>
          </a:p>
          <a:p>
            <a:r>
              <a:rPr lang="it-IT" dirty="0"/>
              <a:t>Al contrario, l’occupazione soggetta al regime di previdenza obbligatorio è aumentata nell’ultimo periodo disponibile – anche se i dati in questo caso si riferiscono al mese di luglio. Le prime proiezioni suddivise per settori economici confermano il trend precedente: i settori particolarmente colpiti dalla domanda debole, come l’industria manifatturiera e il commercio, stanno riducendo sempre più il personale. </a:t>
            </a:r>
          </a:p>
        </p:txBody>
      </p:sp>
    </p:spTree>
    <p:extLst>
      <p:ext uri="{BB962C8B-B14F-4D97-AF65-F5344CB8AC3E}">
        <p14:creationId xmlns:p14="http://schemas.microsoft.com/office/powerpoint/2010/main" val="30769832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3785652"/>
          </a:xfrm>
          <a:prstGeom prst="rect">
            <a:avLst/>
          </a:prstGeom>
          <a:noFill/>
          <a:ln w="9525">
            <a:noFill/>
            <a:miter lim="800000"/>
            <a:headEnd/>
            <a:tailEnd/>
          </a:ln>
        </p:spPr>
        <p:txBody>
          <a:bodyPr>
            <a:spAutoFit/>
          </a:bodyPr>
          <a:lstStyle/>
          <a:p>
            <a:r>
              <a:rPr lang="it-IT" b="1" i="1" dirty="0"/>
              <a:t>Proiezione: Stime future basate su dati esistenti</a:t>
            </a:r>
            <a:br>
              <a:rPr lang="it-IT" i="1" dirty="0"/>
            </a:br>
            <a:r>
              <a:rPr lang="it-IT" i="1" dirty="0"/>
              <a:t>La proiezione di dati è una stima futura basata principalmente su dati attuali o storici, senza considerare necessariamente fattori esterni o cambiamenti nell'ambiente. A differenza delle previsioni, le proiezioni tendono a essere meno dettagliate e a focalizzarsi principalmente sulla continuazione di trend passati.</a:t>
            </a:r>
          </a:p>
          <a:p>
            <a:r>
              <a:rPr lang="it-IT" i="1" dirty="0"/>
              <a:t> </a:t>
            </a:r>
            <a:endParaRPr lang="it-IT" dirty="0"/>
          </a:p>
          <a:p>
            <a:r>
              <a:rPr lang="it-IT" i="1" dirty="0"/>
              <a:t>La previsione offre una visione informata del futuro basata su analisi dettagliate […], mentre le proiezioni forniscono stime future basate su trend passati.</a:t>
            </a:r>
            <a:endParaRPr lang="it-IT" dirty="0"/>
          </a:p>
        </p:txBody>
      </p:sp>
    </p:spTree>
    <p:extLst>
      <p:ext uri="{BB962C8B-B14F-4D97-AF65-F5344CB8AC3E}">
        <p14:creationId xmlns:p14="http://schemas.microsoft.com/office/powerpoint/2010/main" val="6403103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3046988"/>
          </a:xfrm>
          <a:prstGeom prst="rect">
            <a:avLst/>
          </a:prstGeom>
          <a:noFill/>
          <a:ln w="9525">
            <a:noFill/>
            <a:miter lim="800000"/>
            <a:headEnd/>
            <a:tailEnd/>
          </a:ln>
        </p:spPr>
        <p:txBody>
          <a:bodyPr>
            <a:spAutoFit/>
          </a:bodyPr>
          <a:lstStyle/>
          <a:p>
            <a:r>
              <a:rPr lang="en-US" i="1" dirty="0"/>
              <a:t>Auf der </a:t>
            </a:r>
            <a:r>
              <a:rPr lang="en-US" i="1" dirty="0" err="1"/>
              <a:t>anderen</a:t>
            </a:r>
            <a:r>
              <a:rPr lang="en-US" i="1" dirty="0"/>
              <a:t> </a:t>
            </a:r>
            <a:r>
              <a:rPr lang="en-US" i="1" dirty="0" err="1"/>
              <a:t>Seite</a:t>
            </a:r>
            <a:r>
              <a:rPr lang="en-US" i="1" dirty="0"/>
              <a:t> </a:t>
            </a:r>
            <a:r>
              <a:rPr lang="en-US" i="1" dirty="0" err="1"/>
              <a:t>wird</a:t>
            </a:r>
            <a:r>
              <a:rPr lang="en-US" i="1" dirty="0"/>
              <a:t> </a:t>
            </a:r>
            <a:r>
              <a:rPr lang="en-US" i="1" dirty="0" err="1"/>
              <a:t>im</a:t>
            </a:r>
            <a:r>
              <a:rPr lang="en-US" i="1" dirty="0"/>
              <a:t> </a:t>
            </a:r>
            <a:r>
              <a:rPr lang="en-US" i="1" dirty="0" err="1"/>
              <a:t>Gesundheits</a:t>
            </a:r>
            <a:r>
              <a:rPr lang="en-US" i="1" dirty="0"/>
              <a:t>- und </a:t>
            </a:r>
            <a:r>
              <a:rPr lang="en-US" i="1" dirty="0" err="1"/>
              <a:t>Sozialwesen</a:t>
            </a:r>
            <a:r>
              <a:rPr lang="en-US" i="1" dirty="0"/>
              <a:t>, in der </a:t>
            </a:r>
            <a:r>
              <a:rPr lang="en-US" i="1" dirty="0" err="1"/>
              <a:t>Bildung</a:t>
            </a:r>
            <a:r>
              <a:rPr lang="en-US" i="1" dirty="0"/>
              <a:t> und </a:t>
            </a:r>
            <a:r>
              <a:rPr lang="en-US" i="1" dirty="0" err="1"/>
              <a:t>Erziehung</a:t>
            </a:r>
            <a:r>
              <a:rPr lang="en-US" i="1" dirty="0"/>
              <a:t>, der </a:t>
            </a:r>
            <a:r>
              <a:rPr lang="en-US" i="1" dirty="0" err="1"/>
              <a:t>Logistik</a:t>
            </a:r>
            <a:r>
              <a:rPr lang="en-US" i="1" dirty="0"/>
              <a:t> und </a:t>
            </a:r>
            <a:r>
              <a:rPr lang="en-US" i="1" dirty="0" err="1"/>
              <a:t>zuletzt</a:t>
            </a:r>
            <a:r>
              <a:rPr lang="en-US" i="1" dirty="0"/>
              <a:t> </a:t>
            </a:r>
            <a:r>
              <a:rPr lang="en-US" i="1" dirty="0" err="1"/>
              <a:t>auch</a:t>
            </a:r>
            <a:r>
              <a:rPr lang="en-US" i="1" dirty="0"/>
              <a:t> in der </a:t>
            </a:r>
            <a:r>
              <a:rPr lang="en-US" i="1" dirty="0" err="1"/>
              <a:t>Finanzbranche</a:t>
            </a:r>
            <a:r>
              <a:rPr lang="en-US" i="1" dirty="0"/>
              <a:t> </a:t>
            </a:r>
            <a:r>
              <a:rPr lang="en-US" i="1" dirty="0" err="1"/>
              <a:t>kräftig</a:t>
            </a:r>
            <a:r>
              <a:rPr lang="en-US" i="1" dirty="0"/>
              <a:t> </a:t>
            </a:r>
            <a:r>
              <a:rPr lang="en-US" i="1" dirty="0" err="1"/>
              <a:t>eingestellt</a:t>
            </a:r>
            <a:r>
              <a:rPr lang="en-US" i="1" dirty="0"/>
              <a:t>. </a:t>
            </a:r>
            <a:endParaRPr lang="it-IT" i="1" dirty="0"/>
          </a:p>
          <a:p>
            <a:endParaRPr lang="it-IT" dirty="0"/>
          </a:p>
          <a:p>
            <a:r>
              <a:rPr lang="it-IT" dirty="0"/>
              <a:t>D’altra parte, i settori della sanità e dell’assistenza sociale, dell’istruzione e della formazione, della logistica e, più recentemente, anche il settore finanziario stanno effettuando forti assunzioni. </a:t>
            </a:r>
          </a:p>
        </p:txBody>
      </p:sp>
    </p:spTree>
    <p:extLst>
      <p:ext uri="{BB962C8B-B14F-4D97-AF65-F5344CB8AC3E}">
        <p14:creationId xmlns:p14="http://schemas.microsoft.com/office/powerpoint/2010/main" val="29581523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262979"/>
          </a:xfrm>
          <a:prstGeom prst="rect">
            <a:avLst/>
          </a:prstGeom>
          <a:noFill/>
          <a:ln w="9525">
            <a:noFill/>
            <a:miter lim="800000"/>
            <a:headEnd/>
            <a:tailEnd/>
          </a:ln>
        </p:spPr>
        <p:txBody>
          <a:bodyPr>
            <a:spAutoFit/>
          </a:bodyPr>
          <a:lstStyle/>
          <a:p>
            <a:r>
              <a:rPr lang="en-US" i="1" dirty="0" err="1"/>
              <a:t>Kurzarbeit</a:t>
            </a:r>
            <a:r>
              <a:rPr lang="en-US" i="1" dirty="0"/>
              <a:t> </a:t>
            </a:r>
            <a:r>
              <a:rPr lang="en-US" i="1" dirty="0" err="1"/>
              <a:t>wird</a:t>
            </a:r>
            <a:r>
              <a:rPr lang="en-US" i="1" dirty="0"/>
              <a:t> </a:t>
            </a:r>
            <a:r>
              <a:rPr lang="en-US" i="1" dirty="0" err="1"/>
              <a:t>weiterhin</a:t>
            </a:r>
            <a:r>
              <a:rPr lang="en-US" i="1" dirty="0"/>
              <a:t> fast </a:t>
            </a:r>
            <a:r>
              <a:rPr lang="en-US" i="1" dirty="0" err="1"/>
              <a:t>nur</a:t>
            </a:r>
            <a:r>
              <a:rPr lang="en-US" i="1" dirty="0"/>
              <a:t> </a:t>
            </a:r>
            <a:r>
              <a:rPr lang="en-US" i="1" dirty="0" err="1"/>
              <a:t>im</a:t>
            </a:r>
            <a:r>
              <a:rPr lang="en-US" i="1" dirty="0"/>
              <a:t> </a:t>
            </a:r>
            <a:r>
              <a:rPr lang="en-US" i="1" dirty="0" err="1"/>
              <a:t>Verarbeitenden</a:t>
            </a:r>
            <a:r>
              <a:rPr lang="en-US" i="1" dirty="0"/>
              <a:t> </a:t>
            </a:r>
            <a:r>
              <a:rPr lang="en-US" i="1" dirty="0" err="1"/>
              <a:t>Gewerbe</a:t>
            </a:r>
            <a:r>
              <a:rPr lang="en-US" i="1" dirty="0"/>
              <a:t> </a:t>
            </a:r>
            <a:r>
              <a:rPr lang="en-US" i="1" dirty="0" err="1"/>
              <a:t>genutzt</a:t>
            </a:r>
            <a:r>
              <a:rPr lang="en-US" i="1" dirty="0"/>
              <a:t>. Die </a:t>
            </a:r>
            <a:r>
              <a:rPr lang="en-US" i="1" dirty="0" err="1"/>
              <a:t>Inanspruchnahme</a:t>
            </a:r>
            <a:r>
              <a:rPr lang="en-US" i="1" dirty="0"/>
              <a:t> </a:t>
            </a:r>
            <a:r>
              <a:rPr lang="en-US" i="1" dirty="0" err="1"/>
              <a:t>ist</a:t>
            </a:r>
            <a:r>
              <a:rPr lang="en-US" i="1" dirty="0"/>
              <a:t> in den </a:t>
            </a:r>
            <a:r>
              <a:rPr lang="en-US" i="1" dirty="0" err="1"/>
              <a:t>letzten</a:t>
            </a:r>
            <a:r>
              <a:rPr lang="en-US" i="1" dirty="0"/>
              <a:t> </a:t>
            </a:r>
            <a:r>
              <a:rPr lang="en-US" i="1" dirty="0" err="1"/>
              <a:t>Monaten</a:t>
            </a:r>
            <a:r>
              <a:rPr lang="en-US" i="1" dirty="0"/>
              <a:t> </a:t>
            </a:r>
            <a:r>
              <a:rPr lang="en-US" i="1" dirty="0" err="1"/>
              <a:t>kaum</a:t>
            </a:r>
            <a:r>
              <a:rPr lang="en-US" i="1" dirty="0"/>
              <a:t> </a:t>
            </a:r>
            <a:r>
              <a:rPr lang="en-US" i="1" dirty="0" err="1"/>
              <a:t>gestiegen</a:t>
            </a:r>
            <a:r>
              <a:rPr lang="en-US" i="1" dirty="0"/>
              <a:t>. </a:t>
            </a:r>
            <a:r>
              <a:rPr lang="en-US" i="1" dirty="0" err="1"/>
              <a:t>Allerdings</a:t>
            </a:r>
            <a:r>
              <a:rPr lang="en-US" i="1" dirty="0"/>
              <a:t> </a:t>
            </a:r>
            <a:r>
              <a:rPr lang="en-US" i="1" dirty="0" err="1"/>
              <a:t>gibt</a:t>
            </a:r>
            <a:r>
              <a:rPr lang="en-US" i="1" dirty="0"/>
              <a:t> es für die </a:t>
            </a:r>
            <a:r>
              <a:rPr lang="en-US" i="1" dirty="0" err="1"/>
              <a:t>Betriebe</a:t>
            </a:r>
            <a:r>
              <a:rPr lang="en-US" i="1" dirty="0"/>
              <a:t> </a:t>
            </a:r>
            <a:r>
              <a:rPr lang="en-US" i="1" dirty="0" err="1"/>
              <a:t>derzeit</a:t>
            </a:r>
            <a:r>
              <a:rPr lang="en-US" i="1" dirty="0"/>
              <a:t> </a:t>
            </a:r>
            <a:r>
              <a:rPr lang="en-US" i="1" dirty="0" err="1"/>
              <a:t>auch</a:t>
            </a:r>
            <a:r>
              <a:rPr lang="en-US" i="1" dirty="0"/>
              <a:t> </a:t>
            </a:r>
            <a:r>
              <a:rPr lang="en-US" i="1" dirty="0" err="1"/>
              <a:t>keine</a:t>
            </a:r>
            <a:r>
              <a:rPr lang="en-US" i="1" dirty="0"/>
              <a:t> </a:t>
            </a:r>
            <a:r>
              <a:rPr lang="en-US" i="1" dirty="0" err="1"/>
              <a:t>erleichterten</a:t>
            </a:r>
            <a:r>
              <a:rPr lang="en-US" i="1" dirty="0"/>
              <a:t> </a:t>
            </a:r>
            <a:r>
              <a:rPr lang="en-US" i="1" dirty="0" err="1"/>
              <a:t>Zugangsmöglichkeiten</a:t>
            </a:r>
            <a:r>
              <a:rPr lang="en-US" i="1" dirty="0"/>
              <a:t> </a:t>
            </a:r>
            <a:r>
              <a:rPr lang="en-US" i="1" dirty="0" err="1"/>
              <a:t>zur</a:t>
            </a:r>
            <a:r>
              <a:rPr lang="en-US" i="1" dirty="0"/>
              <a:t> </a:t>
            </a:r>
            <a:r>
              <a:rPr lang="en-US" i="1" dirty="0" err="1"/>
              <a:t>Nutzung</a:t>
            </a:r>
            <a:r>
              <a:rPr lang="en-US" i="1" dirty="0"/>
              <a:t> von </a:t>
            </a:r>
            <a:r>
              <a:rPr lang="en-US" i="1" dirty="0" err="1"/>
              <a:t>Kurzarbeit</a:t>
            </a:r>
            <a:r>
              <a:rPr lang="en-US" i="1" dirty="0"/>
              <a:t>, </a:t>
            </a:r>
            <a:r>
              <a:rPr lang="en-US" i="1" dirty="0" err="1"/>
              <a:t>wie</a:t>
            </a:r>
            <a:r>
              <a:rPr lang="en-US" i="1" dirty="0"/>
              <a:t> </a:t>
            </a:r>
            <a:r>
              <a:rPr lang="en-US" i="1" dirty="0" err="1"/>
              <a:t>sie</a:t>
            </a:r>
            <a:r>
              <a:rPr lang="en-US" i="1" dirty="0"/>
              <a:t> in </a:t>
            </a:r>
            <a:r>
              <a:rPr lang="en-US" i="1" dirty="0" err="1"/>
              <a:t>früheren</a:t>
            </a:r>
            <a:r>
              <a:rPr lang="en-US" i="1" dirty="0"/>
              <a:t> </a:t>
            </a:r>
            <a:r>
              <a:rPr lang="en-US" i="1" dirty="0" err="1"/>
              <a:t>schweren</a:t>
            </a:r>
            <a:r>
              <a:rPr lang="en-US" i="1" dirty="0"/>
              <a:t> </a:t>
            </a:r>
            <a:r>
              <a:rPr lang="en-US" i="1" dirty="0" err="1"/>
              <a:t>konjunkturellen</a:t>
            </a:r>
            <a:r>
              <a:rPr lang="en-US" i="1" dirty="0"/>
              <a:t> </a:t>
            </a:r>
            <a:r>
              <a:rPr lang="en-US" i="1" dirty="0" err="1"/>
              <a:t>Krisen</a:t>
            </a:r>
            <a:r>
              <a:rPr lang="en-US" i="1" dirty="0"/>
              <a:t> </a:t>
            </a:r>
            <a:r>
              <a:rPr lang="en-US" i="1" dirty="0" err="1"/>
              <a:t>vorübergehend</a:t>
            </a:r>
            <a:r>
              <a:rPr lang="en-US" i="1" dirty="0"/>
              <a:t> </a:t>
            </a:r>
            <a:r>
              <a:rPr lang="en-US" i="1" dirty="0" err="1"/>
              <a:t>eingeführt</a:t>
            </a:r>
            <a:r>
              <a:rPr lang="en-US" i="1" dirty="0"/>
              <a:t> </a:t>
            </a:r>
            <a:r>
              <a:rPr lang="en-US" i="1" dirty="0" err="1"/>
              <a:t>wurden</a:t>
            </a:r>
            <a:r>
              <a:rPr lang="en-US" i="1" dirty="0"/>
              <a:t>.</a:t>
            </a:r>
            <a:endParaRPr lang="it-IT" i="1" dirty="0"/>
          </a:p>
          <a:p>
            <a:endParaRPr lang="it-IT" dirty="0"/>
          </a:p>
          <a:p>
            <a:r>
              <a:rPr lang="it-IT" dirty="0"/>
              <a:t>La cassa integrazione continua a essere utilizzata quasi esclusivamente nell’attività manifatturiera. Il ricorso a questo strumento è cresciuto solo marginalmente negli ultimi mesi. Tuttavia, attualmente non sono previste per le aziende agevolazioni per accedere alla cassa integrazione, come invece erano state introdotte temporaneamente in occasione di gravi crisi congiunturali precedenti.</a:t>
            </a:r>
          </a:p>
        </p:txBody>
      </p:sp>
    </p:spTree>
    <p:extLst>
      <p:ext uri="{BB962C8B-B14F-4D97-AF65-F5344CB8AC3E}">
        <p14:creationId xmlns:p14="http://schemas.microsoft.com/office/powerpoint/2010/main" val="14749755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493538"/>
          </a:xfrm>
          <a:prstGeom prst="rect">
            <a:avLst/>
          </a:prstGeom>
          <a:noFill/>
          <a:ln w="9525">
            <a:noFill/>
            <a:miter lim="800000"/>
            <a:headEnd/>
            <a:tailEnd/>
          </a:ln>
        </p:spPr>
        <p:txBody>
          <a:bodyPr>
            <a:spAutoFit/>
          </a:bodyPr>
          <a:lstStyle/>
          <a:p>
            <a:pPr lvl="0"/>
            <a:r>
              <a:rPr lang="de-DE" sz="2600" i="1" dirty="0"/>
              <a:t>Unter dem Begriff </a:t>
            </a:r>
            <a:r>
              <a:rPr lang="de-DE" sz="2600" b="1" i="1" dirty="0"/>
              <a:t>Kurzarbeit</a:t>
            </a:r>
            <a:r>
              <a:rPr lang="de-DE" sz="2600" i="1" dirty="0"/>
              <a:t> versteht man eine vorübergehende Verringerung der Arbeitszeiten eines Arbeitsnehmers. Kurzarbeit kann dann eingeführt werden, wenn ein Betrieb aufgrund wirtschaftlicher Schwierigkeiten die volle Auslastung der Arbeitnehmer nicht gewährleisten kann. Dies kann sich beispielsweise auf das Fehlen von Kundenaufträgen beziehen oder auf das Fehlen der nötigen Geldmittel seitens des Arbeitgebers, um den Arbeitnehmer zu entlohnen. Folglich ist Kurzarbeit eine Möglichkeit, Kündigungen zu vermeiden und wirtschaftliche Störungen zu überbrücken.</a:t>
            </a:r>
            <a:endParaRPr lang="it-IT" sz="2600" i="1" dirty="0"/>
          </a:p>
        </p:txBody>
      </p:sp>
    </p:spTree>
    <p:extLst>
      <p:ext uri="{BB962C8B-B14F-4D97-AF65-F5344CB8AC3E}">
        <p14:creationId xmlns:p14="http://schemas.microsoft.com/office/powerpoint/2010/main" val="33008504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154984"/>
          </a:xfrm>
          <a:prstGeom prst="rect">
            <a:avLst/>
          </a:prstGeom>
          <a:noFill/>
          <a:ln w="9525">
            <a:noFill/>
            <a:miter lim="800000"/>
            <a:headEnd/>
            <a:tailEnd/>
          </a:ln>
        </p:spPr>
        <p:txBody>
          <a:bodyPr>
            <a:spAutoFit/>
          </a:bodyPr>
          <a:lstStyle/>
          <a:p>
            <a:r>
              <a:rPr lang="it-IT" i="1" dirty="0"/>
              <a:t>Per chi la legge per la prima volta, </a:t>
            </a:r>
            <a:r>
              <a:rPr lang="it-IT" b="1" i="1" dirty="0" err="1"/>
              <a:t>Kurzarbeit</a:t>
            </a:r>
            <a:r>
              <a:rPr lang="it-IT" b="1" i="1" dirty="0"/>
              <a:t> </a:t>
            </a:r>
            <a:r>
              <a:rPr lang="it-IT" i="1" dirty="0"/>
              <a:t>è solo una parola tedesca difficile da pronunciare. Ma è naturale che non si tratti solo di questo. Letteralmente, </a:t>
            </a:r>
            <a:r>
              <a:rPr lang="it-IT" i="1" dirty="0" err="1"/>
              <a:t>Kurzarbeit</a:t>
            </a:r>
            <a:r>
              <a:rPr lang="it-IT" i="1" dirty="0"/>
              <a:t> significa “lavoro breve”.</a:t>
            </a:r>
          </a:p>
          <a:p>
            <a:r>
              <a:rPr lang="it-IT" i="1" dirty="0"/>
              <a:t>Si tratta del programma tedesco attraverso il quale i lavoratori possono </a:t>
            </a:r>
            <a:r>
              <a:rPr lang="it-IT" b="1" i="1" dirty="0"/>
              <a:t>ridurre drasticamente le proprie ore di lavoro a parità di salario</a:t>
            </a:r>
            <a:r>
              <a:rPr lang="it-IT" i="1" dirty="0"/>
              <a:t>. È lo Stato che provvede a pagare la maggior parte del loro stipendio. L’obiettivo è di consentire alle aziende di preservare posti di lavoro, rendendo più facile a se stesse e all’economia la ripresa. </a:t>
            </a:r>
            <a:r>
              <a:rPr lang="it-IT" b="1" i="1" dirty="0"/>
              <a:t>Una sorta di cassa integrazione</a:t>
            </a:r>
            <a:r>
              <a:rPr lang="it-IT" i="1" dirty="0"/>
              <a:t>, come la conosciamo in Italia, ma con requisiti specifici.</a:t>
            </a:r>
          </a:p>
        </p:txBody>
      </p:sp>
    </p:spTree>
    <p:extLst>
      <p:ext uri="{BB962C8B-B14F-4D97-AF65-F5344CB8AC3E}">
        <p14:creationId xmlns:p14="http://schemas.microsoft.com/office/powerpoint/2010/main" val="9514047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893647"/>
          </a:xfrm>
          <a:prstGeom prst="rect">
            <a:avLst/>
          </a:prstGeom>
          <a:noFill/>
          <a:ln w="9525">
            <a:noFill/>
            <a:miter lim="800000"/>
            <a:headEnd/>
            <a:tailEnd/>
          </a:ln>
        </p:spPr>
        <p:txBody>
          <a:bodyPr>
            <a:spAutoFit/>
          </a:bodyPr>
          <a:lstStyle/>
          <a:p>
            <a:r>
              <a:rPr lang="it-IT" i="1" dirty="0"/>
              <a:t>Se a causa di una diminuzione del volume degli ordini c'è poco da fare le aziende hanno il diritto di ridurre le ore lavorative (questo vale anche durante lo stato d'emergenza causato dal Coronavirus). </a:t>
            </a:r>
          </a:p>
          <a:p>
            <a:r>
              <a:rPr lang="it-IT" i="1" dirty="0"/>
              <a:t>In tal caso diminuisce il reddito da lavoro percepito per effetto dell'orario di lavoro ridotto. Il vantaggio di questo modello è che </a:t>
            </a:r>
            <a:r>
              <a:rPr lang="it-IT" b="1" i="1" dirty="0"/>
              <a:t>nessuno perde il suo posto di lavoro</a:t>
            </a:r>
            <a:r>
              <a:rPr lang="it-IT" i="1" dirty="0"/>
              <a:t>. L'agenzia federale del lavoro si impegna a livellare perlomeno parzialmente i salari pagandone una parte, il cosiddetto conguaglio salariale “</a:t>
            </a:r>
            <a:r>
              <a:rPr lang="it-IT" b="1" i="1" dirty="0" err="1"/>
              <a:t>Kurzarbeitergeld</a:t>
            </a:r>
            <a:r>
              <a:rPr lang="it-IT" i="1" dirty="0"/>
              <a:t>”, che ammonta al 60 % e per dipendenti con figli al 67 % dello stipendio netto. Quindi i dipendenti non perdono il diritto di previdenza sociale e sono assicurati contro gli infortuni sul lavoro.</a:t>
            </a:r>
          </a:p>
        </p:txBody>
      </p:sp>
    </p:spTree>
    <p:extLst>
      <p:ext uri="{BB962C8B-B14F-4D97-AF65-F5344CB8AC3E}">
        <p14:creationId xmlns:p14="http://schemas.microsoft.com/office/powerpoint/2010/main" val="11782745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632311"/>
          </a:xfrm>
          <a:prstGeom prst="rect">
            <a:avLst/>
          </a:prstGeom>
          <a:noFill/>
          <a:ln w="9525">
            <a:noFill/>
            <a:miter lim="800000"/>
            <a:headEnd/>
            <a:tailEnd/>
          </a:ln>
        </p:spPr>
        <p:txBody>
          <a:bodyPr>
            <a:spAutoFit/>
          </a:bodyPr>
          <a:lstStyle/>
          <a:p>
            <a:r>
              <a:rPr lang="it-IT" i="1" dirty="0"/>
              <a:t>Die </a:t>
            </a:r>
            <a:r>
              <a:rPr lang="it-IT" i="1" dirty="0" err="1"/>
              <a:t>Inflation</a:t>
            </a:r>
            <a:r>
              <a:rPr lang="it-IT" i="1" dirty="0"/>
              <a:t> </a:t>
            </a:r>
            <a:r>
              <a:rPr lang="it-IT" i="1" dirty="0" err="1"/>
              <a:t>des</a:t>
            </a:r>
            <a:r>
              <a:rPr lang="it-IT" i="1" dirty="0"/>
              <a:t> </a:t>
            </a:r>
            <a:r>
              <a:rPr lang="it-IT" i="1" dirty="0" err="1"/>
              <a:t>Lebensstils</a:t>
            </a:r>
            <a:r>
              <a:rPr lang="it-IT" i="1" dirty="0"/>
              <a:t>, </a:t>
            </a:r>
            <a:r>
              <a:rPr lang="it-IT" i="1" dirty="0" err="1"/>
              <a:t>oder</a:t>
            </a:r>
            <a:r>
              <a:rPr lang="it-IT" i="1" dirty="0"/>
              <a:t> </a:t>
            </a:r>
            <a:r>
              <a:rPr lang="it-IT" i="1" dirty="0" err="1"/>
              <a:t>auch</a:t>
            </a:r>
            <a:r>
              <a:rPr lang="it-IT" i="1" dirty="0"/>
              <a:t> «Lifestyle </a:t>
            </a:r>
            <a:r>
              <a:rPr lang="it-IT" i="1" dirty="0" err="1"/>
              <a:t>Inflation</a:t>
            </a:r>
            <a:r>
              <a:rPr lang="it-IT" i="1" dirty="0"/>
              <a:t>» in </a:t>
            </a:r>
            <a:r>
              <a:rPr lang="it-IT" i="1" dirty="0" err="1"/>
              <a:t>Englisch</a:t>
            </a:r>
            <a:r>
              <a:rPr lang="it-IT" i="1" dirty="0"/>
              <a:t>, </a:t>
            </a:r>
            <a:r>
              <a:rPr lang="it-IT" i="1" dirty="0" err="1"/>
              <a:t>bezeichnet</a:t>
            </a:r>
            <a:r>
              <a:rPr lang="it-IT" i="1" dirty="0"/>
              <a:t> </a:t>
            </a:r>
            <a:r>
              <a:rPr lang="it-IT" i="1" dirty="0" err="1"/>
              <a:t>den</a:t>
            </a:r>
            <a:r>
              <a:rPr lang="it-IT" i="1" dirty="0"/>
              <a:t> </a:t>
            </a:r>
            <a:r>
              <a:rPr lang="it-IT" i="1" dirty="0" err="1"/>
              <a:t>Umstand</a:t>
            </a:r>
            <a:r>
              <a:rPr lang="it-IT" i="1" dirty="0"/>
              <a:t>, </a:t>
            </a:r>
            <a:r>
              <a:rPr lang="it-IT" i="1" dirty="0" err="1"/>
              <a:t>wenn</a:t>
            </a:r>
            <a:r>
              <a:rPr lang="it-IT" i="1" dirty="0"/>
              <a:t> </a:t>
            </a:r>
            <a:r>
              <a:rPr lang="it-IT" i="1" dirty="0" err="1"/>
              <a:t>sich</a:t>
            </a:r>
            <a:r>
              <a:rPr lang="it-IT" i="1" dirty="0"/>
              <a:t> die </a:t>
            </a:r>
            <a:r>
              <a:rPr lang="it-IT" i="1" dirty="0" err="1"/>
              <a:t>Ausgaben</a:t>
            </a:r>
            <a:r>
              <a:rPr lang="it-IT" i="1" dirty="0"/>
              <a:t> </a:t>
            </a:r>
            <a:r>
              <a:rPr lang="it-IT" i="1" dirty="0" err="1"/>
              <a:t>zusammen</a:t>
            </a:r>
            <a:r>
              <a:rPr lang="it-IT" i="1" dirty="0"/>
              <a:t> </a:t>
            </a:r>
            <a:r>
              <a:rPr lang="it-IT" i="1" dirty="0" err="1"/>
              <a:t>mit</a:t>
            </a:r>
            <a:r>
              <a:rPr lang="it-IT" i="1" dirty="0"/>
              <a:t> </a:t>
            </a:r>
            <a:r>
              <a:rPr lang="it-IT" i="1" dirty="0" err="1"/>
              <a:t>den</a:t>
            </a:r>
            <a:r>
              <a:rPr lang="it-IT" i="1" dirty="0"/>
              <a:t> </a:t>
            </a:r>
            <a:r>
              <a:rPr lang="it-IT" i="1" dirty="0" err="1"/>
              <a:t>Einnahmen</a:t>
            </a:r>
            <a:r>
              <a:rPr lang="it-IT" i="1" dirty="0"/>
              <a:t> </a:t>
            </a:r>
            <a:r>
              <a:rPr lang="it-IT" i="1" dirty="0" err="1"/>
              <a:t>erhöhen</a:t>
            </a:r>
            <a:r>
              <a:rPr lang="it-IT" i="1" dirty="0"/>
              <a:t>. </a:t>
            </a:r>
            <a:r>
              <a:rPr lang="it-IT" i="1" dirty="0" err="1"/>
              <a:t>Obwohl</a:t>
            </a:r>
            <a:r>
              <a:rPr lang="it-IT" i="1" dirty="0"/>
              <a:t> man </a:t>
            </a:r>
            <a:r>
              <a:rPr lang="it-IT" i="1" dirty="0" err="1"/>
              <a:t>mehr</a:t>
            </a:r>
            <a:r>
              <a:rPr lang="it-IT" i="1" dirty="0"/>
              <a:t> </a:t>
            </a:r>
            <a:r>
              <a:rPr lang="it-IT" i="1" dirty="0" err="1"/>
              <a:t>verdient</a:t>
            </a:r>
            <a:r>
              <a:rPr lang="it-IT" i="1" dirty="0"/>
              <a:t>, </a:t>
            </a:r>
            <a:r>
              <a:rPr lang="it-IT" i="1" dirty="0" err="1"/>
              <a:t>gibt</a:t>
            </a:r>
            <a:r>
              <a:rPr lang="it-IT" i="1" dirty="0"/>
              <a:t> man </a:t>
            </a:r>
            <a:r>
              <a:rPr lang="it-IT" i="1" dirty="0" err="1"/>
              <a:t>gleichzeitig</a:t>
            </a:r>
            <a:r>
              <a:rPr lang="it-IT" i="1" dirty="0"/>
              <a:t> </a:t>
            </a:r>
            <a:r>
              <a:rPr lang="it-IT" i="1" dirty="0" err="1"/>
              <a:t>mehr</a:t>
            </a:r>
            <a:r>
              <a:rPr lang="it-IT" i="1" dirty="0"/>
              <a:t> </a:t>
            </a:r>
            <a:r>
              <a:rPr lang="it-IT" i="1" dirty="0" err="1"/>
              <a:t>Geld</a:t>
            </a:r>
            <a:r>
              <a:rPr lang="it-IT" i="1" dirty="0"/>
              <a:t> </a:t>
            </a:r>
            <a:r>
              <a:rPr lang="it-IT" i="1" dirty="0" err="1"/>
              <a:t>aus</a:t>
            </a:r>
            <a:r>
              <a:rPr lang="it-IT" i="1" dirty="0"/>
              <a:t>. Man </a:t>
            </a:r>
            <a:r>
              <a:rPr lang="it-IT" i="1" dirty="0" err="1"/>
              <a:t>leistet</a:t>
            </a:r>
            <a:r>
              <a:rPr lang="it-IT" i="1" dirty="0"/>
              <a:t> </a:t>
            </a:r>
            <a:r>
              <a:rPr lang="it-IT" i="1" dirty="0" err="1"/>
              <a:t>sich</a:t>
            </a:r>
            <a:r>
              <a:rPr lang="it-IT" i="1" dirty="0"/>
              <a:t> </a:t>
            </a:r>
            <a:r>
              <a:rPr lang="it-IT" i="1" dirty="0" err="1"/>
              <a:t>mehr</a:t>
            </a:r>
            <a:r>
              <a:rPr lang="it-IT" i="1" dirty="0"/>
              <a:t> </a:t>
            </a:r>
            <a:r>
              <a:rPr lang="it-IT" i="1" dirty="0" err="1"/>
              <a:t>Luxusgüter</a:t>
            </a:r>
            <a:r>
              <a:rPr lang="it-IT" i="1" dirty="0"/>
              <a:t> und </a:t>
            </a:r>
            <a:r>
              <a:rPr lang="it-IT" i="1" dirty="0" err="1"/>
              <a:t>Schnickschnack</a:t>
            </a:r>
            <a:r>
              <a:rPr lang="it-IT" i="1" dirty="0"/>
              <a:t>, </a:t>
            </a:r>
            <a:r>
              <a:rPr lang="it-IT" i="1" dirty="0" err="1"/>
              <a:t>einfach</a:t>
            </a:r>
            <a:r>
              <a:rPr lang="it-IT" i="1" dirty="0"/>
              <a:t> </a:t>
            </a:r>
            <a:r>
              <a:rPr lang="it-IT" i="1" dirty="0" err="1"/>
              <a:t>weil</a:t>
            </a:r>
            <a:r>
              <a:rPr lang="it-IT" i="1" dirty="0"/>
              <a:t> man es </a:t>
            </a:r>
            <a:r>
              <a:rPr lang="it-IT" i="1" dirty="0" err="1"/>
              <a:t>kann</a:t>
            </a:r>
            <a:r>
              <a:rPr lang="it-IT" i="1" dirty="0"/>
              <a:t>. An </a:t>
            </a:r>
            <a:r>
              <a:rPr lang="it-IT" i="1" dirty="0" err="1"/>
              <a:t>sich</a:t>
            </a:r>
            <a:r>
              <a:rPr lang="it-IT" i="1" dirty="0"/>
              <a:t> </a:t>
            </a:r>
            <a:r>
              <a:rPr lang="it-IT" i="1" dirty="0" err="1"/>
              <a:t>ist</a:t>
            </a:r>
            <a:r>
              <a:rPr lang="it-IT" i="1" dirty="0"/>
              <a:t> </a:t>
            </a:r>
            <a:r>
              <a:rPr lang="it-IT" i="1" dirty="0" err="1"/>
              <a:t>das</a:t>
            </a:r>
            <a:r>
              <a:rPr lang="it-IT" i="1" dirty="0"/>
              <a:t> </a:t>
            </a:r>
            <a:r>
              <a:rPr lang="it-IT" i="1" dirty="0" err="1"/>
              <a:t>kein</a:t>
            </a:r>
            <a:r>
              <a:rPr lang="it-IT" i="1" dirty="0"/>
              <a:t> </a:t>
            </a:r>
            <a:r>
              <a:rPr lang="it-IT" i="1" dirty="0" err="1"/>
              <a:t>Problem</a:t>
            </a:r>
            <a:r>
              <a:rPr lang="it-IT" i="1" dirty="0"/>
              <a:t>, es sei </a:t>
            </a:r>
            <a:r>
              <a:rPr lang="it-IT" i="1" dirty="0" err="1"/>
              <a:t>denn</a:t>
            </a:r>
            <a:r>
              <a:rPr lang="it-IT" i="1" dirty="0"/>
              <a:t>, man </a:t>
            </a:r>
            <a:r>
              <a:rPr lang="it-IT" i="1" dirty="0" err="1"/>
              <a:t>stellt</a:t>
            </a:r>
            <a:r>
              <a:rPr lang="it-IT" i="1" dirty="0"/>
              <a:t> </a:t>
            </a:r>
            <a:r>
              <a:rPr lang="it-IT" i="1" dirty="0" err="1"/>
              <a:t>plötzlich</a:t>
            </a:r>
            <a:r>
              <a:rPr lang="it-IT" i="1" dirty="0"/>
              <a:t> </a:t>
            </a:r>
            <a:r>
              <a:rPr lang="it-IT" i="1" dirty="0" err="1"/>
              <a:t>fest</a:t>
            </a:r>
            <a:r>
              <a:rPr lang="it-IT" i="1" dirty="0"/>
              <a:t>, </a:t>
            </a:r>
            <a:r>
              <a:rPr lang="it-IT" i="1" dirty="0" err="1"/>
              <a:t>dass</a:t>
            </a:r>
            <a:r>
              <a:rPr lang="it-IT" i="1" dirty="0"/>
              <a:t> </a:t>
            </a:r>
            <a:r>
              <a:rPr lang="it-IT" i="1" dirty="0" err="1"/>
              <a:t>finanzielle</a:t>
            </a:r>
            <a:r>
              <a:rPr lang="it-IT" i="1" dirty="0"/>
              <a:t> </a:t>
            </a:r>
            <a:r>
              <a:rPr lang="it-IT" i="1" dirty="0" err="1"/>
              <a:t>Ziele</a:t>
            </a:r>
            <a:r>
              <a:rPr lang="it-IT" i="1" dirty="0"/>
              <a:t> </a:t>
            </a:r>
            <a:r>
              <a:rPr lang="it-IT" i="1" dirty="0" err="1"/>
              <a:t>nicht</a:t>
            </a:r>
            <a:r>
              <a:rPr lang="it-IT" i="1" dirty="0"/>
              <a:t> </a:t>
            </a:r>
            <a:r>
              <a:rPr lang="it-IT" i="1" dirty="0" err="1"/>
              <a:t>mehr</a:t>
            </a:r>
            <a:r>
              <a:rPr lang="it-IT" i="1" dirty="0"/>
              <a:t> </a:t>
            </a:r>
            <a:r>
              <a:rPr lang="it-IT" i="1" dirty="0" err="1"/>
              <a:t>erreicht</a:t>
            </a:r>
            <a:r>
              <a:rPr lang="it-IT" i="1" dirty="0"/>
              <a:t> </a:t>
            </a:r>
            <a:r>
              <a:rPr lang="it-IT" i="1" dirty="0" err="1"/>
              <a:t>werden</a:t>
            </a:r>
            <a:r>
              <a:rPr lang="it-IT" i="1" dirty="0"/>
              <a:t>. </a:t>
            </a:r>
          </a:p>
          <a:p>
            <a:endParaRPr lang="it-IT" dirty="0"/>
          </a:p>
          <a:p>
            <a:r>
              <a:rPr lang="it-IT" dirty="0"/>
              <a:t>L’inflazione dello stile di vita si verifica quando le spese aumentano in concomitanza con il reddito. Quindi, anche se guadagnate di più, al contempo spendete di più e acquistate più beni di lusso e cose inutili, soltanto perché ne avete la possibilità. Di per sé questo non rappresenta un problema, a meno che non vi rendiate improvvisamente conto che non state più raggiungendo i vostri obiettivi finanziari.</a:t>
            </a:r>
          </a:p>
        </p:txBody>
      </p:sp>
    </p:spTree>
    <p:extLst>
      <p:ext uri="{BB962C8B-B14F-4D97-AF65-F5344CB8AC3E}">
        <p14:creationId xmlns:p14="http://schemas.microsoft.com/office/powerpoint/2010/main" val="21759984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293757"/>
          </a:xfrm>
          <a:prstGeom prst="rect">
            <a:avLst/>
          </a:prstGeom>
          <a:noFill/>
          <a:ln w="9525">
            <a:noFill/>
            <a:miter lim="800000"/>
            <a:headEnd/>
            <a:tailEnd/>
          </a:ln>
        </p:spPr>
        <p:txBody>
          <a:bodyPr>
            <a:spAutoFit/>
          </a:bodyPr>
          <a:lstStyle/>
          <a:p>
            <a:r>
              <a:rPr lang="it-IT" sz="2600" i="1" dirty="0"/>
              <a:t>Cassa integrazione guadagni (CIG)</a:t>
            </a:r>
          </a:p>
          <a:p>
            <a:endParaRPr lang="it-IT" sz="2600" i="1" dirty="0"/>
          </a:p>
          <a:p>
            <a:r>
              <a:rPr lang="it-IT" sz="2600" i="1" dirty="0"/>
              <a:t>Sistema di garanzia del reddito da lavoro, gestito dall’INPS, le cui radici storiche risalgono al 1945. Ha perseguito l’obiettivo della salvaguardia economica dei lavoratori dipendenti in caso di sospensione o riduzione dell’attività dell’impresa, determinate da eventi transitori e non imputabili alla volontà dell’imprenditore o dei lavoratori, o a situazioni temporanee di mercato (congiuntura negativa, crisi settoriali ecc.). È uno dei principali ammortizzatori sociali esistenti nel sistema economico italiano e consiste in una forma di integrazione salariale a tutela di situazioni di disoccupazione parziale. </a:t>
            </a:r>
          </a:p>
        </p:txBody>
      </p:sp>
    </p:spTree>
    <p:extLst>
      <p:ext uri="{BB962C8B-B14F-4D97-AF65-F5344CB8AC3E}">
        <p14:creationId xmlns:p14="http://schemas.microsoft.com/office/powerpoint/2010/main" val="16908975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262979"/>
          </a:xfrm>
          <a:prstGeom prst="rect">
            <a:avLst/>
          </a:prstGeom>
          <a:noFill/>
          <a:ln w="9525">
            <a:noFill/>
            <a:miter lim="800000"/>
            <a:headEnd/>
            <a:tailEnd/>
          </a:ln>
        </p:spPr>
        <p:txBody>
          <a:bodyPr>
            <a:spAutoFit/>
          </a:bodyPr>
          <a:lstStyle/>
          <a:p>
            <a:r>
              <a:rPr lang="de-DE" sz="2800" b="1" i="1" dirty="0"/>
              <a:t>Erwerbstätige</a:t>
            </a:r>
            <a:r>
              <a:rPr lang="de-DE" sz="2800" i="1" dirty="0"/>
              <a:t>: Personen im Alter von 15 Jahren oder älter, die einer oder mehreren, auf wirtschaftlichen Erwerb gerichteten Tätigkeiten nachgehen, unabhängig von der Dauer der tatsächlich geleisteten oder vertragsmäßig zu leistenden wöchentlichen Arbeitszeit (mindestens eine Stunde)</a:t>
            </a:r>
          </a:p>
          <a:p>
            <a:endParaRPr lang="de-DE" sz="2800" i="1" dirty="0"/>
          </a:p>
          <a:p>
            <a:r>
              <a:rPr lang="it-IT" sz="2800" b="1" i="1" dirty="0"/>
              <a:t>Occupato:</a:t>
            </a:r>
            <a:r>
              <a:rPr lang="it-IT" sz="2800" i="1" dirty="0"/>
              <a:t> chi ha più di 15 anni e ha svolto almeno un’ora in un’attività che preveda un corrispettivo monetario o in natura, oppure ha svolto almeno un’ora di lavoro non retribuito nella ditta di un familiare. </a:t>
            </a:r>
          </a:p>
          <a:p>
            <a:endParaRPr lang="de-DE" sz="2800" dirty="0"/>
          </a:p>
        </p:txBody>
      </p:sp>
    </p:spTree>
    <p:extLst>
      <p:ext uri="{BB962C8B-B14F-4D97-AF65-F5344CB8AC3E}">
        <p14:creationId xmlns:p14="http://schemas.microsoft.com/office/powerpoint/2010/main" val="4569369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693866"/>
          </a:xfrm>
          <a:prstGeom prst="rect">
            <a:avLst/>
          </a:prstGeom>
          <a:noFill/>
          <a:ln w="9525">
            <a:noFill/>
            <a:miter lim="800000"/>
            <a:headEnd/>
            <a:tailEnd/>
          </a:ln>
        </p:spPr>
        <p:txBody>
          <a:bodyPr>
            <a:spAutoFit/>
          </a:bodyPr>
          <a:lstStyle/>
          <a:p>
            <a:r>
              <a:rPr lang="de-DE" sz="2800" b="1" i="1" dirty="0"/>
              <a:t>Erwerbspersonen</a:t>
            </a:r>
          </a:p>
          <a:p>
            <a:endParaRPr lang="de-DE" sz="2800" i="1" dirty="0"/>
          </a:p>
          <a:p>
            <a:r>
              <a:rPr lang="de-DE" sz="2800" i="1" dirty="0"/>
              <a:t>Gemäß Labor-Force-Konzept der International Labour </a:t>
            </a:r>
            <a:r>
              <a:rPr lang="de-DE" sz="2800" i="1" dirty="0" err="1"/>
              <a:t>Organization</a:t>
            </a:r>
            <a:r>
              <a:rPr lang="de-DE" sz="2800" i="1" dirty="0"/>
              <a:t> (ILO) alle Personen, die ihren Wohnsitz im Bundesgebiet haben (Inländerkonzept) und eine unmittelbar oder mittelbar auf Erwerb gerichtete Tätigkeit ausüben oder suchen (Abhängige, Selbstständige, mithelfende Familienangehörige), unabhängig von der Bedeutung des Ertrags dieser Tätigkeit für ihren Lebensunterhalt und ohne Rücksicht auf die von ihnen tatsächlich geleistete oder vertragsmäßig zu leistende Arbeitszeit.</a:t>
            </a:r>
            <a:br>
              <a:rPr lang="de-DE" sz="2800" i="1" dirty="0"/>
            </a:br>
            <a:endParaRPr lang="de-DE" sz="2800" i="1" dirty="0"/>
          </a:p>
        </p:txBody>
      </p:sp>
    </p:spTree>
    <p:extLst>
      <p:ext uri="{BB962C8B-B14F-4D97-AF65-F5344CB8AC3E}">
        <p14:creationId xmlns:p14="http://schemas.microsoft.com/office/powerpoint/2010/main" val="41819613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832092"/>
          </a:xfrm>
          <a:prstGeom prst="rect">
            <a:avLst/>
          </a:prstGeom>
          <a:noFill/>
          <a:ln w="9525">
            <a:noFill/>
            <a:miter lim="800000"/>
            <a:headEnd/>
            <a:tailEnd/>
          </a:ln>
        </p:spPr>
        <p:txBody>
          <a:bodyPr>
            <a:spAutoFit/>
          </a:bodyPr>
          <a:lstStyle/>
          <a:p>
            <a:r>
              <a:rPr lang="de-DE" sz="2800" i="1" dirty="0"/>
              <a:t>Zusammensetzung: Die Erwerbspersonen setzen sich zusammen aus den Erwerbstätigen und den Erwerbslosen.</a:t>
            </a:r>
            <a:br>
              <a:rPr lang="de-DE" sz="2800" i="1" dirty="0"/>
            </a:br>
            <a:br>
              <a:rPr lang="de-DE" sz="2800" i="1" dirty="0"/>
            </a:br>
            <a:r>
              <a:rPr lang="de-DE" sz="2800" i="1" dirty="0"/>
              <a:t>Gegensatz: Nichterwerbspersonen.</a:t>
            </a:r>
          </a:p>
          <a:p>
            <a:endParaRPr lang="de-DE" sz="2800" i="1" dirty="0"/>
          </a:p>
          <a:p>
            <a:r>
              <a:rPr lang="it-IT" sz="2800" b="1" i="1" dirty="0"/>
              <a:t>Popolazione attiva (o forze lavoro)</a:t>
            </a:r>
          </a:p>
          <a:p>
            <a:endParaRPr lang="it-IT" sz="2800" i="1" dirty="0"/>
          </a:p>
          <a:p>
            <a:r>
              <a:rPr lang="it-IT" sz="2800" i="1" dirty="0"/>
              <a:t>Attivi sono considerati coloro i quali risultano occupati o che sono alla ricerca di un’occupazione. </a:t>
            </a:r>
          </a:p>
          <a:p>
            <a:endParaRPr lang="it-IT" sz="2800" dirty="0"/>
          </a:p>
        </p:txBody>
      </p:sp>
    </p:spTree>
    <p:extLst>
      <p:ext uri="{BB962C8B-B14F-4D97-AF65-F5344CB8AC3E}">
        <p14:creationId xmlns:p14="http://schemas.microsoft.com/office/powerpoint/2010/main" val="37427804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832092"/>
          </a:xfrm>
          <a:prstGeom prst="rect">
            <a:avLst/>
          </a:prstGeom>
          <a:noFill/>
          <a:ln w="9525">
            <a:noFill/>
            <a:miter lim="800000"/>
            <a:headEnd/>
            <a:tailEnd/>
          </a:ln>
        </p:spPr>
        <p:txBody>
          <a:bodyPr>
            <a:spAutoFit/>
          </a:bodyPr>
          <a:lstStyle/>
          <a:p>
            <a:r>
              <a:rPr lang="de-DE" sz="2800" b="1" i="1" dirty="0"/>
              <a:t>Nichterwerbspersonen</a:t>
            </a:r>
          </a:p>
          <a:p>
            <a:endParaRPr lang="de-DE" sz="2800" i="1" dirty="0"/>
          </a:p>
          <a:p>
            <a:r>
              <a:rPr lang="de-DE" sz="2800" i="1" dirty="0"/>
              <a:t>Personen, die weder als Erwerbstätige noch als Erwerbslose gelten, weil sie schulpflichtig sind oder arbeits- bzw. berufsunfähig.</a:t>
            </a:r>
          </a:p>
          <a:p>
            <a:endParaRPr lang="it-IT" sz="2800" i="1" dirty="0"/>
          </a:p>
          <a:p>
            <a:r>
              <a:rPr lang="it-IT" sz="2800" b="1" i="1" dirty="0"/>
              <a:t>Inattivi</a:t>
            </a:r>
            <a:r>
              <a:rPr lang="it-IT" sz="2800" i="1" dirty="0"/>
              <a:t>: coloro i quali, per ragioni connesse all’età (troppo giovani o anziani) o a condizioni e scelte personali, né lavorano, né sono alla ricerca di un lavoro. </a:t>
            </a:r>
          </a:p>
          <a:p>
            <a:endParaRPr lang="it-IT" sz="2800" dirty="0"/>
          </a:p>
        </p:txBody>
      </p:sp>
    </p:spTree>
    <p:extLst>
      <p:ext uri="{BB962C8B-B14F-4D97-AF65-F5344CB8AC3E}">
        <p14:creationId xmlns:p14="http://schemas.microsoft.com/office/powerpoint/2010/main" val="36660913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5693866"/>
          </a:xfrm>
          <a:prstGeom prst="rect">
            <a:avLst/>
          </a:prstGeom>
          <a:noFill/>
          <a:ln w="9525">
            <a:noFill/>
            <a:miter lim="800000"/>
            <a:headEnd/>
            <a:tailEnd/>
          </a:ln>
        </p:spPr>
        <p:txBody>
          <a:bodyPr>
            <a:spAutoFit/>
          </a:bodyPr>
          <a:lstStyle/>
          <a:p>
            <a:r>
              <a:rPr lang="it-IT" sz="2800" b="1" i="1" dirty="0" err="1"/>
              <a:t>Erwerbslose</a:t>
            </a:r>
            <a:endParaRPr lang="it-IT" sz="2800" b="1" i="1" dirty="0"/>
          </a:p>
          <a:p>
            <a:endParaRPr lang="it-IT" sz="2800" b="1" i="1" dirty="0"/>
          </a:p>
          <a:p>
            <a:r>
              <a:rPr lang="it-IT" sz="2800" i="1" dirty="0" err="1"/>
              <a:t>Gemäß</a:t>
            </a:r>
            <a:r>
              <a:rPr lang="it-IT" sz="2800" i="1" dirty="0"/>
              <a:t> </a:t>
            </a:r>
            <a:r>
              <a:rPr lang="it-IT" sz="2800" i="1" u="sng" dirty="0" err="1"/>
              <a:t>Labor</a:t>
            </a:r>
            <a:r>
              <a:rPr lang="it-IT" sz="2800" i="1" u="sng" dirty="0"/>
              <a:t>-Force-</a:t>
            </a:r>
            <a:r>
              <a:rPr lang="it-IT" sz="2800" i="1" u="sng" dirty="0" err="1"/>
              <a:t>Konzept</a:t>
            </a:r>
            <a:r>
              <a:rPr lang="it-IT" sz="2800" i="1" dirty="0"/>
              <a:t> </a:t>
            </a:r>
            <a:r>
              <a:rPr lang="it-IT" sz="2800" i="1" dirty="0" err="1"/>
              <a:t>der</a:t>
            </a:r>
            <a:r>
              <a:rPr lang="it-IT" sz="2800" i="1" dirty="0"/>
              <a:t> International Labour Organization (</a:t>
            </a:r>
            <a:r>
              <a:rPr lang="it-IT" sz="2800" i="1" u="sng" dirty="0"/>
              <a:t>ILO</a:t>
            </a:r>
            <a:r>
              <a:rPr lang="it-IT" sz="2800" i="1" dirty="0"/>
              <a:t>) alle </a:t>
            </a:r>
            <a:r>
              <a:rPr lang="it-IT" sz="2800" i="1" dirty="0" err="1"/>
              <a:t>Personen</a:t>
            </a:r>
            <a:r>
              <a:rPr lang="it-IT" sz="2800" i="1" dirty="0"/>
              <a:t> </a:t>
            </a:r>
            <a:r>
              <a:rPr lang="it-IT" sz="2800" i="1" dirty="0" err="1"/>
              <a:t>ohne</a:t>
            </a:r>
            <a:r>
              <a:rPr lang="it-IT" sz="2800" i="1" dirty="0"/>
              <a:t> </a:t>
            </a:r>
            <a:r>
              <a:rPr lang="it-IT" sz="2800" i="1" dirty="0" err="1"/>
              <a:t>Arbeitsverhältnis</a:t>
            </a:r>
            <a:r>
              <a:rPr lang="it-IT" sz="2800" i="1" dirty="0"/>
              <a:t>, die </a:t>
            </a:r>
            <a:r>
              <a:rPr lang="it-IT" sz="2800" i="1" dirty="0" err="1"/>
              <a:t>dem</a:t>
            </a:r>
            <a:r>
              <a:rPr lang="it-IT" sz="2800" i="1" dirty="0"/>
              <a:t> </a:t>
            </a:r>
            <a:r>
              <a:rPr lang="it-IT" sz="2800" i="1" dirty="0" err="1"/>
              <a:t>Arbeitsmarkt</a:t>
            </a:r>
            <a:r>
              <a:rPr lang="it-IT" sz="2800" i="1" dirty="0"/>
              <a:t> zur </a:t>
            </a:r>
            <a:r>
              <a:rPr lang="it-IT" sz="2800" i="1" dirty="0" err="1"/>
              <a:t>Verfügung</a:t>
            </a:r>
            <a:r>
              <a:rPr lang="it-IT" sz="2800" i="1" dirty="0"/>
              <a:t> </a:t>
            </a:r>
            <a:r>
              <a:rPr lang="it-IT" sz="2800" i="1" dirty="0" err="1"/>
              <a:t>stehen</a:t>
            </a:r>
            <a:r>
              <a:rPr lang="it-IT" sz="2800" i="1" dirty="0"/>
              <a:t> und </a:t>
            </a:r>
            <a:r>
              <a:rPr lang="it-IT" sz="2800" i="1" dirty="0" err="1"/>
              <a:t>sich</a:t>
            </a:r>
            <a:r>
              <a:rPr lang="it-IT" sz="2800" i="1" dirty="0"/>
              <a:t> </a:t>
            </a:r>
            <a:r>
              <a:rPr lang="it-IT" sz="2800" i="1" dirty="0" err="1"/>
              <a:t>um</a:t>
            </a:r>
            <a:r>
              <a:rPr lang="it-IT" sz="2800" i="1" dirty="0"/>
              <a:t> </a:t>
            </a:r>
            <a:r>
              <a:rPr lang="it-IT" sz="2800" i="1" dirty="0" err="1"/>
              <a:t>einen</a:t>
            </a:r>
            <a:r>
              <a:rPr lang="it-IT" sz="2800" i="1" dirty="0"/>
              <a:t> </a:t>
            </a:r>
            <a:r>
              <a:rPr lang="it-IT" sz="2800" i="1" dirty="0" err="1"/>
              <a:t>Arbeitsplatz</a:t>
            </a:r>
            <a:r>
              <a:rPr lang="it-IT" sz="2800" i="1" dirty="0"/>
              <a:t> </a:t>
            </a:r>
            <a:r>
              <a:rPr lang="it-IT" sz="2800" i="1" dirty="0" err="1"/>
              <a:t>bemühen</a:t>
            </a:r>
            <a:r>
              <a:rPr lang="it-IT" sz="2800" i="1" dirty="0"/>
              <a:t>.</a:t>
            </a:r>
            <a:br>
              <a:rPr lang="it-IT" sz="2800" i="1" dirty="0"/>
            </a:br>
            <a:br>
              <a:rPr lang="it-IT" sz="2800" i="1" dirty="0"/>
            </a:br>
            <a:r>
              <a:rPr lang="it-IT" sz="2800" i="1" dirty="0" err="1"/>
              <a:t>Als</a:t>
            </a:r>
            <a:r>
              <a:rPr lang="it-IT" sz="2800" i="1" dirty="0"/>
              <a:t> </a:t>
            </a:r>
            <a:r>
              <a:rPr lang="it-IT" sz="2800" i="1" dirty="0" err="1"/>
              <a:t>erwerbslos</a:t>
            </a:r>
            <a:r>
              <a:rPr lang="it-IT" sz="2800" i="1" dirty="0"/>
              <a:t> </a:t>
            </a:r>
            <a:r>
              <a:rPr lang="it-IT" sz="2800" i="1" dirty="0" err="1"/>
              <a:t>zählt</a:t>
            </a:r>
            <a:r>
              <a:rPr lang="it-IT" sz="2800" i="1" dirty="0"/>
              <a:t>, </a:t>
            </a:r>
            <a:r>
              <a:rPr lang="it-IT" sz="2800" i="1" dirty="0" err="1"/>
              <a:t>wer</a:t>
            </a:r>
            <a:r>
              <a:rPr lang="it-IT" sz="2800" i="1" dirty="0"/>
              <a:t> </a:t>
            </a:r>
            <a:r>
              <a:rPr lang="it-IT" sz="2800" i="1" dirty="0" err="1"/>
              <a:t>aktiv</a:t>
            </a:r>
            <a:r>
              <a:rPr lang="it-IT" sz="2800" i="1" dirty="0"/>
              <a:t> in </a:t>
            </a:r>
            <a:r>
              <a:rPr lang="it-IT" sz="2800" i="1" dirty="0" err="1"/>
              <a:t>den</a:t>
            </a:r>
            <a:r>
              <a:rPr lang="it-IT" sz="2800" i="1" dirty="0"/>
              <a:t> </a:t>
            </a:r>
            <a:r>
              <a:rPr lang="it-IT" sz="2800" i="1" dirty="0" err="1"/>
              <a:t>vergangenen</a:t>
            </a:r>
            <a:r>
              <a:rPr lang="it-IT" sz="2800" i="1" dirty="0"/>
              <a:t> </a:t>
            </a:r>
            <a:r>
              <a:rPr lang="it-IT" sz="2800" i="1" dirty="0" err="1"/>
              <a:t>vier</a:t>
            </a:r>
            <a:r>
              <a:rPr lang="it-IT" sz="2800" i="1" dirty="0"/>
              <a:t> </a:t>
            </a:r>
            <a:r>
              <a:rPr lang="it-IT" sz="2800" i="1" dirty="0" err="1"/>
              <a:t>Wochen</a:t>
            </a:r>
            <a:r>
              <a:rPr lang="it-IT" sz="2800" i="1" dirty="0"/>
              <a:t> </a:t>
            </a:r>
            <a:r>
              <a:rPr lang="it-IT" sz="2800" i="1" dirty="0" err="1"/>
              <a:t>eine</a:t>
            </a:r>
            <a:r>
              <a:rPr lang="it-IT" sz="2800" i="1" dirty="0"/>
              <a:t> </a:t>
            </a:r>
            <a:r>
              <a:rPr lang="it-IT" sz="2800" i="1" dirty="0" err="1"/>
              <a:t>Arbeit</a:t>
            </a:r>
            <a:r>
              <a:rPr lang="it-IT" sz="2800" i="1" dirty="0"/>
              <a:t> </a:t>
            </a:r>
            <a:r>
              <a:rPr lang="it-IT" sz="2800" i="1" dirty="0" err="1"/>
              <a:t>gesucht</a:t>
            </a:r>
            <a:r>
              <a:rPr lang="it-IT" sz="2800" i="1" dirty="0"/>
              <a:t> </a:t>
            </a:r>
            <a:r>
              <a:rPr lang="it-IT" sz="2800" i="1" dirty="0" err="1"/>
              <a:t>hat</a:t>
            </a:r>
            <a:r>
              <a:rPr lang="it-IT" sz="2800" i="1" dirty="0"/>
              <a:t> und </a:t>
            </a:r>
            <a:r>
              <a:rPr lang="it-IT" sz="2800" i="1" dirty="0" err="1"/>
              <a:t>weniger</a:t>
            </a:r>
            <a:r>
              <a:rPr lang="it-IT" sz="2800" i="1" dirty="0"/>
              <a:t> </a:t>
            </a:r>
            <a:r>
              <a:rPr lang="it-IT" sz="2800" i="1" dirty="0" err="1"/>
              <a:t>als</a:t>
            </a:r>
            <a:r>
              <a:rPr lang="it-IT" sz="2800" i="1" dirty="0"/>
              <a:t> </a:t>
            </a:r>
            <a:r>
              <a:rPr lang="it-IT" sz="2800" i="1" dirty="0" err="1"/>
              <a:t>eine</a:t>
            </a:r>
            <a:r>
              <a:rPr lang="it-IT" sz="2800" i="1" dirty="0"/>
              <a:t> </a:t>
            </a:r>
            <a:r>
              <a:rPr lang="it-IT" sz="2800" i="1" dirty="0" err="1"/>
              <a:t>Stunde</a:t>
            </a:r>
            <a:r>
              <a:rPr lang="it-IT" sz="2800" i="1" dirty="0"/>
              <a:t> pro Woche </a:t>
            </a:r>
            <a:r>
              <a:rPr lang="it-IT" sz="2800" i="1" dirty="0" err="1"/>
              <a:t>vergütet</a:t>
            </a:r>
            <a:r>
              <a:rPr lang="it-IT" sz="2800" i="1" dirty="0"/>
              <a:t> </a:t>
            </a:r>
            <a:r>
              <a:rPr lang="it-IT" sz="2800" i="1" dirty="0" err="1"/>
              <a:t>tätig</a:t>
            </a:r>
            <a:r>
              <a:rPr lang="it-IT" sz="2800" i="1" dirty="0"/>
              <a:t> war. </a:t>
            </a:r>
            <a:r>
              <a:rPr lang="it-IT" sz="2800" i="1" dirty="0" err="1"/>
              <a:t>Ebenso</a:t>
            </a:r>
            <a:r>
              <a:rPr lang="it-IT" sz="2800" i="1" dirty="0"/>
              <a:t> </a:t>
            </a:r>
            <a:r>
              <a:rPr lang="it-IT" sz="2800" i="1" dirty="0" err="1"/>
              <a:t>reicht</a:t>
            </a:r>
            <a:r>
              <a:rPr lang="it-IT" sz="2800" i="1" dirty="0"/>
              <a:t> die </a:t>
            </a:r>
            <a:r>
              <a:rPr lang="it-IT" sz="2800" i="1" dirty="0" err="1"/>
              <a:t>Suche</a:t>
            </a:r>
            <a:r>
              <a:rPr lang="it-IT" sz="2800" i="1" dirty="0"/>
              <a:t> </a:t>
            </a:r>
            <a:r>
              <a:rPr lang="it-IT" sz="2800" i="1" dirty="0" err="1"/>
              <a:t>nach</a:t>
            </a:r>
            <a:r>
              <a:rPr lang="it-IT" sz="2800" i="1" dirty="0"/>
              <a:t> </a:t>
            </a:r>
            <a:r>
              <a:rPr lang="it-IT" sz="2800" i="1" dirty="0" err="1"/>
              <a:t>einer</a:t>
            </a:r>
            <a:r>
              <a:rPr lang="it-IT" sz="2800" i="1" dirty="0"/>
              <a:t> </a:t>
            </a:r>
            <a:r>
              <a:rPr lang="it-IT" sz="2800" i="1" dirty="0" err="1"/>
              <a:t>Tätigkeit</a:t>
            </a:r>
            <a:r>
              <a:rPr lang="it-IT" sz="2800" i="1" dirty="0"/>
              <a:t> von </a:t>
            </a:r>
            <a:r>
              <a:rPr lang="it-IT" sz="2800" i="1" dirty="0" err="1"/>
              <a:t>einer</a:t>
            </a:r>
            <a:r>
              <a:rPr lang="it-IT" sz="2800" i="1" dirty="0"/>
              <a:t> </a:t>
            </a:r>
            <a:r>
              <a:rPr lang="it-IT" sz="2800" i="1" dirty="0" err="1"/>
              <a:t>Stunde</a:t>
            </a:r>
            <a:r>
              <a:rPr lang="it-IT" sz="2800" i="1" dirty="0"/>
              <a:t> pro Woche </a:t>
            </a:r>
            <a:r>
              <a:rPr lang="it-IT" sz="2800" i="1" dirty="0" err="1"/>
              <a:t>aus</a:t>
            </a:r>
            <a:r>
              <a:rPr lang="it-IT" sz="2800" i="1" dirty="0"/>
              <a:t>, </a:t>
            </a:r>
            <a:r>
              <a:rPr lang="it-IT" sz="2800" i="1" dirty="0" err="1"/>
              <a:t>um</a:t>
            </a:r>
            <a:r>
              <a:rPr lang="it-IT" sz="2800" i="1" dirty="0"/>
              <a:t> </a:t>
            </a:r>
            <a:r>
              <a:rPr lang="it-IT" sz="2800" i="1" dirty="0" err="1"/>
              <a:t>als</a:t>
            </a:r>
            <a:r>
              <a:rPr lang="it-IT" sz="2800" i="1" dirty="0"/>
              <a:t> </a:t>
            </a:r>
            <a:r>
              <a:rPr lang="it-IT" sz="2800" i="1" dirty="0" err="1"/>
              <a:t>erwerbslos</a:t>
            </a:r>
            <a:r>
              <a:rPr lang="it-IT" sz="2800" i="1" dirty="0"/>
              <a:t> </a:t>
            </a:r>
            <a:r>
              <a:rPr lang="it-IT" sz="2800" i="1" dirty="0" err="1"/>
              <a:t>zu</a:t>
            </a:r>
            <a:r>
              <a:rPr lang="it-IT" sz="2800" i="1" dirty="0"/>
              <a:t> </a:t>
            </a:r>
            <a:r>
              <a:rPr lang="it-IT" sz="2800" i="1" dirty="0" err="1"/>
              <a:t>gelten</a:t>
            </a:r>
            <a:r>
              <a:rPr lang="it-IT" sz="2800" i="1" dirty="0"/>
              <a:t>.</a:t>
            </a:r>
          </a:p>
          <a:p>
            <a:endParaRPr lang="it-IT" sz="2800" dirty="0"/>
          </a:p>
        </p:txBody>
      </p:sp>
    </p:spTree>
    <p:extLst>
      <p:ext uri="{BB962C8B-B14F-4D97-AF65-F5344CB8AC3E}">
        <p14:creationId xmlns:p14="http://schemas.microsoft.com/office/powerpoint/2010/main" val="17978243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6555641"/>
          </a:xfrm>
          <a:prstGeom prst="rect">
            <a:avLst/>
          </a:prstGeom>
          <a:noFill/>
          <a:ln w="9525">
            <a:noFill/>
            <a:miter lim="800000"/>
            <a:headEnd/>
            <a:tailEnd/>
          </a:ln>
        </p:spPr>
        <p:txBody>
          <a:bodyPr>
            <a:spAutoFit/>
          </a:bodyPr>
          <a:lstStyle/>
          <a:p>
            <a:r>
              <a:rPr lang="it-IT" sz="2800" i="1" dirty="0" err="1"/>
              <a:t>Diese</a:t>
            </a:r>
            <a:r>
              <a:rPr lang="it-IT" sz="2800" i="1" dirty="0"/>
              <a:t> </a:t>
            </a:r>
            <a:r>
              <a:rPr lang="it-IT" sz="2800" i="1" dirty="0" err="1"/>
              <a:t>einheitliche</a:t>
            </a:r>
            <a:r>
              <a:rPr lang="it-IT" sz="2800" i="1" dirty="0"/>
              <a:t> </a:t>
            </a:r>
            <a:r>
              <a:rPr lang="it-IT" sz="2800" i="1" dirty="0" err="1"/>
              <a:t>Erhebung</a:t>
            </a:r>
            <a:r>
              <a:rPr lang="it-IT" sz="2800" i="1" dirty="0"/>
              <a:t> </a:t>
            </a:r>
            <a:r>
              <a:rPr lang="it-IT" sz="2800" i="1" dirty="0" err="1"/>
              <a:t>ermöglicht</a:t>
            </a:r>
            <a:r>
              <a:rPr lang="it-IT" sz="2800" i="1" dirty="0"/>
              <a:t> </a:t>
            </a:r>
            <a:r>
              <a:rPr lang="it-IT" sz="2800" i="1" dirty="0" err="1"/>
              <a:t>internationale</a:t>
            </a:r>
            <a:r>
              <a:rPr lang="it-IT" sz="2800" i="1" dirty="0"/>
              <a:t> </a:t>
            </a:r>
            <a:r>
              <a:rPr lang="it-IT" sz="2800" i="1" dirty="0" err="1"/>
              <a:t>Vergleiche</a:t>
            </a:r>
            <a:r>
              <a:rPr lang="it-IT" sz="2800" i="1" dirty="0"/>
              <a:t>, die </a:t>
            </a:r>
            <a:r>
              <a:rPr lang="it-IT" sz="2800" i="1" dirty="0" err="1"/>
              <a:t>auf</a:t>
            </a:r>
            <a:r>
              <a:rPr lang="it-IT" sz="2800" i="1" dirty="0"/>
              <a:t> </a:t>
            </a:r>
            <a:r>
              <a:rPr lang="it-IT" sz="2800" i="1" dirty="0" err="1"/>
              <a:t>Basis</a:t>
            </a:r>
            <a:r>
              <a:rPr lang="it-IT" sz="2800" i="1" dirty="0"/>
              <a:t> </a:t>
            </a:r>
            <a:r>
              <a:rPr lang="it-IT" sz="2800" i="1" dirty="0" err="1"/>
              <a:t>der</a:t>
            </a:r>
            <a:r>
              <a:rPr lang="it-IT" sz="2800" i="1" dirty="0"/>
              <a:t> </a:t>
            </a:r>
            <a:r>
              <a:rPr lang="it-IT" sz="2800" i="1" dirty="0" err="1"/>
              <a:t>Zahl</a:t>
            </a:r>
            <a:r>
              <a:rPr lang="it-IT" sz="2800" i="1" dirty="0"/>
              <a:t> </a:t>
            </a:r>
            <a:r>
              <a:rPr lang="it-IT" sz="2800" i="1" dirty="0" err="1"/>
              <a:t>der</a:t>
            </a:r>
            <a:r>
              <a:rPr lang="it-IT" sz="2800" i="1" dirty="0"/>
              <a:t> (</a:t>
            </a:r>
            <a:r>
              <a:rPr lang="it-IT" sz="2800" i="1" dirty="0" err="1"/>
              <a:t>registrierten</a:t>
            </a:r>
            <a:r>
              <a:rPr lang="it-IT" sz="2800" i="1" dirty="0"/>
              <a:t>) </a:t>
            </a:r>
            <a:r>
              <a:rPr lang="it-IT" sz="2800" i="1" u="sng" dirty="0" err="1"/>
              <a:t>Arbeitslosen</a:t>
            </a:r>
            <a:r>
              <a:rPr lang="it-IT" sz="2800" i="1" dirty="0"/>
              <a:t> </a:t>
            </a:r>
            <a:r>
              <a:rPr lang="it-IT" sz="2800" i="1" dirty="0" err="1"/>
              <a:t>aufgrund</a:t>
            </a:r>
            <a:r>
              <a:rPr lang="it-IT" sz="2800" i="1" dirty="0"/>
              <a:t> </a:t>
            </a:r>
            <a:r>
              <a:rPr lang="it-IT" sz="2800" i="1" dirty="0" err="1"/>
              <a:t>unterschiedlicher</a:t>
            </a:r>
            <a:r>
              <a:rPr lang="it-IT" sz="2800" i="1" dirty="0"/>
              <a:t> </a:t>
            </a:r>
            <a:r>
              <a:rPr lang="it-IT" sz="2800" i="1" dirty="0" err="1"/>
              <a:t>nationaler</a:t>
            </a:r>
            <a:r>
              <a:rPr lang="it-IT" sz="2800" i="1" dirty="0"/>
              <a:t> </a:t>
            </a:r>
            <a:r>
              <a:rPr lang="it-IT" sz="2800" i="1" dirty="0" err="1"/>
              <a:t>Definitionen</a:t>
            </a:r>
            <a:r>
              <a:rPr lang="it-IT" sz="2800" i="1" dirty="0"/>
              <a:t> und </a:t>
            </a:r>
            <a:r>
              <a:rPr lang="it-IT" sz="2800" i="1" dirty="0" err="1"/>
              <a:t>Erhebungsweisen</a:t>
            </a:r>
            <a:r>
              <a:rPr lang="it-IT" sz="2800" i="1" dirty="0"/>
              <a:t> </a:t>
            </a:r>
            <a:r>
              <a:rPr lang="it-IT" sz="2800" i="1" dirty="0" err="1"/>
              <a:t>nur</a:t>
            </a:r>
            <a:r>
              <a:rPr lang="it-IT" sz="2800" i="1" dirty="0"/>
              <a:t> </a:t>
            </a:r>
            <a:r>
              <a:rPr lang="it-IT" sz="2800" i="1" dirty="0" err="1"/>
              <a:t>sehr</a:t>
            </a:r>
            <a:r>
              <a:rPr lang="it-IT" sz="2800" i="1" dirty="0"/>
              <a:t> </a:t>
            </a:r>
            <a:r>
              <a:rPr lang="it-IT" sz="2800" i="1" dirty="0" err="1"/>
              <a:t>eingeschränkt</a:t>
            </a:r>
            <a:r>
              <a:rPr lang="it-IT" sz="2800" i="1" dirty="0"/>
              <a:t> </a:t>
            </a:r>
            <a:r>
              <a:rPr lang="it-IT" sz="2800" i="1" dirty="0" err="1"/>
              <a:t>durchführbar</a:t>
            </a:r>
            <a:r>
              <a:rPr lang="it-IT" sz="2800" i="1" dirty="0"/>
              <a:t> </a:t>
            </a:r>
            <a:r>
              <a:rPr lang="it-IT" sz="2800" i="1" dirty="0" err="1"/>
              <a:t>sind</a:t>
            </a:r>
            <a:r>
              <a:rPr lang="it-IT" sz="2800" i="1" dirty="0"/>
              <a:t>.</a:t>
            </a:r>
          </a:p>
          <a:p>
            <a:endParaRPr lang="it-IT" sz="2800" i="1" dirty="0"/>
          </a:p>
          <a:p>
            <a:r>
              <a:rPr lang="it-IT" sz="2800" b="1" i="1" dirty="0" err="1"/>
              <a:t>Arbeitslose</a:t>
            </a:r>
            <a:r>
              <a:rPr lang="it-IT" sz="2800" i="1" dirty="0"/>
              <a:t> </a:t>
            </a:r>
          </a:p>
          <a:p>
            <a:endParaRPr lang="it-IT" sz="2800" i="1" dirty="0"/>
          </a:p>
          <a:p>
            <a:r>
              <a:rPr lang="it-IT" sz="2800" i="1" dirty="0" err="1"/>
              <a:t>Personen</a:t>
            </a:r>
            <a:r>
              <a:rPr lang="it-IT" sz="2800" i="1" dirty="0"/>
              <a:t>, die </a:t>
            </a:r>
            <a:r>
              <a:rPr lang="it-IT" sz="2800" i="1" dirty="0" err="1"/>
              <a:t>vorübergehend</a:t>
            </a:r>
            <a:r>
              <a:rPr lang="it-IT" sz="2800" i="1" dirty="0"/>
              <a:t> </a:t>
            </a:r>
            <a:r>
              <a:rPr lang="it-IT" sz="2800" i="1" dirty="0" err="1"/>
              <a:t>nicht</a:t>
            </a:r>
            <a:r>
              <a:rPr lang="it-IT" sz="2800" i="1" dirty="0"/>
              <a:t> in </a:t>
            </a:r>
            <a:r>
              <a:rPr lang="it-IT" sz="2800" i="1" dirty="0" err="1"/>
              <a:t>einem</a:t>
            </a:r>
            <a:r>
              <a:rPr lang="it-IT" sz="2800" i="1" dirty="0"/>
              <a:t> </a:t>
            </a:r>
            <a:r>
              <a:rPr lang="it-IT" sz="2800" i="1" dirty="0" err="1"/>
              <a:t>Beschäftigungsverhältnis</a:t>
            </a:r>
            <a:r>
              <a:rPr lang="it-IT" sz="2800" i="1" dirty="0"/>
              <a:t> </a:t>
            </a:r>
            <a:r>
              <a:rPr lang="it-IT" sz="2800" i="1" dirty="0" err="1"/>
              <a:t>stehen</a:t>
            </a:r>
            <a:r>
              <a:rPr lang="it-IT" sz="2800" i="1" dirty="0"/>
              <a:t>, </a:t>
            </a:r>
            <a:r>
              <a:rPr lang="it-IT" sz="2800" i="1" dirty="0" err="1"/>
              <a:t>eine</a:t>
            </a:r>
            <a:r>
              <a:rPr lang="it-IT" sz="2800" i="1" dirty="0"/>
              <a:t> </a:t>
            </a:r>
            <a:r>
              <a:rPr lang="it-IT" sz="2800" i="1" dirty="0" err="1"/>
              <a:t>versicherungspflichtige</a:t>
            </a:r>
            <a:r>
              <a:rPr lang="it-IT" sz="2800" i="1" dirty="0"/>
              <a:t> </a:t>
            </a:r>
            <a:r>
              <a:rPr lang="it-IT" sz="2800" i="1" dirty="0" err="1"/>
              <a:t>Beschäftigung</a:t>
            </a:r>
            <a:r>
              <a:rPr lang="it-IT" sz="2800" i="1" dirty="0"/>
              <a:t> </a:t>
            </a:r>
            <a:r>
              <a:rPr lang="it-IT" sz="2800" i="1" dirty="0" err="1"/>
              <a:t>suchen</a:t>
            </a:r>
            <a:r>
              <a:rPr lang="it-IT" sz="2800" i="1" dirty="0"/>
              <a:t> und </a:t>
            </a:r>
            <a:r>
              <a:rPr lang="it-IT" sz="2800" i="1" dirty="0" err="1"/>
              <a:t>dabei</a:t>
            </a:r>
            <a:r>
              <a:rPr lang="it-IT" sz="2800" i="1" dirty="0"/>
              <a:t> </a:t>
            </a:r>
            <a:r>
              <a:rPr lang="it-IT" sz="2800" i="1" dirty="0" err="1"/>
              <a:t>den</a:t>
            </a:r>
            <a:r>
              <a:rPr lang="it-IT" sz="2800" i="1" dirty="0"/>
              <a:t> </a:t>
            </a:r>
            <a:r>
              <a:rPr lang="it-IT" sz="2800" i="1" dirty="0" err="1"/>
              <a:t>Vermittlungsbemühungen</a:t>
            </a:r>
            <a:r>
              <a:rPr lang="it-IT" sz="2800" i="1" dirty="0"/>
              <a:t> </a:t>
            </a:r>
            <a:r>
              <a:rPr lang="it-IT" sz="2800" i="1" dirty="0" err="1"/>
              <a:t>der</a:t>
            </a:r>
            <a:r>
              <a:rPr lang="it-IT" sz="2800" i="1" dirty="0"/>
              <a:t> </a:t>
            </a:r>
            <a:r>
              <a:rPr lang="it-IT" sz="2800" i="1" dirty="0" err="1"/>
              <a:t>Agentur</a:t>
            </a:r>
            <a:r>
              <a:rPr lang="it-IT" sz="2800" i="1" dirty="0"/>
              <a:t> </a:t>
            </a:r>
            <a:r>
              <a:rPr lang="it-IT" sz="2800" i="1" dirty="0" err="1"/>
              <a:t>für</a:t>
            </a:r>
            <a:r>
              <a:rPr lang="it-IT" sz="2800" i="1" dirty="0"/>
              <a:t> </a:t>
            </a:r>
            <a:r>
              <a:rPr lang="it-IT" sz="2800" i="1" dirty="0" err="1"/>
              <a:t>Arbeit</a:t>
            </a:r>
            <a:r>
              <a:rPr lang="it-IT" sz="2800" i="1" dirty="0"/>
              <a:t> </a:t>
            </a:r>
            <a:r>
              <a:rPr lang="it-IT" sz="2800" i="1" dirty="0" err="1"/>
              <a:t>zu</a:t>
            </a:r>
            <a:r>
              <a:rPr lang="it-IT" sz="2800" i="1" dirty="0"/>
              <a:t> </a:t>
            </a:r>
            <a:r>
              <a:rPr lang="it-IT" sz="2800" i="1" dirty="0" err="1"/>
              <a:t>Verfügung</a:t>
            </a:r>
            <a:r>
              <a:rPr lang="it-IT" sz="2800" i="1" dirty="0"/>
              <a:t> </a:t>
            </a:r>
            <a:r>
              <a:rPr lang="it-IT" sz="2800" i="1" dirty="0" err="1"/>
              <a:t>stehen</a:t>
            </a:r>
            <a:r>
              <a:rPr lang="it-IT" sz="2800" i="1" dirty="0"/>
              <a:t> und </a:t>
            </a:r>
            <a:r>
              <a:rPr lang="it-IT" sz="2800" i="1" dirty="0" err="1"/>
              <a:t>sich</a:t>
            </a:r>
            <a:r>
              <a:rPr lang="it-IT" sz="2800" i="1" dirty="0"/>
              <a:t> bei </a:t>
            </a:r>
            <a:r>
              <a:rPr lang="it-IT" sz="2800" i="1" dirty="0" err="1"/>
              <a:t>der</a:t>
            </a:r>
            <a:r>
              <a:rPr lang="it-IT" sz="2800" i="1" dirty="0"/>
              <a:t> </a:t>
            </a:r>
            <a:r>
              <a:rPr lang="it-IT" sz="2800" i="1" dirty="0" err="1"/>
              <a:t>Agentur</a:t>
            </a:r>
            <a:r>
              <a:rPr lang="it-IT" sz="2800" i="1" dirty="0"/>
              <a:t> </a:t>
            </a:r>
            <a:r>
              <a:rPr lang="it-IT" sz="2800" i="1" dirty="0" err="1"/>
              <a:t>für</a:t>
            </a:r>
            <a:r>
              <a:rPr lang="it-IT" sz="2800" i="1" dirty="0"/>
              <a:t> </a:t>
            </a:r>
            <a:r>
              <a:rPr lang="it-IT" sz="2800" i="1" dirty="0" err="1"/>
              <a:t>Arbeit</a:t>
            </a:r>
            <a:r>
              <a:rPr lang="it-IT" sz="2800" i="1" dirty="0"/>
              <a:t> </a:t>
            </a:r>
            <a:r>
              <a:rPr lang="it-IT" sz="2800" i="1" dirty="0" err="1"/>
              <a:t>arbeitslos</a:t>
            </a:r>
            <a:r>
              <a:rPr lang="it-IT" sz="2800" i="1" dirty="0"/>
              <a:t> </a:t>
            </a:r>
            <a:r>
              <a:rPr lang="it-IT" sz="2800" i="1" dirty="0" err="1"/>
              <a:t>gemeldet</a:t>
            </a:r>
            <a:r>
              <a:rPr lang="it-IT" sz="2800" i="1" dirty="0"/>
              <a:t> </a:t>
            </a:r>
            <a:r>
              <a:rPr lang="it-IT" sz="2800" i="1" dirty="0" err="1"/>
              <a:t>haben</a:t>
            </a:r>
            <a:r>
              <a:rPr lang="it-IT" sz="2800" i="1" dirty="0"/>
              <a:t>.</a:t>
            </a:r>
          </a:p>
          <a:p>
            <a:endParaRPr lang="it-IT" sz="2800" dirty="0"/>
          </a:p>
        </p:txBody>
      </p:sp>
    </p:spTree>
    <p:extLst>
      <p:ext uri="{BB962C8B-B14F-4D97-AF65-F5344CB8AC3E}">
        <p14:creationId xmlns:p14="http://schemas.microsoft.com/office/powerpoint/2010/main" val="20147233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01625" y="222250"/>
            <a:ext cx="8229600" cy="4401205"/>
          </a:xfrm>
          <a:prstGeom prst="rect">
            <a:avLst/>
          </a:prstGeom>
          <a:noFill/>
          <a:ln w="9525">
            <a:noFill/>
            <a:miter lim="800000"/>
            <a:headEnd/>
            <a:tailEnd/>
          </a:ln>
        </p:spPr>
        <p:txBody>
          <a:bodyPr>
            <a:spAutoFit/>
          </a:bodyPr>
          <a:lstStyle/>
          <a:p>
            <a:r>
              <a:rPr lang="it-IT" sz="2800" i="1" dirty="0"/>
              <a:t>Per essere considerati </a:t>
            </a:r>
            <a:r>
              <a:rPr lang="it-IT" sz="2800" b="1" i="1" dirty="0"/>
              <a:t>disoccupati</a:t>
            </a:r>
            <a:r>
              <a:rPr lang="it-IT" sz="2800" i="1" dirty="0"/>
              <a:t> (in cerca di occupazione) occorre soddisfare contemporaneamente due condizioni: aver effettuato almeno una azione attiva di ricerca di lavoro nelle quattro settimane precedenti ed essere disponibili a lavorare (o ad avviare un’attività autonoma) entro le due settimane successive.</a:t>
            </a:r>
          </a:p>
          <a:p>
            <a:endParaRPr lang="it-IT" sz="2800" i="1" dirty="0"/>
          </a:p>
          <a:p>
            <a:r>
              <a:rPr lang="it-IT" sz="2800" i="1" dirty="0"/>
              <a:t>Inoccupato. È inoccupato colui che non ha mai svolto un'attività lavorativa sia come lavoratore subordinato sia come lavoratore autonomo. </a:t>
            </a:r>
          </a:p>
        </p:txBody>
      </p:sp>
    </p:spTree>
    <p:extLst>
      <p:ext uri="{BB962C8B-B14F-4D97-AF65-F5344CB8AC3E}">
        <p14:creationId xmlns:p14="http://schemas.microsoft.com/office/powerpoint/2010/main" val="1040588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ECEF3E-FE01-A725-2D6A-41CEF2ADD32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8A660A1C-B76B-3A35-2D65-C1C7CC109209}"/>
              </a:ext>
            </a:extLst>
          </p:cNvPr>
          <p:cNvSpPr txBox="1">
            <a:spLocks noChangeArrowheads="1"/>
          </p:cNvSpPr>
          <p:nvPr/>
        </p:nvSpPr>
        <p:spPr bwMode="auto">
          <a:xfrm>
            <a:off x="301625" y="222250"/>
            <a:ext cx="8229600" cy="6555641"/>
          </a:xfrm>
          <a:prstGeom prst="rect">
            <a:avLst/>
          </a:prstGeom>
          <a:noFill/>
          <a:ln w="9525">
            <a:noFill/>
            <a:miter lim="800000"/>
            <a:headEnd/>
            <a:tailEnd/>
          </a:ln>
        </p:spPr>
        <p:txBody>
          <a:bodyPr>
            <a:spAutoFit/>
          </a:bodyPr>
          <a:lstStyle/>
          <a:p>
            <a:r>
              <a:rPr lang="it-IT" sz="2800" i="1" dirty="0"/>
              <a:t>Il tasso di disoccupazione pubblicato mensilmente dall’Istat è stimato a partire dai dati della Rilevazione sulle Forze di Lavoro (RFL), un’ampia indagine di natura campionaria. Sulla base di una definizione standardizzata elaborata dall’Eurostat, compatibile con i criteri dell’International Labour Office (ILO), gli individui vengono classificati come disoccupati se sono privi di un impiego, dichiarano di cercarlo attivamente e di essere disponibili immediatamente a lavorare. Accanto a questa misura statistica fissata in base a una nozione economica di disoccupazione, in molti paesi ne esiste una seconda che ricorre ai dati di natura amministrativa e identifica i disoccupati con le persone destinatarie di interventi pubblici di sostegno al reddito o di supporto all’attività di ricerca</a:t>
            </a:r>
          </a:p>
        </p:txBody>
      </p:sp>
    </p:spTree>
    <p:extLst>
      <p:ext uri="{BB962C8B-B14F-4D97-AF65-F5344CB8AC3E}">
        <p14:creationId xmlns:p14="http://schemas.microsoft.com/office/powerpoint/2010/main" val="408446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DEC08E-9376-6E6E-7AA8-6F865D8850E7}"/>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11377E8-C914-0DFF-7D29-693380E40FC5}"/>
              </a:ext>
            </a:extLst>
          </p:cNvPr>
          <p:cNvSpPr txBox="1">
            <a:spLocks noChangeArrowheads="1"/>
          </p:cNvSpPr>
          <p:nvPr/>
        </p:nvSpPr>
        <p:spPr bwMode="auto">
          <a:xfrm>
            <a:off x="301625" y="222250"/>
            <a:ext cx="8229600" cy="5693866"/>
          </a:xfrm>
          <a:prstGeom prst="rect">
            <a:avLst/>
          </a:prstGeom>
          <a:noFill/>
          <a:ln w="9525">
            <a:noFill/>
            <a:miter lim="800000"/>
            <a:headEnd/>
            <a:tailEnd/>
          </a:ln>
        </p:spPr>
        <p:txBody>
          <a:bodyPr>
            <a:spAutoFit/>
          </a:bodyPr>
          <a:lstStyle/>
          <a:p>
            <a:r>
              <a:rPr lang="it-IT" sz="2800" i="1" dirty="0"/>
              <a:t>Le due misure di disoccupazione risultano complementari: il numero di </a:t>
            </a:r>
            <a:r>
              <a:rPr lang="it-IT" sz="2800" b="1" i="1" dirty="0"/>
              <a:t>disoccupati statistici</a:t>
            </a:r>
            <a:r>
              <a:rPr lang="it-IT" sz="2800" i="1" dirty="0"/>
              <a:t>, escludendo coloro che non cercano attivamente lavoro per scelta, mira a valutare i margini produttivi inutilizzati e le potenziali tensioni sul mercato del lavoro; i </a:t>
            </a:r>
            <a:r>
              <a:rPr lang="it-IT" sz="2800" b="1" i="1" dirty="0"/>
              <a:t>disoccupati amministrativi </a:t>
            </a:r>
            <a:r>
              <a:rPr lang="it-IT" sz="2800" i="1" dirty="0"/>
              <a:t>sono invece identificati secondo una condizione oggettiva che risente tuttavia della disponibilità delle politiche di sostegno e della scelta dei potenziali beneficiari di aderirvi. In Italia, dal punto di vista amministrativo, la condizione di disoccupato è attestata dalla Dichiarazione di Immediata Disponibilità al lavoro (DID).</a:t>
            </a:r>
          </a:p>
        </p:txBody>
      </p:sp>
    </p:spTree>
    <p:extLst>
      <p:ext uri="{BB962C8B-B14F-4D97-AF65-F5344CB8AC3E}">
        <p14:creationId xmlns:p14="http://schemas.microsoft.com/office/powerpoint/2010/main" val="32339366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theme/theme1.xml><?xml version="1.0" encoding="utf-8"?>
<a:theme xmlns:a="http://schemas.openxmlformats.org/drawingml/2006/main" name="Struttura predefinita">
  <a:themeElements>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imes New Roman"/>
        <a:ea typeface=""/>
        <a:cs typeface="Times New Roman"/>
      </a:majorFont>
      <a:minorFont>
        <a:latin typeface="Times New Roman"/>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18690</Words>
  <Application>Microsoft Office PowerPoint</Application>
  <PresentationFormat>Presentazione su schermo (4:3)</PresentationFormat>
  <Paragraphs>1231</Paragraphs>
  <Slides>212</Slides>
  <Notes>212</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212</vt:i4>
      </vt:variant>
    </vt:vector>
  </HeadingPairs>
  <TitlesOfParts>
    <vt:vector size="216" baseType="lpstr">
      <vt:lpstr>Arial</vt:lpstr>
      <vt:lpstr>Calibri</vt:lpstr>
      <vt:lpstr>Times New Roman</vt:lpstr>
      <vt:lpstr>Struttura predefinita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Enoa</dc:creator>
  <cp:lastModifiedBy>Marella Magris</cp:lastModifiedBy>
  <cp:revision>876</cp:revision>
  <dcterms:created xsi:type="dcterms:W3CDTF">2009-11-29T10:38:01Z</dcterms:created>
  <dcterms:modified xsi:type="dcterms:W3CDTF">2025-02-18T16:33:55Z</dcterms:modified>
</cp:coreProperties>
</file>