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471" r:id="rId3"/>
    <p:sldId id="325" r:id="rId4"/>
    <p:sldId id="387" r:id="rId5"/>
    <p:sldId id="481" r:id="rId6"/>
    <p:sldId id="482" r:id="rId7"/>
    <p:sldId id="483" r:id="rId8"/>
    <p:sldId id="484" r:id="rId9"/>
    <p:sldId id="485" r:id="rId10"/>
    <p:sldId id="486" r:id="rId11"/>
    <p:sldId id="487" r:id="rId12"/>
    <p:sldId id="488" r:id="rId13"/>
    <p:sldId id="490" r:id="rId14"/>
    <p:sldId id="489" r:id="rId15"/>
    <p:sldId id="491" r:id="rId16"/>
    <p:sldId id="492" r:id="rId17"/>
    <p:sldId id="493" r:id="rId18"/>
    <p:sldId id="494" r:id="rId19"/>
    <p:sldId id="496" r:id="rId20"/>
    <p:sldId id="495" r:id="rId21"/>
    <p:sldId id="497" r:id="rId22"/>
    <p:sldId id="498" r:id="rId23"/>
    <p:sldId id="501" r:id="rId24"/>
    <p:sldId id="499" r:id="rId25"/>
    <p:sldId id="502" r:id="rId26"/>
    <p:sldId id="503" r:id="rId27"/>
    <p:sldId id="504" r:id="rId28"/>
    <p:sldId id="505" r:id="rId29"/>
    <p:sldId id="506" r:id="rId30"/>
    <p:sldId id="507" r:id="rId31"/>
    <p:sldId id="508" r:id="rId32"/>
    <p:sldId id="457" r:id="rId33"/>
    <p:sldId id="305" r:id="rId34"/>
    <p:sldId id="474" r:id="rId35"/>
    <p:sldId id="479" r:id="rId36"/>
    <p:sldId id="301" r:id="rId37"/>
    <p:sldId id="476" r:id="rId38"/>
    <p:sldId id="477" r:id="rId39"/>
    <p:sldId id="478" r:id="rId40"/>
  </p:sldIdLst>
  <p:sldSz cx="9144000" cy="6858000" type="screen4x3"/>
  <p:notesSz cx="6858000" cy="9144000"/>
  <p:embeddedFontLst>
    <p:embeddedFont>
      <p:font typeface="Segoe UI" panose="020B0502040204020203" pitchFamily="34" charset="0"/>
      <p:regular r:id="rId41"/>
      <p:bold r:id="rId42"/>
      <p:italic r:id="rId43"/>
      <p:boldItalic r:id="rId44"/>
    </p:embeddedFont>
    <p:embeddedFont>
      <p:font typeface="Segoe UI Semilight" panose="020B0402040204020203" pitchFamily="34" charset="0"/>
      <p:regular r:id="rId45"/>
      <p:italic r:id="rId46"/>
    </p:embeddedFont>
    <p:embeddedFont>
      <p:font typeface="Swis721 Cn BT" panose="020B050602020203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7AA"/>
    <a:srgbClr val="F4FBFE"/>
    <a:srgbClr val="E0F3FC"/>
    <a:srgbClr val="1485BE"/>
    <a:srgbClr val="008080"/>
    <a:srgbClr val="FF6600"/>
    <a:srgbClr val="009999"/>
    <a:srgbClr val="339966"/>
    <a:srgbClr val="00E7E2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973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E2963675-C336-4FFA-ABA6-AE1C3BAD0D61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7B70F03-AB95-484D-9C4B-958F6E84442C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Laboratorio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Progettazione Tecnologica dell’Architettura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+390405583478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6324964-E7B3-46D9-A52A-059A768E1BE3}"/>
              </a:ext>
            </a:extLst>
          </p:cNvPr>
          <p:cNvSpPr txBox="1">
            <a:spLocks/>
          </p:cNvSpPr>
          <p:nvPr userDrawn="1"/>
        </p:nvSpPr>
        <p:spPr>
          <a:xfrm>
            <a:off x="0" y="3312000"/>
            <a:ext cx="3219450" cy="3204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6700" b="1" spc="-1000" baseline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1</a:t>
            </a:r>
            <a:endParaRPr lang="it-IT" sz="11600" b="1" spc="-1000" baseline="0" dirty="0">
              <a:solidFill>
                <a:srgbClr val="1277AA"/>
              </a:solidFill>
              <a:latin typeface="Swis721 Cn BT" panose="020B0506020202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6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244EB3-63C2-4C50-96FC-C4D414A6B1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>
            <a:extLst>
              <a:ext uri="{FF2B5EF4-FFF2-40B4-BE49-F238E27FC236}">
                <a16:creationId xmlns:a16="http://schemas.microsoft.com/office/drawing/2014/main" id="{91E33BC3-A901-48B4-A4A9-3E1C13311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273043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Introduzione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1277AA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1277AA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DF5F922A-C971-4F64-9D7F-FA41385FECAE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4FBFE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</a:t>
            </a:r>
          </a:p>
        </p:txBody>
      </p:sp>
      <p:pic>
        <p:nvPicPr>
          <p:cNvPr id="14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BB7923-426C-44A9-BB2E-E8E37B8B3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>
            <a:extLst>
              <a:ext uri="{FF2B5EF4-FFF2-40B4-BE49-F238E27FC236}">
                <a16:creationId xmlns:a16="http://schemas.microsoft.com/office/drawing/2014/main" id="{DB0D93F4-27D3-4C73-9B13-080FE2AE1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00915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277AA"/>
                </a:solidFill>
                <a:effectLst/>
                <a:uLnTx/>
                <a:uFillTx/>
                <a:cs typeface="Segoe UI Semilight" panose="020B0402040204020203" pitchFamily="34" charset="0"/>
              </a:rPr>
              <a:t>Introduzione</a:t>
            </a: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geometrica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0DB91B0-3266-4873-B2DC-1087BEC23D1B}"/>
              </a:ext>
            </a:extLst>
          </p:cNvPr>
          <p:cNvSpPr txBox="1">
            <a:spLocks/>
          </p:cNvSpPr>
          <p:nvPr/>
        </p:nvSpPr>
        <p:spPr>
          <a:xfrm>
            <a:off x="628650" y="1178010"/>
            <a:ext cx="7879729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Problematica di configurazione al perimetro: finitura al bordo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98D81F4-47B4-4904-8BBB-67C73BA9AE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301" y="1946246"/>
            <a:ext cx="3914078" cy="4280992"/>
          </a:xfrm>
          <a:prstGeom prst="rect">
            <a:avLst/>
          </a:prstGeom>
        </p:spPr>
      </p:pic>
      <p:pic>
        <p:nvPicPr>
          <p:cNvPr id="5" name="Immagine 4" descr="Immagine che contiene edificio, esterni, casa, veranda&#10;&#10;Descrizione generata automaticamente">
            <a:extLst>
              <a:ext uri="{FF2B5EF4-FFF2-40B4-BE49-F238E27FC236}">
                <a16:creationId xmlns:a16="http://schemas.microsoft.com/office/drawing/2014/main" id="{882781B8-5890-4F54-AE30-235B71383E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r="45122"/>
          <a:stretch/>
        </p:blipFill>
        <p:spPr>
          <a:xfrm>
            <a:off x="635621" y="1946245"/>
            <a:ext cx="3490330" cy="42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10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geometrica</a:t>
            </a:r>
          </a:p>
        </p:txBody>
      </p:sp>
      <p:pic>
        <p:nvPicPr>
          <p:cNvPr id="3" name="Immagine 2" descr="Immagine che contiene esterni, carrello, griglia, cucinando&#10;&#10;Descrizione generata automaticamente">
            <a:extLst>
              <a:ext uri="{FF2B5EF4-FFF2-40B4-BE49-F238E27FC236}">
                <a16:creationId xmlns:a16="http://schemas.microsoft.com/office/drawing/2014/main" id="{6FEA5D26-42C9-4CA2-8FB8-0F921C7E0C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78010"/>
            <a:ext cx="6708852" cy="5031640"/>
          </a:xfrm>
          <a:prstGeom prst="rect">
            <a:avLst/>
          </a:prstGeom>
        </p:spPr>
      </p:pic>
      <p:sp>
        <p:nvSpPr>
          <p:cNvPr id="8" name="Rectangle 66">
            <a:extLst>
              <a:ext uri="{FF2B5EF4-FFF2-40B4-BE49-F238E27FC236}">
                <a16:creationId xmlns:a16="http://schemas.microsoft.com/office/drawing/2014/main" id="{E4F74294-508C-4FDA-9EE3-E7B852463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356" y="1133748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Edificio ad uso terziario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Roncade (TV)</a:t>
            </a:r>
          </a:p>
        </p:txBody>
      </p:sp>
    </p:spTree>
    <p:extLst>
      <p:ext uri="{BB962C8B-B14F-4D97-AF65-F5344CB8AC3E}">
        <p14:creationId xmlns:p14="http://schemas.microsoft.com/office/powerpoint/2010/main" val="1027714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geometrica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BE3E410-7494-4250-B7C5-0FE2251DAC9A}"/>
              </a:ext>
            </a:extLst>
          </p:cNvPr>
          <p:cNvSpPr txBox="1">
            <a:spLocks/>
          </p:cNvSpPr>
          <p:nvPr/>
        </p:nvSpPr>
        <p:spPr>
          <a:xfrm>
            <a:off x="628650" y="1178010"/>
            <a:ext cx="7879729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Coordinamento dimensionale tra componenti a formare un insieme modulare,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relazionato ad altri componenti</a:t>
            </a:r>
          </a:p>
        </p:txBody>
      </p:sp>
      <p:pic>
        <p:nvPicPr>
          <p:cNvPr id="9" name="Immagine 8" descr="Immagine che contiene interni, soffitto, finestra, pavimento&#10;&#10;Descrizione generata automaticamente">
            <a:extLst>
              <a:ext uri="{FF2B5EF4-FFF2-40B4-BE49-F238E27FC236}">
                <a16:creationId xmlns:a16="http://schemas.microsoft.com/office/drawing/2014/main" id="{8E92AA7A-4B95-472F-96FA-A437827094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32"/>
          <a:stretch/>
        </p:blipFill>
        <p:spPr>
          <a:xfrm>
            <a:off x="1249248" y="1839333"/>
            <a:ext cx="6638531" cy="444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geometrica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BE3E410-7494-4250-B7C5-0FE2251DAC9A}"/>
              </a:ext>
            </a:extLst>
          </p:cNvPr>
          <p:cNvSpPr txBox="1">
            <a:spLocks/>
          </p:cNvSpPr>
          <p:nvPr/>
        </p:nvSpPr>
        <p:spPr>
          <a:xfrm>
            <a:off x="628650" y="1178010"/>
            <a:ext cx="7879729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Relazione tra dimensione nominale di un elemento modulare</a:t>
            </a:r>
          </a:p>
          <a:p>
            <a:r>
              <a:rPr lang="it-IT" dirty="0"/>
              <a:t>e la tolleranza ammessa nella sua misura</a:t>
            </a:r>
          </a:p>
        </p:txBody>
      </p:sp>
      <p:pic>
        <p:nvPicPr>
          <p:cNvPr id="3" name="Immagine 2" descr="Immagine che contiene interni, pavimento&#10;&#10;Descrizione generata automaticamente">
            <a:extLst>
              <a:ext uri="{FF2B5EF4-FFF2-40B4-BE49-F238E27FC236}">
                <a16:creationId xmlns:a16="http://schemas.microsoft.com/office/drawing/2014/main" id="{A4827024-9824-48EF-BD97-F8F803ACEB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/>
          <a:stretch/>
        </p:blipFill>
        <p:spPr>
          <a:xfrm>
            <a:off x="1278789" y="1890798"/>
            <a:ext cx="6586422" cy="437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19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geometrica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BE3E410-7494-4250-B7C5-0FE2251DAC9A}"/>
              </a:ext>
            </a:extLst>
          </p:cNvPr>
          <p:cNvSpPr txBox="1">
            <a:spLocks/>
          </p:cNvSpPr>
          <p:nvPr/>
        </p:nvSpPr>
        <p:spPr>
          <a:xfrm>
            <a:off x="628650" y="1178010"/>
            <a:ext cx="7879729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La scelta sull’impiego dei moduli ricerca un’organizzazione del coordinamento dimensionale </a:t>
            </a:r>
          </a:p>
          <a:p>
            <a:r>
              <a:rPr lang="it-IT" dirty="0"/>
              <a:t>al fine di collocare correttamente i componenti</a:t>
            </a:r>
          </a:p>
        </p:txBody>
      </p:sp>
      <p:pic>
        <p:nvPicPr>
          <p:cNvPr id="4" name="Immagine 3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80BB7216-F512-4F76-909A-D5707EFFE9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7"/>
          <a:stretch/>
        </p:blipFill>
        <p:spPr>
          <a:xfrm>
            <a:off x="1331338" y="1867056"/>
            <a:ext cx="6474351" cy="4381007"/>
          </a:xfrm>
          <a:prstGeom prst="rect">
            <a:avLst/>
          </a:prstGeom>
        </p:spPr>
      </p:pic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F39FB8FD-BF05-4CCD-AD85-4ADC3403F805}"/>
              </a:ext>
            </a:extLst>
          </p:cNvPr>
          <p:cNvCxnSpPr>
            <a:cxnSpLocks/>
          </p:cNvCxnSpPr>
          <p:nvPr/>
        </p:nvCxnSpPr>
        <p:spPr>
          <a:xfrm flipH="1">
            <a:off x="1338311" y="4362450"/>
            <a:ext cx="5548264" cy="34290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94DD1976-EF2A-4C79-9DAF-30BCF35FAE2F}"/>
              </a:ext>
            </a:extLst>
          </p:cNvPr>
          <p:cNvCxnSpPr>
            <a:cxnSpLocks/>
          </p:cNvCxnSpPr>
          <p:nvPr/>
        </p:nvCxnSpPr>
        <p:spPr>
          <a:xfrm>
            <a:off x="5648325" y="3019425"/>
            <a:ext cx="2157364" cy="238125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id="{584DCB7F-AEF0-4B59-A1CC-56EB9BED3D62}"/>
              </a:ext>
            </a:extLst>
          </p:cNvPr>
          <p:cNvSpPr/>
          <p:nvPr/>
        </p:nvSpPr>
        <p:spPr>
          <a:xfrm>
            <a:off x="1085850" y="3461155"/>
            <a:ext cx="2000250" cy="1017743"/>
          </a:xfrm>
          <a:prstGeom prst="ellips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3440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geometrica</a:t>
            </a:r>
          </a:p>
        </p:txBody>
      </p:sp>
      <p:pic>
        <p:nvPicPr>
          <p:cNvPr id="8" name="Picture 2" descr="http://www.fornacidimasserano.com/public/resources/cantieri/casa-di-civile-abitazione-milano/a-posa-malta-muratura.jpg">
            <a:extLst>
              <a:ext uri="{FF2B5EF4-FFF2-40B4-BE49-F238E27FC236}">
                <a16:creationId xmlns:a16="http://schemas.microsoft.com/office/drawing/2014/main" id="{1AD15683-F796-48DE-83CF-30F4FB071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164879"/>
            <a:ext cx="6802296" cy="510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A34FB85A-656B-434C-9CFF-6DF9A3B4D4A1}"/>
              </a:ext>
            </a:extLst>
          </p:cNvPr>
          <p:cNvSpPr/>
          <p:nvPr/>
        </p:nvSpPr>
        <p:spPr>
          <a:xfrm>
            <a:off x="2318387" y="1505807"/>
            <a:ext cx="2000250" cy="1315452"/>
          </a:xfrm>
          <a:prstGeom prst="ellips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BE3E410-7494-4250-B7C5-0FE2251DAC9A}"/>
              </a:ext>
            </a:extLst>
          </p:cNvPr>
          <p:cNvSpPr txBox="1">
            <a:spLocks/>
          </p:cNvSpPr>
          <p:nvPr/>
        </p:nvSpPr>
        <p:spPr>
          <a:xfrm>
            <a:off x="6021658" y="1269426"/>
            <a:ext cx="2899316" cy="1966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L’elemento tecnico può presentare un’indifferenza d’impiego all’interno di un insieme modulare, oppure essere specifico nel coordinamento complessivo.</a:t>
            </a:r>
          </a:p>
        </p:txBody>
      </p:sp>
    </p:spTree>
    <p:extLst>
      <p:ext uri="{BB962C8B-B14F-4D97-AF65-F5344CB8AC3E}">
        <p14:creationId xmlns:p14="http://schemas.microsoft.com/office/powerpoint/2010/main" val="555257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geometrica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6E2F3D-13F4-4D96-B05E-1BBA18C18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2"/>
          <a:stretch/>
        </p:blipFill>
        <p:spPr bwMode="auto">
          <a:xfrm>
            <a:off x="687680" y="1093703"/>
            <a:ext cx="7768639" cy="516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6">
            <a:extLst>
              <a:ext uri="{FF2B5EF4-FFF2-40B4-BE49-F238E27FC236}">
                <a16:creationId xmlns:a16="http://schemas.microsoft.com/office/drawing/2014/main" id="{7A81B22D-CE65-4246-AFF5-8165F24FF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888" y="1189504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Estadio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Nuevo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Colombino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Huelva (E)</a:t>
            </a:r>
          </a:p>
        </p:txBody>
      </p:sp>
    </p:spTree>
    <p:extLst>
      <p:ext uri="{BB962C8B-B14F-4D97-AF65-F5344CB8AC3E}">
        <p14:creationId xmlns:p14="http://schemas.microsoft.com/office/powerpoint/2010/main" val="3906438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geometrica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0A6D47-6274-40BF-875A-43315F509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102"/>
          <a:stretch/>
        </p:blipFill>
        <p:spPr>
          <a:xfrm>
            <a:off x="349172" y="1394831"/>
            <a:ext cx="5382554" cy="46482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F6A3AF2-096F-42D0-9793-7E3928471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76"/>
          <a:stretch/>
        </p:blipFill>
        <p:spPr>
          <a:xfrm>
            <a:off x="5838106" y="1394831"/>
            <a:ext cx="295118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17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geometrica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C2F67531-283C-48A8-8E3E-C0068F9F34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1256432"/>
            <a:ext cx="3228158" cy="494116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68DE942-CD31-42C7-A43E-980C7F95B0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2232" y="2497873"/>
            <a:ext cx="3053796" cy="3699727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FF57E921-CD8F-40B3-A86A-646CDF696D98}"/>
              </a:ext>
            </a:extLst>
          </p:cNvPr>
          <p:cNvSpPr/>
          <p:nvPr/>
        </p:nvSpPr>
        <p:spPr>
          <a:xfrm>
            <a:off x="2509023" y="3459701"/>
            <a:ext cx="493769" cy="534629"/>
          </a:xfrm>
          <a:prstGeom prst="ellips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66">
            <a:extLst>
              <a:ext uri="{FF2B5EF4-FFF2-40B4-BE49-F238E27FC236}">
                <a16:creationId xmlns:a16="http://schemas.microsoft.com/office/drawing/2014/main" id="{D6EA4D45-F202-4934-BC89-D8EF42B56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0036" y="1256432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Cité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Internationale</a:t>
            </a:r>
            <a:endParaRPr lang="it-IT" altLang="it-IT" sz="14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Lyon (F)</a:t>
            </a:r>
          </a:p>
        </p:txBody>
      </p:sp>
    </p:spTree>
    <p:extLst>
      <p:ext uri="{BB962C8B-B14F-4D97-AF65-F5344CB8AC3E}">
        <p14:creationId xmlns:p14="http://schemas.microsoft.com/office/powerpoint/2010/main" val="583034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 temi del progetto</a:t>
            </a:r>
          </a:p>
        </p:txBody>
      </p:sp>
      <p:pic>
        <p:nvPicPr>
          <p:cNvPr id="8" name="Slika 8">
            <a:extLst>
              <a:ext uri="{FF2B5EF4-FFF2-40B4-BE49-F238E27FC236}">
                <a16:creationId xmlns:a16="http://schemas.microsoft.com/office/drawing/2014/main" id="{39F1996F-573C-4A64-8A7E-4B90CC51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143426"/>
            <a:ext cx="4880051" cy="5126517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6C172DAD-01C4-4B9D-B914-15456D8AFCB3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funzione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614912B-3141-4FBE-A16A-84F8B7AF3FEE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forma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A2027121-C807-4F64-A097-4B167AE9E969}"/>
              </a:ext>
            </a:extLst>
          </p:cNvPr>
          <p:cNvSpPr txBox="1">
            <a:spLocks/>
          </p:cNvSpPr>
          <p:nvPr/>
        </p:nvSpPr>
        <p:spPr>
          <a:xfrm>
            <a:off x="7186863" y="4040935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tecnica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9CDF3545-E342-4309-810D-8B364AC3A5EA}"/>
              </a:ext>
            </a:extLst>
          </p:cNvPr>
          <p:cNvSpPr txBox="1">
            <a:spLocks/>
          </p:cNvSpPr>
          <p:nvPr/>
        </p:nvSpPr>
        <p:spPr>
          <a:xfrm>
            <a:off x="7186863" y="53227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i="1" dirty="0">
                <a:latin typeface="Swis721 Cn BT" panose="020B0506020202030204" pitchFamily="34" charset="0"/>
              </a:rPr>
              <a:t>contesto</a:t>
            </a:r>
          </a:p>
        </p:txBody>
      </p:sp>
    </p:spTree>
    <p:extLst>
      <p:ext uri="{BB962C8B-B14F-4D97-AF65-F5344CB8AC3E}">
        <p14:creationId xmlns:p14="http://schemas.microsoft.com/office/powerpoint/2010/main" val="134979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Temi del corso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1.1</a:t>
            </a:r>
          </a:p>
        </p:txBody>
      </p:sp>
    </p:spTree>
    <p:extLst>
      <p:ext uri="{BB962C8B-B14F-4D97-AF65-F5344CB8AC3E}">
        <p14:creationId xmlns:p14="http://schemas.microsoft.com/office/powerpoint/2010/main" val="219555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funzionale</a:t>
            </a:r>
          </a:p>
        </p:txBody>
      </p:sp>
      <p:pic>
        <p:nvPicPr>
          <p:cNvPr id="16" name="Picture 2" descr="G:\DCIM\120_0308\IMG_0586.JPG">
            <a:extLst>
              <a:ext uri="{FF2B5EF4-FFF2-40B4-BE49-F238E27FC236}">
                <a16:creationId xmlns:a16="http://schemas.microsoft.com/office/drawing/2014/main" id="{E0EB7203-91C3-4509-A4CB-4FBA5129A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435" y="1079500"/>
            <a:ext cx="6939428" cy="5204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66">
            <a:extLst>
              <a:ext uri="{FF2B5EF4-FFF2-40B4-BE49-F238E27FC236}">
                <a16:creationId xmlns:a16="http://schemas.microsoft.com/office/drawing/2014/main" id="{6633D777-EC08-4920-ADCF-7C61B7219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0525" y="1181100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Bikuben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Kollegiet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Ørestad</a:t>
            </a:r>
            <a:endParaRPr lang="it-IT" altLang="it-IT" sz="14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Aart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Architects</a:t>
            </a:r>
            <a:endParaRPr lang="it-IT" altLang="it-IT" sz="14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København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(DK)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6A49C55-BB69-41B5-85A8-2B22E7F7B54E}"/>
              </a:ext>
            </a:extLst>
          </p:cNvPr>
          <p:cNvSpPr txBox="1">
            <a:spLocks/>
          </p:cNvSpPr>
          <p:nvPr/>
        </p:nvSpPr>
        <p:spPr>
          <a:xfrm>
            <a:off x="1150434" y="4779041"/>
            <a:ext cx="1124431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Chiusura opaca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85F7583-CF83-40EE-803E-B6752A0EC480}"/>
              </a:ext>
            </a:extLst>
          </p:cNvPr>
          <p:cNvSpPr txBox="1">
            <a:spLocks/>
          </p:cNvSpPr>
          <p:nvPr/>
        </p:nvSpPr>
        <p:spPr>
          <a:xfrm>
            <a:off x="6432395" y="3344799"/>
            <a:ext cx="1841809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Partizione esterna / chiusura orizzontale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C1B6D508-27C5-4001-B732-BD4D219598A5}"/>
              </a:ext>
            </a:extLst>
          </p:cNvPr>
          <p:cNvSpPr txBox="1">
            <a:spLocks/>
          </p:cNvSpPr>
          <p:nvPr/>
        </p:nvSpPr>
        <p:spPr>
          <a:xfrm>
            <a:off x="3762468" y="5727848"/>
            <a:ext cx="809532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Pilastro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42E26180-DE26-4C07-AED1-D7CFBAA91381}"/>
              </a:ext>
            </a:extLst>
          </p:cNvPr>
          <p:cNvSpPr txBox="1">
            <a:spLocks/>
          </p:cNvSpPr>
          <p:nvPr/>
        </p:nvSpPr>
        <p:spPr>
          <a:xfrm>
            <a:off x="2263714" y="3066604"/>
            <a:ext cx="809532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Infissi</a:t>
            </a:r>
          </a:p>
        </p:txBody>
      </p:sp>
    </p:spTree>
    <p:extLst>
      <p:ext uri="{BB962C8B-B14F-4D97-AF65-F5344CB8AC3E}">
        <p14:creationId xmlns:p14="http://schemas.microsoft.com/office/powerpoint/2010/main" val="2312191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funzionale</a:t>
            </a:r>
          </a:p>
        </p:txBody>
      </p:sp>
      <p:pic>
        <p:nvPicPr>
          <p:cNvPr id="3" name="Immagine 2" descr="Immagine che contiene edificio, soffitto, pavimento, vuoto&#10;&#10;Descrizione generata automaticamente">
            <a:extLst>
              <a:ext uri="{FF2B5EF4-FFF2-40B4-BE49-F238E27FC236}">
                <a16:creationId xmlns:a16="http://schemas.microsoft.com/office/drawing/2014/main" id="{3E34005E-55B2-4E5C-B594-DE0618A20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8" b="8781"/>
          <a:stretch/>
        </p:blipFill>
        <p:spPr>
          <a:xfrm>
            <a:off x="206297" y="1124980"/>
            <a:ext cx="8731405" cy="5164306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FB6B5A6E-F0A3-4C16-A8B8-8AE6CF1C6D1A}"/>
              </a:ext>
            </a:extLst>
          </p:cNvPr>
          <p:cNvSpPr txBox="1">
            <a:spLocks/>
          </p:cNvSpPr>
          <p:nvPr/>
        </p:nvSpPr>
        <p:spPr>
          <a:xfrm>
            <a:off x="5803142" y="3707133"/>
            <a:ext cx="809532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Pilastro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2EEACCC1-097D-4CF6-A138-9574C947877E}"/>
              </a:ext>
            </a:extLst>
          </p:cNvPr>
          <p:cNvSpPr txBox="1">
            <a:spLocks/>
          </p:cNvSpPr>
          <p:nvPr/>
        </p:nvSpPr>
        <p:spPr>
          <a:xfrm>
            <a:off x="223885" y="2780209"/>
            <a:ext cx="809532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Infisso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9DFC78D4-49D4-4EC8-98E8-93FB3F893D17}"/>
              </a:ext>
            </a:extLst>
          </p:cNvPr>
          <p:cNvSpPr txBox="1">
            <a:spLocks/>
          </p:cNvSpPr>
          <p:nvPr/>
        </p:nvSpPr>
        <p:spPr>
          <a:xfrm>
            <a:off x="1989424" y="1344877"/>
            <a:ext cx="809532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Trave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5F23EF83-DCC2-4B62-82CD-2D2FD5D581AD}"/>
              </a:ext>
            </a:extLst>
          </p:cNvPr>
          <p:cNvSpPr txBox="1">
            <a:spLocks/>
          </p:cNvSpPr>
          <p:nvPr/>
        </p:nvSpPr>
        <p:spPr>
          <a:xfrm>
            <a:off x="4571999" y="2249091"/>
            <a:ext cx="959006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Scheletro portante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38F217EF-2E7B-44CD-90EB-C3B2E0311EBD}"/>
              </a:ext>
            </a:extLst>
          </p:cNvPr>
          <p:cNvSpPr txBox="1">
            <a:spLocks/>
          </p:cNvSpPr>
          <p:nvPr/>
        </p:nvSpPr>
        <p:spPr>
          <a:xfrm>
            <a:off x="1880288" y="3812249"/>
            <a:ext cx="1124431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Chiusura opaca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2A2A872F-F5C4-477A-A815-28D1712FD38A}"/>
              </a:ext>
            </a:extLst>
          </p:cNvPr>
          <p:cNvSpPr txBox="1">
            <a:spLocks/>
          </p:cNvSpPr>
          <p:nvPr/>
        </p:nvSpPr>
        <p:spPr>
          <a:xfrm>
            <a:off x="2599953" y="1981444"/>
            <a:ext cx="809532" cy="55638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Nodo</a:t>
            </a:r>
          </a:p>
        </p:txBody>
      </p:sp>
    </p:spTree>
    <p:extLst>
      <p:ext uri="{BB962C8B-B14F-4D97-AF65-F5344CB8AC3E}">
        <p14:creationId xmlns:p14="http://schemas.microsoft.com/office/powerpoint/2010/main" val="643975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funzionale</a:t>
            </a:r>
          </a:p>
        </p:txBody>
      </p:sp>
      <p:pic>
        <p:nvPicPr>
          <p:cNvPr id="4" name="Immagine 3" descr="Immagine che contiene soffitto&#10;&#10;Descrizione generata automaticamente">
            <a:extLst>
              <a:ext uri="{FF2B5EF4-FFF2-40B4-BE49-F238E27FC236}">
                <a16:creationId xmlns:a16="http://schemas.microsoft.com/office/drawing/2014/main" id="{7A38D56D-963F-4DD4-A70C-22D9FDC78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82" r="14284"/>
          <a:stretch/>
        </p:blipFill>
        <p:spPr>
          <a:xfrm>
            <a:off x="4036743" y="1148576"/>
            <a:ext cx="4884234" cy="5107910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3F16A93F-1C9E-445F-AFCC-90E95E7E2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r="3876"/>
          <a:stretch/>
        </p:blipFill>
        <p:spPr>
          <a:xfrm>
            <a:off x="256478" y="1148575"/>
            <a:ext cx="3632132" cy="5107909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B5801BBC-0448-42A7-BBC8-4AC84E470976}"/>
              </a:ext>
            </a:extLst>
          </p:cNvPr>
          <p:cNvSpPr txBox="1">
            <a:spLocks/>
          </p:cNvSpPr>
          <p:nvPr/>
        </p:nvSpPr>
        <p:spPr>
          <a:xfrm>
            <a:off x="3486847" y="1148575"/>
            <a:ext cx="2170306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Nodo trave-colonna</a:t>
            </a:r>
          </a:p>
        </p:txBody>
      </p:sp>
    </p:spTree>
    <p:extLst>
      <p:ext uri="{BB962C8B-B14F-4D97-AF65-F5344CB8AC3E}">
        <p14:creationId xmlns:p14="http://schemas.microsoft.com/office/powerpoint/2010/main" val="3062922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funzionale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139F41D-362A-45C6-B0DA-0BE605C3588D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</a:t>
            </a:r>
            <a:r>
              <a:rPr lang="it-IT" sz="1200" b="1" dirty="0" err="1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accoppiabilità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si intende l’attitudine di un componente ad essere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correlato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fisicamente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da altri componenti dello stesso tipo, dando luogo 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costruttivi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complessi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all’intero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organismo edilizio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L’accoppiamento può avere luogo mediante: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unioni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ad azione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meccanica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chimica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unioni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tenuta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ottenute mediante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battuta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(ossia la sagomatura dei componenti),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guarnizione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sigillatura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compatibilità (o meno) tra materiali può dipendere: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dal diverso comportamento agli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 atmosferici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particolare ai flussi d’acqua e di 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vapor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d’acqua;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dalle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proprietà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chimiche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dalle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proprietà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meccaniche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quali il modulo elastico, la porosità e il coefficiente di dilatazione termica.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AAA8DF0D-9321-4D13-A914-CC30AC5BC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8" t="52016" r="8461" b="5346"/>
          <a:stretch/>
        </p:blipFill>
        <p:spPr>
          <a:xfrm rot="10800000">
            <a:off x="6249398" y="1152746"/>
            <a:ext cx="2232499" cy="2085279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88D3F52D-C406-4F21-83E1-0A23A261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50000"/>
          </a:blip>
          <a:srcRect l="20317" t="5011" r="39206" b="26701"/>
          <a:stretch/>
        </p:blipFill>
        <p:spPr>
          <a:xfrm rot="5400000">
            <a:off x="5813925" y="3500097"/>
            <a:ext cx="2789192" cy="2646998"/>
          </a:xfrm>
          <a:prstGeom prst="rect">
            <a:avLst/>
          </a:prstGeom>
          <a:scene3d>
            <a:camera prst="orthographicFront">
              <a:rot lat="0" lon="0" rev="36000"/>
            </a:camera>
            <a:lightRig rig="threePt" dir="t"/>
          </a:scene3d>
        </p:spPr>
      </p:pic>
      <p:sp>
        <p:nvSpPr>
          <p:cNvPr id="18" name="Ovale 17">
            <a:extLst>
              <a:ext uri="{FF2B5EF4-FFF2-40B4-BE49-F238E27FC236}">
                <a16:creationId xmlns:a16="http://schemas.microsoft.com/office/drawing/2014/main" id="{0EC131A1-EBF9-4853-8F06-2F3A718440C9}"/>
              </a:ext>
            </a:extLst>
          </p:cNvPr>
          <p:cNvSpPr/>
          <p:nvPr/>
        </p:nvSpPr>
        <p:spPr>
          <a:xfrm>
            <a:off x="7549375" y="1928070"/>
            <a:ext cx="493769" cy="534629"/>
          </a:xfrm>
          <a:prstGeom prst="ellipse">
            <a:avLst/>
          </a:prstGeom>
          <a:ln w="28575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EA773722-9FA2-487F-A3D1-065CDCC3A9DF}"/>
              </a:ext>
            </a:extLst>
          </p:cNvPr>
          <p:cNvSpPr/>
          <p:nvPr/>
        </p:nvSpPr>
        <p:spPr>
          <a:xfrm>
            <a:off x="6631258" y="4309864"/>
            <a:ext cx="493769" cy="534629"/>
          </a:xfrm>
          <a:prstGeom prst="ellipse">
            <a:avLst/>
          </a:prstGeom>
          <a:ln w="28575">
            <a:solidFill>
              <a:srgbClr val="1277A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738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MEDIA OFFICE BUILDING | Modulo.net - Il portale della progettazione">
            <a:extLst>
              <a:ext uri="{FF2B5EF4-FFF2-40B4-BE49-F238E27FC236}">
                <a16:creationId xmlns:a16="http://schemas.microsoft.com/office/drawing/2014/main" id="{7C7EB9E3-97B5-4539-82B4-6EED5D5B2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22" y="1076519"/>
            <a:ext cx="6943027" cy="521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funzionale</a:t>
            </a:r>
          </a:p>
        </p:txBody>
      </p:sp>
      <p:sp>
        <p:nvSpPr>
          <p:cNvPr id="7" name="Rectangle 66">
            <a:extLst>
              <a:ext uri="{FF2B5EF4-FFF2-40B4-BE49-F238E27FC236}">
                <a16:creationId xmlns:a16="http://schemas.microsoft.com/office/drawing/2014/main" id="{766D68EA-C8D3-4A45-BFB6-799BA67BA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88" y="2229314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Tamedia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Office Building, 2013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Zürich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(DK)</a:t>
            </a:r>
          </a:p>
        </p:txBody>
      </p:sp>
    </p:spTree>
    <p:extLst>
      <p:ext uri="{BB962C8B-B14F-4D97-AF65-F5344CB8AC3E}">
        <p14:creationId xmlns:p14="http://schemas.microsoft.com/office/powerpoint/2010/main" val="2558349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funzionale</a:t>
            </a:r>
          </a:p>
        </p:txBody>
      </p:sp>
      <p:sp>
        <p:nvSpPr>
          <p:cNvPr id="7" name="Rectangle 66">
            <a:extLst>
              <a:ext uri="{FF2B5EF4-FFF2-40B4-BE49-F238E27FC236}">
                <a16:creationId xmlns:a16="http://schemas.microsoft.com/office/drawing/2014/main" id="{766D68EA-C8D3-4A45-BFB6-799BA67BA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9" y="1219203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Ospedale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S. Vito al Tagliamento (PN)</a:t>
            </a:r>
          </a:p>
        </p:txBody>
      </p:sp>
      <p:pic>
        <p:nvPicPr>
          <p:cNvPr id="3" name="Immagine 2" descr="Immagine che contiene pavimento&#10;&#10;Descrizione generata automaticamente">
            <a:extLst>
              <a:ext uri="{FF2B5EF4-FFF2-40B4-BE49-F238E27FC236}">
                <a16:creationId xmlns:a16="http://schemas.microsoft.com/office/drawing/2014/main" id="{2BB1FA7D-1EC8-4745-AE77-FA0BDA4DEB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4438" y="2308228"/>
            <a:ext cx="4978397" cy="2800348"/>
          </a:xfrm>
          <a:prstGeom prst="rect">
            <a:avLst/>
          </a:prstGeom>
        </p:spPr>
      </p:pic>
      <p:pic>
        <p:nvPicPr>
          <p:cNvPr id="5" name="Immagine 4" descr="Immagine che contiene letto&#10;&#10;Descrizione generata automaticamente">
            <a:extLst>
              <a:ext uri="{FF2B5EF4-FFF2-40B4-BE49-F238E27FC236}">
                <a16:creationId xmlns:a16="http://schemas.microsoft.com/office/drawing/2014/main" id="{F24A41B6-843E-4B75-AEA3-28E205B0BD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2801" y="2308228"/>
            <a:ext cx="4978397" cy="2800348"/>
          </a:xfrm>
          <a:prstGeom prst="rect">
            <a:avLst/>
          </a:prstGeom>
        </p:spPr>
      </p:pic>
      <p:pic>
        <p:nvPicPr>
          <p:cNvPr id="9" name="Immagine 8" descr="Immagine che contiene sporco&#10;&#10;Descrizione generata automaticamente">
            <a:extLst>
              <a:ext uri="{FF2B5EF4-FFF2-40B4-BE49-F238E27FC236}">
                <a16:creationId xmlns:a16="http://schemas.microsoft.com/office/drawing/2014/main" id="{F947B60F-2893-4727-9236-7BD0DFFAB9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1679" y="3124994"/>
            <a:ext cx="3932937" cy="221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29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 temi del progetto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139F41D-362A-45C6-B0DA-0BE605C3588D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problematiche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inerenti alla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progettazione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tecnologica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dell’architettura riguardano poi il tema del limite, inteso come insieme di vincoli di natura: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intrinseca, legata alle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caratteristiche dei materiali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(ad esempio, la resistenza meccanica);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operativa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funzionale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derivante dall’applicazione di principi costruttivi organizzati secondo un sistema di componenti;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normativa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regolatoria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apporta vincoli esterni al progetto.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FDB291D-DE19-41D9-8ACD-401E55275828}"/>
              </a:ext>
            </a:extLst>
          </p:cNvPr>
          <p:cNvSpPr txBox="1">
            <a:spLocks/>
          </p:cNvSpPr>
          <p:nvPr/>
        </p:nvSpPr>
        <p:spPr>
          <a:xfrm>
            <a:off x="4848551" y="2510504"/>
            <a:ext cx="1764000" cy="500325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LIMITE</a:t>
            </a:r>
            <a:endParaRPr lang="it-IT" spc="-20" dirty="0">
              <a:solidFill>
                <a:srgbClr val="1277AA"/>
              </a:solidFill>
              <a:cs typeface="Segoe UI Semilight" panose="020B0402040204020203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6FCB47A-EE30-404E-9139-9F0EAD83E9A3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materiali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11912B69-659A-4570-AED2-2BC666086D8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 bwMode="auto">
          <a:xfrm flipV="1">
            <a:off x="6612551" y="1866394"/>
            <a:ext cx="574312" cy="89427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5986C5E9-113D-46E3-9B5E-A1ECBB8B7421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operatività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CEA5C85B-604C-47E9-BBAC-566A22C5045F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 bwMode="auto">
          <a:xfrm>
            <a:off x="6612551" y="2760667"/>
            <a:ext cx="574312" cy="30563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D4CD71CF-1CC3-4851-95DC-5D69C40B5F95}"/>
              </a:ext>
            </a:extLst>
          </p:cNvPr>
          <p:cNvSpPr txBox="1">
            <a:spLocks/>
          </p:cNvSpPr>
          <p:nvPr/>
        </p:nvSpPr>
        <p:spPr>
          <a:xfrm>
            <a:off x="7186863" y="4040935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normativa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92AE2DDD-11C4-4ED0-A26F-D123DAF77087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 bwMode="auto">
          <a:xfrm>
            <a:off x="6612551" y="2760667"/>
            <a:ext cx="574312" cy="158576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4CF95CEB-C5D7-43B0-809B-14EB25BF9DB2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PROBLEMATICHE DEL PROGETTO</a:t>
            </a:r>
          </a:p>
        </p:txBody>
      </p:sp>
    </p:spTree>
    <p:extLst>
      <p:ext uri="{BB962C8B-B14F-4D97-AF65-F5344CB8AC3E}">
        <p14:creationId xmlns:p14="http://schemas.microsoft.com/office/powerpoint/2010/main" val="3993725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 temi del progetto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139F41D-362A-45C6-B0DA-0BE605C3588D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tema del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superamento delle luci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deriva da due tipologie di esigenze: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una prima di natura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storica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/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ambientale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per la quale è necessario realizzare la copertura degli ambienti, il passaggio tra quote diverse, il superamento di ostacoli naturali;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una seconda più recente, legata alla predisposizione di grandi luci nell’architettura moderna.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FDB291D-DE19-41D9-8ACD-401E55275828}"/>
              </a:ext>
            </a:extLst>
          </p:cNvPr>
          <p:cNvSpPr txBox="1">
            <a:spLocks/>
          </p:cNvSpPr>
          <p:nvPr/>
        </p:nvSpPr>
        <p:spPr>
          <a:xfrm>
            <a:off x="4848551" y="2510504"/>
            <a:ext cx="1764000" cy="500325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pc="-20" dirty="0">
                <a:solidFill>
                  <a:srgbClr val="1277AA"/>
                </a:solidFill>
                <a:cs typeface="Segoe UI Semilight" panose="020B0402040204020203" pitchFamily="34" charset="0"/>
              </a:rPr>
              <a:t>LUCI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6FCB47A-EE30-404E-9139-9F0EAD83E9A3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esigenze proprie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11912B69-659A-4570-AED2-2BC666086D8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 bwMode="auto">
          <a:xfrm flipV="1">
            <a:off x="6612551" y="1866394"/>
            <a:ext cx="574312" cy="89427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5986C5E9-113D-46E3-9B5E-A1ECBB8B7421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esigenze progettuali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CEA5C85B-604C-47E9-BBAC-566A22C5045F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 bwMode="auto">
          <a:xfrm>
            <a:off x="6612551" y="2760667"/>
            <a:ext cx="574312" cy="30563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4CF95CEB-C5D7-43B0-809B-14EB25BF9DB2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PROBLEMATICHE DEL PROGETTO</a:t>
            </a:r>
          </a:p>
        </p:txBody>
      </p:sp>
    </p:spTree>
    <p:extLst>
      <p:ext uri="{BB962C8B-B14F-4D97-AF65-F5344CB8AC3E}">
        <p14:creationId xmlns:p14="http://schemas.microsoft.com/office/powerpoint/2010/main" val="4118032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Superamento delle luci</a:t>
            </a:r>
          </a:p>
        </p:txBody>
      </p:sp>
      <p:pic>
        <p:nvPicPr>
          <p:cNvPr id="3" name="Immagine 2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617CCF1F-9E3A-4486-B471-D0B6271712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r="8537"/>
          <a:stretch/>
        </p:blipFill>
        <p:spPr>
          <a:xfrm>
            <a:off x="1427356" y="1113728"/>
            <a:ext cx="7025269" cy="5143500"/>
          </a:xfrm>
          <a:prstGeom prst="rect">
            <a:avLst/>
          </a:prstGeom>
        </p:spPr>
      </p:pic>
      <p:sp>
        <p:nvSpPr>
          <p:cNvPr id="12" name="Rectangle 66">
            <a:extLst>
              <a:ext uri="{FF2B5EF4-FFF2-40B4-BE49-F238E27FC236}">
                <a16:creationId xmlns:a16="http://schemas.microsoft.com/office/drawing/2014/main" id="{16BE009D-32D2-403D-8FC4-D5BDC092F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9" y="1219203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Nagycsarnok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, 1897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Budapest (H)</a:t>
            </a:r>
          </a:p>
        </p:txBody>
      </p:sp>
    </p:spTree>
    <p:extLst>
      <p:ext uri="{BB962C8B-B14F-4D97-AF65-F5344CB8AC3E}">
        <p14:creationId xmlns:p14="http://schemas.microsoft.com/office/powerpoint/2010/main" val="549870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Trasmissione dei carichi</a:t>
            </a:r>
          </a:p>
        </p:txBody>
      </p:sp>
      <p:sp>
        <p:nvSpPr>
          <p:cNvPr id="12" name="Rectangle 66">
            <a:extLst>
              <a:ext uri="{FF2B5EF4-FFF2-40B4-BE49-F238E27FC236}">
                <a16:creationId xmlns:a16="http://schemas.microsoft.com/office/drawing/2014/main" id="{16BE009D-32D2-403D-8FC4-D5BDC092F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9" y="1219203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Dom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Sovet’ov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, 1970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Kaliningrad (RUS)</a:t>
            </a:r>
          </a:p>
        </p:txBody>
      </p:sp>
      <p:pic>
        <p:nvPicPr>
          <p:cNvPr id="9218" name="Picture 2" descr="Casa dei Soviet (Kaliningrad) - Wikipedia">
            <a:extLst>
              <a:ext uri="{FF2B5EF4-FFF2-40B4-BE49-F238E27FC236}">
                <a16:creationId xmlns:a16="http://schemas.microsoft.com/office/drawing/2014/main" id="{1B6EC8B1-795B-41E4-8369-06A78ECA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14" y="1126699"/>
            <a:ext cx="5146288" cy="514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20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 temi del progetto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AC99AABA-60D5-4543-872A-E83F1302EDC1}"/>
              </a:ext>
            </a:extLst>
          </p:cNvPr>
          <p:cNvSpPr txBox="1">
            <a:spLocks/>
          </p:cNvSpPr>
          <p:nvPr/>
        </p:nvSpPr>
        <p:spPr>
          <a:xfrm>
            <a:off x="656499" y="1581068"/>
            <a:ext cx="2520000" cy="736388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ESIGENZA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6253BD1-35CA-4A79-95A1-29E534D29675}"/>
              </a:ext>
            </a:extLst>
          </p:cNvPr>
          <p:cNvSpPr txBox="1">
            <a:spLocks/>
          </p:cNvSpPr>
          <p:nvPr/>
        </p:nvSpPr>
        <p:spPr>
          <a:xfrm>
            <a:off x="628650" y="2317456"/>
            <a:ext cx="3943350" cy="1665582"/>
          </a:xfrm>
          <a:prstGeom prst="rect">
            <a:avLst/>
          </a:prstGeom>
        </p:spPr>
        <p:txBody>
          <a:bodyPr vert="horz" lIns="91440" tIns="108000" rIns="91440" bIns="108000" rtlCol="0" anchor="t">
            <a:no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Bef>
                <a:spcPct val="0"/>
              </a:spcBef>
              <a:buNone/>
              <a:defRPr sz="1200"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Tutto ciò che è richiesto per il normale svolgimento di un’attività da parte dell’utenza o di una funzione tecnologica [UNI 10838:1999], o esplicitazione di bisogni dell’utenza.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C5379CE-2F4B-431B-8A65-3F023AE0E67C}"/>
              </a:ext>
            </a:extLst>
          </p:cNvPr>
          <p:cNvSpPr txBox="1">
            <a:spLocks/>
          </p:cNvSpPr>
          <p:nvPr/>
        </p:nvSpPr>
        <p:spPr>
          <a:xfrm>
            <a:off x="5974294" y="1581068"/>
            <a:ext cx="2520000" cy="736388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REQUISITO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8E229B2-3130-4454-A710-2B3E4048136C}"/>
              </a:ext>
            </a:extLst>
          </p:cNvPr>
          <p:cNvSpPr txBox="1">
            <a:spLocks/>
          </p:cNvSpPr>
          <p:nvPr/>
        </p:nvSpPr>
        <p:spPr>
          <a:xfrm>
            <a:off x="4914900" y="2317456"/>
            <a:ext cx="3579395" cy="1665582"/>
          </a:xfrm>
          <a:prstGeom prst="rect">
            <a:avLst/>
          </a:prstGeom>
        </p:spPr>
        <p:txBody>
          <a:bodyPr vert="horz" lIns="91440" tIns="108000" rIns="91440" bIns="108000" rtlCol="0" anchor="t">
            <a:noAutofit/>
          </a:bodyPr>
          <a:lstStyle>
            <a:defPPr>
              <a:defRPr lang="it-IT"/>
            </a:defPPr>
            <a:lvl1pPr marL="171450" indent="-171450" algn="just">
              <a:lnSpc>
                <a:spcPct val="120000"/>
              </a:lnSpc>
              <a:spcBef>
                <a:spcPts val="0"/>
              </a:spcBef>
              <a:buFontTx/>
              <a:buChar char="-"/>
              <a:defRPr sz="1200"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Trasposizione a livello tecnico di un’esigenza [UNI 8290:1983]; rappresenta la traduzione di una specifica esigenza in termini che permettano di definire le sue condizioni di soddisfacimento, note le condizioni d’uso.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14E703D8-7030-4B15-B699-10336EA0BB51}"/>
              </a:ext>
            </a:extLst>
          </p:cNvPr>
          <p:cNvCxnSpPr>
            <a:stCxn id="14" idx="3"/>
            <a:endCxn id="16" idx="1"/>
          </p:cNvCxnSpPr>
          <p:nvPr/>
        </p:nvCxnSpPr>
        <p:spPr bwMode="auto">
          <a:xfrm>
            <a:off x="3176499" y="1949262"/>
            <a:ext cx="2797795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6">
            <a:extLst>
              <a:ext uri="{FF2B5EF4-FFF2-40B4-BE49-F238E27FC236}">
                <a16:creationId xmlns:a16="http://schemas.microsoft.com/office/drawing/2014/main" id="{30F7B5DD-13A1-43B2-9236-8DBABB781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8479" y="1602216"/>
            <a:ext cx="279779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enunciazione tecnica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6EC4E662-C67D-46DD-83AB-042F965E6122}"/>
              </a:ext>
            </a:extLst>
          </p:cNvPr>
          <p:cNvSpPr txBox="1">
            <a:spLocks/>
          </p:cNvSpPr>
          <p:nvPr/>
        </p:nvSpPr>
        <p:spPr>
          <a:xfrm>
            <a:off x="2290555" y="4255105"/>
            <a:ext cx="2520000" cy="736388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PRESTAZIONE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4C3651C9-BB4D-4AA5-B016-8A63721C4FF4}"/>
              </a:ext>
            </a:extLst>
          </p:cNvPr>
          <p:cNvSpPr txBox="1">
            <a:spLocks/>
          </p:cNvSpPr>
          <p:nvPr/>
        </p:nvSpPr>
        <p:spPr>
          <a:xfrm>
            <a:off x="2290556" y="4952616"/>
            <a:ext cx="6195712" cy="775265"/>
          </a:xfrm>
          <a:prstGeom prst="rect">
            <a:avLst/>
          </a:prstGeom>
        </p:spPr>
        <p:txBody>
          <a:bodyPr vert="horz" lIns="91440" tIns="108000" rIns="91440" bIns="108000" rtlCol="0" anchor="t">
            <a:noAutofit/>
          </a:bodyPr>
          <a:lstStyle>
            <a:defPPr>
              <a:defRPr lang="it-IT"/>
            </a:defPPr>
            <a:lvl1pPr algn="just">
              <a:lnSpc>
                <a:spcPct val="150000"/>
              </a:lnSpc>
              <a:spcBef>
                <a:spcPct val="0"/>
              </a:spcBef>
              <a:buNone/>
              <a:defRPr sz="1200"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comportamento reale dell’organismo edilizio e/o delle sue parti nelle effettive condizioni d’uso e di sollecitazione [UNI 10838:1999]; si riferisce ai caratteri tipici di un requisito.</a:t>
            </a:r>
          </a:p>
        </p:txBody>
      </p:sp>
      <p:cxnSp>
        <p:nvCxnSpPr>
          <p:cNvPr id="36" name="Forma 9">
            <a:extLst>
              <a:ext uri="{FF2B5EF4-FFF2-40B4-BE49-F238E27FC236}">
                <a16:creationId xmlns:a16="http://schemas.microsoft.com/office/drawing/2014/main" id="{2CE95C1A-52B9-4552-97BD-734E8C6F8F03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3492707" y="3108536"/>
            <a:ext cx="2305841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532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Trasmissione dei carichi</a:t>
            </a:r>
          </a:p>
        </p:txBody>
      </p:sp>
      <p:pic>
        <p:nvPicPr>
          <p:cNvPr id="9220" name="Picture 4" descr="casa minimalista girono spagna struttura cemento a sbalzo giardino">
            <a:extLst>
              <a:ext uri="{FF2B5EF4-FFF2-40B4-BE49-F238E27FC236}">
                <a16:creationId xmlns:a16="http://schemas.microsoft.com/office/drawing/2014/main" id="{4962413E-DA47-4227-8E72-073F989E7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45" y="1105830"/>
            <a:ext cx="7605130" cy="507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6">
            <a:extLst>
              <a:ext uri="{FF2B5EF4-FFF2-40B4-BE49-F238E27FC236}">
                <a16:creationId xmlns:a16="http://schemas.microsoft.com/office/drawing/2014/main" id="{16BE009D-32D2-403D-8FC4-D5BDC092F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9" y="1219203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Villa privata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Girona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(E)</a:t>
            </a:r>
          </a:p>
        </p:txBody>
      </p:sp>
    </p:spTree>
    <p:extLst>
      <p:ext uri="{BB962C8B-B14F-4D97-AF65-F5344CB8AC3E}">
        <p14:creationId xmlns:p14="http://schemas.microsoft.com/office/powerpoint/2010/main" val="2762423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CE2233F-7FA6-41D1-8845-3C551A379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45" y="1105830"/>
            <a:ext cx="7605130" cy="477488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Trasmissione dei carichi</a:t>
            </a:r>
          </a:p>
        </p:txBody>
      </p:sp>
      <p:sp>
        <p:nvSpPr>
          <p:cNvPr id="12" name="Rectangle 66">
            <a:extLst>
              <a:ext uri="{FF2B5EF4-FFF2-40B4-BE49-F238E27FC236}">
                <a16:creationId xmlns:a16="http://schemas.microsoft.com/office/drawing/2014/main" id="{16BE009D-32D2-403D-8FC4-D5BDC092F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9" y="1219203"/>
            <a:ext cx="2515992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City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Square</a:t>
            </a:r>
            <a:endParaRPr lang="it-IT" altLang="it-IT" sz="14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Abscis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Architecten</a:t>
            </a:r>
            <a:endParaRPr lang="it-IT" altLang="it-IT" sz="14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Mortsel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(B)</a:t>
            </a:r>
          </a:p>
        </p:txBody>
      </p:sp>
    </p:spTree>
    <p:extLst>
      <p:ext uri="{BB962C8B-B14F-4D97-AF65-F5344CB8AC3E}">
        <p14:creationId xmlns:p14="http://schemas.microsoft.com/office/powerpoint/2010/main" val="844684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Calendario del corso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1.2</a:t>
            </a:r>
          </a:p>
        </p:txBody>
      </p:sp>
    </p:spTree>
    <p:extLst>
      <p:ext uri="{BB962C8B-B14F-4D97-AF65-F5344CB8AC3E}">
        <p14:creationId xmlns:p14="http://schemas.microsoft.com/office/powerpoint/2010/main" val="485830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66">
            <a:extLst>
              <a:ext uri="{FF2B5EF4-FFF2-40B4-BE49-F238E27FC236}">
                <a16:creationId xmlns:a16="http://schemas.microsoft.com/office/drawing/2014/main" id="{7B20861B-F212-4F6E-B622-CA1FB6A5D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3" y="4814305"/>
            <a:ext cx="1368000" cy="56184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2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LEZIONE </a:t>
            </a: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6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Calendario del corso</a:t>
            </a:r>
          </a:p>
        </p:txBody>
      </p:sp>
      <p:sp>
        <p:nvSpPr>
          <p:cNvPr id="16" name="Rectangle 66">
            <a:extLst>
              <a:ext uri="{FF2B5EF4-FFF2-40B4-BE49-F238E27FC236}">
                <a16:creationId xmlns:a16="http://schemas.microsoft.com/office/drawing/2014/main" id="{35560933-85CD-4F06-89D6-DB87EB9BC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2" y="1188000"/>
            <a:ext cx="1368000" cy="56184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2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LEZIONE </a:t>
            </a: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</a:t>
            </a: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EF091BD7-B62B-4253-A660-00328D0F9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078" y="1188000"/>
            <a:ext cx="190800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24/02/2025</a:t>
            </a:r>
          </a:p>
        </p:txBody>
      </p:sp>
      <p:sp>
        <p:nvSpPr>
          <p:cNvPr id="31" name="Rectangle 66">
            <a:extLst>
              <a:ext uri="{FF2B5EF4-FFF2-40B4-BE49-F238E27FC236}">
                <a16:creationId xmlns:a16="http://schemas.microsoft.com/office/drawing/2014/main" id="{C5DAF12B-17D9-49E4-83A5-EC72FE1D1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424" y="1188000"/>
            <a:ext cx="4308608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Presentazione del corso.</a:t>
            </a:r>
          </a:p>
        </p:txBody>
      </p:sp>
      <p:sp>
        <p:nvSpPr>
          <p:cNvPr id="32" name="Rectangle 66">
            <a:extLst>
              <a:ext uri="{FF2B5EF4-FFF2-40B4-BE49-F238E27FC236}">
                <a16:creationId xmlns:a16="http://schemas.microsoft.com/office/drawing/2014/main" id="{51F1E9E6-28EB-4CB2-996C-7668EF42F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3" y="1904400"/>
            <a:ext cx="1368000" cy="56184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2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LEZIONE </a:t>
            </a: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</a:t>
            </a:r>
          </a:p>
        </p:txBody>
      </p:sp>
      <p:sp>
        <p:nvSpPr>
          <p:cNvPr id="33" name="Rectangle 66">
            <a:extLst>
              <a:ext uri="{FF2B5EF4-FFF2-40B4-BE49-F238E27FC236}">
                <a16:creationId xmlns:a16="http://schemas.microsoft.com/office/drawing/2014/main" id="{41B5E395-89B4-424A-9C8F-A57B5746D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078" y="1899944"/>
            <a:ext cx="190800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24/02 - 03/03/2025</a:t>
            </a:r>
          </a:p>
        </p:txBody>
      </p:sp>
      <p:sp>
        <p:nvSpPr>
          <p:cNvPr id="34" name="Rectangle 66">
            <a:extLst>
              <a:ext uri="{FF2B5EF4-FFF2-40B4-BE49-F238E27FC236}">
                <a16:creationId xmlns:a16="http://schemas.microsoft.com/office/drawing/2014/main" id="{39FE4DA3-6782-49FF-9F87-9C3BDB690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424" y="1899944"/>
            <a:ext cx="4308608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Strutture portanti.</a:t>
            </a:r>
          </a:p>
        </p:txBody>
      </p:sp>
      <p:sp>
        <p:nvSpPr>
          <p:cNvPr id="44" name="Rectangle 66">
            <a:extLst>
              <a:ext uri="{FF2B5EF4-FFF2-40B4-BE49-F238E27FC236}">
                <a16:creationId xmlns:a16="http://schemas.microsoft.com/office/drawing/2014/main" id="{ADBC4261-B084-4D32-84AF-B7B1B43D9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2" y="2631418"/>
            <a:ext cx="1368000" cy="56184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2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LEZIONE </a:t>
            </a: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</a:t>
            </a:r>
          </a:p>
        </p:txBody>
      </p:sp>
      <p:sp>
        <p:nvSpPr>
          <p:cNvPr id="48" name="Rectangle 66">
            <a:extLst>
              <a:ext uri="{FF2B5EF4-FFF2-40B4-BE49-F238E27FC236}">
                <a16:creationId xmlns:a16="http://schemas.microsoft.com/office/drawing/2014/main" id="{4AFBC7EF-3773-4A2E-8C83-45F55EA03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078" y="2623881"/>
            <a:ext cx="190800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10/03/2025</a:t>
            </a:r>
          </a:p>
        </p:txBody>
      </p:sp>
      <p:sp>
        <p:nvSpPr>
          <p:cNvPr id="49" name="Rectangle 66">
            <a:extLst>
              <a:ext uri="{FF2B5EF4-FFF2-40B4-BE49-F238E27FC236}">
                <a16:creationId xmlns:a16="http://schemas.microsoft.com/office/drawing/2014/main" id="{8754DD1A-748D-45BE-915A-6CF4EAE01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424" y="2623881"/>
            <a:ext cx="4308608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 e partizioni orizzontali.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Requisiti connotanti. Trasmissione dei carichi.</a:t>
            </a:r>
          </a:p>
        </p:txBody>
      </p:sp>
      <p:sp>
        <p:nvSpPr>
          <p:cNvPr id="50" name="Rectangle 66">
            <a:extLst>
              <a:ext uri="{FF2B5EF4-FFF2-40B4-BE49-F238E27FC236}">
                <a16:creationId xmlns:a16="http://schemas.microsoft.com/office/drawing/2014/main" id="{16D9FD2D-EF07-4CA9-9F00-985E005E7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3" y="3358436"/>
            <a:ext cx="1368000" cy="56184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2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LEZIONE </a:t>
            </a: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4</a:t>
            </a:r>
          </a:p>
        </p:txBody>
      </p:sp>
      <p:sp>
        <p:nvSpPr>
          <p:cNvPr id="51" name="Rectangle 66">
            <a:extLst>
              <a:ext uri="{FF2B5EF4-FFF2-40B4-BE49-F238E27FC236}">
                <a16:creationId xmlns:a16="http://schemas.microsoft.com/office/drawing/2014/main" id="{4B39B1CF-2476-4972-8691-7BE09527B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078" y="3358436"/>
            <a:ext cx="190800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17/03/2025</a:t>
            </a:r>
          </a:p>
        </p:txBody>
      </p:sp>
      <p:sp>
        <p:nvSpPr>
          <p:cNvPr id="52" name="Rectangle 66">
            <a:extLst>
              <a:ext uri="{FF2B5EF4-FFF2-40B4-BE49-F238E27FC236}">
                <a16:creationId xmlns:a16="http://schemas.microsoft.com/office/drawing/2014/main" id="{19A4C3AC-DC1D-43C4-B7DF-D75C8CC9D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424" y="3358436"/>
            <a:ext cx="4308608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 e partizioni orizzontali.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Trasmissione dei carichi. Completamenti e finiture.</a:t>
            </a:r>
          </a:p>
        </p:txBody>
      </p:sp>
      <p:sp>
        <p:nvSpPr>
          <p:cNvPr id="25" name="Rectangle 66">
            <a:extLst>
              <a:ext uri="{FF2B5EF4-FFF2-40B4-BE49-F238E27FC236}">
                <a16:creationId xmlns:a16="http://schemas.microsoft.com/office/drawing/2014/main" id="{1F15B060-6C82-43A1-96EB-614A9F29D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078" y="4814305"/>
            <a:ext cx="190800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31/03/2025</a:t>
            </a:r>
          </a:p>
        </p:txBody>
      </p:sp>
      <p:sp>
        <p:nvSpPr>
          <p:cNvPr id="30" name="Rectangle 66">
            <a:extLst>
              <a:ext uri="{FF2B5EF4-FFF2-40B4-BE49-F238E27FC236}">
                <a16:creationId xmlns:a16="http://schemas.microsoft.com/office/drawing/2014/main" id="{C45225E1-B1B2-4240-9600-D2F75832B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424" y="4812472"/>
            <a:ext cx="3604976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Chiusure superiori.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Requisiti connotanti. Comfort ambientale. Finiture.</a:t>
            </a:r>
          </a:p>
        </p:txBody>
      </p:sp>
      <p:sp>
        <p:nvSpPr>
          <p:cNvPr id="22" name="Rectangle 66">
            <a:extLst>
              <a:ext uri="{FF2B5EF4-FFF2-40B4-BE49-F238E27FC236}">
                <a16:creationId xmlns:a16="http://schemas.microsoft.com/office/drawing/2014/main" id="{52EFC6CD-57B0-47F0-BFAF-AD145BF42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3" y="4084538"/>
            <a:ext cx="1368000" cy="56184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2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LEZIONE </a:t>
            </a: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5</a:t>
            </a:r>
          </a:p>
        </p:txBody>
      </p:sp>
      <p:sp>
        <p:nvSpPr>
          <p:cNvPr id="24" name="Rectangle 66">
            <a:extLst>
              <a:ext uri="{FF2B5EF4-FFF2-40B4-BE49-F238E27FC236}">
                <a16:creationId xmlns:a16="http://schemas.microsoft.com/office/drawing/2014/main" id="{D258CD09-FF0B-4007-9142-6A3F06636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078" y="4084538"/>
            <a:ext cx="190800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24/03/2025</a:t>
            </a:r>
          </a:p>
        </p:txBody>
      </p:sp>
      <p:sp>
        <p:nvSpPr>
          <p:cNvPr id="26" name="Rectangle 66">
            <a:extLst>
              <a:ext uri="{FF2B5EF4-FFF2-40B4-BE49-F238E27FC236}">
                <a16:creationId xmlns:a16="http://schemas.microsoft.com/office/drawing/2014/main" id="{CFF84947-6EFF-4AC3-B431-953A8C59F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424" y="4084538"/>
            <a:ext cx="4308608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 superiori.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Requisiti connotanti. Trasmissione dei carichi.</a:t>
            </a:r>
          </a:p>
        </p:txBody>
      </p:sp>
      <p:sp>
        <p:nvSpPr>
          <p:cNvPr id="27" name="Rectangle 66">
            <a:extLst>
              <a:ext uri="{FF2B5EF4-FFF2-40B4-BE49-F238E27FC236}">
                <a16:creationId xmlns:a16="http://schemas.microsoft.com/office/drawing/2014/main" id="{00523382-66CD-42C8-A102-C1AF36DF7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3" y="5542239"/>
            <a:ext cx="1368000" cy="56184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2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LEZIONE </a:t>
            </a: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7</a:t>
            </a:r>
          </a:p>
        </p:txBody>
      </p:sp>
      <p:sp>
        <p:nvSpPr>
          <p:cNvPr id="38" name="Rectangle 66">
            <a:extLst>
              <a:ext uri="{FF2B5EF4-FFF2-40B4-BE49-F238E27FC236}">
                <a16:creationId xmlns:a16="http://schemas.microsoft.com/office/drawing/2014/main" id="{E4A6BF36-EE82-43AC-9BCE-6A6C00567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078" y="5542239"/>
            <a:ext cx="190800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07/04/2025</a:t>
            </a:r>
          </a:p>
        </p:txBody>
      </p:sp>
      <p:sp>
        <p:nvSpPr>
          <p:cNvPr id="39" name="Rectangle 66">
            <a:extLst>
              <a:ext uri="{FF2B5EF4-FFF2-40B4-BE49-F238E27FC236}">
                <a16:creationId xmlns:a16="http://schemas.microsoft.com/office/drawing/2014/main" id="{DB273E41-B6B6-4B69-A7EB-10EEB57F9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424" y="5540406"/>
            <a:ext cx="4308608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 inferiori.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Requisiti connotanti.</a:t>
            </a:r>
          </a:p>
        </p:txBody>
      </p:sp>
      <p:sp>
        <p:nvSpPr>
          <p:cNvPr id="2" name="Rectangle 66">
            <a:extLst>
              <a:ext uri="{FF2B5EF4-FFF2-40B4-BE49-F238E27FC236}">
                <a16:creationId xmlns:a16="http://schemas.microsoft.com/office/drawing/2014/main" id="{A4A57EE8-764C-FE2A-6F73-8E69D98F0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746" y="4810640"/>
            <a:ext cx="609286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200" dirty="0">
                <a:solidFill>
                  <a:srgbClr val="FF000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PROVA</a:t>
            </a:r>
          </a:p>
        </p:txBody>
      </p:sp>
    </p:spTree>
    <p:extLst>
      <p:ext uri="{BB962C8B-B14F-4D97-AF65-F5344CB8AC3E}">
        <p14:creationId xmlns:p14="http://schemas.microsoft.com/office/powerpoint/2010/main" val="30012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Calendario del corso</a:t>
            </a:r>
          </a:p>
        </p:txBody>
      </p:sp>
      <p:sp>
        <p:nvSpPr>
          <p:cNvPr id="16" name="Rectangle 66">
            <a:extLst>
              <a:ext uri="{FF2B5EF4-FFF2-40B4-BE49-F238E27FC236}">
                <a16:creationId xmlns:a16="http://schemas.microsoft.com/office/drawing/2014/main" id="{35560933-85CD-4F06-89D6-DB87EB9BC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2" y="1188000"/>
            <a:ext cx="1368000" cy="56184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2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LEZIONE </a:t>
            </a: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8</a:t>
            </a: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EF091BD7-B62B-4253-A660-00328D0F9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078" y="1188000"/>
            <a:ext cx="190800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14/04/2025</a:t>
            </a:r>
          </a:p>
        </p:txBody>
      </p:sp>
      <p:sp>
        <p:nvSpPr>
          <p:cNvPr id="31" name="Rectangle 66">
            <a:extLst>
              <a:ext uri="{FF2B5EF4-FFF2-40B4-BE49-F238E27FC236}">
                <a16:creationId xmlns:a16="http://schemas.microsoft.com/office/drawing/2014/main" id="{C5DAF12B-17D9-49E4-83A5-EC72FE1D1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424" y="1188000"/>
            <a:ext cx="4308608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 verticali.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Requisiti connotanti. Trasmissione dei carichi.</a:t>
            </a:r>
          </a:p>
        </p:txBody>
      </p:sp>
      <p:sp>
        <p:nvSpPr>
          <p:cNvPr id="44" name="Rectangle 66">
            <a:extLst>
              <a:ext uri="{FF2B5EF4-FFF2-40B4-BE49-F238E27FC236}">
                <a16:creationId xmlns:a16="http://schemas.microsoft.com/office/drawing/2014/main" id="{ADBC4261-B084-4D32-84AF-B7B1B43D9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2" y="2631418"/>
            <a:ext cx="1368000" cy="56184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2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LEZIONE </a:t>
            </a: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9</a:t>
            </a:r>
          </a:p>
        </p:txBody>
      </p:sp>
      <p:sp>
        <p:nvSpPr>
          <p:cNvPr id="48" name="Rectangle 66">
            <a:extLst>
              <a:ext uri="{FF2B5EF4-FFF2-40B4-BE49-F238E27FC236}">
                <a16:creationId xmlns:a16="http://schemas.microsoft.com/office/drawing/2014/main" id="{4AFBC7EF-3773-4A2E-8C83-45F55EA03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078" y="2623881"/>
            <a:ext cx="190800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28/04/2025</a:t>
            </a:r>
          </a:p>
        </p:txBody>
      </p:sp>
      <p:sp>
        <p:nvSpPr>
          <p:cNvPr id="49" name="Rectangle 66">
            <a:extLst>
              <a:ext uri="{FF2B5EF4-FFF2-40B4-BE49-F238E27FC236}">
                <a16:creationId xmlns:a16="http://schemas.microsoft.com/office/drawing/2014/main" id="{8754DD1A-748D-45BE-915A-6CF4EAE01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424" y="2623881"/>
            <a:ext cx="4308608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Chiusure verticali.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Requisiti connotanti. Comfort ambientale. Finiture.</a:t>
            </a:r>
          </a:p>
        </p:txBody>
      </p:sp>
      <p:sp>
        <p:nvSpPr>
          <p:cNvPr id="50" name="Rectangle 66">
            <a:extLst>
              <a:ext uri="{FF2B5EF4-FFF2-40B4-BE49-F238E27FC236}">
                <a16:creationId xmlns:a16="http://schemas.microsoft.com/office/drawing/2014/main" id="{16D9FD2D-EF07-4CA9-9F00-985E005E7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3" y="3358436"/>
            <a:ext cx="1368000" cy="56184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2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LEZIONE </a:t>
            </a: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10</a:t>
            </a:r>
          </a:p>
        </p:txBody>
      </p:sp>
      <p:sp>
        <p:nvSpPr>
          <p:cNvPr id="51" name="Rectangle 66">
            <a:extLst>
              <a:ext uri="{FF2B5EF4-FFF2-40B4-BE49-F238E27FC236}">
                <a16:creationId xmlns:a16="http://schemas.microsoft.com/office/drawing/2014/main" id="{4B39B1CF-2476-4972-8691-7BE09527B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078" y="3358436"/>
            <a:ext cx="190800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05/05/2025</a:t>
            </a:r>
          </a:p>
        </p:txBody>
      </p:sp>
      <p:sp>
        <p:nvSpPr>
          <p:cNvPr id="52" name="Rectangle 66">
            <a:extLst>
              <a:ext uri="{FF2B5EF4-FFF2-40B4-BE49-F238E27FC236}">
                <a16:creationId xmlns:a16="http://schemas.microsoft.com/office/drawing/2014/main" id="{19A4C3AC-DC1D-43C4-B7DF-D75C8CC9D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424" y="3358436"/>
            <a:ext cx="4308608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Chiusure verticali trasparenti.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Partizioni interne.</a:t>
            </a:r>
          </a:p>
        </p:txBody>
      </p:sp>
      <p:sp>
        <p:nvSpPr>
          <p:cNvPr id="28" name="Rectangle 66">
            <a:extLst>
              <a:ext uri="{FF2B5EF4-FFF2-40B4-BE49-F238E27FC236}">
                <a16:creationId xmlns:a16="http://schemas.microsoft.com/office/drawing/2014/main" id="{2122CAEF-57EA-450A-826C-748882A11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3" y="1889326"/>
            <a:ext cx="7773299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INTERRUZIONE PER FESTIVITÀ PASQUALI (21/04/2025)</a:t>
            </a:r>
          </a:p>
        </p:txBody>
      </p:sp>
      <p:sp>
        <p:nvSpPr>
          <p:cNvPr id="2" name="Rectangle 66">
            <a:extLst>
              <a:ext uri="{FF2B5EF4-FFF2-40B4-BE49-F238E27FC236}">
                <a16:creationId xmlns:a16="http://schemas.microsoft.com/office/drawing/2014/main" id="{CC001FC7-2D93-AE2A-C2ED-C3C47F2DD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3" y="4814305"/>
            <a:ext cx="1368000" cy="56184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2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LEZIONE </a:t>
            </a: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12</a:t>
            </a:r>
          </a:p>
        </p:txBody>
      </p:sp>
      <p:sp>
        <p:nvSpPr>
          <p:cNvPr id="3" name="Rectangle 66">
            <a:extLst>
              <a:ext uri="{FF2B5EF4-FFF2-40B4-BE49-F238E27FC236}">
                <a16:creationId xmlns:a16="http://schemas.microsoft.com/office/drawing/2014/main" id="{E6FCF5AE-8C58-9CA1-C0C5-E7607464C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078" y="4814305"/>
            <a:ext cx="190800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19/05/2025</a:t>
            </a:r>
          </a:p>
        </p:txBody>
      </p:sp>
      <p:sp>
        <p:nvSpPr>
          <p:cNvPr id="4" name="Rectangle 66">
            <a:extLst>
              <a:ext uri="{FF2B5EF4-FFF2-40B4-BE49-F238E27FC236}">
                <a16:creationId xmlns:a16="http://schemas.microsoft.com/office/drawing/2014/main" id="{E1C29F9B-58D0-B3FA-E570-48B8F539A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424" y="4812472"/>
            <a:ext cx="3604976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Integrazione impiantistica.</a:t>
            </a:r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E0842849-7715-208F-C0A8-9CF618E36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746" y="4810640"/>
            <a:ext cx="609286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200" dirty="0">
                <a:solidFill>
                  <a:srgbClr val="FF000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PROVA</a:t>
            </a:r>
          </a:p>
        </p:txBody>
      </p:sp>
      <p:sp>
        <p:nvSpPr>
          <p:cNvPr id="7" name="Rectangle 66">
            <a:extLst>
              <a:ext uri="{FF2B5EF4-FFF2-40B4-BE49-F238E27FC236}">
                <a16:creationId xmlns:a16="http://schemas.microsoft.com/office/drawing/2014/main" id="{F0EFEC6A-7957-CF92-E0CF-43A288F5D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3" y="4084538"/>
            <a:ext cx="1368000" cy="561845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2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LEZIONE </a:t>
            </a:r>
            <a:r>
              <a:rPr lang="it-IT" altLang="it-IT" sz="20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11</a:t>
            </a:r>
          </a:p>
        </p:txBody>
      </p:sp>
      <p:sp>
        <p:nvSpPr>
          <p:cNvPr id="12" name="Rectangle 66">
            <a:extLst>
              <a:ext uri="{FF2B5EF4-FFF2-40B4-BE49-F238E27FC236}">
                <a16:creationId xmlns:a16="http://schemas.microsoft.com/office/drawing/2014/main" id="{3602875F-A9CD-BA46-9765-57631A9B4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078" y="4084538"/>
            <a:ext cx="190800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12/05/2025</a:t>
            </a: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id="{9F6E5DE4-D55C-5FEB-D518-6F4BE20F3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424" y="4084538"/>
            <a:ext cx="4308608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Sistemi di comunicazione verticale.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Elementi tecnici. Meccanismi di funzionamento.</a:t>
            </a:r>
          </a:p>
        </p:txBody>
      </p:sp>
    </p:spTree>
    <p:extLst>
      <p:ext uri="{BB962C8B-B14F-4D97-AF65-F5344CB8AC3E}">
        <p14:creationId xmlns:p14="http://schemas.microsoft.com/office/powerpoint/2010/main" val="1225429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Bibliografia essenziale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1.3</a:t>
            </a:r>
          </a:p>
        </p:txBody>
      </p:sp>
    </p:spTree>
    <p:extLst>
      <p:ext uri="{BB962C8B-B14F-4D97-AF65-F5344CB8AC3E}">
        <p14:creationId xmlns:p14="http://schemas.microsoft.com/office/powerpoint/2010/main" val="2626723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7F72382-BD79-4842-AF97-D9524B39DE8F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Arbizzani E., </a:t>
            </a:r>
            <a:r>
              <a:rPr lang="it-IT" sz="1200" i="1" spc="-1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Progettazione tecnologica dell’architettura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Maggioli Editore, Santarcangelo di Romagna, 2021</a:t>
            </a:r>
          </a:p>
          <a:p>
            <a:pPr marL="171450" indent="-1714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Brunoro S., </a:t>
            </a:r>
            <a:r>
              <a:rPr lang="it-IT" sz="1200" i="1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Efficienza energetica delle facciate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Maggioli Editore, Santarcangelo di Romagna, 2006</a:t>
            </a:r>
          </a:p>
          <a:p>
            <a:pPr marL="171450" indent="-1714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Butera F., </a:t>
            </a:r>
            <a:r>
              <a:rPr lang="it-IT" sz="1200" i="1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Dalla caverna alla casa ecologica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Edizioni Ambiente, Milano, 2004</a:t>
            </a:r>
          </a:p>
          <a:p>
            <a:pPr marL="171450" indent="-1714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Casini M., </a:t>
            </a:r>
            <a:r>
              <a:rPr lang="it-IT" sz="1200" i="1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Costruire l’ambiente. Gli strumenti e i metodi della progettazione ambientale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Edizioni Ambiente, Milano, 2009</a:t>
            </a:r>
          </a:p>
          <a:p>
            <a:pPr marL="171450" indent="-1714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Dassori E., Morbiducci R., </a:t>
            </a:r>
            <a:r>
              <a:rPr lang="it-IT" sz="1200" i="1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Costruire l’architettura. Tecniche e tecnologie per il progetto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Edizioni Tecniche nuove, Milano, 2010</a:t>
            </a:r>
          </a:p>
          <a:p>
            <a:pPr marL="171450" indent="-1714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D’Olimpio D., </a:t>
            </a:r>
            <a:r>
              <a:rPr lang="it-IT" sz="1200" i="1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retrofitting energetico e bioclimatico nella riqualificazione edilizia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Edizioni di Legislazione Tecnica, Roma, 2017</a:t>
            </a:r>
          </a:p>
          <a:p>
            <a:pPr marL="171450" indent="-1714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Herzog T., Krippner R., Lang W., </a:t>
            </a:r>
            <a:r>
              <a:rPr lang="it-IT" sz="1200" i="1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Façade Construction Manual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 Birkhäuser, Edition Detail, Münich 2004	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Bibliografia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7A1A978-6EC2-443C-9A20-E3272483EDBA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it-IT" dirty="0"/>
              <a:t>Lechner N., </a:t>
            </a:r>
            <a:r>
              <a:rPr lang="it-IT" i="1" dirty="0"/>
              <a:t>Heating, cooling, lighting</a:t>
            </a:r>
            <a:r>
              <a:rPr lang="it-IT" dirty="0"/>
              <a:t>. Wiley, 4th edition, Hoboken (NJ), 2015</a:t>
            </a:r>
          </a:p>
          <a:p>
            <a:pPr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it-IT" dirty="0"/>
              <a:t>Puglisi V., Cazzaniga M., </a:t>
            </a:r>
            <a:r>
              <a:rPr lang="it-IT" i="1" dirty="0"/>
              <a:t>Costruire un edificio</a:t>
            </a:r>
            <a:r>
              <a:rPr lang="it-IT" dirty="0"/>
              <a:t>. Maggioli Editore, Santarcangelo di Romagna, 2019</a:t>
            </a:r>
          </a:p>
          <a:p>
            <a:pPr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it-IT" dirty="0"/>
              <a:t>Quaderni del Manuale di progettazione edilizia, </a:t>
            </a:r>
            <a:r>
              <a:rPr lang="it-IT" i="1" dirty="0"/>
              <a:t>Le chiusure orizzontali</a:t>
            </a:r>
            <a:r>
              <a:rPr lang="it-IT" dirty="0"/>
              <a:t>. Hoepli Editore, 2006</a:t>
            </a:r>
          </a:p>
          <a:p>
            <a:pPr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it-IT" dirty="0"/>
              <a:t>Quaderni del Manuale di progettazione edilizia, </a:t>
            </a:r>
            <a:r>
              <a:rPr lang="it-IT" i="1" dirty="0"/>
              <a:t>Le chiusure verticali</a:t>
            </a:r>
            <a:r>
              <a:rPr lang="it-IT" dirty="0"/>
              <a:t>. Hoepli Editore, 2002</a:t>
            </a:r>
          </a:p>
          <a:p>
            <a:pPr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it-IT" dirty="0"/>
              <a:t>Schunck E., Oster H. J., Barthel R., Kiessl K., Roo</a:t>
            </a:r>
            <a:r>
              <a:rPr lang="it-IT" i="1" dirty="0"/>
              <a:t>f construction manual. Pitched roofs</a:t>
            </a:r>
            <a:r>
              <a:rPr lang="it-IT" dirty="0"/>
              <a:t>. Birkhäuser, Edition Detail, Münich, 2003</a:t>
            </a:r>
          </a:p>
          <a:p>
            <a:pPr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it-IT" dirty="0"/>
              <a:t>Sedlbauer K., Schunck E., Barthel R., Kunzel H. M., </a:t>
            </a:r>
            <a:r>
              <a:rPr lang="it-IT" i="1" dirty="0"/>
              <a:t>Flat roof construction manual. Materials, design, applications</a:t>
            </a:r>
            <a:r>
              <a:rPr lang="it-IT" dirty="0"/>
              <a:t>. Birkhäuser, Edition Detail, Münich, 2010</a:t>
            </a:r>
          </a:p>
          <a:p>
            <a:pPr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it-IT" dirty="0"/>
              <a:t>Szokolay S. V., </a:t>
            </a:r>
            <a:r>
              <a:rPr lang="it-IT" i="1" dirty="0"/>
              <a:t>Introduzione alla progettazione sostenibile</a:t>
            </a:r>
            <a:r>
              <a:rPr lang="it-IT" dirty="0"/>
              <a:t>. Hoepli Editore, Milano, 2004</a:t>
            </a:r>
          </a:p>
          <a:p>
            <a:pPr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it-IT" dirty="0"/>
              <a:t>Tucci F., </a:t>
            </a:r>
            <a:r>
              <a:rPr lang="it-IT" i="1" dirty="0"/>
              <a:t>Involucro ben temperato</a:t>
            </a:r>
            <a:r>
              <a:rPr lang="it-IT" dirty="0"/>
              <a:t>. Alinea Editrice, Firenze, 2006</a:t>
            </a:r>
          </a:p>
        </p:txBody>
      </p:sp>
    </p:spTree>
    <p:extLst>
      <p:ext uri="{BB962C8B-B14F-4D97-AF65-F5344CB8AC3E}">
        <p14:creationId xmlns:p14="http://schemas.microsoft.com/office/powerpoint/2010/main" val="648300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Rapporti durante lo svolgimento del corso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1.4</a:t>
            </a:r>
          </a:p>
        </p:txBody>
      </p:sp>
    </p:spTree>
    <p:extLst>
      <p:ext uri="{BB962C8B-B14F-4D97-AF65-F5344CB8AC3E}">
        <p14:creationId xmlns:p14="http://schemas.microsoft.com/office/powerpoint/2010/main" val="2452908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«Norme comportamentali»</a:t>
            </a:r>
          </a:p>
        </p:txBody>
      </p:sp>
      <p:sp>
        <p:nvSpPr>
          <p:cNvPr id="15" name="Rectangle 66">
            <a:extLst>
              <a:ext uri="{FF2B5EF4-FFF2-40B4-BE49-F238E27FC236}">
                <a16:creationId xmlns:a16="http://schemas.microsoft.com/office/drawing/2014/main" id="{ED7A5436-1B7B-422A-95C7-FAC9B3DF1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3" y="1188000"/>
            <a:ext cx="1589054" cy="1717246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IL DOCENTE</a:t>
            </a:r>
          </a:p>
          <a:p>
            <a:pPr algn="ctr">
              <a:spcBef>
                <a:spcPct val="0"/>
              </a:spcBef>
            </a:pPr>
            <a:endParaRPr lang="it-IT" altLang="it-IT" sz="1600" b="1" dirty="0">
              <a:solidFill>
                <a:schemeClr val="bg1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cioè</a:t>
            </a:r>
          </a:p>
          <a:p>
            <a:pPr algn="ctr">
              <a:spcBef>
                <a:spcPct val="0"/>
              </a:spcBef>
            </a:pPr>
            <a:endParaRPr lang="it-IT" altLang="it-IT" sz="1600" b="1" dirty="0">
              <a:solidFill>
                <a:schemeClr val="bg1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IL SOTTOSCRITTO</a:t>
            </a:r>
          </a:p>
        </p:txBody>
      </p:sp>
      <p:sp>
        <p:nvSpPr>
          <p:cNvPr id="16" name="Rectangle 66">
            <a:extLst>
              <a:ext uri="{FF2B5EF4-FFF2-40B4-BE49-F238E27FC236}">
                <a16:creationId xmlns:a16="http://schemas.microsoft.com/office/drawing/2014/main" id="{CE9ABF7F-544F-447A-9512-3F1F0A150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856" y="1188000"/>
            <a:ext cx="590641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1. Si impegna ad essere puntuale e a seguire il calendario stabilito</a:t>
            </a:r>
          </a:p>
        </p:txBody>
      </p:sp>
      <p:sp>
        <p:nvSpPr>
          <p:cNvPr id="18" name="Rectangle 66">
            <a:extLst>
              <a:ext uri="{FF2B5EF4-FFF2-40B4-BE49-F238E27FC236}">
                <a16:creationId xmlns:a16="http://schemas.microsoft.com/office/drawing/2014/main" id="{788D4D22-23C8-470B-8F40-09CE8638C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855" y="1917082"/>
            <a:ext cx="5906410" cy="8029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2. Avvisa per tempo in merito ad eventuali cambiamenti di programma</a:t>
            </a:r>
          </a:p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(partecipazione a convegni, sovrapposizione con precise scadenze, etc.)</a:t>
            </a:r>
          </a:p>
        </p:txBody>
      </p:sp>
      <p:sp>
        <p:nvSpPr>
          <p:cNvPr id="19" name="Rectangle 66">
            <a:extLst>
              <a:ext uri="{FF2B5EF4-FFF2-40B4-BE49-F238E27FC236}">
                <a16:creationId xmlns:a16="http://schemas.microsoft.com/office/drawing/2014/main" id="{71C46E03-7218-4B07-B74D-0D51D4003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855" y="2887289"/>
            <a:ext cx="5906410" cy="541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3. Rispetta e comprende le esigenze degli studenti</a:t>
            </a:r>
          </a:p>
        </p:txBody>
      </p:sp>
      <p:sp>
        <p:nvSpPr>
          <p:cNvPr id="20" name="Rectangle 66">
            <a:extLst>
              <a:ext uri="{FF2B5EF4-FFF2-40B4-BE49-F238E27FC236}">
                <a16:creationId xmlns:a16="http://schemas.microsoft.com/office/drawing/2014/main" id="{33C95FF6-34B7-42C6-AAF8-642C5383E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855" y="3596239"/>
            <a:ext cx="5906410" cy="8029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4. Illustra i temi del corso in modo chiaro, fornendo le necessarie spiegazioni, e rende disponibili le tracce di lezione</a:t>
            </a:r>
          </a:p>
        </p:txBody>
      </p:sp>
      <p:sp>
        <p:nvSpPr>
          <p:cNvPr id="21" name="Rectangle 66">
            <a:extLst>
              <a:ext uri="{FF2B5EF4-FFF2-40B4-BE49-F238E27FC236}">
                <a16:creationId xmlns:a16="http://schemas.microsoft.com/office/drawing/2014/main" id="{E4186EF9-7598-4ED8-BEF3-56B4C3F75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855" y="4566446"/>
            <a:ext cx="5906410" cy="572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5. Garantisce un’adeguata reperibilità ed un giudizio obiettivo</a:t>
            </a:r>
          </a:p>
        </p:txBody>
      </p:sp>
      <p:sp>
        <p:nvSpPr>
          <p:cNvPr id="22" name="Rectangle 66">
            <a:extLst>
              <a:ext uri="{FF2B5EF4-FFF2-40B4-BE49-F238E27FC236}">
                <a16:creationId xmlns:a16="http://schemas.microsoft.com/office/drawing/2014/main" id="{03286455-19E0-4CB2-AA9F-FED121A1A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855" y="5306397"/>
            <a:ext cx="5906410" cy="572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6. Coinvolge gli studenti nel percorso didattico e formativo</a:t>
            </a:r>
          </a:p>
        </p:txBody>
      </p:sp>
    </p:spTree>
    <p:extLst>
      <p:ext uri="{BB962C8B-B14F-4D97-AF65-F5344CB8AC3E}">
        <p14:creationId xmlns:p14="http://schemas.microsoft.com/office/powerpoint/2010/main" val="802438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«Norme comportamentali»</a:t>
            </a:r>
          </a:p>
        </p:txBody>
      </p:sp>
      <p:sp>
        <p:nvSpPr>
          <p:cNvPr id="10" name="Rectangle 66">
            <a:extLst>
              <a:ext uri="{FF2B5EF4-FFF2-40B4-BE49-F238E27FC236}">
                <a16:creationId xmlns:a16="http://schemas.microsoft.com/office/drawing/2014/main" id="{0C54D42E-8EC4-4379-87CF-4CD2C8900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33" y="1187999"/>
            <a:ext cx="1589054" cy="1532051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GLI STUDENTI</a:t>
            </a:r>
          </a:p>
          <a:p>
            <a:pPr algn="ctr">
              <a:spcBef>
                <a:spcPct val="0"/>
              </a:spcBef>
            </a:pPr>
            <a:endParaRPr lang="it-IT" altLang="it-IT" sz="1600" b="1" dirty="0">
              <a:solidFill>
                <a:schemeClr val="bg1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cioè</a:t>
            </a:r>
          </a:p>
          <a:p>
            <a:pPr algn="ctr">
              <a:spcBef>
                <a:spcPct val="0"/>
              </a:spcBef>
            </a:pPr>
            <a:endParaRPr lang="it-IT" altLang="it-IT" sz="1600" b="1" dirty="0">
              <a:solidFill>
                <a:schemeClr val="bg1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VOI</a:t>
            </a:r>
          </a:p>
        </p:txBody>
      </p:sp>
      <p:sp>
        <p:nvSpPr>
          <p:cNvPr id="11" name="Rectangle 66">
            <a:extLst>
              <a:ext uri="{FF2B5EF4-FFF2-40B4-BE49-F238E27FC236}">
                <a16:creationId xmlns:a16="http://schemas.microsoft.com/office/drawing/2014/main" id="{4630664C-CC74-42BB-ADFC-CEA6E854A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856" y="1188000"/>
            <a:ext cx="590641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1. Si iscrivono al corso su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Moodle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e su Microsoft Teams</a:t>
            </a:r>
          </a:p>
        </p:txBody>
      </p:sp>
      <p:sp>
        <p:nvSpPr>
          <p:cNvPr id="12" name="Rectangle 66">
            <a:extLst>
              <a:ext uri="{FF2B5EF4-FFF2-40B4-BE49-F238E27FC236}">
                <a16:creationId xmlns:a16="http://schemas.microsoft.com/office/drawing/2014/main" id="{A77F3968-925F-4CB8-AE33-84BD0D2CB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855" y="1917083"/>
            <a:ext cx="5906410" cy="56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2. Rispettano l’orario di lezione e utilizzano correttamente Safety4all </a:t>
            </a: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id="{08154EE9-FF93-406F-89C2-057059A3B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855" y="2646165"/>
            <a:ext cx="5906410" cy="10358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3. Frequentano attivamente la lezione, con attenzione, integrando i contenuti illustrati in aula con la bibliografia ed i riferimenti forniti, infine documentandosi sulle lezioni alle quali sono stati assenti</a:t>
            </a:r>
          </a:p>
        </p:txBody>
      </p:sp>
      <p:sp>
        <p:nvSpPr>
          <p:cNvPr id="14" name="Rectangle 66">
            <a:extLst>
              <a:ext uri="{FF2B5EF4-FFF2-40B4-BE49-F238E27FC236}">
                <a16:creationId xmlns:a16="http://schemas.microsoft.com/office/drawing/2014/main" id="{897B54E0-305B-42CF-A3F2-9A0CF501B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855" y="3849286"/>
            <a:ext cx="5906410" cy="756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4. Chiedono delucidazioni quando un concetto è complesso o non è stato illustrato chiaramente dal docente</a:t>
            </a:r>
          </a:p>
        </p:txBody>
      </p:sp>
      <p:sp>
        <p:nvSpPr>
          <p:cNvPr id="17" name="Rectangle 66">
            <a:extLst>
              <a:ext uri="{FF2B5EF4-FFF2-40B4-BE49-F238E27FC236}">
                <a16:creationId xmlns:a16="http://schemas.microsoft.com/office/drawing/2014/main" id="{42861C8A-BB13-469D-B174-6B59DEAE7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855" y="4773438"/>
            <a:ext cx="5906410" cy="756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5. Seguono le esercitazioni, lavorano in sinergia con i colleghi comprendendo il contributo di ognuno</a:t>
            </a: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771C04BE-6E4B-4019-9F24-46627C048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855" y="5697590"/>
            <a:ext cx="5906410" cy="5406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6. Sono obiettivi nella compilazione del questionario finale</a:t>
            </a:r>
          </a:p>
        </p:txBody>
      </p:sp>
    </p:spTree>
    <p:extLst>
      <p:ext uri="{BB962C8B-B14F-4D97-AF65-F5344CB8AC3E}">
        <p14:creationId xmlns:p14="http://schemas.microsoft.com/office/powerpoint/2010/main" val="591200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 temi del progetto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139F41D-362A-45C6-B0DA-0BE605C3588D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progetto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 configura come un atto conoscitivo sperimentale organizzato per fasi, in cui l’indagine delle esigenze porta alla progressiva definizione della struttura / fisicità di un oggetto.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Tale definizione risulta dapprima dalla concezione di una forma e, coerentemente, dal modo in cui questa forma possa essere realizzata.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FDB291D-DE19-41D9-8ACD-401E55275828}"/>
              </a:ext>
            </a:extLst>
          </p:cNvPr>
          <p:cNvSpPr txBox="1">
            <a:spLocks/>
          </p:cNvSpPr>
          <p:nvPr/>
        </p:nvSpPr>
        <p:spPr>
          <a:xfrm>
            <a:off x="4848551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sintesi di…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6FCB47A-EE30-404E-9139-9F0EAD83E9A3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funzione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11912B69-659A-4570-AED2-2BC666086D8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 bwMode="auto">
          <a:xfrm flipV="1">
            <a:off x="6612551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5986C5E9-113D-46E3-9B5E-A1ECBB8B7421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forma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CEA5C85B-604C-47E9-BBAC-566A22C5045F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 bwMode="auto">
          <a:xfrm>
            <a:off x="6612551" y="2846586"/>
            <a:ext cx="574312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D4CD71CF-1CC3-4851-95DC-5D69C40B5F95}"/>
              </a:ext>
            </a:extLst>
          </p:cNvPr>
          <p:cNvSpPr txBox="1">
            <a:spLocks/>
          </p:cNvSpPr>
          <p:nvPr/>
        </p:nvSpPr>
        <p:spPr>
          <a:xfrm>
            <a:off x="7186863" y="4040935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tecnica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92AE2DDD-11C4-4ED0-A26F-D123DAF77087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 bwMode="auto">
          <a:xfrm>
            <a:off x="6612551" y="2846586"/>
            <a:ext cx="574312" cy="149984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4CF95CEB-C5D7-43B0-809B-14EB25BF9DB2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PROGETTO</a:t>
            </a: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354C4A51-9420-427F-9269-46BB4EE449F1}"/>
              </a:ext>
            </a:extLst>
          </p:cNvPr>
          <p:cNvCxnSpPr>
            <a:cxnSpLocks/>
            <a:stCxn id="7" idx="3"/>
            <a:endCxn id="28" idx="1"/>
          </p:cNvCxnSpPr>
          <p:nvPr/>
        </p:nvCxnSpPr>
        <p:spPr bwMode="auto">
          <a:xfrm>
            <a:off x="6612551" y="2846586"/>
            <a:ext cx="574312" cy="278161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3">
            <a:extLst>
              <a:ext uri="{FF2B5EF4-FFF2-40B4-BE49-F238E27FC236}">
                <a16:creationId xmlns:a16="http://schemas.microsoft.com/office/drawing/2014/main" id="{4DD44E25-EA94-49A8-9C01-9423955E9476}"/>
              </a:ext>
            </a:extLst>
          </p:cNvPr>
          <p:cNvSpPr txBox="1">
            <a:spLocks/>
          </p:cNvSpPr>
          <p:nvPr/>
        </p:nvSpPr>
        <p:spPr>
          <a:xfrm>
            <a:off x="7186863" y="53227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i="1" dirty="0">
                <a:latin typeface="Swis721 Cn BT" panose="020B0506020202030204" pitchFamily="34" charset="0"/>
              </a:rPr>
              <a:t>contesto</a:t>
            </a:r>
          </a:p>
        </p:txBody>
      </p:sp>
    </p:spTree>
    <p:extLst>
      <p:ext uri="{BB962C8B-B14F-4D97-AF65-F5344CB8AC3E}">
        <p14:creationId xmlns:p14="http://schemas.microsoft.com/office/powerpoint/2010/main" val="922027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I temi del progetto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139F41D-362A-45C6-B0DA-0BE605C3588D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problematiche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inerenti alla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progettazione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tecnologica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dell’architettura riguardano innanzitutto le relazioni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continuità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discontinuità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tra elementi tecnici / componenti edilizi: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geometria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dove si riscontrano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cambi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dimensione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di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configurazione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perimetro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(si valuta la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combinabilità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degli elementi);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ruolo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svolto dai componenti (</a:t>
            </a:r>
            <a:r>
              <a:rPr lang="it-IT" sz="1200" b="1" dirty="0" err="1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accoppiabilità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tra componenti);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materiale dei componenti (la cui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adiacenza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potrebbe non essere 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compatibile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FDB291D-DE19-41D9-8ACD-401E55275828}"/>
              </a:ext>
            </a:extLst>
          </p:cNvPr>
          <p:cNvSpPr txBox="1">
            <a:spLocks/>
          </p:cNvSpPr>
          <p:nvPr/>
        </p:nvSpPr>
        <p:spPr>
          <a:xfrm>
            <a:off x="4848551" y="2510504"/>
            <a:ext cx="1764000" cy="2141420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CONTINUITÀ</a:t>
            </a:r>
          </a:p>
          <a:p>
            <a:r>
              <a:rPr lang="it-IT" spc="-20" dirty="0">
                <a:solidFill>
                  <a:srgbClr val="1277AA"/>
                </a:solidFill>
                <a:cs typeface="Segoe UI Semilight" panose="020B0402040204020203" pitchFamily="34" charset="0"/>
              </a:rPr>
              <a:t>DISCONTINUITÀ</a:t>
            </a:r>
          </a:p>
          <a:p>
            <a:endParaRPr lang="it-IT" dirty="0">
              <a:solidFill>
                <a:srgbClr val="1277AA"/>
              </a:solidFill>
              <a:cs typeface="Segoe UI Semilight" panose="020B0402040204020203" pitchFamily="34" charset="0"/>
            </a:endParaRP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tra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componenti edilizi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6FCB47A-EE30-404E-9139-9F0EAD83E9A3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geometria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11912B69-659A-4570-AED2-2BC666086D8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 bwMode="auto">
          <a:xfrm flipV="1">
            <a:off x="6612551" y="1866394"/>
            <a:ext cx="574312" cy="171482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5986C5E9-113D-46E3-9B5E-A1ECBB8B7421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funzione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CEA5C85B-604C-47E9-BBAC-566A22C5045F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 bwMode="auto">
          <a:xfrm flipV="1">
            <a:off x="6612551" y="3066303"/>
            <a:ext cx="574312" cy="51491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3">
            <a:extLst>
              <a:ext uri="{FF2B5EF4-FFF2-40B4-BE49-F238E27FC236}">
                <a16:creationId xmlns:a16="http://schemas.microsoft.com/office/drawing/2014/main" id="{D4CD71CF-1CC3-4851-95DC-5D69C40B5F95}"/>
              </a:ext>
            </a:extLst>
          </p:cNvPr>
          <p:cNvSpPr txBox="1">
            <a:spLocks/>
          </p:cNvSpPr>
          <p:nvPr/>
        </p:nvSpPr>
        <p:spPr>
          <a:xfrm>
            <a:off x="7186863" y="4040935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consistenza</a:t>
            </a:r>
          </a:p>
        </p:txBody>
      </p:sp>
      <p:cxnSp>
        <p:nvCxnSpPr>
          <p:cNvPr id="13" name="Forma 9">
            <a:extLst>
              <a:ext uri="{FF2B5EF4-FFF2-40B4-BE49-F238E27FC236}">
                <a16:creationId xmlns:a16="http://schemas.microsoft.com/office/drawing/2014/main" id="{92AE2DDD-11C4-4ED0-A26F-D123DAF77087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 bwMode="auto">
          <a:xfrm>
            <a:off x="6612551" y="3581214"/>
            <a:ext cx="574312" cy="76521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4CF95CEB-C5D7-43B0-809B-14EB25BF9DB2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PROBLEMATICHE DEL PROGETTO</a:t>
            </a:r>
          </a:p>
        </p:txBody>
      </p:sp>
    </p:spTree>
    <p:extLst>
      <p:ext uri="{BB962C8B-B14F-4D97-AF65-F5344CB8AC3E}">
        <p14:creationId xmlns:p14="http://schemas.microsoft.com/office/powerpoint/2010/main" val="28843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geometrica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BEEBD9B-E41E-4297-A033-DC16035DE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326995"/>
            <a:ext cx="6262697" cy="4826514"/>
          </a:xfrm>
          <a:prstGeom prst="rect">
            <a:avLst/>
          </a:prstGeom>
        </p:spPr>
      </p:pic>
      <p:sp>
        <p:nvSpPr>
          <p:cNvPr id="15" name="Rectangle 66">
            <a:extLst>
              <a:ext uri="{FF2B5EF4-FFF2-40B4-BE49-F238E27FC236}">
                <a16:creationId xmlns:a16="http://schemas.microsoft.com/office/drawing/2014/main" id="{8668B973-EF4C-42D6-882D-5A0D256C1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2429" y="1133748"/>
            <a:ext cx="4132920" cy="906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Fabbrica Olivetti a Merlo (provincia di Buenos Aires)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Progetto arch. Marco Zanuso (1954)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Fonte: Studio Zanuso, Milano</a:t>
            </a:r>
          </a:p>
        </p:txBody>
      </p:sp>
    </p:spTree>
    <p:extLst>
      <p:ext uri="{BB962C8B-B14F-4D97-AF65-F5344CB8AC3E}">
        <p14:creationId xmlns:p14="http://schemas.microsoft.com/office/powerpoint/2010/main" val="1395142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geometrica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3B74FD6-6616-4657-A81E-9BF8DDD1F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"/>
          <a:stretch/>
        </p:blipFill>
        <p:spPr>
          <a:xfrm>
            <a:off x="412821" y="1144900"/>
            <a:ext cx="7011530" cy="49773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A33C575-E904-47F1-8F37-3FF1C74D5F5F}"/>
              </a:ext>
            </a:extLst>
          </p:cNvPr>
          <p:cNvSpPr txBox="1">
            <a:spLocks/>
          </p:cNvSpPr>
          <p:nvPr/>
        </p:nvSpPr>
        <p:spPr>
          <a:xfrm>
            <a:off x="6939999" y="1144900"/>
            <a:ext cx="179118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cambio di sezione</a:t>
            </a:r>
          </a:p>
        </p:txBody>
      </p:sp>
    </p:spTree>
    <p:extLst>
      <p:ext uri="{BB962C8B-B14F-4D97-AF65-F5344CB8AC3E}">
        <p14:creationId xmlns:p14="http://schemas.microsoft.com/office/powerpoint/2010/main" val="1309395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geometrica</a:t>
            </a:r>
          </a:p>
        </p:txBody>
      </p:sp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95C14A48-2A2C-4964-932C-431DAC4246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62899" y="2684605"/>
            <a:ext cx="4257262" cy="27805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FA5BA1A-E214-41B4-BC62-D6B5A1861E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21"/>
          <a:stretch/>
        </p:blipFill>
        <p:spPr>
          <a:xfrm rot="5400000">
            <a:off x="5362308" y="2671934"/>
            <a:ext cx="4257263" cy="280588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6B581A5-5195-4F59-A51A-A7276DD02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443369" y="2671933"/>
            <a:ext cx="4257262" cy="280588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70DB91B0-3266-4873-B2DC-1087BEC23D1B}"/>
              </a:ext>
            </a:extLst>
          </p:cNvPr>
          <p:cNvSpPr txBox="1">
            <a:spLocks/>
          </p:cNvSpPr>
          <p:nvPr/>
        </p:nvSpPr>
        <p:spPr>
          <a:xfrm>
            <a:off x="628651" y="1178010"/>
            <a:ext cx="2427354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Continuità materica </a:t>
            </a:r>
          </a:p>
          <a:p>
            <a:r>
              <a:rPr lang="it-IT" b="1" u="sng" dirty="0">
                <a:solidFill>
                  <a:srgbClr val="1277AA"/>
                </a:solidFill>
                <a:cs typeface="Segoe UI Semilight" panose="020B0402040204020203" pitchFamily="34" charset="0"/>
              </a:rPr>
              <a:t>e</a:t>
            </a:r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 dell’elemento costruttivo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67C98D3-446B-4443-9286-DA7E039C5CF4}"/>
              </a:ext>
            </a:extLst>
          </p:cNvPr>
          <p:cNvSpPr txBox="1">
            <a:spLocks/>
          </p:cNvSpPr>
          <p:nvPr/>
        </p:nvSpPr>
        <p:spPr>
          <a:xfrm>
            <a:off x="6087996" y="1178010"/>
            <a:ext cx="2427356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Continuità materica, </a:t>
            </a:r>
          </a:p>
          <a:p>
            <a:r>
              <a:rPr lang="it-IT" b="1" u="sng" dirty="0">
                <a:solidFill>
                  <a:srgbClr val="1277AA"/>
                </a:solidFill>
                <a:cs typeface="Segoe UI Semilight" panose="020B0402040204020203" pitchFamily="34" charset="0"/>
              </a:rPr>
              <a:t>non</a:t>
            </a:r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 dell’elemento costruttivo</a:t>
            </a:r>
          </a:p>
        </p:txBody>
      </p:sp>
    </p:spTree>
    <p:extLst>
      <p:ext uri="{BB962C8B-B14F-4D97-AF65-F5344CB8AC3E}">
        <p14:creationId xmlns:p14="http://schemas.microsoft.com/office/powerpoint/2010/main" val="2464681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Continuità / discontinuità geometrica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0DB91B0-3266-4873-B2DC-1087BEC23D1B}"/>
              </a:ext>
            </a:extLst>
          </p:cNvPr>
          <p:cNvSpPr txBox="1">
            <a:spLocks/>
          </p:cNvSpPr>
          <p:nvPr/>
        </p:nvSpPr>
        <p:spPr>
          <a:xfrm>
            <a:off x="628650" y="1178010"/>
            <a:ext cx="7879729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Problematica di configurazione al perimetro: transizione setto ► bucatura ► infisso</a:t>
            </a:r>
          </a:p>
        </p:txBody>
      </p:sp>
      <p:pic>
        <p:nvPicPr>
          <p:cNvPr id="9" name="Segnaposto contenuto 3">
            <a:extLst>
              <a:ext uri="{FF2B5EF4-FFF2-40B4-BE49-F238E27FC236}">
                <a16:creationId xmlns:a16="http://schemas.microsoft.com/office/drawing/2014/main" id="{32CF07F4-BD45-46E0-B003-04C3E268BF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19808" y="2665786"/>
            <a:ext cx="4076444" cy="266623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E429ABB-6479-43FA-A05D-938FCD4202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101" y="1967518"/>
            <a:ext cx="2654637" cy="4076443"/>
          </a:xfrm>
          <a:prstGeom prst="rect">
            <a:avLst/>
          </a:prstGeom>
        </p:spPr>
      </p:pic>
      <p:pic>
        <p:nvPicPr>
          <p:cNvPr id="11" name="Picture 6" descr="sansebastian">
            <a:extLst>
              <a:ext uri="{FF2B5EF4-FFF2-40B4-BE49-F238E27FC236}">
                <a16:creationId xmlns:a16="http://schemas.microsoft.com/office/drawing/2014/main" id="{3C706B98-B25C-4058-BE24-4DF641E81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1899" y="1967519"/>
            <a:ext cx="2364670" cy="407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0410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1495</Words>
  <Application>Microsoft Office PowerPoint</Application>
  <PresentationFormat>Presentazione su schermo (4:3)</PresentationFormat>
  <Paragraphs>236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5" baseType="lpstr">
      <vt:lpstr>Segoe UI Semilight</vt:lpstr>
      <vt:lpstr>Swis721 Cn BT</vt:lpstr>
      <vt:lpstr>Arial</vt:lpstr>
      <vt:lpstr>Segoe UI</vt:lpstr>
      <vt:lpstr>Courier New</vt:lpstr>
      <vt:lpstr>Tema di Office</vt:lpstr>
      <vt:lpstr>Presentazione standard di PowerPoint</vt:lpstr>
      <vt:lpstr>Presentazione standard di PowerPoint</vt:lpstr>
      <vt:lpstr>I temi del progetto</vt:lpstr>
      <vt:lpstr>I temi del progetto</vt:lpstr>
      <vt:lpstr>I temi del progetto</vt:lpstr>
      <vt:lpstr>Continuità / discontinuità geometrica</vt:lpstr>
      <vt:lpstr>Continuità / discontinuità geometrica</vt:lpstr>
      <vt:lpstr>Continuità / discontinuità geometrica</vt:lpstr>
      <vt:lpstr>Continuità / discontinuità geometrica</vt:lpstr>
      <vt:lpstr>Continuità / discontinuità geometrica</vt:lpstr>
      <vt:lpstr>Continuità / discontinuità geometrica</vt:lpstr>
      <vt:lpstr>Continuità / discontinuità geometrica</vt:lpstr>
      <vt:lpstr>Continuità / discontinuità geometrica</vt:lpstr>
      <vt:lpstr>Continuità / discontinuità geometrica</vt:lpstr>
      <vt:lpstr>Continuità / discontinuità geometrica</vt:lpstr>
      <vt:lpstr>Continuità / discontinuità geometrica</vt:lpstr>
      <vt:lpstr>Continuità / discontinuità geometrica</vt:lpstr>
      <vt:lpstr>Continuità / discontinuità geometrica</vt:lpstr>
      <vt:lpstr>I temi del progetto</vt:lpstr>
      <vt:lpstr>Continuità / discontinuità funzionale</vt:lpstr>
      <vt:lpstr>Continuità / discontinuità funzionale</vt:lpstr>
      <vt:lpstr>Continuità / discontinuità funzionale</vt:lpstr>
      <vt:lpstr>Continuità / discontinuità funzionale</vt:lpstr>
      <vt:lpstr>Continuità / discontinuità funzionale</vt:lpstr>
      <vt:lpstr>Continuità / discontinuità funzionale</vt:lpstr>
      <vt:lpstr>I temi del progetto</vt:lpstr>
      <vt:lpstr>I temi del progetto</vt:lpstr>
      <vt:lpstr>Superamento delle luci</vt:lpstr>
      <vt:lpstr>Trasmissione dei carichi</vt:lpstr>
      <vt:lpstr>Trasmissione dei carichi</vt:lpstr>
      <vt:lpstr>Trasmissione dei carichi</vt:lpstr>
      <vt:lpstr>Presentazione standard di PowerPoint</vt:lpstr>
      <vt:lpstr>Calendario del corso</vt:lpstr>
      <vt:lpstr>Calendario del corso</vt:lpstr>
      <vt:lpstr>Presentazione standard di PowerPoint</vt:lpstr>
      <vt:lpstr>Bibliografia</vt:lpstr>
      <vt:lpstr>Presentazione standard di PowerPoint</vt:lpstr>
      <vt:lpstr>«Norme comportamentali»</vt:lpstr>
      <vt:lpstr>«Norme comportamentali»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PCE_arg_14</dc:title>
  <dc:creator>Carlo Antonio Stival</dc:creator>
  <cp:lastModifiedBy>STIVAL CARLO ANTONIO</cp:lastModifiedBy>
  <cp:revision>454</cp:revision>
  <dcterms:created xsi:type="dcterms:W3CDTF">2018-02-02T13:45:01Z</dcterms:created>
  <dcterms:modified xsi:type="dcterms:W3CDTF">2025-02-21T08:03:33Z</dcterms:modified>
</cp:coreProperties>
</file>