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471" r:id="rId3"/>
    <p:sldId id="459" r:id="rId4"/>
    <p:sldId id="310" r:id="rId5"/>
    <p:sldId id="458" r:id="rId6"/>
    <p:sldId id="435" r:id="rId7"/>
    <p:sldId id="473" r:id="rId8"/>
    <p:sldId id="436" r:id="rId9"/>
    <p:sldId id="475" r:id="rId10"/>
    <p:sldId id="463" r:id="rId11"/>
    <p:sldId id="474" r:id="rId12"/>
    <p:sldId id="437" r:id="rId13"/>
    <p:sldId id="520" r:id="rId14"/>
    <p:sldId id="466" r:id="rId15"/>
    <p:sldId id="467" r:id="rId16"/>
    <p:sldId id="469" r:id="rId17"/>
    <p:sldId id="438" r:id="rId18"/>
    <p:sldId id="439" r:id="rId19"/>
    <p:sldId id="521" r:id="rId20"/>
    <p:sldId id="465" r:id="rId21"/>
    <p:sldId id="440" r:id="rId22"/>
    <p:sldId id="441" r:id="rId23"/>
    <p:sldId id="479" r:id="rId24"/>
    <p:sldId id="480" r:id="rId25"/>
    <p:sldId id="442" r:id="rId26"/>
    <p:sldId id="443" r:id="rId27"/>
    <p:sldId id="444" r:id="rId28"/>
    <p:sldId id="483" r:id="rId29"/>
    <p:sldId id="484" r:id="rId30"/>
    <p:sldId id="486" r:id="rId31"/>
    <p:sldId id="487" r:id="rId32"/>
    <p:sldId id="446" r:id="rId33"/>
    <p:sldId id="477" r:id="rId34"/>
    <p:sldId id="445" r:id="rId35"/>
    <p:sldId id="476" r:id="rId36"/>
    <p:sldId id="481" r:id="rId37"/>
    <p:sldId id="447" r:id="rId38"/>
    <p:sldId id="448" r:id="rId39"/>
    <p:sldId id="485" r:id="rId40"/>
    <p:sldId id="464" r:id="rId41"/>
    <p:sldId id="449" r:id="rId42"/>
    <p:sldId id="450" r:id="rId43"/>
    <p:sldId id="457" r:id="rId44"/>
    <p:sldId id="434" r:id="rId45"/>
    <p:sldId id="453" r:id="rId46"/>
    <p:sldId id="433" r:id="rId47"/>
    <p:sldId id="454" r:id="rId48"/>
    <p:sldId id="455" r:id="rId49"/>
    <p:sldId id="516" r:id="rId50"/>
    <p:sldId id="461" r:id="rId51"/>
    <p:sldId id="515" r:id="rId52"/>
    <p:sldId id="460" r:id="rId53"/>
    <p:sldId id="513" r:id="rId54"/>
    <p:sldId id="462" r:id="rId55"/>
    <p:sldId id="514" r:id="rId56"/>
    <p:sldId id="451" r:id="rId57"/>
    <p:sldId id="452" r:id="rId58"/>
    <p:sldId id="517" r:id="rId59"/>
    <p:sldId id="518" r:id="rId60"/>
    <p:sldId id="519" r:id="rId61"/>
    <p:sldId id="472" r:id="rId62"/>
    <p:sldId id="488" r:id="rId63"/>
    <p:sldId id="489" r:id="rId64"/>
    <p:sldId id="490" r:id="rId65"/>
    <p:sldId id="491" r:id="rId66"/>
    <p:sldId id="522" r:id="rId67"/>
    <p:sldId id="494" r:id="rId68"/>
    <p:sldId id="496" r:id="rId69"/>
    <p:sldId id="495" r:id="rId70"/>
    <p:sldId id="498" r:id="rId71"/>
    <p:sldId id="497" r:id="rId72"/>
    <p:sldId id="500" r:id="rId73"/>
    <p:sldId id="501" r:id="rId74"/>
    <p:sldId id="502" r:id="rId75"/>
    <p:sldId id="503" r:id="rId76"/>
    <p:sldId id="512" r:id="rId77"/>
    <p:sldId id="492" r:id="rId78"/>
    <p:sldId id="505" r:id="rId79"/>
    <p:sldId id="504" r:id="rId80"/>
    <p:sldId id="506" r:id="rId81"/>
    <p:sldId id="509" r:id="rId82"/>
    <p:sldId id="510" r:id="rId83"/>
    <p:sldId id="511" r:id="rId84"/>
    <p:sldId id="507" r:id="rId85"/>
    <p:sldId id="508" r:id="rId86"/>
  </p:sldIdLst>
  <p:sldSz cx="9144000" cy="6858000" type="screen4x3"/>
  <p:notesSz cx="6858000" cy="9144000"/>
  <p:embeddedFontLst>
    <p:embeddedFont>
      <p:font typeface="Segoe UI" panose="020B0502040204020203" pitchFamily="34" charset="0"/>
      <p:regular r:id="rId87"/>
      <p:bold r:id="rId88"/>
      <p:italic r:id="rId89"/>
      <p:boldItalic r:id="rId90"/>
    </p:embeddedFont>
    <p:embeddedFont>
      <p:font typeface="Segoe UI Semilight" panose="020B0402040204020203" pitchFamily="34" charset="0"/>
      <p:regular r:id="rId91"/>
      <p:italic r:id="rId92"/>
    </p:embeddedFont>
    <p:embeddedFont>
      <p:font typeface="Swis721 Cn BT" panose="020B0506020202030204" pitchFamily="34" charset="0"/>
      <p:regular r:id="rId93"/>
      <p:bold r:id="rId94"/>
      <p:italic r:id="rId95"/>
      <p:boldItalic r:id="rId9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7AA"/>
    <a:srgbClr val="A2A2A2"/>
    <a:srgbClr val="F4FBFE"/>
    <a:srgbClr val="E0F3FC"/>
    <a:srgbClr val="1485BE"/>
    <a:srgbClr val="008080"/>
    <a:srgbClr val="FF6600"/>
    <a:srgbClr val="009999"/>
    <a:srgbClr val="339966"/>
    <a:srgbClr val="00E7E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2C8C85-51F0-491E-9774-3900AFEF0FD7}" styleName="Stile chiaro 2 - Color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34" autoAdjust="0"/>
    <p:restoredTop sz="94660"/>
  </p:normalViewPr>
  <p:slideViewPr>
    <p:cSldViewPr snapToGrid="0">
      <p:cViewPr varScale="1">
        <p:scale>
          <a:sx n="124" d="100"/>
          <a:sy n="124" d="100"/>
        </p:scale>
        <p:origin x="1973"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8.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7.fntdata"/><Relationship Id="rId9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spTree>
      <p:nvGrpSpPr>
        <p:cNvPr id="1" name=""/>
        <p:cNvGrpSpPr/>
        <p:nvPr/>
      </p:nvGrpSpPr>
      <p:grpSpPr>
        <a:xfrm>
          <a:off x="0" y="0"/>
          <a:ext cx="0" cy="0"/>
          <a:chOff x="0" y="0"/>
          <a:chExt cx="0" cy="0"/>
        </a:xfrm>
      </p:grpSpPr>
      <p:cxnSp>
        <p:nvCxnSpPr>
          <p:cNvPr id="7" name="Connettore 1 6">
            <a:extLst>
              <a:ext uri="{FF2B5EF4-FFF2-40B4-BE49-F238E27FC236}">
                <a16:creationId xmlns:a16="http://schemas.microsoft.com/office/drawing/2014/main" id="{B2265149-7078-49A1-85E3-981827BA6E9B}"/>
              </a:ext>
            </a:extLst>
          </p:cNvPr>
          <p:cNvCxnSpPr/>
          <p:nvPr userDrawn="1"/>
        </p:nvCxnSpPr>
        <p:spPr>
          <a:xfrm>
            <a:off x="3219450" y="4935787"/>
            <a:ext cx="5295900" cy="0"/>
          </a:xfrm>
          <a:prstGeom prst="line">
            <a:avLst/>
          </a:prstGeom>
          <a:ln w="57150">
            <a:solidFill>
              <a:srgbClr val="1277AA"/>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B8E3A30F-A9E1-4C6A-A429-C237F91A64B6}"/>
              </a:ext>
            </a:extLst>
          </p:cNvPr>
          <p:cNvCxnSpPr/>
          <p:nvPr userDrawn="1"/>
        </p:nvCxnSpPr>
        <p:spPr>
          <a:xfrm flipV="1">
            <a:off x="3219450" y="4983702"/>
            <a:ext cx="5295900" cy="2856"/>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itle 3">
            <a:extLst>
              <a:ext uri="{FF2B5EF4-FFF2-40B4-BE49-F238E27FC236}">
                <a16:creationId xmlns:a16="http://schemas.microsoft.com/office/drawing/2014/main" id="{E2963675-C336-4FFA-ABA6-AE1C3BAD0D61}"/>
              </a:ext>
            </a:extLst>
          </p:cNvPr>
          <p:cNvSpPr txBox="1">
            <a:spLocks/>
          </p:cNvSpPr>
          <p:nvPr userDrawn="1"/>
        </p:nvSpPr>
        <p:spPr>
          <a:xfrm>
            <a:off x="0" y="3124002"/>
            <a:ext cx="3219450" cy="820378"/>
          </a:xfrm>
          <a:prstGeom prst="rect">
            <a:avLst/>
          </a:prstGeom>
        </p:spPr>
        <p:txBody>
          <a:bodyPr anchor="ct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fontAlgn="auto">
              <a:lnSpc>
                <a:spcPct val="100000"/>
              </a:lnSpc>
              <a:spcAft>
                <a:spcPts val="0"/>
              </a:spcAft>
              <a:defRPr/>
            </a:pPr>
            <a:r>
              <a:rPr lang="it-IT" sz="3600" b="1" i="0" dirty="0">
                <a:solidFill>
                  <a:srgbClr val="1277AA"/>
                </a:solidFill>
                <a:latin typeface="Swis721 Cn BT" panose="020B0506020202030204" pitchFamily="34" charset="0"/>
                <a:ea typeface="Segoe UI" panose="020B0502040204020203" pitchFamily="34" charset="0"/>
                <a:cs typeface="Segoe UI Semilight" panose="020B0402040204020203" pitchFamily="34" charset="0"/>
              </a:rPr>
              <a:t>LEZIONE</a:t>
            </a:r>
          </a:p>
        </p:txBody>
      </p:sp>
      <p:sp>
        <p:nvSpPr>
          <p:cNvPr id="11" name="Title 3">
            <a:extLst>
              <a:ext uri="{FF2B5EF4-FFF2-40B4-BE49-F238E27FC236}">
                <a16:creationId xmlns:a16="http://schemas.microsoft.com/office/drawing/2014/main" id="{A7B70F03-AB95-484D-9C4B-958F6E84442C}"/>
              </a:ext>
            </a:extLst>
          </p:cNvPr>
          <p:cNvSpPr txBox="1">
            <a:spLocks/>
          </p:cNvSpPr>
          <p:nvPr userDrawn="1"/>
        </p:nvSpPr>
        <p:spPr>
          <a:xfrm>
            <a:off x="3219451" y="5051146"/>
            <a:ext cx="5295900" cy="926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lang="it-IT" sz="1100" b="1" kern="1200" baseline="0" dirty="0">
                <a:solidFill>
                  <a:schemeClr val="bg1">
                    <a:lumMod val="65000"/>
                  </a:schemeClr>
                </a:solidFill>
                <a:latin typeface="Swis721 Cn BT" panose="020B0506020202030204" pitchFamily="34" charset="0"/>
                <a:ea typeface="+mj-ea"/>
                <a:cs typeface="Segoe UI Semilight" panose="020B0402040204020203" pitchFamily="34" charset="0"/>
              </a:rPr>
              <a:t>Laboratorio di </a:t>
            </a:r>
            <a:r>
              <a:rPr lang="it-IT" sz="1600" b="1" kern="1200" baseline="0" dirty="0">
                <a:solidFill>
                  <a:schemeClr val="bg1">
                    <a:lumMod val="65000"/>
                  </a:schemeClr>
                </a:solidFill>
                <a:latin typeface="Swis721 Cn BT" panose="020B0506020202030204" pitchFamily="34" charset="0"/>
                <a:ea typeface="+mj-ea"/>
                <a:cs typeface="Segoe UI Semilight" panose="020B0402040204020203" pitchFamily="34" charset="0"/>
              </a:rPr>
              <a:t>Progettazione Tecnologica dell’Architettura</a:t>
            </a:r>
          </a:p>
          <a:p>
            <a:pPr marL="0" marR="0" lvl="0" indent="0" algn="r" defTabSz="914400" rtl="0" eaLnBrk="1" fontAlgn="base" latinLnBrk="0" hangingPunct="1">
              <a:lnSpc>
                <a:spcPct val="100000"/>
              </a:lnSpc>
              <a:spcBef>
                <a:spcPct val="0"/>
              </a:spcBef>
              <a:spcAft>
                <a:spcPct val="0"/>
              </a:spcAft>
              <a:buClrTx/>
              <a:buSzTx/>
              <a:buFontTx/>
              <a:buNone/>
              <a:tabLst/>
              <a:defRPr/>
            </a:pPr>
            <a:r>
              <a:rPr lang="it-IT" sz="1100" b="1" kern="1200" baseline="0" dirty="0">
                <a:solidFill>
                  <a:schemeClr val="bg1">
                    <a:lumMod val="65000"/>
                  </a:schemeClr>
                </a:solidFill>
                <a:latin typeface="Swis721 Cn BT" panose="020B0506020202030204" pitchFamily="34" charset="0"/>
                <a:ea typeface="+mj-ea"/>
                <a:cs typeface="Segoe UI Semilight" panose="020B0402040204020203" pitchFamily="34" charset="0"/>
              </a:rPr>
              <a:t>Corso di </a:t>
            </a:r>
            <a:r>
              <a:rPr lang="it-IT" sz="1600" b="1" kern="1200" baseline="0" dirty="0">
                <a:solidFill>
                  <a:schemeClr val="bg1">
                    <a:lumMod val="65000"/>
                  </a:schemeClr>
                </a:solidFill>
                <a:latin typeface="Swis721 Cn BT" panose="020B0506020202030204" pitchFamily="34" charset="0"/>
                <a:ea typeface="+mj-ea"/>
                <a:cs typeface="Segoe UI Semilight" panose="020B0402040204020203" pitchFamily="34" charset="0"/>
              </a:rPr>
              <a:t>Metodi e Strumenti di Progettazione Tecnologica</a:t>
            </a:r>
            <a:endParaRPr lang="it-IT" sz="1600" b="1" kern="1200" dirty="0">
              <a:solidFill>
                <a:schemeClr val="bg1">
                  <a:lumMod val="65000"/>
                </a:schemeClr>
              </a:solidFill>
              <a:latin typeface="Swis721 Cn BT" panose="020B0506020202030204" pitchFamily="34" charset="0"/>
              <a:ea typeface="+mj-ea"/>
              <a:cs typeface="Segoe UI Semilight" panose="020B0402040204020203" pitchFamily="34" charset="0"/>
            </a:endParaRPr>
          </a:p>
        </p:txBody>
      </p:sp>
      <p:sp>
        <p:nvSpPr>
          <p:cNvPr id="13" name="Title 3">
            <a:extLst>
              <a:ext uri="{FF2B5EF4-FFF2-40B4-BE49-F238E27FC236}">
                <a16:creationId xmlns:a16="http://schemas.microsoft.com/office/drawing/2014/main" id="{B9E338E1-9531-48B0-B6F4-A75F2565592D}"/>
              </a:ext>
            </a:extLst>
          </p:cNvPr>
          <p:cNvSpPr txBox="1">
            <a:spLocks/>
          </p:cNvSpPr>
          <p:nvPr userDrawn="1"/>
        </p:nvSpPr>
        <p:spPr>
          <a:xfrm>
            <a:off x="5456579" y="118655"/>
            <a:ext cx="3058771" cy="136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r">
              <a:lnSpc>
                <a:spcPct val="100000"/>
              </a:lnSpc>
            </a:pPr>
            <a:r>
              <a:rPr lang="it-IT" sz="1400" b="1" kern="1200" dirty="0">
                <a:solidFill>
                  <a:schemeClr val="tx1"/>
                </a:solidFill>
                <a:latin typeface="Swis721 Cn BT" panose="020B0506020202030204" pitchFamily="34" charset="0"/>
                <a:ea typeface="+mj-ea"/>
                <a:cs typeface="Segoe UI Semilight" panose="020B0402040204020203" pitchFamily="34" charset="0"/>
              </a:rPr>
              <a:t>Ing. Carlo Antonio Stival</a:t>
            </a:r>
          </a:p>
          <a:p>
            <a:pPr algn="r">
              <a:lnSpc>
                <a:spcPct val="100000"/>
              </a:lnSpc>
            </a:pPr>
            <a:r>
              <a:rPr lang="it-IT" sz="1400" b="0" kern="1200" dirty="0">
                <a:solidFill>
                  <a:schemeClr val="tx1"/>
                </a:solidFill>
                <a:latin typeface="Swis721 Cn BT" panose="020B0506020202030204" pitchFamily="34" charset="0"/>
                <a:ea typeface="+mj-ea"/>
                <a:cs typeface="Segoe UI Semilight" panose="020B0402040204020203" pitchFamily="34" charset="0"/>
              </a:rPr>
              <a:t>via A. Valerio 6/1</a:t>
            </a:r>
          </a:p>
          <a:p>
            <a:pPr algn="r">
              <a:lnSpc>
                <a:spcPct val="100000"/>
              </a:lnSpc>
            </a:pPr>
            <a:r>
              <a:rPr lang="it-IT" sz="1400" b="0" kern="1200" dirty="0">
                <a:solidFill>
                  <a:schemeClr val="tx1"/>
                </a:solidFill>
                <a:latin typeface="Swis721 Cn BT" panose="020B0506020202030204" pitchFamily="34" charset="0"/>
                <a:ea typeface="+mj-ea"/>
                <a:cs typeface="Segoe UI Semilight" panose="020B0402040204020203" pitchFamily="34" charset="0"/>
              </a:rPr>
              <a:t>34127 Trieste</a:t>
            </a:r>
          </a:p>
          <a:p>
            <a:pPr algn="r">
              <a:lnSpc>
                <a:spcPct val="100000"/>
              </a:lnSpc>
            </a:pPr>
            <a:r>
              <a:rPr lang="it-IT" sz="1400" b="0" kern="1200" dirty="0">
                <a:solidFill>
                  <a:schemeClr val="tx1"/>
                </a:solidFill>
                <a:latin typeface="Swis721 Cn BT" panose="020B0506020202030204" pitchFamily="34" charset="0"/>
                <a:ea typeface="+mj-ea"/>
                <a:cs typeface="Segoe UI Semilight" panose="020B0402040204020203" pitchFamily="34" charset="0"/>
              </a:rPr>
              <a:t>+390405583478</a:t>
            </a:r>
          </a:p>
          <a:p>
            <a:pPr algn="r">
              <a:lnSpc>
                <a:spcPct val="100000"/>
              </a:lnSpc>
            </a:pPr>
            <a:r>
              <a:rPr lang="it-IT" sz="1400" b="0" kern="1200" dirty="0">
                <a:solidFill>
                  <a:schemeClr val="tx1"/>
                </a:solidFill>
                <a:latin typeface="Swis721 Cn BT" panose="020B0506020202030204" pitchFamily="34" charset="0"/>
                <a:ea typeface="+mj-ea"/>
                <a:cs typeface="Segoe UI Semilight" panose="020B0402040204020203" pitchFamily="34" charset="0"/>
              </a:rPr>
              <a:t>cstival@units.it</a:t>
            </a:r>
          </a:p>
        </p:txBody>
      </p:sp>
      <p:sp>
        <p:nvSpPr>
          <p:cNvPr id="15" name="Title 3">
            <a:extLst>
              <a:ext uri="{FF2B5EF4-FFF2-40B4-BE49-F238E27FC236}">
                <a16:creationId xmlns:a16="http://schemas.microsoft.com/office/drawing/2014/main" id="{66324964-E7B3-46D9-A52A-059A768E1BE3}"/>
              </a:ext>
            </a:extLst>
          </p:cNvPr>
          <p:cNvSpPr txBox="1">
            <a:spLocks/>
          </p:cNvSpPr>
          <p:nvPr userDrawn="1"/>
        </p:nvSpPr>
        <p:spPr>
          <a:xfrm>
            <a:off x="0" y="3312000"/>
            <a:ext cx="3219450" cy="3204000"/>
          </a:xfrm>
          <a:prstGeom prst="rect">
            <a:avLst/>
          </a:prstGeom>
        </p:spPr>
        <p:txBody>
          <a:bodyPr anchor="ct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fontAlgn="auto">
              <a:lnSpc>
                <a:spcPct val="100000"/>
              </a:lnSpc>
              <a:spcAft>
                <a:spcPts val="0"/>
              </a:spcAft>
              <a:defRPr/>
            </a:pPr>
            <a:r>
              <a:rPr lang="it-IT" sz="16700" b="1" spc="-1000" baseline="0" dirty="0">
                <a:solidFill>
                  <a:srgbClr val="1277AA"/>
                </a:solidFill>
                <a:latin typeface="Swis721 Cn BT" panose="020B0506020202030204" pitchFamily="34" charset="0"/>
                <a:ea typeface="Segoe UI" panose="020B0502040204020203" pitchFamily="34" charset="0"/>
                <a:cs typeface="Segoe UI Semilight" panose="020B0402040204020203" pitchFamily="34" charset="0"/>
              </a:rPr>
              <a:t>2</a:t>
            </a:r>
            <a:endParaRPr lang="it-IT" sz="11600" b="1" spc="-1000" baseline="0" dirty="0">
              <a:solidFill>
                <a:srgbClr val="1277AA"/>
              </a:solidFill>
              <a:latin typeface="Swis721 Cn BT" panose="020B0506020202030204" pitchFamily="34" charset="0"/>
              <a:ea typeface="Segoe UI" panose="020B0502040204020203" pitchFamily="34" charset="0"/>
              <a:cs typeface="Segoe UI Semilight" panose="020B0402040204020203" pitchFamily="34" charset="0"/>
            </a:endParaRPr>
          </a:p>
        </p:txBody>
      </p:sp>
      <p:pic>
        <p:nvPicPr>
          <p:cNvPr id="16" name="Picture 2" descr="immagine menu dipartimento | Dipartimento di Ingegneria e Architettura">
            <a:extLst>
              <a:ext uri="{FF2B5EF4-FFF2-40B4-BE49-F238E27FC236}">
                <a16:creationId xmlns:a16="http://schemas.microsoft.com/office/drawing/2014/main" id="{AE244EB3-63C2-4C50-96FC-C4D414A6B1AB}"/>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150687" y="297971"/>
            <a:ext cx="1305892" cy="9820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uovo logo UniTS">
            <a:extLst>
              <a:ext uri="{FF2B5EF4-FFF2-40B4-BE49-F238E27FC236}">
                <a16:creationId xmlns:a16="http://schemas.microsoft.com/office/drawing/2014/main" id="{91E33BC3-A901-48B4-A4A9-3E1C13311FE9}"/>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93675" y="252838"/>
            <a:ext cx="3025775" cy="1018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455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522EF6-1B50-4C06-A1D8-20F6E87FBDAD}"/>
              </a:ext>
            </a:extLst>
          </p:cNvPr>
          <p:cNvSpPr>
            <a:spLocks noGrp="1"/>
          </p:cNvSpPr>
          <p:nvPr>
            <p:ph type="title"/>
          </p:nvPr>
        </p:nvSpPr>
        <p:spPr>
          <a:xfrm>
            <a:off x="628650" y="365125"/>
            <a:ext cx="6773635" cy="655638"/>
          </a:xfrm>
          <a:prstGeom prst="rect">
            <a:avLst/>
          </a:prstGeom>
        </p:spPr>
        <p:txBody>
          <a:bodyPr/>
          <a:lstStyle>
            <a:lvl1pPr>
              <a:lnSpc>
                <a:spcPct val="100000"/>
              </a:lnSpc>
              <a:defRPr sz="3000" b="1">
                <a:latin typeface="Swis721 Cn BT" panose="020B0506020202030204" pitchFamily="34" charset="0"/>
                <a:cs typeface="Segoe UI Semilight" panose="020B0402040204020203" pitchFamily="34" charset="0"/>
              </a:defRPr>
            </a:lvl1pPr>
          </a:lstStyle>
          <a:p>
            <a:r>
              <a:rPr lang="it-IT" dirty="0"/>
              <a:t>Fare clic per modificare lo stile del titolo</a:t>
            </a:r>
            <a:endParaRPr lang="en-US" dirty="0"/>
          </a:p>
        </p:txBody>
      </p:sp>
      <p:sp>
        <p:nvSpPr>
          <p:cNvPr id="4" name="Title 3">
            <a:extLst>
              <a:ext uri="{FF2B5EF4-FFF2-40B4-BE49-F238E27FC236}">
                <a16:creationId xmlns:a16="http://schemas.microsoft.com/office/drawing/2014/main" id="{3F2B1935-5F4C-40D6-AF97-F4DB7403271F}"/>
              </a:ext>
            </a:extLst>
          </p:cNvPr>
          <p:cNvSpPr txBox="1">
            <a:spLocks/>
          </p:cNvSpPr>
          <p:nvPr userDrawn="1"/>
        </p:nvSpPr>
        <p:spPr>
          <a:xfrm>
            <a:off x="1277537" y="6470650"/>
            <a:ext cx="6838949" cy="382618"/>
          </a:xfrm>
          <a:prstGeom prst="rect">
            <a:avLst/>
          </a:prstGeom>
        </p:spPr>
        <p:txBody>
          <a:bodyPr anchor="ct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r" fontAlgn="auto">
              <a:spcAft>
                <a:spcPts val="0"/>
              </a:spcAft>
              <a:defRPr/>
            </a:pPr>
            <a:r>
              <a:rPr lang="it-IT" sz="1100" b="1" kern="1200" baseline="0" dirty="0">
                <a:solidFill>
                  <a:schemeClr val="bg1">
                    <a:lumMod val="65000"/>
                  </a:schemeClr>
                </a:solidFill>
                <a:latin typeface="Swis721 Cn BT" panose="020B0506020202030204" pitchFamily="34" charset="0"/>
                <a:ea typeface="+mj-ea"/>
                <a:cs typeface="Segoe UI Semilight" panose="020B0402040204020203" pitchFamily="34" charset="0"/>
              </a:rPr>
              <a:t>Carlo Antonio Stival</a:t>
            </a:r>
          </a:p>
          <a:p>
            <a:pPr marL="0" marR="0" lvl="0" indent="0" algn="r" defTabSz="914400" rtl="0" eaLnBrk="1" fontAlgn="auto" latinLnBrk="0" hangingPunct="1">
              <a:lnSpc>
                <a:spcPct val="90000"/>
              </a:lnSpc>
              <a:spcBef>
                <a:spcPct val="0"/>
              </a:spcBef>
              <a:spcAft>
                <a:spcPts val="0"/>
              </a:spcAft>
              <a:buClrTx/>
              <a:buSzTx/>
              <a:buFontTx/>
              <a:buNone/>
              <a:tabLst/>
              <a:defRPr/>
            </a:pPr>
            <a:r>
              <a:rPr lang="it-IT" sz="1100" b="1" kern="1200" baseline="0" dirty="0">
                <a:solidFill>
                  <a:schemeClr val="bg1">
                    <a:lumMod val="65000"/>
                  </a:schemeClr>
                </a:solidFill>
                <a:latin typeface="Swis721 Cn BT" panose="020B0506020202030204" pitchFamily="34" charset="0"/>
                <a:ea typeface="+mj-ea"/>
                <a:cs typeface="Segoe UI Semilight" panose="020B0402040204020203" pitchFamily="34" charset="0"/>
              </a:rPr>
              <a:t>Metodi e Strumenti di Progettazione Tecnologica</a:t>
            </a:r>
            <a:endParaRPr lang="it-IT" sz="1100" b="1" kern="1200" dirty="0">
              <a:solidFill>
                <a:schemeClr val="bg1">
                  <a:lumMod val="65000"/>
                </a:schemeClr>
              </a:solidFill>
              <a:latin typeface="Swis721 Cn BT" panose="020B0506020202030204" pitchFamily="34" charset="0"/>
              <a:ea typeface="+mj-ea"/>
              <a:cs typeface="Segoe UI Semilight" panose="020B0402040204020203" pitchFamily="34" charset="0"/>
            </a:endParaRPr>
          </a:p>
          <a:p>
            <a:pPr algn="r" fontAlgn="auto">
              <a:spcAft>
                <a:spcPts val="0"/>
              </a:spcAft>
              <a:defRPr/>
            </a:pPr>
            <a:endParaRPr lang="it-IT" sz="1100" i="1" dirty="0">
              <a:latin typeface="Swis721 Cn BT" panose="020B0506020202030204" pitchFamily="34" charset="0"/>
              <a:cs typeface="Segoe UI Semilight" panose="020B0402040204020203" pitchFamily="34" charset="0"/>
            </a:endParaRPr>
          </a:p>
        </p:txBody>
      </p:sp>
      <p:sp>
        <p:nvSpPr>
          <p:cNvPr id="5" name="Title 3">
            <a:extLst>
              <a:ext uri="{FF2B5EF4-FFF2-40B4-BE49-F238E27FC236}">
                <a16:creationId xmlns:a16="http://schemas.microsoft.com/office/drawing/2014/main" id="{6869FF64-B989-4996-8642-1465F584A571}"/>
              </a:ext>
            </a:extLst>
          </p:cNvPr>
          <p:cNvSpPr txBox="1">
            <a:spLocks/>
          </p:cNvSpPr>
          <p:nvPr userDrawn="1"/>
        </p:nvSpPr>
        <p:spPr>
          <a:xfrm>
            <a:off x="628649" y="50143"/>
            <a:ext cx="5273043" cy="553107"/>
          </a:xfrm>
          <a:prstGeom prst="rect">
            <a:avLst/>
          </a:prstGeom>
        </p:spPr>
        <p:txBody>
          <a:bodyPr anchor="ct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it-IT" sz="1200" i="1" kern="1200" noProof="0" dirty="0">
                <a:solidFill>
                  <a:schemeClr val="tx1"/>
                </a:solidFill>
                <a:latin typeface="Swis721 Cn BT" panose="020B0506020202030204" pitchFamily="34" charset="0"/>
                <a:ea typeface="+mj-ea"/>
                <a:cs typeface="Segoe UI Semilight" panose="020B0402040204020203" pitchFamily="34" charset="0"/>
              </a:rPr>
              <a:t>Strutture portanti</a:t>
            </a:r>
          </a:p>
        </p:txBody>
      </p:sp>
      <p:sp>
        <p:nvSpPr>
          <p:cNvPr id="6" name="Title 1">
            <a:extLst>
              <a:ext uri="{FF2B5EF4-FFF2-40B4-BE49-F238E27FC236}">
                <a16:creationId xmlns:a16="http://schemas.microsoft.com/office/drawing/2014/main" id="{643E4097-8D0D-419D-8F89-973C7F24FAF2}"/>
              </a:ext>
            </a:extLst>
          </p:cNvPr>
          <p:cNvSpPr txBox="1">
            <a:spLocks/>
          </p:cNvSpPr>
          <p:nvPr userDrawn="1"/>
        </p:nvSpPr>
        <p:spPr bwMode="auto">
          <a:xfrm>
            <a:off x="7208520" y="0"/>
            <a:ext cx="1306829" cy="1020763"/>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lvl1pPr algn="l"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Source Sans Pro Black"/>
              </a:defRPr>
            </a:lvl2pPr>
            <a:lvl3pPr algn="l" rtl="0" eaLnBrk="0" fontAlgn="base" hangingPunct="0">
              <a:lnSpc>
                <a:spcPct val="90000"/>
              </a:lnSpc>
              <a:spcBef>
                <a:spcPct val="0"/>
              </a:spcBef>
              <a:spcAft>
                <a:spcPct val="0"/>
              </a:spcAft>
              <a:defRPr sz="3200">
                <a:solidFill>
                  <a:schemeClr val="tx1"/>
                </a:solidFill>
                <a:latin typeface="Source Sans Pro Black"/>
              </a:defRPr>
            </a:lvl3pPr>
            <a:lvl4pPr algn="l" rtl="0" eaLnBrk="0" fontAlgn="base" hangingPunct="0">
              <a:lnSpc>
                <a:spcPct val="90000"/>
              </a:lnSpc>
              <a:spcBef>
                <a:spcPct val="0"/>
              </a:spcBef>
              <a:spcAft>
                <a:spcPct val="0"/>
              </a:spcAft>
              <a:defRPr sz="3200">
                <a:solidFill>
                  <a:schemeClr val="tx1"/>
                </a:solidFill>
                <a:latin typeface="Source Sans Pro Black"/>
              </a:defRPr>
            </a:lvl4pPr>
            <a:lvl5pPr algn="l" rtl="0" eaLnBrk="0" fontAlgn="base" hangingPunct="0">
              <a:lnSpc>
                <a:spcPct val="90000"/>
              </a:lnSpc>
              <a:spcBef>
                <a:spcPct val="0"/>
              </a:spcBef>
              <a:spcAft>
                <a:spcPct val="0"/>
              </a:spcAft>
              <a:defRPr sz="3200">
                <a:solidFill>
                  <a:schemeClr val="tx1"/>
                </a:solidFill>
                <a:latin typeface="Source Sans Pro Black"/>
              </a:defRPr>
            </a:lvl5pPr>
            <a:lvl6pPr marL="457200" algn="l" rtl="0" fontAlgn="base">
              <a:lnSpc>
                <a:spcPct val="90000"/>
              </a:lnSpc>
              <a:spcBef>
                <a:spcPct val="0"/>
              </a:spcBef>
              <a:spcAft>
                <a:spcPct val="0"/>
              </a:spcAft>
              <a:defRPr sz="3200">
                <a:solidFill>
                  <a:schemeClr val="tx1"/>
                </a:solidFill>
                <a:latin typeface="Source Sans Pro Black"/>
              </a:defRPr>
            </a:lvl6pPr>
            <a:lvl7pPr marL="914400" algn="l" rtl="0" fontAlgn="base">
              <a:lnSpc>
                <a:spcPct val="90000"/>
              </a:lnSpc>
              <a:spcBef>
                <a:spcPct val="0"/>
              </a:spcBef>
              <a:spcAft>
                <a:spcPct val="0"/>
              </a:spcAft>
              <a:defRPr sz="3200">
                <a:solidFill>
                  <a:schemeClr val="tx1"/>
                </a:solidFill>
                <a:latin typeface="Source Sans Pro Black"/>
              </a:defRPr>
            </a:lvl7pPr>
            <a:lvl8pPr marL="1371600" algn="l" rtl="0" fontAlgn="base">
              <a:lnSpc>
                <a:spcPct val="90000"/>
              </a:lnSpc>
              <a:spcBef>
                <a:spcPct val="0"/>
              </a:spcBef>
              <a:spcAft>
                <a:spcPct val="0"/>
              </a:spcAft>
              <a:defRPr sz="3200">
                <a:solidFill>
                  <a:schemeClr val="tx1"/>
                </a:solidFill>
                <a:latin typeface="Source Sans Pro Black"/>
              </a:defRPr>
            </a:lvl8pPr>
            <a:lvl9pPr marL="1828800" algn="l" rtl="0" fontAlgn="base">
              <a:lnSpc>
                <a:spcPct val="90000"/>
              </a:lnSpc>
              <a:spcBef>
                <a:spcPct val="0"/>
              </a:spcBef>
              <a:spcAft>
                <a:spcPct val="0"/>
              </a:spcAft>
              <a:defRPr sz="3200">
                <a:solidFill>
                  <a:schemeClr val="tx1"/>
                </a:solidFill>
                <a:latin typeface="Source Sans Pro Black"/>
              </a:defRPr>
            </a:lvl9pPr>
          </a:lstStyle>
          <a:p>
            <a:pPr algn="r">
              <a:lnSpc>
                <a:spcPct val="100000"/>
              </a:lnSpc>
            </a:pPr>
            <a:fld id="{925AA9F4-7852-4789-B752-44D4F3C209BD}" type="slidenum">
              <a:rPr lang="en-US" sz="6400" spc="-300" baseline="0" smtClean="0">
                <a:solidFill>
                  <a:srgbClr val="1277AA"/>
                </a:solidFill>
                <a:latin typeface="Swis721 Cn BT" panose="020B0506020202030204" pitchFamily="34" charset="0"/>
                <a:ea typeface="Source Sans Pro Semibold" panose="020B0603030403020204" pitchFamily="34" charset="0"/>
                <a:cs typeface="Segoe UI Semilight" panose="020B0402040204020203" pitchFamily="34" charset="0"/>
              </a:rPr>
              <a:pPr algn="r">
                <a:lnSpc>
                  <a:spcPct val="100000"/>
                </a:lnSpc>
              </a:pPr>
              <a:t>‹N›</a:t>
            </a:fld>
            <a:endParaRPr lang="en-US" sz="6400" spc="-300" baseline="0" dirty="0">
              <a:solidFill>
                <a:srgbClr val="1277AA"/>
              </a:solidFill>
              <a:latin typeface="Swis721 Cn BT" panose="020B0506020202030204" pitchFamily="34" charset="0"/>
              <a:ea typeface="Source Sans Pro Semibold" panose="020B0603030403020204" pitchFamily="34" charset="0"/>
              <a:cs typeface="Segoe UI Semilight" panose="020B0402040204020203" pitchFamily="34" charset="0"/>
            </a:endParaRPr>
          </a:p>
        </p:txBody>
      </p:sp>
      <p:sp>
        <p:nvSpPr>
          <p:cNvPr id="7" name="Title 3">
            <a:extLst>
              <a:ext uri="{FF2B5EF4-FFF2-40B4-BE49-F238E27FC236}">
                <a16:creationId xmlns:a16="http://schemas.microsoft.com/office/drawing/2014/main" id="{11BE3A05-6A21-4053-ACD4-DB14ACBB2E74}"/>
              </a:ext>
            </a:extLst>
          </p:cNvPr>
          <p:cNvSpPr txBox="1">
            <a:spLocks/>
          </p:cNvSpPr>
          <p:nvPr userDrawn="1"/>
        </p:nvSpPr>
        <p:spPr>
          <a:xfrm>
            <a:off x="7892031" y="6385764"/>
            <a:ext cx="697987" cy="373938"/>
          </a:xfrm>
          <a:prstGeom prst="rect">
            <a:avLst/>
          </a:prstGeom>
        </p:spPr>
        <p:txBody>
          <a:bodyPr anchor="ct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r" fontAlgn="auto">
              <a:lnSpc>
                <a:spcPct val="100000"/>
              </a:lnSpc>
              <a:spcAft>
                <a:spcPts val="0"/>
              </a:spcAft>
              <a:defRPr/>
            </a:pPr>
            <a:r>
              <a:rPr lang="it-IT" sz="2800" b="1" spc="-100" baseline="0" dirty="0">
                <a:solidFill>
                  <a:srgbClr val="1277AA"/>
                </a:solidFill>
                <a:latin typeface="Swis721 Cn BT" panose="020B0506020202030204" pitchFamily="34" charset="0"/>
                <a:cs typeface="Segoe UI Semilight" panose="020B0402040204020203" pitchFamily="34" charset="0"/>
              </a:rPr>
              <a:t>2</a:t>
            </a:r>
          </a:p>
        </p:txBody>
      </p:sp>
      <p:sp>
        <p:nvSpPr>
          <p:cNvPr id="10" name="Rettangolo 9">
            <a:extLst>
              <a:ext uri="{FF2B5EF4-FFF2-40B4-BE49-F238E27FC236}">
                <a16:creationId xmlns:a16="http://schemas.microsoft.com/office/drawing/2014/main" id="{9FCF78F5-128B-415A-B643-34FDFB828A3B}"/>
              </a:ext>
            </a:extLst>
          </p:cNvPr>
          <p:cNvSpPr/>
          <p:nvPr userDrawn="1"/>
        </p:nvSpPr>
        <p:spPr>
          <a:xfrm>
            <a:off x="1158242" y="6814840"/>
            <a:ext cx="138493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1" name="Connettore 1 7">
            <a:extLst>
              <a:ext uri="{FF2B5EF4-FFF2-40B4-BE49-F238E27FC236}">
                <a16:creationId xmlns:a16="http://schemas.microsoft.com/office/drawing/2014/main" id="{DE4B0E0D-7076-4D0D-83BE-D32F433F0023}"/>
              </a:ext>
            </a:extLst>
          </p:cNvPr>
          <p:cNvCxnSpPr/>
          <p:nvPr userDrawn="1"/>
        </p:nvCxnSpPr>
        <p:spPr>
          <a:xfrm>
            <a:off x="628650" y="1020763"/>
            <a:ext cx="7886700" cy="0"/>
          </a:xfrm>
          <a:prstGeom prst="line">
            <a:avLst/>
          </a:prstGeom>
          <a:ln w="57150">
            <a:solidFill>
              <a:srgbClr val="1277AA"/>
            </a:solidFill>
          </a:ln>
        </p:spPr>
        <p:style>
          <a:lnRef idx="1">
            <a:schemeClr val="accent1"/>
          </a:lnRef>
          <a:fillRef idx="0">
            <a:schemeClr val="accent1"/>
          </a:fillRef>
          <a:effectRef idx="0">
            <a:schemeClr val="accent1"/>
          </a:effectRef>
          <a:fontRef idx="minor">
            <a:schemeClr val="tx1"/>
          </a:fontRef>
        </p:style>
      </p:cxnSp>
      <p:cxnSp>
        <p:nvCxnSpPr>
          <p:cNvPr id="12" name="Connettore 1 8">
            <a:extLst>
              <a:ext uri="{FF2B5EF4-FFF2-40B4-BE49-F238E27FC236}">
                <a16:creationId xmlns:a16="http://schemas.microsoft.com/office/drawing/2014/main" id="{4FCECAA5-50A2-442E-A8A4-3A7895112292}"/>
              </a:ext>
            </a:extLst>
          </p:cNvPr>
          <p:cNvCxnSpPr/>
          <p:nvPr userDrawn="1"/>
        </p:nvCxnSpPr>
        <p:spPr>
          <a:xfrm>
            <a:off x="628650" y="6338888"/>
            <a:ext cx="7886700"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itle 3">
            <a:extLst>
              <a:ext uri="{FF2B5EF4-FFF2-40B4-BE49-F238E27FC236}">
                <a16:creationId xmlns:a16="http://schemas.microsoft.com/office/drawing/2014/main" id="{DF5F922A-C971-4F64-9D7F-FA41385FECAE}"/>
              </a:ext>
            </a:extLst>
          </p:cNvPr>
          <p:cNvSpPr txBox="1">
            <a:spLocks/>
          </p:cNvSpPr>
          <p:nvPr userDrawn="1"/>
        </p:nvSpPr>
        <p:spPr>
          <a:xfrm>
            <a:off x="0" y="3602169"/>
            <a:ext cx="3219450" cy="2631688"/>
          </a:xfrm>
          <a:prstGeom prst="rect">
            <a:avLst/>
          </a:prstGeom>
        </p:spPr>
        <p:txBody>
          <a:bodyPr anchor="ct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fontAlgn="auto">
              <a:lnSpc>
                <a:spcPct val="100000"/>
              </a:lnSpc>
              <a:spcAft>
                <a:spcPts val="0"/>
              </a:spcAft>
              <a:defRPr/>
            </a:pPr>
            <a:r>
              <a:rPr lang="it-IT" sz="19900" b="1" kern="1200" spc="-1000" baseline="0" dirty="0">
                <a:solidFill>
                  <a:srgbClr val="F4FBFE"/>
                </a:solidFill>
                <a:latin typeface="Swis721 Cn BT" panose="020B0506020202030204" pitchFamily="34" charset="0"/>
                <a:ea typeface="+mj-ea"/>
                <a:cs typeface="Segoe UI Semilight" panose="020B0402040204020203" pitchFamily="34" charset="0"/>
              </a:rPr>
              <a:t>2</a:t>
            </a:r>
          </a:p>
        </p:txBody>
      </p:sp>
      <p:pic>
        <p:nvPicPr>
          <p:cNvPr id="14" name="Picture 2" descr="immagine menu dipartimento | Dipartimento di Ingegneria e Architettura">
            <a:extLst>
              <a:ext uri="{FF2B5EF4-FFF2-40B4-BE49-F238E27FC236}">
                <a16:creationId xmlns:a16="http://schemas.microsoft.com/office/drawing/2014/main" id="{AEBB7923-426C-44A9-BB2E-E8E37B8B39FE}"/>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2032613" y="6387359"/>
            <a:ext cx="510563" cy="3839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uovo logo UniTS">
            <a:extLst>
              <a:ext uri="{FF2B5EF4-FFF2-40B4-BE49-F238E27FC236}">
                <a16:creationId xmlns:a16="http://schemas.microsoft.com/office/drawing/2014/main" id="{DB0D93F4-27D3-4C73-9B13-080FE2AE1FD3}"/>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628649" y="6385764"/>
            <a:ext cx="1189765" cy="40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77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zione">
    <p:spTree>
      <p:nvGrpSpPr>
        <p:cNvPr id="1" name=""/>
        <p:cNvGrpSpPr/>
        <p:nvPr/>
      </p:nvGrpSpPr>
      <p:grpSpPr>
        <a:xfrm>
          <a:off x="0" y="0"/>
          <a:ext cx="0" cy="0"/>
          <a:chOff x="0" y="0"/>
          <a:chExt cx="0" cy="0"/>
        </a:xfrm>
      </p:grpSpPr>
      <p:cxnSp>
        <p:nvCxnSpPr>
          <p:cNvPr id="10" name="Connettore 1 6"/>
          <p:cNvCxnSpPr/>
          <p:nvPr userDrawn="1"/>
        </p:nvCxnSpPr>
        <p:spPr>
          <a:xfrm>
            <a:off x="628650" y="3502343"/>
            <a:ext cx="7886700" cy="0"/>
          </a:xfrm>
          <a:prstGeom prst="line">
            <a:avLst/>
          </a:prstGeom>
          <a:ln w="57150">
            <a:solidFill>
              <a:srgbClr val="1277AA"/>
            </a:solidFill>
          </a:ln>
        </p:spPr>
        <p:style>
          <a:lnRef idx="1">
            <a:schemeClr val="accent1"/>
          </a:lnRef>
          <a:fillRef idx="0">
            <a:schemeClr val="accent1"/>
          </a:fillRef>
          <a:effectRef idx="0">
            <a:schemeClr val="accent1"/>
          </a:effectRef>
          <a:fontRef idx="minor">
            <a:schemeClr val="tx1"/>
          </a:fontRef>
        </p:style>
      </p:cxnSp>
      <p:cxnSp>
        <p:nvCxnSpPr>
          <p:cNvPr id="11" name="Connettore 1 7"/>
          <p:cNvCxnSpPr/>
          <p:nvPr userDrawn="1"/>
        </p:nvCxnSpPr>
        <p:spPr>
          <a:xfrm>
            <a:off x="628650" y="3566597"/>
            <a:ext cx="7886700"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2878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853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2">
            <a:extLst>
              <a:ext uri="{FF2B5EF4-FFF2-40B4-BE49-F238E27FC236}">
                <a16:creationId xmlns:a16="http://schemas.microsoft.com/office/drawing/2014/main" id="{50832087-1BA5-4C5A-A08C-FC5949BB964B}"/>
              </a:ext>
            </a:extLst>
          </p:cNvPr>
          <p:cNvSpPr txBox="1">
            <a:spLocks/>
          </p:cNvSpPr>
          <p:nvPr/>
        </p:nvSpPr>
        <p:spPr bwMode="auto">
          <a:xfrm>
            <a:off x="3219450" y="3816599"/>
            <a:ext cx="5295900" cy="1090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ctr" rtl="0" eaLnBrk="0" fontAlgn="base" hangingPunct="0">
              <a:lnSpc>
                <a:spcPct val="90000"/>
              </a:lnSpc>
              <a:spcBef>
                <a:spcPts val="1000"/>
              </a:spcBef>
              <a:spcAft>
                <a:spcPct val="0"/>
              </a:spcAft>
              <a:buFont typeface="Arial" charset="0"/>
              <a:buNone/>
              <a:defRPr sz="2400" kern="1200">
                <a:solidFill>
                  <a:schemeClr val="tx1"/>
                </a:solidFill>
                <a:latin typeface="Swis721 Cn BT" panose="020B0506020202030204" pitchFamily="34" charset="0"/>
                <a:ea typeface="+mn-ea"/>
                <a:cs typeface="+mn-cs"/>
              </a:defRPr>
            </a:lvl1pPr>
            <a:lvl2pPr marL="457200" indent="0" algn="ctr" rtl="0" eaLnBrk="0" fontAlgn="base" hangingPunct="0">
              <a:lnSpc>
                <a:spcPct val="90000"/>
              </a:lnSpc>
              <a:spcBef>
                <a:spcPts val="500"/>
              </a:spcBef>
              <a:spcAft>
                <a:spcPct val="0"/>
              </a:spcAft>
              <a:buFont typeface="Arial"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charset="0"/>
              <a:buNone/>
              <a:tabLst/>
              <a:defRPr/>
            </a:pPr>
            <a:r>
              <a:rPr kumimoji="0" lang="it-IT" sz="2800" b="1" i="0" u="none" strike="noStrike" kern="1200" cap="none" spc="0" normalizeH="0" baseline="0" noProof="0" dirty="0">
                <a:ln>
                  <a:noFill/>
                </a:ln>
                <a:solidFill>
                  <a:srgbClr val="1277AA"/>
                </a:solidFill>
                <a:effectLst/>
                <a:uLnTx/>
                <a:uFillTx/>
                <a:cs typeface="Segoe UI Semilight" panose="020B0402040204020203" pitchFamily="34" charset="0"/>
              </a:rPr>
              <a:t>Strutture portanti</a:t>
            </a:r>
          </a:p>
          <a:p>
            <a:pPr marL="0" marR="0" lvl="0" indent="0" algn="ctr" defTabSz="914400" rtl="0" eaLnBrk="0" fontAlgn="base" latinLnBrk="0" hangingPunct="0">
              <a:lnSpc>
                <a:spcPct val="90000"/>
              </a:lnSpc>
              <a:spcBef>
                <a:spcPts val="1000"/>
              </a:spcBef>
              <a:spcAft>
                <a:spcPct val="0"/>
              </a:spcAft>
              <a:buClrTx/>
              <a:buSzTx/>
              <a:buFont typeface="Arial" charset="0"/>
              <a:buNone/>
              <a:tabLst/>
              <a:defRPr/>
            </a:pPr>
            <a:r>
              <a:rPr kumimoji="0" lang="it-IT" sz="1800" b="1" i="0" u="none" strike="noStrike" kern="1200" cap="none" spc="0" normalizeH="0" baseline="0" noProof="0" dirty="0">
                <a:ln>
                  <a:noFill/>
                </a:ln>
                <a:solidFill>
                  <a:srgbClr val="1277AA"/>
                </a:solidFill>
                <a:effectLst/>
                <a:uLnTx/>
                <a:uFillTx/>
                <a:cs typeface="Segoe UI Semilight" panose="020B0402040204020203" pitchFamily="34" charset="0"/>
              </a:rPr>
              <a:t>di fondazione e in elevazione</a:t>
            </a:r>
          </a:p>
        </p:txBody>
      </p:sp>
    </p:spTree>
    <p:extLst>
      <p:ext uri="{BB962C8B-B14F-4D97-AF65-F5344CB8AC3E}">
        <p14:creationId xmlns:p14="http://schemas.microsoft.com/office/powerpoint/2010/main" val="1390745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1C49EF6-B8D1-4E9E-A594-8BC6EF2B432E}"/>
              </a:ext>
            </a:extLst>
          </p:cNvPr>
          <p:cNvPicPr>
            <a:picLocks noChangeAspect="1"/>
          </p:cNvPicPr>
          <p:nvPr/>
        </p:nvPicPr>
        <p:blipFill>
          <a:blip r:embed="rId2"/>
          <a:stretch>
            <a:fillRect/>
          </a:stretch>
        </p:blipFill>
        <p:spPr>
          <a:xfrm>
            <a:off x="572137" y="1901825"/>
            <a:ext cx="3600450" cy="3714750"/>
          </a:xfrm>
          <a:prstGeom prst="rect">
            <a:avLst/>
          </a:prstGeom>
        </p:spPr>
      </p:pic>
      <p:pic>
        <p:nvPicPr>
          <p:cNvPr id="11" name="Immagine 10">
            <a:extLst>
              <a:ext uri="{FF2B5EF4-FFF2-40B4-BE49-F238E27FC236}">
                <a16:creationId xmlns:a16="http://schemas.microsoft.com/office/drawing/2014/main" id="{407E697C-759B-4A16-AE13-E1606444C1BC}"/>
              </a:ext>
            </a:extLst>
          </p:cNvPr>
          <p:cNvPicPr>
            <a:picLocks noChangeAspect="1"/>
          </p:cNvPicPr>
          <p:nvPr/>
        </p:nvPicPr>
        <p:blipFill>
          <a:blip r:embed="rId3"/>
          <a:stretch>
            <a:fillRect/>
          </a:stretch>
        </p:blipFill>
        <p:spPr>
          <a:xfrm>
            <a:off x="4784725" y="1644650"/>
            <a:ext cx="3638550" cy="3971925"/>
          </a:xfrm>
          <a:prstGeom prst="rect">
            <a:avLst/>
          </a:prstGeom>
        </p:spPr>
      </p:pic>
      <p:sp>
        <p:nvSpPr>
          <p:cNvPr id="8" name="Titolo 1">
            <a:extLst>
              <a:ext uri="{FF2B5EF4-FFF2-40B4-BE49-F238E27FC236}">
                <a16:creationId xmlns:a16="http://schemas.microsoft.com/office/drawing/2014/main" id="{6B736ED8-9931-45D4-ACEE-F0FAC13B8FA7}"/>
              </a:ext>
            </a:extLst>
          </p:cNvPr>
          <p:cNvSpPr>
            <a:spLocks noGrp="1"/>
          </p:cNvSpPr>
          <p:nvPr>
            <p:ph type="title"/>
          </p:nvPr>
        </p:nvSpPr>
        <p:spPr>
          <a:xfrm>
            <a:off x="628650" y="365125"/>
            <a:ext cx="6864349" cy="655638"/>
          </a:xfrm>
        </p:spPr>
        <p:txBody>
          <a:bodyPr/>
          <a:lstStyle/>
          <a:p>
            <a:pPr>
              <a:tabLst>
                <a:tab pos="4040188" algn="l"/>
              </a:tabLst>
            </a:pPr>
            <a:r>
              <a:rPr lang="it-IT" dirty="0"/>
              <a:t>Strutture in elevazione: schemi funzionali</a:t>
            </a:r>
          </a:p>
        </p:txBody>
      </p:sp>
      <p:sp>
        <p:nvSpPr>
          <p:cNvPr id="5" name="Title 3">
            <a:extLst>
              <a:ext uri="{FF2B5EF4-FFF2-40B4-BE49-F238E27FC236}">
                <a16:creationId xmlns:a16="http://schemas.microsoft.com/office/drawing/2014/main" id="{82CB962F-DAC4-4F2A-9961-EE9C059263BF}"/>
              </a:ext>
            </a:extLst>
          </p:cNvPr>
          <p:cNvSpPr txBox="1">
            <a:spLocks/>
          </p:cNvSpPr>
          <p:nvPr/>
        </p:nvSpPr>
        <p:spPr>
          <a:xfrm>
            <a:off x="4637090" y="5461484"/>
            <a:ext cx="1613534" cy="508240"/>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b="1" dirty="0">
                <a:latin typeface="Swis721 Cn BT" panose="020B0506020202030204" pitchFamily="34" charset="0"/>
              </a:rPr>
              <a:t>Ossatura muraria</a:t>
            </a:r>
          </a:p>
        </p:txBody>
      </p:sp>
      <p:sp>
        <p:nvSpPr>
          <p:cNvPr id="6" name="Title 3">
            <a:extLst>
              <a:ext uri="{FF2B5EF4-FFF2-40B4-BE49-F238E27FC236}">
                <a16:creationId xmlns:a16="http://schemas.microsoft.com/office/drawing/2014/main" id="{6B4521FC-6082-4F17-884C-8CF5C58F530E}"/>
              </a:ext>
            </a:extLst>
          </p:cNvPr>
          <p:cNvSpPr txBox="1">
            <a:spLocks/>
          </p:cNvSpPr>
          <p:nvPr/>
        </p:nvSpPr>
        <p:spPr>
          <a:xfrm>
            <a:off x="628650" y="5461484"/>
            <a:ext cx="1613534" cy="508240"/>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b="1" dirty="0">
                <a:latin typeface="Swis721 Cn BT" panose="020B0506020202030204" pitchFamily="34" charset="0"/>
              </a:rPr>
              <a:t>Scheletro portante</a:t>
            </a:r>
          </a:p>
        </p:txBody>
      </p:sp>
      <p:sp>
        <p:nvSpPr>
          <p:cNvPr id="7" name="Title 3">
            <a:extLst>
              <a:ext uri="{FF2B5EF4-FFF2-40B4-BE49-F238E27FC236}">
                <a16:creationId xmlns:a16="http://schemas.microsoft.com/office/drawing/2014/main" id="{D3479DBB-5164-4C47-8888-E07615574468}"/>
              </a:ext>
            </a:extLst>
          </p:cNvPr>
          <p:cNvSpPr txBox="1">
            <a:spLocks/>
          </p:cNvSpPr>
          <p:nvPr/>
        </p:nvSpPr>
        <p:spPr>
          <a:xfrm>
            <a:off x="4483100" y="2431811"/>
            <a:ext cx="899481" cy="40077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Cordolo</a:t>
            </a:r>
          </a:p>
        </p:txBody>
      </p:sp>
      <p:sp>
        <p:nvSpPr>
          <p:cNvPr id="10" name="Title 3">
            <a:extLst>
              <a:ext uri="{FF2B5EF4-FFF2-40B4-BE49-F238E27FC236}">
                <a16:creationId xmlns:a16="http://schemas.microsoft.com/office/drawing/2014/main" id="{C36DD629-8EC1-436C-B62F-5F8ED2262830}"/>
              </a:ext>
            </a:extLst>
          </p:cNvPr>
          <p:cNvSpPr txBox="1">
            <a:spLocks/>
          </p:cNvSpPr>
          <p:nvPr/>
        </p:nvSpPr>
        <p:spPr>
          <a:xfrm>
            <a:off x="7671429" y="1809511"/>
            <a:ext cx="899481" cy="40077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Cordolo</a:t>
            </a:r>
          </a:p>
        </p:txBody>
      </p:sp>
      <p:sp>
        <p:nvSpPr>
          <p:cNvPr id="12" name="Title 3">
            <a:extLst>
              <a:ext uri="{FF2B5EF4-FFF2-40B4-BE49-F238E27FC236}">
                <a16:creationId xmlns:a16="http://schemas.microsoft.com/office/drawing/2014/main" id="{10ACAC08-20E0-4CBE-A760-A4A2AA92B5EB}"/>
              </a:ext>
            </a:extLst>
          </p:cNvPr>
          <p:cNvSpPr txBox="1">
            <a:spLocks/>
          </p:cNvSpPr>
          <p:nvPr/>
        </p:nvSpPr>
        <p:spPr>
          <a:xfrm>
            <a:off x="4931250" y="4243633"/>
            <a:ext cx="899481" cy="59396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Setto</a:t>
            </a:r>
          </a:p>
          <a:p>
            <a:r>
              <a:rPr lang="it-IT" sz="1600" dirty="0">
                <a:latin typeface="Swis721 Cn BT" panose="020B0506020202030204" pitchFamily="34" charset="0"/>
              </a:rPr>
              <a:t>portante</a:t>
            </a:r>
          </a:p>
        </p:txBody>
      </p:sp>
      <p:sp>
        <p:nvSpPr>
          <p:cNvPr id="13" name="Title 3">
            <a:extLst>
              <a:ext uri="{FF2B5EF4-FFF2-40B4-BE49-F238E27FC236}">
                <a16:creationId xmlns:a16="http://schemas.microsoft.com/office/drawing/2014/main" id="{CADD76F7-78E8-4382-8244-E56DF14878D5}"/>
              </a:ext>
            </a:extLst>
          </p:cNvPr>
          <p:cNvSpPr txBox="1">
            <a:spLocks/>
          </p:cNvSpPr>
          <p:nvPr/>
        </p:nvSpPr>
        <p:spPr>
          <a:xfrm>
            <a:off x="7903050" y="4564912"/>
            <a:ext cx="1132363" cy="40077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Fondazione</a:t>
            </a:r>
          </a:p>
        </p:txBody>
      </p:sp>
      <p:sp>
        <p:nvSpPr>
          <p:cNvPr id="14" name="Title 3">
            <a:extLst>
              <a:ext uri="{FF2B5EF4-FFF2-40B4-BE49-F238E27FC236}">
                <a16:creationId xmlns:a16="http://schemas.microsoft.com/office/drawing/2014/main" id="{FB413C64-2FFD-406E-A8F7-58D4BAE8FF24}"/>
              </a:ext>
            </a:extLst>
          </p:cNvPr>
          <p:cNvSpPr txBox="1">
            <a:spLocks/>
          </p:cNvSpPr>
          <p:nvPr/>
        </p:nvSpPr>
        <p:spPr>
          <a:xfrm>
            <a:off x="3272475" y="4641098"/>
            <a:ext cx="1132363" cy="40077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Fondazione</a:t>
            </a:r>
          </a:p>
        </p:txBody>
      </p:sp>
      <p:sp>
        <p:nvSpPr>
          <p:cNvPr id="16" name="Title 3">
            <a:extLst>
              <a:ext uri="{FF2B5EF4-FFF2-40B4-BE49-F238E27FC236}">
                <a16:creationId xmlns:a16="http://schemas.microsoft.com/office/drawing/2014/main" id="{D5142EBB-D4A2-4D40-AEA6-38A14F5D3D1F}"/>
              </a:ext>
            </a:extLst>
          </p:cNvPr>
          <p:cNvSpPr txBox="1">
            <a:spLocks/>
          </p:cNvSpPr>
          <p:nvPr/>
        </p:nvSpPr>
        <p:spPr>
          <a:xfrm>
            <a:off x="3376215" y="1561376"/>
            <a:ext cx="983061" cy="59396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Trave</a:t>
            </a:r>
          </a:p>
          <a:p>
            <a:r>
              <a:rPr lang="it-IT" sz="1600" dirty="0">
                <a:latin typeface="Swis721 Cn BT" panose="020B0506020202030204" pitchFamily="34" charset="0"/>
              </a:rPr>
              <a:t>principale</a:t>
            </a:r>
          </a:p>
        </p:txBody>
      </p:sp>
      <p:sp>
        <p:nvSpPr>
          <p:cNvPr id="17" name="Title 3">
            <a:extLst>
              <a:ext uri="{FF2B5EF4-FFF2-40B4-BE49-F238E27FC236}">
                <a16:creationId xmlns:a16="http://schemas.microsoft.com/office/drawing/2014/main" id="{2542F72B-76D4-4E4C-B787-D633B531EFC8}"/>
              </a:ext>
            </a:extLst>
          </p:cNvPr>
          <p:cNvSpPr txBox="1">
            <a:spLocks/>
          </p:cNvSpPr>
          <p:nvPr/>
        </p:nvSpPr>
        <p:spPr>
          <a:xfrm>
            <a:off x="56834" y="1913303"/>
            <a:ext cx="1158554" cy="59396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Trave di </a:t>
            </a:r>
            <a:r>
              <a:rPr lang="it-IT" sz="1600" spc="-60" dirty="0">
                <a:latin typeface="Swis721 Cn BT" panose="020B0506020202030204" pitchFamily="34" charset="0"/>
              </a:rPr>
              <a:t>collegamento</a:t>
            </a:r>
          </a:p>
        </p:txBody>
      </p:sp>
      <p:sp>
        <p:nvSpPr>
          <p:cNvPr id="18" name="Title 3">
            <a:extLst>
              <a:ext uri="{FF2B5EF4-FFF2-40B4-BE49-F238E27FC236}">
                <a16:creationId xmlns:a16="http://schemas.microsoft.com/office/drawing/2014/main" id="{BC4286FC-99BC-446C-AD31-18438D34FCDA}"/>
              </a:ext>
            </a:extLst>
          </p:cNvPr>
          <p:cNvSpPr txBox="1">
            <a:spLocks/>
          </p:cNvSpPr>
          <p:nvPr/>
        </p:nvSpPr>
        <p:spPr>
          <a:xfrm>
            <a:off x="1784350" y="3894144"/>
            <a:ext cx="899481" cy="40077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Pilastro</a:t>
            </a:r>
          </a:p>
        </p:txBody>
      </p:sp>
      <p:sp>
        <p:nvSpPr>
          <p:cNvPr id="19" name="Title 3">
            <a:extLst>
              <a:ext uri="{FF2B5EF4-FFF2-40B4-BE49-F238E27FC236}">
                <a16:creationId xmlns:a16="http://schemas.microsoft.com/office/drawing/2014/main" id="{CD25AAA4-5575-4139-BC7E-2E62CC67964A}"/>
              </a:ext>
            </a:extLst>
          </p:cNvPr>
          <p:cNvSpPr txBox="1">
            <a:spLocks/>
          </p:cNvSpPr>
          <p:nvPr/>
        </p:nvSpPr>
        <p:spPr>
          <a:xfrm>
            <a:off x="20641" y="2860416"/>
            <a:ext cx="1414776" cy="40077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Tamponamento</a:t>
            </a:r>
          </a:p>
        </p:txBody>
      </p:sp>
    </p:spTree>
    <p:extLst>
      <p:ext uri="{BB962C8B-B14F-4D97-AF65-F5344CB8AC3E}">
        <p14:creationId xmlns:p14="http://schemas.microsoft.com/office/powerpoint/2010/main" val="1729702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6864349" cy="655638"/>
          </a:xfrm>
        </p:spPr>
        <p:txBody>
          <a:bodyPr/>
          <a:lstStyle/>
          <a:p>
            <a:pPr>
              <a:tabLst>
                <a:tab pos="4040188" algn="l"/>
              </a:tabLst>
            </a:pPr>
            <a:r>
              <a:rPr lang="it-IT" dirty="0"/>
              <a:t>Strutture in elevazione: schemi funzionali</a:t>
            </a:r>
          </a:p>
        </p:txBody>
      </p:sp>
      <p:pic>
        <p:nvPicPr>
          <p:cNvPr id="4" name="Immagine 3">
            <a:extLst>
              <a:ext uri="{FF2B5EF4-FFF2-40B4-BE49-F238E27FC236}">
                <a16:creationId xmlns:a16="http://schemas.microsoft.com/office/drawing/2014/main" id="{B0CFDE17-0D4A-401C-A447-6E2C6C6AB2E4}"/>
              </a:ext>
            </a:extLst>
          </p:cNvPr>
          <p:cNvPicPr>
            <a:picLocks noChangeAspect="1"/>
          </p:cNvPicPr>
          <p:nvPr/>
        </p:nvPicPr>
        <p:blipFill rotWithShape="1">
          <a:blip r:embed="rId2"/>
          <a:srcRect t="10226" b="23527"/>
          <a:stretch/>
        </p:blipFill>
        <p:spPr>
          <a:xfrm>
            <a:off x="733425" y="1676401"/>
            <a:ext cx="7677150" cy="3009900"/>
          </a:xfrm>
          <a:prstGeom prst="rect">
            <a:avLst/>
          </a:prstGeom>
        </p:spPr>
      </p:pic>
      <p:sp>
        <p:nvSpPr>
          <p:cNvPr id="5" name="Title 3">
            <a:extLst>
              <a:ext uri="{FF2B5EF4-FFF2-40B4-BE49-F238E27FC236}">
                <a16:creationId xmlns:a16="http://schemas.microsoft.com/office/drawing/2014/main" id="{35CE3CA9-6036-4458-B84B-86E376C12390}"/>
              </a:ext>
            </a:extLst>
          </p:cNvPr>
          <p:cNvSpPr txBox="1">
            <a:spLocks/>
          </p:cNvSpPr>
          <p:nvPr/>
        </p:nvSpPr>
        <p:spPr>
          <a:xfrm>
            <a:off x="1168400" y="4686301"/>
            <a:ext cx="2692398" cy="1282699"/>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pPr algn="just"/>
            <a:r>
              <a:rPr lang="it-IT" sz="1600" dirty="0">
                <a:latin typeface="Swis721 Cn BT" panose="020B0506020202030204" pitchFamily="34" charset="0"/>
              </a:rPr>
              <a:t>Distinzione rispetto alla chiusura perimetrale</a:t>
            </a:r>
          </a:p>
          <a:p>
            <a:pPr algn="just"/>
            <a:r>
              <a:rPr lang="it-IT" sz="1600" dirty="0">
                <a:latin typeface="Swis721 Cn BT" panose="020B0506020202030204" pitchFamily="34" charset="0"/>
              </a:rPr>
              <a:t>Specializzazione funzionale dei componenti lineari</a:t>
            </a:r>
          </a:p>
          <a:p>
            <a:pPr algn="just"/>
            <a:r>
              <a:rPr lang="it-IT" sz="1600" dirty="0">
                <a:latin typeface="Swis721 Cn BT" panose="020B0506020202030204" pitchFamily="34" charset="0"/>
              </a:rPr>
              <a:t>Sistema </a:t>
            </a:r>
            <a:r>
              <a:rPr lang="it-IT" sz="1600" dirty="0" err="1">
                <a:latin typeface="Swis721 Cn BT" panose="020B0506020202030204" pitchFamily="34" charset="0"/>
              </a:rPr>
              <a:t>monofunzione</a:t>
            </a:r>
            <a:endParaRPr lang="it-IT" sz="1600" b="1" dirty="0">
              <a:latin typeface="Swis721 Cn BT" panose="020B0506020202030204" pitchFamily="34" charset="0"/>
            </a:endParaRPr>
          </a:p>
        </p:txBody>
      </p:sp>
      <p:sp>
        <p:nvSpPr>
          <p:cNvPr id="7" name="Title 3">
            <a:extLst>
              <a:ext uri="{FF2B5EF4-FFF2-40B4-BE49-F238E27FC236}">
                <a16:creationId xmlns:a16="http://schemas.microsoft.com/office/drawing/2014/main" id="{17A913E2-95A6-4465-9E4B-2701CFE5753F}"/>
              </a:ext>
            </a:extLst>
          </p:cNvPr>
          <p:cNvSpPr txBox="1">
            <a:spLocks/>
          </p:cNvSpPr>
          <p:nvPr/>
        </p:nvSpPr>
        <p:spPr>
          <a:xfrm>
            <a:off x="5372102" y="4686300"/>
            <a:ext cx="2692398" cy="1282699"/>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pPr algn="just"/>
            <a:r>
              <a:rPr lang="it-IT" sz="1600" dirty="0">
                <a:latin typeface="Swis721 Cn BT" panose="020B0506020202030204" pitchFamily="34" charset="0"/>
              </a:rPr>
              <a:t>Sovrapposizione con la chiusura perimetrale</a:t>
            </a:r>
          </a:p>
          <a:p>
            <a:pPr algn="just"/>
            <a:r>
              <a:rPr lang="it-IT" sz="1600" dirty="0">
                <a:latin typeface="Swis721 Cn BT" panose="020B0506020202030204" pitchFamily="34" charset="0"/>
              </a:rPr>
              <a:t>Specializzazione dei componenti bidimensionali</a:t>
            </a:r>
            <a:endParaRPr lang="it-IT" sz="1600" b="1" dirty="0">
              <a:latin typeface="Swis721 Cn BT" panose="020B0506020202030204" pitchFamily="34" charset="0"/>
            </a:endParaRPr>
          </a:p>
          <a:p>
            <a:pPr algn="just"/>
            <a:r>
              <a:rPr lang="it-IT" sz="1600" dirty="0">
                <a:latin typeface="Swis721 Cn BT" panose="020B0506020202030204" pitchFamily="34" charset="0"/>
              </a:rPr>
              <a:t>Sistema </a:t>
            </a:r>
            <a:r>
              <a:rPr lang="it-IT" sz="1600" dirty="0" err="1">
                <a:latin typeface="Swis721 Cn BT" panose="020B0506020202030204" pitchFamily="34" charset="0"/>
              </a:rPr>
              <a:t>plurifunzione</a:t>
            </a:r>
            <a:endParaRPr lang="it-IT" sz="1600" dirty="0">
              <a:latin typeface="Swis721 Cn BT" panose="020B0506020202030204" pitchFamily="34" charset="0"/>
            </a:endParaRPr>
          </a:p>
        </p:txBody>
      </p:sp>
      <p:sp>
        <p:nvSpPr>
          <p:cNvPr id="9" name="Title 3">
            <a:extLst>
              <a:ext uri="{FF2B5EF4-FFF2-40B4-BE49-F238E27FC236}">
                <a16:creationId xmlns:a16="http://schemas.microsoft.com/office/drawing/2014/main" id="{8A0F5FC4-D957-4107-BC8E-471F45CF412C}"/>
              </a:ext>
            </a:extLst>
          </p:cNvPr>
          <p:cNvSpPr txBox="1">
            <a:spLocks/>
          </p:cNvSpPr>
          <p:nvPr/>
        </p:nvSpPr>
        <p:spPr>
          <a:xfrm>
            <a:off x="1111253" y="1170253"/>
            <a:ext cx="6864348"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Gerarchia degli elementi di fabbrica</a:t>
            </a:r>
          </a:p>
        </p:txBody>
      </p:sp>
    </p:spTree>
    <p:extLst>
      <p:ext uri="{BB962C8B-B14F-4D97-AF65-F5344CB8AC3E}">
        <p14:creationId xmlns:p14="http://schemas.microsoft.com/office/powerpoint/2010/main" val="3466469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 schema lineare</a:t>
            </a:r>
          </a:p>
        </p:txBody>
      </p:sp>
      <p:pic>
        <p:nvPicPr>
          <p:cNvPr id="4" name="Immagine 3">
            <a:extLst>
              <a:ext uri="{FF2B5EF4-FFF2-40B4-BE49-F238E27FC236}">
                <a16:creationId xmlns:a16="http://schemas.microsoft.com/office/drawing/2014/main" id="{B0CFDE17-0D4A-401C-A447-6E2C6C6AB2E4}"/>
              </a:ext>
            </a:extLst>
          </p:cNvPr>
          <p:cNvPicPr>
            <a:picLocks noChangeAspect="1"/>
          </p:cNvPicPr>
          <p:nvPr/>
        </p:nvPicPr>
        <p:blipFill rotWithShape="1">
          <a:blip r:embed="rId2"/>
          <a:srcRect r="50000"/>
          <a:stretch/>
        </p:blipFill>
        <p:spPr>
          <a:xfrm>
            <a:off x="733425" y="1213045"/>
            <a:ext cx="3838575" cy="4543425"/>
          </a:xfrm>
          <a:prstGeom prst="rect">
            <a:avLst/>
          </a:prstGeom>
        </p:spPr>
      </p:pic>
      <p:sp>
        <p:nvSpPr>
          <p:cNvPr id="5" name="Title 3">
            <a:extLst>
              <a:ext uri="{FF2B5EF4-FFF2-40B4-BE49-F238E27FC236}">
                <a16:creationId xmlns:a16="http://schemas.microsoft.com/office/drawing/2014/main" id="{E7581FEA-5E46-40A8-88FA-11B4AC9180C1}"/>
              </a:ext>
            </a:extLst>
          </p:cNvPr>
          <p:cNvSpPr txBox="1">
            <a:spLocks/>
          </p:cNvSpPr>
          <p:nvPr/>
        </p:nvSpPr>
        <p:spPr>
          <a:xfrm>
            <a:off x="4572000" y="1044000"/>
            <a:ext cx="3943350" cy="5272723"/>
          </a:xfrm>
          <a:prstGeom prst="rect">
            <a:avLst/>
          </a:prstGeom>
        </p:spPr>
        <p:txBody>
          <a:bodyPr lIns="90000" tIns="36000" rIns="90000" bIns="36000"/>
          <a:lstStyle>
            <a:defPPr>
              <a:defRPr lang="en-US"/>
            </a:defPPr>
            <a:lvl1pPr marL="171450" lvl="0" indent="-171450" algn="just" defTabSz="914400" fontAlgn="auto">
              <a:lnSpc>
                <a:spcPct val="150000"/>
              </a:lnSpc>
              <a:spcBef>
                <a:spcPts val="0"/>
              </a:spcBef>
              <a:spcAft>
                <a:spcPts val="0"/>
              </a:spcAft>
              <a:buFontTx/>
              <a:buChar char="-"/>
              <a:defRPr sz="1200">
                <a:solidFill>
                  <a:prstClr val="black"/>
                </a:solidFill>
                <a:latin typeface="Segoe UI" panose="020B0502040204020203" pitchFamily="34" charset="0"/>
                <a:ea typeface="Source Sans Pro Light" panose="020B0403030403020204" pitchFamily="34" charset="0"/>
                <a:cs typeface="Segoe UI" panose="020B0502040204020203" pitchFamily="34" charset="0"/>
              </a:defRPr>
            </a:lvl1pPr>
          </a:lstStyle>
          <a:p>
            <a:pPr marL="0" indent="0">
              <a:buNone/>
            </a:pPr>
            <a:r>
              <a:rPr lang="it-IT" dirty="0"/>
              <a:t>Lo schema funzionale </a:t>
            </a:r>
            <a:r>
              <a:rPr lang="it-IT" b="1" dirty="0">
                <a:solidFill>
                  <a:srgbClr val="1277AA"/>
                </a:solidFill>
                <a:ea typeface="+mj-ea"/>
              </a:rPr>
              <a:t>lineare</a:t>
            </a:r>
            <a:r>
              <a:rPr lang="it-IT" dirty="0"/>
              <a:t> si riferisce all’uso di elementi tecnici </a:t>
            </a:r>
            <a:r>
              <a:rPr lang="it-IT" b="1" dirty="0">
                <a:solidFill>
                  <a:srgbClr val="1277AA"/>
                </a:solidFill>
                <a:ea typeface="+mj-ea"/>
              </a:rPr>
              <a:t>monodimensionali</a:t>
            </a:r>
            <a:r>
              <a:rPr lang="it-IT" dirty="0"/>
              <a:t> o lineari, nelle quali prevale cioè una dimensione rispetto alle altre due, completato da elementi tecnici orizzontali.</a:t>
            </a:r>
          </a:p>
          <a:p>
            <a:pPr marL="0" indent="0">
              <a:buNone/>
            </a:pPr>
            <a:r>
              <a:rPr lang="it-IT" dirty="0"/>
              <a:t>La struttura a telaio lavora prevalentemente a compressione, flessione e taglio, ed è costituita da:</a:t>
            </a:r>
          </a:p>
          <a:p>
            <a:r>
              <a:rPr lang="it-IT" dirty="0"/>
              <a:t>Travi (principali e secondarie);</a:t>
            </a:r>
          </a:p>
          <a:p>
            <a:r>
              <a:rPr lang="it-IT" dirty="0"/>
              <a:t>Pilastri;</a:t>
            </a:r>
          </a:p>
          <a:p>
            <a:r>
              <a:rPr lang="it-IT" dirty="0"/>
              <a:t>Solai (o impalcati).</a:t>
            </a:r>
          </a:p>
          <a:p>
            <a:pPr marL="0" indent="0">
              <a:buNone/>
            </a:pPr>
            <a:r>
              <a:rPr lang="it-IT" dirty="0"/>
              <a:t>È necessario evidenziare come una struttura a telaio abbia la precisa funzione di garantire la sicurezza statica dell’organismo edilizio, ma non sia in grado di fornire altre prestazioni, per cui deve essere </a:t>
            </a:r>
            <a:r>
              <a:rPr lang="it-IT" b="1" dirty="0">
                <a:solidFill>
                  <a:srgbClr val="1277AA"/>
                </a:solidFill>
                <a:ea typeface="+mj-ea"/>
              </a:rPr>
              <a:t>integrata</a:t>
            </a:r>
            <a:r>
              <a:rPr lang="it-IT" dirty="0"/>
              <a:t> dalle chiusure verticali, di base e di copertura.</a:t>
            </a:r>
          </a:p>
        </p:txBody>
      </p:sp>
    </p:spTree>
    <p:extLst>
      <p:ext uri="{BB962C8B-B14F-4D97-AF65-F5344CB8AC3E}">
        <p14:creationId xmlns:p14="http://schemas.microsoft.com/office/powerpoint/2010/main" val="3486066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D6579-B5BB-6E5A-61F4-389FE29E8D57}"/>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8BBC3A21-AE5A-4BAE-0796-D596AAE8E536}"/>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 schema lineare</a:t>
            </a:r>
          </a:p>
        </p:txBody>
      </p:sp>
      <p:pic>
        <p:nvPicPr>
          <p:cNvPr id="1026" name="Picture 2">
            <a:extLst>
              <a:ext uri="{FF2B5EF4-FFF2-40B4-BE49-F238E27FC236}">
                <a16:creationId xmlns:a16="http://schemas.microsoft.com/office/drawing/2014/main" id="{43A732A8-95BE-FFFB-26C4-E675D4B0C9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01"/>
          <a:stretch/>
        </p:blipFill>
        <p:spPr bwMode="auto">
          <a:xfrm>
            <a:off x="694479" y="1090213"/>
            <a:ext cx="3557225" cy="51942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4BCDF156-1EDA-2AFB-81C7-66BEFA55E415}"/>
              </a:ext>
            </a:extLst>
          </p:cNvPr>
          <p:cNvSpPr txBox="1">
            <a:spLocks/>
          </p:cNvSpPr>
          <p:nvPr/>
        </p:nvSpPr>
        <p:spPr>
          <a:xfrm>
            <a:off x="4848551" y="2510504"/>
            <a:ext cx="1764000" cy="672164"/>
          </a:xfrm>
          <a:prstGeom prst="rect">
            <a:avLst/>
          </a:prstGeom>
          <a:solidFill>
            <a:schemeClr val="bg1"/>
          </a:solidFill>
          <a:ln>
            <a:solidFill>
              <a:srgbClr val="1277AA"/>
            </a:solidFill>
          </a:ln>
        </p:spPr>
        <p:txBody>
          <a:bodyPr vert="horz" lIns="91440" tIns="108000" rIns="91440" bIns="108000" rtlCol="0" anchor="ctr">
            <a:noAutofit/>
          </a:bodyPr>
          <a:lstStyle>
            <a:defPPr>
              <a:defRPr lang="en-US"/>
            </a:defPPr>
            <a:lvl1pPr algn="ctr">
              <a:spcBef>
                <a:spcPct val="0"/>
              </a:spcBef>
              <a:defRPr b="1">
                <a:solidFill>
                  <a:srgbClr val="008080"/>
                </a:solidFill>
                <a:latin typeface="Swis721 Cn BT" panose="020B0506020202030204" pitchFamily="34" charset="0"/>
                <a:ea typeface="+mj-ea"/>
                <a:cs typeface="+mj-cs"/>
              </a:defRPr>
            </a:lvl1pPr>
          </a:lstStyle>
          <a:p>
            <a:r>
              <a:rPr lang="it-IT" dirty="0">
                <a:solidFill>
                  <a:srgbClr val="1277AA"/>
                </a:solidFill>
                <a:cs typeface="Segoe UI Semilight" panose="020B0402040204020203" pitchFamily="34" charset="0"/>
              </a:rPr>
              <a:t>distinzione</a:t>
            </a:r>
          </a:p>
          <a:p>
            <a:r>
              <a:rPr lang="it-IT" dirty="0">
                <a:solidFill>
                  <a:srgbClr val="1277AA"/>
                </a:solidFill>
                <a:cs typeface="Segoe UI Semilight" panose="020B0402040204020203" pitchFamily="34" charset="0"/>
              </a:rPr>
              <a:t>di funzioni</a:t>
            </a:r>
          </a:p>
        </p:txBody>
      </p:sp>
      <p:sp>
        <p:nvSpPr>
          <p:cNvPr id="3" name="Title 3">
            <a:extLst>
              <a:ext uri="{FF2B5EF4-FFF2-40B4-BE49-F238E27FC236}">
                <a16:creationId xmlns:a16="http://schemas.microsoft.com/office/drawing/2014/main" id="{B6467FCA-05E6-09C5-3726-83ECEEC69E38}"/>
              </a:ext>
            </a:extLst>
          </p:cNvPr>
          <p:cNvSpPr txBox="1">
            <a:spLocks/>
          </p:cNvSpPr>
          <p:nvPr/>
        </p:nvSpPr>
        <p:spPr>
          <a:xfrm>
            <a:off x="7186863" y="1560899"/>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008080"/>
                </a:solidFill>
                <a:latin typeface="Swis721 Cn BT" panose="020B0506020202030204" pitchFamily="34" charset="0"/>
                <a:ea typeface="+mj-ea"/>
                <a:cs typeface="+mj-cs"/>
              </a:defRPr>
            </a:lvl1pPr>
          </a:lstStyle>
          <a:p>
            <a:r>
              <a:rPr lang="it-IT" b="1" dirty="0">
                <a:solidFill>
                  <a:srgbClr val="1277AA"/>
                </a:solidFill>
                <a:cs typeface="Segoe UI Semilight" panose="020B0402040204020203" pitchFamily="34" charset="0"/>
              </a:rPr>
              <a:t>strutture</a:t>
            </a:r>
            <a:r>
              <a:rPr lang="it-IT" dirty="0">
                <a:solidFill>
                  <a:srgbClr val="1277AA"/>
                </a:solidFill>
                <a:cs typeface="Segoe UI Semilight" panose="020B0402040204020203" pitchFamily="34" charset="0"/>
              </a:rPr>
              <a:t> portanti</a:t>
            </a:r>
            <a:endParaRPr lang="it-IT" b="1" dirty="0">
              <a:solidFill>
                <a:srgbClr val="1277AA"/>
              </a:solidFill>
              <a:cs typeface="Segoe UI Semilight" panose="020B0402040204020203" pitchFamily="34" charset="0"/>
            </a:endParaRPr>
          </a:p>
        </p:txBody>
      </p:sp>
      <p:cxnSp>
        <p:nvCxnSpPr>
          <p:cNvPr id="4" name="Forma 9">
            <a:extLst>
              <a:ext uri="{FF2B5EF4-FFF2-40B4-BE49-F238E27FC236}">
                <a16:creationId xmlns:a16="http://schemas.microsoft.com/office/drawing/2014/main" id="{F206B0FA-17D2-8859-77B0-C3B19C08ECB9}"/>
              </a:ext>
            </a:extLst>
          </p:cNvPr>
          <p:cNvCxnSpPr>
            <a:cxnSpLocks/>
            <a:stCxn id="2" idx="3"/>
            <a:endCxn id="3" idx="1"/>
          </p:cNvCxnSpPr>
          <p:nvPr/>
        </p:nvCxnSpPr>
        <p:spPr bwMode="auto">
          <a:xfrm flipV="1">
            <a:off x="6612551" y="1866394"/>
            <a:ext cx="574312" cy="980192"/>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5" name="Title 3">
            <a:extLst>
              <a:ext uri="{FF2B5EF4-FFF2-40B4-BE49-F238E27FC236}">
                <a16:creationId xmlns:a16="http://schemas.microsoft.com/office/drawing/2014/main" id="{1245035D-843C-307D-6B61-F621BF723A83}"/>
              </a:ext>
            </a:extLst>
          </p:cNvPr>
          <p:cNvSpPr txBox="1">
            <a:spLocks/>
          </p:cNvSpPr>
          <p:nvPr/>
        </p:nvSpPr>
        <p:spPr>
          <a:xfrm>
            <a:off x="7186863" y="2760808"/>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b="1">
                <a:latin typeface="Swis721 Cn BT" panose="020B0506020202030204" pitchFamily="34" charset="0"/>
              </a:rPr>
              <a:t>chiusure</a:t>
            </a:r>
            <a:r>
              <a:rPr lang="it-IT">
                <a:latin typeface="Swis721 Cn BT" panose="020B0506020202030204" pitchFamily="34" charset="0"/>
              </a:rPr>
              <a:t> </a:t>
            </a:r>
            <a:r>
              <a:rPr lang="it-IT" dirty="0">
                <a:latin typeface="Swis721 Cn BT" panose="020B0506020202030204" pitchFamily="34" charset="0"/>
              </a:rPr>
              <a:t>d’involucro</a:t>
            </a:r>
            <a:endParaRPr lang="it-IT" b="1" dirty="0">
              <a:latin typeface="Swis721 Cn BT" panose="020B0506020202030204" pitchFamily="34" charset="0"/>
            </a:endParaRPr>
          </a:p>
        </p:txBody>
      </p:sp>
      <p:cxnSp>
        <p:nvCxnSpPr>
          <p:cNvPr id="7" name="Forma 9">
            <a:extLst>
              <a:ext uri="{FF2B5EF4-FFF2-40B4-BE49-F238E27FC236}">
                <a16:creationId xmlns:a16="http://schemas.microsoft.com/office/drawing/2014/main" id="{FD555334-58C0-DBB7-50F6-44AA10133AA4}"/>
              </a:ext>
            </a:extLst>
          </p:cNvPr>
          <p:cNvCxnSpPr>
            <a:cxnSpLocks/>
            <a:stCxn id="2" idx="3"/>
            <a:endCxn id="5" idx="1"/>
          </p:cNvCxnSpPr>
          <p:nvPr/>
        </p:nvCxnSpPr>
        <p:spPr bwMode="auto">
          <a:xfrm>
            <a:off x="6612551" y="2846586"/>
            <a:ext cx="574312" cy="219717"/>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itle 3">
            <a:extLst>
              <a:ext uri="{FF2B5EF4-FFF2-40B4-BE49-F238E27FC236}">
                <a16:creationId xmlns:a16="http://schemas.microsoft.com/office/drawing/2014/main" id="{A353978E-223B-C02F-CF23-20BA3532C40C}"/>
              </a:ext>
            </a:extLst>
          </p:cNvPr>
          <p:cNvSpPr txBox="1">
            <a:spLocks/>
          </p:cNvSpPr>
          <p:nvPr/>
        </p:nvSpPr>
        <p:spPr>
          <a:xfrm>
            <a:off x="4848551" y="1216529"/>
            <a:ext cx="1764000" cy="1076519"/>
          </a:xfrm>
          <a:prstGeom prst="rect">
            <a:avLst/>
          </a:prstGeom>
          <a:solidFill>
            <a:srgbClr val="1277AA"/>
          </a:solidFill>
        </p:spPr>
        <p:txBody>
          <a:bodyPr vert="horz" lIns="91440" tIns="108000" rIns="91440" bIns="108000" rtlCol="0" anchor="ctr">
            <a:noAutofit/>
          </a:bodyPr>
          <a:lstStyle>
            <a:defPPr>
              <a:defRPr lang="en-US"/>
            </a:defPPr>
            <a:lvl1pPr algn="ctr">
              <a:spcBef>
                <a:spcPct val="0"/>
              </a:spcBef>
              <a:defRPr sz="2000" b="1">
                <a:solidFill>
                  <a:schemeClr val="bg1"/>
                </a:solidFill>
                <a:latin typeface="Swis721 Cn BT" panose="020B0506020202030204" pitchFamily="34" charset="0"/>
                <a:ea typeface="+mj-ea"/>
                <a:cs typeface="Segoe UI" panose="020B0502040204020203" pitchFamily="34" charset="0"/>
              </a:defRPr>
            </a:lvl1pPr>
          </a:lstStyle>
          <a:p>
            <a:r>
              <a:rPr lang="it-IT" sz="1600" dirty="0">
                <a:cs typeface="Segoe UI Semilight" panose="020B0402040204020203" pitchFamily="34" charset="0"/>
              </a:rPr>
              <a:t>STRUTTURE PORTANTI</a:t>
            </a:r>
          </a:p>
        </p:txBody>
      </p:sp>
    </p:spTree>
    <p:extLst>
      <p:ext uri="{BB962C8B-B14F-4D97-AF65-F5344CB8AC3E}">
        <p14:creationId xmlns:p14="http://schemas.microsoft.com/office/powerpoint/2010/main" val="3103355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 schema lineare</a:t>
            </a:r>
          </a:p>
        </p:txBody>
      </p:sp>
      <p:pic>
        <p:nvPicPr>
          <p:cNvPr id="13" name="Immagine 12" descr="Immagine che contiene cielo, esterni, fiume, ponte&#10;&#10;Descrizione generata automaticamente">
            <a:extLst>
              <a:ext uri="{FF2B5EF4-FFF2-40B4-BE49-F238E27FC236}">
                <a16:creationId xmlns:a16="http://schemas.microsoft.com/office/drawing/2014/main" id="{B4E9AA8D-9037-4AF3-822A-7E9B41C465B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b="19630"/>
          <a:stretch/>
        </p:blipFill>
        <p:spPr>
          <a:xfrm>
            <a:off x="0" y="1148467"/>
            <a:ext cx="9144000" cy="5014207"/>
          </a:xfrm>
          <a:prstGeom prst="rect">
            <a:avLst/>
          </a:prstGeom>
        </p:spPr>
      </p:pic>
    </p:spTree>
    <p:extLst>
      <p:ext uri="{BB962C8B-B14F-4D97-AF65-F5344CB8AC3E}">
        <p14:creationId xmlns:p14="http://schemas.microsoft.com/office/powerpoint/2010/main" val="1077668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6826249" cy="655638"/>
          </a:xfrm>
        </p:spPr>
        <p:txBody>
          <a:bodyPr/>
          <a:lstStyle/>
          <a:p>
            <a:pPr>
              <a:tabLst>
                <a:tab pos="4040188" algn="l"/>
              </a:tabLst>
            </a:pPr>
            <a:r>
              <a:rPr lang="it-IT" dirty="0"/>
              <a:t>Strutture in elevazione: ossatura muraria</a:t>
            </a:r>
          </a:p>
        </p:txBody>
      </p:sp>
      <p:pic>
        <p:nvPicPr>
          <p:cNvPr id="4" name="Immagine 3" descr="Immagine che contiene edificio, esterni, mattone, alto&#10;&#10;Descrizione generata automaticamente">
            <a:extLst>
              <a:ext uri="{FF2B5EF4-FFF2-40B4-BE49-F238E27FC236}">
                <a16:creationId xmlns:a16="http://schemas.microsoft.com/office/drawing/2014/main" id="{E796CC8E-7E88-4E78-AE7F-A4E7DA630EA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168399"/>
            <a:ext cx="3835400" cy="5113867"/>
          </a:xfrm>
          <a:prstGeom prst="rect">
            <a:avLst/>
          </a:prstGeom>
        </p:spPr>
      </p:pic>
      <p:pic>
        <p:nvPicPr>
          <p:cNvPr id="7" name="Immagine 6" descr="Immagine che contiene testo, edificio, esterni, castello&#10;&#10;Descrizione generata automaticamente">
            <a:extLst>
              <a:ext uri="{FF2B5EF4-FFF2-40B4-BE49-F238E27FC236}">
                <a16:creationId xmlns:a16="http://schemas.microsoft.com/office/drawing/2014/main" id="{10AA5979-7C1A-4E0E-BBA2-7867EA083D4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39117" y="1930400"/>
            <a:ext cx="5204883" cy="3903662"/>
          </a:xfrm>
          <a:prstGeom prst="rect">
            <a:avLst/>
          </a:prstGeom>
        </p:spPr>
      </p:pic>
    </p:spTree>
    <p:extLst>
      <p:ext uri="{BB962C8B-B14F-4D97-AF65-F5344CB8AC3E}">
        <p14:creationId xmlns:p14="http://schemas.microsoft.com/office/powerpoint/2010/main" val="4003064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6965949" cy="655638"/>
          </a:xfrm>
        </p:spPr>
        <p:txBody>
          <a:bodyPr/>
          <a:lstStyle/>
          <a:p>
            <a:pPr>
              <a:tabLst>
                <a:tab pos="4040188" algn="l"/>
              </a:tabLst>
            </a:pPr>
            <a:r>
              <a:rPr lang="it-IT" dirty="0"/>
              <a:t>Strutture in elevazione: ossatura muraria</a:t>
            </a:r>
          </a:p>
        </p:txBody>
      </p:sp>
      <p:pic>
        <p:nvPicPr>
          <p:cNvPr id="9" name="Immagine 8" descr="Immagine che contiene cielo, esterni, strada, via&#10;&#10;Descrizione generata automaticamente">
            <a:extLst>
              <a:ext uri="{FF2B5EF4-FFF2-40B4-BE49-F238E27FC236}">
                <a16:creationId xmlns:a16="http://schemas.microsoft.com/office/drawing/2014/main" id="{A8DB5D29-7BCB-47F5-AA49-17DC763F68C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b="14042"/>
          <a:stretch/>
        </p:blipFill>
        <p:spPr>
          <a:xfrm>
            <a:off x="600075" y="1139825"/>
            <a:ext cx="7943849" cy="5121276"/>
          </a:xfrm>
          <a:prstGeom prst="rect">
            <a:avLst/>
          </a:prstGeom>
        </p:spPr>
      </p:pic>
    </p:spTree>
    <p:extLst>
      <p:ext uri="{BB962C8B-B14F-4D97-AF65-F5344CB8AC3E}">
        <p14:creationId xmlns:p14="http://schemas.microsoft.com/office/powerpoint/2010/main" val="1625169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 schema lineare</a:t>
            </a:r>
          </a:p>
        </p:txBody>
      </p:sp>
      <p:pic>
        <p:nvPicPr>
          <p:cNvPr id="3" name="Immagine 2">
            <a:extLst>
              <a:ext uri="{FF2B5EF4-FFF2-40B4-BE49-F238E27FC236}">
                <a16:creationId xmlns:a16="http://schemas.microsoft.com/office/drawing/2014/main" id="{93375C33-F4EC-4027-AD01-E25608A383A5}"/>
              </a:ext>
            </a:extLst>
          </p:cNvPr>
          <p:cNvPicPr>
            <a:picLocks noChangeAspect="1"/>
          </p:cNvPicPr>
          <p:nvPr/>
        </p:nvPicPr>
        <p:blipFill>
          <a:blip r:embed="rId2"/>
          <a:stretch>
            <a:fillRect/>
          </a:stretch>
        </p:blipFill>
        <p:spPr>
          <a:xfrm>
            <a:off x="1504950" y="1129409"/>
            <a:ext cx="6134100" cy="5000625"/>
          </a:xfrm>
          <a:prstGeom prst="rect">
            <a:avLst/>
          </a:prstGeom>
        </p:spPr>
      </p:pic>
      <p:sp>
        <p:nvSpPr>
          <p:cNvPr id="5" name="Rettangolo 4">
            <a:extLst>
              <a:ext uri="{FF2B5EF4-FFF2-40B4-BE49-F238E27FC236}">
                <a16:creationId xmlns:a16="http://schemas.microsoft.com/office/drawing/2014/main" id="{829B1A3E-D991-4FFF-A60D-E8E65421B718}"/>
              </a:ext>
            </a:extLst>
          </p:cNvPr>
          <p:cNvSpPr/>
          <p:nvPr/>
        </p:nvSpPr>
        <p:spPr>
          <a:xfrm rot="5400000">
            <a:off x="6442075" y="3013079"/>
            <a:ext cx="374649" cy="1562100"/>
          </a:xfrm>
          <a:prstGeom prst="rect">
            <a:avLst/>
          </a:prstGeom>
          <a:ln w="19050">
            <a:solidFill>
              <a:srgbClr val="1277A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8" name="Isosceles Triangle 30">
            <a:extLst>
              <a:ext uri="{FF2B5EF4-FFF2-40B4-BE49-F238E27FC236}">
                <a16:creationId xmlns:a16="http://schemas.microsoft.com/office/drawing/2014/main" id="{9800B538-AE7C-4741-AFD6-6D09083EFCB3}"/>
              </a:ext>
            </a:extLst>
          </p:cNvPr>
          <p:cNvSpPr/>
          <p:nvPr/>
        </p:nvSpPr>
        <p:spPr>
          <a:xfrm>
            <a:off x="6725980" y="4189799"/>
            <a:ext cx="432000" cy="30598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Isosceles Triangle 30">
            <a:extLst>
              <a:ext uri="{FF2B5EF4-FFF2-40B4-BE49-F238E27FC236}">
                <a16:creationId xmlns:a16="http://schemas.microsoft.com/office/drawing/2014/main" id="{9800B538-AE7C-4741-AFD6-6D09083EFCB3}"/>
              </a:ext>
            </a:extLst>
          </p:cNvPr>
          <p:cNvSpPr/>
          <p:nvPr/>
        </p:nvSpPr>
        <p:spPr>
          <a:xfrm>
            <a:off x="8475720" y="4189799"/>
            <a:ext cx="432000" cy="30598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Straight Connector 9">
            <a:extLst>
              <a:ext uri="{FF2B5EF4-FFF2-40B4-BE49-F238E27FC236}">
                <a16:creationId xmlns:a16="http://schemas.microsoft.com/office/drawing/2014/main" id="{0838EF27-D2AA-43CF-AEA3-5FA43BE59CE2}"/>
              </a:ext>
            </a:extLst>
          </p:cNvPr>
          <p:cNvCxnSpPr>
            <a:cxnSpLocks/>
            <a:stCxn id="8" idx="0"/>
            <a:endCxn id="10" idx="0"/>
          </p:cNvCxnSpPr>
          <p:nvPr/>
        </p:nvCxnSpPr>
        <p:spPr>
          <a:xfrm>
            <a:off x="6941980" y="4189799"/>
            <a:ext cx="1749740" cy="0"/>
          </a:xfrm>
          <a:prstGeom prst="line">
            <a:avLst/>
          </a:prstGeom>
          <a:ln w="57150">
            <a:solidFill>
              <a:srgbClr val="1277AA"/>
            </a:solidFill>
          </a:ln>
        </p:spPr>
        <p:style>
          <a:lnRef idx="1">
            <a:schemeClr val="accent1"/>
          </a:lnRef>
          <a:fillRef idx="0">
            <a:schemeClr val="accent1"/>
          </a:fillRef>
          <a:effectRef idx="0">
            <a:schemeClr val="accent1"/>
          </a:effectRef>
          <a:fontRef idx="minor">
            <a:schemeClr val="tx1"/>
          </a:fontRef>
        </p:style>
      </p:cxnSp>
      <p:sp>
        <p:nvSpPr>
          <p:cNvPr id="17" name="Rectangle 27">
            <a:extLst>
              <a:ext uri="{FF2B5EF4-FFF2-40B4-BE49-F238E27FC236}">
                <a16:creationId xmlns:a16="http://schemas.microsoft.com/office/drawing/2014/main" id="{2A492A14-2753-47C7-AAF1-6BE2630850C7}"/>
              </a:ext>
            </a:extLst>
          </p:cNvPr>
          <p:cNvSpPr/>
          <p:nvPr/>
        </p:nvSpPr>
        <p:spPr>
          <a:xfrm rot="10800000">
            <a:off x="2270834" y="2790128"/>
            <a:ext cx="179999" cy="432048"/>
          </a:xfrm>
          <a:prstGeom prst="rect">
            <a:avLst/>
          </a:prstGeom>
          <a:pattFill prst="ltHorz">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u="sng" dirty="0"/>
          </a:p>
        </p:txBody>
      </p:sp>
      <p:cxnSp>
        <p:nvCxnSpPr>
          <p:cNvPr id="18" name="Straight Connector 9">
            <a:extLst>
              <a:ext uri="{FF2B5EF4-FFF2-40B4-BE49-F238E27FC236}">
                <a16:creationId xmlns:a16="http://schemas.microsoft.com/office/drawing/2014/main" id="{0838EF27-D2AA-43CF-AEA3-5FA43BE59CE2}"/>
              </a:ext>
            </a:extLst>
          </p:cNvPr>
          <p:cNvCxnSpPr>
            <a:cxnSpLocks/>
          </p:cNvCxnSpPr>
          <p:nvPr/>
        </p:nvCxnSpPr>
        <p:spPr>
          <a:xfrm flipV="1">
            <a:off x="739066" y="2996151"/>
            <a:ext cx="1531768" cy="10001"/>
          </a:xfrm>
          <a:prstGeom prst="line">
            <a:avLst/>
          </a:prstGeom>
          <a:ln w="57150">
            <a:solidFill>
              <a:srgbClr val="1277AA"/>
            </a:solidFill>
          </a:ln>
        </p:spPr>
        <p:style>
          <a:lnRef idx="1">
            <a:schemeClr val="accent1"/>
          </a:lnRef>
          <a:fillRef idx="0">
            <a:schemeClr val="accent1"/>
          </a:fillRef>
          <a:effectRef idx="0">
            <a:schemeClr val="accent1"/>
          </a:effectRef>
          <a:fontRef idx="minor">
            <a:schemeClr val="tx1"/>
          </a:fontRef>
        </p:style>
      </p:cxnSp>
      <p:sp>
        <p:nvSpPr>
          <p:cNvPr id="20" name="Rettangolo 19">
            <a:extLst>
              <a:ext uri="{FF2B5EF4-FFF2-40B4-BE49-F238E27FC236}">
                <a16:creationId xmlns:a16="http://schemas.microsoft.com/office/drawing/2014/main" id="{829B1A3E-D991-4FFF-A60D-E8E65421B718}"/>
              </a:ext>
            </a:extLst>
          </p:cNvPr>
          <p:cNvSpPr/>
          <p:nvPr/>
        </p:nvSpPr>
        <p:spPr>
          <a:xfrm rot="5400000">
            <a:off x="1784350" y="1917707"/>
            <a:ext cx="374649" cy="933450"/>
          </a:xfrm>
          <a:prstGeom prst="rect">
            <a:avLst/>
          </a:prstGeom>
          <a:ln w="19050">
            <a:solidFill>
              <a:srgbClr val="1277A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1" name="Rectangle 27">
            <a:extLst>
              <a:ext uri="{FF2B5EF4-FFF2-40B4-BE49-F238E27FC236}">
                <a16:creationId xmlns:a16="http://schemas.microsoft.com/office/drawing/2014/main" id="{2A492A14-2753-47C7-AAF1-6BE2630850C7}"/>
              </a:ext>
            </a:extLst>
          </p:cNvPr>
          <p:cNvSpPr/>
          <p:nvPr/>
        </p:nvSpPr>
        <p:spPr>
          <a:xfrm rot="10800000">
            <a:off x="559067" y="2790128"/>
            <a:ext cx="179999" cy="432048"/>
          </a:xfrm>
          <a:prstGeom prst="rect">
            <a:avLst/>
          </a:prstGeom>
          <a:pattFill prst="ltHorz">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u="sng" dirty="0"/>
          </a:p>
        </p:txBody>
      </p:sp>
    </p:spTree>
    <p:extLst>
      <p:ext uri="{BB962C8B-B14F-4D97-AF65-F5344CB8AC3E}">
        <p14:creationId xmlns:p14="http://schemas.microsoft.com/office/powerpoint/2010/main" val="452023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 schema lineare</a:t>
            </a:r>
          </a:p>
        </p:txBody>
      </p:sp>
      <p:pic>
        <p:nvPicPr>
          <p:cNvPr id="4" name="Immagine 3">
            <a:extLst>
              <a:ext uri="{FF2B5EF4-FFF2-40B4-BE49-F238E27FC236}">
                <a16:creationId xmlns:a16="http://schemas.microsoft.com/office/drawing/2014/main" id="{C4A4D57B-F5A7-4962-94CF-817B310AF610}"/>
              </a:ext>
            </a:extLst>
          </p:cNvPr>
          <p:cNvPicPr>
            <a:picLocks noChangeAspect="1"/>
          </p:cNvPicPr>
          <p:nvPr/>
        </p:nvPicPr>
        <p:blipFill>
          <a:blip r:embed="rId2"/>
          <a:stretch>
            <a:fillRect/>
          </a:stretch>
        </p:blipFill>
        <p:spPr>
          <a:xfrm>
            <a:off x="614362" y="1299465"/>
            <a:ext cx="7915275" cy="4772025"/>
          </a:xfrm>
          <a:prstGeom prst="rect">
            <a:avLst/>
          </a:prstGeom>
        </p:spPr>
      </p:pic>
      <p:sp>
        <p:nvSpPr>
          <p:cNvPr id="7" name="Title 3">
            <a:extLst>
              <a:ext uri="{FF2B5EF4-FFF2-40B4-BE49-F238E27FC236}">
                <a16:creationId xmlns:a16="http://schemas.microsoft.com/office/drawing/2014/main" id="{5A56B329-600D-44DD-87BA-FF6A14BAE825}"/>
              </a:ext>
            </a:extLst>
          </p:cNvPr>
          <p:cNvSpPr txBox="1">
            <a:spLocks/>
          </p:cNvSpPr>
          <p:nvPr/>
        </p:nvSpPr>
        <p:spPr>
          <a:xfrm>
            <a:off x="4490977" y="4110036"/>
            <a:ext cx="1465323" cy="969963"/>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PILASTRO</a:t>
            </a:r>
          </a:p>
          <a:p>
            <a:r>
              <a:rPr lang="it-IT" sz="1600" dirty="0">
                <a:latin typeface="Swis721 Cn BT" panose="020B0506020202030204" pitchFamily="34" charset="0"/>
              </a:rPr>
              <a:t>soggetto a pressoflessione</a:t>
            </a:r>
          </a:p>
        </p:txBody>
      </p:sp>
      <p:sp>
        <p:nvSpPr>
          <p:cNvPr id="9" name="Title 3">
            <a:extLst>
              <a:ext uri="{FF2B5EF4-FFF2-40B4-BE49-F238E27FC236}">
                <a16:creationId xmlns:a16="http://schemas.microsoft.com/office/drawing/2014/main" id="{E056D2E1-C7B9-4ACE-A282-04975472BB79}"/>
              </a:ext>
            </a:extLst>
          </p:cNvPr>
          <p:cNvSpPr txBox="1">
            <a:spLocks/>
          </p:cNvSpPr>
          <p:nvPr/>
        </p:nvSpPr>
        <p:spPr>
          <a:xfrm>
            <a:off x="4876800" y="1224407"/>
            <a:ext cx="1854200" cy="584202"/>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TRAVE soggetta a flessione e taglio</a:t>
            </a:r>
          </a:p>
        </p:txBody>
      </p:sp>
    </p:spTree>
    <p:extLst>
      <p:ext uri="{BB962C8B-B14F-4D97-AF65-F5344CB8AC3E}">
        <p14:creationId xmlns:p14="http://schemas.microsoft.com/office/powerpoint/2010/main" val="3786913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5086C-AA8E-58A4-830B-8DE8FE624119}"/>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D74ABA4B-EFC7-A13A-AD60-4389587454E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50000"/>
          <a:stretch/>
        </p:blipFill>
        <p:spPr>
          <a:xfrm>
            <a:off x="5416452" y="3765371"/>
            <a:ext cx="2838276" cy="2217605"/>
          </a:xfrm>
          <a:prstGeom prst="rect">
            <a:avLst/>
          </a:prstGeom>
        </p:spPr>
      </p:pic>
      <p:sp>
        <p:nvSpPr>
          <p:cNvPr id="6" name="Titolo 1">
            <a:extLst>
              <a:ext uri="{FF2B5EF4-FFF2-40B4-BE49-F238E27FC236}">
                <a16:creationId xmlns:a16="http://schemas.microsoft.com/office/drawing/2014/main" id="{506AA49C-AC8B-30C9-3A81-3A8FD27BB66F}"/>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 schema lineare</a:t>
            </a:r>
          </a:p>
        </p:txBody>
      </p:sp>
      <p:sp>
        <p:nvSpPr>
          <p:cNvPr id="5" name="Title 3">
            <a:extLst>
              <a:ext uri="{FF2B5EF4-FFF2-40B4-BE49-F238E27FC236}">
                <a16:creationId xmlns:a16="http://schemas.microsoft.com/office/drawing/2014/main" id="{F65F1FA3-840E-198A-D746-BB7ED194930D}"/>
              </a:ext>
            </a:extLst>
          </p:cNvPr>
          <p:cNvSpPr txBox="1">
            <a:spLocks/>
          </p:cNvSpPr>
          <p:nvPr/>
        </p:nvSpPr>
        <p:spPr>
          <a:xfrm>
            <a:off x="5473833" y="5833479"/>
            <a:ext cx="2723514" cy="410903"/>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PRESSOFLESSIONE</a:t>
            </a:r>
          </a:p>
        </p:txBody>
      </p:sp>
      <p:pic>
        <p:nvPicPr>
          <p:cNvPr id="7" name="Immagine 6">
            <a:extLst>
              <a:ext uri="{FF2B5EF4-FFF2-40B4-BE49-F238E27FC236}">
                <a16:creationId xmlns:a16="http://schemas.microsoft.com/office/drawing/2014/main" id="{D2164D0A-5964-85A7-2F7F-91F5B27C06A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r="50000"/>
          <a:stretch/>
        </p:blipFill>
        <p:spPr>
          <a:xfrm>
            <a:off x="5590076" y="1124311"/>
            <a:ext cx="2838277" cy="2217606"/>
          </a:xfrm>
          <a:prstGeom prst="rect">
            <a:avLst/>
          </a:prstGeom>
        </p:spPr>
      </p:pic>
      <p:pic>
        <p:nvPicPr>
          <p:cNvPr id="13" name="Immagine 12">
            <a:extLst>
              <a:ext uri="{FF2B5EF4-FFF2-40B4-BE49-F238E27FC236}">
                <a16:creationId xmlns:a16="http://schemas.microsoft.com/office/drawing/2014/main" id="{6E419832-DE3C-DF81-C7FD-8935DBD91A3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715647" y="1148816"/>
            <a:ext cx="3584072" cy="5095566"/>
          </a:xfrm>
          <a:prstGeom prst="rect">
            <a:avLst/>
          </a:prstGeom>
        </p:spPr>
      </p:pic>
      <p:sp>
        <p:nvSpPr>
          <p:cNvPr id="14" name="Title 3">
            <a:extLst>
              <a:ext uri="{FF2B5EF4-FFF2-40B4-BE49-F238E27FC236}">
                <a16:creationId xmlns:a16="http://schemas.microsoft.com/office/drawing/2014/main" id="{F0BE16B5-079B-9238-7E70-537EC8288E4B}"/>
              </a:ext>
            </a:extLst>
          </p:cNvPr>
          <p:cNvSpPr txBox="1">
            <a:spLocks/>
          </p:cNvSpPr>
          <p:nvPr/>
        </p:nvSpPr>
        <p:spPr>
          <a:xfrm>
            <a:off x="1145926" y="5802354"/>
            <a:ext cx="2723514" cy="410903"/>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FLESSIONE</a:t>
            </a:r>
          </a:p>
        </p:txBody>
      </p:sp>
      <p:sp>
        <p:nvSpPr>
          <p:cNvPr id="15" name="Rettangolo 14">
            <a:extLst>
              <a:ext uri="{FF2B5EF4-FFF2-40B4-BE49-F238E27FC236}">
                <a16:creationId xmlns:a16="http://schemas.microsoft.com/office/drawing/2014/main" id="{5194D2BD-D9A9-1728-2D94-BCC050C8763F}"/>
              </a:ext>
            </a:extLst>
          </p:cNvPr>
          <p:cNvSpPr/>
          <p:nvPr/>
        </p:nvSpPr>
        <p:spPr>
          <a:xfrm>
            <a:off x="2038908" y="3935393"/>
            <a:ext cx="1122744" cy="2083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CAF573D-6EFB-1FD1-1958-B7C9A493FDF3}"/>
              </a:ext>
            </a:extLst>
          </p:cNvPr>
          <p:cNvSpPr/>
          <p:nvPr/>
        </p:nvSpPr>
        <p:spPr>
          <a:xfrm>
            <a:off x="1946311" y="5402663"/>
            <a:ext cx="1122744" cy="2083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49811FFA-0BDF-2BA1-B455-28729626F12D}"/>
              </a:ext>
            </a:extLst>
          </p:cNvPr>
          <p:cNvSpPr/>
          <p:nvPr/>
        </p:nvSpPr>
        <p:spPr>
          <a:xfrm>
            <a:off x="6447842" y="3174544"/>
            <a:ext cx="1122744" cy="2083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04425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p:cNvSpPr txBox="1">
            <a:spLocks/>
          </p:cNvSpPr>
          <p:nvPr/>
        </p:nvSpPr>
        <p:spPr>
          <a:xfrm>
            <a:off x="1143000" y="3602037"/>
            <a:ext cx="6858000" cy="1005131"/>
          </a:xfrm>
          <a:prstGeom prst="rect">
            <a:avLst/>
          </a:prstGeom>
        </p:spPr>
        <p:txBody>
          <a:bodyPr vert="horz" lIns="91440" tIns="45720" rIns="91440" bIns="45720" rtlCol="0">
            <a:normAutofit/>
          </a:bodyPr>
          <a:lstStyle>
            <a:lvl1pPr marL="0" indent="0" algn="ctr" defTabSz="914400" eaLnBrk="1" latinLnBrk="0" hangingPunct="1">
              <a:lnSpc>
                <a:spcPct val="90000"/>
              </a:lnSpc>
              <a:spcBef>
                <a:spcPts val="1000"/>
              </a:spcBef>
              <a:buFont typeface="Arial" panose="020B0604020202020204" pitchFamily="34" charset="0"/>
              <a:buNone/>
              <a:defRPr sz="4000" b="1">
                <a:latin typeface="Source Sans Pro" panose="020B0503030403020204" pitchFamily="34" charset="0"/>
              </a:defRPr>
            </a:lvl1pPr>
            <a:lvl2pPr indent="0" algn="ctr" defTabSz="914400" eaLnBrk="1" latinLnBrk="0" hangingPunct="1">
              <a:lnSpc>
                <a:spcPct val="90000"/>
              </a:lnSpc>
              <a:spcBef>
                <a:spcPts val="500"/>
              </a:spcBef>
              <a:buFont typeface="Arial" panose="020B0604020202020204" pitchFamily="34" charset="0"/>
              <a:buNone/>
              <a:defRPr sz="2000">
                <a:latin typeface="+mn-lt"/>
              </a:defRPr>
            </a:lvl2pPr>
            <a:lvl3pPr indent="0" algn="ctr" defTabSz="914400" eaLnBrk="1" latinLnBrk="0" hangingPunct="1">
              <a:lnSpc>
                <a:spcPct val="90000"/>
              </a:lnSpc>
              <a:spcBef>
                <a:spcPts val="500"/>
              </a:spcBef>
              <a:buFont typeface="Arial" panose="020B0604020202020204" pitchFamily="34" charset="0"/>
              <a:buNone/>
              <a:defRPr sz="1800">
                <a:latin typeface="+mn-lt"/>
              </a:defRPr>
            </a:lvl3pPr>
            <a:lvl4pPr indent="0" algn="ctr" defTabSz="914400" eaLnBrk="1" latinLnBrk="0" hangingPunct="1">
              <a:lnSpc>
                <a:spcPct val="90000"/>
              </a:lnSpc>
              <a:spcBef>
                <a:spcPts val="500"/>
              </a:spcBef>
              <a:buFont typeface="Arial" panose="020B0604020202020204" pitchFamily="34" charset="0"/>
              <a:buNone/>
              <a:defRPr sz="1600">
                <a:latin typeface="+mn-lt"/>
              </a:defRPr>
            </a:lvl4pPr>
            <a:lvl5pPr indent="0" algn="ctr" defTabSz="914400" eaLnBrk="1" latinLnBrk="0" hangingPunct="1">
              <a:lnSpc>
                <a:spcPct val="90000"/>
              </a:lnSpc>
              <a:spcBef>
                <a:spcPts val="500"/>
              </a:spcBef>
              <a:buFont typeface="Arial" panose="020B0604020202020204" pitchFamily="34" charset="0"/>
              <a:buNone/>
              <a:defRPr sz="1600">
                <a:latin typeface="+mn-lt"/>
              </a:defRPr>
            </a:lvl5pPr>
            <a:lvl6pPr indent="0" algn="ctr">
              <a:lnSpc>
                <a:spcPct val="90000"/>
              </a:lnSpc>
              <a:spcBef>
                <a:spcPts val="500"/>
              </a:spcBef>
              <a:buFont typeface="Arial" panose="020B0604020202020204" pitchFamily="34" charset="0"/>
              <a:buNone/>
              <a:defRPr sz="1600">
                <a:latin typeface="+mn-lt"/>
              </a:defRPr>
            </a:lvl6pPr>
            <a:lvl7pPr indent="0" algn="ctr">
              <a:lnSpc>
                <a:spcPct val="90000"/>
              </a:lnSpc>
              <a:spcBef>
                <a:spcPts val="500"/>
              </a:spcBef>
              <a:buFont typeface="Arial" panose="020B0604020202020204" pitchFamily="34" charset="0"/>
              <a:buNone/>
              <a:defRPr sz="1600">
                <a:latin typeface="+mn-lt"/>
              </a:defRPr>
            </a:lvl7pPr>
            <a:lvl8pPr indent="0" algn="ctr">
              <a:lnSpc>
                <a:spcPct val="90000"/>
              </a:lnSpc>
              <a:spcBef>
                <a:spcPts val="500"/>
              </a:spcBef>
              <a:buFont typeface="Arial" panose="020B0604020202020204" pitchFamily="34" charset="0"/>
              <a:buNone/>
              <a:defRPr sz="1600">
                <a:latin typeface="+mn-lt"/>
              </a:defRPr>
            </a:lvl8pPr>
            <a:lvl9pPr indent="0" algn="ctr">
              <a:lnSpc>
                <a:spcPct val="90000"/>
              </a:lnSpc>
              <a:spcBef>
                <a:spcPts val="500"/>
              </a:spcBef>
              <a:buFont typeface="Arial" panose="020B0604020202020204" pitchFamily="34" charset="0"/>
              <a:buNone/>
              <a:defRPr sz="1600">
                <a:latin typeface="+mn-lt"/>
              </a:defRPr>
            </a:lvl9pPr>
          </a:lstStyle>
          <a:p>
            <a:r>
              <a:rPr lang="it-IT" sz="2800" dirty="0">
                <a:latin typeface="Swis721 Cn BT" panose="020B0506020202030204" pitchFamily="34" charset="0"/>
                <a:cs typeface="Segoe UI Semilight" panose="020B0402040204020203" pitchFamily="34" charset="0"/>
              </a:rPr>
              <a:t>Generalità</a:t>
            </a:r>
          </a:p>
        </p:txBody>
      </p:sp>
      <p:sp>
        <p:nvSpPr>
          <p:cNvPr id="3" name="Sottotitolo 2">
            <a:extLst>
              <a:ext uri="{FF2B5EF4-FFF2-40B4-BE49-F238E27FC236}">
                <a16:creationId xmlns:a16="http://schemas.microsoft.com/office/drawing/2014/main" id="{38A41E07-A6AF-43A0-A181-B99689608CEB}"/>
              </a:ext>
            </a:extLst>
          </p:cNvPr>
          <p:cNvSpPr txBox="1">
            <a:spLocks/>
          </p:cNvSpPr>
          <p:nvPr/>
        </p:nvSpPr>
        <p:spPr>
          <a:xfrm>
            <a:off x="1143000" y="2423869"/>
            <a:ext cx="6858000" cy="1005131"/>
          </a:xfrm>
          <a:prstGeom prst="rect">
            <a:avLst/>
          </a:prstGeom>
        </p:spPr>
        <p:txBody>
          <a:bodyPr vert="horz" lIns="91440" tIns="45720" rIns="91440" bIns="45720" rtlCol="0">
            <a:normAutofit/>
          </a:bodyPr>
          <a:lstStyle>
            <a:lvl1pPr marL="0" indent="0" algn="ctr" defTabSz="914400" eaLnBrk="1" latinLnBrk="0" hangingPunct="1">
              <a:lnSpc>
                <a:spcPct val="90000"/>
              </a:lnSpc>
              <a:spcBef>
                <a:spcPts val="1000"/>
              </a:spcBef>
              <a:buFont typeface="Arial" panose="020B0604020202020204" pitchFamily="34" charset="0"/>
              <a:buNone/>
              <a:defRPr sz="4000" b="1">
                <a:latin typeface="Source Sans Pro" panose="020B0503030403020204" pitchFamily="34" charset="0"/>
              </a:defRPr>
            </a:lvl1pPr>
            <a:lvl2pPr indent="0" algn="ctr" defTabSz="914400" eaLnBrk="1" latinLnBrk="0" hangingPunct="1">
              <a:lnSpc>
                <a:spcPct val="90000"/>
              </a:lnSpc>
              <a:spcBef>
                <a:spcPts val="500"/>
              </a:spcBef>
              <a:buFont typeface="Arial" panose="020B0604020202020204" pitchFamily="34" charset="0"/>
              <a:buNone/>
              <a:defRPr sz="2000">
                <a:latin typeface="+mn-lt"/>
              </a:defRPr>
            </a:lvl2pPr>
            <a:lvl3pPr indent="0" algn="ctr" defTabSz="914400" eaLnBrk="1" latinLnBrk="0" hangingPunct="1">
              <a:lnSpc>
                <a:spcPct val="90000"/>
              </a:lnSpc>
              <a:spcBef>
                <a:spcPts val="500"/>
              </a:spcBef>
              <a:buFont typeface="Arial" panose="020B0604020202020204" pitchFamily="34" charset="0"/>
              <a:buNone/>
              <a:defRPr sz="1800">
                <a:latin typeface="+mn-lt"/>
              </a:defRPr>
            </a:lvl3pPr>
            <a:lvl4pPr indent="0" algn="ctr" defTabSz="914400" eaLnBrk="1" latinLnBrk="0" hangingPunct="1">
              <a:lnSpc>
                <a:spcPct val="90000"/>
              </a:lnSpc>
              <a:spcBef>
                <a:spcPts val="500"/>
              </a:spcBef>
              <a:buFont typeface="Arial" panose="020B0604020202020204" pitchFamily="34" charset="0"/>
              <a:buNone/>
              <a:defRPr sz="1600">
                <a:latin typeface="+mn-lt"/>
              </a:defRPr>
            </a:lvl4pPr>
            <a:lvl5pPr indent="0" algn="ctr" defTabSz="914400" eaLnBrk="1" latinLnBrk="0" hangingPunct="1">
              <a:lnSpc>
                <a:spcPct val="90000"/>
              </a:lnSpc>
              <a:spcBef>
                <a:spcPts val="500"/>
              </a:spcBef>
              <a:buFont typeface="Arial" panose="020B0604020202020204" pitchFamily="34" charset="0"/>
              <a:buNone/>
              <a:defRPr sz="1600">
                <a:latin typeface="+mn-lt"/>
              </a:defRPr>
            </a:lvl5pPr>
            <a:lvl6pPr indent="0" algn="ctr">
              <a:lnSpc>
                <a:spcPct val="90000"/>
              </a:lnSpc>
              <a:spcBef>
                <a:spcPts val="500"/>
              </a:spcBef>
              <a:buFont typeface="Arial" panose="020B0604020202020204" pitchFamily="34" charset="0"/>
              <a:buNone/>
              <a:defRPr sz="1600">
                <a:latin typeface="+mn-lt"/>
              </a:defRPr>
            </a:lvl6pPr>
            <a:lvl7pPr indent="0" algn="ctr">
              <a:lnSpc>
                <a:spcPct val="90000"/>
              </a:lnSpc>
              <a:spcBef>
                <a:spcPts val="500"/>
              </a:spcBef>
              <a:buFont typeface="Arial" panose="020B0604020202020204" pitchFamily="34" charset="0"/>
              <a:buNone/>
              <a:defRPr sz="1600">
                <a:latin typeface="+mn-lt"/>
              </a:defRPr>
            </a:lvl7pPr>
            <a:lvl8pPr indent="0" algn="ctr">
              <a:lnSpc>
                <a:spcPct val="90000"/>
              </a:lnSpc>
              <a:spcBef>
                <a:spcPts val="500"/>
              </a:spcBef>
              <a:buFont typeface="Arial" panose="020B0604020202020204" pitchFamily="34" charset="0"/>
              <a:buNone/>
              <a:defRPr sz="1600">
                <a:latin typeface="+mn-lt"/>
              </a:defRPr>
            </a:lvl8pPr>
            <a:lvl9pPr indent="0" algn="ctr">
              <a:lnSpc>
                <a:spcPct val="90000"/>
              </a:lnSpc>
              <a:spcBef>
                <a:spcPts val="500"/>
              </a:spcBef>
              <a:buFont typeface="Arial" panose="020B0604020202020204" pitchFamily="34" charset="0"/>
              <a:buNone/>
              <a:defRPr sz="1600">
                <a:latin typeface="+mn-lt"/>
              </a:defRPr>
            </a:lvl9pPr>
          </a:lstStyle>
          <a:p>
            <a:r>
              <a:rPr lang="it-IT" sz="6600" dirty="0">
                <a:solidFill>
                  <a:srgbClr val="1277AA"/>
                </a:solidFill>
                <a:latin typeface="Swis721 Cn BT" panose="020B0506020202030204" pitchFamily="34" charset="0"/>
                <a:cs typeface="Segoe UI Semilight" panose="020B0402040204020203" pitchFamily="34" charset="0"/>
              </a:rPr>
              <a:t>2.1</a:t>
            </a:r>
          </a:p>
        </p:txBody>
      </p:sp>
    </p:spTree>
    <p:extLst>
      <p:ext uri="{BB962C8B-B14F-4D97-AF65-F5344CB8AC3E}">
        <p14:creationId xmlns:p14="http://schemas.microsoft.com/office/powerpoint/2010/main" val="2195559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 schema lineare</a:t>
            </a:r>
          </a:p>
        </p:txBody>
      </p:sp>
      <p:pic>
        <p:nvPicPr>
          <p:cNvPr id="3" name="Immagine 2">
            <a:extLst>
              <a:ext uri="{FF2B5EF4-FFF2-40B4-BE49-F238E27FC236}">
                <a16:creationId xmlns:a16="http://schemas.microsoft.com/office/drawing/2014/main" id="{BE1C5553-17AC-497E-BA45-5E4726094202}"/>
              </a:ext>
            </a:extLst>
          </p:cNvPr>
          <p:cNvPicPr>
            <a:picLocks noChangeAspect="1"/>
          </p:cNvPicPr>
          <p:nvPr/>
        </p:nvPicPr>
        <p:blipFill>
          <a:blip r:embed="rId2"/>
          <a:stretch>
            <a:fillRect/>
          </a:stretch>
        </p:blipFill>
        <p:spPr>
          <a:xfrm>
            <a:off x="1195431" y="1390201"/>
            <a:ext cx="3568700" cy="2655198"/>
          </a:xfrm>
          <a:prstGeom prst="rect">
            <a:avLst/>
          </a:prstGeom>
        </p:spPr>
      </p:pic>
      <p:pic>
        <p:nvPicPr>
          <p:cNvPr id="8" name="Immagine 7">
            <a:extLst>
              <a:ext uri="{FF2B5EF4-FFF2-40B4-BE49-F238E27FC236}">
                <a16:creationId xmlns:a16="http://schemas.microsoft.com/office/drawing/2014/main" id="{57B2FFAE-109F-45B0-B6E4-B9B1BAB698BC}"/>
              </a:ext>
            </a:extLst>
          </p:cNvPr>
          <p:cNvPicPr>
            <a:picLocks noChangeAspect="1"/>
          </p:cNvPicPr>
          <p:nvPr/>
        </p:nvPicPr>
        <p:blipFill>
          <a:blip r:embed="rId3"/>
          <a:stretch>
            <a:fillRect/>
          </a:stretch>
        </p:blipFill>
        <p:spPr>
          <a:xfrm>
            <a:off x="4414195" y="3187700"/>
            <a:ext cx="4147236" cy="2727960"/>
          </a:xfrm>
          <a:prstGeom prst="rect">
            <a:avLst/>
          </a:prstGeom>
        </p:spPr>
      </p:pic>
      <p:sp>
        <p:nvSpPr>
          <p:cNvPr id="10" name="Title 3">
            <a:extLst>
              <a:ext uri="{FF2B5EF4-FFF2-40B4-BE49-F238E27FC236}">
                <a16:creationId xmlns:a16="http://schemas.microsoft.com/office/drawing/2014/main" id="{E0166162-EAC3-4A3F-9302-2D740F637459}"/>
              </a:ext>
            </a:extLst>
          </p:cNvPr>
          <p:cNvSpPr txBox="1">
            <a:spLocks/>
          </p:cNvSpPr>
          <p:nvPr/>
        </p:nvSpPr>
        <p:spPr>
          <a:xfrm>
            <a:off x="4876800" y="1224407"/>
            <a:ext cx="2616200" cy="584202"/>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Diagramma «a farfalla» delle tensioni in una trave inflessa</a:t>
            </a:r>
          </a:p>
        </p:txBody>
      </p:sp>
      <p:sp>
        <p:nvSpPr>
          <p:cNvPr id="11" name="Title 3">
            <a:extLst>
              <a:ext uri="{FF2B5EF4-FFF2-40B4-BE49-F238E27FC236}">
                <a16:creationId xmlns:a16="http://schemas.microsoft.com/office/drawing/2014/main" id="{CE9DC905-D36A-456B-89A7-82F3E4BDC4D8}"/>
              </a:ext>
            </a:extLst>
          </p:cNvPr>
          <p:cNvSpPr txBox="1">
            <a:spLocks/>
          </p:cNvSpPr>
          <p:nvPr/>
        </p:nvSpPr>
        <p:spPr>
          <a:xfrm>
            <a:off x="1302386" y="5331458"/>
            <a:ext cx="2723514" cy="584202"/>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Posizione dell’asse neutro</a:t>
            </a:r>
          </a:p>
          <a:p>
            <a:r>
              <a:rPr lang="it-IT" sz="1600" dirty="0">
                <a:latin typeface="Swis721 Cn BT" panose="020B0506020202030204" pitchFamily="34" charset="0"/>
              </a:rPr>
              <a:t>nelle sezioni di una trave inflessa</a:t>
            </a:r>
          </a:p>
        </p:txBody>
      </p:sp>
    </p:spTree>
    <p:extLst>
      <p:ext uri="{BB962C8B-B14F-4D97-AF65-F5344CB8AC3E}">
        <p14:creationId xmlns:p14="http://schemas.microsoft.com/office/powerpoint/2010/main" val="1375330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 schema lineare</a:t>
            </a:r>
          </a:p>
        </p:txBody>
      </p:sp>
      <p:pic>
        <p:nvPicPr>
          <p:cNvPr id="3" name="Immagine 2">
            <a:extLst>
              <a:ext uri="{FF2B5EF4-FFF2-40B4-BE49-F238E27FC236}">
                <a16:creationId xmlns:a16="http://schemas.microsoft.com/office/drawing/2014/main" id="{8A916544-FEDF-4FED-ADAC-8EF8076CDA90}"/>
              </a:ext>
            </a:extLst>
          </p:cNvPr>
          <p:cNvPicPr>
            <a:picLocks noChangeAspect="1"/>
          </p:cNvPicPr>
          <p:nvPr/>
        </p:nvPicPr>
        <p:blipFill>
          <a:blip r:embed="rId2"/>
          <a:stretch>
            <a:fillRect/>
          </a:stretch>
        </p:blipFill>
        <p:spPr>
          <a:xfrm>
            <a:off x="814387" y="1160153"/>
            <a:ext cx="7515225" cy="4914900"/>
          </a:xfrm>
          <a:prstGeom prst="rect">
            <a:avLst/>
          </a:prstGeom>
        </p:spPr>
      </p:pic>
    </p:spTree>
    <p:extLst>
      <p:ext uri="{BB962C8B-B14F-4D97-AF65-F5344CB8AC3E}">
        <p14:creationId xmlns:p14="http://schemas.microsoft.com/office/powerpoint/2010/main" val="3779359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 schema lineare</a:t>
            </a:r>
          </a:p>
        </p:txBody>
      </p:sp>
      <p:pic>
        <p:nvPicPr>
          <p:cNvPr id="4" name="Immagine 3">
            <a:extLst>
              <a:ext uri="{FF2B5EF4-FFF2-40B4-BE49-F238E27FC236}">
                <a16:creationId xmlns:a16="http://schemas.microsoft.com/office/drawing/2014/main" id="{3D6D1156-99B0-436E-8FA9-C2174D2B998E}"/>
              </a:ext>
            </a:extLst>
          </p:cNvPr>
          <p:cNvPicPr>
            <a:picLocks noChangeAspect="1"/>
          </p:cNvPicPr>
          <p:nvPr/>
        </p:nvPicPr>
        <p:blipFill>
          <a:blip r:embed="rId2"/>
          <a:stretch>
            <a:fillRect/>
          </a:stretch>
        </p:blipFill>
        <p:spPr>
          <a:xfrm>
            <a:off x="923925" y="1296329"/>
            <a:ext cx="7296150" cy="4800600"/>
          </a:xfrm>
          <a:prstGeom prst="rect">
            <a:avLst/>
          </a:prstGeom>
        </p:spPr>
      </p:pic>
      <p:sp>
        <p:nvSpPr>
          <p:cNvPr id="5" name="Title 3">
            <a:extLst>
              <a:ext uri="{FF2B5EF4-FFF2-40B4-BE49-F238E27FC236}">
                <a16:creationId xmlns:a16="http://schemas.microsoft.com/office/drawing/2014/main" id="{E0166162-EAC3-4A3F-9302-2D740F637459}"/>
              </a:ext>
            </a:extLst>
          </p:cNvPr>
          <p:cNvSpPr txBox="1">
            <a:spLocks/>
          </p:cNvSpPr>
          <p:nvPr/>
        </p:nvSpPr>
        <p:spPr>
          <a:xfrm>
            <a:off x="4553744" y="4883070"/>
            <a:ext cx="876300" cy="426593"/>
          </a:xfrm>
          <a:prstGeom prst="rect">
            <a:avLst/>
          </a:prstGeom>
          <a:no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8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(campata)</a:t>
            </a:r>
          </a:p>
        </p:txBody>
      </p:sp>
    </p:spTree>
    <p:extLst>
      <p:ext uri="{BB962C8B-B14F-4D97-AF65-F5344CB8AC3E}">
        <p14:creationId xmlns:p14="http://schemas.microsoft.com/office/powerpoint/2010/main" val="2666295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 schema lineare</a:t>
            </a:r>
          </a:p>
        </p:txBody>
      </p:sp>
      <p:pic>
        <p:nvPicPr>
          <p:cNvPr id="4" name="Immagine 3">
            <a:extLst>
              <a:ext uri="{FF2B5EF4-FFF2-40B4-BE49-F238E27FC236}">
                <a16:creationId xmlns:a16="http://schemas.microsoft.com/office/drawing/2014/main" id="{4076B886-8FFA-4423-A177-CC8431F6F5BA}"/>
              </a:ext>
            </a:extLst>
          </p:cNvPr>
          <p:cNvPicPr>
            <a:picLocks noChangeAspect="1"/>
          </p:cNvPicPr>
          <p:nvPr/>
        </p:nvPicPr>
        <p:blipFill>
          <a:blip r:embed="rId2"/>
          <a:stretch>
            <a:fillRect/>
          </a:stretch>
        </p:blipFill>
        <p:spPr>
          <a:xfrm>
            <a:off x="719137" y="1331409"/>
            <a:ext cx="7705725" cy="4819650"/>
          </a:xfrm>
          <a:prstGeom prst="rect">
            <a:avLst/>
          </a:prstGeom>
        </p:spPr>
      </p:pic>
      <p:cxnSp>
        <p:nvCxnSpPr>
          <p:cNvPr id="8" name="Connettore diritto 7"/>
          <p:cNvCxnSpPr/>
          <p:nvPr/>
        </p:nvCxnSpPr>
        <p:spPr>
          <a:xfrm>
            <a:off x="2365375" y="3324225"/>
            <a:ext cx="499745" cy="501015"/>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3" name="Connettore diritto 12"/>
          <p:cNvCxnSpPr/>
          <p:nvPr/>
        </p:nvCxnSpPr>
        <p:spPr>
          <a:xfrm>
            <a:off x="1990725" y="2946400"/>
            <a:ext cx="343050" cy="351997"/>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a:xfrm>
            <a:off x="3576638" y="3174206"/>
            <a:ext cx="721518" cy="433388"/>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a:xfrm>
            <a:off x="3048794" y="2832893"/>
            <a:ext cx="463550" cy="307976"/>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3" name="Connettore diritto 22"/>
          <p:cNvCxnSpPr/>
          <p:nvPr/>
        </p:nvCxnSpPr>
        <p:spPr>
          <a:xfrm>
            <a:off x="4706929" y="3028156"/>
            <a:ext cx="834090" cy="388144"/>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5" name="Connettore diritto 24"/>
          <p:cNvCxnSpPr/>
          <p:nvPr/>
        </p:nvCxnSpPr>
        <p:spPr>
          <a:xfrm flipH="1">
            <a:off x="5691188" y="3028156"/>
            <a:ext cx="895350" cy="112713"/>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p:nvPr/>
        </p:nvCxnSpPr>
        <p:spPr>
          <a:xfrm flipH="1">
            <a:off x="6646070" y="2893219"/>
            <a:ext cx="740568" cy="134937"/>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a:xfrm flipV="1">
            <a:off x="5715000" y="2657260"/>
            <a:ext cx="735806" cy="74034"/>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33" name="Connettore diritto 32"/>
          <p:cNvCxnSpPr/>
          <p:nvPr/>
        </p:nvCxnSpPr>
        <p:spPr>
          <a:xfrm flipV="1">
            <a:off x="5229225" y="2747963"/>
            <a:ext cx="397669" cy="33337"/>
          </a:xfrm>
          <a:prstGeom prst="line">
            <a:avLst/>
          </a:prstGeom>
          <a:ln w="57150" cap="sq">
            <a:solidFill>
              <a:srgbClr val="1277AA"/>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36" name="Title 3">
            <a:extLst>
              <a:ext uri="{FF2B5EF4-FFF2-40B4-BE49-F238E27FC236}">
                <a16:creationId xmlns:a16="http://schemas.microsoft.com/office/drawing/2014/main" id="{6B4521FC-6082-4F17-884C-8CF5C58F530E}"/>
              </a:ext>
            </a:extLst>
          </p:cNvPr>
          <p:cNvSpPr txBox="1">
            <a:spLocks/>
          </p:cNvSpPr>
          <p:nvPr/>
        </p:nvSpPr>
        <p:spPr>
          <a:xfrm>
            <a:off x="443866" y="2195198"/>
            <a:ext cx="1613534" cy="50824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Disposizione LONGITUDINALE</a:t>
            </a:r>
          </a:p>
        </p:txBody>
      </p:sp>
      <p:sp>
        <p:nvSpPr>
          <p:cNvPr id="37" name="Title 3">
            <a:extLst>
              <a:ext uri="{FF2B5EF4-FFF2-40B4-BE49-F238E27FC236}">
                <a16:creationId xmlns:a16="http://schemas.microsoft.com/office/drawing/2014/main" id="{6B4521FC-6082-4F17-884C-8CF5C58F530E}"/>
              </a:ext>
            </a:extLst>
          </p:cNvPr>
          <p:cNvSpPr txBox="1">
            <a:spLocks/>
          </p:cNvSpPr>
          <p:nvPr/>
        </p:nvSpPr>
        <p:spPr>
          <a:xfrm>
            <a:off x="7023020" y="1684231"/>
            <a:ext cx="1613534" cy="50824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Disposizione TRASVERSALE</a:t>
            </a:r>
          </a:p>
        </p:txBody>
      </p:sp>
    </p:spTree>
    <p:extLst>
      <p:ext uri="{BB962C8B-B14F-4D97-AF65-F5344CB8AC3E}">
        <p14:creationId xmlns:p14="http://schemas.microsoft.com/office/powerpoint/2010/main" val="1682657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 schema lineare</a:t>
            </a:r>
          </a:p>
        </p:txBody>
      </p:sp>
      <p:pic>
        <p:nvPicPr>
          <p:cNvPr id="4" name="Immagine 3">
            <a:extLst>
              <a:ext uri="{FF2B5EF4-FFF2-40B4-BE49-F238E27FC236}">
                <a16:creationId xmlns:a16="http://schemas.microsoft.com/office/drawing/2014/main" id="{4076B886-8FFA-4423-A177-CC8431F6F5BA}"/>
              </a:ext>
            </a:extLst>
          </p:cNvPr>
          <p:cNvPicPr>
            <a:picLocks noChangeAspect="1"/>
          </p:cNvPicPr>
          <p:nvPr/>
        </p:nvPicPr>
        <p:blipFill>
          <a:blip r:embed="rId2"/>
          <a:stretch>
            <a:fillRect/>
          </a:stretch>
        </p:blipFill>
        <p:spPr>
          <a:xfrm>
            <a:off x="719137" y="1331409"/>
            <a:ext cx="7705725" cy="4819650"/>
          </a:xfrm>
          <a:prstGeom prst="rect">
            <a:avLst/>
          </a:prstGeom>
        </p:spPr>
      </p:pic>
      <p:cxnSp>
        <p:nvCxnSpPr>
          <p:cNvPr id="8" name="Connettore diritto 7"/>
          <p:cNvCxnSpPr/>
          <p:nvPr/>
        </p:nvCxnSpPr>
        <p:spPr>
          <a:xfrm>
            <a:off x="2365375" y="3324225"/>
            <a:ext cx="499745" cy="501015"/>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3" name="Connettore diritto 12"/>
          <p:cNvCxnSpPr/>
          <p:nvPr/>
        </p:nvCxnSpPr>
        <p:spPr>
          <a:xfrm flipV="1">
            <a:off x="1587500" y="3060700"/>
            <a:ext cx="1123950" cy="111126"/>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a:xfrm flipV="1">
            <a:off x="3400425" y="3324225"/>
            <a:ext cx="1110933" cy="161925"/>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a:xfrm>
            <a:off x="3048794" y="2832893"/>
            <a:ext cx="463550" cy="307976"/>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3" name="Connettore diritto 22"/>
          <p:cNvCxnSpPr/>
          <p:nvPr/>
        </p:nvCxnSpPr>
        <p:spPr>
          <a:xfrm>
            <a:off x="4706929" y="3028156"/>
            <a:ext cx="834090" cy="388144"/>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5" name="Connettore diritto 24"/>
          <p:cNvCxnSpPr/>
          <p:nvPr/>
        </p:nvCxnSpPr>
        <p:spPr>
          <a:xfrm flipH="1">
            <a:off x="5691188" y="3028156"/>
            <a:ext cx="895350" cy="112713"/>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a:xfrm flipV="1">
            <a:off x="5715000" y="2657260"/>
            <a:ext cx="735806" cy="74034"/>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36" name="Title 3">
            <a:extLst>
              <a:ext uri="{FF2B5EF4-FFF2-40B4-BE49-F238E27FC236}">
                <a16:creationId xmlns:a16="http://schemas.microsoft.com/office/drawing/2014/main" id="{6B4521FC-6082-4F17-884C-8CF5C58F530E}"/>
              </a:ext>
            </a:extLst>
          </p:cNvPr>
          <p:cNvSpPr txBox="1">
            <a:spLocks/>
          </p:cNvSpPr>
          <p:nvPr/>
        </p:nvSpPr>
        <p:spPr>
          <a:xfrm>
            <a:off x="2162250" y="1155941"/>
            <a:ext cx="1613534" cy="828134"/>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Disposizione INCROCIATA</a:t>
            </a:r>
          </a:p>
          <a:p>
            <a:r>
              <a:rPr lang="it-IT" sz="1600" dirty="0">
                <a:latin typeface="Swis721 Cn BT" panose="020B0506020202030204" pitchFamily="34" charset="0"/>
              </a:rPr>
              <a:t>(a SCACCHIERA)</a:t>
            </a:r>
          </a:p>
        </p:txBody>
      </p:sp>
      <p:cxnSp>
        <p:nvCxnSpPr>
          <p:cNvPr id="15" name="Connettore diritto 14"/>
          <p:cNvCxnSpPr/>
          <p:nvPr/>
        </p:nvCxnSpPr>
        <p:spPr>
          <a:xfrm>
            <a:off x="6495097" y="2803097"/>
            <a:ext cx="1055847" cy="297291"/>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6" name="Connettore diritto 15"/>
          <p:cNvCxnSpPr/>
          <p:nvPr/>
        </p:nvCxnSpPr>
        <p:spPr>
          <a:xfrm>
            <a:off x="5236369" y="2764486"/>
            <a:ext cx="357187" cy="128733"/>
          </a:xfrm>
          <a:prstGeom prst="line">
            <a:avLst/>
          </a:prstGeom>
          <a:ln w="57150" cap="sq">
            <a:solidFill>
              <a:srgbClr val="1277AA"/>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757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6978649" cy="655638"/>
          </a:xfrm>
        </p:spPr>
        <p:txBody>
          <a:bodyPr/>
          <a:lstStyle/>
          <a:p>
            <a:pPr>
              <a:tabLst>
                <a:tab pos="4040188" algn="l"/>
              </a:tabLst>
            </a:pPr>
            <a:r>
              <a:rPr lang="it-IT" dirty="0"/>
              <a:t>Strutture in elevazione: schema scatolare</a:t>
            </a:r>
          </a:p>
        </p:txBody>
      </p:sp>
      <p:pic>
        <p:nvPicPr>
          <p:cNvPr id="4" name="Immagine 3">
            <a:extLst>
              <a:ext uri="{FF2B5EF4-FFF2-40B4-BE49-F238E27FC236}">
                <a16:creationId xmlns:a16="http://schemas.microsoft.com/office/drawing/2014/main" id="{B0CFDE17-0D4A-401C-A447-6E2C6C6AB2E4}"/>
              </a:ext>
            </a:extLst>
          </p:cNvPr>
          <p:cNvPicPr>
            <a:picLocks noChangeAspect="1"/>
          </p:cNvPicPr>
          <p:nvPr/>
        </p:nvPicPr>
        <p:blipFill rotWithShape="1">
          <a:blip r:embed="rId2"/>
          <a:srcRect l="50000"/>
          <a:stretch/>
        </p:blipFill>
        <p:spPr>
          <a:xfrm>
            <a:off x="4571999" y="1313404"/>
            <a:ext cx="3838575" cy="4543425"/>
          </a:xfrm>
          <a:prstGeom prst="rect">
            <a:avLst/>
          </a:prstGeom>
        </p:spPr>
      </p:pic>
      <p:sp>
        <p:nvSpPr>
          <p:cNvPr id="5" name="Title 3">
            <a:extLst>
              <a:ext uri="{FF2B5EF4-FFF2-40B4-BE49-F238E27FC236}">
                <a16:creationId xmlns:a16="http://schemas.microsoft.com/office/drawing/2014/main" id="{92F1805F-9233-478D-8A07-FEA999110D16}"/>
              </a:ext>
            </a:extLst>
          </p:cNvPr>
          <p:cNvSpPr txBox="1">
            <a:spLocks/>
          </p:cNvSpPr>
          <p:nvPr/>
        </p:nvSpPr>
        <p:spPr>
          <a:xfrm>
            <a:off x="628650" y="1044000"/>
            <a:ext cx="3943350"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Lo schema funzionale </a:t>
            </a:r>
            <a:r>
              <a:rPr lang="it-IT" sz="1200" b="1" dirty="0">
                <a:solidFill>
                  <a:srgbClr val="1277AA"/>
                </a:solidFill>
                <a:latin typeface="Segoe UI" panose="020B0502040204020203" pitchFamily="34" charset="0"/>
                <a:cs typeface="Segoe UI" panose="020B0502040204020203" pitchFamily="34" charset="0"/>
              </a:rPr>
              <a:t>scatolare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si riferisce all’uso di </a:t>
            </a:r>
            <a:r>
              <a:rPr lang="it-IT" sz="1200" b="1" dirty="0">
                <a:solidFill>
                  <a:srgbClr val="1277AA"/>
                </a:solidFill>
                <a:latin typeface="Segoe UI" panose="020B0502040204020203" pitchFamily="34" charset="0"/>
                <a:cs typeface="Segoe UI" panose="020B0502040204020203" pitchFamily="34" charset="0"/>
              </a:rPr>
              <a:t>elementi tecnici bidimensionali </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o piani, completato da elementi tecnici orizzontali.</a:t>
            </a: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La struttura scatolare lavora prevalentemente a compressione e taglio, ed è costituita da:</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Setti;</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Solai (o impalcati).</a:t>
            </a:r>
          </a:p>
        </p:txBody>
      </p:sp>
    </p:spTree>
    <p:extLst>
      <p:ext uri="{BB962C8B-B14F-4D97-AF65-F5344CB8AC3E}">
        <p14:creationId xmlns:p14="http://schemas.microsoft.com/office/powerpoint/2010/main" val="2694001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1BB8513-2920-4A8D-8873-22C6A0FF6E68}"/>
              </a:ext>
            </a:extLst>
          </p:cNvPr>
          <p:cNvPicPr>
            <a:picLocks noChangeAspect="1"/>
          </p:cNvPicPr>
          <p:nvPr/>
        </p:nvPicPr>
        <p:blipFill>
          <a:blip r:embed="rId2"/>
          <a:stretch>
            <a:fillRect/>
          </a:stretch>
        </p:blipFill>
        <p:spPr>
          <a:xfrm>
            <a:off x="1795462" y="1220245"/>
            <a:ext cx="5553075" cy="5019675"/>
          </a:xfrm>
          <a:prstGeom prst="rect">
            <a:avLst/>
          </a:prstGeom>
        </p:spPr>
      </p:pic>
      <p:sp>
        <p:nvSpPr>
          <p:cNvPr id="7" name="Titolo 1">
            <a:extLst>
              <a:ext uri="{FF2B5EF4-FFF2-40B4-BE49-F238E27FC236}">
                <a16:creationId xmlns:a16="http://schemas.microsoft.com/office/drawing/2014/main" id="{0672A7B2-C62B-4F76-A79C-F9844C166BD9}"/>
              </a:ext>
            </a:extLst>
          </p:cNvPr>
          <p:cNvSpPr>
            <a:spLocks noGrp="1"/>
          </p:cNvSpPr>
          <p:nvPr>
            <p:ph type="title"/>
          </p:nvPr>
        </p:nvSpPr>
        <p:spPr>
          <a:xfrm>
            <a:off x="628650" y="365125"/>
            <a:ext cx="6978649" cy="655638"/>
          </a:xfrm>
        </p:spPr>
        <p:txBody>
          <a:bodyPr/>
          <a:lstStyle/>
          <a:p>
            <a:pPr>
              <a:tabLst>
                <a:tab pos="4040188" algn="l"/>
              </a:tabLst>
            </a:pPr>
            <a:r>
              <a:rPr lang="it-IT" dirty="0"/>
              <a:t>Strutture in elevazione: schema scatolare</a:t>
            </a:r>
          </a:p>
        </p:txBody>
      </p:sp>
      <p:sp>
        <p:nvSpPr>
          <p:cNvPr id="4" name="Rettangolo 3">
            <a:extLst>
              <a:ext uri="{FF2B5EF4-FFF2-40B4-BE49-F238E27FC236}">
                <a16:creationId xmlns:a16="http://schemas.microsoft.com/office/drawing/2014/main" id="{71A90F6E-9926-49F2-A122-5E8EF44171CF}"/>
              </a:ext>
            </a:extLst>
          </p:cNvPr>
          <p:cNvSpPr/>
          <p:nvPr/>
        </p:nvSpPr>
        <p:spPr>
          <a:xfrm rot="5400000">
            <a:off x="1921774" y="1960771"/>
            <a:ext cx="856225" cy="1232675"/>
          </a:xfrm>
          <a:prstGeom prst="rect">
            <a:avLst/>
          </a:prstGeom>
          <a:ln w="19050">
            <a:solidFill>
              <a:srgbClr val="1277A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 name="Isosceles Triangle 30">
            <a:extLst>
              <a:ext uri="{FF2B5EF4-FFF2-40B4-BE49-F238E27FC236}">
                <a16:creationId xmlns:a16="http://schemas.microsoft.com/office/drawing/2014/main" id="{80C7FC18-5FDF-4EBB-AA3E-0F7682CB7C2C}"/>
              </a:ext>
            </a:extLst>
          </p:cNvPr>
          <p:cNvSpPr/>
          <p:nvPr/>
        </p:nvSpPr>
        <p:spPr>
          <a:xfrm>
            <a:off x="642679" y="3311201"/>
            <a:ext cx="432000" cy="30598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Isosceles Triangle 30">
            <a:extLst>
              <a:ext uri="{FF2B5EF4-FFF2-40B4-BE49-F238E27FC236}">
                <a16:creationId xmlns:a16="http://schemas.microsoft.com/office/drawing/2014/main" id="{132843FB-32CB-40D4-A544-E24B14A9346E}"/>
              </a:ext>
            </a:extLst>
          </p:cNvPr>
          <p:cNvSpPr/>
          <p:nvPr/>
        </p:nvSpPr>
        <p:spPr>
          <a:xfrm>
            <a:off x="2392419" y="3311201"/>
            <a:ext cx="432000" cy="30598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Straight Connector 9">
            <a:extLst>
              <a:ext uri="{FF2B5EF4-FFF2-40B4-BE49-F238E27FC236}">
                <a16:creationId xmlns:a16="http://schemas.microsoft.com/office/drawing/2014/main" id="{419631C5-DF32-4F7E-93AA-757F07480C96}"/>
              </a:ext>
            </a:extLst>
          </p:cNvPr>
          <p:cNvCxnSpPr>
            <a:cxnSpLocks/>
            <a:stCxn id="5" idx="0"/>
            <a:endCxn id="6" idx="0"/>
          </p:cNvCxnSpPr>
          <p:nvPr/>
        </p:nvCxnSpPr>
        <p:spPr>
          <a:xfrm>
            <a:off x="858679" y="3311201"/>
            <a:ext cx="1749740" cy="0"/>
          </a:xfrm>
          <a:prstGeom prst="line">
            <a:avLst/>
          </a:prstGeom>
          <a:ln w="57150">
            <a:solidFill>
              <a:srgbClr val="1277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957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22E83AF-295F-4116-AE49-F75A9FFF278C}"/>
              </a:ext>
            </a:extLst>
          </p:cNvPr>
          <p:cNvPicPr>
            <a:picLocks noChangeAspect="1"/>
          </p:cNvPicPr>
          <p:nvPr/>
        </p:nvPicPr>
        <p:blipFill>
          <a:blip r:embed="rId2"/>
          <a:stretch>
            <a:fillRect/>
          </a:stretch>
        </p:blipFill>
        <p:spPr>
          <a:xfrm>
            <a:off x="1481137" y="1148731"/>
            <a:ext cx="6638925" cy="4914900"/>
          </a:xfrm>
          <a:prstGeom prst="rect">
            <a:avLst/>
          </a:prstGeom>
        </p:spPr>
      </p:pic>
      <p:sp>
        <p:nvSpPr>
          <p:cNvPr id="5" name="Title 3">
            <a:extLst>
              <a:ext uri="{FF2B5EF4-FFF2-40B4-BE49-F238E27FC236}">
                <a16:creationId xmlns:a16="http://schemas.microsoft.com/office/drawing/2014/main" id="{B03BE599-D155-4612-B308-24053D19C202}"/>
              </a:ext>
            </a:extLst>
          </p:cNvPr>
          <p:cNvSpPr txBox="1">
            <a:spLocks/>
          </p:cNvSpPr>
          <p:nvPr/>
        </p:nvSpPr>
        <p:spPr>
          <a:xfrm>
            <a:off x="6602451" y="1097658"/>
            <a:ext cx="1320800" cy="595779"/>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SOLAIO</a:t>
            </a:r>
          </a:p>
          <a:p>
            <a:r>
              <a:rPr lang="it-IT" sz="1600" dirty="0">
                <a:latin typeface="Swis721 Cn BT" panose="020B0506020202030204" pitchFamily="34" charset="0"/>
              </a:rPr>
              <a:t>(IMPALCATO)</a:t>
            </a:r>
          </a:p>
        </p:txBody>
      </p:sp>
      <p:sp>
        <p:nvSpPr>
          <p:cNvPr id="7" name="Title 3">
            <a:extLst>
              <a:ext uri="{FF2B5EF4-FFF2-40B4-BE49-F238E27FC236}">
                <a16:creationId xmlns:a16="http://schemas.microsoft.com/office/drawing/2014/main" id="{7B10E62E-225A-42EA-A76F-9581C8A5E8BF}"/>
              </a:ext>
            </a:extLst>
          </p:cNvPr>
          <p:cNvSpPr txBox="1">
            <a:spLocks/>
          </p:cNvSpPr>
          <p:nvPr/>
        </p:nvSpPr>
        <p:spPr>
          <a:xfrm>
            <a:off x="7262851" y="4519224"/>
            <a:ext cx="1320800" cy="595779"/>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SETTO PORTANTE</a:t>
            </a:r>
          </a:p>
        </p:txBody>
      </p:sp>
      <p:sp>
        <p:nvSpPr>
          <p:cNvPr id="8" name="Title 3">
            <a:extLst>
              <a:ext uri="{FF2B5EF4-FFF2-40B4-BE49-F238E27FC236}">
                <a16:creationId xmlns:a16="http://schemas.microsoft.com/office/drawing/2014/main" id="{11E4666A-F13B-4AAB-9A52-84116E4A7E5B}"/>
              </a:ext>
            </a:extLst>
          </p:cNvPr>
          <p:cNvSpPr txBox="1">
            <a:spLocks/>
          </p:cNvSpPr>
          <p:nvPr/>
        </p:nvSpPr>
        <p:spPr>
          <a:xfrm>
            <a:off x="775318" y="3097965"/>
            <a:ext cx="1320800" cy="595779"/>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CORDOLO DI FONDAZIONE</a:t>
            </a:r>
          </a:p>
        </p:txBody>
      </p:sp>
      <p:sp>
        <p:nvSpPr>
          <p:cNvPr id="9" name="Titolo 1">
            <a:extLst>
              <a:ext uri="{FF2B5EF4-FFF2-40B4-BE49-F238E27FC236}">
                <a16:creationId xmlns:a16="http://schemas.microsoft.com/office/drawing/2014/main" id="{445A5BE6-01EB-4B05-BECC-B77B4186D76B}"/>
              </a:ext>
            </a:extLst>
          </p:cNvPr>
          <p:cNvSpPr>
            <a:spLocks noGrp="1"/>
          </p:cNvSpPr>
          <p:nvPr>
            <p:ph type="title"/>
          </p:nvPr>
        </p:nvSpPr>
        <p:spPr>
          <a:xfrm>
            <a:off x="628650" y="365125"/>
            <a:ext cx="6978649" cy="655638"/>
          </a:xfrm>
        </p:spPr>
        <p:txBody>
          <a:bodyPr/>
          <a:lstStyle/>
          <a:p>
            <a:pPr>
              <a:tabLst>
                <a:tab pos="4040188" algn="l"/>
              </a:tabLst>
            </a:pPr>
            <a:r>
              <a:rPr lang="it-IT" dirty="0"/>
              <a:t>Strutture in elevazione: schema scatolare</a:t>
            </a:r>
          </a:p>
        </p:txBody>
      </p:sp>
      <p:sp>
        <p:nvSpPr>
          <p:cNvPr id="10" name="Title 3">
            <a:extLst>
              <a:ext uri="{FF2B5EF4-FFF2-40B4-BE49-F238E27FC236}">
                <a16:creationId xmlns:a16="http://schemas.microsoft.com/office/drawing/2014/main" id="{DC0DB452-8E81-4A55-8A1E-5D04C29CDBEA}"/>
              </a:ext>
            </a:extLst>
          </p:cNvPr>
          <p:cNvSpPr txBox="1">
            <a:spLocks/>
          </p:cNvSpPr>
          <p:nvPr/>
        </p:nvSpPr>
        <p:spPr>
          <a:xfrm>
            <a:off x="1075162" y="5332388"/>
            <a:ext cx="3408557" cy="595779"/>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trasmissione al terreno del peso della costruzione, senza cedimenti differenziali</a:t>
            </a:r>
          </a:p>
        </p:txBody>
      </p:sp>
      <p:sp>
        <p:nvSpPr>
          <p:cNvPr id="11" name="Title 3">
            <a:extLst>
              <a:ext uri="{FF2B5EF4-FFF2-40B4-BE49-F238E27FC236}">
                <a16:creationId xmlns:a16="http://schemas.microsoft.com/office/drawing/2014/main" id="{BE9B96DC-7969-42F9-99C3-6215E981FBFE}"/>
              </a:ext>
            </a:extLst>
          </p:cNvPr>
          <p:cNvSpPr txBox="1">
            <a:spLocks/>
          </p:cNvSpPr>
          <p:nvPr/>
        </p:nvSpPr>
        <p:spPr>
          <a:xfrm>
            <a:off x="941348" y="1959104"/>
            <a:ext cx="1320800" cy="595779"/>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CORDOLO</a:t>
            </a:r>
          </a:p>
          <a:p>
            <a:r>
              <a:rPr lang="it-IT" sz="1600" dirty="0">
                <a:latin typeface="Swis721 Cn BT" panose="020B0506020202030204" pitchFamily="34" charset="0"/>
              </a:rPr>
              <a:t>DI PIANO</a:t>
            </a:r>
          </a:p>
        </p:txBody>
      </p:sp>
      <p:sp>
        <p:nvSpPr>
          <p:cNvPr id="12" name="Title 3">
            <a:extLst>
              <a:ext uri="{FF2B5EF4-FFF2-40B4-BE49-F238E27FC236}">
                <a16:creationId xmlns:a16="http://schemas.microsoft.com/office/drawing/2014/main" id="{6ED9EFF9-B06E-426C-B05A-979AD9E76C7C}"/>
              </a:ext>
            </a:extLst>
          </p:cNvPr>
          <p:cNvSpPr txBox="1">
            <a:spLocks/>
          </p:cNvSpPr>
          <p:nvPr/>
        </p:nvSpPr>
        <p:spPr>
          <a:xfrm>
            <a:off x="7442200" y="1770333"/>
            <a:ext cx="1551007" cy="1327632"/>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SETTO DI CONTROVENTO contro l’instabilità laterale alle forze orizzontali</a:t>
            </a:r>
          </a:p>
        </p:txBody>
      </p:sp>
      <p:cxnSp>
        <p:nvCxnSpPr>
          <p:cNvPr id="13" name="Connettore diritto 12">
            <a:extLst>
              <a:ext uri="{FF2B5EF4-FFF2-40B4-BE49-F238E27FC236}">
                <a16:creationId xmlns:a16="http://schemas.microsoft.com/office/drawing/2014/main" id="{7C1ED256-9BB2-49C8-9F1F-6486085EE552}"/>
              </a:ext>
            </a:extLst>
          </p:cNvPr>
          <p:cNvCxnSpPr>
            <a:cxnSpLocks/>
            <a:stCxn id="12" idx="1"/>
          </p:cNvCxnSpPr>
          <p:nvPr/>
        </p:nvCxnSpPr>
        <p:spPr>
          <a:xfrm flipH="1">
            <a:off x="6405034" y="2434149"/>
            <a:ext cx="1037166" cy="254284"/>
          </a:xfrm>
          <a:prstGeom prst="line">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54CF6BA8-1021-4592-B8A7-76F8E5335FF1}"/>
              </a:ext>
            </a:extLst>
          </p:cNvPr>
          <p:cNvCxnSpPr>
            <a:cxnSpLocks/>
            <a:stCxn id="11" idx="3"/>
          </p:cNvCxnSpPr>
          <p:nvPr/>
        </p:nvCxnSpPr>
        <p:spPr>
          <a:xfrm>
            <a:off x="2262148" y="2256994"/>
            <a:ext cx="716002" cy="152831"/>
          </a:xfrm>
          <a:prstGeom prst="line">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22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22E83AF-295F-4116-AE49-F75A9FFF278C}"/>
              </a:ext>
            </a:extLst>
          </p:cNvPr>
          <p:cNvPicPr>
            <a:picLocks noChangeAspect="1"/>
          </p:cNvPicPr>
          <p:nvPr/>
        </p:nvPicPr>
        <p:blipFill>
          <a:blip r:embed="rId2"/>
          <a:stretch>
            <a:fillRect/>
          </a:stretch>
        </p:blipFill>
        <p:spPr>
          <a:xfrm>
            <a:off x="1470247" y="1148733"/>
            <a:ext cx="6638925" cy="4914900"/>
          </a:xfrm>
          <a:prstGeom prst="rect">
            <a:avLst/>
          </a:prstGeom>
        </p:spPr>
      </p:pic>
      <p:sp>
        <p:nvSpPr>
          <p:cNvPr id="9" name="Titolo 1">
            <a:extLst>
              <a:ext uri="{FF2B5EF4-FFF2-40B4-BE49-F238E27FC236}">
                <a16:creationId xmlns:a16="http://schemas.microsoft.com/office/drawing/2014/main" id="{445A5BE6-01EB-4B05-BECC-B77B4186D76B}"/>
              </a:ext>
            </a:extLst>
          </p:cNvPr>
          <p:cNvSpPr>
            <a:spLocks noGrp="1"/>
          </p:cNvSpPr>
          <p:nvPr>
            <p:ph type="title"/>
          </p:nvPr>
        </p:nvSpPr>
        <p:spPr>
          <a:xfrm>
            <a:off x="628650" y="365125"/>
            <a:ext cx="6978649" cy="655638"/>
          </a:xfrm>
        </p:spPr>
        <p:txBody>
          <a:bodyPr/>
          <a:lstStyle/>
          <a:p>
            <a:pPr>
              <a:tabLst>
                <a:tab pos="4040188" algn="l"/>
              </a:tabLst>
            </a:pPr>
            <a:r>
              <a:rPr lang="it-IT" dirty="0"/>
              <a:t>Strutture in elevazione: schema scatolare</a:t>
            </a:r>
          </a:p>
        </p:txBody>
      </p:sp>
      <p:sp>
        <p:nvSpPr>
          <p:cNvPr id="15" name="Title 3">
            <a:extLst>
              <a:ext uri="{FF2B5EF4-FFF2-40B4-BE49-F238E27FC236}">
                <a16:creationId xmlns:a16="http://schemas.microsoft.com/office/drawing/2014/main" id="{83B0A0A9-BA95-418D-95D9-BDDA3896AF6D}"/>
              </a:ext>
            </a:extLst>
          </p:cNvPr>
          <p:cNvSpPr txBox="1">
            <a:spLocks/>
          </p:cNvSpPr>
          <p:nvPr/>
        </p:nvSpPr>
        <p:spPr>
          <a:xfrm>
            <a:off x="1179734" y="1094055"/>
            <a:ext cx="3409950"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Disposizione </a:t>
            </a:r>
            <a:r>
              <a:rPr lang="it-IT" sz="1600" b="1" dirty="0">
                <a:latin typeface="Swis721 Cn BT" panose="020B0506020202030204" pitchFamily="34" charset="0"/>
              </a:rPr>
              <a:t>TRASVERSALE</a:t>
            </a:r>
          </a:p>
        </p:txBody>
      </p:sp>
      <p:sp>
        <p:nvSpPr>
          <p:cNvPr id="16" name="Rettangolo 15">
            <a:extLst>
              <a:ext uri="{FF2B5EF4-FFF2-40B4-BE49-F238E27FC236}">
                <a16:creationId xmlns:a16="http://schemas.microsoft.com/office/drawing/2014/main" id="{5E308B4F-49D6-40A4-8EF7-5A88BAA72D82}"/>
              </a:ext>
            </a:extLst>
          </p:cNvPr>
          <p:cNvSpPr/>
          <p:nvPr/>
        </p:nvSpPr>
        <p:spPr>
          <a:xfrm>
            <a:off x="1470247" y="3242993"/>
            <a:ext cx="643170" cy="451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itle 3">
            <a:extLst>
              <a:ext uri="{FF2B5EF4-FFF2-40B4-BE49-F238E27FC236}">
                <a16:creationId xmlns:a16="http://schemas.microsoft.com/office/drawing/2014/main" id="{B55B6287-44E3-4C20-9109-326CEEAFC9FF}"/>
              </a:ext>
            </a:extLst>
          </p:cNvPr>
          <p:cNvSpPr txBox="1">
            <a:spLocks/>
          </p:cNvSpPr>
          <p:nvPr/>
        </p:nvSpPr>
        <p:spPr>
          <a:xfrm>
            <a:off x="7264660" y="4468426"/>
            <a:ext cx="1500149" cy="595779"/>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SETTO </a:t>
            </a:r>
            <a:r>
              <a:rPr lang="it-IT" sz="1600" b="1" dirty="0">
                <a:latin typeface="Swis721 Cn BT" panose="020B0506020202030204" pitchFamily="34" charset="0"/>
              </a:rPr>
              <a:t>PORTANTE</a:t>
            </a:r>
          </a:p>
        </p:txBody>
      </p:sp>
      <p:sp>
        <p:nvSpPr>
          <p:cNvPr id="18" name="Title 3">
            <a:extLst>
              <a:ext uri="{FF2B5EF4-FFF2-40B4-BE49-F238E27FC236}">
                <a16:creationId xmlns:a16="http://schemas.microsoft.com/office/drawing/2014/main" id="{DAE16445-C5DA-4DE4-A815-2FFAC7349B62}"/>
              </a:ext>
            </a:extLst>
          </p:cNvPr>
          <p:cNvSpPr txBox="1">
            <a:spLocks/>
          </p:cNvSpPr>
          <p:nvPr/>
        </p:nvSpPr>
        <p:spPr>
          <a:xfrm>
            <a:off x="6609023" y="1186833"/>
            <a:ext cx="1500149" cy="377613"/>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IMPALCATO</a:t>
            </a:r>
            <a:endParaRPr lang="it-IT" sz="1600" b="1" dirty="0">
              <a:latin typeface="Swis721 Cn BT" panose="020B0506020202030204" pitchFamily="34" charset="0"/>
            </a:endParaRPr>
          </a:p>
        </p:txBody>
      </p:sp>
      <p:cxnSp>
        <p:nvCxnSpPr>
          <p:cNvPr id="19" name="Connettore diritto 18">
            <a:extLst>
              <a:ext uri="{FF2B5EF4-FFF2-40B4-BE49-F238E27FC236}">
                <a16:creationId xmlns:a16="http://schemas.microsoft.com/office/drawing/2014/main" id="{3B27C7E4-DBFE-4CE6-8CD9-497D0C00B2C2}"/>
              </a:ext>
            </a:extLst>
          </p:cNvPr>
          <p:cNvCxnSpPr>
            <a:cxnSpLocks/>
          </p:cNvCxnSpPr>
          <p:nvPr/>
        </p:nvCxnSpPr>
        <p:spPr>
          <a:xfrm flipH="1">
            <a:off x="4122960" y="2234815"/>
            <a:ext cx="894354" cy="178187"/>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8E1BD1E9-6410-4AD7-9C7E-478F52575883}"/>
              </a:ext>
            </a:extLst>
          </p:cNvPr>
          <p:cNvCxnSpPr>
            <a:cxnSpLocks/>
          </p:cNvCxnSpPr>
          <p:nvPr/>
        </p:nvCxnSpPr>
        <p:spPr>
          <a:xfrm flipH="1">
            <a:off x="3310160" y="2495552"/>
            <a:ext cx="641350" cy="139700"/>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23" name="Rettangolo 22">
            <a:extLst>
              <a:ext uri="{FF2B5EF4-FFF2-40B4-BE49-F238E27FC236}">
                <a16:creationId xmlns:a16="http://schemas.microsoft.com/office/drawing/2014/main" id="{F3B3037D-1B7A-484D-AD0B-3974956B42E0}"/>
              </a:ext>
            </a:extLst>
          </p:cNvPr>
          <p:cNvSpPr/>
          <p:nvPr/>
        </p:nvSpPr>
        <p:spPr>
          <a:xfrm>
            <a:off x="1777776" y="3451226"/>
            <a:ext cx="626154" cy="151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E7CA72CF-D7A0-4875-B1B0-E217D4D9207B}"/>
              </a:ext>
            </a:extLst>
          </p:cNvPr>
          <p:cNvSpPr/>
          <p:nvPr/>
        </p:nvSpPr>
        <p:spPr>
          <a:xfrm rot="5400000">
            <a:off x="2526055" y="3805122"/>
            <a:ext cx="229732" cy="150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523029B9-1352-4BF0-988B-6CA401E50E0B}"/>
              </a:ext>
            </a:extLst>
          </p:cNvPr>
          <p:cNvSpPr/>
          <p:nvPr/>
        </p:nvSpPr>
        <p:spPr>
          <a:xfrm rot="5400000">
            <a:off x="2518666" y="3738692"/>
            <a:ext cx="112960" cy="61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EE52BA84-F919-48A7-A8F7-F78360FECD37}"/>
              </a:ext>
            </a:extLst>
          </p:cNvPr>
          <p:cNvSpPr/>
          <p:nvPr/>
        </p:nvSpPr>
        <p:spPr>
          <a:xfrm rot="5400000">
            <a:off x="2621582" y="4035827"/>
            <a:ext cx="130968" cy="95250"/>
          </a:xfrm>
          <a:prstGeom prst="rect">
            <a:avLst/>
          </a:prstGeom>
          <a:solidFill>
            <a:srgbClr val="A2A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31D7EE4F-FAF7-461D-8710-CD3B3B3C3256}"/>
              </a:ext>
            </a:extLst>
          </p:cNvPr>
          <p:cNvSpPr/>
          <p:nvPr/>
        </p:nvSpPr>
        <p:spPr>
          <a:xfrm>
            <a:off x="3079972" y="1575325"/>
            <a:ext cx="1012031" cy="451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a:extLst>
              <a:ext uri="{FF2B5EF4-FFF2-40B4-BE49-F238E27FC236}">
                <a16:creationId xmlns:a16="http://schemas.microsoft.com/office/drawing/2014/main" id="{2DD05F9B-4A90-4B10-A295-E061FCA97AE2}"/>
              </a:ext>
            </a:extLst>
          </p:cNvPr>
          <p:cNvSpPr/>
          <p:nvPr/>
        </p:nvSpPr>
        <p:spPr>
          <a:xfrm rot="21159643">
            <a:off x="3105527" y="1963186"/>
            <a:ext cx="1012031" cy="207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420833D7-97BB-4BB6-B3BC-BBADF669FE98}"/>
              </a:ext>
            </a:extLst>
          </p:cNvPr>
          <p:cNvSpPr/>
          <p:nvPr/>
        </p:nvSpPr>
        <p:spPr>
          <a:xfrm rot="1074927">
            <a:off x="1923772" y="4953191"/>
            <a:ext cx="4765462" cy="39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0" name="Connettore diritto 29">
            <a:extLst>
              <a:ext uri="{FF2B5EF4-FFF2-40B4-BE49-F238E27FC236}">
                <a16:creationId xmlns:a16="http://schemas.microsoft.com/office/drawing/2014/main" id="{8EDC0735-0E6C-421F-A764-023CD822FFD1}"/>
              </a:ext>
            </a:extLst>
          </p:cNvPr>
          <p:cNvCxnSpPr>
            <a:cxnSpLocks/>
          </p:cNvCxnSpPr>
          <p:nvPr/>
        </p:nvCxnSpPr>
        <p:spPr>
          <a:xfrm flipH="1">
            <a:off x="6432243" y="2398395"/>
            <a:ext cx="1037167" cy="277340"/>
          </a:xfrm>
          <a:prstGeom prst="line">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itle 3">
            <a:extLst>
              <a:ext uri="{FF2B5EF4-FFF2-40B4-BE49-F238E27FC236}">
                <a16:creationId xmlns:a16="http://schemas.microsoft.com/office/drawing/2014/main" id="{24191405-4C86-4C06-AEEC-420C7C8F6395}"/>
              </a:ext>
            </a:extLst>
          </p:cNvPr>
          <p:cNvSpPr txBox="1">
            <a:spLocks/>
          </p:cNvSpPr>
          <p:nvPr/>
        </p:nvSpPr>
        <p:spPr>
          <a:xfrm>
            <a:off x="7469410" y="1914911"/>
            <a:ext cx="1500149" cy="595779"/>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SETTO </a:t>
            </a:r>
            <a:r>
              <a:rPr lang="it-IT" sz="1600" b="1" dirty="0">
                <a:latin typeface="Swis721 Cn BT" panose="020B0506020202030204" pitchFamily="34" charset="0"/>
              </a:rPr>
              <a:t>DI CONTROVENTO</a:t>
            </a:r>
          </a:p>
        </p:txBody>
      </p:sp>
      <p:sp>
        <p:nvSpPr>
          <p:cNvPr id="32" name="Title 3">
            <a:extLst>
              <a:ext uri="{FF2B5EF4-FFF2-40B4-BE49-F238E27FC236}">
                <a16:creationId xmlns:a16="http://schemas.microsoft.com/office/drawing/2014/main" id="{FE895C27-254F-4F00-8DA1-FE29D7D16ABB}"/>
              </a:ext>
            </a:extLst>
          </p:cNvPr>
          <p:cNvSpPr txBox="1">
            <a:spLocks/>
          </p:cNvSpPr>
          <p:nvPr/>
        </p:nvSpPr>
        <p:spPr>
          <a:xfrm>
            <a:off x="628649" y="1044000"/>
            <a:ext cx="2753179"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Le principali problematiche presenti nello schema scatolare riguardano:</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la </a:t>
            </a:r>
            <a:r>
              <a:rPr lang="it-IT" sz="1200" b="1" dirty="0">
                <a:solidFill>
                  <a:srgbClr val="1277AA"/>
                </a:solidFill>
                <a:latin typeface="Segoe UI" panose="020B0502040204020203" pitchFamily="34" charset="0"/>
                <a:cs typeface="Segoe UI" panose="020B0502040204020203" pitchFamily="34" charset="0"/>
              </a:rPr>
              <a:t>rigidezza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alla </a:t>
            </a:r>
            <a:r>
              <a:rPr lang="it-IT" sz="1200" b="1" dirty="0">
                <a:solidFill>
                  <a:srgbClr val="1277AA"/>
                </a:solidFill>
                <a:latin typeface="Segoe UI" panose="020B0502040204020203" pitchFamily="34" charset="0"/>
                <a:cs typeface="Segoe UI" panose="020B0502040204020203" pitchFamily="34" charset="0"/>
              </a:rPr>
              <a:t>traslazione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nel piano dei </a:t>
            </a:r>
            <a:r>
              <a:rPr lang="it-IT" sz="1200" b="1" dirty="0">
                <a:solidFill>
                  <a:srgbClr val="1277AA"/>
                </a:solidFill>
                <a:latin typeface="Segoe UI" panose="020B0502040204020203" pitchFamily="34" charset="0"/>
                <a:cs typeface="Segoe UI" panose="020B0502040204020203" pitchFamily="34" charset="0"/>
              </a:rPr>
              <a:t>setti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di </a:t>
            </a:r>
            <a:r>
              <a:rPr lang="it-IT" sz="1200" b="1" dirty="0">
                <a:solidFill>
                  <a:srgbClr val="1277AA"/>
                </a:solidFill>
                <a:latin typeface="Segoe UI" panose="020B0502040204020203" pitchFamily="34" charset="0"/>
                <a:cs typeface="Segoe UI" panose="020B0502040204020203" pitchFamily="34" charset="0"/>
              </a:rPr>
              <a:t>controvento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l’inserimento di </a:t>
            </a:r>
            <a:r>
              <a:rPr lang="it-IT" sz="1200" b="1" dirty="0">
                <a:solidFill>
                  <a:srgbClr val="1277AA"/>
                </a:solidFill>
                <a:latin typeface="Segoe UI" panose="020B0502040204020203" pitchFamily="34" charset="0"/>
                <a:cs typeface="Segoe UI" panose="020B0502040204020203" pitchFamily="34" charset="0"/>
              </a:rPr>
              <a:t>fori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nei setti;</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le </a:t>
            </a:r>
            <a:r>
              <a:rPr lang="it-IT" sz="1200" b="1" dirty="0">
                <a:solidFill>
                  <a:srgbClr val="1277AA"/>
                </a:solidFill>
                <a:latin typeface="Segoe UI" panose="020B0502040204020203" pitchFamily="34" charset="0"/>
                <a:cs typeface="Segoe UI" panose="020B0502040204020203" pitchFamily="34" charset="0"/>
              </a:rPr>
              <a:t>connessioni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tra setti ortogonali.</a:t>
            </a:r>
          </a:p>
        </p:txBody>
      </p:sp>
      <p:sp>
        <p:nvSpPr>
          <p:cNvPr id="33" name="Parallelogramma 32">
            <a:extLst>
              <a:ext uri="{FF2B5EF4-FFF2-40B4-BE49-F238E27FC236}">
                <a16:creationId xmlns:a16="http://schemas.microsoft.com/office/drawing/2014/main" id="{B993E76E-91EC-4E20-97AD-65435F94471A}"/>
              </a:ext>
            </a:extLst>
          </p:cNvPr>
          <p:cNvSpPr/>
          <p:nvPr/>
        </p:nvSpPr>
        <p:spPr>
          <a:xfrm rot="5103601">
            <a:off x="2450261" y="3034937"/>
            <a:ext cx="714744" cy="357342"/>
          </a:xfrm>
          <a:prstGeom prst="parallelogram">
            <a:avLst>
              <a:gd name="adj" fmla="val 30572"/>
            </a:avLst>
          </a:prstGeom>
          <a:solidFill>
            <a:srgbClr val="1277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Parallelogramma 33">
            <a:extLst>
              <a:ext uri="{FF2B5EF4-FFF2-40B4-BE49-F238E27FC236}">
                <a16:creationId xmlns:a16="http://schemas.microsoft.com/office/drawing/2014/main" id="{ECF9FA64-6C8C-43C5-8339-DFFD3FFE792B}"/>
              </a:ext>
            </a:extLst>
          </p:cNvPr>
          <p:cNvSpPr/>
          <p:nvPr/>
        </p:nvSpPr>
        <p:spPr>
          <a:xfrm rot="5103601">
            <a:off x="3271528" y="3191071"/>
            <a:ext cx="714744" cy="357342"/>
          </a:xfrm>
          <a:prstGeom prst="parallelogram">
            <a:avLst>
              <a:gd name="adj" fmla="val 30572"/>
            </a:avLst>
          </a:prstGeom>
          <a:solidFill>
            <a:srgbClr val="1277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4313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22E83AF-295F-4116-AE49-F75A9FFF278C}"/>
              </a:ext>
            </a:extLst>
          </p:cNvPr>
          <p:cNvPicPr>
            <a:picLocks noChangeAspect="1"/>
          </p:cNvPicPr>
          <p:nvPr/>
        </p:nvPicPr>
        <p:blipFill>
          <a:blip r:embed="rId2"/>
          <a:stretch>
            <a:fillRect/>
          </a:stretch>
        </p:blipFill>
        <p:spPr>
          <a:xfrm>
            <a:off x="1470247" y="1148733"/>
            <a:ext cx="6638925" cy="4914900"/>
          </a:xfrm>
          <a:prstGeom prst="rect">
            <a:avLst/>
          </a:prstGeom>
        </p:spPr>
      </p:pic>
      <p:sp>
        <p:nvSpPr>
          <p:cNvPr id="9" name="Titolo 1">
            <a:extLst>
              <a:ext uri="{FF2B5EF4-FFF2-40B4-BE49-F238E27FC236}">
                <a16:creationId xmlns:a16="http://schemas.microsoft.com/office/drawing/2014/main" id="{445A5BE6-01EB-4B05-BECC-B77B4186D76B}"/>
              </a:ext>
            </a:extLst>
          </p:cNvPr>
          <p:cNvSpPr>
            <a:spLocks noGrp="1"/>
          </p:cNvSpPr>
          <p:nvPr>
            <p:ph type="title"/>
          </p:nvPr>
        </p:nvSpPr>
        <p:spPr>
          <a:xfrm>
            <a:off x="628650" y="365125"/>
            <a:ext cx="6978649" cy="655638"/>
          </a:xfrm>
        </p:spPr>
        <p:txBody>
          <a:bodyPr/>
          <a:lstStyle/>
          <a:p>
            <a:pPr>
              <a:tabLst>
                <a:tab pos="4040188" algn="l"/>
              </a:tabLst>
            </a:pPr>
            <a:r>
              <a:rPr lang="it-IT" dirty="0"/>
              <a:t>Strutture in elevazione: schema scatolare</a:t>
            </a:r>
          </a:p>
        </p:txBody>
      </p:sp>
      <p:sp>
        <p:nvSpPr>
          <p:cNvPr id="15" name="Title 3">
            <a:extLst>
              <a:ext uri="{FF2B5EF4-FFF2-40B4-BE49-F238E27FC236}">
                <a16:creationId xmlns:a16="http://schemas.microsoft.com/office/drawing/2014/main" id="{83B0A0A9-BA95-418D-95D9-BDDA3896AF6D}"/>
              </a:ext>
            </a:extLst>
          </p:cNvPr>
          <p:cNvSpPr txBox="1">
            <a:spLocks/>
          </p:cNvSpPr>
          <p:nvPr/>
        </p:nvSpPr>
        <p:spPr>
          <a:xfrm>
            <a:off x="1179734" y="1094055"/>
            <a:ext cx="3409950"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Disposizione </a:t>
            </a:r>
            <a:r>
              <a:rPr lang="it-IT" sz="1600" b="1" dirty="0">
                <a:latin typeface="Swis721 Cn BT" panose="020B0506020202030204" pitchFamily="34" charset="0"/>
              </a:rPr>
              <a:t>LONGITUDINALE</a:t>
            </a:r>
          </a:p>
        </p:txBody>
      </p:sp>
      <p:cxnSp>
        <p:nvCxnSpPr>
          <p:cNvPr id="10" name="Connettore diritto 9">
            <a:extLst>
              <a:ext uri="{FF2B5EF4-FFF2-40B4-BE49-F238E27FC236}">
                <a16:creationId xmlns:a16="http://schemas.microsoft.com/office/drawing/2014/main" id="{81660E90-5D39-424D-8B5A-112DED50F200}"/>
              </a:ext>
            </a:extLst>
          </p:cNvPr>
          <p:cNvCxnSpPr>
            <a:cxnSpLocks/>
          </p:cNvCxnSpPr>
          <p:nvPr/>
        </p:nvCxnSpPr>
        <p:spPr>
          <a:xfrm flipH="1" flipV="1">
            <a:off x="2789460" y="2425702"/>
            <a:ext cx="1885950" cy="248487"/>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75F432A4-B13E-4858-977B-51FBBD881ADD}"/>
              </a:ext>
            </a:extLst>
          </p:cNvPr>
          <p:cNvCxnSpPr>
            <a:cxnSpLocks/>
          </p:cNvCxnSpPr>
          <p:nvPr/>
        </p:nvCxnSpPr>
        <p:spPr>
          <a:xfrm flipH="1" flipV="1">
            <a:off x="3646709" y="2196134"/>
            <a:ext cx="1897381" cy="171148"/>
          </a:xfrm>
          <a:prstGeom prst="line">
            <a:avLst/>
          </a:prstGeom>
          <a:ln w="57150" cap="rnd">
            <a:solidFill>
              <a:srgbClr val="1277AA"/>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38AC0853-44CF-4A9F-BBBA-F3CA545987C4}"/>
              </a:ext>
            </a:extLst>
          </p:cNvPr>
          <p:cNvSpPr/>
          <p:nvPr/>
        </p:nvSpPr>
        <p:spPr>
          <a:xfrm>
            <a:off x="7293012" y="4509856"/>
            <a:ext cx="476241" cy="5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Title 3">
            <a:extLst>
              <a:ext uri="{FF2B5EF4-FFF2-40B4-BE49-F238E27FC236}">
                <a16:creationId xmlns:a16="http://schemas.microsoft.com/office/drawing/2014/main" id="{DFC7CD04-BB09-4467-87D8-0201958F8D8F}"/>
              </a:ext>
            </a:extLst>
          </p:cNvPr>
          <p:cNvSpPr txBox="1">
            <a:spLocks/>
          </p:cNvSpPr>
          <p:nvPr/>
        </p:nvSpPr>
        <p:spPr>
          <a:xfrm>
            <a:off x="7264660" y="4468426"/>
            <a:ext cx="1500149" cy="595779"/>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SETTO </a:t>
            </a:r>
            <a:r>
              <a:rPr lang="it-IT" sz="1600" b="1" dirty="0">
                <a:latin typeface="Swis721 Cn BT" panose="020B0506020202030204" pitchFamily="34" charset="0"/>
              </a:rPr>
              <a:t>DI CONTROVENTO</a:t>
            </a:r>
          </a:p>
        </p:txBody>
      </p:sp>
      <p:sp>
        <p:nvSpPr>
          <p:cNvPr id="20" name="Title 3">
            <a:extLst>
              <a:ext uri="{FF2B5EF4-FFF2-40B4-BE49-F238E27FC236}">
                <a16:creationId xmlns:a16="http://schemas.microsoft.com/office/drawing/2014/main" id="{F25DC9A8-C22D-418D-90C9-ABBC13FA8A78}"/>
              </a:ext>
            </a:extLst>
          </p:cNvPr>
          <p:cNvSpPr txBox="1">
            <a:spLocks/>
          </p:cNvSpPr>
          <p:nvPr/>
        </p:nvSpPr>
        <p:spPr>
          <a:xfrm>
            <a:off x="6609023" y="1186833"/>
            <a:ext cx="1500149" cy="377613"/>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IMPALCATO</a:t>
            </a:r>
            <a:endParaRPr lang="it-IT" sz="1600" b="1" dirty="0">
              <a:latin typeface="Swis721 Cn BT" panose="020B0506020202030204" pitchFamily="34" charset="0"/>
            </a:endParaRPr>
          </a:p>
        </p:txBody>
      </p:sp>
      <p:sp>
        <p:nvSpPr>
          <p:cNvPr id="21" name="Rettangolo 20">
            <a:extLst>
              <a:ext uri="{FF2B5EF4-FFF2-40B4-BE49-F238E27FC236}">
                <a16:creationId xmlns:a16="http://schemas.microsoft.com/office/drawing/2014/main" id="{CABEA66D-51FE-4D78-A7E1-CC1FA7F74302}"/>
              </a:ext>
            </a:extLst>
          </p:cNvPr>
          <p:cNvSpPr/>
          <p:nvPr/>
        </p:nvSpPr>
        <p:spPr>
          <a:xfrm>
            <a:off x="1470247" y="3242993"/>
            <a:ext cx="643170" cy="451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4AC60119-CB05-434C-A39E-71532BB292E8}"/>
              </a:ext>
            </a:extLst>
          </p:cNvPr>
          <p:cNvSpPr/>
          <p:nvPr/>
        </p:nvSpPr>
        <p:spPr>
          <a:xfrm>
            <a:off x="1777776" y="3451226"/>
            <a:ext cx="626154" cy="151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34606387-749A-4506-96D7-294E1CB202CB}"/>
              </a:ext>
            </a:extLst>
          </p:cNvPr>
          <p:cNvSpPr/>
          <p:nvPr/>
        </p:nvSpPr>
        <p:spPr>
          <a:xfrm rot="5400000">
            <a:off x="2526055" y="3805122"/>
            <a:ext cx="229732" cy="150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3CED4907-E869-4BE5-B384-E39E4A0894A9}"/>
              </a:ext>
            </a:extLst>
          </p:cNvPr>
          <p:cNvSpPr/>
          <p:nvPr/>
        </p:nvSpPr>
        <p:spPr>
          <a:xfrm rot="5400000">
            <a:off x="2518666" y="3738692"/>
            <a:ext cx="112960" cy="61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D428EB22-82AE-4AE1-ACCB-14982659324E}"/>
              </a:ext>
            </a:extLst>
          </p:cNvPr>
          <p:cNvSpPr/>
          <p:nvPr/>
        </p:nvSpPr>
        <p:spPr>
          <a:xfrm rot="5400000">
            <a:off x="2621582" y="4035827"/>
            <a:ext cx="130968" cy="95250"/>
          </a:xfrm>
          <a:prstGeom prst="rect">
            <a:avLst/>
          </a:prstGeom>
          <a:solidFill>
            <a:srgbClr val="A2A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2421DA67-1982-44C2-B928-B28B49F09708}"/>
              </a:ext>
            </a:extLst>
          </p:cNvPr>
          <p:cNvSpPr/>
          <p:nvPr/>
        </p:nvSpPr>
        <p:spPr>
          <a:xfrm>
            <a:off x="3079972" y="1575325"/>
            <a:ext cx="1012031" cy="451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a:extLst>
              <a:ext uri="{FF2B5EF4-FFF2-40B4-BE49-F238E27FC236}">
                <a16:creationId xmlns:a16="http://schemas.microsoft.com/office/drawing/2014/main" id="{FF9ADFB0-2E52-44DD-94D2-136AA216C2B8}"/>
              </a:ext>
            </a:extLst>
          </p:cNvPr>
          <p:cNvSpPr/>
          <p:nvPr/>
        </p:nvSpPr>
        <p:spPr>
          <a:xfrm rot="21159643">
            <a:off x="3105527" y="1963186"/>
            <a:ext cx="1012031" cy="207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21214C14-6085-42B3-BB3B-B93736287632}"/>
              </a:ext>
            </a:extLst>
          </p:cNvPr>
          <p:cNvSpPr/>
          <p:nvPr/>
        </p:nvSpPr>
        <p:spPr>
          <a:xfrm rot="1074927">
            <a:off x="1923772" y="4953191"/>
            <a:ext cx="4765462" cy="39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0" name="Connettore diritto 29">
            <a:extLst>
              <a:ext uri="{FF2B5EF4-FFF2-40B4-BE49-F238E27FC236}">
                <a16:creationId xmlns:a16="http://schemas.microsoft.com/office/drawing/2014/main" id="{6195ED47-081D-4554-A3DE-376710C046E8}"/>
              </a:ext>
            </a:extLst>
          </p:cNvPr>
          <p:cNvCxnSpPr>
            <a:cxnSpLocks/>
          </p:cNvCxnSpPr>
          <p:nvPr/>
        </p:nvCxnSpPr>
        <p:spPr>
          <a:xfrm flipH="1">
            <a:off x="6432243" y="2398395"/>
            <a:ext cx="1037167" cy="277340"/>
          </a:xfrm>
          <a:prstGeom prst="line">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itle 3">
            <a:extLst>
              <a:ext uri="{FF2B5EF4-FFF2-40B4-BE49-F238E27FC236}">
                <a16:creationId xmlns:a16="http://schemas.microsoft.com/office/drawing/2014/main" id="{0BEFF6B1-F975-40AE-8375-9472037624CB}"/>
              </a:ext>
            </a:extLst>
          </p:cNvPr>
          <p:cNvSpPr txBox="1">
            <a:spLocks/>
          </p:cNvSpPr>
          <p:nvPr/>
        </p:nvSpPr>
        <p:spPr>
          <a:xfrm>
            <a:off x="7469410" y="1914911"/>
            <a:ext cx="1500149" cy="595779"/>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SETTO </a:t>
            </a:r>
            <a:r>
              <a:rPr lang="it-IT" sz="1600" b="1" dirty="0">
                <a:latin typeface="Swis721 Cn BT" panose="020B0506020202030204" pitchFamily="34" charset="0"/>
              </a:rPr>
              <a:t>PORTANTE</a:t>
            </a:r>
          </a:p>
        </p:txBody>
      </p:sp>
      <p:sp>
        <p:nvSpPr>
          <p:cNvPr id="33" name="Title 3">
            <a:extLst>
              <a:ext uri="{FF2B5EF4-FFF2-40B4-BE49-F238E27FC236}">
                <a16:creationId xmlns:a16="http://schemas.microsoft.com/office/drawing/2014/main" id="{4389A233-31D5-4C8C-B9ED-FF7D68BCE2E4}"/>
              </a:ext>
            </a:extLst>
          </p:cNvPr>
          <p:cNvSpPr txBox="1">
            <a:spLocks/>
          </p:cNvSpPr>
          <p:nvPr/>
        </p:nvSpPr>
        <p:spPr>
          <a:xfrm>
            <a:off x="628649" y="1044000"/>
            <a:ext cx="2753179"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Le principali problematiche presenti nello schema scatolare riguardano:</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la </a:t>
            </a:r>
            <a:r>
              <a:rPr lang="it-IT" sz="1200" b="1" dirty="0">
                <a:solidFill>
                  <a:srgbClr val="1277AA"/>
                </a:solidFill>
                <a:latin typeface="Segoe UI" panose="020B0502040204020203" pitchFamily="34" charset="0"/>
                <a:cs typeface="Segoe UI" panose="020B0502040204020203" pitchFamily="34" charset="0"/>
              </a:rPr>
              <a:t>rigidezza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alla </a:t>
            </a:r>
            <a:r>
              <a:rPr lang="it-IT" sz="1200" b="1" dirty="0">
                <a:solidFill>
                  <a:srgbClr val="1277AA"/>
                </a:solidFill>
                <a:latin typeface="Segoe UI" panose="020B0502040204020203" pitchFamily="34" charset="0"/>
                <a:cs typeface="Segoe UI" panose="020B0502040204020203" pitchFamily="34" charset="0"/>
              </a:rPr>
              <a:t>traslazione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nel piano dei </a:t>
            </a:r>
            <a:r>
              <a:rPr lang="it-IT" sz="1200" b="1" dirty="0">
                <a:solidFill>
                  <a:srgbClr val="1277AA"/>
                </a:solidFill>
                <a:latin typeface="Segoe UI" panose="020B0502040204020203" pitchFamily="34" charset="0"/>
                <a:cs typeface="Segoe UI" panose="020B0502040204020203" pitchFamily="34" charset="0"/>
              </a:rPr>
              <a:t>setti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di </a:t>
            </a:r>
            <a:r>
              <a:rPr lang="it-IT" sz="1200" b="1" dirty="0">
                <a:solidFill>
                  <a:srgbClr val="1277AA"/>
                </a:solidFill>
                <a:latin typeface="Segoe UI" panose="020B0502040204020203" pitchFamily="34" charset="0"/>
                <a:cs typeface="Segoe UI" panose="020B0502040204020203" pitchFamily="34" charset="0"/>
              </a:rPr>
              <a:t>controvento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l’inserimento di </a:t>
            </a:r>
            <a:r>
              <a:rPr lang="it-IT" sz="1200" b="1" dirty="0">
                <a:solidFill>
                  <a:srgbClr val="1277AA"/>
                </a:solidFill>
                <a:latin typeface="Segoe UI" panose="020B0502040204020203" pitchFamily="34" charset="0"/>
                <a:cs typeface="Segoe UI" panose="020B0502040204020203" pitchFamily="34" charset="0"/>
              </a:rPr>
              <a:t>fori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nei setti;</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le </a:t>
            </a:r>
            <a:r>
              <a:rPr lang="it-IT" sz="1200" b="1" dirty="0">
                <a:solidFill>
                  <a:srgbClr val="1277AA"/>
                </a:solidFill>
                <a:latin typeface="Segoe UI" panose="020B0502040204020203" pitchFamily="34" charset="0"/>
                <a:cs typeface="Segoe UI" panose="020B0502040204020203" pitchFamily="34" charset="0"/>
              </a:rPr>
              <a:t>connessioni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tra setti ortogonali.</a:t>
            </a:r>
          </a:p>
        </p:txBody>
      </p:sp>
      <p:sp>
        <p:nvSpPr>
          <p:cNvPr id="34" name="Parallelogramma 33">
            <a:extLst>
              <a:ext uri="{FF2B5EF4-FFF2-40B4-BE49-F238E27FC236}">
                <a16:creationId xmlns:a16="http://schemas.microsoft.com/office/drawing/2014/main" id="{CF9EC000-DB1F-4437-8718-236F32021770}"/>
              </a:ext>
            </a:extLst>
          </p:cNvPr>
          <p:cNvSpPr/>
          <p:nvPr/>
        </p:nvSpPr>
        <p:spPr>
          <a:xfrm rot="5103601">
            <a:off x="2450261" y="3034937"/>
            <a:ext cx="714744" cy="357342"/>
          </a:xfrm>
          <a:prstGeom prst="parallelogram">
            <a:avLst>
              <a:gd name="adj" fmla="val 30572"/>
            </a:avLst>
          </a:prstGeom>
          <a:solidFill>
            <a:srgbClr val="1277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Parallelogramma 34">
            <a:extLst>
              <a:ext uri="{FF2B5EF4-FFF2-40B4-BE49-F238E27FC236}">
                <a16:creationId xmlns:a16="http://schemas.microsoft.com/office/drawing/2014/main" id="{1FC8F35D-7002-4F0A-80B2-28FCC80CA69D}"/>
              </a:ext>
            </a:extLst>
          </p:cNvPr>
          <p:cNvSpPr/>
          <p:nvPr/>
        </p:nvSpPr>
        <p:spPr>
          <a:xfrm rot="5103601">
            <a:off x="3271528" y="3191071"/>
            <a:ext cx="714744" cy="357342"/>
          </a:xfrm>
          <a:prstGeom prst="parallelogram">
            <a:avLst>
              <a:gd name="adj" fmla="val 30572"/>
            </a:avLst>
          </a:prstGeom>
          <a:solidFill>
            <a:srgbClr val="1277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48053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Definizione di strutture portanti</a:t>
            </a:r>
          </a:p>
        </p:txBody>
      </p:sp>
      <p:pic>
        <p:nvPicPr>
          <p:cNvPr id="3" name="Immagine 2">
            <a:extLst>
              <a:ext uri="{FF2B5EF4-FFF2-40B4-BE49-F238E27FC236}">
                <a16:creationId xmlns:a16="http://schemas.microsoft.com/office/drawing/2014/main" id="{625EF2CC-1021-4C58-8ACB-5DF70E8C241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79948" y="1322343"/>
            <a:ext cx="3943351" cy="4716035"/>
          </a:xfrm>
          <a:prstGeom prst="rect">
            <a:avLst/>
          </a:prstGeom>
        </p:spPr>
      </p:pic>
      <p:sp>
        <p:nvSpPr>
          <p:cNvPr id="11" name="Title 3">
            <a:extLst>
              <a:ext uri="{FF2B5EF4-FFF2-40B4-BE49-F238E27FC236}">
                <a16:creationId xmlns:a16="http://schemas.microsoft.com/office/drawing/2014/main" id="{AD7C259C-F2E7-43BB-A0A3-2E8F4763DFD7}"/>
              </a:ext>
            </a:extLst>
          </p:cNvPr>
          <p:cNvSpPr txBox="1">
            <a:spLocks/>
          </p:cNvSpPr>
          <p:nvPr/>
        </p:nvSpPr>
        <p:spPr>
          <a:xfrm>
            <a:off x="628650" y="1044000"/>
            <a:ext cx="3943350"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La </a:t>
            </a:r>
            <a:r>
              <a:rPr lang="it-IT" sz="1200" b="1" dirty="0">
                <a:solidFill>
                  <a:srgbClr val="1277AA"/>
                </a:solidFill>
                <a:latin typeface="Segoe UI" panose="020B0502040204020203" pitchFamily="34" charset="0"/>
                <a:cs typeface="Segoe UI" panose="020B0502040204020203" pitchFamily="34" charset="0"/>
              </a:rPr>
              <a:t>struttura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è l’insieme delle unità tecnologiche e degli elementi tecnici appartenenti al sistema edilizio aventi funzione di sostenere i carichi del sistema edilizio stesso e di collegare staticamente le sue parti.</a:t>
            </a: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Con il termine struttura si indica il complesso di elementi tecnici destinati a riprendere i carichi che gravano su di essi (pesi propri, carichi permanenti strutturali e non strutturali, carichi variabili) e necessari per la stabilità globale.</a:t>
            </a:r>
          </a:p>
        </p:txBody>
      </p:sp>
    </p:spTree>
    <p:extLst>
      <p:ext uri="{BB962C8B-B14F-4D97-AF65-F5344CB8AC3E}">
        <p14:creationId xmlns:p14="http://schemas.microsoft.com/office/powerpoint/2010/main" val="3787751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445A5BE6-01EB-4B05-BECC-B77B4186D76B}"/>
              </a:ext>
            </a:extLst>
          </p:cNvPr>
          <p:cNvSpPr>
            <a:spLocks noGrp="1"/>
          </p:cNvSpPr>
          <p:nvPr>
            <p:ph type="title"/>
          </p:nvPr>
        </p:nvSpPr>
        <p:spPr>
          <a:xfrm>
            <a:off x="628650" y="365125"/>
            <a:ext cx="6978649" cy="655638"/>
          </a:xfrm>
        </p:spPr>
        <p:txBody>
          <a:bodyPr/>
          <a:lstStyle/>
          <a:p>
            <a:pPr>
              <a:tabLst>
                <a:tab pos="4040188" algn="l"/>
              </a:tabLst>
            </a:pPr>
            <a:r>
              <a:rPr lang="it-IT" dirty="0"/>
              <a:t>Strutture in elevazione: schema scatolare</a:t>
            </a:r>
          </a:p>
        </p:txBody>
      </p:sp>
      <p:sp>
        <p:nvSpPr>
          <p:cNvPr id="15" name="Title 3">
            <a:extLst>
              <a:ext uri="{FF2B5EF4-FFF2-40B4-BE49-F238E27FC236}">
                <a16:creationId xmlns:a16="http://schemas.microsoft.com/office/drawing/2014/main" id="{83B0A0A9-BA95-418D-95D9-BDDA3896AF6D}"/>
              </a:ext>
            </a:extLst>
          </p:cNvPr>
          <p:cNvSpPr txBox="1">
            <a:spLocks/>
          </p:cNvSpPr>
          <p:nvPr/>
        </p:nvSpPr>
        <p:spPr>
          <a:xfrm>
            <a:off x="1179734" y="1094055"/>
            <a:ext cx="3409950"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Ripristino della </a:t>
            </a:r>
            <a:r>
              <a:rPr lang="it-IT" sz="1600" b="1" dirty="0">
                <a:latin typeface="Swis721 Cn BT" panose="020B0506020202030204" pitchFamily="34" charset="0"/>
              </a:rPr>
              <a:t>CONTINUITÀ</a:t>
            </a:r>
          </a:p>
        </p:txBody>
      </p:sp>
      <p:pic>
        <p:nvPicPr>
          <p:cNvPr id="36" name="Picture 3">
            <a:extLst>
              <a:ext uri="{FF2B5EF4-FFF2-40B4-BE49-F238E27FC236}">
                <a16:creationId xmlns:a16="http://schemas.microsoft.com/office/drawing/2014/main" id="{8A93ECAF-7ACA-4CD3-B0CE-8DC454ADE8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448" y="2581346"/>
            <a:ext cx="3472526" cy="289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
            <a:extLst>
              <a:ext uri="{FF2B5EF4-FFF2-40B4-BE49-F238E27FC236}">
                <a16:creationId xmlns:a16="http://schemas.microsoft.com/office/drawing/2014/main" id="{2577DC06-2F17-48C5-AF7F-E7DE5269526C}"/>
              </a:ext>
            </a:extLst>
          </p:cNvPr>
          <p:cNvPicPr>
            <a:picLocks noChangeAspect="1"/>
          </p:cNvPicPr>
          <p:nvPr/>
        </p:nvPicPr>
        <p:blipFill>
          <a:blip r:embed="rId3">
            <a:extLst>
              <a:ext uri="{28A0092B-C50C-407E-A947-70E740481C1C}">
                <a14:useLocalDpi xmlns:a14="http://schemas.microsoft.com/office/drawing/2010/main" val="0"/>
              </a:ext>
            </a:extLst>
          </a:blip>
          <a:srcRect l="4578" t="-325" b="3123"/>
          <a:stretch>
            <a:fillRect/>
          </a:stretch>
        </p:blipFill>
        <p:spPr bwMode="auto">
          <a:xfrm>
            <a:off x="4572000" y="2581345"/>
            <a:ext cx="4268444" cy="289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3">
            <a:extLst>
              <a:ext uri="{FF2B5EF4-FFF2-40B4-BE49-F238E27FC236}">
                <a16:creationId xmlns:a16="http://schemas.microsoft.com/office/drawing/2014/main" id="{4E2270D6-B537-4BB9-ABB7-8E5B32437222}"/>
              </a:ext>
            </a:extLst>
          </p:cNvPr>
          <p:cNvSpPr txBox="1">
            <a:spLocks/>
          </p:cNvSpPr>
          <p:nvPr/>
        </p:nvSpPr>
        <p:spPr>
          <a:xfrm>
            <a:off x="519334" y="1576984"/>
            <a:ext cx="1157066" cy="595779"/>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Arco di sordina</a:t>
            </a:r>
          </a:p>
        </p:txBody>
      </p:sp>
      <p:sp>
        <p:nvSpPr>
          <p:cNvPr id="39" name="Title 3">
            <a:extLst>
              <a:ext uri="{FF2B5EF4-FFF2-40B4-BE49-F238E27FC236}">
                <a16:creationId xmlns:a16="http://schemas.microsoft.com/office/drawing/2014/main" id="{73EFA06B-3382-4085-9E3C-D51FFD9E5361}"/>
              </a:ext>
            </a:extLst>
          </p:cNvPr>
          <p:cNvSpPr txBox="1">
            <a:spLocks/>
          </p:cNvSpPr>
          <p:nvPr/>
        </p:nvSpPr>
        <p:spPr>
          <a:xfrm>
            <a:off x="519334" y="2298305"/>
            <a:ext cx="1157066" cy="317895"/>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Arco</a:t>
            </a:r>
          </a:p>
        </p:txBody>
      </p:sp>
      <p:sp>
        <p:nvSpPr>
          <p:cNvPr id="40" name="Title 3">
            <a:extLst>
              <a:ext uri="{FF2B5EF4-FFF2-40B4-BE49-F238E27FC236}">
                <a16:creationId xmlns:a16="http://schemas.microsoft.com/office/drawing/2014/main" id="{D0944814-D55C-4189-BEFF-F5EABEC3A8F0}"/>
              </a:ext>
            </a:extLst>
          </p:cNvPr>
          <p:cNvSpPr txBox="1">
            <a:spLocks/>
          </p:cNvSpPr>
          <p:nvPr/>
        </p:nvSpPr>
        <p:spPr>
          <a:xfrm>
            <a:off x="519334" y="2732683"/>
            <a:ext cx="1157066" cy="317895"/>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Piattabanda</a:t>
            </a:r>
          </a:p>
        </p:txBody>
      </p:sp>
      <p:sp>
        <p:nvSpPr>
          <p:cNvPr id="41" name="Title 3">
            <a:extLst>
              <a:ext uri="{FF2B5EF4-FFF2-40B4-BE49-F238E27FC236}">
                <a16:creationId xmlns:a16="http://schemas.microsoft.com/office/drawing/2014/main" id="{8B039D9B-BE9E-4FF6-B69E-6DEBA601F7CE}"/>
              </a:ext>
            </a:extLst>
          </p:cNvPr>
          <p:cNvSpPr txBox="1">
            <a:spLocks/>
          </p:cNvSpPr>
          <p:nvPr/>
        </p:nvSpPr>
        <p:spPr>
          <a:xfrm>
            <a:off x="6272434" y="2278299"/>
            <a:ext cx="1157066" cy="317895"/>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Architrave</a:t>
            </a:r>
          </a:p>
        </p:txBody>
      </p:sp>
    </p:spTree>
    <p:extLst>
      <p:ext uri="{BB962C8B-B14F-4D97-AF65-F5344CB8AC3E}">
        <p14:creationId xmlns:p14="http://schemas.microsoft.com/office/powerpoint/2010/main" val="611121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445A5BE6-01EB-4B05-BECC-B77B4186D76B}"/>
              </a:ext>
            </a:extLst>
          </p:cNvPr>
          <p:cNvSpPr>
            <a:spLocks noGrp="1"/>
          </p:cNvSpPr>
          <p:nvPr>
            <p:ph type="title"/>
          </p:nvPr>
        </p:nvSpPr>
        <p:spPr>
          <a:xfrm>
            <a:off x="628650" y="365125"/>
            <a:ext cx="6978649" cy="655638"/>
          </a:xfrm>
        </p:spPr>
        <p:txBody>
          <a:bodyPr/>
          <a:lstStyle/>
          <a:p>
            <a:pPr>
              <a:tabLst>
                <a:tab pos="4040188" algn="l"/>
              </a:tabLst>
            </a:pPr>
            <a:r>
              <a:rPr lang="it-IT" dirty="0"/>
              <a:t>Strutture in elevazione: schema scatolare</a:t>
            </a:r>
          </a:p>
        </p:txBody>
      </p:sp>
      <p:sp>
        <p:nvSpPr>
          <p:cNvPr id="15" name="Title 3">
            <a:extLst>
              <a:ext uri="{FF2B5EF4-FFF2-40B4-BE49-F238E27FC236}">
                <a16:creationId xmlns:a16="http://schemas.microsoft.com/office/drawing/2014/main" id="{83B0A0A9-BA95-418D-95D9-BDDA3896AF6D}"/>
              </a:ext>
            </a:extLst>
          </p:cNvPr>
          <p:cNvSpPr txBox="1">
            <a:spLocks/>
          </p:cNvSpPr>
          <p:nvPr/>
        </p:nvSpPr>
        <p:spPr>
          <a:xfrm>
            <a:off x="1179734" y="1094055"/>
            <a:ext cx="3409950"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Ripristino della </a:t>
            </a:r>
            <a:r>
              <a:rPr lang="it-IT" sz="1600" b="1" dirty="0">
                <a:latin typeface="Swis721 Cn BT" panose="020B0506020202030204" pitchFamily="34" charset="0"/>
              </a:rPr>
              <a:t>CONTINUITÀ</a:t>
            </a:r>
          </a:p>
        </p:txBody>
      </p:sp>
      <p:pic>
        <p:nvPicPr>
          <p:cNvPr id="10" name="Picture 4">
            <a:extLst>
              <a:ext uri="{FF2B5EF4-FFF2-40B4-BE49-F238E27FC236}">
                <a16:creationId xmlns:a16="http://schemas.microsoft.com/office/drawing/2014/main" id="{0BAA1055-EC76-44F6-ABEA-4124D221CF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933686"/>
            <a:ext cx="2583725" cy="2349241"/>
          </a:xfrm>
          <a:prstGeom prst="rect">
            <a:avLst/>
          </a:prstGeom>
          <a:noFill/>
          <a:ln>
            <a:noFill/>
          </a:ln>
          <a:scene3d>
            <a:camera prst="orthographicFront">
              <a:rot lat="0" lon="0" rev="6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63BA6EC3-7209-4A7F-9813-7F638F9B68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0073" y="3933686"/>
            <a:ext cx="2470645" cy="2349241"/>
          </a:xfrm>
          <a:prstGeom prst="rect">
            <a:avLst/>
          </a:prstGeom>
          <a:noFill/>
          <a:ln>
            <a:noFill/>
          </a:ln>
          <a:scene3d>
            <a:camera prst="orthographicFront">
              <a:rot lat="0" lon="0" rev="6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FFCD27B2-27E2-41D2-8F46-287889268D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9866" y="3695700"/>
            <a:ext cx="2490564" cy="2460227"/>
          </a:xfrm>
          <a:prstGeom prst="rect">
            <a:avLst/>
          </a:prstGeom>
          <a:noFill/>
          <a:ln>
            <a:noFill/>
          </a:ln>
          <a:scene3d>
            <a:camera prst="orthographicFront">
              <a:rot lat="0" lon="0" rev="6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3">
            <a:extLst>
              <a:ext uri="{FF2B5EF4-FFF2-40B4-BE49-F238E27FC236}">
                <a16:creationId xmlns:a16="http://schemas.microsoft.com/office/drawing/2014/main" id="{7DFF28FB-18E0-4967-A13B-4752F6528798}"/>
              </a:ext>
            </a:extLst>
          </p:cNvPr>
          <p:cNvSpPr txBox="1">
            <a:spLocks/>
          </p:cNvSpPr>
          <p:nvPr/>
        </p:nvSpPr>
        <p:spPr>
          <a:xfrm>
            <a:off x="6628034" y="3270052"/>
            <a:ext cx="1157066" cy="317895"/>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Architrave</a:t>
            </a:r>
          </a:p>
        </p:txBody>
      </p:sp>
      <p:sp>
        <p:nvSpPr>
          <p:cNvPr id="16" name="Title 3">
            <a:extLst>
              <a:ext uri="{FF2B5EF4-FFF2-40B4-BE49-F238E27FC236}">
                <a16:creationId xmlns:a16="http://schemas.microsoft.com/office/drawing/2014/main" id="{41B2DC3F-2AE0-4747-9466-87EBEC439861}"/>
              </a:ext>
            </a:extLst>
          </p:cNvPr>
          <p:cNvSpPr txBox="1">
            <a:spLocks/>
          </p:cNvSpPr>
          <p:nvPr/>
        </p:nvSpPr>
        <p:spPr>
          <a:xfrm>
            <a:off x="4011151" y="3270051"/>
            <a:ext cx="1157066" cy="317895"/>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Piattabanda</a:t>
            </a:r>
          </a:p>
        </p:txBody>
      </p:sp>
      <p:sp>
        <p:nvSpPr>
          <p:cNvPr id="17" name="Title 3">
            <a:extLst>
              <a:ext uri="{FF2B5EF4-FFF2-40B4-BE49-F238E27FC236}">
                <a16:creationId xmlns:a16="http://schemas.microsoft.com/office/drawing/2014/main" id="{4771D062-AEC3-4BEE-B48A-60979D9718BC}"/>
              </a:ext>
            </a:extLst>
          </p:cNvPr>
          <p:cNvSpPr txBox="1">
            <a:spLocks/>
          </p:cNvSpPr>
          <p:nvPr/>
        </p:nvSpPr>
        <p:spPr>
          <a:xfrm>
            <a:off x="1170529" y="3270051"/>
            <a:ext cx="1157066" cy="317895"/>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Arco</a:t>
            </a:r>
          </a:p>
        </p:txBody>
      </p:sp>
    </p:spTree>
    <p:extLst>
      <p:ext uri="{BB962C8B-B14F-4D97-AF65-F5344CB8AC3E}">
        <p14:creationId xmlns:p14="http://schemas.microsoft.com/office/powerpoint/2010/main" val="3904416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 controventi</a:t>
            </a:r>
          </a:p>
        </p:txBody>
      </p:sp>
      <p:pic>
        <p:nvPicPr>
          <p:cNvPr id="4" name="Immagine 3">
            <a:extLst>
              <a:ext uri="{FF2B5EF4-FFF2-40B4-BE49-F238E27FC236}">
                <a16:creationId xmlns:a16="http://schemas.microsoft.com/office/drawing/2014/main" id="{4076B886-8FFA-4423-A177-CC8431F6F5BA}"/>
              </a:ext>
            </a:extLst>
          </p:cNvPr>
          <p:cNvPicPr>
            <a:picLocks noChangeAspect="1"/>
          </p:cNvPicPr>
          <p:nvPr/>
        </p:nvPicPr>
        <p:blipFill>
          <a:blip r:embed="rId2"/>
          <a:stretch>
            <a:fillRect/>
          </a:stretch>
        </p:blipFill>
        <p:spPr>
          <a:xfrm>
            <a:off x="719137" y="1331409"/>
            <a:ext cx="7705725" cy="4819650"/>
          </a:xfrm>
          <a:prstGeom prst="rect">
            <a:avLst/>
          </a:prstGeom>
        </p:spPr>
      </p:pic>
      <p:cxnSp>
        <p:nvCxnSpPr>
          <p:cNvPr id="3" name="Connettore diritto 2"/>
          <p:cNvCxnSpPr/>
          <p:nvPr/>
        </p:nvCxnSpPr>
        <p:spPr>
          <a:xfrm>
            <a:off x="2257425" y="4124325"/>
            <a:ext cx="1428750" cy="928688"/>
          </a:xfrm>
          <a:prstGeom prst="line">
            <a:avLst/>
          </a:prstGeom>
          <a:ln w="57150">
            <a:solidFill>
              <a:srgbClr val="1277AA"/>
            </a:solidFill>
          </a:ln>
        </p:spPr>
        <p:style>
          <a:lnRef idx="1">
            <a:schemeClr val="accent1"/>
          </a:lnRef>
          <a:fillRef idx="0">
            <a:schemeClr val="accent1"/>
          </a:fillRef>
          <a:effectRef idx="0">
            <a:schemeClr val="accent1"/>
          </a:effectRef>
          <a:fontRef idx="minor">
            <a:schemeClr val="tx1"/>
          </a:fontRef>
        </p:style>
      </p:cxnSp>
      <p:cxnSp>
        <p:nvCxnSpPr>
          <p:cNvPr id="7" name="Connettore diritto 6"/>
          <p:cNvCxnSpPr/>
          <p:nvPr/>
        </p:nvCxnSpPr>
        <p:spPr>
          <a:xfrm flipH="1">
            <a:off x="2357438" y="3900488"/>
            <a:ext cx="1281112" cy="1457325"/>
          </a:xfrm>
          <a:prstGeom prst="line">
            <a:avLst/>
          </a:prstGeom>
          <a:ln w="57150">
            <a:solidFill>
              <a:srgbClr val="1277AA"/>
            </a:solidFill>
          </a:ln>
        </p:spPr>
        <p:style>
          <a:lnRef idx="1">
            <a:schemeClr val="accent1"/>
          </a:lnRef>
          <a:fillRef idx="0">
            <a:schemeClr val="accent1"/>
          </a:fillRef>
          <a:effectRef idx="0">
            <a:schemeClr val="accent1"/>
          </a:effectRef>
          <a:fontRef idx="minor">
            <a:schemeClr val="tx1"/>
          </a:fontRef>
        </p:style>
      </p:cxnSp>
      <p:sp>
        <p:nvSpPr>
          <p:cNvPr id="10" name="Title 3">
            <a:extLst>
              <a:ext uri="{FF2B5EF4-FFF2-40B4-BE49-F238E27FC236}">
                <a16:creationId xmlns:a16="http://schemas.microsoft.com/office/drawing/2014/main" id="{10ACAC08-20E0-4CBE-A760-A4A2AA92B5EB}"/>
              </a:ext>
            </a:extLst>
          </p:cNvPr>
          <p:cNvSpPr txBox="1">
            <a:spLocks/>
          </p:cNvSpPr>
          <p:nvPr/>
        </p:nvSpPr>
        <p:spPr>
          <a:xfrm>
            <a:off x="3950898" y="5210355"/>
            <a:ext cx="3088256" cy="940703"/>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Controventi di parete: elementi lineari per il collegamento tra altri elementi al fine di renderli collaboranti</a:t>
            </a:r>
          </a:p>
        </p:txBody>
      </p:sp>
    </p:spTree>
    <p:extLst>
      <p:ext uri="{BB962C8B-B14F-4D97-AF65-F5344CB8AC3E}">
        <p14:creationId xmlns:p14="http://schemas.microsoft.com/office/powerpoint/2010/main" val="1265178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6979847" cy="655638"/>
          </a:xfrm>
        </p:spPr>
        <p:txBody>
          <a:bodyPr/>
          <a:lstStyle/>
          <a:p>
            <a:pPr>
              <a:tabLst>
                <a:tab pos="4040188" algn="l"/>
              </a:tabLst>
            </a:pPr>
            <a:r>
              <a:rPr lang="it-IT" dirty="0"/>
              <a:t>Strutture in elevazione: requisiti tecnologici</a:t>
            </a:r>
          </a:p>
        </p:txBody>
      </p:sp>
      <p:sp>
        <p:nvSpPr>
          <p:cNvPr id="5" name="Rectangle 38">
            <a:extLst>
              <a:ext uri="{FF2B5EF4-FFF2-40B4-BE49-F238E27FC236}">
                <a16:creationId xmlns:a16="http://schemas.microsoft.com/office/drawing/2014/main" id="{4CD32B8F-411D-4861-9C7F-06A68D35ED26}"/>
              </a:ext>
            </a:extLst>
          </p:cNvPr>
          <p:cNvSpPr>
            <a:spLocks noChangeArrowheads="1"/>
          </p:cNvSpPr>
          <p:nvPr/>
        </p:nvSpPr>
        <p:spPr bwMode="auto">
          <a:xfrm>
            <a:off x="851194" y="3114011"/>
            <a:ext cx="3082635" cy="1200329"/>
          </a:xfrm>
          <a:prstGeom prst="rect">
            <a:avLst/>
          </a:prstGeom>
          <a:solidFill>
            <a:srgbClr val="1277AA"/>
          </a:solidFill>
        </p:spPr>
        <p:txBody>
          <a:bodyPr vert="horz" lIns="91440" tIns="108000" rIns="91440" bIns="108000" rtlCol="0" anchor="ctr">
            <a:noAutofit/>
          </a:bodyPr>
          <a:lstStyle/>
          <a:p>
            <a:pPr algn="ctr">
              <a:spcBef>
                <a:spcPct val="0"/>
              </a:spcBef>
            </a:pPr>
            <a:r>
              <a:rPr lang="it-IT" altLang="it-IT" sz="1600" b="1" dirty="0">
                <a:solidFill>
                  <a:schemeClr val="bg1"/>
                </a:solidFill>
                <a:latin typeface="Swis721 Cn BT" panose="020B0506020202030204" pitchFamily="34" charset="0"/>
                <a:ea typeface="+mj-ea"/>
                <a:cs typeface="Segoe UI Semilight" panose="020B0402040204020203" pitchFamily="34" charset="0"/>
              </a:rPr>
              <a:t>REQUISITI PRINCIPALI CONNOTANTI GLI</a:t>
            </a:r>
          </a:p>
          <a:p>
            <a:pPr algn="ctr">
              <a:spcBef>
                <a:spcPct val="0"/>
              </a:spcBef>
            </a:pPr>
            <a:r>
              <a:rPr lang="it-IT" altLang="it-IT" sz="1600" b="1" dirty="0">
                <a:solidFill>
                  <a:schemeClr val="bg1"/>
                </a:solidFill>
                <a:latin typeface="Swis721 Cn BT" panose="020B0506020202030204" pitchFamily="34" charset="0"/>
                <a:ea typeface="+mj-ea"/>
                <a:cs typeface="Segoe UI Semilight" panose="020B0402040204020203" pitchFamily="34" charset="0"/>
              </a:rPr>
              <a:t>ELEMENTI TECNICI</a:t>
            </a:r>
          </a:p>
        </p:txBody>
      </p:sp>
      <p:sp>
        <p:nvSpPr>
          <p:cNvPr id="7" name="Rectangle 34">
            <a:extLst>
              <a:ext uri="{FF2B5EF4-FFF2-40B4-BE49-F238E27FC236}">
                <a16:creationId xmlns:a16="http://schemas.microsoft.com/office/drawing/2014/main" id="{5A728BE7-9C5A-4510-9C67-FFE7CDA34987}"/>
              </a:ext>
            </a:extLst>
          </p:cNvPr>
          <p:cNvSpPr>
            <a:spLocks noChangeArrowheads="1"/>
          </p:cNvSpPr>
          <p:nvPr/>
        </p:nvSpPr>
        <p:spPr bwMode="auto">
          <a:xfrm>
            <a:off x="851194" y="1191072"/>
            <a:ext cx="3082635" cy="915988"/>
          </a:xfrm>
          <a:prstGeom prst="rect">
            <a:avLst/>
          </a:prstGeom>
          <a:solidFill>
            <a:schemeClr val="bg1"/>
          </a:solidFill>
          <a:ln>
            <a:solidFill>
              <a:srgbClr val="1277AA"/>
            </a:solidFill>
          </a:ln>
        </p:spPr>
        <p:txBody>
          <a:bodyPr vert="horz" lIns="91440" tIns="108000" rIns="91440" bIns="108000" rtlCol="0" anchor="ctr">
            <a:noAutofit/>
          </a:bodyPr>
          <a:lstStyle/>
          <a:p>
            <a:pPr algn="ctr">
              <a:spcBef>
                <a:spcPct val="0"/>
              </a:spcBef>
            </a:pPr>
            <a:r>
              <a:rPr lang="it-IT" altLang="it-IT" b="1" dirty="0">
                <a:solidFill>
                  <a:srgbClr val="1277AA"/>
                </a:solidFill>
                <a:latin typeface="Swis721 Cn BT" panose="020B0506020202030204" pitchFamily="34" charset="0"/>
                <a:ea typeface="+mj-ea"/>
                <a:cs typeface="Segoe UI Semilight" panose="020B0402040204020203" pitchFamily="34" charset="0"/>
              </a:rPr>
              <a:t>INSIEME DEI</a:t>
            </a:r>
          </a:p>
          <a:p>
            <a:pPr algn="ctr">
              <a:spcBef>
                <a:spcPct val="0"/>
              </a:spcBef>
            </a:pPr>
            <a:r>
              <a:rPr lang="it-IT" altLang="it-IT" b="1" dirty="0">
                <a:solidFill>
                  <a:srgbClr val="1277AA"/>
                </a:solidFill>
                <a:latin typeface="Swis721 Cn BT" panose="020B0506020202030204" pitchFamily="34" charset="0"/>
                <a:ea typeface="+mj-ea"/>
                <a:cs typeface="Segoe UI Semilight" panose="020B0402040204020203" pitchFamily="34" charset="0"/>
              </a:rPr>
              <a:t>REQUISITI TECNOLOGICI</a:t>
            </a:r>
          </a:p>
        </p:txBody>
      </p:sp>
      <p:cxnSp>
        <p:nvCxnSpPr>
          <p:cNvPr id="8" name="AutoShape 43">
            <a:extLst>
              <a:ext uri="{FF2B5EF4-FFF2-40B4-BE49-F238E27FC236}">
                <a16:creationId xmlns:a16="http://schemas.microsoft.com/office/drawing/2014/main" id="{17CEDD94-FF5E-4DDC-96D9-DE70DFBA6834}"/>
              </a:ext>
            </a:extLst>
          </p:cNvPr>
          <p:cNvCxnSpPr>
            <a:cxnSpLocks noChangeShapeType="1"/>
            <a:stCxn id="7" idx="1"/>
            <a:endCxn id="5" idx="1"/>
          </p:cNvCxnSpPr>
          <p:nvPr/>
        </p:nvCxnSpPr>
        <p:spPr bwMode="auto">
          <a:xfrm rot="10800000" flipV="1">
            <a:off x="851194" y="1649066"/>
            <a:ext cx="12700" cy="2065110"/>
          </a:xfrm>
          <a:prstGeom prst="bentConnector3">
            <a:avLst>
              <a:gd name="adj1" fmla="val 180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9" name="Rectangle 119">
            <a:extLst>
              <a:ext uri="{FF2B5EF4-FFF2-40B4-BE49-F238E27FC236}">
                <a16:creationId xmlns:a16="http://schemas.microsoft.com/office/drawing/2014/main" id="{8020D3C6-992F-4F95-87F7-A861029338D2}"/>
              </a:ext>
            </a:extLst>
          </p:cNvPr>
          <p:cNvSpPr>
            <a:spLocks noChangeArrowheads="1"/>
          </p:cNvSpPr>
          <p:nvPr/>
        </p:nvSpPr>
        <p:spPr bwMode="auto">
          <a:xfrm>
            <a:off x="4608513" y="3909602"/>
            <a:ext cx="1835830" cy="40005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p>
            <a:pPr algn="ctr">
              <a:spcBef>
                <a:spcPct val="0"/>
              </a:spcBef>
            </a:pPr>
            <a:r>
              <a:rPr lang="it-IT" altLang="it-IT" sz="1400" dirty="0">
                <a:solidFill>
                  <a:srgbClr val="1277AA"/>
                </a:solidFill>
                <a:latin typeface="Swis721 Cn BT" panose="020B0506020202030204" pitchFamily="34" charset="0"/>
                <a:ea typeface="+mj-ea"/>
                <a:cs typeface="Segoe UI Semilight" panose="020B0402040204020203" pitchFamily="34" charset="0"/>
              </a:rPr>
              <a:t>integrazione impiantistica</a:t>
            </a:r>
            <a:endParaRPr lang="en-US" altLang="it-IT" sz="1400" dirty="0">
              <a:solidFill>
                <a:srgbClr val="1277AA"/>
              </a:solidFill>
              <a:latin typeface="Swis721 Cn BT" panose="020B0506020202030204" pitchFamily="34" charset="0"/>
              <a:ea typeface="+mj-ea"/>
              <a:cs typeface="Segoe UI Semilight" panose="020B0402040204020203" pitchFamily="34" charset="0"/>
            </a:endParaRPr>
          </a:p>
        </p:txBody>
      </p:sp>
      <p:sp>
        <p:nvSpPr>
          <p:cNvPr id="10" name="Rectangle 119">
            <a:extLst>
              <a:ext uri="{FF2B5EF4-FFF2-40B4-BE49-F238E27FC236}">
                <a16:creationId xmlns:a16="http://schemas.microsoft.com/office/drawing/2014/main" id="{297185CE-1DBD-47E0-A0F5-EF509746C823}"/>
              </a:ext>
            </a:extLst>
          </p:cNvPr>
          <p:cNvSpPr>
            <a:spLocks noChangeArrowheads="1"/>
          </p:cNvSpPr>
          <p:nvPr/>
        </p:nvSpPr>
        <p:spPr bwMode="auto">
          <a:xfrm>
            <a:off x="6658465" y="3909602"/>
            <a:ext cx="1835830" cy="40005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p>
            <a:pPr algn="ctr">
              <a:spcBef>
                <a:spcPct val="0"/>
              </a:spcBef>
            </a:pPr>
            <a:r>
              <a:rPr lang="it-IT" altLang="it-IT" sz="1400" dirty="0" err="1">
                <a:solidFill>
                  <a:srgbClr val="1277AA"/>
                </a:solidFill>
                <a:latin typeface="Swis721 Cn BT" panose="020B0506020202030204" pitchFamily="34" charset="0"/>
                <a:ea typeface="+mj-ea"/>
                <a:cs typeface="Segoe UI Semilight" panose="020B0402040204020203" pitchFamily="34" charset="0"/>
              </a:rPr>
              <a:t>conformabilità</a:t>
            </a:r>
            <a:endParaRPr lang="it-IT" altLang="it-IT" sz="1400" dirty="0">
              <a:solidFill>
                <a:srgbClr val="1277AA"/>
              </a:solidFill>
              <a:latin typeface="Swis721 Cn BT" panose="020B0506020202030204" pitchFamily="34" charset="0"/>
              <a:ea typeface="+mj-ea"/>
              <a:cs typeface="Segoe UI Semilight" panose="020B0402040204020203" pitchFamily="34" charset="0"/>
            </a:endParaRPr>
          </a:p>
          <a:p>
            <a:pPr algn="ctr">
              <a:spcBef>
                <a:spcPct val="0"/>
              </a:spcBef>
            </a:pPr>
            <a:r>
              <a:rPr lang="it-IT" altLang="it-IT" sz="1400" dirty="0">
                <a:solidFill>
                  <a:srgbClr val="1277AA"/>
                </a:solidFill>
                <a:latin typeface="Swis721 Cn BT" panose="020B0506020202030204" pitchFamily="34" charset="0"/>
                <a:ea typeface="+mj-ea"/>
                <a:cs typeface="Segoe UI Semilight" panose="020B0402040204020203" pitchFamily="34" charset="0"/>
              </a:rPr>
              <a:t>degli spazi</a:t>
            </a:r>
            <a:endParaRPr lang="en-US" altLang="it-IT" sz="1400" dirty="0">
              <a:solidFill>
                <a:srgbClr val="1277AA"/>
              </a:solidFill>
              <a:latin typeface="Swis721 Cn BT" panose="020B0506020202030204" pitchFamily="34" charset="0"/>
              <a:ea typeface="+mj-ea"/>
              <a:cs typeface="Segoe UI Semilight" panose="020B0402040204020203" pitchFamily="34" charset="0"/>
            </a:endParaRPr>
          </a:p>
        </p:txBody>
      </p:sp>
      <p:sp>
        <p:nvSpPr>
          <p:cNvPr id="11" name="Rectangle 119">
            <a:extLst>
              <a:ext uri="{FF2B5EF4-FFF2-40B4-BE49-F238E27FC236}">
                <a16:creationId xmlns:a16="http://schemas.microsoft.com/office/drawing/2014/main" id="{380A97C4-A97D-4B8F-A42B-22517C78E4E2}"/>
              </a:ext>
            </a:extLst>
          </p:cNvPr>
          <p:cNvSpPr>
            <a:spLocks noChangeArrowheads="1"/>
          </p:cNvSpPr>
          <p:nvPr/>
        </p:nvSpPr>
        <p:spPr bwMode="auto">
          <a:xfrm>
            <a:off x="4608513" y="3354709"/>
            <a:ext cx="1835830" cy="40005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p>
            <a:pPr algn="ctr">
              <a:spcBef>
                <a:spcPct val="0"/>
              </a:spcBef>
            </a:pPr>
            <a:r>
              <a:rPr lang="it-IT" altLang="it-IT" sz="1400" dirty="0">
                <a:solidFill>
                  <a:srgbClr val="1277AA"/>
                </a:solidFill>
                <a:latin typeface="Swis721 Cn BT" panose="020B0506020202030204" pitchFamily="34" charset="0"/>
                <a:ea typeface="+mj-ea"/>
                <a:cs typeface="Segoe UI Semilight" panose="020B0402040204020203" pitchFamily="34" charset="0"/>
              </a:rPr>
              <a:t>affidabilità</a:t>
            </a:r>
            <a:endParaRPr lang="en-US" altLang="it-IT" sz="1400" dirty="0">
              <a:solidFill>
                <a:srgbClr val="1277AA"/>
              </a:solidFill>
              <a:latin typeface="Swis721 Cn BT" panose="020B0506020202030204" pitchFamily="34" charset="0"/>
              <a:ea typeface="+mj-ea"/>
              <a:cs typeface="Segoe UI Semilight" panose="020B0402040204020203" pitchFamily="34" charset="0"/>
            </a:endParaRPr>
          </a:p>
        </p:txBody>
      </p:sp>
      <p:sp>
        <p:nvSpPr>
          <p:cNvPr id="12" name="Rectangle 119">
            <a:extLst>
              <a:ext uri="{FF2B5EF4-FFF2-40B4-BE49-F238E27FC236}">
                <a16:creationId xmlns:a16="http://schemas.microsoft.com/office/drawing/2014/main" id="{C1D1CA5E-D5C3-411F-8B85-7FB54A7026B2}"/>
              </a:ext>
            </a:extLst>
          </p:cNvPr>
          <p:cNvSpPr>
            <a:spLocks noChangeArrowheads="1"/>
          </p:cNvSpPr>
          <p:nvPr/>
        </p:nvSpPr>
        <p:spPr bwMode="auto">
          <a:xfrm>
            <a:off x="6658465" y="3354709"/>
            <a:ext cx="1835830" cy="40005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p>
            <a:pPr algn="ctr">
              <a:spcBef>
                <a:spcPct val="0"/>
              </a:spcBef>
            </a:pPr>
            <a:r>
              <a:rPr lang="it-IT" altLang="it-IT" sz="1400" dirty="0">
                <a:solidFill>
                  <a:srgbClr val="1277AA"/>
                </a:solidFill>
                <a:latin typeface="Swis721 Cn BT" panose="020B0506020202030204" pitchFamily="34" charset="0"/>
                <a:ea typeface="+mj-ea"/>
                <a:cs typeface="Segoe UI Semilight" panose="020B0402040204020203" pitchFamily="34" charset="0"/>
              </a:rPr>
              <a:t>durabilità</a:t>
            </a:r>
          </a:p>
        </p:txBody>
      </p:sp>
      <p:sp>
        <p:nvSpPr>
          <p:cNvPr id="14" name="Rectangle 119">
            <a:extLst>
              <a:ext uri="{FF2B5EF4-FFF2-40B4-BE49-F238E27FC236}">
                <a16:creationId xmlns:a16="http://schemas.microsoft.com/office/drawing/2014/main" id="{B623002B-695A-40B3-83F9-9D5F090B3171}"/>
              </a:ext>
            </a:extLst>
          </p:cNvPr>
          <p:cNvSpPr>
            <a:spLocks noChangeArrowheads="1"/>
          </p:cNvSpPr>
          <p:nvPr/>
        </p:nvSpPr>
        <p:spPr bwMode="auto">
          <a:xfrm>
            <a:off x="6658465" y="2799816"/>
            <a:ext cx="1835830" cy="40005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p>
            <a:pPr algn="ctr">
              <a:spcBef>
                <a:spcPct val="0"/>
              </a:spcBef>
            </a:pPr>
            <a:r>
              <a:rPr lang="it-IT" altLang="it-IT" sz="1400" dirty="0">
                <a:solidFill>
                  <a:srgbClr val="1277AA"/>
                </a:solidFill>
                <a:latin typeface="Swis721 Cn BT" panose="020B0506020202030204" pitchFamily="34" charset="0"/>
                <a:ea typeface="+mj-ea"/>
                <a:cs typeface="Segoe UI Semilight" panose="020B0402040204020203" pitchFamily="34" charset="0"/>
              </a:rPr>
              <a:t>resistenza </a:t>
            </a:r>
            <a:r>
              <a:rPr lang="it-IT" altLang="it-IT" sz="1400">
                <a:solidFill>
                  <a:srgbClr val="1277AA"/>
                </a:solidFill>
                <a:latin typeface="Swis721 Cn BT" panose="020B0506020202030204" pitchFamily="34" charset="0"/>
                <a:ea typeface="+mj-ea"/>
                <a:cs typeface="Segoe UI Semilight" panose="020B0402040204020203" pitchFamily="34" charset="0"/>
              </a:rPr>
              <a:t>al fuoco</a:t>
            </a:r>
            <a:endParaRPr lang="en-US" altLang="it-IT" sz="1400" dirty="0">
              <a:solidFill>
                <a:srgbClr val="1277AA"/>
              </a:solidFill>
              <a:latin typeface="Swis721 Cn BT" panose="020B0506020202030204" pitchFamily="34" charset="0"/>
              <a:ea typeface="+mj-ea"/>
              <a:cs typeface="Segoe UI Semilight" panose="020B0402040204020203" pitchFamily="34" charset="0"/>
            </a:endParaRPr>
          </a:p>
        </p:txBody>
      </p:sp>
      <p:sp>
        <p:nvSpPr>
          <p:cNvPr id="17" name="Rectangle 119">
            <a:extLst>
              <a:ext uri="{FF2B5EF4-FFF2-40B4-BE49-F238E27FC236}">
                <a16:creationId xmlns:a16="http://schemas.microsoft.com/office/drawing/2014/main" id="{F6BC08E8-C4B9-490E-B803-CCACF0BB6C7A}"/>
              </a:ext>
            </a:extLst>
          </p:cNvPr>
          <p:cNvSpPr>
            <a:spLocks noChangeArrowheads="1"/>
          </p:cNvSpPr>
          <p:nvPr/>
        </p:nvSpPr>
        <p:spPr bwMode="auto">
          <a:xfrm>
            <a:off x="4608513" y="2799816"/>
            <a:ext cx="1835830" cy="40005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p>
            <a:pPr algn="ctr">
              <a:spcBef>
                <a:spcPct val="0"/>
              </a:spcBef>
            </a:pPr>
            <a:r>
              <a:rPr lang="it-IT" altLang="it-IT" sz="1400" dirty="0">
                <a:solidFill>
                  <a:srgbClr val="1277AA"/>
                </a:solidFill>
                <a:latin typeface="Swis721 Cn BT" panose="020B0506020202030204" pitchFamily="34" charset="0"/>
                <a:ea typeface="+mj-ea"/>
                <a:cs typeface="Segoe UI Semilight" panose="020B0402040204020203" pitchFamily="34" charset="0"/>
              </a:rPr>
              <a:t>resistenza meccanica</a:t>
            </a:r>
            <a:endParaRPr lang="en-US" altLang="it-IT" sz="1400" dirty="0">
              <a:solidFill>
                <a:srgbClr val="1277AA"/>
              </a:solidFill>
              <a:latin typeface="Swis721 Cn BT" panose="020B0506020202030204" pitchFamily="34" charset="0"/>
              <a:ea typeface="+mj-ea"/>
              <a:cs typeface="Segoe UI Semilight" panose="020B0402040204020203" pitchFamily="34" charset="0"/>
            </a:endParaRPr>
          </a:p>
        </p:txBody>
      </p:sp>
      <p:sp>
        <p:nvSpPr>
          <p:cNvPr id="21" name="Rectangle 119">
            <a:extLst>
              <a:ext uri="{FF2B5EF4-FFF2-40B4-BE49-F238E27FC236}">
                <a16:creationId xmlns:a16="http://schemas.microsoft.com/office/drawing/2014/main" id="{380A97C4-A97D-4B8F-A42B-22517C78E4E2}"/>
              </a:ext>
            </a:extLst>
          </p:cNvPr>
          <p:cNvSpPr>
            <a:spLocks noChangeArrowheads="1"/>
          </p:cNvSpPr>
          <p:nvPr/>
        </p:nvSpPr>
        <p:spPr bwMode="auto">
          <a:xfrm>
            <a:off x="4608513" y="5019388"/>
            <a:ext cx="1835830" cy="400050"/>
          </a:xfrm>
          <a:prstGeom prst="rect">
            <a:avLst/>
          </a:prstGeom>
          <a:solidFill>
            <a:schemeClr val="bg1">
              <a:lumMod val="95000"/>
            </a:schemeClr>
          </a:solidFill>
          <a:ln>
            <a:solidFill>
              <a:srgbClr val="1277AA"/>
            </a:solidFill>
            <a:prstDash val="dash"/>
          </a:ln>
        </p:spPr>
        <p:txBody>
          <a:bodyPr vert="horz" lIns="91440" tIns="108000" rIns="91440" bIns="108000" rtlCol="0" anchor="ctr">
            <a:noAutofit/>
          </a:bodyPr>
          <a:lstStyle/>
          <a:p>
            <a:pPr algn="ctr">
              <a:spcBef>
                <a:spcPct val="0"/>
              </a:spcBef>
            </a:pPr>
            <a:r>
              <a:rPr lang="it-IT" altLang="it-IT" sz="1400" i="1" dirty="0">
                <a:solidFill>
                  <a:srgbClr val="1277AA"/>
                </a:solidFill>
                <a:latin typeface="Swis721 Cn BT" panose="020B0506020202030204" pitchFamily="34" charset="0"/>
                <a:ea typeface="+mj-ea"/>
                <a:cs typeface="Segoe UI Semilight" panose="020B0402040204020203" pitchFamily="34" charset="0"/>
              </a:rPr>
              <a:t>tenuta agli agenti atmosferici</a:t>
            </a:r>
            <a:endParaRPr lang="en-US" altLang="it-IT" sz="1400" i="1" dirty="0">
              <a:solidFill>
                <a:srgbClr val="1277AA"/>
              </a:solidFill>
              <a:latin typeface="Swis721 Cn BT" panose="020B0506020202030204" pitchFamily="34" charset="0"/>
              <a:ea typeface="+mj-ea"/>
              <a:cs typeface="Segoe UI Semilight" panose="020B0402040204020203" pitchFamily="34" charset="0"/>
            </a:endParaRPr>
          </a:p>
        </p:txBody>
      </p:sp>
      <p:sp>
        <p:nvSpPr>
          <p:cNvPr id="22" name="Rectangle 119">
            <a:extLst>
              <a:ext uri="{FF2B5EF4-FFF2-40B4-BE49-F238E27FC236}">
                <a16:creationId xmlns:a16="http://schemas.microsoft.com/office/drawing/2014/main" id="{C1D1CA5E-D5C3-411F-8B85-7FB54A7026B2}"/>
              </a:ext>
            </a:extLst>
          </p:cNvPr>
          <p:cNvSpPr>
            <a:spLocks noChangeArrowheads="1"/>
          </p:cNvSpPr>
          <p:nvPr/>
        </p:nvSpPr>
        <p:spPr bwMode="auto">
          <a:xfrm>
            <a:off x="6658465" y="4464495"/>
            <a:ext cx="1835830" cy="400050"/>
          </a:xfrm>
          <a:prstGeom prst="rect">
            <a:avLst/>
          </a:prstGeom>
          <a:solidFill>
            <a:schemeClr val="bg1">
              <a:lumMod val="95000"/>
            </a:schemeClr>
          </a:solidFill>
          <a:ln>
            <a:solidFill>
              <a:srgbClr val="1277AA"/>
            </a:solidFill>
            <a:prstDash val="dash"/>
          </a:ln>
        </p:spPr>
        <p:txBody>
          <a:bodyPr vert="horz" lIns="91440" tIns="108000" rIns="91440" bIns="108000" rtlCol="0" anchor="ctr">
            <a:noAutofit/>
          </a:bodyPr>
          <a:lstStyle/>
          <a:p>
            <a:pPr algn="ctr">
              <a:spcBef>
                <a:spcPct val="0"/>
              </a:spcBef>
            </a:pPr>
            <a:r>
              <a:rPr lang="it-IT" altLang="it-IT" sz="1400" i="1" dirty="0">
                <a:solidFill>
                  <a:srgbClr val="1277AA"/>
                </a:solidFill>
                <a:latin typeface="Swis721 Cn BT" panose="020B0506020202030204" pitchFamily="34" charset="0"/>
                <a:ea typeface="+mj-ea"/>
                <a:cs typeface="Segoe UI Semilight" panose="020B0402040204020203" pitchFamily="34" charset="0"/>
              </a:rPr>
              <a:t>isolamento acustico</a:t>
            </a:r>
          </a:p>
        </p:txBody>
      </p:sp>
      <p:sp>
        <p:nvSpPr>
          <p:cNvPr id="23" name="Rectangle 119">
            <a:extLst>
              <a:ext uri="{FF2B5EF4-FFF2-40B4-BE49-F238E27FC236}">
                <a16:creationId xmlns:a16="http://schemas.microsoft.com/office/drawing/2014/main" id="{716627D1-98A1-4F5A-8800-AD93A38D72AD}"/>
              </a:ext>
            </a:extLst>
          </p:cNvPr>
          <p:cNvSpPr>
            <a:spLocks noChangeArrowheads="1"/>
          </p:cNvSpPr>
          <p:nvPr/>
        </p:nvSpPr>
        <p:spPr bwMode="auto">
          <a:xfrm>
            <a:off x="4608513" y="4464495"/>
            <a:ext cx="1835830" cy="400050"/>
          </a:xfrm>
          <a:prstGeom prst="rect">
            <a:avLst/>
          </a:prstGeom>
          <a:solidFill>
            <a:schemeClr val="bg1">
              <a:lumMod val="95000"/>
            </a:schemeClr>
          </a:solidFill>
          <a:ln>
            <a:solidFill>
              <a:srgbClr val="1277AA"/>
            </a:solidFill>
            <a:prstDash val="dash"/>
          </a:ln>
        </p:spPr>
        <p:txBody>
          <a:bodyPr vert="horz" lIns="91440" tIns="108000" rIns="91440" bIns="108000" rtlCol="0" anchor="ctr">
            <a:noAutofit/>
          </a:bodyPr>
          <a:lstStyle/>
          <a:p>
            <a:pPr algn="ctr">
              <a:spcBef>
                <a:spcPct val="0"/>
              </a:spcBef>
            </a:pPr>
            <a:r>
              <a:rPr lang="it-IT" altLang="it-IT" sz="1400" i="1" dirty="0">
                <a:solidFill>
                  <a:srgbClr val="1277AA"/>
                </a:solidFill>
                <a:latin typeface="Swis721 Cn BT" panose="020B0506020202030204" pitchFamily="34" charset="0"/>
                <a:ea typeface="+mj-ea"/>
                <a:cs typeface="Segoe UI Semilight" panose="020B0402040204020203" pitchFamily="34" charset="0"/>
              </a:rPr>
              <a:t>controllo inerzia termica</a:t>
            </a:r>
            <a:endParaRPr lang="en-US" altLang="it-IT" sz="1400" i="1" dirty="0">
              <a:solidFill>
                <a:srgbClr val="1277AA"/>
              </a:solidFill>
              <a:latin typeface="Swis721 Cn BT" panose="020B0506020202030204" pitchFamily="34" charset="0"/>
              <a:ea typeface="+mj-ea"/>
              <a:cs typeface="Segoe UI Semilight" panose="020B0402040204020203" pitchFamily="34" charset="0"/>
            </a:endParaRPr>
          </a:p>
        </p:txBody>
      </p:sp>
      <p:sp>
        <p:nvSpPr>
          <p:cNvPr id="25" name="Rectangle 119">
            <a:extLst>
              <a:ext uri="{FF2B5EF4-FFF2-40B4-BE49-F238E27FC236}">
                <a16:creationId xmlns:a16="http://schemas.microsoft.com/office/drawing/2014/main" id="{C1D1CA5E-D5C3-411F-8B85-7FB54A7026B2}"/>
              </a:ext>
            </a:extLst>
          </p:cNvPr>
          <p:cNvSpPr>
            <a:spLocks noChangeArrowheads="1"/>
          </p:cNvSpPr>
          <p:nvPr/>
        </p:nvSpPr>
        <p:spPr bwMode="auto">
          <a:xfrm>
            <a:off x="6658465" y="5019388"/>
            <a:ext cx="1835830" cy="400050"/>
          </a:xfrm>
          <a:prstGeom prst="rect">
            <a:avLst/>
          </a:prstGeom>
          <a:solidFill>
            <a:schemeClr val="bg1">
              <a:lumMod val="95000"/>
            </a:schemeClr>
          </a:solidFill>
          <a:ln>
            <a:solidFill>
              <a:srgbClr val="1277AA"/>
            </a:solidFill>
            <a:prstDash val="dash"/>
          </a:ln>
        </p:spPr>
        <p:txBody>
          <a:bodyPr vert="horz" lIns="91440" tIns="108000" rIns="91440" bIns="108000" rtlCol="0" anchor="ctr">
            <a:noAutofit/>
          </a:bodyPr>
          <a:lstStyle/>
          <a:p>
            <a:pPr algn="ctr">
              <a:spcBef>
                <a:spcPct val="0"/>
              </a:spcBef>
            </a:pPr>
            <a:r>
              <a:rPr lang="it-IT" altLang="it-IT" sz="1400" i="1" dirty="0">
                <a:solidFill>
                  <a:srgbClr val="1277AA"/>
                </a:solidFill>
                <a:latin typeface="Swis721 Cn BT" panose="020B0506020202030204" pitchFamily="34" charset="0"/>
                <a:ea typeface="+mj-ea"/>
                <a:cs typeface="Segoe UI Semilight" panose="020B0402040204020203" pitchFamily="34" charset="0"/>
              </a:rPr>
              <a:t>controllo</a:t>
            </a:r>
          </a:p>
          <a:p>
            <a:pPr algn="ctr">
              <a:spcBef>
                <a:spcPct val="0"/>
              </a:spcBef>
            </a:pPr>
            <a:r>
              <a:rPr lang="it-IT" altLang="it-IT" sz="1400" i="1" dirty="0">
                <a:solidFill>
                  <a:srgbClr val="1277AA"/>
                </a:solidFill>
                <a:latin typeface="Swis721 Cn BT" panose="020B0506020202030204" pitchFamily="34" charset="0"/>
                <a:ea typeface="+mj-ea"/>
                <a:cs typeface="Segoe UI Semilight" panose="020B0402040204020203" pitchFamily="34" charset="0"/>
              </a:rPr>
              <a:t>comfort indoor</a:t>
            </a:r>
          </a:p>
        </p:txBody>
      </p:sp>
    </p:spTree>
    <p:extLst>
      <p:ext uri="{BB962C8B-B14F-4D97-AF65-F5344CB8AC3E}">
        <p14:creationId xmlns:p14="http://schemas.microsoft.com/office/powerpoint/2010/main" val="1983617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6851649" cy="655638"/>
          </a:xfrm>
        </p:spPr>
        <p:txBody>
          <a:bodyPr/>
          <a:lstStyle/>
          <a:p>
            <a:pPr>
              <a:tabLst>
                <a:tab pos="4040188" algn="l"/>
              </a:tabLst>
            </a:pPr>
            <a:r>
              <a:rPr lang="it-IT" dirty="0"/>
              <a:t>Strutture in elevazione: valutazioni progetto</a:t>
            </a:r>
          </a:p>
        </p:txBody>
      </p:sp>
      <p:pic>
        <p:nvPicPr>
          <p:cNvPr id="3" name="Immagine 2">
            <a:extLst>
              <a:ext uri="{FF2B5EF4-FFF2-40B4-BE49-F238E27FC236}">
                <a16:creationId xmlns:a16="http://schemas.microsoft.com/office/drawing/2014/main" id="{70998717-8D67-4A13-AEBE-B1DE6ACC8767}"/>
              </a:ext>
            </a:extLst>
          </p:cNvPr>
          <p:cNvPicPr>
            <a:picLocks noChangeAspect="1"/>
          </p:cNvPicPr>
          <p:nvPr/>
        </p:nvPicPr>
        <p:blipFill>
          <a:blip r:embed="rId2"/>
          <a:stretch>
            <a:fillRect/>
          </a:stretch>
        </p:blipFill>
        <p:spPr>
          <a:xfrm>
            <a:off x="5183342" y="1410397"/>
            <a:ext cx="2524125" cy="4438650"/>
          </a:xfrm>
          <a:prstGeom prst="rect">
            <a:avLst/>
          </a:prstGeom>
        </p:spPr>
      </p:pic>
      <p:sp>
        <p:nvSpPr>
          <p:cNvPr id="7" name="Title 3">
            <a:extLst>
              <a:ext uri="{FF2B5EF4-FFF2-40B4-BE49-F238E27FC236}">
                <a16:creationId xmlns:a16="http://schemas.microsoft.com/office/drawing/2014/main" id="{43E66A7D-38BB-492B-8132-3B71CF3AA355}"/>
              </a:ext>
            </a:extLst>
          </p:cNvPr>
          <p:cNvSpPr txBox="1">
            <a:spLocks/>
          </p:cNvSpPr>
          <p:nvPr/>
        </p:nvSpPr>
        <p:spPr>
          <a:xfrm>
            <a:off x="628650" y="1044000"/>
            <a:ext cx="3943350"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La scelta dello schema funzionale corrisponde alla concezione del sistema spaziale. La scelta progettuale è determinata da:</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Organizzazione funzionale e fruibilità;</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Aspetti economici e gestionali;</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Percezione;</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Tipologia edilizia;</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Integrabilità ed </a:t>
            </a:r>
            <a:r>
              <a:rPr lang="it-IT" sz="1200" dirty="0" err="1">
                <a:solidFill>
                  <a:prstClr val="black"/>
                </a:solidFill>
                <a:latin typeface="Segoe UI" panose="020B0502040204020203" pitchFamily="34" charset="0"/>
                <a:ea typeface="Source Sans Pro Light" panose="020B0403030403020204" pitchFamily="34" charset="0"/>
                <a:cs typeface="Segoe UI" panose="020B0502040204020203" pitchFamily="34" charset="0"/>
              </a:rPr>
              <a:t>attrezzabilità</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impiantistica.</a:t>
            </a: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Lo </a:t>
            </a:r>
            <a:r>
              <a:rPr lang="it-IT" sz="1200" b="1" dirty="0">
                <a:solidFill>
                  <a:srgbClr val="1277AA"/>
                </a:solidFill>
                <a:latin typeface="Segoe UI" panose="020B0502040204020203" pitchFamily="34" charset="0"/>
                <a:cs typeface="Segoe UI" panose="020B0502040204020203" pitchFamily="34" charset="0"/>
              </a:rPr>
              <a:t>schema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t>
            </a:r>
            <a:r>
              <a:rPr lang="it-IT" sz="1200" b="1" dirty="0">
                <a:solidFill>
                  <a:srgbClr val="1277AA"/>
                </a:solidFill>
                <a:latin typeface="Segoe UI" panose="020B0502040204020203" pitchFamily="34" charset="0"/>
                <a:cs typeface="Segoe UI" panose="020B0502040204020203" pitchFamily="34" charset="0"/>
              </a:rPr>
              <a:t>lineare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scinde la funzione portante da quelle pertinenti alla «</a:t>
            </a:r>
            <a:r>
              <a:rPr lang="it-IT" sz="1200" b="1" dirty="0">
                <a:solidFill>
                  <a:srgbClr val="1277AA"/>
                </a:solidFill>
                <a:latin typeface="Segoe UI" panose="020B0502040204020203" pitchFamily="34" charset="0"/>
                <a:cs typeface="Segoe UI" panose="020B0502040204020203" pitchFamily="34" charset="0"/>
              </a:rPr>
              <a:t>pelle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dell’edificio (</a:t>
            </a:r>
            <a:r>
              <a:rPr lang="it-IT" sz="1200" b="1" dirty="0">
                <a:solidFill>
                  <a:srgbClr val="1277AA"/>
                </a:solidFill>
                <a:latin typeface="Segoe UI" panose="020B0502040204020203" pitchFamily="34" charset="0"/>
                <a:cs typeface="Segoe UI" panose="020B0502040204020203" pitchFamily="34" charset="0"/>
              </a:rPr>
              <a:t>rivestimento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t>
            </a:r>
            <a:r>
              <a:rPr lang="it-IT" sz="1200" b="1" dirty="0">
                <a:solidFill>
                  <a:srgbClr val="1277AA"/>
                </a:solidFill>
                <a:latin typeface="Segoe UI" panose="020B0502040204020203" pitchFamily="34" charset="0"/>
                <a:cs typeface="Segoe UI" panose="020B0502040204020203" pitchFamily="34" charset="0"/>
              </a:rPr>
              <a:t>separazione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dall’ambiente esterno); è così possibile prevedere </a:t>
            </a:r>
            <a:r>
              <a:rPr lang="it-IT" sz="1200" b="1" dirty="0">
                <a:solidFill>
                  <a:srgbClr val="1277AA"/>
                </a:solidFill>
                <a:latin typeface="Segoe UI" panose="020B0502040204020203" pitchFamily="34" charset="0"/>
                <a:cs typeface="Segoe UI" panose="020B0502040204020203" pitchFamily="34" charset="0"/>
              </a:rPr>
              <a:t>piante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e </a:t>
            </a:r>
            <a:r>
              <a:rPr lang="it-IT" sz="1200" b="1" dirty="0">
                <a:solidFill>
                  <a:srgbClr val="1277AA"/>
                </a:solidFill>
                <a:latin typeface="Segoe UI" panose="020B0502040204020203" pitchFamily="34" charset="0"/>
                <a:cs typeface="Segoe UI" panose="020B0502040204020203" pitchFamily="34" charset="0"/>
              </a:rPr>
              <a:t>prospetti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t>
            </a:r>
            <a:r>
              <a:rPr lang="it-IT" sz="1200" b="1" dirty="0">
                <a:solidFill>
                  <a:srgbClr val="1277AA"/>
                </a:solidFill>
                <a:latin typeface="Segoe UI" panose="020B0502040204020203" pitchFamily="34" charset="0"/>
                <a:cs typeface="Segoe UI" panose="020B0502040204020203" pitchFamily="34" charset="0"/>
              </a:rPr>
              <a:t>liberi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e presentando un’attitudine ad essere </a:t>
            </a:r>
            <a:r>
              <a:rPr lang="it-IT" sz="1200" b="1" dirty="0">
                <a:solidFill>
                  <a:srgbClr val="1277AA"/>
                </a:solidFill>
                <a:latin typeface="Segoe UI" panose="020B0502040204020203" pitchFamily="34" charset="0"/>
                <a:cs typeface="Segoe UI" panose="020B0502040204020203" pitchFamily="34" charset="0"/>
              </a:rPr>
              <a:t>modificabile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e </a:t>
            </a:r>
            <a:r>
              <a:rPr lang="it-IT" sz="1200" b="1" dirty="0">
                <a:solidFill>
                  <a:srgbClr val="1277AA"/>
                </a:solidFill>
                <a:latin typeface="Segoe UI" panose="020B0502040204020203" pitchFamily="34" charset="0"/>
                <a:cs typeface="Segoe UI" panose="020B0502040204020203" pitchFamily="34" charset="0"/>
              </a:rPr>
              <a:t>adattabile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alla variazione delle esigenze dell’utenza (o alla variazione dell’utenza stessa).</a:t>
            </a:r>
          </a:p>
        </p:txBody>
      </p:sp>
    </p:spTree>
    <p:extLst>
      <p:ext uri="{BB962C8B-B14F-4D97-AF65-F5344CB8AC3E}">
        <p14:creationId xmlns:p14="http://schemas.microsoft.com/office/powerpoint/2010/main" val="2748060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0998717-8D67-4A13-AEBE-B1DE6ACC8767}"/>
              </a:ext>
            </a:extLst>
          </p:cNvPr>
          <p:cNvPicPr>
            <a:picLocks noChangeAspect="1"/>
          </p:cNvPicPr>
          <p:nvPr/>
        </p:nvPicPr>
        <p:blipFill>
          <a:blip r:embed="rId2"/>
          <a:stretch>
            <a:fillRect/>
          </a:stretch>
        </p:blipFill>
        <p:spPr>
          <a:xfrm>
            <a:off x="5183342" y="1410397"/>
            <a:ext cx="2524125" cy="4438650"/>
          </a:xfrm>
          <a:prstGeom prst="rect">
            <a:avLst/>
          </a:prstGeom>
        </p:spPr>
      </p:pic>
      <p:sp>
        <p:nvSpPr>
          <p:cNvPr id="7" name="Title 3">
            <a:extLst>
              <a:ext uri="{FF2B5EF4-FFF2-40B4-BE49-F238E27FC236}">
                <a16:creationId xmlns:a16="http://schemas.microsoft.com/office/drawing/2014/main" id="{43E66A7D-38BB-492B-8132-3B71CF3AA355}"/>
              </a:ext>
            </a:extLst>
          </p:cNvPr>
          <p:cNvSpPr txBox="1">
            <a:spLocks/>
          </p:cNvSpPr>
          <p:nvPr/>
        </p:nvSpPr>
        <p:spPr>
          <a:xfrm>
            <a:off x="628650" y="1044000"/>
            <a:ext cx="3943350"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Lo </a:t>
            </a:r>
            <a:r>
              <a:rPr lang="it-IT" sz="1200" b="1" dirty="0">
                <a:solidFill>
                  <a:srgbClr val="1277AA"/>
                </a:solidFill>
                <a:latin typeface="Segoe UI" panose="020B0502040204020203" pitchFamily="34" charset="0"/>
                <a:cs typeface="Segoe UI" panose="020B0502040204020203" pitchFamily="34" charset="0"/>
              </a:rPr>
              <a:t>schema scatolare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d’altro canto, affida la funzione portante ad un sistema di </a:t>
            </a:r>
            <a:r>
              <a:rPr lang="it-IT" sz="1200" b="1" dirty="0">
                <a:solidFill>
                  <a:srgbClr val="1277AA"/>
                </a:solidFill>
                <a:latin typeface="Segoe UI" panose="020B0502040204020203" pitchFamily="34" charset="0"/>
                <a:cs typeface="Segoe UI" panose="020B0502040204020203" pitchFamily="34" charset="0"/>
              </a:rPr>
              <a:t>elementi bidimensionali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più </a:t>
            </a:r>
            <a:r>
              <a:rPr lang="it-IT" sz="1200" b="1" dirty="0">
                <a:solidFill>
                  <a:srgbClr val="1277AA"/>
                </a:solidFill>
                <a:latin typeface="Segoe UI" panose="020B0502040204020203" pitchFamily="34" charset="0"/>
                <a:cs typeface="Segoe UI" panose="020B0502040204020203" pitchFamily="34" charset="0"/>
              </a:rPr>
              <a:t>rigido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grazie alla sua </a:t>
            </a:r>
            <a:r>
              <a:rPr lang="it-IT" sz="1200" b="1" dirty="0">
                <a:solidFill>
                  <a:srgbClr val="1277AA"/>
                </a:solidFill>
                <a:latin typeface="Segoe UI" panose="020B0502040204020203" pitchFamily="34" charset="0"/>
                <a:cs typeface="Segoe UI" panose="020B0502040204020203" pitchFamily="34" charset="0"/>
              </a:rPr>
              <a:t>massa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t>
            </a: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Se la </a:t>
            </a:r>
            <a:r>
              <a:rPr lang="it-IT" sz="1200" b="1" dirty="0">
                <a:solidFill>
                  <a:srgbClr val="1277AA"/>
                </a:solidFill>
                <a:latin typeface="Segoe UI" panose="020B0502040204020203" pitchFamily="34" charset="0"/>
                <a:cs typeface="Segoe UI" panose="020B0502040204020203" pitchFamily="34" charset="0"/>
              </a:rPr>
              <a:t>funzione portante </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risulta </a:t>
            </a:r>
            <a:r>
              <a:rPr lang="it-IT" sz="1200" b="1" dirty="0">
                <a:solidFill>
                  <a:srgbClr val="1277AA"/>
                </a:solidFill>
                <a:latin typeface="Segoe UI" panose="020B0502040204020203" pitchFamily="34" charset="0"/>
                <a:cs typeface="Segoe UI" panose="020B0502040204020203" pitchFamily="34" charset="0"/>
              </a:rPr>
              <a:t>associata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(nelle chiusure verticali) alla funzione di </a:t>
            </a:r>
            <a:r>
              <a:rPr lang="it-IT" sz="1200" b="1" dirty="0">
                <a:solidFill>
                  <a:srgbClr val="1277AA"/>
                </a:solidFill>
                <a:latin typeface="Segoe UI" panose="020B0502040204020203" pitchFamily="34" charset="0"/>
                <a:cs typeface="Segoe UI" panose="020B0502040204020203" pitchFamily="34" charset="0"/>
              </a:rPr>
              <a:t>controllo </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del</a:t>
            </a:r>
            <a:r>
              <a:rPr lang="it-IT" sz="1200" b="1" dirty="0">
                <a:solidFill>
                  <a:srgbClr val="1277AA"/>
                </a:solidFill>
                <a:latin typeface="Segoe UI" panose="020B0502040204020203" pitchFamily="34" charset="0"/>
                <a:cs typeface="Segoe UI" panose="020B0502040204020203" pitchFamily="34" charset="0"/>
              </a:rPr>
              <a:t> comfort ambientale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legata alla separazione con l’ambiente esterno, nel sistema scatolare la </a:t>
            </a:r>
            <a:r>
              <a:rPr lang="it-IT" sz="1200" b="1" dirty="0">
                <a:solidFill>
                  <a:srgbClr val="1277AA"/>
                </a:solidFill>
                <a:latin typeface="Segoe UI" panose="020B0502040204020203" pitchFamily="34" charset="0"/>
                <a:cs typeface="Segoe UI" panose="020B0502040204020203" pitchFamily="34" charset="0"/>
              </a:rPr>
              <a:t>pianta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risulta più </a:t>
            </a:r>
            <a:r>
              <a:rPr lang="it-IT" sz="1200" b="1" dirty="0">
                <a:solidFill>
                  <a:srgbClr val="1277AA"/>
                </a:solidFill>
                <a:latin typeface="Segoe UI" panose="020B0502040204020203" pitchFamily="34" charset="0"/>
                <a:cs typeface="Segoe UI" panose="020B0502040204020203" pitchFamily="34" charset="0"/>
              </a:rPr>
              <a:t>rigida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con </a:t>
            </a:r>
            <a:r>
              <a:rPr lang="it-IT" sz="1200" b="1" dirty="0">
                <a:solidFill>
                  <a:srgbClr val="1277AA"/>
                </a:solidFill>
                <a:latin typeface="Segoe UI" panose="020B0502040204020203" pitchFamily="34" charset="0"/>
                <a:cs typeface="Segoe UI" panose="020B0502040204020203" pitchFamily="34" charset="0"/>
              </a:rPr>
              <a:t>aperture allineate </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sui diversi piani per assicurare un adeguato trasferimento dei carichi al sistema di fondazione.</a:t>
            </a: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Lo schema funzionale scatolare, se rapportato a quello lineare, risulta quindi caratterizzato da una </a:t>
            </a:r>
            <a:r>
              <a:rPr lang="it-IT" sz="1200" b="1" dirty="0">
                <a:solidFill>
                  <a:srgbClr val="1277AA"/>
                </a:solidFill>
                <a:latin typeface="Segoe UI" panose="020B0502040204020203" pitchFamily="34" charset="0"/>
                <a:cs typeface="Segoe UI" panose="020B0502040204020203" pitchFamily="34" charset="0"/>
              </a:rPr>
              <a:t>minore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t>
            </a:r>
            <a:r>
              <a:rPr lang="it-IT" sz="1200" b="1" dirty="0">
                <a:solidFill>
                  <a:srgbClr val="1277AA"/>
                </a:solidFill>
                <a:latin typeface="Segoe UI" panose="020B0502040204020203" pitchFamily="34" charset="0"/>
                <a:cs typeface="Segoe UI" panose="020B0502040204020203" pitchFamily="34" charset="0"/>
              </a:rPr>
              <a:t>flessibilità</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t>
            </a:r>
          </a:p>
        </p:txBody>
      </p:sp>
      <p:sp>
        <p:nvSpPr>
          <p:cNvPr id="9" name="Titolo 1">
            <a:extLst>
              <a:ext uri="{FF2B5EF4-FFF2-40B4-BE49-F238E27FC236}">
                <a16:creationId xmlns:a16="http://schemas.microsoft.com/office/drawing/2014/main" id="{732AF342-07A1-4C97-BF68-E9CA29B64B34}"/>
              </a:ext>
            </a:extLst>
          </p:cNvPr>
          <p:cNvSpPr>
            <a:spLocks noGrp="1"/>
          </p:cNvSpPr>
          <p:nvPr>
            <p:ph type="title"/>
          </p:nvPr>
        </p:nvSpPr>
        <p:spPr>
          <a:xfrm>
            <a:off x="628650" y="365125"/>
            <a:ext cx="6851649" cy="655638"/>
          </a:xfrm>
        </p:spPr>
        <p:txBody>
          <a:bodyPr/>
          <a:lstStyle/>
          <a:p>
            <a:pPr>
              <a:tabLst>
                <a:tab pos="4040188" algn="l"/>
              </a:tabLst>
            </a:pPr>
            <a:r>
              <a:rPr lang="it-IT" dirty="0"/>
              <a:t>Strutture in elevazione: valutazioni progetto</a:t>
            </a:r>
          </a:p>
        </p:txBody>
      </p:sp>
    </p:spTree>
    <p:extLst>
      <p:ext uri="{BB962C8B-B14F-4D97-AF65-F5344CB8AC3E}">
        <p14:creationId xmlns:p14="http://schemas.microsoft.com/office/powerpoint/2010/main" val="1018769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6979847" cy="655638"/>
          </a:xfrm>
        </p:spPr>
        <p:txBody>
          <a:bodyPr/>
          <a:lstStyle/>
          <a:p>
            <a:pPr>
              <a:tabLst>
                <a:tab pos="4040188" algn="l"/>
              </a:tabLst>
            </a:pPr>
            <a:r>
              <a:rPr lang="it-IT" dirty="0"/>
              <a:t>Strutture in elevazione: valutazioni progetto</a:t>
            </a:r>
          </a:p>
        </p:txBody>
      </p:sp>
      <p:sp>
        <p:nvSpPr>
          <p:cNvPr id="5" name="Rectangle 38">
            <a:extLst>
              <a:ext uri="{FF2B5EF4-FFF2-40B4-BE49-F238E27FC236}">
                <a16:creationId xmlns:a16="http://schemas.microsoft.com/office/drawing/2014/main" id="{4CD32B8F-411D-4861-9C7F-06A68D35ED26}"/>
              </a:ext>
            </a:extLst>
          </p:cNvPr>
          <p:cNvSpPr>
            <a:spLocks noChangeArrowheads="1"/>
          </p:cNvSpPr>
          <p:nvPr/>
        </p:nvSpPr>
        <p:spPr bwMode="auto">
          <a:xfrm>
            <a:off x="851194" y="3114011"/>
            <a:ext cx="3082635" cy="1200329"/>
          </a:xfrm>
          <a:prstGeom prst="rect">
            <a:avLst/>
          </a:prstGeom>
          <a:solidFill>
            <a:srgbClr val="1277AA"/>
          </a:solidFill>
        </p:spPr>
        <p:txBody>
          <a:bodyPr vert="horz" lIns="91440" tIns="108000" rIns="91440" bIns="108000" rtlCol="0" anchor="ctr">
            <a:noAutofit/>
          </a:bodyPr>
          <a:lstStyle/>
          <a:p>
            <a:pPr algn="ctr">
              <a:spcBef>
                <a:spcPct val="0"/>
              </a:spcBef>
            </a:pPr>
            <a:r>
              <a:rPr lang="it-IT" altLang="it-IT" sz="1600" b="1" dirty="0">
                <a:solidFill>
                  <a:schemeClr val="bg1"/>
                </a:solidFill>
                <a:latin typeface="Swis721 Cn BT" panose="020B0506020202030204" pitchFamily="34" charset="0"/>
                <a:ea typeface="+mj-ea"/>
                <a:cs typeface="Segoe UI Semilight" panose="020B0402040204020203" pitchFamily="34" charset="0"/>
              </a:rPr>
              <a:t>VALUTAZIONI NECESSARIE ALL’ELABORAZIONE</a:t>
            </a:r>
          </a:p>
          <a:p>
            <a:pPr algn="ctr">
              <a:spcBef>
                <a:spcPct val="0"/>
              </a:spcBef>
            </a:pPr>
            <a:r>
              <a:rPr lang="it-IT" altLang="it-IT" sz="1600" b="1" dirty="0">
                <a:solidFill>
                  <a:schemeClr val="bg1"/>
                </a:solidFill>
                <a:latin typeface="Swis721 Cn BT" panose="020B0506020202030204" pitchFamily="34" charset="0"/>
                <a:ea typeface="+mj-ea"/>
                <a:cs typeface="Segoe UI Semilight" panose="020B0402040204020203" pitchFamily="34" charset="0"/>
              </a:rPr>
              <a:t>DEL PROGETTO</a:t>
            </a:r>
            <a:endParaRPr lang="en-US" altLang="it-IT" sz="1600" b="1" dirty="0">
              <a:solidFill>
                <a:schemeClr val="bg1"/>
              </a:solidFill>
              <a:latin typeface="Swis721 Cn BT" panose="020B0506020202030204" pitchFamily="34" charset="0"/>
              <a:ea typeface="+mj-ea"/>
              <a:cs typeface="Segoe UI Semilight" panose="020B0402040204020203" pitchFamily="34" charset="0"/>
            </a:endParaRPr>
          </a:p>
        </p:txBody>
      </p:sp>
      <p:sp>
        <p:nvSpPr>
          <p:cNvPr id="7" name="Rectangle 34">
            <a:extLst>
              <a:ext uri="{FF2B5EF4-FFF2-40B4-BE49-F238E27FC236}">
                <a16:creationId xmlns:a16="http://schemas.microsoft.com/office/drawing/2014/main" id="{5A728BE7-9C5A-4510-9C67-FFE7CDA34987}"/>
              </a:ext>
            </a:extLst>
          </p:cNvPr>
          <p:cNvSpPr>
            <a:spLocks noChangeArrowheads="1"/>
          </p:cNvSpPr>
          <p:nvPr/>
        </p:nvSpPr>
        <p:spPr bwMode="auto">
          <a:xfrm>
            <a:off x="851194" y="1191072"/>
            <a:ext cx="3082635" cy="915988"/>
          </a:xfrm>
          <a:prstGeom prst="rect">
            <a:avLst/>
          </a:prstGeom>
          <a:solidFill>
            <a:schemeClr val="bg1"/>
          </a:solidFill>
          <a:ln>
            <a:solidFill>
              <a:srgbClr val="1277AA"/>
            </a:solidFill>
          </a:ln>
        </p:spPr>
        <p:txBody>
          <a:bodyPr vert="horz" lIns="91440" tIns="108000" rIns="91440" bIns="108000" rtlCol="0" anchor="ctr">
            <a:noAutofit/>
          </a:bodyPr>
          <a:lstStyle/>
          <a:p>
            <a:pPr algn="ctr">
              <a:spcBef>
                <a:spcPct val="0"/>
              </a:spcBef>
            </a:pPr>
            <a:r>
              <a:rPr lang="it-IT" altLang="it-IT" b="1" dirty="0">
                <a:solidFill>
                  <a:srgbClr val="1277AA"/>
                </a:solidFill>
                <a:latin typeface="Swis721 Cn BT" panose="020B0506020202030204" pitchFamily="34" charset="0"/>
                <a:ea typeface="+mj-ea"/>
                <a:cs typeface="Segoe UI Semilight" panose="020B0402040204020203" pitchFamily="34" charset="0"/>
              </a:rPr>
              <a:t>ELEMENTI TECNICI </a:t>
            </a:r>
          </a:p>
        </p:txBody>
      </p:sp>
      <p:cxnSp>
        <p:nvCxnSpPr>
          <p:cNvPr id="8" name="AutoShape 43">
            <a:extLst>
              <a:ext uri="{FF2B5EF4-FFF2-40B4-BE49-F238E27FC236}">
                <a16:creationId xmlns:a16="http://schemas.microsoft.com/office/drawing/2014/main" id="{17CEDD94-FF5E-4DDC-96D9-DE70DFBA6834}"/>
              </a:ext>
            </a:extLst>
          </p:cNvPr>
          <p:cNvCxnSpPr>
            <a:cxnSpLocks noChangeShapeType="1"/>
            <a:stCxn id="7" idx="1"/>
            <a:endCxn id="5" idx="1"/>
          </p:cNvCxnSpPr>
          <p:nvPr/>
        </p:nvCxnSpPr>
        <p:spPr bwMode="auto">
          <a:xfrm rot="10800000" flipV="1">
            <a:off x="851194" y="1649066"/>
            <a:ext cx="12700" cy="2065110"/>
          </a:xfrm>
          <a:prstGeom prst="bentConnector3">
            <a:avLst>
              <a:gd name="adj1" fmla="val 180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9" name="Rectangle 119">
            <a:extLst>
              <a:ext uri="{FF2B5EF4-FFF2-40B4-BE49-F238E27FC236}">
                <a16:creationId xmlns:a16="http://schemas.microsoft.com/office/drawing/2014/main" id="{8020D3C6-992F-4F95-87F7-A861029338D2}"/>
              </a:ext>
            </a:extLst>
          </p:cNvPr>
          <p:cNvSpPr>
            <a:spLocks noChangeArrowheads="1"/>
          </p:cNvSpPr>
          <p:nvPr/>
        </p:nvSpPr>
        <p:spPr bwMode="auto">
          <a:xfrm>
            <a:off x="4608513" y="3909601"/>
            <a:ext cx="1835830" cy="653915"/>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p>
            <a:pPr algn="ctr">
              <a:spcBef>
                <a:spcPct val="0"/>
              </a:spcBef>
            </a:pPr>
            <a:r>
              <a:rPr lang="it-IT" altLang="it-IT" sz="1400" dirty="0">
                <a:solidFill>
                  <a:srgbClr val="1277AA"/>
                </a:solidFill>
                <a:latin typeface="Swis721 Cn BT" panose="020B0506020202030204" pitchFamily="34" charset="0"/>
                <a:ea typeface="+mj-ea"/>
                <a:cs typeface="Segoe UI Semilight" panose="020B0402040204020203" pitchFamily="34" charset="0"/>
              </a:rPr>
              <a:t>regolarità dell’orientamento</a:t>
            </a:r>
            <a:endParaRPr lang="en-US" altLang="it-IT" sz="1400" dirty="0">
              <a:solidFill>
                <a:srgbClr val="1277AA"/>
              </a:solidFill>
              <a:latin typeface="Swis721 Cn BT" panose="020B0506020202030204" pitchFamily="34" charset="0"/>
              <a:ea typeface="+mj-ea"/>
              <a:cs typeface="Segoe UI Semilight" panose="020B0402040204020203" pitchFamily="34" charset="0"/>
            </a:endParaRPr>
          </a:p>
        </p:txBody>
      </p:sp>
      <p:sp>
        <p:nvSpPr>
          <p:cNvPr id="11" name="Rectangle 119">
            <a:extLst>
              <a:ext uri="{FF2B5EF4-FFF2-40B4-BE49-F238E27FC236}">
                <a16:creationId xmlns:a16="http://schemas.microsoft.com/office/drawing/2014/main" id="{380A97C4-A97D-4B8F-A42B-22517C78E4E2}"/>
              </a:ext>
            </a:extLst>
          </p:cNvPr>
          <p:cNvSpPr>
            <a:spLocks noChangeArrowheads="1"/>
          </p:cNvSpPr>
          <p:nvPr/>
        </p:nvSpPr>
        <p:spPr bwMode="auto">
          <a:xfrm>
            <a:off x="4608513" y="3354709"/>
            <a:ext cx="1835830" cy="40005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p>
            <a:pPr algn="ctr">
              <a:spcBef>
                <a:spcPct val="0"/>
              </a:spcBef>
            </a:pPr>
            <a:r>
              <a:rPr lang="it-IT" altLang="it-IT" sz="1400" dirty="0">
                <a:solidFill>
                  <a:srgbClr val="1277AA"/>
                </a:solidFill>
                <a:latin typeface="Swis721 Cn BT" panose="020B0506020202030204" pitchFamily="34" charset="0"/>
                <a:ea typeface="+mj-ea"/>
                <a:cs typeface="Segoe UI Semilight" panose="020B0402040204020203" pitchFamily="34" charset="0"/>
              </a:rPr>
              <a:t>regolarità della tessitura</a:t>
            </a:r>
            <a:endParaRPr lang="en-US" altLang="it-IT" sz="1400" dirty="0">
              <a:solidFill>
                <a:srgbClr val="1277AA"/>
              </a:solidFill>
              <a:latin typeface="Swis721 Cn BT" panose="020B0506020202030204" pitchFamily="34" charset="0"/>
              <a:ea typeface="+mj-ea"/>
              <a:cs typeface="Segoe UI Semilight" panose="020B0402040204020203" pitchFamily="34" charset="0"/>
            </a:endParaRPr>
          </a:p>
        </p:txBody>
      </p:sp>
      <p:sp>
        <p:nvSpPr>
          <p:cNvPr id="17" name="Rectangle 119">
            <a:extLst>
              <a:ext uri="{FF2B5EF4-FFF2-40B4-BE49-F238E27FC236}">
                <a16:creationId xmlns:a16="http://schemas.microsoft.com/office/drawing/2014/main" id="{F6BC08E8-C4B9-490E-B803-CCACF0BB6C7A}"/>
              </a:ext>
            </a:extLst>
          </p:cNvPr>
          <p:cNvSpPr>
            <a:spLocks noChangeArrowheads="1"/>
          </p:cNvSpPr>
          <p:nvPr/>
        </p:nvSpPr>
        <p:spPr bwMode="auto">
          <a:xfrm>
            <a:off x="4608513" y="2799816"/>
            <a:ext cx="1835830" cy="40005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p>
            <a:pPr algn="ctr">
              <a:spcBef>
                <a:spcPct val="0"/>
              </a:spcBef>
            </a:pPr>
            <a:r>
              <a:rPr lang="it-IT" altLang="it-IT" sz="1400" dirty="0">
                <a:solidFill>
                  <a:srgbClr val="1277AA"/>
                </a:solidFill>
                <a:latin typeface="Swis721 Cn BT" panose="020B0506020202030204" pitchFamily="34" charset="0"/>
                <a:ea typeface="+mj-ea"/>
                <a:cs typeface="Segoe UI Semilight" panose="020B0402040204020203" pitchFamily="34" charset="0"/>
              </a:rPr>
              <a:t>materiali costitutivi</a:t>
            </a:r>
            <a:endParaRPr lang="en-US" altLang="it-IT" sz="1400" dirty="0">
              <a:solidFill>
                <a:srgbClr val="1277AA"/>
              </a:solidFill>
              <a:latin typeface="Swis721 Cn BT" panose="020B0506020202030204" pitchFamily="34" charset="0"/>
              <a:ea typeface="+mj-ea"/>
              <a:cs typeface="Segoe UI Semilight" panose="020B0402040204020203" pitchFamily="34" charset="0"/>
            </a:endParaRPr>
          </a:p>
        </p:txBody>
      </p:sp>
      <p:sp>
        <p:nvSpPr>
          <p:cNvPr id="23" name="Rectangle 119">
            <a:extLst>
              <a:ext uri="{FF2B5EF4-FFF2-40B4-BE49-F238E27FC236}">
                <a16:creationId xmlns:a16="http://schemas.microsoft.com/office/drawing/2014/main" id="{716627D1-98A1-4F5A-8800-AD93A38D72AD}"/>
              </a:ext>
            </a:extLst>
          </p:cNvPr>
          <p:cNvSpPr>
            <a:spLocks noChangeArrowheads="1"/>
          </p:cNvSpPr>
          <p:nvPr/>
        </p:nvSpPr>
        <p:spPr bwMode="auto">
          <a:xfrm>
            <a:off x="4608513" y="4718361"/>
            <a:ext cx="1835830" cy="653916"/>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p>
            <a:pPr algn="ctr">
              <a:spcBef>
                <a:spcPct val="0"/>
              </a:spcBef>
            </a:pPr>
            <a:r>
              <a:rPr lang="it-IT" altLang="it-IT" sz="1400" dirty="0">
                <a:solidFill>
                  <a:srgbClr val="1277AA"/>
                </a:solidFill>
                <a:latin typeface="Swis721 Cn BT" panose="020B0506020202030204" pitchFamily="34" charset="0"/>
                <a:ea typeface="+mj-ea"/>
                <a:cs typeface="Segoe UI Semilight" panose="020B0402040204020203" pitchFamily="34" charset="0"/>
              </a:rPr>
              <a:t>possibilità inserimento irrigidimenti</a:t>
            </a:r>
            <a:endParaRPr lang="en-US" altLang="it-IT" sz="1400" dirty="0">
              <a:solidFill>
                <a:srgbClr val="1277AA"/>
              </a:solidFill>
              <a:latin typeface="Swis721 Cn BT" panose="020B0506020202030204" pitchFamily="34" charset="0"/>
              <a:ea typeface="+mj-ea"/>
              <a:cs typeface="Segoe UI Semilight" panose="020B0402040204020203" pitchFamily="34" charset="0"/>
            </a:endParaRPr>
          </a:p>
        </p:txBody>
      </p:sp>
      <p:sp>
        <p:nvSpPr>
          <p:cNvPr id="16" name="Rectangle 119">
            <a:extLst>
              <a:ext uri="{FF2B5EF4-FFF2-40B4-BE49-F238E27FC236}">
                <a16:creationId xmlns:a16="http://schemas.microsoft.com/office/drawing/2014/main" id="{86379E90-BAEF-4DEB-A3B7-5FD5DE8A4FF1}"/>
              </a:ext>
            </a:extLst>
          </p:cNvPr>
          <p:cNvSpPr>
            <a:spLocks noChangeArrowheads="1"/>
          </p:cNvSpPr>
          <p:nvPr/>
        </p:nvSpPr>
        <p:spPr bwMode="auto">
          <a:xfrm>
            <a:off x="4608513" y="1989335"/>
            <a:ext cx="1835830" cy="655638"/>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p>
            <a:pPr algn="ctr">
              <a:spcBef>
                <a:spcPct val="0"/>
              </a:spcBef>
            </a:pPr>
            <a:r>
              <a:rPr lang="it-IT" altLang="it-IT" sz="1400" dirty="0">
                <a:solidFill>
                  <a:srgbClr val="1277AA"/>
                </a:solidFill>
                <a:latin typeface="Swis721 Cn BT" panose="020B0506020202030204" pitchFamily="34" charset="0"/>
                <a:ea typeface="+mj-ea"/>
                <a:cs typeface="Segoe UI Semilight" panose="020B0402040204020203" pitchFamily="34" charset="0"/>
              </a:rPr>
              <a:t>entità carichi</a:t>
            </a:r>
          </a:p>
          <a:p>
            <a:pPr algn="ctr">
              <a:spcBef>
                <a:spcPct val="0"/>
              </a:spcBef>
            </a:pPr>
            <a:r>
              <a:rPr lang="it-IT" altLang="it-IT" sz="1400" dirty="0">
                <a:solidFill>
                  <a:srgbClr val="1277AA"/>
                </a:solidFill>
                <a:latin typeface="Swis721 Cn BT" panose="020B0506020202030204" pitchFamily="34" charset="0"/>
                <a:ea typeface="+mj-ea"/>
                <a:cs typeface="Segoe UI Semilight" panose="020B0402040204020203" pitchFamily="34" charset="0"/>
              </a:rPr>
              <a:t>in esercizio</a:t>
            </a:r>
            <a:endParaRPr lang="en-US" altLang="it-IT" sz="1400" dirty="0">
              <a:solidFill>
                <a:srgbClr val="1277AA"/>
              </a:solidFill>
              <a:latin typeface="Swis721 Cn BT" panose="020B0506020202030204" pitchFamily="34" charset="0"/>
              <a:ea typeface="+mj-ea"/>
              <a:cs typeface="Segoe UI Semilight" panose="020B0402040204020203" pitchFamily="34" charset="0"/>
            </a:endParaRPr>
          </a:p>
        </p:txBody>
      </p:sp>
    </p:spTree>
    <p:extLst>
      <p:ext uri="{BB962C8B-B14F-4D97-AF65-F5344CB8AC3E}">
        <p14:creationId xmlns:p14="http://schemas.microsoft.com/office/powerpoint/2010/main" val="439504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a:t>
            </a:r>
          </a:p>
        </p:txBody>
      </p:sp>
      <p:pic>
        <p:nvPicPr>
          <p:cNvPr id="12" name="Immagine 11">
            <a:extLst>
              <a:ext uri="{FF2B5EF4-FFF2-40B4-BE49-F238E27FC236}">
                <a16:creationId xmlns:a16="http://schemas.microsoft.com/office/drawing/2014/main" id="{9D60D2E0-57B2-43DB-9739-365E7D440855}"/>
              </a:ext>
            </a:extLst>
          </p:cNvPr>
          <p:cNvPicPr>
            <a:picLocks noChangeAspect="1"/>
          </p:cNvPicPr>
          <p:nvPr/>
        </p:nvPicPr>
        <p:blipFill>
          <a:blip r:embed="rId2"/>
          <a:stretch>
            <a:fillRect/>
          </a:stretch>
        </p:blipFill>
        <p:spPr>
          <a:xfrm>
            <a:off x="966787" y="1241425"/>
            <a:ext cx="7210425" cy="5010150"/>
          </a:xfrm>
          <a:prstGeom prst="rect">
            <a:avLst/>
          </a:prstGeom>
          <a:ln w="19050">
            <a:noFill/>
            <a:prstDash val="dash"/>
          </a:ln>
        </p:spPr>
      </p:pic>
      <p:sp>
        <p:nvSpPr>
          <p:cNvPr id="4" name="Rettangolo 3">
            <a:extLst>
              <a:ext uri="{FF2B5EF4-FFF2-40B4-BE49-F238E27FC236}">
                <a16:creationId xmlns:a16="http://schemas.microsoft.com/office/drawing/2014/main" id="{829B1A3E-D991-4FFF-A60D-E8E65421B718}"/>
              </a:ext>
            </a:extLst>
          </p:cNvPr>
          <p:cNvSpPr/>
          <p:nvPr/>
        </p:nvSpPr>
        <p:spPr>
          <a:xfrm rot="5400000">
            <a:off x="4176135" y="2347329"/>
            <a:ext cx="2219088" cy="5486402"/>
          </a:xfrm>
          <a:prstGeom prst="rect">
            <a:avLst/>
          </a:prstGeom>
          <a:ln w="19050">
            <a:solidFill>
              <a:srgbClr val="1277A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 name="Rettangolo 4">
            <a:extLst>
              <a:ext uri="{FF2B5EF4-FFF2-40B4-BE49-F238E27FC236}">
                <a16:creationId xmlns:a16="http://schemas.microsoft.com/office/drawing/2014/main" id="{4E365B0B-AC56-46DC-AC9F-9C9AAC9E7ED8}"/>
              </a:ext>
            </a:extLst>
          </p:cNvPr>
          <p:cNvSpPr/>
          <p:nvPr/>
        </p:nvSpPr>
        <p:spPr>
          <a:xfrm rot="5400000">
            <a:off x="5692151" y="3116218"/>
            <a:ext cx="603253" cy="3936381"/>
          </a:xfrm>
          <a:prstGeom prst="rect">
            <a:avLst/>
          </a:prstGeom>
          <a:ln w="19050">
            <a:solidFill>
              <a:srgbClr val="1277A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439496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7067549" cy="655638"/>
          </a:xfrm>
        </p:spPr>
        <p:txBody>
          <a:bodyPr/>
          <a:lstStyle/>
          <a:p>
            <a:pPr>
              <a:tabLst>
                <a:tab pos="4040188" algn="l"/>
              </a:tabLst>
            </a:pPr>
            <a:r>
              <a:rPr lang="it-IT" sz="2800" spc="-120" dirty="0"/>
              <a:t>Strutture in elevazione: elementi tecnici orizzontali</a:t>
            </a:r>
          </a:p>
        </p:txBody>
      </p:sp>
      <p:pic>
        <p:nvPicPr>
          <p:cNvPr id="3" name="Immagine 2">
            <a:extLst>
              <a:ext uri="{FF2B5EF4-FFF2-40B4-BE49-F238E27FC236}">
                <a16:creationId xmlns:a16="http://schemas.microsoft.com/office/drawing/2014/main" id="{4E119549-A303-4DBD-8044-EE58259E2649}"/>
              </a:ext>
            </a:extLst>
          </p:cNvPr>
          <p:cNvPicPr>
            <a:picLocks noChangeAspect="1"/>
          </p:cNvPicPr>
          <p:nvPr/>
        </p:nvPicPr>
        <p:blipFill>
          <a:blip r:embed="rId2"/>
          <a:stretch>
            <a:fillRect/>
          </a:stretch>
        </p:blipFill>
        <p:spPr>
          <a:xfrm>
            <a:off x="708334" y="1103160"/>
            <a:ext cx="7905750" cy="3648075"/>
          </a:xfrm>
          <a:prstGeom prst="rect">
            <a:avLst/>
          </a:prstGeom>
        </p:spPr>
      </p:pic>
      <p:sp>
        <p:nvSpPr>
          <p:cNvPr id="4" name="Title 3">
            <a:extLst>
              <a:ext uri="{FF2B5EF4-FFF2-40B4-BE49-F238E27FC236}">
                <a16:creationId xmlns:a16="http://schemas.microsoft.com/office/drawing/2014/main" id="{DC45EE05-E885-41C7-B615-05DBD71FA2F4}"/>
              </a:ext>
            </a:extLst>
          </p:cNvPr>
          <p:cNvSpPr txBox="1">
            <a:spLocks/>
          </p:cNvSpPr>
          <p:nvPr/>
        </p:nvSpPr>
        <p:spPr>
          <a:xfrm>
            <a:off x="628650" y="1044000"/>
            <a:ext cx="3943350"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La trasmissione dei carichi avviene secondo </a:t>
            </a:r>
            <a:r>
              <a:rPr lang="it-IT" sz="1200" b="1" dirty="0">
                <a:solidFill>
                  <a:srgbClr val="1277AA"/>
                </a:solidFill>
                <a:latin typeface="Segoe UI" panose="020B0502040204020203" pitchFamily="34" charset="0"/>
                <a:cs typeface="Segoe UI" panose="020B0502040204020203" pitchFamily="34" charset="0"/>
              </a:rPr>
              <a:t>una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t>
            </a:r>
            <a:r>
              <a:rPr lang="it-IT" sz="1200" b="1" dirty="0">
                <a:solidFill>
                  <a:srgbClr val="1277AA"/>
                </a:solidFill>
                <a:latin typeface="Segoe UI" panose="020B0502040204020203" pitchFamily="34" charset="0"/>
                <a:cs typeface="Segoe UI" panose="020B0502040204020203" pitchFamily="34" charset="0"/>
              </a:rPr>
              <a:t>direzione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sulle strutture in elevazione (o sui piani di coordinamento che le contengono) ortogonali a tale direzione.</a:t>
            </a:r>
          </a:p>
        </p:txBody>
      </p:sp>
      <p:sp>
        <p:nvSpPr>
          <p:cNvPr id="5" name="Title 3">
            <a:extLst>
              <a:ext uri="{FF2B5EF4-FFF2-40B4-BE49-F238E27FC236}">
                <a16:creationId xmlns:a16="http://schemas.microsoft.com/office/drawing/2014/main" id="{95BA9DD9-C39F-41C3-A141-F9C65AAF81FE}"/>
              </a:ext>
            </a:extLst>
          </p:cNvPr>
          <p:cNvSpPr txBox="1">
            <a:spLocks/>
          </p:cNvSpPr>
          <p:nvPr/>
        </p:nvSpPr>
        <p:spPr>
          <a:xfrm>
            <a:off x="4572000" y="1044000"/>
            <a:ext cx="3943350" cy="5272723"/>
          </a:xfrm>
          <a:prstGeom prst="rect">
            <a:avLst/>
          </a:prstGeom>
        </p:spPr>
        <p:txBody>
          <a:bodyPr lIns="90000" tIns="36000" rIns="90000" bIns="36000"/>
          <a:lstStyle>
            <a:defPPr>
              <a:defRPr lang="en-US"/>
            </a:defPPr>
            <a:lvl1pPr marL="171450" lvl="0" indent="-171450" algn="just" defTabSz="914400" fontAlgn="auto">
              <a:lnSpc>
                <a:spcPct val="150000"/>
              </a:lnSpc>
              <a:spcBef>
                <a:spcPts val="0"/>
              </a:spcBef>
              <a:spcAft>
                <a:spcPts val="0"/>
              </a:spcAft>
              <a:buFontTx/>
              <a:buChar char="-"/>
              <a:defRPr sz="1200">
                <a:solidFill>
                  <a:prstClr val="black"/>
                </a:solidFill>
                <a:latin typeface="Segoe UI" panose="020B0502040204020203" pitchFamily="34" charset="0"/>
                <a:ea typeface="Source Sans Pro Light" panose="020B0403030403020204" pitchFamily="34" charset="0"/>
                <a:cs typeface="Segoe UI" panose="020B0502040204020203" pitchFamily="34" charset="0"/>
              </a:defRPr>
            </a:lvl1pPr>
          </a:lstStyle>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r>
              <a:rPr lang="it-IT" dirty="0"/>
              <a:t>La trasmissione dei carichi avviene secondo </a:t>
            </a:r>
            <a:r>
              <a:rPr lang="it-IT" b="1" dirty="0">
                <a:solidFill>
                  <a:srgbClr val="1277AA"/>
                </a:solidFill>
                <a:ea typeface="+mj-ea"/>
              </a:rPr>
              <a:t>due</a:t>
            </a:r>
            <a:r>
              <a:rPr lang="it-IT" dirty="0"/>
              <a:t> </a:t>
            </a:r>
            <a:r>
              <a:rPr lang="it-IT" b="1" dirty="0">
                <a:solidFill>
                  <a:srgbClr val="1277AA"/>
                </a:solidFill>
                <a:ea typeface="+mj-ea"/>
              </a:rPr>
              <a:t>direzioni</a:t>
            </a:r>
            <a:r>
              <a:rPr lang="it-IT" dirty="0"/>
              <a:t>, in base a griglie di travi o nervature di piastra. Lo schema funzionale influenza la dimensione della luce che è possibile coprire con l’impalcato.</a:t>
            </a:r>
          </a:p>
        </p:txBody>
      </p:sp>
    </p:spTree>
    <p:extLst>
      <p:ext uri="{BB962C8B-B14F-4D97-AF65-F5344CB8AC3E}">
        <p14:creationId xmlns:p14="http://schemas.microsoft.com/office/powerpoint/2010/main" val="1324339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445A5BE6-01EB-4B05-BECC-B77B4186D76B}"/>
              </a:ext>
            </a:extLst>
          </p:cNvPr>
          <p:cNvSpPr>
            <a:spLocks noGrp="1"/>
          </p:cNvSpPr>
          <p:nvPr>
            <p:ph type="title"/>
          </p:nvPr>
        </p:nvSpPr>
        <p:spPr>
          <a:xfrm>
            <a:off x="628650" y="365125"/>
            <a:ext cx="6978649" cy="655638"/>
          </a:xfrm>
        </p:spPr>
        <p:txBody>
          <a:bodyPr/>
          <a:lstStyle/>
          <a:p>
            <a:pPr>
              <a:tabLst>
                <a:tab pos="4040188" algn="l"/>
              </a:tabLst>
            </a:pPr>
            <a:r>
              <a:rPr lang="it-IT" dirty="0"/>
              <a:t>Strutture in elevazione: schema scatolare</a:t>
            </a:r>
          </a:p>
        </p:txBody>
      </p:sp>
      <p:pic>
        <p:nvPicPr>
          <p:cNvPr id="22" name="Immagine 1">
            <a:extLst>
              <a:ext uri="{FF2B5EF4-FFF2-40B4-BE49-F238E27FC236}">
                <a16:creationId xmlns:a16="http://schemas.microsoft.com/office/drawing/2014/main" id="{31BFA2E5-1C15-415E-83C7-D4DA35394C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618" y="1196627"/>
            <a:ext cx="5545137" cy="5040312"/>
          </a:xfrm>
          <a:prstGeom prst="rect">
            <a:avLst/>
          </a:prstGeom>
          <a:noFill/>
          <a:ln>
            <a:noFill/>
          </a:ln>
          <a:scene3d>
            <a:camera prst="orthographicFront">
              <a:rot lat="0" lon="0" rev="2154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3">
            <a:extLst>
              <a:ext uri="{FF2B5EF4-FFF2-40B4-BE49-F238E27FC236}">
                <a16:creationId xmlns:a16="http://schemas.microsoft.com/office/drawing/2014/main" id="{8B855481-2AA9-4049-B956-D39FE9FC7DE2}"/>
              </a:ext>
            </a:extLst>
          </p:cNvPr>
          <p:cNvSpPr txBox="1">
            <a:spLocks/>
          </p:cNvSpPr>
          <p:nvPr/>
        </p:nvSpPr>
        <p:spPr>
          <a:xfrm>
            <a:off x="6036527" y="1692756"/>
            <a:ext cx="2616200" cy="793965"/>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per A/B &lt; 2/3</a:t>
            </a:r>
          </a:p>
          <a:p>
            <a:r>
              <a:rPr lang="it-IT" sz="1600" dirty="0">
                <a:latin typeface="Swis721 Cn BT" panose="020B0506020202030204" pitchFamily="34" charset="0"/>
              </a:rPr>
              <a:t>tessitura monodirezionale</a:t>
            </a:r>
          </a:p>
          <a:p>
            <a:r>
              <a:rPr lang="it-IT" sz="1600" dirty="0">
                <a:latin typeface="Swis721 Cn BT" panose="020B0506020202030204" pitchFamily="34" charset="0"/>
              </a:rPr>
              <a:t>o incrociata (bidirezionale)</a:t>
            </a:r>
          </a:p>
        </p:txBody>
      </p:sp>
      <p:sp>
        <p:nvSpPr>
          <p:cNvPr id="33" name="Title 3">
            <a:extLst>
              <a:ext uri="{FF2B5EF4-FFF2-40B4-BE49-F238E27FC236}">
                <a16:creationId xmlns:a16="http://schemas.microsoft.com/office/drawing/2014/main" id="{5C591437-395A-44DB-89FC-7996B1ED13AC}"/>
              </a:ext>
            </a:extLst>
          </p:cNvPr>
          <p:cNvSpPr txBox="1">
            <a:spLocks/>
          </p:cNvSpPr>
          <p:nvPr/>
        </p:nvSpPr>
        <p:spPr>
          <a:xfrm>
            <a:off x="6036527" y="3510409"/>
            <a:ext cx="2616200" cy="793965"/>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per 2/3 &lt; A/B &lt; 1/2</a:t>
            </a:r>
          </a:p>
          <a:p>
            <a:r>
              <a:rPr lang="it-IT" sz="1600" dirty="0">
                <a:latin typeface="Swis721 Cn BT" panose="020B0506020202030204" pitchFamily="34" charset="0"/>
              </a:rPr>
              <a:t>tessitura monodirezionale</a:t>
            </a:r>
          </a:p>
        </p:txBody>
      </p:sp>
      <p:sp>
        <p:nvSpPr>
          <p:cNvPr id="34" name="Title 3">
            <a:extLst>
              <a:ext uri="{FF2B5EF4-FFF2-40B4-BE49-F238E27FC236}">
                <a16:creationId xmlns:a16="http://schemas.microsoft.com/office/drawing/2014/main" id="{D5BA43D8-2212-450C-A35D-96C962D8F5C8}"/>
              </a:ext>
            </a:extLst>
          </p:cNvPr>
          <p:cNvSpPr txBox="1">
            <a:spLocks/>
          </p:cNvSpPr>
          <p:nvPr/>
        </p:nvSpPr>
        <p:spPr>
          <a:xfrm>
            <a:off x="6036527" y="5328062"/>
            <a:ext cx="2616200" cy="793965"/>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per A/B &lt; 1/2</a:t>
            </a:r>
          </a:p>
          <a:p>
            <a:r>
              <a:rPr lang="it-IT" sz="1600" dirty="0">
                <a:latin typeface="Swis721 Cn BT" panose="020B0506020202030204" pitchFamily="34" charset="0"/>
              </a:rPr>
              <a:t>tessitura monodirezionale</a:t>
            </a:r>
          </a:p>
          <a:p>
            <a:r>
              <a:rPr lang="it-IT" sz="1600" dirty="0">
                <a:latin typeface="Swis721 Cn BT" panose="020B0506020202030204" pitchFamily="34" charset="0"/>
              </a:rPr>
              <a:t>con possibile partizionamento</a:t>
            </a:r>
          </a:p>
        </p:txBody>
      </p:sp>
    </p:spTree>
    <p:extLst>
      <p:ext uri="{BB962C8B-B14F-4D97-AF65-F5344CB8AC3E}">
        <p14:creationId xmlns:p14="http://schemas.microsoft.com/office/powerpoint/2010/main" val="2535490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Classificazione delle strutture portanti</a:t>
            </a:r>
          </a:p>
        </p:txBody>
      </p:sp>
      <p:pic>
        <p:nvPicPr>
          <p:cNvPr id="12" name="Immagine 11">
            <a:extLst>
              <a:ext uri="{FF2B5EF4-FFF2-40B4-BE49-F238E27FC236}">
                <a16:creationId xmlns:a16="http://schemas.microsoft.com/office/drawing/2014/main" id="{9D60D2E0-57B2-43DB-9739-365E7D440855}"/>
              </a:ext>
            </a:extLst>
          </p:cNvPr>
          <p:cNvPicPr>
            <a:picLocks noChangeAspect="1"/>
          </p:cNvPicPr>
          <p:nvPr/>
        </p:nvPicPr>
        <p:blipFill>
          <a:blip r:embed="rId2"/>
          <a:stretch>
            <a:fillRect/>
          </a:stretch>
        </p:blipFill>
        <p:spPr>
          <a:xfrm>
            <a:off x="966787" y="1241425"/>
            <a:ext cx="7210425" cy="5010150"/>
          </a:xfrm>
          <a:prstGeom prst="rect">
            <a:avLst/>
          </a:prstGeom>
        </p:spPr>
      </p:pic>
    </p:spTree>
    <p:extLst>
      <p:ext uri="{BB962C8B-B14F-4D97-AF65-F5344CB8AC3E}">
        <p14:creationId xmlns:p14="http://schemas.microsoft.com/office/powerpoint/2010/main" val="2741573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GRESS solaio a lastra | Progress S.p.A."/>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6673" y="1573655"/>
            <a:ext cx="7661440" cy="4309560"/>
          </a:xfrm>
          <a:prstGeom prst="rect">
            <a:avLst/>
          </a:prstGeom>
          <a:noFill/>
          <a:extLst>
            <a:ext uri="{909E8E84-426E-40DD-AFC4-6F175D3DCCD1}">
              <a14:hiddenFill xmlns:a14="http://schemas.microsoft.com/office/drawing/2010/main">
                <a:solidFill>
                  <a:srgbClr val="FFFFFF"/>
                </a:solidFill>
              </a14:hiddenFill>
            </a:ext>
          </a:extLst>
        </p:spPr>
      </p:pic>
      <p:sp>
        <p:nvSpPr>
          <p:cNvPr id="7"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6896099" cy="655638"/>
          </a:xfrm>
        </p:spPr>
        <p:txBody>
          <a:bodyPr/>
          <a:lstStyle/>
          <a:p>
            <a:pPr>
              <a:tabLst>
                <a:tab pos="4040188" algn="l"/>
              </a:tabLst>
            </a:pPr>
            <a:r>
              <a:rPr lang="it-IT" sz="2800" spc="-70" dirty="0"/>
              <a:t>Strutture in elevazione: elementi tecnici orizzontali</a:t>
            </a:r>
          </a:p>
        </p:txBody>
      </p:sp>
      <p:sp>
        <p:nvSpPr>
          <p:cNvPr id="9" name="Title 3">
            <a:extLst>
              <a:ext uri="{FF2B5EF4-FFF2-40B4-BE49-F238E27FC236}">
                <a16:creationId xmlns:a16="http://schemas.microsoft.com/office/drawing/2014/main" id="{E056D2E1-C7B9-4ACE-A282-04975472BB79}"/>
              </a:ext>
            </a:extLst>
          </p:cNvPr>
          <p:cNvSpPr txBox="1">
            <a:spLocks/>
          </p:cNvSpPr>
          <p:nvPr/>
        </p:nvSpPr>
        <p:spPr>
          <a:xfrm>
            <a:off x="628650" y="1573655"/>
            <a:ext cx="2147887" cy="584202"/>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sz="1800" dirty="0"/>
              <a:t>SOLAIO MONOLITICO</a:t>
            </a:r>
          </a:p>
        </p:txBody>
      </p:sp>
    </p:spTree>
    <p:extLst>
      <p:ext uri="{BB962C8B-B14F-4D97-AF65-F5344CB8AC3E}">
        <p14:creationId xmlns:p14="http://schemas.microsoft.com/office/powerpoint/2010/main" val="967521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E419B55-C5F6-44B1-8496-45791ADC409F}"/>
              </a:ext>
            </a:extLst>
          </p:cNvPr>
          <p:cNvPicPr>
            <a:picLocks noChangeAspect="1"/>
          </p:cNvPicPr>
          <p:nvPr/>
        </p:nvPicPr>
        <p:blipFill>
          <a:blip r:embed="rId2"/>
          <a:stretch>
            <a:fillRect/>
          </a:stretch>
        </p:blipFill>
        <p:spPr>
          <a:xfrm>
            <a:off x="728662" y="1613907"/>
            <a:ext cx="7686675" cy="4210050"/>
          </a:xfrm>
          <a:prstGeom prst="rect">
            <a:avLst/>
          </a:prstGeom>
        </p:spPr>
      </p:pic>
      <p:sp>
        <p:nvSpPr>
          <p:cNvPr id="7"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6896099" cy="655638"/>
          </a:xfrm>
        </p:spPr>
        <p:txBody>
          <a:bodyPr/>
          <a:lstStyle/>
          <a:p>
            <a:pPr>
              <a:tabLst>
                <a:tab pos="4040188" algn="l"/>
              </a:tabLst>
            </a:pPr>
            <a:r>
              <a:rPr lang="it-IT" sz="2800" spc="-70" dirty="0"/>
              <a:t>Strutture in elevazione: elementi tecnici orizzontali</a:t>
            </a:r>
          </a:p>
        </p:txBody>
      </p:sp>
      <p:sp>
        <p:nvSpPr>
          <p:cNvPr id="8" name="Title 3">
            <a:extLst>
              <a:ext uri="{FF2B5EF4-FFF2-40B4-BE49-F238E27FC236}">
                <a16:creationId xmlns:a16="http://schemas.microsoft.com/office/drawing/2014/main" id="{E056D2E1-C7B9-4ACE-A282-04975472BB79}"/>
              </a:ext>
            </a:extLst>
          </p:cNvPr>
          <p:cNvSpPr txBox="1">
            <a:spLocks/>
          </p:cNvSpPr>
          <p:nvPr/>
        </p:nvSpPr>
        <p:spPr>
          <a:xfrm>
            <a:off x="6267449" y="2157857"/>
            <a:ext cx="2147887" cy="584202"/>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sz="1800" dirty="0"/>
              <a:t>ELEMENTO di ALLEGGERIMENTO</a:t>
            </a:r>
          </a:p>
        </p:txBody>
      </p:sp>
      <p:sp>
        <p:nvSpPr>
          <p:cNvPr id="9" name="Title 3">
            <a:extLst>
              <a:ext uri="{FF2B5EF4-FFF2-40B4-BE49-F238E27FC236}">
                <a16:creationId xmlns:a16="http://schemas.microsoft.com/office/drawing/2014/main" id="{E056D2E1-C7B9-4ACE-A282-04975472BB79}"/>
              </a:ext>
            </a:extLst>
          </p:cNvPr>
          <p:cNvSpPr txBox="1">
            <a:spLocks/>
          </p:cNvSpPr>
          <p:nvPr/>
        </p:nvSpPr>
        <p:spPr>
          <a:xfrm>
            <a:off x="438149" y="1573655"/>
            <a:ext cx="2147887" cy="584202"/>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sz="1800" dirty="0"/>
              <a:t>SOLETTA</a:t>
            </a:r>
          </a:p>
        </p:txBody>
      </p:sp>
      <p:sp>
        <p:nvSpPr>
          <p:cNvPr id="10" name="Title 3">
            <a:extLst>
              <a:ext uri="{FF2B5EF4-FFF2-40B4-BE49-F238E27FC236}">
                <a16:creationId xmlns:a16="http://schemas.microsoft.com/office/drawing/2014/main" id="{E056D2E1-C7B9-4ACE-A282-04975472BB79}"/>
              </a:ext>
            </a:extLst>
          </p:cNvPr>
          <p:cNvSpPr txBox="1">
            <a:spLocks/>
          </p:cNvSpPr>
          <p:nvPr/>
        </p:nvSpPr>
        <p:spPr>
          <a:xfrm>
            <a:off x="5376862" y="5170914"/>
            <a:ext cx="2147887" cy="584202"/>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sz="1800" dirty="0"/>
              <a:t>TRAVETTO</a:t>
            </a:r>
          </a:p>
          <a:p>
            <a:r>
              <a:rPr lang="it-IT" sz="1800" dirty="0"/>
              <a:t>resistente a TRAZIONE</a:t>
            </a:r>
          </a:p>
        </p:txBody>
      </p:sp>
    </p:spTree>
    <p:extLst>
      <p:ext uri="{BB962C8B-B14F-4D97-AF65-F5344CB8AC3E}">
        <p14:creationId xmlns:p14="http://schemas.microsoft.com/office/powerpoint/2010/main" val="4201130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AD0F394-CA4D-4152-95A1-CF24452BF5AA}"/>
              </a:ext>
            </a:extLst>
          </p:cNvPr>
          <p:cNvPicPr>
            <a:picLocks noChangeAspect="1"/>
          </p:cNvPicPr>
          <p:nvPr/>
        </p:nvPicPr>
        <p:blipFill>
          <a:blip r:embed="rId2"/>
          <a:stretch>
            <a:fillRect/>
          </a:stretch>
        </p:blipFill>
        <p:spPr>
          <a:xfrm>
            <a:off x="904875" y="1508667"/>
            <a:ext cx="7334250" cy="4152900"/>
          </a:xfrm>
          <a:prstGeom prst="rect">
            <a:avLst/>
          </a:prstGeom>
        </p:spPr>
      </p:pic>
      <p:sp>
        <p:nvSpPr>
          <p:cNvPr id="5"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6896099" cy="655638"/>
          </a:xfrm>
        </p:spPr>
        <p:txBody>
          <a:bodyPr/>
          <a:lstStyle/>
          <a:p>
            <a:pPr>
              <a:tabLst>
                <a:tab pos="4040188" algn="l"/>
              </a:tabLst>
            </a:pPr>
            <a:r>
              <a:rPr lang="it-IT" sz="2800" spc="-70" dirty="0"/>
              <a:t>Strutture in elevazione: elementi tecnici orizzontali</a:t>
            </a:r>
          </a:p>
        </p:txBody>
      </p:sp>
      <p:sp>
        <p:nvSpPr>
          <p:cNvPr id="6" name="Title 3">
            <a:extLst>
              <a:ext uri="{FF2B5EF4-FFF2-40B4-BE49-F238E27FC236}">
                <a16:creationId xmlns:a16="http://schemas.microsoft.com/office/drawing/2014/main" id="{B82020C3-C3A8-4615-A4E8-54AE05845642}"/>
              </a:ext>
            </a:extLst>
          </p:cNvPr>
          <p:cNvSpPr txBox="1">
            <a:spLocks/>
          </p:cNvSpPr>
          <p:nvPr/>
        </p:nvSpPr>
        <p:spPr>
          <a:xfrm>
            <a:off x="6686549" y="1878457"/>
            <a:ext cx="2147887" cy="584202"/>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sz="1800" dirty="0"/>
              <a:t>CONNETTORE</a:t>
            </a:r>
          </a:p>
        </p:txBody>
      </p:sp>
      <p:sp>
        <p:nvSpPr>
          <p:cNvPr id="7" name="Title 3">
            <a:extLst>
              <a:ext uri="{FF2B5EF4-FFF2-40B4-BE49-F238E27FC236}">
                <a16:creationId xmlns:a16="http://schemas.microsoft.com/office/drawing/2014/main" id="{386E367B-5712-4C74-8B27-05ED3E8A9456}"/>
              </a:ext>
            </a:extLst>
          </p:cNvPr>
          <p:cNvSpPr txBox="1">
            <a:spLocks/>
          </p:cNvSpPr>
          <p:nvPr/>
        </p:nvSpPr>
        <p:spPr>
          <a:xfrm>
            <a:off x="844549" y="1433957"/>
            <a:ext cx="2147887" cy="584202"/>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sz="1800" dirty="0"/>
              <a:t>SOLETTA (collaborante)</a:t>
            </a:r>
          </a:p>
        </p:txBody>
      </p:sp>
      <p:sp>
        <p:nvSpPr>
          <p:cNvPr id="8" name="Title 3">
            <a:extLst>
              <a:ext uri="{FF2B5EF4-FFF2-40B4-BE49-F238E27FC236}">
                <a16:creationId xmlns:a16="http://schemas.microsoft.com/office/drawing/2014/main" id="{EB4D076A-E7D4-4BCD-B620-BAC8234A54E7}"/>
              </a:ext>
            </a:extLst>
          </p:cNvPr>
          <p:cNvSpPr txBox="1">
            <a:spLocks/>
          </p:cNvSpPr>
          <p:nvPr/>
        </p:nvSpPr>
        <p:spPr>
          <a:xfrm>
            <a:off x="309564" y="4380357"/>
            <a:ext cx="2147887" cy="584202"/>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sz="1800" dirty="0"/>
              <a:t>TAVOLATO</a:t>
            </a:r>
          </a:p>
        </p:txBody>
      </p:sp>
      <p:sp>
        <p:nvSpPr>
          <p:cNvPr id="9" name="Title 3">
            <a:extLst>
              <a:ext uri="{FF2B5EF4-FFF2-40B4-BE49-F238E27FC236}">
                <a16:creationId xmlns:a16="http://schemas.microsoft.com/office/drawing/2014/main" id="{A30E130E-1550-4D4F-A3E1-3F015BB91D22}"/>
              </a:ext>
            </a:extLst>
          </p:cNvPr>
          <p:cNvSpPr txBox="1">
            <a:spLocks/>
          </p:cNvSpPr>
          <p:nvPr/>
        </p:nvSpPr>
        <p:spPr>
          <a:xfrm>
            <a:off x="5478464" y="4949228"/>
            <a:ext cx="2147887" cy="584202"/>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sz="1800" dirty="0"/>
              <a:t>TRAVI IN LEGNO</a:t>
            </a:r>
          </a:p>
        </p:txBody>
      </p:sp>
    </p:spTree>
    <p:extLst>
      <p:ext uri="{BB962C8B-B14F-4D97-AF65-F5344CB8AC3E}">
        <p14:creationId xmlns:p14="http://schemas.microsoft.com/office/powerpoint/2010/main" val="1055290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p:cNvSpPr txBox="1">
            <a:spLocks/>
          </p:cNvSpPr>
          <p:nvPr/>
        </p:nvSpPr>
        <p:spPr>
          <a:xfrm>
            <a:off x="1143000" y="3602037"/>
            <a:ext cx="6858000" cy="1005131"/>
          </a:xfrm>
          <a:prstGeom prst="rect">
            <a:avLst/>
          </a:prstGeom>
        </p:spPr>
        <p:txBody>
          <a:bodyPr vert="horz" lIns="91440" tIns="45720" rIns="91440" bIns="45720" rtlCol="0">
            <a:normAutofit/>
          </a:bodyPr>
          <a:lstStyle>
            <a:lvl1pPr marL="0" indent="0" algn="ctr" defTabSz="914400" eaLnBrk="1" latinLnBrk="0" hangingPunct="1">
              <a:lnSpc>
                <a:spcPct val="90000"/>
              </a:lnSpc>
              <a:spcBef>
                <a:spcPts val="1000"/>
              </a:spcBef>
              <a:buFont typeface="Arial" panose="020B0604020202020204" pitchFamily="34" charset="0"/>
              <a:buNone/>
              <a:defRPr sz="4000" b="1">
                <a:latin typeface="Source Sans Pro" panose="020B0503030403020204" pitchFamily="34" charset="0"/>
              </a:defRPr>
            </a:lvl1pPr>
            <a:lvl2pPr indent="0" algn="ctr" defTabSz="914400" eaLnBrk="1" latinLnBrk="0" hangingPunct="1">
              <a:lnSpc>
                <a:spcPct val="90000"/>
              </a:lnSpc>
              <a:spcBef>
                <a:spcPts val="500"/>
              </a:spcBef>
              <a:buFont typeface="Arial" panose="020B0604020202020204" pitchFamily="34" charset="0"/>
              <a:buNone/>
              <a:defRPr sz="2000">
                <a:latin typeface="+mn-lt"/>
              </a:defRPr>
            </a:lvl2pPr>
            <a:lvl3pPr indent="0" algn="ctr" defTabSz="914400" eaLnBrk="1" latinLnBrk="0" hangingPunct="1">
              <a:lnSpc>
                <a:spcPct val="90000"/>
              </a:lnSpc>
              <a:spcBef>
                <a:spcPts val="500"/>
              </a:spcBef>
              <a:buFont typeface="Arial" panose="020B0604020202020204" pitchFamily="34" charset="0"/>
              <a:buNone/>
              <a:defRPr sz="1800">
                <a:latin typeface="+mn-lt"/>
              </a:defRPr>
            </a:lvl3pPr>
            <a:lvl4pPr indent="0" algn="ctr" defTabSz="914400" eaLnBrk="1" latinLnBrk="0" hangingPunct="1">
              <a:lnSpc>
                <a:spcPct val="90000"/>
              </a:lnSpc>
              <a:spcBef>
                <a:spcPts val="500"/>
              </a:spcBef>
              <a:buFont typeface="Arial" panose="020B0604020202020204" pitchFamily="34" charset="0"/>
              <a:buNone/>
              <a:defRPr sz="1600">
                <a:latin typeface="+mn-lt"/>
              </a:defRPr>
            </a:lvl4pPr>
            <a:lvl5pPr indent="0" algn="ctr" defTabSz="914400" eaLnBrk="1" latinLnBrk="0" hangingPunct="1">
              <a:lnSpc>
                <a:spcPct val="90000"/>
              </a:lnSpc>
              <a:spcBef>
                <a:spcPts val="500"/>
              </a:spcBef>
              <a:buFont typeface="Arial" panose="020B0604020202020204" pitchFamily="34" charset="0"/>
              <a:buNone/>
              <a:defRPr sz="1600">
                <a:latin typeface="+mn-lt"/>
              </a:defRPr>
            </a:lvl5pPr>
            <a:lvl6pPr indent="0" algn="ctr">
              <a:lnSpc>
                <a:spcPct val="90000"/>
              </a:lnSpc>
              <a:spcBef>
                <a:spcPts val="500"/>
              </a:spcBef>
              <a:buFont typeface="Arial" panose="020B0604020202020204" pitchFamily="34" charset="0"/>
              <a:buNone/>
              <a:defRPr sz="1600">
                <a:latin typeface="+mn-lt"/>
              </a:defRPr>
            </a:lvl6pPr>
            <a:lvl7pPr indent="0" algn="ctr">
              <a:lnSpc>
                <a:spcPct val="90000"/>
              </a:lnSpc>
              <a:spcBef>
                <a:spcPts val="500"/>
              </a:spcBef>
              <a:buFont typeface="Arial" panose="020B0604020202020204" pitchFamily="34" charset="0"/>
              <a:buNone/>
              <a:defRPr sz="1600">
                <a:latin typeface="+mn-lt"/>
              </a:defRPr>
            </a:lvl7pPr>
            <a:lvl8pPr indent="0" algn="ctr">
              <a:lnSpc>
                <a:spcPct val="90000"/>
              </a:lnSpc>
              <a:spcBef>
                <a:spcPts val="500"/>
              </a:spcBef>
              <a:buFont typeface="Arial" panose="020B0604020202020204" pitchFamily="34" charset="0"/>
              <a:buNone/>
              <a:defRPr sz="1600">
                <a:latin typeface="+mn-lt"/>
              </a:defRPr>
            </a:lvl8pPr>
            <a:lvl9pPr indent="0" algn="ctr">
              <a:lnSpc>
                <a:spcPct val="90000"/>
              </a:lnSpc>
              <a:spcBef>
                <a:spcPts val="500"/>
              </a:spcBef>
              <a:buFont typeface="Arial" panose="020B0604020202020204" pitchFamily="34" charset="0"/>
              <a:buNone/>
              <a:defRPr sz="1600">
                <a:latin typeface="+mn-lt"/>
              </a:defRPr>
            </a:lvl9pPr>
          </a:lstStyle>
          <a:p>
            <a:r>
              <a:rPr lang="it-IT" sz="2800" dirty="0">
                <a:latin typeface="Swis721 Cn BT" panose="020B0506020202030204" pitchFamily="34" charset="0"/>
                <a:cs typeface="Segoe UI Semilight" panose="020B0402040204020203" pitchFamily="34" charset="0"/>
              </a:rPr>
              <a:t>Strutture di fondazione</a:t>
            </a:r>
          </a:p>
        </p:txBody>
      </p:sp>
      <p:sp>
        <p:nvSpPr>
          <p:cNvPr id="3" name="Sottotitolo 2">
            <a:extLst>
              <a:ext uri="{FF2B5EF4-FFF2-40B4-BE49-F238E27FC236}">
                <a16:creationId xmlns:a16="http://schemas.microsoft.com/office/drawing/2014/main" id="{38A41E07-A6AF-43A0-A181-B99689608CEB}"/>
              </a:ext>
            </a:extLst>
          </p:cNvPr>
          <p:cNvSpPr txBox="1">
            <a:spLocks/>
          </p:cNvSpPr>
          <p:nvPr/>
        </p:nvSpPr>
        <p:spPr>
          <a:xfrm>
            <a:off x="1143000" y="2423869"/>
            <a:ext cx="6858000" cy="1005131"/>
          </a:xfrm>
          <a:prstGeom prst="rect">
            <a:avLst/>
          </a:prstGeom>
        </p:spPr>
        <p:txBody>
          <a:bodyPr vert="horz" lIns="91440" tIns="45720" rIns="91440" bIns="45720" rtlCol="0">
            <a:normAutofit/>
          </a:bodyPr>
          <a:lstStyle>
            <a:lvl1pPr marL="0" indent="0" algn="ctr" defTabSz="914400" eaLnBrk="1" latinLnBrk="0" hangingPunct="1">
              <a:lnSpc>
                <a:spcPct val="90000"/>
              </a:lnSpc>
              <a:spcBef>
                <a:spcPts val="1000"/>
              </a:spcBef>
              <a:buFont typeface="Arial" panose="020B0604020202020204" pitchFamily="34" charset="0"/>
              <a:buNone/>
              <a:defRPr sz="4000" b="1">
                <a:latin typeface="Source Sans Pro" panose="020B0503030403020204" pitchFamily="34" charset="0"/>
              </a:defRPr>
            </a:lvl1pPr>
            <a:lvl2pPr indent="0" algn="ctr" defTabSz="914400" eaLnBrk="1" latinLnBrk="0" hangingPunct="1">
              <a:lnSpc>
                <a:spcPct val="90000"/>
              </a:lnSpc>
              <a:spcBef>
                <a:spcPts val="500"/>
              </a:spcBef>
              <a:buFont typeface="Arial" panose="020B0604020202020204" pitchFamily="34" charset="0"/>
              <a:buNone/>
              <a:defRPr sz="2000">
                <a:latin typeface="+mn-lt"/>
              </a:defRPr>
            </a:lvl2pPr>
            <a:lvl3pPr indent="0" algn="ctr" defTabSz="914400" eaLnBrk="1" latinLnBrk="0" hangingPunct="1">
              <a:lnSpc>
                <a:spcPct val="90000"/>
              </a:lnSpc>
              <a:spcBef>
                <a:spcPts val="500"/>
              </a:spcBef>
              <a:buFont typeface="Arial" panose="020B0604020202020204" pitchFamily="34" charset="0"/>
              <a:buNone/>
              <a:defRPr sz="1800">
                <a:latin typeface="+mn-lt"/>
              </a:defRPr>
            </a:lvl3pPr>
            <a:lvl4pPr indent="0" algn="ctr" defTabSz="914400" eaLnBrk="1" latinLnBrk="0" hangingPunct="1">
              <a:lnSpc>
                <a:spcPct val="90000"/>
              </a:lnSpc>
              <a:spcBef>
                <a:spcPts val="500"/>
              </a:spcBef>
              <a:buFont typeface="Arial" panose="020B0604020202020204" pitchFamily="34" charset="0"/>
              <a:buNone/>
              <a:defRPr sz="1600">
                <a:latin typeface="+mn-lt"/>
              </a:defRPr>
            </a:lvl4pPr>
            <a:lvl5pPr indent="0" algn="ctr" defTabSz="914400" eaLnBrk="1" latinLnBrk="0" hangingPunct="1">
              <a:lnSpc>
                <a:spcPct val="90000"/>
              </a:lnSpc>
              <a:spcBef>
                <a:spcPts val="500"/>
              </a:spcBef>
              <a:buFont typeface="Arial" panose="020B0604020202020204" pitchFamily="34" charset="0"/>
              <a:buNone/>
              <a:defRPr sz="1600">
                <a:latin typeface="+mn-lt"/>
              </a:defRPr>
            </a:lvl5pPr>
            <a:lvl6pPr indent="0" algn="ctr">
              <a:lnSpc>
                <a:spcPct val="90000"/>
              </a:lnSpc>
              <a:spcBef>
                <a:spcPts val="500"/>
              </a:spcBef>
              <a:buFont typeface="Arial" panose="020B0604020202020204" pitchFamily="34" charset="0"/>
              <a:buNone/>
              <a:defRPr sz="1600">
                <a:latin typeface="+mn-lt"/>
              </a:defRPr>
            </a:lvl6pPr>
            <a:lvl7pPr indent="0" algn="ctr">
              <a:lnSpc>
                <a:spcPct val="90000"/>
              </a:lnSpc>
              <a:spcBef>
                <a:spcPts val="500"/>
              </a:spcBef>
              <a:buFont typeface="Arial" panose="020B0604020202020204" pitchFamily="34" charset="0"/>
              <a:buNone/>
              <a:defRPr sz="1600">
                <a:latin typeface="+mn-lt"/>
              </a:defRPr>
            </a:lvl7pPr>
            <a:lvl8pPr indent="0" algn="ctr">
              <a:lnSpc>
                <a:spcPct val="90000"/>
              </a:lnSpc>
              <a:spcBef>
                <a:spcPts val="500"/>
              </a:spcBef>
              <a:buFont typeface="Arial" panose="020B0604020202020204" pitchFamily="34" charset="0"/>
              <a:buNone/>
              <a:defRPr sz="1600">
                <a:latin typeface="+mn-lt"/>
              </a:defRPr>
            </a:lvl8pPr>
            <a:lvl9pPr indent="0" algn="ctr">
              <a:lnSpc>
                <a:spcPct val="90000"/>
              </a:lnSpc>
              <a:spcBef>
                <a:spcPts val="500"/>
              </a:spcBef>
              <a:buFont typeface="Arial" panose="020B0604020202020204" pitchFamily="34" charset="0"/>
              <a:buNone/>
              <a:defRPr sz="1600">
                <a:latin typeface="+mn-lt"/>
              </a:defRPr>
            </a:lvl9pPr>
          </a:lstStyle>
          <a:p>
            <a:r>
              <a:rPr lang="it-IT" sz="6600" dirty="0">
                <a:solidFill>
                  <a:srgbClr val="1277AA"/>
                </a:solidFill>
                <a:latin typeface="Swis721 Cn BT" panose="020B0506020202030204" pitchFamily="34" charset="0"/>
                <a:cs typeface="Segoe UI Semilight" panose="020B0402040204020203" pitchFamily="34" charset="0"/>
              </a:rPr>
              <a:t>2.3</a:t>
            </a:r>
          </a:p>
        </p:txBody>
      </p:sp>
    </p:spTree>
    <p:extLst>
      <p:ext uri="{BB962C8B-B14F-4D97-AF65-F5344CB8AC3E}">
        <p14:creationId xmlns:p14="http://schemas.microsoft.com/office/powerpoint/2010/main" val="2891508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a:t>
            </a:r>
          </a:p>
        </p:txBody>
      </p:sp>
      <p:pic>
        <p:nvPicPr>
          <p:cNvPr id="12" name="Immagine 11">
            <a:extLst>
              <a:ext uri="{FF2B5EF4-FFF2-40B4-BE49-F238E27FC236}">
                <a16:creationId xmlns:a16="http://schemas.microsoft.com/office/drawing/2014/main" id="{9D60D2E0-57B2-43DB-9739-365E7D440855}"/>
              </a:ext>
            </a:extLst>
          </p:cNvPr>
          <p:cNvPicPr>
            <a:picLocks noChangeAspect="1"/>
          </p:cNvPicPr>
          <p:nvPr/>
        </p:nvPicPr>
        <p:blipFill>
          <a:blip r:embed="rId2"/>
          <a:stretch>
            <a:fillRect/>
          </a:stretch>
        </p:blipFill>
        <p:spPr>
          <a:xfrm>
            <a:off x="966787" y="1241425"/>
            <a:ext cx="7210425" cy="5010150"/>
          </a:xfrm>
          <a:prstGeom prst="rect">
            <a:avLst/>
          </a:prstGeom>
        </p:spPr>
      </p:pic>
      <p:sp>
        <p:nvSpPr>
          <p:cNvPr id="4" name="Rettangolo 3">
            <a:extLst>
              <a:ext uri="{FF2B5EF4-FFF2-40B4-BE49-F238E27FC236}">
                <a16:creationId xmlns:a16="http://schemas.microsoft.com/office/drawing/2014/main" id="{829B1A3E-D991-4FFF-A60D-E8E65421B718}"/>
              </a:ext>
            </a:extLst>
          </p:cNvPr>
          <p:cNvSpPr/>
          <p:nvPr/>
        </p:nvSpPr>
        <p:spPr>
          <a:xfrm rot="5400000">
            <a:off x="4351763" y="-64119"/>
            <a:ext cx="1867832" cy="5486402"/>
          </a:xfrm>
          <a:prstGeom prst="rect">
            <a:avLst/>
          </a:prstGeom>
          <a:ln w="19050">
            <a:solidFill>
              <a:srgbClr val="1277A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 name="Rettangolo 4">
            <a:extLst>
              <a:ext uri="{FF2B5EF4-FFF2-40B4-BE49-F238E27FC236}">
                <a16:creationId xmlns:a16="http://schemas.microsoft.com/office/drawing/2014/main" id="{4E365B0B-AC56-46DC-AC9F-9C9AAC9E7ED8}"/>
              </a:ext>
            </a:extLst>
          </p:cNvPr>
          <p:cNvSpPr/>
          <p:nvPr/>
        </p:nvSpPr>
        <p:spPr>
          <a:xfrm rot="5400000">
            <a:off x="5533403" y="314637"/>
            <a:ext cx="920753" cy="3936381"/>
          </a:xfrm>
          <a:prstGeom prst="rect">
            <a:avLst/>
          </a:prstGeom>
          <a:ln w="19050">
            <a:solidFill>
              <a:srgbClr val="1277A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1782687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a:t>
            </a:r>
          </a:p>
        </p:txBody>
      </p:sp>
      <p:sp>
        <p:nvSpPr>
          <p:cNvPr id="7" name="Title 3">
            <a:extLst>
              <a:ext uri="{FF2B5EF4-FFF2-40B4-BE49-F238E27FC236}">
                <a16:creationId xmlns:a16="http://schemas.microsoft.com/office/drawing/2014/main" id="{0D222EDA-75A2-438F-B519-794756273DA6}"/>
              </a:ext>
            </a:extLst>
          </p:cNvPr>
          <p:cNvSpPr txBox="1">
            <a:spLocks/>
          </p:cNvSpPr>
          <p:nvPr/>
        </p:nvSpPr>
        <p:spPr>
          <a:xfrm>
            <a:off x="3123151" y="1170253"/>
            <a:ext cx="1255713" cy="61118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Terreno</a:t>
            </a:r>
          </a:p>
        </p:txBody>
      </p:sp>
      <p:sp>
        <p:nvSpPr>
          <p:cNvPr id="8" name="Title 3">
            <a:extLst>
              <a:ext uri="{FF2B5EF4-FFF2-40B4-BE49-F238E27FC236}">
                <a16:creationId xmlns:a16="http://schemas.microsoft.com/office/drawing/2014/main" id="{D97E5DD9-AA8B-4E12-B62A-0C56E026FFBD}"/>
              </a:ext>
            </a:extLst>
          </p:cNvPr>
          <p:cNvSpPr txBox="1">
            <a:spLocks/>
          </p:cNvSpPr>
          <p:nvPr/>
        </p:nvSpPr>
        <p:spPr>
          <a:xfrm>
            <a:off x="784765" y="1171421"/>
            <a:ext cx="1765300" cy="1076325"/>
          </a:xfrm>
          <a:prstGeom prst="rect">
            <a:avLst/>
          </a:prstGeom>
          <a:solidFill>
            <a:srgbClr val="1277AA"/>
          </a:solidFill>
        </p:spPr>
        <p:txBody>
          <a:bodyPr vert="horz" lIns="91440" tIns="108000" rIns="91440" bIns="108000" rtlCol="0" anchor="ctr">
            <a:noAutofit/>
          </a:bodyPr>
          <a:lstStyle>
            <a:defPPr>
              <a:defRPr lang="en-US"/>
            </a:defPPr>
            <a:lvl1pPr algn="ctr">
              <a:spcBef>
                <a:spcPct val="0"/>
              </a:spcBef>
              <a:defRPr sz="1600" b="1">
                <a:solidFill>
                  <a:schemeClr val="bg1"/>
                </a:solidFill>
                <a:latin typeface="Segoe UI Semilight" panose="020B0402040204020203" pitchFamily="34" charset="0"/>
                <a:ea typeface="+mj-ea"/>
                <a:cs typeface="Segoe UI Semilight" panose="020B0402040204020203" pitchFamily="34" charset="0"/>
              </a:defRPr>
            </a:lvl1pPr>
          </a:lstStyle>
          <a:p>
            <a:r>
              <a:rPr lang="it-IT" sz="1800" dirty="0">
                <a:latin typeface="Swis721 Cn BT" panose="020B0506020202030204" pitchFamily="34" charset="0"/>
              </a:rPr>
              <a:t>ELEMENTI TECNICI DI FONDAZIONE</a:t>
            </a:r>
          </a:p>
        </p:txBody>
      </p:sp>
      <p:sp>
        <p:nvSpPr>
          <p:cNvPr id="9" name="Title 3">
            <a:extLst>
              <a:ext uri="{FF2B5EF4-FFF2-40B4-BE49-F238E27FC236}">
                <a16:creationId xmlns:a16="http://schemas.microsoft.com/office/drawing/2014/main" id="{26B06FF4-11F4-4185-9636-F8BCCA3E1B33}"/>
              </a:ext>
            </a:extLst>
          </p:cNvPr>
          <p:cNvSpPr txBox="1">
            <a:spLocks/>
          </p:cNvSpPr>
          <p:nvPr/>
        </p:nvSpPr>
        <p:spPr>
          <a:xfrm>
            <a:off x="4572000" y="1044000"/>
            <a:ext cx="3943350" cy="5272723"/>
          </a:xfrm>
          <a:prstGeom prst="rect">
            <a:avLst/>
          </a:prstGeom>
        </p:spPr>
        <p:txBody>
          <a:bodyPr lIns="90000" tIns="36000" rIns="90000" bIns="36000"/>
          <a:lstStyle>
            <a:defPPr>
              <a:defRPr lang="en-US"/>
            </a:defPPr>
            <a:lvl1pPr marL="171450" lvl="0" indent="-171450" algn="just" defTabSz="914400" fontAlgn="auto">
              <a:lnSpc>
                <a:spcPct val="150000"/>
              </a:lnSpc>
              <a:spcBef>
                <a:spcPts val="0"/>
              </a:spcBef>
              <a:spcAft>
                <a:spcPts val="0"/>
              </a:spcAft>
              <a:buFontTx/>
              <a:buChar char="-"/>
              <a:defRPr sz="1200">
                <a:solidFill>
                  <a:prstClr val="black"/>
                </a:solidFill>
                <a:latin typeface="Segoe UI" panose="020B0502040204020203" pitchFamily="34" charset="0"/>
                <a:ea typeface="Source Sans Pro Light" panose="020B0403030403020204" pitchFamily="34" charset="0"/>
                <a:cs typeface="Segoe UI" panose="020B0502040204020203" pitchFamily="34" charset="0"/>
              </a:defRPr>
            </a:lvl1pPr>
          </a:lstStyle>
          <a:p>
            <a:pPr marL="0" indent="0">
              <a:buNone/>
            </a:pPr>
            <a:r>
              <a:rPr lang="it-IT" dirty="0"/>
              <a:t>L’unità tecnologica di fondazione espleta la funzione di trasmissione dei carichi dell’edificio (peso, carichi permanenti, carichi variabili) al terreno sottostante, che deve essere in grado di equilibrarli. Il </a:t>
            </a:r>
            <a:r>
              <a:rPr lang="it-IT" b="1" dirty="0">
                <a:solidFill>
                  <a:srgbClr val="1277AA"/>
                </a:solidFill>
                <a:ea typeface="+mj-ea"/>
              </a:rPr>
              <a:t>terreno</a:t>
            </a:r>
            <a:r>
              <a:rPr lang="it-IT" dirty="0"/>
              <a:t> è un materiale </a:t>
            </a:r>
            <a:r>
              <a:rPr lang="it-IT" b="1" dirty="0">
                <a:solidFill>
                  <a:srgbClr val="1277AA"/>
                </a:solidFill>
                <a:ea typeface="+mj-ea"/>
              </a:rPr>
              <a:t>anelastico</a:t>
            </a:r>
            <a:r>
              <a:rPr lang="it-IT" dirty="0"/>
              <a:t> e </a:t>
            </a:r>
            <a:r>
              <a:rPr lang="it-IT" b="1" dirty="0">
                <a:solidFill>
                  <a:srgbClr val="1277AA"/>
                </a:solidFill>
                <a:ea typeface="+mj-ea"/>
              </a:rPr>
              <a:t>anisotropo</a:t>
            </a:r>
            <a:r>
              <a:rPr lang="it-IT" dirty="0"/>
              <a:t> (composito), la cui </a:t>
            </a:r>
            <a:r>
              <a:rPr lang="it-IT" b="1" dirty="0">
                <a:solidFill>
                  <a:srgbClr val="1277AA"/>
                </a:solidFill>
                <a:ea typeface="+mj-ea"/>
              </a:rPr>
              <a:t>resistenza a compressione </a:t>
            </a:r>
            <a:r>
              <a:rPr lang="it-IT" dirty="0"/>
              <a:t>può variare di oltre un ordine di grandezza:</a:t>
            </a:r>
          </a:p>
          <a:p>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terreni </a:t>
            </a:r>
            <a:r>
              <a:rPr lang="it-IT" b="1" dirty="0">
                <a:solidFill>
                  <a:srgbClr val="1277AA"/>
                </a:solidFill>
                <a:ea typeface="+mj-ea"/>
              </a:rPr>
              <a:t>sabbiosi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 </a:t>
            </a:r>
            <a:r>
              <a:rPr lang="it-IT" b="1" dirty="0">
                <a:solidFill>
                  <a:srgbClr val="1277AA"/>
                </a:solidFill>
                <a:ea typeface="+mj-ea"/>
              </a:rPr>
              <a:t>argillosi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offrono una capacità di resistenza pari a 0,1-0,2 N/mm</a:t>
            </a:r>
            <a:r>
              <a:rPr lang="it-IT" baseline="30000" dirty="0"/>
              <a:t>2</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t>
            </a:r>
          </a:p>
          <a:p>
            <a:r>
              <a:rPr lang="it-IT" dirty="0"/>
              <a:t>t</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erreni </a:t>
            </a:r>
            <a:r>
              <a:rPr lang="it-IT" b="1" dirty="0">
                <a:solidFill>
                  <a:srgbClr val="1277AA"/>
                </a:solidFill>
                <a:ea typeface="+mj-ea"/>
              </a:rPr>
              <a:t>rocciosi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o ghiaiosi compatti, arrivano a 1,6-2,0 N/mm</a:t>
            </a:r>
            <a:r>
              <a:rPr lang="it-IT" sz="1200" baseline="300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2</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t>
            </a:r>
          </a:p>
          <a:p>
            <a:pPr marL="0" indent="0">
              <a:buNone/>
            </a:pPr>
            <a:r>
              <a:rPr lang="it-IT" dirty="0"/>
              <a:t>La pressione esercitata sul terreno, peraltro, genera deformazioni di diverso tipo in base alla posizione rispetto al bulbo descritto dalle isobare: al suo interno, le deformazioni possono anche essere plastiche e comportare il </a:t>
            </a:r>
            <a:r>
              <a:rPr lang="it-IT" b="1" dirty="0">
                <a:solidFill>
                  <a:srgbClr val="1277AA"/>
                </a:solidFill>
                <a:ea typeface="+mj-ea"/>
              </a:rPr>
              <a:t>cedimento</a:t>
            </a:r>
            <a:r>
              <a:rPr lang="it-IT" dirty="0"/>
              <a:t> del terreno stesso.</a:t>
            </a:r>
          </a:p>
          <a:p>
            <a:pPr marL="0" indent="0">
              <a:buNone/>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Le </a:t>
            </a:r>
            <a:r>
              <a:rPr lang="it-IT" b="1" dirty="0">
                <a:solidFill>
                  <a:srgbClr val="1277AA"/>
                </a:solidFill>
                <a:ea typeface="+mj-ea"/>
              </a:rPr>
              <a:t>strutture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di </a:t>
            </a:r>
            <a:r>
              <a:rPr lang="it-IT" b="1" dirty="0">
                <a:solidFill>
                  <a:srgbClr val="1277AA"/>
                </a:solidFill>
                <a:ea typeface="+mj-ea"/>
              </a:rPr>
              <a:t>fondazione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t>
            </a:r>
            <a:r>
              <a:rPr lang="it-IT" b="1" dirty="0">
                <a:solidFill>
                  <a:srgbClr val="1277AA"/>
                </a:solidFill>
                <a:ea typeface="+mj-ea"/>
              </a:rPr>
              <a:t>superficiali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si adottano quando il terreno </a:t>
            </a:r>
            <a:r>
              <a:rPr lang="it-IT" b="1" dirty="0">
                <a:solidFill>
                  <a:srgbClr val="1277AA"/>
                </a:solidFill>
                <a:ea typeface="+mj-ea"/>
              </a:rPr>
              <a:t>superficiale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presenta </a:t>
            </a:r>
            <a:r>
              <a:rPr lang="it-IT" b="1" dirty="0">
                <a:solidFill>
                  <a:srgbClr val="1277AA"/>
                </a:solidFill>
                <a:ea typeface="+mj-ea"/>
              </a:rPr>
              <a:t>caratteristiche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t>
            </a:r>
            <a:r>
              <a:rPr lang="it-IT" b="1" dirty="0">
                <a:solidFill>
                  <a:srgbClr val="1277AA"/>
                </a:solidFill>
                <a:ea typeface="+mj-ea"/>
              </a:rPr>
              <a:t>buone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di </a:t>
            </a:r>
            <a:r>
              <a:rPr lang="it-IT" b="1" dirty="0">
                <a:solidFill>
                  <a:srgbClr val="1277AA"/>
                </a:solidFill>
                <a:ea typeface="+mj-ea"/>
              </a:rPr>
              <a:t>portanza </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(roccia, ghiaia, argilla compatta).</a:t>
            </a:r>
          </a:p>
        </p:txBody>
      </p:sp>
      <p:pic>
        <p:nvPicPr>
          <p:cNvPr id="10" name="Picture 2" descr="C:\Users\7235\Dropbox\fon10001.jpg">
            <a:extLst>
              <a:ext uri="{FF2B5EF4-FFF2-40B4-BE49-F238E27FC236}">
                <a16:creationId xmlns:a16="http://schemas.microsoft.com/office/drawing/2014/main" id="{034894DF-7A83-4C8B-8CD0-CCA0299C9188}"/>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1484"/>
          <a:stretch/>
        </p:blipFill>
        <p:spPr bwMode="auto">
          <a:xfrm>
            <a:off x="1069042" y="2533051"/>
            <a:ext cx="2962045" cy="35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644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6991349" cy="655638"/>
          </a:xfrm>
        </p:spPr>
        <p:txBody>
          <a:bodyPr/>
          <a:lstStyle/>
          <a:p>
            <a:pPr>
              <a:tabLst>
                <a:tab pos="4040188" algn="l"/>
              </a:tabLst>
            </a:pPr>
            <a:r>
              <a:rPr lang="it-IT" dirty="0"/>
              <a:t>Strutture di fondazione: schemi funzionali</a:t>
            </a:r>
          </a:p>
        </p:txBody>
      </p:sp>
      <p:pic>
        <p:nvPicPr>
          <p:cNvPr id="3" name="Immagine 2">
            <a:extLst>
              <a:ext uri="{FF2B5EF4-FFF2-40B4-BE49-F238E27FC236}">
                <a16:creationId xmlns:a16="http://schemas.microsoft.com/office/drawing/2014/main" id="{269F2286-896E-4166-9CD4-811ECC1C19F7}"/>
              </a:ext>
            </a:extLst>
          </p:cNvPr>
          <p:cNvPicPr>
            <a:picLocks noChangeAspect="1"/>
          </p:cNvPicPr>
          <p:nvPr/>
        </p:nvPicPr>
        <p:blipFill>
          <a:blip r:embed="rId2"/>
          <a:stretch>
            <a:fillRect/>
          </a:stretch>
        </p:blipFill>
        <p:spPr>
          <a:xfrm>
            <a:off x="689167" y="1385307"/>
            <a:ext cx="7877175" cy="4667250"/>
          </a:xfrm>
          <a:prstGeom prst="rect">
            <a:avLst/>
          </a:prstGeom>
        </p:spPr>
      </p:pic>
    </p:spTree>
    <p:extLst>
      <p:ext uri="{BB962C8B-B14F-4D97-AF65-F5344CB8AC3E}">
        <p14:creationId xmlns:p14="http://schemas.microsoft.com/office/powerpoint/2010/main" val="2720912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 plinti</a:t>
            </a:r>
          </a:p>
        </p:txBody>
      </p:sp>
      <p:pic>
        <p:nvPicPr>
          <p:cNvPr id="4" name="Picture 5">
            <a:extLst>
              <a:ext uri="{FF2B5EF4-FFF2-40B4-BE49-F238E27FC236}">
                <a16:creationId xmlns:a16="http://schemas.microsoft.com/office/drawing/2014/main" id="{DABED7D4-F78B-4D7A-ABCD-1154AB689397}"/>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14638" y="1171471"/>
            <a:ext cx="2050084" cy="171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DBFC54A7-43D2-4313-A375-69D4AFA7966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56380" y="2944708"/>
            <a:ext cx="1958970" cy="171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6E049C4C-3C55-4A7D-AD7E-0983ABD6B02C}"/>
              </a:ext>
            </a:extLst>
          </p:cNvPr>
          <p:cNvSpPr txBox="1">
            <a:spLocks/>
          </p:cNvSpPr>
          <p:nvPr/>
        </p:nvSpPr>
        <p:spPr>
          <a:xfrm>
            <a:off x="4772722" y="1171471"/>
            <a:ext cx="1641194" cy="56584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parallelepipedo</a:t>
            </a:r>
          </a:p>
        </p:txBody>
      </p:sp>
      <p:sp>
        <p:nvSpPr>
          <p:cNvPr id="8" name="Title 3">
            <a:extLst>
              <a:ext uri="{FF2B5EF4-FFF2-40B4-BE49-F238E27FC236}">
                <a16:creationId xmlns:a16="http://schemas.microsoft.com/office/drawing/2014/main" id="{43976E2C-4537-4F4E-A933-034E9EA13221}"/>
              </a:ext>
            </a:extLst>
          </p:cNvPr>
          <p:cNvSpPr txBox="1">
            <a:spLocks/>
          </p:cNvSpPr>
          <p:nvPr/>
        </p:nvSpPr>
        <p:spPr>
          <a:xfrm>
            <a:off x="4772722" y="2935342"/>
            <a:ext cx="1641194" cy="56584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a tronco</a:t>
            </a:r>
          </a:p>
          <a:p>
            <a:r>
              <a:rPr lang="it-IT" sz="1600" dirty="0">
                <a:latin typeface="Swis721 Cn BT" panose="020B0506020202030204" pitchFamily="34" charset="0"/>
              </a:rPr>
              <a:t>di piramide</a:t>
            </a:r>
          </a:p>
        </p:txBody>
      </p:sp>
      <p:sp>
        <p:nvSpPr>
          <p:cNvPr id="9" name="Title 3">
            <a:extLst>
              <a:ext uri="{FF2B5EF4-FFF2-40B4-BE49-F238E27FC236}">
                <a16:creationId xmlns:a16="http://schemas.microsoft.com/office/drawing/2014/main" id="{69D09C1A-B42D-42DF-8461-7AB37F5CF252}"/>
              </a:ext>
            </a:extLst>
          </p:cNvPr>
          <p:cNvSpPr txBox="1">
            <a:spLocks/>
          </p:cNvSpPr>
          <p:nvPr/>
        </p:nvSpPr>
        <p:spPr>
          <a:xfrm>
            <a:off x="628650" y="1044000"/>
            <a:ext cx="3943350"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La capacità di resistenza offerta dal </a:t>
            </a:r>
            <a:r>
              <a:rPr lang="it-IT" sz="1200" b="1" dirty="0">
                <a:solidFill>
                  <a:srgbClr val="1277AA"/>
                </a:solidFill>
                <a:latin typeface="Segoe UI" panose="020B0502040204020203" pitchFamily="34" charset="0"/>
                <a:cs typeface="Segoe UI" panose="020B0502040204020203" pitchFamily="34" charset="0"/>
              </a:rPr>
              <a:t>plinto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dipende notevolmente dalla sua geometria e, in particolare, dalla sua </a:t>
            </a:r>
            <a:r>
              <a:rPr lang="it-IT" sz="1200" b="1" dirty="0">
                <a:solidFill>
                  <a:srgbClr val="1277AA"/>
                </a:solidFill>
                <a:latin typeface="Segoe UI" panose="020B0502040204020203" pitchFamily="34" charset="0"/>
                <a:cs typeface="Segoe UI" panose="020B0502040204020203" pitchFamily="34" charset="0"/>
              </a:rPr>
              <a:t>altezza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Il rapporto dimensionale tra l’altezza e il lato del plinto determina anche la sua capacità di resistere al fenomeno locale del </a:t>
            </a:r>
            <a:r>
              <a:rPr lang="it-IT" sz="1200" b="1" dirty="0">
                <a:solidFill>
                  <a:srgbClr val="1277AA"/>
                </a:solidFill>
                <a:latin typeface="Segoe UI" panose="020B0502040204020203" pitchFamily="34" charset="0"/>
                <a:cs typeface="Segoe UI" panose="020B0502040204020203" pitchFamily="34" charset="0"/>
              </a:rPr>
              <a:t>punzonamento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t>
            </a:r>
          </a:p>
        </p:txBody>
      </p:sp>
      <p:pic>
        <p:nvPicPr>
          <p:cNvPr id="11" name="Picture 9">
            <a:extLst>
              <a:ext uri="{FF2B5EF4-FFF2-40B4-BE49-F238E27FC236}">
                <a16:creationId xmlns:a16="http://schemas.microsoft.com/office/drawing/2014/main" id="{4EE81DAD-4908-47D0-AFF0-4C2F9447982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2927" y="3312976"/>
            <a:ext cx="3511017" cy="169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a:extLst>
              <a:ext uri="{FF2B5EF4-FFF2-40B4-BE49-F238E27FC236}">
                <a16:creationId xmlns:a16="http://schemas.microsoft.com/office/drawing/2014/main" id="{39AA8CBA-8BB6-46A5-A4BC-BF1719BFE05D}"/>
              </a:ext>
            </a:extLst>
          </p:cNvPr>
          <p:cNvSpPr txBox="1">
            <a:spLocks noChangeArrowheads="1"/>
          </p:cNvSpPr>
          <p:nvPr/>
        </p:nvSpPr>
        <p:spPr bwMode="auto">
          <a:xfrm>
            <a:off x="772927" y="3312976"/>
            <a:ext cx="1939994" cy="10234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it-IT" altLang="it-IT" sz="1400" dirty="0">
                <a:solidFill>
                  <a:srgbClr val="1277AA"/>
                </a:solidFill>
                <a:latin typeface="Swis721 Cn BT" panose="020B0506020202030204" pitchFamily="34" charset="0"/>
                <a:ea typeface="Source Sans Pro Light" panose="020B0403030403020204" pitchFamily="34" charset="0"/>
                <a:cs typeface="Segoe UI" panose="020B0502040204020203" pitchFamily="34" charset="0"/>
              </a:rPr>
              <a:t>Porzioni non interessate dalla distribuzione delle tensioni al terreno</a:t>
            </a:r>
          </a:p>
        </p:txBody>
      </p:sp>
      <p:sp>
        <p:nvSpPr>
          <p:cNvPr id="14" name="Title 3">
            <a:extLst>
              <a:ext uri="{FF2B5EF4-FFF2-40B4-BE49-F238E27FC236}">
                <a16:creationId xmlns:a16="http://schemas.microsoft.com/office/drawing/2014/main" id="{423F2C70-B4B4-41AC-899E-50F69AF1822F}"/>
              </a:ext>
            </a:extLst>
          </p:cNvPr>
          <p:cNvSpPr txBox="1">
            <a:spLocks/>
          </p:cNvSpPr>
          <p:nvPr/>
        </p:nvSpPr>
        <p:spPr>
          <a:xfrm>
            <a:off x="4723898" y="4867647"/>
            <a:ext cx="1641194" cy="56584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nervato</a:t>
            </a:r>
          </a:p>
        </p:txBody>
      </p:sp>
      <p:pic>
        <p:nvPicPr>
          <p:cNvPr id="15" name="Immagine 14">
            <a:extLst>
              <a:ext uri="{FF2B5EF4-FFF2-40B4-BE49-F238E27FC236}">
                <a16:creationId xmlns:a16="http://schemas.microsoft.com/office/drawing/2014/main" id="{54D96C12-4870-4F76-A8DB-67BB5EFB5955}"/>
              </a:ext>
            </a:extLst>
          </p:cNvPr>
          <p:cNvPicPr>
            <a:picLocks noChangeAspect="1"/>
          </p:cNvPicPr>
          <p:nvPr/>
        </p:nvPicPr>
        <p:blipFill>
          <a:blip r:embed="rId5"/>
          <a:stretch>
            <a:fillRect/>
          </a:stretch>
        </p:blipFill>
        <p:spPr>
          <a:xfrm>
            <a:off x="6677516" y="4751499"/>
            <a:ext cx="1716697" cy="1565224"/>
          </a:xfrm>
          <a:prstGeom prst="rect">
            <a:avLst/>
          </a:prstGeom>
        </p:spPr>
      </p:pic>
    </p:spTree>
    <p:extLst>
      <p:ext uri="{BB962C8B-B14F-4D97-AF65-F5344CB8AC3E}">
        <p14:creationId xmlns:p14="http://schemas.microsoft.com/office/powerpoint/2010/main" val="32198120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 plinti</a:t>
            </a:r>
          </a:p>
        </p:txBody>
      </p:sp>
      <p:sp>
        <p:nvSpPr>
          <p:cNvPr id="9" name="Title 3">
            <a:extLst>
              <a:ext uri="{FF2B5EF4-FFF2-40B4-BE49-F238E27FC236}">
                <a16:creationId xmlns:a16="http://schemas.microsoft.com/office/drawing/2014/main" id="{69D09C1A-B42D-42DF-8461-7AB37F5CF252}"/>
              </a:ext>
            </a:extLst>
          </p:cNvPr>
          <p:cNvSpPr txBox="1">
            <a:spLocks/>
          </p:cNvSpPr>
          <p:nvPr/>
        </p:nvSpPr>
        <p:spPr>
          <a:xfrm>
            <a:off x="628650" y="1044000"/>
            <a:ext cx="3943350"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Se a/h &gt; 4, si parla di </a:t>
            </a:r>
            <a:r>
              <a:rPr lang="it-IT" sz="1200" b="1" dirty="0">
                <a:solidFill>
                  <a:srgbClr val="1277AA"/>
                </a:solidFill>
                <a:latin typeface="Segoe UI" panose="020B0502040204020203" pitchFamily="34" charset="0"/>
                <a:cs typeface="Segoe UI" panose="020B0502040204020203" pitchFamily="34" charset="0"/>
              </a:rPr>
              <a:t>plinto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t>
            </a:r>
            <a:r>
              <a:rPr lang="it-IT" sz="1200" b="1" dirty="0">
                <a:solidFill>
                  <a:srgbClr val="1277AA"/>
                </a:solidFill>
                <a:latin typeface="Segoe UI" panose="020B0502040204020203" pitchFamily="34" charset="0"/>
                <a:cs typeface="Segoe UI" panose="020B0502040204020203" pitchFamily="34" charset="0"/>
              </a:rPr>
              <a:t>snello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questo lavora come una piastra.</a:t>
            </a: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Se 0,5 &lt; a/h &lt; 4, il plinto è di </a:t>
            </a:r>
            <a:r>
              <a:rPr lang="it-IT" sz="1200" b="1" dirty="0">
                <a:solidFill>
                  <a:srgbClr val="1277AA"/>
                </a:solidFill>
                <a:latin typeface="Segoe UI" panose="020B0502040204020203" pitchFamily="34" charset="0"/>
                <a:cs typeface="Segoe UI" panose="020B0502040204020203" pitchFamily="34" charset="0"/>
              </a:rPr>
              <a:t>media snellezza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si progetta come una trave.</a:t>
            </a: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Se a/h &lt; 0,5, il plinto è </a:t>
            </a:r>
            <a:r>
              <a:rPr lang="it-IT" sz="1200" b="1" dirty="0">
                <a:solidFill>
                  <a:srgbClr val="1277AA"/>
                </a:solidFill>
                <a:latin typeface="Segoe UI" panose="020B0502040204020203" pitchFamily="34" charset="0"/>
                <a:cs typeface="Segoe UI" panose="020B0502040204020203" pitchFamily="34" charset="0"/>
              </a:rPr>
              <a:t>tozzo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e presenta un’elevata rigidezza.</a:t>
            </a:r>
          </a:p>
        </p:txBody>
      </p:sp>
      <p:pic>
        <p:nvPicPr>
          <p:cNvPr id="10" name="Picture 13">
            <a:extLst>
              <a:ext uri="{FF2B5EF4-FFF2-40B4-BE49-F238E27FC236}">
                <a16:creationId xmlns:a16="http://schemas.microsoft.com/office/drawing/2014/main" id="{C15F9BE6-178A-45F1-AD82-B8E1D9F004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336" y="4248615"/>
            <a:ext cx="2198780" cy="189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a:extLst>
              <a:ext uri="{FF2B5EF4-FFF2-40B4-BE49-F238E27FC236}">
                <a16:creationId xmlns:a16="http://schemas.microsoft.com/office/drawing/2014/main" id="{05529C0D-68C0-4119-9AF4-21312CD99C7E}"/>
              </a:ext>
            </a:extLst>
          </p:cNvPr>
          <p:cNvPicPr>
            <a:picLocks noChangeAspect="1"/>
          </p:cNvPicPr>
          <p:nvPr/>
        </p:nvPicPr>
        <p:blipFill rotWithShape="1">
          <a:blip r:embed="rId3">
            <a:extLst>
              <a:ext uri="{28A0092B-C50C-407E-A947-70E740481C1C}">
                <a14:useLocalDpi xmlns:a14="http://schemas.microsoft.com/office/drawing/2010/main" val="0"/>
              </a:ext>
            </a:extLst>
          </a:blip>
          <a:srcRect l="1" r="1087"/>
          <a:stretch/>
        </p:blipFill>
        <p:spPr bwMode="auto">
          <a:xfrm>
            <a:off x="2397116" y="4285907"/>
            <a:ext cx="2174884" cy="190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B4810F61-C83B-4D7C-AFE4-4C5329B9898D}"/>
              </a:ext>
            </a:extLst>
          </p:cNvPr>
          <p:cNvPicPr>
            <a:picLocks noChangeAspect="1"/>
          </p:cNvPicPr>
          <p:nvPr/>
        </p:nvPicPr>
        <p:blipFill rotWithShape="1">
          <a:blip r:embed="rId4">
            <a:extLst>
              <a:ext uri="{28A0092B-C50C-407E-A947-70E740481C1C}">
                <a14:useLocalDpi xmlns:a14="http://schemas.microsoft.com/office/drawing/2010/main" val="0"/>
              </a:ext>
            </a:extLst>
          </a:blip>
          <a:srcRect l="1326"/>
          <a:stretch/>
        </p:blipFill>
        <p:spPr bwMode="auto">
          <a:xfrm>
            <a:off x="6637426" y="4229216"/>
            <a:ext cx="2235199" cy="190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a:extLst>
              <a:ext uri="{FF2B5EF4-FFF2-40B4-BE49-F238E27FC236}">
                <a16:creationId xmlns:a16="http://schemas.microsoft.com/office/drawing/2014/main" id="{70EDC779-CEEE-4B72-8FFD-45A3153B27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232415"/>
            <a:ext cx="2065426" cy="190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3">
            <a:extLst>
              <a:ext uri="{FF2B5EF4-FFF2-40B4-BE49-F238E27FC236}">
                <a16:creationId xmlns:a16="http://schemas.microsoft.com/office/drawing/2014/main" id="{A11D3BA2-8BAA-43E5-ACAF-832E437EA942}"/>
              </a:ext>
            </a:extLst>
          </p:cNvPr>
          <p:cNvSpPr txBox="1">
            <a:spLocks/>
          </p:cNvSpPr>
          <p:nvPr/>
        </p:nvSpPr>
        <p:spPr>
          <a:xfrm>
            <a:off x="628650" y="3465562"/>
            <a:ext cx="3753131" cy="611187"/>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Terreni rigidi</a:t>
            </a:r>
          </a:p>
        </p:txBody>
      </p:sp>
      <p:sp>
        <p:nvSpPr>
          <p:cNvPr id="17" name="Title 3">
            <a:extLst>
              <a:ext uri="{FF2B5EF4-FFF2-40B4-BE49-F238E27FC236}">
                <a16:creationId xmlns:a16="http://schemas.microsoft.com/office/drawing/2014/main" id="{34AB80BE-39FD-41EE-B154-1D0FA56BBF5F}"/>
              </a:ext>
            </a:extLst>
          </p:cNvPr>
          <p:cNvSpPr txBox="1">
            <a:spLocks/>
          </p:cNvSpPr>
          <p:nvPr/>
        </p:nvSpPr>
        <p:spPr>
          <a:xfrm>
            <a:off x="4762219" y="3465562"/>
            <a:ext cx="3753131" cy="611187"/>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Terreni deformabili</a:t>
            </a:r>
          </a:p>
        </p:txBody>
      </p:sp>
      <p:pic>
        <p:nvPicPr>
          <p:cNvPr id="18" name="Picture 5">
            <a:extLst>
              <a:ext uri="{FF2B5EF4-FFF2-40B4-BE49-F238E27FC236}">
                <a16:creationId xmlns:a16="http://schemas.microsoft.com/office/drawing/2014/main" id="{32254AD1-D3BD-4937-AC8E-C4E20C5B7A4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56398" y="1171471"/>
            <a:ext cx="2704246" cy="225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2 2">
            <a:extLst>
              <a:ext uri="{FF2B5EF4-FFF2-40B4-BE49-F238E27FC236}">
                <a16:creationId xmlns:a16="http://schemas.microsoft.com/office/drawing/2014/main" id="{21F72585-87D5-419D-92BB-89977D00DDF8}"/>
              </a:ext>
            </a:extLst>
          </p:cNvPr>
          <p:cNvCxnSpPr>
            <a:cxnSpLocks/>
          </p:cNvCxnSpPr>
          <p:nvPr/>
        </p:nvCxnSpPr>
        <p:spPr>
          <a:xfrm>
            <a:off x="7382050" y="2262126"/>
            <a:ext cx="366625" cy="219144"/>
          </a:xfrm>
          <a:prstGeom prst="straightConnector1">
            <a:avLst/>
          </a:prstGeom>
          <a:ln>
            <a:solidFill>
              <a:srgbClr val="1277AA"/>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D11AAAA4-D462-44FB-A241-E002342289EE}"/>
              </a:ext>
            </a:extLst>
          </p:cNvPr>
          <p:cNvCxnSpPr>
            <a:cxnSpLocks/>
          </p:cNvCxnSpPr>
          <p:nvPr/>
        </p:nvCxnSpPr>
        <p:spPr>
          <a:xfrm>
            <a:off x="8197012" y="2303461"/>
            <a:ext cx="0" cy="457251"/>
          </a:xfrm>
          <a:prstGeom prst="straightConnector1">
            <a:avLst/>
          </a:prstGeom>
          <a:ln>
            <a:solidFill>
              <a:srgbClr val="1277AA"/>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itle 3">
            <a:extLst>
              <a:ext uri="{FF2B5EF4-FFF2-40B4-BE49-F238E27FC236}">
                <a16:creationId xmlns:a16="http://schemas.microsoft.com/office/drawing/2014/main" id="{DB2E7302-483C-47D3-990C-1B1420D0E9ED}"/>
              </a:ext>
            </a:extLst>
          </p:cNvPr>
          <p:cNvSpPr txBox="1">
            <a:spLocks/>
          </p:cNvSpPr>
          <p:nvPr/>
        </p:nvSpPr>
        <p:spPr>
          <a:xfrm>
            <a:off x="7294246" y="2299208"/>
            <a:ext cx="360573" cy="332770"/>
          </a:xfrm>
          <a:prstGeom prst="rect">
            <a:avLst/>
          </a:prstGeom>
          <a:noFill/>
          <a:ln>
            <a:noFill/>
          </a:ln>
        </p:spPr>
        <p:txBody>
          <a:bodyPr vert="horz" lIns="91440" tIns="108000" rIns="91440" bIns="108000" rtlCol="0" anchor="ctr">
            <a:noAutofit/>
          </a:bodyPr>
          <a:lstStyle>
            <a:defPPr>
              <a:defRPr lang="en-US"/>
            </a:defPPr>
            <a:lvl1pPr algn="ctr">
              <a:spcBef>
                <a:spcPct val="0"/>
              </a:spcBef>
              <a:defRPr b="1">
                <a:solidFill>
                  <a:srgbClr val="008080"/>
                </a:solidFill>
                <a:latin typeface="Swis721 Cn BT" panose="020B0506020202030204" pitchFamily="34" charset="0"/>
                <a:ea typeface="+mj-ea"/>
                <a:cs typeface="+mj-cs"/>
              </a:defRPr>
            </a:lvl1pPr>
          </a:lstStyle>
          <a:p>
            <a:r>
              <a:rPr lang="it-IT" sz="1200" b="0" spc="-20" dirty="0">
                <a:solidFill>
                  <a:srgbClr val="1277AA"/>
                </a:solidFill>
              </a:rPr>
              <a:t>a</a:t>
            </a:r>
          </a:p>
        </p:txBody>
      </p:sp>
      <p:sp>
        <p:nvSpPr>
          <p:cNvPr id="24" name="Title 3">
            <a:extLst>
              <a:ext uri="{FF2B5EF4-FFF2-40B4-BE49-F238E27FC236}">
                <a16:creationId xmlns:a16="http://schemas.microsoft.com/office/drawing/2014/main" id="{FC73ACBE-1B58-4FDB-A236-FA7F7582F899}"/>
              </a:ext>
            </a:extLst>
          </p:cNvPr>
          <p:cNvSpPr txBox="1">
            <a:spLocks/>
          </p:cNvSpPr>
          <p:nvPr/>
        </p:nvSpPr>
        <p:spPr>
          <a:xfrm>
            <a:off x="8116571" y="2365701"/>
            <a:ext cx="360573" cy="332770"/>
          </a:xfrm>
          <a:prstGeom prst="rect">
            <a:avLst/>
          </a:prstGeom>
          <a:noFill/>
          <a:ln>
            <a:noFill/>
          </a:ln>
        </p:spPr>
        <p:txBody>
          <a:bodyPr vert="horz" lIns="91440" tIns="108000" rIns="91440" bIns="108000" rtlCol="0" anchor="ctr">
            <a:noAutofit/>
          </a:bodyPr>
          <a:lstStyle>
            <a:defPPr>
              <a:defRPr lang="en-US"/>
            </a:defPPr>
            <a:lvl1pPr algn="ctr">
              <a:spcBef>
                <a:spcPct val="0"/>
              </a:spcBef>
              <a:defRPr b="1">
                <a:solidFill>
                  <a:srgbClr val="008080"/>
                </a:solidFill>
                <a:latin typeface="Swis721 Cn BT" panose="020B0506020202030204" pitchFamily="34" charset="0"/>
                <a:ea typeface="+mj-ea"/>
                <a:cs typeface="+mj-cs"/>
              </a:defRPr>
            </a:lvl1pPr>
          </a:lstStyle>
          <a:p>
            <a:r>
              <a:rPr lang="it-IT" sz="1200" b="0" spc="-20" dirty="0">
                <a:solidFill>
                  <a:srgbClr val="1277AA"/>
                </a:solidFill>
              </a:rPr>
              <a:t>h</a:t>
            </a:r>
          </a:p>
        </p:txBody>
      </p:sp>
    </p:spTree>
    <p:extLst>
      <p:ext uri="{BB962C8B-B14F-4D97-AF65-F5344CB8AC3E}">
        <p14:creationId xmlns:p14="http://schemas.microsoft.com/office/powerpoint/2010/main" val="1084329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03897-BBE4-A2AE-37DE-094164D261D0}"/>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75A809EE-3756-F7C3-4AC0-648AB7429802}"/>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 plinti</a:t>
            </a:r>
          </a:p>
        </p:txBody>
      </p:sp>
      <p:sp>
        <p:nvSpPr>
          <p:cNvPr id="9" name="Title 3">
            <a:extLst>
              <a:ext uri="{FF2B5EF4-FFF2-40B4-BE49-F238E27FC236}">
                <a16:creationId xmlns:a16="http://schemas.microsoft.com/office/drawing/2014/main" id="{3E0F3DDD-333F-F25E-3334-E410B3380F66}"/>
              </a:ext>
            </a:extLst>
          </p:cNvPr>
          <p:cNvSpPr txBox="1">
            <a:spLocks/>
          </p:cNvSpPr>
          <p:nvPr/>
        </p:nvSpPr>
        <p:spPr>
          <a:xfrm>
            <a:off x="628650" y="1044000"/>
            <a:ext cx="3943350"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Il dimensionamento dei plinti deve tener conto anche delle modalità di applicazione delle sollecitazioni indotte dall’elemento portante verticale soprastante, che può trasmettere </a:t>
            </a:r>
            <a:r>
              <a:rPr lang="it-IT" sz="1200" b="1" dirty="0">
                <a:solidFill>
                  <a:srgbClr val="1277AA"/>
                </a:solidFill>
                <a:latin typeface="Segoe UI" panose="020B0502040204020203" pitchFamily="34" charset="0"/>
                <a:cs typeface="Segoe UI" panose="020B0502040204020203" pitchFamily="34" charset="0"/>
              </a:rPr>
              <a:t>sforzi normali eccentrici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t>
            </a:r>
          </a:p>
        </p:txBody>
      </p:sp>
      <p:pic>
        <p:nvPicPr>
          <p:cNvPr id="4" name="Immagine 3">
            <a:extLst>
              <a:ext uri="{FF2B5EF4-FFF2-40B4-BE49-F238E27FC236}">
                <a16:creationId xmlns:a16="http://schemas.microsoft.com/office/drawing/2014/main" id="{102A3468-843C-C00A-AB1E-3428DC7C65AB}"/>
              </a:ext>
            </a:extLst>
          </p:cNvPr>
          <p:cNvPicPr>
            <a:picLocks noChangeAspect="1"/>
          </p:cNvPicPr>
          <p:nvPr/>
        </p:nvPicPr>
        <p:blipFill>
          <a:blip r:embed="rId2"/>
          <a:stretch>
            <a:fillRect/>
          </a:stretch>
        </p:blipFill>
        <p:spPr>
          <a:xfrm>
            <a:off x="1364101" y="3429000"/>
            <a:ext cx="6415798" cy="2679850"/>
          </a:xfrm>
          <a:prstGeom prst="rect">
            <a:avLst/>
          </a:prstGeom>
        </p:spPr>
      </p:pic>
      <p:pic>
        <p:nvPicPr>
          <p:cNvPr id="7" name="Immagine 6">
            <a:extLst>
              <a:ext uri="{FF2B5EF4-FFF2-40B4-BE49-F238E27FC236}">
                <a16:creationId xmlns:a16="http://schemas.microsoft.com/office/drawing/2014/main" id="{154FC566-A323-61B1-FE8D-EBE203145610}"/>
              </a:ext>
            </a:extLst>
          </p:cNvPr>
          <p:cNvPicPr>
            <a:picLocks noChangeAspect="1"/>
          </p:cNvPicPr>
          <p:nvPr/>
        </p:nvPicPr>
        <p:blipFill>
          <a:blip r:embed="rId3"/>
          <a:stretch>
            <a:fillRect/>
          </a:stretch>
        </p:blipFill>
        <p:spPr>
          <a:xfrm>
            <a:off x="5116010" y="1088082"/>
            <a:ext cx="3508924" cy="2113939"/>
          </a:xfrm>
          <a:prstGeom prst="rect">
            <a:avLst/>
          </a:prstGeom>
        </p:spPr>
      </p:pic>
      <p:sp>
        <p:nvSpPr>
          <p:cNvPr id="8" name="Rettangolo 7">
            <a:extLst>
              <a:ext uri="{FF2B5EF4-FFF2-40B4-BE49-F238E27FC236}">
                <a16:creationId xmlns:a16="http://schemas.microsoft.com/office/drawing/2014/main" id="{C90E947C-1405-7FA9-A13B-0CD20ADD0833}"/>
              </a:ext>
            </a:extLst>
          </p:cNvPr>
          <p:cNvSpPr/>
          <p:nvPr/>
        </p:nvSpPr>
        <p:spPr>
          <a:xfrm>
            <a:off x="5220181" y="1088081"/>
            <a:ext cx="3121547" cy="187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66159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p:cNvSpPr txBox="1">
            <a:spLocks/>
          </p:cNvSpPr>
          <p:nvPr/>
        </p:nvSpPr>
        <p:spPr>
          <a:xfrm>
            <a:off x="1143000" y="3602037"/>
            <a:ext cx="6858000" cy="1005131"/>
          </a:xfrm>
          <a:prstGeom prst="rect">
            <a:avLst/>
          </a:prstGeom>
        </p:spPr>
        <p:txBody>
          <a:bodyPr vert="horz" lIns="91440" tIns="45720" rIns="91440" bIns="45720" rtlCol="0">
            <a:normAutofit/>
          </a:bodyPr>
          <a:lstStyle>
            <a:lvl1pPr marL="0" indent="0" algn="ctr" defTabSz="914400" eaLnBrk="1" latinLnBrk="0" hangingPunct="1">
              <a:lnSpc>
                <a:spcPct val="90000"/>
              </a:lnSpc>
              <a:spcBef>
                <a:spcPts val="1000"/>
              </a:spcBef>
              <a:buFont typeface="Arial" panose="020B0604020202020204" pitchFamily="34" charset="0"/>
              <a:buNone/>
              <a:defRPr sz="4000" b="1">
                <a:latin typeface="Source Sans Pro" panose="020B0503030403020204" pitchFamily="34" charset="0"/>
              </a:defRPr>
            </a:lvl1pPr>
            <a:lvl2pPr indent="0" algn="ctr" defTabSz="914400" eaLnBrk="1" latinLnBrk="0" hangingPunct="1">
              <a:lnSpc>
                <a:spcPct val="90000"/>
              </a:lnSpc>
              <a:spcBef>
                <a:spcPts val="500"/>
              </a:spcBef>
              <a:buFont typeface="Arial" panose="020B0604020202020204" pitchFamily="34" charset="0"/>
              <a:buNone/>
              <a:defRPr sz="2000">
                <a:latin typeface="+mn-lt"/>
              </a:defRPr>
            </a:lvl2pPr>
            <a:lvl3pPr indent="0" algn="ctr" defTabSz="914400" eaLnBrk="1" latinLnBrk="0" hangingPunct="1">
              <a:lnSpc>
                <a:spcPct val="90000"/>
              </a:lnSpc>
              <a:spcBef>
                <a:spcPts val="500"/>
              </a:spcBef>
              <a:buFont typeface="Arial" panose="020B0604020202020204" pitchFamily="34" charset="0"/>
              <a:buNone/>
              <a:defRPr sz="1800">
                <a:latin typeface="+mn-lt"/>
              </a:defRPr>
            </a:lvl3pPr>
            <a:lvl4pPr indent="0" algn="ctr" defTabSz="914400" eaLnBrk="1" latinLnBrk="0" hangingPunct="1">
              <a:lnSpc>
                <a:spcPct val="90000"/>
              </a:lnSpc>
              <a:spcBef>
                <a:spcPts val="500"/>
              </a:spcBef>
              <a:buFont typeface="Arial" panose="020B0604020202020204" pitchFamily="34" charset="0"/>
              <a:buNone/>
              <a:defRPr sz="1600">
                <a:latin typeface="+mn-lt"/>
              </a:defRPr>
            </a:lvl4pPr>
            <a:lvl5pPr indent="0" algn="ctr" defTabSz="914400" eaLnBrk="1" latinLnBrk="0" hangingPunct="1">
              <a:lnSpc>
                <a:spcPct val="90000"/>
              </a:lnSpc>
              <a:spcBef>
                <a:spcPts val="500"/>
              </a:spcBef>
              <a:buFont typeface="Arial" panose="020B0604020202020204" pitchFamily="34" charset="0"/>
              <a:buNone/>
              <a:defRPr sz="1600">
                <a:latin typeface="+mn-lt"/>
              </a:defRPr>
            </a:lvl5pPr>
            <a:lvl6pPr indent="0" algn="ctr">
              <a:lnSpc>
                <a:spcPct val="90000"/>
              </a:lnSpc>
              <a:spcBef>
                <a:spcPts val="500"/>
              </a:spcBef>
              <a:buFont typeface="Arial" panose="020B0604020202020204" pitchFamily="34" charset="0"/>
              <a:buNone/>
              <a:defRPr sz="1600">
                <a:latin typeface="+mn-lt"/>
              </a:defRPr>
            </a:lvl6pPr>
            <a:lvl7pPr indent="0" algn="ctr">
              <a:lnSpc>
                <a:spcPct val="90000"/>
              </a:lnSpc>
              <a:spcBef>
                <a:spcPts val="500"/>
              </a:spcBef>
              <a:buFont typeface="Arial" panose="020B0604020202020204" pitchFamily="34" charset="0"/>
              <a:buNone/>
              <a:defRPr sz="1600">
                <a:latin typeface="+mn-lt"/>
              </a:defRPr>
            </a:lvl7pPr>
            <a:lvl8pPr indent="0" algn="ctr">
              <a:lnSpc>
                <a:spcPct val="90000"/>
              </a:lnSpc>
              <a:spcBef>
                <a:spcPts val="500"/>
              </a:spcBef>
              <a:buFont typeface="Arial" panose="020B0604020202020204" pitchFamily="34" charset="0"/>
              <a:buNone/>
              <a:defRPr sz="1600">
                <a:latin typeface="+mn-lt"/>
              </a:defRPr>
            </a:lvl8pPr>
            <a:lvl9pPr indent="0" algn="ctr">
              <a:lnSpc>
                <a:spcPct val="90000"/>
              </a:lnSpc>
              <a:spcBef>
                <a:spcPts val="500"/>
              </a:spcBef>
              <a:buFont typeface="Arial" panose="020B0604020202020204" pitchFamily="34" charset="0"/>
              <a:buNone/>
              <a:defRPr sz="1600">
                <a:latin typeface="+mn-lt"/>
              </a:defRPr>
            </a:lvl9pPr>
          </a:lstStyle>
          <a:p>
            <a:r>
              <a:rPr lang="it-IT" sz="2800" dirty="0">
                <a:latin typeface="Swis721 Cn BT" panose="020B0506020202030204" pitchFamily="34" charset="0"/>
                <a:cs typeface="Segoe UI Semilight" panose="020B0402040204020203" pitchFamily="34" charset="0"/>
              </a:rPr>
              <a:t>Strutture in elevazione</a:t>
            </a:r>
          </a:p>
        </p:txBody>
      </p:sp>
      <p:sp>
        <p:nvSpPr>
          <p:cNvPr id="3" name="Sottotitolo 2">
            <a:extLst>
              <a:ext uri="{FF2B5EF4-FFF2-40B4-BE49-F238E27FC236}">
                <a16:creationId xmlns:a16="http://schemas.microsoft.com/office/drawing/2014/main" id="{38A41E07-A6AF-43A0-A181-B99689608CEB}"/>
              </a:ext>
            </a:extLst>
          </p:cNvPr>
          <p:cNvSpPr txBox="1">
            <a:spLocks/>
          </p:cNvSpPr>
          <p:nvPr/>
        </p:nvSpPr>
        <p:spPr>
          <a:xfrm>
            <a:off x="1143000" y="2423869"/>
            <a:ext cx="6858000" cy="1005131"/>
          </a:xfrm>
          <a:prstGeom prst="rect">
            <a:avLst/>
          </a:prstGeom>
        </p:spPr>
        <p:txBody>
          <a:bodyPr vert="horz" lIns="91440" tIns="45720" rIns="91440" bIns="45720" rtlCol="0">
            <a:normAutofit/>
          </a:bodyPr>
          <a:lstStyle>
            <a:lvl1pPr marL="0" indent="0" algn="ctr" defTabSz="914400" eaLnBrk="1" latinLnBrk="0" hangingPunct="1">
              <a:lnSpc>
                <a:spcPct val="90000"/>
              </a:lnSpc>
              <a:spcBef>
                <a:spcPts val="1000"/>
              </a:spcBef>
              <a:buFont typeface="Arial" panose="020B0604020202020204" pitchFamily="34" charset="0"/>
              <a:buNone/>
              <a:defRPr sz="4000" b="1">
                <a:latin typeface="Source Sans Pro" panose="020B0503030403020204" pitchFamily="34" charset="0"/>
              </a:defRPr>
            </a:lvl1pPr>
            <a:lvl2pPr indent="0" algn="ctr" defTabSz="914400" eaLnBrk="1" latinLnBrk="0" hangingPunct="1">
              <a:lnSpc>
                <a:spcPct val="90000"/>
              </a:lnSpc>
              <a:spcBef>
                <a:spcPts val="500"/>
              </a:spcBef>
              <a:buFont typeface="Arial" panose="020B0604020202020204" pitchFamily="34" charset="0"/>
              <a:buNone/>
              <a:defRPr sz="2000">
                <a:latin typeface="+mn-lt"/>
              </a:defRPr>
            </a:lvl2pPr>
            <a:lvl3pPr indent="0" algn="ctr" defTabSz="914400" eaLnBrk="1" latinLnBrk="0" hangingPunct="1">
              <a:lnSpc>
                <a:spcPct val="90000"/>
              </a:lnSpc>
              <a:spcBef>
                <a:spcPts val="500"/>
              </a:spcBef>
              <a:buFont typeface="Arial" panose="020B0604020202020204" pitchFamily="34" charset="0"/>
              <a:buNone/>
              <a:defRPr sz="1800">
                <a:latin typeface="+mn-lt"/>
              </a:defRPr>
            </a:lvl3pPr>
            <a:lvl4pPr indent="0" algn="ctr" defTabSz="914400" eaLnBrk="1" latinLnBrk="0" hangingPunct="1">
              <a:lnSpc>
                <a:spcPct val="90000"/>
              </a:lnSpc>
              <a:spcBef>
                <a:spcPts val="500"/>
              </a:spcBef>
              <a:buFont typeface="Arial" panose="020B0604020202020204" pitchFamily="34" charset="0"/>
              <a:buNone/>
              <a:defRPr sz="1600">
                <a:latin typeface="+mn-lt"/>
              </a:defRPr>
            </a:lvl4pPr>
            <a:lvl5pPr indent="0" algn="ctr" defTabSz="914400" eaLnBrk="1" latinLnBrk="0" hangingPunct="1">
              <a:lnSpc>
                <a:spcPct val="90000"/>
              </a:lnSpc>
              <a:spcBef>
                <a:spcPts val="500"/>
              </a:spcBef>
              <a:buFont typeface="Arial" panose="020B0604020202020204" pitchFamily="34" charset="0"/>
              <a:buNone/>
              <a:defRPr sz="1600">
                <a:latin typeface="+mn-lt"/>
              </a:defRPr>
            </a:lvl5pPr>
            <a:lvl6pPr indent="0" algn="ctr">
              <a:lnSpc>
                <a:spcPct val="90000"/>
              </a:lnSpc>
              <a:spcBef>
                <a:spcPts val="500"/>
              </a:spcBef>
              <a:buFont typeface="Arial" panose="020B0604020202020204" pitchFamily="34" charset="0"/>
              <a:buNone/>
              <a:defRPr sz="1600">
                <a:latin typeface="+mn-lt"/>
              </a:defRPr>
            </a:lvl6pPr>
            <a:lvl7pPr indent="0" algn="ctr">
              <a:lnSpc>
                <a:spcPct val="90000"/>
              </a:lnSpc>
              <a:spcBef>
                <a:spcPts val="500"/>
              </a:spcBef>
              <a:buFont typeface="Arial" panose="020B0604020202020204" pitchFamily="34" charset="0"/>
              <a:buNone/>
              <a:defRPr sz="1600">
                <a:latin typeface="+mn-lt"/>
              </a:defRPr>
            </a:lvl7pPr>
            <a:lvl8pPr indent="0" algn="ctr">
              <a:lnSpc>
                <a:spcPct val="90000"/>
              </a:lnSpc>
              <a:spcBef>
                <a:spcPts val="500"/>
              </a:spcBef>
              <a:buFont typeface="Arial" panose="020B0604020202020204" pitchFamily="34" charset="0"/>
              <a:buNone/>
              <a:defRPr sz="1600">
                <a:latin typeface="+mn-lt"/>
              </a:defRPr>
            </a:lvl8pPr>
            <a:lvl9pPr indent="0" algn="ctr">
              <a:lnSpc>
                <a:spcPct val="90000"/>
              </a:lnSpc>
              <a:spcBef>
                <a:spcPts val="500"/>
              </a:spcBef>
              <a:buFont typeface="Arial" panose="020B0604020202020204" pitchFamily="34" charset="0"/>
              <a:buNone/>
              <a:defRPr sz="1600">
                <a:latin typeface="+mn-lt"/>
              </a:defRPr>
            </a:lvl9pPr>
          </a:lstStyle>
          <a:p>
            <a:r>
              <a:rPr lang="it-IT" sz="6600" dirty="0">
                <a:solidFill>
                  <a:srgbClr val="1277AA"/>
                </a:solidFill>
                <a:latin typeface="Swis721 Cn BT" panose="020B0506020202030204" pitchFamily="34" charset="0"/>
                <a:cs typeface="Segoe UI Semilight" panose="020B0402040204020203" pitchFamily="34" charset="0"/>
              </a:rPr>
              <a:t>2.2</a:t>
            </a:r>
          </a:p>
        </p:txBody>
      </p:sp>
    </p:spTree>
    <p:extLst>
      <p:ext uri="{BB962C8B-B14F-4D97-AF65-F5344CB8AC3E}">
        <p14:creationId xmlns:p14="http://schemas.microsoft.com/office/powerpoint/2010/main" val="1284476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 travi rovesce</a:t>
            </a:r>
          </a:p>
        </p:txBody>
      </p:sp>
      <p:sp>
        <p:nvSpPr>
          <p:cNvPr id="2" name="Rettangolo 1">
            <a:extLst>
              <a:ext uri="{FF2B5EF4-FFF2-40B4-BE49-F238E27FC236}">
                <a16:creationId xmlns:a16="http://schemas.microsoft.com/office/drawing/2014/main" id="{C7DB1B84-F025-466A-8261-0F5E6B27E1DC}"/>
              </a:ext>
            </a:extLst>
          </p:cNvPr>
          <p:cNvSpPr/>
          <p:nvPr/>
        </p:nvSpPr>
        <p:spPr>
          <a:xfrm>
            <a:off x="4762500" y="1193800"/>
            <a:ext cx="1689100" cy="113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5E83661-A3DB-445B-8F70-597236D4CD18}"/>
              </a:ext>
            </a:extLst>
          </p:cNvPr>
          <p:cNvSpPr/>
          <p:nvPr/>
        </p:nvSpPr>
        <p:spPr>
          <a:xfrm>
            <a:off x="727310" y="1193800"/>
            <a:ext cx="1689100" cy="113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itle 3">
            <a:extLst>
              <a:ext uri="{FF2B5EF4-FFF2-40B4-BE49-F238E27FC236}">
                <a16:creationId xmlns:a16="http://schemas.microsoft.com/office/drawing/2014/main" id="{9A3FA867-9952-46B6-BF52-85A184FD23B8}"/>
              </a:ext>
            </a:extLst>
          </p:cNvPr>
          <p:cNvSpPr txBox="1">
            <a:spLocks/>
          </p:cNvSpPr>
          <p:nvPr/>
        </p:nvSpPr>
        <p:spPr>
          <a:xfrm>
            <a:off x="628650" y="1044000"/>
            <a:ext cx="3943350"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Le </a:t>
            </a:r>
            <a:r>
              <a:rPr lang="it-IT" sz="1200" b="1" dirty="0">
                <a:solidFill>
                  <a:srgbClr val="1277AA"/>
                </a:solidFill>
                <a:latin typeface="Segoe UI" panose="020B0502040204020203" pitchFamily="34" charset="0"/>
                <a:cs typeface="Segoe UI" panose="020B0502040204020203" pitchFamily="34" charset="0"/>
              </a:rPr>
              <a:t>fondazioni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t>
            </a:r>
            <a:r>
              <a:rPr lang="it-IT" sz="1200" b="1" dirty="0">
                <a:solidFill>
                  <a:srgbClr val="1277AA"/>
                </a:solidFill>
                <a:latin typeface="Segoe UI" panose="020B0502040204020203" pitchFamily="34" charset="0"/>
                <a:cs typeface="Segoe UI" panose="020B0502040204020203" pitchFamily="34" charset="0"/>
              </a:rPr>
              <a:t>continue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sono utilizzate frequentemente in edifici a scheletro portante, in cui il carico si concentra al piede dei pilastri.</a:t>
            </a: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La trave di fondazione presenta un funzionamento cosiddetto a </a:t>
            </a:r>
            <a:r>
              <a:rPr lang="it-IT" sz="1200" b="1" dirty="0">
                <a:solidFill>
                  <a:srgbClr val="1277AA"/>
                </a:solidFill>
                <a:latin typeface="Segoe UI" panose="020B0502040204020203" pitchFamily="34" charset="0"/>
                <a:cs typeface="Segoe UI" panose="020B0502040204020203" pitchFamily="34" charset="0"/>
              </a:rPr>
              <a:t>trave</a:t>
            </a:r>
            <a:r>
              <a:rPr lang="it-IT" sz="1200" b="1" dirty="0">
                <a:solidFill>
                  <a:schemeClr val="accent4">
                    <a:lumMod val="75000"/>
                  </a:schemeClr>
                </a:solidFill>
                <a:latin typeface="Segoe UI" panose="020B0502040204020203" pitchFamily="34" charset="0"/>
                <a:ea typeface="Source Sans Pro Light" panose="020B0403030403020204" pitchFamily="34" charset="0"/>
                <a:cs typeface="Segoe UI" panose="020B0502040204020203" pitchFamily="34" charset="0"/>
              </a:rPr>
              <a:t> </a:t>
            </a:r>
            <a:r>
              <a:rPr lang="it-IT" sz="1200" b="1" dirty="0">
                <a:solidFill>
                  <a:srgbClr val="1277AA"/>
                </a:solidFill>
                <a:latin typeface="Segoe UI" panose="020B0502040204020203" pitchFamily="34" charset="0"/>
                <a:cs typeface="Segoe UI" panose="020B0502040204020203" pitchFamily="34" charset="0"/>
              </a:rPr>
              <a:t>rovescia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su cui agisce un carico concentrato in presenza dello spicco dei pilastri e un carico uniformemente distribuito, dovuto alla </a:t>
            </a:r>
            <a:r>
              <a:rPr lang="it-IT" sz="1200" b="1" dirty="0">
                <a:solidFill>
                  <a:srgbClr val="1277AA"/>
                </a:solidFill>
                <a:latin typeface="Segoe UI" panose="020B0502040204020203" pitchFamily="34" charset="0"/>
                <a:cs typeface="Segoe UI" panose="020B0502040204020203" pitchFamily="34" charset="0"/>
              </a:rPr>
              <a:t>reazione</a:t>
            </a:r>
            <a:r>
              <a:rPr lang="it-IT" sz="1200" b="1" dirty="0">
                <a:solidFill>
                  <a:schemeClr val="accent4">
                    <a:lumMod val="75000"/>
                  </a:schemeClr>
                </a:solidFill>
                <a:latin typeface="Segoe UI" panose="020B0502040204020203" pitchFamily="34" charset="0"/>
                <a:ea typeface="Source Sans Pro Light" panose="020B0403030403020204" pitchFamily="34" charset="0"/>
                <a:cs typeface="Segoe UI" panose="020B0502040204020203" pitchFamily="34" charset="0"/>
              </a:rPr>
              <a:t> </a:t>
            </a:r>
            <a:r>
              <a:rPr lang="it-IT" sz="1200" b="1" dirty="0">
                <a:solidFill>
                  <a:srgbClr val="1277AA"/>
                </a:solidFill>
                <a:latin typeface="Segoe UI" panose="020B0502040204020203" pitchFamily="34" charset="0"/>
                <a:cs typeface="Segoe UI" panose="020B0502040204020203" pitchFamily="34" charset="0"/>
              </a:rPr>
              <a:t>del terreno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t>
            </a:r>
          </a:p>
        </p:txBody>
      </p:sp>
      <p:sp>
        <p:nvSpPr>
          <p:cNvPr id="13" name="Rettangolo 12">
            <a:extLst>
              <a:ext uri="{FF2B5EF4-FFF2-40B4-BE49-F238E27FC236}">
                <a16:creationId xmlns:a16="http://schemas.microsoft.com/office/drawing/2014/main" id="{73168214-2F70-4AC2-B752-ED0BB26C2EC0}"/>
              </a:ext>
            </a:extLst>
          </p:cNvPr>
          <p:cNvSpPr/>
          <p:nvPr/>
        </p:nvSpPr>
        <p:spPr>
          <a:xfrm>
            <a:off x="4762500" y="1193800"/>
            <a:ext cx="1689100" cy="113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itle 3">
            <a:extLst>
              <a:ext uri="{FF2B5EF4-FFF2-40B4-BE49-F238E27FC236}">
                <a16:creationId xmlns:a16="http://schemas.microsoft.com/office/drawing/2014/main" id="{DECB269A-1941-4007-A2ED-725B9C696262}"/>
              </a:ext>
            </a:extLst>
          </p:cNvPr>
          <p:cNvSpPr txBox="1">
            <a:spLocks/>
          </p:cNvSpPr>
          <p:nvPr/>
        </p:nvSpPr>
        <p:spPr>
          <a:xfrm>
            <a:off x="4572000" y="1044000"/>
            <a:ext cx="3943350" cy="5272723"/>
          </a:xfrm>
          <a:prstGeom prst="rect">
            <a:avLst/>
          </a:prstGeom>
        </p:spPr>
        <p:txBody>
          <a:bodyPr lIns="90000" tIns="36000" rIns="90000" bIns="36000"/>
          <a:lstStyle>
            <a:defPPr>
              <a:defRPr lang="en-US"/>
            </a:defPPr>
            <a:lvl1pPr marL="171450" lvl="0" indent="-171450" algn="just" defTabSz="914400" fontAlgn="auto">
              <a:lnSpc>
                <a:spcPct val="150000"/>
              </a:lnSpc>
              <a:spcBef>
                <a:spcPts val="0"/>
              </a:spcBef>
              <a:spcAft>
                <a:spcPts val="0"/>
              </a:spcAft>
              <a:buFontTx/>
              <a:buChar char="-"/>
              <a:defRPr sz="1200">
                <a:solidFill>
                  <a:prstClr val="black"/>
                </a:solidFill>
                <a:latin typeface="Segoe UI" panose="020B0502040204020203" pitchFamily="34" charset="0"/>
                <a:ea typeface="Source Sans Pro Light" panose="020B0403030403020204" pitchFamily="34" charset="0"/>
                <a:cs typeface="Segoe UI" panose="020B0502040204020203" pitchFamily="34" charset="0"/>
              </a:defRPr>
            </a:lvl1pPr>
          </a:lstStyle>
          <a:p>
            <a:pPr marL="0" lvl="0" indent="0" algn="just" fontAlgn="auto">
              <a:lnSpc>
                <a:spcPct val="150000"/>
              </a:lnSpc>
              <a:spcBef>
                <a:spcPts val="0"/>
              </a:spcBef>
              <a:spcAft>
                <a:spcPts val="0"/>
              </a:spcAft>
              <a:buNone/>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Le fondazioni continue permettono di incrementare la superficie resistente offerta al terreno (in sezione, una trave rovescia si configura come un </a:t>
            </a:r>
            <a:r>
              <a:rPr lang="it-IT" b="1" dirty="0">
                <a:solidFill>
                  <a:srgbClr val="1277AA"/>
                </a:solidFill>
                <a:ea typeface="+mj-ea"/>
              </a:rPr>
              <a:t>allargamento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della porzione terminale della struttura), e di </a:t>
            </a:r>
            <a:r>
              <a:rPr lang="it-IT" b="1" dirty="0">
                <a:solidFill>
                  <a:srgbClr val="1277AA"/>
                </a:solidFill>
                <a:ea typeface="+mj-ea"/>
              </a:rPr>
              <a:t>collegare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anche </a:t>
            </a:r>
            <a:r>
              <a:rPr lang="it-IT" b="1" dirty="0">
                <a:solidFill>
                  <a:srgbClr val="1277AA"/>
                </a:solidFill>
                <a:ea typeface="+mj-ea"/>
              </a:rPr>
              <a:t>alla base </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le </a:t>
            </a:r>
            <a:r>
              <a:rPr lang="it-IT" b="1" dirty="0">
                <a:solidFill>
                  <a:srgbClr val="1277AA"/>
                </a:solidFill>
                <a:ea typeface="+mj-ea"/>
              </a:rPr>
              <a:t>strutture in elevazione </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soprastanti.</a:t>
            </a:r>
          </a:p>
        </p:txBody>
      </p:sp>
      <p:pic>
        <p:nvPicPr>
          <p:cNvPr id="15" name="Immagine 14">
            <a:extLst>
              <a:ext uri="{FF2B5EF4-FFF2-40B4-BE49-F238E27FC236}">
                <a16:creationId xmlns:a16="http://schemas.microsoft.com/office/drawing/2014/main" id="{9C5AE11A-9776-4370-B34F-70602ACE387B}"/>
              </a:ext>
            </a:extLst>
          </p:cNvPr>
          <p:cNvPicPr>
            <a:picLocks noChangeAspect="1"/>
          </p:cNvPicPr>
          <p:nvPr/>
        </p:nvPicPr>
        <p:blipFill>
          <a:blip r:embed="rId2"/>
          <a:stretch>
            <a:fillRect/>
          </a:stretch>
        </p:blipFill>
        <p:spPr>
          <a:xfrm>
            <a:off x="4826000" y="3127636"/>
            <a:ext cx="3653883" cy="2812528"/>
          </a:xfrm>
          <a:prstGeom prst="rect">
            <a:avLst/>
          </a:prstGeom>
        </p:spPr>
      </p:pic>
      <p:pic>
        <p:nvPicPr>
          <p:cNvPr id="16" name="Immagine 15">
            <a:extLst>
              <a:ext uri="{FF2B5EF4-FFF2-40B4-BE49-F238E27FC236}">
                <a16:creationId xmlns:a16="http://schemas.microsoft.com/office/drawing/2014/main" id="{C6C54F93-B2FA-494A-AE50-0075CB9E07F8}"/>
              </a:ext>
            </a:extLst>
          </p:cNvPr>
          <p:cNvPicPr>
            <a:picLocks noChangeAspect="1"/>
          </p:cNvPicPr>
          <p:nvPr/>
        </p:nvPicPr>
        <p:blipFill>
          <a:blip r:embed="rId3"/>
          <a:stretch>
            <a:fillRect/>
          </a:stretch>
        </p:blipFill>
        <p:spPr>
          <a:xfrm>
            <a:off x="719137" y="4186238"/>
            <a:ext cx="3762375" cy="695325"/>
          </a:xfrm>
          <a:prstGeom prst="rect">
            <a:avLst/>
          </a:prstGeom>
        </p:spPr>
      </p:pic>
      <p:sp>
        <p:nvSpPr>
          <p:cNvPr id="17" name="Title 3">
            <a:extLst>
              <a:ext uri="{FF2B5EF4-FFF2-40B4-BE49-F238E27FC236}">
                <a16:creationId xmlns:a16="http://schemas.microsoft.com/office/drawing/2014/main" id="{035612A9-727A-4CF8-BB25-17A4765595EB}"/>
              </a:ext>
            </a:extLst>
          </p:cNvPr>
          <p:cNvSpPr txBox="1">
            <a:spLocks/>
          </p:cNvSpPr>
          <p:nvPr/>
        </p:nvSpPr>
        <p:spPr>
          <a:xfrm>
            <a:off x="727310" y="5248156"/>
            <a:ext cx="3754202" cy="56584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dirty="0"/>
              <a:t>Schema di calcolo di una trave rovescia</a:t>
            </a:r>
          </a:p>
        </p:txBody>
      </p:sp>
    </p:spTree>
    <p:extLst>
      <p:ext uri="{BB962C8B-B14F-4D97-AF65-F5344CB8AC3E}">
        <p14:creationId xmlns:p14="http://schemas.microsoft.com/office/powerpoint/2010/main" val="2524557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 travi rovesce</a:t>
            </a:r>
          </a:p>
        </p:txBody>
      </p:sp>
      <p:sp>
        <p:nvSpPr>
          <p:cNvPr id="2" name="Rettangolo 1">
            <a:extLst>
              <a:ext uri="{FF2B5EF4-FFF2-40B4-BE49-F238E27FC236}">
                <a16:creationId xmlns:a16="http://schemas.microsoft.com/office/drawing/2014/main" id="{C7DB1B84-F025-466A-8261-0F5E6B27E1DC}"/>
              </a:ext>
            </a:extLst>
          </p:cNvPr>
          <p:cNvSpPr/>
          <p:nvPr/>
        </p:nvSpPr>
        <p:spPr>
          <a:xfrm>
            <a:off x="4762500" y="1193800"/>
            <a:ext cx="1689100" cy="113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FA193DD9-4AE0-491D-BC5C-8BA37B825541}"/>
              </a:ext>
            </a:extLst>
          </p:cNvPr>
          <p:cNvPicPr>
            <a:picLocks noChangeAspect="1"/>
          </p:cNvPicPr>
          <p:nvPr/>
        </p:nvPicPr>
        <p:blipFill>
          <a:blip r:embed="rId2"/>
          <a:stretch>
            <a:fillRect/>
          </a:stretch>
        </p:blipFill>
        <p:spPr>
          <a:xfrm>
            <a:off x="4905140" y="1218886"/>
            <a:ext cx="3511550" cy="4931486"/>
          </a:xfrm>
          <a:prstGeom prst="rect">
            <a:avLst/>
          </a:prstGeom>
        </p:spPr>
      </p:pic>
      <p:pic>
        <p:nvPicPr>
          <p:cNvPr id="10" name="Immagine 9">
            <a:extLst>
              <a:ext uri="{FF2B5EF4-FFF2-40B4-BE49-F238E27FC236}">
                <a16:creationId xmlns:a16="http://schemas.microsoft.com/office/drawing/2014/main" id="{DA909F32-D1FB-4293-BE35-81863569D793}"/>
              </a:ext>
            </a:extLst>
          </p:cNvPr>
          <p:cNvPicPr>
            <a:picLocks noChangeAspect="1"/>
          </p:cNvPicPr>
          <p:nvPr/>
        </p:nvPicPr>
        <p:blipFill>
          <a:blip r:embed="rId3"/>
          <a:stretch>
            <a:fillRect/>
          </a:stretch>
        </p:blipFill>
        <p:spPr>
          <a:xfrm>
            <a:off x="727310" y="1214618"/>
            <a:ext cx="3717691" cy="4935754"/>
          </a:xfrm>
          <a:prstGeom prst="rect">
            <a:avLst/>
          </a:prstGeom>
        </p:spPr>
      </p:pic>
      <p:sp>
        <p:nvSpPr>
          <p:cNvPr id="11" name="Rettangolo 10">
            <a:extLst>
              <a:ext uri="{FF2B5EF4-FFF2-40B4-BE49-F238E27FC236}">
                <a16:creationId xmlns:a16="http://schemas.microsoft.com/office/drawing/2014/main" id="{15E83661-A3DB-445B-8F70-597236D4CD18}"/>
              </a:ext>
            </a:extLst>
          </p:cNvPr>
          <p:cNvSpPr/>
          <p:nvPr/>
        </p:nvSpPr>
        <p:spPr>
          <a:xfrm>
            <a:off x="727310" y="1193800"/>
            <a:ext cx="1689100" cy="113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le 3">
            <a:extLst>
              <a:ext uri="{FF2B5EF4-FFF2-40B4-BE49-F238E27FC236}">
                <a16:creationId xmlns:a16="http://schemas.microsoft.com/office/drawing/2014/main" id="{D0141CD2-F7B3-4B0C-87DA-653D212862C2}"/>
              </a:ext>
            </a:extLst>
          </p:cNvPr>
          <p:cNvSpPr txBox="1">
            <a:spLocks/>
          </p:cNvSpPr>
          <p:nvPr/>
        </p:nvSpPr>
        <p:spPr>
          <a:xfrm>
            <a:off x="2586155" y="5260856"/>
            <a:ext cx="1630245" cy="56584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Comportamento</a:t>
            </a:r>
          </a:p>
          <a:p>
            <a:r>
              <a:rPr lang="it-IT" sz="1600" dirty="0">
                <a:latin typeface="Swis721 Cn BT" panose="020B0506020202030204" pitchFamily="34" charset="0"/>
              </a:rPr>
              <a:t>a trave rovescia</a:t>
            </a:r>
          </a:p>
        </p:txBody>
      </p:sp>
      <p:sp>
        <p:nvSpPr>
          <p:cNvPr id="9" name="Title 3">
            <a:extLst>
              <a:ext uri="{FF2B5EF4-FFF2-40B4-BE49-F238E27FC236}">
                <a16:creationId xmlns:a16="http://schemas.microsoft.com/office/drawing/2014/main" id="{55385A26-A936-4897-8EFA-BCBF9E0F1F28}"/>
              </a:ext>
            </a:extLst>
          </p:cNvPr>
          <p:cNvSpPr txBox="1">
            <a:spLocks/>
          </p:cNvSpPr>
          <p:nvPr/>
        </p:nvSpPr>
        <p:spPr>
          <a:xfrm>
            <a:off x="6660915" y="5260856"/>
            <a:ext cx="1630245" cy="56584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Comportamento</a:t>
            </a:r>
          </a:p>
          <a:p>
            <a:r>
              <a:rPr lang="it-IT" sz="1600" dirty="0">
                <a:latin typeface="Swis721 Cn BT" panose="020B0506020202030204" pitchFamily="34" charset="0"/>
              </a:rPr>
              <a:t>a cordolo</a:t>
            </a:r>
          </a:p>
        </p:txBody>
      </p:sp>
    </p:spTree>
    <p:extLst>
      <p:ext uri="{BB962C8B-B14F-4D97-AF65-F5344CB8AC3E}">
        <p14:creationId xmlns:p14="http://schemas.microsoft.com/office/powerpoint/2010/main" val="17208173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9C35A8EB-EF60-424F-B2EF-CB15CF530279}"/>
              </a:ext>
            </a:extLst>
          </p:cNvPr>
          <p:cNvPicPr>
            <a:picLocks noChangeAspect="1"/>
          </p:cNvPicPr>
          <p:nvPr/>
        </p:nvPicPr>
        <p:blipFill>
          <a:blip r:embed="rId2"/>
          <a:stretch>
            <a:fillRect/>
          </a:stretch>
        </p:blipFill>
        <p:spPr>
          <a:xfrm flipH="1">
            <a:off x="247650" y="1246881"/>
            <a:ext cx="3702049" cy="4910728"/>
          </a:xfrm>
          <a:prstGeom prst="rect">
            <a:avLst/>
          </a:prstGeom>
        </p:spPr>
      </p:pic>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 travi rovesce</a:t>
            </a:r>
          </a:p>
        </p:txBody>
      </p:sp>
      <p:pic>
        <p:nvPicPr>
          <p:cNvPr id="3" name="Immagine 2">
            <a:extLst>
              <a:ext uri="{FF2B5EF4-FFF2-40B4-BE49-F238E27FC236}">
                <a16:creationId xmlns:a16="http://schemas.microsoft.com/office/drawing/2014/main" id="{3EDFCD89-92CB-4C83-8F5C-35CC297D4E0E}"/>
              </a:ext>
            </a:extLst>
          </p:cNvPr>
          <p:cNvPicPr>
            <a:picLocks noChangeAspect="1"/>
          </p:cNvPicPr>
          <p:nvPr/>
        </p:nvPicPr>
        <p:blipFill>
          <a:blip r:embed="rId3"/>
          <a:stretch>
            <a:fillRect/>
          </a:stretch>
        </p:blipFill>
        <p:spPr>
          <a:xfrm>
            <a:off x="5886450" y="1308100"/>
            <a:ext cx="2994314" cy="2311400"/>
          </a:xfrm>
          <a:prstGeom prst="rect">
            <a:avLst/>
          </a:prstGeom>
        </p:spPr>
      </p:pic>
      <p:pic>
        <p:nvPicPr>
          <p:cNvPr id="5" name="Immagine 4">
            <a:extLst>
              <a:ext uri="{FF2B5EF4-FFF2-40B4-BE49-F238E27FC236}">
                <a16:creationId xmlns:a16="http://schemas.microsoft.com/office/drawing/2014/main" id="{BAF8A3E0-7C1D-42F4-963F-128183D4057D}"/>
              </a:ext>
            </a:extLst>
          </p:cNvPr>
          <p:cNvPicPr>
            <a:picLocks noChangeAspect="1"/>
          </p:cNvPicPr>
          <p:nvPr/>
        </p:nvPicPr>
        <p:blipFill>
          <a:blip r:embed="rId4"/>
          <a:stretch>
            <a:fillRect/>
          </a:stretch>
        </p:blipFill>
        <p:spPr>
          <a:xfrm>
            <a:off x="5886450" y="3906837"/>
            <a:ext cx="2994314" cy="2384612"/>
          </a:xfrm>
          <a:prstGeom prst="rect">
            <a:avLst/>
          </a:prstGeom>
        </p:spPr>
      </p:pic>
      <p:sp>
        <p:nvSpPr>
          <p:cNvPr id="10" name="Title 3">
            <a:extLst>
              <a:ext uri="{FF2B5EF4-FFF2-40B4-BE49-F238E27FC236}">
                <a16:creationId xmlns:a16="http://schemas.microsoft.com/office/drawing/2014/main" id="{17D99454-D668-495D-87F1-2B30767D1BD9}"/>
              </a:ext>
            </a:extLst>
          </p:cNvPr>
          <p:cNvSpPr txBox="1">
            <a:spLocks/>
          </p:cNvSpPr>
          <p:nvPr/>
        </p:nvSpPr>
        <p:spPr>
          <a:xfrm>
            <a:off x="3871022" y="1308100"/>
            <a:ext cx="1641194" cy="56584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Travi rovesce monodirezionali</a:t>
            </a:r>
          </a:p>
        </p:txBody>
      </p:sp>
      <p:sp>
        <p:nvSpPr>
          <p:cNvPr id="11" name="Title 3">
            <a:extLst>
              <a:ext uri="{FF2B5EF4-FFF2-40B4-BE49-F238E27FC236}">
                <a16:creationId xmlns:a16="http://schemas.microsoft.com/office/drawing/2014/main" id="{34D66959-1E05-4C52-9ED1-719807AE3C38}"/>
              </a:ext>
            </a:extLst>
          </p:cNvPr>
          <p:cNvSpPr txBox="1">
            <a:spLocks/>
          </p:cNvSpPr>
          <p:nvPr/>
        </p:nvSpPr>
        <p:spPr>
          <a:xfrm>
            <a:off x="3871022" y="3906836"/>
            <a:ext cx="1641194" cy="1174450"/>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Travi rovesce bidirezionali</a:t>
            </a:r>
          </a:p>
          <a:p>
            <a:r>
              <a:rPr lang="it-IT" sz="1600" dirty="0">
                <a:latin typeface="Swis721 Cn BT" panose="020B0506020202030204" pitchFamily="34" charset="0"/>
              </a:rPr>
              <a:t>(per carichi,</a:t>
            </a:r>
          </a:p>
          <a:p>
            <a:r>
              <a:rPr lang="it-IT" sz="1600" dirty="0">
                <a:latin typeface="Swis721 Cn BT" panose="020B0506020202030204" pitchFamily="34" charset="0"/>
              </a:rPr>
              <a:t>o luci elevate)</a:t>
            </a:r>
          </a:p>
        </p:txBody>
      </p:sp>
    </p:spTree>
    <p:extLst>
      <p:ext uri="{BB962C8B-B14F-4D97-AF65-F5344CB8AC3E}">
        <p14:creationId xmlns:p14="http://schemas.microsoft.com/office/powerpoint/2010/main" val="19600332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 travi rovesce</a:t>
            </a:r>
          </a:p>
        </p:txBody>
      </p:sp>
      <p:pic>
        <p:nvPicPr>
          <p:cNvPr id="4" name="Immagine 3" descr="Immagine che contiene esterni, giallo&#10;&#10;Descrizione generata automaticamente">
            <a:extLst>
              <a:ext uri="{FF2B5EF4-FFF2-40B4-BE49-F238E27FC236}">
                <a16:creationId xmlns:a16="http://schemas.microsoft.com/office/drawing/2014/main" id="{C8BCE871-2138-4FB9-B1FF-F560123D692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487" t="1666" r="3378" b="2389"/>
          <a:stretch/>
        </p:blipFill>
        <p:spPr>
          <a:xfrm rot="16200000">
            <a:off x="2559049" y="139065"/>
            <a:ext cx="4025902" cy="6579870"/>
          </a:xfrm>
          <a:prstGeom prst="rect">
            <a:avLst/>
          </a:prstGeom>
        </p:spPr>
      </p:pic>
    </p:spTree>
    <p:extLst>
      <p:ext uri="{BB962C8B-B14F-4D97-AF65-F5344CB8AC3E}">
        <p14:creationId xmlns:p14="http://schemas.microsoft.com/office/powerpoint/2010/main" val="3409374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 platee</a:t>
            </a:r>
          </a:p>
        </p:txBody>
      </p:sp>
      <p:sp>
        <p:nvSpPr>
          <p:cNvPr id="9" name="Title 3">
            <a:extLst>
              <a:ext uri="{FF2B5EF4-FFF2-40B4-BE49-F238E27FC236}">
                <a16:creationId xmlns:a16="http://schemas.microsoft.com/office/drawing/2014/main" id="{69D09C1A-B42D-42DF-8461-7AB37F5CF252}"/>
              </a:ext>
            </a:extLst>
          </p:cNvPr>
          <p:cNvSpPr txBox="1">
            <a:spLocks/>
          </p:cNvSpPr>
          <p:nvPr/>
        </p:nvSpPr>
        <p:spPr>
          <a:xfrm>
            <a:off x="628650" y="1044000"/>
            <a:ext cx="3943350"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Le fondazioni a </a:t>
            </a:r>
            <a:r>
              <a:rPr lang="it-IT" sz="1200" b="1" dirty="0">
                <a:solidFill>
                  <a:srgbClr val="1277AA"/>
                </a:solidFill>
                <a:latin typeface="Segoe UI" panose="020B0502040204020203" pitchFamily="34" charset="0"/>
                <a:cs typeface="Segoe UI" panose="020B0502040204020203" pitchFamily="34" charset="0"/>
              </a:rPr>
              <a:t>platea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mediante un elemento rigido bidimensionale (platea di fondazione), trasmettono al terreno i carichi dell’edificio sfruttando una </a:t>
            </a:r>
            <a:r>
              <a:rPr lang="it-IT" sz="1200" b="1" dirty="0">
                <a:solidFill>
                  <a:srgbClr val="1277AA"/>
                </a:solidFill>
                <a:latin typeface="Segoe UI" panose="020B0502040204020203" pitchFamily="34" charset="0"/>
                <a:cs typeface="Segoe UI" panose="020B0502040204020203" pitchFamily="34" charset="0"/>
              </a:rPr>
              <a:t>maggiore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t>
            </a:r>
            <a:r>
              <a:rPr lang="it-IT" sz="1200" b="1" dirty="0">
                <a:solidFill>
                  <a:srgbClr val="1277AA"/>
                </a:solidFill>
                <a:latin typeface="Segoe UI" panose="020B0502040204020203" pitchFamily="34" charset="0"/>
                <a:cs typeface="Segoe UI" panose="020B0502040204020203" pitchFamily="34" charset="0"/>
              </a:rPr>
              <a:t>superficie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di </a:t>
            </a:r>
            <a:r>
              <a:rPr lang="it-IT" sz="1200" b="1" dirty="0">
                <a:solidFill>
                  <a:srgbClr val="1277AA"/>
                </a:solidFill>
                <a:latin typeface="Segoe UI" panose="020B0502040204020203" pitchFamily="34" charset="0"/>
                <a:cs typeface="Segoe UI" panose="020B0502040204020203" pitchFamily="34" charset="0"/>
              </a:rPr>
              <a:t>scarico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(su terreni aventi modeste caratteristiche meccaniche).</a:t>
            </a: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Presentano un notevole vantaggio: risultano </a:t>
            </a:r>
            <a:r>
              <a:rPr lang="it-IT" sz="1200" b="1" dirty="0">
                <a:solidFill>
                  <a:srgbClr val="1277AA"/>
                </a:solidFill>
                <a:latin typeface="Segoe UI" panose="020B0502040204020203" pitchFamily="34" charset="0"/>
                <a:cs typeface="Segoe UI" panose="020B0502040204020203" pitchFamily="34" charset="0"/>
              </a:rPr>
              <a:t>inibiti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i </a:t>
            </a:r>
            <a:r>
              <a:rPr lang="it-IT" sz="1200" b="1" dirty="0">
                <a:solidFill>
                  <a:srgbClr val="1277AA"/>
                </a:solidFill>
                <a:latin typeface="Segoe UI" panose="020B0502040204020203" pitchFamily="34" charset="0"/>
                <a:cs typeface="Segoe UI" panose="020B0502040204020203" pitchFamily="34" charset="0"/>
              </a:rPr>
              <a:t>cedimenti differenziali </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tra parti diverse della struttura.</a:t>
            </a:r>
          </a:p>
        </p:txBody>
      </p:sp>
      <p:pic>
        <p:nvPicPr>
          <p:cNvPr id="7" name="Picture 6">
            <a:extLst>
              <a:ext uri="{FF2B5EF4-FFF2-40B4-BE49-F238E27FC236}">
                <a16:creationId xmlns:a16="http://schemas.microsoft.com/office/drawing/2014/main" id="{595AC3FF-D91A-4FD2-BB01-9A86206275DD}"/>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9796" y="3429000"/>
            <a:ext cx="4781339"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B51218C4-F90C-4F73-9B53-46E527F124B9}"/>
              </a:ext>
            </a:extLst>
          </p:cNvPr>
          <p:cNvSpPr txBox="1">
            <a:spLocks/>
          </p:cNvSpPr>
          <p:nvPr/>
        </p:nvSpPr>
        <p:spPr>
          <a:xfrm>
            <a:off x="4572000" y="1044000"/>
            <a:ext cx="3943350" cy="5272723"/>
          </a:xfrm>
          <a:prstGeom prst="rect">
            <a:avLst/>
          </a:prstGeom>
        </p:spPr>
        <p:txBody>
          <a:bodyPr lIns="90000" tIns="36000" rIns="90000" bIns="36000"/>
          <a:lstStyle>
            <a:defPPr>
              <a:defRPr lang="en-US"/>
            </a:defPPr>
            <a:lvl1pPr marL="171450" lvl="0" indent="-171450" algn="just" defTabSz="914400" fontAlgn="auto">
              <a:lnSpc>
                <a:spcPct val="150000"/>
              </a:lnSpc>
              <a:spcBef>
                <a:spcPts val="0"/>
              </a:spcBef>
              <a:spcAft>
                <a:spcPts val="0"/>
              </a:spcAft>
              <a:buFontTx/>
              <a:buChar char="-"/>
              <a:defRPr sz="1200">
                <a:solidFill>
                  <a:prstClr val="black"/>
                </a:solidFill>
                <a:latin typeface="Segoe UI" panose="020B0502040204020203" pitchFamily="34" charset="0"/>
                <a:ea typeface="Source Sans Pro Light" panose="020B0403030403020204" pitchFamily="34" charset="0"/>
                <a:cs typeface="Segoe UI" panose="020B0502040204020203" pitchFamily="34" charset="0"/>
              </a:defRPr>
            </a:lvl1pPr>
          </a:lstStyle>
          <a:p>
            <a:pPr marL="0" lvl="0" indent="0" algn="just" fontAlgn="auto">
              <a:lnSpc>
                <a:spcPct val="150000"/>
              </a:lnSpc>
              <a:spcBef>
                <a:spcPts val="0"/>
              </a:spcBef>
              <a:spcAft>
                <a:spcPts val="0"/>
              </a:spcAft>
              <a:buNone/>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La platea di fondazione è composta da:</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travi </a:t>
            </a:r>
            <a:r>
              <a:rPr lang="it-IT" b="1" dirty="0">
                <a:solidFill>
                  <a:srgbClr val="1277AA"/>
                </a:solidFill>
                <a:ea typeface="+mj-ea"/>
              </a:rPr>
              <a:t>principali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ad unire il piede dei pilastri, sviluppate prevalentemente in altezza per ottenere un’elevata rigidezza;</a:t>
            </a:r>
          </a:p>
          <a:p>
            <a:pPr marL="171450" lvl="0" indent="-171450" algn="just" fontAlgn="auto">
              <a:lnSpc>
                <a:spcPct val="150000"/>
              </a:lnSpc>
              <a:spcBef>
                <a:spcPts val="0"/>
              </a:spcBef>
              <a:spcAft>
                <a:spcPts val="0"/>
              </a:spcAft>
              <a:buFontTx/>
              <a:buChar char="-"/>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travi </a:t>
            </a:r>
            <a:r>
              <a:rPr lang="it-IT" b="1" dirty="0">
                <a:solidFill>
                  <a:srgbClr val="1277AA"/>
                </a:solidFill>
                <a:ea typeface="+mj-ea"/>
              </a:rPr>
              <a:t>secondarie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con passo minore rispetto alle principali, necessarie per ridurre la luce libera delle solette e contenerne spessore e armatura;</a:t>
            </a:r>
          </a:p>
          <a:p>
            <a:pPr marL="171450" lvl="0" indent="-171450" algn="just" fontAlgn="auto">
              <a:lnSpc>
                <a:spcPct val="150000"/>
              </a:lnSpc>
              <a:spcBef>
                <a:spcPts val="0"/>
              </a:spcBef>
              <a:spcAft>
                <a:spcPts val="0"/>
              </a:spcAft>
              <a:buFontTx/>
              <a:buChar char="-"/>
            </a:pPr>
            <a:r>
              <a:rPr lang="it-IT" b="1" dirty="0">
                <a:solidFill>
                  <a:srgbClr val="1277AA"/>
                </a:solidFill>
                <a:ea typeface="+mj-ea"/>
              </a:rPr>
              <a:t>solette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incastrate alle travi (solai rovesci, caricati dalla reazione del terreno).</a:t>
            </a:r>
          </a:p>
        </p:txBody>
      </p:sp>
      <p:sp>
        <p:nvSpPr>
          <p:cNvPr id="10" name="Title 3">
            <a:extLst>
              <a:ext uri="{FF2B5EF4-FFF2-40B4-BE49-F238E27FC236}">
                <a16:creationId xmlns:a16="http://schemas.microsoft.com/office/drawing/2014/main" id="{602DD5E6-E2C0-4E74-BE14-4946281EA3EB}"/>
              </a:ext>
            </a:extLst>
          </p:cNvPr>
          <p:cNvSpPr txBox="1">
            <a:spLocks/>
          </p:cNvSpPr>
          <p:nvPr/>
        </p:nvSpPr>
        <p:spPr>
          <a:xfrm>
            <a:off x="5003800" y="5531078"/>
            <a:ext cx="3511549" cy="565844"/>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Fondazione a platea con travi principali</a:t>
            </a:r>
          </a:p>
          <a:p>
            <a:r>
              <a:rPr lang="it-IT" sz="1600" dirty="0">
                <a:latin typeface="Swis721 Cn BT" panose="020B0506020202030204" pitchFamily="34" charset="0"/>
              </a:rPr>
              <a:t>a maglia chiusa e travi secondarie parallele</a:t>
            </a:r>
          </a:p>
        </p:txBody>
      </p:sp>
    </p:spTree>
    <p:extLst>
      <p:ext uri="{BB962C8B-B14F-4D97-AF65-F5344CB8AC3E}">
        <p14:creationId xmlns:p14="http://schemas.microsoft.com/office/powerpoint/2010/main" val="1620019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 platee</a:t>
            </a:r>
          </a:p>
        </p:txBody>
      </p:sp>
      <p:pic>
        <p:nvPicPr>
          <p:cNvPr id="3" name="Immagine 2">
            <a:extLst>
              <a:ext uri="{FF2B5EF4-FFF2-40B4-BE49-F238E27FC236}">
                <a16:creationId xmlns:a16="http://schemas.microsoft.com/office/drawing/2014/main" id="{7B549452-C2A2-43D4-A36A-5D92BDC2870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8882"/>
          <a:stretch/>
        </p:blipFill>
        <p:spPr>
          <a:xfrm rot="16200000">
            <a:off x="2369327" y="-153177"/>
            <a:ext cx="4405346" cy="7454900"/>
          </a:xfrm>
          <a:prstGeom prst="rect">
            <a:avLst/>
          </a:prstGeom>
        </p:spPr>
      </p:pic>
    </p:spTree>
    <p:extLst>
      <p:ext uri="{BB962C8B-B14F-4D97-AF65-F5344CB8AC3E}">
        <p14:creationId xmlns:p14="http://schemas.microsoft.com/office/powerpoint/2010/main" val="4073611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a:t>
            </a:r>
          </a:p>
        </p:txBody>
      </p:sp>
      <p:pic>
        <p:nvPicPr>
          <p:cNvPr id="12" name="Immagine 11">
            <a:extLst>
              <a:ext uri="{FF2B5EF4-FFF2-40B4-BE49-F238E27FC236}">
                <a16:creationId xmlns:a16="http://schemas.microsoft.com/office/drawing/2014/main" id="{9D60D2E0-57B2-43DB-9739-365E7D440855}"/>
              </a:ext>
            </a:extLst>
          </p:cNvPr>
          <p:cNvPicPr>
            <a:picLocks noChangeAspect="1"/>
          </p:cNvPicPr>
          <p:nvPr/>
        </p:nvPicPr>
        <p:blipFill>
          <a:blip r:embed="rId2"/>
          <a:stretch>
            <a:fillRect/>
          </a:stretch>
        </p:blipFill>
        <p:spPr>
          <a:xfrm>
            <a:off x="966787" y="1241425"/>
            <a:ext cx="7210425" cy="5010150"/>
          </a:xfrm>
          <a:prstGeom prst="rect">
            <a:avLst/>
          </a:prstGeom>
        </p:spPr>
      </p:pic>
      <p:sp>
        <p:nvSpPr>
          <p:cNvPr id="4" name="Rettangolo 3">
            <a:extLst>
              <a:ext uri="{FF2B5EF4-FFF2-40B4-BE49-F238E27FC236}">
                <a16:creationId xmlns:a16="http://schemas.microsoft.com/office/drawing/2014/main" id="{829B1A3E-D991-4FFF-A60D-E8E65421B718}"/>
              </a:ext>
            </a:extLst>
          </p:cNvPr>
          <p:cNvSpPr/>
          <p:nvPr/>
        </p:nvSpPr>
        <p:spPr>
          <a:xfrm rot="5400000">
            <a:off x="4351763" y="-64119"/>
            <a:ext cx="1867832" cy="5486402"/>
          </a:xfrm>
          <a:prstGeom prst="rect">
            <a:avLst/>
          </a:prstGeom>
          <a:ln w="19050">
            <a:solidFill>
              <a:srgbClr val="1277A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 name="Rettangolo 4">
            <a:extLst>
              <a:ext uri="{FF2B5EF4-FFF2-40B4-BE49-F238E27FC236}">
                <a16:creationId xmlns:a16="http://schemas.microsoft.com/office/drawing/2014/main" id="{4E365B0B-AC56-46DC-AC9F-9C9AAC9E7ED8}"/>
              </a:ext>
            </a:extLst>
          </p:cNvPr>
          <p:cNvSpPr/>
          <p:nvPr/>
        </p:nvSpPr>
        <p:spPr>
          <a:xfrm rot="5400000">
            <a:off x="5597910" y="1182029"/>
            <a:ext cx="791737" cy="3936381"/>
          </a:xfrm>
          <a:prstGeom prst="rect">
            <a:avLst/>
          </a:prstGeom>
          <a:ln w="19050">
            <a:solidFill>
              <a:srgbClr val="1277A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3368780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 indirette</a:t>
            </a:r>
          </a:p>
        </p:txBody>
      </p:sp>
      <p:sp>
        <p:nvSpPr>
          <p:cNvPr id="4" name="Title 3">
            <a:extLst>
              <a:ext uri="{FF2B5EF4-FFF2-40B4-BE49-F238E27FC236}">
                <a16:creationId xmlns:a16="http://schemas.microsoft.com/office/drawing/2014/main" id="{51159C85-E729-48B7-8551-4105D6D7B209}"/>
              </a:ext>
            </a:extLst>
          </p:cNvPr>
          <p:cNvSpPr txBox="1">
            <a:spLocks/>
          </p:cNvSpPr>
          <p:nvPr/>
        </p:nvSpPr>
        <p:spPr>
          <a:xfrm>
            <a:off x="628650" y="1044000"/>
            <a:ext cx="3943350"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Le </a:t>
            </a:r>
            <a:r>
              <a:rPr lang="it-IT" sz="1200" b="1" dirty="0">
                <a:solidFill>
                  <a:srgbClr val="1277AA"/>
                </a:solidFill>
                <a:latin typeface="Segoe UI" panose="020B0502040204020203" pitchFamily="34" charset="0"/>
                <a:cs typeface="Segoe UI" panose="020B0502040204020203" pitchFamily="34" charset="0"/>
              </a:rPr>
              <a:t>soluzioni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di fondazione </a:t>
            </a:r>
            <a:r>
              <a:rPr lang="it-IT" sz="1200" b="1" dirty="0">
                <a:solidFill>
                  <a:srgbClr val="1277AA"/>
                </a:solidFill>
                <a:latin typeface="Segoe UI" panose="020B0502040204020203" pitchFamily="34" charset="0"/>
                <a:cs typeface="Segoe UI" panose="020B0502040204020203" pitchFamily="34" charset="0"/>
              </a:rPr>
              <a:t>profonde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si adottano con </a:t>
            </a:r>
            <a:r>
              <a:rPr lang="it-IT" sz="1200" b="1" dirty="0">
                <a:solidFill>
                  <a:srgbClr val="1277AA"/>
                </a:solidFill>
                <a:latin typeface="Segoe UI" panose="020B0502040204020203" pitchFamily="34" charset="0"/>
                <a:cs typeface="Segoe UI" panose="020B0502040204020203" pitchFamily="34" charset="0"/>
              </a:rPr>
              <a:t>suoli portanti </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situati </a:t>
            </a:r>
            <a:r>
              <a:rPr lang="it-IT" sz="1200" b="1" dirty="0">
                <a:solidFill>
                  <a:srgbClr val="1277AA"/>
                </a:solidFill>
                <a:latin typeface="Segoe UI" panose="020B0502040204020203" pitchFamily="34" charset="0"/>
                <a:cs typeface="Segoe UI" panose="020B0502040204020203" pitchFamily="34" charset="0"/>
              </a:rPr>
              <a:t>in profondità</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mentre in </a:t>
            </a:r>
            <a:r>
              <a:rPr lang="it-IT" sz="1200" b="1" dirty="0">
                <a:solidFill>
                  <a:srgbClr val="1277AA"/>
                </a:solidFill>
                <a:latin typeface="Segoe UI" panose="020B0502040204020203" pitchFamily="34" charset="0"/>
                <a:cs typeface="Segoe UI" panose="020B0502040204020203" pitchFamily="34" charset="0"/>
              </a:rPr>
              <a:t>superficie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si trovano </a:t>
            </a:r>
            <a:r>
              <a:rPr lang="it-IT" sz="1200" b="1" dirty="0">
                <a:solidFill>
                  <a:srgbClr val="1277AA"/>
                </a:solidFill>
                <a:latin typeface="Segoe UI" panose="020B0502040204020203" pitchFamily="34" charset="0"/>
                <a:cs typeface="Segoe UI" panose="020B0502040204020203" pitchFamily="34" charset="0"/>
              </a:rPr>
              <a:t>argille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t>
            </a:r>
            <a:r>
              <a:rPr lang="it-IT" sz="1200" b="1" dirty="0">
                <a:solidFill>
                  <a:srgbClr val="1277AA"/>
                </a:solidFill>
                <a:latin typeface="Segoe UI" panose="020B0502040204020203" pitchFamily="34" charset="0"/>
                <a:cs typeface="Segoe UI" panose="020B0502040204020203" pitchFamily="34" charset="0"/>
              </a:rPr>
              <a:t>sabbie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sciolte, </a:t>
            </a:r>
            <a:r>
              <a:rPr lang="it-IT" sz="1200" b="1" dirty="0">
                <a:solidFill>
                  <a:srgbClr val="1277AA"/>
                </a:solidFill>
                <a:latin typeface="Segoe UI" panose="020B0502040204020203" pitchFamily="34" charset="0"/>
                <a:cs typeface="Segoe UI" panose="020B0502040204020203" pitchFamily="34" charset="0"/>
              </a:rPr>
              <a:t>limi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t>
            </a: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La soluzione di </a:t>
            </a:r>
            <a:r>
              <a:rPr lang="it-IT" sz="1200" b="1" dirty="0">
                <a:solidFill>
                  <a:srgbClr val="1277AA"/>
                </a:solidFill>
                <a:latin typeface="Segoe UI" panose="020B0502040204020203" pitchFamily="34" charset="0"/>
                <a:cs typeface="Segoe UI" panose="020B0502040204020203" pitchFamily="34" charset="0"/>
              </a:rPr>
              <a:t>fondazione su pali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applicabile su tutte le tipologie di elemento tecnico (puntuale, lineare, bidimensionale) presenta due possibili modalità di funzionamento, in termini di trasferimento del carico al terreno.</a:t>
            </a: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Nei pali </a:t>
            </a:r>
            <a:r>
              <a:rPr lang="it-IT" sz="1200" b="1" dirty="0">
                <a:solidFill>
                  <a:srgbClr val="1277AA"/>
                </a:solidFill>
                <a:latin typeface="Segoe UI" panose="020B0502040204020203" pitchFamily="34" charset="0"/>
                <a:cs typeface="Segoe UI" panose="020B0502040204020203" pitchFamily="34" charset="0"/>
              </a:rPr>
              <a:t>sospesi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la punta non scarica su un terreno la cui resistenza è pari o superiore a quella desiderata (terreni cedevoli), allora l'equilibrio è assicurato dall'</a:t>
            </a:r>
            <a:r>
              <a:rPr lang="it-IT" sz="1200" b="1" dirty="0">
                <a:solidFill>
                  <a:srgbClr val="1277AA"/>
                </a:solidFill>
                <a:latin typeface="Segoe UI" panose="020B0502040204020203" pitchFamily="34" charset="0"/>
                <a:cs typeface="Segoe UI" panose="020B0502040204020203" pitchFamily="34" charset="0"/>
              </a:rPr>
              <a:t>attrito</a:t>
            </a:r>
            <a:r>
              <a:rPr lang="it-IT" sz="1200" b="1" dirty="0">
                <a:solidFill>
                  <a:schemeClr val="accent4">
                    <a:lumMod val="75000"/>
                  </a:schemeClr>
                </a:solidFill>
                <a:latin typeface="Segoe UI" panose="020B0502040204020203" pitchFamily="34" charset="0"/>
                <a:ea typeface="Source Sans Pro Light" panose="020B0403030403020204" pitchFamily="34" charset="0"/>
                <a:cs typeface="Segoe UI" panose="020B0502040204020203" pitchFamily="34" charset="0"/>
              </a:rPr>
              <a:t> </a:t>
            </a:r>
            <a:r>
              <a:rPr lang="it-IT" sz="1200" b="1" dirty="0">
                <a:solidFill>
                  <a:srgbClr val="1277AA"/>
                </a:solidFill>
                <a:latin typeface="Segoe UI" panose="020B0502040204020203" pitchFamily="34" charset="0"/>
                <a:cs typeface="Segoe UI" panose="020B0502040204020203" pitchFamily="34" charset="0"/>
              </a:rPr>
              <a:t>radente</a:t>
            </a:r>
            <a:r>
              <a:rPr lang="it-IT" sz="1200" b="1" dirty="0">
                <a:solidFill>
                  <a:schemeClr val="accent4">
                    <a:lumMod val="75000"/>
                  </a:schemeClr>
                </a:solidFill>
                <a:latin typeface="Segoe UI" panose="020B0502040204020203" pitchFamily="34" charset="0"/>
                <a:ea typeface="Source Sans Pro Light" panose="020B0403030403020204" pitchFamily="34" charset="0"/>
                <a:cs typeface="Segoe UI" panose="020B0502040204020203" pitchFamily="34" charset="0"/>
              </a:rPr>
              <a:t> </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che si sviluppa tra la superficie laterale del palo e il terreno che lo avvolge.</a:t>
            </a: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Nei pali di punta o </a:t>
            </a:r>
            <a:r>
              <a:rPr lang="it-IT" sz="1200" b="1" dirty="0">
                <a:solidFill>
                  <a:srgbClr val="1277AA"/>
                </a:solidFill>
                <a:latin typeface="Segoe UI" panose="020B0502040204020203" pitchFamily="34" charset="0"/>
                <a:cs typeface="Segoe UI" panose="020B0502040204020203" pitchFamily="34" charset="0"/>
              </a:rPr>
              <a:t>portanti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la punta scarica su un terreno la cui resistenza è pari o superiore a quella desiderata, quindi l'equilibrio è assicurato dalla </a:t>
            </a:r>
            <a:r>
              <a:rPr lang="it-IT" sz="1200" b="1" dirty="0">
                <a:solidFill>
                  <a:srgbClr val="1277AA"/>
                </a:solidFill>
                <a:latin typeface="Segoe UI" panose="020B0502040204020203" pitchFamily="34" charset="0"/>
                <a:cs typeface="Segoe UI" panose="020B0502040204020203" pitchFamily="34" charset="0"/>
              </a:rPr>
              <a:t>reazione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del terreno alla sua </a:t>
            </a:r>
            <a:r>
              <a:rPr lang="it-IT" sz="1200" b="1" dirty="0">
                <a:solidFill>
                  <a:srgbClr val="1277AA"/>
                </a:solidFill>
                <a:latin typeface="Segoe UI" panose="020B0502040204020203" pitchFamily="34" charset="0"/>
                <a:cs typeface="Segoe UI" panose="020B0502040204020203" pitchFamily="34" charset="0"/>
              </a:rPr>
              <a:t>punta del palo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t>
            </a:r>
          </a:p>
        </p:txBody>
      </p:sp>
      <p:pic>
        <p:nvPicPr>
          <p:cNvPr id="3" name="Immagine 2">
            <a:extLst>
              <a:ext uri="{FF2B5EF4-FFF2-40B4-BE49-F238E27FC236}">
                <a16:creationId xmlns:a16="http://schemas.microsoft.com/office/drawing/2014/main" id="{CC0F2CE9-16A7-25C5-B78C-C6404CCB8C89}"/>
              </a:ext>
            </a:extLst>
          </p:cNvPr>
          <p:cNvPicPr>
            <a:picLocks noChangeAspect="1"/>
          </p:cNvPicPr>
          <p:nvPr/>
        </p:nvPicPr>
        <p:blipFill>
          <a:blip r:embed="rId2"/>
          <a:stretch>
            <a:fillRect/>
          </a:stretch>
        </p:blipFill>
        <p:spPr>
          <a:xfrm>
            <a:off x="4636824" y="1135127"/>
            <a:ext cx="2201551" cy="3169848"/>
          </a:xfrm>
          <a:prstGeom prst="rect">
            <a:avLst/>
          </a:prstGeom>
        </p:spPr>
      </p:pic>
      <p:pic>
        <p:nvPicPr>
          <p:cNvPr id="9" name="Immagine 8">
            <a:extLst>
              <a:ext uri="{FF2B5EF4-FFF2-40B4-BE49-F238E27FC236}">
                <a16:creationId xmlns:a16="http://schemas.microsoft.com/office/drawing/2014/main" id="{7BB97BD3-4A3C-835A-BE01-92E9155243E7}"/>
              </a:ext>
            </a:extLst>
          </p:cNvPr>
          <p:cNvPicPr>
            <a:picLocks noChangeAspect="1"/>
          </p:cNvPicPr>
          <p:nvPr/>
        </p:nvPicPr>
        <p:blipFill>
          <a:blip r:embed="rId3"/>
          <a:stretch>
            <a:fillRect/>
          </a:stretch>
        </p:blipFill>
        <p:spPr>
          <a:xfrm>
            <a:off x="6884675" y="2720051"/>
            <a:ext cx="2189529" cy="3508586"/>
          </a:xfrm>
          <a:prstGeom prst="rect">
            <a:avLst/>
          </a:prstGeom>
        </p:spPr>
      </p:pic>
      <p:sp>
        <p:nvSpPr>
          <p:cNvPr id="10" name="Title 3">
            <a:extLst>
              <a:ext uri="{FF2B5EF4-FFF2-40B4-BE49-F238E27FC236}">
                <a16:creationId xmlns:a16="http://schemas.microsoft.com/office/drawing/2014/main" id="{15073CC5-F040-4664-2466-0C02361FF7EF}"/>
              </a:ext>
            </a:extLst>
          </p:cNvPr>
          <p:cNvSpPr txBox="1">
            <a:spLocks/>
          </p:cNvSpPr>
          <p:nvPr/>
        </p:nvSpPr>
        <p:spPr>
          <a:xfrm>
            <a:off x="6903199" y="1135127"/>
            <a:ext cx="1613534" cy="50824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Pali PORTANTI</a:t>
            </a:r>
          </a:p>
        </p:txBody>
      </p:sp>
      <p:sp>
        <p:nvSpPr>
          <p:cNvPr id="11" name="Title 3">
            <a:extLst>
              <a:ext uri="{FF2B5EF4-FFF2-40B4-BE49-F238E27FC236}">
                <a16:creationId xmlns:a16="http://schemas.microsoft.com/office/drawing/2014/main" id="{3D3945D1-3356-899B-9529-093A66D84321}"/>
              </a:ext>
            </a:extLst>
          </p:cNvPr>
          <p:cNvSpPr txBox="1">
            <a:spLocks/>
          </p:cNvSpPr>
          <p:nvPr/>
        </p:nvSpPr>
        <p:spPr>
          <a:xfrm>
            <a:off x="5224841" y="5720397"/>
            <a:ext cx="1613534" cy="50824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Pali SOSPESI</a:t>
            </a:r>
          </a:p>
        </p:txBody>
      </p:sp>
    </p:spTree>
    <p:extLst>
      <p:ext uri="{BB962C8B-B14F-4D97-AF65-F5344CB8AC3E}">
        <p14:creationId xmlns:p14="http://schemas.microsoft.com/office/powerpoint/2010/main" val="768840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C1C70-6E12-6B5E-C912-A1BB72ADA984}"/>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91067F19-BDE3-10D8-6260-D696DA2690D0}"/>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 indirette</a:t>
            </a:r>
          </a:p>
        </p:txBody>
      </p:sp>
      <p:sp>
        <p:nvSpPr>
          <p:cNvPr id="4" name="Title 3">
            <a:extLst>
              <a:ext uri="{FF2B5EF4-FFF2-40B4-BE49-F238E27FC236}">
                <a16:creationId xmlns:a16="http://schemas.microsoft.com/office/drawing/2014/main" id="{A4910FE8-064D-2BF1-42F2-8B4BA7DFE51E}"/>
              </a:ext>
            </a:extLst>
          </p:cNvPr>
          <p:cNvSpPr txBox="1">
            <a:spLocks/>
          </p:cNvSpPr>
          <p:nvPr/>
        </p:nvSpPr>
        <p:spPr>
          <a:xfrm>
            <a:off x="628650" y="1044000"/>
            <a:ext cx="3943350"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La realizzazione dei pali avviene principalmente secondo due modalità:</a:t>
            </a:r>
          </a:p>
          <a:p>
            <a:pPr marL="171450" indent="-171450" algn="just">
              <a:lnSpc>
                <a:spcPct val="150000"/>
              </a:lnSpc>
              <a:spcBef>
                <a:spcPts val="0"/>
              </a:spcBef>
              <a:buFontTx/>
              <a:buChar char="-"/>
            </a:pPr>
            <a:r>
              <a:rPr lang="it-IT" sz="1200" dirty="0">
                <a:solidFill>
                  <a:prstClr val="black"/>
                </a:solidFill>
                <a:latin typeface="Segoe UI" panose="020B0502040204020203" pitchFamily="34" charset="0"/>
                <a:cs typeface="Segoe UI" panose="020B0502040204020203" pitchFamily="34" charset="0"/>
              </a:rPr>
              <a:t>pali </a:t>
            </a:r>
            <a:r>
              <a:rPr lang="it-IT" sz="1200" b="1" dirty="0">
                <a:solidFill>
                  <a:srgbClr val="1277AA"/>
                </a:solidFill>
                <a:latin typeface="Segoe UI" panose="020B0502040204020203" pitchFamily="34" charset="0"/>
                <a:cs typeface="Segoe UI" panose="020B0502040204020203" pitchFamily="34" charset="0"/>
              </a:rPr>
              <a:t>battuti</a:t>
            </a:r>
            <a:r>
              <a:rPr lang="it-IT" sz="1200" dirty="0">
                <a:solidFill>
                  <a:prstClr val="black"/>
                </a:solidFill>
                <a:latin typeface="Segoe UI" panose="020B0502040204020203" pitchFamily="34" charset="0"/>
                <a:cs typeface="Segoe UI" panose="020B0502040204020203" pitchFamily="34" charset="0"/>
              </a:rPr>
              <a:t>, in </a:t>
            </a:r>
            <a:r>
              <a:rPr lang="it-IT" sz="1200" b="1" dirty="0">
                <a:solidFill>
                  <a:srgbClr val="1277AA"/>
                </a:solidFill>
                <a:latin typeface="Segoe UI" panose="020B0502040204020203" pitchFamily="34" charset="0"/>
                <a:cs typeface="Segoe UI" panose="020B0502040204020203" pitchFamily="34" charset="0"/>
              </a:rPr>
              <a:t>calcestruzzo</a:t>
            </a:r>
            <a:r>
              <a:rPr lang="it-IT" sz="1200" dirty="0">
                <a:solidFill>
                  <a:prstClr val="black"/>
                </a:solidFill>
                <a:latin typeface="Segoe UI" panose="020B0502040204020203" pitchFamily="34" charset="0"/>
                <a:cs typeface="Segoe UI" panose="020B0502040204020203" pitchFamily="34" charset="0"/>
              </a:rPr>
              <a:t> (prefabbricati), infissi per battitura con </a:t>
            </a:r>
            <a:r>
              <a:rPr lang="it-IT" sz="1200" b="1" dirty="0">
                <a:solidFill>
                  <a:srgbClr val="1277AA"/>
                </a:solidFill>
                <a:latin typeface="Segoe UI" panose="020B0502040204020203" pitchFamily="34" charset="0"/>
                <a:cs typeface="Segoe UI" panose="020B0502040204020203" pitchFamily="34" charset="0"/>
              </a:rPr>
              <a:t>macchine battipalo</a:t>
            </a:r>
            <a:r>
              <a:rPr lang="it-IT" sz="1200" dirty="0">
                <a:solidFill>
                  <a:prstClr val="black"/>
                </a:solidFill>
                <a:latin typeface="Segoe UI" panose="020B0502040204020203" pitchFamily="34" charset="0"/>
                <a:cs typeface="Segoe UI" panose="020B0502040204020203" pitchFamily="34" charset="0"/>
              </a:rPr>
              <a:t>;</a:t>
            </a:r>
          </a:p>
          <a:p>
            <a:pPr marL="171450" indent="-171450" algn="just">
              <a:lnSpc>
                <a:spcPct val="150000"/>
              </a:lnSpc>
              <a:spcBef>
                <a:spcPts val="0"/>
              </a:spcBef>
              <a:buFontTx/>
              <a:buChar char="-"/>
            </a:pPr>
            <a:r>
              <a:rPr lang="it-IT" sz="1200" dirty="0">
                <a:solidFill>
                  <a:prstClr val="black"/>
                </a:solidFill>
                <a:latin typeface="Segoe UI" panose="020B0502040204020203" pitchFamily="34" charset="0"/>
                <a:cs typeface="Segoe UI" panose="020B0502040204020203" pitchFamily="34" charset="0"/>
              </a:rPr>
              <a:t>pali </a:t>
            </a:r>
            <a:r>
              <a:rPr lang="it-IT" sz="1200" b="1" dirty="0">
                <a:solidFill>
                  <a:srgbClr val="1277AA"/>
                </a:solidFill>
                <a:latin typeface="Segoe UI" panose="020B0502040204020203" pitchFamily="34" charset="0"/>
                <a:cs typeface="Segoe UI" panose="020B0502040204020203" pitchFamily="34" charset="0"/>
              </a:rPr>
              <a:t>gettati in opera</a:t>
            </a:r>
            <a:r>
              <a:rPr lang="it-IT" sz="1200" dirty="0">
                <a:solidFill>
                  <a:prstClr val="black"/>
                </a:solidFill>
                <a:latin typeface="Segoe UI" panose="020B0502040204020203" pitchFamily="34" charset="0"/>
                <a:cs typeface="Segoe UI" panose="020B0502040204020203" pitchFamily="34" charset="0"/>
              </a:rPr>
              <a:t>, realizzati con l’infissione di una </a:t>
            </a:r>
            <a:r>
              <a:rPr lang="it-IT" sz="1200" b="1" dirty="0">
                <a:solidFill>
                  <a:srgbClr val="1277AA"/>
                </a:solidFill>
                <a:latin typeface="Segoe UI" panose="020B0502040204020203" pitchFamily="34" charset="0"/>
                <a:cs typeface="Segoe UI" panose="020B0502040204020203" pitchFamily="34" charset="0"/>
              </a:rPr>
              <a:t>camicia</a:t>
            </a:r>
            <a:r>
              <a:rPr lang="it-IT" sz="1200" dirty="0">
                <a:solidFill>
                  <a:prstClr val="black"/>
                </a:solidFill>
                <a:latin typeface="Segoe UI" panose="020B0502040204020203" pitchFamily="34" charset="0"/>
                <a:cs typeface="Segoe UI" panose="020B0502040204020203" pitchFamily="34" charset="0"/>
              </a:rPr>
              <a:t> </a:t>
            </a:r>
            <a:r>
              <a:rPr lang="it-IT" sz="1200" b="1" dirty="0">
                <a:solidFill>
                  <a:srgbClr val="1277AA"/>
                </a:solidFill>
                <a:latin typeface="Segoe UI" panose="020B0502040204020203" pitchFamily="34" charset="0"/>
                <a:cs typeface="Segoe UI" panose="020B0502040204020203" pitchFamily="34" charset="0"/>
              </a:rPr>
              <a:t>metallica</a:t>
            </a:r>
            <a:r>
              <a:rPr lang="it-IT" sz="1200" dirty="0">
                <a:solidFill>
                  <a:prstClr val="black"/>
                </a:solidFill>
                <a:latin typeface="Segoe UI" panose="020B0502040204020203" pitchFamily="34" charset="0"/>
                <a:cs typeface="Segoe UI" panose="020B0502040204020203" pitchFamily="34" charset="0"/>
              </a:rPr>
              <a:t> all’interno della quale si </a:t>
            </a:r>
            <a:r>
              <a:rPr lang="it-IT" sz="1200" b="1" dirty="0">
                <a:solidFill>
                  <a:srgbClr val="1277AA"/>
                </a:solidFill>
                <a:latin typeface="Segoe UI" panose="020B0502040204020203" pitchFamily="34" charset="0"/>
                <a:cs typeface="Segoe UI" panose="020B0502040204020203" pitchFamily="34" charset="0"/>
              </a:rPr>
              <a:t>asporta</a:t>
            </a:r>
            <a:r>
              <a:rPr lang="it-IT" sz="1200" dirty="0">
                <a:solidFill>
                  <a:prstClr val="black"/>
                </a:solidFill>
                <a:latin typeface="Segoe UI" panose="020B0502040204020203" pitchFamily="34" charset="0"/>
                <a:cs typeface="Segoe UI" panose="020B0502040204020203" pitchFamily="34" charset="0"/>
              </a:rPr>
              <a:t> il </a:t>
            </a:r>
            <a:r>
              <a:rPr lang="it-IT" sz="1200" b="1" dirty="0">
                <a:solidFill>
                  <a:srgbClr val="1277AA"/>
                </a:solidFill>
                <a:latin typeface="Segoe UI" panose="020B0502040204020203" pitchFamily="34" charset="0"/>
                <a:cs typeface="Segoe UI" panose="020B0502040204020203" pitchFamily="34" charset="0"/>
              </a:rPr>
              <a:t>terreno</a:t>
            </a:r>
            <a:r>
              <a:rPr lang="it-IT" sz="1200" dirty="0">
                <a:solidFill>
                  <a:prstClr val="black"/>
                </a:solidFill>
                <a:latin typeface="Segoe UI" panose="020B0502040204020203" pitchFamily="34" charset="0"/>
                <a:cs typeface="Segoe UI" panose="020B0502040204020203" pitchFamily="34" charset="0"/>
              </a:rPr>
              <a:t> in eccesso; successivamente si realizza il </a:t>
            </a:r>
            <a:r>
              <a:rPr lang="it-IT" sz="1200" b="1" dirty="0">
                <a:solidFill>
                  <a:srgbClr val="1277AA"/>
                </a:solidFill>
                <a:latin typeface="Segoe UI" panose="020B0502040204020203" pitchFamily="34" charset="0"/>
                <a:cs typeface="Segoe UI" panose="020B0502040204020203" pitchFamily="34" charset="0"/>
              </a:rPr>
              <a:t>getto di conglomerato</a:t>
            </a:r>
            <a:r>
              <a:rPr lang="it-IT" sz="1200" dirty="0">
                <a:solidFill>
                  <a:prstClr val="black"/>
                </a:solidFill>
                <a:latin typeface="Segoe UI" panose="020B0502040204020203" pitchFamily="34" charset="0"/>
                <a:cs typeface="Segoe UI" panose="020B0502040204020203" pitchFamily="34" charset="0"/>
              </a:rPr>
              <a:t> all’atto di </a:t>
            </a:r>
            <a:r>
              <a:rPr lang="it-IT" sz="1200" b="1" dirty="0">
                <a:solidFill>
                  <a:srgbClr val="1277AA"/>
                </a:solidFill>
                <a:latin typeface="Segoe UI" panose="020B0502040204020203" pitchFamily="34" charset="0"/>
                <a:cs typeface="Segoe UI" panose="020B0502040204020203" pitchFamily="34" charset="0"/>
              </a:rPr>
              <a:t>estrazione progressiva </a:t>
            </a:r>
            <a:r>
              <a:rPr lang="it-IT" sz="1200" dirty="0">
                <a:solidFill>
                  <a:prstClr val="black"/>
                </a:solidFill>
                <a:latin typeface="Segoe UI" panose="020B0502040204020203" pitchFamily="34" charset="0"/>
                <a:cs typeface="Segoe UI" panose="020B0502040204020203" pitchFamily="34" charset="0"/>
              </a:rPr>
              <a:t>della camicia. La camicia può essere o meno recuperabile;</a:t>
            </a:r>
          </a:p>
          <a:p>
            <a:pPr marL="171450" indent="-171450" algn="just">
              <a:lnSpc>
                <a:spcPct val="150000"/>
              </a:lnSpc>
              <a:spcBef>
                <a:spcPts val="0"/>
              </a:spcBef>
              <a:buFontTx/>
              <a:buChar char="-"/>
            </a:pPr>
            <a:r>
              <a:rPr lang="it-IT" sz="1200" dirty="0">
                <a:solidFill>
                  <a:prstClr val="black"/>
                </a:solidFill>
                <a:latin typeface="Segoe UI" panose="020B0502040204020203" pitchFamily="34" charset="0"/>
                <a:cs typeface="Segoe UI" panose="020B0502040204020203" pitchFamily="34" charset="0"/>
              </a:rPr>
              <a:t>pali </a:t>
            </a:r>
            <a:r>
              <a:rPr lang="it-IT" sz="1200" b="1" dirty="0">
                <a:solidFill>
                  <a:srgbClr val="1277AA"/>
                </a:solidFill>
                <a:latin typeface="Segoe UI" panose="020B0502040204020203" pitchFamily="34" charset="0"/>
                <a:cs typeface="Segoe UI" panose="020B0502040204020203" pitchFamily="34" charset="0"/>
              </a:rPr>
              <a:t>trivellati</a:t>
            </a:r>
            <a:r>
              <a:rPr lang="it-IT" sz="1200" dirty="0">
                <a:solidFill>
                  <a:prstClr val="black"/>
                </a:solidFill>
                <a:latin typeface="Segoe UI" panose="020B0502040204020203" pitchFamily="34" charset="0"/>
                <a:cs typeface="Segoe UI" panose="020B0502040204020203" pitchFamily="34" charset="0"/>
              </a:rPr>
              <a:t>, per i quali viene asportato il terreno per l’alloggiamento dell’armatura e successivamente il getto del conglomerato.</a:t>
            </a:r>
          </a:p>
          <a:p>
            <a:pPr algn="just">
              <a:lnSpc>
                <a:spcPct val="150000"/>
              </a:lnSpc>
              <a:spcBef>
                <a:spcPts val="0"/>
              </a:spcBef>
            </a:pPr>
            <a:r>
              <a:rPr lang="it-IT" sz="1200" dirty="0">
                <a:solidFill>
                  <a:prstClr val="black"/>
                </a:solidFill>
                <a:latin typeface="Segoe UI" panose="020B0502040204020203" pitchFamily="34" charset="0"/>
                <a:cs typeface="Segoe UI" panose="020B0502040204020203" pitchFamily="34" charset="0"/>
              </a:rPr>
              <a:t>I pali sono spesso impiegati in </a:t>
            </a:r>
            <a:r>
              <a:rPr lang="it-IT" sz="1200" b="1" dirty="0">
                <a:solidFill>
                  <a:srgbClr val="1277AA"/>
                </a:solidFill>
                <a:latin typeface="Segoe UI" panose="020B0502040204020203" pitchFamily="34" charset="0"/>
                <a:cs typeface="Segoe UI" panose="020B0502040204020203" pitchFamily="34" charset="0"/>
              </a:rPr>
              <a:t>gruppo</a:t>
            </a:r>
            <a:r>
              <a:rPr lang="it-IT" sz="1200" dirty="0">
                <a:solidFill>
                  <a:prstClr val="black"/>
                </a:solidFill>
                <a:latin typeface="Segoe UI" panose="020B0502040204020203" pitchFamily="34" charset="0"/>
                <a:cs typeface="Segoe UI" panose="020B0502040204020203" pitchFamily="34" charset="0"/>
              </a:rPr>
              <a:t>.</a:t>
            </a:r>
          </a:p>
        </p:txBody>
      </p:sp>
      <p:pic>
        <p:nvPicPr>
          <p:cNvPr id="3" name="Immagine 2">
            <a:extLst>
              <a:ext uri="{FF2B5EF4-FFF2-40B4-BE49-F238E27FC236}">
                <a16:creationId xmlns:a16="http://schemas.microsoft.com/office/drawing/2014/main" id="{66ACBD1E-A1C0-B05B-15E6-3D9618C23FF5}"/>
              </a:ext>
            </a:extLst>
          </p:cNvPr>
          <p:cNvPicPr>
            <a:picLocks noChangeAspect="1"/>
          </p:cNvPicPr>
          <p:nvPr/>
        </p:nvPicPr>
        <p:blipFill rotWithShape="1">
          <a:blip r:embed="rId2"/>
          <a:srcRect r="51860" b="49268"/>
          <a:stretch/>
        </p:blipFill>
        <p:spPr>
          <a:xfrm>
            <a:off x="5864301" y="1148175"/>
            <a:ext cx="1747499" cy="1610653"/>
          </a:xfrm>
          <a:prstGeom prst="rect">
            <a:avLst/>
          </a:prstGeom>
        </p:spPr>
      </p:pic>
      <p:pic>
        <p:nvPicPr>
          <p:cNvPr id="8" name="Immagine 7">
            <a:extLst>
              <a:ext uri="{FF2B5EF4-FFF2-40B4-BE49-F238E27FC236}">
                <a16:creationId xmlns:a16="http://schemas.microsoft.com/office/drawing/2014/main" id="{B800640F-3CCE-370A-CD26-1C70C8E520D4}"/>
              </a:ext>
            </a:extLst>
          </p:cNvPr>
          <p:cNvPicPr>
            <a:picLocks noChangeAspect="1"/>
          </p:cNvPicPr>
          <p:nvPr/>
        </p:nvPicPr>
        <p:blipFill rotWithShape="1">
          <a:blip r:embed="rId2"/>
          <a:srcRect l="47276" b="50772"/>
          <a:stretch/>
        </p:blipFill>
        <p:spPr>
          <a:xfrm>
            <a:off x="5781107" y="2894146"/>
            <a:ext cx="1913886" cy="1562904"/>
          </a:xfrm>
          <a:prstGeom prst="rect">
            <a:avLst/>
          </a:prstGeom>
        </p:spPr>
      </p:pic>
      <p:pic>
        <p:nvPicPr>
          <p:cNvPr id="9" name="Immagine 8">
            <a:extLst>
              <a:ext uri="{FF2B5EF4-FFF2-40B4-BE49-F238E27FC236}">
                <a16:creationId xmlns:a16="http://schemas.microsoft.com/office/drawing/2014/main" id="{116A06BE-34D9-5E0B-4FCD-2CA85FB0FB50}"/>
              </a:ext>
            </a:extLst>
          </p:cNvPr>
          <p:cNvPicPr>
            <a:picLocks noChangeAspect="1"/>
          </p:cNvPicPr>
          <p:nvPr/>
        </p:nvPicPr>
        <p:blipFill rotWithShape="1">
          <a:blip r:embed="rId2"/>
          <a:srcRect t="50772"/>
          <a:stretch/>
        </p:blipFill>
        <p:spPr>
          <a:xfrm>
            <a:off x="4923026" y="4663355"/>
            <a:ext cx="3630047" cy="1562903"/>
          </a:xfrm>
          <a:prstGeom prst="rect">
            <a:avLst/>
          </a:prstGeom>
        </p:spPr>
      </p:pic>
    </p:spTree>
    <p:extLst>
      <p:ext uri="{BB962C8B-B14F-4D97-AF65-F5344CB8AC3E}">
        <p14:creationId xmlns:p14="http://schemas.microsoft.com/office/powerpoint/2010/main" val="848807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39B16-6688-9891-2E8B-7769C669CC60}"/>
            </a:ext>
          </a:extLst>
        </p:cNvPr>
        <p:cNvGrpSpPr/>
        <p:nvPr/>
      </p:nvGrpSpPr>
      <p:grpSpPr>
        <a:xfrm>
          <a:off x="0" y="0"/>
          <a:ext cx="0" cy="0"/>
          <a:chOff x="0" y="0"/>
          <a:chExt cx="0" cy="0"/>
        </a:xfrm>
      </p:grpSpPr>
      <p:pic>
        <p:nvPicPr>
          <p:cNvPr id="10" name="Immagine 9">
            <a:extLst>
              <a:ext uri="{FF2B5EF4-FFF2-40B4-BE49-F238E27FC236}">
                <a16:creationId xmlns:a16="http://schemas.microsoft.com/office/drawing/2014/main" id="{F171A2E3-2DCD-C114-16BA-76CA13A4739D}"/>
              </a:ext>
            </a:extLst>
          </p:cNvPr>
          <p:cNvPicPr>
            <a:picLocks noChangeAspect="1"/>
          </p:cNvPicPr>
          <p:nvPr/>
        </p:nvPicPr>
        <p:blipFill>
          <a:blip r:embed="rId2"/>
          <a:stretch>
            <a:fillRect/>
          </a:stretch>
        </p:blipFill>
        <p:spPr>
          <a:xfrm>
            <a:off x="1251093" y="1180618"/>
            <a:ext cx="6641814" cy="5083398"/>
          </a:xfrm>
          <a:prstGeom prst="rect">
            <a:avLst/>
          </a:prstGeom>
        </p:spPr>
      </p:pic>
      <p:sp>
        <p:nvSpPr>
          <p:cNvPr id="6" name="Titolo 1">
            <a:extLst>
              <a:ext uri="{FF2B5EF4-FFF2-40B4-BE49-F238E27FC236}">
                <a16:creationId xmlns:a16="http://schemas.microsoft.com/office/drawing/2014/main" id="{BEBE2087-2F60-1EC7-2D1D-11683F2A9BB7}"/>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 indirette</a:t>
            </a:r>
          </a:p>
        </p:txBody>
      </p:sp>
      <p:sp>
        <p:nvSpPr>
          <p:cNvPr id="12" name="Title 3">
            <a:extLst>
              <a:ext uri="{FF2B5EF4-FFF2-40B4-BE49-F238E27FC236}">
                <a16:creationId xmlns:a16="http://schemas.microsoft.com/office/drawing/2014/main" id="{9ED1DEB1-3C3C-EF23-1B75-60B3760DAE85}"/>
              </a:ext>
            </a:extLst>
          </p:cNvPr>
          <p:cNvSpPr txBox="1">
            <a:spLocks/>
          </p:cNvSpPr>
          <p:nvPr/>
        </p:nvSpPr>
        <p:spPr>
          <a:xfrm>
            <a:off x="6171257" y="1276374"/>
            <a:ext cx="1613534" cy="50824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Palo TRIVELLATO</a:t>
            </a:r>
          </a:p>
        </p:txBody>
      </p:sp>
    </p:spTree>
    <p:extLst>
      <p:ext uri="{BB962C8B-B14F-4D97-AF65-F5344CB8AC3E}">
        <p14:creationId xmlns:p14="http://schemas.microsoft.com/office/powerpoint/2010/main" val="1300970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a:t>
            </a:r>
          </a:p>
        </p:txBody>
      </p:sp>
      <p:pic>
        <p:nvPicPr>
          <p:cNvPr id="12" name="Immagine 11">
            <a:extLst>
              <a:ext uri="{FF2B5EF4-FFF2-40B4-BE49-F238E27FC236}">
                <a16:creationId xmlns:a16="http://schemas.microsoft.com/office/drawing/2014/main" id="{9D60D2E0-57B2-43DB-9739-365E7D440855}"/>
              </a:ext>
            </a:extLst>
          </p:cNvPr>
          <p:cNvPicPr>
            <a:picLocks noChangeAspect="1"/>
          </p:cNvPicPr>
          <p:nvPr/>
        </p:nvPicPr>
        <p:blipFill>
          <a:blip r:embed="rId2"/>
          <a:stretch>
            <a:fillRect/>
          </a:stretch>
        </p:blipFill>
        <p:spPr>
          <a:xfrm>
            <a:off x="966787" y="1241425"/>
            <a:ext cx="7210425" cy="5010150"/>
          </a:xfrm>
          <a:prstGeom prst="rect">
            <a:avLst/>
          </a:prstGeom>
        </p:spPr>
      </p:pic>
      <p:sp>
        <p:nvSpPr>
          <p:cNvPr id="4" name="Rettangolo 3">
            <a:extLst>
              <a:ext uri="{FF2B5EF4-FFF2-40B4-BE49-F238E27FC236}">
                <a16:creationId xmlns:a16="http://schemas.microsoft.com/office/drawing/2014/main" id="{829B1A3E-D991-4FFF-A60D-E8E65421B718}"/>
              </a:ext>
            </a:extLst>
          </p:cNvPr>
          <p:cNvSpPr/>
          <p:nvPr/>
        </p:nvSpPr>
        <p:spPr>
          <a:xfrm rot="5400000">
            <a:off x="4176135" y="2347329"/>
            <a:ext cx="2219088" cy="5486402"/>
          </a:xfrm>
          <a:prstGeom prst="rect">
            <a:avLst/>
          </a:prstGeom>
          <a:ln w="19050">
            <a:solidFill>
              <a:srgbClr val="1277A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 name="Rettangolo 4">
            <a:extLst>
              <a:ext uri="{FF2B5EF4-FFF2-40B4-BE49-F238E27FC236}">
                <a16:creationId xmlns:a16="http://schemas.microsoft.com/office/drawing/2014/main" id="{4E365B0B-AC56-46DC-AC9F-9C9AAC9E7ED8}"/>
              </a:ext>
            </a:extLst>
          </p:cNvPr>
          <p:cNvSpPr/>
          <p:nvPr/>
        </p:nvSpPr>
        <p:spPr>
          <a:xfrm rot="5400000">
            <a:off x="5692151" y="2380242"/>
            <a:ext cx="603253" cy="3936381"/>
          </a:xfrm>
          <a:prstGeom prst="rect">
            <a:avLst/>
          </a:prstGeom>
          <a:ln w="19050">
            <a:solidFill>
              <a:srgbClr val="1277A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17764796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0DA60-5C69-183B-1155-69DD5BD609D7}"/>
            </a:ext>
          </a:extLst>
        </p:cNvPr>
        <p:cNvGrpSpPr/>
        <p:nvPr/>
      </p:nvGrpSpPr>
      <p:grpSpPr>
        <a:xfrm>
          <a:off x="0" y="0"/>
          <a:ext cx="0" cy="0"/>
          <a:chOff x="0" y="0"/>
          <a:chExt cx="0" cy="0"/>
        </a:xfrm>
      </p:grpSpPr>
      <p:pic>
        <p:nvPicPr>
          <p:cNvPr id="14" name="Immagine 13">
            <a:extLst>
              <a:ext uri="{FF2B5EF4-FFF2-40B4-BE49-F238E27FC236}">
                <a16:creationId xmlns:a16="http://schemas.microsoft.com/office/drawing/2014/main" id="{7B9300D8-A934-BDD9-8475-44A33771D022}"/>
              </a:ext>
            </a:extLst>
          </p:cNvPr>
          <p:cNvPicPr>
            <a:picLocks noChangeAspect="1"/>
          </p:cNvPicPr>
          <p:nvPr/>
        </p:nvPicPr>
        <p:blipFill>
          <a:blip r:embed="rId2"/>
          <a:stretch>
            <a:fillRect/>
          </a:stretch>
        </p:blipFill>
        <p:spPr>
          <a:xfrm>
            <a:off x="949348" y="1187907"/>
            <a:ext cx="7245304" cy="5027881"/>
          </a:xfrm>
          <a:prstGeom prst="rect">
            <a:avLst/>
          </a:prstGeom>
        </p:spPr>
      </p:pic>
      <p:sp>
        <p:nvSpPr>
          <p:cNvPr id="6" name="Titolo 1">
            <a:extLst>
              <a:ext uri="{FF2B5EF4-FFF2-40B4-BE49-F238E27FC236}">
                <a16:creationId xmlns:a16="http://schemas.microsoft.com/office/drawing/2014/main" id="{79A8EBB4-A887-6F04-7754-71DD886111D2}"/>
              </a:ext>
            </a:extLst>
          </p:cNvPr>
          <p:cNvSpPr>
            <a:spLocks noGrp="1"/>
          </p:cNvSpPr>
          <p:nvPr>
            <p:ph type="title"/>
          </p:nvPr>
        </p:nvSpPr>
        <p:spPr>
          <a:xfrm>
            <a:off x="628651" y="365125"/>
            <a:ext cx="6579870" cy="655638"/>
          </a:xfrm>
        </p:spPr>
        <p:txBody>
          <a:bodyPr/>
          <a:lstStyle/>
          <a:p>
            <a:pPr>
              <a:tabLst>
                <a:tab pos="4040188" algn="l"/>
              </a:tabLst>
            </a:pPr>
            <a:r>
              <a:rPr lang="it-IT" dirty="0"/>
              <a:t>Strutture di fondazione indirette</a:t>
            </a:r>
          </a:p>
        </p:txBody>
      </p:sp>
      <p:sp>
        <p:nvSpPr>
          <p:cNvPr id="11" name="Title 3">
            <a:extLst>
              <a:ext uri="{FF2B5EF4-FFF2-40B4-BE49-F238E27FC236}">
                <a16:creationId xmlns:a16="http://schemas.microsoft.com/office/drawing/2014/main" id="{EFBE5F67-22FF-5E84-12DB-844A3D6573C1}"/>
              </a:ext>
            </a:extLst>
          </p:cNvPr>
          <p:cNvSpPr txBox="1">
            <a:spLocks/>
          </p:cNvSpPr>
          <p:nvPr/>
        </p:nvSpPr>
        <p:spPr>
          <a:xfrm>
            <a:off x="4928002" y="1326804"/>
            <a:ext cx="1613534" cy="508240"/>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Palo BATTUTO</a:t>
            </a:r>
          </a:p>
        </p:txBody>
      </p:sp>
    </p:spTree>
    <p:extLst>
      <p:ext uri="{BB962C8B-B14F-4D97-AF65-F5344CB8AC3E}">
        <p14:creationId xmlns:p14="http://schemas.microsoft.com/office/powerpoint/2010/main" val="5319002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p:cNvSpPr txBox="1">
            <a:spLocks/>
          </p:cNvSpPr>
          <p:nvPr/>
        </p:nvSpPr>
        <p:spPr>
          <a:xfrm>
            <a:off x="1143000" y="3602037"/>
            <a:ext cx="6858000" cy="1005131"/>
          </a:xfrm>
          <a:prstGeom prst="rect">
            <a:avLst/>
          </a:prstGeom>
        </p:spPr>
        <p:txBody>
          <a:bodyPr vert="horz" lIns="91440" tIns="45720" rIns="91440" bIns="45720" rtlCol="0">
            <a:normAutofit/>
          </a:bodyPr>
          <a:lstStyle>
            <a:lvl1pPr marL="0" indent="0" algn="ctr" defTabSz="914400" eaLnBrk="1" latinLnBrk="0" hangingPunct="1">
              <a:lnSpc>
                <a:spcPct val="90000"/>
              </a:lnSpc>
              <a:spcBef>
                <a:spcPts val="1000"/>
              </a:spcBef>
              <a:buFont typeface="Arial" panose="020B0604020202020204" pitchFamily="34" charset="0"/>
              <a:buNone/>
              <a:defRPr sz="4000" b="1">
                <a:latin typeface="Source Sans Pro" panose="020B0503030403020204" pitchFamily="34" charset="0"/>
              </a:defRPr>
            </a:lvl1pPr>
            <a:lvl2pPr indent="0" algn="ctr" defTabSz="914400" eaLnBrk="1" latinLnBrk="0" hangingPunct="1">
              <a:lnSpc>
                <a:spcPct val="90000"/>
              </a:lnSpc>
              <a:spcBef>
                <a:spcPts val="500"/>
              </a:spcBef>
              <a:buFont typeface="Arial" panose="020B0604020202020204" pitchFamily="34" charset="0"/>
              <a:buNone/>
              <a:defRPr sz="2000">
                <a:latin typeface="+mn-lt"/>
              </a:defRPr>
            </a:lvl2pPr>
            <a:lvl3pPr indent="0" algn="ctr" defTabSz="914400" eaLnBrk="1" latinLnBrk="0" hangingPunct="1">
              <a:lnSpc>
                <a:spcPct val="90000"/>
              </a:lnSpc>
              <a:spcBef>
                <a:spcPts val="500"/>
              </a:spcBef>
              <a:buFont typeface="Arial" panose="020B0604020202020204" pitchFamily="34" charset="0"/>
              <a:buNone/>
              <a:defRPr sz="1800">
                <a:latin typeface="+mn-lt"/>
              </a:defRPr>
            </a:lvl3pPr>
            <a:lvl4pPr indent="0" algn="ctr" defTabSz="914400" eaLnBrk="1" latinLnBrk="0" hangingPunct="1">
              <a:lnSpc>
                <a:spcPct val="90000"/>
              </a:lnSpc>
              <a:spcBef>
                <a:spcPts val="500"/>
              </a:spcBef>
              <a:buFont typeface="Arial" panose="020B0604020202020204" pitchFamily="34" charset="0"/>
              <a:buNone/>
              <a:defRPr sz="1600">
                <a:latin typeface="+mn-lt"/>
              </a:defRPr>
            </a:lvl4pPr>
            <a:lvl5pPr indent="0" algn="ctr" defTabSz="914400" eaLnBrk="1" latinLnBrk="0" hangingPunct="1">
              <a:lnSpc>
                <a:spcPct val="90000"/>
              </a:lnSpc>
              <a:spcBef>
                <a:spcPts val="500"/>
              </a:spcBef>
              <a:buFont typeface="Arial" panose="020B0604020202020204" pitchFamily="34" charset="0"/>
              <a:buNone/>
              <a:defRPr sz="1600">
                <a:latin typeface="+mn-lt"/>
              </a:defRPr>
            </a:lvl5pPr>
            <a:lvl6pPr indent="0" algn="ctr">
              <a:lnSpc>
                <a:spcPct val="90000"/>
              </a:lnSpc>
              <a:spcBef>
                <a:spcPts val="500"/>
              </a:spcBef>
              <a:buFont typeface="Arial" panose="020B0604020202020204" pitchFamily="34" charset="0"/>
              <a:buNone/>
              <a:defRPr sz="1600">
                <a:latin typeface="+mn-lt"/>
              </a:defRPr>
            </a:lvl6pPr>
            <a:lvl7pPr indent="0" algn="ctr">
              <a:lnSpc>
                <a:spcPct val="90000"/>
              </a:lnSpc>
              <a:spcBef>
                <a:spcPts val="500"/>
              </a:spcBef>
              <a:buFont typeface="Arial" panose="020B0604020202020204" pitchFamily="34" charset="0"/>
              <a:buNone/>
              <a:defRPr sz="1600">
                <a:latin typeface="+mn-lt"/>
              </a:defRPr>
            </a:lvl7pPr>
            <a:lvl8pPr indent="0" algn="ctr">
              <a:lnSpc>
                <a:spcPct val="90000"/>
              </a:lnSpc>
              <a:spcBef>
                <a:spcPts val="500"/>
              </a:spcBef>
              <a:buFont typeface="Arial" panose="020B0604020202020204" pitchFamily="34" charset="0"/>
              <a:buNone/>
              <a:defRPr sz="1600">
                <a:latin typeface="+mn-lt"/>
              </a:defRPr>
            </a:lvl8pPr>
            <a:lvl9pPr indent="0" algn="ctr">
              <a:lnSpc>
                <a:spcPct val="90000"/>
              </a:lnSpc>
              <a:spcBef>
                <a:spcPts val="500"/>
              </a:spcBef>
              <a:buFont typeface="Arial" panose="020B0604020202020204" pitchFamily="34" charset="0"/>
              <a:buNone/>
              <a:defRPr sz="1600">
                <a:latin typeface="+mn-lt"/>
              </a:defRPr>
            </a:lvl9pPr>
          </a:lstStyle>
          <a:p>
            <a:r>
              <a:rPr lang="it-IT" sz="2800" dirty="0">
                <a:latin typeface="Swis721 Cn BT" panose="020B0506020202030204" pitchFamily="34" charset="0"/>
                <a:cs typeface="Segoe UI Semilight" panose="020B0402040204020203" pitchFamily="34" charset="0"/>
              </a:rPr>
              <a:t>Elementi costruttivi,</a:t>
            </a:r>
          </a:p>
          <a:p>
            <a:r>
              <a:rPr lang="it-IT" sz="2800" dirty="0">
                <a:latin typeface="Swis721 Cn BT" panose="020B0506020202030204" pitchFamily="34" charset="0"/>
                <a:cs typeface="Segoe UI Semilight" panose="020B0402040204020203" pitchFamily="34" charset="0"/>
              </a:rPr>
              <a:t>materiali e tecniche</a:t>
            </a:r>
          </a:p>
        </p:txBody>
      </p:sp>
      <p:sp>
        <p:nvSpPr>
          <p:cNvPr id="3" name="Sottotitolo 2">
            <a:extLst>
              <a:ext uri="{FF2B5EF4-FFF2-40B4-BE49-F238E27FC236}">
                <a16:creationId xmlns:a16="http://schemas.microsoft.com/office/drawing/2014/main" id="{38A41E07-A6AF-43A0-A181-B99689608CEB}"/>
              </a:ext>
            </a:extLst>
          </p:cNvPr>
          <p:cNvSpPr txBox="1">
            <a:spLocks/>
          </p:cNvSpPr>
          <p:nvPr/>
        </p:nvSpPr>
        <p:spPr>
          <a:xfrm>
            <a:off x="1143000" y="2423869"/>
            <a:ext cx="6858000" cy="1005131"/>
          </a:xfrm>
          <a:prstGeom prst="rect">
            <a:avLst/>
          </a:prstGeom>
        </p:spPr>
        <p:txBody>
          <a:bodyPr vert="horz" lIns="91440" tIns="45720" rIns="91440" bIns="45720" rtlCol="0">
            <a:normAutofit/>
          </a:bodyPr>
          <a:lstStyle>
            <a:lvl1pPr marL="0" indent="0" algn="ctr" defTabSz="914400" eaLnBrk="1" latinLnBrk="0" hangingPunct="1">
              <a:lnSpc>
                <a:spcPct val="90000"/>
              </a:lnSpc>
              <a:spcBef>
                <a:spcPts val="1000"/>
              </a:spcBef>
              <a:buFont typeface="Arial" panose="020B0604020202020204" pitchFamily="34" charset="0"/>
              <a:buNone/>
              <a:defRPr sz="4000" b="1">
                <a:latin typeface="Source Sans Pro" panose="020B0503030403020204" pitchFamily="34" charset="0"/>
              </a:defRPr>
            </a:lvl1pPr>
            <a:lvl2pPr indent="0" algn="ctr" defTabSz="914400" eaLnBrk="1" latinLnBrk="0" hangingPunct="1">
              <a:lnSpc>
                <a:spcPct val="90000"/>
              </a:lnSpc>
              <a:spcBef>
                <a:spcPts val="500"/>
              </a:spcBef>
              <a:buFont typeface="Arial" panose="020B0604020202020204" pitchFamily="34" charset="0"/>
              <a:buNone/>
              <a:defRPr sz="2000">
                <a:latin typeface="+mn-lt"/>
              </a:defRPr>
            </a:lvl2pPr>
            <a:lvl3pPr indent="0" algn="ctr" defTabSz="914400" eaLnBrk="1" latinLnBrk="0" hangingPunct="1">
              <a:lnSpc>
                <a:spcPct val="90000"/>
              </a:lnSpc>
              <a:spcBef>
                <a:spcPts val="500"/>
              </a:spcBef>
              <a:buFont typeface="Arial" panose="020B0604020202020204" pitchFamily="34" charset="0"/>
              <a:buNone/>
              <a:defRPr sz="1800">
                <a:latin typeface="+mn-lt"/>
              </a:defRPr>
            </a:lvl3pPr>
            <a:lvl4pPr indent="0" algn="ctr" defTabSz="914400" eaLnBrk="1" latinLnBrk="0" hangingPunct="1">
              <a:lnSpc>
                <a:spcPct val="90000"/>
              </a:lnSpc>
              <a:spcBef>
                <a:spcPts val="500"/>
              </a:spcBef>
              <a:buFont typeface="Arial" panose="020B0604020202020204" pitchFamily="34" charset="0"/>
              <a:buNone/>
              <a:defRPr sz="1600">
                <a:latin typeface="+mn-lt"/>
              </a:defRPr>
            </a:lvl4pPr>
            <a:lvl5pPr indent="0" algn="ctr" defTabSz="914400" eaLnBrk="1" latinLnBrk="0" hangingPunct="1">
              <a:lnSpc>
                <a:spcPct val="90000"/>
              </a:lnSpc>
              <a:spcBef>
                <a:spcPts val="500"/>
              </a:spcBef>
              <a:buFont typeface="Arial" panose="020B0604020202020204" pitchFamily="34" charset="0"/>
              <a:buNone/>
              <a:defRPr sz="1600">
                <a:latin typeface="+mn-lt"/>
              </a:defRPr>
            </a:lvl5pPr>
            <a:lvl6pPr indent="0" algn="ctr">
              <a:lnSpc>
                <a:spcPct val="90000"/>
              </a:lnSpc>
              <a:spcBef>
                <a:spcPts val="500"/>
              </a:spcBef>
              <a:buFont typeface="Arial" panose="020B0604020202020204" pitchFamily="34" charset="0"/>
              <a:buNone/>
              <a:defRPr sz="1600">
                <a:latin typeface="+mn-lt"/>
              </a:defRPr>
            </a:lvl6pPr>
            <a:lvl7pPr indent="0" algn="ctr">
              <a:lnSpc>
                <a:spcPct val="90000"/>
              </a:lnSpc>
              <a:spcBef>
                <a:spcPts val="500"/>
              </a:spcBef>
              <a:buFont typeface="Arial" panose="020B0604020202020204" pitchFamily="34" charset="0"/>
              <a:buNone/>
              <a:defRPr sz="1600">
                <a:latin typeface="+mn-lt"/>
              </a:defRPr>
            </a:lvl7pPr>
            <a:lvl8pPr indent="0" algn="ctr">
              <a:lnSpc>
                <a:spcPct val="90000"/>
              </a:lnSpc>
              <a:spcBef>
                <a:spcPts val="500"/>
              </a:spcBef>
              <a:buFont typeface="Arial" panose="020B0604020202020204" pitchFamily="34" charset="0"/>
              <a:buNone/>
              <a:defRPr sz="1600">
                <a:latin typeface="+mn-lt"/>
              </a:defRPr>
            </a:lvl8pPr>
            <a:lvl9pPr indent="0" algn="ctr">
              <a:lnSpc>
                <a:spcPct val="90000"/>
              </a:lnSpc>
              <a:spcBef>
                <a:spcPts val="500"/>
              </a:spcBef>
              <a:buFont typeface="Arial" panose="020B0604020202020204" pitchFamily="34" charset="0"/>
              <a:buNone/>
              <a:defRPr sz="1600">
                <a:latin typeface="+mn-lt"/>
              </a:defRPr>
            </a:lvl9pPr>
          </a:lstStyle>
          <a:p>
            <a:r>
              <a:rPr lang="it-IT" sz="6600" dirty="0">
                <a:solidFill>
                  <a:srgbClr val="1277AA"/>
                </a:solidFill>
                <a:latin typeface="Swis721 Cn BT" panose="020B0506020202030204" pitchFamily="34" charset="0"/>
                <a:cs typeface="Segoe UI Semilight" panose="020B0402040204020203" pitchFamily="34" charset="0"/>
              </a:rPr>
              <a:t>2.4</a:t>
            </a:r>
          </a:p>
        </p:txBody>
      </p:sp>
    </p:spTree>
    <p:extLst>
      <p:ext uri="{BB962C8B-B14F-4D97-AF65-F5344CB8AC3E}">
        <p14:creationId xmlns:p14="http://schemas.microsoft.com/office/powerpoint/2010/main" val="11912831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a:t>
            </a:r>
          </a:p>
        </p:txBody>
      </p:sp>
      <p:sp>
        <p:nvSpPr>
          <p:cNvPr id="8" name="Title 3">
            <a:extLst>
              <a:ext uri="{FF2B5EF4-FFF2-40B4-BE49-F238E27FC236}">
                <a16:creationId xmlns:a16="http://schemas.microsoft.com/office/drawing/2014/main" id="{00EA7B20-283D-44DA-8647-D58902047133}"/>
              </a:ext>
            </a:extLst>
          </p:cNvPr>
          <p:cNvSpPr txBox="1">
            <a:spLocks/>
          </p:cNvSpPr>
          <p:nvPr/>
        </p:nvSpPr>
        <p:spPr>
          <a:xfrm>
            <a:off x="4848551" y="2510504"/>
            <a:ext cx="1764000" cy="672164"/>
          </a:xfrm>
          <a:prstGeom prst="rect">
            <a:avLst/>
          </a:prstGeom>
          <a:solidFill>
            <a:schemeClr val="bg1"/>
          </a:solidFill>
          <a:ln>
            <a:solidFill>
              <a:srgbClr val="1277AA"/>
            </a:solidFill>
          </a:ln>
        </p:spPr>
        <p:txBody>
          <a:bodyPr vert="horz" lIns="91440" tIns="108000" rIns="91440" bIns="108000" rtlCol="0" anchor="ctr">
            <a:noAutofit/>
          </a:bodyPr>
          <a:lstStyle>
            <a:defPPr>
              <a:defRPr lang="en-US"/>
            </a:defPPr>
            <a:lvl1pPr algn="ctr">
              <a:spcBef>
                <a:spcPct val="0"/>
              </a:spcBef>
              <a:defRPr b="1">
                <a:solidFill>
                  <a:srgbClr val="008080"/>
                </a:solidFill>
                <a:latin typeface="Swis721 Cn BT" panose="020B0506020202030204" pitchFamily="34" charset="0"/>
                <a:ea typeface="+mj-ea"/>
                <a:cs typeface="+mj-cs"/>
              </a:defRPr>
            </a:lvl1pPr>
          </a:lstStyle>
          <a:p>
            <a:r>
              <a:rPr lang="it-IT" sz="2000" dirty="0">
                <a:solidFill>
                  <a:srgbClr val="1277AA"/>
                </a:solidFill>
                <a:cs typeface="Segoe UI Semilight" panose="020B0402040204020203" pitchFamily="34" charset="0"/>
              </a:rPr>
              <a:t>ossatura muraria</a:t>
            </a:r>
          </a:p>
        </p:txBody>
      </p:sp>
      <p:sp>
        <p:nvSpPr>
          <p:cNvPr id="9" name="Title 3">
            <a:extLst>
              <a:ext uri="{FF2B5EF4-FFF2-40B4-BE49-F238E27FC236}">
                <a16:creationId xmlns:a16="http://schemas.microsoft.com/office/drawing/2014/main" id="{3ACED5CD-BCC2-4D9D-9FE1-BE946C698E6A}"/>
              </a:ext>
            </a:extLst>
          </p:cNvPr>
          <p:cNvSpPr txBox="1">
            <a:spLocks/>
          </p:cNvSpPr>
          <p:nvPr/>
        </p:nvSpPr>
        <p:spPr>
          <a:xfrm>
            <a:off x="7186863" y="1560899"/>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008080"/>
                </a:solidFill>
                <a:latin typeface="Swis721 Cn BT" panose="020B0506020202030204" pitchFamily="34" charset="0"/>
                <a:ea typeface="+mj-ea"/>
                <a:cs typeface="+mj-cs"/>
              </a:defRPr>
            </a:lvl1pPr>
          </a:lstStyle>
          <a:p>
            <a:r>
              <a:rPr lang="it-IT" sz="1600" dirty="0">
                <a:solidFill>
                  <a:srgbClr val="1277AA"/>
                </a:solidFill>
                <a:cs typeface="Segoe UI Semilight" panose="020B0402040204020203" pitchFamily="34" charset="0"/>
              </a:rPr>
              <a:t>legno</a:t>
            </a:r>
            <a:endParaRPr lang="it-IT" sz="1600" b="1" dirty="0">
              <a:solidFill>
                <a:srgbClr val="1277AA"/>
              </a:solidFill>
              <a:cs typeface="Segoe UI Semilight" panose="020B0402040204020203" pitchFamily="34" charset="0"/>
            </a:endParaRPr>
          </a:p>
        </p:txBody>
      </p:sp>
      <p:cxnSp>
        <p:nvCxnSpPr>
          <p:cNvPr id="10" name="Forma 9">
            <a:extLst>
              <a:ext uri="{FF2B5EF4-FFF2-40B4-BE49-F238E27FC236}">
                <a16:creationId xmlns:a16="http://schemas.microsoft.com/office/drawing/2014/main" id="{819B99FF-677E-4CEE-97DA-AFBDA7C4D481}"/>
              </a:ext>
            </a:extLst>
          </p:cNvPr>
          <p:cNvCxnSpPr>
            <a:cxnSpLocks/>
            <a:stCxn id="8" idx="3"/>
            <a:endCxn id="9" idx="1"/>
          </p:cNvCxnSpPr>
          <p:nvPr/>
        </p:nvCxnSpPr>
        <p:spPr bwMode="auto">
          <a:xfrm flipV="1">
            <a:off x="6612551" y="1866394"/>
            <a:ext cx="574312" cy="980192"/>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1" name="Title 3">
            <a:extLst>
              <a:ext uri="{FF2B5EF4-FFF2-40B4-BE49-F238E27FC236}">
                <a16:creationId xmlns:a16="http://schemas.microsoft.com/office/drawing/2014/main" id="{06D9CA37-CFB1-46C1-ADE6-ED59C81BA1BC}"/>
              </a:ext>
            </a:extLst>
          </p:cNvPr>
          <p:cNvSpPr txBox="1">
            <a:spLocks/>
          </p:cNvSpPr>
          <p:nvPr/>
        </p:nvSpPr>
        <p:spPr>
          <a:xfrm>
            <a:off x="7186863" y="2760808"/>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pietra</a:t>
            </a:r>
          </a:p>
          <a:p>
            <a:r>
              <a:rPr lang="it-IT" sz="1600" dirty="0">
                <a:latin typeface="Swis721 Cn BT" panose="020B0506020202030204" pitchFamily="34" charset="0"/>
              </a:rPr>
              <a:t>laterizio</a:t>
            </a:r>
          </a:p>
        </p:txBody>
      </p:sp>
      <p:cxnSp>
        <p:nvCxnSpPr>
          <p:cNvPr id="12" name="Forma 9">
            <a:extLst>
              <a:ext uri="{FF2B5EF4-FFF2-40B4-BE49-F238E27FC236}">
                <a16:creationId xmlns:a16="http://schemas.microsoft.com/office/drawing/2014/main" id="{9C95FE6B-7EC1-45AE-9370-A0DACFC8FD47}"/>
              </a:ext>
            </a:extLst>
          </p:cNvPr>
          <p:cNvCxnSpPr>
            <a:cxnSpLocks/>
            <a:stCxn id="8" idx="3"/>
            <a:endCxn id="11" idx="1"/>
          </p:cNvCxnSpPr>
          <p:nvPr/>
        </p:nvCxnSpPr>
        <p:spPr bwMode="auto">
          <a:xfrm>
            <a:off x="6612551" y="2846586"/>
            <a:ext cx="574312" cy="219717"/>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5" name="Title 3">
            <a:extLst>
              <a:ext uri="{FF2B5EF4-FFF2-40B4-BE49-F238E27FC236}">
                <a16:creationId xmlns:a16="http://schemas.microsoft.com/office/drawing/2014/main" id="{9AE2A6E1-613D-4679-89FA-8BDD5CAC7963}"/>
              </a:ext>
            </a:extLst>
          </p:cNvPr>
          <p:cNvSpPr txBox="1">
            <a:spLocks/>
          </p:cNvSpPr>
          <p:nvPr/>
        </p:nvSpPr>
        <p:spPr>
          <a:xfrm>
            <a:off x="4848551" y="1216529"/>
            <a:ext cx="1764000" cy="1076519"/>
          </a:xfrm>
          <a:prstGeom prst="rect">
            <a:avLst/>
          </a:prstGeom>
          <a:solidFill>
            <a:srgbClr val="1277AA"/>
          </a:solidFill>
        </p:spPr>
        <p:txBody>
          <a:bodyPr vert="horz" lIns="91440" tIns="108000" rIns="91440" bIns="108000" rtlCol="0" anchor="ctr">
            <a:noAutofit/>
          </a:bodyPr>
          <a:lstStyle>
            <a:defPPr>
              <a:defRPr lang="en-US"/>
            </a:defPPr>
            <a:lvl1pPr algn="ctr">
              <a:spcBef>
                <a:spcPct val="0"/>
              </a:spcBef>
              <a:defRPr sz="2000" b="1">
                <a:solidFill>
                  <a:schemeClr val="bg1"/>
                </a:solidFill>
                <a:latin typeface="Swis721 Cn BT" panose="020B0506020202030204" pitchFamily="34" charset="0"/>
                <a:ea typeface="+mj-ea"/>
                <a:cs typeface="Segoe UI" panose="020B0502040204020203" pitchFamily="34" charset="0"/>
              </a:defRPr>
            </a:lvl1pPr>
          </a:lstStyle>
          <a:p>
            <a:r>
              <a:rPr lang="it-IT" sz="1800" dirty="0">
                <a:cs typeface="Segoe UI Semilight" panose="020B0402040204020203" pitchFamily="34" charset="0"/>
              </a:rPr>
              <a:t>STRUTTURE IN ELEVAZIONE</a:t>
            </a:r>
          </a:p>
        </p:txBody>
      </p:sp>
      <p:sp>
        <p:nvSpPr>
          <p:cNvPr id="13" name="Title 3">
            <a:extLst>
              <a:ext uri="{FF2B5EF4-FFF2-40B4-BE49-F238E27FC236}">
                <a16:creationId xmlns:a16="http://schemas.microsoft.com/office/drawing/2014/main" id="{CCDC1EDB-BF73-4D30-A007-22106C9AD72C}"/>
              </a:ext>
            </a:extLst>
          </p:cNvPr>
          <p:cNvSpPr txBox="1">
            <a:spLocks/>
          </p:cNvSpPr>
          <p:nvPr/>
        </p:nvSpPr>
        <p:spPr>
          <a:xfrm>
            <a:off x="701770" y="2510504"/>
            <a:ext cx="1764000" cy="672164"/>
          </a:xfrm>
          <a:prstGeom prst="rect">
            <a:avLst/>
          </a:prstGeom>
          <a:solidFill>
            <a:schemeClr val="bg1"/>
          </a:solidFill>
          <a:ln>
            <a:solidFill>
              <a:srgbClr val="1277AA"/>
            </a:solidFill>
          </a:ln>
        </p:spPr>
        <p:txBody>
          <a:bodyPr vert="horz" lIns="91440" tIns="108000" rIns="91440" bIns="108000" rtlCol="0" anchor="ctr">
            <a:noAutofit/>
          </a:bodyPr>
          <a:lstStyle>
            <a:defPPr>
              <a:defRPr lang="en-US"/>
            </a:defPPr>
            <a:lvl1pPr algn="ctr">
              <a:spcBef>
                <a:spcPct val="0"/>
              </a:spcBef>
              <a:defRPr b="1">
                <a:solidFill>
                  <a:srgbClr val="008080"/>
                </a:solidFill>
                <a:latin typeface="Swis721 Cn BT" panose="020B0506020202030204" pitchFamily="34" charset="0"/>
                <a:ea typeface="+mj-ea"/>
                <a:cs typeface="+mj-cs"/>
              </a:defRPr>
            </a:lvl1pPr>
          </a:lstStyle>
          <a:p>
            <a:r>
              <a:rPr lang="it-IT" sz="2000" dirty="0">
                <a:solidFill>
                  <a:srgbClr val="1277AA"/>
                </a:solidFill>
                <a:cs typeface="Segoe UI Semilight" panose="020B0402040204020203" pitchFamily="34" charset="0"/>
              </a:rPr>
              <a:t>scheletro portante</a:t>
            </a:r>
          </a:p>
        </p:txBody>
      </p:sp>
      <p:sp>
        <p:nvSpPr>
          <p:cNvPr id="14" name="Title 3">
            <a:extLst>
              <a:ext uri="{FF2B5EF4-FFF2-40B4-BE49-F238E27FC236}">
                <a16:creationId xmlns:a16="http://schemas.microsoft.com/office/drawing/2014/main" id="{8D71E734-1CBD-4B29-87B6-3D9D1619AC41}"/>
              </a:ext>
            </a:extLst>
          </p:cNvPr>
          <p:cNvSpPr txBox="1">
            <a:spLocks/>
          </p:cNvSpPr>
          <p:nvPr/>
        </p:nvSpPr>
        <p:spPr>
          <a:xfrm>
            <a:off x="3040082" y="1560899"/>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008080"/>
                </a:solidFill>
                <a:latin typeface="Swis721 Cn BT" panose="020B0506020202030204" pitchFamily="34" charset="0"/>
                <a:ea typeface="+mj-ea"/>
                <a:cs typeface="+mj-cs"/>
              </a:defRPr>
            </a:lvl1pPr>
          </a:lstStyle>
          <a:p>
            <a:r>
              <a:rPr lang="it-IT" sz="1600" dirty="0">
                <a:solidFill>
                  <a:srgbClr val="1277AA"/>
                </a:solidFill>
                <a:cs typeface="Segoe UI Semilight" panose="020B0402040204020203" pitchFamily="34" charset="0"/>
              </a:rPr>
              <a:t>legno</a:t>
            </a:r>
            <a:endParaRPr lang="it-IT" sz="1600" b="1" dirty="0">
              <a:solidFill>
                <a:srgbClr val="1277AA"/>
              </a:solidFill>
              <a:cs typeface="Segoe UI Semilight" panose="020B0402040204020203" pitchFamily="34" charset="0"/>
            </a:endParaRPr>
          </a:p>
        </p:txBody>
      </p:sp>
      <p:cxnSp>
        <p:nvCxnSpPr>
          <p:cNvPr id="16" name="Forma 9">
            <a:extLst>
              <a:ext uri="{FF2B5EF4-FFF2-40B4-BE49-F238E27FC236}">
                <a16:creationId xmlns:a16="http://schemas.microsoft.com/office/drawing/2014/main" id="{5FBDEFF5-2981-4EC6-AB94-02833406DD5A}"/>
              </a:ext>
            </a:extLst>
          </p:cNvPr>
          <p:cNvCxnSpPr>
            <a:cxnSpLocks/>
            <a:stCxn id="13" idx="3"/>
            <a:endCxn id="14" idx="1"/>
          </p:cNvCxnSpPr>
          <p:nvPr/>
        </p:nvCxnSpPr>
        <p:spPr bwMode="auto">
          <a:xfrm flipV="1">
            <a:off x="2465770" y="1866394"/>
            <a:ext cx="574312" cy="980192"/>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7" name="Title 3">
            <a:extLst>
              <a:ext uri="{FF2B5EF4-FFF2-40B4-BE49-F238E27FC236}">
                <a16:creationId xmlns:a16="http://schemas.microsoft.com/office/drawing/2014/main" id="{DA9C0EBB-5105-4BB7-AED8-F4B3D7695132}"/>
              </a:ext>
            </a:extLst>
          </p:cNvPr>
          <p:cNvSpPr txBox="1">
            <a:spLocks/>
          </p:cNvSpPr>
          <p:nvPr/>
        </p:nvSpPr>
        <p:spPr>
          <a:xfrm>
            <a:off x="3040082" y="2760808"/>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acciaio</a:t>
            </a:r>
            <a:endParaRPr lang="it-IT" sz="1600" b="1" dirty="0">
              <a:latin typeface="Swis721 Cn BT" panose="020B0506020202030204" pitchFamily="34" charset="0"/>
            </a:endParaRPr>
          </a:p>
        </p:txBody>
      </p:sp>
      <p:cxnSp>
        <p:nvCxnSpPr>
          <p:cNvPr id="18" name="Forma 9">
            <a:extLst>
              <a:ext uri="{FF2B5EF4-FFF2-40B4-BE49-F238E27FC236}">
                <a16:creationId xmlns:a16="http://schemas.microsoft.com/office/drawing/2014/main" id="{A1314B0F-5C6F-4F08-8385-2AFA1695E64F}"/>
              </a:ext>
            </a:extLst>
          </p:cNvPr>
          <p:cNvCxnSpPr>
            <a:cxnSpLocks/>
            <a:stCxn id="13" idx="3"/>
            <a:endCxn id="17" idx="1"/>
          </p:cNvCxnSpPr>
          <p:nvPr/>
        </p:nvCxnSpPr>
        <p:spPr bwMode="auto">
          <a:xfrm>
            <a:off x="2465770" y="2846586"/>
            <a:ext cx="574312" cy="219717"/>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9" name="Title 3">
            <a:extLst>
              <a:ext uri="{FF2B5EF4-FFF2-40B4-BE49-F238E27FC236}">
                <a16:creationId xmlns:a16="http://schemas.microsoft.com/office/drawing/2014/main" id="{C70E51D7-F3A9-4F39-A265-7A759509CAA2}"/>
              </a:ext>
            </a:extLst>
          </p:cNvPr>
          <p:cNvSpPr txBox="1">
            <a:spLocks/>
          </p:cNvSpPr>
          <p:nvPr/>
        </p:nvSpPr>
        <p:spPr>
          <a:xfrm>
            <a:off x="701770" y="1216529"/>
            <a:ext cx="1764000" cy="1076519"/>
          </a:xfrm>
          <a:prstGeom prst="rect">
            <a:avLst/>
          </a:prstGeom>
          <a:solidFill>
            <a:srgbClr val="1277AA"/>
          </a:solidFill>
        </p:spPr>
        <p:txBody>
          <a:bodyPr vert="horz" lIns="91440" tIns="108000" rIns="91440" bIns="108000" rtlCol="0" anchor="ctr">
            <a:noAutofit/>
          </a:bodyPr>
          <a:lstStyle>
            <a:defPPr>
              <a:defRPr lang="en-US"/>
            </a:defPPr>
            <a:lvl1pPr algn="ctr">
              <a:spcBef>
                <a:spcPct val="0"/>
              </a:spcBef>
              <a:defRPr sz="2000" b="1">
                <a:solidFill>
                  <a:schemeClr val="bg1"/>
                </a:solidFill>
                <a:latin typeface="Swis721 Cn BT" panose="020B0506020202030204" pitchFamily="34" charset="0"/>
                <a:ea typeface="+mj-ea"/>
                <a:cs typeface="Segoe UI" panose="020B0502040204020203" pitchFamily="34" charset="0"/>
              </a:defRPr>
            </a:lvl1pPr>
          </a:lstStyle>
          <a:p>
            <a:r>
              <a:rPr lang="it-IT" sz="1800" dirty="0">
                <a:cs typeface="Segoe UI Semilight" panose="020B0402040204020203" pitchFamily="34" charset="0"/>
              </a:rPr>
              <a:t>STRUTTURE IN ELEVAZIONE</a:t>
            </a:r>
          </a:p>
        </p:txBody>
      </p:sp>
      <p:sp>
        <p:nvSpPr>
          <p:cNvPr id="20" name="Title 3">
            <a:extLst>
              <a:ext uri="{FF2B5EF4-FFF2-40B4-BE49-F238E27FC236}">
                <a16:creationId xmlns:a16="http://schemas.microsoft.com/office/drawing/2014/main" id="{43ABB08C-F1B5-41E5-ABCC-3E1B04D933B2}"/>
              </a:ext>
            </a:extLst>
          </p:cNvPr>
          <p:cNvSpPr txBox="1">
            <a:spLocks/>
          </p:cNvSpPr>
          <p:nvPr/>
        </p:nvSpPr>
        <p:spPr>
          <a:xfrm>
            <a:off x="3040082" y="4046494"/>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calcestruzzo</a:t>
            </a:r>
            <a:endParaRPr lang="it-IT" sz="1600" b="1" dirty="0">
              <a:latin typeface="Swis721 Cn BT" panose="020B0506020202030204" pitchFamily="34" charset="0"/>
            </a:endParaRPr>
          </a:p>
        </p:txBody>
      </p:sp>
      <p:sp>
        <p:nvSpPr>
          <p:cNvPr id="21" name="Title 3">
            <a:extLst>
              <a:ext uri="{FF2B5EF4-FFF2-40B4-BE49-F238E27FC236}">
                <a16:creationId xmlns:a16="http://schemas.microsoft.com/office/drawing/2014/main" id="{21FC6B79-4038-4415-B1DA-FA8FD23F0FE6}"/>
              </a:ext>
            </a:extLst>
          </p:cNvPr>
          <p:cNvSpPr txBox="1">
            <a:spLocks/>
          </p:cNvSpPr>
          <p:nvPr/>
        </p:nvSpPr>
        <p:spPr>
          <a:xfrm>
            <a:off x="3046297" y="5332180"/>
            <a:ext cx="1242939"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misto</a:t>
            </a:r>
            <a:endParaRPr lang="it-IT" sz="1600" b="1" dirty="0">
              <a:latin typeface="Swis721 Cn BT" panose="020B0506020202030204" pitchFamily="34" charset="0"/>
            </a:endParaRPr>
          </a:p>
        </p:txBody>
      </p:sp>
      <p:sp>
        <p:nvSpPr>
          <p:cNvPr id="22" name="Title 3">
            <a:extLst>
              <a:ext uri="{FF2B5EF4-FFF2-40B4-BE49-F238E27FC236}">
                <a16:creationId xmlns:a16="http://schemas.microsoft.com/office/drawing/2014/main" id="{8830C5F0-2B10-4535-ACDD-41210A742CE4}"/>
              </a:ext>
            </a:extLst>
          </p:cNvPr>
          <p:cNvSpPr txBox="1">
            <a:spLocks/>
          </p:cNvSpPr>
          <p:nvPr/>
        </p:nvSpPr>
        <p:spPr>
          <a:xfrm>
            <a:off x="7180648" y="4046494"/>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calcestruzzo</a:t>
            </a:r>
            <a:endParaRPr lang="it-IT" sz="1600" b="1" dirty="0">
              <a:latin typeface="Swis721 Cn BT" panose="020B0506020202030204" pitchFamily="34" charset="0"/>
            </a:endParaRPr>
          </a:p>
        </p:txBody>
      </p:sp>
      <p:sp>
        <p:nvSpPr>
          <p:cNvPr id="23" name="Title 3">
            <a:extLst>
              <a:ext uri="{FF2B5EF4-FFF2-40B4-BE49-F238E27FC236}">
                <a16:creationId xmlns:a16="http://schemas.microsoft.com/office/drawing/2014/main" id="{2ABD7109-062D-48FF-80E2-C8BE1CE24BE2}"/>
              </a:ext>
            </a:extLst>
          </p:cNvPr>
          <p:cNvSpPr txBox="1">
            <a:spLocks/>
          </p:cNvSpPr>
          <p:nvPr/>
        </p:nvSpPr>
        <p:spPr>
          <a:xfrm>
            <a:off x="7186863" y="5332180"/>
            <a:ext cx="1242939"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misto</a:t>
            </a:r>
            <a:endParaRPr lang="it-IT" sz="1600" b="1" dirty="0">
              <a:latin typeface="Swis721 Cn BT" panose="020B0506020202030204" pitchFamily="34" charset="0"/>
            </a:endParaRPr>
          </a:p>
        </p:txBody>
      </p:sp>
      <p:cxnSp>
        <p:nvCxnSpPr>
          <p:cNvPr id="24" name="Forma 9">
            <a:extLst>
              <a:ext uri="{FF2B5EF4-FFF2-40B4-BE49-F238E27FC236}">
                <a16:creationId xmlns:a16="http://schemas.microsoft.com/office/drawing/2014/main" id="{D46CCE97-9D61-43B4-8E88-44E8F60E3271}"/>
              </a:ext>
            </a:extLst>
          </p:cNvPr>
          <p:cNvCxnSpPr>
            <a:cxnSpLocks/>
            <a:stCxn id="13" idx="3"/>
            <a:endCxn id="21" idx="1"/>
          </p:cNvCxnSpPr>
          <p:nvPr/>
        </p:nvCxnSpPr>
        <p:spPr bwMode="auto">
          <a:xfrm>
            <a:off x="2465770" y="2846586"/>
            <a:ext cx="580527" cy="2791089"/>
          </a:xfrm>
          <a:prstGeom prst="bentConnector3">
            <a:avLst>
              <a:gd name="adj1" fmla="val 49453"/>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5" name="Forma 9">
            <a:extLst>
              <a:ext uri="{FF2B5EF4-FFF2-40B4-BE49-F238E27FC236}">
                <a16:creationId xmlns:a16="http://schemas.microsoft.com/office/drawing/2014/main" id="{88D4424B-DE40-43E3-8E0B-563439E4232D}"/>
              </a:ext>
            </a:extLst>
          </p:cNvPr>
          <p:cNvCxnSpPr>
            <a:cxnSpLocks/>
            <a:stCxn id="13" idx="3"/>
            <a:endCxn id="20" idx="1"/>
          </p:cNvCxnSpPr>
          <p:nvPr/>
        </p:nvCxnSpPr>
        <p:spPr bwMode="auto">
          <a:xfrm>
            <a:off x="2465770" y="2846586"/>
            <a:ext cx="574312" cy="1505403"/>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6" name="Forma 9">
            <a:extLst>
              <a:ext uri="{FF2B5EF4-FFF2-40B4-BE49-F238E27FC236}">
                <a16:creationId xmlns:a16="http://schemas.microsoft.com/office/drawing/2014/main" id="{1F259E5F-6C74-4F45-A877-E7659DE95C2C}"/>
              </a:ext>
            </a:extLst>
          </p:cNvPr>
          <p:cNvCxnSpPr>
            <a:cxnSpLocks/>
            <a:stCxn id="8" idx="3"/>
            <a:endCxn id="22" idx="1"/>
          </p:cNvCxnSpPr>
          <p:nvPr/>
        </p:nvCxnSpPr>
        <p:spPr bwMode="auto">
          <a:xfrm>
            <a:off x="6612551" y="2846586"/>
            <a:ext cx="568097" cy="1505403"/>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9" name="Forma 9">
            <a:extLst>
              <a:ext uri="{FF2B5EF4-FFF2-40B4-BE49-F238E27FC236}">
                <a16:creationId xmlns:a16="http://schemas.microsoft.com/office/drawing/2014/main" id="{267D675E-82BE-4C15-8716-21DEF57A534D}"/>
              </a:ext>
            </a:extLst>
          </p:cNvPr>
          <p:cNvCxnSpPr>
            <a:cxnSpLocks/>
            <a:stCxn id="8" idx="3"/>
            <a:endCxn id="23" idx="1"/>
          </p:cNvCxnSpPr>
          <p:nvPr/>
        </p:nvCxnSpPr>
        <p:spPr bwMode="auto">
          <a:xfrm>
            <a:off x="6612551" y="2846586"/>
            <a:ext cx="574312" cy="2791089"/>
          </a:xfrm>
          <a:prstGeom prst="bentConnector3">
            <a:avLst>
              <a:gd name="adj1" fmla="val 49171"/>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2" name="Forma 9">
            <a:extLst>
              <a:ext uri="{FF2B5EF4-FFF2-40B4-BE49-F238E27FC236}">
                <a16:creationId xmlns:a16="http://schemas.microsoft.com/office/drawing/2014/main" id="{59121A6D-6525-42EA-83FE-95DD73F3D4FD}"/>
              </a:ext>
            </a:extLst>
          </p:cNvPr>
          <p:cNvCxnSpPr>
            <a:cxnSpLocks/>
          </p:cNvCxnSpPr>
          <p:nvPr/>
        </p:nvCxnSpPr>
        <p:spPr bwMode="auto">
          <a:xfrm flipV="1">
            <a:off x="1744133" y="2510504"/>
            <a:ext cx="6976534" cy="1368952"/>
          </a:xfrm>
          <a:prstGeom prst="bentConnector3">
            <a:avLst>
              <a:gd name="adj1" fmla="val 72027"/>
            </a:avLst>
          </a:prstGeom>
          <a:ln w="28575">
            <a:solidFill>
              <a:srgbClr val="1277AA"/>
            </a:solidFill>
            <a:prstDash val="sysDot"/>
            <a:headEnd type="none" w="med" len="med"/>
            <a:tailEnd type="none" w="lg" len="lg"/>
          </a:ln>
        </p:spPr>
        <p:style>
          <a:lnRef idx="1">
            <a:schemeClr val="accent1"/>
          </a:lnRef>
          <a:fillRef idx="0">
            <a:schemeClr val="accent1"/>
          </a:fillRef>
          <a:effectRef idx="0">
            <a:schemeClr val="accent1"/>
          </a:effectRef>
          <a:fontRef idx="minor">
            <a:schemeClr val="tx1"/>
          </a:fontRef>
        </p:style>
      </p:cxnSp>
      <p:sp>
        <p:nvSpPr>
          <p:cNvPr id="36" name="Title 3">
            <a:extLst>
              <a:ext uri="{FF2B5EF4-FFF2-40B4-BE49-F238E27FC236}">
                <a16:creationId xmlns:a16="http://schemas.microsoft.com/office/drawing/2014/main" id="{3233F9C4-6A18-4FDA-A4AB-B41338F3195E}"/>
              </a:ext>
            </a:extLst>
          </p:cNvPr>
          <p:cNvSpPr txBox="1">
            <a:spLocks/>
          </p:cNvSpPr>
          <p:nvPr/>
        </p:nvSpPr>
        <p:spPr>
          <a:xfrm>
            <a:off x="628651" y="3405332"/>
            <a:ext cx="1971674" cy="377457"/>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procedimento a secco</a:t>
            </a:r>
          </a:p>
        </p:txBody>
      </p:sp>
      <p:sp>
        <p:nvSpPr>
          <p:cNvPr id="37" name="Title 3">
            <a:extLst>
              <a:ext uri="{FF2B5EF4-FFF2-40B4-BE49-F238E27FC236}">
                <a16:creationId xmlns:a16="http://schemas.microsoft.com/office/drawing/2014/main" id="{7FF9C6AE-EF70-4639-A5B0-64B71AD1CCB2}"/>
              </a:ext>
            </a:extLst>
          </p:cNvPr>
          <p:cNvSpPr txBox="1">
            <a:spLocks/>
          </p:cNvSpPr>
          <p:nvPr/>
        </p:nvSpPr>
        <p:spPr>
          <a:xfrm>
            <a:off x="628651" y="4002344"/>
            <a:ext cx="1971674" cy="377457"/>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procedimento a umido</a:t>
            </a:r>
          </a:p>
        </p:txBody>
      </p:sp>
    </p:spTree>
    <p:extLst>
      <p:ext uri="{BB962C8B-B14F-4D97-AF65-F5344CB8AC3E}">
        <p14:creationId xmlns:p14="http://schemas.microsoft.com/office/powerpoint/2010/main" val="3886715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a:t>
            </a:r>
          </a:p>
        </p:txBody>
      </p:sp>
      <p:sp>
        <p:nvSpPr>
          <p:cNvPr id="8" name="Title 3">
            <a:extLst>
              <a:ext uri="{FF2B5EF4-FFF2-40B4-BE49-F238E27FC236}">
                <a16:creationId xmlns:a16="http://schemas.microsoft.com/office/drawing/2014/main" id="{00EA7B20-283D-44DA-8647-D58902047133}"/>
              </a:ext>
            </a:extLst>
          </p:cNvPr>
          <p:cNvSpPr txBox="1">
            <a:spLocks/>
          </p:cNvSpPr>
          <p:nvPr/>
        </p:nvSpPr>
        <p:spPr>
          <a:xfrm>
            <a:off x="4848551" y="2510504"/>
            <a:ext cx="1764000" cy="672164"/>
          </a:xfrm>
          <a:prstGeom prst="rect">
            <a:avLst/>
          </a:prstGeom>
          <a:solidFill>
            <a:schemeClr val="bg1"/>
          </a:solidFill>
          <a:ln>
            <a:solidFill>
              <a:srgbClr val="1277AA"/>
            </a:solidFill>
          </a:ln>
        </p:spPr>
        <p:txBody>
          <a:bodyPr vert="horz" lIns="91440" tIns="108000" rIns="91440" bIns="108000" rtlCol="0" anchor="ctr">
            <a:noAutofit/>
          </a:bodyPr>
          <a:lstStyle>
            <a:defPPr>
              <a:defRPr lang="en-US"/>
            </a:defPPr>
            <a:lvl1pPr algn="ctr">
              <a:spcBef>
                <a:spcPct val="0"/>
              </a:spcBef>
              <a:defRPr b="1">
                <a:solidFill>
                  <a:srgbClr val="008080"/>
                </a:solidFill>
                <a:latin typeface="Swis721 Cn BT" panose="020B0506020202030204" pitchFamily="34" charset="0"/>
                <a:ea typeface="+mj-ea"/>
                <a:cs typeface="+mj-cs"/>
              </a:defRPr>
            </a:lvl1pPr>
          </a:lstStyle>
          <a:p>
            <a:r>
              <a:rPr lang="it-IT" sz="2000" dirty="0">
                <a:solidFill>
                  <a:srgbClr val="1277AA"/>
                </a:solidFill>
                <a:cs typeface="Segoe UI Semilight" panose="020B0402040204020203" pitchFamily="34" charset="0"/>
              </a:rPr>
              <a:t>ossatura muraria</a:t>
            </a:r>
          </a:p>
        </p:txBody>
      </p:sp>
      <p:sp>
        <p:nvSpPr>
          <p:cNvPr id="9" name="Title 3">
            <a:extLst>
              <a:ext uri="{FF2B5EF4-FFF2-40B4-BE49-F238E27FC236}">
                <a16:creationId xmlns:a16="http://schemas.microsoft.com/office/drawing/2014/main" id="{3ACED5CD-BCC2-4D9D-9FE1-BE946C698E6A}"/>
              </a:ext>
            </a:extLst>
          </p:cNvPr>
          <p:cNvSpPr txBox="1">
            <a:spLocks/>
          </p:cNvSpPr>
          <p:nvPr/>
        </p:nvSpPr>
        <p:spPr>
          <a:xfrm>
            <a:off x="7186863" y="1560899"/>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008080"/>
                </a:solidFill>
                <a:latin typeface="Swis721 Cn BT" panose="020B0506020202030204" pitchFamily="34" charset="0"/>
                <a:ea typeface="+mj-ea"/>
                <a:cs typeface="+mj-cs"/>
              </a:defRPr>
            </a:lvl1pPr>
          </a:lstStyle>
          <a:p>
            <a:r>
              <a:rPr lang="it-IT" sz="1600" dirty="0">
                <a:solidFill>
                  <a:srgbClr val="1277AA"/>
                </a:solidFill>
                <a:cs typeface="Segoe UI Semilight" panose="020B0402040204020203" pitchFamily="34" charset="0"/>
              </a:rPr>
              <a:t>cordoli</a:t>
            </a:r>
            <a:endParaRPr lang="it-IT" sz="1600" b="1" dirty="0">
              <a:solidFill>
                <a:srgbClr val="1277AA"/>
              </a:solidFill>
              <a:cs typeface="Segoe UI Semilight" panose="020B0402040204020203" pitchFamily="34" charset="0"/>
            </a:endParaRPr>
          </a:p>
        </p:txBody>
      </p:sp>
      <p:cxnSp>
        <p:nvCxnSpPr>
          <p:cNvPr id="10" name="Forma 9">
            <a:extLst>
              <a:ext uri="{FF2B5EF4-FFF2-40B4-BE49-F238E27FC236}">
                <a16:creationId xmlns:a16="http://schemas.microsoft.com/office/drawing/2014/main" id="{819B99FF-677E-4CEE-97DA-AFBDA7C4D481}"/>
              </a:ext>
            </a:extLst>
          </p:cNvPr>
          <p:cNvCxnSpPr>
            <a:cxnSpLocks/>
            <a:stCxn id="8" idx="3"/>
            <a:endCxn id="9" idx="1"/>
          </p:cNvCxnSpPr>
          <p:nvPr/>
        </p:nvCxnSpPr>
        <p:spPr bwMode="auto">
          <a:xfrm flipV="1">
            <a:off x="6612551" y="1866394"/>
            <a:ext cx="574312" cy="980192"/>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1" name="Title 3">
            <a:extLst>
              <a:ext uri="{FF2B5EF4-FFF2-40B4-BE49-F238E27FC236}">
                <a16:creationId xmlns:a16="http://schemas.microsoft.com/office/drawing/2014/main" id="{06D9CA37-CFB1-46C1-ADE6-ED59C81BA1BC}"/>
              </a:ext>
            </a:extLst>
          </p:cNvPr>
          <p:cNvSpPr txBox="1">
            <a:spLocks/>
          </p:cNvSpPr>
          <p:nvPr/>
        </p:nvSpPr>
        <p:spPr>
          <a:xfrm>
            <a:off x="7186863" y="2760808"/>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setti</a:t>
            </a:r>
          </a:p>
        </p:txBody>
      </p:sp>
      <p:cxnSp>
        <p:nvCxnSpPr>
          <p:cNvPr id="12" name="Forma 9">
            <a:extLst>
              <a:ext uri="{FF2B5EF4-FFF2-40B4-BE49-F238E27FC236}">
                <a16:creationId xmlns:a16="http://schemas.microsoft.com/office/drawing/2014/main" id="{9C95FE6B-7EC1-45AE-9370-A0DACFC8FD47}"/>
              </a:ext>
            </a:extLst>
          </p:cNvPr>
          <p:cNvCxnSpPr>
            <a:cxnSpLocks/>
            <a:stCxn id="8" idx="3"/>
            <a:endCxn id="11" idx="1"/>
          </p:cNvCxnSpPr>
          <p:nvPr/>
        </p:nvCxnSpPr>
        <p:spPr bwMode="auto">
          <a:xfrm>
            <a:off x="6612551" y="2846586"/>
            <a:ext cx="574312" cy="219717"/>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5" name="Title 3">
            <a:extLst>
              <a:ext uri="{FF2B5EF4-FFF2-40B4-BE49-F238E27FC236}">
                <a16:creationId xmlns:a16="http://schemas.microsoft.com/office/drawing/2014/main" id="{9AE2A6E1-613D-4679-89FA-8BDD5CAC7963}"/>
              </a:ext>
            </a:extLst>
          </p:cNvPr>
          <p:cNvSpPr txBox="1">
            <a:spLocks/>
          </p:cNvSpPr>
          <p:nvPr/>
        </p:nvSpPr>
        <p:spPr>
          <a:xfrm>
            <a:off x="4848551" y="1216529"/>
            <a:ext cx="1764000" cy="1076519"/>
          </a:xfrm>
          <a:prstGeom prst="rect">
            <a:avLst/>
          </a:prstGeom>
          <a:solidFill>
            <a:srgbClr val="1277AA"/>
          </a:solidFill>
        </p:spPr>
        <p:txBody>
          <a:bodyPr vert="horz" lIns="91440" tIns="108000" rIns="91440" bIns="108000" rtlCol="0" anchor="ctr">
            <a:noAutofit/>
          </a:bodyPr>
          <a:lstStyle>
            <a:defPPr>
              <a:defRPr lang="en-US"/>
            </a:defPPr>
            <a:lvl1pPr algn="ctr">
              <a:spcBef>
                <a:spcPct val="0"/>
              </a:spcBef>
              <a:defRPr sz="2000" b="1">
                <a:solidFill>
                  <a:schemeClr val="bg1"/>
                </a:solidFill>
                <a:latin typeface="Swis721 Cn BT" panose="020B0506020202030204" pitchFamily="34" charset="0"/>
                <a:ea typeface="+mj-ea"/>
                <a:cs typeface="Segoe UI" panose="020B0502040204020203" pitchFamily="34" charset="0"/>
              </a:defRPr>
            </a:lvl1pPr>
          </a:lstStyle>
          <a:p>
            <a:r>
              <a:rPr lang="it-IT" sz="1800" dirty="0">
                <a:cs typeface="Segoe UI Semilight" panose="020B0402040204020203" pitchFamily="34" charset="0"/>
              </a:rPr>
              <a:t>STRUTTURE IN ELEVAZIONE</a:t>
            </a:r>
          </a:p>
        </p:txBody>
      </p:sp>
      <p:sp>
        <p:nvSpPr>
          <p:cNvPr id="13" name="Title 3">
            <a:extLst>
              <a:ext uri="{FF2B5EF4-FFF2-40B4-BE49-F238E27FC236}">
                <a16:creationId xmlns:a16="http://schemas.microsoft.com/office/drawing/2014/main" id="{CCDC1EDB-BF73-4D30-A007-22106C9AD72C}"/>
              </a:ext>
            </a:extLst>
          </p:cNvPr>
          <p:cNvSpPr txBox="1">
            <a:spLocks/>
          </p:cNvSpPr>
          <p:nvPr/>
        </p:nvSpPr>
        <p:spPr>
          <a:xfrm>
            <a:off x="701770" y="2510504"/>
            <a:ext cx="1764000" cy="672164"/>
          </a:xfrm>
          <a:prstGeom prst="rect">
            <a:avLst/>
          </a:prstGeom>
          <a:solidFill>
            <a:schemeClr val="bg1"/>
          </a:solidFill>
          <a:ln>
            <a:solidFill>
              <a:srgbClr val="1277AA"/>
            </a:solidFill>
          </a:ln>
        </p:spPr>
        <p:txBody>
          <a:bodyPr vert="horz" lIns="91440" tIns="108000" rIns="91440" bIns="108000" rtlCol="0" anchor="ctr">
            <a:noAutofit/>
          </a:bodyPr>
          <a:lstStyle>
            <a:defPPr>
              <a:defRPr lang="en-US"/>
            </a:defPPr>
            <a:lvl1pPr algn="ctr">
              <a:spcBef>
                <a:spcPct val="0"/>
              </a:spcBef>
              <a:defRPr b="1">
                <a:solidFill>
                  <a:srgbClr val="008080"/>
                </a:solidFill>
                <a:latin typeface="Swis721 Cn BT" panose="020B0506020202030204" pitchFamily="34" charset="0"/>
                <a:ea typeface="+mj-ea"/>
                <a:cs typeface="+mj-cs"/>
              </a:defRPr>
            </a:lvl1pPr>
          </a:lstStyle>
          <a:p>
            <a:r>
              <a:rPr lang="it-IT" sz="2000" dirty="0">
                <a:solidFill>
                  <a:srgbClr val="1277AA"/>
                </a:solidFill>
                <a:cs typeface="Segoe UI Semilight" panose="020B0402040204020203" pitchFamily="34" charset="0"/>
              </a:rPr>
              <a:t>scheletro portante</a:t>
            </a:r>
          </a:p>
        </p:txBody>
      </p:sp>
      <p:sp>
        <p:nvSpPr>
          <p:cNvPr id="14" name="Title 3">
            <a:extLst>
              <a:ext uri="{FF2B5EF4-FFF2-40B4-BE49-F238E27FC236}">
                <a16:creationId xmlns:a16="http://schemas.microsoft.com/office/drawing/2014/main" id="{8D71E734-1CBD-4B29-87B6-3D9D1619AC41}"/>
              </a:ext>
            </a:extLst>
          </p:cNvPr>
          <p:cNvSpPr txBox="1">
            <a:spLocks/>
          </p:cNvSpPr>
          <p:nvPr/>
        </p:nvSpPr>
        <p:spPr>
          <a:xfrm>
            <a:off x="3040082" y="1216529"/>
            <a:ext cx="1255368" cy="95535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008080"/>
                </a:solidFill>
                <a:latin typeface="Swis721 Cn BT" panose="020B0506020202030204" pitchFamily="34" charset="0"/>
                <a:ea typeface="+mj-ea"/>
                <a:cs typeface="+mj-cs"/>
              </a:defRPr>
            </a:lvl1pPr>
          </a:lstStyle>
          <a:p>
            <a:r>
              <a:rPr lang="it-IT" sz="1600" dirty="0">
                <a:solidFill>
                  <a:srgbClr val="1277AA"/>
                </a:solidFill>
                <a:cs typeface="Segoe UI Semilight" panose="020B0402040204020203" pitchFamily="34" charset="0"/>
              </a:rPr>
              <a:t>travi principali e secondarie</a:t>
            </a:r>
            <a:endParaRPr lang="it-IT" sz="1600" b="1" dirty="0">
              <a:solidFill>
                <a:srgbClr val="1277AA"/>
              </a:solidFill>
              <a:cs typeface="Segoe UI Semilight" panose="020B0402040204020203" pitchFamily="34" charset="0"/>
            </a:endParaRPr>
          </a:p>
        </p:txBody>
      </p:sp>
      <p:cxnSp>
        <p:nvCxnSpPr>
          <p:cNvPr id="16" name="Forma 9">
            <a:extLst>
              <a:ext uri="{FF2B5EF4-FFF2-40B4-BE49-F238E27FC236}">
                <a16:creationId xmlns:a16="http://schemas.microsoft.com/office/drawing/2014/main" id="{5FBDEFF5-2981-4EC6-AB94-02833406DD5A}"/>
              </a:ext>
            </a:extLst>
          </p:cNvPr>
          <p:cNvCxnSpPr>
            <a:cxnSpLocks/>
            <a:stCxn id="13" idx="3"/>
            <a:endCxn id="14" idx="1"/>
          </p:cNvCxnSpPr>
          <p:nvPr/>
        </p:nvCxnSpPr>
        <p:spPr bwMode="auto">
          <a:xfrm flipV="1">
            <a:off x="2465770" y="1694209"/>
            <a:ext cx="574312" cy="1152377"/>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7" name="Title 3">
            <a:extLst>
              <a:ext uri="{FF2B5EF4-FFF2-40B4-BE49-F238E27FC236}">
                <a16:creationId xmlns:a16="http://schemas.microsoft.com/office/drawing/2014/main" id="{DA9C0EBB-5105-4BB7-AED8-F4B3D7695132}"/>
              </a:ext>
            </a:extLst>
          </p:cNvPr>
          <p:cNvSpPr txBox="1">
            <a:spLocks/>
          </p:cNvSpPr>
          <p:nvPr/>
        </p:nvSpPr>
        <p:spPr>
          <a:xfrm>
            <a:off x="3040082" y="2760808"/>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pilastri</a:t>
            </a:r>
            <a:endParaRPr lang="it-IT" sz="1600" b="1" dirty="0">
              <a:latin typeface="Swis721 Cn BT" panose="020B0506020202030204" pitchFamily="34" charset="0"/>
            </a:endParaRPr>
          </a:p>
        </p:txBody>
      </p:sp>
      <p:cxnSp>
        <p:nvCxnSpPr>
          <p:cNvPr id="18" name="Forma 9">
            <a:extLst>
              <a:ext uri="{FF2B5EF4-FFF2-40B4-BE49-F238E27FC236}">
                <a16:creationId xmlns:a16="http://schemas.microsoft.com/office/drawing/2014/main" id="{A1314B0F-5C6F-4F08-8385-2AFA1695E64F}"/>
              </a:ext>
            </a:extLst>
          </p:cNvPr>
          <p:cNvCxnSpPr>
            <a:cxnSpLocks/>
            <a:stCxn id="13" idx="3"/>
            <a:endCxn id="17" idx="1"/>
          </p:cNvCxnSpPr>
          <p:nvPr/>
        </p:nvCxnSpPr>
        <p:spPr bwMode="auto">
          <a:xfrm>
            <a:off x="2465770" y="2846586"/>
            <a:ext cx="574312" cy="219717"/>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9" name="Title 3">
            <a:extLst>
              <a:ext uri="{FF2B5EF4-FFF2-40B4-BE49-F238E27FC236}">
                <a16:creationId xmlns:a16="http://schemas.microsoft.com/office/drawing/2014/main" id="{C70E51D7-F3A9-4F39-A265-7A759509CAA2}"/>
              </a:ext>
            </a:extLst>
          </p:cNvPr>
          <p:cNvSpPr txBox="1">
            <a:spLocks/>
          </p:cNvSpPr>
          <p:nvPr/>
        </p:nvSpPr>
        <p:spPr>
          <a:xfrm>
            <a:off x="701770" y="1216529"/>
            <a:ext cx="1764000" cy="1076519"/>
          </a:xfrm>
          <a:prstGeom prst="rect">
            <a:avLst/>
          </a:prstGeom>
          <a:solidFill>
            <a:srgbClr val="1277AA"/>
          </a:solidFill>
        </p:spPr>
        <p:txBody>
          <a:bodyPr vert="horz" lIns="91440" tIns="108000" rIns="91440" bIns="108000" rtlCol="0" anchor="ctr">
            <a:noAutofit/>
          </a:bodyPr>
          <a:lstStyle>
            <a:defPPr>
              <a:defRPr lang="en-US"/>
            </a:defPPr>
            <a:lvl1pPr algn="ctr">
              <a:spcBef>
                <a:spcPct val="0"/>
              </a:spcBef>
              <a:defRPr sz="2000" b="1">
                <a:solidFill>
                  <a:schemeClr val="bg1"/>
                </a:solidFill>
                <a:latin typeface="Swis721 Cn BT" panose="020B0506020202030204" pitchFamily="34" charset="0"/>
                <a:ea typeface="+mj-ea"/>
                <a:cs typeface="Segoe UI" panose="020B0502040204020203" pitchFamily="34" charset="0"/>
              </a:defRPr>
            </a:lvl1pPr>
          </a:lstStyle>
          <a:p>
            <a:r>
              <a:rPr lang="it-IT" sz="1800" dirty="0">
                <a:cs typeface="Segoe UI Semilight" panose="020B0402040204020203" pitchFamily="34" charset="0"/>
              </a:rPr>
              <a:t>STRUTTURE IN ELEVAZIONE</a:t>
            </a:r>
          </a:p>
        </p:txBody>
      </p:sp>
      <p:sp>
        <p:nvSpPr>
          <p:cNvPr id="20" name="Title 3">
            <a:extLst>
              <a:ext uri="{FF2B5EF4-FFF2-40B4-BE49-F238E27FC236}">
                <a16:creationId xmlns:a16="http://schemas.microsoft.com/office/drawing/2014/main" id="{43ABB08C-F1B5-41E5-ABCC-3E1B04D933B2}"/>
              </a:ext>
            </a:extLst>
          </p:cNvPr>
          <p:cNvSpPr txBox="1">
            <a:spLocks/>
          </p:cNvSpPr>
          <p:nvPr/>
        </p:nvSpPr>
        <p:spPr>
          <a:xfrm>
            <a:off x="3040082" y="4046494"/>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controventi</a:t>
            </a:r>
            <a:endParaRPr lang="it-IT" sz="1600" b="1" dirty="0">
              <a:latin typeface="Swis721 Cn BT" panose="020B0506020202030204" pitchFamily="34" charset="0"/>
            </a:endParaRPr>
          </a:p>
        </p:txBody>
      </p:sp>
      <p:sp>
        <p:nvSpPr>
          <p:cNvPr id="21" name="Title 3">
            <a:extLst>
              <a:ext uri="{FF2B5EF4-FFF2-40B4-BE49-F238E27FC236}">
                <a16:creationId xmlns:a16="http://schemas.microsoft.com/office/drawing/2014/main" id="{21FC6B79-4038-4415-B1DA-FA8FD23F0FE6}"/>
              </a:ext>
            </a:extLst>
          </p:cNvPr>
          <p:cNvSpPr txBox="1">
            <a:spLocks/>
          </p:cNvSpPr>
          <p:nvPr/>
        </p:nvSpPr>
        <p:spPr>
          <a:xfrm>
            <a:off x="3046297" y="5173884"/>
            <a:ext cx="1242939" cy="1104253"/>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relazione con chiusure verticali e orizzontali</a:t>
            </a:r>
          </a:p>
        </p:txBody>
      </p:sp>
      <p:sp>
        <p:nvSpPr>
          <p:cNvPr id="22" name="Title 3">
            <a:extLst>
              <a:ext uri="{FF2B5EF4-FFF2-40B4-BE49-F238E27FC236}">
                <a16:creationId xmlns:a16="http://schemas.microsoft.com/office/drawing/2014/main" id="{8830C5F0-2B10-4535-ACDD-41210A742CE4}"/>
              </a:ext>
            </a:extLst>
          </p:cNvPr>
          <p:cNvSpPr txBox="1">
            <a:spLocks/>
          </p:cNvSpPr>
          <p:nvPr/>
        </p:nvSpPr>
        <p:spPr>
          <a:xfrm>
            <a:off x="7180648" y="4046494"/>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bucature</a:t>
            </a:r>
            <a:endParaRPr lang="it-IT" sz="1600" b="1" dirty="0">
              <a:latin typeface="Swis721 Cn BT" panose="020B0506020202030204" pitchFamily="34" charset="0"/>
            </a:endParaRPr>
          </a:p>
        </p:txBody>
      </p:sp>
      <p:sp>
        <p:nvSpPr>
          <p:cNvPr id="23" name="Title 3">
            <a:extLst>
              <a:ext uri="{FF2B5EF4-FFF2-40B4-BE49-F238E27FC236}">
                <a16:creationId xmlns:a16="http://schemas.microsoft.com/office/drawing/2014/main" id="{2ABD7109-062D-48FF-80E2-C8BE1CE24BE2}"/>
              </a:ext>
            </a:extLst>
          </p:cNvPr>
          <p:cNvSpPr txBox="1">
            <a:spLocks/>
          </p:cNvSpPr>
          <p:nvPr/>
        </p:nvSpPr>
        <p:spPr>
          <a:xfrm>
            <a:off x="7186863" y="5332180"/>
            <a:ext cx="1242939" cy="94595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relazione con chiusure orizzontali</a:t>
            </a:r>
            <a:endParaRPr lang="it-IT" sz="1600" b="1" dirty="0">
              <a:latin typeface="Swis721 Cn BT" panose="020B0506020202030204" pitchFamily="34" charset="0"/>
            </a:endParaRPr>
          </a:p>
        </p:txBody>
      </p:sp>
      <p:cxnSp>
        <p:nvCxnSpPr>
          <p:cNvPr id="24" name="Forma 9">
            <a:extLst>
              <a:ext uri="{FF2B5EF4-FFF2-40B4-BE49-F238E27FC236}">
                <a16:creationId xmlns:a16="http://schemas.microsoft.com/office/drawing/2014/main" id="{D46CCE97-9D61-43B4-8E88-44E8F60E3271}"/>
              </a:ext>
            </a:extLst>
          </p:cNvPr>
          <p:cNvCxnSpPr>
            <a:cxnSpLocks/>
            <a:stCxn id="13" idx="3"/>
            <a:endCxn id="21" idx="1"/>
          </p:cNvCxnSpPr>
          <p:nvPr/>
        </p:nvCxnSpPr>
        <p:spPr bwMode="auto">
          <a:xfrm>
            <a:off x="2465770" y="2846586"/>
            <a:ext cx="580527" cy="2879425"/>
          </a:xfrm>
          <a:prstGeom prst="bentConnector3">
            <a:avLst>
              <a:gd name="adj1" fmla="val 50000"/>
            </a:avLst>
          </a:prstGeom>
          <a:ln w="28575">
            <a:solidFill>
              <a:srgbClr val="1277AA"/>
            </a:solidFill>
            <a:prstDash val="dash"/>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5" name="Forma 9">
            <a:extLst>
              <a:ext uri="{FF2B5EF4-FFF2-40B4-BE49-F238E27FC236}">
                <a16:creationId xmlns:a16="http://schemas.microsoft.com/office/drawing/2014/main" id="{88D4424B-DE40-43E3-8E0B-563439E4232D}"/>
              </a:ext>
            </a:extLst>
          </p:cNvPr>
          <p:cNvCxnSpPr>
            <a:cxnSpLocks/>
            <a:stCxn id="13" idx="3"/>
            <a:endCxn id="20" idx="1"/>
          </p:cNvCxnSpPr>
          <p:nvPr/>
        </p:nvCxnSpPr>
        <p:spPr bwMode="auto">
          <a:xfrm>
            <a:off x="2465770" y="2846586"/>
            <a:ext cx="574312" cy="1505403"/>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6" name="Forma 9">
            <a:extLst>
              <a:ext uri="{FF2B5EF4-FFF2-40B4-BE49-F238E27FC236}">
                <a16:creationId xmlns:a16="http://schemas.microsoft.com/office/drawing/2014/main" id="{1F259E5F-6C74-4F45-A877-E7659DE95C2C}"/>
              </a:ext>
            </a:extLst>
          </p:cNvPr>
          <p:cNvCxnSpPr>
            <a:cxnSpLocks/>
            <a:stCxn id="8" idx="3"/>
            <a:endCxn id="22" idx="1"/>
          </p:cNvCxnSpPr>
          <p:nvPr/>
        </p:nvCxnSpPr>
        <p:spPr bwMode="auto">
          <a:xfrm>
            <a:off x="6612551" y="2846586"/>
            <a:ext cx="568097" cy="1505403"/>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9" name="Forma 9">
            <a:extLst>
              <a:ext uri="{FF2B5EF4-FFF2-40B4-BE49-F238E27FC236}">
                <a16:creationId xmlns:a16="http://schemas.microsoft.com/office/drawing/2014/main" id="{267D675E-82BE-4C15-8716-21DEF57A534D}"/>
              </a:ext>
            </a:extLst>
          </p:cNvPr>
          <p:cNvCxnSpPr>
            <a:cxnSpLocks/>
            <a:stCxn id="8" idx="3"/>
            <a:endCxn id="23" idx="1"/>
          </p:cNvCxnSpPr>
          <p:nvPr/>
        </p:nvCxnSpPr>
        <p:spPr bwMode="auto">
          <a:xfrm>
            <a:off x="6612551" y="2846586"/>
            <a:ext cx="574312" cy="2958573"/>
          </a:xfrm>
          <a:prstGeom prst="bentConnector3">
            <a:avLst>
              <a:gd name="adj1" fmla="val 49170"/>
            </a:avLst>
          </a:prstGeom>
          <a:ln w="28575">
            <a:solidFill>
              <a:srgbClr val="1277AA"/>
            </a:solidFill>
            <a:prstDash val="dash"/>
            <a:headEnd type="none" w="med" len="med"/>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243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legno</a:t>
            </a:r>
          </a:p>
        </p:txBody>
      </p:sp>
      <p:pic>
        <p:nvPicPr>
          <p:cNvPr id="3" name="Immagine 2" descr="Immagine che contiene esterni, edificio, terra, persona&#10;&#10;Descrizione generata automaticamente">
            <a:extLst>
              <a:ext uri="{FF2B5EF4-FFF2-40B4-BE49-F238E27FC236}">
                <a16:creationId xmlns:a16="http://schemas.microsoft.com/office/drawing/2014/main" id="{F35AF1AC-8D3A-433C-84F3-1708891C88B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26296" b="24444"/>
          <a:stretch/>
        </p:blipFill>
        <p:spPr>
          <a:xfrm>
            <a:off x="628651" y="1090343"/>
            <a:ext cx="3790950" cy="5181600"/>
          </a:xfrm>
          <a:prstGeom prst="rect">
            <a:avLst/>
          </a:prstGeom>
        </p:spPr>
      </p:pic>
      <p:sp>
        <p:nvSpPr>
          <p:cNvPr id="27" name="Title 3">
            <a:extLst>
              <a:ext uri="{FF2B5EF4-FFF2-40B4-BE49-F238E27FC236}">
                <a16:creationId xmlns:a16="http://schemas.microsoft.com/office/drawing/2014/main" id="{66A2C6FC-8C75-45FD-99B4-2718BBD8C0CC}"/>
              </a:ext>
            </a:extLst>
          </p:cNvPr>
          <p:cNvSpPr txBox="1">
            <a:spLocks/>
          </p:cNvSpPr>
          <p:nvPr/>
        </p:nvSpPr>
        <p:spPr>
          <a:xfrm>
            <a:off x="4572000" y="1044000"/>
            <a:ext cx="3943350" cy="5272723"/>
          </a:xfrm>
          <a:prstGeom prst="rect">
            <a:avLst/>
          </a:prstGeom>
        </p:spPr>
        <p:txBody>
          <a:bodyPr lIns="90000" tIns="36000" rIns="90000" bIns="36000"/>
          <a:lstStyle>
            <a:defPPr>
              <a:defRPr lang="en-US"/>
            </a:defPPr>
            <a:lvl1pPr marL="171450" lvl="0" indent="-171450" algn="just" defTabSz="914400" fontAlgn="auto">
              <a:lnSpc>
                <a:spcPct val="150000"/>
              </a:lnSpc>
              <a:spcBef>
                <a:spcPts val="0"/>
              </a:spcBef>
              <a:spcAft>
                <a:spcPts val="0"/>
              </a:spcAft>
              <a:buFontTx/>
              <a:buChar char="-"/>
              <a:defRPr sz="1200">
                <a:solidFill>
                  <a:prstClr val="black"/>
                </a:solidFill>
                <a:latin typeface="Segoe UI" panose="020B0502040204020203" pitchFamily="34" charset="0"/>
                <a:ea typeface="Source Sans Pro Light" panose="020B0403030403020204" pitchFamily="34" charset="0"/>
                <a:cs typeface="Segoe UI" panose="020B0502040204020203" pitchFamily="34" charset="0"/>
              </a:defRPr>
            </a:lvl1pPr>
          </a:lstStyle>
          <a:p>
            <a:pPr marL="0" indent="0">
              <a:buNone/>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Questa tecnica costruttiva si basa sul ricorso a incastri spesso complessi da realizzare, che richiedono maestranze specializzate, a fronte di un sistema che consente di erigere edifici fino a 5-6 piani, con una discreta libertà organizzativa in pianta.</a:t>
            </a:r>
          </a:p>
          <a:p>
            <a:pPr marL="0" lvl="0" indent="0" algn="just" fontAlgn="auto">
              <a:lnSpc>
                <a:spcPct val="150000"/>
              </a:lnSpc>
              <a:spcBef>
                <a:spcPts val="0"/>
              </a:spcBef>
              <a:spcAft>
                <a:spcPts val="0"/>
              </a:spcAft>
              <a:buNone/>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Gli elementi con sola funzione di tamponamento sono costituiti da mattoni intonacati o disposti a spina di pesce, pietre, mattoni di terra cruda essiccata, impasti di terra e fibre vegetali. Il tutto può essere celato da un rivestimento.</a:t>
            </a:r>
          </a:p>
        </p:txBody>
      </p:sp>
    </p:spTree>
    <p:extLst>
      <p:ext uri="{BB962C8B-B14F-4D97-AF65-F5344CB8AC3E}">
        <p14:creationId xmlns:p14="http://schemas.microsoft.com/office/powerpoint/2010/main" val="4193966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legno</a:t>
            </a:r>
          </a:p>
        </p:txBody>
      </p:sp>
      <p:pic>
        <p:nvPicPr>
          <p:cNvPr id="3" name="Picture 4" descr="http://home.hib.no/ansatte/tto/krel-web/tt/Stkrk_konstr.gif">
            <a:extLst>
              <a:ext uri="{FF2B5EF4-FFF2-40B4-BE49-F238E27FC236}">
                <a16:creationId xmlns:a16="http://schemas.microsoft.com/office/drawing/2014/main" id="{D1E9E2EB-72C9-4F94-9A4D-256B2A055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8" t="2029" r="46030" b="1527"/>
          <a:stretch>
            <a:fillRect/>
          </a:stretch>
        </p:blipFill>
        <p:spPr bwMode="auto">
          <a:xfrm>
            <a:off x="742951" y="1139227"/>
            <a:ext cx="3658908" cy="508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88320A7D-457B-4660-A40B-2C0CBDB67CAA}"/>
              </a:ext>
            </a:extLst>
          </p:cNvPr>
          <p:cNvSpPr txBox="1">
            <a:spLocks/>
          </p:cNvSpPr>
          <p:nvPr/>
        </p:nvSpPr>
        <p:spPr>
          <a:xfrm>
            <a:off x="4572000" y="1044000"/>
            <a:ext cx="3943350" cy="5272723"/>
          </a:xfrm>
          <a:prstGeom prst="rect">
            <a:avLst/>
          </a:prstGeom>
        </p:spPr>
        <p:txBody>
          <a:bodyPr lIns="90000" tIns="36000" rIns="90000" bIns="36000"/>
          <a:lstStyle>
            <a:defPPr>
              <a:defRPr lang="en-US"/>
            </a:defPPr>
            <a:lvl1pPr marL="171450" lvl="0" indent="-171450" algn="just" defTabSz="914400" fontAlgn="auto">
              <a:lnSpc>
                <a:spcPct val="150000"/>
              </a:lnSpc>
              <a:spcBef>
                <a:spcPts val="0"/>
              </a:spcBef>
              <a:spcAft>
                <a:spcPts val="0"/>
              </a:spcAft>
              <a:buFontTx/>
              <a:buChar char="-"/>
              <a:defRPr sz="1200">
                <a:solidFill>
                  <a:prstClr val="black"/>
                </a:solidFill>
                <a:latin typeface="Segoe UI" panose="020B0502040204020203" pitchFamily="34" charset="0"/>
                <a:ea typeface="Source Sans Pro Light" panose="020B0403030403020204" pitchFamily="34" charset="0"/>
                <a:cs typeface="Segoe UI" panose="020B0502040204020203" pitchFamily="34" charset="0"/>
              </a:defRPr>
            </a:lvl1pPr>
          </a:lstStyle>
          <a:p>
            <a:pPr marL="0" lvl="0" indent="0" algn="just" fontAlgn="auto">
              <a:lnSpc>
                <a:spcPct val="150000"/>
              </a:lnSpc>
              <a:spcBef>
                <a:spcPts val="0"/>
              </a:spcBef>
              <a:spcAft>
                <a:spcPts val="0"/>
              </a:spcAft>
              <a:buNone/>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È possibile specificare, poi, il sistema che utilizza montanti lunghi, elementi unitari verticali portanti che collegano direttamente la chiusura inferiore con la copertura. </a:t>
            </a:r>
            <a:r>
              <a:rPr lang="it-IT" dirty="0"/>
              <a:t>I montanti non sono dunque interrotti dai correnti orizzontali di piano.</a:t>
            </a: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a:p>
            <a:pPr marL="0" lvl="0" indent="0" algn="just" fontAlgn="auto">
              <a:lnSpc>
                <a:spcPct val="150000"/>
              </a:lnSpc>
              <a:spcBef>
                <a:spcPts val="0"/>
              </a:spcBef>
              <a:spcAft>
                <a:spcPts val="0"/>
              </a:spcAft>
              <a:buNone/>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Il sistema a montanti lunghi, invece, raggiunge la sua massima applicazione tra il X e XII secolo in Norvegia, dove la grande disponibilità di materiale e la conoscenza ereditata dalla costruzione delle navi in legno vichinghe danno vita ad una cospicua produzione di edifici religiosi (</a:t>
            </a:r>
            <a:r>
              <a:rPr lang="it-IT" sz="1200" i="1" dirty="0" err="1">
                <a:solidFill>
                  <a:prstClr val="black"/>
                </a:solidFill>
                <a:latin typeface="Segoe UI" panose="020B0502040204020203" pitchFamily="34" charset="0"/>
                <a:ea typeface="Source Sans Pro Light" panose="020B0403030403020204" pitchFamily="34" charset="0"/>
                <a:cs typeface="Segoe UI" panose="020B0502040204020203" pitchFamily="34" charset="0"/>
              </a:rPr>
              <a:t>Stav-kirke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in cui i montanti raggiungono fino a 11 m d’altezza.</a:t>
            </a:r>
          </a:p>
          <a:p>
            <a:pPr marL="0" lvl="0" indent="0" algn="just" fontAlgn="auto">
              <a:lnSpc>
                <a:spcPct val="150000"/>
              </a:lnSpc>
              <a:spcBef>
                <a:spcPts val="0"/>
              </a:spcBef>
              <a:spcAft>
                <a:spcPts val="0"/>
              </a:spcAft>
              <a:buNone/>
            </a:pPr>
            <a:r>
              <a:rPr lang="it-IT" dirty="0"/>
              <a:t>Per prevenire il degrado dovuto all’umidità del terreno, le fondazioni furono dotate di basamenti in pietra su cui poggiare il corrente inferiore in legno e, su questa, mediante incastro per sagomatura, i montanti.</a:t>
            </a:r>
            <a:endPar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endParaRPr>
          </a:p>
        </p:txBody>
      </p:sp>
    </p:spTree>
    <p:extLst>
      <p:ext uri="{BB962C8B-B14F-4D97-AF65-F5344CB8AC3E}">
        <p14:creationId xmlns:p14="http://schemas.microsoft.com/office/powerpoint/2010/main" val="2235542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AD447-A033-8B5F-085A-6FA052622C36}"/>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ED99A911-14DB-5876-5C20-B8781A4186C1}"/>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legno</a:t>
            </a:r>
          </a:p>
        </p:txBody>
      </p:sp>
      <p:pic>
        <p:nvPicPr>
          <p:cNvPr id="2050" name="Picture 2" descr="Chiesa di Urnes">
            <a:extLst>
              <a:ext uri="{FF2B5EF4-FFF2-40B4-BE49-F238E27FC236}">
                <a16:creationId xmlns:a16="http://schemas.microsoft.com/office/drawing/2014/main" id="{47577BA0-8827-EDB0-8906-48EFBAB42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474" y="2180540"/>
            <a:ext cx="7264946" cy="4082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esa di Urnes">
            <a:extLst>
              <a:ext uri="{FF2B5EF4-FFF2-40B4-BE49-F238E27FC236}">
                <a16:creationId xmlns:a16="http://schemas.microsoft.com/office/drawing/2014/main" id="{2E91201D-F07B-7F89-2830-724C990FC9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96" r="15694"/>
          <a:stretch/>
        </p:blipFill>
        <p:spPr bwMode="auto">
          <a:xfrm>
            <a:off x="188660" y="1124938"/>
            <a:ext cx="3935394" cy="32233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iesa di Urnes">
            <a:extLst>
              <a:ext uri="{FF2B5EF4-FFF2-40B4-BE49-F238E27FC236}">
                <a16:creationId xmlns:a16="http://schemas.microsoft.com/office/drawing/2014/main" id="{DBF103C5-2258-9AF4-57B4-A350B5DACBC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019947" y="1124938"/>
            <a:ext cx="3935242" cy="221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239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esterni&#10;&#10;Descrizione generata automaticamente">
            <a:extLst>
              <a:ext uri="{FF2B5EF4-FFF2-40B4-BE49-F238E27FC236}">
                <a16:creationId xmlns:a16="http://schemas.microsoft.com/office/drawing/2014/main" id="{75096E01-4367-4205-9182-22197FA248E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38017"/>
          <a:stretch/>
        </p:blipFill>
        <p:spPr>
          <a:xfrm>
            <a:off x="4084596" y="1477171"/>
            <a:ext cx="4875276" cy="4424362"/>
          </a:xfrm>
          <a:prstGeom prst="rect">
            <a:avLst/>
          </a:prstGeom>
        </p:spPr>
      </p:pic>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legno</a:t>
            </a:r>
          </a:p>
        </p:txBody>
      </p:sp>
      <p:pic>
        <p:nvPicPr>
          <p:cNvPr id="3" name="Immagine 2" descr="Immagine che contiene esterni, vecchio, giorno&#10;&#10;Descrizione generata automaticamente">
            <a:extLst>
              <a:ext uri="{FF2B5EF4-FFF2-40B4-BE49-F238E27FC236}">
                <a16:creationId xmlns:a16="http://schemas.microsoft.com/office/drawing/2014/main" id="{57C45B49-F8F8-422A-962A-766F280AB46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20741"/>
          <a:stretch/>
        </p:blipFill>
        <p:spPr>
          <a:xfrm rot="5400000">
            <a:off x="-505778" y="1760540"/>
            <a:ext cx="5092702" cy="3857625"/>
          </a:xfrm>
          <a:prstGeom prst="rect">
            <a:avLst/>
          </a:prstGeom>
        </p:spPr>
      </p:pic>
    </p:spTree>
    <p:extLst>
      <p:ext uri="{BB962C8B-B14F-4D97-AF65-F5344CB8AC3E}">
        <p14:creationId xmlns:p14="http://schemas.microsoft.com/office/powerpoint/2010/main" val="3319307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legno</a:t>
            </a:r>
          </a:p>
        </p:txBody>
      </p:sp>
      <p:pic>
        <p:nvPicPr>
          <p:cNvPr id="4" name="Immagine 3">
            <a:extLst>
              <a:ext uri="{FF2B5EF4-FFF2-40B4-BE49-F238E27FC236}">
                <a16:creationId xmlns:a16="http://schemas.microsoft.com/office/drawing/2014/main" id="{A6FDAFCF-CF9D-4BD2-8C64-A609E0C74B0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21475" y="1655613"/>
            <a:ext cx="7394222" cy="4159250"/>
          </a:xfrm>
          <a:prstGeom prst="rect">
            <a:avLst/>
          </a:prstGeom>
        </p:spPr>
      </p:pic>
      <p:pic>
        <p:nvPicPr>
          <p:cNvPr id="8" name="Immagine 7">
            <a:extLst>
              <a:ext uri="{FF2B5EF4-FFF2-40B4-BE49-F238E27FC236}">
                <a16:creationId xmlns:a16="http://schemas.microsoft.com/office/drawing/2014/main" id="{ACCF2623-2613-44DB-90BA-6B2B9D0A16A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1667"/>
          <a:stretch/>
        </p:blipFill>
        <p:spPr>
          <a:xfrm rot="5400000">
            <a:off x="4761675" y="2108362"/>
            <a:ext cx="5109601" cy="3253753"/>
          </a:xfrm>
          <a:prstGeom prst="rect">
            <a:avLst/>
          </a:prstGeom>
        </p:spPr>
      </p:pic>
    </p:spTree>
    <p:extLst>
      <p:ext uri="{BB962C8B-B14F-4D97-AF65-F5344CB8AC3E}">
        <p14:creationId xmlns:p14="http://schemas.microsoft.com/office/powerpoint/2010/main" val="3303193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legno</a:t>
            </a:r>
          </a:p>
        </p:txBody>
      </p:sp>
      <p:pic>
        <p:nvPicPr>
          <p:cNvPr id="3" name="Picture 2">
            <a:extLst>
              <a:ext uri="{FF2B5EF4-FFF2-40B4-BE49-F238E27FC236}">
                <a16:creationId xmlns:a16="http://schemas.microsoft.com/office/drawing/2014/main" id="{AF3B3C82-D954-44EF-8E04-D20CE72D8A2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175251" y="1154531"/>
            <a:ext cx="3829049" cy="510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177AC5E6-EDC2-4BE7-B04D-662B21FA907F}"/>
              </a:ext>
            </a:extLst>
          </p:cNvPr>
          <p:cNvPicPr>
            <a:picLocks noChangeAspect="1"/>
          </p:cNvPicPr>
          <p:nvPr/>
        </p:nvPicPr>
        <p:blipFill rotWithShape="1">
          <a:blip r:embed="rId3">
            <a:extLst>
              <a:ext uri="{28A0092B-C50C-407E-A947-70E740481C1C}">
                <a14:useLocalDpi xmlns:a14="http://schemas.microsoft.com/office/drawing/2010/main" val="0"/>
              </a:ext>
            </a:extLst>
          </a:blip>
          <a:srcRect l="10819"/>
          <a:stretch/>
        </p:blipFill>
        <p:spPr bwMode="auto">
          <a:xfrm>
            <a:off x="139700" y="1398624"/>
            <a:ext cx="5587359"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598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Strutture in elevazione</a:t>
            </a:r>
          </a:p>
        </p:txBody>
      </p:sp>
      <p:sp>
        <p:nvSpPr>
          <p:cNvPr id="4" name="Title 3">
            <a:extLst>
              <a:ext uri="{FF2B5EF4-FFF2-40B4-BE49-F238E27FC236}">
                <a16:creationId xmlns:a16="http://schemas.microsoft.com/office/drawing/2014/main" id="{51159C85-E729-48B7-8551-4105D6D7B209}"/>
              </a:ext>
            </a:extLst>
          </p:cNvPr>
          <p:cNvSpPr txBox="1">
            <a:spLocks/>
          </p:cNvSpPr>
          <p:nvPr/>
        </p:nvSpPr>
        <p:spPr>
          <a:xfrm>
            <a:off x="628650" y="1044000"/>
            <a:ext cx="3943350" cy="5272723"/>
          </a:xfrm>
          <a:prstGeom prst="rect">
            <a:avLst/>
          </a:prstGeom>
        </p:spPr>
        <p:txBody>
          <a:bodyPr lIns="90000" tIns="36000" rIns="90000" bIns="3600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Le </a:t>
            </a:r>
            <a:r>
              <a:rPr lang="it-IT" sz="1200" b="1" dirty="0">
                <a:solidFill>
                  <a:srgbClr val="1277AA"/>
                </a:solidFill>
                <a:latin typeface="Segoe UI" panose="020B0502040204020203" pitchFamily="34" charset="0"/>
                <a:cs typeface="Segoe UI" panose="020B0502040204020203" pitchFamily="34" charset="0"/>
              </a:rPr>
              <a:t>strutture in elevazione </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sono costituite dall’insieme degli elementi costruttivi che assicurano la stabilità dell’insieme con la </a:t>
            </a:r>
            <a:r>
              <a:rPr lang="it-IT" sz="1200" b="1" dirty="0">
                <a:solidFill>
                  <a:srgbClr val="1277AA"/>
                </a:solidFill>
                <a:latin typeface="Segoe UI" panose="020B0502040204020203" pitchFamily="34" charset="0"/>
                <a:cs typeface="Segoe UI" panose="020B0502040204020203" pitchFamily="34" charset="0"/>
              </a:rPr>
              <a:t>capacità</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di </a:t>
            </a:r>
            <a:r>
              <a:rPr lang="it-IT" sz="1200" b="1" dirty="0">
                <a:solidFill>
                  <a:srgbClr val="1277AA"/>
                </a:solidFill>
                <a:latin typeface="Segoe UI" panose="020B0502040204020203" pitchFamily="34" charset="0"/>
                <a:cs typeface="Segoe UI" panose="020B0502040204020203" pitchFamily="34" charset="0"/>
              </a:rPr>
              <a:t>resistenza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a </a:t>
            </a:r>
            <a:r>
              <a:rPr lang="it-IT" sz="1200" b="1" dirty="0">
                <a:solidFill>
                  <a:srgbClr val="1277AA"/>
                </a:solidFill>
                <a:latin typeface="Segoe UI" panose="020B0502040204020203" pitchFamily="34" charset="0"/>
                <a:cs typeface="Segoe UI" panose="020B0502040204020203" pitchFamily="34" charset="0"/>
              </a:rPr>
              <a:t>carichi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ed </a:t>
            </a:r>
            <a:r>
              <a:rPr lang="it-IT" sz="1200" b="1" dirty="0">
                <a:solidFill>
                  <a:srgbClr val="1277AA"/>
                </a:solidFill>
                <a:latin typeface="Segoe UI" panose="020B0502040204020203" pitchFamily="34" charset="0"/>
                <a:cs typeface="Segoe UI" panose="020B0502040204020203" pitchFamily="34" charset="0"/>
              </a:rPr>
              <a:t>azioni esterne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e </a:t>
            </a:r>
            <a:r>
              <a:rPr lang="it-IT" sz="1200" b="1" dirty="0">
                <a:solidFill>
                  <a:srgbClr val="1277AA"/>
                </a:solidFill>
                <a:latin typeface="Segoe UI" panose="020B0502040204020203" pitchFamily="34" charset="0"/>
                <a:cs typeface="Segoe UI" panose="020B0502040204020203" pitchFamily="34" charset="0"/>
              </a:rPr>
              <a:t>trasferendone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gli effetti al </a:t>
            </a:r>
            <a:r>
              <a:rPr lang="it-IT" sz="1200" b="1" dirty="0">
                <a:solidFill>
                  <a:srgbClr val="1277AA"/>
                </a:solidFill>
                <a:latin typeface="Segoe UI" panose="020B0502040204020203" pitchFamily="34" charset="0"/>
                <a:cs typeface="Segoe UI" panose="020B0502040204020203" pitchFamily="34" charset="0"/>
              </a:rPr>
              <a:t>sistema di fondazione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t>
            </a:r>
          </a:p>
          <a:p>
            <a:pPr lvl="0" algn="just" fontAlgn="auto">
              <a:lnSpc>
                <a:spcPct val="150000"/>
              </a:lnSpc>
              <a:spcBef>
                <a:spcPts val="0"/>
              </a:spcBef>
              <a:spcAft>
                <a:spcPts val="0"/>
              </a:spcAft>
            </a:pP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Le strutture, in altre parole, hanno lo scopo finale di delimitare le unità spaziali che compongono l’oggetto edilizio:</a:t>
            </a:r>
          </a:p>
          <a:p>
            <a:pPr marL="171450" lvl="0" indent="-171450" algn="just" fontAlgn="auto">
              <a:lnSpc>
                <a:spcPct val="150000"/>
              </a:lnSpc>
              <a:spcBef>
                <a:spcPts val="0"/>
              </a:spcBef>
              <a:spcAft>
                <a:spcPts val="0"/>
              </a:spcAft>
              <a:buFontTx/>
              <a:buChar char="-"/>
            </a:pPr>
            <a:r>
              <a:rPr lang="it-IT" sz="1200" b="1" dirty="0">
                <a:solidFill>
                  <a:srgbClr val="1277AA"/>
                </a:solidFill>
                <a:latin typeface="Segoe UI" panose="020B0502040204020203" pitchFamily="34" charset="0"/>
                <a:cs typeface="Segoe UI" panose="020B0502040204020203" pitchFamily="34" charset="0"/>
              </a:rPr>
              <a:t>confinandole</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direttamente;</a:t>
            </a:r>
          </a:p>
          <a:p>
            <a:pPr marL="171450" lvl="0" indent="-171450" algn="just" fontAlgn="auto">
              <a:lnSpc>
                <a:spcPct val="150000"/>
              </a:lnSpc>
              <a:spcBef>
                <a:spcPts val="0"/>
              </a:spcBef>
              <a:spcAft>
                <a:spcPts val="0"/>
              </a:spcAft>
              <a:buFontTx/>
              <a:buChar char="-"/>
            </a:pPr>
            <a:r>
              <a:rPr lang="it-IT" sz="1200" b="1" dirty="0">
                <a:solidFill>
                  <a:srgbClr val="1277AA"/>
                </a:solidFill>
                <a:latin typeface="Segoe UI" panose="020B0502040204020203" pitchFamily="34" charset="0"/>
                <a:cs typeface="Segoe UI" panose="020B0502040204020203" pitchFamily="34" charset="0"/>
              </a:rPr>
              <a:t>supportando</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gli elementi di </a:t>
            </a:r>
            <a:r>
              <a:rPr lang="it-IT" sz="1200" b="1" dirty="0">
                <a:solidFill>
                  <a:srgbClr val="1277AA"/>
                </a:solidFill>
                <a:latin typeface="Segoe UI" panose="020B0502040204020203" pitchFamily="34" charset="0"/>
                <a:cs typeface="Segoe UI" panose="020B0502040204020203" pitchFamily="34" charset="0"/>
              </a:rPr>
              <a:t>chiusura</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 che risultano dunque </a:t>
            </a:r>
            <a:r>
              <a:rPr lang="it-IT" sz="1200" b="1" dirty="0">
                <a:solidFill>
                  <a:srgbClr val="1277AA"/>
                </a:solidFill>
                <a:latin typeface="Segoe UI" panose="020B0502040204020203" pitchFamily="34" charset="0"/>
                <a:cs typeface="Segoe UI" panose="020B0502040204020203" pitchFamily="34" charset="0"/>
              </a:rPr>
              <a:t>portati</a:t>
            </a:r>
            <a:r>
              <a:rPr lang="it-IT" sz="1200" dirty="0">
                <a:solidFill>
                  <a:prstClr val="black"/>
                </a:solidFill>
                <a:latin typeface="Segoe UI" panose="020B0502040204020203" pitchFamily="34" charset="0"/>
                <a:ea typeface="Source Sans Pro Light" panose="020B0403030403020204" pitchFamily="34" charset="0"/>
                <a:cs typeface="Segoe UI" panose="020B0502040204020203" pitchFamily="34" charset="0"/>
              </a:rPr>
              <a:t>.</a:t>
            </a:r>
          </a:p>
        </p:txBody>
      </p:sp>
      <p:sp>
        <p:nvSpPr>
          <p:cNvPr id="8" name="Title 3">
            <a:extLst>
              <a:ext uri="{FF2B5EF4-FFF2-40B4-BE49-F238E27FC236}">
                <a16:creationId xmlns:a16="http://schemas.microsoft.com/office/drawing/2014/main" id="{00EA7B20-283D-44DA-8647-D58902047133}"/>
              </a:ext>
            </a:extLst>
          </p:cNvPr>
          <p:cNvSpPr txBox="1">
            <a:spLocks/>
          </p:cNvSpPr>
          <p:nvPr/>
        </p:nvSpPr>
        <p:spPr>
          <a:xfrm>
            <a:off x="4848551" y="2510504"/>
            <a:ext cx="1764000" cy="672164"/>
          </a:xfrm>
          <a:prstGeom prst="rect">
            <a:avLst/>
          </a:prstGeom>
          <a:solidFill>
            <a:schemeClr val="bg1"/>
          </a:solidFill>
          <a:ln>
            <a:solidFill>
              <a:srgbClr val="1277AA"/>
            </a:solidFill>
          </a:ln>
        </p:spPr>
        <p:txBody>
          <a:bodyPr vert="horz" lIns="91440" tIns="108000" rIns="91440" bIns="108000" rtlCol="0" anchor="ctr">
            <a:noAutofit/>
          </a:bodyPr>
          <a:lstStyle>
            <a:defPPr>
              <a:defRPr lang="en-US"/>
            </a:defPPr>
            <a:lvl1pPr algn="ctr">
              <a:spcBef>
                <a:spcPct val="0"/>
              </a:spcBef>
              <a:defRPr b="1">
                <a:solidFill>
                  <a:srgbClr val="008080"/>
                </a:solidFill>
                <a:latin typeface="Swis721 Cn BT" panose="020B0506020202030204" pitchFamily="34" charset="0"/>
                <a:ea typeface="+mj-ea"/>
                <a:cs typeface="+mj-cs"/>
              </a:defRPr>
            </a:lvl1pPr>
          </a:lstStyle>
          <a:p>
            <a:r>
              <a:rPr lang="it-IT" dirty="0">
                <a:solidFill>
                  <a:srgbClr val="1277AA"/>
                </a:solidFill>
                <a:cs typeface="Segoe UI Semilight" panose="020B0402040204020203" pitchFamily="34" charset="0"/>
              </a:rPr>
              <a:t>in elevazione</a:t>
            </a:r>
          </a:p>
        </p:txBody>
      </p:sp>
      <p:sp>
        <p:nvSpPr>
          <p:cNvPr id="9" name="Title 3">
            <a:extLst>
              <a:ext uri="{FF2B5EF4-FFF2-40B4-BE49-F238E27FC236}">
                <a16:creationId xmlns:a16="http://schemas.microsoft.com/office/drawing/2014/main" id="{3ACED5CD-BCC2-4D9D-9FE1-BE946C698E6A}"/>
              </a:ext>
            </a:extLst>
          </p:cNvPr>
          <p:cNvSpPr txBox="1">
            <a:spLocks/>
          </p:cNvSpPr>
          <p:nvPr/>
        </p:nvSpPr>
        <p:spPr>
          <a:xfrm>
            <a:off x="7186863" y="1560899"/>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008080"/>
                </a:solidFill>
                <a:latin typeface="Swis721 Cn BT" panose="020B0506020202030204" pitchFamily="34" charset="0"/>
                <a:ea typeface="+mj-ea"/>
                <a:cs typeface="+mj-cs"/>
              </a:defRPr>
            </a:lvl1pPr>
          </a:lstStyle>
          <a:p>
            <a:r>
              <a:rPr lang="it-IT" dirty="0">
                <a:solidFill>
                  <a:srgbClr val="1277AA"/>
                </a:solidFill>
                <a:cs typeface="Segoe UI Semilight" panose="020B0402040204020203" pitchFamily="34" charset="0"/>
              </a:rPr>
              <a:t>struttura </a:t>
            </a:r>
            <a:r>
              <a:rPr lang="it-IT" b="1" dirty="0">
                <a:solidFill>
                  <a:srgbClr val="1277AA"/>
                </a:solidFill>
                <a:cs typeface="Segoe UI Semilight" panose="020B0402040204020203" pitchFamily="34" charset="0"/>
              </a:rPr>
              <a:t>continua</a:t>
            </a:r>
          </a:p>
        </p:txBody>
      </p:sp>
      <p:cxnSp>
        <p:nvCxnSpPr>
          <p:cNvPr id="10" name="Forma 9">
            <a:extLst>
              <a:ext uri="{FF2B5EF4-FFF2-40B4-BE49-F238E27FC236}">
                <a16:creationId xmlns:a16="http://schemas.microsoft.com/office/drawing/2014/main" id="{819B99FF-677E-4CEE-97DA-AFBDA7C4D481}"/>
              </a:ext>
            </a:extLst>
          </p:cNvPr>
          <p:cNvCxnSpPr>
            <a:cxnSpLocks/>
            <a:stCxn id="8" idx="3"/>
            <a:endCxn id="9" idx="1"/>
          </p:cNvCxnSpPr>
          <p:nvPr/>
        </p:nvCxnSpPr>
        <p:spPr bwMode="auto">
          <a:xfrm flipV="1">
            <a:off x="6612551" y="1866394"/>
            <a:ext cx="574312" cy="980192"/>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1" name="Title 3">
            <a:extLst>
              <a:ext uri="{FF2B5EF4-FFF2-40B4-BE49-F238E27FC236}">
                <a16:creationId xmlns:a16="http://schemas.microsoft.com/office/drawing/2014/main" id="{06D9CA37-CFB1-46C1-ADE6-ED59C81BA1BC}"/>
              </a:ext>
            </a:extLst>
          </p:cNvPr>
          <p:cNvSpPr txBox="1">
            <a:spLocks/>
          </p:cNvSpPr>
          <p:nvPr/>
        </p:nvSpPr>
        <p:spPr>
          <a:xfrm>
            <a:off x="7186863" y="2760808"/>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dirty="0">
                <a:latin typeface="Swis721 Cn BT" panose="020B0506020202030204" pitchFamily="34" charset="0"/>
              </a:rPr>
              <a:t>struttura </a:t>
            </a:r>
            <a:r>
              <a:rPr lang="it-IT" b="1" dirty="0">
                <a:latin typeface="Swis721 Cn BT" panose="020B0506020202030204" pitchFamily="34" charset="0"/>
              </a:rPr>
              <a:t>discontinua</a:t>
            </a:r>
          </a:p>
        </p:txBody>
      </p:sp>
      <p:cxnSp>
        <p:nvCxnSpPr>
          <p:cNvPr id="12" name="Forma 9">
            <a:extLst>
              <a:ext uri="{FF2B5EF4-FFF2-40B4-BE49-F238E27FC236}">
                <a16:creationId xmlns:a16="http://schemas.microsoft.com/office/drawing/2014/main" id="{9C95FE6B-7EC1-45AE-9370-A0DACFC8FD47}"/>
              </a:ext>
            </a:extLst>
          </p:cNvPr>
          <p:cNvCxnSpPr>
            <a:cxnSpLocks/>
            <a:stCxn id="8" idx="3"/>
            <a:endCxn id="11" idx="1"/>
          </p:cNvCxnSpPr>
          <p:nvPr/>
        </p:nvCxnSpPr>
        <p:spPr bwMode="auto">
          <a:xfrm>
            <a:off x="6612551" y="2846586"/>
            <a:ext cx="574312" cy="219717"/>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5" name="Title 3">
            <a:extLst>
              <a:ext uri="{FF2B5EF4-FFF2-40B4-BE49-F238E27FC236}">
                <a16:creationId xmlns:a16="http://schemas.microsoft.com/office/drawing/2014/main" id="{9AE2A6E1-613D-4679-89FA-8BDD5CAC7963}"/>
              </a:ext>
            </a:extLst>
          </p:cNvPr>
          <p:cNvSpPr txBox="1">
            <a:spLocks/>
          </p:cNvSpPr>
          <p:nvPr/>
        </p:nvSpPr>
        <p:spPr>
          <a:xfrm>
            <a:off x="4848551" y="1216529"/>
            <a:ext cx="1764000" cy="1076519"/>
          </a:xfrm>
          <a:prstGeom prst="rect">
            <a:avLst/>
          </a:prstGeom>
          <a:solidFill>
            <a:srgbClr val="1277AA"/>
          </a:solidFill>
        </p:spPr>
        <p:txBody>
          <a:bodyPr vert="horz" lIns="91440" tIns="108000" rIns="91440" bIns="108000" rtlCol="0" anchor="ctr">
            <a:noAutofit/>
          </a:bodyPr>
          <a:lstStyle>
            <a:defPPr>
              <a:defRPr lang="en-US"/>
            </a:defPPr>
            <a:lvl1pPr algn="ctr">
              <a:spcBef>
                <a:spcPct val="0"/>
              </a:spcBef>
              <a:defRPr sz="2000" b="1">
                <a:solidFill>
                  <a:schemeClr val="bg1"/>
                </a:solidFill>
                <a:latin typeface="Swis721 Cn BT" panose="020B0506020202030204" pitchFamily="34" charset="0"/>
                <a:ea typeface="+mj-ea"/>
                <a:cs typeface="Segoe UI" panose="020B0502040204020203" pitchFamily="34" charset="0"/>
              </a:defRPr>
            </a:lvl1pPr>
          </a:lstStyle>
          <a:p>
            <a:r>
              <a:rPr lang="it-IT" sz="1600" dirty="0">
                <a:cs typeface="Segoe UI Semilight" panose="020B0402040204020203" pitchFamily="34" charset="0"/>
              </a:rPr>
              <a:t>STRUTTURE PORTANTI</a:t>
            </a:r>
          </a:p>
        </p:txBody>
      </p:sp>
    </p:spTree>
    <p:extLst>
      <p:ext uri="{BB962C8B-B14F-4D97-AF65-F5344CB8AC3E}">
        <p14:creationId xmlns:p14="http://schemas.microsoft.com/office/powerpoint/2010/main" val="3221614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0EA7B20-283D-44DA-8647-D58902047133}"/>
              </a:ext>
            </a:extLst>
          </p:cNvPr>
          <p:cNvSpPr txBox="1">
            <a:spLocks/>
          </p:cNvSpPr>
          <p:nvPr/>
        </p:nvSpPr>
        <p:spPr>
          <a:xfrm>
            <a:off x="4848551" y="2510504"/>
            <a:ext cx="1764000" cy="672164"/>
          </a:xfrm>
          <a:prstGeom prst="rect">
            <a:avLst/>
          </a:prstGeom>
          <a:solidFill>
            <a:schemeClr val="bg1"/>
          </a:solidFill>
          <a:ln>
            <a:solidFill>
              <a:srgbClr val="1277AA"/>
            </a:solidFill>
          </a:ln>
        </p:spPr>
        <p:txBody>
          <a:bodyPr vert="horz" lIns="91440" tIns="108000" rIns="91440" bIns="108000" rtlCol="0" anchor="ctr">
            <a:noAutofit/>
          </a:bodyPr>
          <a:lstStyle>
            <a:defPPr>
              <a:defRPr lang="en-US"/>
            </a:defPPr>
            <a:lvl1pPr algn="ctr">
              <a:spcBef>
                <a:spcPct val="0"/>
              </a:spcBef>
              <a:defRPr b="1">
                <a:solidFill>
                  <a:srgbClr val="008080"/>
                </a:solidFill>
                <a:latin typeface="Swis721 Cn BT" panose="020B0506020202030204" pitchFamily="34" charset="0"/>
                <a:ea typeface="+mj-ea"/>
                <a:cs typeface="+mj-cs"/>
              </a:defRPr>
            </a:lvl1pPr>
          </a:lstStyle>
          <a:p>
            <a:r>
              <a:rPr lang="it-IT" sz="2000" dirty="0">
                <a:solidFill>
                  <a:srgbClr val="1277AA"/>
                </a:solidFill>
                <a:cs typeface="Segoe UI Semilight" panose="020B0402040204020203" pitchFamily="34" charset="0"/>
              </a:rPr>
              <a:t>unioni</a:t>
            </a:r>
          </a:p>
        </p:txBody>
      </p:sp>
      <p:sp>
        <p:nvSpPr>
          <p:cNvPr id="9" name="Title 3">
            <a:extLst>
              <a:ext uri="{FF2B5EF4-FFF2-40B4-BE49-F238E27FC236}">
                <a16:creationId xmlns:a16="http://schemas.microsoft.com/office/drawing/2014/main" id="{3ACED5CD-BCC2-4D9D-9FE1-BE946C698E6A}"/>
              </a:ext>
            </a:extLst>
          </p:cNvPr>
          <p:cNvSpPr txBox="1">
            <a:spLocks/>
          </p:cNvSpPr>
          <p:nvPr/>
        </p:nvSpPr>
        <p:spPr>
          <a:xfrm>
            <a:off x="7186863" y="1560899"/>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meccaniche</a:t>
            </a:r>
          </a:p>
        </p:txBody>
      </p:sp>
      <p:cxnSp>
        <p:nvCxnSpPr>
          <p:cNvPr id="10" name="Forma 9">
            <a:extLst>
              <a:ext uri="{FF2B5EF4-FFF2-40B4-BE49-F238E27FC236}">
                <a16:creationId xmlns:a16="http://schemas.microsoft.com/office/drawing/2014/main" id="{819B99FF-677E-4CEE-97DA-AFBDA7C4D481}"/>
              </a:ext>
            </a:extLst>
          </p:cNvPr>
          <p:cNvCxnSpPr>
            <a:cxnSpLocks/>
            <a:stCxn id="8" idx="3"/>
            <a:endCxn id="9" idx="1"/>
          </p:cNvCxnSpPr>
          <p:nvPr/>
        </p:nvCxnSpPr>
        <p:spPr bwMode="auto">
          <a:xfrm flipV="1">
            <a:off x="6612551" y="1866394"/>
            <a:ext cx="574312" cy="980192"/>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1" name="Title 3">
            <a:extLst>
              <a:ext uri="{FF2B5EF4-FFF2-40B4-BE49-F238E27FC236}">
                <a16:creationId xmlns:a16="http://schemas.microsoft.com/office/drawing/2014/main" id="{06D9CA37-CFB1-46C1-ADE6-ED59C81BA1BC}"/>
              </a:ext>
            </a:extLst>
          </p:cNvPr>
          <p:cNvSpPr txBox="1">
            <a:spLocks/>
          </p:cNvSpPr>
          <p:nvPr/>
        </p:nvSpPr>
        <p:spPr>
          <a:xfrm>
            <a:off x="7186863" y="2760808"/>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incollate</a:t>
            </a:r>
          </a:p>
        </p:txBody>
      </p:sp>
      <p:cxnSp>
        <p:nvCxnSpPr>
          <p:cNvPr id="12" name="Forma 9">
            <a:extLst>
              <a:ext uri="{FF2B5EF4-FFF2-40B4-BE49-F238E27FC236}">
                <a16:creationId xmlns:a16="http://schemas.microsoft.com/office/drawing/2014/main" id="{9C95FE6B-7EC1-45AE-9370-A0DACFC8FD47}"/>
              </a:ext>
            </a:extLst>
          </p:cNvPr>
          <p:cNvCxnSpPr>
            <a:cxnSpLocks/>
            <a:stCxn id="8" idx="3"/>
            <a:endCxn id="11" idx="1"/>
          </p:cNvCxnSpPr>
          <p:nvPr/>
        </p:nvCxnSpPr>
        <p:spPr bwMode="auto">
          <a:xfrm>
            <a:off x="6612551" y="2846586"/>
            <a:ext cx="574312" cy="219717"/>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5" name="Title 3">
            <a:extLst>
              <a:ext uri="{FF2B5EF4-FFF2-40B4-BE49-F238E27FC236}">
                <a16:creationId xmlns:a16="http://schemas.microsoft.com/office/drawing/2014/main" id="{9AE2A6E1-613D-4679-89FA-8BDD5CAC7963}"/>
              </a:ext>
            </a:extLst>
          </p:cNvPr>
          <p:cNvSpPr txBox="1">
            <a:spLocks/>
          </p:cNvSpPr>
          <p:nvPr/>
        </p:nvSpPr>
        <p:spPr>
          <a:xfrm>
            <a:off x="4848551" y="1216529"/>
            <a:ext cx="1764000" cy="1076519"/>
          </a:xfrm>
          <a:prstGeom prst="rect">
            <a:avLst/>
          </a:prstGeom>
          <a:solidFill>
            <a:srgbClr val="1277AA"/>
          </a:solidFill>
        </p:spPr>
        <p:txBody>
          <a:bodyPr vert="horz" lIns="91440" tIns="108000" rIns="91440" bIns="108000" rtlCol="0" anchor="ctr">
            <a:noAutofit/>
          </a:bodyPr>
          <a:lstStyle>
            <a:defPPr>
              <a:defRPr lang="en-US"/>
            </a:defPPr>
            <a:lvl1pPr algn="ctr">
              <a:spcBef>
                <a:spcPct val="0"/>
              </a:spcBef>
              <a:defRPr sz="2000" b="1">
                <a:solidFill>
                  <a:schemeClr val="bg1"/>
                </a:solidFill>
                <a:latin typeface="Swis721 Cn BT" panose="020B0506020202030204" pitchFamily="34" charset="0"/>
                <a:ea typeface="+mj-ea"/>
                <a:cs typeface="Segoe UI" panose="020B0502040204020203" pitchFamily="34" charset="0"/>
              </a:defRPr>
            </a:lvl1pPr>
          </a:lstStyle>
          <a:p>
            <a:r>
              <a:rPr lang="it-IT" sz="1800" dirty="0">
                <a:cs typeface="Segoe UI Semilight" panose="020B0402040204020203" pitchFamily="34" charset="0"/>
              </a:rPr>
              <a:t>STRUTTURE LIGNEE INTELAIATE</a:t>
            </a:r>
          </a:p>
        </p:txBody>
      </p:sp>
      <p:sp>
        <p:nvSpPr>
          <p:cNvPr id="13" name="Title 3">
            <a:extLst>
              <a:ext uri="{FF2B5EF4-FFF2-40B4-BE49-F238E27FC236}">
                <a16:creationId xmlns:a16="http://schemas.microsoft.com/office/drawing/2014/main" id="{CCDC1EDB-BF73-4D30-A007-22106C9AD72C}"/>
              </a:ext>
            </a:extLst>
          </p:cNvPr>
          <p:cNvSpPr txBox="1">
            <a:spLocks/>
          </p:cNvSpPr>
          <p:nvPr/>
        </p:nvSpPr>
        <p:spPr>
          <a:xfrm>
            <a:off x="701770" y="2510504"/>
            <a:ext cx="1764000" cy="672164"/>
          </a:xfrm>
          <a:prstGeom prst="rect">
            <a:avLst/>
          </a:prstGeom>
          <a:solidFill>
            <a:schemeClr val="bg1"/>
          </a:solidFill>
          <a:ln>
            <a:solidFill>
              <a:srgbClr val="1277AA"/>
            </a:solidFill>
          </a:ln>
        </p:spPr>
        <p:txBody>
          <a:bodyPr vert="horz" lIns="91440" tIns="108000" rIns="91440" bIns="108000" rtlCol="0" anchor="ctr">
            <a:noAutofit/>
          </a:bodyPr>
          <a:lstStyle>
            <a:defPPr>
              <a:defRPr lang="en-US"/>
            </a:defPPr>
            <a:lvl1pPr algn="ctr">
              <a:spcBef>
                <a:spcPct val="0"/>
              </a:spcBef>
              <a:defRPr b="1">
                <a:solidFill>
                  <a:srgbClr val="008080"/>
                </a:solidFill>
                <a:latin typeface="Swis721 Cn BT" panose="020B0506020202030204" pitchFamily="34" charset="0"/>
                <a:ea typeface="+mj-ea"/>
                <a:cs typeface="+mj-cs"/>
              </a:defRPr>
            </a:lvl1pPr>
          </a:lstStyle>
          <a:p>
            <a:r>
              <a:rPr lang="it-IT" sz="2000" dirty="0">
                <a:solidFill>
                  <a:srgbClr val="1277AA"/>
                </a:solidFill>
                <a:cs typeface="Segoe UI Semilight" panose="020B0402040204020203" pitchFamily="34" charset="0"/>
              </a:rPr>
              <a:t>materiali</a:t>
            </a:r>
          </a:p>
        </p:txBody>
      </p:sp>
      <p:sp>
        <p:nvSpPr>
          <p:cNvPr id="14" name="Title 3">
            <a:extLst>
              <a:ext uri="{FF2B5EF4-FFF2-40B4-BE49-F238E27FC236}">
                <a16:creationId xmlns:a16="http://schemas.microsoft.com/office/drawing/2014/main" id="{8D71E734-1CBD-4B29-87B6-3D9D1619AC41}"/>
              </a:ext>
            </a:extLst>
          </p:cNvPr>
          <p:cNvSpPr txBox="1">
            <a:spLocks/>
          </p:cNvSpPr>
          <p:nvPr/>
        </p:nvSpPr>
        <p:spPr>
          <a:xfrm>
            <a:off x="3040082" y="1216529"/>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008080"/>
                </a:solidFill>
                <a:latin typeface="Swis721 Cn BT" panose="020B0506020202030204" pitchFamily="34" charset="0"/>
                <a:ea typeface="+mj-ea"/>
                <a:cs typeface="+mj-cs"/>
              </a:defRPr>
            </a:lvl1pPr>
          </a:lstStyle>
          <a:p>
            <a:r>
              <a:rPr lang="it-IT" sz="1600" dirty="0">
                <a:solidFill>
                  <a:srgbClr val="1277AA"/>
                </a:solidFill>
                <a:cs typeface="Segoe UI Semilight" panose="020B0402040204020203" pitchFamily="34" charset="0"/>
              </a:rPr>
              <a:t>KVH</a:t>
            </a:r>
            <a:endParaRPr lang="it-IT" sz="1600" b="1" dirty="0">
              <a:solidFill>
                <a:srgbClr val="1277AA"/>
              </a:solidFill>
              <a:cs typeface="Segoe UI Semilight" panose="020B0402040204020203" pitchFamily="34" charset="0"/>
            </a:endParaRPr>
          </a:p>
        </p:txBody>
      </p:sp>
      <p:cxnSp>
        <p:nvCxnSpPr>
          <p:cNvPr id="16" name="Forma 9">
            <a:extLst>
              <a:ext uri="{FF2B5EF4-FFF2-40B4-BE49-F238E27FC236}">
                <a16:creationId xmlns:a16="http://schemas.microsoft.com/office/drawing/2014/main" id="{5FBDEFF5-2981-4EC6-AB94-02833406DD5A}"/>
              </a:ext>
            </a:extLst>
          </p:cNvPr>
          <p:cNvCxnSpPr>
            <a:cxnSpLocks/>
            <a:stCxn id="13" idx="3"/>
            <a:endCxn id="14" idx="1"/>
          </p:cNvCxnSpPr>
          <p:nvPr/>
        </p:nvCxnSpPr>
        <p:spPr bwMode="auto">
          <a:xfrm flipV="1">
            <a:off x="2465770" y="1522024"/>
            <a:ext cx="574312" cy="1324562"/>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7" name="Title 3">
            <a:extLst>
              <a:ext uri="{FF2B5EF4-FFF2-40B4-BE49-F238E27FC236}">
                <a16:creationId xmlns:a16="http://schemas.microsoft.com/office/drawing/2014/main" id="{DA9C0EBB-5105-4BB7-AED8-F4B3D7695132}"/>
              </a:ext>
            </a:extLst>
          </p:cNvPr>
          <p:cNvSpPr txBox="1">
            <a:spLocks/>
          </p:cNvSpPr>
          <p:nvPr/>
        </p:nvSpPr>
        <p:spPr>
          <a:xfrm>
            <a:off x="3040082" y="2760808"/>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CLT</a:t>
            </a:r>
            <a:endParaRPr lang="it-IT" sz="1600" b="1" dirty="0">
              <a:latin typeface="Swis721 Cn BT" panose="020B0506020202030204" pitchFamily="34" charset="0"/>
            </a:endParaRPr>
          </a:p>
        </p:txBody>
      </p:sp>
      <p:cxnSp>
        <p:nvCxnSpPr>
          <p:cNvPr id="18" name="Forma 9">
            <a:extLst>
              <a:ext uri="{FF2B5EF4-FFF2-40B4-BE49-F238E27FC236}">
                <a16:creationId xmlns:a16="http://schemas.microsoft.com/office/drawing/2014/main" id="{A1314B0F-5C6F-4F08-8385-2AFA1695E64F}"/>
              </a:ext>
            </a:extLst>
          </p:cNvPr>
          <p:cNvCxnSpPr>
            <a:cxnSpLocks/>
            <a:stCxn id="13" idx="3"/>
            <a:endCxn id="17" idx="1"/>
          </p:cNvCxnSpPr>
          <p:nvPr/>
        </p:nvCxnSpPr>
        <p:spPr bwMode="auto">
          <a:xfrm>
            <a:off x="2465770" y="2846586"/>
            <a:ext cx="574312" cy="219717"/>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9" name="Title 3">
            <a:extLst>
              <a:ext uri="{FF2B5EF4-FFF2-40B4-BE49-F238E27FC236}">
                <a16:creationId xmlns:a16="http://schemas.microsoft.com/office/drawing/2014/main" id="{C70E51D7-F3A9-4F39-A265-7A759509CAA2}"/>
              </a:ext>
            </a:extLst>
          </p:cNvPr>
          <p:cNvSpPr txBox="1">
            <a:spLocks/>
          </p:cNvSpPr>
          <p:nvPr/>
        </p:nvSpPr>
        <p:spPr>
          <a:xfrm>
            <a:off x="701770" y="1216529"/>
            <a:ext cx="1764000" cy="1076519"/>
          </a:xfrm>
          <a:prstGeom prst="rect">
            <a:avLst/>
          </a:prstGeom>
          <a:solidFill>
            <a:srgbClr val="1277AA"/>
          </a:solidFill>
        </p:spPr>
        <p:txBody>
          <a:bodyPr vert="horz" lIns="91440" tIns="108000" rIns="91440" bIns="108000" rtlCol="0" anchor="ctr">
            <a:noAutofit/>
          </a:bodyPr>
          <a:lstStyle>
            <a:defPPr>
              <a:defRPr lang="en-US"/>
            </a:defPPr>
            <a:lvl1pPr algn="ctr">
              <a:spcBef>
                <a:spcPct val="0"/>
              </a:spcBef>
              <a:defRPr sz="2000" b="1">
                <a:solidFill>
                  <a:schemeClr val="bg1"/>
                </a:solidFill>
                <a:latin typeface="Swis721 Cn BT" panose="020B0506020202030204" pitchFamily="34" charset="0"/>
                <a:ea typeface="+mj-ea"/>
                <a:cs typeface="Segoe UI" panose="020B0502040204020203" pitchFamily="34" charset="0"/>
              </a:defRPr>
            </a:lvl1pPr>
          </a:lstStyle>
          <a:p>
            <a:r>
              <a:rPr lang="it-IT" sz="1800" dirty="0">
                <a:cs typeface="Segoe UI Semilight" panose="020B0402040204020203" pitchFamily="34" charset="0"/>
              </a:rPr>
              <a:t>STRUTTURE LIGNEE INTELAIATE</a:t>
            </a:r>
          </a:p>
        </p:txBody>
      </p:sp>
      <p:sp>
        <p:nvSpPr>
          <p:cNvPr id="20" name="Title 3">
            <a:extLst>
              <a:ext uri="{FF2B5EF4-FFF2-40B4-BE49-F238E27FC236}">
                <a16:creationId xmlns:a16="http://schemas.microsoft.com/office/drawing/2014/main" id="{43ABB08C-F1B5-41E5-ABCC-3E1B04D933B2}"/>
              </a:ext>
            </a:extLst>
          </p:cNvPr>
          <p:cNvSpPr txBox="1">
            <a:spLocks/>
          </p:cNvSpPr>
          <p:nvPr/>
        </p:nvSpPr>
        <p:spPr>
          <a:xfrm>
            <a:off x="1213804" y="4162860"/>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compensato</a:t>
            </a:r>
            <a:endParaRPr lang="it-IT" sz="1600" b="1" dirty="0">
              <a:latin typeface="Swis721 Cn BT" panose="020B0506020202030204" pitchFamily="34" charset="0"/>
            </a:endParaRPr>
          </a:p>
        </p:txBody>
      </p:sp>
      <p:cxnSp>
        <p:nvCxnSpPr>
          <p:cNvPr id="24" name="Forma 9">
            <a:extLst>
              <a:ext uri="{FF2B5EF4-FFF2-40B4-BE49-F238E27FC236}">
                <a16:creationId xmlns:a16="http://schemas.microsoft.com/office/drawing/2014/main" id="{D46CCE97-9D61-43B4-8E88-44E8F60E3271}"/>
              </a:ext>
            </a:extLst>
          </p:cNvPr>
          <p:cNvCxnSpPr>
            <a:cxnSpLocks/>
            <a:stCxn id="13" idx="2"/>
            <a:endCxn id="27" idx="1"/>
          </p:cNvCxnSpPr>
          <p:nvPr/>
        </p:nvCxnSpPr>
        <p:spPr bwMode="auto">
          <a:xfrm rot="5400000">
            <a:off x="82920" y="4356168"/>
            <a:ext cx="2674350" cy="327350"/>
          </a:xfrm>
          <a:prstGeom prst="bentConnector4">
            <a:avLst>
              <a:gd name="adj1" fmla="val 18311"/>
              <a:gd name="adj2" fmla="val 259066"/>
            </a:avLst>
          </a:prstGeom>
          <a:ln w="28575">
            <a:solidFill>
              <a:srgbClr val="1277AA"/>
            </a:solidFill>
            <a:prstDash val="dash"/>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5" name="Forma 9">
            <a:extLst>
              <a:ext uri="{FF2B5EF4-FFF2-40B4-BE49-F238E27FC236}">
                <a16:creationId xmlns:a16="http://schemas.microsoft.com/office/drawing/2014/main" id="{88D4424B-DE40-43E3-8E0B-563439E4232D}"/>
              </a:ext>
            </a:extLst>
          </p:cNvPr>
          <p:cNvCxnSpPr>
            <a:cxnSpLocks/>
            <a:stCxn id="13" idx="2"/>
            <a:endCxn id="20" idx="1"/>
          </p:cNvCxnSpPr>
          <p:nvPr/>
        </p:nvCxnSpPr>
        <p:spPr bwMode="auto">
          <a:xfrm rot="5400000">
            <a:off x="755944" y="3640528"/>
            <a:ext cx="1285687" cy="369966"/>
          </a:xfrm>
          <a:prstGeom prst="bentConnector4">
            <a:avLst>
              <a:gd name="adj1" fmla="val 38119"/>
              <a:gd name="adj2" fmla="val 228728"/>
            </a:avLst>
          </a:prstGeom>
          <a:ln w="28575">
            <a:solidFill>
              <a:srgbClr val="1277AA"/>
            </a:solidFill>
            <a:prstDash val="dash"/>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7" name="Title 3">
            <a:extLst>
              <a:ext uri="{FF2B5EF4-FFF2-40B4-BE49-F238E27FC236}">
                <a16:creationId xmlns:a16="http://schemas.microsoft.com/office/drawing/2014/main" id="{5A363EE5-53F3-4C83-AA72-6CA4D9D83210}"/>
              </a:ext>
            </a:extLst>
          </p:cNvPr>
          <p:cNvSpPr txBox="1">
            <a:spLocks/>
          </p:cNvSpPr>
          <p:nvPr/>
        </p:nvSpPr>
        <p:spPr>
          <a:xfrm>
            <a:off x="1256420" y="5533675"/>
            <a:ext cx="1209350" cy="646686"/>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OSB</a:t>
            </a:r>
          </a:p>
        </p:txBody>
      </p:sp>
      <p:pic>
        <p:nvPicPr>
          <p:cNvPr id="28" name="Picture 2">
            <a:extLst>
              <a:ext uri="{FF2B5EF4-FFF2-40B4-BE49-F238E27FC236}">
                <a16:creationId xmlns:a16="http://schemas.microsoft.com/office/drawing/2014/main" id="{3F15920F-1CAF-4F7F-A5C5-62BC948573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4795" y="3749247"/>
            <a:ext cx="5567436" cy="243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3">
            <a:extLst>
              <a:ext uri="{FF2B5EF4-FFF2-40B4-BE49-F238E27FC236}">
                <a16:creationId xmlns:a16="http://schemas.microsoft.com/office/drawing/2014/main" id="{2E59B711-5D52-436F-BFA4-5ECE4C5F338F}"/>
              </a:ext>
            </a:extLst>
          </p:cNvPr>
          <p:cNvSpPr txBox="1">
            <a:spLocks/>
          </p:cNvSpPr>
          <p:nvPr/>
        </p:nvSpPr>
        <p:spPr>
          <a:xfrm>
            <a:off x="3040082" y="1988668"/>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Lamellare e </a:t>
            </a:r>
            <a:r>
              <a:rPr lang="it-IT" sz="1600" spc="-50" dirty="0" err="1">
                <a:latin typeface="Swis721 Cn BT" panose="020B0506020202030204" pitchFamily="34" charset="0"/>
              </a:rPr>
              <a:t>microlamellare</a:t>
            </a:r>
            <a:endParaRPr lang="it-IT" sz="1600" b="1" spc="-50" dirty="0">
              <a:latin typeface="Swis721 Cn BT" panose="020B0506020202030204" pitchFamily="34" charset="0"/>
            </a:endParaRPr>
          </a:p>
        </p:txBody>
      </p:sp>
      <p:sp>
        <p:nvSpPr>
          <p:cNvPr id="41" name="Titolo 1">
            <a:extLst>
              <a:ext uri="{FF2B5EF4-FFF2-40B4-BE49-F238E27FC236}">
                <a16:creationId xmlns:a16="http://schemas.microsoft.com/office/drawing/2014/main" id="{60545B07-B6AD-416C-9D9A-11F3089B761B}"/>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legno</a:t>
            </a:r>
          </a:p>
        </p:txBody>
      </p:sp>
    </p:spTree>
    <p:extLst>
      <p:ext uri="{BB962C8B-B14F-4D97-AF65-F5344CB8AC3E}">
        <p14:creationId xmlns:p14="http://schemas.microsoft.com/office/powerpoint/2010/main" val="18908988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legno</a:t>
            </a:r>
          </a:p>
        </p:txBody>
      </p:sp>
      <p:pic>
        <p:nvPicPr>
          <p:cNvPr id="7" name="Picture 1">
            <a:extLst>
              <a:ext uri="{FF2B5EF4-FFF2-40B4-BE49-F238E27FC236}">
                <a16:creationId xmlns:a16="http://schemas.microsoft.com/office/drawing/2014/main" id="{F5EAE0A9-871D-4889-BD59-81015A448C17}"/>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40411" y="1724290"/>
            <a:ext cx="5206031" cy="447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AD984632-005B-4080-94A7-690141EEA302}"/>
              </a:ext>
            </a:extLst>
          </p:cNvPr>
          <p:cNvSpPr txBox="1">
            <a:spLocks/>
          </p:cNvSpPr>
          <p:nvPr/>
        </p:nvSpPr>
        <p:spPr>
          <a:xfrm>
            <a:off x="1111253" y="1170253"/>
            <a:ext cx="6864348"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Formazione di elementi composti</a:t>
            </a:r>
          </a:p>
        </p:txBody>
      </p:sp>
    </p:spTree>
    <p:extLst>
      <p:ext uri="{BB962C8B-B14F-4D97-AF65-F5344CB8AC3E}">
        <p14:creationId xmlns:p14="http://schemas.microsoft.com/office/powerpoint/2010/main" val="35340644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legno</a:t>
            </a:r>
          </a:p>
        </p:txBody>
      </p:sp>
      <p:sp>
        <p:nvSpPr>
          <p:cNvPr id="8" name="Title 3">
            <a:extLst>
              <a:ext uri="{FF2B5EF4-FFF2-40B4-BE49-F238E27FC236}">
                <a16:creationId xmlns:a16="http://schemas.microsoft.com/office/drawing/2014/main" id="{AD984632-005B-4080-94A7-690141EEA302}"/>
              </a:ext>
            </a:extLst>
          </p:cNvPr>
          <p:cNvSpPr txBox="1">
            <a:spLocks/>
          </p:cNvSpPr>
          <p:nvPr/>
        </p:nvSpPr>
        <p:spPr>
          <a:xfrm>
            <a:off x="1111253" y="1170253"/>
            <a:ext cx="6864348"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dirty="0"/>
              <a:t>Formazione di elementi composti</a:t>
            </a:r>
          </a:p>
        </p:txBody>
      </p:sp>
      <p:pic>
        <p:nvPicPr>
          <p:cNvPr id="5" name="Picture 9">
            <a:extLst>
              <a:ext uri="{FF2B5EF4-FFF2-40B4-BE49-F238E27FC236}">
                <a16:creationId xmlns:a16="http://schemas.microsoft.com/office/drawing/2014/main" id="{A926193C-6B6A-4AC3-96BE-C7B3407F511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5400000">
            <a:off x="321632" y="2513909"/>
            <a:ext cx="4520396" cy="294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FF13A74-F506-4F0B-8B8B-208E48A8128F}"/>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400000">
            <a:off x="4050442" y="2319526"/>
            <a:ext cx="4520397" cy="332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100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legno</a:t>
            </a:r>
          </a:p>
        </p:txBody>
      </p:sp>
      <p:sp>
        <p:nvSpPr>
          <p:cNvPr id="8" name="Title 3">
            <a:extLst>
              <a:ext uri="{FF2B5EF4-FFF2-40B4-BE49-F238E27FC236}">
                <a16:creationId xmlns:a16="http://schemas.microsoft.com/office/drawing/2014/main" id="{AD984632-005B-4080-94A7-690141EEA302}"/>
              </a:ext>
            </a:extLst>
          </p:cNvPr>
          <p:cNvSpPr txBox="1">
            <a:spLocks/>
          </p:cNvSpPr>
          <p:nvPr/>
        </p:nvSpPr>
        <p:spPr>
          <a:xfrm>
            <a:off x="1111253" y="1170253"/>
            <a:ext cx="6864348"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dirty="0"/>
              <a:t>Integrazione con piastre, </a:t>
            </a:r>
            <a:r>
              <a:rPr lang="it-IT" dirty="0" err="1"/>
              <a:t>tirafondi</a:t>
            </a:r>
            <a:r>
              <a:rPr lang="it-IT" dirty="0"/>
              <a:t>, connettori</a:t>
            </a:r>
          </a:p>
        </p:txBody>
      </p:sp>
      <p:pic>
        <p:nvPicPr>
          <p:cNvPr id="7" name="Picture 1">
            <a:extLst>
              <a:ext uri="{FF2B5EF4-FFF2-40B4-BE49-F238E27FC236}">
                <a16:creationId xmlns:a16="http://schemas.microsoft.com/office/drawing/2014/main" id="{A8D371F7-05BB-4167-8152-8CEDA321C5B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10054"/>
          <a:stretch/>
        </p:blipFill>
        <p:spPr bwMode="auto">
          <a:xfrm>
            <a:off x="295502" y="1824651"/>
            <a:ext cx="5083549" cy="42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4F2D6C2F-7D19-4CC4-83A8-5B45DAE436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8543" y="1824651"/>
            <a:ext cx="3279955" cy="42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2539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legno</a:t>
            </a:r>
          </a:p>
        </p:txBody>
      </p:sp>
      <p:sp>
        <p:nvSpPr>
          <p:cNvPr id="8" name="Title 3">
            <a:extLst>
              <a:ext uri="{FF2B5EF4-FFF2-40B4-BE49-F238E27FC236}">
                <a16:creationId xmlns:a16="http://schemas.microsoft.com/office/drawing/2014/main" id="{AD984632-005B-4080-94A7-690141EEA302}"/>
              </a:ext>
            </a:extLst>
          </p:cNvPr>
          <p:cNvSpPr txBox="1">
            <a:spLocks/>
          </p:cNvSpPr>
          <p:nvPr/>
        </p:nvSpPr>
        <p:spPr>
          <a:xfrm>
            <a:off x="1111253" y="1170253"/>
            <a:ext cx="6864348"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dirty="0"/>
              <a:t>Contenimento delle deformazione mediante connessioni rigide</a:t>
            </a:r>
          </a:p>
        </p:txBody>
      </p:sp>
      <p:pic>
        <p:nvPicPr>
          <p:cNvPr id="9" name="Picture 2">
            <a:extLst>
              <a:ext uri="{FF2B5EF4-FFF2-40B4-BE49-F238E27FC236}">
                <a16:creationId xmlns:a16="http://schemas.microsoft.com/office/drawing/2014/main" id="{194075CF-37A0-442C-88C2-25B9760586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479" y="2817411"/>
            <a:ext cx="3988011" cy="203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a:extLst>
              <a:ext uri="{FF2B5EF4-FFF2-40B4-BE49-F238E27FC236}">
                <a16:creationId xmlns:a16="http://schemas.microsoft.com/office/drawing/2014/main" id="{B7874F5B-DCDB-4F18-B406-83A4EA3655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664" y="3425351"/>
            <a:ext cx="3988011" cy="281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a:extLst>
              <a:ext uri="{FF2B5EF4-FFF2-40B4-BE49-F238E27FC236}">
                <a16:creationId xmlns:a16="http://schemas.microsoft.com/office/drawing/2014/main" id="{9BD79226-9BCA-48BA-A3E3-F3656A7A40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664" y="1801459"/>
            <a:ext cx="3988012" cy="12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537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legno</a:t>
            </a:r>
          </a:p>
        </p:txBody>
      </p:sp>
      <p:sp>
        <p:nvSpPr>
          <p:cNvPr id="8" name="Title 3">
            <a:extLst>
              <a:ext uri="{FF2B5EF4-FFF2-40B4-BE49-F238E27FC236}">
                <a16:creationId xmlns:a16="http://schemas.microsoft.com/office/drawing/2014/main" id="{AD984632-005B-4080-94A7-690141EEA302}"/>
              </a:ext>
            </a:extLst>
          </p:cNvPr>
          <p:cNvSpPr txBox="1">
            <a:spLocks/>
          </p:cNvSpPr>
          <p:nvPr/>
        </p:nvSpPr>
        <p:spPr>
          <a:xfrm>
            <a:off x="1111253" y="1170253"/>
            <a:ext cx="6864348"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dirty="0"/>
              <a:t>Protezione dall’azione del fuoco mediante giunti a scomparsa e rivestimenti protettivi</a:t>
            </a:r>
          </a:p>
        </p:txBody>
      </p:sp>
      <p:pic>
        <p:nvPicPr>
          <p:cNvPr id="7" name="Picture 4">
            <a:extLst>
              <a:ext uri="{FF2B5EF4-FFF2-40B4-BE49-F238E27FC236}">
                <a16:creationId xmlns:a16="http://schemas.microsoft.com/office/drawing/2014/main" id="{2766A397-7936-4739-9650-AACAC3D9E0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6644" y="1625600"/>
            <a:ext cx="4437855" cy="463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757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legno</a:t>
            </a:r>
          </a:p>
        </p:txBody>
      </p:sp>
      <p:sp>
        <p:nvSpPr>
          <p:cNvPr id="8" name="Title 3">
            <a:extLst>
              <a:ext uri="{FF2B5EF4-FFF2-40B4-BE49-F238E27FC236}">
                <a16:creationId xmlns:a16="http://schemas.microsoft.com/office/drawing/2014/main" id="{AD984632-005B-4080-94A7-690141EEA302}"/>
              </a:ext>
            </a:extLst>
          </p:cNvPr>
          <p:cNvSpPr txBox="1">
            <a:spLocks/>
          </p:cNvSpPr>
          <p:nvPr/>
        </p:nvSpPr>
        <p:spPr>
          <a:xfrm>
            <a:off x="1111253" y="1170253"/>
            <a:ext cx="6864348"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dirty="0"/>
              <a:t>Unione tra struttura lignea e struttura in cemento armato</a:t>
            </a:r>
          </a:p>
        </p:txBody>
      </p:sp>
      <p:pic>
        <p:nvPicPr>
          <p:cNvPr id="3" name="Immagine 2">
            <a:extLst>
              <a:ext uri="{FF2B5EF4-FFF2-40B4-BE49-F238E27FC236}">
                <a16:creationId xmlns:a16="http://schemas.microsoft.com/office/drawing/2014/main" id="{A925A9A3-7A1F-4CB7-A65B-952F1011FD5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155048" y="1673490"/>
            <a:ext cx="4833904" cy="4559300"/>
          </a:xfrm>
          <a:prstGeom prst="rect">
            <a:avLst/>
          </a:prstGeom>
        </p:spPr>
      </p:pic>
    </p:spTree>
    <p:extLst>
      <p:ext uri="{BB962C8B-B14F-4D97-AF65-F5344CB8AC3E}">
        <p14:creationId xmlns:p14="http://schemas.microsoft.com/office/powerpoint/2010/main" val="1092853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acciaio</a:t>
            </a:r>
          </a:p>
        </p:txBody>
      </p:sp>
      <p:pic>
        <p:nvPicPr>
          <p:cNvPr id="1026" name="Picture 2">
            <a:extLst>
              <a:ext uri="{FF2B5EF4-FFF2-40B4-BE49-F238E27FC236}">
                <a16:creationId xmlns:a16="http://schemas.microsoft.com/office/drawing/2014/main" id="{4A0C4376-F920-4F14-BE30-830B60F16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097407"/>
            <a:ext cx="5313363" cy="517092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3F25B6D-D333-4DFD-8A29-3342EA7A9110}"/>
              </a:ext>
            </a:extLst>
          </p:cNvPr>
          <p:cNvSpPr txBox="1">
            <a:spLocks/>
          </p:cNvSpPr>
          <p:nvPr/>
        </p:nvSpPr>
        <p:spPr>
          <a:xfrm>
            <a:off x="5877686" y="1211707"/>
            <a:ext cx="2616200" cy="584202"/>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dirty="0"/>
              <a:t>Crystal Palace</a:t>
            </a:r>
          </a:p>
          <a:p>
            <a:r>
              <a:rPr lang="it-IT" dirty="0"/>
              <a:t>Joseph </a:t>
            </a:r>
            <a:r>
              <a:rPr lang="it-IT" dirty="0" err="1"/>
              <a:t>Paxton</a:t>
            </a:r>
            <a:r>
              <a:rPr lang="it-IT" dirty="0"/>
              <a:t>, 1851</a:t>
            </a:r>
          </a:p>
        </p:txBody>
      </p:sp>
      <p:pic>
        <p:nvPicPr>
          <p:cNvPr id="5" name="Picture 5" descr="crist1">
            <a:extLst>
              <a:ext uri="{FF2B5EF4-FFF2-40B4-BE49-F238E27FC236}">
                <a16:creationId xmlns:a16="http://schemas.microsoft.com/office/drawing/2014/main" id="{855DCC58-2D57-4589-9C39-577F6A0CC4E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43580" y="1986853"/>
            <a:ext cx="3284412" cy="428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830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0EA7B20-283D-44DA-8647-D58902047133}"/>
              </a:ext>
            </a:extLst>
          </p:cNvPr>
          <p:cNvSpPr txBox="1">
            <a:spLocks/>
          </p:cNvSpPr>
          <p:nvPr/>
        </p:nvSpPr>
        <p:spPr>
          <a:xfrm>
            <a:off x="4848551" y="2510504"/>
            <a:ext cx="1764000" cy="672164"/>
          </a:xfrm>
          <a:prstGeom prst="rect">
            <a:avLst/>
          </a:prstGeom>
          <a:solidFill>
            <a:schemeClr val="bg1"/>
          </a:solidFill>
          <a:ln>
            <a:solidFill>
              <a:srgbClr val="1277AA"/>
            </a:solidFill>
          </a:ln>
        </p:spPr>
        <p:txBody>
          <a:bodyPr vert="horz" lIns="91440" tIns="108000" rIns="91440" bIns="108000" rtlCol="0" anchor="ctr">
            <a:noAutofit/>
          </a:bodyPr>
          <a:lstStyle>
            <a:defPPr>
              <a:defRPr lang="en-US"/>
            </a:defPPr>
            <a:lvl1pPr algn="ctr">
              <a:spcBef>
                <a:spcPct val="0"/>
              </a:spcBef>
              <a:defRPr b="1">
                <a:solidFill>
                  <a:srgbClr val="008080"/>
                </a:solidFill>
                <a:latin typeface="Swis721 Cn BT" panose="020B0506020202030204" pitchFamily="34" charset="0"/>
                <a:ea typeface="+mj-ea"/>
                <a:cs typeface="+mj-cs"/>
              </a:defRPr>
            </a:lvl1pPr>
          </a:lstStyle>
          <a:p>
            <a:r>
              <a:rPr lang="it-IT" sz="2000" dirty="0">
                <a:solidFill>
                  <a:srgbClr val="1277AA"/>
                </a:solidFill>
                <a:cs typeface="Segoe UI Semilight" panose="020B0402040204020203" pitchFamily="34" charset="0"/>
              </a:rPr>
              <a:t>unioni</a:t>
            </a:r>
          </a:p>
        </p:txBody>
      </p:sp>
      <p:sp>
        <p:nvSpPr>
          <p:cNvPr id="9" name="Title 3">
            <a:extLst>
              <a:ext uri="{FF2B5EF4-FFF2-40B4-BE49-F238E27FC236}">
                <a16:creationId xmlns:a16="http://schemas.microsoft.com/office/drawing/2014/main" id="{3ACED5CD-BCC2-4D9D-9FE1-BE946C698E6A}"/>
              </a:ext>
            </a:extLst>
          </p:cNvPr>
          <p:cNvSpPr txBox="1">
            <a:spLocks/>
          </p:cNvSpPr>
          <p:nvPr/>
        </p:nvSpPr>
        <p:spPr>
          <a:xfrm>
            <a:off x="7165652" y="1216529"/>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meccaniche</a:t>
            </a:r>
          </a:p>
        </p:txBody>
      </p:sp>
      <p:cxnSp>
        <p:nvCxnSpPr>
          <p:cNvPr id="10" name="Forma 9">
            <a:extLst>
              <a:ext uri="{FF2B5EF4-FFF2-40B4-BE49-F238E27FC236}">
                <a16:creationId xmlns:a16="http://schemas.microsoft.com/office/drawing/2014/main" id="{819B99FF-677E-4CEE-97DA-AFBDA7C4D481}"/>
              </a:ext>
            </a:extLst>
          </p:cNvPr>
          <p:cNvCxnSpPr>
            <a:cxnSpLocks/>
            <a:stCxn id="8" idx="3"/>
            <a:endCxn id="9" idx="1"/>
          </p:cNvCxnSpPr>
          <p:nvPr/>
        </p:nvCxnSpPr>
        <p:spPr bwMode="auto">
          <a:xfrm flipV="1">
            <a:off x="6612551" y="1522024"/>
            <a:ext cx="553101" cy="1324562"/>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1" name="Title 3">
            <a:extLst>
              <a:ext uri="{FF2B5EF4-FFF2-40B4-BE49-F238E27FC236}">
                <a16:creationId xmlns:a16="http://schemas.microsoft.com/office/drawing/2014/main" id="{06D9CA37-CFB1-46C1-ADE6-ED59C81BA1BC}"/>
              </a:ext>
            </a:extLst>
          </p:cNvPr>
          <p:cNvSpPr txBox="1">
            <a:spLocks/>
          </p:cNvSpPr>
          <p:nvPr/>
        </p:nvSpPr>
        <p:spPr>
          <a:xfrm>
            <a:off x="7168933" y="2910949"/>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incollate</a:t>
            </a:r>
          </a:p>
        </p:txBody>
      </p:sp>
      <p:cxnSp>
        <p:nvCxnSpPr>
          <p:cNvPr id="12" name="Forma 9">
            <a:extLst>
              <a:ext uri="{FF2B5EF4-FFF2-40B4-BE49-F238E27FC236}">
                <a16:creationId xmlns:a16="http://schemas.microsoft.com/office/drawing/2014/main" id="{9C95FE6B-7EC1-45AE-9370-A0DACFC8FD47}"/>
              </a:ext>
            </a:extLst>
          </p:cNvPr>
          <p:cNvCxnSpPr>
            <a:cxnSpLocks/>
            <a:stCxn id="8" idx="3"/>
            <a:endCxn id="11" idx="1"/>
          </p:cNvCxnSpPr>
          <p:nvPr/>
        </p:nvCxnSpPr>
        <p:spPr bwMode="auto">
          <a:xfrm>
            <a:off x="6612551" y="2846586"/>
            <a:ext cx="556382" cy="369858"/>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5" name="Title 3">
            <a:extLst>
              <a:ext uri="{FF2B5EF4-FFF2-40B4-BE49-F238E27FC236}">
                <a16:creationId xmlns:a16="http://schemas.microsoft.com/office/drawing/2014/main" id="{9AE2A6E1-613D-4679-89FA-8BDD5CAC7963}"/>
              </a:ext>
            </a:extLst>
          </p:cNvPr>
          <p:cNvSpPr txBox="1">
            <a:spLocks/>
          </p:cNvSpPr>
          <p:nvPr/>
        </p:nvSpPr>
        <p:spPr>
          <a:xfrm>
            <a:off x="4848551" y="1216529"/>
            <a:ext cx="1764000" cy="1076519"/>
          </a:xfrm>
          <a:prstGeom prst="rect">
            <a:avLst/>
          </a:prstGeom>
          <a:solidFill>
            <a:srgbClr val="1277AA"/>
          </a:solidFill>
        </p:spPr>
        <p:txBody>
          <a:bodyPr vert="horz" lIns="91440" tIns="108000" rIns="91440" bIns="108000" rtlCol="0" anchor="ctr">
            <a:noAutofit/>
          </a:bodyPr>
          <a:lstStyle>
            <a:defPPr>
              <a:defRPr lang="en-US"/>
            </a:defPPr>
            <a:lvl1pPr algn="ctr">
              <a:spcBef>
                <a:spcPct val="0"/>
              </a:spcBef>
              <a:defRPr sz="2000" b="1">
                <a:solidFill>
                  <a:schemeClr val="bg1"/>
                </a:solidFill>
                <a:latin typeface="Swis721 Cn BT" panose="020B0506020202030204" pitchFamily="34" charset="0"/>
                <a:ea typeface="+mj-ea"/>
                <a:cs typeface="Segoe UI" panose="020B0502040204020203" pitchFamily="34" charset="0"/>
              </a:defRPr>
            </a:lvl1pPr>
          </a:lstStyle>
          <a:p>
            <a:r>
              <a:rPr lang="it-IT" sz="1800" dirty="0">
                <a:cs typeface="Segoe UI Semilight" panose="020B0402040204020203" pitchFamily="34" charset="0"/>
              </a:rPr>
              <a:t>STRUTTURE</a:t>
            </a:r>
          </a:p>
          <a:p>
            <a:r>
              <a:rPr lang="it-IT" sz="1800" dirty="0">
                <a:cs typeface="Segoe UI Semilight" panose="020B0402040204020203" pitchFamily="34" charset="0"/>
              </a:rPr>
              <a:t>A TELAIO</a:t>
            </a:r>
          </a:p>
          <a:p>
            <a:r>
              <a:rPr lang="it-IT" sz="1800" dirty="0">
                <a:cs typeface="Segoe UI Semilight" panose="020B0402040204020203" pitchFamily="34" charset="0"/>
              </a:rPr>
              <a:t>IN ACCIAIO</a:t>
            </a:r>
          </a:p>
        </p:txBody>
      </p:sp>
      <p:sp>
        <p:nvSpPr>
          <p:cNvPr id="13" name="Title 3">
            <a:extLst>
              <a:ext uri="{FF2B5EF4-FFF2-40B4-BE49-F238E27FC236}">
                <a16:creationId xmlns:a16="http://schemas.microsoft.com/office/drawing/2014/main" id="{CCDC1EDB-BF73-4D30-A007-22106C9AD72C}"/>
              </a:ext>
            </a:extLst>
          </p:cNvPr>
          <p:cNvSpPr txBox="1">
            <a:spLocks/>
          </p:cNvSpPr>
          <p:nvPr/>
        </p:nvSpPr>
        <p:spPr>
          <a:xfrm>
            <a:off x="701770" y="2510504"/>
            <a:ext cx="1764000" cy="672164"/>
          </a:xfrm>
          <a:prstGeom prst="rect">
            <a:avLst/>
          </a:prstGeom>
          <a:solidFill>
            <a:schemeClr val="bg1"/>
          </a:solidFill>
          <a:ln>
            <a:solidFill>
              <a:srgbClr val="1277AA"/>
            </a:solidFill>
          </a:ln>
        </p:spPr>
        <p:txBody>
          <a:bodyPr vert="horz" lIns="91440" tIns="108000" rIns="91440" bIns="108000" rtlCol="0" anchor="ctr">
            <a:noAutofit/>
          </a:bodyPr>
          <a:lstStyle>
            <a:defPPr>
              <a:defRPr lang="en-US"/>
            </a:defPPr>
            <a:lvl1pPr algn="ctr">
              <a:spcBef>
                <a:spcPct val="0"/>
              </a:spcBef>
              <a:defRPr b="1">
                <a:solidFill>
                  <a:srgbClr val="008080"/>
                </a:solidFill>
                <a:latin typeface="Swis721 Cn BT" panose="020B0506020202030204" pitchFamily="34" charset="0"/>
                <a:ea typeface="+mj-ea"/>
                <a:cs typeface="+mj-cs"/>
              </a:defRPr>
            </a:lvl1pPr>
          </a:lstStyle>
          <a:p>
            <a:r>
              <a:rPr lang="it-IT" sz="2000" dirty="0">
                <a:solidFill>
                  <a:srgbClr val="1277AA"/>
                </a:solidFill>
                <a:cs typeface="Segoe UI Semilight" panose="020B0402040204020203" pitchFamily="34" charset="0"/>
              </a:rPr>
              <a:t>elementi tecnici</a:t>
            </a:r>
          </a:p>
        </p:txBody>
      </p:sp>
      <p:sp>
        <p:nvSpPr>
          <p:cNvPr id="14" name="Title 3">
            <a:extLst>
              <a:ext uri="{FF2B5EF4-FFF2-40B4-BE49-F238E27FC236}">
                <a16:creationId xmlns:a16="http://schemas.microsoft.com/office/drawing/2014/main" id="{8D71E734-1CBD-4B29-87B6-3D9D1619AC41}"/>
              </a:ext>
            </a:extLst>
          </p:cNvPr>
          <p:cNvSpPr txBox="1">
            <a:spLocks/>
          </p:cNvSpPr>
          <p:nvPr/>
        </p:nvSpPr>
        <p:spPr>
          <a:xfrm>
            <a:off x="3040082" y="1216529"/>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008080"/>
                </a:solidFill>
                <a:latin typeface="Swis721 Cn BT" panose="020B0506020202030204" pitchFamily="34" charset="0"/>
                <a:ea typeface="+mj-ea"/>
                <a:cs typeface="+mj-cs"/>
              </a:defRPr>
            </a:lvl1pPr>
          </a:lstStyle>
          <a:p>
            <a:r>
              <a:rPr lang="it-IT" sz="1600" dirty="0">
                <a:solidFill>
                  <a:srgbClr val="1277AA"/>
                </a:solidFill>
                <a:cs typeface="Segoe UI Semilight" panose="020B0402040204020203" pitchFamily="34" charset="0"/>
              </a:rPr>
              <a:t>profili laminati</a:t>
            </a:r>
            <a:endParaRPr lang="it-IT" sz="1600" b="1" dirty="0">
              <a:solidFill>
                <a:srgbClr val="1277AA"/>
              </a:solidFill>
              <a:cs typeface="Segoe UI Semilight" panose="020B0402040204020203" pitchFamily="34" charset="0"/>
            </a:endParaRPr>
          </a:p>
        </p:txBody>
      </p:sp>
      <p:cxnSp>
        <p:nvCxnSpPr>
          <p:cNvPr id="16" name="Forma 9">
            <a:extLst>
              <a:ext uri="{FF2B5EF4-FFF2-40B4-BE49-F238E27FC236}">
                <a16:creationId xmlns:a16="http://schemas.microsoft.com/office/drawing/2014/main" id="{5FBDEFF5-2981-4EC6-AB94-02833406DD5A}"/>
              </a:ext>
            </a:extLst>
          </p:cNvPr>
          <p:cNvCxnSpPr>
            <a:cxnSpLocks/>
            <a:stCxn id="13" idx="3"/>
            <a:endCxn id="14" idx="1"/>
          </p:cNvCxnSpPr>
          <p:nvPr/>
        </p:nvCxnSpPr>
        <p:spPr bwMode="auto">
          <a:xfrm flipV="1">
            <a:off x="2465770" y="1522024"/>
            <a:ext cx="574312" cy="1324562"/>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7" name="Title 3">
            <a:extLst>
              <a:ext uri="{FF2B5EF4-FFF2-40B4-BE49-F238E27FC236}">
                <a16:creationId xmlns:a16="http://schemas.microsoft.com/office/drawing/2014/main" id="{DA9C0EBB-5105-4BB7-AED8-F4B3D7695132}"/>
              </a:ext>
            </a:extLst>
          </p:cNvPr>
          <p:cNvSpPr txBox="1">
            <a:spLocks/>
          </p:cNvSpPr>
          <p:nvPr/>
        </p:nvSpPr>
        <p:spPr>
          <a:xfrm>
            <a:off x="3040082" y="2760808"/>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piastre</a:t>
            </a:r>
            <a:endParaRPr lang="it-IT" sz="1600" b="1" dirty="0">
              <a:latin typeface="Swis721 Cn BT" panose="020B0506020202030204" pitchFamily="34" charset="0"/>
            </a:endParaRPr>
          </a:p>
        </p:txBody>
      </p:sp>
      <p:cxnSp>
        <p:nvCxnSpPr>
          <p:cNvPr id="18" name="Forma 9">
            <a:extLst>
              <a:ext uri="{FF2B5EF4-FFF2-40B4-BE49-F238E27FC236}">
                <a16:creationId xmlns:a16="http://schemas.microsoft.com/office/drawing/2014/main" id="{A1314B0F-5C6F-4F08-8385-2AFA1695E64F}"/>
              </a:ext>
            </a:extLst>
          </p:cNvPr>
          <p:cNvCxnSpPr>
            <a:cxnSpLocks/>
            <a:stCxn id="13" idx="3"/>
            <a:endCxn id="17" idx="1"/>
          </p:cNvCxnSpPr>
          <p:nvPr/>
        </p:nvCxnSpPr>
        <p:spPr bwMode="auto">
          <a:xfrm>
            <a:off x="2465770" y="2846586"/>
            <a:ext cx="574312" cy="219717"/>
          </a:xfrm>
          <a:prstGeom prst="bentConnector3">
            <a:avLst>
              <a:gd name="adj1" fmla="val 50000"/>
            </a:avLst>
          </a:prstGeom>
          <a:ln w="28575">
            <a:solidFill>
              <a:srgbClr val="1277AA"/>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9" name="Title 3">
            <a:extLst>
              <a:ext uri="{FF2B5EF4-FFF2-40B4-BE49-F238E27FC236}">
                <a16:creationId xmlns:a16="http://schemas.microsoft.com/office/drawing/2014/main" id="{C70E51D7-F3A9-4F39-A265-7A759509CAA2}"/>
              </a:ext>
            </a:extLst>
          </p:cNvPr>
          <p:cNvSpPr txBox="1">
            <a:spLocks/>
          </p:cNvSpPr>
          <p:nvPr/>
        </p:nvSpPr>
        <p:spPr>
          <a:xfrm>
            <a:off x="701770" y="1216529"/>
            <a:ext cx="1764000" cy="1076519"/>
          </a:xfrm>
          <a:prstGeom prst="rect">
            <a:avLst/>
          </a:prstGeom>
          <a:solidFill>
            <a:srgbClr val="1277AA"/>
          </a:solidFill>
        </p:spPr>
        <p:txBody>
          <a:bodyPr vert="horz" lIns="91440" tIns="108000" rIns="91440" bIns="108000" rtlCol="0" anchor="ctr">
            <a:noAutofit/>
          </a:bodyPr>
          <a:lstStyle>
            <a:defPPr>
              <a:defRPr lang="en-US"/>
            </a:defPPr>
            <a:lvl1pPr algn="ctr">
              <a:spcBef>
                <a:spcPct val="0"/>
              </a:spcBef>
              <a:defRPr sz="2000" b="1">
                <a:solidFill>
                  <a:schemeClr val="bg1"/>
                </a:solidFill>
                <a:latin typeface="Swis721 Cn BT" panose="020B0506020202030204" pitchFamily="34" charset="0"/>
                <a:ea typeface="+mj-ea"/>
                <a:cs typeface="Segoe UI" panose="020B0502040204020203" pitchFamily="34" charset="0"/>
              </a:defRPr>
            </a:lvl1pPr>
          </a:lstStyle>
          <a:p>
            <a:r>
              <a:rPr lang="it-IT" sz="1800" dirty="0">
                <a:cs typeface="Segoe UI Semilight" panose="020B0402040204020203" pitchFamily="34" charset="0"/>
              </a:rPr>
              <a:t>STRUTTURE</a:t>
            </a:r>
          </a:p>
          <a:p>
            <a:r>
              <a:rPr lang="it-IT" sz="1800" dirty="0">
                <a:cs typeface="Segoe UI Semilight" panose="020B0402040204020203" pitchFamily="34" charset="0"/>
              </a:rPr>
              <a:t>A TELAIO</a:t>
            </a:r>
          </a:p>
          <a:p>
            <a:r>
              <a:rPr lang="it-IT" sz="1800" dirty="0">
                <a:cs typeface="Segoe UI Semilight" panose="020B0402040204020203" pitchFamily="34" charset="0"/>
              </a:rPr>
              <a:t>IN ACCIAIO</a:t>
            </a:r>
          </a:p>
        </p:txBody>
      </p:sp>
      <p:sp>
        <p:nvSpPr>
          <p:cNvPr id="20" name="Title 3">
            <a:extLst>
              <a:ext uri="{FF2B5EF4-FFF2-40B4-BE49-F238E27FC236}">
                <a16:creationId xmlns:a16="http://schemas.microsoft.com/office/drawing/2014/main" id="{43ABB08C-F1B5-41E5-ABCC-3E1B04D933B2}"/>
              </a:ext>
            </a:extLst>
          </p:cNvPr>
          <p:cNvSpPr txBox="1">
            <a:spLocks/>
          </p:cNvSpPr>
          <p:nvPr/>
        </p:nvSpPr>
        <p:spPr>
          <a:xfrm>
            <a:off x="1213804" y="4162860"/>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lamiere grecate</a:t>
            </a:r>
            <a:endParaRPr lang="it-IT" sz="1600" b="1" dirty="0">
              <a:latin typeface="Swis721 Cn BT" panose="020B0506020202030204" pitchFamily="34" charset="0"/>
            </a:endParaRPr>
          </a:p>
        </p:txBody>
      </p:sp>
      <p:cxnSp>
        <p:nvCxnSpPr>
          <p:cNvPr id="24" name="Forma 9">
            <a:extLst>
              <a:ext uri="{FF2B5EF4-FFF2-40B4-BE49-F238E27FC236}">
                <a16:creationId xmlns:a16="http://schemas.microsoft.com/office/drawing/2014/main" id="{D46CCE97-9D61-43B4-8E88-44E8F60E3271}"/>
              </a:ext>
            </a:extLst>
          </p:cNvPr>
          <p:cNvCxnSpPr>
            <a:cxnSpLocks/>
            <a:stCxn id="13" idx="2"/>
            <a:endCxn id="27" idx="1"/>
          </p:cNvCxnSpPr>
          <p:nvPr/>
        </p:nvCxnSpPr>
        <p:spPr bwMode="auto">
          <a:xfrm rot="5400000">
            <a:off x="82920" y="4356168"/>
            <a:ext cx="2674350" cy="327350"/>
          </a:xfrm>
          <a:prstGeom prst="bentConnector4">
            <a:avLst>
              <a:gd name="adj1" fmla="val 18311"/>
              <a:gd name="adj2" fmla="val 259066"/>
            </a:avLst>
          </a:prstGeom>
          <a:ln w="28575">
            <a:solidFill>
              <a:srgbClr val="1277AA"/>
            </a:solidFill>
            <a:prstDash val="dash"/>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5" name="Forma 9">
            <a:extLst>
              <a:ext uri="{FF2B5EF4-FFF2-40B4-BE49-F238E27FC236}">
                <a16:creationId xmlns:a16="http://schemas.microsoft.com/office/drawing/2014/main" id="{88D4424B-DE40-43E3-8E0B-563439E4232D}"/>
              </a:ext>
            </a:extLst>
          </p:cNvPr>
          <p:cNvCxnSpPr>
            <a:cxnSpLocks/>
            <a:stCxn id="13" idx="2"/>
            <a:endCxn id="20" idx="1"/>
          </p:cNvCxnSpPr>
          <p:nvPr/>
        </p:nvCxnSpPr>
        <p:spPr bwMode="auto">
          <a:xfrm rot="5400000">
            <a:off x="755944" y="3640528"/>
            <a:ext cx="1285687" cy="369966"/>
          </a:xfrm>
          <a:prstGeom prst="bentConnector4">
            <a:avLst>
              <a:gd name="adj1" fmla="val 38119"/>
              <a:gd name="adj2" fmla="val 228728"/>
            </a:avLst>
          </a:prstGeom>
          <a:ln w="28575">
            <a:solidFill>
              <a:srgbClr val="1277AA"/>
            </a:solidFill>
            <a:prstDash val="dash"/>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7" name="Title 3">
            <a:extLst>
              <a:ext uri="{FF2B5EF4-FFF2-40B4-BE49-F238E27FC236}">
                <a16:creationId xmlns:a16="http://schemas.microsoft.com/office/drawing/2014/main" id="{5A363EE5-53F3-4C83-AA72-6CA4D9D83210}"/>
              </a:ext>
            </a:extLst>
          </p:cNvPr>
          <p:cNvSpPr txBox="1">
            <a:spLocks/>
          </p:cNvSpPr>
          <p:nvPr/>
        </p:nvSpPr>
        <p:spPr>
          <a:xfrm>
            <a:off x="1256420" y="5533675"/>
            <a:ext cx="1209350" cy="646686"/>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lamiere nervate</a:t>
            </a:r>
            <a:endParaRPr lang="it-IT" sz="1600" b="1" dirty="0">
              <a:latin typeface="Swis721 Cn BT" panose="020B0506020202030204" pitchFamily="34" charset="0"/>
            </a:endParaRPr>
          </a:p>
        </p:txBody>
      </p:sp>
      <p:sp>
        <p:nvSpPr>
          <p:cNvPr id="38" name="Title 3">
            <a:extLst>
              <a:ext uri="{FF2B5EF4-FFF2-40B4-BE49-F238E27FC236}">
                <a16:creationId xmlns:a16="http://schemas.microsoft.com/office/drawing/2014/main" id="{2E59B711-5D52-436F-BFA4-5ECE4C5F338F}"/>
              </a:ext>
            </a:extLst>
          </p:cNvPr>
          <p:cNvSpPr txBox="1">
            <a:spLocks/>
          </p:cNvSpPr>
          <p:nvPr/>
        </p:nvSpPr>
        <p:spPr>
          <a:xfrm>
            <a:off x="3040082" y="1988668"/>
            <a:ext cx="1255368" cy="610989"/>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tubi</a:t>
            </a:r>
            <a:endParaRPr lang="it-IT" sz="1600" b="1" spc="-50" dirty="0">
              <a:latin typeface="Swis721 Cn BT" panose="020B0506020202030204" pitchFamily="34" charset="0"/>
            </a:endParaRPr>
          </a:p>
        </p:txBody>
      </p:sp>
      <p:sp>
        <p:nvSpPr>
          <p:cNvPr id="41" name="Titolo 1">
            <a:extLst>
              <a:ext uri="{FF2B5EF4-FFF2-40B4-BE49-F238E27FC236}">
                <a16:creationId xmlns:a16="http://schemas.microsoft.com/office/drawing/2014/main" id="{60545B07-B6AD-416C-9D9A-11F3089B761B}"/>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acciaio</a:t>
            </a:r>
          </a:p>
        </p:txBody>
      </p:sp>
      <p:sp>
        <p:nvSpPr>
          <p:cNvPr id="22" name="Title 3">
            <a:extLst>
              <a:ext uri="{FF2B5EF4-FFF2-40B4-BE49-F238E27FC236}">
                <a16:creationId xmlns:a16="http://schemas.microsoft.com/office/drawing/2014/main" id="{3FEC92D8-97EE-4247-8E76-ECB4A9AA4120}"/>
              </a:ext>
            </a:extLst>
          </p:cNvPr>
          <p:cNvSpPr txBox="1">
            <a:spLocks/>
          </p:cNvSpPr>
          <p:nvPr/>
        </p:nvSpPr>
        <p:spPr>
          <a:xfrm>
            <a:off x="7165652" y="1880677"/>
            <a:ext cx="1255368" cy="965909"/>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dirty="0">
                <a:latin typeface="Swis721 Cn BT" panose="020B0506020202030204" pitchFamily="34" charset="0"/>
              </a:rPr>
              <a:t>chiodi</a:t>
            </a:r>
          </a:p>
          <a:p>
            <a:r>
              <a:rPr lang="it-IT" dirty="0">
                <a:latin typeface="Swis721 Cn BT" panose="020B0506020202030204" pitchFamily="34" charset="0"/>
              </a:rPr>
              <a:t>viti</a:t>
            </a:r>
          </a:p>
          <a:p>
            <a:r>
              <a:rPr lang="it-IT" dirty="0">
                <a:latin typeface="Swis721 Cn BT" panose="020B0506020202030204" pitchFamily="34" charset="0"/>
              </a:rPr>
              <a:t>bulloni</a:t>
            </a:r>
          </a:p>
          <a:p>
            <a:r>
              <a:rPr lang="it-IT" dirty="0">
                <a:latin typeface="Swis721 Cn BT" panose="020B0506020202030204" pitchFamily="34" charset="0"/>
              </a:rPr>
              <a:t>saldature</a:t>
            </a:r>
          </a:p>
        </p:txBody>
      </p:sp>
    </p:spTree>
    <p:extLst>
      <p:ext uri="{BB962C8B-B14F-4D97-AF65-F5344CB8AC3E}">
        <p14:creationId xmlns:p14="http://schemas.microsoft.com/office/powerpoint/2010/main" val="11450122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acciaio</a:t>
            </a:r>
          </a:p>
        </p:txBody>
      </p:sp>
      <p:grpSp>
        <p:nvGrpSpPr>
          <p:cNvPr id="8" name="Group 2">
            <a:extLst>
              <a:ext uri="{FF2B5EF4-FFF2-40B4-BE49-F238E27FC236}">
                <a16:creationId xmlns:a16="http://schemas.microsoft.com/office/drawing/2014/main" id="{825E8D2E-527D-4589-B79A-36B7D2159A82}"/>
              </a:ext>
            </a:extLst>
          </p:cNvPr>
          <p:cNvGrpSpPr>
            <a:grpSpLocks/>
          </p:cNvGrpSpPr>
          <p:nvPr/>
        </p:nvGrpSpPr>
        <p:grpSpPr bwMode="auto">
          <a:xfrm>
            <a:off x="886146" y="1676401"/>
            <a:ext cx="3446680" cy="4441825"/>
            <a:chOff x="4363661" y="1844824"/>
            <a:chExt cx="3693005" cy="4653322"/>
          </a:xfrm>
        </p:grpSpPr>
        <p:sp>
          <p:nvSpPr>
            <p:cNvPr id="15" name="Rectangle 1">
              <a:extLst>
                <a:ext uri="{FF2B5EF4-FFF2-40B4-BE49-F238E27FC236}">
                  <a16:creationId xmlns:a16="http://schemas.microsoft.com/office/drawing/2014/main" id="{6B237FF8-3B7A-4A45-9480-32951AD97556}"/>
                </a:ext>
              </a:extLst>
            </p:cNvPr>
            <p:cNvSpPr/>
            <p:nvPr/>
          </p:nvSpPr>
          <p:spPr>
            <a:xfrm>
              <a:off x="4363106" y="1844963"/>
              <a:ext cx="3693371" cy="46531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6" name="Picture 13">
              <a:extLst>
                <a:ext uri="{FF2B5EF4-FFF2-40B4-BE49-F238E27FC236}">
                  <a16:creationId xmlns:a16="http://schemas.microsoft.com/office/drawing/2014/main" id="{C958961E-F0BB-4B0B-BFF7-9F845D69E3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5466" y="2181447"/>
              <a:ext cx="19812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a:extLst>
                <a:ext uri="{FF2B5EF4-FFF2-40B4-BE49-F238E27FC236}">
                  <a16:creationId xmlns:a16="http://schemas.microsoft.com/office/drawing/2014/main" id="{ED3FF6F7-6E4E-46A3-B6E8-542ABEDC9C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0163" y="4612196"/>
              <a:ext cx="167650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a:extLst>
                <a:ext uri="{FF2B5EF4-FFF2-40B4-BE49-F238E27FC236}">
                  <a16:creationId xmlns:a16="http://schemas.microsoft.com/office/drawing/2014/main" id="{437DE5BE-7C40-4E75-B13B-F74DEDDB7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3661" y="1844824"/>
              <a:ext cx="1349061" cy="265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a:extLst>
                <a:ext uri="{FF2B5EF4-FFF2-40B4-BE49-F238E27FC236}">
                  <a16:creationId xmlns:a16="http://schemas.microsoft.com/office/drawing/2014/main" id="{8D634499-1A26-4667-A5A9-6C3EF08B77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3661" y="4612196"/>
              <a:ext cx="189654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5">
            <a:extLst>
              <a:ext uri="{FF2B5EF4-FFF2-40B4-BE49-F238E27FC236}">
                <a16:creationId xmlns:a16="http://schemas.microsoft.com/office/drawing/2014/main" id="{0760A406-694B-4650-B8CE-D2ECD2D7204E}"/>
              </a:ext>
            </a:extLst>
          </p:cNvPr>
          <p:cNvGrpSpPr>
            <a:grpSpLocks/>
          </p:cNvGrpSpPr>
          <p:nvPr/>
        </p:nvGrpSpPr>
        <p:grpSpPr bwMode="auto">
          <a:xfrm>
            <a:off x="5054600" y="1803533"/>
            <a:ext cx="3203254" cy="4441692"/>
            <a:chOff x="4661694" y="1292021"/>
            <a:chExt cx="3796506" cy="5565979"/>
          </a:xfrm>
        </p:grpSpPr>
        <p:sp>
          <p:nvSpPr>
            <p:cNvPr id="12" name="Rectangle 3">
              <a:extLst>
                <a:ext uri="{FF2B5EF4-FFF2-40B4-BE49-F238E27FC236}">
                  <a16:creationId xmlns:a16="http://schemas.microsoft.com/office/drawing/2014/main" id="{141741BC-4F75-4212-8E58-9DE4D9B0DDC1}"/>
                </a:ext>
              </a:extLst>
            </p:cNvPr>
            <p:cNvSpPr/>
            <p:nvPr/>
          </p:nvSpPr>
          <p:spPr>
            <a:xfrm>
              <a:off x="4661289" y="1292187"/>
              <a:ext cx="3796370" cy="5565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3" name="Picture 18">
              <a:extLst>
                <a:ext uri="{FF2B5EF4-FFF2-40B4-BE49-F238E27FC236}">
                  <a16:creationId xmlns:a16="http://schemas.microsoft.com/office/drawing/2014/main" id="{7F847159-92F4-4ADF-A62D-D1B7D83707A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4780907"/>
              <a:ext cx="22002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a:extLst>
                <a:ext uri="{FF2B5EF4-FFF2-40B4-BE49-F238E27FC236}">
                  <a16:creationId xmlns:a16="http://schemas.microsoft.com/office/drawing/2014/main" id="{BCCA2EF2-37EC-481F-9D3E-0BE882EF832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1694" y="1292021"/>
              <a:ext cx="3796506" cy="33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7">
            <a:extLst>
              <a:ext uri="{FF2B5EF4-FFF2-40B4-BE49-F238E27FC236}">
                <a16:creationId xmlns:a16="http://schemas.microsoft.com/office/drawing/2014/main" id="{72A3905D-C782-4F36-AF50-744A40B1846B}"/>
              </a:ext>
            </a:extLst>
          </p:cNvPr>
          <p:cNvSpPr txBox="1">
            <a:spLocks noChangeArrowheads="1"/>
          </p:cNvSpPr>
          <p:nvPr/>
        </p:nvSpPr>
        <p:spPr bwMode="auto">
          <a:xfrm>
            <a:off x="5553902" y="1215200"/>
            <a:ext cx="2043121" cy="30777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altLang="it-IT" dirty="0"/>
              <a:t>profili a freddo</a:t>
            </a:r>
          </a:p>
        </p:txBody>
      </p:sp>
      <p:sp>
        <p:nvSpPr>
          <p:cNvPr id="11" name="TextBox 22">
            <a:extLst>
              <a:ext uri="{FF2B5EF4-FFF2-40B4-BE49-F238E27FC236}">
                <a16:creationId xmlns:a16="http://schemas.microsoft.com/office/drawing/2014/main" id="{5D196F51-8EC3-4631-B2C7-09C2C66DD135}"/>
              </a:ext>
            </a:extLst>
          </p:cNvPr>
          <p:cNvSpPr txBox="1">
            <a:spLocks noChangeArrowheads="1"/>
          </p:cNvSpPr>
          <p:nvPr/>
        </p:nvSpPr>
        <p:spPr bwMode="auto">
          <a:xfrm>
            <a:off x="1546978" y="1215200"/>
            <a:ext cx="2043121" cy="30777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altLang="it-IT" dirty="0"/>
              <a:t>profili a caldo</a:t>
            </a:r>
          </a:p>
        </p:txBody>
      </p:sp>
    </p:spTree>
    <p:extLst>
      <p:ext uri="{BB962C8B-B14F-4D97-AF65-F5344CB8AC3E}">
        <p14:creationId xmlns:p14="http://schemas.microsoft.com/office/powerpoint/2010/main" val="1919731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6864349" cy="655638"/>
          </a:xfrm>
        </p:spPr>
        <p:txBody>
          <a:bodyPr/>
          <a:lstStyle/>
          <a:p>
            <a:pPr>
              <a:tabLst>
                <a:tab pos="4040188" algn="l"/>
              </a:tabLst>
            </a:pPr>
            <a:r>
              <a:rPr lang="it-IT" dirty="0"/>
              <a:t>Strutture in elevazione: schemi funzionali</a:t>
            </a:r>
          </a:p>
        </p:txBody>
      </p:sp>
      <p:pic>
        <p:nvPicPr>
          <p:cNvPr id="3" name="Immagine 2" descr="Immagine che contiene roccia, pietra&#10;&#10;Descrizione generata automaticamente">
            <a:extLst>
              <a:ext uri="{FF2B5EF4-FFF2-40B4-BE49-F238E27FC236}">
                <a16:creationId xmlns:a16="http://schemas.microsoft.com/office/drawing/2014/main" id="{5AC546C1-C77A-434B-9E30-6B4710427A8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012" t="2593" r="2082" b="2963"/>
          <a:stretch/>
        </p:blipFill>
        <p:spPr>
          <a:xfrm>
            <a:off x="368300" y="1116012"/>
            <a:ext cx="4095750" cy="5119688"/>
          </a:xfrm>
          <a:prstGeom prst="rect">
            <a:avLst/>
          </a:prstGeom>
        </p:spPr>
      </p:pic>
      <p:pic>
        <p:nvPicPr>
          <p:cNvPr id="10" name="Immagine 9" descr="Immagine che contiene esterni, pietra&#10;&#10;Descrizione generata automaticamente">
            <a:extLst>
              <a:ext uri="{FF2B5EF4-FFF2-40B4-BE49-F238E27FC236}">
                <a16:creationId xmlns:a16="http://schemas.microsoft.com/office/drawing/2014/main" id="{69EB7403-ED6E-41CB-A950-D558EB0FB2E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344" t="2037" r="2344" b="2592"/>
          <a:stretch/>
        </p:blipFill>
        <p:spPr>
          <a:xfrm>
            <a:off x="4679952" y="1116012"/>
            <a:ext cx="4115633" cy="5119688"/>
          </a:xfrm>
          <a:prstGeom prst="rect">
            <a:avLst/>
          </a:prstGeom>
        </p:spPr>
      </p:pic>
    </p:spTree>
    <p:extLst>
      <p:ext uri="{BB962C8B-B14F-4D97-AF65-F5344CB8AC3E}">
        <p14:creationId xmlns:p14="http://schemas.microsoft.com/office/powerpoint/2010/main" val="17231371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acciaio</a:t>
            </a:r>
          </a:p>
        </p:txBody>
      </p:sp>
      <p:sp>
        <p:nvSpPr>
          <p:cNvPr id="32" name="Rettangolo 31">
            <a:extLst>
              <a:ext uri="{FF2B5EF4-FFF2-40B4-BE49-F238E27FC236}">
                <a16:creationId xmlns:a16="http://schemas.microsoft.com/office/drawing/2014/main" id="{1B39B690-ED3B-44A0-A394-8E940989AEC7}"/>
              </a:ext>
            </a:extLst>
          </p:cNvPr>
          <p:cNvSpPr/>
          <p:nvPr/>
        </p:nvSpPr>
        <p:spPr>
          <a:xfrm>
            <a:off x="723899" y="5283725"/>
            <a:ext cx="2781301" cy="711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8CA43C37-809E-4F03-804E-BF731DDA6D7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444" t="2540" r="3138" b="33968"/>
          <a:stretch/>
        </p:blipFill>
        <p:spPr>
          <a:xfrm>
            <a:off x="785449" y="2040370"/>
            <a:ext cx="3585502" cy="3954597"/>
          </a:xfrm>
          <a:prstGeom prst="rect">
            <a:avLst/>
          </a:prstGeom>
        </p:spPr>
      </p:pic>
      <p:pic>
        <p:nvPicPr>
          <p:cNvPr id="35" name="Immagine 34">
            <a:extLst>
              <a:ext uri="{FF2B5EF4-FFF2-40B4-BE49-F238E27FC236}">
                <a16:creationId xmlns:a16="http://schemas.microsoft.com/office/drawing/2014/main" id="{296A4A92-C5AB-49E2-8DED-7476FC88A5E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150" t="3761" r="25352" b="4466"/>
          <a:stretch/>
        </p:blipFill>
        <p:spPr>
          <a:xfrm>
            <a:off x="4994730" y="1872343"/>
            <a:ext cx="3425371" cy="4122624"/>
          </a:xfrm>
          <a:prstGeom prst="rect">
            <a:avLst/>
          </a:prstGeom>
        </p:spPr>
      </p:pic>
      <p:sp>
        <p:nvSpPr>
          <p:cNvPr id="36" name="TextBox 7">
            <a:extLst>
              <a:ext uri="{FF2B5EF4-FFF2-40B4-BE49-F238E27FC236}">
                <a16:creationId xmlns:a16="http://schemas.microsoft.com/office/drawing/2014/main" id="{CCBC9230-BF05-4AC1-BCCC-0700BE5E3DB5}"/>
              </a:ext>
            </a:extLst>
          </p:cNvPr>
          <p:cNvSpPr txBox="1">
            <a:spLocks noChangeArrowheads="1"/>
          </p:cNvSpPr>
          <p:nvPr/>
        </p:nvSpPr>
        <p:spPr bwMode="auto">
          <a:xfrm>
            <a:off x="5553902" y="1215200"/>
            <a:ext cx="2043121" cy="30777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altLang="it-IT" dirty="0"/>
              <a:t>Nodo colonna-colonna</a:t>
            </a:r>
          </a:p>
        </p:txBody>
      </p:sp>
      <p:sp>
        <p:nvSpPr>
          <p:cNvPr id="37" name="TextBox 22">
            <a:extLst>
              <a:ext uri="{FF2B5EF4-FFF2-40B4-BE49-F238E27FC236}">
                <a16:creationId xmlns:a16="http://schemas.microsoft.com/office/drawing/2014/main" id="{94EE83A6-D756-4585-B976-BCA281A818A5}"/>
              </a:ext>
            </a:extLst>
          </p:cNvPr>
          <p:cNvSpPr txBox="1">
            <a:spLocks noChangeArrowheads="1"/>
          </p:cNvSpPr>
          <p:nvPr/>
        </p:nvSpPr>
        <p:spPr bwMode="auto">
          <a:xfrm>
            <a:off x="1546978" y="1215200"/>
            <a:ext cx="2043121" cy="30777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altLang="it-IT" dirty="0"/>
              <a:t>Nodo trave-colonna</a:t>
            </a:r>
          </a:p>
        </p:txBody>
      </p:sp>
    </p:spTree>
    <p:extLst>
      <p:ext uri="{BB962C8B-B14F-4D97-AF65-F5344CB8AC3E}">
        <p14:creationId xmlns:p14="http://schemas.microsoft.com/office/powerpoint/2010/main" val="6787853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acciaio</a:t>
            </a:r>
          </a:p>
        </p:txBody>
      </p:sp>
      <p:pic>
        <p:nvPicPr>
          <p:cNvPr id="14338" name="Picture 2" descr="Arquitectura asombrosa: Edificio Alcoa (One Maritime Plaza o Alcoa Building)">
            <a:extLst>
              <a:ext uri="{FF2B5EF4-FFF2-40B4-BE49-F238E27FC236}">
                <a16:creationId xmlns:a16="http://schemas.microsoft.com/office/drawing/2014/main" id="{F20C76D5-B9DF-4044-BE09-7A2BFA83764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647012" y="1117600"/>
            <a:ext cx="3868337" cy="5159375"/>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1617190D-799B-4C43-87E7-C1198EDC9F3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9646" t="2406" r="7475" b="3334"/>
          <a:stretch/>
        </p:blipFill>
        <p:spPr>
          <a:xfrm>
            <a:off x="393700" y="1117600"/>
            <a:ext cx="4103289" cy="5162070"/>
          </a:xfrm>
          <a:prstGeom prst="rect">
            <a:avLst/>
          </a:prstGeom>
        </p:spPr>
      </p:pic>
    </p:spTree>
    <p:extLst>
      <p:ext uri="{BB962C8B-B14F-4D97-AF65-F5344CB8AC3E}">
        <p14:creationId xmlns:p14="http://schemas.microsoft.com/office/powerpoint/2010/main" val="14650281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acciaio</a:t>
            </a:r>
          </a:p>
        </p:txBody>
      </p:sp>
      <p:sp>
        <p:nvSpPr>
          <p:cNvPr id="32" name="Rettangolo 31">
            <a:extLst>
              <a:ext uri="{FF2B5EF4-FFF2-40B4-BE49-F238E27FC236}">
                <a16:creationId xmlns:a16="http://schemas.microsoft.com/office/drawing/2014/main" id="{1B39B690-ED3B-44A0-A394-8E940989AEC7}"/>
              </a:ext>
            </a:extLst>
          </p:cNvPr>
          <p:cNvSpPr/>
          <p:nvPr/>
        </p:nvSpPr>
        <p:spPr>
          <a:xfrm>
            <a:off x="723899" y="5283725"/>
            <a:ext cx="2781301" cy="711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a:extLst>
              <a:ext uri="{FF2B5EF4-FFF2-40B4-BE49-F238E27FC236}">
                <a16:creationId xmlns:a16="http://schemas.microsoft.com/office/drawing/2014/main" id="{A934BB13-458E-48F3-A16B-17BA130D417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6042" t="2082" r="1866" b="2275"/>
          <a:stretch/>
        </p:blipFill>
        <p:spPr>
          <a:xfrm rot="16200000">
            <a:off x="2082799" y="-348344"/>
            <a:ext cx="4978401" cy="8084457"/>
          </a:xfrm>
          <a:prstGeom prst="rect">
            <a:avLst/>
          </a:prstGeom>
        </p:spPr>
      </p:pic>
    </p:spTree>
    <p:extLst>
      <p:ext uri="{BB962C8B-B14F-4D97-AF65-F5344CB8AC3E}">
        <p14:creationId xmlns:p14="http://schemas.microsoft.com/office/powerpoint/2010/main" val="16817182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acciaio</a:t>
            </a:r>
          </a:p>
        </p:txBody>
      </p:sp>
      <p:sp>
        <p:nvSpPr>
          <p:cNvPr id="32" name="Rettangolo 31">
            <a:extLst>
              <a:ext uri="{FF2B5EF4-FFF2-40B4-BE49-F238E27FC236}">
                <a16:creationId xmlns:a16="http://schemas.microsoft.com/office/drawing/2014/main" id="{1B39B690-ED3B-44A0-A394-8E940989AEC7}"/>
              </a:ext>
            </a:extLst>
          </p:cNvPr>
          <p:cNvSpPr/>
          <p:nvPr/>
        </p:nvSpPr>
        <p:spPr>
          <a:xfrm>
            <a:off x="723899" y="5283725"/>
            <a:ext cx="2781301" cy="711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Immagine che contiene interni&#10;&#10;Descrizione generata automaticamente">
            <a:extLst>
              <a:ext uri="{FF2B5EF4-FFF2-40B4-BE49-F238E27FC236}">
                <a16:creationId xmlns:a16="http://schemas.microsoft.com/office/drawing/2014/main" id="{A604E613-F136-4090-996A-938E4230ABF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6200000">
            <a:off x="2413933" y="-592400"/>
            <a:ext cx="4316134" cy="8578063"/>
          </a:xfrm>
          <a:prstGeom prst="rect">
            <a:avLst/>
          </a:prstGeom>
        </p:spPr>
      </p:pic>
    </p:spTree>
    <p:extLst>
      <p:ext uri="{BB962C8B-B14F-4D97-AF65-F5344CB8AC3E}">
        <p14:creationId xmlns:p14="http://schemas.microsoft.com/office/powerpoint/2010/main" val="11494393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acciaio</a:t>
            </a:r>
          </a:p>
        </p:txBody>
      </p:sp>
      <p:sp>
        <p:nvSpPr>
          <p:cNvPr id="8" name="Title 3">
            <a:extLst>
              <a:ext uri="{FF2B5EF4-FFF2-40B4-BE49-F238E27FC236}">
                <a16:creationId xmlns:a16="http://schemas.microsoft.com/office/drawing/2014/main" id="{AD984632-005B-4080-94A7-690141EEA302}"/>
              </a:ext>
            </a:extLst>
          </p:cNvPr>
          <p:cNvSpPr txBox="1">
            <a:spLocks/>
          </p:cNvSpPr>
          <p:nvPr/>
        </p:nvSpPr>
        <p:spPr>
          <a:xfrm>
            <a:off x="1111253" y="1170253"/>
            <a:ext cx="6864348"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dirty="0"/>
              <a:t>Ricorso a profili gemelli</a:t>
            </a:r>
          </a:p>
        </p:txBody>
      </p:sp>
      <p:pic>
        <p:nvPicPr>
          <p:cNvPr id="3" name="Immagine 2">
            <a:extLst>
              <a:ext uri="{FF2B5EF4-FFF2-40B4-BE49-F238E27FC236}">
                <a16:creationId xmlns:a16="http://schemas.microsoft.com/office/drawing/2014/main" id="{6BAF71A7-4FB5-4419-820E-CECDE7D4825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107" t="1074" r="6211" b="1370"/>
          <a:stretch/>
        </p:blipFill>
        <p:spPr>
          <a:xfrm rot="5400000">
            <a:off x="2302829" y="22514"/>
            <a:ext cx="4481195" cy="7884748"/>
          </a:xfrm>
          <a:prstGeom prst="rect">
            <a:avLst/>
          </a:prstGeom>
        </p:spPr>
      </p:pic>
    </p:spTree>
    <p:extLst>
      <p:ext uri="{BB962C8B-B14F-4D97-AF65-F5344CB8AC3E}">
        <p14:creationId xmlns:p14="http://schemas.microsoft.com/office/powerpoint/2010/main" val="27699707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1" y="365125"/>
            <a:ext cx="6579870" cy="655638"/>
          </a:xfrm>
        </p:spPr>
        <p:txBody>
          <a:bodyPr/>
          <a:lstStyle/>
          <a:p>
            <a:pPr>
              <a:tabLst>
                <a:tab pos="4040188" algn="l"/>
              </a:tabLst>
            </a:pPr>
            <a:r>
              <a:rPr lang="it-IT" dirty="0"/>
              <a:t>Scheletro portante in acciaio</a:t>
            </a:r>
          </a:p>
        </p:txBody>
      </p:sp>
      <p:sp>
        <p:nvSpPr>
          <p:cNvPr id="8" name="Title 3">
            <a:extLst>
              <a:ext uri="{FF2B5EF4-FFF2-40B4-BE49-F238E27FC236}">
                <a16:creationId xmlns:a16="http://schemas.microsoft.com/office/drawing/2014/main" id="{AD984632-005B-4080-94A7-690141EEA302}"/>
              </a:ext>
            </a:extLst>
          </p:cNvPr>
          <p:cNvSpPr txBox="1">
            <a:spLocks/>
          </p:cNvSpPr>
          <p:nvPr/>
        </p:nvSpPr>
        <p:spPr>
          <a:xfrm>
            <a:off x="1111253" y="1170253"/>
            <a:ext cx="6864348"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600">
                <a:solidFill>
                  <a:srgbClr val="1277AA"/>
                </a:solidFill>
                <a:latin typeface="Swis721 Cn BT" panose="020B0506020202030204" pitchFamily="34" charset="0"/>
                <a:ea typeface="+mj-ea"/>
                <a:cs typeface="Segoe UI Semilight" panose="020B0402040204020203" pitchFamily="34" charset="0"/>
              </a:defRPr>
            </a:lvl1pPr>
          </a:lstStyle>
          <a:p>
            <a:r>
              <a:rPr lang="it-IT" dirty="0"/>
              <a:t>Attacco a terra</a:t>
            </a:r>
          </a:p>
        </p:txBody>
      </p:sp>
      <p:pic>
        <p:nvPicPr>
          <p:cNvPr id="7" name="Picture 1">
            <a:extLst>
              <a:ext uri="{FF2B5EF4-FFF2-40B4-BE49-F238E27FC236}">
                <a16:creationId xmlns:a16="http://schemas.microsoft.com/office/drawing/2014/main" id="{370D827C-6803-4FFB-8C8E-0192C4C53C97}"/>
              </a:ext>
            </a:extLst>
          </p:cNvPr>
          <p:cNvPicPr>
            <a:picLocks noChangeAspect="1"/>
          </p:cNvPicPr>
          <p:nvPr/>
        </p:nvPicPr>
        <p:blipFill>
          <a:blip r:embed="rId2" cstate="screen">
            <a:extLst>
              <a:ext uri="{28A0092B-C50C-407E-A947-70E740481C1C}">
                <a14:useLocalDpi xmlns:a14="http://schemas.microsoft.com/office/drawing/2010/main" val="0"/>
              </a:ext>
            </a:extLst>
          </a:blip>
          <a:srcRect l="9180" r="8199"/>
          <a:stretch>
            <a:fillRect/>
          </a:stretch>
        </p:blipFill>
        <p:spPr bwMode="auto">
          <a:xfrm>
            <a:off x="1109111" y="1722437"/>
            <a:ext cx="2792871" cy="450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40F9323A-8639-425E-9D91-5933F7EB41D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3750" t="16119" r="14133"/>
          <a:stretch/>
        </p:blipFill>
        <p:spPr bwMode="auto">
          <a:xfrm>
            <a:off x="5461000" y="1722437"/>
            <a:ext cx="2514601" cy="452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129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0378988-034A-4D90-9CE9-9B9F6C522C5A}"/>
              </a:ext>
            </a:extLst>
          </p:cNvPr>
          <p:cNvSpPr>
            <a:spLocks noGrp="1"/>
          </p:cNvSpPr>
          <p:nvPr>
            <p:ph type="title"/>
          </p:nvPr>
        </p:nvSpPr>
        <p:spPr>
          <a:xfrm>
            <a:off x="628650" y="365125"/>
            <a:ext cx="6864349" cy="655638"/>
          </a:xfrm>
        </p:spPr>
        <p:txBody>
          <a:bodyPr/>
          <a:lstStyle/>
          <a:p>
            <a:pPr>
              <a:tabLst>
                <a:tab pos="4040188" algn="l"/>
              </a:tabLst>
            </a:pPr>
            <a:r>
              <a:rPr lang="it-IT" dirty="0"/>
              <a:t>Strutture in elevazione: schemi funzionali</a:t>
            </a:r>
          </a:p>
        </p:txBody>
      </p:sp>
      <p:pic>
        <p:nvPicPr>
          <p:cNvPr id="4" name="Immagine 3">
            <a:extLst>
              <a:ext uri="{FF2B5EF4-FFF2-40B4-BE49-F238E27FC236}">
                <a16:creationId xmlns:a16="http://schemas.microsoft.com/office/drawing/2014/main" id="{B0CFDE17-0D4A-401C-A447-6E2C6C6AB2E4}"/>
              </a:ext>
            </a:extLst>
          </p:cNvPr>
          <p:cNvPicPr>
            <a:picLocks noChangeAspect="1"/>
          </p:cNvPicPr>
          <p:nvPr/>
        </p:nvPicPr>
        <p:blipFill>
          <a:blip r:embed="rId2"/>
          <a:stretch>
            <a:fillRect/>
          </a:stretch>
        </p:blipFill>
        <p:spPr>
          <a:xfrm>
            <a:off x="733425" y="1313404"/>
            <a:ext cx="7677150" cy="4543425"/>
          </a:xfrm>
          <a:prstGeom prst="rect">
            <a:avLst/>
          </a:prstGeom>
        </p:spPr>
      </p:pic>
      <p:sp>
        <p:nvSpPr>
          <p:cNvPr id="5" name="Title 3">
            <a:extLst>
              <a:ext uri="{FF2B5EF4-FFF2-40B4-BE49-F238E27FC236}">
                <a16:creationId xmlns:a16="http://schemas.microsoft.com/office/drawing/2014/main" id="{35CE3CA9-6036-4458-B84B-86E376C12390}"/>
              </a:ext>
            </a:extLst>
          </p:cNvPr>
          <p:cNvSpPr txBox="1">
            <a:spLocks/>
          </p:cNvSpPr>
          <p:nvPr/>
        </p:nvSpPr>
        <p:spPr>
          <a:xfrm>
            <a:off x="1168401" y="5060709"/>
            <a:ext cx="2603498" cy="761073"/>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Struttura </a:t>
            </a:r>
            <a:r>
              <a:rPr lang="it-IT" sz="1600" b="1" dirty="0">
                <a:latin typeface="Swis721 Cn BT" panose="020B0506020202030204" pitchFamily="34" charset="0"/>
              </a:rPr>
              <a:t>discontinua</a:t>
            </a:r>
          </a:p>
          <a:p>
            <a:r>
              <a:rPr lang="it-IT" sz="1600" b="1" dirty="0">
                <a:latin typeface="Swis721 Cn BT" panose="020B0506020202030204" pitchFamily="34" charset="0"/>
              </a:rPr>
              <a:t>Scheletro portante</a:t>
            </a:r>
          </a:p>
          <a:p>
            <a:r>
              <a:rPr lang="it-IT" sz="1600" dirty="0">
                <a:latin typeface="Swis721 Cn BT" panose="020B0506020202030204" pitchFamily="34" charset="0"/>
              </a:rPr>
              <a:t>Schema funzionale </a:t>
            </a:r>
            <a:r>
              <a:rPr lang="it-IT" sz="1600" b="1" dirty="0">
                <a:latin typeface="Swis721 Cn BT" panose="020B0506020202030204" pitchFamily="34" charset="0"/>
              </a:rPr>
              <a:t>lineare</a:t>
            </a:r>
          </a:p>
        </p:txBody>
      </p:sp>
      <p:sp>
        <p:nvSpPr>
          <p:cNvPr id="7" name="Title 3">
            <a:extLst>
              <a:ext uri="{FF2B5EF4-FFF2-40B4-BE49-F238E27FC236}">
                <a16:creationId xmlns:a16="http://schemas.microsoft.com/office/drawing/2014/main" id="{17A913E2-95A6-4465-9E4B-2701CFE5753F}"/>
              </a:ext>
            </a:extLst>
          </p:cNvPr>
          <p:cNvSpPr txBox="1">
            <a:spLocks/>
          </p:cNvSpPr>
          <p:nvPr/>
        </p:nvSpPr>
        <p:spPr>
          <a:xfrm>
            <a:off x="5372102" y="5060710"/>
            <a:ext cx="2603498" cy="761073"/>
          </a:xfrm>
          <a:prstGeom prst="rect">
            <a:avLst/>
          </a:prstGeom>
          <a:solidFill>
            <a:schemeClr val="bg1">
              <a:lumMod val="95000"/>
            </a:schemeClr>
          </a:solidFill>
          <a:ln>
            <a:no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Struttura </a:t>
            </a:r>
            <a:r>
              <a:rPr lang="it-IT" sz="1600" b="1" dirty="0">
                <a:latin typeface="Swis721 Cn BT" panose="020B0506020202030204" pitchFamily="34" charset="0"/>
              </a:rPr>
              <a:t>continua</a:t>
            </a:r>
          </a:p>
          <a:p>
            <a:r>
              <a:rPr lang="it-IT" sz="1600" b="1" dirty="0">
                <a:latin typeface="Swis721 Cn BT" panose="020B0506020202030204" pitchFamily="34" charset="0"/>
              </a:rPr>
              <a:t>Ossatura muraria</a:t>
            </a:r>
          </a:p>
          <a:p>
            <a:r>
              <a:rPr lang="it-IT" sz="1600" dirty="0">
                <a:latin typeface="Swis721 Cn BT" panose="020B0506020202030204" pitchFamily="34" charset="0"/>
              </a:rPr>
              <a:t>Schema funzionale </a:t>
            </a:r>
            <a:r>
              <a:rPr lang="it-IT" sz="1600" b="1" dirty="0">
                <a:latin typeface="Swis721 Cn BT" panose="020B0506020202030204" pitchFamily="34" charset="0"/>
              </a:rPr>
              <a:t>scatolare</a:t>
            </a:r>
          </a:p>
        </p:txBody>
      </p:sp>
      <p:sp>
        <p:nvSpPr>
          <p:cNvPr id="8" name="Title 3">
            <a:extLst>
              <a:ext uri="{FF2B5EF4-FFF2-40B4-BE49-F238E27FC236}">
                <a16:creationId xmlns:a16="http://schemas.microsoft.com/office/drawing/2014/main" id="{B9BE5E79-2F90-4A32-B72D-570D1A9A7D26}"/>
              </a:ext>
            </a:extLst>
          </p:cNvPr>
          <p:cNvSpPr txBox="1">
            <a:spLocks/>
          </p:cNvSpPr>
          <p:nvPr/>
        </p:nvSpPr>
        <p:spPr>
          <a:xfrm>
            <a:off x="1111253" y="1170253"/>
            <a:ext cx="6864348" cy="404547"/>
          </a:xfrm>
          <a:prstGeom prst="rect">
            <a:avLst/>
          </a:prstGeom>
          <a:solidFill>
            <a:schemeClr val="bg1">
              <a:lumMod val="95000"/>
            </a:schemeClr>
          </a:solidFill>
          <a:ln>
            <a:solidFill>
              <a:srgbClr val="1277AA"/>
            </a:solidFill>
          </a:ln>
        </p:spPr>
        <p:txBody>
          <a:bodyPr vert="horz" lIns="91440" tIns="108000" rIns="91440" bIns="108000" rtlCol="0" anchor="ctr">
            <a:noAutofit/>
          </a:bodyPr>
          <a:lstStyle>
            <a:defPPr>
              <a:defRPr lang="en-US"/>
            </a:defPPr>
            <a:lvl1pPr algn="ctr">
              <a:spcBef>
                <a:spcPct val="0"/>
              </a:spcBef>
              <a:defRPr sz="1400">
                <a:solidFill>
                  <a:srgbClr val="1277AA"/>
                </a:solidFill>
                <a:latin typeface="Segoe UI Semilight" panose="020B0402040204020203" pitchFamily="34" charset="0"/>
                <a:ea typeface="+mj-ea"/>
                <a:cs typeface="Segoe UI Semilight" panose="020B0402040204020203" pitchFamily="34" charset="0"/>
              </a:defRPr>
            </a:lvl1pPr>
          </a:lstStyle>
          <a:p>
            <a:r>
              <a:rPr lang="it-IT" sz="1600" dirty="0">
                <a:latin typeface="Swis721 Cn BT" panose="020B0506020202030204" pitchFamily="34" charset="0"/>
              </a:rPr>
              <a:t>Parte resistente principale</a:t>
            </a:r>
          </a:p>
        </p:txBody>
      </p:sp>
    </p:spTree>
    <p:extLst>
      <p:ext uri="{BB962C8B-B14F-4D97-AF65-F5344CB8AC3E}">
        <p14:creationId xmlns:p14="http://schemas.microsoft.com/office/powerpoint/2010/main" val="3252949869"/>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2545</Words>
  <Application>Microsoft Office PowerPoint</Application>
  <PresentationFormat>Presentazione su schermo (4:3)</PresentationFormat>
  <Paragraphs>428</Paragraphs>
  <Slides>85</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85</vt:i4>
      </vt:variant>
    </vt:vector>
  </HeadingPairs>
  <TitlesOfParts>
    <vt:vector size="90" baseType="lpstr">
      <vt:lpstr>Arial</vt:lpstr>
      <vt:lpstr>Segoe UI Semilight</vt:lpstr>
      <vt:lpstr>Segoe UI</vt:lpstr>
      <vt:lpstr>Swis721 Cn BT</vt:lpstr>
      <vt:lpstr>Tema di Office</vt:lpstr>
      <vt:lpstr>Presentazione standard di PowerPoint</vt:lpstr>
      <vt:lpstr>Presentazione standard di PowerPoint</vt:lpstr>
      <vt:lpstr>Definizione di strutture portanti</vt:lpstr>
      <vt:lpstr>Classificazione delle strutture portanti</vt:lpstr>
      <vt:lpstr>Presentazione standard di PowerPoint</vt:lpstr>
      <vt:lpstr>Strutture in elevazione</vt:lpstr>
      <vt:lpstr>Strutture in elevazione</vt:lpstr>
      <vt:lpstr>Strutture in elevazione: schemi funzionali</vt:lpstr>
      <vt:lpstr>Strutture in elevazione: schemi funzionali</vt:lpstr>
      <vt:lpstr>Strutture in elevazione: schemi funzionali</vt:lpstr>
      <vt:lpstr>Strutture in elevazione: schemi funzionali</vt:lpstr>
      <vt:lpstr>Strutture in elevazione: schema lineare</vt:lpstr>
      <vt:lpstr>Strutture in elevazione: schema lineare</vt:lpstr>
      <vt:lpstr>Strutture in elevazione: schema lineare</vt:lpstr>
      <vt:lpstr>Strutture in elevazione: ossatura muraria</vt:lpstr>
      <vt:lpstr>Strutture in elevazione: ossatura muraria</vt:lpstr>
      <vt:lpstr>Strutture in elevazione: schema lineare</vt:lpstr>
      <vt:lpstr>Strutture in elevazione: schema lineare</vt:lpstr>
      <vt:lpstr>Strutture in elevazione: schema lineare</vt:lpstr>
      <vt:lpstr>Strutture in elevazione: schema lineare</vt:lpstr>
      <vt:lpstr>Strutture in elevazione: schema lineare</vt:lpstr>
      <vt:lpstr>Strutture in elevazione: schema lineare</vt:lpstr>
      <vt:lpstr>Strutture in elevazione: schema lineare</vt:lpstr>
      <vt:lpstr>Strutture in elevazione: schema lineare</vt:lpstr>
      <vt:lpstr>Strutture in elevazione: schema scatolare</vt:lpstr>
      <vt:lpstr>Strutture in elevazione: schema scatolare</vt:lpstr>
      <vt:lpstr>Strutture in elevazione: schema scatolare</vt:lpstr>
      <vt:lpstr>Strutture in elevazione: schema scatolare</vt:lpstr>
      <vt:lpstr>Strutture in elevazione: schema scatolare</vt:lpstr>
      <vt:lpstr>Strutture in elevazione: schema scatolare</vt:lpstr>
      <vt:lpstr>Strutture in elevazione: schema scatolare</vt:lpstr>
      <vt:lpstr>Strutture in elevazione: controventi</vt:lpstr>
      <vt:lpstr>Strutture in elevazione: requisiti tecnologici</vt:lpstr>
      <vt:lpstr>Strutture in elevazione: valutazioni progetto</vt:lpstr>
      <vt:lpstr>Strutture in elevazione: valutazioni progetto</vt:lpstr>
      <vt:lpstr>Strutture in elevazione: valutazioni progetto</vt:lpstr>
      <vt:lpstr>Strutture in elevazione</vt:lpstr>
      <vt:lpstr>Strutture in elevazione: elementi tecnici orizzontali</vt:lpstr>
      <vt:lpstr>Strutture in elevazione: schema scatolare</vt:lpstr>
      <vt:lpstr>Strutture in elevazione: elementi tecnici orizzontali</vt:lpstr>
      <vt:lpstr>Strutture in elevazione: elementi tecnici orizzontali</vt:lpstr>
      <vt:lpstr>Strutture in elevazione: elementi tecnici orizzontali</vt:lpstr>
      <vt:lpstr>Presentazione standard di PowerPoint</vt:lpstr>
      <vt:lpstr>Strutture di fondazione</vt:lpstr>
      <vt:lpstr>Strutture di fondazione</vt:lpstr>
      <vt:lpstr>Strutture di fondazione: schemi funzionali</vt:lpstr>
      <vt:lpstr>Strutture di fondazione: plinti</vt:lpstr>
      <vt:lpstr>Strutture di fondazione: plinti</vt:lpstr>
      <vt:lpstr>Strutture di fondazione: plinti</vt:lpstr>
      <vt:lpstr>Strutture di fondazione: travi rovesce</vt:lpstr>
      <vt:lpstr>Strutture di fondazione: travi rovesce</vt:lpstr>
      <vt:lpstr>Strutture di fondazione: travi rovesce</vt:lpstr>
      <vt:lpstr>Strutture di fondazione: travi rovesce</vt:lpstr>
      <vt:lpstr>Strutture di fondazione: platee</vt:lpstr>
      <vt:lpstr>Strutture di fondazione: platee</vt:lpstr>
      <vt:lpstr>Strutture di fondazione</vt:lpstr>
      <vt:lpstr>Strutture di fondazione indirette</vt:lpstr>
      <vt:lpstr>Strutture di fondazione indirette</vt:lpstr>
      <vt:lpstr>Strutture di fondazione indirette</vt:lpstr>
      <vt:lpstr>Strutture di fondazione indirette</vt:lpstr>
      <vt:lpstr>Presentazione standard di PowerPoint</vt:lpstr>
      <vt:lpstr>Strutture in elevazione</vt:lpstr>
      <vt:lpstr>Strutture in elevazione</vt:lpstr>
      <vt:lpstr>Scheletro portante in legno</vt:lpstr>
      <vt:lpstr>Scheletro portante in legno</vt:lpstr>
      <vt:lpstr>Scheletro portante in legno</vt:lpstr>
      <vt:lpstr>Scheletro portante in legno</vt:lpstr>
      <vt:lpstr>Scheletro portante in legno</vt:lpstr>
      <vt:lpstr>Scheletro portante in legno</vt:lpstr>
      <vt:lpstr>Scheletro portante in legno</vt:lpstr>
      <vt:lpstr>Scheletro portante in legno</vt:lpstr>
      <vt:lpstr>Scheletro portante in legno</vt:lpstr>
      <vt:lpstr>Scheletro portante in legno</vt:lpstr>
      <vt:lpstr>Scheletro portante in legno</vt:lpstr>
      <vt:lpstr>Scheletro portante in legno</vt:lpstr>
      <vt:lpstr>Scheletro portante in legno</vt:lpstr>
      <vt:lpstr>Scheletro portante in acciaio</vt:lpstr>
      <vt:lpstr>Scheletro portante in acciaio</vt:lpstr>
      <vt:lpstr>Scheletro portante in acciaio</vt:lpstr>
      <vt:lpstr>Scheletro portante in acciaio</vt:lpstr>
      <vt:lpstr>Scheletro portante in acciaio</vt:lpstr>
      <vt:lpstr>Scheletro portante in acciaio</vt:lpstr>
      <vt:lpstr>Scheletro portante in acciaio</vt:lpstr>
      <vt:lpstr>Scheletro portante in acciaio</vt:lpstr>
      <vt:lpstr>Scheletro portante in acciaio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PCE_arg_14</dc:title>
  <dc:creator>Carlo Antonio Stival</dc:creator>
  <cp:lastModifiedBy>STIVAL CARLO ANTONIO</cp:lastModifiedBy>
  <cp:revision>497</cp:revision>
  <dcterms:created xsi:type="dcterms:W3CDTF">2018-02-02T13:45:01Z</dcterms:created>
  <dcterms:modified xsi:type="dcterms:W3CDTF">2025-02-21T08:04:24Z</dcterms:modified>
</cp:coreProperties>
</file>