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8" r:id="rId2"/>
    <p:sldId id="344" r:id="rId3"/>
    <p:sldId id="410" r:id="rId4"/>
    <p:sldId id="412" r:id="rId5"/>
    <p:sldId id="325" r:id="rId6"/>
    <p:sldId id="329" r:id="rId7"/>
    <p:sldId id="328" r:id="rId8"/>
    <p:sldId id="288" r:id="rId9"/>
    <p:sldId id="407" r:id="rId10"/>
    <p:sldId id="408" r:id="rId11"/>
    <p:sldId id="391" r:id="rId12"/>
    <p:sldId id="409" r:id="rId13"/>
    <p:sldId id="335" r:id="rId14"/>
    <p:sldId id="331" r:id="rId15"/>
    <p:sldId id="324" r:id="rId16"/>
    <p:sldId id="332" r:id="rId17"/>
    <p:sldId id="333" r:id="rId1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8ADEC9-0946-363F-14A6-E295EF0328D7}" v="1" dt="2025-02-20T13:52:59.821"/>
    <p1510:client id="{6A638728-EC52-A43C-1E11-BFB5228C7F97}" v="2042" dt="2025-02-20T15:02:22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526CA1-00BA-3D05-9DDC-FCFDE1E379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4610492-282A-4954-526B-CC7E3C6035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E36D48-8788-DC78-4FB0-BB6EA977D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7871-0A84-324A-8BFB-EB879C59EC6B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B4FBD3-C4BF-D284-6DD6-4D70A3EB4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5F89242-E13F-06BD-068A-0E2AD2A49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ADEE-A2E0-A946-8D78-AB63F344C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7978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C1089A-A4FB-5C1D-6B71-513F12E16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D54108-6B0E-E7D8-DFB9-BA355ACB6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085266-2B8D-4A29-8899-089FC708F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7871-0A84-324A-8BFB-EB879C59EC6B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A2244D-DE67-0732-6CD8-772573437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1F8581-77B1-F551-0A43-05501DC8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ADEE-A2E0-A946-8D78-AB63F344C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8707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C2D50C4-2CE3-AFA8-BDBC-A31C9CFEBD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148738E-FC67-40C6-E55F-4594AE951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4C61F77-B479-0020-CF65-88311278C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7871-0A84-324A-8BFB-EB879C59EC6B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9E63EC-038F-6BAC-E25F-CEE32C889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844766-D136-C0C1-85FD-BF5D31B1D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ADEE-A2E0-A946-8D78-AB63F344C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579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1798A0-C1A2-D772-5F7B-15A8769A5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60E1CE-C373-299D-6977-29219FC5F1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11017F-A57D-408A-7716-199903009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7871-0A84-324A-8BFB-EB879C59EC6B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EB7239-0730-3FCE-BC75-1F1992A82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7DB88E-946E-B166-84A0-19D631783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ADEE-A2E0-A946-8D78-AB63F344C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645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7E6185-FC10-741C-C65A-A9B29A6D4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9B77C0-5044-C3CB-43D6-422E04E73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23F621F-2ADE-86BE-9E51-10AEB5162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7871-0A84-324A-8BFB-EB879C59EC6B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AC99AB-7423-144B-42D6-644D890C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5FBA032-AE6D-FE32-7F94-040101C9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ADEE-A2E0-A946-8D78-AB63F344C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28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325CE7-BC33-04BE-EE8D-5D5CF4670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801383-7534-A49D-6E80-522CB93437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A6F9C08-2BA3-5FA7-3C16-56D60CE169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1D80EC3-D557-A74D-B6B6-74C27C897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7871-0A84-324A-8BFB-EB879C59EC6B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EEAB8C9-90FB-A214-AE05-A874C8B7F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A8D6D2E-D1DF-3515-8018-1ADD69AAD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ADEE-A2E0-A946-8D78-AB63F344C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841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230B60-B35D-7C4A-5EDC-199D7F82A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3446620-DF89-1C9B-0037-DB48C45AF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5AFF95D-EA9D-24E0-F615-BBAF6F3D0C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167F9A1-CDC1-6544-5B93-E1A4281DB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33B1EF6-2585-AC50-AE7A-DE88AB60A1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7C0AB2F-FC28-262E-C2E1-00F5DE081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7871-0A84-324A-8BFB-EB879C59EC6B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24267A2-FECD-B5B0-EADF-06EBB9E9C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4D1030C7-F13C-251F-FBAE-B379DC53E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ADEE-A2E0-A946-8D78-AB63F344C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93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358EAD-E4CA-6BED-DA24-776E0E49B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19D4ECC-E211-1511-838B-E9AC5C71E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7871-0A84-324A-8BFB-EB879C59EC6B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F7C5051-869B-E036-DE53-6BF01F809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F5E72AD-8B1D-0D3D-B4C8-74558BC31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ADEE-A2E0-A946-8D78-AB63F344C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833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FD0535A-2547-7025-70CF-25D3DB271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7871-0A84-324A-8BFB-EB879C59EC6B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250C5CFA-928A-67DD-9A0A-DD62E9A0D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9878ED6-2D50-533A-FF6B-2C2629E43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ADEE-A2E0-A946-8D78-AB63F344C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69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B3231E-1839-6480-0136-DFF13B761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035DA8-F640-A565-27D2-B8AE5186F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D052E30-850E-5A34-4365-735C6008D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2264F6-866C-DC1D-8444-9BA2D0170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7871-0A84-324A-8BFB-EB879C59EC6B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774E36-A26C-F2AB-9CC1-6A08F810E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2C2DC79-E011-004A-3582-702626B91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ADEE-A2E0-A946-8D78-AB63F344C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093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0DD372-5858-32A8-4FF7-D2FE3D79B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956540A-A8C3-67D5-D54D-5703D1211A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6BD4E83-9B19-286B-E2B1-C93D80380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18A5ADF-EB1E-DC47-2B41-7AE99928A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7871-0A84-324A-8BFB-EB879C59EC6B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0F8472-197F-E378-CD5B-D9042EAF7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701D9D7-34DD-B3F2-CCCD-64EF011D7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5ADEE-A2E0-A946-8D78-AB63F344C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839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AB46CA3-52F8-15B4-5769-BBBF32E3F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397955-5CEF-EDE8-D55D-2CC677AA0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B1B8F4-5549-3F66-738A-12D859233A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6B7871-0A84-324A-8BFB-EB879C59EC6B}" type="datetimeFigureOut">
              <a:rPr lang="it-IT" smtClean="0"/>
              <a:t>21/02/2025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7D3757D-C7E1-2321-4A1F-E9C5658EC7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6526F3-889E-8CFA-5D8B-E32361267F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C5ADEE-A2E0-A946-8D78-AB63F344C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0456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D37DB078-FBEB-A07D-74A0-CA5CD6924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40963"/>
          </a:xfrm>
          <a:prstGeom prst="rect">
            <a:avLst/>
          </a:prstGeom>
        </p:spPr>
      </p:pic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CBB16304-2068-08CC-0114-9D4071DE71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29" t="7149" r="3561" b="24236"/>
          <a:stretch/>
        </p:blipFill>
        <p:spPr>
          <a:xfrm>
            <a:off x="91440" y="406040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23C3EB09-CAD9-FCDC-82C9-841CEB359864}"/>
              </a:ext>
            </a:extLst>
          </p:cNvPr>
          <p:cNvSpPr txBox="1"/>
          <p:nvPr/>
        </p:nvSpPr>
        <p:spPr>
          <a:xfrm>
            <a:off x="8893534" y="40604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79E2A5B-5BB8-C910-BC30-976E007451DC}"/>
              </a:ext>
            </a:extLst>
          </p:cNvPr>
          <p:cNvSpPr txBox="1"/>
          <p:nvPr/>
        </p:nvSpPr>
        <p:spPr>
          <a:xfrm>
            <a:off x="2918111" y="942929"/>
            <a:ext cx="6355779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ctr">
            <a:spAutoFit/>
          </a:bodyPr>
          <a:lstStyle/>
          <a:p>
            <a:pPr algn="ctr"/>
            <a:r>
              <a:rPr lang="it-IT" sz="3200" b="1">
                <a:solidFill>
                  <a:srgbClr val="A4274F"/>
                </a:solidFill>
              </a:rPr>
              <a:t>SCANSIONE DEL TIROCINIO DIRETTO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237A9A-23E7-B3AE-0500-81B80837B6F8}"/>
              </a:ext>
            </a:extLst>
          </p:cNvPr>
          <p:cNvSpPr txBox="1"/>
          <p:nvPr/>
        </p:nvSpPr>
        <p:spPr>
          <a:xfrm>
            <a:off x="495300" y="1713579"/>
            <a:ext cx="11201398" cy="454983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>
                <a:solidFill>
                  <a:srgbClr val="18355A"/>
                </a:solidFill>
                <a:ea typeface="+mn-lt"/>
                <a:cs typeface="+mn-lt"/>
              </a:rPr>
              <a:t>Ore di tirocinio diretto al T1</a:t>
            </a:r>
          </a:p>
          <a:p>
            <a:pPr>
              <a:lnSpc>
                <a:spcPct val="150000"/>
              </a:lnSpc>
            </a:pPr>
            <a:endParaRPr lang="it-IT" sz="2800">
              <a:solidFill>
                <a:srgbClr val="18355A"/>
              </a:solidFill>
              <a:ea typeface="+mn-lt"/>
              <a:cs typeface="+mn-lt"/>
            </a:endParaRPr>
          </a:p>
          <a:p>
            <a:pPr marL="800100" lvl="1" indent="-342900">
              <a:lnSpc>
                <a:spcPct val="150000"/>
              </a:lnSpc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800">
                <a:solidFill>
                  <a:srgbClr val="18355A"/>
                </a:solidFill>
                <a:ea typeface="+mn-lt"/>
                <a:cs typeface="+mn-lt"/>
              </a:rPr>
              <a:t>25 ore alla scuola dell’infanzia</a:t>
            </a:r>
          </a:p>
          <a:p>
            <a:pPr marL="800100" lvl="1" indent="-342900">
              <a:lnSpc>
                <a:spcPct val="150000"/>
              </a:lnSpc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800">
                <a:solidFill>
                  <a:srgbClr val="18355A"/>
                </a:solidFill>
                <a:ea typeface="+mn-lt"/>
                <a:cs typeface="+mn-lt"/>
              </a:rPr>
              <a:t>25 ore alla scuola primaria</a:t>
            </a:r>
          </a:p>
          <a:p>
            <a:pPr marL="800100" lvl="1" indent="-342900">
              <a:lnSpc>
                <a:spcPct val="150000"/>
              </a:lnSpc>
              <a:buClr>
                <a:srgbClr val="A4274F"/>
              </a:buClr>
              <a:buFont typeface="Wingdings 2" panose="05020102010507070707" pitchFamily="18" charset="2"/>
              <a:buChar char=""/>
            </a:pPr>
            <a:endParaRPr lang="it-IT" sz="2800">
              <a:solidFill>
                <a:srgbClr val="18355A"/>
              </a:solidFill>
              <a:ea typeface="+mn-lt"/>
              <a:cs typeface="+mn-lt"/>
            </a:endParaRPr>
          </a:p>
          <a:p>
            <a:pPr>
              <a:lnSpc>
                <a:spcPct val="150000"/>
              </a:lnSpc>
              <a:buClr>
                <a:srgbClr val="A4274F"/>
              </a:buClr>
            </a:pPr>
            <a:r>
              <a:rPr lang="it-IT" sz="2800">
                <a:solidFill>
                  <a:srgbClr val="18355A"/>
                </a:solidFill>
                <a:ea typeface="+mn-lt"/>
                <a:cs typeface="+mn-lt"/>
              </a:rPr>
              <a:t>fatta eccezione per chi ha presentato l’istanza di riconoscimento per uno dei due ordini di scuola</a:t>
            </a:r>
          </a:p>
        </p:txBody>
      </p:sp>
    </p:spTree>
    <p:extLst>
      <p:ext uri="{BB962C8B-B14F-4D97-AF65-F5344CB8AC3E}">
        <p14:creationId xmlns:p14="http://schemas.microsoft.com/office/powerpoint/2010/main" val="949979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DF4535-89BB-185A-7E1C-AB7E4A41E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2CCB73F-43D4-20A9-0180-C8786515FE75}"/>
              </a:ext>
            </a:extLst>
          </p:cNvPr>
          <p:cNvSpPr txBox="1"/>
          <p:nvPr/>
        </p:nvSpPr>
        <p:spPr>
          <a:xfrm>
            <a:off x="420624" y="552091"/>
            <a:ext cx="3991698" cy="5431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Bef>
                <a:spcPts val="600"/>
              </a:spcBef>
              <a:spcAft>
                <a:spcPts val="600"/>
              </a:spcAft>
            </a:pPr>
            <a:r>
              <a:rPr lang="en-US" sz="4000" b="1" kern="1200">
                <a:latin typeface="+mj-lt"/>
                <a:ea typeface="+mj-ea"/>
                <a:cs typeface="+mj-cs"/>
              </a:rPr>
              <a:t>STRATEGIE DI SCAFFOLDING</a:t>
            </a:r>
          </a:p>
        </p:txBody>
      </p:sp>
      <p:pic>
        <p:nvPicPr>
          <p:cNvPr id="6" name="Immagine 5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7FCB5D89-0AEC-839E-7FF2-D82B93676B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29" t="7149" r="3561" b="24236"/>
          <a:stretch/>
        </p:blipFill>
        <p:spPr>
          <a:xfrm>
            <a:off x="-25446" y="-34760"/>
            <a:ext cx="2206487" cy="546598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32403331-D35A-0A60-9986-B606A89C2CD8}"/>
              </a:ext>
            </a:extLst>
          </p:cNvPr>
          <p:cNvSpPr txBox="1"/>
          <p:nvPr/>
        </p:nvSpPr>
        <p:spPr>
          <a:xfrm>
            <a:off x="8984974" y="-3476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6BD5DED-ED30-B1F3-BB8C-95AC4C4BEBE9}"/>
              </a:ext>
            </a:extLst>
          </p:cNvPr>
          <p:cNvSpPr txBox="1"/>
          <p:nvPr/>
        </p:nvSpPr>
        <p:spPr>
          <a:xfrm>
            <a:off x="5156204" y="1245125"/>
            <a:ext cx="6119446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it-IT" i="1" err="1">
                <a:solidFill>
                  <a:srgbClr val="18355A"/>
                </a:solidFill>
                <a:ea typeface="+mn-lt"/>
                <a:cs typeface="+mn-lt"/>
              </a:rPr>
              <a:t>Scaffolding</a:t>
            </a:r>
            <a:r>
              <a:rPr lang="it-IT">
                <a:solidFill>
                  <a:srgbClr val="18355A"/>
                </a:solidFill>
                <a:ea typeface="+mn-lt"/>
                <a:cs typeface="+mn-lt"/>
              </a:rPr>
              <a:t> </a:t>
            </a:r>
            <a:r>
              <a:rPr lang="it-IT" b="1">
                <a:solidFill>
                  <a:srgbClr val="18355A"/>
                </a:solidFill>
                <a:ea typeface="+mn-lt"/>
                <a:cs typeface="+mn-lt"/>
              </a:rPr>
              <a:t>procedurale: </a:t>
            </a:r>
            <a:endParaRPr lang="it-IT">
              <a:solidFill>
                <a:srgbClr val="000000"/>
              </a:solidFill>
              <a:ea typeface="+mn-lt"/>
              <a:cs typeface="+mn-lt"/>
            </a:endParaRPr>
          </a:p>
          <a:p>
            <a:pPr marL="457200" indent="-457200">
              <a:buClr>
                <a:srgbClr val="A4274F"/>
              </a:buClr>
              <a:buFont typeface="Wingdings" panose="05000000000000000000" pitchFamily="2" charset="2"/>
              <a:buChar char="ü"/>
            </a:pPr>
            <a:r>
              <a:rPr lang="it-IT">
                <a:solidFill>
                  <a:srgbClr val="18355A"/>
                </a:solidFill>
                <a:ea typeface="+mn-lt"/>
                <a:cs typeface="+mn-lt"/>
              </a:rPr>
              <a:t>maggiori spiegazioni e istruzioni sul compito</a:t>
            </a:r>
            <a:endParaRPr lang="it-IT">
              <a:solidFill>
                <a:srgbClr val="000000"/>
              </a:solidFill>
              <a:ea typeface="+mn-lt"/>
              <a:cs typeface="+mn-lt"/>
            </a:endParaRPr>
          </a:p>
          <a:p>
            <a:pPr marL="457200" indent="-457200">
              <a:buClr>
                <a:srgbClr val="A4274F"/>
              </a:buClr>
              <a:buFont typeface="Wingdings" panose="05000000000000000000" pitchFamily="2" charset="2"/>
              <a:buChar char="ü"/>
            </a:pPr>
            <a:r>
              <a:rPr lang="it-IT">
                <a:solidFill>
                  <a:srgbClr val="18355A"/>
                </a:solidFill>
                <a:ea typeface="+mn-lt"/>
                <a:cs typeface="+mn-lt"/>
              </a:rPr>
              <a:t>suggerimenti</a:t>
            </a:r>
            <a:endParaRPr lang="it-IT">
              <a:solidFill>
                <a:srgbClr val="000000"/>
              </a:solidFill>
              <a:ea typeface="+mn-lt"/>
              <a:cs typeface="+mn-lt"/>
            </a:endParaRPr>
          </a:p>
          <a:p>
            <a:pPr marL="457200" indent="-457200">
              <a:buClr>
                <a:srgbClr val="A4274F"/>
              </a:buClr>
              <a:buFont typeface="Wingdings" panose="05000000000000000000" pitchFamily="2" charset="2"/>
              <a:buChar char="ü"/>
            </a:pPr>
            <a:r>
              <a:rPr lang="it-IT">
                <a:solidFill>
                  <a:srgbClr val="18355A"/>
                </a:solidFill>
                <a:ea typeface="+mn-lt"/>
                <a:cs typeface="+mn-lt"/>
              </a:rPr>
              <a:t>modellamento, il docente mostra di nuovo e gli allievi imitano</a:t>
            </a:r>
          </a:p>
          <a:p>
            <a:pPr>
              <a:buClr>
                <a:srgbClr val="A4274F"/>
              </a:buClr>
            </a:pPr>
            <a:endParaRPr lang="it-IT">
              <a:solidFill>
                <a:srgbClr val="000000"/>
              </a:solidFill>
              <a:ea typeface="+mn-lt"/>
              <a:cs typeface="+mn-lt"/>
            </a:endParaRPr>
          </a:p>
          <a:p>
            <a:endParaRPr lang="it-IT">
              <a:solidFill>
                <a:srgbClr val="18355A"/>
              </a:solidFill>
              <a:ea typeface="+mn-lt"/>
              <a:cs typeface="+mn-lt"/>
            </a:endParaRPr>
          </a:p>
          <a:p>
            <a:pPr algn="just"/>
            <a:r>
              <a:rPr lang="it-IT" i="1" err="1">
                <a:solidFill>
                  <a:srgbClr val="18355A"/>
                </a:solidFill>
                <a:ea typeface="+mn-lt"/>
                <a:cs typeface="+mn-lt"/>
              </a:rPr>
              <a:t>Scaffolding</a:t>
            </a:r>
            <a:r>
              <a:rPr lang="it-IT">
                <a:solidFill>
                  <a:srgbClr val="18355A"/>
                </a:solidFill>
                <a:ea typeface="+mn-lt"/>
                <a:cs typeface="+mn-lt"/>
              </a:rPr>
              <a:t> </a:t>
            </a:r>
            <a:r>
              <a:rPr lang="it-IT" b="1">
                <a:solidFill>
                  <a:srgbClr val="18355A"/>
                </a:solidFill>
                <a:ea typeface="+mn-lt"/>
                <a:cs typeface="+mn-lt"/>
              </a:rPr>
              <a:t>riflessivo: </a:t>
            </a:r>
          </a:p>
          <a:p>
            <a:pPr algn="just"/>
            <a:endParaRPr lang="it-IT" b="1">
              <a:solidFill>
                <a:srgbClr val="18355A"/>
              </a:solidFill>
              <a:ea typeface="+mn-lt"/>
              <a:cs typeface="+mn-lt"/>
            </a:endParaRPr>
          </a:p>
          <a:p>
            <a:pPr marL="457200" indent="-457200" algn="just">
              <a:buClr>
                <a:srgbClr val="A4274F"/>
              </a:buClr>
              <a:buFont typeface="Wingdings" pitchFamily="2" charset="2"/>
              <a:buChar char="ü"/>
            </a:pPr>
            <a:r>
              <a:rPr lang="it-IT">
                <a:solidFill>
                  <a:srgbClr val="18355A"/>
                </a:solidFill>
                <a:ea typeface="+mn-lt"/>
                <a:cs typeface="+mn-lt"/>
              </a:rPr>
              <a:t>feedback integrativi </a:t>
            </a:r>
          </a:p>
          <a:p>
            <a:pPr marL="457200" indent="-457200" algn="just">
              <a:buClr>
                <a:srgbClr val="A4274F"/>
              </a:buClr>
              <a:buFont typeface="Wingdings" pitchFamily="2" charset="2"/>
              <a:buChar char="ü"/>
            </a:pPr>
            <a:r>
              <a:rPr lang="it-IT">
                <a:solidFill>
                  <a:srgbClr val="18355A"/>
                </a:solidFill>
                <a:ea typeface="+mn-lt"/>
                <a:cs typeface="+mn-lt"/>
              </a:rPr>
              <a:t>domande aperte per favorire la riflessione (perché facciamo così?)</a:t>
            </a:r>
          </a:p>
          <a:p>
            <a:pPr marL="457200" indent="-457200" algn="just">
              <a:buClr>
                <a:srgbClr val="A4274F"/>
              </a:buClr>
              <a:buFont typeface="Wingdings" pitchFamily="2" charset="2"/>
              <a:buChar char="ü"/>
            </a:pPr>
            <a:r>
              <a:rPr lang="it-IT">
                <a:solidFill>
                  <a:srgbClr val="18355A"/>
                </a:solidFill>
                <a:ea typeface="+mn-lt"/>
                <a:cs typeface="+mn-lt"/>
              </a:rPr>
              <a:t>domande che favoriscono il pensiero costruttivo (se facciamo così.. allora../ </a:t>
            </a:r>
            <a:r>
              <a:rPr lang="en-US"/>
              <a:t>Se </a:t>
            </a:r>
            <a:r>
              <a:rPr lang="en-US" err="1"/>
              <a:t>facciamo</a:t>
            </a:r>
            <a:r>
              <a:rPr lang="en-US"/>
              <a:t> </a:t>
            </a:r>
            <a:r>
              <a:rPr lang="en-US" err="1"/>
              <a:t>questo</a:t>
            </a:r>
            <a:r>
              <a:rPr lang="en-US"/>
              <a:t> ne </a:t>
            </a:r>
            <a:r>
              <a:rPr lang="en-US" err="1"/>
              <a:t>consegue</a:t>
            </a:r>
            <a:r>
              <a:rPr lang="en-US"/>
              <a:t> </a:t>
            </a:r>
            <a:r>
              <a:rPr lang="en-US" err="1"/>
              <a:t>che</a:t>
            </a:r>
            <a:r>
              <a:rPr lang="en-US"/>
              <a:t>.</a:t>
            </a:r>
            <a:r>
              <a:rPr lang="it-IT">
                <a:solidFill>
                  <a:srgbClr val="18355A"/>
                </a:solidFill>
                <a:ea typeface="+mn-lt"/>
                <a:cs typeface="+mn-lt"/>
              </a:rPr>
              <a:t>.)</a:t>
            </a:r>
          </a:p>
          <a:p>
            <a:pPr marL="457200" indent="-457200" algn="just">
              <a:buClr>
                <a:srgbClr val="A4274F"/>
              </a:buClr>
              <a:buFont typeface="Wingdings" pitchFamily="2" charset="2"/>
              <a:buChar char="ü"/>
            </a:pPr>
            <a:r>
              <a:rPr lang="it-IT">
                <a:solidFill>
                  <a:srgbClr val="18355A"/>
                </a:solidFill>
                <a:ea typeface="+mn-lt"/>
                <a:cs typeface="+mn-lt"/>
              </a:rPr>
              <a:t>Documentazione (questo è importante perché...)</a:t>
            </a:r>
          </a:p>
          <a:p>
            <a:pPr marL="457200" indent="-457200" algn="just">
              <a:buClr>
                <a:srgbClr val="A4274F"/>
              </a:buClr>
              <a:buFont typeface="Wingdings" pitchFamily="2" charset="2"/>
              <a:buChar char="ü"/>
            </a:pPr>
            <a:endParaRPr lang="it-IT">
              <a:solidFill>
                <a:srgbClr val="18355A"/>
              </a:solidFill>
              <a:ea typeface="+mn-lt"/>
              <a:cs typeface="+mn-lt"/>
            </a:endParaRPr>
          </a:p>
          <a:p>
            <a:pPr marL="457200" indent="-457200" algn="just">
              <a:buClr>
                <a:srgbClr val="A4274F"/>
              </a:buClr>
              <a:buFont typeface="Wingdings" pitchFamily="2" charset="2"/>
              <a:buChar char="ü"/>
            </a:pPr>
            <a:endParaRPr lang="it-IT" sz="1600"/>
          </a:p>
        </p:txBody>
      </p:sp>
    </p:spTree>
    <p:extLst>
      <p:ext uri="{BB962C8B-B14F-4D97-AF65-F5344CB8AC3E}">
        <p14:creationId xmlns:p14="http://schemas.microsoft.com/office/powerpoint/2010/main" val="1535206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C0B3C1-F457-D174-B4C2-245C855C1D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C21BEE3D-1D8F-CC4E-2BCA-8AB353AC792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29" t="7149" r="3561" b="24236"/>
          <a:stretch/>
        </p:blipFill>
        <p:spPr>
          <a:xfrm>
            <a:off x="0" y="-9723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3CD6E883-6E77-E09F-9362-579800E368F3}"/>
              </a:ext>
            </a:extLst>
          </p:cNvPr>
          <p:cNvSpPr txBox="1"/>
          <p:nvPr/>
        </p:nvSpPr>
        <p:spPr>
          <a:xfrm>
            <a:off x="8984974" y="-49899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52A19E3A-1AB9-5CA5-BA74-6CDAC0B55AC4}"/>
              </a:ext>
            </a:extLst>
          </p:cNvPr>
          <p:cNvSpPr txBox="1"/>
          <p:nvPr/>
        </p:nvSpPr>
        <p:spPr>
          <a:xfrm>
            <a:off x="439114" y="263576"/>
            <a:ext cx="1031323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3200" b="1">
                <a:solidFill>
                  <a:srgbClr val="A4274F"/>
                </a:solidFill>
              </a:rPr>
              <a:t>OSSERVAZIONE SEMI - STRUTTURATA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ECA6C5C-4105-C5C3-FEB4-CCFBBFE649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885" t="22036" r="18654" b="17304"/>
          <a:stretch/>
        </p:blipFill>
        <p:spPr>
          <a:xfrm>
            <a:off x="1122947" y="2021482"/>
            <a:ext cx="9524599" cy="4836518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3423FEB-0F15-48D2-5FE8-C8106CF7EAC3}"/>
              </a:ext>
            </a:extLst>
          </p:cNvPr>
          <p:cNvSpPr txBox="1"/>
          <p:nvPr/>
        </p:nvSpPr>
        <p:spPr>
          <a:xfrm>
            <a:off x="939383" y="1098152"/>
            <a:ext cx="10313233" cy="92333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/>
              <a:t>OSSERVAZIONE SEMISTRUTTURATA DELLO SCAFFOLDING</a:t>
            </a:r>
            <a:endParaRPr lang="en-US" b="1">
              <a:ea typeface="Calibri"/>
              <a:cs typeface="Calibri"/>
            </a:endParaRPr>
          </a:p>
          <a:p>
            <a:pPr algn="ctr"/>
            <a:r>
              <a:rPr lang="en-US" b="1" err="1"/>
              <a:t>Descrizione</a:t>
            </a:r>
            <a:r>
              <a:rPr lang="en-US" b="1"/>
              <a:t> </a:t>
            </a:r>
            <a:r>
              <a:rPr lang="en-US" b="1" err="1"/>
              <a:t>dell’attività</a:t>
            </a:r>
            <a:endParaRPr lang="en-US" b="1" err="1">
              <a:ea typeface="Calibri"/>
              <a:cs typeface="Calibri"/>
            </a:endParaRPr>
          </a:p>
          <a:p>
            <a:pPr algn="ctr"/>
            <a:r>
              <a:rPr lang="en-US" b="1"/>
              <a:t>Tempo: 20’</a:t>
            </a:r>
            <a:endParaRPr lang="en-US" b="1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1689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19357-77A2-844B-170F-4F23B97CB9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C60165DA-9ADE-9121-BF52-0392C27041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29" t="7149" r="3561" b="24236"/>
          <a:stretch/>
        </p:blipFill>
        <p:spPr>
          <a:xfrm>
            <a:off x="0" y="-9723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4B121E6E-DE7F-27CC-D0A0-12ED8500E3DE}"/>
              </a:ext>
            </a:extLst>
          </p:cNvPr>
          <p:cNvSpPr txBox="1"/>
          <p:nvPr/>
        </p:nvSpPr>
        <p:spPr>
          <a:xfrm>
            <a:off x="8984974" y="-49899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76A85BD-9F2E-A2DB-2B2B-E21D25287AC4}"/>
              </a:ext>
            </a:extLst>
          </p:cNvPr>
          <p:cNvSpPr txBox="1"/>
          <p:nvPr/>
        </p:nvSpPr>
        <p:spPr>
          <a:xfrm>
            <a:off x="688950" y="831953"/>
            <a:ext cx="10313233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3200" b="1">
                <a:solidFill>
                  <a:srgbClr val="A4274F"/>
                </a:solidFill>
              </a:rPr>
              <a:t>OSSERVAZIONE SEMI - STRUTTURATA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B5992F4-B23C-B9A5-53C5-117AC9198B3D}"/>
              </a:ext>
            </a:extLst>
          </p:cNvPr>
          <p:cNvSpPr txBox="1"/>
          <p:nvPr/>
        </p:nvSpPr>
        <p:spPr>
          <a:xfrm>
            <a:off x="689546" y="2428529"/>
            <a:ext cx="10313233" cy="3108543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/>
              <a:t>QUALI ELEMENTI IMPRESCINDIBILI DEVONO ESSERE PRESENTI IN QUESTA OSSERVAZIONE, CHE NON POSSANO NON RAPPRESENTARE OGGETTI DI INDAGINE OSSERVATIVA FONDAMENTALI AL FINE DI RILEVARE LA STRUTTURA CHE LA CLASSE-SEZIONE ASSUME COME AMBIENTE DI APPRENDIMENTO.</a:t>
            </a:r>
            <a:endParaRPr lang="it-IT" sz="2400"/>
          </a:p>
          <a:p>
            <a:endParaRPr lang="en-US" sz="1600" b="1"/>
          </a:p>
        </p:txBody>
      </p:sp>
    </p:spTree>
    <p:extLst>
      <p:ext uri="{BB962C8B-B14F-4D97-AF65-F5344CB8AC3E}">
        <p14:creationId xmlns:p14="http://schemas.microsoft.com/office/powerpoint/2010/main" val="248047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1FF05B-563C-A004-F3E4-D587F7517B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3CC539F9-C5F5-D5B0-A1D6-0196227C4A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40963"/>
          </a:xfrm>
          <a:prstGeom prst="rect">
            <a:avLst/>
          </a:prstGeom>
        </p:spPr>
      </p:pic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6827B80B-925C-6928-9503-B1484D5B1A4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29" t="7149" r="3561" b="24236"/>
          <a:stretch/>
        </p:blipFill>
        <p:spPr>
          <a:xfrm>
            <a:off x="91440" y="406040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0215BA8-3104-EF2E-3493-D5C59E711398}"/>
              </a:ext>
            </a:extLst>
          </p:cNvPr>
          <p:cNvSpPr txBox="1"/>
          <p:nvPr/>
        </p:nvSpPr>
        <p:spPr>
          <a:xfrm>
            <a:off x="8893534" y="40604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FF95CD8-75E1-5441-677B-E861FAAD2D76}"/>
              </a:ext>
            </a:extLst>
          </p:cNvPr>
          <p:cNvSpPr txBox="1"/>
          <p:nvPr/>
        </p:nvSpPr>
        <p:spPr>
          <a:xfrm>
            <a:off x="4311488" y="942929"/>
            <a:ext cx="3033139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ctr">
            <a:spAutoFit/>
          </a:bodyPr>
          <a:lstStyle/>
          <a:p>
            <a:pPr algn="ctr"/>
            <a:r>
              <a:rPr lang="it-IT" sz="3200" b="1">
                <a:solidFill>
                  <a:srgbClr val="A4274F"/>
                </a:solidFill>
              </a:rPr>
              <a:t>L’OSSERVAZIONE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2FBDF68-B301-28DB-8969-2058CD918D16}"/>
              </a:ext>
            </a:extLst>
          </p:cNvPr>
          <p:cNvSpPr txBox="1"/>
          <p:nvPr/>
        </p:nvSpPr>
        <p:spPr>
          <a:xfrm>
            <a:off x="439378" y="2290163"/>
            <a:ext cx="11313242" cy="3385542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>
                <a:solidFill>
                  <a:srgbClr val="18355A"/>
                </a:solidFill>
                <a:ea typeface="+mn-lt"/>
                <a:cs typeface="+mn-lt"/>
              </a:rPr>
              <a:t>STUDENTESSE/I CON RICONOSCIMENTO LAVORATIVO</a:t>
            </a:r>
            <a:endParaRPr lang="it-IT" sz="2800" b="1">
              <a:solidFill>
                <a:srgbClr val="18355A"/>
              </a:solidFill>
            </a:endParaRPr>
          </a:p>
          <a:p>
            <a:pPr>
              <a:buClr>
                <a:srgbClr val="A4274F"/>
              </a:buClr>
            </a:pPr>
            <a:endParaRPr lang="it-IT" sz="2800">
              <a:solidFill>
                <a:srgbClr val="18355A"/>
              </a:solidFill>
              <a:ea typeface="+mn-lt"/>
              <a:cs typeface="+mn-lt"/>
            </a:endParaRPr>
          </a:p>
          <a:p>
            <a:pPr marL="457200" indent="-457200">
              <a:buFont typeface="Calibri"/>
              <a:buChar char="-"/>
            </a:pPr>
            <a:r>
              <a:rPr lang="it-IT" sz="2400">
                <a:solidFill>
                  <a:srgbClr val="18355A"/>
                </a:solidFill>
                <a:ea typeface="+mn-lt"/>
                <a:cs typeface="+mn-lt"/>
              </a:rPr>
              <a:t>E' richiesta la compilazione dello </a:t>
            </a:r>
            <a:r>
              <a:rPr lang="it-IT" sz="2400" b="1">
                <a:solidFill>
                  <a:srgbClr val="18355A"/>
                </a:solidFill>
                <a:ea typeface="+mn-lt"/>
                <a:cs typeface="+mn-lt"/>
              </a:rPr>
              <a:t>strumento di contesto e delle osservazioni</a:t>
            </a:r>
            <a:r>
              <a:rPr lang="it-IT" sz="2400">
                <a:solidFill>
                  <a:srgbClr val="18355A"/>
                </a:solidFill>
                <a:ea typeface="+mn-lt"/>
                <a:cs typeface="+mn-lt"/>
              </a:rPr>
              <a:t>.</a:t>
            </a:r>
          </a:p>
          <a:p>
            <a:pPr marL="457200" indent="-457200">
              <a:buFont typeface="Calibri"/>
              <a:buChar char="-"/>
            </a:pPr>
            <a:endParaRPr lang="it-IT" sz="2400">
              <a:solidFill>
                <a:srgbClr val="18355A"/>
              </a:solidFill>
              <a:ea typeface="+mn-lt"/>
              <a:cs typeface="+mn-lt"/>
            </a:endParaRPr>
          </a:p>
          <a:p>
            <a:pPr marL="457200" indent="-457200">
              <a:buFont typeface="Calibri"/>
              <a:buChar char="-"/>
            </a:pPr>
            <a:r>
              <a:rPr lang="it-IT" sz="2400" b="1">
                <a:solidFill>
                  <a:srgbClr val="18355A"/>
                </a:solidFill>
                <a:ea typeface="+mn-lt"/>
                <a:cs typeface="+mn-lt"/>
              </a:rPr>
              <a:t>Non</a:t>
            </a:r>
            <a:r>
              <a:rPr lang="it-IT" sz="2400">
                <a:solidFill>
                  <a:srgbClr val="18355A"/>
                </a:solidFill>
                <a:ea typeface="+mn-lt"/>
                <a:cs typeface="+mn-lt"/>
              </a:rPr>
              <a:t> è possibile </a:t>
            </a:r>
            <a:r>
              <a:rPr lang="it-IT" sz="2400" b="1">
                <a:solidFill>
                  <a:srgbClr val="18355A"/>
                </a:solidFill>
                <a:ea typeface="+mn-lt"/>
                <a:cs typeface="+mn-lt"/>
              </a:rPr>
              <a:t>auto-osservarsi</a:t>
            </a:r>
          </a:p>
          <a:p>
            <a:pPr marL="457200" indent="-457200">
              <a:buFont typeface="Calibri"/>
              <a:buChar char="-"/>
            </a:pPr>
            <a:endParaRPr lang="it-IT" sz="2400">
              <a:solidFill>
                <a:srgbClr val="18355A"/>
              </a:solidFill>
              <a:ea typeface="+mn-lt"/>
              <a:cs typeface="+mn-lt"/>
            </a:endParaRPr>
          </a:p>
          <a:p>
            <a:pPr marL="457200" indent="-457200">
              <a:buFont typeface="Calibri"/>
              <a:buChar char="-"/>
            </a:pPr>
            <a:r>
              <a:rPr lang="it-IT" sz="2400">
                <a:solidFill>
                  <a:srgbClr val="18355A"/>
                </a:solidFill>
                <a:ea typeface="+mn-lt"/>
                <a:cs typeface="+mn-lt"/>
              </a:rPr>
              <a:t>Le osservazioni andranno eseguite </a:t>
            </a:r>
            <a:r>
              <a:rPr lang="it-IT" sz="2400" b="1">
                <a:solidFill>
                  <a:srgbClr val="18355A"/>
                </a:solidFill>
                <a:ea typeface="+mn-lt"/>
                <a:cs typeface="+mn-lt"/>
              </a:rPr>
              <a:t>osservando un/una collega, concordando con il team docente</a:t>
            </a:r>
            <a:r>
              <a:rPr lang="it-IT" sz="2400">
                <a:solidFill>
                  <a:srgbClr val="18355A"/>
                </a:solidFill>
                <a:ea typeface="+mn-lt"/>
                <a:cs typeface="+mn-lt"/>
              </a:rPr>
              <a:t> questa azione.</a:t>
            </a:r>
          </a:p>
        </p:txBody>
      </p:sp>
    </p:spTree>
    <p:extLst>
      <p:ext uri="{BB962C8B-B14F-4D97-AF65-F5344CB8AC3E}">
        <p14:creationId xmlns:p14="http://schemas.microsoft.com/office/powerpoint/2010/main" val="812734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D37DB078-FBEB-A07D-74A0-CA5CD6924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40963"/>
          </a:xfrm>
          <a:prstGeom prst="rect">
            <a:avLst/>
          </a:prstGeom>
        </p:spPr>
      </p:pic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CBB16304-2068-08CC-0114-9D4071DE71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29" t="7149" r="3561" b="24236"/>
          <a:stretch/>
        </p:blipFill>
        <p:spPr>
          <a:xfrm>
            <a:off x="91440" y="406040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23C3EB09-CAD9-FCDC-82C9-841CEB359864}"/>
              </a:ext>
            </a:extLst>
          </p:cNvPr>
          <p:cNvSpPr txBox="1"/>
          <p:nvPr/>
        </p:nvSpPr>
        <p:spPr>
          <a:xfrm>
            <a:off x="8893534" y="40604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79E2A5B-5BB8-C910-BC30-976E007451DC}"/>
              </a:ext>
            </a:extLst>
          </p:cNvPr>
          <p:cNvSpPr txBox="1"/>
          <p:nvPr/>
        </p:nvSpPr>
        <p:spPr>
          <a:xfrm>
            <a:off x="4311488" y="942929"/>
            <a:ext cx="3033139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ctr">
            <a:spAutoFit/>
          </a:bodyPr>
          <a:lstStyle/>
          <a:p>
            <a:pPr algn="ctr"/>
            <a:r>
              <a:rPr lang="it-IT" sz="3200" b="1">
                <a:solidFill>
                  <a:srgbClr val="A4274F"/>
                </a:solidFill>
              </a:rPr>
              <a:t>L’OSSERVAZIONE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237A9A-23E7-B3AE-0500-81B80837B6F8}"/>
              </a:ext>
            </a:extLst>
          </p:cNvPr>
          <p:cNvSpPr txBox="1"/>
          <p:nvPr/>
        </p:nvSpPr>
        <p:spPr>
          <a:xfrm>
            <a:off x="436685" y="1389419"/>
            <a:ext cx="11313242" cy="3939540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>
                <a:solidFill>
                  <a:srgbClr val="18355A"/>
                </a:solidFill>
                <a:ea typeface="+mn-lt"/>
                <a:cs typeface="+mn-lt"/>
              </a:rPr>
              <a:t>  RIFLESSIONI FINALI</a:t>
            </a:r>
          </a:p>
          <a:p>
            <a:pPr>
              <a:buClr>
                <a:srgbClr val="A4274F"/>
              </a:buClr>
            </a:pPr>
            <a:endParaRPr lang="it-IT" sz="2800">
              <a:solidFill>
                <a:srgbClr val="18355A"/>
              </a:solidFill>
              <a:ea typeface="+mn-lt"/>
              <a:cs typeface="+mn-lt"/>
            </a:endParaRP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500" b="1">
                <a:solidFill>
                  <a:srgbClr val="18355A"/>
                </a:solidFill>
                <a:ea typeface="+mn-lt"/>
                <a:cs typeface="+mn-lt"/>
              </a:rPr>
              <a:t>Condividere </a:t>
            </a:r>
            <a:r>
              <a:rPr lang="it-IT" sz="2500">
                <a:solidFill>
                  <a:srgbClr val="18355A"/>
                </a:solidFill>
                <a:ea typeface="+mn-lt"/>
                <a:cs typeface="+mn-lt"/>
              </a:rPr>
              <a:t>con la/il tutor accogliente </a:t>
            </a:r>
            <a:r>
              <a:rPr lang="it-IT" sz="2500" b="1">
                <a:solidFill>
                  <a:srgbClr val="18355A"/>
                </a:solidFill>
                <a:ea typeface="+mn-lt"/>
                <a:cs typeface="+mn-lt"/>
              </a:rPr>
              <a:t>le proprie impressioni e le riflessioni rispetto alla crescita professionale</a:t>
            </a:r>
            <a:r>
              <a:rPr lang="it-IT" sz="2500">
                <a:solidFill>
                  <a:srgbClr val="18355A"/>
                </a:solidFill>
                <a:ea typeface="+mn-lt"/>
                <a:cs typeface="+mn-lt"/>
              </a:rPr>
              <a:t> relative all’esperienza di tirocinio diretto</a:t>
            </a: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500">
                <a:solidFill>
                  <a:srgbClr val="18355A"/>
                </a:solidFill>
                <a:ea typeface="+mn-lt"/>
                <a:cs typeface="+mn-lt"/>
              </a:rPr>
              <a:t>Condividere </a:t>
            </a:r>
            <a:r>
              <a:rPr lang="it-IT" sz="2500" b="1">
                <a:solidFill>
                  <a:srgbClr val="18355A"/>
                </a:solidFill>
                <a:ea typeface="+mn-lt"/>
                <a:cs typeface="+mn-lt"/>
              </a:rPr>
              <a:t>con il/la Tutor accogliente una restituzione del lavoro svolto</a:t>
            </a: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500" b="1">
                <a:solidFill>
                  <a:srgbClr val="18355A"/>
                </a:solidFill>
                <a:ea typeface="+mn-lt"/>
                <a:cs typeface="+mn-lt"/>
              </a:rPr>
              <a:t>Ringraziare e salutare</a:t>
            </a:r>
            <a:r>
              <a:rPr lang="it-IT" sz="2500">
                <a:solidFill>
                  <a:srgbClr val="18355A"/>
                </a:solidFill>
                <a:ea typeface="+mn-lt"/>
                <a:cs typeface="+mn-lt"/>
              </a:rPr>
              <a:t> i bambini</a:t>
            </a: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500">
                <a:solidFill>
                  <a:srgbClr val="18355A"/>
                </a:solidFill>
                <a:ea typeface="+mn-lt"/>
                <a:cs typeface="+mn-lt"/>
              </a:rPr>
              <a:t>Ringraziare e salutare l’insegnante accogliente e tutto il personale docente e non docente presente nel plesso in cui si è effettuato il tirocinio diretto </a:t>
            </a:r>
          </a:p>
        </p:txBody>
      </p:sp>
    </p:spTree>
    <p:extLst>
      <p:ext uri="{BB962C8B-B14F-4D97-AF65-F5344CB8AC3E}">
        <p14:creationId xmlns:p14="http://schemas.microsoft.com/office/powerpoint/2010/main" val="827529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D37DB078-FBEB-A07D-74A0-CA5CD6924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40963"/>
          </a:xfrm>
          <a:prstGeom prst="rect">
            <a:avLst/>
          </a:prstGeom>
        </p:spPr>
      </p:pic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CBB16304-2068-08CC-0114-9D4071DE71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29" t="7149" r="3561" b="24236"/>
          <a:stretch/>
        </p:blipFill>
        <p:spPr>
          <a:xfrm>
            <a:off x="91440" y="406040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23C3EB09-CAD9-FCDC-82C9-841CEB359864}"/>
              </a:ext>
            </a:extLst>
          </p:cNvPr>
          <p:cNvSpPr txBox="1"/>
          <p:nvPr/>
        </p:nvSpPr>
        <p:spPr>
          <a:xfrm>
            <a:off x="8893534" y="40604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79E2A5B-5BB8-C910-BC30-976E007451DC}"/>
              </a:ext>
            </a:extLst>
          </p:cNvPr>
          <p:cNvSpPr txBox="1"/>
          <p:nvPr/>
        </p:nvSpPr>
        <p:spPr>
          <a:xfrm>
            <a:off x="2492148" y="942929"/>
            <a:ext cx="6671827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ctr">
            <a:spAutoFit/>
          </a:bodyPr>
          <a:lstStyle/>
          <a:p>
            <a:pPr algn="ctr"/>
            <a:r>
              <a:rPr lang="it-IT" sz="3200" b="1">
                <a:solidFill>
                  <a:srgbClr val="A4274F"/>
                </a:solidFill>
              </a:rPr>
              <a:t>IL LIBRETTO DI TIROCINIO DIRETTO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237A9A-23E7-B3AE-0500-81B80837B6F8}"/>
              </a:ext>
            </a:extLst>
          </p:cNvPr>
          <p:cNvSpPr txBox="1"/>
          <p:nvPr/>
        </p:nvSpPr>
        <p:spPr>
          <a:xfrm>
            <a:off x="439378" y="2036074"/>
            <a:ext cx="11437990" cy="4281941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>
                <a:solidFill>
                  <a:srgbClr val="18355A"/>
                </a:solidFill>
                <a:ea typeface="+mn-lt"/>
                <a:cs typeface="+mn-lt"/>
              </a:rPr>
              <a:t> Ritiro Ufficiale </a:t>
            </a:r>
          </a:p>
          <a:p>
            <a:pPr marL="457200" indent="-457200">
              <a:lnSpc>
                <a:spcPct val="150000"/>
              </a:lnSpc>
              <a:buFont typeface="Calibri"/>
              <a:buChar char="-"/>
            </a:pPr>
            <a:r>
              <a:rPr lang="it-IT" sz="2600">
                <a:solidFill>
                  <a:srgbClr val="18355A"/>
                </a:solidFill>
                <a:ea typeface="+mn-lt"/>
                <a:cs typeface="+mn-lt"/>
              </a:rPr>
              <a:t>Il </a:t>
            </a:r>
            <a:r>
              <a:rPr lang="it-IT" sz="2600" b="1">
                <a:solidFill>
                  <a:srgbClr val="18355A"/>
                </a:solidFill>
                <a:ea typeface="+mn-lt"/>
                <a:cs typeface="+mn-lt"/>
              </a:rPr>
              <a:t>ritiro ufficiale</a:t>
            </a:r>
            <a:r>
              <a:rPr lang="it-IT" sz="2600">
                <a:solidFill>
                  <a:srgbClr val="18355A"/>
                </a:solidFill>
                <a:ea typeface="+mn-lt"/>
                <a:cs typeface="+mn-lt"/>
              </a:rPr>
              <a:t> avverrà il giorno 21.02 2025, previa </a:t>
            </a:r>
            <a:r>
              <a:rPr lang="it-IT" sz="2600" b="1">
                <a:solidFill>
                  <a:srgbClr val="18355A"/>
                </a:solidFill>
                <a:ea typeface="+mn-lt"/>
                <a:cs typeface="+mn-lt"/>
              </a:rPr>
              <a:t>firma di ricezione</a:t>
            </a:r>
            <a:r>
              <a:rPr lang="it-IT" sz="2600">
                <a:solidFill>
                  <a:srgbClr val="18355A"/>
                </a:solidFill>
                <a:ea typeface="+mn-lt"/>
                <a:cs typeface="+mn-lt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Calibri"/>
              <a:buChar char="-"/>
            </a:pPr>
            <a:endParaRPr lang="it-IT" sz="2200">
              <a:solidFill>
                <a:srgbClr val="18355A"/>
              </a:solidFill>
              <a:ea typeface="+mn-lt"/>
              <a:cs typeface="+mn-lt"/>
            </a:endParaRPr>
          </a:p>
          <a:p>
            <a:pPr marL="457200" indent="-457200">
              <a:lnSpc>
                <a:spcPct val="150000"/>
              </a:lnSpc>
              <a:buFont typeface="Calibri"/>
              <a:buChar char="-"/>
            </a:pPr>
            <a:r>
              <a:rPr lang="it-IT" sz="2600">
                <a:solidFill>
                  <a:srgbClr val="18355A"/>
                </a:solidFill>
                <a:ea typeface="+mn-lt"/>
                <a:cs typeface="+mn-lt"/>
              </a:rPr>
              <a:t>In caso di Deleghe, la studentessa/studente delegante dovrà inviare precedentemente una mail alla propria Tutor coordinatrice indicando il nominativo corretto della persona delegata al ritiro in sua vece.</a:t>
            </a:r>
          </a:p>
          <a:p>
            <a:pPr>
              <a:lnSpc>
                <a:spcPct val="150000"/>
              </a:lnSpc>
            </a:pPr>
            <a:endParaRPr lang="it-IT" sz="2600" b="1">
              <a:solidFill>
                <a:srgbClr val="18355A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25221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D37DB078-FBEB-A07D-74A0-CA5CD6924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40963"/>
          </a:xfrm>
          <a:prstGeom prst="rect">
            <a:avLst/>
          </a:prstGeom>
        </p:spPr>
      </p:pic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CBB16304-2068-08CC-0114-9D4071DE71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29" t="7149" r="3561" b="24236"/>
          <a:stretch/>
        </p:blipFill>
        <p:spPr>
          <a:xfrm>
            <a:off x="91440" y="406040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23C3EB09-CAD9-FCDC-82C9-841CEB359864}"/>
              </a:ext>
            </a:extLst>
          </p:cNvPr>
          <p:cNvSpPr txBox="1"/>
          <p:nvPr/>
        </p:nvSpPr>
        <p:spPr>
          <a:xfrm>
            <a:off x="8893534" y="40604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79E2A5B-5BB8-C910-BC30-976E007451DC}"/>
              </a:ext>
            </a:extLst>
          </p:cNvPr>
          <p:cNvSpPr txBox="1"/>
          <p:nvPr/>
        </p:nvSpPr>
        <p:spPr>
          <a:xfrm>
            <a:off x="3550882" y="680601"/>
            <a:ext cx="4379469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ctr">
            <a:spAutoFit/>
          </a:bodyPr>
          <a:lstStyle/>
          <a:p>
            <a:pPr algn="ctr"/>
            <a:r>
              <a:rPr lang="it-IT" sz="3200" b="1">
                <a:solidFill>
                  <a:srgbClr val="A4274F"/>
                </a:solidFill>
              </a:rPr>
              <a:t>VALIDAZIONE TIROCINIO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237A9A-23E7-B3AE-0500-81B80837B6F8}"/>
              </a:ext>
            </a:extLst>
          </p:cNvPr>
          <p:cNvSpPr txBox="1"/>
          <p:nvPr/>
        </p:nvSpPr>
        <p:spPr>
          <a:xfrm>
            <a:off x="495300" y="1687831"/>
            <a:ext cx="11313242" cy="4655698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>
                <a:solidFill>
                  <a:srgbClr val="18355A"/>
                </a:solidFill>
                <a:ea typeface="+mn-lt"/>
                <a:cs typeface="+mn-lt"/>
              </a:rPr>
              <a:t> FIRMA LIBRETTO</a:t>
            </a:r>
          </a:p>
          <a:p>
            <a:pPr>
              <a:lnSpc>
                <a:spcPct val="150000"/>
              </a:lnSpc>
            </a:pPr>
            <a:endParaRPr lang="it-IT" sz="2800" b="1">
              <a:solidFill>
                <a:srgbClr val="18355A"/>
              </a:solidFill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it-IT" sz="2400">
                <a:solidFill>
                  <a:srgbClr val="18355A"/>
                </a:solidFill>
                <a:ea typeface="+mn-lt"/>
                <a:cs typeface="+mn-lt"/>
              </a:rPr>
              <a:t>Prima di lasciare l’istituto assicurarsi:</a:t>
            </a:r>
          </a:p>
          <a:p>
            <a:pPr marL="342900" indent="-342900">
              <a:lnSpc>
                <a:spcPct val="150000"/>
              </a:lnSpc>
              <a:buClr>
                <a:srgbClr val="A4274F"/>
              </a:buClr>
              <a:buFont typeface="Wingdings 2" panose="05020102010507070707" pitchFamily="18" charset="2"/>
              <a:buChar char="&quot;"/>
            </a:pPr>
            <a:r>
              <a:rPr lang="it-IT" sz="2400">
                <a:solidFill>
                  <a:srgbClr val="18355A"/>
                </a:solidFill>
                <a:ea typeface="+mn-lt"/>
                <a:cs typeface="+mn-lt"/>
              </a:rPr>
              <a:t> di aver svolto e scritto tutte le ore di tirocinio svolte</a:t>
            </a:r>
          </a:p>
          <a:p>
            <a:pPr marL="342900" indent="-342900">
              <a:lnSpc>
                <a:spcPct val="150000"/>
              </a:lnSpc>
              <a:buClr>
                <a:srgbClr val="A4274F"/>
              </a:buClr>
              <a:buFont typeface="Wingdings 2" panose="05020102010507070707" pitchFamily="18" charset="2"/>
              <a:buChar char="&quot;"/>
            </a:pPr>
            <a:r>
              <a:rPr lang="it-IT" sz="2400">
                <a:solidFill>
                  <a:srgbClr val="18355A"/>
                </a:solidFill>
                <a:ea typeface="+mn-lt"/>
                <a:cs typeface="+mn-lt"/>
              </a:rPr>
              <a:t>di aver indicato tutte le date e scritto l'attività svolta</a:t>
            </a:r>
          </a:p>
          <a:p>
            <a:pPr marL="342900" indent="-342900">
              <a:lnSpc>
                <a:spcPct val="150000"/>
              </a:lnSpc>
              <a:buClr>
                <a:srgbClr val="A4274F"/>
              </a:buClr>
              <a:buFont typeface="Wingdings 2" panose="05020102010507070707" pitchFamily="18" charset="2"/>
              <a:buChar char="&quot;"/>
            </a:pPr>
            <a:r>
              <a:rPr lang="it-IT" sz="2400">
                <a:solidFill>
                  <a:srgbClr val="18355A"/>
                </a:solidFill>
                <a:ea typeface="+mn-lt"/>
                <a:cs typeface="+mn-lt"/>
              </a:rPr>
              <a:t>di aver fatto firmare al tutor accogliente le ore sul libretto</a:t>
            </a:r>
          </a:p>
          <a:p>
            <a:pPr marL="342900" indent="-342900">
              <a:lnSpc>
                <a:spcPct val="150000"/>
              </a:lnSpc>
              <a:buClr>
                <a:srgbClr val="A4274F"/>
              </a:buClr>
              <a:buFont typeface="Wingdings 2" panose="05020102010507070707" pitchFamily="18" charset="2"/>
              <a:buChar char="&quot;"/>
            </a:pPr>
            <a:r>
              <a:rPr lang="it-IT" sz="2400" b="1">
                <a:solidFill>
                  <a:srgbClr val="18355A"/>
                </a:solidFill>
                <a:ea typeface="+mn-lt"/>
                <a:cs typeface="+mn-lt"/>
              </a:rPr>
              <a:t>di aver fatto firmare e vidimare con il relativo timbro dell'istituzione scolastica il libretto da parte del dirigente scolastico </a:t>
            </a:r>
          </a:p>
        </p:txBody>
      </p:sp>
    </p:spTree>
    <p:extLst>
      <p:ext uri="{BB962C8B-B14F-4D97-AF65-F5344CB8AC3E}">
        <p14:creationId xmlns:p14="http://schemas.microsoft.com/office/powerpoint/2010/main" val="3790873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D37DB078-FBEB-A07D-74A0-CA5CD6924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40963"/>
          </a:xfrm>
          <a:prstGeom prst="rect">
            <a:avLst/>
          </a:prstGeom>
        </p:spPr>
      </p:pic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CBB16304-2068-08CC-0114-9D4071DE71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29" t="7149" r="3561" b="24236"/>
          <a:stretch/>
        </p:blipFill>
        <p:spPr>
          <a:xfrm>
            <a:off x="91440" y="406040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23C3EB09-CAD9-FCDC-82C9-841CEB359864}"/>
              </a:ext>
            </a:extLst>
          </p:cNvPr>
          <p:cNvSpPr txBox="1"/>
          <p:nvPr/>
        </p:nvSpPr>
        <p:spPr>
          <a:xfrm>
            <a:off x="8893534" y="40604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pic>
        <p:nvPicPr>
          <p:cNvPr id="1026" name="Picture 2" descr="Learning By Doing, Trying &amp; Just Going for It | by Uma Rudd Chia | Medium">
            <a:extLst>
              <a:ext uri="{FF2B5EF4-FFF2-40B4-BE49-F238E27FC236}">
                <a16:creationId xmlns:a16="http://schemas.microsoft.com/office/drawing/2014/main" id="{4771255D-7A20-F0CA-29C3-BD95FC9ED5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48" t="40676" r="4099"/>
          <a:stretch/>
        </p:blipFill>
        <p:spPr bwMode="auto">
          <a:xfrm>
            <a:off x="609599" y="2792361"/>
            <a:ext cx="10972800" cy="4065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earning By Doing, Trying &amp; Just Going for It | by Uma Rudd Chia | Medium">
            <a:extLst>
              <a:ext uri="{FF2B5EF4-FFF2-40B4-BE49-F238E27FC236}">
                <a16:creationId xmlns:a16="http://schemas.microsoft.com/office/drawing/2014/main" id="{A19DE9DA-98C0-64DE-CA77-1E632C2623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54" t="21677" r="23676" b="61548"/>
          <a:stretch/>
        </p:blipFill>
        <p:spPr bwMode="auto">
          <a:xfrm>
            <a:off x="4672665" y="4660490"/>
            <a:ext cx="2846669" cy="501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58E8830E-2DCB-D62B-0BFA-EDA984B5C268}"/>
              </a:ext>
            </a:extLst>
          </p:cNvPr>
          <p:cNvSpPr txBox="1"/>
          <p:nvPr/>
        </p:nvSpPr>
        <p:spPr>
          <a:xfrm>
            <a:off x="2482644" y="1691152"/>
            <a:ext cx="7226709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4800" b="1">
                <a:solidFill>
                  <a:srgbClr val="A4274F"/>
                </a:solidFill>
                <a:latin typeface="Cavolini" panose="020B0502040204020203" pitchFamily="66" charset="0"/>
                <a:cs typeface="Cavolini" panose="020B0502040204020203" pitchFamily="66" charset="0"/>
              </a:rPr>
              <a:t>BUON TIROCINIO!</a:t>
            </a:r>
          </a:p>
        </p:txBody>
      </p:sp>
    </p:spTree>
    <p:extLst>
      <p:ext uri="{BB962C8B-B14F-4D97-AF65-F5344CB8AC3E}">
        <p14:creationId xmlns:p14="http://schemas.microsoft.com/office/powerpoint/2010/main" val="1529189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D37DB078-FBEB-A07D-74A0-CA5CD6924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40963"/>
          </a:xfrm>
          <a:prstGeom prst="rect">
            <a:avLst/>
          </a:prstGeom>
        </p:spPr>
      </p:pic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CBB16304-2068-08CC-0114-9D4071DE71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29" t="7149" r="3561" b="24236"/>
          <a:stretch/>
        </p:blipFill>
        <p:spPr>
          <a:xfrm>
            <a:off x="91440" y="406040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23C3EB09-CAD9-FCDC-82C9-841CEB359864}"/>
              </a:ext>
            </a:extLst>
          </p:cNvPr>
          <p:cNvSpPr txBox="1"/>
          <p:nvPr/>
        </p:nvSpPr>
        <p:spPr>
          <a:xfrm>
            <a:off x="8893534" y="40604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06B5F4A-9A6F-E9BB-9ADA-F6CD48DB921F}"/>
              </a:ext>
            </a:extLst>
          </p:cNvPr>
          <p:cNvSpPr txBox="1"/>
          <p:nvPr/>
        </p:nvSpPr>
        <p:spPr>
          <a:xfrm>
            <a:off x="495673" y="1426405"/>
            <a:ext cx="10424008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ctr">
            <a:spAutoFit/>
          </a:bodyPr>
          <a:lstStyle/>
          <a:p>
            <a:pPr algn="ctr"/>
            <a:r>
              <a:rPr lang="it-IT" sz="3200" b="1">
                <a:solidFill>
                  <a:srgbClr val="A4274F"/>
                </a:solidFill>
              </a:rPr>
              <a:t>SUDDIVISIONE ORARIA DELL’ATTIVITÀ DI TIROCINIO DIRETTO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CE1DA54-AAE3-33B1-E7EA-DDC488895F5C}"/>
              </a:ext>
            </a:extLst>
          </p:cNvPr>
          <p:cNvSpPr txBox="1"/>
          <p:nvPr/>
        </p:nvSpPr>
        <p:spPr>
          <a:xfrm>
            <a:off x="1985916" y="2556881"/>
            <a:ext cx="9493642" cy="22961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r>
              <a:rPr lang="it-IT" sz="3200">
                <a:solidFill>
                  <a:srgbClr val="18355A"/>
                </a:solidFill>
                <a:cs typeface="Calibri"/>
              </a:rPr>
              <a:t>15 ore di conoscenza della classe e di supporto all’insegnante accogliente</a:t>
            </a:r>
          </a:p>
          <a:p>
            <a:pPr lvl="0">
              <a:lnSpc>
                <a:spcPct val="150000"/>
              </a:lnSpc>
              <a:spcAft>
                <a:spcPts val="480"/>
              </a:spcAft>
            </a:pPr>
            <a:r>
              <a:rPr lang="it-IT" sz="3200">
                <a:solidFill>
                  <a:srgbClr val="18355A"/>
                </a:solidFill>
                <a:cs typeface="Calibri"/>
              </a:rPr>
              <a:t>10 ore osservazione</a:t>
            </a:r>
          </a:p>
        </p:txBody>
      </p:sp>
      <p:pic>
        <p:nvPicPr>
          <p:cNvPr id="4" name="Immagine 3" descr="icona, orologio, tempo, cronometro, lavoro, Stock Vector | Adobe Stock">
            <a:extLst>
              <a:ext uri="{FF2B5EF4-FFF2-40B4-BE49-F238E27FC236}">
                <a16:creationId xmlns:a16="http://schemas.microsoft.com/office/drawing/2014/main" id="{D9CEA4B4-FC30-7787-87EF-06E597DBFAC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158" r="1316" b="-1786"/>
          <a:stretch/>
        </p:blipFill>
        <p:spPr>
          <a:xfrm>
            <a:off x="1265093" y="2761302"/>
            <a:ext cx="748976" cy="666318"/>
          </a:xfrm>
          <a:prstGeom prst="rect">
            <a:avLst/>
          </a:prstGeom>
        </p:spPr>
      </p:pic>
      <p:pic>
        <p:nvPicPr>
          <p:cNvPr id="6" name="Immagine 5" descr="icona, orologio, tempo, cronometro, lavoro, Stock Vector | Adobe Stock">
            <a:extLst>
              <a:ext uri="{FF2B5EF4-FFF2-40B4-BE49-F238E27FC236}">
                <a16:creationId xmlns:a16="http://schemas.microsoft.com/office/drawing/2014/main" id="{0C184E25-7D23-E10F-9B31-3154AFB9B0B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4211" r="1316" b="-1786"/>
          <a:stretch/>
        </p:blipFill>
        <p:spPr>
          <a:xfrm>
            <a:off x="1269703" y="4236838"/>
            <a:ext cx="739757" cy="666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625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32FDB4-35CF-AF7D-C5EF-04E749064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E6719F35-F1D4-72D4-1963-EDBF2E9DA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40963"/>
          </a:xfrm>
          <a:prstGeom prst="rect">
            <a:avLst/>
          </a:prstGeom>
        </p:spPr>
      </p:pic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9C478B9B-4A9E-6DAC-B044-B65EA0D9A58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29" t="7149" r="3561" b="24236"/>
          <a:stretch/>
        </p:blipFill>
        <p:spPr>
          <a:xfrm>
            <a:off x="91440" y="406040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51EB8D9-2F7B-204E-3822-E072555DCBDB}"/>
              </a:ext>
            </a:extLst>
          </p:cNvPr>
          <p:cNvSpPr txBox="1"/>
          <p:nvPr/>
        </p:nvSpPr>
        <p:spPr>
          <a:xfrm>
            <a:off x="8893534" y="40604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7A71A6F-CBC2-9FEC-AC2C-8D6CEF61A4E3}"/>
              </a:ext>
            </a:extLst>
          </p:cNvPr>
          <p:cNvSpPr txBox="1"/>
          <p:nvPr/>
        </p:nvSpPr>
        <p:spPr>
          <a:xfrm>
            <a:off x="2556202" y="577673"/>
            <a:ext cx="5838394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ctr">
            <a:spAutoFit/>
          </a:bodyPr>
          <a:lstStyle/>
          <a:p>
            <a:pPr algn="ctr"/>
            <a:r>
              <a:rPr lang="it-IT" sz="3200" b="1">
                <a:solidFill>
                  <a:srgbClr val="A4274F"/>
                </a:solidFill>
              </a:rPr>
              <a:t>IL TIROCINIO – PARTE OPERATIVA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8019928-5D07-45CB-C1A9-A134AF0B4713}"/>
              </a:ext>
            </a:extLst>
          </p:cNvPr>
          <p:cNvSpPr txBox="1"/>
          <p:nvPr/>
        </p:nvSpPr>
        <p:spPr>
          <a:xfrm>
            <a:off x="376403" y="1459403"/>
            <a:ext cx="11437990" cy="4755148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>
                <a:solidFill>
                  <a:srgbClr val="18355A"/>
                </a:solidFill>
                <a:ea typeface="+mn-lt"/>
                <a:cs typeface="+mn-lt"/>
              </a:rPr>
              <a:t> INGRESSO IN SEZIONE/CLASSE</a:t>
            </a:r>
          </a:p>
          <a:p>
            <a:pPr>
              <a:lnSpc>
                <a:spcPct val="150000"/>
              </a:lnSpc>
            </a:pPr>
            <a:endParaRPr lang="it-IT" b="1">
              <a:solidFill>
                <a:srgbClr val="18355A"/>
              </a:solidFill>
              <a:ea typeface="+mn-lt"/>
              <a:cs typeface="+mn-lt"/>
            </a:endParaRPr>
          </a:p>
          <a:p>
            <a:pPr marL="342900" indent="-342900"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600">
                <a:solidFill>
                  <a:srgbClr val="18355A"/>
                </a:solidFill>
                <a:ea typeface="+mn-lt"/>
                <a:cs typeface="+mn-lt"/>
              </a:rPr>
              <a:t>Concordare con la tutor accogliente il proprio </a:t>
            </a:r>
            <a:r>
              <a:rPr lang="it-IT" sz="2600" b="1">
                <a:solidFill>
                  <a:srgbClr val="18355A"/>
                </a:solidFill>
                <a:ea typeface="+mn-lt"/>
                <a:cs typeface="+mn-lt"/>
              </a:rPr>
              <a:t>inserimento all’interno della sezione/classe,</a:t>
            </a:r>
            <a:r>
              <a:rPr lang="it-IT" sz="2600">
                <a:solidFill>
                  <a:srgbClr val="18355A"/>
                </a:solidFill>
                <a:ea typeface="+mn-lt"/>
                <a:cs typeface="+mn-lt"/>
              </a:rPr>
              <a:t> definendo un </a:t>
            </a:r>
            <a:r>
              <a:rPr lang="it-IT" sz="2600" b="1">
                <a:solidFill>
                  <a:srgbClr val="18355A"/>
                </a:solidFill>
                <a:ea typeface="+mn-lt"/>
                <a:cs typeface="+mn-lt"/>
              </a:rPr>
              <a:t>calendario </a:t>
            </a:r>
            <a:r>
              <a:rPr lang="it-IT" sz="2600">
                <a:solidFill>
                  <a:srgbClr val="18355A"/>
                </a:solidFill>
                <a:ea typeface="+mn-lt"/>
                <a:cs typeface="+mn-lt"/>
              </a:rPr>
              <a:t>(caricarlo nella cartella condivisa One-drive)</a:t>
            </a:r>
          </a:p>
          <a:p>
            <a:pPr marL="342900" indent="-342900">
              <a:buClr>
                <a:srgbClr val="A4274F"/>
              </a:buClr>
              <a:buFont typeface="Wingdings 2" panose="05020102010507070707" pitchFamily="18" charset="2"/>
              <a:buChar char=""/>
            </a:pPr>
            <a:endParaRPr lang="it-IT" sz="2600">
              <a:solidFill>
                <a:srgbClr val="18355A"/>
              </a:solidFill>
              <a:ea typeface="+mn-lt"/>
              <a:cs typeface="+mn-lt"/>
            </a:endParaRPr>
          </a:p>
          <a:p>
            <a:pPr marL="342900" indent="-342900"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600">
                <a:solidFill>
                  <a:srgbClr val="18355A"/>
                </a:solidFill>
                <a:ea typeface="+mn-lt"/>
                <a:cs typeface="+mn-lt"/>
              </a:rPr>
              <a:t>Dedicare un </a:t>
            </a:r>
            <a:r>
              <a:rPr lang="it-IT" sz="2600" b="1">
                <a:solidFill>
                  <a:srgbClr val="18355A"/>
                </a:solidFill>
                <a:ea typeface="+mn-lt"/>
                <a:cs typeface="+mn-lt"/>
              </a:rPr>
              <a:t>primo momento alla conoscenza della classe</a:t>
            </a:r>
            <a:r>
              <a:rPr lang="it-IT" sz="2600">
                <a:solidFill>
                  <a:srgbClr val="18355A"/>
                </a:solidFill>
                <a:ea typeface="+mn-lt"/>
                <a:cs typeface="+mn-lt"/>
              </a:rPr>
              <a:t> e all’osservazione del contesto di appartenenza della sezione/classe</a:t>
            </a:r>
          </a:p>
          <a:p>
            <a:pPr marL="342900" indent="-342900">
              <a:buClr>
                <a:srgbClr val="A4274F"/>
              </a:buClr>
              <a:buFont typeface="Wingdings 2" panose="05020102010507070707" pitchFamily="18" charset="2"/>
              <a:buChar char=""/>
            </a:pPr>
            <a:endParaRPr lang="it-IT" sz="2600">
              <a:solidFill>
                <a:srgbClr val="18355A"/>
              </a:solidFill>
              <a:ea typeface="+mn-lt"/>
              <a:cs typeface="+mn-lt"/>
            </a:endParaRPr>
          </a:p>
          <a:p>
            <a:pPr>
              <a:buClr>
                <a:srgbClr val="A4274F"/>
              </a:buClr>
            </a:pPr>
            <a:r>
              <a:rPr lang="it-IT" sz="2600" b="1">
                <a:solidFill>
                  <a:srgbClr val="18355A"/>
                </a:solidFill>
                <a:ea typeface="+mn-lt"/>
                <a:cs typeface="+mn-lt"/>
              </a:rPr>
              <a:t>RICORDA: Ogni intervento di tirocinio deve essere di volta in volta registrato sul libretto e firmato dall’insegnante accogliente. </a:t>
            </a:r>
          </a:p>
        </p:txBody>
      </p:sp>
    </p:spTree>
    <p:extLst>
      <p:ext uri="{BB962C8B-B14F-4D97-AF65-F5344CB8AC3E}">
        <p14:creationId xmlns:p14="http://schemas.microsoft.com/office/powerpoint/2010/main" val="1976971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D055F-46BA-6C10-F65C-438B3E5BB2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65B0BF6C-DC24-0F29-0D5B-DA1B20E3E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40963"/>
          </a:xfrm>
          <a:prstGeom prst="rect">
            <a:avLst/>
          </a:prstGeom>
        </p:spPr>
      </p:pic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2DD2EE2B-CCFC-1FFA-FC93-F6DB4253EE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29" t="7149" r="3561" b="24236"/>
          <a:stretch/>
        </p:blipFill>
        <p:spPr>
          <a:xfrm>
            <a:off x="91440" y="406040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856CCECD-71E0-A85D-617F-E7D58396F083}"/>
              </a:ext>
            </a:extLst>
          </p:cNvPr>
          <p:cNvSpPr txBox="1"/>
          <p:nvPr/>
        </p:nvSpPr>
        <p:spPr>
          <a:xfrm>
            <a:off x="8893534" y="40604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B524CFF-B002-F9B9-70BD-76A49B3702C6}"/>
              </a:ext>
            </a:extLst>
          </p:cNvPr>
          <p:cNvSpPr txBox="1"/>
          <p:nvPr/>
        </p:nvSpPr>
        <p:spPr>
          <a:xfrm>
            <a:off x="2299092" y="681223"/>
            <a:ext cx="6327631" cy="1077218"/>
          </a:xfrm>
          <a:prstGeom prst="rect">
            <a:avLst/>
          </a:prstGeom>
          <a:noFill/>
        </p:spPr>
        <p:txBody>
          <a:bodyPr wrap="none" lIns="91440" tIns="45720" rIns="91440" bIns="45720" rtlCol="0" anchor="ctr">
            <a:spAutoFit/>
          </a:bodyPr>
          <a:lstStyle/>
          <a:p>
            <a:pPr algn="ctr"/>
            <a:r>
              <a:rPr lang="it-IT" sz="3200" b="1">
                <a:solidFill>
                  <a:srgbClr val="A4274F"/>
                </a:solidFill>
              </a:rPr>
              <a:t>IL TIROCINIO – PARTE OPERATIVA</a:t>
            </a:r>
          </a:p>
          <a:p>
            <a:pPr algn="ctr"/>
            <a:r>
              <a:rPr lang="it-IT" sz="3200" b="1">
                <a:solidFill>
                  <a:srgbClr val="A4274F"/>
                </a:solidFill>
              </a:rPr>
              <a:t>..per riassumere..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3DBAE00-E4E4-7FAC-8769-971F1F1C4C2B}"/>
              </a:ext>
            </a:extLst>
          </p:cNvPr>
          <p:cNvSpPr txBox="1"/>
          <p:nvPr/>
        </p:nvSpPr>
        <p:spPr>
          <a:xfrm>
            <a:off x="376403" y="1924590"/>
            <a:ext cx="11437990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>
                <a:solidFill>
                  <a:srgbClr val="18355A"/>
                </a:solidFill>
                <a:ea typeface="+mn-lt"/>
                <a:cs typeface="+mn-lt"/>
              </a:rPr>
              <a:t>Per ogni scuola accogliente </a:t>
            </a:r>
            <a:r>
              <a:rPr lang="it-IT" sz="2800">
                <a:solidFill>
                  <a:srgbClr val="18355A"/>
                </a:solidFill>
                <a:ea typeface="+mn-lt"/>
                <a:cs typeface="+mn-lt"/>
              </a:rPr>
              <a:t>verrà richiesta:</a:t>
            </a:r>
          </a:p>
          <a:p>
            <a:pPr marL="457200" indent="-457200">
              <a:lnSpc>
                <a:spcPct val="150000"/>
              </a:lnSpc>
              <a:buFont typeface="Calibri"/>
              <a:buChar char="-"/>
            </a:pPr>
            <a:r>
              <a:rPr lang="it-IT" sz="2800">
                <a:solidFill>
                  <a:srgbClr val="18355A"/>
                </a:solidFill>
                <a:ea typeface="+mn-lt"/>
                <a:cs typeface="+mn-lt"/>
              </a:rPr>
              <a:t>Un'analisi del contesto</a:t>
            </a:r>
          </a:p>
          <a:p>
            <a:pPr marL="457200" indent="-457200">
              <a:lnSpc>
                <a:spcPct val="150000"/>
              </a:lnSpc>
              <a:buFont typeface="Calibri"/>
              <a:buChar char="-"/>
            </a:pPr>
            <a:r>
              <a:rPr lang="it-IT" sz="2800">
                <a:solidFill>
                  <a:srgbClr val="18355A"/>
                </a:solidFill>
                <a:ea typeface="+mn-lt"/>
                <a:cs typeface="+mn-lt"/>
              </a:rPr>
              <a:t>Due osservazioni etnografiche (1 x infanzia e 1 x primaria)</a:t>
            </a:r>
          </a:p>
          <a:p>
            <a:pPr marL="457200" indent="-457200">
              <a:lnSpc>
                <a:spcPct val="150000"/>
              </a:lnSpc>
              <a:buFont typeface="Calibri"/>
              <a:buChar char="-"/>
            </a:pPr>
            <a:r>
              <a:rPr lang="it-IT" sz="2800">
                <a:solidFill>
                  <a:srgbClr val="18355A"/>
                </a:solidFill>
              </a:rPr>
              <a:t>Quattro osservazioni semi-strutturate (2 x infanzia e 2 x primaria)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it-IT" sz="2800">
                <a:solidFill>
                  <a:srgbClr val="18355A"/>
                </a:solidFill>
                <a:ea typeface="+mn-lt"/>
                <a:cs typeface="+mn-lt"/>
              </a:rPr>
              <a:t>Due osservazioni strutturate (1 x infanzia e 1 x primaria)</a:t>
            </a:r>
          </a:p>
          <a:p>
            <a:pPr marL="342900" indent="-342900">
              <a:buClr>
                <a:srgbClr val="A4274F"/>
              </a:buClr>
              <a:buFont typeface="Calibri" panose="05020102010507070707" pitchFamily="18" charset="2"/>
              <a:buChar char="-"/>
            </a:pPr>
            <a:endParaRPr lang="it-IT" sz="2600">
              <a:solidFill>
                <a:srgbClr val="18355A"/>
              </a:solidFill>
              <a:ea typeface="+mn-lt"/>
              <a:cs typeface="+mn-lt"/>
            </a:endParaRPr>
          </a:p>
          <a:p>
            <a:pPr>
              <a:buClr>
                <a:srgbClr val="A4274F"/>
              </a:buClr>
            </a:pPr>
            <a:r>
              <a:rPr lang="it-IT" sz="2600">
                <a:solidFill>
                  <a:srgbClr val="18355A"/>
                </a:solidFill>
                <a:ea typeface="+mn-lt"/>
                <a:cs typeface="+mn-lt"/>
              </a:rPr>
              <a:t>RICORDA: Ogni intervento di tirocinio deve essere di volta in volta registrato sul libretto e firmato dall’insegnante accogliente. </a:t>
            </a:r>
          </a:p>
        </p:txBody>
      </p:sp>
    </p:spTree>
    <p:extLst>
      <p:ext uri="{BB962C8B-B14F-4D97-AF65-F5344CB8AC3E}">
        <p14:creationId xmlns:p14="http://schemas.microsoft.com/office/powerpoint/2010/main" val="1331354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D37DB078-FBEB-A07D-74A0-CA5CD6924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40963"/>
          </a:xfrm>
          <a:prstGeom prst="rect">
            <a:avLst/>
          </a:prstGeom>
        </p:spPr>
      </p:pic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CBB16304-2068-08CC-0114-9D4071DE71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29" t="7149" r="3561" b="24236"/>
          <a:stretch/>
        </p:blipFill>
        <p:spPr>
          <a:xfrm>
            <a:off x="91440" y="406040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23C3EB09-CAD9-FCDC-82C9-841CEB359864}"/>
              </a:ext>
            </a:extLst>
          </p:cNvPr>
          <p:cNvSpPr txBox="1"/>
          <p:nvPr/>
        </p:nvSpPr>
        <p:spPr>
          <a:xfrm>
            <a:off x="8893534" y="40604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79E2A5B-5BB8-C910-BC30-976E007451DC}"/>
              </a:ext>
            </a:extLst>
          </p:cNvPr>
          <p:cNvSpPr txBox="1"/>
          <p:nvPr/>
        </p:nvSpPr>
        <p:spPr>
          <a:xfrm>
            <a:off x="4221841" y="638129"/>
            <a:ext cx="3033139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ctr">
            <a:spAutoFit/>
          </a:bodyPr>
          <a:lstStyle/>
          <a:p>
            <a:pPr algn="ctr"/>
            <a:r>
              <a:rPr lang="it-IT" sz="3200" b="1">
                <a:solidFill>
                  <a:srgbClr val="A4274F"/>
                </a:solidFill>
              </a:rPr>
              <a:t>L’OSSERVAZIONE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237A9A-23E7-B3AE-0500-81B80837B6F8}"/>
              </a:ext>
            </a:extLst>
          </p:cNvPr>
          <p:cNvSpPr txBox="1"/>
          <p:nvPr/>
        </p:nvSpPr>
        <p:spPr>
          <a:xfrm>
            <a:off x="441512" y="1315075"/>
            <a:ext cx="11313242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b="1">
                <a:solidFill>
                  <a:srgbClr val="18355A"/>
                </a:solidFill>
                <a:ea typeface="+mn-lt"/>
                <a:cs typeface="+mn-lt"/>
              </a:rPr>
              <a:t> OSSERVAZIONE ETNOGRAFICA</a:t>
            </a:r>
          </a:p>
          <a:p>
            <a:pPr>
              <a:lnSpc>
                <a:spcPct val="150000"/>
              </a:lnSpc>
            </a:pPr>
            <a:endParaRPr lang="it-IT" sz="2400" b="1">
              <a:solidFill>
                <a:srgbClr val="18355A"/>
              </a:solidFill>
              <a:ea typeface="+mn-lt"/>
              <a:cs typeface="+mn-lt"/>
            </a:endParaRP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Condividere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con il tutor accogliente il tipo di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osservazione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che si andrà a fare,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spiegando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brevemente i vari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ruoli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, le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tempistiche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e i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focus d’osservazione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.</a:t>
            </a: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Concordare con il tutor accogliente il giorno e la lezione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nella quale si potrà fare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l’osservazione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.</a:t>
            </a: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Recuperare attraverso la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lettura del PTOF</a:t>
            </a:r>
            <a:r>
              <a:rPr lang="it-IT" sz="2200">
                <a:solidFill>
                  <a:srgbClr val="18355A"/>
                </a:solidFill>
                <a:ea typeface="Verdana"/>
                <a:cs typeface="+mn-lt"/>
              </a:rPr>
              <a:t> </a:t>
            </a:r>
            <a:r>
              <a:rPr lang="it-IT" sz="2200">
                <a:solidFill>
                  <a:srgbClr val="18355A"/>
                </a:solidFill>
                <a:effectLst/>
                <a:ea typeface="Verdana"/>
                <a:cs typeface="Verdana" panose="020B0604030504040204" pitchFamily="34" charset="0"/>
              </a:rPr>
              <a:t>le informazioni </a:t>
            </a:r>
            <a:r>
              <a:rPr lang="it-IT" sz="2200">
                <a:solidFill>
                  <a:srgbClr val="18355A"/>
                </a:solidFill>
                <a:ea typeface="Verdana"/>
                <a:cs typeface="Verdana" panose="020B0604030504040204" pitchFamily="34" charset="0"/>
              </a:rPr>
              <a:t>richieste nello </a:t>
            </a:r>
            <a:r>
              <a:rPr lang="it-IT" sz="2200" b="1">
                <a:solidFill>
                  <a:srgbClr val="18355A"/>
                </a:solidFill>
                <a:ea typeface="Verdana"/>
                <a:cs typeface="Verdana" panose="020B0604030504040204" pitchFamily="34" charset="0"/>
              </a:rPr>
              <a:t>Strumento</a:t>
            </a:r>
            <a:r>
              <a:rPr lang="it-IT" sz="2200">
                <a:solidFill>
                  <a:srgbClr val="18355A"/>
                </a:solidFill>
                <a:ea typeface="Verdana"/>
                <a:cs typeface="Verdana" panose="020B0604030504040204" pitchFamily="34" charset="0"/>
              </a:rPr>
              <a:t> </a:t>
            </a:r>
            <a:r>
              <a:rPr lang="it-IT" sz="2200" b="1">
                <a:solidFill>
                  <a:srgbClr val="18355A"/>
                </a:solidFill>
                <a:ea typeface="Verdana"/>
                <a:cs typeface="Verdana" panose="020B0604030504040204" pitchFamily="34" charset="0"/>
              </a:rPr>
              <a:t>di contesto.</a:t>
            </a:r>
            <a:endParaRPr lang="it-IT" sz="2200">
              <a:solidFill>
                <a:srgbClr val="18355A"/>
              </a:solidFill>
              <a:effectLst/>
              <a:ea typeface="Verdana"/>
              <a:cs typeface="Verdana" panose="020B0604030504040204" pitchFamily="34" charset="0"/>
            </a:endParaRP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200" b="1">
                <a:solidFill>
                  <a:srgbClr val="18355A"/>
                </a:solidFill>
                <a:ea typeface="Verdana"/>
                <a:cs typeface="Verdana" panose="020B0604030504040204" pitchFamily="34" charset="0"/>
              </a:rPr>
              <a:t>Descrivere il setting d’aula</a:t>
            </a:r>
            <a:r>
              <a:rPr lang="it-IT" sz="2200">
                <a:solidFill>
                  <a:srgbClr val="18355A"/>
                </a:solidFill>
                <a:ea typeface="Verdana"/>
                <a:cs typeface="Verdana" panose="020B0604030504040204" pitchFamily="34" charset="0"/>
              </a:rPr>
              <a:t> come </a:t>
            </a:r>
            <a:r>
              <a:rPr lang="it-IT" sz="2200" b="1">
                <a:solidFill>
                  <a:srgbClr val="18355A"/>
                </a:solidFill>
                <a:ea typeface="Verdana"/>
                <a:cs typeface="Verdana" panose="020B0604030504040204" pitchFamily="34" charset="0"/>
              </a:rPr>
              <a:t>ambiente d'apprendimento</a:t>
            </a:r>
            <a:endParaRPr lang="it-IT" sz="2200" b="1">
              <a:solidFill>
                <a:srgbClr val="18355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200" b="1">
                <a:solidFill>
                  <a:srgbClr val="18355A"/>
                </a:solidFill>
                <a:effectLst/>
                <a:ea typeface="Verdana"/>
                <a:cs typeface="Verdana" panose="020B0604030504040204" pitchFamily="34" charset="0"/>
              </a:rPr>
              <a:t>Dis</a:t>
            </a:r>
            <a:r>
              <a:rPr lang="it-IT" sz="2200" b="1">
                <a:solidFill>
                  <a:srgbClr val="18355A"/>
                </a:solidFill>
                <a:ea typeface="Verdana"/>
                <a:cs typeface="Verdana" panose="020B0604030504040204" pitchFamily="34" charset="0"/>
              </a:rPr>
              <a:t>egnare la pianta</a:t>
            </a:r>
            <a:r>
              <a:rPr lang="it-IT" sz="2200">
                <a:solidFill>
                  <a:srgbClr val="18355A"/>
                </a:solidFill>
                <a:ea typeface="Verdana"/>
                <a:cs typeface="Verdana" panose="020B0604030504040204" pitchFamily="34" charset="0"/>
              </a:rPr>
              <a:t> dell’aula</a:t>
            </a: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200" b="1">
                <a:solidFill>
                  <a:srgbClr val="18355A"/>
                </a:solidFill>
                <a:effectLst/>
                <a:ea typeface="Verdana"/>
                <a:cs typeface="Verdana" panose="020B0604030504040204" pitchFamily="34" charset="0"/>
              </a:rPr>
              <a:t>Descrivere ciò che si osserva </a:t>
            </a:r>
            <a:r>
              <a:rPr lang="it-IT" sz="2200">
                <a:solidFill>
                  <a:srgbClr val="18355A"/>
                </a:solidFill>
                <a:effectLst/>
                <a:ea typeface="Verdana"/>
                <a:cs typeface="Verdana" panose="020B0604030504040204" pitchFamily="34" charset="0"/>
              </a:rPr>
              <a:t>durante la lezione</a:t>
            </a:r>
          </a:p>
        </p:txBody>
      </p:sp>
    </p:spTree>
    <p:extLst>
      <p:ext uri="{BB962C8B-B14F-4D97-AF65-F5344CB8AC3E}">
        <p14:creationId xmlns:p14="http://schemas.microsoft.com/office/powerpoint/2010/main" val="2918442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D37DB078-FBEB-A07D-74A0-CA5CD6924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40963"/>
          </a:xfrm>
          <a:prstGeom prst="rect">
            <a:avLst/>
          </a:prstGeom>
        </p:spPr>
      </p:pic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CBB16304-2068-08CC-0114-9D4071DE71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29" t="7149" r="3561" b="24236"/>
          <a:stretch/>
        </p:blipFill>
        <p:spPr>
          <a:xfrm>
            <a:off x="91440" y="406040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23C3EB09-CAD9-FCDC-82C9-841CEB359864}"/>
              </a:ext>
            </a:extLst>
          </p:cNvPr>
          <p:cNvSpPr txBox="1"/>
          <p:nvPr/>
        </p:nvSpPr>
        <p:spPr>
          <a:xfrm>
            <a:off x="8893534" y="40604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79E2A5B-5BB8-C910-BC30-976E007451DC}"/>
              </a:ext>
            </a:extLst>
          </p:cNvPr>
          <p:cNvSpPr txBox="1"/>
          <p:nvPr/>
        </p:nvSpPr>
        <p:spPr>
          <a:xfrm>
            <a:off x="4311488" y="942929"/>
            <a:ext cx="3033139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ctr">
            <a:spAutoFit/>
          </a:bodyPr>
          <a:lstStyle/>
          <a:p>
            <a:pPr algn="ctr"/>
            <a:r>
              <a:rPr lang="it-IT" sz="3200" b="1">
                <a:solidFill>
                  <a:srgbClr val="A4274F"/>
                </a:solidFill>
              </a:rPr>
              <a:t>L’OSSERVAZIONE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237A9A-23E7-B3AE-0500-81B80837B6F8}"/>
              </a:ext>
            </a:extLst>
          </p:cNvPr>
          <p:cNvSpPr txBox="1"/>
          <p:nvPr/>
        </p:nvSpPr>
        <p:spPr>
          <a:xfrm>
            <a:off x="439378" y="1766939"/>
            <a:ext cx="11313242" cy="4431983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>
                <a:solidFill>
                  <a:srgbClr val="18355A"/>
                </a:solidFill>
                <a:ea typeface="+mn-lt"/>
                <a:cs typeface="+mn-lt"/>
              </a:rPr>
              <a:t>OSSERVAZIONE STRUTTURATA</a:t>
            </a:r>
          </a:p>
          <a:p>
            <a:pPr>
              <a:buClr>
                <a:srgbClr val="A4274F"/>
              </a:buClr>
            </a:pPr>
            <a:endParaRPr lang="it-IT" sz="2800">
              <a:solidFill>
                <a:srgbClr val="18355A"/>
              </a:solidFill>
              <a:ea typeface="+mn-lt"/>
              <a:cs typeface="+mn-lt"/>
            </a:endParaRPr>
          </a:p>
          <a:p>
            <a:pPr algn="just">
              <a:buClr>
                <a:srgbClr val="A4274F"/>
              </a:buClr>
              <a:buFont typeface="Wingdings 2,Sans-Serif" panose="05020102010507070707" pitchFamily="18" charset="2"/>
              <a:buChar char=""/>
            </a:pPr>
            <a:endParaRPr lang="it-IT" sz="2800">
              <a:solidFill>
                <a:srgbClr val="18355A"/>
              </a:solidFill>
              <a:ea typeface="+mn-lt"/>
              <a:cs typeface="+mn-lt"/>
            </a:endParaRPr>
          </a:p>
          <a:p>
            <a:pPr marL="342900" indent="-342900">
              <a:spcAft>
                <a:spcPts val="1200"/>
              </a:spcAft>
              <a:buFont typeface="Wingdings 2,Sans-Serif" panose="05020102010507070707" pitchFamily="18" charset="2"/>
              <a:buChar char=""/>
            </a:pP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Condividere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con il tutor accogliente il tipo di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osservazione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che si andrà a fare,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spiegando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brevemente i vari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ruoli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, le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tempistiche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e i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focus d’osservazione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.</a:t>
            </a:r>
            <a:endParaRPr lang="en-US" sz="2200">
              <a:solidFill>
                <a:srgbClr val="18355A"/>
              </a:solidFill>
              <a:ea typeface="+mn-lt"/>
              <a:cs typeface="+mn-lt"/>
            </a:endParaRPr>
          </a:p>
          <a:p>
            <a:pPr marL="342900" indent="-342900">
              <a:spcAft>
                <a:spcPts val="1200"/>
              </a:spcAft>
              <a:buFont typeface="Wingdings 2,Sans-Serif" panose="05020102010507070707" pitchFamily="18" charset="2"/>
              <a:buChar char=""/>
            </a:pP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Concordare con il tutor accogliente il giorno e la lezione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nella quale si potrà fare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l’osservazione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.</a:t>
            </a:r>
            <a:endParaRPr lang="en-US" sz="2200">
              <a:solidFill>
                <a:srgbClr val="18355A"/>
              </a:solidFill>
              <a:ea typeface="+mn-lt"/>
              <a:cs typeface="+mn-lt"/>
            </a:endParaRP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Analizzare la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struttura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 dello schema dell'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osservazione strutturata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 .</a:t>
            </a: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Analizzare gli elementi che caratterizzano la classe intesa come luogo per l'apprendimento formale e informale, basandosi sulle aree indicate.</a:t>
            </a:r>
          </a:p>
        </p:txBody>
      </p:sp>
    </p:spTree>
    <p:extLst>
      <p:ext uri="{BB962C8B-B14F-4D97-AF65-F5344CB8AC3E}">
        <p14:creationId xmlns:p14="http://schemas.microsoft.com/office/powerpoint/2010/main" val="2917070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D37DB078-FBEB-A07D-74A0-CA5CD6924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1999" cy="340963"/>
          </a:xfrm>
          <a:prstGeom prst="rect">
            <a:avLst/>
          </a:prstGeom>
        </p:spPr>
      </p:pic>
      <p:pic>
        <p:nvPicPr>
          <p:cNvPr id="7" name="Immagine 6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CBB16304-2068-08CC-0114-9D4071DE71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29" t="7149" r="3561" b="24236"/>
          <a:stretch/>
        </p:blipFill>
        <p:spPr>
          <a:xfrm>
            <a:off x="91440" y="406040"/>
            <a:ext cx="2206487" cy="546598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23C3EB09-CAD9-FCDC-82C9-841CEB359864}"/>
              </a:ext>
            </a:extLst>
          </p:cNvPr>
          <p:cNvSpPr txBox="1"/>
          <p:nvPr/>
        </p:nvSpPr>
        <p:spPr>
          <a:xfrm>
            <a:off x="8893534" y="40604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79E2A5B-5BB8-C910-BC30-976E007451DC}"/>
              </a:ext>
            </a:extLst>
          </p:cNvPr>
          <p:cNvSpPr txBox="1"/>
          <p:nvPr/>
        </p:nvSpPr>
        <p:spPr>
          <a:xfrm>
            <a:off x="4311488" y="942929"/>
            <a:ext cx="3033139" cy="584775"/>
          </a:xfrm>
          <a:prstGeom prst="rect">
            <a:avLst/>
          </a:prstGeom>
          <a:noFill/>
        </p:spPr>
        <p:txBody>
          <a:bodyPr wrap="none" lIns="91440" tIns="45720" rIns="91440" bIns="45720" rtlCol="0" anchor="ctr">
            <a:spAutoFit/>
          </a:bodyPr>
          <a:lstStyle/>
          <a:p>
            <a:pPr algn="ctr"/>
            <a:r>
              <a:rPr lang="it-IT" sz="3200" b="1">
                <a:solidFill>
                  <a:srgbClr val="A4274F"/>
                </a:solidFill>
              </a:rPr>
              <a:t>L’OSSERVAZIONE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237A9A-23E7-B3AE-0500-81B80837B6F8}"/>
              </a:ext>
            </a:extLst>
          </p:cNvPr>
          <p:cNvSpPr txBox="1"/>
          <p:nvPr/>
        </p:nvSpPr>
        <p:spPr>
          <a:xfrm>
            <a:off x="439378" y="1917202"/>
            <a:ext cx="11313242" cy="4093428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>
                <a:solidFill>
                  <a:srgbClr val="18355A"/>
                </a:solidFill>
                <a:ea typeface="+mn-lt"/>
                <a:cs typeface="+mn-lt"/>
              </a:rPr>
              <a:t> OSSERVAZIONE SEMI STRUTTURATA</a:t>
            </a:r>
          </a:p>
          <a:p>
            <a:pPr>
              <a:buClr>
                <a:srgbClr val="A4274F"/>
              </a:buClr>
            </a:pPr>
            <a:endParaRPr lang="it-IT" sz="2800">
              <a:solidFill>
                <a:srgbClr val="18355A"/>
              </a:solidFill>
              <a:ea typeface="+mn-lt"/>
              <a:cs typeface="+mn-lt"/>
            </a:endParaRPr>
          </a:p>
          <a:p>
            <a:pPr>
              <a:buClr>
                <a:srgbClr val="A4274F"/>
              </a:buClr>
              <a:buFont typeface="Wingdings 2,Sans-Serif" panose="05020102010507070707" pitchFamily="18" charset="2"/>
              <a:buChar char=""/>
            </a:pPr>
            <a:endParaRPr lang="it-IT" sz="2800">
              <a:solidFill>
                <a:srgbClr val="18355A"/>
              </a:solidFill>
              <a:ea typeface="+mn-lt"/>
              <a:cs typeface="+mn-lt"/>
            </a:endParaRPr>
          </a:p>
          <a:p>
            <a:pPr marL="342900" indent="-342900">
              <a:spcAft>
                <a:spcPts val="1200"/>
              </a:spcAft>
              <a:buFont typeface="Wingdings 2,Sans-Serif" panose="05020102010507070707" pitchFamily="18" charset="2"/>
              <a:buChar char=""/>
            </a:pP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Condividere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con il tutor accogliente il tipo di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osservazione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che si andrà a fare,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spiegando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brevemente i vari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ruoli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, le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tempistiche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e i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focus d’osservazione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.</a:t>
            </a:r>
            <a:endParaRPr lang="en-US" sz="2200">
              <a:solidFill>
                <a:srgbClr val="18355A"/>
              </a:solidFill>
              <a:ea typeface="+mn-lt"/>
              <a:cs typeface="+mn-lt"/>
            </a:endParaRPr>
          </a:p>
          <a:p>
            <a:pPr marL="342900" indent="-342900">
              <a:spcAft>
                <a:spcPts val="1200"/>
              </a:spcAft>
              <a:buFont typeface="Wingdings 2,Sans-Serif" panose="05020102010507070707" pitchFamily="18" charset="2"/>
              <a:buChar char=""/>
            </a:pP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Concordare con il tutor accogliente il giorno e la lezione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nella quale si potrà fare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l’osservazione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.</a:t>
            </a:r>
            <a:endParaRPr lang="en-US" sz="2200">
              <a:solidFill>
                <a:srgbClr val="18355A"/>
              </a:solidFill>
              <a:ea typeface="+mn-lt"/>
              <a:cs typeface="+mn-lt"/>
            </a:endParaRP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Analizzare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 la 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struttura </a:t>
            </a:r>
            <a:r>
              <a:rPr lang="it-IT" sz="2200">
                <a:solidFill>
                  <a:srgbClr val="18355A"/>
                </a:solidFill>
                <a:ea typeface="+mn-lt"/>
                <a:cs typeface="+mn-lt"/>
              </a:rPr>
              <a:t>dello schema dell'</a:t>
            </a: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osservazione semi strutturata </a:t>
            </a:r>
          </a:p>
          <a:p>
            <a:pPr marL="342900" indent="-342900">
              <a:spcAft>
                <a:spcPts val="1200"/>
              </a:spcAft>
              <a:buClr>
                <a:srgbClr val="A4274F"/>
              </a:buClr>
              <a:buFont typeface="Wingdings 2" panose="05020102010507070707" pitchFamily="18" charset="2"/>
              <a:buChar char=""/>
            </a:pPr>
            <a:r>
              <a:rPr lang="it-IT" sz="2200" b="1">
                <a:solidFill>
                  <a:srgbClr val="18355A"/>
                </a:solidFill>
                <a:ea typeface="+mn-lt"/>
                <a:cs typeface="+mn-lt"/>
              </a:rPr>
              <a:t>Rivedere l'impianto teorico della metodologia dello </a:t>
            </a:r>
            <a:r>
              <a:rPr lang="it-IT" sz="2200" b="1" i="1" err="1">
                <a:solidFill>
                  <a:srgbClr val="18355A"/>
                </a:solidFill>
                <a:ea typeface="+mn-lt"/>
                <a:cs typeface="+mn-lt"/>
              </a:rPr>
              <a:t>scaffolding</a:t>
            </a:r>
            <a:r>
              <a:rPr lang="it-IT" sz="2200" i="1">
                <a:solidFill>
                  <a:srgbClr val="18355A"/>
                </a:solidFill>
                <a:ea typeface="+mn-lt"/>
                <a:cs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6914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1100DA-956C-D84E-9DEF-A3B99F70C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it-IT" sz="3000" b="1">
                <a:solidFill>
                  <a:schemeClr val="tx2"/>
                </a:solidFill>
                <a:ea typeface="Calibri Light"/>
                <a:cs typeface="Calibri Light"/>
              </a:rPr>
              <a:t>SCAFFOLDING (dall'inglese SCAFFOLD = ponteggio, impalcatura)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87238B-5EAC-11BF-92A3-FDFD73935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451941"/>
            <a:ext cx="5819321" cy="42163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z="2000">
                <a:solidFill>
                  <a:schemeClr val="tx2"/>
                </a:solidFill>
                <a:ea typeface="Calibri"/>
                <a:cs typeface="Calibri"/>
              </a:rPr>
              <a:t>A coniare questo termine - partendo dal concetto chiave di</a:t>
            </a:r>
            <a:r>
              <a:rPr lang="it-IT" sz="2000" b="1">
                <a:solidFill>
                  <a:schemeClr val="tx2"/>
                </a:solidFill>
                <a:ea typeface="Calibri"/>
                <a:cs typeface="Calibri"/>
              </a:rPr>
              <a:t> zona di sviluppo prossimale </a:t>
            </a:r>
            <a:r>
              <a:rPr lang="it-IT" sz="2000">
                <a:solidFill>
                  <a:schemeClr val="tx2"/>
                </a:solidFill>
                <a:ea typeface="Calibri"/>
                <a:cs typeface="Calibri"/>
              </a:rPr>
              <a:t>di VYGOTSKY - è stato lo psicologo statunitense Jerome BRUNER, che ha definito  operazioni fondamentali da considerare nell'organizzazione di un intervento di </a:t>
            </a:r>
            <a:r>
              <a:rPr lang="it-IT" sz="2000" b="1">
                <a:solidFill>
                  <a:schemeClr val="tx2"/>
                </a:solidFill>
                <a:ea typeface="Calibri"/>
                <a:cs typeface="Calibri"/>
              </a:rPr>
              <a:t>tutoraggio</a:t>
            </a:r>
            <a:r>
              <a:rPr lang="it-IT" sz="2000">
                <a:solidFill>
                  <a:schemeClr val="tx2"/>
                </a:solidFill>
                <a:ea typeface="Calibri"/>
                <a:cs typeface="Calibri"/>
              </a:rPr>
              <a:t> utile allo sviluppo delle sue competenze.</a:t>
            </a:r>
          </a:p>
          <a:p>
            <a:r>
              <a:rPr lang="it-IT" sz="2000">
                <a:solidFill>
                  <a:schemeClr val="tx2"/>
                </a:solidFill>
                <a:ea typeface="Calibri"/>
                <a:cs typeface="Calibri"/>
              </a:rPr>
              <a:t>In ambito didattico consiste nell'offrire a ciascun discente l'aiuto ad personam che consenta la progressione in base alle conoscenze pregresse, dalle abilità cognitive e dalle capacità personali. </a:t>
            </a:r>
          </a:p>
        </p:txBody>
      </p:sp>
      <p:pic>
        <p:nvPicPr>
          <p:cNvPr id="27650" name="Picture 2" descr="instructional scaffolding - Vygotsky Learning Conference">
            <a:extLst>
              <a:ext uri="{FF2B5EF4-FFF2-40B4-BE49-F238E27FC236}">
                <a16:creationId xmlns:a16="http://schemas.microsoft.com/office/drawing/2014/main" id="{E394C600-6CBE-F417-599C-A67074228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25285" y="640080"/>
            <a:ext cx="4406493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magine 3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85D07D63-146E-39DD-0E9B-E4DC37A7FF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29" t="7149" r="3561" b="24236"/>
          <a:stretch/>
        </p:blipFill>
        <p:spPr>
          <a:xfrm>
            <a:off x="-25446" y="-34760"/>
            <a:ext cx="2206487" cy="546598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E9DBBFCB-72AA-2AC2-A5CF-09E9D50847D0}"/>
              </a:ext>
            </a:extLst>
          </p:cNvPr>
          <p:cNvSpPr txBox="1"/>
          <p:nvPr/>
        </p:nvSpPr>
        <p:spPr>
          <a:xfrm>
            <a:off x="8984974" y="-3476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</p:spTree>
    <p:extLst>
      <p:ext uri="{BB962C8B-B14F-4D97-AF65-F5344CB8AC3E}">
        <p14:creationId xmlns:p14="http://schemas.microsoft.com/office/powerpoint/2010/main" val="2072696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BFF2D7-9871-8030-CE0F-6C2ACA26C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30711"/>
            <a:ext cx="3780154" cy="5449465"/>
          </a:xfrm>
        </p:spPr>
        <p:txBody>
          <a:bodyPr>
            <a:normAutofit/>
          </a:bodyPr>
          <a:lstStyle/>
          <a:p>
            <a:r>
              <a:rPr lang="it-IT" sz="3400">
                <a:ea typeface="Calibri Light"/>
                <a:cs typeface="Calibri Light"/>
              </a:rPr>
              <a:t>OSSERVAZIONE SEMISTRUTTURATA DELLO SCAFFOLDING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6D6301-8911-67D8-5489-0B64F79EF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7713" y="926684"/>
            <a:ext cx="6224335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it-IT" sz="3200" b="1" i="1" err="1">
                <a:ea typeface="+mn-lt"/>
                <a:cs typeface="+mn-lt"/>
              </a:rPr>
              <a:t>Scaffolding</a:t>
            </a:r>
            <a:r>
              <a:rPr lang="it-IT" sz="3200">
                <a:ea typeface="+mn-lt"/>
                <a:cs typeface="+mn-lt"/>
              </a:rPr>
              <a:t> </a:t>
            </a:r>
          </a:p>
          <a:p>
            <a:pPr marL="0" indent="0">
              <a:buNone/>
            </a:pPr>
            <a:endParaRPr lang="it-IT" sz="2200">
              <a:ea typeface="+mn-lt"/>
              <a:cs typeface="+mn-lt"/>
            </a:endParaRPr>
          </a:p>
          <a:p>
            <a:r>
              <a:rPr lang="it-IT" sz="2200">
                <a:ea typeface="+mn-lt"/>
                <a:cs typeface="+mn-lt"/>
              </a:rPr>
              <a:t> </a:t>
            </a:r>
            <a:r>
              <a:rPr lang="it-IT" sz="2400">
                <a:ea typeface="+mn-lt"/>
                <a:cs typeface="+mn-lt"/>
              </a:rPr>
              <a:t>indica come gli insegnanti/i pari più competenti agiscano per indicare all‘allievo/allieva cosa mettere al centro della sua attenzione, come agire e come riflettere. </a:t>
            </a:r>
          </a:p>
          <a:p>
            <a:r>
              <a:rPr lang="it-IT" sz="2400">
                <a:ea typeface="Calibri"/>
                <a:cs typeface="Calibri"/>
              </a:rPr>
              <a:t>Indica l'aiuto dato da una persona a un'altra per svolgere un compito.</a:t>
            </a:r>
          </a:p>
          <a:p>
            <a:r>
              <a:rPr lang="it-IT" sz="2400">
                <a:ea typeface="Calibri"/>
                <a:cs typeface="Calibri"/>
              </a:rPr>
              <a:t>Consiste nell'offrire a ciascun discente l'aiuto ad personam, che consenta la progressione in base alle conoscenze pregresse, dalle abilità cognitive e dalle capacità personali. </a:t>
            </a:r>
          </a:p>
          <a:p>
            <a:endParaRPr lang="it-IT" sz="2200">
              <a:ea typeface="+mn-lt"/>
              <a:cs typeface="+mn-lt"/>
            </a:endParaRPr>
          </a:p>
        </p:txBody>
      </p:sp>
      <p:pic>
        <p:nvPicPr>
          <p:cNvPr id="6" name="Immagine 5" descr="Immagine che contiene testo, schermata, Elementi grafici, Carattere&#10;&#10;Descrizione generata automaticamente">
            <a:extLst>
              <a:ext uri="{FF2B5EF4-FFF2-40B4-BE49-F238E27FC236}">
                <a16:creationId xmlns:a16="http://schemas.microsoft.com/office/drawing/2014/main" id="{3FB08EAE-30D9-035C-B2F6-F07799A455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29" t="7149" r="3561" b="24236"/>
          <a:stretch/>
        </p:blipFill>
        <p:spPr>
          <a:xfrm>
            <a:off x="-25446" y="-34760"/>
            <a:ext cx="2206487" cy="546598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FF23B198-29F8-5D64-B51B-F528CDEF3301}"/>
              </a:ext>
            </a:extLst>
          </p:cNvPr>
          <p:cNvSpPr txBox="1"/>
          <p:nvPr/>
        </p:nvSpPr>
        <p:spPr>
          <a:xfrm>
            <a:off x="8984974" y="-34760"/>
            <a:ext cx="3207026" cy="461665"/>
          </a:xfrm>
          <a:prstGeom prst="rect">
            <a:avLst/>
          </a:prstGeom>
          <a:solidFill>
            <a:schemeClr val="bg1"/>
          </a:solidFill>
          <a:ln w="31750">
            <a:solidFill>
              <a:srgbClr val="18355A"/>
            </a:solidFill>
          </a:ln>
        </p:spPr>
        <p:txBody>
          <a:bodyPr wrap="square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SCIENZE DELLA FORMAZIONE PRIMARIA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200" b="1" i="0" u="none" strike="noStrike" kern="1200" cap="none" spc="0" normalizeH="0" baseline="0" noProof="0">
                <a:ln>
                  <a:noFill/>
                </a:ln>
                <a:solidFill>
                  <a:srgbClr val="A4274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SECONDO ANNO – T1</a:t>
            </a:r>
          </a:p>
        </p:txBody>
      </p:sp>
    </p:spTree>
    <p:extLst>
      <p:ext uri="{BB962C8B-B14F-4D97-AF65-F5344CB8AC3E}">
        <p14:creationId xmlns:p14="http://schemas.microsoft.com/office/powerpoint/2010/main" val="3180414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1092</Words>
  <Application>Microsoft Office PowerPoint</Application>
  <PresentationFormat>Widescreen</PresentationFormat>
  <Paragraphs>143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8" baseType="lpstr">
      <vt:lpstr>Aptos</vt:lpstr>
      <vt:lpstr>Aptos Display</vt:lpstr>
      <vt:lpstr>Arial</vt:lpstr>
      <vt:lpstr>Calibri</vt:lpstr>
      <vt:lpstr>Calibri Light</vt:lpstr>
      <vt:lpstr>Cavolini</vt:lpstr>
      <vt:lpstr>Verdana</vt:lpstr>
      <vt:lpstr>Wingdings</vt:lpstr>
      <vt:lpstr>Wingdings 2</vt:lpstr>
      <vt:lpstr>Wingdings 2,Sans-Serif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SCAFFOLDING (dall'inglese SCAFFOLD = ponteggio, impalcatura)</vt:lpstr>
      <vt:lpstr>OSSERVAZIONE SEMISTRUTTURATA DELLO SCAFFOLDING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PEGHIN ISABELLA</dc:creator>
  <cp:lastModifiedBy>Valentina Suber</cp:lastModifiedBy>
  <cp:revision>3</cp:revision>
  <dcterms:created xsi:type="dcterms:W3CDTF">2025-02-14T07:43:36Z</dcterms:created>
  <dcterms:modified xsi:type="dcterms:W3CDTF">2025-02-21T12:12:20Z</dcterms:modified>
</cp:coreProperties>
</file>