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79" r:id="rId2"/>
    <p:sldId id="319" r:id="rId3"/>
    <p:sldId id="318" r:id="rId4"/>
    <p:sldId id="326" r:id="rId5"/>
    <p:sldId id="327" r:id="rId6"/>
    <p:sldId id="320" r:id="rId7"/>
    <p:sldId id="317" r:id="rId8"/>
    <p:sldId id="322" r:id="rId9"/>
    <p:sldId id="323" r:id="rId10"/>
    <p:sldId id="324" r:id="rId11"/>
    <p:sldId id="325" r:id="rId12"/>
    <p:sldId id="321" r:id="rId13"/>
    <p:sldId id="273" r:id="rId14"/>
    <p:sldId id="290" r:id="rId15"/>
    <p:sldId id="312" r:id="rId16"/>
    <p:sldId id="274" r:id="rId17"/>
    <p:sldId id="306" r:id="rId18"/>
    <p:sldId id="311" r:id="rId19"/>
    <p:sldId id="303" r:id="rId20"/>
    <p:sldId id="292" r:id="rId21"/>
    <p:sldId id="308" r:id="rId22"/>
    <p:sldId id="304" r:id="rId23"/>
    <p:sldId id="309" r:id="rId24"/>
    <p:sldId id="328" r:id="rId25"/>
    <p:sldId id="310" r:id="rId26"/>
    <p:sldId id="280" r:id="rId27"/>
    <p:sldId id="295" r:id="rId28"/>
    <p:sldId id="296" r:id="rId29"/>
    <p:sldId id="297" r:id="rId30"/>
    <p:sldId id="298" r:id="rId31"/>
    <p:sldId id="315" r:id="rId32"/>
    <p:sldId id="313" r:id="rId33"/>
    <p:sldId id="314" r:id="rId34"/>
    <p:sldId id="316" r:id="rId35"/>
    <p:sldId id="302" r:id="rId3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30" autoAdjust="0"/>
    <p:restoredTop sz="89081" autoAdjust="0"/>
  </p:normalViewPr>
  <p:slideViewPr>
    <p:cSldViewPr>
      <p:cViewPr varScale="1">
        <p:scale>
          <a:sx n="116" d="100"/>
          <a:sy n="116" d="100"/>
        </p:scale>
        <p:origin x="1680"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C704B5-7D6D-A043-B9AF-9787EA81A911}" type="datetimeFigureOut">
              <a:rPr lang="it-IT" smtClean="0"/>
              <a:t>03/04/25</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CD42A4-C253-7A4C-9E45-D3B85CB8D9E0}" type="slidenum">
              <a:rPr lang="it-IT" smtClean="0"/>
              <a:t>‹#›</a:t>
            </a:fld>
            <a:endParaRPr lang="it-IT"/>
          </a:p>
        </p:txBody>
      </p:sp>
    </p:spTree>
    <p:extLst>
      <p:ext uri="{BB962C8B-B14F-4D97-AF65-F5344CB8AC3E}">
        <p14:creationId xmlns:p14="http://schemas.microsoft.com/office/powerpoint/2010/main" val="38415887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F6E76C-2A8C-A34B-B7EA-0A380807F4E7}" type="datetimeFigureOut">
              <a:rPr lang="it-IT" smtClean="0"/>
              <a:t>03/04/25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5C3824-1C9C-824B-9E3D-8A163C4B13BE}" type="slidenum">
              <a:rPr lang="it-IT" smtClean="0"/>
              <a:t>‹#›</a:t>
            </a:fld>
            <a:endParaRPr lang="it-IT"/>
          </a:p>
        </p:txBody>
      </p:sp>
    </p:spTree>
    <p:extLst>
      <p:ext uri="{BB962C8B-B14F-4D97-AF65-F5344CB8AC3E}">
        <p14:creationId xmlns:p14="http://schemas.microsoft.com/office/powerpoint/2010/main" val="23051943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2AA313DC-3FCC-C340-9B81-9A8DC6562EAE}" type="datetime1">
              <a:rPr lang="it-IT" smtClean="0"/>
              <a:t>03/04/25</a:t>
            </a:fld>
            <a:endParaRPr lang="it-IT"/>
          </a:p>
        </p:txBody>
      </p:sp>
      <p:sp>
        <p:nvSpPr>
          <p:cNvPr id="5" name="Segnaposto piè di pagina 4"/>
          <p:cNvSpPr>
            <a:spLocks noGrp="1"/>
          </p:cNvSpPr>
          <p:nvPr>
            <p:ph type="ftr" sz="quarter" idx="11"/>
          </p:nvPr>
        </p:nvSpPr>
        <p:spPr/>
        <p:txBody>
          <a:bodyPr/>
          <a:lstStyle/>
          <a:p>
            <a:r>
              <a:rPr lang="it-IT"/>
              <a:t>Mineralogia</a:t>
            </a:r>
          </a:p>
        </p:txBody>
      </p:sp>
      <p:sp>
        <p:nvSpPr>
          <p:cNvPr id="6" name="Segnaposto numero diapositiva 5"/>
          <p:cNvSpPr>
            <a:spLocks noGrp="1"/>
          </p:cNvSpPr>
          <p:nvPr>
            <p:ph type="sldNum" sz="quarter" idx="12"/>
          </p:nvPr>
        </p:nvSpPr>
        <p:spPr/>
        <p:txBody>
          <a:bodyPr/>
          <a:lstStyle/>
          <a:p>
            <a:fld id="{C57937E7-5E00-4AA9-BCFB-C1E18423E398}" type="slidenum">
              <a:rPr lang="it-IT" smtClean="0"/>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FA2E987-278A-C944-B65F-C923749B1933}" type="datetime1">
              <a:rPr lang="it-IT" smtClean="0"/>
              <a:t>03/04/25</a:t>
            </a:fld>
            <a:endParaRPr lang="it-IT"/>
          </a:p>
        </p:txBody>
      </p:sp>
      <p:sp>
        <p:nvSpPr>
          <p:cNvPr id="5" name="Segnaposto piè di pagina 4"/>
          <p:cNvSpPr>
            <a:spLocks noGrp="1"/>
          </p:cNvSpPr>
          <p:nvPr>
            <p:ph type="ftr" sz="quarter" idx="11"/>
          </p:nvPr>
        </p:nvSpPr>
        <p:spPr/>
        <p:txBody>
          <a:bodyPr/>
          <a:lstStyle/>
          <a:p>
            <a:r>
              <a:rPr lang="it-IT"/>
              <a:t>Mineralogia</a:t>
            </a:r>
          </a:p>
        </p:txBody>
      </p:sp>
      <p:sp>
        <p:nvSpPr>
          <p:cNvPr id="6" name="Segnaposto numero diapositiva 5"/>
          <p:cNvSpPr>
            <a:spLocks noGrp="1"/>
          </p:cNvSpPr>
          <p:nvPr>
            <p:ph type="sldNum" sz="quarter" idx="12"/>
          </p:nvPr>
        </p:nvSpPr>
        <p:spPr/>
        <p:txBody>
          <a:bodyPr/>
          <a:lstStyle/>
          <a:p>
            <a:fld id="{C57937E7-5E00-4AA9-BCFB-C1E18423E398}" type="slidenum">
              <a:rPr lang="it-IT" smtClean="0"/>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C08B162-9C07-5F4C-9CE8-6870B2355C0D}" type="datetime1">
              <a:rPr lang="it-IT" smtClean="0"/>
              <a:t>03/04/25</a:t>
            </a:fld>
            <a:endParaRPr lang="it-IT"/>
          </a:p>
        </p:txBody>
      </p:sp>
      <p:sp>
        <p:nvSpPr>
          <p:cNvPr id="5" name="Segnaposto piè di pagina 4"/>
          <p:cNvSpPr>
            <a:spLocks noGrp="1"/>
          </p:cNvSpPr>
          <p:nvPr>
            <p:ph type="ftr" sz="quarter" idx="11"/>
          </p:nvPr>
        </p:nvSpPr>
        <p:spPr/>
        <p:txBody>
          <a:bodyPr/>
          <a:lstStyle/>
          <a:p>
            <a:r>
              <a:rPr lang="it-IT"/>
              <a:t>Mineralogia</a:t>
            </a:r>
          </a:p>
        </p:txBody>
      </p:sp>
      <p:sp>
        <p:nvSpPr>
          <p:cNvPr id="6" name="Segnaposto numero diapositiva 5"/>
          <p:cNvSpPr>
            <a:spLocks noGrp="1"/>
          </p:cNvSpPr>
          <p:nvPr>
            <p:ph type="sldNum" sz="quarter" idx="12"/>
          </p:nvPr>
        </p:nvSpPr>
        <p:spPr/>
        <p:txBody>
          <a:bodyPr/>
          <a:lstStyle/>
          <a:p>
            <a:fld id="{C57937E7-5E00-4AA9-BCFB-C1E18423E398}" type="slidenum">
              <a:rPr lang="it-IT" smtClean="0"/>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B20194A-DE35-7E4C-B0EA-59B4DFCD87B4}" type="datetime1">
              <a:rPr lang="it-IT" smtClean="0"/>
              <a:t>03/04/25</a:t>
            </a:fld>
            <a:endParaRPr lang="it-IT"/>
          </a:p>
        </p:txBody>
      </p:sp>
      <p:sp>
        <p:nvSpPr>
          <p:cNvPr id="5" name="Segnaposto piè di pagina 4"/>
          <p:cNvSpPr>
            <a:spLocks noGrp="1"/>
          </p:cNvSpPr>
          <p:nvPr>
            <p:ph type="ftr" sz="quarter" idx="11"/>
          </p:nvPr>
        </p:nvSpPr>
        <p:spPr/>
        <p:txBody>
          <a:bodyPr/>
          <a:lstStyle/>
          <a:p>
            <a:r>
              <a:rPr lang="it-IT"/>
              <a:t>Mineralogia</a:t>
            </a:r>
          </a:p>
        </p:txBody>
      </p:sp>
      <p:sp>
        <p:nvSpPr>
          <p:cNvPr id="6" name="Segnaposto numero diapositiva 5"/>
          <p:cNvSpPr>
            <a:spLocks noGrp="1"/>
          </p:cNvSpPr>
          <p:nvPr>
            <p:ph type="sldNum" sz="quarter" idx="12"/>
          </p:nvPr>
        </p:nvSpPr>
        <p:spPr/>
        <p:txBody>
          <a:bodyPr/>
          <a:lstStyle/>
          <a:p>
            <a:fld id="{C57937E7-5E00-4AA9-BCFB-C1E18423E398}" type="slidenum">
              <a:rPr lang="it-IT" smtClean="0"/>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57F4D8D7-11D3-554B-B38D-71ED0811677A}" type="datetime1">
              <a:rPr lang="it-IT" smtClean="0"/>
              <a:t>03/04/25</a:t>
            </a:fld>
            <a:endParaRPr lang="it-IT"/>
          </a:p>
        </p:txBody>
      </p:sp>
      <p:sp>
        <p:nvSpPr>
          <p:cNvPr id="5" name="Segnaposto piè di pagina 4"/>
          <p:cNvSpPr>
            <a:spLocks noGrp="1"/>
          </p:cNvSpPr>
          <p:nvPr>
            <p:ph type="ftr" sz="quarter" idx="11"/>
          </p:nvPr>
        </p:nvSpPr>
        <p:spPr/>
        <p:txBody>
          <a:bodyPr/>
          <a:lstStyle/>
          <a:p>
            <a:r>
              <a:rPr lang="it-IT"/>
              <a:t>Mineralogia</a:t>
            </a:r>
          </a:p>
        </p:txBody>
      </p:sp>
      <p:sp>
        <p:nvSpPr>
          <p:cNvPr id="6" name="Segnaposto numero diapositiva 5"/>
          <p:cNvSpPr>
            <a:spLocks noGrp="1"/>
          </p:cNvSpPr>
          <p:nvPr>
            <p:ph type="sldNum" sz="quarter" idx="12"/>
          </p:nvPr>
        </p:nvSpPr>
        <p:spPr/>
        <p:txBody>
          <a:bodyPr/>
          <a:lstStyle/>
          <a:p>
            <a:fld id="{C57937E7-5E00-4AA9-BCFB-C1E18423E398}" type="slidenum">
              <a:rPr lang="it-IT" smtClean="0"/>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7BECD243-66EC-A448-A9E2-F0EE4C60C3D6}" type="datetime1">
              <a:rPr lang="it-IT" smtClean="0"/>
              <a:t>03/04/25</a:t>
            </a:fld>
            <a:endParaRPr lang="it-IT"/>
          </a:p>
        </p:txBody>
      </p:sp>
      <p:sp>
        <p:nvSpPr>
          <p:cNvPr id="6" name="Segnaposto piè di pagina 5"/>
          <p:cNvSpPr>
            <a:spLocks noGrp="1"/>
          </p:cNvSpPr>
          <p:nvPr>
            <p:ph type="ftr" sz="quarter" idx="11"/>
          </p:nvPr>
        </p:nvSpPr>
        <p:spPr/>
        <p:txBody>
          <a:bodyPr/>
          <a:lstStyle/>
          <a:p>
            <a:r>
              <a:rPr lang="it-IT"/>
              <a:t>Mineralogia</a:t>
            </a:r>
          </a:p>
        </p:txBody>
      </p:sp>
      <p:sp>
        <p:nvSpPr>
          <p:cNvPr id="7" name="Segnaposto numero diapositiva 6"/>
          <p:cNvSpPr>
            <a:spLocks noGrp="1"/>
          </p:cNvSpPr>
          <p:nvPr>
            <p:ph type="sldNum" sz="quarter" idx="12"/>
          </p:nvPr>
        </p:nvSpPr>
        <p:spPr/>
        <p:txBody>
          <a:bodyPr/>
          <a:lstStyle/>
          <a:p>
            <a:fld id="{C57937E7-5E00-4AA9-BCFB-C1E18423E398}" type="slidenum">
              <a:rPr lang="it-IT" smtClean="0"/>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72A0D502-5084-D34A-868C-73B04402F1A8}" type="datetime1">
              <a:rPr lang="it-IT" smtClean="0"/>
              <a:t>03/04/25</a:t>
            </a:fld>
            <a:endParaRPr lang="it-IT"/>
          </a:p>
        </p:txBody>
      </p:sp>
      <p:sp>
        <p:nvSpPr>
          <p:cNvPr id="8" name="Segnaposto piè di pagina 7"/>
          <p:cNvSpPr>
            <a:spLocks noGrp="1"/>
          </p:cNvSpPr>
          <p:nvPr>
            <p:ph type="ftr" sz="quarter" idx="11"/>
          </p:nvPr>
        </p:nvSpPr>
        <p:spPr/>
        <p:txBody>
          <a:bodyPr/>
          <a:lstStyle/>
          <a:p>
            <a:r>
              <a:rPr lang="it-IT"/>
              <a:t>Mineralogia</a:t>
            </a:r>
          </a:p>
        </p:txBody>
      </p:sp>
      <p:sp>
        <p:nvSpPr>
          <p:cNvPr id="9" name="Segnaposto numero diapositiva 8"/>
          <p:cNvSpPr>
            <a:spLocks noGrp="1"/>
          </p:cNvSpPr>
          <p:nvPr>
            <p:ph type="sldNum" sz="quarter" idx="12"/>
          </p:nvPr>
        </p:nvSpPr>
        <p:spPr/>
        <p:txBody>
          <a:bodyPr/>
          <a:lstStyle/>
          <a:p>
            <a:fld id="{C57937E7-5E00-4AA9-BCFB-C1E18423E398}" type="slidenum">
              <a:rPr lang="it-IT" smtClean="0"/>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AEAC4BD8-CEB1-A949-AD73-92BE41CFE02B}" type="datetime1">
              <a:rPr lang="it-IT" smtClean="0"/>
              <a:t>03/04/25</a:t>
            </a:fld>
            <a:endParaRPr lang="it-IT"/>
          </a:p>
        </p:txBody>
      </p:sp>
      <p:sp>
        <p:nvSpPr>
          <p:cNvPr id="4" name="Segnaposto piè di pagina 3"/>
          <p:cNvSpPr>
            <a:spLocks noGrp="1"/>
          </p:cNvSpPr>
          <p:nvPr>
            <p:ph type="ftr" sz="quarter" idx="11"/>
          </p:nvPr>
        </p:nvSpPr>
        <p:spPr/>
        <p:txBody>
          <a:bodyPr/>
          <a:lstStyle/>
          <a:p>
            <a:r>
              <a:rPr lang="it-IT"/>
              <a:t>Mineralogia</a:t>
            </a:r>
          </a:p>
        </p:txBody>
      </p:sp>
      <p:sp>
        <p:nvSpPr>
          <p:cNvPr id="5" name="Segnaposto numero diapositiva 4"/>
          <p:cNvSpPr>
            <a:spLocks noGrp="1"/>
          </p:cNvSpPr>
          <p:nvPr>
            <p:ph type="sldNum" sz="quarter" idx="12"/>
          </p:nvPr>
        </p:nvSpPr>
        <p:spPr/>
        <p:txBody>
          <a:bodyPr/>
          <a:lstStyle/>
          <a:p>
            <a:fld id="{C57937E7-5E00-4AA9-BCFB-C1E18423E398}"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CFC3849-9BF7-2044-8319-5D2045E34358}" type="datetime1">
              <a:rPr lang="it-IT" smtClean="0"/>
              <a:t>03/04/25</a:t>
            </a:fld>
            <a:endParaRPr lang="it-IT"/>
          </a:p>
        </p:txBody>
      </p:sp>
      <p:sp>
        <p:nvSpPr>
          <p:cNvPr id="3" name="Segnaposto piè di pagina 2"/>
          <p:cNvSpPr>
            <a:spLocks noGrp="1"/>
          </p:cNvSpPr>
          <p:nvPr>
            <p:ph type="ftr" sz="quarter" idx="11"/>
          </p:nvPr>
        </p:nvSpPr>
        <p:spPr/>
        <p:txBody>
          <a:bodyPr/>
          <a:lstStyle/>
          <a:p>
            <a:r>
              <a:rPr lang="it-IT"/>
              <a:t>Mineralogia</a:t>
            </a:r>
          </a:p>
        </p:txBody>
      </p:sp>
      <p:sp>
        <p:nvSpPr>
          <p:cNvPr id="4" name="Segnaposto numero diapositiva 3"/>
          <p:cNvSpPr>
            <a:spLocks noGrp="1"/>
          </p:cNvSpPr>
          <p:nvPr>
            <p:ph type="sldNum" sz="quarter" idx="12"/>
          </p:nvPr>
        </p:nvSpPr>
        <p:spPr/>
        <p:txBody>
          <a:bodyPr/>
          <a:lstStyle/>
          <a:p>
            <a:fld id="{C57937E7-5E00-4AA9-BCFB-C1E18423E398}"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1E8C10D2-6278-2A4E-9848-BB5E5F09DEEE}" type="datetime1">
              <a:rPr lang="it-IT" smtClean="0"/>
              <a:t>03/04/25</a:t>
            </a:fld>
            <a:endParaRPr lang="it-IT"/>
          </a:p>
        </p:txBody>
      </p:sp>
      <p:sp>
        <p:nvSpPr>
          <p:cNvPr id="6" name="Segnaposto piè di pagina 5"/>
          <p:cNvSpPr>
            <a:spLocks noGrp="1"/>
          </p:cNvSpPr>
          <p:nvPr>
            <p:ph type="ftr" sz="quarter" idx="11"/>
          </p:nvPr>
        </p:nvSpPr>
        <p:spPr/>
        <p:txBody>
          <a:bodyPr/>
          <a:lstStyle/>
          <a:p>
            <a:r>
              <a:rPr lang="it-IT"/>
              <a:t>Mineralogia</a:t>
            </a:r>
          </a:p>
        </p:txBody>
      </p:sp>
      <p:sp>
        <p:nvSpPr>
          <p:cNvPr id="7" name="Segnaposto numero diapositiva 6"/>
          <p:cNvSpPr>
            <a:spLocks noGrp="1"/>
          </p:cNvSpPr>
          <p:nvPr>
            <p:ph type="sldNum" sz="quarter" idx="12"/>
          </p:nvPr>
        </p:nvSpPr>
        <p:spPr/>
        <p:txBody>
          <a:bodyPr/>
          <a:lstStyle/>
          <a:p>
            <a:fld id="{C57937E7-5E00-4AA9-BCFB-C1E18423E398}" type="slidenum">
              <a:rPr lang="it-IT" smtClean="0"/>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63F7336F-C3F0-D84F-8363-7A0A8E4520E3}" type="datetime1">
              <a:rPr lang="it-IT" smtClean="0"/>
              <a:t>03/04/25</a:t>
            </a:fld>
            <a:endParaRPr lang="it-IT"/>
          </a:p>
        </p:txBody>
      </p:sp>
      <p:sp>
        <p:nvSpPr>
          <p:cNvPr id="6" name="Segnaposto piè di pagina 5"/>
          <p:cNvSpPr>
            <a:spLocks noGrp="1"/>
          </p:cNvSpPr>
          <p:nvPr>
            <p:ph type="ftr" sz="quarter" idx="11"/>
          </p:nvPr>
        </p:nvSpPr>
        <p:spPr/>
        <p:txBody>
          <a:bodyPr/>
          <a:lstStyle/>
          <a:p>
            <a:r>
              <a:rPr lang="it-IT"/>
              <a:t>Mineralogia</a:t>
            </a:r>
          </a:p>
        </p:txBody>
      </p:sp>
      <p:sp>
        <p:nvSpPr>
          <p:cNvPr id="7" name="Segnaposto numero diapositiva 6"/>
          <p:cNvSpPr>
            <a:spLocks noGrp="1"/>
          </p:cNvSpPr>
          <p:nvPr>
            <p:ph type="sldNum" sz="quarter" idx="12"/>
          </p:nvPr>
        </p:nvSpPr>
        <p:spPr/>
        <p:txBody>
          <a:bodyPr/>
          <a:lstStyle/>
          <a:p>
            <a:fld id="{C57937E7-5E00-4AA9-BCFB-C1E18423E398}" type="slidenum">
              <a:rPr lang="it-IT" smtClean="0"/>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D7B05C-5EA0-C447-8D9E-B2FD20374193}" type="datetime1">
              <a:rPr lang="it-IT" smtClean="0"/>
              <a:t>03/04/25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Mineralogia</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7937E7-5E00-4AA9-BCFB-C1E18423E398}" type="slidenum">
              <a:rPr lang="it-IT" smtClean="0"/>
              <a:pPr/>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it.wikipedia.org/wiki/Feldspato"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jpe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30.jpeg"/><Relationship Id="rId1" Type="http://schemas.openxmlformats.org/officeDocument/2006/relationships/slideLayout" Target="../slideLayouts/slideLayout1.xml"/><Relationship Id="rId6" Type="http://schemas.openxmlformats.org/officeDocument/2006/relationships/image" Target="../media/image32.jpeg"/><Relationship Id="rId5" Type="http://schemas.microsoft.com/office/2007/relationships/hdphoto" Target="../media/hdphoto5.wdp"/><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it.wikipedia.org/wiki/26_febbraio"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07604" y="500042"/>
            <a:ext cx="7128792" cy="707886"/>
          </a:xfrm>
          <a:prstGeom prst="rect">
            <a:avLst/>
          </a:prstGeom>
          <a:noFill/>
        </p:spPr>
        <p:txBody>
          <a:bodyPr wrap="square" rtlCol="0">
            <a:spAutoFit/>
          </a:bodyPr>
          <a:lstStyle/>
          <a:p>
            <a:pPr algn="ctr"/>
            <a:r>
              <a:rPr lang="it-IT" sz="4000" dirty="0"/>
              <a:t>Cristallochimica: isomorfismo</a:t>
            </a:r>
          </a:p>
        </p:txBody>
      </p:sp>
      <p:sp>
        <p:nvSpPr>
          <p:cNvPr id="3" name="CasellaDiTesto 2"/>
          <p:cNvSpPr txBox="1"/>
          <p:nvPr/>
        </p:nvSpPr>
        <p:spPr>
          <a:xfrm>
            <a:off x="719572" y="1628800"/>
            <a:ext cx="7704856" cy="4031873"/>
          </a:xfrm>
          <a:prstGeom prst="rect">
            <a:avLst/>
          </a:prstGeom>
          <a:noFill/>
        </p:spPr>
        <p:txBody>
          <a:bodyPr wrap="square" rtlCol="0">
            <a:spAutoFit/>
          </a:bodyPr>
          <a:lstStyle/>
          <a:p>
            <a:pPr marL="342900" indent="-342900">
              <a:buAutoNum type="arabicParenR"/>
            </a:pPr>
            <a:r>
              <a:rPr lang="it-IT" sz="3200" dirty="0"/>
              <a:t>Dimensione degli ioni vicarianti</a:t>
            </a:r>
          </a:p>
          <a:p>
            <a:pPr marL="342900" indent="-342900">
              <a:buAutoNum type="arabicParenR"/>
            </a:pPr>
            <a:r>
              <a:rPr lang="it-IT" sz="3200" dirty="0"/>
              <a:t>Carica degli ioni</a:t>
            </a:r>
          </a:p>
          <a:p>
            <a:pPr marL="342900" indent="-342900">
              <a:buAutoNum type="arabicParenR"/>
            </a:pPr>
            <a:r>
              <a:rPr lang="it-IT" sz="3200" dirty="0"/>
              <a:t>Temperatura e pressione</a:t>
            </a:r>
          </a:p>
          <a:p>
            <a:pPr marL="342900" indent="-342900">
              <a:buAutoNum type="arabicParenR"/>
            </a:pPr>
            <a:r>
              <a:rPr lang="it-IT" sz="3200" dirty="0"/>
              <a:t>Grado di simmetria della struttura</a:t>
            </a:r>
          </a:p>
          <a:p>
            <a:pPr marL="342900" indent="-342900">
              <a:buAutoNum type="arabicParenR"/>
            </a:pPr>
            <a:endParaRPr lang="it-IT" sz="3200" dirty="0"/>
          </a:p>
          <a:p>
            <a:pPr marL="342900" indent="-342900"/>
            <a:r>
              <a:rPr lang="it-IT" sz="3200" dirty="0"/>
              <a:t>Soluzioni solide complete: olivine, plagioclasi, ecc.</a:t>
            </a:r>
          </a:p>
          <a:p>
            <a:pPr marL="342900" indent="-342900"/>
            <a:r>
              <a:rPr lang="it-IT" sz="3200" dirty="0"/>
              <a:t>Soluzioni solide parziali: feldspati alcalini</a:t>
            </a:r>
          </a:p>
        </p:txBody>
      </p:sp>
      <p:sp>
        <p:nvSpPr>
          <p:cNvPr id="4" name="Segnaposto piè di pagina 3"/>
          <p:cNvSpPr>
            <a:spLocks noGrp="1"/>
          </p:cNvSpPr>
          <p:nvPr>
            <p:ph type="ftr" sz="quarter" idx="11"/>
          </p:nvPr>
        </p:nvSpPr>
        <p:spPr/>
        <p:txBody>
          <a:bodyPr/>
          <a:lstStyle/>
          <a:p>
            <a:r>
              <a:rPr lang="it-IT"/>
              <a:t>Mineralogia</a:t>
            </a:r>
          </a:p>
        </p:txBody>
      </p:sp>
      <p:sp>
        <p:nvSpPr>
          <p:cNvPr id="5" name="Segnaposto numero diapositiva 4"/>
          <p:cNvSpPr>
            <a:spLocks noGrp="1"/>
          </p:cNvSpPr>
          <p:nvPr>
            <p:ph type="sldNum" sz="quarter" idx="12"/>
          </p:nvPr>
        </p:nvSpPr>
        <p:spPr/>
        <p:txBody>
          <a:bodyPr/>
          <a:lstStyle/>
          <a:p>
            <a:fld id="{C57937E7-5E00-4AA9-BCFB-C1E18423E398}" type="slidenum">
              <a:rPr lang="it-IT" smtClean="0"/>
              <a:pPr/>
              <a:t>1</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4145A1E-70D9-6CDA-0FE2-6AE42F415D0B}"/>
              </a:ext>
            </a:extLst>
          </p:cNvPr>
          <p:cNvSpPr>
            <a:spLocks noGrp="1"/>
          </p:cNvSpPr>
          <p:nvPr>
            <p:ph type="ftr" sz="quarter" idx="11"/>
          </p:nvPr>
        </p:nvSpPr>
        <p:spPr/>
        <p:txBody>
          <a:bodyPr/>
          <a:lstStyle/>
          <a:p>
            <a:r>
              <a:rPr lang="it-IT"/>
              <a:t>Mineralogia</a:t>
            </a:r>
          </a:p>
        </p:txBody>
      </p:sp>
      <p:sp>
        <p:nvSpPr>
          <p:cNvPr id="3" name="Slide Number Placeholder 2">
            <a:extLst>
              <a:ext uri="{FF2B5EF4-FFF2-40B4-BE49-F238E27FC236}">
                <a16:creationId xmlns:a16="http://schemas.microsoft.com/office/drawing/2014/main" id="{853B1361-58C6-995A-E992-C1334F26B6EB}"/>
              </a:ext>
            </a:extLst>
          </p:cNvPr>
          <p:cNvSpPr>
            <a:spLocks noGrp="1"/>
          </p:cNvSpPr>
          <p:nvPr>
            <p:ph type="sldNum" sz="quarter" idx="12"/>
          </p:nvPr>
        </p:nvSpPr>
        <p:spPr/>
        <p:txBody>
          <a:bodyPr/>
          <a:lstStyle/>
          <a:p>
            <a:fld id="{C57937E7-5E00-4AA9-BCFB-C1E18423E398}" type="slidenum">
              <a:rPr lang="it-IT" smtClean="0"/>
              <a:pPr/>
              <a:t>10</a:t>
            </a:fld>
            <a:endParaRPr lang="it-IT"/>
          </a:p>
        </p:txBody>
      </p:sp>
      <p:pic>
        <p:nvPicPr>
          <p:cNvPr id="5" name="Picture 4">
            <a:extLst>
              <a:ext uri="{FF2B5EF4-FFF2-40B4-BE49-F238E27FC236}">
                <a16:creationId xmlns:a16="http://schemas.microsoft.com/office/drawing/2014/main" id="{0E5473C4-E546-AAF5-9EC6-08ABE965F6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593014"/>
            <a:ext cx="7772400" cy="5671972"/>
          </a:xfrm>
          <a:prstGeom prst="rect">
            <a:avLst/>
          </a:prstGeom>
        </p:spPr>
      </p:pic>
    </p:spTree>
    <p:extLst>
      <p:ext uri="{BB962C8B-B14F-4D97-AF65-F5344CB8AC3E}">
        <p14:creationId xmlns:p14="http://schemas.microsoft.com/office/powerpoint/2010/main" val="2312781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8229692-4CAC-C968-2D68-1808E0720509}"/>
              </a:ext>
            </a:extLst>
          </p:cNvPr>
          <p:cNvSpPr>
            <a:spLocks noGrp="1"/>
          </p:cNvSpPr>
          <p:nvPr>
            <p:ph type="ftr" sz="quarter" idx="11"/>
          </p:nvPr>
        </p:nvSpPr>
        <p:spPr/>
        <p:txBody>
          <a:bodyPr/>
          <a:lstStyle/>
          <a:p>
            <a:r>
              <a:rPr lang="it-IT"/>
              <a:t>Mineralogia</a:t>
            </a:r>
          </a:p>
        </p:txBody>
      </p:sp>
      <p:sp>
        <p:nvSpPr>
          <p:cNvPr id="3" name="Slide Number Placeholder 2">
            <a:extLst>
              <a:ext uri="{FF2B5EF4-FFF2-40B4-BE49-F238E27FC236}">
                <a16:creationId xmlns:a16="http://schemas.microsoft.com/office/drawing/2014/main" id="{01E5B1E4-6AD9-DB91-F454-AD148C20CCF5}"/>
              </a:ext>
            </a:extLst>
          </p:cNvPr>
          <p:cNvSpPr>
            <a:spLocks noGrp="1"/>
          </p:cNvSpPr>
          <p:nvPr>
            <p:ph type="sldNum" sz="quarter" idx="12"/>
          </p:nvPr>
        </p:nvSpPr>
        <p:spPr/>
        <p:txBody>
          <a:bodyPr/>
          <a:lstStyle/>
          <a:p>
            <a:fld id="{C57937E7-5E00-4AA9-BCFB-C1E18423E398}" type="slidenum">
              <a:rPr lang="it-IT" smtClean="0"/>
              <a:pPr/>
              <a:t>11</a:t>
            </a:fld>
            <a:endParaRPr lang="it-IT"/>
          </a:p>
        </p:txBody>
      </p:sp>
      <p:pic>
        <p:nvPicPr>
          <p:cNvPr id="5" name="Picture 4">
            <a:extLst>
              <a:ext uri="{FF2B5EF4-FFF2-40B4-BE49-F238E27FC236}">
                <a16:creationId xmlns:a16="http://schemas.microsoft.com/office/drawing/2014/main" id="{3A00A845-4A0E-3CBB-6A27-F7DC003C6C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425644"/>
            <a:ext cx="7772400" cy="6006713"/>
          </a:xfrm>
          <a:prstGeom prst="rect">
            <a:avLst/>
          </a:prstGeom>
        </p:spPr>
      </p:pic>
    </p:spTree>
    <p:extLst>
      <p:ext uri="{BB962C8B-B14F-4D97-AF65-F5344CB8AC3E}">
        <p14:creationId xmlns:p14="http://schemas.microsoft.com/office/powerpoint/2010/main" val="832440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it-IT"/>
              <a:t>Mineralogia</a:t>
            </a:r>
          </a:p>
        </p:txBody>
      </p:sp>
      <p:sp>
        <p:nvSpPr>
          <p:cNvPr id="4" name="Segnaposto numero diapositiva 3"/>
          <p:cNvSpPr>
            <a:spLocks noGrp="1"/>
          </p:cNvSpPr>
          <p:nvPr>
            <p:ph type="sldNum" sz="quarter" idx="12"/>
          </p:nvPr>
        </p:nvSpPr>
        <p:spPr/>
        <p:txBody>
          <a:bodyPr/>
          <a:lstStyle/>
          <a:p>
            <a:fld id="{C57937E7-5E00-4AA9-BCFB-C1E18423E398}" type="slidenum">
              <a:rPr lang="it-IT" smtClean="0"/>
              <a:pPr/>
              <a:t>12</a:t>
            </a:fld>
            <a:endParaRPr lang="it-IT"/>
          </a:p>
        </p:txBody>
      </p:sp>
      <p:pic>
        <p:nvPicPr>
          <p:cNvPr id="3073" name="Picture 1" descr="page29image33583504">
            <a:extLst>
              <a:ext uri="{FF2B5EF4-FFF2-40B4-BE49-F238E27FC236}">
                <a16:creationId xmlns:a16="http://schemas.microsoft.com/office/drawing/2014/main" id="{CAB1A0DE-1D03-AA78-605A-87554F1D33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920" y="1340768"/>
            <a:ext cx="7975600" cy="391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552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214414" y="357166"/>
            <a:ext cx="6786610" cy="584775"/>
          </a:xfrm>
          <a:prstGeom prst="rect">
            <a:avLst/>
          </a:prstGeom>
          <a:noFill/>
        </p:spPr>
        <p:txBody>
          <a:bodyPr wrap="square" rtlCol="0">
            <a:spAutoFit/>
          </a:bodyPr>
          <a:lstStyle/>
          <a:p>
            <a:pPr algn="ctr"/>
            <a:r>
              <a:rPr lang="it-IT" sz="3200" dirty="0"/>
              <a:t>Polimorfismo</a:t>
            </a:r>
          </a:p>
        </p:txBody>
      </p:sp>
      <p:sp>
        <p:nvSpPr>
          <p:cNvPr id="4" name="Segnaposto piè di pagina 3"/>
          <p:cNvSpPr>
            <a:spLocks noGrp="1"/>
          </p:cNvSpPr>
          <p:nvPr>
            <p:ph type="ftr" sz="quarter" idx="11"/>
          </p:nvPr>
        </p:nvSpPr>
        <p:spPr/>
        <p:txBody>
          <a:bodyPr/>
          <a:lstStyle/>
          <a:p>
            <a:r>
              <a:rPr lang="it-IT" dirty="0"/>
              <a:t>Mineralogia</a:t>
            </a:r>
          </a:p>
        </p:txBody>
      </p:sp>
      <p:sp>
        <p:nvSpPr>
          <p:cNvPr id="5" name="Segnaposto numero diapositiva 4"/>
          <p:cNvSpPr>
            <a:spLocks noGrp="1"/>
          </p:cNvSpPr>
          <p:nvPr>
            <p:ph type="sldNum" sz="quarter" idx="12"/>
          </p:nvPr>
        </p:nvSpPr>
        <p:spPr/>
        <p:txBody>
          <a:bodyPr/>
          <a:lstStyle/>
          <a:p>
            <a:fld id="{C57937E7-5E00-4AA9-BCFB-C1E18423E398}" type="slidenum">
              <a:rPr lang="it-IT" smtClean="0"/>
              <a:pPr/>
              <a:t>13</a:t>
            </a:fld>
            <a:endParaRPr lang="it-IT"/>
          </a:p>
        </p:txBody>
      </p:sp>
      <p:sp>
        <p:nvSpPr>
          <p:cNvPr id="6" name="Rettangolo 5"/>
          <p:cNvSpPr/>
          <p:nvPr/>
        </p:nvSpPr>
        <p:spPr>
          <a:xfrm>
            <a:off x="683568" y="1443841"/>
            <a:ext cx="7920880" cy="4493537"/>
          </a:xfrm>
          <a:prstGeom prst="rect">
            <a:avLst/>
          </a:prstGeom>
        </p:spPr>
        <p:txBody>
          <a:bodyPr wrap="square">
            <a:spAutoFit/>
          </a:bodyPr>
          <a:lstStyle/>
          <a:p>
            <a:r>
              <a:rPr lang="it-IT" sz="2200" dirty="0"/>
              <a:t>Vi sono 3 forme di polimorfismo:</a:t>
            </a:r>
          </a:p>
          <a:p>
            <a:endParaRPr lang="it-IT" sz="2200" dirty="0"/>
          </a:p>
          <a:p>
            <a:pPr algn="just"/>
            <a:r>
              <a:rPr lang="it-IT" sz="2200" i="1" dirty="0"/>
              <a:t>Polimorfismo distorsivo</a:t>
            </a:r>
            <a:r>
              <a:rPr lang="it-IT" sz="2200" dirty="0"/>
              <a:t>: è una riorganizzazione strutturale meno drastica che non implica la rottura dei legami, indi necessita minor dispendio energetico; avviene istantaneamente ed è facilmente reversibile.</a:t>
            </a:r>
          </a:p>
          <a:p>
            <a:pPr algn="just"/>
            <a:endParaRPr lang="it-IT" sz="2200" i="1" dirty="0"/>
          </a:p>
          <a:p>
            <a:pPr algn="just"/>
            <a:r>
              <a:rPr lang="it-IT" sz="2200" i="1" dirty="0"/>
              <a:t>Polimorfismo ricostruttivo</a:t>
            </a:r>
            <a:r>
              <a:rPr lang="it-IT" sz="2200" dirty="0"/>
              <a:t>: necessita molta energia poiché determina una completa riorganizzazione della struttura cristallina ed una evidente rottura dei legami presenti nel reticolo.</a:t>
            </a:r>
          </a:p>
          <a:p>
            <a:pPr algn="just"/>
            <a:endParaRPr lang="it-IT" sz="2200" dirty="0"/>
          </a:p>
          <a:p>
            <a:pPr algn="just"/>
            <a:r>
              <a:rPr lang="it-IT" sz="2200" i="1" dirty="0"/>
              <a:t>Polimorfismo ordine-disordine</a:t>
            </a:r>
            <a:r>
              <a:rPr lang="it-IT" sz="2200" dirty="0"/>
              <a:t>: frequente nelle leghe metalliche si presenta anche in alcuni minerali quali i feldspati.</a:t>
            </a:r>
            <a:endParaRPr lang="it-IT" sz="2200" dirty="0">
              <a:hlinkClick r:id="rId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214414" y="357166"/>
            <a:ext cx="6786610" cy="584775"/>
          </a:xfrm>
          <a:prstGeom prst="rect">
            <a:avLst/>
          </a:prstGeom>
          <a:noFill/>
        </p:spPr>
        <p:txBody>
          <a:bodyPr wrap="square" rtlCol="0">
            <a:spAutoFit/>
          </a:bodyPr>
          <a:lstStyle/>
          <a:p>
            <a:pPr algn="ctr"/>
            <a:r>
              <a:rPr lang="it-IT" sz="3200" dirty="0"/>
              <a:t>Polimorfismo</a:t>
            </a:r>
          </a:p>
        </p:txBody>
      </p:sp>
      <p:sp>
        <p:nvSpPr>
          <p:cNvPr id="4" name="Segnaposto piè di pagina 3"/>
          <p:cNvSpPr>
            <a:spLocks noGrp="1"/>
          </p:cNvSpPr>
          <p:nvPr>
            <p:ph type="ftr" sz="quarter" idx="11"/>
          </p:nvPr>
        </p:nvSpPr>
        <p:spPr/>
        <p:txBody>
          <a:bodyPr/>
          <a:lstStyle/>
          <a:p>
            <a:r>
              <a:rPr lang="it-IT"/>
              <a:t>Mineralogia</a:t>
            </a:r>
          </a:p>
        </p:txBody>
      </p:sp>
      <p:sp>
        <p:nvSpPr>
          <p:cNvPr id="5" name="Segnaposto numero diapositiva 4"/>
          <p:cNvSpPr>
            <a:spLocks noGrp="1"/>
          </p:cNvSpPr>
          <p:nvPr>
            <p:ph type="sldNum" sz="quarter" idx="12"/>
          </p:nvPr>
        </p:nvSpPr>
        <p:spPr/>
        <p:txBody>
          <a:bodyPr/>
          <a:lstStyle/>
          <a:p>
            <a:fld id="{C57937E7-5E00-4AA9-BCFB-C1E18423E398}" type="slidenum">
              <a:rPr lang="it-IT" smtClean="0"/>
              <a:pPr/>
              <a:t>14</a:t>
            </a:fld>
            <a:endParaRPr lang="it-IT"/>
          </a:p>
        </p:txBody>
      </p:sp>
      <p:pic>
        <p:nvPicPr>
          <p:cNvPr id="7" name="Immagine 6"/>
          <p:cNvPicPr>
            <a:picLocks noChangeAspect="1"/>
          </p:cNvPicPr>
          <p:nvPr/>
        </p:nvPicPr>
        <p:blipFill>
          <a:blip r:embed="rId2"/>
          <a:stretch>
            <a:fillRect/>
          </a:stretch>
        </p:blipFill>
        <p:spPr>
          <a:xfrm>
            <a:off x="539552" y="1274564"/>
            <a:ext cx="8098709" cy="4818732"/>
          </a:xfrm>
          <a:prstGeom prst="rect">
            <a:avLst/>
          </a:prstGeom>
        </p:spPr>
      </p:pic>
    </p:spTree>
    <p:extLst>
      <p:ext uri="{BB962C8B-B14F-4D97-AF65-F5344CB8AC3E}">
        <p14:creationId xmlns:p14="http://schemas.microsoft.com/office/powerpoint/2010/main" val="71112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214414" y="357166"/>
            <a:ext cx="6786610" cy="584775"/>
          </a:xfrm>
          <a:prstGeom prst="rect">
            <a:avLst/>
          </a:prstGeom>
          <a:noFill/>
        </p:spPr>
        <p:txBody>
          <a:bodyPr wrap="square" rtlCol="0">
            <a:spAutoFit/>
          </a:bodyPr>
          <a:lstStyle/>
          <a:p>
            <a:pPr algn="ctr"/>
            <a:r>
              <a:rPr lang="it-IT" sz="3200" dirty="0"/>
              <a:t>Polimorfismo</a:t>
            </a:r>
          </a:p>
        </p:txBody>
      </p:sp>
      <p:sp>
        <p:nvSpPr>
          <p:cNvPr id="4" name="Segnaposto piè di pagina 3"/>
          <p:cNvSpPr>
            <a:spLocks noGrp="1"/>
          </p:cNvSpPr>
          <p:nvPr>
            <p:ph type="ftr" sz="quarter" idx="11"/>
          </p:nvPr>
        </p:nvSpPr>
        <p:spPr/>
        <p:txBody>
          <a:bodyPr/>
          <a:lstStyle/>
          <a:p>
            <a:r>
              <a:rPr lang="it-IT"/>
              <a:t>Mineralogia</a:t>
            </a:r>
          </a:p>
        </p:txBody>
      </p:sp>
      <p:sp>
        <p:nvSpPr>
          <p:cNvPr id="5" name="Segnaposto numero diapositiva 4"/>
          <p:cNvSpPr>
            <a:spLocks noGrp="1"/>
          </p:cNvSpPr>
          <p:nvPr>
            <p:ph type="sldNum" sz="quarter" idx="12"/>
          </p:nvPr>
        </p:nvSpPr>
        <p:spPr/>
        <p:txBody>
          <a:bodyPr/>
          <a:lstStyle/>
          <a:p>
            <a:fld id="{C57937E7-5E00-4AA9-BCFB-C1E18423E398}" type="slidenum">
              <a:rPr lang="it-IT" smtClean="0"/>
              <a:pPr/>
              <a:t>15</a:t>
            </a:fld>
            <a:endParaRPr lang="it-IT"/>
          </a:p>
        </p:txBody>
      </p:sp>
      <p:pic>
        <p:nvPicPr>
          <p:cNvPr id="6" name="Immagine 5" descr="Schermata 2015-04-02 alle 12.36.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587500"/>
            <a:ext cx="8077200" cy="3683000"/>
          </a:xfrm>
          <a:prstGeom prst="rect">
            <a:avLst/>
          </a:prstGeom>
        </p:spPr>
      </p:pic>
    </p:spTree>
    <p:extLst>
      <p:ext uri="{BB962C8B-B14F-4D97-AF65-F5344CB8AC3E}">
        <p14:creationId xmlns:p14="http://schemas.microsoft.com/office/powerpoint/2010/main" val="3706368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le6018.jpg"/>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418844" y="693420"/>
            <a:ext cx="6306312" cy="5471160"/>
          </a:xfrm>
          <a:prstGeom prst="rect">
            <a:avLst/>
          </a:prstGeom>
        </p:spPr>
      </p:pic>
      <p:sp>
        <p:nvSpPr>
          <p:cNvPr id="3" name="Segnaposto piè di pagina 2"/>
          <p:cNvSpPr>
            <a:spLocks noGrp="1"/>
          </p:cNvSpPr>
          <p:nvPr>
            <p:ph type="ftr" sz="quarter" idx="11"/>
          </p:nvPr>
        </p:nvSpPr>
        <p:spPr/>
        <p:txBody>
          <a:bodyPr/>
          <a:lstStyle/>
          <a:p>
            <a:r>
              <a:rPr lang="it-IT"/>
              <a:t>Mineralogia</a:t>
            </a:r>
          </a:p>
        </p:txBody>
      </p:sp>
      <p:sp>
        <p:nvSpPr>
          <p:cNvPr id="4" name="Segnaposto numero diapositiva 3"/>
          <p:cNvSpPr>
            <a:spLocks noGrp="1"/>
          </p:cNvSpPr>
          <p:nvPr>
            <p:ph type="sldNum" sz="quarter" idx="12"/>
          </p:nvPr>
        </p:nvSpPr>
        <p:spPr/>
        <p:txBody>
          <a:bodyPr/>
          <a:lstStyle/>
          <a:p>
            <a:fld id="{C57937E7-5E00-4AA9-BCFB-C1E18423E398}" type="slidenum">
              <a:rPr lang="it-IT" smtClean="0"/>
              <a:pPr/>
              <a:t>16</a:t>
            </a:fld>
            <a:endParaRPr lang="it-IT"/>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descr="Large confetti"/>
          <p:cNvSpPr>
            <a:spLocks noGrp="1" noChangeArrowheads="1"/>
          </p:cNvSpPr>
          <p:nvPr>
            <p:ph type="title"/>
          </p:nvPr>
        </p:nvSpPr>
        <p:spPr/>
        <p:txBody>
          <a:bodyPr/>
          <a:lstStyle/>
          <a:p>
            <a:r>
              <a:rPr lang="it-IT">
                <a:latin typeface="Times New Roman" charset="0"/>
              </a:rPr>
              <a:t>Habitus Quarzo</a:t>
            </a:r>
          </a:p>
        </p:txBody>
      </p:sp>
      <p:pic>
        <p:nvPicPr>
          <p:cNvPr id="8195" name="Picture 3" descr="Q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1700213"/>
            <a:ext cx="3024187" cy="2263775"/>
          </a:xfrm>
          <a:prstGeom prst="rect">
            <a:avLst/>
          </a:prstGeom>
          <a:noFill/>
          <a:ln w="9525">
            <a:solidFill>
              <a:srgbClr val="009900"/>
            </a:solidFill>
            <a:miter lim="800000"/>
            <a:headEnd/>
            <a:tailEnd/>
          </a:ln>
          <a:extLst>
            <a:ext uri="{909E8E84-426E-40dd-AFC4-6F175D3DCCD1}">
              <a14:hiddenFill xmlns="" xmlns:a14="http://schemas.microsoft.com/office/drawing/2010/main">
                <a:solidFill>
                  <a:srgbClr val="FFFFFF"/>
                </a:solidFill>
              </a14:hiddenFill>
            </a:ext>
          </a:extLst>
        </p:spPr>
      </p:pic>
      <p:pic>
        <p:nvPicPr>
          <p:cNvPr id="8196" name="Picture 4" descr="Q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4221163"/>
            <a:ext cx="2879725" cy="2393950"/>
          </a:xfrm>
          <a:prstGeom prst="rect">
            <a:avLst/>
          </a:prstGeom>
          <a:noFill/>
          <a:ln w="9525">
            <a:solidFill>
              <a:srgbClr val="009900"/>
            </a:solidFill>
            <a:miter lim="800000"/>
            <a:headEnd/>
            <a:tailEnd/>
          </a:ln>
          <a:extLst>
            <a:ext uri="{909E8E84-426E-40dd-AFC4-6F175D3DCCD1}">
              <a14:hiddenFill xmlns="" xmlns:a14="http://schemas.microsoft.com/office/drawing/2010/main">
                <a:solidFill>
                  <a:srgbClr val="FFFFFF"/>
                </a:solidFill>
              </a14:hiddenFill>
            </a:ext>
          </a:extLst>
        </p:spPr>
      </p:pic>
      <p:pic>
        <p:nvPicPr>
          <p:cNvPr id="8197" name="Picture 5" descr="Q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2924175"/>
            <a:ext cx="3635375" cy="2855913"/>
          </a:xfrm>
          <a:prstGeom prst="rect">
            <a:avLst/>
          </a:prstGeom>
          <a:noFill/>
          <a:ln w="9525">
            <a:solidFill>
              <a:srgbClr val="009900"/>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62366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descr="Large confetti"/>
          <p:cNvSpPr>
            <a:spLocks noGrp="1" noChangeArrowheads="1"/>
          </p:cNvSpPr>
          <p:nvPr>
            <p:ph type="title"/>
          </p:nvPr>
        </p:nvSpPr>
        <p:spPr>
          <a:xfrm>
            <a:off x="251520" y="44624"/>
            <a:ext cx="8638480" cy="1079649"/>
          </a:xfrm>
        </p:spPr>
        <p:txBody>
          <a:bodyPr/>
          <a:lstStyle/>
          <a:p>
            <a:pPr eaLnBrk="1" hangingPunct="1"/>
            <a:r>
              <a:rPr lang="it-IT" dirty="0">
                <a:latin typeface="Times New Roman" charset="0"/>
              </a:rPr>
              <a:t>Diagramma di stato calcite-aragonite</a:t>
            </a:r>
          </a:p>
        </p:txBody>
      </p:sp>
      <p:sp>
        <p:nvSpPr>
          <p:cNvPr id="19460" name="Text Box 5"/>
          <p:cNvSpPr txBox="1">
            <a:spLocks noChangeArrowheads="1"/>
          </p:cNvSpPr>
          <p:nvPr/>
        </p:nvSpPr>
        <p:spPr bwMode="auto">
          <a:xfrm>
            <a:off x="179512" y="1700808"/>
            <a:ext cx="3600450"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eaLnBrk="1" hangingPunct="1">
              <a:spcBef>
                <a:spcPct val="50000"/>
              </a:spcBef>
            </a:pPr>
            <a:r>
              <a:rPr lang="it-IT" b="1"/>
              <a:t>Calcite </a:t>
            </a:r>
            <a:r>
              <a:rPr lang="it-IT"/>
              <a:t>è il carbonato più comune</a:t>
            </a:r>
          </a:p>
        </p:txBody>
      </p:sp>
      <p:grpSp>
        <p:nvGrpSpPr>
          <p:cNvPr id="2" name="Gruppo 1"/>
          <p:cNvGrpSpPr/>
          <p:nvPr/>
        </p:nvGrpSpPr>
        <p:grpSpPr>
          <a:xfrm>
            <a:off x="3979656" y="980728"/>
            <a:ext cx="5056840" cy="5229225"/>
            <a:chOff x="4087160" y="1484784"/>
            <a:chExt cx="5056840" cy="5229225"/>
          </a:xfrm>
        </p:grpSpPr>
        <p:pic>
          <p:nvPicPr>
            <p:cNvPr id="19459" name="Picture 4" descr="Calc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7160" y="1484784"/>
              <a:ext cx="5049837" cy="5229225"/>
            </a:xfrm>
            <a:prstGeom prst="rect">
              <a:avLst/>
            </a:prstGeom>
            <a:noFill/>
            <a:ln w="9525">
              <a:solidFill>
                <a:srgbClr val="009900"/>
              </a:solidFill>
              <a:miter lim="800000"/>
              <a:headEnd/>
              <a:tailEnd/>
            </a:ln>
            <a:extLst>
              <a:ext uri="{909E8E84-426E-40dd-AFC4-6F175D3DCCD1}">
                <a14:hiddenFill xmlns="" xmlns:a14="http://schemas.microsoft.com/office/drawing/2010/main">
                  <a:solidFill>
                    <a:srgbClr val="FFFFFF"/>
                  </a:solidFill>
                </a14:hiddenFill>
              </a:ext>
            </a:extLst>
          </p:spPr>
        </p:pic>
        <p:sp>
          <p:nvSpPr>
            <p:cNvPr id="19461" name="Text Box 6"/>
            <p:cNvSpPr txBox="1">
              <a:spLocks noChangeArrowheads="1"/>
            </p:cNvSpPr>
            <p:nvPr/>
          </p:nvSpPr>
          <p:spPr bwMode="auto">
            <a:xfrm>
              <a:off x="6875463" y="4437063"/>
              <a:ext cx="1512887"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it-IT"/>
                <a:t>CaCO</a:t>
              </a:r>
              <a:r>
                <a:rPr lang="it-IT" baseline="-25000"/>
                <a:t>3</a:t>
              </a:r>
            </a:p>
          </p:txBody>
        </p:sp>
        <p:sp>
          <p:nvSpPr>
            <p:cNvPr id="19462" name="Text Box 7"/>
            <p:cNvSpPr txBox="1">
              <a:spLocks noChangeArrowheads="1"/>
            </p:cNvSpPr>
            <p:nvPr/>
          </p:nvSpPr>
          <p:spPr bwMode="auto">
            <a:xfrm>
              <a:off x="5508625" y="3141663"/>
              <a:ext cx="122396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it-IT"/>
                <a:t>CaCO</a:t>
              </a:r>
              <a:r>
                <a:rPr lang="it-IT" baseline="-25000"/>
                <a:t>3</a:t>
              </a:r>
            </a:p>
          </p:txBody>
        </p:sp>
        <p:sp>
          <p:nvSpPr>
            <p:cNvPr id="19463" name="Text Box 8"/>
            <p:cNvSpPr txBox="1">
              <a:spLocks noChangeArrowheads="1"/>
            </p:cNvSpPr>
            <p:nvPr/>
          </p:nvSpPr>
          <p:spPr bwMode="auto">
            <a:xfrm>
              <a:off x="7343775" y="3860800"/>
              <a:ext cx="180022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it-IT" sz="1800"/>
                <a:t>Trigonale</a:t>
              </a:r>
            </a:p>
          </p:txBody>
        </p:sp>
        <p:sp>
          <p:nvSpPr>
            <p:cNvPr id="19464" name="Text Box 9"/>
            <p:cNvSpPr txBox="1">
              <a:spLocks noChangeArrowheads="1"/>
            </p:cNvSpPr>
            <p:nvPr/>
          </p:nvSpPr>
          <p:spPr bwMode="auto">
            <a:xfrm>
              <a:off x="5724525" y="2420938"/>
              <a:ext cx="172878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it-IT" sz="1800" dirty="0"/>
                <a:t>Rombica</a:t>
              </a:r>
            </a:p>
          </p:txBody>
        </p:sp>
      </p:grpSp>
      <p:sp>
        <p:nvSpPr>
          <p:cNvPr id="19465" name="Text Box 10"/>
          <p:cNvSpPr txBox="1">
            <a:spLocks noChangeArrowheads="1"/>
          </p:cNvSpPr>
          <p:nvPr/>
        </p:nvSpPr>
        <p:spPr bwMode="auto">
          <a:xfrm>
            <a:off x="252537" y="2673152"/>
            <a:ext cx="3455988"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eaLnBrk="1" hangingPunct="1">
              <a:spcBef>
                <a:spcPct val="50000"/>
              </a:spcBef>
            </a:pPr>
            <a:r>
              <a:rPr lang="it-IT" dirty="0"/>
              <a:t>Gusci di aragonite, perle, (metastabile)</a:t>
            </a:r>
          </a:p>
        </p:txBody>
      </p:sp>
      <p:sp>
        <p:nvSpPr>
          <p:cNvPr id="19466" name="Text Box 11"/>
          <p:cNvSpPr txBox="1">
            <a:spLocks noChangeArrowheads="1"/>
          </p:cNvSpPr>
          <p:nvPr/>
        </p:nvSpPr>
        <p:spPr bwMode="auto">
          <a:xfrm>
            <a:off x="252537" y="3645495"/>
            <a:ext cx="3600450" cy="1754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eaLnBrk="1" hangingPunct="1">
              <a:spcBef>
                <a:spcPct val="50000"/>
              </a:spcBef>
            </a:pPr>
            <a:r>
              <a:rPr lang="it-IT" b="1"/>
              <a:t>Ca</a:t>
            </a:r>
            <a:r>
              <a:rPr lang="it-IT" b="1" baseline="30000"/>
              <a:t>+2</a:t>
            </a:r>
            <a:r>
              <a:rPr lang="it-IT" b="1"/>
              <a:t> </a:t>
            </a:r>
            <a:r>
              <a:rPr lang="it-IT"/>
              <a:t> presenta due numeri di coordinazione : </a:t>
            </a:r>
            <a:r>
              <a:rPr lang="it-IT" b="1">
                <a:solidFill>
                  <a:srgbClr val="241AF6"/>
                </a:solidFill>
              </a:rPr>
              <a:t>6 </a:t>
            </a:r>
            <a:r>
              <a:rPr lang="it-IT"/>
              <a:t>nella calcite e </a:t>
            </a:r>
            <a:r>
              <a:rPr lang="it-IT" b="1">
                <a:solidFill>
                  <a:srgbClr val="241AF6"/>
                </a:solidFill>
              </a:rPr>
              <a:t>9</a:t>
            </a:r>
            <a:r>
              <a:rPr lang="it-IT">
                <a:solidFill>
                  <a:srgbClr val="241AF6"/>
                </a:solidFill>
              </a:rPr>
              <a:t> </a:t>
            </a:r>
            <a:r>
              <a:rPr lang="it-IT"/>
              <a:t>nell</a:t>
            </a:r>
            <a:r>
              <a:rPr lang="ja-JP" altLang="it-IT"/>
              <a:t>’</a:t>
            </a:r>
            <a:r>
              <a:rPr lang="it-IT"/>
              <a:t>aragonite</a:t>
            </a:r>
          </a:p>
          <a:p>
            <a:pPr algn="l" eaLnBrk="1" hangingPunct="1">
              <a:spcBef>
                <a:spcPct val="50000"/>
              </a:spcBef>
            </a:pPr>
            <a:r>
              <a:rPr lang="it-IT" b="1">
                <a:solidFill>
                  <a:srgbClr val="C00000"/>
                </a:solidFill>
              </a:rPr>
              <a:t>Energie elevate</a:t>
            </a:r>
          </a:p>
        </p:txBody>
      </p:sp>
    </p:spTree>
    <p:extLst>
      <p:ext uri="{BB962C8B-B14F-4D97-AF65-F5344CB8AC3E}">
        <p14:creationId xmlns:p14="http://schemas.microsoft.com/office/powerpoint/2010/main" val="257767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it-IT"/>
              <a:t>Mineralogia</a:t>
            </a:r>
          </a:p>
        </p:txBody>
      </p:sp>
      <p:sp>
        <p:nvSpPr>
          <p:cNvPr id="4" name="Segnaposto numero diapositiva 3"/>
          <p:cNvSpPr>
            <a:spLocks noGrp="1"/>
          </p:cNvSpPr>
          <p:nvPr>
            <p:ph type="sldNum" sz="quarter" idx="12"/>
          </p:nvPr>
        </p:nvSpPr>
        <p:spPr/>
        <p:txBody>
          <a:bodyPr/>
          <a:lstStyle/>
          <a:p>
            <a:fld id="{C57937E7-5E00-4AA9-BCFB-C1E18423E398}" type="slidenum">
              <a:rPr lang="it-IT" smtClean="0"/>
              <a:pPr/>
              <a:t>19</a:t>
            </a:fld>
            <a:endParaRPr lang="it-IT"/>
          </a:p>
        </p:txBody>
      </p:sp>
      <p:pic>
        <p:nvPicPr>
          <p:cNvPr id="6" name="Immagine 5" descr="Schermata 2015-04-02 alle 09.56.0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1202" y="506083"/>
            <a:ext cx="6461596" cy="5845834"/>
          </a:xfrm>
          <a:prstGeom prst="rect">
            <a:avLst/>
          </a:prstGeom>
        </p:spPr>
      </p:pic>
      <p:grpSp>
        <p:nvGrpSpPr>
          <p:cNvPr id="24" name="Gruppo 23"/>
          <p:cNvGrpSpPr/>
          <p:nvPr/>
        </p:nvGrpSpPr>
        <p:grpSpPr>
          <a:xfrm>
            <a:off x="6228184" y="1033572"/>
            <a:ext cx="2664296" cy="2251412"/>
            <a:chOff x="6444208" y="1844824"/>
            <a:chExt cx="2664296" cy="2251412"/>
          </a:xfrm>
          <a:noFill/>
        </p:grpSpPr>
        <p:sp>
          <p:nvSpPr>
            <p:cNvPr id="7" name="CasellaDiTesto 6"/>
            <p:cNvSpPr txBox="1"/>
            <p:nvPr/>
          </p:nvSpPr>
          <p:spPr>
            <a:xfrm>
              <a:off x="6444208" y="2996952"/>
              <a:ext cx="720080" cy="523220"/>
            </a:xfrm>
            <a:prstGeom prst="rect">
              <a:avLst/>
            </a:prstGeom>
            <a:grpFill/>
          </p:spPr>
          <p:txBody>
            <a:bodyPr wrap="square" rtlCol="0">
              <a:spAutoFit/>
            </a:bodyPr>
            <a:lstStyle/>
            <a:p>
              <a:pPr algn="ctr"/>
              <a:r>
                <a:rPr lang="it-IT" sz="2800" b="1" dirty="0"/>
                <a:t>Ca</a:t>
              </a:r>
            </a:p>
          </p:txBody>
        </p:sp>
        <p:cxnSp>
          <p:nvCxnSpPr>
            <p:cNvPr id="9" name="Connettore 2 8"/>
            <p:cNvCxnSpPr/>
            <p:nvPr/>
          </p:nvCxnSpPr>
          <p:spPr>
            <a:xfrm flipV="1">
              <a:off x="7020272" y="2708920"/>
              <a:ext cx="432048" cy="360040"/>
            </a:xfrm>
            <a:prstGeom prst="straightConnector1">
              <a:avLst/>
            </a:prstGeom>
            <a:grpFill/>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 name="Connettore 2 9"/>
            <p:cNvCxnSpPr/>
            <p:nvPr/>
          </p:nvCxnSpPr>
          <p:spPr>
            <a:xfrm flipV="1">
              <a:off x="7812360" y="2204864"/>
              <a:ext cx="504056" cy="288032"/>
            </a:xfrm>
            <a:prstGeom prst="straightConnector1">
              <a:avLst/>
            </a:prstGeom>
            <a:grpFill/>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Connettore 2 10"/>
            <p:cNvCxnSpPr/>
            <p:nvPr/>
          </p:nvCxnSpPr>
          <p:spPr>
            <a:xfrm>
              <a:off x="7812360" y="2780928"/>
              <a:ext cx="504056" cy="216024"/>
            </a:xfrm>
            <a:prstGeom prst="straightConnector1">
              <a:avLst/>
            </a:prstGeom>
            <a:grpFill/>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Connettore 2 11"/>
            <p:cNvCxnSpPr/>
            <p:nvPr/>
          </p:nvCxnSpPr>
          <p:spPr>
            <a:xfrm>
              <a:off x="7020272" y="3573016"/>
              <a:ext cx="432048" cy="288032"/>
            </a:xfrm>
            <a:prstGeom prst="straightConnector1">
              <a:avLst/>
            </a:prstGeom>
            <a:grpFill/>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Connettore 2 12"/>
            <p:cNvCxnSpPr/>
            <p:nvPr/>
          </p:nvCxnSpPr>
          <p:spPr>
            <a:xfrm>
              <a:off x="7884368" y="3861048"/>
              <a:ext cx="504056" cy="0"/>
            </a:xfrm>
            <a:prstGeom prst="straightConnector1">
              <a:avLst/>
            </a:prstGeom>
            <a:grpFill/>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8" name="CasellaDiTesto 17"/>
            <p:cNvSpPr txBox="1"/>
            <p:nvPr/>
          </p:nvSpPr>
          <p:spPr>
            <a:xfrm>
              <a:off x="7308304" y="2420888"/>
              <a:ext cx="720080" cy="523220"/>
            </a:xfrm>
            <a:prstGeom prst="rect">
              <a:avLst/>
            </a:prstGeom>
            <a:grpFill/>
          </p:spPr>
          <p:txBody>
            <a:bodyPr wrap="square" rtlCol="0">
              <a:spAutoFit/>
            </a:bodyPr>
            <a:lstStyle/>
            <a:p>
              <a:pPr algn="ctr"/>
              <a:r>
                <a:rPr lang="it-IT" sz="2800" b="1" dirty="0"/>
                <a:t>9</a:t>
              </a:r>
            </a:p>
          </p:txBody>
        </p:sp>
        <p:sp>
          <p:nvSpPr>
            <p:cNvPr id="19" name="CasellaDiTesto 18"/>
            <p:cNvSpPr txBox="1"/>
            <p:nvPr/>
          </p:nvSpPr>
          <p:spPr>
            <a:xfrm>
              <a:off x="7380312" y="3573016"/>
              <a:ext cx="576064" cy="523220"/>
            </a:xfrm>
            <a:prstGeom prst="rect">
              <a:avLst/>
            </a:prstGeom>
            <a:grpFill/>
          </p:spPr>
          <p:txBody>
            <a:bodyPr wrap="square" rtlCol="0">
              <a:spAutoFit/>
            </a:bodyPr>
            <a:lstStyle/>
            <a:p>
              <a:pPr algn="ctr"/>
              <a:r>
                <a:rPr lang="it-IT" sz="2800" b="1" dirty="0"/>
                <a:t>6</a:t>
              </a:r>
            </a:p>
          </p:txBody>
        </p:sp>
        <p:sp>
          <p:nvSpPr>
            <p:cNvPr id="20" name="CasellaDiTesto 19"/>
            <p:cNvSpPr txBox="1"/>
            <p:nvPr/>
          </p:nvSpPr>
          <p:spPr>
            <a:xfrm>
              <a:off x="8316416" y="3553852"/>
              <a:ext cx="720080" cy="523220"/>
            </a:xfrm>
            <a:prstGeom prst="rect">
              <a:avLst/>
            </a:prstGeom>
            <a:grpFill/>
          </p:spPr>
          <p:txBody>
            <a:bodyPr wrap="square" rtlCol="0">
              <a:spAutoFit/>
            </a:bodyPr>
            <a:lstStyle/>
            <a:p>
              <a:pPr algn="ctr"/>
              <a:r>
                <a:rPr lang="it-IT" sz="2800" b="1" dirty="0"/>
                <a:t>LP</a:t>
              </a:r>
            </a:p>
          </p:txBody>
        </p:sp>
        <p:sp>
          <p:nvSpPr>
            <p:cNvPr id="21" name="CasellaDiTesto 20"/>
            <p:cNvSpPr txBox="1"/>
            <p:nvPr/>
          </p:nvSpPr>
          <p:spPr>
            <a:xfrm>
              <a:off x="8205422" y="2708920"/>
              <a:ext cx="903082" cy="523220"/>
            </a:xfrm>
            <a:prstGeom prst="rect">
              <a:avLst/>
            </a:prstGeom>
            <a:grpFill/>
          </p:spPr>
          <p:txBody>
            <a:bodyPr wrap="square" rtlCol="0">
              <a:spAutoFit/>
            </a:bodyPr>
            <a:lstStyle/>
            <a:p>
              <a:pPr algn="ctr"/>
              <a:r>
                <a:rPr lang="it-IT" sz="2800" b="1" dirty="0"/>
                <a:t>%</a:t>
              </a:r>
              <a:r>
                <a:rPr lang="it-IT" sz="2800" b="1" dirty="0" err="1"/>
                <a:t>Sr</a:t>
              </a:r>
              <a:endParaRPr lang="it-IT" sz="2800" b="1" dirty="0"/>
            </a:p>
          </p:txBody>
        </p:sp>
        <p:sp>
          <p:nvSpPr>
            <p:cNvPr id="22" name="CasellaDiTesto 21"/>
            <p:cNvSpPr txBox="1"/>
            <p:nvPr/>
          </p:nvSpPr>
          <p:spPr>
            <a:xfrm>
              <a:off x="8316416" y="1844824"/>
              <a:ext cx="720080" cy="523220"/>
            </a:xfrm>
            <a:prstGeom prst="rect">
              <a:avLst/>
            </a:prstGeom>
            <a:grpFill/>
          </p:spPr>
          <p:txBody>
            <a:bodyPr wrap="square" rtlCol="0">
              <a:spAutoFit/>
            </a:bodyPr>
            <a:lstStyle/>
            <a:p>
              <a:pPr algn="ctr"/>
              <a:r>
                <a:rPr lang="it-IT" sz="2800" b="1" dirty="0"/>
                <a:t>HP</a:t>
              </a:r>
            </a:p>
          </p:txBody>
        </p:sp>
      </p:grpSp>
    </p:spTree>
    <p:extLst>
      <p:ext uri="{BB962C8B-B14F-4D97-AF65-F5344CB8AC3E}">
        <p14:creationId xmlns:p14="http://schemas.microsoft.com/office/powerpoint/2010/main" val="4110245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it-IT"/>
              <a:t>Mineralogia</a:t>
            </a:r>
          </a:p>
        </p:txBody>
      </p:sp>
      <p:sp>
        <p:nvSpPr>
          <p:cNvPr id="4" name="Segnaposto numero diapositiva 3"/>
          <p:cNvSpPr>
            <a:spLocks noGrp="1"/>
          </p:cNvSpPr>
          <p:nvPr>
            <p:ph type="sldNum" sz="quarter" idx="12"/>
          </p:nvPr>
        </p:nvSpPr>
        <p:spPr/>
        <p:txBody>
          <a:bodyPr/>
          <a:lstStyle/>
          <a:p>
            <a:fld id="{C57937E7-5E00-4AA9-BCFB-C1E18423E398}" type="slidenum">
              <a:rPr lang="it-IT" smtClean="0"/>
              <a:pPr/>
              <a:t>2</a:t>
            </a:fld>
            <a:endParaRPr lang="it-IT"/>
          </a:p>
        </p:txBody>
      </p:sp>
      <p:pic>
        <p:nvPicPr>
          <p:cNvPr id="5" name="Immagine 4" descr="Schermata 2019-03-14 alle 22.33.4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5800" y="1447800"/>
            <a:ext cx="5219700" cy="3949700"/>
          </a:xfrm>
          <a:prstGeom prst="rect">
            <a:avLst/>
          </a:prstGeom>
        </p:spPr>
      </p:pic>
    </p:spTree>
    <p:extLst>
      <p:ext uri="{BB962C8B-B14F-4D97-AF65-F5344CB8AC3E}">
        <p14:creationId xmlns:p14="http://schemas.microsoft.com/office/powerpoint/2010/main" val="3943193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it-IT"/>
              <a:t>Mineralogia</a:t>
            </a:r>
          </a:p>
        </p:txBody>
      </p:sp>
      <p:sp>
        <p:nvSpPr>
          <p:cNvPr id="4" name="Segnaposto numero diapositiva 3"/>
          <p:cNvSpPr>
            <a:spLocks noGrp="1"/>
          </p:cNvSpPr>
          <p:nvPr>
            <p:ph type="sldNum" sz="quarter" idx="12"/>
          </p:nvPr>
        </p:nvSpPr>
        <p:spPr/>
        <p:txBody>
          <a:bodyPr/>
          <a:lstStyle/>
          <a:p>
            <a:fld id="{C57937E7-5E00-4AA9-BCFB-C1E18423E398}" type="slidenum">
              <a:rPr lang="it-IT" smtClean="0"/>
              <a:pPr/>
              <a:t>20</a:t>
            </a:fld>
            <a:endParaRPr lang="it-IT"/>
          </a:p>
        </p:txBody>
      </p:sp>
      <p:pic>
        <p:nvPicPr>
          <p:cNvPr id="5" name="Immagine 4"/>
          <p:cNvPicPr>
            <a:picLocks noChangeAspect="1"/>
          </p:cNvPicPr>
          <p:nvPr/>
        </p:nvPicPr>
        <p:blipFill>
          <a:blip r:embed="rId2"/>
          <a:stretch>
            <a:fillRect/>
          </a:stretch>
        </p:blipFill>
        <p:spPr>
          <a:xfrm>
            <a:off x="792088" y="389066"/>
            <a:ext cx="7740352" cy="5776238"/>
          </a:xfrm>
          <a:prstGeom prst="rect">
            <a:avLst/>
          </a:prstGeom>
        </p:spPr>
      </p:pic>
      <p:sp>
        <p:nvSpPr>
          <p:cNvPr id="6" name="Rectangle 2" descr="Large confetti"/>
          <p:cNvSpPr txBox="1">
            <a:spLocks noChangeArrowheads="1"/>
          </p:cNvSpPr>
          <p:nvPr/>
        </p:nvSpPr>
        <p:spPr>
          <a:xfrm>
            <a:off x="755576" y="116632"/>
            <a:ext cx="6984776" cy="576064"/>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3600" dirty="0">
                <a:latin typeface="Times New Roman" charset="0"/>
                <a:sym typeface="Symbol" charset="0"/>
              </a:rPr>
              <a:t>Diamante  Grafite</a:t>
            </a:r>
          </a:p>
        </p:txBody>
      </p:sp>
    </p:spTree>
    <p:extLst>
      <p:ext uri="{BB962C8B-B14F-4D97-AF65-F5344CB8AC3E}">
        <p14:creationId xmlns:p14="http://schemas.microsoft.com/office/powerpoint/2010/main" val="1180684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descr="Large confetti"/>
          <p:cNvSpPr>
            <a:spLocks noGrp="1" noChangeArrowheads="1"/>
          </p:cNvSpPr>
          <p:nvPr>
            <p:ph type="title"/>
          </p:nvPr>
        </p:nvSpPr>
        <p:spPr>
          <a:xfrm>
            <a:off x="107504" y="476672"/>
            <a:ext cx="3240360" cy="1143000"/>
          </a:xfrm>
        </p:spPr>
        <p:txBody>
          <a:bodyPr>
            <a:normAutofit fontScale="90000"/>
          </a:bodyPr>
          <a:lstStyle/>
          <a:p>
            <a:pPr eaLnBrk="1" hangingPunct="1"/>
            <a:r>
              <a:rPr lang="it-IT" dirty="0">
                <a:latin typeface="Times New Roman" charset="0"/>
                <a:sym typeface="Symbol" charset="0"/>
              </a:rPr>
              <a:t>Diagramma di fase del C</a:t>
            </a:r>
          </a:p>
        </p:txBody>
      </p:sp>
      <p:pic>
        <p:nvPicPr>
          <p:cNvPr id="26627" name="Picture 4" descr="grafico diam gra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332656"/>
            <a:ext cx="5570537" cy="5976938"/>
          </a:xfrm>
          <a:prstGeom prst="rect">
            <a:avLst/>
          </a:prstGeom>
          <a:noFill/>
          <a:ln w="9525">
            <a:solidFill>
              <a:srgbClr val="009900"/>
            </a:solidFill>
            <a:miter lim="800000"/>
            <a:headEnd/>
            <a:tailEnd/>
          </a:ln>
          <a:extLst>
            <a:ext uri="{909E8E84-426E-40dd-AFC4-6F175D3DCCD1}">
              <a14:hiddenFill xmlns="" xmlns:a14="http://schemas.microsoft.com/office/drawing/2010/main">
                <a:solidFill>
                  <a:srgbClr val="FFFFFF"/>
                </a:solidFill>
              </a14:hiddenFill>
            </a:ext>
          </a:extLst>
        </p:spPr>
      </p:pic>
      <p:sp>
        <p:nvSpPr>
          <p:cNvPr id="26628" name="CasellaDiTesto 3"/>
          <p:cNvSpPr txBox="1">
            <a:spLocks noChangeArrowheads="1"/>
          </p:cNvSpPr>
          <p:nvPr/>
        </p:nvSpPr>
        <p:spPr bwMode="auto">
          <a:xfrm>
            <a:off x="107504" y="1916832"/>
            <a:ext cx="3240980" cy="37856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it-IT" dirty="0"/>
              <a:t>Diamante: ha un campo di stabilità molto ampio nelle regioni ad alta </a:t>
            </a:r>
            <a:r>
              <a:rPr lang="it-IT" dirty="0" err="1"/>
              <a:t>P</a:t>
            </a:r>
            <a:r>
              <a:rPr lang="it-IT" dirty="0"/>
              <a:t> e si estende alle alte T sino a valori massimi di 4000°C e 150 </a:t>
            </a:r>
            <a:r>
              <a:rPr lang="it-IT" dirty="0" err="1"/>
              <a:t>kbar</a:t>
            </a:r>
            <a:endParaRPr lang="it-IT" dirty="0"/>
          </a:p>
          <a:p>
            <a:pPr algn="just" eaLnBrk="1" hangingPunct="1"/>
            <a:r>
              <a:rPr lang="it-IT" dirty="0"/>
              <a:t>Grafite: è stabile in un ampio intervallo di T  ma a </a:t>
            </a:r>
            <a:r>
              <a:rPr lang="it-IT" dirty="0" err="1"/>
              <a:t>P</a:t>
            </a:r>
            <a:r>
              <a:rPr lang="it-IT" dirty="0"/>
              <a:t> relativamente basse.</a:t>
            </a:r>
          </a:p>
        </p:txBody>
      </p:sp>
    </p:spTree>
    <p:extLst>
      <p:ext uri="{BB962C8B-B14F-4D97-AF65-F5344CB8AC3E}">
        <p14:creationId xmlns:p14="http://schemas.microsoft.com/office/powerpoint/2010/main" val="2729953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830B5DC1-7409-483E-A7DC-3EF10DA2B258}" type="slidenum">
              <a:rPr lang="it-IT" smtClean="0"/>
              <a:pPr/>
              <a:t>22</a:t>
            </a:fld>
            <a:endParaRPr lang="it-IT"/>
          </a:p>
        </p:txBody>
      </p:sp>
      <p:sp>
        <p:nvSpPr>
          <p:cNvPr id="4" name="Segnaposto piè di pagina 3"/>
          <p:cNvSpPr>
            <a:spLocks noGrp="1"/>
          </p:cNvSpPr>
          <p:nvPr>
            <p:ph type="ftr" sz="quarter" idx="11"/>
          </p:nvPr>
        </p:nvSpPr>
        <p:spPr/>
        <p:txBody>
          <a:bodyPr/>
          <a:lstStyle/>
          <a:p>
            <a:r>
              <a:rPr lang="it-IT"/>
              <a:t>Mineralogia</a:t>
            </a:r>
          </a:p>
        </p:txBody>
      </p:sp>
      <p:sp>
        <p:nvSpPr>
          <p:cNvPr id="5" name="CasellaDiTesto 4"/>
          <p:cNvSpPr txBox="1"/>
          <p:nvPr/>
        </p:nvSpPr>
        <p:spPr>
          <a:xfrm>
            <a:off x="609600" y="76200"/>
            <a:ext cx="2738264" cy="584776"/>
          </a:xfrm>
          <a:prstGeom prst="rect">
            <a:avLst/>
          </a:prstGeom>
          <a:noFill/>
        </p:spPr>
        <p:txBody>
          <a:bodyPr wrap="square" rtlCol="0">
            <a:spAutoFit/>
          </a:bodyPr>
          <a:lstStyle/>
          <a:p>
            <a:r>
              <a:rPr lang="it-IT" sz="3200" b="1" dirty="0"/>
              <a:t>NESOSILICATI</a:t>
            </a:r>
          </a:p>
        </p:txBody>
      </p:sp>
      <p:pic>
        <p:nvPicPr>
          <p:cNvPr id="6" name="Immagine 5"/>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4675078" y="2232861"/>
            <a:ext cx="4217402" cy="2924331"/>
          </a:xfrm>
          <a:prstGeom prst="rect">
            <a:avLst/>
          </a:prstGeom>
        </p:spPr>
      </p:pic>
      <p:pic>
        <p:nvPicPr>
          <p:cNvPr id="7" name="Immagine 6"/>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433301" y="1584176"/>
            <a:ext cx="3778659" cy="4581128"/>
          </a:xfrm>
          <a:prstGeom prst="rect">
            <a:avLst/>
          </a:prstGeom>
        </p:spPr>
      </p:pic>
      <p:sp>
        <p:nvSpPr>
          <p:cNvPr id="9" name="CasellaDiTesto 8"/>
          <p:cNvSpPr txBox="1"/>
          <p:nvPr/>
        </p:nvSpPr>
        <p:spPr>
          <a:xfrm>
            <a:off x="683568" y="908720"/>
            <a:ext cx="3960440" cy="461665"/>
          </a:xfrm>
          <a:prstGeom prst="rect">
            <a:avLst/>
          </a:prstGeom>
          <a:noFill/>
        </p:spPr>
        <p:txBody>
          <a:bodyPr wrap="square" rtlCol="0">
            <a:spAutoFit/>
          </a:bodyPr>
          <a:lstStyle/>
          <a:p>
            <a:r>
              <a:rPr lang="it-IT" sz="2400" b="1" dirty="0"/>
              <a:t>Silicati anidri di Al: Al</a:t>
            </a:r>
            <a:r>
              <a:rPr lang="it-IT" sz="2400" b="1" baseline="-25000" dirty="0"/>
              <a:t>2</a:t>
            </a:r>
            <a:r>
              <a:rPr lang="it-IT" sz="2400" b="1" dirty="0"/>
              <a:t>SiO</a:t>
            </a:r>
            <a:r>
              <a:rPr lang="it-IT" sz="2400" b="1" baseline="-25000" dirty="0"/>
              <a:t>5</a:t>
            </a:r>
          </a:p>
        </p:txBody>
      </p:sp>
    </p:spTree>
    <p:extLst>
      <p:ext uri="{BB962C8B-B14F-4D97-AF65-F5344CB8AC3E}">
        <p14:creationId xmlns:p14="http://schemas.microsoft.com/office/powerpoint/2010/main" val="79032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descr="Large confetti"/>
          <p:cNvSpPr>
            <a:spLocks noGrp="1" noChangeArrowheads="1"/>
          </p:cNvSpPr>
          <p:nvPr>
            <p:ph type="title"/>
          </p:nvPr>
        </p:nvSpPr>
        <p:spPr/>
        <p:txBody>
          <a:bodyPr/>
          <a:lstStyle/>
          <a:p>
            <a:pPr eaLnBrk="1" hangingPunct="1"/>
            <a:r>
              <a:rPr lang="it-IT" b="1">
                <a:latin typeface="Times New Roman" charset="0"/>
              </a:rPr>
              <a:t>Sanidino</a:t>
            </a:r>
          </a:p>
        </p:txBody>
      </p:sp>
      <p:pic>
        <p:nvPicPr>
          <p:cNvPr id="31747" name="Picture 3" descr="sanidino 1"/>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11560" y="1340768"/>
            <a:ext cx="7775575" cy="4921250"/>
          </a:xfrm>
          <a:noFill/>
          <a:ln>
            <a:solidFill>
              <a:srgbClr val="FF00FF"/>
            </a:solidFill>
            <a:miter lim="800000"/>
            <a:headEnd/>
            <a:tailEnd/>
          </a:ln>
        </p:spPr>
      </p:pic>
    </p:spTree>
    <p:extLst>
      <p:ext uri="{BB962C8B-B14F-4D97-AF65-F5344CB8AC3E}">
        <p14:creationId xmlns:p14="http://schemas.microsoft.com/office/powerpoint/2010/main" val="2183056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C1E01837-4208-E44D-BE12-AF67675CA3C1}"/>
              </a:ext>
            </a:extLst>
          </p:cNvPr>
          <p:cNvSpPr>
            <a:spLocks noGrp="1"/>
          </p:cNvSpPr>
          <p:nvPr>
            <p:ph type="ftr" sz="quarter" idx="11"/>
          </p:nvPr>
        </p:nvSpPr>
        <p:spPr/>
        <p:txBody>
          <a:bodyPr/>
          <a:lstStyle/>
          <a:p>
            <a:r>
              <a:rPr lang="it-IT"/>
              <a:t>Mineralogia</a:t>
            </a:r>
          </a:p>
        </p:txBody>
      </p:sp>
      <p:sp>
        <p:nvSpPr>
          <p:cNvPr id="5" name="Segnaposto numero diapositiva 4">
            <a:extLst>
              <a:ext uri="{FF2B5EF4-FFF2-40B4-BE49-F238E27FC236}">
                <a16:creationId xmlns:a16="http://schemas.microsoft.com/office/drawing/2014/main" id="{79E860B4-5785-2A4C-BBA4-5253B2AF663C}"/>
              </a:ext>
            </a:extLst>
          </p:cNvPr>
          <p:cNvSpPr>
            <a:spLocks noGrp="1"/>
          </p:cNvSpPr>
          <p:nvPr>
            <p:ph type="sldNum" sz="quarter" idx="12"/>
          </p:nvPr>
        </p:nvSpPr>
        <p:spPr/>
        <p:txBody>
          <a:bodyPr/>
          <a:lstStyle/>
          <a:p>
            <a:fld id="{C57937E7-5E00-4AA9-BCFB-C1E18423E398}" type="slidenum">
              <a:rPr lang="it-IT" smtClean="0"/>
              <a:pPr/>
              <a:t>24</a:t>
            </a:fld>
            <a:endParaRPr lang="it-IT"/>
          </a:p>
        </p:txBody>
      </p:sp>
      <p:pic>
        <p:nvPicPr>
          <p:cNvPr id="6" name="Immagine 1">
            <a:extLst>
              <a:ext uri="{FF2B5EF4-FFF2-40B4-BE49-F238E27FC236}">
                <a16:creationId xmlns:a16="http://schemas.microsoft.com/office/drawing/2014/main" id="{E8EA4AAA-2BDA-0648-9F87-D4430C989DC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6488" y="241300"/>
            <a:ext cx="6931025"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5917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395288" y="2492375"/>
            <a:ext cx="4681537" cy="3271838"/>
          </a:xfrm>
        </p:spPr>
        <p:txBody>
          <a:bodyPr/>
          <a:lstStyle/>
          <a:p>
            <a:pPr algn="ctr" eaLnBrk="1" hangingPunct="1">
              <a:buFontTx/>
              <a:buNone/>
            </a:pPr>
            <a:r>
              <a:rPr lang="it-IT" b="1">
                <a:latin typeface="Times New Roman" charset="0"/>
              </a:rPr>
              <a:t>K[AlSi</a:t>
            </a:r>
            <a:r>
              <a:rPr lang="it-IT" b="1" baseline="-25000">
                <a:latin typeface="Times New Roman" charset="0"/>
              </a:rPr>
              <a:t>3</a:t>
            </a:r>
            <a:r>
              <a:rPr lang="it-IT" b="1">
                <a:latin typeface="Times New Roman" charset="0"/>
              </a:rPr>
              <a:t>O</a:t>
            </a:r>
            <a:r>
              <a:rPr lang="it-IT" b="1" baseline="-25000">
                <a:latin typeface="Times New Roman" charset="0"/>
              </a:rPr>
              <a:t>8</a:t>
            </a:r>
            <a:r>
              <a:rPr lang="it-IT" b="1">
                <a:latin typeface="Times New Roman" charset="0"/>
              </a:rPr>
              <a:t>]</a:t>
            </a:r>
          </a:p>
          <a:p>
            <a:pPr eaLnBrk="1" hangingPunct="1"/>
            <a:r>
              <a:rPr lang="it-IT">
                <a:latin typeface="Times New Roman" charset="0"/>
              </a:rPr>
              <a:t>a) ortoclasio monoclino</a:t>
            </a:r>
          </a:p>
          <a:p>
            <a:pPr eaLnBrk="1" hangingPunct="1"/>
            <a:r>
              <a:rPr lang="it-IT">
                <a:latin typeface="Times New Roman" charset="0"/>
              </a:rPr>
              <a:t>b) sanidino monoclino</a:t>
            </a:r>
          </a:p>
          <a:p>
            <a:pPr eaLnBrk="1" hangingPunct="1"/>
            <a:r>
              <a:rPr lang="it-IT">
                <a:latin typeface="Times New Roman" charset="0"/>
              </a:rPr>
              <a:t>c) microclino triclino</a:t>
            </a:r>
          </a:p>
          <a:p>
            <a:pPr eaLnBrk="1" hangingPunct="1"/>
            <a:endParaRPr lang="it-IT">
              <a:latin typeface="Times New Roman" charset="0"/>
            </a:endParaRPr>
          </a:p>
        </p:txBody>
      </p:sp>
      <p:pic>
        <p:nvPicPr>
          <p:cNvPr id="32771" name="Picture 3" descr="cristalli Kfeldspa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0"/>
            <a:ext cx="3532187" cy="6858000"/>
          </a:xfrm>
          <a:prstGeom prst="rect">
            <a:avLst/>
          </a:prstGeom>
          <a:noFill/>
          <a:ln w="9525">
            <a:solidFill>
              <a:srgbClr val="F23B16"/>
            </a:solidFill>
            <a:miter lim="800000"/>
            <a:headEnd/>
            <a:tailEnd/>
          </a:ln>
          <a:extLst>
            <a:ext uri="{909E8E84-426E-40dd-AFC4-6F175D3DCCD1}">
              <a14:hiddenFill xmlns="" xmlns:a14="http://schemas.microsoft.com/office/drawing/2010/main">
                <a:solidFill>
                  <a:srgbClr val="FFFFFF"/>
                </a:solidFill>
              </a14:hiddenFill>
            </a:ext>
          </a:extLst>
        </p:spPr>
      </p:pic>
      <p:sp>
        <p:nvSpPr>
          <p:cNvPr id="32772" name="Text Box 4"/>
          <p:cNvSpPr txBox="1">
            <a:spLocks noChangeArrowheads="1"/>
          </p:cNvSpPr>
          <p:nvPr/>
        </p:nvSpPr>
        <p:spPr bwMode="auto">
          <a:xfrm>
            <a:off x="971550" y="0"/>
            <a:ext cx="5184775"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eaLnBrk="1" hangingPunct="1">
              <a:spcBef>
                <a:spcPct val="50000"/>
              </a:spcBef>
            </a:pPr>
            <a:r>
              <a:rPr lang="it-IT" sz="2800" b="1">
                <a:solidFill>
                  <a:schemeClr val="tx2"/>
                </a:solidFill>
                <a:sym typeface="Symbol" charset="0"/>
              </a:rPr>
              <a:t>Morfologia del K-feldspato</a:t>
            </a:r>
          </a:p>
        </p:txBody>
      </p:sp>
    </p:spTree>
    <p:extLst>
      <p:ext uri="{BB962C8B-B14F-4D97-AF65-F5344CB8AC3E}">
        <p14:creationId xmlns:p14="http://schemas.microsoft.com/office/powerpoint/2010/main" val="3048731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357166"/>
            <a:ext cx="7772400" cy="1470025"/>
          </a:xfrm>
        </p:spPr>
        <p:txBody>
          <a:bodyPr/>
          <a:lstStyle/>
          <a:p>
            <a:r>
              <a:rPr lang="it-IT" dirty="0"/>
              <a:t>Associazioni</a:t>
            </a:r>
          </a:p>
        </p:txBody>
      </p:sp>
      <p:pic>
        <p:nvPicPr>
          <p:cNvPr id="1026" name="Picture 2"/>
          <p:cNvPicPr>
            <a:picLocks noChangeAspect="1" noChangeArrowheads="1"/>
          </p:cNvPicPr>
          <p:nvPr/>
        </p:nvPicPr>
        <p:blipFill>
          <a:blip r:embed="rId2" cstate="print"/>
          <a:srcRect/>
          <a:stretch>
            <a:fillRect/>
          </a:stretch>
        </p:blipFill>
        <p:spPr bwMode="auto">
          <a:xfrm>
            <a:off x="642910" y="2071678"/>
            <a:ext cx="7804151" cy="3714776"/>
          </a:xfrm>
          <a:prstGeom prst="rect">
            <a:avLst/>
          </a:prstGeom>
          <a:noFill/>
          <a:ln w="9525">
            <a:noFill/>
            <a:miter lim="800000"/>
            <a:headEnd/>
            <a:tailEnd/>
          </a:ln>
        </p:spPr>
      </p:pic>
      <p:sp>
        <p:nvSpPr>
          <p:cNvPr id="3" name="Segnaposto piè di pagina 2"/>
          <p:cNvSpPr>
            <a:spLocks noGrp="1"/>
          </p:cNvSpPr>
          <p:nvPr>
            <p:ph type="ftr" sz="quarter" idx="11"/>
          </p:nvPr>
        </p:nvSpPr>
        <p:spPr/>
        <p:txBody>
          <a:bodyPr/>
          <a:lstStyle/>
          <a:p>
            <a:r>
              <a:rPr lang="it-IT"/>
              <a:t>Mineralogia</a:t>
            </a:r>
          </a:p>
        </p:txBody>
      </p:sp>
      <p:sp>
        <p:nvSpPr>
          <p:cNvPr id="4" name="Segnaposto numero diapositiva 3"/>
          <p:cNvSpPr>
            <a:spLocks noGrp="1"/>
          </p:cNvSpPr>
          <p:nvPr>
            <p:ph type="sldNum" sz="quarter" idx="12"/>
          </p:nvPr>
        </p:nvSpPr>
        <p:spPr/>
        <p:txBody>
          <a:bodyPr/>
          <a:lstStyle/>
          <a:p>
            <a:fld id="{C57937E7-5E00-4AA9-BCFB-C1E18423E398}" type="slidenum">
              <a:rPr lang="it-IT" smtClean="0"/>
              <a:pPr/>
              <a:t>26</a:t>
            </a:fld>
            <a:endParaRPr lang="it-IT"/>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95536" y="476672"/>
            <a:ext cx="5472608" cy="369332"/>
          </a:xfrm>
          <a:prstGeom prst="rect">
            <a:avLst/>
          </a:prstGeom>
          <a:noFill/>
        </p:spPr>
        <p:txBody>
          <a:bodyPr wrap="square" rtlCol="0">
            <a:spAutoFit/>
          </a:bodyPr>
          <a:lstStyle/>
          <a:p>
            <a:r>
              <a:rPr lang="it-IT" dirty="0"/>
              <a:t>ASSOCIAZIONI REGOLARI:</a:t>
            </a:r>
          </a:p>
        </p:txBody>
      </p:sp>
      <p:sp>
        <p:nvSpPr>
          <p:cNvPr id="4" name="CasellaDiTesto 3"/>
          <p:cNvSpPr txBox="1"/>
          <p:nvPr/>
        </p:nvSpPr>
        <p:spPr>
          <a:xfrm>
            <a:off x="395536" y="1052736"/>
            <a:ext cx="8280920" cy="646331"/>
          </a:xfrm>
          <a:prstGeom prst="rect">
            <a:avLst/>
          </a:prstGeom>
          <a:noFill/>
        </p:spPr>
        <p:txBody>
          <a:bodyPr wrap="square" rtlCol="0">
            <a:spAutoFit/>
          </a:bodyPr>
          <a:lstStyle/>
          <a:p>
            <a:r>
              <a:rPr lang="it-IT" dirty="0"/>
              <a:t>PARALLELA:	unione di due o più individui della stessa specie, con parallelismo 		nelle direzioni cristallografiche.</a:t>
            </a:r>
          </a:p>
        </p:txBody>
      </p:sp>
      <p:pic>
        <p:nvPicPr>
          <p:cNvPr id="7" name="Immagine 6" descr="le5002.jpg"/>
          <p:cNvPicPr>
            <a:picLocks noChangeAspect="1"/>
          </p:cNvPicPr>
          <p:nvPr/>
        </p:nvPicPr>
        <p:blipFill rotWithShape="1">
          <a:blip r:embed="rId2" cstate="print"/>
          <a:srcRect l="46493" t="4875" r="21445" b="67592"/>
          <a:stretch/>
        </p:blipFill>
        <p:spPr>
          <a:xfrm>
            <a:off x="3275856" y="2708920"/>
            <a:ext cx="2664296" cy="3375900"/>
          </a:xfrm>
          <a:prstGeom prst="rect">
            <a:avLst/>
          </a:prstGeom>
        </p:spPr>
      </p:pic>
      <p:sp>
        <p:nvSpPr>
          <p:cNvPr id="2" name="Segnaposto piè di pagina 1"/>
          <p:cNvSpPr>
            <a:spLocks noGrp="1"/>
          </p:cNvSpPr>
          <p:nvPr>
            <p:ph type="ftr" sz="quarter" idx="11"/>
          </p:nvPr>
        </p:nvSpPr>
        <p:spPr/>
        <p:txBody>
          <a:bodyPr/>
          <a:lstStyle/>
          <a:p>
            <a:r>
              <a:rPr lang="it-IT"/>
              <a:t>Mineralogia</a:t>
            </a:r>
          </a:p>
        </p:txBody>
      </p:sp>
      <p:sp>
        <p:nvSpPr>
          <p:cNvPr id="5" name="Segnaposto numero diapositiva 4"/>
          <p:cNvSpPr>
            <a:spLocks noGrp="1"/>
          </p:cNvSpPr>
          <p:nvPr>
            <p:ph type="sldNum" sz="quarter" idx="12"/>
          </p:nvPr>
        </p:nvSpPr>
        <p:spPr/>
        <p:txBody>
          <a:bodyPr/>
          <a:lstStyle/>
          <a:p>
            <a:fld id="{C57937E7-5E00-4AA9-BCFB-C1E18423E398}" type="slidenum">
              <a:rPr lang="it-IT" smtClean="0"/>
              <a:pPr/>
              <a:t>27</a:t>
            </a:fld>
            <a:endParaRPr lang="it-IT"/>
          </a:p>
        </p:txBody>
      </p:sp>
    </p:spTree>
    <p:extLst>
      <p:ext uri="{BB962C8B-B14F-4D97-AF65-F5344CB8AC3E}">
        <p14:creationId xmlns:p14="http://schemas.microsoft.com/office/powerpoint/2010/main" val="593442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95536" y="476672"/>
            <a:ext cx="5472608" cy="369332"/>
          </a:xfrm>
          <a:prstGeom prst="rect">
            <a:avLst/>
          </a:prstGeom>
          <a:noFill/>
        </p:spPr>
        <p:txBody>
          <a:bodyPr wrap="square" rtlCol="0">
            <a:spAutoFit/>
          </a:bodyPr>
          <a:lstStyle/>
          <a:p>
            <a:r>
              <a:rPr lang="it-IT" dirty="0"/>
              <a:t>ASSOCIAZIONI REGOLARI:</a:t>
            </a:r>
          </a:p>
        </p:txBody>
      </p:sp>
      <p:sp>
        <p:nvSpPr>
          <p:cNvPr id="4" name="CasellaDiTesto 3"/>
          <p:cNvSpPr txBox="1"/>
          <p:nvPr/>
        </p:nvSpPr>
        <p:spPr>
          <a:xfrm>
            <a:off x="395536" y="1052736"/>
            <a:ext cx="8280920" cy="923330"/>
          </a:xfrm>
          <a:prstGeom prst="rect">
            <a:avLst/>
          </a:prstGeom>
          <a:noFill/>
        </p:spPr>
        <p:txBody>
          <a:bodyPr wrap="square" rtlCol="0">
            <a:spAutoFit/>
          </a:bodyPr>
          <a:lstStyle/>
          <a:p>
            <a:r>
              <a:rPr lang="it-IT" dirty="0"/>
              <a:t>GEMINATI:	unione di due o più individui della stessa specie, con diverse 		orientazioni cristallografiche, correlabili da un’operazione di 		simmetria, peculiare del geminato e non dei singoli individui.</a:t>
            </a:r>
          </a:p>
        </p:txBody>
      </p:sp>
      <p:pic>
        <p:nvPicPr>
          <p:cNvPr id="5" name="Immagine 4"/>
          <p:cNvPicPr>
            <a:picLocks noChangeAspect="1"/>
          </p:cNvPicPr>
          <p:nvPr/>
        </p:nvPicPr>
        <p:blipFill>
          <a:blip r:embed="rId2"/>
          <a:stretch>
            <a:fillRect/>
          </a:stretch>
        </p:blipFill>
        <p:spPr>
          <a:xfrm>
            <a:off x="1529668" y="2624134"/>
            <a:ext cx="6084664" cy="3037114"/>
          </a:xfrm>
          <a:prstGeom prst="rect">
            <a:avLst/>
          </a:prstGeom>
        </p:spPr>
      </p:pic>
      <p:sp>
        <p:nvSpPr>
          <p:cNvPr id="2" name="Segnaposto piè di pagina 1"/>
          <p:cNvSpPr>
            <a:spLocks noGrp="1"/>
          </p:cNvSpPr>
          <p:nvPr>
            <p:ph type="ftr" sz="quarter" idx="11"/>
          </p:nvPr>
        </p:nvSpPr>
        <p:spPr/>
        <p:txBody>
          <a:bodyPr/>
          <a:lstStyle/>
          <a:p>
            <a:r>
              <a:rPr lang="it-IT"/>
              <a:t>Mineralogia</a:t>
            </a:r>
          </a:p>
        </p:txBody>
      </p:sp>
      <p:sp>
        <p:nvSpPr>
          <p:cNvPr id="6" name="Segnaposto numero diapositiva 5"/>
          <p:cNvSpPr>
            <a:spLocks noGrp="1"/>
          </p:cNvSpPr>
          <p:nvPr>
            <p:ph type="sldNum" sz="quarter" idx="12"/>
          </p:nvPr>
        </p:nvSpPr>
        <p:spPr/>
        <p:txBody>
          <a:bodyPr/>
          <a:lstStyle/>
          <a:p>
            <a:fld id="{C57937E7-5E00-4AA9-BCFB-C1E18423E398}" type="slidenum">
              <a:rPr lang="it-IT" smtClean="0"/>
              <a:pPr/>
              <a:t>28</a:t>
            </a:fld>
            <a:endParaRPr lang="it-IT"/>
          </a:p>
        </p:txBody>
      </p:sp>
    </p:spTree>
    <p:extLst>
      <p:ext uri="{BB962C8B-B14F-4D97-AF65-F5344CB8AC3E}">
        <p14:creationId xmlns:p14="http://schemas.microsoft.com/office/powerpoint/2010/main" val="709136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95536" y="476672"/>
            <a:ext cx="5472608" cy="369332"/>
          </a:xfrm>
          <a:prstGeom prst="rect">
            <a:avLst/>
          </a:prstGeom>
          <a:noFill/>
        </p:spPr>
        <p:txBody>
          <a:bodyPr wrap="square" rtlCol="0">
            <a:spAutoFit/>
          </a:bodyPr>
          <a:lstStyle/>
          <a:p>
            <a:r>
              <a:rPr lang="it-IT" dirty="0"/>
              <a:t>ASSOCIAZIONI REGOLARI: GEMINATI</a:t>
            </a:r>
          </a:p>
        </p:txBody>
      </p:sp>
      <p:sp>
        <p:nvSpPr>
          <p:cNvPr id="4" name="CasellaDiTesto 3"/>
          <p:cNvSpPr txBox="1"/>
          <p:nvPr/>
        </p:nvSpPr>
        <p:spPr>
          <a:xfrm>
            <a:off x="395536" y="908720"/>
            <a:ext cx="8280920" cy="2862323"/>
          </a:xfrm>
          <a:prstGeom prst="rect">
            <a:avLst/>
          </a:prstGeom>
          <a:noFill/>
        </p:spPr>
        <p:txBody>
          <a:bodyPr wrap="square" rtlCol="0">
            <a:spAutoFit/>
          </a:bodyPr>
          <a:lstStyle/>
          <a:p>
            <a:r>
              <a:rPr lang="it-IT" dirty="0"/>
              <a:t>Piano di contatto: piano secondo il quale si uniscono i due individui.</a:t>
            </a:r>
          </a:p>
          <a:p>
            <a:endParaRPr lang="it-IT" dirty="0"/>
          </a:p>
          <a:p>
            <a:r>
              <a:rPr lang="it-IT" dirty="0"/>
              <a:t>LISCIO: 		geminati di contatto.</a:t>
            </a:r>
          </a:p>
          <a:p>
            <a:r>
              <a:rPr lang="it-IT" dirty="0"/>
              <a:t>SINUOSO: 	geminati di compenetrazione.</a:t>
            </a:r>
          </a:p>
          <a:p>
            <a:endParaRPr lang="it-IT" dirty="0"/>
          </a:p>
          <a:p>
            <a:r>
              <a:rPr lang="it-IT" dirty="0"/>
              <a:t>Geminati di più individui: </a:t>
            </a:r>
            <a:r>
              <a:rPr lang="it-IT" dirty="0" err="1"/>
              <a:t>poligeminati</a:t>
            </a:r>
            <a:r>
              <a:rPr lang="it-IT" dirty="0"/>
              <a:t> o geminati polisintetici</a:t>
            </a:r>
          </a:p>
          <a:p>
            <a:endParaRPr lang="it-IT" dirty="0"/>
          </a:p>
          <a:p>
            <a:r>
              <a:rPr lang="it-IT" dirty="0"/>
              <a:t>Talvolta i geminati presentano particolari caratteristiche come angoli rientranti e striature, che ne permettono il riconoscimento.</a:t>
            </a:r>
          </a:p>
          <a:p>
            <a:endParaRPr lang="it-IT" dirty="0"/>
          </a:p>
        </p:txBody>
      </p:sp>
      <p:pic>
        <p:nvPicPr>
          <p:cNvPr id="5" name="Immagine 4" descr="geminati 1.jpe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557391" y="4135340"/>
            <a:ext cx="1408176" cy="1741932"/>
          </a:xfrm>
          <a:prstGeom prst="rect">
            <a:avLst/>
          </a:prstGeom>
        </p:spPr>
      </p:pic>
      <p:pic>
        <p:nvPicPr>
          <p:cNvPr id="6" name="Immagine 5" descr="geminati 2.jpeg"/>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178433" y="4005064"/>
            <a:ext cx="1677924" cy="1929384"/>
          </a:xfrm>
          <a:prstGeom prst="rect">
            <a:avLst/>
          </a:prstGeom>
        </p:spPr>
      </p:pic>
      <p:pic>
        <p:nvPicPr>
          <p:cNvPr id="7" name="Immagine 6" descr="geminati.jpeg"/>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034790" y="3982176"/>
            <a:ext cx="1344168" cy="2039112"/>
          </a:xfrm>
          <a:prstGeom prst="rect">
            <a:avLst/>
          </a:prstGeom>
        </p:spPr>
      </p:pic>
      <p:sp>
        <p:nvSpPr>
          <p:cNvPr id="2" name="Segnaposto piè di pagina 1"/>
          <p:cNvSpPr>
            <a:spLocks noGrp="1"/>
          </p:cNvSpPr>
          <p:nvPr>
            <p:ph type="ftr" sz="quarter" idx="11"/>
          </p:nvPr>
        </p:nvSpPr>
        <p:spPr/>
        <p:txBody>
          <a:bodyPr/>
          <a:lstStyle/>
          <a:p>
            <a:r>
              <a:rPr lang="it-IT"/>
              <a:t>Mineralogia</a:t>
            </a:r>
          </a:p>
        </p:txBody>
      </p:sp>
      <p:sp>
        <p:nvSpPr>
          <p:cNvPr id="8" name="Segnaposto numero diapositiva 7"/>
          <p:cNvSpPr>
            <a:spLocks noGrp="1"/>
          </p:cNvSpPr>
          <p:nvPr>
            <p:ph type="sldNum" sz="quarter" idx="12"/>
          </p:nvPr>
        </p:nvSpPr>
        <p:spPr/>
        <p:txBody>
          <a:bodyPr/>
          <a:lstStyle/>
          <a:p>
            <a:fld id="{C57937E7-5E00-4AA9-BCFB-C1E18423E398}" type="slidenum">
              <a:rPr lang="it-IT" smtClean="0"/>
              <a:pPr/>
              <a:t>29</a:t>
            </a:fld>
            <a:endParaRPr lang="it-IT"/>
          </a:p>
        </p:txBody>
      </p:sp>
    </p:spTree>
    <p:extLst>
      <p:ext uri="{BB962C8B-B14F-4D97-AF65-F5344CB8AC3E}">
        <p14:creationId xmlns:p14="http://schemas.microsoft.com/office/powerpoint/2010/main" val="1867281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it-IT"/>
              <a:t>Mineralogia</a:t>
            </a:r>
          </a:p>
        </p:txBody>
      </p:sp>
      <p:sp>
        <p:nvSpPr>
          <p:cNvPr id="4" name="Segnaposto numero diapositiva 3"/>
          <p:cNvSpPr>
            <a:spLocks noGrp="1"/>
          </p:cNvSpPr>
          <p:nvPr>
            <p:ph type="sldNum" sz="quarter" idx="12"/>
          </p:nvPr>
        </p:nvSpPr>
        <p:spPr/>
        <p:txBody>
          <a:bodyPr/>
          <a:lstStyle/>
          <a:p>
            <a:fld id="{C57937E7-5E00-4AA9-BCFB-C1E18423E398}" type="slidenum">
              <a:rPr lang="it-IT" smtClean="0"/>
              <a:pPr/>
              <a:t>3</a:t>
            </a:fld>
            <a:endParaRPr lang="it-IT"/>
          </a:p>
        </p:txBody>
      </p:sp>
      <p:pic>
        <p:nvPicPr>
          <p:cNvPr id="5" name="Immagine 4" descr="Schermata 2019-03-14 alle 22.34.2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0200" y="1714500"/>
            <a:ext cx="3390900" cy="3416300"/>
          </a:xfrm>
          <a:prstGeom prst="rect">
            <a:avLst/>
          </a:prstGeom>
        </p:spPr>
      </p:pic>
    </p:spTree>
    <p:extLst>
      <p:ext uri="{BB962C8B-B14F-4D97-AF65-F5344CB8AC3E}">
        <p14:creationId xmlns:p14="http://schemas.microsoft.com/office/powerpoint/2010/main" val="16452505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95536" y="476672"/>
            <a:ext cx="5472608" cy="369332"/>
          </a:xfrm>
          <a:prstGeom prst="rect">
            <a:avLst/>
          </a:prstGeom>
          <a:noFill/>
        </p:spPr>
        <p:txBody>
          <a:bodyPr wrap="square" rtlCol="0">
            <a:spAutoFit/>
          </a:bodyPr>
          <a:lstStyle/>
          <a:p>
            <a:r>
              <a:rPr lang="it-IT" dirty="0"/>
              <a:t>ASSOCIAZIONI REGOLARI: GEMINATI</a:t>
            </a:r>
          </a:p>
        </p:txBody>
      </p:sp>
      <p:sp>
        <p:nvSpPr>
          <p:cNvPr id="5" name="CasellaDiTesto 4"/>
          <p:cNvSpPr txBox="1"/>
          <p:nvPr/>
        </p:nvSpPr>
        <p:spPr>
          <a:xfrm>
            <a:off x="467544" y="1052736"/>
            <a:ext cx="7920880" cy="5355313"/>
          </a:xfrm>
          <a:prstGeom prst="rect">
            <a:avLst/>
          </a:prstGeom>
          <a:noFill/>
        </p:spPr>
        <p:txBody>
          <a:bodyPr wrap="square" rtlCol="0">
            <a:spAutoFit/>
          </a:bodyPr>
          <a:lstStyle/>
          <a:p>
            <a:r>
              <a:rPr lang="it-IT" dirty="0"/>
              <a:t>I meccanismi della geminazione sono stati formulati da </a:t>
            </a:r>
            <a:r>
              <a:rPr lang="it-IT" dirty="0" err="1"/>
              <a:t>Buerger</a:t>
            </a:r>
            <a:r>
              <a:rPr lang="it-IT" dirty="0"/>
              <a:t>.</a:t>
            </a:r>
          </a:p>
          <a:p>
            <a:endParaRPr lang="it-IT" dirty="0">
              <a:hlinkClick r:id="rId2"/>
            </a:endParaRPr>
          </a:p>
          <a:p>
            <a:pPr marL="285750" indent="-285750" algn="just">
              <a:buFont typeface="Arial"/>
              <a:buChar char="•"/>
            </a:pPr>
            <a:r>
              <a:rPr lang="it-IT" b="1" dirty="0"/>
              <a:t>G</a:t>
            </a:r>
            <a:r>
              <a:rPr lang="it-IT" b="1" i="1" dirty="0"/>
              <a:t>eminati per accrescimento</a:t>
            </a:r>
            <a:r>
              <a:rPr lang="it-IT" i="1" dirty="0"/>
              <a:t>: </a:t>
            </a:r>
            <a:r>
              <a:rPr lang="it-IT" dirty="0"/>
              <a:t>dipendono dal posizionamento di atomi o ioni (o gruppi di atomi o ioni) sulla parte esterna di un cristallo in accrescimento in modo tale che la disposizione regolare del reticolo cristallino originario sia interrotta. La geminazione per accrescimento riflette eventi accidentali durante la crescita libera, detti </a:t>
            </a:r>
            <a:r>
              <a:rPr lang="it-IT" i="1" dirty="0"/>
              <a:t>errori di nucleazione</a:t>
            </a:r>
            <a:r>
              <a:rPr lang="it-IT" dirty="0"/>
              <a:t> ed è la cosiddetta </a:t>
            </a:r>
            <a:r>
              <a:rPr lang="it-IT" i="1" dirty="0"/>
              <a:t>geminazione primaria</a:t>
            </a:r>
            <a:r>
              <a:rPr lang="it-IT" dirty="0"/>
              <a:t>.</a:t>
            </a:r>
          </a:p>
          <a:p>
            <a:pPr marL="285750" indent="-285750" algn="just">
              <a:buFont typeface="Arial"/>
              <a:buChar char="•"/>
            </a:pPr>
            <a:r>
              <a:rPr lang="it-IT" b="1" dirty="0"/>
              <a:t>G</a:t>
            </a:r>
            <a:r>
              <a:rPr lang="it-IT" b="1" i="1" dirty="0"/>
              <a:t>eminati per trasformazione</a:t>
            </a:r>
            <a:r>
              <a:rPr lang="it-IT" i="1" dirty="0"/>
              <a:t>:</a:t>
            </a:r>
            <a:r>
              <a:rPr lang="it-IT" dirty="0"/>
              <a:t> si formano a partire da preesistenti cristalli in seguito a trasformazioni polimorfe. Un esempio è dato dai cristalli di quarzo. Ad esempio il quarzo-β, raffreddandosi ad una temperatura inferiore a 573 °C, si trasforma in quarzo-α. Nel passaggio a quarzo-α, la struttura originale del quarzo-β può scegliere fra queste due orientazioni, legate fra di loro da una rotazione di 180°, a causa della struttura trigonale del quarzo-α.</a:t>
            </a:r>
          </a:p>
          <a:p>
            <a:pPr marL="285750" indent="-285750" algn="just">
              <a:buFont typeface="Arial"/>
              <a:buChar char="•"/>
            </a:pPr>
            <a:r>
              <a:rPr lang="it-IT" b="1" dirty="0"/>
              <a:t>G</a:t>
            </a:r>
            <a:r>
              <a:rPr lang="it-IT" b="1" i="1" dirty="0"/>
              <a:t>eminati per scivolamento</a:t>
            </a:r>
            <a:r>
              <a:rPr lang="it-IT" i="1" dirty="0"/>
              <a:t>:</a:t>
            </a:r>
            <a:r>
              <a:rPr lang="it-IT" dirty="0"/>
              <a:t> si genera in seguito alla deformazione di un cristallo per applicazione di uno sforzo meccanico; lo sforzo applicato produce uno scivolamento degli atomi a piccola scala, e se non avviene la rottura, si può avere geminazione. Questo tipo di geminazione è comune nei metalli e frequente nella calcite.</a:t>
            </a:r>
          </a:p>
        </p:txBody>
      </p:sp>
      <p:sp>
        <p:nvSpPr>
          <p:cNvPr id="2" name="Segnaposto piè di pagina 1"/>
          <p:cNvSpPr>
            <a:spLocks noGrp="1"/>
          </p:cNvSpPr>
          <p:nvPr>
            <p:ph type="ftr" sz="quarter" idx="11"/>
          </p:nvPr>
        </p:nvSpPr>
        <p:spPr/>
        <p:txBody>
          <a:bodyPr/>
          <a:lstStyle/>
          <a:p>
            <a:r>
              <a:rPr lang="it-IT"/>
              <a:t>Mineralogia</a:t>
            </a:r>
          </a:p>
        </p:txBody>
      </p:sp>
      <p:sp>
        <p:nvSpPr>
          <p:cNvPr id="4" name="Segnaposto numero diapositiva 3"/>
          <p:cNvSpPr>
            <a:spLocks noGrp="1"/>
          </p:cNvSpPr>
          <p:nvPr>
            <p:ph type="sldNum" sz="quarter" idx="12"/>
          </p:nvPr>
        </p:nvSpPr>
        <p:spPr/>
        <p:txBody>
          <a:bodyPr/>
          <a:lstStyle/>
          <a:p>
            <a:fld id="{C57937E7-5E00-4AA9-BCFB-C1E18423E398}" type="slidenum">
              <a:rPr lang="it-IT" smtClean="0"/>
              <a:pPr/>
              <a:t>30</a:t>
            </a:fld>
            <a:endParaRPr lang="it-IT"/>
          </a:p>
        </p:txBody>
      </p:sp>
    </p:spTree>
    <p:extLst>
      <p:ext uri="{BB962C8B-B14F-4D97-AF65-F5344CB8AC3E}">
        <p14:creationId xmlns:p14="http://schemas.microsoft.com/office/powerpoint/2010/main" val="62831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67544" y="548681"/>
            <a:ext cx="5472608" cy="369332"/>
          </a:xfrm>
          <a:prstGeom prst="rect">
            <a:avLst/>
          </a:prstGeom>
          <a:noFill/>
        </p:spPr>
        <p:txBody>
          <a:bodyPr wrap="square" rtlCol="0">
            <a:spAutoFit/>
          </a:bodyPr>
          <a:lstStyle/>
          <a:p>
            <a:r>
              <a:rPr lang="it-IT" dirty="0"/>
              <a:t>ESEMPI DI GEMINATI TIPICI: Sistema Triclino</a:t>
            </a:r>
          </a:p>
        </p:txBody>
      </p:sp>
      <p:sp>
        <p:nvSpPr>
          <p:cNvPr id="4" name="Segnaposto piè di pagina 3"/>
          <p:cNvSpPr>
            <a:spLocks noGrp="1"/>
          </p:cNvSpPr>
          <p:nvPr>
            <p:ph type="ftr" sz="quarter" idx="11"/>
          </p:nvPr>
        </p:nvSpPr>
        <p:spPr/>
        <p:txBody>
          <a:bodyPr/>
          <a:lstStyle/>
          <a:p>
            <a:r>
              <a:rPr lang="it-IT"/>
              <a:t>Mineralogia</a:t>
            </a:r>
          </a:p>
        </p:txBody>
      </p:sp>
      <p:sp>
        <p:nvSpPr>
          <p:cNvPr id="5" name="Segnaposto numero diapositiva 4"/>
          <p:cNvSpPr>
            <a:spLocks noGrp="1"/>
          </p:cNvSpPr>
          <p:nvPr>
            <p:ph type="sldNum" sz="quarter" idx="12"/>
          </p:nvPr>
        </p:nvSpPr>
        <p:spPr/>
        <p:txBody>
          <a:bodyPr/>
          <a:lstStyle/>
          <a:p>
            <a:fld id="{C57937E7-5E00-4AA9-BCFB-C1E18423E398}" type="slidenum">
              <a:rPr lang="it-IT" smtClean="0"/>
              <a:pPr/>
              <a:t>31</a:t>
            </a:fld>
            <a:endParaRPr lang="it-IT"/>
          </a:p>
        </p:txBody>
      </p:sp>
      <p:pic>
        <p:nvPicPr>
          <p:cNvPr id="6" name="Immagine 5" descr="Schermata 2019-03-14 alle 22.17.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0" y="1866900"/>
            <a:ext cx="8953500" cy="3124200"/>
          </a:xfrm>
          <a:prstGeom prst="rect">
            <a:avLst/>
          </a:prstGeom>
        </p:spPr>
      </p:pic>
    </p:spTree>
    <p:extLst>
      <p:ext uri="{BB962C8B-B14F-4D97-AF65-F5344CB8AC3E}">
        <p14:creationId xmlns:p14="http://schemas.microsoft.com/office/powerpoint/2010/main" val="14372506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67544" y="548680"/>
            <a:ext cx="4464496" cy="648072"/>
          </a:xfrm>
          <a:prstGeom prst="rect">
            <a:avLst/>
          </a:prstGeom>
          <a:noFill/>
        </p:spPr>
        <p:txBody>
          <a:bodyPr wrap="square" rtlCol="0">
            <a:spAutoFit/>
          </a:bodyPr>
          <a:lstStyle/>
          <a:p>
            <a:r>
              <a:rPr lang="it-IT" dirty="0"/>
              <a:t>ESEMPI DI GEMINATI TIPICI: </a:t>
            </a:r>
          </a:p>
          <a:p>
            <a:r>
              <a:rPr lang="it-IT" dirty="0"/>
              <a:t>Sistemi Monoclino, Rombico e Trigonale</a:t>
            </a:r>
          </a:p>
        </p:txBody>
      </p:sp>
      <p:sp>
        <p:nvSpPr>
          <p:cNvPr id="4" name="Segnaposto piè di pagina 3"/>
          <p:cNvSpPr>
            <a:spLocks noGrp="1"/>
          </p:cNvSpPr>
          <p:nvPr>
            <p:ph type="ftr" sz="quarter" idx="11"/>
          </p:nvPr>
        </p:nvSpPr>
        <p:spPr/>
        <p:txBody>
          <a:bodyPr/>
          <a:lstStyle/>
          <a:p>
            <a:r>
              <a:rPr lang="it-IT"/>
              <a:t>Mineralogia</a:t>
            </a:r>
          </a:p>
        </p:txBody>
      </p:sp>
      <p:sp>
        <p:nvSpPr>
          <p:cNvPr id="5" name="Segnaposto numero diapositiva 4"/>
          <p:cNvSpPr>
            <a:spLocks noGrp="1"/>
          </p:cNvSpPr>
          <p:nvPr>
            <p:ph type="sldNum" sz="quarter" idx="12"/>
          </p:nvPr>
        </p:nvSpPr>
        <p:spPr/>
        <p:txBody>
          <a:bodyPr/>
          <a:lstStyle/>
          <a:p>
            <a:fld id="{C57937E7-5E00-4AA9-BCFB-C1E18423E398}" type="slidenum">
              <a:rPr lang="it-IT" smtClean="0"/>
              <a:pPr/>
              <a:t>32</a:t>
            </a:fld>
            <a:endParaRPr lang="it-IT"/>
          </a:p>
        </p:txBody>
      </p:sp>
      <p:pic>
        <p:nvPicPr>
          <p:cNvPr id="6" name="Immagine 5" descr="Schermata 2019-03-14 alle 22.15.3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3933056"/>
            <a:ext cx="2425700" cy="2540000"/>
          </a:xfrm>
          <a:prstGeom prst="rect">
            <a:avLst/>
          </a:prstGeom>
        </p:spPr>
      </p:pic>
      <p:pic>
        <p:nvPicPr>
          <p:cNvPr id="7" name="Immagine 6" descr="Schermata 2019-03-14 alle 22.16.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3933056"/>
            <a:ext cx="3848100" cy="2616200"/>
          </a:xfrm>
          <a:prstGeom prst="rect">
            <a:avLst/>
          </a:prstGeom>
        </p:spPr>
      </p:pic>
      <p:pic>
        <p:nvPicPr>
          <p:cNvPr id="8" name="Immagine 7" descr="Schermata 2019-03-14 alle 22.16.1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1196752"/>
            <a:ext cx="4114800" cy="2514600"/>
          </a:xfrm>
          <a:prstGeom prst="rect">
            <a:avLst/>
          </a:prstGeom>
        </p:spPr>
      </p:pic>
      <p:pic>
        <p:nvPicPr>
          <p:cNvPr id="9" name="Immagine 8" descr="Schermata 2019-03-14 alle 22.25.5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0112" y="1363340"/>
            <a:ext cx="2933700" cy="2425700"/>
          </a:xfrm>
          <a:prstGeom prst="rect">
            <a:avLst/>
          </a:prstGeom>
        </p:spPr>
      </p:pic>
    </p:spTree>
    <p:extLst>
      <p:ext uri="{BB962C8B-B14F-4D97-AF65-F5344CB8AC3E}">
        <p14:creationId xmlns:p14="http://schemas.microsoft.com/office/powerpoint/2010/main" val="28843717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67544" y="548680"/>
            <a:ext cx="5472608" cy="369332"/>
          </a:xfrm>
          <a:prstGeom prst="rect">
            <a:avLst/>
          </a:prstGeom>
          <a:noFill/>
        </p:spPr>
        <p:txBody>
          <a:bodyPr wrap="square" rtlCol="0">
            <a:spAutoFit/>
          </a:bodyPr>
          <a:lstStyle/>
          <a:p>
            <a:r>
              <a:rPr lang="it-IT" dirty="0"/>
              <a:t>ESEMPI DI GEMINATI TIPICI: Sistema Cubico</a:t>
            </a:r>
          </a:p>
        </p:txBody>
      </p:sp>
      <p:sp>
        <p:nvSpPr>
          <p:cNvPr id="4" name="Segnaposto piè di pagina 3"/>
          <p:cNvSpPr>
            <a:spLocks noGrp="1"/>
          </p:cNvSpPr>
          <p:nvPr>
            <p:ph type="ftr" sz="quarter" idx="11"/>
          </p:nvPr>
        </p:nvSpPr>
        <p:spPr/>
        <p:txBody>
          <a:bodyPr/>
          <a:lstStyle/>
          <a:p>
            <a:r>
              <a:rPr lang="it-IT"/>
              <a:t>Mineralogia</a:t>
            </a:r>
          </a:p>
        </p:txBody>
      </p:sp>
      <p:sp>
        <p:nvSpPr>
          <p:cNvPr id="5" name="Segnaposto numero diapositiva 4"/>
          <p:cNvSpPr>
            <a:spLocks noGrp="1"/>
          </p:cNvSpPr>
          <p:nvPr>
            <p:ph type="sldNum" sz="quarter" idx="12"/>
          </p:nvPr>
        </p:nvSpPr>
        <p:spPr/>
        <p:txBody>
          <a:bodyPr/>
          <a:lstStyle/>
          <a:p>
            <a:fld id="{C57937E7-5E00-4AA9-BCFB-C1E18423E398}" type="slidenum">
              <a:rPr lang="it-IT" smtClean="0"/>
              <a:pPr/>
              <a:t>33</a:t>
            </a:fld>
            <a:endParaRPr lang="it-IT"/>
          </a:p>
        </p:txBody>
      </p:sp>
      <p:pic>
        <p:nvPicPr>
          <p:cNvPr id="6" name="Immagine 5" descr="Schermata 2019-03-14 alle 22.16.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900" y="1219200"/>
            <a:ext cx="7442200" cy="4419600"/>
          </a:xfrm>
          <a:prstGeom prst="rect">
            <a:avLst/>
          </a:prstGeom>
        </p:spPr>
      </p:pic>
    </p:spTree>
    <p:extLst>
      <p:ext uri="{BB962C8B-B14F-4D97-AF65-F5344CB8AC3E}">
        <p14:creationId xmlns:p14="http://schemas.microsoft.com/office/powerpoint/2010/main" val="11521419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Mineralogia</a:t>
            </a:r>
          </a:p>
        </p:txBody>
      </p:sp>
      <p:sp>
        <p:nvSpPr>
          <p:cNvPr id="3" name="Segnaposto numero diapositiva 2"/>
          <p:cNvSpPr>
            <a:spLocks noGrp="1"/>
          </p:cNvSpPr>
          <p:nvPr>
            <p:ph type="sldNum" sz="quarter" idx="12"/>
          </p:nvPr>
        </p:nvSpPr>
        <p:spPr/>
        <p:txBody>
          <a:bodyPr/>
          <a:lstStyle/>
          <a:p>
            <a:fld id="{C57937E7-5E00-4AA9-BCFB-C1E18423E398}" type="slidenum">
              <a:rPr lang="it-IT" smtClean="0"/>
              <a:pPr/>
              <a:t>34</a:t>
            </a:fld>
            <a:endParaRPr lang="it-IT"/>
          </a:p>
        </p:txBody>
      </p:sp>
      <p:pic>
        <p:nvPicPr>
          <p:cNvPr id="4" name="Immagine 3" descr="Schermata 2019-03-14 alle 22.28.3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 y="1435100"/>
            <a:ext cx="8953500" cy="3987800"/>
          </a:xfrm>
          <a:prstGeom prst="rect">
            <a:avLst/>
          </a:prstGeom>
        </p:spPr>
      </p:pic>
    </p:spTree>
    <p:extLst>
      <p:ext uri="{BB962C8B-B14F-4D97-AF65-F5344CB8AC3E}">
        <p14:creationId xmlns:p14="http://schemas.microsoft.com/office/powerpoint/2010/main" val="40867285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42844" y="0"/>
            <a:ext cx="4960972" cy="321471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5143504" y="3071810"/>
            <a:ext cx="3576653" cy="3276514"/>
          </a:xfrm>
          <a:prstGeom prst="rect">
            <a:avLst/>
          </a:prstGeom>
          <a:noFill/>
          <a:ln w="9525">
            <a:noFill/>
            <a:miter lim="800000"/>
            <a:headEnd/>
            <a:tailEnd/>
          </a:ln>
        </p:spPr>
      </p:pic>
      <p:sp>
        <p:nvSpPr>
          <p:cNvPr id="2" name="Segnaposto piè di pagina 1"/>
          <p:cNvSpPr>
            <a:spLocks noGrp="1"/>
          </p:cNvSpPr>
          <p:nvPr>
            <p:ph type="ftr" sz="quarter" idx="11"/>
          </p:nvPr>
        </p:nvSpPr>
        <p:spPr/>
        <p:txBody>
          <a:bodyPr/>
          <a:lstStyle/>
          <a:p>
            <a:r>
              <a:rPr lang="it-IT"/>
              <a:t>Mineralogia</a:t>
            </a:r>
          </a:p>
        </p:txBody>
      </p:sp>
      <p:sp>
        <p:nvSpPr>
          <p:cNvPr id="3" name="Segnaposto numero diapositiva 2"/>
          <p:cNvSpPr>
            <a:spLocks noGrp="1"/>
          </p:cNvSpPr>
          <p:nvPr>
            <p:ph type="sldNum" sz="quarter" idx="12"/>
          </p:nvPr>
        </p:nvSpPr>
        <p:spPr/>
        <p:txBody>
          <a:bodyPr/>
          <a:lstStyle/>
          <a:p>
            <a:fld id="{C57937E7-5E00-4AA9-BCFB-C1E18423E398}" type="slidenum">
              <a:rPr lang="it-IT" smtClean="0"/>
              <a:pPr/>
              <a:t>35</a:t>
            </a:fld>
            <a:endParaRPr lang="it-IT"/>
          </a:p>
        </p:txBody>
      </p:sp>
    </p:spTree>
    <p:extLst>
      <p:ext uri="{BB962C8B-B14F-4D97-AF65-F5344CB8AC3E}">
        <p14:creationId xmlns:p14="http://schemas.microsoft.com/office/powerpoint/2010/main" val="2670250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8F77978-536B-F0DF-A3B0-4E530D1A2C8C}"/>
              </a:ext>
            </a:extLst>
          </p:cNvPr>
          <p:cNvSpPr>
            <a:spLocks noGrp="1"/>
          </p:cNvSpPr>
          <p:nvPr>
            <p:ph type="ftr" sz="quarter" idx="11"/>
          </p:nvPr>
        </p:nvSpPr>
        <p:spPr/>
        <p:txBody>
          <a:bodyPr/>
          <a:lstStyle/>
          <a:p>
            <a:r>
              <a:rPr lang="it-IT"/>
              <a:t>Mineralogia</a:t>
            </a:r>
          </a:p>
        </p:txBody>
      </p:sp>
      <p:sp>
        <p:nvSpPr>
          <p:cNvPr id="3" name="Slide Number Placeholder 2">
            <a:extLst>
              <a:ext uri="{FF2B5EF4-FFF2-40B4-BE49-F238E27FC236}">
                <a16:creationId xmlns:a16="http://schemas.microsoft.com/office/drawing/2014/main" id="{9F607E76-B20D-7011-C5A3-D3A47E51B374}"/>
              </a:ext>
            </a:extLst>
          </p:cNvPr>
          <p:cNvSpPr>
            <a:spLocks noGrp="1"/>
          </p:cNvSpPr>
          <p:nvPr>
            <p:ph type="sldNum" sz="quarter" idx="12"/>
          </p:nvPr>
        </p:nvSpPr>
        <p:spPr/>
        <p:txBody>
          <a:bodyPr/>
          <a:lstStyle/>
          <a:p>
            <a:fld id="{C57937E7-5E00-4AA9-BCFB-C1E18423E398}" type="slidenum">
              <a:rPr lang="it-IT" smtClean="0"/>
              <a:pPr/>
              <a:t>4</a:t>
            </a:fld>
            <a:endParaRPr lang="it-IT"/>
          </a:p>
        </p:txBody>
      </p:sp>
      <p:pic>
        <p:nvPicPr>
          <p:cNvPr id="5" name="Picture 4">
            <a:extLst>
              <a:ext uri="{FF2B5EF4-FFF2-40B4-BE49-F238E27FC236}">
                <a16:creationId xmlns:a16="http://schemas.microsoft.com/office/drawing/2014/main" id="{9B5698F5-CA5F-74CD-D649-78B0AB308E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545031"/>
            <a:ext cx="7772400" cy="5767939"/>
          </a:xfrm>
          <a:prstGeom prst="rect">
            <a:avLst/>
          </a:prstGeom>
        </p:spPr>
      </p:pic>
    </p:spTree>
    <p:extLst>
      <p:ext uri="{BB962C8B-B14F-4D97-AF65-F5344CB8AC3E}">
        <p14:creationId xmlns:p14="http://schemas.microsoft.com/office/powerpoint/2010/main" val="4201952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9540EAC-FE61-B2B8-8858-D9C5E1DCD8D1}"/>
              </a:ext>
            </a:extLst>
          </p:cNvPr>
          <p:cNvSpPr>
            <a:spLocks noGrp="1"/>
          </p:cNvSpPr>
          <p:nvPr>
            <p:ph type="ftr" sz="quarter" idx="11"/>
          </p:nvPr>
        </p:nvSpPr>
        <p:spPr/>
        <p:txBody>
          <a:bodyPr/>
          <a:lstStyle/>
          <a:p>
            <a:r>
              <a:rPr lang="it-IT"/>
              <a:t>Mineralogia</a:t>
            </a:r>
          </a:p>
        </p:txBody>
      </p:sp>
      <p:sp>
        <p:nvSpPr>
          <p:cNvPr id="3" name="Slide Number Placeholder 2">
            <a:extLst>
              <a:ext uri="{FF2B5EF4-FFF2-40B4-BE49-F238E27FC236}">
                <a16:creationId xmlns:a16="http://schemas.microsoft.com/office/drawing/2014/main" id="{EA120748-6585-2836-95A1-E605DF6A8EAA}"/>
              </a:ext>
            </a:extLst>
          </p:cNvPr>
          <p:cNvSpPr>
            <a:spLocks noGrp="1"/>
          </p:cNvSpPr>
          <p:nvPr>
            <p:ph type="sldNum" sz="quarter" idx="12"/>
          </p:nvPr>
        </p:nvSpPr>
        <p:spPr/>
        <p:txBody>
          <a:bodyPr/>
          <a:lstStyle/>
          <a:p>
            <a:fld id="{C57937E7-5E00-4AA9-BCFB-C1E18423E398}" type="slidenum">
              <a:rPr lang="it-IT" smtClean="0"/>
              <a:pPr/>
              <a:t>5</a:t>
            </a:fld>
            <a:endParaRPr lang="it-IT"/>
          </a:p>
        </p:txBody>
      </p:sp>
      <p:pic>
        <p:nvPicPr>
          <p:cNvPr id="5" name="Picture 4">
            <a:extLst>
              <a:ext uri="{FF2B5EF4-FFF2-40B4-BE49-F238E27FC236}">
                <a16:creationId xmlns:a16="http://schemas.microsoft.com/office/drawing/2014/main" id="{D162C532-5CC9-CFB6-69DF-869C26555B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613032"/>
            <a:ext cx="7772400" cy="5631937"/>
          </a:xfrm>
          <a:prstGeom prst="rect">
            <a:avLst/>
          </a:prstGeom>
        </p:spPr>
      </p:pic>
    </p:spTree>
    <p:extLst>
      <p:ext uri="{BB962C8B-B14F-4D97-AF65-F5344CB8AC3E}">
        <p14:creationId xmlns:p14="http://schemas.microsoft.com/office/powerpoint/2010/main" val="2830519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it-IT"/>
              <a:t>Mineralogia</a:t>
            </a:r>
          </a:p>
        </p:txBody>
      </p:sp>
      <p:sp>
        <p:nvSpPr>
          <p:cNvPr id="4" name="Segnaposto numero diapositiva 3"/>
          <p:cNvSpPr>
            <a:spLocks noGrp="1"/>
          </p:cNvSpPr>
          <p:nvPr>
            <p:ph type="sldNum" sz="quarter" idx="12"/>
          </p:nvPr>
        </p:nvSpPr>
        <p:spPr/>
        <p:txBody>
          <a:bodyPr/>
          <a:lstStyle/>
          <a:p>
            <a:fld id="{C57937E7-5E00-4AA9-BCFB-C1E18423E398}" type="slidenum">
              <a:rPr lang="it-IT" smtClean="0"/>
              <a:pPr/>
              <a:t>6</a:t>
            </a:fld>
            <a:endParaRPr lang="it-IT"/>
          </a:p>
        </p:txBody>
      </p:sp>
      <p:pic>
        <p:nvPicPr>
          <p:cNvPr id="2" name="Picture 1" descr="page23image51334096">
            <a:extLst>
              <a:ext uri="{FF2B5EF4-FFF2-40B4-BE49-F238E27FC236}">
                <a16:creationId xmlns:a16="http://schemas.microsoft.com/office/drawing/2014/main" id="{4D3A5801-E590-FE89-CE01-C900331F4F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1962"/>
            <a:ext cx="8064896"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492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it-IT"/>
              <a:t>Mineralogia</a:t>
            </a:r>
          </a:p>
        </p:txBody>
      </p:sp>
      <p:sp>
        <p:nvSpPr>
          <p:cNvPr id="4" name="Segnaposto numero diapositiva 3"/>
          <p:cNvSpPr>
            <a:spLocks noGrp="1"/>
          </p:cNvSpPr>
          <p:nvPr>
            <p:ph type="sldNum" sz="quarter" idx="12"/>
          </p:nvPr>
        </p:nvSpPr>
        <p:spPr/>
        <p:txBody>
          <a:bodyPr/>
          <a:lstStyle/>
          <a:p>
            <a:fld id="{C57937E7-5E00-4AA9-BCFB-C1E18423E398}" type="slidenum">
              <a:rPr lang="it-IT" smtClean="0"/>
              <a:pPr/>
              <a:t>7</a:t>
            </a:fld>
            <a:endParaRPr lang="it-IT"/>
          </a:p>
        </p:txBody>
      </p:sp>
      <p:pic>
        <p:nvPicPr>
          <p:cNvPr id="5" name="Immagine 4" descr="Schermata 2019-03-14 alle 22.34.5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3900" y="1384300"/>
            <a:ext cx="5143500" cy="4089400"/>
          </a:xfrm>
          <a:prstGeom prst="rect">
            <a:avLst/>
          </a:prstGeom>
        </p:spPr>
      </p:pic>
    </p:spTree>
    <p:extLst>
      <p:ext uri="{BB962C8B-B14F-4D97-AF65-F5344CB8AC3E}">
        <p14:creationId xmlns:p14="http://schemas.microsoft.com/office/powerpoint/2010/main" val="1645250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4145A1E-70D9-6CDA-0FE2-6AE42F415D0B}"/>
              </a:ext>
            </a:extLst>
          </p:cNvPr>
          <p:cNvSpPr>
            <a:spLocks noGrp="1"/>
          </p:cNvSpPr>
          <p:nvPr>
            <p:ph type="ftr" sz="quarter" idx="11"/>
          </p:nvPr>
        </p:nvSpPr>
        <p:spPr/>
        <p:txBody>
          <a:bodyPr/>
          <a:lstStyle/>
          <a:p>
            <a:r>
              <a:rPr lang="it-IT"/>
              <a:t>Mineralogia</a:t>
            </a:r>
          </a:p>
        </p:txBody>
      </p:sp>
      <p:sp>
        <p:nvSpPr>
          <p:cNvPr id="3" name="Slide Number Placeholder 2">
            <a:extLst>
              <a:ext uri="{FF2B5EF4-FFF2-40B4-BE49-F238E27FC236}">
                <a16:creationId xmlns:a16="http://schemas.microsoft.com/office/drawing/2014/main" id="{853B1361-58C6-995A-E992-C1334F26B6EB}"/>
              </a:ext>
            </a:extLst>
          </p:cNvPr>
          <p:cNvSpPr>
            <a:spLocks noGrp="1"/>
          </p:cNvSpPr>
          <p:nvPr>
            <p:ph type="sldNum" sz="quarter" idx="12"/>
          </p:nvPr>
        </p:nvSpPr>
        <p:spPr/>
        <p:txBody>
          <a:bodyPr/>
          <a:lstStyle/>
          <a:p>
            <a:fld id="{C57937E7-5E00-4AA9-BCFB-C1E18423E398}" type="slidenum">
              <a:rPr lang="it-IT" smtClean="0"/>
              <a:pPr/>
              <a:t>8</a:t>
            </a:fld>
            <a:endParaRPr lang="it-IT"/>
          </a:p>
        </p:txBody>
      </p:sp>
      <p:pic>
        <p:nvPicPr>
          <p:cNvPr id="5" name="Picture 4">
            <a:extLst>
              <a:ext uri="{FF2B5EF4-FFF2-40B4-BE49-F238E27FC236}">
                <a16:creationId xmlns:a16="http://schemas.microsoft.com/office/drawing/2014/main" id="{74EA6AF9-C0B1-9A3F-64BC-E81FF6DFFA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509210"/>
            <a:ext cx="7772400" cy="5839581"/>
          </a:xfrm>
          <a:prstGeom prst="rect">
            <a:avLst/>
          </a:prstGeom>
        </p:spPr>
      </p:pic>
    </p:spTree>
    <p:extLst>
      <p:ext uri="{BB962C8B-B14F-4D97-AF65-F5344CB8AC3E}">
        <p14:creationId xmlns:p14="http://schemas.microsoft.com/office/powerpoint/2010/main" val="3573436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4145A1E-70D9-6CDA-0FE2-6AE42F415D0B}"/>
              </a:ext>
            </a:extLst>
          </p:cNvPr>
          <p:cNvSpPr>
            <a:spLocks noGrp="1"/>
          </p:cNvSpPr>
          <p:nvPr>
            <p:ph type="ftr" sz="quarter" idx="11"/>
          </p:nvPr>
        </p:nvSpPr>
        <p:spPr/>
        <p:txBody>
          <a:bodyPr/>
          <a:lstStyle/>
          <a:p>
            <a:r>
              <a:rPr lang="it-IT"/>
              <a:t>Mineralogia</a:t>
            </a:r>
          </a:p>
        </p:txBody>
      </p:sp>
      <p:sp>
        <p:nvSpPr>
          <p:cNvPr id="3" name="Slide Number Placeholder 2">
            <a:extLst>
              <a:ext uri="{FF2B5EF4-FFF2-40B4-BE49-F238E27FC236}">
                <a16:creationId xmlns:a16="http://schemas.microsoft.com/office/drawing/2014/main" id="{853B1361-58C6-995A-E992-C1334F26B6EB}"/>
              </a:ext>
            </a:extLst>
          </p:cNvPr>
          <p:cNvSpPr>
            <a:spLocks noGrp="1"/>
          </p:cNvSpPr>
          <p:nvPr>
            <p:ph type="sldNum" sz="quarter" idx="12"/>
          </p:nvPr>
        </p:nvSpPr>
        <p:spPr/>
        <p:txBody>
          <a:bodyPr/>
          <a:lstStyle/>
          <a:p>
            <a:fld id="{C57937E7-5E00-4AA9-BCFB-C1E18423E398}" type="slidenum">
              <a:rPr lang="it-IT" smtClean="0"/>
              <a:pPr/>
              <a:t>9</a:t>
            </a:fld>
            <a:endParaRPr lang="it-IT"/>
          </a:p>
        </p:txBody>
      </p:sp>
      <p:pic>
        <p:nvPicPr>
          <p:cNvPr id="5" name="Picture 4">
            <a:extLst>
              <a:ext uri="{FF2B5EF4-FFF2-40B4-BE49-F238E27FC236}">
                <a16:creationId xmlns:a16="http://schemas.microsoft.com/office/drawing/2014/main" id="{EA874C0D-4583-F255-078D-E65C162AB4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525660"/>
            <a:ext cx="7772400" cy="5806681"/>
          </a:xfrm>
          <a:prstGeom prst="rect">
            <a:avLst/>
          </a:prstGeom>
        </p:spPr>
      </p:pic>
    </p:spTree>
    <p:extLst>
      <p:ext uri="{BB962C8B-B14F-4D97-AF65-F5344CB8AC3E}">
        <p14:creationId xmlns:p14="http://schemas.microsoft.com/office/powerpoint/2010/main" val="106582091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377</TotalTime>
  <Words>673</Words>
  <Application>Microsoft Macintosh PowerPoint</Application>
  <PresentationFormat>On-screen Show (4:3)</PresentationFormat>
  <Paragraphs>130</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Times New Roman</vt:lpstr>
      <vt:lpstr>Tema di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Habitus Quarzo</vt:lpstr>
      <vt:lpstr>Diagramma di stato calcite-aragonite</vt:lpstr>
      <vt:lpstr>PowerPoint Presentation</vt:lpstr>
      <vt:lpstr>PowerPoint Presentation</vt:lpstr>
      <vt:lpstr>Diagramma di fase del C</vt:lpstr>
      <vt:lpstr>PowerPoint Presentation</vt:lpstr>
      <vt:lpstr>Sanidino</vt:lpstr>
      <vt:lpstr>PowerPoint Presentation</vt:lpstr>
      <vt:lpstr>PowerPoint Presentation</vt:lpstr>
      <vt:lpstr>Associazioni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Cristallochimica</dc:title>
  <dc:creator>Francesco Princivalle</dc:creator>
  <cp:lastModifiedBy>francesco princivalle</cp:lastModifiedBy>
  <cp:revision>37</cp:revision>
  <dcterms:created xsi:type="dcterms:W3CDTF">2011-02-27T21:43:44Z</dcterms:created>
  <dcterms:modified xsi:type="dcterms:W3CDTF">2025-04-03T06:55:43Z</dcterms:modified>
</cp:coreProperties>
</file>