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2">
  <p:sldMasterIdLst>
    <p:sldMasterId id="2147483660" r:id="rId1"/>
  </p:sldMasterIdLst>
  <p:sldIdLst>
    <p:sldId id="256" r:id="rId2"/>
    <p:sldId id="492" r:id="rId3"/>
    <p:sldId id="481" r:id="rId4"/>
    <p:sldId id="485" r:id="rId5"/>
    <p:sldId id="494" r:id="rId6"/>
    <p:sldId id="495" r:id="rId7"/>
    <p:sldId id="496" r:id="rId8"/>
    <p:sldId id="493" r:id="rId9"/>
    <p:sldId id="497" r:id="rId10"/>
    <p:sldId id="498" r:id="rId11"/>
    <p:sldId id="499" r:id="rId12"/>
    <p:sldId id="508" r:id="rId13"/>
    <p:sldId id="511" r:id="rId14"/>
    <p:sldId id="506" r:id="rId15"/>
    <p:sldId id="512" r:id="rId16"/>
    <p:sldId id="505" r:id="rId17"/>
    <p:sldId id="500" r:id="rId18"/>
    <p:sldId id="501" r:id="rId19"/>
    <p:sldId id="502" r:id="rId20"/>
    <p:sldId id="503" r:id="rId21"/>
    <p:sldId id="504" r:id="rId22"/>
    <p:sldId id="488" r:id="rId23"/>
    <p:sldId id="509" r:id="rId24"/>
    <p:sldId id="491" r:id="rId25"/>
    <p:sldId id="510" r:id="rId26"/>
    <p:sldId id="489" r:id="rId27"/>
    <p:sldId id="486" r:id="rId28"/>
    <p:sldId id="487" r:id="rId29"/>
  </p:sldIdLst>
  <p:sldSz cx="9144000" cy="6858000" type="screen4x3"/>
  <p:notesSz cx="6797675" cy="9872663"/>
  <p:embeddedFontLst>
    <p:embeddedFont>
      <p:font typeface="Swis721 Cn BT" panose="020B050602020203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811"/>
    <a:srgbClr val="EAEAEA"/>
    <a:srgbClr val="FFFAEB"/>
    <a:srgbClr val="FFC285"/>
    <a:srgbClr val="87C30A"/>
    <a:srgbClr val="D9D9D9"/>
    <a:srgbClr val="008080"/>
    <a:srgbClr val="339966"/>
    <a:srgbClr val="009999"/>
    <a:srgbClr val="00E7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Stile chiaro 2 - Color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2280" y="4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E839AA-B3BD-4DB2-B4F4-144FA436F66C}" type="doc">
      <dgm:prSet loTypeId="urn:microsoft.com/office/officeart/2005/8/layout/cycle1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it-IT"/>
        </a:p>
      </dgm:t>
    </dgm:pt>
    <dgm:pt modelId="{FA82775F-6A3E-42F7-A457-63D237F1AE48}">
      <dgm:prSet phldrT="[Testo]" custT="1"/>
      <dgm:spPr/>
      <dgm:t>
        <a:bodyPr/>
        <a:lstStyle/>
        <a:p>
          <a:pPr algn="l"/>
          <a:r>
            <a:rPr lang="it-IT" sz="1600" dirty="0">
              <a:latin typeface="Swis721 Cn BT" panose="020B0506020202030204" pitchFamily="34" charset="0"/>
            </a:rPr>
            <a:t>Comfort e igiene</a:t>
          </a:r>
        </a:p>
        <a:p>
          <a:pPr algn="l"/>
          <a:r>
            <a:rPr lang="it-IT" sz="1600" dirty="0">
              <a:latin typeface="Swis721 Cn BT" panose="020B0506020202030204" pitchFamily="34" charset="0"/>
            </a:rPr>
            <a:t>Contenimento uso di risorse</a:t>
          </a:r>
        </a:p>
        <a:p>
          <a:pPr algn="l"/>
          <a:r>
            <a:rPr lang="it-IT" sz="1600" dirty="0">
              <a:latin typeface="Swis721 Cn BT" panose="020B0506020202030204" pitchFamily="34" charset="0"/>
            </a:rPr>
            <a:t>Soluzioni edilizie e impiantistiche</a:t>
          </a:r>
        </a:p>
      </dgm:t>
    </dgm:pt>
    <dgm:pt modelId="{B4FF5CB0-1A11-46D4-B52E-2EFF79E5AD24}" type="parTrans" cxnId="{DB0CC3E7-A325-49D4-8C1D-C3C63FE56615}">
      <dgm:prSet/>
      <dgm:spPr/>
      <dgm:t>
        <a:bodyPr/>
        <a:lstStyle/>
        <a:p>
          <a:endParaRPr lang="it-IT">
            <a:latin typeface="Swis721 Cn BT" panose="020B0506020202030204" pitchFamily="34" charset="0"/>
          </a:endParaRPr>
        </a:p>
      </dgm:t>
    </dgm:pt>
    <dgm:pt modelId="{0CDD53ED-339D-4B71-B395-3E5B99030556}" type="sibTrans" cxnId="{DB0CC3E7-A325-49D4-8C1D-C3C63FE56615}">
      <dgm:prSet/>
      <dgm:spPr/>
      <dgm:t>
        <a:bodyPr/>
        <a:lstStyle/>
        <a:p>
          <a:endParaRPr lang="it-IT">
            <a:latin typeface="Swis721 Cn BT" panose="020B0506020202030204" pitchFamily="34" charset="0"/>
          </a:endParaRPr>
        </a:p>
      </dgm:t>
    </dgm:pt>
    <dgm:pt modelId="{6AB18153-CE3E-416C-9D11-DADF131D85D0}">
      <dgm:prSet phldrT="[Testo]" custT="1"/>
      <dgm:spPr/>
      <dgm:t>
        <a:bodyPr/>
        <a:lstStyle/>
        <a:p>
          <a:pPr algn="r"/>
          <a:r>
            <a:rPr lang="it-IT" sz="1600" dirty="0">
              <a:latin typeface="Swis721 Cn BT" panose="020B0506020202030204" pitchFamily="34" charset="0"/>
            </a:rPr>
            <a:t>Progettazione edilizia</a:t>
          </a:r>
        </a:p>
        <a:p>
          <a:pPr algn="r"/>
          <a:r>
            <a:rPr lang="it-IT" sz="1600" dirty="0">
              <a:latin typeface="Swis721 Cn BT" panose="020B0506020202030204" pitchFamily="34" charset="0"/>
            </a:rPr>
            <a:t>Uso di tipologie, soluzioni tecniche, processi costruttivi e produttivi</a:t>
          </a:r>
        </a:p>
        <a:p>
          <a:pPr algn="r"/>
          <a:r>
            <a:rPr lang="it-IT" sz="1600" dirty="0">
              <a:latin typeface="Swis721 Cn BT" panose="020B0506020202030204" pitchFamily="34" charset="0"/>
            </a:rPr>
            <a:t>Relazione tra le unità</a:t>
          </a:r>
        </a:p>
      </dgm:t>
    </dgm:pt>
    <dgm:pt modelId="{02893827-AB75-4ED0-B2BD-34FCA7A3FFCA}" type="parTrans" cxnId="{847D28A6-E34B-4920-99B2-CC3D1A798386}">
      <dgm:prSet/>
      <dgm:spPr/>
      <dgm:t>
        <a:bodyPr/>
        <a:lstStyle/>
        <a:p>
          <a:endParaRPr lang="it-IT">
            <a:latin typeface="Swis721 Cn BT" panose="020B0506020202030204" pitchFamily="34" charset="0"/>
          </a:endParaRPr>
        </a:p>
      </dgm:t>
    </dgm:pt>
    <dgm:pt modelId="{D3B33537-FF2B-4F01-B569-425033893A98}" type="sibTrans" cxnId="{847D28A6-E34B-4920-99B2-CC3D1A798386}">
      <dgm:prSet/>
      <dgm:spPr/>
      <dgm:t>
        <a:bodyPr/>
        <a:lstStyle/>
        <a:p>
          <a:endParaRPr lang="it-IT">
            <a:latin typeface="Swis721 Cn BT" panose="020B0506020202030204" pitchFamily="34" charset="0"/>
          </a:endParaRPr>
        </a:p>
      </dgm:t>
    </dgm:pt>
    <dgm:pt modelId="{A8311BCA-829A-4135-9C3F-7C8AD8C2F669}">
      <dgm:prSet phldrT="[Testo]" custT="1"/>
      <dgm:spPr/>
      <dgm:t>
        <a:bodyPr/>
        <a:lstStyle/>
        <a:p>
          <a:pPr algn="l"/>
          <a:r>
            <a:rPr lang="it-IT" sz="1600" dirty="0">
              <a:latin typeface="Swis721 Cn BT" panose="020B0506020202030204" pitchFamily="34" charset="0"/>
            </a:rPr>
            <a:t>Edifici residenziali / direzionali in c.a.</a:t>
          </a:r>
        </a:p>
        <a:p>
          <a:pPr algn="l"/>
          <a:r>
            <a:rPr lang="it-IT" sz="1600" dirty="0">
              <a:latin typeface="Swis721 Cn BT" panose="020B0506020202030204" pitchFamily="34" charset="0"/>
            </a:rPr>
            <a:t>Elevate prestazioni</a:t>
          </a:r>
        </a:p>
        <a:p>
          <a:pPr algn="l"/>
          <a:r>
            <a:rPr lang="it-IT" sz="1600" dirty="0">
              <a:latin typeface="Swis721 Cn BT" panose="020B0506020202030204" pitchFamily="34" charset="0"/>
            </a:rPr>
            <a:t>Libertà di progettare edifici alti, complessi</a:t>
          </a:r>
        </a:p>
      </dgm:t>
    </dgm:pt>
    <dgm:pt modelId="{54CAF1E9-D2E9-4D99-8A3C-78C9D79AAD49}" type="parTrans" cxnId="{530D53E9-B811-4FEE-825A-AB070AE780C2}">
      <dgm:prSet/>
      <dgm:spPr/>
      <dgm:t>
        <a:bodyPr/>
        <a:lstStyle/>
        <a:p>
          <a:endParaRPr lang="it-IT">
            <a:latin typeface="Swis721 Cn BT" panose="020B0506020202030204" pitchFamily="34" charset="0"/>
          </a:endParaRPr>
        </a:p>
      </dgm:t>
    </dgm:pt>
    <dgm:pt modelId="{F4CAB6F9-6451-4FA8-8910-35B4C466ECDA}" type="sibTrans" cxnId="{530D53E9-B811-4FEE-825A-AB070AE780C2}">
      <dgm:prSet/>
      <dgm:spPr/>
      <dgm:t>
        <a:bodyPr/>
        <a:lstStyle/>
        <a:p>
          <a:endParaRPr lang="it-IT">
            <a:latin typeface="Swis721 Cn BT" panose="020B0506020202030204" pitchFamily="34" charset="0"/>
          </a:endParaRPr>
        </a:p>
      </dgm:t>
    </dgm:pt>
    <dgm:pt modelId="{70DE2CD7-5668-472E-8BC6-29D3D780EC94}" type="pres">
      <dgm:prSet presAssocID="{98E839AA-B3BD-4DB2-B4F4-144FA436F66C}" presName="cycle" presStyleCnt="0">
        <dgm:presLayoutVars>
          <dgm:dir/>
          <dgm:resizeHandles val="exact"/>
        </dgm:presLayoutVars>
      </dgm:prSet>
      <dgm:spPr/>
    </dgm:pt>
    <dgm:pt modelId="{595E80CC-832E-43B6-9E3B-5BF5E189F1D0}" type="pres">
      <dgm:prSet presAssocID="{FA82775F-6A3E-42F7-A457-63D237F1AE48}" presName="dummy" presStyleCnt="0"/>
      <dgm:spPr/>
    </dgm:pt>
    <dgm:pt modelId="{C614F54B-6DC7-4A90-9961-B94B40A9B313}" type="pres">
      <dgm:prSet presAssocID="{FA82775F-6A3E-42F7-A457-63D237F1AE48}" presName="node" presStyleLbl="revTx" presStyleIdx="0" presStyleCnt="3" custScaleX="118496" custRadScaleRad="119908" custRadScaleInc="23644">
        <dgm:presLayoutVars>
          <dgm:bulletEnabled val="1"/>
        </dgm:presLayoutVars>
      </dgm:prSet>
      <dgm:spPr/>
    </dgm:pt>
    <dgm:pt modelId="{F5C2F0F5-5C4C-4464-809C-C0B508432CF5}" type="pres">
      <dgm:prSet presAssocID="{0CDD53ED-339D-4B71-B395-3E5B99030556}" presName="sibTrans" presStyleLbl="node1" presStyleIdx="0" presStyleCnt="3" custScaleX="112317" custScaleY="113551"/>
      <dgm:spPr/>
    </dgm:pt>
    <dgm:pt modelId="{8EA2D2F8-A29C-451C-8B62-65A93A9E628F}" type="pres">
      <dgm:prSet presAssocID="{6AB18153-CE3E-416C-9D11-DADF131D85D0}" presName="dummy" presStyleCnt="0"/>
      <dgm:spPr/>
    </dgm:pt>
    <dgm:pt modelId="{9650560A-BF56-4134-AA8D-91584DCC9CA1}" type="pres">
      <dgm:prSet presAssocID="{6AB18153-CE3E-416C-9D11-DADF131D85D0}" presName="node" presStyleLbl="revTx" presStyleIdx="1" presStyleCnt="3" custScaleX="136100">
        <dgm:presLayoutVars>
          <dgm:bulletEnabled val="1"/>
        </dgm:presLayoutVars>
      </dgm:prSet>
      <dgm:spPr/>
    </dgm:pt>
    <dgm:pt modelId="{647D75E5-000D-4D1B-8757-1E84B9FE2657}" type="pres">
      <dgm:prSet presAssocID="{D3B33537-FF2B-4F01-B569-425033893A98}" presName="sibTrans" presStyleLbl="node1" presStyleIdx="1" presStyleCnt="3" custScaleX="113912" custScaleY="114190"/>
      <dgm:spPr/>
    </dgm:pt>
    <dgm:pt modelId="{434250A9-2149-4B85-B229-EA81A548F249}" type="pres">
      <dgm:prSet presAssocID="{A8311BCA-829A-4135-9C3F-7C8AD8C2F669}" presName="dummy" presStyleCnt="0"/>
      <dgm:spPr/>
    </dgm:pt>
    <dgm:pt modelId="{391519D1-89DE-443B-9596-EFE6DE537EA3}" type="pres">
      <dgm:prSet presAssocID="{A8311BCA-829A-4135-9C3F-7C8AD8C2F669}" presName="node" presStyleLbl="revTx" presStyleIdx="2" presStyleCnt="3" custScaleX="109810" custRadScaleRad="115567" custRadScaleInc="-14103">
        <dgm:presLayoutVars>
          <dgm:bulletEnabled val="1"/>
        </dgm:presLayoutVars>
      </dgm:prSet>
      <dgm:spPr/>
    </dgm:pt>
    <dgm:pt modelId="{D3270304-D1A2-4D54-BE1A-9B783C8913C2}" type="pres">
      <dgm:prSet presAssocID="{F4CAB6F9-6451-4FA8-8910-35B4C466ECDA}" presName="sibTrans" presStyleLbl="node1" presStyleIdx="2" presStyleCnt="3"/>
      <dgm:spPr/>
    </dgm:pt>
  </dgm:ptLst>
  <dgm:cxnLst>
    <dgm:cxn modelId="{32ED4D05-D4CD-497B-983D-7853C7DD7D21}" type="presOf" srcId="{F4CAB6F9-6451-4FA8-8910-35B4C466ECDA}" destId="{D3270304-D1A2-4D54-BE1A-9B783C8913C2}" srcOrd="0" destOrd="0" presId="urn:microsoft.com/office/officeart/2005/8/layout/cycle1"/>
    <dgm:cxn modelId="{43D23270-B232-4573-A1E2-6C72879FCB08}" type="presOf" srcId="{0CDD53ED-339D-4B71-B395-3E5B99030556}" destId="{F5C2F0F5-5C4C-4464-809C-C0B508432CF5}" srcOrd="0" destOrd="0" presId="urn:microsoft.com/office/officeart/2005/8/layout/cycle1"/>
    <dgm:cxn modelId="{88426D54-7A81-4FFE-9942-D6F338712F25}" type="presOf" srcId="{D3B33537-FF2B-4F01-B569-425033893A98}" destId="{647D75E5-000D-4D1B-8757-1E84B9FE2657}" srcOrd="0" destOrd="0" presId="urn:microsoft.com/office/officeart/2005/8/layout/cycle1"/>
    <dgm:cxn modelId="{05925255-8571-4684-9F04-6E545F467A07}" type="presOf" srcId="{FA82775F-6A3E-42F7-A457-63D237F1AE48}" destId="{C614F54B-6DC7-4A90-9961-B94B40A9B313}" srcOrd="0" destOrd="0" presId="urn:microsoft.com/office/officeart/2005/8/layout/cycle1"/>
    <dgm:cxn modelId="{847D28A6-E34B-4920-99B2-CC3D1A798386}" srcId="{98E839AA-B3BD-4DB2-B4F4-144FA436F66C}" destId="{6AB18153-CE3E-416C-9D11-DADF131D85D0}" srcOrd="1" destOrd="0" parTransId="{02893827-AB75-4ED0-B2BD-34FCA7A3FFCA}" sibTransId="{D3B33537-FF2B-4F01-B569-425033893A98}"/>
    <dgm:cxn modelId="{9D30B5C3-FD31-49D7-B9B4-ED7390242FE6}" type="presOf" srcId="{98E839AA-B3BD-4DB2-B4F4-144FA436F66C}" destId="{70DE2CD7-5668-472E-8BC6-29D3D780EC94}" srcOrd="0" destOrd="0" presId="urn:microsoft.com/office/officeart/2005/8/layout/cycle1"/>
    <dgm:cxn modelId="{DB0CC3E7-A325-49D4-8C1D-C3C63FE56615}" srcId="{98E839AA-B3BD-4DB2-B4F4-144FA436F66C}" destId="{FA82775F-6A3E-42F7-A457-63D237F1AE48}" srcOrd="0" destOrd="0" parTransId="{B4FF5CB0-1A11-46D4-B52E-2EFF79E5AD24}" sibTransId="{0CDD53ED-339D-4B71-B395-3E5B99030556}"/>
    <dgm:cxn modelId="{530D53E9-B811-4FEE-825A-AB070AE780C2}" srcId="{98E839AA-B3BD-4DB2-B4F4-144FA436F66C}" destId="{A8311BCA-829A-4135-9C3F-7C8AD8C2F669}" srcOrd="2" destOrd="0" parTransId="{54CAF1E9-D2E9-4D99-8A3C-78C9D79AAD49}" sibTransId="{F4CAB6F9-6451-4FA8-8910-35B4C466ECDA}"/>
    <dgm:cxn modelId="{16A082F7-7BF2-409A-AD72-5A766A717735}" type="presOf" srcId="{A8311BCA-829A-4135-9C3F-7C8AD8C2F669}" destId="{391519D1-89DE-443B-9596-EFE6DE537EA3}" srcOrd="0" destOrd="0" presId="urn:microsoft.com/office/officeart/2005/8/layout/cycle1"/>
    <dgm:cxn modelId="{85B37CFB-C6C5-4584-B364-375B98B8231A}" type="presOf" srcId="{6AB18153-CE3E-416C-9D11-DADF131D85D0}" destId="{9650560A-BF56-4134-AA8D-91584DCC9CA1}" srcOrd="0" destOrd="0" presId="urn:microsoft.com/office/officeart/2005/8/layout/cycle1"/>
    <dgm:cxn modelId="{25B76966-5A63-4FE0-BF27-5BB168A67AEC}" type="presParOf" srcId="{70DE2CD7-5668-472E-8BC6-29D3D780EC94}" destId="{595E80CC-832E-43B6-9E3B-5BF5E189F1D0}" srcOrd="0" destOrd="0" presId="urn:microsoft.com/office/officeart/2005/8/layout/cycle1"/>
    <dgm:cxn modelId="{CA67D3D0-1D11-42E7-B092-17266000FB50}" type="presParOf" srcId="{70DE2CD7-5668-472E-8BC6-29D3D780EC94}" destId="{C614F54B-6DC7-4A90-9961-B94B40A9B313}" srcOrd="1" destOrd="0" presId="urn:microsoft.com/office/officeart/2005/8/layout/cycle1"/>
    <dgm:cxn modelId="{565CAA0D-7C88-42E4-AB52-777BC469554E}" type="presParOf" srcId="{70DE2CD7-5668-472E-8BC6-29D3D780EC94}" destId="{F5C2F0F5-5C4C-4464-809C-C0B508432CF5}" srcOrd="2" destOrd="0" presId="urn:microsoft.com/office/officeart/2005/8/layout/cycle1"/>
    <dgm:cxn modelId="{CE27EE0C-7413-4EBE-A8EE-9E3DB73D1133}" type="presParOf" srcId="{70DE2CD7-5668-472E-8BC6-29D3D780EC94}" destId="{8EA2D2F8-A29C-451C-8B62-65A93A9E628F}" srcOrd="3" destOrd="0" presId="urn:microsoft.com/office/officeart/2005/8/layout/cycle1"/>
    <dgm:cxn modelId="{7F510854-E327-484E-B7F0-3398124EB694}" type="presParOf" srcId="{70DE2CD7-5668-472E-8BC6-29D3D780EC94}" destId="{9650560A-BF56-4134-AA8D-91584DCC9CA1}" srcOrd="4" destOrd="0" presId="urn:microsoft.com/office/officeart/2005/8/layout/cycle1"/>
    <dgm:cxn modelId="{2F6961BC-8B5F-4453-BDFD-DF1998F3C4DD}" type="presParOf" srcId="{70DE2CD7-5668-472E-8BC6-29D3D780EC94}" destId="{647D75E5-000D-4D1B-8757-1E84B9FE2657}" srcOrd="5" destOrd="0" presId="urn:microsoft.com/office/officeart/2005/8/layout/cycle1"/>
    <dgm:cxn modelId="{1A397039-5325-449C-BB55-1BF4ECCEF019}" type="presParOf" srcId="{70DE2CD7-5668-472E-8BC6-29D3D780EC94}" destId="{434250A9-2149-4B85-B229-EA81A548F249}" srcOrd="6" destOrd="0" presId="urn:microsoft.com/office/officeart/2005/8/layout/cycle1"/>
    <dgm:cxn modelId="{46DD0EB6-1738-480A-8A9B-46B139DBA999}" type="presParOf" srcId="{70DE2CD7-5668-472E-8BC6-29D3D780EC94}" destId="{391519D1-89DE-443B-9596-EFE6DE537EA3}" srcOrd="7" destOrd="0" presId="urn:microsoft.com/office/officeart/2005/8/layout/cycle1"/>
    <dgm:cxn modelId="{72A67006-7AFE-43E0-8FFF-C81EEADDE82B}" type="presParOf" srcId="{70DE2CD7-5668-472E-8BC6-29D3D780EC94}" destId="{D3270304-D1A2-4D54-BE1A-9B783C8913C2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F54B-6DC7-4A90-9961-B94B40A9B313}">
      <dsp:nvSpPr>
        <dsp:cNvPr id="0" name=""/>
        <dsp:cNvSpPr/>
      </dsp:nvSpPr>
      <dsp:spPr>
        <a:xfrm>
          <a:off x="3776536" y="417443"/>
          <a:ext cx="1816460" cy="1532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latin typeface="Swis721 Cn BT" panose="020B0506020202030204" pitchFamily="34" charset="0"/>
            </a:rPr>
            <a:t>Comfort e igiene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latin typeface="Swis721 Cn BT" panose="020B0506020202030204" pitchFamily="34" charset="0"/>
            </a:rPr>
            <a:t>Contenimento uso di risorse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latin typeface="Swis721 Cn BT" panose="020B0506020202030204" pitchFamily="34" charset="0"/>
            </a:rPr>
            <a:t>Soluzioni edilizie e impiantistiche</a:t>
          </a:r>
        </a:p>
      </dsp:txBody>
      <dsp:txXfrm>
        <a:off x="3776536" y="417443"/>
        <a:ext cx="1816460" cy="1532929"/>
      </dsp:txXfrm>
    </dsp:sp>
    <dsp:sp modelId="{F5C2F0F5-5C4C-4464-809C-C0B508432CF5}">
      <dsp:nvSpPr>
        <dsp:cNvPr id="0" name=""/>
        <dsp:cNvSpPr/>
      </dsp:nvSpPr>
      <dsp:spPr>
        <a:xfrm>
          <a:off x="1323819" y="-499139"/>
          <a:ext cx="4068543" cy="4113243"/>
        </a:xfrm>
        <a:prstGeom prst="circularArrow">
          <a:avLst>
            <a:gd name="adj1" fmla="val 8252"/>
            <a:gd name="adj2" fmla="val 576426"/>
            <a:gd name="adj3" fmla="val 3139624"/>
            <a:gd name="adj4" fmla="val 919001"/>
            <a:gd name="adj5" fmla="val 9627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50560A-BF56-4134-AA8D-91584DCC9CA1}">
      <dsp:nvSpPr>
        <dsp:cNvPr id="0" name=""/>
        <dsp:cNvSpPr/>
      </dsp:nvSpPr>
      <dsp:spPr>
        <a:xfrm>
          <a:off x="1971553" y="2530616"/>
          <a:ext cx="2086317" cy="1532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latin typeface="Swis721 Cn BT" panose="020B0506020202030204" pitchFamily="34" charset="0"/>
            </a:rPr>
            <a:t>Progettazione edilizia</a:t>
          </a:r>
        </a:p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latin typeface="Swis721 Cn BT" panose="020B0506020202030204" pitchFamily="34" charset="0"/>
            </a:rPr>
            <a:t>Uso di tipologie, soluzioni tecniche, processi costruttivi e produttivi</a:t>
          </a:r>
        </a:p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latin typeface="Swis721 Cn BT" panose="020B0506020202030204" pitchFamily="34" charset="0"/>
            </a:rPr>
            <a:t>Relazione tra le unità</a:t>
          </a:r>
        </a:p>
      </dsp:txBody>
      <dsp:txXfrm>
        <a:off x="1971553" y="2530616"/>
        <a:ext cx="2086317" cy="1532929"/>
      </dsp:txXfrm>
    </dsp:sp>
    <dsp:sp modelId="{647D75E5-000D-4D1B-8757-1E84B9FE2657}">
      <dsp:nvSpPr>
        <dsp:cNvPr id="0" name=""/>
        <dsp:cNvSpPr/>
      </dsp:nvSpPr>
      <dsp:spPr>
        <a:xfrm>
          <a:off x="698532" y="-458381"/>
          <a:ext cx="4126320" cy="4136390"/>
        </a:xfrm>
        <a:prstGeom prst="circularArrow">
          <a:avLst>
            <a:gd name="adj1" fmla="val 8252"/>
            <a:gd name="adj2" fmla="val 576426"/>
            <a:gd name="adj3" fmla="val 9625586"/>
            <a:gd name="adj4" fmla="val 7325344"/>
            <a:gd name="adj5" fmla="val 9627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519D1-89DE-443B-9596-EFE6DE537EA3}">
      <dsp:nvSpPr>
        <dsp:cNvPr id="0" name=""/>
        <dsp:cNvSpPr/>
      </dsp:nvSpPr>
      <dsp:spPr>
        <a:xfrm>
          <a:off x="607179" y="334303"/>
          <a:ext cx="1683310" cy="1532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latin typeface="Swis721 Cn BT" panose="020B0506020202030204" pitchFamily="34" charset="0"/>
            </a:rPr>
            <a:t>Edifici residenziali / direzionali in c.a.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latin typeface="Swis721 Cn BT" panose="020B0506020202030204" pitchFamily="34" charset="0"/>
            </a:rPr>
            <a:t>Elevate prestazioni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latin typeface="Swis721 Cn BT" panose="020B0506020202030204" pitchFamily="34" charset="0"/>
            </a:rPr>
            <a:t>Libertà di progettare edifici alti, complessi</a:t>
          </a:r>
        </a:p>
      </dsp:txBody>
      <dsp:txXfrm>
        <a:off x="607179" y="334303"/>
        <a:ext cx="1683310" cy="1532929"/>
      </dsp:txXfrm>
    </dsp:sp>
    <dsp:sp modelId="{D3270304-D1A2-4D54-BE1A-9B783C8913C2}">
      <dsp:nvSpPr>
        <dsp:cNvPr id="0" name=""/>
        <dsp:cNvSpPr/>
      </dsp:nvSpPr>
      <dsp:spPr>
        <a:xfrm>
          <a:off x="1274024" y="-334435"/>
          <a:ext cx="3622375" cy="3622375"/>
        </a:xfrm>
        <a:prstGeom prst="circularArrow">
          <a:avLst>
            <a:gd name="adj1" fmla="val 8252"/>
            <a:gd name="adj2" fmla="val 576426"/>
            <a:gd name="adj3" fmla="val 18298679"/>
            <a:gd name="adj4" fmla="val 13811050"/>
            <a:gd name="adj5" fmla="val 9627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6">
            <a:extLst>
              <a:ext uri="{FF2B5EF4-FFF2-40B4-BE49-F238E27FC236}">
                <a16:creationId xmlns:a16="http://schemas.microsoft.com/office/drawing/2014/main" id="{B2265149-7078-49A1-85E3-981827BA6E9B}"/>
              </a:ext>
            </a:extLst>
          </p:cNvPr>
          <p:cNvCxnSpPr/>
          <p:nvPr userDrawn="1"/>
        </p:nvCxnSpPr>
        <p:spPr>
          <a:xfrm>
            <a:off x="3219450" y="4935787"/>
            <a:ext cx="5295900" cy="0"/>
          </a:xfrm>
          <a:prstGeom prst="line">
            <a:avLst/>
          </a:prstGeom>
          <a:ln w="57150">
            <a:solidFill>
              <a:srgbClr val="FF88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B8E3A30F-A9E1-4C6A-A429-C237F91A64B6}"/>
              </a:ext>
            </a:extLst>
          </p:cNvPr>
          <p:cNvCxnSpPr/>
          <p:nvPr userDrawn="1"/>
        </p:nvCxnSpPr>
        <p:spPr>
          <a:xfrm flipV="1">
            <a:off x="3219450" y="4983702"/>
            <a:ext cx="5295900" cy="2856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3">
            <a:extLst>
              <a:ext uri="{FF2B5EF4-FFF2-40B4-BE49-F238E27FC236}">
                <a16:creationId xmlns:a16="http://schemas.microsoft.com/office/drawing/2014/main" id="{66324964-E7B3-46D9-A52A-059A768E1BE3}"/>
              </a:ext>
            </a:extLst>
          </p:cNvPr>
          <p:cNvSpPr txBox="1">
            <a:spLocks/>
          </p:cNvSpPr>
          <p:nvPr userDrawn="1"/>
        </p:nvSpPr>
        <p:spPr>
          <a:xfrm>
            <a:off x="0" y="4003828"/>
            <a:ext cx="3219450" cy="284951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it-IT" sz="16700" b="1" dirty="0">
                <a:solidFill>
                  <a:srgbClr val="FF8811"/>
                </a:solidFill>
                <a:latin typeface="Swis721 Cn BT" panose="020B0506020202030204" pitchFamily="34" charset="0"/>
              </a:rPr>
              <a:t>0</a:t>
            </a:r>
            <a:endParaRPr lang="it-IT" sz="11600" b="1" dirty="0">
              <a:solidFill>
                <a:srgbClr val="FF8811"/>
              </a:solidFill>
              <a:latin typeface="Swis721 Cn BT" panose="020B0506020202030204" pitchFamily="34" charset="0"/>
            </a:endParaRPr>
          </a:p>
        </p:txBody>
      </p:sp>
      <p:pic>
        <p:nvPicPr>
          <p:cNvPr id="16" name="Picture 2" descr="immagine menu dipartimento | Dipartimento di Ingegneria e Architettura">
            <a:extLst>
              <a:ext uri="{FF2B5EF4-FFF2-40B4-BE49-F238E27FC236}">
                <a16:creationId xmlns:a16="http://schemas.microsoft.com/office/drawing/2014/main" id="{DCB9A56B-0D35-432D-9F20-7EC3944225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687" y="297971"/>
            <a:ext cx="1305892" cy="98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nuovo logo UniTS">
            <a:extLst>
              <a:ext uri="{FF2B5EF4-FFF2-40B4-BE49-F238E27FC236}">
                <a16:creationId xmlns:a16="http://schemas.microsoft.com/office/drawing/2014/main" id="{8EDB6BC9-158F-48B8-8025-B8ED3716F7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252838"/>
            <a:ext cx="3025775" cy="101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3">
            <a:extLst>
              <a:ext uri="{FF2B5EF4-FFF2-40B4-BE49-F238E27FC236}">
                <a16:creationId xmlns:a16="http://schemas.microsoft.com/office/drawing/2014/main" id="{451B694D-29D5-4E2F-A708-245276BA845B}"/>
              </a:ext>
            </a:extLst>
          </p:cNvPr>
          <p:cNvSpPr txBox="1">
            <a:spLocks/>
          </p:cNvSpPr>
          <p:nvPr userDrawn="1"/>
        </p:nvSpPr>
        <p:spPr>
          <a:xfrm>
            <a:off x="5456576" y="325741"/>
            <a:ext cx="3058771" cy="11020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it-IT" sz="1400" b="1" kern="1200" dirty="0">
                <a:solidFill>
                  <a:schemeClr val="tx1"/>
                </a:solidFill>
                <a:latin typeface="Swis721 Cn BT" panose="020B0506020202030204" pitchFamily="34" charset="0"/>
                <a:ea typeface="+mj-ea"/>
                <a:cs typeface="+mj-cs"/>
              </a:rPr>
              <a:t>Ingrid Boem</a:t>
            </a:r>
          </a:p>
          <a:p>
            <a:pPr algn="r">
              <a:lnSpc>
                <a:spcPct val="100000"/>
              </a:lnSpc>
            </a:pPr>
            <a:r>
              <a:rPr lang="it-IT" sz="1400" b="0" kern="1200" dirty="0">
                <a:solidFill>
                  <a:schemeClr val="tx1"/>
                </a:solidFill>
                <a:latin typeface="Swis721 Cn BT" panose="020B0506020202030204" pitchFamily="34" charset="0"/>
                <a:ea typeface="+mj-ea"/>
                <a:cs typeface="+mj-cs"/>
              </a:rPr>
              <a:t>via A. Valerio 6/2 – Edificio C9</a:t>
            </a:r>
          </a:p>
          <a:p>
            <a:pPr algn="r">
              <a:lnSpc>
                <a:spcPct val="100000"/>
              </a:lnSpc>
            </a:pPr>
            <a:r>
              <a:rPr lang="it-IT" sz="1400" b="0" kern="1200" dirty="0">
                <a:solidFill>
                  <a:schemeClr val="tx1"/>
                </a:solidFill>
                <a:latin typeface="Swis721 Cn BT" panose="020B0506020202030204" pitchFamily="34" charset="0"/>
                <a:ea typeface="+mj-ea"/>
                <a:cs typeface="+mj-cs"/>
              </a:rPr>
              <a:t>34127 Trieste</a:t>
            </a:r>
          </a:p>
          <a:p>
            <a:pPr algn="r">
              <a:lnSpc>
                <a:spcPct val="100000"/>
              </a:lnSpc>
            </a:pPr>
            <a:r>
              <a:rPr lang="it-IT" sz="1400" b="0" kern="1200" dirty="0">
                <a:solidFill>
                  <a:schemeClr val="tx1"/>
                </a:solidFill>
                <a:latin typeface="Swis721 Cn BT" panose="020B0506020202030204" pitchFamily="34" charset="0"/>
                <a:ea typeface="+mj-ea"/>
                <a:cs typeface="+mj-cs"/>
              </a:rPr>
              <a:t>ingrid.boem@dia.units.it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BAC6AD47-5A38-4140-818D-F72B88B60444}"/>
              </a:ext>
            </a:extLst>
          </p:cNvPr>
          <p:cNvSpPr txBox="1">
            <a:spLocks/>
          </p:cNvSpPr>
          <p:nvPr userDrawn="1"/>
        </p:nvSpPr>
        <p:spPr>
          <a:xfrm>
            <a:off x="3219451" y="5051146"/>
            <a:ext cx="5295900" cy="1210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it-IT" sz="1800" b="1" kern="1200" dirty="0">
                <a:solidFill>
                  <a:schemeClr val="bg1">
                    <a:lumMod val="6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rPr>
              <a:t>A. A. </a:t>
            </a:r>
            <a:r>
              <a:rPr lang="it-IT" sz="1800" b="1" kern="1200" baseline="0" dirty="0">
                <a:solidFill>
                  <a:schemeClr val="bg1">
                    <a:lumMod val="6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rPr>
              <a:t>2024-2025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kern="1200" baseline="0" dirty="0">
                <a:solidFill>
                  <a:schemeClr val="bg1">
                    <a:lumMod val="6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rPr>
              <a:t>Laboratorio di </a:t>
            </a:r>
            <a:r>
              <a:rPr lang="it-IT" sz="1800" b="1" kern="1200" baseline="0" dirty="0">
                <a:solidFill>
                  <a:schemeClr val="bg1">
                    <a:lumMod val="6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rPr>
              <a:t>Costruzione dell’Architettura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sz="1800" b="1" kern="1200" baseline="0" dirty="0">
              <a:solidFill>
                <a:schemeClr val="bg1">
                  <a:lumMod val="65000"/>
                </a:schemeClr>
              </a:solidFill>
              <a:latin typeface="Swis721 Cn BT" panose="020B0506020202030204" pitchFamily="34" charset="0"/>
              <a:ea typeface="+mj-ea"/>
              <a:cs typeface="+mj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t-IT" sz="1800" b="1" kern="1200" baseline="0" dirty="0">
              <a:solidFill>
                <a:schemeClr val="bg1">
                  <a:lumMod val="65000"/>
                </a:schemeClr>
              </a:solidFill>
              <a:latin typeface="Swis721 Cn BT" panose="020B0506020202030204" pitchFamily="34" charset="0"/>
              <a:ea typeface="+mj-ea"/>
              <a:cs typeface="+mj-cs"/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E0DC1F90-E5C6-B682-114D-08D64FECC410}"/>
              </a:ext>
            </a:extLst>
          </p:cNvPr>
          <p:cNvSpPr txBox="1">
            <a:spLocks/>
          </p:cNvSpPr>
          <p:nvPr userDrawn="1"/>
        </p:nvSpPr>
        <p:spPr>
          <a:xfrm>
            <a:off x="5456575" y="1427800"/>
            <a:ext cx="3058771" cy="1102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it-IT" sz="1400" b="1" kern="1200" dirty="0">
                <a:solidFill>
                  <a:schemeClr val="tx1"/>
                </a:solidFill>
                <a:latin typeface="Swis721 Cn BT" panose="020B0506020202030204" pitchFamily="34" charset="0"/>
                <a:ea typeface="+mj-ea"/>
                <a:cs typeface="+mj-cs"/>
              </a:rPr>
              <a:t>Riccardo </a:t>
            </a:r>
            <a:r>
              <a:rPr lang="it-IT" sz="1400" b="1" kern="1200" dirty="0" err="1">
                <a:solidFill>
                  <a:schemeClr val="tx1"/>
                </a:solidFill>
                <a:latin typeface="Swis721 Cn BT" panose="020B0506020202030204" pitchFamily="34" charset="0"/>
                <a:ea typeface="+mj-ea"/>
                <a:cs typeface="+mj-cs"/>
              </a:rPr>
              <a:t>Zamolo</a:t>
            </a:r>
            <a:endParaRPr lang="it-IT" sz="1400" b="1" kern="1200" dirty="0">
              <a:solidFill>
                <a:schemeClr val="tx1"/>
              </a:solidFill>
              <a:latin typeface="Swis721 Cn BT" panose="020B0506020202030204" pitchFamily="34" charset="0"/>
              <a:ea typeface="+mj-ea"/>
              <a:cs typeface="+mj-cs"/>
            </a:endParaRPr>
          </a:p>
          <a:p>
            <a:pPr algn="r">
              <a:lnSpc>
                <a:spcPct val="100000"/>
              </a:lnSpc>
            </a:pPr>
            <a:r>
              <a:rPr lang="it-IT" sz="1400" b="0" kern="1200" dirty="0">
                <a:solidFill>
                  <a:schemeClr val="tx1"/>
                </a:solidFill>
                <a:latin typeface="Swis721 Cn BT" panose="020B0506020202030204" pitchFamily="34" charset="0"/>
                <a:ea typeface="+mj-ea"/>
                <a:cs typeface="+mj-cs"/>
              </a:rPr>
              <a:t>via A. Valerio 6</a:t>
            </a:r>
          </a:p>
          <a:p>
            <a:pPr algn="r">
              <a:lnSpc>
                <a:spcPct val="100000"/>
              </a:lnSpc>
            </a:pPr>
            <a:r>
              <a:rPr lang="it-IT" sz="1400" b="0" kern="1200" dirty="0">
                <a:solidFill>
                  <a:schemeClr val="tx1"/>
                </a:solidFill>
                <a:latin typeface="Swis721 Cn BT" panose="020B0506020202030204" pitchFamily="34" charset="0"/>
                <a:ea typeface="+mj-ea"/>
                <a:cs typeface="+mj-cs"/>
              </a:rPr>
              <a:t>34127 Trieste</a:t>
            </a:r>
          </a:p>
          <a:p>
            <a:pPr algn="r">
              <a:lnSpc>
                <a:spcPct val="100000"/>
              </a:lnSpc>
            </a:pPr>
            <a:r>
              <a:rPr lang="it-IT" sz="1400" b="0" kern="1200" dirty="0">
                <a:solidFill>
                  <a:schemeClr val="tx1"/>
                </a:solidFill>
                <a:latin typeface="Swis721 Cn BT" panose="020B0506020202030204" pitchFamily="34" charset="0"/>
                <a:ea typeface="+mj-ea"/>
                <a:cs typeface="+mj-cs"/>
              </a:rPr>
              <a:t>	rzamolo@units.it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AF00EE1B-56D5-8CB2-5227-AFD4DA8FDF40}"/>
              </a:ext>
            </a:extLst>
          </p:cNvPr>
          <p:cNvSpPr txBox="1">
            <a:spLocks/>
          </p:cNvSpPr>
          <p:nvPr userDrawn="1"/>
        </p:nvSpPr>
        <p:spPr>
          <a:xfrm>
            <a:off x="5456575" y="2534369"/>
            <a:ext cx="3058771" cy="10975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it-IT" sz="1400" b="1" kern="1200" dirty="0">
                <a:solidFill>
                  <a:schemeClr val="tx1"/>
                </a:solidFill>
                <a:latin typeface="Swis721 Cn BT" panose="020B0506020202030204" pitchFamily="34" charset="0"/>
                <a:ea typeface="+mj-ea"/>
                <a:cs typeface="+mj-cs"/>
              </a:rPr>
              <a:t>Carlo Antonio Stival</a:t>
            </a:r>
          </a:p>
          <a:p>
            <a:pPr algn="r">
              <a:lnSpc>
                <a:spcPct val="100000"/>
              </a:lnSpc>
            </a:pPr>
            <a:r>
              <a:rPr lang="it-IT" sz="1400" b="0" kern="1200" dirty="0">
                <a:solidFill>
                  <a:schemeClr val="tx1"/>
                </a:solidFill>
                <a:latin typeface="Swis721 Cn BT" panose="020B0506020202030204" pitchFamily="34" charset="0"/>
                <a:ea typeface="+mj-ea"/>
                <a:cs typeface="+mj-cs"/>
              </a:rPr>
              <a:t>via A. Valerio 6/2 – Edificio C9</a:t>
            </a:r>
          </a:p>
          <a:p>
            <a:pPr algn="r">
              <a:lnSpc>
                <a:spcPct val="100000"/>
              </a:lnSpc>
            </a:pPr>
            <a:r>
              <a:rPr lang="it-IT" sz="1400" b="0" kern="1200" dirty="0">
                <a:solidFill>
                  <a:schemeClr val="tx1"/>
                </a:solidFill>
                <a:latin typeface="Swis721 Cn BT" panose="020B0506020202030204" pitchFamily="34" charset="0"/>
                <a:ea typeface="+mj-ea"/>
                <a:cs typeface="+mj-cs"/>
              </a:rPr>
              <a:t>34127 Trieste</a:t>
            </a:r>
          </a:p>
          <a:p>
            <a:pPr algn="r">
              <a:lnSpc>
                <a:spcPct val="100000"/>
              </a:lnSpc>
            </a:pPr>
            <a:r>
              <a:rPr lang="it-IT" sz="1400" b="0" kern="1200" dirty="0">
                <a:solidFill>
                  <a:schemeClr val="tx1"/>
                </a:solidFill>
                <a:latin typeface="Swis721 Cn BT" panose="020B0506020202030204" pitchFamily="34" charset="0"/>
                <a:ea typeface="+mj-ea"/>
                <a:cs typeface="+mj-cs"/>
              </a:rPr>
              <a:t>cstival@units.it</a:t>
            </a:r>
          </a:p>
        </p:txBody>
      </p:sp>
    </p:spTree>
    <p:extLst>
      <p:ext uri="{BB962C8B-B14F-4D97-AF65-F5344CB8AC3E}">
        <p14:creationId xmlns:p14="http://schemas.microsoft.com/office/powerpoint/2010/main" val="3349455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5522EF6-1B50-4C06-A1D8-20F6E87FB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6579870" cy="65563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000" b="1">
                <a:latin typeface="Swis721 Cn BT" panose="020B0506020202030204" pitchFamily="34" charset="0"/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6869FF64-B989-4996-8642-1465F584A571}"/>
              </a:ext>
            </a:extLst>
          </p:cNvPr>
          <p:cNvSpPr txBox="1">
            <a:spLocks/>
          </p:cNvSpPr>
          <p:nvPr userDrawn="1"/>
        </p:nvSpPr>
        <p:spPr>
          <a:xfrm>
            <a:off x="628649" y="50143"/>
            <a:ext cx="6579870" cy="55310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200" i="1" kern="1200" noProof="0" dirty="0">
                <a:solidFill>
                  <a:schemeClr val="tx1"/>
                </a:solidFill>
                <a:latin typeface="Swis721 Cn BT" panose="020B0506020202030204" pitchFamily="34" charset="0"/>
                <a:ea typeface="+mj-ea"/>
                <a:cs typeface="+mj-cs"/>
              </a:rPr>
              <a:t>Introduzione al Laboratorio</a:t>
            </a:r>
          </a:p>
          <a:p>
            <a:pPr algn="l" fontAlgn="auto">
              <a:spcAft>
                <a:spcPts val="0"/>
              </a:spcAft>
              <a:defRPr/>
            </a:pPr>
            <a:endParaRPr lang="it-IT" sz="1200" i="1" kern="1200" noProof="0" dirty="0">
              <a:solidFill>
                <a:schemeClr val="tx1"/>
              </a:solidFill>
              <a:latin typeface="Swis721 Cn BT" panose="020B0506020202030204" pitchFamily="34" charset="0"/>
              <a:ea typeface="+mj-ea"/>
              <a:cs typeface="+mj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43E4097-8D0D-419D-8F89-973C7F24FAF2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208520" y="0"/>
            <a:ext cx="1306829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 Black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 Black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 Black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 Black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 Black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 Black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 Black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Source Sans Pro Black"/>
              </a:defRPr>
            </a:lvl9pPr>
          </a:lstStyle>
          <a:p>
            <a:pPr algn="r">
              <a:lnSpc>
                <a:spcPct val="100000"/>
              </a:lnSpc>
            </a:pPr>
            <a:fld id="{925AA9F4-7852-4789-B752-44D4F3C209BD}" type="slidenum">
              <a:rPr lang="en-US" sz="6400" spc="-300" baseline="0" smtClean="0">
                <a:solidFill>
                  <a:srgbClr val="FF8811"/>
                </a:solidFill>
                <a:latin typeface="Swis721 Cn BT" panose="020B0506020202030204" pitchFamily="34" charset="0"/>
                <a:ea typeface="Source Sans Pro Semibold" panose="020B0603030403020204" pitchFamily="34" charset="0"/>
              </a:rPr>
              <a:pPr algn="r">
                <a:lnSpc>
                  <a:spcPct val="100000"/>
                </a:lnSpc>
              </a:pPr>
              <a:t>‹N›</a:t>
            </a:fld>
            <a:endParaRPr lang="en-US" sz="6400" spc="-300" baseline="0" dirty="0">
              <a:solidFill>
                <a:srgbClr val="FF8811"/>
              </a:solidFill>
              <a:latin typeface="Swis721 Cn BT" panose="020B050602020203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9FCF78F5-128B-415A-B643-34FDFB828A3B}"/>
              </a:ext>
            </a:extLst>
          </p:cNvPr>
          <p:cNvSpPr/>
          <p:nvPr userDrawn="1"/>
        </p:nvSpPr>
        <p:spPr>
          <a:xfrm>
            <a:off x="1158242" y="6814840"/>
            <a:ext cx="1384934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1" name="Connettore 1 7">
            <a:extLst>
              <a:ext uri="{FF2B5EF4-FFF2-40B4-BE49-F238E27FC236}">
                <a16:creationId xmlns:a16="http://schemas.microsoft.com/office/drawing/2014/main" id="{DE4B0E0D-7076-4D0D-83BE-D32F433F0023}"/>
              </a:ext>
            </a:extLst>
          </p:cNvPr>
          <p:cNvCxnSpPr/>
          <p:nvPr userDrawn="1"/>
        </p:nvCxnSpPr>
        <p:spPr>
          <a:xfrm>
            <a:off x="628650" y="1020763"/>
            <a:ext cx="7886700" cy="0"/>
          </a:xfrm>
          <a:prstGeom prst="line">
            <a:avLst/>
          </a:prstGeom>
          <a:ln w="57150">
            <a:solidFill>
              <a:srgbClr val="FF88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8">
            <a:extLst>
              <a:ext uri="{FF2B5EF4-FFF2-40B4-BE49-F238E27FC236}">
                <a16:creationId xmlns:a16="http://schemas.microsoft.com/office/drawing/2014/main" id="{4FCECAA5-50A2-442E-A8A4-3A7895112292}"/>
              </a:ext>
            </a:extLst>
          </p:cNvPr>
          <p:cNvCxnSpPr/>
          <p:nvPr userDrawn="1"/>
        </p:nvCxnSpPr>
        <p:spPr>
          <a:xfrm>
            <a:off x="628650" y="6338888"/>
            <a:ext cx="788670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3">
            <a:extLst>
              <a:ext uri="{FF2B5EF4-FFF2-40B4-BE49-F238E27FC236}">
                <a16:creationId xmlns:a16="http://schemas.microsoft.com/office/drawing/2014/main" id="{070F66F9-D969-4688-A52F-CA7989230949}"/>
              </a:ext>
            </a:extLst>
          </p:cNvPr>
          <p:cNvSpPr txBox="1">
            <a:spLocks/>
          </p:cNvSpPr>
          <p:nvPr userDrawn="1"/>
        </p:nvSpPr>
        <p:spPr>
          <a:xfrm>
            <a:off x="0" y="3602169"/>
            <a:ext cx="3219450" cy="263168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it-IT" sz="19900" b="1" kern="1200" baseline="0" dirty="0">
                <a:solidFill>
                  <a:srgbClr val="FFFAEB"/>
                </a:solidFill>
                <a:latin typeface="Swis721 Cn BT" panose="020B0506020202030204" pitchFamily="34" charset="0"/>
                <a:ea typeface="+mj-ea"/>
                <a:cs typeface="+mj-cs"/>
              </a:rPr>
              <a:t>0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B4C7D7C1-8301-42A0-BFFA-F26B52971A79}"/>
              </a:ext>
            </a:extLst>
          </p:cNvPr>
          <p:cNvSpPr txBox="1">
            <a:spLocks/>
          </p:cNvSpPr>
          <p:nvPr userDrawn="1"/>
        </p:nvSpPr>
        <p:spPr>
          <a:xfrm>
            <a:off x="1277537" y="6470650"/>
            <a:ext cx="6838949" cy="38261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it-IT" sz="1100" b="1" kern="1200" baseline="0" dirty="0">
                <a:solidFill>
                  <a:schemeClr val="bg1">
                    <a:lumMod val="6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rPr>
              <a:t>Carlo Antonio Stival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900" b="1" kern="1200" baseline="0" dirty="0">
                <a:solidFill>
                  <a:schemeClr val="bg1">
                    <a:lumMod val="6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rPr>
              <a:t>Laboratorio di </a:t>
            </a:r>
            <a:r>
              <a:rPr lang="it-IT" sz="1100" b="1" kern="1200" baseline="0" dirty="0">
                <a:solidFill>
                  <a:schemeClr val="bg1">
                    <a:lumMod val="65000"/>
                  </a:schemeClr>
                </a:solidFill>
                <a:latin typeface="Swis721 Cn BT" panose="020B0506020202030204" pitchFamily="34" charset="0"/>
                <a:ea typeface="+mj-ea"/>
                <a:cs typeface="+mj-cs"/>
              </a:rPr>
              <a:t>Costruzione dell’Architettura</a:t>
            </a:r>
            <a:endParaRPr lang="it-IT" sz="1100" b="1" kern="1200" dirty="0">
              <a:solidFill>
                <a:schemeClr val="bg1">
                  <a:lumMod val="65000"/>
                </a:schemeClr>
              </a:solidFill>
              <a:latin typeface="Swis721 Cn BT" panose="020B0506020202030204" pitchFamily="34" charset="0"/>
              <a:ea typeface="+mj-ea"/>
              <a:cs typeface="+mj-cs"/>
            </a:endParaRPr>
          </a:p>
          <a:p>
            <a:pPr algn="r" fontAlgn="auto">
              <a:spcAft>
                <a:spcPts val="0"/>
              </a:spcAft>
              <a:defRPr/>
            </a:pPr>
            <a:endParaRPr lang="it-IT" sz="1100" i="1" dirty="0">
              <a:latin typeface="Swis721 Cn BT" panose="020B0506020202030204" pitchFamily="34" charset="0"/>
            </a:endParaRP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24332C58-E6A6-4EE0-81E5-FA913EA2C174}"/>
              </a:ext>
            </a:extLst>
          </p:cNvPr>
          <p:cNvSpPr txBox="1">
            <a:spLocks/>
          </p:cNvSpPr>
          <p:nvPr userDrawn="1"/>
        </p:nvSpPr>
        <p:spPr>
          <a:xfrm>
            <a:off x="7892031" y="6385764"/>
            <a:ext cx="697987" cy="37393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it-IT" sz="2800" b="1" dirty="0">
                <a:solidFill>
                  <a:srgbClr val="FF8811"/>
                </a:solidFill>
                <a:latin typeface="Swis721 Cn BT" panose="020B0506020202030204" pitchFamily="34" charset="0"/>
              </a:rPr>
              <a:t>0</a:t>
            </a:r>
          </a:p>
        </p:txBody>
      </p:sp>
      <p:pic>
        <p:nvPicPr>
          <p:cNvPr id="16" name="Picture 2" descr="immagine menu dipartimento | Dipartimento di Ingegneria e Architettura">
            <a:extLst>
              <a:ext uri="{FF2B5EF4-FFF2-40B4-BE49-F238E27FC236}">
                <a16:creationId xmlns:a16="http://schemas.microsoft.com/office/drawing/2014/main" id="{EE3CC644-CCCB-4BA6-8C11-CAB34C406B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613" y="6387359"/>
            <a:ext cx="510563" cy="38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nuovo logo UniTS">
            <a:extLst>
              <a:ext uri="{FF2B5EF4-FFF2-40B4-BE49-F238E27FC236}">
                <a16:creationId xmlns:a16="http://schemas.microsoft.com/office/drawing/2014/main" id="{6A31E613-B115-414E-BF10-995ECAB961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6385764"/>
            <a:ext cx="1189765" cy="40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770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1 6"/>
          <p:cNvCxnSpPr/>
          <p:nvPr userDrawn="1"/>
        </p:nvCxnSpPr>
        <p:spPr>
          <a:xfrm>
            <a:off x="628650" y="3502343"/>
            <a:ext cx="7886700" cy="0"/>
          </a:xfrm>
          <a:prstGeom prst="line">
            <a:avLst/>
          </a:prstGeom>
          <a:ln w="57150">
            <a:solidFill>
              <a:srgbClr val="FF88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7"/>
          <p:cNvCxnSpPr/>
          <p:nvPr userDrawn="1"/>
        </p:nvCxnSpPr>
        <p:spPr>
          <a:xfrm>
            <a:off x="628650" y="3566597"/>
            <a:ext cx="7886700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287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85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it/maps/@46.0560856,13.243082,303m/data=!3m1!1e3!5m1!1e4?entry=ttu&amp;g_ep=EgoyMDI1MDIxNy4wIKXMDSoASAFQAw%3D%3D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>
            <a:extLst>
              <a:ext uri="{FF2B5EF4-FFF2-40B4-BE49-F238E27FC236}">
                <a16:creationId xmlns:a16="http://schemas.microsoft.com/office/drawing/2014/main" id="{50832087-1BA5-4C5A-A08C-FC5949BB964B}"/>
              </a:ext>
            </a:extLst>
          </p:cNvPr>
          <p:cNvSpPr txBox="1">
            <a:spLocks/>
          </p:cNvSpPr>
          <p:nvPr/>
        </p:nvSpPr>
        <p:spPr bwMode="auto">
          <a:xfrm>
            <a:off x="3219450" y="3816599"/>
            <a:ext cx="5295900" cy="109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Swis721 Cn BT" panose="020B0506020202030204" pitchFamily="34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it-IT" b="1" dirty="0">
                <a:solidFill>
                  <a:srgbClr val="FF8811"/>
                </a:solidFill>
              </a:rPr>
              <a:t>INTRODUZIONE AL LABORATORIO</a:t>
            </a:r>
            <a:endParaRPr kumimoji="0" lang="it-IT" b="1" i="0" u="none" strike="noStrike" kern="1200" cap="none" normalizeH="0" noProof="0" dirty="0">
              <a:ln>
                <a:noFill/>
              </a:ln>
              <a:solidFill>
                <a:srgbClr val="FF8811"/>
              </a:solidFill>
              <a:effectLst/>
              <a:uLnTx/>
              <a:uFillTx/>
              <a:latin typeface="Swis721 Cn BT" panose="020B05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0745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560632-DB0B-0E09-ABE6-AAC571F53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6A4CBE72-2350-422D-BAEE-9FF864C05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6579870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Esercitazione d’anno del Laboratorio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CCA31EFB-67C2-EBAD-2A28-06F8BBBB79AA}"/>
              </a:ext>
            </a:extLst>
          </p:cNvPr>
          <p:cNvSpPr txBox="1">
            <a:spLocks/>
          </p:cNvSpPr>
          <p:nvPr/>
        </p:nvSpPr>
        <p:spPr>
          <a:xfrm>
            <a:off x="1266738" y="1264733"/>
            <a:ext cx="7227556" cy="736388"/>
          </a:xfrm>
          <a:prstGeom prst="rect">
            <a:avLst/>
          </a:prstGeom>
          <a:solidFill>
            <a:srgbClr val="FF8811"/>
          </a:solidFill>
          <a:ln>
            <a:noFill/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600" b="1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sz="2000" dirty="0"/>
              <a:t>SVOLGIMENTO</a:t>
            </a:r>
          </a:p>
        </p:txBody>
      </p:sp>
      <p:sp>
        <p:nvSpPr>
          <p:cNvPr id="7" name="Rectangle 66">
            <a:extLst>
              <a:ext uri="{FF2B5EF4-FFF2-40B4-BE49-F238E27FC236}">
                <a16:creationId xmlns:a16="http://schemas.microsoft.com/office/drawing/2014/main" id="{4FBF9DEA-0005-CE3C-643D-FE7F8C933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737" y="2208353"/>
            <a:ext cx="7227556" cy="878393"/>
          </a:xfrm>
          <a:prstGeom prst="rect">
            <a:avLst/>
          </a:prstGeom>
          <a:solidFill>
            <a:schemeClr val="bg1"/>
          </a:solidFill>
          <a:ln>
            <a:solidFill>
              <a:srgbClr val="FF8811"/>
            </a:solidFill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b="1" dirty="0">
                <a:solidFill>
                  <a:srgbClr val="FF8811"/>
                </a:solidFill>
                <a:latin typeface="Swis721 Cn BT" panose="020B0506020202030204" pitchFamily="34" charset="0"/>
                <a:ea typeface="+mj-ea"/>
                <a:cs typeface="+mj-cs"/>
              </a:rPr>
              <a:t>ATTIVITÀ DI PROGETTAZIONE DA CONCEPIRE E SVILUPPARE </a:t>
            </a:r>
            <a:r>
              <a:rPr lang="it-IT" altLang="it-IT" b="1" u="sng" dirty="0">
                <a:solidFill>
                  <a:srgbClr val="FF8811"/>
                </a:solidFill>
                <a:latin typeface="Swis721 Cn BT" panose="020B0506020202030204" pitchFamily="34" charset="0"/>
                <a:ea typeface="+mj-ea"/>
                <a:cs typeface="+mj-cs"/>
              </a:rPr>
              <a:t>IN GRUPPO</a:t>
            </a:r>
          </a:p>
        </p:txBody>
      </p:sp>
      <p:sp>
        <p:nvSpPr>
          <p:cNvPr id="2" name="Rectangle 66">
            <a:extLst>
              <a:ext uri="{FF2B5EF4-FFF2-40B4-BE49-F238E27FC236}">
                <a16:creationId xmlns:a16="http://schemas.microsoft.com/office/drawing/2014/main" id="{9B508501-C246-D39B-008D-7EAF430424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737" y="3293978"/>
            <a:ext cx="2321415" cy="878393"/>
          </a:xfrm>
          <a:prstGeom prst="rect">
            <a:avLst/>
          </a:prstGeom>
          <a:solidFill>
            <a:schemeClr val="bg1"/>
          </a:solidFill>
          <a:ln>
            <a:solidFill>
              <a:srgbClr val="FF8811"/>
            </a:solidFill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b="1" dirty="0">
                <a:solidFill>
                  <a:srgbClr val="FF8811"/>
                </a:solidFill>
                <a:latin typeface="Swis721 Cn BT" panose="020B0506020202030204" pitchFamily="34" charset="0"/>
                <a:ea typeface="+mj-ea"/>
                <a:cs typeface="+mj-cs"/>
              </a:rPr>
              <a:t>Progettazione e verifica strutture in c.a.</a:t>
            </a:r>
            <a:endParaRPr lang="it-IT" altLang="it-IT" b="1" u="sng" dirty="0">
              <a:solidFill>
                <a:srgbClr val="FF8811"/>
              </a:solidFill>
              <a:latin typeface="Swis721 Cn BT" panose="020B0506020202030204" pitchFamily="34" charset="0"/>
              <a:ea typeface="+mj-ea"/>
              <a:cs typeface="+mj-cs"/>
            </a:endParaRPr>
          </a:p>
        </p:txBody>
      </p:sp>
      <p:sp>
        <p:nvSpPr>
          <p:cNvPr id="4" name="Rectangle 66">
            <a:extLst>
              <a:ext uri="{FF2B5EF4-FFF2-40B4-BE49-F238E27FC236}">
                <a16:creationId xmlns:a16="http://schemas.microsoft.com/office/drawing/2014/main" id="{9031CF2C-02CF-997A-D734-7231064B7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878" y="3293977"/>
            <a:ext cx="2321415" cy="878393"/>
          </a:xfrm>
          <a:prstGeom prst="rect">
            <a:avLst/>
          </a:prstGeom>
          <a:solidFill>
            <a:schemeClr val="bg1"/>
          </a:solidFill>
          <a:ln>
            <a:solidFill>
              <a:srgbClr val="FF8811"/>
            </a:solidFill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b="1" dirty="0">
                <a:solidFill>
                  <a:srgbClr val="FF8811"/>
                </a:solidFill>
                <a:latin typeface="Swis721 Cn BT" panose="020B0506020202030204" pitchFamily="34" charset="0"/>
                <a:ea typeface="+mj-ea"/>
                <a:cs typeface="+mj-cs"/>
              </a:rPr>
              <a:t>Progettazione del comportamento fisico-tecnico dell’edificio</a:t>
            </a:r>
            <a:endParaRPr lang="it-IT" altLang="it-IT" b="1" u="sng" dirty="0">
              <a:solidFill>
                <a:srgbClr val="FF8811"/>
              </a:solidFill>
              <a:latin typeface="Swis721 Cn BT" panose="020B0506020202030204" pitchFamily="34" charset="0"/>
              <a:ea typeface="+mj-ea"/>
              <a:cs typeface="+mj-cs"/>
            </a:endParaRPr>
          </a:p>
        </p:txBody>
      </p:sp>
      <p:sp>
        <p:nvSpPr>
          <p:cNvPr id="5" name="Rectangle 66">
            <a:extLst>
              <a:ext uri="{FF2B5EF4-FFF2-40B4-BE49-F238E27FC236}">
                <a16:creationId xmlns:a16="http://schemas.microsoft.com/office/drawing/2014/main" id="{817240A3-A647-27EB-3348-A835E2F12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807" y="3293976"/>
            <a:ext cx="2321415" cy="878393"/>
          </a:xfrm>
          <a:prstGeom prst="rect">
            <a:avLst/>
          </a:prstGeom>
          <a:solidFill>
            <a:schemeClr val="bg1"/>
          </a:solidFill>
          <a:ln>
            <a:solidFill>
              <a:srgbClr val="FF8811"/>
            </a:solidFill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b="1" dirty="0">
                <a:solidFill>
                  <a:srgbClr val="FF8811"/>
                </a:solidFill>
                <a:latin typeface="Swis721 Cn BT" panose="020B0506020202030204" pitchFamily="34" charset="0"/>
                <a:ea typeface="+mj-ea"/>
                <a:cs typeface="+mj-cs"/>
              </a:rPr>
              <a:t>Progettazione delle soluzioni tecnologiche</a:t>
            </a:r>
            <a:endParaRPr lang="it-IT" altLang="it-IT" b="1" u="sng" dirty="0">
              <a:solidFill>
                <a:srgbClr val="FF8811"/>
              </a:solidFill>
              <a:latin typeface="Swis721 Cn BT" panose="020B0506020202030204" pitchFamily="34" charset="0"/>
              <a:ea typeface="+mj-ea"/>
              <a:cs typeface="+mj-cs"/>
            </a:endParaRPr>
          </a:p>
        </p:txBody>
      </p:sp>
      <p:sp>
        <p:nvSpPr>
          <p:cNvPr id="11" name="Rectangle 66">
            <a:extLst>
              <a:ext uri="{FF2B5EF4-FFF2-40B4-BE49-F238E27FC236}">
                <a16:creationId xmlns:a16="http://schemas.microsoft.com/office/drawing/2014/main" id="{D9667AD0-0E7E-C41E-2557-A16F4FDC0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736" y="4379599"/>
            <a:ext cx="7227556" cy="878393"/>
          </a:xfrm>
          <a:prstGeom prst="rect">
            <a:avLst/>
          </a:prstGeom>
          <a:solidFill>
            <a:schemeClr val="bg1"/>
          </a:solidFill>
          <a:ln>
            <a:solidFill>
              <a:srgbClr val="FF8811"/>
            </a:solidFill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b="1" dirty="0">
                <a:solidFill>
                  <a:srgbClr val="FF8811"/>
                </a:solidFill>
                <a:latin typeface="Swis721 Cn BT" panose="020B0506020202030204" pitchFamily="34" charset="0"/>
                <a:ea typeface="+mj-ea"/>
                <a:cs typeface="+mj-cs"/>
              </a:rPr>
              <a:t>SVILUPPO DEL PROGETTO CONDIVISO E SEGUITO DA DOCENTI</a:t>
            </a:r>
          </a:p>
          <a:p>
            <a:pPr algn="ctr">
              <a:spcBef>
                <a:spcPct val="0"/>
              </a:spcBef>
            </a:pPr>
            <a:r>
              <a:rPr lang="it-IT" altLang="it-IT" b="1" dirty="0">
                <a:solidFill>
                  <a:srgbClr val="FF8811"/>
                </a:solidFill>
                <a:latin typeface="Swis721 Cn BT" panose="020B0506020202030204" pitchFamily="34" charset="0"/>
                <a:ea typeface="+mj-ea"/>
                <a:cs typeface="+mj-cs"/>
              </a:rPr>
              <a:t>E COLLABORATORI, INTEGRATO ATTRAVERSO SEMINARI TEMATICI</a:t>
            </a:r>
          </a:p>
        </p:txBody>
      </p:sp>
    </p:spTree>
    <p:extLst>
      <p:ext uri="{BB962C8B-B14F-4D97-AF65-F5344CB8AC3E}">
        <p14:creationId xmlns:p14="http://schemas.microsoft.com/office/powerpoint/2010/main" val="410036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EB465-6738-9654-DB72-6048D8328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F2D271D2-CF1B-F984-D987-A1143E131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6579870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Oggetto dell’esercitazione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ABF57328-D14E-6EB0-91E1-0AB6EF259A25}"/>
              </a:ext>
            </a:extLst>
          </p:cNvPr>
          <p:cNvSpPr txBox="1">
            <a:spLocks/>
          </p:cNvSpPr>
          <p:nvPr/>
        </p:nvSpPr>
        <p:spPr>
          <a:xfrm>
            <a:off x="1266738" y="1264733"/>
            <a:ext cx="7227556" cy="736388"/>
          </a:xfrm>
          <a:prstGeom prst="rect">
            <a:avLst/>
          </a:prstGeom>
          <a:solidFill>
            <a:srgbClr val="FF8811"/>
          </a:solidFill>
          <a:ln>
            <a:noFill/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600" b="1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sz="2000" dirty="0"/>
              <a:t>TRACCIA</a:t>
            </a:r>
          </a:p>
        </p:txBody>
      </p:sp>
      <p:sp>
        <p:nvSpPr>
          <p:cNvPr id="7" name="Rectangle 66">
            <a:extLst>
              <a:ext uri="{FF2B5EF4-FFF2-40B4-BE49-F238E27FC236}">
                <a16:creationId xmlns:a16="http://schemas.microsoft.com/office/drawing/2014/main" id="{2BDE9D41-3A0F-AFF6-E28D-82E63590B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737" y="2208353"/>
            <a:ext cx="7227556" cy="878393"/>
          </a:xfrm>
          <a:prstGeom prst="rect">
            <a:avLst/>
          </a:prstGeom>
          <a:solidFill>
            <a:schemeClr val="bg1"/>
          </a:solidFill>
          <a:ln>
            <a:solidFill>
              <a:srgbClr val="FF8811"/>
            </a:solidFill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b="1" dirty="0">
                <a:solidFill>
                  <a:srgbClr val="FF8811"/>
                </a:solidFill>
                <a:latin typeface="Swis721 Cn BT" panose="020B0506020202030204" pitchFamily="34" charset="0"/>
                <a:ea typeface="+mj-ea"/>
                <a:cs typeface="+mj-cs"/>
              </a:rPr>
              <a:t>Progetto di una palazzina di tre piani fuori terra ed uno interrato</a:t>
            </a:r>
          </a:p>
          <a:p>
            <a:pPr algn="ctr">
              <a:spcBef>
                <a:spcPct val="0"/>
              </a:spcBef>
            </a:pPr>
            <a:r>
              <a:rPr lang="it-IT" altLang="it-IT" b="1" u="sng" dirty="0">
                <a:solidFill>
                  <a:srgbClr val="FF8811"/>
                </a:solidFill>
                <a:latin typeface="Swis721 Cn BT" panose="020B0506020202030204" pitchFamily="34" charset="0"/>
                <a:ea typeface="+mj-ea"/>
                <a:cs typeface="+mj-cs"/>
              </a:rPr>
              <a:t>con destinazione d’uso scolastica</a:t>
            </a:r>
          </a:p>
        </p:txBody>
      </p:sp>
      <p:sp>
        <p:nvSpPr>
          <p:cNvPr id="2" name="Rectangle 66">
            <a:extLst>
              <a:ext uri="{FF2B5EF4-FFF2-40B4-BE49-F238E27FC236}">
                <a16:creationId xmlns:a16="http://schemas.microsoft.com/office/drawing/2014/main" id="{6792F254-DB00-66B6-9DA8-326E77DBF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737" y="3293978"/>
            <a:ext cx="2321415" cy="878393"/>
          </a:xfrm>
          <a:prstGeom prst="rect">
            <a:avLst/>
          </a:prstGeom>
          <a:solidFill>
            <a:schemeClr val="bg1"/>
          </a:solidFill>
          <a:ln>
            <a:solidFill>
              <a:srgbClr val="FF8811"/>
            </a:solidFill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b="1" dirty="0">
                <a:solidFill>
                  <a:srgbClr val="FF8811"/>
                </a:solidFill>
                <a:latin typeface="Swis721 Cn BT" panose="020B0506020202030204" pitchFamily="34" charset="0"/>
                <a:ea typeface="+mj-ea"/>
                <a:cs typeface="+mj-cs"/>
              </a:rPr>
              <a:t>Aule scolastiche</a:t>
            </a:r>
            <a:endParaRPr lang="it-IT" altLang="it-IT" b="1" u="sng" dirty="0">
              <a:solidFill>
                <a:srgbClr val="FF8811"/>
              </a:solidFill>
              <a:latin typeface="Swis721 Cn BT" panose="020B0506020202030204" pitchFamily="34" charset="0"/>
              <a:ea typeface="+mj-ea"/>
              <a:cs typeface="+mj-cs"/>
            </a:endParaRPr>
          </a:p>
        </p:txBody>
      </p:sp>
      <p:sp>
        <p:nvSpPr>
          <p:cNvPr id="4" name="Rectangle 66">
            <a:extLst>
              <a:ext uri="{FF2B5EF4-FFF2-40B4-BE49-F238E27FC236}">
                <a16:creationId xmlns:a16="http://schemas.microsoft.com/office/drawing/2014/main" id="{8FCE9FC2-48B5-8CC0-6BC4-B99058FD1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878" y="3293977"/>
            <a:ext cx="2321415" cy="878393"/>
          </a:xfrm>
          <a:prstGeom prst="rect">
            <a:avLst/>
          </a:prstGeom>
          <a:solidFill>
            <a:schemeClr val="bg1"/>
          </a:solidFill>
          <a:ln>
            <a:solidFill>
              <a:srgbClr val="FF8811"/>
            </a:solidFill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b="1" dirty="0">
                <a:solidFill>
                  <a:srgbClr val="FF8811"/>
                </a:solidFill>
                <a:latin typeface="Swis721 Cn BT" panose="020B0506020202030204" pitchFamily="34" charset="0"/>
                <a:ea typeface="+mj-ea"/>
                <a:cs typeface="+mj-cs"/>
              </a:rPr>
              <a:t>Spazi di riunione / auditorium/</a:t>
            </a:r>
          </a:p>
          <a:p>
            <a:pPr algn="ctr">
              <a:spcBef>
                <a:spcPct val="0"/>
              </a:spcBef>
            </a:pPr>
            <a:r>
              <a:rPr lang="it-IT" altLang="it-IT" b="1" dirty="0">
                <a:solidFill>
                  <a:srgbClr val="FF8811"/>
                </a:solidFill>
                <a:latin typeface="Swis721 Cn BT" panose="020B0506020202030204" pitchFamily="34" charset="0"/>
                <a:ea typeface="+mj-ea"/>
                <a:cs typeface="+mj-cs"/>
              </a:rPr>
              <a:t>Spazi di relazione</a:t>
            </a:r>
          </a:p>
        </p:txBody>
      </p:sp>
      <p:sp>
        <p:nvSpPr>
          <p:cNvPr id="5" name="Rectangle 66">
            <a:extLst>
              <a:ext uri="{FF2B5EF4-FFF2-40B4-BE49-F238E27FC236}">
                <a16:creationId xmlns:a16="http://schemas.microsoft.com/office/drawing/2014/main" id="{1438E30E-0069-4591-A572-57C309043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807" y="3293976"/>
            <a:ext cx="2321415" cy="878393"/>
          </a:xfrm>
          <a:prstGeom prst="rect">
            <a:avLst/>
          </a:prstGeom>
          <a:solidFill>
            <a:schemeClr val="bg1"/>
          </a:solidFill>
          <a:ln>
            <a:solidFill>
              <a:srgbClr val="FF8811"/>
            </a:solidFill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b="1" dirty="0">
                <a:solidFill>
                  <a:srgbClr val="FF8811"/>
                </a:solidFill>
                <a:latin typeface="Swis721 Cn BT" panose="020B0506020202030204" pitchFamily="34" charset="0"/>
                <a:ea typeface="+mj-ea"/>
                <a:cs typeface="+mj-cs"/>
              </a:rPr>
              <a:t>Laboratori</a:t>
            </a:r>
          </a:p>
        </p:txBody>
      </p:sp>
      <p:sp>
        <p:nvSpPr>
          <p:cNvPr id="11" name="Rectangle 66">
            <a:extLst>
              <a:ext uri="{FF2B5EF4-FFF2-40B4-BE49-F238E27FC236}">
                <a16:creationId xmlns:a16="http://schemas.microsoft.com/office/drawing/2014/main" id="{B891C776-639C-3239-C940-EC9F1B4D3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736" y="5248087"/>
            <a:ext cx="7227556" cy="878393"/>
          </a:xfrm>
          <a:prstGeom prst="rect">
            <a:avLst/>
          </a:prstGeom>
          <a:solidFill>
            <a:schemeClr val="bg1"/>
          </a:solidFill>
          <a:ln>
            <a:solidFill>
              <a:srgbClr val="FF8811"/>
            </a:solidFill>
          </a:ln>
        </p:spPr>
        <p:txBody>
          <a:bodyPr vert="horz" lIns="91440" tIns="108000" rIns="91440" bIns="108000" rtlCol="0" anchor="ctr">
            <a:noAutofit/>
          </a:bodyPr>
          <a:lstStyle/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b="1" dirty="0">
                <a:solidFill>
                  <a:srgbClr val="FF8811"/>
                </a:solidFill>
                <a:latin typeface="Swis721 Cn BT" panose="020B0506020202030204" pitchFamily="34" charset="0"/>
                <a:ea typeface="+mj-ea"/>
                <a:cs typeface="+mj-cs"/>
              </a:rPr>
              <a:t>L’edificio è situato a Udine in v.le Palmanova</a:t>
            </a: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b="1" dirty="0">
                <a:solidFill>
                  <a:srgbClr val="FF8811"/>
                </a:solidFill>
                <a:latin typeface="Swis721 Cn BT" panose="020B0506020202030204" pitchFamily="34" charset="0"/>
                <a:ea typeface="+mj-ea"/>
                <a:cs typeface="+mj-cs"/>
              </a:rPr>
              <a:t>Si svilupperà per tre piani fuori terra e uno interrato</a:t>
            </a: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b="1" dirty="0">
                <a:solidFill>
                  <a:srgbClr val="FF8811"/>
                </a:solidFill>
                <a:latin typeface="Swis721 Cn BT" panose="020B0506020202030204" pitchFamily="34" charset="0"/>
                <a:ea typeface="+mj-ea"/>
                <a:cs typeface="+mj-cs"/>
              </a:rPr>
              <a:t>Presenterà una forma a «C», dimensioni d’inviluppo 52 x 45 m</a:t>
            </a:r>
            <a:r>
              <a:rPr lang="it-IT" altLang="it-IT" b="1" baseline="30000" dirty="0">
                <a:solidFill>
                  <a:srgbClr val="FF8811"/>
                </a:solidFill>
                <a:latin typeface="Swis721 Cn BT" panose="020B0506020202030204" pitchFamily="34" charset="0"/>
                <a:ea typeface="+mj-ea"/>
                <a:cs typeface="+mj-cs"/>
              </a:rPr>
              <a:t>2</a:t>
            </a:r>
          </a:p>
        </p:txBody>
      </p:sp>
      <p:sp>
        <p:nvSpPr>
          <p:cNvPr id="9" name="Rectangle 66">
            <a:extLst>
              <a:ext uri="{FF2B5EF4-FFF2-40B4-BE49-F238E27FC236}">
                <a16:creationId xmlns:a16="http://schemas.microsoft.com/office/drawing/2014/main" id="{C5368CCD-85D3-C7A6-279F-85EB329A3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737" y="4172370"/>
            <a:ext cx="2321415" cy="878393"/>
          </a:xfrm>
          <a:prstGeom prst="rect">
            <a:avLst/>
          </a:prstGeom>
          <a:solidFill>
            <a:schemeClr val="bg1"/>
          </a:solidFill>
          <a:ln>
            <a:solidFill>
              <a:srgbClr val="FF8811"/>
            </a:solidFill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b="1" dirty="0">
                <a:solidFill>
                  <a:srgbClr val="FF8811"/>
                </a:solidFill>
                <a:latin typeface="Swis721 Cn BT" panose="020B0506020202030204" pitchFamily="34" charset="0"/>
                <a:ea typeface="+mj-ea"/>
                <a:cs typeface="+mj-cs"/>
              </a:rPr>
              <a:t>Spazi dell’amministrazione</a:t>
            </a:r>
            <a:endParaRPr lang="it-IT" altLang="it-IT" b="1" u="sng" dirty="0">
              <a:solidFill>
                <a:srgbClr val="FF8811"/>
              </a:solidFill>
              <a:latin typeface="Swis721 Cn BT" panose="020B0506020202030204" pitchFamily="34" charset="0"/>
              <a:ea typeface="+mj-ea"/>
              <a:cs typeface="+mj-cs"/>
            </a:endParaRPr>
          </a:p>
        </p:txBody>
      </p:sp>
      <p:sp>
        <p:nvSpPr>
          <p:cNvPr id="10" name="Rectangle 66">
            <a:extLst>
              <a:ext uri="{FF2B5EF4-FFF2-40B4-BE49-F238E27FC236}">
                <a16:creationId xmlns:a16="http://schemas.microsoft.com/office/drawing/2014/main" id="{F09DAB51-06DD-CE46-5321-A299BD2A4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878" y="4172369"/>
            <a:ext cx="2321415" cy="878393"/>
          </a:xfrm>
          <a:prstGeom prst="rect">
            <a:avLst/>
          </a:prstGeom>
          <a:solidFill>
            <a:schemeClr val="bg1"/>
          </a:solidFill>
          <a:ln>
            <a:solidFill>
              <a:srgbClr val="FF8811"/>
            </a:solidFill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b="1" dirty="0">
                <a:solidFill>
                  <a:srgbClr val="FF8811"/>
                </a:solidFill>
                <a:latin typeface="Swis721 Cn BT" panose="020B0506020202030204" pitchFamily="34" charset="0"/>
                <a:ea typeface="+mj-ea"/>
                <a:cs typeface="+mj-cs"/>
              </a:rPr>
              <a:t>Vani e spazi tecnologici</a:t>
            </a:r>
            <a:endParaRPr lang="it-IT" altLang="it-IT" b="1" u="sng" dirty="0">
              <a:solidFill>
                <a:srgbClr val="FF8811"/>
              </a:solidFill>
              <a:latin typeface="Swis721 Cn BT" panose="020B0506020202030204" pitchFamily="34" charset="0"/>
              <a:ea typeface="+mj-ea"/>
              <a:cs typeface="+mj-cs"/>
            </a:endParaRPr>
          </a:p>
        </p:txBody>
      </p:sp>
      <p:sp>
        <p:nvSpPr>
          <p:cNvPr id="12" name="Rectangle 66">
            <a:extLst>
              <a:ext uri="{FF2B5EF4-FFF2-40B4-BE49-F238E27FC236}">
                <a16:creationId xmlns:a16="http://schemas.microsoft.com/office/drawing/2014/main" id="{264F734A-FC0C-C657-CF72-54BEC248B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807" y="4172368"/>
            <a:ext cx="2321415" cy="878393"/>
          </a:xfrm>
          <a:prstGeom prst="rect">
            <a:avLst/>
          </a:prstGeom>
          <a:solidFill>
            <a:schemeClr val="bg1"/>
          </a:solidFill>
          <a:ln>
            <a:solidFill>
              <a:srgbClr val="FF8811"/>
            </a:solidFill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b="1" dirty="0">
                <a:solidFill>
                  <a:srgbClr val="FF8811"/>
                </a:solidFill>
                <a:latin typeface="Swis721 Cn BT" panose="020B0506020202030204" pitchFamily="34" charset="0"/>
                <a:ea typeface="+mj-ea"/>
                <a:cs typeface="+mj-cs"/>
              </a:rPr>
              <a:t>Archivi</a:t>
            </a:r>
            <a:endParaRPr lang="it-IT" altLang="it-IT" b="1" u="sng" dirty="0">
              <a:solidFill>
                <a:srgbClr val="FF8811"/>
              </a:solidFill>
              <a:latin typeface="Swis721 Cn BT" panose="020B0506020202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32242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36CF1-6A93-A123-D257-589322EA7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0E00FB6F-A8DC-24BD-D5D9-039ACDD37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655" y="1135063"/>
            <a:ext cx="7814690" cy="5071740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78ECDE59-AD59-62DA-40F6-3BA006C1C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6579870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Oggetto dell’esercitazione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BAE3557-CA1E-A611-5DFB-DE4E7AE038A1}"/>
              </a:ext>
            </a:extLst>
          </p:cNvPr>
          <p:cNvSpPr txBox="1"/>
          <p:nvPr/>
        </p:nvSpPr>
        <p:spPr>
          <a:xfrm>
            <a:off x="529590" y="1358056"/>
            <a:ext cx="4156710" cy="655638"/>
          </a:xfrm>
          <a:prstGeom prst="rect">
            <a:avLst/>
          </a:prstGeom>
          <a:solidFill>
            <a:srgbClr val="FF8811"/>
          </a:solidFill>
          <a:ln>
            <a:noFill/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2000" b="1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sz="1000" b="0" dirty="0">
                <a:hlinkClick r:id="rId3"/>
              </a:rPr>
              <a:t>https://www.google.it/maps/@46.0560856,13.243082,303m/data=!3m1!1e3!5m1!1e4?entry=ttu&amp;g_ep=EgoyMDI1MDIxNy4wIKXMDSoASAFQAw%3D%3D</a:t>
            </a:r>
            <a:r>
              <a:rPr lang="it-IT" sz="1000" b="0" dirty="0"/>
              <a:t> 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54C59053-E651-5EAA-60C6-C2B04B389A14}"/>
              </a:ext>
            </a:extLst>
          </p:cNvPr>
          <p:cNvSpPr/>
          <p:nvPr/>
        </p:nvSpPr>
        <p:spPr>
          <a:xfrm>
            <a:off x="6979920" y="3886200"/>
            <a:ext cx="1440180" cy="1623060"/>
          </a:xfrm>
          <a:prstGeom prst="roundRect">
            <a:avLst>
              <a:gd name="adj" fmla="val 35838"/>
            </a:avLst>
          </a:prstGeom>
          <a:solidFill>
            <a:srgbClr val="FF8811">
              <a:alpha val="25098"/>
            </a:srgbClr>
          </a:solidFill>
          <a:ln w="38100">
            <a:solidFill>
              <a:srgbClr val="FF881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2260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D21D4-3275-5A80-D0E9-168A5A46D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id="{CC07CA19-CBF4-6303-6F40-2DDC849A1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957" y="1274467"/>
            <a:ext cx="7715249" cy="476678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FBDBFB93-129B-ED17-5702-B2181AE6A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6579870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Oggetto dell’esercitazione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1C0E1767-1D14-54BE-3F38-245DCDF4F0EF}"/>
              </a:ext>
            </a:extLst>
          </p:cNvPr>
          <p:cNvSpPr/>
          <p:nvPr/>
        </p:nvSpPr>
        <p:spPr>
          <a:xfrm rot="6677667">
            <a:off x="4462093" y="2386124"/>
            <a:ext cx="665855" cy="1074967"/>
          </a:xfrm>
          <a:prstGeom prst="roundRect">
            <a:avLst>
              <a:gd name="adj" fmla="val 35838"/>
            </a:avLst>
          </a:prstGeom>
          <a:solidFill>
            <a:srgbClr val="FF8811">
              <a:alpha val="25098"/>
            </a:srgbClr>
          </a:solidFill>
          <a:ln w="38100">
            <a:solidFill>
              <a:srgbClr val="FF881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8F477707-D6F0-CF6A-93E7-13448329B38B}"/>
              </a:ext>
            </a:extLst>
          </p:cNvPr>
          <p:cNvSpPr/>
          <p:nvPr/>
        </p:nvSpPr>
        <p:spPr>
          <a:xfrm rot="1268979">
            <a:off x="4532732" y="2340604"/>
            <a:ext cx="1956844" cy="3214385"/>
          </a:xfrm>
          <a:prstGeom prst="roundRect">
            <a:avLst>
              <a:gd name="adj" fmla="val 35838"/>
            </a:avLst>
          </a:prstGeom>
          <a:solidFill>
            <a:srgbClr val="FF8811">
              <a:alpha val="25098"/>
            </a:srgbClr>
          </a:solidFill>
          <a:ln w="38100">
            <a:solidFill>
              <a:srgbClr val="FF881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337EE49F-2FA5-F2F9-8036-A41C123C671C}"/>
              </a:ext>
            </a:extLst>
          </p:cNvPr>
          <p:cNvSpPr/>
          <p:nvPr/>
        </p:nvSpPr>
        <p:spPr>
          <a:xfrm rot="1515809">
            <a:off x="3334385" y="1891350"/>
            <a:ext cx="1127708" cy="2199256"/>
          </a:xfrm>
          <a:prstGeom prst="roundRect">
            <a:avLst>
              <a:gd name="adj" fmla="val 35838"/>
            </a:avLst>
          </a:prstGeom>
          <a:solidFill>
            <a:srgbClr val="FF8811">
              <a:alpha val="25098"/>
            </a:srgbClr>
          </a:solidFill>
          <a:ln w="38100">
            <a:solidFill>
              <a:srgbClr val="FF881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ctangle 66">
            <a:extLst>
              <a:ext uri="{FF2B5EF4-FFF2-40B4-BE49-F238E27FC236}">
                <a16:creationId xmlns:a16="http://schemas.microsoft.com/office/drawing/2014/main" id="{CFA4479F-E74B-11C5-D727-0EC41BD8F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480" y="2415744"/>
            <a:ext cx="1347992" cy="43220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FF8811"/>
            </a:solidFill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b="1" dirty="0">
                <a:solidFill>
                  <a:srgbClr val="FF8811"/>
                </a:solidFill>
                <a:latin typeface="Swis721 Cn BT" panose="020B0506020202030204" pitchFamily="34" charset="0"/>
                <a:ea typeface="+mj-ea"/>
                <a:cs typeface="+mj-cs"/>
              </a:rPr>
              <a:t>Corpo B</a:t>
            </a:r>
          </a:p>
        </p:txBody>
      </p:sp>
      <p:sp>
        <p:nvSpPr>
          <p:cNvPr id="12" name="Rectangle 66">
            <a:extLst>
              <a:ext uri="{FF2B5EF4-FFF2-40B4-BE49-F238E27FC236}">
                <a16:creationId xmlns:a16="http://schemas.microsoft.com/office/drawing/2014/main" id="{B8C96BF3-2E2D-BA67-EB45-0638C9D8F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4890" y="3601287"/>
            <a:ext cx="1347992" cy="43220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FF8811"/>
            </a:solidFill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b="1" dirty="0">
                <a:solidFill>
                  <a:srgbClr val="FF8811"/>
                </a:solidFill>
                <a:latin typeface="Swis721 Cn BT" panose="020B0506020202030204" pitchFamily="34" charset="0"/>
                <a:ea typeface="+mj-ea"/>
                <a:cs typeface="+mj-cs"/>
              </a:rPr>
              <a:t>Corpo A</a:t>
            </a:r>
          </a:p>
        </p:txBody>
      </p:sp>
      <p:sp>
        <p:nvSpPr>
          <p:cNvPr id="13" name="Rectangle 66">
            <a:extLst>
              <a:ext uri="{FF2B5EF4-FFF2-40B4-BE49-F238E27FC236}">
                <a16:creationId xmlns:a16="http://schemas.microsoft.com/office/drawing/2014/main" id="{9219A92A-AA9E-0DB2-6031-041A55D3F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2719" y="1689579"/>
            <a:ext cx="1347992" cy="43220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FF8811"/>
            </a:solidFill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sz="1600" b="1" dirty="0">
                <a:solidFill>
                  <a:srgbClr val="FF8811"/>
                </a:solidFill>
                <a:latin typeface="Swis721 Cn BT" panose="020B0506020202030204" pitchFamily="34" charset="0"/>
                <a:ea typeface="+mj-ea"/>
                <a:cs typeface="+mj-cs"/>
              </a:rPr>
              <a:t>collegamento</a:t>
            </a:r>
          </a:p>
        </p:txBody>
      </p:sp>
    </p:spTree>
    <p:extLst>
      <p:ext uri="{BB962C8B-B14F-4D97-AF65-F5344CB8AC3E}">
        <p14:creationId xmlns:p14="http://schemas.microsoft.com/office/powerpoint/2010/main" val="844562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E8655A-0867-CA5D-451F-554BD5931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D0FBB66F-651D-5E94-8EFA-30685AFDF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6579870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Oggetto dell’esercitazione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67FEFC5-48B9-2E82-0B11-5BF870BAB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40" y="1078640"/>
            <a:ext cx="7360920" cy="521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492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03938-08CE-3FD1-5EC0-82BE96468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43E8B76-9638-F1FF-BA24-BFF79FE49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40" y="1078640"/>
            <a:ext cx="7360920" cy="5203837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6AF4A1AB-EC2E-ABF1-0BD9-D9622890D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6579870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Oggetto dell’esercitazione</a:t>
            </a:r>
          </a:p>
        </p:txBody>
      </p:sp>
    </p:spTree>
    <p:extLst>
      <p:ext uri="{BB962C8B-B14F-4D97-AF65-F5344CB8AC3E}">
        <p14:creationId xmlns:p14="http://schemas.microsoft.com/office/powerpoint/2010/main" val="519139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DED98-8D55-86E3-A775-A4AE2AE975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6">
            <a:extLst>
              <a:ext uri="{FF2B5EF4-FFF2-40B4-BE49-F238E27FC236}">
                <a16:creationId xmlns:a16="http://schemas.microsoft.com/office/drawing/2014/main" id="{7609E832-2FB9-0E10-ABFC-4893866F4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737" y="2245091"/>
            <a:ext cx="7227556" cy="1860248"/>
          </a:xfrm>
          <a:prstGeom prst="rect">
            <a:avLst/>
          </a:prstGeom>
          <a:solidFill>
            <a:schemeClr val="bg1"/>
          </a:solidFill>
          <a:ln>
            <a:solidFill>
              <a:srgbClr val="FF8811"/>
            </a:solidFill>
          </a:ln>
        </p:spPr>
        <p:txBody>
          <a:bodyPr vert="horz" lIns="91440" tIns="108000" rIns="91440" bIns="108000" rtlCol="0" anchor="ctr">
            <a:noAutofit/>
          </a:bodyPr>
          <a:lstStyle/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b="1" dirty="0">
                <a:solidFill>
                  <a:srgbClr val="FF8811"/>
                </a:solidFill>
                <a:latin typeface="Swis721 Cn BT" panose="020B0506020202030204" pitchFamily="34" charset="0"/>
                <a:ea typeface="+mj-ea"/>
                <a:cs typeface="+mj-cs"/>
              </a:rPr>
              <a:t>Struttura portante con maglia regolare di pilastri e travi principali e secondarie</a:t>
            </a: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b="1" dirty="0">
                <a:solidFill>
                  <a:srgbClr val="FF8811"/>
                </a:solidFill>
                <a:latin typeface="Swis721 Cn BT" panose="020B0506020202030204" pitchFamily="34" charset="0"/>
                <a:ea typeface="+mj-ea"/>
                <a:cs typeface="+mj-cs"/>
              </a:rPr>
              <a:t>Pareti perimetrali controterra in c.a. al piano interrato</a:t>
            </a: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b="1" dirty="0">
                <a:solidFill>
                  <a:srgbClr val="FF8811"/>
                </a:solidFill>
                <a:latin typeface="Swis721 Cn BT" panose="020B0506020202030204" pitchFamily="34" charset="0"/>
                <a:ea typeface="+mj-ea"/>
                <a:cs typeface="+mj-cs"/>
              </a:rPr>
              <a:t>Fondazioni a travi rovesce e travi di collegamento</a:t>
            </a: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b="1" dirty="0">
                <a:solidFill>
                  <a:srgbClr val="FF8811"/>
                </a:solidFill>
                <a:latin typeface="Swis721 Cn BT" panose="020B0506020202030204" pitchFamily="34" charset="0"/>
                <a:ea typeface="+mj-ea"/>
                <a:cs typeface="+mj-cs"/>
              </a:rPr>
              <a:t>Solai in laterocemento unidirezionali, a nervature parallele</a:t>
            </a: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b="1" dirty="0">
                <a:solidFill>
                  <a:srgbClr val="FF8811"/>
                </a:solidFill>
                <a:latin typeface="Swis721 Cn BT" panose="020B0506020202030204" pitchFamily="34" charset="0"/>
                <a:ea typeface="+mj-ea"/>
                <a:cs typeface="+mj-cs"/>
              </a:rPr>
              <a:t>Pareti di controvento in c.a. per l’assorbimento delle azioni sismiche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062CA055-915D-07B4-EDAC-9595E5F17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6579870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Oggetto dell’esercitazione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C5B00078-99A3-A3AC-B794-D3424287EAEB}"/>
              </a:ext>
            </a:extLst>
          </p:cNvPr>
          <p:cNvSpPr txBox="1">
            <a:spLocks/>
          </p:cNvSpPr>
          <p:nvPr/>
        </p:nvSpPr>
        <p:spPr>
          <a:xfrm>
            <a:off x="1266738" y="1264733"/>
            <a:ext cx="7227556" cy="736388"/>
          </a:xfrm>
          <a:prstGeom prst="rect">
            <a:avLst/>
          </a:prstGeom>
          <a:solidFill>
            <a:srgbClr val="FF8811"/>
          </a:solidFill>
          <a:ln>
            <a:noFill/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600" b="1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sz="2000" dirty="0"/>
              <a:t>TRACCIA</a:t>
            </a:r>
          </a:p>
        </p:txBody>
      </p:sp>
      <p:sp>
        <p:nvSpPr>
          <p:cNvPr id="15" name="Rectangle 66">
            <a:extLst>
              <a:ext uri="{FF2B5EF4-FFF2-40B4-BE49-F238E27FC236}">
                <a16:creationId xmlns:a16="http://schemas.microsoft.com/office/drawing/2014/main" id="{46C6F036-8289-9990-BFFA-4430B6AF4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737" y="4299277"/>
            <a:ext cx="7227556" cy="1884955"/>
          </a:xfrm>
          <a:prstGeom prst="rect">
            <a:avLst/>
          </a:prstGeom>
          <a:solidFill>
            <a:schemeClr val="bg1"/>
          </a:solidFill>
          <a:ln>
            <a:solidFill>
              <a:srgbClr val="FF8811"/>
            </a:solidFill>
          </a:ln>
        </p:spPr>
        <p:txBody>
          <a:bodyPr vert="horz" lIns="91440" tIns="108000" rIns="91440" bIns="108000" rtlCol="0" anchor="ctr">
            <a:noAutofit/>
          </a:bodyPr>
          <a:lstStyle/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b="1" dirty="0">
                <a:solidFill>
                  <a:srgbClr val="FF8811"/>
                </a:solidFill>
                <a:latin typeface="Swis721 Cn BT" panose="020B0506020202030204" pitchFamily="34" charset="0"/>
                <a:ea typeface="+mj-ea"/>
                <a:cs typeface="+mj-cs"/>
              </a:rPr>
              <a:t>Controllo dei flussi energetici e individuazione di soluzioni efficienti per il contenimento dell’uso di risorse energetiche e idriche</a:t>
            </a: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b="1" dirty="0">
                <a:solidFill>
                  <a:srgbClr val="FF8811"/>
                </a:solidFill>
                <a:latin typeface="Swis721 Cn BT" panose="020B0506020202030204" pitchFamily="34" charset="0"/>
                <a:ea typeface="+mj-ea"/>
                <a:cs typeface="+mj-cs"/>
              </a:rPr>
              <a:t>Attenzione al comfort acustico in edificio con differenti destinazioni d’uso</a:t>
            </a: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b="1" dirty="0">
                <a:solidFill>
                  <a:srgbClr val="FF8811"/>
                </a:solidFill>
                <a:latin typeface="Swis721 Cn BT" panose="020B0506020202030204" pitchFamily="34" charset="0"/>
                <a:ea typeface="+mj-ea"/>
                <a:cs typeface="+mj-cs"/>
              </a:rPr>
              <a:t>Integrazione degli impianti tecnologici per corrispondere alle destinazioni d’uso, consentire la manutenzione e minimizzare gli ingombri</a:t>
            </a: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altLang="it-IT" b="1" dirty="0">
                <a:solidFill>
                  <a:srgbClr val="FF8811"/>
                </a:solidFill>
                <a:latin typeface="Swis721 Cn BT" panose="020B0506020202030204" pitchFamily="34" charset="0"/>
                <a:ea typeface="+mj-ea"/>
                <a:cs typeface="+mj-cs"/>
              </a:rPr>
              <a:t>Attuazione di pertinenti strategie di prevenzione incendi</a:t>
            </a:r>
          </a:p>
        </p:txBody>
      </p:sp>
    </p:spTree>
    <p:extLst>
      <p:ext uri="{BB962C8B-B14F-4D97-AF65-F5344CB8AC3E}">
        <p14:creationId xmlns:p14="http://schemas.microsoft.com/office/powerpoint/2010/main" val="2037221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324F81-42F1-08CE-332C-BDC6A0E1F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3A683A99-A862-EEE8-A695-FD750445E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6579870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Modalità di svolgimento dell’esame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1527494F-92C3-D351-0DB9-B982857DBB27}"/>
              </a:ext>
            </a:extLst>
          </p:cNvPr>
          <p:cNvSpPr txBox="1">
            <a:spLocks/>
          </p:cNvSpPr>
          <p:nvPr/>
        </p:nvSpPr>
        <p:spPr>
          <a:xfrm>
            <a:off x="1266738" y="1264733"/>
            <a:ext cx="7227556" cy="736388"/>
          </a:xfrm>
          <a:prstGeom prst="rect">
            <a:avLst/>
          </a:prstGeom>
          <a:solidFill>
            <a:srgbClr val="FF8811"/>
          </a:solidFill>
          <a:ln>
            <a:noFill/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600" b="1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sz="2000" dirty="0"/>
              <a:t>ESAME FINALE</a:t>
            </a:r>
          </a:p>
        </p:txBody>
      </p:sp>
      <p:sp>
        <p:nvSpPr>
          <p:cNvPr id="7" name="Rectangle 66">
            <a:extLst>
              <a:ext uri="{FF2B5EF4-FFF2-40B4-BE49-F238E27FC236}">
                <a16:creationId xmlns:a16="http://schemas.microsoft.com/office/drawing/2014/main" id="{5AEE800E-F233-C0C6-EE8B-77D071523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737" y="2208353"/>
            <a:ext cx="7227556" cy="878393"/>
          </a:xfrm>
          <a:prstGeom prst="rect">
            <a:avLst/>
          </a:prstGeom>
          <a:solidFill>
            <a:schemeClr val="bg1"/>
          </a:solidFill>
          <a:ln>
            <a:solidFill>
              <a:srgbClr val="FF8811"/>
            </a:solidFill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b="1" dirty="0">
                <a:solidFill>
                  <a:srgbClr val="FF8811"/>
                </a:solidFill>
                <a:latin typeface="Swis721 Cn BT" panose="020B0506020202030204" pitchFamily="34" charset="0"/>
                <a:ea typeface="+mj-ea"/>
                <a:cs typeface="+mj-cs"/>
              </a:rPr>
              <a:t>CONDIZIONI PER LO SVOLGIMENTO DELL’ESAME</a:t>
            </a:r>
            <a:endParaRPr lang="it-IT" altLang="it-IT" b="1" u="sng" dirty="0">
              <a:solidFill>
                <a:srgbClr val="FF8811"/>
              </a:solidFill>
              <a:latin typeface="Swis721 Cn BT" panose="020B0506020202030204" pitchFamily="34" charset="0"/>
              <a:ea typeface="+mj-ea"/>
              <a:cs typeface="+mj-cs"/>
            </a:endParaRPr>
          </a:p>
        </p:txBody>
      </p:sp>
      <p:sp>
        <p:nvSpPr>
          <p:cNvPr id="2" name="Rectangle 66">
            <a:extLst>
              <a:ext uri="{FF2B5EF4-FFF2-40B4-BE49-F238E27FC236}">
                <a16:creationId xmlns:a16="http://schemas.microsoft.com/office/drawing/2014/main" id="{8E7C082E-C2DB-2F5C-0E6E-A3B5331F2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737" y="3293978"/>
            <a:ext cx="2321415" cy="878393"/>
          </a:xfrm>
          <a:prstGeom prst="rect">
            <a:avLst/>
          </a:prstGeom>
          <a:solidFill>
            <a:schemeClr val="bg1"/>
          </a:solidFill>
          <a:ln>
            <a:solidFill>
              <a:srgbClr val="FF8811"/>
            </a:solidFill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b="1" dirty="0">
                <a:solidFill>
                  <a:srgbClr val="FF8811"/>
                </a:solidFill>
                <a:latin typeface="Swis721 Cn BT" panose="020B0506020202030204" pitchFamily="34" charset="0"/>
                <a:ea typeface="+mj-ea"/>
                <a:cs typeface="+mj-cs"/>
              </a:rPr>
              <a:t>Frequenza di</a:t>
            </a:r>
          </a:p>
          <a:p>
            <a:pPr algn="ctr">
              <a:spcBef>
                <a:spcPct val="0"/>
              </a:spcBef>
            </a:pPr>
            <a:r>
              <a:rPr lang="it-IT" altLang="it-IT" b="1" dirty="0">
                <a:solidFill>
                  <a:srgbClr val="FF8811"/>
                </a:solidFill>
                <a:latin typeface="Swis721 Cn BT" panose="020B0506020202030204" pitchFamily="34" charset="0"/>
                <a:ea typeface="+mj-ea"/>
                <a:cs typeface="+mj-cs"/>
              </a:rPr>
              <a:t>lezioni e seminari</a:t>
            </a:r>
            <a:endParaRPr lang="it-IT" altLang="it-IT" b="1" u="sng" dirty="0">
              <a:solidFill>
                <a:srgbClr val="FF8811"/>
              </a:solidFill>
              <a:latin typeface="Swis721 Cn BT" panose="020B0506020202030204" pitchFamily="34" charset="0"/>
              <a:ea typeface="+mj-ea"/>
              <a:cs typeface="+mj-cs"/>
            </a:endParaRPr>
          </a:p>
        </p:txBody>
      </p:sp>
      <p:sp>
        <p:nvSpPr>
          <p:cNvPr id="4" name="Rectangle 66">
            <a:extLst>
              <a:ext uri="{FF2B5EF4-FFF2-40B4-BE49-F238E27FC236}">
                <a16:creationId xmlns:a16="http://schemas.microsoft.com/office/drawing/2014/main" id="{337F7733-D6AC-9C0D-729A-BB91F1398C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878" y="3293977"/>
            <a:ext cx="2321415" cy="878393"/>
          </a:xfrm>
          <a:prstGeom prst="rect">
            <a:avLst/>
          </a:prstGeom>
          <a:solidFill>
            <a:schemeClr val="bg1"/>
          </a:solidFill>
          <a:ln>
            <a:solidFill>
              <a:srgbClr val="FF8811"/>
            </a:solidFill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b="1" dirty="0">
                <a:solidFill>
                  <a:srgbClr val="FF8811"/>
                </a:solidFill>
                <a:latin typeface="Swis721 Cn BT" panose="020B0506020202030204" pitchFamily="34" charset="0"/>
                <a:ea typeface="+mj-ea"/>
                <a:cs typeface="+mj-cs"/>
              </a:rPr>
              <a:t>Completamento esercitazione</a:t>
            </a:r>
          </a:p>
        </p:txBody>
      </p:sp>
      <p:sp>
        <p:nvSpPr>
          <p:cNvPr id="5" name="Rectangle 66">
            <a:extLst>
              <a:ext uri="{FF2B5EF4-FFF2-40B4-BE49-F238E27FC236}">
                <a16:creationId xmlns:a16="http://schemas.microsoft.com/office/drawing/2014/main" id="{8D3BA91D-28EE-EE03-9392-AE1E2C47A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807" y="3293976"/>
            <a:ext cx="2321415" cy="878393"/>
          </a:xfrm>
          <a:prstGeom prst="rect">
            <a:avLst/>
          </a:prstGeom>
          <a:solidFill>
            <a:schemeClr val="bg1"/>
          </a:solidFill>
          <a:ln>
            <a:solidFill>
              <a:srgbClr val="FF8811"/>
            </a:solidFill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b="1">
                <a:solidFill>
                  <a:srgbClr val="FF8811"/>
                </a:solidFill>
                <a:latin typeface="Swis721 Cn BT" panose="020B0506020202030204" pitchFamily="34" charset="0"/>
                <a:ea typeface="+mj-ea"/>
                <a:cs typeface="+mj-cs"/>
              </a:rPr>
              <a:t>Superamento</a:t>
            </a:r>
          </a:p>
          <a:p>
            <a:pPr algn="ctr">
              <a:spcBef>
                <a:spcPct val="0"/>
              </a:spcBef>
            </a:pPr>
            <a:r>
              <a:rPr lang="it-IT" altLang="it-IT" b="1">
                <a:solidFill>
                  <a:srgbClr val="FF8811"/>
                </a:solidFill>
                <a:latin typeface="Swis721 Cn BT" panose="020B0506020202030204" pitchFamily="34" charset="0"/>
                <a:ea typeface="+mj-ea"/>
                <a:cs typeface="+mj-cs"/>
              </a:rPr>
              <a:t>prove </a:t>
            </a:r>
            <a:r>
              <a:rPr lang="it-IT" altLang="it-IT" b="1" dirty="0">
                <a:solidFill>
                  <a:srgbClr val="FF8811"/>
                </a:solidFill>
                <a:latin typeface="Swis721 Cn BT" panose="020B0506020202030204" pitchFamily="34" charset="0"/>
                <a:ea typeface="+mj-ea"/>
                <a:cs typeface="+mj-cs"/>
              </a:rPr>
              <a:t>intermedie</a:t>
            </a:r>
          </a:p>
        </p:txBody>
      </p:sp>
      <p:sp>
        <p:nvSpPr>
          <p:cNvPr id="11" name="Rectangle 66">
            <a:extLst>
              <a:ext uri="{FF2B5EF4-FFF2-40B4-BE49-F238E27FC236}">
                <a16:creationId xmlns:a16="http://schemas.microsoft.com/office/drawing/2014/main" id="{68BDC860-97C9-A6FA-3E42-A6D0B9C14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736" y="4379599"/>
            <a:ext cx="7227556" cy="878393"/>
          </a:xfrm>
          <a:prstGeom prst="rect">
            <a:avLst/>
          </a:prstGeom>
          <a:solidFill>
            <a:schemeClr val="bg1"/>
          </a:solidFill>
          <a:ln>
            <a:solidFill>
              <a:srgbClr val="FF8811"/>
            </a:solidFill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b="1" dirty="0">
                <a:solidFill>
                  <a:srgbClr val="FF8811"/>
                </a:solidFill>
                <a:latin typeface="Swis721 Cn BT" panose="020B0506020202030204" pitchFamily="34" charset="0"/>
                <a:ea typeface="+mj-ea"/>
                <a:cs typeface="+mj-cs"/>
              </a:rPr>
              <a:t>VALUTAZIONE FINALE DERIVANTE DAGLI ESITI INTERMEDI</a:t>
            </a:r>
          </a:p>
          <a:p>
            <a:pPr algn="ctr">
              <a:spcBef>
                <a:spcPct val="0"/>
              </a:spcBef>
            </a:pPr>
            <a:r>
              <a:rPr lang="it-IT" altLang="it-IT" b="1" dirty="0">
                <a:solidFill>
                  <a:srgbClr val="FF8811"/>
                </a:solidFill>
                <a:latin typeface="Swis721 Cn BT" panose="020B0506020202030204" pitchFamily="34" charset="0"/>
                <a:ea typeface="+mj-ea"/>
                <a:cs typeface="+mj-cs"/>
              </a:rPr>
              <a:t>E DALL’ESITO DEL PROGETTO FINALE, VALUTATO COLLEGIALMENTE</a:t>
            </a:r>
          </a:p>
        </p:txBody>
      </p:sp>
      <p:sp>
        <p:nvSpPr>
          <p:cNvPr id="8" name="Rectangle 66">
            <a:extLst>
              <a:ext uri="{FF2B5EF4-FFF2-40B4-BE49-F238E27FC236}">
                <a16:creationId xmlns:a16="http://schemas.microsoft.com/office/drawing/2014/main" id="{8C40704E-AED3-7255-00AC-3429071C0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736" y="5465220"/>
            <a:ext cx="7227556" cy="642503"/>
          </a:xfrm>
          <a:prstGeom prst="rect">
            <a:avLst/>
          </a:prstGeom>
          <a:solidFill>
            <a:schemeClr val="bg1"/>
          </a:solidFill>
          <a:ln>
            <a:solidFill>
              <a:srgbClr val="FF8811"/>
            </a:solidFill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sz="1600" b="1" dirty="0">
                <a:solidFill>
                  <a:srgbClr val="FF8811"/>
                </a:solidFill>
                <a:latin typeface="Swis721 Cn BT" panose="020B0506020202030204" pitchFamily="34" charset="0"/>
                <a:ea typeface="+mj-ea"/>
                <a:cs typeface="+mj-cs"/>
              </a:rPr>
              <a:t>IN SEDE D’ESAME SI PRESENTA ORALMENTE IL PROGETTO CON ESPOSIZIONE</a:t>
            </a:r>
          </a:p>
          <a:p>
            <a:pPr algn="ctr">
              <a:spcBef>
                <a:spcPct val="0"/>
              </a:spcBef>
            </a:pPr>
            <a:r>
              <a:rPr lang="it-IT" altLang="it-IT" sz="1600" b="1" dirty="0">
                <a:solidFill>
                  <a:srgbClr val="FF8811"/>
                </a:solidFill>
                <a:latin typeface="Swis721 Cn BT" panose="020B0506020202030204" pitchFamily="34" charset="0"/>
                <a:ea typeface="+mj-ea"/>
                <a:cs typeface="+mj-cs"/>
              </a:rPr>
              <a:t>DEGLI ELABORATI GRAFICI E DELLE RELAZIONI</a:t>
            </a:r>
          </a:p>
        </p:txBody>
      </p:sp>
    </p:spTree>
    <p:extLst>
      <p:ext uri="{BB962C8B-B14F-4D97-AF65-F5344CB8AC3E}">
        <p14:creationId xmlns:p14="http://schemas.microsoft.com/office/powerpoint/2010/main" val="3867108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4AA29-BF86-CDF6-4337-5FBF00BA4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57693165-DB81-865F-DD9C-1A9BFAD10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6579870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Presentazione dell’Esercitazione d’anno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CE83D577-3BDA-03D3-D593-928D7A7AF473}"/>
              </a:ext>
            </a:extLst>
          </p:cNvPr>
          <p:cNvSpPr txBox="1">
            <a:spLocks/>
          </p:cNvSpPr>
          <p:nvPr/>
        </p:nvSpPr>
        <p:spPr>
          <a:xfrm>
            <a:off x="1266738" y="1264733"/>
            <a:ext cx="7227556" cy="736388"/>
          </a:xfrm>
          <a:prstGeom prst="rect">
            <a:avLst/>
          </a:prstGeom>
          <a:solidFill>
            <a:srgbClr val="FF8811"/>
          </a:solidFill>
          <a:ln>
            <a:noFill/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600" b="1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sz="2000" dirty="0"/>
              <a:t>RELAZIONI TECNICHE E DI CALCOLO</a:t>
            </a:r>
          </a:p>
        </p:txBody>
      </p:sp>
      <p:sp>
        <p:nvSpPr>
          <p:cNvPr id="10" name="Rectangle 100">
            <a:extLst>
              <a:ext uri="{FF2B5EF4-FFF2-40B4-BE49-F238E27FC236}">
                <a16:creationId xmlns:a16="http://schemas.microsoft.com/office/drawing/2014/main" id="{223442B6-92F8-4173-102F-E65960395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2719" y="2208353"/>
            <a:ext cx="5504806" cy="4051769"/>
          </a:xfrm>
          <a:prstGeom prst="rect">
            <a:avLst/>
          </a:prstGeom>
          <a:solidFill>
            <a:srgbClr val="EAEAEA"/>
          </a:solidFill>
          <a:ln>
            <a:solidFill>
              <a:srgbClr val="EAEAEA"/>
            </a:solidFill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just">
              <a:spcBef>
                <a:spcPct val="0"/>
              </a:spcBef>
            </a:pPr>
            <a:r>
              <a:rPr lang="it-IT" b="1" dirty="0">
                <a:solidFill>
                  <a:srgbClr val="FF8811"/>
                </a:solidFill>
                <a:latin typeface="Swis721 Cn BT" panose="020B0506020202030204" pitchFamily="34" charset="0"/>
                <a:ea typeface="+mj-ea"/>
                <a:cs typeface="+mj-cs"/>
              </a:rPr>
              <a:t>Relazioni di progetto</a:t>
            </a:r>
            <a:r>
              <a:rPr lang="it-IT" dirty="0">
                <a:latin typeface="Swis721 Cn BT" panose="020B0506020202030204" pitchFamily="34" charset="0"/>
                <a:ea typeface="+mj-ea"/>
                <a:cs typeface="+mj-cs"/>
              </a:rPr>
              <a:t>:</a:t>
            </a: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FF8811"/>
                </a:solidFill>
                <a:latin typeface="Swis721 Cn BT" panose="020B0506020202030204" pitchFamily="34" charset="0"/>
                <a:ea typeface="+mj-ea"/>
                <a:cs typeface="+mj-cs"/>
              </a:rPr>
              <a:t>Architettonica</a:t>
            </a:r>
            <a:r>
              <a:rPr lang="it-IT" dirty="0">
                <a:latin typeface="Swis721 Cn BT" panose="020B0506020202030204" pitchFamily="34" charset="0"/>
                <a:ea typeface="+mj-ea"/>
                <a:cs typeface="+mj-cs"/>
              </a:rPr>
              <a:t>. Riporta la descrizione motivata delle scelte progettuali di layout, le soluzioni edilizie d’involucro e partizione, i relativi materiali e componenti, le strategie per un edificio sostenibile e per la sicurezza antincendio.</a:t>
            </a: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FF8811"/>
                </a:solidFill>
                <a:latin typeface="Swis721 Cn BT" panose="020B0506020202030204" pitchFamily="34" charset="0"/>
                <a:ea typeface="+mj-ea"/>
                <a:cs typeface="+mj-cs"/>
              </a:rPr>
              <a:t>Strutturale</a:t>
            </a:r>
            <a:r>
              <a:rPr lang="it-IT" dirty="0">
                <a:latin typeface="Swis721 Cn BT" panose="020B0506020202030204" pitchFamily="34" charset="0"/>
                <a:ea typeface="+mj-ea"/>
                <a:cs typeface="+mj-cs"/>
              </a:rPr>
              <a:t>. Illustra le scelte della concezione strutturale, l’analisi dei carichi, la scelta dei materiali impiegati per assicurare resistenza meccanica, la descrizione dei calcoli necessari al dimensionamento e alla verifica di fondazioni, pilastri, travi e solai.</a:t>
            </a: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FF8811"/>
                </a:solidFill>
                <a:latin typeface="Swis721 Cn BT" panose="020B0506020202030204" pitchFamily="34" charset="0"/>
                <a:ea typeface="+mj-ea"/>
                <a:cs typeface="+mj-cs"/>
              </a:rPr>
              <a:t>Energetica / Impiantistica</a:t>
            </a:r>
            <a:r>
              <a:rPr lang="it-IT" dirty="0">
                <a:latin typeface="Swis721 Cn BT" panose="020B0506020202030204" pitchFamily="34" charset="0"/>
                <a:ea typeface="+mj-ea"/>
                <a:cs typeface="+mj-cs"/>
              </a:rPr>
              <a:t>. Riporta la scelta motivata delle soluzioni individuate per i servizi energetici dell’edificio, per la riduzione del consumo di risorse non rinnovabili, e per assicurare il comfort indoor degli utenti.</a:t>
            </a:r>
          </a:p>
        </p:txBody>
      </p:sp>
      <p:sp>
        <p:nvSpPr>
          <p:cNvPr id="14" name="Rectangle 66">
            <a:extLst>
              <a:ext uri="{FF2B5EF4-FFF2-40B4-BE49-F238E27FC236}">
                <a16:creationId xmlns:a16="http://schemas.microsoft.com/office/drawing/2014/main" id="{EAAF0EAB-F0ED-0766-DFD1-29519BF10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737" y="2208353"/>
            <a:ext cx="1306599" cy="878393"/>
          </a:xfrm>
          <a:prstGeom prst="rect">
            <a:avLst/>
          </a:prstGeom>
          <a:solidFill>
            <a:srgbClr val="FF8811"/>
          </a:solidFill>
          <a:ln>
            <a:noFill/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b="1" dirty="0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+mj-cs"/>
              </a:rPr>
              <a:t>TE_CO</a:t>
            </a:r>
          </a:p>
        </p:txBody>
      </p:sp>
      <p:sp>
        <p:nvSpPr>
          <p:cNvPr id="15" name="Rectangle 66">
            <a:extLst>
              <a:ext uri="{FF2B5EF4-FFF2-40B4-BE49-F238E27FC236}">
                <a16:creationId xmlns:a16="http://schemas.microsoft.com/office/drawing/2014/main" id="{73EB5642-2494-1F3A-31F4-1E5979C16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737" y="3259713"/>
            <a:ext cx="1306599" cy="878393"/>
          </a:xfrm>
          <a:prstGeom prst="rect">
            <a:avLst/>
          </a:prstGeom>
          <a:solidFill>
            <a:srgbClr val="FF8811"/>
          </a:solidFill>
          <a:ln>
            <a:noFill/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b="1" dirty="0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+mj-cs"/>
              </a:rPr>
              <a:t>TE_SE_SA</a:t>
            </a:r>
          </a:p>
        </p:txBody>
      </p:sp>
      <p:sp>
        <p:nvSpPr>
          <p:cNvPr id="16" name="Rectangle 66">
            <a:extLst>
              <a:ext uri="{FF2B5EF4-FFF2-40B4-BE49-F238E27FC236}">
                <a16:creationId xmlns:a16="http://schemas.microsoft.com/office/drawing/2014/main" id="{C62DEA2B-673A-799A-3867-58D940472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737" y="4317102"/>
            <a:ext cx="1306599" cy="878393"/>
          </a:xfrm>
          <a:prstGeom prst="rect">
            <a:avLst/>
          </a:prstGeom>
          <a:solidFill>
            <a:srgbClr val="FF8811"/>
          </a:solidFill>
          <a:ln>
            <a:noFill/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b="1" dirty="0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+mj-cs"/>
              </a:rPr>
              <a:t>CO_AM_ED</a:t>
            </a:r>
          </a:p>
        </p:txBody>
      </p:sp>
    </p:spTree>
    <p:extLst>
      <p:ext uri="{BB962C8B-B14F-4D97-AF65-F5344CB8AC3E}">
        <p14:creationId xmlns:p14="http://schemas.microsoft.com/office/powerpoint/2010/main" val="548505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CF66A3-C499-C04A-078F-4FFE15DF5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937F5141-54E9-4F85-01F2-8D640F50E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6579870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Presentazione dell’Esercitazione d’anno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66E8A0CA-90EC-D7F0-9A88-8CBCD78201C8}"/>
              </a:ext>
            </a:extLst>
          </p:cNvPr>
          <p:cNvSpPr txBox="1">
            <a:spLocks/>
          </p:cNvSpPr>
          <p:nvPr/>
        </p:nvSpPr>
        <p:spPr>
          <a:xfrm>
            <a:off x="1266738" y="1264733"/>
            <a:ext cx="7227556" cy="736388"/>
          </a:xfrm>
          <a:prstGeom prst="rect">
            <a:avLst/>
          </a:prstGeom>
          <a:solidFill>
            <a:srgbClr val="FF8811"/>
          </a:solidFill>
          <a:ln>
            <a:noFill/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600" b="1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sz="2000" dirty="0"/>
              <a:t>ELABORATI GRAFICI</a:t>
            </a:r>
          </a:p>
        </p:txBody>
      </p:sp>
      <p:sp>
        <p:nvSpPr>
          <p:cNvPr id="14" name="Rectangle 66">
            <a:extLst>
              <a:ext uri="{FF2B5EF4-FFF2-40B4-BE49-F238E27FC236}">
                <a16:creationId xmlns:a16="http://schemas.microsoft.com/office/drawing/2014/main" id="{27DF155A-6BC1-A776-DCBC-A7EA0F8B0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737" y="2208353"/>
            <a:ext cx="1306599" cy="878393"/>
          </a:xfrm>
          <a:prstGeom prst="rect">
            <a:avLst/>
          </a:prstGeom>
          <a:solidFill>
            <a:srgbClr val="FF8811"/>
          </a:solidFill>
          <a:ln>
            <a:noFill/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b="1" dirty="0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+mj-cs"/>
              </a:rPr>
              <a:t>TE_CO</a:t>
            </a:r>
          </a:p>
        </p:txBody>
      </p:sp>
      <p:sp>
        <p:nvSpPr>
          <p:cNvPr id="2" name="Rectangle 100">
            <a:extLst>
              <a:ext uri="{FF2B5EF4-FFF2-40B4-BE49-F238E27FC236}">
                <a16:creationId xmlns:a16="http://schemas.microsoft.com/office/drawing/2014/main" id="{408F624E-AFAB-1E1D-9249-9F6E2E4E1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2719" y="2208353"/>
            <a:ext cx="5504806" cy="4051769"/>
          </a:xfrm>
          <a:prstGeom prst="rect">
            <a:avLst/>
          </a:prstGeom>
          <a:solidFill>
            <a:srgbClr val="EAEAEA"/>
          </a:solidFill>
          <a:ln>
            <a:solidFill>
              <a:srgbClr val="EAEAEA"/>
            </a:solidFill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just">
              <a:spcBef>
                <a:spcPct val="0"/>
              </a:spcBef>
            </a:pPr>
            <a:r>
              <a:rPr lang="it-IT" b="1" dirty="0">
                <a:solidFill>
                  <a:srgbClr val="FF8811"/>
                </a:solidFill>
                <a:latin typeface="Swis721 Cn BT" panose="020B0506020202030204" pitchFamily="34" charset="0"/>
                <a:ea typeface="+mj-ea"/>
                <a:cs typeface="+mj-cs"/>
              </a:rPr>
              <a:t>Rappresentazione quotata delle unità e degli elementi strutturali</a:t>
            </a:r>
            <a:r>
              <a:rPr lang="it-IT" dirty="0">
                <a:latin typeface="Swis721 Cn BT" panose="020B0506020202030204" pitchFamily="34" charset="0"/>
                <a:ea typeface="+mj-ea"/>
                <a:cs typeface="+mj-cs"/>
              </a:rPr>
              <a:t>:</a:t>
            </a: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FF8811"/>
                </a:solidFill>
                <a:latin typeface="Swis721 Cn BT" panose="020B0506020202030204" pitchFamily="34" charset="0"/>
                <a:ea typeface="+mj-ea"/>
                <a:cs typeface="+mj-cs"/>
              </a:rPr>
              <a:t>Pianta delle fondazioni </a:t>
            </a:r>
            <a:r>
              <a:rPr lang="it-IT" dirty="0">
                <a:latin typeface="Swis721 Cn BT" panose="020B0506020202030204" pitchFamily="34" charset="0"/>
                <a:ea typeface="+mj-ea"/>
                <a:cs typeface="+mj-cs"/>
              </a:rPr>
              <a:t>(1:50), con particolari costruttivi (1:20-1:10).</a:t>
            </a: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FF8811"/>
                </a:solidFill>
                <a:latin typeface="Swis721 Cn BT" panose="020B0506020202030204" pitchFamily="34" charset="0"/>
                <a:ea typeface="+mj-ea"/>
                <a:cs typeface="+mj-cs"/>
              </a:rPr>
              <a:t>Pianta dei solai</a:t>
            </a:r>
            <a:r>
              <a:rPr lang="it-IT" dirty="0">
                <a:latin typeface="Swis721 Cn BT" panose="020B0506020202030204" pitchFamily="34" charset="0"/>
                <a:ea typeface="+mj-ea"/>
                <a:cs typeface="+mj-cs"/>
              </a:rPr>
              <a:t>, riportante l’orditura delle strutture (1:50).</a:t>
            </a: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FF8811"/>
                </a:solidFill>
                <a:latin typeface="Swis721 Cn BT" panose="020B0506020202030204" pitchFamily="34" charset="0"/>
                <a:ea typeface="+mj-ea"/>
                <a:cs typeface="+mj-cs"/>
              </a:rPr>
              <a:t>Particolari costruttivi dei solai e delle travi</a:t>
            </a:r>
            <a:r>
              <a:rPr lang="it-IT" dirty="0">
                <a:latin typeface="Swis721 Cn BT" panose="020B0506020202030204" pitchFamily="34" charset="0"/>
                <a:ea typeface="+mj-ea"/>
                <a:cs typeface="+mj-cs"/>
              </a:rPr>
              <a:t>, in spessore di solaio e fuori spessore (1:50-1:10).</a:t>
            </a: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FF8811"/>
                </a:solidFill>
                <a:latin typeface="Swis721 Cn BT" panose="020B0506020202030204" pitchFamily="34" charset="0"/>
                <a:ea typeface="+mj-ea"/>
                <a:cs typeface="+mj-cs"/>
              </a:rPr>
              <a:t>Particolari costruttivi dei pilastri</a:t>
            </a:r>
            <a:r>
              <a:rPr lang="it-IT" dirty="0">
                <a:latin typeface="Swis721 Cn BT" panose="020B0506020202030204" pitchFamily="34" charset="0"/>
                <a:ea typeface="+mj-ea"/>
                <a:cs typeface="+mj-cs"/>
              </a:rPr>
              <a:t>, scelti in base alla posizione, di spina, di riva e d’angolo (1:50-1:10).</a:t>
            </a:r>
          </a:p>
        </p:txBody>
      </p:sp>
    </p:spTree>
    <p:extLst>
      <p:ext uri="{BB962C8B-B14F-4D97-AF65-F5344CB8AC3E}">
        <p14:creationId xmlns:p14="http://schemas.microsoft.com/office/powerpoint/2010/main" val="4109710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/>
          <p:cNvSpPr txBox="1">
            <a:spLocks/>
          </p:cNvSpPr>
          <p:nvPr/>
        </p:nvSpPr>
        <p:spPr>
          <a:xfrm>
            <a:off x="1143000" y="3602037"/>
            <a:ext cx="6858000" cy="1005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>
                <a:latin typeface="Source Sans Pro" panose="020B0503030403020204" pitchFamily="34" charset="0"/>
              </a:defRPr>
            </a:lvl1pPr>
            <a:lvl2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latin typeface="+mn-lt"/>
              </a:defRPr>
            </a:lvl2pPr>
            <a:lvl3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>
                <a:latin typeface="+mn-lt"/>
              </a:defRPr>
            </a:lvl3pPr>
            <a:lvl4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4pPr>
            <a:lvl5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9pPr>
          </a:lstStyle>
          <a:p>
            <a:r>
              <a:rPr lang="it-IT" sz="2800" dirty="0">
                <a:latin typeface="Swis721 Cn BT" panose="020B0506020202030204" pitchFamily="34" charset="0"/>
              </a:rPr>
              <a:t>Obiettivi e contenuti del Laboratorio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8A41E07-A6AF-43A0-A181-B99689608CEB}"/>
              </a:ext>
            </a:extLst>
          </p:cNvPr>
          <p:cNvSpPr txBox="1">
            <a:spLocks/>
          </p:cNvSpPr>
          <p:nvPr/>
        </p:nvSpPr>
        <p:spPr>
          <a:xfrm>
            <a:off x="1143000" y="2423869"/>
            <a:ext cx="6858000" cy="1005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>
                <a:latin typeface="Source Sans Pro" panose="020B0503030403020204" pitchFamily="34" charset="0"/>
              </a:defRPr>
            </a:lvl1pPr>
            <a:lvl2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latin typeface="+mn-lt"/>
              </a:defRPr>
            </a:lvl2pPr>
            <a:lvl3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>
                <a:latin typeface="+mn-lt"/>
              </a:defRPr>
            </a:lvl3pPr>
            <a:lvl4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4pPr>
            <a:lvl5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9pPr>
          </a:lstStyle>
          <a:p>
            <a:r>
              <a:rPr lang="it-IT" sz="6600" dirty="0">
                <a:solidFill>
                  <a:srgbClr val="FF8811"/>
                </a:solidFill>
                <a:latin typeface="Swis721 Cn BT" panose="020B0506020202030204" pitchFamily="34" charset="0"/>
              </a:rPr>
              <a:t>0.1</a:t>
            </a:r>
          </a:p>
        </p:txBody>
      </p:sp>
    </p:spTree>
    <p:extLst>
      <p:ext uri="{BB962C8B-B14F-4D97-AF65-F5344CB8AC3E}">
        <p14:creationId xmlns:p14="http://schemas.microsoft.com/office/powerpoint/2010/main" val="1914069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B63CEB-152C-16F6-D16E-0A04798DD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4C163AC2-D2CB-392F-4245-49C2126FB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6579870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Presentazione dell’Esercitazione d’anno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A07542B6-55D6-353F-38E2-227C0BFE5D18}"/>
              </a:ext>
            </a:extLst>
          </p:cNvPr>
          <p:cNvSpPr txBox="1">
            <a:spLocks/>
          </p:cNvSpPr>
          <p:nvPr/>
        </p:nvSpPr>
        <p:spPr>
          <a:xfrm>
            <a:off x="1266738" y="1264733"/>
            <a:ext cx="7227556" cy="736388"/>
          </a:xfrm>
          <a:prstGeom prst="rect">
            <a:avLst/>
          </a:prstGeom>
          <a:solidFill>
            <a:srgbClr val="FF8811"/>
          </a:solidFill>
          <a:ln>
            <a:noFill/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600" b="1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sz="2000" dirty="0"/>
              <a:t>ELABORATI GRAFICI</a:t>
            </a:r>
          </a:p>
        </p:txBody>
      </p:sp>
      <p:sp>
        <p:nvSpPr>
          <p:cNvPr id="10" name="Rectangle 100">
            <a:extLst>
              <a:ext uri="{FF2B5EF4-FFF2-40B4-BE49-F238E27FC236}">
                <a16:creationId xmlns:a16="http://schemas.microsoft.com/office/drawing/2014/main" id="{39A5A14B-2C53-0F5B-99F4-3555ACDB22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2719" y="2208353"/>
            <a:ext cx="5504806" cy="4051769"/>
          </a:xfrm>
          <a:prstGeom prst="rect">
            <a:avLst/>
          </a:prstGeom>
          <a:solidFill>
            <a:srgbClr val="EAEAEA"/>
          </a:solidFill>
          <a:ln>
            <a:solidFill>
              <a:srgbClr val="EAEAEA"/>
            </a:solidFill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just">
              <a:spcBef>
                <a:spcPct val="0"/>
              </a:spcBef>
            </a:pPr>
            <a:r>
              <a:rPr lang="it-IT" b="1" dirty="0">
                <a:solidFill>
                  <a:srgbClr val="FF8811"/>
                </a:solidFill>
                <a:latin typeface="Swis721 Cn BT" panose="020B0506020202030204" pitchFamily="34" charset="0"/>
                <a:ea typeface="+mj-ea"/>
                <a:cs typeface="+mj-cs"/>
              </a:rPr>
              <a:t>Rappresentazione quotata delle unità tecnologico-costruttive</a:t>
            </a:r>
            <a:r>
              <a:rPr lang="it-IT" dirty="0">
                <a:latin typeface="Swis721 Cn BT" panose="020B0506020202030204" pitchFamily="34" charset="0"/>
                <a:ea typeface="+mj-ea"/>
                <a:cs typeface="+mj-cs"/>
              </a:rPr>
              <a:t>:</a:t>
            </a: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FF8811"/>
                </a:solidFill>
                <a:latin typeface="Swis721 Cn BT" panose="020B0506020202030204" pitchFamily="34" charset="0"/>
                <a:ea typeface="+mj-ea"/>
                <a:cs typeface="+mj-cs"/>
              </a:rPr>
              <a:t>Inquadramento planimetrico</a:t>
            </a:r>
            <a:r>
              <a:rPr lang="it-IT" dirty="0">
                <a:latin typeface="Swis721 Cn BT" panose="020B0506020202030204" pitchFamily="34" charset="0"/>
                <a:ea typeface="+mj-ea"/>
                <a:cs typeface="+mj-cs"/>
              </a:rPr>
              <a:t> di relazione con il contesto, tipicamente 1:500.</a:t>
            </a: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FF8811"/>
                </a:solidFill>
                <a:latin typeface="Swis721 Cn BT" panose="020B0506020202030204" pitchFamily="34" charset="0"/>
                <a:ea typeface="+mj-ea"/>
                <a:cs typeface="+mj-cs"/>
              </a:rPr>
              <a:t>Piante di layout architettonico</a:t>
            </a:r>
            <a:r>
              <a:rPr lang="it-IT" dirty="0">
                <a:latin typeface="Swis721 Cn BT" panose="020B0506020202030204" pitchFamily="34" charset="0"/>
                <a:ea typeface="+mj-ea"/>
                <a:cs typeface="+mj-cs"/>
              </a:rPr>
              <a:t>, compresa la copertura, riportanti gli arredi, la destinazione, la profilazione e il dimensionamento degli spazi (1:100-1:50).</a:t>
            </a: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FF8811"/>
                </a:solidFill>
                <a:latin typeface="Swis721 Cn BT" panose="020B0506020202030204" pitchFamily="34" charset="0"/>
                <a:ea typeface="+mj-ea"/>
                <a:cs typeface="+mj-cs"/>
              </a:rPr>
              <a:t>Sezioni tra loro ortogonali</a:t>
            </a:r>
            <a:r>
              <a:rPr lang="it-IT" dirty="0">
                <a:latin typeface="Swis721 Cn BT" panose="020B0506020202030204" pitchFamily="34" charset="0"/>
                <a:ea typeface="+mj-ea"/>
                <a:cs typeface="+mj-cs"/>
              </a:rPr>
              <a:t>.</a:t>
            </a: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FF8811"/>
                </a:solidFill>
                <a:latin typeface="Swis721 Cn BT" panose="020B0506020202030204" pitchFamily="34" charset="0"/>
                <a:ea typeface="+mj-ea"/>
                <a:cs typeface="+mj-cs"/>
              </a:rPr>
              <a:t>Sezione di dettaglio</a:t>
            </a:r>
            <a:r>
              <a:rPr lang="it-IT" dirty="0">
                <a:latin typeface="Swis721 Cn BT" panose="020B0506020202030204" pitchFamily="34" charset="0"/>
                <a:ea typeface="+mj-ea"/>
                <a:cs typeface="+mj-cs"/>
              </a:rPr>
              <a:t>, che riporti caratterizzazione omogenea (materiali, spessori, relazioni e connessioni) delle soluzioni tecnologiche di involucro e partizione.</a:t>
            </a:r>
          </a:p>
        </p:txBody>
      </p:sp>
      <p:sp>
        <p:nvSpPr>
          <p:cNvPr id="15" name="Rectangle 66">
            <a:extLst>
              <a:ext uri="{FF2B5EF4-FFF2-40B4-BE49-F238E27FC236}">
                <a16:creationId xmlns:a16="http://schemas.microsoft.com/office/drawing/2014/main" id="{AC554823-B970-2FF4-B9E1-53A409A7E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737" y="3259713"/>
            <a:ext cx="1306599" cy="878393"/>
          </a:xfrm>
          <a:prstGeom prst="rect">
            <a:avLst/>
          </a:prstGeom>
          <a:solidFill>
            <a:srgbClr val="FF8811"/>
          </a:solidFill>
          <a:ln>
            <a:noFill/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b="1" dirty="0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+mj-cs"/>
              </a:rPr>
              <a:t>TE_SE_SA</a:t>
            </a:r>
          </a:p>
        </p:txBody>
      </p:sp>
    </p:spTree>
    <p:extLst>
      <p:ext uri="{BB962C8B-B14F-4D97-AF65-F5344CB8AC3E}">
        <p14:creationId xmlns:p14="http://schemas.microsoft.com/office/powerpoint/2010/main" val="2427318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F499C-AA73-C464-96FD-56F2B010B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C1B70CB6-DAFB-67E0-4AFC-8387AA755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6579870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Presentazione dell’Esercitazione d’anno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C8125ABC-9937-6FA9-2156-D1D50CAC0F27}"/>
              </a:ext>
            </a:extLst>
          </p:cNvPr>
          <p:cNvSpPr txBox="1">
            <a:spLocks/>
          </p:cNvSpPr>
          <p:nvPr/>
        </p:nvSpPr>
        <p:spPr>
          <a:xfrm>
            <a:off x="1266738" y="1264733"/>
            <a:ext cx="7227556" cy="736388"/>
          </a:xfrm>
          <a:prstGeom prst="rect">
            <a:avLst/>
          </a:prstGeom>
          <a:solidFill>
            <a:srgbClr val="FF8811"/>
          </a:solidFill>
          <a:ln>
            <a:noFill/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600" b="1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sz="2000" dirty="0"/>
              <a:t>ELABORATI GRAFICI</a:t>
            </a:r>
          </a:p>
        </p:txBody>
      </p:sp>
      <p:sp>
        <p:nvSpPr>
          <p:cNvPr id="10" name="Rectangle 100">
            <a:extLst>
              <a:ext uri="{FF2B5EF4-FFF2-40B4-BE49-F238E27FC236}">
                <a16:creationId xmlns:a16="http://schemas.microsoft.com/office/drawing/2014/main" id="{AA0E27A0-0917-47B9-E531-B82FAB575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2719" y="2208353"/>
            <a:ext cx="5504806" cy="4051769"/>
          </a:xfrm>
          <a:prstGeom prst="rect">
            <a:avLst/>
          </a:prstGeom>
          <a:solidFill>
            <a:srgbClr val="EAEAEA"/>
          </a:solidFill>
          <a:ln>
            <a:solidFill>
              <a:srgbClr val="EAEAEA"/>
            </a:solidFill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just">
              <a:spcBef>
                <a:spcPct val="0"/>
              </a:spcBef>
            </a:pPr>
            <a:r>
              <a:rPr lang="it-IT" b="1" dirty="0">
                <a:solidFill>
                  <a:srgbClr val="FF8811"/>
                </a:solidFill>
                <a:latin typeface="Swis721 Cn BT" panose="020B0506020202030204" pitchFamily="34" charset="0"/>
                <a:ea typeface="+mj-ea"/>
                <a:cs typeface="+mj-cs"/>
              </a:rPr>
              <a:t>Rappresentazione delle soluzioni adottate per i servizi energetici dell’edificio</a:t>
            </a:r>
            <a:r>
              <a:rPr lang="it-IT" dirty="0">
                <a:latin typeface="Swis721 Cn BT" panose="020B0506020202030204" pitchFamily="34" charset="0"/>
                <a:ea typeface="+mj-ea"/>
                <a:cs typeface="+mj-cs"/>
              </a:rPr>
              <a:t>:</a:t>
            </a: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FF8811"/>
                </a:solidFill>
                <a:latin typeface="Swis721 Cn BT" panose="020B0506020202030204" pitchFamily="34" charset="0"/>
                <a:ea typeface="+mj-ea"/>
                <a:cs typeface="+mj-cs"/>
              </a:rPr>
              <a:t>Pianta dei diversi livelli </a:t>
            </a:r>
            <a:r>
              <a:rPr lang="it-IT" dirty="0">
                <a:latin typeface="Swis721 Cn BT" panose="020B0506020202030204" pitchFamily="34" charset="0"/>
                <a:ea typeface="+mj-ea"/>
                <a:cs typeface="+mj-cs"/>
              </a:rPr>
              <a:t>(1:100-1:50), riportante le tipologie di vano, le condizioni al contorno.</a:t>
            </a: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FF8811"/>
                </a:solidFill>
                <a:latin typeface="Swis721 Cn BT" panose="020B0506020202030204" pitchFamily="34" charset="0"/>
                <a:ea typeface="+mj-ea"/>
                <a:cs typeface="+mj-cs"/>
              </a:rPr>
              <a:t>Particolari costruttivi</a:t>
            </a:r>
            <a:r>
              <a:rPr lang="it-IT" dirty="0">
                <a:latin typeface="Swis721 Cn BT" panose="020B0506020202030204" pitchFamily="34" charset="0"/>
                <a:ea typeface="+mj-ea"/>
                <a:cs typeface="+mj-cs"/>
              </a:rPr>
              <a:t> relativi all’individuazione e alla risoluzione dei ponti termici (1:20-1:10).</a:t>
            </a: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FF8811"/>
                </a:solidFill>
                <a:latin typeface="Swis721 Cn BT" panose="020B0506020202030204" pitchFamily="34" charset="0"/>
                <a:ea typeface="+mj-ea"/>
                <a:cs typeface="+mj-cs"/>
              </a:rPr>
              <a:t>Particolari costruttivi di incremento del comfort acustico </a:t>
            </a:r>
            <a:r>
              <a:rPr lang="it-IT" dirty="0">
                <a:latin typeface="Swis721 Cn BT" panose="020B0506020202030204" pitchFamily="34" charset="0"/>
                <a:ea typeface="+mj-ea"/>
                <a:cs typeface="+mj-cs"/>
              </a:rPr>
              <a:t>(1:20-1:10).</a:t>
            </a: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FF8811"/>
                </a:solidFill>
                <a:latin typeface="Swis721 Cn BT" panose="020B0506020202030204" pitchFamily="34" charset="0"/>
                <a:ea typeface="+mj-ea"/>
                <a:cs typeface="+mj-cs"/>
              </a:rPr>
              <a:t>Schemi funzionali degli impianti tecnologici e piante dei diversi livelli</a:t>
            </a:r>
            <a:r>
              <a:rPr lang="it-IT" dirty="0">
                <a:latin typeface="Swis721 Cn BT" panose="020B0506020202030204" pitchFamily="34" charset="0"/>
                <a:ea typeface="+mj-ea"/>
                <a:cs typeface="+mj-cs"/>
              </a:rPr>
              <a:t> riportanti reti di distribuzione e terminali (1:100-1:50).</a:t>
            </a:r>
          </a:p>
        </p:txBody>
      </p:sp>
      <p:sp>
        <p:nvSpPr>
          <p:cNvPr id="16" name="Rectangle 66">
            <a:extLst>
              <a:ext uri="{FF2B5EF4-FFF2-40B4-BE49-F238E27FC236}">
                <a16:creationId xmlns:a16="http://schemas.microsoft.com/office/drawing/2014/main" id="{D7C40CC9-D6AE-7F61-AC61-3A3599F92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737" y="4317102"/>
            <a:ext cx="1306599" cy="878393"/>
          </a:xfrm>
          <a:prstGeom prst="rect">
            <a:avLst/>
          </a:prstGeom>
          <a:solidFill>
            <a:srgbClr val="FF8811"/>
          </a:solidFill>
          <a:ln>
            <a:noFill/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b="1" dirty="0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+mj-cs"/>
              </a:rPr>
              <a:t>CO_AM_ED</a:t>
            </a:r>
          </a:p>
        </p:txBody>
      </p:sp>
    </p:spTree>
    <p:extLst>
      <p:ext uri="{BB962C8B-B14F-4D97-AF65-F5344CB8AC3E}">
        <p14:creationId xmlns:p14="http://schemas.microsoft.com/office/powerpoint/2010/main" val="3830011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/>
          <p:cNvSpPr txBox="1">
            <a:spLocks/>
          </p:cNvSpPr>
          <p:nvPr/>
        </p:nvSpPr>
        <p:spPr>
          <a:xfrm>
            <a:off x="1143000" y="3602037"/>
            <a:ext cx="6858000" cy="1005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>
                <a:latin typeface="Source Sans Pro" panose="020B0503030403020204" pitchFamily="34" charset="0"/>
              </a:defRPr>
            </a:lvl1pPr>
            <a:lvl2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latin typeface="+mn-lt"/>
              </a:defRPr>
            </a:lvl2pPr>
            <a:lvl3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>
                <a:latin typeface="+mn-lt"/>
              </a:defRPr>
            </a:lvl3pPr>
            <a:lvl4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4pPr>
            <a:lvl5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9pPr>
          </a:lstStyle>
          <a:p>
            <a:r>
              <a:rPr lang="it-IT" sz="2800" dirty="0">
                <a:latin typeface="Swis721 Cn BT" panose="020B0506020202030204" pitchFamily="34" charset="0"/>
              </a:rPr>
              <a:t>Calendarizzazione delle attività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8A41E07-A6AF-43A0-A181-B99689608CEB}"/>
              </a:ext>
            </a:extLst>
          </p:cNvPr>
          <p:cNvSpPr txBox="1">
            <a:spLocks/>
          </p:cNvSpPr>
          <p:nvPr/>
        </p:nvSpPr>
        <p:spPr>
          <a:xfrm>
            <a:off x="1143000" y="2423869"/>
            <a:ext cx="6858000" cy="1005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>
                <a:latin typeface="Source Sans Pro" panose="020B0503030403020204" pitchFamily="34" charset="0"/>
              </a:defRPr>
            </a:lvl1pPr>
            <a:lvl2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latin typeface="+mn-lt"/>
              </a:defRPr>
            </a:lvl2pPr>
            <a:lvl3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>
                <a:latin typeface="+mn-lt"/>
              </a:defRPr>
            </a:lvl3pPr>
            <a:lvl4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4pPr>
            <a:lvl5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9pPr>
          </a:lstStyle>
          <a:p>
            <a:r>
              <a:rPr lang="it-IT" sz="6600" dirty="0">
                <a:solidFill>
                  <a:srgbClr val="FF8811"/>
                </a:solidFill>
                <a:latin typeface="Swis721 Cn BT" panose="020B0506020202030204" pitchFamily="34" charset="0"/>
              </a:rPr>
              <a:t>0.3</a:t>
            </a:r>
          </a:p>
        </p:txBody>
      </p:sp>
    </p:spTree>
    <p:extLst>
      <p:ext uri="{BB962C8B-B14F-4D97-AF65-F5344CB8AC3E}">
        <p14:creationId xmlns:p14="http://schemas.microsoft.com/office/powerpoint/2010/main" val="1082541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8ECE48-40BC-73B5-A899-96D70A309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4129048B-3870-8D69-BE0C-BA1DED3F21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2833" r="52415"/>
          <a:stretch/>
        </p:blipFill>
        <p:spPr>
          <a:xfrm>
            <a:off x="628651" y="4596930"/>
            <a:ext cx="4517089" cy="131994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BD059D5-2ECC-C636-7BFC-88019E24AC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7390" t="72833" r="11056"/>
          <a:stretch/>
        </p:blipFill>
        <p:spPr>
          <a:xfrm>
            <a:off x="4131533" y="4600587"/>
            <a:ext cx="3944471" cy="131994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9A2DA46-1150-A295-4F36-E7BE28F888B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5424" r="52415" b="26993"/>
          <a:stretch/>
        </p:blipFill>
        <p:spPr>
          <a:xfrm>
            <a:off x="628651" y="2843452"/>
            <a:ext cx="4517089" cy="134018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5BBB4016-8082-E75E-E3B7-8BD819D5C8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152" t="45424" r="10294" b="26848"/>
          <a:stretch/>
        </p:blipFill>
        <p:spPr>
          <a:xfrm>
            <a:off x="4201453" y="2836437"/>
            <a:ext cx="3944471" cy="134719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9591620-94CB-E9B2-C01E-EBAA98A64B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2415" b="63502"/>
          <a:stretch/>
        </p:blipFill>
        <p:spPr>
          <a:xfrm>
            <a:off x="628652" y="1077132"/>
            <a:ext cx="4517089" cy="1773283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40380D7F-4FF0-888D-7355-FA9DDB12AA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102" r="15444" b="63502"/>
          <a:stretch/>
        </p:blipFill>
        <p:spPr>
          <a:xfrm>
            <a:off x="4192488" y="1071006"/>
            <a:ext cx="3460377" cy="1773283"/>
          </a:xfrm>
          <a:prstGeom prst="rect">
            <a:avLst/>
          </a:prstGeom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1142087D-CAB1-2289-D479-B22FCCAD5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6579870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Calendario dell’attività didattica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C34F99D8-99FC-5B97-6030-DB03A0D5D46F}"/>
              </a:ext>
            </a:extLst>
          </p:cNvPr>
          <p:cNvSpPr txBox="1">
            <a:spLocks/>
          </p:cNvSpPr>
          <p:nvPr/>
        </p:nvSpPr>
        <p:spPr>
          <a:xfrm>
            <a:off x="6376907" y="1309837"/>
            <a:ext cx="2668033" cy="430704"/>
          </a:xfrm>
          <a:prstGeom prst="rect">
            <a:avLst/>
          </a:prstGeom>
          <a:solidFill>
            <a:schemeClr val="bg1"/>
          </a:solidFill>
          <a:ln>
            <a:solidFill>
              <a:srgbClr val="FF8811"/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it-IT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1400">
                <a:latin typeface="Source Sans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it-IT" b="1" dirty="0">
                <a:solidFill>
                  <a:srgbClr val="FF8811"/>
                </a:solidFill>
                <a:latin typeface="Swis721 Cn BT" panose="020B0506020202030204" pitchFamily="34" charset="0"/>
              </a:rPr>
              <a:t>Primo blocco attività frontali</a:t>
            </a:r>
            <a:endParaRPr lang="it-IT" b="1" baseline="30000" dirty="0">
              <a:solidFill>
                <a:srgbClr val="FF8811"/>
              </a:solidFill>
              <a:latin typeface="Swis721 Cn BT" panose="020B0506020202030204" pitchFamily="34" charset="0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01100114-ED5D-C74F-88C4-E9C21B94AC53}"/>
              </a:ext>
            </a:extLst>
          </p:cNvPr>
          <p:cNvSpPr/>
          <p:nvPr/>
        </p:nvSpPr>
        <p:spPr>
          <a:xfrm>
            <a:off x="628650" y="1078705"/>
            <a:ext cx="5634989" cy="892969"/>
          </a:xfrm>
          <a:prstGeom prst="rect">
            <a:avLst/>
          </a:prstGeom>
          <a:noFill/>
          <a:ln w="25400">
            <a:solidFill>
              <a:srgbClr val="FF881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F86A0A8C-F6E2-14BB-49FF-EF1D8AE9D100}"/>
              </a:ext>
            </a:extLst>
          </p:cNvPr>
          <p:cNvSpPr/>
          <p:nvPr/>
        </p:nvSpPr>
        <p:spPr>
          <a:xfrm>
            <a:off x="628651" y="2414661"/>
            <a:ext cx="5634988" cy="859257"/>
          </a:xfrm>
          <a:prstGeom prst="rect">
            <a:avLst/>
          </a:prstGeom>
          <a:noFill/>
          <a:ln w="25400">
            <a:solidFill>
              <a:srgbClr val="FF881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EFFF206D-CB52-1168-9216-E63DA3F3B905}"/>
              </a:ext>
            </a:extLst>
          </p:cNvPr>
          <p:cNvSpPr txBox="1">
            <a:spLocks/>
          </p:cNvSpPr>
          <p:nvPr/>
        </p:nvSpPr>
        <p:spPr>
          <a:xfrm>
            <a:off x="6376906" y="2628937"/>
            <a:ext cx="2668034" cy="430704"/>
          </a:xfrm>
          <a:prstGeom prst="rect">
            <a:avLst/>
          </a:prstGeom>
          <a:solidFill>
            <a:schemeClr val="bg1"/>
          </a:solidFill>
          <a:ln>
            <a:solidFill>
              <a:srgbClr val="FF8811"/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1400" b="1">
                <a:solidFill>
                  <a:srgbClr val="FF8811"/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Secondo blocco attività frontali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F67CF0CA-F474-A101-057E-093E2728450B}"/>
              </a:ext>
            </a:extLst>
          </p:cNvPr>
          <p:cNvSpPr/>
          <p:nvPr/>
        </p:nvSpPr>
        <p:spPr>
          <a:xfrm>
            <a:off x="628651" y="3295791"/>
            <a:ext cx="7438388" cy="430704"/>
          </a:xfrm>
          <a:prstGeom prst="rect">
            <a:avLst/>
          </a:prstGeom>
          <a:noFill/>
          <a:ln w="25400">
            <a:solidFill>
              <a:srgbClr val="FF881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D065B99B-5412-266B-DF5C-EBAA23714DEA}"/>
              </a:ext>
            </a:extLst>
          </p:cNvPr>
          <p:cNvSpPr/>
          <p:nvPr/>
        </p:nvSpPr>
        <p:spPr>
          <a:xfrm>
            <a:off x="628649" y="4599141"/>
            <a:ext cx="7438390" cy="447459"/>
          </a:xfrm>
          <a:prstGeom prst="rect">
            <a:avLst/>
          </a:prstGeom>
          <a:noFill/>
          <a:ln w="25400">
            <a:solidFill>
              <a:srgbClr val="FF881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27E666D8-CB4F-8E4A-2EB8-58C5AD66C8CE}"/>
              </a:ext>
            </a:extLst>
          </p:cNvPr>
          <p:cNvSpPr/>
          <p:nvPr/>
        </p:nvSpPr>
        <p:spPr>
          <a:xfrm>
            <a:off x="628648" y="5482126"/>
            <a:ext cx="7438391" cy="419259"/>
          </a:xfrm>
          <a:prstGeom prst="rect">
            <a:avLst/>
          </a:prstGeom>
          <a:noFill/>
          <a:ln w="25400">
            <a:solidFill>
              <a:srgbClr val="FF881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Title 3">
            <a:extLst>
              <a:ext uri="{FF2B5EF4-FFF2-40B4-BE49-F238E27FC236}">
                <a16:creationId xmlns:a16="http://schemas.microsoft.com/office/drawing/2014/main" id="{77280645-57AB-0513-8CDA-96C84AC42B68}"/>
              </a:ext>
            </a:extLst>
          </p:cNvPr>
          <p:cNvSpPr txBox="1">
            <a:spLocks/>
          </p:cNvSpPr>
          <p:nvPr/>
        </p:nvSpPr>
        <p:spPr>
          <a:xfrm>
            <a:off x="6376906" y="3818898"/>
            <a:ext cx="2668034" cy="712317"/>
          </a:xfrm>
          <a:prstGeom prst="rect">
            <a:avLst/>
          </a:prstGeom>
          <a:solidFill>
            <a:schemeClr val="bg1"/>
          </a:solidFill>
          <a:ln>
            <a:solidFill>
              <a:srgbClr val="FF8811"/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1400" b="1">
                <a:solidFill>
                  <a:srgbClr val="FF8811"/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Fine corsi: incontri collegiali</a:t>
            </a:r>
          </a:p>
          <a:p>
            <a:r>
              <a:rPr lang="it-IT" dirty="0"/>
              <a:t>di revisione progetto</a:t>
            </a:r>
          </a:p>
          <a:p>
            <a:r>
              <a:rPr lang="it-IT" dirty="0"/>
              <a:t>Prove di accertamento conoscenze</a:t>
            </a:r>
          </a:p>
        </p:txBody>
      </p:sp>
      <p:sp>
        <p:nvSpPr>
          <p:cNvPr id="26" name="Title 3">
            <a:extLst>
              <a:ext uri="{FF2B5EF4-FFF2-40B4-BE49-F238E27FC236}">
                <a16:creationId xmlns:a16="http://schemas.microsoft.com/office/drawing/2014/main" id="{002AC1C4-F863-7B0B-F3BC-78399719CFF3}"/>
              </a:ext>
            </a:extLst>
          </p:cNvPr>
          <p:cNvSpPr txBox="1">
            <a:spLocks/>
          </p:cNvSpPr>
          <p:nvPr/>
        </p:nvSpPr>
        <p:spPr>
          <a:xfrm>
            <a:off x="6614160" y="5107749"/>
            <a:ext cx="2179007" cy="308406"/>
          </a:xfrm>
          <a:prstGeom prst="rect">
            <a:avLst/>
          </a:prstGeom>
          <a:solidFill>
            <a:schemeClr val="bg1"/>
          </a:solidFill>
          <a:ln>
            <a:solidFill>
              <a:srgbClr val="FF8811"/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1400">
                <a:solidFill>
                  <a:srgbClr val="FF8811"/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b="1" dirty="0"/>
              <a:t>No. 2 Appelli in sessione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95E9333-EC4A-E70C-C6A4-19F46E49150B}"/>
              </a:ext>
            </a:extLst>
          </p:cNvPr>
          <p:cNvSpPr txBox="1">
            <a:spLocks/>
          </p:cNvSpPr>
          <p:nvPr/>
        </p:nvSpPr>
        <p:spPr>
          <a:xfrm>
            <a:off x="6614160" y="5949379"/>
            <a:ext cx="2179007" cy="308406"/>
          </a:xfrm>
          <a:prstGeom prst="rect">
            <a:avLst/>
          </a:prstGeom>
          <a:solidFill>
            <a:schemeClr val="bg1"/>
          </a:solidFill>
          <a:ln>
            <a:solidFill>
              <a:srgbClr val="FF8811"/>
            </a:solidFill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1400">
                <a:solidFill>
                  <a:srgbClr val="FF8811"/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b="1" dirty="0"/>
              <a:t>No. 2 Appelli in sessione</a:t>
            </a:r>
          </a:p>
        </p:txBody>
      </p:sp>
    </p:spTree>
    <p:extLst>
      <p:ext uri="{BB962C8B-B14F-4D97-AF65-F5344CB8AC3E}">
        <p14:creationId xmlns:p14="http://schemas.microsoft.com/office/powerpoint/2010/main" val="35173095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20378988-034A-4D90-9CE9-9B9F6C52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6579870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Calendario dell’attività didattica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C15C91CF-7BF2-16BF-9E5D-2DFF106D12BD}"/>
              </a:ext>
            </a:extLst>
          </p:cNvPr>
          <p:cNvSpPr txBox="1">
            <a:spLocks/>
          </p:cNvSpPr>
          <p:nvPr/>
        </p:nvSpPr>
        <p:spPr>
          <a:xfrm>
            <a:off x="1266738" y="1104900"/>
            <a:ext cx="7227556" cy="896221"/>
          </a:xfrm>
          <a:prstGeom prst="rect">
            <a:avLst/>
          </a:prstGeom>
          <a:solidFill>
            <a:srgbClr val="FF8811"/>
          </a:solidFill>
          <a:ln>
            <a:noFill/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600" b="1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sz="2000" dirty="0"/>
              <a:t>ORARIO SETTIMANALE DELLE LEZIONI</a:t>
            </a:r>
          </a:p>
          <a:p>
            <a:r>
              <a:rPr lang="it-IT" sz="900" dirty="0"/>
              <a:t>https://orari.units.it/agendaweb/index.php?view=easycourse&amp;form-type=corso&amp;include=corso&amp;txtcurr=3+-+Comune&amp;anno=2024&amp;scuola=&amp;corso=AR03&amp;anno2%5B%5D=PDS0-2018%7C3&amp;date=24-02-2025&amp;periodo_didattico=&amp;_lang=it&amp;list=&amp;week_grid_type=-1&amp;ar_codes_=&amp;ar_select_=&amp;col_cells=0&amp;empty_box=0&amp;only_grid=0&amp;highlighted_date=0&amp;all_events=0&amp;faculty_group=0#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4F98EC6-13E9-EA56-4AED-7ABD857CF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5258"/>
            <a:ext cx="9144000" cy="415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76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1C1CA-B6B9-12EC-3386-179965CEC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D9B37799-559B-ADAC-CF05-248B16D14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6579870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Calendario del Laboratorio</a:t>
            </a:r>
          </a:p>
        </p:txBody>
      </p:sp>
      <p:graphicFrame>
        <p:nvGraphicFramePr>
          <p:cNvPr id="40" name="Table 1">
            <a:extLst>
              <a:ext uri="{FF2B5EF4-FFF2-40B4-BE49-F238E27FC236}">
                <a16:creationId xmlns:a16="http://schemas.microsoft.com/office/drawing/2014/main" id="{D34852E5-C13F-3925-FB36-C18C70241A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097313"/>
              </p:ext>
            </p:extLst>
          </p:nvPr>
        </p:nvGraphicFramePr>
        <p:xfrm>
          <a:off x="628650" y="1054162"/>
          <a:ext cx="7902032" cy="4992967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1975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55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5508">
                  <a:extLst>
                    <a:ext uri="{9D8B030D-6E8A-4147-A177-3AD203B41FA5}">
                      <a16:colId xmlns:a16="http://schemas.microsoft.com/office/drawing/2014/main" val="2940400540"/>
                    </a:ext>
                  </a:extLst>
                </a:gridCol>
                <a:gridCol w="1975508">
                  <a:extLst>
                    <a:ext uri="{9D8B030D-6E8A-4147-A177-3AD203B41FA5}">
                      <a16:colId xmlns:a16="http://schemas.microsoft.com/office/drawing/2014/main" val="1526041177"/>
                    </a:ext>
                  </a:extLst>
                </a:gridCol>
              </a:tblGrid>
              <a:tr h="35221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Swis721 Cn BT" panose="020B0506020202030204" pitchFamily="34" charset="0"/>
                        </a:rPr>
                        <a:t>Date</a:t>
                      </a:r>
                      <a:endParaRPr lang="it-IT" sz="1200" dirty="0">
                        <a:effectLst/>
                        <a:latin typeface="Swis721 Cn BT" panose="020B05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81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Aula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81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Orario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81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Tipologia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8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221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100" b="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24-26-27 febbraio 2025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09.00-13.00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Lezione frontale (LF)</a:t>
                      </a: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2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3-5-6 marzo 2025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Swis721 Cn BT" panose="020B05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Swis721 Cn BT" panose="020B05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Swis721 Cn BT" panose="020B05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2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10-12-13 marzo 2025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Swis721 Cn BT" panose="020B05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Swis721 Cn BT" panose="020B05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Swis721 Cn BT" panose="020B05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2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17-19-20 marzo 2025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Swis721 Cn BT" panose="020B05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Swis721 Cn BT" panose="020B05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LF + </a:t>
                      </a:r>
                      <a:r>
                        <a:rPr lang="it-IT" sz="1100" b="1" dirty="0">
                          <a:solidFill>
                            <a:srgbClr val="FF8811"/>
                          </a:solidFill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Revisione collegiale</a:t>
                      </a: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2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24-26-27 marzo 2025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Swis721 Cn BT" panose="020B05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Swis721 Cn BT" panose="020B05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Lezione frontale (LF)</a:t>
                      </a: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12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 marzo-2-3 aprile 2025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Swis721 Cn BT" panose="020B05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Swis721 Cn BT" panose="020B05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100" dirty="0">
                        <a:effectLst/>
                        <a:latin typeface="Swis721 Cn BT" panose="020B05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12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7-9-10 aprile 2025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Swis721 Cn BT" panose="020B05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Swis721 Cn BT" panose="020B05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100" dirty="0">
                        <a:effectLst/>
                        <a:latin typeface="Swis721 Cn BT" panose="020B05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4095234"/>
                  </a:ext>
                </a:extLst>
              </a:tr>
              <a:tr h="2412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14-16 aprile 2025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Swis721 Cn BT" panose="020B05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Swis721 Cn BT" panose="020B05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LF + </a:t>
                      </a:r>
                      <a:r>
                        <a:rPr lang="it-IT" sz="1100" b="1" kern="1200" dirty="0">
                          <a:solidFill>
                            <a:srgbClr val="FF8811"/>
                          </a:solidFill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Revisione collegiale</a:t>
                      </a: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5654032"/>
                  </a:ext>
                </a:extLst>
              </a:tr>
              <a:tr h="1800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PAUSA PER FESTIVITÀ PASQUALI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it-IT" sz="600" dirty="0">
                        <a:effectLst/>
                        <a:latin typeface="Swis721 Cn BT" panose="020B05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it-IT" sz="600" dirty="0">
                        <a:effectLst/>
                        <a:latin typeface="Swis721 Cn BT" panose="020B05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it-IT" sz="600" dirty="0">
                        <a:effectLst/>
                        <a:latin typeface="Swis721 Cn BT" panose="020B05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4002968"/>
                  </a:ext>
                </a:extLst>
              </a:tr>
              <a:tr h="2412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28-30 aprile 2025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Swis721 Cn BT" panose="020B0506020202030204" pitchFamily="34" charset="0"/>
                          <a:cs typeface="Times New Roman" panose="02020603050405020304" pitchFamily="18" charset="0"/>
                        </a:rPr>
                        <a:t>201</a:t>
                      </a: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Swis721 Cn BT" panose="020B0506020202030204" pitchFamily="34" charset="0"/>
                          <a:cs typeface="Times New Roman" panose="02020603050405020304" pitchFamily="18" charset="0"/>
                        </a:rPr>
                        <a:t>09.00-13.00</a:t>
                      </a: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Lezione frontale (LF)</a:t>
                      </a: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59448"/>
                  </a:ext>
                </a:extLst>
              </a:tr>
              <a:tr h="2412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5-7-8 maggio 2025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Swis721 Cn BT" panose="020B05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Swis721 Cn BT" panose="020B05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Swis721 Cn BT" panose="020B05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4213694"/>
                  </a:ext>
                </a:extLst>
              </a:tr>
              <a:tr h="2412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12-14-15 maggio 2025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Swis721 Cn BT" panose="020B05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Swis721 Cn BT" panose="020B05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Swis721 Cn BT" panose="020B05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6443215"/>
                  </a:ext>
                </a:extLst>
              </a:tr>
              <a:tr h="2412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19-21-22 maggio 2025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Swis721 Cn BT" panose="020B05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Swis721 Cn BT" panose="020B05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LF + </a:t>
                      </a:r>
                      <a:r>
                        <a:rPr lang="it-IT" sz="1100" b="1" kern="1200" dirty="0">
                          <a:solidFill>
                            <a:srgbClr val="FF8811"/>
                          </a:solidFill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Revisione collegiale</a:t>
                      </a: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4911585"/>
                  </a:ext>
                </a:extLst>
              </a:tr>
              <a:tr h="1800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TERMINE ATTIVITÀ DIDATTICHE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Swis721 Cn BT" panose="020B05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Swis721 Cn BT" panose="020B05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Swis721 Cn BT" panose="020B05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1052703"/>
                  </a:ext>
                </a:extLst>
              </a:tr>
              <a:tr h="2412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3-4-5 giugno 2025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dirty="0">
                          <a:effectLst/>
                          <a:latin typeface="Swis721 Cn BT" panose="020B0506020202030204" pitchFamily="34" charset="0"/>
                          <a:cs typeface="Times New Roman" panose="02020603050405020304" pitchFamily="18" charset="0"/>
                        </a:rPr>
                        <a:t>09.00-13.00</a:t>
                      </a: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Seminari intensivi</a:t>
                      </a: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1555953"/>
                  </a:ext>
                </a:extLst>
              </a:tr>
              <a:tr h="2412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i="1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</a:t>
                      </a:r>
                      <a:r>
                        <a:rPr lang="it-IT" sz="1100" b="0" i="1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 20 giugno 2025</a:t>
                      </a:r>
                      <a:endParaRPr lang="it-IT" sz="1100" b="0" i="1" dirty="0">
                        <a:effectLst/>
                        <a:latin typeface="Swis721 Cn BT" panose="020B05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 definire</a:t>
                      </a: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08.30 -</a:t>
                      </a: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1° appello sessione estiva</a:t>
                      </a: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3116681"/>
                  </a:ext>
                </a:extLst>
              </a:tr>
              <a:tr h="2412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i="1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it-IT" sz="1100" b="0" i="1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 11 luglio 2025</a:t>
                      </a:r>
                      <a:endParaRPr lang="it-IT" sz="1100" b="0" i="1" dirty="0">
                        <a:effectLst/>
                        <a:latin typeface="Swis721 Cn BT" panose="020B05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Swis721 Cn BT" panose="020B05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Swis721 Cn BT" panose="020B05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2° appello sessione estiva</a:t>
                      </a: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7638005"/>
                  </a:ext>
                </a:extLst>
              </a:tr>
              <a:tr h="1800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900" b="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PERIODO WORKSHOP INTEGRATI DI PROGETTAZIONE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Swis721 Cn BT" panose="020B05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Swis721 Cn BT" panose="020B05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Swis721 Cn BT" panose="020B05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9646278"/>
                  </a:ext>
                </a:extLst>
              </a:tr>
              <a:tr h="2412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i="1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it-IT" sz="1100" b="0" i="1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 5 settembre 2025</a:t>
                      </a:r>
                      <a:endParaRPr lang="it-IT" sz="1100" b="0" i="1" dirty="0">
                        <a:effectLst/>
                        <a:latin typeface="Swis721 Cn BT" panose="020B05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 definire</a:t>
                      </a: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08.30 -</a:t>
                      </a: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1° appello sessione autunnale</a:t>
                      </a: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550902"/>
                  </a:ext>
                </a:extLst>
              </a:tr>
              <a:tr h="2412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b="0" i="1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</a:t>
                      </a:r>
                      <a:r>
                        <a:rPr lang="it-IT" sz="1100" b="0" i="1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 19 settembre 2025</a:t>
                      </a:r>
                      <a:endParaRPr lang="it-IT" sz="1100" b="0" i="1" dirty="0">
                        <a:effectLst/>
                        <a:latin typeface="Swis721 Cn BT" panose="020B05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Swis721 Cn BT" panose="020B05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it-IT" sz="1100" dirty="0">
                        <a:effectLst/>
                        <a:latin typeface="Swis721 Cn BT" panose="020B05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2° appello sessione autunnale</a:t>
                      </a: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664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0341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20378988-034A-4D90-9CE9-9B9F6C52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6579870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Calendario Tecniche e Soluzioni edilizie</a:t>
            </a:r>
          </a:p>
        </p:txBody>
      </p:sp>
      <p:graphicFrame>
        <p:nvGraphicFramePr>
          <p:cNvPr id="3" name="Table 1">
            <a:extLst>
              <a:ext uri="{FF2B5EF4-FFF2-40B4-BE49-F238E27FC236}">
                <a16:creationId xmlns:a16="http://schemas.microsoft.com/office/drawing/2014/main" id="{52FAF7F8-B192-FCB2-8E77-A4DBFEB2B7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118400"/>
              </p:ext>
            </p:extLst>
          </p:nvPr>
        </p:nvGraphicFramePr>
        <p:xfrm>
          <a:off x="628650" y="1115122"/>
          <a:ext cx="7902032" cy="4809697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1975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9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1387">
                  <a:extLst>
                    <a:ext uri="{9D8B030D-6E8A-4147-A177-3AD203B41FA5}">
                      <a16:colId xmlns:a16="http://schemas.microsoft.com/office/drawing/2014/main" val="2940400540"/>
                    </a:ext>
                  </a:extLst>
                </a:gridCol>
                <a:gridCol w="970155">
                  <a:extLst>
                    <a:ext uri="{9D8B030D-6E8A-4147-A177-3AD203B41FA5}">
                      <a16:colId xmlns:a16="http://schemas.microsoft.com/office/drawing/2014/main" val="1526041177"/>
                    </a:ext>
                  </a:extLst>
                </a:gridCol>
              </a:tblGrid>
              <a:tr h="503958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Swis721 Cn BT" panose="020B0506020202030204" pitchFamily="34" charset="0"/>
                        </a:rPr>
                        <a:t>Date</a:t>
                      </a:r>
                      <a:endParaRPr lang="it-IT" sz="1200" dirty="0">
                        <a:effectLst/>
                        <a:latin typeface="Swis721 Cn BT" panose="020B05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81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Titolo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81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Contenuti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81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Docenti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8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369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 febbraio 2025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Argomenti 1-3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Introduzione al corso. Criteri di progettazione. Normativa tecnica. Norme di progettazione edilizia.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CAS</a:t>
                      </a: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3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marzo 2025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Argomenti 4-5</a:t>
                      </a: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Criteri progettuali di Prevenzione incendi.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Efficienza energetica. Requisiti minimi e tipi di intervento.</a:t>
                      </a: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CAS</a:t>
                      </a: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3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marzo 2025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Argomenti 6-7</a:t>
                      </a: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Aspetti di sostenibilità in edilizia. Requisiti di sostenibilità. Caratteristiche di edifici e prodotti da costruzione.</a:t>
                      </a: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CAS</a:t>
                      </a: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0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>
                          <a:solidFill>
                            <a:srgbClr val="FF8811"/>
                          </a:solidFill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 marzo 2025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FF8811"/>
                          </a:solidFill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REVISIONE COLLEGIALE</a:t>
                      </a: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solidFill>
                            <a:srgbClr val="FF8811"/>
                          </a:solidFill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Valutazione dello stato di avanzamento del progetto d’anno</a:t>
                      </a: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FF8811"/>
                          </a:solidFill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CAS+IB+RZ</a:t>
                      </a: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3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 marzo 2025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Argomenti 11-13</a:t>
                      </a: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Materiali da costruzione e DOP. Durabilità. Caratteristiche significative per la prevenzione incendi</a:t>
                      </a: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CAS</a:t>
                      </a: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3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aprile 2025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Argomenti 17, 20</a:t>
                      </a: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Utilizzo passivo di fonti rinnovabili per i servizi energetici. Isolamento termico e inerzia termica.</a:t>
                      </a: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IG</a:t>
                      </a: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83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aprile 2025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Argomenti 18-19</a:t>
                      </a: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Utilizzo passivo di fonti rinnovabili per i servizi energetici. Illuminazione naturale. Smart </a:t>
                      </a:r>
                      <a:r>
                        <a:rPr lang="it-IT" sz="1000" dirty="0" err="1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facade</a:t>
                      </a:r>
                      <a:r>
                        <a:rPr lang="it-IT" sz="100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 </a:t>
                      </a:r>
                      <a:r>
                        <a:rPr lang="it-IT" sz="1000" dirty="0" err="1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adaptive</a:t>
                      </a:r>
                      <a:r>
                        <a:rPr lang="it-IT" sz="100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000" dirty="0" err="1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facade</a:t>
                      </a:r>
                      <a:r>
                        <a:rPr lang="it-IT" sz="100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IG</a:t>
                      </a: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9229218"/>
                  </a:ext>
                </a:extLst>
              </a:tr>
              <a:tr h="3583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 aprile 2025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Argomenti 21, 24</a:t>
                      </a: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Sostituzione di fonti energetiche fossili con fonti rinnovabili.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Controllo delle condizioni di comfort termico.</a:t>
                      </a: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CAS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FF8811"/>
                          </a:solidFill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Seminario</a:t>
                      </a: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0013440"/>
                  </a:ext>
                </a:extLst>
              </a:tr>
              <a:tr h="3596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b="0" dirty="0">
                        <a:effectLst/>
                        <a:latin typeface="Swis721 Cn BT" panose="020B05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881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Swis721 Cn BT" panose="020B05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881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it-IT" sz="1000" dirty="0">
                        <a:effectLst/>
                        <a:latin typeface="Swis721 Cn BT" panose="020B05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881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effectLst/>
                        <a:latin typeface="Swis721 Cn BT" panose="020B05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881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164002968"/>
                  </a:ext>
                </a:extLst>
              </a:tr>
              <a:tr h="3583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maggio 2025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Argomenti 27, 28</a:t>
                      </a: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Comfort acustico. Acustica in edilizia.</a:t>
                      </a: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CAS</a:t>
                      </a: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59448"/>
                  </a:ext>
                </a:extLst>
              </a:tr>
              <a:tr h="3583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maggio 2025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Argomenti 15-16, 40</a:t>
                      </a: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Utilizzo razionale della risorsa idrica. Sistemi di recupero acque meteorologiche. Coperture verdi.</a:t>
                      </a: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CAS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FF8811"/>
                          </a:solidFill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Seminario</a:t>
                      </a: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6443215"/>
                  </a:ext>
                </a:extLst>
              </a:tr>
              <a:tr h="3583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maggio 2025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Argomenti 31, 33</a:t>
                      </a: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Controllo dei ricambi d’aria indoor. Inquinanti dell'aria indoor. Gas radon, tecniche di controllo e mitigazione.</a:t>
                      </a: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CAS</a:t>
                      </a: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4911585"/>
                  </a:ext>
                </a:extLst>
              </a:tr>
            </a:tbl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D0F44D48-F47A-EFBD-771F-A3D528C23DE5}"/>
              </a:ext>
            </a:extLst>
          </p:cNvPr>
          <p:cNvSpPr txBox="1"/>
          <p:nvPr/>
        </p:nvSpPr>
        <p:spPr>
          <a:xfrm>
            <a:off x="161246" y="5735701"/>
            <a:ext cx="9092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8811"/>
                </a:solidFill>
                <a:latin typeface="Swis721 Cn BT" panose="020B0506020202030204" pitchFamily="34" charset="0"/>
              </a:rPr>
              <a:t>3° RC</a:t>
            </a:r>
            <a:r>
              <a:rPr lang="it-IT" b="1" dirty="0">
                <a:solidFill>
                  <a:srgbClr val="FF8811"/>
                </a:solidFill>
                <a:latin typeface="Swis721 Cn BT" panose="020B0506020202030204" pitchFamily="34" charset="0"/>
                <a:sym typeface="Wingdings 3" panose="05040102010807070707" pitchFamily="18" charset="2"/>
              </a:rPr>
              <a:t></a:t>
            </a:r>
            <a:endParaRPr lang="it-IT" b="1" dirty="0">
              <a:solidFill>
                <a:srgbClr val="FF8811"/>
              </a:solidFill>
              <a:latin typeface="Swis721 Cn BT" panose="020B050602020203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2B3CA19-0C5F-4218-7EE4-A6AAB02C8DA4}"/>
              </a:ext>
            </a:extLst>
          </p:cNvPr>
          <p:cNvSpPr txBox="1"/>
          <p:nvPr/>
        </p:nvSpPr>
        <p:spPr>
          <a:xfrm>
            <a:off x="158706" y="3927594"/>
            <a:ext cx="9092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8811"/>
                </a:solidFill>
                <a:latin typeface="Swis721 Cn BT" panose="020B0506020202030204" pitchFamily="34" charset="0"/>
              </a:rPr>
              <a:t>2° RC</a:t>
            </a:r>
            <a:r>
              <a:rPr lang="it-IT" b="1" dirty="0">
                <a:solidFill>
                  <a:srgbClr val="FF8811"/>
                </a:solidFill>
                <a:latin typeface="Swis721 Cn BT" panose="020B0506020202030204" pitchFamily="34" charset="0"/>
                <a:sym typeface="Wingdings 3" panose="05040102010807070707" pitchFamily="18" charset="2"/>
              </a:rPr>
              <a:t></a:t>
            </a:r>
            <a:endParaRPr lang="it-IT" b="1" dirty="0">
              <a:solidFill>
                <a:srgbClr val="FF8811"/>
              </a:solidFill>
              <a:latin typeface="Swis721 Cn BT" panose="020B05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2718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20378988-034A-4D90-9CE9-9B9F6C52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6579870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Calendario Tecnica delle Costruzioni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0E0750D-007D-0550-0B16-F58FAAB37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892320"/>
              </p:ext>
            </p:extLst>
          </p:nvPr>
        </p:nvGraphicFramePr>
        <p:xfrm>
          <a:off x="628650" y="1115122"/>
          <a:ext cx="7902032" cy="4973325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1975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55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0861">
                  <a:extLst>
                    <a:ext uri="{9D8B030D-6E8A-4147-A177-3AD203B41FA5}">
                      <a16:colId xmlns:a16="http://schemas.microsoft.com/office/drawing/2014/main" val="2940400540"/>
                    </a:ext>
                  </a:extLst>
                </a:gridCol>
                <a:gridCol w="970155">
                  <a:extLst>
                    <a:ext uri="{9D8B030D-6E8A-4147-A177-3AD203B41FA5}">
                      <a16:colId xmlns:a16="http://schemas.microsoft.com/office/drawing/2014/main" val="1526041177"/>
                    </a:ext>
                  </a:extLst>
                </a:gridCol>
              </a:tblGrid>
              <a:tr h="503958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Swis721 Cn BT" panose="020B0506020202030204" pitchFamily="34" charset="0"/>
                        </a:rPr>
                        <a:t>Date</a:t>
                      </a:r>
                      <a:endParaRPr lang="it-IT" sz="1200" dirty="0">
                        <a:effectLst/>
                        <a:latin typeface="Swis721 Cn BT" panose="020B05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81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Titolo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81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Contenuti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81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Docenti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8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369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 febbraio 2025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Introduzione all'edificio in c.a.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Concezione strutturale edificio in c.a., 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200" baseline="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 contenuti elaborato progettuale</a:t>
                      </a:r>
                      <a:endParaRPr lang="it-IT" sz="1200" dirty="0">
                        <a:effectLst/>
                        <a:latin typeface="Swis721 Cn BT" panose="020B05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IB</a:t>
                      </a: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3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marzo 2025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chemeClr val="tx1"/>
                          </a:solidFill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Metodo agli stati limite. Materiali</a:t>
                      </a: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chemeClr val="tx1"/>
                          </a:solidFill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Metodo agli stati limite (ultimi e di esercizio), caratteristiche del calcestruzzo e dell'acciaio.</a:t>
                      </a: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IB</a:t>
                      </a:r>
                      <a:endParaRPr kumimoji="0" lang="it-IT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wis721 Cn BT" panose="020B05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3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marzo 2025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chemeClr val="tx1"/>
                          </a:solidFill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Azione assiale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chemeClr val="tx1"/>
                          </a:solidFill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Esercitazione su azioni e pilastri</a:t>
                      </a: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chemeClr val="tx1"/>
                          </a:solidFill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Capacità portante dei pilastri, elementi tesi</a:t>
                      </a: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IB, assist</a:t>
                      </a: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0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 marzo 2025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chemeClr val="tx1"/>
                          </a:solidFill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Trave inflessa I</a:t>
                      </a: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chemeClr val="tx1"/>
                          </a:solidFill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Verifiche di esercizio e allo stato limite ultimo di sezione in c.a. con singola e doppia armatura</a:t>
                      </a: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IB</a:t>
                      </a:r>
                      <a:endParaRPr kumimoji="0" lang="it-IT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wis721 Cn BT" panose="020B05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3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 marzo 2025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chemeClr val="tx1"/>
                          </a:solidFill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Trave inflessa II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chemeClr val="tx1"/>
                          </a:solidFill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Esercitazione su solai a SLU</a:t>
                      </a: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chemeClr val="tx1"/>
                          </a:solidFill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Fessurazione e</a:t>
                      </a:r>
                      <a:r>
                        <a:rPr lang="it-IT" sz="1200" kern="1200" baseline="0" dirty="0">
                          <a:solidFill>
                            <a:schemeClr val="tx1"/>
                          </a:solidFill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deformazione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chemeClr val="tx1"/>
                          </a:solidFill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nelle travi e nei solai</a:t>
                      </a: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IB, assist</a:t>
                      </a: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3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 marzo 2025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u="none" strike="noStrike" dirty="0">
                          <a:effectLst/>
                          <a:latin typeface="Swis721 Cn BT" panose="020B0506020202030204" pitchFamily="34" charset="0"/>
                        </a:rPr>
                        <a:t>Comportamento a taglio I</a:t>
                      </a:r>
                      <a:endParaRPr lang="it-IT" sz="1200" u="none" strike="noStrike" kern="1200" dirty="0">
                        <a:solidFill>
                          <a:srgbClr val="FF8811"/>
                        </a:solidFill>
                        <a:effectLst/>
                        <a:latin typeface="Swis721 Cn BT" panose="020B0506020202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chemeClr val="tx1"/>
                          </a:solidFill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Esercitazione su solai a SLE</a:t>
                      </a: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chemeClr val="tx1"/>
                          </a:solidFill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Travi in c.a. senza armature d'anima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chemeClr val="tx1"/>
                          </a:solidFill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 con armature trasversali</a:t>
                      </a:r>
                      <a:endParaRPr lang="it-IT" sz="1200" dirty="0">
                        <a:effectLst/>
                        <a:latin typeface="Swis721 Cn BT" panose="020B05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IB, assist</a:t>
                      </a: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83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aprile 2025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chemeClr val="tx1"/>
                          </a:solidFill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Comportamento a taglio II</a:t>
                      </a:r>
                      <a:endParaRPr lang="it-IT" sz="1200" kern="1200" dirty="0">
                        <a:solidFill>
                          <a:srgbClr val="FF8811"/>
                        </a:solidFill>
                        <a:effectLst/>
                        <a:latin typeface="Swis721 Cn BT" panose="020B05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chemeClr val="tx1"/>
                          </a:solidFill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Travi in c.a. senza armature d'anima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200" kern="1200" dirty="0">
                          <a:solidFill>
                            <a:schemeClr val="tx1"/>
                          </a:solidFill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 con armature trasversali</a:t>
                      </a:r>
                      <a:endParaRPr lang="it-IT" sz="1200" dirty="0">
                        <a:effectLst/>
                        <a:latin typeface="Swis721 Cn BT" panose="020B05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IB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8811"/>
                          </a:solidFill>
                          <a:effectLst/>
                          <a:uLnTx/>
                          <a:uFillTx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1a prova</a:t>
                      </a: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6336286"/>
                  </a:ext>
                </a:extLst>
              </a:tr>
              <a:tr h="2418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>
                          <a:solidFill>
                            <a:srgbClr val="FF8811"/>
                          </a:solidFill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aprile 2025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FF8811"/>
                          </a:solidFill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REVISIONE COLLEGIALE</a:t>
                      </a: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solidFill>
                            <a:srgbClr val="FF8811"/>
                          </a:solidFill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Valutazione dello stato di avanzamento del progetto d’anno</a:t>
                      </a: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FF8811"/>
                          </a:solidFill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CAS+IB+RZ</a:t>
                      </a: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1314501"/>
                  </a:ext>
                </a:extLst>
              </a:tr>
              <a:tr h="1349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600" b="0" dirty="0">
                        <a:effectLst/>
                        <a:latin typeface="Swis721 Cn BT" panose="020B05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881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it-IT" sz="600" dirty="0">
                        <a:effectLst/>
                        <a:latin typeface="Swis721 Cn BT" panose="020B05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881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it-IT" sz="600" dirty="0">
                        <a:effectLst/>
                        <a:latin typeface="Swis721 Cn BT" panose="020B05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881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it-IT" sz="600" dirty="0">
                        <a:effectLst/>
                        <a:latin typeface="Swis721 Cn BT" panose="020B05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881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164002968"/>
                  </a:ext>
                </a:extLst>
              </a:tr>
              <a:tr h="3583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 aprile 2025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u="none" strike="noStrike" dirty="0">
                          <a:effectLst/>
                          <a:latin typeface="Swis721 Cn BT" panose="020B0506020202030204" pitchFamily="34" charset="0"/>
                        </a:rPr>
                        <a:t>Problemi particolari travi c.a.</a:t>
                      </a:r>
                      <a:endParaRPr lang="it-IT" sz="1200" kern="1200" dirty="0">
                        <a:solidFill>
                          <a:schemeClr val="tx1"/>
                        </a:solidFill>
                        <a:effectLst/>
                        <a:latin typeface="Swis721 Cn BT" panose="020B05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chemeClr val="tx1"/>
                          </a:solidFill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Esercitazione su taglio solai</a:t>
                      </a: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kern="1200" dirty="0">
                          <a:solidFill>
                            <a:schemeClr val="tx1"/>
                          </a:solidFill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Comportamento locale d’estremità di travi, punzonamento nelle piastre</a:t>
                      </a: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IB, assist</a:t>
                      </a: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59448"/>
                  </a:ext>
                </a:extLst>
              </a:tr>
              <a:tr h="3583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maggio 2025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Flessione composta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Esercitazione su travi</a:t>
                      </a:r>
                      <a:endParaRPr lang="it-IT" sz="1200" kern="1200" dirty="0">
                        <a:solidFill>
                          <a:srgbClr val="FF8811"/>
                        </a:solidFill>
                        <a:effectLst/>
                        <a:latin typeface="Swis721 Cn BT" panose="020B05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Verifiche di esercizio 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allo stato limite ultimo</a:t>
                      </a: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IB, assist</a:t>
                      </a: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4213694"/>
                  </a:ext>
                </a:extLst>
              </a:tr>
              <a:tr h="3583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maggio 2025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Fondazioni e controventi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Esercitazione su fondazioni</a:t>
                      </a:r>
                      <a:endParaRPr lang="it-IT" sz="1200" kern="1200" dirty="0">
                        <a:solidFill>
                          <a:srgbClr val="FF8811"/>
                        </a:solidFill>
                        <a:effectLst/>
                        <a:latin typeface="Swis721 Cn BT" panose="020B05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Dimensionamento plinti, travi rovesce</a:t>
                      </a:r>
                      <a:r>
                        <a:rPr lang="it-IT" sz="1200" baseline="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 parete. 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200" baseline="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</a:t>
                      </a:r>
                      <a:r>
                        <a:rPr lang="it-IT" sz="120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nni a setti di controvento</a:t>
                      </a:r>
                      <a:r>
                        <a:rPr lang="it-IT" sz="1200" baseline="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 scale.</a:t>
                      </a:r>
                      <a:endParaRPr lang="it-IT" sz="1200" dirty="0">
                        <a:effectLst/>
                        <a:latin typeface="Swis721 Cn BT" panose="020B05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IB, assist</a:t>
                      </a: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6443215"/>
                  </a:ext>
                </a:extLst>
              </a:tr>
              <a:tr h="3583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 maggio 2025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Elementi snelli</a:t>
                      </a: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Instabilità</a:t>
                      </a:r>
                      <a:r>
                        <a:rPr lang="it-IT" sz="1200" baseline="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di e</a:t>
                      </a:r>
                      <a:r>
                        <a:rPr lang="it-IT" sz="120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lementi snelli in c.a.: metodi di risoluzione. Telai snelli: metodo P-delta.</a:t>
                      </a: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IB</a:t>
                      </a: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4911585"/>
                  </a:ext>
                </a:extLst>
              </a:tr>
            </a:tbl>
          </a:graphicData>
        </a:graphic>
      </p:graphicFrame>
      <p:sp>
        <p:nvSpPr>
          <p:cNvPr id="3" name="CasellaDiTesto 2">
            <a:extLst>
              <a:ext uri="{FF2B5EF4-FFF2-40B4-BE49-F238E27FC236}">
                <a16:creationId xmlns:a16="http://schemas.microsoft.com/office/drawing/2014/main" id="{E0030597-5CEB-1B65-A98D-926DCE93C064}"/>
              </a:ext>
            </a:extLst>
          </p:cNvPr>
          <p:cNvSpPr txBox="1"/>
          <p:nvPr/>
        </p:nvSpPr>
        <p:spPr>
          <a:xfrm>
            <a:off x="161246" y="2923921"/>
            <a:ext cx="9348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8811"/>
                </a:solidFill>
                <a:latin typeface="Swis721 Cn BT" panose="020B0506020202030204" pitchFamily="34" charset="0"/>
              </a:rPr>
              <a:t>1° RC</a:t>
            </a:r>
            <a:r>
              <a:rPr lang="it-IT" b="1" dirty="0">
                <a:solidFill>
                  <a:srgbClr val="FF8811"/>
                </a:solidFill>
                <a:latin typeface="Swis721 Cn BT" panose="020B0506020202030204" pitchFamily="34" charset="0"/>
                <a:sym typeface="Wingdings 3" panose="05040102010807070707" pitchFamily="18" charset="2"/>
              </a:rPr>
              <a:t></a:t>
            </a:r>
            <a:endParaRPr lang="it-IT" b="1" dirty="0">
              <a:solidFill>
                <a:srgbClr val="FF8811"/>
              </a:solidFill>
              <a:latin typeface="Swis721 Cn BT" panose="020B050602020203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5ACFBCE-9609-653A-CE25-0C2A9C6E6708}"/>
              </a:ext>
            </a:extLst>
          </p:cNvPr>
          <p:cNvSpPr txBox="1"/>
          <p:nvPr/>
        </p:nvSpPr>
        <p:spPr>
          <a:xfrm>
            <a:off x="161246" y="5913622"/>
            <a:ext cx="9092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8811"/>
                </a:solidFill>
                <a:latin typeface="Swis721 Cn BT" panose="020B0506020202030204" pitchFamily="34" charset="0"/>
              </a:rPr>
              <a:t>3° RC</a:t>
            </a:r>
            <a:r>
              <a:rPr lang="it-IT" b="1" dirty="0">
                <a:solidFill>
                  <a:srgbClr val="FF8811"/>
                </a:solidFill>
                <a:latin typeface="Swis721 Cn BT" panose="020B0506020202030204" pitchFamily="34" charset="0"/>
                <a:sym typeface="Wingdings 3" panose="05040102010807070707" pitchFamily="18" charset="2"/>
              </a:rPr>
              <a:t></a:t>
            </a:r>
            <a:endParaRPr lang="it-IT" b="1" dirty="0">
              <a:solidFill>
                <a:srgbClr val="FF8811"/>
              </a:solidFill>
              <a:latin typeface="Swis721 Cn BT" panose="020B0506020202030204" pitchFamily="34" charset="0"/>
            </a:endParaRPr>
          </a:p>
        </p:txBody>
      </p:sp>
      <p:sp>
        <p:nvSpPr>
          <p:cNvPr id="4" name="Rectangle 66">
            <a:extLst>
              <a:ext uri="{FF2B5EF4-FFF2-40B4-BE49-F238E27FC236}">
                <a16:creationId xmlns:a16="http://schemas.microsoft.com/office/drawing/2014/main" id="{3346E678-3C46-B16E-7323-3F519C67D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5867" y="6123543"/>
            <a:ext cx="1995193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8811"/>
            </a:solidFill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sz="1400" dirty="0">
                <a:latin typeface="Swis721 Cn BT" panose="020B0506020202030204" pitchFamily="34" charset="0"/>
                <a:ea typeface="+mj-ea"/>
                <a:cs typeface="+mj-cs"/>
              </a:rPr>
              <a:t>3 giugno 2025: </a:t>
            </a:r>
            <a:r>
              <a:rPr lang="it-IT" altLang="it-IT" sz="1400" b="1" dirty="0">
                <a:solidFill>
                  <a:srgbClr val="FF8811"/>
                </a:solidFill>
                <a:latin typeface="Swis721 Cn BT" panose="020B0506020202030204" pitchFamily="34" charset="0"/>
                <a:ea typeface="+mj-ea"/>
                <a:cs typeface="+mj-cs"/>
              </a:rPr>
              <a:t>2a prova</a:t>
            </a:r>
          </a:p>
        </p:txBody>
      </p:sp>
    </p:spTree>
    <p:extLst>
      <p:ext uri="{BB962C8B-B14F-4D97-AF65-F5344CB8AC3E}">
        <p14:creationId xmlns:p14="http://schemas.microsoft.com/office/powerpoint/2010/main" val="4158316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20378988-034A-4D90-9CE9-9B9F6C52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6579870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Calendario Controllo Ambientale</a:t>
            </a:r>
          </a:p>
        </p:txBody>
      </p:sp>
      <p:graphicFrame>
        <p:nvGraphicFramePr>
          <p:cNvPr id="3" name="Table 1">
            <a:extLst>
              <a:ext uri="{FF2B5EF4-FFF2-40B4-BE49-F238E27FC236}">
                <a16:creationId xmlns:a16="http://schemas.microsoft.com/office/drawing/2014/main" id="{8A126879-DC57-AC20-FB86-8ECDA14356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480682"/>
              </p:ext>
            </p:extLst>
          </p:nvPr>
        </p:nvGraphicFramePr>
        <p:xfrm>
          <a:off x="628650" y="1115122"/>
          <a:ext cx="7902032" cy="4809823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1975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55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0861">
                  <a:extLst>
                    <a:ext uri="{9D8B030D-6E8A-4147-A177-3AD203B41FA5}">
                      <a16:colId xmlns:a16="http://schemas.microsoft.com/office/drawing/2014/main" val="2940400540"/>
                    </a:ext>
                  </a:extLst>
                </a:gridCol>
                <a:gridCol w="970155">
                  <a:extLst>
                    <a:ext uri="{9D8B030D-6E8A-4147-A177-3AD203B41FA5}">
                      <a16:colId xmlns:a16="http://schemas.microsoft.com/office/drawing/2014/main" val="1526041177"/>
                    </a:ext>
                  </a:extLst>
                </a:gridCol>
              </a:tblGrid>
              <a:tr h="503958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Swis721 Cn BT" panose="020B0506020202030204" pitchFamily="34" charset="0"/>
                        </a:rPr>
                        <a:t>Date</a:t>
                      </a:r>
                      <a:endParaRPr lang="it-IT" sz="1200" dirty="0">
                        <a:effectLst/>
                        <a:latin typeface="Swis721 Cn BT" panose="020B05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81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Titolo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81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Contenuti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81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Docenti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8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369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200" b="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 febbraio 2025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Termodinamica applicata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Fondamenti di Termodinamica Classica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RZ</a:t>
                      </a: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3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marzo 2025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Trasmissione del calore</a:t>
                      </a: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Fondamenti di Trasmissione del Calore</a:t>
                      </a: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kumimoji="0" lang="it-IT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RZ</a:t>
                      </a:r>
                      <a:endParaRPr lang="it-IT" sz="1200" dirty="0">
                        <a:effectLst/>
                        <a:latin typeface="Swis721 Cn BT" panose="020B05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3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marzo 2025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Involucro edilizio: invernale</a:t>
                      </a: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Calcolo carico termico, isolamento, Glaser</a:t>
                      </a: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kumimoji="0" lang="it-IT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RZ</a:t>
                      </a:r>
                      <a:endParaRPr lang="it-IT" sz="1200" dirty="0">
                        <a:effectLst/>
                        <a:latin typeface="Swis721 Cn BT" panose="020B05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0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marzo 2025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Involucro edilizio: estivo</a:t>
                      </a: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Muro di Fourier, trasmittanza periodica, calcolo carico termico (metodo della differenza di temperatura equivalente)</a:t>
                      </a: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kumimoji="0" lang="it-IT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RZ</a:t>
                      </a:r>
                      <a:endParaRPr lang="it-IT" sz="1200" dirty="0">
                        <a:effectLst/>
                        <a:latin typeface="Swis721 Cn BT" panose="020B05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3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 marzo 2025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Impianti di riscaldamento</a:t>
                      </a: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05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Tipologie, reti di distribuzione, </a:t>
                      </a:r>
                      <a:r>
                        <a:rPr lang="it-IT" sz="1050" dirty="0" err="1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</a:t>
                      </a:r>
                      <a:r>
                        <a:rPr lang="it-IT" sz="105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-dimensionamento</a:t>
                      </a: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kumimoji="0" lang="it-I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RZ</a:t>
                      </a:r>
                      <a:endParaRPr lang="it-IT" sz="1200" dirty="0">
                        <a:effectLst/>
                        <a:latin typeface="Swis721 Cn BT" panose="020B05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83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aprile 2025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Aria umida e semplici impianti di condizionamento ad aria</a:t>
                      </a: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Nozioni aria umida, applicazioni agli impianti condizionamento sola aria primaria per singolo locale (estate/inverno)</a:t>
                      </a: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kumimoji="0" lang="it-I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RZ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kumimoji="0" lang="it-IT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8811"/>
                          </a:solidFill>
                          <a:effectLst/>
                          <a:uLnTx/>
                          <a:uFillTx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1a prova</a:t>
                      </a:r>
                      <a:endParaRPr lang="it-IT" sz="1200" b="1" dirty="0">
                        <a:solidFill>
                          <a:srgbClr val="FF8811"/>
                        </a:solidFill>
                        <a:effectLst/>
                        <a:latin typeface="Swis721 Cn BT" panose="020B05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5873092"/>
                  </a:ext>
                </a:extLst>
              </a:tr>
              <a:tr h="3583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aprile 2025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Impianti di condizionamento «evoluti» a sola aria primaria e misti aria/acqua</a:t>
                      </a: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Classificazione impianti ed esercizi di dimensionamento</a:t>
                      </a: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kumimoji="0" lang="it-I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RZ</a:t>
                      </a:r>
                      <a:endParaRPr lang="it-IT" sz="1200" dirty="0">
                        <a:effectLst/>
                        <a:latin typeface="Swis721 Cn BT" panose="020B05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2865251"/>
                  </a:ext>
                </a:extLst>
              </a:tr>
              <a:tr h="3596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b="0" dirty="0">
                        <a:effectLst/>
                        <a:latin typeface="Swis721 Cn BT" panose="020B05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881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it-IT" sz="600" dirty="0">
                        <a:effectLst/>
                        <a:latin typeface="Swis721 Cn BT" panose="020B05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881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it-IT" sz="600" dirty="0">
                        <a:effectLst/>
                        <a:latin typeface="Swis721 Cn BT" panose="020B05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881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it-IT" sz="600" dirty="0">
                        <a:effectLst/>
                        <a:latin typeface="Swis721 Cn BT" panose="020B05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881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164002968"/>
                  </a:ext>
                </a:extLst>
              </a:tr>
              <a:tr h="3583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aprile 2025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Idraulica di base. Reti e terminali di distribuzione acqua tecnica</a:t>
                      </a: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Perdite di carico, pompe, interazione pompa/circuito. Componenti e metodi di calcolo reti distribuzione acqua tecnica</a:t>
                      </a: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kumimoji="0" lang="it-I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RZ</a:t>
                      </a:r>
                      <a:endParaRPr lang="it-IT" sz="1200" dirty="0">
                        <a:effectLst/>
                        <a:latin typeface="Swis721 Cn BT" panose="020B05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1780128"/>
                  </a:ext>
                </a:extLst>
              </a:tr>
              <a:tr h="3583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maggio 2025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Reti distribuzione acqua sanitaria</a:t>
                      </a: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Componenti e metodologie di calcolo reti distribuzione acqua sanitaria fredda/calda</a:t>
                      </a: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kumimoji="0" lang="it-I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RZ</a:t>
                      </a:r>
                      <a:endParaRPr lang="it-IT" sz="1200" dirty="0">
                        <a:effectLst/>
                        <a:latin typeface="Swis721 Cn BT" panose="020B05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4213694"/>
                  </a:ext>
                </a:extLst>
              </a:tr>
              <a:tr h="3583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 maggio 2025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Complementi</a:t>
                      </a: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Energie rinnovabili. Utilizzo software per calcolo fabbisogno energia primaria</a:t>
                      </a: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kumimoji="0" lang="it-IT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RZ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kumimoji="0" lang="it-IT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8811"/>
                          </a:solidFill>
                          <a:effectLst/>
                          <a:uLnTx/>
                          <a:uFillTx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2a prova</a:t>
                      </a:r>
                      <a:endParaRPr kumimoji="0" lang="it-IT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8811"/>
                        </a:solidFill>
                        <a:effectLst/>
                        <a:uLnTx/>
                        <a:uFillTx/>
                        <a:latin typeface="Swis721 Cn BT" panose="020B05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6443215"/>
                  </a:ext>
                </a:extLst>
              </a:tr>
              <a:tr h="3583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b="0" dirty="0">
                          <a:solidFill>
                            <a:srgbClr val="FF8811"/>
                          </a:solidFill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 maggio 2025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FF8811"/>
                          </a:solidFill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REVISIONE COLLEGIALE</a:t>
                      </a: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solidFill>
                            <a:srgbClr val="FF8811"/>
                          </a:solidFill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Valutazione dello stato di avanzamento del progetto d’anno</a:t>
                      </a:r>
                    </a:p>
                  </a:txBody>
                  <a:tcPr marL="68580" marR="68580" marT="0" marB="0" anchor="ctr"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rgbClr val="FF8811"/>
                          </a:solidFill>
                          <a:effectLst/>
                          <a:latin typeface="Swis721 Cn BT" panose="020B05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CAS+IB+RZ</a:t>
                      </a: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881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4911585"/>
                  </a:ext>
                </a:extLst>
              </a:tr>
            </a:tbl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53A62E06-DA4B-76BD-2FEA-96DD049B7B3A}"/>
              </a:ext>
            </a:extLst>
          </p:cNvPr>
          <p:cNvSpPr txBox="1"/>
          <p:nvPr/>
        </p:nvSpPr>
        <p:spPr>
          <a:xfrm>
            <a:off x="161246" y="2520061"/>
            <a:ext cx="9092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8811"/>
                </a:solidFill>
                <a:latin typeface="Swis721 Cn BT" panose="020B0506020202030204" pitchFamily="34" charset="0"/>
              </a:rPr>
              <a:t>1° RC</a:t>
            </a:r>
            <a:r>
              <a:rPr lang="it-IT" b="1" dirty="0">
                <a:solidFill>
                  <a:srgbClr val="FF8811"/>
                </a:solidFill>
                <a:latin typeface="Swis721 Cn BT" panose="020B0506020202030204" pitchFamily="34" charset="0"/>
                <a:sym typeface="Wingdings 3" panose="05040102010807070707" pitchFamily="18" charset="2"/>
              </a:rPr>
              <a:t></a:t>
            </a:r>
            <a:endParaRPr lang="it-IT" b="1" dirty="0">
              <a:solidFill>
                <a:srgbClr val="FF8811"/>
              </a:solidFill>
              <a:latin typeface="Swis721 Cn BT" panose="020B050602020203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268C445-BC63-9117-87B5-8345F1DE0786}"/>
              </a:ext>
            </a:extLst>
          </p:cNvPr>
          <p:cNvSpPr txBox="1"/>
          <p:nvPr/>
        </p:nvSpPr>
        <p:spPr>
          <a:xfrm>
            <a:off x="158706" y="4293354"/>
            <a:ext cx="9092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FF8811"/>
                </a:solidFill>
                <a:latin typeface="Swis721 Cn BT" panose="020B0506020202030204" pitchFamily="34" charset="0"/>
              </a:rPr>
              <a:t>2° RC</a:t>
            </a:r>
            <a:r>
              <a:rPr lang="it-IT" b="1" dirty="0">
                <a:solidFill>
                  <a:srgbClr val="FF8811"/>
                </a:solidFill>
                <a:latin typeface="Swis721 Cn BT" panose="020B0506020202030204" pitchFamily="34" charset="0"/>
                <a:sym typeface="Wingdings 3" panose="05040102010807070707" pitchFamily="18" charset="2"/>
              </a:rPr>
              <a:t></a:t>
            </a:r>
            <a:endParaRPr lang="it-IT" b="1" dirty="0">
              <a:solidFill>
                <a:srgbClr val="FF8811"/>
              </a:solidFill>
              <a:latin typeface="Swis721 Cn BT" panose="020B05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118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20378988-034A-4D90-9CE9-9B9F6C52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6579870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Moduli didattici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0EC6F0BF-EC64-A11B-26BF-B255C10959BF}"/>
              </a:ext>
            </a:extLst>
          </p:cNvPr>
          <p:cNvSpPr txBox="1">
            <a:spLocks/>
          </p:cNvSpPr>
          <p:nvPr/>
        </p:nvSpPr>
        <p:spPr>
          <a:xfrm>
            <a:off x="1266738" y="1264733"/>
            <a:ext cx="7227556" cy="736388"/>
          </a:xfrm>
          <a:prstGeom prst="rect">
            <a:avLst/>
          </a:prstGeom>
          <a:solidFill>
            <a:srgbClr val="FF8811"/>
          </a:solidFill>
          <a:ln>
            <a:noFill/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600" b="1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sz="2000" dirty="0"/>
              <a:t>LABORATORIO DI COSTRUZIONE DELL’ARCHITETTURA</a:t>
            </a:r>
          </a:p>
        </p:txBody>
      </p:sp>
      <p:sp>
        <p:nvSpPr>
          <p:cNvPr id="7" name="Rectangle 66">
            <a:extLst>
              <a:ext uri="{FF2B5EF4-FFF2-40B4-BE49-F238E27FC236}">
                <a16:creationId xmlns:a16="http://schemas.microsoft.com/office/drawing/2014/main" id="{1EF00BE3-A6C4-3E6B-6F89-8F1F4AABA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737" y="2208353"/>
            <a:ext cx="1306599" cy="878393"/>
          </a:xfrm>
          <a:prstGeom prst="rect">
            <a:avLst/>
          </a:prstGeom>
          <a:solidFill>
            <a:srgbClr val="FF8811"/>
          </a:solidFill>
          <a:ln>
            <a:noFill/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b="1" dirty="0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+mj-cs"/>
              </a:rPr>
              <a:t>6 CFU</a:t>
            </a:r>
          </a:p>
        </p:txBody>
      </p:sp>
      <p:sp>
        <p:nvSpPr>
          <p:cNvPr id="8" name="Rectangle 100">
            <a:extLst>
              <a:ext uri="{FF2B5EF4-FFF2-40B4-BE49-F238E27FC236}">
                <a16:creationId xmlns:a16="http://schemas.microsoft.com/office/drawing/2014/main" id="{B6E75B77-76DA-318A-7D0B-A390E2D22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2719" y="2208354"/>
            <a:ext cx="5504806" cy="878393"/>
          </a:xfrm>
          <a:prstGeom prst="rect">
            <a:avLst/>
          </a:prstGeom>
          <a:solidFill>
            <a:srgbClr val="EAEAEA"/>
          </a:solidFill>
          <a:ln>
            <a:solidFill>
              <a:srgbClr val="EAEAEA"/>
            </a:solidFill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just">
              <a:spcBef>
                <a:spcPct val="0"/>
              </a:spcBef>
            </a:pPr>
            <a:r>
              <a:rPr lang="it-IT" dirty="0">
                <a:latin typeface="Swis721 Cn BT" panose="020B0506020202030204" pitchFamily="34" charset="0"/>
                <a:ea typeface="+mj-ea"/>
                <a:cs typeface="+mj-cs"/>
              </a:rPr>
              <a:t>Tecnica delle Costruzioni</a:t>
            </a:r>
          </a:p>
          <a:p>
            <a:pPr algn="just">
              <a:spcBef>
                <a:spcPct val="0"/>
              </a:spcBef>
            </a:pPr>
            <a:r>
              <a:rPr lang="it-IT" i="1" dirty="0">
                <a:latin typeface="Swis721 Cn BT" panose="020B0506020202030204" pitchFamily="34" charset="0"/>
                <a:ea typeface="+mj-ea"/>
                <a:cs typeface="+mj-cs"/>
              </a:rPr>
              <a:t>Prof. Ingrid Boem</a:t>
            </a:r>
          </a:p>
        </p:txBody>
      </p:sp>
      <p:sp>
        <p:nvSpPr>
          <p:cNvPr id="9" name="Rectangle 66">
            <a:extLst>
              <a:ext uri="{FF2B5EF4-FFF2-40B4-BE49-F238E27FC236}">
                <a16:creationId xmlns:a16="http://schemas.microsoft.com/office/drawing/2014/main" id="{0E019554-DDAF-C86B-896B-A136E216B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737" y="3259713"/>
            <a:ext cx="1306599" cy="878393"/>
          </a:xfrm>
          <a:prstGeom prst="rect">
            <a:avLst/>
          </a:prstGeom>
          <a:solidFill>
            <a:srgbClr val="FF8811"/>
          </a:solidFill>
          <a:ln>
            <a:noFill/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b="1" dirty="0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+mj-cs"/>
              </a:rPr>
              <a:t>6 CFU</a:t>
            </a:r>
          </a:p>
        </p:txBody>
      </p:sp>
      <p:sp>
        <p:nvSpPr>
          <p:cNvPr id="10" name="Rectangle 100">
            <a:extLst>
              <a:ext uri="{FF2B5EF4-FFF2-40B4-BE49-F238E27FC236}">
                <a16:creationId xmlns:a16="http://schemas.microsoft.com/office/drawing/2014/main" id="{E3704997-EBF1-1914-96DD-6870D6823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2718" y="3259713"/>
            <a:ext cx="5504806" cy="878393"/>
          </a:xfrm>
          <a:prstGeom prst="rect">
            <a:avLst/>
          </a:prstGeom>
          <a:solidFill>
            <a:srgbClr val="EAEAEA"/>
          </a:solidFill>
          <a:ln>
            <a:solidFill>
              <a:srgbClr val="EAEAEA"/>
            </a:solidFill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just">
              <a:spcBef>
                <a:spcPct val="0"/>
              </a:spcBef>
            </a:pPr>
            <a:r>
              <a:rPr lang="it-IT" dirty="0">
                <a:latin typeface="Swis721 Cn BT" panose="020B0506020202030204" pitchFamily="34" charset="0"/>
                <a:ea typeface="+mj-ea"/>
                <a:cs typeface="+mj-cs"/>
              </a:rPr>
              <a:t>Controllo Ambientale degli Edifici</a:t>
            </a:r>
          </a:p>
          <a:p>
            <a:pPr algn="just">
              <a:spcBef>
                <a:spcPct val="0"/>
              </a:spcBef>
            </a:pPr>
            <a:r>
              <a:rPr lang="it-IT" i="1" dirty="0">
                <a:latin typeface="Swis721 Cn BT" panose="020B0506020202030204" pitchFamily="34" charset="0"/>
                <a:ea typeface="+mj-ea"/>
                <a:cs typeface="+mj-cs"/>
              </a:rPr>
              <a:t>Prof. Riccardo </a:t>
            </a:r>
            <a:r>
              <a:rPr lang="it-IT" i="1" dirty="0" err="1">
                <a:latin typeface="Swis721 Cn BT" panose="020B0506020202030204" pitchFamily="34" charset="0"/>
                <a:ea typeface="+mj-ea"/>
                <a:cs typeface="+mj-cs"/>
              </a:rPr>
              <a:t>Zamolo</a:t>
            </a:r>
            <a:endParaRPr lang="it-IT" i="1" dirty="0">
              <a:latin typeface="Swis721 Cn BT" panose="020B0506020202030204" pitchFamily="34" charset="0"/>
              <a:ea typeface="+mj-ea"/>
              <a:cs typeface="+mj-cs"/>
            </a:endParaRPr>
          </a:p>
        </p:txBody>
      </p:sp>
      <p:sp>
        <p:nvSpPr>
          <p:cNvPr id="12" name="Rectangle 66">
            <a:extLst>
              <a:ext uri="{FF2B5EF4-FFF2-40B4-BE49-F238E27FC236}">
                <a16:creationId xmlns:a16="http://schemas.microsoft.com/office/drawing/2014/main" id="{146DB0EA-A1E5-98DE-6911-740266887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737" y="4317102"/>
            <a:ext cx="1306599" cy="878393"/>
          </a:xfrm>
          <a:prstGeom prst="rect">
            <a:avLst/>
          </a:prstGeom>
          <a:solidFill>
            <a:srgbClr val="FF8811"/>
          </a:solidFill>
          <a:ln>
            <a:noFill/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b="1" dirty="0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+mj-cs"/>
              </a:rPr>
              <a:t>6 CFU</a:t>
            </a:r>
          </a:p>
        </p:txBody>
      </p:sp>
      <p:sp>
        <p:nvSpPr>
          <p:cNvPr id="13" name="Rectangle 100">
            <a:extLst>
              <a:ext uri="{FF2B5EF4-FFF2-40B4-BE49-F238E27FC236}">
                <a16:creationId xmlns:a16="http://schemas.microsoft.com/office/drawing/2014/main" id="{C964CE32-6C14-2E50-EDF1-CEE0DBE0F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2718" y="4317102"/>
            <a:ext cx="5504806" cy="878393"/>
          </a:xfrm>
          <a:prstGeom prst="rect">
            <a:avLst/>
          </a:prstGeom>
          <a:solidFill>
            <a:srgbClr val="EAEAEA"/>
          </a:solidFill>
          <a:ln>
            <a:solidFill>
              <a:srgbClr val="EAEAEA"/>
            </a:solidFill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just">
              <a:spcBef>
                <a:spcPct val="0"/>
              </a:spcBef>
            </a:pPr>
            <a:r>
              <a:rPr lang="it-IT" dirty="0">
                <a:latin typeface="Swis721 Cn BT" panose="020B0506020202030204" pitchFamily="34" charset="0"/>
                <a:ea typeface="+mj-ea"/>
                <a:cs typeface="+mj-cs"/>
              </a:rPr>
              <a:t>Tecniche e Soluzioni edilizie per la Sostenibilità ambientale</a:t>
            </a:r>
          </a:p>
          <a:p>
            <a:pPr algn="just">
              <a:spcBef>
                <a:spcPct val="0"/>
              </a:spcBef>
            </a:pPr>
            <a:r>
              <a:rPr lang="it-IT" i="1" dirty="0">
                <a:latin typeface="Swis721 Cn BT" panose="020B0506020202030204" pitchFamily="34" charset="0"/>
                <a:ea typeface="+mj-ea"/>
                <a:cs typeface="+mj-cs"/>
              </a:rPr>
              <a:t>Prof. Carlo A. Stival, Prof. Ilaria Garofolo</a:t>
            </a:r>
          </a:p>
        </p:txBody>
      </p:sp>
    </p:spTree>
    <p:extLst>
      <p:ext uri="{BB962C8B-B14F-4D97-AF65-F5344CB8AC3E}">
        <p14:creationId xmlns:p14="http://schemas.microsoft.com/office/powerpoint/2010/main" val="3999928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20378988-034A-4D90-9CE9-9B9F6C522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6579870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Tema del Laboratorio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0EC6F0BF-EC64-A11B-26BF-B255C10959BF}"/>
              </a:ext>
            </a:extLst>
          </p:cNvPr>
          <p:cNvSpPr txBox="1">
            <a:spLocks/>
          </p:cNvSpPr>
          <p:nvPr/>
        </p:nvSpPr>
        <p:spPr>
          <a:xfrm>
            <a:off x="1266738" y="1264733"/>
            <a:ext cx="7227556" cy="736388"/>
          </a:xfrm>
          <a:prstGeom prst="rect">
            <a:avLst/>
          </a:prstGeom>
          <a:solidFill>
            <a:srgbClr val="FF8811"/>
          </a:solidFill>
          <a:ln>
            <a:noFill/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600" b="1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sz="2000" dirty="0"/>
              <a:t>PREMESSA METODOLOGICA</a:t>
            </a:r>
          </a:p>
        </p:txBody>
      </p:sp>
      <p:sp>
        <p:nvSpPr>
          <p:cNvPr id="7" name="Rectangle 66">
            <a:extLst>
              <a:ext uri="{FF2B5EF4-FFF2-40B4-BE49-F238E27FC236}">
                <a16:creationId xmlns:a16="http://schemas.microsoft.com/office/drawing/2014/main" id="{1EF00BE3-A6C4-3E6B-6F89-8F1F4AABA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737" y="2208353"/>
            <a:ext cx="1306599" cy="878393"/>
          </a:xfrm>
          <a:prstGeom prst="rect">
            <a:avLst/>
          </a:prstGeom>
          <a:solidFill>
            <a:srgbClr val="FF8811"/>
          </a:solidFill>
          <a:ln>
            <a:noFill/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b="1" dirty="0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+mj-cs"/>
              </a:rPr>
              <a:t>ESTETICA</a:t>
            </a:r>
          </a:p>
        </p:txBody>
      </p:sp>
      <p:sp>
        <p:nvSpPr>
          <p:cNvPr id="8" name="Rectangle 100">
            <a:extLst>
              <a:ext uri="{FF2B5EF4-FFF2-40B4-BE49-F238E27FC236}">
                <a16:creationId xmlns:a16="http://schemas.microsoft.com/office/drawing/2014/main" id="{B6E75B77-76DA-318A-7D0B-A390E2D22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2719" y="2208354"/>
            <a:ext cx="5504806" cy="878393"/>
          </a:xfrm>
          <a:prstGeom prst="rect">
            <a:avLst/>
          </a:prstGeom>
          <a:solidFill>
            <a:srgbClr val="EAEAEA"/>
          </a:solidFill>
          <a:ln>
            <a:solidFill>
              <a:srgbClr val="EAEAEA"/>
            </a:solidFill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just">
              <a:spcBef>
                <a:spcPct val="0"/>
              </a:spcBef>
            </a:pPr>
            <a:r>
              <a:rPr lang="it-IT" dirty="0">
                <a:latin typeface="Swis721 Cn BT" panose="020B0506020202030204" pitchFamily="34" charset="0"/>
                <a:ea typeface="+mj-ea"/>
                <a:cs typeface="+mj-cs"/>
              </a:rPr>
              <a:t>Modalità di espressione architettonica dell’oggetto edilizio</a:t>
            </a:r>
          </a:p>
        </p:txBody>
      </p:sp>
      <p:sp>
        <p:nvSpPr>
          <p:cNvPr id="9" name="Rectangle 66">
            <a:extLst>
              <a:ext uri="{FF2B5EF4-FFF2-40B4-BE49-F238E27FC236}">
                <a16:creationId xmlns:a16="http://schemas.microsoft.com/office/drawing/2014/main" id="{0E019554-DDAF-C86B-896B-A136E216B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737" y="3259713"/>
            <a:ext cx="1306599" cy="878393"/>
          </a:xfrm>
          <a:prstGeom prst="rect">
            <a:avLst/>
          </a:prstGeom>
          <a:solidFill>
            <a:srgbClr val="FF8811"/>
          </a:solidFill>
          <a:ln>
            <a:noFill/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b="1" dirty="0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+mj-cs"/>
              </a:rPr>
              <a:t>EFFICIENZA</a:t>
            </a:r>
          </a:p>
        </p:txBody>
      </p:sp>
      <p:sp>
        <p:nvSpPr>
          <p:cNvPr id="10" name="Rectangle 100">
            <a:extLst>
              <a:ext uri="{FF2B5EF4-FFF2-40B4-BE49-F238E27FC236}">
                <a16:creationId xmlns:a16="http://schemas.microsoft.com/office/drawing/2014/main" id="{E3704997-EBF1-1914-96DD-6870D6823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2718" y="3259713"/>
            <a:ext cx="5504806" cy="878393"/>
          </a:xfrm>
          <a:prstGeom prst="rect">
            <a:avLst/>
          </a:prstGeom>
          <a:solidFill>
            <a:srgbClr val="EAEAEA"/>
          </a:solidFill>
          <a:ln>
            <a:solidFill>
              <a:srgbClr val="EAEAEA"/>
            </a:solidFill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just">
              <a:spcBef>
                <a:spcPct val="0"/>
              </a:spcBef>
            </a:pPr>
            <a:r>
              <a:rPr lang="it-IT" dirty="0">
                <a:latin typeface="Swis721 Cn BT" panose="020B0506020202030204" pitchFamily="34" charset="0"/>
                <a:ea typeface="+mj-ea"/>
                <a:cs typeface="+mj-cs"/>
              </a:rPr>
              <a:t>Funzionamento tecnologico dell’oggetto edilizio</a:t>
            </a:r>
          </a:p>
        </p:txBody>
      </p:sp>
      <p:sp>
        <p:nvSpPr>
          <p:cNvPr id="12" name="Rectangle 66">
            <a:extLst>
              <a:ext uri="{FF2B5EF4-FFF2-40B4-BE49-F238E27FC236}">
                <a16:creationId xmlns:a16="http://schemas.microsoft.com/office/drawing/2014/main" id="{146DB0EA-A1E5-98DE-6911-740266887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737" y="4317102"/>
            <a:ext cx="1306599" cy="878393"/>
          </a:xfrm>
          <a:prstGeom prst="rect">
            <a:avLst/>
          </a:prstGeom>
          <a:solidFill>
            <a:srgbClr val="FF8811"/>
          </a:solidFill>
          <a:ln>
            <a:noFill/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b="1" dirty="0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+mj-cs"/>
              </a:rPr>
              <a:t>SICUREZZA</a:t>
            </a:r>
          </a:p>
        </p:txBody>
      </p:sp>
      <p:sp>
        <p:nvSpPr>
          <p:cNvPr id="13" name="Rectangle 100">
            <a:extLst>
              <a:ext uri="{FF2B5EF4-FFF2-40B4-BE49-F238E27FC236}">
                <a16:creationId xmlns:a16="http://schemas.microsoft.com/office/drawing/2014/main" id="{C964CE32-6C14-2E50-EDF1-CEE0DBE0F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2718" y="4317102"/>
            <a:ext cx="5504806" cy="878393"/>
          </a:xfrm>
          <a:prstGeom prst="rect">
            <a:avLst/>
          </a:prstGeom>
          <a:solidFill>
            <a:srgbClr val="EAEAEA"/>
          </a:solidFill>
          <a:ln>
            <a:solidFill>
              <a:srgbClr val="EAEAEA"/>
            </a:solidFill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just">
              <a:spcBef>
                <a:spcPct val="0"/>
              </a:spcBef>
            </a:pPr>
            <a:r>
              <a:rPr lang="it-IT" dirty="0">
                <a:latin typeface="Swis721 Cn BT" panose="020B0506020202030204" pitchFamily="34" charset="0"/>
                <a:ea typeface="+mj-ea"/>
                <a:cs typeface="+mj-cs"/>
              </a:rPr>
              <a:t>Resistenza, resilienza e robustezza dell’oggetto edilizio</a:t>
            </a:r>
          </a:p>
        </p:txBody>
      </p:sp>
    </p:spTree>
    <p:extLst>
      <p:ext uri="{BB962C8B-B14F-4D97-AF65-F5344CB8AC3E}">
        <p14:creationId xmlns:p14="http://schemas.microsoft.com/office/powerpoint/2010/main" val="847931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067B54-EDE1-962C-839E-22FD94DE6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1604F86F-C131-06DF-D200-3060323E0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6579870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Tema del Laboratorio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FBCDF821-2464-5A1A-643E-32F424F185AB}"/>
              </a:ext>
            </a:extLst>
          </p:cNvPr>
          <p:cNvSpPr txBox="1">
            <a:spLocks/>
          </p:cNvSpPr>
          <p:nvPr/>
        </p:nvSpPr>
        <p:spPr>
          <a:xfrm>
            <a:off x="1266738" y="1264733"/>
            <a:ext cx="7227556" cy="736388"/>
          </a:xfrm>
          <a:prstGeom prst="rect">
            <a:avLst/>
          </a:prstGeom>
          <a:solidFill>
            <a:srgbClr val="FF8811"/>
          </a:solidFill>
          <a:ln>
            <a:noFill/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600" b="1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sz="2000" dirty="0"/>
              <a:t>PREMESSA METODOLOGICA</a:t>
            </a:r>
          </a:p>
        </p:txBody>
      </p:sp>
      <p:sp>
        <p:nvSpPr>
          <p:cNvPr id="7" name="Rectangle 66">
            <a:extLst>
              <a:ext uri="{FF2B5EF4-FFF2-40B4-BE49-F238E27FC236}">
                <a16:creationId xmlns:a16="http://schemas.microsoft.com/office/drawing/2014/main" id="{A35A4DE5-88DE-A792-4700-8DAE95C54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737" y="2208353"/>
            <a:ext cx="1306599" cy="878393"/>
          </a:xfrm>
          <a:prstGeom prst="rect">
            <a:avLst/>
          </a:prstGeom>
          <a:solidFill>
            <a:srgbClr val="FF8811"/>
          </a:solidFill>
          <a:ln>
            <a:noFill/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b="1" dirty="0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+mj-cs"/>
              </a:rPr>
              <a:t>ESTETICA</a:t>
            </a:r>
          </a:p>
        </p:txBody>
      </p:sp>
      <p:sp>
        <p:nvSpPr>
          <p:cNvPr id="8" name="Rectangle 100">
            <a:extLst>
              <a:ext uri="{FF2B5EF4-FFF2-40B4-BE49-F238E27FC236}">
                <a16:creationId xmlns:a16="http://schemas.microsoft.com/office/drawing/2014/main" id="{8031AA42-6AD3-31A7-CD7C-70D7389BA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2719" y="2208354"/>
            <a:ext cx="5504806" cy="2987141"/>
          </a:xfrm>
          <a:prstGeom prst="rect">
            <a:avLst/>
          </a:prstGeom>
          <a:solidFill>
            <a:srgbClr val="EAEAEA"/>
          </a:solidFill>
          <a:ln>
            <a:solidFill>
              <a:srgbClr val="EAEAEA"/>
            </a:solidFill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just">
              <a:spcBef>
                <a:spcPct val="0"/>
              </a:spcBef>
            </a:pPr>
            <a:r>
              <a:rPr lang="it-IT" dirty="0">
                <a:latin typeface="Swis721 Cn BT" panose="020B0506020202030204" pitchFamily="34" charset="0"/>
                <a:ea typeface="+mj-ea"/>
                <a:cs typeface="+mj-cs"/>
              </a:rPr>
              <a:t>Gli elementi tecnici, i componenti, i prodotti che permettono di costituire l’oggetto edilizio non esulano dall’opera di architettura, ma ne sono </a:t>
            </a:r>
            <a:r>
              <a:rPr lang="it-IT" b="1" dirty="0">
                <a:solidFill>
                  <a:srgbClr val="FF8811"/>
                </a:solidFill>
                <a:latin typeface="Swis721 Cn BT" panose="020B0506020202030204" pitchFamily="34" charset="0"/>
                <a:ea typeface="+mj-ea"/>
                <a:cs typeface="+mj-cs"/>
              </a:rPr>
              <a:t>parte essenziale ed integrante </a:t>
            </a:r>
            <a:r>
              <a:rPr lang="it-IT" dirty="0">
                <a:latin typeface="Swis721 Cn BT" panose="020B0506020202030204" pitchFamily="34" charset="0"/>
                <a:ea typeface="+mj-ea"/>
                <a:cs typeface="+mj-cs"/>
              </a:rPr>
              <a:t>per garantire:</a:t>
            </a: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dirty="0">
                <a:latin typeface="Swis721 Cn BT" panose="020B0506020202030204" pitchFamily="34" charset="0"/>
                <a:ea typeface="+mj-ea"/>
                <a:cs typeface="+mj-cs"/>
              </a:rPr>
              <a:t>da un lato il </a:t>
            </a:r>
            <a:r>
              <a:rPr lang="it-IT" b="1" dirty="0">
                <a:solidFill>
                  <a:srgbClr val="FF8811"/>
                </a:solidFill>
                <a:latin typeface="Swis721 Cn BT" panose="020B0506020202030204" pitchFamily="34" charset="0"/>
                <a:ea typeface="+mj-ea"/>
                <a:cs typeface="+mj-cs"/>
              </a:rPr>
              <a:t>funzionamento previsto</a:t>
            </a:r>
            <a:r>
              <a:rPr lang="it-IT" dirty="0">
                <a:latin typeface="Swis721 Cn BT" panose="020B0506020202030204" pitchFamily="34" charset="0"/>
                <a:ea typeface="+mj-ea"/>
                <a:cs typeface="+mj-cs"/>
              </a:rPr>
              <a:t>, la </a:t>
            </a:r>
            <a:r>
              <a:rPr lang="it-IT" b="1" dirty="0">
                <a:solidFill>
                  <a:srgbClr val="FF8811"/>
                </a:solidFill>
                <a:latin typeface="Swis721 Cn BT" panose="020B0506020202030204" pitchFamily="34" charset="0"/>
                <a:ea typeface="+mj-ea"/>
                <a:cs typeface="+mj-cs"/>
              </a:rPr>
              <a:t>sicurezza</a:t>
            </a:r>
            <a:r>
              <a:rPr lang="it-IT" dirty="0">
                <a:latin typeface="Swis721 Cn BT" panose="020B0506020202030204" pitchFamily="34" charset="0"/>
                <a:ea typeface="+mj-ea"/>
                <a:cs typeface="+mj-cs"/>
              </a:rPr>
              <a:t> </a:t>
            </a:r>
            <a:r>
              <a:rPr lang="it-IT" b="1" dirty="0">
                <a:solidFill>
                  <a:srgbClr val="FF8811"/>
                </a:solidFill>
                <a:latin typeface="Swis721 Cn BT" panose="020B0506020202030204" pitchFamily="34" charset="0"/>
                <a:ea typeface="+mj-ea"/>
                <a:cs typeface="+mj-cs"/>
              </a:rPr>
              <a:t>strutturale</a:t>
            </a:r>
            <a:r>
              <a:rPr lang="it-IT" dirty="0">
                <a:latin typeface="Swis721 Cn BT" panose="020B0506020202030204" pitchFamily="34" charset="0"/>
                <a:ea typeface="+mj-ea"/>
                <a:cs typeface="+mj-cs"/>
              </a:rPr>
              <a:t>, la gestione dell’emergenza, le </a:t>
            </a:r>
            <a:r>
              <a:rPr lang="it-IT" b="1" dirty="0">
                <a:solidFill>
                  <a:srgbClr val="FF8811"/>
                </a:solidFill>
                <a:latin typeface="Swis721 Cn BT" panose="020B0506020202030204" pitchFamily="34" charset="0"/>
                <a:ea typeface="+mj-ea"/>
                <a:cs typeface="+mj-cs"/>
              </a:rPr>
              <a:t>condizioni</a:t>
            </a:r>
            <a:r>
              <a:rPr lang="it-IT" dirty="0">
                <a:latin typeface="Swis721 Cn BT" panose="020B0506020202030204" pitchFamily="34" charset="0"/>
                <a:ea typeface="+mj-ea"/>
                <a:cs typeface="+mj-cs"/>
              </a:rPr>
              <a:t> previste </a:t>
            </a:r>
            <a:r>
              <a:rPr lang="it-IT" b="1" dirty="0">
                <a:solidFill>
                  <a:srgbClr val="FF8811"/>
                </a:solidFill>
                <a:latin typeface="Swis721 Cn BT" panose="020B0506020202030204" pitchFamily="34" charset="0"/>
                <a:ea typeface="+mj-ea"/>
                <a:cs typeface="+mj-cs"/>
              </a:rPr>
              <a:t>di benessere </a:t>
            </a:r>
            <a:r>
              <a:rPr lang="it-IT" dirty="0">
                <a:latin typeface="Swis721 Cn BT" panose="020B0506020202030204" pitchFamily="34" charset="0"/>
                <a:ea typeface="+mj-ea"/>
                <a:cs typeface="+mj-cs"/>
              </a:rPr>
              <a:t>degli utenti;</a:t>
            </a: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dirty="0">
                <a:latin typeface="Swis721 Cn BT" panose="020B0506020202030204" pitchFamily="34" charset="0"/>
                <a:ea typeface="+mj-ea"/>
                <a:cs typeface="+mj-cs"/>
              </a:rPr>
              <a:t>dall’altro, l’aspetto estetico, visivo, percettivo desiderato (peraltro non svincolato dalla concezione tecnologica dell’oggetto edilizio).</a:t>
            </a:r>
          </a:p>
        </p:txBody>
      </p:sp>
      <p:sp>
        <p:nvSpPr>
          <p:cNvPr id="9" name="Rectangle 66">
            <a:extLst>
              <a:ext uri="{FF2B5EF4-FFF2-40B4-BE49-F238E27FC236}">
                <a16:creationId xmlns:a16="http://schemas.microsoft.com/office/drawing/2014/main" id="{593735E4-51D1-BB66-0F6B-62CB1F7BA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737" y="3259713"/>
            <a:ext cx="1306599" cy="878393"/>
          </a:xfrm>
          <a:prstGeom prst="rect">
            <a:avLst/>
          </a:prstGeom>
          <a:solidFill>
            <a:srgbClr val="FF8811"/>
          </a:solidFill>
          <a:ln>
            <a:noFill/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b="1" dirty="0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+mj-cs"/>
              </a:rPr>
              <a:t>EFFICIENZA</a:t>
            </a:r>
          </a:p>
        </p:txBody>
      </p:sp>
      <p:sp>
        <p:nvSpPr>
          <p:cNvPr id="12" name="Rectangle 66">
            <a:extLst>
              <a:ext uri="{FF2B5EF4-FFF2-40B4-BE49-F238E27FC236}">
                <a16:creationId xmlns:a16="http://schemas.microsoft.com/office/drawing/2014/main" id="{05D624B8-7FDC-FB0D-AB23-4EDBE566A5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737" y="4317102"/>
            <a:ext cx="1306599" cy="878393"/>
          </a:xfrm>
          <a:prstGeom prst="rect">
            <a:avLst/>
          </a:prstGeom>
          <a:solidFill>
            <a:srgbClr val="FF8811"/>
          </a:solidFill>
          <a:ln>
            <a:noFill/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b="1" dirty="0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+mj-cs"/>
              </a:rPr>
              <a:t>SICUREZZA</a:t>
            </a:r>
          </a:p>
        </p:txBody>
      </p:sp>
    </p:spTree>
    <p:extLst>
      <p:ext uri="{BB962C8B-B14F-4D97-AF65-F5344CB8AC3E}">
        <p14:creationId xmlns:p14="http://schemas.microsoft.com/office/powerpoint/2010/main" val="2225166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BCDFA8-7805-1369-2BCA-702FFA77A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210A7CE6-34A0-FFE3-DED5-1F0EE113D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6579870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Obiettivi del Laboratorio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3CA6868E-CDD4-B295-2AB7-2C0D568CDC01}"/>
              </a:ext>
            </a:extLst>
          </p:cNvPr>
          <p:cNvSpPr txBox="1">
            <a:spLocks/>
          </p:cNvSpPr>
          <p:nvPr/>
        </p:nvSpPr>
        <p:spPr>
          <a:xfrm>
            <a:off x="1266738" y="1264733"/>
            <a:ext cx="7227556" cy="736388"/>
          </a:xfrm>
          <a:prstGeom prst="rect">
            <a:avLst/>
          </a:prstGeom>
          <a:solidFill>
            <a:srgbClr val="FF8811"/>
          </a:solidFill>
          <a:ln>
            <a:noFill/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600" b="1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sz="2000" dirty="0"/>
              <a:t>TRASFERIMENTO DI CONOSCENZE</a:t>
            </a:r>
          </a:p>
        </p:txBody>
      </p:sp>
      <p:sp>
        <p:nvSpPr>
          <p:cNvPr id="2" name="Rectangle 100">
            <a:extLst>
              <a:ext uri="{FF2B5EF4-FFF2-40B4-BE49-F238E27FC236}">
                <a16:creationId xmlns:a16="http://schemas.microsoft.com/office/drawing/2014/main" id="{E491D71F-AFAF-B4BA-82C4-BB1C6634B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739" y="2208354"/>
            <a:ext cx="7220786" cy="878393"/>
          </a:xfrm>
          <a:prstGeom prst="rect">
            <a:avLst/>
          </a:prstGeom>
          <a:solidFill>
            <a:srgbClr val="EAEAEA"/>
          </a:solidFill>
          <a:ln>
            <a:solidFill>
              <a:srgbClr val="EAEAEA"/>
            </a:solidFill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just">
              <a:spcBef>
                <a:spcPct val="0"/>
              </a:spcBef>
            </a:pPr>
            <a:r>
              <a:rPr lang="it-IT" dirty="0">
                <a:latin typeface="Swis721 Cn BT" panose="020B0506020202030204" pitchFamily="34" charset="0"/>
                <a:ea typeface="+mj-ea"/>
                <a:cs typeface="+mj-cs"/>
              </a:rPr>
              <a:t>Composizione strutturale</a:t>
            </a:r>
          </a:p>
          <a:p>
            <a:pPr algn="just">
              <a:spcBef>
                <a:spcPct val="0"/>
              </a:spcBef>
            </a:pPr>
            <a:r>
              <a:rPr lang="it-IT" dirty="0">
                <a:latin typeface="Swis721 Cn BT" panose="020B0506020202030204" pitchFamily="34" charset="0"/>
                <a:ea typeface="+mj-ea"/>
                <a:cs typeface="+mj-cs"/>
              </a:rPr>
              <a:t>Metodi e strumenti per dimensionare le costruzioni in calcestruzzo armato</a:t>
            </a:r>
          </a:p>
        </p:txBody>
      </p:sp>
      <p:sp>
        <p:nvSpPr>
          <p:cNvPr id="4" name="Rectangle 100">
            <a:extLst>
              <a:ext uri="{FF2B5EF4-FFF2-40B4-BE49-F238E27FC236}">
                <a16:creationId xmlns:a16="http://schemas.microsoft.com/office/drawing/2014/main" id="{7363EF7C-7437-7A63-8FC3-68331224B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738" y="3259713"/>
            <a:ext cx="7220786" cy="878393"/>
          </a:xfrm>
          <a:prstGeom prst="rect">
            <a:avLst/>
          </a:prstGeom>
          <a:solidFill>
            <a:srgbClr val="EAEAEA"/>
          </a:solidFill>
          <a:ln>
            <a:solidFill>
              <a:srgbClr val="EAEAEA"/>
            </a:solidFill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just">
              <a:spcBef>
                <a:spcPct val="0"/>
              </a:spcBef>
            </a:pPr>
            <a:r>
              <a:rPr lang="it-IT" dirty="0">
                <a:latin typeface="Swis721 Cn BT" panose="020B0506020202030204" pitchFamily="34" charset="0"/>
                <a:ea typeface="+mj-ea"/>
                <a:cs typeface="+mj-cs"/>
              </a:rPr>
              <a:t>Definizione di unità tecnologiche ed elementi tecnici</a:t>
            </a:r>
          </a:p>
          <a:p>
            <a:pPr algn="just">
              <a:spcBef>
                <a:spcPct val="0"/>
              </a:spcBef>
            </a:pPr>
            <a:r>
              <a:rPr lang="it-IT" dirty="0">
                <a:latin typeface="Swis721 Cn BT" panose="020B0506020202030204" pitchFamily="34" charset="0"/>
                <a:ea typeface="+mj-ea"/>
                <a:cs typeface="+mj-cs"/>
              </a:rPr>
              <a:t>Integrazione con gli aspetti tecnologici e costruttivi di involucro e partizione</a:t>
            </a:r>
          </a:p>
        </p:txBody>
      </p:sp>
      <p:sp>
        <p:nvSpPr>
          <p:cNvPr id="5" name="Rectangle 100">
            <a:extLst>
              <a:ext uri="{FF2B5EF4-FFF2-40B4-BE49-F238E27FC236}">
                <a16:creationId xmlns:a16="http://schemas.microsoft.com/office/drawing/2014/main" id="{EE09932C-62EB-A577-C7DB-89A115EA4B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738" y="4317102"/>
            <a:ext cx="7220786" cy="878393"/>
          </a:xfrm>
          <a:prstGeom prst="rect">
            <a:avLst/>
          </a:prstGeom>
          <a:solidFill>
            <a:srgbClr val="EAEAEA"/>
          </a:solidFill>
          <a:ln>
            <a:solidFill>
              <a:srgbClr val="EAEAEA"/>
            </a:solidFill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just">
              <a:spcBef>
                <a:spcPct val="0"/>
              </a:spcBef>
            </a:pPr>
            <a:r>
              <a:rPr lang="it-IT" dirty="0">
                <a:latin typeface="Swis721 Cn BT" panose="020B0506020202030204" pitchFamily="34" charset="0"/>
                <a:ea typeface="+mj-ea"/>
                <a:cs typeface="+mj-cs"/>
              </a:rPr>
              <a:t>Comportamento fisico-tecnico dell’edificio</a:t>
            </a:r>
          </a:p>
          <a:p>
            <a:pPr algn="just">
              <a:spcBef>
                <a:spcPct val="0"/>
              </a:spcBef>
            </a:pPr>
            <a:r>
              <a:rPr lang="it-IT" dirty="0">
                <a:latin typeface="Swis721 Cn BT" panose="020B0506020202030204" pitchFamily="34" charset="0"/>
                <a:ea typeface="+mj-ea"/>
                <a:cs typeface="+mj-cs"/>
              </a:rPr>
              <a:t>Metodologie per determinare le modalità di trasmissione del calore e di approvvigionamento energetico negli edifici</a:t>
            </a:r>
          </a:p>
        </p:txBody>
      </p:sp>
    </p:spTree>
    <p:extLst>
      <p:ext uri="{BB962C8B-B14F-4D97-AF65-F5344CB8AC3E}">
        <p14:creationId xmlns:p14="http://schemas.microsoft.com/office/powerpoint/2010/main" val="2648574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6635D-E105-999C-56EF-947CD83B0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4402CA48-17BD-0081-F486-C5C30CA02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6579870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Obiettivi del Laboratorio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47A0FFD4-5B33-3DFF-0083-B3A5DDFAD82B}"/>
              </a:ext>
            </a:extLst>
          </p:cNvPr>
          <p:cNvSpPr txBox="1">
            <a:spLocks/>
          </p:cNvSpPr>
          <p:nvPr/>
        </p:nvSpPr>
        <p:spPr>
          <a:xfrm>
            <a:off x="1266738" y="1264733"/>
            <a:ext cx="7227556" cy="736388"/>
          </a:xfrm>
          <a:prstGeom prst="rect">
            <a:avLst/>
          </a:prstGeom>
          <a:solidFill>
            <a:srgbClr val="FF8811"/>
          </a:solidFill>
          <a:ln>
            <a:noFill/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600" b="1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sz="2000" dirty="0"/>
              <a:t>UNA PROGETTAZIONE QUANTO PIÙ POSSIBILE </a:t>
            </a:r>
            <a:r>
              <a:rPr lang="it-IT" sz="2000" u="sng" dirty="0"/>
              <a:t>INTEGRATA</a:t>
            </a:r>
          </a:p>
        </p:txBody>
      </p:sp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713BF2F9-7B11-F40E-74A9-C76AA7C2C7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426448"/>
              </p:ext>
            </p:extLst>
          </p:nvPr>
        </p:nvGraphicFramePr>
        <p:xfrm>
          <a:off x="1524000" y="224509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5270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/>
          <p:cNvSpPr txBox="1">
            <a:spLocks/>
          </p:cNvSpPr>
          <p:nvPr/>
        </p:nvSpPr>
        <p:spPr>
          <a:xfrm>
            <a:off x="1143000" y="3602037"/>
            <a:ext cx="6858000" cy="1005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>
                <a:latin typeface="Source Sans Pro" panose="020B0503030403020204" pitchFamily="34" charset="0"/>
              </a:defRPr>
            </a:lvl1pPr>
            <a:lvl2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latin typeface="+mn-lt"/>
              </a:defRPr>
            </a:lvl2pPr>
            <a:lvl3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>
                <a:latin typeface="+mn-lt"/>
              </a:defRPr>
            </a:lvl3pPr>
            <a:lvl4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4pPr>
            <a:lvl5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9pPr>
          </a:lstStyle>
          <a:p>
            <a:r>
              <a:rPr lang="it-IT" sz="2800" dirty="0">
                <a:latin typeface="Swis721 Cn BT" panose="020B0506020202030204" pitchFamily="34" charset="0"/>
              </a:rPr>
              <a:t>Progetto d’anno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8A41E07-A6AF-43A0-A181-B99689608CEB}"/>
              </a:ext>
            </a:extLst>
          </p:cNvPr>
          <p:cNvSpPr txBox="1">
            <a:spLocks/>
          </p:cNvSpPr>
          <p:nvPr/>
        </p:nvSpPr>
        <p:spPr>
          <a:xfrm>
            <a:off x="1143000" y="2423869"/>
            <a:ext cx="6858000" cy="1005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>
                <a:latin typeface="Source Sans Pro" panose="020B0503030403020204" pitchFamily="34" charset="0"/>
              </a:defRPr>
            </a:lvl1pPr>
            <a:lvl2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latin typeface="+mn-lt"/>
              </a:defRPr>
            </a:lvl2pPr>
            <a:lvl3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>
                <a:latin typeface="+mn-lt"/>
              </a:defRPr>
            </a:lvl3pPr>
            <a:lvl4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4pPr>
            <a:lvl5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9pPr>
          </a:lstStyle>
          <a:p>
            <a:r>
              <a:rPr lang="it-IT" sz="6600" dirty="0">
                <a:solidFill>
                  <a:srgbClr val="FF8811"/>
                </a:solidFill>
                <a:latin typeface="Swis721 Cn BT" panose="020B0506020202030204" pitchFamily="34" charset="0"/>
              </a:rPr>
              <a:t>0.2</a:t>
            </a:r>
          </a:p>
        </p:txBody>
      </p:sp>
    </p:spTree>
    <p:extLst>
      <p:ext uri="{BB962C8B-B14F-4D97-AF65-F5344CB8AC3E}">
        <p14:creationId xmlns:p14="http://schemas.microsoft.com/office/powerpoint/2010/main" val="3294432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08957-39AF-6F05-869E-3E43D9E8B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3108509C-C54A-2675-2A16-7368142E4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6579870" cy="655638"/>
          </a:xfrm>
        </p:spPr>
        <p:txBody>
          <a:bodyPr/>
          <a:lstStyle/>
          <a:p>
            <a:pPr>
              <a:tabLst>
                <a:tab pos="4040188" algn="l"/>
              </a:tabLst>
            </a:pPr>
            <a:r>
              <a:rPr lang="it-IT" dirty="0"/>
              <a:t>Esercitazione d’anno del Laboratorio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EB56355B-C48C-E125-97DD-B16030BD2649}"/>
              </a:ext>
            </a:extLst>
          </p:cNvPr>
          <p:cNvSpPr txBox="1">
            <a:spLocks/>
          </p:cNvSpPr>
          <p:nvPr/>
        </p:nvSpPr>
        <p:spPr>
          <a:xfrm>
            <a:off x="1266738" y="1264733"/>
            <a:ext cx="7227556" cy="736388"/>
          </a:xfrm>
          <a:prstGeom prst="rect">
            <a:avLst/>
          </a:prstGeom>
          <a:solidFill>
            <a:srgbClr val="FF8811"/>
          </a:solidFill>
          <a:ln>
            <a:noFill/>
          </a:ln>
        </p:spPr>
        <p:txBody>
          <a:bodyPr vert="horz" lIns="91440" tIns="108000" rIns="91440" bIns="108000" rtlCol="0" anchor="ctr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1600" b="1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+mj-cs"/>
              </a:defRPr>
            </a:lvl1pPr>
          </a:lstStyle>
          <a:p>
            <a:r>
              <a:rPr lang="it-IT" sz="2000" dirty="0"/>
              <a:t>PROGETTAZIONE DI UN EDIFICIO</a:t>
            </a:r>
          </a:p>
          <a:p>
            <a:r>
              <a:rPr lang="it-IT" sz="2000" dirty="0"/>
              <a:t>A DESTINAZIONE D’USO NON RESIDENZIALE</a:t>
            </a:r>
          </a:p>
        </p:txBody>
      </p:sp>
      <p:sp>
        <p:nvSpPr>
          <p:cNvPr id="7" name="Rectangle 66">
            <a:extLst>
              <a:ext uri="{FF2B5EF4-FFF2-40B4-BE49-F238E27FC236}">
                <a16:creationId xmlns:a16="http://schemas.microsoft.com/office/drawing/2014/main" id="{94B6DC12-48B8-E21B-CBAC-6C085C9F6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737" y="2208353"/>
            <a:ext cx="1306599" cy="878393"/>
          </a:xfrm>
          <a:prstGeom prst="rect">
            <a:avLst/>
          </a:prstGeom>
          <a:solidFill>
            <a:srgbClr val="FF8811"/>
          </a:solidFill>
          <a:ln>
            <a:noFill/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b="1" dirty="0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+mj-cs"/>
              </a:rPr>
              <a:t>TE_CO</a:t>
            </a:r>
          </a:p>
        </p:txBody>
      </p:sp>
      <p:sp>
        <p:nvSpPr>
          <p:cNvPr id="8" name="Rectangle 100">
            <a:extLst>
              <a:ext uri="{FF2B5EF4-FFF2-40B4-BE49-F238E27FC236}">
                <a16:creationId xmlns:a16="http://schemas.microsoft.com/office/drawing/2014/main" id="{BEE6A760-CE99-2580-9E25-8DB86703C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2719" y="2208354"/>
            <a:ext cx="5504806" cy="878393"/>
          </a:xfrm>
          <a:prstGeom prst="rect">
            <a:avLst/>
          </a:prstGeom>
          <a:solidFill>
            <a:srgbClr val="EAEAEA"/>
          </a:solidFill>
          <a:ln>
            <a:solidFill>
              <a:srgbClr val="EAEAEA"/>
            </a:solidFill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just">
              <a:spcBef>
                <a:spcPct val="0"/>
              </a:spcBef>
            </a:pPr>
            <a:r>
              <a:rPr lang="it-IT" dirty="0">
                <a:latin typeface="Swis721 Cn BT" panose="020B0506020202030204" pitchFamily="34" charset="0"/>
                <a:ea typeface="+mj-ea"/>
                <a:cs typeface="+mj-cs"/>
              </a:rPr>
              <a:t>Progettazione di una costruzione in c.a.</a:t>
            </a:r>
          </a:p>
          <a:p>
            <a:pPr algn="just">
              <a:spcBef>
                <a:spcPct val="0"/>
              </a:spcBef>
            </a:pPr>
            <a:r>
              <a:rPr lang="it-IT" dirty="0">
                <a:latin typeface="Swis721 Cn BT" panose="020B0506020202030204" pitchFamily="34" charset="0"/>
                <a:ea typeface="+mj-ea"/>
                <a:cs typeface="+mj-cs"/>
              </a:rPr>
              <a:t>Dimensionamento degli elementi strutturali</a:t>
            </a:r>
          </a:p>
          <a:p>
            <a:pPr algn="just">
              <a:spcBef>
                <a:spcPct val="0"/>
              </a:spcBef>
            </a:pPr>
            <a:r>
              <a:rPr lang="it-IT" dirty="0">
                <a:latin typeface="Swis721 Cn BT" panose="020B0506020202030204" pitchFamily="34" charset="0"/>
                <a:ea typeface="+mj-ea"/>
                <a:cs typeface="+mj-cs"/>
              </a:rPr>
              <a:t>Verifiche di resistenza</a:t>
            </a:r>
          </a:p>
        </p:txBody>
      </p:sp>
      <p:sp>
        <p:nvSpPr>
          <p:cNvPr id="9" name="Rectangle 66">
            <a:extLst>
              <a:ext uri="{FF2B5EF4-FFF2-40B4-BE49-F238E27FC236}">
                <a16:creationId xmlns:a16="http://schemas.microsoft.com/office/drawing/2014/main" id="{42B7D543-F1D6-1454-1A33-35B942D64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737" y="3259713"/>
            <a:ext cx="1306599" cy="878393"/>
          </a:xfrm>
          <a:prstGeom prst="rect">
            <a:avLst/>
          </a:prstGeom>
          <a:solidFill>
            <a:srgbClr val="FF8811"/>
          </a:solidFill>
          <a:ln>
            <a:noFill/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b="1" dirty="0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+mj-cs"/>
              </a:rPr>
              <a:t>TE_SE_SA</a:t>
            </a:r>
          </a:p>
        </p:txBody>
      </p:sp>
      <p:sp>
        <p:nvSpPr>
          <p:cNvPr id="10" name="Rectangle 100">
            <a:extLst>
              <a:ext uri="{FF2B5EF4-FFF2-40B4-BE49-F238E27FC236}">
                <a16:creationId xmlns:a16="http://schemas.microsoft.com/office/drawing/2014/main" id="{62C5250C-ED6B-AFAA-ABF0-80AC406CA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2718" y="3259713"/>
            <a:ext cx="5504806" cy="878393"/>
          </a:xfrm>
          <a:prstGeom prst="rect">
            <a:avLst/>
          </a:prstGeom>
          <a:solidFill>
            <a:srgbClr val="EAEAEA"/>
          </a:solidFill>
          <a:ln>
            <a:solidFill>
              <a:srgbClr val="EAEAEA"/>
            </a:solidFill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just">
              <a:spcBef>
                <a:spcPct val="0"/>
              </a:spcBef>
            </a:pPr>
            <a:r>
              <a:rPr lang="it-IT" dirty="0">
                <a:latin typeface="Swis721 Cn BT" panose="020B0506020202030204" pitchFamily="34" charset="0"/>
                <a:ea typeface="+mj-ea"/>
                <a:cs typeface="+mj-cs"/>
              </a:rPr>
              <a:t>Determinazione del layout dell’attività</a:t>
            </a:r>
          </a:p>
          <a:p>
            <a:pPr algn="just">
              <a:spcBef>
                <a:spcPct val="0"/>
              </a:spcBef>
            </a:pPr>
            <a:r>
              <a:rPr lang="it-IT" dirty="0">
                <a:latin typeface="Swis721 Cn BT" panose="020B0506020202030204" pitchFamily="34" charset="0"/>
                <a:ea typeface="+mj-ea"/>
                <a:cs typeface="+mj-cs"/>
              </a:rPr>
              <a:t>Definizione e descrizione di caratteristiche e prestazioni delle soluzioni tecnologiche di involucri e partizioni dell’edificio</a:t>
            </a:r>
          </a:p>
        </p:txBody>
      </p:sp>
      <p:sp>
        <p:nvSpPr>
          <p:cNvPr id="12" name="Rectangle 66">
            <a:extLst>
              <a:ext uri="{FF2B5EF4-FFF2-40B4-BE49-F238E27FC236}">
                <a16:creationId xmlns:a16="http://schemas.microsoft.com/office/drawing/2014/main" id="{A57DE857-AC2B-6311-3A31-A76E5E9FE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737" y="4317102"/>
            <a:ext cx="1306599" cy="878393"/>
          </a:xfrm>
          <a:prstGeom prst="rect">
            <a:avLst/>
          </a:prstGeom>
          <a:solidFill>
            <a:srgbClr val="FF8811"/>
          </a:solidFill>
          <a:ln>
            <a:noFill/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it-IT" altLang="it-IT" b="1" dirty="0">
                <a:solidFill>
                  <a:schemeClr val="bg1"/>
                </a:solidFill>
                <a:latin typeface="Swis721 Cn BT" panose="020B0506020202030204" pitchFamily="34" charset="0"/>
                <a:ea typeface="+mj-ea"/>
                <a:cs typeface="+mj-cs"/>
              </a:rPr>
              <a:t>CO_AM_ED</a:t>
            </a:r>
          </a:p>
        </p:txBody>
      </p:sp>
      <p:sp>
        <p:nvSpPr>
          <p:cNvPr id="13" name="Rectangle 100">
            <a:extLst>
              <a:ext uri="{FF2B5EF4-FFF2-40B4-BE49-F238E27FC236}">
                <a16:creationId xmlns:a16="http://schemas.microsoft.com/office/drawing/2014/main" id="{79419272-114D-454A-F683-1E8A44116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2718" y="4317102"/>
            <a:ext cx="5504806" cy="878393"/>
          </a:xfrm>
          <a:prstGeom prst="rect">
            <a:avLst/>
          </a:prstGeom>
          <a:solidFill>
            <a:srgbClr val="EAEAEA"/>
          </a:solidFill>
          <a:ln>
            <a:solidFill>
              <a:srgbClr val="EAEAEA"/>
            </a:solidFill>
          </a:ln>
        </p:spPr>
        <p:txBody>
          <a:bodyPr vert="horz" lIns="91440" tIns="108000" rIns="91440" bIns="108000" rtlCol="0" anchor="ctr">
            <a:noAutofit/>
          </a:bodyPr>
          <a:lstStyle/>
          <a:p>
            <a:pPr algn="just">
              <a:spcBef>
                <a:spcPct val="0"/>
              </a:spcBef>
            </a:pPr>
            <a:r>
              <a:rPr lang="it-IT" dirty="0">
                <a:latin typeface="Swis721 Cn BT" panose="020B0506020202030204" pitchFamily="34" charset="0"/>
                <a:ea typeface="+mj-ea"/>
                <a:cs typeface="+mj-cs"/>
              </a:rPr>
              <a:t>Valutazione delle prestazioni di controllo dei flussi termici</a:t>
            </a:r>
          </a:p>
          <a:p>
            <a:pPr algn="just">
              <a:spcBef>
                <a:spcPct val="0"/>
              </a:spcBef>
            </a:pPr>
            <a:r>
              <a:rPr lang="it-IT" dirty="0">
                <a:latin typeface="Swis721 Cn BT" panose="020B0506020202030204" pitchFamily="34" charset="0"/>
                <a:ea typeface="+mj-ea"/>
                <a:cs typeface="+mj-cs"/>
              </a:rPr>
              <a:t>Individuazione di soluzioni che assicurino il contenimento dei consumi energetici e il benessere degli occupanti</a:t>
            </a:r>
          </a:p>
        </p:txBody>
      </p:sp>
    </p:spTree>
    <p:extLst>
      <p:ext uri="{BB962C8B-B14F-4D97-AF65-F5344CB8AC3E}">
        <p14:creationId xmlns:p14="http://schemas.microsoft.com/office/powerpoint/2010/main" val="40111101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2170</Words>
  <Application>Microsoft Office PowerPoint</Application>
  <PresentationFormat>Presentazione su schermo (4:3)</PresentationFormat>
  <Paragraphs>386</Paragraphs>
  <Slides>28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1" baseType="lpstr">
      <vt:lpstr>Arial</vt:lpstr>
      <vt:lpstr>Swis721 Cn BT</vt:lpstr>
      <vt:lpstr>Tema di Office</vt:lpstr>
      <vt:lpstr>Presentazione standard di PowerPoint</vt:lpstr>
      <vt:lpstr>Presentazione standard di PowerPoint</vt:lpstr>
      <vt:lpstr>Moduli didattici</vt:lpstr>
      <vt:lpstr>Tema del Laboratorio</vt:lpstr>
      <vt:lpstr>Tema del Laboratorio</vt:lpstr>
      <vt:lpstr>Obiettivi del Laboratorio</vt:lpstr>
      <vt:lpstr>Obiettivi del Laboratorio</vt:lpstr>
      <vt:lpstr>Presentazione standard di PowerPoint</vt:lpstr>
      <vt:lpstr>Esercitazione d’anno del Laboratorio</vt:lpstr>
      <vt:lpstr>Esercitazione d’anno del Laboratorio</vt:lpstr>
      <vt:lpstr>Oggetto dell’esercitazione</vt:lpstr>
      <vt:lpstr>Oggetto dell’esercitazione</vt:lpstr>
      <vt:lpstr>Oggetto dell’esercitazione</vt:lpstr>
      <vt:lpstr>Oggetto dell’esercitazione</vt:lpstr>
      <vt:lpstr>Oggetto dell’esercitazione</vt:lpstr>
      <vt:lpstr>Oggetto dell’esercitazione</vt:lpstr>
      <vt:lpstr>Modalità di svolgimento dell’esame</vt:lpstr>
      <vt:lpstr>Presentazione dell’Esercitazione d’anno</vt:lpstr>
      <vt:lpstr>Presentazione dell’Esercitazione d’anno</vt:lpstr>
      <vt:lpstr>Presentazione dell’Esercitazione d’anno</vt:lpstr>
      <vt:lpstr>Presentazione dell’Esercitazione d’anno</vt:lpstr>
      <vt:lpstr>Presentazione standard di PowerPoint</vt:lpstr>
      <vt:lpstr>Calendario dell’attività didattica</vt:lpstr>
      <vt:lpstr>Calendario dell’attività didattica</vt:lpstr>
      <vt:lpstr>Calendario del Laboratorio</vt:lpstr>
      <vt:lpstr>Calendario Tecniche e Soluzioni edilizie</vt:lpstr>
      <vt:lpstr>Calendario Tecnica delle Costruzioni</vt:lpstr>
      <vt:lpstr>Calendario Controllo Ambientale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Carlo Antonio Stival</dc:creator>
  <cp:lastModifiedBy>STIVAL CARLO ANTONIO</cp:lastModifiedBy>
  <cp:revision>515</cp:revision>
  <cp:lastPrinted>2025-02-04T12:33:01Z</cp:lastPrinted>
  <dcterms:created xsi:type="dcterms:W3CDTF">2018-02-02T13:45:01Z</dcterms:created>
  <dcterms:modified xsi:type="dcterms:W3CDTF">2025-02-21T08:35:37Z</dcterms:modified>
</cp:coreProperties>
</file>