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0" r:id="rId2"/>
    <p:sldId id="265" r:id="rId3"/>
    <p:sldId id="278" r:id="rId4"/>
    <p:sldId id="277" r:id="rId5"/>
    <p:sldId id="263" r:id="rId6"/>
    <p:sldId id="270" r:id="rId7"/>
    <p:sldId id="273" r:id="rId8"/>
    <p:sldId id="262" r:id="rId9"/>
    <p:sldId id="261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4"/>
  </p:normalViewPr>
  <p:slideViewPr>
    <p:cSldViewPr snapToGrid="0">
      <p:cViewPr varScale="1">
        <p:scale>
          <a:sx n="60" d="100"/>
          <a:sy n="60" d="100"/>
        </p:scale>
        <p:origin x="90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38046-A464-434B-AA72-FC1CE58E342D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E4954-AB5C-4842-8CBF-719592C40E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29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>
            <a:extLst>
              <a:ext uri="{FF2B5EF4-FFF2-40B4-BE49-F238E27FC236}">
                <a16:creationId xmlns:a16="http://schemas.microsoft.com/office/drawing/2014/main" id="{94A14251-C434-4984-983F-E30927BF88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Segnaposto note 2">
            <a:extLst>
              <a:ext uri="{FF2B5EF4-FFF2-40B4-BE49-F238E27FC236}">
                <a16:creationId xmlns:a16="http://schemas.microsoft.com/office/drawing/2014/main" id="{FBBE23B4-9DE3-45D5-BD7F-C52CBF82C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43012" name="Segnaposto numero diapositiva 3">
            <a:extLst>
              <a:ext uri="{FF2B5EF4-FFF2-40B4-BE49-F238E27FC236}">
                <a16:creationId xmlns:a16="http://schemas.microsoft.com/office/drawing/2014/main" id="{5EB6EF4E-2F50-47F8-AFCD-306DE74CB8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189311-9FD5-422D-A30E-A6F302BF9E75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957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7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6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2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7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4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8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8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3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9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561F-EDD0-4B9F-9263-6327E0172A3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3884A-65B3-45D2-B96D-B3E830B6C8D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4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Incontro con le insegnanti accoglienti</a:t>
            </a:r>
            <a:endParaRPr lang="en-US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9746" y="3396594"/>
            <a:ext cx="5811253" cy="195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23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87651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prstClr val="black"/>
                </a:solidFill>
              </a:rPr>
              <a:t>Versione semplificata del modello CLASS – </a:t>
            </a:r>
            <a:r>
              <a:rPr lang="it-IT" sz="2800" b="1" dirty="0" err="1">
                <a:solidFill>
                  <a:prstClr val="black"/>
                </a:solidFill>
              </a:rPr>
              <a:t>Classroom</a:t>
            </a:r>
            <a:r>
              <a:rPr lang="it-IT" sz="2800" b="1" dirty="0">
                <a:solidFill>
                  <a:prstClr val="black"/>
                </a:solidFill>
              </a:rPr>
              <a:t> </a:t>
            </a:r>
            <a:r>
              <a:rPr lang="it-IT" sz="2800" b="1" dirty="0" err="1">
                <a:solidFill>
                  <a:prstClr val="black"/>
                </a:solidFill>
              </a:rPr>
              <a:t>Assessment</a:t>
            </a:r>
            <a:r>
              <a:rPr lang="it-IT" sz="2800" b="1" dirty="0">
                <a:solidFill>
                  <a:prstClr val="black"/>
                </a:solidFill>
              </a:rPr>
              <a:t> </a:t>
            </a:r>
            <a:r>
              <a:rPr lang="it-IT" sz="2800" b="1" dirty="0" err="1">
                <a:solidFill>
                  <a:prstClr val="black"/>
                </a:solidFill>
              </a:rPr>
              <a:t>Scoring</a:t>
            </a:r>
            <a:r>
              <a:rPr lang="it-IT" sz="2800" b="1" dirty="0">
                <a:solidFill>
                  <a:prstClr val="black"/>
                </a:solidFill>
              </a:rPr>
              <a:t> System™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787651"/>
            <a:ext cx="12192000" cy="607034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182461"/>
              </p:ext>
            </p:extLst>
          </p:nvPr>
        </p:nvGraphicFramePr>
        <p:xfrm>
          <a:off x="0" y="841778"/>
          <a:ext cx="12192000" cy="6112441"/>
        </p:xfrm>
        <a:graphic>
          <a:graphicData uri="http://schemas.openxmlformats.org/drawingml/2006/table">
            <a:tbl>
              <a:tblPr firstRow="1" firstCol="1" bandRow="1"/>
              <a:tblGrid>
                <a:gridCol w="1764671">
                  <a:extLst>
                    <a:ext uri="{9D8B030D-6E8A-4147-A177-3AD203B41FA5}">
                      <a16:colId xmlns:a16="http://schemas.microsoft.com/office/drawing/2014/main" val="593336610"/>
                    </a:ext>
                  </a:extLst>
                </a:gridCol>
                <a:gridCol w="4457930">
                  <a:extLst>
                    <a:ext uri="{9D8B030D-6E8A-4147-A177-3AD203B41FA5}">
                      <a16:colId xmlns:a16="http://schemas.microsoft.com/office/drawing/2014/main" val="3607426136"/>
                    </a:ext>
                  </a:extLst>
                </a:gridCol>
                <a:gridCol w="4457930">
                  <a:extLst>
                    <a:ext uri="{9D8B030D-6E8A-4147-A177-3AD203B41FA5}">
                      <a16:colId xmlns:a16="http://schemas.microsoft.com/office/drawing/2014/main" val="621506668"/>
                    </a:ext>
                  </a:extLst>
                </a:gridCol>
                <a:gridCol w="301821">
                  <a:extLst>
                    <a:ext uri="{9D8B030D-6E8A-4147-A177-3AD203B41FA5}">
                      <a16:colId xmlns:a16="http://schemas.microsoft.com/office/drawing/2014/main" val="4044870844"/>
                    </a:ext>
                  </a:extLst>
                </a:gridCol>
                <a:gridCol w="302412">
                  <a:extLst>
                    <a:ext uri="{9D8B030D-6E8A-4147-A177-3AD203B41FA5}">
                      <a16:colId xmlns:a16="http://schemas.microsoft.com/office/drawing/2014/main" val="108366889"/>
                    </a:ext>
                  </a:extLst>
                </a:gridCol>
                <a:gridCol w="302412">
                  <a:extLst>
                    <a:ext uri="{9D8B030D-6E8A-4147-A177-3AD203B41FA5}">
                      <a16:colId xmlns:a16="http://schemas.microsoft.com/office/drawing/2014/main" val="1830639574"/>
                    </a:ext>
                  </a:extLst>
                </a:gridCol>
                <a:gridCol w="302412">
                  <a:extLst>
                    <a:ext uri="{9D8B030D-6E8A-4147-A177-3AD203B41FA5}">
                      <a16:colId xmlns:a16="http://schemas.microsoft.com/office/drawing/2014/main" val="172052061"/>
                    </a:ext>
                  </a:extLst>
                </a:gridCol>
                <a:gridCol w="302412">
                  <a:extLst>
                    <a:ext uri="{9D8B030D-6E8A-4147-A177-3AD203B41FA5}">
                      <a16:colId xmlns:a16="http://schemas.microsoft.com/office/drawing/2014/main" val="4284516239"/>
                    </a:ext>
                  </a:extLst>
                </a:gridCol>
              </a:tblGrid>
              <a:tr h="40463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DOMINIO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DIMENSIONE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DESCRIZIONE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3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SCALA LIKERT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468638"/>
                  </a:ext>
                </a:extLst>
              </a:tr>
              <a:tr h="1674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44139"/>
                  </a:ext>
                </a:extLst>
              </a:tr>
              <a:tr h="78428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ORGANIZZAZIONE DELLA CLASSE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Gestione del comportamento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Comprende l'uso da parte dell'insegnante di metodi efficaci per incoraggiare comportamenti desiderabili, contemporaneamente monitorare, prevenire e reindirizzare comportamenti scorretti.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567629"/>
                  </a:ext>
                </a:extLst>
              </a:tr>
              <a:tr h="96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Produttività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Considera l’efficienza da parte dell’insegnante nella gestione del tempo e nelle routine in modo da ottimizzare il tempo di insegnamento; coglie l’efficacia e il grado di coinvolgimento degli studenti nel loro processo di apprendimento.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065640"/>
                  </a:ext>
                </a:extLst>
              </a:tr>
              <a:tr h="968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Format di apprendimento didattico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Focalizza l’attenzione sui modi in cui l'insegnante ottimizza il coinvolgimento degli studenti nell'apprendimento attraverso la presentazione chiara del materiale, la facilitazione attiva e la fornitura di lezioni e materiali interessanti e coinvolgenti.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995307"/>
                  </a:ext>
                </a:extLst>
              </a:tr>
              <a:tr h="78428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SUPPORTO DIDATTICO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Comprensione dei contenuti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 riferimento sia alla profondità del contenuto della lezione sia agli approcci utilizzati per aiutare gli studenti a comprendere il quadro, le idee chiave e le procedure in una disciplina.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666886"/>
                  </a:ext>
                </a:extLst>
              </a:tr>
              <a:tr h="78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Qualità del feedback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Valuta il grado in cui il feedback dell’insegnante estende e promuove l'apprendimento e la comprensione e inoltre incoraggia la partecipazione degli studenti. Un feedback significativo può essere fornito anche dai pari.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960938"/>
                  </a:ext>
                </a:extLst>
              </a:tr>
              <a:tr h="1153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Analisi e risoluzione dei problemi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Definisce il grado in cui l'insegnante stimola negli studenti di capacità di pensiero di livello superiore, come analisi, risoluzione dei problemi, ragionamento e creazione attraverso l'applicazione di conoscenze e abilità. In questo ambito sono considerate anche le opportunità per favorire la metacognizione.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210" marR="63210" marT="33361" marB="3336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486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69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olo 1">
            <a:extLst>
              <a:ext uri="{FF2B5EF4-FFF2-40B4-BE49-F238E27FC236}">
                <a16:creationId xmlns:a16="http://schemas.microsoft.com/office/drawing/2014/main" id="{681D36E6-D4E6-43B4-A5D3-638304EE50A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12192000" cy="822325"/>
          </a:xfrm>
        </p:spPr>
        <p:txBody>
          <a:bodyPr>
            <a:normAutofit/>
          </a:bodyPr>
          <a:lstStyle/>
          <a:p>
            <a:r>
              <a:rPr lang="it-IT" altLang="it-IT" sz="4800" b="1" dirty="0"/>
              <a:t>Educare all’osservazione</a:t>
            </a:r>
          </a:p>
        </p:txBody>
      </p:sp>
      <p:sp>
        <p:nvSpPr>
          <p:cNvPr id="41987" name="Sottotitolo 2">
            <a:extLst>
              <a:ext uri="{FF2B5EF4-FFF2-40B4-BE49-F238E27FC236}">
                <a16:creationId xmlns:a16="http://schemas.microsoft.com/office/drawing/2014/main" id="{A9277302-06C3-431B-AF68-EBC2938722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822326"/>
            <a:ext cx="12192000" cy="6035675"/>
          </a:xfrm>
        </p:spPr>
        <p:txBody>
          <a:bodyPr>
            <a:normAutofit fontScale="92500" lnSpcReduction="20000"/>
          </a:bodyPr>
          <a:lstStyle/>
          <a:p>
            <a:pPr algn="just"/>
            <a:endParaRPr lang="it-IT" altLang="it-IT" sz="34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it-IT" altLang="it-IT" sz="3400" dirty="0"/>
              <a:t>1) ogni osservazione mette a fuoco alcuni aspetti: essere consapevoli di cosa si vuole osservare</a:t>
            </a:r>
          </a:p>
          <a:p>
            <a:pPr algn="just">
              <a:lnSpc>
                <a:spcPct val="150000"/>
              </a:lnSpc>
            </a:pPr>
            <a:r>
              <a:rPr lang="it-IT" altLang="it-IT" sz="3400" dirty="0"/>
              <a:t>2) osservare + scrivere = documentare</a:t>
            </a:r>
          </a:p>
          <a:p>
            <a:pPr algn="just">
              <a:lnSpc>
                <a:spcPct val="150000"/>
              </a:lnSpc>
            </a:pPr>
            <a:r>
              <a:rPr lang="it-IT" altLang="it-IT" sz="3400" dirty="0"/>
              <a:t>3) quanto più una scheda osservativa è carica di voci tanto più guida l’osservazione, ma definisce comportamenti attesi.</a:t>
            </a:r>
          </a:p>
          <a:p>
            <a:pPr algn="just">
              <a:lnSpc>
                <a:spcPct val="150000"/>
              </a:lnSpc>
            </a:pPr>
            <a:r>
              <a:rPr lang="it-IT" altLang="it-IT" sz="3400" dirty="0"/>
              <a:t>4) quanto meno una scheda osservativa è definita, tanto più chi osserva deve superare le prime impressioni e prolungare lo sguardo per cogliere aspetti significativi </a:t>
            </a:r>
          </a:p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039215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32506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Lo sviluppo della competenza osservativa nelle insegnanti</a:t>
            </a:r>
            <a:endParaRPr lang="en-US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210123"/>
              </p:ext>
            </p:extLst>
          </p:nvPr>
        </p:nvGraphicFramePr>
        <p:xfrm>
          <a:off x="0" y="932507"/>
          <a:ext cx="12192000" cy="5999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206832482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4095351783"/>
                    </a:ext>
                  </a:extLst>
                </a:gridCol>
              </a:tblGrid>
              <a:tr h="921693">
                <a:tc>
                  <a:txBody>
                    <a:bodyPr/>
                    <a:lstStyle/>
                    <a:p>
                      <a:r>
                        <a:rPr lang="it-IT" sz="3200" dirty="0"/>
                        <a:t>Insegnante in formazione iniziale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3200" dirty="0"/>
                        <a:t>Insegnante esperto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00500"/>
                  </a:ext>
                </a:extLst>
              </a:tr>
              <a:tr h="5145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aseline="0" dirty="0"/>
                        <a:t>Attenzione frammentaria perché manca uno schema «pedagogico» coerente e ampio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/>
                        <a:t>Attenzione dinamica e selettiva: sulla base della propria teoria pedagogica implicita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663252"/>
                  </a:ext>
                </a:extLst>
              </a:tr>
              <a:tr h="1301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/>
                        <a:t>Osserva eventi isolati, contestualizza</a:t>
                      </a:r>
                      <a:r>
                        <a:rPr lang="it-IT" sz="2800" baseline="0" dirty="0"/>
                        <a:t> con fatica eventi nello spazio e nel tempo e nello schema del curricolo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/>
                        <a:t>Osserva secondo uno schema interpretativo (recupera info di contesto, comportamentali, curricolari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646406"/>
                  </a:ext>
                </a:extLst>
              </a:tr>
              <a:tr h="1481373">
                <a:tc>
                  <a:txBody>
                    <a:bodyPr/>
                    <a:lstStyle/>
                    <a:p>
                      <a:r>
                        <a:rPr lang="it-IT" sz="2800" dirty="0"/>
                        <a:t>- rischio di non riconoscere che lo stesso comportamento può dipendere da diverse motivazioni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Rischio di non vedere eventi che non sono incorporati nello schema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765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334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83B582-7B9F-6D9E-1050-371A3103A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0491"/>
          </a:xfrm>
        </p:spPr>
        <p:txBody>
          <a:bodyPr>
            <a:normAutofit/>
          </a:bodyPr>
          <a:lstStyle/>
          <a:p>
            <a:pPr algn="ctr"/>
            <a:r>
              <a:rPr lang="it-IT" altLang="it-IT" b="1" dirty="0"/>
              <a:t>tipologie di osservazione</a:t>
            </a:r>
            <a:endParaRPr lang="it-IT" b="1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14B3788-9DD7-DF6E-6EAC-6DF6084619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018762"/>
              </p:ext>
            </p:extLst>
          </p:nvPr>
        </p:nvGraphicFramePr>
        <p:xfrm>
          <a:off x="0" y="760492"/>
          <a:ext cx="12192000" cy="59877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933995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0805779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24251079"/>
                    </a:ext>
                  </a:extLst>
                </a:gridCol>
              </a:tblGrid>
              <a:tr h="1188289">
                <a:tc>
                  <a:txBody>
                    <a:bodyPr/>
                    <a:lstStyle/>
                    <a:p>
                      <a:r>
                        <a:rPr lang="it-IT" sz="2400" b="0" dirty="0">
                          <a:solidFill>
                            <a:srgbClr val="C00000"/>
                          </a:solidFill>
                        </a:rPr>
                        <a:t>Osservazione etnografica: cosa significa «partecipare» a quella specifica classe scolastica?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it-IT" sz="2400" b="0" dirty="0">
                          <a:solidFill>
                            <a:srgbClr val="C00000"/>
                          </a:solidFill>
                        </a:rPr>
                        <a:t>Osservazione </a:t>
                      </a:r>
                      <a:r>
                        <a:rPr lang="it-IT" sz="2400" b="0" dirty="0" err="1">
                          <a:solidFill>
                            <a:srgbClr val="C00000"/>
                          </a:solidFill>
                        </a:rPr>
                        <a:t>semistrutturata</a:t>
                      </a:r>
                      <a:r>
                        <a:rPr lang="it-IT" sz="2400" b="0" dirty="0">
                          <a:solidFill>
                            <a:srgbClr val="C00000"/>
                          </a:solidFill>
                        </a:rPr>
                        <a:t>: scopo: analisi delle interazioni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r>
                        <a:rPr lang="it-IT" sz="2400" b="0" dirty="0">
                          <a:solidFill>
                            <a:srgbClr val="C00000"/>
                          </a:solidFill>
                        </a:rPr>
                        <a:t>Osservazione strutturata</a:t>
                      </a:r>
                    </a:p>
                  </a:txBody>
                  <a:tcPr marL="45720" marR="45720" marT="22860" marB="22860"/>
                </a:tc>
                <a:extLst>
                  <a:ext uri="{0D108BD9-81ED-4DB2-BD59-A6C34878D82A}">
                    <a16:rowId xmlns:a16="http://schemas.microsoft.com/office/drawing/2014/main" val="1921341862"/>
                  </a:ext>
                </a:extLst>
              </a:tr>
              <a:tr h="19487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categorie molto aperte di osservazione; prolungata raccolta dati, </a:t>
                      </a: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l’attenzione evolve nel tempo</a:t>
                      </a: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Consente di contestualizzare le attività didattiche e la partecipazione dei bambini e bambine</a:t>
                      </a: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Focalizzata: riconosce gli obiettivi, le persone che intervengono, l’uso di strumenti e strategie</a:t>
                      </a: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. L’attenzione è guidata dal concetto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Le categorie di analisi sono definite all’inizio; </a:t>
                      </a: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l’attenzione è determinata dallo schema</a:t>
                      </a: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477902252"/>
                  </a:ext>
                </a:extLst>
              </a:tr>
              <a:tr h="1527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Costruisce interpretazioni in progress. Valorizza la specificità dei </a:t>
                      </a:r>
                      <a:r>
                        <a:rPr kumimoji="0" lang="it-IT" alt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settings</a:t>
                      </a:r>
                      <a:endPara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Consente l’analisi frequenza e estratti descrittivi per fenomeni focalizzati (guida l’attenzione)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Alta selettività dei</a:t>
                      </a:r>
                      <a:r>
                        <a:rPr lang="it-IT" sz="20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 dati,; gli elementi sono osservati in maniera decontestualizzata</a:t>
                      </a:r>
                      <a:r>
                        <a:rPr lang="it-IT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 dalle attività</a:t>
                      </a:r>
                      <a:r>
                        <a:rPr lang="it-IT" sz="20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 </a:t>
                      </a:r>
                      <a:r>
                        <a:rPr lang="it-IT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  <a:cs typeface="+mn-cs"/>
                        </a:rPr>
                        <a:t>orientate a uno scopo </a:t>
                      </a:r>
                      <a:endParaRPr lang="it-IT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753060611"/>
                  </a:ext>
                </a:extLst>
              </a:tr>
              <a:tr h="1323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Scarsa </a:t>
                      </a:r>
                      <a:r>
                        <a:rPr lang="it-IT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generalizzabilita</a:t>
                      </a:r>
                      <a:r>
                        <a:rPr lang="it-IT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,̀ basso controllo delle procedure rischio di favorire linee interpretative</a:t>
                      </a:r>
                      <a:endParaRPr lang="it-IT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it-IT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Possibilità di valutazione </a:t>
                      </a:r>
                      <a:r>
                        <a:rPr kumimoji="0" lang="it-IT" alt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longitu-dinale</a:t>
                      </a: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 e comparativa; </a:t>
                      </a:r>
                    </a:p>
                    <a:p>
                      <a:pPr marL="0" marR="0" lvl="0" indent="0" algn="l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000" b="0" dirty="0">
                        <a:solidFill>
                          <a:srgbClr val="000090"/>
                        </a:solidFill>
                        <a:latin typeface="+mn-lt"/>
                      </a:endParaRPr>
                    </a:p>
                  </a:txBody>
                  <a:tcPr marL="45720" marR="45720" marT="22860" marB="228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permette l’analisi numerica (frequenza)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74735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74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87651"/>
          </a:xfrm>
        </p:spPr>
        <p:txBody>
          <a:bodyPr>
            <a:normAutofit/>
          </a:bodyPr>
          <a:lstStyle/>
          <a:p>
            <a:r>
              <a:rPr lang="it-IT" sz="3200" dirty="0"/>
              <a:t>Osservazione etnografica (ricostruire la cultura del contesto didattico)</a:t>
            </a:r>
            <a:endParaRPr lang="en-US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787651"/>
            <a:ext cx="12192000" cy="6070349"/>
          </a:xfrm>
        </p:spPr>
        <p:txBody>
          <a:bodyPr/>
          <a:lstStyle/>
          <a:p>
            <a:endParaRPr lang="it-IT" dirty="0"/>
          </a:p>
          <a:p>
            <a:r>
              <a:rPr lang="it-IT" sz="2800" dirty="0"/>
              <a:t>Sguardo molto ampio, ricostruzione degli schemi condivisi della scuola</a:t>
            </a:r>
          </a:p>
          <a:p>
            <a:endParaRPr lang="it-IT" sz="2800" dirty="0"/>
          </a:p>
          <a:p>
            <a:r>
              <a:rPr lang="it-IT" sz="2800" dirty="0"/>
              <a:t>- Struttura dell’attività didattica e organizzazione della scuola</a:t>
            </a:r>
          </a:p>
          <a:p>
            <a:r>
              <a:rPr lang="it-IT" sz="3200" dirty="0">
                <a:solidFill>
                  <a:srgbClr val="0070C0"/>
                </a:solidFill>
              </a:rPr>
              <a:t>- </a:t>
            </a:r>
            <a:r>
              <a:rPr lang="it-IT" sz="3200" dirty="0" err="1">
                <a:solidFill>
                  <a:srgbClr val="0070C0"/>
                </a:solidFill>
              </a:rPr>
              <a:t>Setting</a:t>
            </a:r>
            <a:r>
              <a:rPr lang="it-IT" sz="3200" dirty="0">
                <a:solidFill>
                  <a:srgbClr val="0070C0"/>
                </a:solidFill>
              </a:rPr>
              <a:t> d’aula</a:t>
            </a:r>
          </a:p>
          <a:p>
            <a:r>
              <a:rPr lang="it-IT" sz="3200" dirty="0">
                <a:solidFill>
                  <a:srgbClr val="0070C0"/>
                </a:solidFill>
              </a:rPr>
              <a:t>- Osservazione 20 minuti di un’attività strutturata (carta e matita): note osservative e riflessive</a:t>
            </a:r>
          </a:p>
          <a:p>
            <a:r>
              <a:rPr lang="it-IT" sz="3200" dirty="0">
                <a:solidFill>
                  <a:srgbClr val="0070C0"/>
                </a:solidFill>
              </a:rPr>
              <a:t>- Riflessione a posteriori (che cosa ha osservato, qual è il significato delle attività osservate?)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54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Titolo 1"/>
          <p:cNvSpPr txBox="1">
            <a:spLocks noGrp="1"/>
          </p:cNvSpPr>
          <p:nvPr>
            <p:ph type="title"/>
          </p:nvPr>
        </p:nvSpPr>
        <p:spPr>
          <a:xfrm>
            <a:off x="1524000" y="1"/>
            <a:ext cx="9144000" cy="1052737"/>
          </a:xfrm>
          <a:prstGeom prst="rect">
            <a:avLst/>
          </a:prstGeom>
        </p:spPr>
        <p:txBody>
          <a:bodyPr/>
          <a:lstStyle/>
          <a:p>
            <a:r>
              <a:t>Scaffolding</a:t>
            </a:r>
          </a:p>
        </p:txBody>
      </p:sp>
      <p:sp>
        <p:nvSpPr>
          <p:cNvPr id="818" name="Sottotitolo 2"/>
          <p:cNvSpPr txBox="1">
            <a:spLocks noGrp="1"/>
          </p:cNvSpPr>
          <p:nvPr>
            <p:ph type="body" idx="1"/>
          </p:nvPr>
        </p:nvSpPr>
        <p:spPr>
          <a:xfrm>
            <a:off x="-25448" y="1052735"/>
            <a:ext cx="12217448" cy="5805266"/>
          </a:xfrm>
          <a:prstGeom prst="rect">
            <a:avLst/>
          </a:prstGeom>
        </p:spPr>
        <p:txBody>
          <a:bodyPr>
            <a:normAutofit/>
          </a:bodyPr>
          <a:lstStyle>
            <a:lvl1pPr algn="just">
              <a:spcBef>
                <a:spcPts val="900"/>
              </a:spcBef>
              <a:defRPr sz="4000">
                <a:solidFill>
                  <a:srgbClr val="000000"/>
                </a:solidFill>
              </a:defRPr>
            </a:lvl1pPr>
          </a:lstStyle>
          <a:p>
            <a:r>
              <a:rPr sz="3200" dirty="0"/>
              <a:t>'scaffolding’ </a:t>
            </a:r>
            <a:r>
              <a:rPr sz="3200" dirty="0" err="1"/>
              <a:t>indica</a:t>
            </a:r>
            <a:r>
              <a:rPr sz="3200" dirty="0"/>
              <a:t> come </a:t>
            </a:r>
            <a:r>
              <a:rPr lang="it-IT" sz="3200" dirty="0"/>
              <a:t>gli insegnanti o i pari</a:t>
            </a:r>
            <a:r>
              <a:rPr sz="3200" dirty="0"/>
              <a:t> </a:t>
            </a:r>
            <a:r>
              <a:rPr sz="3200" dirty="0" err="1"/>
              <a:t>più</a:t>
            </a:r>
            <a:r>
              <a:rPr sz="3200" dirty="0"/>
              <a:t> </a:t>
            </a:r>
            <a:r>
              <a:rPr sz="3200" dirty="0" err="1"/>
              <a:t>competenti</a:t>
            </a:r>
            <a:r>
              <a:rPr sz="3200" dirty="0"/>
              <a:t> s</a:t>
            </a:r>
            <a:r>
              <a:rPr lang="it-IT" sz="3200" dirty="0" err="1"/>
              <a:t>ia</a:t>
            </a:r>
            <a:r>
              <a:rPr sz="3200" dirty="0"/>
              <a:t>no in </a:t>
            </a:r>
            <a:r>
              <a:rPr sz="3200" dirty="0" err="1"/>
              <a:t>grado</a:t>
            </a:r>
            <a:r>
              <a:rPr sz="3200" dirty="0"/>
              <a:t> di </a:t>
            </a:r>
            <a:r>
              <a:rPr sz="3200" dirty="0" err="1"/>
              <a:t>utilizzare</a:t>
            </a:r>
            <a:r>
              <a:rPr sz="3200" dirty="0"/>
              <a:t> </a:t>
            </a:r>
            <a:r>
              <a:rPr sz="3200" dirty="0" err="1"/>
              <a:t>specifici</a:t>
            </a:r>
            <a:r>
              <a:rPr sz="3200" dirty="0"/>
              <a:t> </a:t>
            </a:r>
            <a:r>
              <a:rPr sz="3200" dirty="0" err="1"/>
              <a:t>atti</a:t>
            </a:r>
            <a:r>
              <a:rPr sz="3200" dirty="0"/>
              <a:t> </a:t>
            </a:r>
            <a:r>
              <a:rPr sz="3200" dirty="0" err="1"/>
              <a:t>linguistici</a:t>
            </a:r>
            <a:r>
              <a:rPr sz="3200" dirty="0"/>
              <a:t> </a:t>
            </a:r>
            <a:r>
              <a:rPr sz="3200" dirty="0" err="1"/>
              <a:t>che</a:t>
            </a:r>
            <a:r>
              <a:rPr sz="3200" dirty="0"/>
              <a:t> </a:t>
            </a:r>
            <a:r>
              <a:rPr sz="3200" dirty="0" err="1"/>
              <a:t>indicano</a:t>
            </a:r>
            <a:r>
              <a:rPr sz="3200" dirty="0"/>
              <a:t> all</a:t>
            </a:r>
            <a:r>
              <a:rPr lang="it-IT" sz="3200" dirty="0"/>
              <a:t>‘allievo/allieva</a:t>
            </a:r>
            <a:r>
              <a:rPr sz="3200" dirty="0"/>
              <a:t> </a:t>
            </a:r>
            <a:r>
              <a:rPr sz="3200" dirty="0" err="1"/>
              <a:t>cosa</a:t>
            </a:r>
            <a:r>
              <a:rPr sz="3200" dirty="0"/>
              <a:t> </a:t>
            </a:r>
            <a:r>
              <a:rPr sz="3200" dirty="0" err="1"/>
              <a:t>mettere</a:t>
            </a:r>
            <a:r>
              <a:rPr sz="3200" dirty="0"/>
              <a:t> al </a:t>
            </a:r>
            <a:r>
              <a:rPr sz="3200" dirty="0" err="1"/>
              <a:t>centro</a:t>
            </a:r>
            <a:r>
              <a:rPr sz="3200" dirty="0"/>
              <a:t> </a:t>
            </a:r>
            <a:r>
              <a:rPr sz="3200" dirty="0" err="1"/>
              <a:t>della</a:t>
            </a:r>
            <a:r>
              <a:rPr sz="3200" dirty="0"/>
              <a:t> </a:t>
            </a:r>
            <a:r>
              <a:rPr sz="3200" dirty="0" err="1"/>
              <a:t>sua</a:t>
            </a:r>
            <a:r>
              <a:rPr sz="3200" dirty="0"/>
              <a:t> </a:t>
            </a:r>
            <a:r>
              <a:rPr sz="3200" dirty="0" err="1"/>
              <a:t>attenzione</a:t>
            </a:r>
            <a:r>
              <a:rPr sz="3200" dirty="0"/>
              <a:t>, come </a:t>
            </a:r>
            <a:r>
              <a:rPr sz="3200" dirty="0" err="1"/>
              <a:t>agire</a:t>
            </a:r>
            <a:r>
              <a:rPr sz="3200" dirty="0"/>
              <a:t> e come </a:t>
            </a:r>
            <a:r>
              <a:rPr sz="3200" dirty="0" err="1"/>
              <a:t>riflettere</a:t>
            </a:r>
            <a:r>
              <a:rPr sz="3200" dirty="0"/>
              <a:t>. </a:t>
            </a:r>
            <a:endParaRPr lang="it-IT" sz="3200" dirty="0"/>
          </a:p>
          <a:p>
            <a:pPr>
              <a:defRPr sz="4000">
                <a:solidFill>
                  <a:srgbClr val="000000"/>
                </a:solidFill>
              </a:defRPr>
            </a:pPr>
            <a:r>
              <a:rPr lang="it-IT" sz="3200" dirty="0"/>
              <a:t>l’intervento può essere un semplice feedback, orientato alla risposta attesa</a:t>
            </a:r>
          </a:p>
          <a:p>
            <a:pPr>
              <a:defRPr sz="4000">
                <a:solidFill>
                  <a:srgbClr val="000000"/>
                </a:solidFill>
              </a:defRPr>
            </a:pPr>
            <a:r>
              <a:rPr lang="it-IT" sz="3200" dirty="0"/>
              <a:t>oppure aprire a nuove possibilità di espressione e di co-costruzione della conoscenza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728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Rectangle 2"/>
          <p:cNvSpPr txBox="1">
            <a:spLocks noGrp="1"/>
          </p:cNvSpPr>
          <p:nvPr>
            <p:ph type="title"/>
          </p:nvPr>
        </p:nvSpPr>
        <p:spPr>
          <a:xfrm>
            <a:off x="1524000" y="0"/>
            <a:ext cx="9144000" cy="8382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t>strategie di scaffolding</a:t>
            </a:r>
          </a:p>
        </p:txBody>
      </p:sp>
      <p:sp>
        <p:nvSpPr>
          <p:cNvPr id="827" name="Rectangle 3"/>
          <p:cNvSpPr txBox="1">
            <a:spLocks noGrp="1"/>
          </p:cNvSpPr>
          <p:nvPr>
            <p:ph type="body" idx="1"/>
          </p:nvPr>
        </p:nvSpPr>
        <p:spPr>
          <a:xfrm>
            <a:off x="0" y="838200"/>
            <a:ext cx="12192000" cy="60198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50000"/>
              </a:lnSpc>
              <a:spcBef>
                <a:spcPts val="600"/>
              </a:spcBef>
              <a:defRPr sz="2700">
                <a:solidFill>
                  <a:srgbClr val="000000"/>
                </a:solidFill>
              </a:defRPr>
            </a:pPr>
            <a:r>
              <a:rPr dirty="0"/>
              <a:t>-</a:t>
            </a:r>
            <a:r>
              <a:rPr b="1" dirty="0" err="1"/>
              <a:t>procedurale</a:t>
            </a:r>
            <a:r>
              <a:rPr dirty="0"/>
              <a:t>: </a:t>
            </a:r>
            <a:r>
              <a:rPr dirty="0" err="1"/>
              <a:t>indicazioni</a:t>
            </a:r>
            <a:r>
              <a:rPr dirty="0"/>
              <a:t> </a:t>
            </a:r>
            <a:r>
              <a:rPr dirty="0" err="1"/>
              <a:t>sull’attività</a:t>
            </a:r>
            <a:r>
              <a:rPr dirty="0"/>
              <a:t> (</a:t>
            </a:r>
            <a:r>
              <a:rPr dirty="0" err="1"/>
              <a:t>cosa</a:t>
            </a:r>
            <a:r>
              <a:rPr dirty="0"/>
              <a:t> </a:t>
            </a:r>
            <a:r>
              <a:rPr dirty="0" err="1"/>
              <a:t>possiamo</a:t>
            </a:r>
            <a:r>
              <a:rPr dirty="0"/>
              <a:t> fare; </a:t>
            </a:r>
            <a:r>
              <a:rPr dirty="0" err="1"/>
              <a:t>quali</a:t>
            </a:r>
            <a:r>
              <a:rPr dirty="0"/>
              <a:t> </a:t>
            </a:r>
            <a:r>
              <a:rPr dirty="0" err="1"/>
              <a:t>obiettivi</a:t>
            </a:r>
            <a:r>
              <a:rPr dirty="0"/>
              <a:t>?); la </a:t>
            </a:r>
            <a:r>
              <a:rPr dirty="0" err="1"/>
              <a:t>scelta</a:t>
            </a:r>
            <a:r>
              <a:rPr dirty="0"/>
              <a:t> e </a:t>
            </a:r>
            <a:r>
              <a:rPr dirty="0" err="1"/>
              <a:t>l’uso</a:t>
            </a:r>
            <a:r>
              <a:rPr dirty="0"/>
              <a:t> </a:t>
            </a:r>
            <a:r>
              <a:rPr dirty="0" err="1"/>
              <a:t>degli</a:t>
            </a:r>
            <a:r>
              <a:rPr dirty="0"/>
              <a:t> </a:t>
            </a:r>
            <a:r>
              <a:rPr dirty="0" err="1"/>
              <a:t>strumenti</a:t>
            </a:r>
            <a:r>
              <a:rPr dirty="0"/>
              <a:t>; </a:t>
            </a:r>
            <a:r>
              <a:rPr dirty="0" err="1"/>
              <a:t>l’esecuzione</a:t>
            </a:r>
            <a:r>
              <a:rPr dirty="0"/>
              <a:t> (come </a:t>
            </a:r>
            <a:r>
              <a:rPr dirty="0" err="1"/>
              <a:t>si</a:t>
            </a:r>
            <a:r>
              <a:rPr dirty="0"/>
              <a:t> fa?)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defRPr sz="2700">
                <a:solidFill>
                  <a:srgbClr val="000000"/>
                </a:solidFill>
              </a:defRPr>
            </a:pPr>
            <a:r>
              <a:rPr dirty="0"/>
              <a:t>-</a:t>
            </a:r>
            <a:r>
              <a:rPr b="1" dirty="0"/>
              <a:t>r</a:t>
            </a:r>
            <a:r>
              <a:rPr lang="it-IT" b="1" dirty="0" err="1"/>
              <a:t>iflessivo</a:t>
            </a:r>
            <a:r>
              <a:rPr dirty="0"/>
              <a:t>: </a:t>
            </a:r>
            <a:r>
              <a:rPr dirty="0" err="1"/>
              <a:t>pianificazione</a:t>
            </a:r>
            <a:r>
              <a:rPr dirty="0"/>
              <a:t> </a:t>
            </a:r>
            <a:r>
              <a:rPr dirty="0" err="1"/>
              <a:t>dell’attività</a:t>
            </a:r>
            <a:r>
              <a:rPr dirty="0"/>
              <a:t> (</a:t>
            </a:r>
            <a:r>
              <a:rPr dirty="0" err="1"/>
              <a:t>Perché</a:t>
            </a:r>
            <a:r>
              <a:rPr dirty="0"/>
              <a:t> </a:t>
            </a:r>
            <a:r>
              <a:rPr dirty="0" err="1"/>
              <a:t>facciamo</a:t>
            </a:r>
            <a:r>
              <a:rPr dirty="0"/>
              <a:t> </a:t>
            </a:r>
            <a:r>
              <a:rPr dirty="0" err="1"/>
              <a:t>così</a:t>
            </a:r>
            <a:r>
              <a:rPr dirty="0"/>
              <a:t>?) </a:t>
            </a:r>
            <a:r>
              <a:rPr dirty="0" err="1"/>
              <a:t>documentazione</a:t>
            </a:r>
            <a:r>
              <a:rPr dirty="0"/>
              <a:t> (</a:t>
            </a:r>
            <a:r>
              <a:rPr dirty="0" err="1"/>
              <a:t>questo</a:t>
            </a:r>
            <a:r>
              <a:rPr dirty="0"/>
              <a:t> è </a:t>
            </a:r>
            <a:r>
              <a:rPr dirty="0" err="1"/>
              <a:t>importante</a:t>
            </a:r>
            <a:r>
              <a:rPr dirty="0"/>
              <a:t>), </a:t>
            </a:r>
            <a:r>
              <a:rPr dirty="0" err="1"/>
              <a:t>dalla</a:t>
            </a:r>
            <a:r>
              <a:rPr dirty="0"/>
              <a:t> </a:t>
            </a:r>
            <a:r>
              <a:rPr dirty="0" err="1"/>
              <a:t>connessione</a:t>
            </a:r>
            <a:r>
              <a:rPr dirty="0"/>
              <a:t> di </a:t>
            </a:r>
            <a:r>
              <a:rPr dirty="0" err="1"/>
              <a:t>idee</a:t>
            </a:r>
            <a:r>
              <a:rPr dirty="0"/>
              <a:t> e </a:t>
            </a:r>
            <a:r>
              <a:rPr dirty="0" err="1"/>
              <a:t>formulazione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ipotesi</a:t>
            </a:r>
            <a:r>
              <a:rPr dirty="0"/>
              <a:t> (</a:t>
            </a:r>
            <a:r>
              <a:rPr dirty="0" err="1"/>
              <a:t>questo</a:t>
            </a:r>
            <a:r>
              <a:rPr dirty="0"/>
              <a:t> è un …; </a:t>
            </a:r>
            <a:r>
              <a:rPr dirty="0" err="1"/>
              <a:t>questo</a:t>
            </a:r>
            <a:r>
              <a:rPr dirty="0"/>
              <a:t> è </a:t>
            </a:r>
            <a:r>
              <a:rPr dirty="0" err="1"/>
              <a:t>perché</a:t>
            </a:r>
            <a:r>
              <a:rPr dirty="0"/>
              <a:t> ……; Se </a:t>
            </a:r>
            <a:r>
              <a:rPr dirty="0" err="1"/>
              <a:t>facciamo</a:t>
            </a:r>
            <a:r>
              <a:rPr dirty="0"/>
              <a:t> </a:t>
            </a:r>
            <a:r>
              <a:rPr dirty="0" err="1"/>
              <a:t>questo</a:t>
            </a:r>
            <a:r>
              <a:rPr dirty="0"/>
              <a:t>, </a:t>
            </a:r>
            <a:r>
              <a:rPr dirty="0" err="1"/>
              <a:t>allora</a:t>
            </a:r>
            <a:r>
              <a:rPr dirty="0"/>
              <a:t> </a:t>
            </a:r>
            <a:r>
              <a:rPr dirty="0" err="1"/>
              <a:t>avviene</a:t>
            </a:r>
            <a:r>
              <a:rPr dirty="0"/>
              <a:t> </a:t>
            </a:r>
            <a:r>
              <a:rPr dirty="0" err="1"/>
              <a:t>quello</a:t>
            </a:r>
            <a:r>
              <a:rPr dirty="0"/>
              <a:t>). Piano </a:t>
            </a:r>
            <a:r>
              <a:rPr dirty="0" err="1"/>
              <a:t>caratterizzato</a:t>
            </a:r>
            <a:r>
              <a:rPr dirty="0"/>
              <a:t> da </a:t>
            </a:r>
            <a:r>
              <a:rPr dirty="0" err="1"/>
              <a:t>domande</a:t>
            </a:r>
            <a:r>
              <a:rPr dirty="0"/>
              <a:t> o </a:t>
            </a:r>
            <a:r>
              <a:rPr dirty="0" err="1"/>
              <a:t>ipotesi</a:t>
            </a:r>
            <a:r>
              <a:rPr dirty="0"/>
              <a:t> formulate con “</a:t>
            </a:r>
            <a:r>
              <a:rPr dirty="0" err="1"/>
              <a:t>perché</a:t>
            </a:r>
            <a:r>
              <a:rPr dirty="0"/>
              <a:t>”, “se … </a:t>
            </a:r>
            <a:r>
              <a:rPr dirty="0" err="1"/>
              <a:t>allora</a:t>
            </a:r>
            <a:r>
              <a:rPr dirty="0"/>
              <a:t>”, “</a:t>
            </a:r>
            <a:r>
              <a:rPr dirty="0" err="1"/>
              <a:t>questo</a:t>
            </a:r>
            <a:r>
              <a:rPr dirty="0"/>
              <a:t> è un </a:t>
            </a:r>
            <a:r>
              <a:rPr dirty="0" err="1"/>
              <a:t>esempio</a:t>
            </a:r>
            <a:r>
              <a:rPr dirty="0"/>
              <a:t> di …”, “</a:t>
            </a:r>
            <a:r>
              <a:rPr dirty="0" err="1"/>
              <a:t>questo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lega</a:t>
            </a:r>
            <a:r>
              <a:rPr dirty="0"/>
              <a:t> a </a:t>
            </a:r>
            <a:r>
              <a:rPr dirty="0" err="1"/>
              <a:t>quello</a:t>
            </a:r>
            <a:r>
              <a:rPr dirty="0"/>
              <a:t>”. </a:t>
            </a:r>
            <a:r>
              <a:rPr dirty="0">
                <a:solidFill>
                  <a:srgbClr val="C00000"/>
                </a:solidFill>
              </a:rPr>
              <a:t>Le sue </a:t>
            </a:r>
            <a:r>
              <a:rPr dirty="0" err="1">
                <a:solidFill>
                  <a:srgbClr val="C00000"/>
                </a:solidFill>
              </a:rPr>
              <a:t>componenti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riguardano</a:t>
            </a:r>
            <a:r>
              <a:rPr dirty="0">
                <a:solidFill>
                  <a:srgbClr val="C00000"/>
                </a:solidFill>
              </a:rPr>
              <a:t> la </a:t>
            </a:r>
            <a:r>
              <a:rPr dirty="0" err="1">
                <a:solidFill>
                  <a:srgbClr val="C00000"/>
                </a:solidFill>
              </a:rPr>
              <a:t>capacità</a:t>
            </a:r>
            <a:r>
              <a:rPr dirty="0">
                <a:solidFill>
                  <a:srgbClr val="C00000"/>
                </a:solidFill>
              </a:rPr>
              <a:t> di </a:t>
            </a:r>
            <a:r>
              <a:rPr dirty="0" err="1">
                <a:solidFill>
                  <a:srgbClr val="C00000"/>
                </a:solidFill>
              </a:rPr>
              <a:t>comprendere</a:t>
            </a:r>
            <a:r>
              <a:rPr dirty="0">
                <a:solidFill>
                  <a:srgbClr val="C00000"/>
                </a:solidFill>
              </a:rPr>
              <a:t> e </a:t>
            </a:r>
            <a:r>
              <a:rPr dirty="0" err="1">
                <a:solidFill>
                  <a:srgbClr val="C00000"/>
                </a:solidFill>
              </a:rPr>
              <a:t>regolare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gli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aspetti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cognitivi</a:t>
            </a:r>
            <a:r>
              <a:rPr dirty="0">
                <a:solidFill>
                  <a:srgbClr val="C00000"/>
                </a:solidFill>
              </a:rPr>
              <a:t>, </a:t>
            </a:r>
            <a:r>
              <a:rPr dirty="0" err="1">
                <a:solidFill>
                  <a:srgbClr val="C00000"/>
                </a:solidFill>
              </a:rPr>
              <a:t>sociali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ed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emotivi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mentre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si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svolge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un'attività</a:t>
            </a:r>
            <a:r>
              <a:rPr dirty="0">
                <a:solidFill>
                  <a:srgbClr val="C00000"/>
                </a:solidFill>
              </a:rPr>
              <a:t> (</a:t>
            </a:r>
            <a:r>
              <a:rPr dirty="0" err="1">
                <a:solidFill>
                  <a:srgbClr val="C00000"/>
                </a:solidFill>
              </a:rPr>
              <a:t>Flavell</a:t>
            </a:r>
            <a:r>
              <a:rPr dirty="0">
                <a:solidFill>
                  <a:srgbClr val="C00000"/>
                </a:solidFill>
              </a:rPr>
              <a:t>, 1979). </a:t>
            </a:r>
          </a:p>
        </p:txBody>
      </p:sp>
    </p:spTree>
    <p:extLst>
      <p:ext uri="{BB962C8B-B14F-4D97-AF65-F5344CB8AC3E}">
        <p14:creationId xmlns:p14="http://schemas.microsoft.com/office/powerpoint/2010/main" val="342568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87651"/>
          </a:xfrm>
        </p:spPr>
        <p:txBody>
          <a:bodyPr>
            <a:normAutofit/>
          </a:bodyPr>
          <a:lstStyle/>
          <a:p>
            <a:r>
              <a:rPr lang="it-IT" sz="3200" b="1" dirty="0"/>
              <a:t>Osservazione semi-strutturata dello </a:t>
            </a:r>
            <a:r>
              <a:rPr lang="it-IT" sz="3200" b="1" dirty="0" err="1"/>
              <a:t>scaffolding</a:t>
            </a:r>
            <a:endParaRPr lang="en-US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787651"/>
            <a:ext cx="12192000" cy="6070349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Descrizione dell’attività</a:t>
            </a:r>
            <a:endParaRPr lang="en-US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027887"/>
              </p:ext>
            </p:extLst>
          </p:nvPr>
        </p:nvGraphicFramePr>
        <p:xfrm>
          <a:off x="624690" y="1765426"/>
          <a:ext cx="10004257" cy="4679472"/>
        </p:xfrm>
        <a:graphic>
          <a:graphicData uri="http://schemas.openxmlformats.org/drawingml/2006/table">
            <a:tbl>
              <a:tblPr firstRow="1" firstCol="1" bandRow="1"/>
              <a:tblGrid>
                <a:gridCol w="2500889">
                  <a:extLst>
                    <a:ext uri="{9D8B030D-6E8A-4147-A177-3AD203B41FA5}">
                      <a16:colId xmlns:a16="http://schemas.microsoft.com/office/drawing/2014/main" val="1406964334"/>
                    </a:ext>
                  </a:extLst>
                </a:gridCol>
                <a:gridCol w="2500889">
                  <a:extLst>
                    <a:ext uri="{9D8B030D-6E8A-4147-A177-3AD203B41FA5}">
                      <a16:colId xmlns:a16="http://schemas.microsoft.com/office/drawing/2014/main" val="1388046011"/>
                    </a:ext>
                  </a:extLst>
                </a:gridCol>
                <a:gridCol w="2500889">
                  <a:extLst>
                    <a:ext uri="{9D8B030D-6E8A-4147-A177-3AD203B41FA5}">
                      <a16:colId xmlns:a16="http://schemas.microsoft.com/office/drawing/2014/main" val="2374645978"/>
                    </a:ext>
                  </a:extLst>
                </a:gridCol>
                <a:gridCol w="2501590">
                  <a:extLst>
                    <a:ext uri="{9D8B030D-6E8A-4147-A177-3AD203B41FA5}">
                      <a16:colId xmlns:a16="http://schemas.microsoft.com/office/drawing/2014/main" val="2757214530"/>
                    </a:ext>
                  </a:extLst>
                </a:gridCol>
              </a:tblGrid>
              <a:tr h="389416"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287867"/>
                  </a:ext>
                </a:extLst>
              </a:tr>
              <a:tr h="36848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TEMPO  – 20 minuti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644026"/>
                  </a:ext>
                </a:extLst>
              </a:tr>
              <a:tr h="36848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173945"/>
                  </a:ext>
                </a:extLst>
              </a:tr>
              <a:tr h="36848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Scaffolding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67691"/>
                  </a:ext>
                </a:extLst>
              </a:tr>
              <a:tr h="368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Procedurale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Descrizione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Riflessivo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Descrizione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506655"/>
                  </a:ext>
                </a:extLst>
              </a:tr>
              <a:tr h="1428348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"/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Maggiori spiegazioni sul compito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"/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Suggerimenti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"/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Istruzioni sul come eseguire il compito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"/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Modellamento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Cosa avviene nell’interazione?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"/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Feedback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"/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Domande aperte per favorire l’attività cognitiva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"/>
                      </a:pPr>
                      <a:r>
                        <a:rPr lang="it-IT" sz="180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Favorisce il pensiero costruttivo (ipotizzare, immaginare, predire)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Cosa avviene nell’interazione?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151684"/>
                  </a:ext>
                </a:extLst>
              </a:tr>
              <a:tr h="372967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2400" dirty="0">
                          <a:effectLst/>
                          <a:latin typeface="Calibri" panose="020F0502020204030204" pitchFamily="34" charset="0"/>
                          <a:ea typeface="DengXian"/>
                          <a:cs typeface="Calibri" panose="020F0502020204030204" pitchFamily="34" charset="0"/>
                        </a:rPr>
                        <a:t>Osservazioni ulteriori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535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640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787651"/>
          </a:xfrm>
        </p:spPr>
        <p:txBody>
          <a:bodyPr>
            <a:normAutofit/>
          </a:bodyPr>
          <a:lstStyle/>
          <a:p>
            <a:r>
              <a:rPr lang="it-IT" sz="2800" b="1" dirty="0"/>
              <a:t>Versione semplificata del modello CLASS – </a:t>
            </a:r>
            <a:r>
              <a:rPr lang="it-IT" sz="2800" b="1" dirty="0" err="1"/>
              <a:t>Classroom</a:t>
            </a:r>
            <a:r>
              <a:rPr lang="it-IT" sz="2800" b="1" dirty="0"/>
              <a:t> </a:t>
            </a:r>
            <a:r>
              <a:rPr lang="it-IT" sz="2800" b="1" dirty="0" err="1"/>
              <a:t>Assessment</a:t>
            </a:r>
            <a:r>
              <a:rPr lang="it-IT" sz="2800" b="1" dirty="0"/>
              <a:t> </a:t>
            </a:r>
            <a:r>
              <a:rPr lang="it-IT" sz="2800" b="1" dirty="0" err="1"/>
              <a:t>Scoring</a:t>
            </a:r>
            <a:r>
              <a:rPr lang="it-IT" sz="2800" b="1" dirty="0"/>
              <a:t> System™</a:t>
            </a:r>
            <a:endParaRPr lang="en-US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787651"/>
            <a:ext cx="12192000" cy="607034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265022"/>
              </p:ext>
            </p:extLst>
          </p:nvPr>
        </p:nvGraphicFramePr>
        <p:xfrm>
          <a:off x="0" y="787652"/>
          <a:ext cx="12241293" cy="7169856"/>
        </p:xfrm>
        <a:graphic>
          <a:graphicData uri="http://schemas.openxmlformats.org/drawingml/2006/table">
            <a:tbl>
              <a:tblPr firstRow="1" firstCol="1" bandRow="1"/>
              <a:tblGrid>
                <a:gridCol w="1990609">
                  <a:extLst>
                    <a:ext uri="{9D8B030D-6E8A-4147-A177-3AD203B41FA5}">
                      <a16:colId xmlns:a16="http://schemas.microsoft.com/office/drawing/2014/main" val="3273342468"/>
                    </a:ext>
                  </a:extLst>
                </a:gridCol>
                <a:gridCol w="1735451">
                  <a:extLst>
                    <a:ext uri="{9D8B030D-6E8A-4147-A177-3AD203B41FA5}">
                      <a16:colId xmlns:a16="http://schemas.microsoft.com/office/drawing/2014/main" val="3989081852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3362305034"/>
                    </a:ext>
                  </a:extLst>
                </a:gridCol>
                <a:gridCol w="477483">
                  <a:extLst>
                    <a:ext uri="{9D8B030D-6E8A-4147-A177-3AD203B41FA5}">
                      <a16:colId xmlns:a16="http://schemas.microsoft.com/office/drawing/2014/main" val="3688631679"/>
                    </a:ext>
                  </a:extLst>
                </a:gridCol>
                <a:gridCol w="1735451">
                  <a:extLst>
                    <a:ext uri="{9D8B030D-6E8A-4147-A177-3AD203B41FA5}">
                      <a16:colId xmlns:a16="http://schemas.microsoft.com/office/drawing/2014/main" val="3202500146"/>
                    </a:ext>
                  </a:extLst>
                </a:gridCol>
                <a:gridCol w="1735451">
                  <a:extLst>
                    <a:ext uri="{9D8B030D-6E8A-4147-A177-3AD203B41FA5}">
                      <a16:colId xmlns:a16="http://schemas.microsoft.com/office/drawing/2014/main" val="4125942628"/>
                    </a:ext>
                  </a:extLst>
                </a:gridCol>
                <a:gridCol w="1735451">
                  <a:extLst>
                    <a:ext uri="{9D8B030D-6E8A-4147-A177-3AD203B41FA5}">
                      <a16:colId xmlns:a16="http://schemas.microsoft.com/office/drawing/2014/main" val="475715591"/>
                    </a:ext>
                  </a:extLst>
                </a:gridCol>
                <a:gridCol w="138835">
                  <a:extLst>
                    <a:ext uri="{9D8B030D-6E8A-4147-A177-3AD203B41FA5}">
                      <a16:colId xmlns:a16="http://schemas.microsoft.com/office/drawing/2014/main" val="442968692"/>
                    </a:ext>
                  </a:extLst>
                </a:gridCol>
                <a:gridCol w="477483">
                  <a:extLst>
                    <a:ext uri="{9D8B030D-6E8A-4147-A177-3AD203B41FA5}">
                      <a16:colId xmlns:a16="http://schemas.microsoft.com/office/drawing/2014/main" val="332477803"/>
                    </a:ext>
                  </a:extLst>
                </a:gridCol>
                <a:gridCol w="478421">
                  <a:extLst>
                    <a:ext uri="{9D8B030D-6E8A-4147-A177-3AD203B41FA5}">
                      <a16:colId xmlns:a16="http://schemas.microsoft.com/office/drawing/2014/main" val="3529195194"/>
                    </a:ext>
                  </a:extLst>
                </a:gridCol>
                <a:gridCol w="138835">
                  <a:extLst>
                    <a:ext uri="{9D8B030D-6E8A-4147-A177-3AD203B41FA5}">
                      <a16:colId xmlns:a16="http://schemas.microsoft.com/office/drawing/2014/main" val="518354025"/>
                    </a:ext>
                  </a:extLst>
                </a:gridCol>
                <a:gridCol w="478421">
                  <a:extLst>
                    <a:ext uri="{9D8B030D-6E8A-4147-A177-3AD203B41FA5}">
                      <a16:colId xmlns:a16="http://schemas.microsoft.com/office/drawing/2014/main" val="1072856680"/>
                    </a:ext>
                  </a:extLst>
                </a:gridCol>
                <a:gridCol w="478421">
                  <a:extLst>
                    <a:ext uri="{9D8B030D-6E8A-4147-A177-3AD203B41FA5}">
                      <a16:colId xmlns:a16="http://schemas.microsoft.com/office/drawing/2014/main" val="3166905049"/>
                    </a:ext>
                  </a:extLst>
                </a:gridCol>
                <a:gridCol w="478421">
                  <a:extLst>
                    <a:ext uri="{9D8B030D-6E8A-4147-A177-3AD203B41FA5}">
                      <a16:colId xmlns:a16="http://schemas.microsoft.com/office/drawing/2014/main" val="1959983558"/>
                    </a:ext>
                  </a:extLst>
                </a:gridCol>
              </a:tblGrid>
              <a:tr h="973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Legenda scala Likert: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mai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raramente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volte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spesso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sempre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037256"/>
                  </a:ext>
                </a:extLst>
              </a:tr>
              <a:tr h="388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235446"/>
                  </a:ext>
                </a:extLst>
              </a:tr>
              <a:tr h="0">
                <a:tc grid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53211"/>
                  </a:ext>
                </a:extLst>
              </a:tr>
              <a:tr h="43482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DOMINIO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DIMENSIONE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DESCRIZIONE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SCALA LIKERT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23154"/>
                  </a:ext>
                </a:extLst>
              </a:tr>
              <a:tr h="3415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72393"/>
                  </a:ext>
                </a:extLst>
              </a:tr>
              <a:tr h="796971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SUPPORTO EMOTIVO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Clima della classe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Riflette la connessione emotiva e le relazioni tra insegnanti e studenti e </a:t>
                      </a:r>
                      <a:r>
                        <a:rPr lang="it-IT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 pari; in particolare il calore, il rispetto e il divertimento comunicati dalle interazioni verbali e non verbali.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543361"/>
                  </a:ext>
                </a:extLst>
              </a:tr>
              <a:tr h="7969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Sensibilità dell’insegnante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Rimanda alla capacità dell'insegnante di rispondere in modo consapevole e proattivo ai bisogni di apprendimento, sociali, emotivi e ai livelli di sviluppo dei singoli studenti e dell'intera classe.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98549"/>
                  </a:ext>
                </a:extLst>
              </a:tr>
              <a:tr h="17636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Rispetto per le prospettive degli alunni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 concentra sulla misura in cui l'insegnante è in grado di incontrare i bisogni, gli obiettivi sociali e di sviluppo degli alunni fornendo opportunità di autonomia e leadership. Viene anche considerata la misura in cui le idee e le opinioni degli studenti sono valutate e il contenuto è reso utile e rilevante.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780880"/>
                  </a:ext>
                </a:extLst>
              </a:tr>
              <a:tr h="1290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005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564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CECEFDCB51E1045BDA277A24A9BBCE0" ma:contentTypeVersion="4" ma:contentTypeDescription="Creare un nuovo documento." ma:contentTypeScope="" ma:versionID="11f404483a944f3ff4fd4906d314719a">
  <xsd:schema xmlns:xsd="http://www.w3.org/2001/XMLSchema" xmlns:xs="http://www.w3.org/2001/XMLSchema" xmlns:p="http://schemas.microsoft.com/office/2006/metadata/properties" xmlns:ns2="293660e7-1845-4cb7-9989-f435936fa93d" targetNamespace="http://schemas.microsoft.com/office/2006/metadata/properties" ma:root="true" ma:fieldsID="8a407f9f3d692ca6fc2beaa48757d656" ns2:_="">
    <xsd:import namespace="293660e7-1845-4cb7-9989-f435936fa9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3660e7-1845-4cb7-9989-f435936fa9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D149AB-8C5C-4853-985A-624403B3DF9E}"/>
</file>

<file path=customXml/itemProps2.xml><?xml version="1.0" encoding="utf-8"?>
<ds:datastoreItem xmlns:ds="http://schemas.openxmlformats.org/officeDocument/2006/customXml" ds:itemID="{304F328F-9F3D-4264-A1AF-CDFA17D06423}"/>
</file>

<file path=customXml/itemProps3.xml><?xml version="1.0" encoding="utf-8"?>
<ds:datastoreItem xmlns:ds="http://schemas.openxmlformats.org/officeDocument/2006/customXml" ds:itemID="{B0D358CA-7696-4226-9C98-9728AF203822}"/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1056</Words>
  <Application>Microsoft Office PowerPoint</Application>
  <PresentationFormat>Widescreen</PresentationFormat>
  <Paragraphs>177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DengXian</vt:lpstr>
      <vt:lpstr>Symbol</vt:lpstr>
      <vt:lpstr>Times New Roman</vt:lpstr>
      <vt:lpstr>Tema di Office</vt:lpstr>
      <vt:lpstr>Incontro con le insegnanti accoglienti</vt:lpstr>
      <vt:lpstr>Educare all’osservazione</vt:lpstr>
      <vt:lpstr>Lo sviluppo della competenza osservativa nelle insegnanti</vt:lpstr>
      <vt:lpstr>tipologie di osservazione</vt:lpstr>
      <vt:lpstr>Osservazione etnografica (ricostruire la cultura del contesto didattico)</vt:lpstr>
      <vt:lpstr>Scaffolding</vt:lpstr>
      <vt:lpstr>strategie di scaffolding</vt:lpstr>
      <vt:lpstr>Osservazione semi-strutturata dello scaffolding</vt:lpstr>
      <vt:lpstr>Versione semplificata del modello CLASS – Classroom Assessment Scoring System™</vt:lpstr>
      <vt:lpstr>Versione semplificata del modello CLASS – Classroom Assessment Scoring System™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reviso</dc:creator>
  <cp:lastModifiedBy>reviso</cp:lastModifiedBy>
  <cp:revision>61</cp:revision>
  <dcterms:created xsi:type="dcterms:W3CDTF">2024-02-13T10:15:15Z</dcterms:created>
  <dcterms:modified xsi:type="dcterms:W3CDTF">2025-02-10T14:57:40Z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0x0101004CECEFDCB51E1045BDA277A24A9BBCE0</vt:lpwstr>
  </property>
</Properties>
</file>